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9" r:id="rId5"/>
    <p:sldId id="260" r:id="rId6"/>
    <p:sldId id="278" r:id="rId7"/>
    <p:sldId id="275" r:id="rId8"/>
    <p:sldId id="280" r:id="rId9"/>
    <p:sldId id="261" r:id="rId10"/>
    <p:sldId id="272" r:id="rId11"/>
    <p:sldId id="276" r:id="rId12"/>
    <p:sldId id="262"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EB64F-589C-23DA-0870-5A74DADC92E6}" v="615" dt="2026-06-11T05:57:58.801"/>
    <p1510:client id="{E35BA46D-6F04-D473-072A-83E5607332D6}" v="521" dt="2026-06-11T14:52:17.0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59" autoAdjust="0"/>
    <p:restoredTop sz="94639"/>
  </p:normalViewPr>
  <p:slideViewPr>
    <p:cSldViewPr snapToGrid="0">
      <p:cViewPr varScale="1">
        <p:scale>
          <a:sx n="157" d="100"/>
          <a:sy n="157" d="100"/>
        </p:scale>
        <p:origin x="59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46B4-3C4D-B38B-B1A971DA484F}"/>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46B4-3C4D-B38B-B1A971DA484F}"/>
              </c:ext>
            </c:extLst>
          </c:dPt>
          <c:dPt>
            <c:idx val="2"/>
            <c:bubble3D val="0"/>
            <c:spPr>
              <a:solidFill>
                <a:srgbClr val="00B050"/>
              </a:solidFill>
              <a:ln w="19050">
                <a:solidFill>
                  <a:schemeClr val="lt1"/>
                </a:solidFill>
              </a:ln>
              <a:effectLst/>
            </c:spPr>
            <c:extLst>
              <c:ext xmlns:c16="http://schemas.microsoft.com/office/drawing/2014/chart" uri="{C3380CC4-5D6E-409C-BE32-E72D297353CC}">
                <c16:uniqueId val="{00000005-46B4-3C4D-B38B-B1A971DA484F}"/>
              </c:ext>
            </c:extLst>
          </c:dPt>
          <c:dLbls>
            <c:spPr>
              <a:noFill/>
              <a:ln>
                <a:noFill/>
              </a:ln>
              <a:effectLst/>
            </c:spPr>
            <c:txPr>
              <a:bodyPr rot="0" spcFirstLastPara="1" vertOverflow="ellipsis" vert="horz" wrap="square" anchor="ctr" anchorCtr="1"/>
              <a:lstStyle/>
              <a:p>
                <a:pPr>
                  <a:defRPr sz="4000" b="1" i="0" u="none" strike="noStrike" kern="1200" baseline="0">
                    <a:solidFill>
                      <a:schemeClr val="bg1"/>
                    </a:solidFill>
                    <a:latin typeface="+mn-lt"/>
                    <a:ea typeface="+mn-ea"/>
                    <a:cs typeface="+mn-cs"/>
                  </a:defRPr>
                </a:pPr>
                <a:endParaRPr lang="it-IT"/>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Sheet2!$D$1:$D$3</c:f>
              <c:strCache>
                <c:ptCount val="3"/>
                <c:pt idx="0">
                  <c:v>Vacuum</c:v>
                </c:pt>
                <c:pt idx="1">
                  <c:v>Cavity</c:v>
                </c:pt>
                <c:pt idx="2">
                  <c:v>Ancileries</c:v>
                </c:pt>
              </c:strCache>
            </c:strRef>
          </c:cat>
          <c:val>
            <c:numRef>
              <c:f>Sheet2!$E$1:$E$3</c:f>
              <c:numCache>
                <c:formatCode>General</c:formatCode>
                <c:ptCount val="3"/>
                <c:pt idx="0">
                  <c:v>8</c:v>
                </c:pt>
                <c:pt idx="1">
                  <c:v>8</c:v>
                </c:pt>
                <c:pt idx="2">
                  <c:v>7</c:v>
                </c:pt>
              </c:numCache>
            </c:numRef>
          </c:val>
          <c:extLst>
            <c:ext xmlns:c16="http://schemas.microsoft.com/office/drawing/2014/chart" uri="{C3380CC4-5D6E-409C-BE32-E72D297353CC}">
              <c16:uniqueId val="{00000006-46B4-3C4D-B38B-B1A971DA484F}"/>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70C0"/>
              </a:solidFill>
              <a:ln w="19050">
                <a:solidFill>
                  <a:schemeClr val="lt1"/>
                </a:solidFill>
              </a:ln>
              <a:effectLst/>
            </c:spPr>
            <c:extLst>
              <c:ext xmlns:c16="http://schemas.microsoft.com/office/drawing/2014/chart" uri="{C3380CC4-5D6E-409C-BE32-E72D297353CC}">
                <c16:uniqueId val="{00000001-B61E-8042-8341-E9D0974474A3}"/>
              </c:ext>
            </c:extLst>
          </c:dPt>
          <c:dPt>
            <c:idx val="1"/>
            <c:bubble3D val="0"/>
            <c:spPr>
              <a:solidFill>
                <a:srgbClr val="0070C0">
                  <a:alpha val="90000"/>
                </a:srgbClr>
              </a:solidFill>
              <a:ln w="19050">
                <a:solidFill>
                  <a:schemeClr val="lt1"/>
                </a:solidFill>
              </a:ln>
              <a:effectLst/>
            </c:spPr>
            <c:extLst>
              <c:ext xmlns:c16="http://schemas.microsoft.com/office/drawing/2014/chart" uri="{C3380CC4-5D6E-409C-BE32-E72D297353CC}">
                <c16:uniqueId val="{00000003-B61E-8042-8341-E9D0974474A3}"/>
              </c:ext>
            </c:extLst>
          </c:dPt>
          <c:dPt>
            <c:idx val="2"/>
            <c:bubble3D val="0"/>
            <c:spPr>
              <a:solidFill>
                <a:srgbClr val="0070C0">
                  <a:alpha val="80000"/>
                </a:srgbClr>
              </a:solidFill>
              <a:ln w="19050">
                <a:solidFill>
                  <a:schemeClr val="lt1"/>
                </a:solidFill>
              </a:ln>
              <a:effectLst/>
            </c:spPr>
            <c:extLst>
              <c:ext xmlns:c16="http://schemas.microsoft.com/office/drawing/2014/chart" uri="{C3380CC4-5D6E-409C-BE32-E72D297353CC}">
                <c16:uniqueId val="{00000005-B61E-8042-8341-E9D0974474A3}"/>
              </c:ext>
            </c:extLst>
          </c:dPt>
          <c:dPt>
            <c:idx val="3"/>
            <c:bubble3D val="0"/>
            <c:spPr>
              <a:solidFill>
                <a:srgbClr val="0070C0">
                  <a:alpha val="70000"/>
                </a:srgbClr>
              </a:solidFill>
              <a:ln w="19050">
                <a:solidFill>
                  <a:schemeClr val="lt1"/>
                </a:solidFill>
              </a:ln>
              <a:effectLst/>
            </c:spPr>
            <c:extLst>
              <c:ext xmlns:c16="http://schemas.microsoft.com/office/drawing/2014/chart" uri="{C3380CC4-5D6E-409C-BE32-E72D297353CC}">
                <c16:uniqueId val="{00000007-B61E-8042-8341-E9D0974474A3}"/>
              </c:ext>
            </c:extLst>
          </c:dPt>
          <c:dPt>
            <c:idx val="4"/>
            <c:bubble3D val="0"/>
            <c:spPr>
              <a:solidFill>
                <a:srgbClr val="0070C0">
                  <a:alpha val="60000"/>
                </a:srgbClr>
              </a:solidFill>
              <a:ln w="19050">
                <a:solidFill>
                  <a:schemeClr val="lt1"/>
                </a:solidFill>
              </a:ln>
              <a:effectLst/>
            </c:spPr>
            <c:extLst>
              <c:ext xmlns:c16="http://schemas.microsoft.com/office/drawing/2014/chart" uri="{C3380CC4-5D6E-409C-BE32-E72D297353CC}">
                <c16:uniqueId val="{00000009-B61E-8042-8341-E9D0974474A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61E-8042-8341-E9D0974474A3}"/>
              </c:ext>
            </c:extLst>
          </c:dPt>
          <c:dPt>
            <c:idx val="6"/>
            <c:bubble3D val="0"/>
            <c:spPr>
              <a:solidFill>
                <a:srgbClr val="FF0000"/>
              </a:solidFill>
              <a:ln w="19050">
                <a:solidFill>
                  <a:schemeClr val="lt1"/>
                </a:solidFill>
              </a:ln>
              <a:effectLst/>
            </c:spPr>
            <c:extLst>
              <c:ext xmlns:c16="http://schemas.microsoft.com/office/drawing/2014/chart" uri="{C3380CC4-5D6E-409C-BE32-E72D297353CC}">
                <c16:uniqueId val="{0000000D-B61E-8042-8341-E9D0974474A3}"/>
              </c:ext>
            </c:extLst>
          </c:dPt>
          <c:dPt>
            <c:idx val="7"/>
            <c:bubble3D val="0"/>
            <c:spPr>
              <a:solidFill>
                <a:srgbClr val="FF0000">
                  <a:alpha val="80000"/>
                </a:srgbClr>
              </a:solidFill>
              <a:ln w="19050">
                <a:solidFill>
                  <a:schemeClr val="lt1"/>
                </a:solidFill>
              </a:ln>
              <a:effectLst/>
            </c:spPr>
            <c:extLst>
              <c:ext xmlns:c16="http://schemas.microsoft.com/office/drawing/2014/chart" uri="{C3380CC4-5D6E-409C-BE32-E72D297353CC}">
                <c16:uniqueId val="{0000000F-B61E-8042-8341-E9D0974474A3}"/>
              </c:ext>
            </c:extLst>
          </c:dPt>
          <c:dPt>
            <c:idx val="8"/>
            <c:bubble3D val="0"/>
            <c:spPr>
              <a:solidFill>
                <a:srgbClr val="FF0000">
                  <a:alpha val="60000"/>
                </a:srgbClr>
              </a:solidFill>
              <a:ln w="19050">
                <a:solidFill>
                  <a:schemeClr val="lt1"/>
                </a:solidFill>
              </a:ln>
              <a:effectLst/>
            </c:spPr>
            <c:extLst>
              <c:ext xmlns:c16="http://schemas.microsoft.com/office/drawing/2014/chart" uri="{C3380CC4-5D6E-409C-BE32-E72D297353CC}">
                <c16:uniqueId val="{00000011-B61E-8042-8341-E9D0974474A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61E-8042-8341-E9D0974474A3}"/>
              </c:ext>
            </c:extLst>
          </c:dPt>
          <c:dPt>
            <c:idx val="10"/>
            <c:bubble3D val="0"/>
            <c:spPr>
              <a:solidFill>
                <a:srgbClr val="00B050"/>
              </a:solidFill>
              <a:ln w="19050">
                <a:solidFill>
                  <a:schemeClr val="lt1"/>
                </a:solidFill>
              </a:ln>
              <a:effectLst/>
            </c:spPr>
            <c:extLst>
              <c:ext xmlns:c16="http://schemas.microsoft.com/office/drawing/2014/chart" uri="{C3380CC4-5D6E-409C-BE32-E72D297353CC}">
                <c16:uniqueId val="{00000015-B61E-8042-8341-E9D0974474A3}"/>
              </c:ext>
            </c:extLst>
          </c:dPt>
          <c:dPt>
            <c:idx val="11"/>
            <c:bubble3D val="0"/>
            <c:spPr>
              <a:solidFill>
                <a:srgbClr val="00B050">
                  <a:alpha val="90000"/>
                </a:srgbClr>
              </a:solidFill>
              <a:ln w="19050">
                <a:solidFill>
                  <a:schemeClr val="lt1"/>
                </a:solidFill>
              </a:ln>
              <a:effectLst/>
            </c:spPr>
            <c:extLst>
              <c:ext xmlns:c16="http://schemas.microsoft.com/office/drawing/2014/chart" uri="{C3380CC4-5D6E-409C-BE32-E72D297353CC}">
                <c16:uniqueId val="{00000017-B61E-8042-8341-E9D0974474A3}"/>
              </c:ext>
            </c:extLst>
          </c:dPt>
          <c:dPt>
            <c:idx val="12"/>
            <c:bubble3D val="0"/>
            <c:spPr>
              <a:solidFill>
                <a:srgbClr val="00B050">
                  <a:alpha val="80000"/>
                </a:srgbClr>
              </a:solidFill>
              <a:ln w="19050">
                <a:solidFill>
                  <a:schemeClr val="lt1"/>
                </a:solidFill>
              </a:ln>
              <a:effectLst/>
            </c:spPr>
            <c:extLst>
              <c:ext xmlns:c16="http://schemas.microsoft.com/office/drawing/2014/chart" uri="{C3380CC4-5D6E-409C-BE32-E72D297353CC}">
                <c16:uniqueId val="{00000019-B61E-8042-8341-E9D0974474A3}"/>
              </c:ext>
            </c:extLst>
          </c:dPt>
          <c:dPt>
            <c:idx val="13"/>
            <c:bubble3D val="0"/>
            <c:spPr>
              <a:solidFill>
                <a:srgbClr val="00B050">
                  <a:alpha val="70000"/>
                </a:srgbClr>
              </a:solidFill>
              <a:ln w="19050">
                <a:solidFill>
                  <a:schemeClr val="lt1"/>
                </a:solidFill>
              </a:ln>
              <a:effectLst/>
            </c:spPr>
            <c:extLst>
              <c:ext xmlns:c16="http://schemas.microsoft.com/office/drawing/2014/chart" uri="{C3380CC4-5D6E-409C-BE32-E72D297353CC}">
                <c16:uniqueId val="{0000001B-B61E-8042-8341-E9D0974474A3}"/>
              </c:ext>
            </c:extLst>
          </c:dPt>
          <c:dPt>
            <c:idx val="14"/>
            <c:bubble3D val="0"/>
            <c:spPr>
              <a:solidFill>
                <a:srgbClr val="00B050">
                  <a:alpha val="60000"/>
                </a:srgbClr>
              </a:solidFill>
              <a:ln w="19050">
                <a:solidFill>
                  <a:schemeClr val="lt1"/>
                </a:solidFill>
              </a:ln>
              <a:effectLst/>
            </c:spPr>
            <c:extLst>
              <c:ext xmlns:c16="http://schemas.microsoft.com/office/drawing/2014/chart" uri="{C3380CC4-5D6E-409C-BE32-E72D297353CC}">
                <c16:uniqueId val="{0000001D-B61E-8042-8341-E9D0974474A3}"/>
              </c:ext>
            </c:extLst>
          </c:dPt>
          <c:dLbls>
            <c:spPr>
              <a:noFill/>
              <a:ln>
                <a:noFill/>
              </a:ln>
              <a:effectLst/>
            </c:spPr>
            <c:txPr>
              <a:bodyPr rot="0" spcFirstLastPara="1" vertOverflow="ellipsis" vert="horz" wrap="square" anchor="ctr" anchorCtr="1"/>
              <a:lstStyle/>
              <a:p>
                <a:pPr>
                  <a:defRPr sz="4000" b="1" i="0" u="none" strike="noStrike" kern="1200" baseline="0">
                    <a:solidFill>
                      <a:schemeClr val="bg1"/>
                    </a:solidFill>
                    <a:latin typeface="+mn-lt"/>
                    <a:ea typeface="+mn-ea"/>
                    <a:cs typeface="+mn-cs"/>
                  </a:defRPr>
                </a:pPr>
                <a:endParaRPr lang="it-IT"/>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Sheet2!$A$1:$A$15</c:f>
              <c:strCache>
                <c:ptCount val="15"/>
                <c:pt idx="0">
                  <c:v>Cavity vacuum</c:v>
                </c:pt>
                <c:pt idx="1">
                  <c:v>CM vacuum</c:v>
                </c:pt>
                <c:pt idx="2">
                  <c:v>FPC vacuum</c:v>
                </c:pt>
                <c:pt idx="3">
                  <c:v>Vacuum instrumentations</c:v>
                </c:pt>
                <c:pt idx="4">
                  <c:v>beamline vacuum</c:v>
                </c:pt>
                <c:pt idx="6">
                  <c:v>Cavity quench</c:v>
                </c:pt>
                <c:pt idx="7">
                  <c:v>FE</c:v>
                </c:pt>
                <c:pt idx="8">
                  <c:v>multipacting</c:v>
                </c:pt>
                <c:pt idx="10">
                  <c:v>HOM heating</c:v>
                </c:pt>
                <c:pt idx="11">
                  <c:v>FPC heating</c:v>
                </c:pt>
                <c:pt idx="12">
                  <c:v>Tuner</c:v>
                </c:pt>
                <c:pt idx="13">
                  <c:v>RF cables</c:v>
                </c:pt>
                <c:pt idx="14">
                  <c:v>vessel degaussing</c:v>
                </c:pt>
              </c:strCache>
            </c:strRef>
          </c:cat>
          <c:val>
            <c:numRef>
              <c:f>Sheet2!$B$1:$B$15</c:f>
              <c:numCache>
                <c:formatCode>General</c:formatCode>
                <c:ptCount val="15"/>
                <c:pt idx="0">
                  <c:v>3</c:v>
                </c:pt>
                <c:pt idx="1">
                  <c:v>1</c:v>
                </c:pt>
                <c:pt idx="2">
                  <c:v>2</c:v>
                </c:pt>
                <c:pt idx="3">
                  <c:v>1</c:v>
                </c:pt>
                <c:pt idx="4">
                  <c:v>1</c:v>
                </c:pt>
                <c:pt idx="6">
                  <c:v>1</c:v>
                </c:pt>
                <c:pt idx="7">
                  <c:v>6</c:v>
                </c:pt>
                <c:pt idx="8">
                  <c:v>1</c:v>
                </c:pt>
                <c:pt idx="10">
                  <c:v>1</c:v>
                </c:pt>
                <c:pt idx="11">
                  <c:v>1</c:v>
                </c:pt>
                <c:pt idx="12">
                  <c:v>2</c:v>
                </c:pt>
                <c:pt idx="13">
                  <c:v>2</c:v>
                </c:pt>
                <c:pt idx="14">
                  <c:v>1</c:v>
                </c:pt>
              </c:numCache>
            </c:numRef>
          </c:val>
          <c:extLst>
            <c:ext xmlns:c16="http://schemas.microsoft.com/office/drawing/2014/chart" uri="{C3380CC4-5D6E-409C-BE32-E72D297353CC}">
              <c16:uniqueId val="{0000001E-B61E-8042-8341-E9D0974474A3}"/>
            </c:ext>
          </c:extLst>
        </c:ser>
        <c:dLbls>
          <c:dLblPos val="in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387CD-F636-3E96-835B-89068B0175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3C9B50-FD88-70BD-35FA-85E6BD6B6C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A0AEA1-5BF6-D6F6-D428-8C2ECEDDE720}"/>
              </a:ext>
            </a:extLst>
          </p:cNvPr>
          <p:cNvSpPr>
            <a:spLocks noGrp="1"/>
          </p:cNvSpPr>
          <p:nvPr>
            <p:ph type="dt" sz="half" idx="10"/>
          </p:nvPr>
        </p:nvSpPr>
        <p:spPr/>
        <p:txBody>
          <a:bodyPr/>
          <a:lstStyle/>
          <a:p>
            <a:fld id="{42BC89BF-319D-4063-BB31-A370631B3634}" type="datetimeFigureOut">
              <a:rPr lang="en-US" smtClean="0"/>
              <a:t>6/12/26</a:t>
            </a:fld>
            <a:endParaRPr lang="en-US"/>
          </a:p>
        </p:txBody>
      </p:sp>
      <p:sp>
        <p:nvSpPr>
          <p:cNvPr id="5" name="Footer Placeholder 4">
            <a:extLst>
              <a:ext uri="{FF2B5EF4-FFF2-40B4-BE49-F238E27FC236}">
                <a16:creationId xmlns:a16="http://schemas.microsoft.com/office/drawing/2014/main" id="{68A20DE5-BFE9-F018-F0B5-290FFD82EB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6D263-B3AA-249E-F406-7FCA1CF3DDDC}"/>
              </a:ext>
            </a:extLst>
          </p:cNvPr>
          <p:cNvSpPr>
            <a:spLocks noGrp="1"/>
          </p:cNvSpPr>
          <p:nvPr>
            <p:ph type="sldNum" sz="quarter" idx="12"/>
          </p:nvPr>
        </p:nvSpPr>
        <p:spPr/>
        <p:txBody>
          <a:bodyPr/>
          <a:lstStyle/>
          <a:p>
            <a:fld id="{5BF7112C-32AF-4090-879D-5EC68AC60803}" type="slidenum">
              <a:rPr lang="en-US" smtClean="0"/>
              <a:t>‹#›</a:t>
            </a:fld>
            <a:endParaRPr lang="en-US"/>
          </a:p>
        </p:txBody>
      </p:sp>
    </p:spTree>
    <p:extLst>
      <p:ext uri="{BB962C8B-B14F-4D97-AF65-F5344CB8AC3E}">
        <p14:creationId xmlns:p14="http://schemas.microsoft.com/office/powerpoint/2010/main" val="892094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9B00-0090-479D-3444-831D5E964F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7D44FD-2F46-7AC3-CAD7-FB1ED84E31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B18CDC-CAEF-7C7C-B4B9-6BC2D66375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B309B-8FB8-935E-0996-3B292B0CFCEB}"/>
              </a:ext>
            </a:extLst>
          </p:cNvPr>
          <p:cNvSpPr>
            <a:spLocks noGrp="1"/>
          </p:cNvSpPr>
          <p:nvPr>
            <p:ph type="dt" sz="half" idx="10"/>
          </p:nvPr>
        </p:nvSpPr>
        <p:spPr/>
        <p:txBody>
          <a:bodyPr/>
          <a:lstStyle/>
          <a:p>
            <a:fld id="{42BC89BF-319D-4063-BB31-A370631B3634}" type="datetimeFigureOut">
              <a:rPr lang="en-US" smtClean="0"/>
              <a:t>6/12/26</a:t>
            </a:fld>
            <a:endParaRPr lang="en-US"/>
          </a:p>
        </p:txBody>
      </p:sp>
      <p:sp>
        <p:nvSpPr>
          <p:cNvPr id="6" name="Footer Placeholder 5">
            <a:extLst>
              <a:ext uri="{FF2B5EF4-FFF2-40B4-BE49-F238E27FC236}">
                <a16:creationId xmlns:a16="http://schemas.microsoft.com/office/drawing/2014/main" id="{17DFAD39-D0AD-D1AB-D7D7-57C7753C0F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CEFBE0-CCFB-D4FD-9CBB-D18FCA0B6BE1}"/>
              </a:ext>
            </a:extLst>
          </p:cNvPr>
          <p:cNvSpPr>
            <a:spLocks noGrp="1"/>
          </p:cNvSpPr>
          <p:nvPr>
            <p:ph type="sldNum" sz="quarter" idx="12"/>
          </p:nvPr>
        </p:nvSpPr>
        <p:spPr/>
        <p:txBody>
          <a:bodyPr/>
          <a:lstStyle/>
          <a:p>
            <a:fld id="{5BF7112C-32AF-4090-879D-5EC68AC60803}" type="slidenum">
              <a:rPr lang="en-US" smtClean="0"/>
              <a:t>‹#›</a:t>
            </a:fld>
            <a:endParaRPr lang="en-US"/>
          </a:p>
        </p:txBody>
      </p:sp>
    </p:spTree>
    <p:extLst>
      <p:ext uri="{BB962C8B-B14F-4D97-AF65-F5344CB8AC3E}">
        <p14:creationId xmlns:p14="http://schemas.microsoft.com/office/powerpoint/2010/main" val="519072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A8244-114B-6E50-D788-CAFADEEA60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215D14-E103-B747-893F-E16F0AC04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9B36B-AC96-83DD-747C-46F8AF03CBBC}"/>
              </a:ext>
            </a:extLst>
          </p:cNvPr>
          <p:cNvSpPr>
            <a:spLocks noGrp="1"/>
          </p:cNvSpPr>
          <p:nvPr>
            <p:ph type="dt" sz="half" idx="10"/>
          </p:nvPr>
        </p:nvSpPr>
        <p:spPr/>
        <p:txBody>
          <a:bodyPr/>
          <a:lstStyle/>
          <a:p>
            <a:fld id="{42BC89BF-319D-4063-BB31-A370631B3634}" type="datetimeFigureOut">
              <a:rPr lang="en-US" smtClean="0"/>
              <a:t>6/12/26</a:t>
            </a:fld>
            <a:endParaRPr lang="en-US"/>
          </a:p>
        </p:txBody>
      </p:sp>
      <p:sp>
        <p:nvSpPr>
          <p:cNvPr id="5" name="Footer Placeholder 4">
            <a:extLst>
              <a:ext uri="{FF2B5EF4-FFF2-40B4-BE49-F238E27FC236}">
                <a16:creationId xmlns:a16="http://schemas.microsoft.com/office/drawing/2014/main" id="{073FB203-F73C-5163-C17E-CD89FDEA12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F75C76-E23D-A2DE-D8C2-0968DC3025CC}"/>
              </a:ext>
            </a:extLst>
          </p:cNvPr>
          <p:cNvSpPr>
            <a:spLocks noGrp="1"/>
          </p:cNvSpPr>
          <p:nvPr>
            <p:ph type="sldNum" sz="quarter" idx="12"/>
          </p:nvPr>
        </p:nvSpPr>
        <p:spPr/>
        <p:txBody>
          <a:bodyPr/>
          <a:lstStyle/>
          <a:p>
            <a:fld id="{5BF7112C-32AF-4090-879D-5EC68AC60803}" type="slidenum">
              <a:rPr lang="en-US" smtClean="0"/>
              <a:t>‹#›</a:t>
            </a:fld>
            <a:endParaRPr lang="en-US"/>
          </a:p>
        </p:txBody>
      </p:sp>
    </p:spTree>
    <p:extLst>
      <p:ext uri="{BB962C8B-B14F-4D97-AF65-F5344CB8AC3E}">
        <p14:creationId xmlns:p14="http://schemas.microsoft.com/office/powerpoint/2010/main" val="3198514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DA41AB-ED9B-59C1-1416-4FC55A6A2D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F316E9-78CA-59CD-B7BA-7F80F7980B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02BA80-CF2D-E5EE-6C78-A61FEE412BC2}"/>
              </a:ext>
            </a:extLst>
          </p:cNvPr>
          <p:cNvSpPr>
            <a:spLocks noGrp="1"/>
          </p:cNvSpPr>
          <p:nvPr>
            <p:ph type="dt" sz="half" idx="10"/>
          </p:nvPr>
        </p:nvSpPr>
        <p:spPr/>
        <p:txBody>
          <a:bodyPr/>
          <a:lstStyle/>
          <a:p>
            <a:fld id="{42BC89BF-319D-4063-BB31-A370631B3634}" type="datetimeFigureOut">
              <a:rPr lang="en-US" smtClean="0"/>
              <a:t>6/12/26</a:t>
            </a:fld>
            <a:endParaRPr lang="en-US"/>
          </a:p>
        </p:txBody>
      </p:sp>
      <p:sp>
        <p:nvSpPr>
          <p:cNvPr id="5" name="Footer Placeholder 4">
            <a:extLst>
              <a:ext uri="{FF2B5EF4-FFF2-40B4-BE49-F238E27FC236}">
                <a16:creationId xmlns:a16="http://schemas.microsoft.com/office/drawing/2014/main" id="{0C2A201A-94B0-FFEB-5631-57978AE80C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DF47D-4696-B89E-1823-3456539EDAC2}"/>
              </a:ext>
            </a:extLst>
          </p:cNvPr>
          <p:cNvSpPr>
            <a:spLocks noGrp="1"/>
          </p:cNvSpPr>
          <p:nvPr>
            <p:ph type="sldNum" sz="quarter" idx="12"/>
          </p:nvPr>
        </p:nvSpPr>
        <p:spPr/>
        <p:txBody>
          <a:bodyPr/>
          <a:lstStyle/>
          <a:p>
            <a:fld id="{5BF7112C-32AF-4090-879D-5EC68AC60803}" type="slidenum">
              <a:rPr lang="en-US" smtClean="0"/>
              <a:t>‹#›</a:t>
            </a:fld>
            <a:endParaRPr lang="en-US"/>
          </a:p>
        </p:txBody>
      </p:sp>
    </p:spTree>
    <p:extLst>
      <p:ext uri="{BB962C8B-B14F-4D97-AF65-F5344CB8AC3E}">
        <p14:creationId xmlns:p14="http://schemas.microsoft.com/office/powerpoint/2010/main" val="366083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8788-C230-CC1E-B2C1-B862D7E18A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B43CD3-11B3-5BE5-D089-7CEFB522C608}"/>
              </a:ext>
            </a:extLst>
          </p:cNvPr>
          <p:cNvSpPr>
            <a:spLocks noGrp="1"/>
          </p:cNvSpPr>
          <p:nvPr>
            <p:ph idx="1"/>
          </p:nvPr>
        </p:nvSpPr>
        <p:spPr>
          <a:xfrm>
            <a:off x="838200" y="1825625"/>
            <a:ext cx="10515600" cy="40317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D5EE2-F669-0E47-A531-0FE0C59129B0}"/>
              </a:ext>
            </a:extLst>
          </p:cNvPr>
          <p:cNvSpPr>
            <a:spLocks noGrp="1"/>
          </p:cNvSpPr>
          <p:nvPr>
            <p:ph type="dt" sz="half" idx="10"/>
          </p:nvPr>
        </p:nvSpPr>
        <p:spPr/>
        <p:txBody>
          <a:bodyPr/>
          <a:lstStyle/>
          <a:p>
            <a:fld id="{42BC89BF-319D-4063-BB31-A370631B3634}" type="datetimeFigureOut">
              <a:rPr lang="en-US" smtClean="0"/>
              <a:t>6/12/26</a:t>
            </a:fld>
            <a:endParaRPr lang="en-US"/>
          </a:p>
        </p:txBody>
      </p:sp>
      <p:sp>
        <p:nvSpPr>
          <p:cNvPr id="5" name="Footer Placeholder 4">
            <a:extLst>
              <a:ext uri="{FF2B5EF4-FFF2-40B4-BE49-F238E27FC236}">
                <a16:creationId xmlns:a16="http://schemas.microsoft.com/office/drawing/2014/main" id="{26A5F1C8-1480-61F3-27F7-8BD2B5197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68AA9-6D66-B138-459B-65C02481E019}"/>
              </a:ext>
            </a:extLst>
          </p:cNvPr>
          <p:cNvSpPr>
            <a:spLocks noGrp="1"/>
          </p:cNvSpPr>
          <p:nvPr>
            <p:ph type="sldNum" sz="quarter" idx="12"/>
          </p:nvPr>
        </p:nvSpPr>
        <p:spPr/>
        <p:txBody>
          <a:bodyPr/>
          <a:lstStyle/>
          <a:p>
            <a:fld id="{5BF7112C-32AF-4090-879D-5EC68AC60803}" type="slidenum">
              <a:rPr lang="en-US" smtClean="0"/>
              <a:t>‹#›</a:t>
            </a:fld>
            <a:endParaRPr lang="en-US"/>
          </a:p>
        </p:txBody>
      </p:sp>
    </p:spTree>
    <p:extLst>
      <p:ext uri="{BB962C8B-B14F-4D97-AF65-F5344CB8AC3E}">
        <p14:creationId xmlns:p14="http://schemas.microsoft.com/office/powerpoint/2010/main" val="934502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F8788-C230-CC1E-B2C1-B862D7E18AAE}"/>
              </a:ext>
            </a:extLst>
          </p:cNvPr>
          <p:cNvSpPr>
            <a:spLocks noGrp="1"/>
          </p:cNvSpPr>
          <p:nvPr>
            <p:ph type="title"/>
          </p:nvPr>
        </p:nvSpPr>
        <p:spPr>
          <a:xfrm>
            <a:off x="838200" y="365126"/>
            <a:ext cx="10515600" cy="725444"/>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9B43CD3-11B3-5BE5-D089-7CEFB522C608}"/>
              </a:ext>
            </a:extLst>
          </p:cNvPr>
          <p:cNvSpPr>
            <a:spLocks noGrp="1"/>
          </p:cNvSpPr>
          <p:nvPr>
            <p:ph idx="1"/>
          </p:nvPr>
        </p:nvSpPr>
        <p:spPr>
          <a:xfrm>
            <a:off x="838200" y="1224793"/>
            <a:ext cx="10515600" cy="51315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4D5EE2-F669-0E47-A531-0FE0C59129B0}"/>
              </a:ext>
            </a:extLst>
          </p:cNvPr>
          <p:cNvSpPr>
            <a:spLocks noGrp="1"/>
          </p:cNvSpPr>
          <p:nvPr>
            <p:ph type="dt" sz="half" idx="10"/>
          </p:nvPr>
        </p:nvSpPr>
        <p:spPr/>
        <p:txBody>
          <a:bodyPr/>
          <a:lstStyle/>
          <a:p>
            <a:fld id="{42BC89BF-319D-4063-BB31-A370631B3634}" type="datetimeFigureOut">
              <a:rPr lang="en-US" smtClean="0"/>
              <a:t>6/12/26</a:t>
            </a:fld>
            <a:endParaRPr lang="en-US"/>
          </a:p>
        </p:txBody>
      </p:sp>
      <p:sp>
        <p:nvSpPr>
          <p:cNvPr id="5" name="Footer Placeholder 4">
            <a:extLst>
              <a:ext uri="{FF2B5EF4-FFF2-40B4-BE49-F238E27FC236}">
                <a16:creationId xmlns:a16="http://schemas.microsoft.com/office/drawing/2014/main" id="{26A5F1C8-1480-61F3-27F7-8BD2B5197A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68AA9-6D66-B138-459B-65C02481E019}"/>
              </a:ext>
            </a:extLst>
          </p:cNvPr>
          <p:cNvSpPr>
            <a:spLocks noGrp="1"/>
          </p:cNvSpPr>
          <p:nvPr>
            <p:ph type="sldNum" sz="quarter" idx="12"/>
          </p:nvPr>
        </p:nvSpPr>
        <p:spPr/>
        <p:txBody>
          <a:bodyPr/>
          <a:lstStyle/>
          <a:p>
            <a:fld id="{5BF7112C-32AF-4090-879D-5EC68AC60803}" type="slidenum">
              <a:rPr lang="en-US" smtClean="0"/>
              <a:t>‹#›</a:t>
            </a:fld>
            <a:endParaRPr lang="en-US"/>
          </a:p>
        </p:txBody>
      </p:sp>
      <p:sp>
        <p:nvSpPr>
          <p:cNvPr id="7" name="Rectangle 6">
            <a:extLst>
              <a:ext uri="{FF2B5EF4-FFF2-40B4-BE49-F238E27FC236}">
                <a16:creationId xmlns:a16="http://schemas.microsoft.com/office/drawing/2014/main" id="{B6B81910-F711-5154-2295-89F1F5105969}"/>
              </a:ext>
            </a:extLst>
          </p:cNvPr>
          <p:cNvSpPr/>
          <p:nvPr userDrawn="1"/>
        </p:nvSpPr>
        <p:spPr>
          <a:xfrm>
            <a:off x="838200" y="5857335"/>
            <a:ext cx="10515600" cy="1000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1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9EB1B-EFF8-EDA0-8D4A-C3DCED63B0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B09CA8-74E8-DF7C-9933-5A60421E8F9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D4EC60-9DFA-52DA-9524-A98BC90D9942}"/>
              </a:ext>
            </a:extLst>
          </p:cNvPr>
          <p:cNvSpPr>
            <a:spLocks noGrp="1"/>
          </p:cNvSpPr>
          <p:nvPr>
            <p:ph type="dt" sz="half" idx="10"/>
          </p:nvPr>
        </p:nvSpPr>
        <p:spPr/>
        <p:txBody>
          <a:bodyPr/>
          <a:lstStyle/>
          <a:p>
            <a:fld id="{42BC89BF-319D-4063-BB31-A370631B3634}" type="datetimeFigureOut">
              <a:rPr lang="en-US" smtClean="0"/>
              <a:t>6/12/26</a:t>
            </a:fld>
            <a:endParaRPr lang="en-US"/>
          </a:p>
        </p:txBody>
      </p:sp>
      <p:sp>
        <p:nvSpPr>
          <p:cNvPr id="5" name="Footer Placeholder 4">
            <a:extLst>
              <a:ext uri="{FF2B5EF4-FFF2-40B4-BE49-F238E27FC236}">
                <a16:creationId xmlns:a16="http://schemas.microsoft.com/office/drawing/2014/main" id="{59FB8498-76E3-F2E9-381D-93CBECE0E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30E14E-E079-BDF5-A1BE-90901A0A1532}"/>
              </a:ext>
            </a:extLst>
          </p:cNvPr>
          <p:cNvSpPr>
            <a:spLocks noGrp="1"/>
          </p:cNvSpPr>
          <p:nvPr>
            <p:ph type="sldNum" sz="quarter" idx="12"/>
          </p:nvPr>
        </p:nvSpPr>
        <p:spPr/>
        <p:txBody>
          <a:bodyPr/>
          <a:lstStyle/>
          <a:p>
            <a:fld id="{5BF7112C-32AF-4090-879D-5EC68AC60803}" type="slidenum">
              <a:rPr lang="en-US" smtClean="0"/>
              <a:t>‹#›</a:t>
            </a:fld>
            <a:endParaRPr lang="en-US"/>
          </a:p>
        </p:txBody>
      </p:sp>
    </p:spTree>
    <p:extLst>
      <p:ext uri="{BB962C8B-B14F-4D97-AF65-F5344CB8AC3E}">
        <p14:creationId xmlns:p14="http://schemas.microsoft.com/office/powerpoint/2010/main" val="356005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D94BC-E6CC-5356-BF67-55B8B00CB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E3914-E45E-EEFA-D263-CD2184AF02D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1761FF-EA5E-7DA9-6655-3ED0B6432B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7DBF93-AAEC-CF30-E6D6-50B4370CBB7E}"/>
              </a:ext>
            </a:extLst>
          </p:cNvPr>
          <p:cNvSpPr>
            <a:spLocks noGrp="1"/>
          </p:cNvSpPr>
          <p:nvPr>
            <p:ph type="dt" sz="half" idx="10"/>
          </p:nvPr>
        </p:nvSpPr>
        <p:spPr/>
        <p:txBody>
          <a:bodyPr/>
          <a:lstStyle/>
          <a:p>
            <a:fld id="{42BC89BF-319D-4063-BB31-A370631B3634}" type="datetimeFigureOut">
              <a:rPr lang="en-US" smtClean="0"/>
              <a:t>6/12/26</a:t>
            </a:fld>
            <a:endParaRPr lang="en-US"/>
          </a:p>
        </p:txBody>
      </p:sp>
      <p:sp>
        <p:nvSpPr>
          <p:cNvPr id="6" name="Footer Placeholder 5">
            <a:extLst>
              <a:ext uri="{FF2B5EF4-FFF2-40B4-BE49-F238E27FC236}">
                <a16:creationId xmlns:a16="http://schemas.microsoft.com/office/drawing/2014/main" id="{88DF9949-09AF-694C-310F-FDE8309897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78F245-CFC6-405A-D316-9258309C9B79}"/>
              </a:ext>
            </a:extLst>
          </p:cNvPr>
          <p:cNvSpPr>
            <a:spLocks noGrp="1"/>
          </p:cNvSpPr>
          <p:nvPr>
            <p:ph type="sldNum" sz="quarter" idx="12"/>
          </p:nvPr>
        </p:nvSpPr>
        <p:spPr/>
        <p:txBody>
          <a:bodyPr/>
          <a:lstStyle/>
          <a:p>
            <a:fld id="{5BF7112C-32AF-4090-879D-5EC68AC60803}" type="slidenum">
              <a:rPr lang="en-US" smtClean="0"/>
              <a:t>‹#›</a:t>
            </a:fld>
            <a:endParaRPr lang="en-US"/>
          </a:p>
        </p:txBody>
      </p:sp>
    </p:spTree>
    <p:extLst>
      <p:ext uri="{BB962C8B-B14F-4D97-AF65-F5344CB8AC3E}">
        <p14:creationId xmlns:p14="http://schemas.microsoft.com/office/powerpoint/2010/main" val="693372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9B360-A08C-EFB6-E0ED-42CD86FBB4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95800F-D031-3CF5-B1A2-A024ED34A7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4BC0D0-D827-56F1-C89C-65ECA9F880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1E6040-4068-AC05-F7AF-41EBD20A6E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FE541D-CF24-0DF1-2DD2-4C63255BF1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177FB9-6179-3DB7-CE67-3588F813078A}"/>
              </a:ext>
            </a:extLst>
          </p:cNvPr>
          <p:cNvSpPr>
            <a:spLocks noGrp="1"/>
          </p:cNvSpPr>
          <p:nvPr>
            <p:ph type="dt" sz="half" idx="10"/>
          </p:nvPr>
        </p:nvSpPr>
        <p:spPr/>
        <p:txBody>
          <a:bodyPr/>
          <a:lstStyle/>
          <a:p>
            <a:fld id="{42BC89BF-319D-4063-BB31-A370631B3634}" type="datetimeFigureOut">
              <a:rPr lang="en-US" smtClean="0"/>
              <a:t>6/12/26</a:t>
            </a:fld>
            <a:endParaRPr lang="en-US"/>
          </a:p>
        </p:txBody>
      </p:sp>
      <p:sp>
        <p:nvSpPr>
          <p:cNvPr id="8" name="Footer Placeholder 7">
            <a:extLst>
              <a:ext uri="{FF2B5EF4-FFF2-40B4-BE49-F238E27FC236}">
                <a16:creationId xmlns:a16="http://schemas.microsoft.com/office/drawing/2014/main" id="{AA30F7EB-6D6E-2AE3-83D0-10E7FE3094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DF06BE-5A17-1DC5-EF98-0208EC4D8F3E}"/>
              </a:ext>
            </a:extLst>
          </p:cNvPr>
          <p:cNvSpPr>
            <a:spLocks noGrp="1"/>
          </p:cNvSpPr>
          <p:nvPr>
            <p:ph type="sldNum" sz="quarter" idx="12"/>
          </p:nvPr>
        </p:nvSpPr>
        <p:spPr/>
        <p:txBody>
          <a:bodyPr/>
          <a:lstStyle/>
          <a:p>
            <a:fld id="{5BF7112C-32AF-4090-879D-5EC68AC60803}" type="slidenum">
              <a:rPr lang="en-US" smtClean="0"/>
              <a:t>‹#›</a:t>
            </a:fld>
            <a:endParaRPr lang="en-US"/>
          </a:p>
        </p:txBody>
      </p:sp>
    </p:spTree>
    <p:extLst>
      <p:ext uri="{BB962C8B-B14F-4D97-AF65-F5344CB8AC3E}">
        <p14:creationId xmlns:p14="http://schemas.microsoft.com/office/powerpoint/2010/main" val="781948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787E-66EC-968E-4F3E-22E6B5ECAE0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907C5A-B893-4456-419F-29C26E2077CE}"/>
              </a:ext>
            </a:extLst>
          </p:cNvPr>
          <p:cNvSpPr>
            <a:spLocks noGrp="1"/>
          </p:cNvSpPr>
          <p:nvPr>
            <p:ph type="dt" sz="half" idx="10"/>
          </p:nvPr>
        </p:nvSpPr>
        <p:spPr/>
        <p:txBody>
          <a:bodyPr/>
          <a:lstStyle/>
          <a:p>
            <a:fld id="{42BC89BF-319D-4063-BB31-A370631B3634}" type="datetimeFigureOut">
              <a:rPr lang="en-US" smtClean="0"/>
              <a:t>6/12/26</a:t>
            </a:fld>
            <a:endParaRPr lang="en-US"/>
          </a:p>
        </p:txBody>
      </p:sp>
      <p:sp>
        <p:nvSpPr>
          <p:cNvPr id="4" name="Footer Placeholder 3">
            <a:extLst>
              <a:ext uri="{FF2B5EF4-FFF2-40B4-BE49-F238E27FC236}">
                <a16:creationId xmlns:a16="http://schemas.microsoft.com/office/drawing/2014/main" id="{66712E07-E7C4-7DC9-63BF-82691F2948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9EC8FF-5158-AF4A-531A-3587E5F4E313}"/>
              </a:ext>
            </a:extLst>
          </p:cNvPr>
          <p:cNvSpPr>
            <a:spLocks noGrp="1"/>
          </p:cNvSpPr>
          <p:nvPr>
            <p:ph type="sldNum" sz="quarter" idx="12"/>
          </p:nvPr>
        </p:nvSpPr>
        <p:spPr/>
        <p:txBody>
          <a:bodyPr/>
          <a:lstStyle/>
          <a:p>
            <a:fld id="{5BF7112C-32AF-4090-879D-5EC68AC60803}" type="slidenum">
              <a:rPr lang="en-US" smtClean="0"/>
              <a:t>‹#›</a:t>
            </a:fld>
            <a:endParaRPr lang="en-US"/>
          </a:p>
        </p:txBody>
      </p:sp>
    </p:spTree>
    <p:extLst>
      <p:ext uri="{BB962C8B-B14F-4D97-AF65-F5344CB8AC3E}">
        <p14:creationId xmlns:p14="http://schemas.microsoft.com/office/powerpoint/2010/main" val="3260599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49FEFA-6B65-D8EC-6091-77E87DA05F21}"/>
              </a:ext>
            </a:extLst>
          </p:cNvPr>
          <p:cNvSpPr>
            <a:spLocks noGrp="1"/>
          </p:cNvSpPr>
          <p:nvPr>
            <p:ph type="dt" sz="half" idx="10"/>
          </p:nvPr>
        </p:nvSpPr>
        <p:spPr/>
        <p:txBody>
          <a:bodyPr/>
          <a:lstStyle/>
          <a:p>
            <a:fld id="{42BC89BF-319D-4063-BB31-A370631B3634}" type="datetimeFigureOut">
              <a:rPr lang="en-US" smtClean="0"/>
              <a:t>6/12/26</a:t>
            </a:fld>
            <a:endParaRPr lang="en-US"/>
          </a:p>
        </p:txBody>
      </p:sp>
      <p:sp>
        <p:nvSpPr>
          <p:cNvPr id="3" name="Footer Placeholder 2">
            <a:extLst>
              <a:ext uri="{FF2B5EF4-FFF2-40B4-BE49-F238E27FC236}">
                <a16:creationId xmlns:a16="http://schemas.microsoft.com/office/drawing/2014/main" id="{36F5EA3A-440C-D348-2085-EB8053C068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0CEA8C-F380-08E1-2312-FCAC28C96816}"/>
              </a:ext>
            </a:extLst>
          </p:cNvPr>
          <p:cNvSpPr>
            <a:spLocks noGrp="1"/>
          </p:cNvSpPr>
          <p:nvPr>
            <p:ph type="sldNum" sz="quarter" idx="12"/>
          </p:nvPr>
        </p:nvSpPr>
        <p:spPr/>
        <p:txBody>
          <a:bodyPr/>
          <a:lstStyle/>
          <a:p>
            <a:fld id="{5BF7112C-32AF-4090-879D-5EC68AC60803}" type="slidenum">
              <a:rPr lang="en-US" smtClean="0"/>
              <a:t>‹#›</a:t>
            </a:fld>
            <a:endParaRPr lang="en-US"/>
          </a:p>
        </p:txBody>
      </p:sp>
    </p:spTree>
    <p:extLst>
      <p:ext uri="{BB962C8B-B14F-4D97-AF65-F5344CB8AC3E}">
        <p14:creationId xmlns:p14="http://schemas.microsoft.com/office/powerpoint/2010/main" val="402075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EA71-6974-60C6-4E58-0AA09F1838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CEE436-4D4F-F8C9-D012-2D39B82D2B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80954F-E3E1-5B20-61E8-0C9549A6C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E4E64-AE01-1480-111C-8B80683271D7}"/>
              </a:ext>
            </a:extLst>
          </p:cNvPr>
          <p:cNvSpPr>
            <a:spLocks noGrp="1"/>
          </p:cNvSpPr>
          <p:nvPr>
            <p:ph type="dt" sz="half" idx="10"/>
          </p:nvPr>
        </p:nvSpPr>
        <p:spPr/>
        <p:txBody>
          <a:bodyPr/>
          <a:lstStyle/>
          <a:p>
            <a:fld id="{42BC89BF-319D-4063-BB31-A370631B3634}" type="datetimeFigureOut">
              <a:rPr lang="en-US" smtClean="0"/>
              <a:t>6/12/26</a:t>
            </a:fld>
            <a:endParaRPr lang="en-US"/>
          </a:p>
        </p:txBody>
      </p:sp>
      <p:sp>
        <p:nvSpPr>
          <p:cNvPr id="6" name="Footer Placeholder 5">
            <a:extLst>
              <a:ext uri="{FF2B5EF4-FFF2-40B4-BE49-F238E27FC236}">
                <a16:creationId xmlns:a16="http://schemas.microsoft.com/office/drawing/2014/main" id="{8A544716-99AE-74E4-A969-A7B0CE06E5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119D68-917A-E854-CACF-95704739ED37}"/>
              </a:ext>
            </a:extLst>
          </p:cNvPr>
          <p:cNvSpPr>
            <a:spLocks noGrp="1"/>
          </p:cNvSpPr>
          <p:nvPr>
            <p:ph type="sldNum" sz="quarter" idx="12"/>
          </p:nvPr>
        </p:nvSpPr>
        <p:spPr/>
        <p:txBody>
          <a:bodyPr/>
          <a:lstStyle/>
          <a:p>
            <a:fld id="{5BF7112C-32AF-4090-879D-5EC68AC60803}" type="slidenum">
              <a:rPr lang="en-US" smtClean="0"/>
              <a:t>‹#›</a:t>
            </a:fld>
            <a:endParaRPr lang="en-US"/>
          </a:p>
        </p:txBody>
      </p:sp>
    </p:spTree>
    <p:extLst>
      <p:ext uri="{BB962C8B-B14F-4D97-AF65-F5344CB8AC3E}">
        <p14:creationId xmlns:p14="http://schemas.microsoft.com/office/powerpoint/2010/main" val="4131118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AB9D55-65B5-FDE0-F848-7518B1DC76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D6544B-192E-D27D-A65A-44C4AF9058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3DAB5A-7FF0-BC90-1D4B-FEBE2CCA27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2BC89BF-319D-4063-BB31-A370631B3634}" type="datetimeFigureOut">
              <a:rPr lang="en-US" smtClean="0"/>
              <a:t>6/12/26</a:t>
            </a:fld>
            <a:endParaRPr lang="en-US"/>
          </a:p>
        </p:txBody>
      </p:sp>
      <p:sp>
        <p:nvSpPr>
          <p:cNvPr id="5" name="Footer Placeholder 4">
            <a:extLst>
              <a:ext uri="{FF2B5EF4-FFF2-40B4-BE49-F238E27FC236}">
                <a16:creationId xmlns:a16="http://schemas.microsoft.com/office/drawing/2014/main" id="{2D83943C-7489-2EE5-C5EA-CDBB3878FD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6A65149-49FB-1B9C-8C4C-B85825AB8E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BF7112C-32AF-4090-879D-5EC68AC60803}" type="slidenum">
              <a:rPr lang="en-US" smtClean="0"/>
              <a:t>‹#›</a:t>
            </a:fld>
            <a:endParaRPr lang="en-US"/>
          </a:p>
        </p:txBody>
      </p:sp>
      <p:pic>
        <p:nvPicPr>
          <p:cNvPr id="11" name="Picture 10">
            <a:extLst>
              <a:ext uri="{FF2B5EF4-FFF2-40B4-BE49-F238E27FC236}">
                <a16:creationId xmlns:a16="http://schemas.microsoft.com/office/drawing/2014/main" id="{AAF4110C-5113-C2A5-05A1-44A5B4077560}"/>
              </a:ext>
            </a:extLst>
          </p:cNvPr>
          <p:cNvPicPr>
            <a:picLocks noChangeAspect="1"/>
          </p:cNvPicPr>
          <p:nvPr userDrawn="1"/>
        </p:nvPicPr>
        <p:blipFill>
          <a:blip r:embed="rId14"/>
          <a:stretch>
            <a:fillRect/>
          </a:stretch>
        </p:blipFill>
        <p:spPr>
          <a:xfrm>
            <a:off x="838200" y="5872712"/>
            <a:ext cx="10515600" cy="985288"/>
          </a:xfrm>
          <a:prstGeom prst="rect">
            <a:avLst/>
          </a:prstGeom>
        </p:spPr>
      </p:pic>
    </p:spTree>
    <p:extLst>
      <p:ext uri="{BB962C8B-B14F-4D97-AF65-F5344CB8AC3E}">
        <p14:creationId xmlns:p14="http://schemas.microsoft.com/office/powerpoint/2010/main" val="2407517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29B86-5385-6B1D-FAB9-46AABBD2493E}"/>
              </a:ext>
            </a:extLst>
          </p:cNvPr>
          <p:cNvSpPr>
            <a:spLocks noGrp="1"/>
          </p:cNvSpPr>
          <p:nvPr>
            <p:ph type="ctrTitle"/>
          </p:nvPr>
        </p:nvSpPr>
        <p:spPr/>
        <p:txBody>
          <a:bodyPr/>
          <a:lstStyle/>
          <a:p>
            <a:r>
              <a:rPr lang="en-US" dirty="0"/>
              <a:t>WG2 Summary</a:t>
            </a:r>
          </a:p>
        </p:txBody>
      </p:sp>
      <p:sp>
        <p:nvSpPr>
          <p:cNvPr id="3" name="Subtitle 2">
            <a:extLst>
              <a:ext uri="{FF2B5EF4-FFF2-40B4-BE49-F238E27FC236}">
                <a16:creationId xmlns:a16="http://schemas.microsoft.com/office/drawing/2014/main" id="{43047563-3FD4-A51A-C1E3-7B373ED6B05E}"/>
              </a:ext>
            </a:extLst>
          </p:cNvPr>
          <p:cNvSpPr>
            <a:spLocks noGrp="1"/>
          </p:cNvSpPr>
          <p:nvPr>
            <p:ph type="subTitle" idx="1"/>
          </p:nvPr>
        </p:nvSpPr>
        <p:spPr/>
        <p:txBody>
          <a:bodyPr>
            <a:normAutofit/>
          </a:bodyPr>
          <a:lstStyle/>
          <a:p>
            <a:r>
              <a:rPr lang="en-US" altLang="ja-JP" sz="2400" dirty="0"/>
              <a:t>On behalf of all WG2 speakers</a:t>
            </a:r>
          </a:p>
          <a:p>
            <a:r>
              <a:rPr lang="en-US" altLang="ja-JP" sz="2400" dirty="0"/>
              <a:t>and conveners</a:t>
            </a:r>
          </a:p>
          <a:p>
            <a:r>
              <a:rPr lang="en-US" altLang="ja-JP" sz="2400" dirty="0"/>
              <a:t>Enrico Cenni (CEA), </a:t>
            </a:r>
            <a:r>
              <a:rPr lang="en-US" altLang="ja-JP" dirty="0" err="1"/>
              <a:t>Tiancai</a:t>
            </a:r>
            <a:r>
              <a:rPr lang="en-US" altLang="ja-JP" dirty="0"/>
              <a:t> Jiang</a:t>
            </a:r>
            <a:r>
              <a:rPr lang="en-US" altLang="ja-JP" sz="2400" dirty="0"/>
              <a:t> (</a:t>
            </a:r>
            <a:r>
              <a:rPr lang="en-US" altLang="ja-JP" dirty="0"/>
              <a:t>IMP</a:t>
            </a:r>
            <a:r>
              <a:rPr lang="en-US" altLang="ja-JP" sz="2400" dirty="0"/>
              <a:t>), Zhongyuan Yao (TRIUMF)</a:t>
            </a:r>
            <a:endParaRPr lang="en-US" sz="2400" dirty="0"/>
          </a:p>
        </p:txBody>
      </p:sp>
    </p:spTree>
    <p:extLst>
      <p:ext uri="{BB962C8B-B14F-4D97-AF65-F5344CB8AC3E}">
        <p14:creationId xmlns:p14="http://schemas.microsoft.com/office/powerpoint/2010/main" val="2207334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64151-7C70-77CC-73A4-CC0341359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2E5A5-C49C-4F40-BCE8-AAB900AF2A96}"/>
              </a:ext>
            </a:extLst>
          </p:cNvPr>
          <p:cNvSpPr>
            <a:spLocks noGrp="1"/>
          </p:cNvSpPr>
          <p:nvPr>
            <p:ph type="title"/>
          </p:nvPr>
        </p:nvSpPr>
        <p:spPr>
          <a:solidFill>
            <a:schemeClr val="accent5">
              <a:lumMod val="20000"/>
              <a:lumOff val="80000"/>
            </a:schemeClr>
          </a:solidFill>
        </p:spPr>
        <p:txBody>
          <a:bodyPr/>
          <a:lstStyle/>
          <a:p>
            <a:r>
              <a:rPr lang="en-US" dirty="0">
                <a:solidFill>
                  <a:schemeClr val="tx1"/>
                </a:solidFill>
              </a:rPr>
              <a:t>Comparison of in-situ processing</a:t>
            </a:r>
            <a:endParaRPr lang="en-US" dirty="0"/>
          </a:p>
        </p:txBody>
      </p:sp>
      <p:sp>
        <p:nvSpPr>
          <p:cNvPr id="4" name="Content Placeholder 3">
            <a:extLst>
              <a:ext uri="{FF2B5EF4-FFF2-40B4-BE49-F238E27FC236}">
                <a16:creationId xmlns:a16="http://schemas.microsoft.com/office/drawing/2014/main" id="{9D651E81-43F3-D803-653D-BD3AC6F9F96E}"/>
              </a:ext>
            </a:extLst>
          </p:cNvPr>
          <p:cNvSpPr>
            <a:spLocks noGrp="1"/>
          </p:cNvSpPr>
          <p:nvPr>
            <p:ph idx="1"/>
          </p:nvPr>
        </p:nvSpPr>
        <p:spPr>
          <a:xfrm>
            <a:off x="838200" y="1224793"/>
            <a:ext cx="10515600" cy="5268081"/>
          </a:xfrm>
        </p:spPr>
        <p:txBody>
          <a:bodyPr vert="horz" lIns="91440" tIns="45720" rIns="91440" bIns="45720" rtlCol="0" anchor="t">
            <a:normAutofit/>
          </a:bodyPr>
          <a:lstStyle/>
          <a:p>
            <a:pPr marL="228600" lvl="1">
              <a:spcBef>
                <a:spcPts val="1000"/>
              </a:spcBef>
            </a:pPr>
            <a:r>
              <a:rPr lang="en-US" sz="2800" dirty="0" err="1"/>
              <a:t>Ar</a:t>
            </a:r>
            <a:r>
              <a:rPr lang="en-US" sz="2800" dirty="0"/>
              <a:t>/Oxygen plasma &gt; He processing &gt; RF pulse conditioning – ANL</a:t>
            </a:r>
          </a:p>
          <a:p>
            <a:pPr marL="228600" lvl="1">
              <a:spcBef>
                <a:spcPts val="1000"/>
              </a:spcBef>
            </a:pPr>
            <a:r>
              <a:rPr lang="en-US" sz="2800" dirty="0"/>
              <a:t>Oxygen plasma &gt; He processing &gt; RF pulse conditioning – IMP</a:t>
            </a:r>
          </a:p>
          <a:p>
            <a:pPr marL="228600" lvl="1">
              <a:spcBef>
                <a:spcPts val="1000"/>
              </a:spcBef>
            </a:pPr>
            <a:r>
              <a:rPr lang="en-US" sz="2800" dirty="0"/>
              <a:t>Ozone processing </a:t>
            </a:r>
            <a:r>
              <a:rPr lang="en-US" sz="2800" dirty="0">
                <a:sym typeface="Symbol" panose="05050102010706020507" pitchFamily="18" charset="2"/>
              </a:rPr>
              <a:t> </a:t>
            </a:r>
            <a:r>
              <a:rPr lang="en-US" sz="2800" dirty="0"/>
              <a:t>He/Oxygen Plasma – JLAB</a:t>
            </a:r>
            <a:endParaRPr lang="en-CA" dirty="0"/>
          </a:p>
          <a:p>
            <a:pPr lvl="1"/>
            <a:r>
              <a:rPr lang="en-US" dirty="0"/>
              <a:t>Change chemistry of </a:t>
            </a:r>
            <a:r>
              <a:rPr lang="en-CA" dirty="0"/>
              <a:t>upper surface layer</a:t>
            </a:r>
          </a:p>
          <a:p>
            <a:pPr lvl="1"/>
            <a:r>
              <a:rPr lang="en-CA" dirty="0"/>
              <a:t>Oxidize surface layer to Nb2O5</a:t>
            </a:r>
          </a:p>
          <a:p>
            <a:pPr lvl="1"/>
            <a:r>
              <a:rPr lang="en-CA" dirty="0"/>
              <a:t>Increase work function value </a:t>
            </a:r>
          </a:p>
          <a:p>
            <a:pPr lvl="1"/>
            <a:r>
              <a:rPr lang="en-CA" dirty="0"/>
              <a:t>Immunize the surface layer </a:t>
            </a:r>
            <a:br>
              <a:rPr lang="en-CA" dirty="0"/>
            </a:br>
            <a:r>
              <a:rPr lang="en-CA" dirty="0"/>
              <a:t>against adsorption of </a:t>
            </a:r>
            <a:br>
              <a:rPr lang="en-CA" dirty="0"/>
            </a:br>
            <a:r>
              <a:rPr lang="en-CA" dirty="0"/>
              <a:t>contaminants</a:t>
            </a:r>
          </a:p>
          <a:p>
            <a:pPr marL="1143000" lvl="3">
              <a:spcBef>
                <a:spcPts val="1000"/>
              </a:spcBef>
            </a:pPr>
            <a:endParaRPr lang="en-US" dirty="0"/>
          </a:p>
          <a:p>
            <a:endParaRPr lang="en-US" dirty="0">
              <a:highlight>
                <a:srgbClr val="FFFF00"/>
              </a:highlight>
            </a:endParaRPr>
          </a:p>
        </p:txBody>
      </p:sp>
      <p:pic>
        <p:nvPicPr>
          <p:cNvPr id="3" name="Picture 2">
            <a:extLst>
              <a:ext uri="{FF2B5EF4-FFF2-40B4-BE49-F238E27FC236}">
                <a16:creationId xmlns:a16="http://schemas.microsoft.com/office/drawing/2014/main" id="{CB1D429F-866B-ADF3-A531-F7C0DDC61A0A}"/>
              </a:ext>
            </a:extLst>
          </p:cNvPr>
          <p:cNvPicPr>
            <a:picLocks noChangeAspect="1"/>
          </p:cNvPicPr>
          <p:nvPr/>
        </p:nvPicPr>
        <p:blipFill>
          <a:blip r:embed="rId2"/>
          <a:srcRect l="17142" t="1830" r="631" b="825"/>
          <a:stretch>
            <a:fillRect/>
          </a:stretch>
        </p:blipFill>
        <p:spPr>
          <a:xfrm>
            <a:off x="6096000" y="3308782"/>
            <a:ext cx="5257800" cy="3184092"/>
          </a:xfrm>
          <a:prstGeom prst="rect">
            <a:avLst/>
          </a:prstGeom>
        </p:spPr>
      </p:pic>
    </p:spTree>
    <p:extLst>
      <p:ext uri="{BB962C8B-B14F-4D97-AF65-F5344CB8AC3E}">
        <p14:creationId xmlns:p14="http://schemas.microsoft.com/office/powerpoint/2010/main" val="319909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97DA-E51F-5A96-BD26-E66E0AEF56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E9FB23-B9C0-1A3A-1594-203266B8362E}"/>
              </a:ext>
            </a:extLst>
          </p:cNvPr>
          <p:cNvSpPr>
            <a:spLocks noGrp="1"/>
          </p:cNvSpPr>
          <p:nvPr>
            <p:ph type="title"/>
          </p:nvPr>
        </p:nvSpPr>
        <p:spPr>
          <a:solidFill>
            <a:schemeClr val="accent6">
              <a:lumMod val="20000"/>
              <a:lumOff val="80000"/>
            </a:schemeClr>
          </a:solidFill>
        </p:spPr>
        <p:txBody>
          <a:bodyPr>
            <a:normAutofit/>
          </a:bodyPr>
          <a:lstStyle/>
          <a:p>
            <a:r>
              <a:rPr lang="en-US" dirty="0">
                <a:solidFill>
                  <a:schemeClr val="tx1"/>
                </a:solidFill>
              </a:rPr>
              <a:t>Particulates generation and migration</a:t>
            </a:r>
            <a:endParaRPr lang="en-US" dirty="0"/>
          </a:p>
        </p:txBody>
      </p:sp>
      <p:sp>
        <p:nvSpPr>
          <p:cNvPr id="5" name="Content Placeholder 4">
            <a:extLst>
              <a:ext uri="{FF2B5EF4-FFF2-40B4-BE49-F238E27FC236}">
                <a16:creationId xmlns:a16="http://schemas.microsoft.com/office/drawing/2014/main" id="{8A762726-9491-D916-1979-502147CDA79C}"/>
              </a:ext>
            </a:extLst>
          </p:cNvPr>
          <p:cNvSpPr>
            <a:spLocks noGrp="1"/>
          </p:cNvSpPr>
          <p:nvPr>
            <p:ph idx="1"/>
          </p:nvPr>
        </p:nvSpPr>
        <p:spPr/>
        <p:txBody>
          <a:bodyPr vert="horz" lIns="91440" tIns="45720" rIns="91440" bIns="45720" rtlCol="0" anchor="t">
            <a:normAutofit/>
          </a:bodyPr>
          <a:lstStyle/>
          <a:p>
            <a:r>
              <a:rPr lang="en-US" dirty="0"/>
              <a:t>Actuation of all-metal gate valve generates ~100 particulates with size &gt;0.3micron – CEA</a:t>
            </a:r>
          </a:p>
          <a:p>
            <a:pPr lvl="1">
              <a:buFont typeface="Courier New" panose="020B0604020202020204" pitchFamily="34" charset="0"/>
              <a:buChar char="o"/>
            </a:pPr>
            <a:r>
              <a:rPr lang="en-GB" dirty="0"/>
              <a:t>Influence of pneumatic actuator’s pressure is not significant for particle generation point of view</a:t>
            </a:r>
          </a:p>
          <a:p>
            <a:pPr lvl="1">
              <a:buFont typeface="Courier New" panose="020B0604020202020204" pitchFamily="34" charset="0"/>
              <a:buChar char="o"/>
            </a:pPr>
            <a:r>
              <a:rPr lang="en-GB" dirty="0"/>
              <a:t>Advise to limit the number of closing/opening cycles</a:t>
            </a:r>
          </a:p>
          <a:p>
            <a:r>
              <a:rPr lang="en-US" dirty="0"/>
              <a:t>Demonstrate particulates lofting and migration by electron charges – TRIUMF</a:t>
            </a:r>
          </a:p>
          <a:p>
            <a:pPr lvl="1">
              <a:buFont typeface="Courier New" panose="020B0604020202020204" pitchFamily="34" charset="0"/>
              <a:buChar char="o"/>
            </a:pPr>
            <a:r>
              <a:rPr lang="en-US" dirty="0"/>
              <a:t>More analysis on energy and angular distributions to understand lofting criteria and impacted range</a:t>
            </a:r>
          </a:p>
          <a:p>
            <a:r>
              <a:rPr lang="en-US" dirty="0"/>
              <a:t>Causes of FE activation – CEA/ESS</a:t>
            </a:r>
          </a:p>
          <a:p>
            <a:pPr lvl="1"/>
            <a:r>
              <a:rPr lang="en-US" dirty="0"/>
              <a:t>Cavity, coupler, and beam induced</a:t>
            </a:r>
          </a:p>
        </p:txBody>
      </p:sp>
    </p:spTree>
    <p:extLst>
      <p:ext uri="{BB962C8B-B14F-4D97-AF65-F5344CB8AC3E}">
        <p14:creationId xmlns:p14="http://schemas.microsoft.com/office/powerpoint/2010/main" val="2119670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C3A8B-4FE8-0C58-834D-FC4729363A39}"/>
              </a:ext>
            </a:extLst>
          </p:cNvPr>
          <p:cNvSpPr>
            <a:spLocks noGrp="1"/>
          </p:cNvSpPr>
          <p:nvPr>
            <p:ph type="title"/>
          </p:nvPr>
        </p:nvSpPr>
        <p:spPr>
          <a:solidFill>
            <a:schemeClr val="accent2">
              <a:lumMod val="20000"/>
              <a:lumOff val="80000"/>
            </a:schemeClr>
          </a:solidFill>
        </p:spPr>
        <p:txBody>
          <a:bodyPr/>
          <a:lstStyle/>
          <a:p>
            <a:r>
              <a:rPr lang="en-US" dirty="0">
                <a:solidFill>
                  <a:schemeClr val="tx1"/>
                </a:solidFill>
              </a:rPr>
              <a:t>FE diagnose, activation and root causes</a:t>
            </a:r>
            <a:endParaRPr lang="en-US" dirty="0"/>
          </a:p>
        </p:txBody>
      </p:sp>
      <p:sp>
        <p:nvSpPr>
          <p:cNvPr id="4" name="Content Placeholder 3">
            <a:extLst>
              <a:ext uri="{FF2B5EF4-FFF2-40B4-BE49-F238E27FC236}">
                <a16:creationId xmlns:a16="http://schemas.microsoft.com/office/drawing/2014/main" id="{D266E1F5-0FC6-98F2-4A69-DC0F962D6D78}"/>
              </a:ext>
            </a:extLst>
          </p:cNvPr>
          <p:cNvSpPr>
            <a:spLocks noGrp="1"/>
          </p:cNvSpPr>
          <p:nvPr>
            <p:ph idx="1"/>
          </p:nvPr>
        </p:nvSpPr>
        <p:spPr/>
        <p:txBody>
          <a:bodyPr>
            <a:normAutofit fontScale="92500" lnSpcReduction="10000"/>
          </a:bodyPr>
          <a:lstStyle/>
          <a:p>
            <a:r>
              <a:rPr lang="en-US" dirty="0"/>
              <a:t>Detectors</a:t>
            </a:r>
          </a:p>
          <a:p>
            <a:pPr lvl="1"/>
            <a:r>
              <a:rPr lang="en-US" dirty="0"/>
              <a:t>Fast scintillator detectors – CEA/ESS</a:t>
            </a:r>
          </a:p>
          <a:p>
            <a:pPr lvl="2"/>
            <a:r>
              <a:rPr lang="en-US" dirty="0"/>
              <a:t>~10µs down to ~10ns time resolution</a:t>
            </a:r>
          </a:p>
          <a:p>
            <a:pPr lvl="2"/>
            <a:r>
              <a:rPr lang="en-US" dirty="0"/>
              <a:t>Time resolved gamma detection enable discrimination of radiation caused by cavities and/or by FPC</a:t>
            </a:r>
          </a:p>
          <a:p>
            <a:pPr lvl="1"/>
            <a:r>
              <a:rPr lang="en-US" dirty="0"/>
              <a:t>Pandora – DESY, ESS</a:t>
            </a:r>
          </a:p>
          <a:p>
            <a:pPr lvl="2"/>
            <a:r>
              <a:rPr lang="en-US" dirty="0"/>
              <a:t>Pulse mode operation</a:t>
            </a:r>
          </a:p>
          <a:p>
            <a:pPr lvl="2"/>
            <a:r>
              <a:rPr lang="en-US" dirty="0"/>
              <a:t>Gamma and Neutron detection </a:t>
            </a:r>
          </a:p>
          <a:p>
            <a:r>
              <a:rPr lang="en-US" dirty="0"/>
              <a:t>Simulation – CEA, FNAL</a:t>
            </a:r>
          </a:p>
          <a:p>
            <a:pPr lvl="1"/>
            <a:r>
              <a:rPr lang="en-US" dirty="0"/>
              <a:t>Particle tracking (CST, Geant4)</a:t>
            </a:r>
          </a:p>
          <a:p>
            <a:pPr lvl="1"/>
            <a:r>
              <a:rPr lang="en-US" dirty="0"/>
              <a:t>Particle/Matter interaction (Geant4)</a:t>
            </a:r>
          </a:p>
          <a:p>
            <a:pPr lvl="1"/>
            <a:r>
              <a:rPr lang="en-US" dirty="0"/>
              <a:t>Detail geometry enable activation studies and parasitic effect on accelerator components</a:t>
            </a:r>
          </a:p>
          <a:p>
            <a:r>
              <a:rPr lang="en-US" dirty="0"/>
              <a:t>FE analytical model to describe cavity performance – IBS</a:t>
            </a:r>
          </a:p>
          <a:p>
            <a:r>
              <a:rPr lang="en-US" dirty="0"/>
              <a:t>Residual gas adsorption caused FE enhancement – IMP</a:t>
            </a:r>
          </a:p>
        </p:txBody>
      </p:sp>
    </p:spTree>
    <p:extLst>
      <p:ext uri="{BB962C8B-B14F-4D97-AF65-F5344CB8AC3E}">
        <p14:creationId xmlns:p14="http://schemas.microsoft.com/office/powerpoint/2010/main" val="224170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EE3120-3BDA-C133-D0E7-B653EA510EE5}"/>
              </a:ext>
            </a:extLst>
          </p:cNvPr>
          <p:cNvSpPr>
            <a:spLocks noGrp="1"/>
          </p:cNvSpPr>
          <p:nvPr>
            <p:ph type="ctrTitle"/>
          </p:nvPr>
        </p:nvSpPr>
        <p:spPr/>
        <p:txBody>
          <a:bodyPr>
            <a:normAutofit/>
          </a:bodyPr>
          <a:lstStyle/>
          <a:p>
            <a:r>
              <a:rPr lang="en-US" dirty="0"/>
              <a:t>Many thanks to all WG2 speakers and audiences</a:t>
            </a:r>
          </a:p>
        </p:txBody>
      </p:sp>
      <p:sp>
        <p:nvSpPr>
          <p:cNvPr id="7" name="Text Placeholder 6">
            <a:extLst>
              <a:ext uri="{FF2B5EF4-FFF2-40B4-BE49-F238E27FC236}">
                <a16:creationId xmlns:a16="http://schemas.microsoft.com/office/drawing/2014/main" id="{DBB1F031-BF01-783B-A96C-9AD1A902385C}"/>
              </a:ext>
            </a:extLst>
          </p:cNvPr>
          <p:cNvSpPr>
            <a:spLocks noGrp="1"/>
          </p:cNvSpPr>
          <p:nvPr>
            <p:ph type="subTitle" idx="1"/>
          </p:nvPr>
        </p:nvSpPr>
        <p:spPr>
          <a:xfrm>
            <a:off x="1419496" y="3602038"/>
            <a:ext cx="10010503" cy="1655762"/>
          </a:xfrm>
        </p:spPr>
        <p:txBody>
          <a:bodyPr>
            <a:normAutofit fontScale="85000" lnSpcReduction="20000"/>
          </a:bodyPr>
          <a:lstStyle/>
          <a:p>
            <a:pPr algn="l"/>
            <a:endParaRPr lang="en-US" dirty="0">
              <a:solidFill>
                <a:srgbClr val="FF0000"/>
              </a:solidFill>
              <a:highlight>
                <a:srgbClr val="FFFF00"/>
              </a:highlight>
            </a:endParaRPr>
          </a:p>
          <a:p>
            <a:pPr algn="l"/>
            <a:r>
              <a:rPr lang="en-US" dirty="0">
                <a:solidFill>
                  <a:srgbClr val="FF0000"/>
                </a:solidFill>
              </a:rPr>
              <a:t>“Time was too short”</a:t>
            </a:r>
          </a:p>
          <a:p>
            <a:pPr marL="342900" indent="-342900" algn="l">
              <a:buFont typeface="Arial" panose="020B0604020202020204" pitchFamily="34" charset="0"/>
              <a:buChar char="•"/>
            </a:pPr>
            <a:r>
              <a:rPr lang="en-US" dirty="0">
                <a:solidFill>
                  <a:srgbClr val="FF0000"/>
                </a:solidFill>
              </a:rPr>
              <a:t>Less talks or roundtable discussion</a:t>
            </a:r>
          </a:p>
          <a:p>
            <a:pPr marL="342900" indent="-342900" algn="l">
              <a:buFont typeface="Arial" panose="020B0604020202020204" pitchFamily="34" charset="0"/>
              <a:buChar char="•"/>
            </a:pPr>
            <a:r>
              <a:rPr lang="en-US" dirty="0">
                <a:solidFill>
                  <a:srgbClr val="FF0000"/>
                </a:solidFill>
              </a:rPr>
              <a:t>Led discussion to answer specific questions shared in advance among speakers/conveners (like WG3 and Hot topic)</a:t>
            </a:r>
          </a:p>
        </p:txBody>
      </p:sp>
    </p:spTree>
    <p:extLst>
      <p:ext uri="{BB962C8B-B14F-4D97-AF65-F5344CB8AC3E}">
        <p14:creationId xmlns:p14="http://schemas.microsoft.com/office/powerpoint/2010/main" val="2181535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80988-B2FD-DDA6-CF31-097AE10FCC7C}"/>
              </a:ext>
            </a:extLst>
          </p:cNvPr>
          <p:cNvSpPr>
            <a:spLocks noGrp="1"/>
          </p:cNvSpPr>
          <p:nvPr>
            <p:ph type="title"/>
          </p:nvPr>
        </p:nvSpPr>
        <p:spPr/>
        <p:txBody>
          <a:bodyPr>
            <a:normAutofit/>
          </a:bodyPr>
          <a:lstStyle/>
          <a:p>
            <a:r>
              <a:rPr lang="en-CA" dirty="0"/>
              <a:t>WG2: </a:t>
            </a:r>
            <a:r>
              <a:rPr lang="en-US" dirty="0"/>
              <a:t>Effective operation of aging machines for performance and reliability</a:t>
            </a:r>
          </a:p>
        </p:txBody>
      </p:sp>
      <p:sp>
        <p:nvSpPr>
          <p:cNvPr id="3" name="Content Placeholder 2">
            <a:extLst>
              <a:ext uri="{FF2B5EF4-FFF2-40B4-BE49-F238E27FC236}">
                <a16:creationId xmlns:a16="http://schemas.microsoft.com/office/drawing/2014/main" id="{F0B056A4-A3BF-0022-E555-F358964A6144}"/>
              </a:ext>
            </a:extLst>
          </p:cNvPr>
          <p:cNvSpPr>
            <a:spLocks noGrp="1"/>
          </p:cNvSpPr>
          <p:nvPr>
            <p:ph idx="1"/>
          </p:nvPr>
        </p:nvSpPr>
        <p:spPr/>
        <p:txBody>
          <a:bodyPr>
            <a:normAutofit fontScale="92500" lnSpcReduction="20000"/>
          </a:bodyPr>
          <a:lstStyle/>
          <a:p>
            <a:pPr>
              <a:lnSpc>
                <a:spcPct val="100000"/>
              </a:lnSpc>
            </a:pPr>
            <a:r>
              <a:rPr lang="en-US" sz="2400" dirty="0"/>
              <a:t>For operating SRF accelerators the initial performance may have degraded due to gradual decay (field emission, magnetic pollution, poor vacuum, …) or singular perturbations (component failure, vacuum/</a:t>
            </a:r>
            <a:r>
              <a:rPr lang="en-US" sz="2400" dirty="0" err="1"/>
              <a:t>cryo</a:t>
            </a:r>
            <a:r>
              <a:rPr lang="en-US" sz="2400" dirty="0"/>
              <a:t> accidents). Maintaining performance to meet science needs may involve upgrading protocols or developing new mitigation methods but also could dictate upgrades in equipment to retain or boost performance. This working group should concentrate on methods and techniques used in operating SRF accelerators to retain or boost performance through various means such as HPP processing, helium processing, plasma processing and Ozone-gas processing, thermal cycling, reconfiguration, reprocessing. The working group should also include the developments towards the understanding and suppression of sources of degradation.</a:t>
            </a:r>
          </a:p>
          <a:p>
            <a:pPr>
              <a:lnSpc>
                <a:spcPct val="100000"/>
              </a:lnSpc>
            </a:pPr>
            <a:r>
              <a:rPr lang="en-US" sz="2400" b="1" dirty="0"/>
              <a:t>Keywords</a:t>
            </a:r>
            <a:r>
              <a:rPr lang="en-US" sz="2400" dirty="0"/>
              <a:t>: operating accelerators, performance degradation, in-situ processing techniques, sources of degradation</a:t>
            </a:r>
          </a:p>
        </p:txBody>
      </p:sp>
      <p:sp>
        <p:nvSpPr>
          <p:cNvPr id="4" name="TextBox 3">
            <a:extLst>
              <a:ext uri="{FF2B5EF4-FFF2-40B4-BE49-F238E27FC236}">
                <a16:creationId xmlns:a16="http://schemas.microsoft.com/office/drawing/2014/main" id="{9806C015-B847-4E9D-900E-D13CED60214D}"/>
              </a:ext>
            </a:extLst>
          </p:cNvPr>
          <p:cNvSpPr txBox="1"/>
          <p:nvPr/>
        </p:nvSpPr>
        <p:spPr>
          <a:xfrm rot="19698014">
            <a:off x="10069416" y="925417"/>
            <a:ext cx="1880643" cy="523220"/>
          </a:xfrm>
          <a:prstGeom prst="rect">
            <a:avLst/>
          </a:prstGeom>
          <a:noFill/>
        </p:spPr>
        <p:txBody>
          <a:bodyPr wrap="none" rtlCol="0">
            <a:spAutoFit/>
          </a:bodyPr>
          <a:lstStyle/>
          <a:p>
            <a:r>
              <a:rPr lang="en-US" sz="2800" dirty="0">
                <a:solidFill>
                  <a:srgbClr val="FF0000"/>
                </a:solidFill>
                <a:latin typeface="Impact" panose="020B0806030902050204" pitchFamily="34" charset="0"/>
              </a:rPr>
              <a:t>THE CHARGE</a:t>
            </a:r>
            <a:endParaRPr lang="it-IT" sz="2800" dirty="0">
              <a:solidFill>
                <a:srgbClr val="FF0000"/>
              </a:solidFill>
              <a:latin typeface="Impact" panose="020B0806030902050204" pitchFamily="34" charset="0"/>
            </a:endParaRPr>
          </a:p>
        </p:txBody>
      </p:sp>
    </p:spTree>
    <p:extLst>
      <p:ext uri="{BB962C8B-B14F-4D97-AF65-F5344CB8AC3E}">
        <p14:creationId xmlns:p14="http://schemas.microsoft.com/office/powerpoint/2010/main" val="81962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9F95-B10F-03F6-2E27-D727069EFE3D}"/>
              </a:ext>
            </a:extLst>
          </p:cNvPr>
          <p:cNvSpPr>
            <a:spLocks noGrp="1"/>
          </p:cNvSpPr>
          <p:nvPr>
            <p:ph type="title"/>
          </p:nvPr>
        </p:nvSpPr>
        <p:spPr/>
        <p:txBody>
          <a:bodyPr/>
          <a:lstStyle/>
          <a:p>
            <a:r>
              <a:rPr lang="en-US" altLang="zh-CN" dirty="0"/>
              <a:t>24 Talks (AS 9/EU 6/NA 9) from 17 Labs</a:t>
            </a:r>
            <a:endParaRPr lang="en-US" dirty="0"/>
          </a:p>
        </p:txBody>
      </p:sp>
      <p:pic>
        <p:nvPicPr>
          <p:cNvPr id="7" name="Picture 6">
            <a:extLst>
              <a:ext uri="{FF2B5EF4-FFF2-40B4-BE49-F238E27FC236}">
                <a16:creationId xmlns:a16="http://schemas.microsoft.com/office/drawing/2014/main" id="{8ECB25E3-1057-677C-9499-7CD187DEB187}"/>
              </a:ext>
            </a:extLst>
          </p:cNvPr>
          <p:cNvPicPr>
            <a:picLocks noChangeAspect="1"/>
          </p:cNvPicPr>
          <p:nvPr/>
        </p:nvPicPr>
        <p:blipFill>
          <a:blip r:embed="rId2"/>
          <a:stretch>
            <a:fillRect/>
          </a:stretch>
        </p:blipFill>
        <p:spPr>
          <a:xfrm>
            <a:off x="649863" y="2611185"/>
            <a:ext cx="2610346" cy="3200400"/>
          </a:xfrm>
          <a:prstGeom prst="rect">
            <a:avLst/>
          </a:prstGeom>
        </p:spPr>
      </p:pic>
      <p:pic>
        <p:nvPicPr>
          <p:cNvPr id="9" name="Picture 8">
            <a:extLst>
              <a:ext uri="{FF2B5EF4-FFF2-40B4-BE49-F238E27FC236}">
                <a16:creationId xmlns:a16="http://schemas.microsoft.com/office/drawing/2014/main" id="{682842B7-922A-697D-7621-2D8B171F7F74}"/>
              </a:ext>
            </a:extLst>
          </p:cNvPr>
          <p:cNvPicPr>
            <a:picLocks noChangeAspect="1"/>
          </p:cNvPicPr>
          <p:nvPr/>
        </p:nvPicPr>
        <p:blipFill>
          <a:blip r:embed="rId3"/>
          <a:stretch>
            <a:fillRect/>
          </a:stretch>
        </p:blipFill>
        <p:spPr>
          <a:xfrm>
            <a:off x="3260209" y="2611185"/>
            <a:ext cx="2573121" cy="3200400"/>
          </a:xfrm>
          <a:prstGeom prst="rect">
            <a:avLst/>
          </a:prstGeom>
        </p:spPr>
      </p:pic>
      <p:pic>
        <p:nvPicPr>
          <p:cNvPr id="11" name="Picture 10">
            <a:extLst>
              <a:ext uri="{FF2B5EF4-FFF2-40B4-BE49-F238E27FC236}">
                <a16:creationId xmlns:a16="http://schemas.microsoft.com/office/drawing/2014/main" id="{7D6AFC4C-4990-2DB5-1986-A74B0B807D6A}"/>
              </a:ext>
            </a:extLst>
          </p:cNvPr>
          <p:cNvPicPr>
            <a:picLocks noChangeAspect="1"/>
          </p:cNvPicPr>
          <p:nvPr/>
        </p:nvPicPr>
        <p:blipFill>
          <a:blip r:embed="rId4"/>
          <a:stretch>
            <a:fillRect/>
          </a:stretch>
        </p:blipFill>
        <p:spPr>
          <a:xfrm>
            <a:off x="6096000" y="2611185"/>
            <a:ext cx="2599925" cy="3200400"/>
          </a:xfrm>
          <a:prstGeom prst="rect">
            <a:avLst/>
          </a:prstGeom>
        </p:spPr>
      </p:pic>
      <p:pic>
        <p:nvPicPr>
          <p:cNvPr id="13" name="Picture 12">
            <a:extLst>
              <a:ext uri="{FF2B5EF4-FFF2-40B4-BE49-F238E27FC236}">
                <a16:creationId xmlns:a16="http://schemas.microsoft.com/office/drawing/2014/main" id="{D40AF732-6B27-2082-00B1-1EA7577F2C8A}"/>
              </a:ext>
            </a:extLst>
          </p:cNvPr>
          <p:cNvPicPr>
            <a:picLocks noChangeAspect="1"/>
          </p:cNvPicPr>
          <p:nvPr/>
        </p:nvPicPr>
        <p:blipFill>
          <a:blip r:embed="rId5"/>
          <a:stretch>
            <a:fillRect/>
          </a:stretch>
        </p:blipFill>
        <p:spPr>
          <a:xfrm>
            <a:off x="8695925" y="2611185"/>
            <a:ext cx="2920545" cy="3200400"/>
          </a:xfrm>
          <a:prstGeom prst="rect">
            <a:avLst/>
          </a:prstGeom>
        </p:spPr>
      </p:pic>
      <p:sp>
        <p:nvSpPr>
          <p:cNvPr id="14" name="Rectangle 13">
            <a:extLst>
              <a:ext uri="{FF2B5EF4-FFF2-40B4-BE49-F238E27FC236}">
                <a16:creationId xmlns:a16="http://schemas.microsoft.com/office/drawing/2014/main" id="{30993706-18C2-8252-0153-4C295E830E69}"/>
              </a:ext>
            </a:extLst>
          </p:cNvPr>
          <p:cNvSpPr/>
          <p:nvPr/>
        </p:nvSpPr>
        <p:spPr>
          <a:xfrm>
            <a:off x="649863" y="1825625"/>
            <a:ext cx="5183467" cy="785560"/>
          </a:xfrm>
          <a:prstGeom prst="rect">
            <a:avLst/>
          </a:prstGeom>
          <a:solidFill>
            <a:schemeClr val="accent6">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Performance degradation and component failures in operation</a:t>
            </a:r>
          </a:p>
        </p:txBody>
      </p:sp>
      <p:sp>
        <p:nvSpPr>
          <p:cNvPr id="15" name="Rectangle 14">
            <a:extLst>
              <a:ext uri="{FF2B5EF4-FFF2-40B4-BE49-F238E27FC236}">
                <a16:creationId xmlns:a16="http://schemas.microsoft.com/office/drawing/2014/main" id="{E7CC27E3-B529-EE83-9B94-FD54D045B3AF}"/>
              </a:ext>
            </a:extLst>
          </p:cNvPr>
          <p:cNvSpPr/>
          <p:nvPr/>
        </p:nvSpPr>
        <p:spPr>
          <a:xfrm>
            <a:off x="6096000" y="1835151"/>
            <a:ext cx="2599925" cy="785560"/>
          </a:xfrm>
          <a:prstGeom prst="rect">
            <a:avLst/>
          </a:prstGeom>
          <a:solidFill>
            <a:schemeClr val="accent5">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FE mitigation and plasma processing</a:t>
            </a:r>
          </a:p>
        </p:txBody>
      </p:sp>
      <p:sp>
        <p:nvSpPr>
          <p:cNvPr id="16" name="Rectangle 15">
            <a:extLst>
              <a:ext uri="{FF2B5EF4-FFF2-40B4-BE49-F238E27FC236}">
                <a16:creationId xmlns:a16="http://schemas.microsoft.com/office/drawing/2014/main" id="{4538198B-D108-C306-707D-B7F3EEDB29CD}"/>
              </a:ext>
            </a:extLst>
          </p:cNvPr>
          <p:cNvSpPr/>
          <p:nvPr/>
        </p:nvSpPr>
        <p:spPr>
          <a:xfrm>
            <a:off x="8695925" y="1835151"/>
            <a:ext cx="2920545" cy="785560"/>
          </a:xfrm>
          <a:prstGeom prst="rect">
            <a:avLst/>
          </a:prstGeom>
          <a:solidFill>
            <a:schemeClr val="accent2">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FE diagnose, activation and root causes</a:t>
            </a:r>
          </a:p>
        </p:txBody>
      </p:sp>
    </p:spTree>
    <p:extLst>
      <p:ext uri="{BB962C8B-B14F-4D97-AF65-F5344CB8AC3E}">
        <p14:creationId xmlns:p14="http://schemas.microsoft.com/office/powerpoint/2010/main" val="201829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531D5-A85F-B12C-5D17-2646F9EE1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74283-90A7-EF36-C744-8E7173A62034}"/>
              </a:ext>
            </a:extLst>
          </p:cNvPr>
          <p:cNvSpPr>
            <a:spLocks noGrp="1"/>
          </p:cNvSpPr>
          <p:nvPr>
            <p:ph type="title"/>
          </p:nvPr>
        </p:nvSpPr>
        <p:spPr>
          <a:solidFill>
            <a:schemeClr val="accent6">
              <a:lumMod val="20000"/>
              <a:lumOff val="80000"/>
            </a:schemeClr>
          </a:solidFill>
        </p:spPr>
        <p:txBody>
          <a:bodyPr>
            <a:normAutofit/>
          </a:bodyPr>
          <a:lstStyle/>
          <a:p>
            <a:r>
              <a:rPr lang="en-US" dirty="0"/>
              <a:t>Causes of performance or cavity loss</a:t>
            </a:r>
          </a:p>
        </p:txBody>
      </p:sp>
      <p:sp>
        <p:nvSpPr>
          <p:cNvPr id="3" name="Content Placeholder 2">
            <a:extLst>
              <a:ext uri="{FF2B5EF4-FFF2-40B4-BE49-F238E27FC236}">
                <a16:creationId xmlns:a16="http://schemas.microsoft.com/office/drawing/2014/main" id="{0EA9343D-CCD8-4C02-BAC6-3DABCDCEF67A}"/>
              </a:ext>
            </a:extLst>
          </p:cNvPr>
          <p:cNvSpPr>
            <a:spLocks noGrp="1"/>
          </p:cNvSpPr>
          <p:nvPr>
            <p:ph idx="1"/>
          </p:nvPr>
        </p:nvSpPr>
        <p:spPr/>
        <p:txBody>
          <a:bodyPr/>
          <a:lstStyle/>
          <a:p>
            <a:r>
              <a:rPr lang="en-US" dirty="0"/>
              <a:t>23 causes reported from 10 facilities</a:t>
            </a:r>
          </a:p>
          <a:p>
            <a:pPr lvl="1"/>
            <a:r>
              <a:rPr lang="en-US" dirty="0"/>
              <a:t>LHC, ESS, SIRLAC, </a:t>
            </a:r>
            <a:r>
              <a:rPr lang="en-US" dirty="0" err="1"/>
              <a:t>SuperKEKB</a:t>
            </a:r>
            <a:r>
              <a:rPr lang="en-US" dirty="0"/>
              <a:t>, ROAN, CAFE, SHINE, LCLS-SC, FRIB, ISAC-II</a:t>
            </a:r>
          </a:p>
        </p:txBody>
      </p:sp>
      <p:graphicFrame>
        <p:nvGraphicFramePr>
          <p:cNvPr id="4" name="Chart 3">
            <a:extLst>
              <a:ext uri="{FF2B5EF4-FFF2-40B4-BE49-F238E27FC236}">
                <a16:creationId xmlns:a16="http://schemas.microsoft.com/office/drawing/2014/main" id="{E101ECCD-548D-6718-7A1A-F6712487E7AD}"/>
              </a:ext>
            </a:extLst>
          </p:cNvPr>
          <p:cNvGraphicFramePr>
            <a:graphicFrameLocks/>
          </p:cNvGraphicFramePr>
          <p:nvPr>
            <p:extLst>
              <p:ext uri="{D42A27DB-BD31-4B8C-83A1-F6EECF244321}">
                <p14:modId xmlns:p14="http://schemas.microsoft.com/office/powerpoint/2010/main" val="1273918174"/>
              </p:ext>
            </p:extLst>
          </p:nvPr>
        </p:nvGraphicFramePr>
        <p:xfrm>
          <a:off x="1356221" y="2331732"/>
          <a:ext cx="4024618" cy="40246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A41CA4D-C63E-3F48-9425-6492EBD62C89}"/>
              </a:ext>
            </a:extLst>
          </p:cNvPr>
          <p:cNvGraphicFramePr>
            <a:graphicFrameLocks/>
          </p:cNvGraphicFramePr>
          <p:nvPr>
            <p:extLst>
              <p:ext uri="{D42A27DB-BD31-4B8C-83A1-F6EECF244321}">
                <p14:modId xmlns:p14="http://schemas.microsoft.com/office/powerpoint/2010/main" val="4147549357"/>
              </p:ext>
            </p:extLst>
          </p:nvPr>
        </p:nvGraphicFramePr>
        <p:xfrm>
          <a:off x="6811160" y="2331731"/>
          <a:ext cx="4024619" cy="402461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3294A5C-7F22-1378-5037-95612A37A129}"/>
              </a:ext>
            </a:extLst>
          </p:cNvPr>
          <p:cNvSpPr txBox="1"/>
          <p:nvPr/>
        </p:nvSpPr>
        <p:spPr>
          <a:xfrm>
            <a:off x="2691902" y="5371597"/>
            <a:ext cx="1390124" cy="738664"/>
          </a:xfrm>
          <a:prstGeom prst="rect">
            <a:avLst/>
          </a:prstGeom>
          <a:noFill/>
        </p:spPr>
        <p:txBody>
          <a:bodyPr wrap="none" rtlCol="0">
            <a:spAutoFit/>
          </a:bodyPr>
          <a:lstStyle/>
          <a:p>
            <a:r>
              <a:rPr lang="en-US" sz="2800" dirty="0">
                <a:solidFill>
                  <a:schemeClr val="bg1"/>
                </a:solidFill>
              </a:rPr>
              <a:t>Cavity</a:t>
            </a:r>
          </a:p>
          <a:p>
            <a:r>
              <a:rPr lang="en-US" sz="1400" dirty="0">
                <a:solidFill>
                  <a:schemeClr val="bg1"/>
                </a:solidFill>
              </a:rPr>
              <a:t>FE, quench, MP</a:t>
            </a:r>
          </a:p>
        </p:txBody>
      </p:sp>
      <p:sp>
        <p:nvSpPr>
          <p:cNvPr id="8" name="TextBox 7">
            <a:extLst>
              <a:ext uri="{FF2B5EF4-FFF2-40B4-BE49-F238E27FC236}">
                <a16:creationId xmlns:a16="http://schemas.microsoft.com/office/drawing/2014/main" id="{8734BDA2-6E9C-AD38-ED58-44D26E9A2283}"/>
              </a:ext>
            </a:extLst>
          </p:cNvPr>
          <p:cNvSpPr txBox="1"/>
          <p:nvPr/>
        </p:nvSpPr>
        <p:spPr>
          <a:xfrm>
            <a:off x="3833233" y="2592933"/>
            <a:ext cx="3613233" cy="738664"/>
          </a:xfrm>
          <a:prstGeom prst="rect">
            <a:avLst/>
          </a:prstGeom>
          <a:noFill/>
        </p:spPr>
        <p:txBody>
          <a:bodyPr wrap="none" rtlCol="0">
            <a:spAutoFit/>
          </a:bodyPr>
          <a:lstStyle/>
          <a:p>
            <a:r>
              <a:rPr lang="en-US" sz="2800" dirty="0"/>
              <a:t>Vacuum</a:t>
            </a:r>
          </a:p>
          <a:p>
            <a:r>
              <a:rPr lang="en-US" sz="1400" dirty="0"/>
              <a:t>Cavity, CM,FPC, beamline, instrumentations</a:t>
            </a:r>
          </a:p>
        </p:txBody>
      </p:sp>
      <p:sp>
        <p:nvSpPr>
          <p:cNvPr id="9" name="TextBox 8">
            <a:extLst>
              <a:ext uri="{FF2B5EF4-FFF2-40B4-BE49-F238E27FC236}">
                <a16:creationId xmlns:a16="http://schemas.microsoft.com/office/drawing/2014/main" id="{6263E2A0-FC0D-4827-D6BE-ABDD004DA9D3}"/>
              </a:ext>
            </a:extLst>
          </p:cNvPr>
          <p:cNvSpPr txBox="1"/>
          <p:nvPr/>
        </p:nvSpPr>
        <p:spPr>
          <a:xfrm>
            <a:off x="837501" y="2592933"/>
            <a:ext cx="1899559" cy="738664"/>
          </a:xfrm>
          <a:prstGeom prst="rect">
            <a:avLst/>
          </a:prstGeom>
          <a:noFill/>
        </p:spPr>
        <p:txBody>
          <a:bodyPr wrap="none" rtlCol="0">
            <a:spAutoFit/>
          </a:bodyPr>
          <a:lstStyle/>
          <a:p>
            <a:r>
              <a:rPr lang="en-US" sz="2800" dirty="0"/>
              <a:t>Ancillaries</a:t>
            </a:r>
          </a:p>
          <a:p>
            <a:r>
              <a:rPr lang="en-US" sz="1400" dirty="0"/>
              <a:t>Couplers, tuner, cable</a:t>
            </a:r>
          </a:p>
        </p:txBody>
      </p:sp>
      <p:sp>
        <p:nvSpPr>
          <p:cNvPr id="10" name="TextBox 9">
            <a:extLst>
              <a:ext uri="{FF2B5EF4-FFF2-40B4-BE49-F238E27FC236}">
                <a16:creationId xmlns:a16="http://schemas.microsoft.com/office/drawing/2014/main" id="{D697F585-BB5C-42C6-F81D-61361EED1048}"/>
              </a:ext>
            </a:extLst>
          </p:cNvPr>
          <p:cNvSpPr txBox="1"/>
          <p:nvPr/>
        </p:nvSpPr>
        <p:spPr>
          <a:xfrm>
            <a:off x="8383120" y="5109987"/>
            <a:ext cx="572593" cy="523220"/>
          </a:xfrm>
          <a:prstGeom prst="rect">
            <a:avLst/>
          </a:prstGeom>
          <a:noFill/>
        </p:spPr>
        <p:txBody>
          <a:bodyPr wrap="none" rtlCol="0">
            <a:spAutoFit/>
          </a:bodyPr>
          <a:lstStyle/>
          <a:p>
            <a:r>
              <a:rPr lang="en-US" sz="2800" dirty="0">
                <a:solidFill>
                  <a:schemeClr val="bg1"/>
                </a:solidFill>
              </a:rPr>
              <a:t>FE</a:t>
            </a:r>
          </a:p>
        </p:txBody>
      </p:sp>
      <p:sp>
        <p:nvSpPr>
          <p:cNvPr id="11" name="TextBox 10">
            <a:extLst>
              <a:ext uri="{FF2B5EF4-FFF2-40B4-BE49-F238E27FC236}">
                <a16:creationId xmlns:a16="http://schemas.microsoft.com/office/drawing/2014/main" id="{26448E9A-39F0-7D61-DE20-6F3AB894755B}"/>
              </a:ext>
            </a:extLst>
          </p:cNvPr>
          <p:cNvSpPr txBox="1"/>
          <p:nvPr/>
        </p:nvSpPr>
        <p:spPr>
          <a:xfrm>
            <a:off x="9484698" y="2331731"/>
            <a:ext cx="2469009" cy="954107"/>
          </a:xfrm>
          <a:prstGeom prst="rect">
            <a:avLst/>
          </a:prstGeom>
          <a:noFill/>
        </p:spPr>
        <p:txBody>
          <a:bodyPr wrap="none" rtlCol="0">
            <a:spAutoFit/>
          </a:bodyPr>
          <a:lstStyle/>
          <a:p>
            <a:r>
              <a:rPr lang="en-US" sz="2800" dirty="0"/>
              <a:t>Cavity vacuum</a:t>
            </a:r>
            <a:br>
              <a:rPr lang="en-US" sz="2800" dirty="0"/>
            </a:br>
            <a:r>
              <a:rPr lang="en-US" sz="1400" dirty="0"/>
              <a:t>2 cases restored by </a:t>
            </a:r>
            <a:br>
              <a:rPr lang="en-US" sz="1400" dirty="0"/>
            </a:br>
            <a:r>
              <a:rPr lang="en-US" sz="1400" dirty="0"/>
              <a:t>‘in-situ’ methods</a:t>
            </a:r>
          </a:p>
        </p:txBody>
      </p:sp>
    </p:spTree>
    <p:extLst>
      <p:ext uri="{BB962C8B-B14F-4D97-AF65-F5344CB8AC3E}">
        <p14:creationId xmlns:p14="http://schemas.microsoft.com/office/powerpoint/2010/main" val="4143217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D15E560-079D-9C1E-9443-E4637039F38D}"/>
              </a:ext>
            </a:extLst>
          </p:cNvPr>
          <p:cNvGraphicFramePr>
            <a:graphicFrameLocks noGrp="1"/>
          </p:cNvGraphicFramePr>
          <p:nvPr>
            <p:extLst>
              <p:ext uri="{D42A27DB-BD31-4B8C-83A1-F6EECF244321}">
                <p14:modId xmlns:p14="http://schemas.microsoft.com/office/powerpoint/2010/main" val="490286236"/>
              </p:ext>
            </p:extLst>
          </p:nvPr>
        </p:nvGraphicFramePr>
        <p:xfrm>
          <a:off x="838199" y="1224791"/>
          <a:ext cx="10515601" cy="5411880"/>
        </p:xfrm>
        <a:graphic>
          <a:graphicData uri="http://schemas.openxmlformats.org/drawingml/2006/table">
            <a:tbl>
              <a:tblPr firstRow="1" bandRow="1">
                <a:tableStyleId>{5940675A-B579-460E-94D1-54222C63F5DA}</a:tableStyleId>
              </a:tblPr>
              <a:tblGrid>
                <a:gridCol w="1314450">
                  <a:extLst>
                    <a:ext uri="{9D8B030D-6E8A-4147-A177-3AD203B41FA5}">
                      <a16:colId xmlns:a16="http://schemas.microsoft.com/office/drawing/2014/main" val="2366970753"/>
                    </a:ext>
                  </a:extLst>
                </a:gridCol>
                <a:gridCol w="1314450">
                  <a:extLst>
                    <a:ext uri="{9D8B030D-6E8A-4147-A177-3AD203B41FA5}">
                      <a16:colId xmlns:a16="http://schemas.microsoft.com/office/drawing/2014/main" val="1663321746"/>
                    </a:ext>
                  </a:extLst>
                </a:gridCol>
                <a:gridCol w="2161914">
                  <a:extLst>
                    <a:ext uri="{9D8B030D-6E8A-4147-A177-3AD203B41FA5}">
                      <a16:colId xmlns:a16="http://schemas.microsoft.com/office/drawing/2014/main" val="3419288064"/>
                    </a:ext>
                  </a:extLst>
                </a:gridCol>
                <a:gridCol w="1040235">
                  <a:extLst>
                    <a:ext uri="{9D8B030D-6E8A-4147-A177-3AD203B41FA5}">
                      <a16:colId xmlns:a16="http://schemas.microsoft.com/office/drawing/2014/main" val="2329420857"/>
                    </a:ext>
                  </a:extLst>
                </a:gridCol>
                <a:gridCol w="1040235">
                  <a:extLst>
                    <a:ext uri="{9D8B030D-6E8A-4147-A177-3AD203B41FA5}">
                      <a16:colId xmlns:a16="http://schemas.microsoft.com/office/drawing/2014/main" val="1161402687"/>
                    </a:ext>
                  </a:extLst>
                </a:gridCol>
                <a:gridCol w="1040235">
                  <a:extLst>
                    <a:ext uri="{9D8B030D-6E8A-4147-A177-3AD203B41FA5}">
                      <a16:colId xmlns:a16="http://schemas.microsoft.com/office/drawing/2014/main" val="3362428843"/>
                    </a:ext>
                  </a:extLst>
                </a:gridCol>
                <a:gridCol w="1040235">
                  <a:extLst>
                    <a:ext uri="{9D8B030D-6E8A-4147-A177-3AD203B41FA5}">
                      <a16:colId xmlns:a16="http://schemas.microsoft.com/office/drawing/2014/main" val="1986377718"/>
                    </a:ext>
                  </a:extLst>
                </a:gridCol>
                <a:gridCol w="1563847">
                  <a:extLst>
                    <a:ext uri="{9D8B030D-6E8A-4147-A177-3AD203B41FA5}">
                      <a16:colId xmlns:a16="http://schemas.microsoft.com/office/drawing/2014/main" val="1068732134"/>
                    </a:ext>
                  </a:extLst>
                </a:gridCol>
              </a:tblGrid>
              <a:tr h="428400">
                <a:tc>
                  <a:txBody>
                    <a:bodyPr/>
                    <a:lstStyle/>
                    <a:p>
                      <a:pPr algn="ctr"/>
                      <a:r>
                        <a:rPr lang="en-US" sz="1100" b="1" dirty="0"/>
                        <a:t>Facility</a:t>
                      </a:r>
                    </a:p>
                  </a:txBody>
                  <a:tcPr anchor="ctr"/>
                </a:tc>
                <a:tc>
                  <a:txBody>
                    <a:bodyPr/>
                    <a:lstStyle/>
                    <a:p>
                      <a:pPr algn="ctr"/>
                      <a:r>
                        <a:rPr lang="en-US" sz="1100" b="1" dirty="0"/>
                        <a:t>Cause#1</a:t>
                      </a:r>
                    </a:p>
                  </a:txBody>
                  <a:tcPr anchor="ctr"/>
                </a:tc>
                <a:tc>
                  <a:txBody>
                    <a:bodyPr/>
                    <a:lstStyle/>
                    <a:p>
                      <a:pPr algn="ctr"/>
                      <a:r>
                        <a:rPr lang="en-US" sz="1100" b="1" dirty="0"/>
                        <a:t>Mitigation#1</a:t>
                      </a:r>
                    </a:p>
                  </a:txBody>
                  <a:tcPr anchor="ctr"/>
                </a:tc>
                <a:tc>
                  <a:txBody>
                    <a:bodyPr/>
                    <a:lstStyle/>
                    <a:p>
                      <a:pPr algn="ctr"/>
                      <a:r>
                        <a:rPr lang="en-US" sz="1100" b="1" dirty="0"/>
                        <a:t>Cause#2</a:t>
                      </a:r>
                    </a:p>
                  </a:txBody>
                  <a:tcPr anchor="ctr"/>
                </a:tc>
                <a:tc>
                  <a:txBody>
                    <a:bodyPr/>
                    <a:lstStyle/>
                    <a:p>
                      <a:pPr algn="ctr"/>
                      <a:r>
                        <a:rPr lang="en-US" sz="1100" b="1" dirty="0"/>
                        <a:t>Cause#3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Cause#4</a:t>
                      </a:r>
                    </a:p>
                  </a:txBody>
                  <a:tcPr anchor="ctr"/>
                </a:tc>
                <a:tc>
                  <a:txBody>
                    <a:bodyPr/>
                    <a:lstStyle/>
                    <a:p>
                      <a:pPr algn="ctr"/>
                      <a:r>
                        <a:rPr lang="en-US" sz="1100" b="1" dirty="0"/>
                        <a:t>Cause#5</a:t>
                      </a:r>
                    </a:p>
                  </a:txBody>
                  <a:tcPr anchor="ctr"/>
                </a:tc>
                <a:tc>
                  <a:txBody>
                    <a:bodyPr/>
                    <a:lstStyle/>
                    <a:p>
                      <a:pPr algn="ctr"/>
                      <a:r>
                        <a:rPr lang="en-US" sz="1100" b="1" dirty="0"/>
                        <a:t>Note</a:t>
                      </a:r>
                    </a:p>
                  </a:txBody>
                  <a:tcPr anchor="ctr"/>
                </a:tc>
                <a:extLst>
                  <a:ext uri="{0D108BD9-81ED-4DB2-BD59-A6C34878D82A}">
                    <a16:rowId xmlns:a16="http://schemas.microsoft.com/office/drawing/2014/main" val="3590244586"/>
                  </a:ext>
                </a:extLst>
              </a:tr>
              <a:tr h="0">
                <a:tc>
                  <a:txBody>
                    <a:bodyPr/>
                    <a:lstStyle/>
                    <a:p>
                      <a:pPr algn="ctr"/>
                      <a:r>
                        <a:rPr lang="en-US" sz="1100" dirty="0"/>
                        <a:t>LHC</a:t>
                      </a:r>
                    </a:p>
                  </a:txBody>
                  <a:tcPr anchor="ctr"/>
                </a:tc>
                <a:tc>
                  <a:txBody>
                    <a:bodyPr/>
                    <a:lstStyle/>
                    <a:p>
                      <a:r>
                        <a:rPr lang="en-US" sz="1100" dirty="0"/>
                        <a:t>HOM overheating &amp; cavity quench (no evident related to beam)</a:t>
                      </a:r>
                    </a:p>
                  </a:txBody>
                  <a:tcPr/>
                </a:tc>
                <a:tc>
                  <a:txBody>
                    <a:bodyPr/>
                    <a:lstStyle/>
                    <a:p>
                      <a:r>
                        <a:rPr lang="en-US" sz="1100" dirty="0"/>
                        <a:t>1. Reduce operating voltage</a:t>
                      </a:r>
                    </a:p>
                    <a:p>
                      <a:r>
                        <a:rPr lang="en-US" sz="1100" dirty="0"/>
                        <a:t>2. Replace CM</a:t>
                      </a:r>
                    </a:p>
                  </a:txBody>
                  <a:tcPr/>
                </a:tc>
                <a:tc>
                  <a:txBody>
                    <a:bodyPr/>
                    <a:lstStyle/>
                    <a:p>
                      <a:r>
                        <a:rPr lang="en-US" sz="1100" dirty="0"/>
                        <a:t>Rupture disk</a:t>
                      </a:r>
                    </a:p>
                  </a:txBody>
                  <a:tcPr/>
                </a:tc>
                <a:tc>
                  <a:txBody>
                    <a:bodyPr/>
                    <a:lstStyle/>
                    <a:p>
                      <a:r>
                        <a:rPr lang="en-US" sz="1100" dirty="0"/>
                        <a:t>Accidental venting (restored with helium processing)</a:t>
                      </a:r>
                    </a:p>
                  </a:txBody>
                  <a:tcPr/>
                </a:tc>
                <a:tc>
                  <a:txBody>
                    <a:bodyPr/>
                    <a:lstStyle/>
                    <a:p>
                      <a:r>
                        <a:rPr lang="en-US" sz="1100" dirty="0"/>
                        <a:t>Voltage limit</a:t>
                      </a:r>
                    </a:p>
                  </a:txBody>
                  <a:tcPr/>
                </a:tc>
                <a:tc>
                  <a:txBody>
                    <a:bodyPr/>
                    <a:lstStyle/>
                    <a:p>
                      <a:r>
                        <a:rPr lang="en-US" sz="1100" dirty="0"/>
                        <a:t>Internal RF cable / cracks on electric dome</a:t>
                      </a:r>
                    </a:p>
                  </a:txBody>
                  <a:tcPr/>
                </a:tc>
                <a:tc>
                  <a:txBody>
                    <a:bodyPr/>
                    <a:lstStyle/>
                    <a:p>
                      <a:endParaRPr lang="en-US" sz="1100" dirty="0"/>
                    </a:p>
                  </a:txBody>
                  <a:tcPr/>
                </a:tc>
                <a:extLst>
                  <a:ext uri="{0D108BD9-81ED-4DB2-BD59-A6C34878D82A}">
                    <a16:rowId xmlns:a16="http://schemas.microsoft.com/office/drawing/2014/main" val="1289861473"/>
                  </a:ext>
                </a:extLst>
              </a:tr>
              <a:tr h="0">
                <a:tc>
                  <a:txBody>
                    <a:bodyPr/>
                    <a:lstStyle/>
                    <a:p>
                      <a:pPr algn="ctr"/>
                      <a:r>
                        <a:rPr lang="en-US" sz="1100" dirty="0"/>
                        <a:t>ESS</a:t>
                      </a:r>
                    </a:p>
                  </a:txBody>
                  <a:tcPr anchor="ctr"/>
                </a:tc>
                <a:tc>
                  <a:txBody>
                    <a:bodyPr/>
                    <a:lstStyle/>
                    <a:p>
                      <a:r>
                        <a:rPr lang="en-US" sz="1100" dirty="0"/>
                        <a:t>FE (cavity emitter, beam loss, coupler electron)</a:t>
                      </a:r>
                    </a:p>
                  </a:txBody>
                  <a:tcPr/>
                </a:tc>
                <a:tc>
                  <a:txBody>
                    <a:bodyPr/>
                    <a:lstStyle/>
                    <a:p>
                      <a:r>
                        <a:rPr lang="en-US" sz="1100" dirty="0"/>
                        <a:t>Not affect RF control and </a:t>
                      </a:r>
                      <a:r>
                        <a:rPr lang="en-US" sz="1100" dirty="0" err="1"/>
                        <a:t>cryo</a:t>
                      </a:r>
                      <a:r>
                        <a:rPr lang="en-US" sz="1100" dirty="0"/>
                        <a:t>, may mask arcing signal</a:t>
                      </a:r>
                    </a:p>
                    <a:p>
                      <a:r>
                        <a:rPr lang="en-US" sz="1100" dirty="0"/>
                        <a:t>1. Short high-power pulse with recipe 0.3~0.5ms/full power</a:t>
                      </a:r>
                    </a:p>
                    <a:p>
                      <a:r>
                        <a:rPr lang="en-US" sz="1100" dirty="0"/>
                        <a:t>2. Coupler conditioning with nominal pulse</a:t>
                      </a:r>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FE instrumentations provide detailed information, in-depth studies reveal potential root causes of FE</a:t>
                      </a:r>
                    </a:p>
                    <a:p>
                      <a:endParaRPr lang="en-US" sz="1100" dirty="0"/>
                    </a:p>
                  </a:txBody>
                  <a:tcPr/>
                </a:tc>
                <a:extLst>
                  <a:ext uri="{0D108BD9-81ED-4DB2-BD59-A6C34878D82A}">
                    <a16:rowId xmlns:a16="http://schemas.microsoft.com/office/drawing/2014/main" val="357975180"/>
                  </a:ext>
                </a:extLst>
              </a:tr>
              <a:tr h="0">
                <a:tc>
                  <a:txBody>
                    <a:bodyPr/>
                    <a:lstStyle/>
                    <a:p>
                      <a:pPr algn="ctr"/>
                      <a:r>
                        <a:rPr lang="en-US" sz="1100" dirty="0"/>
                        <a:t>SIRLAC</a:t>
                      </a:r>
                    </a:p>
                  </a:txBody>
                  <a:tcPr anchor="ctr"/>
                </a:tc>
                <a:tc>
                  <a:txBody>
                    <a:bodyPr/>
                    <a:lstStyle/>
                    <a:p>
                      <a:r>
                        <a:rPr lang="en-US" sz="1100" dirty="0"/>
                        <a:t>FE (indication of beam induced, no correlation with cavity position)</a:t>
                      </a:r>
                    </a:p>
                  </a:txBody>
                  <a:tcPr/>
                </a:tc>
                <a:tc>
                  <a:txBody>
                    <a:bodyPr/>
                    <a:lstStyle/>
                    <a:p>
                      <a:r>
                        <a:rPr lang="en-US" sz="1100" dirty="0"/>
                        <a:t>1. High power pulse with recipe 0.5Hz/20ms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FPC leak (Extra warm window with active pumping</a:t>
                      </a:r>
                    </a:p>
                    <a:p>
                      <a:r>
                        <a:rPr lang="en-US" sz="1100" dirty="0"/>
                        <a:t>)</a:t>
                      </a:r>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r>
                        <a:rPr lang="en-US" sz="1100" dirty="0"/>
                        <a:t>onset field is about half of peak field in pulse conditioning</a:t>
                      </a:r>
                    </a:p>
                  </a:txBody>
                  <a:tcPr/>
                </a:tc>
                <a:extLst>
                  <a:ext uri="{0D108BD9-81ED-4DB2-BD59-A6C34878D82A}">
                    <a16:rowId xmlns:a16="http://schemas.microsoft.com/office/drawing/2014/main" val="2705624184"/>
                  </a:ext>
                </a:extLst>
              </a:tr>
              <a:tr h="0">
                <a:tc>
                  <a:txBody>
                    <a:bodyPr/>
                    <a:lstStyle/>
                    <a:p>
                      <a:pPr algn="ctr"/>
                      <a:r>
                        <a:rPr lang="en-US" sz="1100" dirty="0" err="1"/>
                        <a:t>SuperKEKB</a:t>
                      </a:r>
                      <a:endParaRPr lang="en-US" sz="1100" dirty="0"/>
                    </a:p>
                  </a:txBody>
                  <a:tcPr anchor="ctr"/>
                </a:tc>
                <a:tc>
                  <a:txBody>
                    <a:bodyPr/>
                    <a:lstStyle/>
                    <a:p>
                      <a:r>
                        <a:rPr lang="en-US" sz="1100" dirty="0"/>
                        <a:t>Cavity vacuum leak</a:t>
                      </a:r>
                    </a:p>
                  </a:txBody>
                  <a:tcPr/>
                </a:tc>
                <a:tc>
                  <a:txBody>
                    <a:bodyPr/>
                    <a:lstStyle/>
                    <a:p>
                      <a:r>
                        <a:rPr lang="en-US" sz="1100" dirty="0"/>
                        <a:t>Horizontal HPR</a:t>
                      </a:r>
                    </a:p>
                  </a:txBody>
                  <a:tcPr/>
                </a:tc>
                <a:tc>
                  <a:txBody>
                    <a:bodyPr/>
                    <a:lstStyle/>
                    <a:p>
                      <a:r>
                        <a:rPr lang="en-US" sz="1100" dirty="0"/>
                        <a:t>Multipacting/cavity breakdown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Peizo breakdown</a:t>
                      </a:r>
                    </a:p>
                    <a:p>
                      <a:endParaRPr lang="en-US" sz="1100" dirty="0"/>
                    </a:p>
                  </a:txBody>
                  <a:tcPr/>
                </a:tc>
                <a:tc>
                  <a:txBody>
                    <a:bodyPr/>
                    <a:lstStyle/>
                    <a:p>
                      <a:endParaRPr lang="en-US" sz="1100" dirty="0"/>
                    </a:p>
                  </a:txBody>
                  <a:tcPr/>
                </a:tc>
                <a:tc>
                  <a:txBody>
                    <a:bodyPr/>
                    <a:lstStyle/>
                    <a:p>
                      <a:endParaRPr lang="en-US" sz="1100" dirty="0"/>
                    </a:p>
                  </a:txBody>
                  <a:tcPr/>
                </a:tc>
                <a:tc>
                  <a:txBody>
                    <a:bodyPr/>
                    <a:lstStyle/>
                    <a:p>
                      <a:r>
                        <a:rPr lang="en-US" sz="1100" dirty="0"/>
                        <a:t>Automation of performance measurement and RF conditioning</a:t>
                      </a:r>
                    </a:p>
                    <a:p>
                      <a:r>
                        <a:rPr lang="en-US" sz="1100" dirty="0"/>
                        <a:t>Operating data acquisition </a:t>
                      </a:r>
                    </a:p>
                  </a:txBody>
                  <a:tcPr/>
                </a:tc>
                <a:extLst>
                  <a:ext uri="{0D108BD9-81ED-4DB2-BD59-A6C34878D82A}">
                    <a16:rowId xmlns:a16="http://schemas.microsoft.com/office/drawing/2014/main" val="299148850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ROAN</a:t>
                      </a:r>
                    </a:p>
                    <a:p>
                      <a:pPr algn="ctr"/>
                      <a:endParaRPr lang="en-US" sz="1100" dirty="0"/>
                    </a:p>
                  </a:txBody>
                  <a:tcPr anchor="ctr"/>
                </a:tc>
                <a:tc>
                  <a:txBody>
                    <a:bodyPr/>
                    <a:lstStyle/>
                    <a:p>
                      <a:r>
                        <a:rPr lang="en-US" sz="1100" dirty="0"/>
                        <a:t>FE</a:t>
                      </a:r>
                    </a:p>
                  </a:txBody>
                  <a:tcPr/>
                </a:tc>
                <a:tc>
                  <a:txBody>
                    <a:bodyPr/>
                    <a:lstStyle/>
                    <a:p>
                      <a:r>
                        <a:rPr lang="en-US" sz="1100" dirty="0"/>
                        <a:t>1. High power pulse with recipe 1~5Hz/20~25ms</a:t>
                      </a:r>
                    </a:p>
                    <a:p>
                      <a:r>
                        <a:rPr lang="en-US" sz="1100" dirty="0"/>
                        <a:t>2. Plasma processing in plan</a:t>
                      </a:r>
                    </a:p>
                  </a:txBody>
                  <a:tcPr/>
                </a:tc>
                <a:tc>
                  <a:txBody>
                    <a:bodyPr/>
                    <a:lstStyle/>
                    <a:p>
                      <a:endParaRPr lang="en-US" sz="1100"/>
                    </a:p>
                  </a:txBody>
                  <a:tcPr/>
                </a:tc>
                <a:tc>
                  <a:txBody>
                    <a:bodyPr/>
                    <a:lstStyle/>
                    <a:p>
                      <a:endParaRPr lang="en-US" sz="110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2084118438"/>
                  </a:ext>
                </a:extLst>
              </a:tr>
            </a:tbl>
          </a:graphicData>
        </a:graphic>
      </p:graphicFrame>
      <p:sp>
        <p:nvSpPr>
          <p:cNvPr id="2" name="Title 1">
            <a:extLst>
              <a:ext uri="{FF2B5EF4-FFF2-40B4-BE49-F238E27FC236}">
                <a16:creationId xmlns:a16="http://schemas.microsoft.com/office/drawing/2014/main" id="{0C657703-F19A-EF3E-ED0F-6DEC289AD3FB}"/>
              </a:ext>
            </a:extLst>
          </p:cNvPr>
          <p:cNvSpPr>
            <a:spLocks noGrp="1"/>
          </p:cNvSpPr>
          <p:nvPr>
            <p:ph type="title"/>
          </p:nvPr>
        </p:nvSpPr>
        <p:spPr>
          <a:solidFill>
            <a:schemeClr val="accent6">
              <a:lumMod val="20000"/>
              <a:lumOff val="80000"/>
            </a:schemeClr>
          </a:solidFill>
        </p:spPr>
        <p:txBody>
          <a:bodyPr>
            <a:normAutofit/>
          </a:bodyPr>
          <a:lstStyle/>
          <a:p>
            <a:r>
              <a:rPr lang="en-US" dirty="0"/>
              <a:t>Causes of performance or cavity loss</a:t>
            </a:r>
          </a:p>
        </p:txBody>
      </p:sp>
    </p:spTree>
    <p:extLst>
      <p:ext uri="{BB962C8B-B14F-4D97-AF65-F5344CB8AC3E}">
        <p14:creationId xmlns:p14="http://schemas.microsoft.com/office/powerpoint/2010/main" val="3311338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F352A-55B8-8131-0C4E-0061CB06A4BB}"/>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E105478-E7C1-FAA2-74AA-15D957FEF4FC}"/>
              </a:ext>
            </a:extLst>
          </p:cNvPr>
          <p:cNvGraphicFramePr>
            <a:graphicFrameLocks noGrp="1"/>
          </p:cNvGraphicFramePr>
          <p:nvPr>
            <p:extLst>
              <p:ext uri="{D42A27DB-BD31-4B8C-83A1-F6EECF244321}">
                <p14:modId xmlns:p14="http://schemas.microsoft.com/office/powerpoint/2010/main" val="1580618767"/>
              </p:ext>
            </p:extLst>
          </p:nvPr>
        </p:nvGraphicFramePr>
        <p:xfrm>
          <a:off x="838199" y="1224791"/>
          <a:ext cx="10515600" cy="4582560"/>
        </p:xfrm>
        <a:graphic>
          <a:graphicData uri="http://schemas.openxmlformats.org/drawingml/2006/table">
            <a:tbl>
              <a:tblPr firstRow="1" bandRow="1">
                <a:tableStyleId>{5940675A-B579-460E-94D1-54222C63F5DA}</a:tableStyleId>
              </a:tblPr>
              <a:tblGrid>
                <a:gridCol w="948656">
                  <a:extLst>
                    <a:ext uri="{9D8B030D-6E8A-4147-A177-3AD203B41FA5}">
                      <a16:colId xmlns:a16="http://schemas.microsoft.com/office/drawing/2014/main" val="2366970753"/>
                    </a:ext>
                  </a:extLst>
                </a:gridCol>
                <a:gridCol w="1208015">
                  <a:extLst>
                    <a:ext uri="{9D8B030D-6E8A-4147-A177-3AD203B41FA5}">
                      <a16:colId xmlns:a16="http://schemas.microsoft.com/office/drawing/2014/main" val="1663321746"/>
                    </a:ext>
                  </a:extLst>
                </a:gridCol>
                <a:gridCol w="3028425">
                  <a:extLst>
                    <a:ext uri="{9D8B030D-6E8A-4147-A177-3AD203B41FA5}">
                      <a16:colId xmlns:a16="http://schemas.microsoft.com/office/drawing/2014/main" val="3419288064"/>
                    </a:ext>
                  </a:extLst>
                </a:gridCol>
                <a:gridCol w="1044399">
                  <a:extLst>
                    <a:ext uri="{9D8B030D-6E8A-4147-A177-3AD203B41FA5}">
                      <a16:colId xmlns:a16="http://schemas.microsoft.com/office/drawing/2014/main" val="2329420857"/>
                    </a:ext>
                  </a:extLst>
                </a:gridCol>
                <a:gridCol w="1044399">
                  <a:extLst>
                    <a:ext uri="{9D8B030D-6E8A-4147-A177-3AD203B41FA5}">
                      <a16:colId xmlns:a16="http://schemas.microsoft.com/office/drawing/2014/main" val="1161402687"/>
                    </a:ext>
                  </a:extLst>
                </a:gridCol>
                <a:gridCol w="1044399">
                  <a:extLst>
                    <a:ext uri="{9D8B030D-6E8A-4147-A177-3AD203B41FA5}">
                      <a16:colId xmlns:a16="http://schemas.microsoft.com/office/drawing/2014/main" val="3362428843"/>
                    </a:ext>
                  </a:extLst>
                </a:gridCol>
                <a:gridCol w="1044399">
                  <a:extLst>
                    <a:ext uri="{9D8B030D-6E8A-4147-A177-3AD203B41FA5}">
                      <a16:colId xmlns:a16="http://schemas.microsoft.com/office/drawing/2014/main" val="1986377718"/>
                    </a:ext>
                  </a:extLst>
                </a:gridCol>
                <a:gridCol w="1152908">
                  <a:extLst>
                    <a:ext uri="{9D8B030D-6E8A-4147-A177-3AD203B41FA5}">
                      <a16:colId xmlns:a16="http://schemas.microsoft.com/office/drawing/2014/main" val="3672688107"/>
                    </a:ext>
                  </a:extLst>
                </a:gridCol>
              </a:tblGrid>
              <a:tr h="432000">
                <a:tc>
                  <a:txBody>
                    <a:bodyPr/>
                    <a:lstStyle/>
                    <a:p>
                      <a:pPr algn="ctr"/>
                      <a:r>
                        <a:rPr lang="en-US" sz="1100" b="1" dirty="0"/>
                        <a:t>Facility</a:t>
                      </a:r>
                    </a:p>
                  </a:txBody>
                  <a:tcPr anchor="ctr"/>
                </a:tc>
                <a:tc>
                  <a:txBody>
                    <a:bodyPr/>
                    <a:lstStyle/>
                    <a:p>
                      <a:pPr algn="ctr"/>
                      <a:r>
                        <a:rPr lang="en-US" sz="1100" b="1" dirty="0"/>
                        <a:t>Cause#1</a:t>
                      </a:r>
                    </a:p>
                  </a:txBody>
                  <a:tcPr anchor="ctr"/>
                </a:tc>
                <a:tc>
                  <a:txBody>
                    <a:bodyPr/>
                    <a:lstStyle/>
                    <a:p>
                      <a:pPr algn="ctr"/>
                      <a:r>
                        <a:rPr lang="en-US" sz="1100" b="1" dirty="0"/>
                        <a:t>Mitigation#1</a:t>
                      </a:r>
                    </a:p>
                  </a:txBody>
                  <a:tcPr anchor="ctr"/>
                </a:tc>
                <a:tc>
                  <a:txBody>
                    <a:bodyPr/>
                    <a:lstStyle/>
                    <a:p>
                      <a:pPr algn="ctr"/>
                      <a:r>
                        <a:rPr lang="en-US" sz="1100" b="1" dirty="0"/>
                        <a:t>Cause#2</a:t>
                      </a:r>
                    </a:p>
                  </a:txBody>
                  <a:tcPr anchor="ctr"/>
                </a:tc>
                <a:tc>
                  <a:txBody>
                    <a:bodyPr/>
                    <a:lstStyle/>
                    <a:p>
                      <a:pPr algn="ctr"/>
                      <a:r>
                        <a:rPr lang="en-US" sz="1100" b="1" dirty="0"/>
                        <a:t>Cause#3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t>Cause#4</a:t>
                      </a:r>
                    </a:p>
                  </a:txBody>
                  <a:tcPr anchor="ctr"/>
                </a:tc>
                <a:tc>
                  <a:txBody>
                    <a:bodyPr/>
                    <a:lstStyle/>
                    <a:p>
                      <a:pPr algn="ctr"/>
                      <a:r>
                        <a:rPr lang="en-US" sz="1100" b="1" dirty="0"/>
                        <a:t>Cause#5</a:t>
                      </a:r>
                    </a:p>
                  </a:txBody>
                  <a:tcPr anchor="ctr"/>
                </a:tc>
                <a:tc>
                  <a:txBody>
                    <a:bodyPr/>
                    <a:lstStyle/>
                    <a:p>
                      <a:pPr algn="ctr"/>
                      <a:r>
                        <a:rPr lang="en-US" sz="1100" b="1" dirty="0"/>
                        <a:t>Note</a:t>
                      </a:r>
                    </a:p>
                  </a:txBody>
                  <a:tcPr anchor="ctr"/>
                </a:tc>
                <a:extLst>
                  <a:ext uri="{0D108BD9-81ED-4DB2-BD59-A6C34878D82A}">
                    <a16:rowId xmlns:a16="http://schemas.microsoft.com/office/drawing/2014/main" val="3590244586"/>
                  </a:ext>
                </a:extLst>
              </a:tr>
              <a:tr h="432000">
                <a:tc>
                  <a:txBody>
                    <a:bodyPr/>
                    <a:lstStyle/>
                    <a:p>
                      <a:pPr algn="ctr"/>
                      <a:r>
                        <a:rPr lang="en-US" sz="1100" dirty="0"/>
                        <a:t>CAFE</a:t>
                      </a:r>
                    </a:p>
                  </a:txBody>
                  <a:tcPr anchor="ctr"/>
                </a:tc>
                <a:tc>
                  <a:txBody>
                    <a:bodyPr/>
                    <a:lstStyle/>
                    <a:p>
                      <a:r>
                        <a:rPr lang="en-US" sz="1100" dirty="0"/>
                        <a:t>FE</a:t>
                      </a:r>
                    </a:p>
                  </a:txBody>
                  <a:tcPr/>
                </a:tc>
                <a:tc>
                  <a:txBody>
                    <a:bodyPr/>
                    <a:lstStyle/>
                    <a:p>
                      <a:r>
                        <a:rPr lang="en-US" sz="1100" dirty="0"/>
                        <a:t>1. coupler discharge and window damage -&gt; protection algorithm in LLRF</a:t>
                      </a:r>
                    </a:p>
                    <a:p>
                      <a:r>
                        <a:rPr lang="en-US" sz="1100" dirty="0"/>
                        <a:t>2. Pulse conditioning -&gt; not effective 1Hz/10ms</a:t>
                      </a:r>
                    </a:p>
                    <a:p>
                      <a:r>
                        <a:rPr lang="en-US" sz="1100" dirty="0"/>
                        <a:t>3. Helium conditioning -&gt; effective with limitation</a:t>
                      </a:r>
                    </a:p>
                    <a:p>
                      <a:r>
                        <a:rPr lang="en-US" sz="1100" dirty="0"/>
                        <a:t>4. O plasma -&gt; more effective </a:t>
                      </a:r>
                    </a:p>
                    <a:p>
                      <a:r>
                        <a:rPr lang="en-US" sz="1100" dirty="0"/>
                        <a:t>5. Combine helium conditioning and O plasma</a:t>
                      </a:r>
                    </a:p>
                  </a:txBody>
                  <a:tcPr/>
                </a:tc>
                <a:tc>
                  <a:txBody>
                    <a:bodyPr/>
                    <a:lstStyle/>
                    <a:p>
                      <a:r>
                        <a:rPr lang="en-US" sz="1100" dirty="0"/>
                        <a:t>Cavity vacuum vent (</a:t>
                      </a:r>
                      <a:r>
                        <a:rPr lang="en-US" sz="1100" dirty="0" err="1"/>
                        <a:t>NeO</a:t>
                      </a:r>
                      <a:r>
                        <a:rPr lang="en-US" sz="1100" dirty="0"/>
                        <a:t> plasma restored performance)</a:t>
                      </a:r>
                    </a:p>
                  </a:txBody>
                  <a:tcPr/>
                </a:tc>
                <a:tc>
                  <a:txBody>
                    <a:bodyPr/>
                    <a:lstStyle/>
                    <a:p>
                      <a:r>
                        <a:rPr lang="en-US" sz="1100" dirty="0"/>
                        <a:t>Single coupler window leakage</a:t>
                      </a:r>
                    </a:p>
                  </a:txBody>
                  <a:tcPr/>
                </a:tc>
                <a:tc>
                  <a:txBody>
                    <a:bodyPr/>
                    <a:lstStyle/>
                    <a:p>
                      <a:r>
                        <a:rPr lang="en-US" sz="1100" dirty="0"/>
                        <a:t>Particle migration from warm section</a:t>
                      </a:r>
                    </a:p>
                  </a:txBody>
                  <a:tcPr/>
                </a:tc>
                <a:tc>
                  <a:txBody>
                    <a:bodyPr/>
                    <a:lstStyle/>
                    <a:p>
                      <a:r>
                        <a:rPr lang="en-US" sz="1100" dirty="0"/>
                        <a:t>Gas deposition from coupler</a:t>
                      </a:r>
                    </a:p>
                  </a:txBody>
                  <a:tcPr/>
                </a:tc>
                <a:tc>
                  <a:txBody>
                    <a:bodyPr/>
                    <a:lstStyle/>
                    <a:p>
                      <a:endParaRPr lang="en-US" sz="1100" dirty="0"/>
                    </a:p>
                  </a:txBody>
                  <a:tcPr/>
                </a:tc>
                <a:extLst>
                  <a:ext uri="{0D108BD9-81ED-4DB2-BD59-A6C34878D82A}">
                    <a16:rowId xmlns:a16="http://schemas.microsoft.com/office/drawing/2014/main" val="1289861473"/>
                  </a:ext>
                </a:extLst>
              </a:tr>
              <a:tr h="432000">
                <a:tc>
                  <a:txBody>
                    <a:bodyPr/>
                    <a:lstStyle/>
                    <a:p>
                      <a:pPr algn="ctr"/>
                      <a:r>
                        <a:rPr lang="en-US" sz="1100" dirty="0"/>
                        <a:t>SHINE</a:t>
                      </a:r>
                    </a:p>
                  </a:txBody>
                  <a:tcPr anchor="ctr"/>
                </a:tc>
                <a:tc>
                  <a:txBody>
                    <a:bodyPr/>
                    <a:lstStyle/>
                    <a:p>
                      <a:r>
                        <a:rPr lang="en-US" sz="1100" dirty="0"/>
                        <a:t>Vacuum leak</a:t>
                      </a:r>
                    </a:p>
                  </a:txBody>
                  <a:tcPr/>
                </a:tc>
                <a:tc>
                  <a:txBody>
                    <a:bodyPr/>
                    <a:lstStyle/>
                    <a:p>
                      <a:r>
                        <a:rPr lang="en-US" sz="1100" dirty="0"/>
                        <a:t>1.Refurbish CM, HPR + light BCP</a:t>
                      </a:r>
                    </a:p>
                  </a:txBody>
                  <a:tcPr/>
                </a:tc>
                <a:tc>
                  <a:txBody>
                    <a:bodyPr/>
                    <a:lstStyle/>
                    <a:p>
                      <a:r>
                        <a:rPr lang="en-US" sz="1100" dirty="0"/>
                        <a:t>Vacuum vessel degaussing</a:t>
                      </a:r>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357975180"/>
                  </a:ext>
                </a:extLst>
              </a:tr>
              <a:tr h="432000">
                <a:tc>
                  <a:txBody>
                    <a:bodyPr/>
                    <a:lstStyle/>
                    <a:p>
                      <a:pPr algn="ctr"/>
                      <a:r>
                        <a:rPr lang="en-US" sz="1100" dirty="0"/>
                        <a:t>LCLS-SC</a:t>
                      </a:r>
                    </a:p>
                  </a:txBody>
                  <a:tcPr anchor="ctr"/>
                </a:tc>
                <a:tc>
                  <a:txBody>
                    <a:bodyPr/>
                    <a:lstStyle/>
                    <a:p>
                      <a:r>
                        <a:rPr lang="en-US" sz="1100" dirty="0"/>
                        <a:t>FE</a:t>
                      </a:r>
                    </a:p>
                  </a:txBody>
                  <a:tcPr/>
                </a:tc>
                <a:tc>
                  <a:txBody>
                    <a:bodyPr/>
                    <a:lstStyle/>
                    <a:p>
                      <a:r>
                        <a:rPr lang="en-US" sz="1100" dirty="0"/>
                        <a:t>1. pulse processing has improvement with limitations and risks 3Hz/increase pulse width from 1ms/full power</a:t>
                      </a:r>
                    </a:p>
                    <a:p>
                      <a:r>
                        <a:rPr lang="en-US" sz="1100" dirty="0"/>
                        <a:t>2. replace CM34</a:t>
                      </a:r>
                    </a:p>
                  </a:txBody>
                  <a:tcPr/>
                </a:tc>
                <a:tc>
                  <a:txBody>
                    <a:bodyPr/>
                    <a:lstStyle/>
                    <a:p>
                      <a:r>
                        <a:rPr lang="en-US" sz="1100" dirty="0"/>
                        <a:t>Tuner issues (stepper, Piezo, control)</a:t>
                      </a:r>
                    </a:p>
                  </a:txBody>
                  <a:tcPr/>
                </a:tc>
                <a:tc>
                  <a:txBody>
                    <a:bodyPr/>
                    <a:lstStyle/>
                    <a:p>
                      <a:r>
                        <a:rPr lang="en-US" sz="1100" dirty="0"/>
                        <a:t>FPC heating</a:t>
                      </a:r>
                    </a:p>
                  </a:txBody>
                  <a:tcPr/>
                </a:tc>
                <a:tc>
                  <a:txBody>
                    <a:bodyPr/>
                    <a:lstStyle/>
                    <a:p>
                      <a:r>
                        <a:rPr lang="en-US" sz="1100" dirty="0"/>
                        <a:t>Rf issues</a:t>
                      </a:r>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2705624184"/>
                  </a:ext>
                </a:extLst>
              </a:tr>
              <a:tr h="432000">
                <a:tc>
                  <a:txBody>
                    <a:bodyPr/>
                    <a:lstStyle/>
                    <a:p>
                      <a:pPr algn="ctr"/>
                      <a:r>
                        <a:rPr lang="en-US" sz="1100" dirty="0"/>
                        <a:t>FRIB</a:t>
                      </a:r>
                    </a:p>
                  </a:txBody>
                  <a:tcPr anchor="ctr"/>
                </a:tc>
                <a:tc>
                  <a:txBody>
                    <a:bodyPr/>
                    <a:lstStyle/>
                    <a:p>
                      <a:r>
                        <a:rPr lang="en-US" sz="1100" dirty="0"/>
                        <a:t>FE (correlated with beam loss)</a:t>
                      </a:r>
                    </a:p>
                  </a:txBody>
                  <a:tcPr/>
                </a:tc>
                <a:tc>
                  <a:txBody>
                    <a:bodyPr/>
                    <a:lstStyle/>
                    <a:p>
                      <a:pPr marL="0" algn="l" defTabSz="914400" rtl="0" eaLnBrk="1" latinLnBrk="0" hangingPunct="1"/>
                      <a:r>
                        <a:rPr lang="en-CA" sz="1100" kern="1200" dirty="0">
                          <a:solidFill>
                            <a:schemeClr val="tx1"/>
                          </a:solidFill>
                          <a:latin typeface="+mn-lt"/>
                          <a:ea typeface="+mn-ea"/>
                          <a:cs typeface="+mn-cs"/>
                        </a:rPr>
                        <a:t>1. stop the beam quickly (chopper) after observing beam losses due to Li film thickness change</a:t>
                      </a:r>
                    </a:p>
                    <a:p>
                      <a:pPr marL="0" algn="l" defTabSz="914400" rtl="0" eaLnBrk="1" latinLnBrk="0" hangingPunct="1"/>
                      <a:r>
                        <a:rPr lang="en-CA" sz="1100" kern="1200" dirty="0">
                          <a:solidFill>
                            <a:schemeClr val="tx1"/>
                          </a:solidFill>
                          <a:latin typeface="+mn-lt"/>
                          <a:ea typeface="+mn-ea"/>
                          <a:cs typeface="+mn-cs"/>
                        </a:rPr>
                        <a:t>2. Pulse conditioning</a:t>
                      </a:r>
                    </a:p>
                    <a:p>
                      <a:pPr marL="0" algn="l" defTabSz="914400" rtl="0" eaLnBrk="1" latinLnBrk="0" hangingPunct="1"/>
                      <a:r>
                        <a:rPr lang="en-CA" sz="1100" kern="1200" dirty="0">
                          <a:solidFill>
                            <a:schemeClr val="tx1"/>
                          </a:solidFill>
                          <a:latin typeface="+mn-lt"/>
                          <a:ea typeface="+mn-ea"/>
                          <a:cs typeface="+mn-cs"/>
                        </a:rPr>
                        <a:t>3. Plasma processing</a:t>
                      </a:r>
                    </a:p>
                    <a:p>
                      <a:pPr marL="0" algn="l" defTabSz="914400" rtl="0" eaLnBrk="1" latinLnBrk="0" hangingPunct="1"/>
                      <a:r>
                        <a:rPr lang="en-CA" sz="1100" kern="1200" dirty="0">
                          <a:solidFill>
                            <a:schemeClr val="tx1"/>
                          </a:solidFill>
                          <a:latin typeface="+mn-lt"/>
                          <a:ea typeface="+mn-ea"/>
                          <a:cs typeface="+mn-cs"/>
                        </a:rPr>
                        <a:t>4. Performance tracking</a:t>
                      </a:r>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pPr marL="0" algn="l" defTabSz="914400" rtl="0" eaLnBrk="1" latinLnBrk="0" hangingPunct="1"/>
                      <a:endParaRPr lang="en-CA" sz="1100"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100" kern="1200" dirty="0">
                          <a:solidFill>
                            <a:schemeClr val="tx1"/>
                          </a:solidFill>
                          <a:latin typeface="+mn-lt"/>
                          <a:ea typeface="+mn-ea"/>
                          <a:cs typeface="+mn-cs"/>
                        </a:rPr>
                        <a:t>Cavity performance tracking automation tools </a:t>
                      </a:r>
                    </a:p>
                  </a:txBody>
                  <a:tcPr/>
                </a:tc>
                <a:extLst>
                  <a:ext uri="{0D108BD9-81ED-4DB2-BD59-A6C34878D82A}">
                    <a16:rowId xmlns:a16="http://schemas.microsoft.com/office/drawing/2014/main" val="2991488502"/>
                  </a:ext>
                </a:extLst>
              </a:tr>
              <a:tr h="432000">
                <a:tc>
                  <a:txBody>
                    <a:bodyPr/>
                    <a:lstStyle/>
                    <a:p>
                      <a:pPr algn="ctr"/>
                      <a:r>
                        <a:rPr lang="en-US" sz="1100" dirty="0"/>
                        <a:t>ISAC-II</a:t>
                      </a:r>
                    </a:p>
                  </a:txBody>
                  <a:tcPr anchor="ctr"/>
                </a:tc>
                <a:tc>
                  <a:txBody>
                    <a:bodyPr/>
                    <a:lstStyle/>
                    <a:p>
                      <a:r>
                        <a:rPr lang="en-US" sz="1100" dirty="0"/>
                        <a:t>Beamline vacuum</a:t>
                      </a:r>
                    </a:p>
                  </a:txBody>
                  <a:tcPr/>
                </a:tc>
                <a:tc>
                  <a:txBody>
                    <a:bodyPr/>
                    <a:lstStyle/>
                    <a:p>
                      <a:r>
                        <a:rPr lang="en-US" sz="1100" dirty="0"/>
                        <a:t>Improve vacuum or partial thermal cycle</a:t>
                      </a:r>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2084118438"/>
                  </a:ext>
                </a:extLst>
              </a:tr>
            </a:tbl>
          </a:graphicData>
        </a:graphic>
      </p:graphicFrame>
      <p:sp>
        <p:nvSpPr>
          <p:cNvPr id="2" name="Title 1">
            <a:extLst>
              <a:ext uri="{FF2B5EF4-FFF2-40B4-BE49-F238E27FC236}">
                <a16:creationId xmlns:a16="http://schemas.microsoft.com/office/drawing/2014/main" id="{9C612070-2E59-0748-C50C-C3447CD2BB46}"/>
              </a:ext>
            </a:extLst>
          </p:cNvPr>
          <p:cNvSpPr>
            <a:spLocks noGrp="1"/>
          </p:cNvSpPr>
          <p:nvPr>
            <p:ph type="title"/>
          </p:nvPr>
        </p:nvSpPr>
        <p:spPr>
          <a:solidFill>
            <a:schemeClr val="accent6">
              <a:lumMod val="20000"/>
              <a:lumOff val="80000"/>
            </a:schemeClr>
          </a:solidFill>
        </p:spPr>
        <p:txBody>
          <a:bodyPr>
            <a:normAutofit/>
          </a:bodyPr>
          <a:lstStyle/>
          <a:p>
            <a:r>
              <a:rPr lang="en-US" dirty="0"/>
              <a:t>Causes of performance or cavity loss</a:t>
            </a:r>
          </a:p>
        </p:txBody>
      </p:sp>
    </p:spTree>
    <p:extLst>
      <p:ext uri="{BB962C8B-B14F-4D97-AF65-F5344CB8AC3E}">
        <p14:creationId xmlns:p14="http://schemas.microsoft.com/office/powerpoint/2010/main" val="1687271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2ABF8-CFA2-BEEE-39AD-144A05D4AD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9A34D-B1C5-1D21-271D-AAFBC723F78F}"/>
              </a:ext>
            </a:extLst>
          </p:cNvPr>
          <p:cNvSpPr>
            <a:spLocks noGrp="1"/>
          </p:cNvSpPr>
          <p:nvPr>
            <p:ph type="title"/>
          </p:nvPr>
        </p:nvSpPr>
        <p:spPr>
          <a:solidFill>
            <a:schemeClr val="accent6">
              <a:lumMod val="20000"/>
              <a:lumOff val="80000"/>
            </a:schemeClr>
          </a:solidFill>
        </p:spPr>
        <p:txBody>
          <a:bodyPr>
            <a:normAutofit/>
          </a:bodyPr>
          <a:lstStyle/>
          <a:p>
            <a:r>
              <a:rPr lang="en-US" dirty="0">
                <a:solidFill>
                  <a:schemeClr val="tx1"/>
                </a:solidFill>
              </a:rPr>
              <a:t>Shared</a:t>
            </a:r>
            <a:r>
              <a:rPr lang="zh-CN" altLang="en-US" dirty="0">
                <a:solidFill>
                  <a:schemeClr val="tx1"/>
                </a:solidFill>
              </a:rPr>
              <a:t> </a:t>
            </a:r>
            <a:r>
              <a:rPr lang="en-CA" altLang="zh-CN" dirty="0">
                <a:solidFill>
                  <a:schemeClr val="tx1"/>
                </a:solidFill>
              </a:rPr>
              <a:t>interests on </a:t>
            </a:r>
            <a:r>
              <a:rPr lang="en-US" dirty="0">
                <a:solidFill>
                  <a:schemeClr val="tx1"/>
                </a:solidFill>
              </a:rPr>
              <a:t>FE</a:t>
            </a:r>
            <a:endParaRPr lang="en-US" dirty="0"/>
          </a:p>
        </p:txBody>
      </p:sp>
      <p:sp>
        <p:nvSpPr>
          <p:cNvPr id="4" name="Content Placeholder 3">
            <a:extLst>
              <a:ext uri="{FF2B5EF4-FFF2-40B4-BE49-F238E27FC236}">
                <a16:creationId xmlns:a16="http://schemas.microsoft.com/office/drawing/2014/main" id="{1F60B751-8415-1986-FEE3-F9504663A8C1}"/>
              </a:ext>
            </a:extLst>
          </p:cNvPr>
          <p:cNvSpPr>
            <a:spLocks noGrp="1"/>
          </p:cNvSpPr>
          <p:nvPr>
            <p:ph idx="1"/>
          </p:nvPr>
        </p:nvSpPr>
        <p:spPr/>
        <p:txBody>
          <a:bodyPr vert="horz" lIns="91440" tIns="45720" rIns="91440" bIns="45720" rtlCol="0" anchor="t">
            <a:normAutofit/>
          </a:bodyPr>
          <a:lstStyle/>
          <a:p>
            <a:r>
              <a:rPr lang="en-US" dirty="0"/>
              <a:t>No clear correlation with cavity position in CM – SIRLAC, LCLS-SC, FRIB</a:t>
            </a:r>
          </a:p>
          <a:p>
            <a:r>
              <a:rPr lang="en-US" dirty="0"/>
              <a:t>Some correlation with CM position in linac – ESS, SIRLAC, FRIB</a:t>
            </a:r>
          </a:p>
          <a:p>
            <a:r>
              <a:rPr lang="en-US" dirty="0"/>
              <a:t>Indications of beam loss induced – ESS, SIRLAC, FRIB</a:t>
            </a:r>
          </a:p>
          <a:p>
            <a:endParaRPr lang="en-US" dirty="0"/>
          </a:p>
          <a:p>
            <a:r>
              <a:rPr lang="en-US" dirty="0"/>
              <a:t>Track FE activation and development</a:t>
            </a:r>
          </a:p>
          <a:p>
            <a:pPr lvl="1"/>
            <a:r>
              <a:rPr lang="en-US" dirty="0"/>
              <a:t>Routine performance tracking – </a:t>
            </a:r>
            <a:r>
              <a:rPr lang="en-US" dirty="0" err="1"/>
              <a:t>SuperKEKB</a:t>
            </a:r>
            <a:endParaRPr lang="en-US" dirty="0"/>
          </a:p>
          <a:p>
            <a:pPr lvl="1"/>
            <a:r>
              <a:rPr lang="en-US" dirty="0"/>
              <a:t>Automation of performance measurement, conditioning – </a:t>
            </a:r>
            <a:r>
              <a:rPr lang="en-US" dirty="0" err="1"/>
              <a:t>SuperKEKB</a:t>
            </a:r>
            <a:r>
              <a:rPr lang="en-US" dirty="0"/>
              <a:t>, FRIB</a:t>
            </a:r>
          </a:p>
          <a:p>
            <a:pPr lvl="1"/>
            <a:r>
              <a:rPr lang="en-US" dirty="0"/>
              <a:t>Diagnostics – more later</a:t>
            </a:r>
          </a:p>
          <a:p>
            <a:pPr lvl="1"/>
            <a:endParaRPr lang="en-US" dirty="0"/>
          </a:p>
          <a:p>
            <a:pPr lvl="1"/>
            <a:endParaRPr lang="en-US" dirty="0"/>
          </a:p>
        </p:txBody>
      </p:sp>
    </p:spTree>
    <p:extLst>
      <p:ext uri="{BB962C8B-B14F-4D97-AF65-F5344CB8AC3E}">
        <p14:creationId xmlns:p14="http://schemas.microsoft.com/office/powerpoint/2010/main" val="2638334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70616-A403-DA0A-E775-2B48A56AEE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3AD6F-8247-58CB-EBE9-B4F7DCBB3895}"/>
              </a:ext>
            </a:extLst>
          </p:cNvPr>
          <p:cNvSpPr>
            <a:spLocks noGrp="1"/>
          </p:cNvSpPr>
          <p:nvPr>
            <p:ph type="title"/>
          </p:nvPr>
        </p:nvSpPr>
        <p:spPr>
          <a:solidFill>
            <a:schemeClr val="accent6">
              <a:lumMod val="20000"/>
              <a:lumOff val="80000"/>
            </a:schemeClr>
          </a:solidFill>
        </p:spPr>
        <p:txBody>
          <a:bodyPr>
            <a:normAutofit/>
          </a:bodyPr>
          <a:lstStyle/>
          <a:p>
            <a:r>
              <a:rPr lang="en-US" dirty="0"/>
              <a:t>FE miti</a:t>
            </a:r>
            <a:r>
              <a:rPr lang="en-US"/>
              <a:t>gation</a:t>
            </a:r>
          </a:p>
        </p:txBody>
      </p:sp>
      <p:sp>
        <p:nvSpPr>
          <p:cNvPr id="4" name="Content Placeholder 3">
            <a:extLst>
              <a:ext uri="{FF2B5EF4-FFF2-40B4-BE49-F238E27FC236}">
                <a16:creationId xmlns:a16="http://schemas.microsoft.com/office/drawing/2014/main" id="{18D1B89B-0962-5B7A-338E-CC8572AE481A}"/>
              </a:ext>
            </a:extLst>
          </p:cNvPr>
          <p:cNvSpPr>
            <a:spLocks noGrp="1"/>
          </p:cNvSpPr>
          <p:nvPr>
            <p:ph idx="1"/>
          </p:nvPr>
        </p:nvSpPr>
        <p:spPr/>
        <p:txBody>
          <a:bodyPr vert="horz" lIns="91440" tIns="45720" rIns="91440" bIns="45720" rtlCol="0" anchor="t">
            <a:normAutofit/>
          </a:bodyPr>
          <a:lstStyle/>
          <a:p>
            <a:r>
              <a:rPr lang="en-US" dirty="0"/>
              <a:t>Off-line refurbishment (HPR or light BCP +HPR)</a:t>
            </a:r>
          </a:p>
          <a:p>
            <a:r>
              <a:rPr lang="en-US" dirty="0"/>
              <a:t>Horizontal HPR</a:t>
            </a:r>
          </a:p>
          <a:p>
            <a:r>
              <a:rPr lang="en-US" dirty="0"/>
              <a:t>Replace CM</a:t>
            </a:r>
          </a:p>
          <a:p>
            <a:r>
              <a:rPr lang="en-US" dirty="0"/>
              <a:t>In-situ conditioning/processing</a:t>
            </a:r>
          </a:p>
          <a:p>
            <a:pPr lvl="1">
              <a:buFont typeface="Wingdings" panose="020B0604020202020204" pitchFamily="34" charset="0"/>
              <a:buChar char="§"/>
            </a:pPr>
            <a:r>
              <a:rPr lang="en-US" dirty="0"/>
              <a:t>High power pulse conditioning is generally applied to operating system</a:t>
            </a:r>
          </a:p>
          <a:p>
            <a:pPr lvl="2"/>
            <a:r>
              <a:rPr lang="en-US" dirty="0"/>
              <a:t>0.5~5Hz repetition rate / 0.3~25ms pulse width – ESS, SIRLAC, ROAN, CAFE, LCLS-SC</a:t>
            </a:r>
          </a:p>
          <a:p>
            <a:pPr lvl="2"/>
            <a:r>
              <a:rPr lang="en-US" dirty="0"/>
              <a:t>Generally, helps to mitigate FE, but limitations and negative example also reported</a:t>
            </a:r>
          </a:p>
          <a:p>
            <a:pPr lvl="2"/>
            <a:r>
              <a:rPr lang="en-US" dirty="0"/>
              <a:t>Recipe and effectiveness may vary due to configurations of RF system and FPC</a:t>
            </a:r>
          </a:p>
          <a:p>
            <a:pPr lvl="1">
              <a:buFont typeface="Wingdings" panose="020B0604020202020204" pitchFamily="34" charset="0"/>
              <a:buChar char="§"/>
            </a:pPr>
            <a:r>
              <a:rPr lang="en-US" dirty="0"/>
              <a:t>More later</a:t>
            </a:r>
          </a:p>
          <a:p>
            <a:pPr lvl="1">
              <a:buFont typeface="Wingdings" panose="020B0604020202020204" pitchFamily="34" charset="0"/>
              <a:buChar char="§"/>
            </a:pPr>
            <a:r>
              <a:rPr lang="en-US" dirty="0"/>
              <a:t>…...</a:t>
            </a:r>
          </a:p>
        </p:txBody>
      </p:sp>
    </p:spTree>
    <p:extLst>
      <p:ext uri="{BB962C8B-B14F-4D97-AF65-F5344CB8AC3E}">
        <p14:creationId xmlns:p14="http://schemas.microsoft.com/office/powerpoint/2010/main" val="398206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871661-4A86-4E53-8691-C26F794B9529}"/>
              </a:ext>
            </a:extLst>
          </p:cNvPr>
          <p:cNvPicPr>
            <a:picLocks noChangeAspect="1"/>
          </p:cNvPicPr>
          <p:nvPr/>
        </p:nvPicPr>
        <p:blipFill>
          <a:blip r:embed="rId2"/>
          <a:stretch>
            <a:fillRect/>
          </a:stretch>
        </p:blipFill>
        <p:spPr>
          <a:xfrm>
            <a:off x="838199" y="3860052"/>
            <a:ext cx="4483678" cy="2992773"/>
          </a:xfrm>
          <a:prstGeom prst="rect">
            <a:avLst/>
          </a:prstGeom>
        </p:spPr>
      </p:pic>
      <p:pic>
        <p:nvPicPr>
          <p:cNvPr id="4" name="Picture 3">
            <a:extLst>
              <a:ext uri="{FF2B5EF4-FFF2-40B4-BE49-F238E27FC236}">
                <a16:creationId xmlns:a16="http://schemas.microsoft.com/office/drawing/2014/main" id="{AE109125-3818-4D85-A432-FFD818976854}"/>
              </a:ext>
            </a:extLst>
          </p:cNvPr>
          <p:cNvPicPr>
            <a:picLocks noChangeAspect="1"/>
          </p:cNvPicPr>
          <p:nvPr/>
        </p:nvPicPr>
        <p:blipFill>
          <a:blip r:embed="rId3"/>
          <a:stretch>
            <a:fillRect/>
          </a:stretch>
        </p:blipFill>
        <p:spPr>
          <a:xfrm rot="20700000">
            <a:off x="5111301" y="3441578"/>
            <a:ext cx="6874156" cy="2501039"/>
          </a:xfrm>
          <a:prstGeom prst="rect">
            <a:avLst/>
          </a:prstGeom>
          <a:effectLst>
            <a:outerShdw blurRad="50800" dist="38100" dir="2700000" algn="tl" rotWithShape="0">
              <a:prstClr val="black">
                <a:alpha val="40000"/>
              </a:prstClr>
            </a:outerShdw>
          </a:effectLst>
        </p:spPr>
      </p:pic>
      <p:graphicFrame>
        <p:nvGraphicFramePr>
          <p:cNvPr id="5" name="Table 4">
            <a:extLst>
              <a:ext uri="{FF2B5EF4-FFF2-40B4-BE49-F238E27FC236}">
                <a16:creationId xmlns:a16="http://schemas.microsoft.com/office/drawing/2014/main" id="{C31CE88D-F297-B07D-D92F-D5337FCE71D9}"/>
              </a:ext>
            </a:extLst>
          </p:cNvPr>
          <p:cNvGraphicFramePr>
            <a:graphicFrameLocks noGrp="1"/>
          </p:cNvGraphicFramePr>
          <p:nvPr>
            <p:extLst>
              <p:ext uri="{D42A27DB-BD31-4B8C-83A1-F6EECF244321}">
                <p14:modId xmlns:p14="http://schemas.microsoft.com/office/powerpoint/2010/main" val="2763268122"/>
              </p:ext>
            </p:extLst>
          </p:nvPr>
        </p:nvGraphicFramePr>
        <p:xfrm>
          <a:off x="838199" y="1224791"/>
          <a:ext cx="10515601" cy="2501040"/>
        </p:xfrm>
        <a:graphic>
          <a:graphicData uri="http://schemas.openxmlformats.org/drawingml/2006/table">
            <a:tbl>
              <a:tblPr firstRow="1" bandRow="1">
                <a:tableStyleId>{5940675A-B579-460E-94D1-54222C63F5DA}</a:tableStyleId>
              </a:tblPr>
              <a:tblGrid>
                <a:gridCol w="2173456">
                  <a:extLst>
                    <a:ext uri="{9D8B030D-6E8A-4147-A177-3AD203B41FA5}">
                      <a16:colId xmlns:a16="http://schemas.microsoft.com/office/drawing/2014/main" val="2366970753"/>
                    </a:ext>
                  </a:extLst>
                </a:gridCol>
                <a:gridCol w="2268630">
                  <a:extLst>
                    <a:ext uri="{9D8B030D-6E8A-4147-A177-3AD203B41FA5}">
                      <a16:colId xmlns:a16="http://schemas.microsoft.com/office/drawing/2014/main" val="1663321746"/>
                    </a:ext>
                  </a:extLst>
                </a:gridCol>
                <a:gridCol w="1937811">
                  <a:extLst>
                    <a:ext uri="{9D8B030D-6E8A-4147-A177-3AD203B41FA5}">
                      <a16:colId xmlns:a16="http://schemas.microsoft.com/office/drawing/2014/main" val="3419288064"/>
                    </a:ext>
                  </a:extLst>
                </a:gridCol>
                <a:gridCol w="2249585">
                  <a:extLst>
                    <a:ext uri="{9D8B030D-6E8A-4147-A177-3AD203B41FA5}">
                      <a16:colId xmlns:a16="http://schemas.microsoft.com/office/drawing/2014/main" val="2329420857"/>
                    </a:ext>
                  </a:extLst>
                </a:gridCol>
                <a:gridCol w="1886119">
                  <a:extLst>
                    <a:ext uri="{9D8B030D-6E8A-4147-A177-3AD203B41FA5}">
                      <a16:colId xmlns:a16="http://schemas.microsoft.com/office/drawing/2014/main" val="1161402687"/>
                    </a:ext>
                  </a:extLst>
                </a:gridCol>
              </a:tblGrid>
              <a:tr h="428400">
                <a:tc>
                  <a:txBody>
                    <a:bodyPr/>
                    <a:lstStyle/>
                    <a:p>
                      <a:pPr algn="ctr"/>
                      <a:r>
                        <a:rPr lang="en-US" sz="1100" b="1"/>
                        <a:t>Lab</a:t>
                      </a:r>
                      <a:endParaRPr lang="en-US" sz="1100" b="1" dirty="0"/>
                    </a:p>
                  </a:txBody>
                  <a:tcPr anchor="ctr">
                    <a:solidFill>
                      <a:schemeClr val="bg1"/>
                    </a:solidFill>
                  </a:tcPr>
                </a:tc>
                <a:tc>
                  <a:txBody>
                    <a:bodyPr/>
                    <a:lstStyle/>
                    <a:p>
                      <a:pPr lvl="0" algn="ctr">
                        <a:buNone/>
                      </a:pPr>
                      <a:r>
                        <a:rPr lang="en-US" sz="1100" b="1" i="0" u="none" strike="noStrike" noProof="0" dirty="0">
                          <a:latin typeface="Aptos"/>
                        </a:rPr>
                        <a:t>Gas mixture</a:t>
                      </a:r>
                      <a:endParaRPr lang="en-US" sz="1100" b="1" dirty="0"/>
                    </a:p>
                  </a:txBody>
                  <a:tcPr anchor="ctr">
                    <a:solidFill>
                      <a:schemeClr val="bg1"/>
                    </a:solidFill>
                  </a:tcPr>
                </a:tc>
                <a:tc>
                  <a:txBody>
                    <a:bodyPr/>
                    <a:lstStyle/>
                    <a:p>
                      <a:pPr lvl="0" algn="ctr">
                        <a:lnSpc>
                          <a:spcPct val="100000"/>
                        </a:lnSpc>
                        <a:spcBef>
                          <a:spcPts val="0"/>
                        </a:spcBef>
                        <a:spcAft>
                          <a:spcPts val="0"/>
                        </a:spcAft>
                        <a:buNone/>
                      </a:pPr>
                      <a:r>
                        <a:rPr lang="en-US" sz="1100" b="1" i="0" u="none" strike="noStrike" noProof="0" dirty="0">
                          <a:latin typeface="Aptos"/>
                        </a:rPr>
                        <a:t>Working Pressure [mbar]</a:t>
                      </a:r>
                      <a:endParaRPr lang="en-US" sz="1100" b="0" i="0" u="none" strike="noStrike" noProof="0" dirty="0">
                        <a:latin typeface="Aptos"/>
                      </a:endParaRPr>
                    </a:p>
                  </a:txBody>
                  <a:tcPr anchor="ctr">
                    <a:solidFill>
                      <a:schemeClr val="bg1"/>
                    </a:solidFill>
                  </a:tcPr>
                </a:tc>
                <a:tc>
                  <a:txBody>
                    <a:bodyPr/>
                    <a:lstStyle/>
                    <a:p>
                      <a:pPr algn="ctr"/>
                      <a:r>
                        <a:rPr lang="en-US" sz="1100" b="1" dirty="0"/>
                        <a:t>Diagnostics</a:t>
                      </a:r>
                    </a:p>
                  </a:txBody>
                  <a:tcPr anchor="ctr">
                    <a:solidFill>
                      <a:schemeClr val="bg1"/>
                    </a:solidFill>
                  </a:tcPr>
                </a:tc>
                <a:tc>
                  <a:txBody>
                    <a:bodyPr/>
                    <a:lstStyle/>
                    <a:p>
                      <a:pPr algn="ctr"/>
                      <a:r>
                        <a:rPr lang="en-US" sz="1100" b="1" dirty="0"/>
                        <a:t>Cavity geometry</a:t>
                      </a:r>
                    </a:p>
                  </a:txBody>
                  <a:tcPr anchor="ctr">
                    <a:solidFill>
                      <a:schemeClr val="bg1"/>
                    </a:solidFill>
                  </a:tcPr>
                </a:tc>
                <a:extLst>
                  <a:ext uri="{0D108BD9-81ED-4DB2-BD59-A6C34878D82A}">
                    <a16:rowId xmlns:a16="http://schemas.microsoft.com/office/drawing/2014/main" val="3590244586"/>
                  </a:ext>
                </a:extLst>
              </a:tr>
              <a:tr h="0">
                <a:tc>
                  <a:txBody>
                    <a:bodyPr/>
                    <a:lstStyle/>
                    <a:p>
                      <a:pPr algn="ctr"/>
                      <a:r>
                        <a:rPr lang="en-US" sz="1100"/>
                        <a:t>INFN-LASA</a:t>
                      </a:r>
                      <a:endParaRPr lang="en-US" sz="1100" dirty="0"/>
                    </a:p>
                  </a:txBody>
                  <a:tcPr anchor="ctr">
                    <a:solidFill>
                      <a:schemeClr val="bg1"/>
                    </a:solidFill>
                  </a:tcPr>
                </a:tc>
                <a:tc>
                  <a:txBody>
                    <a:bodyPr/>
                    <a:lstStyle/>
                    <a:p>
                      <a:r>
                        <a:rPr lang="en-US" sz="1100" dirty="0"/>
                        <a:t>Nitrogen and Helium</a:t>
                      </a:r>
                    </a:p>
                  </a:txBody>
                  <a:tcPr>
                    <a:solidFill>
                      <a:schemeClr val="bg1"/>
                    </a:solidFill>
                  </a:tcPr>
                </a:tc>
                <a:tc>
                  <a:txBody>
                    <a:bodyPr/>
                    <a:lstStyle/>
                    <a:p>
                      <a:pPr algn="ctr"/>
                      <a:r>
                        <a:rPr lang="en-US" sz="1100" dirty="0"/>
                        <a:t>0.25-0.35</a:t>
                      </a:r>
                    </a:p>
                  </a:txBody>
                  <a:tcPr>
                    <a:solidFill>
                      <a:schemeClr val="bg1"/>
                    </a:solidFill>
                  </a:tcPr>
                </a:tc>
                <a:tc>
                  <a:txBody>
                    <a:bodyPr/>
                    <a:lstStyle/>
                    <a:p>
                      <a:pPr algn="ctr"/>
                      <a:r>
                        <a:rPr lang="en-US" sz="1100" dirty="0"/>
                        <a:t>Spectrometer, Optical</a:t>
                      </a:r>
                    </a:p>
                  </a:txBody>
                  <a:tcPr>
                    <a:solidFill>
                      <a:schemeClr val="bg1"/>
                    </a:solidFill>
                  </a:tcPr>
                </a:tc>
                <a:tc>
                  <a:txBody>
                    <a:bodyPr/>
                    <a:lstStyle/>
                    <a:p>
                      <a:pPr algn="ctr"/>
                      <a:r>
                        <a:rPr lang="en-US" sz="1100" dirty="0"/>
                        <a:t>Elliptical</a:t>
                      </a:r>
                    </a:p>
                  </a:txBody>
                  <a:tcPr>
                    <a:solidFill>
                      <a:schemeClr val="bg1"/>
                    </a:solidFill>
                  </a:tcPr>
                </a:tc>
                <a:extLst>
                  <a:ext uri="{0D108BD9-81ED-4DB2-BD59-A6C34878D82A}">
                    <a16:rowId xmlns:a16="http://schemas.microsoft.com/office/drawing/2014/main" val="1289861473"/>
                  </a:ext>
                </a:extLst>
              </a:tr>
              <a:tr h="0">
                <a:tc>
                  <a:txBody>
                    <a:bodyPr/>
                    <a:lstStyle/>
                    <a:p>
                      <a:pPr algn="ctr"/>
                      <a:r>
                        <a:rPr lang="en-US" sz="1100"/>
                        <a:t>GANIL</a:t>
                      </a:r>
                      <a:endParaRPr lang="en-US" sz="1100" dirty="0"/>
                    </a:p>
                  </a:txBody>
                  <a:tcPr anchor="ctr">
                    <a:solidFill>
                      <a:schemeClr val="bg1"/>
                    </a:solidFill>
                  </a:tcPr>
                </a:tc>
                <a:tc>
                  <a:txBody>
                    <a:bodyPr/>
                    <a:lstStyle/>
                    <a:p>
                      <a:r>
                        <a:rPr lang="en-US" sz="1100" dirty="0"/>
                        <a:t>Nitrogen/Oxygen</a:t>
                      </a:r>
                    </a:p>
                  </a:txBody>
                  <a:tcPr>
                    <a:solidFill>
                      <a:schemeClr val="bg1"/>
                    </a:solidFill>
                  </a:tcPr>
                </a:tc>
                <a:tc>
                  <a:txBody>
                    <a:bodyPr/>
                    <a:lstStyle/>
                    <a:p>
                      <a:pPr algn="ctr"/>
                      <a:r>
                        <a:rPr lang="en-US" sz="1100" dirty="0"/>
                        <a:t>0.02-0.04</a:t>
                      </a:r>
                    </a:p>
                  </a:txBody>
                  <a:tcPr>
                    <a:solidFill>
                      <a:schemeClr val="bg1"/>
                    </a:solidFill>
                  </a:tcPr>
                </a:tc>
                <a:tc>
                  <a:txBody>
                    <a:bodyPr/>
                    <a:lstStyle/>
                    <a:p>
                      <a:pPr algn="ctr"/>
                      <a:r>
                        <a:rPr lang="en-US" sz="1100" dirty="0"/>
                        <a:t>RGA, Optical</a:t>
                      </a:r>
                    </a:p>
                  </a:txBody>
                  <a:tcPr>
                    <a:solidFill>
                      <a:schemeClr val="bg1"/>
                    </a:solidFill>
                  </a:tcPr>
                </a:tc>
                <a:tc>
                  <a:txBody>
                    <a:bodyPr/>
                    <a:lstStyle/>
                    <a:p>
                      <a:pPr algn="ctr"/>
                      <a:r>
                        <a:rPr lang="en-US" sz="1100" dirty="0"/>
                        <a:t>QWR</a:t>
                      </a:r>
                    </a:p>
                  </a:txBody>
                  <a:tcPr>
                    <a:solidFill>
                      <a:schemeClr val="bg1"/>
                    </a:solidFill>
                  </a:tcPr>
                </a:tc>
                <a:extLst>
                  <a:ext uri="{0D108BD9-81ED-4DB2-BD59-A6C34878D82A}">
                    <a16:rowId xmlns:a16="http://schemas.microsoft.com/office/drawing/2014/main" val="357975180"/>
                  </a:ext>
                </a:extLst>
              </a:tr>
              <a:tr h="0">
                <a:tc>
                  <a:txBody>
                    <a:bodyPr/>
                    <a:lstStyle/>
                    <a:p>
                      <a:pPr algn="ctr"/>
                      <a:r>
                        <a:rPr lang="en-US" sz="1100"/>
                        <a:t>CSNS – IHEP</a:t>
                      </a:r>
                      <a:endParaRPr lang="en-US" sz="1100" dirty="0"/>
                    </a:p>
                  </a:txBody>
                  <a:tcPr anchor="ctr">
                    <a:solidFill>
                      <a:schemeClr val="bg1"/>
                    </a:solidFill>
                  </a:tcPr>
                </a:tc>
                <a:tc>
                  <a:txBody>
                    <a:bodyPr/>
                    <a:lstStyle/>
                    <a:p>
                      <a:r>
                        <a:rPr lang="en-US" sz="1100" dirty="0"/>
                        <a:t>Argon/Oxygen and Helium/Oxygen</a:t>
                      </a:r>
                    </a:p>
                  </a:txBody>
                  <a:tcPr>
                    <a:solidFill>
                      <a:schemeClr val="bg1"/>
                    </a:solidFill>
                  </a:tcPr>
                </a:tc>
                <a:tc>
                  <a:txBody>
                    <a:bodyPr/>
                    <a:lstStyle/>
                    <a:p>
                      <a:pPr algn="ctr"/>
                      <a:r>
                        <a:rPr lang="en-US" sz="1100" dirty="0"/>
                        <a:t>0.5-1</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RGA</a:t>
                      </a:r>
                    </a:p>
                  </a:txBody>
                  <a:tcPr>
                    <a:solidFill>
                      <a:schemeClr val="bg1"/>
                    </a:solidFill>
                  </a:tcPr>
                </a:tc>
                <a:tc>
                  <a:txBody>
                    <a:bodyPr/>
                    <a:lstStyle/>
                    <a:p>
                      <a:pPr algn="ctr"/>
                      <a:r>
                        <a:rPr lang="en-US" sz="1100" dirty="0"/>
                        <a:t>Spokes, Elliptical</a:t>
                      </a:r>
                    </a:p>
                  </a:txBody>
                  <a:tcPr>
                    <a:solidFill>
                      <a:schemeClr val="bg1"/>
                    </a:solidFill>
                  </a:tcPr>
                </a:tc>
                <a:extLst>
                  <a:ext uri="{0D108BD9-81ED-4DB2-BD59-A6C34878D82A}">
                    <a16:rowId xmlns:a16="http://schemas.microsoft.com/office/drawing/2014/main" val="2705624184"/>
                  </a:ext>
                </a:extLst>
              </a:tr>
              <a:tr h="0">
                <a:tc>
                  <a:txBody>
                    <a:bodyPr/>
                    <a:lstStyle/>
                    <a:p>
                      <a:pPr algn="ctr"/>
                      <a:r>
                        <a:rPr lang="en-US" sz="1100"/>
                        <a:t>IMP</a:t>
                      </a:r>
                      <a:endParaRPr lang="en-US" sz="1100" dirty="0"/>
                    </a:p>
                  </a:txBody>
                  <a:tcPr anchor="ctr">
                    <a:solidFill>
                      <a:schemeClr val="bg1"/>
                    </a:solidFill>
                  </a:tcPr>
                </a:tc>
                <a:tc>
                  <a:txBody>
                    <a:bodyPr/>
                    <a:lstStyle/>
                    <a:p>
                      <a:r>
                        <a:rPr lang="en-US" sz="1100" dirty="0"/>
                        <a:t>Neon, Argon,</a:t>
                      </a:r>
                      <a:r>
                        <a:rPr lang="zh-CN" altLang="en-US" sz="1100" dirty="0"/>
                        <a:t> </a:t>
                      </a:r>
                      <a:r>
                        <a:rPr lang="en-CA" altLang="zh-CN" sz="1100" dirty="0"/>
                        <a:t>Helium,</a:t>
                      </a:r>
                      <a:r>
                        <a:rPr lang="en-US" sz="1100" dirty="0"/>
                        <a:t> Oxygen</a:t>
                      </a:r>
                    </a:p>
                  </a:txBody>
                  <a:tcPr>
                    <a:solidFill>
                      <a:schemeClr val="bg1"/>
                    </a:solidFill>
                  </a:tcPr>
                </a:tc>
                <a:tc>
                  <a:txBody>
                    <a:bodyPr/>
                    <a:lstStyle/>
                    <a:p>
                      <a:pPr algn="ctr"/>
                      <a:r>
                        <a:rPr lang="en-US" altLang="zh-CN" sz="1100" dirty="0"/>
                        <a:t>-</a:t>
                      </a:r>
                      <a:endParaRPr lang="en-US" sz="1100" dirty="0"/>
                    </a:p>
                  </a:txBody>
                  <a:tcPr>
                    <a:solidFill>
                      <a:schemeClr val="bg1"/>
                    </a:solidFill>
                  </a:tcPr>
                </a:tc>
                <a:tc>
                  <a:txBody>
                    <a:bodyPr/>
                    <a:lstStyle/>
                    <a:p>
                      <a:pPr algn="ctr"/>
                      <a:r>
                        <a:rPr lang="en-US" altLang="zh-CN" sz="1100" dirty="0"/>
                        <a:t>-</a:t>
                      </a:r>
                      <a:endParaRPr lang="en-US" sz="1100"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t>QWR, HWR, Elliptical</a:t>
                      </a:r>
                    </a:p>
                  </a:txBody>
                  <a:tcPr>
                    <a:solidFill>
                      <a:schemeClr val="bg1"/>
                    </a:solidFill>
                  </a:tcPr>
                </a:tc>
                <a:extLst>
                  <a:ext uri="{0D108BD9-81ED-4DB2-BD59-A6C34878D82A}">
                    <a16:rowId xmlns:a16="http://schemas.microsoft.com/office/drawing/2014/main" val="299148850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ANL</a:t>
                      </a:r>
                      <a:endParaRPr lang="en-US" sz="1100" dirty="0"/>
                    </a:p>
                  </a:txBody>
                  <a:tcPr anchor="ctr">
                    <a:solidFill>
                      <a:schemeClr val="bg1"/>
                    </a:solidFill>
                  </a:tcPr>
                </a:tc>
                <a:tc>
                  <a:txBody>
                    <a:bodyPr/>
                    <a:lstStyle/>
                    <a:p>
                      <a:r>
                        <a:rPr lang="en-US" sz="1100" dirty="0"/>
                        <a:t>Argon/Oxygen</a:t>
                      </a:r>
                    </a:p>
                  </a:txBody>
                  <a:tcPr>
                    <a:solidFill>
                      <a:schemeClr val="bg1"/>
                    </a:solidFill>
                  </a:tcPr>
                </a:tc>
                <a:tc>
                  <a:txBody>
                    <a:bodyPr/>
                    <a:lstStyle/>
                    <a:p>
                      <a:pPr algn="ctr"/>
                      <a:r>
                        <a:rPr lang="en-US" sz="1100" dirty="0"/>
                        <a:t>0.07-0.13</a:t>
                      </a:r>
                    </a:p>
                  </a:txBody>
                  <a:tcPr>
                    <a:solidFill>
                      <a:schemeClr val="bg1"/>
                    </a:solidFill>
                  </a:tcPr>
                </a:tc>
                <a:tc>
                  <a:txBody>
                    <a:bodyPr/>
                    <a:lstStyle/>
                    <a:p>
                      <a:pPr algn="ctr"/>
                      <a:r>
                        <a:rPr lang="en-US" sz="1100" dirty="0"/>
                        <a:t>Cold test (radiation)</a:t>
                      </a:r>
                    </a:p>
                  </a:txBody>
                  <a:tcPr>
                    <a:solidFill>
                      <a:schemeClr val="bg1"/>
                    </a:solidFill>
                  </a:tcPr>
                </a:tc>
                <a:tc>
                  <a:txBody>
                    <a:bodyPr/>
                    <a:lstStyle/>
                    <a:p>
                      <a:pPr algn="ctr"/>
                      <a:r>
                        <a:rPr lang="en-US" sz="1100" dirty="0"/>
                        <a:t>QWR</a:t>
                      </a:r>
                    </a:p>
                  </a:txBody>
                  <a:tcPr>
                    <a:solidFill>
                      <a:schemeClr val="bg1"/>
                    </a:solidFill>
                  </a:tcPr>
                </a:tc>
                <a:extLst>
                  <a:ext uri="{0D108BD9-81ED-4DB2-BD59-A6C34878D82A}">
                    <a16:rowId xmlns:a16="http://schemas.microsoft.com/office/drawing/2014/main" val="2084118438"/>
                  </a:ext>
                </a:extLst>
              </a:tr>
              <a:tr h="0">
                <a:tc>
                  <a:txBody>
                    <a:bodyPr/>
                    <a:lstStyle/>
                    <a:p>
                      <a:pPr marL="0" lvl="0" indent="0" algn="ctr" defTabSz="914400">
                        <a:lnSpc>
                          <a:spcPct val="100000"/>
                        </a:lnSpc>
                        <a:spcBef>
                          <a:spcPts val="0"/>
                        </a:spcBef>
                        <a:spcAft>
                          <a:spcPts val="0"/>
                        </a:spcAft>
                        <a:buNone/>
                        <a:tabLst/>
                        <a:defRPr/>
                      </a:pPr>
                      <a:r>
                        <a:rPr lang="en-US" sz="1100"/>
                        <a:t>TRIUMF</a:t>
                      </a:r>
                      <a:endParaRPr lang="en-US" sz="1100" dirty="0"/>
                    </a:p>
                  </a:txBody>
                  <a:tcPr anchor="ctr">
                    <a:solidFill>
                      <a:schemeClr val="bg1"/>
                    </a:solidFill>
                  </a:tcPr>
                </a:tc>
                <a:tc>
                  <a:txBody>
                    <a:bodyPr/>
                    <a:lstStyle/>
                    <a:p>
                      <a:pPr lvl="0">
                        <a:buNone/>
                      </a:pPr>
                      <a:r>
                        <a:rPr lang="en-US" sz="1100" dirty="0"/>
                        <a:t>Helium/Oxygen</a:t>
                      </a:r>
                    </a:p>
                  </a:txBody>
                  <a:tcPr>
                    <a:solidFill>
                      <a:schemeClr val="bg1"/>
                    </a:solidFill>
                  </a:tcPr>
                </a:tc>
                <a:tc>
                  <a:txBody>
                    <a:bodyPr/>
                    <a:lstStyle/>
                    <a:p>
                      <a:pPr lvl="0" algn="ctr">
                        <a:buNone/>
                      </a:pPr>
                      <a:r>
                        <a:rPr lang="en-US" sz="1100" dirty="0"/>
                        <a:t>0.17-0.24</a:t>
                      </a:r>
                    </a:p>
                  </a:txBody>
                  <a:tcPr>
                    <a:solidFill>
                      <a:schemeClr val="bg1"/>
                    </a:solidFill>
                  </a:tcPr>
                </a:tc>
                <a:tc>
                  <a:txBody>
                    <a:bodyPr/>
                    <a:lstStyle/>
                    <a:p>
                      <a:pPr lvl="0" algn="ctr">
                        <a:buNone/>
                      </a:pPr>
                      <a:r>
                        <a:rPr lang="en-US" sz="1100" dirty="0"/>
                        <a:t>RGA, Optical</a:t>
                      </a:r>
                    </a:p>
                  </a:txBody>
                  <a:tcPr>
                    <a:solidFill>
                      <a:schemeClr val="bg1"/>
                    </a:solidFill>
                  </a:tcPr>
                </a:tc>
                <a:tc>
                  <a:txBody>
                    <a:bodyPr/>
                    <a:lstStyle/>
                    <a:p>
                      <a:pPr lvl="0" algn="ctr">
                        <a:buNone/>
                      </a:pPr>
                      <a:r>
                        <a:rPr lang="en-US" sz="1100" dirty="0"/>
                        <a:t>Elliptical</a:t>
                      </a:r>
                    </a:p>
                  </a:txBody>
                  <a:tcPr>
                    <a:solidFill>
                      <a:schemeClr val="bg1"/>
                    </a:solidFill>
                  </a:tcPr>
                </a:tc>
                <a:extLst>
                  <a:ext uri="{0D108BD9-81ED-4DB2-BD59-A6C34878D82A}">
                    <a16:rowId xmlns:a16="http://schemas.microsoft.com/office/drawing/2014/main" val="822416098"/>
                  </a:ext>
                </a:extLst>
              </a:tr>
              <a:tr h="0">
                <a:tc>
                  <a:txBody>
                    <a:bodyPr/>
                    <a:lstStyle/>
                    <a:p>
                      <a:pPr marL="0" lvl="0" indent="0" algn="ctr" defTabSz="914400">
                        <a:lnSpc>
                          <a:spcPct val="100000"/>
                        </a:lnSpc>
                        <a:spcBef>
                          <a:spcPts val="0"/>
                        </a:spcBef>
                        <a:spcAft>
                          <a:spcPts val="0"/>
                        </a:spcAft>
                        <a:buNone/>
                        <a:tabLst/>
                        <a:defRPr/>
                      </a:pPr>
                      <a:r>
                        <a:rPr lang="en-US" sz="1100"/>
                        <a:t>FNAL</a:t>
                      </a:r>
                      <a:endParaRPr lang="en-US" sz="1100" dirty="0"/>
                    </a:p>
                  </a:txBody>
                  <a:tcPr anchor="ctr">
                    <a:solidFill>
                      <a:schemeClr val="bg1"/>
                    </a:solidFill>
                  </a:tcPr>
                </a:tc>
                <a:tc>
                  <a:txBody>
                    <a:bodyPr/>
                    <a:lstStyle/>
                    <a:p>
                      <a:pPr lvl="0">
                        <a:buNone/>
                      </a:pPr>
                      <a:r>
                        <a:rPr lang="en-US" sz="1100" dirty="0"/>
                        <a:t>Neon/Oxygen and Helium/Oxygen</a:t>
                      </a:r>
                    </a:p>
                  </a:txBody>
                  <a:tcPr>
                    <a:solidFill>
                      <a:schemeClr val="bg1"/>
                    </a:solidFill>
                  </a:tcPr>
                </a:tc>
                <a:tc>
                  <a:txBody>
                    <a:bodyPr/>
                    <a:lstStyle/>
                    <a:p>
                      <a:pPr lvl="0" algn="ctr">
                        <a:buNone/>
                      </a:pPr>
                      <a:r>
                        <a:rPr lang="en-US" sz="1100" dirty="0"/>
                        <a:t>0.07-0.5</a:t>
                      </a:r>
                    </a:p>
                  </a:txBody>
                  <a:tcPr>
                    <a:solidFill>
                      <a:schemeClr val="bg1"/>
                    </a:solidFill>
                  </a:tcPr>
                </a:tc>
                <a:tc>
                  <a:txBody>
                    <a:bodyPr/>
                    <a:lstStyle/>
                    <a:p>
                      <a:pPr lvl="0" algn="ctr">
                        <a:buNone/>
                      </a:pPr>
                      <a:r>
                        <a:rPr lang="en-US" sz="1100" dirty="0"/>
                        <a:t>Optical</a:t>
                      </a:r>
                    </a:p>
                  </a:txBody>
                  <a:tcPr>
                    <a:solidFill>
                      <a:schemeClr val="bg1"/>
                    </a:solidFill>
                  </a:tcPr>
                </a:tc>
                <a:tc>
                  <a:txBody>
                    <a:bodyPr/>
                    <a:lstStyle/>
                    <a:p>
                      <a:pPr lvl="0" algn="ctr">
                        <a:buNone/>
                      </a:pPr>
                      <a:r>
                        <a:rPr lang="en-US" sz="1100" dirty="0"/>
                        <a:t>Spokes, Elliptical</a:t>
                      </a:r>
                    </a:p>
                  </a:txBody>
                  <a:tcPr>
                    <a:solidFill>
                      <a:schemeClr val="bg1"/>
                    </a:solidFill>
                  </a:tcPr>
                </a:tc>
                <a:extLst>
                  <a:ext uri="{0D108BD9-81ED-4DB2-BD59-A6C34878D82A}">
                    <a16:rowId xmlns:a16="http://schemas.microsoft.com/office/drawing/2014/main" val="2561443289"/>
                  </a:ext>
                </a:extLst>
              </a:tr>
              <a:tr h="0">
                <a:tc>
                  <a:txBody>
                    <a:bodyPr/>
                    <a:lstStyle/>
                    <a:p>
                      <a:pPr marL="0" lvl="0" indent="0" algn="ctr" defTabSz="914400">
                        <a:lnSpc>
                          <a:spcPct val="100000"/>
                        </a:lnSpc>
                        <a:spcBef>
                          <a:spcPts val="0"/>
                        </a:spcBef>
                        <a:spcAft>
                          <a:spcPts val="0"/>
                        </a:spcAft>
                        <a:buNone/>
                        <a:tabLst/>
                        <a:defRPr/>
                      </a:pPr>
                      <a:r>
                        <a:rPr lang="en-US" sz="1100" dirty="0" err="1"/>
                        <a:t>JLab</a:t>
                      </a:r>
                    </a:p>
                  </a:txBody>
                  <a:tcPr anchor="ctr">
                    <a:solidFill>
                      <a:schemeClr val="bg1"/>
                    </a:solidFill>
                  </a:tcPr>
                </a:tc>
                <a:tc>
                  <a:txBody>
                    <a:bodyPr/>
                    <a:lstStyle/>
                    <a:p>
                      <a:pPr lvl="0">
                        <a:buNone/>
                      </a:pPr>
                      <a:r>
                        <a:rPr lang="en-US" sz="1100" dirty="0"/>
                        <a:t>Helium</a:t>
                      </a:r>
                      <a:r>
                        <a:rPr lang="en-US" altLang="zh-CN" sz="1100" dirty="0"/>
                        <a:t>/Oxygen</a:t>
                      </a:r>
                      <a:endParaRPr lang="en-US" sz="1100" dirty="0"/>
                    </a:p>
                  </a:txBody>
                  <a:tcPr>
                    <a:solidFill>
                      <a:schemeClr val="bg1"/>
                    </a:solidFill>
                  </a:tcPr>
                </a:tc>
                <a:tc>
                  <a:txBody>
                    <a:bodyPr/>
                    <a:lstStyle/>
                    <a:p>
                      <a:pPr lvl="0" algn="ctr">
                        <a:buNone/>
                      </a:pPr>
                      <a:r>
                        <a:rPr lang="en-US" sz="1100" dirty="0"/>
                        <a:t>0.4</a:t>
                      </a:r>
                    </a:p>
                  </a:txBody>
                  <a:tcPr>
                    <a:solidFill>
                      <a:schemeClr val="bg1"/>
                    </a:solidFill>
                  </a:tcPr>
                </a:tc>
                <a:tc>
                  <a:txBody>
                    <a:bodyPr/>
                    <a:lstStyle/>
                    <a:p>
                      <a:pPr lvl="0" algn="ctr">
                        <a:buNone/>
                      </a:pPr>
                      <a:r>
                        <a:rPr lang="en-US" sz="1100" dirty="0"/>
                        <a:t>Cold test (radiation), RGA</a:t>
                      </a:r>
                    </a:p>
                  </a:txBody>
                  <a:tcPr>
                    <a:solidFill>
                      <a:schemeClr val="bg1"/>
                    </a:solidFill>
                  </a:tcPr>
                </a:tc>
                <a:tc>
                  <a:txBody>
                    <a:bodyPr/>
                    <a:lstStyle/>
                    <a:p>
                      <a:pPr lvl="0" algn="ctr">
                        <a:buNone/>
                      </a:pPr>
                      <a:r>
                        <a:rPr lang="en-US" sz="1100" dirty="0"/>
                        <a:t>Elliptical</a:t>
                      </a:r>
                    </a:p>
                  </a:txBody>
                  <a:tcPr>
                    <a:solidFill>
                      <a:schemeClr val="bg1"/>
                    </a:solidFill>
                  </a:tcPr>
                </a:tc>
                <a:extLst>
                  <a:ext uri="{0D108BD9-81ED-4DB2-BD59-A6C34878D82A}">
                    <a16:rowId xmlns:a16="http://schemas.microsoft.com/office/drawing/2014/main" val="710395579"/>
                  </a:ext>
                </a:extLst>
              </a:tr>
            </a:tbl>
          </a:graphicData>
        </a:graphic>
      </p:graphicFrame>
      <p:sp>
        <p:nvSpPr>
          <p:cNvPr id="2" name="Title 1">
            <a:extLst>
              <a:ext uri="{FF2B5EF4-FFF2-40B4-BE49-F238E27FC236}">
                <a16:creationId xmlns:a16="http://schemas.microsoft.com/office/drawing/2014/main" id="{B5CD86E6-C23E-8808-2961-84285FE7659F}"/>
              </a:ext>
            </a:extLst>
          </p:cNvPr>
          <p:cNvSpPr>
            <a:spLocks noGrp="1"/>
          </p:cNvSpPr>
          <p:nvPr>
            <p:ph type="title"/>
          </p:nvPr>
        </p:nvSpPr>
        <p:spPr>
          <a:solidFill>
            <a:schemeClr val="accent5">
              <a:lumMod val="20000"/>
              <a:lumOff val="80000"/>
            </a:schemeClr>
          </a:solidFill>
        </p:spPr>
        <p:txBody>
          <a:bodyPr/>
          <a:lstStyle/>
          <a:p>
            <a:r>
              <a:rPr lang="en-US" dirty="0"/>
              <a:t>P</a:t>
            </a:r>
            <a:r>
              <a:rPr lang="en-US" dirty="0">
                <a:solidFill>
                  <a:schemeClr val="tx1"/>
                </a:solidFill>
              </a:rPr>
              <a:t>lasma processing</a:t>
            </a:r>
            <a:endParaRPr lang="en-US" dirty="0"/>
          </a:p>
        </p:txBody>
      </p:sp>
    </p:spTree>
    <p:extLst>
      <p:ext uri="{BB962C8B-B14F-4D97-AF65-F5344CB8AC3E}">
        <p14:creationId xmlns:p14="http://schemas.microsoft.com/office/powerpoint/2010/main" val="4269592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694</TotalTime>
  <Words>1219</Words>
  <Application>Microsoft Macintosh PowerPoint</Application>
  <PresentationFormat>Widescreen</PresentationFormat>
  <Paragraphs>205</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Aptos Display</vt:lpstr>
      <vt:lpstr>Arial</vt:lpstr>
      <vt:lpstr>Courier New</vt:lpstr>
      <vt:lpstr>Impact</vt:lpstr>
      <vt:lpstr>Symbol</vt:lpstr>
      <vt:lpstr>Wingdings</vt:lpstr>
      <vt:lpstr>Office Theme</vt:lpstr>
      <vt:lpstr>WG2 Summary</vt:lpstr>
      <vt:lpstr>WG2: Effective operation of aging machines for performance and reliability</vt:lpstr>
      <vt:lpstr>24 Talks (AS 9/EU 6/NA 9) from 17 Labs</vt:lpstr>
      <vt:lpstr>Causes of performance or cavity loss</vt:lpstr>
      <vt:lpstr>Causes of performance or cavity loss</vt:lpstr>
      <vt:lpstr>Causes of performance or cavity loss</vt:lpstr>
      <vt:lpstr>Shared interests on FE</vt:lpstr>
      <vt:lpstr>FE mitigation</vt:lpstr>
      <vt:lpstr>Plasma processing</vt:lpstr>
      <vt:lpstr>Comparison of in-situ processing</vt:lpstr>
      <vt:lpstr>Particulates generation and migration</vt:lpstr>
      <vt:lpstr>FE diagnose, activation and root causes</vt:lpstr>
      <vt:lpstr>Many thanks to all WG2 speakers and audiences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WG2 Summary</dc:title>
  <dc:creator>Zhongyuan Yao</dc:creator>
  <cp:lastModifiedBy>Zhongyuan Yao</cp:lastModifiedBy>
  <cp:revision>271</cp:revision>
  <dcterms:created xsi:type="dcterms:W3CDTF">2026-06-05T23:22:10Z</dcterms:created>
  <dcterms:modified xsi:type="dcterms:W3CDTF">2026-06-12T05:09:13Z</dcterms:modified>
</cp:coreProperties>
</file>