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8" r:id="rId2"/>
    <p:sldMasterId id="2147483668" r:id="rId3"/>
    <p:sldMasterId id="2147483678" r:id="rId4"/>
    <p:sldMasterId id="2147483688" r:id="rId5"/>
  </p:sldMasterIdLst>
  <p:notesMasterIdLst>
    <p:notesMasterId r:id="rId25"/>
  </p:notesMasterIdLst>
  <p:handoutMasterIdLst>
    <p:handoutMasterId r:id="rId26"/>
  </p:handoutMasterIdLst>
  <p:sldIdLst>
    <p:sldId id="9629" r:id="rId6"/>
    <p:sldId id="9630" r:id="rId7"/>
    <p:sldId id="9638" r:id="rId8"/>
    <p:sldId id="296" r:id="rId9"/>
    <p:sldId id="297" r:id="rId10"/>
    <p:sldId id="288" r:id="rId11"/>
    <p:sldId id="9631" r:id="rId12"/>
    <p:sldId id="9632" r:id="rId13"/>
    <p:sldId id="9633" r:id="rId14"/>
    <p:sldId id="9634" r:id="rId15"/>
    <p:sldId id="9635" r:id="rId16"/>
    <p:sldId id="9636" r:id="rId17"/>
    <p:sldId id="9637" r:id="rId18"/>
    <p:sldId id="3309" r:id="rId19"/>
    <p:sldId id="3310" r:id="rId20"/>
    <p:sldId id="3311" r:id="rId21"/>
    <p:sldId id="3312" r:id="rId22"/>
    <p:sldId id="3313" r:id="rId23"/>
    <p:sldId id="3314" r:id="rId24"/>
  </p:sldIdLst>
  <p:sldSz cx="12192000" cy="6858000"/>
  <p:notesSz cx="6858000" cy="9144000"/>
  <p:custDataLst>
    <p:tags r:id="rId27"/>
  </p:custDataLst>
  <p:defaultTex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p:defaultTextStyle>
  <p:extLst>
    <p:ext uri="{521415D9-36F7-43E2-AB2F-B90AF26B5E84}">
      <p14:sectionLst xmlns:p14="http://schemas.microsoft.com/office/powerpoint/2010/main">
        <p14:section name="默认节" id="{F3AE0BF8-D667-467E-818D-BCCB8F6932E4}">
          <p14:sldIdLst>
            <p14:sldId id="9629"/>
            <p14:sldId id="9630"/>
            <p14:sldId id="9638"/>
            <p14:sldId id="296"/>
            <p14:sldId id="297"/>
            <p14:sldId id="288"/>
            <p14:sldId id="9631"/>
            <p14:sldId id="9632"/>
            <p14:sldId id="9633"/>
            <p14:sldId id="9634"/>
            <p14:sldId id="9635"/>
            <p14:sldId id="9636"/>
            <p14:sldId id="9637"/>
          </p14:sldIdLst>
        </p14:section>
        <p14:section name="Sezione predefinita" id="{E9662C4D-EC58-4F22-9C69-4A9F0A937AC2}">
          <p14:sldIdLst>
            <p14:sldId id="3309"/>
            <p14:sldId id="3310"/>
            <p14:sldId id="3311"/>
            <p14:sldId id="3312"/>
            <p14:sldId id="3313"/>
            <p14:sldId id="3314"/>
          </p14:sldIdLst>
        </p14:section>
      </p14:sectionLst>
    </p:ext>
    <p:ext uri="{EFAFB233-063F-42B5-8137-9DF3F51BA10A}">
      <p15:sldGuideLst xmlns:p15="http://schemas.microsoft.com/office/powerpoint/2012/main">
        <p15:guide id="1" orient="horz" pos="1895" userDrawn="1">
          <p15:clr>
            <a:srgbClr val="A4A3A4"/>
          </p15:clr>
        </p15:guide>
        <p15:guide id="2" pos="39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p li" initials="dl" lastIdx="10" clrIdx="0"/>
  <p:cmAuthor id="2" name="unknown" initials="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2357A3"/>
    <a:srgbClr val="E40D08"/>
    <a:srgbClr val="2672A0"/>
    <a:srgbClr val="2B519A"/>
    <a:srgbClr val="2C4EA3"/>
    <a:srgbClr val="1F497D"/>
    <a:srgbClr val="0096FF"/>
    <a:srgbClr val="537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2" autoAdjust="0"/>
    <p:restoredTop sz="82127" autoAdjust="0"/>
  </p:normalViewPr>
  <p:slideViewPr>
    <p:cSldViewPr snapToGrid="0" showGuides="1">
      <p:cViewPr varScale="1">
        <p:scale>
          <a:sx n="78" d="100"/>
          <a:sy n="78" d="100"/>
        </p:scale>
        <p:origin x="408" y="43"/>
      </p:cViewPr>
      <p:guideLst>
        <p:guide orient="horz" pos="1895"/>
        <p:guide pos="3910"/>
      </p:guideLst>
    </p:cSldViewPr>
  </p:slideViewPr>
  <p:outlineViewPr>
    <p:cViewPr>
      <p:scale>
        <a:sx n="33" d="100"/>
        <a:sy n="33" d="100"/>
      </p:scale>
      <p:origin x="0" y="46904"/>
    </p:cViewPr>
  </p:outlin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hyst\Downloads\20260609%20TTC2026\&#26032;&#24314;%20XLSX%20&#24037;&#20316;&#349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hyst\Downloads\20260609%20TTC2026\&#26032;&#24314;%20XLSX%20&#24037;&#20316;&#349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8FD-48FC-9ED3-01FF20CF2D40}"/>
              </c:ext>
            </c:extLst>
          </c:dPt>
          <c:dPt>
            <c:idx val="1"/>
            <c:bubble3D val="0"/>
            <c:explosion val="16"/>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8FD-48FC-9ED3-01FF20CF2D4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Sheet1!$D$1:$D$2</c:f>
              <c:strCache>
                <c:ptCount val="2"/>
                <c:pt idx="0">
                  <c:v>Female</c:v>
                </c:pt>
                <c:pt idx="1">
                  <c:v>Male</c:v>
                </c:pt>
              </c:strCache>
            </c:strRef>
          </c:cat>
          <c:val>
            <c:numRef>
              <c:f>Sheet1!$E$1:$E$2</c:f>
              <c:numCache>
                <c:formatCode>General</c:formatCode>
                <c:ptCount val="2"/>
                <c:pt idx="0">
                  <c:v>6</c:v>
                </c:pt>
                <c:pt idx="1">
                  <c:v>20</c:v>
                </c:pt>
              </c:numCache>
            </c:numRef>
          </c:val>
          <c:extLst>
            <c:ext xmlns:c16="http://schemas.microsoft.com/office/drawing/2014/chart" uri="{C3380CC4-5D6E-409C-BE32-E72D297353CC}">
              <c16:uniqueId val="{00000004-D8FD-48FC-9ED3-01FF20CF2D40}"/>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6429697585705327"/>
          <c:y val="0.25695978426159416"/>
          <c:w val="0.27956315007841498"/>
          <c:h val="0.4537544125856167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Regional Blanace</a:t>
            </a:r>
            <a:endParaRPr lang="zh-CN"/>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CN"/>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0AC-4C30-8C4C-B893E37693D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0AC-4C30-8C4C-B893E37693D6}"/>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0AC-4C30-8C4C-B893E37693D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CN"/>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Sheet1!$A$1:$A$3</c:f>
              <c:strCache>
                <c:ptCount val="3"/>
                <c:pt idx="0">
                  <c:v>EU</c:v>
                </c:pt>
                <c:pt idx="1">
                  <c:v>NA</c:v>
                </c:pt>
                <c:pt idx="2">
                  <c:v>Asia</c:v>
                </c:pt>
              </c:strCache>
            </c:strRef>
          </c:cat>
          <c:val>
            <c:numRef>
              <c:f>Sheet1!$B$1:$B$3</c:f>
              <c:numCache>
                <c:formatCode>General</c:formatCode>
                <c:ptCount val="3"/>
                <c:pt idx="0">
                  <c:v>16</c:v>
                </c:pt>
                <c:pt idx="1">
                  <c:v>6</c:v>
                </c:pt>
                <c:pt idx="2">
                  <c:v>4</c:v>
                </c:pt>
              </c:numCache>
            </c:numRef>
          </c:val>
          <c:extLst>
            <c:ext xmlns:c16="http://schemas.microsoft.com/office/drawing/2014/chart" uri="{C3380CC4-5D6E-409C-BE32-E72D297353CC}">
              <c16:uniqueId val="{00000006-B0AC-4C30-8C4C-B893E37693D6}"/>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2026/6/12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ABA02-E9ED-428A-8787-AA8830EDFB20}" type="datetimeFigureOut">
              <a:rPr lang="zh-CN" altLang="en-US" smtClean="0"/>
              <a:t>2026/6/12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2FBB5-A632-4A83-9244-EDCD50DC2C4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zh-CN" sz="1200" b="1" i="0" kern="1200" dirty="0">
                    <a:solidFill>
                      <a:schemeClr val="tx1"/>
                    </a:solidFill>
                    <a:effectLst/>
                    <a:latin typeface="+mn-lt"/>
                    <a:ea typeface="+mn-ea"/>
                    <a:cs typeface="+mn-cs"/>
                  </a:rPr>
                  <a:t>Tongming Huang (IHEP) – 166.6 MHz FPC for HEPS</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Demonstrated CW operation up to 250 kW (traveling wave) and 150 kW (standing wave) after systematic prototyping.</a:t>
                </a:r>
              </a:p>
              <a:p>
                <a:r>
                  <a:rPr lang="zh-CN" altLang="zh-CN" sz="1200" b="0" i="0" kern="1200" dirty="0">
                    <a:solidFill>
                      <a:schemeClr val="tx1"/>
                    </a:solidFill>
                    <a:effectLst/>
                    <a:latin typeface="+mn-lt"/>
                    <a:ea typeface="+mn-ea"/>
                    <a:cs typeface="+mn-cs"/>
                  </a:rPr>
                  <a:t>Solved overheating at the cavity‑coupler interface by elongating the Nb extension tube (80 → 120 mm) and optimizing helium gas cooling, raising </a:t>
                </a:r>
                <a14:m>
                  <m:oMath xmlns:m="http://schemas.openxmlformats.org/officeDocument/2006/math">
                    <m:sSub>
                      <m:sSubPr>
                        <m:ctrlPr>
                          <a:rPr lang="zh-CN" altLang="en-US" sz="1200" i="1" kern="1200">
                            <a:solidFill>
                              <a:schemeClr val="tx1"/>
                            </a:solidFill>
                            <a:latin typeface="Cambria Math" panose="02040503050406030204" pitchFamily="18" charset="0"/>
                            <a:ea typeface="+mn-ea"/>
                            <a:cs typeface="+mn-cs"/>
                          </a:rPr>
                        </m:ctrlPr>
                      </m:sSubPr>
                      <m:e>
                        <m:r>
                          <a:rPr lang="zh-CN" altLang="en-US" sz="1200" i="1" kern="1200">
                            <a:solidFill>
                              <a:schemeClr val="tx1"/>
                            </a:solidFill>
                            <a:latin typeface="Cambria Math" panose="02040503050406030204" pitchFamily="18" charset="0"/>
                            <a:ea typeface="+mn-ea"/>
                            <a:cs typeface="+mn-cs"/>
                          </a:rPr>
                          <m:t>𝑄</m:t>
                        </m:r>
                      </m:e>
                      <m:sub>
                        <m:r>
                          <a:rPr lang="en-US" altLang="zh-CN" sz="1200" i="0" kern="1200">
                            <a:solidFill>
                              <a:schemeClr val="tx1"/>
                            </a:solidFill>
                            <a:latin typeface="Cambria Math" panose="02040503050406030204" pitchFamily="18" charset="0"/>
                            <a:ea typeface="+mn-ea"/>
                            <a:cs typeface="+mn-cs"/>
                          </a:rPr>
                          <m:t>0</m:t>
                        </m:r>
                      </m:sub>
                    </m:sSub>
                  </m:oMath>
                </a14:m>
                <a:r>
                  <a:rPr lang="zh-CN" altLang="zh-CN" sz="1200" b="0" i="0" kern="1200" dirty="0">
                    <a:solidFill>
                      <a:schemeClr val="tx1"/>
                    </a:solidFill>
                    <a:effectLst/>
                    <a:latin typeface="+mn-lt"/>
                    <a:ea typeface="+mn-ea"/>
                    <a:cs typeface="+mn-cs"/>
                  </a:rPr>
                  <a:t> from 4×10⁸ to &gt;1×10⁹ at 1.5 MV.</a:t>
                </a:r>
              </a:p>
              <a:p>
                <a:r>
                  <a:rPr lang="zh-CN" altLang="zh-CN" sz="1200" b="0" i="0" kern="1200" dirty="0">
                    <a:solidFill>
                      <a:schemeClr val="tx1"/>
                    </a:solidFill>
                    <a:effectLst/>
                    <a:latin typeface="+mn-lt"/>
                    <a:ea typeface="+mn-ea"/>
                    <a:cs typeface="+mn-cs"/>
                  </a:rPr>
                  <a:t>Identified and mitigated false arc triggers caused by beam‑loss‑induced X‑rays using logic‑based discrimination, reducing interlocks from 31 % to 18 %.</a:t>
                </a:r>
              </a:p>
              <a:p>
                <a:r>
                  <a:rPr lang="zh-CN" altLang="zh-CN" sz="1200" b="0" i="0" kern="1200" dirty="0">
                    <a:solidFill>
                      <a:schemeClr val="tx1"/>
                    </a:solidFill>
                    <a:effectLst/>
                    <a:latin typeface="+mn-lt"/>
                    <a:ea typeface="+mn-ea"/>
                    <a:cs typeface="+mn-cs"/>
                  </a:rPr>
                  <a:t>These solutions provide a design roadmap for high‑power, CW‑capable fundamental power couplers for low‑frequency SRF cavities.</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zh-CN" sz="1200" b="1" i="0" kern="1200" dirty="0">
                    <a:solidFill>
                      <a:schemeClr val="tx1"/>
                    </a:solidFill>
                    <a:effectLst/>
                    <a:latin typeface="+mn-lt"/>
                    <a:ea typeface="+mn-ea"/>
                    <a:cs typeface="+mn-cs"/>
                  </a:rPr>
                  <a:t>Pragya Nama (KEK) – 1.3 GHz CW 100 kW coupler</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Achieved world‑first CW 100 kW power transmission for 10 hours without interlock, using water‑cooled inner/outer conductors, an enlarged warm section, and fan cooling.</a:t>
                </a:r>
              </a:p>
              <a:p>
                <a:r>
                  <a:rPr lang="zh-CN" altLang="zh-CN" sz="1200" b="0" i="0" kern="1200" dirty="0">
                    <a:solidFill>
                      <a:schemeClr val="tx1"/>
                    </a:solidFill>
                    <a:effectLst/>
                    <a:latin typeface="+mn-lt"/>
                    <a:ea typeface="+mn-ea"/>
                    <a:cs typeface="+mn-cs"/>
                  </a:rPr>
                  <a:t>Identified a multipacting band (20–55 kW) that matched simulations and was conditioned away.</a:t>
                </a:r>
              </a:p>
              <a:p>
                <a:r>
                  <a:rPr lang="zh-CN" altLang="zh-CN" sz="1200" b="0" i="0" kern="1200" dirty="0">
                    <a:solidFill>
                      <a:schemeClr val="tx1"/>
                    </a:solidFill>
                    <a:effectLst/>
                    <a:latin typeface="+mn-lt"/>
                    <a:ea typeface="+mn-ea"/>
                    <a:cs typeface="+mn-cs"/>
                  </a:rPr>
                  <a:t>The work establishes a practical thermal management strategy and conditioning procedure for multi‑100 kW CW couplers, essential for future high‑current ERLs and colliders.</a:t>
                </a:r>
              </a:p>
              <a:p>
                <a:endParaRPr lang="zh-CN" altLang="zh-CN" sz="1200" b="0" i="0" kern="1200" dirty="0">
                  <a:solidFill>
                    <a:schemeClr val="tx1"/>
                  </a:solidFill>
                  <a:effectLst/>
                  <a:latin typeface="+mn-lt"/>
                  <a:ea typeface="+mn-ea"/>
                  <a:cs typeface="+mn-cs"/>
                </a:endParaRPr>
              </a:p>
              <a:p>
                <a:endParaRPr lang="zh-CN" altLang="en-US" dirty="0"/>
              </a:p>
            </p:txBody>
          </p:sp>
        </mc:Choice>
        <mc:Fallback xmlns="">
          <p:sp>
            <p:nvSpPr>
              <p:cNvPr id="3" name="备注占位符 2"/>
              <p:cNvSpPr>
                <a:spLocks noGrp="1"/>
              </p:cNvSpPr>
              <p:nvPr>
                <p:ph type="body" idx="1"/>
              </p:nvPr>
            </p:nvSpPr>
            <p:spPr/>
            <p:txBody>
              <a:bodyPr/>
              <a:lstStyle/>
              <a:p>
                <a:r>
                  <a:rPr lang="zh-CN" altLang="zh-CN" sz="1200" b="1" i="0" kern="1200" dirty="0">
                    <a:solidFill>
                      <a:schemeClr val="tx1"/>
                    </a:solidFill>
                    <a:effectLst/>
                    <a:latin typeface="+mn-lt"/>
                    <a:ea typeface="+mn-ea"/>
                    <a:cs typeface="+mn-cs"/>
                  </a:rPr>
                  <a:t>Tongming Huang (IHEP) – 166.6 MHz FPC for HEPS</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Demonstrated CW operation up to 250 kW (traveling wave) and 150 kW (standing wave) after systematic prototyping.</a:t>
                </a:r>
              </a:p>
              <a:p>
                <a:r>
                  <a:rPr lang="zh-CN" altLang="zh-CN" sz="1200" b="0" i="0" kern="1200" dirty="0">
                    <a:solidFill>
                      <a:schemeClr val="tx1"/>
                    </a:solidFill>
                    <a:effectLst/>
                    <a:latin typeface="+mn-lt"/>
                    <a:ea typeface="+mn-ea"/>
                    <a:cs typeface="+mn-cs"/>
                  </a:rPr>
                  <a:t>Solved overheating at the cavity‑coupler interface by elongating the Nb extension tube (80 → 120 mm) and optimizing helium gas cooling, raising </a:t>
                </a:r>
                <a:r>
                  <a:rPr lang="zh-CN" altLang="en-US" sz="1200" i="0" kern="1200">
                    <a:solidFill>
                      <a:schemeClr val="tx1"/>
                    </a:solidFill>
                    <a:latin typeface="+mn-lt"/>
                    <a:ea typeface="+mn-ea"/>
                    <a:cs typeface="+mn-cs"/>
                  </a:rPr>
                  <a:t>𝑄_</a:t>
                </a:r>
                <a:r>
                  <a:rPr lang="en-US" altLang="zh-CN" sz="1200" i="0" kern="1200">
                    <a:solidFill>
                      <a:schemeClr val="tx1"/>
                    </a:solidFill>
                    <a:latin typeface="+mn-lt"/>
                    <a:ea typeface="+mn-ea"/>
                    <a:cs typeface="+mn-cs"/>
                  </a:rPr>
                  <a:t>0</a:t>
                </a:r>
                <a:r>
                  <a:rPr lang="zh-CN" altLang="zh-CN" sz="1200" b="0" i="0" kern="1200" dirty="0">
                    <a:solidFill>
                      <a:schemeClr val="tx1"/>
                    </a:solidFill>
                    <a:effectLst/>
                    <a:latin typeface="+mn-lt"/>
                    <a:ea typeface="+mn-ea"/>
                    <a:cs typeface="+mn-cs"/>
                  </a:rPr>
                  <a:t> from 4×10⁸ to &gt;1×10⁹ at 1.5 MV.</a:t>
                </a:r>
              </a:p>
              <a:p>
                <a:r>
                  <a:rPr lang="zh-CN" altLang="zh-CN" sz="1200" b="0" i="0" kern="1200" dirty="0">
                    <a:solidFill>
                      <a:schemeClr val="tx1"/>
                    </a:solidFill>
                    <a:effectLst/>
                    <a:latin typeface="+mn-lt"/>
                    <a:ea typeface="+mn-ea"/>
                    <a:cs typeface="+mn-cs"/>
                  </a:rPr>
                  <a:t>Identified and mitigated false arc triggers caused by beam‑loss‑induced X‑rays using logic‑based discrimination, reducing interlocks from 31 % to 18 %.</a:t>
                </a:r>
              </a:p>
              <a:p>
                <a:r>
                  <a:rPr lang="zh-CN" altLang="zh-CN" sz="1200" b="0" i="0" kern="1200" dirty="0">
                    <a:solidFill>
                      <a:schemeClr val="tx1"/>
                    </a:solidFill>
                    <a:effectLst/>
                    <a:latin typeface="+mn-lt"/>
                    <a:ea typeface="+mn-ea"/>
                    <a:cs typeface="+mn-cs"/>
                  </a:rPr>
                  <a:t>These solutions provide a design roadmap for high‑power, CW‑capable fundamental power couplers for low‑frequency SRF cavities.</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zh-CN" sz="1200" b="1" i="0" kern="1200" dirty="0">
                    <a:solidFill>
                      <a:schemeClr val="tx1"/>
                    </a:solidFill>
                    <a:effectLst/>
                    <a:latin typeface="+mn-lt"/>
                    <a:ea typeface="+mn-ea"/>
                    <a:cs typeface="+mn-cs"/>
                  </a:rPr>
                  <a:t>Pragya Nama (KEK) – 1.3 GHz CW 100 kW coupler</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Achieved world‑first CW 100 kW power transmission for 10 hours without interlock, using water‑cooled inner/outer conductors, an enlarged warm section, and fan cooling.</a:t>
                </a:r>
              </a:p>
              <a:p>
                <a:r>
                  <a:rPr lang="zh-CN" altLang="zh-CN" sz="1200" b="0" i="0" kern="1200" dirty="0">
                    <a:solidFill>
                      <a:schemeClr val="tx1"/>
                    </a:solidFill>
                    <a:effectLst/>
                    <a:latin typeface="+mn-lt"/>
                    <a:ea typeface="+mn-ea"/>
                    <a:cs typeface="+mn-cs"/>
                  </a:rPr>
                  <a:t>Identified a multipacting band (20–55 kW) that matched simulations and was conditioned away.</a:t>
                </a:r>
              </a:p>
              <a:p>
                <a:r>
                  <a:rPr lang="zh-CN" altLang="zh-CN" sz="1200" b="0" i="0" kern="1200" dirty="0">
                    <a:solidFill>
                      <a:schemeClr val="tx1"/>
                    </a:solidFill>
                    <a:effectLst/>
                    <a:latin typeface="+mn-lt"/>
                    <a:ea typeface="+mn-ea"/>
                    <a:cs typeface="+mn-cs"/>
                  </a:rPr>
                  <a:t>The work establishes a practical thermal management strategy and conditioning procedure for multi‑100 kW CW couplers, essential for future high‑current ERLs and colliders.</a:t>
                </a:r>
              </a:p>
              <a:p>
                <a:endParaRPr lang="zh-CN" altLang="zh-CN" sz="1200" b="0" i="0" kern="1200" dirty="0">
                  <a:solidFill>
                    <a:schemeClr val="tx1"/>
                  </a:solidFill>
                  <a:effectLst/>
                  <a:latin typeface="+mn-lt"/>
                  <a:ea typeface="+mn-ea"/>
                  <a:cs typeface="+mn-cs"/>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2E02FBB5-A632-4A83-9244-EDCD50DC2C49}" type="slidenum">
              <a:rPr lang="zh-CN" altLang="en-US" smtClean="0"/>
              <a:t>7</a:t>
            </a:fld>
            <a:endParaRPr lang="zh-CN" altLang="en-US"/>
          </a:p>
        </p:txBody>
      </p:sp>
    </p:spTree>
    <p:extLst>
      <p:ext uri="{BB962C8B-B14F-4D97-AF65-F5344CB8AC3E}">
        <p14:creationId xmlns:p14="http://schemas.microsoft.com/office/powerpoint/2010/main" val="1748554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zh-CN" sz="1200" b="1" i="0" kern="1200" dirty="0">
                    <a:solidFill>
                      <a:schemeClr val="tx1"/>
                    </a:solidFill>
                    <a:effectLst/>
                    <a:latin typeface="+mn-lt"/>
                    <a:ea typeface="+mn-ea"/>
                    <a:cs typeface="+mn-cs"/>
                  </a:rPr>
                  <a:t>A. Lunin (Fermilab) – Coaxial HOM damper</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Proposed a compact on‑axis coaxial coupler / half‑septum design that provides omnidirectional HOM coupling while rejecting the operating mode via a high‑pass filter effect.</a:t>
                </a:r>
              </a:p>
              <a:p>
                <a:r>
                  <a:rPr lang="zh-CN" altLang="zh-CN" sz="1200" b="0" i="0" kern="1200" dirty="0">
                    <a:solidFill>
                      <a:schemeClr val="tx1"/>
                    </a:solidFill>
                    <a:effectLst/>
                    <a:latin typeface="+mn-lt"/>
                    <a:ea typeface="+mn-ea"/>
                    <a:cs typeface="+mn-cs"/>
                  </a:rPr>
                  <a:t>Demonstrated practical implementations: a 53 MHz SRF cavity for Fermilab’s Main Injector and a 394 MHz crab cavity for the EIC, showing effective damping of dipole and monopole HOMs with external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𝑄</m:t>
                    </m:r>
                  </m:oMath>
                </a14:m>
                <a:r>
                  <a:rPr lang="zh-CN" altLang="zh-CN" sz="1200" b="0" i="0" kern="1200" dirty="0">
                    <a:solidFill>
                      <a:schemeClr val="tx1"/>
                    </a:solidFill>
                    <a:effectLst/>
                    <a:latin typeface="+mn-lt"/>
                    <a:ea typeface="+mn-ea"/>
                    <a:cs typeface="+mn-cs"/>
                  </a:rPr>
                  <a:t> below 2×10⁴.</a:t>
                </a:r>
              </a:p>
              <a:p>
                <a:r>
                  <a:rPr lang="zh-CN" altLang="zh-CN" sz="1200" b="0" i="0" kern="1200" dirty="0">
                    <a:solidFill>
                      <a:schemeClr val="tx1"/>
                    </a:solidFill>
                    <a:effectLst/>
                    <a:latin typeface="+mn-lt"/>
                    <a:ea typeface="+mn-ea"/>
                    <a:cs typeface="+mn-cs"/>
                  </a:rPr>
                  <a:t>Addressed multipacting by reducing the coaxial gap to move into a MP‑free zone.</a:t>
                </a:r>
              </a:p>
              <a:p>
                <a:r>
                  <a:rPr lang="zh-CN" altLang="zh-CN" sz="1200" b="0" i="0" kern="1200" dirty="0">
                    <a:solidFill>
                      <a:schemeClr val="tx1"/>
                    </a:solidFill>
                    <a:effectLst/>
                    <a:latin typeface="+mn-lt"/>
                    <a:ea typeface="+mn-ea"/>
                    <a:cs typeface="+mn-cs"/>
                  </a:rPr>
                  <a:t>This offers a compact, mechanically simple alternative to bulky waveguide HOM dampers for low‑frequency SRF cavities.</a:t>
                </a:r>
              </a:p>
              <a:p>
                <a:r>
                  <a:rPr lang="zh-CN" altLang="zh-CN" sz="1200" b="1" i="0" kern="1200" dirty="0">
                    <a:solidFill>
                      <a:schemeClr val="tx1"/>
                    </a:solidFill>
                    <a:effectLst/>
                    <a:latin typeface="+mn-lt"/>
                    <a:ea typeface="+mn-ea"/>
                    <a:cs typeface="+mn-cs"/>
                  </a:rPr>
                  <a:t>Axel Perez Ruiz (IJCLab) – Cryogenic beamline absorber materials</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Surveyed candidate materials (SiC, AlN, ferrites) and identified strong vendor‑ and batch‑dependent variability, highlighting the need for direct cryogenic RF characterization.</a:t>
                </a:r>
              </a:p>
              <a:p>
                <a:r>
                  <a:rPr lang="zh-CN" altLang="zh-CN" sz="1200" b="0" i="0" kern="1200" dirty="0">
                    <a:solidFill>
                      <a:schemeClr val="tx1"/>
                    </a:solidFill>
                    <a:effectLst/>
                    <a:latin typeface="+mn-lt"/>
                    <a:ea typeface="+mn-ea"/>
                    <a:cs typeface="+mn-cs"/>
                  </a:rPr>
                  <a:t>Designed and procured a dedicated test stand (APC7 coaxial airline, LN2 cryostat) at IJCLab to measure permittivity and loss tangent down to cryogenic temperatures.</a:t>
                </a:r>
              </a:p>
              <a:p>
                <a:r>
                  <a:rPr lang="zh-CN" altLang="zh-CN" sz="1200" b="0" i="0" kern="1200" dirty="0">
                    <a:solidFill>
                      <a:schemeClr val="tx1"/>
                    </a:solidFill>
                    <a:effectLst/>
                    <a:latin typeface="+mn-lt"/>
                    <a:ea typeface="+mn-ea"/>
                    <a:cs typeface="+mn-cs"/>
                  </a:rPr>
                  <a:t>Benchmark room‑temperature data on Kyocera SC1000 (200 MHz–35 GHz) provide a reference for FCC‑ee and EIC.</a:t>
                </a:r>
              </a:p>
              <a:p>
                <a:r>
                  <a:rPr lang="zh-CN" altLang="zh-CN" sz="1200" b="0" i="0" kern="1200" dirty="0">
                    <a:solidFill>
                      <a:schemeClr val="tx1"/>
                    </a:solidFill>
                    <a:effectLst/>
                    <a:latin typeface="+mn-lt"/>
                    <a:ea typeface="+mn-ea"/>
                    <a:cs typeface="+mn-cs"/>
                  </a:rPr>
                  <a:t>The work supports reliable HOM absorber selection for high‑current SRF facilities (PERLE, EIC, future colliders) where uncontrolled HOM power leads to beam instability and cryogenic load.</a:t>
                </a:r>
              </a:p>
              <a:p>
                <a:endParaRPr lang="zh-CN" altLang="en-US" dirty="0"/>
              </a:p>
            </p:txBody>
          </p:sp>
        </mc:Choice>
        <mc:Fallback xmlns="">
          <p:sp>
            <p:nvSpPr>
              <p:cNvPr id="3" name="备注占位符 2"/>
              <p:cNvSpPr>
                <a:spLocks noGrp="1"/>
              </p:cNvSpPr>
              <p:nvPr>
                <p:ph type="body" idx="1"/>
              </p:nvPr>
            </p:nvSpPr>
            <p:spPr/>
            <p:txBody>
              <a:bodyPr/>
              <a:lstStyle/>
              <a:p>
                <a:r>
                  <a:rPr lang="zh-CN" altLang="zh-CN" sz="1200" b="1" i="0" kern="1200" dirty="0">
                    <a:solidFill>
                      <a:schemeClr val="tx1"/>
                    </a:solidFill>
                    <a:effectLst/>
                    <a:latin typeface="+mn-lt"/>
                    <a:ea typeface="+mn-ea"/>
                    <a:cs typeface="+mn-cs"/>
                  </a:rPr>
                  <a:t>A. Lunin (Fermilab) – Coaxial HOM damper</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Proposed a compact on‑axis coaxial coupler / half‑septum design that provides omnidirectional HOM coupling while rejecting the operating mode via a high‑pass filter effect.</a:t>
                </a:r>
              </a:p>
              <a:p>
                <a:r>
                  <a:rPr lang="zh-CN" altLang="zh-CN" sz="1200" b="0" i="0" kern="1200" dirty="0">
                    <a:solidFill>
                      <a:schemeClr val="tx1"/>
                    </a:solidFill>
                    <a:effectLst/>
                    <a:latin typeface="+mn-lt"/>
                    <a:ea typeface="+mn-ea"/>
                    <a:cs typeface="+mn-cs"/>
                  </a:rPr>
                  <a:t>Demonstrated practical implementations: a 53 MHz SRF cavity for Fermilab’s Main Injector and a 394 MHz crab cavity for the EIC, showing effective damping of dipole and monopole HOMs with external </a:t>
                </a:r>
                <a:r>
                  <a:rPr lang="zh-CN" altLang="en-US" sz="1200" i="0" kern="1200">
                    <a:solidFill>
                      <a:schemeClr val="tx1"/>
                    </a:solidFill>
                    <a:latin typeface="+mn-lt"/>
                    <a:ea typeface="+mn-ea"/>
                    <a:cs typeface="+mn-cs"/>
                  </a:rPr>
                  <a:t>𝑄</a:t>
                </a:r>
                <a:r>
                  <a:rPr lang="zh-CN" altLang="zh-CN" sz="1200" b="0" i="0" kern="1200" dirty="0">
                    <a:solidFill>
                      <a:schemeClr val="tx1"/>
                    </a:solidFill>
                    <a:effectLst/>
                    <a:latin typeface="+mn-lt"/>
                    <a:ea typeface="+mn-ea"/>
                    <a:cs typeface="+mn-cs"/>
                  </a:rPr>
                  <a:t> below 2×10⁴.</a:t>
                </a:r>
              </a:p>
              <a:p>
                <a:r>
                  <a:rPr lang="zh-CN" altLang="zh-CN" sz="1200" b="0" i="0" kern="1200" dirty="0">
                    <a:solidFill>
                      <a:schemeClr val="tx1"/>
                    </a:solidFill>
                    <a:effectLst/>
                    <a:latin typeface="+mn-lt"/>
                    <a:ea typeface="+mn-ea"/>
                    <a:cs typeface="+mn-cs"/>
                  </a:rPr>
                  <a:t>Addressed multipacting by reducing the coaxial gap to move into a MP‑free zone.</a:t>
                </a:r>
              </a:p>
              <a:p>
                <a:r>
                  <a:rPr lang="zh-CN" altLang="zh-CN" sz="1200" b="0" i="0" kern="1200" dirty="0">
                    <a:solidFill>
                      <a:schemeClr val="tx1"/>
                    </a:solidFill>
                    <a:effectLst/>
                    <a:latin typeface="+mn-lt"/>
                    <a:ea typeface="+mn-ea"/>
                    <a:cs typeface="+mn-cs"/>
                  </a:rPr>
                  <a:t>This offers a compact, mechanically simple alternative to bulky waveguide HOM dampers for low‑frequency SRF cavities.</a:t>
                </a:r>
              </a:p>
              <a:p>
                <a:r>
                  <a:rPr lang="zh-CN" altLang="zh-CN" sz="1200" b="1" i="0" kern="1200" dirty="0">
                    <a:solidFill>
                      <a:schemeClr val="tx1"/>
                    </a:solidFill>
                    <a:effectLst/>
                    <a:latin typeface="+mn-lt"/>
                    <a:ea typeface="+mn-ea"/>
                    <a:cs typeface="+mn-cs"/>
                  </a:rPr>
                  <a:t>Axel Perez Ruiz (IJCLab) – Cryogenic beamline absorber materials</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Surveyed candidate materials (SiC, AlN, ferrites) and identified strong vendor‑ and batch‑dependent variability, highlighting the need for direct cryogenic RF characterization.</a:t>
                </a:r>
              </a:p>
              <a:p>
                <a:r>
                  <a:rPr lang="zh-CN" altLang="zh-CN" sz="1200" b="0" i="0" kern="1200" dirty="0">
                    <a:solidFill>
                      <a:schemeClr val="tx1"/>
                    </a:solidFill>
                    <a:effectLst/>
                    <a:latin typeface="+mn-lt"/>
                    <a:ea typeface="+mn-ea"/>
                    <a:cs typeface="+mn-cs"/>
                  </a:rPr>
                  <a:t>Designed and procured a dedicated test stand (APC7 coaxial airline, LN2 cryostat) at IJCLab to measure permittivity and loss tangent down to cryogenic temperatures.</a:t>
                </a:r>
              </a:p>
              <a:p>
                <a:r>
                  <a:rPr lang="zh-CN" altLang="zh-CN" sz="1200" b="0" i="0" kern="1200" dirty="0">
                    <a:solidFill>
                      <a:schemeClr val="tx1"/>
                    </a:solidFill>
                    <a:effectLst/>
                    <a:latin typeface="+mn-lt"/>
                    <a:ea typeface="+mn-ea"/>
                    <a:cs typeface="+mn-cs"/>
                  </a:rPr>
                  <a:t>Benchmark room‑temperature data on Kyocera SC1000 (200 MHz–35 GHz) provide a reference for FCC‑ee and EIC.</a:t>
                </a:r>
              </a:p>
              <a:p>
                <a:r>
                  <a:rPr lang="zh-CN" altLang="zh-CN" sz="1200" b="0" i="0" kern="1200" dirty="0">
                    <a:solidFill>
                      <a:schemeClr val="tx1"/>
                    </a:solidFill>
                    <a:effectLst/>
                    <a:latin typeface="+mn-lt"/>
                    <a:ea typeface="+mn-ea"/>
                    <a:cs typeface="+mn-cs"/>
                  </a:rPr>
                  <a:t>The work supports reliable HOM absorber selection for high‑current SRF facilities (PERLE, EIC, future colliders) where uncontrolled HOM power leads to beam instability and cryogenic load.</a:t>
                </a:r>
              </a:p>
              <a:p>
                <a:endParaRPr lang="zh-CN" altLang="en-US" dirty="0"/>
              </a:p>
            </p:txBody>
          </p:sp>
        </mc:Fallback>
      </mc:AlternateContent>
      <p:sp>
        <p:nvSpPr>
          <p:cNvPr id="4" name="灯片编号占位符 3"/>
          <p:cNvSpPr>
            <a:spLocks noGrp="1"/>
          </p:cNvSpPr>
          <p:nvPr>
            <p:ph type="sldNum" sz="quarter" idx="5"/>
          </p:nvPr>
        </p:nvSpPr>
        <p:spPr/>
        <p:txBody>
          <a:bodyPr/>
          <a:lstStyle/>
          <a:p>
            <a:fld id="{2E02FBB5-A632-4A83-9244-EDCD50DC2C49}" type="slidenum">
              <a:rPr lang="zh-CN" altLang="en-US" smtClean="0"/>
              <a:t>8</a:t>
            </a:fld>
            <a:endParaRPr lang="zh-CN" altLang="en-US"/>
          </a:p>
        </p:txBody>
      </p:sp>
    </p:spTree>
    <p:extLst>
      <p:ext uri="{BB962C8B-B14F-4D97-AF65-F5344CB8AC3E}">
        <p14:creationId xmlns:p14="http://schemas.microsoft.com/office/powerpoint/2010/main" val="237326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i="0" kern="1200" dirty="0">
                <a:solidFill>
                  <a:schemeClr val="tx1"/>
                </a:solidFill>
                <a:effectLst/>
                <a:latin typeface="+mn-lt"/>
                <a:ea typeface="+mn-ea"/>
                <a:cs typeface="+mn-cs"/>
              </a:rPr>
              <a:t>Y. Kalboussi (CEA) – ALD TiN coating for ICONE couplers</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Showed that 1.5 nm TiN deposited by atomic layer deposition (ALD) on Al₂O₃ windows reduces secondary electron yield (SEY) effectively, while thicker films (5 nm) become too conductive.</a:t>
            </a:r>
          </a:p>
          <a:p>
            <a:r>
              <a:rPr lang="zh-CN" altLang="zh-CN" sz="1200" b="0" i="0" kern="1200" dirty="0">
                <a:solidFill>
                  <a:schemeClr val="tx1"/>
                </a:solidFill>
                <a:effectLst/>
                <a:latin typeface="+mn-lt"/>
                <a:ea typeface="+mn-ea"/>
                <a:cs typeface="+mn-cs"/>
              </a:rPr>
              <a:t>Solved reproducibility issues by first coating a 10–20 nm Al₂O₃ buffer layer to reset surface chemistry, achieving resistivity &gt;10 MΩ·m.</a:t>
            </a:r>
          </a:p>
          <a:p>
            <a:r>
              <a:rPr lang="zh-CN" altLang="zh-CN" sz="1200" b="0" i="0" kern="1200" dirty="0">
                <a:solidFill>
                  <a:schemeClr val="tx1"/>
                </a:solidFill>
                <a:effectLst/>
                <a:latin typeface="+mn-lt"/>
                <a:ea typeface="+mn-ea"/>
                <a:cs typeface="+mn-cs"/>
              </a:rPr>
              <a:t>This ALD approach enables precise, conformal low‑SEY coatings on complex coupler ceramics, offering an alternative to sputtered TiN with better control and less risk of shorting.</a:t>
            </a:r>
          </a:p>
          <a:p>
            <a:r>
              <a:rPr lang="zh-CN" altLang="zh-CN" sz="1200" b="0" i="0" kern="1200" dirty="0">
                <a:solidFill>
                  <a:schemeClr val="tx1"/>
                </a:solidFill>
                <a:effectLst/>
                <a:latin typeface="+mn-lt"/>
                <a:ea typeface="+mn-ea"/>
                <a:cs typeface="+mn-cs"/>
              </a:rPr>
              <a:t>The technique is directly applicable to mitigating multipacting in RF couplers for high‑power SRF linacs.</a:t>
            </a:r>
          </a:p>
          <a:p>
            <a:r>
              <a:rPr lang="zh-CN" altLang="zh-CN" sz="1200" b="1" i="0" kern="1200" dirty="0">
                <a:solidFill>
                  <a:schemeClr val="tx1"/>
                </a:solidFill>
                <a:effectLst/>
                <a:latin typeface="+mn-lt"/>
                <a:ea typeface="+mn-ea"/>
                <a:cs typeface="+mn-cs"/>
              </a:rPr>
              <a:t>F. Hug (JGU Mainz) – Fast ferroelectric tuner &amp; Nb₃Sn‑coated HOM antennas</a:t>
            </a:r>
            <a:endParaRPr lang="zh-CN" altLang="zh-CN" sz="1200" b="0" i="0" kern="1200" dirty="0">
              <a:solidFill>
                <a:schemeClr val="tx1"/>
              </a:solidFill>
              <a:effectLst/>
              <a:latin typeface="+mn-lt"/>
              <a:ea typeface="+mn-ea"/>
              <a:cs typeface="+mn-cs"/>
            </a:endParaRPr>
          </a:p>
          <a:p>
            <a:r>
              <a:rPr lang="zh-CN" altLang="zh-CN" sz="1200" b="0" i="0" kern="1200" dirty="0">
                <a:solidFill>
                  <a:schemeClr val="tx1"/>
                </a:solidFill>
                <a:effectLst/>
                <a:latin typeface="+mn-lt"/>
                <a:ea typeface="+mn-ea"/>
                <a:cs typeface="+mn-cs"/>
              </a:rPr>
              <a:t>Developed a ferroelectric‑based fast reactive tuner (FRT) using BST‑M ceramics (τ &lt; 30 ns) to actively cancel microphonics (±25 Hz). Simulations show it can reduce required forward RF power by a factor of 12 (from &gt;3 kW to &lt;0.3 kW) for an ERL cavity.</a:t>
            </a:r>
          </a:p>
          <a:p>
            <a:r>
              <a:rPr lang="zh-CN" altLang="zh-CN" sz="1200" b="0" i="0" kern="1200" dirty="0">
                <a:solidFill>
                  <a:schemeClr val="tx1"/>
                </a:solidFill>
                <a:effectLst/>
                <a:latin typeface="+mn-lt"/>
                <a:ea typeface="+mn-ea"/>
                <a:cs typeface="+mn-cs"/>
              </a:rPr>
              <a:t>Designed a thermal management system (80 K N₂ gas cooling) to keep the ferroelectric at 50 °C while limiting heat leak to the cavity to ~1 W.</a:t>
            </a:r>
          </a:p>
          <a:p>
            <a:r>
              <a:rPr lang="zh-CN" altLang="zh-CN" sz="1200" b="0" i="0" kern="1200" dirty="0">
                <a:solidFill>
                  <a:schemeClr val="tx1"/>
                </a:solidFill>
                <a:effectLst/>
                <a:latin typeface="+mn-lt"/>
                <a:ea typeface="+mn-ea"/>
                <a:cs typeface="+mn-cs"/>
              </a:rPr>
              <a:t>Explored Nb₃Sn‑coated HOM antennas to increase the thermal margin for high‑current operation (10 mA class). Although initial tests showed field emission, the approach opens a path to handle &gt;1 W per HOM antenna without quenching.</a:t>
            </a:r>
          </a:p>
          <a:p>
            <a:r>
              <a:rPr lang="zh-CN" altLang="zh-CN" sz="1200" b="0" i="0" kern="1200" dirty="0">
                <a:solidFill>
                  <a:schemeClr val="tx1"/>
                </a:solidFill>
                <a:effectLst/>
                <a:latin typeface="+mn-lt"/>
                <a:ea typeface="+mn-ea"/>
                <a:cs typeface="+mn-cs"/>
              </a:rPr>
              <a:t>These innovations enable higher beam current and lower RF power consumption in CW ERLs (e.g., MESA), directly addressing the limits posed by HOM heating and microphonics.</a:t>
            </a:r>
          </a:p>
          <a:p>
            <a:endParaRPr lang="zh-CN" altLang="en-US" dirty="0"/>
          </a:p>
        </p:txBody>
      </p:sp>
      <p:sp>
        <p:nvSpPr>
          <p:cNvPr id="4" name="灯片编号占位符 3"/>
          <p:cNvSpPr>
            <a:spLocks noGrp="1"/>
          </p:cNvSpPr>
          <p:nvPr>
            <p:ph type="sldNum" sz="quarter" idx="5"/>
          </p:nvPr>
        </p:nvSpPr>
        <p:spPr/>
        <p:txBody>
          <a:bodyPr/>
          <a:lstStyle/>
          <a:p>
            <a:fld id="{2E02FBB5-A632-4A83-9244-EDCD50DC2C49}" type="slidenum">
              <a:rPr lang="zh-CN" altLang="en-US" smtClean="0"/>
              <a:t>9</a:t>
            </a:fld>
            <a:endParaRPr lang="zh-CN" altLang="en-US"/>
          </a:p>
        </p:txBody>
      </p:sp>
    </p:spTree>
    <p:extLst>
      <p:ext uri="{BB962C8B-B14F-4D97-AF65-F5344CB8AC3E}">
        <p14:creationId xmlns:p14="http://schemas.microsoft.com/office/powerpoint/2010/main" val="114328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Tree>
  </p:cSld>
  <p:clrMapOvr>
    <a:masterClrMapping/>
  </p:clrMapOvr>
  <p:transition spd="med">
    <p:fade/>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854200" y="0"/>
            <a:ext cx="8673465" cy="836930"/>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3" name="内容占位符 2"/>
          <p:cNvSpPr>
            <a:spLocks noGrp="1"/>
          </p:cNvSpPr>
          <p:nvPr>
            <p:ph idx="1"/>
          </p:nvPr>
        </p:nvSpPr>
        <p:spPr>
          <a:xfrm>
            <a:off x="609600" y="1600206"/>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p:txBody>
          <a:bodyPr/>
          <a:lstStyle>
            <a:lvl1pPr>
              <a:defRPr/>
            </a:lvl1pPr>
          </a:lstStyle>
          <a:p>
            <a:pPr>
              <a:defRPr/>
            </a:pPr>
            <a:fld id="{81ABA30F-90B1-4A98-B3B2-413E2BA49CFF}" type="slidenum">
              <a:rPr lang="zh-CN" altLang="en-GB"/>
              <a:t>‹#›</a:t>
            </a:fld>
            <a:endParaRPr lang="en-GB" altLang="zh-CN"/>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transition spd="med">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Title 1"/>
          <p:cNvSpPr>
            <a:spLocks noGrp="1"/>
          </p:cNvSpPr>
          <p:nvPr>
            <p:ph type="title"/>
          </p:nvPr>
        </p:nvSpPr>
        <p:spPr>
          <a:xfrm>
            <a:off x="1083667" y="104888"/>
            <a:ext cx="9773629" cy="551329"/>
          </a:xfrm>
          <a:prstGeom prst="rect">
            <a:avLst/>
          </a:prstGeom>
        </p:spPr>
        <p:txBody>
          <a:bodyPr tIns="107950" anchor="ctr" anchorCtr="0">
            <a:noAutofit/>
          </a:bodyPr>
          <a:lstStyle>
            <a:lvl1pPr algn="ctr">
              <a:defRPr sz="3000" b="1">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7"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5" name="标题 1"/>
          <p:cNvSpPr txBox="1"/>
          <p:nvPr userDrawn="1"/>
        </p:nvSpPr>
        <p:spPr>
          <a:xfrm>
            <a:off x="1576113" y="1829"/>
            <a:ext cx="9252884" cy="839833"/>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3200" kern="0" dirty="0"/>
          </a:p>
        </p:txBody>
      </p:sp>
      <p:sp>
        <p:nvSpPr>
          <p:cNvPr id="2"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空白">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p:nvPr>
        </p:nvSpPr>
        <p:spPr>
          <a:xfrm>
            <a:off x="1415480" y="13335"/>
            <a:ext cx="9433048" cy="803275"/>
          </a:xfrm>
          <a:prstGeom prst="rect">
            <a:avLst/>
          </a:prstGeom>
        </p:spPr>
        <p:txBody>
          <a:bodyPr anchor="ctr"/>
          <a:lstStyle>
            <a:lvl1pPr algn="ctr">
              <a:defRPr sz="4000">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B0EDBC2-105D-4499-8AFC-6D1AFBE19B9D}" type="datetimeFigureOut">
              <a:rPr lang="zh-CN" altLang="en-US" smtClean="0"/>
              <a:t>2026/6/12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963A89-5687-4FC0-863B-C1393DEAB802}"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Tree>
  </p:cSld>
  <p:clrMapOvr>
    <a:masterClrMapping/>
  </p:clrMapOvr>
  <p:transition spd="med">
    <p:fade/>
  </p:transition>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Tree>
  </p:cSld>
  <p:clrMapOvr>
    <a:masterClrMapping/>
  </p:clrMapOvr>
  <p:transition spd="med">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854200" y="0"/>
            <a:ext cx="8673465" cy="836930"/>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3" name="内容占位符 2"/>
          <p:cNvSpPr>
            <a:spLocks noGrp="1"/>
          </p:cNvSpPr>
          <p:nvPr>
            <p:ph idx="1"/>
          </p:nvPr>
        </p:nvSpPr>
        <p:spPr>
          <a:xfrm>
            <a:off x="609600" y="1600206"/>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p:txBody>
          <a:bodyPr/>
          <a:lstStyle>
            <a:lvl1pPr>
              <a:defRPr/>
            </a:lvl1pPr>
          </a:lstStyle>
          <a:p>
            <a:pPr>
              <a:defRPr/>
            </a:pPr>
            <a:fld id="{81ABA30F-90B1-4A98-B3B2-413E2BA49CFF}" type="slidenum">
              <a:rPr lang="zh-CN" altLang="en-GB"/>
              <a:t>‹#›</a:t>
            </a:fld>
            <a:endParaRPr lang="en-GB" altLang="zh-CN"/>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transition spd="med">
    <p:fade/>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Title 1"/>
          <p:cNvSpPr>
            <a:spLocks noGrp="1"/>
          </p:cNvSpPr>
          <p:nvPr>
            <p:ph type="title"/>
          </p:nvPr>
        </p:nvSpPr>
        <p:spPr>
          <a:xfrm>
            <a:off x="1083667" y="104888"/>
            <a:ext cx="9773629" cy="551329"/>
          </a:xfrm>
          <a:prstGeom prst="rect">
            <a:avLst/>
          </a:prstGeom>
        </p:spPr>
        <p:txBody>
          <a:bodyPr tIns="107950" anchor="ctr" anchorCtr="0">
            <a:noAutofit/>
          </a:bodyPr>
          <a:lstStyle>
            <a:lvl1pPr algn="ctr">
              <a:defRPr sz="3000" b="1">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7"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5" name="标题 1"/>
          <p:cNvSpPr txBox="1"/>
          <p:nvPr userDrawn="1"/>
        </p:nvSpPr>
        <p:spPr>
          <a:xfrm>
            <a:off x="1576113" y="1829"/>
            <a:ext cx="9252884" cy="839833"/>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3200" kern="0" dirty="0"/>
          </a:p>
        </p:txBody>
      </p:sp>
      <p:sp>
        <p:nvSpPr>
          <p:cNvPr id="2"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空白">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p:nvPr>
        </p:nvSpPr>
        <p:spPr>
          <a:xfrm>
            <a:off x="1415480" y="13335"/>
            <a:ext cx="9433048" cy="803275"/>
          </a:xfrm>
          <a:prstGeom prst="rect">
            <a:avLst/>
          </a:prstGeom>
        </p:spPr>
        <p:txBody>
          <a:bodyPr anchor="ctr"/>
          <a:lstStyle>
            <a:lvl1pPr algn="ctr">
              <a:defRPr sz="4000">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B0EDBC2-105D-4499-8AFC-6D1AFBE19B9D}" type="datetimeFigureOut">
              <a:rPr lang="zh-CN" altLang="en-US" smtClean="0"/>
              <a:t>2026/6/12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963A89-5687-4FC0-863B-C1393DEAB80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95900" y="546592"/>
            <a:ext cx="1600200" cy="2043892"/>
          </a:xfrm>
          <a:prstGeom prst="rect">
            <a:avLst/>
          </a:prstGeom>
        </p:spPr>
      </p:pic>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3" cstate="print">
            <a:extLst>
              <a:ext uri="{28A0092B-C50C-407E-A947-70E740481C1C}">
                <a14:useLocalDpi xmlns:a14="http://schemas.microsoft.com/office/drawing/2010/main"/>
              </a:ext>
            </a:extLst>
          </a:blip>
          <a:srcRect r="53488"/>
          <a:stretch/>
        </p:blipFill>
        <p:spPr>
          <a:xfrm>
            <a:off x="2819400" y="5636776"/>
            <a:ext cx="3048000" cy="639434"/>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25E56C48-E97E-EB04-E105-6EE91E71CEC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19800" y="5695162"/>
            <a:ext cx="3474189" cy="616246"/>
          </a:xfrm>
          <a:prstGeom prst="rect">
            <a:avLst/>
          </a:prstGeom>
        </p:spPr>
      </p:pic>
    </p:spTree>
    <p:extLst>
      <p:ext uri="{BB962C8B-B14F-4D97-AF65-F5344CB8AC3E}">
        <p14:creationId xmlns:p14="http://schemas.microsoft.com/office/powerpoint/2010/main" val="1384046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0" y="6356450"/>
            <a:ext cx="5080007" cy="364628"/>
          </a:xfrm>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mn-cs"/>
              </a:rPr>
              <a:t>Facility for Rare Isotope Beams</a:t>
            </a:r>
          </a:p>
          <a:p>
            <a:pPr>
              <a:lnSpc>
                <a:spcPts val="1300"/>
              </a:lnSpc>
            </a:pPr>
            <a:r>
              <a:rPr lang="en-US" sz="1200" kern="1200" dirty="0">
                <a:solidFill>
                  <a:schemeClr val="tx1"/>
                </a:solidFill>
                <a:latin typeface="Arial" pitchFamily="34" charset="0"/>
                <a:ea typeface="ヒラギノ角ゴ Pro W3" charset="-128"/>
                <a:cs typeface="+mn-cs"/>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mn-cs"/>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415681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854200" y="0"/>
            <a:ext cx="8673465" cy="836930"/>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3" name="内容占位符 2"/>
          <p:cNvSpPr>
            <a:spLocks noGrp="1"/>
          </p:cNvSpPr>
          <p:nvPr>
            <p:ph idx="1"/>
          </p:nvPr>
        </p:nvSpPr>
        <p:spPr>
          <a:xfrm>
            <a:off x="609600" y="1600206"/>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p:txBody>
          <a:bodyPr/>
          <a:lstStyle>
            <a:lvl1pPr>
              <a:defRPr/>
            </a:lvl1pPr>
          </a:lstStyle>
          <a:p>
            <a:pPr>
              <a:defRPr/>
            </a:pPr>
            <a:fld id="{81ABA30F-90B1-4A98-B3B2-413E2BA49CFF}" type="slidenum">
              <a:rPr lang="zh-CN" altLang="en-GB"/>
              <a:t>‹#›</a:t>
            </a:fld>
            <a:endParaRPr lang="en-GB" altLang="zh-CN"/>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965749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03637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454293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89725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621624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9518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189203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2E38CEB-7381-4A40-83C6-E3D4596041BE}" type="datetime1">
              <a:rPr lang="it-IT" smtClean="0"/>
              <a:t>12/06/2026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308450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18BEE96-CF1B-4753-579E-1EF95C985853}"/>
              </a:ext>
            </a:extLst>
          </p:cNvPr>
          <p:cNvSpPr/>
          <p:nvPr userDrawn="1"/>
        </p:nvSpPr>
        <p:spPr>
          <a:xfrm>
            <a:off x="0" y="6461916"/>
            <a:ext cx="6838484" cy="401586"/>
          </a:xfrm>
          <a:prstGeom prst="rect">
            <a:avLst/>
          </a:prstGeom>
          <a:gradFill flip="none" rotWithShape="1">
            <a:gsLst>
              <a:gs pos="70000">
                <a:srgbClr val="C2DEE8"/>
              </a:gs>
              <a:gs pos="51000">
                <a:srgbClr val="89C0D3"/>
              </a:gs>
              <a:gs pos="0">
                <a:srgbClr val="4399B6"/>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p:cNvSpPr/>
          <p:nvPr userDrawn="1"/>
        </p:nvSpPr>
        <p:spPr>
          <a:xfrm>
            <a:off x="1098507" y="6520015"/>
            <a:ext cx="9769965" cy="276999"/>
          </a:xfrm>
          <a:prstGeom prst="rect">
            <a:avLst/>
          </a:prstGeom>
        </p:spPr>
        <p:txBody>
          <a:bodyPr wrap="square">
            <a:spAutoFit/>
          </a:bodyPr>
          <a:lstStyle/>
          <a:p>
            <a:pPr algn="l">
              <a:lnSpc>
                <a:spcPct val="100000"/>
              </a:lnSpc>
              <a:defRPr/>
            </a:pPr>
            <a:r>
              <a:rPr lang="en-US" sz="1200" b="1" kern="1200" dirty="0">
                <a:solidFill>
                  <a:schemeClr val="bg1"/>
                </a:solidFill>
                <a:latin typeface="Montserrat ExtraBold" panose="00000900000000000000" pitchFamily="2" charset="0"/>
                <a:ea typeface="+mn-ea"/>
                <a:cs typeface="+mn-cs"/>
              </a:rPr>
              <a:t>	TTC2026 - WG4 SUMMARY </a:t>
            </a:r>
            <a:r>
              <a:rPr lang="en-US" sz="1200" b="0" kern="1200" dirty="0">
                <a:solidFill>
                  <a:schemeClr val="bg1"/>
                </a:solidFill>
                <a:latin typeface="Montserrat" panose="00000500000000000000" pitchFamily="2" charset="0"/>
                <a:ea typeface="+mn-ea"/>
                <a:cs typeface="+mn-cs"/>
              </a:rPr>
              <a:t>- Nb</a:t>
            </a:r>
            <a:r>
              <a:rPr lang="en-US" sz="1200" b="0" kern="1200" baseline="-25000" dirty="0">
                <a:solidFill>
                  <a:schemeClr val="bg1"/>
                </a:solidFill>
                <a:latin typeface="Montserrat" panose="00000500000000000000" pitchFamily="2" charset="0"/>
                <a:ea typeface="+mn-ea"/>
                <a:cs typeface="+mn-cs"/>
              </a:rPr>
              <a:t>3</a:t>
            </a:r>
            <a:r>
              <a:rPr lang="en-US" sz="1200" b="0" kern="1200" dirty="0">
                <a:solidFill>
                  <a:schemeClr val="bg1"/>
                </a:solidFill>
                <a:latin typeface="Montserrat" panose="00000500000000000000" pitchFamily="2" charset="0"/>
                <a:ea typeface="+mn-ea"/>
                <a:cs typeface="+mn-cs"/>
              </a:rPr>
              <a:t>Sn Session</a:t>
            </a:r>
            <a:r>
              <a:rPr lang="en-US" sz="1200" b="1" kern="1200" dirty="0">
                <a:solidFill>
                  <a:srgbClr val="002060"/>
                </a:solidFill>
                <a:latin typeface="Montserrat ExtraBold" panose="00000900000000000000" pitchFamily="2" charset="0"/>
                <a:ea typeface="+mn-ea"/>
                <a:cs typeface="+mn-cs"/>
              </a:rPr>
              <a:t>					</a:t>
            </a:r>
            <a:r>
              <a:rPr lang="en-US" sz="1050" b="0" i="0" dirty="0">
                <a:solidFill>
                  <a:srgbClr val="012556"/>
                </a:solidFill>
                <a:latin typeface="Montserrat" panose="00000500000000000000" pitchFamily="2" charset="0"/>
              </a:rPr>
              <a:t> 		cristian.pira</a:t>
            </a:r>
            <a:r>
              <a:rPr lang="en-US" sz="1050" b="0" i="0" dirty="0">
                <a:solidFill>
                  <a:srgbClr val="4399B6"/>
                </a:solidFill>
                <a:latin typeface="Montserrat" panose="00000500000000000000" pitchFamily="2" charset="0"/>
              </a:rPr>
              <a:t>@lnl.infn.it</a:t>
            </a:r>
          </a:p>
        </p:txBody>
      </p:sp>
      <p:sp>
        <p:nvSpPr>
          <p:cNvPr id="2" name="Title 1"/>
          <p:cNvSpPr>
            <a:spLocks noGrp="1"/>
          </p:cNvSpPr>
          <p:nvPr userDrawn="1">
            <p:ph type="title"/>
          </p:nvPr>
        </p:nvSpPr>
        <p:spPr>
          <a:xfrm>
            <a:off x="838199" y="266701"/>
            <a:ext cx="10515600" cy="1085316"/>
          </a:xfrm>
        </p:spPr>
        <p:txBody>
          <a:bodyPr>
            <a:noAutofit/>
          </a:bodyPr>
          <a:lstStyle>
            <a:lvl1pPr algn="l">
              <a:defRPr sz="5000" b="1">
                <a:solidFill>
                  <a:srgbClr val="002060"/>
                </a:solidFill>
                <a:latin typeface="Montserrat ExtraBold" panose="00000900000000000000" pitchFamily="2" charset="0"/>
              </a:defRPr>
            </a:lvl1pPr>
          </a:lstStyle>
          <a:p>
            <a:r>
              <a:rPr lang="it-IT"/>
              <a:t>Fare clic per modificare lo stile del titolo</a:t>
            </a:r>
            <a:endParaRPr lang="en-US"/>
          </a:p>
        </p:txBody>
      </p:sp>
      <p:sp>
        <p:nvSpPr>
          <p:cNvPr id="3" name="Content Placeholder 2"/>
          <p:cNvSpPr>
            <a:spLocks noGrp="1"/>
          </p:cNvSpPr>
          <p:nvPr userDrawn="1">
            <p:ph idx="1"/>
          </p:nvPr>
        </p:nvSpPr>
        <p:spPr>
          <a:xfrm>
            <a:off x="823595" y="1800873"/>
            <a:ext cx="10515600" cy="4351338"/>
          </a:xfrm>
        </p:spPr>
        <p:txBody>
          <a:bodyPr/>
          <a:lstStyle>
            <a:lvl1pPr>
              <a:defRPr>
                <a:latin typeface="Montserrat" panose="00000500000000000000" pitchFamily="2" charset="0"/>
                <a:ea typeface="Yu Gothic" panose="020B0400000000000000" pitchFamily="34" charset="-128"/>
              </a:defRPr>
            </a:lvl1pPr>
            <a:lvl2pPr>
              <a:defRPr>
                <a:latin typeface="Montserrat" panose="00000500000000000000" pitchFamily="2" charset="0"/>
                <a:ea typeface="Yu Gothic" panose="020B0400000000000000" pitchFamily="34" charset="-128"/>
              </a:defRPr>
            </a:lvl2pPr>
            <a:lvl3pPr>
              <a:defRPr>
                <a:latin typeface="Montserrat" panose="00000500000000000000" pitchFamily="2" charset="0"/>
                <a:ea typeface="Yu Gothic" panose="020B0400000000000000" pitchFamily="34" charset="-128"/>
              </a:defRPr>
            </a:lvl3pPr>
            <a:lvl4pPr>
              <a:defRPr>
                <a:latin typeface="Montserrat" panose="00000500000000000000" pitchFamily="2" charset="0"/>
                <a:ea typeface="Yu Gothic" panose="020B0400000000000000" pitchFamily="34" charset="-128"/>
              </a:defRPr>
            </a:lvl4pPr>
            <a:lvl5pPr>
              <a:defRPr>
                <a:latin typeface="Montserrat" panose="00000500000000000000" pitchFamily="2" charset="0"/>
                <a:ea typeface="Yu Gothic" panose="020B0400000000000000" pitchFamily="34" charset="-128"/>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userDrawn="1">
            <p:ph type="sldNum" sz="quarter" idx="12"/>
          </p:nvPr>
        </p:nvSpPr>
        <p:spPr>
          <a:xfrm>
            <a:off x="9336993" y="6424611"/>
            <a:ext cx="2743200" cy="365125"/>
          </a:xfrm>
        </p:spPr>
        <p:txBody>
          <a:bodyPr/>
          <a:lstStyle>
            <a:lvl1pPr>
              <a:defRPr sz="1400">
                <a:solidFill>
                  <a:srgbClr val="4399B6"/>
                </a:solidFill>
                <a:latin typeface="Montserrat" panose="00000500000000000000" pitchFamily="2" charset="0"/>
              </a:defRPr>
            </a:lvl1pPr>
          </a:lstStyle>
          <a:p>
            <a:fld id="{FC7CF1D8-012F-4C4A-942F-460B411F49CB}" type="slidenum">
              <a:rPr lang="it-IT" smtClean="0"/>
              <a:pPr/>
              <a:t>‹#›</a:t>
            </a:fld>
            <a:endParaRPr lang="it-IT"/>
          </a:p>
        </p:txBody>
      </p:sp>
      <p:pic>
        <p:nvPicPr>
          <p:cNvPr id="9" name="Picture 12" descr="A picture containing text, clipart&#10;&#10;Description automatically generated">
            <a:extLst>
              <a:ext uri="{FF2B5EF4-FFF2-40B4-BE49-F238E27FC236}">
                <a16:creationId xmlns:a16="http://schemas.microsoft.com/office/drawing/2014/main" id="{A9AC9E64-7CC3-4818-A4B9-CF3E31FA1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743" y="6461916"/>
            <a:ext cx="770852" cy="356134"/>
          </a:xfrm>
          <a:prstGeom prst="rect">
            <a:avLst/>
          </a:prstGeom>
        </p:spPr>
      </p:pic>
      <p:pic>
        <p:nvPicPr>
          <p:cNvPr id="8" name="Picture 2" descr="TTC 2026 Meeting, CEA-CNRS-Université Paris Saclay, 9-12 June 2026, Gif sur Yvette, France">
            <a:extLst>
              <a:ext uri="{FF2B5EF4-FFF2-40B4-BE49-F238E27FC236}">
                <a16:creationId xmlns:a16="http://schemas.microsoft.com/office/drawing/2014/main" id="{2F97AF44-FF1A-D6C6-5630-FFA816F867CA}"/>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039" t="8985" r="82173" b="10183"/>
          <a:stretch>
            <a:fillRect/>
          </a:stretch>
        </p:blipFill>
        <p:spPr bwMode="auto">
          <a:xfrm>
            <a:off x="11144596" y="6407005"/>
            <a:ext cx="894580" cy="41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46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E3DA4980-7111-469D-A5D2-3F6AA752CE6D}" type="datetime1">
              <a:rPr lang="it-IT" smtClean="0"/>
              <a:t>12/06/2026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122261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transition spd="med">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17B68790-2AC2-4551-9011-361C6FE34094}" type="datetime1">
              <a:rPr lang="it-IT" smtClean="0"/>
              <a:t>12/06/2026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2141353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4977116E-166B-4348-B29F-E2E4CFFC9F3A}" type="datetime1">
              <a:rPr lang="it-IT" smtClean="0"/>
              <a:t>12/06/2026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3357792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E6FCA-F3F5-4257-BF6D-701C857B888C}" type="datetime1">
              <a:rPr lang="it-IT" smtClean="0"/>
              <a:t>12/06/2026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2032243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81E49CC-38F6-495E-A903-567279F1DB6C}" type="datetime1">
              <a:rPr lang="it-IT" smtClean="0"/>
              <a:t>12/06/2026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725620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B5335F8-DBFB-4EF7-8D24-4FF07800E08F}" type="datetime1">
              <a:rPr lang="it-IT" smtClean="0"/>
              <a:t>12/06/2026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3769493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59400193-18A8-4E26-8BEE-5487F43D09EC}" type="datetime1">
              <a:rPr lang="it-IT" smtClean="0"/>
              <a:t>12/06/2026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2368226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4E63091-EBCF-46F7-B63E-BB91BEBA4B7B}" type="datetime1">
              <a:rPr lang="it-IT" smtClean="0"/>
              <a:t>12/06/2026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a:t>
            </a:fld>
            <a:endParaRPr lang="it-IT"/>
          </a:p>
        </p:txBody>
      </p:sp>
    </p:spTree>
    <p:extLst>
      <p:ext uri="{BB962C8B-B14F-4D97-AF65-F5344CB8AC3E}">
        <p14:creationId xmlns:p14="http://schemas.microsoft.com/office/powerpoint/2010/main" val="3622251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097F8BC-F28E-46C6-8252-96C956458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pic>
        <p:nvPicPr>
          <p:cNvPr id="12" name="Picture 11">
            <a:extLst>
              <a:ext uri="{FF2B5EF4-FFF2-40B4-BE49-F238E27FC236}">
                <a16:creationId xmlns:a16="http://schemas.microsoft.com/office/drawing/2014/main" id="{DB0DA691-023E-4A5C-909F-FD281AEBD6F5}"/>
              </a:ext>
            </a:extLst>
          </p:cNvPr>
          <p:cNvPicPr>
            <a:picLocks noChangeAspect="1"/>
          </p:cNvPicPr>
          <p:nvPr userDrawn="1"/>
        </p:nvPicPr>
        <p:blipFill>
          <a:blip r:embed="rId2"/>
          <a:stretch>
            <a:fillRect/>
          </a:stretch>
        </p:blipFill>
        <p:spPr>
          <a:xfrm>
            <a:off x="1333500" y="1228725"/>
            <a:ext cx="9525000" cy="44005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2BE24E1-0CF8-477E-9E80-D534243D89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9532"/>
            <a:ext cx="866602" cy="400370"/>
          </a:xfrm>
          <a:prstGeom prst="rect">
            <a:avLst/>
          </a:prstGeom>
        </p:spPr>
      </p:pic>
      <p:pic>
        <p:nvPicPr>
          <p:cNvPr id="16" name="Picture 15" descr="Logo&#10;&#10;Description automatically generated">
            <a:extLst>
              <a:ext uri="{FF2B5EF4-FFF2-40B4-BE49-F238E27FC236}">
                <a16:creationId xmlns:a16="http://schemas.microsoft.com/office/drawing/2014/main" id="{C36C9D60-027C-41D8-B587-A6CA85C2C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892" y="6444082"/>
            <a:ext cx="1476111" cy="400370"/>
          </a:xfrm>
          <a:prstGeom prst="rect">
            <a:avLst/>
          </a:prstGeom>
        </p:spPr>
      </p:pic>
    </p:spTree>
    <p:extLst>
      <p:ext uri="{BB962C8B-B14F-4D97-AF65-F5344CB8AC3E}">
        <p14:creationId xmlns:p14="http://schemas.microsoft.com/office/powerpoint/2010/main" val="3870058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Title 1"/>
          <p:cNvSpPr>
            <a:spLocks noGrp="1"/>
          </p:cNvSpPr>
          <p:nvPr>
            <p:ph type="title"/>
          </p:nvPr>
        </p:nvSpPr>
        <p:spPr>
          <a:xfrm>
            <a:off x="1083667" y="104888"/>
            <a:ext cx="9773629" cy="551329"/>
          </a:xfrm>
          <a:prstGeom prst="rect">
            <a:avLst/>
          </a:prstGeom>
        </p:spPr>
        <p:txBody>
          <a:bodyPr tIns="107950" anchor="ctr" anchorCtr="0">
            <a:noAutofit/>
          </a:bodyPr>
          <a:lstStyle>
            <a:lvl1pPr algn="ctr">
              <a:defRPr sz="3000" b="1">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7"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5" name="标题 1"/>
          <p:cNvSpPr txBox="1"/>
          <p:nvPr userDrawn="1"/>
        </p:nvSpPr>
        <p:spPr>
          <a:xfrm>
            <a:off x="1576113" y="1829"/>
            <a:ext cx="9252884" cy="839833"/>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3200" kern="0" dirty="0"/>
          </a:p>
        </p:txBody>
      </p:sp>
      <p:sp>
        <p:nvSpPr>
          <p:cNvPr id="2"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空白">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p:nvPr>
        </p:nvSpPr>
        <p:spPr>
          <a:xfrm>
            <a:off x="1415480" y="13335"/>
            <a:ext cx="9433048" cy="803275"/>
          </a:xfrm>
          <a:prstGeom prst="rect">
            <a:avLst/>
          </a:prstGeom>
        </p:spPr>
        <p:txBody>
          <a:bodyPr anchor="ctr"/>
          <a:lstStyle>
            <a:lvl1pPr algn="ctr">
              <a:defRPr sz="4000">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B0EDBC2-105D-4499-8AFC-6D1AFBE19B9D}" type="datetimeFigureOut">
              <a:rPr lang="zh-CN" altLang="en-US" smtClean="0"/>
              <a:t>2026/6/12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963A89-5687-4FC0-863B-C1393DEAB80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GI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GIF"/><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algn="ctr">
              <a:lnSpc>
                <a:spcPct val="110000"/>
              </a:lnSpc>
              <a:spcAft>
                <a:spcPct val="35000"/>
              </a:spcAft>
              <a:defRPr/>
            </a:pPr>
            <a:endParaRPr lang="zh-CN" altLang="en-US" sz="1300" b="1" dirty="0">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5124" name="Rectangle 4"/>
          <p:cNvSpPr>
            <a:spLocks noGrp="1" noChangeArrowheads="1"/>
          </p:cNvSpPr>
          <p:nvPr>
            <p:ph type="sldNum" sz="quarter" idx="4"/>
          </p:nvPr>
        </p:nvSpPr>
        <p:spPr bwMode="auto">
          <a:xfrm>
            <a:off x="11583957" y="6562735"/>
            <a:ext cx="627184"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lnSpc>
                <a:spcPct val="100000"/>
              </a:lnSpc>
              <a:spcAft>
                <a:spcPct val="0"/>
              </a:spcAft>
              <a:defRPr sz="1200" b="1">
                <a:solidFill>
                  <a:schemeClr val="bg1"/>
                </a:solidFill>
                <a:effectLst/>
                <a:latin typeface="Arial" panose="020B0604020202020204" pitchFamily="34" charset="0"/>
                <a:ea typeface="宋体" panose="02010600030101010101" pitchFamily="2" charset="-122"/>
              </a:defRPr>
            </a:lvl1pPr>
          </a:lstStyle>
          <a:p>
            <a:pPr>
              <a:defRPr/>
            </a:pPr>
            <a:fld id="{39BAACC9-F65D-4981-9EE3-44C441CEF858}" type="slidenum">
              <a:rPr lang="zh-CN" altLang="en-GB" smtClean="0"/>
              <a:t>‹#›</a:t>
            </a:fld>
            <a:endParaRPr lang="en-GB" altLang="zh-CN"/>
          </a:p>
        </p:txBody>
      </p:sp>
      <p:sp>
        <p:nvSpPr>
          <p:cNvPr id="17" name="椭圆 16"/>
          <p:cNvSpPr/>
          <p:nvPr/>
        </p:nvSpPr>
        <p:spPr bwMode="auto">
          <a:xfrm>
            <a:off x="10438636" y="-1"/>
            <a:ext cx="1063503" cy="758827"/>
          </a:xfrm>
          <a:prstGeom prst="ellipse">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7" name="椭圆 6"/>
          <p:cNvSpPr/>
          <p:nvPr userDrawn="1"/>
        </p:nvSpPr>
        <p:spPr bwMode="auto">
          <a:xfrm>
            <a:off x="8481396" y="1375"/>
            <a:ext cx="856321" cy="75882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9" name="Rectangle 5"/>
          <p:cNvSpPr>
            <a:spLocks noChangeArrowheads="1"/>
          </p:cNvSpPr>
          <p:nvPr userDrawn="1"/>
        </p:nvSpPr>
        <p:spPr bwMode="auto">
          <a:xfrm>
            <a:off x="1488831" y="4580"/>
            <a:ext cx="9471988" cy="812953"/>
          </a:xfrm>
          <a:prstGeom prst="rect">
            <a:avLst/>
          </a:prstGeom>
          <a:solidFill>
            <a:srgbClr val="325F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10" name="椭圆 9"/>
          <p:cNvSpPr/>
          <p:nvPr userDrawn="1"/>
        </p:nvSpPr>
        <p:spPr bwMode="auto">
          <a:xfrm>
            <a:off x="10438639" y="1375"/>
            <a:ext cx="1053934"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5" name="椭圆 14"/>
          <p:cNvSpPr/>
          <p:nvPr userDrawn="1"/>
        </p:nvSpPr>
        <p:spPr bwMode="auto">
          <a:xfrm>
            <a:off x="1326707" y="4570"/>
            <a:ext cx="722832"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pic>
        <p:nvPicPr>
          <p:cNvPr id="6" name="图片 5"/>
          <p:cNvPicPr>
            <a:picLocks noChangeAspect="1"/>
          </p:cNvPicPr>
          <p:nvPr userDrawn="1"/>
        </p:nvPicPr>
        <p:blipFill rotWithShape="1">
          <a:blip r:embed="rId11" cstate="print">
            <a:extLst>
              <a:ext uri="{28A0092B-C50C-407E-A947-70E740481C1C}">
                <a14:useLocalDpi xmlns:a14="http://schemas.microsoft.com/office/drawing/2010/main"/>
              </a:ext>
            </a:extLst>
          </a:blip>
          <a:srcRect l="22488" r="18954" b="38628"/>
          <a:stretch>
            <a:fillRect/>
          </a:stretch>
        </p:blipFill>
        <p:spPr>
          <a:xfrm>
            <a:off x="152161" y="83303"/>
            <a:ext cx="857871" cy="781878"/>
          </a:xfrm>
          <a:prstGeom prst="rect">
            <a:avLst/>
          </a:prstGeom>
        </p:spPr>
      </p:pic>
      <p:pic>
        <p:nvPicPr>
          <p:cNvPr id="4" name="图片 3"/>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a:fillRect/>
          </a:stretch>
        </p:blipFill>
        <p:spPr>
          <a:xfrm>
            <a:off x="10630649" y="79926"/>
            <a:ext cx="1537776" cy="598963"/>
          </a:xfrm>
          <a:prstGeom prst="rect">
            <a:avLst/>
          </a:prstGeom>
        </p:spPr>
      </p:pic>
      <p:pic>
        <p:nvPicPr>
          <p:cNvPr id="3" name="图片 6"/>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937686" y="0"/>
            <a:ext cx="857871" cy="8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algn="ctr">
              <a:lnSpc>
                <a:spcPct val="110000"/>
              </a:lnSpc>
              <a:spcAft>
                <a:spcPct val="35000"/>
              </a:spcAft>
              <a:defRPr/>
            </a:pPr>
            <a:endParaRPr lang="zh-CN" altLang="en-US" sz="1300" b="1" dirty="0">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5124" name="Rectangle 4"/>
          <p:cNvSpPr>
            <a:spLocks noGrp="1" noChangeArrowheads="1"/>
          </p:cNvSpPr>
          <p:nvPr>
            <p:ph type="sldNum" sz="quarter" idx="4"/>
          </p:nvPr>
        </p:nvSpPr>
        <p:spPr bwMode="auto">
          <a:xfrm>
            <a:off x="11583957" y="6562735"/>
            <a:ext cx="627184"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lnSpc>
                <a:spcPct val="100000"/>
              </a:lnSpc>
              <a:spcAft>
                <a:spcPct val="0"/>
              </a:spcAft>
              <a:defRPr sz="1200" b="1">
                <a:solidFill>
                  <a:schemeClr val="bg1"/>
                </a:solidFill>
                <a:effectLst/>
                <a:latin typeface="Arial" panose="020B0604020202020204" pitchFamily="34" charset="0"/>
                <a:ea typeface="宋体" panose="02010600030101010101" pitchFamily="2" charset="-122"/>
              </a:defRPr>
            </a:lvl1pPr>
          </a:lstStyle>
          <a:p>
            <a:pPr>
              <a:defRPr/>
            </a:pPr>
            <a:fld id="{39BAACC9-F65D-4981-9EE3-44C441CEF858}" type="slidenum">
              <a:rPr lang="zh-CN" altLang="en-GB" smtClean="0"/>
              <a:t>‹#›</a:t>
            </a:fld>
            <a:endParaRPr lang="en-GB" altLang="zh-CN"/>
          </a:p>
        </p:txBody>
      </p:sp>
      <p:sp>
        <p:nvSpPr>
          <p:cNvPr id="17" name="椭圆 16"/>
          <p:cNvSpPr/>
          <p:nvPr/>
        </p:nvSpPr>
        <p:spPr bwMode="auto">
          <a:xfrm>
            <a:off x="10438636" y="-1"/>
            <a:ext cx="1063503" cy="758827"/>
          </a:xfrm>
          <a:prstGeom prst="ellipse">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7" name="椭圆 6"/>
          <p:cNvSpPr/>
          <p:nvPr userDrawn="1"/>
        </p:nvSpPr>
        <p:spPr bwMode="auto">
          <a:xfrm>
            <a:off x="8481396" y="1375"/>
            <a:ext cx="856321" cy="75882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9" name="Rectangle 5"/>
          <p:cNvSpPr>
            <a:spLocks noChangeArrowheads="1"/>
          </p:cNvSpPr>
          <p:nvPr userDrawn="1"/>
        </p:nvSpPr>
        <p:spPr bwMode="auto">
          <a:xfrm>
            <a:off x="1488831" y="4580"/>
            <a:ext cx="9471988" cy="812953"/>
          </a:xfrm>
          <a:prstGeom prst="rect">
            <a:avLst/>
          </a:prstGeom>
          <a:solidFill>
            <a:srgbClr val="325F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10" name="椭圆 9"/>
          <p:cNvSpPr/>
          <p:nvPr userDrawn="1"/>
        </p:nvSpPr>
        <p:spPr bwMode="auto">
          <a:xfrm>
            <a:off x="10438639" y="1375"/>
            <a:ext cx="1053934"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5" name="椭圆 14"/>
          <p:cNvSpPr/>
          <p:nvPr userDrawn="1"/>
        </p:nvSpPr>
        <p:spPr bwMode="auto">
          <a:xfrm>
            <a:off x="1326707" y="4570"/>
            <a:ext cx="722832"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pic>
        <p:nvPicPr>
          <p:cNvPr id="6" name="图片 5"/>
          <p:cNvPicPr>
            <a:picLocks noChangeAspect="1"/>
          </p:cNvPicPr>
          <p:nvPr userDrawn="1"/>
        </p:nvPicPr>
        <p:blipFill rotWithShape="1">
          <a:blip r:embed="rId11" cstate="print">
            <a:extLst>
              <a:ext uri="{28A0092B-C50C-407E-A947-70E740481C1C}">
                <a14:useLocalDpi xmlns:a14="http://schemas.microsoft.com/office/drawing/2010/main"/>
              </a:ext>
            </a:extLst>
          </a:blip>
          <a:srcRect l="22488" r="18954" b="38628"/>
          <a:stretch>
            <a:fillRect/>
          </a:stretch>
        </p:blipFill>
        <p:spPr>
          <a:xfrm>
            <a:off x="152161" y="83303"/>
            <a:ext cx="857871" cy="781878"/>
          </a:xfrm>
          <a:prstGeom prst="rect">
            <a:avLst/>
          </a:prstGeom>
        </p:spPr>
      </p:pic>
      <p:pic>
        <p:nvPicPr>
          <p:cNvPr id="4" name="图片 3"/>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a:fillRect/>
          </a:stretch>
        </p:blipFill>
        <p:spPr>
          <a:xfrm>
            <a:off x="10630649" y="79926"/>
            <a:ext cx="1537776" cy="598963"/>
          </a:xfrm>
          <a:prstGeom prst="rect">
            <a:avLst/>
          </a:prstGeom>
        </p:spPr>
      </p:pic>
      <p:pic>
        <p:nvPicPr>
          <p:cNvPr id="3" name="图片 6"/>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937686" y="0"/>
            <a:ext cx="857871" cy="8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algn="ctr">
              <a:lnSpc>
                <a:spcPct val="110000"/>
              </a:lnSpc>
              <a:spcAft>
                <a:spcPct val="35000"/>
              </a:spcAft>
              <a:defRPr/>
            </a:pPr>
            <a:endParaRPr lang="zh-CN" altLang="en-US" sz="1300" b="1" dirty="0">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5124" name="Rectangle 4"/>
          <p:cNvSpPr>
            <a:spLocks noGrp="1" noChangeArrowheads="1"/>
          </p:cNvSpPr>
          <p:nvPr>
            <p:ph type="sldNum" sz="quarter" idx="4"/>
          </p:nvPr>
        </p:nvSpPr>
        <p:spPr bwMode="auto">
          <a:xfrm>
            <a:off x="11583957" y="6562735"/>
            <a:ext cx="627184"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lnSpc>
                <a:spcPct val="100000"/>
              </a:lnSpc>
              <a:spcAft>
                <a:spcPct val="0"/>
              </a:spcAft>
              <a:defRPr sz="1200" b="1">
                <a:solidFill>
                  <a:schemeClr val="bg1"/>
                </a:solidFill>
                <a:effectLst/>
                <a:latin typeface="Arial" panose="020B0604020202020204" pitchFamily="34" charset="0"/>
                <a:ea typeface="宋体" panose="02010600030101010101" pitchFamily="2" charset="-122"/>
              </a:defRPr>
            </a:lvl1pPr>
          </a:lstStyle>
          <a:p>
            <a:pPr>
              <a:defRPr/>
            </a:pPr>
            <a:fld id="{39BAACC9-F65D-4981-9EE3-44C441CEF858}" type="slidenum">
              <a:rPr lang="zh-CN" altLang="en-GB" smtClean="0"/>
              <a:t>‹#›</a:t>
            </a:fld>
            <a:endParaRPr lang="en-GB" altLang="zh-CN"/>
          </a:p>
        </p:txBody>
      </p:sp>
      <p:sp>
        <p:nvSpPr>
          <p:cNvPr id="17" name="椭圆 16"/>
          <p:cNvSpPr/>
          <p:nvPr/>
        </p:nvSpPr>
        <p:spPr bwMode="auto">
          <a:xfrm>
            <a:off x="10438636" y="-1"/>
            <a:ext cx="1063503" cy="758827"/>
          </a:xfrm>
          <a:prstGeom prst="ellipse">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7" name="椭圆 6"/>
          <p:cNvSpPr/>
          <p:nvPr userDrawn="1"/>
        </p:nvSpPr>
        <p:spPr bwMode="auto">
          <a:xfrm>
            <a:off x="8481396" y="1375"/>
            <a:ext cx="856321" cy="75882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9" name="Rectangle 5"/>
          <p:cNvSpPr>
            <a:spLocks noChangeArrowheads="1"/>
          </p:cNvSpPr>
          <p:nvPr userDrawn="1"/>
        </p:nvSpPr>
        <p:spPr bwMode="auto">
          <a:xfrm>
            <a:off x="1488831" y="4580"/>
            <a:ext cx="9471988" cy="812953"/>
          </a:xfrm>
          <a:prstGeom prst="rect">
            <a:avLst/>
          </a:prstGeom>
          <a:solidFill>
            <a:srgbClr val="325F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10" name="椭圆 9"/>
          <p:cNvSpPr/>
          <p:nvPr userDrawn="1"/>
        </p:nvSpPr>
        <p:spPr bwMode="auto">
          <a:xfrm>
            <a:off x="10438639" y="1375"/>
            <a:ext cx="1053934"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5" name="椭圆 14"/>
          <p:cNvSpPr/>
          <p:nvPr userDrawn="1"/>
        </p:nvSpPr>
        <p:spPr bwMode="auto">
          <a:xfrm>
            <a:off x="1326707" y="4570"/>
            <a:ext cx="722832"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pic>
        <p:nvPicPr>
          <p:cNvPr id="6" name="图片 5"/>
          <p:cNvPicPr>
            <a:picLocks noChangeAspect="1"/>
          </p:cNvPicPr>
          <p:nvPr userDrawn="1"/>
        </p:nvPicPr>
        <p:blipFill rotWithShape="1">
          <a:blip r:embed="rId11" cstate="print">
            <a:extLst>
              <a:ext uri="{28A0092B-C50C-407E-A947-70E740481C1C}">
                <a14:useLocalDpi xmlns:a14="http://schemas.microsoft.com/office/drawing/2010/main"/>
              </a:ext>
            </a:extLst>
          </a:blip>
          <a:srcRect l="22488" r="18954" b="38628"/>
          <a:stretch>
            <a:fillRect/>
          </a:stretch>
        </p:blipFill>
        <p:spPr>
          <a:xfrm>
            <a:off x="152161" y="83303"/>
            <a:ext cx="857871" cy="781878"/>
          </a:xfrm>
          <a:prstGeom prst="rect">
            <a:avLst/>
          </a:prstGeom>
        </p:spPr>
      </p:pic>
      <p:pic>
        <p:nvPicPr>
          <p:cNvPr id="4" name="图片 3"/>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a:fillRect/>
          </a:stretch>
        </p:blipFill>
        <p:spPr>
          <a:xfrm>
            <a:off x="10630649" y="79926"/>
            <a:ext cx="1537776" cy="598963"/>
          </a:xfrm>
          <a:prstGeom prst="rect">
            <a:avLst/>
          </a:prstGeom>
        </p:spPr>
      </p:pic>
      <p:pic>
        <p:nvPicPr>
          <p:cNvPr id="3" name="图片 6"/>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937686" y="0"/>
            <a:ext cx="857871" cy="8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a:defRPr/>
            </a:pPr>
            <a:r>
              <a:rPr lang="en-US" dirty="0"/>
              <a:t>A. Presenter, 12 Month 2025</a:t>
            </a:r>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6214587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A8733-E814-4F1D-8A2F-E3D6EAA4C592}" type="datetime1">
              <a:rPr lang="it-IT" smtClean="0"/>
              <a:t>12/06/2026</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F1D8-012F-4C4A-942F-460B411F49CB}" type="slidenum">
              <a:rPr lang="it-IT" smtClean="0"/>
              <a:t>‹#›</a:t>
            </a:fld>
            <a:endParaRPr lang="it-IT"/>
          </a:p>
        </p:txBody>
      </p:sp>
    </p:spTree>
    <p:extLst>
      <p:ext uri="{BB962C8B-B14F-4D97-AF65-F5344CB8AC3E}">
        <p14:creationId xmlns:p14="http://schemas.microsoft.com/office/powerpoint/2010/main" val="13164259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AB0502A-617D-2FF8-DEB2-9DB00DCFFE84}"/>
              </a:ext>
            </a:extLst>
          </p:cNvPr>
          <p:cNvSpPr>
            <a:spLocks noGrp="1"/>
          </p:cNvSpPr>
          <p:nvPr>
            <p:ph type="sldNum" sz="quarter" idx="10"/>
          </p:nvPr>
        </p:nvSpPr>
        <p:spPr/>
        <p:txBody>
          <a:bodyPr/>
          <a:lstStyle/>
          <a:p>
            <a:pPr>
              <a:defRPr/>
            </a:pPr>
            <a:fld id="{D0D76C40-5224-4F93-AADC-4FD6B0457A60}" type="slidenum">
              <a:rPr lang="zh-CN" altLang="en-GB" smtClean="0"/>
              <a:t>1</a:t>
            </a:fld>
            <a:endParaRPr lang="en-GB" altLang="zh-CN"/>
          </a:p>
        </p:txBody>
      </p:sp>
      <p:sp>
        <p:nvSpPr>
          <p:cNvPr id="6" name="文本框 5">
            <a:extLst>
              <a:ext uri="{FF2B5EF4-FFF2-40B4-BE49-F238E27FC236}">
                <a16:creationId xmlns:a16="http://schemas.microsoft.com/office/drawing/2014/main" id="{6FA371A3-3705-4B3C-95D5-D111DA5B776B}"/>
              </a:ext>
            </a:extLst>
          </p:cNvPr>
          <p:cNvSpPr txBox="1"/>
          <p:nvPr/>
        </p:nvSpPr>
        <p:spPr>
          <a:xfrm>
            <a:off x="843378" y="1439039"/>
            <a:ext cx="10937289" cy="4016484"/>
          </a:xfrm>
          <a:prstGeom prst="rect">
            <a:avLst/>
          </a:prstGeom>
          <a:noFill/>
        </p:spPr>
        <p:txBody>
          <a:bodyPr wrap="square">
            <a:spAutoFit/>
          </a:bodyPr>
          <a:lstStyle/>
          <a:p>
            <a:r>
              <a:rPr lang="en-US" altLang="zh-CN" sz="3600" dirty="0">
                <a:solidFill>
                  <a:schemeClr val="tx1"/>
                </a:solidFill>
              </a:rPr>
              <a:t>WG4 Summary: </a:t>
            </a:r>
          </a:p>
          <a:p>
            <a:r>
              <a:rPr lang="en-US" altLang="zh-CN" sz="3600" dirty="0">
                <a:solidFill>
                  <a:schemeClr val="tx1"/>
                </a:solidFill>
              </a:rPr>
              <a:t>R&amp;D Challenges for Future Advanced Projects</a:t>
            </a:r>
          </a:p>
          <a:p>
            <a:endParaRPr lang="en-US" altLang="zh-CN" sz="3600" dirty="0">
              <a:solidFill>
                <a:schemeClr val="tx1"/>
              </a:solidFill>
            </a:endParaRPr>
          </a:p>
          <a:p>
            <a:pPr>
              <a:spcBef>
                <a:spcPts val="600"/>
              </a:spcBef>
            </a:pPr>
            <a:r>
              <a:rPr lang="zh-CN" altLang="zh-CN" b="1" dirty="0"/>
              <a:t>Conveners : Cristian Pira (INFN), Teng Tan (IMP), Laura Popielarski (FRIB)</a:t>
            </a:r>
          </a:p>
          <a:p>
            <a:pPr>
              <a:spcBef>
                <a:spcPts val="600"/>
              </a:spcBef>
            </a:pPr>
            <a:r>
              <a:rPr lang="en-US" altLang="zh-CN" b="1" dirty="0"/>
              <a:t>Théâtre Joël Rousseau,</a:t>
            </a:r>
            <a:r>
              <a:rPr lang="zh-CN" altLang="en-US" b="1" dirty="0"/>
              <a:t> </a:t>
            </a:r>
            <a:r>
              <a:rPr lang="en-US" altLang="zh-CN" b="1" dirty="0"/>
              <a:t>Wednesday</a:t>
            </a:r>
            <a:r>
              <a:rPr lang="zh-CN" altLang="en-US" b="1" dirty="0"/>
              <a:t> </a:t>
            </a:r>
            <a:r>
              <a:rPr lang="en-US" altLang="zh-CN" b="1" dirty="0"/>
              <a:t>and</a:t>
            </a:r>
            <a:r>
              <a:rPr lang="zh-CN" altLang="en-US" b="1" dirty="0"/>
              <a:t> </a:t>
            </a:r>
            <a:r>
              <a:rPr lang="en-US" altLang="zh-CN" b="1" dirty="0"/>
              <a:t>Thursday</a:t>
            </a:r>
          </a:p>
          <a:p>
            <a:pPr>
              <a:spcBef>
                <a:spcPts val="600"/>
              </a:spcBef>
            </a:pPr>
            <a:r>
              <a:rPr lang="zh-CN" altLang="zh-CN" b="1" dirty="0"/>
              <a:t>Keywords</a:t>
            </a:r>
            <a:r>
              <a:rPr lang="zh-CN" altLang="zh-CN" dirty="0"/>
              <a:t>: Field emission prevention, producing field emission free systems, robotics development, Nb/Cu performance, Nb/Cu industrialization, Nb3Sn production, Nb3Sn operation, thin film R&amp;D, muon colliders, advanced FPC HOM couplers, advanced tuners</a:t>
            </a:r>
            <a:endParaRPr lang="zh-CN" altLang="en-US" sz="1800" dirty="0">
              <a:solidFill>
                <a:schemeClr val="tx1"/>
              </a:solidFill>
            </a:endParaRPr>
          </a:p>
        </p:txBody>
      </p:sp>
    </p:spTree>
    <p:extLst>
      <p:ext uri="{BB962C8B-B14F-4D97-AF65-F5344CB8AC3E}">
        <p14:creationId xmlns:p14="http://schemas.microsoft.com/office/powerpoint/2010/main" val="232934016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80C12B-6D33-7AE0-FAF6-6F4F71C366A2}"/>
              </a:ext>
            </a:extLst>
          </p:cNvPr>
          <p:cNvSpPr>
            <a:spLocks noGrp="1"/>
          </p:cNvSpPr>
          <p:nvPr>
            <p:ph type="title"/>
          </p:nvPr>
        </p:nvSpPr>
        <p:spPr/>
        <p:txBody>
          <a:bodyPr/>
          <a:lstStyle/>
          <a:p>
            <a:r>
              <a:rPr lang="en-US" altLang="zh-CN" dirty="0">
                <a:latin typeface="+mj-lt"/>
              </a:rPr>
              <a:t>WG3 Summary: Material 1</a:t>
            </a:r>
            <a:endParaRPr lang="zh-CN" altLang="en-US" dirty="0">
              <a:latin typeface="+mj-lt"/>
            </a:endParaRPr>
          </a:p>
        </p:txBody>
      </p:sp>
      <p:sp>
        <p:nvSpPr>
          <p:cNvPr id="3" name="灯片编号占位符 2">
            <a:extLst>
              <a:ext uri="{FF2B5EF4-FFF2-40B4-BE49-F238E27FC236}">
                <a16:creationId xmlns:a16="http://schemas.microsoft.com/office/drawing/2014/main" id="{160D12A9-9FBD-669A-43B3-8047C589C8AB}"/>
              </a:ext>
            </a:extLst>
          </p:cNvPr>
          <p:cNvSpPr>
            <a:spLocks noGrp="1"/>
          </p:cNvSpPr>
          <p:nvPr>
            <p:ph type="sldNum" sz="quarter" idx="10"/>
          </p:nvPr>
        </p:nvSpPr>
        <p:spPr/>
        <p:txBody>
          <a:bodyPr/>
          <a:lstStyle/>
          <a:p>
            <a:pPr>
              <a:defRPr/>
            </a:pPr>
            <a:fld id="{D0D76C40-5224-4F93-AADC-4FD6B0457A60}" type="slidenum">
              <a:rPr lang="zh-CN" altLang="en-GB" smtClean="0"/>
              <a:t>10</a:t>
            </a:fld>
            <a:endParaRPr lang="en-GB" altLang="zh-CN"/>
          </a:p>
        </p:txBody>
      </p:sp>
      <p:graphicFrame>
        <p:nvGraphicFramePr>
          <p:cNvPr id="4" name="表格 3">
            <a:extLst>
              <a:ext uri="{FF2B5EF4-FFF2-40B4-BE49-F238E27FC236}">
                <a16:creationId xmlns:a16="http://schemas.microsoft.com/office/drawing/2014/main" id="{6AA8C813-88BE-D8F0-C80D-CCB6CDD1CC3F}"/>
              </a:ext>
            </a:extLst>
          </p:cNvPr>
          <p:cNvGraphicFramePr>
            <a:graphicFrameLocks noGrp="1"/>
          </p:cNvGraphicFramePr>
          <p:nvPr>
            <p:extLst>
              <p:ext uri="{D42A27DB-BD31-4B8C-83A1-F6EECF244321}">
                <p14:modId xmlns:p14="http://schemas.microsoft.com/office/powerpoint/2010/main" val="2054535318"/>
              </p:ext>
            </p:extLst>
          </p:nvPr>
        </p:nvGraphicFramePr>
        <p:xfrm>
          <a:off x="4145279" y="1159976"/>
          <a:ext cx="7614102" cy="2781300"/>
        </p:xfrm>
        <a:graphic>
          <a:graphicData uri="http://schemas.openxmlformats.org/drawingml/2006/table">
            <a:tbl>
              <a:tblPr/>
              <a:tblGrid>
                <a:gridCol w="3807051">
                  <a:extLst>
                    <a:ext uri="{9D8B030D-6E8A-4147-A177-3AD203B41FA5}">
                      <a16:colId xmlns:a16="http://schemas.microsoft.com/office/drawing/2014/main" val="2631545203"/>
                    </a:ext>
                  </a:extLst>
                </a:gridCol>
                <a:gridCol w="3807051">
                  <a:extLst>
                    <a:ext uri="{9D8B030D-6E8A-4147-A177-3AD203B41FA5}">
                      <a16:colId xmlns:a16="http://schemas.microsoft.com/office/drawing/2014/main" val="1684872749"/>
                    </a:ext>
                  </a:extLst>
                </a:gridCol>
              </a:tblGrid>
              <a:tr h="0">
                <a:tc>
                  <a:txBody>
                    <a:bodyPr/>
                    <a:lstStyle/>
                    <a:p>
                      <a:pPr algn="l">
                        <a:lnSpc>
                          <a:spcPts val="1875"/>
                        </a:lnSpc>
                        <a:buNone/>
                      </a:pPr>
                      <a:r>
                        <a:rPr lang="en-US" altLang="zh-CN" b="1" dirty="0">
                          <a:effectLst/>
                          <a:latin typeface="quote-cjk-patch"/>
                        </a:rPr>
                        <a:t>Keywords</a:t>
                      </a:r>
                      <a:endParaRPr lang="zh-CN" b="0" dirty="0">
                        <a:effectLst/>
                        <a:latin typeface="quote-cjk-patch"/>
                      </a:endParaRPr>
                    </a:p>
                  </a:txBody>
                  <a:tcPr marR="121920" marT="76200" marB="762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lnSpc>
                          <a:spcPts val="1875"/>
                        </a:lnSpc>
                        <a:buNone/>
                      </a:pPr>
                      <a:r>
                        <a:rPr lang="zh-CN" b="1" dirty="0">
                          <a:effectLst/>
                          <a:latin typeface="quote-cjk-patch"/>
                        </a:rPr>
                        <a:t>Presentations</a:t>
                      </a:r>
                      <a:endParaRPr lang="zh-CN" b="0" dirty="0">
                        <a:effectLst/>
                        <a:latin typeface="quote-cjk-patch"/>
                      </a:endParaRPr>
                    </a:p>
                  </a:txBody>
                  <a:tcPr marL="121920" marR="121920" marT="76200" marB="762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94262183"/>
                  </a:ext>
                </a:extLst>
              </a:tr>
              <a:tr h="0">
                <a:tc>
                  <a:txBody>
                    <a:bodyPr/>
                    <a:lstStyle/>
                    <a:p>
                      <a:pPr>
                        <a:lnSpc>
                          <a:spcPts val="1875"/>
                        </a:lnSpc>
                        <a:buNone/>
                      </a:pPr>
                      <a:r>
                        <a:rPr lang="zh-CN" b="1" dirty="0">
                          <a:effectLst/>
                          <a:latin typeface="quote-cjk-patch"/>
                        </a:rPr>
                        <a:t>Nb/Cu thin-film cavities (HiPIMS, substrates, upscaling)</a:t>
                      </a:r>
                      <a:endParaRPr lang="zh-CN" b="0" dirty="0">
                        <a:effectLst/>
                        <a:latin typeface="quote-cjk-patch"/>
                      </a:endParaRPr>
                    </a:p>
                  </a:txBody>
                  <a:tcPr marR="121920" marT="76200" marB="762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nSpc>
                          <a:spcPts val="1875"/>
                        </a:lnSpc>
                        <a:buNone/>
                      </a:pPr>
                      <a:r>
                        <a:rPr lang="zh-CN" b="0" dirty="0">
                          <a:effectLst/>
                          <a:latin typeface="quote-cjk-patch"/>
                        </a:rPr>
                        <a:t>Peng Dong (ShanghaiTech)</a:t>
                      </a:r>
                      <a:endParaRPr lang="en-US" altLang="zh-CN" b="0" dirty="0">
                        <a:effectLst/>
                        <a:latin typeface="quote-cjk-patch"/>
                      </a:endParaRPr>
                    </a:p>
                    <a:p>
                      <a:pPr>
                        <a:lnSpc>
                          <a:spcPts val="1875"/>
                        </a:lnSpc>
                        <a:buNone/>
                      </a:pPr>
                      <a:r>
                        <a:rPr lang="zh-CN" b="0" dirty="0">
                          <a:effectLst/>
                          <a:latin typeface="quote-cjk-patch"/>
                        </a:rPr>
                        <a:t>Caroline Hain (CERN)</a:t>
                      </a:r>
                      <a:endParaRPr lang="en-US" altLang="zh-CN" b="0" dirty="0">
                        <a:effectLst/>
                        <a:latin typeface="quote-cjk-patch"/>
                      </a:endParaRPr>
                    </a:p>
                    <a:p>
                      <a:pPr>
                        <a:lnSpc>
                          <a:spcPts val="1875"/>
                        </a:lnSpc>
                        <a:buNone/>
                      </a:pPr>
                      <a:r>
                        <a:rPr lang="zh-CN" b="0" dirty="0">
                          <a:effectLst/>
                          <a:latin typeface="quote-cjk-patch"/>
                        </a:rPr>
                        <a:t>W. Venturini Delsolaro (CERN/KEK)</a:t>
                      </a:r>
                      <a:endParaRPr lang="en-US" altLang="zh-CN" b="0" dirty="0">
                        <a:effectLst/>
                        <a:latin typeface="quote-cjk-patch"/>
                      </a:endParaRPr>
                    </a:p>
                    <a:p>
                      <a:pPr>
                        <a:lnSpc>
                          <a:spcPts val="1875"/>
                        </a:lnSpc>
                        <a:buNone/>
                      </a:pPr>
                      <a:r>
                        <a:rPr lang="zh-CN" b="0" dirty="0">
                          <a:effectLst/>
                          <a:latin typeface="quote-cjk-patch"/>
                        </a:rPr>
                        <a:t>A.-M. Valente-Feliciano (JLab)</a:t>
                      </a:r>
                    </a:p>
                  </a:txBody>
                  <a:tcPr marL="121920" marT="76200" marB="762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74433476"/>
                  </a:ext>
                </a:extLst>
              </a:tr>
              <a:tr h="0">
                <a:tc>
                  <a:txBody>
                    <a:bodyPr/>
                    <a:lstStyle/>
                    <a:p>
                      <a:pPr>
                        <a:lnSpc>
                          <a:spcPts val="1875"/>
                        </a:lnSpc>
                        <a:buNone/>
                      </a:pPr>
                      <a:r>
                        <a:rPr lang="zh-CN" b="1">
                          <a:effectLst/>
                          <a:latin typeface="quote-cjk-patch"/>
                        </a:rPr>
                        <a:t>Alternative materials &amp; multilayers (Nb₃Al, Nb₃Sn)</a:t>
                      </a:r>
                      <a:endParaRPr lang="zh-CN" b="0">
                        <a:effectLst/>
                        <a:latin typeface="quote-cjk-patch"/>
                      </a:endParaRPr>
                    </a:p>
                  </a:txBody>
                  <a:tcPr marR="121920" marT="76200" marB="76200" anchor="ctr">
                    <a:lnL>
                      <a:noFill/>
                    </a:lnL>
                    <a:lnR>
                      <a:noFill/>
                    </a:lnR>
                    <a:lnT>
                      <a:noFill/>
                    </a:lnT>
                    <a:lnB>
                      <a:noFill/>
                    </a:lnB>
                    <a:solidFill>
                      <a:srgbClr val="FFFFFF"/>
                    </a:solidFill>
                  </a:tcPr>
                </a:tc>
                <a:tc>
                  <a:txBody>
                    <a:bodyPr/>
                    <a:lstStyle/>
                    <a:p>
                      <a:pPr>
                        <a:lnSpc>
                          <a:spcPts val="1875"/>
                        </a:lnSpc>
                        <a:buNone/>
                      </a:pPr>
                      <a:r>
                        <a:rPr lang="zh-CN" b="0" dirty="0">
                          <a:effectLst/>
                          <a:latin typeface="quote-cjk-patch"/>
                        </a:rPr>
                        <a:t>Nathan Sitaraman (Cornell)</a:t>
                      </a:r>
                      <a:endParaRPr lang="en-US" altLang="zh-CN" b="0" dirty="0">
                        <a:effectLst/>
                        <a:latin typeface="quote-cjk-patch"/>
                      </a:endParaRPr>
                    </a:p>
                    <a:p>
                      <a:pPr>
                        <a:lnSpc>
                          <a:spcPts val="1875"/>
                        </a:lnSpc>
                        <a:buNone/>
                      </a:pPr>
                      <a:r>
                        <a:rPr lang="zh-CN" b="0" dirty="0">
                          <a:effectLst/>
                          <a:latin typeface="quote-cjk-patch"/>
                        </a:rPr>
                        <a:t>A.-M. Valente-Feliciano (JLab)</a:t>
                      </a:r>
                    </a:p>
                  </a:txBody>
                  <a:tcPr marL="121920" marT="76200" marB="76200" anchor="ctr">
                    <a:lnL>
                      <a:noFill/>
                    </a:lnL>
                    <a:lnR>
                      <a:noFill/>
                    </a:lnR>
                    <a:lnT>
                      <a:noFill/>
                    </a:lnT>
                    <a:lnB>
                      <a:noFill/>
                    </a:lnB>
                    <a:solidFill>
                      <a:srgbClr val="FFFFFF"/>
                    </a:solidFill>
                  </a:tcPr>
                </a:tc>
                <a:extLst>
                  <a:ext uri="{0D108BD9-81ED-4DB2-BD59-A6C34878D82A}">
                    <a16:rowId xmlns:a16="http://schemas.microsoft.com/office/drawing/2014/main" val="503158151"/>
                  </a:ext>
                </a:extLst>
              </a:tr>
              <a:tr h="0">
                <a:tc>
                  <a:txBody>
                    <a:bodyPr/>
                    <a:lstStyle/>
                    <a:p>
                      <a:pPr>
                        <a:lnSpc>
                          <a:spcPts val="1875"/>
                        </a:lnSpc>
                        <a:buNone/>
                      </a:pPr>
                      <a:r>
                        <a:rPr lang="zh-CN" b="1">
                          <a:effectLst/>
                          <a:latin typeface="quote-cjk-patch"/>
                        </a:rPr>
                        <a:t>Surface passivation &amp; interlayers (ALD)</a:t>
                      </a:r>
                      <a:endParaRPr lang="zh-CN" b="0">
                        <a:effectLst/>
                        <a:latin typeface="quote-cjk-patch"/>
                      </a:endParaRPr>
                    </a:p>
                  </a:txBody>
                  <a:tcPr marR="121920" marT="76200" marB="762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nSpc>
                          <a:spcPts val="1875"/>
                        </a:lnSpc>
                        <a:buNone/>
                      </a:pPr>
                      <a:r>
                        <a:rPr lang="zh-CN" b="0" dirty="0">
                          <a:effectLst/>
                          <a:latin typeface="quote-cjk-patch"/>
                        </a:rPr>
                        <a:t>Marc Wenskat (Hamburg)</a:t>
                      </a:r>
                      <a:endParaRPr lang="en-US" altLang="zh-CN" b="0" dirty="0">
                        <a:effectLst/>
                        <a:latin typeface="quote-cjk-patch"/>
                      </a:endParaRPr>
                    </a:p>
                    <a:p>
                      <a:pPr>
                        <a:lnSpc>
                          <a:spcPts val="1875"/>
                        </a:lnSpc>
                        <a:buNone/>
                      </a:pPr>
                      <a:r>
                        <a:rPr lang="zh-CN" b="0" dirty="0">
                          <a:effectLst/>
                          <a:latin typeface="quote-cjk-patch"/>
                        </a:rPr>
                        <a:t>Ivana Curci (CEA/CERN)</a:t>
                      </a:r>
                    </a:p>
                  </a:txBody>
                  <a:tcPr marL="121920" marT="76200" marB="762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25459822"/>
                  </a:ext>
                </a:extLst>
              </a:tr>
            </a:tbl>
          </a:graphicData>
        </a:graphic>
      </p:graphicFrame>
      <p:pic>
        <p:nvPicPr>
          <p:cNvPr id="6" name="图片 5">
            <a:extLst>
              <a:ext uri="{FF2B5EF4-FFF2-40B4-BE49-F238E27FC236}">
                <a16:creationId xmlns:a16="http://schemas.microsoft.com/office/drawing/2014/main" id="{B3A6C192-845A-D9BB-D0F2-6CE87821ED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8767" y="1042219"/>
            <a:ext cx="2994391" cy="2246671"/>
          </a:xfrm>
          <a:prstGeom prst="rect">
            <a:avLst/>
          </a:prstGeom>
        </p:spPr>
      </p:pic>
      <p:pic>
        <p:nvPicPr>
          <p:cNvPr id="8" name="图片 7">
            <a:extLst>
              <a:ext uri="{FF2B5EF4-FFF2-40B4-BE49-F238E27FC236}">
                <a16:creationId xmlns:a16="http://schemas.microsoft.com/office/drawing/2014/main" id="{76DEF720-4BCC-9772-7A37-EE045B3F7A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0974" y="3024913"/>
            <a:ext cx="2994391" cy="2246671"/>
          </a:xfrm>
          <a:prstGeom prst="rect">
            <a:avLst/>
          </a:prstGeom>
        </p:spPr>
      </p:pic>
      <p:pic>
        <p:nvPicPr>
          <p:cNvPr id="10" name="图片 9">
            <a:extLst>
              <a:ext uri="{FF2B5EF4-FFF2-40B4-BE49-F238E27FC236}">
                <a16:creationId xmlns:a16="http://schemas.microsoft.com/office/drawing/2014/main" id="{5A1F9F95-1564-F6E8-F851-4E894C28C1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5786" y="4177406"/>
            <a:ext cx="2918395" cy="2189652"/>
          </a:xfrm>
          <a:prstGeom prst="rect">
            <a:avLst/>
          </a:prstGeom>
        </p:spPr>
      </p:pic>
      <p:pic>
        <p:nvPicPr>
          <p:cNvPr id="12" name="图片 11">
            <a:extLst>
              <a:ext uri="{FF2B5EF4-FFF2-40B4-BE49-F238E27FC236}">
                <a16:creationId xmlns:a16="http://schemas.microsoft.com/office/drawing/2014/main" id="{443DDB23-83CF-1D00-A26F-23B49A75B9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7085" y="4668348"/>
            <a:ext cx="2711917" cy="2034733"/>
          </a:xfrm>
          <a:prstGeom prst="rect">
            <a:avLst/>
          </a:prstGeom>
        </p:spPr>
      </p:pic>
      <p:pic>
        <p:nvPicPr>
          <p:cNvPr id="14" name="图片 13">
            <a:extLst>
              <a:ext uri="{FF2B5EF4-FFF2-40B4-BE49-F238E27FC236}">
                <a16:creationId xmlns:a16="http://schemas.microsoft.com/office/drawing/2014/main" id="{E733B858-107E-07F7-6403-3B0B74EFC0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5544" y="4955221"/>
            <a:ext cx="2536048" cy="1902779"/>
          </a:xfrm>
          <a:prstGeom prst="rect">
            <a:avLst/>
          </a:prstGeom>
        </p:spPr>
      </p:pic>
      <p:pic>
        <p:nvPicPr>
          <p:cNvPr id="16" name="图片 15">
            <a:extLst>
              <a:ext uri="{FF2B5EF4-FFF2-40B4-BE49-F238E27FC236}">
                <a16:creationId xmlns:a16="http://schemas.microsoft.com/office/drawing/2014/main" id="{49C69EAE-94D4-87A9-DAE0-8E6EB4A5ED9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30164" y="4955220"/>
            <a:ext cx="2536049" cy="1902780"/>
          </a:xfrm>
          <a:prstGeom prst="rect">
            <a:avLst/>
          </a:prstGeom>
        </p:spPr>
      </p:pic>
      <p:pic>
        <p:nvPicPr>
          <p:cNvPr id="18" name="图片 17">
            <a:extLst>
              <a:ext uri="{FF2B5EF4-FFF2-40B4-BE49-F238E27FC236}">
                <a16:creationId xmlns:a16="http://schemas.microsoft.com/office/drawing/2014/main" id="{E66CA863-808D-2D01-871B-3A3B71E9ED9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91326" y="4003829"/>
            <a:ext cx="2536049" cy="1902780"/>
          </a:xfrm>
          <a:prstGeom prst="rect">
            <a:avLst/>
          </a:prstGeom>
        </p:spPr>
      </p:pic>
    </p:spTree>
    <p:extLst>
      <p:ext uri="{BB962C8B-B14F-4D97-AF65-F5344CB8AC3E}">
        <p14:creationId xmlns:p14="http://schemas.microsoft.com/office/powerpoint/2010/main" val="376699109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221799-3EB8-5AD7-20C3-371FF2F517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33513" y="804576"/>
            <a:ext cx="3677628" cy="1720338"/>
          </a:xfrm>
          <a:prstGeom prst="rect">
            <a:avLst/>
          </a:prstGeom>
        </p:spPr>
      </p:pic>
      <p:sp>
        <p:nvSpPr>
          <p:cNvPr id="2" name="标题 1">
            <a:extLst>
              <a:ext uri="{FF2B5EF4-FFF2-40B4-BE49-F238E27FC236}">
                <a16:creationId xmlns:a16="http://schemas.microsoft.com/office/drawing/2014/main" id="{3EFD65A0-1447-3D73-0CAC-78563AA45322}"/>
              </a:ext>
            </a:extLst>
          </p:cNvPr>
          <p:cNvSpPr>
            <a:spLocks noGrp="1"/>
          </p:cNvSpPr>
          <p:nvPr>
            <p:ph type="title"/>
          </p:nvPr>
        </p:nvSpPr>
        <p:spPr/>
        <p:txBody>
          <a:bodyPr/>
          <a:lstStyle/>
          <a:p>
            <a:r>
              <a:rPr lang="en-US" altLang="zh-CN" dirty="0">
                <a:latin typeface="+mj-lt"/>
              </a:rPr>
              <a:t>Session 3 Summary: Nb/Cu thin-film cavities </a:t>
            </a:r>
            <a:endParaRPr lang="zh-CN" altLang="en-US" dirty="0">
              <a:latin typeface="+mj-lt"/>
            </a:endParaRPr>
          </a:p>
        </p:txBody>
      </p:sp>
      <p:sp>
        <p:nvSpPr>
          <p:cNvPr id="3" name="灯片编号占位符 2">
            <a:extLst>
              <a:ext uri="{FF2B5EF4-FFF2-40B4-BE49-F238E27FC236}">
                <a16:creationId xmlns:a16="http://schemas.microsoft.com/office/drawing/2014/main" id="{4D6841EC-4FD0-469E-CB3C-FF6B75E63B02}"/>
              </a:ext>
            </a:extLst>
          </p:cNvPr>
          <p:cNvSpPr>
            <a:spLocks noGrp="1"/>
          </p:cNvSpPr>
          <p:nvPr>
            <p:ph type="sldNum" sz="quarter" idx="10"/>
          </p:nvPr>
        </p:nvSpPr>
        <p:spPr/>
        <p:txBody>
          <a:bodyPr/>
          <a:lstStyle/>
          <a:p>
            <a:pPr>
              <a:defRPr/>
            </a:pPr>
            <a:fld id="{D0D76C40-5224-4F93-AADC-4FD6B0457A60}" type="slidenum">
              <a:rPr lang="zh-CN" altLang="en-GB" smtClean="0"/>
              <a:t>11</a:t>
            </a:fld>
            <a:endParaRPr lang="en-GB" altLang="zh-CN"/>
          </a:p>
        </p:txBody>
      </p:sp>
      <p:sp>
        <p:nvSpPr>
          <p:cNvPr id="5" name="文本框 4">
            <a:extLst>
              <a:ext uri="{FF2B5EF4-FFF2-40B4-BE49-F238E27FC236}">
                <a16:creationId xmlns:a16="http://schemas.microsoft.com/office/drawing/2014/main" id="{D5380A86-88D0-DAB7-8710-E0312538B985}"/>
              </a:ext>
            </a:extLst>
          </p:cNvPr>
          <p:cNvSpPr txBox="1"/>
          <p:nvPr/>
        </p:nvSpPr>
        <p:spPr>
          <a:xfrm>
            <a:off x="68826" y="824640"/>
            <a:ext cx="8760541" cy="5673348"/>
          </a:xfrm>
          <a:prstGeom prst="rect">
            <a:avLst/>
          </a:prstGeom>
          <a:noFill/>
        </p:spPr>
        <p:txBody>
          <a:bodyPr wrap="square">
            <a:spAutoFit/>
          </a:bodyPr>
          <a:lstStyle/>
          <a:p>
            <a:pPr algn="l">
              <a:spcBef>
                <a:spcPts val="600"/>
              </a:spcBef>
              <a:spcAft>
                <a:spcPts val="1200"/>
              </a:spcAft>
              <a:buFont typeface="Arial" panose="020B0604020202020204" pitchFamily="34" charset="0"/>
              <a:buChar char="•"/>
            </a:pPr>
            <a:r>
              <a:rPr lang="zh-CN" altLang="zh-CN" sz="1800" b="1" i="0" dirty="0">
                <a:solidFill>
                  <a:srgbClr val="0F1115"/>
                </a:solidFill>
                <a:effectLst/>
                <a:latin typeface="+mj-lt"/>
              </a:rPr>
              <a:t>HiPIMS is now the dominant deposition technique</a:t>
            </a:r>
            <a:r>
              <a:rPr lang="zh-CN" altLang="zh-CN" sz="1800" b="0" i="0" dirty="0">
                <a:solidFill>
                  <a:srgbClr val="0F1115"/>
                </a:solidFill>
                <a:effectLst/>
                <a:latin typeface="+mj-lt"/>
              </a:rPr>
              <a:t> for Nb/Cu cavities, delivering higher plasma density (~10¹⁹ m⁻³) vs. DCMS, leading to denser films and improved Q₀.</a:t>
            </a:r>
          </a:p>
          <a:p>
            <a:pPr algn="l">
              <a:spcBef>
                <a:spcPts val="450"/>
              </a:spcBef>
              <a:spcAft>
                <a:spcPts val="1200"/>
              </a:spcAft>
              <a:buFont typeface="Arial" panose="020B0604020202020204" pitchFamily="34" charset="0"/>
              <a:buChar char="•"/>
            </a:pPr>
            <a:r>
              <a:rPr lang="zh-CN" altLang="zh-CN" sz="1800" b="1" i="0" dirty="0">
                <a:solidFill>
                  <a:srgbClr val="0F1115"/>
                </a:solidFill>
                <a:effectLst/>
                <a:latin typeface="+mj-lt"/>
              </a:rPr>
              <a:t>ShanghaiTech (Peng Dong)</a:t>
            </a:r>
            <a:r>
              <a:rPr lang="zh-CN" altLang="zh-CN" sz="1800" b="0" i="0" dirty="0">
                <a:solidFill>
                  <a:srgbClr val="0F1115"/>
                </a:solidFill>
                <a:effectLst/>
                <a:latin typeface="+mj-lt"/>
              </a:rPr>
              <a:t> developed a second-generation high-energy pulsed magnetron sputtering (HiPIMRS) system with significantly enhanced film homogeneity, in-situ plasma cleaning for adhesion, and successful Nb films on Cu with </a:t>
            </a:r>
            <a:r>
              <a:rPr lang="zh-CN" altLang="zh-CN" sz="1800" b="0" i="1" dirty="0">
                <a:solidFill>
                  <a:srgbClr val="0F1115"/>
                </a:solidFill>
                <a:effectLst/>
                <a:latin typeface="+mj-lt"/>
              </a:rPr>
              <a:t>T</a:t>
            </a:r>
            <a:r>
              <a:rPr lang="zh-CN" altLang="zh-CN" sz="1800" b="0" i="0" baseline="-25000" dirty="0">
                <a:solidFill>
                  <a:srgbClr val="0F1115"/>
                </a:solidFill>
                <a:effectLst/>
                <a:latin typeface="+mj-lt"/>
              </a:rPr>
              <a:t>c</a:t>
            </a:r>
            <a:r>
              <a:rPr lang="zh-CN" altLang="zh-CN" sz="1800" b="0" i="0" dirty="0">
                <a:solidFill>
                  <a:srgbClr val="0F1115"/>
                </a:solidFill>
                <a:effectLst/>
                <a:latin typeface="+mj-lt"/>
              </a:rPr>
              <a:t> = 9.2 K.</a:t>
            </a:r>
          </a:p>
          <a:p>
            <a:pPr algn="l">
              <a:spcBef>
                <a:spcPts val="450"/>
              </a:spcBef>
              <a:spcAft>
                <a:spcPts val="1200"/>
              </a:spcAft>
              <a:buFont typeface="Arial" panose="020B0604020202020204" pitchFamily="34" charset="0"/>
              <a:buChar char="•"/>
            </a:pPr>
            <a:r>
              <a:rPr lang="zh-CN" altLang="zh-CN" sz="1800" b="1" i="0" dirty="0">
                <a:solidFill>
                  <a:srgbClr val="0F1115"/>
                </a:solidFill>
                <a:effectLst/>
                <a:latin typeface="+mj-lt"/>
              </a:rPr>
              <a:t>CERN (Caroline Hain)</a:t>
            </a:r>
            <a:r>
              <a:rPr lang="zh-CN" altLang="zh-CN" sz="1800" b="0" i="0" dirty="0">
                <a:solidFill>
                  <a:srgbClr val="0F1115"/>
                </a:solidFill>
                <a:effectLst/>
                <a:latin typeface="+mj-lt"/>
              </a:rPr>
              <a:t> demonstrated that 1.3 GHz cavities can meet FCC specifications (Q₀ &gt; 1×10¹⁰ at 20 MV/m). Upscaling to 400 MHz faces challenges: larger surface area, handling, oxidation prevention, and limited safe passivation solutions. HiPIMS improves Q₀ but FCC specs not yet met at 400 MHz.</a:t>
            </a:r>
          </a:p>
          <a:p>
            <a:pPr algn="l">
              <a:spcBef>
                <a:spcPts val="450"/>
              </a:spcBef>
              <a:spcAft>
                <a:spcPts val="1200"/>
              </a:spcAft>
              <a:buFont typeface="Arial" panose="020B0604020202020204" pitchFamily="34" charset="0"/>
              <a:buChar char="•"/>
            </a:pPr>
            <a:r>
              <a:rPr lang="zh-CN" altLang="zh-CN" sz="1800" b="1" i="0" dirty="0">
                <a:solidFill>
                  <a:srgbClr val="0F1115"/>
                </a:solidFill>
                <a:effectLst/>
                <a:latin typeface="+mj-lt"/>
              </a:rPr>
              <a:t>KEK/CERN collaboration (Venturini Delsolaro)</a:t>
            </a:r>
            <a:r>
              <a:rPr lang="zh-CN" altLang="zh-CN" sz="1800" b="0" i="0" dirty="0">
                <a:solidFill>
                  <a:srgbClr val="0F1115"/>
                </a:solidFill>
                <a:effectLst/>
                <a:latin typeface="+mj-lt"/>
              </a:rPr>
              <a:t> produced fully seamless hydroformed 1.3 GHz Cu cavities. One cavity (C3b) maintained Q₀ &gt; 1×10¹⁰ up to 17.5 MV/m. Key findings: Q-drop originates from residual resistance due to magnetic flux trapping from thermoelectric currents – mitigated by slow cooling and thermal shielding. Surface roughness (orange-peel) after hydroforming did </a:t>
            </a:r>
            <a:r>
              <a:rPr lang="zh-CN" altLang="zh-CN" sz="1800" b="1" i="0" dirty="0">
                <a:solidFill>
                  <a:srgbClr val="0F1115"/>
                </a:solidFill>
                <a:effectLst/>
                <a:latin typeface="+mj-lt"/>
              </a:rPr>
              <a:t>not</a:t>
            </a:r>
            <a:r>
              <a:rPr lang="zh-CN" altLang="zh-CN" sz="1800" b="0" i="0" dirty="0">
                <a:solidFill>
                  <a:srgbClr val="0F1115"/>
                </a:solidFill>
                <a:effectLst/>
                <a:latin typeface="+mj-lt"/>
              </a:rPr>
              <a:t> clearly correlate with RF performance.</a:t>
            </a:r>
          </a:p>
          <a:p>
            <a:pPr algn="l">
              <a:spcBef>
                <a:spcPts val="450"/>
              </a:spcBef>
              <a:spcAft>
                <a:spcPts val="1200"/>
              </a:spcAft>
              <a:buFont typeface="Arial" panose="020B0604020202020204" pitchFamily="34" charset="0"/>
              <a:buChar char="•"/>
            </a:pPr>
            <a:r>
              <a:rPr lang="zh-CN" altLang="zh-CN" sz="1800" b="1" i="0" dirty="0">
                <a:solidFill>
                  <a:srgbClr val="0F1115"/>
                </a:solidFill>
                <a:effectLst/>
                <a:latin typeface="+mj-lt"/>
              </a:rPr>
              <a:t>JLab (Valente-Feliciano)</a:t>
            </a:r>
            <a:r>
              <a:rPr lang="zh-CN" altLang="zh-CN" sz="1800" b="0" i="0" dirty="0">
                <a:solidFill>
                  <a:srgbClr val="0F1115"/>
                </a:solidFill>
                <a:effectLst/>
                <a:latin typeface="+mj-lt"/>
              </a:rPr>
              <a:t> confirmed </a:t>
            </a:r>
            <a:r>
              <a:rPr lang="zh-CN" altLang="zh-CN" sz="1800" b="1" i="0" dirty="0">
                <a:solidFill>
                  <a:srgbClr val="0F1115"/>
                </a:solidFill>
                <a:effectLst/>
                <a:latin typeface="+mj-lt"/>
              </a:rPr>
              <a:t>no intrinsic Q-slope limitation</a:t>
            </a:r>
            <a:r>
              <a:rPr lang="zh-CN" altLang="zh-CN" sz="1800" b="0" i="0" dirty="0">
                <a:solidFill>
                  <a:srgbClr val="0F1115"/>
                </a:solidFill>
                <a:effectLst/>
                <a:latin typeface="+mj-lt"/>
              </a:rPr>
              <a:t> for Nb films using energetic condensation (HiPIMS). However, film poisoning (N₂ leak) and facility issues (bacteria in cooling water) hindered progress – highlighting the importance of process control.</a:t>
            </a:r>
          </a:p>
        </p:txBody>
      </p:sp>
      <p:pic>
        <p:nvPicPr>
          <p:cNvPr id="9" name="图片 8">
            <a:extLst>
              <a:ext uri="{FF2B5EF4-FFF2-40B4-BE49-F238E27FC236}">
                <a16:creationId xmlns:a16="http://schemas.microsoft.com/office/drawing/2014/main" id="{CEEA823E-3110-4FFB-7D52-978E9272AD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00451" y="2510807"/>
            <a:ext cx="1891549" cy="1643716"/>
          </a:xfrm>
          <a:prstGeom prst="rect">
            <a:avLst/>
          </a:prstGeom>
        </p:spPr>
      </p:pic>
      <p:pic>
        <p:nvPicPr>
          <p:cNvPr id="10" name="Hydroforming">
            <a:hlinkClick r:id="" action="ppaction://media"/>
            <a:extLst>
              <a:ext uri="{FF2B5EF4-FFF2-40B4-BE49-F238E27FC236}">
                <a16:creationId xmlns:a16="http://schemas.microsoft.com/office/drawing/2014/main" id="{6E2537D9-316B-4242-A137-14C3F0C6D0DB}"/>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2937" r="12213"/>
          <a:stretch/>
        </p:blipFill>
        <p:spPr>
          <a:xfrm>
            <a:off x="8533513" y="3449678"/>
            <a:ext cx="1835742" cy="1379535"/>
          </a:xfrm>
          <a:prstGeom prst="rect">
            <a:avLst/>
          </a:prstGeom>
        </p:spPr>
      </p:pic>
      <p:pic>
        <p:nvPicPr>
          <p:cNvPr id="12" name="图片 11">
            <a:extLst>
              <a:ext uri="{FF2B5EF4-FFF2-40B4-BE49-F238E27FC236}">
                <a16:creationId xmlns:a16="http://schemas.microsoft.com/office/drawing/2014/main" id="{8A3B7719-92FD-215E-E1F3-85C87281833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51384" y="4829213"/>
            <a:ext cx="2511469" cy="1720338"/>
          </a:xfrm>
          <a:prstGeom prst="rect">
            <a:avLst/>
          </a:prstGeom>
        </p:spPr>
      </p:pic>
    </p:spTree>
    <p:extLst>
      <p:ext uri="{BB962C8B-B14F-4D97-AF65-F5344CB8AC3E}">
        <p14:creationId xmlns:p14="http://schemas.microsoft.com/office/powerpoint/2010/main" val="1689468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00F46D-ADFF-10F7-9DF0-58B7AC72F190}"/>
              </a:ext>
            </a:extLst>
          </p:cNvPr>
          <p:cNvSpPr>
            <a:spLocks noGrp="1"/>
          </p:cNvSpPr>
          <p:nvPr>
            <p:ph type="title"/>
          </p:nvPr>
        </p:nvSpPr>
        <p:spPr/>
        <p:txBody>
          <a:bodyPr/>
          <a:lstStyle/>
          <a:p>
            <a:r>
              <a:rPr lang="en-US" altLang="zh-CN" dirty="0">
                <a:latin typeface="+mj-lt"/>
              </a:rPr>
              <a:t>Session 3 Summary: Nb</a:t>
            </a:r>
            <a:r>
              <a:rPr lang="en-US" altLang="zh-CN" baseline="-25000" dirty="0">
                <a:latin typeface="+mj-lt"/>
              </a:rPr>
              <a:t>3</a:t>
            </a:r>
            <a:r>
              <a:rPr lang="en-US" altLang="zh-CN" dirty="0">
                <a:latin typeface="+mj-lt"/>
              </a:rPr>
              <a:t>Al &amp; Nb</a:t>
            </a:r>
            <a:r>
              <a:rPr lang="en-US" altLang="zh-CN" baseline="-25000" dirty="0">
                <a:latin typeface="+mj-lt"/>
              </a:rPr>
              <a:t>3</a:t>
            </a:r>
            <a:r>
              <a:rPr lang="en-US" altLang="zh-CN" dirty="0">
                <a:latin typeface="+mj-lt"/>
              </a:rPr>
              <a:t>Sn</a:t>
            </a:r>
            <a:endParaRPr lang="zh-CN" altLang="en-US" dirty="0">
              <a:latin typeface="+mj-lt"/>
            </a:endParaRPr>
          </a:p>
        </p:txBody>
      </p:sp>
      <p:sp>
        <p:nvSpPr>
          <p:cNvPr id="3" name="灯片编号占位符 2">
            <a:extLst>
              <a:ext uri="{FF2B5EF4-FFF2-40B4-BE49-F238E27FC236}">
                <a16:creationId xmlns:a16="http://schemas.microsoft.com/office/drawing/2014/main" id="{59B723A7-C982-E963-2AF1-C0827B072FCA}"/>
              </a:ext>
            </a:extLst>
          </p:cNvPr>
          <p:cNvSpPr>
            <a:spLocks noGrp="1"/>
          </p:cNvSpPr>
          <p:nvPr>
            <p:ph type="sldNum" sz="quarter" idx="10"/>
          </p:nvPr>
        </p:nvSpPr>
        <p:spPr/>
        <p:txBody>
          <a:bodyPr/>
          <a:lstStyle/>
          <a:p>
            <a:pPr>
              <a:defRPr/>
            </a:pPr>
            <a:fld id="{D0D76C40-5224-4F93-AADC-4FD6B0457A60}" type="slidenum">
              <a:rPr lang="zh-CN" altLang="en-GB" smtClean="0"/>
              <a:t>12</a:t>
            </a:fld>
            <a:endParaRPr lang="en-GB" altLang="zh-CN"/>
          </a:p>
        </p:txBody>
      </p:sp>
      <p:sp>
        <p:nvSpPr>
          <p:cNvPr id="13" name="文本框 12">
            <a:extLst>
              <a:ext uri="{FF2B5EF4-FFF2-40B4-BE49-F238E27FC236}">
                <a16:creationId xmlns:a16="http://schemas.microsoft.com/office/drawing/2014/main" id="{C335853B-575E-16E1-9717-06E04E7BA960}"/>
              </a:ext>
            </a:extLst>
          </p:cNvPr>
          <p:cNvSpPr txBox="1"/>
          <p:nvPr/>
        </p:nvSpPr>
        <p:spPr>
          <a:xfrm>
            <a:off x="304798" y="1298886"/>
            <a:ext cx="6115664" cy="4465325"/>
          </a:xfrm>
          <a:prstGeom prst="rect">
            <a:avLst/>
          </a:prstGeom>
          <a:noFill/>
        </p:spPr>
        <p:txBody>
          <a:bodyPr wrap="square">
            <a:spAutoFit/>
          </a:bodyPr>
          <a:lstStyle/>
          <a:p>
            <a:pPr algn="l">
              <a:spcBef>
                <a:spcPts val="600"/>
              </a:spcBef>
              <a:spcAft>
                <a:spcPts val="1200"/>
              </a:spcAft>
              <a:buFont typeface="Arial" panose="020B0604020202020204" pitchFamily="34" charset="0"/>
              <a:buChar char="•"/>
            </a:pPr>
            <a:r>
              <a:rPr lang="zh-CN" altLang="zh-CN" sz="1800" b="1" i="0" dirty="0">
                <a:solidFill>
                  <a:srgbClr val="0F1115"/>
                </a:solidFill>
                <a:effectLst/>
                <a:latin typeface="+mj-lt"/>
              </a:rPr>
              <a:t>Nathan Sitaraman (Cornell)</a:t>
            </a:r>
            <a:r>
              <a:rPr lang="zh-CN" altLang="zh-CN" sz="1800" b="0" i="0" dirty="0">
                <a:solidFill>
                  <a:srgbClr val="0F1115"/>
                </a:solidFill>
                <a:effectLst/>
                <a:latin typeface="+mj-lt"/>
              </a:rPr>
              <a:t> presented ultra-thin Nb₃Al-Nb multilayers (~200–400 nm) with remarkable tolerance to disorder – minimum A15 </a:t>
            </a:r>
            <a:r>
              <a:rPr lang="zh-CN" altLang="zh-CN" sz="1800" b="0" i="1" dirty="0">
                <a:solidFill>
                  <a:srgbClr val="0F1115"/>
                </a:solidFill>
                <a:effectLst/>
                <a:latin typeface="+mj-lt"/>
              </a:rPr>
              <a:t>T</a:t>
            </a:r>
            <a:r>
              <a:rPr lang="zh-CN" altLang="zh-CN" sz="1800" b="0" i="0" baseline="-25000" dirty="0">
                <a:solidFill>
                  <a:srgbClr val="0F1115"/>
                </a:solidFill>
                <a:effectLst/>
                <a:latin typeface="+mj-lt"/>
              </a:rPr>
              <a:t>c</a:t>
            </a:r>
            <a:r>
              <a:rPr lang="zh-CN" altLang="zh-CN" sz="1800" b="0" i="0" dirty="0">
                <a:solidFill>
                  <a:srgbClr val="0F1115"/>
                </a:solidFill>
                <a:effectLst/>
                <a:latin typeface="+mj-lt"/>
              </a:rPr>
              <a:t> remains 10–11 K (vs. 5–6 K for Sn-depleted Nb₃Sn). Best results: 400 nm Nb₃Al + chemistry achieved 74 mT (limited by Q-slope, not quench) with estimated residual resistance ~0.4 μΩ and Q &gt; 1×10¹⁰ at 4.2 K. Defects (oxide blobs, dust particles) were identified but did not completely kill performance – reflecting the “forgiving” nature of Nb₃Al. Next: superheating field measurements.</a:t>
            </a:r>
          </a:p>
          <a:p>
            <a:pPr>
              <a:spcBef>
                <a:spcPts val="450"/>
              </a:spcBef>
              <a:spcAft>
                <a:spcPts val="1200"/>
              </a:spcAft>
              <a:buFont typeface="Arial" panose="020B0604020202020204" pitchFamily="34" charset="0"/>
              <a:buChar char="•"/>
            </a:pPr>
            <a:r>
              <a:rPr lang="zh-CN" altLang="zh-CN" sz="1800" b="1" i="0" dirty="0">
                <a:solidFill>
                  <a:srgbClr val="0F1115"/>
                </a:solidFill>
                <a:effectLst/>
                <a:latin typeface="+mj-lt"/>
              </a:rPr>
              <a:t>Valente-Feliciano</a:t>
            </a:r>
            <a:r>
              <a:rPr lang="en-US" altLang="zh-CN" sz="1800" b="1" i="0" dirty="0">
                <a:solidFill>
                  <a:srgbClr val="0F1115"/>
                </a:solidFill>
                <a:effectLst/>
                <a:latin typeface="+mj-lt"/>
              </a:rPr>
              <a:t> (</a:t>
            </a:r>
            <a:r>
              <a:rPr lang="en-US" altLang="zh-CN" sz="1800" b="1" i="0" dirty="0" err="1">
                <a:solidFill>
                  <a:srgbClr val="0F1115"/>
                </a:solidFill>
                <a:effectLst/>
                <a:latin typeface="+mj-lt"/>
              </a:rPr>
              <a:t>JLab</a:t>
            </a:r>
            <a:r>
              <a:rPr lang="zh-CN" altLang="zh-CN" sz="1800" b="1" i="0" dirty="0">
                <a:solidFill>
                  <a:srgbClr val="0F1115"/>
                </a:solidFill>
                <a:effectLst/>
                <a:latin typeface="+mj-lt"/>
              </a:rPr>
              <a:t>)</a:t>
            </a:r>
            <a:r>
              <a:rPr lang="zh-CN" altLang="zh-CN" sz="1800" b="0" i="0" dirty="0">
                <a:solidFill>
                  <a:srgbClr val="0F1115"/>
                </a:solidFill>
                <a:effectLst/>
                <a:latin typeface="+mj-lt"/>
              </a:rPr>
              <a:t> on Nb₃Sn: DC sputtering from alloyed Nb₃Sn targets requires substrate T &gt; 600 °C, high Ar pressure (1e-2 mbar), and low current density. </a:t>
            </a:r>
            <a:r>
              <a:rPr lang="zh-CN" altLang="zh-CN" sz="1800" i="1" dirty="0">
                <a:solidFill>
                  <a:srgbClr val="0F1115"/>
                </a:solidFill>
                <a:latin typeface="+mj-lt"/>
              </a:rPr>
              <a:t>T</a:t>
            </a:r>
            <a:r>
              <a:rPr lang="zh-CN" altLang="zh-CN" sz="1800" baseline="-25000" dirty="0">
                <a:solidFill>
                  <a:srgbClr val="0F1115"/>
                </a:solidFill>
                <a:latin typeface="+mj-lt"/>
              </a:rPr>
              <a:t>c </a:t>
            </a:r>
            <a:r>
              <a:rPr lang="zh-CN" altLang="zh-CN" sz="1800" b="0" i="0" dirty="0">
                <a:solidFill>
                  <a:srgbClr val="0F1115"/>
                </a:solidFill>
                <a:effectLst/>
                <a:latin typeface="+mj-lt"/>
              </a:rPr>
              <a:t> &gt; 16 K achieved on Al₂O₃, Ta/Al₂O₃, and ECR Nb/Al₂O₃. On Cu, interlayers (Nb, Ta) are mandatory to prevent Sn diffusion. Work is ongoing to refine deposition and move to cavity coating.</a:t>
            </a:r>
          </a:p>
        </p:txBody>
      </p:sp>
      <p:pic>
        <p:nvPicPr>
          <p:cNvPr id="15" name="图片 14">
            <a:extLst>
              <a:ext uri="{FF2B5EF4-FFF2-40B4-BE49-F238E27FC236}">
                <a16:creationId xmlns:a16="http://schemas.microsoft.com/office/drawing/2014/main" id="{470DCE22-8BB5-049B-9716-3D0C6403C6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11830" y="969351"/>
            <a:ext cx="4346375" cy="2214734"/>
          </a:xfrm>
          <a:prstGeom prst="rect">
            <a:avLst/>
          </a:prstGeom>
        </p:spPr>
      </p:pic>
      <p:pic>
        <p:nvPicPr>
          <p:cNvPr id="17" name="图片 16">
            <a:extLst>
              <a:ext uri="{FF2B5EF4-FFF2-40B4-BE49-F238E27FC236}">
                <a16:creationId xmlns:a16="http://schemas.microsoft.com/office/drawing/2014/main" id="{69564730-99B7-3C52-1B19-35CE260FAE3F}"/>
              </a:ext>
            </a:extLst>
          </p:cNvPr>
          <p:cNvPicPr>
            <a:picLocks noChangeAspect="1"/>
          </p:cNvPicPr>
          <p:nvPr/>
        </p:nvPicPr>
        <p:blipFill>
          <a:blip r:embed="rId3"/>
          <a:stretch>
            <a:fillRect/>
          </a:stretch>
        </p:blipFill>
        <p:spPr>
          <a:xfrm>
            <a:off x="6424868" y="2321633"/>
            <a:ext cx="2973923" cy="2214734"/>
          </a:xfrm>
          <a:prstGeom prst="rect">
            <a:avLst/>
          </a:prstGeom>
        </p:spPr>
      </p:pic>
      <p:pic>
        <p:nvPicPr>
          <p:cNvPr id="19" name="图片 18">
            <a:extLst>
              <a:ext uri="{FF2B5EF4-FFF2-40B4-BE49-F238E27FC236}">
                <a16:creationId xmlns:a16="http://schemas.microsoft.com/office/drawing/2014/main" id="{3C19CCAA-BC2E-FF5B-DBED-443C7239F7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9952" y="3531548"/>
            <a:ext cx="2732048" cy="2816942"/>
          </a:xfrm>
          <a:prstGeom prst="rect">
            <a:avLst/>
          </a:prstGeom>
        </p:spPr>
      </p:pic>
    </p:spTree>
    <p:extLst>
      <p:ext uri="{BB962C8B-B14F-4D97-AF65-F5344CB8AC3E}">
        <p14:creationId xmlns:p14="http://schemas.microsoft.com/office/powerpoint/2010/main" val="133558978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92B80-E3EB-72A6-4386-441D418CAAA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FDF2A4A-6DAD-FBDB-808F-54906DF1D85F}"/>
              </a:ext>
            </a:extLst>
          </p:cNvPr>
          <p:cNvSpPr>
            <a:spLocks noGrp="1"/>
          </p:cNvSpPr>
          <p:nvPr>
            <p:ph type="title"/>
          </p:nvPr>
        </p:nvSpPr>
        <p:spPr/>
        <p:txBody>
          <a:bodyPr/>
          <a:lstStyle/>
          <a:p>
            <a:r>
              <a:rPr lang="en-US" altLang="zh-CN" dirty="0">
                <a:latin typeface="+mj-lt"/>
              </a:rPr>
              <a:t>Session 3 Summary: ALD Applications</a:t>
            </a:r>
            <a:endParaRPr lang="zh-CN" altLang="en-US" dirty="0">
              <a:latin typeface="+mj-lt"/>
            </a:endParaRPr>
          </a:p>
        </p:txBody>
      </p:sp>
      <p:sp>
        <p:nvSpPr>
          <p:cNvPr id="3" name="灯片编号占位符 2">
            <a:extLst>
              <a:ext uri="{FF2B5EF4-FFF2-40B4-BE49-F238E27FC236}">
                <a16:creationId xmlns:a16="http://schemas.microsoft.com/office/drawing/2014/main" id="{86D674BC-9865-AE1F-7923-3751FD4FF62F}"/>
              </a:ext>
            </a:extLst>
          </p:cNvPr>
          <p:cNvSpPr>
            <a:spLocks noGrp="1"/>
          </p:cNvSpPr>
          <p:nvPr>
            <p:ph type="sldNum" sz="quarter" idx="10"/>
          </p:nvPr>
        </p:nvSpPr>
        <p:spPr/>
        <p:txBody>
          <a:bodyPr/>
          <a:lstStyle/>
          <a:p>
            <a:pPr>
              <a:defRPr/>
            </a:pPr>
            <a:fld id="{D0D76C40-5224-4F93-AADC-4FD6B0457A60}" type="slidenum">
              <a:rPr lang="zh-CN" altLang="en-GB" smtClean="0"/>
              <a:t>13</a:t>
            </a:fld>
            <a:endParaRPr lang="en-GB" altLang="zh-CN"/>
          </a:p>
        </p:txBody>
      </p:sp>
      <p:sp>
        <p:nvSpPr>
          <p:cNvPr id="5" name="文本框 4">
            <a:extLst>
              <a:ext uri="{FF2B5EF4-FFF2-40B4-BE49-F238E27FC236}">
                <a16:creationId xmlns:a16="http://schemas.microsoft.com/office/drawing/2014/main" id="{80A66AAF-9DDB-F927-F221-7070891E80FB}"/>
              </a:ext>
            </a:extLst>
          </p:cNvPr>
          <p:cNvSpPr txBox="1"/>
          <p:nvPr/>
        </p:nvSpPr>
        <p:spPr>
          <a:xfrm>
            <a:off x="304799" y="884247"/>
            <a:ext cx="6115664" cy="5678478"/>
          </a:xfrm>
          <a:prstGeom prst="rect">
            <a:avLst/>
          </a:prstGeom>
          <a:noFill/>
        </p:spPr>
        <p:txBody>
          <a:bodyPr wrap="square">
            <a:spAutoFit/>
          </a:bodyPr>
          <a:lstStyle/>
          <a:p>
            <a:pPr algn="l">
              <a:lnSpc>
                <a:spcPts val="2100"/>
              </a:lnSpc>
              <a:spcBef>
                <a:spcPts val="1200"/>
              </a:spcBef>
              <a:spcAft>
                <a:spcPts val="600"/>
              </a:spcAft>
              <a:buNone/>
            </a:pPr>
            <a:r>
              <a:rPr lang="zh-CN" altLang="zh-CN" sz="1800" b="1" dirty="0">
                <a:solidFill>
                  <a:srgbClr val="0F1115"/>
                </a:solidFill>
                <a:effectLst/>
                <a:latin typeface="+mj-lt"/>
              </a:rPr>
              <a:t>Thermoelectric Current Suppression via ALD Interlayers</a:t>
            </a:r>
          </a:p>
          <a:p>
            <a:pPr algn="l">
              <a:spcBef>
                <a:spcPts val="600"/>
              </a:spcBef>
              <a:spcAft>
                <a:spcPts val="1200"/>
              </a:spcAft>
              <a:buFont typeface="Arial" panose="020B0604020202020204" pitchFamily="34" charset="0"/>
              <a:buChar char="•"/>
            </a:pPr>
            <a:r>
              <a:rPr lang="zh-CN" altLang="zh-CN" sz="1800" b="1" i="0" dirty="0">
                <a:solidFill>
                  <a:srgbClr val="0F1115"/>
                </a:solidFill>
                <a:effectLst/>
                <a:latin typeface="+mj-lt"/>
              </a:rPr>
              <a:t>Ivana Curci (CEA/CERN)</a:t>
            </a:r>
            <a:r>
              <a:rPr lang="zh-CN" altLang="zh-CN" sz="1800" b="0" i="0" dirty="0">
                <a:solidFill>
                  <a:srgbClr val="0F1115"/>
                </a:solidFill>
                <a:effectLst/>
                <a:latin typeface="+mj-lt"/>
              </a:rPr>
              <a:t> demonstrated that an Al₂O₃ interlayer (by ALD) between Cu and Nb reduces trapped magnetic flux from ~4 μT to ~1 μT during cooldown, effectively suppressing thermoelectric currents. The Nb/Al₂O₃/Cu cavity showed less cooling-rate dependence, though the Q-slope was more pronounced – possibly due to the interlayer or external factors. Superconducting properties (PcTS, XRD) remained unchanged from bulk Nb. Next steps: optimize thickness and materials for electrical insulation + thermal conductivity.</a:t>
            </a:r>
          </a:p>
          <a:p>
            <a:pPr algn="l">
              <a:lnSpc>
                <a:spcPts val="2100"/>
              </a:lnSpc>
              <a:spcBef>
                <a:spcPts val="1200"/>
              </a:spcBef>
              <a:spcAft>
                <a:spcPts val="600"/>
              </a:spcAft>
              <a:buNone/>
            </a:pPr>
            <a:r>
              <a:rPr lang="zh-CN" altLang="zh-CN" sz="1800" b="1" dirty="0">
                <a:solidFill>
                  <a:srgbClr val="0F1115"/>
                </a:solidFill>
                <a:effectLst/>
                <a:latin typeface="+mj-lt"/>
              </a:rPr>
              <a:t>Surface Passivation &amp; Oxide Engineering</a:t>
            </a:r>
          </a:p>
          <a:p>
            <a:pPr algn="l">
              <a:spcBef>
                <a:spcPts val="600"/>
              </a:spcBef>
              <a:spcAft>
                <a:spcPts val="1200"/>
              </a:spcAft>
              <a:buFont typeface="Arial" panose="020B0604020202020204" pitchFamily="34" charset="0"/>
              <a:buChar char="•"/>
            </a:pPr>
            <a:r>
              <a:rPr lang="zh-CN" altLang="zh-CN" sz="1800" b="1" i="0" dirty="0">
                <a:solidFill>
                  <a:srgbClr val="0F1115"/>
                </a:solidFill>
                <a:effectLst/>
                <a:latin typeface="+mj-lt"/>
              </a:rPr>
              <a:t>Marc Wenskat (Hamburg)</a:t>
            </a:r>
            <a:r>
              <a:rPr lang="zh-CN" altLang="zh-CN" sz="1800" b="0" i="0" dirty="0">
                <a:solidFill>
                  <a:srgbClr val="0F1115"/>
                </a:solidFill>
                <a:effectLst/>
                <a:latin typeface="+mj-lt"/>
              </a:rPr>
              <a:t> reported that 18 nm Al₂O₃ by thermal ALD on Nb reduces the TLS loss tangent (F·δ_TLS) by a factor of 2 compared to native Nb₂O₅, due to passivation preventing Nb-oxide regrowth. The group is commissioning </a:t>
            </a:r>
            <a:r>
              <a:rPr lang="zh-CN" altLang="zh-CN" sz="1800" b="1" i="0" dirty="0">
                <a:solidFill>
                  <a:srgbClr val="0F1115"/>
                </a:solidFill>
                <a:effectLst/>
                <a:latin typeface="+mj-lt"/>
              </a:rPr>
              <a:t>HADES</a:t>
            </a:r>
            <a:r>
              <a:rPr lang="zh-CN" altLang="zh-CN" sz="1800" b="0" i="0" dirty="0">
                <a:solidFill>
                  <a:srgbClr val="0F1115"/>
                </a:solidFill>
                <a:effectLst/>
                <a:latin typeface="+mj-lt"/>
              </a:rPr>
              <a:t> – a versatile cavity coating system (PEALD + thermal ALD) for NbTiN, AlN, Ta₂O₅, etc., with in-situ annealing.</a:t>
            </a:r>
          </a:p>
        </p:txBody>
      </p:sp>
      <p:pic>
        <p:nvPicPr>
          <p:cNvPr id="9" name="图片 8">
            <a:extLst>
              <a:ext uri="{FF2B5EF4-FFF2-40B4-BE49-F238E27FC236}">
                <a16:creationId xmlns:a16="http://schemas.microsoft.com/office/drawing/2014/main" id="{5A72F463-0461-0229-CA26-797093185F24}"/>
              </a:ext>
            </a:extLst>
          </p:cNvPr>
          <p:cNvPicPr>
            <a:picLocks noChangeAspect="1"/>
          </p:cNvPicPr>
          <p:nvPr/>
        </p:nvPicPr>
        <p:blipFill>
          <a:blip r:embed="rId2"/>
          <a:stretch>
            <a:fillRect/>
          </a:stretch>
        </p:blipFill>
        <p:spPr>
          <a:xfrm>
            <a:off x="7420336" y="947227"/>
            <a:ext cx="3789995" cy="2827674"/>
          </a:xfrm>
          <a:prstGeom prst="rect">
            <a:avLst/>
          </a:prstGeom>
        </p:spPr>
      </p:pic>
      <p:pic>
        <p:nvPicPr>
          <p:cNvPr id="11" name="图片 10">
            <a:extLst>
              <a:ext uri="{FF2B5EF4-FFF2-40B4-BE49-F238E27FC236}">
                <a16:creationId xmlns:a16="http://schemas.microsoft.com/office/drawing/2014/main" id="{D582B252-3DC5-6293-EE8D-0DA683B8CA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3375" y="4063128"/>
            <a:ext cx="4877669" cy="2647234"/>
          </a:xfrm>
          <a:prstGeom prst="rect">
            <a:avLst/>
          </a:prstGeom>
        </p:spPr>
      </p:pic>
    </p:spTree>
    <p:extLst>
      <p:ext uri="{BB962C8B-B14F-4D97-AF65-F5344CB8AC3E}">
        <p14:creationId xmlns:p14="http://schemas.microsoft.com/office/powerpoint/2010/main" val="122745574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C75BB-5930-3A5D-287A-041A0AF98AC6}"/>
              </a:ext>
            </a:extLst>
          </p:cNvPr>
          <p:cNvSpPr>
            <a:spLocks noGrp="1"/>
          </p:cNvSpPr>
          <p:nvPr>
            <p:ph type="title"/>
          </p:nvPr>
        </p:nvSpPr>
        <p:spPr/>
        <p:txBody>
          <a:bodyPr/>
          <a:lstStyle/>
          <a:p>
            <a:r>
              <a:rPr lang="it-IT" dirty="0"/>
              <a:t>WG4 – Session 4 - Nb</a:t>
            </a:r>
            <a:r>
              <a:rPr lang="it-IT" baseline="-25000" dirty="0"/>
              <a:t>3</a:t>
            </a:r>
            <a:r>
              <a:rPr lang="it-IT" dirty="0"/>
              <a:t>Sn</a:t>
            </a:r>
          </a:p>
        </p:txBody>
      </p:sp>
      <p:sp>
        <p:nvSpPr>
          <p:cNvPr id="4" name="Segnaposto numero diapositiva 3">
            <a:extLst>
              <a:ext uri="{FF2B5EF4-FFF2-40B4-BE49-F238E27FC236}">
                <a16:creationId xmlns:a16="http://schemas.microsoft.com/office/drawing/2014/main" id="{5D4F5D35-7977-497E-2251-27FDAF5D0A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pic>
        <p:nvPicPr>
          <p:cNvPr id="5" name="Picture 2" descr="TTC 2026 Meeting, CEA-CNRS-Université Paris Saclay, 9-12 June 2026, Gif sur Yvette, France">
            <a:extLst>
              <a:ext uri="{FF2B5EF4-FFF2-40B4-BE49-F238E27FC236}">
                <a16:creationId xmlns:a16="http://schemas.microsoft.com/office/drawing/2014/main" id="{91A254B7-F3FE-B0B6-C5FE-DDE4D82E459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9" t="8985" r="82173" b="10183"/>
          <a:stretch>
            <a:fillRect/>
          </a:stretch>
        </p:blipFill>
        <p:spPr bwMode="auto">
          <a:xfrm>
            <a:off x="9832971" y="456589"/>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contenuto 6">
            <a:extLst>
              <a:ext uri="{FF2B5EF4-FFF2-40B4-BE49-F238E27FC236}">
                <a16:creationId xmlns:a16="http://schemas.microsoft.com/office/drawing/2014/main" id="{CC544A1B-8B16-025C-D64C-926B625D2A3B}"/>
              </a:ext>
            </a:extLst>
          </p:cNvPr>
          <p:cNvSpPr>
            <a:spLocks noGrp="1"/>
          </p:cNvSpPr>
          <p:nvPr>
            <p:ph idx="1"/>
          </p:nvPr>
        </p:nvSpPr>
        <p:spPr>
          <a:xfrm>
            <a:off x="838200" y="4253346"/>
            <a:ext cx="10515600" cy="1455520"/>
          </a:xfrm>
        </p:spPr>
        <p:txBody>
          <a:bodyPr>
            <a:normAutofit fontScale="77500" lnSpcReduction="20000"/>
          </a:bodyPr>
          <a:lstStyle/>
          <a:p>
            <a:r>
              <a:rPr lang="it-IT" dirty="0"/>
              <a:t>DC Magnetron </a:t>
            </a:r>
            <a:r>
              <a:rPr lang="it-IT" dirty="0" err="1"/>
              <a:t>Sputtering</a:t>
            </a:r>
            <a:endParaRPr lang="it-IT" dirty="0"/>
          </a:p>
          <a:p>
            <a:r>
              <a:rPr lang="it-IT" dirty="0"/>
              <a:t>Co-</a:t>
            </a:r>
            <a:r>
              <a:rPr lang="it-IT" dirty="0" err="1"/>
              <a:t>Sputtering</a:t>
            </a:r>
            <a:endParaRPr lang="it-IT" dirty="0"/>
          </a:p>
          <a:p>
            <a:r>
              <a:rPr lang="it-IT" dirty="0"/>
              <a:t>Bronze Route</a:t>
            </a:r>
          </a:p>
          <a:p>
            <a:r>
              <a:rPr lang="it-IT" dirty="0"/>
              <a:t>Vapor Tin </a:t>
            </a:r>
            <a:r>
              <a:rPr lang="it-IT" dirty="0" err="1"/>
              <a:t>Diffusion</a:t>
            </a:r>
            <a:endParaRPr lang="it-IT" dirty="0"/>
          </a:p>
          <a:p>
            <a:endParaRPr lang="it-IT" dirty="0"/>
          </a:p>
        </p:txBody>
      </p:sp>
      <p:sp>
        <p:nvSpPr>
          <p:cNvPr id="8" name="Segnaposto contenuto 2">
            <a:extLst>
              <a:ext uri="{FF2B5EF4-FFF2-40B4-BE49-F238E27FC236}">
                <a16:creationId xmlns:a16="http://schemas.microsoft.com/office/drawing/2014/main" id="{8E8803FF-F879-072E-EB27-82DCDEE4D3C5}"/>
              </a:ext>
            </a:extLst>
          </p:cNvPr>
          <p:cNvSpPr txBox="1">
            <a:spLocks/>
          </p:cNvSpPr>
          <p:nvPr/>
        </p:nvSpPr>
        <p:spPr>
          <a:xfrm>
            <a:off x="838199" y="1824912"/>
            <a:ext cx="10515600" cy="694555"/>
          </a:xfrm>
          <a:prstGeom prst="rect">
            <a:avLst/>
          </a:prstGeom>
          <a:solidFill>
            <a:srgbClr val="4399B6"/>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Montserrat" panose="00000500000000000000" pitchFamily="2" charset="0"/>
                <a:ea typeface="Yu Gothic" panose="020B0400000000000000" pitchFamily="34" charset="-128"/>
                <a:cs typeface="+mn-cs"/>
              </a:rPr>
              <a:t>6 talks</a:t>
            </a:r>
            <a:endParaRPr kumimoji="0" lang="en-US" sz="2800" b="1" i="1" u="none" strike="noStrike" kern="1200" cap="none" spc="0" normalizeH="0" baseline="0" noProof="0" dirty="0">
              <a:ln>
                <a:noFill/>
              </a:ln>
              <a:solidFill>
                <a:prstClr val="white"/>
              </a:solidFill>
              <a:effectLst/>
              <a:uLnTx/>
              <a:uFillTx/>
              <a:latin typeface="Montserrat" panose="00000500000000000000" pitchFamily="2" charset="0"/>
              <a:ea typeface="Yu Gothic" panose="020B0400000000000000" pitchFamily="34" charset="-128"/>
              <a:cs typeface="+mn-cs"/>
            </a:endParaRPr>
          </a:p>
        </p:txBody>
      </p:sp>
      <p:sp>
        <p:nvSpPr>
          <p:cNvPr id="10" name="Segnaposto contenuto 2">
            <a:extLst>
              <a:ext uri="{FF2B5EF4-FFF2-40B4-BE49-F238E27FC236}">
                <a16:creationId xmlns:a16="http://schemas.microsoft.com/office/drawing/2014/main" id="{331E965F-CCBA-D6F9-158B-A7950133746F}"/>
              </a:ext>
            </a:extLst>
          </p:cNvPr>
          <p:cNvSpPr txBox="1">
            <a:spLocks/>
          </p:cNvSpPr>
          <p:nvPr/>
        </p:nvSpPr>
        <p:spPr>
          <a:xfrm>
            <a:off x="838198" y="3356222"/>
            <a:ext cx="10515600" cy="671739"/>
          </a:xfrm>
          <a:prstGeom prst="rect">
            <a:avLst/>
          </a:prstGeom>
          <a:solidFill>
            <a:srgbClr val="00206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prstClr val="white"/>
                </a:solidFill>
                <a:effectLst/>
                <a:uLnTx/>
                <a:uFillTx/>
                <a:latin typeface="Montserrat" panose="00000500000000000000" pitchFamily="2" charset="0"/>
                <a:ea typeface="Yu Gothic" panose="020B0400000000000000" pitchFamily="34" charset="-128"/>
                <a:cs typeface="+mn-cs"/>
              </a:rPr>
              <a:t>4 different coating technologies</a:t>
            </a:r>
          </a:p>
        </p:txBody>
      </p:sp>
    </p:spTree>
    <p:extLst>
      <p:ext uri="{BB962C8B-B14F-4D97-AF65-F5344CB8AC3E}">
        <p14:creationId xmlns:p14="http://schemas.microsoft.com/office/powerpoint/2010/main" val="316906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44">
            <a:extLst>
              <a:ext uri="{FF2B5EF4-FFF2-40B4-BE49-F238E27FC236}">
                <a16:creationId xmlns:a16="http://schemas.microsoft.com/office/drawing/2014/main" id="{6CF28F52-B5D8-8039-B6DE-4D1787DA3676}"/>
              </a:ext>
            </a:extLst>
          </p:cNvPr>
          <p:cNvPicPr>
            <a:picLocks noChangeAspect="1"/>
          </p:cNvPicPr>
          <p:nvPr/>
        </p:nvPicPr>
        <p:blipFill>
          <a:blip r:embed="rId2"/>
          <a:stretch>
            <a:fillRect/>
          </a:stretch>
        </p:blipFill>
        <p:spPr>
          <a:xfrm>
            <a:off x="2301045" y="2268084"/>
            <a:ext cx="3735407" cy="3633250"/>
          </a:xfrm>
          <a:prstGeom prst="rect">
            <a:avLst/>
          </a:prstGeom>
        </p:spPr>
      </p:pic>
      <p:grpSp>
        <p:nvGrpSpPr>
          <p:cNvPr id="30" name="Gruppo 29">
            <a:extLst>
              <a:ext uri="{FF2B5EF4-FFF2-40B4-BE49-F238E27FC236}">
                <a16:creationId xmlns:a16="http://schemas.microsoft.com/office/drawing/2014/main" id="{05F929A0-77B9-37D0-39B6-B9E078F46B3E}"/>
              </a:ext>
            </a:extLst>
          </p:cNvPr>
          <p:cNvGrpSpPr/>
          <p:nvPr/>
        </p:nvGrpSpPr>
        <p:grpSpPr>
          <a:xfrm>
            <a:off x="8586051" y="1613346"/>
            <a:ext cx="2604802" cy="2000201"/>
            <a:chOff x="3758063" y="3601632"/>
            <a:chExt cx="3036151" cy="2188731"/>
          </a:xfrm>
        </p:grpSpPr>
        <p:pic>
          <p:nvPicPr>
            <p:cNvPr id="10" name="Picture 30">
              <a:extLst>
                <a:ext uri="{FF2B5EF4-FFF2-40B4-BE49-F238E27FC236}">
                  <a16:creationId xmlns:a16="http://schemas.microsoft.com/office/drawing/2014/main" id="{799A9D3A-BD97-651B-98B6-6DD09B012DD7}"/>
                </a:ext>
              </a:extLst>
            </p:cNvPr>
            <p:cNvPicPr>
              <a:picLocks noChangeAspect="1"/>
            </p:cNvPicPr>
            <p:nvPr/>
          </p:nvPicPr>
          <p:blipFill>
            <a:blip r:embed="rId3"/>
            <a:stretch>
              <a:fillRect/>
            </a:stretch>
          </p:blipFill>
          <p:spPr>
            <a:xfrm>
              <a:off x="3802516" y="3601632"/>
              <a:ext cx="2942708" cy="2188731"/>
            </a:xfrm>
            <a:prstGeom prst="rect">
              <a:avLst/>
            </a:prstGeom>
          </p:spPr>
        </p:pic>
        <p:cxnSp>
          <p:nvCxnSpPr>
            <p:cNvPr id="20" name="Connettore 2 19">
              <a:extLst>
                <a:ext uri="{FF2B5EF4-FFF2-40B4-BE49-F238E27FC236}">
                  <a16:creationId xmlns:a16="http://schemas.microsoft.com/office/drawing/2014/main" id="{111C4626-E7B9-864F-5942-38C29BE29ADA}"/>
                </a:ext>
              </a:extLst>
            </p:cNvPr>
            <p:cNvCxnSpPr>
              <a:cxnSpLocks/>
            </p:cNvCxnSpPr>
            <p:nvPr/>
          </p:nvCxnSpPr>
          <p:spPr>
            <a:xfrm>
              <a:off x="3758063" y="4407465"/>
              <a:ext cx="1107061" cy="0"/>
            </a:xfrm>
            <a:prstGeom prst="straightConnector1">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BF2433DE-A185-63EE-E357-1809ABF5C30A}"/>
                </a:ext>
              </a:extLst>
            </p:cNvPr>
            <p:cNvCxnSpPr>
              <a:cxnSpLocks/>
            </p:cNvCxnSpPr>
            <p:nvPr/>
          </p:nvCxnSpPr>
          <p:spPr>
            <a:xfrm>
              <a:off x="5726316" y="4408940"/>
              <a:ext cx="1067898" cy="0"/>
            </a:xfrm>
            <a:prstGeom prst="straightConnector1">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B411A14-8656-66D3-B3EF-2BD12510E198}"/>
              </a:ext>
            </a:extLst>
          </p:cNvPr>
          <p:cNvSpPr>
            <a:spLocks noGrp="1"/>
          </p:cNvSpPr>
          <p:nvPr>
            <p:ph type="title"/>
          </p:nvPr>
        </p:nvSpPr>
        <p:spPr/>
        <p:txBody>
          <a:bodyPr/>
          <a:lstStyle/>
          <a:p>
            <a:r>
              <a:rPr lang="it-IT" dirty="0"/>
              <a:t>DC Magnetron </a:t>
            </a:r>
            <a:r>
              <a:rPr lang="it-IT" dirty="0" err="1"/>
              <a:t>Sputtering</a:t>
            </a:r>
            <a:endParaRPr lang="it-IT" dirty="0"/>
          </a:p>
        </p:txBody>
      </p:sp>
      <p:sp>
        <p:nvSpPr>
          <p:cNvPr id="4" name="Segnaposto numero diapositiva 3">
            <a:extLst>
              <a:ext uri="{FF2B5EF4-FFF2-40B4-BE49-F238E27FC236}">
                <a16:creationId xmlns:a16="http://schemas.microsoft.com/office/drawing/2014/main" id="{B928FAB6-6D87-D5FE-F0AD-B51DB6215A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pic>
        <p:nvPicPr>
          <p:cNvPr id="17" name="Picture 5">
            <a:extLst>
              <a:ext uri="{FF2B5EF4-FFF2-40B4-BE49-F238E27FC236}">
                <a16:creationId xmlns:a16="http://schemas.microsoft.com/office/drawing/2014/main" id="{6B4D1C4C-C622-31ED-DB31-81B06ED11B77}"/>
              </a:ext>
            </a:extLst>
          </p:cNvPr>
          <p:cNvPicPr>
            <a:picLocks noChangeAspect="1"/>
          </p:cNvPicPr>
          <p:nvPr/>
        </p:nvPicPr>
        <p:blipFill>
          <a:blip r:embed="rId4" cstate="hqprint">
            <a:extLst>
              <a:ext uri="{28A0092B-C50C-407E-A947-70E740481C1C}">
                <a14:useLocalDpi xmlns:a14="http://schemas.microsoft.com/office/drawing/2010/main"/>
              </a:ext>
            </a:extLst>
          </a:blip>
          <a:srcRect b="-11515"/>
          <a:stretch>
            <a:fillRect/>
          </a:stretch>
        </p:blipFill>
        <p:spPr>
          <a:xfrm>
            <a:off x="7161254" y="1640160"/>
            <a:ext cx="828452" cy="470647"/>
          </a:xfrm>
          <a:prstGeom prst="rect">
            <a:avLst/>
          </a:prstGeom>
        </p:spPr>
      </p:pic>
      <p:pic>
        <p:nvPicPr>
          <p:cNvPr id="18" name="Picture 18" descr="Logo&#10;&#10;Description automatically generated">
            <a:extLst>
              <a:ext uri="{FF2B5EF4-FFF2-40B4-BE49-F238E27FC236}">
                <a16:creationId xmlns:a16="http://schemas.microsoft.com/office/drawing/2014/main" id="{975EBEAD-3823-7A12-3B01-5B6508BE72F7}"/>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653198" y="1695503"/>
            <a:ext cx="812696" cy="462702"/>
          </a:xfrm>
          <a:prstGeom prst="rect">
            <a:avLst/>
          </a:prstGeom>
        </p:spPr>
      </p:pic>
      <p:sp>
        <p:nvSpPr>
          <p:cNvPr id="19" name="TextBox 28">
            <a:extLst>
              <a:ext uri="{FF2B5EF4-FFF2-40B4-BE49-F238E27FC236}">
                <a16:creationId xmlns:a16="http://schemas.microsoft.com/office/drawing/2014/main" id="{F893AC55-D5DB-DE72-01ED-EB72B9539992}"/>
              </a:ext>
            </a:extLst>
          </p:cNvPr>
          <p:cNvSpPr txBox="1"/>
          <p:nvPr/>
        </p:nvSpPr>
        <p:spPr>
          <a:xfrm>
            <a:off x="8480001" y="1261131"/>
            <a:ext cx="2992181" cy="540148"/>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rPr>
              <a:t>Double movable magnetrons</a:t>
            </a:r>
            <a:br>
              <a:rPr kumimoji="0" lang="en-GB"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rPr>
            </a:br>
            <a:r>
              <a:rPr kumimoji="0" lang="en-GB"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rPr>
              <a:t>Fixed cavity</a:t>
            </a:r>
            <a:endParaRPr kumimoji="0" lang="en-US"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endParaRPr>
          </a:p>
        </p:txBody>
      </p:sp>
      <p:sp>
        <p:nvSpPr>
          <p:cNvPr id="22" name="TextBox 28">
            <a:extLst>
              <a:ext uri="{FF2B5EF4-FFF2-40B4-BE49-F238E27FC236}">
                <a16:creationId xmlns:a16="http://schemas.microsoft.com/office/drawing/2014/main" id="{5A782312-DD07-708B-6147-7CEE31FD8905}"/>
              </a:ext>
            </a:extLst>
          </p:cNvPr>
          <p:cNvSpPr txBox="1"/>
          <p:nvPr/>
        </p:nvSpPr>
        <p:spPr>
          <a:xfrm>
            <a:off x="1624168" y="1666430"/>
            <a:ext cx="2685368" cy="540148"/>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rPr>
              <a:t>Rectangular magnetron</a:t>
            </a:r>
            <a:br>
              <a:rPr kumimoji="0" lang="en-GB"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rPr>
            </a:br>
            <a:r>
              <a:rPr kumimoji="0" lang="en-GB"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rPr>
              <a:t>Rotating Cavity</a:t>
            </a:r>
            <a:endParaRPr kumimoji="0" lang="en-US" sz="1400" b="1" i="0" u="none" strike="noStrike" kern="1200" cap="none" spc="0" normalizeH="0" baseline="0" noProof="0" dirty="0">
              <a:ln>
                <a:noFill/>
              </a:ln>
              <a:solidFill>
                <a:srgbClr val="459AB7"/>
              </a:solidFill>
              <a:effectLst/>
              <a:uLnTx/>
              <a:uFillTx/>
              <a:latin typeface="Montserrat" panose="00000500000000000000" pitchFamily="2" charset="0"/>
              <a:ea typeface="Times New Roman" panose="02020603050405020304" pitchFamily="18" charset="0"/>
              <a:cs typeface="Times New Roman" panose="02020603050405020304" pitchFamily="18" charset="0"/>
            </a:endParaRPr>
          </a:p>
        </p:txBody>
      </p:sp>
      <p:grpSp>
        <p:nvGrpSpPr>
          <p:cNvPr id="31" name="Gruppo 30">
            <a:extLst>
              <a:ext uri="{FF2B5EF4-FFF2-40B4-BE49-F238E27FC236}">
                <a16:creationId xmlns:a16="http://schemas.microsoft.com/office/drawing/2014/main" id="{3445E9F1-C5B4-C929-9929-0F98FF0B44A8}"/>
              </a:ext>
            </a:extLst>
          </p:cNvPr>
          <p:cNvGrpSpPr/>
          <p:nvPr/>
        </p:nvGrpSpPr>
        <p:grpSpPr>
          <a:xfrm>
            <a:off x="391574" y="1961308"/>
            <a:ext cx="2148640" cy="4237814"/>
            <a:chOff x="460074" y="2246352"/>
            <a:chExt cx="2148640" cy="4237814"/>
          </a:xfrm>
        </p:grpSpPr>
        <p:pic>
          <p:nvPicPr>
            <p:cNvPr id="8" name="Immagine 7">
              <a:extLst>
                <a:ext uri="{FF2B5EF4-FFF2-40B4-BE49-F238E27FC236}">
                  <a16:creationId xmlns:a16="http://schemas.microsoft.com/office/drawing/2014/main" id="{64D54731-082B-74D7-2DE7-3BB9E7C9983C}"/>
                </a:ext>
              </a:extLst>
            </p:cNvPr>
            <p:cNvPicPr>
              <a:picLocks noChangeAspect="1"/>
            </p:cNvPicPr>
            <p:nvPr/>
          </p:nvPicPr>
          <p:blipFill>
            <a:blip r:embed="rId6" cstate="hqprint">
              <a:extLst>
                <a:ext uri="{28A0092B-C50C-407E-A947-70E740481C1C}">
                  <a14:useLocalDpi xmlns:a14="http://schemas.microsoft.com/office/drawing/2010/main"/>
                </a:ext>
              </a:extLst>
            </a:blip>
            <a:srcRect l="46549" r="32160"/>
            <a:stretch>
              <a:fillRect/>
            </a:stretch>
          </p:blipFill>
          <p:spPr>
            <a:xfrm>
              <a:off x="460074" y="2246352"/>
              <a:ext cx="2148640" cy="4237814"/>
            </a:xfrm>
            <a:prstGeom prst="rect">
              <a:avLst/>
            </a:prstGeom>
          </p:spPr>
        </p:pic>
        <p:sp>
          <p:nvSpPr>
            <p:cNvPr id="23" name="Freccia circolare in su 22">
              <a:extLst>
                <a:ext uri="{FF2B5EF4-FFF2-40B4-BE49-F238E27FC236}">
                  <a16:creationId xmlns:a16="http://schemas.microsoft.com/office/drawing/2014/main" id="{5614B15A-1337-0589-4E89-8FA5610685E4}"/>
                </a:ext>
              </a:extLst>
            </p:cNvPr>
            <p:cNvSpPr/>
            <p:nvPr/>
          </p:nvSpPr>
          <p:spPr>
            <a:xfrm rot="5619857" flipH="1" flipV="1">
              <a:off x="1629880" y="4655180"/>
              <a:ext cx="1007158" cy="664487"/>
            </a:xfrm>
            <a:prstGeom prst="curvedUpArrow">
              <a:avLst>
                <a:gd name="adj1" fmla="val 22249"/>
                <a:gd name="adj2" fmla="val 50000"/>
                <a:gd name="adj3" fmla="val 25000"/>
              </a:avLst>
            </a:prstGeom>
            <a:solidFill>
              <a:srgbClr val="459AB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Immagine 34" descr="The diagram illustrates a temperature versus frequency plot, showing the relationship between the resonant frequency (MHz) and various temperature points (K), including a critical temperature (Tc) around 18 K, and other specified temperature readings (Cx1: Cavity Equator).&#10;&#10;Il contenuto generato dall'IA potrebbe non essere corretto.">
            <a:extLst>
              <a:ext uri="{FF2B5EF4-FFF2-40B4-BE49-F238E27FC236}">
                <a16:creationId xmlns:a16="http://schemas.microsoft.com/office/drawing/2014/main" id="{EBB1BDF0-0DCE-8AFB-8065-C63F81DF951E}"/>
              </a:ext>
            </a:extLst>
          </p:cNvPr>
          <p:cNvPicPr>
            <a:picLocks noChangeAspect="1"/>
          </p:cNvPicPr>
          <p:nvPr/>
        </p:nvPicPr>
        <p:blipFill>
          <a:blip r:embed="rId7"/>
          <a:stretch>
            <a:fillRect/>
          </a:stretch>
        </p:blipFill>
        <p:spPr>
          <a:xfrm>
            <a:off x="7028195" y="3857256"/>
            <a:ext cx="3525506" cy="2595550"/>
          </a:xfrm>
          <a:prstGeom prst="rect">
            <a:avLst/>
          </a:prstGeom>
        </p:spPr>
      </p:pic>
      <p:sp>
        <p:nvSpPr>
          <p:cNvPr id="37" name="TextBox 28">
            <a:extLst>
              <a:ext uri="{FF2B5EF4-FFF2-40B4-BE49-F238E27FC236}">
                <a16:creationId xmlns:a16="http://schemas.microsoft.com/office/drawing/2014/main" id="{2E59C47A-1116-3DB6-FE81-B04EB6DCE4DB}"/>
              </a:ext>
            </a:extLst>
          </p:cNvPr>
          <p:cNvSpPr txBox="1"/>
          <p:nvPr/>
        </p:nvSpPr>
        <p:spPr>
          <a:xfrm>
            <a:off x="7121978" y="3378836"/>
            <a:ext cx="3804109" cy="40703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First test on 1.3 GHz Nb3Sn on Nb</a:t>
            </a:r>
            <a:endParaRPr kumimoji="0" lang="en-US" sz="2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38" name="TextBox 28">
            <a:extLst>
              <a:ext uri="{FF2B5EF4-FFF2-40B4-BE49-F238E27FC236}">
                <a16:creationId xmlns:a16="http://schemas.microsoft.com/office/drawing/2014/main" id="{98BB0607-F1EE-9819-002F-AE0A643EA996}"/>
              </a:ext>
            </a:extLst>
          </p:cNvPr>
          <p:cNvSpPr txBox="1"/>
          <p:nvPr/>
        </p:nvSpPr>
        <p:spPr>
          <a:xfrm>
            <a:off x="7121978" y="3640165"/>
            <a:ext cx="4152376"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Cu contamination kill the performance</a:t>
            </a:r>
            <a:endParaRPr kumimoji="0" lang="en-US" sz="18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44" name="TextBox 28">
            <a:extLst>
              <a:ext uri="{FF2B5EF4-FFF2-40B4-BE49-F238E27FC236}">
                <a16:creationId xmlns:a16="http://schemas.microsoft.com/office/drawing/2014/main" id="{441EC260-A4AB-CC82-5DB4-6BDCF07A57B1}"/>
              </a:ext>
            </a:extLst>
          </p:cNvPr>
          <p:cNvSpPr txBox="1"/>
          <p:nvPr/>
        </p:nvSpPr>
        <p:spPr>
          <a:xfrm>
            <a:off x="2385066" y="5962840"/>
            <a:ext cx="4152376"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State of the art RF performances on QPR</a:t>
            </a:r>
            <a:endParaRPr kumimoji="0" lang="en-US" sz="18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46" name="Picture 26" descr="A close up of a cylinder&#10;&#10;Description automatically generated">
            <a:extLst>
              <a:ext uri="{FF2B5EF4-FFF2-40B4-BE49-F238E27FC236}">
                <a16:creationId xmlns:a16="http://schemas.microsoft.com/office/drawing/2014/main" id="{1998E7C3-729F-0BE6-4AA6-2B42D9142941}"/>
              </a:ext>
            </a:extLst>
          </p:cNvPr>
          <p:cNvPicPr/>
          <p:nvPr/>
        </p:nvPicPr>
        <p:blipFill>
          <a:blip r:embed="rId8" cstate="print">
            <a:extLst>
              <a:ext uri="{BEBA8EAE-BF5A-486C-A8C5-ECC9F3942E4B}">
                <a14:imgProps xmlns:a14="http://schemas.microsoft.com/office/drawing/2010/main">
                  <a14:imgLayer r:embed="rId9">
                    <a14:imgEffect>
                      <a14:backgroundRemoval t="26313" b="98813" l="8917" r="93250">
                        <a14:foregroundMark x1="30417" y1="30062" x2="45583" y2="29625"/>
                        <a14:foregroundMark x1="45583" y1="29625" x2="74667" y2="35375"/>
                        <a14:foregroundMark x1="74667" y1="35375" x2="86333" y2="42375"/>
                        <a14:foregroundMark x1="86333" y1="42375" x2="88417" y2="46750"/>
                        <a14:foregroundMark x1="49667" y1="26313" x2="73000" y2="30375"/>
                        <a14:foregroundMark x1="73000" y1="30375" x2="86417" y2="38625"/>
                        <a14:foregroundMark x1="86417" y1="38625" x2="89417" y2="43938"/>
                        <a14:foregroundMark x1="74750" y1="30188" x2="79167" y2="31750"/>
                        <a14:foregroundMark x1="72917" y1="29188" x2="74333" y2="29625"/>
                        <a14:foregroundMark x1="63500" y1="62250" x2="90750" y2="52625"/>
                        <a14:foregroundMark x1="90750" y1="52625" x2="88833" y2="52063"/>
                        <a14:foregroundMark x1="91583" y1="43750" x2="90833" y2="49000"/>
                        <a14:foregroundMark x1="91583" y1="43438" x2="91833" y2="45563"/>
                        <a14:foregroundMark x1="21192" y1="75299" x2="25583" y2="92875"/>
                        <a14:foregroundMark x1="20899" y1="74128" x2="21186" y2="75276"/>
                        <a14:foregroundMark x1="16167" y1="55188" x2="20861" y2="73976"/>
                        <a14:foregroundMark x1="25583" y1="92875" x2="37333" y2="98813"/>
                        <a14:foregroundMark x1="37333" y1="98813" x2="55417" y2="98688"/>
                        <a14:foregroundMark x1="55417" y1="98688" x2="71500" y2="95313"/>
                        <a14:foregroundMark x1="71500" y1="95313" x2="81333" y2="75750"/>
                        <a14:foregroundMark x1="81333" y1="75750" x2="83667" y2="61687"/>
                        <a14:foregroundMark x1="83667" y1="61687" x2="85167" y2="58938"/>
                        <a14:foregroundMark x1="21167" y1="77188" x2="18583" y2="84313"/>
                        <a14:foregroundMark x1="18583" y1="84313" x2="18750" y2="84813"/>
                        <a14:foregroundMark x1="21000" y1="88625" x2="25583" y2="95063"/>
                        <a14:foregroundMark x1="25583" y1="95063" x2="36500" y2="98813"/>
                        <a14:foregroundMark x1="36500" y1="98813" x2="37250" y2="98813"/>
                        <a14:foregroundMark x1="83000" y1="81813" x2="71750" y2="97000"/>
                        <a14:foregroundMark x1="81750" y1="85875" x2="76083" y2="95750"/>
                        <a14:foregroundMark x1="76083" y1="95750" x2="73750" y2="97188"/>
                        <a14:foregroundMark x1="82750" y1="83188" x2="80167" y2="91000"/>
                        <a14:foregroundMark x1="83167" y1="84375" x2="80000" y2="91313"/>
                        <a14:foregroundMark x1="75167" y1="97313" x2="69333" y2="98813"/>
                        <a14:foregroundMark x1="77000" y1="96750" x2="79750" y2="91938"/>
                        <a14:foregroundMark x1="79333" y1="94188" x2="80000" y2="91625"/>
                        <a14:foregroundMark x1="81000" y1="92813" x2="83167" y2="88625"/>
                        <a14:foregroundMark x1="83583" y1="84813" x2="83417" y2="87563"/>
                        <a14:foregroundMark x1="84000" y1="83313" x2="84000" y2="85438"/>
                        <a14:foregroundMark x1="83167" y1="80000" x2="84167" y2="83063"/>
                        <a14:foregroundMark x1="82417" y1="75813" x2="83583" y2="78688"/>
                        <a14:foregroundMark x1="83750" y1="79563" x2="84000" y2="81688"/>
                        <a14:foregroundMark x1="83417" y1="78813" x2="83417" y2="81063"/>
                        <a14:foregroundMark x1="83750" y1="79125" x2="84167" y2="81500"/>
                        <a14:foregroundMark x1="83750" y1="78688" x2="83750" y2="80750"/>
                        <a14:foregroundMark x1="80167" y1="92688" x2="80167" y2="92688"/>
                        <a14:foregroundMark x1="81000" y1="92938" x2="80167" y2="94750"/>
                        <a14:foregroundMark x1="83750" y1="66000" x2="83000" y2="67688"/>
                        <a14:foregroundMark x1="88167" y1="53813" x2="87833" y2="54875"/>
                        <a14:foregroundMark x1="89167" y1="55625" x2="89167" y2="54313"/>
                        <a14:foregroundMark x1="92000" y1="49188" x2="91417" y2="50688"/>
                        <a14:foregroundMark x1="89583" y1="38625" x2="91000" y2="43000"/>
                        <a14:foregroundMark x1="20000" y1="85125" x2="22417" y2="90125"/>
                        <a14:foregroundMark x1="19167" y1="86500" x2="20750" y2="91000"/>
                        <a14:foregroundMark x1="19000" y1="85313" x2="20167" y2="87875"/>
                        <a14:foregroundMark x1="19000" y1="86813" x2="19000" y2="85125"/>
                        <a14:foregroundMark x1="18750" y1="84813" x2="18750" y2="87125"/>
                        <a14:foregroundMark x1="19743" y1="77217" x2="19583" y2="85313"/>
                        <a14:foregroundMark x1="22833" y1="87688" x2="22833" y2="87688"/>
                        <a14:foregroundMark x1="18583" y1="84250" x2="19417" y2="78188"/>
                        <a14:foregroundMark x1="80167" y1="31750" x2="82000" y2="32500"/>
                        <a14:foregroundMark x1="81417" y1="31750" x2="83000" y2="32313"/>
                        <a14:foregroundMark x1="91583" y1="41938" x2="93250" y2="45438"/>
                        <a14:foregroundMark x1="72333" y1="28563" x2="75333" y2="29313"/>
                        <a14:foregroundMark x1="90583" y1="39375" x2="91417" y2="42875"/>
                        <a14:foregroundMark x1="92417" y1="46313" x2="91417" y2="49938"/>
                        <a14:foregroundMark x1="92417" y1="47500" x2="91583" y2="49500"/>
                        <a14:foregroundMark x1="90417" y1="51500" x2="89333" y2="54563"/>
                        <a14:foregroundMark x1="90750" y1="52312" x2="90917" y2="51125"/>
                        <a14:foregroundMark x1="10000" y1="44188" x2="11250" y2="52063"/>
                        <a14:foregroundMark x1="12833" y1="54875" x2="10917" y2="50875"/>
                        <a14:foregroundMark x1="12333" y1="53750" x2="9667" y2="46563"/>
                        <a14:foregroundMark x1="9667" y1="46563" x2="11917" y2="40250"/>
                        <a14:foregroundMark x1="11917" y1="40250" x2="12083" y2="40188"/>
                        <a14:backgroundMark x1="13167" y1="36375" x2="15167" y2="34563"/>
                        <a14:backgroundMark x1="21583" y1="30375" x2="24000" y2="29438"/>
                        <a14:backgroundMark x1="86000" y1="70063" x2="90583" y2="79125"/>
                        <a14:backgroundMark x1="21167" y1="31250" x2="22583" y2="30688"/>
                        <a14:backgroundMark x1="23417" y1="29938" x2="24000" y2="29750"/>
                        <a14:backgroundMark x1="16000" y1="34125" x2="15583" y2="34875"/>
                        <a14:backgroundMark x1="69500" y1="26875" x2="72333" y2="27938"/>
                        <a14:backgroundMark x1="23167" y1="97625" x2="26167" y2="99750"/>
                        <a14:backgroundMark x1="26000" y1="99313" x2="26583" y2="99625"/>
                        <a14:backgroundMark x1="26167" y1="98938" x2="27583" y2="99875"/>
                        <a14:backgroundMark x1="19667" y1="74625" x2="17417" y2="77250"/>
                        <a14:backgroundMark x1="18083" y1="76750" x2="17917" y2="77125"/>
                        <a14:backgroundMark x1="20750" y1="73813" x2="16500" y2="64188"/>
                        <a14:backgroundMark x1="23167" y1="30312" x2="24250" y2="29938"/>
                        <a14:backgroundMark x1="24583" y1="29688" x2="24583" y2="29688"/>
                        <a14:backgroundMark x1="80500" y1="95125" x2="79583" y2="96188"/>
                        <a14:backgroundMark x1="93250" y1="45813" x2="92667" y2="43000"/>
                      </a14:backgroundRemoval>
                    </a14:imgEffect>
                  </a14:imgLayer>
                </a14:imgProps>
              </a:ext>
              <a:ext uri="{28A0092B-C50C-407E-A947-70E740481C1C}">
                <a14:useLocalDpi xmlns:a14="http://schemas.microsoft.com/office/drawing/2010/main" val="0"/>
              </a:ext>
            </a:extLst>
          </a:blip>
          <a:srcRect t="22778"/>
          <a:stretch/>
        </p:blipFill>
        <p:spPr>
          <a:xfrm>
            <a:off x="5055456" y="2048031"/>
            <a:ext cx="1075011" cy="1106424"/>
          </a:xfrm>
          <a:prstGeom prst="rect">
            <a:avLst/>
          </a:prstGeom>
          <a:ln>
            <a:noFill/>
          </a:ln>
          <a:effectLst>
            <a:outerShdw blurRad="50800" dist="38100" dir="8100000" algn="tr" rotWithShape="0">
              <a:prstClr val="black">
                <a:alpha val="40000"/>
              </a:prstClr>
            </a:outerShdw>
          </a:effectLst>
        </p:spPr>
      </p:pic>
      <p:cxnSp>
        <p:nvCxnSpPr>
          <p:cNvPr id="49" name="Connettore diritto 48">
            <a:extLst>
              <a:ext uri="{FF2B5EF4-FFF2-40B4-BE49-F238E27FC236}">
                <a16:creationId xmlns:a16="http://schemas.microsoft.com/office/drawing/2014/main" id="{AC04DF10-75A8-30C8-5FE5-2B51FFDD1ECC}"/>
              </a:ext>
            </a:extLst>
          </p:cNvPr>
          <p:cNvCxnSpPr>
            <a:cxnSpLocks/>
          </p:cNvCxnSpPr>
          <p:nvPr/>
        </p:nvCxnSpPr>
        <p:spPr>
          <a:xfrm>
            <a:off x="6606716" y="1364068"/>
            <a:ext cx="0" cy="4986375"/>
          </a:xfrm>
          <a:prstGeom prst="line">
            <a:avLst/>
          </a:prstGeom>
          <a:ln w="38100">
            <a:solidFill>
              <a:srgbClr val="459AB7"/>
            </a:solidFill>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C1720E83-3426-1077-F740-E6763EDDB9FD}"/>
              </a:ext>
            </a:extLst>
          </p:cNvPr>
          <p:cNvSpPr txBox="1">
            <a:spLocks/>
          </p:cNvSpPr>
          <p:nvPr/>
        </p:nvSpPr>
        <p:spPr>
          <a:xfrm>
            <a:off x="96726" y="1216969"/>
            <a:ext cx="2102845"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Matteo Lazzari</a:t>
            </a:r>
            <a:endParaRPr kumimoji="0" lang="en-US" sz="12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p:txBody>
      </p:sp>
      <p:sp>
        <p:nvSpPr>
          <p:cNvPr id="52" name="Text Placeholder 6">
            <a:extLst>
              <a:ext uri="{FF2B5EF4-FFF2-40B4-BE49-F238E27FC236}">
                <a16:creationId xmlns:a16="http://schemas.microsoft.com/office/drawing/2014/main" id="{8FE2A664-B058-B773-6E9B-895658CAEFAB}"/>
              </a:ext>
            </a:extLst>
          </p:cNvPr>
          <p:cNvSpPr txBox="1">
            <a:spLocks/>
          </p:cNvSpPr>
          <p:nvPr/>
        </p:nvSpPr>
        <p:spPr>
          <a:xfrm>
            <a:off x="6581255" y="1216969"/>
            <a:ext cx="2102845"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Reza Valizadeh</a:t>
            </a:r>
            <a:endParaRPr kumimoji="0" lang="en-US" sz="12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656078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47916C-6DFE-D023-4537-060A1C0BF7E4}"/>
              </a:ext>
            </a:extLst>
          </p:cNvPr>
          <p:cNvSpPr>
            <a:spLocks noGrp="1"/>
          </p:cNvSpPr>
          <p:nvPr>
            <p:ph type="title"/>
          </p:nvPr>
        </p:nvSpPr>
        <p:spPr/>
        <p:txBody>
          <a:bodyPr/>
          <a:lstStyle/>
          <a:p>
            <a:r>
              <a:rPr lang="it-IT" dirty="0"/>
              <a:t>Nb-Sn Co-</a:t>
            </a:r>
            <a:r>
              <a:rPr lang="it-IT" dirty="0" err="1"/>
              <a:t>sputtering</a:t>
            </a:r>
            <a:endParaRPr lang="it-IT" dirty="0"/>
          </a:p>
        </p:txBody>
      </p:sp>
      <p:sp>
        <p:nvSpPr>
          <p:cNvPr id="4" name="Segnaposto numero diapositiva 3">
            <a:extLst>
              <a:ext uri="{FF2B5EF4-FFF2-40B4-BE49-F238E27FC236}">
                <a16:creationId xmlns:a16="http://schemas.microsoft.com/office/drawing/2014/main" id="{7893F7D3-EB7C-FE6C-3E10-909109D744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pic>
        <p:nvPicPr>
          <p:cNvPr id="67" name="Immagine 66" descr="The image depicts a diagram illustrating a sequence involving substrate ZLO, argon, exhaust Nb, and two targets Sn, with arrows indicating directional flow or interaction.&#10;&#10;Il contenuto generato dall'IA potrebbe non essere corretto.">
            <a:extLst>
              <a:ext uri="{FF2B5EF4-FFF2-40B4-BE49-F238E27FC236}">
                <a16:creationId xmlns:a16="http://schemas.microsoft.com/office/drawing/2014/main" id="{3D6A5090-15A4-D3BE-B8C8-501F1821DFBE}"/>
              </a:ext>
            </a:extLst>
          </p:cNvPr>
          <p:cNvPicPr>
            <a:picLocks noChangeAspect="1"/>
          </p:cNvPicPr>
          <p:nvPr/>
        </p:nvPicPr>
        <p:blipFill>
          <a:blip r:embed="rId2"/>
          <a:stretch>
            <a:fillRect/>
          </a:stretch>
        </p:blipFill>
        <p:spPr>
          <a:xfrm>
            <a:off x="5467327" y="2450114"/>
            <a:ext cx="6368499" cy="3038374"/>
          </a:xfrm>
          <a:prstGeom prst="rect">
            <a:avLst/>
          </a:prstGeom>
        </p:spPr>
      </p:pic>
      <p:sp>
        <p:nvSpPr>
          <p:cNvPr id="68" name="Rechteck 7">
            <a:extLst>
              <a:ext uri="{FF2B5EF4-FFF2-40B4-BE49-F238E27FC236}">
                <a16:creationId xmlns:a16="http://schemas.microsoft.com/office/drawing/2014/main" id="{7EC10443-98BD-D9A4-5F73-8D5480045D9E}"/>
              </a:ext>
            </a:extLst>
          </p:cNvPr>
          <p:cNvSpPr/>
          <p:nvPr/>
        </p:nvSpPr>
        <p:spPr>
          <a:xfrm>
            <a:off x="838199" y="5791875"/>
            <a:ext cx="5518131"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Critical temperature as shown by the shielding effect of thin films deposited on different substrates at a substrate temperature of 500 °C</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9" name="Grafik 3">
            <a:extLst>
              <a:ext uri="{FF2B5EF4-FFF2-40B4-BE49-F238E27FC236}">
                <a16:creationId xmlns:a16="http://schemas.microsoft.com/office/drawing/2014/main" id="{3B07F221-F567-D2D8-C49F-1A2AA905644C}"/>
              </a:ext>
            </a:extLst>
          </p:cNvPr>
          <p:cNvPicPr>
            <a:picLocks noChangeAspect="1"/>
          </p:cNvPicPr>
          <p:nvPr/>
        </p:nvPicPr>
        <p:blipFill>
          <a:blip r:embed="rId3"/>
          <a:stretch>
            <a:fillRect/>
          </a:stretch>
        </p:blipFill>
        <p:spPr>
          <a:xfrm>
            <a:off x="619101" y="2295105"/>
            <a:ext cx="4610123" cy="3464787"/>
          </a:xfrm>
          <a:prstGeom prst="rect">
            <a:avLst/>
          </a:prstGeom>
        </p:spPr>
      </p:pic>
      <p:pic>
        <p:nvPicPr>
          <p:cNvPr id="71" name="Immagine 70" descr="inflm&#10;&#10;Il contenuto generato dall'IA potrebbe non essere corretto.">
            <a:extLst>
              <a:ext uri="{FF2B5EF4-FFF2-40B4-BE49-F238E27FC236}">
                <a16:creationId xmlns:a16="http://schemas.microsoft.com/office/drawing/2014/main" id="{CADA8E5B-D214-8D1D-BE21-7207DE862608}"/>
              </a:ext>
            </a:extLst>
          </p:cNvPr>
          <p:cNvPicPr>
            <a:picLocks noChangeAspect="1"/>
          </p:cNvPicPr>
          <p:nvPr/>
        </p:nvPicPr>
        <p:blipFill>
          <a:blip r:embed="rId4"/>
          <a:stretch>
            <a:fillRect/>
          </a:stretch>
        </p:blipFill>
        <p:spPr>
          <a:xfrm>
            <a:off x="9998480" y="754610"/>
            <a:ext cx="1837346" cy="1349162"/>
          </a:xfrm>
          <a:prstGeom prst="rect">
            <a:avLst/>
          </a:prstGeom>
        </p:spPr>
      </p:pic>
      <p:sp>
        <p:nvSpPr>
          <p:cNvPr id="73" name="CasellaDiTesto 72">
            <a:extLst>
              <a:ext uri="{FF2B5EF4-FFF2-40B4-BE49-F238E27FC236}">
                <a16:creationId xmlns:a16="http://schemas.microsoft.com/office/drawing/2014/main" id="{4FFADF84-1B69-EB75-E9F2-141B18465230}"/>
              </a:ext>
            </a:extLst>
          </p:cNvPr>
          <p:cNvSpPr txBox="1"/>
          <p:nvPr/>
        </p:nvSpPr>
        <p:spPr>
          <a:xfrm>
            <a:off x="838199" y="1500396"/>
            <a:ext cx="662626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459AB7"/>
                </a:solidFill>
                <a:effectLst/>
                <a:uLnTx/>
                <a:uFillTx/>
                <a:latin typeface="Montserrat" panose="00000500000000000000" pitchFamily="2" charset="0"/>
                <a:ea typeface="+mn-ea"/>
                <a:cs typeface="+mn-cs"/>
              </a:rPr>
              <a:t>Substrate</a:t>
            </a:r>
            <a:r>
              <a:rPr kumimoji="0" lang="it-IT"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 </a:t>
            </a:r>
            <a:r>
              <a:rPr kumimoji="0" lang="it-IT" sz="1800" b="1" i="0" u="none" strike="noStrike" kern="1200" cap="none" spc="0" normalizeH="0" baseline="0" noProof="0" dirty="0" err="1">
                <a:ln>
                  <a:noFill/>
                </a:ln>
                <a:solidFill>
                  <a:srgbClr val="459AB7"/>
                </a:solidFill>
                <a:effectLst/>
                <a:uLnTx/>
                <a:uFillTx/>
                <a:latin typeface="Montserrat" panose="00000500000000000000" pitchFamily="2" charset="0"/>
                <a:ea typeface="+mn-ea"/>
                <a:cs typeface="+mn-cs"/>
              </a:rPr>
              <a:t>strongly</a:t>
            </a:r>
            <a:r>
              <a:rPr kumimoji="0" lang="it-IT"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 </a:t>
            </a:r>
            <a:r>
              <a:rPr kumimoji="0" lang="it-IT" sz="1800" b="1" i="0" u="none" strike="noStrike" kern="1200" cap="none" spc="0" normalizeH="0" baseline="0" noProof="0" dirty="0" err="1">
                <a:ln>
                  <a:noFill/>
                </a:ln>
                <a:solidFill>
                  <a:srgbClr val="459AB7"/>
                </a:solidFill>
                <a:effectLst/>
                <a:uLnTx/>
                <a:uFillTx/>
                <a:latin typeface="Montserrat" panose="00000500000000000000" pitchFamily="2" charset="0"/>
                <a:ea typeface="+mn-ea"/>
                <a:cs typeface="+mn-cs"/>
              </a:rPr>
              <a:t>influence</a:t>
            </a:r>
            <a:r>
              <a:rPr kumimoji="0" lang="it-IT"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 Nb3Sn </a:t>
            </a:r>
            <a:r>
              <a:rPr kumimoji="0" lang="it-IT" sz="1800" b="1" i="0" u="none" strike="noStrike" kern="1200" cap="none" spc="0" normalizeH="0" baseline="0" noProof="0" dirty="0" err="1">
                <a:ln>
                  <a:noFill/>
                </a:ln>
                <a:solidFill>
                  <a:srgbClr val="459AB7"/>
                </a:solidFill>
                <a:effectLst/>
                <a:uLnTx/>
                <a:uFillTx/>
                <a:latin typeface="Montserrat" panose="00000500000000000000" pitchFamily="2" charset="0"/>
                <a:ea typeface="+mn-ea"/>
                <a:cs typeface="+mn-cs"/>
              </a:rPr>
              <a:t>microstructure</a:t>
            </a:r>
            <a:r>
              <a:rPr kumimoji="0" lang="it-IT"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 and SC </a:t>
            </a:r>
            <a:r>
              <a:rPr kumimoji="0" lang="it-IT" sz="1800" b="1" i="0" u="none" strike="noStrike" kern="1200" cap="none" spc="0" normalizeH="0" baseline="0" noProof="0" dirty="0" err="1">
                <a:ln>
                  <a:noFill/>
                </a:ln>
                <a:solidFill>
                  <a:srgbClr val="459AB7"/>
                </a:solidFill>
                <a:effectLst/>
                <a:uLnTx/>
                <a:uFillTx/>
                <a:latin typeface="Montserrat" panose="00000500000000000000" pitchFamily="2" charset="0"/>
                <a:ea typeface="+mn-ea"/>
                <a:cs typeface="+mn-cs"/>
              </a:rPr>
              <a:t>properties</a:t>
            </a:r>
            <a:r>
              <a:rPr kumimoji="0" lang="it-IT"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 (</a:t>
            </a:r>
            <a:r>
              <a:rPr kumimoji="0" lang="it-IT" sz="1800" b="1" i="0" u="none" strike="noStrike" kern="1200" cap="none" spc="0" normalizeH="0" baseline="0" noProof="0" dirty="0" err="1">
                <a:ln>
                  <a:noFill/>
                </a:ln>
                <a:solidFill>
                  <a:srgbClr val="459AB7"/>
                </a:solidFill>
                <a:effectLst/>
                <a:uLnTx/>
                <a:uFillTx/>
                <a:latin typeface="Montserrat" panose="00000500000000000000" pitchFamily="2" charset="0"/>
                <a:ea typeface="+mn-ea"/>
                <a:cs typeface="+mn-cs"/>
              </a:rPr>
              <a:t>similar</a:t>
            </a:r>
            <a:r>
              <a:rPr kumimoji="0" lang="it-IT"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 to DC-MS) </a:t>
            </a:r>
          </a:p>
        </p:txBody>
      </p:sp>
      <p:sp>
        <p:nvSpPr>
          <p:cNvPr id="74" name="Text Placeholder 6">
            <a:extLst>
              <a:ext uri="{FF2B5EF4-FFF2-40B4-BE49-F238E27FC236}">
                <a16:creationId xmlns:a16="http://schemas.microsoft.com/office/drawing/2014/main" id="{B546620F-BBEF-62D3-5912-1C0988E96A72}"/>
              </a:ext>
            </a:extLst>
          </p:cNvPr>
          <p:cNvSpPr txBox="1">
            <a:spLocks/>
          </p:cNvSpPr>
          <p:nvPr/>
        </p:nvSpPr>
        <p:spPr>
          <a:xfrm>
            <a:off x="9935783" y="266701"/>
            <a:ext cx="2102845"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Marton Major</a:t>
            </a:r>
            <a:endParaRPr kumimoji="0" lang="en-US" sz="12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55811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2B8472-80A9-092A-5595-30FFD62B74B0}"/>
              </a:ext>
            </a:extLst>
          </p:cNvPr>
          <p:cNvSpPr>
            <a:spLocks noGrp="1"/>
          </p:cNvSpPr>
          <p:nvPr>
            <p:ph type="title"/>
          </p:nvPr>
        </p:nvSpPr>
        <p:spPr/>
        <p:txBody>
          <a:bodyPr/>
          <a:lstStyle/>
          <a:p>
            <a:r>
              <a:rPr lang="it-IT" dirty="0"/>
              <a:t>Bronze Route</a:t>
            </a:r>
          </a:p>
        </p:txBody>
      </p:sp>
      <p:sp>
        <p:nvSpPr>
          <p:cNvPr id="4" name="Segnaposto numero diapositiva 3">
            <a:extLst>
              <a:ext uri="{FF2B5EF4-FFF2-40B4-BE49-F238E27FC236}">
                <a16:creationId xmlns:a16="http://schemas.microsoft.com/office/drawing/2014/main" id="{D43E90C3-7A2F-070C-7D20-966BBC562D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sp>
        <p:nvSpPr>
          <p:cNvPr id="7" name="文本框 15">
            <a:extLst>
              <a:ext uri="{FF2B5EF4-FFF2-40B4-BE49-F238E27FC236}">
                <a16:creationId xmlns:a16="http://schemas.microsoft.com/office/drawing/2014/main" id="{67B3EDAB-D414-971A-9759-338F5F640F96}"/>
              </a:ext>
            </a:extLst>
          </p:cNvPr>
          <p:cNvSpPr txBox="1"/>
          <p:nvPr/>
        </p:nvSpPr>
        <p:spPr>
          <a:xfrm>
            <a:off x="498569" y="2332412"/>
            <a:ext cx="55212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2060"/>
                </a:solidFill>
                <a:effectLst/>
                <a:uLnTx/>
                <a:uFillTx/>
                <a:latin typeface="Montserrat" panose="00000500000000000000" pitchFamily="2" charset="0"/>
                <a:ea typeface="等线" panose="02010600030101010101" pitchFamily="2" charset="-122"/>
                <a:cs typeface="+mn-cs"/>
              </a:rPr>
              <a:t>Nb BULK SUBSTRATE - R</a:t>
            </a:r>
            <a:r>
              <a:rPr kumimoji="0" lang="en-US" altLang="zh-CN" sz="1400" b="1" i="0" u="none" strike="noStrike" kern="1200" cap="none" spc="0" normalizeH="0" baseline="-25000" noProof="0" dirty="0">
                <a:ln>
                  <a:noFill/>
                </a:ln>
                <a:solidFill>
                  <a:srgbClr val="002060"/>
                </a:solidFill>
                <a:effectLst/>
                <a:uLnTx/>
                <a:uFillTx/>
                <a:latin typeface="Montserrat" panose="00000500000000000000" pitchFamily="2" charset="0"/>
                <a:ea typeface="等线" panose="02010600030101010101" pitchFamily="2" charset="-122"/>
                <a:cs typeface="+mn-cs"/>
              </a:rPr>
              <a:t>s</a:t>
            </a:r>
            <a:r>
              <a:rPr kumimoji="0" lang="en-US" altLang="zh-CN" sz="1400" b="1" i="0" u="none" strike="noStrike" kern="1200" cap="none" spc="0" normalizeH="0" baseline="0" noProof="0" dirty="0">
                <a:ln>
                  <a:noFill/>
                </a:ln>
                <a:solidFill>
                  <a:srgbClr val="002060"/>
                </a:solidFill>
                <a:effectLst/>
                <a:uLnTx/>
                <a:uFillTx/>
                <a:latin typeface="Montserrat" panose="00000500000000000000" pitchFamily="2" charset="0"/>
                <a:ea typeface="等线" panose="02010600030101010101" pitchFamily="2" charset="-122"/>
                <a:cs typeface="+mn-cs"/>
              </a:rPr>
              <a:t>=</a:t>
            </a:r>
            <a:r>
              <a:rPr lang="en-US" altLang="zh-CN" sz="1400" b="1" dirty="0">
                <a:solidFill>
                  <a:srgbClr val="002060"/>
                </a:solidFill>
                <a:latin typeface="Montserrat" panose="00000500000000000000" pitchFamily="2" charset="0"/>
                <a:ea typeface="等线" panose="02010600030101010101" pitchFamily="2" charset="-122"/>
              </a:rPr>
              <a:t>17</a:t>
            </a:r>
            <a:r>
              <a:rPr kumimoji="0" lang="en-US" altLang="zh-CN" sz="1400" b="1" i="0" u="none" strike="noStrike" kern="1200" cap="none" spc="0" normalizeH="0" baseline="0" noProof="0" dirty="0">
                <a:ln>
                  <a:noFill/>
                </a:ln>
                <a:solidFill>
                  <a:srgbClr val="002060"/>
                </a:solidFill>
                <a:effectLst/>
                <a:uLnTx/>
                <a:uFillTx/>
                <a:latin typeface="Montserrat" panose="00000500000000000000" pitchFamily="2" charset="0"/>
                <a:ea typeface="等线" panose="02010600030101010101" pitchFamily="2" charset="-122"/>
                <a:cs typeface="+mn-cs"/>
              </a:rPr>
              <a:t>.1 </a:t>
            </a:r>
            <a:r>
              <a:rPr kumimoji="0" lang="en-US" altLang="zh-CN" sz="1400" b="1" i="0" u="none" strike="noStrike" kern="1200" cap="none" spc="0" normalizeH="0" baseline="0" noProof="0" dirty="0" err="1">
                <a:ln>
                  <a:noFill/>
                </a:ln>
                <a:solidFill>
                  <a:srgbClr val="002060"/>
                </a:solidFill>
                <a:effectLst/>
                <a:uLnTx/>
                <a:uFillTx/>
                <a:latin typeface="Montserrat" panose="00000500000000000000" pitchFamily="2" charset="0"/>
                <a:ea typeface="等线" panose="02010600030101010101" pitchFamily="2" charset="-122"/>
                <a:cs typeface="+mn-cs"/>
              </a:rPr>
              <a:t>nΩ</a:t>
            </a:r>
            <a:r>
              <a:rPr kumimoji="0" lang="en-US" altLang="zh-CN" sz="1400" b="1" i="0" u="none" strike="noStrike" kern="1200" cap="none" spc="0" normalizeH="0" baseline="0" noProof="0" dirty="0">
                <a:ln>
                  <a:noFill/>
                </a:ln>
                <a:solidFill>
                  <a:srgbClr val="002060"/>
                </a:solidFill>
                <a:effectLst/>
                <a:uLnTx/>
                <a:uFillTx/>
                <a:latin typeface="Montserrat" panose="00000500000000000000" pitchFamily="2" charset="0"/>
                <a:ea typeface="等线" panose="02010600030101010101" pitchFamily="2" charset="-122"/>
                <a:cs typeface="+mn-cs"/>
              </a:rPr>
              <a:t> @4 K, 20 </a:t>
            </a:r>
            <a:r>
              <a:rPr kumimoji="0" lang="en-US" altLang="zh-CN" sz="1400" b="1" i="0" u="none" strike="noStrike" kern="1200" cap="none" spc="0" normalizeH="0" baseline="0" noProof="0" dirty="0" err="1">
                <a:ln>
                  <a:noFill/>
                </a:ln>
                <a:solidFill>
                  <a:srgbClr val="002060"/>
                </a:solidFill>
                <a:effectLst/>
                <a:uLnTx/>
                <a:uFillTx/>
                <a:latin typeface="Montserrat" panose="00000500000000000000" pitchFamily="2" charset="0"/>
                <a:ea typeface="等线" panose="02010600030101010101" pitchFamily="2" charset="-122"/>
                <a:cs typeface="+mn-cs"/>
              </a:rPr>
              <a:t>mT</a:t>
            </a:r>
            <a:r>
              <a:rPr kumimoji="0" lang="en-US" altLang="zh-CN" sz="1400" b="1" i="0" u="none" strike="noStrike" kern="1200" cap="none" spc="0" normalizeH="0" baseline="0" noProof="0" dirty="0">
                <a:ln>
                  <a:noFill/>
                </a:ln>
                <a:solidFill>
                  <a:srgbClr val="002060"/>
                </a:solidFill>
                <a:effectLst/>
                <a:uLnTx/>
                <a:uFillTx/>
                <a:latin typeface="Montserrat" panose="00000500000000000000" pitchFamily="2" charset="0"/>
                <a:ea typeface="等线" panose="02010600030101010101" pitchFamily="2" charset="-122"/>
                <a:cs typeface="+mn-cs"/>
              </a:rPr>
              <a:t>, 417 MHz</a:t>
            </a:r>
            <a:endParaRPr kumimoji="0" lang="zh-CN" altLang="en-US" sz="1400" b="1" i="0" u="none" strike="noStrike" kern="1200" cap="none" spc="0" normalizeH="0" baseline="0" noProof="0" dirty="0">
              <a:ln>
                <a:noFill/>
              </a:ln>
              <a:solidFill>
                <a:srgbClr val="002060"/>
              </a:solidFill>
              <a:effectLst/>
              <a:uLnTx/>
              <a:uFillTx/>
              <a:latin typeface="Montserrat" panose="00000500000000000000" pitchFamily="2" charset="0"/>
              <a:ea typeface="等线" panose="02010600030101010101" pitchFamily="2" charset="-122"/>
              <a:cs typeface="+mn-cs"/>
            </a:endParaRPr>
          </a:p>
        </p:txBody>
      </p:sp>
      <p:sp>
        <p:nvSpPr>
          <p:cNvPr id="8" name="文本框 16">
            <a:extLst>
              <a:ext uri="{FF2B5EF4-FFF2-40B4-BE49-F238E27FC236}">
                <a16:creationId xmlns:a16="http://schemas.microsoft.com/office/drawing/2014/main" id="{45D43362-0E17-53EE-2534-8E129D8B6E21}"/>
              </a:ext>
            </a:extLst>
          </p:cNvPr>
          <p:cNvSpPr txBox="1"/>
          <p:nvPr/>
        </p:nvSpPr>
        <p:spPr>
          <a:xfrm>
            <a:off x="619727" y="4432605"/>
            <a:ext cx="566658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rPr>
              <a:t>Cu SUBSTRATE - R</a:t>
            </a:r>
            <a:r>
              <a:rPr kumimoji="0" lang="en-US" altLang="zh-CN" sz="1600" b="1" i="0" u="none" strike="noStrike" kern="1200" cap="none" spc="0" normalizeH="0" baseline="-25000" noProof="0" dirty="0">
                <a:ln>
                  <a:noFill/>
                </a:ln>
                <a:solidFill>
                  <a:srgbClr val="459AB7"/>
                </a:solidFill>
                <a:effectLst/>
                <a:uLnTx/>
                <a:uFillTx/>
                <a:latin typeface="Montserrat" panose="00000500000000000000" pitchFamily="2" charset="0"/>
                <a:ea typeface="等线" panose="02010600030101010101" pitchFamily="2" charset="-122"/>
                <a:cs typeface="+mn-cs"/>
              </a:rPr>
              <a:t>s</a:t>
            </a:r>
            <a:r>
              <a:rPr kumimoji="0" lang="en-US" altLang="zh-CN" sz="16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rPr>
              <a:t>=</a:t>
            </a:r>
            <a:r>
              <a:rPr lang="en-US" altLang="zh-CN" sz="1600" b="1" dirty="0">
                <a:solidFill>
                  <a:srgbClr val="459AB7"/>
                </a:solidFill>
                <a:latin typeface="Montserrat" panose="00000500000000000000" pitchFamily="2" charset="0"/>
                <a:ea typeface="等线" panose="02010600030101010101" pitchFamily="2" charset="-122"/>
              </a:rPr>
              <a:t>46</a:t>
            </a:r>
            <a:r>
              <a:rPr kumimoji="0" lang="en-US" altLang="zh-CN" sz="16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rPr>
              <a:t>.0 </a:t>
            </a:r>
            <a:r>
              <a:rPr kumimoji="0" lang="en-US" altLang="zh-CN" sz="1600" b="1" i="0" u="none" strike="noStrike" kern="1200" cap="none" spc="0" normalizeH="0" baseline="0" noProof="0" dirty="0" err="1">
                <a:ln>
                  <a:noFill/>
                </a:ln>
                <a:solidFill>
                  <a:srgbClr val="459AB7"/>
                </a:solidFill>
                <a:effectLst/>
                <a:uLnTx/>
                <a:uFillTx/>
                <a:latin typeface="Montserrat" panose="00000500000000000000" pitchFamily="2" charset="0"/>
                <a:ea typeface="等线" panose="02010600030101010101" pitchFamily="2" charset="-122"/>
                <a:cs typeface="+mn-cs"/>
              </a:rPr>
              <a:t>nΩ</a:t>
            </a:r>
            <a:r>
              <a:rPr kumimoji="0" lang="en-US" altLang="zh-CN" sz="16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rPr>
              <a:t> @4 K, 20 </a:t>
            </a:r>
            <a:r>
              <a:rPr kumimoji="0" lang="en-US" altLang="zh-CN" sz="1600" b="1" i="0" u="none" strike="noStrike" kern="1200" cap="none" spc="0" normalizeH="0" baseline="0" noProof="0" dirty="0" err="1">
                <a:ln>
                  <a:noFill/>
                </a:ln>
                <a:solidFill>
                  <a:srgbClr val="459AB7"/>
                </a:solidFill>
                <a:effectLst/>
                <a:uLnTx/>
                <a:uFillTx/>
                <a:latin typeface="Montserrat" panose="00000500000000000000" pitchFamily="2" charset="0"/>
                <a:ea typeface="等线" panose="02010600030101010101" pitchFamily="2" charset="-122"/>
                <a:cs typeface="+mn-cs"/>
              </a:rPr>
              <a:t>mT</a:t>
            </a:r>
            <a:r>
              <a:rPr kumimoji="0" lang="en-US" altLang="zh-CN" sz="16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rPr>
              <a:t>, 413 MHz</a:t>
            </a:r>
            <a:endParaRPr kumimoji="0" lang="zh-CN" altLang="en-US" sz="16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endParaRPr>
          </a:p>
        </p:txBody>
      </p:sp>
      <p:pic>
        <p:nvPicPr>
          <p:cNvPr id="29" name="Immagine 28">
            <a:extLst>
              <a:ext uri="{FF2B5EF4-FFF2-40B4-BE49-F238E27FC236}">
                <a16:creationId xmlns:a16="http://schemas.microsoft.com/office/drawing/2014/main" id="{E88C91F4-E42A-8218-5740-8BEEAE779783}"/>
              </a:ext>
            </a:extLst>
          </p:cNvPr>
          <p:cNvPicPr>
            <a:picLocks noChangeAspect="1"/>
          </p:cNvPicPr>
          <p:nvPr/>
        </p:nvPicPr>
        <p:blipFill>
          <a:blip r:embed="rId2"/>
          <a:stretch>
            <a:fillRect/>
          </a:stretch>
        </p:blipFill>
        <p:spPr>
          <a:xfrm>
            <a:off x="641198" y="4771159"/>
            <a:ext cx="5311275" cy="1521661"/>
          </a:xfrm>
          <a:prstGeom prst="rect">
            <a:avLst/>
          </a:prstGeom>
        </p:spPr>
      </p:pic>
      <p:pic>
        <p:nvPicPr>
          <p:cNvPr id="47" name="Immagine 46" descr="The image depicts a series of cylindrical objects, each with a different color, arranged in a linear sequence, showing a clear progression or transformation.&#10;&#10;Il contenuto generato dall'IA potrebbe non essere corretto.">
            <a:extLst>
              <a:ext uri="{FF2B5EF4-FFF2-40B4-BE49-F238E27FC236}">
                <a16:creationId xmlns:a16="http://schemas.microsoft.com/office/drawing/2014/main" id="{23893402-ECB2-F295-C07B-AD65ECD150EF}"/>
              </a:ext>
            </a:extLst>
          </p:cNvPr>
          <p:cNvPicPr>
            <a:picLocks noChangeAspect="1"/>
          </p:cNvPicPr>
          <p:nvPr/>
        </p:nvPicPr>
        <p:blipFill>
          <a:blip r:embed="rId3"/>
          <a:stretch>
            <a:fillRect/>
          </a:stretch>
        </p:blipFill>
        <p:spPr>
          <a:xfrm>
            <a:off x="619727" y="2774920"/>
            <a:ext cx="5332746" cy="1449777"/>
          </a:xfrm>
          <a:prstGeom prst="rect">
            <a:avLst/>
          </a:prstGeom>
        </p:spPr>
      </p:pic>
      <p:pic>
        <p:nvPicPr>
          <p:cNvPr id="1026" name="Picture 2" descr="Helmholtz-Zentrum Berlin – Association of European-level Research  Infrastructure Facilities">
            <a:extLst>
              <a:ext uri="{FF2B5EF4-FFF2-40B4-BE49-F238E27FC236}">
                <a16:creationId xmlns:a16="http://schemas.microsoft.com/office/drawing/2014/main" id="{B2E0888B-4983-A476-3575-0E528B55BE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569" y="1646809"/>
            <a:ext cx="1438345" cy="493832"/>
          </a:xfrm>
          <a:prstGeom prst="rect">
            <a:avLst/>
          </a:prstGeom>
          <a:noFill/>
          <a:extLst>
            <a:ext uri="{909E8E84-426E-40DD-AFC4-6F175D3DCCD1}">
              <a14:hiddenFill xmlns:a14="http://schemas.microsoft.com/office/drawing/2010/main">
                <a:solidFill>
                  <a:srgbClr val="FFFFFF"/>
                </a:solidFill>
              </a14:hiddenFill>
            </a:ext>
          </a:extLst>
        </p:spPr>
      </p:pic>
      <p:pic>
        <p:nvPicPr>
          <p:cNvPr id="49" name="Immagine 48" descr="The image depicts a series of electron diffraction patterns from a sample treated with a laser, showing changes in diffraction intensity and line spacing.&#10;&#10;Il contenuto generato dall'IA potrebbe non essere corretto.">
            <a:extLst>
              <a:ext uri="{FF2B5EF4-FFF2-40B4-BE49-F238E27FC236}">
                <a16:creationId xmlns:a16="http://schemas.microsoft.com/office/drawing/2014/main" id="{7B07FC51-3EDD-516B-E5FC-67EE325C0922}"/>
              </a:ext>
            </a:extLst>
          </p:cNvPr>
          <p:cNvPicPr>
            <a:picLocks noChangeAspect="1"/>
          </p:cNvPicPr>
          <p:nvPr/>
        </p:nvPicPr>
        <p:blipFill>
          <a:blip r:embed="rId5"/>
          <a:stretch>
            <a:fillRect/>
          </a:stretch>
        </p:blipFill>
        <p:spPr>
          <a:xfrm>
            <a:off x="6239529" y="1769499"/>
            <a:ext cx="5834313" cy="2548320"/>
          </a:xfrm>
          <a:prstGeom prst="rect">
            <a:avLst/>
          </a:prstGeom>
        </p:spPr>
      </p:pic>
      <p:sp>
        <p:nvSpPr>
          <p:cNvPr id="50" name="文本框 15">
            <a:extLst>
              <a:ext uri="{FF2B5EF4-FFF2-40B4-BE49-F238E27FC236}">
                <a16:creationId xmlns:a16="http://schemas.microsoft.com/office/drawing/2014/main" id="{A9E950BE-E9A6-E1BA-706C-B1AF3AE0E1AD}"/>
              </a:ext>
            </a:extLst>
          </p:cNvPr>
          <p:cNvSpPr txBox="1"/>
          <p:nvPr/>
        </p:nvSpPr>
        <p:spPr>
          <a:xfrm>
            <a:off x="6396069" y="1334744"/>
            <a:ext cx="55212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rPr>
              <a:t>BRONZE ROUTE + LASER TREATMENT</a:t>
            </a:r>
            <a:endParaRPr kumimoji="0" lang="zh-CN" altLang="en-US" sz="1400" b="1" i="0" u="none" strike="noStrike" kern="1200" cap="none" spc="0" normalizeH="0" baseline="0" noProof="0" dirty="0">
              <a:ln>
                <a:noFill/>
              </a:ln>
              <a:solidFill>
                <a:srgbClr val="459AB7"/>
              </a:solidFill>
              <a:effectLst/>
              <a:uLnTx/>
              <a:uFillTx/>
              <a:latin typeface="Montserrat" panose="00000500000000000000" pitchFamily="2" charset="0"/>
              <a:ea typeface="等线" panose="02010600030101010101" pitchFamily="2" charset="-122"/>
              <a:cs typeface="+mn-cs"/>
            </a:endParaRPr>
          </a:p>
        </p:txBody>
      </p:sp>
      <p:pic>
        <p:nvPicPr>
          <p:cNvPr id="52" name="Immagine 51" descr="The graph shows a comparison of adhesion strength, measured in Newtons per square millimeter, between untreated C3 and laser-treated C2, with laser treatment resulting in a 30% increase in adhesion.&#10;&#10;Il contenuto generato dall'IA potrebbe non essere corretto.">
            <a:extLst>
              <a:ext uri="{FF2B5EF4-FFF2-40B4-BE49-F238E27FC236}">
                <a16:creationId xmlns:a16="http://schemas.microsoft.com/office/drawing/2014/main" id="{CD8DA920-6B64-73E1-5F03-BBA6D24FBC84}"/>
              </a:ext>
            </a:extLst>
          </p:cNvPr>
          <p:cNvPicPr>
            <a:picLocks noChangeAspect="1"/>
          </p:cNvPicPr>
          <p:nvPr/>
        </p:nvPicPr>
        <p:blipFill>
          <a:blip r:embed="rId6"/>
          <a:stretch>
            <a:fillRect/>
          </a:stretch>
        </p:blipFill>
        <p:spPr>
          <a:xfrm>
            <a:off x="6858394" y="4421773"/>
            <a:ext cx="4957197" cy="1965731"/>
          </a:xfrm>
          <a:prstGeom prst="rect">
            <a:avLst/>
          </a:prstGeom>
        </p:spPr>
      </p:pic>
      <p:pic>
        <p:nvPicPr>
          <p:cNvPr id="1028" name="Picture 4" descr="Institute of modern physics(IMP), CAS | LinkedIn">
            <a:extLst>
              <a:ext uri="{FF2B5EF4-FFF2-40B4-BE49-F238E27FC236}">
                <a16:creationId xmlns:a16="http://schemas.microsoft.com/office/drawing/2014/main" id="{8B591DB8-EDD0-6138-923C-09EBA14163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5042" y="819353"/>
            <a:ext cx="1085317" cy="108531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nettore diritto 53">
            <a:extLst>
              <a:ext uri="{FF2B5EF4-FFF2-40B4-BE49-F238E27FC236}">
                <a16:creationId xmlns:a16="http://schemas.microsoft.com/office/drawing/2014/main" id="{C8D43C7E-8077-75A1-E2C0-5E90848134F1}"/>
              </a:ext>
            </a:extLst>
          </p:cNvPr>
          <p:cNvCxnSpPr>
            <a:cxnSpLocks/>
          </p:cNvCxnSpPr>
          <p:nvPr/>
        </p:nvCxnSpPr>
        <p:spPr>
          <a:xfrm>
            <a:off x="6165273" y="1248109"/>
            <a:ext cx="0" cy="5118614"/>
          </a:xfrm>
          <a:prstGeom prst="line">
            <a:avLst/>
          </a:prstGeom>
          <a:ln w="38100">
            <a:solidFill>
              <a:srgbClr val="459AB7"/>
            </a:solidFill>
          </a:ln>
        </p:spPr>
        <p:style>
          <a:lnRef idx="1">
            <a:schemeClr val="accent1"/>
          </a:lnRef>
          <a:fillRef idx="0">
            <a:schemeClr val="accent1"/>
          </a:fillRef>
          <a:effectRef idx="0">
            <a:schemeClr val="accent1"/>
          </a:effectRef>
          <a:fontRef idx="minor">
            <a:schemeClr val="tx1"/>
          </a:fontRef>
        </p:style>
      </p:cxnSp>
      <p:sp>
        <p:nvSpPr>
          <p:cNvPr id="56" name="Text Placeholder 6">
            <a:extLst>
              <a:ext uri="{FF2B5EF4-FFF2-40B4-BE49-F238E27FC236}">
                <a16:creationId xmlns:a16="http://schemas.microsoft.com/office/drawing/2014/main" id="{93A5C905-D501-5E52-CEF4-1FA6157CA759}"/>
              </a:ext>
            </a:extLst>
          </p:cNvPr>
          <p:cNvSpPr txBox="1">
            <a:spLocks/>
          </p:cNvSpPr>
          <p:nvPr/>
        </p:nvSpPr>
        <p:spPr>
          <a:xfrm>
            <a:off x="-186044" y="1198432"/>
            <a:ext cx="2102845"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Ming Lu</a:t>
            </a:r>
            <a:endParaRPr kumimoji="0" lang="en-US" sz="12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p:txBody>
      </p:sp>
      <p:sp>
        <p:nvSpPr>
          <p:cNvPr id="57" name="Text Placeholder 6">
            <a:extLst>
              <a:ext uri="{FF2B5EF4-FFF2-40B4-BE49-F238E27FC236}">
                <a16:creationId xmlns:a16="http://schemas.microsoft.com/office/drawing/2014/main" id="{8E80B9B4-D208-A1E4-CC5D-6AB66656FE08}"/>
              </a:ext>
            </a:extLst>
          </p:cNvPr>
          <p:cNvSpPr txBox="1">
            <a:spLocks/>
          </p:cNvSpPr>
          <p:nvPr/>
        </p:nvSpPr>
        <p:spPr>
          <a:xfrm>
            <a:off x="10089155" y="406954"/>
            <a:ext cx="2102845"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Teng Tan</a:t>
            </a:r>
            <a:endParaRPr kumimoji="0" lang="en-US" sz="12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27737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D78252-7B5A-24ED-4350-DF1007F4268E}"/>
              </a:ext>
            </a:extLst>
          </p:cNvPr>
          <p:cNvSpPr>
            <a:spLocks noGrp="1"/>
          </p:cNvSpPr>
          <p:nvPr>
            <p:ph type="title"/>
          </p:nvPr>
        </p:nvSpPr>
        <p:spPr/>
        <p:txBody>
          <a:bodyPr/>
          <a:lstStyle/>
          <a:p>
            <a:r>
              <a:rPr lang="it-IT" dirty="0"/>
              <a:t>Vapor </a:t>
            </a:r>
            <a:r>
              <a:rPr lang="it-IT" dirty="0" err="1"/>
              <a:t>Diffusion</a:t>
            </a:r>
            <a:endParaRPr lang="it-IT" dirty="0"/>
          </a:p>
        </p:txBody>
      </p:sp>
      <p:sp>
        <p:nvSpPr>
          <p:cNvPr id="4" name="Segnaposto numero diapositiva 3">
            <a:extLst>
              <a:ext uri="{FF2B5EF4-FFF2-40B4-BE49-F238E27FC236}">
                <a16:creationId xmlns:a16="http://schemas.microsoft.com/office/drawing/2014/main" id="{415DD931-04AC-C0AC-36FB-11B8968EB4B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sp>
        <p:nvSpPr>
          <p:cNvPr id="5" name="Text Placeholder 6">
            <a:extLst>
              <a:ext uri="{FF2B5EF4-FFF2-40B4-BE49-F238E27FC236}">
                <a16:creationId xmlns:a16="http://schemas.microsoft.com/office/drawing/2014/main" id="{F35C08C8-E3D8-E200-5FB9-93BAB159ADAE}"/>
              </a:ext>
            </a:extLst>
          </p:cNvPr>
          <p:cNvSpPr txBox="1">
            <a:spLocks/>
          </p:cNvSpPr>
          <p:nvPr/>
        </p:nvSpPr>
        <p:spPr>
          <a:xfrm>
            <a:off x="1612085" y="4766641"/>
            <a:ext cx="4857727" cy="596900"/>
          </a:xfrm>
          <a:prstGeom prst="rect">
            <a:avLst/>
          </a:prstGeom>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No correlation between current titanium levels and RF performance</a:t>
            </a:r>
          </a:p>
        </p:txBody>
      </p:sp>
      <p:pic>
        <p:nvPicPr>
          <p:cNvPr id="6" name="Picture 8">
            <a:extLst>
              <a:ext uri="{FF2B5EF4-FFF2-40B4-BE49-F238E27FC236}">
                <a16:creationId xmlns:a16="http://schemas.microsoft.com/office/drawing/2014/main" id="{EBFC37AC-21AE-4076-0ACA-75EEE584CE11}"/>
              </a:ext>
            </a:extLst>
          </p:cNvPr>
          <p:cNvPicPr>
            <a:picLocks noChangeAspect="1"/>
          </p:cNvPicPr>
          <p:nvPr/>
        </p:nvPicPr>
        <p:blipFill>
          <a:blip r:embed="rId2"/>
          <a:srcRect/>
          <a:stretch/>
        </p:blipFill>
        <p:spPr>
          <a:xfrm>
            <a:off x="327219" y="2270455"/>
            <a:ext cx="3901425" cy="2317116"/>
          </a:xfrm>
          <a:prstGeom prst="rect">
            <a:avLst/>
          </a:prstGeom>
        </p:spPr>
      </p:pic>
      <p:pic>
        <p:nvPicPr>
          <p:cNvPr id="13" name="Immagine 12" descr="The image depicts a metallic flange cover, likely part of a mechanical or industrial system, partially detached and possibly being handled or examined.&#10;&#10;Il contenuto generato dall'IA potrebbe non essere corretto.">
            <a:extLst>
              <a:ext uri="{FF2B5EF4-FFF2-40B4-BE49-F238E27FC236}">
                <a16:creationId xmlns:a16="http://schemas.microsoft.com/office/drawing/2014/main" id="{3F507FA2-87BB-9E8F-A07B-18F58A31370D}"/>
              </a:ext>
            </a:extLst>
          </p:cNvPr>
          <p:cNvPicPr>
            <a:picLocks noChangeAspect="1"/>
          </p:cNvPicPr>
          <p:nvPr/>
        </p:nvPicPr>
        <p:blipFill>
          <a:blip r:embed="rId3"/>
          <a:stretch>
            <a:fillRect/>
          </a:stretch>
        </p:blipFill>
        <p:spPr>
          <a:xfrm>
            <a:off x="4142610" y="2431306"/>
            <a:ext cx="2797335" cy="2099344"/>
          </a:xfrm>
          <a:prstGeom prst="rect">
            <a:avLst/>
          </a:prstGeom>
        </p:spPr>
      </p:pic>
      <p:sp>
        <p:nvSpPr>
          <p:cNvPr id="14" name="Text Placeholder 6">
            <a:extLst>
              <a:ext uri="{FF2B5EF4-FFF2-40B4-BE49-F238E27FC236}">
                <a16:creationId xmlns:a16="http://schemas.microsoft.com/office/drawing/2014/main" id="{40772703-7FD1-06F3-4EBA-470110E1842A}"/>
              </a:ext>
            </a:extLst>
          </p:cNvPr>
          <p:cNvSpPr txBox="1">
            <a:spLocks/>
          </p:cNvSpPr>
          <p:nvPr/>
        </p:nvSpPr>
        <p:spPr>
          <a:xfrm>
            <a:off x="1612085" y="5827711"/>
            <a:ext cx="4857727"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We really need flange covers?</a:t>
            </a:r>
          </a:p>
        </p:txBody>
      </p:sp>
      <p:sp>
        <p:nvSpPr>
          <p:cNvPr id="15" name="Freccia in giù 14">
            <a:extLst>
              <a:ext uri="{FF2B5EF4-FFF2-40B4-BE49-F238E27FC236}">
                <a16:creationId xmlns:a16="http://schemas.microsoft.com/office/drawing/2014/main" id="{09536EC0-28AE-A277-A271-133FF34D7231}"/>
              </a:ext>
            </a:extLst>
          </p:cNvPr>
          <p:cNvSpPr/>
          <p:nvPr/>
        </p:nvSpPr>
        <p:spPr>
          <a:xfrm>
            <a:off x="3707993" y="5427547"/>
            <a:ext cx="434617" cy="336157"/>
          </a:xfrm>
          <a:prstGeom prst="downArrow">
            <a:avLst/>
          </a:prstGeom>
          <a:solidFill>
            <a:srgbClr val="459AB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8">
            <a:extLst>
              <a:ext uri="{FF2B5EF4-FFF2-40B4-BE49-F238E27FC236}">
                <a16:creationId xmlns:a16="http://schemas.microsoft.com/office/drawing/2014/main" id="{19FEB354-29DE-6B19-F859-533CAE797E84}"/>
              </a:ext>
            </a:extLst>
          </p:cNvPr>
          <p:cNvPicPr>
            <a:picLocks noChangeAspect="1"/>
          </p:cNvPicPr>
          <p:nvPr/>
        </p:nvPicPr>
        <p:blipFill>
          <a:blip r:embed="rId4"/>
          <a:stretch>
            <a:fillRect/>
          </a:stretch>
        </p:blipFill>
        <p:spPr>
          <a:xfrm>
            <a:off x="7176654" y="2146633"/>
            <a:ext cx="4493385" cy="2668690"/>
          </a:xfrm>
          <a:prstGeom prst="rect">
            <a:avLst/>
          </a:prstGeom>
        </p:spPr>
      </p:pic>
      <p:sp>
        <p:nvSpPr>
          <p:cNvPr id="17" name="Text Placeholder 6">
            <a:extLst>
              <a:ext uri="{FF2B5EF4-FFF2-40B4-BE49-F238E27FC236}">
                <a16:creationId xmlns:a16="http://schemas.microsoft.com/office/drawing/2014/main" id="{F8E8C202-8422-6A5D-E22B-539EB1AB52A3}"/>
              </a:ext>
            </a:extLst>
          </p:cNvPr>
          <p:cNvSpPr txBox="1">
            <a:spLocks/>
          </p:cNvSpPr>
          <p:nvPr/>
        </p:nvSpPr>
        <p:spPr>
          <a:xfrm>
            <a:off x="866910" y="1531087"/>
            <a:ext cx="6116781" cy="596900"/>
          </a:xfrm>
          <a:prstGeom prst="rect">
            <a:avLst/>
          </a:prstGeom>
        </p:spPr>
        <p:txBody>
          <a:bodyPr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Titanium Contamination by the flanges</a:t>
            </a:r>
          </a:p>
        </p:txBody>
      </p:sp>
      <p:cxnSp>
        <p:nvCxnSpPr>
          <p:cNvPr id="19" name="Connettore diritto 18">
            <a:extLst>
              <a:ext uri="{FF2B5EF4-FFF2-40B4-BE49-F238E27FC236}">
                <a16:creationId xmlns:a16="http://schemas.microsoft.com/office/drawing/2014/main" id="{7AC69E52-D3A1-B642-12B3-1036BCB9A030}"/>
              </a:ext>
            </a:extLst>
          </p:cNvPr>
          <p:cNvCxnSpPr>
            <a:cxnSpLocks/>
          </p:cNvCxnSpPr>
          <p:nvPr/>
        </p:nvCxnSpPr>
        <p:spPr>
          <a:xfrm>
            <a:off x="7176654" y="1400508"/>
            <a:ext cx="0" cy="4774144"/>
          </a:xfrm>
          <a:prstGeom prst="line">
            <a:avLst/>
          </a:prstGeom>
          <a:ln w="38100">
            <a:solidFill>
              <a:srgbClr val="459AB7"/>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4D4AEDFF-C026-934C-2562-4A1FA7784435}"/>
              </a:ext>
            </a:extLst>
          </p:cNvPr>
          <p:cNvSpPr txBox="1">
            <a:spLocks/>
          </p:cNvSpPr>
          <p:nvPr/>
        </p:nvSpPr>
        <p:spPr>
          <a:xfrm>
            <a:off x="7310875" y="1531087"/>
            <a:ext cx="4141508"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Oxide Dissolution</a:t>
            </a:r>
          </a:p>
        </p:txBody>
      </p:sp>
      <p:sp>
        <p:nvSpPr>
          <p:cNvPr id="23" name="CasellaDiTesto 22">
            <a:extLst>
              <a:ext uri="{FF2B5EF4-FFF2-40B4-BE49-F238E27FC236}">
                <a16:creationId xmlns:a16="http://schemas.microsoft.com/office/drawing/2014/main" id="{3717FAEE-68C1-C573-768F-29D1BCD70D36}"/>
              </a:ext>
            </a:extLst>
          </p:cNvPr>
          <p:cNvSpPr txBox="1"/>
          <p:nvPr/>
        </p:nvSpPr>
        <p:spPr>
          <a:xfrm>
            <a:off x="7310875" y="5133960"/>
            <a:ext cx="463534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800 </a:t>
            </a:r>
            <a:r>
              <a:rPr kumimoji="0" lang="en-US" sz="1800" b="1" i="0" u="none" strike="noStrike" kern="1200" cap="none" spc="0" normalizeH="0" baseline="30000" noProof="0" dirty="0" err="1">
                <a:ln>
                  <a:noFill/>
                </a:ln>
                <a:solidFill>
                  <a:srgbClr val="459AB7"/>
                </a:solidFill>
                <a:effectLst/>
                <a:uLnTx/>
                <a:uFillTx/>
                <a:latin typeface="Montserrat" panose="00000500000000000000" pitchFamily="2" charset="0"/>
                <a:ea typeface="+mn-ea"/>
                <a:cs typeface="+mn-cs"/>
              </a:rPr>
              <a:t>o</a:t>
            </a:r>
            <a:r>
              <a:rPr kumimoji="0" lang="en-US" sz="1800" b="1" i="0" u="none" strike="noStrike" kern="1200" cap="none" spc="0" normalizeH="0" baseline="0" noProof="0" dirty="0" err="1">
                <a:ln>
                  <a:noFill/>
                </a:ln>
                <a:solidFill>
                  <a:srgbClr val="459AB7"/>
                </a:solidFill>
                <a:effectLst/>
                <a:uLnTx/>
                <a:uFillTx/>
                <a:latin typeface="Montserrat" panose="00000500000000000000" pitchFamily="2" charset="0"/>
                <a:ea typeface="+mn-ea"/>
                <a:cs typeface="+mn-cs"/>
              </a:rPr>
              <a:t>C</a:t>
            </a:r>
            <a:r>
              <a:rPr kumimoji="0" lang="en-US" sz="1800" b="1"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/1h enough to dissolve oxide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9AB7"/>
                </a:solidFill>
                <a:effectLst/>
                <a:uLnTx/>
                <a:uFillTx/>
                <a:latin typeface="Montserrat" panose="00000500000000000000" pitchFamily="2" charset="0"/>
                <a:ea typeface="+mn-ea"/>
                <a:cs typeface="+mn-cs"/>
                <a:sym typeface="Wingdings" panose="05000000000000000000" pitchFamily="2" charset="2"/>
              </a:rPr>
              <a:t> </a:t>
            </a:r>
            <a:r>
              <a:rPr kumimoji="0" lang="en-US" sz="1800" b="0" i="0" u="none" strike="noStrike" kern="1200" cap="none" spc="0" normalizeH="0" baseline="0" noProof="0" dirty="0">
                <a:ln>
                  <a:noFill/>
                </a:ln>
                <a:solidFill>
                  <a:srgbClr val="459AB7"/>
                </a:solidFill>
                <a:effectLst/>
                <a:uLnTx/>
                <a:uFillTx/>
                <a:latin typeface="Montserrat" panose="00000500000000000000" pitchFamily="2" charset="0"/>
                <a:ea typeface="+mn-ea"/>
                <a:cs typeface="+mn-cs"/>
              </a:rPr>
              <a:t>Sn concentration level remains within acceptable range</a:t>
            </a:r>
          </a:p>
        </p:txBody>
      </p:sp>
      <p:pic>
        <p:nvPicPr>
          <p:cNvPr id="3074" name="Picture 2" descr="Fermilab | Graphics Standards at Fermilab | Logo and usage">
            <a:extLst>
              <a:ext uri="{FF2B5EF4-FFF2-40B4-BE49-F238E27FC236}">
                <a16:creationId xmlns:a16="http://schemas.microsoft.com/office/drawing/2014/main" id="{B7C18850-85F3-6D3E-4519-2E0ECFD2A2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8542" y="707500"/>
            <a:ext cx="1608963" cy="34430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6">
            <a:extLst>
              <a:ext uri="{FF2B5EF4-FFF2-40B4-BE49-F238E27FC236}">
                <a16:creationId xmlns:a16="http://schemas.microsoft.com/office/drawing/2014/main" id="{F79CD27E-C6A0-6D06-BA33-C3754022F1F1}"/>
              </a:ext>
            </a:extLst>
          </p:cNvPr>
          <p:cNvSpPr txBox="1">
            <a:spLocks/>
          </p:cNvSpPr>
          <p:nvPr/>
        </p:nvSpPr>
        <p:spPr>
          <a:xfrm>
            <a:off x="8891602" y="271245"/>
            <a:ext cx="2102845" cy="596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Nikki </a:t>
            </a:r>
            <a:r>
              <a:rPr kumimoji="0" lang="it-IT" sz="1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Tagdulang</a:t>
            </a:r>
            <a:endParaRPr kumimoji="0" lang="en-US" sz="12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66708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581F50-8218-029D-1A3B-84AB7E5F52BB}"/>
              </a:ext>
            </a:extLst>
          </p:cNvPr>
          <p:cNvSpPr>
            <a:spLocks noGrp="1"/>
          </p:cNvSpPr>
          <p:nvPr>
            <p:ph type="title"/>
          </p:nvPr>
        </p:nvSpPr>
        <p:spPr/>
        <p:txBody>
          <a:bodyPr/>
          <a:lstStyle/>
          <a:p>
            <a:r>
              <a:rPr lang="it-IT" dirty="0"/>
              <a:t>Take home </a:t>
            </a:r>
            <a:r>
              <a:rPr lang="it-IT" dirty="0" err="1"/>
              <a:t>message</a:t>
            </a:r>
            <a:endParaRPr lang="it-IT" dirty="0"/>
          </a:p>
        </p:txBody>
      </p:sp>
      <p:sp>
        <p:nvSpPr>
          <p:cNvPr id="3" name="Segnaposto contenuto 2">
            <a:extLst>
              <a:ext uri="{FF2B5EF4-FFF2-40B4-BE49-F238E27FC236}">
                <a16:creationId xmlns:a16="http://schemas.microsoft.com/office/drawing/2014/main" id="{76797ED2-5A68-CD6D-3374-43C7B54F3937}"/>
              </a:ext>
            </a:extLst>
          </p:cNvPr>
          <p:cNvSpPr>
            <a:spLocks noGrp="1"/>
          </p:cNvSpPr>
          <p:nvPr>
            <p:ph idx="1"/>
          </p:nvPr>
        </p:nvSpPr>
        <p:spPr>
          <a:xfrm>
            <a:off x="838199" y="1558419"/>
            <a:ext cx="10702637" cy="4351338"/>
          </a:xfrm>
        </p:spPr>
        <p:txBody>
          <a:bodyPr>
            <a:normAutofit fontScale="77500" lnSpcReduction="20000"/>
          </a:bodyPr>
          <a:lstStyle/>
          <a:p>
            <a:pPr>
              <a:lnSpc>
                <a:spcPct val="120000"/>
              </a:lnSpc>
            </a:pPr>
            <a:r>
              <a:rPr lang="it-IT" b="1" dirty="0" err="1"/>
              <a:t>Substrate</a:t>
            </a:r>
            <a:r>
              <a:rPr lang="it-IT" b="1" dirty="0"/>
              <a:t> </a:t>
            </a:r>
            <a:r>
              <a:rPr lang="it-IT" b="1" dirty="0" err="1"/>
              <a:t>matter</a:t>
            </a:r>
            <a:r>
              <a:rPr lang="it-IT" b="1" dirty="0"/>
              <a:t>!</a:t>
            </a:r>
            <a:br>
              <a:rPr lang="it-IT" dirty="0"/>
            </a:br>
            <a:r>
              <a:rPr lang="it-IT" dirty="0">
                <a:sym typeface="Wingdings" panose="05000000000000000000" pitchFamily="2" charset="2"/>
              </a:rPr>
              <a:t> Best SC </a:t>
            </a:r>
            <a:r>
              <a:rPr lang="it-IT" dirty="0" err="1">
                <a:sym typeface="Wingdings" panose="05000000000000000000" pitchFamily="2" charset="2"/>
              </a:rPr>
              <a:t>properties</a:t>
            </a:r>
            <a:r>
              <a:rPr lang="it-IT" dirty="0">
                <a:sym typeface="Wingdings" panose="05000000000000000000" pitchFamily="2" charset="2"/>
              </a:rPr>
              <a:t> on Nb </a:t>
            </a:r>
            <a:r>
              <a:rPr lang="it-IT" dirty="0" err="1">
                <a:sym typeface="Wingdings" panose="05000000000000000000" pitchFamily="2" charset="2"/>
              </a:rPr>
              <a:t>rather</a:t>
            </a:r>
            <a:r>
              <a:rPr lang="it-IT" dirty="0">
                <a:sym typeface="Wingdings" panose="05000000000000000000" pitchFamily="2" charset="2"/>
              </a:rPr>
              <a:t> </a:t>
            </a:r>
            <a:r>
              <a:rPr lang="it-IT" dirty="0" err="1">
                <a:sym typeface="Wingdings" panose="05000000000000000000" pitchFamily="2" charset="2"/>
              </a:rPr>
              <a:t>than</a:t>
            </a:r>
            <a:r>
              <a:rPr lang="it-IT" dirty="0">
                <a:sym typeface="Wingdings" panose="05000000000000000000" pitchFamily="2" charset="2"/>
              </a:rPr>
              <a:t> Cu</a:t>
            </a:r>
          </a:p>
          <a:p>
            <a:pPr>
              <a:lnSpc>
                <a:spcPct val="120000"/>
              </a:lnSpc>
            </a:pPr>
            <a:endParaRPr lang="it-IT" sz="1200" dirty="0">
              <a:sym typeface="Wingdings" panose="05000000000000000000" pitchFamily="2" charset="2"/>
            </a:endParaRPr>
          </a:p>
          <a:p>
            <a:pPr>
              <a:lnSpc>
                <a:spcPct val="120000"/>
              </a:lnSpc>
            </a:pPr>
            <a:r>
              <a:rPr lang="it-IT" b="1" dirty="0">
                <a:sym typeface="Wingdings" panose="05000000000000000000" pitchFamily="2" charset="2"/>
              </a:rPr>
              <a:t>Laser treatment </a:t>
            </a:r>
            <a:r>
              <a:rPr lang="it-IT" dirty="0" err="1">
                <a:sym typeface="Wingdings" panose="05000000000000000000" pitchFamily="2" charset="2"/>
              </a:rPr>
              <a:t>is</a:t>
            </a:r>
            <a:r>
              <a:rPr lang="it-IT" dirty="0">
                <a:sym typeface="Wingdings" panose="05000000000000000000" pitchFamily="2" charset="2"/>
              </a:rPr>
              <a:t> a </a:t>
            </a:r>
            <a:r>
              <a:rPr lang="it-IT" dirty="0" err="1">
                <a:sym typeface="Wingdings" panose="05000000000000000000" pitchFamily="2" charset="2"/>
              </a:rPr>
              <a:t>prominsing</a:t>
            </a:r>
            <a:r>
              <a:rPr lang="it-IT" dirty="0">
                <a:sym typeface="Wingdings" panose="05000000000000000000" pitchFamily="2" charset="2"/>
              </a:rPr>
              <a:t> post-treatment </a:t>
            </a:r>
            <a:r>
              <a:rPr lang="it-IT" dirty="0" err="1">
                <a:sym typeface="Wingdings" panose="05000000000000000000" pitchFamily="2" charset="2"/>
              </a:rPr>
              <a:t>route</a:t>
            </a:r>
            <a:r>
              <a:rPr lang="it-IT" dirty="0">
                <a:sym typeface="Wingdings" panose="05000000000000000000" pitchFamily="2" charset="2"/>
              </a:rPr>
              <a:t> to </a:t>
            </a:r>
            <a:r>
              <a:rPr lang="it-IT" dirty="0" err="1">
                <a:sym typeface="Wingdings" panose="05000000000000000000" pitchFamily="2" charset="2"/>
              </a:rPr>
              <a:t>explore</a:t>
            </a:r>
            <a:endParaRPr lang="it-IT" dirty="0">
              <a:sym typeface="Wingdings" panose="05000000000000000000" pitchFamily="2" charset="2"/>
            </a:endParaRPr>
          </a:p>
          <a:p>
            <a:pPr>
              <a:lnSpc>
                <a:spcPct val="120000"/>
              </a:lnSpc>
            </a:pPr>
            <a:endParaRPr lang="it-IT" sz="1200" dirty="0">
              <a:sym typeface="Wingdings" panose="05000000000000000000" pitchFamily="2" charset="2"/>
            </a:endParaRPr>
          </a:p>
          <a:p>
            <a:pPr>
              <a:lnSpc>
                <a:spcPct val="120000"/>
              </a:lnSpc>
            </a:pPr>
            <a:r>
              <a:rPr lang="it-IT" dirty="0">
                <a:sym typeface="Wingdings" panose="05000000000000000000" pitchFamily="2" charset="2"/>
              </a:rPr>
              <a:t>Room for </a:t>
            </a:r>
            <a:r>
              <a:rPr lang="it-IT" b="1" dirty="0" err="1">
                <a:sym typeface="Wingdings" panose="05000000000000000000" pitchFamily="2" charset="2"/>
              </a:rPr>
              <a:t>improving</a:t>
            </a:r>
            <a:r>
              <a:rPr lang="it-IT" b="1" dirty="0">
                <a:sym typeface="Wingdings" panose="05000000000000000000" pitchFamily="2" charset="2"/>
              </a:rPr>
              <a:t> and </a:t>
            </a:r>
            <a:r>
              <a:rPr lang="it-IT" b="1" dirty="0" err="1">
                <a:sym typeface="Wingdings" panose="05000000000000000000" pitchFamily="2" charset="2"/>
              </a:rPr>
              <a:t>simplify</a:t>
            </a:r>
            <a:r>
              <a:rPr lang="it-IT" b="1" dirty="0">
                <a:sym typeface="Wingdings" panose="05000000000000000000" pitchFamily="2" charset="2"/>
              </a:rPr>
              <a:t> VTD </a:t>
            </a:r>
            <a:r>
              <a:rPr lang="it-IT" dirty="0">
                <a:sym typeface="Wingdings" panose="05000000000000000000" pitchFamily="2" charset="2"/>
              </a:rPr>
              <a:t>coating set-up and procedure</a:t>
            </a:r>
          </a:p>
          <a:p>
            <a:pPr>
              <a:lnSpc>
                <a:spcPct val="120000"/>
              </a:lnSpc>
            </a:pPr>
            <a:endParaRPr lang="it-IT" sz="1200" dirty="0">
              <a:sym typeface="Wingdings" panose="05000000000000000000" pitchFamily="2" charset="2"/>
            </a:endParaRPr>
          </a:p>
          <a:p>
            <a:pPr>
              <a:lnSpc>
                <a:spcPct val="120000"/>
              </a:lnSpc>
            </a:pPr>
            <a:r>
              <a:rPr lang="it-IT" dirty="0">
                <a:sym typeface="Wingdings" panose="05000000000000000000" pitchFamily="2" charset="2"/>
              </a:rPr>
              <a:t>First </a:t>
            </a:r>
            <a:r>
              <a:rPr lang="it-IT" dirty="0" err="1">
                <a:sym typeface="Wingdings" panose="05000000000000000000" pitchFamily="2" charset="2"/>
              </a:rPr>
              <a:t>results</a:t>
            </a:r>
            <a:r>
              <a:rPr lang="it-IT" dirty="0">
                <a:sym typeface="Wingdings" panose="05000000000000000000" pitchFamily="2" charset="2"/>
              </a:rPr>
              <a:t> on alternative Nb</a:t>
            </a:r>
            <a:r>
              <a:rPr lang="it-IT" baseline="-25000" dirty="0">
                <a:sym typeface="Wingdings" panose="05000000000000000000" pitchFamily="2" charset="2"/>
              </a:rPr>
              <a:t>3</a:t>
            </a:r>
            <a:r>
              <a:rPr lang="it-IT" dirty="0">
                <a:sym typeface="Wingdings" panose="05000000000000000000" pitchFamily="2" charset="2"/>
              </a:rPr>
              <a:t>Sn coating techniques </a:t>
            </a:r>
            <a:r>
              <a:rPr lang="it-IT" dirty="0" err="1">
                <a:sym typeface="Wingdings" panose="05000000000000000000" pitchFamily="2" charset="2"/>
              </a:rPr>
              <a:t>very</a:t>
            </a:r>
            <a:r>
              <a:rPr lang="it-IT" dirty="0">
                <a:sym typeface="Wingdings" panose="05000000000000000000" pitchFamily="2" charset="2"/>
              </a:rPr>
              <a:t> </a:t>
            </a:r>
            <a:r>
              <a:rPr lang="it-IT" dirty="0" err="1">
                <a:sym typeface="Wingdings" panose="05000000000000000000" pitchFamily="2" charset="2"/>
              </a:rPr>
              <a:t>promising</a:t>
            </a:r>
            <a:r>
              <a:rPr lang="it-IT" dirty="0">
                <a:sym typeface="Wingdings" panose="05000000000000000000" pitchFamily="2" charset="2"/>
              </a:rPr>
              <a:t>:</a:t>
            </a:r>
            <a:br>
              <a:rPr lang="it-IT" dirty="0">
                <a:sym typeface="Wingdings" panose="05000000000000000000" pitchFamily="2" charset="2"/>
              </a:rPr>
            </a:br>
            <a:r>
              <a:rPr lang="it-IT" dirty="0">
                <a:sym typeface="Wingdings" panose="05000000000000000000" pitchFamily="2" charset="2"/>
              </a:rPr>
              <a:t>stay </a:t>
            </a:r>
            <a:r>
              <a:rPr lang="it-IT" dirty="0" err="1">
                <a:sym typeface="Wingdings" panose="05000000000000000000" pitchFamily="2" charset="2"/>
              </a:rPr>
              <a:t>tuned</a:t>
            </a:r>
            <a:r>
              <a:rPr lang="it-IT" dirty="0">
                <a:sym typeface="Wingdings" panose="05000000000000000000" pitchFamily="2" charset="2"/>
              </a:rPr>
              <a:t>!</a:t>
            </a:r>
            <a:br>
              <a:rPr lang="it-IT" dirty="0">
                <a:sym typeface="Wingdings" panose="05000000000000000000" pitchFamily="2" charset="2"/>
              </a:rPr>
            </a:br>
            <a:r>
              <a:rPr lang="it-IT" dirty="0">
                <a:sym typeface="Wingdings" panose="05000000000000000000" pitchFamily="2" charset="2"/>
              </a:rPr>
              <a:t> </a:t>
            </a:r>
            <a:r>
              <a:rPr lang="it-IT" dirty="0" err="1">
                <a:sym typeface="Wingdings" panose="05000000000000000000" pitchFamily="2" charset="2"/>
              </a:rPr>
              <a:t>Discussion</a:t>
            </a:r>
            <a:r>
              <a:rPr lang="it-IT" dirty="0">
                <a:sym typeface="Wingdings" panose="05000000000000000000" pitchFamily="2" charset="2"/>
              </a:rPr>
              <a:t> </a:t>
            </a:r>
            <a:r>
              <a:rPr lang="it-IT" dirty="0" err="1">
                <a:sym typeface="Wingdings" panose="05000000000000000000" pitchFamily="2" charset="2"/>
              </a:rPr>
              <a:t>will</a:t>
            </a:r>
            <a:r>
              <a:rPr lang="it-IT" dirty="0">
                <a:sym typeface="Wingdings" panose="05000000000000000000" pitchFamily="2" charset="2"/>
              </a:rPr>
              <a:t> continue </a:t>
            </a:r>
            <a:r>
              <a:rPr lang="it-IT" dirty="0" err="1">
                <a:sym typeface="Wingdings" panose="05000000000000000000" pitchFamily="2" charset="2"/>
              </a:rPr>
              <a:t>at</a:t>
            </a:r>
            <a:r>
              <a:rPr lang="it-IT" dirty="0">
                <a:sym typeface="Wingdings" panose="05000000000000000000" pitchFamily="2" charset="2"/>
              </a:rPr>
              <a:t> </a:t>
            </a:r>
            <a:r>
              <a:rPr lang="it-IT" b="1" dirty="0">
                <a:sym typeface="Wingdings" panose="05000000000000000000" pitchFamily="2" charset="2"/>
              </a:rPr>
              <a:t>SRF Thin Film Workshop in Chester (UK),</a:t>
            </a:r>
            <a:br>
              <a:rPr lang="it-IT" b="1" dirty="0">
                <a:sym typeface="Wingdings" panose="05000000000000000000" pitchFamily="2" charset="2"/>
              </a:rPr>
            </a:br>
            <a:r>
              <a:rPr lang="it-IT" b="1" dirty="0">
                <a:sym typeface="Wingdings" panose="05000000000000000000" pitchFamily="2" charset="2"/>
              </a:rPr>
              <a:t>21-25 September 2026 </a:t>
            </a:r>
            <a:r>
              <a:rPr lang="it-IT" dirty="0">
                <a:sym typeface="Wingdings" panose="05000000000000000000" pitchFamily="2" charset="2"/>
              </a:rPr>
              <a:t>(abstract </a:t>
            </a:r>
            <a:r>
              <a:rPr lang="it-IT" dirty="0" err="1">
                <a:sym typeface="Wingdings" panose="05000000000000000000" pitchFamily="2" charset="2"/>
              </a:rPr>
              <a:t>submission</a:t>
            </a:r>
            <a:r>
              <a:rPr lang="it-IT" dirty="0">
                <a:sym typeface="Wingdings" panose="05000000000000000000" pitchFamily="2" charset="2"/>
              </a:rPr>
              <a:t> open)</a:t>
            </a:r>
          </a:p>
          <a:p>
            <a:pPr>
              <a:lnSpc>
                <a:spcPct val="120000"/>
              </a:lnSpc>
            </a:pPr>
            <a:endParaRPr lang="it-IT" dirty="0"/>
          </a:p>
        </p:txBody>
      </p:sp>
      <p:sp>
        <p:nvSpPr>
          <p:cNvPr id="4" name="Segnaposto numero diapositiva 3">
            <a:extLst>
              <a:ext uri="{FF2B5EF4-FFF2-40B4-BE49-F238E27FC236}">
                <a16:creationId xmlns:a16="http://schemas.microsoft.com/office/drawing/2014/main" id="{28A741F0-91D6-0ABF-5746-FF19DE81071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324576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854B9F-67C1-9FA1-DD92-EA74C87C1979}"/>
              </a:ext>
            </a:extLst>
          </p:cNvPr>
          <p:cNvSpPr>
            <a:spLocks noGrp="1"/>
          </p:cNvSpPr>
          <p:nvPr>
            <p:ph type="title"/>
          </p:nvPr>
        </p:nvSpPr>
        <p:spPr/>
        <p:txBody>
          <a:bodyPr/>
          <a:lstStyle/>
          <a:p>
            <a:r>
              <a:rPr lang="en-US" altLang="zh-CN" dirty="0">
                <a:latin typeface="+mj-lt"/>
              </a:rPr>
              <a:t>WG Overview</a:t>
            </a:r>
            <a:endParaRPr lang="zh-CN" altLang="en-US" dirty="0">
              <a:latin typeface="+mj-lt"/>
            </a:endParaRPr>
          </a:p>
        </p:txBody>
      </p:sp>
      <p:sp>
        <p:nvSpPr>
          <p:cNvPr id="3" name="灯片编号占位符 2">
            <a:extLst>
              <a:ext uri="{FF2B5EF4-FFF2-40B4-BE49-F238E27FC236}">
                <a16:creationId xmlns:a16="http://schemas.microsoft.com/office/drawing/2014/main" id="{726EE296-0F1A-AF2B-8011-CA60F9AC40FC}"/>
              </a:ext>
            </a:extLst>
          </p:cNvPr>
          <p:cNvSpPr>
            <a:spLocks noGrp="1"/>
          </p:cNvSpPr>
          <p:nvPr>
            <p:ph type="sldNum" sz="quarter" idx="10"/>
          </p:nvPr>
        </p:nvSpPr>
        <p:spPr/>
        <p:txBody>
          <a:bodyPr/>
          <a:lstStyle/>
          <a:p>
            <a:pPr>
              <a:defRPr/>
            </a:pPr>
            <a:fld id="{D0D76C40-5224-4F93-AADC-4FD6B0457A60}" type="slidenum">
              <a:rPr lang="zh-CN" altLang="en-GB" smtClean="0"/>
              <a:t>2</a:t>
            </a:fld>
            <a:endParaRPr lang="en-GB" altLang="zh-CN"/>
          </a:p>
        </p:txBody>
      </p:sp>
      <p:sp>
        <p:nvSpPr>
          <p:cNvPr id="5" name="文本框 4">
            <a:extLst>
              <a:ext uri="{FF2B5EF4-FFF2-40B4-BE49-F238E27FC236}">
                <a16:creationId xmlns:a16="http://schemas.microsoft.com/office/drawing/2014/main" id="{1294E330-19A1-8DA7-DD47-C1EA443E1C8F}"/>
              </a:ext>
            </a:extLst>
          </p:cNvPr>
          <p:cNvSpPr txBox="1"/>
          <p:nvPr/>
        </p:nvSpPr>
        <p:spPr>
          <a:xfrm>
            <a:off x="1324566" y="836930"/>
            <a:ext cx="10029548" cy="3139321"/>
          </a:xfrm>
          <a:prstGeom prst="rect">
            <a:avLst/>
          </a:prstGeom>
          <a:noFill/>
        </p:spPr>
        <p:txBody>
          <a:bodyPr wrap="square">
            <a:spAutoFit/>
          </a:bodyPr>
          <a:lstStyle/>
          <a:p>
            <a:r>
              <a:rPr lang="zh-CN" altLang="en-US" dirty="0">
                <a:solidFill>
                  <a:schemeClr val="tx1"/>
                </a:solidFill>
                <a:latin typeface="+mj-lt"/>
              </a:rPr>
              <a:t>WG4 focuses on the key technical challenges of future advanced SRF projects, covering four topics:</a:t>
            </a:r>
            <a:endParaRPr lang="en-US" altLang="zh-CN" dirty="0">
              <a:solidFill>
                <a:schemeClr val="tx1"/>
              </a:solidFill>
              <a:latin typeface="+mj-lt"/>
            </a:endParaRPr>
          </a:p>
          <a:p>
            <a:pPr marL="342900" indent="-342900">
              <a:buFont typeface="Arial" panose="020B0604020202020204" pitchFamily="34" charset="0"/>
              <a:buChar char="•"/>
            </a:pPr>
            <a:r>
              <a:rPr lang="en-US" altLang="zh-CN" dirty="0">
                <a:solidFill>
                  <a:schemeClr val="tx1"/>
                </a:solidFill>
                <a:latin typeface="+mj-lt"/>
              </a:rPr>
              <a:t>Field Emission Suppression and Additive Manufacturing (Session 1,</a:t>
            </a:r>
            <a:r>
              <a:rPr lang="zh-CN" altLang="en-US" dirty="0">
                <a:solidFill>
                  <a:schemeClr val="tx1"/>
                </a:solidFill>
                <a:latin typeface="+mj-lt"/>
              </a:rPr>
              <a:t> </a:t>
            </a:r>
            <a:r>
              <a:rPr lang="en-US" altLang="zh-CN" dirty="0">
                <a:solidFill>
                  <a:schemeClr val="tx1"/>
                </a:solidFill>
                <a:latin typeface="+mj-lt"/>
              </a:rPr>
              <a:t>7 talks)</a:t>
            </a:r>
          </a:p>
          <a:p>
            <a:pPr marL="342900" indent="-342900">
              <a:buFont typeface="Arial" panose="020B0604020202020204" pitchFamily="34" charset="0"/>
              <a:buChar char="•"/>
            </a:pPr>
            <a:r>
              <a:rPr lang="en-US" altLang="zh-CN" dirty="0">
                <a:solidFill>
                  <a:schemeClr val="tx1"/>
                </a:solidFill>
                <a:latin typeface="+mj-lt"/>
              </a:rPr>
              <a:t>Couplers and tuners (Session 2, 5+1 talks)</a:t>
            </a:r>
          </a:p>
          <a:p>
            <a:pPr marL="342900" indent="-342900">
              <a:buFont typeface="Arial" panose="020B0604020202020204" pitchFamily="34" charset="0"/>
              <a:buChar char="•"/>
            </a:pPr>
            <a:r>
              <a:rPr lang="en-US" altLang="zh-CN" dirty="0">
                <a:solidFill>
                  <a:schemeClr val="tx1"/>
                </a:solidFill>
                <a:latin typeface="+mj-lt"/>
              </a:rPr>
              <a:t>Material 1: Surface Engineering, Nb/Cu Coating (Session 3, 7 talks)</a:t>
            </a:r>
          </a:p>
          <a:p>
            <a:pPr marL="342900" indent="-342900">
              <a:buFont typeface="Arial" panose="020B0604020202020204" pitchFamily="34" charset="0"/>
              <a:buChar char="•"/>
            </a:pPr>
            <a:r>
              <a:rPr lang="en-US" altLang="zh-CN" dirty="0">
                <a:solidFill>
                  <a:schemeClr val="tx1"/>
                </a:solidFill>
                <a:latin typeface="+mj-lt"/>
              </a:rPr>
              <a:t>Material 2: </a:t>
            </a:r>
            <a:r>
              <a:rPr lang="en-US" altLang="zh-CN" dirty="0" err="1">
                <a:solidFill>
                  <a:schemeClr val="tx1"/>
                </a:solidFill>
                <a:latin typeface="+mj-lt"/>
              </a:rPr>
              <a:t>Nb₃Sn</a:t>
            </a:r>
            <a:r>
              <a:rPr lang="en-US" altLang="zh-CN" dirty="0">
                <a:solidFill>
                  <a:schemeClr val="tx1"/>
                </a:solidFill>
                <a:latin typeface="+mj-lt"/>
              </a:rPr>
              <a:t> thin film (Session 4, 6 talks)</a:t>
            </a:r>
          </a:p>
          <a:p>
            <a:r>
              <a:rPr lang="en-US" altLang="zh-CN" dirty="0">
                <a:solidFill>
                  <a:schemeClr val="tx1"/>
                </a:solidFill>
                <a:latin typeface="+mj-lt"/>
              </a:rPr>
              <a:t>	26 talks in total, 16 EU, 6NA, 4 Asia, </a:t>
            </a:r>
          </a:p>
          <a:p>
            <a:r>
              <a:rPr lang="en-US" altLang="zh-CN" dirty="0">
                <a:solidFill>
                  <a:schemeClr val="tx1"/>
                </a:solidFill>
                <a:latin typeface="+mj-lt"/>
              </a:rPr>
              <a:t>	6 Female speakers</a:t>
            </a:r>
          </a:p>
          <a:p>
            <a:r>
              <a:rPr lang="en-US" altLang="zh-CN" dirty="0">
                <a:solidFill>
                  <a:schemeClr val="tx1"/>
                </a:solidFill>
                <a:latin typeface="+mj-lt"/>
              </a:rPr>
              <a:t>All presentations follow the “10+2” rule.</a:t>
            </a:r>
          </a:p>
        </p:txBody>
      </p:sp>
      <p:graphicFrame>
        <p:nvGraphicFramePr>
          <p:cNvPr id="8" name="图表 7">
            <a:extLst>
              <a:ext uri="{FF2B5EF4-FFF2-40B4-BE49-F238E27FC236}">
                <a16:creationId xmlns:a16="http://schemas.microsoft.com/office/drawing/2014/main" id="{DD6FE581-895A-1CF9-6291-E8B7DFA1818B}"/>
              </a:ext>
            </a:extLst>
          </p:cNvPr>
          <p:cNvGraphicFramePr>
            <a:graphicFrameLocks/>
          </p:cNvGraphicFramePr>
          <p:nvPr>
            <p:extLst>
              <p:ext uri="{D42A27DB-BD31-4B8C-83A1-F6EECF244321}">
                <p14:modId xmlns:p14="http://schemas.microsoft.com/office/powerpoint/2010/main" val="926507470"/>
              </p:ext>
            </p:extLst>
          </p:nvPr>
        </p:nvGraphicFramePr>
        <p:xfrm>
          <a:off x="4644501" y="4114801"/>
          <a:ext cx="3984594" cy="24479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图表 8">
            <a:extLst>
              <a:ext uri="{FF2B5EF4-FFF2-40B4-BE49-F238E27FC236}">
                <a16:creationId xmlns:a16="http://schemas.microsoft.com/office/drawing/2014/main" id="{4A551827-5FBE-6C09-9C44-9416F847992C}"/>
              </a:ext>
            </a:extLst>
          </p:cNvPr>
          <p:cNvGraphicFramePr>
            <a:graphicFrameLocks/>
          </p:cNvGraphicFramePr>
          <p:nvPr>
            <p:extLst>
              <p:ext uri="{D42A27DB-BD31-4B8C-83A1-F6EECF244321}">
                <p14:modId xmlns:p14="http://schemas.microsoft.com/office/powerpoint/2010/main" val="1180534775"/>
              </p:ext>
            </p:extLst>
          </p:nvPr>
        </p:nvGraphicFramePr>
        <p:xfrm>
          <a:off x="0"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图片 11">
            <a:extLst>
              <a:ext uri="{FF2B5EF4-FFF2-40B4-BE49-F238E27FC236}">
                <a16:creationId xmlns:a16="http://schemas.microsoft.com/office/drawing/2014/main" id="{B91B6AF4-9E5B-8667-3926-6B4BB2BA6377}"/>
              </a:ext>
            </a:extLst>
          </p:cNvPr>
          <p:cNvPicPr>
            <a:picLocks noChangeAspect="1"/>
          </p:cNvPicPr>
          <p:nvPr/>
        </p:nvPicPr>
        <p:blipFill>
          <a:blip r:embed="rId4"/>
          <a:stretch>
            <a:fillRect/>
          </a:stretch>
        </p:blipFill>
        <p:spPr>
          <a:xfrm>
            <a:off x="9741098" y="2166806"/>
            <a:ext cx="2252672" cy="4293826"/>
          </a:xfrm>
          <a:prstGeom prst="rect">
            <a:avLst/>
          </a:prstGeom>
        </p:spPr>
      </p:pic>
    </p:spTree>
    <p:extLst>
      <p:ext uri="{BB962C8B-B14F-4D97-AF65-F5344CB8AC3E}">
        <p14:creationId xmlns:p14="http://schemas.microsoft.com/office/powerpoint/2010/main" val="348661396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80BBB-371C-6A3F-6DAC-429202A95742}"/>
              </a:ext>
            </a:extLst>
          </p:cNvPr>
          <p:cNvSpPr>
            <a:spLocks noGrp="1"/>
          </p:cNvSpPr>
          <p:nvPr>
            <p:ph type="title"/>
          </p:nvPr>
        </p:nvSpPr>
        <p:spPr/>
        <p:txBody>
          <a:bodyPr/>
          <a:lstStyle/>
          <a:p>
            <a:r>
              <a:rPr lang="en-US" altLang="zh-CN">
                <a:latin typeface="+mj-lt"/>
              </a:rPr>
              <a:t>WG-Overview</a:t>
            </a:r>
            <a:endParaRPr lang="zh-CN" altLang="en-US" dirty="0">
              <a:latin typeface="+mj-lt"/>
            </a:endParaRPr>
          </a:p>
        </p:txBody>
      </p:sp>
      <p:sp>
        <p:nvSpPr>
          <p:cNvPr id="3" name="灯片编号占位符 2">
            <a:extLst>
              <a:ext uri="{FF2B5EF4-FFF2-40B4-BE49-F238E27FC236}">
                <a16:creationId xmlns:a16="http://schemas.microsoft.com/office/drawing/2014/main" id="{052E26AA-A131-7B5D-FEF4-9C995869B835}"/>
              </a:ext>
            </a:extLst>
          </p:cNvPr>
          <p:cNvSpPr>
            <a:spLocks noGrp="1"/>
          </p:cNvSpPr>
          <p:nvPr>
            <p:ph type="sldNum" sz="quarter" idx="10"/>
          </p:nvPr>
        </p:nvSpPr>
        <p:spPr/>
        <p:txBody>
          <a:bodyPr/>
          <a:lstStyle/>
          <a:p>
            <a:pPr>
              <a:defRPr/>
            </a:pPr>
            <a:fld id="{D0D76C40-5224-4F93-AADC-4FD6B0457A60}" type="slidenum">
              <a:rPr lang="zh-CN" altLang="en-GB" smtClean="0"/>
              <a:t>3</a:t>
            </a:fld>
            <a:endParaRPr lang="en-GB" altLang="zh-CN"/>
          </a:p>
        </p:txBody>
      </p:sp>
      <p:sp>
        <p:nvSpPr>
          <p:cNvPr id="5" name="文本框 4">
            <a:extLst>
              <a:ext uri="{FF2B5EF4-FFF2-40B4-BE49-F238E27FC236}">
                <a16:creationId xmlns:a16="http://schemas.microsoft.com/office/drawing/2014/main" id="{41D910D4-EFCF-DE0F-E002-D62FE7570647}"/>
              </a:ext>
            </a:extLst>
          </p:cNvPr>
          <p:cNvSpPr txBox="1"/>
          <p:nvPr/>
        </p:nvSpPr>
        <p:spPr>
          <a:xfrm>
            <a:off x="1386348" y="2058010"/>
            <a:ext cx="9419303" cy="3046988"/>
          </a:xfrm>
          <a:prstGeom prst="rect">
            <a:avLst/>
          </a:prstGeom>
          <a:noFill/>
        </p:spPr>
        <p:txBody>
          <a:bodyPr wrap="square">
            <a:spAutoFit/>
          </a:bodyPr>
          <a:lstStyle/>
          <a:p>
            <a:pPr algn="l">
              <a:buNone/>
            </a:pPr>
            <a:r>
              <a:rPr lang="en-US" altLang="zh-CN" sz="2400" b="0" i="0" dirty="0">
                <a:solidFill>
                  <a:srgbClr val="0F1115"/>
                </a:solidFill>
                <a:effectLst/>
                <a:latin typeface="+mj-lt"/>
              </a:rPr>
              <a:t>This time </a:t>
            </a:r>
            <a:r>
              <a:rPr lang="zh-CN" altLang="zh-CN" sz="2400" b="0" i="0" dirty="0">
                <a:solidFill>
                  <a:srgbClr val="0F1115"/>
                </a:solidFill>
                <a:effectLst/>
                <a:latin typeface="+mj-lt"/>
              </a:rPr>
              <a:t>WG4 R&amp;D focuses on field emission prevention, additive manufacturing, advanced couplers/tuners, and novel materials (Nb/Cu, Nb₃Sn). Current progress includes robotic assembly, ALD coatings, and high-power couplers. </a:t>
            </a:r>
            <a:endParaRPr lang="en-US" altLang="zh-CN" sz="2400" b="0" i="0" dirty="0">
              <a:solidFill>
                <a:srgbClr val="0F1115"/>
              </a:solidFill>
              <a:effectLst/>
              <a:latin typeface="+mj-lt"/>
            </a:endParaRPr>
          </a:p>
          <a:p>
            <a:pPr algn="l">
              <a:buNone/>
            </a:pPr>
            <a:endParaRPr lang="en-US" altLang="zh-CN" sz="2400" dirty="0">
              <a:solidFill>
                <a:srgbClr val="0F1115"/>
              </a:solidFill>
              <a:latin typeface="+mj-lt"/>
            </a:endParaRPr>
          </a:p>
          <a:p>
            <a:pPr algn="l">
              <a:buNone/>
            </a:pPr>
            <a:r>
              <a:rPr lang="zh-CN" altLang="zh-CN" sz="2400" b="0" i="0" dirty="0">
                <a:solidFill>
                  <a:srgbClr val="0F1115"/>
                </a:solidFill>
                <a:effectLst/>
                <a:latin typeface="+mj-lt"/>
              </a:rPr>
              <a:t>Future SRF challenges demand industrial scalability, defect-free surfaces, higher efficiency, and turn-key systems for next-generation accelerators.</a:t>
            </a:r>
            <a:r>
              <a:rPr lang="en-US" altLang="zh-CN" sz="2400" b="0" i="0" dirty="0">
                <a:solidFill>
                  <a:srgbClr val="0F1115"/>
                </a:solidFill>
                <a:effectLst/>
                <a:latin typeface="+mj-lt"/>
              </a:rPr>
              <a:t> It’s good to see all the emerging efforts throughout the world.</a:t>
            </a:r>
            <a:endParaRPr lang="zh-CN" altLang="en-US" sz="2400" dirty="0">
              <a:latin typeface="+mj-lt"/>
            </a:endParaRPr>
          </a:p>
        </p:txBody>
      </p:sp>
    </p:spTree>
    <p:extLst>
      <p:ext uri="{BB962C8B-B14F-4D97-AF65-F5344CB8AC3E}">
        <p14:creationId xmlns:p14="http://schemas.microsoft.com/office/powerpoint/2010/main" val="306862218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310504-B2B6-275F-059F-641E036121CF}"/>
              </a:ext>
            </a:extLst>
          </p:cNvPr>
          <p:cNvSpPr>
            <a:spLocks noGrp="1"/>
          </p:cNvSpPr>
          <p:nvPr>
            <p:ph type="title"/>
          </p:nvPr>
        </p:nvSpPr>
        <p:spPr/>
        <p:txBody>
          <a:bodyPr/>
          <a:lstStyle/>
          <a:p>
            <a:r>
              <a:rPr lang="en-US" dirty="0"/>
              <a:t>WG4 Session 1: Toward Automated, Clean, and Scalable SRF Cavity Production</a:t>
            </a:r>
          </a:p>
        </p:txBody>
      </p:sp>
      <p:sp>
        <p:nvSpPr>
          <p:cNvPr id="2" name="Content Placeholder 1">
            <a:extLst>
              <a:ext uri="{FF2B5EF4-FFF2-40B4-BE49-F238E27FC236}">
                <a16:creationId xmlns:a16="http://schemas.microsoft.com/office/drawing/2014/main" id="{5247DEA1-CFF3-9EE7-9B30-6358A1B98EC5}"/>
              </a:ext>
            </a:extLst>
          </p:cNvPr>
          <p:cNvSpPr>
            <a:spLocks noGrp="1"/>
          </p:cNvSpPr>
          <p:nvPr>
            <p:ph idx="4294967295"/>
          </p:nvPr>
        </p:nvSpPr>
        <p:spPr>
          <a:xfrm>
            <a:off x="204787" y="1066800"/>
            <a:ext cx="11758613" cy="4937125"/>
          </a:xfrm>
        </p:spPr>
        <p:txBody>
          <a:bodyPr/>
          <a:lstStyle/>
          <a:p>
            <a:r>
              <a:rPr lang="en-US" dirty="0"/>
              <a:t>Advancing SRF cavity fabrication through: </a:t>
            </a:r>
          </a:p>
          <a:p>
            <a:pPr marL="742950" lvl="1" indent="-285750">
              <a:buFont typeface="Arial" panose="020B0604020202020204" pitchFamily="34" charset="0"/>
              <a:buChar char="•"/>
            </a:pPr>
            <a:r>
              <a:rPr lang="en-US" dirty="0"/>
              <a:t>Robot-assisted clean assembly </a:t>
            </a:r>
          </a:p>
          <a:p>
            <a:pPr marL="742950" lvl="1" indent="-285750">
              <a:buFont typeface="Arial" panose="020B0604020202020204" pitchFamily="34" charset="0"/>
              <a:buChar char="•"/>
            </a:pPr>
            <a:r>
              <a:rPr lang="en-US" dirty="0"/>
              <a:t>Additive manufacturing approaches for seamless cavity structures </a:t>
            </a:r>
          </a:p>
          <a:p>
            <a:r>
              <a:rPr lang="en-US" dirty="0"/>
              <a:t>Common objective: improve cavity performance, reproducibility, and manufacturability </a:t>
            </a:r>
          </a:p>
          <a:p>
            <a:r>
              <a:rPr lang="en-US" dirty="0"/>
              <a:t>Key drivers identified across presentations</a:t>
            </a:r>
          </a:p>
          <a:p>
            <a:pPr lvl="1"/>
            <a:r>
              <a:rPr lang="en-US" dirty="0"/>
              <a:t>Reduce particle contamination and field emission risks </a:t>
            </a:r>
          </a:p>
          <a:p>
            <a:pPr lvl="1"/>
            <a:r>
              <a:rPr lang="en-US" dirty="0"/>
              <a:t>Improve assembly precision and process repeatability </a:t>
            </a:r>
          </a:p>
          <a:p>
            <a:pPr lvl="1"/>
            <a:r>
              <a:rPr lang="en-US" dirty="0"/>
              <a:t>Reduce manual, time-intensive operations </a:t>
            </a:r>
          </a:p>
          <a:p>
            <a:pPr lvl="1"/>
            <a:r>
              <a:rPr lang="en-US" dirty="0"/>
              <a:t>Enable future large-scale SRF production through automation and digital manufacturing </a:t>
            </a:r>
          </a:p>
          <a:p>
            <a:pPr>
              <a:buNone/>
            </a:pPr>
            <a:r>
              <a:rPr lang="en-US" b="1" dirty="0"/>
              <a:t>Overall message:</a:t>
            </a:r>
            <a:endParaRPr lang="en-US" dirty="0"/>
          </a:p>
          <a:p>
            <a:pPr>
              <a:buNone/>
            </a:pPr>
            <a:r>
              <a:rPr lang="en-US" dirty="0"/>
              <a:t>Automation is transitioning from a research activity toward integration into SRF production workflows.</a:t>
            </a:r>
          </a:p>
          <a:p>
            <a:endParaRPr lang="en-US" dirty="0"/>
          </a:p>
        </p:txBody>
      </p:sp>
      <p:sp>
        <p:nvSpPr>
          <p:cNvPr id="4" name="Footer Placeholder 3">
            <a:extLst>
              <a:ext uri="{FF2B5EF4-FFF2-40B4-BE49-F238E27FC236}">
                <a16:creationId xmlns:a16="http://schemas.microsoft.com/office/drawing/2014/main" id="{0E8120B7-0FFE-8AC2-F362-AAFBF4619611}"/>
              </a:ext>
            </a:extLst>
          </p:cNvPr>
          <p:cNvSpPr>
            <a:spLocks noGrp="1"/>
          </p:cNvSpPr>
          <p:nvPr>
            <p:ph type="ftr" sz="quarter" idx="4294967295"/>
          </p:nvPr>
        </p:nvSpPr>
        <p:spPr>
          <a:xfrm>
            <a:off x="7112000" y="6356350"/>
            <a:ext cx="5080000" cy="365125"/>
          </a:xfrm>
        </p:spPr>
        <p:txBody>
          <a:body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2025</a:t>
            </a:r>
          </a:p>
        </p:txBody>
      </p:sp>
      <p:sp>
        <p:nvSpPr>
          <p:cNvPr id="5" name="Slide Number Placeholder 4">
            <a:extLst>
              <a:ext uri="{FF2B5EF4-FFF2-40B4-BE49-F238E27FC236}">
                <a16:creationId xmlns:a16="http://schemas.microsoft.com/office/drawing/2014/main" id="{795417A5-D6EB-EC1E-7D68-7671FA28EC0B}"/>
              </a:ext>
            </a:extLst>
          </p:cNvPr>
          <p:cNvSpPr>
            <a:spLocks noGrp="1"/>
          </p:cNvSpPr>
          <p:nvPr>
            <p:ph type="sldNum" sz="quarter" idx="4294967295"/>
          </p:nvPr>
        </p:nvSpPr>
        <p:spPr>
          <a:xfrm>
            <a:off x="11176000" y="6356350"/>
            <a:ext cx="1016000" cy="365125"/>
          </a:xfrm>
        </p:spPr>
        <p:txBody>
          <a:body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200"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112389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DFFE-73CD-B117-AD67-528350047742}"/>
              </a:ext>
            </a:extLst>
          </p:cNvPr>
          <p:cNvSpPr>
            <a:spLocks noGrp="1"/>
          </p:cNvSpPr>
          <p:nvPr>
            <p:ph type="title"/>
          </p:nvPr>
        </p:nvSpPr>
        <p:spPr>
          <a:xfrm>
            <a:off x="101600" y="69095"/>
            <a:ext cx="11988800" cy="911948"/>
          </a:xfrm>
        </p:spPr>
        <p:txBody>
          <a:bodyPr/>
          <a:lstStyle/>
          <a:p>
            <a:r>
              <a:rPr lang="en-US" dirty="0"/>
              <a:t>Technical Highlights: Robotics and Additive Manufacturing Progress</a:t>
            </a:r>
          </a:p>
        </p:txBody>
      </p:sp>
      <p:sp>
        <p:nvSpPr>
          <p:cNvPr id="4" name="TextBox 3">
            <a:extLst>
              <a:ext uri="{FF2B5EF4-FFF2-40B4-BE49-F238E27FC236}">
                <a16:creationId xmlns:a16="http://schemas.microsoft.com/office/drawing/2014/main" id="{DC98A765-A075-1853-BAB6-6692B3BC5CA9}"/>
              </a:ext>
            </a:extLst>
          </p:cNvPr>
          <p:cNvSpPr txBox="1"/>
          <p:nvPr/>
        </p:nvSpPr>
        <p:spPr>
          <a:xfrm>
            <a:off x="38100" y="1009618"/>
            <a:ext cx="7007226" cy="5632311"/>
          </a:xfrm>
          <a:prstGeom prst="rect">
            <a:avLst/>
          </a:prstGeom>
          <a:noFill/>
          <a:ln>
            <a:solidFill>
              <a:srgbClr val="064308"/>
            </a:solidFill>
          </a:ln>
        </p:spPr>
        <p:txBody>
          <a:bodyPr wrap="square">
            <a:spAutoFit/>
          </a:bodyPr>
          <a:lstStyle/>
          <a:p>
            <a:pPr marL="285750" marR="0" lvl="0"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Progress demonstrated across multiple laboratories</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Automated cavity handling, flange assembly, fastening, and cleanroom operations successfully demonstrated</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Cobot integration is improving: </a:t>
            </a:r>
          </a:p>
          <a:p>
            <a:pPr marL="1200078" marR="0" lvl="2"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cleanliness control </a:t>
            </a:r>
          </a:p>
          <a:p>
            <a:pPr marL="1200078" marR="0" lvl="2"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assembly consistency </a:t>
            </a:r>
          </a:p>
          <a:p>
            <a:pPr marL="1200078" marR="0" lvl="2"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operator safety </a:t>
            </a:r>
          </a:p>
          <a:p>
            <a:pPr marL="1200078" marR="0" lvl="2"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process efficiency </a:t>
            </a:r>
          </a:p>
          <a:p>
            <a:pPr marL="285750" marR="0" lvl="0"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Examples of advances</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Automated SRF cavity assembly test completed (transfer → positioning → nut fastening) </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Cobot-assisted HPR systems developed for complex geometries </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Robotic systems supporting cavity string assembly activities </a:t>
            </a:r>
          </a:p>
          <a:p>
            <a:pPr marL="285750" marR="0" lvl="0"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Remaining challenges</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Robust operation in complex cleanroom environments: </a:t>
            </a:r>
          </a:p>
          <a:p>
            <a:pPr marL="1200078" marR="0" lvl="2"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hose/cable management </a:t>
            </a:r>
          </a:p>
          <a:p>
            <a:pPr marL="1200078" marR="0" lvl="2"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camera-based positioning reliability </a:t>
            </a:r>
          </a:p>
          <a:p>
            <a:pPr marL="1200078" marR="0" lvl="2"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contamination control </a:t>
            </a:r>
          </a:p>
          <a:p>
            <a:pPr marL="742950" marR="0" lvl="1"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Long-term system maintainability</a:t>
            </a:r>
          </a:p>
        </p:txBody>
      </p:sp>
      <p:sp>
        <p:nvSpPr>
          <p:cNvPr id="6" name="TextBox 5">
            <a:extLst>
              <a:ext uri="{FF2B5EF4-FFF2-40B4-BE49-F238E27FC236}">
                <a16:creationId xmlns:a16="http://schemas.microsoft.com/office/drawing/2014/main" id="{34D117AF-3575-469E-75E1-20918A281D19}"/>
              </a:ext>
            </a:extLst>
          </p:cNvPr>
          <p:cNvSpPr txBox="1"/>
          <p:nvPr/>
        </p:nvSpPr>
        <p:spPr>
          <a:xfrm>
            <a:off x="7175500" y="1009618"/>
            <a:ext cx="4978399" cy="5909310"/>
          </a:xfrm>
          <a:prstGeom prst="rect">
            <a:avLst/>
          </a:prstGeom>
          <a:noFill/>
          <a:ln>
            <a:solidFill>
              <a:schemeClr val="tx1"/>
            </a:solidFill>
          </a:ln>
        </p:spPr>
        <p:txBody>
          <a:bodyPr wrap="square">
            <a:spAutoFit/>
          </a:bodyPr>
          <a:lstStyle/>
          <a:p>
            <a:pPr marL="285750" marR="0" lvl="0"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Additive Manufacturing for SRF Cavities</a:t>
            </a:r>
          </a:p>
          <a:p>
            <a:pPr marL="742876" marR="0" lvl="1"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Emerging opportunity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a:p>
            <a:pPr marL="914254" marR="0" lvl="2" indent="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New fabrication routes to reduce material use and enable seamless cavity concepts </a:t>
            </a:r>
          </a:p>
          <a:p>
            <a:pPr marL="285750" marR="0" lvl="0"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Demonstrated progress</a:t>
            </a:r>
          </a:p>
          <a:p>
            <a:pPr marL="742876" marR="0" lvl="1"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Cu additive manufacturing substrates achieving required: </a:t>
            </a:r>
          </a:p>
          <a:p>
            <a:pPr marL="742950" marR="0" lvl="1"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RRR performance </a:t>
            </a:r>
          </a:p>
          <a:p>
            <a:pPr marL="742950" marR="0" lvl="1"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surface quality </a:t>
            </a:r>
          </a:p>
          <a:p>
            <a:pPr marL="742950" marR="0" lvl="1" indent="-285750" algn="l" defTabSz="45712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leak-tightness </a:t>
            </a:r>
          </a:p>
          <a:p>
            <a:pPr marL="285750" marR="0" lvl="0"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Cold spray and wire additive manufacturing approaches progressing toward cavity fabrication </a:t>
            </a:r>
          </a:p>
          <a:p>
            <a:pPr marL="285750" marR="0" lvl="0"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Future directions</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Hybrid additive + subtractive manufacturing for improved RF surfaces</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Nb coating development </a:t>
            </a:r>
          </a:p>
          <a:p>
            <a:pPr marL="742876" marR="0" lvl="1" indent="-285750" algn="l" defTabSz="457126"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rPr>
              <a:t>RF and cryogenic testing of printed cavities</a:t>
            </a:r>
          </a:p>
        </p:txBody>
      </p:sp>
    </p:spTree>
    <p:extLst>
      <p:ext uri="{BB962C8B-B14F-4D97-AF65-F5344CB8AC3E}">
        <p14:creationId xmlns:p14="http://schemas.microsoft.com/office/powerpoint/2010/main" val="353414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352A2F-5D5D-5916-AF40-C06C8B1021CD}"/>
              </a:ext>
            </a:extLst>
          </p:cNvPr>
          <p:cNvSpPr>
            <a:spLocks noGrp="1"/>
          </p:cNvSpPr>
          <p:nvPr>
            <p:ph type="title"/>
          </p:nvPr>
        </p:nvSpPr>
        <p:spPr/>
        <p:txBody>
          <a:bodyPr/>
          <a:lstStyle/>
          <a:p>
            <a:r>
              <a:rPr lang="en-US" dirty="0"/>
              <a:t>Key Takeaways &amp; Outlook</a:t>
            </a:r>
          </a:p>
        </p:txBody>
      </p:sp>
      <p:sp>
        <p:nvSpPr>
          <p:cNvPr id="12" name="Content Placeholder 11">
            <a:extLst>
              <a:ext uri="{FF2B5EF4-FFF2-40B4-BE49-F238E27FC236}">
                <a16:creationId xmlns:a16="http://schemas.microsoft.com/office/drawing/2014/main" id="{1A14B01E-ECC9-1FCC-9C4A-A6B89052BFE3}"/>
              </a:ext>
            </a:extLst>
          </p:cNvPr>
          <p:cNvSpPr>
            <a:spLocks noGrp="1"/>
          </p:cNvSpPr>
          <p:nvPr>
            <p:ph idx="10"/>
          </p:nvPr>
        </p:nvSpPr>
        <p:spPr>
          <a:xfrm>
            <a:off x="120656" y="1088734"/>
            <a:ext cx="6813544" cy="5027414"/>
          </a:xfrm>
        </p:spPr>
        <p:txBody>
          <a:bodyPr/>
          <a:lstStyle/>
          <a:p>
            <a:r>
              <a:rPr lang="en-US" dirty="0"/>
              <a:t>Key Takeaways</a:t>
            </a:r>
          </a:p>
          <a:p>
            <a:pPr lvl="1"/>
            <a:r>
              <a:rPr lang="en-US" dirty="0"/>
              <a:t>Robotics is demonstrating clear value for SRF assembly:</a:t>
            </a:r>
          </a:p>
          <a:p>
            <a:pPr lvl="2"/>
            <a:r>
              <a:rPr lang="en-US" dirty="0"/>
              <a:t>Improved reproducibility</a:t>
            </a:r>
          </a:p>
          <a:p>
            <a:pPr lvl="2"/>
            <a:r>
              <a:rPr lang="en-US" dirty="0"/>
              <a:t>Reduced exposure time of RF surfaces</a:t>
            </a:r>
          </a:p>
          <a:p>
            <a:pPr lvl="2"/>
            <a:r>
              <a:rPr lang="en-US" dirty="0"/>
              <a:t>Improved use of skilled workforce</a:t>
            </a:r>
          </a:p>
          <a:p>
            <a:pPr lvl="1"/>
            <a:r>
              <a:rPr lang="en-US" dirty="0"/>
              <a:t>Additive manufacturing offers a potential paradigm shift:</a:t>
            </a:r>
          </a:p>
          <a:p>
            <a:pPr lvl="2"/>
            <a:r>
              <a:rPr lang="en-US" dirty="0"/>
              <a:t>Seamless cavity production </a:t>
            </a:r>
          </a:p>
          <a:p>
            <a:pPr lvl="2"/>
            <a:r>
              <a:rPr lang="en-US" dirty="0"/>
              <a:t>Optimized material usage</a:t>
            </a:r>
          </a:p>
          <a:p>
            <a:pPr lvl="2"/>
            <a:r>
              <a:rPr lang="en-US" dirty="0"/>
              <a:t>New design possibilities</a:t>
            </a:r>
          </a:p>
          <a:p>
            <a:pPr lvl="1"/>
            <a:r>
              <a:rPr lang="en-US" dirty="0"/>
              <a:t>Both approaches require continued integration of:</a:t>
            </a:r>
          </a:p>
          <a:p>
            <a:pPr lvl="2"/>
            <a:r>
              <a:rPr lang="en-US" dirty="0"/>
              <a:t>Automation</a:t>
            </a:r>
          </a:p>
          <a:p>
            <a:pPr lvl="2"/>
            <a:r>
              <a:rPr lang="en-US" dirty="0"/>
              <a:t>Sensing and feedback control</a:t>
            </a:r>
          </a:p>
          <a:p>
            <a:pPr lvl="2"/>
            <a:r>
              <a:rPr lang="en-US" dirty="0"/>
              <a:t>Process monitoring </a:t>
            </a:r>
          </a:p>
          <a:p>
            <a:pPr lvl="2"/>
            <a:r>
              <a:rPr lang="en-US" dirty="0"/>
              <a:t>SRF performance validation </a:t>
            </a:r>
          </a:p>
        </p:txBody>
      </p:sp>
      <p:sp>
        <p:nvSpPr>
          <p:cNvPr id="4" name="Footer Placeholder 3">
            <a:extLst>
              <a:ext uri="{FF2B5EF4-FFF2-40B4-BE49-F238E27FC236}">
                <a16:creationId xmlns:a16="http://schemas.microsoft.com/office/drawing/2014/main" id="{4BE508EC-63DA-F3DC-6F53-F13DBF75D61A}"/>
              </a:ext>
            </a:extLst>
          </p:cNvPr>
          <p:cNvSpPr>
            <a:spLocks noGrp="1"/>
          </p:cNvSpPr>
          <p:nvPr>
            <p:ph type="ftr" sz="quarter" idx="11"/>
          </p:nvPr>
        </p:nvSpPr>
        <p:spPr/>
        <p:txBody>
          <a:body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64308"/>
                </a:solidFill>
                <a:effectLst/>
                <a:uLnTx/>
                <a:uFillTx/>
                <a:latin typeface="Arial"/>
                <a:ea typeface="+mn-ea"/>
                <a:cs typeface="Arial"/>
              </a:rPr>
              <a:t>A. Presenter, 12 Month 2025</a:t>
            </a:r>
            <a:endParaRPr kumimoji="0" lang="en-US" sz="1200" b="0" i="0" u="none" strike="noStrike" kern="1200" cap="none" spc="0" normalizeH="0" baseline="0" noProof="0" dirty="0">
              <a:ln>
                <a:noFill/>
              </a:ln>
              <a:solidFill>
                <a:srgbClr val="064308"/>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6F9E9E40-9F30-D18D-0EC5-DD9506136C51}"/>
              </a:ext>
            </a:extLst>
          </p:cNvPr>
          <p:cNvSpPr>
            <a:spLocks noGrp="1"/>
          </p:cNvSpPr>
          <p:nvPr>
            <p:ph type="sldNum" sz="quarter" idx="12"/>
          </p:nvPr>
        </p:nvSpPr>
        <p:spPr/>
        <p:txBody>
          <a:body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200"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14" name="Content Placeholder 13">
            <a:extLst>
              <a:ext uri="{FF2B5EF4-FFF2-40B4-BE49-F238E27FC236}">
                <a16:creationId xmlns:a16="http://schemas.microsoft.com/office/drawing/2014/main" id="{AB7F752B-23F2-64C3-26E1-49EC2112AAAA}"/>
              </a:ext>
            </a:extLst>
          </p:cNvPr>
          <p:cNvSpPr>
            <a:spLocks noGrp="1"/>
          </p:cNvSpPr>
          <p:nvPr>
            <p:ph idx="1"/>
          </p:nvPr>
        </p:nvSpPr>
        <p:spPr>
          <a:xfrm>
            <a:off x="7350125" y="1085408"/>
            <a:ext cx="4343400" cy="5027414"/>
          </a:xfrm>
        </p:spPr>
        <p:txBody>
          <a:bodyPr/>
          <a:lstStyle/>
          <a:p>
            <a:r>
              <a:rPr lang="en-US" dirty="0"/>
              <a:t>Looking Forward</a:t>
            </a:r>
          </a:p>
          <a:p>
            <a:pPr lvl="1"/>
            <a:r>
              <a:rPr lang="en-US" dirty="0"/>
              <a:t>Move from technology demonstration toward qualified production processes</a:t>
            </a:r>
          </a:p>
          <a:p>
            <a:pPr lvl="1"/>
            <a:r>
              <a:rPr lang="en-US" dirty="0"/>
              <a:t>Leverage AI/data-driver monitoring for clean assembly optimization </a:t>
            </a:r>
          </a:p>
          <a:p>
            <a:pPr lvl="1"/>
            <a:r>
              <a:rPr lang="en-US" dirty="0"/>
              <a:t>Continue international collaboration to mature these technologies</a:t>
            </a:r>
          </a:p>
          <a:p>
            <a:r>
              <a:rPr lang="en-US" dirty="0"/>
              <a:t>Closing:</a:t>
            </a:r>
          </a:p>
          <a:p>
            <a:pPr lvl="1"/>
            <a:r>
              <a:rPr lang="en-US" dirty="0"/>
              <a:t>The future of SRF cavity production will combine precision robotics, advanced manufacturing and intelligent process control. </a:t>
            </a:r>
          </a:p>
        </p:txBody>
      </p:sp>
    </p:spTree>
    <p:extLst>
      <p:ext uri="{BB962C8B-B14F-4D97-AF65-F5344CB8AC3E}">
        <p14:creationId xmlns:p14="http://schemas.microsoft.com/office/powerpoint/2010/main" val="152322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84AD8-C288-F59E-2805-7714E7AFC99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447B1FF-7850-8F7C-7246-96B7A8A5E96A}"/>
              </a:ext>
            </a:extLst>
          </p:cNvPr>
          <p:cNvSpPr>
            <a:spLocks noGrp="1"/>
          </p:cNvSpPr>
          <p:nvPr>
            <p:ph type="title"/>
          </p:nvPr>
        </p:nvSpPr>
        <p:spPr/>
        <p:txBody>
          <a:bodyPr/>
          <a:lstStyle/>
          <a:p>
            <a:r>
              <a:rPr lang="en-US" altLang="zh-CN" dirty="0">
                <a:latin typeface="+mj-lt"/>
              </a:rPr>
              <a:t>Session 2 Summary: High Power FPC</a:t>
            </a:r>
            <a:endParaRPr lang="zh-CN" altLang="en-US" dirty="0">
              <a:latin typeface="+mj-lt"/>
            </a:endParaRPr>
          </a:p>
        </p:txBody>
      </p:sp>
      <p:sp>
        <p:nvSpPr>
          <p:cNvPr id="3" name="灯片编号占位符 2">
            <a:extLst>
              <a:ext uri="{FF2B5EF4-FFF2-40B4-BE49-F238E27FC236}">
                <a16:creationId xmlns:a16="http://schemas.microsoft.com/office/drawing/2014/main" id="{69B5D30C-C95B-AD8A-4603-79C957DAD258}"/>
              </a:ext>
            </a:extLst>
          </p:cNvPr>
          <p:cNvSpPr>
            <a:spLocks noGrp="1"/>
          </p:cNvSpPr>
          <p:nvPr>
            <p:ph type="sldNum" sz="quarter" idx="10"/>
          </p:nvPr>
        </p:nvSpPr>
        <p:spPr/>
        <p:txBody>
          <a:bodyPr/>
          <a:lstStyle/>
          <a:p>
            <a:pPr>
              <a:defRPr/>
            </a:pPr>
            <a:fld id="{D0D76C40-5224-4F93-AADC-4FD6B0457A60}" type="slidenum">
              <a:rPr lang="zh-CN" altLang="en-GB" smtClean="0"/>
              <a:t>7</a:t>
            </a:fld>
            <a:endParaRPr lang="en-GB" altLang="zh-CN"/>
          </a:p>
        </p:txBody>
      </p:sp>
      <p:pic>
        <p:nvPicPr>
          <p:cNvPr id="6" name="图片 5">
            <a:extLst>
              <a:ext uri="{FF2B5EF4-FFF2-40B4-BE49-F238E27FC236}">
                <a16:creationId xmlns:a16="http://schemas.microsoft.com/office/drawing/2014/main" id="{3DB46139-4CCA-A029-4318-143A8E101260}"/>
              </a:ext>
            </a:extLst>
          </p:cNvPr>
          <p:cNvPicPr>
            <a:picLocks noChangeAspect="1"/>
          </p:cNvPicPr>
          <p:nvPr/>
        </p:nvPicPr>
        <p:blipFill>
          <a:blip r:embed="rId3"/>
          <a:stretch>
            <a:fillRect/>
          </a:stretch>
        </p:blipFill>
        <p:spPr>
          <a:xfrm>
            <a:off x="453494" y="1334384"/>
            <a:ext cx="4783082" cy="4189231"/>
          </a:xfrm>
          <a:prstGeom prst="rect">
            <a:avLst/>
          </a:prstGeom>
        </p:spPr>
      </p:pic>
      <p:sp>
        <p:nvSpPr>
          <p:cNvPr id="10" name="文本框 9">
            <a:extLst>
              <a:ext uri="{FF2B5EF4-FFF2-40B4-BE49-F238E27FC236}">
                <a16:creationId xmlns:a16="http://schemas.microsoft.com/office/drawing/2014/main" id="{CB5B45FD-3E31-EA7E-449D-01847F28BA35}"/>
              </a:ext>
            </a:extLst>
          </p:cNvPr>
          <p:cNvSpPr txBox="1"/>
          <p:nvPr/>
        </p:nvSpPr>
        <p:spPr>
          <a:xfrm>
            <a:off x="0" y="836930"/>
            <a:ext cx="6096000" cy="400110"/>
          </a:xfrm>
          <a:prstGeom prst="rect">
            <a:avLst/>
          </a:prstGeom>
          <a:noFill/>
        </p:spPr>
        <p:txBody>
          <a:bodyPr wrap="square">
            <a:spAutoFit/>
          </a:bodyPr>
          <a:lstStyle/>
          <a:p>
            <a:r>
              <a:rPr lang="zh-CN" altLang="zh-CN" sz="2000" b="1" i="0" kern="1200" dirty="0">
                <a:solidFill>
                  <a:schemeClr val="tx1"/>
                </a:solidFill>
                <a:effectLst/>
                <a:latin typeface="+mn-lt"/>
                <a:ea typeface="+mn-ea"/>
                <a:cs typeface="+mn-cs"/>
              </a:rPr>
              <a:t>Tongming Huang (IHEP) – 166.6 MHz FPC for HEPS</a:t>
            </a:r>
            <a:endParaRPr lang="zh-CN" altLang="zh-CN" sz="2000" b="0" i="0" kern="1200" dirty="0">
              <a:solidFill>
                <a:schemeClr val="tx1"/>
              </a:solidFill>
              <a:effectLst/>
              <a:latin typeface="+mn-lt"/>
              <a:ea typeface="+mn-ea"/>
              <a:cs typeface="+mn-cs"/>
            </a:endParaRPr>
          </a:p>
        </p:txBody>
      </p:sp>
      <p:pic>
        <p:nvPicPr>
          <p:cNvPr id="13" name="图片 12">
            <a:extLst>
              <a:ext uri="{FF2B5EF4-FFF2-40B4-BE49-F238E27FC236}">
                <a16:creationId xmlns:a16="http://schemas.microsoft.com/office/drawing/2014/main" id="{0B63340C-D9C6-B354-EC34-8FEF30DEA0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8874" y="1425677"/>
            <a:ext cx="5699632" cy="3185209"/>
          </a:xfrm>
          <a:prstGeom prst="rect">
            <a:avLst/>
          </a:prstGeom>
        </p:spPr>
      </p:pic>
      <p:sp>
        <p:nvSpPr>
          <p:cNvPr id="15" name="文本框 14">
            <a:extLst>
              <a:ext uri="{FF2B5EF4-FFF2-40B4-BE49-F238E27FC236}">
                <a16:creationId xmlns:a16="http://schemas.microsoft.com/office/drawing/2014/main" id="{5901B9B0-FAFD-2974-9B01-2017DE56A778}"/>
              </a:ext>
            </a:extLst>
          </p:cNvPr>
          <p:cNvSpPr txBox="1"/>
          <p:nvPr/>
        </p:nvSpPr>
        <p:spPr>
          <a:xfrm>
            <a:off x="6197917" y="836930"/>
            <a:ext cx="5994083" cy="400110"/>
          </a:xfrm>
          <a:prstGeom prst="rect">
            <a:avLst/>
          </a:prstGeom>
          <a:noFill/>
        </p:spPr>
        <p:txBody>
          <a:bodyPr wrap="square">
            <a:spAutoFit/>
          </a:bodyPr>
          <a:lstStyle/>
          <a:p>
            <a:r>
              <a:rPr lang="zh-CN" altLang="zh-CN" sz="2000" b="1" dirty="0">
                <a:solidFill>
                  <a:schemeClr val="tx1"/>
                </a:solidFill>
                <a:latin typeface="+mn-lt"/>
                <a:ea typeface="+mn-ea"/>
              </a:rPr>
              <a:t>Pragya Nama (KEK) – 1.3 GHz CW 100 kW coupler</a:t>
            </a:r>
            <a:endParaRPr lang="zh-CN" altLang="en-US" sz="2000" b="1" dirty="0">
              <a:solidFill>
                <a:schemeClr val="tx1"/>
              </a:solidFill>
              <a:latin typeface="+mn-lt"/>
              <a:ea typeface="+mn-ea"/>
            </a:endParaRPr>
          </a:p>
        </p:txBody>
      </p:sp>
      <p:sp>
        <p:nvSpPr>
          <p:cNvPr id="17" name="文本框 16">
            <a:extLst>
              <a:ext uri="{FF2B5EF4-FFF2-40B4-BE49-F238E27FC236}">
                <a16:creationId xmlns:a16="http://schemas.microsoft.com/office/drawing/2014/main" id="{49AF68D2-2B4C-BD40-0329-437F15998F53}"/>
              </a:ext>
            </a:extLst>
          </p:cNvPr>
          <p:cNvSpPr txBox="1"/>
          <p:nvPr/>
        </p:nvSpPr>
        <p:spPr>
          <a:xfrm>
            <a:off x="116267" y="5454729"/>
            <a:ext cx="12163300" cy="1107996"/>
          </a:xfrm>
          <a:prstGeom prst="rect">
            <a:avLst/>
          </a:prstGeom>
          <a:noFill/>
        </p:spPr>
        <p:txBody>
          <a:bodyPr wrap="square">
            <a:spAutoFit/>
          </a:bodyPr>
          <a:lstStyle/>
          <a:p>
            <a:r>
              <a:rPr lang="en-US" altLang="zh-CN" dirty="0">
                <a:solidFill>
                  <a:srgbClr val="0F1115"/>
                </a:solidFill>
                <a:latin typeface="quote-cjk-patch"/>
              </a:rPr>
              <a:t>D</a:t>
            </a:r>
            <a:r>
              <a:rPr lang="zh-CN" altLang="zh-CN" b="0" i="0" dirty="0">
                <a:solidFill>
                  <a:srgbClr val="0F1115"/>
                </a:solidFill>
                <a:effectLst/>
                <a:latin typeface="quote-cjk-patch"/>
              </a:rPr>
              <a:t>emonstrate record CW operation up to 250 kW at 166 MHz with effective overheating and false‑arc mitigation, and the first 100 kW CW at 1.3 GHz with validated thermal management and multipacting conditioning, advancing the state of the art for high‑current SRF accelerators.</a:t>
            </a:r>
            <a:endParaRPr lang="zh-CN" altLang="en-US" dirty="0"/>
          </a:p>
        </p:txBody>
      </p:sp>
      <p:pic>
        <p:nvPicPr>
          <p:cNvPr id="19" name="图片 18">
            <a:extLst>
              <a:ext uri="{FF2B5EF4-FFF2-40B4-BE49-F238E27FC236}">
                <a16:creationId xmlns:a16="http://schemas.microsoft.com/office/drawing/2014/main" id="{180C78AE-CCDE-B18A-35CF-3B1EBBE5A3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94958" y="3480620"/>
            <a:ext cx="2601254" cy="1951703"/>
          </a:xfrm>
          <a:prstGeom prst="rect">
            <a:avLst/>
          </a:prstGeom>
        </p:spPr>
      </p:pic>
    </p:spTree>
    <p:extLst>
      <p:ext uri="{BB962C8B-B14F-4D97-AF65-F5344CB8AC3E}">
        <p14:creationId xmlns:p14="http://schemas.microsoft.com/office/powerpoint/2010/main" val="202371248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C4F45-5FF9-9EF0-2FB0-5C26277B78D0}"/>
              </a:ext>
            </a:extLst>
          </p:cNvPr>
          <p:cNvSpPr>
            <a:spLocks noGrp="1"/>
          </p:cNvSpPr>
          <p:nvPr>
            <p:ph type="title"/>
          </p:nvPr>
        </p:nvSpPr>
        <p:spPr/>
        <p:txBody>
          <a:bodyPr/>
          <a:lstStyle/>
          <a:p>
            <a:r>
              <a:rPr lang="en-US" altLang="zh-CN" dirty="0">
                <a:latin typeface="+mj-lt"/>
              </a:rPr>
              <a:t>Session 2 Summary: HOM damper</a:t>
            </a:r>
            <a:endParaRPr lang="zh-CN" altLang="en-US" dirty="0">
              <a:latin typeface="+mj-lt"/>
            </a:endParaRPr>
          </a:p>
        </p:txBody>
      </p:sp>
      <p:sp>
        <p:nvSpPr>
          <p:cNvPr id="3" name="灯片编号占位符 2">
            <a:extLst>
              <a:ext uri="{FF2B5EF4-FFF2-40B4-BE49-F238E27FC236}">
                <a16:creationId xmlns:a16="http://schemas.microsoft.com/office/drawing/2014/main" id="{B929581B-5458-3A92-5507-264319D39036}"/>
              </a:ext>
            </a:extLst>
          </p:cNvPr>
          <p:cNvSpPr>
            <a:spLocks noGrp="1"/>
          </p:cNvSpPr>
          <p:nvPr>
            <p:ph type="sldNum" sz="quarter" idx="10"/>
          </p:nvPr>
        </p:nvSpPr>
        <p:spPr/>
        <p:txBody>
          <a:bodyPr/>
          <a:lstStyle/>
          <a:p>
            <a:pPr>
              <a:defRPr/>
            </a:pPr>
            <a:fld id="{D0D76C40-5224-4F93-AADC-4FD6B0457A60}" type="slidenum">
              <a:rPr lang="zh-CN" altLang="en-GB" smtClean="0"/>
              <a:t>8</a:t>
            </a:fld>
            <a:endParaRPr lang="en-GB" altLang="zh-CN"/>
          </a:p>
        </p:txBody>
      </p:sp>
      <p:pic>
        <p:nvPicPr>
          <p:cNvPr id="5" name="图片 4">
            <a:extLst>
              <a:ext uri="{FF2B5EF4-FFF2-40B4-BE49-F238E27FC236}">
                <a16:creationId xmlns:a16="http://schemas.microsoft.com/office/drawing/2014/main" id="{ECC8DDB1-3786-04CB-83B3-92073D80CCB7}"/>
              </a:ext>
            </a:extLst>
          </p:cNvPr>
          <p:cNvPicPr>
            <a:picLocks noChangeAspect="1"/>
          </p:cNvPicPr>
          <p:nvPr/>
        </p:nvPicPr>
        <p:blipFill>
          <a:blip r:embed="rId3"/>
          <a:stretch>
            <a:fillRect/>
          </a:stretch>
        </p:blipFill>
        <p:spPr>
          <a:xfrm>
            <a:off x="389677" y="1473465"/>
            <a:ext cx="5254040" cy="4588121"/>
          </a:xfrm>
          <a:prstGeom prst="rect">
            <a:avLst/>
          </a:prstGeom>
        </p:spPr>
      </p:pic>
      <p:sp>
        <p:nvSpPr>
          <p:cNvPr id="7" name="文本框 6">
            <a:extLst>
              <a:ext uri="{FF2B5EF4-FFF2-40B4-BE49-F238E27FC236}">
                <a16:creationId xmlns:a16="http://schemas.microsoft.com/office/drawing/2014/main" id="{000772E6-7030-0722-8776-6B53B81DF1C2}"/>
              </a:ext>
            </a:extLst>
          </p:cNvPr>
          <p:cNvSpPr txBox="1"/>
          <p:nvPr/>
        </p:nvSpPr>
        <p:spPr>
          <a:xfrm>
            <a:off x="0" y="924365"/>
            <a:ext cx="6115664" cy="461665"/>
          </a:xfrm>
          <a:prstGeom prst="rect">
            <a:avLst/>
          </a:prstGeom>
          <a:noFill/>
        </p:spPr>
        <p:txBody>
          <a:bodyPr wrap="square">
            <a:spAutoFit/>
          </a:bodyPr>
          <a:lstStyle/>
          <a:p>
            <a:r>
              <a:rPr lang="zh-CN" altLang="zh-CN" sz="2400" b="1" i="0" kern="1200" dirty="0">
                <a:solidFill>
                  <a:schemeClr val="tx1"/>
                </a:solidFill>
                <a:effectLst/>
                <a:latin typeface="+mn-lt"/>
                <a:ea typeface="+mn-ea"/>
                <a:cs typeface="+mn-cs"/>
              </a:rPr>
              <a:t>A. Lunin (Fermilab) – Coaxial HOM damper</a:t>
            </a:r>
            <a:endParaRPr lang="zh-CN" altLang="zh-CN" sz="2400" b="0" i="0" kern="1200" dirty="0">
              <a:solidFill>
                <a:schemeClr val="tx1"/>
              </a:solidFill>
              <a:effectLst/>
              <a:latin typeface="+mn-lt"/>
              <a:ea typeface="+mn-ea"/>
              <a:cs typeface="+mn-cs"/>
            </a:endParaRPr>
          </a:p>
        </p:txBody>
      </p:sp>
      <p:sp>
        <p:nvSpPr>
          <p:cNvPr id="9" name="文本框 8">
            <a:extLst>
              <a:ext uri="{FF2B5EF4-FFF2-40B4-BE49-F238E27FC236}">
                <a16:creationId xmlns:a16="http://schemas.microsoft.com/office/drawing/2014/main" id="{290A3F13-2C37-14C3-C8C7-9CC30ED1F18B}"/>
              </a:ext>
            </a:extLst>
          </p:cNvPr>
          <p:cNvSpPr txBox="1"/>
          <p:nvPr/>
        </p:nvSpPr>
        <p:spPr>
          <a:xfrm>
            <a:off x="6548285" y="924365"/>
            <a:ext cx="5525728" cy="830997"/>
          </a:xfrm>
          <a:prstGeom prst="rect">
            <a:avLst/>
          </a:prstGeom>
          <a:noFill/>
        </p:spPr>
        <p:txBody>
          <a:bodyPr wrap="square">
            <a:spAutoFit/>
          </a:bodyPr>
          <a:lstStyle/>
          <a:p>
            <a:r>
              <a:rPr lang="zh-CN" altLang="zh-CN" sz="2400" b="1" i="0" kern="1200" dirty="0">
                <a:solidFill>
                  <a:schemeClr val="tx1"/>
                </a:solidFill>
                <a:effectLst/>
                <a:latin typeface="+mn-lt"/>
                <a:ea typeface="+mn-ea"/>
                <a:cs typeface="+mn-cs"/>
              </a:rPr>
              <a:t>Axel Perez Ruiz (IJCLab) – Cryogenic beamline absorber materials</a:t>
            </a:r>
            <a:endParaRPr lang="zh-CN" altLang="zh-CN" sz="2400" b="0" i="0" kern="1200" dirty="0">
              <a:solidFill>
                <a:schemeClr val="tx1"/>
              </a:solidFill>
              <a:effectLst/>
              <a:latin typeface="+mn-lt"/>
              <a:ea typeface="+mn-ea"/>
              <a:cs typeface="+mn-cs"/>
            </a:endParaRPr>
          </a:p>
        </p:txBody>
      </p:sp>
      <p:pic>
        <p:nvPicPr>
          <p:cNvPr id="11" name="图片 10">
            <a:extLst>
              <a:ext uri="{FF2B5EF4-FFF2-40B4-BE49-F238E27FC236}">
                <a16:creationId xmlns:a16="http://schemas.microsoft.com/office/drawing/2014/main" id="{50E3A491-3E01-18ED-63A5-506AE61E500F}"/>
              </a:ext>
            </a:extLst>
          </p:cNvPr>
          <p:cNvPicPr>
            <a:picLocks noChangeAspect="1"/>
          </p:cNvPicPr>
          <p:nvPr/>
        </p:nvPicPr>
        <p:blipFill>
          <a:blip r:embed="rId4"/>
          <a:stretch>
            <a:fillRect/>
          </a:stretch>
        </p:blipFill>
        <p:spPr>
          <a:xfrm>
            <a:off x="5980603" y="1700386"/>
            <a:ext cx="4606056" cy="3527423"/>
          </a:xfrm>
          <a:prstGeom prst="rect">
            <a:avLst/>
          </a:prstGeom>
        </p:spPr>
      </p:pic>
      <p:sp>
        <p:nvSpPr>
          <p:cNvPr id="13" name="文本框 12">
            <a:extLst>
              <a:ext uri="{FF2B5EF4-FFF2-40B4-BE49-F238E27FC236}">
                <a16:creationId xmlns:a16="http://schemas.microsoft.com/office/drawing/2014/main" id="{5E58897B-58E0-47F4-C93C-FE0C7F62F3AF}"/>
              </a:ext>
            </a:extLst>
          </p:cNvPr>
          <p:cNvSpPr txBox="1"/>
          <p:nvPr/>
        </p:nvSpPr>
        <p:spPr>
          <a:xfrm>
            <a:off x="5637497" y="5454729"/>
            <a:ext cx="6164826" cy="1107996"/>
          </a:xfrm>
          <a:prstGeom prst="rect">
            <a:avLst/>
          </a:prstGeom>
          <a:noFill/>
        </p:spPr>
        <p:txBody>
          <a:bodyPr wrap="square">
            <a:spAutoFit/>
          </a:bodyPr>
          <a:lstStyle/>
          <a:p>
            <a:r>
              <a:rPr lang="en-US" altLang="zh-CN" b="0" i="0" dirty="0">
                <a:solidFill>
                  <a:srgbClr val="0F1115"/>
                </a:solidFill>
                <a:effectLst/>
                <a:latin typeface="+mj-lt"/>
              </a:rPr>
              <a:t>A</a:t>
            </a:r>
            <a:r>
              <a:rPr lang="zh-CN" altLang="zh-CN" b="0" i="0" dirty="0">
                <a:solidFill>
                  <a:srgbClr val="0F1115"/>
                </a:solidFill>
                <a:effectLst/>
                <a:latin typeface="+mj-lt"/>
              </a:rPr>
              <a:t>dvancing future HOM couplers toward higher reliability and broadband performance for high-current SRF cavities.</a:t>
            </a:r>
            <a:endParaRPr lang="zh-CN" altLang="en-US" dirty="0">
              <a:latin typeface="+mj-lt"/>
            </a:endParaRPr>
          </a:p>
        </p:txBody>
      </p:sp>
      <p:pic>
        <p:nvPicPr>
          <p:cNvPr id="15" name="图片 14">
            <a:extLst>
              <a:ext uri="{FF2B5EF4-FFF2-40B4-BE49-F238E27FC236}">
                <a16:creationId xmlns:a16="http://schemas.microsoft.com/office/drawing/2014/main" id="{43C1843B-C267-B13A-6CB0-5F2EE7FCA901}"/>
              </a:ext>
            </a:extLst>
          </p:cNvPr>
          <p:cNvPicPr>
            <a:picLocks noChangeAspect="1"/>
          </p:cNvPicPr>
          <p:nvPr/>
        </p:nvPicPr>
        <p:blipFill>
          <a:blip r:embed="rId5"/>
          <a:stretch>
            <a:fillRect/>
          </a:stretch>
        </p:blipFill>
        <p:spPr>
          <a:xfrm>
            <a:off x="5838039" y="3574038"/>
            <a:ext cx="6235974" cy="1880691"/>
          </a:xfrm>
          <a:prstGeom prst="rect">
            <a:avLst/>
          </a:prstGeom>
        </p:spPr>
      </p:pic>
      <p:pic>
        <p:nvPicPr>
          <p:cNvPr id="17" name="图片 16">
            <a:extLst>
              <a:ext uri="{FF2B5EF4-FFF2-40B4-BE49-F238E27FC236}">
                <a16:creationId xmlns:a16="http://schemas.microsoft.com/office/drawing/2014/main" id="{6BA948D9-ACE4-3ABE-FC74-E597D94F9E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61495" y="1798374"/>
            <a:ext cx="2366627" cy="1775664"/>
          </a:xfrm>
          <a:prstGeom prst="rect">
            <a:avLst/>
          </a:prstGeom>
        </p:spPr>
      </p:pic>
    </p:spTree>
    <p:extLst>
      <p:ext uri="{BB962C8B-B14F-4D97-AF65-F5344CB8AC3E}">
        <p14:creationId xmlns:p14="http://schemas.microsoft.com/office/powerpoint/2010/main" val="28230053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DBBE61-DD9C-9E58-8535-115EC9604CDE}"/>
              </a:ext>
            </a:extLst>
          </p:cNvPr>
          <p:cNvSpPr>
            <a:spLocks noGrp="1"/>
          </p:cNvSpPr>
          <p:nvPr>
            <p:ph type="title"/>
          </p:nvPr>
        </p:nvSpPr>
        <p:spPr/>
        <p:txBody>
          <a:bodyPr/>
          <a:lstStyle/>
          <a:p>
            <a:r>
              <a:rPr lang="en-US" altLang="zh-CN" dirty="0">
                <a:latin typeface="+mj-lt"/>
              </a:rPr>
              <a:t>Session 2 Summary: Coupler &amp; Tuner</a:t>
            </a:r>
            <a:endParaRPr lang="zh-CN" altLang="en-US" dirty="0">
              <a:latin typeface="+mj-lt"/>
            </a:endParaRPr>
          </a:p>
        </p:txBody>
      </p:sp>
      <p:sp>
        <p:nvSpPr>
          <p:cNvPr id="3" name="灯片编号占位符 2">
            <a:extLst>
              <a:ext uri="{FF2B5EF4-FFF2-40B4-BE49-F238E27FC236}">
                <a16:creationId xmlns:a16="http://schemas.microsoft.com/office/drawing/2014/main" id="{1B02AB15-B5D7-C002-CBE7-4245E423ED74}"/>
              </a:ext>
            </a:extLst>
          </p:cNvPr>
          <p:cNvSpPr>
            <a:spLocks noGrp="1"/>
          </p:cNvSpPr>
          <p:nvPr>
            <p:ph type="sldNum" sz="quarter" idx="10"/>
          </p:nvPr>
        </p:nvSpPr>
        <p:spPr/>
        <p:txBody>
          <a:bodyPr/>
          <a:lstStyle/>
          <a:p>
            <a:pPr>
              <a:defRPr/>
            </a:pPr>
            <a:fld id="{D0D76C40-5224-4F93-AADC-4FD6B0457A60}" type="slidenum">
              <a:rPr lang="zh-CN" altLang="en-GB" smtClean="0"/>
              <a:t>9</a:t>
            </a:fld>
            <a:endParaRPr lang="en-GB" altLang="zh-CN"/>
          </a:p>
        </p:txBody>
      </p:sp>
      <p:sp>
        <p:nvSpPr>
          <p:cNvPr id="7" name="文本框 6">
            <a:extLst>
              <a:ext uri="{FF2B5EF4-FFF2-40B4-BE49-F238E27FC236}">
                <a16:creationId xmlns:a16="http://schemas.microsoft.com/office/drawing/2014/main" id="{4AF4F22B-48B9-55C7-391C-CF11094D9E09}"/>
              </a:ext>
            </a:extLst>
          </p:cNvPr>
          <p:cNvSpPr txBox="1"/>
          <p:nvPr/>
        </p:nvSpPr>
        <p:spPr>
          <a:xfrm>
            <a:off x="210073" y="951184"/>
            <a:ext cx="4814212" cy="830997"/>
          </a:xfrm>
          <a:prstGeom prst="rect">
            <a:avLst/>
          </a:prstGeom>
          <a:noFill/>
        </p:spPr>
        <p:txBody>
          <a:bodyPr wrap="square">
            <a:spAutoFit/>
          </a:bodyPr>
          <a:lstStyle/>
          <a:p>
            <a:r>
              <a:rPr lang="zh-CN" altLang="zh-CN" sz="2400" b="1" i="0" kern="1200" dirty="0">
                <a:solidFill>
                  <a:schemeClr val="tx1"/>
                </a:solidFill>
                <a:effectLst/>
                <a:latin typeface="+mn-lt"/>
                <a:ea typeface="+mn-ea"/>
                <a:cs typeface="+mn-cs"/>
              </a:rPr>
              <a:t>Y. Kalboussi (CEA) – ALD TiN coating for ICONE couplers</a:t>
            </a:r>
            <a:endParaRPr lang="zh-CN" altLang="zh-CN" sz="2400" b="0" i="0" kern="1200" dirty="0">
              <a:solidFill>
                <a:schemeClr val="tx1"/>
              </a:solidFill>
              <a:effectLst/>
              <a:latin typeface="+mn-lt"/>
              <a:ea typeface="+mn-ea"/>
              <a:cs typeface="+mn-cs"/>
            </a:endParaRPr>
          </a:p>
        </p:txBody>
      </p:sp>
      <p:sp>
        <p:nvSpPr>
          <p:cNvPr id="9" name="文本框 8">
            <a:extLst>
              <a:ext uri="{FF2B5EF4-FFF2-40B4-BE49-F238E27FC236}">
                <a16:creationId xmlns:a16="http://schemas.microsoft.com/office/drawing/2014/main" id="{DF665966-9D78-59AD-CEB1-126FC6BC3701}"/>
              </a:ext>
            </a:extLst>
          </p:cNvPr>
          <p:cNvSpPr txBox="1"/>
          <p:nvPr/>
        </p:nvSpPr>
        <p:spPr>
          <a:xfrm>
            <a:off x="6499122" y="951185"/>
            <a:ext cx="6115664" cy="830997"/>
          </a:xfrm>
          <a:prstGeom prst="rect">
            <a:avLst/>
          </a:prstGeom>
          <a:noFill/>
        </p:spPr>
        <p:txBody>
          <a:bodyPr wrap="square">
            <a:spAutoFit/>
          </a:bodyPr>
          <a:lstStyle/>
          <a:p>
            <a:r>
              <a:rPr lang="zh-CN" altLang="zh-CN" sz="2400" b="1" i="0" kern="1200" dirty="0">
                <a:solidFill>
                  <a:schemeClr val="tx1"/>
                </a:solidFill>
                <a:effectLst/>
                <a:latin typeface="+mn-lt"/>
                <a:ea typeface="+mn-ea"/>
                <a:cs typeface="+mn-cs"/>
              </a:rPr>
              <a:t>F. Hug (JGU Mainz) – Fast ferroelectric tuner &amp; Nb₃Sn‑coated HOM antennas</a:t>
            </a:r>
            <a:endParaRPr lang="zh-CN" altLang="en-US" dirty="0"/>
          </a:p>
        </p:txBody>
      </p:sp>
      <p:pic>
        <p:nvPicPr>
          <p:cNvPr id="13" name="图片 12">
            <a:extLst>
              <a:ext uri="{FF2B5EF4-FFF2-40B4-BE49-F238E27FC236}">
                <a16:creationId xmlns:a16="http://schemas.microsoft.com/office/drawing/2014/main" id="{C118F18A-3EF3-6812-BD02-B6684C88F5C7}"/>
              </a:ext>
            </a:extLst>
          </p:cNvPr>
          <p:cNvPicPr>
            <a:picLocks noChangeAspect="1"/>
          </p:cNvPicPr>
          <p:nvPr/>
        </p:nvPicPr>
        <p:blipFill>
          <a:blip r:embed="rId3"/>
          <a:stretch>
            <a:fillRect/>
          </a:stretch>
        </p:blipFill>
        <p:spPr>
          <a:xfrm>
            <a:off x="49161" y="1782181"/>
            <a:ext cx="3178393" cy="2720993"/>
          </a:xfrm>
          <a:prstGeom prst="rect">
            <a:avLst/>
          </a:prstGeom>
        </p:spPr>
      </p:pic>
      <p:sp>
        <p:nvSpPr>
          <p:cNvPr id="15" name="文本框 14">
            <a:extLst>
              <a:ext uri="{FF2B5EF4-FFF2-40B4-BE49-F238E27FC236}">
                <a16:creationId xmlns:a16="http://schemas.microsoft.com/office/drawing/2014/main" id="{2B278A82-F71A-CD73-9D3D-DF01F633D22D}"/>
              </a:ext>
            </a:extLst>
          </p:cNvPr>
          <p:cNvSpPr txBox="1"/>
          <p:nvPr/>
        </p:nvSpPr>
        <p:spPr>
          <a:xfrm>
            <a:off x="49161" y="5334171"/>
            <a:ext cx="5491200" cy="1323439"/>
          </a:xfrm>
          <a:prstGeom prst="rect">
            <a:avLst/>
          </a:prstGeom>
          <a:noFill/>
        </p:spPr>
        <p:txBody>
          <a:bodyPr wrap="square">
            <a:spAutoFit/>
          </a:bodyPr>
          <a:lstStyle/>
          <a:p>
            <a:r>
              <a:rPr lang="zh-CN" altLang="zh-CN" sz="2000" b="0" i="0" kern="1200" dirty="0">
                <a:solidFill>
                  <a:schemeClr val="tx1"/>
                </a:solidFill>
                <a:effectLst/>
                <a:latin typeface="+mn-lt"/>
                <a:ea typeface="+mn-ea"/>
                <a:cs typeface="+mn-cs"/>
              </a:rPr>
              <a:t>This ALD approach enables precise, conformal low‑SEY coatings on complex coupler ceramics, offering an alternative to sputtered TiN with better control and less risk of shorting.</a:t>
            </a:r>
          </a:p>
        </p:txBody>
      </p:sp>
      <p:pic>
        <p:nvPicPr>
          <p:cNvPr id="11" name="图片 10">
            <a:extLst>
              <a:ext uri="{FF2B5EF4-FFF2-40B4-BE49-F238E27FC236}">
                <a16:creationId xmlns:a16="http://schemas.microsoft.com/office/drawing/2014/main" id="{0E95885A-72E5-F21E-EFE1-FB146C5F8AD3}"/>
              </a:ext>
            </a:extLst>
          </p:cNvPr>
          <p:cNvPicPr>
            <a:picLocks noChangeAspect="1"/>
          </p:cNvPicPr>
          <p:nvPr/>
        </p:nvPicPr>
        <p:blipFill>
          <a:blip r:embed="rId4"/>
          <a:stretch>
            <a:fillRect/>
          </a:stretch>
        </p:blipFill>
        <p:spPr>
          <a:xfrm>
            <a:off x="3277588" y="1708410"/>
            <a:ext cx="2818411" cy="1749211"/>
          </a:xfrm>
          <a:prstGeom prst="rect">
            <a:avLst/>
          </a:prstGeom>
        </p:spPr>
      </p:pic>
      <p:pic>
        <p:nvPicPr>
          <p:cNvPr id="23" name="图片 22">
            <a:extLst>
              <a:ext uri="{FF2B5EF4-FFF2-40B4-BE49-F238E27FC236}">
                <a16:creationId xmlns:a16="http://schemas.microsoft.com/office/drawing/2014/main" id="{F3CB6C82-6EF9-68E0-BC99-1B88532756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21106" y="1891191"/>
            <a:ext cx="3241082" cy="2281262"/>
          </a:xfrm>
          <a:prstGeom prst="rect">
            <a:avLst/>
          </a:prstGeom>
        </p:spPr>
      </p:pic>
      <p:pic>
        <p:nvPicPr>
          <p:cNvPr id="24" name="Grafik 7" descr="Ein Bild, das Röhre, Im Haus enthält.&#10;&#10;KI-generierte Inhalte können fehlerhaft sein.">
            <a:extLst>
              <a:ext uri="{FF2B5EF4-FFF2-40B4-BE49-F238E27FC236}">
                <a16:creationId xmlns:a16="http://schemas.microsoft.com/office/drawing/2014/main" id="{FFF76D8B-0D2D-347D-B2DC-FC577AF5D526}"/>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054073" y="1891191"/>
            <a:ext cx="2716998" cy="2454667"/>
          </a:xfrm>
          <a:prstGeom prst="rect">
            <a:avLst/>
          </a:prstGeom>
        </p:spPr>
      </p:pic>
      <p:sp>
        <p:nvSpPr>
          <p:cNvPr id="26" name="文本框 25">
            <a:extLst>
              <a:ext uri="{FF2B5EF4-FFF2-40B4-BE49-F238E27FC236}">
                <a16:creationId xmlns:a16="http://schemas.microsoft.com/office/drawing/2014/main" id="{EE7BE2E5-FFEE-8AB6-61DB-37D7989623AE}"/>
              </a:ext>
            </a:extLst>
          </p:cNvPr>
          <p:cNvSpPr txBox="1"/>
          <p:nvPr/>
        </p:nvSpPr>
        <p:spPr>
          <a:xfrm>
            <a:off x="6297560" y="4801865"/>
            <a:ext cx="6317226" cy="1631216"/>
          </a:xfrm>
          <a:prstGeom prst="rect">
            <a:avLst/>
          </a:prstGeom>
          <a:noFill/>
        </p:spPr>
        <p:txBody>
          <a:bodyPr wrap="square">
            <a:spAutoFit/>
          </a:bodyPr>
          <a:lstStyle/>
          <a:p>
            <a:r>
              <a:rPr lang="zh-CN" altLang="zh-CN" sz="2000" b="0" i="0" kern="1200" dirty="0">
                <a:solidFill>
                  <a:schemeClr val="tx1"/>
                </a:solidFill>
                <a:effectLst/>
                <a:latin typeface="+mn-lt"/>
                <a:ea typeface="+mn-ea"/>
                <a:cs typeface="+mn-cs"/>
              </a:rPr>
              <a:t>Designed a thermal management system (80 K N₂ gas cooling) to keep the ferroelectric at 50 °C while limiting heat leak to the cavity to ~1 W.</a:t>
            </a:r>
          </a:p>
          <a:p>
            <a:r>
              <a:rPr lang="zh-CN" altLang="zh-CN" sz="2000" b="0" i="0" kern="1200" dirty="0">
                <a:solidFill>
                  <a:schemeClr val="tx1"/>
                </a:solidFill>
                <a:effectLst/>
                <a:latin typeface="+mn-lt"/>
                <a:ea typeface="+mn-ea"/>
                <a:cs typeface="+mn-cs"/>
              </a:rPr>
              <a:t>Explored Nb₃Sn‑coated HOM antennas to increase the thermal margin for high‑current operation </a:t>
            </a:r>
            <a:endParaRPr lang="zh-CN" altLang="en-US" sz="2000" dirty="0"/>
          </a:p>
        </p:txBody>
      </p:sp>
      <p:pic>
        <p:nvPicPr>
          <p:cNvPr id="28" name="图片 27">
            <a:extLst>
              <a:ext uri="{FF2B5EF4-FFF2-40B4-BE49-F238E27FC236}">
                <a16:creationId xmlns:a16="http://schemas.microsoft.com/office/drawing/2014/main" id="{177A3380-20F5-56ED-3AE2-C9256F069A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77589" y="3406367"/>
            <a:ext cx="2625036" cy="1969546"/>
          </a:xfrm>
          <a:prstGeom prst="rect">
            <a:avLst/>
          </a:prstGeom>
        </p:spPr>
      </p:pic>
    </p:spTree>
    <p:extLst>
      <p:ext uri="{BB962C8B-B14F-4D97-AF65-F5344CB8AC3E}">
        <p14:creationId xmlns:p14="http://schemas.microsoft.com/office/powerpoint/2010/main" val="228450256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arrow&quot;,&quot;Name&quot;:&quot;窄&quot;,&quot;HeaderHeight&quot;:10.0,&quot;FooterHeight&quot;:5.0,&quot;SideMargin&quot;:2.5,&quot;TopMargin&quot;:0.0,&quot;BottomMargin&quot;:0.0,&quot;IntervalMargin&quot;:1.0}"/>
  <p:tag name="KSO_WPP_MARK_KEY" val="f8760458-ff52-4965-a643-e95d77e6e5eb"/>
  <p:tag name="COMMONDATA" val="eyJoZGlkIjoiMmM5NWRjZmY4MDQ1YzA0ZjE1NjFkMDg0MzYyYmEzNDAifQ=="/>
</p:tagLst>
</file>

<file path=ppt/theme/theme1.xml><?xml version="1.0" encoding="utf-8"?>
<a:theme xmlns:a="http://schemas.openxmlformats.org/drawingml/2006/main" name="主题2">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4nyzzmig">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square">
        <a:spAutoFit/>
      </a:bodyPr>
      <a:lstStyle>
        <a:defPPr algn="l">
          <a:defRPr dirty="0">
            <a:solidFill>
              <a:schemeClr val="tx1"/>
            </a:solidFill>
            <a:latin typeface="+mj-lt"/>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主题2">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4nyzzmig">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主题2">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4nyzzmig">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5.xml><?xml version="1.0" encoding="utf-8"?>
<a:theme xmlns:a="http://schemas.openxmlformats.org/drawingml/2006/main" name="2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125</TotalTime>
  <Words>2873</Words>
  <Application>Microsoft Office PowerPoint</Application>
  <PresentationFormat>宽屏</PresentationFormat>
  <Paragraphs>220</Paragraphs>
  <Slides>19</Slides>
  <Notes>3</Notes>
  <HiddenSlides>0</HiddenSlides>
  <MMClips>1</MMClips>
  <ScaleCrop>false</ScaleCrop>
  <HeadingPairs>
    <vt:vector size="6" baseType="variant">
      <vt:variant>
        <vt:lpstr>已用的字体</vt:lpstr>
      </vt:variant>
      <vt:variant>
        <vt:i4>14</vt:i4>
      </vt:variant>
      <vt:variant>
        <vt:lpstr>主题</vt:lpstr>
      </vt:variant>
      <vt:variant>
        <vt:i4>5</vt:i4>
      </vt:variant>
      <vt:variant>
        <vt:lpstr>幻灯片标题</vt:lpstr>
      </vt:variant>
      <vt:variant>
        <vt:i4>19</vt:i4>
      </vt:variant>
    </vt:vector>
  </HeadingPairs>
  <TitlesOfParts>
    <vt:vector size="38" baseType="lpstr">
      <vt:lpstr>Lucida Grande</vt:lpstr>
      <vt:lpstr>quote-cjk-patch</vt:lpstr>
      <vt:lpstr>等线</vt:lpstr>
      <vt:lpstr>黑体</vt:lpstr>
      <vt:lpstr>华文楷体</vt:lpstr>
      <vt:lpstr>Arial</vt:lpstr>
      <vt:lpstr>Calibri</vt:lpstr>
      <vt:lpstr>Cambria Math</vt:lpstr>
      <vt:lpstr>Helvetica</vt:lpstr>
      <vt:lpstr>Montserrat</vt:lpstr>
      <vt:lpstr>Montserrat ExtraBold</vt:lpstr>
      <vt:lpstr>Oswald</vt:lpstr>
      <vt:lpstr>Times New Roman</vt:lpstr>
      <vt:lpstr>Wingdings</vt:lpstr>
      <vt:lpstr>主题2</vt:lpstr>
      <vt:lpstr>3_主题2</vt:lpstr>
      <vt:lpstr>2_主题2</vt:lpstr>
      <vt:lpstr>1_FRIB3</vt:lpstr>
      <vt:lpstr>2_Tema di Office</vt:lpstr>
      <vt:lpstr>PowerPoint 演示文稿</vt:lpstr>
      <vt:lpstr>WG Overview</vt:lpstr>
      <vt:lpstr>WG-Overview</vt:lpstr>
      <vt:lpstr>WG4 Session 1: Toward Automated, Clean, and Scalable SRF Cavity Production</vt:lpstr>
      <vt:lpstr>Technical Highlights: Robotics and Additive Manufacturing Progress</vt:lpstr>
      <vt:lpstr>Key Takeaways &amp; Outlook</vt:lpstr>
      <vt:lpstr>Session 2 Summary: High Power FPC</vt:lpstr>
      <vt:lpstr>Session 2 Summary: HOM damper</vt:lpstr>
      <vt:lpstr>Session 2 Summary: Coupler &amp; Tuner</vt:lpstr>
      <vt:lpstr>WG3 Summary: Material 1</vt:lpstr>
      <vt:lpstr>Session 3 Summary: Nb/Cu thin-film cavities </vt:lpstr>
      <vt:lpstr>Session 3 Summary: Nb3Al &amp; Nb3Sn</vt:lpstr>
      <vt:lpstr>Session 3 Summary: ALD Applications</vt:lpstr>
      <vt:lpstr>WG4 – Session 4 - Nb3Sn</vt:lpstr>
      <vt:lpstr>DC Magnetron Sputtering</vt:lpstr>
      <vt:lpstr>Nb-Sn Co-sputtering</vt:lpstr>
      <vt:lpstr>Bronze Route</vt:lpstr>
      <vt:lpstr>Vapor Diffusion</vt:lpstr>
      <vt:lpstr>Take home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TT</cp:lastModifiedBy>
  <cp:revision>1813</cp:revision>
  <dcterms:created xsi:type="dcterms:W3CDTF">2017-06-16T03:57:00Z</dcterms:created>
  <dcterms:modified xsi:type="dcterms:W3CDTF">2026-06-12T08:46:19Z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457E9110734240C9B25BE0B2D0BF1B81_13</vt:lpwstr>
  </property>
</Properties>
</file>