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2" r:id="rId4"/>
    <p:sldId id="370" r:id="rId5"/>
    <p:sldId id="284" r:id="rId6"/>
    <p:sldId id="340" r:id="rId7"/>
    <p:sldId id="309" r:id="rId8"/>
    <p:sldId id="359" r:id="rId9"/>
    <p:sldId id="310" r:id="rId10"/>
    <p:sldId id="330" r:id="rId11"/>
    <p:sldId id="360" r:id="rId12"/>
    <p:sldId id="364" r:id="rId13"/>
    <p:sldId id="366" r:id="rId14"/>
    <p:sldId id="369" r:id="rId15"/>
    <p:sldId id="365" r:id="rId16"/>
    <p:sldId id="347" r:id="rId17"/>
    <p:sldId id="367" r:id="rId18"/>
    <p:sldId id="363" r:id="rId19"/>
    <p:sldId id="295" r:id="rId20"/>
    <p:sldId id="346" r:id="rId21"/>
    <p:sldId id="303" r:id="rId22"/>
    <p:sldId id="290" r:id="rId23"/>
  </p:sldIdLst>
  <p:sldSz cx="12192000" cy="6858000"/>
  <p:notesSz cx="6022975" cy="110632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69DBD0-0222-4AB6-91B3-A20465E4BE1B}" name="Reschke, Detlef" initials="RD" userId="S-1-5-21-3018955115-4118484798-3177128962-70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9" autoAdjust="0"/>
    <p:restoredTop sz="94705" autoAdjust="0"/>
  </p:normalViewPr>
  <p:slideViewPr>
    <p:cSldViewPr>
      <p:cViewPr varScale="1">
        <p:scale>
          <a:sx n="82" d="100"/>
          <a:sy n="82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411627" y="4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/>
          <a:lstStyle>
            <a:lvl1pPr algn="r">
              <a:defRPr sz="1200"/>
            </a:lvl1pPr>
          </a:lstStyle>
          <a:p>
            <a:fld id="{30C881C9-688A-4E6D-A4F7-2E81326C9606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10508206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411627" y="10508206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 anchor="b"/>
          <a:lstStyle>
            <a:lvl1pPr algn="r">
              <a:defRPr sz="1200"/>
            </a:lvl1pPr>
          </a:lstStyle>
          <a:p>
            <a:fld id="{39BBD671-D9B1-4956-9B34-6C4335074606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253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411627" y="4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/>
          <a:lstStyle>
            <a:lvl1pPr algn="r">
              <a:defRPr sz="1200"/>
            </a:lvl1pPr>
          </a:lstStyle>
          <a:p>
            <a:fld id="{F19DAB1C-661F-4D3C-B6EC-66021DFFDC47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-673100" y="830263"/>
            <a:ext cx="7369175" cy="414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9" tIns="47314" rIns="94629" bIns="473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02298" y="5255061"/>
            <a:ext cx="4818380" cy="4978480"/>
          </a:xfrm>
          <a:prstGeom prst="rect">
            <a:avLst/>
          </a:prstGeom>
        </p:spPr>
        <p:txBody>
          <a:bodyPr vert="horz" lIns="94629" tIns="47314" rIns="94629" bIns="473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508206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411627" y="10508206"/>
            <a:ext cx="2609956" cy="553165"/>
          </a:xfrm>
          <a:prstGeom prst="rect">
            <a:avLst/>
          </a:prstGeom>
        </p:spPr>
        <p:txBody>
          <a:bodyPr vert="horz" lIns="94629" tIns="47314" rIns="94629" bIns="47314" rtlCol="0" anchor="b"/>
          <a:lstStyle>
            <a:lvl1pPr algn="r">
              <a:defRPr sz="1200"/>
            </a:lvl1pPr>
          </a:lstStyle>
          <a:p>
            <a:fld id="{9DAE95F6-8FCB-4AEC-AB47-1516A3DDEA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19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6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E407-ED82-6149-022E-45C54ADC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46B734-56BD-1092-B07D-FA54B0F55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3CDEEE-0362-40C7-0C79-04AC882F5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C20D0-B24C-04E1-8D8B-A4352A566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35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E407-ED82-6149-022E-45C54ADC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46B734-56BD-1092-B07D-FA54B0F55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3CDEEE-0362-40C7-0C79-04AC882F5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C20D0-B24C-04E1-8D8B-A4352A566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80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E407-ED82-6149-022E-45C54ADC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46B734-56BD-1092-B07D-FA54B0F55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3CDEEE-0362-40C7-0C79-04AC882F5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C20D0-B24C-04E1-8D8B-A4352A566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48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E407-ED82-6149-022E-45C54ADC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46B734-56BD-1092-B07D-FA54B0F55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3CDEEE-0362-40C7-0C79-04AC882F5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C20D0-B24C-04E1-8D8B-A4352A566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5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E407-ED82-6149-022E-45C54ADC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46B734-56BD-1092-B07D-FA54B0F55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3CDEEE-0362-40C7-0C79-04AC882F5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C20D0-B24C-04E1-8D8B-A4352A566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713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89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5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761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04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21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96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47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95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2085-A4F8-A3ED-51C7-0D17D91D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9DCDBE-C9D0-B5A5-7CEB-2BAB85F7B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2C4626-13C9-5F83-4672-8B5987CEF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FA7816-BD6B-207B-A3D1-0C0B2722C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95F6-8FCB-4AEC-AB47-1516A3DDEA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0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60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290">
              <a:defRPr/>
            </a:pPr>
            <a:fld id="{9DAE95F6-8FCB-4AEC-AB47-1516A3DDEAB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pPr defTabSz="946290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50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16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66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73100" y="830263"/>
            <a:ext cx="7369175" cy="4146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E95F6-8FCB-4AEC-AB47-1516A3DDEA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6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TTC-TB meeting at IBS 2025 Apr 09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44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9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45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91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0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96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53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2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2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658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531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73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10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28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67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88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4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5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TTC-TB meeting at IBS 2025 Apr 09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5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53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52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Detlef Reschke (DESY)                 Hiroshi Sakai (KEK)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TTC-TB meeting at IBS 2025 Apr 09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Detlef Reschke (DESY)                 Hiroshi Sakai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TTC-TB meeting at IBS 2025 Apr 09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8602-DCE4-4F31-9EC7-1FDB735D9DB1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1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5632" y="1196758"/>
            <a:ext cx="9175248" cy="1296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Report of TTC-TB meeting </a:t>
            </a:r>
            <a:br>
              <a:rPr lang="en-US" dirty="0"/>
            </a:br>
            <a:r>
              <a:rPr lang="en-US" dirty="0"/>
              <a:t>at CEA – CNRS – </a:t>
            </a:r>
            <a:r>
              <a:rPr lang="en-US" dirty="0" err="1"/>
              <a:t>Universite</a:t>
            </a:r>
            <a:r>
              <a:rPr lang="en-US" dirty="0"/>
              <a:t> Paris </a:t>
            </a:r>
            <a:r>
              <a:rPr lang="en-US" dirty="0" err="1"/>
              <a:t>Saclay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3512" y="2852936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2026, Jun 10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18511" y="3789040"/>
            <a:ext cx="8123731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Co-chairs</a:t>
            </a:r>
          </a:p>
          <a:p>
            <a:r>
              <a:rPr lang="en-US" sz="2800" dirty="0"/>
              <a:t>Hiroshi Sakai (KEK)</a:t>
            </a:r>
          </a:p>
          <a:p>
            <a:r>
              <a:rPr lang="en-US" altLang="ja-JP" sz="2800" dirty="0"/>
              <a:t>Detlef Reschke (DESY)</a:t>
            </a:r>
            <a:endParaRPr lang="en-US" sz="2800" dirty="0"/>
          </a:p>
          <a:p>
            <a:endParaRPr 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FE7B1822-C69B-6DF1-2143-C9AB06A19758}"/>
              </a:ext>
            </a:extLst>
          </p:cNvPr>
          <p:cNvSpPr txBox="1"/>
          <p:nvPr/>
        </p:nvSpPr>
        <p:spPr>
          <a:xfrm>
            <a:off x="2271760" y="5402226"/>
            <a:ext cx="8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Decisions/discussions of the discussion during the meeting marked in this color. </a:t>
            </a:r>
          </a:p>
        </p:txBody>
      </p:sp>
      <p:pic>
        <p:nvPicPr>
          <p:cNvPr id="2" name="Picture 2" descr="TTC 2026 Meeting, CEA-CNRS-Université Paris Saclay, 9-12 June 2026, Gif sur Yvette, France">
            <a:extLst>
              <a:ext uri="{FF2B5EF4-FFF2-40B4-BE49-F238E27FC236}">
                <a16:creationId xmlns:a16="http://schemas.microsoft.com/office/drawing/2014/main" id="{901ADB10-E3A5-BE68-8ADC-D221F54F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64" y="101617"/>
            <a:ext cx="6240016" cy="6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2AE3-CB9A-93F0-646F-2F621E48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A0AF1-58D3-0FEF-8A1B-DE724C3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163851F-2E8C-E280-E1F5-5A03F63E6D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2DC1BB-D68E-8A62-B161-EDF4A165DA83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068FCC4-BBCF-1F5F-8EE7-B6DF06B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46B387-AC1A-9B7D-97FE-7835EB61140A}"/>
              </a:ext>
            </a:extLst>
          </p:cNvPr>
          <p:cNvSpPr txBox="1"/>
          <p:nvPr/>
        </p:nvSpPr>
        <p:spPr>
          <a:xfrm>
            <a:off x="3359697" y="61445"/>
            <a:ext cx="417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WG topics for next meeting</a:t>
            </a:r>
            <a:endParaRPr lang="ja-JP" altLang="en-US" sz="2800" dirty="0"/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2C72ABF4-C96F-4579-9DB8-8A4E5E6A2D4D}"/>
              </a:ext>
            </a:extLst>
          </p:cNvPr>
          <p:cNvSpPr txBox="1"/>
          <p:nvPr/>
        </p:nvSpPr>
        <p:spPr>
          <a:xfrm>
            <a:off x="767408" y="908720"/>
            <a:ext cx="108149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2000" b="1" u="sng" dirty="0"/>
              <a:t>This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WG1: Latest Activities on High-G and High-Q performances</a:t>
            </a:r>
            <a:r>
              <a:rPr kumimoji="1" lang="en-US" altLang="ja-JP" sz="2000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WG2: Effective operation of aging machines for performance and reliability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WG3: R&amp;D for Mass production and Quality assurance for accelerator modules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WG4: R&amp;D challenges for future advanced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/>
            <a:r>
              <a:rPr kumimoji="1" lang="en-US" altLang="ja-JP" sz="2000" b="1" dirty="0">
                <a:solidFill>
                  <a:srgbClr val="0070C0"/>
                </a:solidFill>
              </a:rPr>
              <a:t>Discussed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>
                <a:solidFill>
                  <a:srgbClr val="0070C0"/>
                </a:solidFill>
              </a:rPr>
              <a:t>“WG High Q/High G” </a:t>
            </a:r>
            <a:r>
              <a:rPr lang="en-US" altLang="ja-JP" dirty="0">
                <a:solidFill>
                  <a:srgbClr val="0070C0"/>
                </a:solidFill>
              </a:rPr>
              <a:t>not as a full WG 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=&gt;</a:t>
            </a:r>
            <a:r>
              <a:rPr lang="en-US" altLang="ja-JP" b="1" dirty="0">
                <a:solidFill>
                  <a:srgbClr val="0070C0"/>
                </a:solidFill>
              </a:rPr>
              <a:t> to be discussed in SPC</a:t>
            </a:r>
            <a:br>
              <a:rPr lang="en-US" altLang="ja-JP" b="1" dirty="0">
                <a:solidFill>
                  <a:srgbClr val="0070C0"/>
                </a:solidFill>
              </a:rPr>
            </a:br>
            <a:endParaRPr lang="en-US" altLang="ja-JP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WG: “</a:t>
            </a:r>
            <a:r>
              <a:rPr lang="en-US" sz="2000" b="1" dirty="0">
                <a:solidFill>
                  <a:srgbClr val="0070C0"/>
                </a:solidFill>
              </a:rPr>
              <a:t>Effective operation of aging machines for performance and reliability</a:t>
            </a:r>
            <a:r>
              <a:rPr lang="en-US" dirty="0">
                <a:solidFill>
                  <a:srgbClr val="0070C0"/>
                </a:solidFill>
              </a:rPr>
              <a:t>”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-&gt; </a:t>
            </a:r>
            <a:r>
              <a:rPr lang="en-US" b="1" dirty="0">
                <a:solidFill>
                  <a:srgbClr val="0070C0"/>
                </a:solidFill>
              </a:rPr>
              <a:t>decided: keep for the next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sp>
        <p:nvSpPr>
          <p:cNvPr id="15" name="日付プレースホルダー 3">
            <a:extLst>
              <a:ext uri="{FF2B5EF4-FFF2-40B4-BE49-F238E27FC236}">
                <a16:creationId xmlns:a16="http://schemas.microsoft.com/office/drawing/2014/main" id="{B25C98D6-189B-0CBF-4BD4-CDFFA68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66175DA-B1DB-4FFF-E7D3-1F95834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335381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2AE3-CB9A-93F0-646F-2F621E48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A0AF1-58D3-0FEF-8A1B-DE724C3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163851F-2E8C-E280-E1F5-5A03F63E6D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2DC1BB-D68E-8A62-B161-EDF4A165DA83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068FCC4-BBCF-1F5F-8EE7-B6DF06B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46B387-AC1A-9B7D-97FE-7835EB61140A}"/>
              </a:ext>
            </a:extLst>
          </p:cNvPr>
          <p:cNvSpPr txBox="1"/>
          <p:nvPr/>
        </p:nvSpPr>
        <p:spPr>
          <a:xfrm>
            <a:off x="3359697" y="61445"/>
            <a:ext cx="443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WG topics for next meeting II</a:t>
            </a:r>
            <a:endParaRPr lang="ja-JP" altLang="en-US" sz="2800" dirty="0"/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2C72ABF4-C96F-4579-9DB8-8A4E5E6A2D4D}"/>
              </a:ext>
            </a:extLst>
          </p:cNvPr>
          <p:cNvSpPr txBox="1"/>
          <p:nvPr/>
        </p:nvSpPr>
        <p:spPr>
          <a:xfrm>
            <a:off x="767408" y="908720"/>
            <a:ext cx="108149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kumimoji="1" lang="en-US" altLang="ja-JP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Machine Learning and Artificial Intelligence for SRF applications</a:t>
            </a:r>
            <a:br>
              <a:rPr kumimoji="1" lang="en-US" altLang="ja-JP" sz="2000" dirty="0"/>
            </a:br>
            <a:r>
              <a:rPr kumimoji="1" lang="en-US" altLang="ja-JP" dirty="0">
                <a:solidFill>
                  <a:srgbClr val="0070C0"/>
                </a:solidFill>
              </a:rPr>
              <a:t>various examples for accelerator operation e.g. </a:t>
            </a:r>
            <a:r>
              <a:rPr lang="en-US" altLang="ja-JP" dirty="0">
                <a:solidFill>
                  <a:srgbClr val="0070C0"/>
                </a:solidFill>
              </a:rPr>
              <a:t>performance tuning, set-up to meet operation points, rf conditioning routines, general rf measurement tasks; </a:t>
            </a:r>
            <a:r>
              <a:rPr lang="en-US" altLang="ja-JP" dirty="0" err="1">
                <a:solidFill>
                  <a:srgbClr val="0070C0"/>
                </a:solidFill>
              </a:rPr>
              <a:t>cryo</a:t>
            </a:r>
            <a:r>
              <a:rPr lang="en-US" altLang="ja-JP" dirty="0">
                <a:solidFill>
                  <a:srgbClr val="0070C0"/>
                </a:solidFill>
              </a:rPr>
              <a:t> operations; AI assisted rf design of cavities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Q: W</a:t>
            </a:r>
            <a:r>
              <a:rPr lang="en-US" dirty="0">
                <a:solidFill>
                  <a:srgbClr val="0070C0"/>
                </a:solidFill>
              </a:rPr>
              <a:t>hat do we do "by hand" and where do we use programs? Does it make a difference? Is it worth it for a procedure that we do very rarely? ...</a:t>
            </a:r>
            <a:r>
              <a:rPr kumimoji="1"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“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-&gt; What are applications for AI / machine learning at SRF?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-&gt; </a:t>
            </a:r>
            <a:r>
              <a:rPr lang="en-US" altLang="ja-JP" b="1" dirty="0">
                <a:solidFill>
                  <a:srgbClr val="0070C0"/>
                </a:solidFill>
              </a:rPr>
              <a:t>no final conclusion for WG; possibly special seminars / invited talks about dedicated topics</a:t>
            </a:r>
            <a:r>
              <a:rPr lang="en-US" altLang="ja-JP" dirty="0">
                <a:solidFill>
                  <a:srgbClr val="0070C0"/>
                </a:solidFill>
              </a:rPr>
              <a:t>: operation, inspections (pattern recognition)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Problems/challenges with </a:t>
            </a:r>
            <a:r>
              <a:rPr lang="en-US" sz="2000" b="1" dirty="0" err="1">
                <a:solidFill>
                  <a:srgbClr val="0070C0"/>
                </a:solidFill>
              </a:rPr>
              <a:t>cryoplants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invite especially </a:t>
            </a:r>
            <a:r>
              <a:rPr lang="en-US" dirty="0" err="1">
                <a:solidFill>
                  <a:srgbClr val="0070C0"/>
                </a:solidFill>
              </a:rPr>
              <a:t>cryo</a:t>
            </a:r>
            <a:r>
              <a:rPr lang="en-US" dirty="0">
                <a:solidFill>
                  <a:srgbClr val="0070C0"/>
                </a:solidFill>
              </a:rPr>
              <a:t> people;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What about the 4kW limit for </a:t>
            </a:r>
            <a:r>
              <a:rPr lang="en-US" dirty="0" err="1">
                <a:solidFill>
                  <a:srgbClr val="0070C0"/>
                </a:solidFill>
              </a:rPr>
              <a:t>cryoplants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rgbClr val="0070C0"/>
                </a:solidFill>
              </a:rPr>
              <a:t>Special types of cavities </a:t>
            </a:r>
            <a:r>
              <a:rPr lang="en-US" altLang="ja-JP" dirty="0">
                <a:solidFill>
                  <a:srgbClr val="0070C0"/>
                </a:solidFill>
              </a:rPr>
              <a:t>(WG at TTC2023)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Superconducting injectors with cathodes &amp; crab cavities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br>
              <a:rPr lang="en-US" altLang="ja-JP" dirty="0">
                <a:solidFill>
                  <a:srgbClr val="0070C0"/>
                </a:solidFill>
              </a:rPr>
            </a:br>
            <a:endParaRPr kumimoji="1" lang="en-US" altLang="ja-JP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sp>
        <p:nvSpPr>
          <p:cNvPr id="15" name="日付プレースホルダー 3">
            <a:extLst>
              <a:ext uri="{FF2B5EF4-FFF2-40B4-BE49-F238E27FC236}">
                <a16:creationId xmlns:a16="http://schemas.microsoft.com/office/drawing/2014/main" id="{B25C98D6-189B-0CBF-4BD4-CDFFA68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66175DA-B1DB-4FFF-E7D3-1F95834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39458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2AE3-CB9A-93F0-646F-2F621E48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A0AF1-58D3-0FEF-8A1B-DE724C3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163851F-2E8C-E280-E1F5-5A03F63E6D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2DC1BB-D68E-8A62-B161-EDF4A165DA83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068FCC4-BBCF-1F5F-8EE7-B6DF06B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46B387-AC1A-9B7D-97FE-7835EB61140A}"/>
              </a:ext>
            </a:extLst>
          </p:cNvPr>
          <p:cNvSpPr txBox="1"/>
          <p:nvPr/>
        </p:nvSpPr>
        <p:spPr>
          <a:xfrm>
            <a:off x="3359697" y="61445"/>
            <a:ext cx="45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WG topics for next meeting III</a:t>
            </a:r>
            <a:endParaRPr lang="ja-JP" altLang="en-US" sz="2800" dirty="0"/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2C72ABF4-C96F-4579-9DB8-8A4E5E6A2D4D}"/>
              </a:ext>
            </a:extLst>
          </p:cNvPr>
          <p:cNvSpPr txBox="1"/>
          <p:nvPr/>
        </p:nvSpPr>
        <p:spPr>
          <a:xfrm>
            <a:off x="767408" y="908720"/>
            <a:ext cx="10814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Standardization of VT results (cavity performances)</a:t>
            </a:r>
            <a:endParaRPr lang="en-US" sz="2000" b="1" dirty="0">
              <a:solidFill>
                <a:srgbClr val="0070C0"/>
              </a:solidFill>
              <a:effectLst/>
            </a:endParaRPr>
          </a:p>
          <a:p>
            <a:pPr marL="457200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We had this topic and discussions in the past; important for esp. in-kind contributed projects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definition of key parameters for VT + CM test: 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	rf calibration techniques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	important diagnostics 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	fast cool down protocols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	active cancellation &amp; passive shielding of magnetic fields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strategy to measure radiation; what is FE-free?</a:t>
            </a:r>
            <a:b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	standardization of protocols </a:t>
            </a:r>
            <a:b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=&gt; looks good as WG topic</a:t>
            </a:r>
          </a:p>
          <a:p>
            <a:pPr marL="457200"/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457200"/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U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onduction cooling based accelerator 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becoming increasingly interesting in the community; fast progress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related to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cryo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cooler progress: 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only 2 main vendors?</a:t>
            </a:r>
            <a:b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=&gt; possibly as invited talk for </a:t>
            </a:r>
            <a:r>
              <a:rPr lang="en-U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cryo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cooler applications</a:t>
            </a:r>
            <a:b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=&gt; 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decision in first SPC meeting  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(after this Hot Topic session)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sp>
        <p:nvSpPr>
          <p:cNvPr id="15" name="日付プレースホルダー 3">
            <a:extLst>
              <a:ext uri="{FF2B5EF4-FFF2-40B4-BE49-F238E27FC236}">
                <a16:creationId xmlns:a16="http://schemas.microsoft.com/office/drawing/2014/main" id="{B25C98D6-189B-0CBF-4BD4-CDFFA68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66175DA-B1DB-4FFF-E7D3-1F95834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108476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2AE3-CB9A-93F0-646F-2F621E48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A0AF1-58D3-0FEF-8A1B-DE724C3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163851F-2E8C-E280-E1F5-5A03F63E6D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2DC1BB-D68E-8A62-B161-EDF4A165DA83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068FCC4-BBCF-1F5F-8EE7-B6DF06B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46B387-AC1A-9B7D-97FE-7835EB61140A}"/>
              </a:ext>
            </a:extLst>
          </p:cNvPr>
          <p:cNvSpPr txBox="1"/>
          <p:nvPr/>
        </p:nvSpPr>
        <p:spPr>
          <a:xfrm>
            <a:off x="3359697" y="61445"/>
            <a:ext cx="4552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WG topics for next meeting IV</a:t>
            </a:r>
            <a:endParaRPr lang="ja-JP" altLang="en-US" sz="2800" dirty="0"/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2C72ABF4-C96F-4579-9DB8-8A4E5E6A2D4D}"/>
              </a:ext>
            </a:extLst>
          </p:cNvPr>
          <p:cNvSpPr txBox="1"/>
          <p:nvPr/>
        </p:nvSpPr>
        <p:spPr>
          <a:xfrm>
            <a:off x="767408" y="908720"/>
            <a:ext cx="10814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Nb material: new vendors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Controversial discussion: all vendors have been at Riken, also at Lund, special session at Aomori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=&gt; probably shifted to future meeting</a:t>
            </a:r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Future of ERL’s &amp; experiences up to now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Controversial discussion: What to study </a:t>
            </a:r>
            <a:r>
              <a:rPr lang="en-US" dirty="0" err="1">
                <a:solidFill>
                  <a:srgbClr val="0070C0"/>
                </a:solidFill>
              </a:rPr>
              <a:t>wrt</a:t>
            </a:r>
            <a:r>
              <a:rPr lang="en-US" dirty="0">
                <a:solidFill>
                  <a:srgbClr val="0070C0"/>
                </a:solidFill>
              </a:rPr>
              <a:t> SRF for ERL? What are the remaining questions?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ERL workshop in Sep 2026 =&gt; plenary talk by Hiroshi at next TTC (as minimum)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High power couplers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are the goals and required frequencies? Strongly related to roadmaps (Europe in this meeting; NA in next meeting)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=&gt; </a:t>
            </a:r>
            <a:r>
              <a:rPr lang="en-US" b="1" dirty="0">
                <a:solidFill>
                  <a:srgbClr val="0070C0"/>
                </a:solidFill>
              </a:rPr>
              <a:t>Positive response as WG </a:t>
            </a:r>
            <a:r>
              <a:rPr lang="en-US" dirty="0">
                <a:solidFill>
                  <a:srgbClr val="0070C0"/>
                </a:solidFill>
              </a:rPr>
              <a:t>in next meeting </a:t>
            </a:r>
            <a:br>
              <a:rPr lang="en-US" dirty="0"/>
            </a:br>
            <a:endParaRPr lang="en-US" altLang="ja-JP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sp>
        <p:nvSpPr>
          <p:cNvPr id="15" name="日付プレースホルダー 3">
            <a:extLst>
              <a:ext uri="{FF2B5EF4-FFF2-40B4-BE49-F238E27FC236}">
                <a16:creationId xmlns:a16="http://schemas.microsoft.com/office/drawing/2014/main" id="{B25C98D6-189B-0CBF-4BD4-CDFFA68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66175DA-B1DB-4FFF-E7D3-1F95834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48326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2AE3-CB9A-93F0-646F-2F621E48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A0AF1-58D3-0FEF-8A1B-DE724C3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14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163851F-2E8C-E280-E1F5-5A03F63E6D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2DC1BB-D68E-8A62-B161-EDF4A165DA83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068FCC4-BBCF-1F5F-8EE7-B6DF06B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46B387-AC1A-9B7D-97FE-7835EB61140A}"/>
              </a:ext>
            </a:extLst>
          </p:cNvPr>
          <p:cNvSpPr txBox="1"/>
          <p:nvPr/>
        </p:nvSpPr>
        <p:spPr>
          <a:xfrm>
            <a:off x="3359697" y="61445"/>
            <a:ext cx="4552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WG topics for next meeting V</a:t>
            </a:r>
            <a:endParaRPr lang="ja-JP" altLang="en-US" sz="2800" dirty="0"/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2C72ABF4-C96F-4579-9DB8-8A4E5E6A2D4D}"/>
              </a:ext>
            </a:extLst>
          </p:cNvPr>
          <p:cNvSpPr txBox="1"/>
          <p:nvPr/>
        </p:nvSpPr>
        <p:spPr>
          <a:xfrm>
            <a:off x="767408" y="908720"/>
            <a:ext cx="108149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Operation with high </a:t>
            </a:r>
            <a:r>
              <a:rPr lang="en-US" sz="2000" b="1" dirty="0" err="1">
                <a:solidFill>
                  <a:srgbClr val="0070C0"/>
                </a:solidFill>
              </a:rPr>
              <a:t>Qext</a:t>
            </a:r>
            <a:r>
              <a:rPr lang="en-US" sz="2000" b="1" dirty="0">
                <a:solidFill>
                  <a:srgbClr val="0070C0"/>
                </a:solidFill>
              </a:rPr>
              <a:t> couplers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most facilities actually operate at moderate </a:t>
            </a:r>
            <a:r>
              <a:rPr lang="en-US" dirty="0" err="1">
                <a:solidFill>
                  <a:srgbClr val="0070C0"/>
                </a:solidFill>
              </a:rPr>
              <a:t>Qext</a:t>
            </a:r>
            <a:r>
              <a:rPr lang="en-US" dirty="0">
                <a:solidFill>
                  <a:srgbClr val="0070C0"/>
                </a:solidFill>
              </a:rPr>
              <a:t> values (i.e. 1e7 or below).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Future: experience from SHINE and LCLS-II HE, which had a target </a:t>
            </a:r>
            <a:r>
              <a:rPr lang="en-US" dirty="0" err="1">
                <a:solidFill>
                  <a:srgbClr val="0070C0"/>
                </a:solidFill>
              </a:rPr>
              <a:t>Qext</a:t>
            </a:r>
            <a:r>
              <a:rPr lang="en-US" dirty="0">
                <a:solidFill>
                  <a:srgbClr val="0070C0"/>
                </a:solidFill>
              </a:rPr>
              <a:t> of 4e7, but pushed to </a:t>
            </a:r>
            <a:r>
              <a:rPr lang="en-US" dirty="0" err="1">
                <a:solidFill>
                  <a:srgbClr val="0070C0"/>
                </a:solidFill>
              </a:rPr>
              <a:t>Qext</a:t>
            </a:r>
            <a:r>
              <a:rPr lang="en-US" dirty="0">
                <a:solidFill>
                  <a:srgbClr val="0070C0"/>
                </a:solidFill>
              </a:rPr>
              <a:t> to 6e7. Q: How does this change in </a:t>
            </a:r>
            <a:r>
              <a:rPr lang="en-US" dirty="0" err="1">
                <a:solidFill>
                  <a:srgbClr val="0070C0"/>
                </a:solidFill>
              </a:rPr>
              <a:t>Qext</a:t>
            </a:r>
            <a:r>
              <a:rPr lang="en-US" dirty="0">
                <a:solidFill>
                  <a:srgbClr val="0070C0"/>
                </a:solidFill>
              </a:rPr>
              <a:t> affects operation (sensitivity to microphonics, impact on RF overhead, impact </a:t>
            </a:r>
            <a:r>
              <a:rPr lang="en-US" dirty="0" err="1">
                <a:solidFill>
                  <a:srgbClr val="0070C0"/>
                </a:solidFill>
              </a:rPr>
              <a:t>onmachine</a:t>
            </a:r>
            <a:r>
              <a:rPr lang="en-US" dirty="0">
                <a:solidFill>
                  <a:srgbClr val="0070C0"/>
                </a:solidFill>
              </a:rPr>
              <a:t> availability, </a:t>
            </a:r>
            <a:r>
              <a:rPr lang="en-US" dirty="0" err="1">
                <a:solidFill>
                  <a:srgbClr val="0070C0"/>
                </a:solidFill>
              </a:rPr>
              <a:t>ie</a:t>
            </a:r>
            <a:r>
              <a:rPr lang="en-US" dirty="0">
                <a:solidFill>
                  <a:srgbClr val="0070C0"/>
                </a:solidFill>
              </a:rPr>
              <a:t>. more trips etc..)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How the couplers heat-up during operation is also interesting....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=&gt; next meeting maybe too early for LCLS2-HE; includes high </a:t>
            </a:r>
            <a:r>
              <a:rPr lang="en-US" b="1" dirty="0" err="1">
                <a:solidFill>
                  <a:srgbClr val="0070C0"/>
                </a:solidFill>
              </a:rPr>
              <a:t>Qext</a:t>
            </a:r>
            <a:r>
              <a:rPr lang="en-US" b="1" dirty="0">
                <a:solidFill>
                  <a:srgbClr val="0070C0"/>
                </a:solidFill>
              </a:rPr>
              <a:t> couplers =&gt; for 2028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Origin of field emission activation during cryomodule operation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collect possible sources, experimental effects during/after activation of field emission in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a) cryomodule operation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b) after shutdown (warm-up / cool-down)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What remedies and strategies in various labs exist? Risks for </a:t>
            </a:r>
            <a:r>
              <a:rPr lang="en-US" dirty="0" err="1">
                <a:solidFill>
                  <a:srgbClr val="0070C0"/>
                </a:solidFill>
              </a:rPr>
              <a:t>deteriotion</a:t>
            </a:r>
            <a:r>
              <a:rPr lang="en-US" dirty="0">
                <a:solidFill>
                  <a:srgbClr val="0070C0"/>
                </a:solidFill>
              </a:rPr>
              <a:t> by processing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=&gt; Decided as WG topic</a:t>
            </a:r>
            <a:br>
              <a:rPr lang="en-US" dirty="0"/>
            </a:br>
            <a:endParaRPr lang="en-US" altLang="ja-JP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sp>
        <p:nvSpPr>
          <p:cNvPr id="15" name="日付プレースホルダー 3">
            <a:extLst>
              <a:ext uri="{FF2B5EF4-FFF2-40B4-BE49-F238E27FC236}">
                <a16:creationId xmlns:a16="http://schemas.microsoft.com/office/drawing/2014/main" id="{B25C98D6-189B-0CBF-4BD4-CDFFA68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 dirty="0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66175DA-B1DB-4FFF-E7D3-1F95834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48002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ED36C8-B0D4-409F-95D8-7B66151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F474C22-0265-45D8-BD81-C95E1B1E46C9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B47481-ECA4-4B31-B6D8-126D4AF37E0F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F9C003F-7FCC-44A2-B298-2D786F53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0B4DE0-A3B4-45F6-98DC-356713415B38}"/>
              </a:ext>
            </a:extLst>
          </p:cNvPr>
          <p:cNvSpPr txBox="1"/>
          <p:nvPr/>
        </p:nvSpPr>
        <p:spPr>
          <a:xfrm>
            <a:off x="2498962" y="170536"/>
            <a:ext cx="498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Plenary talks: List of this meeting</a:t>
            </a:r>
            <a:endParaRPr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2F6908-E3A6-4A8B-9671-4C2B5EEAA33C}"/>
              </a:ext>
            </a:extLst>
          </p:cNvPr>
          <p:cNvSpPr txBox="1"/>
          <p:nvPr/>
        </p:nvSpPr>
        <p:spPr>
          <a:xfrm>
            <a:off x="479376" y="906602"/>
            <a:ext cx="11377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ym typeface="Wingdings" panose="05000000000000000000" pitchFamily="2" charset="2"/>
              </a:rPr>
              <a:t>This meeting: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ym typeface="Wingdings" panose="05000000000000000000" pitchFamily="2" charset="2"/>
              </a:rPr>
              <a:t>SRF activities at CEA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SRF phase transition at </a:t>
            </a:r>
            <a:r>
              <a:rPr lang="en-US" dirty="0" err="1"/>
              <a:t>IJCLab</a:t>
            </a:r>
            <a:r>
              <a:rPr lang="en-US" dirty="0"/>
              <a:t>: from TEM to elliptical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European Strategy for SRF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SRF Systems for the EIC Project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Development, commissioning and high-current CW operation of 166.6 MHz HOM-damped SRF modules at HEPS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Commissioning and current Status of HELIAC Project at GSI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LCLS-II-HE upgrade status/Recent Status of LCLS-II operation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 commissioning of HIAF's </a:t>
            </a:r>
            <a:r>
              <a:rPr lang="en-US" dirty="0" err="1"/>
              <a:t>iLINAC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 with recommissioning of the European XFEL after Long Installation and Maintenance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48F51AEC-02FD-441D-9BAD-A32F5C97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29BD77-B155-5E88-00E2-43E03630EA17}"/>
              </a:ext>
            </a:extLst>
          </p:cNvPr>
          <p:cNvSpPr txBox="1"/>
          <p:nvPr/>
        </p:nvSpPr>
        <p:spPr>
          <a:xfrm>
            <a:off x="767408" y="4384469"/>
            <a:ext cx="28116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Typically</a:t>
            </a:r>
            <a:r>
              <a:rPr kumimoji="1" lang="en-US" altLang="ja-JP" b="1" dirty="0">
                <a:solidFill>
                  <a:srgbClr val="0070C0"/>
                </a:solidFill>
              </a:rPr>
              <a:t> </a:t>
            </a:r>
            <a:r>
              <a:rPr lang="en-US" altLang="ja-JP" sz="1800" dirty="0"/>
              <a:t>8-9  </a:t>
            </a:r>
            <a:r>
              <a:rPr lang="en-US" altLang="ja-JP" dirty="0"/>
              <a:t>slots available.</a:t>
            </a:r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76475594-2D40-D707-D32D-C3580618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92081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ED36C8-B0D4-409F-95D8-7B66151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16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F474C22-0265-45D8-BD81-C95E1B1E46C9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B47481-ECA4-4B31-B6D8-126D4AF37E0F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F9C003F-7FCC-44A2-B298-2D786F53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0B4DE0-A3B4-45F6-98DC-356713415B38}"/>
              </a:ext>
            </a:extLst>
          </p:cNvPr>
          <p:cNvSpPr txBox="1"/>
          <p:nvPr/>
        </p:nvSpPr>
        <p:spPr>
          <a:xfrm>
            <a:off x="2498962" y="170536"/>
            <a:ext cx="494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Candidates for next plenary talks</a:t>
            </a:r>
            <a:endParaRPr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2F6908-E3A6-4A8B-9671-4C2B5EEAA33C}"/>
              </a:ext>
            </a:extLst>
          </p:cNvPr>
          <p:cNvSpPr txBox="1"/>
          <p:nvPr/>
        </p:nvSpPr>
        <p:spPr>
          <a:xfrm>
            <a:off x="479376" y="906602"/>
            <a:ext cx="113772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Decided talks: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Report on SRF activities at organizing institute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North American Roadmap/strategy for SRF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70C0"/>
                </a:solidFill>
              </a:rPr>
              <a:t>Report from ERL Workshop, Sep2026 (possibly part of WG, instead)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altLang="ja-JP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Proposals </a:t>
            </a:r>
            <a:r>
              <a:rPr lang="en-US" altLang="ja-JP" sz="2000" dirty="0">
                <a:solidFill>
                  <a:srgbClr val="0070C0"/>
                </a:solidFill>
                <a:sym typeface="Wingdings" panose="05000000000000000000" pitchFamily="2" charset="2"/>
              </a:rPr>
              <a:t>(decided at SPC meeting)</a:t>
            </a:r>
            <a:r>
              <a:rPr lang="en-US" altLang="ja-JP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SNS: 20y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Commissioning of SHINE </a:t>
            </a:r>
            <a:r>
              <a:rPr lang="en-US" altLang="ja-JP" dirty="0" err="1">
                <a:solidFill>
                  <a:srgbClr val="0070C0"/>
                </a:solidFill>
                <a:sym typeface="Wingdings" panose="05000000000000000000" pitchFamily="2" charset="2"/>
              </a:rPr>
              <a:t>linac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 (RF commission; experience on cryomodule production)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</a:rPr>
              <a:t>High Power Proton </a:t>
            </a:r>
            <a:r>
              <a:rPr lang="en-US" altLang="ja-JP" dirty="0" err="1">
                <a:solidFill>
                  <a:srgbClr val="0070C0"/>
                </a:solidFill>
              </a:rPr>
              <a:t>Linac</a:t>
            </a:r>
            <a:r>
              <a:rPr lang="en-US" altLang="ja-JP" dirty="0">
                <a:solidFill>
                  <a:srgbClr val="0070C0"/>
                </a:solidFill>
              </a:rPr>
              <a:t> at IMP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>
                <a:solidFill>
                  <a:srgbClr val="0070C0"/>
                </a:solidFill>
              </a:rPr>
              <a:t>Summary on </a:t>
            </a:r>
            <a:r>
              <a:rPr lang="de-DE" altLang="ja-JP" dirty="0" err="1">
                <a:solidFill>
                  <a:srgbClr val="0070C0"/>
                </a:solidFill>
              </a:rPr>
              <a:t>rf</a:t>
            </a:r>
            <a:r>
              <a:rPr lang="de-DE" altLang="ja-JP" dirty="0">
                <a:solidFill>
                  <a:srgbClr val="0070C0"/>
                </a:solidFill>
              </a:rPr>
              <a:t> </a:t>
            </a:r>
            <a:r>
              <a:rPr lang="de-DE" altLang="ja-JP" dirty="0" err="1">
                <a:solidFill>
                  <a:srgbClr val="0070C0"/>
                </a:solidFill>
              </a:rPr>
              <a:t>sources</a:t>
            </a:r>
            <a:r>
              <a:rPr lang="de-DE" altLang="ja-JP" dirty="0">
                <a:solidFill>
                  <a:srgbClr val="0070C0"/>
                </a:solidFill>
              </a:rPr>
              <a:t>: (</a:t>
            </a:r>
            <a:r>
              <a:rPr lang="de-DE" altLang="ja-JP" dirty="0" err="1">
                <a:solidFill>
                  <a:srgbClr val="0070C0"/>
                </a:solidFill>
              </a:rPr>
              <a:t>pros</a:t>
            </a:r>
            <a:r>
              <a:rPr lang="de-DE" altLang="ja-JP" dirty="0">
                <a:solidFill>
                  <a:srgbClr val="0070C0"/>
                </a:solidFill>
              </a:rPr>
              <a:t> and </a:t>
            </a:r>
            <a:r>
              <a:rPr lang="de-DE" altLang="ja-JP" dirty="0" err="1">
                <a:solidFill>
                  <a:srgbClr val="0070C0"/>
                </a:solidFill>
              </a:rPr>
              <a:t>cons</a:t>
            </a:r>
            <a:r>
              <a:rPr lang="de-DE" altLang="ja-JP" dirty="0">
                <a:solidFill>
                  <a:srgbClr val="0070C0"/>
                </a:solidFill>
              </a:rPr>
              <a:t> </a:t>
            </a:r>
            <a:r>
              <a:rPr lang="de-DE" altLang="ja-JP" dirty="0" err="1">
                <a:solidFill>
                  <a:srgbClr val="0070C0"/>
                </a:solidFill>
              </a:rPr>
              <a:t>of</a:t>
            </a:r>
            <a:r>
              <a:rPr lang="de-DE" altLang="ja-JP" dirty="0">
                <a:solidFill>
                  <a:srgbClr val="0070C0"/>
                </a:solidFill>
              </a:rPr>
              <a:t> </a:t>
            </a:r>
            <a:r>
              <a:rPr lang="de-DE" altLang="ja-JP" dirty="0" err="1">
                <a:solidFill>
                  <a:srgbClr val="0070C0"/>
                </a:solidFill>
              </a:rPr>
              <a:t>various</a:t>
            </a:r>
            <a:r>
              <a:rPr lang="de-DE" altLang="ja-JP" dirty="0">
                <a:solidFill>
                  <a:srgbClr val="0070C0"/>
                </a:solidFill>
              </a:rPr>
              <a:t> </a:t>
            </a:r>
            <a:r>
              <a:rPr lang="de-DE" altLang="ja-JP" dirty="0" err="1">
                <a:solidFill>
                  <a:srgbClr val="0070C0"/>
                </a:solidFill>
              </a:rPr>
              <a:t>sources</a:t>
            </a:r>
            <a:r>
              <a:rPr lang="de-DE" altLang="ja-JP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/>
              </a:rPr>
              <a:t>Development and first results of a MW-class power coupler =&gt; probably </a:t>
            </a:r>
            <a:r>
              <a:rPr lang="en-US" dirty="0">
                <a:solidFill>
                  <a:srgbClr val="0070C0"/>
                </a:solidFill>
              </a:rPr>
              <a:t>as WG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/>
              </a:rPr>
              <a:t>Machine Learning for complex-topology RF cavity optimization: </a:t>
            </a:r>
            <a:r>
              <a:rPr lang="en-US" dirty="0">
                <a:solidFill>
                  <a:srgbClr val="0070C0"/>
                </a:solidFill>
              </a:rPr>
              <a:t>application</a:t>
            </a:r>
            <a:r>
              <a:rPr lang="en-US" dirty="0">
                <a:solidFill>
                  <a:srgbClr val="0070C0"/>
                </a:solidFill>
                <a:effectLst/>
              </a:rPr>
              <a:t> to crab cavities =&gt; see WG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/>
              </a:rPr>
              <a:t>Review of heavily damped cavity solutions 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NMR results of superconductor behavior dependence on niobium surface treatment  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PIP-II first results (cavities, modules) </a:t>
            </a:r>
            <a:r>
              <a:rPr lang="en-US" altLang="ja-JP" dirty="0">
                <a:solidFill>
                  <a:srgbClr val="0070C0"/>
                </a:solidFill>
              </a:rPr>
              <a:t>=&gt; string assembly procedures in WG3, this meeting</a:t>
            </a:r>
            <a:endParaRPr lang="de-DE" altLang="ja-JP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ja-JP" dirty="0"/>
              <a:t>Status </a:t>
            </a:r>
            <a:r>
              <a:rPr lang="de-DE" altLang="ja-JP" dirty="0" err="1"/>
              <a:t>of</a:t>
            </a:r>
            <a:r>
              <a:rPr lang="de-DE" altLang="ja-JP" dirty="0"/>
              <a:t> </a:t>
            </a:r>
            <a:r>
              <a:rPr lang="de-DE" altLang="ja-JP" dirty="0" err="1"/>
              <a:t>PolFEL</a:t>
            </a:r>
            <a:r>
              <a:rPr lang="de-DE" altLang="ja-JP" dirty="0"/>
              <a:t>  </a:t>
            </a:r>
            <a:r>
              <a:rPr lang="de-DE" altLang="ja-JP" dirty="0">
                <a:solidFill>
                  <a:srgbClr val="0070C0"/>
                </a:solidFill>
              </a:rPr>
              <a:t>=&gt; </a:t>
            </a:r>
            <a:r>
              <a:rPr lang="de-DE" altLang="ja-JP" dirty="0" err="1">
                <a:solidFill>
                  <a:srgbClr val="0070C0"/>
                </a:solidFill>
              </a:rPr>
              <a:t>invited</a:t>
            </a:r>
            <a:r>
              <a:rPr lang="de-DE" altLang="ja-JP" dirty="0">
                <a:solidFill>
                  <a:srgbClr val="0070C0"/>
                </a:solidFill>
              </a:rPr>
              <a:t> </a:t>
            </a:r>
            <a:r>
              <a:rPr lang="de-DE" altLang="ja-JP" dirty="0" err="1">
                <a:solidFill>
                  <a:srgbClr val="0070C0"/>
                </a:solidFill>
              </a:rPr>
              <a:t>talk</a:t>
            </a:r>
            <a:r>
              <a:rPr lang="de-DE" altLang="ja-JP" dirty="0">
                <a:solidFill>
                  <a:srgbClr val="0070C0"/>
                </a:solidFill>
              </a:rPr>
              <a:t> at SRF25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ym typeface="Wingdings" panose="05000000000000000000" pitchFamily="2" charset="2"/>
              </a:rPr>
              <a:t>New cavity design for fundamental physics (</a:t>
            </a:r>
            <a:r>
              <a:rPr lang="en-US" altLang="ja-JP" dirty="0"/>
              <a:t>Non-accelerator fundamental physics with SRF cavity)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ym typeface="Wingdings" panose="05000000000000000000" pitchFamily="2" charset="2"/>
              </a:rPr>
              <a:t>Experience from ESS commissioning 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=&gt; </a:t>
            </a:r>
            <a:r>
              <a:rPr lang="en-US" altLang="ja-JP" dirty="0" err="1">
                <a:solidFill>
                  <a:srgbClr val="0070C0"/>
                </a:solidFill>
                <a:sym typeface="Wingdings" panose="05000000000000000000" pitchFamily="2" charset="2"/>
              </a:rPr>
              <a:t>cryo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 experience in WG3, this meeting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48F51AEC-02FD-441D-9BAD-A32F5C97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A9AED99-98F2-DB30-E171-E74AFB6E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64479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ED36C8-B0D4-409F-95D8-7B66151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17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F474C22-0265-45D8-BD81-C95E1B1E46C9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B47481-ECA4-4B31-B6D8-126D4AF37E0F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F9C003F-7FCC-44A2-B298-2D786F53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0B4DE0-A3B4-45F6-98DC-356713415B38}"/>
              </a:ext>
            </a:extLst>
          </p:cNvPr>
          <p:cNvSpPr txBox="1"/>
          <p:nvPr/>
        </p:nvSpPr>
        <p:spPr>
          <a:xfrm>
            <a:off x="2498962" y="170536"/>
            <a:ext cx="499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“Old” candidates </a:t>
            </a:r>
            <a:r>
              <a:rPr lang="en-US" altLang="ja-JP" sz="2800" dirty="0" err="1"/>
              <a:t>forplenary</a:t>
            </a:r>
            <a:r>
              <a:rPr lang="en-US" altLang="ja-JP" sz="2800" dirty="0"/>
              <a:t> talks</a:t>
            </a:r>
            <a:endParaRPr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2F6908-E3A6-4A8B-9671-4C2B5EEAA33C}"/>
              </a:ext>
            </a:extLst>
          </p:cNvPr>
          <p:cNvSpPr txBox="1"/>
          <p:nvPr/>
        </p:nvSpPr>
        <p:spPr>
          <a:xfrm>
            <a:off x="479376" y="906602"/>
            <a:ext cx="11377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ym typeface="Wingdings" panose="05000000000000000000" pitchFamily="2" charset="2"/>
              </a:rPr>
              <a:t>“old”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SRF system of MYRRHA project </a:t>
            </a:r>
            <a:br>
              <a:rPr lang="en-US" altLang="ja-JP" dirty="0"/>
            </a:br>
            <a:r>
              <a:rPr lang="en-US" altLang="ja-JP" dirty="0"/>
              <a:t>=&gt; after discussion the project =&gt; still in phase 1 MINERVA =&gt; to be revisited for next meetings</a:t>
            </a:r>
            <a:br>
              <a:rPr lang="en-US" altLang="ja-JP" dirty="0"/>
            </a:br>
            <a:r>
              <a:rPr lang="en-US" altLang="ja-JP" dirty="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ym typeface="Wingdings" panose="05000000000000000000" pitchFamily="2" charset="2"/>
              </a:rPr>
              <a:t>Commissioning of DALS injector =&gt; </a:t>
            </a:r>
            <a:r>
              <a:rPr lang="en-US" altLang="ja-JP" dirty="0"/>
              <a:t>to be revisited for next meetings</a:t>
            </a:r>
            <a:endParaRPr lang="en-US" altLang="ja-JP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altLang="ja-JP" b="1" dirty="0">
              <a:sym typeface="Wingdings" panose="05000000000000000000" pitchFamily="2" charset="2"/>
            </a:endParaRP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48F51AEC-02FD-441D-9BAD-A32F5C97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A9AED99-98F2-DB30-E171-E74AFB6E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398245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7"/>
          <p:cNvSpPr txBox="1"/>
          <p:nvPr/>
        </p:nvSpPr>
        <p:spPr>
          <a:xfrm>
            <a:off x="3503712" y="134396"/>
            <a:ext cx="272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Hot Topic Session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1424" y="1011556"/>
            <a:ext cx="105131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This TTC: Developing SRF towards Turn-Key Industrial Systems</a:t>
            </a:r>
            <a:br>
              <a:rPr lang="en-US" sz="2000" b="1" dirty="0"/>
            </a:br>
            <a:r>
              <a:rPr lang="en-US" altLang="ja-JP" dirty="0"/>
              <a:t>1. Conduction cooling 2. Nb3Sn on Copper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sz="2000" dirty="0"/>
          </a:p>
          <a:p>
            <a:r>
              <a:rPr lang="en-US" altLang="ja-JP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Proposals:</a:t>
            </a:r>
            <a:br>
              <a:rPr lang="en-US" altLang="ja-JP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- </a:t>
            </a:r>
            <a:r>
              <a:rPr lang="en-US" b="1" dirty="0">
                <a:solidFill>
                  <a:srgbClr val="0070C0"/>
                </a:solidFill>
              </a:rPr>
              <a:t>Fabrication of SRF cavities with limited supply vendors </a:t>
            </a:r>
            <a:r>
              <a:rPr lang="en-US" dirty="0">
                <a:solidFill>
                  <a:srgbClr val="0070C0"/>
                </a:solidFill>
              </a:rPr>
              <a:t>(interested parties: FCC, EIC, …)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b="1" dirty="0">
                <a:solidFill>
                  <a:srgbClr val="0070C0"/>
                </a:solidFill>
                <a:effectLst/>
              </a:rPr>
              <a:t>SRF cavities in real environment conditions </a:t>
            </a:r>
            <a:br>
              <a:rPr lang="en-US" dirty="0">
                <a:solidFill>
                  <a:srgbClr val="0070C0"/>
                </a:solidFill>
                <a:effectLst/>
              </a:rPr>
            </a:br>
            <a:r>
              <a:rPr lang="en-US" dirty="0">
                <a:solidFill>
                  <a:srgbClr val="0070C0"/>
                </a:solidFill>
                <a:effectLst/>
              </a:rPr>
              <a:t>(high-gradient operation of SRF cavities in the surroundings of coated beam pipes, e.g. SPS, EIC; use of cold traps to mitigate migration of particles and </a:t>
            </a:r>
            <a:r>
              <a:rPr lang="en-US" dirty="0" err="1">
                <a:solidFill>
                  <a:srgbClr val="0070C0"/>
                </a:solidFill>
                <a:effectLst/>
              </a:rPr>
              <a:t>physisorbed</a:t>
            </a:r>
            <a:r>
              <a:rPr lang="en-US" dirty="0">
                <a:solidFill>
                  <a:srgbClr val="0070C0"/>
                </a:solidFill>
                <a:effectLst/>
              </a:rPr>
              <a:t> gases into the SRF cavities)</a:t>
            </a:r>
          </a:p>
          <a:p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=&gt; </a:t>
            </a:r>
            <a:r>
              <a:rPr lang="en-US" b="1" dirty="0">
                <a:solidFill>
                  <a:srgbClr val="0070C0"/>
                </a:solidFill>
              </a:rPr>
              <a:t>to be decided in first SPC meeting</a:t>
            </a:r>
            <a:endParaRPr lang="en-US" b="1" dirty="0">
              <a:solidFill>
                <a:srgbClr val="0070C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47289351-132C-46FA-A973-BB9980C3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3F2C9C28-C1EE-9829-A613-79A47C25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373253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19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7"/>
          <p:cNvSpPr txBox="1"/>
          <p:nvPr/>
        </p:nvSpPr>
        <p:spPr>
          <a:xfrm>
            <a:off x="3503712" y="134396"/>
            <a:ext cx="261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Special Seminars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1424" y="1011556"/>
            <a:ext cx="10513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Wingdings" panose="05000000000000000000" pitchFamily="2" charset="2"/>
              </a:rPr>
              <a:t>Proposal by local host of next TTC meeting (as usual)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ym typeface="Wingdings" panose="05000000000000000000" pitchFamily="2" charset="2"/>
            </a:endParaRPr>
          </a:p>
          <a:p>
            <a:br>
              <a:rPr lang="en-US" altLang="ja-JP" sz="2000" dirty="0">
                <a:sym typeface="Wingdings" panose="05000000000000000000" pitchFamily="2" charset="2"/>
              </a:rPr>
            </a:br>
            <a:endParaRPr lang="en-US" altLang="ja-JP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400" dirty="0">
              <a:solidFill>
                <a:srgbClr val="0070C0"/>
              </a:solidFill>
            </a:endParaRPr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47289351-132C-46FA-A973-BB9980C3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E5E4CFAC-0107-F4D2-6257-545F5869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97392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2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71665" y="90384"/>
            <a:ext cx="5400599" cy="6743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Outline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9576" y="1086194"/>
            <a:ext cx="8100392" cy="46856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Renewal, present member list + attendance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SPC meetings</a:t>
            </a:r>
          </a:p>
          <a:p>
            <a:pPr algn="l">
              <a:lnSpc>
                <a:spcPct val="150000"/>
              </a:lnSpc>
            </a:pPr>
            <a:r>
              <a:rPr lang="en-US" altLang="ja-JP" sz="3200" b="1" dirty="0"/>
              <a:t>Discussions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Proposal of WG-organization at the next TTC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Topics for in-depth discussion at the next TTC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Others</a:t>
            </a:r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E348D178-167E-411E-B153-CDE20641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 dirty="0"/>
              <a:t>Detlef Reschke (DESY)                 Hiroshi Sakai (KEK)</a:t>
            </a:r>
            <a:endParaRPr lang="fr-BE" dirty="0"/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73B086D4-CCFA-3682-0F7C-004C5D88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43500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9988E4-9F73-4F6A-9023-59EFD203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E6C5D6A-311F-4ABC-A603-1818D9BFC917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D1A2733-E9B7-4807-8B22-7D13FA49D474}"/>
              </a:ext>
            </a:extLst>
          </p:cNvPr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494CE66F-3386-4D34-927B-B6E8BD94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BFB8A69C-8A00-4743-807F-897E38DD5CB9}"/>
              </a:ext>
            </a:extLst>
          </p:cNvPr>
          <p:cNvSpPr txBox="1"/>
          <p:nvPr/>
        </p:nvSpPr>
        <p:spPr>
          <a:xfrm>
            <a:off x="3330398" y="97113"/>
            <a:ext cx="6905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 Any other comments for the next TTC??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99BE26-340E-49EE-8474-4E9DEC7B9F44}"/>
              </a:ext>
            </a:extLst>
          </p:cNvPr>
          <p:cNvSpPr txBox="1"/>
          <p:nvPr/>
        </p:nvSpPr>
        <p:spPr>
          <a:xfrm>
            <a:off x="623392" y="908720"/>
            <a:ext cx="106571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>
                <a:sym typeface="Wingdings" panose="05000000000000000000" pitchFamily="2" charset="2"/>
              </a:rPr>
              <a:t>Pre-meeting of TB by Zoom </a:t>
            </a:r>
            <a:r>
              <a:rPr lang="en-US" altLang="ja-JP" dirty="0">
                <a:sym typeface="Wingdings" panose="05000000000000000000" pitchFamily="2" charset="2"/>
              </a:rPr>
              <a:t>~1 week before TTC? 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=&gt; 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 this meeting: not initiated by Detlef =&gt; for next TB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For next meeting(s):</a:t>
            </a:r>
            <a:br>
              <a:rPr lang="en-US" altLang="ja-JP" dirty="0"/>
            </a:br>
            <a:r>
              <a:rPr lang="en-US" altLang="ja-JP" dirty="0"/>
              <a:t>- if possible: </a:t>
            </a:r>
            <a:r>
              <a:rPr lang="en-US" altLang="ja-JP" dirty="0">
                <a:sym typeface="Wingdings" panose="05000000000000000000" pitchFamily="2" charset="2"/>
              </a:rPr>
              <a:t>separate large room for plenary talks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en-US" altLang="ja-JP" dirty="0">
                <a:sym typeface="Wingdings" panose="05000000000000000000" pitchFamily="2" charset="2"/>
              </a:rPr>
              <a:t>two smaller rooms for discussion of WG’s  would be good =&gt; no microphone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Your Questions and Comments?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>
              <a:sym typeface="Wingdings" panose="05000000000000000000" pitchFamily="2" charset="2"/>
            </a:endParaRP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5F50104E-2F99-4AF8-A9DF-235E2127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6A8855D7-7F59-A465-DA44-18774EA2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85087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21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51584" y="4725144"/>
            <a:ext cx="8064896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 dirty="0"/>
              <a:t>Thank you for your attention.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E18A444A-3E21-4E1E-BD95-95B91C45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FA0E335-DF3F-FBEE-7918-94F1D28D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12447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B8573-BFDC-1242-EF22-41F4A7B3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491C27-44A2-773B-28F1-91DF343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B10D1-4DC6-90C4-BA9E-AF0AAA1221FB}"/>
              </a:ext>
            </a:extLst>
          </p:cNvPr>
          <p:cNvSpPr txBox="1">
            <a:spLocks/>
          </p:cNvSpPr>
          <p:nvPr/>
        </p:nvSpPr>
        <p:spPr>
          <a:xfrm>
            <a:off x="2078641" y="42909"/>
            <a:ext cx="8749457" cy="6816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TTC-Technical Board renewed </a:t>
            </a:r>
            <a:r>
              <a:rPr kumimoji="1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(by Bob)</a:t>
            </a:r>
            <a:endParaRPr kumimoji="1" lang="en-US" sz="3000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FC828BFC-8A7E-FEE8-F176-07B86D3C45A1}"/>
              </a:ext>
            </a:extLst>
          </p:cNvPr>
          <p:cNvSpPr txBox="1"/>
          <p:nvPr/>
        </p:nvSpPr>
        <p:spPr>
          <a:xfrm>
            <a:off x="8453548" y="617590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D4336A9-90D2-8394-F421-0DE48C0658F8}"/>
              </a:ext>
            </a:extLst>
          </p:cNvPr>
          <p:cNvSpPr>
            <a:spLocks noGrp="1"/>
          </p:cNvSpPr>
          <p:nvPr/>
        </p:nvSpPr>
        <p:spPr>
          <a:xfrm>
            <a:off x="6190033" y="1592396"/>
            <a:ext cx="2997023" cy="4123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Cavity and couplers (13)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R.L. Geng (JLAB)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J. Hao (PKU)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K. Umemori (KEK)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J.Y. Zhai (IHEP)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D. Longuevergne 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IJCLab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1" lang="en-US" altLang="ja-JP" sz="1600" dirty="0">
                <a:ea typeface="ＭＳ Ｐゴシック" panose="020B0600070205080204" pitchFamily="34" charset="-128"/>
              </a:rPr>
              <a:t>N. Sakamoto (RIKEN)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1" lang="en-US" altLang="ja-JP" sz="1600" dirty="0">
                <a:ea typeface="ＭＳ Ｐゴシック" panose="020B0600070205080204" pitchFamily="34" charset="-128"/>
              </a:rPr>
              <a:t>L. Monaco (INFN Milano)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1" lang="en-US" altLang="ja-JP" sz="1600" dirty="0">
                <a:ea typeface="ＭＳ Ｐゴシック" panose="020B0600070205080204" pitchFamily="34" charset="-128"/>
              </a:rPr>
              <a:t>P. Dhakal (</a:t>
            </a:r>
            <a:r>
              <a:rPr kumimoji="1" lang="en-US" altLang="ja-JP" sz="1600" dirty="0" err="1">
                <a:ea typeface="ＭＳ Ｐゴシック" panose="020B0600070205080204" pitchFamily="34" charset="-128"/>
              </a:rPr>
              <a:t>JLab</a:t>
            </a:r>
            <a:r>
              <a:rPr kumimoji="1" lang="en-US" altLang="ja-JP" sz="1600" dirty="0">
                <a:ea typeface="ＭＳ Ｐゴシック" panose="020B0600070205080204" pitchFamily="34" charset="-128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Sang-Ho Kim (SNS)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Franck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Peauger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 (CERN)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Suba de Silva (ODU)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Kellen McGee (FNAL)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CA" sz="1600" dirty="0">
                <a:highlight>
                  <a:srgbClr val="00FF00"/>
                </a:highlight>
              </a:rPr>
              <a:t>Yasmine </a:t>
            </a:r>
            <a:r>
              <a:rPr lang="en-CA" sz="1600" dirty="0" err="1">
                <a:highlight>
                  <a:srgbClr val="00FF00"/>
                </a:highlight>
              </a:rPr>
              <a:t>Kalboussi</a:t>
            </a:r>
            <a:r>
              <a:rPr lang="en-CA" sz="1600" dirty="0">
                <a:highlight>
                  <a:srgbClr val="00FF00"/>
                </a:highlight>
              </a:rPr>
              <a:t> (</a:t>
            </a:r>
            <a:r>
              <a:rPr lang="en-CA" sz="1600" dirty="0" err="1">
                <a:highlight>
                  <a:srgbClr val="00FF00"/>
                </a:highlight>
              </a:rPr>
              <a:t>Saclay</a:t>
            </a:r>
            <a:r>
              <a:rPr lang="en-CA" sz="1600" dirty="0">
                <a:highlight>
                  <a:srgbClr val="00FF00"/>
                </a:highlight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8CBA2895-7F8F-60B7-FC2A-EF7C0C892366}"/>
              </a:ext>
            </a:extLst>
          </p:cNvPr>
          <p:cNvSpPr txBox="1"/>
          <p:nvPr/>
        </p:nvSpPr>
        <p:spPr>
          <a:xfrm>
            <a:off x="8879713" y="1592396"/>
            <a:ext cx="3614374" cy="441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and tuning (3)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Guillaume Devanz (Saclay)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Crispin Contreras-Martinez (FNAL)</a:t>
            </a:r>
          </a:p>
          <a:p>
            <a:pPr lvl="0">
              <a:lnSpc>
                <a:spcPct val="110000"/>
              </a:lnSpc>
              <a:defRPr/>
            </a:pPr>
            <a:r>
              <a:rPr kumimoji="1" lang="en-US" altLang="ja-JP" sz="1600" dirty="0" err="1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Jinfang</a:t>
            </a:r>
            <a:r>
              <a:rPr kumimoji="1" lang="en-US" altLang="ja-JP" sz="1600" dirty="0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 Chen (SARI)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Cryomodule and cryogenics (6)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Barbanotti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Han Li (IASF)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L. Popielarski (FRIB)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Yongkwon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Kim (RAON)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Teng Tan (IMP)</a:t>
            </a:r>
          </a:p>
          <a:p>
            <a:pPr>
              <a:lnSpc>
                <a:spcPct val="110000"/>
              </a:lnSpc>
              <a:defRPr/>
            </a:pPr>
            <a:r>
              <a:rPr kumimoji="1" lang="en-US" altLang="ja-JP" sz="1600" dirty="0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Cecilia Maiano (ESS)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and operation (3)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J. Branlard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Silvia Verdu Andres (BNL)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Zhongyuan Yao (TRIUMF)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	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034BBD52-3696-B595-7D47-F9BAB039AB01}"/>
              </a:ext>
            </a:extLst>
          </p:cNvPr>
          <p:cNvSpPr txBox="1"/>
          <p:nvPr/>
        </p:nvSpPr>
        <p:spPr>
          <a:xfrm>
            <a:off x="6190033" y="904596"/>
            <a:ext cx="5821052" cy="62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Co-chairs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H. Sakai (KEK) and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D. Reschke (DESY)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7A9066-4B42-77ED-A338-56483F0E310D}"/>
              </a:ext>
            </a:extLst>
          </p:cNvPr>
          <p:cNvGraphicFramePr>
            <a:graphicFrameLocks noGrp="1"/>
          </p:cNvGraphicFramePr>
          <p:nvPr/>
        </p:nvGraphicFramePr>
        <p:xfrm>
          <a:off x="411503" y="5006345"/>
          <a:ext cx="4828918" cy="139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898">
                  <a:extLst>
                    <a:ext uri="{9D8B030D-6E8A-4147-A177-3AD203B41FA5}">
                      <a16:colId xmlns:a16="http://schemas.microsoft.com/office/drawing/2014/main" val="2600280800"/>
                    </a:ext>
                  </a:extLst>
                </a:gridCol>
                <a:gridCol w="1019110">
                  <a:extLst>
                    <a:ext uri="{9D8B030D-6E8A-4147-A177-3AD203B41FA5}">
                      <a16:colId xmlns:a16="http://schemas.microsoft.com/office/drawing/2014/main" val="2490470917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4152284127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val="4135901507"/>
                    </a:ext>
                  </a:extLst>
                </a:gridCol>
                <a:gridCol w="877456">
                  <a:extLst>
                    <a:ext uri="{9D8B030D-6E8A-4147-A177-3AD203B41FA5}">
                      <a16:colId xmlns:a16="http://schemas.microsoft.com/office/drawing/2014/main" val="4158513354"/>
                    </a:ext>
                  </a:extLst>
                </a:gridCol>
              </a:tblGrid>
              <a:tr h="338528"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56239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84227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52906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53480"/>
                  </a:ext>
                </a:extLst>
              </a:tr>
            </a:tbl>
          </a:graphicData>
        </a:graphic>
      </p:graphicFrame>
      <p:pic>
        <p:nvPicPr>
          <p:cNvPr id="3" name="Picture 2" descr="A grey and black text&#10;&#10;AI-generated content may be incorrect.">
            <a:extLst>
              <a:ext uri="{FF2B5EF4-FFF2-40B4-BE49-F238E27FC236}">
                <a16:creationId xmlns:a16="http://schemas.microsoft.com/office/drawing/2014/main" id="{34ECEBBE-2563-B0CA-6E59-73D2450BF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171" cy="7715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9343B-4BE8-8134-663A-B3C056370E92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25805" cy="494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C39644-CFC8-76F5-498C-1FEB4ABEEF7D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FCCF5F-E9D2-107E-3F47-4C4EBC69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29FE5A-5C7C-BD18-5AC5-FEE1F435E6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A4D5F-B3CB-D579-5D00-5D1E36824F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F44D10-FE8F-5207-DBC9-63CB7B001F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245" t="17573" r="35266" b="66635"/>
          <a:stretch>
            <a:fillRect/>
          </a:stretch>
        </p:blipFill>
        <p:spPr>
          <a:xfrm>
            <a:off x="9859616" y="1"/>
            <a:ext cx="2332383" cy="71956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73C60E-60F4-D81D-2624-0D42E7B02B0A}"/>
              </a:ext>
            </a:extLst>
          </p:cNvPr>
          <p:cNvCxnSpPr>
            <a:cxnSpLocks/>
          </p:cNvCxnSpPr>
          <p:nvPr/>
        </p:nvCxnSpPr>
        <p:spPr>
          <a:xfrm>
            <a:off x="260426" y="828121"/>
            <a:ext cx="11707586" cy="252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2A4B79-5FF6-767C-563F-D7AF013B70E6}"/>
              </a:ext>
            </a:extLst>
          </p:cNvPr>
          <p:cNvSpPr txBox="1"/>
          <p:nvPr/>
        </p:nvSpPr>
        <p:spPr>
          <a:xfrm>
            <a:off x="180915" y="933986"/>
            <a:ext cx="5512219" cy="458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The TTC Technical Board is made up of community experts who advise the TTC-EC about focus topics for the next TTC meeting and provide WG coordination – they are not lab representatives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The TTC-TB inputs are used to set the Working Group topics and inform the scientific program.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The TTC-TB has been renewed over the last six months with 13 new members with a focus to balance the regions and improve the gender balance.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/>
                <a:ea typeface="ＭＳ Ｐゴシック" panose="020B0600070205080204" pitchFamily="34" charset="-128"/>
              </a:rPr>
              <a:t>27 Members</a:t>
            </a:r>
            <a:r>
              <a:rPr kumimoji="1" lang="en-US" altLang="ja-JP" dirty="0"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(EU=</a:t>
            </a:r>
            <a:r>
              <a:rPr kumimoji="1"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, NA=</a:t>
            </a:r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, Asia=</a:t>
            </a:r>
            <a:r>
              <a:rPr kumimoji="1"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Improved gender equity: now </a:t>
            </a:r>
            <a:r>
              <a:rPr kumimoji="1"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9/27 (33% women from 22%)</a:t>
            </a:r>
          </a:p>
          <a:p>
            <a:pPr lvl="0">
              <a:lnSpc>
                <a:spcPct val="110000"/>
              </a:lnSpc>
              <a:defRPr/>
            </a:pPr>
            <a:endParaRPr kumimoji="1" lang="en-US" altLang="ja-JP" dirty="0">
              <a:solidFill>
                <a:srgbClr val="4F81BD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6CDC6-E58F-0B49-BDF7-D85D6CB7F6E5}"/>
              </a:ext>
            </a:extLst>
          </p:cNvPr>
          <p:cNvSpPr txBox="1"/>
          <p:nvPr/>
        </p:nvSpPr>
        <p:spPr>
          <a:xfrm>
            <a:off x="6190032" y="5820156"/>
            <a:ext cx="568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solidFill>
                  <a:srgbClr val="FF0000"/>
                </a:solidFill>
              </a:rPr>
              <a:t>* observer </a:t>
            </a:r>
            <a:r>
              <a:rPr lang="en-CA" b="1" dirty="0">
                <a:solidFill>
                  <a:srgbClr val="FF0000"/>
                </a:solidFill>
              </a:rPr>
              <a:t>status for full TTC-EC plus honoris causa</a:t>
            </a:r>
          </a:p>
        </p:txBody>
      </p:sp>
    </p:spTree>
    <p:extLst>
      <p:ext uri="{BB962C8B-B14F-4D97-AF65-F5344CB8AC3E}">
        <p14:creationId xmlns:p14="http://schemas.microsoft.com/office/powerpoint/2010/main" val="364478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431705" y="125804"/>
            <a:ext cx="7236295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TTC-TB members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9416" y="908720"/>
            <a:ext cx="1044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altLang="ja-JP" sz="2000" dirty="0"/>
          </a:p>
          <a:p>
            <a:pPr marL="342900" indent="-342900">
              <a:buFontTx/>
              <a:buChar char="-"/>
            </a:pPr>
            <a:r>
              <a:rPr lang="en-US" altLang="ja-JP" sz="2000" dirty="0"/>
              <a:t>Number of TB members fixed to 27</a:t>
            </a:r>
          </a:p>
          <a:p>
            <a:pPr marL="342900" indent="-342900">
              <a:buFontTx/>
              <a:buChar char="-"/>
            </a:pPr>
            <a:endParaRPr lang="en-US" altLang="ja-JP" sz="2000" dirty="0"/>
          </a:p>
          <a:p>
            <a:pPr marL="342900" indent="-342900">
              <a:buFontTx/>
              <a:buChar char="-"/>
            </a:pPr>
            <a:r>
              <a:rPr lang="en-US" altLang="ja-JP" sz="2000" b="1" dirty="0">
                <a:solidFill>
                  <a:srgbClr val="FF0000"/>
                </a:solidFill>
              </a:rPr>
              <a:t>Thanks to 	- </a:t>
            </a:r>
            <a:r>
              <a:rPr lang="en-US" altLang="ja-JP" sz="2000" b="1" dirty="0" err="1">
                <a:solidFill>
                  <a:srgbClr val="FF0000"/>
                </a:solidFill>
              </a:rPr>
              <a:t>Michiru</a:t>
            </a:r>
            <a:r>
              <a:rPr lang="en-US" altLang="ja-JP" sz="2000" b="1" dirty="0">
                <a:solidFill>
                  <a:srgbClr val="FF0000"/>
                </a:solidFill>
              </a:rPr>
              <a:t>, Sebastian &amp; Alan -&gt; changed to the EC &amp; CB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		- Sergio, Tug, John, Axel, Matthias, Frank, Martina, Alexander, Curt &amp; Zac</a:t>
            </a:r>
          </a:p>
          <a:p>
            <a:pPr marL="342900" indent="-342900">
              <a:buFontTx/>
              <a:buChar char="-"/>
            </a:pPr>
            <a:endParaRPr lang="en-US" altLang="ja-JP" sz="2000" b="1" dirty="0"/>
          </a:p>
          <a:p>
            <a:pPr marL="342900" indent="-342900">
              <a:buFontTx/>
              <a:buChar char="-"/>
            </a:pPr>
            <a:r>
              <a:rPr lang="en-US" altLang="ja-JP" sz="2000" b="1" dirty="0">
                <a:solidFill>
                  <a:srgbClr val="FF0000"/>
                </a:solidFill>
              </a:rPr>
              <a:t>Welcome to all new members!</a:t>
            </a:r>
          </a:p>
          <a:p>
            <a:pPr marL="342900" indent="-342900">
              <a:buFontTx/>
              <a:buChar char="-"/>
            </a:pPr>
            <a:endParaRPr lang="en-US" altLang="ja-JP" sz="2000" dirty="0"/>
          </a:p>
          <a:p>
            <a:endParaRPr lang="en-US" altLang="ja-JP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Reminder:</a:t>
            </a:r>
            <a:br>
              <a:rPr lang="en-US" sz="2000" dirty="0"/>
            </a:br>
            <a:r>
              <a:rPr lang="en-US" sz="2000" dirty="0"/>
              <a:t>Technical Board is a board of individual experts based on their expertise in the respective field. </a:t>
            </a:r>
            <a:br>
              <a:rPr lang="en-US" sz="2000" dirty="0"/>
            </a:br>
            <a:r>
              <a:rPr lang="en-US" sz="2000" b="1" dirty="0"/>
              <a:t>It is not a representation of all or a subgroup of the TTC labs.</a:t>
            </a:r>
          </a:p>
        </p:txBody>
      </p:sp>
      <p:sp>
        <p:nvSpPr>
          <p:cNvPr id="14" name="日付プレースホルダー 3">
            <a:extLst>
              <a:ext uri="{FF2B5EF4-FFF2-40B4-BE49-F238E27FC236}">
                <a16:creationId xmlns:a16="http://schemas.microsoft.com/office/drawing/2014/main" id="{A7602DD1-A11D-4A01-812C-6DF2567A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7897EC30-0320-4F29-7B5D-AC855D49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2743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 flipV="1">
            <a:off x="983432" y="746689"/>
            <a:ext cx="10225136" cy="180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99656" y="83098"/>
            <a:ext cx="8749457" cy="6816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Attendees TTC-TB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j-cs"/>
              </a:rPr>
              <a:t>(2026, Jun 09)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j-cs"/>
              </a:rPr>
              <a:t>　</a:t>
            </a:r>
            <a:endParaRPr kumimoji="1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9D89139-B151-425B-AE68-9D4779AEFB76}"/>
              </a:ext>
            </a:extLst>
          </p:cNvPr>
          <p:cNvSpPr txBox="1"/>
          <p:nvPr/>
        </p:nvSpPr>
        <p:spPr>
          <a:xfrm>
            <a:off x="8453548" y="617590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D88FC8-CC82-4A91-9899-953356AB3ECA}"/>
              </a:ext>
            </a:extLst>
          </p:cNvPr>
          <p:cNvSpPr>
            <a:spLocks noGrp="1"/>
          </p:cNvSpPr>
          <p:nvPr/>
        </p:nvSpPr>
        <p:spPr>
          <a:xfrm>
            <a:off x="2450905" y="836712"/>
            <a:ext cx="2997023" cy="5267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Cavity and couplers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Rongli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Geng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US" altLang="ja-JP" sz="1600" dirty="0">
                <a:ea typeface="ＭＳ Ｐゴシック" panose="020B0600070205080204" pitchFamily="34" charset="-128"/>
              </a:rPr>
              <a:t>JLAB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Jiankui Hao (PKU) 	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K</a:t>
            </a:r>
            <a:r>
              <a:rPr lang="en-US" altLang="ja-JP" sz="16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ensei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Umemori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(KEK) </a:t>
            </a:r>
            <a:endParaRPr kumimoji="1" lang="ja-JP" altLang="ja-JP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iyuan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Zhai (IHEP)	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David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Longuevergne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(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IJCLab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N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aruhiko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Sakamoto (RIKEN)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Laura Monaco (INFN Milano)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P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ashupati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Dhakal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(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JLab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Franck </a:t>
            </a:r>
            <a:r>
              <a:rPr lang="en-US" altLang="ja-JP" sz="16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Peauger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(CERN)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Subashini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da Silva</a:t>
            </a:r>
            <a:r>
              <a:rPr lang="de-DE" altLang="ja-JP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(ODU)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de-DE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Kellen </a:t>
            </a:r>
            <a:r>
              <a:rPr kumimoji="1" lang="de-DE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Mc</a:t>
            </a:r>
            <a:r>
              <a:rPr kumimoji="1" lang="de-DE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Ghee (FNAL)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altLang="ja-JP" sz="1600" dirty="0">
                <a:ea typeface="ＭＳ Ｐゴシック" panose="020B0600070205080204" pitchFamily="34" charset="-128"/>
              </a:rPr>
              <a:t>Yasmine </a:t>
            </a:r>
            <a:r>
              <a:rPr lang="de-DE" altLang="ja-JP" sz="1600" dirty="0" err="1">
                <a:ea typeface="ＭＳ Ｐゴシック" panose="020B0600070205080204" pitchFamily="34" charset="-128"/>
              </a:rPr>
              <a:t>Kalboussy</a:t>
            </a:r>
            <a:r>
              <a:rPr lang="de-DE" altLang="ja-JP" sz="1600" dirty="0">
                <a:ea typeface="ＭＳ Ｐゴシック" panose="020B0600070205080204" pitchFamily="34" charset="-128"/>
              </a:rPr>
              <a:t> (CEA)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de-DE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Sang-Ho Kim (ORNL)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74A9BA85-31B5-4B1D-A2FE-95A1D284EDCC}"/>
              </a:ext>
            </a:extLst>
          </p:cNvPr>
          <p:cNvSpPr txBox="1"/>
          <p:nvPr/>
        </p:nvSpPr>
        <p:spPr>
          <a:xfrm>
            <a:off x="5519936" y="836712"/>
            <a:ext cx="3312368" cy="49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and tuning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panose="020B0600070205080204" pitchFamily="34" charset="-128"/>
              </a:rPr>
              <a:t>Crispin Contreras-Martinez (FNAL)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Jinfang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Chen (SARI)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latin typeface="Calibri"/>
                <a:ea typeface="ＭＳ Ｐゴシック" panose="020B0600070205080204" pitchFamily="34" charset="-128"/>
              </a:rPr>
              <a:t>Guillaume </a:t>
            </a:r>
            <a:r>
              <a:rPr lang="en-US" altLang="ja-JP" sz="1600" dirty="0" err="1">
                <a:latin typeface="Calibri"/>
                <a:ea typeface="ＭＳ Ｐゴシック" panose="020B0600070205080204" pitchFamily="34" charset="-128"/>
              </a:rPr>
              <a:t>Devanz</a:t>
            </a:r>
            <a:r>
              <a:rPr lang="en-US" altLang="ja-JP" sz="1600" dirty="0">
                <a:latin typeface="Calibri"/>
                <a:ea typeface="ＭＳ Ｐゴシック" panose="020B0600070205080204" pitchFamily="34" charset="-128"/>
              </a:rPr>
              <a:t> (CEA)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Cryomodule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cryogenics</a:t>
            </a:r>
          </a:p>
          <a:p>
            <a:pPr>
              <a:lnSpc>
                <a:spcPct val="110000"/>
              </a:lnSpc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Laura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Popielarski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(FRIB) 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lvl="0">
              <a:lnSpc>
                <a:spcPct val="110000"/>
              </a:lnSpc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</a:t>
            </a:r>
            <a:r>
              <a:rPr lang="en-US" altLang="ja-JP" sz="1600" dirty="0" err="1">
                <a:latin typeface="Calibri"/>
                <a:ea typeface="ＭＳ Ｐゴシック" panose="020B0600070205080204" pitchFamily="34" charset="-128"/>
              </a:rPr>
              <a:t>erena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Barbanotti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(DESY)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Youngkwan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Kim (RAON)	</a:t>
            </a:r>
            <a:r>
              <a:rPr lang="en-US" altLang="ja-JP" sz="1600" dirty="0"/>
              <a:t>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Han Li (IASF)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ja-JP" sz="1600" dirty="0">
                <a:latin typeface="Calibri"/>
                <a:ea typeface="ＭＳ Ｐゴシック" panose="020B0600070205080204" pitchFamily="34" charset="-128"/>
              </a:rPr>
              <a:t>Teng Tan (IMP)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Cecilia </a:t>
            </a:r>
            <a:r>
              <a:rPr kumimoji="1" lang="de-DE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Maiano</a:t>
            </a:r>
            <a:r>
              <a:rPr kumimoji="1" lang="de-DE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(ESS)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and operation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panose="020B0600070205080204" pitchFamily="34" charset="-128"/>
              </a:rPr>
              <a:t>Sylvia </a:t>
            </a:r>
            <a:r>
              <a:rPr lang="en-US" altLang="ja-JP" sz="16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panose="020B0600070205080204" pitchFamily="34" charset="-128"/>
              </a:rPr>
              <a:t>Verdu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panose="020B0600070205080204" pitchFamily="34" charset="-128"/>
              </a:rPr>
              <a:t> Andres (BNL)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panose="020B0600070205080204" pitchFamily="34" charset="-128"/>
              </a:rPr>
              <a:t>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lien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Branlard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err="1">
                <a:latin typeface="Calibri"/>
                <a:ea typeface="ＭＳ Ｐゴシック" panose="020B0600070205080204" pitchFamily="34" charset="-128"/>
              </a:rPr>
              <a:t>Zhongyuan</a:t>
            </a:r>
            <a:r>
              <a:rPr lang="en-US" altLang="ja-JP" sz="1600" dirty="0">
                <a:latin typeface="Calibri"/>
                <a:ea typeface="ＭＳ Ｐゴシック" panose="020B0600070205080204" pitchFamily="34" charset="-128"/>
              </a:rPr>
              <a:t> Yao (TRIUMF)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	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C72CFB66-75E3-43C5-A248-DF0B781F30A7}"/>
              </a:ext>
            </a:extLst>
          </p:cNvPr>
          <p:cNvSpPr txBox="1"/>
          <p:nvPr/>
        </p:nvSpPr>
        <p:spPr>
          <a:xfrm>
            <a:off x="8904312" y="836712"/>
            <a:ext cx="2844801" cy="197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Honoris causa (</a:t>
            </a:r>
            <a:r>
              <a:rPr kumimoji="1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observer</a:t>
            </a:r>
            <a:r>
              <a:rPr kumimoji="1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C. Pagani (INFN)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M. Ross (SLAC)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H. Padamsee (Cornell)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W.-D. Moeller (DESY)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P.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Pierini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(ESS)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E.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Kako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 (KEK)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FBC479AF-8EF4-47DE-8576-86C05E1363EB}"/>
              </a:ext>
            </a:extLst>
          </p:cNvPr>
          <p:cNvSpPr txBox="1"/>
          <p:nvPr/>
        </p:nvSpPr>
        <p:spPr>
          <a:xfrm>
            <a:off x="191344" y="927138"/>
            <a:ext cx="2159245" cy="4313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Co-chairs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H. Sakai (KEK)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D. Reschke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latin typeface="Calibri"/>
                <a:ea typeface="ＭＳ Ｐゴシック" panose="020B0600070205080204" pitchFamily="34" charset="-128"/>
              </a:rPr>
              <a:t>Total TB members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=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27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(EU=</a:t>
            </a:r>
            <a:r>
              <a:rPr lang="en-US" altLang="ja-JP" sz="16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, NA=</a:t>
            </a:r>
            <a:r>
              <a:rPr lang="en-US" altLang="ja-JP" sz="16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, Asia=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9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gender balance: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8/27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TTC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participation =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18</a:t>
            </a:r>
            <a: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 of 27</a:t>
            </a:r>
            <a:b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n-US" altLang="ja-JP" sz="1600" b="1" dirty="0">
                <a:latin typeface="Calibri"/>
                <a:ea typeface="ＭＳ Ｐゴシック" panose="020B0600070205080204" pitchFamily="34" charset="-128"/>
              </a:rPr>
              <a:t>+ EC / chairs</a:t>
            </a:r>
            <a:br>
              <a:rPr lang="en-US" altLang="ja-JP" sz="1600" b="1" dirty="0">
                <a:latin typeface="Calibri"/>
                <a:ea typeface="ＭＳ Ｐゴシック" panose="020B0600070205080204" pitchFamily="34" charset="-128"/>
              </a:rPr>
            </a:b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gender balance: </a:t>
            </a:r>
            <a: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5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/18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2BC1B8-9EFF-4F13-9D6D-5079D28B76BF}"/>
              </a:ext>
            </a:extLst>
          </p:cNvPr>
          <p:cNvSpPr txBox="1"/>
          <p:nvPr/>
        </p:nvSpPr>
        <p:spPr>
          <a:xfrm>
            <a:off x="8904312" y="3035279"/>
            <a:ext cx="3240360" cy="305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Regional representatives (</a:t>
            </a:r>
            <a:r>
              <a:rPr kumimoji="1" lang="es-E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observer</a:t>
            </a:r>
            <a:r>
              <a:rPr kumimoji="1" lang="es-E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)</a:t>
            </a:r>
            <a:endParaRPr kumimoji="1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Catherine Madec (CEA Saclay)</a:t>
            </a:r>
            <a:b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</a:t>
            </a:r>
            <a:r>
              <a:rPr lang="it-IT" altLang="ja-JP" sz="16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ans</a:t>
            </a: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it-IT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Weise</a:t>
            </a: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Akira Yamamoto (KEK)</a:t>
            </a:r>
            <a:br>
              <a:rPr kumimoji="1" lang="es-E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1" lang="es-E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Gao Jie (IHEP)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Sergey Belomestnykh (FNAL)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Michiru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Nishiwaki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(KEK)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Sebastian Aderhold (SLAC)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endParaRPr lang="en-US" altLang="ja-JP" sz="1600" dirty="0">
              <a:solidFill>
                <a:srgbClr val="C0504D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rgbClr val="0070C0"/>
                </a:solidFill>
                <a:latin typeface="Calibri"/>
                <a:ea typeface="ＭＳ Ｐゴシック" panose="020B0600070205080204" pitchFamily="34" charset="-128"/>
              </a:rPr>
              <a:t>TTC Chair (Observer)</a:t>
            </a:r>
            <a:br>
              <a:rPr lang="en-US" altLang="ja-JP" sz="1600" b="1" dirty="0">
                <a:solidFill>
                  <a:srgbClr val="0070C0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Bob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Laxdal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, Anne-M</a:t>
            </a:r>
            <a:r>
              <a:rPr lang="en-US" altLang="ja-JP" sz="1600" dirty="0" err="1">
                <a:latin typeface="Calibri"/>
                <a:ea typeface="ＭＳ Ｐゴシック" panose="020B0600070205080204" pitchFamily="34" charset="-128"/>
              </a:rPr>
              <a:t>arie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Valente</a:t>
            </a:r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BD34174-3C98-E04A-2881-BAA58FA5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88A27926-20CD-715F-A6D7-FAFCF04E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61689"/>
            <a:ext cx="2133600" cy="365125"/>
          </a:xfrm>
        </p:spPr>
        <p:txBody>
          <a:bodyPr/>
          <a:lstStyle/>
          <a:p>
            <a:r>
              <a:rPr lang="en-US" altLang="ja-JP" dirty="0"/>
              <a:t>Detlef Reschke (DESY)                 Hiroshi Sakai (KEK)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055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431705" y="125804"/>
            <a:ext cx="6435389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SPC meetings + organization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1424" y="801273"/>
            <a:ext cx="955533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u="sng" dirty="0"/>
              <a:t>Scientific Program Committee meeting by remote</a:t>
            </a:r>
          </a:p>
          <a:p>
            <a:r>
              <a:rPr lang="en-US" altLang="ja-JP" sz="2000" dirty="0"/>
              <a:t>(SPC members: </a:t>
            </a:r>
            <a:r>
              <a:rPr lang="en-US" altLang="ja-JP" sz="2000" b="1" dirty="0"/>
              <a:t>David</a:t>
            </a:r>
            <a:r>
              <a:rPr lang="en-US" altLang="ja-JP" sz="2000" dirty="0"/>
              <a:t>, Juliette, Anne-Marie, Catherine, </a:t>
            </a:r>
            <a:r>
              <a:rPr lang="en-US" altLang="ja-JP" sz="2000" dirty="0" err="1"/>
              <a:t>Michiru</a:t>
            </a:r>
            <a:r>
              <a:rPr lang="en-US" altLang="ja-JP" sz="2000" dirty="0"/>
              <a:t>, Eiji, Hans, Bob</a:t>
            </a:r>
            <a:r>
              <a:rPr lang="en-US" altLang="ja-JP" sz="2000" dirty="0">
                <a:solidFill>
                  <a:srgbClr val="0070C0"/>
                </a:solidFill>
              </a:rPr>
              <a:t>, </a:t>
            </a:r>
            <a:r>
              <a:rPr lang="en-US" altLang="ja-JP" sz="2000" dirty="0"/>
              <a:t>Jie, Sergey, Akira, Sebastian, Hiroshi, Detlef)</a:t>
            </a:r>
          </a:p>
          <a:p>
            <a:r>
              <a:rPr lang="en-US" altLang="ja-JP" sz="9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16 SPC meetings held: well-organized by LOC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Beginning with 7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meeting we added participation of WG conveners</a:t>
            </a:r>
            <a:br>
              <a:rPr lang="en-US" altLang="ja-JP" sz="2000" dirty="0"/>
            </a:b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Smooth and effective organization of scientific program incl. convenors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Few </a:t>
            </a:r>
            <a:r>
              <a:rPr lang="en-US" altLang="ja-JP" sz="2000" b="1" dirty="0"/>
              <a:t>Visa issues</a:t>
            </a:r>
            <a:r>
              <a:rPr lang="en-US" altLang="ja-JP" sz="2000" dirty="0"/>
              <a:t>; effective handling of invitation letters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The indico site was prepared quickly for ensuring important and effective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rgbClr val="FF0000"/>
                </a:solidFill>
              </a:rPr>
              <a:t>=&gt; thanks to David, Juliette and all LOC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rgbClr val="0070C0"/>
                </a:solidFill>
              </a:rPr>
              <a:t>Thanks to all the WG and Hot Topic convenors!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</p:txBody>
      </p:sp>
      <p:sp>
        <p:nvSpPr>
          <p:cNvPr id="14" name="日付プレースホルダー 3">
            <a:extLst>
              <a:ext uri="{FF2B5EF4-FFF2-40B4-BE49-F238E27FC236}">
                <a16:creationId xmlns:a16="http://schemas.microsoft.com/office/drawing/2014/main" id="{A7602DD1-A11D-4A01-812C-6DF2567A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F9F83CF6-B582-D5A8-6B82-238DA891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318233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11449"/>
              </p:ext>
            </p:extLst>
          </p:nvPr>
        </p:nvGraphicFramePr>
        <p:xfrm>
          <a:off x="1415480" y="836713"/>
          <a:ext cx="9001000" cy="555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Location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Date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Participants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Parallel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WGs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86"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rgbClr val="FF0000"/>
                          </a:solidFill>
                          <a:latin typeface="+mj-lt"/>
                        </a:rPr>
                        <a:t>CEA-CNRS-Univ. </a:t>
                      </a:r>
                      <a:r>
                        <a:rPr kumimoji="1" lang="de-DE" altLang="ja-JP" sz="1800" dirty="0" err="1">
                          <a:solidFill>
                            <a:srgbClr val="FF0000"/>
                          </a:solidFill>
                          <a:latin typeface="+mj-lt"/>
                        </a:rPr>
                        <a:t>Saclay</a:t>
                      </a:r>
                      <a:r>
                        <a:rPr kumimoji="1" lang="de-DE" altLang="ja-JP" sz="1800" dirty="0">
                          <a:solidFill>
                            <a:srgbClr val="FF0000"/>
                          </a:solidFill>
                          <a:latin typeface="+mj-lt"/>
                        </a:rPr>
                        <a:t> Paris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rgbClr val="FF0000"/>
                          </a:solidFill>
                          <a:latin typeface="+mj-lt"/>
                        </a:rPr>
                        <a:t>2026, June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rgbClr val="FF0000"/>
                          </a:solidFill>
                          <a:latin typeface="+mj-lt"/>
                        </a:rPr>
                        <a:t>~195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rgbClr val="FF0000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lt"/>
                        </a:rPr>
                        <a:t>4 WG’s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316"/>
                  </a:ext>
                </a:extLst>
              </a:tr>
              <a:tr h="3778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IBS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2025, Apr.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~180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5152"/>
                  </a:ext>
                </a:extLst>
              </a:tr>
              <a:tr h="377886"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ESS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2024, Nov.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~180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36791"/>
                  </a:ext>
                </a:extLst>
              </a:tr>
              <a:tr h="377886"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Fermilab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2023, Dec.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~190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25725"/>
                  </a:ext>
                </a:extLst>
              </a:tr>
              <a:tr h="377886"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QST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2022, Oct.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~120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59763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QST/KEK (remote)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2022, Jan.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304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 WGs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DESY (remote)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2021, Jan.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260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 WGs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55484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CERN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2020, Feb.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187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TRIUMF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2019, Feb.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108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WGs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RIKEN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2018, June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140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WGs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INFN-Milano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2018, Feb.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178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2-para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lt"/>
                        </a:rPr>
                        <a:t>4 WGs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MSU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2017, Feb.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123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2-para.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4 WGs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CEA-</a:t>
                      </a:r>
                      <a:r>
                        <a:rPr kumimoji="1" lang="en-US" altLang="ja-JP" sz="1800" dirty="0" err="1">
                          <a:latin typeface="+mj-lt"/>
                        </a:rPr>
                        <a:t>Saclay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2016, July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127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2-para.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4 WGs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SLAC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2015, Dec.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130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2-para.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j-lt"/>
                        </a:rPr>
                        <a:t>4 WGs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3359696" y="116632"/>
            <a:ext cx="6892388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Participants</a:t>
            </a:r>
            <a:endParaRPr lang="ja-JP" altLang="en-US" sz="3600" dirty="0"/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FA56E9C9-FBE6-4C3B-9B5F-8B47AEE9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de-DE" altLang="ja-JP"/>
              <a:t>Detlef Reschke (DESY)                 Hiroshi Sakai (KEK)</a:t>
            </a:r>
            <a:endParaRPr lang="fr-BE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1AFC51-7038-765E-8B26-775F3FD838FD}"/>
              </a:ext>
            </a:extLst>
          </p:cNvPr>
          <p:cNvSpPr txBox="1"/>
          <p:nvPr/>
        </p:nvSpPr>
        <p:spPr>
          <a:xfrm>
            <a:off x="10416480" y="1628800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kept two parallel sessions and 4 WG’s except for remote meeting.</a:t>
            </a:r>
            <a:endParaRPr kumimoji="1" lang="ja-JP" altLang="en-US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DC9A67C4-F44B-EC2B-F142-65879A2E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180614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71665" y="90384"/>
            <a:ext cx="5400599" cy="6743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Outline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9576" y="1086195"/>
            <a:ext cx="8856984" cy="46856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Updated member list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Report from SPC meetings + scientific program</a:t>
            </a:r>
          </a:p>
          <a:p>
            <a:pPr algn="l">
              <a:lnSpc>
                <a:spcPct val="150000"/>
              </a:lnSpc>
            </a:pPr>
            <a:r>
              <a:rPr lang="en-US" altLang="ja-JP" sz="3200" b="1" dirty="0"/>
              <a:t>Discussions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Proposal of WG-organization ad topics at the next TTC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Plenary talks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Hot topic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800" dirty="0"/>
              <a:t>Others</a:t>
            </a:r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E348D178-167E-411E-B153-CDE20641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/>
              <a:t>Detlef Reschke (DESY)                 Hiroshi Sakai (KEK)</a:t>
            </a:r>
            <a:endParaRPr lang="fr-BE" dirty="0"/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D7160C74-AF45-C6D6-CA33-CE52E8FC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47248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602-DCE4-4F31-9EC7-1FDB735D9DB1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92752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2" y="32314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7"/>
          <p:cNvSpPr txBox="1"/>
          <p:nvPr/>
        </p:nvSpPr>
        <p:spPr>
          <a:xfrm>
            <a:off x="3503712" y="134396"/>
            <a:ext cx="580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WG-organization for next TTC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1424" y="1011557"/>
            <a:ext cx="10670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/>
              <a:t>Parallel sessions =&gt; </a:t>
            </a:r>
            <a:r>
              <a:rPr lang="en-US" altLang="ja-JP" b="1" dirty="0">
                <a:solidFill>
                  <a:srgbClr val="0070C0"/>
                </a:solidFill>
              </a:rPr>
              <a:t>Two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/>
              <a:t>How many WG’s? =&gt; </a:t>
            </a:r>
            <a:r>
              <a:rPr lang="en-US" altLang="ja-JP" b="1" dirty="0">
                <a:solidFill>
                  <a:srgbClr val="0070C0"/>
                </a:solidFill>
              </a:rPr>
              <a:t>Four?</a:t>
            </a:r>
            <a:br>
              <a:rPr lang="en-US" altLang="ja-JP" b="1" dirty="0">
                <a:solidFill>
                  <a:srgbClr val="0070C0"/>
                </a:solidFill>
              </a:rPr>
            </a:br>
            <a:endParaRPr lang="en-US" altLang="ja-JP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rgbClr val="0070C0"/>
                </a:solidFill>
              </a:rPr>
              <a:t>To be discussed at first SPC meetings depending on decision of WG’s: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Reduce to 3 WG’s with 1 WG in plenary (interesting for all/most) + 2 WG in parallel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/>
              <a:t>First SPC meeting for the next TTC </a:t>
            </a:r>
            <a:r>
              <a:rPr lang="en-US" altLang="ja-JP" b="1" dirty="0">
                <a:solidFill>
                  <a:srgbClr val="0070C0"/>
                </a:solidFill>
                <a:sym typeface="Wingdings" panose="05000000000000000000" pitchFamily="2" charset="2"/>
              </a:rPr>
              <a:t> start in August 2026</a:t>
            </a:r>
            <a:br>
              <a:rPr lang="en-US" altLang="ja-JP" b="1" dirty="0">
                <a:solidFill>
                  <a:srgbClr val="0070C0"/>
                </a:solidFill>
              </a:rPr>
            </a:br>
            <a:r>
              <a:rPr lang="en-US" altLang="ja-JP" dirty="0"/>
              <a:t>(</a:t>
            </a:r>
            <a:r>
              <a:rPr lang="en-US" altLang="ja-JP" dirty="0">
                <a:solidFill>
                  <a:srgbClr val="0070C0"/>
                </a:solidFill>
              </a:rPr>
              <a:t>Final decision on WG’s &amp; invited talks</a:t>
            </a:r>
            <a:r>
              <a:rPr lang="en-US" altLang="ja-JP" dirty="0"/>
              <a:t>, invitation of plenary speakers, visa situation, ….)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rgbClr val="0070C0"/>
                </a:solidFill>
              </a:rPr>
              <a:t>Convenors to be encouraged to guide the session by </a:t>
            </a:r>
            <a:r>
              <a:rPr lang="en-US" altLang="ja-JP" b="1" dirty="0">
                <a:solidFill>
                  <a:srgbClr val="0070C0"/>
                </a:solidFill>
              </a:rPr>
              <a:t>list of “provocative” questions: </a:t>
            </a:r>
            <a:r>
              <a:rPr lang="en-US" altLang="ja-JP" dirty="0">
                <a:solidFill>
                  <a:srgbClr val="0070C0"/>
                </a:solidFill>
              </a:rPr>
              <a:t>stimulate discussion</a:t>
            </a:r>
            <a:r>
              <a:rPr lang="en-US" altLang="ja-JP" b="1" dirty="0">
                <a:solidFill>
                  <a:srgbClr val="0070C0"/>
                </a:solidFill>
              </a:rPr>
              <a:t>; </a:t>
            </a:r>
            <a:br>
              <a:rPr lang="en-US" altLang="ja-JP" b="1" dirty="0">
                <a:solidFill>
                  <a:srgbClr val="0070C0"/>
                </a:solidFill>
              </a:rPr>
            </a:br>
            <a:r>
              <a:rPr lang="en-US" altLang="ja-JP" b="1" dirty="0">
                <a:solidFill>
                  <a:srgbClr val="0070C0"/>
                </a:solidFill>
              </a:rPr>
              <a:t>avoid conference style with a series of talks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rgbClr val="0070C0"/>
                </a:solidFill>
              </a:rPr>
              <a:t>Addendum Social Event</a:t>
            </a:r>
            <a:r>
              <a:rPr lang="en-US" altLang="ja-JP">
                <a:solidFill>
                  <a:srgbClr val="0070C0"/>
                </a:solidFill>
              </a:rPr>
              <a:t>: </a:t>
            </a:r>
            <a:br>
              <a:rPr lang="en-US" altLang="ja-JP">
                <a:solidFill>
                  <a:srgbClr val="0070C0"/>
                </a:solidFill>
              </a:rPr>
            </a:br>
            <a:r>
              <a:rPr lang="en-US" altLang="ja-JP" b="1">
                <a:solidFill>
                  <a:srgbClr val="0070C0"/>
                </a:solidFill>
              </a:rPr>
              <a:t>Proposal </a:t>
            </a:r>
            <a:r>
              <a:rPr lang="en-US" altLang="ja-JP" b="1" dirty="0">
                <a:solidFill>
                  <a:srgbClr val="0070C0"/>
                </a:solidFill>
              </a:rPr>
              <a:t>to ask all speakers to bring up their open topics, questions, challenges to the audience</a:t>
            </a:r>
            <a:endParaRPr lang="en-US" altLang="ja-JP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ja-JP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dirty="0"/>
              <a:t>In case of overlapping topics: Joining of WG’s can be considered + helpful.</a:t>
            </a: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ja-JP" sz="1800" b="1" dirty="0"/>
              <a:t>History of WG topics </a:t>
            </a:r>
            <a:r>
              <a:rPr lang="en-US" altLang="ja-JP" sz="1800" dirty="0"/>
              <a:t>to assist the definition of the program of future meetings is prepared 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dirty="0">
              <a:solidFill>
                <a:schemeClr val="accent1"/>
              </a:solidFill>
            </a:endParaRPr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47289351-132C-46FA-A973-BB9980C3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r>
              <a:rPr lang="en-US" altLang="ja-JP" dirty="0"/>
              <a:t>Detlef Reschke (DESY)                 Hiroshi Sakai (KEK)</a:t>
            </a:r>
            <a:endParaRPr lang="fr-BE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AE944E-4696-7EBB-CE0A-4B061329F9AC}"/>
              </a:ext>
            </a:extLst>
          </p:cNvPr>
          <p:cNvSpPr txBox="1"/>
          <p:nvPr/>
        </p:nvSpPr>
        <p:spPr>
          <a:xfrm>
            <a:off x="5015880" y="1143445"/>
            <a:ext cx="554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Probably we keep the scheme of the last meetings 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25CD0182-A8BB-AF8D-9937-CF1B9106F952}"/>
              </a:ext>
            </a:extLst>
          </p:cNvPr>
          <p:cNvSpPr/>
          <p:nvPr/>
        </p:nvSpPr>
        <p:spPr>
          <a:xfrm>
            <a:off x="4727848" y="1040765"/>
            <a:ext cx="144016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EFA499F6-54A1-4245-E4DE-CA24D3F4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356350"/>
            <a:ext cx="4544144" cy="365125"/>
          </a:xfrm>
        </p:spPr>
        <p:txBody>
          <a:bodyPr/>
          <a:lstStyle/>
          <a:p>
            <a:r>
              <a:rPr lang="en-US" dirty="0"/>
              <a:t>TTC-TB meeting at CEA – CNRS – </a:t>
            </a:r>
            <a:r>
              <a:rPr lang="en-US" dirty="0" err="1"/>
              <a:t>Universite</a:t>
            </a:r>
            <a:r>
              <a:rPr lang="en-US" dirty="0"/>
              <a:t> Paris  </a:t>
            </a:r>
            <a:r>
              <a:rPr lang="en-US" dirty="0" err="1"/>
              <a:t>Saclay</a:t>
            </a:r>
            <a:r>
              <a:rPr lang="en-US" dirty="0"/>
              <a:t>, June 10</a:t>
            </a:r>
          </a:p>
        </p:txBody>
      </p:sp>
    </p:spTree>
    <p:extLst>
      <p:ext uri="{BB962C8B-B14F-4D97-AF65-F5344CB8AC3E}">
        <p14:creationId xmlns:p14="http://schemas.microsoft.com/office/powerpoint/2010/main" val="103626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2974</Words>
  <Application>Microsoft Office PowerPoint</Application>
  <PresentationFormat>Breitbild</PresentationFormat>
  <Paragraphs>426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</vt:lpstr>
      <vt:lpstr>Wingdings</vt:lpstr>
      <vt:lpstr>Office ​​テーマ</vt:lpstr>
      <vt:lpstr>1_Office ​​テーマ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Kako</dc:creator>
  <cp:lastModifiedBy>Reschke, Detlef</cp:lastModifiedBy>
  <cp:revision>589</cp:revision>
  <cp:lastPrinted>2025-04-10T12:06:46Z</cp:lastPrinted>
  <dcterms:created xsi:type="dcterms:W3CDTF">2016-07-04T04:59:07Z</dcterms:created>
  <dcterms:modified xsi:type="dcterms:W3CDTF">2026-06-12T05:56:12Z</dcterms:modified>
</cp:coreProperties>
</file>