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766" r:id="rId1"/>
  </p:sldMasterIdLst>
  <p:notesMasterIdLst>
    <p:notesMasterId r:id="rId17"/>
  </p:notesMasterIdLst>
  <p:handoutMasterIdLst>
    <p:handoutMasterId r:id="rId18"/>
  </p:handoutMasterIdLst>
  <p:sldIdLst>
    <p:sldId id="277" r:id="rId2"/>
    <p:sldId id="306" r:id="rId3"/>
    <p:sldId id="309" r:id="rId4"/>
    <p:sldId id="346" r:id="rId5"/>
    <p:sldId id="311" r:id="rId6"/>
    <p:sldId id="347" r:id="rId7"/>
    <p:sldId id="352" r:id="rId8"/>
    <p:sldId id="348" r:id="rId9"/>
    <p:sldId id="356" r:id="rId10"/>
    <p:sldId id="354" r:id="rId11"/>
    <p:sldId id="345" r:id="rId12"/>
    <p:sldId id="302" r:id="rId13"/>
    <p:sldId id="342" r:id="rId14"/>
    <p:sldId id="350" r:id="rId15"/>
    <p:sldId id="35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FF"/>
    <a:srgbClr val="FFFF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8"/>
    <p:restoredTop sz="94675"/>
  </p:normalViewPr>
  <p:slideViewPr>
    <p:cSldViewPr snapToGrid="0" snapToObjects="1">
      <p:cViewPr>
        <p:scale>
          <a:sx n="108" d="100"/>
          <a:sy n="108" d="100"/>
        </p:scale>
        <p:origin x="10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6/1/26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6/1/26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2026-06-01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85680" y="1791254"/>
            <a:ext cx="5509475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Particulate lofting and migration under exposure to low energy electron beam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Aveen Mahon (she/her)</a:t>
            </a:r>
          </a:p>
          <a:p>
            <a:r>
              <a:rPr lang="en-US" dirty="0"/>
              <a:t>UVic | TRIUMF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2026-06-01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2026-06-01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2026-06-01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2026-06-01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indico.ibs.re.kr/event/846/contributions/7392/" TargetMode="External"/><Relationship Id="rId7" Type="http://schemas.openxmlformats.org/officeDocument/2006/relationships/image" Target="../media/image45.emf"/><Relationship Id="rId2" Type="http://schemas.openxmlformats.org/officeDocument/2006/relationships/hyperlink" Target="https://proceedings.jacow.org/linac2024/pdf/THAA010.pdf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10" Type="http://schemas.openxmlformats.org/officeDocument/2006/relationships/image" Target="../media/image48.png"/><Relationship Id="rId4" Type="http://schemas.openxmlformats.org/officeDocument/2006/relationships/hyperlink" Target="https://meow.elettra.eu/89/pdf/TUP64.pdf" TargetMode="External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543" y="1782405"/>
            <a:ext cx="5072744" cy="208202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Particulate lofting &amp; migration under exposure to low energy electron beam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4095787" cy="9003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Aveen Mahon (she/her)</a:t>
            </a:r>
          </a:p>
          <a:p>
            <a:r>
              <a:rPr lang="en-US" sz="1400" dirty="0"/>
              <a:t>Accelerator Division</a:t>
            </a:r>
          </a:p>
          <a:p>
            <a:r>
              <a:rPr lang="en-US" sz="1400" dirty="0"/>
              <a:t>TRIUMF | UVic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DA0A0-CF9B-B198-7547-CAC6CCE1B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51" y="6163104"/>
            <a:ext cx="46736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753E4-03F0-0D44-62DB-A5AAA51F8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9F67C-7DF9-F082-9AAD-D3D7BF1A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15" y="568509"/>
            <a:ext cx="5564885" cy="685113"/>
          </a:xfrm>
        </p:spPr>
        <p:txBody>
          <a:bodyPr>
            <a:normAutofit/>
          </a:bodyPr>
          <a:lstStyle/>
          <a:p>
            <a:r>
              <a:rPr lang="en-US" sz="3600" b="1" dirty="0"/>
              <a:t>Next step...charge!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3978866-4256-4406-52C0-23BB2BAC07D1}"/>
              </a:ext>
            </a:extLst>
          </p:cNvPr>
          <p:cNvSpPr txBox="1">
            <a:spLocks/>
          </p:cNvSpPr>
          <p:nvPr/>
        </p:nvSpPr>
        <p:spPr>
          <a:xfrm>
            <a:off x="868571" y="2428194"/>
            <a:ext cx="6316000" cy="3040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CE4C64E-8A28-73B3-446A-C0FF4206F531}"/>
              </a:ext>
            </a:extLst>
          </p:cNvPr>
          <p:cNvSpPr txBox="1">
            <a:spLocks/>
          </p:cNvSpPr>
          <p:nvPr/>
        </p:nvSpPr>
        <p:spPr>
          <a:xfrm>
            <a:off x="716171" y="1253623"/>
            <a:ext cx="10944714" cy="1332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Millikan oil drop-type experiment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Can estimate charge of particulates from magnitude of voltage on grid required to halt them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In combination with velocity results will provide estimate (polarity, order of magnitude) of potential barrier needed stop passage of charged dust into cavities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4237B0-B3CD-4FF3-6100-5BF014A4E643}"/>
              </a:ext>
            </a:extLst>
          </p:cNvPr>
          <p:cNvGrpSpPr>
            <a:grpSpLocks noChangeAspect="1"/>
          </p:cNvGrpSpPr>
          <p:nvPr/>
        </p:nvGrpSpPr>
        <p:grpSpPr>
          <a:xfrm>
            <a:off x="2120899" y="2693744"/>
            <a:ext cx="7506425" cy="4164256"/>
            <a:chOff x="2120899" y="2693744"/>
            <a:chExt cx="7506425" cy="41642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D2FC07-3B83-419C-3C43-AA2E8E0DF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221" b="8323"/>
            <a:stretch>
              <a:fillRect/>
            </a:stretch>
          </p:blipFill>
          <p:spPr>
            <a:xfrm>
              <a:off x="2120899" y="2693744"/>
              <a:ext cx="7506425" cy="41642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4A0280-6BB7-3BF8-2BB9-DA24F136F9C4}"/>
                </a:ext>
              </a:extLst>
            </p:cNvPr>
            <p:cNvSpPr txBox="1"/>
            <p:nvPr/>
          </p:nvSpPr>
          <p:spPr>
            <a:xfrm>
              <a:off x="6390707" y="5283779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Grid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36A33FA-279B-FA94-AD45-8BDE7B82333E}"/>
                </a:ext>
              </a:extLst>
            </p:cNvPr>
            <p:cNvCxnSpPr/>
            <p:nvPr/>
          </p:nvCxnSpPr>
          <p:spPr>
            <a:xfrm flipH="1">
              <a:off x="6299200" y="5653111"/>
              <a:ext cx="279400" cy="224923"/>
            </a:xfrm>
            <a:prstGeom prst="straightConnector1">
              <a:avLst/>
            </a:prstGeom>
            <a:ln w="508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0A93D8B-3AF2-5CE9-8AA7-13087092D3BF}"/>
              </a:ext>
            </a:extLst>
          </p:cNvPr>
          <p:cNvSpPr txBox="1">
            <a:spLocks/>
          </p:cNvSpPr>
          <p:nvPr/>
        </p:nvSpPr>
        <p:spPr>
          <a:xfrm>
            <a:off x="7458891" y="3429000"/>
            <a:ext cx="4336869" cy="1332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A9FF"/>
              </a:buClr>
              <a:buNone/>
            </a:pPr>
            <a:r>
              <a:rPr lang="en-US" sz="2000" b="1" dirty="0"/>
              <a:t>Upgrade underway with expected results by end of Summer 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A09CB0-2150-DCC7-F533-8943EFC75109}"/>
              </a:ext>
            </a:extLst>
          </p:cNvPr>
          <p:cNvSpPr txBox="1"/>
          <p:nvPr/>
        </p:nvSpPr>
        <p:spPr>
          <a:xfrm>
            <a:off x="9919855" y="6529485"/>
            <a:ext cx="2153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A9FF"/>
                </a:solidFill>
              </a:rPr>
              <a:t>A. Mahon TTC 2026 June 10</a:t>
            </a:r>
          </a:p>
        </p:txBody>
      </p:sp>
    </p:spTree>
    <p:extLst>
      <p:ext uri="{BB962C8B-B14F-4D97-AF65-F5344CB8AC3E}">
        <p14:creationId xmlns:p14="http://schemas.microsoft.com/office/powerpoint/2010/main" val="305310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0A33DFB-849F-70BA-16F3-4C05022BB637}"/>
              </a:ext>
            </a:extLst>
          </p:cNvPr>
          <p:cNvSpPr txBox="1">
            <a:spLocks/>
          </p:cNvSpPr>
          <p:nvPr/>
        </p:nvSpPr>
        <p:spPr>
          <a:xfrm>
            <a:off x="531115" y="622712"/>
            <a:ext cx="5564885" cy="797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A9FF"/>
                </a:solidFill>
                <a:latin typeface="+mn-lt"/>
              </a:rPr>
              <a:t>References</a:t>
            </a:r>
          </a:p>
          <a:p>
            <a:endParaRPr lang="en-US" sz="3600" b="1" dirty="0">
              <a:solidFill>
                <a:srgbClr val="00A9FF"/>
              </a:solidFill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5A97BC-4660-25CF-AAED-2595E0E52357}"/>
              </a:ext>
            </a:extLst>
          </p:cNvPr>
          <p:cNvSpPr txBox="1">
            <a:spLocks/>
          </p:cNvSpPr>
          <p:nvPr/>
        </p:nvSpPr>
        <p:spPr>
          <a:xfrm>
            <a:off x="473154" y="1908874"/>
            <a:ext cx="7225105" cy="3040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A9FF"/>
              </a:buClr>
              <a:buNone/>
            </a:pPr>
            <a:r>
              <a:rPr lang="en-US" sz="2000" dirty="0"/>
              <a:t>[1] </a:t>
            </a:r>
            <a:r>
              <a:rPr lang="en-CA" sz="2000" dirty="0"/>
              <a:t>Goddard, B., et al. "Transient beam losses in the LHC injection kickers from micron scale dust particles." </a:t>
            </a:r>
            <a:r>
              <a:rPr lang="en-CA" sz="2000" i="1" dirty="0"/>
              <a:t>Conf. Proc.</a:t>
            </a:r>
            <a:r>
              <a:rPr lang="en-CA" sz="2000" dirty="0"/>
              <a:t>. Vol. 1205201. No. CERN-ATS-2012-219. 2012.</a:t>
            </a:r>
            <a:endParaRPr lang="en-US" sz="2000" dirty="0"/>
          </a:p>
          <a:p>
            <a:pPr marL="0" indent="0">
              <a:buClr>
                <a:srgbClr val="00A9FF"/>
              </a:buClr>
              <a:buNone/>
            </a:pPr>
            <a:r>
              <a:rPr lang="en-US" sz="2000" dirty="0"/>
              <a:t>[2] </a:t>
            </a:r>
            <a:r>
              <a:rPr lang="en-CA" sz="2000" dirty="0"/>
              <a:t>Wang, X., et al. "Dust charging and transport on airless planetary bodies." </a:t>
            </a:r>
            <a:r>
              <a:rPr lang="en-CA" sz="2000" i="1" dirty="0"/>
              <a:t>Geophysical Research Letters</a:t>
            </a:r>
            <a:r>
              <a:rPr lang="en-CA" sz="2000" dirty="0"/>
              <a:t> 43.12 (2016): 6103-6110.</a:t>
            </a:r>
            <a:endParaRPr lang="en-US" sz="2000" dirty="0"/>
          </a:p>
          <a:p>
            <a:pPr marL="0" indent="0">
              <a:buClr>
                <a:srgbClr val="00A9FF"/>
              </a:buClr>
              <a:buNone/>
            </a:pPr>
            <a:r>
              <a:rPr lang="en-US" sz="2000" dirty="0"/>
              <a:t>[3] </a:t>
            </a:r>
            <a:r>
              <a:rPr lang="en-CA" sz="2000" dirty="0"/>
              <a:t>Taylor, Kelyan, et al. "Charging and lofting of dust particles on surfaces exposed to a pulsed electron beam." </a:t>
            </a:r>
            <a:r>
              <a:rPr lang="en-CA" sz="2000" i="1" dirty="0"/>
              <a:t>Physics of Plasmas</a:t>
            </a:r>
            <a:r>
              <a:rPr lang="en-CA" sz="2000" dirty="0"/>
              <a:t> 32.11 (2025).</a:t>
            </a:r>
            <a:endParaRPr lang="en-US" sz="2000" dirty="0"/>
          </a:p>
          <a:p>
            <a:pPr marL="0" indent="0">
              <a:buClr>
                <a:srgbClr val="00A9FF"/>
              </a:buClr>
              <a:buNone/>
            </a:pPr>
            <a:endParaRPr lang="en-US" sz="2000" dirty="0"/>
          </a:p>
          <a:p>
            <a:pPr marL="0" indent="0">
              <a:buClr>
                <a:srgbClr val="00A9FF"/>
              </a:buClr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752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B1E2E6E-26E3-4539-7145-EE7200B986DA}"/>
              </a:ext>
            </a:extLst>
          </p:cNvPr>
          <p:cNvGrpSpPr>
            <a:grpSpLocks noChangeAspect="1"/>
          </p:cNvGrpSpPr>
          <p:nvPr/>
        </p:nvGrpSpPr>
        <p:grpSpPr>
          <a:xfrm>
            <a:off x="3676211" y="257175"/>
            <a:ext cx="4339078" cy="3171825"/>
            <a:chOff x="445762" y="2910425"/>
            <a:chExt cx="5071682" cy="3707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5500B7-C664-823E-4838-20E61B9B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8905"/>
            <a:stretch>
              <a:fillRect/>
            </a:stretch>
          </p:blipFill>
          <p:spPr>
            <a:xfrm>
              <a:off x="497380" y="3080760"/>
              <a:ext cx="5020064" cy="35370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615D1F-F68A-3B8F-7734-464C912F3DCA}"/>
                </a:ext>
              </a:extLst>
            </p:cNvPr>
            <p:cNvSpPr txBox="1"/>
            <p:nvPr/>
          </p:nvSpPr>
          <p:spPr>
            <a:xfrm>
              <a:off x="445762" y="2910425"/>
              <a:ext cx="1555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Front View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11A2964-5588-1DB0-7DC9-6BF4A87AA782}"/>
                </a:ext>
              </a:extLst>
            </p:cNvPr>
            <p:cNvCxnSpPr/>
            <p:nvPr/>
          </p:nvCxnSpPr>
          <p:spPr>
            <a:xfrm>
              <a:off x="2001490" y="4555485"/>
              <a:ext cx="1361642" cy="0"/>
            </a:xfrm>
            <a:prstGeom prst="straightConnector1">
              <a:avLst/>
            </a:prstGeom>
            <a:ln w="50800">
              <a:solidFill>
                <a:srgbClr val="00A9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F61C7A-7778-5D64-EF5F-7B70ABF48FC5}"/>
                </a:ext>
              </a:extLst>
            </p:cNvPr>
            <p:cNvSpPr txBox="1"/>
            <p:nvPr/>
          </p:nvSpPr>
          <p:spPr>
            <a:xfrm>
              <a:off x="2345961" y="4186153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9FF"/>
                  </a:solidFill>
                </a:rPr>
                <a:t>20cm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7AF37F-A2D3-8E43-55AC-FFD9F0BABA23}"/>
              </a:ext>
            </a:extLst>
          </p:cNvPr>
          <p:cNvSpPr txBox="1">
            <a:spLocks/>
          </p:cNvSpPr>
          <p:nvPr/>
        </p:nvSpPr>
        <p:spPr>
          <a:xfrm>
            <a:off x="223870" y="452076"/>
            <a:ext cx="5564885" cy="797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A9FF"/>
                </a:solidFill>
                <a:latin typeface="+mn-lt"/>
              </a:rPr>
              <a:t>Backup slides</a:t>
            </a:r>
          </a:p>
          <a:p>
            <a:endParaRPr lang="en-US" sz="3600" b="1" dirty="0">
              <a:solidFill>
                <a:srgbClr val="00A9FF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41713-E1EF-0F28-D7D5-4AEA0282BC13}"/>
              </a:ext>
            </a:extLst>
          </p:cNvPr>
          <p:cNvSpPr txBox="1"/>
          <p:nvPr/>
        </p:nvSpPr>
        <p:spPr>
          <a:xfrm>
            <a:off x="244888" y="1374449"/>
            <a:ext cx="29005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Counter (PC):</a:t>
            </a:r>
          </a:p>
          <a:p>
            <a:r>
              <a:rPr lang="en-US" dirty="0"/>
              <a:t>~ 20 cm from sample stage</a:t>
            </a:r>
          </a:p>
          <a:p>
            <a:endParaRPr lang="en-US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Only dust sample to register counts </a:t>
            </a:r>
            <a:r>
              <a:rPr lang="en-US" dirty="0">
                <a:sym typeface="Wingdings" pitchFamily="2" charset="2"/>
              </a:rPr>
              <a:t> SiO2!!</a:t>
            </a:r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Also classifies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based on size 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29A0BD-9C9E-9176-5A87-78EE767B5D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6" t="3462"/>
          <a:stretch>
            <a:fillRect/>
          </a:stretch>
        </p:blipFill>
        <p:spPr>
          <a:xfrm>
            <a:off x="2111155" y="3368233"/>
            <a:ext cx="6020044" cy="34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63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B66CD-1F2A-6F18-5195-CDF6ADE7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2AFC-B599-36F2-B616-F6D0AA7BB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730" y="247658"/>
            <a:ext cx="5373355" cy="124751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SiO2 on SS Case study: Particle Counter (PC)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BF728CE-6054-89DF-619D-51CEA80BA032}"/>
              </a:ext>
            </a:extLst>
          </p:cNvPr>
          <p:cNvSpPr txBox="1">
            <a:spLocks/>
          </p:cNvSpPr>
          <p:nvPr/>
        </p:nvSpPr>
        <p:spPr>
          <a:xfrm>
            <a:off x="868571" y="2428194"/>
            <a:ext cx="6316000" cy="3040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C068AF9-79B4-F61F-8C18-9D37B4D4C7FB}"/>
              </a:ext>
            </a:extLst>
          </p:cNvPr>
          <p:cNvSpPr txBox="1">
            <a:spLocks/>
          </p:cNvSpPr>
          <p:nvPr/>
        </p:nvSpPr>
        <p:spPr>
          <a:xfrm>
            <a:off x="7184571" y="1612949"/>
            <a:ext cx="4552514" cy="49680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Counts/time rate extrapolated from PC measurements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Trials at set electron beam energies (40-120eV)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SEY for this material type should peak ~100 eV [3]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Ascending vs descending order can impact SEY yields and thus lofting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sym typeface="Wingdings" pitchFamily="2" charset="2"/>
              </a:rPr>
              <a:t>The more the surface has been exposed to the electron beam, the more it has processed and the lower the SEY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756396-B693-993E-0B84-BA285A3D0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6266"/>
            <a:ext cx="6172201" cy="31540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03A1A7-627B-EA99-7704-2E43369F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7446"/>
            <a:ext cx="5901187" cy="34156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191BD0-F124-A548-ACE4-3E8931707B7D}"/>
              </a:ext>
            </a:extLst>
          </p:cNvPr>
          <p:cNvSpPr txBox="1"/>
          <p:nvPr/>
        </p:nvSpPr>
        <p:spPr>
          <a:xfrm>
            <a:off x="4779228" y="247658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</a:t>
            </a:r>
          </a:p>
          <a:p>
            <a:r>
              <a:rPr lang="en-US" dirty="0"/>
              <a:t>ADA*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2694E1-D435-D917-1CC1-0E7F72E3434F}"/>
              </a:ext>
            </a:extLst>
          </p:cNvPr>
          <p:cNvSpPr txBox="1"/>
          <p:nvPr/>
        </p:nvSpPr>
        <p:spPr>
          <a:xfrm>
            <a:off x="4910154" y="3593928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2</a:t>
            </a:r>
          </a:p>
          <a:p>
            <a:r>
              <a:rPr lang="en-US" dirty="0"/>
              <a:t>DDA*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0B2D01-DAD1-C960-896D-FB6122C12D4D}"/>
              </a:ext>
            </a:extLst>
          </p:cNvPr>
          <p:cNvSpPr txBox="1"/>
          <p:nvPr/>
        </p:nvSpPr>
        <p:spPr>
          <a:xfrm rot="1117497">
            <a:off x="2222972" y="1747665"/>
            <a:ext cx="340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PRELIMINARY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1D128C-D258-283D-0B65-40E9E1A3C8E7}"/>
              </a:ext>
            </a:extLst>
          </p:cNvPr>
          <p:cNvSpPr txBox="1"/>
          <p:nvPr/>
        </p:nvSpPr>
        <p:spPr>
          <a:xfrm rot="1117497">
            <a:off x="1770644" y="4294479"/>
            <a:ext cx="340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PRELIMINARY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D68D94-9ADC-3CFB-69CF-E02D5B379DD0}"/>
              </a:ext>
            </a:extLst>
          </p:cNvPr>
          <p:cNvSpPr txBox="1"/>
          <p:nvPr/>
        </p:nvSpPr>
        <p:spPr>
          <a:xfrm>
            <a:off x="6538561" y="5693585"/>
            <a:ext cx="5373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With further trials range of relevant electron beam energies can be established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82BD83-E660-781E-545F-5E9A433F76C9}"/>
              </a:ext>
            </a:extLst>
          </p:cNvPr>
          <p:cNvSpPr txBox="1"/>
          <p:nvPr/>
        </p:nvSpPr>
        <p:spPr>
          <a:xfrm>
            <a:off x="152400" y="6581001"/>
            <a:ext cx="22232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A: ascending, B: descending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F83D68-3F00-4A71-1247-FEF63D616C3A}"/>
              </a:ext>
            </a:extLst>
          </p:cNvPr>
          <p:cNvSpPr txBox="1"/>
          <p:nvPr/>
        </p:nvSpPr>
        <p:spPr>
          <a:xfrm>
            <a:off x="9919855" y="6529485"/>
            <a:ext cx="2153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A9FF"/>
                </a:solidFill>
              </a:rPr>
              <a:t>A. Mahon TTC 2026 June 10</a:t>
            </a:r>
          </a:p>
        </p:txBody>
      </p:sp>
    </p:spTree>
    <p:extLst>
      <p:ext uri="{BB962C8B-B14F-4D97-AF65-F5344CB8AC3E}">
        <p14:creationId xmlns:p14="http://schemas.microsoft.com/office/powerpoint/2010/main" val="4252800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154BC-5E8D-9B01-5AD7-7816EC22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124BF5-550F-BE7D-085D-42BF436EE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1" y="11503"/>
            <a:ext cx="6747116" cy="3417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EC067-AE8F-71D5-2EE3-77D1BB0C2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1131"/>
            <a:ext cx="7063676" cy="34968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58B2C-82AC-4217-561F-A16B17A3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092" y="257470"/>
            <a:ext cx="5098767" cy="1581962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SiO2 Case study: PC event time intervals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1A3F8A1-7105-373D-AC89-61DD98A1D449}"/>
              </a:ext>
            </a:extLst>
          </p:cNvPr>
          <p:cNvSpPr txBox="1">
            <a:spLocks/>
          </p:cNvSpPr>
          <p:nvPr/>
        </p:nvSpPr>
        <p:spPr>
          <a:xfrm>
            <a:off x="868571" y="2428194"/>
            <a:ext cx="6316000" cy="3040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0C69A94-70F7-F69A-54FE-CAE452425BF8}"/>
              </a:ext>
            </a:extLst>
          </p:cNvPr>
          <p:cNvSpPr txBox="1">
            <a:spLocks/>
          </p:cNvSpPr>
          <p:nvPr/>
        </p:nvSpPr>
        <p:spPr>
          <a:xfrm>
            <a:off x="7375047" y="2428193"/>
            <a:ext cx="4676581" cy="24613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How frequently we record events per energy trial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Counts less consistent as time progresses 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Also could be attributed to change in SEY of surface with prolonged exposure to e- beam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D31E7A-C420-BA6D-1F49-267BB4E85295}"/>
              </a:ext>
            </a:extLst>
          </p:cNvPr>
          <p:cNvSpPr txBox="1"/>
          <p:nvPr/>
        </p:nvSpPr>
        <p:spPr>
          <a:xfrm>
            <a:off x="921033" y="250352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</a:t>
            </a:r>
          </a:p>
          <a:p>
            <a:r>
              <a:rPr lang="en-US" dirty="0"/>
              <a:t>ADA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D0EB0B-CFC6-1712-2C3E-73AAC6E05836}"/>
              </a:ext>
            </a:extLst>
          </p:cNvPr>
          <p:cNvSpPr txBox="1"/>
          <p:nvPr/>
        </p:nvSpPr>
        <p:spPr>
          <a:xfrm>
            <a:off x="769801" y="362515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2</a:t>
            </a:r>
          </a:p>
          <a:p>
            <a:r>
              <a:rPr lang="en-US" dirty="0"/>
              <a:t>DDA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95A84A-A932-5ABF-7EDD-3204AF429EE0}"/>
              </a:ext>
            </a:extLst>
          </p:cNvPr>
          <p:cNvSpPr txBox="1"/>
          <p:nvPr/>
        </p:nvSpPr>
        <p:spPr>
          <a:xfrm rot="1117497">
            <a:off x="3842501" y="1482850"/>
            <a:ext cx="340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PRELIMINARY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82CF2E-9D24-5F1A-AC97-FBBFA005FAD8}"/>
              </a:ext>
            </a:extLst>
          </p:cNvPr>
          <p:cNvSpPr txBox="1"/>
          <p:nvPr/>
        </p:nvSpPr>
        <p:spPr>
          <a:xfrm rot="1117497">
            <a:off x="2450911" y="4353776"/>
            <a:ext cx="340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PRELIMINARY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5D1BF-A4FD-D0FD-F6D3-20290D776312}"/>
              </a:ext>
            </a:extLst>
          </p:cNvPr>
          <p:cNvSpPr txBox="1"/>
          <p:nvPr/>
        </p:nvSpPr>
        <p:spPr>
          <a:xfrm>
            <a:off x="9919855" y="6529485"/>
            <a:ext cx="2153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A9FF"/>
                </a:solidFill>
              </a:rPr>
              <a:t>A. Mahon TTC 2026 June 10</a:t>
            </a:r>
          </a:p>
        </p:txBody>
      </p:sp>
    </p:spTree>
    <p:extLst>
      <p:ext uri="{BB962C8B-B14F-4D97-AF65-F5344CB8AC3E}">
        <p14:creationId xmlns:p14="http://schemas.microsoft.com/office/powerpoint/2010/main" val="106385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F3C3480-F20E-3A41-2AD5-A8A36A75D8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75" r="1075"/>
          <a:stretch>
            <a:fillRect/>
          </a:stretch>
        </p:blipFill>
        <p:spPr>
          <a:xfrm>
            <a:off x="0" y="0"/>
            <a:ext cx="12192000" cy="7008411"/>
          </a:xfrm>
          <a:prstGeom prst="rect">
            <a:avLst/>
          </a:prstGeom>
          <a:solidFill>
            <a:srgbClr val="000000">
              <a:alpha val="10000"/>
            </a:srgb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439B56-1839-FB60-BF48-52A68907E5C1}"/>
              </a:ext>
            </a:extLst>
          </p:cNvPr>
          <p:cNvSpPr txBox="1"/>
          <p:nvPr/>
        </p:nvSpPr>
        <p:spPr>
          <a:xfrm>
            <a:off x="8055430" y="97971"/>
            <a:ext cx="4593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/>
              <a:t>TRIUMF is located on the traditional, ancestral, and unceded territory of the </a:t>
            </a:r>
            <a:r>
              <a:rPr lang="en-CA" i="1" dirty="0" err="1"/>
              <a:t>xʷməθkʷəy̓əm</a:t>
            </a:r>
            <a:r>
              <a:rPr lang="en-CA" i="1" dirty="0"/>
              <a:t> (Musqueam)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3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5FCA98-3216-2A56-7506-C140127217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3398" y="979687"/>
            <a:ext cx="5993856" cy="278955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451194" y="1285361"/>
            <a:ext cx="5890252" cy="487817"/>
          </a:xfrm>
        </p:spPr>
        <p:txBody>
          <a:bodyPr/>
          <a:lstStyle/>
          <a:p>
            <a:r>
              <a:rPr lang="en-US" sz="1800" dirty="0"/>
              <a:t>Superconducting electron linear accelerator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1194" y="547652"/>
            <a:ext cx="10064407" cy="637077"/>
          </a:xfrm>
        </p:spPr>
        <p:txBody>
          <a:bodyPr>
            <a:normAutofit/>
          </a:bodyPr>
          <a:lstStyle/>
          <a:p>
            <a:r>
              <a:rPr lang="en-US" sz="3600" dirty="0"/>
              <a:t>Field Emission (FE) at the TRIUMF e-Linac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CF6173-BB39-4759-3E9E-42D0FF26B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444" y="3257633"/>
            <a:ext cx="2306855" cy="266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99D3FB-1174-A73C-F860-BCE16C5B3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009" y="4016927"/>
            <a:ext cx="1992659" cy="2421063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C5D6827-52B2-1071-9D43-4F522AAFB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871334"/>
              </p:ext>
            </p:extLst>
          </p:nvPr>
        </p:nvGraphicFramePr>
        <p:xfrm>
          <a:off x="903298" y="1845184"/>
          <a:ext cx="4314391" cy="2222811"/>
        </p:xfrm>
        <a:graphic>
          <a:graphicData uri="http://schemas.openxmlformats.org/drawingml/2006/table">
            <a:tbl>
              <a:tblPr bandRow="1">
                <a:tableStyleId>{616DA210-FB5B-4158-B5E0-FEB733F419BA}</a:tableStyleId>
              </a:tblPr>
              <a:tblGrid>
                <a:gridCol w="2325946">
                  <a:extLst>
                    <a:ext uri="{9D8B030D-6E8A-4147-A177-3AD203B41FA5}">
                      <a16:colId xmlns:a16="http://schemas.microsoft.com/office/drawing/2014/main" val="2640647515"/>
                    </a:ext>
                  </a:extLst>
                </a:gridCol>
                <a:gridCol w="1988445">
                  <a:extLst>
                    <a:ext uri="{9D8B030D-6E8A-4147-A177-3AD203B41FA5}">
                      <a16:colId xmlns:a16="http://schemas.microsoft.com/office/drawing/2014/main" val="1710992662"/>
                    </a:ext>
                  </a:extLst>
                </a:gridCol>
              </a:tblGrid>
              <a:tr h="368611">
                <a:tc>
                  <a:txBody>
                    <a:bodyPr/>
                    <a:lstStyle/>
                    <a:p>
                      <a:r>
                        <a:rPr lang="en-US" sz="1600" dirty="0"/>
                        <a:t>Beam Energy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175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Nominal 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404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RF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45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Cavity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Elliptical (9-cell)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231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Cavity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Bulk Niobium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8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Cavity 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072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9E4E3C9-152B-76D4-29EB-0B23BE512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63" y="4377782"/>
            <a:ext cx="4314391" cy="141408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3544AF-DE36-EAE4-06F7-60869507EBF7}"/>
              </a:ext>
            </a:extLst>
          </p:cNvPr>
          <p:cNvCxnSpPr/>
          <p:nvPr/>
        </p:nvCxnSpPr>
        <p:spPr>
          <a:xfrm flipV="1">
            <a:off x="7562335" y="2755557"/>
            <a:ext cx="785976" cy="889686"/>
          </a:xfrm>
          <a:prstGeom prst="straightConnector1">
            <a:avLst/>
          </a:prstGeom>
          <a:ln w="57150">
            <a:solidFill>
              <a:srgbClr val="00A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9BB78764-5415-C29A-600D-D1C4668C663D}"/>
              </a:ext>
            </a:extLst>
          </p:cNvPr>
          <p:cNvSpPr txBox="1">
            <a:spLocks/>
          </p:cNvSpPr>
          <p:nvPr/>
        </p:nvSpPr>
        <p:spPr>
          <a:xfrm>
            <a:off x="451194" y="5950173"/>
            <a:ext cx="5890252" cy="8563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FE root cause – particulate contamination</a:t>
            </a:r>
          </a:p>
          <a:p>
            <a:r>
              <a:rPr lang="en-US" sz="1800" dirty="0"/>
              <a:t>Degradation over time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b="1" dirty="0">
                <a:sym typeface="Wingdings" pitchFamily="2" charset="2"/>
              </a:rPr>
              <a:t>migration?</a:t>
            </a:r>
            <a:endParaRPr lang="en-US" sz="1800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CC4EE4-EA28-BE4E-FF77-628C580D0086}"/>
              </a:ext>
            </a:extLst>
          </p:cNvPr>
          <p:cNvGrpSpPr>
            <a:grpSpLocks noChangeAspect="1"/>
          </p:cNvGrpSpPr>
          <p:nvPr/>
        </p:nvGrpSpPr>
        <p:grpSpPr>
          <a:xfrm>
            <a:off x="5939163" y="3927085"/>
            <a:ext cx="2092168" cy="2789557"/>
            <a:chOff x="4961682" y="4168627"/>
            <a:chExt cx="2258368" cy="30111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1FCEF69-4580-D701-A8A1-EA8A726D90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61682" y="4168627"/>
              <a:ext cx="2258368" cy="3011157"/>
              <a:chOff x="8220918" y="1646307"/>
              <a:chExt cx="3633788" cy="484505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C645C91-2E8F-7BDC-1AB4-7772EDD3E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20918" y="1646307"/>
                <a:ext cx="3633788" cy="484505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509CD5F-A51D-5D2A-903D-A2FA4609CBC1}"/>
                  </a:ext>
                </a:extLst>
              </p:cNvPr>
              <p:cNvSpPr txBox="1"/>
              <p:nvPr/>
            </p:nvSpPr>
            <p:spPr>
              <a:xfrm>
                <a:off x="8291805" y="5582535"/>
                <a:ext cx="1878449" cy="873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EABT:VS1</a:t>
                </a:r>
              </a:p>
              <a:p>
                <a:r>
                  <a:rPr lang="en-US" sz="1600" dirty="0">
                    <a:solidFill>
                      <a:schemeClr val="bg1"/>
                    </a:solidFill>
                  </a:rPr>
                  <a:t>May 7 2026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B4CFB3-D2F6-D70D-4859-BFBDDA2D24B5}"/>
                </a:ext>
              </a:extLst>
            </p:cNvPr>
            <p:cNvSpPr txBox="1"/>
            <p:nvPr/>
          </p:nvSpPr>
          <p:spPr>
            <a:xfrm>
              <a:off x="6539266" y="4450070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5 mm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95EF82-4604-37C1-4B29-114D8A20B187}"/>
                </a:ext>
              </a:extLst>
            </p:cNvPr>
            <p:cNvCxnSpPr>
              <a:cxnSpLocks/>
            </p:cNvCxnSpPr>
            <p:nvPr/>
          </p:nvCxnSpPr>
          <p:spPr>
            <a:xfrm>
              <a:off x="6509596" y="4377782"/>
              <a:ext cx="599057" cy="0"/>
            </a:xfrm>
            <a:prstGeom prst="line">
              <a:avLst/>
            </a:prstGeom>
            <a:ln w="22225">
              <a:solidFill>
                <a:schemeClr val="bg1"/>
              </a:solidFill>
              <a:headEnd type="stealth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5951622-965E-9BBA-08C0-A9526FD6A051}"/>
              </a:ext>
            </a:extLst>
          </p:cNvPr>
          <p:cNvSpPr txBox="1"/>
          <p:nvPr/>
        </p:nvSpPr>
        <p:spPr>
          <a:xfrm>
            <a:off x="9919855" y="6529485"/>
            <a:ext cx="2153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A9FF"/>
                </a:solidFill>
              </a:rPr>
              <a:t>A. Mahon TTC 2026 June 10</a:t>
            </a:r>
          </a:p>
        </p:txBody>
      </p:sp>
    </p:spTree>
    <p:extLst>
      <p:ext uri="{BB962C8B-B14F-4D97-AF65-F5344CB8AC3E}">
        <p14:creationId xmlns:p14="http://schemas.microsoft.com/office/powerpoint/2010/main" val="21085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FD1A5-4866-A51B-D63C-AD99D9912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ABAE32-6EEC-59DB-2F72-A41265B5F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490" y="3954229"/>
            <a:ext cx="5032203" cy="2585323"/>
          </a:xfrm>
        </p:spPr>
        <p:txBody>
          <a:bodyPr/>
          <a:lstStyle/>
          <a:p>
            <a:pPr>
              <a:buClr>
                <a:srgbClr val="00A9FF"/>
              </a:buClr>
            </a:pPr>
            <a:r>
              <a:rPr lang="en-US" sz="1800" b="1" dirty="0">
                <a:solidFill>
                  <a:srgbClr val="00A9FF"/>
                </a:solidFill>
              </a:rPr>
              <a:t>PREVIOUS STUDIES:</a:t>
            </a:r>
          </a:p>
          <a:p>
            <a:pPr marL="342900" indent="-34290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Scanning electron microscopy (SEM) studies of particulates in TRIUMF e-Linac</a:t>
            </a:r>
          </a:p>
          <a:p>
            <a:pPr marL="800100" lvl="1" indent="-34290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LINAC 24 </a:t>
            </a:r>
            <a:r>
              <a:rPr lang="en-US" sz="1800" b="0" dirty="0"/>
              <a:t>Proceedings (</a:t>
            </a:r>
            <a:r>
              <a:rPr lang="en-US" sz="1800" b="0" dirty="0">
                <a:hlinkClick r:id="rId2"/>
              </a:rPr>
              <a:t>THAA010</a:t>
            </a:r>
            <a:r>
              <a:rPr lang="en-US" sz="1800" b="0" dirty="0"/>
              <a:t>)</a:t>
            </a:r>
            <a:endParaRPr lang="en-US" sz="1800" b="0" dirty="0">
              <a:solidFill>
                <a:schemeClr val="tx1"/>
              </a:solidFill>
            </a:endParaRPr>
          </a:p>
          <a:p>
            <a:pPr marL="800100" lvl="1" indent="-34290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</a:rPr>
              <a:t>TTC 2025 </a:t>
            </a:r>
            <a:r>
              <a:rPr lang="en-US" sz="1800" b="0" dirty="0"/>
              <a:t>Talk (</a:t>
            </a:r>
            <a:r>
              <a:rPr lang="en-US" sz="1800" b="0" dirty="0">
                <a:hlinkClick r:id="rId3"/>
              </a:rPr>
              <a:t>Link to indico</a:t>
            </a:r>
            <a:r>
              <a:rPr lang="en-US" sz="1800" b="0" dirty="0"/>
              <a:t>)</a:t>
            </a:r>
          </a:p>
          <a:p>
            <a:pPr marL="800100" lvl="1" indent="-34290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b="0" dirty="0"/>
              <a:t>SRF 25 Proceedings (</a:t>
            </a:r>
            <a:r>
              <a:rPr lang="en-US" sz="1800" b="0" dirty="0">
                <a:hlinkClick r:id="rId4"/>
              </a:rPr>
              <a:t>TUP64</a:t>
            </a:r>
            <a:r>
              <a:rPr lang="en-US" sz="1800" b="0" dirty="0"/>
              <a:t>)</a:t>
            </a:r>
            <a:endParaRPr lang="en-US" sz="1800" b="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Influenced choice of particulates to study!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930763E-F662-DC8D-4F68-C7ECD04BFE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061414" y="7233802"/>
            <a:ext cx="2069172" cy="2754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440DE0B-26EA-732A-9C2B-6146B0F37CA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6"/>
          <a:stretch>
            <a:fillRect/>
          </a:stretch>
        </p:blipFill>
        <p:spPr>
          <a:xfrm>
            <a:off x="2034144" y="7473157"/>
            <a:ext cx="2199021" cy="29271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75710BD-A310-ADD8-3A34-BF186A09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90" y="547822"/>
            <a:ext cx="10064407" cy="637077"/>
          </a:xfrm>
        </p:spPr>
        <p:txBody>
          <a:bodyPr>
            <a:normAutofit/>
          </a:bodyPr>
          <a:lstStyle/>
          <a:p>
            <a:r>
              <a:rPr lang="en-US" sz="3600" dirty="0"/>
              <a:t>Nature of Contamination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C9951B-0F0C-6956-CFBF-0122D6E29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3932" y="7836757"/>
            <a:ext cx="3386507" cy="1902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77F7E1C-302E-310B-C837-B69CD57BEB71}"/>
              </a:ext>
            </a:extLst>
          </p:cNvPr>
          <p:cNvGrpSpPr>
            <a:grpSpLocks noChangeAspect="1"/>
          </p:cNvGrpSpPr>
          <p:nvPr/>
        </p:nvGrpSpPr>
        <p:grpSpPr>
          <a:xfrm>
            <a:off x="5483693" y="1363355"/>
            <a:ext cx="6600046" cy="2754260"/>
            <a:chOff x="554551" y="3992180"/>
            <a:chExt cx="6082600" cy="25383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C094A5-DEC6-5BD6-2B68-CEFAE3E42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4551" y="3992180"/>
              <a:ext cx="6082600" cy="2213473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AFC72D-A797-105A-0352-F187EC626DA5}"/>
                </a:ext>
              </a:extLst>
            </p:cNvPr>
            <p:cNvSpPr/>
            <p:nvPr/>
          </p:nvSpPr>
          <p:spPr>
            <a:xfrm>
              <a:off x="4568865" y="5181309"/>
              <a:ext cx="2068286" cy="134919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258CBB6-8A10-12ED-CDB0-B3DB1D6D3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6361" y="4173682"/>
            <a:ext cx="3386507" cy="22294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B8C684-B737-D05F-AFCD-20B4C679CE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2868" y="4088927"/>
            <a:ext cx="3519132" cy="23595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D4B943-26E7-5CBA-09F9-EA01BF514C79}"/>
              </a:ext>
            </a:extLst>
          </p:cNvPr>
          <p:cNvSpPr txBox="1"/>
          <p:nvPr/>
        </p:nvSpPr>
        <p:spPr>
          <a:xfrm>
            <a:off x="6000063" y="102151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Composition: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948AE4-A36C-72C0-C51D-EFD778ADF415}"/>
              </a:ext>
            </a:extLst>
          </p:cNvPr>
          <p:cNvSpPr txBox="1"/>
          <p:nvPr/>
        </p:nvSpPr>
        <p:spPr>
          <a:xfrm>
            <a:off x="5483693" y="376512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Size: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68396-B41C-7CC6-0E1F-97685EB40CC7}"/>
              </a:ext>
            </a:extLst>
          </p:cNvPr>
          <p:cNvSpPr txBox="1"/>
          <p:nvPr/>
        </p:nvSpPr>
        <p:spPr>
          <a:xfrm>
            <a:off x="451490" y="1269654"/>
            <a:ext cx="4512396" cy="2585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buClr>
                <a:srgbClr val="00A9FF"/>
              </a:buClr>
            </a:pPr>
            <a:r>
              <a:rPr lang="en-US" b="1" dirty="0">
                <a:solidFill>
                  <a:srgbClr val="00A9FF"/>
                </a:solidFill>
              </a:rPr>
              <a:t>MOTIVATION:</a:t>
            </a:r>
          </a:p>
          <a:p>
            <a:pPr>
              <a:buClr>
                <a:srgbClr val="00A9FF"/>
              </a:buClr>
            </a:pPr>
            <a:endParaRPr lang="en-US" dirty="0">
              <a:solidFill>
                <a:srgbClr val="00A9FF"/>
              </a:solidFill>
            </a:endParaRPr>
          </a:p>
          <a:p>
            <a:pPr marL="342900" indent="-34290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Are there ways we can design our systems to prevent particulate migration during operation?</a:t>
            </a:r>
          </a:p>
          <a:p>
            <a:pPr marL="342900" indent="-342900">
              <a:buClr>
                <a:srgbClr val="00A9FF"/>
              </a:buClr>
              <a:buFont typeface="Wingdings" pitchFamily="2" charset="2"/>
              <a:buChar char="§"/>
            </a:pPr>
            <a:endParaRPr lang="en-US" dirty="0"/>
          </a:p>
          <a:p>
            <a:pPr marL="342900" indent="-342900">
              <a:buClr>
                <a:srgbClr val="00A9FF"/>
              </a:buClr>
              <a:buFont typeface="Wingdings" pitchFamily="2" charset="2"/>
              <a:buChar char="§"/>
            </a:pPr>
            <a:r>
              <a:rPr lang="en-US" dirty="0"/>
              <a:t>Necessary to understand the conditions of the dust particles (composition, velocity, charge…)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FDA23-11B6-62C6-6204-1D48EF88BF55}"/>
              </a:ext>
            </a:extLst>
          </p:cNvPr>
          <p:cNvSpPr txBox="1"/>
          <p:nvPr/>
        </p:nvSpPr>
        <p:spPr>
          <a:xfrm>
            <a:off x="9919855" y="6529485"/>
            <a:ext cx="2153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A9FF"/>
                </a:solidFill>
              </a:rPr>
              <a:t>A. Mahon TTC 2026 June 10</a:t>
            </a:r>
          </a:p>
        </p:txBody>
      </p:sp>
    </p:spTree>
    <p:extLst>
      <p:ext uri="{BB962C8B-B14F-4D97-AF65-F5344CB8AC3E}">
        <p14:creationId xmlns:p14="http://schemas.microsoft.com/office/powerpoint/2010/main" val="33692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64" y="527408"/>
            <a:ext cx="5390078" cy="1581962"/>
          </a:xfrm>
        </p:spPr>
        <p:txBody>
          <a:bodyPr>
            <a:normAutofit/>
          </a:bodyPr>
          <a:lstStyle/>
          <a:p>
            <a:r>
              <a:rPr lang="en-US" sz="3600" b="1" dirty="0"/>
              <a:t>Lofting and Migration Test Setup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7F0BF26-359D-3C9E-66CB-B7D6C00F99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04" r="1604"/>
          <a:stretch>
            <a:fillRect/>
          </a:stretch>
        </p:blipFill>
        <p:spPr>
          <a:xfrm>
            <a:off x="7347381" y="488230"/>
            <a:ext cx="4182876" cy="5881540"/>
          </a:xfrm>
          <a:prstGeom prst="rect">
            <a:avLst/>
          </a:prstGeom>
          <a:solidFill>
            <a:srgbClr val="000000">
              <a:alpha val="10000"/>
            </a:srgb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F43932A-34E2-68F6-425C-9F9AD00FB2D1}"/>
              </a:ext>
            </a:extLst>
          </p:cNvPr>
          <p:cNvSpPr txBox="1">
            <a:spLocks/>
          </p:cNvSpPr>
          <p:nvPr/>
        </p:nvSpPr>
        <p:spPr>
          <a:xfrm>
            <a:off x="490327" y="1853329"/>
            <a:ext cx="6316000" cy="3040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Vacuum ~10</a:t>
            </a:r>
            <a:r>
              <a:rPr lang="en-US" sz="1800" baseline="30000" dirty="0"/>
              <a:t>-7</a:t>
            </a:r>
            <a:r>
              <a:rPr lang="en-US" sz="1800" dirty="0"/>
              <a:t> Torr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Low energy electron gun (up to 1.5 keV)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In Vacuum Particle Counter (WEXX)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Particulate Samples:</a:t>
            </a:r>
          </a:p>
          <a:p>
            <a:pPr lvl="1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SiO2 </a:t>
            </a:r>
          </a:p>
          <a:p>
            <a:pPr lvl="1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Fe based Stainless Steel (SS)</a:t>
            </a:r>
          </a:p>
          <a:p>
            <a:pPr lvl="1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AlSi10Mg </a:t>
            </a:r>
          </a:p>
          <a:p>
            <a:pPr lvl="1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CuSn10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EF672F-42E9-3B80-B57A-D713712FA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46" y="5328065"/>
            <a:ext cx="2714383" cy="13051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F682C5-7BF1-4389-1504-6EE4DD1CEE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382"/>
          <a:stretch>
            <a:fillRect/>
          </a:stretch>
        </p:blipFill>
        <p:spPr>
          <a:xfrm>
            <a:off x="9676921" y="664823"/>
            <a:ext cx="1646508" cy="97239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4AE47D-42B3-C2B7-27E2-72E75A8BFDFC}"/>
              </a:ext>
            </a:extLst>
          </p:cNvPr>
          <p:cNvCxnSpPr>
            <a:cxnSpLocks/>
          </p:cNvCxnSpPr>
          <p:nvPr/>
        </p:nvCxnSpPr>
        <p:spPr>
          <a:xfrm flipH="1">
            <a:off x="9676921" y="1524000"/>
            <a:ext cx="947536" cy="8273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F4F12A-8B27-B913-7ED0-FF39BDD2A457}"/>
              </a:ext>
            </a:extLst>
          </p:cNvPr>
          <p:cNvGrpSpPr/>
          <p:nvPr/>
        </p:nvGrpSpPr>
        <p:grpSpPr>
          <a:xfrm>
            <a:off x="7023769" y="224804"/>
            <a:ext cx="4778482" cy="6408392"/>
            <a:chOff x="7023769" y="224804"/>
            <a:chExt cx="4778482" cy="64083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5A2CB1-E008-39AD-332C-10F805E7C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27432" y="3188791"/>
              <a:ext cx="4289850" cy="344440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72D50EB-D73F-DD93-B675-9882ABC4C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5387" y="395139"/>
              <a:ext cx="4726864" cy="303386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72B405-EBB3-224B-B92E-866774774CE1}"/>
                </a:ext>
              </a:extLst>
            </p:cNvPr>
            <p:cNvSpPr txBox="1"/>
            <p:nvPr/>
          </p:nvSpPr>
          <p:spPr>
            <a:xfrm>
              <a:off x="7023769" y="224804"/>
              <a:ext cx="1360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/>
                <a:t>Front View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8E6DCB-C269-5046-2B9D-A5B6FECADD17}"/>
                </a:ext>
              </a:extLst>
            </p:cNvPr>
            <p:cNvSpPr txBox="1"/>
            <p:nvPr/>
          </p:nvSpPr>
          <p:spPr>
            <a:xfrm>
              <a:off x="7075387" y="3429000"/>
              <a:ext cx="1257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/>
                <a:t>Side View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02007B4-01AA-3E8F-7174-B72DE22BD690}"/>
              </a:ext>
            </a:extLst>
          </p:cNvPr>
          <p:cNvSpPr txBox="1"/>
          <p:nvPr/>
        </p:nvSpPr>
        <p:spPr>
          <a:xfrm>
            <a:off x="489127" y="4848179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Electron Gun: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D02CB1-5B13-68B0-33D1-70019120E9D4}"/>
              </a:ext>
            </a:extLst>
          </p:cNvPr>
          <p:cNvSpPr txBox="1"/>
          <p:nvPr/>
        </p:nvSpPr>
        <p:spPr>
          <a:xfrm>
            <a:off x="3418408" y="4848179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Components: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3E8774-505A-6DD0-3048-13E12CEBB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9823" y="5248600"/>
            <a:ext cx="2396134" cy="1479745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7B0703A-0BCD-2272-9C5C-1716F80477EF}"/>
              </a:ext>
            </a:extLst>
          </p:cNvPr>
          <p:cNvCxnSpPr/>
          <p:nvPr/>
        </p:nvCxnSpPr>
        <p:spPr>
          <a:xfrm flipV="1">
            <a:off x="5675971" y="4910993"/>
            <a:ext cx="2027952" cy="486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11AAE57-4551-CF82-8519-7B78438FA504}"/>
              </a:ext>
            </a:extLst>
          </p:cNvPr>
          <p:cNvSpPr txBox="1"/>
          <p:nvPr/>
        </p:nvSpPr>
        <p:spPr>
          <a:xfrm>
            <a:off x="4392747" y="3032115"/>
            <a:ext cx="5129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/>
              <a:t>}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3DDFC7-EF98-7315-5FF3-126B9EB7F4E5}"/>
              </a:ext>
            </a:extLst>
          </p:cNvPr>
          <p:cNvSpPr txBox="1"/>
          <p:nvPr/>
        </p:nvSpPr>
        <p:spPr>
          <a:xfrm>
            <a:off x="2255641" y="3662856"/>
            <a:ext cx="5129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/>
              <a:t>}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391F42-E331-861A-9A52-BB6BB7B6C236}"/>
              </a:ext>
            </a:extLst>
          </p:cNvPr>
          <p:cNvSpPr txBox="1"/>
          <p:nvPr/>
        </p:nvSpPr>
        <p:spPr>
          <a:xfrm>
            <a:off x="4777718" y="3391308"/>
            <a:ext cx="212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1-45um diameter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076AF9-94F7-9991-EA02-BC6A191B0FF3}"/>
              </a:ext>
            </a:extLst>
          </p:cNvPr>
          <p:cNvSpPr txBox="1"/>
          <p:nvPr/>
        </p:nvSpPr>
        <p:spPr>
          <a:xfrm>
            <a:off x="2574895" y="4001566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15-45um diameter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AB949-3131-FB56-20D5-5CC60772291C}"/>
              </a:ext>
            </a:extLst>
          </p:cNvPr>
          <p:cNvSpPr txBox="1"/>
          <p:nvPr/>
        </p:nvSpPr>
        <p:spPr>
          <a:xfrm>
            <a:off x="9919855" y="6529485"/>
            <a:ext cx="2153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A9FF"/>
                </a:solidFill>
              </a:rPr>
              <a:t>A. Mahon TTC 2026 June 10</a:t>
            </a:r>
          </a:p>
        </p:txBody>
      </p:sp>
    </p:spTree>
    <p:extLst>
      <p:ext uri="{BB962C8B-B14F-4D97-AF65-F5344CB8AC3E}">
        <p14:creationId xmlns:p14="http://schemas.microsoft.com/office/powerpoint/2010/main" val="12154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CE92D-D3A3-8D60-7981-20662F32A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5069-B5C9-316A-24BC-8D02939B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06" y="543498"/>
            <a:ext cx="5564885" cy="664934"/>
          </a:xfrm>
        </p:spPr>
        <p:txBody>
          <a:bodyPr>
            <a:normAutofit/>
          </a:bodyPr>
          <a:lstStyle/>
          <a:p>
            <a:r>
              <a:rPr lang="en-US" sz="3600" b="1" dirty="0"/>
              <a:t>Lofting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2D98BF-48A7-8CEC-AA7D-3F3FE81A5AC9}"/>
              </a:ext>
            </a:extLst>
          </p:cNvPr>
          <p:cNvSpPr txBox="1">
            <a:spLocks/>
          </p:cNvSpPr>
          <p:nvPr/>
        </p:nvSpPr>
        <p:spPr>
          <a:xfrm>
            <a:off x="654216" y="1243010"/>
            <a:ext cx="4530711" cy="40343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Incident electron energies where lofting observed: </a:t>
            </a:r>
          </a:p>
          <a:p>
            <a:pPr lvl="1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Between 50-200eV depending on dust/substrate combination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1800" dirty="0"/>
              <a:t>Combinations tested thus far</a:t>
            </a:r>
          </a:p>
          <a:p>
            <a:pPr marL="457200" lvl="1" indent="0">
              <a:buClr>
                <a:srgbClr val="00A9FF"/>
              </a:buClr>
              <a:buNone/>
            </a:pPr>
            <a:r>
              <a:rPr lang="en-US" sz="1800" dirty="0"/>
              <a:t>✅ SiO2 on Delrin</a:t>
            </a:r>
          </a:p>
          <a:p>
            <a:pPr marL="457200" lvl="1" indent="0">
              <a:buClr>
                <a:srgbClr val="00A9FF"/>
              </a:buClr>
              <a:buNone/>
            </a:pPr>
            <a:r>
              <a:rPr lang="en-US" sz="1800" dirty="0"/>
              <a:t>✅ SS on Delrin </a:t>
            </a:r>
          </a:p>
          <a:p>
            <a:pPr marL="457200" lvl="1" indent="0">
              <a:buClr>
                <a:srgbClr val="00A9FF"/>
              </a:buClr>
              <a:buNone/>
            </a:pPr>
            <a:r>
              <a:rPr lang="en-US" sz="1800" dirty="0"/>
              <a:t>✅ SiO2 on SS (grounded)</a:t>
            </a:r>
          </a:p>
          <a:p>
            <a:pPr marL="457200" lvl="1" indent="0">
              <a:buClr>
                <a:srgbClr val="00A9FF"/>
              </a:buClr>
              <a:buNone/>
            </a:pPr>
            <a:r>
              <a:rPr lang="en-US" sz="1800" dirty="0"/>
              <a:t>✅ SS on SS (grounded)</a:t>
            </a:r>
          </a:p>
          <a:p>
            <a:pPr marL="457200" lvl="1" indent="0">
              <a:buClr>
                <a:srgbClr val="00A9FF"/>
              </a:buClr>
              <a:buNone/>
            </a:pPr>
            <a:r>
              <a:rPr lang="en-US" sz="1800" dirty="0"/>
              <a:t>✅ AlSi10Mg on SS (grounded)</a:t>
            </a:r>
          </a:p>
          <a:p>
            <a:pPr marL="457200" lvl="1" indent="0">
              <a:buClr>
                <a:srgbClr val="00A9FF"/>
              </a:buClr>
              <a:buNone/>
            </a:pPr>
            <a:r>
              <a:rPr lang="en-US" sz="1800" dirty="0"/>
              <a:t>❌ CuSn10 on SS (grounded)</a:t>
            </a:r>
          </a:p>
          <a:p>
            <a:endParaRPr lang="en-US" dirty="0"/>
          </a:p>
        </p:txBody>
      </p:sp>
      <p:pic>
        <p:nvPicPr>
          <p:cNvPr id="10" name="Sample4_SiO2onSS_4_trimmed_5FAA942B-E479-462A-8162-9900083EC392.mp4">
            <a:hlinkClick r:id="" action="ppaction://media"/>
            <a:extLst>
              <a:ext uri="{FF2B5EF4-FFF2-40B4-BE49-F238E27FC236}">
                <a16:creationId xmlns:a16="http://schemas.microsoft.com/office/drawing/2014/main" id="{945CF785-C06C-1C7A-B5FA-36609375DC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5000" contrast="15000"/>
          </a:blip>
          <a:srcRect l="8273" t="15860" b="22132"/>
          <a:stretch>
            <a:fillRect/>
          </a:stretch>
        </p:blipFill>
        <p:spPr>
          <a:xfrm>
            <a:off x="6720860" y="225562"/>
            <a:ext cx="5046305" cy="6064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FC913B-64BE-4AEB-96AC-91F32E7217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144" r="8889"/>
          <a:stretch>
            <a:fillRect/>
          </a:stretch>
        </p:blipFill>
        <p:spPr>
          <a:xfrm rot="5400000">
            <a:off x="885436" y="4620134"/>
            <a:ext cx="1919036" cy="21492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F7EB9B-F952-4E9E-4E55-410E50678DD5}"/>
              </a:ext>
            </a:extLst>
          </p:cNvPr>
          <p:cNvGrpSpPr>
            <a:grpSpLocks noChangeAspect="1"/>
          </p:cNvGrpSpPr>
          <p:nvPr/>
        </p:nvGrpSpPr>
        <p:grpSpPr>
          <a:xfrm>
            <a:off x="512795" y="7052745"/>
            <a:ext cx="2784292" cy="1848944"/>
            <a:chOff x="5373622" y="4004120"/>
            <a:chExt cx="4063416" cy="269836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0A2E85-AFBC-EA12-224A-125C3C593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3622" y="4004120"/>
              <a:ext cx="4063416" cy="269836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C1B70C-9B51-A9F5-F45B-3A96FE0B039D}"/>
                </a:ext>
              </a:extLst>
            </p:cNvPr>
            <p:cNvSpPr txBox="1"/>
            <p:nvPr/>
          </p:nvSpPr>
          <p:spPr>
            <a:xfrm>
              <a:off x="5420485" y="4081225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AlSi10Mg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69AEA3-6D5D-6326-313F-619B3E3CB882}"/>
              </a:ext>
            </a:extLst>
          </p:cNvPr>
          <p:cNvGrpSpPr>
            <a:grpSpLocks noChangeAspect="1"/>
          </p:cNvGrpSpPr>
          <p:nvPr/>
        </p:nvGrpSpPr>
        <p:grpSpPr>
          <a:xfrm>
            <a:off x="3521571" y="7250590"/>
            <a:ext cx="2577269" cy="1711468"/>
            <a:chOff x="5375402" y="4011318"/>
            <a:chExt cx="4063417" cy="26983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AA4BD3-89C3-F377-95D0-FE6C63CC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75402" y="4011318"/>
              <a:ext cx="4063417" cy="269836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5495EE-8262-3514-8EE8-5F3C9C242C55}"/>
                </a:ext>
              </a:extLst>
            </p:cNvPr>
            <p:cNvSpPr txBox="1"/>
            <p:nvPr/>
          </p:nvSpPr>
          <p:spPr>
            <a:xfrm>
              <a:off x="5476015" y="406583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F073B3-6300-45BA-8B38-95AB204E5426}"/>
              </a:ext>
            </a:extLst>
          </p:cNvPr>
          <p:cNvGrpSpPr>
            <a:grpSpLocks noChangeAspect="1"/>
          </p:cNvGrpSpPr>
          <p:nvPr/>
        </p:nvGrpSpPr>
        <p:grpSpPr>
          <a:xfrm>
            <a:off x="6720860" y="7228462"/>
            <a:ext cx="2414318" cy="1603258"/>
            <a:chOff x="5367425" y="4002168"/>
            <a:chExt cx="4063417" cy="269836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B52330-C924-F3C7-1B1F-FDD6D8F22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7425" y="4002168"/>
              <a:ext cx="4063417" cy="269836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F3E429-0CD3-1D12-A5AC-146F2C510D44}"/>
                </a:ext>
              </a:extLst>
            </p:cNvPr>
            <p:cNvSpPr txBox="1"/>
            <p:nvPr/>
          </p:nvSpPr>
          <p:spPr>
            <a:xfrm>
              <a:off x="5420871" y="4096925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CuSn10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B8F6DF8-A006-3DDC-CDDC-DFD45869B94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766" r="14594" b="13644"/>
          <a:stretch>
            <a:fillRect/>
          </a:stretch>
        </p:blipFill>
        <p:spPr>
          <a:xfrm rot="5400000">
            <a:off x="3340165" y="4629461"/>
            <a:ext cx="1961922" cy="213058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44DE44-FAAF-2E12-55D2-A96CBF75BEFE}"/>
              </a:ext>
            </a:extLst>
          </p:cNvPr>
          <p:cNvCxnSpPr>
            <a:cxnSpLocks/>
          </p:cNvCxnSpPr>
          <p:nvPr/>
        </p:nvCxnSpPr>
        <p:spPr>
          <a:xfrm>
            <a:off x="5527963" y="2978728"/>
            <a:ext cx="2369128" cy="0"/>
          </a:xfrm>
          <a:prstGeom prst="straightConnector1">
            <a:avLst/>
          </a:prstGeom>
          <a:ln w="63500">
            <a:solidFill>
              <a:srgbClr val="00A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E954A0-E0AB-CFD9-065A-511B231CAA44}"/>
              </a:ext>
            </a:extLst>
          </p:cNvPr>
          <p:cNvSpPr txBox="1"/>
          <p:nvPr/>
        </p:nvSpPr>
        <p:spPr>
          <a:xfrm>
            <a:off x="5527963" y="259177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-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45BFB9-C5F1-A7E8-9927-7F63132C6323}"/>
              </a:ext>
            </a:extLst>
          </p:cNvPr>
          <p:cNvSpPr txBox="1"/>
          <p:nvPr/>
        </p:nvSpPr>
        <p:spPr>
          <a:xfrm>
            <a:off x="9919855" y="6529485"/>
            <a:ext cx="2153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A9FF"/>
                </a:solidFill>
              </a:rPr>
              <a:t>A. Mahon TTC 2026 June 10</a:t>
            </a:r>
          </a:p>
        </p:txBody>
      </p:sp>
    </p:spTree>
    <p:extLst>
      <p:ext uri="{BB962C8B-B14F-4D97-AF65-F5344CB8AC3E}">
        <p14:creationId xmlns:p14="http://schemas.microsoft.com/office/powerpoint/2010/main" val="206802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EBBD5E-207D-2DEF-D6FA-37D8646F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731" y="880172"/>
            <a:ext cx="4675779" cy="30418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05D68-90BC-E1BC-17AD-F708500F5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699" y="1687596"/>
            <a:ext cx="5066078" cy="4689297"/>
          </a:xfrm>
        </p:spPr>
        <p:txBody>
          <a:bodyPr/>
          <a:lstStyle/>
          <a:p>
            <a:r>
              <a:rPr lang="en-US" sz="2000" dirty="0"/>
              <a:t>Dynamics of particulates (dust) in vacuum influenced by charge</a:t>
            </a:r>
          </a:p>
          <a:p>
            <a:pPr lvl="1"/>
            <a:r>
              <a:rPr lang="en-US" sz="2000" dirty="0"/>
              <a:t>Evidence from CERN UFO events [1] </a:t>
            </a:r>
          </a:p>
          <a:p>
            <a:pPr lvl="1"/>
            <a:r>
              <a:rPr lang="en-US" sz="2000" dirty="0"/>
              <a:t>Studies at U. Colorado on dust in space [2,3]</a:t>
            </a:r>
          </a:p>
          <a:p>
            <a:r>
              <a:rPr lang="en-US" sz="2000" dirty="0"/>
              <a:t>Principle:</a:t>
            </a:r>
          </a:p>
          <a:p>
            <a:pPr lvl="1"/>
            <a:r>
              <a:rPr lang="en-US" sz="2000" dirty="0"/>
              <a:t>Emission of secondary electrons from primary electron impact</a:t>
            </a:r>
          </a:p>
          <a:p>
            <a:pPr lvl="1"/>
            <a:r>
              <a:rPr lang="en-US" sz="2000" dirty="0"/>
              <a:t>Re-absorbed into microcavities </a:t>
            </a:r>
            <a:r>
              <a:rPr lang="en-US" sz="2000" dirty="0">
                <a:sym typeface="Wingdings" pitchFamily="2" charset="2"/>
              </a:rPr>
              <a:t> negative charge buildup</a:t>
            </a:r>
          </a:p>
          <a:p>
            <a:pPr lvl="1"/>
            <a:r>
              <a:rPr lang="en-US" sz="2000" dirty="0">
                <a:sym typeface="Wingdings" pitchFamily="2" charset="2"/>
              </a:rPr>
              <a:t>Repulsive forces &gt; adhesive forces  LIFTOFF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BB514-3122-D29F-B9E0-D50818BDD52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569744" y="145210"/>
            <a:ext cx="4869743" cy="769809"/>
          </a:xfrm>
        </p:spPr>
        <p:txBody>
          <a:bodyPr/>
          <a:lstStyle/>
          <a:p>
            <a:r>
              <a:rPr lang="en-US" b="1" dirty="0"/>
              <a:t>Patched Charge Model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B4FDDD2-461E-8997-F3CD-65A5D615F03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344481" y="1041981"/>
            <a:ext cx="4804365" cy="2880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D253CBA-1F10-D5A9-E189-1950542B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090" y="535049"/>
            <a:ext cx="10064407" cy="637077"/>
          </a:xfrm>
        </p:spPr>
        <p:txBody>
          <a:bodyPr>
            <a:normAutofit/>
          </a:bodyPr>
          <a:lstStyle/>
          <a:p>
            <a:r>
              <a:rPr lang="en-US" sz="3600" dirty="0"/>
              <a:t>Lofting Theory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824E2-ABE5-9D32-0B0D-39A56454FA25}"/>
              </a:ext>
            </a:extLst>
          </p:cNvPr>
          <p:cNvSpPr txBox="1"/>
          <p:nvPr/>
        </p:nvSpPr>
        <p:spPr>
          <a:xfrm>
            <a:off x="6801190" y="3988198"/>
            <a:ext cx="486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[2]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CB4B7A-BC6F-24B4-6675-53596A2D1406}"/>
              </a:ext>
            </a:extLst>
          </p:cNvPr>
          <p:cNvSpPr txBox="1"/>
          <p:nvPr/>
        </p:nvSpPr>
        <p:spPr>
          <a:xfrm>
            <a:off x="6738810" y="3982689"/>
            <a:ext cx="5078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[3]</a:t>
            </a:r>
            <a:endParaRPr lang="en-US" sz="12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4C87D76-6082-090E-9F5C-119645AE3B5D}"/>
              </a:ext>
            </a:extLst>
          </p:cNvPr>
          <p:cNvSpPr txBox="1">
            <a:spLocks/>
          </p:cNvSpPr>
          <p:nvPr/>
        </p:nvSpPr>
        <p:spPr>
          <a:xfrm>
            <a:off x="5760050" y="955623"/>
            <a:ext cx="4869744" cy="4799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Multilayer: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F66ACD7-AEE9-FF23-3EC6-343E0CF43EB2}"/>
              </a:ext>
            </a:extLst>
          </p:cNvPr>
          <p:cNvSpPr txBox="1">
            <a:spLocks/>
          </p:cNvSpPr>
          <p:nvPr/>
        </p:nvSpPr>
        <p:spPr>
          <a:xfrm>
            <a:off x="5758347" y="949883"/>
            <a:ext cx="4869744" cy="4799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B0F0"/>
              </a:buClr>
              <a:buFont typeface="Wingdings" charset="2"/>
              <a:buChar char="§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Mono-layer: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391D5A2-B6D6-8DEF-7084-B7B9CC905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15209"/>
              </p:ext>
            </p:extLst>
          </p:nvPr>
        </p:nvGraphicFramePr>
        <p:xfrm>
          <a:off x="5954912" y="4334821"/>
          <a:ext cx="5862524" cy="211402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814882">
                  <a:extLst>
                    <a:ext uri="{9D8B030D-6E8A-4147-A177-3AD203B41FA5}">
                      <a16:colId xmlns:a16="http://schemas.microsoft.com/office/drawing/2014/main" val="250245400"/>
                    </a:ext>
                  </a:extLst>
                </a:gridCol>
                <a:gridCol w="3047642">
                  <a:extLst>
                    <a:ext uri="{9D8B030D-6E8A-4147-A177-3AD203B41FA5}">
                      <a16:colId xmlns:a16="http://schemas.microsoft.com/office/drawing/2014/main" val="3060168409"/>
                    </a:ext>
                  </a:extLst>
                </a:gridCol>
              </a:tblGrid>
              <a:tr h="334720">
                <a:tc>
                  <a:txBody>
                    <a:bodyPr/>
                    <a:lstStyle/>
                    <a:p>
                      <a:r>
                        <a:rPr lang="en-US" sz="1800" dirty="0"/>
                        <a:t>Adhesive 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Repulsive Forces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274818"/>
                  </a:ext>
                </a:extLst>
              </a:tr>
              <a:tr h="585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Gravity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Coulomb repulsion (microcavities)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492724"/>
                  </a:ext>
                </a:extLst>
              </a:tr>
              <a:tr h="334720">
                <a:tc>
                  <a:txBody>
                    <a:bodyPr/>
                    <a:lstStyle/>
                    <a:p>
                      <a:r>
                        <a:rPr lang="en-US" sz="1800" dirty="0"/>
                        <a:t>Surface Adhesion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135148"/>
                  </a:ext>
                </a:extLst>
              </a:tr>
              <a:tr h="334720">
                <a:tc>
                  <a:txBody>
                    <a:bodyPr/>
                    <a:lstStyle/>
                    <a:p>
                      <a:r>
                        <a:rPr lang="en-US" sz="1800" dirty="0"/>
                        <a:t>Sheath electric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613651"/>
                  </a:ext>
                </a:extLst>
              </a:tr>
              <a:tr h="376662">
                <a:tc>
                  <a:txBody>
                    <a:bodyPr/>
                    <a:lstStyle/>
                    <a:p>
                      <a:r>
                        <a:rPr lang="en-US" sz="1800" dirty="0"/>
                        <a:t>Image force (conducting)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576351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0AA96FD5-066C-3E95-9B1C-47B42A0AF534}"/>
              </a:ext>
            </a:extLst>
          </p:cNvPr>
          <p:cNvSpPr txBox="1"/>
          <p:nvPr/>
        </p:nvSpPr>
        <p:spPr>
          <a:xfrm>
            <a:off x="9919855" y="6529485"/>
            <a:ext cx="2153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A9FF"/>
                </a:solidFill>
              </a:rPr>
              <a:t>A. Mahon TTC 2026 June 10</a:t>
            </a:r>
          </a:p>
        </p:txBody>
      </p:sp>
    </p:spTree>
    <p:extLst>
      <p:ext uri="{BB962C8B-B14F-4D97-AF65-F5344CB8AC3E}">
        <p14:creationId xmlns:p14="http://schemas.microsoft.com/office/powerpoint/2010/main" val="20979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2D67C-8898-DF02-5393-5E311C5A6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618F3-7286-AD37-EDE9-64B4F904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15" y="505339"/>
            <a:ext cx="5564885" cy="1581962"/>
          </a:xfrm>
        </p:spPr>
        <p:txBody>
          <a:bodyPr>
            <a:normAutofit/>
          </a:bodyPr>
          <a:lstStyle/>
          <a:p>
            <a:r>
              <a:rPr lang="en-US" sz="3600" b="1" dirty="0"/>
              <a:t>Launch Velocities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8B70A-5A71-D3D8-DA26-6004A6EFA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64" t="7327" r="2799"/>
          <a:stretch>
            <a:fillRect/>
          </a:stretch>
        </p:blipFill>
        <p:spPr>
          <a:xfrm>
            <a:off x="7323385" y="1052719"/>
            <a:ext cx="4582893" cy="57912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FB1A7E8-4A23-0471-2024-C50DC8FF8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845559"/>
              </p:ext>
            </p:extLst>
          </p:nvPr>
        </p:nvGraphicFramePr>
        <p:xfrm>
          <a:off x="285722" y="3491343"/>
          <a:ext cx="7163531" cy="20116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335260">
                  <a:extLst>
                    <a:ext uri="{9D8B030D-6E8A-4147-A177-3AD203B41FA5}">
                      <a16:colId xmlns:a16="http://schemas.microsoft.com/office/drawing/2014/main" val="250245400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3060168409"/>
                    </a:ext>
                  </a:extLst>
                </a:gridCol>
                <a:gridCol w="1136073">
                  <a:extLst>
                    <a:ext uri="{9D8B030D-6E8A-4147-A177-3AD203B41FA5}">
                      <a16:colId xmlns:a16="http://schemas.microsoft.com/office/drawing/2014/main" val="986525870"/>
                    </a:ext>
                  </a:extLst>
                </a:gridCol>
                <a:gridCol w="1233054">
                  <a:extLst>
                    <a:ext uri="{9D8B030D-6E8A-4147-A177-3AD203B41FA5}">
                      <a16:colId xmlns:a16="http://schemas.microsoft.com/office/drawing/2014/main" val="393091655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890266689"/>
                    </a:ext>
                  </a:extLst>
                </a:gridCol>
                <a:gridCol w="1228562">
                  <a:extLst>
                    <a:ext uri="{9D8B030D-6E8A-4147-A177-3AD203B41FA5}">
                      <a16:colId xmlns:a16="http://schemas.microsoft.com/office/drawing/2014/main" val="977493279"/>
                    </a:ext>
                  </a:extLst>
                </a:gridCol>
              </a:tblGrid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Dust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Launch Speed and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Dust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Launch Speed and Angle</a:t>
                      </a:r>
                    </a:p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Dust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Launch Speed and Angle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274818"/>
                  </a:ext>
                </a:extLst>
              </a:tr>
              <a:tr h="206010">
                <a:tc rowSpan="5">
                  <a:txBody>
                    <a:bodyPr/>
                    <a:lstStyle/>
                    <a:p>
                      <a:r>
                        <a:rPr lang="en-US" sz="1200" dirty="0"/>
                        <a:t>AlSi10Mg on SS: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0.56 m/s at 86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en-US" sz="1200" dirty="0"/>
                        <a:t>SiO2 on SS: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0.35 m/s at 80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en-US" sz="1200" dirty="0"/>
                        <a:t>SS on SS: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0.31 m/s at 73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492724"/>
                  </a:ext>
                </a:extLst>
              </a:tr>
              <a:tr h="20601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0.34 m/s at 58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0.31 m/s at 73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0.34 m/s at 76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135148"/>
                  </a:ext>
                </a:extLst>
              </a:tr>
              <a:tr h="20601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0.27 m/s at 60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0.44 m/s at 67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0.32 m/s at 89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613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0.69 m/s at 89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0.34 m/s at 73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0.30 m/s at 64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576351"/>
                  </a:ext>
                </a:extLst>
              </a:tr>
              <a:tr h="20601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0.47 m/s at 83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0.31 m/s at 79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0.25 m/s at 51</a:t>
                      </a:r>
                      <a:r>
                        <a:rPr lang="en-US" sz="1200" baseline="30000" dirty="0"/>
                        <a:t>o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6381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50D1D8-C67C-CABB-03C1-377294D850A0}"/>
              </a:ext>
            </a:extLst>
          </p:cNvPr>
          <p:cNvSpPr txBox="1"/>
          <p:nvPr/>
        </p:nvSpPr>
        <p:spPr>
          <a:xfrm>
            <a:off x="5584662" y="7078346"/>
            <a:ext cx="776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Errors:</a:t>
            </a:r>
          </a:p>
          <a:p>
            <a:r>
              <a:rPr lang="en-US" dirty="0">
                <a:solidFill>
                  <a:schemeClr val="bg1"/>
                </a:solidFill>
              </a:rPr>
              <a:t>Statistical – run code bunch of times and see by how much values change</a:t>
            </a:r>
          </a:p>
          <a:p>
            <a:r>
              <a:rPr lang="en-US" dirty="0">
                <a:solidFill>
                  <a:schemeClr val="bg1"/>
                </a:solidFill>
              </a:rPr>
              <a:t>Systematic – assuming bottom of stage is zero for each event even though it could be  anywhere on the stage - unknown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F833B45-5E6F-6E20-65F3-93A63EEA9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684018"/>
              </p:ext>
            </p:extLst>
          </p:nvPr>
        </p:nvGraphicFramePr>
        <p:xfrm>
          <a:off x="4095837" y="7078346"/>
          <a:ext cx="1488825" cy="448081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488825">
                  <a:extLst>
                    <a:ext uri="{9D8B030D-6E8A-4147-A177-3AD203B41FA5}">
                      <a16:colId xmlns:a16="http://schemas.microsoft.com/office/drawing/2014/main" val="3461839728"/>
                    </a:ext>
                  </a:extLst>
                </a:gridCol>
              </a:tblGrid>
              <a:tr h="20601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E-Gun 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541178"/>
                  </a:ext>
                </a:extLst>
              </a:tr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60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956198"/>
                  </a:ext>
                </a:extLst>
              </a:tr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50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050796"/>
                  </a:ext>
                </a:extLst>
              </a:tr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50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783335"/>
                  </a:ext>
                </a:extLst>
              </a:tr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160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317955"/>
                  </a:ext>
                </a:extLst>
              </a:tr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160eV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228412"/>
                  </a:ext>
                </a:extLst>
              </a:tr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170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445326"/>
                  </a:ext>
                </a:extLst>
              </a:tr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120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352436"/>
                  </a:ext>
                </a:extLst>
              </a:tr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120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230866"/>
                  </a:ext>
                </a:extLst>
              </a:tr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200eV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461402"/>
                  </a:ext>
                </a:extLst>
              </a:tr>
              <a:tr h="206010">
                <a:tc>
                  <a:txBody>
                    <a:bodyPr/>
                    <a:lstStyle/>
                    <a:p>
                      <a:r>
                        <a:rPr lang="en-US" sz="1200" dirty="0"/>
                        <a:t>200eV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268549"/>
                  </a:ext>
                </a:extLst>
              </a:tr>
              <a:tr h="292659">
                <a:tc>
                  <a:txBody>
                    <a:bodyPr/>
                    <a:lstStyle/>
                    <a:p>
                      <a:r>
                        <a:rPr lang="en-US" sz="1200" dirty="0"/>
                        <a:t>110eV (?)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274715"/>
                  </a:ext>
                </a:extLst>
              </a:tr>
              <a:tr h="292659">
                <a:tc>
                  <a:txBody>
                    <a:bodyPr/>
                    <a:lstStyle/>
                    <a:p>
                      <a:r>
                        <a:rPr lang="en-US" sz="1200" dirty="0"/>
                        <a:t>110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62568"/>
                  </a:ext>
                </a:extLst>
              </a:tr>
              <a:tr h="292659">
                <a:tc>
                  <a:txBody>
                    <a:bodyPr/>
                    <a:lstStyle/>
                    <a:p>
                      <a:r>
                        <a:rPr lang="en-US" sz="1200" dirty="0"/>
                        <a:t>110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890876"/>
                  </a:ext>
                </a:extLst>
              </a:tr>
              <a:tr h="292659">
                <a:tc>
                  <a:txBody>
                    <a:bodyPr/>
                    <a:lstStyle/>
                    <a:p>
                      <a:r>
                        <a:rPr lang="en-US" sz="1200" dirty="0"/>
                        <a:t>110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126996"/>
                  </a:ext>
                </a:extLst>
              </a:tr>
              <a:tr h="292659">
                <a:tc>
                  <a:txBody>
                    <a:bodyPr/>
                    <a:lstStyle/>
                    <a:p>
                      <a:r>
                        <a:rPr lang="en-US" sz="1200" dirty="0"/>
                        <a:t>110eV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590094"/>
                  </a:ext>
                </a:extLst>
              </a:tr>
            </a:tbl>
          </a:graphicData>
        </a:graphic>
      </p:graphicFrame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E2903C5-EA88-E38A-36B1-AA5878A225FA}"/>
              </a:ext>
            </a:extLst>
          </p:cNvPr>
          <p:cNvSpPr txBox="1">
            <a:spLocks/>
          </p:cNvSpPr>
          <p:nvPr/>
        </p:nvSpPr>
        <p:spPr>
          <a:xfrm>
            <a:off x="462871" y="1354977"/>
            <a:ext cx="5121791" cy="4443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Can inform strength of potential barrier needed to halt migration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Kinetic Energy: K = ½ mv</a:t>
            </a:r>
            <a:r>
              <a:rPr lang="en-US" sz="2000" baseline="30000" dirty="0"/>
              <a:t>2</a:t>
            </a:r>
            <a:endParaRPr lang="en-US" sz="2000" dirty="0"/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In combination with charge gives electric potential: E = K/q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2383A1-2520-C857-BCE8-89DC721CD5BC}"/>
              </a:ext>
            </a:extLst>
          </p:cNvPr>
          <p:cNvSpPr txBox="1"/>
          <p:nvPr/>
        </p:nvSpPr>
        <p:spPr>
          <a:xfrm>
            <a:off x="9919855" y="6529485"/>
            <a:ext cx="2153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A9FF"/>
                </a:solidFill>
              </a:rPr>
              <a:t>A. Mahon TTC 2026 June 10</a:t>
            </a:r>
          </a:p>
        </p:txBody>
      </p:sp>
    </p:spTree>
    <p:extLst>
      <p:ext uri="{BB962C8B-B14F-4D97-AF65-F5344CB8AC3E}">
        <p14:creationId xmlns:p14="http://schemas.microsoft.com/office/powerpoint/2010/main" val="3044303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714B4-BC64-5E05-BEF6-17936F525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658E-F262-26B0-985A-220B04DF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15" y="505339"/>
            <a:ext cx="5564885" cy="1581962"/>
          </a:xfrm>
        </p:spPr>
        <p:txBody>
          <a:bodyPr>
            <a:normAutofit/>
          </a:bodyPr>
          <a:lstStyle/>
          <a:p>
            <a:r>
              <a:rPr lang="en-US" sz="3600" b="1" dirty="0"/>
              <a:t>Launch Velocities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732010D-D692-8095-2182-75E561B54937}"/>
              </a:ext>
            </a:extLst>
          </p:cNvPr>
          <p:cNvSpPr txBox="1">
            <a:spLocks/>
          </p:cNvSpPr>
          <p:nvPr/>
        </p:nvSpPr>
        <p:spPr>
          <a:xfrm>
            <a:off x="868571" y="2428194"/>
            <a:ext cx="6316000" cy="3040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5EC2F0CF-EC8D-FB1A-DC18-98603FD0B0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2083203"/>
                  </p:ext>
                </p:extLst>
              </p:nvPr>
            </p:nvGraphicFramePr>
            <p:xfrm>
              <a:off x="240169" y="3482133"/>
              <a:ext cx="4723776" cy="19558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2012956">
                      <a:extLst>
                        <a:ext uri="{9D8B030D-6E8A-4147-A177-3AD203B41FA5}">
                          <a16:colId xmlns:a16="http://schemas.microsoft.com/office/drawing/2014/main" val="185596998"/>
                        </a:ext>
                      </a:extLst>
                    </a:gridCol>
                    <a:gridCol w="2710820">
                      <a:extLst>
                        <a:ext uri="{9D8B030D-6E8A-4147-A177-3AD203B41FA5}">
                          <a16:colId xmlns:a16="http://schemas.microsoft.com/office/drawing/2014/main" val="1526556474"/>
                        </a:ext>
                      </a:extLst>
                    </a:gridCol>
                  </a:tblGrid>
                  <a:tr h="76177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+mn-lt"/>
                            </a:rPr>
                            <a:t>Dust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+mn-lt"/>
                            </a:rPr>
                            <a:t>Launch speed (averaged)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2915832"/>
                      </a:ext>
                    </a:extLst>
                  </a:tr>
                  <a:tr h="42348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+mn-lt"/>
                            </a:rPr>
                            <a:t>AlSi10Mg on 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+mn-lt"/>
                            </a:rPr>
                            <a:t>0.47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+mn-lt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>
                              <a:latin typeface="+mn-lt"/>
                            </a:rPr>
                            <a:t> </a:t>
                          </a:r>
                          <a:r>
                            <a:rPr lang="en-CA" sz="1600" b="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0.15 m/s</a:t>
                          </a:r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6770623"/>
                      </a:ext>
                    </a:extLst>
                  </a:tr>
                  <a:tr h="435297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+mn-lt"/>
                            </a:rPr>
                            <a:t>SiO2 on SS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+mn-lt"/>
                            </a:rPr>
                            <a:t>0.35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+mn-lt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>
                              <a:latin typeface="+mn-lt"/>
                            </a:rPr>
                            <a:t> 0.05 m/s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251605"/>
                      </a:ext>
                    </a:extLst>
                  </a:tr>
                  <a:tr h="2851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+mn-lt"/>
                            </a:rPr>
                            <a:t>SS on SS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+mn-lt"/>
                            </a:rPr>
                            <a:t>0.30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+mn-lt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>
                              <a:latin typeface="+mn-lt"/>
                            </a:rPr>
                            <a:t> 0.03 m/s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312329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5EC2F0CF-EC8D-FB1A-DC18-98603FD0B0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2083203"/>
                  </p:ext>
                </p:extLst>
              </p:nvPr>
            </p:nvGraphicFramePr>
            <p:xfrm>
              <a:off x="240169" y="3482133"/>
              <a:ext cx="4723776" cy="19558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2012956">
                      <a:extLst>
                        <a:ext uri="{9D8B030D-6E8A-4147-A177-3AD203B41FA5}">
                          <a16:colId xmlns:a16="http://schemas.microsoft.com/office/drawing/2014/main" val="185596998"/>
                        </a:ext>
                      </a:extLst>
                    </a:gridCol>
                    <a:gridCol w="2710820">
                      <a:extLst>
                        <a:ext uri="{9D8B030D-6E8A-4147-A177-3AD203B41FA5}">
                          <a16:colId xmlns:a16="http://schemas.microsoft.com/office/drawing/2014/main" val="1526556474"/>
                        </a:ext>
                      </a:extLst>
                    </a:gridCol>
                  </a:tblGrid>
                  <a:tr h="76177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+mn-lt"/>
                            </a:rPr>
                            <a:t>Dust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+mn-lt"/>
                            </a:rPr>
                            <a:t>Launch speed (averaged)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2915832"/>
                      </a:ext>
                    </a:extLst>
                  </a:tr>
                  <a:tr h="42348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+mn-lt"/>
                            </a:rPr>
                            <a:t>AlSi10Mg on 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4299" t="-182353" r="-935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6770623"/>
                      </a:ext>
                    </a:extLst>
                  </a:tr>
                  <a:tr h="435297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+mn-lt"/>
                            </a:rPr>
                            <a:t>SiO2 on SS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4299" t="-282353" r="-93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325160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+mn-lt"/>
                            </a:rPr>
                            <a:t>SS on SS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4299" t="-481481" r="-935" b="-259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312329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A6A6850-144D-4D31-4FCB-5123F6E8F204}"/>
              </a:ext>
            </a:extLst>
          </p:cNvPr>
          <p:cNvSpPr txBox="1">
            <a:spLocks/>
          </p:cNvSpPr>
          <p:nvPr/>
        </p:nvSpPr>
        <p:spPr>
          <a:xfrm>
            <a:off x="411589" y="1389555"/>
            <a:ext cx="5121791" cy="44437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Can inform strength of potential barrier needed to halt migration</a:t>
            </a:r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Kinetic Energy: K = ½ mv</a:t>
            </a:r>
            <a:r>
              <a:rPr lang="en-US" sz="2000" baseline="30000" dirty="0"/>
              <a:t>2</a:t>
            </a:r>
            <a:endParaRPr lang="en-US" sz="2000" dirty="0"/>
          </a:p>
          <a:p>
            <a:pPr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In combination with charge gives electric potential: E = K/q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3842D-4874-C26C-C4CC-516960BD075A}"/>
              </a:ext>
            </a:extLst>
          </p:cNvPr>
          <p:cNvSpPr txBox="1"/>
          <p:nvPr/>
        </p:nvSpPr>
        <p:spPr>
          <a:xfrm>
            <a:off x="9919855" y="6529485"/>
            <a:ext cx="2153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A9FF"/>
                </a:solidFill>
              </a:rPr>
              <a:t>A. Mahon TTC 2026 June 10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40D31A-7A77-B038-0C58-926130784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640" y="1389555"/>
            <a:ext cx="6707818" cy="493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713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12515</TotalTime>
  <Words>1101</Words>
  <Application>Microsoft Macintosh PowerPoint</Application>
  <PresentationFormat>Widescreen</PresentationFormat>
  <Paragraphs>203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Custom Design</vt:lpstr>
      <vt:lpstr>Particulate lofting &amp; migration under exposure to low energy electron beam</vt:lpstr>
      <vt:lpstr>PowerPoint Presentation</vt:lpstr>
      <vt:lpstr>Field Emission (FE) at the TRIUMF e-Linac</vt:lpstr>
      <vt:lpstr>Nature of Contamination</vt:lpstr>
      <vt:lpstr>Lofting and Migration Test Setup</vt:lpstr>
      <vt:lpstr>Lofting Results</vt:lpstr>
      <vt:lpstr>Lofting Theory</vt:lpstr>
      <vt:lpstr>Launch Velocities</vt:lpstr>
      <vt:lpstr>Launch Velocities</vt:lpstr>
      <vt:lpstr>Next step...charge!</vt:lpstr>
      <vt:lpstr>PowerPoint Presentation</vt:lpstr>
      <vt:lpstr>Thank you Merci</vt:lpstr>
      <vt:lpstr>PowerPoint Presentation</vt:lpstr>
      <vt:lpstr>SiO2 on SS Case study: Particle Counter (PC)</vt:lpstr>
      <vt:lpstr>SiO2 Case study: PC event time intervals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Aveen Mahon</cp:lastModifiedBy>
  <cp:revision>47</cp:revision>
  <dcterms:created xsi:type="dcterms:W3CDTF">2019-03-27T18:02:40Z</dcterms:created>
  <dcterms:modified xsi:type="dcterms:W3CDTF">2026-06-09T22:41:41Z</dcterms:modified>
</cp:coreProperties>
</file>