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2" r:id="rId2"/>
    <p:sldMasterId id="2147483669" r:id="rId3"/>
  </p:sldMasterIdLst>
  <p:sldIdLst>
    <p:sldId id="256" r:id="rId4"/>
    <p:sldId id="257" r:id="rId5"/>
    <p:sldId id="258" r:id="rId6"/>
    <p:sldId id="260" r:id="rId7"/>
    <p:sldId id="261" r:id="rId8"/>
    <p:sldId id="259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</p:sldIdLst>
  <p:sldSz cx="12192000" cy="6858000"/>
  <p:notesSz cx="7559675" cy="10691813"/>
  <p:defaultTextStyle>
    <a:defPPr>
      <a:defRPr lang="ja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avid Longuevergne" initials="DL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37"/>
  </p:normalViewPr>
  <p:slideViewPr>
    <p:cSldViewPr snapToGrid="0">
      <p:cViewPr varScale="1">
        <p:scale>
          <a:sx n="98" d="100"/>
          <a:sy n="98" d="100"/>
        </p:scale>
        <p:origin x="10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jpe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lide simple : titre+contenu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6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914400">
              <a:lnSpc>
                <a:spcPct val="90000"/>
              </a:lnSpc>
              <a:buNone/>
              <a:defRPr lang="fr-FR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fr-FR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4" name="PlaceHolder 2"/>
          <p:cNvSpPr>
            <a:spLocks noGrp="1"/>
          </p:cNvSpPr>
          <p:nvPr>
            <p:ph type="dt" idx="1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5" name="PlaceHolder 3"/>
          <p:cNvSpPr>
            <a:spLocks noGrp="1"/>
          </p:cNvSpPr>
          <p:nvPr>
            <p:ph type="ftr" idx="2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6" name="PlaceHolder 4"/>
          <p:cNvSpPr>
            <a:spLocks noGrp="1"/>
          </p:cNvSpPr>
          <p:nvPr>
            <p:ph type="sldNum" idx="3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F9C5AB3-2566-424D-9464-8D9CCF5B66DE}" type="slidenum">
              <a:rPr lang="fr-FR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7" name="PlaceHolder 5"/>
          <p:cNvSpPr>
            <a:spLocks noGrp="1"/>
          </p:cNvSpPr>
          <p:nvPr>
            <p:ph type="body" hasCustomPrompt="1"/>
          </p:nvPr>
        </p:nvSpPr>
        <p:spPr>
          <a:xfrm>
            <a:off x="309960" y="902520"/>
            <a:ext cx="11665800" cy="5286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  <a:defRPr lang="fr-FR" sz="226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294B"/>
              </a:buClr>
              <a:buFont typeface="Arial"/>
              <a:buChar char="•"/>
              <a:defRPr lang="fr-FR" sz="204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defRPr lang="fr-FR" sz="181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</a:pPr>
            <a:r>
              <a:rPr lang="fr-FR" sz="226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294B"/>
              </a:buClr>
              <a:buFont typeface="Arial"/>
              <a:buChar char="•"/>
            </a:pPr>
            <a:r>
              <a:rPr lang="fr-FR" sz="204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  <a:endParaRPr lang="ja-SE" sz="2040" b="0" u="none" strike="noStrike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</a:pPr>
            <a:r>
              <a:rPr lang="fr-FR" sz="181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  <a:endParaRPr lang="ja-SE" sz="1810" b="0" u="none" strike="noStrike">
              <a:solidFill>
                <a:srgbClr val="456487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</a:pPr>
            <a:r>
              <a: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  <a:endParaRPr lang="ja-SE" sz="1580" b="0" u="none" strike="noStrike">
              <a:solidFill>
                <a:srgbClr val="456487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</a:pPr>
            <a:r>
              <a: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  <a:endParaRPr lang="ja-SE" sz="1580" b="0" u="none" strike="noStrike">
              <a:solidFill>
                <a:srgbClr val="456487"/>
              </a:solidFill>
              <a:effectLst/>
              <a:uFillTx/>
              <a:latin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タイトル付きの図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839880" y="457200"/>
            <a:ext cx="3931920" cy="15998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32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32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32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183280" y="987480"/>
            <a:ext cx="6171840" cy="4873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0" algn="l"/>
              </a:tabLst>
              <a:def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0" algn="l"/>
              </a:tabLst>
              <a:def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  <a:lvl6pPr lvl="5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6pPr>
            <a:lvl7pPr lvl="6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7pPr>
          </a:lstStyle>
          <a:p>
            <a: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outline text format</a:t>
            </a:r>
          </a:p>
          <a:p>
            <a:pPr marL="457200" lvl="1" defTabSz="9144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0" algn="l"/>
              </a:tabLst>
            </a:pPr>
            <a:r>
              <a: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Outline Level</a:t>
            </a:r>
          </a:p>
          <a:p>
            <a:pPr marL="914400" lvl="2" defTabSz="9144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Outline Level</a:t>
            </a:r>
          </a:p>
          <a:p>
            <a:pPr marL="1371600" lvl="3" defTabSz="9144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0" algn="l"/>
              </a:tabLst>
            </a:pPr>
            <a:r>
              <a: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Outline Level</a:t>
            </a:r>
          </a:p>
          <a:p>
            <a:pPr marL="1828800" lvl="4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Outline Level</a:t>
            </a:r>
          </a:p>
          <a:p>
            <a:pPr marL="2286000" lvl="5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Sixth Outline Level</a:t>
            </a:r>
          </a:p>
          <a:p>
            <a:pPr marL="2743200" lvl="6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ja-SE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Seventh Outline Level</a:t>
            </a:r>
          </a:p>
        </p:txBody>
      </p:sp>
      <p:sp>
        <p:nvSpPr>
          <p:cNvPr id="10" name="PlaceHolder 3"/>
          <p:cNvSpPr>
            <a:spLocks noGrp="1"/>
          </p:cNvSpPr>
          <p:nvPr>
            <p:ph type="body"/>
          </p:nvPr>
        </p:nvSpPr>
        <p:spPr>
          <a:xfrm>
            <a:off x="839880" y="2057400"/>
            <a:ext cx="3931920" cy="3811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ja-JP" sz="16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ja-JP" sz="16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16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11" name="PlaceHolder 4"/>
          <p:cNvSpPr>
            <a:spLocks noGrp="1"/>
          </p:cNvSpPr>
          <p:nvPr>
            <p:ph type="dt" idx="4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2" name="PlaceHolder 5"/>
          <p:cNvSpPr>
            <a:spLocks noGrp="1"/>
          </p:cNvSpPr>
          <p:nvPr>
            <p:ph type="ftr" idx="5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3" name="PlaceHolder 6"/>
          <p:cNvSpPr>
            <a:spLocks noGrp="1"/>
          </p:cNvSpPr>
          <p:nvPr>
            <p:ph type="sldNum" idx="6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087735D-29F7-4CC4-9444-77787B7122DE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44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2 </a:t>
            </a: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4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5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dt" idx="7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ftr" idx="8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8" name="PlaceHolder 5"/>
          <p:cNvSpPr>
            <a:spLocks noGrp="1"/>
          </p:cNvSpPr>
          <p:nvPr>
            <p:ph type="sldNum" idx="9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BA4B95BB-8777-4843-929A-B4C545248F75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8724960" y="365040"/>
            <a:ext cx="2628720" cy="581148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ctr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44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838080" y="365040"/>
            <a:ext cx="7733880" cy="581148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2 </a:t>
            </a: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4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5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dt" idx="10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ftr" idx="11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23" name="PlaceHolder 5"/>
          <p:cNvSpPr>
            <a:spLocks noGrp="1"/>
          </p:cNvSpPr>
          <p:nvPr>
            <p:ph type="sldNum" idx="12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1321FB1F-D968-4D42-B6A3-31DA39C0C9FD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Intro-slide-fili-perso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5" name="PlaceHolder 1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280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40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0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180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180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80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40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0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80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80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28" name="PlaceHolder 4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180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180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80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80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29" name="PlaceHolder 5"/>
          <p:cNvSpPr>
            <a:spLocks noGrp="1"/>
          </p:cNvSpPr>
          <p:nvPr>
            <p:ph type="dt" idx="13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30" name="PlaceHolder 6"/>
          <p:cNvSpPr>
            <a:spLocks noGrp="1"/>
          </p:cNvSpPr>
          <p:nvPr>
            <p:ph type="ftr" idx="14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31" name="PlaceHolder 7"/>
          <p:cNvSpPr>
            <a:spLocks noGrp="1"/>
          </p:cNvSpPr>
          <p:nvPr>
            <p:ph type="sldNum" idx="15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FF53C192-C076-4D5B-84D7-8B0A4E4F220C}" type="slidenum">
              <a:rPr lang="fr-FR" sz="120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32" name="PlaceHolder 8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9144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ctr" defTabSz="914400">
              <a:lnSpc>
                <a:spcPct val="90000"/>
              </a:lnSpc>
              <a:buNone/>
              <a:defRPr lang="ja-JP" sz="60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algn="ctr" defTabSz="914400">
              <a:lnSpc>
                <a:spcPct val="90000"/>
              </a:lnSpc>
              <a:buNone/>
            </a:pPr>
            <a:r>
              <a:rPr lang="ja-JP" sz="60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60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dt" idx="16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ftr" idx="17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sldNum" idx="18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B8878A51-CDC4-4253-90D3-9B6408103612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44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2 </a:t>
            </a: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4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5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39" name="PlaceHolder 3"/>
          <p:cNvSpPr>
            <a:spLocks noGrp="1"/>
          </p:cNvSpPr>
          <p:nvPr>
            <p:ph type="dt" idx="19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40" name="PlaceHolder 4"/>
          <p:cNvSpPr>
            <a:spLocks noGrp="1"/>
          </p:cNvSpPr>
          <p:nvPr>
            <p:ph type="ftr" idx="20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41" name="PlaceHolder 5"/>
          <p:cNvSpPr>
            <a:spLocks noGrp="1"/>
          </p:cNvSpPr>
          <p:nvPr>
            <p:ph type="sldNum" idx="21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D55F089-8A9B-48A5-BA2E-77A0C47B8893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セクション見出し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831960" y="1709640"/>
            <a:ext cx="10515240" cy="2852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60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60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60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831960" y="4589640"/>
            <a:ext cx="10515240" cy="14997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ja-JP" sz="24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ja-JP" sz="24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400" b="0" u="none" strike="noStrike">
              <a:solidFill>
                <a:schemeClr val="dk1">
                  <a:tint val="75000"/>
                </a:schemeClr>
              </a:solidFill>
              <a:effectLst/>
              <a:uFillTx/>
              <a:latin typeface="Calibri"/>
            </a:endParaRPr>
          </a:p>
        </p:txBody>
      </p:sp>
      <p:sp>
        <p:nvSpPr>
          <p:cNvPr id="44" name="PlaceHolder 3"/>
          <p:cNvSpPr>
            <a:spLocks noGrp="1"/>
          </p:cNvSpPr>
          <p:nvPr>
            <p:ph type="dt" idx="22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45" name="PlaceHolder 4"/>
          <p:cNvSpPr>
            <a:spLocks noGrp="1"/>
          </p:cNvSpPr>
          <p:nvPr>
            <p:ph type="ftr" idx="23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46" name="PlaceHolder 5"/>
          <p:cNvSpPr>
            <a:spLocks noGrp="1"/>
          </p:cNvSpPr>
          <p:nvPr>
            <p:ph type="sldNum" idx="24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0C6388B-82D4-4EEB-A7E1-5CBFA0C5BBB7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44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81120" cy="43509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2 </a:t>
            </a: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4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5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6172200" y="1825560"/>
            <a:ext cx="5181120" cy="43509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2 </a:t>
            </a: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4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5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50" name="PlaceHolder 4"/>
          <p:cNvSpPr>
            <a:spLocks noGrp="1"/>
          </p:cNvSpPr>
          <p:nvPr>
            <p:ph type="dt" idx="25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51" name="PlaceHolder 5"/>
          <p:cNvSpPr>
            <a:spLocks noGrp="1"/>
          </p:cNvSpPr>
          <p:nvPr>
            <p:ph type="ftr" idx="26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52" name="PlaceHolder 6"/>
          <p:cNvSpPr>
            <a:spLocks noGrp="1"/>
          </p:cNvSpPr>
          <p:nvPr>
            <p:ph type="sldNum" idx="27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4181BEDD-22BB-4DB9-9CCD-117B03C23507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比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8398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44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839880" y="1681200"/>
            <a:ext cx="5157360" cy="823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ja-JP" sz="2400" b="1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ja-JP" sz="24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839880" y="2505240"/>
            <a:ext cx="5157360" cy="36842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2 </a:t>
            </a: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4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5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6172200" y="1681200"/>
            <a:ext cx="5182920" cy="823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ja-JP" sz="2400" b="1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ja-JP" sz="24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57" name="PlaceHolder 5"/>
          <p:cNvSpPr>
            <a:spLocks noGrp="1"/>
          </p:cNvSpPr>
          <p:nvPr>
            <p:ph type="body"/>
          </p:nvPr>
        </p:nvSpPr>
        <p:spPr>
          <a:xfrm>
            <a:off x="6172200" y="2505240"/>
            <a:ext cx="5182920" cy="36842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2 </a:t>
            </a: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4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5 </a:t>
            </a:r>
            <a:r>
              <a:rPr lang="ja-JP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58" name="PlaceHolder 6"/>
          <p:cNvSpPr>
            <a:spLocks noGrp="1"/>
          </p:cNvSpPr>
          <p:nvPr>
            <p:ph type="dt" idx="28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59" name="PlaceHolder 7"/>
          <p:cNvSpPr>
            <a:spLocks noGrp="1"/>
          </p:cNvSpPr>
          <p:nvPr>
            <p:ph type="ftr" idx="29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60" name="PlaceHolder 8"/>
          <p:cNvSpPr>
            <a:spLocks noGrp="1"/>
          </p:cNvSpPr>
          <p:nvPr>
            <p:ph type="sldNum" idx="30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BF9485AD-B264-47E1-93E0-AFFD84793123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44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44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dt" idx="31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ftr" idx="32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64" name="PlaceHolder 4"/>
          <p:cNvSpPr>
            <a:spLocks noGrp="1"/>
          </p:cNvSpPr>
          <p:nvPr>
            <p:ph type="sldNum" idx="33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07569256-8365-417A-AFF9-FCCE6A4F1BA7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dt" idx="34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66" name="PlaceHolder 2"/>
          <p:cNvSpPr>
            <a:spLocks noGrp="1"/>
          </p:cNvSpPr>
          <p:nvPr>
            <p:ph type="ftr" idx="35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67" name="PlaceHolder 3"/>
          <p:cNvSpPr>
            <a:spLocks noGrp="1"/>
          </p:cNvSpPr>
          <p:nvPr>
            <p:ph type="sldNum" idx="36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6DFF5FBC-5B85-4AFF-ADBB-B66B438C7D52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タイトル付きのコンテンツ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PlaceHolder 1"/>
          <p:cNvSpPr>
            <a:spLocks noGrp="1"/>
          </p:cNvSpPr>
          <p:nvPr>
            <p:ph type="title"/>
          </p:nvPr>
        </p:nvSpPr>
        <p:spPr>
          <a:xfrm>
            <a:off x="839880" y="457200"/>
            <a:ext cx="3931920" cy="15998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914400">
              <a:lnSpc>
                <a:spcPct val="90000"/>
              </a:lnSpc>
              <a:buNone/>
              <a:defRPr lang="ja-JP" sz="32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ja-JP" sz="32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マスター タイトルの書式設定</a:t>
            </a:r>
            <a:endParaRPr lang="ja-SE" sz="32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69" name="PlaceHolder 2"/>
          <p:cNvSpPr>
            <a:spLocks noGrp="1"/>
          </p:cNvSpPr>
          <p:nvPr>
            <p:ph type="body"/>
          </p:nvPr>
        </p:nvSpPr>
        <p:spPr>
          <a:xfrm>
            <a:off x="5183280" y="987480"/>
            <a:ext cx="6171840" cy="4873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ja-JP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ja-JP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32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685800" lvl="1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2 </a:t>
            </a:r>
            <a:r>
              <a:rPr lang="ja-JP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143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 </a:t>
            </a:r>
            <a:r>
              <a:rPr lang="ja-JP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600200" lvl="3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4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057400" lvl="4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第 </a:t>
            </a: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5 </a:t>
            </a:r>
            <a:r>
              <a:rPr lang="ja-JP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レベル</a:t>
            </a:r>
            <a:endParaRPr lang="ja-SE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70" name="PlaceHolder 3"/>
          <p:cNvSpPr>
            <a:spLocks noGrp="1"/>
          </p:cNvSpPr>
          <p:nvPr>
            <p:ph type="body"/>
          </p:nvPr>
        </p:nvSpPr>
        <p:spPr>
          <a:xfrm>
            <a:off x="839880" y="2057400"/>
            <a:ext cx="3931920" cy="3811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ja-JP" sz="16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ja-JP" sz="16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マスター テキストの書式設定</a:t>
            </a:r>
            <a:endParaRPr lang="ja-SE" sz="16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71" name="PlaceHolder 4"/>
          <p:cNvSpPr>
            <a:spLocks noGrp="1"/>
          </p:cNvSpPr>
          <p:nvPr>
            <p:ph type="dt" idx="37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72" name="PlaceHolder 5"/>
          <p:cNvSpPr>
            <a:spLocks noGrp="1"/>
          </p:cNvSpPr>
          <p:nvPr>
            <p:ph type="ftr" idx="38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sv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73" name="PlaceHolder 6"/>
          <p:cNvSpPr>
            <a:spLocks noGrp="1"/>
          </p:cNvSpPr>
          <p:nvPr>
            <p:ph type="sldNum" idx="39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3293852A-C1F5-43CE-8EB1-FFF51A36502F}" type="slidenum">
              <a:rPr lang="en-US" altLang="ja-SE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re_pr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21"/>
          <p:cNvSpPr/>
          <p:nvPr/>
        </p:nvSpPr>
        <p:spPr>
          <a:xfrm>
            <a:off x="0" y="6398640"/>
            <a:ext cx="12191760" cy="459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4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75" name="Rectangle 7"/>
          <p:cNvSpPr/>
          <p:nvPr/>
        </p:nvSpPr>
        <p:spPr>
          <a:xfrm>
            <a:off x="0" y="0"/>
            <a:ext cx="12191760" cy="7390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25000">
                <a:srgbClr val="B3D6F3"/>
              </a:gs>
              <a:gs pos="75000">
                <a:srgbClr val="196BAF"/>
              </a:gs>
              <a:gs pos="97000">
                <a:srgbClr val="15588F"/>
              </a:gs>
            </a:gsLst>
            <a:lin ang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4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76" name="Rectangle 11"/>
          <p:cNvSpPr/>
          <p:nvPr/>
        </p:nvSpPr>
        <p:spPr>
          <a:xfrm>
            <a:off x="0" y="169200"/>
            <a:ext cx="12191760" cy="40716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40000">
                <a:srgbClr val="A9D1F5"/>
              </a:gs>
              <a:gs pos="75000">
                <a:srgbClr val="449EE8"/>
              </a:gs>
              <a:gs pos="100000">
                <a:srgbClr val="449EE8"/>
              </a:gs>
            </a:gsLst>
            <a:lin ang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4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4058640" y="205452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dt" idx="40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79" name="PlaceHolder 3"/>
          <p:cNvSpPr>
            <a:spLocks noGrp="1"/>
          </p:cNvSpPr>
          <p:nvPr>
            <p:ph type="sldNum" idx="41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06269D19-5002-4EE6-8F9B-4A701157A5F4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80" name="PlaceHolder 4"/>
          <p:cNvSpPr>
            <a:spLocks noGrp="1"/>
          </p:cNvSpPr>
          <p:nvPr>
            <p:ph type="ftr" idx="42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pic>
        <p:nvPicPr>
          <p:cNvPr id="81" name="Image 13"/>
          <p:cNvPicPr/>
          <p:nvPr/>
        </p:nvPicPr>
        <p:blipFill>
          <a:blip r:embed="rId2"/>
          <a:stretch/>
        </p:blipFill>
        <p:spPr>
          <a:xfrm>
            <a:off x="1062720" y="1157760"/>
            <a:ext cx="1059840" cy="10180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82" name="Image 15"/>
          <p:cNvPicPr/>
          <p:nvPr/>
        </p:nvPicPr>
        <p:blipFill>
          <a:blip r:embed="rId3"/>
          <a:stretch/>
        </p:blipFill>
        <p:spPr>
          <a:xfrm>
            <a:off x="771840" y="4347000"/>
            <a:ext cx="1351080" cy="10180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83" name="Image 16"/>
          <p:cNvPicPr/>
          <p:nvPr/>
        </p:nvPicPr>
        <p:blipFill>
          <a:blip r:embed="rId4"/>
          <a:stretch/>
        </p:blipFill>
        <p:spPr>
          <a:xfrm>
            <a:off x="934920" y="2816280"/>
            <a:ext cx="1187640" cy="890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84" name="PlaceHolder 5"/>
          <p:cNvSpPr>
            <a:spLocks noGrp="1"/>
          </p:cNvSpPr>
          <p:nvPr>
            <p:ph type="body" hasCustomPrompt="1"/>
          </p:nvPr>
        </p:nvSpPr>
        <p:spPr>
          <a:xfrm>
            <a:off x="9111240" y="4646880"/>
            <a:ext cx="2770560" cy="1437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indent="0" algn="ctr" defTabSz="1035000">
              <a:lnSpc>
                <a:spcPct val="100000"/>
              </a:lnSpc>
              <a:buNone/>
              <a:tabLst>
                <a:tab pos="0" algn="l"/>
              </a:tabLst>
              <a:defRPr lang="fr-FR" sz="1360" b="0" u="none" strike="noStrike">
                <a:solidFill>
                  <a:srgbClr val="002060"/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10350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FR" sz="1360" b="0" u="none" strike="noStrike">
                <a:solidFill>
                  <a:srgbClr val="002060"/>
                </a:solidFill>
                <a:effectLst/>
                <a:uFillTx/>
                <a:latin typeface="Calibri"/>
              </a:rPr>
              <a:t>Coordonnées Auteur</a:t>
            </a:r>
            <a:endParaRPr lang="ja-SE" sz="1360" b="0" u="none" strike="noStrike">
              <a:solidFill>
                <a:srgbClr val="002060"/>
              </a:solidFill>
              <a:effectLst/>
              <a:uFillTx/>
              <a:latin typeface="Calibri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rps_slid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Rectangle 19"/>
          <p:cNvSpPr/>
          <p:nvPr/>
        </p:nvSpPr>
        <p:spPr>
          <a:xfrm>
            <a:off x="0" y="6398640"/>
            <a:ext cx="12191760" cy="459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4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86" name="Rectangle 7"/>
          <p:cNvSpPr/>
          <p:nvPr/>
        </p:nvSpPr>
        <p:spPr>
          <a:xfrm>
            <a:off x="0" y="0"/>
            <a:ext cx="12191760" cy="739080"/>
          </a:xfrm>
          <a:prstGeom prst="rect">
            <a:avLst/>
          </a:prstGeom>
          <a:gradFill rotWithShape="0">
            <a:gsLst>
              <a:gs pos="6000">
                <a:srgbClr val="FFFFFF"/>
              </a:gs>
              <a:gs pos="25000">
                <a:srgbClr val="B3D6F3"/>
              </a:gs>
              <a:gs pos="75000">
                <a:srgbClr val="196BAF"/>
              </a:gs>
              <a:gs pos="97000">
                <a:srgbClr val="15588F"/>
              </a:gs>
            </a:gsLst>
            <a:lin ang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4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87" name="Rectangle 20"/>
          <p:cNvSpPr/>
          <p:nvPr/>
        </p:nvSpPr>
        <p:spPr>
          <a:xfrm>
            <a:off x="0" y="169200"/>
            <a:ext cx="12191760" cy="40716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40000">
                <a:srgbClr val="A9D1F5"/>
              </a:gs>
              <a:gs pos="75000">
                <a:srgbClr val="449EE8"/>
              </a:gs>
              <a:gs pos="100000">
                <a:srgbClr val="449EE8"/>
              </a:gs>
            </a:gsLst>
            <a:lin ang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4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3227760" y="12024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90" name="PlaceHolder 3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92" name="PlaceHolder 5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93" name="PlaceHolder 6"/>
          <p:cNvSpPr>
            <a:spLocks noGrp="1"/>
          </p:cNvSpPr>
          <p:nvPr>
            <p:ph type="dt" idx="43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94" name="PlaceHolder 7"/>
          <p:cNvSpPr>
            <a:spLocks noGrp="1"/>
          </p:cNvSpPr>
          <p:nvPr>
            <p:ph type="sldNum" idx="44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7DFB2BC7-2ED8-4B31-95BC-5D534BE23394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95" name="PlaceHolder 8"/>
          <p:cNvSpPr>
            <a:spLocks noGrp="1"/>
          </p:cNvSpPr>
          <p:nvPr>
            <p:ph type="ftr" idx="45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pic>
        <p:nvPicPr>
          <p:cNvPr id="96" name="Image 16"/>
          <p:cNvPicPr/>
          <p:nvPr/>
        </p:nvPicPr>
        <p:blipFill>
          <a:blip r:embed="rId2"/>
          <a:stretch/>
        </p:blipFill>
        <p:spPr>
          <a:xfrm>
            <a:off x="24120" y="68400"/>
            <a:ext cx="814320" cy="6109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97" name="Image 17"/>
          <p:cNvPicPr/>
          <p:nvPr/>
        </p:nvPicPr>
        <p:blipFill>
          <a:blip r:embed="rId3"/>
          <a:stretch/>
        </p:blipFill>
        <p:spPr>
          <a:xfrm>
            <a:off x="961920" y="68400"/>
            <a:ext cx="486000" cy="610920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839160" y="364680"/>
            <a:ext cx="10513440" cy="1325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fr-FR" sz="498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498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Cliquez et modifiez le titre</a:t>
            </a:r>
            <a:endParaRPr lang="ja-SE" sz="498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99" name="PlaceHolder 2"/>
          <p:cNvSpPr>
            <a:spLocks noGrp="1"/>
          </p:cNvSpPr>
          <p:nvPr>
            <p:ph type="body"/>
          </p:nvPr>
        </p:nvSpPr>
        <p:spPr>
          <a:xfrm>
            <a:off x="839160" y="1825560"/>
            <a:ext cx="10513440" cy="4351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000000"/>
              </a:buClr>
              <a:buFont typeface="Arial"/>
              <a:buChar char="•"/>
              <a:defRPr lang="fr-FR" sz="317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Font typeface="Arial"/>
              <a:buChar char="•"/>
              <a:defRPr lang="fr-FR" sz="272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Font typeface="Arial"/>
              <a:buChar char="•"/>
              <a:defRPr lang="fr-FR" sz="226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Font typeface="Arial"/>
              <a:buChar char="•"/>
              <a:defRPr lang="fr-FR" sz="204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Font typeface="Arial"/>
              <a:buChar char="•"/>
              <a:defRPr lang="fr-FR" sz="204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000000"/>
              </a:buClr>
              <a:buFont typeface="Arial"/>
              <a:buChar char="•"/>
            </a:pPr>
            <a:r>
              <a:rPr lang="fr-FR" sz="317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Cliquez pour modifier les styles du texte du masque</a:t>
            </a:r>
            <a:endParaRPr lang="ja-SE" sz="317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Font typeface="Arial"/>
              <a:buChar char="•"/>
            </a:pPr>
            <a:r>
              <a:rPr lang="fr-FR" sz="272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Deuxième niveau</a:t>
            </a:r>
            <a:endParaRPr lang="ja-SE" sz="272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Font typeface="Arial"/>
              <a:buChar char="•"/>
            </a:pPr>
            <a:r>
              <a:rPr lang="fr-FR" sz="226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Troisième niveau</a:t>
            </a:r>
            <a:endParaRPr lang="ja-SE" sz="226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Font typeface="Arial"/>
              <a:buChar char="•"/>
            </a:pPr>
            <a:r>
              <a:rPr lang="fr-FR" sz="204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Quatrième niveau</a:t>
            </a:r>
            <a:endParaRPr lang="ja-SE" sz="204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Font typeface="Arial"/>
              <a:buChar char="•"/>
            </a:pPr>
            <a:r>
              <a:rPr lang="fr-FR" sz="204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Cinquième niveau</a:t>
            </a:r>
            <a:endParaRPr lang="ja-SE" sz="204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100" name="PlaceHolder 3"/>
          <p:cNvSpPr>
            <a:spLocks noGrp="1"/>
          </p:cNvSpPr>
          <p:nvPr>
            <p:ph type="dt" idx="46"/>
          </p:nvPr>
        </p:nvSpPr>
        <p:spPr>
          <a:xfrm>
            <a:off x="8773560" y="188280"/>
            <a:ext cx="2844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01" name="PlaceHolder 4"/>
          <p:cNvSpPr>
            <a:spLocks noGrp="1"/>
          </p:cNvSpPr>
          <p:nvPr>
            <p:ph type="ftr" idx="47"/>
          </p:nvPr>
        </p:nvSpPr>
        <p:spPr>
          <a:xfrm>
            <a:off x="1494000" y="188280"/>
            <a:ext cx="386028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02" name="PlaceHolder 5"/>
          <p:cNvSpPr>
            <a:spLocks noGrp="1"/>
          </p:cNvSpPr>
          <p:nvPr>
            <p:ph type="sldNum" idx="48"/>
          </p:nvPr>
        </p:nvSpPr>
        <p:spPr>
          <a:xfrm>
            <a:off x="8611200" y="635688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053BF7B-0FCA-454B-BE44-905BC8A859DA}" type="slidenum">
              <a:rPr lang="fr-FR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Defaul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04" name="PlaceHolder 1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07" name="PlaceHolder 4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464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464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464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464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464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464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08" name="PlaceHolder 5"/>
          <p:cNvSpPr>
            <a:spLocks noGrp="1"/>
          </p:cNvSpPr>
          <p:nvPr>
            <p:ph type="dt" idx="49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09" name="PlaceHolder 6"/>
          <p:cNvSpPr>
            <a:spLocks noGrp="1"/>
          </p:cNvSpPr>
          <p:nvPr>
            <p:ph type="ftr" idx="50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10" name="PlaceHolder 7"/>
          <p:cNvSpPr>
            <a:spLocks noGrp="1"/>
          </p:cNvSpPr>
          <p:nvPr>
            <p:ph type="sldNum" idx="51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BDD1B75-681E-4F5C-B726-81EC7FD9E019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11" name="PlaceHolder 8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Default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Image 6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dt" idx="52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15" name="PlaceHolder 3"/>
          <p:cNvSpPr>
            <a:spLocks noGrp="1"/>
          </p:cNvSpPr>
          <p:nvPr>
            <p:ph type="ftr" idx="53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en-US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16" name="PlaceHolder 4"/>
          <p:cNvSpPr>
            <a:spLocks noGrp="1"/>
          </p:cNvSpPr>
          <p:nvPr>
            <p:ph type="sldNum" idx="54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5AA376D-A1DD-425E-AAB1-8F491A7392F2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17" name="PlaceHolder 5"/>
          <p:cNvSpPr>
            <a:spLocks noGrp="1"/>
          </p:cNvSpPr>
          <p:nvPr>
            <p:ph type="body" hasCustomPrompt="1"/>
          </p:nvPr>
        </p:nvSpPr>
        <p:spPr>
          <a:xfrm>
            <a:off x="309960" y="902520"/>
            <a:ext cx="11665800" cy="5286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defRPr lang="fr-FR" sz="226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defRPr lang="fr-FR" sz="204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81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fr-FR" sz="226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fr-FR" sz="204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  <a:endParaRPr lang="ja-SE" sz="2040" b="0" u="none" strike="noStrike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</a:pPr>
            <a:r>
              <a:rPr lang="fr-FR" sz="181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  <a:endParaRPr lang="ja-SE" sz="1810" b="0" u="none" strike="noStrike">
              <a:solidFill>
                <a:srgbClr val="456487"/>
              </a:solidFill>
              <a:effectLst/>
              <a:uFillTx/>
              <a:latin typeface="Calibri"/>
            </a:endParaRP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</a:pPr>
            <a:r>
              <a: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  <a:endParaRPr lang="ja-SE" sz="1580" b="0" u="none" strike="noStrike">
              <a:solidFill>
                <a:srgbClr val="456487"/>
              </a:solidFill>
              <a:effectLst/>
              <a:uFillTx/>
              <a:latin typeface="Calibri"/>
            </a:endParaRP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</a:pPr>
            <a:r>
              <a: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  <a:endParaRPr lang="ja-SE" sz="1580" b="0" u="none" strike="noStrike">
              <a:solidFill>
                <a:srgbClr val="456487"/>
              </a:solidFill>
              <a:effectLst/>
              <a:uFillTx/>
              <a:latin typeface="Calibri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ection Head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831960" y="1709640"/>
            <a:ext cx="10515240" cy="2852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buNone/>
              <a:defRPr lang="en-US" sz="6000" b="0" u="none" strike="noStrike">
                <a:solidFill>
                  <a:schemeClr val="dk1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US" sz="6000" b="0" u="none" strike="noStrike">
                <a:solidFill>
                  <a:schemeClr val="dk1"/>
                </a:solidFill>
                <a:effectLst/>
                <a:uFillTx/>
                <a:latin typeface="Calibri Light"/>
              </a:rPr>
              <a:t>Click to edit Master title style</a:t>
            </a:r>
            <a:endParaRPr lang="ja-SE" sz="6000" b="0" u="none" strike="noStrike">
              <a:solidFill>
                <a:schemeClr val="dk1"/>
              </a:solidFill>
              <a:effectLst/>
              <a:uFillTx/>
              <a:latin typeface="Calibri Light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831960" y="4589640"/>
            <a:ext cx="10515240" cy="14997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en-US" sz="24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en-US" sz="24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Click to edit Master text styles</a:t>
            </a:r>
            <a:endParaRPr lang="ja-SE" sz="2400" b="0" u="none" strike="noStrike">
              <a:solidFill>
                <a:schemeClr val="dk1">
                  <a:tint val="75000"/>
                </a:schemeClr>
              </a:solidFill>
              <a:effectLst/>
              <a:uFillTx/>
              <a:latin typeface="Calibri"/>
            </a:endParaRPr>
          </a:p>
        </p:txBody>
      </p:sp>
      <p:sp>
        <p:nvSpPr>
          <p:cNvPr id="120" name="PlaceHolder 3"/>
          <p:cNvSpPr>
            <a:spLocks noGrp="1"/>
          </p:cNvSpPr>
          <p:nvPr>
            <p:ph type="dt" idx="55"/>
          </p:nvPr>
        </p:nvSpPr>
        <p:spPr>
          <a:xfrm>
            <a:off x="839160" y="635688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en-US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21" name="PlaceHolder 4"/>
          <p:cNvSpPr>
            <a:spLocks noGrp="1"/>
          </p:cNvSpPr>
          <p:nvPr>
            <p:ph type="ftr" idx="56"/>
          </p:nvPr>
        </p:nvSpPr>
        <p:spPr>
          <a:xfrm>
            <a:off x="4038840" y="635688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en-US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22" name="PlaceHolder 5"/>
          <p:cNvSpPr>
            <a:spLocks noGrp="1"/>
          </p:cNvSpPr>
          <p:nvPr>
            <p:ph type="sldNum" idx="57"/>
          </p:nvPr>
        </p:nvSpPr>
        <p:spPr>
          <a:xfrm>
            <a:off x="8611200" y="635688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783FA01A-EDDC-4670-AC2E-4B24899A2844}" type="slidenum">
              <a:rPr lang="en-US" sz="136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Intro-logo-perso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1328400" y="169200"/>
            <a:ext cx="953460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algn="ctr" defTabSz="1035000">
              <a:lnSpc>
                <a:spcPct val="90000"/>
              </a:lnSpc>
              <a:buNone/>
              <a:defRPr lang="fr-FR" sz="2720" b="1" u="none" strike="noStrike">
                <a:solidFill>
                  <a:schemeClr val="lt1"/>
                </a:solidFill>
                <a:effectLst/>
                <a:uFillTx/>
                <a:latin typeface="Calibri Light"/>
              </a:defRPr>
            </a:lvl1pPr>
          </a:lstStyle>
          <a:p>
            <a:pPr indent="0" algn="ctr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chemeClr val="lt1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chemeClr val="lt1"/>
              </a:solidFill>
              <a:effectLst/>
              <a:uFillTx/>
              <a:latin typeface="Calibri Light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dt" idx="58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26" name="PlaceHolder 3"/>
          <p:cNvSpPr>
            <a:spLocks noGrp="1"/>
          </p:cNvSpPr>
          <p:nvPr>
            <p:ph type="ftr" idx="59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27" name="PlaceHolder 4"/>
          <p:cNvSpPr>
            <a:spLocks noGrp="1"/>
          </p:cNvSpPr>
          <p:nvPr>
            <p:ph type="sldNum" idx="60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8D98A18-6F10-4BF3-9A13-7083F7F3156C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lide-2-small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dt" idx="61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31" name="PlaceHolder 3"/>
          <p:cNvSpPr>
            <a:spLocks noGrp="1"/>
          </p:cNvSpPr>
          <p:nvPr>
            <p:ph type="ftr" idx="62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32" name="PlaceHolder 4"/>
          <p:cNvSpPr>
            <a:spLocks noGrp="1"/>
          </p:cNvSpPr>
          <p:nvPr>
            <p:ph type="sldNum" idx="63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6DB9BD3-7D08-46F6-AA6F-F912179DA68E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pic>
        <p:nvPicPr>
          <p:cNvPr id="133" name="Image 10"/>
          <p:cNvPicPr/>
          <p:nvPr/>
        </p:nvPicPr>
        <p:blipFill>
          <a:blip r:embed="rId3">
            <a:alphaModFix amt="5000"/>
          </a:blip>
          <a:stretch/>
        </p:blipFill>
        <p:spPr>
          <a:xfrm>
            <a:off x="554400" y="2777040"/>
            <a:ext cx="11330640" cy="16563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34" name="PlaceHolder 5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35" name="PlaceHolder 6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36" name="PlaceHolder 7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37" name="PlaceHolder 8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Key-number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39" name="PlaceHolder 1"/>
          <p:cNvSpPr>
            <a:spLocks noGrp="1"/>
          </p:cNvSpPr>
          <p:nvPr>
            <p:ph type="title"/>
          </p:nvPr>
        </p:nvSpPr>
        <p:spPr>
          <a:xfrm>
            <a:off x="1328400" y="169200"/>
            <a:ext cx="953460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algn="ctr" defTabSz="1035000">
              <a:lnSpc>
                <a:spcPct val="90000"/>
              </a:lnSpc>
              <a:buNone/>
              <a:defRPr lang="fr-FR" sz="2720" b="1" u="none" strike="noStrike">
                <a:solidFill>
                  <a:schemeClr val="lt1"/>
                </a:solidFill>
                <a:effectLst/>
                <a:uFillTx/>
                <a:latin typeface="Calibri Light"/>
              </a:defRPr>
            </a:lvl1pPr>
          </a:lstStyle>
          <a:p>
            <a:pPr indent="0" algn="ctr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chemeClr val="lt1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chemeClr val="lt1"/>
              </a:solidFill>
              <a:effectLst/>
              <a:uFillTx/>
              <a:latin typeface="Calibri Light"/>
            </a:endParaRPr>
          </a:p>
        </p:txBody>
      </p:sp>
      <p:sp>
        <p:nvSpPr>
          <p:cNvPr id="140" name="PlaceHolder 2"/>
          <p:cNvSpPr>
            <a:spLocks noGrp="1"/>
          </p:cNvSpPr>
          <p:nvPr>
            <p:ph type="dt" idx="64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41" name="PlaceHolder 3"/>
          <p:cNvSpPr>
            <a:spLocks noGrp="1"/>
          </p:cNvSpPr>
          <p:nvPr>
            <p:ph type="ftr" idx="65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42" name="PlaceHolder 4"/>
          <p:cNvSpPr>
            <a:spLocks noGrp="1"/>
          </p:cNvSpPr>
          <p:nvPr>
            <p:ph type="sldNum" idx="66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0512B06-1A99-4691-8121-B6D5867120F0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Map-ijclab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929016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</a:p>
        </p:txBody>
      </p:sp>
      <p:sp>
        <p:nvSpPr>
          <p:cNvPr id="145" name="PlaceHolder 2"/>
          <p:cNvSpPr>
            <a:spLocks noGrp="1"/>
          </p:cNvSpPr>
          <p:nvPr>
            <p:ph type="dt" idx="67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46" name="PlaceHolder 3"/>
          <p:cNvSpPr>
            <a:spLocks noGrp="1"/>
          </p:cNvSpPr>
          <p:nvPr>
            <p:ph type="ftr" idx="68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47" name="PlaceHolder 4"/>
          <p:cNvSpPr>
            <a:spLocks noGrp="1"/>
          </p:cNvSpPr>
          <p:nvPr>
            <p:ph type="sldNum" idx="69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E8AABE15-C07F-4CE5-BF71-FFC457DED426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Default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49" name="PlaceHolder 1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51" name="PlaceHolder 3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52" name="PlaceHolder 4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53" name="PlaceHolder 5"/>
          <p:cNvSpPr>
            <a:spLocks noGrp="1"/>
          </p:cNvSpPr>
          <p:nvPr>
            <p:ph type="dt" idx="70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54" name="PlaceHolder 6"/>
          <p:cNvSpPr>
            <a:spLocks noGrp="1"/>
          </p:cNvSpPr>
          <p:nvPr>
            <p:ph type="ftr" idx="71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55" name="PlaceHolder 7"/>
          <p:cNvSpPr>
            <a:spLocks noGrp="1"/>
          </p:cNvSpPr>
          <p:nvPr>
            <p:ph type="sldNum" idx="72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429295A-0493-4710-9F39-1734408D79A6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56" name="PlaceHolder 8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Intro-slide-perso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58" name="PlaceHolder 1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60" name="PlaceHolder 3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61" name="PlaceHolder 4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62" name="PlaceHolder 5"/>
          <p:cNvSpPr>
            <a:spLocks noGrp="1"/>
          </p:cNvSpPr>
          <p:nvPr>
            <p:ph type="dt" idx="73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63" name="PlaceHolder 6"/>
          <p:cNvSpPr>
            <a:spLocks noGrp="1"/>
          </p:cNvSpPr>
          <p:nvPr>
            <p:ph type="ftr" idx="74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64" name="PlaceHolder 7"/>
          <p:cNvSpPr>
            <a:spLocks noGrp="1"/>
          </p:cNvSpPr>
          <p:nvPr>
            <p:ph type="sldNum" idx="75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1C309206-66FA-41E5-ACB9-66C425C2322A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65" name="PlaceHolder 8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lide-2-fili-tutell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67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69" name="PlaceHolder 3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70" name="PlaceHolder 4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71" name="PlaceHolder 5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72" name="PlaceHolder 6"/>
          <p:cNvSpPr>
            <a:spLocks noGrp="1"/>
          </p:cNvSpPr>
          <p:nvPr>
            <p:ph type="dt" idx="76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73" name="PlaceHolder 7"/>
          <p:cNvSpPr>
            <a:spLocks noGrp="1"/>
          </p:cNvSpPr>
          <p:nvPr>
            <p:ph type="ftr" idx="77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74" name="PlaceHolder 8"/>
          <p:cNvSpPr>
            <a:spLocks noGrp="1"/>
          </p:cNvSpPr>
          <p:nvPr>
            <p:ph type="sldNum" idx="78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B8DEC746-78CB-42C5-B085-D7727BFC1E69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lide-2-fili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76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78" name="PlaceHolder 3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79" name="PlaceHolder 4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80" name="PlaceHolder 5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81" name="PlaceHolder 6"/>
          <p:cNvSpPr>
            <a:spLocks noGrp="1"/>
          </p:cNvSpPr>
          <p:nvPr>
            <p:ph type="dt" idx="79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82" name="PlaceHolder 7"/>
          <p:cNvSpPr>
            <a:spLocks noGrp="1"/>
          </p:cNvSpPr>
          <p:nvPr>
            <p:ph type="ftr" idx="80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83" name="PlaceHolder 8"/>
          <p:cNvSpPr>
            <a:spLocks noGrp="1"/>
          </p:cNvSpPr>
          <p:nvPr>
            <p:ph type="sldNum" idx="81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54DEA33A-4B23-41EA-A93C-64B65A5A3DD5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lide-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85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87" name="PlaceHolder 3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88" name="PlaceHolder 4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89" name="PlaceHolder 5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90" name="PlaceHolder 6"/>
          <p:cNvSpPr>
            <a:spLocks noGrp="1"/>
          </p:cNvSpPr>
          <p:nvPr>
            <p:ph type="dt" idx="82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91" name="PlaceHolder 7"/>
          <p:cNvSpPr>
            <a:spLocks noGrp="1"/>
          </p:cNvSpPr>
          <p:nvPr>
            <p:ph type="ftr" idx="83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192" name="PlaceHolder 8"/>
          <p:cNvSpPr>
            <a:spLocks noGrp="1"/>
          </p:cNvSpPr>
          <p:nvPr>
            <p:ph type="sldNum" idx="84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2A9F000C-4980-42D8-82D2-18B990C1EE8D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lide-2-fili-small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Image 9"/>
          <p:cNvPicPr/>
          <p:nvPr/>
        </p:nvPicPr>
        <p:blipFill>
          <a:blip r:embed="rId2"/>
          <a:stretch/>
        </p:blipFill>
        <p:spPr>
          <a:xfrm>
            <a:off x="360" y="0"/>
            <a:ext cx="1219140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94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Modifiez le style du titre</a:t>
            </a:r>
            <a:endParaRPr lang="ja-SE" sz="272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body"/>
          </p:nvPr>
        </p:nvSpPr>
        <p:spPr>
          <a:xfrm>
            <a:off x="839160" y="1681560"/>
            <a:ext cx="51577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96" name="PlaceHolder 3"/>
          <p:cNvSpPr>
            <a:spLocks noGrp="1"/>
          </p:cNvSpPr>
          <p:nvPr>
            <p:ph type="body" hasCustomPrompt="1"/>
          </p:nvPr>
        </p:nvSpPr>
        <p:spPr>
          <a:xfrm>
            <a:off x="839160" y="2504520"/>
            <a:ext cx="51577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97" name="PlaceHolder 4"/>
          <p:cNvSpPr>
            <a:spLocks noGrp="1"/>
          </p:cNvSpPr>
          <p:nvPr>
            <p:ph type="body"/>
          </p:nvPr>
        </p:nvSpPr>
        <p:spPr>
          <a:xfrm>
            <a:off x="6171480" y="1681560"/>
            <a:ext cx="5182920" cy="82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1pPr>
          </a:lstStyle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  <a:tabLst>
                <a:tab pos="0" algn="l"/>
              </a:tabLst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Modifiez les styles du texte du masque</a:t>
            </a:r>
            <a:endParaRPr lang="fr-FR" sz="272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198" name="PlaceHolder 5"/>
          <p:cNvSpPr>
            <a:spLocks noGrp="1"/>
          </p:cNvSpPr>
          <p:nvPr>
            <p:ph type="body" hasCustomPrompt="1"/>
          </p:nvPr>
        </p:nvSpPr>
        <p:spPr>
          <a:xfrm>
            <a:off x="6171480" y="2504520"/>
            <a:ext cx="5182920" cy="368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  <a:def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  <a:def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  <a:def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tabLst>
                <a:tab pos="0" algn="l"/>
              </a:tabLst>
            </a:pPr>
            <a:r>
              <a:rPr lang="fr-FR" sz="317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Modifier les styles du texte du masque</a:t>
            </a: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72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Deuxième niveau</a:t>
            </a: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26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Troisième niveau</a:t>
            </a:r>
          </a:p>
          <a:p>
            <a:pPr marL="1810800" lvl="3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Quatrième niveau</a:t>
            </a:r>
          </a:p>
          <a:p>
            <a:pPr marL="2328480" lvl="4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tabLst>
                <a:tab pos="0" algn="l"/>
              </a:tabLst>
            </a:pPr>
            <a:r>
              <a:rPr lang="fr-FR" sz="2040" b="0" u="none" strike="noStrike">
                <a:solidFill>
                  <a:srgbClr val="456487"/>
                </a:solidFill>
                <a:effectLst/>
                <a:uFillTx/>
                <a:latin typeface="Calibri"/>
              </a:rPr>
              <a:t>Cinquième niveau</a:t>
            </a:r>
          </a:p>
        </p:txBody>
      </p:sp>
      <p:sp>
        <p:nvSpPr>
          <p:cNvPr id="199" name="PlaceHolder 6"/>
          <p:cNvSpPr>
            <a:spLocks noGrp="1"/>
          </p:cNvSpPr>
          <p:nvPr>
            <p:ph type="dt" idx="85"/>
          </p:nvPr>
        </p:nvSpPr>
        <p:spPr>
          <a:xfrm>
            <a:off x="228240" y="6467760"/>
            <a:ext cx="27288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200" name="PlaceHolder 7"/>
          <p:cNvSpPr>
            <a:spLocks noGrp="1"/>
          </p:cNvSpPr>
          <p:nvPr>
            <p:ph type="ftr" idx="86"/>
          </p:nvPr>
        </p:nvSpPr>
        <p:spPr>
          <a:xfrm>
            <a:off x="3325320" y="6467760"/>
            <a:ext cx="554112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</a:pPr>
            <a:r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&lt;footer&gt;</a:t>
            </a:r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201" name="PlaceHolder 8"/>
          <p:cNvSpPr>
            <a:spLocks noGrp="1"/>
          </p:cNvSpPr>
          <p:nvPr>
            <p:ph type="sldNum" idx="87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3C8BDC1F-89F3-4696-95BE-D94E2BC9AD2E}" type="slidenum">
              <a:rPr lang="fr-FR" sz="1360" b="0" u="none" strike="noStrike">
                <a:solidFill>
                  <a:schemeClr val="lt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theme" Target="../theme/theme3.xml"/><Relationship Id="rId5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37.png"/><Relationship Id="rId3" Type="http://schemas.openxmlformats.org/officeDocument/2006/relationships/image" Target="../media/image28.png"/><Relationship Id="rId7" Type="http://schemas.openxmlformats.org/officeDocument/2006/relationships/image" Target="../media/image32.jpeg"/><Relationship Id="rId12" Type="http://schemas.openxmlformats.org/officeDocument/2006/relationships/image" Target="../media/image36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1.jpeg"/><Relationship Id="rId11" Type="http://schemas.openxmlformats.org/officeDocument/2006/relationships/image" Target="../media/image20.png"/><Relationship Id="rId5" Type="http://schemas.openxmlformats.org/officeDocument/2006/relationships/image" Target="../media/image30.jpeg"/><Relationship Id="rId15" Type="http://schemas.openxmlformats.org/officeDocument/2006/relationships/image" Target="../media/image39.png"/><Relationship Id="rId10" Type="http://schemas.openxmlformats.org/officeDocument/2006/relationships/image" Target="../media/image35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Relationship Id="rId14" Type="http://schemas.openxmlformats.org/officeDocument/2006/relationships/image" Target="../media/image3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6.wmf"/><Relationship Id="rId11" Type="http://schemas.openxmlformats.org/officeDocument/2006/relationships/image" Target="../media/image21.png"/><Relationship Id="rId5" Type="http://schemas.openxmlformats.org/officeDocument/2006/relationships/image" Target="../media/image4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5.jpe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1.pn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gi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2.jpeg"/><Relationship Id="rId4" Type="http://schemas.openxmlformats.org/officeDocument/2006/relationships/image" Target="../media/image6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7" Type="http://schemas.openxmlformats.org/officeDocument/2006/relationships/image" Target="../media/image67.png"/><Relationship Id="rId2" Type="http://schemas.openxmlformats.org/officeDocument/2006/relationships/image" Target="../media/image63.gi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2.jpe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69.jpeg"/><Relationship Id="rId7" Type="http://schemas.openxmlformats.org/officeDocument/2006/relationships/image" Target="../media/image73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2.png"/><Relationship Id="rId5" Type="http://schemas.openxmlformats.org/officeDocument/2006/relationships/image" Target="../media/image71.jpeg"/><Relationship Id="rId10" Type="http://schemas.openxmlformats.org/officeDocument/2006/relationships/image" Target="../media/image76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7" Type="http://schemas.openxmlformats.org/officeDocument/2006/relationships/image" Target="../media/image84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7" Type="http://schemas.openxmlformats.org/officeDocument/2006/relationships/image" Target="../media/image89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13" Type="http://schemas.openxmlformats.org/officeDocument/2006/relationships/image" Target="../media/image101.png"/><Relationship Id="rId3" Type="http://schemas.openxmlformats.org/officeDocument/2006/relationships/image" Target="../media/image91.png"/><Relationship Id="rId7" Type="http://schemas.openxmlformats.org/officeDocument/2006/relationships/image" Target="../media/image95.png"/><Relationship Id="rId12" Type="http://schemas.openxmlformats.org/officeDocument/2006/relationships/image" Target="../media/image100.pn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4.png"/><Relationship Id="rId11" Type="http://schemas.openxmlformats.org/officeDocument/2006/relationships/image" Target="../media/image99.png"/><Relationship Id="rId5" Type="http://schemas.openxmlformats.org/officeDocument/2006/relationships/image" Target="../media/image93.png"/><Relationship Id="rId10" Type="http://schemas.openxmlformats.org/officeDocument/2006/relationships/image" Target="../media/image98.png"/><Relationship Id="rId4" Type="http://schemas.openxmlformats.org/officeDocument/2006/relationships/image" Target="../media/image92.png"/><Relationship Id="rId9" Type="http://schemas.openxmlformats.org/officeDocument/2006/relationships/image" Target="../media/image97.png"/><Relationship Id="rId14" Type="http://schemas.openxmlformats.org/officeDocument/2006/relationships/image" Target="../media/image71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image" Target="../media/image103.png"/><Relationship Id="rId7" Type="http://schemas.openxmlformats.org/officeDocument/2006/relationships/image" Target="../media/image106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5.png"/><Relationship Id="rId5" Type="http://schemas.openxmlformats.org/officeDocument/2006/relationships/image" Target="../media/image87.png"/><Relationship Id="rId4" Type="http://schemas.openxmlformats.org/officeDocument/2006/relationships/image" Target="../media/image10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ZoneTexte 8"/>
          <p:cNvSpPr/>
          <p:nvPr/>
        </p:nvSpPr>
        <p:spPr>
          <a:xfrm>
            <a:off x="1162080" y="2337840"/>
            <a:ext cx="10128960" cy="2250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1035000">
              <a:lnSpc>
                <a:spcPct val="90000"/>
              </a:lnSpc>
              <a:spcBef>
                <a:spcPts val="1134"/>
              </a:spcBef>
              <a:tabLst>
                <a:tab pos="0" algn="l"/>
              </a:tabLst>
            </a:pPr>
            <a:r>
              <a:rPr lang="en-GB" sz="4520" b="1" u="none" strike="noStrike">
                <a:solidFill>
                  <a:srgbClr val="2F5597"/>
                </a:solidFill>
                <a:effectLst/>
                <a:uFillTx/>
                <a:latin typeface="Calibri"/>
              </a:rPr>
              <a:t>SRF phase transition at IJCLab</a:t>
            </a:r>
            <a:endParaRPr lang="en-US" sz="452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algn="ctr" defTabSz="1035000">
              <a:lnSpc>
                <a:spcPct val="90000"/>
              </a:lnSpc>
              <a:spcBef>
                <a:spcPts val="1134"/>
              </a:spcBef>
              <a:tabLst>
                <a:tab pos="0" algn="l"/>
              </a:tabLst>
            </a:pPr>
            <a:r>
              <a:rPr lang="en-GB" sz="3600" b="1" u="none" strike="noStrike">
                <a:solidFill>
                  <a:srgbClr val="2F5597"/>
                </a:solidFill>
                <a:effectLst/>
                <a:uFillTx/>
                <a:latin typeface="Calibri"/>
              </a:rPr>
              <a:t>From TEM-cavity specialist to Elliptical cavities</a:t>
            </a:r>
            <a:endParaRPr lang="en-US" sz="36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algn="ctr" defTabSz="1035000">
              <a:lnSpc>
                <a:spcPct val="90000"/>
              </a:lnSpc>
              <a:spcBef>
                <a:spcPts val="1134"/>
              </a:spcBef>
              <a:tabLst>
                <a:tab pos="0" algn="l"/>
              </a:tabLst>
            </a:pPr>
            <a:r>
              <a:rPr lang="en-GB" sz="2000" b="1" u="none" strike="noStrike">
                <a:solidFill>
                  <a:srgbClr val="000000"/>
                </a:solidFill>
                <a:effectLst/>
                <a:uFillTx/>
                <a:latin typeface="Calibri"/>
              </a:rPr>
              <a:t>CNRS/IN2P3/IJCLab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algn="ctr" defTabSz="1035000">
              <a:lnSpc>
                <a:spcPct val="90000"/>
              </a:lnSpc>
              <a:spcBef>
                <a:spcPts val="1134"/>
              </a:spcBef>
              <a:tabLst>
                <a:tab pos="0" algn="l"/>
              </a:tabLst>
            </a:pPr>
            <a:r>
              <a:rPr lang="en-GB" sz="2000" b="0" u="none" strike="noStrike">
                <a:solidFill>
                  <a:srgbClr val="000000"/>
                </a:solidFill>
                <a:effectLst/>
                <a:uFillTx/>
                <a:latin typeface="Calibri"/>
              </a:rPr>
              <a:t>Akira Miyazaki on behalf of SRF team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" name="PlaceHolder 1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EFF3B407-5444-4987-9D99-3EEE4E647B1D}" type="slidenum">
              <a:rPr/>
              <a:t>1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9144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9144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outline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hasCustomPrompt="1"/>
          </p:nvPr>
        </p:nvSpPr>
        <p:spPr>
          <a:xfrm>
            <a:off x="309960" y="902520"/>
            <a:ext cx="11665800" cy="5286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  <a:defRPr lang="fr-FR" sz="226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914400">
              <a:lnSpc>
                <a:spcPct val="90000"/>
              </a:lnSpc>
              <a:spcBef>
                <a:spcPts val="499"/>
              </a:spcBef>
              <a:buClr>
                <a:srgbClr val="00294B"/>
              </a:buClr>
              <a:buFont typeface="Arial"/>
              <a:buChar char="•"/>
              <a:defRPr lang="fr-FR" sz="204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defRPr lang="fr-FR" sz="181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914400">
              <a:lnSpc>
                <a:spcPct val="90000"/>
              </a:lnSpc>
              <a:spcBef>
                <a:spcPts val="499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Introduction</a:t>
            </a: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TEM cavities</a:t>
            </a: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New activities</a:t>
            </a: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Infrastructure update</a:t>
            </a: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Fundamental studies</a:t>
            </a: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>
                <a:solidFill>
                  <a:srgbClr val="FF6700"/>
                </a:solidFill>
                <a:effectLst/>
                <a:uFillTx/>
                <a:latin typeface="Calibri"/>
              </a:rPr>
              <a:t>Conclusion</a:t>
            </a: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</a:pPr>
            <a:endParaRPr lang="ja-SE" sz="2260" b="0" u="none" strike="noStrike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25CDA48-0FBB-4B7E-B0BC-7A30D17C17D3}" type="slidenum">
              <a:t>2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en-US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US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Introduction : Instances around IJCLab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sldNum" idx="88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1137240">
              <a:lnSpc>
                <a:spcPct val="100000"/>
              </a:lnSpc>
              <a:buNone/>
              <a:defRPr lang="fr-FR" sz="1360" b="0" u="none" strike="noStrike">
                <a:solidFill>
                  <a:srgbClr val="FFFFFF"/>
                </a:solidFill>
                <a:effectLst/>
                <a:uFillTx/>
                <a:latin typeface="Arial"/>
              </a:defRPr>
            </a:lvl1pPr>
          </a:lstStyle>
          <a:p>
            <a:pPr indent="0" algn="r" defTabSz="1137240">
              <a:lnSpc>
                <a:spcPct val="100000"/>
              </a:lnSpc>
              <a:buNone/>
            </a:pPr>
            <a:fld id="{16204373-BE2F-472E-BB34-F50232C18716}" type="slidenum">
              <a:rPr lang="fr-FR" sz="1360" b="0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3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pic>
        <p:nvPicPr>
          <p:cNvPr id="207" name="Image 2"/>
          <p:cNvPicPr/>
          <p:nvPr/>
        </p:nvPicPr>
        <p:blipFill>
          <a:blip r:embed="rId2"/>
          <a:stretch/>
        </p:blipFill>
        <p:spPr>
          <a:xfrm>
            <a:off x="1858320" y="813960"/>
            <a:ext cx="8989200" cy="56534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208" name="Image 94"/>
          <p:cNvPicPr/>
          <p:nvPr/>
        </p:nvPicPr>
        <p:blipFill>
          <a:blip r:embed="rId3"/>
          <a:stretch/>
        </p:blipFill>
        <p:spPr>
          <a:xfrm>
            <a:off x="2999160" y="6009120"/>
            <a:ext cx="1200600" cy="3531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09" name="Rectangle 95"/>
          <p:cNvSpPr/>
          <p:nvPr/>
        </p:nvSpPr>
        <p:spPr>
          <a:xfrm>
            <a:off x="3599640" y="3411720"/>
            <a:ext cx="2088360" cy="6843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sp>
        <p:nvSpPr>
          <p:cNvPr id="210" name="Rectangle 96"/>
          <p:cNvSpPr/>
          <p:nvPr/>
        </p:nvSpPr>
        <p:spPr>
          <a:xfrm>
            <a:off x="2999160" y="6010920"/>
            <a:ext cx="1182960" cy="3567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sp>
        <p:nvSpPr>
          <p:cNvPr id="211" name="Rectangle 97"/>
          <p:cNvSpPr/>
          <p:nvPr/>
        </p:nvSpPr>
        <p:spPr>
          <a:xfrm>
            <a:off x="3717000" y="5010480"/>
            <a:ext cx="1008720" cy="78444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sp>
        <p:nvSpPr>
          <p:cNvPr id="212" name="ZoneTexte 98"/>
          <p:cNvSpPr/>
          <p:nvPr/>
        </p:nvSpPr>
        <p:spPr>
          <a:xfrm>
            <a:off x="10512000" y="5772240"/>
            <a:ext cx="1874160" cy="649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1137240">
              <a:lnSpc>
                <a:spcPct val="100000"/>
              </a:lnSpc>
            </a:pPr>
            <a:r>
              <a:rPr lang="fr-FR" sz="181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Credits : </a:t>
            </a:r>
            <a:endParaRPr lang="en-US" sz="181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1137240">
              <a:lnSpc>
                <a:spcPct val="100000"/>
              </a:lnSpc>
            </a:pPr>
            <a:r>
              <a:rPr lang="fr-FR" sz="181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J.L. Biarrotte</a:t>
            </a:r>
            <a:endParaRPr lang="en-US" sz="181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Flèche droite 24"/>
          <p:cNvSpPr/>
          <p:nvPr/>
        </p:nvSpPr>
        <p:spPr>
          <a:xfrm>
            <a:off x="1939680" y="2451240"/>
            <a:ext cx="7502400" cy="2639520"/>
          </a:xfrm>
          <a:prstGeom prst="rightArrow">
            <a:avLst>
              <a:gd name="adj1" fmla="val 76875"/>
              <a:gd name="adj2" fmla="val 20313"/>
            </a:avLst>
          </a:prstGeom>
          <a:solidFill>
            <a:schemeClr val="accent1">
              <a:lumMod val="60000"/>
              <a:lumOff val="40000"/>
            </a:schemeClr>
          </a:solidFill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sp>
        <p:nvSpPr>
          <p:cNvPr id="228" name="Rectangle 157"/>
          <p:cNvSpPr/>
          <p:nvPr/>
        </p:nvSpPr>
        <p:spPr>
          <a:xfrm>
            <a:off x="6978600" y="2766960"/>
            <a:ext cx="1929240" cy="2004120"/>
          </a:xfrm>
          <a:prstGeom prst="rect">
            <a:avLst/>
          </a:prstGeom>
          <a:gradFill rotWithShape="0">
            <a:gsLst>
              <a:gs pos="0">
                <a:srgbClr val="B9D9FA"/>
              </a:gs>
              <a:gs pos="0">
                <a:srgbClr val="9DC3E6"/>
              </a:gs>
              <a:gs pos="100000">
                <a:srgbClr val="E8F2FD"/>
              </a:gs>
            </a:gsLst>
            <a:lin ang="108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sp>
        <p:nvSpPr>
          <p:cNvPr id="229" name="Rectangle 151"/>
          <p:cNvSpPr/>
          <p:nvPr/>
        </p:nvSpPr>
        <p:spPr>
          <a:xfrm>
            <a:off x="1947600" y="3927600"/>
            <a:ext cx="5042520" cy="854640"/>
          </a:xfrm>
          <a:prstGeom prst="rect">
            <a:avLst/>
          </a:prstGeom>
          <a:gradFill rotWithShape="0">
            <a:gsLst>
              <a:gs pos="0">
                <a:srgbClr val="B097D2"/>
              </a:gs>
              <a:gs pos="50000">
                <a:srgbClr val="CEC0E1"/>
              </a:gs>
              <a:gs pos="100000">
                <a:srgbClr val="E6E0F0"/>
              </a:gs>
            </a:gsLst>
            <a:lin ang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sp>
        <p:nvSpPr>
          <p:cNvPr id="230" name="Rectangle 149"/>
          <p:cNvSpPr/>
          <p:nvPr/>
        </p:nvSpPr>
        <p:spPr>
          <a:xfrm>
            <a:off x="1951200" y="2763720"/>
            <a:ext cx="5025600" cy="1180440"/>
          </a:xfrm>
          <a:prstGeom prst="rect">
            <a:avLst/>
          </a:prstGeom>
          <a:gradFill rotWithShape="0">
            <a:gsLst>
              <a:gs pos="0">
                <a:srgbClr val="F28CA4"/>
              </a:gs>
              <a:gs pos="50000">
                <a:srgbClr val="F5BAC7"/>
              </a:gs>
              <a:gs pos="100000">
                <a:srgbClr val="F9DDE3"/>
              </a:gs>
            </a:gsLst>
            <a:lin ang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sp>
        <p:nvSpPr>
          <p:cNvPr id="231" name="Zone de texte 19"/>
          <p:cNvSpPr/>
          <p:nvPr/>
        </p:nvSpPr>
        <p:spPr>
          <a:xfrm rot="16200000">
            <a:off x="1849320" y="4906800"/>
            <a:ext cx="568080" cy="32292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1995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32" name="Zone de texte 20"/>
          <p:cNvSpPr/>
          <p:nvPr/>
        </p:nvSpPr>
        <p:spPr>
          <a:xfrm rot="16200000">
            <a:off x="2823120" y="4906800"/>
            <a:ext cx="568080" cy="32292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2000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33" name="Zone de texte 21"/>
          <p:cNvSpPr/>
          <p:nvPr/>
        </p:nvSpPr>
        <p:spPr>
          <a:xfrm rot="16200000">
            <a:off x="3796920" y="4906800"/>
            <a:ext cx="568080" cy="32292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2005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34" name="Zone de texte 22"/>
          <p:cNvSpPr/>
          <p:nvPr/>
        </p:nvSpPr>
        <p:spPr>
          <a:xfrm rot="16200000">
            <a:off x="4770720" y="4906800"/>
            <a:ext cx="568080" cy="32292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2010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35" name="Zone de texte 23"/>
          <p:cNvSpPr/>
          <p:nvPr/>
        </p:nvSpPr>
        <p:spPr>
          <a:xfrm rot="16200000">
            <a:off x="5744520" y="4906800"/>
            <a:ext cx="568080" cy="32292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2015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36" name="Zone de texte 24"/>
          <p:cNvSpPr/>
          <p:nvPr/>
        </p:nvSpPr>
        <p:spPr>
          <a:xfrm rot="16200000">
            <a:off x="6718320" y="4906800"/>
            <a:ext cx="568080" cy="32292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2020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37" name="Zone de texte 25"/>
          <p:cNvSpPr/>
          <p:nvPr/>
        </p:nvSpPr>
        <p:spPr>
          <a:xfrm rot="16200000">
            <a:off x="7692120" y="4906800"/>
            <a:ext cx="568080" cy="32292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2025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238" name="Connecteur droit 26"/>
          <p:cNvCxnSpPr/>
          <p:nvPr/>
        </p:nvCxnSpPr>
        <p:spPr>
          <a:xfrm>
            <a:off x="2133720" y="2754000"/>
            <a:ext cx="360" cy="1935360"/>
          </a:xfrm>
          <a:prstGeom prst="straightConnector1">
            <a:avLst/>
          </a:prstGeom>
          <a:ln>
            <a:solidFill>
              <a:srgbClr val="000000"/>
            </a:solidFill>
            <a:prstDash val="dash"/>
          </a:ln>
        </p:spPr>
      </p:cxnSp>
      <p:cxnSp>
        <p:nvCxnSpPr>
          <p:cNvPr id="239" name="Connecteur droit 27"/>
          <p:cNvCxnSpPr>
            <a:endCxn id="232" idx="3"/>
          </p:cNvCxnSpPr>
          <p:nvPr/>
        </p:nvCxnSpPr>
        <p:spPr>
          <a:xfrm flipH="1">
            <a:off x="3107160" y="2754000"/>
            <a:ext cx="2160" cy="2030760"/>
          </a:xfrm>
          <a:prstGeom prst="straightConnector1">
            <a:avLst/>
          </a:prstGeom>
          <a:ln>
            <a:solidFill>
              <a:srgbClr val="000000"/>
            </a:solidFill>
            <a:prstDash val="dash"/>
          </a:ln>
        </p:spPr>
      </p:cxnSp>
      <p:cxnSp>
        <p:nvCxnSpPr>
          <p:cNvPr id="240" name="Connecteur droit 28"/>
          <p:cNvCxnSpPr>
            <a:endCxn id="233" idx="3"/>
          </p:cNvCxnSpPr>
          <p:nvPr/>
        </p:nvCxnSpPr>
        <p:spPr>
          <a:xfrm>
            <a:off x="4079880" y="2754000"/>
            <a:ext cx="1440" cy="2030760"/>
          </a:xfrm>
          <a:prstGeom prst="straightConnector1">
            <a:avLst/>
          </a:prstGeom>
          <a:ln>
            <a:solidFill>
              <a:srgbClr val="000000"/>
            </a:solidFill>
            <a:prstDash val="dash"/>
          </a:ln>
        </p:spPr>
      </p:cxnSp>
      <p:cxnSp>
        <p:nvCxnSpPr>
          <p:cNvPr id="241" name="Connecteur droit 29"/>
          <p:cNvCxnSpPr>
            <a:endCxn id="234" idx="3"/>
          </p:cNvCxnSpPr>
          <p:nvPr/>
        </p:nvCxnSpPr>
        <p:spPr>
          <a:xfrm flipH="1">
            <a:off x="5054760" y="2754000"/>
            <a:ext cx="1440" cy="2030760"/>
          </a:xfrm>
          <a:prstGeom prst="straightConnector1">
            <a:avLst/>
          </a:prstGeom>
          <a:ln>
            <a:solidFill>
              <a:srgbClr val="000000"/>
            </a:solidFill>
            <a:prstDash val="dash"/>
          </a:ln>
        </p:spPr>
      </p:cxnSp>
      <p:cxnSp>
        <p:nvCxnSpPr>
          <p:cNvPr id="242" name="Connecteur droit 30"/>
          <p:cNvCxnSpPr>
            <a:endCxn id="235" idx="3"/>
          </p:cNvCxnSpPr>
          <p:nvPr/>
        </p:nvCxnSpPr>
        <p:spPr>
          <a:xfrm>
            <a:off x="6028200" y="2754000"/>
            <a:ext cx="720" cy="2030760"/>
          </a:xfrm>
          <a:prstGeom prst="straightConnector1">
            <a:avLst/>
          </a:prstGeom>
          <a:ln>
            <a:solidFill>
              <a:srgbClr val="000000"/>
            </a:solidFill>
            <a:prstDash val="dash"/>
          </a:ln>
        </p:spPr>
      </p:cxnSp>
      <p:cxnSp>
        <p:nvCxnSpPr>
          <p:cNvPr id="243" name="Connecteur droit 31"/>
          <p:cNvCxnSpPr>
            <a:endCxn id="236" idx="3"/>
          </p:cNvCxnSpPr>
          <p:nvPr/>
        </p:nvCxnSpPr>
        <p:spPr>
          <a:xfrm flipH="1">
            <a:off x="7002360" y="2754000"/>
            <a:ext cx="1800" cy="2030760"/>
          </a:xfrm>
          <a:prstGeom prst="straightConnector1">
            <a:avLst/>
          </a:prstGeom>
          <a:ln>
            <a:solidFill>
              <a:srgbClr val="000000"/>
            </a:solidFill>
            <a:prstDash val="dash"/>
          </a:ln>
        </p:spPr>
      </p:cxnSp>
      <p:cxnSp>
        <p:nvCxnSpPr>
          <p:cNvPr id="244" name="Connecteur droit 32"/>
          <p:cNvCxnSpPr>
            <a:endCxn id="237" idx="3"/>
          </p:cNvCxnSpPr>
          <p:nvPr/>
        </p:nvCxnSpPr>
        <p:spPr>
          <a:xfrm>
            <a:off x="7976160" y="2754000"/>
            <a:ext cx="360" cy="2030760"/>
          </a:xfrm>
          <a:prstGeom prst="straightConnector1">
            <a:avLst/>
          </a:prstGeom>
          <a:ln>
            <a:solidFill>
              <a:srgbClr val="000000"/>
            </a:solidFill>
            <a:prstDash val="dash"/>
          </a:ln>
        </p:spPr>
      </p:cxnSp>
      <p:sp>
        <p:nvSpPr>
          <p:cNvPr id="245" name="PlaceHolder 1"/>
          <p:cNvSpPr>
            <a:spLocks noGrp="1"/>
          </p:cNvSpPr>
          <p:nvPr>
            <p:ph type="title"/>
          </p:nvPr>
        </p:nvSpPr>
        <p:spPr>
          <a:xfrm>
            <a:off x="933120" y="150840"/>
            <a:ext cx="750240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US" sz="200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US" sz="200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Introduction : History summary and series production </a:t>
            </a:r>
            <a:r>
              <a:rPr lang="en-US" sz="280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@ Supratech</a:t>
            </a:r>
            <a:endParaRPr lang="ja-SE" sz="280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246" name="PlaceHolder 2"/>
          <p:cNvSpPr>
            <a:spLocks noGrp="1"/>
          </p:cNvSpPr>
          <p:nvPr>
            <p:ph type="sldNum" idx="89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1137240">
              <a:lnSpc>
                <a:spcPct val="100000"/>
              </a:lnSpc>
              <a:buNone/>
              <a:defRPr lang="fr-FR" sz="1360" b="0" u="none" strike="noStrike">
                <a:solidFill>
                  <a:srgbClr val="FFFFFF"/>
                </a:solidFill>
                <a:effectLst/>
                <a:uFillTx/>
                <a:latin typeface="Arial"/>
              </a:defRPr>
            </a:lvl1pPr>
          </a:lstStyle>
          <a:p>
            <a:pPr indent="0" algn="r" defTabSz="1137240">
              <a:lnSpc>
                <a:spcPct val="100000"/>
              </a:lnSpc>
              <a:buNone/>
            </a:pPr>
            <a:fld id="{37899040-0AEE-4A90-8E26-2349548A61E3}" type="slidenum">
              <a:rPr lang="fr-FR" sz="1360" b="0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4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pic>
        <p:nvPicPr>
          <p:cNvPr id="247" name="Image 156"/>
          <p:cNvPicPr/>
          <p:nvPr/>
        </p:nvPicPr>
        <p:blipFill>
          <a:blip r:embed="rId2"/>
          <a:stretch/>
        </p:blipFill>
        <p:spPr>
          <a:xfrm>
            <a:off x="7160760" y="3763440"/>
            <a:ext cx="674280" cy="507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48" name="Rectangle 26"/>
          <p:cNvSpPr/>
          <p:nvPr/>
        </p:nvSpPr>
        <p:spPr>
          <a:xfrm>
            <a:off x="6744600" y="2953080"/>
            <a:ext cx="774000" cy="344520"/>
          </a:xfrm>
          <a:prstGeom prst="rect">
            <a:avLst/>
          </a:prstGeom>
          <a:gradFill rotWithShape="0">
            <a:gsLst>
              <a:gs pos="0">
                <a:srgbClr val="80B761"/>
              </a:gs>
              <a:gs pos="50000">
                <a:srgbClr val="6FB142"/>
              </a:gs>
              <a:gs pos="100000">
                <a:srgbClr val="61A235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ESS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49" name="Rectangle 27"/>
          <p:cNvSpPr/>
          <p:nvPr/>
        </p:nvSpPr>
        <p:spPr>
          <a:xfrm>
            <a:off x="6878520" y="3373920"/>
            <a:ext cx="895320" cy="344520"/>
          </a:xfrm>
          <a:prstGeom prst="rect">
            <a:avLst/>
          </a:prstGeom>
          <a:gradFill rotWithShape="0">
            <a:gsLst>
              <a:gs pos="0">
                <a:srgbClr val="F08C56"/>
              </a:gs>
              <a:gs pos="50000">
                <a:srgbClr val="F57A27"/>
              </a:gs>
              <a:gs pos="100000">
                <a:srgbClr val="E46B19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MYRRHA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50" name="Rectangle 28"/>
          <p:cNvSpPr/>
          <p:nvPr/>
        </p:nvSpPr>
        <p:spPr>
          <a:xfrm>
            <a:off x="7279200" y="4306320"/>
            <a:ext cx="560160" cy="344520"/>
          </a:xfrm>
          <a:prstGeom prst="rect">
            <a:avLst/>
          </a:prstGeom>
          <a:gradFill rotWithShape="0">
            <a:gsLst>
              <a:gs pos="0">
                <a:srgbClr val="F08C56"/>
              </a:gs>
              <a:gs pos="50000">
                <a:srgbClr val="F57A27"/>
              </a:gs>
              <a:gs pos="100000">
                <a:srgbClr val="E46B19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PIP2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51" name="Rectangle 29"/>
          <p:cNvSpPr/>
          <p:nvPr/>
        </p:nvSpPr>
        <p:spPr>
          <a:xfrm>
            <a:off x="7982640" y="4305960"/>
            <a:ext cx="592560" cy="344520"/>
          </a:xfrm>
          <a:prstGeom prst="rect">
            <a:avLst/>
          </a:prstGeom>
          <a:gradFill rotWithShape="0">
            <a:gsLst>
              <a:gs pos="0">
                <a:srgbClr val="80B761"/>
              </a:gs>
              <a:gs pos="50000">
                <a:srgbClr val="6FB142"/>
              </a:gs>
              <a:gs pos="100000">
                <a:srgbClr val="61A235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PIP2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52" name="Rectangle 30"/>
          <p:cNvSpPr/>
          <p:nvPr/>
        </p:nvSpPr>
        <p:spPr>
          <a:xfrm>
            <a:off x="3352680" y="3378960"/>
            <a:ext cx="1524960" cy="344520"/>
          </a:xfrm>
          <a:prstGeom prst="rect">
            <a:avLst/>
          </a:prstGeom>
          <a:gradFill rotWithShape="0">
            <a:gsLst>
              <a:gs pos="0">
                <a:srgbClr val="FFC54B"/>
              </a:gs>
              <a:gs pos="50000">
                <a:srgbClr val="FFBF00"/>
              </a:gs>
              <a:gs pos="100000">
                <a:srgbClr val="E2AA00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EURISOL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53" name="Zone de texte 38"/>
          <p:cNvSpPr/>
          <p:nvPr/>
        </p:nvSpPr>
        <p:spPr>
          <a:xfrm rot="20037000">
            <a:off x="4673880" y="1812240"/>
            <a:ext cx="1593360" cy="29052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13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He Liquefier (2008)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54" name="Rectangle 4"/>
          <p:cNvSpPr/>
          <p:nvPr/>
        </p:nvSpPr>
        <p:spPr>
          <a:xfrm>
            <a:off x="5154480" y="2953080"/>
            <a:ext cx="741600" cy="344520"/>
          </a:xfrm>
          <a:prstGeom prst="rect">
            <a:avLst/>
          </a:prstGeom>
          <a:gradFill rotWithShape="0">
            <a:gsLst>
              <a:gs pos="0">
                <a:srgbClr val="80B761"/>
              </a:gs>
              <a:gs pos="50000">
                <a:srgbClr val="6FB142"/>
              </a:gs>
              <a:gs pos="100000">
                <a:srgbClr val="61A235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SPIRAL2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55" name="Rectangle 52"/>
          <p:cNvSpPr/>
          <p:nvPr/>
        </p:nvSpPr>
        <p:spPr>
          <a:xfrm>
            <a:off x="8054280" y="3375000"/>
            <a:ext cx="678600" cy="344520"/>
          </a:xfrm>
          <a:prstGeom prst="rect">
            <a:avLst/>
          </a:prstGeom>
          <a:gradFill rotWithShape="0">
            <a:gsLst>
              <a:gs pos="0">
                <a:srgbClr val="80B761"/>
              </a:gs>
              <a:gs pos="50000">
                <a:srgbClr val="6FB142"/>
              </a:gs>
              <a:gs pos="100000">
                <a:srgbClr val="61A235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02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MYRRHA</a:t>
            </a:r>
            <a:endParaRPr lang="en-US" sz="102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256" name="Connecteur droit avec flèche 53"/>
          <p:cNvCxnSpPr/>
          <p:nvPr/>
        </p:nvCxnSpPr>
        <p:spPr>
          <a:xfrm>
            <a:off x="4513320" y="2019240"/>
            <a:ext cx="360" cy="921960"/>
          </a:xfrm>
          <a:prstGeom prst="straightConnector1">
            <a:avLst/>
          </a:prstGeom>
          <a:ln>
            <a:solidFill>
              <a:srgbClr val="000000"/>
            </a:solidFill>
            <a:tailEnd type="triangle" w="med" len="med"/>
          </a:ln>
        </p:spPr>
      </p:cxnSp>
      <p:cxnSp>
        <p:nvCxnSpPr>
          <p:cNvPr id="257" name="Connecteur droit avec flèche 54"/>
          <p:cNvCxnSpPr/>
          <p:nvPr/>
        </p:nvCxnSpPr>
        <p:spPr>
          <a:xfrm>
            <a:off x="4837680" y="2333880"/>
            <a:ext cx="360" cy="607320"/>
          </a:xfrm>
          <a:prstGeom prst="straightConnector1">
            <a:avLst/>
          </a:prstGeom>
          <a:ln>
            <a:solidFill>
              <a:srgbClr val="000000"/>
            </a:solidFill>
            <a:tailEnd type="triangle" w="med" len="med"/>
          </a:ln>
        </p:spPr>
      </p:cxnSp>
      <p:cxnSp>
        <p:nvCxnSpPr>
          <p:cNvPr id="258" name="Connecteur droit avec flèche 55"/>
          <p:cNvCxnSpPr/>
          <p:nvPr/>
        </p:nvCxnSpPr>
        <p:spPr>
          <a:xfrm>
            <a:off x="3293640" y="2194200"/>
            <a:ext cx="360" cy="561240"/>
          </a:xfrm>
          <a:prstGeom prst="straightConnector1">
            <a:avLst/>
          </a:prstGeom>
          <a:ln>
            <a:solidFill>
              <a:srgbClr val="000000"/>
            </a:solidFill>
            <a:tailEnd type="triangle" w="med" len="med"/>
          </a:ln>
        </p:spPr>
      </p:cxnSp>
      <p:sp>
        <p:nvSpPr>
          <p:cNvPr id="259" name="Zone de texte 32"/>
          <p:cNvSpPr/>
          <p:nvPr/>
        </p:nvSpPr>
        <p:spPr>
          <a:xfrm rot="20037000">
            <a:off x="4264560" y="1312560"/>
            <a:ext cx="2457360" cy="29052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13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Clean-room for cryomodule (2007)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260" name="Connecteur droit avec flèche 57"/>
          <p:cNvCxnSpPr/>
          <p:nvPr/>
        </p:nvCxnSpPr>
        <p:spPr>
          <a:xfrm>
            <a:off x="4742280" y="2178360"/>
            <a:ext cx="360" cy="762840"/>
          </a:xfrm>
          <a:prstGeom prst="straightConnector1">
            <a:avLst/>
          </a:prstGeom>
          <a:ln>
            <a:solidFill>
              <a:srgbClr val="000000"/>
            </a:solidFill>
            <a:tailEnd type="triangle" w="med" len="med"/>
          </a:ln>
        </p:spPr>
      </p:cxnSp>
      <p:sp>
        <p:nvSpPr>
          <p:cNvPr id="261" name="Zone de texte 34"/>
          <p:cNvSpPr/>
          <p:nvPr/>
        </p:nvSpPr>
        <p:spPr>
          <a:xfrm rot="20037000">
            <a:off x="4523040" y="1589400"/>
            <a:ext cx="1810800" cy="29052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13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Chemical facility (2008)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62" name="Rectangle 58"/>
          <p:cNvSpPr/>
          <p:nvPr/>
        </p:nvSpPr>
        <p:spPr>
          <a:xfrm>
            <a:off x="4076640" y="2951280"/>
            <a:ext cx="975240" cy="344520"/>
          </a:xfrm>
          <a:prstGeom prst="rect">
            <a:avLst/>
          </a:prstGeom>
          <a:gradFill rotWithShape="0">
            <a:gsLst>
              <a:gs pos="0">
                <a:srgbClr val="F08C56"/>
              </a:gs>
              <a:gs pos="50000">
                <a:srgbClr val="F57A27"/>
              </a:gs>
              <a:gs pos="100000">
                <a:srgbClr val="E46B19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SPIRAL2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63" name="Rectangle 61"/>
          <p:cNvSpPr/>
          <p:nvPr/>
        </p:nvSpPr>
        <p:spPr>
          <a:xfrm>
            <a:off x="6000840" y="2953080"/>
            <a:ext cx="675000" cy="344520"/>
          </a:xfrm>
          <a:prstGeom prst="rect">
            <a:avLst/>
          </a:prstGeom>
          <a:gradFill rotWithShape="0">
            <a:gsLst>
              <a:gs pos="0">
                <a:srgbClr val="F08C56"/>
              </a:gs>
              <a:gs pos="50000">
                <a:srgbClr val="F57A27"/>
              </a:gs>
              <a:gs pos="100000">
                <a:srgbClr val="E46B19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ESS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grpSp>
        <p:nvGrpSpPr>
          <p:cNvPr id="264" name="Groupe 146"/>
          <p:cNvGrpSpPr/>
          <p:nvPr/>
        </p:nvGrpSpPr>
        <p:grpSpPr>
          <a:xfrm>
            <a:off x="6062760" y="1314000"/>
            <a:ext cx="2568960" cy="1626840"/>
            <a:chOff x="6062760" y="1314000"/>
            <a:chExt cx="2568960" cy="1626840"/>
          </a:xfrm>
        </p:grpSpPr>
        <p:cxnSp>
          <p:nvCxnSpPr>
            <p:cNvPr id="265" name="Connecteur droit avec flèche 45"/>
            <p:cNvCxnSpPr/>
            <p:nvPr/>
          </p:nvCxnSpPr>
          <p:spPr>
            <a:xfrm>
              <a:off x="6264360" y="2009880"/>
              <a:ext cx="360" cy="931320"/>
            </a:xfrm>
            <a:prstGeom prst="straightConnector1">
              <a:avLst/>
            </a:prstGeom>
            <a:ln>
              <a:solidFill>
                <a:srgbClr val="000000"/>
              </a:solidFill>
              <a:tailEnd type="triangle" w="med" len="med"/>
            </a:ln>
          </p:spPr>
        </p:cxnSp>
        <p:sp>
          <p:nvSpPr>
            <p:cNvPr id="266" name="Zone de texte 36"/>
            <p:cNvSpPr/>
            <p:nvPr/>
          </p:nvSpPr>
          <p:spPr>
            <a:xfrm rot="20037000">
              <a:off x="6062760" y="1574280"/>
              <a:ext cx="1253520" cy="290520"/>
            </a:xfrm>
            <a:prstGeom prst="rect">
              <a:avLst/>
            </a:prstGeom>
            <a:solidFill>
              <a:srgbClr val="FFFFFF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103320" tIns="51840" rIns="103320" bIns="51840" numCol="1" spcCol="0" anchor="t">
              <a:noAutofit/>
            </a:bodyPr>
            <a:lstStyle/>
            <a:p>
              <a:pPr defTabSz="1035000">
                <a:lnSpc>
                  <a:spcPct val="100000"/>
                </a:lnSpc>
              </a:pP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  <a:ea typeface="Calibri"/>
                </a:rPr>
                <a:t>Furnace (2016)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cxnSp>
          <p:nvCxnSpPr>
            <p:cNvPr id="267" name="Connecteur droit avec flèche 48"/>
            <p:cNvCxnSpPr/>
            <p:nvPr/>
          </p:nvCxnSpPr>
          <p:spPr>
            <a:xfrm>
              <a:off x="6978240" y="1797120"/>
              <a:ext cx="360" cy="1144080"/>
            </a:xfrm>
            <a:prstGeom prst="straightConnector1">
              <a:avLst/>
            </a:prstGeom>
            <a:ln>
              <a:solidFill>
                <a:srgbClr val="000000"/>
              </a:solidFill>
              <a:tailEnd type="triangle" w="med" len="med"/>
            </a:ln>
          </p:spPr>
        </p:cxnSp>
        <p:sp>
          <p:nvSpPr>
            <p:cNvPr id="268" name="Zone de texte 40"/>
            <p:cNvSpPr/>
            <p:nvPr/>
          </p:nvSpPr>
          <p:spPr>
            <a:xfrm rot="20037000">
              <a:off x="6768720" y="1840320"/>
              <a:ext cx="1895040" cy="290520"/>
            </a:xfrm>
            <a:prstGeom prst="rect">
              <a:avLst/>
            </a:prstGeom>
            <a:solidFill>
              <a:srgbClr val="FFFFFF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103320" tIns="51840" rIns="103320" bIns="51840" numCol="1" spcCol="0" anchor="t">
              <a:noAutofit/>
            </a:bodyPr>
            <a:lstStyle/>
            <a:p>
              <a:pPr defTabSz="1035000">
                <a:lnSpc>
                  <a:spcPct val="100000"/>
                </a:lnSpc>
              </a:pP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  <a:ea typeface="Calibri"/>
                </a:rPr>
                <a:t>New Assembly Hall (2020)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269" name="Zone de texte 42"/>
            <p:cNvSpPr/>
            <p:nvPr/>
          </p:nvSpPr>
          <p:spPr>
            <a:xfrm rot="20037000">
              <a:off x="6264360" y="1719720"/>
              <a:ext cx="1383120" cy="290520"/>
            </a:xfrm>
            <a:prstGeom prst="rect">
              <a:avLst/>
            </a:prstGeom>
            <a:solidFill>
              <a:srgbClr val="FFFFFF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103320" tIns="51840" rIns="103320" bIns="51840" numCol="1" spcCol="0" anchor="t">
              <a:noAutofit/>
            </a:bodyPr>
            <a:lstStyle/>
            <a:p>
              <a:pPr defTabSz="1035000">
                <a:lnSpc>
                  <a:spcPct val="100000"/>
                </a:lnSpc>
              </a:pP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  <a:ea typeface="Calibri"/>
                </a:rPr>
                <a:t>Klystron (2017)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cxnSp>
          <p:nvCxnSpPr>
            <p:cNvPr id="270" name="Connecteur droit avec flèche 61"/>
            <p:cNvCxnSpPr/>
            <p:nvPr/>
          </p:nvCxnSpPr>
          <p:spPr>
            <a:xfrm>
              <a:off x="6680880" y="2312640"/>
              <a:ext cx="360" cy="628560"/>
            </a:xfrm>
            <a:prstGeom prst="straightConnector1">
              <a:avLst/>
            </a:prstGeom>
            <a:ln>
              <a:solidFill>
                <a:srgbClr val="000000"/>
              </a:solidFill>
              <a:tailEnd type="triangle" w="med" len="med"/>
            </a:ln>
          </p:spPr>
        </p:cxnSp>
        <p:sp>
          <p:nvSpPr>
            <p:cNvPr id="271" name="Zone de texte 44"/>
            <p:cNvSpPr/>
            <p:nvPr/>
          </p:nvSpPr>
          <p:spPr>
            <a:xfrm rot="20037000">
              <a:off x="6465240" y="1796760"/>
              <a:ext cx="1729800" cy="290520"/>
            </a:xfrm>
            <a:prstGeom prst="rect">
              <a:avLst/>
            </a:prstGeom>
            <a:solidFill>
              <a:srgbClr val="FFFFFF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103320" tIns="51840" rIns="103320" bIns="51840" numCol="1" spcCol="0" anchor="t">
              <a:noAutofit/>
            </a:bodyPr>
            <a:lstStyle/>
            <a:p>
              <a:pPr defTabSz="1035000">
                <a:lnSpc>
                  <a:spcPct val="100000"/>
                </a:lnSpc>
              </a:pP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  <a:ea typeface="Calibri"/>
                </a:rPr>
                <a:t>Upgrade CV800 (2018)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cxnSp>
          <p:nvCxnSpPr>
            <p:cNvPr id="272" name="Connecteur droit avec flèche 63"/>
            <p:cNvCxnSpPr/>
            <p:nvPr/>
          </p:nvCxnSpPr>
          <p:spPr>
            <a:xfrm>
              <a:off x="6469200" y="2219400"/>
              <a:ext cx="360" cy="721800"/>
            </a:xfrm>
            <a:prstGeom prst="straightConnector1">
              <a:avLst/>
            </a:prstGeom>
            <a:ln>
              <a:solidFill>
                <a:srgbClr val="000000"/>
              </a:solidFill>
              <a:tailEnd type="triangle" w="med" len="med"/>
            </a:ln>
          </p:spPr>
        </p:cxnSp>
      </p:grpSp>
      <p:grpSp>
        <p:nvGrpSpPr>
          <p:cNvPr id="273" name="Groupe 145"/>
          <p:cNvGrpSpPr/>
          <p:nvPr/>
        </p:nvGrpSpPr>
        <p:grpSpPr>
          <a:xfrm>
            <a:off x="4122720" y="3256200"/>
            <a:ext cx="1478160" cy="3153240"/>
            <a:chOff x="4122720" y="3256200"/>
            <a:chExt cx="1478160" cy="3153240"/>
          </a:xfrm>
        </p:grpSpPr>
        <p:sp>
          <p:nvSpPr>
            <p:cNvPr id="274" name="Étoile à 5 branches 64"/>
            <p:cNvSpPr/>
            <p:nvPr/>
          </p:nvSpPr>
          <p:spPr>
            <a:xfrm>
              <a:off x="4528800" y="3256200"/>
              <a:ext cx="149040" cy="13968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rgbClr val="6082CA"/>
                </a:gs>
                <a:gs pos="50000">
                  <a:srgbClr val="3D6FC9"/>
                </a:gs>
                <a:gs pos="100000">
                  <a:srgbClr val="2F61BA"/>
                </a:gs>
              </a:gsLst>
              <a:lin ang="5400000"/>
            </a:gradFill>
            <a:ln>
              <a:solidFill>
                <a:srgbClr val="4472C4"/>
              </a:solidFill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/>
          </p:style>
          <p:txBody>
            <a:bodyPr lIns="103320" tIns="26640" rIns="103320" bIns="26640" numCol="1" spcCol="0" anchor="ctr">
              <a:noAutofit/>
            </a:bodyPr>
            <a:lstStyle/>
            <a:p>
              <a:pPr defTabSz="1137240">
                <a:lnSpc>
                  <a:spcPct val="100000"/>
                </a:lnSpc>
              </a:pPr>
              <a:endParaRPr lang="fr-FR" sz="2260" b="0" u="none" strike="noStrike">
                <a:solidFill>
                  <a:srgbClr val="FFFFFF"/>
                </a:solidFill>
                <a:effectLst/>
                <a:uFillTx/>
                <a:latin typeface="Calibri"/>
              </a:endParaRPr>
            </a:p>
          </p:txBody>
        </p:sp>
        <p:cxnSp>
          <p:nvCxnSpPr>
            <p:cNvPr id="275" name="Connecteur droit avec flèche 65"/>
            <p:cNvCxnSpPr/>
            <p:nvPr/>
          </p:nvCxnSpPr>
          <p:spPr>
            <a:xfrm flipV="1">
              <a:off x="4593240" y="3378960"/>
              <a:ext cx="11160" cy="2382480"/>
            </a:xfrm>
            <a:prstGeom prst="straightConnector1">
              <a:avLst/>
            </a:prstGeom>
            <a:ln>
              <a:solidFill>
                <a:srgbClr val="000000"/>
              </a:solidFill>
              <a:tailEnd type="triangle" w="med" len="med"/>
            </a:ln>
          </p:spPr>
        </p:cxnSp>
        <p:sp>
          <p:nvSpPr>
            <p:cNvPr id="276" name="Zone de texte 67"/>
            <p:cNvSpPr/>
            <p:nvPr/>
          </p:nvSpPr>
          <p:spPr>
            <a:xfrm rot="20037000">
              <a:off x="4185720" y="5542200"/>
              <a:ext cx="1351800" cy="600480"/>
            </a:xfrm>
            <a:prstGeom prst="rect">
              <a:avLst/>
            </a:prstGeom>
            <a:solidFill>
              <a:srgbClr val="FFFFFF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103320" tIns="51840" rIns="103320" bIns="51840" numCol="1" spcCol="0" anchor="t">
              <a:noAutofit/>
            </a:bodyPr>
            <a:lstStyle/>
            <a:p>
              <a:pPr defTabSz="1035000">
                <a:lnSpc>
                  <a:spcPct val="100000"/>
                </a:lnSpc>
              </a:pPr>
              <a:r>
                <a:rPr lang="en-US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  <a:ea typeface="Calibri"/>
                </a:rPr>
                <a:t>First cryogenic test of a cryomodule at Supratech (2007)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</p:grpSp>
      <p:grpSp>
        <p:nvGrpSpPr>
          <p:cNvPr id="277" name="Groupe 147"/>
          <p:cNvGrpSpPr/>
          <p:nvPr/>
        </p:nvGrpSpPr>
        <p:grpSpPr>
          <a:xfrm>
            <a:off x="5451840" y="3754800"/>
            <a:ext cx="1505520" cy="2512080"/>
            <a:chOff x="5451840" y="3754800"/>
            <a:chExt cx="1505520" cy="2512080"/>
          </a:xfrm>
        </p:grpSpPr>
        <p:sp>
          <p:nvSpPr>
            <p:cNvPr id="278" name="Étoile à 5 branches 67"/>
            <p:cNvSpPr/>
            <p:nvPr/>
          </p:nvSpPr>
          <p:spPr>
            <a:xfrm>
              <a:off x="6384600" y="3754800"/>
              <a:ext cx="149040" cy="13968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rgbClr val="FF0000"/>
            </a:solidFill>
            <a:ln>
              <a:solidFill>
                <a:srgbClr val="ED7D31">
                  <a:lumMod val="75000"/>
                </a:srgbClr>
              </a:solidFill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/>
          </p:style>
          <p:txBody>
            <a:bodyPr lIns="103320" tIns="26640" rIns="103320" bIns="26640" numCol="1" spcCol="0" anchor="ctr">
              <a:noAutofit/>
            </a:bodyPr>
            <a:lstStyle/>
            <a:p>
              <a:pPr defTabSz="1137240">
                <a:lnSpc>
                  <a:spcPct val="100000"/>
                </a:lnSpc>
              </a:pPr>
              <a:endParaRPr lang="fr-FR" sz="2260" b="0" u="none" strike="noStrike">
                <a:solidFill>
                  <a:srgbClr val="FFFFFF"/>
                </a:solidFill>
                <a:effectLst/>
                <a:uFillTx/>
                <a:latin typeface="Calibri"/>
              </a:endParaRPr>
            </a:p>
          </p:txBody>
        </p:sp>
        <p:cxnSp>
          <p:nvCxnSpPr>
            <p:cNvPr id="279" name="Connecteur droit avec flèche 68"/>
            <p:cNvCxnSpPr/>
            <p:nvPr/>
          </p:nvCxnSpPr>
          <p:spPr>
            <a:xfrm flipV="1">
              <a:off x="6453000" y="3868200"/>
              <a:ext cx="7200" cy="1517760"/>
            </a:xfrm>
            <a:prstGeom prst="straightConnector1">
              <a:avLst/>
            </a:prstGeom>
            <a:ln>
              <a:solidFill>
                <a:srgbClr val="000000"/>
              </a:solidFill>
              <a:tailEnd type="triangle" w="med" len="med"/>
            </a:ln>
          </p:spPr>
        </p:cxnSp>
        <p:sp>
          <p:nvSpPr>
            <p:cNvPr id="280" name="Zone de texte 70"/>
            <p:cNvSpPr/>
            <p:nvPr/>
          </p:nvSpPr>
          <p:spPr>
            <a:xfrm rot="20037000">
              <a:off x="5486040" y="5486760"/>
              <a:ext cx="1436760" cy="489240"/>
            </a:xfrm>
            <a:prstGeom prst="rect">
              <a:avLst/>
            </a:prstGeom>
            <a:solidFill>
              <a:srgbClr val="FFFFFF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103320" tIns="51840" rIns="103320" bIns="51840" numCol="1" spcCol="0" anchor="t">
              <a:noAutofit/>
            </a:bodyPr>
            <a:lstStyle/>
            <a:p>
              <a:pPr defTabSz="1035000">
                <a:lnSpc>
                  <a:spcPct val="100000"/>
                </a:lnSpc>
              </a:pPr>
              <a:r>
                <a:rPr lang="en-US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  <a:ea typeface="Calibri"/>
                </a:rPr>
                <a:t>Supratech Platform is officially recognized by IN2P3 (2017)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</p:grpSp>
      <p:sp>
        <p:nvSpPr>
          <p:cNvPr id="281" name="Rectangle 74"/>
          <p:cNvSpPr/>
          <p:nvPr/>
        </p:nvSpPr>
        <p:spPr>
          <a:xfrm>
            <a:off x="5321880" y="4132800"/>
            <a:ext cx="1025640" cy="355320"/>
          </a:xfrm>
          <a:prstGeom prst="rect">
            <a:avLst/>
          </a:prstGeom>
          <a:gradFill rotWithShape="0">
            <a:gsLst>
              <a:gs pos="0">
                <a:srgbClr val="80B761"/>
              </a:gs>
              <a:gs pos="50000">
                <a:srgbClr val="6FB142"/>
              </a:gs>
              <a:gs pos="100000">
                <a:srgbClr val="61A235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EU-XFEL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82" name="Rectangle 76"/>
          <p:cNvSpPr/>
          <p:nvPr/>
        </p:nvSpPr>
        <p:spPr>
          <a:xfrm>
            <a:off x="5014440" y="3378960"/>
            <a:ext cx="527760" cy="344520"/>
          </a:xfrm>
          <a:prstGeom prst="rect">
            <a:avLst/>
          </a:prstGeom>
          <a:gradFill rotWithShape="0">
            <a:gsLst>
              <a:gs pos="0">
                <a:srgbClr val="FFC54B"/>
              </a:gs>
              <a:gs pos="50000">
                <a:srgbClr val="FFBF00"/>
              </a:gs>
              <a:gs pos="100000">
                <a:srgbClr val="E2AA00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MAX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grpSp>
        <p:nvGrpSpPr>
          <p:cNvPr id="283" name="Groupe 148"/>
          <p:cNvGrpSpPr/>
          <p:nvPr/>
        </p:nvGrpSpPr>
        <p:grpSpPr>
          <a:xfrm>
            <a:off x="6895440" y="3813480"/>
            <a:ext cx="1963080" cy="2593080"/>
            <a:chOff x="6895440" y="3813480"/>
            <a:chExt cx="1963080" cy="2593080"/>
          </a:xfrm>
        </p:grpSpPr>
        <p:sp>
          <p:nvSpPr>
            <p:cNvPr id="284" name="Étoile à 5 branches 72"/>
            <p:cNvSpPr/>
            <p:nvPr/>
          </p:nvSpPr>
          <p:spPr>
            <a:xfrm>
              <a:off x="6895440" y="3813480"/>
              <a:ext cx="243360" cy="22824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rgbClr val="FF0000"/>
            </a:solidFill>
            <a:ln>
              <a:solidFill>
                <a:srgbClr val="ED7D31">
                  <a:lumMod val="75000"/>
                </a:srgbClr>
              </a:solidFill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/>
          </p:style>
          <p:txBody>
            <a:bodyPr lIns="103320" tIns="43560" rIns="103320" bIns="43560" numCol="1" spcCol="0" anchor="ctr">
              <a:noAutofit/>
            </a:bodyPr>
            <a:lstStyle/>
            <a:p>
              <a:pPr defTabSz="1137240">
                <a:lnSpc>
                  <a:spcPct val="100000"/>
                </a:lnSpc>
              </a:pPr>
              <a:endParaRPr lang="fr-FR" sz="2260" b="0" u="none" strike="noStrike">
                <a:solidFill>
                  <a:srgbClr val="FFFFFF"/>
                </a:solidFill>
                <a:effectLst/>
                <a:uFillTx/>
                <a:latin typeface="Calibri"/>
              </a:endParaRPr>
            </a:p>
          </p:txBody>
        </p:sp>
        <p:cxnSp>
          <p:nvCxnSpPr>
            <p:cNvPr id="285" name="Connecteur droit avec flèche 73"/>
            <p:cNvCxnSpPr/>
            <p:nvPr/>
          </p:nvCxnSpPr>
          <p:spPr>
            <a:xfrm flipH="1" flipV="1">
              <a:off x="7006680" y="3963600"/>
              <a:ext cx="503280" cy="1718640"/>
            </a:xfrm>
            <a:prstGeom prst="straightConnector1">
              <a:avLst/>
            </a:prstGeom>
            <a:ln>
              <a:solidFill>
                <a:srgbClr val="000000"/>
              </a:solidFill>
              <a:tailEnd type="triangle" w="med" len="med"/>
            </a:ln>
          </p:spPr>
        </p:cxnSp>
        <p:sp>
          <p:nvSpPr>
            <p:cNvPr id="286" name="Zone de texte 80"/>
            <p:cNvSpPr/>
            <p:nvPr/>
          </p:nvSpPr>
          <p:spPr>
            <a:xfrm rot="20037000">
              <a:off x="7269480" y="5462280"/>
              <a:ext cx="1525320" cy="641880"/>
            </a:xfrm>
            <a:prstGeom prst="rect">
              <a:avLst/>
            </a:prstGeom>
            <a:solidFill>
              <a:srgbClr val="FFFFFF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103320" tIns="51840" rIns="103320" bIns="51840" numCol="1" spcCol="0" anchor="t">
              <a:noAutofit/>
            </a:bodyPr>
            <a:lstStyle/>
            <a:p>
              <a:pPr defTabSz="1035000">
                <a:lnSpc>
                  <a:spcPct val="100000"/>
                </a:lnSpc>
              </a:pPr>
              <a:r>
                <a:rPr lang="en-US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  <a:ea typeface="Calibri"/>
                </a:rPr>
                <a:t>Creation of IJCLab, merging of equipment from LAL and IPNO in Supratech (2020)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</p:grpSp>
      <p:sp>
        <p:nvSpPr>
          <p:cNvPr id="287" name="Étoile à 5 branches 75"/>
          <p:cNvSpPr/>
          <p:nvPr/>
        </p:nvSpPr>
        <p:spPr>
          <a:xfrm>
            <a:off x="3494160" y="3483360"/>
            <a:ext cx="149040" cy="13968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gradFill rotWithShape="0">
            <a:gsLst>
              <a:gs pos="0">
                <a:srgbClr val="6082CA"/>
              </a:gs>
              <a:gs pos="50000">
                <a:srgbClr val="3D6FC9"/>
              </a:gs>
              <a:gs pos="100000">
                <a:srgbClr val="2F61BA"/>
              </a:gs>
            </a:gsLst>
            <a:lin ang="5400000"/>
          </a:gradFill>
          <a:ln>
            <a:solidFill>
              <a:srgbClr val="4472C4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/>
        </p:style>
        <p:txBody>
          <a:bodyPr lIns="103320" tIns="26640" rIns="103320" bIns="26640" numCol="1" spcCol="0" anchor="ctr">
            <a:noAutofit/>
          </a:bodyPr>
          <a:lstStyle/>
          <a:p>
            <a:pPr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cxnSp>
        <p:nvCxnSpPr>
          <p:cNvPr id="288" name="Connecteur droit avec flèche 76"/>
          <p:cNvCxnSpPr/>
          <p:nvPr/>
        </p:nvCxnSpPr>
        <p:spPr>
          <a:xfrm flipV="1">
            <a:off x="3553200" y="3601800"/>
            <a:ext cx="16560" cy="1994760"/>
          </a:xfrm>
          <a:prstGeom prst="straightConnector1">
            <a:avLst/>
          </a:prstGeom>
          <a:ln>
            <a:solidFill>
              <a:srgbClr val="000000"/>
            </a:solidFill>
            <a:tailEnd type="triangle" w="med" len="med"/>
          </a:ln>
        </p:spPr>
      </p:cxnSp>
      <p:sp>
        <p:nvSpPr>
          <p:cNvPr id="289" name="Rectangle 75"/>
          <p:cNvSpPr/>
          <p:nvPr/>
        </p:nvSpPr>
        <p:spPr>
          <a:xfrm>
            <a:off x="3191040" y="4138200"/>
            <a:ext cx="2092680" cy="344520"/>
          </a:xfrm>
          <a:prstGeom prst="rect">
            <a:avLst/>
          </a:prstGeom>
          <a:gradFill rotWithShape="0">
            <a:gsLst>
              <a:gs pos="0">
                <a:srgbClr val="F08C56"/>
              </a:gs>
              <a:gs pos="50000">
                <a:srgbClr val="F57A27"/>
              </a:gs>
              <a:gs pos="100000">
                <a:srgbClr val="E46B19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TTF3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90" name="Rectangle 51"/>
          <p:cNvSpPr/>
          <p:nvPr/>
        </p:nvSpPr>
        <p:spPr>
          <a:xfrm>
            <a:off x="3083040" y="2956680"/>
            <a:ext cx="926640" cy="340920"/>
          </a:xfrm>
          <a:prstGeom prst="rect">
            <a:avLst/>
          </a:prstGeom>
          <a:gradFill rotWithShape="0">
            <a:gsLst>
              <a:gs pos="0">
                <a:srgbClr val="80B761"/>
              </a:gs>
              <a:gs pos="50000">
                <a:srgbClr val="6FB142"/>
              </a:gs>
              <a:gs pos="100000">
                <a:srgbClr val="61A235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0000"/>
              </a:lnSpc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LHC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91" name="Zone de texte 64"/>
          <p:cNvSpPr/>
          <p:nvPr/>
        </p:nvSpPr>
        <p:spPr>
          <a:xfrm rot="20037000">
            <a:off x="1886760" y="5581800"/>
            <a:ext cx="2032920" cy="36756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First cryogenic test of a Spoke resonator in Europe (2002)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92" name="Étoile à 5 branches 80"/>
          <p:cNvSpPr/>
          <p:nvPr/>
        </p:nvSpPr>
        <p:spPr>
          <a:xfrm>
            <a:off x="3826800" y="3760200"/>
            <a:ext cx="149040" cy="13968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rgbClr val="FF0000"/>
          </a:solidFill>
          <a:ln>
            <a:solidFill>
              <a:srgbClr val="ED7D31">
                <a:lumMod val="75000"/>
              </a:srgb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/>
        </p:style>
        <p:txBody>
          <a:bodyPr lIns="103320" tIns="26640" rIns="103320" bIns="26640" numCol="1" spcCol="0" anchor="ctr">
            <a:noAutofit/>
          </a:bodyPr>
          <a:lstStyle/>
          <a:p>
            <a:pPr defTabSz="1137240">
              <a:lnSpc>
                <a:spcPct val="100000"/>
              </a:lnSpc>
            </a:pPr>
            <a:endParaRPr lang="fr-FR" sz="2260" b="0" u="none" strike="noStrike">
              <a:solidFill>
                <a:srgbClr val="FFFFFF"/>
              </a:solidFill>
              <a:effectLst/>
              <a:uFillTx/>
              <a:latin typeface="Calibri"/>
            </a:endParaRPr>
          </a:p>
        </p:txBody>
      </p:sp>
      <p:sp>
        <p:nvSpPr>
          <p:cNvPr id="293" name="Zone de texte 83"/>
          <p:cNvSpPr/>
          <p:nvPr/>
        </p:nvSpPr>
        <p:spPr>
          <a:xfrm rot="20037000">
            <a:off x="3076200" y="5619960"/>
            <a:ext cx="1199880" cy="29952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Supratech Platform is created (2004)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294" name="Connecteur droit avec flèche 82"/>
          <p:cNvCxnSpPr/>
          <p:nvPr/>
        </p:nvCxnSpPr>
        <p:spPr>
          <a:xfrm flipH="1" flipV="1">
            <a:off x="3892680" y="3863880"/>
            <a:ext cx="4680" cy="1948680"/>
          </a:xfrm>
          <a:prstGeom prst="straightConnector1">
            <a:avLst/>
          </a:prstGeom>
          <a:ln>
            <a:solidFill>
              <a:srgbClr val="000000"/>
            </a:solidFill>
            <a:tailEnd type="triangle" w="med" len="med"/>
          </a:ln>
        </p:spPr>
      </p:cxnSp>
      <p:cxnSp>
        <p:nvCxnSpPr>
          <p:cNvPr id="295" name="Connecteur droit avec flèche 83"/>
          <p:cNvCxnSpPr>
            <a:endCxn id="290" idx="1"/>
          </p:cNvCxnSpPr>
          <p:nvPr/>
        </p:nvCxnSpPr>
        <p:spPr>
          <a:xfrm flipH="1">
            <a:off x="3083040" y="1954440"/>
            <a:ext cx="10440" cy="1172880"/>
          </a:xfrm>
          <a:prstGeom prst="straightConnector1">
            <a:avLst/>
          </a:prstGeom>
          <a:ln>
            <a:solidFill>
              <a:srgbClr val="000000"/>
            </a:solidFill>
            <a:tailEnd type="triangle" w="med" len="med"/>
          </a:ln>
        </p:spPr>
      </p:cxnSp>
      <p:sp>
        <p:nvSpPr>
          <p:cNvPr id="296" name="Zone de texte 47"/>
          <p:cNvSpPr/>
          <p:nvPr/>
        </p:nvSpPr>
        <p:spPr>
          <a:xfrm rot="20037000">
            <a:off x="2918520" y="1321560"/>
            <a:ext cx="1923840" cy="29052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13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Calibration Station (2000)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97" name="Zone de texte 49"/>
          <p:cNvSpPr/>
          <p:nvPr/>
        </p:nvSpPr>
        <p:spPr>
          <a:xfrm rot="20037000">
            <a:off x="3123360" y="1566000"/>
            <a:ext cx="1812600" cy="29052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3320" tIns="51840" rIns="103320" bIns="51840" numCol="1" spcCol="0" anchor="t">
            <a:noAutofit/>
          </a:bodyPr>
          <a:lstStyle/>
          <a:p>
            <a:pPr defTabSz="1035000">
              <a:lnSpc>
                <a:spcPct val="100000"/>
              </a:lnSpc>
            </a:pPr>
            <a:r>
              <a:rPr lang="fr-FR" sz="113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Vertical cryostat (CV800)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98" name="Rectangle 89"/>
          <p:cNvSpPr/>
          <p:nvPr/>
        </p:nvSpPr>
        <p:spPr>
          <a:xfrm>
            <a:off x="6038280" y="3378960"/>
            <a:ext cx="762840" cy="344520"/>
          </a:xfrm>
          <a:prstGeom prst="rect">
            <a:avLst/>
          </a:prstGeom>
          <a:gradFill rotWithShape="0">
            <a:gsLst>
              <a:gs pos="0">
                <a:srgbClr val="FFC54B"/>
              </a:gs>
              <a:gs pos="50000">
                <a:srgbClr val="FFBF00"/>
              </a:gs>
              <a:gs pos="100000">
                <a:srgbClr val="E2AA00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137240">
              <a:lnSpc>
                <a:spcPct val="107000"/>
              </a:lnSpc>
              <a:spcAft>
                <a:spcPts val="904"/>
              </a:spcAft>
            </a:pPr>
            <a:r>
              <a:rPr lang="fr-FR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MYRTE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99" name="Rectangle 90"/>
          <p:cNvSpPr/>
          <p:nvPr/>
        </p:nvSpPr>
        <p:spPr>
          <a:xfrm>
            <a:off x="9955440" y="197640"/>
            <a:ext cx="1475640" cy="355320"/>
          </a:xfrm>
          <a:prstGeom prst="rect">
            <a:avLst/>
          </a:prstGeom>
          <a:gradFill rotWithShape="0">
            <a:gsLst>
              <a:gs pos="0">
                <a:srgbClr val="80B761"/>
              </a:gs>
              <a:gs pos="50000">
                <a:srgbClr val="6FB142"/>
              </a:gs>
              <a:gs pos="100000">
                <a:srgbClr val="61A235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7000"/>
              </a:lnSpc>
              <a:spcAft>
                <a:spcPts val="904"/>
              </a:spcAft>
            </a:pPr>
            <a:r>
              <a: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Series production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00" name="Rectangle 91"/>
          <p:cNvSpPr/>
          <p:nvPr/>
        </p:nvSpPr>
        <p:spPr>
          <a:xfrm>
            <a:off x="8438400" y="208800"/>
            <a:ext cx="1472760" cy="344520"/>
          </a:xfrm>
          <a:prstGeom prst="rect">
            <a:avLst/>
          </a:prstGeom>
          <a:gradFill rotWithShape="0">
            <a:gsLst>
              <a:gs pos="0">
                <a:srgbClr val="F08C56"/>
              </a:gs>
              <a:gs pos="50000">
                <a:srgbClr val="F57A27"/>
              </a:gs>
              <a:gs pos="100000">
                <a:srgbClr val="E46B19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7000"/>
              </a:lnSpc>
              <a:spcAft>
                <a:spcPts val="904"/>
              </a:spcAft>
            </a:pPr>
            <a:r>
              <a: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Prototyping Phase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01" name="Rectangle 92"/>
          <p:cNvSpPr/>
          <p:nvPr/>
        </p:nvSpPr>
        <p:spPr>
          <a:xfrm>
            <a:off x="11481120" y="204840"/>
            <a:ext cx="689400" cy="344520"/>
          </a:xfrm>
          <a:prstGeom prst="rect">
            <a:avLst/>
          </a:prstGeom>
          <a:gradFill rotWithShape="0">
            <a:gsLst>
              <a:gs pos="0">
                <a:srgbClr val="FFC54B"/>
              </a:gs>
              <a:gs pos="50000">
                <a:srgbClr val="FFBF00"/>
              </a:gs>
              <a:gs pos="100000">
                <a:srgbClr val="E2AA00"/>
              </a:gs>
            </a:gsLst>
            <a:lin ang="5400000"/>
          </a:gradFill>
          <a:ln w="0">
            <a:noFill/>
          </a:ln>
          <a:effectLst>
            <a:outerShdw blurRad="57240" dist="1908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/>
        </p:style>
        <p:txBody>
          <a:bodyPr lIns="103320" tIns="51840" rIns="103320" bIns="51840" numCol="1" spcCol="0" anchor="ctr">
            <a:noAutofit/>
          </a:bodyPr>
          <a:lstStyle/>
          <a:p>
            <a:pPr algn="ctr" defTabSz="1035000">
              <a:lnSpc>
                <a:spcPct val="107000"/>
              </a:lnSpc>
              <a:spcAft>
                <a:spcPts val="904"/>
              </a:spcAft>
            </a:pPr>
            <a:r>
              <a: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  <a:ea typeface="Calibri"/>
              </a:rPr>
              <a:t>R&amp;D</a:t>
            </a:r>
            <a:endParaRPr lang="en-US" sz="124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grpSp>
        <p:nvGrpSpPr>
          <p:cNvPr id="302" name="Groupe 139"/>
          <p:cNvGrpSpPr/>
          <p:nvPr/>
        </p:nvGrpSpPr>
        <p:grpSpPr>
          <a:xfrm>
            <a:off x="8335080" y="856800"/>
            <a:ext cx="3755880" cy="1805760"/>
            <a:chOff x="8335080" y="856800"/>
            <a:chExt cx="3755880" cy="1805760"/>
          </a:xfrm>
        </p:grpSpPr>
        <p:pic>
          <p:nvPicPr>
            <p:cNvPr id="303" name="Image 126"/>
            <p:cNvPicPr/>
            <p:nvPr/>
          </p:nvPicPr>
          <p:blipFill>
            <a:blip r:embed="rId3"/>
            <a:stretch/>
          </p:blipFill>
          <p:spPr>
            <a:xfrm>
              <a:off x="8697600" y="856800"/>
              <a:ext cx="3021840" cy="1469160"/>
            </a:xfrm>
            <a:prstGeom prst="rect">
              <a:avLst/>
            </a:prstGeom>
            <a:noFill/>
            <a:ln w="0">
              <a:solidFill>
                <a:srgbClr val="000000"/>
              </a:solidFill>
            </a:ln>
          </p:spPr>
        </p:pic>
        <p:sp>
          <p:nvSpPr>
            <p:cNvPr id="304" name="ZoneTexte 127"/>
            <p:cNvSpPr/>
            <p:nvPr/>
          </p:nvSpPr>
          <p:spPr>
            <a:xfrm>
              <a:off x="8335080" y="2222280"/>
              <a:ext cx="3755880" cy="44028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0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130" b="1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ESS</a:t>
              </a: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 : - preparation &amp; testing of cavities, couplers and tuners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  <a:p>
              <a:pPr defTabSz="1137240">
                <a:lnSpc>
                  <a:spcPct val="100000"/>
                </a:lnSpc>
              </a:pP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- Integration of 14 cryomodules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</p:grpSp>
      <p:grpSp>
        <p:nvGrpSpPr>
          <p:cNvPr id="305" name="Groupe 140"/>
          <p:cNvGrpSpPr/>
          <p:nvPr/>
        </p:nvGrpSpPr>
        <p:grpSpPr>
          <a:xfrm>
            <a:off x="35280" y="2775960"/>
            <a:ext cx="2216160" cy="1890360"/>
            <a:chOff x="35280" y="2775960"/>
            <a:chExt cx="2216160" cy="1890360"/>
          </a:xfrm>
        </p:grpSpPr>
        <p:pic>
          <p:nvPicPr>
            <p:cNvPr id="306" name="Picture 4" descr="manip_complete_dessus_bouteilles"/>
            <p:cNvPicPr/>
            <p:nvPr/>
          </p:nvPicPr>
          <p:blipFill>
            <a:blip r:embed="rId4"/>
            <a:stretch/>
          </p:blipFill>
          <p:spPr>
            <a:xfrm>
              <a:off x="43920" y="2775960"/>
              <a:ext cx="2207520" cy="165708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/>
            </a:ln>
          </p:spPr>
        </p:pic>
        <p:sp>
          <p:nvSpPr>
            <p:cNvPr id="307" name="ZoneTexte 129"/>
            <p:cNvSpPr/>
            <p:nvPr/>
          </p:nvSpPr>
          <p:spPr>
            <a:xfrm>
              <a:off x="35280" y="4226040"/>
              <a:ext cx="2216160" cy="44028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0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130" b="1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LHC</a:t>
              </a: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 : Calibration of all Cernox thermal sensors (&gt; 6000 units)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</p:grpSp>
      <p:grpSp>
        <p:nvGrpSpPr>
          <p:cNvPr id="308" name="Groupe 138"/>
          <p:cNvGrpSpPr/>
          <p:nvPr/>
        </p:nvGrpSpPr>
        <p:grpSpPr>
          <a:xfrm>
            <a:off x="10816200" y="2735640"/>
            <a:ext cx="1329840" cy="2848320"/>
            <a:chOff x="10816200" y="2735640"/>
            <a:chExt cx="1329840" cy="2848320"/>
          </a:xfrm>
        </p:grpSpPr>
        <p:pic>
          <p:nvPicPr>
            <p:cNvPr id="309" name="Image 130"/>
            <p:cNvPicPr/>
            <p:nvPr/>
          </p:nvPicPr>
          <p:blipFill>
            <a:blip r:embed="rId5"/>
            <a:stretch/>
          </p:blipFill>
          <p:spPr>
            <a:xfrm>
              <a:off x="10831680" y="2735640"/>
              <a:ext cx="1264680" cy="2670840"/>
            </a:xfrm>
            <a:prstGeom prst="rect">
              <a:avLst/>
            </a:prstGeom>
            <a:noFill/>
            <a:ln w="0">
              <a:solidFill>
                <a:srgbClr val="000000"/>
              </a:solidFill>
            </a:ln>
          </p:spPr>
        </p:pic>
        <p:sp>
          <p:nvSpPr>
            <p:cNvPr id="310" name="ZoneTexte 131"/>
            <p:cNvSpPr/>
            <p:nvPr/>
          </p:nvSpPr>
          <p:spPr>
            <a:xfrm>
              <a:off x="10816200" y="5143680"/>
              <a:ext cx="1329840" cy="44028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0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130" b="1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PIP-II</a:t>
              </a: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 : Testing of 33 Spoke cavities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</p:grpSp>
      <p:grpSp>
        <p:nvGrpSpPr>
          <p:cNvPr id="311" name="Groupe 141"/>
          <p:cNvGrpSpPr/>
          <p:nvPr/>
        </p:nvGrpSpPr>
        <p:grpSpPr>
          <a:xfrm>
            <a:off x="609120" y="689400"/>
            <a:ext cx="2176560" cy="1929240"/>
            <a:chOff x="609120" y="689400"/>
            <a:chExt cx="2176560" cy="1929240"/>
          </a:xfrm>
        </p:grpSpPr>
        <p:pic>
          <p:nvPicPr>
            <p:cNvPr id="312" name="Image 133"/>
            <p:cNvPicPr/>
            <p:nvPr/>
          </p:nvPicPr>
          <p:blipFill>
            <a:blip r:embed="rId6"/>
            <a:stretch/>
          </p:blipFill>
          <p:spPr>
            <a:xfrm>
              <a:off x="614880" y="689400"/>
              <a:ext cx="2162520" cy="1516680"/>
            </a:xfrm>
            <a:prstGeom prst="rect">
              <a:avLst/>
            </a:prstGeom>
            <a:noFill/>
            <a:ln w="0">
              <a:solidFill>
                <a:srgbClr val="000000"/>
              </a:solidFill>
            </a:ln>
          </p:spPr>
        </p:pic>
        <p:sp>
          <p:nvSpPr>
            <p:cNvPr id="313" name="ZoneTexte 134"/>
            <p:cNvSpPr/>
            <p:nvPr/>
          </p:nvSpPr>
          <p:spPr>
            <a:xfrm>
              <a:off x="609120" y="2178360"/>
              <a:ext cx="2176560" cy="44028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0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130" b="1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Spiral2</a:t>
              </a: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 : Integration and test of 7 cryomodules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</p:grpSp>
      <p:pic>
        <p:nvPicPr>
          <p:cNvPr id="314" name="Picture 2" descr="D:\Boite a SAF\Photos\Photos montage\IMG_4831.JPG"/>
          <p:cNvPicPr/>
          <p:nvPr/>
        </p:nvPicPr>
        <p:blipFill>
          <a:blip r:embed="rId7"/>
          <a:stretch/>
        </p:blipFill>
        <p:spPr>
          <a:xfrm>
            <a:off x="9438480" y="3983760"/>
            <a:ext cx="1293840" cy="1725120"/>
          </a:xfrm>
          <a:prstGeom prst="rect">
            <a:avLst/>
          </a:prstGeom>
          <a:noFill/>
          <a:ln w="0">
            <a:solidFill>
              <a:srgbClr val="000000"/>
            </a:solidFill>
          </a:ln>
          <a:effectLst>
            <a:outerShdw blurRad="291960" dist="139498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15" name="ZoneTexte 136"/>
          <p:cNvSpPr/>
          <p:nvPr/>
        </p:nvSpPr>
        <p:spPr>
          <a:xfrm>
            <a:off x="9052200" y="5756400"/>
            <a:ext cx="1692000" cy="61452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1137240">
              <a:lnSpc>
                <a:spcPct val="100000"/>
              </a:lnSpc>
            </a:pPr>
            <a:r>
              <a:rPr lang="fr-FR" sz="1130" b="1" u="none" strike="noStrike">
                <a:solidFill>
                  <a:srgbClr val="000000"/>
                </a:solidFill>
                <a:effectLst/>
                <a:uFillTx/>
                <a:latin typeface="Calibri"/>
              </a:rPr>
              <a:t>MYRRHA</a:t>
            </a:r>
            <a:r>
              <a:rPr lang="fr-FR" sz="1130" b="0" u="none" strike="noStrike">
                <a:solidFill>
                  <a:srgbClr val="000000"/>
                </a:solidFill>
                <a:effectLst/>
                <a:uFillTx/>
                <a:latin typeface="Calibri"/>
              </a:rPr>
              <a:t> : - preparation &amp; testing of  60 couplers and tuners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grpSp>
        <p:nvGrpSpPr>
          <p:cNvPr id="316" name="Groupe 142"/>
          <p:cNvGrpSpPr/>
          <p:nvPr/>
        </p:nvGrpSpPr>
        <p:grpSpPr>
          <a:xfrm>
            <a:off x="36360" y="4849920"/>
            <a:ext cx="2000160" cy="1900080"/>
            <a:chOff x="36360" y="4849920"/>
            <a:chExt cx="2000160" cy="1900080"/>
          </a:xfrm>
        </p:grpSpPr>
        <p:pic>
          <p:nvPicPr>
            <p:cNvPr id="317" name="Image 8"/>
            <p:cNvPicPr/>
            <p:nvPr/>
          </p:nvPicPr>
          <p:blipFill>
            <a:blip r:embed="rId8"/>
            <a:stretch/>
          </p:blipFill>
          <p:spPr>
            <a:xfrm>
              <a:off x="75240" y="4849920"/>
              <a:ext cx="1961280" cy="146556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/>
            </a:ln>
          </p:spPr>
        </p:pic>
        <p:sp>
          <p:nvSpPr>
            <p:cNvPr id="318" name="ZoneTexte 137"/>
            <p:cNvSpPr/>
            <p:nvPr/>
          </p:nvSpPr>
          <p:spPr>
            <a:xfrm>
              <a:off x="36360" y="6309720"/>
              <a:ext cx="2000160" cy="44028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0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130" b="1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EU-XFEL</a:t>
              </a:r>
              <a:r>
                <a:rPr lang="fr-FR" sz="1130" b="0" u="none" strike="noStrike">
                  <a:solidFill>
                    <a:srgbClr val="000000"/>
                  </a:solidFill>
                  <a:effectLst/>
                  <a:uFillTx/>
                  <a:latin typeface="Calibri"/>
                </a:rPr>
                <a:t> : Preparation and power testing of 800 couplers</a:t>
              </a:r>
              <a:endParaRPr lang="en-US" sz="113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</p:grpSp>
      <p:pic>
        <p:nvPicPr>
          <p:cNvPr id="319" name="Image 150"/>
          <p:cNvPicPr/>
          <p:nvPr/>
        </p:nvPicPr>
        <p:blipFill>
          <a:blip r:embed="rId9"/>
          <a:stretch/>
        </p:blipFill>
        <p:spPr>
          <a:xfrm>
            <a:off x="2317320" y="3393000"/>
            <a:ext cx="730080" cy="4291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20" name="Image 154"/>
          <p:cNvPicPr/>
          <p:nvPr/>
        </p:nvPicPr>
        <p:blipFill>
          <a:blip r:embed="rId10"/>
          <a:stretch/>
        </p:blipFill>
        <p:spPr>
          <a:xfrm>
            <a:off x="2351160" y="4017600"/>
            <a:ext cx="668880" cy="479520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578592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72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Our infrastructure: SUPRATech Platform</a:t>
            </a:r>
            <a:endParaRPr lang="ja-SE" sz="272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322" name="PlaceHolder 2"/>
          <p:cNvSpPr>
            <a:spLocks noGrp="1"/>
          </p:cNvSpPr>
          <p:nvPr>
            <p:ph type="sldNum" idx="90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1137240">
              <a:lnSpc>
                <a:spcPct val="100000"/>
              </a:lnSpc>
              <a:buNone/>
              <a:defRPr lang="fr-FR" sz="1360" b="0" u="none" strike="noStrike">
                <a:solidFill>
                  <a:srgbClr val="FFFFFF"/>
                </a:solidFill>
                <a:effectLst/>
                <a:uFillTx/>
                <a:latin typeface="Arial"/>
              </a:defRPr>
            </a:lvl1pPr>
          </a:lstStyle>
          <a:p>
            <a:pPr indent="0" algn="r" defTabSz="1137240">
              <a:lnSpc>
                <a:spcPct val="100000"/>
              </a:lnSpc>
              <a:buNone/>
            </a:pPr>
            <a:fld id="{5F1F3777-228C-4A00-8EF9-F889957E4A89}" type="slidenum">
              <a:rPr lang="fr-FR" sz="1360" b="0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5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grpSp>
        <p:nvGrpSpPr>
          <p:cNvPr id="323" name="Groupe 2"/>
          <p:cNvGrpSpPr/>
          <p:nvPr/>
        </p:nvGrpSpPr>
        <p:grpSpPr>
          <a:xfrm>
            <a:off x="-155520" y="724320"/>
            <a:ext cx="12444840" cy="5772600"/>
            <a:chOff x="-155520" y="724320"/>
            <a:chExt cx="12444840" cy="5772600"/>
          </a:xfrm>
        </p:grpSpPr>
        <p:pic>
          <p:nvPicPr>
            <p:cNvPr id="324" name="Image 10"/>
            <p:cNvPicPr/>
            <p:nvPr/>
          </p:nvPicPr>
          <p:blipFill>
            <a:blip r:embed="rId2"/>
            <a:stretch/>
          </p:blipFill>
          <p:spPr>
            <a:xfrm>
              <a:off x="9618840" y="5086440"/>
              <a:ext cx="2329200" cy="1310040"/>
            </a:xfrm>
            <a:prstGeom prst="rect">
              <a:avLst/>
            </a:prstGeom>
            <a:noFill/>
            <a:ln w="28575">
              <a:solidFill>
                <a:srgbClr val="7030A0"/>
              </a:solidFill>
              <a:round/>
            </a:ln>
          </p:spPr>
        </p:pic>
        <p:pic>
          <p:nvPicPr>
            <p:cNvPr id="325" name="Image 11"/>
            <p:cNvPicPr/>
            <p:nvPr/>
          </p:nvPicPr>
          <p:blipFill>
            <a:blip r:embed="rId3"/>
            <a:stretch/>
          </p:blipFill>
          <p:spPr>
            <a:xfrm>
              <a:off x="3977280" y="1923480"/>
              <a:ext cx="3991680" cy="3176280"/>
            </a:xfrm>
            <a:prstGeom prst="rect">
              <a:avLst/>
            </a:prstGeom>
            <a:noFill/>
            <a:ln w="0">
              <a:noFill/>
            </a:ln>
          </p:spPr>
        </p:pic>
        <p:sp>
          <p:nvSpPr>
            <p:cNvPr id="326" name="ZoneTexte 12"/>
            <p:cNvSpPr/>
            <p:nvPr/>
          </p:nvSpPr>
          <p:spPr>
            <a:xfrm>
              <a:off x="3282480" y="758520"/>
              <a:ext cx="2482200" cy="2836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Zone de montage cryomodule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27" name="ZoneTexte 13"/>
            <p:cNvSpPr/>
            <p:nvPr/>
          </p:nvSpPr>
          <p:spPr>
            <a:xfrm>
              <a:off x="11056320" y="2466360"/>
              <a:ext cx="1023480" cy="4752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Hall de test (fosse)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28" name="ZoneTexte 14"/>
            <p:cNvSpPr/>
            <p:nvPr/>
          </p:nvSpPr>
          <p:spPr>
            <a:xfrm>
              <a:off x="2897640" y="4243320"/>
              <a:ext cx="1963080" cy="475200"/>
            </a:xfrm>
            <a:prstGeom prst="rect">
              <a:avLst/>
            </a:prstGeom>
            <a:noFill/>
            <a:ln w="28575">
              <a:solidFill>
                <a:srgbClr val="5B9BD5">
                  <a:lumMod val="75000"/>
                </a:srgbClr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Hall de récupération et compresseurs hélium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29" name="ZoneTexte 15"/>
            <p:cNvSpPr/>
            <p:nvPr/>
          </p:nvSpPr>
          <p:spPr>
            <a:xfrm>
              <a:off x="-115200" y="3626640"/>
              <a:ext cx="1070640" cy="4752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Salle de chimie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30" name="ZoneTexte 16"/>
            <p:cNvSpPr/>
            <p:nvPr/>
          </p:nvSpPr>
          <p:spPr>
            <a:xfrm>
              <a:off x="-155520" y="2267280"/>
              <a:ext cx="990720" cy="4752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Four de dégazage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31" name="ZoneTexte 17"/>
            <p:cNvSpPr/>
            <p:nvPr/>
          </p:nvSpPr>
          <p:spPr>
            <a:xfrm>
              <a:off x="11408760" y="3531960"/>
              <a:ext cx="880560" cy="6667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Source RF Klystron 352 MHz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cxnSp>
          <p:nvCxnSpPr>
            <p:cNvPr id="332" name="Connecteur droit avec flèche 18"/>
            <p:cNvCxnSpPr/>
            <p:nvPr/>
          </p:nvCxnSpPr>
          <p:spPr>
            <a:xfrm>
              <a:off x="2718360" y="1934280"/>
              <a:ext cx="2378880" cy="1147320"/>
            </a:xfrm>
            <a:prstGeom prst="straightConnector1">
              <a:avLst/>
            </a:prstGeom>
            <a:ln w="25400">
              <a:solidFill>
                <a:srgbClr val="5B9BD5">
                  <a:lumMod val="75000"/>
                </a:srgbClr>
              </a:solidFill>
              <a:tailEnd type="arrow" w="med" len="med"/>
            </a:ln>
          </p:spPr>
        </p:cxnSp>
        <p:cxnSp>
          <p:nvCxnSpPr>
            <p:cNvPr id="333" name="Connecteur droit avec flèche 19"/>
            <p:cNvCxnSpPr>
              <a:stCxn id="334" idx="3"/>
            </p:cNvCxnSpPr>
            <p:nvPr/>
          </p:nvCxnSpPr>
          <p:spPr>
            <a:xfrm>
              <a:off x="2646000" y="2684520"/>
              <a:ext cx="2501640" cy="813960"/>
            </a:xfrm>
            <a:prstGeom prst="straightConnector1">
              <a:avLst/>
            </a:prstGeom>
            <a:ln w="25400">
              <a:solidFill>
                <a:srgbClr val="5B9BD5">
                  <a:lumMod val="75000"/>
                </a:srgbClr>
              </a:solidFill>
              <a:tailEnd type="arrow" w="med" len="med"/>
            </a:ln>
          </p:spPr>
        </p:cxnSp>
        <p:cxnSp>
          <p:nvCxnSpPr>
            <p:cNvPr id="335" name="Connecteur droit avec flèche 20"/>
            <p:cNvCxnSpPr>
              <a:stCxn id="336" idx="3"/>
            </p:cNvCxnSpPr>
            <p:nvPr/>
          </p:nvCxnSpPr>
          <p:spPr>
            <a:xfrm flipV="1">
              <a:off x="2571840" y="3663360"/>
              <a:ext cx="2682720" cy="427320"/>
            </a:xfrm>
            <a:prstGeom prst="straightConnector1">
              <a:avLst/>
            </a:prstGeom>
            <a:ln w="25400">
              <a:solidFill>
                <a:srgbClr val="5B9BD5">
                  <a:lumMod val="75000"/>
                </a:srgbClr>
              </a:solidFill>
              <a:tailEnd type="arrow" w="med" len="med"/>
            </a:ln>
          </p:spPr>
        </p:cxnSp>
        <p:cxnSp>
          <p:nvCxnSpPr>
            <p:cNvPr id="337" name="Connecteur droit avec flèche 21"/>
            <p:cNvCxnSpPr/>
            <p:nvPr/>
          </p:nvCxnSpPr>
          <p:spPr>
            <a:xfrm flipV="1">
              <a:off x="4874400" y="4384080"/>
              <a:ext cx="970560" cy="112320"/>
            </a:xfrm>
            <a:prstGeom prst="straightConnector1">
              <a:avLst/>
            </a:prstGeom>
            <a:ln w="25400">
              <a:solidFill>
                <a:srgbClr val="5B9BD5">
                  <a:lumMod val="75000"/>
                </a:srgbClr>
              </a:solidFill>
              <a:tailEnd type="arrow" w="med" len="med"/>
            </a:ln>
          </p:spPr>
        </p:cxnSp>
        <p:cxnSp>
          <p:nvCxnSpPr>
            <p:cNvPr id="338" name="Connecteur droit avec flèche 22"/>
            <p:cNvCxnSpPr/>
            <p:nvPr/>
          </p:nvCxnSpPr>
          <p:spPr>
            <a:xfrm flipH="1">
              <a:off x="6710760" y="2697480"/>
              <a:ext cx="3073320" cy="416520"/>
            </a:xfrm>
            <a:prstGeom prst="straightConnector1">
              <a:avLst/>
            </a:prstGeom>
            <a:ln w="22225">
              <a:solidFill>
                <a:srgbClr val="5B9BD5">
                  <a:lumMod val="75000"/>
                </a:srgbClr>
              </a:solidFill>
              <a:tailEnd type="arrow" w="med" len="med"/>
            </a:ln>
          </p:spPr>
        </p:cxnSp>
        <p:cxnSp>
          <p:nvCxnSpPr>
            <p:cNvPr id="339" name="Connecteur droit avec flèche 23"/>
            <p:cNvCxnSpPr>
              <a:stCxn id="340" idx="1"/>
            </p:cNvCxnSpPr>
            <p:nvPr/>
          </p:nvCxnSpPr>
          <p:spPr>
            <a:xfrm flipH="1" flipV="1">
              <a:off x="7524000" y="3842280"/>
              <a:ext cx="2219040" cy="174240"/>
            </a:xfrm>
            <a:prstGeom prst="straightConnector1">
              <a:avLst/>
            </a:prstGeom>
            <a:ln w="22225">
              <a:solidFill>
                <a:srgbClr val="5B9BD5">
                  <a:lumMod val="75000"/>
                </a:srgbClr>
              </a:solidFill>
              <a:tailEnd type="arrow" w="med" len="med"/>
            </a:ln>
          </p:spPr>
        </p:cxnSp>
        <p:pic>
          <p:nvPicPr>
            <p:cNvPr id="341" name="Picture 2" descr="D:\LABORATOIRE\Images Maquettes et Abstracts\PHOTOS Supratech\IMG_5340.jpg"/>
            <p:cNvPicPr/>
            <p:nvPr/>
          </p:nvPicPr>
          <p:blipFill>
            <a:blip r:embed="rId4"/>
            <a:stretch/>
          </p:blipFill>
          <p:spPr>
            <a:xfrm>
              <a:off x="708120" y="2038680"/>
              <a:ext cx="1937880" cy="1291680"/>
            </a:xfrm>
            <a:prstGeom prst="rect">
              <a:avLst/>
            </a:prstGeom>
            <a:noFill/>
            <a:ln w="28575">
              <a:solidFill>
                <a:srgbClr val="5B9BD5">
                  <a:lumMod val="75000"/>
                </a:srgbClr>
              </a:solidFill>
              <a:round/>
            </a:ln>
          </p:spPr>
        </p:pic>
        <p:pic>
          <p:nvPicPr>
            <p:cNvPr id="342" name="Picture 3" descr="D:\LABORATOIRE\Images Maquettes et Abstracts\PHOTOS Supratech\IMG_5362.jpg"/>
            <p:cNvPicPr/>
            <p:nvPr/>
          </p:nvPicPr>
          <p:blipFill>
            <a:blip r:embed="rId5"/>
            <a:stretch/>
          </p:blipFill>
          <p:spPr>
            <a:xfrm>
              <a:off x="981000" y="741960"/>
              <a:ext cx="2099160" cy="1180800"/>
            </a:xfrm>
            <a:prstGeom prst="rect">
              <a:avLst/>
            </a:prstGeom>
            <a:noFill/>
            <a:ln w="28575">
              <a:solidFill>
                <a:srgbClr val="5B9BD5">
                  <a:lumMod val="75000"/>
                </a:srgbClr>
              </a:solidFill>
              <a:round/>
            </a:ln>
          </p:spPr>
        </p:pic>
        <p:pic>
          <p:nvPicPr>
            <p:cNvPr id="343" name="Picture 4" descr="D:\LABORATOIRE\Images Maquettes et Abstracts\PHOTOS Supratech\IMG_5368.jpg"/>
            <p:cNvPicPr/>
            <p:nvPr/>
          </p:nvPicPr>
          <p:blipFill>
            <a:blip r:embed="rId6"/>
            <a:stretch/>
          </p:blipFill>
          <p:spPr>
            <a:xfrm>
              <a:off x="9742680" y="3438360"/>
              <a:ext cx="1734480" cy="1155960"/>
            </a:xfrm>
            <a:prstGeom prst="rect">
              <a:avLst/>
            </a:prstGeom>
            <a:noFill/>
            <a:ln w="28575">
              <a:solidFill>
                <a:srgbClr val="0070C0"/>
              </a:solidFill>
              <a:round/>
            </a:ln>
          </p:spPr>
        </p:pic>
        <p:pic>
          <p:nvPicPr>
            <p:cNvPr id="344" name="Picture 5" descr="D:\LABORATOIRE\Images Maquettes et Abstracts\PHOTOS Supratech\IMG_5334.jpg"/>
            <p:cNvPicPr/>
            <p:nvPr/>
          </p:nvPicPr>
          <p:blipFill>
            <a:blip r:embed="rId7"/>
            <a:stretch/>
          </p:blipFill>
          <p:spPr>
            <a:xfrm>
              <a:off x="9226440" y="2078640"/>
              <a:ext cx="1867680" cy="1244880"/>
            </a:xfrm>
            <a:prstGeom prst="rect">
              <a:avLst/>
            </a:prstGeom>
            <a:noFill/>
            <a:ln w="28575">
              <a:solidFill>
                <a:srgbClr val="5B9BD5">
                  <a:lumMod val="75000"/>
                </a:srgbClr>
              </a:solidFill>
              <a:round/>
            </a:ln>
          </p:spPr>
        </p:pic>
        <p:pic>
          <p:nvPicPr>
            <p:cNvPr id="345" name="Picture 6" descr="D:\LABORATOIRE\Images Maquettes et Abstracts\PHOTOS Supratech\IMG_5415.jpg"/>
            <p:cNvPicPr/>
            <p:nvPr/>
          </p:nvPicPr>
          <p:blipFill>
            <a:blip r:embed="rId8"/>
            <a:stretch/>
          </p:blipFill>
          <p:spPr>
            <a:xfrm>
              <a:off x="213480" y="5111640"/>
              <a:ext cx="1841760" cy="1238040"/>
            </a:xfrm>
            <a:prstGeom prst="rect">
              <a:avLst/>
            </a:prstGeom>
            <a:solidFill>
              <a:srgbClr val="00B0F0"/>
            </a:solidFill>
            <a:ln w="28575">
              <a:solidFill>
                <a:srgbClr val="ED7D31"/>
              </a:solidFill>
              <a:round/>
            </a:ln>
          </p:spPr>
        </p:pic>
        <p:pic>
          <p:nvPicPr>
            <p:cNvPr id="346" name="Picture 7" descr="D:\LABORATOIRE\Images Maquettes et Abstracts\IMG_8333.jpg"/>
            <p:cNvPicPr/>
            <p:nvPr/>
          </p:nvPicPr>
          <p:blipFill>
            <a:blip r:embed="rId9"/>
            <a:stretch/>
          </p:blipFill>
          <p:spPr>
            <a:xfrm>
              <a:off x="835560" y="3439440"/>
              <a:ext cx="1736280" cy="1302120"/>
            </a:xfrm>
            <a:prstGeom prst="rect">
              <a:avLst/>
            </a:prstGeom>
            <a:noFill/>
            <a:ln w="28575">
              <a:solidFill>
                <a:srgbClr val="5B9BD5">
                  <a:lumMod val="75000"/>
                </a:srgbClr>
              </a:solidFill>
              <a:round/>
            </a:ln>
          </p:spPr>
        </p:pic>
        <p:sp>
          <p:nvSpPr>
            <p:cNvPr id="347" name="ZoneTexte 30"/>
            <p:cNvSpPr/>
            <p:nvPr/>
          </p:nvSpPr>
          <p:spPr>
            <a:xfrm>
              <a:off x="1984680" y="5284080"/>
              <a:ext cx="493560" cy="8582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4980" b="1" u="none" strike="noStrike">
                  <a:solidFill>
                    <a:srgbClr val="ED7D31"/>
                  </a:solidFill>
                  <a:effectLst/>
                  <a:uFillTx/>
                  <a:latin typeface="Arial"/>
                </a:rPr>
                <a:t>+</a:t>
              </a:r>
              <a:endParaRPr lang="en-US" sz="498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pic>
          <p:nvPicPr>
            <p:cNvPr id="348" name="Picture 2" descr="D:\LABORATOIRE\Div Acc\Plateforme SupraTech, Projets\Plateforme\CPER\Plateforme du 103.jpg"/>
            <p:cNvPicPr/>
            <p:nvPr/>
          </p:nvPicPr>
          <p:blipFill>
            <a:blip r:embed="rId10"/>
            <a:stretch/>
          </p:blipFill>
          <p:spPr>
            <a:xfrm>
              <a:off x="2515680" y="5106600"/>
              <a:ext cx="2219760" cy="1248480"/>
            </a:xfrm>
            <a:prstGeom prst="rect">
              <a:avLst/>
            </a:prstGeom>
            <a:noFill/>
            <a:ln w="28575">
              <a:solidFill>
                <a:srgbClr val="ED7D31"/>
              </a:solidFill>
              <a:round/>
            </a:ln>
          </p:spPr>
        </p:pic>
        <p:pic>
          <p:nvPicPr>
            <p:cNvPr id="349" name="Picture 4" descr="manip_complete_dessus_bouteilles"/>
            <p:cNvPicPr/>
            <p:nvPr/>
          </p:nvPicPr>
          <p:blipFill>
            <a:blip r:embed="rId11"/>
            <a:srcRect t="9613"/>
            <a:stretch/>
          </p:blipFill>
          <p:spPr>
            <a:xfrm>
              <a:off x="5221440" y="5221800"/>
              <a:ext cx="1685520" cy="1143360"/>
            </a:xfrm>
            <a:prstGeom prst="rect">
              <a:avLst/>
            </a:prstGeom>
            <a:noFill/>
            <a:ln w="28575">
              <a:solidFill>
                <a:srgbClr val="ED7D31"/>
              </a:solidFill>
              <a:miter/>
            </a:ln>
          </p:spPr>
        </p:pic>
        <p:sp>
          <p:nvSpPr>
            <p:cNvPr id="350" name="ZoneTexte 33"/>
            <p:cNvSpPr/>
            <p:nvPr/>
          </p:nvSpPr>
          <p:spPr>
            <a:xfrm>
              <a:off x="4695840" y="5249160"/>
              <a:ext cx="493560" cy="8582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4980" b="1" u="none" strike="noStrike">
                  <a:solidFill>
                    <a:srgbClr val="ED7D31"/>
                  </a:solidFill>
                  <a:effectLst/>
                  <a:uFillTx/>
                  <a:latin typeface="Arial"/>
                </a:rPr>
                <a:t>+</a:t>
              </a:r>
              <a:endParaRPr lang="en-US" sz="498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pic>
          <p:nvPicPr>
            <p:cNvPr id="351" name="Picture 3"/>
            <p:cNvPicPr/>
            <p:nvPr/>
          </p:nvPicPr>
          <p:blipFill>
            <a:blip r:embed="rId12"/>
            <a:stretch/>
          </p:blipFill>
          <p:spPr>
            <a:xfrm>
              <a:off x="8589960" y="1002240"/>
              <a:ext cx="3490200" cy="989280"/>
            </a:xfrm>
            <a:prstGeom prst="rect">
              <a:avLst/>
            </a:prstGeom>
            <a:noFill/>
            <a:ln w="28575">
              <a:solidFill>
                <a:srgbClr val="5B9BD5">
                  <a:lumMod val="75000"/>
                </a:srgbClr>
              </a:solidFill>
              <a:miter/>
            </a:ln>
          </p:spPr>
        </p:pic>
        <p:cxnSp>
          <p:nvCxnSpPr>
            <p:cNvPr id="352" name="Connecteur droit avec flèche 35"/>
            <p:cNvCxnSpPr/>
            <p:nvPr/>
          </p:nvCxnSpPr>
          <p:spPr>
            <a:xfrm flipH="1">
              <a:off x="6083640" y="2000880"/>
              <a:ext cx="2506320" cy="1259640"/>
            </a:xfrm>
            <a:prstGeom prst="straightConnector1">
              <a:avLst/>
            </a:prstGeom>
            <a:ln w="22225">
              <a:solidFill>
                <a:srgbClr val="5B9BD5">
                  <a:lumMod val="75000"/>
                </a:srgbClr>
              </a:solidFill>
              <a:round/>
              <a:tailEnd type="arrow" w="med" len="med"/>
            </a:ln>
          </p:spPr>
        </p:cxnSp>
        <p:sp>
          <p:nvSpPr>
            <p:cNvPr id="353" name="ZoneTexte 36"/>
            <p:cNvSpPr/>
            <p:nvPr/>
          </p:nvSpPr>
          <p:spPr>
            <a:xfrm>
              <a:off x="2602800" y="4814640"/>
              <a:ext cx="2092680" cy="2836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ED7D31"/>
                  </a:solidFill>
                  <a:effectLst/>
                  <a:uFillTx/>
                  <a:latin typeface="Calibri"/>
                </a:rPr>
                <a:t>Hall de test (Cryodrome)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54" name="ZoneTexte 37"/>
            <p:cNvSpPr/>
            <p:nvPr/>
          </p:nvSpPr>
          <p:spPr>
            <a:xfrm>
              <a:off x="9160920" y="724320"/>
              <a:ext cx="2309760" cy="2836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Hall de montage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55" name="ZoneTexte 38"/>
            <p:cNvSpPr/>
            <p:nvPr/>
          </p:nvSpPr>
          <p:spPr>
            <a:xfrm>
              <a:off x="5053680" y="4942440"/>
              <a:ext cx="1915920" cy="2836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ED7D31"/>
                  </a:solidFill>
                  <a:effectLst/>
                  <a:uFillTx/>
                  <a:latin typeface="Calibri"/>
                </a:rPr>
                <a:t>Station d’étalonnage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pic>
          <p:nvPicPr>
            <p:cNvPr id="356" name="Picture 2"/>
            <p:cNvPicPr/>
            <p:nvPr/>
          </p:nvPicPr>
          <p:blipFill>
            <a:blip r:embed="rId13"/>
            <a:stretch/>
          </p:blipFill>
          <p:spPr>
            <a:xfrm>
              <a:off x="7502040" y="5100120"/>
              <a:ext cx="1545120" cy="1265040"/>
            </a:xfrm>
            <a:prstGeom prst="rect">
              <a:avLst/>
            </a:prstGeom>
            <a:noFill/>
            <a:ln w="28575">
              <a:solidFill>
                <a:srgbClr val="7030A0"/>
              </a:solidFill>
              <a:miter/>
            </a:ln>
          </p:spPr>
        </p:pic>
        <p:sp>
          <p:nvSpPr>
            <p:cNvPr id="357" name="ZoneTexte 41"/>
            <p:cNvSpPr/>
            <p:nvPr/>
          </p:nvSpPr>
          <p:spPr>
            <a:xfrm>
              <a:off x="9047520" y="5218560"/>
              <a:ext cx="493560" cy="8582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4980" b="1" u="none" strike="noStrike">
                  <a:solidFill>
                    <a:srgbClr val="7030A0"/>
                  </a:solidFill>
                  <a:effectLst/>
                  <a:uFillTx/>
                  <a:latin typeface="Arial"/>
                </a:rPr>
                <a:t>+</a:t>
              </a:r>
              <a:endParaRPr lang="en-US" sz="498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58" name="ZoneTexte 42"/>
            <p:cNvSpPr/>
            <p:nvPr/>
          </p:nvSpPr>
          <p:spPr>
            <a:xfrm flipH="1">
              <a:off x="8547480" y="6126120"/>
              <a:ext cx="1827360" cy="370800"/>
            </a:xfrm>
            <a:prstGeom prst="rect">
              <a:avLst/>
            </a:prstGeom>
            <a:solidFill>
              <a:srgbClr val="7030A0"/>
            </a:solidFill>
            <a:ln>
              <a:solidFill>
                <a:srgbClr val="6600CC"/>
              </a:solidFill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810" b="1" u="none" strike="noStrike">
                  <a:solidFill>
                    <a:srgbClr val="FFFFFF"/>
                  </a:solidFill>
                  <a:effectLst/>
                  <a:uFillTx/>
                  <a:latin typeface="Calibri"/>
                </a:rPr>
                <a:t>Hall Lagarrigue</a:t>
              </a:r>
              <a:endParaRPr lang="en-US" sz="1810" b="0" u="none" strike="noStrike">
                <a:solidFill>
                  <a:srgbClr val="FFFFFF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59" name="ZoneTexte 43"/>
            <p:cNvSpPr/>
            <p:nvPr/>
          </p:nvSpPr>
          <p:spPr>
            <a:xfrm>
              <a:off x="7251840" y="4603320"/>
              <a:ext cx="2240640" cy="4752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7030A0"/>
                  </a:solidFill>
                  <a:effectLst/>
                  <a:uFillTx/>
                  <a:latin typeface="Calibri"/>
                </a:rPr>
                <a:t>Salle blanche conditionnement coupleurs (XFEL)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60" name="ZoneTexte 44"/>
            <p:cNvSpPr/>
            <p:nvPr/>
          </p:nvSpPr>
          <p:spPr>
            <a:xfrm>
              <a:off x="325080" y="4826520"/>
              <a:ext cx="1618200" cy="2836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ED7D31"/>
                  </a:solidFill>
                  <a:effectLst/>
                  <a:uFillTx/>
                  <a:latin typeface="Calibri"/>
                </a:rPr>
                <a:t>Liquéfacteur à hélium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61" name="ZoneTexte 45"/>
            <p:cNvSpPr/>
            <p:nvPr/>
          </p:nvSpPr>
          <p:spPr>
            <a:xfrm flipH="1">
              <a:off x="2805120" y="6095160"/>
              <a:ext cx="1576800" cy="370800"/>
            </a:xfrm>
            <a:prstGeom prst="rect">
              <a:avLst/>
            </a:prstGeom>
            <a:solidFill>
              <a:srgbClr val="ED7D31"/>
            </a:solidFill>
            <a:ln>
              <a:solidFill>
                <a:srgbClr val="AF5C24"/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1137240">
                <a:lnSpc>
                  <a:spcPct val="100000"/>
                </a:lnSpc>
              </a:pPr>
              <a:r>
                <a:rPr lang="fr-FR" sz="1810" b="1" u="none" strike="noStrike">
                  <a:solidFill>
                    <a:srgbClr val="FFFFFF"/>
                  </a:solidFill>
                  <a:effectLst/>
                  <a:uFillTx/>
                  <a:latin typeface="Calibri"/>
                </a:rPr>
                <a:t>Bâtiment 103</a:t>
              </a:r>
              <a:endParaRPr lang="en-US" sz="1810" b="0" u="none" strike="noStrike">
                <a:solidFill>
                  <a:srgbClr val="FFFFFF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62" name="ZoneTexte 46"/>
            <p:cNvSpPr/>
            <p:nvPr/>
          </p:nvSpPr>
          <p:spPr>
            <a:xfrm>
              <a:off x="9741240" y="4612320"/>
              <a:ext cx="2116800" cy="4752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7030A0"/>
                  </a:solidFill>
                  <a:effectLst/>
                  <a:uFillTx/>
                  <a:latin typeface="Calibri"/>
                </a:rPr>
                <a:t>Salle blanche préparation et assemblage coupleurs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sp>
          <p:nvSpPr>
            <p:cNvPr id="363" name="ZoneTexte 47"/>
            <p:cNvSpPr/>
            <p:nvPr/>
          </p:nvSpPr>
          <p:spPr>
            <a:xfrm>
              <a:off x="70560" y="891720"/>
              <a:ext cx="863640" cy="6667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Salle blanche cavité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cxnSp>
          <p:nvCxnSpPr>
            <p:cNvPr id="364" name="Connecteur droit avec flèche 48"/>
            <p:cNvCxnSpPr/>
            <p:nvPr/>
          </p:nvCxnSpPr>
          <p:spPr>
            <a:xfrm>
              <a:off x="4871520" y="2099160"/>
              <a:ext cx="1027080" cy="677880"/>
            </a:xfrm>
            <a:prstGeom prst="straightConnector1">
              <a:avLst/>
            </a:prstGeom>
            <a:ln w="25400">
              <a:solidFill>
                <a:srgbClr val="5B9BD5">
                  <a:lumMod val="75000"/>
                </a:srgbClr>
              </a:solidFill>
              <a:tailEnd type="arrow" w="med" len="med"/>
            </a:ln>
          </p:spPr>
        </p:cxnSp>
        <p:cxnSp>
          <p:nvCxnSpPr>
            <p:cNvPr id="365" name="Connecteur droit avec flèche 49"/>
            <p:cNvCxnSpPr/>
            <p:nvPr/>
          </p:nvCxnSpPr>
          <p:spPr>
            <a:xfrm flipH="1">
              <a:off x="6083640" y="2278080"/>
              <a:ext cx="526320" cy="443160"/>
            </a:xfrm>
            <a:prstGeom prst="straightConnector1">
              <a:avLst/>
            </a:prstGeom>
            <a:ln w="22225">
              <a:solidFill>
                <a:srgbClr val="5B9BD5">
                  <a:lumMod val="75000"/>
                </a:srgbClr>
              </a:solidFill>
              <a:tailEnd type="arrow" w="med" len="med"/>
            </a:ln>
          </p:spPr>
        </p:cxnSp>
        <p:sp>
          <p:nvSpPr>
            <p:cNvPr id="366" name="ZoneTexte 50"/>
            <p:cNvSpPr/>
            <p:nvPr/>
          </p:nvSpPr>
          <p:spPr>
            <a:xfrm>
              <a:off x="6212160" y="724320"/>
              <a:ext cx="1715400" cy="2836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240" b="1" u="none" strike="noStrike">
                  <a:solidFill>
                    <a:srgbClr val="2E75B6"/>
                  </a:solidFill>
                  <a:effectLst/>
                  <a:uFillTx/>
                  <a:latin typeface="Calibri"/>
                </a:rPr>
                <a:t>Cryostat de test SAF</a:t>
              </a:r>
              <a:endParaRPr lang="en-US" sz="1240" b="0" u="none" strike="noStrike">
                <a:solidFill>
                  <a:srgbClr val="000000"/>
                </a:solidFill>
                <a:effectLst/>
                <a:uFillTx/>
                <a:latin typeface="Calibri"/>
              </a:endParaRPr>
            </a:p>
          </p:txBody>
        </p:sp>
        <p:pic>
          <p:nvPicPr>
            <p:cNvPr id="367" name="Picture 2" descr="D:\Boite a SAF\Photos\Photos montage\IMG_4831.JPG"/>
            <p:cNvPicPr/>
            <p:nvPr/>
          </p:nvPicPr>
          <p:blipFill>
            <a:blip r:embed="rId14"/>
            <a:stretch/>
          </p:blipFill>
          <p:spPr>
            <a:xfrm>
              <a:off x="6595560" y="1014120"/>
              <a:ext cx="948960" cy="1265400"/>
            </a:xfrm>
            <a:prstGeom prst="rect">
              <a:avLst/>
            </a:prstGeom>
            <a:noFill/>
            <a:ln w="28575">
              <a:solidFill>
                <a:srgbClr val="0070C0"/>
              </a:solidFill>
              <a:round/>
            </a:ln>
          </p:spPr>
        </p:pic>
        <p:pic>
          <p:nvPicPr>
            <p:cNvPr id="368" name="Image 53"/>
            <p:cNvPicPr/>
            <p:nvPr/>
          </p:nvPicPr>
          <p:blipFill>
            <a:blip r:embed="rId15"/>
            <a:stretch/>
          </p:blipFill>
          <p:spPr>
            <a:xfrm>
              <a:off x="3441960" y="1019160"/>
              <a:ext cx="2075400" cy="1164240"/>
            </a:xfrm>
            <a:prstGeom prst="rect">
              <a:avLst/>
            </a:prstGeom>
            <a:noFill/>
            <a:ln w="28575">
              <a:solidFill>
                <a:srgbClr val="5B9BD5">
                  <a:lumMod val="75000"/>
                </a:srgbClr>
              </a:solidFill>
              <a:round/>
            </a:ln>
          </p:spPr>
        </p:pic>
        <p:sp>
          <p:nvSpPr>
            <p:cNvPr id="369" name="ZoneTexte 39"/>
            <p:cNvSpPr/>
            <p:nvPr/>
          </p:nvSpPr>
          <p:spPr>
            <a:xfrm flipH="1">
              <a:off x="5217480" y="1052280"/>
              <a:ext cx="1623240" cy="370800"/>
            </a:xfrm>
            <a:prstGeom prst="rect">
              <a:avLst/>
            </a:prstGeom>
            <a:solidFill>
              <a:srgbClr val="4472C4"/>
            </a:solidFill>
            <a:ln>
              <a:solidFill>
                <a:srgbClr val="32549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1137240">
                <a:lnSpc>
                  <a:spcPct val="100000"/>
                </a:lnSpc>
              </a:pPr>
              <a:r>
                <a:rPr lang="fr-FR" sz="1810" b="1" u="none" strike="noStrike">
                  <a:solidFill>
                    <a:srgbClr val="FFFFFF"/>
                  </a:solidFill>
                  <a:effectLst/>
                  <a:uFillTx/>
                  <a:latin typeface="Calibri"/>
                </a:rPr>
                <a:t>Bâtiment 106</a:t>
              </a:r>
              <a:endParaRPr lang="en-US" sz="1810" b="0" u="none" strike="noStrike">
                <a:solidFill>
                  <a:srgbClr val="FFFFFF"/>
                </a:solidFill>
                <a:effectLst/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fr-FR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fr-FR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How is SRF organized @IJCLab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214" name="ZoneTexte 4"/>
          <p:cNvSpPr/>
          <p:nvPr/>
        </p:nvSpPr>
        <p:spPr>
          <a:xfrm>
            <a:off x="1730880" y="1363320"/>
            <a:ext cx="3960000" cy="1323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24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MAVERICS team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algn="ctr" defTabSz="914400">
              <a:lnSpc>
                <a:spcPct val="100000"/>
              </a:lnSpc>
            </a:pPr>
            <a:r>
              <a:rPr lang="fr-FR" sz="1400" b="0" u="none" strike="noStrike">
                <a:solidFill>
                  <a:schemeClr val="lt1">
                    <a:lumMod val="50000"/>
                  </a:schemeClr>
                </a:solidFill>
                <a:effectLst/>
                <a:uFillTx/>
                <a:latin typeface="Calibri"/>
              </a:rPr>
              <a:t>(~ 8 people involved in SRF activities)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algn="ctr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Leading R&amp;D effort in SRF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algn="ctr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Driving SRF programs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15" name="ZoneTexte 5"/>
          <p:cNvSpPr/>
          <p:nvPr/>
        </p:nvSpPr>
        <p:spPr>
          <a:xfrm>
            <a:off x="141480" y="3232440"/>
            <a:ext cx="3699360" cy="187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RF Group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algn="ctr" defTabSz="914400">
              <a:lnSpc>
                <a:spcPct val="100000"/>
              </a:lnSpc>
            </a:pPr>
            <a:r>
              <a:rPr lang="fr-FR" sz="1400" b="0" u="none" strike="noStrike">
                <a:solidFill>
                  <a:schemeClr val="lt1">
                    <a:lumMod val="50000"/>
                  </a:schemeClr>
                </a:solidFill>
                <a:effectLst/>
                <a:uFillTx/>
                <a:latin typeface="Calibri"/>
              </a:rPr>
              <a:t>(~ 8 people involved in SRF activities)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Driving SRF programs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RF and mechanical design of SRF components (Cavity, tuner, coupler, LLRF)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Operation and maintenance of RF equipment of Supratech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16" name="ZoneTexte 6"/>
          <p:cNvSpPr/>
          <p:nvPr/>
        </p:nvSpPr>
        <p:spPr>
          <a:xfrm>
            <a:off x="8141760" y="3429000"/>
            <a:ext cx="3834000" cy="1661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Cryogenic Group 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algn="ctr" defTabSz="914400">
              <a:lnSpc>
                <a:spcPct val="100000"/>
              </a:lnSpc>
            </a:pPr>
            <a:r>
              <a:rPr lang="fr-FR" sz="1400" b="0" u="none" strike="noStrike">
                <a:solidFill>
                  <a:schemeClr val="lt1">
                    <a:lumMod val="50000"/>
                  </a:schemeClr>
                </a:solidFill>
                <a:effectLst/>
                <a:uFillTx/>
                <a:latin typeface="Calibri"/>
              </a:rPr>
              <a:t>(~ 6 people involved in SRF activities)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Expertise in design of cryogenic systems 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Operation and maintenance of cryogenic facilities of Supratech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17" name="ZoneTexte 7"/>
          <p:cNvSpPr/>
          <p:nvPr/>
        </p:nvSpPr>
        <p:spPr>
          <a:xfrm>
            <a:off x="6012000" y="1424880"/>
            <a:ext cx="4259160" cy="12614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VIDE &amp; SURFACES Platform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algn="ctr" defTabSz="914400">
              <a:lnSpc>
                <a:spcPct val="100000"/>
              </a:lnSpc>
            </a:pPr>
            <a:r>
              <a:rPr lang="fr-FR" sz="1400" b="0" u="none" strike="noStrike">
                <a:solidFill>
                  <a:schemeClr val="accent1"/>
                </a:solidFill>
                <a:effectLst/>
                <a:uFillTx/>
                <a:latin typeface="Calibri"/>
              </a:rPr>
              <a:t>(Material and surface caracterization)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Material caracterization (SEM, EBSD, EDS, XPS, XRD, SIMS, confocal microscop, …)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Dedicated set-up (SEY, plasma)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18" name="ZoneTexte 8"/>
          <p:cNvSpPr/>
          <p:nvPr/>
        </p:nvSpPr>
        <p:spPr>
          <a:xfrm>
            <a:off x="4471920" y="3335040"/>
            <a:ext cx="2664000" cy="23389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SUPRATECH Platform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algn="ctr" defTabSz="914400">
              <a:lnSpc>
                <a:spcPct val="100000"/>
              </a:lnSpc>
            </a:pPr>
            <a:r>
              <a:rPr lang="fr-FR" sz="1400" b="0" u="none" strike="noStrike">
                <a:solidFill>
                  <a:schemeClr val="accent1"/>
                </a:solidFill>
                <a:effectLst/>
                <a:uFillTx/>
                <a:latin typeface="Calibri"/>
              </a:rPr>
              <a:t>(Treatment, assembly and test of SRF components)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Cryostats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Dedicated SRF facilities (BCP lab, clean rooms, UHV Furnace)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He Liquefier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Char char="-"/>
            </a:pPr>
            <a:r>
              <a:rPr lang="fr-FR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Assembly area for cryomodules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219" name="Connecteur droit avec flèche 9"/>
          <p:cNvCxnSpPr/>
          <p:nvPr/>
        </p:nvCxnSpPr>
        <p:spPr>
          <a:xfrm>
            <a:off x="3443400" y="3695040"/>
            <a:ext cx="968040" cy="3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 w="med" len="med"/>
          </a:ln>
        </p:spPr>
      </p:cxnSp>
      <p:cxnSp>
        <p:nvCxnSpPr>
          <p:cNvPr id="220" name="Connecteur droit avec flèche 10"/>
          <p:cNvCxnSpPr/>
          <p:nvPr/>
        </p:nvCxnSpPr>
        <p:spPr>
          <a:xfrm flipH="1">
            <a:off x="7271640" y="3695040"/>
            <a:ext cx="1347120" cy="3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 w="med" len="med"/>
          </a:ln>
        </p:spPr>
      </p:cxnSp>
      <p:cxnSp>
        <p:nvCxnSpPr>
          <p:cNvPr id="221" name="Connecteur droit avec flèche 11"/>
          <p:cNvCxnSpPr/>
          <p:nvPr/>
        </p:nvCxnSpPr>
        <p:spPr>
          <a:xfrm>
            <a:off x="4989600" y="2024280"/>
            <a:ext cx="360" cy="1208520"/>
          </a:xfrm>
          <a:prstGeom prst="straightConnector1">
            <a:avLst/>
          </a:prstGeom>
          <a:ln w="28575">
            <a:solidFill>
              <a:srgbClr val="FF0000"/>
            </a:solidFill>
            <a:tailEnd type="triangle" w="med" len="med"/>
          </a:ln>
        </p:spPr>
      </p:cxnSp>
      <p:cxnSp>
        <p:nvCxnSpPr>
          <p:cNvPr id="222" name="Connecteur droit avec flèche 12"/>
          <p:cNvCxnSpPr/>
          <p:nvPr/>
        </p:nvCxnSpPr>
        <p:spPr>
          <a:xfrm>
            <a:off x="4989600" y="1613160"/>
            <a:ext cx="994680" cy="3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 w="med" len="med"/>
          </a:ln>
        </p:spPr>
      </p:cxnSp>
      <p:sp>
        <p:nvSpPr>
          <p:cNvPr id="223" name="ZoneTexte 17"/>
          <p:cNvSpPr/>
          <p:nvPr/>
        </p:nvSpPr>
        <p:spPr>
          <a:xfrm>
            <a:off x="348480" y="766080"/>
            <a:ext cx="4641120" cy="522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fr-FR" sz="2800" b="0" u="sng" strike="noStrike">
                <a:solidFill>
                  <a:schemeClr val="dk1"/>
                </a:solidFill>
                <a:effectLst/>
                <a:uFillTx/>
                <a:latin typeface="Calibri"/>
              </a:rPr>
              <a:t>3 groups, 2 platforms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224" name="Image 18" descr="C:\Users\sattonnay\AppData\Local\Microsoft\Windows\INetCache\Content.Word\logo_SURFACES_VACUUM_24_03_2021.png"/>
          <p:cNvPicPr/>
          <p:nvPr/>
        </p:nvPicPr>
        <p:blipFill>
          <a:blip r:embed="rId2"/>
          <a:stretch/>
        </p:blipFill>
        <p:spPr>
          <a:xfrm>
            <a:off x="10355040" y="1212840"/>
            <a:ext cx="1208160" cy="1622880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</p:pic>
      <p:pic>
        <p:nvPicPr>
          <p:cNvPr id="225" name="Image 20"/>
          <p:cNvPicPr/>
          <p:nvPr/>
        </p:nvPicPr>
        <p:blipFill>
          <a:blip r:embed="rId3"/>
          <a:stretch/>
        </p:blipFill>
        <p:spPr>
          <a:xfrm>
            <a:off x="3995280" y="5815800"/>
            <a:ext cx="3776760" cy="5518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226" name="Image 22"/>
          <p:cNvPicPr/>
          <p:nvPr/>
        </p:nvPicPr>
        <p:blipFill>
          <a:blip r:embed="rId4"/>
          <a:stretch/>
        </p:blipFill>
        <p:spPr>
          <a:xfrm>
            <a:off x="405000" y="1450800"/>
            <a:ext cx="2010600" cy="11466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0E021304-C3B0-4E3C-815B-21E59305A5A8}" type="slidenum">
              <a:rPr/>
              <a:t>6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Facts and strategy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371" name="PlaceHolder 2"/>
          <p:cNvSpPr>
            <a:spLocks noGrp="1"/>
          </p:cNvSpPr>
          <p:nvPr>
            <p:ph hasCustomPrompt="1"/>
          </p:nvPr>
        </p:nvSpPr>
        <p:spPr>
          <a:xfrm>
            <a:off x="191880" y="902520"/>
            <a:ext cx="11881800" cy="5564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 fontScale="92500" lnSpcReduction="9999"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defRPr lang="fr-FR" sz="226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defRPr lang="fr-FR" sz="204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81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 err="1">
                <a:solidFill>
                  <a:srgbClr val="FF6700"/>
                </a:solidFill>
                <a:effectLst/>
                <a:uFillTx/>
                <a:latin typeface="Calibri"/>
              </a:rPr>
              <a:t>IJCLab</a:t>
            </a: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 is a medium size laboratory in the field of fundamental physics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Mixed CNRS/University but practically VERY university with small non-SRF accelerators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Not like large accelerator facilities, such as CERN, FNAL, KEK, DESY, etc…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We have certain base funding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Basic R&amp;D is strongly encouraged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Somewhat sufficient as a seed funding for small experiments like dark matter, theory, etc…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Superconducting RF studies are enormously demanding even for R&amp;D!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Material, fabrication, preparation, testing, etc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Not a typical R&amp;D subject with university-level base funding + external competitive grants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We have focused on TEM-type accelerator projects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To </a:t>
            </a:r>
            <a:r>
              <a:rPr lang="en-US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efficiently profit from the </a:t>
            </a:r>
            <a:r>
              <a:rPr lang="en-US" sz="2040" b="0" u="none" strike="noStrike">
                <a:solidFill>
                  <a:srgbClr val="00294B"/>
                </a:solidFill>
                <a:effectLst/>
                <a:uFillTx/>
                <a:latin typeface="Calibri"/>
              </a:rPr>
              <a:t>limited resources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Scientific R&amp;D results have been byproducts of project contributions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</a:pPr>
            <a:r>
              <a:rPr lang="en-GB" sz="1810" b="0" u="none" strike="noStrike" dirty="0">
                <a:solidFill>
                  <a:srgbClr val="456487"/>
                </a:solidFill>
                <a:effectLst/>
                <a:uFillTx/>
                <a:latin typeface="Calibri"/>
              </a:rPr>
              <a:t>Eg) D. </a:t>
            </a:r>
            <a:r>
              <a:rPr lang="en-GB" sz="1810" b="0" u="none" strike="noStrike" dirty="0" err="1">
                <a:solidFill>
                  <a:srgbClr val="456487"/>
                </a:solidFill>
                <a:effectLst/>
                <a:uFillTx/>
                <a:latin typeface="Calibri"/>
              </a:rPr>
              <a:t>Longuevergne</a:t>
            </a:r>
            <a:r>
              <a:rPr lang="en-GB" sz="1810" b="0" u="none" strike="noStrike" dirty="0">
                <a:solidFill>
                  <a:srgbClr val="456487"/>
                </a:solidFill>
                <a:effectLst/>
                <a:uFillTx/>
                <a:latin typeface="Calibri"/>
              </a:rPr>
              <a:t>, A. Miyazaki, Phys. Rev. Accel. Beams 24 083101 (2021)</a:t>
            </a:r>
            <a:endParaRPr lang="ja-SE" sz="1810" b="0" u="none" strike="noStrike" dirty="0">
              <a:solidFill>
                <a:srgbClr val="456487"/>
              </a:solidFill>
              <a:effectLst/>
              <a:uFillTx/>
              <a:latin typeface="Calibri"/>
            </a:endParaRPr>
          </a:p>
          <a:p>
            <a:pPr marL="1293480" lvl="2" indent="-258840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</a:pPr>
            <a:r>
              <a:rPr lang="en-GB" sz="1810" b="0" u="none" strike="noStrike" dirty="0">
                <a:solidFill>
                  <a:srgbClr val="456487"/>
                </a:solidFill>
                <a:effectLst/>
                <a:uFillTx/>
                <a:latin typeface="Calibri"/>
              </a:rPr>
              <a:t>D. </a:t>
            </a:r>
            <a:r>
              <a:rPr lang="en-GB" sz="1810" b="0" u="none" strike="noStrike" dirty="0" err="1">
                <a:solidFill>
                  <a:srgbClr val="456487"/>
                </a:solidFill>
                <a:effectLst/>
                <a:uFillTx/>
                <a:latin typeface="Calibri"/>
              </a:rPr>
              <a:t>Longuevergne</a:t>
            </a:r>
            <a:r>
              <a:rPr lang="en-GB" sz="1810" b="0" u="none" strike="noStrike" dirty="0">
                <a:solidFill>
                  <a:srgbClr val="456487"/>
                </a:solidFill>
                <a:effectLst/>
                <a:uFillTx/>
                <a:latin typeface="Calibri"/>
              </a:rPr>
              <a:t>, NIMA, </a:t>
            </a:r>
            <a:r>
              <a:rPr lang="fr-FR" sz="1810" b="0" u="none" strike="noStrike" dirty="0">
                <a:solidFill>
                  <a:srgbClr val="456487"/>
                </a:solidFill>
                <a:effectLst/>
                <a:uFillTx/>
                <a:latin typeface="Calibri"/>
              </a:rPr>
              <a:t>Volume 910, Pages 41-48 (2018)</a:t>
            </a:r>
            <a:endParaRPr lang="ja-SE" sz="1810" b="0" u="none" strike="noStrike" dirty="0">
              <a:solidFill>
                <a:srgbClr val="456487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Our infrastructure has been dedicated to TEM-type cavities for small “mass” production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Spiral2 (7 cryomodules, 14 QWR), ESS (14 cryomodules, 28 Spokes), PIP-II (test of 30 Spokes), 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A87D7524-77D1-478A-9ED1-CACAABC2C98B}" type="slidenum">
              <a:rPr/>
              <a:t>7</a:t>
            </a:fld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US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US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IJCLab-SRF has been dedicated to TEM cavities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373" name="Picture 1" descr="page8image1118557824"/>
          <p:cNvPicPr/>
          <p:nvPr/>
        </p:nvPicPr>
        <p:blipFill>
          <a:blip r:embed="rId2"/>
          <a:stretch/>
        </p:blipFill>
        <p:spPr>
          <a:xfrm>
            <a:off x="5879520" y="1327320"/>
            <a:ext cx="3231720" cy="42991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74" name="Picture 2"/>
          <p:cNvPicPr/>
          <p:nvPr/>
        </p:nvPicPr>
        <p:blipFill>
          <a:blip r:embed="rId3"/>
          <a:stretch/>
        </p:blipFill>
        <p:spPr>
          <a:xfrm>
            <a:off x="573480" y="1713960"/>
            <a:ext cx="2303640" cy="14497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75" name="図 6"/>
          <p:cNvPicPr/>
          <p:nvPr/>
        </p:nvPicPr>
        <p:blipFill>
          <a:blip r:embed="rId4"/>
          <a:stretch/>
        </p:blipFill>
        <p:spPr>
          <a:xfrm>
            <a:off x="3397320" y="3671640"/>
            <a:ext cx="1881360" cy="21808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76" name="図 7"/>
          <p:cNvPicPr/>
          <p:nvPr/>
        </p:nvPicPr>
        <p:blipFill>
          <a:blip r:embed="rId5"/>
          <a:stretch/>
        </p:blipFill>
        <p:spPr>
          <a:xfrm>
            <a:off x="3375000" y="3269160"/>
            <a:ext cx="941760" cy="5248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77" name="Picture 1"/>
          <p:cNvPicPr/>
          <p:nvPr/>
        </p:nvPicPr>
        <p:blipFill>
          <a:blip r:embed="rId6"/>
          <a:srcRect l="43349" t="775" r="-179" b="-775"/>
          <a:stretch/>
        </p:blipFill>
        <p:spPr>
          <a:xfrm>
            <a:off x="663840" y="3791160"/>
            <a:ext cx="2474280" cy="20613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78" name="Picture 2" descr="MYRRHA: Science Towards Sustainability"/>
          <p:cNvPicPr/>
          <p:nvPr/>
        </p:nvPicPr>
        <p:blipFill>
          <a:blip r:embed="rId7"/>
          <a:srcRect l="87404"/>
          <a:stretch/>
        </p:blipFill>
        <p:spPr>
          <a:xfrm>
            <a:off x="1644840" y="3266280"/>
            <a:ext cx="1434240" cy="52560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79" name="Bildobjekt 7" descr="ESS-vit-logga.png"/>
          <p:cNvPicPr/>
          <p:nvPr/>
        </p:nvPicPr>
        <p:blipFill>
          <a:blip r:embed="rId8"/>
          <a:stretch/>
        </p:blipFill>
        <p:spPr>
          <a:xfrm>
            <a:off x="3685320" y="1061280"/>
            <a:ext cx="837720" cy="447840"/>
          </a:xfrm>
          <a:prstGeom prst="rect">
            <a:avLst/>
          </a:prstGeom>
          <a:solidFill>
            <a:srgbClr val="00B0F0"/>
          </a:solidFill>
          <a:ln w="0">
            <a:noFill/>
          </a:ln>
        </p:spPr>
      </p:pic>
      <p:pic>
        <p:nvPicPr>
          <p:cNvPr id="380" name="Image 19" descr="vue4.bmp"/>
          <p:cNvPicPr/>
          <p:nvPr/>
        </p:nvPicPr>
        <p:blipFill>
          <a:blip r:embed="rId9"/>
          <a:stretch/>
        </p:blipFill>
        <p:spPr>
          <a:xfrm>
            <a:off x="3037320" y="1490400"/>
            <a:ext cx="2496600" cy="1801080"/>
          </a:xfrm>
          <a:prstGeom prst="rect">
            <a:avLst/>
          </a:prstGeom>
          <a:noFill/>
          <a:ln w="0">
            <a:noFill/>
          </a:ln>
          <a:scene3d>
            <a:camera prst="orthographicFront"/>
            <a:lightRig rig="threePt" dir="t"/>
          </a:scene3d>
          <a:sp3d/>
        </p:spPr>
      </p:pic>
      <p:pic>
        <p:nvPicPr>
          <p:cNvPr id="381" name="Picture 2" descr="Chartbeams"/>
          <p:cNvPicPr/>
          <p:nvPr/>
        </p:nvPicPr>
        <p:blipFill>
          <a:blip r:embed="rId10"/>
          <a:stretch/>
        </p:blipFill>
        <p:spPr>
          <a:xfrm>
            <a:off x="951840" y="1013400"/>
            <a:ext cx="1728000" cy="4834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2" name="テキスト ボックス 13"/>
          <p:cNvSpPr/>
          <p:nvPr/>
        </p:nvSpPr>
        <p:spPr>
          <a:xfrm>
            <a:off x="528840" y="1380600"/>
            <a:ext cx="110484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88 MHz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83" name="テキスト ボックス 14"/>
          <p:cNvSpPr/>
          <p:nvPr/>
        </p:nvSpPr>
        <p:spPr>
          <a:xfrm>
            <a:off x="519840" y="3360600"/>
            <a:ext cx="121320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352 MHz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84" name="テキスト ボックス 15"/>
          <p:cNvSpPr/>
          <p:nvPr/>
        </p:nvSpPr>
        <p:spPr>
          <a:xfrm>
            <a:off x="4274280" y="3328200"/>
            <a:ext cx="121320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325 MHz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385" name="Image 130"/>
          <p:cNvPicPr/>
          <p:nvPr/>
        </p:nvPicPr>
        <p:blipFill>
          <a:blip r:embed="rId11"/>
          <a:stretch/>
        </p:blipFill>
        <p:spPr>
          <a:xfrm>
            <a:off x="9631440" y="1295640"/>
            <a:ext cx="2050560" cy="43308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6" name="テキスト ボックス 18"/>
          <p:cNvSpPr/>
          <p:nvPr/>
        </p:nvSpPr>
        <p:spPr>
          <a:xfrm>
            <a:off x="4523400" y="1118520"/>
            <a:ext cx="121320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352 MHz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387" name="Bildobjekt 7" descr="ESS-vit-logga.png"/>
          <p:cNvPicPr/>
          <p:nvPr/>
        </p:nvPicPr>
        <p:blipFill>
          <a:blip r:embed="rId8"/>
          <a:stretch/>
        </p:blipFill>
        <p:spPr>
          <a:xfrm>
            <a:off x="7915680" y="4913640"/>
            <a:ext cx="1068480" cy="571680"/>
          </a:xfrm>
          <a:prstGeom prst="rect">
            <a:avLst/>
          </a:prstGeom>
          <a:solidFill>
            <a:srgbClr val="00B0F0"/>
          </a:solidFill>
          <a:ln w="0">
            <a:noFill/>
          </a:ln>
        </p:spPr>
      </p:pic>
      <p:pic>
        <p:nvPicPr>
          <p:cNvPr id="388" name="図 20"/>
          <p:cNvPicPr/>
          <p:nvPr/>
        </p:nvPicPr>
        <p:blipFill>
          <a:blip r:embed="rId5"/>
          <a:stretch/>
        </p:blipFill>
        <p:spPr>
          <a:xfrm>
            <a:off x="9723240" y="1380600"/>
            <a:ext cx="941760" cy="5248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9" name="右矢印 21"/>
          <p:cNvSpPr/>
          <p:nvPr/>
        </p:nvSpPr>
        <p:spPr>
          <a:xfrm rot="2208000">
            <a:off x="6567480" y="4212360"/>
            <a:ext cx="453960" cy="390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ja-SE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390" name="右矢印 22"/>
          <p:cNvSpPr/>
          <p:nvPr/>
        </p:nvSpPr>
        <p:spPr>
          <a:xfrm rot="2208000">
            <a:off x="9743400" y="4408200"/>
            <a:ext cx="453960" cy="390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ja-SE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0DEC9BDB-8CAB-446B-903B-6755967D0E8E}" type="slidenum">
              <a:t>8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Recent TEM-type cavity projects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392" name="Image 2"/>
          <p:cNvPicPr/>
          <p:nvPr/>
        </p:nvPicPr>
        <p:blipFill>
          <a:blip r:embed="rId2"/>
          <a:stretch/>
        </p:blipFill>
        <p:spPr>
          <a:xfrm>
            <a:off x="136440" y="1259640"/>
            <a:ext cx="2752200" cy="36655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93" name="Image 17"/>
          <p:cNvPicPr/>
          <p:nvPr/>
        </p:nvPicPr>
        <p:blipFill>
          <a:blip r:embed="rId3"/>
          <a:stretch/>
        </p:blipFill>
        <p:spPr>
          <a:xfrm>
            <a:off x="3060360" y="1278720"/>
            <a:ext cx="5455440" cy="25390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94" name="Image 2"/>
          <p:cNvPicPr/>
          <p:nvPr/>
        </p:nvPicPr>
        <p:blipFill>
          <a:blip r:embed="rId4"/>
          <a:srcRect l="29228" t="30929" r="26682"/>
          <a:stretch/>
        </p:blipFill>
        <p:spPr>
          <a:xfrm>
            <a:off x="8622000" y="4710960"/>
            <a:ext cx="1369440" cy="15980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95" name="Image 4"/>
          <p:cNvPicPr/>
          <p:nvPr/>
        </p:nvPicPr>
        <p:blipFill>
          <a:blip r:embed="rId5"/>
          <a:stretch/>
        </p:blipFill>
        <p:spPr>
          <a:xfrm>
            <a:off x="10085400" y="4710960"/>
            <a:ext cx="1933920" cy="16192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96" name="Image 6"/>
          <p:cNvPicPr/>
          <p:nvPr/>
        </p:nvPicPr>
        <p:blipFill>
          <a:blip r:embed="rId6"/>
          <a:srcRect t="22190"/>
          <a:stretch/>
        </p:blipFill>
        <p:spPr>
          <a:xfrm>
            <a:off x="8622000" y="1144080"/>
            <a:ext cx="3397320" cy="35204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97" name="テキスト ボックス 11"/>
          <p:cNvSpPr/>
          <p:nvPr/>
        </p:nvSpPr>
        <p:spPr>
          <a:xfrm>
            <a:off x="-40680" y="871200"/>
            <a:ext cx="310068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Requalification of Spiral2 cavity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98" name="テキスト ボックス 12"/>
          <p:cNvSpPr/>
          <p:nvPr/>
        </p:nvSpPr>
        <p:spPr>
          <a:xfrm>
            <a:off x="238680" y="4526280"/>
            <a:ext cx="254232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To validate HPR at GANIL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99" name="テキスト ボックス 13"/>
          <p:cNvSpPr/>
          <p:nvPr/>
        </p:nvSpPr>
        <p:spPr>
          <a:xfrm>
            <a:off x="3323160" y="867960"/>
            <a:ext cx="503532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Cleaning and reassembly of ESS cavities &amp; couplers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0" name="テキスト ボックス 14"/>
          <p:cNvSpPr/>
          <p:nvPr/>
        </p:nvSpPr>
        <p:spPr>
          <a:xfrm>
            <a:off x="9131760" y="751680"/>
            <a:ext cx="243432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MYRRHA prototype CM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1" name="テキスト ボックス 15"/>
          <p:cNvSpPr/>
          <p:nvPr/>
        </p:nvSpPr>
        <p:spPr>
          <a:xfrm>
            <a:off x="8552520" y="4664880"/>
            <a:ext cx="1532520" cy="645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MYRRHA tuner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2" name="テキスト ボックス 16"/>
          <p:cNvSpPr/>
          <p:nvPr/>
        </p:nvSpPr>
        <p:spPr>
          <a:xfrm>
            <a:off x="10155600" y="5961600"/>
            <a:ext cx="18633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MYRRHA coupler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3" name="テキスト ボックス 17"/>
          <p:cNvSpPr/>
          <p:nvPr/>
        </p:nvSpPr>
        <p:spPr>
          <a:xfrm>
            <a:off x="3520440" y="3405960"/>
            <a:ext cx="46407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After accidental venting of one spoke module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404" name="Image 3"/>
          <p:cNvPicPr/>
          <p:nvPr/>
        </p:nvPicPr>
        <p:blipFill>
          <a:blip r:embed="rId7"/>
          <a:stretch/>
        </p:blipFill>
        <p:spPr>
          <a:xfrm>
            <a:off x="6915600" y="3894120"/>
            <a:ext cx="1505160" cy="24364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05" name="テキスト ボックス 19"/>
          <p:cNvSpPr/>
          <p:nvPr/>
        </p:nvSpPr>
        <p:spPr>
          <a:xfrm>
            <a:off x="3044160" y="3930480"/>
            <a:ext cx="3785400" cy="1015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PIPII cavity testing </a:t>
            </a: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Wingdings"/>
              </a:rPr>
              <a:t>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Two prototype SSR2 cavities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One series SSR1 cavity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6" name="テキスト ボックス 20"/>
          <p:cNvSpPr/>
          <p:nvPr/>
        </p:nvSpPr>
        <p:spPr>
          <a:xfrm>
            <a:off x="7140240" y="5896800"/>
            <a:ext cx="141228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PIPII SSR2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7" name="テキスト ボックス 21"/>
          <p:cNvSpPr/>
          <p:nvPr/>
        </p:nvSpPr>
        <p:spPr>
          <a:xfrm>
            <a:off x="136440" y="5109120"/>
            <a:ext cx="6538320" cy="1199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"/>
            </a:pPr>
            <a:r>
              <a:rPr lang="en-GB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IJCLab is actively working on TEM cavity projects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"/>
            </a:pPr>
            <a:r>
              <a:rPr lang="en-GB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We will keep capability for TEM-type projects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FF0000"/>
              </a:buClr>
              <a:buFont typeface="Wingdings" charset="2"/>
              <a:buChar char=""/>
            </a:pPr>
            <a:r>
              <a:rPr lang="en-GB" sz="2400" b="1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However, new activities are launching </a:t>
            </a:r>
            <a:r>
              <a:rPr lang="en-GB" sz="2400" b="1" u="none" strike="noStrike">
                <a:solidFill>
                  <a:srgbClr val="FF0000"/>
                </a:solidFill>
                <a:effectLst/>
                <a:uFillTx/>
                <a:latin typeface="Wingdings"/>
              </a:rPr>
              <a:t>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FEA839B3-2504-4148-917F-0F21181DD079}" type="slidenum">
              <a:t>9</a:t>
            </a:fld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73504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New SRF projects in IJCLab </a:t>
            </a: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Wingdings"/>
              </a:rPr>
              <a:t></a:t>
            </a: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 high-</a:t>
            </a: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Symbol"/>
              </a:rPr>
              <a:t>b</a:t>
            </a: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 electron beams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409" name="pasted-movie.png" descr="pasted-movie.png"/>
          <p:cNvPicPr/>
          <p:nvPr/>
        </p:nvPicPr>
        <p:blipFill>
          <a:blip r:embed="rId2"/>
          <a:srcRect l="25954" b="34403"/>
          <a:stretch/>
        </p:blipFill>
        <p:spPr>
          <a:xfrm>
            <a:off x="144720" y="825480"/>
            <a:ext cx="7350480" cy="3054240"/>
          </a:xfrm>
          <a:prstGeom prst="rect">
            <a:avLst/>
          </a:prstGeom>
          <a:noFill/>
          <a:ln w="50800">
            <a:noFill/>
          </a:ln>
        </p:spPr>
      </p:pic>
      <p:pic>
        <p:nvPicPr>
          <p:cNvPr id="410" name="pasted-movie.png" descr="pasted-movie.png"/>
          <p:cNvPicPr/>
          <p:nvPr/>
        </p:nvPicPr>
        <p:blipFill>
          <a:blip r:embed="rId3"/>
          <a:stretch/>
        </p:blipFill>
        <p:spPr>
          <a:xfrm>
            <a:off x="997200" y="3674160"/>
            <a:ext cx="5544000" cy="2293560"/>
          </a:xfrm>
          <a:prstGeom prst="rect">
            <a:avLst/>
          </a:prstGeom>
          <a:noFill/>
          <a:ln w="12700">
            <a:noFill/>
          </a:ln>
        </p:spPr>
      </p:pic>
      <p:pic>
        <p:nvPicPr>
          <p:cNvPr id="411" name="Image__2026-05-11__17-35-46.jpeg" descr="Image__2026-05-11__17-35-46.jpeg"/>
          <p:cNvPicPr/>
          <p:nvPr/>
        </p:nvPicPr>
        <p:blipFill>
          <a:blip r:embed="rId4"/>
          <a:srcRect l="44309" t="41166" r="8799" b="13649"/>
          <a:stretch/>
        </p:blipFill>
        <p:spPr>
          <a:xfrm>
            <a:off x="3902760" y="2496960"/>
            <a:ext cx="1430280" cy="1102680"/>
          </a:xfrm>
          <a:prstGeom prst="rect">
            <a:avLst/>
          </a:prstGeom>
          <a:noFill/>
          <a:ln w="12700">
            <a:noFill/>
          </a:ln>
        </p:spPr>
      </p:pic>
      <p:pic>
        <p:nvPicPr>
          <p:cNvPr id="412" name="Picture 2" descr="Graphic of FCC"/>
          <p:cNvPicPr/>
          <p:nvPr/>
        </p:nvPicPr>
        <p:blipFill>
          <a:blip r:embed="rId5"/>
          <a:stretch/>
        </p:blipFill>
        <p:spPr>
          <a:xfrm>
            <a:off x="7941600" y="898560"/>
            <a:ext cx="4154040" cy="29080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13" name="図 16"/>
          <p:cNvPicPr/>
          <p:nvPr/>
        </p:nvPicPr>
        <p:blipFill>
          <a:blip r:embed="rId6"/>
          <a:stretch/>
        </p:blipFill>
        <p:spPr>
          <a:xfrm>
            <a:off x="7941600" y="3969000"/>
            <a:ext cx="4154040" cy="23367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14" name="テキスト ボックス 17"/>
          <p:cNvSpPr/>
          <p:nvPr/>
        </p:nvSpPr>
        <p:spPr>
          <a:xfrm>
            <a:off x="144720" y="813960"/>
            <a:ext cx="445248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1" u="sng" strike="noStrike">
                <a:solidFill>
                  <a:schemeClr val="dk1"/>
                </a:solidFill>
                <a:effectLst/>
                <a:uFillTx/>
                <a:latin typeface="Calibri"/>
              </a:rPr>
              <a:t>Local energy recovery linac PERLE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15" name="テキスト ボックス 18"/>
          <p:cNvSpPr/>
          <p:nvPr/>
        </p:nvSpPr>
        <p:spPr>
          <a:xfrm>
            <a:off x="7941600" y="902160"/>
            <a:ext cx="245700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1" u="sng" strike="noStrike">
                <a:solidFill>
                  <a:schemeClr val="lt1"/>
                </a:solidFill>
                <a:effectLst/>
                <a:uFillTx/>
                <a:latin typeface="Calibri"/>
              </a:rPr>
              <a:t>FCCee for CERN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16" name="テキスト ボックス 19"/>
          <p:cNvSpPr/>
          <p:nvPr/>
        </p:nvSpPr>
        <p:spPr>
          <a:xfrm>
            <a:off x="9734760" y="3969000"/>
            <a:ext cx="236088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1" u="sng" strike="noStrike">
                <a:solidFill>
                  <a:schemeClr val="lt1"/>
                </a:solidFill>
                <a:effectLst/>
                <a:uFillTx/>
                <a:latin typeface="Calibri"/>
              </a:rPr>
              <a:t>EIC for BNL/JLAB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17" name="テキスト ボックス 20"/>
          <p:cNvSpPr/>
          <p:nvPr/>
        </p:nvSpPr>
        <p:spPr>
          <a:xfrm>
            <a:off x="3902760" y="2496960"/>
            <a:ext cx="139788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1</a:t>
            </a:r>
            <a:r>
              <a:rPr lang="en-GB" sz="1800" b="0" u="none" strike="noStrike" baseline="30000">
                <a:solidFill>
                  <a:schemeClr val="lt1"/>
                </a:solidFill>
                <a:effectLst/>
                <a:uFillTx/>
                <a:latin typeface="Calibri"/>
              </a:rPr>
              <a:t>st</a:t>
            </a:r>
            <a:r>
              <a:rPr lang="en-GB" sz="1800" b="0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 e- beam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18" name="テキスト ボックス 21"/>
          <p:cNvSpPr/>
          <p:nvPr/>
        </p:nvSpPr>
        <p:spPr>
          <a:xfrm>
            <a:off x="3902760" y="3334680"/>
            <a:ext cx="984600" cy="27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11/05/2026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19" name="テキスト ボックス 22"/>
          <p:cNvSpPr/>
          <p:nvPr/>
        </p:nvSpPr>
        <p:spPr>
          <a:xfrm>
            <a:off x="841320" y="5979240"/>
            <a:ext cx="6818040" cy="522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CW high current </a:t>
            </a: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Wingdings"/>
              </a:rPr>
              <a:t></a:t>
            </a: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 high-Q elliptical cavities!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AA45036A-C3C5-44AE-B338-944E01DDCB02}" type="slidenum">
              <a:t>10</a:t>
            </a:fld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Phase transition at IJCLab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421" name="Picture 2" descr="inside of a double spoke cavity"/>
          <p:cNvPicPr/>
          <p:nvPr/>
        </p:nvPicPr>
        <p:blipFill>
          <a:blip r:embed="rId2"/>
          <a:srcRect l="16168" r="13777"/>
          <a:stretch/>
        </p:blipFill>
        <p:spPr>
          <a:xfrm>
            <a:off x="485640" y="2301840"/>
            <a:ext cx="2606400" cy="24800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22" name="テキスト ボックス 13"/>
          <p:cNvSpPr/>
          <p:nvPr/>
        </p:nvSpPr>
        <p:spPr>
          <a:xfrm>
            <a:off x="485640" y="1011960"/>
            <a:ext cx="2417040" cy="1076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Meissner state of TEM</a:t>
            </a:r>
            <a:endParaRPr lang="en-US" sz="3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DEFEEA53-6FB9-4158-BF18-2C96C0E7C48E}" type="slidenum">
              <a:t>11</a:t>
            </a:fld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Phase transition at IJCLab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424" name="Picture 5"/>
          <p:cNvPicPr/>
          <p:nvPr/>
        </p:nvPicPr>
        <p:blipFill>
          <a:blip r:embed="rId2"/>
          <a:srcRect l="7918" t="9663" r="4138" b="12897"/>
          <a:stretch/>
        </p:blipFill>
        <p:spPr>
          <a:xfrm>
            <a:off x="3916080" y="1490760"/>
            <a:ext cx="4803480" cy="4101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25" name="TextBox 27"/>
          <p:cNvSpPr/>
          <p:nvPr/>
        </p:nvSpPr>
        <p:spPr>
          <a:xfrm>
            <a:off x="5746680" y="5593320"/>
            <a:ext cx="1142280" cy="522720"/>
          </a:xfrm>
          <a:prstGeom prst="rect">
            <a:avLst/>
          </a:prstGeom>
          <a:blipFill rotWithShape="0">
            <a:blip r:embed="rId3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rgbClr val="FFFFFF">
                    <a:alpha val="1000"/>
                  </a:srgbClr>
                </a:solidFill>
                <a:effectLst/>
                <a:uFillTx/>
                <a:latin typeface="Calibri"/>
              </a:rPr>
              <a:t> 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26" name="TextBox 28"/>
          <p:cNvSpPr/>
          <p:nvPr/>
        </p:nvSpPr>
        <p:spPr>
          <a:xfrm rot="16200000">
            <a:off x="2926080" y="2981160"/>
            <a:ext cx="1325160" cy="522720"/>
          </a:xfrm>
          <a:prstGeom prst="rect">
            <a:avLst/>
          </a:prstGeom>
          <a:blipFill rotWithShape="0">
            <a:blip r:embed="rId4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rgbClr val="FFFFFF">
                    <a:alpha val="1000"/>
                  </a:srgbClr>
                </a:solidFill>
                <a:effectLst/>
                <a:uFillTx/>
                <a:latin typeface="Calibri"/>
              </a:rPr>
              <a:t> 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427" name="Picture 2" descr="inside of a double spoke cavity"/>
          <p:cNvPicPr/>
          <p:nvPr/>
        </p:nvPicPr>
        <p:blipFill>
          <a:blip r:embed="rId5"/>
          <a:srcRect l="16168" r="13777"/>
          <a:stretch/>
        </p:blipFill>
        <p:spPr>
          <a:xfrm>
            <a:off x="485640" y="2301840"/>
            <a:ext cx="2606400" cy="24800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28" name="テキスト ボックス 13"/>
          <p:cNvSpPr/>
          <p:nvPr/>
        </p:nvSpPr>
        <p:spPr>
          <a:xfrm>
            <a:off x="485640" y="1011960"/>
            <a:ext cx="2417040" cy="1076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Meissner state of TEM</a:t>
            </a:r>
            <a:endParaRPr lang="en-US" sz="3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8B20E402-767D-4E7F-AC5C-487C18967C90}" type="slidenum">
              <a:t>12</a:t>
            </a:fld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Phase transition at IJCLab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430" name="Picture 5"/>
          <p:cNvPicPr/>
          <p:nvPr/>
        </p:nvPicPr>
        <p:blipFill>
          <a:blip r:embed="rId2"/>
          <a:srcRect l="7918" t="9663" r="4138" b="12897"/>
          <a:stretch/>
        </p:blipFill>
        <p:spPr>
          <a:xfrm>
            <a:off x="3916080" y="1490760"/>
            <a:ext cx="4803480" cy="4101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31" name="TextBox 27"/>
          <p:cNvSpPr/>
          <p:nvPr/>
        </p:nvSpPr>
        <p:spPr>
          <a:xfrm>
            <a:off x="5746680" y="5593320"/>
            <a:ext cx="1142280" cy="522720"/>
          </a:xfrm>
          <a:prstGeom prst="rect">
            <a:avLst/>
          </a:prstGeom>
          <a:blipFill rotWithShape="0">
            <a:blip r:embed="rId3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rgbClr val="FFFFFF">
                    <a:alpha val="1000"/>
                  </a:srgbClr>
                </a:solidFill>
                <a:effectLst/>
                <a:uFillTx/>
                <a:latin typeface="Calibri"/>
              </a:rPr>
              <a:t> 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32" name="TextBox 28"/>
          <p:cNvSpPr/>
          <p:nvPr/>
        </p:nvSpPr>
        <p:spPr>
          <a:xfrm rot="16200000">
            <a:off x="2926080" y="2981160"/>
            <a:ext cx="1325160" cy="522720"/>
          </a:xfrm>
          <a:prstGeom prst="rect">
            <a:avLst/>
          </a:prstGeom>
          <a:blipFill rotWithShape="0">
            <a:blip r:embed="rId4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rgbClr val="FFFFFF">
                    <a:alpha val="1000"/>
                  </a:srgbClr>
                </a:solidFill>
                <a:effectLst/>
                <a:uFillTx/>
                <a:latin typeface="Calibri"/>
              </a:rPr>
              <a:t> 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433" name="Picture 4"/>
          <p:cNvPicPr/>
          <p:nvPr/>
        </p:nvPicPr>
        <p:blipFill>
          <a:blip r:embed="rId5"/>
          <a:stretch/>
        </p:blipFill>
        <p:spPr>
          <a:xfrm>
            <a:off x="9073800" y="4707360"/>
            <a:ext cx="2626560" cy="14086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34" name="Picture 2" descr="inside of a double spoke cavity"/>
          <p:cNvPicPr/>
          <p:nvPr/>
        </p:nvPicPr>
        <p:blipFill>
          <a:blip r:embed="rId6"/>
          <a:srcRect l="16168" r="13777"/>
          <a:stretch/>
        </p:blipFill>
        <p:spPr>
          <a:xfrm>
            <a:off x="485640" y="2301840"/>
            <a:ext cx="2606400" cy="24800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35" name="図 11"/>
          <p:cNvPicPr/>
          <p:nvPr/>
        </p:nvPicPr>
        <p:blipFill>
          <a:blip r:embed="rId7"/>
          <a:stretch/>
        </p:blipFill>
        <p:spPr>
          <a:xfrm>
            <a:off x="9073800" y="1869120"/>
            <a:ext cx="2626560" cy="26038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36" name="テキスト ボックス 13"/>
          <p:cNvSpPr/>
          <p:nvPr/>
        </p:nvSpPr>
        <p:spPr>
          <a:xfrm>
            <a:off x="485640" y="1011960"/>
            <a:ext cx="2417040" cy="1076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Meissner state of TEM</a:t>
            </a:r>
            <a:endParaRPr lang="en-US" sz="3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37" name="テキスト ボックス 14"/>
          <p:cNvSpPr/>
          <p:nvPr/>
        </p:nvSpPr>
        <p:spPr>
          <a:xfrm>
            <a:off x="9073800" y="792000"/>
            <a:ext cx="2901600" cy="1076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Mixed state of TEM + elliptical</a:t>
            </a:r>
            <a:endParaRPr lang="en-US" sz="3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C8916502-8C0F-4AB0-956D-E6FF4689260B}" type="slidenum">
              <a:t>13</a:t>
            </a:fld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>
            <a:extLst>
              <a:ext uri="{FF2B5EF4-FFF2-40B4-BE49-F238E27FC236}">
                <a16:creationId xmlns:a16="http://schemas.microsoft.com/office/drawing/2014/main" id="{AAA058C4-D521-D4E0-0D84-EE6BBED476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3720" y="1990532"/>
            <a:ext cx="2701080" cy="2044975"/>
          </a:xfrm>
          <a:prstGeom prst="rect">
            <a:avLst/>
          </a:prstGeom>
        </p:spPr>
      </p:pic>
      <p:sp>
        <p:nvSpPr>
          <p:cNvPr id="438" name="PlaceHolder 1"/>
          <p:cNvSpPr>
            <a:spLocks noGrp="1"/>
          </p:cNvSpPr>
          <p:nvPr>
            <p:ph type="title"/>
          </p:nvPr>
        </p:nvSpPr>
        <p:spPr>
          <a:xfrm>
            <a:off x="1939680" y="169200"/>
            <a:ext cx="790452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en-US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US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New activities with elliptical cavities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439" name="PlaceHolder 2"/>
          <p:cNvSpPr>
            <a:spLocks noGrp="1"/>
          </p:cNvSpPr>
          <p:nvPr>
            <p:ph type="sldNum" idx="91"/>
          </p:nvPr>
        </p:nvSpPr>
        <p:spPr>
          <a:xfrm>
            <a:off x="9234360" y="6467760"/>
            <a:ext cx="274140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1137240">
              <a:lnSpc>
                <a:spcPct val="100000"/>
              </a:lnSpc>
              <a:buNone/>
              <a:defRPr lang="fr-FR" sz="1360" b="0" u="none" strike="noStrike">
                <a:solidFill>
                  <a:srgbClr val="FFFFFF"/>
                </a:solidFill>
                <a:effectLst/>
                <a:uFillTx/>
                <a:latin typeface="Arial"/>
              </a:defRPr>
            </a:lvl1pPr>
          </a:lstStyle>
          <a:p>
            <a:pPr indent="0" algn="r" defTabSz="1137240">
              <a:lnSpc>
                <a:spcPct val="100000"/>
              </a:lnSpc>
              <a:buNone/>
            </a:pPr>
            <a:fld id="{9D3FE5DC-964A-447F-81D7-4E9DB5C6B4C9}" type="slidenum">
              <a:rPr lang="fr-FR" sz="1360" b="0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14</a:t>
            </a:fld>
            <a:endParaRPr lang="en-US" sz="1360" b="0" u="none" strike="noStrike">
              <a:solidFill>
                <a:srgbClr val="000000"/>
              </a:solidFill>
              <a:effectLst/>
              <a:uFillTx/>
              <a:latin typeface="Noto Serif JP"/>
            </a:endParaRPr>
          </a:p>
        </p:txBody>
      </p:sp>
      <p:sp>
        <p:nvSpPr>
          <p:cNvPr id="440" name="テキスト ボックス 20"/>
          <p:cNvSpPr/>
          <p:nvPr/>
        </p:nvSpPr>
        <p:spPr>
          <a:xfrm>
            <a:off x="7699680" y="3731040"/>
            <a:ext cx="3186720" cy="3996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1137240">
              <a:lnSpc>
                <a:spcPct val="100000"/>
              </a:lnSpc>
            </a:pP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  <a:ea typeface="ＭＳ Ｐゴシック"/>
              </a:rPr>
              <a:t>1.3 GHz cavities for R&amp;D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41" name="テキスト ボックス 21"/>
          <p:cNvSpPr/>
          <p:nvPr/>
        </p:nvSpPr>
        <p:spPr>
          <a:xfrm>
            <a:off x="2008800" y="1540080"/>
            <a:ext cx="2039760" cy="3996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1137240">
              <a:lnSpc>
                <a:spcPct val="100000"/>
              </a:lnSpc>
            </a:pP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  <a:ea typeface="ＭＳ Ｐゴシック"/>
              </a:rPr>
              <a:t>PERLE cavities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442" name="Image 9"/>
          <p:cNvPicPr/>
          <p:nvPr/>
        </p:nvPicPr>
        <p:blipFill>
          <a:blip r:embed="rId3"/>
          <a:stretch/>
        </p:blipFill>
        <p:spPr>
          <a:xfrm>
            <a:off x="6486480" y="4209480"/>
            <a:ext cx="2747520" cy="20606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43" name="図 7"/>
          <p:cNvPicPr/>
          <p:nvPr/>
        </p:nvPicPr>
        <p:blipFill>
          <a:blip r:embed="rId4"/>
          <a:stretch/>
        </p:blipFill>
        <p:spPr>
          <a:xfrm>
            <a:off x="293760" y="2052360"/>
            <a:ext cx="2835000" cy="18961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44" name="図 16"/>
          <p:cNvPicPr/>
          <p:nvPr/>
        </p:nvPicPr>
        <p:blipFill>
          <a:blip r:embed="rId5"/>
          <a:stretch/>
        </p:blipFill>
        <p:spPr>
          <a:xfrm>
            <a:off x="3162240" y="4122360"/>
            <a:ext cx="2863800" cy="21477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46" name="図 27"/>
          <p:cNvPicPr/>
          <p:nvPr/>
        </p:nvPicPr>
        <p:blipFill>
          <a:blip r:embed="rId6"/>
          <a:stretch/>
        </p:blipFill>
        <p:spPr>
          <a:xfrm>
            <a:off x="272520" y="4122360"/>
            <a:ext cx="2822400" cy="211680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47" name="図 28"/>
          <p:cNvPicPr/>
          <p:nvPr/>
        </p:nvPicPr>
        <p:blipFill>
          <a:blip r:embed="rId7"/>
          <a:stretch/>
        </p:blipFill>
        <p:spPr>
          <a:xfrm>
            <a:off x="9368280" y="4209480"/>
            <a:ext cx="2747520" cy="2060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48" name="テキスト ボックス 29"/>
          <p:cNvSpPr/>
          <p:nvPr/>
        </p:nvSpPr>
        <p:spPr>
          <a:xfrm>
            <a:off x="6659280" y="4280400"/>
            <a:ext cx="93384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1DE08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49" name="テキスト ボックス 30"/>
          <p:cNvSpPr/>
          <p:nvPr/>
        </p:nvSpPr>
        <p:spPr>
          <a:xfrm>
            <a:off x="9493200" y="4280400"/>
            <a:ext cx="107676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CEA-RI2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50" name="テキスト ボックス 31"/>
          <p:cNvSpPr/>
          <p:nvPr/>
        </p:nvSpPr>
        <p:spPr>
          <a:xfrm>
            <a:off x="3270960" y="1990352"/>
            <a:ext cx="139248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1" u="none" strike="noStrike" dirty="0">
                <a:solidFill>
                  <a:schemeClr val="lt1"/>
                </a:solidFill>
                <a:effectLst/>
                <a:uFillTx/>
                <a:latin typeface="Calibri"/>
              </a:rPr>
              <a:t>JLAB-CRN1</a:t>
            </a: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451" name="図 32"/>
          <p:cNvPicPr/>
          <p:nvPr/>
        </p:nvPicPr>
        <p:blipFill>
          <a:blip r:embed="rId8"/>
          <a:stretch/>
        </p:blipFill>
        <p:spPr>
          <a:xfrm>
            <a:off x="6868440" y="1478880"/>
            <a:ext cx="2884680" cy="21632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53" name="テキスト ボックス 35"/>
          <p:cNvSpPr/>
          <p:nvPr/>
        </p:nvSpPr>
        <p:spPr>
          <a:xfrm>
            <a:off x="7434360" y="976320"/>
            <a:ext cx="1752840" cy="3996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1137240">
              <a:lnSpc>
                <a:spcPct val="100000"/>
              </a:lnSpc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  <a:ea typeface="ＭＳ Ｐゴシック"/>
              </a:rPr>
              <a:t>FCC cavities</a:t>
            </a: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54" name="テキスト ボックス 36"/>
          <p:cNvSpPr/>
          <p:nvPr/>
        </p:nvSpPr>
        <p:spPr>
          <a:xfrm>
            <a:off x="8379360" y="1500840"/>
            <a:ext cx="139248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1" u="none" strike="noStrike" dirty="0">
                <a:solidFill>
                  <a:schemeClr val="lt1"/>
                </a:solidFill>
                <a:effectLst/>
                <a:uFillTx/>
                <a:latin typeface="Calibri"/>
              </a:rPr>
              <a:t>FCC-UROS2</a:t>
            </a: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55" name="テキスト ボックス 37"/>
          <p:cNvSpPr/>
          <p:nvPr/>
        </p:nvSpPr>
        <p:spPr>
          <a:xfrm>
            <a:off x="6849720" y="3141360"/>
            <a:ext cx="139248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JLAB-CRN1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56" name="テキスト ボックス 38"/>
          <p:cNvSpPr/>
          <p:nvPr/>
        </p:nvSpPr>
        <p:spPr>
          <a:xfrm>
            <a:off x="10319760" y="1101240"/>
            <a:ext cx="139248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VEP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57" name="テキスト ボックス 39"/>
          <p:cNvSpPr/>
          <p:nvPr/>
        </p:nvSpPr>
        <p:spPr>
          <a:xfrm>
            <a:off x="3095280" y="810360"/>
            <a:ext cx="2835000" cy="3996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1137240">
              <a:lnSpc>
                <a:spcPct val="100000"/>
              </a:lnSpc>
            </a:pP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  <a:ea typeface="ＭＳ Ｐゴシック"/>
              </a:rPr>
              <a:t>800 MHz </a:t>
            </a: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Symbol"/>
                <a:ea typeface="ＭＳ Ｐゴシック"/>
              </a:rPr>
              <a:t>b</a:t>
            </a: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  <a:ea typeface="ＭＳ Ｐゴシック"/>
              </a:rPr>
              <a:t>=1 cavities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458" name="カギ線コネクタ 41"/>
          <p:cNvCxnSpPr>
            <a:stCxn id="457" idx="3"/>
            <a:endCxn id="453" idx="1"/>
          </p:cNvCxnSpPr>
          <p:nvPr/>
        </p:nvCxnSpPr>
        <p:spPr>
          <a:xfrm>
            <a:off x="5930280" y="1010160"/>
            <a:ext cx="1504440" cy="166320"/>
          </a:xfrm>
          <a:prstGeom prst="bentConnector3">
            <a:avLst>
              <a:gd name="adj1" fmla="val 50000"/>
            </a:avLst>
          </a:prstGeom>
          <a:ln>
            <a:solidFill>
              <a:srgbClr val="FF0000"/>
            </a:solidFill>
            <a:tailEnd type="triangle" w="med" len="med"/>
          </a:ln>
        </p:spPr>
      </p:cxnSp>
      <p:cxnSp>
        <p:nvCxnSpPr>
          <p:cNvPr id="459" name="カギ線コネクタ 42"/>
          <p:cNvCxnSpPr>
            <a:stCxn id="457" idx="2"/>
            <a:endCxn id="441" idx="0"/>
          </p:cNvCxnSpPr>
          <p:nvPr/>
        </p:nvCxnSpPr>
        <p:spPr>
          <a:xfrm rot="5400000">
            <a:off x="3605400" y="632880"/>
            <a:ext cx="330480" cy="1484280"/>
          </a:xfrm>
          <a:prstGeom prst="bentConnector3">
            <a:avLst>
              <a:gd name="adj1" fmla="val 50054"/>
            </a:avLst>
          </a:prstGeom>
          <a:ln>
            <a:solidFill>
              <a:srgbClr val="FF0000"/>
            </a:solidFill>
            <a:tailEnd type="triangle" w="med" len="med"/>
          </a:ln>
        </p:spPr>
      </p:cxnSp>
      <p:sp>
        <p:nvSpPr>
          <p:cNvPr id="460" name="テキスト ボックス 48"/>
          <p:cNvSpPr/>
          <p:nvPr/>
        </p:nvSpPr>
        <p:spPr>
          <a:xfrm>
            <a:off x="272520" y="3548880"/>
            <a:ext cx="2472480" cy="399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Under manufacturing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61" name="テキスト ボックス 50"/>
          <p:cNvSpPr/>
          <p:nvPr/>
        </p:nvSpPr>
        <p:spPr>
          <a:xfrm rot="20964600">
            <a:off x="4465800" y="1262880"/>
            <a:ext cx="258048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1" i="1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Technical synergy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2286DC3D-167D-4FA4-1653-F101914DD57D}"/>
              </a:ext>
            </a:extLst>
          </p:cNvPr>
          <p:cNvSpPr txBox="1"/>
          <p:nvPr/>
        </p:nvSpPr>
        <p:spPr>
          <a:xfrm>
            <a:off x="10190159" y="1022400"/>
            <a:ext cx="1392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VEP @ CEA</a:t>
            </a: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CB3D545F-BE2A-9DBB-6D7B-1766DD54BE1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20969" y="1437221"/>
            <a:ext cx="993731" cy="2204900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E078CACA-1BD7-CFC0-B719-2276EB44CD1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67093" y="1435160"/>
            <a:ext cx="1241687" cy="22049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PlaceHolder 1"/>
          <p:cNvSpPr>
            <a:spLocks noGrp="1"/>
          </p:cNvSpPr>
          <p:nvPr>
            <p:ph type="title"/>
          </p:nvPr>
        </p:nvSpPr>
        <p:spPr>
          <a:xfrm>
            <a:off x="2367000" y="178560"/>
            <a:ext cx="83962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800 MHz is crucial not only for projects but also for basic physics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463" name="図 5"/>
          <p:cNvPicPr/>
          <p:nvPr/>
        </p:nvPicPr>
        <p:blipFill>
          <a:blip r:embed="rId2"/>
          <a:stretch/>
        </p:blipFill>
        <p:spPr>
          <a:xfrm>
            <a:off x="0" y="838440"/>
            <a:ext cx="6908400" cy="56098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64" name="テキスト ボックス 6"/>
          <p:cNvSpPr/>
          <p:nvPr/>
        </p:nvSpPr>
        <p:spPr>
          <a:xfrm>
            <a:off x="154440" y="6159960"/>
            <a:ext cx="2982960" cy="307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sv-SE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P. Dhakal et al PRAB 27 062001 (2024) 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65" name="右矢印 8"/>
          <p:cNvSpPr/>
          <p:nvPr/>
        </p:nvSpPr>
        <p:spPr>
          <a:xfrm rot="18217800">
            <a:off x="1915560" y="2339640"/>
            <a:ext cx="456840" cy="282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GB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466" name="テキスト ボックス 9"/>
          <p:cNvSpPr/>
          <p:nvPr/>
        </p:nvSpPr>
        <p:spPr>
          <a:xfrm>
            <a:off x="4651560" y="1640880"/>
            <a:ext cx="115416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Q-slope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67" name="テキスト ボックス 10"/>
          <p:cNvSpPr/>
          <p:nvPr/>
        </p:nvSpPr>
        <p:spPr>
          <a:xfrm>
            <a:off x="4511880" y="2212560"/>
            <a:ext cx="205308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Anti-Q-slope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68" name="テキスト ボックス 12"/>
          <p:cNvSpPr/>
          <p:nvPr/>
        </p:nvSpPr>
        <p:spPr>
          <a:xfrm>
            <a:off x="2030400" y="1377000"/>
            <a:ext cx="10767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rgbClr val="0432FF"/>
                </a:solidFill>
                <a:effectLst/>
                <a:uFillTx/>
                <a:latin typeface="Calibri"/>
              </a:rPr>
              <a:t>750 MHz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69" name="テキスト ボックス 13"/>
          <p:cNvSpPr/>
          <p:nvPr/>
        </p:nvSpPr>
        <p:spPr>
          <a:xfrm>
            <a:off x="1400040" y="1107000"/>
            <a:ext cx="10767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650 MHz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470" name="図 15"/>
          <p:cNvPicPr/>
          <p:nvPr/>
        </p:nvPicPr>
        <p:blipFill>
          <a:blip r:embed="rId3"/>
          <a:stretch/>
        </p:blipFill>
        <p:spPr>
          <a:xfrm>
            <a:off x="7241760" y="1561680"/>
            <a:ext cx="4545720" cy="33404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71" name="テキスト ボックス 16"/>
          <p:cNvSpPr/>
          <p:nvPr/>
        </p:nvSpPr>
        <p:spPr>
          <a:xfrm>
            <a:off x="7383240" y="805320"/>
            <a:ext cx="4545720" cy="707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000" b="0" u="sng" strike="noStrike">
                <a:solidFill>
                  <a:schemeClr val="dk1"/>
                </a:solidFill>
                <a:effectLst/>
                <a:uFillTx/>
                <a:latin typeface="Calibri"/>
              </a:rPr>
              <a:t>Present 800 MHz result from JLAB in 2018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Flash EP + 120C bake surface </a:t>
            </a: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Wingdings"/>
              </a:rPr>
              <a:t></a:t>
            </a: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 </a:t>
            </a:r>
            <a:r>
              <a:rPr lang="en-GB" sz="20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Q-slope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72" name="テキスト ボックス 17"/>
          <p:cNvSpPr/>
          <p:nvPr/>
        </p:nvSpPr>
        <p:spPr>
          <a:xfrm>
            <a:off x="7765920" y="2725560"/>
            <a:ext cx="1973520" cy="645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Courtesy 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Frank Marhauser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73" name="テキスト ボックス 18"/>
          <p:cNvSpPr/>
          <p:nvPr/>
        </p:nvSpPr>
        <p:spPr>
          <a:xfrm>
            <a:off x="7601040" y="4937040"/>
            <a:ext cx="4327920" cy="1384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Dose </a:t>
            </a:r>
            <a:r>
              <a:rPr lang="en-GB" sz="28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N-dope</a:t>
            </a: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 and/or </a:t>
            </a:r>
            <a:r>
              <a:rPr lang="en-GB" sz="28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mid-T</a:t>
            </a: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 bake generate anti-Q-slope on 800 MHz cavity?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74" name="テキスト ボックス 19"/>
          <p:cNvSpPr/>
          <p:nvPr/>
        </p:nvSpPr>
        <p:spPr>
          <a:xfrm>
            <a:off x="2477160" y="3002400"/>
            <a:ext cx="94392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1.3 GHz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475" name="直線矢印コネクタ 21"/>
          <p:cNvCxnSpPr/>
          <p:nvPr/>
        </p:nvCxnSpPr>
        <p:spPr>
          <a:xfrm flipV="1">
            <a:off x="6354000" y="1376640"/>
            <a:ext cx="360" cy="726120"/>
          </a:xfrm>
          <a:prstGeom prst="straightConnector1">
            <a:avLst/>
          </a:prstGeom>
          <a:ln w="28575">
            <a:solidFill>
              <a:srgbClr val="000000"/>
            </a:solidFill>
            <a:tailEnd type="triangle" w="med" len="med"/>
          </a:ln>
        </p:spPr>
      </p:cxnSp>
      <p:cxnSp>
        <p:nvCxnSpPr>
          <p:cNvPr id="476" name="直線矢印コネクタ 22"/>
          <p:cNvCxnSpPr/>
          <p:nvPr/>
        </p:nvCxnSpPr>
        <p:spPr>
          <a:xfrm>
            <a:off x="6354000" y="2254680"/>
            <a:ext cx="360" cy="748080"/>
          </a:xfrm>
          <a:prstGeom prst="straightConnector1">
            <a:avLst/>
          </a:prstGeom>
          <a:ln w="28575">
            <a:solidFill>
              <a:srgbClr val="000000"/>
            </a:solidFill>
            <a:tailEnd type="triangle" w="med" len="med"/>
          </a:ln>
        </p:spPr>
      </p:cxn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B899BB58-F26C-4FD2-AA3D-A9B2D886A9B9}" type="slidenum">
              <a:rPr/>
              <a:t>15</a:t>
            </a:fld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PlaceHolder 1"/>
          <p:cNvSpPr>
            <a:spLocks noGrp="1"/>
          </p:cNvSpPr>
          <p:nvPr>
            <p:ph type="title"/>
          </p:nvPr>
        </p:nvSpPr>
        <p:spPr>
          <a:xfrm>
            <a:off x="2382635" y="180360"/>
            <a:ext cx="8537914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 dirty="0">
                <a:solidFill>
                  <a:srgbClr val="00294B"/>
                </a:solidFill>
                <a:effectLst/>
                <a:uFillTx/>
                <a:latin typeface="Calibri Light"/>
              </a:rPr>
              <a:t>Infrastructure qualification &amp; development for surface treatment</a:t>
            </a:r>
            <a:endParaRPr lang="ja-SE" sz="2490" b="1" u="none" strike="noStrike" dirty="0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478" name="Image 2"/>
          <p:cNvPicPr/>
          <p:nvPr/>
        </p:nvPicPr>
        <p:blipFill>
          <a:blip r:embed="rId2"/>
          <a:stretch/>
        </p:blipFill>
        <p:spPr>
          <a:xfrm>
            <a:off x="557280" y="1182240"/>
            <a:ext cx="3242520" cy="24346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79" name="Image 14"/>
          <p:cNvPicPr/>
          <p:nvPr/>
        </p:nvPicPr>
        <p:blipFill>
          <a:blip r:embed="rId3"/>
          <a:stretch/>
        </p:blipFill>
        <p:spPr>
          <a:xfrm>
            <a:off x="531000" y="4224960"/>
            <a:ext cx="3295080" cy="21967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80" name="図 8"/>
          <p:cNvPicPr/>
          <p:nvPr/>
        </p:nvPicPr>
        <p:blipFill>
          <a:blip r:embed="rId4"/>
          <a:stretch/>
        </p:blipFill>
        <p:spPr>
          <a:xfrm>
            <a:off x="6301800" y="1213920"/>
            <a:ext cx="1312560" cy="25081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81" name="テキスト ボックス 11"/>
          <p:cNvSpPr/>
          <p:nvPr/>
        </p:nvSpPr>
        <p:spPr>
          <a:xfrm>
            <a:off x="1154520" y="728640"/>
            <a:ext cx="2234520" cy="522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BCP @ IJCLab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82" name="テキスト ボックス 12"/>
          <p:cNvSpPr/>
          <p:nvPr/>
        </p:nvSpPr>
        <p:spPr>
          <a:xfrm>
            <a:off x="999360" y="3690360"/>
            <a:ext cx="4047840" cy="522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Vacuum furnace @ IJCLab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483" name="図 13"/>
          <p:cNvPicPr/>
          <p:nvPr/>
        </p:nvPicPr>
        <p:blipFill>
          <a:blip r:embed="rId5"/>
          <a:stretch/>
        </p:blipFill>
        <p:spPr>
          <a:xfrm>
            <a:off x="3285720" y="4335480"/>
            <a:ext cx="2523240" cy="17553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pic>
        <p:nvPicPr>
          <p:cNvPr id="484" name="図 15"/>
          <p:cNvPicPr/>
          <p:nvPr/>
        </p:nvPicPr>
        <p:blipFill>
          <a:blip r:embed="rId6"/>
          <a:stretch/>
        </p:blipFill>
        <p:spPr>
          <a:xfrm>
            <a:off x="3285720" y="1213920"/>
            <a:ext cx="2544120" cy="2108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485" name="テキスト ボックス 16"/>
          <p:cNvSpPr/>
          <p:nvPr/>
        </p:nvSpPr>
        <p:spPr>
          <a:xfrm rot="753000">
            <a:off x="4259160" y="1905840"/>
            <a:ext cx="1575720" cy="27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rgbClr val="0432FF"/>
                </a:solidFill>
                <a:effectLst/>
                <a:uFillTx/>
                <a:latin typeface="Calibri"/>
              </a:rPr>
              <a:t>BCP/30min+120C/12h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86" name="テキスト ボックス 17"/>
          <p:cNvSpPr/>
          <p:nvPr/>
        </p:nvSpPr>
        <p:spPr>
          <a:xfrm rot="753000">
            <a:off x="3888000" y="1152000"/>
            <a:ext cx="1839960" cy="27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Flash EP 30µm +120C/12h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87" name="テキスト ボックス 18"/>
          <p:cNvSpPr/>
          <p:nvPr/>
        </p:nvSpPr>
        <p:spPr>
          <a:xfrm>
            <a:off x="3826440" y="3327120"/>
            <a:ext cx="214488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Courtesy Shahnam Gorgi Zadeh and CERN/JLAB SRF team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88" name="テキスト ボックス 19"/>
          <p:cNvSpPr/>
          <p:nvPr/>
        </p:nvSpPr>
        <p:spPr>
          <a:xfrm>
            <a:off x="3826440" y="6133680"/>
            <a:ext cx="1804680" cy="27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Courtesy KEK iCASA team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89" name="テキスト ボックス 20"/>
          <p:cNvSpPr/>
          <p:nvPr/>
        </p:nvSpPr>
        <p:spPr>
          <a:xfrm>
            <a:off x="7944840" y="728640"/>
            <a:ext cx="1989360" cy="522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VEP @ CEA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490" name="Image 6"/>
          <p:cNvPicPr/>
          <p:nvPr/>
        </p:nvPicPr>
        <p:blipFill>
          <a:blip r:embed="rId7"/>
          <a:stretch/>
        </p:blipFill>
        <p:spPr>
          <a:xfrm>
            <a:off x="7822440" y="1213920"/>
            <a:ext cx="3950280" cy="24760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91" name="テキスト ボックス 22"/>
          <p:cNvSpPr/>
          <p:nvPr/>
        </p:nvSpPr>
        <p:spPr>
          <a:xfrm>
            <a:off x="8889480" y="1213920"/>
            <a:ext cx="2991960" cy="27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Courtesy Fabien Eozenou and CEA-SRF team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92" name="テキスト ボックス 23"/>
          <p:cNvSpPr/>
          <p:nvPr/>
        </p:nvSpPr>
        <p:spPr>
          <a:xfrm>
            <a:off x="6096600" y="3938400"/>
            <a:ext cx="6015600" cy="2369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CEA has a VEP setup qualified for 704 MHz </a:t>
            </a:r>
            <a:r>
              <a:rPr lang="en-GB" sz="20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1-cell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IJCLab a furnace qualified for 1.3 GHz 1-cell mid-T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"/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IJCLab and CEA collaborate on 800 MHz Vertical EP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en-US" sz="11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en-GB" sz="2000" b="0" u="sng" strike="noStrike">
                <a:solidFill>
                  <a:schemeClr val="dk1"/>
                </a:solidFill>
                <a:effectLst/>
                <a:uFillTx/>
                <a:latin typeface="Calibri"/>
              </a:rPr>
              <a:t>CW machines need high-Q but not super high-G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IJCLab investigates BCP + mid-T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VEP for </a:t>
            </a:r>
            <a:r>
              <a:rPr lang="en-GB" sz="20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multi-cell </a:t>
            </a:r>
            <a:r>
              <a:rPr lang="en-GB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may be OK for 25 MV/m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743040" lvl="1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16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Courtesy of Vijay Chouhan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C2E6ABA0-375C-4830-95EB-DC5C30B1DF7C}" type="slidenum">
              <a:rPr/>
              <a:t>16</a:t>
            </a:fld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Infrastructure for vertical tests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494" name="Image 5"/>
          <p:cNvPicPr/>
          <p:nvPr/>
        </p:nvPicPr>
        <p:blipFill>
          <a:blip r:embed="rId2"/>
          <a:stretch/>
        </p:blipFill>
        <p:spPr>
          <a:xfrm>
            <a:off x="7416720" y="1373040"/>
            <a:ext cx="1817640" cy="36302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95" name="Image 2"/>
          <p:cNvPicPr/>
          <p:nvPr/>
        </p:nvPicPr>
        <p:blipFill>
          <a:blip r:embed="rId3"/>
          <a:stretch/>
        </p:blipFill>
        <p:spPr>
          <a:xfrm>
            <a:off x="9374400" y="1372680"/>
            <a:ext cx="2112480" cy="360540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97" name="Image 3"/>
          <p:cNvPicPr/>
          <p:nvPr/>
        </p:nvPicPr>
        <p:blipFill>
          <a:blip r:embed="rId4"/>
          <a:stretch/>
        </p:blipFill>
        <p:spPr>
          <a:xfrm>
            <a:off x="339480" y="1329480"/>
            <a:ext cx="2962080" cy="4794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98" name="テキスト ボックス 12"/>
          <p:cNvSpPr/>
          <p:nvPr/>
        </p:nvSpPr>
        <p:spPr>
          <a:xfrm>
            <a:off x="655920" y="780480"/>
            <a:ext cx="2315880" cy="522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VT with CV800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99" name="テキスト ボックス 13"/>
          <p:cNvSpPr/>
          <p:nvPr/>
        </p:nvSpPr>
        <p:spPr>
          <a:xfrm>
            <a:off x="1106640" y="4739760"/>
            <a:ext cx="1775520" cy="1384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Only for jacketed cavities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00" name="テキスト ボックス 14"/>
          <p:cNvSpPr/>
          <p:nvPr/>
        </p:nvSpPr>
        <p:spPr>
          <a:xfrm>
            <a:off x="655920" y="4056480"/>
            <a:ext cx="741600" cy="645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1" u="none" strike="noStrike">
                <a:solidFill>
                  <a:schemeClr val="lt1"/>
                </a:solidFill>
                <a:effectLst/>
                <a:uFillTx/>
                <a:latin typeface="Calibri"/>
              </a:rPr>
              <a:t>PIPII-SSR2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01" name="テキスト ボックス 15"/>
          <p:cNvSpPr/>
          <p:nvPr/>
        </p:nvSpPr>
        <p:spPr>
          <a:xfrm>
            <a:off x="5016600" y="747720"/>
            <a:ext cx="5505840" cy="522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Wingdings"/>
              </a:rPr>
              <a:t></a:t>
            </a:r>
            <a:r>
              <a:rPr lang="en-GB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 Demountable He-jacket concept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02" name="テキスト ボックス 16"/>
          <p:cNvSpPr/>
          <p:nvPr/>
        </p:nvSpPr>
        <p:spPr>
          <a:xfrm>
            <a:off x="3301560" y="5036040"/>
            <a:ext cx="8769531" cy="1198875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Successful grant application UPS P2I AAP 2026 « </a:t>
            </a:r>
            <a:r>
              <a:rPr lang="en-GB" sz="1800" b="0" u="none" strike="noStrike" dirty="0" err="1">
                <a:solidFill>
                  <a:schemeClr val="dk1"/>
                </a:solidFill>
                <a:effectLst/>
                <a:uFillTx/>
                <a:latin typeface="Calibri"/>
              </a:rPr>
              <a:t>superCav</a:t>
            </a: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 »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743040" lvl="1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Successful implementation leads to saving </a:t>
            </a:r>
            <a:r>
              <a:rPr lang="en-GB" sz="1800" b="0" u="none" strike="noStrike" dirty="0" err="1">
                <a:solidFill>
                  <a:schemeClr val="dk1"/>
                </a:solidFill>
                <a:effectLst/>
                <a:uFillTx/>
                <a:latin typeface="Calibri"/>
              </a:rPr>
              <a:t>LHe</a:t>
            </a: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 amount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The components are under commissioning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1</a:t>
            </a:r>
            <a:r>
              <a:rPr lang="en-GB" sz="1800" b="0" u="none" strike="noStrike" baseline="30000" dirty="0">
                <a:solidFill>
                  <a:schemeClr val="dk1"/>
                </a:solidFill>
                <a:effectLst/>
                <a:uFillTx/>
                <a:latin typeface="Calibri"/>
              </a:rPr>
              <a:t>st</a:t>
            </a: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 goal is to reproduce VT results from other labs </a:t>
            </a: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Wingdings"/>
              </a:rPr>
              <a:t></a:t>
            </a:r>
            <a:r>
              <a:rPr lang="en-GB" sz="18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 exchange cavities within 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AC6D5CFE-06DC-466C-BEE4-6055F82624E6}" type="slidenum">
              <a:rPr/>
              <a:t>17</a:t>
            </a:fld>
            <a:endParaRPr/>
          </a:p>
        </p:txBody>
      </p:sp>
      <p:pic>
        <p:nvPicPr>
          <p:cNvPr id="2" name="図 3">
            <a:extLst>
              <a:ext uri="{FF2B5EF4-FFF2-40B4-BE49-F238E27FC236}">
                <a16:creationId xmlns:a16="http://schemas.microsoft.com/office/drawing/2014/main" id="{B08AF3C7-22D0-FA23-988D-A73C9EA4DBFD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10913451" y="5898165"/>
            <a:ext cx="1157640" cy="302115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05D5B76C-D02C-FE7B-89E8-16D08DED2E8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1523" t="4445" r="6683" b="5691"/>
          <a:stretch>
            <a:fillRect/>
          </a:stretch>
        </p:blipFill>
        <p:spPr>
          <a:xfrm>
            <a:off x="5512680" y="1291852"/>
            <a:ext cx="1817640" cy="3781816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F7598EC9-E22D-E393-2A4F-DC69E9715E2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265" t="10471" r="25392" b="5691"/>
          <a:stretch>
            <a:fillRect/>
          </a:stretch>
        </p:blipFill>
        <p:spPr>
          <a:xfrm>
            <a:off x="3679078" y="1395765"/>
            <a:ext cx="1573467" cy="362389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Individual R&amp;D subjects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pic>
        <p:nvPicPr>
          <p:cNvPr id="505" name="図 5"/>
          <p:cNvPicPr/>
          <p:nvPr/>
        </p:nvPicPr>
        <p:blipFill>
          <a:blip r:embed="rId2"/>
          <a:srcRect l="43730" t="17381" r="11899" b="26799"/>
          <a:stretch/>
        </p:blipFill>
        <p:spPr>
          <a:xfrm>
            <a:off x="455040" y="1033200"/>
            <a:ext cx="2837880" cy="201060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06" name="Image 3"/>
          <p:cNvPicPr/>
          <p:nvPr/>
        </p:nvPicPr>
        <p:blipFill>
          <a:blip r:embed="rId3"/>
          <a:srcRect l="18972" t="11402" b="4917"/>
          <a:stretch/>
        </p:blipFill>
        <p:spPr>
          <a:xfrm>
            <a:off x="4565520" y="3889080"/>
            <a:ext cx="3797280" cy="22258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07" name="Image 10"/>
          <p:cNvPicPr/>
          <p:nvPr/>
        </p:nvPicPr>
        <p:blipFill>
          <a:blip r:embed="rId4"/>
          <a:srcRect t="17190"/>
          <a:stretch/>
        </p:blipFill>
        <p:spPr>
          <a:xfrm>
            <a:off x="8800920" y="1139760"/>
            <a:ext cx="2995560" cy="18734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08" name="テキスト ボックス 11"/>
          <p:cNvSpPr/>
          <p:nvPr/>
        </p:nvSpPr>
        <p:spPr>
          <a:xfrm>
            <a:off x="451440" y="691560"/>
            <a:ext cx="294120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Theory of superconductivity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09" name="テキスト ボックス 12"/>
          <p:cNvSpPr/>
          <p:nvPr/>
        </p:nvSpPr>
        <p:spPr>
          <a:xfrm>
            <a:off x="268920" y="3009600"/>
            <a:ext cx="3413160" cy="338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600" b="0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Carlos’ talk in WG-1 16h00 on Tuesday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10" name="テキスト ボックス 13"/>
          <p:cNvSpPr/>
          <p:nvPr/>
        </p:nvSpPr>
        <p:spPr>
          <a:xfrm>
            <a:off x="1677600" y="3532680"/>
            <a:ext cx="17319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HOM damping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11" name="テキスト ボックス 14"/>
          <p:cNvSpPr/>
          <p:nvPr/>
        </p:nvSpPr>
        <p:spPr>
          <a:xfrm>
            <a:off x="44280" y="6098760"/>
            <a:ext cx="3961800" cy="338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600" b="0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See Axel’s talk in WG-4 16h36 on Wednesday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12" name="テキスト ボックス 15"/>
          <p:cNvSpPr/>
          <p:nvPr/>
        </p:nvSpPr>
        <p:spPr>
          <a:xfrm>
            <a:off x="4631760" y="701640"/>
            <a:ext cx="359280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Surface physics and material science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13" name="テキスト ボックス 16"/>
          <p:cNvSpPr/>
          <p:nvPr/>
        </p:nvSpPr>
        <p:spPr>
          <a:xfrm>
            <a:off x="4170960" y="3004200"/>
            <a:ext cx="3971160" cy="338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600" b="0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Chahinez’s talk in WG-1 11h36 on Wednesday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14" name="テキスト ボックス 17"/>
          <p:cNvSpPr/>
          <p:nvPr/>
        </p:nvSpPr>
        <p:spPr>
          <a:xfrm>
            <a:off x="5836680" y="3440520"/>
            <a:ext cx="85428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COBOT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15" name="テキスト ボックス 18"/>
          <p:cNvSpPr/>
          <p:nvPr/>
        </p:nvSpPr>
        <p:spPr>
          <a:xfrm>
            <a:off x="4662720" y="6096240"/>
            <a:ext cx="3469320" cy="338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600" b="0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Nicolas’ talk in WG-4 14h24 Wednesday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516" name="Image 12"/>
          <p:cNvPicPr/>
          <p:nvPr/>
        </p:nvPicPr>
        <p:blipFill>
          <a:blip r:embed="rId5"/>
          <a:stretch/>
        </p:blipFill>
        <p:spPr>
          <a:xfrm>
            <a:off x="4308480" y="1139760"/>
            <a:ext cx="2537280" cy="18964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17" name="テキスト ボックス 21"/>
          <p:cNvSpPr/>
          <p:nvPr/>
        </p:nvSpPr>
        <p:spPr>
          <a:xfrm>
            <a:off x="9295920" y="708840"/>
            <a:ext cx="200520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Plasma processing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518" name="Image 2"/>
          <p:cNvPicPr/>
          <p:nvPr/>
        </p:nvPicPr>
        <p:blipFill>
          <a:blip r:embed="rId6"/>
          <a:stretch/>
        </p:blipFill>
        <p:spPr>
          <a:xfrm>
            <a:off x="7151760" y="3654720"/>
            <a:ext cx="1377720" cy="126792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19" name="テキスト ボックス 23"/>
          <p:cNvSpPr/>
          <p:nvPr/>
        </p:nvSpPr>
        <p:spPr>
          <a:xfrm>
            <a:off x="9457560" y="3197520"/>
            <a:ext cx="2566800" cy="27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Camille Cheney et al arXiv:2603.04052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520" name="図 24"/>
          <p:cNvPicPr/>
          <p:nvPr/>
        </p:nvPicPr>
        <p:blipFill>
          <a:blip r:embed="rId7"/>
          <a:stretch/>
        </p:blipFill>
        <p:spPr>
          <a:xfrm>
            <a:off x="8593920" y="3714120"/>
            <a:ext cx="3578040" cy="24814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21" name="テキスト ボックス 25"/>
          <p:cNvSpPr/>
          <p:nvPr/>
        </p:nvSpPr>
        <p:spPr>
          <a:xfrm>
            <a:off x="9343080" y="3403440"/>
            <a:ext cx="23475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Experiment &amp; analysis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22" name="テキスト ボックス 26"/>
          <p:cNvSpPr/>
          <p:nvPr/>
        </p:nvSpPr>
        <p:spPr>
          <a:xfrm>
            <a:off x="8800920" y="6151320"/>
            <a:ext cx="3251520" cy="27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A. Bianchi, doi:10.18429/JACoW-SRF2025-THA05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523" name="図 29"/>
          <p:cNvPicPr/>
          <p:nvPr/>
        </p:nvPicPr>
        <p:blipFill>
          <a:blip r:embed="rId8"/>
          <a:stretch/>
        </p:blipFill>
        <p:spPr>
          <a:xfrm>
            <a:off x="6924960" y="1115280"/>
            <a:ext cx="1506960" cy="17805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24" name="Image 13"/>
          <p:cNvPicPr/>
          <p:nvPr/>
        </p:nvPicPr>
        <p:blipFill>
          <a:blip r:embed="rId9"/>
          <a:stretch/>
        </p:blipFill>
        <p:spPr>
          <a:xfrm>
            <a:off x="3804840" y="1380600"/>
            <a:ext cx="1055160" cy="11415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25" name="テキスト ボックス 32"/>
          <p:cNvSpPr/>
          <p:nvPr/>
        </p:nvSpPr>
        <p:spPr>
          <a:xfrm>
            <a:off x="516240" y="3265200"/>
            <a:ext cx="2974680" cy="27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C. Redondo-Herrero, AM arXiv:2604.03702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26" name="テキスト ボックス 33"/>
          <p:cNvSpPr/>
          <p:nvPr/>
        </p:nvSpPr>
        <p:spPr>
          <a:xfrm>
            <a:off x="8361720" y="2957760"/>
            <a:ext cx="3774600" cy="338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600" b="0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Martin’s talk in WG-2 11h15 on Wednesday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527" name="図 34"/>
          <p:cNvPicPr/>
          <p:nvPr/>
        </p:nvPicPr>
        <p:blipFill>
          <a:blip r:embed="rId10"/>
          <a:stretch/>
        </p:blipFill>
        <p:spPr>
          <a:xfrm>
            <a:off x="11100960" y="3822120"/>
            <a:ext cx="959040" cy="13262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28" name="図 35"/>
          <p:cNvPicPr/>
          <p:nvPr/>
        </p:nvPicPr>
        <p:blipFill>
          <a:blip r:embed="rId11"/>
          <a:stretch/>
        </p:blipFill>
        <p:spPr>
          <a:xfrm>
            <a:off x="136440" y="3932280"/>
            <a:ext cx="2882520" cy="21585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29" name="図 36"/>
          <p:cNvPicPr/>
          <p:nvPr/>
        </p:nvPicPr>
        <p:blipFill>
          <a:blip r:embed="rId12"/>
          <a:stretch/>
        </p:blipFill>
        <p:spPr>
          <a:xfrm>
            <a:off x="3053880" y="3917880"/>
            <a:ext cx="1231560" cy="21873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30" name="図 37"/>
          <p:cNvPicPr/>
          <p:nvPr/>
        </p:nvPicPr>
        <p:blipFill>
          <a:blip r:embed="rId13"/>
          <a:stretch/>
        </p:blipFill>
        <p:spPr>
          <a:xfrm>
            <a:off x="1922040" y="3993120"/>
            <a:ext cx="1312200" cy="902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pic>
        <p:nvPicPr>
          <p:cNvPr id="531" name="図 39"/>
          <p:cNvPicPr/>
          <p:nvPr/>
        </p:nvPicPr>
        <p:blipFill>
          <a:blip r:embed="rId14"/>
          <a:srcRect l="36287" t="20527" r="51065" b="59966"/>
          <a:stretch/>
        </p:blipFill>
        <p:spPr>
          <a:xfrm>
            <a:off x="4420800" y="3664800"/>
            <a:ext cx="1113480" cy="12884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32" name="テキスト ボックス 40"/>
          <p:cNvSpPr/>
          <p:nvPr/>
        </p:nvSpPr>
        <p:spPr>
          <a:xfrm>
            <a:off x="9291600" y="5451120"/>
            <a:ext cx="100692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SRF2025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A1963732-90F2-49E6-A287-1422C399FA16}" type="slidenum">
              <a:rPr/>
              <a:t>18</a:t>
            </a:fld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PlaceHolder 1"/>
          <p:cNvSpPr>
            <a:spLocks noGrp="1"/>
          </p:cNvSpPr>
          <p:nvPr>
            <p:ph type="title"/>
          </p:nvPr>
        </p:nvSpPr>
        <p:spPr>
          <a:xfrm>
            <a:off x="1097280" y="15156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US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US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IJCLab in TTC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534" name="テキスト ボックス 4"/>
          <p:cNvSpPr/>
          <p:nvPr/>
        </p:nvSpPr>
        <p:spPr>
          <a:xfrm>
            <a:off x="5061240" y="4709880"/>
            <a:ext cx="1083960" cy="461160"/>
          </a:xfrm>
          <a:prstGeom prst="rect">
            <a:avLst/>
          </a:prstGeom>
          <a:noFill/>
          <a:ln w="57150">
            <a:solidFill>
              <a:srgbClr val="00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IJCLab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35" name="テキスト ボックス 5"/>
          <p:cNvSpPr/>
          <p:nvPr/>
        </p:nvSpPr>
        <p:spPr>
          <a:xfrm>
            <a:off x="5061240" y="2757240"/>
            <a:ext cx="8938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CERN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36" name="テキスト ボックス 6"/>
          <p:cNvSpPr/>
          <p:nvPr/>
        </p:nvSpPr>
        <p:spPr>
          <a:xfrm>
            <a:off x="4076280" y="1518120"/>
            <a:ext cx="8938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DESY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37" name="テキスト ボックス 7"/>
          <p:cNvSpPr/>
          <p:nvPr/>
        </p:nvSpPr>
        <p:spPr>
          <a:xfrm>
            <a:off x="5395320" y="1573200"/>
            <a:ext cx="8938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INFN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38" name="テキスト ボックス 8"/>
          <p:cNvSpPr/>
          <p:nvPr/>
        </p:nvSpPr>
        <p:spPr>
          <a:xfrm>
            <a:off x="4069080" y="3921480"/>
            <a:ext cx="7642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CEA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39" name="テキスト ボックス 9"/>
          <p:cNvSpPr/>
          <p:nvPr/>
        </p:nvSpPr>
        <p:spPr>
          <a:xfrm>
            <a:off x="6460920" y="3375000"/>
            <a:ext cx="8938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STFC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40" name="テキスト ボックス 10"/>
          <p:cNvSpPr/>
          <p:nvPr/>
        </p:nvSpPr>
        <p:spPr>
          <a:xfrm>
            <a:off x="1157400" y="2742120"/>
            <a:ext cx="7030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KEK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41" name="テキスト ボックス 11"/>
          <p:cNvSpPr/>
          <p:nvPr/>
        </p:nvSpPr>
        <p:spPr>
          <a:xfrm>
            <a:off x="9380520" y="1833480"/>
            <a:ext cx="92736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FNAL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42" name="テキスト ボックス 12"/>
          <p:cNvSpPr/>
          <p:nvPr/>
        </p:nvSpPr>
        <p:spPr>
          <a:xfrm>
            <a:off x="9352080" y="3778920"/>
            <a:ext cx="92736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JLAB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43" name="テキスト ボックス 13"/>
          <p:cNvSpPr/>
          <p:nvPr/>
        </p:nvSpPr>
        <p:spPr>
          <a:xfrm>
            <a:off x="11284200" y="1839960"/>
            <a:ext cx="71244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ANL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44" name="直線コネクタ 15"/>
          <p:cNvCxnSpPr>
            <a:stCxn id="540" idx="3"/>
            <a:endCxn id="535" idx="1"/>
          </p:cNvCxnSpPr>
          <p:nvPr/>
        </p:nvCxnSpPr>
        <p:spPr>
          <a:xfrm>
            <a:off x="1860480" y="2972520"/>
            <a:ext cx="3201120" cy="15480"/>
          </a:xfrm>
          <a:prstGeom prst="straightConnector1">
            <a:avLst/>
          </a:prstGeom>
          <a:ln w="19050">
            <a:solidFill>
              <a:srgbClr val="FF0000"/>
            </a:solidFill>
          </a:ln>
        </p:spPr>
      </p:cxnSp>
      <p:sp>
        <p:nvSpPr>
          <p:cNvPr id="545" name="テキスト ボックス 16"/>
          <p:cNvSpPr/>
          <p:nvPr/>
        </p:nvSpPr>
        <p:spPr>
          <a:xfrm>
            <a:off x="2756160" y="2604240"/>
            <a:ext cx="52848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ITN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46" name="直線コネクタ 18"/>
          <p:cNvCxnSpPr>
            <a:stCxn id="535" idx="0"/>
            <a:endCxn id="536" idx="2"/>
          </p:cNvCxnSpPr>
          <p:nvPr/>
        </p:nvCxnSpPr>
        <p:spPr>
          <a:xfrm flipH="1" flipV="1">
            <a:off x="4523040" y="1979280"/>
            <a:ext cx="985320" cy="778320"/>
          </a:xfrm>
          <a:prstGeom prst="straightConnector1">
            <a:avLst/>
          </a:prstGeom>
          <a:ln w="19050">
            <a:solidFill>
              <a:srgbClr val="FF0000"/>
            </a:solidFill>
          </a:ln>
        </p:spPr>
      </p:cxnSp>
      <p:cxnSp>
        <p:nvCxnSpPr>
          <p:cNvPr id="547" name="直線コネクタ 21"/>
          <p:cNvCxnSpPr>
            <a:stCxn id="537" idx="2"/>
            <a:endCxn id="535" idx="0"/>
          </p:cNvCxnSpPr>
          <p:nvPr/>
        </p:nvCxnSpPr>
        <p:spPr>
          <a:xfrm flipH="1">
            <a:off x="5508000" y="2034360"/>
            <a:ext cx="334440" cy="723240"/>
          </a:xfrm>
          <a:prstGeom prst="straightConnector1">
            <a:avLst/>
          </a:prstGeom>
          <a:ln w="19050">
            <a:solidFill>
              <a:srgbClr val="FF0000"/>
            </a:solidFill>
          </a:ln>
        </p:spPr>
      </p:cxnSp>
      <p:cxnSp>
        <p:nvCxnSpPr>
          <p:cNvPr id="548" name="直線コネクタ 26"/>
          <p:cNvCxnSpPr>
            <a:stCxn id="535" idx="2"/>
            <a:endCxn id="538" idx="0"/>
          </p:cNvCxnSpPr>
          <p:nvPr/>
        </p:nvCxnSpPr>
        <p:spPr>
          <a:xfrm flipH="1">
            <a:off x="4451040" y="3218400"/>
            <a:ext cx="1057320" cy="703440"/>
          </a:xfrm>
          <a:prstGeom prst="straightConnector1">
            <a:avLst/>
          </a:prstGeom>
          <a:ln w="19050">
            <a:solidFill>
              <a:srgbClr val="FF0000"/>
            </a:solidFill>
          </a:ln>
        </p:spPr>
      </p:cxnSp>
      <p:sp>
        <p:nvSpPr>
          <p:cNvPr id="549" name="正方形/長方形 30"/>
          <p:cNvSpPr/>
          <p:nvPr/>
        </p:nvSpPr>
        <p:spPr>
          <a:xfrm>
            <a:off x="3491640" y="1143000"/>
            <a:ext cx="4400280" cy="421236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ja-SE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cxnSp>
        <p:nvCxnSpPr>
          <p:cNvPr id="550" name="直線コネクタ 36"/>
          <p:cNvCxnSpPr>
            <a:stCxn id="535" idx="3"/>
            <a:endCxn id="541" idx="1"/>
          </p:cNvCxnSpPr>
          <p:nvPr/>
        </p:nvCxnSpPr>
        <p:spPr>
          <a:xfrm flipV="1">
            <a:off x="5955120" y="2063880"/>
            <a:ext cx="3425760" cy="924120"/>
          </a:xfrm>
          <a:prstGeom prst="straightConnector1">
            <a:avLst/>
          </a:prstGeom>
          <a:ln w="19050">
            <a:solidFill>
              <a:srgbClr val="00B0F0"/>
            </a:solidFill>
          </a:ln>
        </p:spPr>
      </p:cxnSp>
      <p:sp>
        <p:nvSpPr>
          <p:cNvPr id="551" name="テキスト ボックス 39"/>
          <p:cNvSpPr/>
          <p:nvPr/>
        </p:nvSpPr>
        <p:spPr>
          <a:xfrm>
            <a:off x="7925040" y="1845000"/>
            <a:ext cx="6141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00B0F0"/>
                </a:solidFill>
                <a:effectLst/>
                <a:uFillTx/>
                <a:latin typeface="Calibri"/>
              </a:rPr>
              <a:t>FCC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552" name="図 45"/>
          <p:cNvPicPr/>
          <p:nvPr/>
        </p:nvPicPr>
        <p:blipFill>
          <a:blip r:embed="rId2"/>
          <a:stretch/>
        </p:blipFill>
        <p:spPr>
          <a:xfrm>
            <a:off x="337680" y="3308760"/>
            <a:ext cx="1064880" cy="783000"/>
          </a:xfrm>
          <a:prstGeom prst="rect">
            <a:avLst/>
          </a:prstGeom>
          <a:noFill/>
          <a:ln w="38100">
            <a:noFill/>
          </a:ln>
        </p:spPr>
      </p:pic>
      <p:cxnSp>
        <p:nvCxnSpPr>
          <p:cNvPr id="553" name="直線コネクタ 47"/>
          <p:cNvCxnSpPr>
            <a:stCxn id="535" idx="2"/>
            <a:endCxn id="534" idx="0"/>
          </p:cNvCxnSpPr>
          <p:nvPr/>
        </p:nvCxnSpPr>
        <p:spPr>
          <a:xfrm>
            <a:off x="5508000" y="3218400"/>
            <a:ext cx="95400" cy="1491840"/>
          </a:xfrm>
          <a:prstGeom prst="straightConnector1">
            <a:avLst/>
          </a:prstGeom>
          <a:ln w="19050">
            <a:solidFill>
              <a:srgbClr val="00B0F0"/>
            </a:solidFill>
          </a:ln>
        </p:spPr>
      </p:cxnSp>
      <p:sp>
        <p:nvSpPr>
          <p:cNvPr id="554" name="テキスト ボックス 50"/>
          <p:cNvSpPr/>
          <p:nvPr/>
        </p:nvSpPr>
        <p:spPr>
          <a:xfrm>
            <a:off x="5583240" y="3700440"/>
            <a:ext cx="6141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00B0F0"/>
                </a:solidFill>
                <a:effectLst/>
                <a:uFillTx/>
                <a:latin typeface="Calibri"/>
              </a:rPr>
              <a:t>FCC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55" name="直線コネクタ 51"/>
          <p:cNvCxnSpPr>
            <a:stCxn id="542" idx="1"/>
            <a:endCxn id="534" idx="3"/>
          </p:cNvCxnSpPr>
          <p:nvPr/>
        </p:nvCxnSpPr>
        <p:spPr>
          <a:xfrm flipH="1">
            <a:off x="6145200" y="4009320"/>
            <a:ext cx="3207240" cy="931320"/>
          </a:xfrm>
          <a:prstGeom prst="straightConnector1">
            <a:avLst/>
          </a:prstGeom>
          <a:ln w="19050">
            <a:solidFill>
              <a:srgbClr val="00B050"/>
            </a:solidFill>
          </a:ln>
        </p:spPr>
      </p:cxnSp>
      <p:sp>
        <p:nvSpPr>
          <p:cNvPr id="556" name="テキスト ボックス 54"/>
          <p:cNvSpPr/>
          <p:nvPr/>
        </p:nvSpPr>
        <p:spPr>
          <a:xfrm>
            <a:off x="7943040" y="3746160"/>
            <a:ext cx="122220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00B050"/>
                </a:solidFill>
                <a:effectLst/>
                <a:uFillTx/>
                <a:latin typeface="Calibri"/>
              </a:rPr>
              <a:t>PERLE/EIC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57" name="テキスト ボックス 55"/>
          <p:cNvSpPr/>
          <p:nvPr/>
        </p:nvSpPr>
        <p:spPr>
          <a:xfrm>
            <a:off x="5967360" y="3992400"/>
            <a:ext cx="7851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00B050"/>
                </a:solidFill>
                <a:effectLst/>
                <a:uFillTx/>
                <a:latin typeface="Calibri"/>
              </a:rPr>
              <a:t>PERLE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58" name="直線コネクタ 57"/>
          <p:cNvCxnSpPr>
            <a:stCxn id="539" idx="2"/>
            <a:endCxn id="534" idx="3"/>
          </p:cNvCxnSpPr>
          <p:nvPr/>
        </p:nvCxnSpPr>
        <p:spPr>
          <a:xfrm flipH="1">
            <a:off x="6145200" y="3836160"/>
            <a:ext cx="762840" cy="1104480"/>
          </a:xfrm>
          <a:prstGeom prst="straightConnector1">
            <a:avLst/>
          </a:prstGeom>
          <a:ln w="19050">
            <a:solidFill>
              <a:srgbClr val="00B050"/>
            </a:solidFill>
          </a:ln>
        </p:spPr>
      </p:cxnSp>
      <p:sp>
        <p:nvSpPr>
          <p:cNvPr id="559" name="テキスト ボックス 61"/>
          <p:cNvSpPr/>
          <p:nvPr/>
        </p:nvSpPr>
        <p:spPr>
          <a:xfrm>
            <a:off x="7041240" y="4117320"/>
            <a:ext cx="7851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00B050"/>
                </a:solidFill>
                <a:effectLst/>
                <a:uFillTx/>
                <a:latin typeface="Calibri"/>
              </a:rPr>
              <a:t>PERLE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60" name="テキスト ボックス 69"/>
          <p:cNvSpPr/>
          <p:nvPr/>
        </p:nvSpPr>
        <p:spPr>
          <a:xfrm rot="16200000">
            <a:off x="10981800" y="3488760"/>
            <a:ext cx="172224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FFC000"/>
                </a:solidFill>
                <a:effectLst/>
                <a:uFillTx/>
                <a:latin typeface="Calibri"/>
              </a:rPr>
              <a:t>UChicago-CNRS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61" name="テキスト ボックス 73"/>
          <p:cNvSpPr/>
          <p:nvPr/>
        </p:nvSpPr>
        <p:spPr>
          <a:xfrm>
            <a:off x="9300600" y="2604960"/>
            <a:ext cx="114732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Cornell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62" name="直線コネクタ 74"/>
          <p:cNvCxnSpPr>
            <a:stCxn id="535" idx="3"/>
            <a:endCxn id="561" idx="1"/>
          </p:cNvCxnSpPr>
          <p:nvPr/>
        </p:nvCxnSpPr>
        <p:spPr>
          <a:xfrm flipV="1">
            <a:off x="5955120" y="2835360"/>
            <a:ext cx="3345840" cy="152640"/>
          </a:xfrm>
          <a:prstGeom prst="straightConnector1">
            <a:avLst/>
          </a:prstGeom>
          <a:ln w="19050">
            <a:solidFill>
              <a:srgbClr val="00B0F0"/>
            </a:solidFill>
          </a:ln>
        </p:spPr>
      </p:cxnSp>
      <p:sp>
        <p:nvSpPr>
          <p:cNvPr id="563" name="テキスト ボックス 77"/>
          <p:cNvSpPr/>
          <p:nvPr/>
        </p:nvSpPr>
        <p:spPr>
          <a:xfrm>
            <a:off x="8102520" y="2489040"/>
            <a:ext cx="6141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00B0F0"/>
                </a:solidFill>
                <a:effectLst/>
                <a:uFillTx/>
                <a:latin typeface="Calibri"/>
              </a:rPr>
              <a:t>FCC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64" name="テキスト ボックス 82"/>
          <p:cNvSpPr/>
          <p:nvPr/>
        </p:nvSpPr>
        <p:spPr>
          <a:xfrm>
            <a:off x="9181800" y="3161160"/>
            <a:ext cx="92736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SLAC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65" name="直線コネクタ 91"/>
          <p:cNvCxnSpPr>
            <a:stCxn id="536" idx="1"/>
            <a:endCxn id="540" idx="3"/>
          </p:cNvCxnSpPr>
          <p:nvPr/>
        </p:nvCxnSpPr>
        <p:spPr>
          <a:xfrm flipH="1">
            <a:off x="1860480" y="1748520"/>
            <a:ext cx="2216160" cy="1224360"/>
          </a:xfrm>
          <a:prstGeom prst="straightConnector1">
            <a:avLst/>
          </a:prstGeom>
          <a:ln w="19050">
            <a:solidFill>
              <a:srgbClr val="FF0000"/>
            </a:solidFill>
          </a:ln>
        </p:spPr>
      </p:cxnSp>
      <p:sp>
        <p:nvSpPr>
          <p:cNvPr id="566" name="テキスト ボックス 94"/>
          <p:cNvSpPr/>
          <p:nvPr/>
        </p:nvSpPr>
        <p:spPr>
          <a:xfrm>
            <a:off x="2464920" y="1940400"/>
            <a:ext cx="56700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ITN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567" name="図 97"/>
          <p:cNvPicPr/>
          <p:nvPr/>
        </p:nvPicPr>
        <p:blipFill>
          <a:blip r:embed="rId3"/>
          <a:stretch/>
        </p:blipFill>
        <p:spPr>
          <a:xfrm>
            <a:off x="5322600" y="928440"/>
            <a:ext cx="1298880" cy="39888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68" name="テキスト ボックス 99"/>
          <p:cNvSpPr/>
          <p:nvPr/>
        </p:nvSpPr>
        <p:spPr>
          <a:xfrm>
            <a:off x="5090760" y="2041200"/>
            <a:ext cx="59760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IITN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69" name="テキスト ボックス 100"/>
          <p:cNvSpPr/>
          <p:nvPr/>
        </p:nvSpPr>
        <p:spPr>
          <a:xfrm>
            <a:off x="4591800" y="3213720"/>
            <a:ext cx="55044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FF0000"/>
                </a:solidFill>
                <a:effectLst/>
                <a:uFillTx/>
                <a:latin typeface="Calibri"/>
              </a:rPr>
              <a:t>ITN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70" name="カギ線コネクタ 102"/>
          <p:cNvCxnSpPr>
            <a:stCxn id="540" idx="2"/>
            <a:endCxn id="534" idx="1"/>
          </p:cNvCxnSpPr>
          <p:nvPr/>
        </p:nvCxnSpPr>
        <p:spPr>
          <a:xfrm rot="16200000" flipH="1">
            <a:off x="2416680" y="2295360"/>
            <a:ext cx="1737360" cy="3552840"/>
          </a:xfrm>
          <a:prstGeom prst="bentConnector2">
            <a:avLst/>
          </a:prstGeom>
          <a:ln w="19050">
            <a:solidFill>
              <a:srgbClr val="942092"/>
            </a:solidFill>
          </a:ln>
        </p:spPr>
      </p:cxnSp>
      <p:cxnSp>
        <p:nvCxnSpPr>
          <p:cNvPr id="571" name="カギ線コネクタ 105"/>
          <p:cNvCxnSpPr>
            <a:stCxn id="540" idx="2"/>
            <a:endCxn id="538" idx="1"/>
          </p:cNvCxnSpPr>
          <p:nvPr/>
        </p:nvCxnSpPr>
        <p:spPr>
          <a:xfrm rot="16200000" flipH="1">
            <a:off x="2314800" y="2397240"/>
            <a:ext cx="948960" cy="2560680"/>
          </a:xfrm>
          <a:prstGeom prst="bentConnector2">
            <a:avLst/>
          </a:prstGeom>
          <a:ln w="19050">
            <a:solidFill>
              <a:srgbClr val="942092"/>
            </a:solidFill>
          </a:ln>
        </p:spPr>
      </p:cxnSp>
      <p:sp>
        <p:nvSpPr>
          <p:cNvPr id="572" name="テキスト ボックス 109"/>
          <p:cNvSpPr/>
          <p:nvPr/>
        </p:nvSpPr>
        <p:spPr>
          <a:xfrm>
            <a:off x="2239560" y="6006240"/>
            <a:ext cx="840744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We are 100% benefiting from TTC! + bilateral/multi-labs grants </a:t>
            </a: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Wingdings"/>
              </a:rPr>
              <a:t>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573" name="図 110"/>
          <p:cNvPicPr/>
          <p:nvPr/>
        </p:nvPicPr>
        <p:blipFill>
          <a:blip r:embed="rId4"/>
          <a:stretch/>
        </p:blipFill>
        <p:spPr>
          <a:xfrm>
            <a:off x="5499720" y="69480"/>
            <a:ext cx="6343560" cy="606600"/>
          </a:xfrm>
          <a:prstGeom prst="rect">
            <a:avLst/>
          </a:prstGeom>
          <a:noFill/>
          <a:ln w="0">
            <a:solidFill>
              <a:srgbClr val="942092"/>
            </a:solidFill>
          </a:ln>
        </p:spPr>
      </p:pic>
      <p:pic>
        <p:nvPicPr>
          <p:cNvPr id="574" name="図 3"/>
          <p:cNvPicPr/>
          <p:nvPr/>
        </p:nvPicPr>
        <p:blipFill>
          <a:blip r:embed="rId5"/>
          <a:stretch/>
        </p:blipFill>
        <p:spPr>
          <a:xfrm>
            <a:off x="3546000" y="947160"/>
            <a:ext cx="1681560" cy="38304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cxnSp>
        <p:nvCxnSpPr>
          <p:cNvPr id="575" name="カギ線コネクタ 41"/>
          <p:cNvCxnSpPr>
            <a:stCxn id="534" idx="3"/>
            <a:endCxn id="543" idx="2"/>
          </p:cNvCxnSpPr>
          <p:nvPr/>
        </p:nvCxnSpPr>
        <p:spPr>
          <a:xfrm flipV="1">
            <a:off x="6145200" y="2301120"/>
            <a:ext cx="5495400" cy="2639520"/>
          </a:xfrm>
          <a:prstGeom prst="bentConnector2">
            <a:avLst/>
          </a:prstGeom>
          <a:ln w="19050">
            <a:solidFill>
              <a:srgbClr val="FFC000"/>
            </a:solidFill>
          </a:ln>
        </p:spPr>
      </p:cxnSp>
      <p:cxnSp>
        <p:nvCxnSpPr>
          <p:cNvPr id="576" name="直線コネクタ 43"/>
          <p:cNvCxnSpPr>
            <a:stCxn id="543" idx="1"/>
            <a:endCxn id="541" idx="3"/>
          </p:cNvCxnSpPr>
          <p:nvPr/>
        </p:nvCxnSpPr>
        <p:spPr>
          <a:xfrm flipH="1" flipV="1">
            <a:off x="10307880" y="2063880"/>
            <a:ext cx="976680" cy="6840"/>
          </a:xfrm>
          <a:prstGeom prst="straightConnector1">
            <a:avLst/>
          </a:prstGeom>
          <a:ln w="19050">
            <a:solidFill>
              <a:srgbClr val="FFC000"/>
            </a:solidFill>
          </a:ln>
        </p:spPr>
      </p:cxnSp>
      <p:sp>
        <p:nvSpPr>
          <p:cNvPr id="577" name="正方形/長方形 53"/>
          <p:cNvSpPr/>
          <p:nvPr/>
        </p:nvSpPr>
        <p:spPr>
          <a:xfrm>
            <a:off x="8825400" y="1285200"/>
            <a:ext cx="3279960" cy="11840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ja-SE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pic>
        <p:nvPicPr>
          <p:cNvPr id="578" name="図 14"/>
          <p:cNvPicPr/>
          <p:nvPr/>
        </p:nvPicPr>
        <p:blipFill>
          <a:blip r:embed="rId6"/>
          <a:stretch/>
        </p:blipFill>
        <p:spPr>
          <a:xfrm>
            <a:off x="8944560" y="1114920"/>
            <a:ext cx="2745720" cy="429480"/>
          </a:xfrm>
          <a:prstGeom prst="rect">
            <a:avLst/>
          </a:prstGeom>
          <a:solidFill>
            <a:schemeClr val="bg1"/>
          </a:solidFill>
          <a:ln w="0">
            <a:solidFill>
              <a:srgbClr val="000000"/>
            </a:solidFill>
          </a:ln>
        </p:spPr>
      </p:pic>
      <p:sp>
        <p:nvSpPr>
          <p:cNvPr id="579" name="テキスト ボックス 67"/>
          <p:cNvSpPr/>
          <p:nvPr/>
        </p:nvSpPr>
        <p:spPr>
          <a:xfrm>
            <a:off x="4106880" y="3494880"/>
            <a:ext cx="6141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00B0F0"/>
                </a:solidFill>
                <a:effectLst/>
                <a:uFillTx/>
                <a:latin typeface="Calibri"/>
              </a:rPr>
              <a:t>FCC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80" name="直線コネクタ 68"/>
          <p:cNvCxnSpPr>
            <a:stCxn id="538" idx="2"/>
            <a:endCxn id="534" idx="0"/>
          </p:cNvCxnSpPr>
          <p:nvPr/>
        </p:nvCxnSpPr>
        <p:spPr>
          <a:xfrm>
            <a:off x="4451040" y="4382640"/>
            <a:ext cx="1152360" cy="327600"/>
          </a:xfrm>
          <a:prstGeom prst="straightConnector1">
            <a:avLst/>
          </a:prstGeom>
          <a:ln w="19050">
            <a:solidFill>
              <a:srgbClr val="00B0F0"/>
            </a:solidFill>
          </a:ln>
        </p:spPr>
      </p:cxnSp>
      <p:sp>
        <p:nvSpPr>
          <p:cNvPr id="581" name="テキスト ボックス 72"/>
          <p:cNvSpPr/>
          <p:nvPr/>
        </p:nvSpPr>
        <p:spPr>
          <a:xfrm>
            <a:off x="4303800" y="4455720"/>
            <a:ext cx="6141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00B0F0"/>
                </a:solidFill>
                <a:effectLst/>
                <a:uFillTx/>
                <a:latin typeface="Calibri"/>
              </a:rPr>
              <a:t>FCC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82" name="テキスト ボックス 17"/>
          <p:cNvSpPr/>
          <p:nvPr/>
        </p:nvSpPr>
        <p:spPr>
          <a:xfrm>
            <a:off x="1645920" y="4546440"/>
            <a:ext cx="1231920" cy="3678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1" u="none" strike="noStrike" dirty="0">
                <a:solidFill>
                  <a:srgbClr val="7030A0"/>
                </a:solidFill>
                <a:effectLst/>
                <a:uFillTx/>
                <a:latin typeface="Calibri"/>
              </a:rPr>
              <a:t>TYL/FJPPL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83" name="テキスト ボックス 33"/>
          <p:cNvSpPr/>
          <p:nvPr/>
        </p:nvSpPr>
        <p:spPr>
          <a:xfrm>
            <a:off x="9251280" y="5421240"/>
            <a:ext cx="12466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TRIUMF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84" name="テキスト ボックス 34"/>
          <p:cNvSpPr/>
          <p:nvPr/>
        </p:nvSpPr>
        <p:spPr>
          <a:xfrm>
            <a:off x="9473040" y="4371480"/>
            <a:ext cx="74160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BNL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85" name="テキスト ボックス 35"/>
          <p:cNvSpPr/>
          <p:nvPr/>
        </p:nvSpPr>
        <p:spPr>
          <a:xfrm>
            <a:off x="6531120" y="1987200"/>
            <a:ext cx="7534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HZB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86" name="直線コネクタ 37"/>
          <p:cNvCxnSpPr>
            <a:stCxn id="584" idx="1"/>
            <a:endCxn id="534" idx="3"/>
          </p:cNvCxnSpPr>
          <p:nvPr/>
        </p:nvCxnSpPr>
        <p:spPr>
          <a:xfrm flipH="1">
            <a:off x="6145200" y="4601880"/>
            <a:ext cx="3328200" cy="338760"/>
          </a:xfrm>
          <a:prstGeom prst="straightConnector1">
            <a:avLst/>
          </a:prstGeom>
          <a:ln w="19050">
            <a:solidFill>
              <a:srgbClr val="FF40FF"/>
            </a:solidFill>
          </a:ln>
        </p:spPr>
      </p:cxnSp>
      <p:sp>
        <p:nvSpPr>
          <p:cNvPr id="587" name="テキスト ボックス 42"/>
          <p:cNvSpPr/>
          <p:nvPr/>
        </p:nvSpPr>
        <p:spPr>
          <a:xfrm>
            <a:off x="8322480" y="4295520"/>
            <a:ext cx="52920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>
                <a:solidFill>
                  <a:srgbClr val="FF40FF"/>
                </a:solidFill>
                <a:effectLst/>
                <a:uFillTx/>
                <a:latin typeface="Calibri"/>
              </a:rPr>
              <a:t>EIC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88" name="カギ線コネクタ 46"/>
          <p:cNvCxnSpPr>
            <a:stCxn id="534" idx="2"/>
            <a:endCxn id="583" idx="1"/>
          </p:cNvCxnSpPr>
          <p:nvPr/>
        </p:nvCxnSpPr>
        <p:spPr>
          <a:xfrm rot="16200000" flipH="1">
            <a:off x="7187040" y="3587040"/>
            <a:ext cx="480960" cy="3648600"/>
          </a:xfrm>
          <a:prstGeom prst="bentConnector2">
            <a:avLst/>
          </a:prstGeom>
          <a:ln w="19050">
            <a:solidFill>
              <a:srgbClr val="00FDFF"/>
            </a:solidFill>
          </a:ln>
        </p:spPr>
      </p:cxnSp>
      <p:sp>
        <p:nvSpPr>
          <p:cNvPr id="589" name="テキスト ボックス 56"/>
          <p:cNvSpPr/>
          <p:nvPr/>
        </p:nvSpPr>
        <p:spPr>
          <a:xfrm>
            <a:off x="960120" y="1969560"/>
            <a:ext cx="101196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RIKEN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90" name="テキスト ボックス 58"/>
          <p:cNvSpPr/>
          <p:nvPr/>
        </p:nvSpPr>
        <p:spPr>
          <a:xfrm>
            <a:off x="416880" y="5104080"/>
            <a:ext cx="108684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EAJADE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91" name="テキスト ボックス 59"/>
          <p:cNvSpPr/>
          <p:nvPr/>
        </p:nvSpPr>
        <p:spPr>
          <a:xfrm>
            <a:off x="3461040" y="5421240"/>
            <a:ext cx="58788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UU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92" name="テキスト ボックス 62"/>
          <p:cNvSpPr/>
          <p:nvPr/>
        </p:nvSpPr>
        <p:spPr>
          <a:xfrm>
            <a:off x="580320" y="1194480"/>
            <a:ext cx="75924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IHEP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93" name="テキスト ボックス 63"/>
          <p:cNvSpPr/>
          <p:nvPr/>
        </p:nvSpPr>
        <p:spPr>
          <a:xfrm>
            <a:off x="1644840" y="1199880"/>
            <a:ext cx="75924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SARI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94" name="テキスト ボックス 64"/>
          <p:cNvSpPr/>
          <p:nvPr/>
        </p:nvSpPr>
        <p:spPr>
          <a:xfrm>
            <a:off x="8232480" y="3157200"/>
            <a:ext cx="79272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MSU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95" name="テキスト ボックス 70"/>
          <p:cNvSpPr/>
          <p:nvPr/>
        </p:nvSpPr>
        <p:spPr>
          <a:xfrm>
            <a:off x="10279800" y="3175560"/>
            <a:ext cx="927360" cy="46116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ORNL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96" name="テキスト ボックス 75"/>
          <p:cNvSpPr/>
          <p:nvPr/>
        </p:nvSpPr>
        <p:spPr>
          <a:xfrm>
            <a:off x="11018880" y="5130360"/>
            <a:ext cx="108684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EAJADE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97" name="直線コネクタ 57"/>
          <p:cNvCxnSpPr/>
          <p:nvPr/>
        </p:nvCxnSpPr>
        <p:spPr>
          <a:xfrm flipH="1">
            <a:off x="5660640" y="2460600"/>
            <a:ext cx="1043280" cy="2217600"/>
          </a:xfrm>
          <a:prstGeom prst="straightConnector1">
            <a:avLst/>
          </a:prstGeom>
          <a:ln w="19050">
            <a:solidFill>
              <a:srgbClr val="00B050"/>
            </a:solidFill>
          </a:ln>
        </p:spPr>
      </p:cxnSp>
      <p:sp>
        <p:nvSpPr>
          <p:cNvPr id="598" name="テキスト ボックス 55"/>
          <p:cNvSpPr/>
          <p:nvPr/>
        </p:nvSpPr>
        <p:spPr>
          <a:xfrm>
            <a:off x="5697000" y="3240000"/>
            <a:ext cx="78516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 dirty="0">
                <a:solidFill>
                  <a:srgbClr val="00B050"/>
                </a:solidFill>
                <a:effectLst/>
                <a:uFillTx/>
                <a:latin typeface="Calibri"/>
              </a:rPr>
              <a:t>PERLE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cxnSp>
        <p:nvCxnSpPr>
          <p:cNvPr id="599" name="直線コネクタ 37"/>
          <p:cNvCxnSpPr>
            <a:stCxn id="541" idx="1"/>
          </p:cNvCxnSpPr>
          <p:nvPr/>
        </p:nvCxnSpPr>
        <p:spPr>
          <a:xfrm flipH="1">
            <a:off x="6162840" y="2063880"/>
            <a:ext cx="3218040" cy="2870640"/>
          </a:xfrm>
          <a:prstGeom prst="straightConnector1">
            <a:avLst/>
          </a:prstGeom>
          <a:ln w="19050">
            <a:solidFill>
              <a:srgbClr val="FF40FF"/>
            </a:solidFill>
          </a:ln>
        </p:spPr>
      </p:cxnSp>
      <p:sp>
        <p:nvSpPr>
          <p:cNvPr id="600" name="テキスト ボックス 42"/>
          <p:cNvSpPr/>
          <p:nvPr/>
        </p:nvSpPr>
        <p:spPr>
          <a:xfrm>
            <a:off x="7462080" y="3017520"/>
            <a:ext cx="71388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1" u="none" strike="noStrike" dirty="0">
                <a:solidFill>
                  <a:srgbClr val="FF40FF"/>
                </a:solidFill>
                <a:effectLst/>
                <a:uFillTx/>
                <a:latin typeface="Calibri"/>
              </a:rPr>
              <a:t>PIP-II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601" name="Image 79"/>
          <p:cNvPicPr/>
          <p:nvPr/>
        </p:nvPicPr>
        <p:blipFill>
          <a:blip r:embed="rId7"/>
          <a:stretch/>
        </p:blipFill>
        <p:spPr>
          <a:xfrm>
            <a:off x="8312400" y="5204160"/>
            <a:ext cx="869040" cy="8690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02" name="ZoneTexte 80"/>
          <p:cNvSpPr/>
          <p:nvPr/>
        </p:nvSpPr>
        <p:spPr>
          <a:xfrm>
            <a:off x="5653440" y="5582160"/>
            <a:ext cx="2890080" cy="46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200" b="0" u="none" strike="noStrike" dirty="0">
                <a:solidFill>
                  <a:schemeClr val="dk1"/>
                </a:solidFill>
                <a:effectLst/>
                <a:uFillTx/>
                <a:latin typeface="Calibri"/>
              </a:rPr>
              <a:t>NPAT : Nuclear Physics, Nuclear Astrophysics and Accelerator Technologies</a:t>
            </a: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pic>
        <p:nvPicPr>
          <p:cNvPr id="603" name="Image 24"/>
          <p:cNvPicPr/>
          <p:nvPr/>
        </p:nvPicPr>
        <p:blipFill>
          <a:blip r:embed="rId8"/>
          <a:stretch/>
        </p:blipFill>
        <p:spPr>
          <a:xfrm>
            <a:off x="6738120" y="920520"/>
            <a:ext cx="824760" cy="4104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3" name="PlaceHolder 2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B7B3CD42-2841-400C-B18C-FB3AA7E92A38}" type="slidenum">
              <a:rPr/>
              <a:t>19</a:t>
            </a:fld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PlaceHolder 1"/>
          <p:cNvSpPr>
            <a:spLocks noGrp="1"/>
          </p:cNvSpPr>
          <p:nvPr>
            <p:ph type="title"/>
          </p:nvPr>
        </p:nvSpPr>
        <p:spPr>
          <a:xfrm>
            <a:off x="2591640" y="169200"/>
            <a:ext cx="6437880" cy="488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1035000">
              <a:lnSpc>
                <a:spcPct val="90000"/>
              </a:lnSpc>
              <a:buNone/>
              <a:def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defRPr>
            </a:lvl1pPr>
          </a:lstStyle>
          <a:p>
            <a:pPr indent="0" defTabSz="1035000">
              <a:lnSpc>
                <a:spcPct val="90000"/>
              </a:lnSpc>
              <a:buNone/>
            </a:pPr>
            <a:r>
              <a:rPr lang="en-GB" sz="2490" b="1" u="none" strike="noStrike">
                <a:solidFill>
                  <a:srgbClr val="00294B"/>
                </a:solidFill>
                <a:effectLst/>
                <a:uFillTx/>
                <a:latin typeface="Calibri Light"/>
              </a:rPr>
              <a:t>Conclusion</a:t>
            </a:r>
            <a:endParaRPr lang="ja-SE" sz="2490" b="1" u="none" strike="noStrike">
              <a:solidFill>
                <a:srgbClr val="00294B"/>
              </a:solidFill>
              <a:effectLst/>
              <a:uFillTx/>
              <a:latin typeface="Calibri Light"/>
            </a:endParaRPr>
          </a:p>
        </p:txBody>
      </p:sp>
      <p:sp>
        <p:nvSpPr>
          <p:cNvPr id="605" name="PlaceHolder 2"/>
          <p:cNvSpPr>
            <a:spLocks noGrp="1"/>
          </p:cNvSpPr>
          <p:nvPr>
            <p:ph hasCustomPrompt="1"/>
          </p:nvPr>
        </p:nvSpPr>
        <p:spPr>
          <a:xfrm>
            <a:off x="309960" y="902520"/>
            <a:ext cx="11665800" cy="5286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  <a:defRPr lang="fr-FR" sz="2260" b="0" u="none" strike="noStrike">
                <a:solidFill>
                  <a:srgbClr val="FF6700"/>
                </a:solidFill>
                <a:effectLst/>
                <a:uFillTx/>
                <a:latin typeface="Calibri"/>
              </a:defRPr>
            </a:lvl1pPr>
            <a:lvl2pPr lvl="1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  <a:defRPr lang="fr-FR" sz="2040" b="0" u="none" strike="noStrike">
                <a:solidFill>
                  <a:srgbClr val="00294B"/>
                </a:solidFill>
                <a:effectLst/>
                <a:uFillTx/>
                <a:latin typeface="Calibri"/>
              </a:defRPr>
            </a:lvl2pPr>
            <a:lvl3pPr lvl="2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81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3pPr>
            <a:lvl4pPr lvl="3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4pPr>
            <a:lvl5pPr lvl="4" defTabSz="1035000">
              <a:lnSpc>
                <a:spcPct val="90000"/>
              </a:lnSpc>
              <a:spcBef>
                <a:spcPts val="567"/>
              </a:spcBef>
              <a:buClr>
                <a:srgbClr val="456487"/>
              </a:buClr>
              <a:buFont typeface="Arial"/>
              <a:buChar char="•"/>
              <a:defRPr lang="fr-FR" sz="1580" b="0" u="none" strike="noStrike">
                <a:solidFill>
                  <a:srgbClr val="456487"/>
                </a:solidFill>
                <a:effectLst/>
                <a:uFillTx/>
                <a:latin typeface="Calibri"/>
              </a:defRPr>
            </a:lvl5pPr>
          </a:lstStyle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 err="1">
                <a:solidFill>
                  <a:srgbClr val="FF6700"/>
                </a:solidFill>
                <a:effectLst/>
                <a:uFillTx/>
                <a:latin typeface="Calibri"/>
              </a:rPr>
              <a:t>IJCLab</a:t>
            </a: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 is a medium-size laboratory of fundamental physics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Very large university but still limited resources compared to large accelerator facilities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 err="1">
                <a:solidFill>
                  <a:srgbClr val="FF6700"/>
                </a:solidFill>
                <a:effectLst/>
                <a:uFillTx/>
                <a:latin typeface="Calibri"/>
              </a:rPr>
              <a:t>IJCLab</a:t>
            </a: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 has been working mainly on TEM cavity projects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Successful contributions to Spiral2, ESS, MYRRHA, PIPII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New project demands lead us to launching multiple R&amp;D projects in elliptical cavities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Local ERL PERLE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International colliders </a:t>
            </a:r>
            <a:r>
              <a:rPr lang="en-GB" sz="2040" b="0" u="none" strike="noStrike" dirty="0" err="1">
                <a:solidFill>
                  <a:srgbClr val="00294B"/>
                </a:solidFill>
                <a:effectLst/>
                <a:uFillTx/>
                <a:latin typeface="Calibri"/>
              </a:rPr>
              <a:t>FCCee</a:t>
            </a: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 + EIC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800 MHz cavities for PERLE and FCC are of primary interest for R&amp;D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Cavity manufacturing with industry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Infrastructure updates and qualification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 err="1">
                <a:solidFill>
                  <a:srgbClr val="FF6700"/>
                </a:solidFill>
                <a:effectLst/>
                <a:uFillTx/>
                <a:latin typeface="Calibri"/>
              </a:rPr>
              <a:t>IJCLab</a:t>
            </a: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 is reinforcing basic R&amp;D activities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marL="776160" lvl="1" indent="-258840" defTabSz="1035000">
              <a:lnSpc>
                <a:spcPct val="90000"/>
              </a:lnSpc>
              <a:spcBef>
                <a:spcPts val="567"/>
              </a:spcBef>
              <a:buClr>
                <a:srgbClr val="00294B"/>
              </a:buClr>
              <a:buFont typeface="Arial"/>
              <a:buChar char="•"/>
            </a:pPr>
            <a:r>
              <a:rPr lang="en-GB" sz="2040" b="0" u="none" strike="noStrike" dirty="0">
                <a:solidFill>
                  <a:srgbClr val="00294B"/>
                </a:solidFill>
                <a:effectLst/>
                <a:uFillTx/>
                <a:latin typeface="Calibri"/>
              </a:rPr>
              <a:t>From fundamental theory to robotics</a:t>
            </a:r>
            <a:endParaRPr lang="ja-SE" sz="2040" b="0" u="none" strike="noStrike" dirty="0">
              <a:solidFill>
                <a:srgbClr val="00294B"/>
              </a:solidFill>
              <a:effectLst/>
              <a:uFillTx/>
              <a:latin typeface="Calibri"/>
            </a:endParaRPr>
          </a:p>
          <a:p>
            <a:pPr marL="258840" indent="-258840" defTabSz="1035000">
              <a:lnSpc>
                <a:spcPct val="90000"/>
              </a:lnSpc>
              <a:spcBef>
                <a:spcPts val="1131"/>
              </a:spcBef>
              <a:buClr>
                <a:srgbClr val="FF6700"/>
              </a:buClr>
              <a:buFont typeface="Arial"/>
              <a:buChar char="•"/>
            </a:pPr>
            <a:r>
              <a:rPr lang="en-GB" sz="2260" b="0" u="none" strike="noStrike" dirty="0" err="1">
                <a:solidFill>
                  <a:srgbClr val="FF6700"/>
                </a:solidFill>
                <a:effectLst/>
                <a:uFillTx/>
                <a:latin typeface="Calibri"/>
              </a:rPr>
              <a:t>IJCLab</a:t>
            </a:r>
            <a:r>
              <a:rPr lang="en-GB" sz="2260" b="0" u="none" strike="noStrike" dirty="0">
                <a:solidFill>
                  <a:srgbClr val="FF6700"/>
                </a:solidFill>
                <a:effectLst/>
                <a:uFillTx/>
                <a:latin typeface="Calibri"/>
              </a:rPr>
              <a:t> profits from the international network thanks to TTC!</a:t>
            </a: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  <a:p>
            <a:pPr indent="0" defTabSz="1035000">
              <a:lnSpc>
                <a:spcPct val="90000"/>
              </a:lnSpc>
              <a:spcBef>
                <a:spcPts val="1131"/>
              </a:spcBef>
              <a:buNone/>
            </a:pPr>
            <a:endParaRPr lang="ja-SE" sz="2260" b="0" u="none" strike="noStrike" dirty="0">
              <a:solidFill>
                <a:srgbClr val="FF6700"/>
              </a:solidFill>
              <a:effectLst/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54"/>
          </p:nvPr>
        </p:nvSpPr>
        <p:spPr/>
        <p:txBody>
          <a:bodyPr/>
          <a:lstStyle/>
          <a:p>
            <a:fld id="{8598E30D-38B7-4B01-9CED-26EFB1505FD7}" type="slidenum">
              <a:rPr/>
              <a:t>20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dele-IJCLAb-powerpoint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dele-IJCLAb-powerpoint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26225</TotalTime>
  <Words>1387</Words>
  <Application>Microsoft Macintosh PowerPoint</Application>
  <PresentationFormat>ワイド画面</PresentationFormat>
  <Paragraphs>309</Paragraphs>
  <Slides>20</Slides>
  <Notes>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7</vt:i4>
      </vt:variant>
      <vt:variant>
        <vt:lpstr>テーマ</vt:lpstr>
      </vt:variant>
      <vt:variant>
        <vt:i4>3</vt:i4>
      </vt:variant>
      <vt:variant>
        <vt:lpstr>スライド タイトル</vt:lpstr>
      </vt:variant>
      <vt:variant>
        <vt:i4>20</vt:i4>
      </vt:variant>
    </vt:vector>
  </HeadingPairs>
  <TitlesOfParts>
    <vt:vector size="30" baseType="lpstr">
      <vt:lpstr>Noto Serif JP</vt:lpstr>
      <vt:lpstr>OpenSymbol</vt:lpstr>
      <vt:lpstr>Arial</vt:lpstr>
      <vt:lpstr>Calibri</vt:lpstr>
      <vt:lpstr>Calibri Light</vt:lpstr>
      <vt:lpstr>Symbol</vt:lpstr>
      <vt:lpstr>Wingdings</vt:lpstr>
      <vt:lpstr>Office テーマ</vt:lpstr>
      <vt:lpstr>1_modele-IJCLAb-powerpoint</vt:lpstr>
      <vt:lpstr>2_modele-IJCLAb-powerpoint</vt:lpstr>
      <vt:lpstr>PowerPoint プレゼンテーション</vt:lpstr>
      <vt:lpstr>outline</vt:lpstr>
      <vt:lpstr>Introduction : Instances around IJCLab</vt:lpstr>
      <vt:lpstr>Introduction : History summary and series production @ Supratech</vt:lpstr>
      <vt:lpstr>Our infrastructure: SUPRATech Platform</vt:lpstr>
      <vt:lpstr>How is SRF organized @IJCLab</vt:lpstr>
      <vt:lpstr>Facts and strategy</vt:lpstr>
      <vt:lpstr>IJCLab-SRF has been dedicated to TEM cavities</vt:lpstr>
      <vt:lpstr>Recent TEM-type cavity projects</vt:lpstr>
      <vt:lpstr>New SRF projects in IJCLab  high-b electron beams</vt:lpstr>
      <vt:lpstr>Phase transition at IJCLab</vt:lpstr>
      <vt:lpstr>Phase transition at IJCLab</vt:lpstr>
      <vt:lpstr>Phase transition at IJCLab</vt:lpstr>
      <vt:lpstr>New activities with elliptical cavities</vt:lpstr>
      <vt:lpstr>800 MHz is crucial not only for projects but also for basic physics</vt:lpstr>
      <vt:lpstr>Infrastructure qualification &amp; development for surface treatment</vt:lpstr>
      <vt:lpstr>Infrastructure for vertical tests</vt:lpstr>
      <vt:lpstr>Individual R&amp;D subjects</vt:lpstr>
      <vt:lpstr>IJCLab in TTC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R&amp;D toward next generation Energy Recover Linacs</dc:title>
  <dc:subject/>
  <dc:creator>Akira Miyazaki</dc:creator>
  <dc:description/>
  <cp:lastModifiedBy>Akira Miyazaki</cp:lastModifiedBy>
  <cp:revision>198</cp:revision>
  <dcterms:created xsi:type="dcterms:W3CDTF">2024-04-30T07:44:51Z</dcterms:created>
  <dcterms:modified xsi:type="dcterms:W3CDTF">2026-06-05T07:56:20Z</dcterms:modified>
  <dc:language>ja-JP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Grand écran</vt:lpwstr>
  </property>
  <property fmtid="{D5CDD505-2E9C-101B-9397-08002B2CF9AE}" pid="3" name="Slides">
    <vt:r8>20</vt:r8>
  </property>
</Properties>
</file>