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theme/themeOverride2.xml" ContentType="application/vnd.openxmlformats-officedocument.themeOverride+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ppt/theme/themeOverride3.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9.xml" ContentType="application/vnd.openxmlformats-officedocument.presentationml.tags+xml"/>
  <Override PartName="/ppt/notesSlides/notesSlide21.xml" ContentType="application/vnd.openxmlformats-officedocument.presentationml.notesSlide+xml"/>
  <Override PartName="/ppt/tags/tag10.xml" ContentType="application/vnd.openxmlformats-officedocument.presentationml.tags+xml"/>
  <Override PartName="/ppt/notesSlides/notesSlide22.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23.xml" ContentType="application/vnd.openxmlformats-officedocument.presentationml.notesSlide+xml"/>
  <Override PartName="/ppt/tags/tag15.xml" ContentType="application/vnd.openxmlformats-officedocument.presentationml.tags+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708" r:id="rId4"/>
    <p:sldMasterId id="2147483725" r:id="rId5"/>
    <p:sldMasterId id="2147483727" r:id="rId6"/>
    <p:sldMasterId id="2147483743" r:id="rId7"/>
    <p:sldMasterId id="2147483753" r:id="rId8"/>
  </p:sldMasterIdLst>
  <p:notesMasterIdLst>
    <p:notesMasterId r:id="rId65"/>
  </p:notesMasterIdLst>
  <p:sldIdLst>
    <p:sldId id="289" r:id="rId9"/>
    <p:sldId id="9784" r:id="rId10"/>
    <p:sldId id="9786" r:id="rId11"/>
    <p:sldId id="9764" r:id="rId12"/>
    <p:sldId id="9721" r:id="rId13"/>
    <p:sldId id="9723" r:id="rId14"/>
    <p:sldId id="9629" r:id="rId15"/>
    <p:sldId id="9628" r:id="rId16"/>
    <p:sldId id="9630" r:id="rId17"/>
    <p:sldId id="9631" r:id="rId18"/>
    <p:sldId id="9558" r:id="rId19"/>
    <p:sldId id="9587" r:id="rId20"/>
    <p:sldId id="9627" r:id="rId21"/>
    <p:sldId id="358" r:id="rId22"/>
    <p:sldId id="346" r:id="rId23"/>
    <p:sldId id="651" r:id="rId24"/>
    <p:sldId id="365" r:id="rId25"/>
    <p:sldId id="650" r:id="rId26"/>
    <p:sldId id="652" r:id="rId27"/>
    <p:sldId id="653" r:id="rId28"/>
    <p:sldId id="654" r:id="rId29"/>
    <p:sldId id="1168" r:id="rId30"/>
    <p:sldId id="1169" r:id="rId31"/>
    <p:sldId id="260" r:id="rId32"/>
    <p:sldId id="9778" r:id="rId33"/>
    <p:sldId id="257" r:id="rId34"/>
    <p:sldId id="258" r:id="rId35"/>
    <p:sldId id="259" r:id="rId36"/>
    <p:sldId id="256" r:id="rId37"/>
    <p:sldId id="296" r:id="rId38"/>
    <p:sldId id="298" r:id="rId39"/>
    <p:sldId id="297" r:id="rId40"/>
    <p:sldId id="299" r:id="rId41"/>
    <p:sldId id="396" r:id="rId42"/>
    <p:sldId id="2147480023" r:id="rId43"/>
    <p:sldId id="2147480025" r:id="rId44"/>
    <p:sldId id="2147480039" r:id="rId45"/>
    <p:sldId id="2147480134" r:id="rId46"/>
    <p:sldId id="2147480135" r:id="rId47"/>
    <p:sldId id="408" r:id="rId48"/>
    <p:sldId id="2147480069" r:id="rId49"/>
    <p:sldId id="2147480068" r:id="rId50"/>
    <p:sldId id="399" r:id="rId51"/>
    <p:sldId id="411" r:id="rId52"/>
    <p:sldId id="2147480136" r:id="rId53"/>
    <p:sldId id="9782" r:id="rId54"/>
    <p:sldId id="9800" r:id="rId55"/>
    <p:sldId id="9783" r:id="rId56"/>
    <p:sldId id="9791" r:id="rId57"/>
    <p:sldId id="9799" r:id="rId58"/>
    <p:sldId id="9798" r:id="rId59"/>
    <p:sldId id="9790" r:id="rId60"/>
    <p:sldId id="9797" r:id="rId61"/>
    <p:sldId id="9789" r:id="rId62"/>
    <p:sldId id="9788" r:id="rId63"/>
    <p:sldId id="9801" r:id="rId64"/>
  </p:sldIdLst>
  <p:sldSz cx="12192000" cy="6858000"/>
  <p:notesSz cx="6858000" cy="9144000"/>
  <p:embeddedFontLst>
    <p:embeddedFont>
      <p:font typeface="Microsoft YaHei" panose="020B0503020204020204" pitchFamily="34" charset="-122"/>
      <p:regular r:id="rId66"/>
      <p:bold r:id="rId67"/>
    </p:embeddedFont>
    <p:embeddedFont>
      <p:font typeface="黑体" panose="02010609060101010101" pitchFamily="49" charset="-122"/>
      <p:regular r:id="rId68"/>
    </p:embeddedFont>
    <p:embeddedFont>
      <p:font typeface="华文楷体" panose="02010600040101010101" pitchFamily="2" charset="-122"/>
      <p:regular r:id="rId69"/>
    </p:embeddedFont>
    <p:embeddedFont>
      <p:font typeface="Cambria" panose="02040503050406030204" pitchFamily="18" charset="0"/>
      <p:regular r:id="rId70"/>
      <p:bold r:id="rId71"/>
      <p:italic r:id="rId72"/>
      <p:boldItalic r:id="rId73"/>
    </p:embeddedFont>
    <p:embeddedFont>
      <p:font typeface="Merriweather" panose="00000500000000000000" pitchFamily="2" charset="0"/>
      <p:regular r:id="rId74"/>
      <p:italic r:id="rId7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1230"/>
    <a:srgbClr val="1400DE"/>
    <a:srgbClr val="DDDD00"/>
    <a:srgbClr val="73DF00"/>
    <a:srgbClr val="DF5801"/>
    <a:srgbClr val="DE0E00"/>
    <a:srgbClr val="9700DE"/>
    <a:srgbClr val="0066DD"/>
    <a:srgbClr val="7F07C6"/>
    <a:srgbClr val="C312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46" autoAdjust="0"/>
    <p:restoredTop sz="85285" autoAdjust="0"/>
  </p:normalViewPr>
  <p:slideViewPr>
    <p:cSldViewPr snapToGrid="0">
      <p:cViewPr varScale="1">
        <p:scale>
          <a:sx n="75" d="100"/>
          <a:sy n="75" d="100"/>
        </p:scale>
        <p:origin x="78" y="4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font" Target="fonts/font3.fntdata"/><Relationship Id="rId16" Type="http://schemas.openxmlformats.org/officeDocument/2006/relationships/slide" Target="slides/slide8.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font" Target="fonts/font1.fntdata"/><Relationship Id="rId74" Type="http://schemas.openxmlformats.org/officeDocument/2006/relationships/font" Target="fonts/font9.fntdata"/><Relationship Id="rId79"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font" Target="fonts/font4.fntdata"/><Relationship Id="rId77"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font" Target="fonts/font7.fntdata"/><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font" Target="fonts/font2.fntdata"/><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font" Target="fonts/font5.fntdata"/><Relationship Id="rId75"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notesMaster" Target="notesMasters/notesMaster1.xml"/><Relationship Id="rId73" Type="http://schemas.openxmlformats.org/officeDocument/2006/relationships/font" Target="fonts/font8.fntdata"/><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font" Target="fonts/font6.fntdata"/><Relationship Id="rId2" Type="http://schemas.openxmlformats.org/officeDocument/2006/relationships/customXml" Target="../customXml/item2.xml"/><Relationship Id="rId29" Type="http://schemas.openxmlformats.org/officeDocument/2006/relationships/slide" Target="slides/slide2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5222C5-CC29-4CC8-8C61-9C524C4157CC}" type="doc">
      <dgm:prSet loTypeId="urn:microsoft.com/office/officeart/2005/8/layout/process2" loCatId="process" qsTypeId="urn:microsoft.com/office/officeart/2005/8/quickstyle/simple1" qsCatId="simple" csTypeId="urn:microsoft.com/office/officeart/2005/8/colors/accent1_2" csCatId="accent1" phldr="1"/>
      <dgm:spPr/>
    </dgm:pt>
    <dgm:pt modelId="{704920BD-DC19-4BC5-A2B0-1ED9338FF0E6}">
      <dgm:prSet phldrT="[Text]" custT="1"/>
      <dgm:spPr/>
      <dgm:t>
        <a:bodyPr/>
        <a:lstStyle/>
        <a:p>
          <a:pPr>
            <a:buFont typeface="Wingdings" panose="05000000000000000000" pitchFamily="2" charset="2"/>
            <a:buChar char="Ø"/>
          </a:pPr>
          <a:r>
            <a:rPr lang="en-US" sz="1200" noProof="0" dirty="0">
              <a:latin typeface="Golos Text"/>
            </a:rPr>
            <a:t>- Provide cavities for coating</a:t>
          </a:r>
          <a:endParaRPr lang="en-US" sz="1200" noProof="0" dirty="0"/>
        </a:p>
        <a:p>
          <a:pPr>
            <a:buFont typeface="Wingdings" panose="05000000000000000000" pitchFamily="2" charset="2"/>
            <a:buChar char="Ø"/>
          </a:pPr>
          <a:r>
            <a:rPr lang="en-US" sz="1200" noProof="0" dirty="0">
              <a:latin typeface="Golos Text"/>
            </a:rPr>
            <a:t>- Engineer and design He-free cryomodules</a:t>
          </a:r>
          <a:endParaRPr lang="en-US" sz="1200" noProof="0" dirty="0"/>
        </a:p>
      </dgm:t>
    </dgm:pt>
    <dgm:pt modelId="{661F645E-B282-4B05-9221-11E2FFDB84BF}" type="parTrans" cxnId="{909D71B0-2E05-4D53-AAD6-B03F29D2B5F6}">
      <dgm:prSet/>
      <dgm:spPr/>
      <dgm:t>
        <a:bodyPr/>
        <a:lstStyle/>
        <a:p>
          <a:endParaRPr lang="en-US" noProof="0" dirty="0"/>
        </a:p>
      </dgm:t>
    </dgm:pt>
    <dgm:pt modelId="{310E4716-6704-4A44-960A-E87DCE7F706F}" type="sibTrans" cxnId="{909D71B0-2E05-4D53-AAD6-B03F29D2B5F6}">
      <dgm:prSet/>
      <dgm:spPr/>
      <dgm:t>
        <a:bodyPr/>
        <a:lstStyle/>
        <a:p>
          <a:endParaRPr lang="en-US" noProof="0" dirty="0"/>
        </a:p>
      </dgm:t>
    </dgm:pt>
    <dgm:pt modelId="{929C317B-DAAE-4ABF-B827-40383E1C758D}">
      <dgm:prSet phldrT="[Text]" custT="1"/>
      <dgm:spPr/>
      <dgm:t>
        <a:bodyPr/>
        <a:lstStyle/>
        <a:p>
          <a:pPr>
            <a:buFont typeface="Wingdings" panose="05000000000000000000" pitchFamily="2" charset="2"/>
            <a:buChar char="Ø"/>
          </a:pPr>
          <a:r>
            <a:rPr lang="en-US" sz="1400" noProof="0" dirty="0">
              <a:latin typeface="Golos Text"/>
            </a:rPr>
            <a:t>- </a:t>
          </a:r>
          <a:r>
            <a:rPr lang="en-US" sz="1200" noProof="0" dirty="0">
              <a:latin typeface="Golos Text"/>
            </a:rPr>
            <a:t>Find business opportunities and first customers</a:t>
          </a:r>
          <a:endParaRPr lang="en-US" sz="1200" noProof="0" dirty="0"/>
        </a:p>
        <a:p>
          <a:pPr>
            <a:buFont typeface="Wingdings" panose="05000000000000000000" pitchFamily="2" charset="2"/>
            <a:buChar char="Ø"/>
          </a:pPr>
          <a:r>
            <a:rPr lang="en-US" sz="1200" noProof="0" dirty="0">
              <a:latin typeface="+mn-lt"/>
            </a:rPr>
            <a:t>- Mature systems for market entry</a:t>
          </a:r>
          <a:endParaRPr lang="en-US" sz="1200" noProof="0" dirty="0"/>
        </a:p>
      </dgm:t>
    </dgm:pt>
    <dgm:pt modelId="{4EDBF00A-E730-415C-BE71-EB91D5B3D044}" type="parTrans" cxnId="{8246EF23-2F4C-4039-86D0-DEA8B2CB8787}">
      <dgm:prSet/>
      <dgm:spPr/>
      <dgm:t>
        <a:bodyPr/>
        <a:lstStyle/>
        <a:p>
          <a:endParaRPr lang="en-US" noProof="0" dirty="0"/>
        </a:p>
      </dgm:t>
    </dgm:pt>
    <dgm:pt modelId="{A56B1A8D-8019-4CDD-A547-035BF7075785}" type="sibTrans" cxnId="{8246EF23-2F4C-4039-86D0-DEA8B2CB8787}">
      <dgm:prSet/>
      <dgm:spPr/>
      <dgm:t>
        <a:bodyPr/>
        <a:lstStyle/>
        <a:p>
          <a:endParaRPr lang="en-US" noProof="0" dirty="0"/>
        </a:p>
      </dgm:t>
    </dgm:pt>
    <dgm:pt modelId="{36344A39-EC16-4DCB-88AF-E2D816BB0D64}">
      <dgm:prSet phldrT="[Text]" custT="1"/>
      <dgm:spPr/>
      <dgm:t>
        <a:bodyPr/>
        <a:lstStyle/>
        <a:p>
          <a:pPr>
            <a:buFont typeface="Wingdings" panose="05000000000000000000" pitchFamily="2" charset="2"/>
            <a:buChar char="Ø"/>
          </a:pPr>
          <a:r>
            <a:rPr lang="en-US" sz="1600" noProof="0" dirty="0">
              <a:latin typeface="Golos Text"/>
            </a:rPr>
            <a:t>- </a:t>
          </a:r>
          <a:r>
            <a:rPr lang="en-US" sz="1200" noProof="0" dirty="0">
              <a:latin typeface="Golos Text"/>
            </a:rPr>
            <a:t>Industrialized coating facility</a:t>
          </a:r>
        </a:p>
        <a:p>
          <a:pPr>
            <a:buFont typeface="Wingdings" panose="05000000000000000000" pitchFamily="2" charset="2"/>
            <a:buChar char="Ø"/>
          </a:pPr>
          <a:r>
            <a:rPr lang="en-US" sz="1200" noProof="0" dirty="0">
              <a:latin typeface="Golos Text"/>
            </a:rPr>
            <a:t>- </a:t>
          </a:r>
          <a:r>
            <a:rPr lang="en-US" sz="1200" noProof="0" dirty="0">
              <a:latin typeface="+mn-lt"/>
            </a:rPr>
            <a:t>Provide </a:t>
          </a:r>
          <a:r>
            <a:rPr lang="en-US" sz="1200" noProof="0" dirty="0">
              <a:latin typeface="Golos Text"/>
            </a:rPr>
            <a:t>turnkey cryomodule systems</a:t>
          </a:r>
        </a:p>
      </dgm:t>
    </dgm:pt>
    <dgm:pt modelId="{FF1A6EC9-FF74-4019-B2A4-00099E36311D}" type="sibTrans" cxnId="{B970E472-BBCB-4AE9-94B3-B3399C908B8B}">
      <dgm:prSet/>
      <dgm:spPr/>
      <dgm:t>
        <a:bodyPr/>
        <a:lstStyle/>
        <a:p>
          <a:endParaRPr lang="en-US" noProof="0" dirty="0"/>
        </a:p>
      </dgm:t>
    </dgm:pt>
    <dgm:pt modelId="{506ED515-D47D-433B-A4EB-27E33C0EE7C6}" type="parTrans" cxnId="{B970E472-BBCB-4AE9-94B3-B3399C908B8B}">
      <dgm:prSet/>
      <dgm:spPr/>
      <dgm:t>
        <a:bodyPr/>
        <a:lstStyle/>
        <a:p>
          <a:endParaRPr lang="en-US" noProof="0" dirty="0"/>
        </a:p>
      </dgm:t>
    </dgm:pt>
    <dgm:pt modelId="{9648C8FC-81B9-46FF-A4F9-6057C16A2C8D}" type="pres">
      <dgm:prSet presAssocID="{ED5222C5-CC29-4CC8-8C61-9C524C4157CC}" presName="linearFlow" presStyleCnt="0">
        <dgm:presLayoutVars>
          <dgm:resizeHandles val="exact"/>
        </dgm:presLayoutVars>
      </dgm:prSet>
      <dgm:spPr/>
    </dgm:pt>
    <dgm:pt modelId="{E7D953D7-7F12-4F51-95C2-B06138085D67}" type="pres">
      <dgm:prSet presAssocID="{704920BD-DC19-4BC5-A2B0-1ED9338FF0E6}" presName="node" presStyleLbl="node1" presStyleIdx="0" presStyleCnt="3">
        <dgm:presLayoutVars>
          <dgm:bulletEnabled val="1"/>
        </dgm:presLayoutVars>
      </dgm:prSet>
      <dgm:spPr/>
    </dgm:pt>
    <dgm:pt modelId="{9402FF81-FEA7-4BCB-85E2-9FF4467D9C8F}" type="pres">
      <dgm:prSet presAssocID="{310E4716-6704-4A44-960A-E87DCE7F706F}" presName="sibTrans" presStyleLbl="sibTrans2D1" presStyleIdx="0" presStyleCnt="2"/>
      <dgm:spPr/>
    </dgm:pt>
    <dgm:pt modelId="{5183C25F-5AB5-4A4B-9B20-543D9C74216C}" type="pres">
      <dgm:prSet presAssocID="{310E4716-6704-4A44-960A-E87DCE7F706F}" presName="connectorText" presStyleLbl="sibTrans2D1" presStyleIdx="0" presStyleCnt="2"/>
      <dgm:spPr/>
    </dgm:pt>
    <dgm:pt modelId="{58852839-1E5D-4C20-A71B-43F350CDBDAD}" type="pres">
      <dgm:prSet presAssocID="{929C317B-DAAE-4ABF-B827-40383E1C758D}" presName="node" presStyleLbl="node1" presStyleIdx="1" presStyleCnt="3">
        <dgm:presLayoutVars>
          <dgm:bulletEnabled val="1"/>
        </dgm:presLayoutVars>
      </dgm:prSet>
      <dgm:spPr/>
    </dgm:pt>
    <dgm:pt modelId="{873A2F78-2C1E-4A87-839B-23FB9CDCBA5C}" type="pres">
      <dgm:prSet presAssocID="{A56B1A8D-8019-4CDD-A547-035BF7075785}" presName="sibTrans" presStyleLbl="sibTrans2D1" presStyleIdx="1" presStyleCnt="2"/>
      <dgm:spPr/>
    </dgm:pt>
    <dgm:pt modelId="{9C977410-F3B4-4545-9275-B1325C7425C1}" type="pres">
      <dgm:prSet presAssocID="{A56B1A8D-8019-4CDD-A547-035BF7075785}" presName="connectorText" presStyleLbl="sibTrans2D1" presStyleIdx="1" presStyleCnt="2"/>
      <dgm:spPr/>
    </dgm:pt>
    <dgm:pt modelId="{47FC6891-1CB4-4EB5-A9EC-B25C1BD1478F}" type="pres">
      <dgm:prSet presAssocID="{36344A39-EC16-4DCB-88AF-E2D816BB0D64}" presName="node" presStyleLbl="node1" presStyleIdx="2" presStyleCnt="3">
        <dgm:presLayoutVars>
          <dgm:bulletEnabled val="1"/>
        </dgm:presLayoutVars>
      </dgm:prSet>
      <dgm:spPr/>
    </dgm:pt>
  </dgm:ptLst>
  <dgm:cxnLst>
    <dgm:cxn modelId="{D5A42A13-0C03-47AE-BCA8-8DEC3FD68CAD}" type="presOf" srcId="{704920BD-DC19-4BC5-A2B0-1ED9338FF0E6}" destId="{E7D953D7-7F12-4F51-95C2-B06138085D67}" srcOrd="0" destOrd="0" presId="urn:microsoft.com/office/officeart/2005/8/layout/process2"/>
    <dgm:cxn modelId="{E82E6C22-6F97-4249-AF21-2D0318E899B1}" type="presOf" srcId="{310E4716-6704-4A44-960A-E87DCE7F706F}" destId="{5183C25F-5AB5-4A4B-9B20-543D9C74216C}" srcOrd="1" destOrd="0" presId="urn:microsoft.com/office/officeart/2005/8/layout/process2"/>
    <dgm:cxn modelId="{8246EF23-2F4C-4039-86D0-DEA8B2CB8787}" srcId="{ED5222C5-CC29-4CC8-8C61-9C524C4157CC}" destId="{929C317B-DAAE-4ABF-B827-40383E1C758D}" srcOrd="1" destOrd="0" parTransId="{4EDBF00A-E730-415C-BE71-EB91D5B3D044}" sibTransId="{A56B1A8D-8019-4CDD-A547-035BF7075785}"/>
    <dgm:cxn modelId="{D34EC731-5F28-4634-BA9E-743737DA8FD9}" type="presOf" srcId="{310E4716-6704-4A44-960A-E87DCE7F706F}" destId="{9402FF81-FEA7-4BCB-85E2-9FF4467D9C8F}" srcOrd="0" destOrd="0" presId="urn:microsoft.com/office/officeart/2005/8/layout/process2"/>
    <dgm:cxn modelId="{46E7963B-ED7D-4BCA-80CE-ACF9BBBDBE7C}" type="presOf" srcId="{A56B1A8D-8019-4CDD-A547-035BF7075785}" destId="{873A2F78-2C1E-4A87-839B-23FB9CDCBA5C}" srcOrd="0" destOrd="0" presId="urn:microsoft.com/office/officeart/2005/8/layout/process2"/>
    <dgm:cxn modelId="{0840016D-4A78-493C-921F-8A33DFD6FACB}" type="presOf" srcId="{ED5222C5-CC29-4CC8-8C61-9C524C4157CC}" destId="{9648C8FC-81B9-46FF-A4F9-6057C16A2C8D}" srcOrd="0" destOrd="0" presId="urn:microsoft.com/office/officeart/2005/8/layout/process2"/>
    <dgm:cxn modelId="{B970E472-BBCB-4AE9-94B3-B3399C908B8B}" srcId="{ED5222C5-CC29-4CC8-8C61-9C524C4157CC}" destId="{36344A39-EC16-4DCB-88AF-E2D816BB0D64}" srcOrd="2" destOrd="0" parTransId="{506ED515-D47D-433B-A4EB-27E33C0EE7C6}" sibTransId="{FF1A6EC9-FF74-4019-B2A4-00099E36311D}"/>
    <dgm:cxn modelId="{99294479-F4A6-4BF5-84A6-74264F1F37E9}" type="presOf" srcId="{929C317B-DAAE-4ABF-B827-40383E1C758D}" destId="{58852839-1E5D-4C20-A71B-43F350CDBDAD}" srcOrd="0" destOrd="0" presId="urn:microsoft.com/office/officeart/2005/8/layout/process2"/>
    <dgm:cxn modelId="{909D71B0-2E05-4D53-AAD6-B03F29D2B5F6}" srcId="{ED5222C5-CC29-4CC8-8C61-9C524C4157CC}" destId="{704920BD-DC19-4BC5-A2B0-1ED9338FF0E6}" srcOrd="0" destOrd="0" parTransId="{661F645E-B282-4B05-9221-11E2FFDB84BF}" sibTransId="{310E4716-6704-4A44-960A-E87DCE7F706F}"/>
    <dgm:cxn modelId="{F607BAC5-354F-49A2-95DB-18739A7E892B}" type="presOf" srcId="{36344A39-EC16-4DCB-88AF-E2D816BB0D64}" destId="{47FC6891-1CB4-4EB5-A9EC-B25C1BD1478F}" srcOrd="0" destOrd="0" presId="urn:microsoft.com/office/officeart/2005/8/layout/process2"/>
    <dgm:cxn modelId="{E341B5D3-536F-4731-BA7C-F0EFE185FD0C}" type="presOf" srcId="{A56B1A8D-8019-4CDD-A547-035BF7075785}" destId="{9C977410-F3B4-4545-9275-B1325C7425C1}" srcOrd="1" destOrd="0" presId="urn:microsoft.com/office/officeart/2005/8/layout/process2"/>
    <dgm:cxn modelId="{A7C71FC4-2EA0-4078-BDCF-07F020A66514}" type="presParOf" srcId="{9648C8FC-81B9-46FF-A4F9-6057C16A2C8D}" destId="{E7D953D7-7F12-4F51-95C2-B06138085D67}" srcOrd="0" destOrd="0" presId="urn:microsoft.com/office/officeart/2005/8/layout/process2"/>
    <dgm:cxn modelId="{8A274131-7AC1-4A53-8F30-2B6857E6CD0C}" type="presParOf" srcId="{9648C8FC-81B9-46FF-A4F9-6057C16A2C8D}" destId="{9402FF81-FEA7-4BCB-85E2-9FF4467D9C8F}" srcOrd="1" destOrd="0" presId="urn:microsoft.com/office/officeart/2005/8/layout/process2"/>
    <dgm:cxn modelId="{9104E780-CC62-4754-AE30-9B126BFAABBD}" type="presParOf" srcId="{9402FF81-FEA7-4BCB-85E2-9FF4467D9C8F}" destId="{5183C25F-5AB5-4A4B-9B20-543D9C74216C}" srcOrd="0" destOrd="0" presId="urn:microsoft.com/office/officeart/2005/8/layout/process2"/>
    <dgm:cxn modelId="{1A073840-3919-40A8-ACDA-7C781CE7C56E}" type="presParOf" srcId="{9648C8FC-81B9-46FF-A4F9-6057C16A2C8D}" destId="{58852839-1E5D-4C20-A71B-43F350CDBDAD}" srcOrd="2" destOrd="0" presId="urn:microsoft.com/office/officeart/2005/8/layout/process2"/>
    <dgm:cxn modelId="{5162C960-EBC5-4749-BD6C-02284C495381}" type="presParOf" srcId="{9648C8FC-81B9-46FF-A4F9-6057C16A2C8D}" destId="{873A2F78-2C1E-4A87-839B-23FB9CDCBA5C}" srcOrd="3" destOrd="0" presId="urn:microsoft.com/office/officeart/2005/8/layout/process2"/>
    <dgm:cxn modelId="{ED2D33D6-77D9-42E6-B976-55475B9ACEDC}" type="presParOf" srcId="{873A2F78-2C1E-4A87-839B-23FB9CDCBA5C}" destId="{9C977410-F3B4-4545-9275-B1325C7425C1}" srcOrd="0" destOrd="0" presId="urn:microsoft.com/office/officeart/2005/8/layout/process2"/>
    <dgm:cxn modelId="{4DD9B9CB-770F-410E-8723-794E5B9014F2}" type="presParOf" srcId="{9648C8FC-81B9-46FF-A4F9-6057C16A2C8D}" destId="{47FC6891-1CB4-4EB5-A9EC-B25C1BD1478F}" srcOrd="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D5222C5-CC29-4CC8-8C61-9C524C4157CC}" type="doc">
      <dgm:prSet loTypeId="urn:microsoft.com/office/officeart/2005/8/layout/process2" loCatId="process" qsTypeId="urn:microsoft.com/office/officeart/2005/8/quickstyle/simple1" qsCatId="simple" csTypeId="urn:microsoft.com/office/officeart/2005/8/colors/accent1_2" csCatId="accent1" phldr="1"/>
      <dgm:spPr/>
    </dgm:pt>
    <dgm:pt modelId="{704920BD-DC19-4BC5-A2B0-1ED9338FF0E6}">
      <dgm:prSet phldrT="[Text]"/>
      <dgm:spPr/>
      <dgm:t>
        <a:bodyPr/>
        <a:lstStyle/>
        <a:p>
          <a:pPr>
            <a:buFont typeface="Wingdings" panose="05000000000000000000" pitchFamily="2" charset="2"/>
            <a:buChar char="Ø"/>
          </a:pPr>
          <a:r>
            <a:rPr lang="en-US" noProof="0" dirty="0">
              <a:latin typeface="Golos Text"/>
            </a:rPr>
            <a:t>- Mature recipes for coating </a:t>
          </a:r>
          <a:br>
            <a:rPr lang="en-US" noProof="0" dirty="0">
              <a:latin typeface="Golos Text"/>
            </a:rPr>
          </a:br>
          <a:r>
            <a:rPr lang="en-US" noProof="0" dirty="0">
              <a:latin typeface="Golos Text"/>
            </a:rPr>
            <a:t>(reliability &amp; repeatability)</a:t>
          </a:r>
          <a:endParaRPr lang="en-US" noProof="0" dirty="0"/>
        </a:p>
        <a:p>
          <a:pPr>
            <a:buFont typeface="Wingdings" panose="05000000000000000000" pitchFamily="2" charset="2"/>
            <a:buChar char="Ø"/>
          </a:pPr>
          <a:r>
            <a:rPr lang="en-US" noProof="0" dirty="0">
              <a:latin typeface="Golos Text"/>
            </a:rPr>
            <a:t>- Coating and qualification of industry cavities for CM production</a:t>
          </a:r>
          <a:endParaRPr lang="en-US" noProof="0" dirty="0"/>
        </a:p>
      </dgm:t>
    </dgm:pt>
    <dgm:pt modelId="{661F645E-B282-4B05-9221-11E2FFDB84BF}" type="parTrans" cxnId="{909D71B0-2E05-4D53-AAD6-B03F29D2B5F6}">
      <dgm:prSet/>
      <dgm:spPr/>
      <dgm:t>
        <a:bodyPr/>
        <a:lstStyle/>
        <a:p>
          <a:endParaRPr lang="de-DE"/>
        </a:p>
      </dgm:t>
    </dgm:pt>
    <dgm:pt modelId="{310E4716-6704-4A44-960A-E87DCE7F706F}" type="sibTrans" cxnId="{909D71B0-2E05-4D53-AAD6-B03F29D2B5F6}">
      <dgm:prSet/>
      <dgm:spPr/>
      <dgm:t>
        <a:bodyPr/>
        <a:lstStyle/>
        <a:p>
          <a:endParaRPr lang="en-US" noProof="0" dirty="0"/>
        </a:p>
      </dgm:t>
    </dgm:pt>
    <dgm:pt modelId="{929C317B-DAAE-4ABF-B827-40383E1C758D}">
      <dgm:prSet phldrT="[Text]"/>
      <dgm:spPr/>
      <dgm:t>
        <a:bodyPr/>
        <a:lstStyle/>
        <a:p>
          <a:pPr>
            <a:buFont typeface="Wingdings" panose="05000000000000000000" pitchFamily="2" charset="2"/>
            <a:buChar char="Ø"/>
          </a:pPr>
          <a:r>
            <a:rPr lang="en-US" noProof="0" dirty="0">
              <a:latin typeface="Golos Text"/>
            </a:rPr>
            <a:t>- Technology transfer/licensing to industry</a:t>
          </a:r>
        </a:p>
        <a:p>
          <a:pPr>
            <a:buFont typeface="Wingdings" panose="05000000000000000000" pitchFamily="2" charset="2"/>
            <a:buChar char="Ø"/>
          </a:pPr>
          <a:r>
            <a:rPr lang="en-US" noProof="0" dirty="0">
              <a:latin typeface="Golos Text"/>
            </a:rPr>
            <a:t>- Support to industry on special topics</a:t>
          </a:r>
          <a:endParaRPr lang="en-US" noProof="0" dirty="0"/>
        </a:p>
      </dgm:t>
    </dgm:pt>
    <dgm:pt modelId="{4EDBF00A-E730-415C-BE71-EB91D5B3D044}" type="parTrans" cxnId="{8246EF23-2F4C-4039-86D0-DEA8B2CB8787}">
      <dgm:prSet/>
      <dgm:spPr/>
      <dgm:t>
        <a:bodyPr/>
        <a:lstStyle/>
        <a:p>
          <a:endParaRPr lang="de-DE"/>
        </a:p>
      </dgm:t>
    </dgm:pt>
    <dgm:pt modelId="{A56B1A8D-8019-4CDD-A547-035BF7075785}" type="sibTrans" cxnId="{8246EF23-2F4C-4039-86D0-DEA8B2CB8787}">
      <dgm:prSet/>
      <dgm:spPr/>
      <dgm:t>
        <a:bodyPr/>
        <a:lstStyle/>
        <a:p>
          <a:endParaRPr lang="en-US" noProof="0" dirty="0"/>
        </a:p>
      </dgm:t>
    </dgm:pt>
    <dgm:pt modelId="{36344A39-EC16-4DCB-88AF-E2D816BB0D64}">
      <dgm:prSet phldrT="[Text]"/>
      <dgm:spPr/>
      <dgm:t>
        <a:bodyPr/>
        <a:lstStyle/>
        <a:p>
          <a:pPr>
            <a:buFont typeface="Wingdings" panose="05000000000000000000" pitchFamily="2" charset="2"/>
            <a:buChar char="Ø"/>
          </a:pPr>
          <a:r>
            <a:rPr lang="en-US" noProof="0" dirty="0">
              <a:latin typeface="Golos Text"/>
            </a:rPr>
            <a:t>Continue technology improvement ;-)</a:t>
          </a:r>
        </a:p>
      </dgm:t>
    </dgm:pt>
    <dgm:pt modelId="{506ED515-D47D-433B-A4EB-27E33C0EE7C6}" type="parTrans" cxnId="{B970E472-BBCB-4AE9-94B3-B3399C908B8B}">
      <dgm:prSet/>
      <dgm:spPr/>
      <dgm:t>
        <a:bodyPr/>
        <a:lstStyle/>
        <a:p>
          <a:endParaRPr lang="de-DE"/>
        </a:p>
      </dgm:t>
    </dgm:pt>
    <dgm:pt modelId="{FF1A6EC9-FF74-4019-B2A4-00099E36311D}" type="sibTrans" cxnId="{B970E472-BBCB-4AE9-94B3-B3399C908B8B}">
      <dgm:prSet/>
      <dgm:spPr/>
      <dgm:t>
        <a:bodyPr/>
        <a:lstStyle/>
        <a:p>
          <a:endParaRPr lang="de-DE"/>
        </a:p>
      </dgm:t>
    </dgm:pt>
    <dgm:pt modelId="{9648C8FC-81B9-46FF-A4F9-6057C16A2C8D}" type="pres">
      <dgm:prSet presAssocID="{ED5222C5-CC29-4CC8-8C61-9C524C4157CC}" presName="linearFlow" presStyleCnt="0">
        <dgm:presLayoutVars>
          <dgm:resizeHandles val="exact"/>
        </dgm:presLayoutVars>
      </dgm:prSet>
      <dgm:spPr/>
    </dgm:pt>
    <dgm:pt modelId="{E7D953D7-7F12-4F51-95C2-B06138085D67}" type="pres">
      <dgm:prSet presAssocID="{704920BD-DC19-4BC5-A2B0-1ED9338FF0E6}" presName="node" presStyleLbl="node1" presStyleIdx="0" presStyleCnt="3">
        <dgm:presLayoutVars>
          <dgm:bulletEnabled val="1"/>
        </dgm:presLayoutVars>
      </dgm:prSet>
      <dgm:spPr/>
    </dgm:pt>
    <dgm:pt modelId="{9402FF81-FEA7-4BCB-85E2-9FF4467D9C8F}" type="pres">
      <dgm:prSet presAssocID="{310E4716-6704-4A44-960A-E87DCE7F706F}" presName="sibTrans" presStyleLbl="sibTrans2D1" presStyleIdx="0" presStyleCnt="2"/>
      <dgm:spPr/>
    </dgm:pt>
    <dgm:pt modelId="{5183C25F-5AB5-4A4B-9B20-543D9C74216C}" type="pres">
      <dgm:prSet presAssocID="{310E4716-6704-4A44-960A-E87DCE7F706F}" presName="connectorText" presStyleLbl="sibTrans2D1" presStyleIdx="0" presStyleCnt="2"/>
      <dgm:spPr/>
    </dgm:pt>
    <dgm:pt modelId="{58852839-1E5D-4C20-A71B-43F350CDBDAD}" type="pres">
      <dgm:prSet presAssocID="{929C317B-DAAE-4ABF-B827-40383E1C758D}" presName="node" presStyleLbl="node1" presStyleIdx="1" presStyleCnt="3">
        <dgm:presLayoutVars>
          <dgm:bulletEnabled val="1"/>
        </dgm:presLayoutVars>
      </dgm:prSet>
      <dgm:spPr/>
    </dgm:pt>
    <dgm:pt modelId="{873A2F78-2C1E-4A87-839B-23FB9CDCBA5C}" type="pres">
      <dgm:prSet presAssocID="{A56B1A8D-8019-4CDD-A547-035BF7075785}" presName="sibTrans" presStyleLbl="sibTrans2D1" presStyleIdx="1" presStyleCnt="2"/>
      <dgm:spPr/>
    </dgm:pt>
    <dgm:pt modelId="{9C977410-F3B4-4545-9275-B1325C7425C1}" type="pres">
      <dgm:prSet presAssocID="{A56B1A8D-8019-4CDD-A547-035BF7075785}" presName="connectorText" presStyleLbl="sibTrans2D1" presStyleIdx="1" presStyleCnt="2"/>
      <dgm:spPr/>
    </dgm:pt>
    <dgm:pt modelId="{47FC6891-1CB4-4EB5-A9EC-B25C1BD1478F}" type="pres">
      <dgm:prSet presAssocID="{36344A39-EC16-4DCB-88AF-E2D816BB0D64}" presName="node" presStyleLbl="node1" presStyleIdx="2" presStyleCnt="3">
        <dgm:presLayoutVars>
          <dgm:bulletEnabled val="1"/>
        </dgm:presLayoutVars>
      </dgm:prSet>
      <dgm:spPr/>
    </dgm:pt>
  </dgm:ptLst>
  <dgm:cxnLst>
    <dgm:cxn modelId="{D5A42A13-0C03-47AE-BCA8-8DEC3FD68CAD}" type="presOf" srcId="{704920BD-DC19-4BC5-A2B0-1ED9338FF0E6}" destId="{E7D953D7-7F12-4F51-95C2-B06138085D67}" srcOrd="0" destOrd="0" presId="urn:microsoft.com/office/officeart/2005/8/layout/process2"/>
    <dgm:cxn modelId="{E82E6C22-6F97-4249-AF21-2D0318E899B1}" type="presOf" srcId="{310E4716-6704-4A44-960A-E87DCE7F706F}" destId="{5183C25F-5AB5-4A4B-9B20-543D9C74216C}" srcOrd="1" destOrd="0" presId="urn:microsoft.com/office/officeart/2005/8/layout/process2"/>
    <dgm:cxn modelId="{8246EF23-2F4C-4039-86D0-DEA8B2CB8787}" srcId="{ED5222C5-CC29-4CC8-8C61-9C524C4157CC}" destId="{929C317B-DAAE-4ABF-B827-40383E1C758D}" srcOrd="1" destOrd="0" parTransId="{4EDBF00A-E730-415C-BE71-EB91D5B3D044}" sibTransId="{A56B1A8D-8019-4CDD-A547-035BF7075785}"/>
    <dgm:cxn modelId="{D34EC731-5F28-4634-BA9E-743737DA8FD9}" type="presOf" srcId="{310E4716-6704-4A44-960A-E87DCE7F706F}" destId="{9402FF81-FEA7-4BCB-85E2-9FF4467D9C8F}" srcOrd="0" destOrd="0" presId="urn:microsoft.com/office/officeart/2005/8/layout/process2"/>
    <dgm:cxn modelId="{46E7963B-ED7D-4BCA-80CE-ACF9BBBDBE7C}" type="presOf" srcId="{A56B1A8D-8019-4CDD-A547-035BF7075785}" destId="{873A2F78-2C1E-4A87-839B-23FB9CDCBA5C}" srcOrd="0" destOrd="0" presId="urn:microsoft.com/office/officeart/2005/8/layout/process2"/>
    <dgm:cxn modelId="{0840016D-4A78-493C-921F-8A33DFD6FACB}" type="presOf" srcId="{ED5222C5-CC29-4CC8-8C61-9C524C4157CC}" destId="{9648C8FC-81B9-46FF-A4F9-6057C16A2C8D}" srcOrd="0" destOrd="0" presId="urn:microsoft.com/office/officeart/2005/8/layout/process2"/>
    <dgm:cxn modelId="{B970E472-BBCB-4AE9-94B3-B3399C908B8B}" srcId="{ED5222C5-CC29-4CC8-8C61-9C524C4157CC}" destId="{36344A39-EC16-4DCB-88AF-E2D816BB0D64}" srcOrd="2" destOrd="0" parTransId="{506ED515-D47D-433B-A4EB-27E33C0EE7C6}" sibTransId="{FF1A6EC9-FF74-4019-B2A4-00099E36311D}"/>
    <dgm:cxn modelId="{99294479-F4A6-4BF5-84A6-74264F1F37E9}" type="presOf" srcId="{929C317B-DAAE-4ABF-B827-40383E1C758D}" destId="{58852839-1E5D-4C20-A71B-43F350CDBDAD}" srcOrd="0" destOrd="0" presId="urn:microsoft.com/office/officeart/2005/8/layout/process2"/>
    <dgm:cxn modelId="{909D71B0-2E05-4D53-AAD6-B03F29D2B5F6}" srcId="{ED5222C5-CC29-4CC8-8C61-9C524C4157CC}" destId="{704920BD-DC19-4BC5-A2B0-1ED9338FF0E6}" srcOrd="0" destOrd="0" parTransId="{661F645E-B282-4B05-9221-11E2FFDB84BF}" sibTransId="{310E4716-6704-4A44-960A-E87DCE7F706F}"/>
    <dgm:cxn modelId="{F607BAC5-354F-49A2-95DB-18739A7E892B}" type="presOf" srcId="{36344A39-EC16-4DCB-88AF-E2D816BB0D64}" destId="{47FC6891-1CB4-4EB5-A9EC-B25C1BD1478F}" srcOrd="0" destOrd="0" presId="urn:microsoft.com/office/officeart/2005/8/layout/process2"/>
    <dgm:cxn modelId="{E341B5D3-536F-4731-BA7C-F0EFE185FD0C}" type="presOf" srcId="{A56B1A8D-8019-4CDD-A547-035BF7075785}" destId="{9C977410-F3B4-4545-9275-B1325C7425C1}" srcOrd="1" destOrd="0" presId="urn:microsoft.com/office/officeart/2005/8/layout/process2"/>
    <dgm:cxn modelId="{A7C71FC4-2EA0-4078-BDCF-07F020A66514}" type="presParOf" srcId="{9648C8FC-81B9-46FF-A4F9-6057C16A2C8D}" destId="{E7D953D7-7F12-4F51-95C2-B06138085D67}" srcOrd="0" destOrd="0" presId="urn:microsoft.com/office/officeart/2005/8/layout/process2"/>
    <dgm:cxn modelId="{8A274131-7AC1-4A53-8F30-2B6857E6CD0C}" type="presParOf" srcId="{9648C8FC-81B9-46FF-A4F9-6057C16A2C8D}" destId="{9402FF81-FEA7-4BCB-85E2-9FF4467D9C8F}" srcOrd="1" destOrd="0" presId="urn:microsoft.com/office/officeart/2005/8/layout/process2"/>
    <dgm:cxn modelId="{9104E780-CC62-4754-AE30-9B126BFAABBD}" type="presParOf" srcId="{9402FF81-FEA7-4BCB-85E2-9FF4467D9C8F}" destId="{5183C25F-5AB5-4A4B-9B20-543D9C74216C}" srcOrd="0" destOrd="0" presId="urn:microsoft.com/office/officeart/2005/8/layout/process2"/>
    <dgm:cxn modelId="{1A073840-3919-40A8-ACDA-7C781CE7C56E}" type="presParOf" srcId="{9648C8FC-81B9-46FF-A4F9-6057C16A2C8D}" destId="{58852839-1E5D-4C20-A71B-43F350CDBDAD}" srcOrd="2" destOrd="0" presId="urn:microsoft.com/office/officeart/2005/8/layout/process2"/>
    <dgm:cxn modelId="{5162C960-EBC5-4749-BD6C-02284C495381}" type="presParOf" srcId="{9648C8FC-81B9-46FF-A4F9-6057C16A2C8D}" destId="{873A2F78-2C1E-4A87-839B-23FB9CDCBA5C}" srcOrd="3" destOrd="0" presId="urn:microsoft.com/office/officeart/2005/8/layout/process2"/>
    <dgm:cxn modelId="{ED2D33D6-77D9-42E6-B976-55475B9ACEDC}" type="presParOf" srcId="{873A2F78-2C1E-4A87-839B-23FB9CDCBA5C}" destId="{9C977410-F3B4-4545-9275-B1325C7425C1}" srcOrd="0" destOrd="0" presId="urn:microsoft.com/office/officeart/2005/8/layout/process2"/>
    <dgm:cxn modelId="{4DD9B9CB-770F-410E-8723-794E5B9014F2}" type="presParOf" srcId="{9648C8FC-81B9-46FF-A4F9-6057C16A2C8D}" destId="{47FC6891-1CB4-4EB5-A9EC-B25C1BD1478F}" srcOrd="4" destOrd="0" presId="urn:microsoft.com/office/officeart/2005/8/layout/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D953D7-7F12-4F51-95C2-B06138085D67}">
      <dsp:nvSpPr>
        <dsp:cNvPr id="0" name=""/>
        <dsp:cNvSpPr/>
      </dsp:nvSpPr>
      <dsp:spPr>
        <a:xfrm>
          <a:off x="1449445" y="0"/>
          <a:ext cx="2223567" cy="1235315"/>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Wingdings" panose="05000000000000000000" pitchFamily="2" charset="2"/>
            <a:buNone/>
          </a:pPr>
          <a:r>
            <a:rPr lang="en-US" sz="1200" kern="1200" noProof="0" dirty="0">
              <a:latin typeface="Golos Text"/>
            </a:rPr>
            <a:t>- Provide cavities for coating</a:t>
          </a:r>
          <a:endParaRPr lang="en-US" sz="1200" kern="1200" noProof="0" dirty="0"/>
        </a:p>
        <a:p>
          <a:pPr marL="0" lvl="0" indent="0" algn="ctr" defTabSz="533400">
            <a:lnSpc>
              <a:spcPct val="90000"/>
            </a:lnSpc>
            <a:spcBef>
              <a:spcPct val="0"/>
            </a:spcBef>
            <a:spcAft>
              <a:spcPct val="35000"/>
            </a:spcAft>
            <a:buFont typeface="Wingdings" panose="05000000000000000000" pitchFamily="2" charset="2"/>
            <a:buNone/>
          </a:pPr>
          <a:r>
            <a:rPr lang="en-US" sz="1200" kern="1200" noProof="0" dirty="0">
              <a:latin typeface="Golos Text"/>
            </a:rPr>
            <a:t>- Engineer and design He-free cryomodules</a:t>
          </a:r>
          <a:endParaRPr lang="en-US" sz="1200" kern="1200" noProof="0" dirty="0"/>
        </a:p>
      </dsp:txBody>
      <dsp:txXfrm>
        <a:off x="1485626" y="36181"/>
        <a:ext cx="2151205" cy="1162953"/>
      </dsp:txXfrm>
    </dsp:sp>
    <dsp:sp modelId="{9402FF81-FEA7-4BCB-85E2-9FF4467D9C8F}">
      <dsp:nvSpPr>
        <dsp:cNvPr id="0" name=""/>
        <dsp:cNvSpPr/>
      </dsp:nvSpPr>
      <dsp:spPr>
        <a:xfrm rot="5400000">
          <a:off x="2329607" y="1266198"/>
          <a:ext cx="463243" cy="5558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noProof="0" dirty="0"/>
        </a:p>
      </dsp:txBody>
      <dsp:txXfrm rot="-5400000">
        <a:off x="2394462" y="1312522"/>
        <a:ext cx="333535" cy="324270"/>
      </dsp:txXfrm>
    </dsp:sp>
    <dsp:sp modelId="{58852839-1E5D-4C20-A71B-43F350CDBDAD}">
      <dsp:nvSpPr>
        <dsp:cNvPr id="0" name=""/>
        <dsp:cNvSpPr/>
      </dsp:nvSpPr>
      <dsp:spPr>
        <a:xfrm>
          <a:off x="1449445" y="1852972"/>
          <a:ext cx="2223567" cy="1235315"/>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Font typeface="Wingdings" panose="05000000000000000000" pitchFamily="2" charset="2"/>
            <a:buNone/>
          </a:pPr>
          <a:r>
            <a:rPr lang="en-US" sz="1400" kern="1200" noProof="0" dirty="0">
              <a:latin typeface="Golos Text"/>
            </a:rPr>
            <a:t>- </a:t>
          </a:r>
          <a:r>
            <a:rPr lang="en-US" sz="1200" kern="1200" noProof="0" dirty="0">
              <a:latin typeface="Golos Text"/>
            </a:rPr>
            <a:t>Find business opportunities and first customers</a:t>
          </a:r>
          <a:endParaRPr lang="en-US" sz="1200" kern="1200" noProof="0" dirty="0"/>
        </a:p>
        <a:p>
          <a:pPr marL="0" lvl="0" indent="0" algn="ctr" defTabSz="622300">
            <a:lnSpc>
              <a:spcPct val="90000"/>
            </a:lnSpc>
            <a:spcBef>
              <a:spcPct val="0"/>
            </a:spcBef>
            <a:spcAft>
              <a:spcPct val="35000"/>
            </a:spcAft>
            <a:buFont typeface="Wingdings" panose="05000000000000000000" pitchFamily="2" charset="2"/>
            <a:buNone/>
          </a:pPr>
          <a:r>
            <a:rPr lang="en-US" sz="1200" kern="1200" noProof="0" dirty="0">
              <a:latin typeface="+mn-lt"/>
            </a:rPr>
            <a:t>- Mature systems for market entry</a:t>
          </a:r>
          <a:endParaRPr lang="en-US" sz="1200" kern="1200" noProof="0" dirty="0"/>
        </a:p>
      </dsp:txBody>
      <dsp:txXfrm>
        <a:off x="1485626" y="1889153"/>
        <a:ext cx="2151205" cy="1162953"/>
      </dsp:txXfrm>
    </dsp:sp>
    <dsp:sp modelId="{873A2F78-2C1E-4A87-839B-23FB9CDCBA5C}">
      <dsp:nvSpPr>
        <dsp:cNvPr id="0" name=""/>
        <dsp:cNvSpPr/>
      </dsp:nvSpPr>
      <dsp:spPr>
        <a:xfrm rot="5400000">
          <a:off x="2329607" y="3119171"/>
          <a:ext cx="463243" cy="5558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noProof="0" dirty="0"/>
        </a:p>
      </dsp:txBody>
      <dsp:txXfrm rot="-5400000">
        <a:off x="2394462" y="3165495"/>
        <a:ext cx="333535" cy="324270"/>
      </dsp:txXfrm>
    </dsp:sp>
    <dsp:sp modelId="{47FC6891-1CB4-4EB5-A9EC-B25C1BD1478F}">
      <dsp:nvSpPr>
        <dsp:cNvPr id="0" name=""/>
        <dsp:cNvSpPr/>
      </dsp:nvSpPr>
      <dsp:spPr>
        <a:xfrm>
          <a:off x="1449445" y="3705945"/>
          <a:ext cx="2223567" cy="1235315"/>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Wingdings" panose="05000000000000000000" pitchFamily="2" charset="2"/>
            <a:buNone/>
          </a:pPr>
          <a:r>
            <a:rPr lang="en-US" sz="1600" kern="1200" noProof="0" dirty="0">
              <a:latin typeface="Golos Text"/>
            </a:rPr>
            <a:t>- </a:t>
          </a:r>
          <a:r>
            <a:rPr lang="en-US" sz="1200" kern="1200" noProof="0" dirty="0">
              <a:latin typeface="Golos Text"/>
            </a:rPr>
            <a:t>Industrialized coating facility</a:t>
          </a:r>
        </a:p>
        <a:p>
          <a:pPr marL="0" lvl="0" indent="0" algn="ctr" defTabSz="711200">
            <a:lnSpc>
              <a:spcPct val="90000"/>
            </a:lnSpc>
            <a:spcBef>
              <a:spcPct val="0"/>
            </a:spcBef>
            <a:spcAft>
              <a:spcPct val="35000"/>
            </a:spcAft>
            <a:buFont typeface="Wingdings" panose="05000000000000000000" pitchFamily="2" charset="2"/>
            <a:buNone/>
          </a:pPr>
          <a:r>
            <a:rPr lang="en-US" sz="1200" kern="1200" noProof="0" dirty="0">
              <a:latin typeface="Golos Text"/>
            </a:rPr>
            <a:t>- </a:t>
          </a:r>
          <a:r>
            <a:rPr lang="en-US" sz="1200" kern="1200" noProof="0" dirty="0">
              <a:latin typeface="+mn-lt"/>
            </a:rPr>
            <a:t>Provide </a:t>
          </a:r>
          <a:r>
            <a:rPr lang="en-US" sz="1200" kern="1200" noProof="0" dirty="0">
              <a:latin typeface="Golos Text"/>
            </a:rPr>
            <a:t>turnkey cryomodule systems</a:t>
          </a:r>
        </a:p>
      </dsp:txBody>
      <dsp:txXfrm>
        <a:off x="1485626" y="3742126"/>
        <a:ext cx="2151205" cy="11629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D953D7-7F12-4F51-95C2-B06138085D67}">
      <dsp:nvSpPr>
        <dsp:cNvPr id="0" name=""/>
        <dsp:cNvSpPr/>
      </dsp:nvSpPr>
      <dsp:spPr>
        <a:xfrm>
          <a:off x="1274314" y="0"/>
          <a:ext cx="3140734" cy="1228649"/>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Wingdings" panose="05000000000000000000" pitchFamily="2" charset="2"/>
            <a:buNone/>
          </a:pPr>
          <a:r>
            <a:rPr lang="en-US" sz="1600" kern="1200" noProof="0" dirty="0">
              <a:latin typeface="Golos Text"/>
            </a:rPr>
            <a:t>- Mature recipes for coating </a:t>
          </a:r>
          <a:br>
            <a:rPr lang="en-US" sz="1600" kern="1200" noProof="0" dirty="0">
              <a:latin typeface="Golos Text"/>
            </a:rPr>
          </a:br>
          <a:r>
            <a:rPr lang="en-US" sz="1600" kern="1200" noProof="0" dirty="0">
              <a:latin typeface="Golos Text"/>
            </a:rPr>
            <a:t>(reliability &amp; repeatability)</a:t>
          </a:r>
          <a:endParaRPr lang="en-US" sz="1600" kern="1200" noProof="0" dirty="0"/>
        </a:p>
        <a:p>
          <a:pPr marL="0" lvl="0" indent="0" algn="ctr" defTabSz="711200">
            <a:lnSpc>
              <a:spcPct val="90000"/>
            </a:lnSpc>
            <a:spcBef>
              <a:spcPct val="0"/>
            </a:spcBef>
            <a:spcAft>
              <a:spcPct val="35000"/>
            </a:spcAft>
            <a:buFont typeface="Wingdings" panose="05000000000000000000" pitchFamily="2" charset="2"/>
            <a:buNone/>
          </a:pPr>
          <a:r>
            <a:rPr lang="en-US" sz="1600" kern="1200" noProof="0" dirty="0">
              <a:latin typeface="Golos Text"/>
            </a:rPr>
            <a:t>- Coating and qualification of industry cavities for CM production</a:t>
          </a:r>
          <a:endParaRPr lang="en-US" sz="1600" kern="1200" noProof="0" dirty="0"/>
        </a:p>
      </dsp:txBody>
      <dsp:txXfrm>
        <a:off x="1310300" y="35986"/>
        <a:ext cx="3068762" cy="1156677"/>
      </dsp:txXfrm>
    </dsp:sp>
    <dsp:sp modelId="{9402FF81-FEA7-4BCB-85E2-9FF4467D9C8F}">
      <dsp:nvSpPr>
        <dsp:cNvPr id="0" name=""/>
        <dsp:cNvSpPr/>
      </dsp:nvSpPr>
      <dsp:spPr>
        <a:xfrm rot="5400000">
          <a:off x="2614309" y="1259365"/>
          <a:ext cx="460743" cy="5528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noProof="0" dirty="0"/>
        </a:p>
      </dsp:txBody>
      <dsp:txXfrm rot="-5400000">
        <a:off x="2678813" y="1305440"/>
        <a:ext cx="331736" cy="322520"/>
      </dsp:txXfrm>
    </dsp:sp>
    <dsp:sp modelId="{58852839-1E5D-4C20-A71B-43F350CDBDAD}">
      <dsp:nvSpPr>
        <dsp:cNvPr id="0" name=""/>
        <dsp:cNvSpPr/>
      </dsp:nvSpPr>
      <dsp:spPr>
        <a:xfrm>
          <a:off x="1274314" y="1842973"/>
          <a:ext cx="3140734" cy="1228649"/>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Wingdings" panose="05000000000000000000" pitchFamily="2" charset="2"/>
            <a:buNone/>
          </a:pPr>
          <a:r>
            <a:rPr lang="en-US" sz="1600" kern="1200" noProof="0" dirty="0">
              <a:latin typeface="Golos Text"/>
            </a:rPr>
            <a:t>- Technology transfer/licensing to industry</a:t>
          </a:r>
        </a:p>
        <a:p>
          <a:pPr marL="0" lvl="0" indent="0" algn="ctr" defTabSz="711200">
            <a:lnSpc>
              <a:spcPct val="90000"/>
            </a:lnSpc>
            <a:spcBef>
              <a:spcPct val="0"/>
            </a:spcBef>
            <a:spcAft>
              <a:spcPct val="35000"/>
            </a:spcAft>
            <a:buFont typeface="Wingdings" panose="05000000000000000000" pitchFamily="2" charset="2"/>
            <a:buNone/>
          </a:pPr>
          <a:r>
            <a:rPr lang="en-US" sz="1600" kern="1200" noProof="0" dirty="0">
              <a:latin typeface="Golos Text"/>
            </a:rPr>
            <a:t>- Support to industry on special topics</a:t>
          </a:r>
          <a:endParaRPr lang="en-US" sz="1600" kern="1200" noProof="0" dirty="0"/>
        </a:p>
      </dsp:txBody>
      <dsp:txXfrm>
        <a:off x="1310300" y="1878959"/>
        <a:ext cx="3068762" cy="1156677"/>
      </dsp:txXfrm>
    </dsp:sp>
    <dsp:sp modelId="{873A2F78-2C1E-4A87-839B-23FB9CDCBA5C}">
      <dsp:nvSpPr>
        <dsp:cNvPr id="0" name=""/>
        <dsp:cNvSpPr/>
      </dsp:nvSpPr>
      <dsp:spPr>
        <a:xfrm rot="5400000">
          <a:off x="2614309" y="3102339"/>
          <a:ext cx="460743" cy="5528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noProof="0" dirty="0"/>
        </a:p>
      </dsp:txBody>
      <dsp:txXfrm rot="-5400000">
        <a:off x="2678813" y="3148414"/>
        <a:ext cx="331736" cy="322520"/>
      </dsp:txXfrm>
    </dsp:sp>
    <dsp:sp modelId="{47FC6891-1CB4-4EB5-A9EC-B25C1BD1478F}">
      <dsp:nvSpPr>
        <dsp:cNvPr id="0" name=""/>
        <dsp:cNvSpPr/>
      </dsp:nvSpPr>
      <dsp:spPr>
        <a:xfrm>
          <a:off x="1274314" y="3685947"/>
          <a:ext cx="3140734" cy="1228649"/>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Wingdings" panose="05000000000000000000" pitchFamily="2" charset="2"/>
            <a:buNone/>
          </a:pPr>
          <a:r>
            <a:rPr lang="en-US" sz="1600" kern="1200" noProof="0" dirty="0">
              <a:latin typeface="Golos Text"/>
            </a:rPr>
            <a:t>Continue technology improvement ;-)</a:t>
          </a:r>
        </a:p>
      </dsp:txBody>
      <dsp:txXfrm>
        <a:off x="1310300" y="3721933"/>
        <a:ext cx="3068762" cy="1156677"/>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DDC30C42-F1EA-EA44-9613-5E7947EE8325}" type="datetimeFigureOut">
              <a:rPr lang="en-US" smtClean="0"/>
              <a:pPr/>
              <a:t>6/11/2026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493BBF43-A868-D94C-A9CC-39C296714D2B}" type="slidenum">
              <a:rPr lang="en-US" smtClean="0"/>
              <a:pPr/>
              <a:t>‹#›</a:t>
            </a:fld>
            <a:endParaRPr lang="en-US"/>
          </a:p>
        </p:txBody>
      </p:sp>
    </p:spTree>
    <p:extLst>
      <p:ext uri="{BB962C8B-B14F-4D97-AF65-F5344CB8AC3E}">
        <p14:creationId xmlns:p14="http://schemas.microsoft.com/office/powerpoint/2010/main" val="3855674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6C7AA-86AD-BEB3-BF4C-54F9FAF3F5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A6DA5A-5942-5391-17F4-CC5604FF4D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894558-4C39-B51D-662D-EBC000912F26}"/>
              </a:ext>
            </a:extLst>
          </p:cNvPr>
          <p:cNvSpPr>
            <a:spLocks noGrp="1"/>
          </p:cNvSpPr>
          <p:nvPr>
            <p:ph type="body" idx="1"/>
          </p:nvPr>
        </p:nvSpPr>
        <p:spPr/>
        <p:txBody>
          <a:bodyPr/>
          <a:lstStyle/>
          <a:p>
            <a:endParaRPr lang="en-US">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3F6D029-F3FF-09D9-212B-90FD668CEB01}"/>
              </a:ext>
            </a:extLst>
          </p:cNvPr>
          <p:cNvSpPr>
            <a:spLocks noGrp="1"/>
          </p:cNvSpPr>
          <p:nvPr>
            <p:ph type="sldNum" sz="quarter" idx="5"/>
          </p:nvPr>
        </p:nvSpPr>
        <p:spPr/>
        <p:txBody>
          <a:bodyPr/>
          <a:lstStyle/>
          <a:p>
            <a:fld id="{493BBF43-A868-D94C-A9CC-39C296714D2B}" type="slidenum">
              <a:rPr lang="en-US" smtClean="0"/>
              <a:t>1</a:t>
            </a:fld>
            <a:endParaRPr lang="en-US"/>
          </a:p>
        </p:txBody>
      </p:sp>
    </p:spTree>
    <p:extLst>
      <p:ext uri="{BB962C8B-B14F-4D97-AF65-F5344CB8AC3E}">
        <p14:creationId xmlns:p14="http://schemas.microsoft.com/office/powerpoint/2010/main" val="2661894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91257-645A-4E73-88A9-56FCE0492A74}" type="slidenum">
              <a:rPr kumimoji="0" lang="de-DE" sz="1200" b="0" i="0" u="none" strike="noStrike" kern="0" cap="none" spc="0" normalizeH="0" baseline="0" noProof="0" smtClean="0">
                <a:ln>
                  <a:noFill/>
                </a:ln>
                <a:solidFill>
                  <a:prstClr val="black"/>
                </a:solidFill>
                <a:effectLst/>
                <a:uLnTx/>
                <a:uFillTx/>
                <a:latin typeface="Calibri"/>
                <a:cs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de-DE" sz="1200" b="0" i="0" u="none" strike="noStrike" kern="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2582839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9D2B0-3266-F1D5-600D-D0C250449F0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CE8FA0E-3437-5E60-00FD-DA2BA88FDBA2}"/>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5FB528AE-6B15-CC8A-0024-4CFF46533101}"/>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826B1F36-50B1-8FC6-63E0-514B16BE1AC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91257-645A-4E73-88A9-56FCE0492A74}" type="slidenum">
              <a:rPr kumimoji="0" lang="de-DE" sz="1200" b="0" i="0" u="none" strike="noStrike" kern="0" cap="none" spc="0" normalizeH="0" baseline="0" noProof="0" smtClean="0">
                <a:ln>
                  <a:noFill/>
                </a:ln>
                <a:solidFill>
                  <a:prstClr val="black"/>
                </a:solidFill>
                <a:effectLst/>
                <a:uLnTx/>
                <a:uFillTx/>
                <a:latin typeface="Calibri"/>
                <a:cs typeface="Arial"/>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de-DE" sz="1200" b="0" i="0" u="none" strike="noStrike" kern="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41606784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7B814-889D-66EE-72B7-F66A16C074D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964C23E-B423-3115-5FA1-8700C533DADE}"/>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C7141952-9E8F-C2ED-8E7B-C36C0E50D3F9}"/>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ED3F7120-6DE3-5214-2C4E-6572D889689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91257-645A-4E73-88A9-56FCE0492A74}" type="slidenum">
              <a:rPr kumimoji="0" lang="de-DE" sz="1200" b="0" i="0" u="none" strike="noStrike" kern="0" cap="none" spc="0" normalizeH="0" baseline="0" noProof="0" smtClean="0">
                <a:ln>
                  <a:noFill/>
                </a:ln>
                <a:solidFill>
                  <a:prstClr val="black"/>
                </a:solidFill>
                <a:effectLst/>
                <a:uLnTx/>
                <a:uFillTx/>
                <a:latin typeface="Calibri"/>
                <a:cs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de-DE" sz="1200" b="0" i="0" u="none" strike="noStrike" kern="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6225671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A1189-C3F7-019B-0534-20461562CFB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D283F50-F371-91AD-3B68-C3FCBAF10660}"/>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32B10771-BEF9-66E9-79E0-B69960102EC5}"/>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8DBBF208-B9BB-57FF-09BE-AB017A03E6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91257-645A-4E73-88A9-56FCE0492A74}" type="slidenum">
              <a:rPr kumimoji="0" lang="de-DE" sz="1200" b="0" i="0" u="none" strike="noStrike" kern="0" cap="none" spc="0" normalizeH="0" baseline="0" noProof="0" smtClean="0">
                <a:ln>
                  <a:noFill/>
                </a:ln>
                <a:solidFill>
                  <a:prstClr val="black"/>
                </a:solidFill>
                <a:effectLst/>
                <a:uLnTx/>
                <a:uFillTx/>
                <a:latin typeface="Calibri"/>
                <a:cs typeface="Arial"/>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de-DE" sz="1200" b="0" i="0" u="none" strike="noStrike" kern="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35290336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AAF19-270F-2495-1C5C-45644F0C26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EB5565-B6A3-0644-FC7A-CE13279D6A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917EA5-6CD9-6F26-7559-929033D4E61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0E7EF76-1BF2-9175-74BD-1D70817C9083}"/>
              </a:ext>
            </a:extLst>
          </p:cNvPr>
          <p:cNvSpPr>
            <a:spLocks noGrp="1"/>
          </p:cNvSpPr>
          <p:nvPr>
            <p:ph type="sldNum" sz="quarter" idx="5"/>
          </p:nvPr>
        </p:nvSpPr>
        <p:spPr/>
        <p:txBody>
          <a:bodyPr/>
          <a:lstStyle/>
          <a:p>
            <a:fld id="{396EA4E6-914C-4472-ABA7-B2BF7EA5C4AF}" type="slidenum">
              <a:rPr lang="en-US" smtClean="0"/>
              <a:t>30</a:t>
            </a:fld>
            <a:endParaRPr lang="en-US"/>
          </a:p>
        </p:txBody>
      </p:sp>
    </p:spTree>
    <p:extLst>
      <p:ext uri="{BB962C8B-B14F-4D97-AF65-F5344CB8AC3E}">
        <p14:creationId xmlns:p14="http://schemas.microsoft.com/office/powerpoint/2010/main" val="159263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3BBF43-A868-D94C-A9CC-39C296714D2B}" type="slidenum">
              <a:rPr lang="en-US" smtClean="0"/>
              <a:pPr/>
              <a:t>3</a:t>
            </a:fld>
            <a:endParaRPr lang="en-US"/>
          </a:p>
        </p:txBody>
      </p:sp>
    </p:spTree>
    <p:extLst>
      <p:ext uri="{BB962C8B-B14F-4D97-AF65-F5344CB8AC3E}">
        <p14:creationId xmlns:p14="http://schemas.microsoft.com/office/powerpoint/2010/main" val="39378664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88F14-9134-46A4-BEF1-C953D22E1F70}"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64749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88F14-9134-46A4-BEF1-C953D22E1F70}"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475332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88F14-9134-46A4-BEF1-C953D22E1F70}"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66054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58727-F7D6-2AB9-0DC8-5908E5DA076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83922F3-B253-508B-BF54-96F077547AA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A39BB60-A010-A7C8-DEE4-1C579660AEC5}"/>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DF359F16-477C-9603-3085-9218EE35DA5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88F14-9134-46A4-BEF1-C953D22E1F70}"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13977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88F14-9134-46A4-BEF1-C953D22E1F70}"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06573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3BBF43-A868-D94C-A9CC-39C296714D2B}" type="slidenum">
              <a:rPr lang="en-US" smtClean="0"/>
              <a:pPr/>
              <a:t>50</a:t>
            </a:fld>
            <a:endParaRPr lang="en-US"/>
          </a:p>
        </p:txBody>
      </p:sp>
    </p:spTree>
    <p:extLst>
      <p:ext uri="{BB962C8B-B14F-4D97-AF65-F5344CB8AC3E}">
        <p14:creationId xmlns:p14="http://schemas.microsoft.com/office/powerpoint/2010/main" val="22253140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3BBF43-A868-D94C-A9CC-39C296714D2B}" type="slidenum">
              <a:rPr lang="en-US" smtClean="0"/>
              <a:pPr/>
              <a:t>53</a:t>
            </a:fld>
            <a:endParaRPr lang="en-US"/>
          </a:p>
        </p:txBody>
      </p:sp>
    </p:spTree>
    <p:extLst>
      <p:ext uri="{BB962C8B-B14F-4D97-AF65-F5344CB8AC3E}">
        <p14:creationId xmlns:p14="http://schemas.microsoft.com/office/powerpoint/2010/main" val="2655699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6BBF4E-4FDC-6068-8E3D-3D8924F606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4F8FFA-EADC-0565-14A1-9ADFCC26E4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99C040-E836-E261-94C0-5F6726910A77}"/>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6724350-26B6-CEBA-2D84-4953E0B870A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3BBF43-A868-D94C-A9CC-39C296714D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97044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GEI has achieved a record beam energy of 7.6 MeV with a beam current of 5 </a:t>
            </a:r>
            <a:r>
              <a:rPr lang="en-US" sz="1200" kern="1200" dirty="0" err="1">
                <a:solidFill>
                  <a:schemeClr val="tx1"/>
                </a:solidFill>
                <a:effectLst/>
                <a:latin typeface="+mn-lt"/>
                <a:ea typeface="+mn-ea"/>
                <a:cs typeface="+mn-cs"/>
              </a:rPr>
              <a:t>uA</a:t>
            </a:r>
            <a:r>
              <a:rPr lang="en-US" sz="1200" kern="1200" dirty="0">
                <a:solidFill>
                  <a:schemeClr val="tx1"/>
                </a:solidFill>
                <a:effectLst/>
                <a:latin typeface="+mn-lt"/>
                <a:ea typeface="+mn-ea"/>
                <a:cs typeface="+mn-cs"/>
              </a:rPr>
              <a:t> with cavities operating at 10 MV/m and 7 MV/m stably operating at 4.3 K.  The cooldown and cryogenic improvement produced above 1E10 Q0 at a lower gradient and &gt;4E9 at 10 MV/m.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3BBF43-A868-D94C-A9CC-39C296714D2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57780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眉占位符 3"/>
          <p:cNvSpPr>
            <a:spLocks noGrp="1"/>
          </p:cNvSpPr>
          <p:nvPr>
            <p:ph type="hd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en-US" sz="1200" b="0" i="0" u="none" strike="noStrike" kern="1200" cap="none" spc="0" normalizeH="0" baseline="0" noProof="0">
              <a:ln>
                <a:noFill/>
              </a:ln>
              <a:solidFill>
                <a:srgbClr val="A50021"/>
              </a:solidFill>
              <a:effectLst/>
              <a:uLnTx/>
              <a:uFillTx/>
              <a:latin typeface="Arial" panose="020B0604020202020204" pitchFamily="34" charset="0"/>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en-US" sz="1200" b="0" i="0" u="none" strike="noStrike" kern="1200" cap="none" spc="0" normalizeH="0" baseline="0" noProof="0">
              <a:ln>
                <a:noFill/>
              </a:ln>
              <a:solidFill>
                <a:srgbClr val="A50021"/>
              </a:solidFill>
              <a:effectLst/>
              <a:uLnTx/>
              <a:uFillTx/>
              <a:latin typeface="Arial" panose="020B0604020202020204" pitchFamily="34" charset="0"/>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D86F2C-F11B-4019-88F0-6923FB413513}" type="slidenum">
              <a:rPr kumimoji="0" lang="de-DE" altLang="zh-CN" sz="1200" b="0" i="0" u="none" strike="noStrike" kern="1200" cap="none" spc="0" normalizeH="0" baseline="0" noProof="0" smtClean="0">
                <a:ln>
                  <a:noFill/>
                </a:ln>
                <a:solidFill>
                  <a:srgbClr val="A50021"/>
                </a:solidFill>
                <a:effectLst/>
                <a:uLnTx/>
                <a:uFillTx/>
                <a:latin typeface="Arial" panose="020B0604020202020204" pitchFamily="34" charset="0"/>
                <a:ea typeface="黑体" panose="02010609060101010101" pitchFamily="49"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de-DE" altLang="zh-CN" sz="1200" b="0" i="0" u="none" strike="noStrike" kern="1200" cap="none" spc="0" normalizeH="0" baseline="0" noProof="0">
              <a:ln>
                <a:noFill/>
              </a:ln>
              <a:solidFill>
                <a:srgbClr val="A50021"/>
              </a:solidFill>
              <a:effectLst/>
              <a:uLnTx/>
              <a:uFillTx/>
              <a:latin typeface="Arial" panose="020B0604020202020204" pitchFamily="34" charset="0"/>
              <a:ea typeface="黑体" panose="02010609060101010101" pitchFamily="49"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眉占位符 3"/>
          <p:cNvSpPr>
            <a:spLocks noGrp="1"/>
          </p:cNvSpPr>
          <p:nvPr>
            <p:ph type="hd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en-US" sz="1200" b="0" i="0" u="none" strike="noStrike" kern="1200" cap="none" spc="0" normalizeH="0" baseline="0" noProof="0">
              <a:ln>
                <a:noFill/>
              </a:ln>
              <a:solidFill>
                <a:srgbClr val="A50021"/>
              </a:solidFill>
              <a:effectLst/>
              <a:uLnTx/>
              <a:uFillTx/>
              <a:latin typeface="Arial" panose="020B0604020202020204" pitchFamily="34" charset="0"/>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en-US" sz="1200" b="0" i="0" u="none" strike="noStrike" kern="1200" cap="none" spc="0" normalizeH="0" baseline="0" noProof="0">
              <a:ln>
                <a:noFill/>
              </a:ln>
              <a:solidFill>
                <a:srgbClr val="A50021"/>
              </a:solidFill>
              <a:effectLst/>
              <a:uLnTx/>
              <a:uFillTx/>
              <a:latin typeface="Arial" panose="020B0604020202020204" pitchFamily="34" charset="0"/>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D86F2C-F11B-4019-88F0-6923FB413513}" type="slidenum">
              <a:rPr kumimoji="0" lang="de-DE" altLang="zh-CN" sz="1200" b="0" i="0" u="none" strike="noStrike" kern="1200" cap="none" spc="0" normalizeH="0" baseline="0" noProof="0" smtClean="0">
                <a:ln>
                  <a:noFill/>
                </a:ln>
                <a:solidFill>
                  <a:srgbClr val="A50021"/>
                </a:solidFill>
                <a:effectLst/>
                <a:uLnTx/>
                <a:uFillTx/>
                <a:latin typeface="Arial" panose="020B0604020202020204" pitchFamily="34" charset="0"/>
                <a:ea typeface="黑体" panose="02010609060101010101" pitchFamily="49"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de-DE" altLang="zh-CN" sz="1200" b="0" i="0" u="none" strike="noStrike" kern="1200" cap="none" spc="0" normalizeH="0" baseline="0" noProof="0">
              <a:ln>
                <a:noFill/>
              </a:ln>
              <a:solidFill>
                <a:srgbClr val="A50021"/>
              </a:solidFill>
              <a:effectLst/>
              <a:uLnTx/>
              <a:uFillTx/>
              <a:latin typeface="Arial" panose="020B0604020202020204" pitchFamily="34" charset="0"/>
              <a:ea typeface="黑体" panose="02010609060101010101" pitchFamily="49"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眉占位符 3"/>
          <p:cNvSpPr>
            <a:spLocks noGrp="1"/>
          </p:cNvSpPr>
          <p:nvPr>
            <p:ph type="hd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en-US" sz="1200" b="0" i="0" u="none" strike="noStrike" kern="1200" cap="none" spc="0" normalizeH="0" baseline="0" noProof="0">
              <a:ln>
                <a:noFill/>
              </a:ln>
              <a:solidFill>
                <a:srgbClr val="A50021"/>
              </a:solidFill>
              <a:effectLst/>
              <a:uLnTx/>
              <a:uFillTx/>
              <a:latin typeface="Arial" panose="020B0604020202020204" pitchFamily="34" charset="0"/>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en-US" sz="1200" b="0" i="0" u="none" strike="noStrike" kern="1200" cap="none" spc="0" normalizeH="0" baseline="0" noProof="0">
              <a:ln>
                <a:noFill/>
              </a:ln>
              <a:solidFill>
                <a:srgbClr val="A50021"/>
              </a:solidFill>
              <a:effectLst/>
              <a:uLnTx/>
              <a:uFillTx/>
              <a:latin typeface="Arial" panose="020B0604020202020204" pitchFamily="34" charset="0"/>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D86F2C-F11B-4019-88F0-6923FB413513}" type="slidenum">
              <a:rPr kumimoji="0" lang="de-DE" altLang="zh-CN" sz="1200" b="0" i="0" u="none" strike="noStrike" kern="1200" cap="none" spc="0" normalizeH="0" baseline="0" noProof="0" smtClean="0">
                <a:ln>
                  <a:noFill/>
                </a:ln>
                <a:solidFill>
                  <a:srgbClr val="A50021"/>
                </a:solidFill>
                <a:effectLst/>
                <a:uLnTx/>
                <a:uFillTx/>
                <a:latin typeface="Arial" panose="020B0604020202020204" pitchFamily="34" charset="0"/>
                <a:ea typeface="黑体" panose="02010609060101010101" pitchFamily="49"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de-DE" altLang="zh-CN" sz="1200" b="0" i="0" u="none" strike="noStrike" kern="1200" cap="none" spc="0" normalizeH="0" baseline="0" noProof="0">
              <a:ln>
                <a:noFill/>
              </a:ln>
              <a:solidFill>
                <a:srgbClr val="A50021"/>
              </a:solidFill>
              <a:effectLst/>
              <a:uLnTx/>
              <a:uFillTx/>
              <a:latin typeface="Arial" panose="020B0604020202020204" pitchFamily="34" charset="0"/>
              <a:ea typeface="黑体" panose="02010609060101010101" pitchFamily="49"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1D280-ACFD-A7B9-5EC6-5C3DE6AA7F84}"/>
            </a:ext>
          </a:extLst>
        </p:cNvPr>
        <p:cNvGrpSpPr/>
        <p:nvPr/>
      </p:nvGrpSpPr>
      <p:grpSpPr bwMode="auto">
        <a:xfrm>
          <a:off x="0" y="0"/>
          <a:ext cx="0" cy="0"/>
          <a:chOff x="0" y="0"/>
          <a:chExt cx="0" cy="0"/>
        </a:xfrm>
      </p:grpSpPr>
      <p:sp>
        <p:nvSpPr>
          <p:cNvPr id="2" name="Slide Image Placeholder 1">
            <a:extLst>
              <a:ext uri="{FF2B5EF4-FFF2-40B4-BE49-F238E27FC236}">
                <a16:creationId xmlns:a16="http://schemas.microsoft.com/office/drawing/2014/main" id="{EDC7F3F4-440A-599F-1694-C5614486A08B}"/>
              </a:ext>
            </a:extLst>
          </p:cNvPr>
          <p:cNvSpPr>
            <a:spLocks noGrp="1" noRot="1" noChangeAspect="1"/>
          </p:cNvSpPr>
          <p:nvPr>
            <p:ph type="sldImg"/>
          </p:nvPr>
        </p:nvSpPr>
        <p:spPr bwMode="auto"/>
        <p:txBody>
          <a:bodyPr/>
          <a:lstStyle/>
          <a:p>
            <a:endParaRPr lang="de-DE"/>
          </a:p>
        </p:txBody>
      </p:sp>
      <p:sp>
        <p:nvSpPr>
          <p:cNvPr id="3" name="Notes Placeholder 2">
            <a:extLst>
              <a:ext uri="{FF2B5EF4-FFF2-40B4-BE49-F238E27FC236}">
                <a16:creationId xmlns:a16="http://schemas.microsoft.com/office/drawing/2014/main" id="{37AB5691-84EB-CFAE-3571-F50F642C8E5B}"/>
              </a:ext>
            </a:extLst>
          </p:cNvPr>
          <p:cNvSpPr>
            <a:spLocks noGrp="1"/>
          </p:cNvSpPr>
          <p:nvPr>
            <p:ph type="body" idx="1"/>
          </p:nvPr>
        </p:nvSpPr>
        <p:spPr bwMode="auto"/>
        <p:txBody>
          <a:bodyPr/>
          <a:lstStyle/>
          <a:p>
            <a:pPr>
              <a:defRPr/>
            </a:pPr>
            <a:endParaRPr/>
          </a:p>
        </p:txBody>
      </p:sp>
      <p:sp>
        <p:nvSpPr>
          <p:cNvPr id="4" name="Slide Number Placeholder 3">
            <a:extLst>
              <a:ext uri="{FF2B5EF4-FFF2-40B4-BE49-F238E27FC236}">
                <a16:creationId xmlns:a16="http://schemas.microsoft.com/office/drawing/2014/main" id="{B12B487D-73A0-2376-6ACB-2579501E66A3}"/>
              </a:ext>
            </a:extLst>
          </p:cNvPr>
          <p:cNvSpPr>
            <a:spLocks noGrp="1"/>
          </p:cNvSpPr>
          <p:nvPr>
            <p:ph type="sldNum" sz="quarter" idx="10"/>
          </p:nvPr>
        </p:nvSpPr>
        <p:spPr bwMode="auto"/>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3F46E-B055-A6B8-C760-B7B40BDF0178}" type="slidenum">
              <a:rPr kumimoji="0" sz="1200" b="0" i="0" u="none" strike="noStrike" kern="0" cap="none" spc="0" normalizeH="0" baseline="0" noProof="0">
                <a:ln>
                  <a:noFill/>
                </a:ln>
                <a:solidFill>
                  <a:prstClr val="black"/>
                </a:solidFill>
                <a:effectLst/>
                <a:uLnTx/>
                <a:uFillTx/>
                <a:latin typeface="Calibri"/>
                <a:cs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sz="1200" b="0" i="0" u="none" strike="noStrike" kern="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261210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16538-4C87-5110-2BC8-4E9BBA162315}"/>
            </a:ext>
          </a:extLst>
        </p:cNvPr>
        <p:cNvGrpSpPr/>
        <p:nvPr/>
      </p:nvGrpSpPr>
      <p:grpSpPr bwMode="auto">
        <a:xfrm>
          <a:off x="0" y="0"/>
          <a:ext cx="0" cy="0"/>
          <a:chOff x="0" y="0"/>
          <a:chExt cx="0" cy="0"/>
        </a:xfrm>
      </p:grpSpPr>
      <p:sp>
        <p:nvSpPr>
          <p:cNvPr id="2" name="Slide Image Placeholder 1">
            <a:extLst>
              <a:ext uri="{FF2B5EF4-FFF2-40B4-BE49-F238E27FC236}">
                <a16:creationId xmlns:a16="http://schemas.microsoft.com/office/drawing/2014/main" id="{3D17D53C-512E-0A91-C032-79F442196AC9}"/>
              </a:ext>
            </a:extLst>
          </p:cNvPr>
          <p:cNvSpPr>
            <a:spLocks noGrp="1" noRot="1" noChangeAspect="1"/>
          </p:cNvSpPr>
          <p:nvPr>
            <p:ph type="sldImg"/>
          </p:nvPr>
        </p:nvSpPr>
        <p:spPr bwMode="auto"/>
        <p:txBody>
          <a:bodyPr/>
          <a:lstStyle/>
          <a:p>
            <a:endParaRPr lang="de-DE"/>
          </a:p>
        </p:txBody>
      </p:sp>
      <p:sp>
        <p:nvSpPr>
          <p:cNvPr id="3" name="Notes Placeholder 2">
            <a:extLst>
              <a:ext uri="{FF2B5EF4-FFF2-40B4-BE49-F238E27FC236}">
                <a16:creationId xmlns:a16="http://schemas.microsoft.com/office/drawing/2014/main" id="{52A837C6-30A9-FA5A-CB30-15E34251F203}"/>
              </a:ext>
            </a:extLst>
          </p:cNvPr>
          <p:cNvSpPr>
            <a:spLocks noGrp="1"/>
          </p:cNvSpPr>
          <p:nvPr>
            <p:ph type="body" idx="1"/>
          </p:nvPr>
        </p:nvSpPr>
        <p:spPr bwMode="auto"/>
        <p:txBody>
          <a:bodyPr/>
          <a:lstStyle/>
          <a:p>
            <a:pPr>
              <a:defRPr/>
            </a:pPr>
            <a:endParaRPr/>
          </a:p>
        </p:txBody>
      </p:sp>
      <p:sp>
        <p:nvSpPr>
          <p:cNvPr id="4" name="Slide Number Placeholder 3">
            <a:extLst>
              <a:ext uri="{FF2B5EF4-FFF2-40B4-BE49-F238E27FC236}">
                <a16:creationId xmlns:a16="http://schemas.microsoft.com/office/drawing/2014/main" id="{25E211DF-6273-BF85-6B93-D793BDC6E4B9}"/>
              </a:ext>
            </a:extLst>
          </p:cNvPr>
          <p:cNvSpPr>
            <a:spLocks noGrp="1"/>
          </p:cNvSpPr>
          <p:nvPr>
            <p:ph type="sldNum" sz="quarter" idx="10"/>
          </p:nvPr>
        </p:nvSpPr>
        <p:spPr bwMode="auto"/>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3F46E-B055-A6B8-C760-B7B40BDF0178}" type="slidenum">
              <a:rPr kumimoji="0" sz="1200" b="0" i="0" u="none" strike="noStrike" kern="0" cap="none" spc="0" normalizeH="0" baseline="0" noProof="0">
                <a:ln>
                  <a:noFill/>
                </a:ln>
                <a:solidFill>
                  <a:prstClr val="black"/>
                </a:solidFill>
                <a:effectLst/>
                <a:uLnTx/>
                <a:uFillTx/>
                <a:latin typeface="Calibri"/>
                <a:cs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sz="1200" b="0" i="0" u="none" strike="noStrike" kern="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2280358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7.jp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9.jp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9.jp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jp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jp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jpeg"/><Relationship Id="rId1" Type="http://schemas.openxmlformats.org/officeDocument/2006/relationships/slideMaster" Target="../slideMasters/slideMaster5.xml"/><Relationship Id="rId4" Type="http://schemas.openxmlformats.org/officeDocument/2006/relationships/image" Target="../media/image19.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7.jpeg"/><Relationship Id="rId1" Type="http://schemas.openxmlformats.org/officeDocument/2006/relationships/slideMaster" Target="../slideMasters/slideMaster5.xml"/><Relationship Id="rId4" Type="http://schemas.openxmlformats.org/officeDocument/2006/relationships/image" Target="../media/image19.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2.xml"/><Relationship Id="rId4" Type="http://schemas.openxmlformats.org/officeDocument/2006/relationships/image" Target="../media/image22.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5.xml"/><Relationship Id="rId1" Type="http://schemas.openxmlformats.org/officeDocument/2006/relationships/tags" Target="../tags/tag3.xml"/><Relationship Id="rId4" Type="http://schemas.openxmlformats.org/officeDocument/2006/relationships/image" Target="../media/image22.emf"/></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3.jpeg"/><Relationship Id="rId7" Type="http://schemas.openxmlformats.org/officeDocument/2006/relationships/image" Target="../media/image25.emf"/><Relationship Id="rId2" Type="http://schemas.openxmlformats.org/officeDocument/2006/relationships/slideMaster" Target="../slideMasters/slideMaster5.xml"/><Relationship Id="rId1" Type="http://schemas.openxmlformats.org/officeDocument/2006/relationships/tags" Target="../tags/tag4.xml"/><Relationship Id="rId6" Type="http://schemas.openxmlformats.org/officeDocument/2006/relationships/image" Target="../media/image24.png"/><Relationship Id="rId5" Type="http://schemas.openxmlformats.org/officeDocument/2006/relationships/image" Target="../media/image15.emf"/><Relationship Id="rId10" Type="http://schemas.openxmlformats.org/officeDocument/2006/relationships/image" Target="../media/image28.png"/><Relationship Id="rId4" Type="http://schemas.openxmlformats.org/officeDocument/2006/relationships/oleObject" Target="../embeddings/oleObject4.bin"/><Relationship Id="rId9" Type="http://schemas.openxmlformats.org/officeDocument/2006/relationships/image" Target="../media/image27.emf"/></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A7093-8AC4-861C-902C-BEC75BC010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AFE4A6-9277-698C-7F7D-18D3313EE9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D4F618-42A9-CFA9-62F5-FE97EE3F0390}"/>
              </a:ext>
            </a:extLst>
          </p:cNvPr>
          <p:cNvSpPr>
            <a:spLocks noGrp="1"/>
          </p:cNvSpPr>
          <p:nvPr>
            <p:ph type="dt" sz="half" idx="10"/>
          </p:nvPr>
        </p:nvSpPr>
        <p:spPr/>
        <p:txBody>
          <a:bodyPr/>
          <a:lstStyle/>
          <a:p>
            <a:fld id="{8E36636D-D922-432D-A958-524484B5923D}" type="datetimeFigureOut">
              <a:rPr lang="en-US" smtClean="0"/>
              <a:pPr/>
              <a:t>6/11/2026</a:t>
            </a:fld>
            <a:endParaRPr lang="en-US" dirty="0"/>
          </a:p>
        </p:txBody>
      </p:sp>
      <p:sp>
        <p:nvSpPr>
          <p:cNvPr id="5" name="Footer Placeholder 4">
            <a:extLst>
              <a:ext uri="{FF2B5EF4-FFF2-40B4-BE49-F238E27FC236}">
                <a16:creationId xmlns:a16="http://schemas.microsoft.com/office/drawing/2014/main" id="{2CE1E0A6-DCC2-3FE5-6E40-69A7967133B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C8B4C7-7AB2-D3CA-05CB-5F9E65C35302}"/>
              </a:ext>
            </a:extLst>
          </p:cNvPr>
          <p:cNvSpPr>
            <a:spLocks noGrp="1"/>
          </p:cNvSpPr>
          <p:nvPr>
            <p:ph type="sldNum" sz="quarter" idx="12"/>
          </p:nvPr>
        </p:nvSpPr>
        <p:spPr/>
        <p:txBody>
          <a:bodyPr/>
          <a:lstStyle/>
          <a:p>
            <a:fld id="{753F9866-9D6A-4E48-8AAE-F0F10B4380FA}" type="slidenum">
              <a:rPr lang="en-US" smtClean="0"/>
              <a:pPr/>
              <a:t>‹#›</a:t>
            </a:fld>
            <a:endParaRPr lang="en-US"/>
          </a:p>
        </p:txBody>
      </p:sp>
    </p:spTree>
    <p:extLst>
      <p:ext uri="{BB962C8B-B14F-4D97-AF65-F5344CB8AC3E}">
        <p14:creationId xmlns:p14="http://schemas.microsoft.com/office/powerpoint/2010/main" val="3767104028"/>
      </p:ext>
    </p:extLst>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AD8A3-EE9F-8E93-BF9F-9B47D654FD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30A75E-C82A-25C5-49E7-F64E662D6F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845C14-CD42-EBDF-C808-793FE8915149}"/>
              </a:ext>
            </a:extLst>
          </p:cNvPr>
          <p:cNvSpPr>
            <a:spLocks noGrp="1"/>
          </p:cNvSpPr>
          <p:nvPr>
            <p:ph type="dt" sz="half" idx="10"/>
          </p:nvPr>
        </p:nvSpPr>
        <p:spPr/>
        <p:txBody>
          <a:bodyPr/>
          <a:lstStyle/>
          <a:p>
            <a:fld id="{8E36636D-D922-432D-A958-524484B5923D}" type="datetimeFigureOut">
              <a:rPr lang="en-US" smtClean="0"/>
              <a:pPr/>
              <a:t>6/11/2026</a:t>
            </a:fld>
            <a:endParaRPr lang="en-US" dirty="0"/>
          </a:p>
        </p:txBody>
      </p:sp>
      <p:sp>
        <p:nvSpPr>
          <p:cNvPr id="5" name="Footer Placeholder 4">
            <a:extLst>
              <a:ext uri="{FF2B5EF4-FFF2-40B4-BE49-F238E27FC236}">
                <a16:creationId xmlns:a16="http://schemas.microsoft.com/office/drawing/2014/main" id="{A0E2107D-1429-F416-7A40-B8B2C19A7F2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3D1D46-1D86-305F-E7AF-926E7EA79EC7}"/>
              </a:ext>
            </a:extLst>
          </p:cNvPr>
          <p:cNvSpPr>
            <a:spLocks noGrp="1"/>
          </p:cNvSpPr>
          <p:nvPr>
            <p:ph type="sldNum" sz="quarter" idx="12"/>
          </p:nvPr>
        </p:nvSpPr>
        <p:spPr/>
        <p:txBody>
          <a:bodyPr/>
          <a:lstStyle/>
          <a:p>
            <a:fld id="{753F9866-9D6A-4E48-8AAE-F0F10B4380FA}" type="slidenum">
              <a:rPr lang="en-US" smtClean="0"/>
              <a:pPr/>
              <a:t>‹#›</a:t>
            </a:fld>
            <a:endParaRPr lang="en-US"/>
          </a:p>
        </p:txBody>
      </p:sp>
    </p:spTree>
    <p:extLst>
      <p:ext uri="{BB962C8B-B14F-4D97-AF65-F5344CB8AC3E}">
        <p14:creationId xmlns:p14="http://schemas.microsoft.com/office/powerpoint/2010/main" val="4084180701"/>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F8B3ED-A7CD-47A0-8116-0160D8769B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29AAE3C-95FD-3E60-B217-AE4015481A5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FD498-BBA4-D6A4-D551-B678862625B6}"/>
              </a:ext>
            </a:extLst>
          </p:cNvPr>
          <p:cNvSpPr>
            <a:spLocks noGrp="1"/>
          </p:cNvSpPr>
          <p:nvPr>
            <p:ph type="dt" sz="half" idx="10"/>
          </p:nvPr>
        </p:nvSpPr>
        <p:spPr/>
        <p:txBody>
          <a:bodyPr/>
          <a:lstStyle/>
          <a:p>
            <a:fld id="{8E36636D-D922-432D-A958-524484B5923D}" type="datetimeFigureOut">
              <a:rPr lang="en-US" smtClean="0"/>
              <a:pPr/>
              <a:t>6/11/2026</a:t>
            </a:fld>
            <a:endParaRPr lang="en-US" dirty="0"/>
          </a:p>
        </p:txBody>
      </p:sp>
      <p:sp>
        <p:nvSpPr>
          <p:cNvPr id="5" name="Footer Placeholder 4">
            <a:extLst>
              <a:ext uri="{FF2B5EF4-FFF2-40B4-BE49-F238E27FC236}">
                <a16:creationId xmlns:a16="http://schemas.microsoft.com/office/drawing/2014/main" id="{99423CAB-3FF7-FE3F-CB77-A7BB54792E5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3DF7C04-497E-C45F-C141-96FA0D53FC4C}"/>
              </a:ext>
            </a:extLst>
          </p:cNvPr>
          <p:cNvSpPr>
            <a:spLocks noGrp="1"/>
          </p:cNvSpPr>
          <p:nvPr>
            <p:ph type="sldNum" sz="quarter" idx="12"/>
          </p:nvPr>
        </p:nvSpPr>
        <p:spPr/>
        <p:txBody>
          <a:bodyPr/>
          <a:lstStyle/>
          <a:p>
            <a:fld id="{753F9866-9D6A-4E48-8AAE-F0F10B4380FA}" type="slidenum">
              <a:rPr lang="en-US" smtClean="0"/>
              <a:pPr/>
              <a:t>‹#›</a:t>
            </a:fld>
            <a:endParaRPr lang="en-US"/>
          </a:p>
        </p:txBody>
      </p:sp>
    </p:spTree>
    <p:extLst>
      <p:ext uri="{BB962C8B-B14F-4D97-AF65-F5344CB8AC3E}">
        <p14:creationId xmlns:p14="http://schemas.microsoft.com/office/powerpoint/2010/main" val="1536254302"/>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EBF39-CFB5-EEF6-4475-1ECE5808D8EC}"/>
              </a:ext>
            </a:extLst>
          </p:cNvPr>
          <p:cNvSpPr>
            <a:spLocks noGrp="1"/>
          </p:cNvSpPr>
          <p:nvPr>
            <p:ph type="title"/>
          </p:nvPr>
        </p:nvSpPr>
        <p:spPr>
          <a:xfrm>
            <a:off x="493159" y="149136"/>
            <a:ext cx="10437599" cy="557210"/>
          </a:xfrm>
        </p:spPr>
        <p:txBody>
          <a:body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8B84FF82-7B83-B8FF-8880-7E7220E4D1ED}"/>
              </a:ext>
            </a:extLst>
          </p:cNvPr>
          <p:cNvSpPr>
            <a:spLocks noGrp="1"/>
          </p:cNvSpPr>
          <p:nvPr>
            <p:ph type="sldNum" sz="quarter" idx="10"/>
          </p:nvPr>
        </p:nvSpPr>
        <p:spPr/>
        <p:txBody>
          <a:bodyPr/>
          <a:lstStyle/>
          <a:p>
            <a:pPr algn="ctr"/>
            <a:fld id="{2D111710-9B9E-AE48-A209-C207CB38E34E}" type="slidenum">
              <a:rPr lang="en-US" smtClean="0"/>
              <a:pPr/>
              <a:t>‹#›</a:t>
            </a:fld>
            <a:endParaRPr lang="en-US"/>
          </a:p>
        </p:txBody>
      </p:sp>
      <p:sp>
        <p:nvSpPr>
          <p:cNvPr id="4" name="Date Placeholder 3">
            <a:extLst>
              <a:ext uri="{FF2B5EF4-FFF2-40B4-BE49-F238E27FC236}">
                <a16:creationId xmlns:a16="http://schemas.microsoft.com/office/drawing/2014/main" id="{91F3E675-AA09-1030-5257-8CAFEB440E6A}"/>
              </a:ext>
            </a:extLst>
          </p:cNvPr>
          <p:cNvSpPr>
            <a:spLocks noGrp="1"/>
          </p:cNvSpPr>
          <p:nvPr>
            <p:ph type="dt" sz="half" idx="11"/>
          </p:nvPr>
        </p:nvSpPr>
        <p:spPr/>
        <p:txBody>
          <a:bodyPr/>
          <a:lstStyle>
            <a:lvl1pPr algn="r">
              <a:defRPr/>
            </a:lvl1pPr>
          </a:lstStyle>
          <a:p>
            <a:fld id="{3334A925-8BB6-6A4C-8C5D-F61D06364061}" type="datetimeFigureOut">
              <a:rPr lang="en-US" smtClean="0"/>
              <a:pPr/>
              <a:t>6/11/2026</a:t>
            </a:fld>
            <a:endParaRPr lang="en-US"/>
          </a:p>
        </p:txBody>
      </p:sp>
      <p:sp>
        <p:nvSpPr>
          <p:cNvPr id="8" name="Content Placeholder 7">
            <a:extLst>
              <a:ext uri="{FF2B5EF4-FFF2-40B4-BE49-F238E27FC236}">
                <a16:creationId xmlns:a16="http://schemas.microsoft.com/office/drawing/2014/main" id="{F741BD8A-D5A9-8BB5-9C5E-9093FF99287E}"/>
              </a:ext>
            </a:extLst>
          </p:cNvPr>
          <p:cNvSpPr>
            <a:spLocks noGrp="1"/>
          </p:cNvSpPr>
          <p:nvPr>
            <p:ph sz="quarter" idx="12"/>
          </p:nvPr>
        </p:nvSpPr>
        <p:spPr>
          <a:xfrm>
            <a:off x="493160" y="1181528"/>
            <a:ext cx="11153467" cy="4859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8852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5BF14DA4-6BD3-41D0-ED7B-F5CF63D8E02B}"/>
              </a:ext>
            </a:extLst>
          </p:cNvPr>
          <p:cNvSpPr>
            <a:spLocks noGrp="1"/>
          </p:cNvSpPr>
          <p:nvPr>
            <p:ph type="pic" sz="quarter" idx="12"/>
          </p:nvPr>
        </p:nvSpPr>
        <p:spPr>
          <a:xfrm>
            <a:off x="5387975" y="0"/>
            <a:ext cx="6804025" cy="6858000"/>
          </a:xfrm>
        </p:spPr>
        <p:txBody>
          <a:bodyPr/>
          <a:lstStyle/>
          <a:p>
            <a:r>
              <a:rPr lang="en-US"/>
              <a:t>Click icon to add picture</a:t>
            </a:r>
          </a:p>
        </p:txBody>
      </p:sp>
      <p:sp>
        <p:nvSpPr>
          <p:cNvPr id="2" name="Title 1">
            <a:extLst>
              <a:ext uri="{FF2B5EF4-FFF2-40B4-BE49-F238E27FC236}">
                <a16:creationId xmlns:a16="http://schemas.microsoft.com/office/drawing/2014/main" id="{8C9795D8-36C7-9AC6-7BB0-2FA187F49B59}"/>
              </a:ext>
            </a:extLst>
          </p:cNvPr>
          <p:cNvSpPr>
            <a:spLocks noGrp="1"/>
          </p:cNvSpPr>
          <p:nvPr>
            <p:ph type="ctrTitle"/>
          </p:nvPr>
        </p:nvSpPr>
        <p:spPr>
          <a:xfrm>
            <a:off x="331417" y="2125014"/>
            <a:ext cx="6297984" cy="919032"/>
          </a:xfrm>
        </p:spPr>
        <p:txBody>
          <a:bodyPr anchor="b">
            <a:noAutofit/>
          </a:bodyPr>
          <a:lstStyle>
            <a:lvl1pPr algn="l">
              <a:defRPr sz="4400"/>
            </a:lvl1pPr>
          </a:lstStyle>
          <a:p>
            <a:r>
              <a:rPr lang="en-US"/>
              <a:t>Click to edit Master title style</a:t>
            </a:r>
          </a:p>
        </p:txBody>
      </p:sp>
      <p:sp>
        <p:nvSpPr>
          <p:cNvPr id="3" name="Subtitle 2">
            <a:extLst>
              <a:ext uri="{FF2B5EF4-FFF2-40B4-BE49-F238E27FC236}">
                <a16:creationId xmlns:a16="http://schemas.microsoft.com/office/drawing/2014/main" id="{5A76DAF6-7FAD-3329-1F2F-26D428433E30}"/>
              </a:ext>
            </a:extLst>
          </p:cNvPr>
          <p:cNvSpPr>
            <a:spLocks noGrp="1"/>
          </p:cNvSpPr>
          <p:nvPr>
            <p:ph type="subTitle" idx="1"/>
          </p:nvPr>
        </p:nvSpPr>
        <p:spPr>
          <a:xfrm>
            <a:off x="331416" y="3047266"/>
            <a:ext cx="6559241" cy="529861"/>
          </a:xfrm>
        </p:spPr>
        <p:txBody>
          <a:bodyPr>
            <a:noAutofit/>
          </a:bodyPr>
          <a:lstStyle>
            <a:lvl1pPr marL="0" indent="0" algn="l">
              <a:buNone/>
              <a:defRPr sz="2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12">
            <a:extLst>
              <a:ext uri="{FF2B5EF4-FFF2-40B4-BE49-F238E27FC236}">
                <a16:creationId xmlns:a16="http://schemas.microsoft.com/office/drawing/2014/main" id="{25E06F63-AE6B-E540-C04D-8905B2EFD5BF}"/>
              </a:ext>
            </a:extLst>
          </p:cNvPr>
          <p:cNvSpPr>
            <a:spLocks noGrp="1"/>
          </p:cNvSpPr>
          <p:nvPr>
            <p:ph type="body" sz="quarter" idx="10"/>
          </p:nvPr>
        </p:nvSpPr>
        <p:spPr>
          <a:xfrm>
            <a:off x="1096963" y="4244658"/>
            <a:ext cx="5999008" cy="529861"/>
          </a:xfrm>
        </p:spPr>
        <p:txBody>
          <a:bodyPr>
            <a:noAutofit/>
          </a:bodyPr>
          <a:lstStyle>
            <a:lvl1pPr marL="0" indent="0" algn="r">
              <a:buNone/>
              <a:defRPr sz="2400">
                <a:solidFill>
                  <a:schemeClr val="tx1">
                    <a:lumMod val="65000"/>
                    <a:lumOff val="35000"/>
                  </a:schemeClr>
                </a:solidFill>
              </a:defRPr>
            </a:lvl1pPr>
          </a:lstStyle>
          <a:p>
            <a:pPr lvl="0"/>
            <a:r>
              <a:rPr lang="en-US"/>
              <a:t>Edit Master text styles</a:t>
            </a:r>
          </a:p>
        </p:txBody>
      </p:sp>
      <p:sp>
        <p:nvSpPr>
          <p:cNvPr id="16" name="Text Placeholder 15">
            <a:extLst>
              <a:ext uri="{FF2B5EF4-FFF2-40B4-BE49-F238E27FC236}">
                <a16:creationId xmlns:a16="http://schemas.microsoft.com/office/drawing/2014/main" id="{2BCBF152-3CD9-3B8D-5C6A-83D9FE6F56E6}"/>
              </a:ext>
            </a:extLst>
          </p:cNvPr>
          <p:cNvSpPr>
            <a:spLocks noGrp="1"/>
          </p:cNvSpPr>
          <p:nvPr>
            <p:ph type="body" sz="quarter" idx="11"/>
          </p:nvPr>
        </p:nvSpPr>
        <p:spPr>
          <a:xfrm>
            <a:off x="1096963" y="4775200"/>
            <a:ext cx="5999162" cy="501650"/>
          </a:xfrm>
        </p:spPr>
        <p:txBody>
          <a:bodyPr>
            <a:noAutofit/>
          </a:bodyPr>
          <a:lstStyle>
            <a:lvl1pPr marL="0" indent="0" algn="r">
              <a:buNone/>
              <a:defRPr sz="2400">
                <a:solidFill>
                  <a:schemeClr val="tx1">
                    <a:lumMod val="65000"/>
                    <a:lumOff val="35000"/>
                  </a:schemeClr>
                </a:solidFill>
              </a:defRPr>
            </a:lvl1pPr>
          </a:lstStyle>
          <a:p>
            <a:pPr lvl="0"/>
            <a:r>
              <a:rPr lang="en-US"/>
              <a:t>Edit Master text styles</a:t>
            </a:r>
          </a:p>
        </p:txBody>
      </p:sp>
    </p:spTree>
    <p:extLst>
      <p:ext uri="{BB962C8B-B14F-4D97-AF65-F5344CB8AC3E}">
        <p14:creationId xmlns:p14="http://schemas.microsoft.com/office/powerpoint/2010/main" val="22033572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ransitions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E41ED-F47F-85C7-0527-8C9FCCC7ADBA}"/>
              </a:ext>
            </a:extLst>
          </p:cNvPr>
          <p:cNvSpPr>
            <a:spLocks noGrp="1"/>
          </p:cNvSpPr>
          <p:nvPr>
            <p:ph type="title"/>
          </p:nvPr>
        </p:nvSpPr>
        <p:spPr>
          <a:xfrm>
            <a:off x="1300766" y="1891183"/>
            <a:ext cx="10053033" cy="1325563"/>
          </a:xfrm>
        </p:spPr>
        <p:txBody>
          <a:bodyPr>
            <a:noAutofit/>
          </a:bodyPr>
          <a:lstStyle/>
          <a:p>
            <a:r>
              <a:rPr lang="en-US"/>
              <a:t>Click to edit Master title style</a:t>
            </a:r>
          </a:p>
        </p:txBody>
      </p:sp>
    </p:spTree>
    <p:extLst>
      <p:ext uri="{BB962C8B-B14F-4D97-AF65-F5344CB8AC3E}">
        <p14:creationId xmlns:p14="http://schemas.microsoft.com/office/powerpoint/2010/main" val="19425259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Intro Slide">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E41ED-F47F-85C7-0527-8C9FCCC7ADBA}"/>
              </a:ext>
            </a:extLst>
          </p:cNvPr>
          <p:cNvSpPr>
            <a:spLocks noGrp="1"/>
          </p:cNvSpPr>
          <p:nvPr>
            <p:ph type="title"/>
          </p:nvPr>
        </p:nvSpPr>
        <p:spPr>
          <a:xfrm>
            <a:off x="1300766" y="1891183"/>
            <a:ext cx="10053033" cy="1325563"/>
          </a:xfrm>
        </p:spPr>
        <p:txBody>
          <a:bodyPr>
            <a:noAutofit/>
          </a:bodyPr>
          <a:lstStyle/>
          <a:p>
            <a:r>
              <a:rPr lang="en-US"/>
              <a:t>Click to edit Master title style</a:t>
            </a:r>
          </a:p>
        </p:txBody>
      </p:sp>
    </p:spTree>
    <p:extLst>
      <p:ext uri="{BB962C8B-B14F-4D97-AF65-F5344CB8AC3E}">
        <p14:creationId xmlns:p14="http://schemas.microsoft.com/office/powerpoint/2010/main" val="2727373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EBF39-CFB5-EEF6-4475-1ECE5808D8EC}"/>
              </a:ext>
            </a:extLst>
          </p:cNvPr>
          <p:cNvSpPr>
            <a:spLocks noGrp="1"/>
          </p:cNvSpPr>
          <p:nvPr>
            <p:ph type="title"/>
          </p:nvPr>
        </p:nvSpPr>
        <p:spPr>
          <a:xfrm>
            <a:off x="493159" y="149136"/>
            <a:ext cx="10437599" cy="557210"/>
          </a:xfrm>
        </p:spPr>
        <p:txBody>
          <a:body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8B84FF82-7B83-B8FF-8880-7E7220E4D1ED}"/>
              </a:ext>
            </a:extLst>
          </p:cNvPr>
          <p:cNvSpPr>
            <a:spLocks noGrp="1"/>
          </p:cNvSpPr>
          <p:nvPr>
            <p:ph type="sldNum" sz="quarter" idx="10"/>
          </p:nvPr>
        </p:nvSpPr>
        <p:spPr/>
        <p:txBody>
          <a:bodyPr/>
          <a:lstStyle/>
          <a:p>
            <a:pPr algn="ctr"/>
            <a:fld id="{2D111710-9B9E-AE48-A209-C207CB38E34E}" type="slidenum">
              <a:rPr lang="en-US" smtClean="0"/>
              <a:pPr/>
              <a:t>‹#›</a:t>
            </a:fld>
            <a:endParaRPr lang="en-US"/>
          </a:p>
        </p:txBody>
      </p:sp>
      <p:sp>
        <p:nvSpPr>
          <p:cNvPr id="4" name="Date Placeholder 3">
            <a:extLst>
              <a:ext uri="{FF2B5EF4-FFF2-40B4-BE49-F238E27FC236}">
                <a16:creationId xmlns:a16="http://schemas.microsoft.com/office/drawing/2014/main" id="{91F3E675-AA09-1030-5257-8CAFEB440E6A}"/>
              </a:ext>
            </a:extLst>
          </p:cNvPr>
          <p:cNvSpPr>
            <a:spLocks noGrp="1"/>
          </p:cNvSpPr>
          <p:nvPr>
            <p:ph type="dt" sz="half" idx="11"/>
          </p:nvPr>
        </p:nvSpPr>
        <p:spPr/>
        <p:txBody>
          <a:bodyPr/>
          <a:lstStyle>
            <a:lvl1pPr algn="r">
              <a:defRPr/>
            </a:lvl1pPr>
          </a:lstStyle>
          <a:p>
            <a:fld id="{3334A925-8BB6-6A4C-8C5D-F61D06364061}" type="datetimeFigureOut">
              <a:rPr lang="en-US" smtClean="0"/>
              <a:pPr/>
              <a:t>6/11/2026</a:t>
            </a:fld>
            <a:endParaRPr lang="en-US"/>
          </a:p>
        </p:txBody>
      </p:sp>
      <p:sp>
        <p:nvSpPr>
          <p:cNvPr id="8" name="Content Placeholder 7">
            <a:extLst>
              <a:ext uri="{FF2B5EF4-FFF2-40B4-BE49-F238E27FC236}">
                <a16:creationId xmlns:a16="http://schemas.microsoft.com/office/drawing/2014/main" id="{F741BD8A-D5A9-8BB5-9C5E-9093FF99287E}"/>
              </a:ext>
            </a:extLst>
          </p:cNvPr>
          <p:cNvSpPr>
            <a:spLocks noGrp="1"/>
          </p:cNvSpPr>
          <p:nvPr>
            <p:ph sz="quarter" idx="12"/>
          </p:nvPr>
        </p:nvSpPr>
        <p:spPr>
          <a:xfrm>
            <a:off x="493160" y="1181528"/>
            <a:ext cx="11153467" cy="4859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14221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41005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type="blank" preserve="1" userDrawn="1">
  <p:cSld name="Titelfolie">
    <p:spTree>
      <p:nvGrpSpPr>
        <p:cNvPr id="1" name=""/>
        <p:cNvGrpSpPr/>
        <p:nvPr/>
      </p:nvGrpSpPr>
      <p:grpSpPr bwMode="auto">
        <a:xfrm>
          <a:off x="0" y="0"/>
          <a:ext cx="0" cy="0"/>
          <a:chOff x="0" y="0"/>
          <a:chExt cx="0" cy="0"/>
        </a:xfrm>
      </p:grpSpPr>
      <p:pic>
        <p:nvPicPr>
          <p:cNvPr id="1797573483" name="Grafik 5" descr="Ein Bild, das Zeichnung enthält.&#10;&#10;Automatisch generierte Beschreibung"/>
          <p:cNvPicPr>
            <a:picLocks noChangeAspect="1"/>
          </p:cNvPicPr>
          <p:nvPr userDrawn="1"/>
        </p:nvPicPr>
        <p:blipFill rotWithShape="1">
          <a:blip r:embed="rId2"/>
          <a:stretch/>
        </p:blipFill>
        <p:spPr bwMode="auto">
          <a:xfrm>
            <a:off x="0" y="171"/>
            <a:ext cx="12192000" cy="6857657"/>
          </a:xfrm>
          <a:prstGeom prst="rect">
            <a:avLst/>
          </a:prstGeom>
        </p:spPr>
      </p:pic>
      <p:pic>
        <p:nvPicPr>
          <p:cNvPr id="321276126" name="Grafik 7"/>
          <p:cNvPicPr>
            <a:picLocks noChangeAspect="1"/>
          </p:cNvPicPr>
          <p:nvPr userDrawn="1"/>
        </p:nvPicPr>
        <p:blipFill rotWithShape="1">
          <a:blip r:embed="rId3"/>
          <a:stretch/>
        </p:blipFill>
        <p:spPr bwMode="auto">
          <a:xfrm>
            <a:off x="6949440" y="5312541"/>
            <a:ext cx="4101315" cy="908450"/>
          </a:xfrm>
          <a:prstGeom prst="rect">
            <a:avLst/>
          </a:prstGeom>
        </p:spPr>
      </p:pic>
    </p:spTree>
    <p:extLst>
      <p:ext uri="{BB962C8B-B14F-4D97-AF65-F5344CB8AC3E}">
        <p14:creationId xmlns:p14="http://schemas.microsoft.com/office/powerpoint/2010/main" val="23684260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type="title" preserve="1" userDrawn="1">
  <p:cSld name="standard headline bold">
    <p:spTree>
      <p:nvGrpSpPr>
        <p:cNvPr id="1" name=""/>
        <p:cNvGrpSpPr/>
        <p:nvPr/>
      </p:nvGrpSpPr>
      <p:grpSpPr bwMode="auto">
        <a:xfrm>
          <a:off x="0" y="0"/>
          <a:ext cx="0" cy="0"/>
          <a:chOff x="0" y="0"/>
          <a:chExt cx="0" cy="0"/>
        </a:xfrm>
      </p:grpSpPr>
      <p:pic>
        <p:nvPicPr>
          <p:cNvPr id="1904267906" name="Grafik 7"/>
          <p:cNvPicPr>
            <a:picLocks noChangeAspect="1"/>
          </p:cNvPicPr>
          <p:nvPr userDrawn="1"/>
        </p:nvPicPr>
        <p:blipFill rotWithShape="1">
          <a:blip r:embed="rId2"/>
          <a:stretch/>
        </p:blipFill>
        <p:spPr bwMode="auto">
          <a:xfrm>
            <a:off x="0" y="6202429"/>
            <a:ext cx="12192000" cy="672965"/>
          </a:xfrm>
          <a:prstGeom prst="rect">
            <a:avLst/>
          </a:prstGeom>
        </p:spPr>
      </p:pic>
      <p:sp>
        <p:nvSpPr>
          <p:cNvPr id="1733665016" name="Titel 1"/>
          <p:cNvSpPr>
            <a:spLocks noGrp="1"/>
          </p:cNvSpPr>
          <p:nvPr>
            <p:ph type="ctrTitle"/>
          </p:nvPr>
        </p:nvSpPr>
        <p:spPr bwMode="auto">
          <a:xfrm>
            <a:off x="498323" y="532191"/>
            <a:ext cx="10169676" cy="943428"/>
          </a:xfrm>
        </p:spPr>
        <p:txBody>
          <a:bodyPr anchor="t" anchorCtr="0">
            <a:normAutofit/>
          </a:bodyPr>
          <a:lstStyle>
            <a:lvl1pPr algn="l">
              <a:defRPr sz="4000" b="1" cap="all">
                <a:solidFill>
                  <a:srgbClr val="C1002A"/>
                </a:solidFill>
                <a:latin typeface="Noto Sans "/>
                <a:ea typeface="Noto Sans Bold"/>
                <a:cs typeface="Noto Sans Bold"/>
              </a:defRPr>
            </a:lvl1pPr>
          </a:lstStyle>
          <a:p>
            <a:pPr>
              <a:defRPr/>
            </a:pPr>
            <a:r>
              <a:rPr lang="de-DE"/>
              <a:t>Mastertitelformat bearbeiten</a:t>
            </a:r>
            <a:endParaRPr/>
          </a:p>
        </p:txBody>
      </p:sp>
      <p:sp>
        <p:nvSpPr>
          <p:cNvPr id="1290993901" name="Untertitel 2"/>
          <p:cNvSpPr>
            <a:spLocks noGrp="1"/>
          </p:cNvSpPr>
          <p:nvPr>
            <p:ph type="subTitle" idx="1"/>
          </p:nvPr>
        </p:nvSpPr>
        <p:spPr bwMode="auto">
          <a:xfrm>
            <a:off x="498323" y="1935238"/>
            <a:ext cx="10169676" cy="33225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Master-Untertitelformat bearbeiten</a:t>
            </a:r>
            <a:endParaRPr/>
          </a:p>
        </p:txBody>
      </p:sp>
      <p:sp>
        <p:nvSpPr>
          <p:cNvPr id="1148774776" name="Datumsplatzhalter 3"/>
          <p:cNvSpPr>
            <a:spLocks noGrp="1"/>
          </p:cNvSpPr>
          <p:nvPr>
            <p:ph type="dt" sz="half" idx="10"/>
          </p:nvPr>
        </p:nvSpPr>
        <p:spPr bwMode="auto">
          <a:xfrm>
            <a:off x="838200" y="6356350"/>
            <a:ext cx="2743200" cy="365125"/>
          </a:xfrm>
          <a:prstGeom prst="rect">
            <a:avLst/>
          </a:prstGeom>
        </p:spPr>
        <p:txBody>
          <a:bodyPr/>
          <a:lstStyle>
            <a:lvl1pPr>
              <a:defRPr>
                <a:solidFill>
                  <a:schemeClr val="bg1"/>
                </a:solidFill>
              </a:defRPr>
            </a:lvl1pPr>
          </a:lstStyle>
          <a:p>
            <a:pPr>
              <a:defRPr/>
            </a:pPr>
            <a:r>
              <a:rPr lang="de-DE"/>
              <a:t>10.06.2026</a:t>
            </a:r>
            <a:endParaRPr/>
          </a:p>
        </p:txBody>
      </p:sp>
      <p:sp>
        <p:nvSpPr>
          <p:cNvPr id="53227857" name="Fußzeilenplatzhalter 4"/>
          <p:cNvSpPr>
            <a:spLocks noGrp="1"/>
          </p:cNvSpPr>
          <p:nvPr>
            <p:ph type="ftr" sz="quarter" idx="11"/>
          </p:nvPr>
        </p:nvSpPr>
        <p:spPr bwMode="auto">
          <a:xfrm>
            <a:off x="5007591" y="6356350"/>
            <a:ext cx="6106236" cy="365125"/>
          </a:xfrm>
          <a:prstGeom prst="rect">
            <a:avLst/>
          </a:prstGeom>
        </p:spPr>
        <p:txBody>
          <a:bodyPr/>
          <a:lstStyle>
            <a:lvl1pPr algn="r">
              <a:defRPr>
                <a:solidFill>
                  <a:schemeClr val="bg1"/>
                </a:solidFill>
              </a:defRPr>
            </a:lvl1pPr>
          </a:lstStyle>
          <a:p>
            <a:pPr>
              <a:defRPr/>
            </a:pPr>
            <a:r>
              <a:rPr lang="en-US"/>
              <a:t>TTC Meeting 2026 - P. Plattner</a:t>
            </a:r>
            <a:endParaRPr/>
          </a:p>
        </p:txBody>
      </p:sp>
      <p:sp>
        <p:nvSpPr>
          <p:cNvPr id="755515438" name="Foliennummernplatzhalter 5"/>
          <p:cNvSpPr>
            <a:spLocks noGrp="1"/>
          </p:cNvSpPr>
          <p:nvPr>
            <p:ph type="sldNum" sz="quarter" idx="12"/>
          </p:nvPr>
        </p:nvSpPr>
        <p:spPr bwMode="auto">
          <a:xfrm>
            <a:off x="58003" y="6356350"/>
            <a:ext cx="780197" cy="365125"/>
          </a:xfrm>
          <a:prstGeom prst="rect">
            <a:avLst/>
          </a:prstGeom>
        </p:spPr>
        <p:txBody>
          <a:bodyPr/>
          <a:lstStyle>
            <a:lvl1pPr algn="l">
              <a:defRPr>
                <a:solidFill>
                  <a:schemeClr val="bg1"/>
                </a:solidFill>
              </a:defRPr>
            </a:lvl1pPr>
          </a:lstStyle>
          <a:p>
            <a:pPr>
              <a:defRPr/>
            </a:pPr>
            <a:fld id="{07240774-CFD2-4AB8-B231-46D42DA9185A}" type="slidenum">
              <a:rPr lang="de-DE"/>
              <a:t>‹#›</a:t>
            </a:fld>
            <a:endParaRPr lang="de-DE"/>
          </a:p>
        </p:txBody>
      </p:sp>
      <p:pic>
        <p:nvPicPr>
          <p:cNvPr id="1249455356" name="Grafik 8"/>
          <p:cNvPicPr>
            <a:picLocks noChangeAspect="1"/>
          </p:cNvPicPr>
          <p:nvPr userDrawn="1"/>
        </p:nvPicPr>
        <p:blipFill rotWithShape="1">
          <a:blip r:embed="rId3"/>
          <a:stretch/>
        </p:blipFill>
        <p:spPr bwMode="auto">
          <a:xfrm>
            <a:off x="11378128" y="6307363"/>
            <a:ext cx="464607" cy="448438"/>
          </a:xfrm>
          <a:prstGeom prst="rect">
            <a:avLst/>
          </a:prstGeom>
        </p:spPr>
      </p:pic>
    </p:spTree>
    <p:extLst>
      <p:ext uri="{BB962C8B-B14F-4D97-AF65-F5344CB8AC3E}">
        <p14:creationId xmlns:p14="http://schemas.microsoft.com/office/powerpoint/2010/main" val="1502943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723A1-F480-BEC9-D34D-13313A4746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1FD92C-E614-1DE5-898D-3A7ECB56A9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802D4F-CFCB-949A-EFC9-9D65CDEEBB5C}"/>
              </a:ext>
            </a:extLst>
          </p:cNvPr>
          <p:cNvSpPr>
            <a:spLocks noGrp="1"/>
          </p:cNvSpPr>
          <p:nvPr>
            <p:ph type="dt" sz="half" idx="10"/>
          </p:nvPr>
        </p:nvSpPr>
        <p:spPr/>
        <p:txBody>
          <a:bodyPr/>
          <a:lstStyle/>
          <a:p>
            <a:fld id="{8E36636D-D922-432D-A958-524484B5923D}" type="datetimeFigureOut">
              <a:rPr lang="en-US" smtClean="0"/>
              <a:pPr/>
              <a:t>6/11/2026</a:t>
            </a:fld>
            <a:endParaRPr lang="en-US" dirty="0"/>
          </a:p>
        </p:txBody>
      </p:sp>
      <p:sp>
        <p:nvSpPr>
          <p:cNvPr id="5" name="Footer Placeholder 4">
            <a:extLst>
              <a:ext uri="{FF2B5EF4-FFF2-40B4-BE49-F238E27FC236}">
                <a16:creationId xmlns:a16="http://schemas.microsoft.com/office/drawing/2014/main" id="{4D769498-61D1-9C50-164C-9FCD0CC949B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3616AB-F8F3-3074-4ADD-07F0877D0FF7}"/>
              </a:ext>
            </a:extLst>
          </p:cNvPr>
          <p:cNvSpPr>
            <a:spLocks noGrp="1"/>
          </p:cNvSpPr>
          <p:nvPr>
            <p:ph type="sldNum" sz="quarter" idx="12"/>
          </p:nvPr>
        </p:nvSpPr>
        <p:spPr/>
        <p:txBody>
          <a:bodyPr/>
          <a:lstStyle/>
          <a:p>
            <a:fld id="{753F9866-9D6A-4E48-8AAE-F0F10B4380FA}" type="slidenum">
              <a:rPr lang="en-US" smtClean="0"/>
              <a:pPr/>
              <a:t>‹#›</a:t>
            </a:fld>
            <a:endParaRPr lang="en-US"/>
          </a:p>
        </p:txBody>
      </p:sp>
    </p:spTree>
    <p:extLst>
      <p:ext uri="{BB962C8B-B14F-4D97-AF65-F5344CB8AC3E}">
        <p14:creationId xmlns:p14="http://schemas.microsoft.com/office/powerpoint/2010/main" val="2268832118"/>
      </p:ext>
    </p:extLst>
  </p:cSld>
  <p:clrMapOvr>
    <a:masterClrMapping/>
  </p:clrMapOvr>
  <p:hf hdr="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PhAnim="0" preserve="1" userDrawn="1">
  <p:cSld name="standard Headline dünn">
    <p:spTree>
      <p:nvGrpSpPr>
        <p:cNvPr id="1" name=""/>
        <p:cNvGrpSpPr/>
        <p:nvPr/>
      </p:nvGrpSpPr>
      <p:grpSpPr bwMode="auto">
        <a:xfrm>
          <a:off x="0" y="0"/>
          <a:ext cx="0" cy="0"/>
          <a:chOff x="0" y="0"/>
          <a:chExt cx="0" cy="0"/>
        </a:xfrm>
      </p:grpSpPr>
      <p:sp>
        <p:nvSpPr>
          <p:cNvPr id="958829741" name="Titel 1"/>
          <p:cNvSpPr>
            <a:spLocks noGrp="1"/>
          </p:cNvSpPr>
          <p:nvPr>
            <p:ph type="ctrTitle"/>
          </p:nvPr>
        </p:nvSpPr>
        <p:spPr bwMode="auto">
          <a:xfrm>
            <a:off x="498323" y="532191"/>
            <a:ext cx="10169676" cy="943428"/>
          </a:xfrm>
        </p:spPr>
        <p:txBody>
          <a:bodyPr anchor="t" anchorCtr="0">
            <a:normAutofit/>
          </a:bodyPr>
          <a:lstStyle>
            <a:lvl1pPr algn="l">
              <a:defRPr sz="4000" cap="all">
                <a:solidFill>
                  <a:srgbClr val="C1002A"/>
                </a:solidFill>
                <a:latin typeface="Noto Sans "/>
                <a:ea typeface="Noto Sans regular"/>
                <a:cs typeface="Noto Sans regular"/>
              </a:defRPr>
            </a:lvl1pPr>
          </a:lstStyle>
          <a:p>
            <a:pPr>
              <a:defRPr/>
            </a:pPr>
            <a:r>
              <a:rPr lang="de-DE"/>
              <a:t>Mastertitelformat bearbeiten</a:t>
            </a:r>
            <a:endParaRPr/>
          </a:p>
        </p:txBody>
      </p:sp>
      <p:sp>
        <p:nvSpPr>
          <p:cNvPr id="258331495" name="Untertitel 2"/>
          <p:cNvSpPr>
            <a:spLocks noGrp="1"/>
          </p:cNvSpPr>
          <p:nvPr>
            <p:ph type="subTitle" idx="1"/>
          </p:nvPr>
        </p:nvSpPr>
        <p:spPr bwMode="auto">
          <a:xfrm>
            <a:off x="498323" y="1935238"/>
            <a:ext cx="10169676" cy="33225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Master-Untertitelformat bearbeiten</a:t>
            </a:r>
            <a:endParaRPr/>
          </a:p>
        </p:txBody>
      </p:sp>
      <p:pic>
        <p:nvPicPr>
          <p:cNvPr id="1609899536" name="Grafik 8"/>
          <p:cNvPicPr>
            <a:picLocks noChangeAspect="1"/>
          </p:cNvPicPr>
          <p:nvPr userDrawn="1"/>
        </p:nvPicPr>
        <p:blipFill rotWithShape="1">
          <a:blip r:embed="rId2"/>
          <a:stretch/>
        </p:blipFill>
        <p:spPr bwMode="auto">
          <a:xfrm>
            <a:off x="0" y="6202429"/>
            <a:ext cx="12192000" cy="672965"/>
          </a:xfrm>
          <a:prstGeom prst="rect">
            <a:avLst/>
          </a:prstGeom>
        </p:spPr>
      </p:pic>
      <p:sp>
        <p:nvSpPr>
          <p:cNvPr id="796581379" name="Datumsplatzhalter 3"/>
          <p:cNvSpPr>
            <a:spLocks noGrp="1"/>
          </p:cNvSpPr>
          <p:nvPr>
            <p:ph type="dt" sz="half" idx="10"/>
          </p:nvPr>
        </p:nvSpPr>
        <p:spPr bwMode="auto">
          <a:xfrm>
            <a:off x="838200" y="6356350"/>
            <a:ext cx="2743200" cy="365125"/>
          </a:xfrm>
          <a:prstGeom prst="rect">
            <a:avLst/>
          </a:prstGeom>
        </p:spPr>
        <p:txBody>
          <a:bodyPr/>
          <a:lstStyle>
            <a:lvl1pPr>
              <a:defRPr>
                <a:solidFill>
                  <a:schemeClr val="bg1"/>
                </a:solidFill>
                <a:latin typeface="Noto Sans "/>
              </a:defRPr>
            </a:lvl1pPr>
          </a:lstStyle>
          <a:p>
            <a:pPr>
              <a:defRPr/>
            </a:pPr>
            <a:r>
              <a:rPr lang="de-DE"/>
              <a:t>10.06.2026</a:t>
            </a:r>
            <a:endParaRPr/>
          </a:p>
        </p:txBody>
      </p:sp>
      <p:sp>
        <p:nvSpPr>
          <p:cNvPr id="787612758" name="Fußzeilenplatzhalter 4"/>
          <p:cNvSpPr>
            <a:spLocks noGrp="1"/>
          </p:cNvSpPr>
          <p:nvPr>
            <p:ph type="ftr" sz="quarter" idx="11"/>
          </p:nvPr>
        </p:nvSpPr>
        <p:spPr bwMode="auto">
          <a:xfrm>
            <a:off x="5007591" y="6356350"/>
            <a:ext cx="6106236" cy="365125"/>
          </a:xfrm>
          <a:prstGeom prst="rect">
            <a:avLst/>
          </a:prstGeom>
        </p:spPr>
        <p:txBody>
          <a:bodyPr/>
          <a:lstStyle>
            <a:lvl1pPr algn="r">
              <a:defRPr>
                <a:solidFill>
                  <a:schemeClr val="bg1"/>
                </a:solidFill>
                <a:latin typeface="Noto Sans "/>
              </a:defRPr>
            </a:lvl1pPr>
          </a:lstStyle>
          <a:p>
            <a:pPr>
              <a:defRPr/>
            </a:pPr>
            <a:r>
              <a:rPr lang="en-US"/>
              <a:t>TTC Meeting 2026 - P. Plattner</a:t>
            </a:r>
            <a:endParaRPr/>
          </a:p>
        </p:txBody>
      </p:sp>
      <p:sp>
        <p:nvSpPr>
          <p:cNvPr id="726326301" name="Foliennummernplatzhalter 5"/>
          <p:cNvSpPr>
            <a:spLocks noGrp="1"/>
          </p:cNvSpPr>
          <p:nvPr>
            <p:ph type="sldNum" sz="quarter" idx="12"/>
          </p:nvPr>
        </p:nvSpPr>
        <p:spPr bwMode="auto">
          <a:xfrm>
            <a:off x="58003" y="6356350"/>
            <a:ext cx="780197" cy="365125"/>
          </a:xfrm>
          <a:prstGeom prst="rect">
            <a:avLst/>
          </a:prstGeom>
        </p:spPr>
        <p:txBody>
          <a:bodyPr/>
          <a:lstStyle>
            <a:lvl1pPr algn="l">
              <a:defRPr>
                <a:solidFill>
                  <a:schemeClr val="bg1"/>
                </a:solidFill>
                <a:latin typeface="Noto Sans "/>
              </a:defRPr>
            </a:lvl1pPr>
          </a:lstStyle>
          <a:p>
            <a:pPr>
              <a:defRPr/>
            </a:pPr>
            <a:fld id="{07240774-CFD2-4AB8-B231-46D42DA9185A}" type="slidenum">
              <a:rPr lang="de-DE"/>
              <a:t>‹#›</a:t>
            </a:fld>
            <a:endParaRPr lang="de-DE"/>
          </a:p>
        </p:txBody>
      </p:sp>
      <p:pic>
        <p:nvPicPr>
          <p:cNvPr id="1503409155" name="Grafik 13"/>
          <p:cNvPicPr>
            <a:picLocks noChangeAspect="1"/>
          </p:cNvPicPr>
          <p:nvPr userDrawn="1"/>
        </p:nvPicPr>
        <p:blipFill rotWithShape="1">
          <a:blip r:embed="rId3"/>
          <a:stretch/>
        </p:blipFill>
        <p:spPr bwMode="auto">
          <a:xfrm>
            <a:off x="11378128" y="6307363"/>
            <a:ext cx="464607" cy="448438"/>
          </a:xfrm>
          <a:prstGeom prst="rect">
            <a:avLst/>
          </a:prstGeom>
        </p:spPr>
      </p:pic>
    </p:spTree>
    <p:extLst>
      <p:ext uri="{BB962C8B-B14F-4D97-AF65-F5344CB8AC3E}">
        <p14:creationId xmlns:p14="http://schemas.microsoft.com/office/powerpoint/2010/main" val="29836504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PhAnim="0" type="obj" preserve="1" userDrawn="1">
  <p:cSld name="Aufzählung 1">
    <p:spTree>
      <p:nvGrpSpPr>
        <p:cNvPr id="1" name=""/>
        <p:cNvGrpSpPr/>
        <p:nvPr/>
      </p:nvGrpSpPr>
      <p:grpSpPr bwMode="auto">
        <a:xfrm>
          <a:off x="0" y="0"/>
          <a:ext cx="0" cy="0"/>
          <a:chOff x="0" y="0"/>
          <a:chExt cx="0" cy="0"/>
        </a:xfrm>
      </p:grpSpPr>
      <p:pic>
        <p:nvPicPr>
          <p:cNvPr id="1385906116" name="Grafik 9"/>
          <p:cNvPicPr>
            <a:picLocks noChangeAspect="1"/>
          </p:cNvPicPr>
          <p:nvPr userDrawn="1"/>
        </p:nvPicPr>
        <p:blipFill rotWithShape="1">
          <a:blip r:embed="rId2"/>
          <a:stretch/>
        </p:blipFill>
        <p:spPr bwMode="auto">
          <a:xfrm>
            <a:off x="0" y="6202429"/>
            <a:ext cx="12192000" cy="672965"/>
          </a:xfrm>
          <a:prstGeom prst="rect">
            <a:avLst/>
          </a:prstGeom>
        </p:spPr>
      </p:pic>
      <p:sp>
        <p:nvSpPr>
          <p:cNvPr id="2142060109" name="Titel 1"/>
          <p:cNvSpPr>
            <a:spLocks noGrp="1"/>
          </p:cNvSpPr>
          <p:nvPr>
            <p:ph type="title"/>
          </p:nvPr>
        </p:nvSpPr>
        <p:spPr bwMode="auto">
          <a:xfrm>
            <a:off x="401562" y="517676"/>
            <a:ext cx="10952238" cy="1173012"/>
          </a:xfrm>
        </p:spPr>
        <p:txBody>
          <a:bodyPr anchor="t" anchorCtr="0">
            <a:normAutofit/>
          </a:bodyPr>
          <a:lstStyle>
            <a:lvl1pPr>
              <a:defRPr sz="4000" b="1" cap="all">
                <a:latin typeface="Noto Sans "/>
                <a:ea typeface="Noto Sans Bold"/>
                <a:cs typeface="Noto Sans Bold"/>
              </a:defRPr>
            </a:lvl1pPr>
          </a:lstStyle>
          <a:p>
            <a:pPr>
              <a:defRPr/>
            </a:pPr>
            <a:r>
              <a:rPr lang="de-DE"/>
              <a:t>Mastertitelformat bearbeiten</a:t>
            </a:r>
            <a:endParaRPr/>
          </a:p>
        </p:txBody>
      </p:sp>
      <p:sp>
        <p:nvSpPr>
          <p:cNvPr id="1074078463" name="Inhaltsplatzhalter 2"/>
          <p:cNvSpPr>
            <a:spLocks noGrp="1"/>
          </p:cNvSpPr>
          <p:nvPr>
            <p:ph idx="1"/>
          </p:nvPr>
        </p:nvSpPr>
        <p:spPr bwMode="auto">
          <a:xfrm>
            <a:off x="401562" y="1825625"/>
            <a:ext cx="10952238" cy="4351338"/>
          </a:xfrm>
        </p:spPr>
        <p:txBody>
          <a:bodyPr/>
          <a:lstStyle>
            <a:lvl1pPr marL="228600" indent="-228600">
              <a:buClr>
                <a:srgbClr val="C1002A"/>
              </a:buClr>
              <a:buFont typeface="Wingdings"/>
              <a:buChar char="§"/>
              <a:defRPr/>
            </a:lvl1pPr>
            <a:lvl2pPr marL="685800" indent="-228600">
              <a:buClr>
                <a:srgbClr val="C1002A"/>
              </a:buClr>
              <a:buFont typeface="Wingdings"/>
              <a:buChar char="§"/>
              <a:defRPr/>
            </a:lvl2pPr>
            <a:lvl3pPr marL="1143000" indent="-228600">
              <a:buClr>
                <a:srgbClr val="C1002A"/>
              </a:buClr>
              <a:buFont typeface="Wingdings"/>
              <a:buChar char="§"/>
              <a:defRPr/>
            </a:lvl3pPr>
            <a:lvl4pPr marL="1600200" indent="-228600">
              <a:buClr>
                <a:srgbClr val="C1002A"/>
              </a:buClr>
              <a:buFont typeface="Wingdings"/>
              <a:buChar char="§"/>
              <a:defRPr/>
            </a:lvl4pPr>
            <a:lvl5pPr marL="2057400" indent="-228600">
              <a:buClr>
                <a:srgbClr val="C1002A"/>
              </a:buClr>
              <a:buFont typeface="Wingdings"/>
              <a:buChar char="§"/>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723631719" name="Datumsplatzhalter 3"/>
          <p:cNvSpPr>
            <a:spLocks noGrp="1"/>
          </p:cNvSpPr>
          <p:nvPr>
            <p:ph type="dt" sz="half" idx="10"/>
          </p:nvPr>
        </p:nvSpPr>
        <p:spPr bwMode="auto">
          <a:xfrm>
            <a:off x="838200" y="6356350"/>
            <a:ext cx="2743200" cy="365125"/>
          </a:xfrm>
          <a:prstGeom prst="rect">
            <a:avLst/>
          </a:prstGeom>
        </p:spPr>
        <p:txBody>
          <a:bodyPr/>
          <a:lstStyle>
            <a:lvl1pPr>
              <a:defRPr>
                <a:solidFill>
                  <a:schemeClr val="bg1"/>
                </a:solidFill>
              </a:defRPr>
            </a:lvl1pPr>
          </a:lstStyle>
          <a:p>
            <a:pPr>
              <a:defRPr/>
            </a:pPr>
            <a:r>
              <a:rPr lang="de-DE"/>
              <a:t>10.06.2026</a:t>
            </a:r>
            <a:endParaRPr/>
          </a:p>
        </p:txBody>
      </p:sp>
      <p:sp>
        <p:nvSpPr>
          <p:cNvPr id="1382316915" name="Fußzeilenplatzhalter 4"/>
          <p:cNvSpPr>
            <a:spLocks noGrp="1"/>
          </p:cNvSpPr>
          <p:nvPr>
            <p:ph type="ftr" sz="quarter" idx="11"/>
          </p:nvPr>
        </p:nvSpPr>
        <p:spPr bwMode="auto">
          <a:xfrm>
            <a:off x="5007591" y="6356350"/>
            <a:ext cx="6106236" cy="365125"/>
          </a:xfrm>
          <a:prstGeom prst="rect">
            <a:avLst/>
          </a:prstGeom>
        </p:spPr>
        <p:txBody>
          <a:bodyPr/>
          <a:lstStyle>
            <a:lvl1pPr algn="r">
              <a:defRPr>
                <a:solidFill>
                  <a:schemeClr val="bg1"/>
                </a:solidFill>
              </a:defRPr>
            </a:lvl1pPr>
          </a:lstStyle>
          <a:p>
            <a:pPr>
              <a:defRPr/>
            </a:pPr>
            <a:r>
              <a:rPr lang="en-US"/>
              <a:t>TTC Meeting 2026 - P. Plattner</a:t>
            </a:r>
            <a:endParaRPr/>
          </a:p>
        </p:txBody>
      </p:sp>
      <p:sp>
        <p:nvSpPr>
          <p:cNvPr id="18145189" name="Foliennummernplatzhalter 5"/>
          <p:cNvSpPr>
            <a:spLocks noGrp="1"/>
          </p:cNvSpPr>
          <p:nvPr>
            <p:ph type="sldNum" sz="quarter" idx="12"/>
          </p:nvPr>
        </p:nvSpPr>
        <p:spPr bwMode="auto">
          <a:xfrm>
            <a:off x="58003" y="6356350"/>
            <a:ext cx="651681" cy="365125"/>
          </a:xfrm>
          <a:prstGeom prst="rect">
            <a:avLst/>
          </a:prstGeom>
        </p:spPr>
        <p:txBody>
          <a:bodyPr/>
          <a:lstStyle>
            <a:lvl1pPr algn="l">
              <a:defRPr>
                <a:solidFill>
                  <a:schemeClr val="bg1"/>
                </a:solidFill>
              </a:defRPr>
            </a:lvl1pPr>
          </a:lstStyle>
          <a:p>
            <a:pPr>
              <a:defRPr/>
            </a:pPr>
            <a:fld id="{07240774-CFD2-4AB8-B231-46D42DA9185A}" type="slidenum">
              <a:rPr lang="de-DE"/>
              <a:t>‹#›</a:t>
            </a:fld>
            <a:endParaRPr lang="de-DE"/>
          </a:p>
        </p:txBody>
      </p:sp>
      <p:pic>
        <p:nvPicPr>
          <p:cNvPr id="677714614" name="Grafik 11"/>
          <p:cNvPicPr>
            <a:picLocks noChangeAspect="1"/>
          </p:cNvPicPr>
          <p:nvPr userDrawn="1"/>
        </p:nvPicPr>
        <p:blipFill rotWithShape="1">
          <a:blip r:embed="rId3"/>
          <a:stretch/>
        </p:blipFill>
        <p:spPr bwMode="auto">
          <a:xfrm>
            <a:off x="11378128" y="6307363"/>
            <a:ext cx="464607" cy="448438"/>
          </a:xfrm>
          <a:prstGeom prst="rect">
            <a:avLst/>
          </a:prstGeom>
        </p:spPr>
      </p:pic>
    </p:spTree>
    <p:extLst>
      <p:ext uri="{BB962C8B-B14F-4D97-AF65-F5344CB8AC3E}">
        <p14:creationId xmlns:p14="http://schemas.microsoft.com/office/powerpoint/2010/main" val="24810730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PhAnim="0" preserve="1" userDrawn="1">
  <p:cSld name="Bild - Quadrat rot">
    <p:spTree>
      <p:nvGrpSpPr>
        <p:cNvPr id="1" name=""/>
        <p:cNvGrpSpPr/>
        <p:nvPr/>
      </p:nvGrpSpPr>
      <p:grpSpPr bwMode="auto">
        <a:xfrm>
          <a:off x="0" y="0"/>
          <a:ext cx="0" cy="0"/>
          <a:chOff x="0" y="0"/>
          <a:chExt cx="0" cy="0"/>
        </a:xfrm>
      </p:grpSpPr>
      <p:pic>
        <p:nvPicPr>
          <p:cNvPr id="1131361815" name="Grafik 2" descr="Ein Bild, das drinnen, Gebäude, sitzend, Tisch enthält.&#10;&#10;Automatisch generierte Beschreibung"/>
          <p:cNvPicPr>
            <a:picLocks noChangeAspect="1"/>
          </p:cNvPicPr>
          <p:nvPr userDrawn="1"/>
        </p:nvPicPr>
        <p:blipFill rotWithShape="1">
          <a:blip r:embed="rId2"/>
          <a:stretch/>
        </p:blipFill>
        <p:spPr bwMode="auto">
          <a:xfrm>
            <a:off x="0" y="0"/>
            <a:ext cx="12192000" cy="6202428"/>
          </a:xfrm>
          <a:prstGeom prst="rect">
            <a:avLst/>
          </a:prstGeom>
        </p:spPr>
      </p:pic>
      <p:pic>
        <p:nvPicPr>
          <p:cNvPr id="21127212" name="Grafik 8"/>
          <p:cNvPicPr>
            <a:picLocks noChangeAspect="1"/>
          </p:cNvPicPr>
          <p:nvPr userDrawn="1"/>
        </p:nvPicPr>
        <p:blipFill rotWithShape="1">
          <a:blip r:embed="rId3"/>
          <a:stretch/>
        </p:blipFill>
        <p:spPr bwMode="auto">
          <a:xfrm>
            <a:off x="0" y="6202429"/>
            <a:ext cx="12192000" cy="672965"/>
          </a:xfrm>
          <a:prstGeom prst="rect">
            <a:avLst/>
          </a:prstGeom>
        </p:spPr>
      </p:pic>
      <p:sp>
        <p:nvSpPr>
          <p:cNvPr id="1280612684" name="Datumsplatzhalter 3"/>
          <p:cNvSpPr>
            <a:spLocks noGrp="1"/>
          </p:cNvSpPr>
          <p:nvPr>
            <p:ph type="dt" sz="half" idx="10"/>
          </p:nvPr>
        </p:nvSpPr>
        <p:spPr bwMode="auto">
          <a:xfrm>
            <a:off x="838200" y="6356350"/>
            <a:ext cx="2743200" cy="365125"/>
          </a:xfrm>
          <a:prstGeom prst="rect">
            <a:avLst/>
          </a:prstGeom>
        </p:spPr>
        <p:txBody>
          <a:bodyPr/>
          <a:lstStyle>
            <a:lvl1pPr>
              <a:defRPr>
                <a:solidFill>
                  <a:schemeClr val="bg1"/>
                </a:solidFill>
              </a:defRPr>
            </a:lvl1pPr>
          </a:lstStyle>
          <a:p>
            <a:pPr>
              <a:defRPr/>
            </a:pPr>
            <a:r>
              <a:rPr lang="de-DE"/>
              <a:t>10.06.2026</a:t>
            </a:r>
            <a:endParaRPr/>
          </a:p>
        </p:txBody>
      </p:sp>
      <p:sp>
        <p:nvSpPr>
          <p:cNvPr id="160129892" name="Fußzeilenplatzhalter 4"/>
          <p:cNvSpPr>
            <a:spLocks noGrp="1"/>
          </p:cNvSpPr>
          <p:nvPr>
            <p:ph type="ftr" sz="quarter" idx="11"/>
          </p:nvPr>
        </p:nvSpPr>
        <p:spPr bwMode="auto">
          <a:xfrm>
            <a:off x="5007591" y="6356350"/>
            <a:ext cx="6106236" cy="365125"/>
          </a:xfrm>
          <a:prstGeom prst="rect">
            <a:avLst/>
          </a:prstGeom>
        </p:spPr>
        <p:txBody>
          <a:bodyPr/>
          <a:lstStyle>
            <a:lvl1pPr algn="r">
              <a:defRPr>
                <a:solidFill>
                  <a:schemeClr val="bg1"/>
                </a:solidFill>
              </a:defRPr>
            </a:lvl1pPr>
          </a:lstStyle>
          <a:p>
            <a:pPr>
              <a:defRPr/>
            </a:pPr>
            <a:r>
              <a:rPr lang="en-US"/>
              <a:t>TTC Meeting 2026 - P. Plattner</a:t>
            </a:r>
            <a:endParaRPr/>
          </a:p>
        </p:txBody>
      </p:sp>
      <p:pic>
        <p:nvPicPr>
          <p:cNvPr id="226123996" name="Grafik 11" descr="Ein Bild, das Becher, Zeichnung enthält.&#10;&#10;Automatisch generierte Beschreibung"/>
          <p:cNvPicPr>
            <a:picLocks noChangeAspect="1"/>
          </p:cNvPicPr>
          <p:nvPr userDrawn="1"/>
        </p:nvPicPr>
        <p:blipFill rotWithShape="1">
          <a:blip r:embed="rId4"/>
          <a:stretch/>
        </p:blipFill>
        <p:spPr bwMode="auto">
          <a:xfrm>
            <a:off x="11423911" y="6325965"/>
            <a:ext cx="554898" cy="425892"/>
          </a:xfrm>
          <a:prstGeom prst="rect">
            <a:avLst/>
          </a:prstGeom>
        </p:spPr>
      </p:pic>
      <p:sp>
        <p:nvSpPr>
          <p:cNvPr id="1070023215" name="Foliennummernplatzhalter 5"/>
          <p:cNvSpPr>
            <a:spLocks noGrp="1"/>
          </p:cNvSpPr>
          <p:nvPr>
            <p:ph type="sldNum" sz="quarter" idx="12"/>
          </p:nvPr>
        </p:nvSpPr>
        <p:spPr bwMode="auto">
          <a:xfrm>
            <a:off x="58003" y="6356350"/>
            <a:ext cx="651681" cy="365125"/>
          </a:xfrm>
          <a:prstGeom prst="rect">
            <a:avLst/>
          </a:prstGeom>
        </p:spPr>
        <p:txBody>
          <a:bodyPr/>
          <a:lstStyle>
            <a:lvl1pPr algn="l">
              <a:defRPr>
                <a:solidFill>
                  <a:schemeClr val="bg1"/>
                </a:solidFill>
              </a:defRPr>
            </a:lvl1pPr>
          </a:lstStyle>
          <a:p>
            <a:pPr>
              <a:defRPr/>
            </a:pPr>
            <a:fld id="{07240774-CFD2-4AB8-B231-46D42DA9185A}" type="slidenum">
              <a:rPr lang="de-DE"/>
              <a:t>‹#›</a:t>
            </a:fld>
            <a:endParaRPr lang="de-DE"/>
          </a:p>
        </p:txBody>
      </p:sp>
      <p:sp>
        <p:nvSpPr>
          <p:cNvPr id="155959083" name="Rechteck 13"/>
          <p:cNvSpPr>
            <a:spLocks noChangeAspect="1"/>
          </p:cNvSpPr>
          <p:nvPr userDrawn="1"/>
        </p:nvSpPr>
        <p:spPr bwMode="auto">
          <a:xfrm>
            <a:off x="6540516" y="655572"/>
            <a:ext cx="5153160" cy="5153160"/>
          </a:xfrm>
          <a:prstGeom prst="rect">
            <a:avLst/>
          </a:prstGeom>
          <a:solidFill>
            <a:srgbClr val="C10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de-DE" sz="2100"/>
          </a:p>
        </p:txBody>
      </p:sp>
      <p:sp>
        <p:nvSpPr>
          <p:cNvPr id="86458000" name="Titel 1"/>
          <p:cNvSpPr>
            <a:spLocks noGrp="1"/>
          </p:cNvSpPr>
          <p:nvPr>
            <p:ph type="ctrTitle"/>
          </p:nvPr>
        </p:nvSpPr>
        <p:spPr bwMode="auto">
          <a:xfrm>
            <a:off x="6684844" y="990610"/>
            <a:ext cx="5016516" cy="2001459"/>
          </a:xfrm>
        </p:spPr>
        <p:txBody>
          <a:bodyPr anchor="t" anchorCtr="0">
            <a:normAutofit/>
          </a:bodyPr>
          <a:lstStyle>
            <a:lvl1pPr algn="l">
              <a:defRPr sz="3200" cap="all">
                <a:solidFill>
                  <a:schemeClr val="bg1"/>
                </a:solidFill>
                <a:latin typeface="Noto Sans "/>
                <a:ea typeface="Noto Sans regular"/>
                <a:cs typeface="Noto Sans regular"/>
              </a:defRPr>
            </a:lvl1pPr>
          </a:lstStyle>
          <a:p>
            <a:pPr>
              <a:defRPr/>
            </a:pPr>
            <a:r>
              <a:rPr lang="de-DE"/>
              <a:t>Mastertitelformat bearbeiten</a:t>
            </a:r>
            <a:endParaRPr/>
          </a:p>
        </p:txBody>
      </p:sp>
      <p:sp>
        <p:nvSpPr>
          <p:cNvPr id="27287986" name="Untertitel 2"/>
          <p:cNvSpPr>
            <a:spLocks noGrp="1"/>
          </p:cNvSpPr>
          <p:nvPr>
            <p:ph type="subTitle" idx="1"/>
          </p:nvPr>
        </p:nvSpPr>
        <p:spPr bwMode="auto">
          <a:xfrm>
            <a:off x="6684844" y="4254500"/>
            <a:ext cx="4739067" cy="12827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Master-Untertitelformat bearbeiten</a:t>
            </a:r>
            <a:endParaRPr/>
          </a:p>
        </p:txBody>
      </p:sp>
      <p:pic>
        <p:nvPicPr>
          <p:cNvPr id="1877754799" name="Grafik 14"/>
          <p:cNvPicPr>
            <a:picLocks noChangeAspect="1"/>
          </p:cNvPicPr>
          <p:nvPr userDrawn="1"/>
        </p:nvPicPr>
        <p:blipFill rotWithShape="1">
          <a:blip r:embed="rId5"/>
          <a:stretch/>
        </p:blipFill>
        <p:spPr bwMode="auto">
          <a:xfrm>
            <a:off x="11378128" y="6307363"/>
            <a:ext cx="464607" cy="448438"/>
          </a:xfrm>
          <a:prstGeom prst="rect">
            <a:avLst/>
          </a:prstGeom>
        </p:spPr>
      </p:pic>
    </p:spTree>
    <p:extLst>
      <p:ext uri="{BB962C8B-B14F-4D97-AF65-F5344CB8AC3E}">
        <p14:creationId xmlns:p14="http://schemas.microsoft.com/office/powerpoint/2010/main" val="6979404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PhAnim="0" preserve="1" userDrawn="1">
  <p:cSld name="Bild quadratisch">
    <p:spTree>
      <p:nvGrpSpPr>
        <p:cNvPr id="1" name=""/>
        <p:cNvGrpSpPr/>
        <p:nvPr/>
      </p:nvGrpSpPr>
      <p:grpSpPr bwMode="auto">
        <a:xfrm>
          <a:off x="0" y="0"/>
          <a:ext cx="0" cy="0"/>
          <a:chOff x="0" y="0"/>
          <a:chExt cx="0" cy="0"/>
        </a:xfrm>
      </p:grpSpPr>
      <p:pic>
        <p:nvPicPr>
          <p:cNvPr id="1738402735" name="Grafik 2"/>
          <p:cNvPicPr>
            <a:picLocks noChangeAspect="1"/>
          </p:cNvPicPr>
          <p:nvPr userDrawn="1"/>
        </p:nvPicPr>
        <p:blipFill rotWithShape="1">
          <a:blip r:embed="rId2"/>
          <a:stretch/>
        </p:blipFill>
        <p:spPr bwMode="auto">
          <a:xfrm>
            <a:off x="6096000" y="0"/>
            <a:ext cx="6096000" cy="6202428"/>
          </a:xfrm>
          <a:prstGeom prst="rect">
            <a:avLst/>
          </a:prstGeom>
        </p:spPr>
      </p:pic>
      <p:pic>
        <p:nvPicPr>
          <p:cNvPr id="1508240413" name="Grafik 8"/>
          <p:cNvPicPr>
            <a:picLocks noChangeAspect="1"/>
          </p:cNvPicPr>
          <p:nvPr userDrawn="1"/>
        </p:nvPicPr>
        <p:blipFill rotWithShape="1">
          <a:blip r:embed="rId3"/>
          <a:stretch/>
        </p:blipFill>
        <p:spPr bwMode="auto">
          <a:xfrm>
            <a:off x="0" y="6202429"/>
            <a:ext cx="12192000" cy="672965"/>
          </a:xfrm>
          <a:prstGeom prst="rect">
            <a:avLst/>
          </a:prstGeom>
        </p:spPr>
      </p:pic>
      <p:sp>
        <p:nvSpPr>
          <p:cNvPr id="844036232" name="Datumsplatzhalter 3"/>
          <p:cNvSpPr>
            <a:spLocks noGrp="1"/>
          </p:cNvSpPr>
          <p:nvPr>
            <p:ph type="dt" sz="half" idx="10"/>
          </p:nvPr>
        </p:nvSpPr>
        <p:spPr bwMode="auto">
          <a:xfrm>
            <a:off x="838200" y="6356350"/>
            <a:ext cx="2743200" cy="365125"/>
          </a:xfrm>
          <a:prstGeom prst="rect">
            <a:avLst/>
          </a:prstGeom>
        </p:spPr>
        <p:txBody>
          <a:bodyPr/>
          <a:lstStyle>
            <a:lvl1pPr>
              <a:defRPr>
                <a:solidFill>
                  <a:schemeClr val="bg1"/>
                </a:solidFill>
              </a:defRPr>
            </a:lvl1pPr>
          </a:lstStyle>
          <a:p>
            <a:pPr>
              <a:defRPr/>
            </a:pPr>
            <a:r>
              <a:rPr lang="de-DE"/>
              <a:t>10.06.2026</a:t>
            </a:r>
            <a:endParaRPr/>
          </a:p>
        </p:txBody>
      </p:sp>
      <p:sp>
        <p:nvSpPr>
          <p:cNvPr id="899810149" name="Fußzeilenplatzhalter 4"/>
          <p:cNvSpPr>
            <a:spLocks noGrp="1"/>
          </p:cNvSpPr>
          <p:nvPr>
            <p:ph type="ftr" sz="quarter" idx="11"/>
          </p:nvPr>
        </p:nvSpPr>
        <p:spPr bwMode="auto">
          <a:xfrm>
            <a:off x="5007591" y="6356350"/>
            <a:ext cx="6106236" cy="365125"/>
          </a:xfrm>
          <a:prstGeom prst="rect">
            <a:avLst/>
          </a:prstGeom>
        </p:spPr>
        <p:txBody>
          <a:bodyPr/>
          <a:lstStyle>
            <a:lvl1pPr algn="r">
              <a:defRPr>
                <a:solidFill>
                  <a:schemeClr val="bg1"/>
                </a:solidFill>
              </a:defRPr>
            </a:lvl1pPr>
          </a:lstStyle>
          <a:p>
            <a:pPr>
              <a:defRPr/>
            </a:pPr>
            <a:r>
              <a:rPr lang="en-US"/>
              <a:t>TTC Meeting 2026 - P. Plattner</a:t>
            </a:r>
            <a:endParaRPr/>
          </a:p>
        </p:txBody>
      </p:sp>
      <p:sp>
        <p:nvSpPr>
          <p:cNvPr id="503616033" name="Foliennummernplatzhalter 5"/>
          <p:cNvSpPr>
            <a:spLocks noGrp="1"/>
          </p:cNvSpPr>
          <p:nvPr>
            <p:ph type="sldNum" sz="quarter" idx="12"/>
          </p:nvPr>
        </p:nvSpPr>
        <p:spPr bwMode="auto">
          <a:xfrm>
            <a:off x="58003" y="6356350"/>
            <a:ext cx="651681" cy="365125"/>
          </a:xfrm>
          <a:prstGeom prst="rect">
            <a:avLst/>
          </a:prstGeom>
        </p:spPr>
        <p:txBody>
          <a:bodyPr/>
          <a:lstStyle>
            <a:lvl1pPr algn="l">
              <a:defRPr>
                <a:solidFill>
                  <a:schemeClr val="bg1"/>
                </a:solidFill>
              </a:defRPr>
            </a:lvl1pPr>
          </a:lstStyle>
          <a:p>
            <a:pPr>
              <a:defRPr/>
            </a:pPr>
            <a:fld id="{07240774-CFD2-4AB8-B231-46D42DA9185A}" type="slidenum">
              <a:rPr lang="de-DE"/>
              <a:t>‹#›</a:t>
            </a:fld>
            <a:endParaRPr lang="de-DE"/>
          </a:p>
        </p:txBody>
      </p:sp>
      <p:sp>
        <p:nvSpPr>
          <p:cNvPr id="1077103197" name="Titel 1"/>
          <p:cNvSpPr>
            <a:spLocks noGrp="1"/>
          </p:cNvSpPr>
          <p:nvPr>
            <p:ph type="ctrTitle"/>
          </p:nvPr>
        </p:nvSpPr>
        <p:spPr bwMode="auto">
          <a:xfrm>
            <a:off x="303094" y="495311"/>
            <a:ext cx="5424606" cy="1195310"/>
          </a:xfrm>
        </p:spPr>
        <p:txBody>
          <a:bodyPr anchor="t" anchorCtr="0">
            <a:normAutofit/>
          </a:bodyPr>
          <a:lstStyle>
            <a:lvl1pPr algn="l">
              <a:defRPr sz="3200" cap="all">
                <a:solidFill>
                  <a:srgbClr val="C1002A"/>
                </a:solidFill>
                <a:latin typeface="Noto Sans "/>
                <a:ea typeface="Noto Sans regular"/>
                <a:cs typeface="Noto Sans regular"/>
              </a:defRPr>
            </a:lvl1pPr>
          </a:lstStyle>
          <a:p>
            <a:pPr>
              <a:defRPr/>
            </a:pPr>
            <a:r>
              <a:rPr lang="de-DE"/>
              <a:t>Mastertitelformat bearbeiten</a:t>
            </a:r>
            <a:endParaRPr/>
          </a:p>
        </p:txBody>
      </p:sp>
      <p:sp>
        <p:nvSpPr>
          <p:cNvPr id="2035152740" name="Untertitel 2"/>
          <p:cNvSpPr>
            <a:spLocks noGrp="1"/>
          </p:cNvSpPr>
          <p:nvPr>
            <p:ph type="subTitle" idx="1"/>
          </p:nvPr>
        </p:nvSpPr>
        <p:spPr bwMode="auto">
          <a:xfrm>
            <a:off x="303094" y="1955800"/>
            <a:ext cx="5532556" cy="3981450"/>
          </a:xfrm>
        </p:spPr>
        <p:txBody>
          <a:bodyPr/>
          <a:lstStyle>
            <a:lvl1pPr marL="0" indent="0" algn="l">
              <a:buNone/>
              <a:defRPr sz="2400">
                <a:solidFill>
                  <a:srgbClr val="63636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Master-Untertitelformat bearbeiten</a:t>
            </a:r>
            <a:endParaRPr/>
          </a:p>
        </p:txBody>
      </p:sp>
      <p:pic>
        <p:nvPicPr>
          <p:cNvPr id="236520698" name="Grafik 13"/>
          <p:cNvPicPr>
            <a:picLocks noChangeAspect="1"/>
          </p:cNvPicPr>
          <p:nvPr userDrawn="1"/>
        </p:nvPicPr>
        <p:blipFill rotWithShape="1">
          <a:blip r:embed="rId4"/>
          <a:stretch/>
        </p:blipFill>
        <p:spPr bwMode="auto">
          <a:xfrm>
            <a:off x="11378128" y="6307363"/>
            <a:ext cx="464607" cy="448438"/>
          </a:xfrm>
          <a:prstGeom prst="rect">
            <a:avLst/>
          </a:prstGeom>
        </p:spPr>
      </p:pic>
    </p:spTree>
    <p:extLst>
      <p:ext uri="{BB962C8B-B14F-4D97-AF65-F5344CB8AC3E}">
        <p14:creationId xmlns:p14="http://schemas.microsoft.com/office/powerpoint/2010/main" val="25696661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PhAnim="0" preserve="1" userDrawn="1">
  <p:cSld name="Bild quadratisch Aufzählung">
    <p:spTree>
      <p:nvGrpSpPr>
        <p:cNvPr id="1" name=""/>
        <p:cNvGrpSpPr/>
        <p:nvPr/>
      </p:nvGrpSpPr>
      <p:grpSpPr bwMode="auto">
        <a:xfrm>
          <a:off x="0" y="0"/>
          <a:ext cx="0" cy="0"/>
          <a:chOff x="0" y="0"/>
          <a:chExt cx="0" cy="0"/>
        </a:xfrm>
      </p:grpSpPr>
      <p:pic>
        <p:nvPicPr>
          <p:cNvPr id="1970183652" name="Grafik 2"/>
          <p:cNvPicPr>
            <a:picLocks noChangeAspect="1"/>
          </p:cNvPicPr>
          <p:nvPr userDrawn="1"/>
        </p:nvPicPr>
        <p:blipFill rotWithShape="1">
          <a:blip r:embed="rId2"/>
          <a:stretch/>
        </p:blipFill>
        <p:spPr bwMode="auto">
          <a:xfrm>
            <a:off x="6096000" y="0"/>
            <a:ext cx="6096000" cy="6202428"/>
          </a:xfrm>
          <a:prstGeom prst="rect">
            <a:avLst/>
          </a:prstGeom>
        </p:spPr>
      </p:pic>
      <p:pic>
        <p:nvPicPr>
          <p:cNvPr id="1831295016" name="Grafik 8"/>
          <p:cNvPicPr>
            <a:picLocks noChangeAspect="1"/>
          </p:cNvPicPr>
          <p:nvPr userDrawn="1"/>
        </p:nvPicPr>
        <p:blipFill rotWithShape="1">
          <a:blip r:embed="rId3"/>
          <a:stretch/>
        </p:blipFill>
        <p:spPr bwMode="auto">
          <a:xfrm>
            <a:off x="0" y="6202429"/>
            <a:ext cx="12192000" cy="672965"/>
          </a:xfrm>
          <a:prstGeom prst="rect">
            <a:avLst/>
          </a:prstGeom>
        </p:spPr>
      </p:pic>
      <p:sp>
        <p:nvSpPr>
          <p:cNvPr id="1314152494" name="Datumsplatzhalter 3"/>
          <p:cNvSpPr>
            <a:spLocks noGrp="1"/>
          </p:cNvSpPr>
          <p:nvPr>
            <p:ph type="dt" sz="half" idx="10"/>
          </p:nvPr>
        </p:nvSpPr>
        <p:spPr bwMode="auto">
          <a:xfrm>
            <a:off x="838200" y="6356350"/>
            <a:ext cx="2743200" cy="365125"/>
          </a:xfrm>
          <a:prstGeom prst="rect">
            <a:avLst/>
          </a:prstGeom>
        </p:spPr>
        <p:txBody>
          <a:bodyPr/>
          <a:lstStyle>
            <a:lvl1pPr>
              <a:defRPr>
                <a:solidFill>
                  <a:schemeClr val="bg1"/>
                </a:solidFill>
              </a:defRPr>
            </a:lvl1pPr>
          </a:lstStyle>
          <a:p>
            <a:pPr>
              <a:defRPr/>
            </a:pPr>
            <a:r>
              <a:rPr lang="de-DE"/>
              <a:t>10.06.2026</a:t>
            </a:r>
            <a:endParaRPr/>
          </a:p>
        </p:txBody>
      </p:sp>
      <p:sp>
        <p:nvSpPr>
          <p:cNvPr id="1790309663" name="Fußzeilenplatzhalter 4"/>
          <p:cNvSpPr>
            <a:spLocks noGrp="1"/>
          </p:cNvSpPr>
          <p:nvPr>
            <p:ph type="ftr" sz="quarter" idx="11"/>
          </p:nvPr>
        </p:nvSpPr>
        <p:spPr bwMode="auto">
          <a:xfrm>
            <a:off x="5007591" y="6356350"/>
            <a:ext cx="6106236" cy="365125"/>
          </a:xfrm>
          <a:prstGeom prst="rect">
            <a:avLst/>
          </a:prstGeom>
        </p:spPr>
        <p:txBody>
          <a:bodyPr/>
          <a:lstStyle>
            <a:lvl1pPr algn="r">
              <a:defRPr>
                <a:solidFill>
                  <a:schemeClr val="bg1"/>
                </a:solidFill>
              </a:defRPr>
            </a:lvl1pPr>
          </a:lstStyle>
          <a:p>
            <a:pPr>
              <a:defRPr/>
            </a:pPr>
            <a:r>
              <a:rPr lang="en-US"/>
              <a:t>TTC Meeting 2026 - P. Plattner</a:t>
            </a:r>
            <a:endParaRPr/>
          </a:p>
        </p:txBody>
      </p:sp>
      <p:sp>
        <p:nvSpPr>
          <p:cNvPr id="1471458825" name="Foliennummernplatzhalter 5"/>
          <p:cNvSpPr>
            <a:spLocks noGrp="1"/>
          </p:cNvSpPr>
          <p:nvPr>
            <p:ph type="sldNum" sz="quarter" idx="12"/>
          </p:nvPr>
        </p:nvSpPr>
        <p:spPr bwMode="auto">
          <a:xfrm>
            <a:off x="58003" y="6356350"/>
            <a:ext cx="651681" cy="365125"/>
          </a:xfrm>
          <a:prstGeom prst="rect">
            <a:avLst/>
          </a:prstGeom>
        </p:spPr>
        <p:txBody>
          <a:bodyPr/>
          <a:lstStyle>
            <a:lvl1pPr algn="l">
              <a:defRPr>
                <a:solidFill>
                  <a:schemeClr val="bg1"/>
                </a:solidFill>
              </a:defRPr>
            </a:lvl1pPr>
          </a:lstStyle>
          <a:p>
            <a:pPr>
              <a:defRPr/>
            </a:pPr>
            <a:fld id="{07240774-CFD2-4AB8-B231-46D42DA9185A}" type="slidenum">
              <a:rPr lang="de-DE"/>
              <a:t>‹#›</a:t>
            </a:fld>
            <a:endParaRPr lang="de-DE"/>
          </a:p>
        </p:txBody>
      </p:sp>
      <p:sp>
        <p:nvSpPr>
          <p:cNvPr id="109405651" name="Titel 1"/>
          <p:cNvSpPr>
            <a:spLocks noGrp="1"/>
          </p:cNvSpPr>
          <p:nvPr>
            <p:ph type="ctrTitle"/>
          </p:nvPr>
        </p:nvSpPr>
        <p:spPr bwMode="auto">
          <a:xfrm>
            <a:off x="303094" y="495311"/>
            <a:ext cx="5424606" cy="1195310"/>
          </a:xfrm>
        </p:spPr>
        <p:txBody>
          <a:bodyPr anchor="t" anchorCtr="0">
            <a:normAutofit/>
          </a:bodyPr>
          <a:lstStyle>
            <a:lvl1pPr algn="l">
              <a:defRPr sz="3200" cap="all">
                <a:solidFill>
                  <a:srgbClr val="C1002A"/>
                </a:solidFill>
                <a:latin typeface="Noto Sans "/>
                <a:ea typeface="Noto Sans regular"/>
                <a:cs typeface="Noto Sans regular"/>
              </a:defRPr>
            </a:lvl1pPr>
          </a:lstStyle>
          <a:p>
            <a:pPr>
              <a:defRPr/>
            </a:pPr>
            <a:r>
              <a:rPr lang="de-DE"/>
              <a:t>Mastertitelformat bearbeiten</a:t>
            </a:r>
            <a:endParaRPr/>
          </a:p>
        </p:txBody>
      </p:sp>
      <p:sp>
        <p:nvSpPr>
          <p:cNvPr id="348952799" name="Untertitel 2"/>
          <p:cNvSpPr>
            <a:spLocks noGrp="1"/>
          </p:cNvSpPr>
          <p:nvPr>
            <p:ph type="subTitle" idx="1"/>
          </p:nvPr>
        </p:nvSpPr>
        <p:spPr bwMode="auto">
          <a:xfrm>
            <a:off x="303094" y="1955800"/>
            <a:ext cx="5532556" cy="3981450"/>
          </a:xfrm>
        </p:spPr>
        <p:txBody>
          <a:bodyPr/>
          <a:lstStyle>
            <a:lvl1pPr marL="342900" indent="-342900" algn="l">
              <a:buClr>
                <a:srgbClr val="C1002A"/>
              </a:buClr>
              <a:buFont typeface="Wingdings"/>
              <a:buChar char="§"/>
              <a:defRPr sz="2400">
                <a:solidFill>
                  <a:srgbClr val="63636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Master-Untertitelformat bearbeiten</a:t>
            </a:r>
            <a:endParaRPr/>
          </a:p>
          <a:p>
            <a:pPr>
              <a:defRPr/>
            </a:pPr>
            <a:r>
              <a:rPr lang="de-DE"/>
              <a:t>Ööö</a:t>
            </a:r>
          </a:p>
          <a:p>
            <a:pPr>
              <a:defRPr/>
            </a:pPr>
            <a:r>
              <a:rPr lang="de-DE"/>
              <a:t>Ooo</a:t>
            </a:r>
          </a:p>
          <a:p>
            <a:pPr>
              <a:defRPr/>
            </a:pPr>
            <a:r>
              <a:rPr lang="de-DE"/>
              <a:t>Ppp</a:t>
            </a:r>
          </a:p>
          <a:p>
            <a:pPr>
              <a:defRPr/>
            </a:pPr>
            <a:r>
              <a:rPr lang="de-DE"/>
              <a:t>ggg</a:t>
            </a:r>
            <a:endParaRPr/>
          </a:p>
        </p:txBody>
      </p:sp>
      <p:pic>
        <p:nvPicPr>
          <p:cNvPr id="1532832257" name="Grafik 13"/>
          <p:cNvPicPr>
            <a:picLocks noChangeAspect="1"/>
          </p:cNvPicPr>
          <p:nvPr userDrawn="1"/>
        </p:nvPicPr>
        <p:blipFill rotWithShape="1">
          <a:blip r:embed="rId4"/>
          <a:stretch/>
        </p:blipFill>
        <p:spPr bwMode="auto">
          <a:xfrm>
            <a:off x="11378128" y="6307363"/>
            <a:ext cx="464607" cy="448438"/>
          </a:xfrm>
          <a:prstGeom prst="rect">
            <a:avLst/>
          </a:prstGeom>
        </p:spPr>
      </p:pic>
    </p:spTree>
    <p:extLst>
      <p:ext uri="{BB962C8B-B14F-4D97-AF65-F5344CB8AC3E}">
        <p14:creationId xmlns:p14="http://schemas.microsoft.com/office/powerpoint/2010/main" val="35588381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PhAnim="0" preserve="1" userDrawn="1">
  <p:cSld name="Klammer Aufzählung">
    <p:spTree>
      <p:nvGrpSpPr>
        <p:cNvPr id="1" name=""/>
        <p:cNvGrpSpPr/>
        <p:nvPr/>
      </p:nvGrpSpPr>
      <p:grpSpPr bwMode="auto">
        <a:xfrm>
          <a:off x="0" y="0"/>
          <a:ext cx="0" cy="0"/>
          <a:chOff x="0" y="0"/>
          <a:chExt cx="0" cy="0"/>
        </a:xfrm>
      </p:grpSpPr>
      <p:pic>
        <p:nvPicPr>
          <p:cNvPr id="32659179" name="Grafik 3"/>
          <p:cNvPicPr>
            <a:picLocks noChangeAspect="1"/>
          </p:cNvPicPr>
          <p:nvPr userDrawn="1"/>
        </p:nvPicPr>
        <p:blipFill rotWithShape="1">
          <a:blip r:embed="rId2"/>
          <a:stretch/>
        </p:blipFill>
        <p:spPr bwMode="auto">
          <a:xfrm>
            <a:off x="383843" y="4966766"/>
            <a:ext cx="12192000" cy="854826"/>
          </a:xfrm>
          <a:prstGeom prst="rect">
            <a:avLst/>
          </a:prstGeom>
        </p:spPr>
      </p:pic>
      <p:pic>
        <p:nvPicPr>
          <p:cNvPr id="1071878954" name="Grafik 2"/>
          <p:cNvPicPr>
            <a:picLocks noChangeAspect="1"/>
          </p:cNvPicPr>
          <p:nvPr userDrawn="1"/>
        </p:nvPicPr>
        <p:blipFill rotWithShape="1">
          <a:blip r:embed="rId3"/>
          <a:stretch/>
        </p:blipFill>
        <p:spPr bwMode="auto">
          <a:xfrm>
            <a:off x="-24547" y="441732"/>
            <a:ext cx="6096000" cy="883899"/>
          </a:xfrm>
          <a:prstGeom prst="rect">
            <a:avLst/>
          </a:prstGeom>
        </p:spPr>
      </p:pic>
      <p:pic>
        <p:nvPicPr>
          <p:cNvPr id="422110573" name="Grafik 8"/>
          <p:cNvPicPr>
            <a:picLocks noChangeAspect="1"/>
          </p:cNvPicPr>
          <p:nvPr userDrawn="1"/>
        </p:nvPicPr>
        <p:blipFill rotWithShape="1">
          <a:blip r:embed="rId4"/>
          <a:stretch/>
        </p:blipFill>
        <p:spPr bwMode="auto">
          <a:xfrm>
            <a:off x="0" y="6202429"/>
            <a:ext cx="12192000" cy="672965"/>
          </a:xfrm>
          <a:prstGeom prst="rect">
            <a:avLst/>
          </a:prstGeom>
        </p:spPr>
      </p:pic>
      <p:sp>
        <p:nvSpPr>
          <p:cNvPr id="672422447" name="Datumsplatzhalter 3"/>
          <p:cNvSpPr>
            <a:spLocks noGrp="1"/>
          </p:cNvSpPr>
          <p:nvPr>
            <p:ph type="dt" sz="half" idx="10"/>
          </p:nvPr>
        </p:nvSpPr>
        <p:spPr bwMode="auto">
          <a:xfrm>
            <a:off x="838200" y="6356350"/>
            <a:ext cx="2743200" cy="365125"/>
          </a:xfrm>
          <a:prstGeom prst="rect">
            <a:avLst/>
          </a:prstGeom>
        </p:spPr>
        <p:txBody>
          <a:bodyPr/>
          <a:lstStyle>
            <a:lvl1pPr>
              <a:defRPr>
                <a:solidFill>
                  <a:schemeClr val="bg1"/>
                </a:solidFill>
              </a:defRPr>
            </a:lvl1pPr>
          </a:lstStyle>
          <a:p>
            <a:pPr>
              <a:defRPr/>
            </a:pPr>
            <a:r>
              <a:rPr lang="de-DE"/>
              <a:t>10.06.2026</a:t>
            </a:r>
            <a:endParaRPr/>
          </a:p>
        </p:txBody>
      </p:sp>
      <p:sp>
        <p:nvSpPr>
          <p:cNvPr id="81544324" name="Fußzeilenplatzhalter 4"/>
          <p:cNvSpPr>
            <a:spLocks noGrp="1"/>
          </p:cNvSpPr>
          <p:nvPr>
            <p:ph type="ftr" sz="quarter" idx="11"/>
          </p:nvPr>
        </p:nvSpPr>
        <p:spPr bwMode="auto">
          <a:xfrm>
            <a:off x="5007591" y="6356350"/>
            <a:ext cx="6106236" cy="365125"/>
          </a:xfrm>
          <a:prstGeom prst="rect">
            <a:avLst/>
          </a:prstGeom>
        </p:spPr>
        <p:txBody>
          <a:bodyPr/>
          <a:lstStyle>
            <a:lvl1pPr algn="r">
              <a:defRPr>
                <a:solidFill>
                  <a:schemeClr val="bg1"/>
                </a:solidFill>
              </a:defRPr>
            </a:lvl1pPr>
          </a:lstStyle>
          <a:p>
            <a:pPr>
              <a:defRPr/>
            </a:pPr>
            <a:r>
              <a:rPr lang="en-US"/>
              <a:t>TTC Meeting 2026 - P. Plattner</a:t>
            </a:r>
            <a:endParaRPr/>
          </a:p>
        </p:txBody>
      </p:sp>
      <p:sp>
        <p:nvSpPr>
          <p:cNvPr id="106819177" name="Foliennummernplatzhalter 5"/>
          <p:cNvSpPr>
            <a:spLocks noGrp="1"/>
          </p:cNvSpPr>
          <p:nvPr>
            <p:ph type="sldNum" sz="quarter" idx="12"/>
          </p:nvPr>
        </p:nvSpPr>
        <p:spPr bwMode="auto">
          <a:xfrm>
            <a:off x="58003" y="6356350"/>
            <a:ext cx="690142" cy="365125"/>
          </a:xfrm>
          <a:prstGeom prst="rect">
            <a:avLst/>
          </a:prstGeom>
        </p:spPr>
        <p:txBody>
          <a:bodyPr/>
          <a:lstStyle>
            <a:lvl1pPr algn="l">
              <a:defRPr>
                <a:solidFill>
                  <a:schemeClr val="bg1"/>
                </a:solidFill>
              </a:defRPr>
            </a:lvl1pPr>
          </a:lstStyle>
          <a:p>
            <a:pPr>
              <a:defRPr/>
            </a:pPr>
            <a:fld id="{07240774-CFD2-4AB8-B231-46D42DA9185A}" type="slidenum">
              <a:rPr lang="de-DE"/>
              <a:t>‹#›</a:t>
            </a:fld>
            <a:endParaRPr lang="de-DE"/>
          </a:p>
        </p:txBody>
      </p:sp>
      <p:sp>
        <p:nvSpPr>
          <p:cNvPr id="1266480816" name="Titel 1"/>
          <p:cNvSpPr>
            <a:spLocks noGrp="1"/>
          </p:cNvSpPr>
          <p:nvPr>
            <p:ph type="ctrTitle"/>
          </p:nvPr>
        </p:nvSpPr>
        <p:spPr bwMode="auto">
          <a:xfrm>
            <a:off x="838198" y="1971065"/>
            <a:ext cx="4718051" cy="2912084"/>
          </a:xfrm>
        </p:spPr>
        <p:txBody>
          <a:bodyPr anchor="t" anchorCtr="0">
            <a:normAutofit/>
          </a:bodyPr>
          <a:lstStyle>
            <a:lvl1pPr algn="l">
              <a:defRPr sz="3200" cap="all">
                <a:solidFill>
                  <a:srgbClr val="C1002A"/>
                </a:solidFill>
                <a:latin typeface="Noto Sans "/>
                <a:ea typeface="Noto Sans regular"/>
                <a:cs typeface="Noto Sans regular"/>
              </a:defRPr>
            </a:lvl1pPr>
          </a:lstStyle>
          <a:p>
            <a:pPr>
              <a:defRPr/>
            </a:pPr>
            <a:r>
              <a:rPr lang="de-DE"/>
              <a:t>Mastertitelformat bearbeiten</a:t>
            </a:r>
            <a:endParaRPr/>
          </a:p>
        </p:txBody>
      </p:sp>
      <p:sp>
        <p:nvSpPr>
          <p:cNvPr id="1088071182" name="Untertitel 2"/>
          <p:cNvSpPr>
            <a:spLocks noGrp="1"/>
          </p:cNvSpPr>
          <p:nvPr>
            <p:ph type="subTitle" idx="1"/>
          </p:nvPr>
        </p:nvSpPr>
        <p:spPr bwMode="auto">
          <a:xfrm>
            <a:off x="6348294" y="1971065"/>
            <a:ext cx="5532556" cy="3140685"/>
          </a:xfrm>
        </p:spPr>
        <p:txBody>
          <a:bodyPr/>
          <a:lstStyle>
            <a:lvl1pPr marL="342900" indent="-342900" algn="l">
              <a:buClr>
                <a:srgbClr val="C1002A"/>
              </a:buClr>
              <a:buFont typeface="Wingdings"/>
              <a:buChar char="§"/>
              <a:defRPr sz="2400">
                <a:solidFill>
                  <a:srgbClr val="63636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Master-Untertitelformat bearbeiten</a:t>
            </a:r>
            <a:endParaRPr/>
          </a:p>
          <a:p>
            <a:pPr>
              <a:defRPr/>
            </a:pPr>
            <a:r>
              <a:rPr lang="de-DE"/>
              <a:t>Ööö</a:t>
            </a:r>
          </a:p>
          <a:p>
            <a:pPr>
              <a:defRPr/>
            </a:pPr>
            <a:r>
              <a:rPr lang="de-DE"/>
              <a:t>Ooo</a:t>
            </a:r>
          </a:p>
          <a:p>
            <a:pPr>
              <a:defRPr/>
            </a:pPr>
            <a:r>
              <a:rPr lang="de-DE"/>
              <a:t>Ppp</a:t>
            </a:r>
          </a:p>
          <a:p>
            <a:pPr>
              <a:defRPr/>
            </a:pPr>
            <a:r>
              <a:rPr lang="de-DE"/>
              <a:t>ggg</a:t>
            </a:r>
            <a:endParaRPr/>
          </a:p>
        </p:txBody>
      </p:sp>
      <p:pic>
        <p:nvPicPr>
          <p:cNvPr id="1495973386" name="Grafik 13"/>
          <p:cNvPicPr>
            <a:picLocks noChangeAspect="1"/>
          </p:cNvPicPr>
          <p:nvPr userDrawn="1"/>
        </p:nvPicPr>
        <p:blipFill rotWithShape="1">
          <a:blip r:embed="rId5"/>
          <a:stretch/>
        </p:blipFill>
        <p:spPr bwMode="auto">
          <a:xfrm>
            <a:off x="11378128" y="6307363"/>
            <a:ext cx="464607" cy="448438"/>
          </a:xfrm>
          <a:prstGeom prst="rect">
            <a:avLst/>
          </a:prstGeom>
        </p:spPr>
      </p:pic>
    </p:spTree>
    <p:extLst>
      <p:ext uri="{BB962C8B-B14F-4D97-AF65-F5344CB8AC3E}">
        <p14:creationId xmlns:p14="http://schemas.microsoft.com/office/powerpoint/2010/main" val="13017424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PhAnim="0" preserve="1" userDrawn="1">
  <p:cSld name="Klammer Text">
    <p:spTree>
      <p:nvGrpSpPr>
        <p:cNvPr id="1" name=""/>
        <p:cNvGrpSpPr/>
        <p:nvPr/>
      </p:nvGrpSpPr>
      <p:grpSpPr bwMode="auto">
        <a:xfrm>
          <a:off x="0" y="0"/>
          <a:ext cx="0" cy="0"/>
          <a:chOff x="0" y="0"/>
          <a:chExt cx="0" cy="0"/>
        </a:xfrm>
      </p:grpSpPr>
      <p:pic>
        <p:nvPicPr>
          <p:cNvPr id="822450007" name="Grafik 3"/>
          <p:cNvPicPr>
            <a:picLocks noChangeAspect="1"/>
          </p:cNvPicPr>
          <p:nvPr userDrawn="1"/>
        </p:nvPicPr>
        <p:blipFill rotWithShape="1">
          <a:blip r:embed="rId2"/>
          <a:stretch/>
        </p:blipFill>
        <p:spPr bwMode="auto">
          <a:xfrm>
            <a:off x="383843" y="4966766"/>
            <a:ext cx="12192000" cy="854826"/>
          </a:xfrm>
          <a:prstGeom prst="rect">
            <a:avLst/>
          </a:prstGeom>
        </p:spPr>
      </p:pic>
      <p:pic>
        <p:nvPicPr>
          <p:cNvPr id="1905463545" name="Grafik 2"/>
          <p:cNvPicPr>
            <a:picLocks noChangeAspect="1"/>
          </p:cNvPicPr>
          <p:nvPr userDrawn="1"/>
        </p:nvPicPr>
        <p:blipFill rotWithShape="1">
          <a:blip r:embed="rId3"/>
          <a:stretch/>
        </p:blipFill>
        <p:spPr bwMode="auto">
          <a:xfrm>
            <a:off x="-24547" y="441732"/>
            <a:ext cx="6096000" cy="883899"/>
          </a:xfrm>
          <a:prstGeom prst="rect">
            <a:avLst/>
          </a:prstGeom>
        </p:spPr>
      </p:pic>
      <p:pic>
        <p:nvPicPr>
          <p:cNvPr id="1696905954" name="Grafik 8"/>
          <p:cNvPicPr>
            <a:picLocks noChangeAspect="1"/>
          </p:cNvPicPr>
          <p:nvPr userDrawn="1"/>
        </p:nvPicPr>
        <p:blipFill rotWithShape="1">
          <a:blip r:embed="rId4"/>
          <a:stretch/>
        </p:blipFill>
        <p:spPr bwMode="auto">
          <a:xfrm>
            <a:off x="0" y="6202429"/>
            <a:ext cx="12192000" cy="672965"/>
          </a:xfrm>
          <a:prstGeom prst="rect">
            <a:avLst/>
          </a:prstGeom>
        </p:spPr>
      </p:pic>
      <p:sp>
        <p:nvSpPr>
          <p:cNvPr id="455487112" name="Datumsplatzhalter 3"/>
          <p:cNvSpPr>
            <a:spLocks noGrp="1"/>
          </p:cNvSpPr>
          <p:nvPr>
            <p:ph type="dt" sz="half" idx="10"/>
          </p:nvPr>
        </p:nvSpPr>
        <p:spPr bwMode="auto">
          <a:xfrm>
            <a:off x="838200" y="6356350"/>
            <a:ext cx="2743200" cy="365125"/>
          </a:xfrm>
          <a:prstGeom prst="rect">
            <a:avLst/>
          </a:prstGeom>
        </p:spPr>
        <p:txBody>
          <a:bodyPr/>
          <a:lstStyle>
            <a:lvl1pPr>
              <a:defRPr>
                <a:solidFill>
                  <a:schemeClr val="bg1"/>
                </a:solidFill>
              </a:defRPr>
            </a:lvl1pPr>
          </a:lstStyle>
          <a:p>
            <a:pPr>
              <a:defRPr/>
            </a:pPr>
            <a:r>
              <a:rPr lang="de-DE"/>
              <a:t>10.06.2026</a:t>
            </a:r>
            <a:endParaRPr/>
          </a:p>
        </p:txBody>
      </p:sp>
      <p:sp>
        <p:nvSpPr>
          <p:cNvPr id="1602100466" name="Fußzeilenplatzhalter 4"/>
          <p:cNvSpPr>
            <a:spLocks noGrp="1"/>
          </p:cNvSpPr>
          <p:nvPr>
            <p:ph type="ftr" sz="quarter" idx="11"/>
          </p:nvPr>
        </p:nvSpPr>
        <p:spPr bwMode="auto">
          <a:xfrm>
            <a:off x="5007591" y="6356350"/>
            <a:ext cx="6106236" cy="365125"/>
          </a:xfrm>
          <a:prstGeom prst="rect">
            <a:avLst/>
          </a:prstGeom>
        </p:spPr>
        <p:txBody>
          <a:bodyPr/>
          <a:lstStyle>
            <a:lvl1pPr algn="r">
              <a:defRPr>
                <a:solidFill>
                  <a:schemeClr val="bg1"/>
                </a:solidFill>
              </a:defRPr>
            </a:lvl1pPr>
          </a:lstStyle>
          <a:p>
            <a:pPr>
              <a:defRPr/>
            </a:pPr>
            <a:r>
              <a:rPr lang="en-US"/>
              <a:t>TTC Meeting 2026 - P. Plattner</a:t>
            </a:r>
            <a:endParaRPr/>
          </a:p>
        </p:txBody>
      </p:sp>
      <p:sp>
        <p:nvSpPr>
          <p:cNvPr id="368471854" name="Foliennummernplatzhalter 5"/>
          <p:cNvSpPr>
            <a:spLocks noGrp="1"/>
          </p:cNvSpPr>
          <p:nvPr>
            <p:ph type="sldNum" sz="quarter" idx="12"/>
          </p:nvPr>
        </p:nvSpPr>
        <p:spPr bwMode="auto">
          <a:xfrm>
            <a:off x="58003" y="6356350"/>
            <a:ext cx="780196" cy="365125"/>
          </a:xfrm>
          <a:prstGeom prst="rect">
            <a:avLst/>
          </a:prstGeom>
        </p:spPr>
        <p:txBody>
          <a:bodyPr/>
          <a:lstStyle>
            <a:lvl1pPr algn="l">
              <a:defRPr>
                <a:solidFill>
                  <a:schemeClr val="bg1"/>
                </a:solidFill>
              </a:defRPr>
            </a:lvl1pPr>
          </a:lstStyle>
          <a:p>
            <a:pPr>
              <a:defRPr/>
            </a:pPr>
            <a:fld id="{07240774-CFD2-4AB8-B231-46D42DA9185A}" type="slidenum">
              <a:rPr lang="de-DE"/>
              <a:t>‹#›</a:t>
            </a:fld>
            <a:endParaRPr lang="de-DE"/>
          </a:p>
        </p:txBody>
      </p:sp>
      <p:sp>
        <p:nvSpPr>
          <p:cNvPr id="1543118493" name="Titel 1"/>
          <p:cNvSpPr>
            <a:spLocks noGrp="1"/>
          </p:cNvSpPr>
          <p:nvPr>
            <p:ph type="ctrTitle"/>
          </p:nvPr>
        </p:nvSpPr>
        <p:spPr bwMode="auto">
          <a:xfrm>
            <a:off x="838198" y="1971065"/>
            <a:ext cx="4718051" cy="2912084"/>
          </a:xfrm>
        </p:spPr>
        <p:txBody>
          <a:bodyPr anchor="t" anchorCtr="0">
            <a:normAutofit/>
          </a:bodyPr>
          <a:lstStyle>
            <a:lvl1pPr algn="ctr">
              <a:lnSpc>
                <a:spcPct val="100000"/>
              </a:lnSpc>
              <a:defRPr sz="3200" cap="all">
                <a:solidFill>
                  <a:srgbClr val="636363"/>
                </a:solidFill>
                <a:latin typeface="Noto Sans "/>
                <a:ea typeface="Noto Sans regular"/>
                <a:cs typeface="Noto Sans regular"/>
              </a:defRPr>
            </a:lvl1pPr>
          </a:lstStyle>
          <a:p>
            <a:pPr>
              <a:defRPr/>
            </a:pPr>
            <a:r>
              <a:rPr lang="de-DE"/>
              <a:t>Mastertitelformat bearbeiten</a:t>
            </a:r>
            <a:endParaRPr/>
          </a:p>
        </p:txBody>
      </p:sp>
      <p:sp>
        <p:nvSpPr>
          <p:cNvPr id="1673230289" name="Untertitel 2"/>
          <p:cNvSpPr>
            <a:spLocks noGrp="1"/>
          </p:cNvSpPr>
          <p:nvPr>
            <p:ph type="subTitle" idx="1"/>
          </p:nvPr>
        </p:nvSpPr>
        <p:spPr bwMode="auto">
          <a:xfrm>
            <a:off x="6348294" y="1971065"/>
            <a:ext cx="5532556" cy="3140685"/>
          </a:xfrm>
        </p:spPr>
        <p:txBody>
          <a:bodyPr/>
          <a:lstStyle>
            <a:lvl1pPr marL="0" indent="0" algn="l">
              <a:buClr>
                <a:srgbClr val="C1002A"/>
              </a:buClr>
              <a:buFont typeface="Wingdings"/>
              <a:buNone/>
              <a:defRPr sz="2400">
                <a:solidFill>
                  <a:srgbClr val="63636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Master-Untertitelformat bearbeiten</a:t>
            </a:r>
            <a:endParaRPr/>
          </a:p>
        </p:txBody>
      </p:sp>
      <p:pic>
        <p:nvPicPr>
          <p:cNvPr id="1557642469" name="Grafik 13"/>
          <p:cNvPicPr>
            <a:picLocks noChangeAspect="1"/>
          </p:cNvPicPr>
          <p:nvPr userDrawn="1"/>
        </p:nvPicPr>
        <p:blipFill rotWithShape="1">
          <a:blip r:embed="rId5"/>
          <a:stretch/>
        </p:blipFill>
        <p:spPr bwMode="auto">
          <a:xfrm>
            <a:off x="11378128" y="6307363"/>
            <a:ext cx="464607" cy="448438"/>
          </a:xfrm>
          <a:prstGeom prst="rect">
            <a:avLst/>
          </a:prstGeom>
        </p:spPr>
      </p:pic>
    </p:spTree>
    <p:extLst>
      <p:ext uri="{BB962C8B-B14F-4D97-AF65-F5344CB8AC3E}">
        <p14:creationId xmlns:p14="http://schemas.microsoft.com/office/powerpoint/2010/main" val="19500873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PhAnim="0" type="twoObj" preserve="1" userDrawn="1">
  <p:cSld name="Aufzählung zwei Spalten">
    <p:spTree>
      <p:nvGrpSpPr>
        <p:cNvPr id="1" name=""/>
        <p:cNvGrpSpPr/>
        <p:nvPr/>
      </p:nvGrpSpPr>
      <p:grpSpPr bwMode="auto">
        <a:xfrm>
          <a:off x="0" y="0"/>
          <a:ext cx="0" cy="0"/>
          <a:chOff x="0" y="0"/>
          <a:chExt cx="0" cy="0"/>
        </a:xfrm>
      </p:grpSpPr>
      <p:sp>
        <p:nvSpPr>
          <p:cNvPr id="152785292" name="Titel 1"/>
          <p:cNvSpPr>
            <a:spLocks noGrp="1"/>
          </p:cNvSpPr>
          <p:nvPr>
            <p:ph type="title"/>
          </p:nvPr>
        </p:nvSpPr>
        <p:spPr bwMode="auto">
          <a:xfrm>
            <a:off x="317500" y="365125"/>
            <a:ext cx="10515600" cy="1325563"/>
          </a:xfrm>
        </p:spPr>
        <p:txBody>
          <a:bodyPr>
            <a:normAutofit/>
          </a:bodyPr>
          <a:lstStyle>
            <a:lvl1pPr>
              <a:defRPr sz="4000" b="1">
                <a:solidFill>
                  <a:srgbClr val="C1002A"/>
                </a:solidFill>
              </a:defRPr>
            </a:lvl1pPr>
          </a:lstStyle>
          <a:p>
            <a:pPr>
              <a:defRPr/>
            </a:pPr>
            <a:r>
              <a:rPr lang="de-DE"/>
              <a:t>Mastertitelformat bearbeiten</a:t>
            </a:r>
            <a:endParaRPr/>
          </a:p>
        </p:txBody>
      </p:sp>
      <p:sp>
        <p:nvSpPr>
          <p:cNvPr id="1644211035" name="Inhaltsplatzhalter 2"/>
          <p:cNvSpPr>
            <a:spLocks noGrp="1"/>
          </p:cNvSpPr>
          <p:nvPr>
            <p:ph sz="half" idx="1"/>
          </p:nvPr>
        </p:nvSpPr>
        <p:spPr bwMode="auto">
          <a:xfrm>
            <a:off x="317500" y="1825625"/>
            <a:ext cx="5181600" cy="4351338"/>
          </a:xfrm>
        </p:spPr>
        <p:txBody>
          <a:bodyPr/>
          <a:lstStyle>
            <a:lvl1pPr marL="457200" indent="-457200">
              <a:buClr>
                <a:srgbClr val="C1002A"/>
              </a:buClr>
              <a:buFont typeface="Wingdings"/>
              <a:buChar char="§"/>
              <a:defRPr/>
            </a:lvl1pPr>
            <a:lvl2pPr marL="800100" indent="-342900">
              <a:buClr>
                <a:srgbClr val="C1002A"/>
              </a:buClr>
              <a:buFont typeface="Wingdings"/>
              <a:buChar char="§"/>
              <a:defRPr/>
            </a:lvl2pPr>
            <a:lvl3pPr marL="1257300" indent="-342900">
              <a:buClr>
                <a:srgbClr val="C1002A"/>
              </a:buClr>
              <a:buFont typeface="Wingdings"/>
              <a:buChar char="§"/>
              <a:defRPr/>
            </a:lvl3pPr>
            <a:lvl4pPr marL="1657350" indent="-285750">
              <a:buClr>
                <a:srgbClr val="C1002A"/>
              </a:buClr>
              <a:buFont typeface="Wingdings"/>
              <a:buChar char="§"/>
              <a:defRPr/>
            </a:lvl4pPr>
            <a:lvl5pPr marL="2114550" indent="-285750">
              <a:buClr>
                <a:srgbClr val="C1002A"/>
              </a:buClr>
              <a:buFont typeface="Wingdings"/>
              <a:buChar char="§"/>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475469711" name="Inhaltsplatzhalter 3"/>
          <p:cNvSpPr>
            <a:spLocks noGrp="1"/>
          </p:cNvSpPr>
          <p:nvPr>
            <p:ph sz="half" idx="2"/>
          </p:nvPr>
        </p:nvSpPr>
        <p:spPr bwMode="auto">
          <a:xfrm>
            <a:off x="5651500" y="1825625"/>
            <a:ext cx="5181600" cy="4351338"/>
          </a:xfrm>
        </p:spPr>
        <p:txBody>
          <a:bodyPr/>
          <a:lstStyle>
            <a:lvl1pPr marL="228600" indent="-228600">
              <a:buClr>
                <a:srgbClr val="C1002A"/>
              </a:buClr>
              <a:buFont typeface="Wingdings"/>
              <a:buChar char="§"/>
              <a:defRPr/>
            </a:lvl1pPr>
            <a:lvl2pPr marL="685800" indent="-228600">
              <a:buClr>
                <a:srgbClr val="C1002A"/>
              </a:buClr>
              <a:buFont typeface="Wingdings"/>
              <a:buChar char="§"/>
              <a:defRPr/>
            </a:lvl2pPr>
            <a:lvl3pPr marL="1143000" indent="-228600">
              <a:buClr>
                <a:srgbClr val="C1002A"/>
              </a:buClr>
              <a:buFont typeface="Wingdings"/>
              <a:buChar char="§"/>
              <a:defRPr/>
            </a:lvl3pPr>
            <a:lvl4pPr marL="1600200" indent="-228600">
              <a:buClr>
                <a:srgbClr val="C1002A"/>
              </a:buClr>
              <a:buFont typeface="Wingdings"/>
              <a:buChar char="§"/>
              <a:defRPr/>
            </a:lvl4pPr>
            <a:lvl5pPr marL="2057400" indent="-228600">
              <a:buClr>
                <a:srgbClr val="C1002A"/>
              </a:buClr>
              <a:buFont typeface="Wingdings"/>
              <a:buChar char="§"/>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pic>
        <p:nvPicPr>
          <p:cNvPr id="508814010" name="Grafik 7"/>
          <p:cNvPicPr>
            <a:picLocks noChangeAspect="1"/>
          </p:cNvPicPr>
          <p:nvPr userDrawn="1"/>
        </p:nvPicPr>
        <p:blipFill rotWithShape="1">
          <a:blip r:embed="rId2"/>
          <a:stretch/>
        </p:blipFill>
        <p:spPr bwMode="auto">
          <a:xfrm>
            <a:off x="0" y="6202429"/>
            <a:ext cx="12192000" cy="672965"/>
          </a:xfrm>
          <a:prstGeom prst="rect">
            <a:avLst/>
          </a:prstGeom>
        </p:spPr>
      </p:pic>
      <p:sp>
        <p:nvSpPr>
          <p:cNvPr id="645475736" name="Datumsplatzhalter 3"/>
          <p:cNvSpPr>
            <a:spLocks noGrp="1"/>
          </p:cNvSpPr>
          <p:nvPr>
            <p:ph type="dt" sz="half" idx="10"/>
          </p:nvPr>
        </p:nvSpPr>
        <p:spPr bwMode="auto">
          <a:xfrm>
            <a:off x="838200" y="6356350"/>
            <a:ext cx="2743200" cy="365125"/>
          </a:xfrm>
          <a:prstGeom prst="rect">
            <a:avLst/>
          </a:prstGeom>
        </p:spPr>
        <p:txBody>
          <a:bodyPr/>
          <a:lstStyle>
            <a:lvl1pPr>
              <a:defRPr>
                <a:solidFill>
                  <a:schemeClr val="bg1"/>
                </a:solidFill>
              </a:defRPr>
            </a:lvl1pPr>
          </a:lstStyle>
          <a:p>
            <a:pPr>
              <a:defRPr/>
            </a:pPr>
            <a:r>
              <a:rPr lang="de-DE"/>
              <a:t>10.06.2026</a:t>
            </a:r>
            <a:endParaRPr/>
          </a:p>
        </p:txBody>
      </p:sp>
      <p:sp>
        <p:nvSpPr>
          <p:cNvPr id="325137039" name="Fußzeilenplatzhalter 4"/>
          <p:cNvSpPr>
            <a:spLocks noGrp="1"/>
          </p:cNvSpPr>
          <p:nvPr>
            <p:ph type="ftr" sz="quarter" idx="11"/>
          </p:nvPr>
        </p:nvSpPr>
        <p:spPr bwMode="auto">
          <a:xfrm>
            <a:off x="5007591" y="6356350"/>
            <a:ext cx="6106236" cy="365125"/>
          </a:xfrm>
          <a:prstGeom prst="rect">
            <a:avLst/>
          </a:prstGeom>
        </p:spPr>
        <p:txBody>
          <a:bodyPr/>
          <a:lstStyle>
            <a:lvl1pPr algn="r">
              <a:defRPr>
                <a:solidFill>
                  <a:schemeClr val="bg1"/>
                </a:solidFill>
              </a:defRPr>
            </a:lvl1pPr>
          </a:lstStyle>
          <a:p>
            <a:pPr>
              <a:defRPr/>
            </a:pPr>
            <a:r>
              <a:rPr lang="en-US"/>
              <a:t>TTC Meeting 2026 - P. Plattner</a:t>
            </a:r>
            <a:endParaRPr/>
          </a:p>
        </p:txBody>
      </p:sp>
      <p:sp>
        <p:nvSpPr>
          <p:cNvPr id="1852031977" name="Foliennummernplatzhalter 5"/>
          <p:cNvSpPr>
            <a:spLocks noGrp="1"/>
          </p:cNvSpPr>
          <p:nvPr>
            <p:ph type="sldNum" sz="quarter" idx="12"/>
          </p:nvPr>
        </p:nvSpPr>
        <p:spPr bwMode="auto">
          <a:xfrm>
            <a:off x="58003" y="6356350"/>
            <a:ext cx="780197" cy="365125"/>
          </a:xfrm>
          <a:prstGeom prst="rect">
            <a:avLst/>
          </a:prstGeom>
        </p:spPr>
        <p:txBody>
          <a:bodyPr/>
          <a:lstStyle>
            <a:lvl1pPr algn="l">
              <a:defRPr>
                <a:solidFill>
                  <a:schemeClr val="bg1"/>
                </a:solidFill>
              </a:defRPr>
            </a:lvl1pPr>
          </a:lstStyle>
          <a:p>
            <a:pPr>
              <a:defRPr/>
            </a:pPr>
            <a:fld id="{07240774-CFD2-4AB8-B231-46D42DA9185A}" type="slidenum">
              <a:rPr lang="de-DE"/>
              <a:t>‹#›</a:t>
            </a:fld>
            <a:endParaRPr lang="de-DE"/>
          </a:p>
        </p:txBody>
      </p:sp>
      <p:pic>
        <p:nvPicPr>
          <p:cNvPr id="271112444" name="Grafik 12"/>
          <p:cNvPicPr>
            <a:picLocks noChangeAspect="1"/>
          </p:cNvPicPr>
          <p:nvPr userDrawn="1"/>
        </p:nvPicPr>
        <p:blipFill rotWithShape="1">
          <a:blip r:embed="rId3"/>
          <a:stretch/>
        </p:blipFill>
        <p:spPr bwMode="auto">
          <a:xfrm>
            <a:off x="11378128" y="6307363"/>
            <a:ext cx="464607" cy="448438"/>
          </a:xfrm>
          <a:prstGeom prst="rect">
            <a:avLst/>
          </a:prstGeom>
        </p:spPr>
      </p:pic>
    </p:spTree>
    <p:extLst>
      <p:ext uri="{BB962C8B-B14F-4D97-AF65-F5344CB8AC3E}">
        <p14:creationId xmlns:p14="http://schemas.microsoft.com/office/powerpoint/2010/main" val="36368513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PhAnim="0" type="titleOnly" preserve="1" userDrawn="1">
  <p:cSld name="Nur Titel">
    <p:spTree>
      <p:nvGrpSpPr>
        <p:cNvPr id="1" name=""/>
        <p:cNvGrpSpPr/>
        <p:nvPr/>
      </p:nvGrpSpPr>
      <p:grpSpPr bwMode="auto">
        <a:xfrm>
          <a:off x="0" y="0"/>
          <a:ext cx="0" cy="0"/>
          <a:chOff x="0" y="0"/>
          <a:chExt cx="0" cy="0"/>
        </a:xfrm>
      </p:grpSpPr>
      <p:sp>
        <p:nvSpPr>
          <p:cNvPr id="35952544" name="Titel 1"/>
          <p:cNvSpPr>
            <a:spLocks noGrp="1"/>
          </p:cNvSpPr>
          <p:nvPr>
            <p:ph type="title"/>
          </p:nvPr>
        </p:nvSpPr>
        <p:spPr bwMode="auto">
          <a:xfrm>
            <a:off x="349250" y="365125"/>
            <a:ext cx="11004550" cy="1325563"/>
          </a:xfrm>
        </p:spPr>
        <p:txBody>
          <a:bodyPr anchor="t" anchorCtr="0">
            <a:normAutofit/>
          </a:bodyPr>
          <a:lstStyle>
            <a:lvl1pPr>
              <a:defRPr sz="4000" cap="all">
                <a:solidFill>
                  <a:srgbClr val="C1002A"/>
                </a:solidFill>
                <a:latin typeface="Noto Sans "/>
                <a:ea typeface="Noto Sans Bold"/>
                <a:cs typeface="Noto Sans Bold"/>
              </a:defRPr>
            </a:lvl1pPr>
          </a:lstStyle>
          <a:p>
            <a:pPr>
              <a:defRPr/>
            </a:pPr>
            <a:r>
              <a:rPr lang="de-DE"/>
              <a:t>Mastertitelformat bearbeiten</a:t>
            </a:r>
            <a:endParaRPr/>
          </a:p>
        </p:txBody>
      </p:sp>
      <p:pic>
        <p:nvPicPr>
          <p:cNvPr id="611043549" name="Grafik 5"/>
          <p:cNvPicPr>
            <a:picLocks noChangeAspect="1"/>
          </p:cNvPicPr>
          <p:nvPr userDrawn="1"/>
        </p:nvPicPr>
        <p:blipFill rotWithShape="1">
          <a:blip r:embed="rId2"/>
          <a:stretch/>
        </p:blipFill>
        <p:spPr bwMode="auto">
          <a:xfrm>
            <a:off x="0" y="6202429"/>
            <a:ext cx="12192000" cy="672965"/>
          </a:xfrm>
          <a:prstGeom prst="rect">
            <a:avLst/>
          </a:prstGeom>
        </p:spPr>
      </p:pic>
      <p:sp>
        <p:nvSpPr>
          <p:cNvPr id="1318318679" name="Datumsplatzhalter 3"/>
          <p:cNvSpPr>
            <a:spLocks noGrp="1"/>
          </p:cNvSpPr>
          <p:nvPr>
            <p:ph type="dt" sz="half" idx="10"/>
          </p:nvPr>
        </p:nvSpPr>
        <p:spPr bwMode="auto">
          <a:xfrm>
            <a:off x="838200" y="6356350"/>
            <a:ext cx="2743200" cy="365125"/>
          </a:xfrm>
          <a:prstGeom prst="rect">
            <a:avLst/>
          </a:prstGeom>
        </p:spPr>
        <p:txBody>
          <a:bodyPr/>
          <a:lstStyle>
            <a:lvl1pPr>
              <a:defRPr>
                <a:solidFill>
                  <a:schemeClr val="bg1"/>
                </a:solidFill>
              </a:defRPr>
            </a:lvl1pPr>
          </a:lstStyle>
          <a:p>
            <a:pPr>
              <a:defRPr/>
            </a:pPr>
            <a:r>
              <a:rPr lang="de-DE"/>
              <a:t>10.06.2026</a:t>
            </a:r>
            <a:endParaRPr/>
          </a:p>
        </p:txBody>
      </p:sp>
      <p:sp>
        <p:nvSpPr>
          <p:cNvPr id="287696760" name="Fußzeilenplatzhalter 4"/>
          <p:cNvSpPr>
            <a:spLocks noGrp="1"/>
          </p:cNvSpPr>
          <p:nvPr>
            <p:ph type="ftr" sz="quarter" idx="11"/>
          </p:nvPr>
        </p:nvSpPr>
        <p:spPr bwMode="auto">
          <a:xfrm>
            <a:off x="5007591" y="6356350"/>
            <a:ext cx="6106236" cy="365125"/>
          </a:xfrm>
          <a:prstGeom prst="rect">
            <a:avLst/>
          </a:prstGeom>
        </p:spPr>
        <p:txBody>
          <a:bodyPr/>
          <a:lstStyle>
            <a:lvl1pPr algn="r">
              <a:defRPr>
                <a:solidFill>
                  <a:schemeClr val="bg1"/>
                </a:solidFill>
              </a:defRPr>
            </a:lvl1pPr>
          </a:lstStyle>
          <a:p>
            <a:pPr>
              <a:defRPr/>
            </a:pPr>
            <a:r>
              <a:rPr lang="en-US"/>
              <a:t>TTC Meeting 2026 - P. Plattner</a:t>
            </a:r>
            <a:endParaRPr/>
          </a:p>
        </p:txBody>
      </p:sp>
      <p:sp>
        <p:nvSpPr>
          <p:cNvPr id="758104708" name="Foliennummernplatzhalter 5"/>
          <p:cNvSpPr>
            <a:spLocks noGrp="1"/>
          </p:cNvSpPr>
          <p:nvPr>
            <p:ph type="sldNum" sz="quarter" idx="12"/>
          </p:nvPr>
        </p:nvSpPr>
        <p:spPr bwMode="auto">
          <a:xfrm>
            <a:off x="58003" y="6356350"/>
            <a:ext cx="715081" cy="365125"/>
          </a:xfrm>
          <a:prstGeom prst="rect">
            <a:avLst/>
          </a:prstGeom>
        </p:spPr>
        <p:txBody>
          <a:bodyPr/>
          <a:lstStyle>
            <a:lvl1pPr algn="l">
              <a:defRPr>
                <a:solidFill>
                  <a:schemeClr val="bg1"/>
                </a:solidFill>
              </a:defRPr>
            </a:lvl1pPr>
          </a:lstStyle>
          <a:p>
            <a:pPr>
              <a:defRPr/>
            </a:pPr>
            <a:fld id="{07240774-CFD2-4AB8-B231-46D42DA9185A}" type="slidenum">
              <a:rPr lang="de-DE"/>
              <a:t>‹#›</a:t>
            </a:fld>
            <a:endParaRPr lang="de-DE"/>
          </a:p>
        </p:txBody>
      </p:sp>
      <p:pic>
        <p:nvPicPr>
          <p:cNvPr id="2072014167" name="Grafik 10"/>
          <p:cNvPicPr>
            <a:picLocks noChangeAspect="1"/>
          </p:cNvPicPr>
          <p:nvPr userDrawn="1"/>
        </p:nvPicPr>
        <p:blipFill rotWithShape="1">
          <a:blip r:embed="rId3"/>
          <a:stretch/>
        </p:blipFill>
        <p:spPr bwMode="auto">
          <a:xfrm>
            <a:off x="11378128" y="6307363"/>
            <a:ext cx="464607" cy="448438"/>
          </a:xfrm>
          <a:prstGeom prst="rect">
            <a:avLst/>
          </a:prstGeom>
        </p:spPr>
      </p:pic>
    </p:spTree>
    <p:extLst>
      <p:ext uri="{BB962C8B-B14F-4D97-AF65-F5344CB8AC3E}">
        <p14:creationId xmlns:p14="http://schemas.microsoft.com/office/powerpoint/2010/main" val="38688468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PhAnim="0" type="objTx" preserve="1" userDrawn="1">
  <p:cSld name="Inhalt mit Überschrift">
    <p:spTree>
      <p:nvGrpSpPr>
        <p:cNvPr id="1" name=""/>
        <p:cNvGrpSpPr/>
        <p:nvPr/>
      </p:nvGrpSpPr>
      <p:grpSpPr bwMode="auto">
        <a:xfrm>
          <a:off x="0" y="0"/>
          <a:ext cx="0" cy="0"/>
          <a:chOff x="0" y="0"/>
          <a:chExt cx="0" cy="0"/>
        </a:xfrm>
      </p:grpSpPr>
      <p:sp>
        <p:nvSpPr>
          <p:cNvPr id="669944583" name="Titel 1"/>
          <p:cNvSpPr>
            <a:spLocks noGrp="1"/>
          </p:cNvSpPr>
          <p:nvPr>
            <p:ph type="title"/>
          </p:nvPr>
        </p:nvSpPr>
        <p:spPr bwMode="auto">
          <a:xfrm>
            <a:off x="338138" y="457200"/>
            <a:ext cx="11017250" cy="1117600"/>
          </a:xfrm>
        </p:spPr>
        <p:txBody>
          <a:bodyPr anchor="t" anchorCtr="0"/>
          <a:lstStyle>
            <a:lvl1pPr>
              <a:defRPr sz="3200" cap="all">
                <a:solidFill>
                  <a:srgbClr val="C1002A"/>
                </a:solidFill>
                <a:latin typeface="Noto Sans "/>
                <a:ea typeface="Noto Sans Bold"/>
                <a:cs typeface="Noto Sans Bold"/>
              </a:defRPr>
            </a:lvl1pPr>
          </a:lstStyle>
          <a:p>
            <a:pPr>
              <a:defRPr/>
            </a:pPr>
            <a:r>
              <a:rPr lang="de-DE"/>
              <a:t>Mastertitelformat bearbeiten</a:t>
            </a:r>
            <a:endParaRPr/>
          </a:p>
        </p:txBody>
      </p:sp>
      <p:sp>
        <p:nvSpPr>
          <p:cNvPr id="1637722712" name="Inhaltsplatzhalter 2"/>
          <p:cNvSpPr>
            <a:spLocks noGrp="1"/>
          </p:cNvSpPr>
          <p:nvPr>
            <p:ph idx="1"/>
          </p:nvPr>
        </p:nvSpPr>
        <p:spPr bwMode="auto">
          <a:xfrm>
            <a:off x="5183188" y="1839912"/>
            <a:ext cx="6172200" cy="3811588"/>
          </a:xfrm>
        </p:spPr>
        <p:txBody>
          <a:bodyPr/>
          <a:lstStyle>
            <a:lvl1pPr marL="228600" indent="-228600">
              <a:buClr>
                <a:srgbClr val="C1002A"/>
              </a:buClr>
              <a:buFont typeface="Wingdings"/>
              <a:buChar char="§"/>
              <a:defRPr sz="3200"/>
            </a:lvl1pPr>
            <a:lvl2pPr marL="685800" indent="-228600">
              <a:buClr>
                <a:srgbClr val="C1002A"/>
              </a:buClr>
              <a:buFont typeface="Wingdings"/>
              <a:buChar char="§"/>
              <a:defRPr sz="2800"/>
            </a:lvl2pPr>
            <a:lvl3pPr marL="1143000" indent="-228600">
              <a:buClr>
                <a:srgbClr val="C1002A"/>
              </a:buClr>
              <a:buFont typeface="Wingdings"/>
              <a:buChar char="§"/>
              <a:defRPr sz="2400"/>
            </a:lvl3pPr>
            <a:lvl4pPr marL="1600200" indent="-228600">
              <a:buClr>
                <a:srgbClr val="C1002A"/>
              </a:buClr>
              <a:buFont typeface="Wingdings"/>
              <a:buChar char="§"/>
              <a:defRPr sz="2000"/>
            </a:lvl4pPr>
            <a:lvl5pPr marL="2057400" indent="-228600">
              <a:buClr>
                <a:srgbClr val="C1002A"/>
              </a:buClr>
              <a:buFont typeface="Wingdings"/>
              <a:buChar char="§"/>
              <a:defRPr sz="2000"/>
            </a:lvl5pPr>
            <a:lvl6pPr>
              <a:defRPr sz="2000"/>
            </a:lvl6pPr>
            <a:lvl7pPr>
              <a:defRPr sz="2000"/>
            </a:lvl7pPr>
            <a:lvl8pPr>
              <a:defRPr sz="2000"/>
            </a:lvl8pPr>
            <a:lvl9pPr>
              <a:defRPr sz="2000"/>
            </a:lvl9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222670087" name="Textplatzhalter 3"/>
          <p:cNvSpPr>
            <a:spLocks noGrp="1"/>
          </p:cNvSpPr>
          <p:nvPr>
            <p:ph type="body" sz="half" idx="2"/>
          </p:nvPr>
        </p:nvSpPr>
        <p:spPr bwMode="auto">
          <a:xfrm>
            <a:off x="338138" y="184785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de-DE"/>
              <a:t>Mastertextformat bearbeiten</a:t>
            </a:r>
            <a:endParaRPr/>
          </a:p>
        </p:txBody>
      </p:sp>
      <p:pic>
        <p:nvPicPr>
          <p:cNvPr id="1760760660" name="Grafik 7"/>
          <p:cNvPicPr>
            <a:picLocks noChangeAspect="1"/>
          </p:cNvPicPr>
          <p:nvPr userDrawn="1"/>
        </p:nvPicPr>
        <p:blipFill rotWithShape="1">
          <a:blip r:embed="rId2"/>
          <a:stretch/>
        </p:blipFill>
        <p:spPr bwMode="auto">
          <a:xfrm>
            <a:off x="0" y="6202429"/>
            <a:ext cx="12192000" cy="672965"/>
          </a:xfrm>
          <a:prstGeom prst="rect">
            <a:avLst/>
          </a:prstGeom>
        </p:spPr>
      </p:pic>
      <p:sp>
        <p:nvSpPr>
          <p:cNvPr id="1078523750" name="Datumsplatzhalter 3"/>
          <p:cNvSpPr>
            <a:spLocks noGrp="1"/>
          </p:cNvSpPr>
          <p:nvPr>
            <p:ph type="dt" sz="half" idx="10"/>
          </p:nvPr>
        </p:nvSpPr>
        <p:spPr bwMode="auto">
          <a:xfrm>
            <a:off x="838200" y="6356350"/>
            <a:ext cx="2743200" cy="365125"/>
          </a:xfrm>
          <a:prstGeom prst="rect">
            <a:avLst/>
          </a:prstGeom>
        </p:spPr>
        <p:txBody>
          <a:bodyPr/>
          <a:lstStyle>
            <a:lvl1pPr>
              <a:defRPr>
                <a:solidFill>
                  <a:schemeClr val="bg1"/>
                </a:solidFill>
              </a:defRPr>
            </a:lvl1pPr>
          </a:lstStyle>
          <a:p>
            <a:pPr>
              <a:defRPr/>
            </a:pPr>
            <a:r>
              <a:rPr lang="de-DE"/>
              <a:t>10.06.2026</a:t>
            </a:r>
            <a:endParaRPr/>
          </a:p>
        </p:txBody>
      </p:sp>
      <p:sp>
        <p:nvSpPr>
          <p:cNvPr id="1494751773" name="Fußzeilenplatzhalter 4"/>
          <p:cNvSpPr>
            <a:spLocks noGrp="1"/>
          </p:cNvSpPr>
          <p:nvPr>
            <p:ph type="ftr" sz="quarter" idx="11"/>
          </p:nvPr>
        </p:nvSpPr>
        <p:spPr bwMode="auto">
          <a:xfrm>
            <a:off x="5007591" y="6356350"/>
            <a:ext cx="6106236" cy="365125"/>
          </a:xfrm>
          <a:prstGeom prst="rect">
            <a:avLst/>
          </a:prstGeom>
        </p:spPr>
        <p:txBody>
          <a:bodyPr/>
          <a:lstStyle>
            <a:lvl1pPr algn="r">
              <a:defRPr>
                <a:solidFill>
                  <a:schemeClr val="bg1"/>
                </a:solidFill>
              </a:defRPr>
            </a:lvl1pPr>
          </a:lstStyle>
          <a:p>
            <a:pPr>
              <a:defRPr/>
            </a:pPr>
            <a:r>
              <a:rPr lang="en-US"/>
              <a:t>TTC Meeting 2026 - P. Plattner</a:t>
            </a:r>
            <a:endParaRPr/>
          </a:p>
        </p:txBody>
      </p:sp>
      <p:sp>
        <p:nvSpPr>
          <p:cNvPr id="1354385276" name="Foliennummernplatzhalter 5"/>
          <p:cNvSpPr>
            <a:spLocks noGrp="1"/>
          </p:cNvSpPr>
          <p:nvPr>
            <p:ph type="sldNum" sz="quarter" idx="12"/>
          </p:nvPr>
        </p:nvSpPr>
        <p:spPr bwMode="auto">
          <a:xfrm>
            <a:off x="58003" y="6356350"/>
            <a:ext cx="715081" cy="365125"/>
          </a:xfrm>
          <a:prstGeom prst="rect">
            <a:avLst/>
          </a:prstGeom>
        </p:spPr>
        <p:txBody>
          <a:bodyPr/>
          <a:lstStyle>
            <a:lvl1pPr algn="l">
              <a:defRPr>
                <a:solidFill>
                  <a:schemeClr val="bg1"/>
                </a:solidFill>
              </a:defRPr>
            </a:lvl1pPr>
          </a:lstStyle>
          <a:p>
            <a:pPr>
              <a:defRPr/>
            </a:pPr>
            <a:fld id="{07240774-CFD2-4AB8-B231-46D42DA9185A}" type="slidenum">
              <a:rPr lang="de-DE"/>
              <a:t>‹#›</a:t>
            </a:fld>
            <a:endParaRPr lang="de-DE"/>
          </a:p>
        </p:txBody>
      </p:sp>
      <p:pic>
        <p:nvPicPr>
          <p:cNvPr id="382555167" name="Grafik 12"/>
          <p:cNvPicPr>
            <a:picLocks noChangeAspect="1"/>
          </p:cNvPicPr>
          <p:nvPr userDrawn="1"/>
        </p:nvPicPr>
        <p:blipFill rotWithShape="1">
          <a:blip r:embed="rId3"/>
          <a:stretch/>
        </p:blipFill>
        <p:spPr bwMode="auto">
          <a:xfrm>
            <a:off x="11378128" y="6307363"/>
            <a:ext cx="464607" cy="448438"/>
          </a:xfrm>
          <a:prstGeom prst="rect">
            <a:avLst/>
          </a:prstGeom>
        </p:spPr>
      </p:pic>
    </p:spTree>
    <p:extLst>
      <p:ext uri="{BB962C8B-B14F-4D97-AF65-F5344CB8AC3E}">
        <p14:creationId xmlns:p14="http://schemas.microsoft.com/office/powerpoint/2010/main" val="2194493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F2E61-A390-800F-7F5C-99B0488415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F78814C-051C-A914-EDAC-5BE98B5177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8D9470-E8CE-52A8-CBCE-7F26995A36A9}"/>
              </a:ext>
            </a:extLst>
          </p:cNvPr>
          <p:cNvSpPr>
            <a:spLocks noGrp="1"/>
          </p:cNvSpPr>
          <p:nvPr>
            <p:ph type="dt" sz="half" idx="10"/>
          </p:nvPr>
        </p:nvSpPr>
        <p:spPr/>
        <p:txBody>
          <a:bodyPr/>
          <a:lstStyle/>
          <a:p>
            <a:fld id="{8E36636D-D922-432D-A958-524484B5923D}" type="datetimeFigureOut">
              <a:rPr lang="en-US" smtClean="0"/>
              <a:pPr/>
              <a:t>6/11/2026</a:t>
            </a:fld>
            <a:endParaRPr lang="en-US" dirty="0"/>
          </a:p>
        </p:txBody>
      </p:sp>
      <p:sp>
        <p:nvSpPr>
          <p:cNvPr id="5" name="Footer Placeholder 4">
            <a:extLst>
              <a:ext uri="{FF2B5EF4-FFF2-40B4-BE49-F238E27FC236}">
                <a16:creationId xmlns:a16="http://schemas.microsoft.com/office/drawing/2014/main" id="{98170005-5ED7-707F-D690-EB6F06E435C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C767154-9B0D-EC8E-3B1D-D9DF08A7751A}"/>
              </a:ext>
            </a:extLst>
          </p:cNvPr>
          <p:cNvSpPr>
            <a:spLocks noGrp="1"/>
          </p:cNvSpPr>
          <p:nvPr>
            <p:ph type="sldNum" sz="quarter" idx="12"/>
          </p:nvPr>
        </p:nvSpPr>
        <p:spPr/>
        <p:txBody>
          <a:bodyPr/>
          <a:lstStyle/>
          <a:p>
            <a:fld id="{753F9866-9D6A-4E48-8AAE-F0F10B4380FA}" type="slidenum">
              <a:rPr lang="en-US" smtClean="0"/>
              <a:pPr/>
              <a:t>‹#›</a:t>
            </a:fld>
            <a:endParaRPr lang="en-US"/>
          </a:p>
        </p:txBody>
      </p:sp>
    </p:spTree>
    <p:extLst>
      <p:ext uri="{BB962C8B-B14F-4D97-AF65-F5344CB8AC3E}">
        <p14:creationId xmlns:p14="http://schemas.microsoft.com/office/powerpoint/2010/main" val="4145939119"/>
      </p:ext>
    </p:extLst>
  </p:cSld>
  <p:clrMapOvr>
    <a:masterClrMapping/>
  </p:clrMapOvr>
  <p:hf hdr="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PhAnim="0" preserve="1" userDrawn="1">
  <p:cSld name="Bild mit Überschrift">
    <p:spTree>
      <p:nvGrpSpPr>
        <p:cNvPr id="1" name=""/>
        <p:cNvGrpSpPr/>
        <p:nvPr/>
      </p:nvGrpSpPr>
      <p:grpSpPr bwMode="auto">
        <a:xfrm>
          <a:off x="0" y="0"/>
          <a:ext cx="0" cy="0"/>
          <a:chOff x="0" y="0"/>
          <a:chExt cx="0" cy="0"/>
        </a:xfrm>
      </p:grpSpPr>
      <p:sp>
        <p:nvSpPr>
          <p:cNvPr id="215693267" name="Bildplatzhalter 2"/>
          <p:cNvSpPr>
            <a:spLocks noGrp="1"/>
          </p:cNvSpPr>
          <p:nvPr>
            <p:ph type="pic" idx="1"/>
          </p:nvPr>
        </p:nvSpPr>
        <p:spPr bwMode="auto">
          <a:xfrm>
            <a:off x="4489450" y="1284086"/>
            <a:ext cx="7270750" cy="457696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endParaRPr lang="de-DE"/>
          </a:p>
        </p:txBody>
      </p:sp>
      <p:pic>
        <p:nvPicPr>
          <p:cNvPr id="567650630" name="Grafik 7"/>
          <p:cNvPicPr>
            <a:picLocks noChangeAspect="1"/>
          </p:cNvPicPr>
          <p:nvPr userDrawn="1"/>
        </p:nvPicPr>
        <p:blipFill rotWithShape="1">
          <a:blip r:embed="rId2"/>
          <a:stretch/>
        </p:blipFill>
        <p:spPr bwMode="auto">
          <a:xfrm>
            <a:off x="0" y="6202429"/>
            <a:ext cx="12192000" cy="672965"/>
          </a:xfrm>
          <a:prstGeom prst="rect">
            <a:avLst/>
          </a:prstGeom>
        </p:spPr>
      </p:pic>
      <p:sp>
        <p:nvSpPr>
          <p:cNvPr id="1880362983" name="Datumsplatzhalter 3"/>
          <p:cNvSpPr>
            <a:spLocks noGrp="1"/>
          </p:cNvSpPr>
          <p:nvPr>
            <p:ph type="dt" sz="half" idx="10"/>
          </p:nvPr>
        </p:nvSpPr>
        <p:spPr bwMode="auto">
          <a:xfrm>
            <a:off x="838200" y="6356350"/>
            <a:ext cx="2743200" cy="365125"/>
          </a:xfrm>
          <a:prstGeom prst="rect">
            <a:avLst/>
          </a:prstGeom>
        </p:spPr>
        <p:txBody>
          <a:bodyPr/>
          <a:lstStyle>
            <a:lvl1pPr>
              <a:defRPr>
                <a:solidFill>
                  <a:schemeClr val="bg1"/>
                </a:solidFill>
              </a:defRPr>
            </a:lvl1pPr>
          </a:lstStyle>
          <a:p>
            <a:pPr>
              <a:defRPr/>
            </a:pPr>
            <a:r>
              <a:rPr lang="de-DE"/>
              <a:t>10.06.2026</a:t>
            </a:r>
            <a:endParaRPr/>
          </a:p>
        </p:txBody>
      </p:sp>
      <p:sp>
        <p:nvSpPr>
          <p:cNvPr id="318041322" name="Fußzeilenplatzhalter 4"/>
          <p:cNvSpPr>
            <a:spLocks noGrp="1"/>
          </p:cNvSpPr>
          <p:nvPr>
            <p:ph type="ftr" sz="quarter" idx="11"/>
          </p:nvPr>
        </p:nvSpPr>
        <p:spPr bwMode="auto">
          <a:xfrm>
            <a:off x="5007591" y="6356350"/>
            <a:ext cx="6106236" cy="365125"/>
          </a:xfrm>
          <a:prstGeom prst="rect">
            <a:avLst/>
          </a:prstGeom>
        </p:spPr>
        <p:txBody>
          <a:bodyPr/>
          <a:lstStyle>
            <a:lvl1pPr algn="r">
              <a:defRPr>
                <a:solidFill>
                  <a:schemeClr val="bg1"/>
                </a:solidFill>
              </a:defRPr>
            </a:lvl1pPr>
          </a:lstStyle>
          <a:p>
            <a:pPr>
              <a:defRPr/>
            </a:pPr>
            <a:r>
              <a:rPr lang="en-US"/>
              <a:t>TTC Meeting 2026 - P. Plattner</a:t>
            </a:r>
            <a:endParaRPr/>
          </a:p>
        </p:txBody>
      </p:sp>
      <p:sp>
        <p:nvSpPr>
          <p:cNvPr id="1030825672" name="Foliennummernplatzhalter 5"/>
          <p:cNvSpPr>
            <a:spLocks noGrp="1"/>
          </p:cNvSpPr>
          <p:nvPr>
            <p:ph type="sldNum" sz="quarter" idx="12"/>
          </p:nvPr>
        </p:nvSpPr>
        <p:spPr bwMode="auto">
          <a:xfrm>
            <a:off x="58003" y="6356350"/>
            <a:ext cx="706768" cy="365125"/>
          </a:xfrm>
          <a:prstGeom prst="rect">
            <a:avLst/>
          </a:prstGeom>
        </p:spPr>
        <p:txBody>
          <a:bodyPr/>
          <a:lstStyle>
            <a:lvl1pPr algn="l">
              <a:defRPr>
                <a:solidFill>
                  <a:schemeClr val="bg1"/>
                </a:solidFill>
              </a:defRPr>
            </a:lvl1pPr>
          </a:lstStyle>
          <a:p>
            <a:pPr>
              <a:defRPr/>
            </a:pPr>
            <a:fld id="{07240774-CFD2-4AB8-B231-46D42DA9185A}" type="slidenum">
              <a:rPr lang="de-DE"/>
              <a:t>‹#›</a:t>
            </a:fld>
            <a:endParaRPr lang="de-DE"/>
          </a:p>
        </p:txBody>
      </p:sp>
      <p:sp>
        <p:nvSpPr>
          <p:cNvPr id="470068582" name="Titel 1"/>
          <p:cNvSpPr>
            <a:spLocks noGrp="1"/>
          </p:cNvSpPr>
          <p:nvPr>
            <p:ph type="title"/>
          </p:nvPr>
        </p:nvSpPr>
        <p:spPr bwMode="auto">
          <a:xfrm>
            <a:off x="338138" y="457200"/>
            <a:ext cx="11017250" cy="672965"/>
          </a:xfrm>
        </p:spPr>
        <p:txBody>
          <a:bodyPr anchor="t" anchorCtr="0"/>
          <a:lstStyle>
            <a:lvl1pPr>
              <a:defRPr sz="3200" b="1" cap="all">
                <a:solidFill>
                  <a:srgbClr val="C1002A"/>
                </a:solidFill>
                <a:latin typeface="Noto Sans "/>
                <a:ea typeface="Noto Sans Bold"/>
                <a:cs typeface="Noto Sans Bold"/>
              </a:defRPr>
            </a:lvl1pPr>
          </a:lstStyle>
          <a:p>
            <a:pPr>
              <a:defRPr/>
            </a:pPr>
            <a:r>
              <a:rPr lang="de-DE"/>
              <a:t>Mastertitelformat bearbeiten</a:t>
            </a:r>
            <a:endParaRPr/>
          </a:p>
        </p:txBody>
      </p:sp>
      <p:sp>
        <p:nvSpPr>
          <p:cNvPr id="905700237" name="Textplatzhalter 3"/>
          <p:cNvSpPr>
            <a:spLocks noGrp="1"/>
          </p:cNvSpPr>
          <p:nvPr>
            <p:ph type="body" sz="half" idx="2"/>
          </p:nvPr>
        </p:nvSpPr>
        <p:spPr bwMode="auto">
          <a:xfrm>
            <a:off x="338138" y="184785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de-DE"/>
              <a:t>Mastertextformat bearbeiten</a:t>
            </a:r>
            <a:endParaRPr/>
          </a:p>
        </p:txBody>
      </p:sp>
      <p:pic>
        <p:nvPicPr>
          <p:cNvPr id="1156610225" name="Grafik 14"/>
          <p:cNvPicPr>
            <a:picLocks noChangeAspect="1"/>
          </p:cNvPicPr>
          <p:nvPr userDrawn="1"/>
        </p:nvPicPr>
        <p:blipFill rotWithShape="1">
          <a:blip r:embed="rId3"/>
          <a:stretch/>
        </p:blipFill>
        <p:spPr bwMode="auto">
          <a:xfrm>
            <a:off x="11378128" y="6307363"/>
            <a:ext cx="464607" cy="448438"/>
          </a:xfrm>
          <a:prstGeom prst="rect">
            <a:avLst/>
          </a:prstGeom>
        </p:spPr>
      </p:pic>
    </p:spTree>
    <p:extLst>
      <p:ext uri="{BB962C8B-B14F-4D97-AF65-F5344CB8AC3E}">
        <p14:creationId xmlns:p14="http://schemas.microsoft.com/office/powerpoint/2010/main" val="8487875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PhAnim="0" type="vertTx" preserve="1" userDrawn="1">
  <p:cSld name="Titel und vertikaler Text">
    <p:spTree>
      <p:nvGrpSpPr>
        <p:cNvPr id="1" name=""/>
        <p:cNvGrpSpPr/>
        <p:nvPr/>
      </p:nvGrpSpPr>
      <p:grpSpPr bwMode="auto">
        <a:xfrm>
          <a:off x="0" y="0"/>
          <a:ext cx="0" cy="0"/>
          <a:chOff x="0" y="0"/>
          <a:chExt cx="0" cy="0"/>
        </a:xfrm>
      </p:grpSpPr>
      <p:sp>
        <p:nvSpPr>
          <p:cNvPr id="1530095227" name="Titel 1"/>
          <p:cNvSpPr>
            <a:spLocks noGrp="1"/>
          </p:cNvSpPr>
          <p:nvPr>
            <p:ph type="title"/>
          </p:nvPr>
        </p:nvSpPr>
        <p:spPr bwMode="auto">
          <a:xfrm>
            <a:off x="342900" y="365125"/>
            <a:ext cx="11480800" cy="1209675"/>
          </a:xfrm>
        </p:spPr>
        <p:txBody>
          <a:bodyPr anchor="t" anchorCtr="0">
            <a:normAutofit/>
          </a:bodyPr>
          <a:lstStyle>
            <a:lvl1pPr>
              <a:defRPr sz="4000" cap="all">
                <a:solidFill>
                  <a:srgbClr val="C1002A"/>
                </a:solidFill>
                <a:latin typeface="Noto Sans "/>
                <a:ea typeface="Noto Sans Bold"/>
                <a:cs typeface="Noto Sans Bold"/>
              </a:defRPr>
            </a:lvl1pPr>
          </a:lstStyle>
          <a:p>
            <a:pPr>
              <a:defRPr/>
            </a:pPr>
            <a:r>
              <a:rPr lang="de-DE"/>
              <a:t>Mastertitelformat bearbeiten</a:t>
            </a:r>
            <a:endParaRPr/>
          </a:p>
        </p:txBody>
      </p:sp>
      <p:sp>
        <p:nvSpPr>
          <p:cNvPr id="1060011761" name="Vertikaler Textplatzhalter 2"/>
          <p:cNvSpPr>
            <a:spLocks noGrp="1"/>
          </p:cNvSpPr>
          <p:nvPr>
            <p:ph type="body" orient="vert" idx="1"/>
          </p:nvPr>
        </p:nvSpPr>
        <p:spPr bwMode="auto">
          <a:xfrm>
            <a:off x="342900" y="1825625"/>
            <a:ext cx="11480800" cy="4351338"/>
          </a:xfrm>
        </p:spPr>
        <p:txBody>
          <a:bodyPr vert="eaVert"/>
          <a:lstStyle>
            <a:lvl1pPr marL="228600" indent="-228600">
              <a:buFont typeface="Wingdings"/>
              <a:buChar char="§"/>
              <a:defRPr/>
            </a:lvl1pPr>
            <a:lvl2pPr marL="685800" indent="-228600">
              <a:buFont typeface="Wingdings"/>
              <a:buChar char="§"/>
              <a:defRPr/>
            </a:lvl2pPr>
            <a:lvl3pPr marL="1143000" indent="-228600">
              <a:buFont typeface="Wingdings"/>
              <a:buChar char="§"/>
              <a:defRPr/>
            </a:lvl3pPr>
            <a:lvl4pPr marL="1600200" indent="-228600">
              <a:buFont typeface="Wingdings"/>
              <a:buChar char="§"/>
              <a:defRPr/>
            </a:lvl4pPr>
            <a:lvl5pPr marL="2057400" indent="-228600">
              <a:buFont typeface="Wingdings"/>
              <a:buChar char="§"/>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pic>
        <p:nvPicPr>
          <p:cNvPr id="528299066" name="Grafik 6"/>
          <p:cNvPicPr>
            <a:picLocks noChangeAspect="1"/>
          </p:cNvPicPr>
          <p:nvPr userDrawn="1"/>
        </p:nvPicPr>
        <p:blipFill rotWithShape="1">
          <a:blip r:embed="rId2"/>
          <a:stretch/>
        </p:blipFill>
        <p:spPr bwMode="auto">
          <a:xfrm>
            <a:off x="0" y="6202429"/>
            <a:ext cx="12192000" cy="672965"/>
          </a:xfrm>
          <a:prstGeom prst="rect">
            <a:avLst/>
          </a:prstGeom>
        </p:spPr>
      </p:pic>
      <p:sp>
        <p:nvSpPr>
          <p:cNvPr id="1399581586" name="Datumsplatzhalter 3"/>
          <p:cNvSpPr>
            <a:spLocks noGrp="1"/>
          </p:cNvSpPr>
          <p:nvPr>
            <p:ph type="dt" sz="half" idx="10"/>
          </p:nvPr>
        </p:nvSpPr>
        <p:spPr bwMode="auto">
          <a:xfrm>
            <a:off x="838200" y="6356350"/>
            <a:ext cx="2743200" cy="365125"/>
          </a:xfrm>
          <a:prstGeom prst="rect">
            <a:avLst/>
          </a:prstGeom>
        </p:spPr>
        <p:txBody>
          <a:bodyPr/>
          <a:lstStyle>
            <a:lvl1pPr>
              <a:defRPr>
                <a:solidFill>
                  <a:schemeClr val="bg1"/>
                </a:solidFill>
              </a:defRPr>
            </a:lvl1pPr>
          </a:lstStyle>
          <a:p>
            <a:pPr>
              <a:defRPr/>
            </a:pPr>
            <a:r>
              <a:rPr lang="de-DE"/>
              <a:t>10.06.2026</a:t>
            </a:r>
            <a:endParaRPr/>
          </a:p>
        </p:txBody>
      </p:sp>
      <p:sp>
        <p:nvSpPr>
          <p:cNvPr id="1570194341" name="Fußzeilenplatzhalter 4"/>
          <p:cNvSpPr>
            <a:spLocks noGrp="1"/>
          </p:cNvSpPr>
          <p:nvPr>
            <p:ph type="ftr" sz="quarter" idx="11"/>
          </p:nvPr>
        </p:nvSpPr>
        <p:spPr bwMode="auto">
          <a:xfrm>
            <a:off x="5007591" y="6356350"/>
            <a:ext cx="6106236" cy="365125"/>
          </a:xfrm>
          <a:prstGeom prst="rect">
            <a:avLst/>
          </a:prstGeom>
        </p:spPr>
        <p:txBody>
          <a:bodyPr/>
          <a:lstStyle>
            <a:lvl1pPr algn="r">
              <a:defRPr>
                <a:solidFill>
                  <a:schemeClr val="bg1"/>
                </a:solidFill>
              </a:defRPr>
            </a:lvl1pPr>
          </a:lstStyle>
          <a:p>
            <a:pPr>
              <a:defRPr/>
            </a:pPr>
            <a:r>
              <a:rPr lang="en-US"/>
              <a:t>TTC Meeting 2026 - P. Plattner</a:t>
            </a:r>
            <a:endParaRPr/>
          </a:p>
        </p:txBody>
      </p:sp>
      <p:sp>
        <p:nvSpPr>
          <p:cNvPr id="1831444405" name="Foliennummernplatzhalter 5"/>
          <p:cNvSpPr>
            <a:spLocks noGrp="1"/>
          </p:cNvSpPr>
          <p:nvPr>
            <p:ph type="sldNum" sz="quarter" idx="12"/>
          </p:nvPr>
        </p:nvSpPr>
        <p:spPr bwMode="auto">
          <a:xfrm>
            <a:off x="58003" y="6356350"/>
            <a:ext cx="681830" cy="365125"/>
          </a:xfrm>
          <a:prstGeom prst="rect">
            <a:avLst/>
          </a:prstGeom>
        </p:spPr>
        <p:txBody>
          <a:bodyPr/>
          <a:lstStyle>
            <a:lvl1pPr algn="l">
              <a:defRPr>
                <a:solidFill>
                  <a:schemeClr val="bg1"/>
                </a:solidFill>
              </a:defRPr>
            </a:lvl1pPr>
          </a:lstStyle>
          <a:p>
            <a:pPr>
              <a:defRPr/>
            </a:pPr>
            <a:fld id="{07240774-CFD2-4AB8-B231-46D42DA9185A}" type="slidenum">
              <a:rPr lang="de-DE"/>
              <a:t>‹#›</a:t>
            </a:fld>
            <a:endParaRPr lang="de-DE"/>
          </a:p>
        </p:txBody>
      </p:sp>
      <p:pic>
        <p:nvPicPr>
          <p:cNvPr id="2147103558" name="Grafik 11"/>
          <p:cNvPicPr>
            <a:picLocks noChangeAspect="1"/>
          </p:cNvPicPr>
          <p:nvPr userDrawn="1"/>
        </p:nvPicPr>
        <p:blipFill rotWithShape="1">
          <a:blip r:embed="rId3"/>
          <a:stretch/>
        </p:blipFill>
        <p:spPr bwMode="auto">
          <a:xfrm>
            <a:off x="11378128" y="6307363"/>
            <a:ext cx="464607" cy="448438"/>
          </a:xfrm>
          <a:prstGeom prst="rect">
            <a:avLst/>
          </a:prstGeom>
        </p:spPr>
      </p:pic>
    </p:spTree>
    <p:extLst>
      <p:ext uri="{BB962C8B-B14F-4D97-AF65-F5344CB8AC3E}">
        <p14:creationId xmlns:p14="http://schemas.microsoft.com/office/powerpoint/2010/main" val="40115632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Vertikaler Titel und Text">
    <p:spTree>
      <p:nvGrpSpPr>
        <p:cNvPr id="1" name=""/>
        <p:cNvGrpSpPr/>
        <p:nvPr/>
      </p:nvGrpSpPr>
      <p:grpSpPr bwMode="auto">
        <a:xfrm>
          <a:off x="0" y="0"/>
          <a:ext cx="0" cy="0"/>
          <a:chOff x="0" y="0"/>
          <a:chExt cx="0" cy="0"/>
        </a:xfrm>
      </p:grpSpPr>
      <p:sp>
        <p:nvSpPr>
          <p:cNvPr id="42720977" name="Vertikaler Titel 1"/>
          <p:cNvSpPr>
            <a:spLocks noGrp="1"/>
          </p:cNvSpPr>
          <p:nvPr>
            <p:ph type="title" orient="vert"/>
          </p:nvPr>
        </p:nvSpPr>
        <p:spPr bwMode="auto">
          <a:xfrm>
            <a:off x="10077450" y="365125"/>
            <a:ext cx="1708150" cy="5811838"/>
          </a:xfrm>
        </p:spPr>
        <p:txBody>
          <a:bodyPr vert="eaVert" anchor="t" anchorCtr="0">
            <a:normAutofit/>
          </a:bodyPr>
          <a:lstStyle>
            <a:lvl1pPr>
              <a:defRPr sz="3600" b="1" cap="all">
                <a:solidFill>
                  <a:srgbClr val="C1002A"/>
                </a:solidFill>
                <a:latin typeface="Noto Sans "/>
                <a:ea typeface="Noto Sans Bold"/>
                <a:cs typeface="Noto Sans Bold"/>
              </a:defRPr>
            </a:lvl1pPr>
          </a:lstStyle>
          <a:p>
            <a:pPr>
              <a:defRPr/>
            </a:pPr>
            <a:r>
              <a:rPr lang="de-DE"/>
              <a:t>Mastertitelformat bearbeiten</a:t>
            </a:r>
            <a:endParaRPr/>
          </a:p>
        </p:txBody>
      </p:sp>
      <p:sp>
        <p:nvSpPr>
          <p:cNvPr id="384349553" name="Vertikaler Textplatzhalter 2"/>
          <p:cNvSpPr>
            <a:spLocks noGrp="1"/>
          </p:cNvSpPr>
          <p:nvPr>
            <p:ph type="body" orient="vert" idx="1"/>
          </p:nvPr>
        </p:nvSpPr>
        <p:spPr bwMode="auto">
          <a:xfrm>
            <a:off x="838200" y="365125"/>
            <a:ext cx="8712200" cy="5811838"/>
          </a:xfrm>
        </p:spPr>
        <p:txBody>
          <a:bodyPr vert="eaVert"/>
          <a:lstStyle>
            <a:lvl1pPr marL="228600" indent="-228600">
              <a:buFont typeface="Wingdings"/>
              <a:buChar char="§"/>
              <a:defRPr/>
            </a:lvl1pPr>
            <a:lvl2pPr marL="685800" indent="-228600">
              <a:buFont typeface="Wingdings"/>
              <a:buChar char="§"/>
              <a:defRPr/>
            </a:lvl2pPr>
            <a:lvl3pPr marL="1143000" indent="-228600">
              <a:buFont typeface="Wingdings"/>
              <a:buChar char="§"/>
              <a:defRPr/>
            </a:lvl3pPr>
            <a:lvl4pPr marL="1600200" indent="-228600">
              <a:buFont typeface="Wingdings"/>
              <a:buChar char="§"/>
              <a:defRPr/>
            </a:lvl4pPr>
            <a:lvl5pPr marL="2057400" indent="-228600">
              <a:buFont typeface="Wingdings"/>
              <a:buChar char="§"/>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pic>
        <p:nvPicPr>
          <p:cNvPr id="579277563" name="Grafik 6"/>
          <p:cNvPicPr>
            <a:picLocks noChangeAspect="1"/>
          </p:cNvPicPr>
          <p:nvPr userDrawn="1"/>
        </p:nvPicPr>
        <p:blipFill rotWithShape="1">
          <a:blip r:embed="rId2"/>
          <a:stretch/>
        </p:blipFill>
        <p:spPr bwMode="auto">
          <a:xfrm>
            <a:off x="0" y="6202429"/>
            <a:ext cx="12192000" cy="672965"/>
          </a:xfrm>
          <a:prstGeom prst="rect">
            <a:avLst/>
          </a:prstGeom>
        </p:spPr>
      </p:pic>
      <p:sp>
        <p:nvSpPr>
          <p:cNvPr id="593526289" name="Datumsplatzhalter 3"/>
          <p:cNvSpPr>
            <a:spLocks noGrp="1"/>
          </p:cNvSpPr>
          <p:nvPr>
            <p:ph type="dt" sz="half" idx="10"/>
          </p:nvPr>
        </p:nvSpPr>
        <p:spPr bwMode="auto">
          <a:xfrm>
            <a:off x="838200" y="6356350"/>
            <a:ext cx="2743200" cy="365125"/>
          </a:xfrm>
          <a:prstGeom prst="rect">
            <a:avLst/>
          </a:prstGeom>
        </p:spPr>
        <p:txBody>
          <a:bodyPr/>
          <a:lstStyle>
            <a:lvl1pPr>
              <a:defRPr>
                <a:solidFill>
                  <a:schemeClr val="bg1"/>
                </a:solidFill>
              </a:defRPr>
            </a:lvl1pPr>
          </a:lstStyle>
          <a:p>
            <a:pPr>
              <a:defRPr/>
            </a:pPr>
            <a:r>
              <a:rPr lang="de-DE"/>
              <a:t>10.06.2026</a:t>
            </a:r>
            <a:endParaRPr/>
          </a:p>
        </p:txBody>
      </p:sp>
      <p:sp>
        <p:nvSpPr>
          <p:cNvPr id="669651432" name="Fußzeilenplatzhalter 4"/>
          <p:cNvSpPr>
            <a:spLocks noGrp="1"/>
          </p:cNvSpPr>
          <p:nvPr>
            <p:ph type="ftr" sz="quarter" idx="11"/>
          </p:nvPr>
        </p:nvSpPr>
        <p:spPr bwMode="auto">
          <a:xfrm>
            <a:off x="5007591" y="6356350"/>
            <a:ext cx="6106236" cy="365125"/>
          </a:xfrm>
          <a:prstGeom prst="rect">
            <a:avLst/>
          </a:prstGeom>
        </p:spPr>
        <p:txBody>
          <a:bodyPr/>
          <a:lstStyle>
            <a:lvl1pPr algn="r">
              <a:defRPr>
                <a:solidFill>
                  <a:schemeClr val="bg1"/>
                </a:solidFill>
              </a:defRPr>
            </a:lvl1pPr>
          </a:lstStyle>
          <a:p>
            <a:pPr>
              <a:defRPr/>
            </a:pPr>
            <a:r>
              <a:rPr lang="en-US"/>
              <a:t>TTC Meeting 2026 - P. Plattner</a:t>
            </a:r>
            <a:endParaRPr/>
          </a:p>
        </p:txBody>
      </p:sp>
      <p:sp>
        <p:nvSpPr>
          <p:cNvPr id="1412024068" name="Foliennummernplatzhalter 5"/>
          <p:cNvSpPr>
            <a:spLocks noGrp="1"/>
          </p:cNvSpPr>
          <p:nvPr>
            <p:ph type="sldNum" sz="quarter" idx="12"/>
          </p:nvPr>
        </p:nvSpPr>
        <p:spPr bwMode="auto">
          <a:xfrm>
            <a:off x="58003" y="6356350"/>
            <a:ext cx="706768" cy="365125"/>
          </a:xfrm>
          <a:prstGeom prst="rect">
            <a:avLst/>
          </a:prstGeom>
        </p:spPr>
        <p:txBody>
          <a:bodyPr/>
          <a:lstStyle>
            <a:lvl1pPr algn="l">
              <a:defRPr>
                <a:solidFill>
                  <a:schemeClr val="bg1"/>
                </a:solidFill>
              </a:defRPr>
            </a:lvl1pPr>
          </a:lstStyle>
          <a:p>
            <a:pPr>
              <a:defRPr/>
            </a:pPr>
            <a:fld id="{07240774-CFD2-4AB8-B231-46D42DA9185A}" type="slidenum">
              <a:rPr lang="de-DE"/>
              <a:t>‹#›</a:t>
            </a:fld>
            <a:endParaRPr lang="de-DE"/>
          </a:p>
        </p:txBody>
      </p:sp>
      <p:pic>
        <p:nvPicPr>
          <p:cNvPr id="62476873" name="Grafik 11"/>
          <p:cNvPicPr>
            <a:picLocks noChangeAspect="1"/>
          </p:cNvPicPr>
          <p:nvPr userDrawn="1"/>
        </p:nvPicPr>
        <p:blipFill rotWithShape="1">
          <a:blip r:embed="rId3"/>
          <a:stretch/>
        </p:blipFill>
        <p:spPr bwMode="auto">
          <a:xfrm>
            <a:off x="11378128" y="6307363"/>
            <a:ext cx="464607" cy="448438"/>
          </a:xfrm>
          <a:prstGeom prst="rect">
            <a:avLst/>
          </a:prstGeom>
        </p:spPr>
      </p:pic>
    </p:spTree>
    <p:extLst>
      <p:ext uri="{BB962C8B-B14F-4D97-AF65-F5344CB8AC3E}">
        <p14:creationId xmlns:p14="http://schemas.microsoft.com/office/powerpoint/2010/main" val="17673366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p:txBody>
          <a:bodyPr/>
          <a:lstStyle>
            <a:lvl1pPr>
              <a:defRPr/>
            </a:lvl1pPr>
          </a:lstStyle>
          <a:p>
            <a:pPr>
              <a:defRPr/>
            </a:pPr>
            <a:fld id="{D0D76C40-5224-4F93-AADC-4FD6B0457A60}" type="slidenum">
              <a:rPr lang="zh-CN" altLang="en-GB"/>
              <a:t>‹#›</a:t>
            </a:fld>
            <a:endParaRPr lang="en-GB" altLang="zh-CN"/>
          </a:p>
        </p:txBody>
      </p:sp>
      <p:sp>
        <p:nvSpPr>
          <p:cNvPr id="7" name="标题 1"/>
          <p:cNvSpPr>
            <a:spLocks noGrp="1"/>
          </p:cNvSpPr>
          <p:nvPr>
            <p:ph type="title"/>
          </p:nvPr>
        </p:nvSpPr>
        <p:spPr>
          <a:xfrm>
            <a:off x="1868170" y="-3175"/>
            <a:ext cx="8659495" cy="840105"/>
          </a:xfrm>
          <a:prstGeom prst="rect">
            <a:avLst/>
          </a:prstGeom>
        </p:spPr>
        <p:txBody>
          <a:bodyPr anchor="ctr"/>
          <a:lstStyle>
            <a:lvl1pPr algn="ctr">
              <a:defRPr>
                <a:latin typeface="黑体" panose="02010609060101010101" pitchFamily="49" charset="-122"/>
                <a:ea typeface="黑体" panose="02010609060101010101" pitchFamily="49" charset="-122"/>
                <a:cs typeface="黑体" panose="02010609060101010101" pitchFamily="49" charset="-122"/>
              </a:defRPr>
            </a:lvl1pPr>
          </a:lstStyle>
          <a:p>
            <a:r>
              <a:rPr lang="zh-CN" altLang="en-US"/>
              <a:t>单击此处编辑母版标题样式</a:t>
            </a:r>
          </a:p>
        </p:txBody>
      </p:sp>
    </p:spTree>
    <p:extLst>
      <p:ext uri="{BB962C8B-B14F-4D97-AF65-F5344CB8AC3E}">
        <p14:creationId xmlns:p14="http://schemas.microsoft.com/office/powerpoint/2010/main" val="1854031621"/>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
        <p:nvSpPr>
          <p:cNvPr id="7" name="标题 1"/>
          <p:cNvSpPr>
            <a:spLocks noGrp="1"/>
          </p:cNvSpPr>
          <p:nvPr>
            <p:ph type="title"/>
          </p:nvPr>
        </p:nvSpPr>
        <p:spPr>
          <a:xfrm>
            <a:off x="1868170" y="-3175"/>
            <a:ext cx="8659495" cy="840105"/>
          </a:xfrm>
          <a:prstGeom prst="rect">
            <a:avLst/>
          </a:prstGeom>
        </p:spPr>
        <p:txBody>
          <a:bodyPr anchor="ctr"/>
          <a:lstStyle>
            <a:lvl1pPr algn="ctr">
              <a:defRPr>
                <a:latin typeface="黑体" panose="02010609060101010101" pitchFamily="49" charset="-122"/>
                <a:ea typeface="黑体" panose="02010609060101010101" pitchFamily="49" charset="-122"/>
                <a:cs typeface="黑体" panose="02010609060101010101" pitchFamily="49" charset="-122"/>
              </a:defRPr>
            </a:lvl1pPr>
          </a:lstStyle>
          <a:p>
            <a:r>
              <a:rPr lang="zh-CN" altLang="en-US"/>
              <a:t>单击此处编辑母版标题样式</a:t>
            </a:r>
          </a:p>
        </p:txBody>
      </p:sp>
      <p:sp>
        <p:nvSpPr>
          <p:cNvPr id="8" name="Rectangle 4"/>
          <p:cNvSpPr>
            <a:spLocks noGrp="1" noChangeArrowheads="1"/>
          </p:cNvSpPr>
          <p:nvPr>
            <p:ph type="sldNum" sz="quarter" idx="10"/>
          </p:nvPr>
        </p:nvSpPr>
        <p:spPr>
          <a:xfrm>
            <a:off x="11583957" y="6562725"/>
            <a:ext cx="627184" cy="295275"/>
          </a:xfrm>
        </p:spPr>
        <p:txBody>
          <a:bodyPr/>
          <a:lstStyle>
            <a:lvl1pPr>
              <a:defRPr/>
            </a:lvl1pPr>
          </a:lstStyle>
          <a:p>
            <a:pPr>
              <a:defRPr/>
            </a:pPr>
            <a:fld id="{D0D76C40-5224-4F93-AADC-4FD6B0457A60}" type="slidenum">
              <a:rPr lang="zh-CN" altLang="en-GB"/>
              <a:t>‹#›</a:t>
            </a:fld>
            <a:endParaRPr lang="en-GB" altLang="zh-CN"/>
          </a:p>
        </p:txBody>
      </p:sp>
    </p:spTree>
    <p:extLst>
      <p:ext uri="{BB962C8B-B14F-4D97-AF65-F5344CB8AC3E}">
        <p14:creationId xmlns:p14="http://schemas.microsoft.com/office/powerpoint/2010/main" val="3578540467"/>
      </p:ext>
    </p:extLst>
  </p:cSld>
  <p:clrMapOvr>
    <a:masterClrMapping/>
  </p:clrMapOvr>
  <p:transition spd="med">
    <p:fade/>
  </p:transition>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854200" y="0"/>
            <a:ext cx="8673465" cy="836930"/>
          </a:xfrm>
          <a:prstGeom prst="rect">
            <a:avLst/>
          </a:prstGeom>
        </p:spPr>
        <p:txBody>
          <a:bodyPr anchor="ctr"/>
          <a:lstStyle>
            <a:lvl1pPr algn="ctr">
              <a:defRPr>
                <a:latin typeface="黑体" panose="02010609060101010101" pitchFamily="49" charset="-122"/>
                <a:ea typeface="黑体" panose="02010609060101010101" pitchFamily="49" charset="-122"/>
                <a:cs typeface="黑体" panose="02010609060101010101" pitchFamily="49" charset="-122"/>
              </a:defRPr>
            </a:lvl1pPr>
          </a:lstStyle>
          <a:p>
            <a:r>
              <a:rPr lang="zh-CN" altLang="en-US"/>
              <a:t>单击此处编辑母版标题样式</a:t>
            </a:r>
          </a:p>
        </p:txBody>
      </p:sp>
      <p:sp>
        <p:nvSpPr>
          <p:cNvPr id="3" name="内容占位符 2"/>
          <p:cNvSpPr>
            <a:spLocks noGrp="1"/>
          </p:cNvSpPr>
          <p:nvPr>
            <p:ph idx="1"/>
          </p:nvPr>
        </p:nvSpPr>
        <p:spPr>
          <a:xfrm>
            <a:off x="609600" y="1600206"/>
            <a:ext cx="10972800"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sldNum" sz="quarter" idx="10"/>
          </p:nvPr>
        </p:nvSpPr>
        <p:spPr/>
        <p:txBody>
          <a:bodyPr/>
          <a:lstStyle>
            <a:lvl1pPr>
              <a:defRPr/>
            </a:lvl1pPr>
          </a:lstStyle>
          <a:p>
            <a:pPr>
              <a:defRPr/>
            </a:pPr>
            <a:fld id="{81ABA30F-90B1-4A98-B3B2-413E2BA49CFF}" type="slidenum">
              <a:rPr lang="zh-CN" altLang="en-GB"/>
              <a:t>‹#›</a:t>
            </a:fld>
            <a:endParaRPr lang="en-GB" altLang="zh-CN"/>
          </a:p>
        </p:txBody>
      </p:sp>
    </p:spTree>
    <p:extLst>
      <p:ext uri="{BB962C8B-B14F-4D97-AF65-F5344CB8AC3E}">
        <p14:creationId xmlns:p14="http://schemas.microsoft.com/office/powerpoint/2010/main" val="2228528380"/>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8" name="Rectangle 4"/>
          <p:cNvSpPr>
            <a:spLocks noGrp="1" noChangeArrowheads="1"/>
          </p:cNvSpPr>
          <p:nvPr>
            <p:ph type="sldNum" sz="quarter" idx="10"/>
          </p:nvPr>
        </p:nvSpPr>
        <p:spPr>
          <a:xfrm>
            <a:off x="11583957" y="6562725"/>
            <a:ext cx="627184" cy="295275"/>
          </a:xfrm>
        </p:spPr>
        <p:txBody>
          <a:bodyPr/>
          <a:lstStyle>
            <a:lvl1pPr>
              <a:defRPr/>
            </a:lvl1pPr>
          </a:lstStyle>
          <a:p>
            <a:pPr>
              <a:defRPr/>
            </a:pPr>
            <a:fld id="{D0D76C40-5224-4F93-AADC-4FD6B0457A60}" type="slidenum">
              <a:rPr lang="zh-CN" altLang="en-GB"/>
              <a:t>‹#›</a:t>
            </a:fld>
            <a:endParaRPr lang="en-GB" altLang="zh-CN"/>
          </a:p>
        </p:txBody>
      </p:sp>
      <p:sp>
        <p:nvSpPr>
          <p:cNvPr id="7" name="标题 1"/>
          <p:cNvSpPr>
            <a:spLocks noGrp="1"/>
          </p:cNvSpPr>
          <p:nvPr>
            <p:ph type="title"/>
          </p:nvPr>
        </p:nvSpPr>
        <p:spPr>
          <a:xfrm>
            <a:off x="1868170" y="-3175"/>
            <a:ext cx="8659495" cy="840105"/>
          </a:xfrm>
          <a:prstGeom prst="rect">
            <a:avLst/>
          </a:prstGeom>
        </p:spPr>
        <p:txBody>
          <a:bodyPr anchor="ctr"/>
          <a:lstStyle>
            <a:lvl1pPr algn="ctr">
              <a:defRPr>
                <a:latin typeface="黑体" panose="02010609060101010101" pitchFamily="49" charset="-122"/>
                <a:ea typeface="黑体" panose="02010609060101010101" pitchFamily="49" charset="-122"/>
                <a:cs typeface="黑体" panose="02010609060101010101" pitchFamily="49" charset="-122"/>
              </a:defRPr>
            </a:lvl1pPr>
          </a:lstStyle>
          <a:p>
            <a:r>
              <a:rPr lang="zh-CN" altLang="en-US"/>
              <a:t>单击此处编辑母版标题样式</a:t>
            </a:r>
          </a:p>
        </p:txBody>
      </p:sp>
    </p:spTree>
    <p:extLst>
      <p:ext uri="{BB962C8B-B14F-4D97-AF65-F5344CB8AC3E}">
        <p14:creationId xmlns:p14="http://schemas.microsoft.com/office/powerpoint/2010/main" val="1105585902"/>
      </p:ext>
    </p:extLst>
  </p:cSld>
  <p:clrMapOvr>
    <a:masterClrMapping/>
  </p:clrMapOvr>
  <p:transition spd="med">
    <p:fade/>
  </p:transition>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sp>
        <p:nvSpPr>
          <p:cNvPr id="2" name="Title 1"/>
          <p:cNvSpPr>
            <a:spLocks noGrp="1"/>
          </p:cNvSpPr>
          <p:nvPr>
            <p:ph type="title"/>
          </p:nvPr>
        </p:nvSpPr>
        <p:spPr>
          <a:xfrm>
            <a:off x="1083667" y="104888"/>
            <a:ext cx="9773629" cy="551329"/>
          </a:xfrm>
          <a:prstGeom prst="rect">
            <a:avLst/>
          </a:prstGeom>
        </p:spPr>
        <p:txBody>
          <a:bodyPr tIns="107950" anchor="ctr" anchorCtr="0">
            <a:noAutofit/>
          </a:bodyPr>
          <a:lstStyle>
            <a:lvl1pPr algn="ctr">
              <a:defRPr sz="3000" b="1">
                <a:solidFill>
                  <a:srgbClr val="002060"/>
                </a:solidFill>
                <a:latin typeface="Times New Roman" panose="02020603050405020304" pitchFamily="18" charset="0"/>
                <a:ea typeface="黑体" panose="02010609060101010101" pitchFamily="49" charset="-122"/>
                <a:cs typeface="Times New Roman" panose="02020603050405020304" pitchFamily="18" charset="0"/>
              </a:defRPr>
            </a:lvl1pPr>
          </a:lstStyle>
          <a:p>
            <a:r>
              <a:rPr lang="zh-CN" altLang="en-US" dirty="0"/>
              <a:t>单击此处编辑母版标题样式</a:t>
            </a:r>
            <a:endParaRPr lang="en-US" dirty="0"/>
          </a:p>
        </p:txBody>
      </p:sp>
    </p:spTree>
    <p:extLst>
      <p:ext uri="{BB962C8B-B14F-4D97-AF65-F5344CB8AC3E}">
        <p14:creationId xmlns:p14="http://schemas.microsoft.com/office/powerpoint/2010/main" val="15919683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
        <p:nvSpPr>
          <p:cNvPr id="7" name="标题 1"/>
          <p:cNvSpPr>
            <a:spLocks noGrp="1"/>
          </p:cNvSpPr>
          <p:nvPr>
            <p:ph type="title"/>
          </p:nvPr>
        </p:nvSpPr>
        <p:spPr>
          <a:xfrm>
            <a:off x="1663065" y="-3175"/>
            <a:ext cx="8902065" cy="840105"/>
          </a:xfrm>
          <a:prstGeom prst="rect">
            <a:avLst/>
          </a:prstGeom>
        </p:spPr>
        <p:txBody>
          <a:bodyPr anchor="ctr"/>
          <a:lstStyle>
            <a:lvl1pPr algn="ctr">
              <a:defRPr>
                <a:latin typeface="黑体" panose="02010609060101010101" pitchFamily="49" charset="-122"/>
                <a:ea typeface="黑体" panose="02010609060101010101" pitchFamily="49" charset="-122"/>
                <a:cs typeface="黑体" panose="02010609060101010101" pitchFamily="49" charset="-122"/>
              </a:defRPr>
            </a:lvl1pPr>
          </a:lstStyle>
          <a:p>
            <a:r>
              <a:rPr lang="zh-CN" altLang="en-US"/>
              <a:t>单击此处编辑母版标题样式</a:t>
            </a:r>
          </a:p>
        </p:txBody>
      </p:sp>
    </p:spTree>
    <p:extLst>
      <p:ext uri="{BB962C8B-B14F-4D97-AF65-F5344CB8AC3E}">
        <p14:creationId xmlns:p14="http://schemas.microsoft.com/office/powerpoint/2010/main" val="23799536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5" name="标题 1"/>
          <p:cNvSpPr txBox="1"/>
          <p:nvPr userDrawn="1"/>
        </p:nvSpPr>
        <p:spPr>
          <a:xfrm>
            <a:off x="1576113" y="1829"/>
            <a:ext cx="9252884" cy="839833"/>
          </a:xfrm>
          <a:prstGeom prst="rect">
            <a:avLst/>
          </a:prstGeom>
        </p:spPr>
        <p:txBody>
          <a:bodyPr anchor="ctr"/>
          <a:lstStyle>
            <a:lvl1pPr algn="ctr" rtl="0" eaLnBrk="1" fontAlgn="base" hangingPunct="1">
              <a:spcBef>
                <a:spcPct val="0"/>
              </a:spcBef>
              <a:spcAft>
                <a:spcPct val="0"/>
              </a:spcAft>
              <a:defRPr sz="3200" b="1">
                <a:solidFill>
                  <a:schemeClr val="bg1"/>
                </a:solidFill>
                <a:latin typeface="黑体" panose="02010609060101010101" pitchFamily="49" charset="-122"/>
                <a:ea typeface="黑体" panose="02010609060101010101" pitchFamily="49" charset="-122"/>
                <a:cs typeface="黑体" panose="02010609060101010101" pitchFamily="49" charset="-122"/>
              </a:defRPr>
            </a:lvl1pPr>
            <a:lvl2pPr algn="r" rtl="0" eaLnBrk="1" fontAlgn="base" hangingPunct="1">
              <a:spcBef>
                <a:spcPct val="0"/>
              </a:spcBef>
              <a:spcAft>
                <a:spcPct val="0"/>
              </a:spcAft>
              <a:defRPr sz="3200" b="1">
                <a:solidFill>
                  <a:schemeClr val="bg1"/>
                </a:solidFill>
                <a:latin typeface="Arial" panose="020B0604020202020204" pitchFamily="34" charset="0"/>
              </a:defRPr>
            </a:lvl2pPr>
            <a:lvl3pPr algn="r" rtl="0" eaLnBrk="1" fontAlgn="base" hangingPunct="1">
              <a:spcBef>
                <a:spcPct val="0"/>
              </a:spcBef>
              <a:spcAft>
                <a:spcPct val="0"/>
              </a:spcAft>
              <a:defRPr sz="3200" b="1">
                <a:solidFill>
                  <a:schemeClr val="bg1"/>
                </a:solidFill>
                <a:latin typeface="Arial" panose="020B0604020202020204" pitchFamily="34" charset="0"/>
              </a:defRPr>
            </a:lvl3pPr>
            <a:lvl4pPr algn="r" rtl="0" eaLnBrk="1" fontAlgn="base" hangingPunct="1">
              <a:spcBef>
                <a:spcPct val="0"/>
              </a:spcBef>
              <a:spcAft>
                <a:spcPct val="0"/>
              </a:spcAft>
              <a:defRPr sz="3200" b="1">
                <a:solidFill>
                  <a:schemeClr val="bg1"/>
                </a:solidFill>
                <a:latin typeface="Arial" panose="020B0604020202020204" pitchFamily="34" charset="0"/>
              </a:defRPr>
            </a:lvl4pPr>
            <a:lvl5pPr algn="r" rtl="0" eaLnBrk="1" fontAlgn="base" hangingPunct="1">
              <a:spcBef>
                <a:spcPct val="0"/>
              </a:spcBef>
              <a:spcAft>
                <a:spcPct val="0"/>
              </a:spcAft>
              <a:defRPr sz="3200" b="1">
                <a:solidFill>
                  <a:schemeClr val="bg1"/>
                </a:solidFill>
                <a:latin typeface="Arial" panose="020B0604020202020204" pitchFamily="34" charset="0"/>
              </a:defRPr>
            </a:lvl5pPr>
            <a:lvl6pPr marL="457200" algn="r" rtl="0" eaLnBrk="1" fontAlgn="base" hangingPunct="1">
              <a:spcBef>
                <a:spcPct val="0"/>
              </a:spcBef>
              <a:spcAft>
                <a:spcPct val="0"/>
              </a:spcAft>
              <a:defRPr sz="3200" b="1">
                <a:solidFill>
                  <a:schemeClr val="bg1"/>
                </a:solidFill>
                <a:latin typeface="Arial" panose="020B0604020202020204" pitchFamily="34" charset="0"/>
              </a:defRPr>
            </a:lvl6pPr>
            <a:lvl7pPr marL="914400" algn="r" rtl="0" eaLnBrk="1" fontAlgn="base" hangingPunct="1">
              <a:spcBef>
                <a:spcPct val="0"/>
              </a:spcBef>
              <a:spcAft>
                <a:spcPct val="0"/>
              </a:spcAft>
              <a:defRPr sz="3200" b="1">
                <a:solidFill>
                  <a:schemeClr val="bg1"/>
                </a:solidFill>
                <a:latin typeface="Arial" panose="020B0604020202020204" pitchFamily="34" charset="0"/>
              </a:defRPr>
            </a:lvl7pPr>
            <a:lvl8pPr marL="1371600" algn="r" rtl="0" eaLnBrk="1" fontAlgn="base" hangingPunct="1">
              <a:spcBef>
                <a:spcPct val="0"/>
              </a:spcBef>
              <a:spcAft>
                <a:spcPct val="0"/>
              </a:spcAft>
              <a:defRPr sz="3200" b="1">
                <a:solidFill>
                  <a:schemeClr val="bg1"/>
                </a:solidFill>
                <a:latin typeface="Arial" panose="020B0604020202020204" pitchFamily="34" charset="0"/>
              </a:defRPr>
            </a:lvl8pPr>
            <a:lvl9pPr marL="1828800" algn="r" rtl="0" eaLnBrk="1" fontAlgn="base" hangingPunct="1">
              <a:spcBef>
                <a:spcPct val="0"/>
              </a:spcBef>
              <a:spcAft>
                <a:spcPct val="0"/>
              </a:spcAft>
              <a:defRPr sz="3200" b="1">
                <a:solidFill>
                  <a:schemeClr val="bg1"/>
                </a:solidFill>
                <a:latin typeface="Arial" panose="020B0604020202020204" pitchFamily="34" charset="0"/>
              </a:defRPr>
            </a:lvl9pPr>
          </a:lstStyle>
          <a:p>
            <a:endParaRPr kumimoji="1" lang="zh-CN" altLang="en-US" sz="3200" kern="0" dirty="0"/>
          </a:p>
        </p:txBody>
      </p:sp>
      <p:sp>
        <p:nvSpPr>
          <p:cNvPr id="2" name="标题 1"/>
          <p:cNvSpPr>
            <a:spLocks noGrp="1"/>
          </p:cNvSpPr>
          <p:nvPr>
            <p:ph type="title"/>
          </p:nvPr>
        </p:nvSpPr>
        <p:spPr>
          <a:xfrm>
            <a:off x="1663065" y="-3175"/>
            <a:ext cx="8902065" cy="840105"/>
          </a:xfrm>
          <a:prstGeom prst="rect">
            <a:avLst/>
          </a:prstGeom>
        </p:spPr>
        <p:txBody>
          <a:bodyPr anchor="ctr"/>
          <a:lstStyle>
            <a:lvl1pPr algn="ctr">
              <a:defRPr>
                <a:latin typeface="黑体" panose="02010609060101010101" pitchFamily="49" charset="-122"/>
                <a:ea typeface="黑体" panose="02010609060101010101" pitchFamily="49" charset="-122"/>
                <a:cs typeface="黑体" panose="02010609060101010101" pitchFamily="49" charset="-122"/>
              </a:defRPr>
            </a:lvl1pPr>
          </a:lstStyle>
          <a:p>
            <a:r>
              <a:rPr lang="zh-CN" altLang="en-US"/>
              <a:t>单击此处编辑母版标题样式</a:t>
            </a:r>
          </a:p>
        </p:txBody>
      </p:sp>
    </p:spTree>
    <p:extLst>
      <p:ext uri="{BB962C8B-B14F-4D97-AF65-F5344CB8AC3E}">
        <p14:creationId xmlns:p14="http://schemas.microsoft.com/office/powerpoint/2010/main" val="1723508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FE4C6-7ADF-3FF1-266D-CD23BA1748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B52BF7-D4B2-F41E-C38E-1FDE0F2F37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250756-2BA7-77CA-3822-B71AA81E34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CD4DB2-66A1-7CAD-408F-627FCD725694}"/>
              </a:ext>
            </a:extLst>
          </p:cNvPr>
          <p:cNvSpPr>
            <a:spLocks noGrp="1"/>
          </p:cNvSpPr>
          <p:nvPr>
            <p:ph type="dt" sz="half" idx="10"/>
          </p:nvPr>
        </p:nvSpPr>
        <p:spPr/>
        <p:txBody>
          <a:bodyPr/>
          <a:lstStyle/>
          <a:p>
            <a:fld id="{8E36636D-D922-432D-A958-524484B5923D}" type="datetimeFigureOut">
              <a:rPr lang="en-US" smtClean="0"/>
              <a:pPr/>
              <a:t>6/11/2026</a:t>
            </a:fld>
            <a:endParaRPr lang="en-US" dirty="0"/>
          </a:p>
        </p:txBody>
      </p:sp>
      <p:sp>
        <p:nvSpPr>
          <p:cNvPr id="6" name="Footer Placeholder 5">
            <a:extLst>
              <a:ext uri="{FF2B5EF4-FFF2-40B4-BE49-F238E27FC236}">
                <a16:creationId xmlns:a16="http://schemas.microsoft.com/office/drawing/2014/main" id="{29AA9A92-C0D5-F8A1-380F-C8F9DCDDF36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49921C0-E73B-05B8-E59C-47A92A0A316F}"/>
              </a:ext>
            </a:extLst>
          </p:cNvPr>
          <p:cNvSpPr>
            <a:spLocks noGrp="1"/>
          </p:cNvSpPr>
          <p:nvPr>
            <p:ph type="sldNum" sz="quarter" idx="12"/>
          </p:nvPr>
        </p:nvSpPr>
        <p:spPr/>
        <p:txBody>
          <a:bodyPr/>
          <a:lstStyle/>
          <a:p>
            <a:fld id="{753F9866-9D6A-4E48-8AAE-F0F10B4380FA}" type="slidenum">
              <a:rPr lang="en-US" smtClean="0"/>
              <a:pPr/>
              <a:t>‹#›</a:t>
            </a:fld>
            <a:endParaRPr lang="en-US"/>
          </a:p>
        </p:txBody>
      </p:sp>
    </p:spTree>
    <p:extLst>
      <p:ext uri="{BB962C8B-B14F-4D97-AF65-F5344CB8AC3E}">
        <p14:creationId xmlns:p14="http://schemas.microsoft.com/office/powerpoint/2010/main" val="1817307924"/>
      </p:ext>
    </p:extLst>
  </p:cSld>
  <p:clrMapOvr>
    <a:masterClrMapping/>
  </p:clrMapOvr>
  <p:hf hdr="0"/>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_空白">
    <p:bg>
      <p:bgPr>
        <a:solidFill>
          <a:schemeClr val="bg1"/>
        </a:solidFill>
        <a:effectLst/>
      </p:bgPr>
    </p:bg>
    <p:spTree>
      <p:nvGrpSpPr>
        <p:cNvPr id="1" name=""/>
        <p:cNvGrpSpPr/>
        <p:nvPr/>
      </p:nvGrpSpPr>
      <p:grpSpPr>
        <a:xfrm>
          <a:off x="0" y="0"/>
          <a:ext cx="0" cy="0"/>
          <a:chOff x="0" y="0"/>
          <a:chExt cx="0" cy="0"/>
        </a:xfrm>
      </p:grpSpPr>
      <p:sp>
        <p:nvSpPr>
          <p:cNvPr id="3" name="标题 1"/>
          <p:cNvSpPr>
            <a:spLocks noGrp="1"/>
          </p:cNvSpPr>
          <p:nvPr>
            <p:ph type="title"/>
          </p:nvPr>
        </p:nvSpPr>
        <p:spPr>
          <a:xfrm>
            <a:off x="1415480" y="13335"/>
            <a:ext cx="9433048" cy="803275"/>
          </a:xfrm>
          <a:prstGeom prst="rect">
            <a:avLst/>
          </a:prstGeom>
        </p:spPr>
        <p:txBody>
          <a:bodyPr anchor="ctr"/>
          <a:lstStyle>
            <a:lvl1pPr algn="ctr">
              <a:defRPr sz="4000">
                <a:latin typeface="黑体" panose="02010609060101010101" pitchFamily="49" charset="-122"/>
                <a:ea typeface="黑体" panose="02010609060101010101" pitchFamily="49" charset="-122"/>
                <a:cs typeface="黑体" panose="02010609060101010101" pitchFamily="49" charset="-122"/>
              </a:defRPr>
            </a:lvl1pPr>
          </a:lstStyle>
          <a:p>
            <a:pPr fontAlgn="base"/>
            <a:r>
              <a:rPr lang="zh-CN" altLang="en-US" strike="noStrike" noProof="1"/>
              <a:t>单击此处编辑母版标题样式</a:t>
            </a:r>
          </a:p>
        </p:txBody>
      </p:sp>
    </p:spTree>
    <p:extLst>
      <p:ext uri="{BB962C8B-B14F-4D97-AF65-F5344CB8AC3E}">
        <p14:creationId xmlns:p14="http://schemas.microsoft.com/office/powerpoint/2010/main" val="6559757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AB0EDBC2-105D-4499-8AFC-6D1AFBE19B9D}" type="datetimeFigureOut">
              <a:rPr lang="zh-CN" altLang="en-US" smtClean="0"/>
              <a:t>2026/6/11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6963A89-5687-4FC0-863B-C1393DEAB802}" type="slidenum">
              <a:rPr lang="zh-CN" altLang="en-US" smtClean="0"/>
              <a:t>‹#›</a:t>
            </a:fld>
            <a:endParaRPr lang="zh-CN" altLang="en-US"/>
          </a:p>
        </p:txBody>
      </p:sp>
    </p:spTree>
    <p:extLst>
      <p:ext uri="{BB962C8B-B14F-4D97-AF65-F5344CB8AC3E}">
        <p14:creationId xmlns:p14="http://schemas.microsoft.com/office/powerpoint/2010/main" val="20199200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8E9EB363-05F6-2113-62A3-991B9D91F800}"/>
              </a:ext>
            </a:extLst>
          </p:cNvPr>
          <p:cNvSpPr/>
          <p:nvPr userDrawn="1"/>
        </p:nvSpPr>
        <p:spPr>
          <a:xfrm>
            <a:off x="4864121" y="6522000"/>
            <a:ext cx="2517697" cy="33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67" dirty="0"/>
          </a:p>
        </p:txBody>
      </p:sp>
      <p:sp>
        <p:nvSpPr>
          <p:cNvPr id="9" name="Rechteck 8">
            <a:extLst>
              <a:ext uri="{FF2B5EF4-FFF2-40B4-BE49-F238E27FC236}">
                <a16:creationId xmlns:a16="http://schemas.microsoft.com/office/drawing/2014/main" id="{949A052F-503D-6F1E-BC1C-E76EA1AB0A4A}"/>
              </a:ext>
            </a:extLst>
          </p:cNvPr>
          <p:cNvSpPr>
            <a:spLocks noGrp="1" noRot="1" noMove="1" noResize="1" noEditPoints="1" noAdjustHandles="1" noChangeArrowheads="1" noChangeShapeType="1"/>
          </p:cNvSpPr>
          <p:nvPr userDrawn="1"/>
        </p:nvSpPr>
        <p:spPr>
          <a:xfrm>
            <a:off x="-16709" y="1707155"/>
            <a:ext cx="6014197" cy="5153487"/>
          </a:xfrm>
          <a:prstGeom prst="rect">
            <a:avLst/>
          </a:prstGeom>
          <a:solidFill>
            <a:srgbClr val="06579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ormAutofit/>
          </a:bodyPr>
          <a:lstStyle/>
          <a:p>
            <a:pPr algn="ctr"/>
            <a:endParaRPr lang="de-DE" sz="2400" dirty="0"/>
          </a:p>
        </p:txBody>
      </p:sp>
      <p:sp>
        <p:nvSpPr>
          <p:cNvPr id="3" name="Bildplatzhalter 10">
            <a:extLst>
              <a:ext uri="{FF2B5EF4-FFF2-40B4-BE49-F238E27FC236}">
                <a16:creationId xmlns:a16="http://schemas.microsoft.com/office/drawing/2014/main" id="{AE3DCB20-DC2B-7289-9D70-A5A96EE0F265}"/>
              </a:ext>
            </a:extLst>
          </p:cNvPr>
          <p:cNvSpPr>
            <a:spLocks noGrp="1"/>
          </p:cNvSpPr>
          <p:nvPr>
            <p:ph type="pic" sz="quarter" idx="18"/>
          </p:nvPr>
        </p:nvSpPr>
        <p:spPr>
          <a:xfrm>
            <a:off x="6093488" y="3477001"/>
            <a:ext cx="3000000" cy="3381000"/>
          </a:xfrm>
          <a:prstGeom prst="rect">
            <a:avLst/>
          </a:prstGeom>
        </p:spPr>
        <p:txBody>
          <a:bodyPr/>
          <a:lstStyle/>
          <a:p>
            <a:endParaRPr lang="de-DE"/>
          </a:p>
        </p:txBody>
      </p:sp>
      <p:sp>
        <p:nvSpPr>
          <p:cNvPr id="62" name="Rechteck 61">
            <a:extLst>
              <a:ext uri="{FF2B5EF4-FFF2-40B4-BE49-F238E27FC236}">
                <a16:creationId xmlns:a16="http://schemas.microsoft.com/office/drawing/2014/main" id="{1EE38961-51DF-B90E-BFC8-EFD64DA98DA0}"/>
              </a:ext>
            </a:extLst>
          </p:cNvPr>
          <p:cNvSpPr>
            <a:spLocks noGrp="1" noRot="1" noMove="1" noResize="1" noEditPoints="1" noAdjustHandles="1" noChangeArrowheads="1" noChangeShapeType="1"/>
          </p:cNvSpPr>
          <p:nvPr userDrawn="1"/>
        </p:nvSpPr>
        <p:spPr>
          <a:xfrm>
            <a:off x="-2512" y="-9335"/>
            <a:ext cx="12193256" cy="17164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ormAutofit/>
          </a:bodyPr>
          <a:lstStyle/>
          <a:p>
            <a:pPr algn="ctr"/>
            <a:endParaRPr lang="de-DE" sz="2400"/>
          </a:p>
        </p:txBody>
      </p:sp>
      <p:pic>
        <p:nvPicPr>
          <p:cNvPr id="43" name="Picture 2" descr="Image result for research instruments logo">
            <a:extLst>
              <a:ext uri="{FF2B5EF4-FFF2-40B4-BE49-F238E27FC236}">
                <a16:creationId xmlns:a16="http://schemas.microsoft.com/office/drawing/2014/main" id="{ED039761-FB33-B114-EA5B-CB40DB4DA6BA}"/>
              </a:ext>
            </a:extLst>
          </p:cNvPr>
          <p:cNvPicPr>
            <a:picLocks noGrp="1" noRot="1" noChangeAspect="1" noMove="1" noResize="1" noEditPoints="1" noAdjustHandles="1" noChangeArrowheads="1" noChangeShapeType="1" noCrop="1"/>
          </p:cNvPicPr>
          <p:nvPr userDrawn="1"/>
        </p:nvPicPr>
        <p:blipFill>
          <a:blip r:embed="rId2" cstate="print">
            <a:alphaModFix/>
            <a:extLst>
              <a:ext uri="{28A0092B-C50C-407E-A947-70E740481C1C}">
                <a14:useLocalDpi xmlns:a14="http://schemas.microsoft.com/office/drawing/2010/main"/>
              </a:ext>
            </a:extLst>
          </a:blip>
          <a:srcRect/>
          <a:stretch>
            <a:fillRect/>
          </a:stretch>
        </p:blipFill>
        <p:spPr bwMode="auto">
          <a:xfrm>
            <a:off x="576875" y="465975"/>
            <a:ext cx="2486608" cy="768085"/>
          </a:xfrm>
          <a:prstGeom prst="rect">
            <a:avLst/>
          </a:prstGeom>
          <a:noFill/>
          <a:extLst>
            <a:ext uri="{909E8E84-426E-40DD-AFC4-6F175D3DCCD1}">
              <a14:hiddenFill xmlns:a14="http://schemas.microsoft.com/office/drawing/2010/main">
                <a:solidFill>
                  <a:srgbClr val="FFFFFF"/>
                </a:solidFill>
              </a14:hiddenFill>
            </a:ext>
          </a:extLst>
        </p:spPr>
      </p:pic>
      <p:pic>
        <p:nvPicPr>
          <p:cNvPr id="49" name="Grafik 48">
            <a:extLst>
              <a:ext uri="{FF2B5EF4-FFF2-40B4-BE49-F238E27FC236}">
                <a16:creationId xmlns:a16="http://schemas.microsoft.com/office/drawing/2014/main" id="{68487790-DBC7-D3C5-3971-96E6EBE2607D}"/>
              </a:ext>
            </a:extLst>
          </p:cNvPr>
          <p:cNvPicPr/>
          <p:nvPr userDrawn="1"/>
        </p:nvPicPr>
        <p:blipFill>
          <a:blip>
            <a:alphaModFix amt="26000"/>
            <a:extLst>
              <a:ext uri="{96DAC541-7B7A-43D3-8B79-37D633B846F1}">
                <asvg:svgBlip xmlns:asvg="http://schemas.microsoft.com/office/drawing/2016/SVG/main" r:embed="rId3"/>
              </a:ext>
            </a:extLst>
          </a:blip>
          <a:stretch>
            <a:fillRect/>
          </a:stretch>
        </p:blipFill>
        <p:spPr>
          <a:xfrm>
            <a:off x="1418551" y="1707157"/>
            <a:ext cx="4580192" cy="1395079"/>
          </a:xfrm>
          <a:prstGeom prst="rect">
            <a:avLst/>
          </a:prstGeom>
        </p:spPr>
      </p:pic>
      <p:sp>
        <p:nvSpPr>
          <p:cNvPr id="18" name="Textplatzhalter 17">
            <a:extLst>
              <a:ext uri="{FF2B5EF4-FFF2-40B4-BE49-F238E27FC236}">
                <a16:creationId xmlns:a16="http://schemas.microsoft.com/office/drawing/2014/main" id="{BFBEBAC2-6CB7-2EA1-A75B-DE560F72CE40}"/>
              </a:ext>
            </a:extLst>
          </p:cNvPr>
          <p:cNvSpPr>
            <a:spLocks noGrp="1"/>
          </p:cNvSpPr>
          <p:nvPr>
            <p:ph type="body" sz="quarter" idx="14" hasCustomPrompt="1"/>
          </p:nvPr>
        </p:nvSpPr>
        <p:spPr>
          <a:xfrm>
            <a:off x="569761" y="4924667"/>
            <a:ext cx="4626713" cy="226179"/>
          </a:xfrm>
          <a:prstGeom prst="rect">
            <a:avLst/>
          </a:prstGeom>
        </p:spPr>
        <p:txBody>
          <a:bodyPr lIns="0" tIns="0" rIns="0" bIns="0">
            <a:normAutofit/>
          </a:bodyPr>
          <a:lstStyle>
            <a:lvl1pPr>
              <a:defRPr sz="1600" b="0" i="0">
                <a:solidFill>
                  <a:schemeClr val="bg1"/>
                </a:solidFill>
                <a:latin typeface="Golos Text" panose="020B0503020202020204" pitchFamily="34" charset="0"/>
                <a:cs typeface="Golos Text" panose="020B0503020202020204" pitchFamily="34" charset="0"/>
              </a:defRPr>
            </a:lvl1pPr>
            <a:lvl2pPr>
              <a:defRPr sz="1600" b="0" i="0">
                <a:latin typeface="Golos Text" panose="020B0503020202020204" pitchFamily="34" charset="0"/>
                <a:cs typeface="Golos Text" panose="020B0503020202020204" pitchFamily="34" charset="0"/>
              </a:defRPr>
            </a:lvl2pPr>
            <a:lvl3pPr>
              <a:defRPr sz="1600" b="0" i="0">
                <a:latin typeface="Golos Text" panose="020B0503020202020204" pitchFamily="34" charset="0"/>
                <a:cs typeface="Golos Text" panose="020B0503020202020204" pitchFamily="34" charset="0"/>
              </a:defRPr>
            </a:lvl3pPr>
            <a:lvl4pPr>
              <a:defRPr sz="1600" b="0" i="0">
                <a:latin typeface="Golos Text" panose="020B0503020202020204" pitchFamily="34" charset="0"/>
                <a:cs typeface="Golos Text" panose="020B0503020202020204" pitchFamily="34" charset="0"/>
              </a:defRPr>
            </a:lvl4pPr>
            <a:lvl5pPr>
              <a:defRPr sz="1600" b="0" i="0">
                <a:latin typeface="Golos Text" panose="020B0503020202020204" pitchFamily="34" charset="0"/>
                <a:cs typeface="Golos Text" panose="020B0503020202020204" pitchFamily="34" charset="0"/>
              </a:defRPr>
            </a:lvl5pPr>
          </a:lstStyle>
          <a:p>
            <a:pPr algn="l"/>
            <a:r>
              <a:rPr lang="de-DE" sz="1600" b="0" i="0" dirty="0" err="1">
                <a:solidFill>
                  <a:srgbClr val="38536A"/>
                </a:solidFill>
                <a:latin typeface="Golos Text" panose="020B0503020202020204" pitchFamily="34" charset="0"/>
                <a:cs typeface="Golos Text" panose="020B0503020202020204" pitchFamily="34" charset="0"/>
              </a:rPr>
              <a:t>Subtitle</a:t>
            </a:r>
            <a:endParaRPr lang="de-DE" sz="1600" b="0" i="0" dirty="0">
              <a:solidFill>
                <a:srgbClr val="38536A"/>
              </a:solidFill>
              <a:latin typeface="Golos Text" panose="020B0503020202020204" pitchFamily="34" charset="0"/>
              <a:cs typeface="Golos Text" panose="020B0503020202020204" pitchFamily="34" charset="0"/>
            </a:endParaRPr>
          </a:p>
        </p:txBody>
      </p:sp>
      <p:sp>
        <p:nvSpPr>
          <p:cNvPr id="20" name="Textplatzhalter 19">
            <a:extLst>
              <a:ext uri="{FF2B5EF4-FFF2-40B4-BE49-F238E27FC236}">
                <a16:creationId xmlns:a16="http://schemas.microsoft.com/office/drawing/2014/main" id="{5555C34A-5F21-6031-B988-F19DBB8C11E8}"/>
              </a:ext>
            </a:extLst>
          </p:cNvPr>
          <p:cNvSpPr>
            <a:spLocks noGrp="1"/>
          </p:cNvSpPr>
          <p:nvPr>
            <p:ph type="body" sz="quarter" idx="15" hasCustomPrompt="1"/>
          </p:nvPr>
        </p:nvSpPr>
        <p:spPr>
          <a:xfrm>
            <a:off x="577504" y="3575331"/>
            <a:ext cx="4639120" cy="1106437"/>
          </a:xfrm>
          <a:prstGeom prst="rect">
            <a:avLst/>
          </a:prstGeom>
        </p:spPr>
        <p:txBody>
          <a:bodyPr lIns="0" tIns="0" rIns="0" bIns="0">
            <a:normAutofit/>
          </a:bodyPr>
          <a:lstStyle>
            <a:lvl1pPr>
              <a:defRPr sz="2400" b="1" i="0" baseline="0">
                <a:solidFill>
                  <a:schemeClr val="bg1"/>
                </a:solidFill>
                <a:latin typeface="Golos Text SemiBold" panose="020B0503020202020204" pitchFamily="34" charset="0"/>
                <a:cs typeface="Golos Text SemiBold" panose="020B0503020202020204" pitchFamily="34" charset="0"/>
              </a:defRPr>
            </a:lvl1pPr>
            <a:lvl2pPr>
              <a:defRPr sz="2400" b="1" i="0">
                <a:latin typeface="Golos Text SemiBold" panose="020B0503020202020204" pitchFamily="34" charset="0"/>
                <a:cs typeface="Golos Text SemiBold" panose="020B0503020202020204" pitchFamily="34" charset="0"/>
              </a:defRPr>
            </a:lvl2pPr>
            <a:lvl3pPr>
              <a:defRPr sz="2400" b="1" i="0">
                <a:latin typeface="Golos Text SemiBold" panose="020B0503020202020204" pitchFamily="34" charset="0"/>
                <a:cs typeface="Golos Text SemiBold" panose="020B0503020202020204" pitchFamily="34" charset="0"/>
              </a:defRPr>
            </a:lvl3pPr>
            <a:lvl4pPr>
              <a:defRPr sz="2400" b="1" i="0">
                <a:latin typeface="Golos Text SemiBold" panose="020B0503020202020204" pitchFamily="34" charset="0"/>
                <a:cs typeface="Golos Text SemiBold" panose="020B0503020202020204" pitchFamily="34" charset="0"/>
              </a:defRPr>
            </a:lvl4pPr>
            <a:lvl5pPr>
              <a:defRPr sz="2400" b="1" i="0">
                <a:latin typeface="Golos Text SemiBold" panose="020B0503020202020204" pitchFamily="34" charset="0"/>
                <a:cs typeface="Golos Text SemiBold" panose="020B0503020202020204" pitchFamily="34" charset="0"/>
              </a:defRPr>
            </a:lvl5pPr>
          </a:lstStyle>
          <a:p>
            <a:pPr lvl="0"/>
            <a:r>
              <a:rPr lang="de-DE" sz="2400" b="1" i="0" dirty="0">
                <a:solidFill>
                  <a:srgbClr val="38536A"/>
                </a:solidFill>
                <a:latin typeface="Golos Text SemiBold" panose="020B0503020202020204" pitchFamily="34" charset="0"/>
                <a:cs typeface="Golos Text SemiBold" panose="020B0503020202020204" pitchFamily="34" charset="0"/>
              </a:rPr>
              <a:t>Space </a:t>
            </a:r>
            <a:r>
              <a:rPr lang="de-DE" sz="2400" b="1" i="0" dirty="0" err="1">
                <a:solidFill>
                  <a:srgbClr val="38536A"/>
                </a:solidFill>
                <a:latin typeface="Golos Text SemiBold" panose="020B0503020202020204" pitchFamily="34" charset="0"/>
                <a:cs typeface="Golos Text SemiBold" panose="020B0503020202020204" pitchFamily="34" charset="0"/>
              </a:rPr>
              <a:t>for</a:t>
            </a:r>
            <a:r>
              <a:rPr lang="de-DE" sz="2400" b="1" i="0" dirty="0">
                <a:solidFill>
                  <a:srgbClr val="38536A"/>
                </a:solidFill>
                <a:latin typeface="Golos Text SemiBold" panose="020B0503020202020204" pitchFamily="34" charset="0"/>
                <a:cs typeface="Golos Text SemiBold" panose="020B0503020202020204" pitchFamily="34" charset="0"/>
              </a:rPr>
              <a:t> a title. Space </a:t>
            </a:r>
            <a:r>
              <a:rPr lang="de-DE" sz="2400" b="1" i="0" dirty="0" err="1">
                <a:solidFill>
                  <a:srgbClr val="38536A"/>
                </a:solidFill>
                <a:latin typeface="Golos Text SemiBold" panose="020B0503020202020204" pitchFamily="34" charset="0"/>
                <a:cs typeface="Golos Text SemiBold" panose="020B0503020202020204" pitchFamily="34" charset="0"/>
              </a:rPr>
              <a:t>for</a:t>
            </a:r>
            <a:r>
              <a:rPr lang="de-DE" sz="2400" b="1" i="0" dirty="0">
                <a:solidFill>
                  <a:srgbClr val="38536A"/>
                </a:solidFill>
                <a:latin typeface="Golos Text SemiBold" panose="020B0503020202020204" pitchFamily="34" charset="0"/>
                <a:cs typeface="Golos Text SemiBold" panose="020B0503020202020204" pitchFamily="34" charset="0"/>
              </a:rPr>
              <a:t> a title…</a:t>
            </a:r>
            <a:endParaRPr lang="de-DE" dirty="0"/>
          </a:p>
        </p:txBody>
      </p:sp>
      <p:sp>
        <p:nvSpPr>
          <p:cNvPr id="22" name="Textplatzhalter 21">
            <a:extLst>
              <a:ext uri="{FF2B5EF4-FFF2-40B4-BE49-F238E27FC236}">
                <a16:creationId xmlns:a16="http://schemas.microsoft.com/office/drawing/2014/main" id="{E88E24DC-6943-2D9A-66DA-66C698F99B0E}"/>
              </a:ext>
            </a:extLst>
          </p:cNvPr>
          <p:cNvSpPr>
            <a:spLocks noGrp="1"/>
          </p:cNvSpPr>
          <p:nvPr>
            <p:ph type="body" sz="quarter" idx="16" hasCustomPrompt="1"/>
          </p:nvPr>
        </p:nvSpPr>
        <p:spPr>
          <a:xfrm>
            <a:off x="569760" y="3269693"/>
            <a:ext cx="4646864" cy="210308"/>
          </a:xfrm>
          <a:prstGeom prst="rect">
            <a:avLst/>
          </a:prstGeom>
        </p:spPr>
        <p:txBody>
          <a:bodyPr lIns="0" tIns="0" rIns="0" bIns="0" anchor="t" anchorCtr="0">
            <a:normAutofit/>
          </a:bodyPr>
          <a:lstStyle>
            <a:lvl1pPr marL="0" indent="0">
              <a:buSzPct val="200000"/>
              <a:buFontTx/>
              <a:buNone/>
              <a:defRPr sz="1333" b="0" i="1">
                <a:solidFill>
                  <a:schemeClr val="bg1"/>
                </a:solidFill>
                <a:latin typeface="Merriweather" pitchFamily="2" charset="77"/>
              </a:defRPr>
            </a:lvl1pPr>
            <a:lvl2pPr>
              <a:defRPr sz="1600" b="0" i="1">
                <a:solidFill>
                  <a:srgbClr val="065792"/>
                </a:solidFill>
                <a:latin typeface="Merriweather" pitchFamily="2" charset="77"/>
              </a:defRPr>
            </a:lvl2pPr>
            <a:lvl3pPr>
              <a:defRPr sz="1600" b="0" i="1">
                <a:solidFill>
                  <a:srgbClr val="065792"/>
                </a:solidFill>
                <a:latin typeface="Merriweather" pitchFamily="2" charset="77"/>
              </a:defRPr>
            </a:lvl3pPr>
            <a:lvl4pPr>
              <a:defRPr sz="1600" b="0" i="1">
                <a:solidFill>
                  <a:srgbClr val="065792"/>
                </a:solidFill>
                <a:latin typeface="Merriweather" pitchFamily="2" charset="77"/>
              </a:defRPr>
            </a:lvl4pPr>
            <a:lvl5pPr>
              <a:defRPr sz="1600" b="0" i="1">
                <a:solidFill>
                  <a:srgbClr val="065792"/>
                </a:solidFill>
                <a:latin typeface="Merriweather" pitchFamily="2" charset="77"/>
              </a:defRPr>
            </a:lvl5pPr>
          </a:lstStyle>
          <a:p>
            <a:r>
              <a:rPr lang="de-DE" i="1" dirty="0" err="1">
                <a:solidFill>
                  <a:srgbClr val="065792"/>
                </a:solidFill>
                <a:latin typeface="Merriweather" pitchFamily="2" charset="77"/>
              </a:rPr>
              <a:t>Hairline</a:t>
            </a:r>
            <a:r>
              <a:rPr lang="de-DE" i="1" dirty="0">
                <a:solidFill>
                  <a:srgbClr val="065792"/>
                </a:solidFill>
                <a:latin typeface="Merriweather" pitchFamily="2" charset="77"/>
              </a:rPr>
              <a:t> Überschrift</a:t>
            </a:r>
          </a:p>
        </p:txBody>
      </p:sp>
      <p:sp>
        <p:nvSpPr>
          <p:cNvPr id="2" name="Bildplatzhalter 8">
            <a:extLst>
              <a:ext uri="{FF2B5EF4-FFF2-40B4-BE49-F238E27FC236}">
                <a16:creationId xmlns:a16="http://schemas.microsoft.com/office/drawing/2014/main" id="{FB9001E7-B270-DEAC-2D6B-8B22AC2A0DCB}"/>
              </a:ext>
            </a:extLst>
          </p:cNvPr>
          <p:cNvSpPr>
            <a:spLocks noGrp="1"/>
          </p:cNvSpPr>
          <p:nvPr>
            <p:ph type="pic" sz="quarter" idx="17"/>
          </p:nvPr>
        </p:nvSpPr>
        <p:spPr>
          <a:xfrm>
            <a:off x="6093489" y="-9336"/>
            <a:ext cx="6098511" cy="3380999"/>
          </a:xfrm>
          <a:prstGeom prst="rect">
            <a:avLst/>
          </a:prstGeom>
        </p:spPr>
        <p:txBody>
          <a:bodyPr/>
          <a:lstStyle/>
          <a:p>
            <a:endParaRPr lang="de-DE"/>
          </a:p>
        </p:txBody>
      </p:sp>
      <p:sp>
        <p:nvSpPr>
          <p:cNvPr id="4" name="Bildplatzhalter 12">
            <a:extLst>
              <a:ext uri="{FF2B5EF4-FFF2-40B4-BE49-F238E27FC236}">
                <a16:creationId xmlns:a16="http://schemas.microsoft.com/office/drawing/2014/main" id="{9ED81583-005F-C211-691A-D4E5031DCFB5}"/>
              </a:ext>
            </a:extLst>
          </p:cNvPr>
          <p:cNvSpPr>
            <a:spLocks noGrp="1"/>
          </p:cNvSpPr>
          <p:nvPr>
            <p:ph type="pic" sz="quarter" idx="19"/>
          </p:nvPr>
        </p:nvSpPr>
        <p:spPr>
          <a:xfrm>
            <a:off x="9189489" y="3479799"/>
            <a:ext cx="3000396" cy="3381000"/>
          </a:xfrm>
          <a:prstGeom prst="rect">
            <a:avLst/>
          </a:prstGeom>
        </p:spPr>
        <p:txBody>
          <a:bodyPr/>
          <a:lstStyle/>
          <a:p>
            <a:endParaRPr lang="de-DE"/>
          </a:p>
        </p:txBody>
      </p:sp>
      <p:pic>
        <p:nvPicPr>
          <p:cNvPr id="6" name="Grafik 5">
            <a:extLst>
              <a:ext uri="{FF2B5EF4-FFF2-40B4-BE49-F238E27FC236}">
                <a16:creationId xmlns:a16="http://schemas.microsoft.com/office/drawing/2014/main" id="{8F2E42B9-0B30-A09D-38F5-2EB7F2C9A32A}"/>
              </a:ext>
            </a:extLst>
          </p:cNvPr>
          <p:cNvPicPr>
            <a:picLocks noChangeAspect="1"/>
          </p:cNvPicPr>
          <p:nvPr userDrawn="1"/>
        </p:nvPicPr>
        <p:blipFill>
          <a:blip>
            <a:alphaModFix amt="26000"/>
            <a:extLst>
              <a:ext uri="{96DAC541-7B7A-43D3-8B79-37D633B846F1}">
                <asvg:svgBlip xmlns:asvg="http://schemas.microsoft.com/office/drawing/2016/SVG/main" r:embed="rId4"/>
              </a:ext>
            </a:extLst>
          </a:blip>
          <a:srcRect l="7335" b="48220"/>
          <a:stretch/>
        </p:blipFill>
        <p:spPr>
          <a:xfrm>
            <a:off x="-17964" y="5429453"/>
            <a:ext cx="4544933" cy="1428547"/>
          </a:xfrm>
          <a:prstGeom prst="rect">
            <a:avLst/>
          </a:prstGeom>
        </p:spPr>
      </p:pic>
    </p:spTree>
    <p:extLst>
      <p:ext uri="{BB962C8B-B14F-4D97-AF65-F5344CB8AC3E}">
        <p14:creationId xmlns:p14="http://schemas.microsoft.com/office/powerpoint/2010/main" val="18060898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 Chapter divider">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04BDBE64-3AEA-4B0B-395D-85C75966448D}"/>
              </a:ext>
            </a:extLst>
          </p:cNvPr>
          <p:cNvSpPr/>
          <p:nvPr userDrawn="1"/>
        </p:nvSpPr>
        <p:spPr>
          <a:xfrm>
            <a:off x="4876801" y="6522000"/>
            <a:ext cx="2517697" cy="33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67" dirty="0"/>
          </a:p>
        </p:txBody>
      </p:sp>
      <p:sp>
        <p:nvSpPr>
          <p:cNvPr id="9" name="Rechteck 8">
            <a:extLst>
              <a:ext uri="{FF2B5EF4-FFF2-40B4-BE49-F238E27FC236}">
                <a16:creationId xmlns:a16="http://schemas.microsoft.com/office/drawing/2014/main" id="{949A052F-503D-6F1E-BC1C-E76EA1AB0A4A}"/>
              </a:ext>
            </a:extLst>
          </p:cNvPr>
          <p:cNvSpPr>
            <a:spLocks noGrp="1" noRot="1" noMove="1" noResize="1" noEditPoints="1" noAdjustHandles="1" noChangeArrowheads="1" noChangeShapeType="1"/>
          </p:cNvSpPr>
          <p:nvPr userDrawn="1"/>
        </p:nvSpPr>
        <p:spPr>
          <a:xfrm>
            <a:off x="-16709" y="1707155"/>
            <a:ext cx="6014197" cy="5153487"/>
          </a:xfrm>
          <a:prstGeom prst="rect">
            <a:avLst/>
          </a:prstGeom>
          <a:solidFill>
            <a:srgbClr val="D6E2F3"/>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ormAutofit/>
          </a:bodyPr>
          <a:lstStyle/>
          <a:p>
            <a:pPr algn="ctr"/>
            <a:endParaRPr lang="de-DE" sz="2400"/>
          </a:p>
        </p:txBody>
      </p:sp>
      <p:sp>
        <p:nvSpPr>
          <p:cNvPr id="62" name="Rechteck 61">
            <a:extLst>
              <a:ext uri="{FF2B5EF4-FFF2-40B4-BE49-F238E27FC236}">
                <a16:creationId xmlns:a16="http://schemas.microsoft.com/office/drawing/2014/main" id="{1EE38961-51DF-B90E-BFC8-EFD64DA98DA0}"/>
              </a:ext>
            </a:extLst>
          </p:cNvPr>
          <p:cNvSpPr>
            <a:spLocks noGrp="1" noRot="1" noMove="1" noResize="1" noEditPoints="1" noAdjustHandles="1" noChangeArrowheads="1" noChangeShapeType="1"/>
          </p:cNvSpPr>
          <p:nvPr userDrawn="1"/>
        </p:nvSpPr>
        <p:spPr>
          <a:xfrm>
            <a:off x="-2512" y="-9335"/>
            <a:ext cx="12193256" cy="17164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ormAutofit/>
          </a:bodyPr>
          <a:lstStyle/>
          <a:p>
            <a:pPr algn="ctr"/>
            <a:endParaRPr lang="de-DE" sz="2400"/>
          </a:p>
        </p:txBody>
      </p:sp>
      <p:pic>
        <p:nvPicPr>
          <p:cNvPr id="43" name="Picture 2" descr="Image result for research instruments logo">
            <a:extLst>
              <a:ext uri="{FF2B5EF4-FFF2-40B4-BE49-F238E27FC236}">
                <a16:creationId xmlns:a16="http://schemas.microsoft.com/office/drawing/2014/main" id="{ED039761-FB33-B114-EA5B-CB40DB4DA6BA}"/>
              </a:ext>
            </a:extLst>
          </p:cNvPr>
          <p:cNvPicPr>
            <a:picLocks noGrp="1" noRot="1" noChangeAspect="1" noMove="1" noResize="1" noEditPoints="1" noAdjustHandles="1" noChangeArrowheads="1" noChangeShapeType="1" noCrop="1"/>
          </p:cNvPicPr>
          <p:nvPr userDrawn="1"/>
        </p:nvPicPr>
        <p:blipFill>
          <a:blip r:embed="rId2" cstate="print">
            <a:alphaModFix/>
            <a:extLst>
              <a:ext uri="{28A0092B-C50C-407E-A947-70E740481C1C}">
                <a14:useLocalDpi xmlns:a14="http://schemas.microsoft.com/office/drawing/2010/main"/>
              </a:ext>
            </a:extLst>
          </a:blip>
          <a:srcRect/>
          <a:stretch>
            <a:fillRect/>
          </a:stretch>
        </p:blipFill>
        <p:spPr bwMode="auto">
          <a:xfrm>
            <a:off x="576875" y="465975"/>
            <a:ext cx="2486608" cy="768085"/>
          </a:xfrm>
          <a:prstGeom prst="rect">
            <a:avLst/>
          </a:prstGeom>
          <a:noFill/>
          <a:extLst>
            <a:ext uri="{909E8E84-426E-40DD-AFC4-6F175D3DCCD1}">
              <a14:hiddenFill xmlns:a14="http://schemas.microsoft.com/office/drawing/2010/main">
                <a:solidFill>
                  <a:srgbClr val="FFFFFF"/>
                </a:solidFill>
              </a14:hiddenFill>
            </a:ext>
          </a:extLst>
        </p:spPr>
      </p:pic>
      <p:pic>
        <p:nvPicPr>
          <p:cNvPr id="49" name="Grafik 48">
            <a:extLst>
              <a:ext uri="{FF2B5EF4-FFF2-40B4-BE49-F238E27FC236}">
                <a16:creationId xmlns:a16="http://schemas.microsoft.com/office/drawing/2014/main" id="{68487790-DBC7-D3C5-3971-96E6EBE2607D}"/>
              </a:ext>
            </a:extLst>
          </p:cNvPr>
          <p:cNvPicPr/>
          <p:nvPr userDrawn="1"/>
        </p:nvPicPr>
        <p:blipFill>
          <a:blip>
            <a:extLst>
              <a:ext uri="{96DAC541-7B7A-43D3-8B79-37D633B846F1}">
                <asvg:svgBlip xmlns:asvg="http://schemas.microsoft.com/office/drawing/2016/SVG/main" r:embed="rId3"/>
              </a:ext>
            </a:extLst>
          </a:blip>
          <a:stretch>
            <a:fillRect/>
          </a:stretch>
        </p:blipFill>
        <p:spPr>
          <a:xfrm>
            <a:off x="1418551" y="1707157"/>
            <a:ext cx="4580192" cy="1395079"/>
          </a:xfrm>
          <a:prstGeom prst="rect">
            <a:avLst/>
          </a:prstGeom>
        </p:spPr>
      </p:pic>
      <p:sp>
        <p:nvSpPr>
          <p:cNvPr id="18" name="Textplatzhalter 17">
            <a:extLst>
              <a:ext uri="{FF2B5EF4-FFF2-40B4-BE49-F238E27FC236}">
                <a16:creationId xmlns:a16="http://schemas.microsoft.com/office/drawing/2014/main" id="{BFBEBAC2-6CB7-2EA1-A75B-DE560F72CE40}"/>
              </a:ext>
            </a:extLst>
          </p:cNvPr>
          <p:cNvSpPr>
            <a:spLocks noGrp="1"/>
          </p:cNvSpPr>
          <p:nvPr>
            <p:ph type="body" sz="quarter" idx="14" hasCustomPrompt="1"/>
          </p:nvPr>
        </p:nvSpPr>
        <p:spPr>
          <a:xfrm>
            <a:off x="569761" y="4924667"/>
            <a:ext cx="4626713" cy="226179"/>
          </a:xfrm>
          <a:prstGeom prst="rect">
            <a:avLst/>
          </a:prstGeom>
        </p:spPr>
        <p:txBody>
          <a:bodyPr lIns="0" tIns="0" rIns="0" bIns="0">
            <a:normAutofit/>
          </a:bodyPr>
          <a:lstStyle>
            <a:lvl1pPr>
              <a:defRPr sz="1600" b="0" i="0">
                <a:solidFill>
                  <a:schemeClr val="tx1"/>
                </a:solidFill>
                <a:latin typeface="Golos Text" panose="020B0503020202020204" pitchFamily="34" charset="0"/>
                <a:cs typeface="Golos Text" panose="020B0503020202020204" pitchFamily="34" charset="0"/>
              </a:defRPr>
            </a:lvl1pPr>
            <a:lvl2pPr>
              <a:defRPr sz="1600" b="0" i="0">
                <a:latin typeface="Golos Text" panose="020B0503020202020204" pitchFamily="34" charset="0"/>
                <a:cs typeface="Golos Text" panose="020B0503020202020204" pitchFamily="34" charset="0"/>
              </a:defRPr>
            </a:lvl2pPr>
            <a:lvl3pPr>
              <a:defRPr sz="1600" b="0" i="0">
                <a:latin typeface="Golos Text" panose="020B0503020202020204" pitchFamily="34" charset="0"/>
                <a:cs typeface="Golos Text" panose="020B0503020202020204" pitchFamily="34" charset="0"/>
              </a:defRPr>
            </a:lvl3pPr>
            <a:lvl4pPr>
              <a:defRPr sz="1600" b="0" i="0">
                <a:latin typeface="Golos Text" panose="020B0503020202020204" pitchFamily="34" charset="0"/>
                <a:cs typeface="Golos Text" panose="020B0503020202020204" pitchFamily="34" charset="0"/>
              </a:defRPr>
            </a:lvl4pPr>
            <a:lvl5pPr>
              <a:defRPr sz="1600" b="0" i="0">
                <a:latin typeface="Golos Text" panose="020B0503020202020204" pitchFamily="34" charset="0"/>
                <a:cs typeface="Golos Text" panose="020B0503020202020204" pitchFamily="34" charset="0"/>
              </a:defRPr>
            </a:lvl5pPr>
          </a:lstStyle>
          <a:p>
            <a:pPr algn="l"/>
            <a:r>
              <a:rPr lang="de-DE" sz="1600" b="0" i="0" dirty="0" err="1">
                <a:solidFill>
                  <a:srgbClr val="38536A"/>
                </a:solidFill>
                <a:latin typeface="Golos Text" panose="020B0503020202020204" pitchFamily="34" charset="0"/>
                <a:cs typeface="Golos Text" panose="020B0503020202020204" pitchFamily="34" charset="0"/>
              </a:rPr>
              <a:t>Subtitle</a:t>
            </a:r>
            <a:endParaRPr lang="de-DE" sz="1600" b="0" i="0" dirty="0">
              <a:solidFill>
                <a:srgbClr val="38536A"/>
              </a:solidFill>
              <a:latin typeface="Golos Text" panose="020B0503020202020204" pitchFamily="34" charset="0"/>
              <a:cs typeface="Golos Text" panose="020B0503020202020204" pitchFamily="34" charset="0"/>
            </a:endParaRPr>
          </a:p>
        </p:txBody>
      </p:sp>
      <p:sp>
        <p:nvSpPr>
          <p:cNvPr id="20" name="Textplatzhalter 19">
            <a:extLst>
              <a:ext uri="{FF2B5EF4-FFF2-40B4-BE49-F238E27FC236}">
                <a16:creationId xmlns:a16="http://schemas.microsoft.com/office/drawing/2014/main" id="{5555C34A-5F21-6031-B988-F19DBB8C11E8}"/>
              </a:ext>
            </a:extLst>
          </p:cNvPr>
          <p:cNvSpPr>
            <a:spLocks noGrp="1"/>
          </p:cNvSpPr>
          <p:nvPr>
            <p:ph type="body" sz="quarter" idx="15" hasCustomPrompt="1"/>
          </p:nvPr>
        </p:nvSpPr>
        <p:spPr>
          <a:xfrm>
            <a:off x="577504" y="3575331"/>
            <a:ext cx="4639120" cy="1106437"/>
          </a:xfrm>
          <a:prstGeom prst="rect">
            <a:avLst/>
          </a:prstGeom>
        </p:spPr>
        <p:txBody>
          <a:bodyPr lIns="0" tIns="0" rIns="0" bIns="0">
            <a:normAutofit/>
          </a:bodyPr>
          <a:lstStyle>
            <a:lvl1pPr>
              <a:defRPr sz="2400" b="1" i="0">
                <a:solidFill>
                  <a:schemeClr val="tx1"/>
                </a:solidFill>
                <a:latin typeface="Golos Text SemiBold" panose="020B0503020202020204" pitchFamily="34" charset="0"/>
                <a:cs typeface="Golos Text SemiBold" panose="020B0503020202020204" pitchFamily="34" charset="0"/>
              </a:defRPr>
            </a:lvl1pPr>
            <a:lvl2pPr>
              <a:defRPr sz="2400" b="1" i="0">
                <a:latin typeface="Golos Text SemiBold" panose="020B0503020202020204" pitchFamily="34" charset="0"/>
                <a:cs typeface="Golos Text SemiBold" panose="020B0503020202020204" pitchFamily="34" charset="0"/>
              </a:defRPr>
            </a:lvl2pPr>
            <a:lvl3pPr>
              <a:defRPr sz="2400" b="1" i="0">
                <a:latin typeface="Golos Text SemiBold" panose="020B0503020202020204" pitchFamily="34" charset="0"/>
                <a:cs typeface="Golos Text SemiBold" panose="020B0503020202020204" pitchFamily="34" charset="0"/>
              </a:defRPr>
            </a:lvl3pPr>
            <a:lvl4pPr>
              <a:defRPr sz="2400" b="1" i="0">
                <a:latin typeface="Golos Text SemiBold" panose="020B0503020202020204" pitchFamily="34" charset="0"/>
                <a:cs typeface="Golos Text SemiBold" panose="020B0503020202020204" pitchFamily="34" charset="0"/>
              </a:defRPr>
            </a:lvl4pPr>
            <a:lvl5pPr>
              <a:defRPr sz="2400" b="1" i="0">
                <a:latin typeface="Golos Text SemiBold" panose="020B0503020202020204" pitchFamily="34" charset="0"/>
                <a:cs typeface="Golos Text SemiBold" panose="020B0503020202020204" pitchFamily="34" charset="0"/>
              </a:defRPr>
            </a:lvl5pPr>
          </a:lstStyle>
          <a:p>
            <a:pPr lvl="0"/>
            <a:r>
              <a:rPr lang="de-DE" sz="2400" b="1" i="0" dirty="0">
                <a:solidFill>
                  <a:srgbClr val="38536A"/>
                </a:solidFill>
                <a:latin typeface="Golos Text SemiBold" panose="020B0503020202020204" pitchFamily="34" charset="0"/>
                <a:cs typeface="Golos Text SemiBold" panose="020B0503020202020204" pitchFamily="34" charset="0"/>
              </a:rPr>
              <a:t>Space </a:t>
            </a:r>
            <a:r>
              <a:rPr lang="de-DE" sz="2400" b="1" i="0" dirty="0" err="1">
                <a:solidFill>
                  <a:srgbClr val="38536A"/>
                </a:solidFill>
                <a:latin typeface="Golos Text SemiBold" panose="020B0503020202020204" pitchFamily="34" charset="0"/>
                <a:cs typeface="Golos Text SemiBold" panose="020B0503020202020204" pitchFamily="34" charset="0"/>
              </a:rPr>
              <a:t>for</a:t>
            </a:r>
            <a:r>
              <a:rPr lang="de-DE" sz="2400" b="1" i="0" dirty="0">
                <a:solidFill>
                  <a:srgbClr val="38536A"/>
                </a:solidFill>
                <a:latin typeface="Golos Text SemiBold" panose="020B0503020202020204" pitchFamily="34" charset="0"/>
                <a:cs typeface="Golos Text SemiBold" panose="020B0503020202020204" pitchFamily="34" charset="0"/>
              </a:rPr>
              <a:t> a title. Space </a:t>
            </a:r>
            <a:r>
              <a:rPr lang="de-DE" sz="2400" b="1" i="0" dirty="0" err="1">
                <a:solidFill>
                  <a:srgbClr val="38536A"/>
                </a:solidFill>
                <a:latin typeface="Golos Text SemiBold" panose="020B0503020202020204" pitchFamily="34" charset="0"/>
                <a:cs typeface="Golos Text SemiBold" panose="020B0503020202020204" pitchFamily="34" charset="0"/>
              </a:rPr>
              <a:t>for</a:t>
            </a:r>
            <a:r>
              <a:rPr lang="de-DE" sz="2400" b="1" i="0" dirty="0">
                <a:solidFill>
                  <a:srgbClr val="38536A"/>
                </a:solidFill>
                <a:latin typeface="Golos Text SemiBold" panose="020B0503020202020204" pitchFamily="34" charset="0"/>
                <a:cs typeface="Golos Text SemiBold" panose="020B0503020202020204" pitchFamily="34" charset="0"/>
              </a:rPr>
              <a:t> a title…</a:t>
            </a:r>
            <a:endParaRPr lang="de-DE" dirty="0"/>
          </a:p>
        </p:txBody>
      </p:sp>
      <p:sp>
        <p:nvSpPr>
          <p:cNvPr id="22" name="Textplatzhalter 21">
            <a:extLst>
              <a:ext uri="{FF2B5EF4-FFF2-40B4-BE49-F238E27FC236}">
                <a16:creationId xmlns:a16="http://schemas.microsoft.com/office/drawing/2014/main" id="{E88E24DC-6943-2D9A-66DA-66C698F99B0E}"/>
              </a:ext>
            </a:extLst>
          </p:cNvPr>
          <p:cNvSpPr>
            <a:spLocks noGrp="1"/>
          </p:cNvSpPr>
          <p:nvPr>
            <p:ph type="body" sz="quarter" idx="16" hasCustomPrompt="1"/>
          </p:nvPr>
        </p:nvSpPr>
        <p:spPr>
          <a:xfrm>
            <a:off x="569760" y="3269693"/>
            <a:ext cx="4646864" cy="210308"/>
          </a:xfrm>
          <a:prstGeom prst="rect">
            <a:avLst/>
          </a:prstGeom>
        </p:spPr>
        <p:txBody>
          <a:bodyPr lIns="0" tIns="0" rIns="0" bIns="0" anchor="t" anchorCtr="0">
            <a:normAutofit/>
          </a:bodyPr>
          <a:lstStyle>
            <a:lvl1pPr marL="0" indent="0">
              <a:buSzPct val="200000"/>
              <a:buFontTx/>
              <a:buNone/>
              <a:defRPr sz="1333" b="0" i="1">
                <a:solidFill>
                  <a:srgbClr val="065792"/>
                </a:solidFill>
                <a:latin typeface="Merriweather" pitchFamily="2" charset="77"/>
              </a:defRPr>
            </a:lvl1pPr>
            <a:lvl2pPr>
              <a:defRPr sz="1600" b="0" i="1">
                <a:solidFill>
                  <a:srgbClr val="065792"/>
                </a:solidFill>
                <a:latin typeface="Merriweather" pitchFamily="2" charset="77"/>
              </a:defRPr>
            </a:lvl2pPr>
            <a:lvl3pPr>
              <a:defRPr sz="1600" b="0" i="1">
                <a:solidFill>
                  <a:srgbClr val="065792"/>
                </a:solidFill>
                <a:latin typeface="Merriweather" pitchFamily="2" charset="77"/>
              </a:defRPr>
            </a:lvl3pPr>
            <a:lvl4pPr>
              <a:defRPr sz="1600" b="0" i="1">
                <a:solidFill>
                  <a:srgbClr val="065792"/>
                </a:solidFill>
                <a:latin typeface="Merriweather" pitchFamily="2" charset="77"/>
              </a:defRPr>
            </a:lvl4pPr>
            <a:lvl5pPr>
              <a:defRPr sz="1600" b="0" i="1">
                <a:solidFill>
                  <a:srgbClr val="065792"/>
                </a:solidFill>
                <a:latin typeface="Merriweather" pitchFamily="2" charset="77"/>
              </a:defRPr>
            </a:lvl5pPr>
          </a:lstStyle>
          <a:p>
            <a:r>
              <a:rPr lang="de-DE" i="1" dirty="0" err="1">
                <a:solidFill>
                  <a:srgbClr val="065792"/>
                </a:solidFill>
                <a:latin typeface="Merriweather" pitchFamily="2" charset="77"/>
              </a:rPr>
              <a:t>Hairline</a:t>
            </a:r>
            <a:endParaRPr lang="de-DE" i="1" dirty="0">
              <a:solidFill>
                <a:srgbClr val="065792"/>
              </a:solidFill>
              <a:latin typeface="Merriweather" pitchFamily="2" charset="77"/>
            </a:endParaRPr>
          </a:p>
        </p:txBody>
      </p:sp>
      <p:sp>
        <p:nvSpPr>
          <p:cNvPr id="2" name="Bildplatzhalter 8">
            <a:extLst>
              <a:ext uri="{FF2B5EF4-FFF2-40B4-BE49-F238E27FC236}">
                <a16:creationId xmlns:a16="http://schemas.microsoft.com/office/drawing/2014/main" id="{FB9001E7-B270-DEAC-2D6B-8B22AC2A0DCB}"/>
              </a:ext>
            </a:extLst>
          </p:cNvPr>
          <p:cNvSpPr>
            <a:spLocks noGrp="1"/>
          </p:cNvSpPr>
          <p:nvPr>
            <p:ph type="pic" sz="quarter" idx="17"/>
          </p:nvPr>
        </p:nvSpPr>
        <p:spPr>
          <a:xfrm>
            <a:off x="6093489" y="-9336"/>
            <a:ext cx="6098511" cy="3380999"/>
          </a:xfrm>
          <a:prstGeom prst="rect">
            <a:avLst/>
          </a:prstGeom>
        </p:spPr>
        <p:txBody>
          <a:bodyPr/>
          <a:lstStyle/>
          <a:p>
            <a:endParaRPr lang="de-DE"/>
          </a:p>
        </p:txBody>
      </p:sp>
      <p:sp>
        <p:nvSpPr>
          <p:cNvPr id="3" name="Bildplatzhalter 10">
            <a:extLst>
              <a:ext uri="{FF2B5EF4-FFF2-40B4-BE49-F238E27FC236}">
                <a16:creationId xmlns:a16="http://schemas.microsoft.com/office/drawing/2014/main" id="{AE3DCB20-DC2B-7289-9D70-A5A96EE0F265}"/>
              </a:ext>
            </a:extLst>
          </p:cNvPr>
          <p:cNvSpPr>
            <a:spLocks noGrp="1"/>
          </p:cNvSpPr>
          <p:nvPr>
            <p:ph type="pic" sz="quarter" idx="18"/>
          </p:nvPr>
        </p:nvSpPr>
        <p:spPr>
          <a:xfrm>
            <a:off x="6093488" y="3477001"/>
            <a:ext cx="3000000" cy="3381000"/>
          </a:xfrm>
          <a:prstGeom prst="rect">
            <a:avLst/>
          </a:prstGeom>
        </p:spPr>
        <p:txBody>
          <a:bodyPr/>
          <a:lstStyle/>
          <a:p>
            <a:endParaRPr lang="de-DE"/>
          </a:p>
        </p:txBody>
      </p:sp>
      <p:sp>
        <p:nvSpPr>
          <p:cNvPr id="4" name="Bildplatzhalter 12">
            <a:extLst>
              <a:ext uri="{FF2B5EF4-FFF2-40B4-BE49-F238E27FC236}">
                <a16:creationId xmlns:a16="http://schemas.microsoft.com/office/drawing/2014/main" id="{9ED81583-005F-C211-691A-D4E5031DCFB5}"/>
              </a:ext>
            </a:extLst>
          </p:cNvPr>
          <p:cNvSpPr>
            <a:spLocks noGrp="1"/>
          </p:cNvSpPr>
          <p:nvPr>
            <p:ph type="pic" sz="quarter" idx="19"/>
          </p:nvPr>
        </p:nvSpPr>
        <p:spPr>
          <a:xfrm>
            <a:off x="9189489" y="3479799"/>
            <a:ext cx="3000396" cy="3381000"/>
          </a:xfrm>
          <a:prstGeom prst="rect">
            <a:avLst/>
          </a:prstGeom>
        </p:spPr>
        <p:txBody>
          <a:bodyPr/>
          <a:lstStyle/>
          <a:p>
            <a:endParaRPr lang="de-DE"/>
          </a:p>
        </p:txBody>
      </p:sp>
      <p:pic>
        <p:nvPicPr>
          <p:cNvPr id="5" name="Grafik 4">
            <a:extLst>
              <a:ext uri="{FF2B5EF4-FFF2-40B4-BE49-F238E27FC236}">
                <a16:creationId xmlns:a16="http://schemas.microsoft.com/office/drawing/2014/main" id="{A1459009-2CA3-EDF5-A28E-0BC0435550C0}"/>
              </a:ext>
            </a:extLst>
          </p:cNvPr>
          <p:cNvPicPr>
            <a:picLocks noChangeAspect="1"/>
          </p:cNvPicPr>
          <p:nvPr userDrawn="1"/>
        </p:nvPicPr>
        <p:blipFill>
          <a:blip>
            <a:extLst>
              <a:ext uri="{96DAC541-7B7A-43D3-8B79-37D633B846F1}">
                <asvg:svgBlip xmlns:asvg="http://schemas.microsoft.com/office/drawing/2016/SVG/main" r:embed="rId4"/>
              </a:ext>
            </a:extLst>
          </a:blip>
          <a:srcRect l="7335" b="48220"/>
          <a:stretch/>
        </p:blipFill>
        <p:spPr>
          <a:xfrm>
            <a:off x="-17964" y="5429453"/>
            <a:ext cx="4544933" cy="1428547"/>
          </a:xfrm>
          <a:prstGeom prst="rect">
            <a:avLst/>
          </a:prstGeom>
        </p:spPr>
      </p:pic>
    </p:spTree>
    <p:extLst>
      <p:ext uri="{BB962C8B-B14F-4D97-AF65-F5344CB8AC3E}">
        <p14:creationId xmlns:p14="http://schemas.microsoft.com/office/powerpoint/2010/main" val="29088334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pter divider">
    <p:spTree>
      <p:nvGrpSpPr>
        <p:cNvPr id="1" name=""/>
        <p:cNvGrpSpPr/>
        <p:nvPr/>
      </p:nvGrpSpPr>
      <p:grpSpPr>
        <a:xfrm>
          <a:off x="0" y="0"/>
          <a:ext cx="0" cy="0"/>
          <a:chOff x="0" y="0"/>
          <a:chExt cx="0" cy="0"/>
        </a:xfrm>
      </p:grpSpPr>
      <p:sp>
        <p:nvSpPr>
          <p:cNvPr id="62" name="Rechteck 61">
            <a:extLst>
              <a:ext uri="{FF2B5EF4-FFF2-40B4-BE49-F238E27FC236}">
                <a16:creationId xmlns:a16="http://schemas.microsoft.com/office/drawing/2014/main" id="{1EE38961-51DF-B90E-BFC8-EFD64DA98DA0}"/>
              </a:ext>
            </a:extLst>
          </p:cNvPr>
          <p:cNvSpPr>
            <a:spLocks noGrp="1" noRot="1" noMove="1" noResize="1" noEditPoints="1" noAdjustHandles="1" noChangeArrowheads="1" noChangeShapeType="1"/>
          </p:cNvSpPr>
          <p:nvPr userDrawn="1"/>
        </p:nvSpPr>
        <p:spPr>
          <a:xfrm>
            <a:off x="-2512" y="-9335"/>
            <a:ext cx="12193256" cy="17164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ormAutofit/>
          </a:bodyPr>
          <a:lstStyle/>
          <a:p>
            <a:pPr algn="ctr"/>
            <a:endParaRPr lang="de-DE" sz="2400"/>
          </a:p>
        </p:txBody>
      </p:sp>
      <p:sp>
        <p:nvSpPr>
          <p:cNvPr id="47" name="Rechteck 46">
            <a:extLst>
              <a:ext uri="{FF2B5EF4-FFF2-40B4-BE49-F238E27FC236}">
                <a16:creationId xmlns:a16="http://schemas.microsoft.com/office/drawing/2014/main" id="{E0FC2A05-703B-7A24-35ED-EA2FF08D70F5}"/>
              </a:ext>
            </a:extLst>
          </p:cNvPr>
          <p:cNvSpPr>
            <a:spLocks noGrp="1" noRot="1" noMove="1" noResize="1" noEditPoints="1" noAdjustHandles="1" noChangeArrowheads="1" noChangeShapeType="1"/>
          </p:cNvSpPr>
          <p:nvPr userDrawn="1"/>
        </p:nvSpPr>
        <p:spPr>
          <a:xfrm>
            <a:off x="-16709" y="3489412"/>
            <a:ext cx="12208709" cy="3371229"/>
          </a:xfrm>
          <a:prstGeom prst="rect">
            <a:avLst/>
          </a:prstGeom>
          <a:solidFill>
            <a:srgbClr val="D6E2F3"/>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ormAutofit/>
          </a:bodyPr>
          <a:lstStyle/>
          <a:p>
            <a:pPr algn="ctr"/>
            <a:endParaRPr lang="de-DE" sz="2400"/>
          </a:p>
        </p:txBody>
      </p:sp>
      <p:pic>
        <p:nvPicPr>
          <p:cNvPr id="49" name="Grafik 48">
            <a:extLst>
              <a:ext uri="{FF2B5EF4-FFF2-40B4-BE49-F238E27FC236}">
                <a16:creationId xmlns:a16="http://schemas.microsoft.com/office/drawing/2014/main" id="{68487790-DBC7-D3C5-3971-96E6EBE2607D}"/>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r="7322"/>
          <a:stretch/>
        </p:blipFill>
        <p:spPr>
          <a:xfrm>
            <a:off x="7945912" y="3489413"/>
            <a:ext cx="4244832" cy="1395079"/>
          </a:xfrm>
          <a:prstGeom prst="rect">
            <a:avLst/>
          </a:prstGeom>
        </p:spPr>
      </p:pic>
      <p:sp>
        <p:nvSpPr>
          <p:cNvPr id="22" name="Textplatzhalter 21">
            <a:extLst>
              <a:ext uri="{FF2B5EF4-FFF2-40B4-BE49-F238E27FC236}">
                <a16:creationId xmlns:a16="http://schemas.microsoft.com/office/drawing/2014/main" id="{E88E24DC-6943-2D9A-66DA-66C698F99B0E}"/>
              </a:ext>
            </a:extLst>
          </p:cNvPr>
          <p:cNvSpPr>
            <a:spLocks noGrp="1"/>
          </p:cNvSpPr>
          <p:nvPr>
            <p:ph type="body" sz="quarter" idx="16" hasCustomPrompt="1"/>
          </p:nvPr>
        </p:nvSpPr>
        <p:spPr>
          <a:xfrm>
            <a:off x="569760" y="4060707"/>
            <a:ext cx="4646864" cy="210308"/>
          </a:xfrm>
          <a:prstGeom prst="rect">
            <a:avLst/>
          </a:prstGeom>
        </p:spPr>
        <p:txBody>
          <a:bodyPr lIns="0" tIns="0" rIns="0" bIns="0" anchor="t" anchorCtr="0">
            <a:normAutofit/>
          </a:bodyPr>
          <a:lstStyle>
            <a:lvl1pPr marL="0" indent="0">
              <a:buSzPct val="200000"/>
              <a:buFontTx/>
              <a:buNone/>
              <a:defRPr sz="1600" b="0" i="1">
                <a:solidFill>
                  <a:srgbClr val="065792"/>
                </a:solidFill>
                <a:latin typeface="Merriweather" pitchFamily="2" charset="77"/>
              </a:defRPr>
            </a:lvl1pPr>
            <a:lvl2pPr>
              <a:defRPr sz="1600" b="0" i="1">
                <a:solidFill>
                  <a:srgbClr val="065792"/>
                </a:solidFill>
                <a:latin typeface="Merriweather" pitchFamily="2" charset="77"/>
              </a:defRPr>
            </a:lvl2pPr>
            <a:lvl3pPr>
              <a:defRPr sz="1600" b="0" i="1">
                <a:solidFill>
                  <a:srgbClr val="065792"/>
                </a:solidFill>
                <a:latin typeface="Merriweather" pitchFamily="2" charset="77"/>
              </a:defRPr>
            </a:lvl3pPr>
            <a:lvl4pPr>
              <a:defRPr sz="1600" b="0" i="1">
                <a:solidFill>
                  <a:srgbClr val="065792"/>
                </a:solidFill>
                <a:latin typeface="Merriweather" pitchFamily="2" charset="77"/>
              </a:defRPr>
            </a:lvl4pPr>
            <a:lvl5pPr>
              <a:defRPr sz="1600" b="0" i="1">
                <a:solidFill>
                  <a:srgbClr val="065792"/>
                </a:solidFill>
                <a:latin typeface="Merriweather" pitchFamily="2" charset="77"/>
              </a:defRPr>
            </a:lvl5pPr>
          </a:lstStyle>
          <a:p>
            <a:r>
              <a:rPr lang="de-DE" i="1" dirty="0" err="1">
                <a:solidFill>
                  <a:srgbClr val="065792"/>
                </a:solidFill>
                <a:latin typeface="Merriweather" pitchFamily="2" charset="77"/>
              </a:rPr>
              <a:t>Hairline</a:t>
            </a:r>
            <a:endParaRPr lang="de-DE" i="1" dirty="0">
              <a:solidFill>
                <a:srgbClr val="065792"/>
              </a:solidFill>
              <a:latin typeface="Merriweather" pitchFamily="2" charset="77"/>
            </a:endParaRPr>
          </a:p>
        </p:txBody>
      </p:sp>
      <p:sp>
        <p:nvSpPr>
          <p:cNvPr id="4" name="Title 1">
            <a:extLst>
              <a:ext uri="{FF2B5EF4-FFF2-40B4-BE49-F238E27FC236}">
                <a16:creationId xmlns:a16="http://schemas.microsoft.com/office/drawing/2014/main" id="{5B81CE47-55FC-EDA7-D84E-2BBDEFE47694}"/>
              </a:ext>
            </a:extLst>
          </p:cNvPr>
          <p:cNvSpPr>
            <a:spLocks noGrp="1"/>
          </p:cNvSpPr>
          <p:nvPr>
            <p:ph type="ctrTitle" hasCustomPrompt="1"/>
          </p:nvPr>
        </p:nvSpPr>
        <p:spPr>
          <a:xfrm>
            <a:off x="569760" y="4343216"/>
            <a:ext cx="10945216" cy="862067"/>
          </a:xfrm>
          <a:prstGeom prst="rect">
            <a:avLst/>
          </a:prstGeom>
        </p:spPr>
        <p:txBody>
          <a:bodyPr anchor="t" anchorCtr="0">
            <a:normAutofit/>
          </a:bodyPr>
          <a:lstStyle>
            <a:lvl1pPr>
              <a:defRPr sz="5333" b="1" i="0">
                <a:solidFill>
                  <a:schemeClr val="tx1"/>
                </a:solidFill>
                <a:latin typeface="Golos Text SemiBold" panose="020B0503020202020204" pitchFamily="34" charset="0"/>
                <a:cs typeface="Golos Text SemiBold" panose="020B0503020202020204" pitchFamily="34" charset="0"/>
              </a:defRPr>
            </a:lvl1pPr>
          </a:lstStyle>
          <a:p>
            <a:r>
              <a:rPr lang="en-US" dirty="0"/>
              <a:t>Click to edit Master title style</a:t>
            </a:r>
            <a:endParaRPr lang="de-DE" dirty="0"/>
          </a:p>
        </p:txBody>
      </p:sp>
      <p:sp>
        <p:nvSpPr>
          <p:cNvPr id="5" name="Subtitle 2">
            <a:extLst>
              <a:ext uri="{FF2B5EF4-FFF2-40B4-BE49-F238E27FC236}">
                <a16:creationId xmlns:a16="http://schemas.microsoft.com/office/drawing/2014/main" id="{5768EB1C-CA35-9A51-003D-813B15F10FC2}"/>
              </a:ext>
            </a:extLst>
          </p:cNvPr>
          <p:cNvSpPr>
            <a:spLocks noGrp="1"/>
          </p:cNvSpPr>
          <p:nvPr>
            <p:ph type="subTitle" idx="1" hasCustomPrompt="1"/>
          </p:nvPr>
        </p:nvSpPr>
        <p:spPr>
          <a:xfrm>
            <a:off x="569760" y="5332376"/>
            <a:ext cx="10945216" cy="553771"/>
          </a:xfrm>
          <a:prstGeom prst="rect">
            <a:avLst/>
          </a:prstGeom>
        </p:spPr>
        <p:txBody>
          <a:bodyPr anchor="t" anchorCtr="0">
            <a:normAutofit/>
          </a:bodyPr>
          <a:lstStyle>
            <a:lvl1pPr marL="0" indent="0" algn="l">
              <a:buNone/>
              <a:defRPr sz="2667" b="0" i="0">
                <a:solidFill>
                  <a:schemeClr val="tx1"/>
                </a:solidFill>
                <a:latin typeface="Golos Text Medium" panose="020B0503020202020204" pitchFamily="34" charset="0"/>
                <a:cs typeface="Golos Text Medium" panose="020B0503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endParaRPr lang="de-DE" dirty="0"/>
          </a:p>
        </p:txBody>
      </p:sp>
      <p:pic>
        <p:nvPicPr>
          <p:cNvPr id="13" name="Grafik 12">
            <a:extLst>
              <a:ext uri="{FF2B5EF4-FFF2-40B4-BE49-F238E27FC236}">
                <a16:creationId xmlns:a16="http://schemas.microsoft.com/office/drawing/2014/main" id="{6B756ED8-553F-2434-F748-4BC243F9AC1E}"/>
              </a:ext>
            </a:extLst>
          </p:cNvPr>
          <p:cNvPicPr>
            <a:picLocks noGrp="1" noRot="1" noChangeAspect="1" noMove="1" noResize="1" noEditPoints="1" noAdjustHandles="1" noChangeArrowheads="1" noChangeShapeType="1" noCrop="1"/>
          </p:cNvPicPr>
          <p:nvPr userDrawn="1"/>
        </p:nvPicPr>
        <p:blipFill>
          <a:blip r:embed="rId3" cstate="hqprint">
            <a:extLst>
              <a:ext uri="{28A0092B-C50C-407E-A947-70E740481C1C}">
                <a14:useLocalDpi xmlns:a14="http://schemas.microsoft.com/office/drawing/2010/main"/>
              </a:ext>
            </a:extLst>
          </a:blip>
          <a:stretch>
            <a:fillRect/>
          </a:stretch>
        </p:blipFill>
        <p:spPr>
          <a:xfrm>
            <a:off x="222035" y="243706"/>
            <a:ext cx="1603287" cy="494873"/>
          </a:xfrm>
          <a:prstGeom prst="rect">
            <a:avLst/>
          </a:prstGeom>
        </p:spPr>
      </p:pic>
      <p:sp>
        <p:nvSpPr>
          <p:cNvPr id="3" name="Bildplatzhalter 2">
            <a:extLst>
              <a:ext uri="{FF2B5EF4-FFF2-40B4-BE49-F238E27FC236}">
                <a16:creationId xmlns:a16="http://schemas.microsoft.com/office/drawing/2014/main" id="{ACFD1CE0-BF56-9DA2-D124-2B0890210CCD}"/>
              </a:ext>
            </a:extLst>
          </p:cNvPr>
          <p:cNvSpPr>
            <a:spLocks noGrp="1"/>
          </p:cNvSpPr>
          <p:nvPr>
            <p:ph type="pic" sz="quarter" idx="17"/>
          </p:nvPr>
        </p:nvSpPr>
        <p:spPr>
          <a:xfrm>
            <a:off x="0" y="865673"/>
            <a:ext cx="2926051" cy="2516175"/>
          </a:xfrm>
          <a:prstGeom prst="rect">
            <a:avLst/>
          </a:prstGeom>
        </p:spPr>
        <p:txBody>
          <a:bodyPr/>
          <a:lstStyle/>
          <a:p>
            <a:endParaRPr lang="de-DE"/>
          </a:p>
        </p:txBody>
      </p:sp>
      <p:sp>
        <p:nvSpPr>
          <p:cNvPr id="7" name="Bildplatzhalter 6">
            <a:extLst>
              <a:ext uri="{FF2B5EF4-FFF2-40B4-BE49-F238E27FC236}">
                <a16:creationId xmlns:a16="http://schemas.microsoft.com/office/drawing/2014/main" id="{8F95655C-E4CF-23D8-71DC-EEA164368F1E}"/>
              </a:ext>
            </a:extLst>
          </p:cNvPr>
          <p:cNvSpPr>
            <a:spLocks noGrp="1"/>
          </p:cNvSpPr>
          <p:nvPr>
            <p:ph type="pic" sz="quarter" idx="18"/>
          </p:nvPr>
        </p:nvSpPr>
        <p:spPr>
          <a:xfrm>
            <a:off x="3044040" y="-8466"/>
            <a:ext cx="2942985" cy="3390313"/>
          </a:xfrm>
          <a:prstGeom prst="rect">
            <a:avLst/>
          </a:prstGeom>
        </p:spPr>
        <p:txBody>
          <a:bodyPr/>
          <a:lstStyle/>
          <a:p>
            <a:endParaRPr lang="de-DE"/>
          </a:p>
        </p:txBody>
      </p:sp>
      <p:sp>
        <p:nvSpPr>
          <p:cNvPr id="9" name="Bildplatzhalter 8">
            <a:extLst>
              <a:ext uri="{FF2B5EF4-FFF2-40B4-BE49-F238E27FC236}">
                <a16:creationId xmlns:a16="http://schemas.microsoft.com/office/drawing/2014/main" id="{B632E60B-E705-F91B-665B-DF3704740AB7}"/>
              </a:ext>
            </a:extLst>
          </p:cNvPr>
          <p:cNvSpPr>
            <a:spLocks noGrp="1"/>
          </p:cNvSpPr>
          <p:nvPr>
            <p:ph type="pic" sz="quarter" idx="19"/>
          </p:nvPr>
        </p:nvSpPr>
        <p:spPr>
          <a:xfrm>
            <a:off x="6096000" y="-8466"/>
            <a:ext cx="6094744" cy="3390313"/>
          </a:xfrm>
          <a:prstGeom prst="rect">
            <a:avLst/>
          </a:prstGeom>
        </p:spPr>
        <p:txBody>
          <a:bodyPr/>
          <a:lstStyle/>
          <a:p>
            <a:endParaRPr lang="de-DE"/>
          </a:p>
        </p:txBody>
      </p:sp>
    </p:spTree>
    <p:extLst>
      <p:ext uri="{BB962C8B-B14F-4D97-AF65-F5344CB8AC3E}">
        <p14:creationId xmlns:p14="http://schemas.microsoft.com/office/powerpoint/2010/main" val="26960654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B438B992-4B8A-6FD5-614A-32B3B5B6879B}"/>
              </a:ext>
            </a:extLst>
          </p:cNvPr>
          <p:cNvGraphicFramePr>
            <a:graphicFrameLocks noChangeAspect="1"/>
          </p:cNvGraphicFramePr>
          <p:nvPr userDrawn="1">
            <p:custDataLst>
              <p:tags r:id="rId1"/>
            </p:custDataLst>
            <p:extLst>
              <p:ext uri="{D42A27DB-BD31-4B8C-83A1-F6EECF244321}">
                <p14:modId xmlns:p14="http://schemas.microsoft.com/office/powerpoint/2010/main" val="1488790389"/>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Folie" r:id="rId3" imgW="360" imgH="360" progId="TCLayout.ActiveDocument.1">
                  <p:embed/>
                </p:oleObj>
              </mc:Choice>
              <mc:Fallback>
                <p:oleObj name="think-cell Folie" r:id="rId3" imgW="360" imgH="360" progId="TCLayout.ActiveDocument.1">
                  <p:embed/>
                  <p:pic>
                    <p:nvPicPr>
                      <p:cNvPr id="9" name="think-cell data - do not delete" hidden="1">
                        <a:extLst>
                          <a:ext uri="{FF2B5EF4-FFF2-40B4-BE49-F238E27FC236}">
                            <a16:creationId xmlns:a16="http://schemas.microsoft.com/office/drawing/2014/main" id="{B438B992-4B8A-6FD5-614A-32B3B5B6879B}"/>
                          </a:ext>
                        </a:extLst>
                      </p:cNvPr>
                      <p:cNvPicPr/>
                      <p:nvPr/>
                    </p:nvPicPr>
                    <p:blipFill>
                      <a:blip r:embed="rId4"/>
                      <a:stretch>
                        <a:fillRect/>
                      </a:stretch>
                    </p:blipFill>
                    <p:spPr>
                      <a:xfrm>
                        <a:off x="2118" y="2118"/>
                        <a:ext cx="2117" cy="2117"/>
                      </a:xfrm>
                      <a:prstGeom prst="rect">
                        <a:avLst/>
                      </a:prstGeom>
                    </p:spPr>
                  </p:pic>
                </p:oleObj>
              </mc:Fallback>
            </mc:AlternateContent>
          </a:graphicData>
        </a:graphic>
      </p:graphicFrame>
      <p:sp>
        <p:nvSpPr>
          <p:cNvPr id="17" name="Titel 16">
            <a:extLst>
              <a:ext uri="{FF2B5EF4-FFF2-40B4-BE49-F238E27FC236}">
                <a16:creationId xmlns:a16="http://schemas.microsoft.com/office/drawing/2014/main" id="{1EE3ACF8-2931-E0AB-30B3-6D39DC2453C2}"/>
              </a:ext>
            </a:extLst>
          </p:cNvPr>
          <p:cNvSpPr>
            <a:spLocks noGrp="1"/>
          </p:cNvSpPr>
          <p:nvPr>
            <p:ph type="title" hasCustomPrompt="1"/>
          </p:nvPr>
        </p:nvSpPr>
        <p:spPr/>
        <p:txBody>
          <a:bodyPr vert="horz"/>
          <a:lstStyle>
            <a:lvl1pPr>
              <a:defRPr sz="3200"/>
            </a:lvl1pPr>
          </a:lstStyle>
          <a:p>
            <a:r>
              <a:rPr lang="de-DE" dirty="0"/>
              <a:t>Edit title</a:t>
            </a:r>
          </a:p>
        </p:txBody>
      </p:sp>
      <p:cxnSp>
        <p:nvCxnSpPr>
          <p:cNvPr id="2" name="Gerade Verbindung 25">
            <a:extLst>
              <a:ext uri="{FF2B5EF4-FFF2-40B4-BE49-F238E27FC236}">
                <a16:creationId xmlns:a16="http://schemas.microsoft.com/office/drawing/2014/main" id="{F7847808-767D-C2AA-55CA-1D440048443F}"/>
              </a:ext>
            </a:extLst>
          </p:cNvPr>
          <p:cNvCxnSpPr>
            <a:cxnSpLocks/>
          </p:cNvCxnSpPr>
          <p:nvPr userDrawn="1"/>
        </p:nvCxnSpPr>
        <p:spPr>
          <a:xfrm>
            <a:off x="0" y="6509337"/>
            <a:ext cx="12192000" cy="0"/>
          </a:xfrm>
          <a:prstGeom prst="line">
            <a:avLst/>
          </a:prstGeom>
          <a:ln w="12700">
            <a:solidFill>
              <a:srgbClr val="065792"/>
            </a:solidFill>
          </a:ln>
        </p:spPr>
        <p:style>
          <a:lnRef idx="2">
            <a:schemeClr val="accent1"/>
          </a:lnRef>
          <a:fillRef idx="0">
            <a:schemeClr val="accent1"/>
          </a:fillRef>
          <a:effectRef idx="1">
            <a:schemeClr val="accent1"/>
          </a:effectRef>
          <a:fontRef idx="minor">
            <a:schemeClr val="tx1"/>
          </a:fontRef>
        </p:style>
      </p:cxnSp>
      <p:sp>
        <p:nvSpPr>
          <p:cNvPr id="10" name="Textplatzhalter 21">
            <a:extLst>
              <a:ext uri="{FF2B5EF4-FFF2-40B4-BE49-F238E27FC236}">
                <a16:creationId xmlns:a16="http://schemas.microsoft.com/office/drawing/2014/main" id="{30401498-B7CD-CBE3-3482-8E6D5BE91A54}"/>
              </a:ext>
            </a:extLst>
          </p:cNvPr>
          <p:cNvSpPr>
            <a:spLocks noGrp="1"/>
          </p:cNvSpPr>
          <p:nvPr>
            <p:ph type="body" sz="quarter" idx="17" hasCustomPrompt="1"/>
          </p:nvPr>
        </p:nvSpPr>
        <p:spPr>
          <a:xfrm>
            <a:off x="473612" y="1056528"/>
            <a:ext cx="11244776" cy="240000"/>
          </a:xfrm>
          <a:prstGeom prst="rect">
            <a:avLst/>
          </a:prstGeom>
        </p:spPr>
        <p:txBody>
          <a:bodyPr lIns="0" tIns="0" rIns="0" bIns="0" anchor="t" anchorCtr="0">
            <a:normAutofit/>
          </a:bodyPr>
          <a:lstStyle>
            <a:lvl1pPr marL="0" indent="0">
              <a:buSzPct val="200000"/>
              <a:buFontTx/>
              <a:buNone/>
              <a:defRPr sz="1400" b="0" i="1">
                <a:solidFill>
                  <a:srgbClr val="065792"/>
                </a:solidFill>
                <a:latin typeface="Merriweather" pitchFamily="2" charset="77"/>
              </a:defRPr>
            </a:lvl1pPr>
            <a:lvl2pPr>
              <a:defRPr sz="1600" b="0" i="1">
                <a:solidFill>
                  <a:srgbClr val="065792"/>
                </a:solidFill>
                <a:latin typeface="Merriweather" pitchFamily="2" charset="77"/>
              </a:defRPr>
            </a:lvl2pPr>
            <a:lvl3pPr>
              <a:defRPr sz="1600" b="0" i="1">
                <a:solidFill>
                  <a:srgbClr val="065792"/>
                </a:solidFill>
                <a:latin typeface="Merriweather" pitchFamily="2" charset="77"/>
              </a:defRPr>
            </a:lvl3pPr>
            <a:lvl4pPr>
              <a:defRPr sz="1600" b="0" i="1">
                <a:solidFill>
                  <a:srgbClr val="065792"/>
                </a:solidFill>
                <a:latin typeface="Merriweather" pitchFamily="2" charset="77"/>
              </a:defRPr>
            </a:lvl4pPr>
            <a:lvl5pPr>
              <a:defRPr sz="1600" b="0" i="1">
                <a:solidFill>
                  <a:srgbClr val="065792"/>
                </a:solidFill>
                <a:latin typeface="Merriweather" pitchFamily="2" charset="77"/>
              </a:defRPr>
            </a:lvl5pPr>
          </a:lstStyle>
          <a:p>
            <a:r>
              <a:rPr lang="de-DE" i="1" dirty="0" err="1">
                <a:solidFill>
                  <a:srgbClr val="065792"/>
                </a:solidFill>
                <a:latin typeface="Merriweather" pitchFamily="2" charset="77"/>
              </a:rPr>
              <a:t>Hairline</a:t>
            </a:r>
            <a:endParaRPr lang="de-DE" i="1" dirty="0">
              <a:solidFill>
                <a:srgbClr val="065792"/>
              </a:solidFill>
              <a:latin typeface="Merriweather" pitchFamily="2" charset="77"/>
            </a:endParaRPr>
          </a:p>
        </p:txBody>
      </p:sp>
      <p:sp>
        <p:nvSpPr>
          <p:cNvPr id="7" name="Fußzeilenplatzhalter 3">
            <a:extLst>
              <a:ext uri="{FF2B5EF4-FFF2-40B4-BE49-F238E27FC236}">
                <a16:creationId xmlns:a16="http://schemas.microsoft.com/office/drawing/2014/main" id="{EA39C0D9-C9C4-CB68-CC40-90762EF1B6C8}"/>
              </a:ext>
            </a:extLst>
          </p:cNvPr>
          <p:cNvSpPr>
            <a:spLocks noGrp="1"/>
          </p:cNvSpPr>
          <p:nvPr>
            <p:ph type="ftr" sz="quarter" idx="3"/>
          </p:nvPr>
        </p:nvSpPr>
        <p:spPr>
          <a:xfrm>
            <a:off x="473612" y="6522000"/>
            <a:ext cx="2886872" cy="336000"/>
          </a:xfrm>
          <a:prstGeom prst="rect">
            <a:avLst/>
          </a:prstGeom>
        </p:spPr>
        <p:txBody>
          <a:bodyPr vert="horz" lIns="0" tIns="45720" rIns="91440" bIns="45720" rtlCol="0" anchor="ctr"/>
          <a:lstStyle>
            <a:lvl1pPr algn="ctr">
              <a:defRPr sz="1333">
                <a:solidFill>
                  <a:schemeClr val="tx2"/>
                </a:solidFill>
                <a:latin typeface="Golos Text" panose="020B0503020202020204" pitchFamily="34" charset="0"/>
                <a:cs typeface="Golos Text" panose="020B0503020202020204" pitchFamily="34" charset="0"/>
              </a:defRPr>
            </a:lvl1pPr>
          </a:lstStyle>
          <a:p>
            <a:pPr algn="l"/>
            <a:r>
              <a:rPr lang="de-DE" dirty="0"/>
              <a:t>© RI Research Instruments GmbH</a:t>
            </a:r>
          </a:p>
        </p:txBody>
      </p:sp>
      <p:sp>
        <p:nvSpPr>
          <p:cNvPr id="3" name="Datumsplatzhalter 1">
            <a:extLst>
              <a:ext uri="{FF2B5EF4-FFF2-40B4-BE49-F238E27FC236}">
                <a16:creationId xmlns:a16="http://schemas.microsoft.com/office/drawing/2014/main" id="{A28959CA-42C0-72EE-E239-9295D8EDC7A0}"/>
              </a:ext>
            </a:extLst>
          </p:cNvPr>
          <p:cNvSpPr>
            <a:spLocks noGrp="1"/>
          </p:cNvSpPr>
          <p:nvPr>
            <p:ph type="dt" sz="half" idx="2"/>
          </p:nvPr>
        </p:nvSpPr>
        <p:spPr>
          <a:xfrm>
            <a:off x="8318631" y="6522000"/>
            <a:ext cx="1925895" cy="336000"/>
          </a:xfrm>
          <a:prstGeom prst="rect">
            <a:avLst/>
          </a:prstGeom>
        </p:spPr>
        <p:txBody>
          <a:bodyPr vert="horz" lIns="91440" tIns="45720" rIns="91440" bIns="45720" rtlCol="0" anchor="ctr"/>
          <a:lstStyle>
            <a:lvl1pPr algn="l">
              <a:defRPr sz="1333">
                <a:solidFill>
                  <a:schemeClr val="tx2"/>
                </a:solidFill>
                <a:latin typeface="Golos Text" panose="020B0503020202020204" pitchFamily="34" charset="0"/>
                <a:cs typeface="Golos Text" panose="020B0503020202020204" pitchFamily="34" charset="0"/>
              </a:defRPr>
            </a:lvl1pPr>
          </a:lstStyle>
          <a:p>
            <a:pPr algn="ctr"/>
            <a:r>
              <a:rPr lang="en-US"/>
              <a:t>m</a:t>
            </a:r>
            <a:r>
              <a:rPr lang="en-US" noProof="0" dirty="0" err="1"/>
              <a:t>onth</a:t>
            </a:r>
            <a:r>
              <a:rPr lang="en-US" noProof="0" dirty="0"/>
              <a:t>/day/ye</a:t>
            </a:r>
            <a:r>
              <a:rPr lang="en-US" dirty="0" err="1"/>
              <a:t>ar</a:t>
            </a:r>
            <a:endParaRPr lang="en-US" dirty="0"/>
          </a:p>
        </p:txBody>
      </p:sp>
      <p:sp>
        <p:nvSpPr>
          <p:cNvPr id="4" name="Foliennummernplatzhalter 4">
            <a:extLst>
              <a:ext uri="{FF2B5EF4-FFF2-40B4-BE49-F238E27FC236}">
                <a16:creationId xmlns:a16="http://schemas.microsoft.com/office/drawing/2014/main" id="{35E81346-F031-2A32-0119-1D506525E1EC}"/>
              </a:ext>
            </a:extLst>
          </p:cNvPr>
          <p:cNvSpPr>
            <a:spLocks noGrp="1"/>
          </p:cNvSpPr>
          <p:nvPr>
            <p:ph type="sldNum" sz="quarter" idx="4"/>
          </p:nvPr>
        </p:nvSpPr>
        <p:spPr>
          <a:xfrm>
            <a:off x="10901082" y="6522000"/>
            <a:ext cx="817305" cy="336000"/>
          </a:xfrm>
          <a:prstGeom prst="rect">
            <a:avLst/>
          </a:prstGeom>
        </p:spPr>
        <p:txBody>
          <a:bodyPr vert="horz" lIns="91440" tIns="45720" rIns="91440" bIns="45720" rtlCol="0" anchor="ctr"/>
          <a:lstStyle>
            <a:lvl1pPr algn="r">
              <a:defRPr sz="1333">
                <a:solidFill>
                  <a:schemeClr val="tx2"/>
                </a:solidFill>
                <a:latin typeface="Golos Text" panose="020B0503020202020204" pitchFamily="34" charset="0"/>
                <a:cs typeface="Golos Text" panose="020B0503020202020204" pitchFamily="34" charset="0"/>
              </a:defRPr>
            </a:lvl1pPr>
          </a:lstStyle>
          <a:p>
            <a:fld id="{53B819A2-35ED-426A-9519-D8283996F3B5}" type="slidenum">
              <a:rPr lang="de-DE" smtClean="0"/>
              <a:pPr/>
              <a:t>‹#›</a:t>
            </a:fld>
            <a:endParaRPr lang="de-DE" dirty="0"/>
          </a:p>
        </p:txBody>
      </p:sp>
    </p:spTree>
    <p:extLst>
      <p:ext uri="{BB962C8B-B14F-4D97-AF65-F5344CB8AC3E}">
        <p14:creationId xmlns:p14="http://schemas.microsoft.com/office/powerpoint/2010/main" val="29758970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line title only">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D435C1F6-128E-6C59-1667-9D83C4FA8661}"/>
              </a:ext>
            </a:extLst>
          </p:cNvPr>
          <p:cNvGraphicFramePr>
            <a:graphicFrameLocks noChangeAspect="1"/>
          </p:cNvGraphicFramePr>
          <p:nvPr userDrawn="1">
            <p:custDataLst>
              <p:tags r:id="rId1"/>
            </p:custDataLst>
            <p:extLst>
              <p:ext uri="{D42A27DB-BD31-4B8C-83A1-F6EECF244321}">
                <p14:modId xmlns:p14="http://schemas.microsoft.com/office/powerpoint/2010/main" val="1833878529"/>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Folie" r:id="rId3" imgW="360" imgH="360" progId="TCLayout.ActiveDocument.1">
                  <p:embed/>
                </p:oleObj>
              </mc:Choice>
              <mc:Fallback>
                <p:oleObj name="think-cell Folie" r:id="rId3" imgW="360" imgH="360" progId="TCLayout.ActiveDocument.1">
                  <p:embed/>
                  <p:pic>
                    <p:nvPicPr>
                      <p:cNvPr id="9" name="think-cell data - do not delete" hidden="1">
                        <a:extLst>
                          <a:ext uri="{FF2B5EF4-FFF2-40B4-BE49-F238E27FC236}">
                            <a16:creationId xmlns:a16="http://schemas.microsoft.com/office/drawing/2014/main" id="{D435C1F6-128E-6C59-1667-9D83C4FA8661}"/>
                          </a:ext>
                        </a:extLst>
                      </p:cNvPr>
                      <p:cNvPicPr/>
                      <p:nvPr/>
                    </p:nvPicPr>
                    <p:blipFill>
                      <a:blip r:embed="rId4"/>
                      <a:stretch>
                        <a:fillRect/>
                      </a:stretch>
                    </p:blipFill>
                    <p:spPr>
                      <a:xfrm>
                        <a:off x="2118" y="2118"/>
                        <a:ext cx="2117" cy="2117"/>
                      </a:xfrm>
                      <a:prstGeom prst="rect">
                        <a:avLst/>
                      </a:prstGeom>
                    </p:spPr>
                  </p:pic>
                </p:oleObj>
              </mc:Fallback>
            </mc:AlternateContent>
          </a:graphicData>
        </a:graphic>
      </p:graphicFrame>
      <p:sp>
        <p:nvSpPr>
          <p:cNvPr id="17" name="Titel 16">
            <a:extLst>
              <a:ext uri="{FF2B5EF4-FFF2-40B4-BE49-F238E27FC236}">
                <a16:creationId xmlns:a16="http://schemas.microsoft.com/office/drawing/2014/main" id="{1EE3ACF8-2931-E0AB-30B3-6D39DC2453C2}"/>
              </a:ext>
            </a:extLst>
          </p:cNvPr>
          <p:cNvSpPr>
            <a:spLocks noGrp="1"/>
          </p:cNvSpPr>
          <p:nvPr>
            <p:ph type="title" hasCustomPrompt="1"/>
          </p:nvPr>
        </p:nvSpPr>
        <p:spPr/>
        <p:txBody>
          <a:bodyPr vert="horz"/>
          <a:lstStyle>
            <a:lvl1pPr>
              <a:defRPr sz="2400"/>
            </a:lvl1pPr>
          </a:lstStyle>
          <a:p>
            <a:r>
              <a:rPr lang="de-DE" dirty="0"/>
              <a:t>This </a:t>
            </a:r>
            <a:r>
              <a:rPr lang="de-DE" dirty="0" err="1"/>
              <a:t>is</a:t>
            </a:r>
            <a:r>
              <a:rPr lang="de-DE" dirty="0"/>
              <a:t> a </a:t>
            </a:r>
            <a:r>
              <a:rPr lang="de-DE" dirty="0" err="1"/>
              <a:t>two</a:t>
            </a:r>
            <a:r>
              <a:rPr lang="de-DE" dirty="0"/>
              <a:t>-line title just so </a:t>
            </a:r>
            <a:r>
              <a:rPr lang="de-DE" dirty="0" err="1"/>
              <a:t>you</a:t>
            </a:r>
            <a:r>
              <a:rPr lang="de-DE" dirty="0"/>
              <a:t> </a:t>
            </a:r>
            <a:r>
              <a:rPr lang="de-DE" dirty="0" err="1"/>
              <a:t>can</a:t>
            </a:r>
            <a:r>
              <a:rPr lang="de-DE" dirty="0"/>
              <a:t> </a:t>
            </a:r>
            <a:r>
              <a:rPr lang="de-DE" dirty="0" err="1"/>
              <a:t>see</a:t>
            </a:r>
            <a:r>
              <a:rPr lang="de-DE" dirty="0"/>
              <a:t> </a:t>
            </a:r>
            <a:r>
              <a:rPr lang="de-DE" dirty="0" err="1"/>
              <a:t>what</a:t>
            </a:r>
            <a:r>
              <a:rPr lang="de-DE" dirty="0"/>
              <a:t> </a:t>
            </a:r>
            <a:r>
              <a:rPr lang="de-DE" dirty="0" err="1"/>
              <a:t>it</a:t>
            </a:r>
            <a:r>
              <a:rPr lang="de-DE" dirty="0"/>
              <a:t> </a:t>
            </a:r>
            <a:r>
              <a:rPr lang="de-DE" dirty="0" err="1"/>
              <a:t>looks</a:t>
            </a:r>
            <a:r>
              <a:rPr lang="de-DE" dirty="0"/>
              <a:t> like </a:t>
            </a:r>
            <a:r>
              <a:rPr lang="de-DE" dirty="0" err="1"/>
              <a:t>if</a:t>
            </a:r>
            <a:r>
              <a:rPr lang="de-DE" dirty="0"/>
              <a:t> </a:t>
            </a:r>
            <a:r>
              <a:rPr lang="de-DE" dirty="0" err="1"/>
              <a:t>the</a:t>
            </a:r>
            <a:r>
              <a:rPr lang="de-DE" dirty="0"/>
              <a:t> title </a:t>
            </a:r>
            <a:r>
              <a:rPr lang="de-DE" dirty="0" err="1"/>
              <a:t>is</a:t>
            </a:r>
            <a:r>
              <a:rPr lang="de-DE" dirty="0"/>
              <a:t> </a:t>
            </a:r>
            <a:r>
              <a:rPr lang="de-DE" dirty="0" err="1"/>
              <a:t>very</a:t>
            </a:r>
            <a:r>
              <a:rPr lang="de-DE" dirty="0"/>
              <a:t> </a:t>
            </a:r>
            <a:r>
              <a:rPr lang="de-DE" dirty="0" err="1"/>
              <a:t>long</a:t>
            </a:r>
            <a:endParaRPr lang="de-DE" dirty="0"/>
          </a:p>
        </p:txBody>
      </p:sp>
      <p:cxnSp>
        <p:nvCxnSpPr>
          <p:cNvPr id="2" name="Gerade Verbindung 25">
            <a:extLst>
              <a:ext uri="{FF2B5EF4-FFF2-40B4-BE49-F238E27FC236}">
                <a16:creationId xmlns:a16="http://schemas.microsoft.com/office/drawing/2014/main" id="{1C6286E0-95BD-845E-6C9A-5D641AC1DACE}"/>
              </a:ext>
            </a:extLst>
          </p:cNvPr>
          <p:cNvCxnSpPr>
            <a:cxnSpLocks/>
          </p:cNvCxnSpPr>
          <p:nvPr userDrawn="1"/>
        </p:nvCxnSpPr>
        <p:spPr>
          <a:xfrm>
            <a:off x="0" y="6509337"/>
            <a:ext cx="12192000" cy="0"/>
          </a:xfrm>
          <a:prstGeom prst="line">
            <a:avLst/>
          </a:prstGeom>
          <a:ln w="12700">
            <a:solidFill>
              <a:srgbClr val="065792"/>
            </a:solidFill>
          </a:ln>
        </p:spPr>
        <p:style>
          <a:lnRef idx="2">
            <a:schemeClr val="accent1"/>
          </a:lnRef>
          <a:fillRef idx="0">
            <a:schemeClr val="accent1"/>
          </a:fillRef>
          <a:effectRef idx="1">
            <a:schemeClr val="accent1"/>
          </a:effectRef>
          <a:fontRef idx="minor">
            <a:schemeClr val="tx1"/>
          </a:fontRef>
        </p:style>
      </p:cxnSp>
      <p:sp>
        <p:nvSpPr>
          <p:cNvPr id="7" name="Textplatzhalter 21">
            <a:extLst>
              <a:ext uri="{FF2B5EF4-FFF2-40B4-BE49-F238E27FC236}">
                <a16:creationId xmlns:a16="http://schemas.microsoft.com/office/drawing/2014/main" id="{31CEE676-6356-F885-4C69-0AB5FC09CA35}"/>
              </a:ext>
            </a:extLst>
          </p:cNvPr>
          <p:cNvSpPr>
            <a:spLocks noGrp="1"/>
          </p:cNvSpPr>
          <p:nvPr>
            <p:ph type="body" sz="quarter" idx="17" hasCustomPrompt="1"/>
          </p:nvPr>
        </p:nvSpPr>
        <p:spPr>
          <a:xfrm>
            <a:off x="473612" y="1056527"/>
            <a:ext cx="11244776" cy="240000"/>
          </a:xfrm>
          <a:prstGeom prst="rect">
            <a:avLst/>
          </a:prstGeom>
        </p:spPr>
        <p:txBody>
          <a:bodyPr lIns="0" tIns="0" rIns="0" bIns="0" anchor="t" anchorCtr="0">
            <a:normAutofit/>
          </a:bodyPr>
          <a:lstStyle>
            <a:lvl1pPr marL="0" indent="0">
              <a:buSzPct val="200000"/>
              <a:buFontTx/>
              <a:buNone/>
              <a:defRPr sz="1400" b="0" i="1">
                <a:solidFill>
                  <a:srgbClr val="065792"/>
                </a:solidFill>
                <a:latin typeface="Merriweather" pitchFamily="2" charset="77"/>
              </a:defRPr>
            </a:lvl1pPr>
            <a:lvl2pPr>
              <a:defRPr sz="1600" b="0" i="1">
                <a:solidFill>
                  <a:srgbClr val="065792"/>
                </a:solidFill>
                <a:latin typeface="Merriweather" pitchFamily="2" charset="77"/>
              </a:defRPr>
            </a:lvl2pPr>
            <a:lvl3pPr>
              <a:defRPr sz="1600" b="0" i="1">
                <a:solidFill>
                  <a:srgbClr val="065792"/>
                </a:solidFill>
                <a:latin typeface="Merriweather" pitchFamily="2" charset="77"/>
              </a:defRPr>
            </a:lvl3pPr>
            <a:lvl4pPr>
              <a:defRPr sz="1600" b="0" i="1">
                <a:solidFill>
                  <a:srgbClr val="065792"/>
                </a:solidFill>
                <a:latin typeface="Merriweather" pitchFamily="2" charset="77"/>
              </a:defRPr>
            </a:lvl4pPr>
            <a:lvl5pPr>
              <a:defRPr sz="1600" b="0" i="1">
                <a:solidFill>
                  <a:srgbClr val="065792"/>
                </a:solidFill>
                <a:latin typeface="Merriweather" pitchFamily="2" charset="77"/>
              </a:defRPr>
            </a:lvl5pPr>
          </a:lstStyle>
          <a:p>
            <a:r>
              <a:rPr lang="de-DE" i="1" dirty="0" err="1">
                <a:solidFill>
                  <a:srgbClr val="065792"/>
                </a:solidFill>
                <a:latin typeface="Merriweather" pitchFamily="2" charset="77"/>
              </a:rPr>
              <a:t>Hairline</a:t>
            </a:r>
            <a:endParaRPr lang="de-DE" i="1" dirty="0">
              <a:solidFill>
                <a:srgbClr val="065792"/>
              </a:solidFill>
              <a:latin typeface="Merriweather" pitchFamily="2" charset="77"/>
            </a:endParaRPr>
          </a:p>
        </p:txBody>
      </p:sp>
      <p:sp>
        <p:nvSpPr>
          <p:cNvPr id="8" name="Fußzeilenplatzhalter 3">
            <a:extLst>
              <a:ext uri="{FF2B5EF4-FFF2-40B4-BE49-F238E27FC236}">
                <a16:creationId xmlns:a16="http://schemas.microsoft.com/office/drawing/2014/main" id="{332791C1-B414-9310-85F7-344627F597D7}"/>
              </a:ext>
            </a:extLst>
          </p:cNvPr>
          <p:cNvSpPr>
            <a:spLocks noGrp="1"/>
          </p:cNvSpPr>
          <p:nvPr>
            <p:ph type="ftr" sz="quarter" idx="3"/>
          </p:nvPr>
        </p:nvSpPr>
        <p:spPr>
          <a:xfrm>
            <a:off x="473612" y="6522000"/>
            <a:ext cx="2886872" cy="336000"/>
          </a:xfrm>
          <a:prstGeom prst="rect">
            <a:avLst/>
          </a:prstGeom>
        </p:spPr>
        <p:txBody>
          <a:bodyPr vert="horz" lIns="0" tIns="45720" rIns="91440" bIns="45720" rtlCol="0" anchor="ctr"/>
          <a:lstStyle>
            <a:lvl1pPr algn="ctr">
              <a:defRPr sz="1333">
                <a:solidFill>
                  <a:schemeClr val="tx2"/>
                </a:solidFill>
                <a:latin typeface="Golos Text" panose="020B0503020202020204" pitchFamily="34" charset="0"/>
                <a:cs typeface="Golos Text" panose="020B0503020202020204" pitchFamily="34" charset="0"/>
              </a:defRPr>
            </a:lvl1pPr>
          </a:lstStyle>
          <a:p>
            <a:pPr algn="l"/>
            <a:r>
              <a:rPr lang="de-DE" dirty="0"/>
              <a:t>© RI Research Instruments GmbH</a:t>
            </a:r>
          </a:p>
        </p:txBody>
      </p:sp>
      <p:sp>
        <p:nvSpPr>
          <p:cNvPr id="3" name="Datumsplatzhalter 1">
            <a:extLst>
              <a:ext uri="{FF2B5EF4-FFF2-40B4-BE49-F238E27FC236}">
                <a16:creationId xmlns:a16="http://schemas.microsoft.com/office/drawing/2014/main" id="{26CD1EFC-27E3-3B63-AA75-6DE179AD5915}"/>
              </a:ext>
            </a:extLst>
          </p:cNvPr>
          <p:cNvSpPr>
            <a:spLocks noGrp="1"/>
          </p:cNvSpPr>
          <p:nvPr>
            <p:ph type="dt" sz="half" idx="2"/>
          </p:nvPr>
        </p:nvSpPr>
        <p:spPr>
          <a:xfrm>
            <a:off x="8318631" y="6522000"/>
            <a:ext cx="1925895" cy="336000"/>
          </a:xfrm>
          <a:prstGeom prst="rect">
            <a:avLst/>
          </a:prstGeom>
        </p:spPr>
        <p:txBody>
          <a:bodyPr vert="horz" lIns="91440" tIns="45720" rIns="91440" bIns="45720" rtlCol="0" anchor="ctr"/>
          <a:lstStyle>
            <a:lvl1pPr algn="l">
              <a:defRPr sz="1333">
                <a:solidFill>
                  <a:schemeClr val="tx2"/>
                </a:solidFill>
                <a:latin typeface="Golos Text" panose="020B0503020202020204" pitchFamily="34" charset="0"/>
                <a:cs typeface="Golos Text" panose="020B0503020202020204" pitchFamily="34" charset="0"/>
              </a:defRPr>
            </a:lvl1pPr>
          </a:lstStyle>
          <a:p>
            <a:pPr algn="ctr"/>
            <a:r>
              <a:rPr lang="en-US"/>
              <a:t>m</a:t>
            </a:r>
            <a:r>
              <a:rPr lang="en-US" noProof="0" dirty="0" err="1"/>
              <a:t>onth</a:t>
            </a:r>
            <a:r>
              <a:rPr lang="en-US" noProof="0" dirty="0"/>
              <a:t>/day/ye</a:t>
            </a:r>
            <a:r>
              <a:rPr lang="en-US" dirty="0" err="1"/>
              <a:t>ar</a:t>
            </a:r>
            <a:endParaRPr lang="en-US" dirty="0"/>
          </a:p>
        </p:txBody>
      </p:sp>
      <p:sp>
        <p:nvSpPr>
          <p:cNvPr id="4" name="Foliennummernplatzhalter 4">
            <a:extLst>
              <a:ext uri="{FF2B5EF4-FFF2-40B4-BE49-F238E27FC236}">
                <a16:creationId xmlns:a16="http://schemas.microsoft.com/office/drawing/2014/main" id="{81EBFB9D-8902-32CF-888C-06C28464D4B7}"/>
              </a:ext>
            </a:extLst>
          </p:cNvPr>
          <p:cNvSpPr>
            <a:spLocks noGrp="1"/>
          </p:cNvSpPr>
          <p:nvPr>
            <p:ph type="sldNum" sz="quarter" idx="4"/>
          </p:nvPr>
        </p:nvSpPr>
        <p:spPr>
          <a:xfrm>
            <a:off x="10901082" y="6522000"/>
            <a:ext cx="817305" cy="336000"/>
          </a:xfrm>
          <a:prstGeom prst="rect">
            <a:avLst/>
          </a:prstGeom>
        </p:spPr>
        <p:txBody>
          <a:bodyPr vert="horz" lIns="91440" tIns="45720" rIns="91440" bIns="45720" rtlCol="0" anchor="ctr"/>
          <a:lstStyle>
            <a:lvl1pPr algn="r">
              <a:defRPr sz="1333">
                <a:solidFill>
                  <a:schemeClr val="tx2"/>
                </a:solidFill>
                <a:latin typeface="Golos Text" panose="020B0503020202020204" pitchFamily="34" charset="0"/>
                <a:cs typeface="Golos Text" panose="020B0503020202020204" pitchFamily="34" charset="0"/>
              </a:defRPr>
            </a:lvl1pPr>
          </a:lstStyle>
          <a:p>
            <a:fld id="{53B819A2-35ED-426A-9519-D8283996F3B5}" type="slidenum">
              <a:rPr lang="de-DE" smtClean="0"/>
              <a:pPr/>
              <a:t>‹#›</a:t>
            </a:fld>
            <a:endParaRPr lang="de-DE" dirty="0"/>
          </a:p>
        </p:txBody>
      </p:sp>
    </p:spTree>
    <p:extLst>
      <p:ext uri="{BB962C8B-B14F-4D97-AF65-F5344CB8AC3E}">
        <p14:creationId xmlns:p14="http://schemas.microsoft.com/office/powerpoint/2010/main" val="14388949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17" name="Titel 16">
            <a:extLst>
              <a:ext uri="{FF2B5EF4-FFF2-40B4-BE49-F238E27FC236}">
                <a16:creationId xmlns:a16="http://schemas.microsoft.com/office/drawing/2014/main" id="{1EE3ACF8-2931-E0AB-30B3-6D39DC2453C2}"/>
              </a:ext>
            </a:extLst>
          </p:cNvPr>
          <p:cNvSpPr>
            <a:spLocks noGrp="1"/>
          </p:cNvSpPr>
          <p:nvPr>
            <p:ph type="title" hasCustomPrompt="1"/>
          </p:nvPr>
        </p:nvSpPr>
        <p:spPr/>
        <p:txBody>
          <a:bodyPr/>
          <a:lstStyle/>
          <a:p>
            <a:r>
              <a:rPr lang="de-DE" dirty="0"/>
              <a:t>Edit title</a:t>
            </a:r>
          </a:p>
        </p:txBody>
      </p:sp>
      <p:sp>
        <p:nvSpPr>
          <p:cNvPr id="49" name="Textplatzhalter 48">
            <a:extLst>
              <a:ext uri="{FF2B5EF4-FFF2-40B4-BE49-F238E27FC236}">
                <a16:creationId xmlns:a16="http://schemas.microsoft.com/office/drawing/2014/main" id="{2C1B9DE7-E837-1A1B-6E2E-405FF2CAAF54}"/>
              </a:ext>
            </a:extLst>
          </p:cNvPr>
          <p:cNvSpPr>
            <a:spLocks noGrp="1"/>
          </p:cNvSpPr>
          <p:nvPr>
            <p:ph type="body" sz="quarter" idx="14"/>
          </p:nvPr>
        </p:nvSpPr>
        <p:spPr>
          <a:xfrm>
            <a:off x="473611" y="1502708"/>
            <a:ext cx="11244775" cy="4785197"/>
          </a:xfrm>
          <a:prstGeom prst="rect">
            <a:avLst/>
          </a:prstGeom>
        </p:spPr>
        <p:txBody>
          <a:bodyPr lIns="0" tIns="0" rIns="0" bIns="0">
            <a:normAutofit/>
          </a:bodyPr>
          <a:lstStyle>
            <a:lvl1pPr>
              <a:defRPr sz="2133" b="0" i="0">
                <a:solidFill>
                  <a:schemeClr val="tx1"/>
                </a:solidFill>
                <a:latin typeface="Golos Text" panose="020B0503020202020204" pitchFamily="34" charset="0"/>
                <a:cs typeface="Golos Text" panose="020B0503020202020204" pitchFamily="34" charset="0"/>
              </a:defRPr>
            </a:lvl1pPr>
            <a:lvl2pPr>
              <a:defRPr sz="2133" b="0" i="0">
                <a:solidFill>
                  <a:schemeClr val="tx1"/>
                </a:solidFill>
                <a:latin typeface="Golos Text" panose="020B0503020202020204" pitchFamily="34" charset="0"/>
                <a:cs typeface="Golos Text" panose="020B0503020202020204" pitchFamily="34" charset="0"/>
              </a:defRPr>
            </a:lvl2pPr>
            <a:lvl3pPr>
              <a:defRPr sz="2133" b="0" i="0">
                <a:solidFill>
                  <a:schemeClr val="tx1"/>
                </a:solidFill>
                <a:latin typeface="Golos Text" panose="020B0503020202020204" pitchFamily="34" charset="0"/>
                <a:cs typeface="Golos Text" panose="020B0503020202020204" pitchFamily="34" charset="0"/>
              </a:defRPr>
            </a:lvl3pPr>
            <a:lvl4pPr>
              <a:defRPr sz="2133" b="0" i="0">
                <a:solidFill>
                  <a:schemeClr val="tx1"/>
                </a:solidFill>
                <a:latin typeface="Golos Text" panose="020B0503020202020204" pitchFamily="34" charset="0"/>
                <a:cs typeface="Golos Text" panose="020B0503020202020204" pitchFamily="34" charset="0"/>
              </a:defRPr>
            </a:lvl4pPr>
            <a:lvl5pPr>
              <a:defRPr sz="2133" b="0" i="0">
                <a:solidFill>
                  <a:schemeClr val="tx1"/>
                </a:solidFill>
                <a:latin typeface="Golos Text" panose="020B0503020202020204" pitchFamily="34" charset="0"/>
                <a:cs typeface="Golos Text" panose="020B050302020202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cxnSp>
        <p:nvCxnSpPr>
          <p:cNvPr id="2" name="Gerade Verbindung 25">
            <a:extLst>
              <a:ext uri="{FF2B5EF4-FFF2-40B4-BE49-F238E27FC236}">
                <a16:creationId xmlns:a16="http://schemas.microsoft.com/office/drawing/2014/main" id="{CF5D0599-080A-EB54-4485-E0F05060DFCD}"/>
              </a:ext>
            </a:extLst>
          </p:cNvPr>
          <p:cNvCxnSpPr>
            <a:cxnSpLocks/>
          </p:cNvCxnSpPr>
          <p:nvPr userDrawn="1"/>
        </p:nvCxnSpPr>
        <p:spPr>
          <a:xfrm>
            <a:off x="0" y="6509337"/>
            <a:ext cx="12192000" cy="0"/>
          </a:xfrm>
          <a:prstGeom prst="line">
            <a:avLst/>
          </a:prstGeom>
          <a:ln w="12700">
            <a:solidFill>
              <a:srgbClr val="065792"/>
            </a:solidFill>
          </a:ln>
        </p:spPr>
        <p:style>
          <a:lnRef idx="2">
            <a:schemeClr val="accent1"/>
          </a:lnRef>
          <a:fillRef idx="0">
            <a:schemeClr val="accent1"/>
          </a:fillRef>
          <a:effectRef idx="1">
            <a:schemeClr val="accent1"/>
          </a:effectRef>
          <a:fontRef idx="minor">
            <a:schemeClr val="tx1"/>
          </a:fontRef>
        </p:style>
      </p:cxnSp>
      <p:sp>
        <p:nvSpPr>
          <p:cNvPr id="7" name="Textplatzhalter 21">
            <a:extLst>
              <a:ext uri="{FF2B5EF4-FFF2-40B4-BE49-F238E27FC236}">
                <a16:creationId xmlns:a16="http://schemas.microsoft.com/office/drawing/2014/main" id="{06C64D7E-9BEC-675A-F44F-5F046B0BCC50}"/>
              </a:ext>
            </a:extLst>
          </p:cNvPr>
          <p:cNvSpPr>
            <a:spLocks noGrp="1"/>
          </p:cNvSpPr>
          <p:nvPr>
            <p:ph type="body" sz="quarter" idx="18" hasCustomPrompt="1"/>
          </p:nvPr>
        </p:nvSpPr>
        <p:spPr>
          <a:xfrm>
            <a:off x="473614" y="1056528"/>
            <a:ext cx="11244773" cy="240000"/>
          </a:xfrm>
          <a:prstGeom prst="rect">
            <a:avLst/>
          </a:prstGeom>
        </p:spPr>
        <p:txBody>
          <a:bodyPr lIns="0" tIns="0" rIns="0" bIns="0" anchor="t" anchorCtr="0">
            <a:noAutofit/>
          </a:bodyPr>
          <a:lstStyle>
            <a:lvl1pPr marL="0" indent="0">
              <a:buSzPct val="200000"/>
              <a:buFontTx/>
              <a:buNone/>
              <a:defRPr sz="1400" b="0" i="1">
                <a:solidFill>
                  <a:srgbClr val="065792"/>
                </a:solidFill>
                <a:latin typeface="Merriweather" pitchFamily="2" charset="77"/>
              </a:defRPr>
            </a:lvl1pPr>
            <a:lvl2pPr>
              <a:defRPr sz="1600" b="0" i="1">
                <a:solidFill>
                  <a:srgbClr val="065792"/>
                </a:solidFill>
                <a:latin typeface="Merriweather" pitchFamily="2" charset="77"/>
              </a:defRPr>
            </a:lvl2pPr>
            <a:lvl3pPr>
              <a:defRPr sz="1600" b="0" i="1">
                <a:solidFill>
                  <a:srgbClr val="065792"/>
                </a:solidFill>
                <a:latin typeface="Merriweather" pitchFamily="2" charset="77"/>
              </a:defRPr>
            </a:lvl3pPr>
            <a:lvl4pPr>
              <a:defRPr sz="1600" b="0" i="1">
                <a:solidFill>
                  <a:srgbClr val="065792"/>
                </a:solidFill>
                <a:latin typeface="Merriweather" pitchFamily="2" charset="77"/>
              </a:defRPr>
            </a:lvl4pPr>
            <a:lvl5pPr>
              <a:defRPr sz="1600" b="0" i="1">
                <a:solidFill>
                  <a:srgbClr val="065792"/>
                </a:solidFill>
                <a:latin typeface="Merriweather" pitchFamily="2" charset="77"/>
              </a:defRPr>
            </a:lvl5pPr>
          </a:lstStyle>
          <a:p>
            <a:r>
              <a:rPr lang="de-DE" i="1" dirty="0" err="1">
                <a:solidFill>
                  <a:srgbClr val="065792"/>
                </a:solidFill>
                <a:latin typeface="Merriweather" pitchFamily="2" charset="77"/>
              </a:rPr>
              <a:t>Hairline</a:t>
            </a:r>
            <a:endParaRPr lang="de-DE" i="1" dirty="0">
              <a:solidFill>
                <a:srgbClr val="065792"/>
              </a:solidFill>
              <a:latin typeface="Merriweather" pitchFamily="2" charset="77"/>
            </a:endParaRPr>
          </a:p>
        </p:txBody>
      </p:sp>
      <p:sp>
        <p:nvSpPr>
          <p:cNvPr id="8" name="Fußzeilenplatzhalter 3">
            <a:extLst>
              <a:ext uri="{FF2B5EF4-FFF2-40B4-BE49-F238E27FC236}">
                <a16:creationId xmlns:a16="http://schemas.microsoft.com/office/drawing/2014/main" id="{EB7CC413-18F6-3835-ABC1-3B3E2A2B5716}"/>
              </a:ext>
            </a:extLst>
          </p:cNvPr>
          <p:cNvSpPr>
            <a:spLocks noGrp="1"/>
          </p:cNvSpPr>
          <p:nvPr>
            <p:ph type="ftr" sz="quarter" idx="3"/>
          </p:nvPr>
        </p:nvSpPr>
        <p:spPr>
          <a:xfrm>
            <a:off x="473612" y="6522000"/>
            <a:ext cx="2886872" cy="336000"/>
          </a:xfrm>
          <a:prstGeom prst="rect">
            <a:avLst/>
          </a:prstGeom>
        </p:spPr>
        <p:txBody>
          <a:bodyPr vert="horz" lIns="0" tIns="45720" rIns="91440" bIns="45720" rtlCol="0" anchor="ctr"/>
          <a:lstStyle>
            <a:lvl1pPr algn="ctr">
              <a:defRPr sz="1333">
                <a:solidFill>
                  <a:schemeClr val="tx2"/>
                </a:solidFill>
                <a:latin typeface="Golos Text" panose="020B0503020202020204" pitchFamily="34" charset="0"/>
                <a:cs typeface="Golos Text" panose="020B0503020202020204" pitchFamily="34" charset="0"/>
              </a:defRPr>
            </a:lvl1pPr>
          </a:lstStyle>
          <a:p>
            <a:pPr algn="l"/>
            <a:r>
              <a:rPr lang="de-DE" dirty="0"/>
              <a:t>© RI Research Instruments GmbH</a:t>
            </a:r>
          </a:p>
        </p:txBody>
      </p:sp>
      <p:sp>
        <p:nvSpPr>
          <p:cNvPr id="3" name="Datumsplatzhalter 1">
            <a:extLst>
              <a:ext uri="{FF2B5EF4-FFF2-40B4-BE49-F238E27FC236}">
                <a16:creationId xmlns:a16="http://schemas.microsoft.com/office/drawing/2014/main" id="{71C54DC7-E34E-E9B7-0B29-0A3FFA8208DB}"/>
              </a:ext>
            </a:extLst>
          </p:cNvPr>
          <p:cNvSpPr>
            <a:spLocks noGrp="1"/>
          </p:cNvSpPr>
          <p:nvPr>
            <p:ph type="dt" sz="half" idx="2"/>
          </p:nvPr>
        </p:nvSpPr>
        <p:spPr>
          <a:xfrm>
            <a:off x="8318631" y="6522000"/>
            <a:ext cx="1925895" cy="336000"/>
          </a:xfrm>
          <a:prstGeom prst="rect">
            <a:avLst/>
          </a:prstGeom>
        </p:spPr>
        <p:txBody>
          <a:bodyPr vert="horz" lIns="91440" tIns="45720" rIns="91440" bIns="45720" rtlCol="0" anchor="ctr"/>
          <a:lstStyle>
            <a:lvl1pPr algn="l">
              <a:defRPr sz="1333">
                <a:solidFill>
                  <a:schemeClr val="tx2"/>
                </a:solidFill>
                <a:latin typeface="Golos Text" panose="020B0503020202020204" pitchFamily="34" charset="0"/>
                <a:cs typeface="Golos Text" panose="020B0503020202020204" pitchFamily="34" charset="0"/>
              </a:defRPr>
            </a:lvl1pPr>
          </a:lstStyle>
          <a:p>
            <a:pPr algn="ctr"/>
            <a:r>
              <a:rPr lang="en-US"/>
              <a:t>m</a:t>
            </a:r>
            <a:r>
              <a:rPr lang="en-US" noProof="0" dirty="0" err="1"/>
              <a:t>onth</a:t>
            </a:r>
            <a:r>
              <a:rPr lang="en-US" noProof="0" dirty="0"/>
              <a:t>/day/ye</a:t>
            </a:r>
            <a:r>
              <a:rPr lang="en-US" dirty="0" err="1"/>
              <a:t>ar</a:t>
            </a:r>
            <a:endParaRPr lang="en-US" dirty="0"/>
          </a:p>
        </p:txBody>
      </p:sp>
      <p:sp>
        <p:nvSpPr>
          <p:cNvPr id="4" name="Foliennummernplatzhalter 4">
            <a:extLst>
              <a:ext uri="{FF2B5EF4-FFF2-40B4-BE49-F238E27FC236}">
                <a16:creationId xmlns:a16="http://schemas.microsoft.com/office/drawing/2014/main" id="{5A94EEA7-D17F-4E1E-82A5-52ACC53B63C2}"/>
              </a:ext>
            </a:extLst>
          </p:cNvPr>
          <p:cNvSpPr>
            <a:spLocks noGrp="1"/>
          </p:cNvSpPr>
          <p:nvPr>
            <p:ph type="sldNum" sz="quarter" idx="4"/>
          </p:nvPr>
        </p:nvSpPr>
        <p:spPr>
          <a:xfrm>
            <a:off x="10901082" y="6522000"/>
            <a:ext cx="817305" cy="336000"/>
          </a:xfrm>
          <a:prstGeom prst="rect">
            <a:avLst/>
          </a:prstGeom>
        </p:spPr>
        <p:txBody>
          <a:bodyPr vert="horz" lIns="91440" tIns="45720" rIns="91440" bIns="45720" rtlCol="0" anchor="ctr"/>
          <a:lstStyle>
            <a:lvl1pPr algn="r">
              <a:defRPr sz="1333">
                <a:solidFill>
                  <a:schemeClr val="tx2"/>
                </a:solidFill>
                <a:latin typeface="Golos Text" panose="020B0503020202020204" pitchFamily="34" charset="0"/>
                <a:cs typeface="Golos Text" panose="020B0503020202020204" pitchFamily="34" charset="0"/>
              </a:defRPr>
            </a:lvl1pPr>
          </a:lstStyle>
          <a:p>
            <a:fld id="{53B819A2-35ED-426A-9519-D8283996F3B5}" type="slidenum">
              <a:rPr lang="de-DE" smtClean="0"/>
              <a:pPr/>
              <a:t>‹#›</a:t>
            </a:fld>
            <a:endParaRPr lang="de-DE" dirty="0"/>
          </a:p>
        </p:txBody>
      </p:sp>
    </p:spTree>
    <p:extLst>
      <p:ext uri="{BB962C8B-B14F-4D97-AF65-F5344CB8AC3E}">
        <p14:creationId xmlns:p14="http://schemas.microsoft.com/office/powerpoint/2010/main" val="40037127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 content 2">
    <p:spTree>
      <p:nvGrpSpPr>
        <p:cNvPr id="1" name=""/>
        <p:cNvGrpSpPr/>
        <p:nvPr/>
      </p:nvGrpSpPr>
      <p:grpSpPr>
        <a:xfrm>
          <a:off x="0" y="0"/>
          <a:ext cx="0" cy="0"/>
          <a:chOff x="0" y="0"/>
          <a:chExt cx="0" cy="0"/>
        </a:xfrm>
      </p:grpSpPr>
      <p:sp>
        <p:nvSpPr>
          <p:cNvPr id="17" name="Titel 16">
            <a:extLst>
              <a:ext uri="{FF2B5EF4-FFF2-40B4-BE49-F238E27FC236}">
                <a16:creationId xmlns:a16="http://schemas.microsoft.com/office/drawing/2014/main" id="{1EE3ACF8-2931-E0AB-30B3-6D39DC2453C2}"/>
              </a:ext>
            </a:extLst>
          </p:cNvPr>
          <p:cNvSpPr>
            <a:spLocks noGrp="1"/>
          </p:cNvSpPr>
          <p:nvPr>
            <p:ph type="title" hasCustomPrompt="1"/>
          </p:nvPr>
        </p:nvSpPr>
        <p:spPr/>
        <p:txBody>
          <a:bodyPr/>
          <a:lstStyle/>
          <a:p>
            <a:r>
              <a:rPr lang="de-DE" dirty="0"/>
              <a:t>Edit title</a:t>
            </a:r>
          </a:p>
        </p:txBody>
      </p:sp>
      <p:sp>
        <p:nvSpPr>
          <p:cNvPr id="26" name="Textplatzhalter 25">
            <a:extLst>
              <a:ext uri="{FF2B5EF4-FFF2-40B4-BE49-F238E27FC236}">
                <a16:creationId xmlns:a16="http://schemas.microsoft.com/office/drawing/2014/main" id="{4346FE15-C5AB-1979-B7E4-5F9A66C7401B}"/>
              </a:ext>
            </a:extLst>
          </p:cNvPr>
          <p:cNvSpPr>
            <a:spLocks noGrp="1"/>
          </p:cNvSpPr>
          <p:nvPr>
            <p:ph type="body" sz="quarter" idx="13" hasCustomPrompt="1"/>
          </p:nvPr>
        </p:nvSpPr>
        <p:spPr>
          <a:xfrm>
            <a:off x="474428" y="1028734"/>
            <a:ext cx="5375781" cy="480847"/>
          </a:xfrm>
          <a:prstGeom prst="rect">
            <a:avLst/>
          </a:prstGeom>
        </p:spPr>
        <p:txBody>
          <a:bodyPr lIns="0" tIns="0" rIns="0" bIns="0" anchor="ctr" anchorCtr="0">
            <a:normAutofit/>
          </a:bodyPr>
          <a:lstStyle>
            <a:lvl1pPr>
              <a:defRPr sz="2400" b="0" i="0">
                <a:solidFill>
                  <a:schemeClr val="tx2"/>
                </a:solidFill>
                <a:latin typeface="Golos Text Medium" panose="020B0503020202020204" pitchFamily="34" charset="0"/>
                <a:cs typeface="Golos Text Medium" panose="020B0503020202020204" pitchFamily="34" charset="0"/>
              </a:defRPr>
            </a:lvl1pPr>
            <a:lvl2pPr>
              <a:defRPr sz="2400"/>
            </a:lvl2pPr>
            <a:lvl3pPr>
              <a:defRPr sz="2400"/>
            </a:lvl3pPr>
            <a:lvl4pPr>
              <a:defRPr sz="2400"/>
            </a:lvl4pPr>
            <a:lvl5pPr>
              <a:defRPr sz="2400"/>
            </a:lvl5pPr>
          </a:lstStyle>
          <a:p>
            <a:pPr lvl="0"/>
            <a:r>
              <a:rPr lang="en-US" dirty="0" err="1"/>
              <a:t>Überschrift</a:t>
            </a:r>
            <a:r>
              <a:rPr lang="en-US" dirty="0"/>
              <a:t> </a:t>
            </a:r>
            <a:r>
              <a:rPr lang="en-US" dirty="0" err="1"/>
              <a:t>Spalte</a:t>
            </a:r>
            <a:r>
              <a:rPr lang="en-US" dirty="0"/>
              <a:t> 1</a:t>
            </a:r>
          </a:p>
        </p:txBody>
      </p:sp>
      <p:sp>
        <p:nvSpPr>
          <p:cNvPr id="6" name="Textplatzhalter 25">
            <a:extLst>
              <a:ext uri="{FF2B5EF4-FFF2-40B4-BE49-F238E27FC236}">
                <a16:creationId xmlns:a16="http://schemas.microsoft.com/office/drawing/2014/main" id="{C2A4017A-65A8-E5F8-85F0-C72B9FDB83D9}"/>
              </a:ext>
            </a:extLst>
          </p:cNvPr>
          <p:cNvSpPr>
            <a:spLocks noGrp="1"/>
          </p:cNvSpPr>
          <p:nvPr>
            <p:ph type="body" sz="quarter" idx="18" hasCustomPrompt="1"/>
          </p:nvPr>
        </p:nvSpPr>
        <p:spPr>
          <a:xfrm>
            <a:off x="6316626" y="1028734"/>
            <a:ext cx="5375783" cy="480847"/>
          </a:xfrm>
          <a:prstGeom prst="rect">
            <a:avLst/>
          </a:prstGeom>
        </p:spPr>
        <p:txBody>
          <a:bodyPr lIns="0" tIns="0" rIns="0" bIns="0" anchor="ctr" anchorCtr="0">
            <a:normAutofit/>
          </a:bodyPr>
          <a:lstStyle>
            <a:lvl1pPr>
              <a:defRPr sz="2400" b="0" i="0">
                <a:solidFill>
                  <a:schemeClr val="tx2"/>
                </a:solidFill>
                <a:latin typeface="Golos Text Medium" panose="020B0503020202020204" pitchFamily="34" charset="0"/>
                <a:cs typeface="Golos Text Medium" panose="020B0503020202020204" pitchFamily="34" charset="0"/>
              </a:defRPr>
            </a:lvl1pPr>
            <a:lvl2pPr>
              <a:defRPr sz="2400"/>
            </a:lvl2pPr>
            <a:lvl3pPr>
              <a:defRPr sz="2400"/>
            </a:lvl3pPr>
            <a:lvl4pPr>
              <a:defRPr sz="2400"/>
            </a:lvl4pPr>
            <a:lvl5pPr>
              <a:defRPr sz="2400"/>
            </a:lvl5pPr>
          </a:lstStyle>
          <a:p>
            <a:pPr lvl="0"/>
            <a:r>
              <a:rPr lang="en-US" dirty="0" err="1"/>
              <a:t>Überschrift</a:t>
            </a:r>
            <a:r>
              <a:rPr lang="en-US" dirty="0"/>
              <a:t> </a:t>
            </a:r>
            <a:r>
              <a:rPr lang="en-US" dirty="0" err="1"/>
              <a:t>Spalte</a:t>
            </a:r>
            <a:r>
              <a:rPr lang="en-US" dirty="0"/>
              <a:t> 2</a:t>
            </a:r>
          </a:p>
        </p:txBody>
      </p:sp>
      <p:sp>
        <p:nvSpPr>
          <p:cNvPr id="8" name="Textplatzhalter 7">
            <a:extLst>
              <a:ext uri="{FF2B5EF4-FFF2-40B4-BE49-F238E27FC236}">
                <a16:creationId xmlns:a16="http://schemas.microsoft.com/office/drawing/2014/main" id="{2E14DD57-33FB-C31D-35B4-A8D8F9CFB8CB}"/>
              </a:ext>
            </a:extLst>
          </p:cNvPr>
          <p:cNvSpPr>
            <a:spLocks noGrp="1"/>
          </p:cNvSpPr>
          <p:nvPr>
            <p:ph type="body" sz="quarter" idx="19"/>
          </p:nvPr>
        </p:nvSpPr>
        <p:spPr>
          <a:xfrm>
            <a:off x="473317" y="1701801"/>
            <a:ext cx="5376597" cy="4607519"/>
          </a:xfrm>
          <a:prstGeom prst="rect">
            <a:avLst/>
          </a:prstGeom>
        </p:spPr>
        <p:txBody>
          <a:bodyPr lIns="0" tIns="0" rIns="0" bIns="0">
            <a:normAutofit/>
          </a:bodyPr>
          <a:lstStyle>
            <a:lvl1pPr>
              <a:defRPr sz="2400">
                <a:solidFill>
                  <a:schemeClr val="tx1"/>
                </a:solidFill>
                <a:latin typeface="Golos Text" panose="020B0503020202020204" pitchFamily="34" charset="0"/>
                <a:cs typeface="Golos Text" panose="020B0503020202020204" pitchFamily="34" charset="0"/>
              </a:defRPr>
            </a:lvl1pPr>
            <a:lvl2pPr>
              <a:defRPr sz="2400">
                <a:solidFill>
                  <a:schemeClr val="tx1"/>
                </a:solidFill>
                <a:latin typeface="Golos Text" panose="020B0503020202020204" pitchFamily="34" charset="0"/>
                <a:cs typeface="Golos Text" panose="020B0503020202020204" pitchFamily="34" charset="0"/>
              </a:defRPr>
            </a:lvl2pPr>
            <a:lvl3pPr>
              <a:defRPr sz="2133">
                <a:solidFill>
                  <a:schemeClr val="tx1"/>
                </a:solidFill>
                <a:latin typeface="Golos Text" panose="020B0503020202020204" pitchFamily="34" charset="0"/>
                <a:cs typeface="Golos Text" panose="020B0503020202020204" pitchFamily="34" charset="0"/>
              </a:defRPr>
            </a:lvl3pPr>
            <a:lvl4pPr>
              <a:defRPr sz="2133">
                <a:solidFill>
                  <a:schemeClr val="tx1"/>
                </a:solidFill>
                <a:latin typeface="Golos Text" panose="020B0503020202020204" pitchFamily="34" charset="0"/>
                <a:cs typeface="Golos Text" panose="020B0503020202020204" pitchFamily="34" charset="0"/>
              </a:defRPr>
            </a:lvl4pPr>
            <a:lvl5pPr>
              <a:defRPr sz="2133">
                <a:solidFill>
                  <a:schemeClr val="tx1"/>
                </a:solidFill>
                <a:latin typeface="Golos Text" panose="020B0503020202020204" pitchFamily="34" charset="0"/>
                <a:cs typeface="Golos Text" panose="020B050302020202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 name="Textplatzhalter 9">
            <a:extLst>
              <a:ext uri="{FF2B5EF4-FFF2-40B4-BE49-F238E27FC236}">
                <a16:creationId xmlns:a16="http://schemas.microsoft.com/office/drawing/2014/main" id="{C6061B66-2DDF-6648-D72C-5E581CE11F23}"/>
              </a:ext>
            </a:extLst>
          </p:cNvPr>
          <p:cNvSpPr>
            <a:spLocks noGrp="1"/>
          </p:cNvSpPr>
          <p:nvPr>
            <p:ph type="body" sz="quarter" idx="20"/>
          </p:nvPr>
        </p:nvSpPr>
        <p:spPr>
          <a:xfrm>
            <a:off x="6316626" y="1701801"/>
            <a:ext cx="5388855" cy="4607519"/>
          </a:xfrm>
          <a:prstGeom prst="rect">
            <a:avLst/>
          </a:prstGeom>
        </p:spPr>
        <p:txBody>
          <a:bodyPr lIns="0" tIns="0" rIns="0" bIns="0">
            <a:normAutofit/>
          </a:bodyPr>
          <a:lstStyle>
            <a:lvl1pPr>
              <a:defRPr sz="2400">
                <a:solidFill>
                  <a:schemeClr val="tx1"/>
                </a:solidFill>
                <a:latin typeface="Golos Text" panose="020B0503020202020204" pitchFamily="34" charset="0"/>
                <a:cs typeface="Golos Text" panose="020B0503020202020204" pitchFamily="34" charset="0"/>
              </a:defRPr>
            </a:lvl1pPr>
            <a:lvl2pPr>
              <a:defRPr sz="2400">
                <a:solidFill>
                  <a:schemeClr val="tx1"/>
                </a:solidFill>
                <a:latin typeface="Golos Text" panose="020B0503020202020204" pitchFamily="34" charset="0"/>
                <a:cs typeface="Golos Text" panose="020B0503020202020204" pitchFamily="34" charset="0"/>
              </a:defRPr>
            </a:lvl2pPr>
            <a:lvl3pPr>
              <a:defRPr sz="2133">
                <a:solidFill>
                  <a:schemeClr val="tx1"/>
                </a:solidFill>
                <a:latin typeface="Golos Text" panose="020B0503020202020204" pitchFamily="34" charset="0"/>
                <a:cs typeface="Golos Text" panose="020B0503020202020204" pitchFamily="34" charset="0"/>
              </a:defRPr>
            </a:lvl3pPr>
            <a:lvl4pPr>
              <a:defRPr sz="2133">
                <a:solidFill>
                  <a:schemeClr val="tx1"/>
                </a:solidFill>
                <a:latin typeface="Golos Text" panose="020B0503020202020204" pitchFamily="34" charset="0"/>
                <a:cs typeface="Golos Text" panose="020B0503020202020204" pitchFamily="34" charset="0"/>
              </a:defRPr>
            </a:lvl4pPr>
            <a:lvl5pPr>
              <a:defRPr sz="2133">
                <a:solidFill>
                  <a:schemeClr val="tx1"/>
                </a:solidFill>
                <a:latin typeface="Golos Text" panose="020B0503020202020204" pitchFamily="34" charset="0"/>
                <a:cs typeface="Golos Text" panose="020B050302020202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cxnSp>
        <p:nvCxnSpPr>
          <p:cNvPr id="2" name="Gerade Verbindung 25">
            <a:extLst>
              <a:ext uri="{FF2B5EF4-FFF2-40B4-BE49-F238E27FC236}">
                <a16:creationId xmlns:a16="http://schemas.microsoft.com/office/drawing/2014/main" id="{7B8F61AF-9B5F-4940-1F61-DB1950A4FC39}"/>
              </a:ext>
            </a:extLst>
          </p:cNvPr>
          <p:cNvCxnSpPr>
            <a:cxnSpLocks/>
          </p:cNvCxnSpPr>
          <p:nvPr userDrawn="1"/>
        </p:nvCxnSpPr>
        <p:spPr>
          <a:xfrm>
            <a:off x="0" y="6509337"/>
            <a:ext cx="12192000" cy="0"/>
          </a:xfrm>
          <a:prstGeom prst="line">
            <a:avLst/>
          </a:prstGeom>
          <a:ln w="12700">
            <a:solidFill>
              <a:srgbClr val="065792"/>
            </a:solidFill>
          </a:ln>
        </p:spPr>
        <p:style>
          <a:lnRef idx="2">
            <a:schemeClr val="accent1"/>
          </a:lnRef>
          <a:fillRef idx="0">
            <a:schemeClr val="accent1"/>
          </a:fillRef>
          <a:effectRef idx="1">
            <a:schemeClr val="accent1"/>
          </a:effectRef>
          <a:fontRef idx="minor">
            <a:schemeClr val="tx1"/>
          </a:fontRef>
        </p:style>
      </p:cxnSp>
      <p:cxnSp>
        <p:nvCxnSpPr>
          <p:cNvPr id="9" name="Gerader Verbinder 8">
            <a:extLst>
              <a:ext uri="{FF2B5EF4-FFF2-40B4-BE49-F238E27FC236}">
                <a16:creationId xmlns:a16="http://schemas.microsoft.com/office/drawing/2014/main" id="{50BAAB78-D7CB-CF64-55FA-067A353F5677}"/>
              </a:ext>
            </a:extLst>
          </p:cNvPr>
          <p:cNvCxnSpPr/>
          <p:nvPr userDrawn="1"/>
        </p:nvCxnSpPr>
        <p:spPr>
          <a:xfrm>
            <a:off x="473317" y="1509580"/>
            <a:ext cx="5376597" cy="0"/>
          </a:xfrm>
          <a:prstGeom prst="line">
            <a:avLst/>
          </a:prstGeom>
          <a:ln w="9525">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1" name="Gerader Verbinder 10">
            <a:extLst>
              <a:ext uri="{FF2B5EF4-FFF2-40B4-BE49-F238E27FC236}">
                <a16:creationId xmlns:a16="http://schemas.microsoft.com/office/drawing/2014/main" id="{0F7DB6A5-D097-D58F-A691-A7BD2064ED81}"/>
              </a:ext>
            </a:extLst>
          </p:cNvPr>
          <p:cNvCxnSpPr>
            <a:cxnSpLocks/>
          </p:cNvCxnSpPr>
          <p:nvPr userDrawn="1"/>
        </p:nvCxnSpPr>
        <p:spPr>
          <a:xfrm>
            <a:off x="6316626" y="1509580"/>
            <a:ext cx="5376597" cy="0"/>
          </a:xfrm>
          <a:prstGeom prst="line">
            <a:avLst/>
          </a:prstGeom>
          <a:ln w="9525">
            <a:solidFill>
              <a:schemeClr val="accent1"/>
            </a:solidFill>
          </a:ln>
        </p:spPr>
        <p:style>
          <a:lnRef idx="2">
            <a:schemeClr val="accent1"/>
          </a:lnRef>
          <a:fillRef idx="0">
            <a:schemeClr val="accent1"/>
          </a:fillRef>
          <a:effectRef idx="1">
            <a:schemeClr val="accent1"/>
          </a:effectRef>
          <a:fontRef idx="minor">
            <a:schemeClr val="tx1"/>
          </a:fontRef>
        </p:style>
      </p:cxnSp>
      <p:sp>
        <p:nvSpPr>
          <p:cNvPr id="12" name="Fußzeilenplatzhalter 3">
            <a:extLst>
              <a:ext uri="{FF2B5EF4-FFF2-40B4-BE49-F238E27FC236}">
                <a16:creationId xmlns:a16="http://schemas.microsoft.com/office/drawing/2014/main" id="{B690C0F5-630D-0514-5EA6-E5D977E9DE2C}"/>
              </a:ext>
            </a:extLst>
          </p:cNvPr>
          <p:cNvSpPr>
            <a:spLocks noGrp="1"/>
          </p:cNvSpPr>
          <p:nvPr>
            <p:ph type="ftr" sz="quarter" idx="3"/>
          </p:nvPr>
        </p:nvSpPr>
        <p:spPr>
          <a:xfrm>
            <a:off x="473612" y="6522000"/>
            <a:ext cx="2886872" cy="336000"/>
          </a:xfrm>
          <a:prstGeom prst="rect">
            <a:avLst/>
          </a:prstGeom>
        </p:spPr>
        <p:txBody>
          <a:bodyPr vert="horz" lIns="0" tIns="45720" rIns="91440" bIns="45720" rtlCol="0" anchor="ctr"/>
          <a:lstStyle>
            <a:lvl1pPr algn="ctr">
              <a:defRPr sz="1333">
                <a:solidFill>
                  <a:schemeClr val="tx2"/>
                </a:solidFill>
                <a:latin typeface="Golos Text" panose="020B0503020202020204" pitchFamily="34" charset="0"/>
                <a:cs typeface="Golos Text" panose="020B0503020202020204" pitchFamily="34" charset="0"/>
              </a:defRPr>
            </a:lvl1pPr>
          </a:lstStyle>
          <a:p>
            <a:pPr algn="l"/>
            <a:r>
              <a:rPr lang="de-DE" dirty="0"/>
              <a:t>© RI Research Instruments GmbH</a:t>
            </a:r>
          </a:p>
        </p:txBody>
      </p:sp>
      <p:sp>
        <p:nvSpPr>
          <p:cNvPr id="3" name="Datumsplatzhalter 1">
            <a:extLst>
              <a:ext uri="{FF2B5EF4-FFF2-40B4-BE49-F238E27FC236}">
                <a16:creationId xmlns:a16="http://schemas.microsoft.com/office/drawing/2014/main" id="{78746EC8-B9A8-FF4F-14A4-4D98CDC1BE3D}"/>
              </a:ext>
            </a:extLst>
          </p:cNvPr>
          <p:cNvSpPr>
            <a:spLocks noGrp="1"/>
          </p:cNvSpPr>
          <p:nvPr>
            <p:ph type="dt" sz="half" idx="2"/>
          </p:nvPr>
        </p:nvSpPr>
        <p:spPr>
          <a:xfrm>
            <a:off x="8318631" y="6522000"/>
            <a:ext cx="1925895" cy="336000"/>
          </a:xfrm>
          <a:prstGeom prst="rect">
            <a:avLst/>
          </a:prstGeom>
        </p:spPr>
        <p:txBody>
          <a:bodyPr vert="horz" lIns="91440" tIns="45720" rIns="91440" bIns="45720" rtlCol="0" anchor="ctr"/>
          <a:lstStyle>
            <a:lvl1pPr algn="l">
              <a:defRPr sz="1333">
                <a:solidFill>
                  <a:schemeClr val="tx2"/>
                </a:solidFill>
                <a:latin typeface="Golos Text" panose="020B0503020202020204" pitchFamily="34" charset="0"/>
                <a:cs typeface="Golos Text" panose="020B0503020202020204" pitchFamily="34" charset="0"/>
              </a:defRPr>
            </a:lvl1pPr>
          </a:lstStyle>
          <a:p>
            <a:pPr algn="ctr"/>
            <a:r>
              <a:rPr lang="en-US"/>
              <a:t>m</a:t>
            </a:r>
            <a:r>
              <a:rPr lang="en-US" noProof="0" dirty="0" err="1"/>
              <a:t>onth</a:t>
            </a:r>
            <a:r>
              <a:rPr lang="en-US" noProof="0" dirty="0"/>
              <a:t>/day/ye</a:t>
            </a:r>
            <a:r>
              <a:rPr lang="en-US" dirty="0" err="1"/>
              <a:t>ar</a:t>
            </a:r>
            <a:endParaRPr lang="en-US" dirty="0"/>
          </a:p>
        </p:txBody>
      </p:sp>
      <p:sp>
        <p:nvSpPr>
          <p:cNvPr id="4" name="Foliennummernplatzhalter 4">
            <a:extLst>
              <a:ext uri="{FF2B5EF4-FFF2-40B4-BE49-F238E27FC236}">
                <a16:creationId xmlns:a16="http://schemas.microsoft.com/office/drawing/2014/main" id="{DA999BD3-1C99-0EF3-2D83-CCC5965BE175}"/>
              </a:ext>
            </a:extLst>
          </p:cNvPr>
          <p:cNvSpPr>
            <a:spLocks noGrp="1"/>
          </p:cNvSpPr>
          <p:nvPr>
            <p:ph type="sldNum" sz="quarter" idx="4"/>
          </p:nvPr>
        </p:nvSpPr>
        <p:spPr>
          <a:xfrm>
            <a:off x="10901082" y="6522000"/>
            <a:ext cx="817305" cy="336000"/>
          </a:xfrm>
          <a:prstGeom prst="rect">
            <a:avLst/>
          </a:prstGeom>
        </p:spPr>
        <p:txBody>
          <a:bodyPr vert="horz" lIns="91440" tIns="45720" rIns="91440" bIns="45720" rtlCol="0" anchor="ctr"/>
          <a:lstStyle>
            <a:lvl1pPr algn="r">
              <a:defRPr sz="1333">
                <a:solidFill>
                  <a:schemeClr val="tx2"/>
                </a:solidFill>
                <a:latin typeface="Golos Text" panose="020B0503020202020204" pitchFamily="34" charset="0"/>
                <a:cs typeface="Golos Text" panose="020B0503020202020204" pitchFamily="34" charset="0"/>
              </a:defRPr>
            </a:lvl1pPr>
          </a:lstStyle>
          <a:p>
            <a:fld id="{53B819A2-35ED-426A-9519-D8283996F3B5}" type="slidenum">
              <a:rPr lang="de-DE" smtClean="0"/>
              <a:pPr/>
              <a:t>‹#›</a:t>
            </a:fld>
            <a:endParaRPr lang="de-DE" dirty="0"/>
          </a:p>
        </p:txBody>
      </p:sp>
    </p:spTree>
    <p:extLst>
      <p:ext uri="{BB962C8B-B14F-4D97-AF65-F5344CB8AC3E}">
        <p14:creationId xmlns:p14="http://schemas.microsoft.com/office/powerpoint/2010/main" val="5114605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 content w/ bullets">
    <p:spTree>
      <p:nvGrpSpPr>
        <p:cNvPr id="1" name=""/>
        <p:cNvGrpSpPr/>
        <p:nvPr/>
      </p:nvGrpSpPr>
      <p:grpSpPr>
        <a:xfrm>
          <a:off x="0" y="0"/>
          <a:ext cx="0" cy="0"/>
          <a:chOff x="0" y="0"/>
          <a:chExt cx="0" cy="0"/>
        </a:xfrm>
      </p:grpSpPr>
      <p:sp>
        <p:nvSpPr>
          <p:cNvPr id="17" name="Titel 16">
            <a:extLst>
              <a:ext uri="{FF2B5EF4-FFF2-40B4-BE49-F238E27FC236}">
                <a16:creationId xmlns:a16="http://schemas.microsoft.com/office/drawing/2014/main" id="{1EE3ACF8-2931-E0AB-30B3-6D39DC2453C2}"/>
              </a:ext>
            </a:extLst>
          </p:cNvPr>
          <p:cNvSpPr>
            <a:spLocks noGrp="1"/>
          </p:cNvSpPr>
          <p:nvPr>
            <p:ph type="title" hasCustomPrompt="1"/>
          </p:nvPr>
        </p:nvSpPr>
        <p:spPr/>
        <p:txBody>
          <a:bodyPr/>
          <a:lstStyle/>
          <a:p>
            <a:r>
              <a:rPr lang="de-DE" dirty="0"/>
              <a:t>Edit title</a:t>
            </a:r>
          </a:p>
        </p:txBody>
      </p:sp>
      <p:sp>
        <p:nvSpPr>
          <p:cNvPr id="26" name="Textplatzhalter 25">
            <a:extLst>
              <a:ext uri="{FF2B5EF4-FFF2-40B4-BE49-F238E27FC236}">
                <a16:creationId xmlns:a16="http://schemas.microsoft.com/office/drawing/2014/main" id="{4346FE15-C5AB-1979-B7E4-5F9A66C7401B}"/>
              </a:ext>
            </a:extLst>
          </p:cNvPr>
          <p:cNvSpPr>
            <a:spLocks noGrp="1"/>
          </p:cNvSpPr>
          <p:nvPr>
            <p:ph type="body" sz="quarter" idx="13" hasCustomPrompt="1"/>
          </p:nvPr>
        </p:nvSpPr>
        <p:spPr>
          <a:xfrm>
            <a:off x="474428" y="1028734"/>
            <a:ext cx="5375781" cy="480847"/>
          </a:xfrm>
          <a:prstGeom prst="rect">
            <a:avLst/>
          </a:prstGeom>
        </p:spPr>
        <p:txBody>
          <a:bodyPr lIns="0" tIns="0" rIns="0" bIns="0" anchor="ctr" anchorCtr="0">
            <a:normAutofit/>
          </a:bodyPr>
          <a:lstStyle>
            <a:lvl1pPr>
              <a:defRPr sz="2400" b="0" i="0">
                <a:solidFill>
                  <a:schemeClr val="tx2"/>
                </a:solidFill>
                <a:latin typeface="Golos Text Medium" panose="020B0503020202020204" pitchFamily="34" charset="0"/>
                <a:cs typeface="Golos Text Medium" panose="020B0503020202020204" pitchFamily="34" charset="0"/>
              </a:defRPr>
            </a:lvl1pPr>
            <a:lvl2pPr>
              <a:defRPr sz="2400"/>
            </a:lvl2pPr>
            <a:lvl3pPr>
              <a:defRPr sz="2400"/>
            </a:lvl3pPr>
            <a:lvl4pPr>
              <a:defRPr sz="2400"/>
            </a:lvl4pPr>
            <a:lvl5pPr>
              <a:defRPr sz="2400"/>
            </a:lvl5pPr>
          </a:lstStyle>
          <a:p>
            <a:pPr lvl="0"/>
            <a:r>
              <a:rPr lang="en-US" dirty="0" err="1"/>
              <a:t>Überschrift</a:t>
            </a:r>
            <a:r>
              <a:rPr lang="en-US" dirty="0"/>
              <a:t> </a:t>
            </a:r>
            <a:r>
              <a:rPr lang="en-US" dirty="0" err="1"/>
              <a:t>Spalte</a:t>
            </a:r>
            <a:r>
              <a:rPr lang="en-US" dirty="0"/>
              <a:t> 1</a:t>
            </a:r>
          </a:p>
        </p:txBody>
      </p:sp>
      <p:sp>
        <p:nvSpPr>
          <p:cNvPr id="6" name="Textplatzhalter 25">
            <a:extLst>
              <a:ext uri="{FF2B5EF4-FFF2-40B4-BE49-F238E27FC236}">
                <a16:creationId xmlns:a16="http://schemas.microsoft.com/office/drawing/2014/main" id="{C2A4017A-65A8-E5F8-85F0-C72B9FDB83D9}"/>
              </a:ext>
            </a:extLst>
          </p:cNvPr>
          <p:cNvSpPr>
            <a:spLocks noGrp="1"/>
          </p:cNvSpPr>
          <p:nvPr>
            <p:ph type="body" sz="quarter" idx="18" hasCustomPrompt="1"/>
          </p:nvPr>
        </p:nvSpPr>
        <p:spPr>
          <a:xfrm>
            <a:off x="6316626" y="1028734"/>
            <a:ext cx="5375783" cy="480847"/>
          </a:xfrm>
          <a:prstGeom prst="rect">
            <a:avLst/>
          </a:prstGeom>
        </p:spPr>
        <p:txBody>
          <a:bodyPr lIns="0" tIns="0" rIns="0" bIns="0" anchor="ctr" anchorCtr="0">
            <a:normAutofit/>
          </a:bodyPr>
          <a:lstStyle>
            <a:lvl1pPr>
              <a:defRPr sz="2400" b="0" i="0">
                <a:solidFill>
                  <a:schemeClr val="tx2"/>
                </a:solidFill>
                <a:latin typeface="Golos Text Medium" panose="020B0503020202020204" pitchFamily="34" charset="0"/>
                <a:cs typeface="Golos Text Medium" panose="020B0503020202020204" pitchFamily="34" charset="0"/>
              </a:defRPr>
            </a:lvl1pPr>
            <a:lvl2pPr>
              <a:defRPr sz="2400"/>
            </a:lvl2pPr>
            <a:lvl3pPr>
              <a:defRPr sz="2400"/>
            </a:lvl3pPr>
            <a:lvl4pPr>
              <a:defRPr sz="2400"/>
            </a:lvl4pPr>
            <a:lvl5pPr>
              <a:defRPr sz="2400"/>
            </a:lvl5pPr>
          </a:lstStyle>
          <a:p>
            <a:pPr lvl="0"/>
            <a:r>
              <a:rPr lang="en-US" dirty="0" err="1"/>
              <a:t>Überschrift</a:t>
            </a:r>
            <a:r>
              <a:rPr lang="en-US" dirty="0"/>
              <a:t> </a:t>
            </a:r>
            <a:r>
              <a:rPr lang="en-US" dirty="0" err="1"/>
              <a:t>Spalte</a:t>
            </a:r>
            <a:r>
              <a:rPr lang="en-US" dirty="0"/>
              <a:t> 2</a:t>
            </a:r>
          </a:p>
        </p:txBody>
      </p:sp>
      <p:sp>
        <p:nvSpPr>
          <p:cNvPr id="8" name="Textplatzhalter 7">
            <a:extLst>
              <a:ext uri="{FF2B5EF4-FFF2-40B4-BE49-F238E27FC236}">
                <a16:creationId xmlns:a16="http://schemas.microsoft.com/office/drawing/2014/main" id="{2E14DD57-33FB-C31D-35B4-A8D8F9CFB8CB}"/>
              </a:ext>
            </a:extLst>
          </p:cNvPr>
          <p:cNvSpPr>
            <a:spLocks noGrp="1"/>
          </p:cNvSpPr>
          <p:nvPr>
            <p:ph type="body" sz="quarter" idx="19"/>
          </p:nvPr>
        </p:nvSpPr>
        <p:spPr>
          <a:xfrm>
            <a:off x="473317" y="1701801"/>
            <a:ext cx="5376597" cy="4607519"/>
          </a:xfrm>
          <a:prstGeom prst="rect">
            <a:avLst/>
          </a:prstGeom>
        </p:spPr>
        <p:txBody>
          <a:bodyPr lIns="0" tIns="0" rIns="0" bIns="0">
            <a:normAutofit/>
          </a:bodyPr>
          <a:lstStyle>
            <a:lvl1pPr marL="380990" indent="-380990">
              <a:buFont typeface="Arial" panose="020B0604020202020204" pitchFamily="34" charset="0"/>
              <a:buChar char="•"/>
              <a:defRPr sz="2400">
                <a:solidFill>
                  <a:schemeClr val="tx1"/>
                </a:solidFill>
                <a:latin typeface="Golos Text" panose="020B0503020202020204" pitchFamily="34" charset="0"/>
                <a:cs typeface="Golos Text" panose="020B0503020202020204" pitchFamily="34" charset="0"/>
              </a:defRPr>
            </a:lvl1pPr>
            <a:lvl2pPr>
              <a:defRPr sz="2400">
                <a:solidFill>
                  <a:schemeClr val="tx1"/>
                </a:solidFill>
                <a:latin typeface="Golos Text" panose="020B0503020202020204" pitchFamily="34" charset="0"/>
                <a:cs typeface="Golos Text" panose="020B0503020202020204" pitchFamily="34" charset="0"/>
              </a:defRPr>
            </a:lvl2pPr>
            <a:lvl3pPr>
              <a:defRPr sz="2133">
                <a:solidFill>
                  <a:schemeClr val="tx1"/>
                </a:solidFill>
                <a:latin typeface="Golos Text" panose="020B0503020202020204" pitchFamily="34" charset="0"/>
                <a:cs typeface="Golos Text" panose="020B0503020202020204" pitchFamily="34" charset="0"/>
              </a:defRPr>
            </a:lvl3pPr>
            <a:lvl4pPr>
              <a:defRPr sz="2133">
                <a:solidFill>
                  <a:schemeClr val="tx1"/>
                </a:solidFill>
                <a:latin typeface="Golos Text" panose="020B0503020202020204" pitchFamily="34" charset="0"/>
                <a:cs typeface="Golos Text" panose="020B0503020202020204" pitchFamily="34" charset="0"/>
              </a:defRPr>
            </a:lvl4pPr>
            <a:lvl5pPr>
              <a:defRPr sz="2133">
                <a:solidFill>
                  <a:schemeClr val="tx1"/>
                </a:solidFill>
                <a:latin typeface="Golos Text" panose="020B0503020202020204" pitchFamily="34" charset="0"/>
                <a:cs typeface="Golos Text" panose="020B0503020202020204" pitchFamily="34" charset="0"/>
              </a:defRPr>
            </a:lvl5pPr>
          </a:lstStyle>
          <a:p>
            <a:pPr lvl="0"/>
            <a:r>
              <a:rPr lang="de-DE" dirty="0"/>
              <a:t>Mastertextformat bearbeiten</a:t>
            </a:r>
          </a:p>
          <a:p>
            <a:pPr lvl="0"/>
            <a:r>
              <a:rPr lang="de-DE" dirty="0"/>
              <a:t>Bullet 2</a:t>
            </a:r>
          </a:p>
          <a:p>
            <a:pPr lvl="0"/>
            <a:r>
              <a:rPr lang="de-DE" dirty="0"/>
              <a:t>Bullet 3</a:t>
            </a:r>
          </a:p>
          <a:p>
            <a:pPr lvl="0"/>
            <a:r>
              <a:rPr lang="de-DE" dirty="0"/>
              <a:t>Bullet 4</a:t>
            </a:r>
          </a:p>
          <a:p>
            <a:pPr lvl="0"/>
            <a:r>
              <a:rPr lang="de-DE" dirty="0"/>
              <a:t>Bullet 5</a:t>
            </a:r>
          </a:p>
          <a:p>
            <a:pPr lvl="0"/>
            <a:endParaRPr lang="de-DE" dirty="0"/>
          </a:p>
        </p:txBody>
      </p:sp>
      <p:sp>
        <p:nvSpPr>
          <p:cNvPr id="10" name="Textplatzhalter 9">
            <a:extLst>
              <a:ext uri="{FF2B5EF4-FFF2-40B4-BE49-F238E27FC236}">
                <a16:creationId xmlns:a16="http://schemas.microsoft.com/office/drawing/2014/main" id="{C6061B66-2DDF-6648-D72C-5E581CE11F23}"/>
              </a:ext>
            </a:extLst>
          </p:cNvPr>
          <p:cNvSpPr>
            <a:spLocks noGrp="1"/>
          </p:cNvSpPr>
          <p:nvPr>
            <p:ph type="body" sz="quarter" idx="20"/>
          </p:nvPr>
        </p:nvSpPr>
        <p:spPr>
          <a:xfrm>
            <a:off x="6316626" y="1701801"/>
            <a:ext cx="5388855" cy="4607519"/>
          </a:xfrm>
          <a:prstGeom prst="rect">
            <a:avLst/>
          </a:prstGeom>
        </p:spPr>
        <p:txBody>
          <a:bodyPr lIns="0" tIns="0" rIns="0" bIns="0">
            <a:normAutofit/>
          </a:bodyPr>
          <a:lstStyle>
            <a:lvl1pPr marL="380990" indent="-380990">
              <a:buFont typeface="Arial" panose="020B0604020202020204" pitchFamily="34" charset="0"/>
              <a:buChar char="•"/>
              <a:defRPr sz="2400">
                <a:solidFill>
                  <a:schemeClr val="tx1"/>
                </a:solidFill>
                <a:latin typeface="Golos Text" panose="020B0503020202020204" pitchFamily="34" charset="0"/>
                <a:cs typeface="Golos Text" panose="020B0503020202020204" pitchFamily="34" charset="0"/>
              </a:defRPr>
            </a:lvl1pPr>
            <a:lvl2pPr>
              <a:defRPr sz="2400">
                <a:solidFill>
                  <a:schemeClr val="tx1"/>
                </a:solidFill>
                <a:latin typeface="Golos Text" panose="020B0503020202020204" pitchFamily="34" charset="0"/>
                <a:cs typeface="Golos Text" panose="020B0503020202020204" pitchFamily="34" charset="0"/>
              </a:defRPr>
            </a:lvl2pPr>
            <a:lvl3pPr>
              <a:defRPr sz="2133">
                <a:solidFill>
                  <a:schemeClr val="tx1"/>
                </a:solidFill>
                <a:latin typeface="Golos Text" panose="020B0503020202020204" pitchFamily="34" charset="0"/>
                <a:cs typeface="Golos Text" panose="020B0503020202020204" pitchFamily="34" charset="0"/>
              </a:defRPr>
            </a:lvl3pPr>
            <a:lvl4pPr>
              <a:defRPr sz="2133">
                <a:solidFill>
                  <a:schemeClr val="tx1"/>
                </a:solidFill>
                <a:latin typeface="Golos Text" panose="020B0503020202020204" pitchFamily="34" charset="0"/>
                <a:cs typeface="Golos Text" panose="020B0503020202020204" pitchFamily="34" charset="0"/>
              </a:defRPr>
            </a:lvl4pPr>
            <a:lvl5pPr>
              <a:defRPr sz="2133">
                <a:solidFill>
                  <a:schemeClr val="tx1"/>
                </a:solidFill>
                <a:latin typeface="Golos Text" panose="020B0503020202020204" pitchFamily="34" charset="0"/>
                <a:cs typeface="Golos Text" panose="020B0503020202020204" pitchFamily="34" charset="0"/>
              </a:defRPr>
            </a:lvl5pPr>
          </a:lstStyle>
          <a:p>
            <a:pPr lvl="0"/>
            <a:r>
              <a:rPr lang="de-DE" dirty="0"/>
              <a:t>Mastertextformat bearbeiten</a:t>
            </a:r>
          </a:p>
          <a:p>
            <a:pPr lvl="0"/>
            <a:r>
              <a:rPr lang="de-DE" dirty="0"/>
              <a:t>Bullet 2</a:t>
            </a:r>
          </a:p>
          <a:p>
            <a:pPr lvl="0"/>
            <a:r>
              <a:rPr lang="de-DE" dirty="0"/>
              <a:t>Bullet 3</a:t>
            </a:r>
          </a:p>
          <a:p>
            <a:pPr lvl="0"/>
            <a:r>
              <a:rPr lang="de-DE" dirty="0"/>
              <a:t>Bullet 4</a:t>
            </a:r>
          </a:p>
          <a:p>
            <a:pPr lvl="0"/>
            <a:r>
              <a:rPr lang="de-DE" dirty="0"/>
              <a:t>Bullet 5</a:t>
            </a:r>
          </a:p>
        </p:txBody>
      </p:sp>
      <p:cxnSp>
        <p:nvCxnSpPr>
          <p:cNvPr id="2" name="Gerade Verbindung 25">
            <a:extLst>
              <a:ext uri="{FF2B5EF4-FFF2-40B4-BE49-F238E27FC236}">
                <a16:creationId xmlns:a16="http://schemas.microsoft.com/office/drawing/2014/main" id="{7B8F61AF-9B5F-4940-1F61-DB1950A4FC39}"/>
              </a:ext>
            </a:extLst>
          </p:cNvPr>
          <p:cNvCxnSpPr>
            <a:cxnSpLocks/>
          </p:cNvCxnSpPr>
          <p:nvPr userDrawn="1"/>
        </p:nvCxnSpPr>
        <p:spPr>
          <a:xfrm>
            <a:off x="0" y="6509337"/>
            <a:ext cx="12192000" cy="0"/>
          </a:xfrm>
          <a:prstGeom prst="line">
            <a:avLst/>
          </a:prstGeom>
          <a:ln w="12700">
            <a:solidFill>
              <a:srgbClr val="065792"/>
            </a:solidFill>
          </a:ln>
        </p:spPr>
        <p:style>
          <a:lnRef idx="2">
            <a:schemeClr val="accent1"/>
          </a:lnRef>
          <a:fillRef idx="0">
            <a:schemeClr val="accent1"/>
          </a:fillRef>
          <a:effectRef idx="1">
            <a:schemeClr val="accent1"/>
          </a:effectRef>
          <a:fontRef idx="minor">
            <a:schemeClr val="tx1"/>
          </a:fontRef>
        </p:style>
      </p:cxnSp>
      <p:cxnSp>
        <p:nvCxnSpPr>
          <p:cNvPr id="9" name="Gerader Verbinder 8">
            <a:extLst>
              <a:ext uri="{FF2B5EF4-FFF2-40B4-BE49-F238E27FC236}">
                <a16:creationId xmlns:a16="http://schemas.microsoft.com/office/drawing/2014/main" id="{50BAAB78-D7CB-CF64-55FA-067A353F5677}"/>
              </a:ext>
            </a:extLst>
          </p:cNvPr>
          <p:cNvCxnSpPr/>
          <p:nvPr userDrawn="1"/>
        </p:nvCxnSpPr>
        <p:spPr>
          <a:xfrm>
            <a:off x="473317" y="1509580"/>
            <a:ext cx="5376597" cy="0"/>
          </a:xfrm>
          <a:prstGeom prst="line">
            <a:avLst/>
          </a:prstGeom>
          <a:ln w="9525">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1" name="Gerader Verbinder 10">
            <a:extLst>
              <a:ext uri="{FF2B5EF4-FFF2-40B4-BE49-F238E27FC236}">
                <a16:creationId xmlns:a16="http://schemas.microsoft.com/office/drawing/2014/main" id="{0F7DB6A5-D097-D58F-A691-A7BD2064ED81}"/>
              </a:ext>
            </a:extLst>
          </p:cNvPr>
          <p:cNvCxnSpPr>
            <a:cxnSpLocks/>
          </p:cNvCxnSpPr>
          <p:nvPr userDrawn="1"/>
        </p:nvCxnSpPr>
        <p:spPr>
          <a:xfrm>
            <a:off x="6316626" y="1509580"/>
            <a:ext cx="5376597" cy="0"/>
          </a:xfrm>
          <a:prstGeom prst="line">
            <a:avLst/>
          </a:prstGeom>
          <a:ln w="9525">
            <a:solidFill>
              <a:schemeClr val="accent1"/>
            </a:solidFill>
          </a:ln>
        </p:spPr>
        <p:style>
          <a:lnRef idx="2">
            <a:schemeClr val="accent1"/>
          </a:lnRef>
          <a:fillRef idx="0">
            <a:schemeClr val="accent1"/>
          </a:fillRef>
          <a:effectRef idx="1">
            <a:schemeClr val="accent1"/>
          </a:effectRef>
          <a:fontRef idx="minor">
            <a:schemeClr val="tx1"/>
          </a:fontRef>
        </p:style>
      </p:cxnSp>
      <p:sp>
        <p:nvSpPr>
          <p:cNvPr id="12" name="Fußzeilenplatzhalter 3">
            <a:extLst>
              <a:ext uri="{FF2B5EF4-FFF2-40B4-BE49-F238E27FC236}">
                <a16:creationId xmlns:a16="http://schemas.microsoft.com/office/drawing/2014/main" id="{B690C0F5-630D-0514-5EA6-E5D977E9DE2C}"/>
              </a:ext>
            </a:extLst>
          </p:cNvPr>
          <p:cNvSpPr>
            <a:spLocks noGrp="1"/>
          </p:cNvSpPr>
          <p:nvPr>
            <p:ph type="ftr" sz="quarter" idx="3"/>
          </p:nvPr>
        </p:nvSpPr>
        <p:spPr>
          <a:xfrm>
            <a:off x="473612" y="6522000"/>
            <a:ext cx="2886872" cy="336000"/>
          </a:xfrm>
          <a:prstGeom prst="rect">
            <a:avLst/>
          </a:prstGeom>
        </p:spPr>
        <p:txBody>
          <a:bodyPr vert="horz" lIns="0" tIns="45720" rIns="91440" bIns="45720" rtlCol="0" anchor="ctr"/>
          <a:lstStyle>
            <a:lvl1pPr algn="ctr">
              <a:defRPr sz="1333">
                <a:solidFill>
                  <a:schemeClr val="tx2"/>
                </a:solidFill>
                <a:latin typeface="Golos Text" panose="020B0503020202020204" pitchFamily="34" charset="0"/>
                <a:cs typeface="Golos Text" panose="020B0503020202020204" pitchFamily="34" charset="0"/>
              </a:defRPr>
            </a:lvl1pPr>
          </a:lstStyle>
          <a:p>
            <a:pPr algn="l"/>
            <a:r>
              <a:rPr lang="de-DE" dirty="0"/>
              <a:t>© RI Research Instruments GmbH</a:t>
            </a:r>
          </a:p>
        </p:txBody>
      </p:sp>
      <p:sp>
        <p:nvSpPr>
          <p:cNvPr id="3" name="Datumsplatzhalter 1">
            <a:extLst>
              <a:ext uri="{FF2B5EF4-FFF2-40B4-BE49-F238E27FC236}">
                <a16:creationId xmlns:a16="http://schemas.microsoft.com/office/drawing/2014/main" id="{78746EC8-B9A8-FF4F-14A4-4D98CDC1BE3D}"/>
              </a:ext>
            </a:extLst>
          </p:cNvPr>
          <p:cNvSpPr>
            <a:spLocks noGrp="1"/>
          </p:cNvSpPr>
          <p:nvPr>
            <p:ph type="dt" sz="half" idx="2"/>
          </p:nvPr>
        </p:nvSpPr>
        <p:spPr>
          <a:xfrm>
            <a:off x="8318631" y="6522000"/>
            <a:ext cx="1925895" cy="336000"/>
          </a:xfrm>
          <a:prstGeom prst="rect">
            <a:avLst/>
          </a:prstGeom>
        </p:spPr>
        <p:txBody>
          <a:bodyPr vert="horz" lIns="91440" tIns="45720" rIns="91440" bIns="45720" rtlCol="0" anchor="ctr"/>
          <a:lstStyle>
            <a:lvl1pPr algn="l">
              <a:defRPr sz="1333">
                <a:solidFill>
                  <a:schemeClr val="tx2"/>
                </a:solidFill>
                <a:latin typeface="Golos Text" panose="020B0503020202020204" pitchFamily="34" charset="0"/>
                <a:cs typeface="Golos Text" panose="020B0503020202020204" pitchFamily="34" charset="0"/>
              </a:defRPr>
            </a:lvl1pPr>
          </a:lstStyle>
          <a:p>
            <a:pPr algn="ctr"/>
            <a:r>
              <a:rPr lang="en-US"/>
              <a:t>m</a:t>
            </a:r>
            <a:r>
              <a:rPr lang="en-US" noProof="0" dirty="0" err="1"/>
              <a:t>onth</a:t>
            </a:r>
            <a:r>
              <a:rPr lang="en-US" noProof="0" dirty="0"/>
              <a:t>/day/ye</a:t>
            </a:r>
            <a:r>
              <a:rPr lang="en-US" dirty="0" err="1"/>
              <a:t>ar</a:t>
            </a:r>
            <a:endParaRPr lang="en-US" dirty="0"/>
          </a:p>
        </p:txBody>
      </p:sp>
      <p:sp>
        <p:nvSpPr>
          <p:cNvPr id="4" name="Foliennummernplatzhalter 4">
            <a:extLst>
              <a:ext uri="{FF2B5EF4-FFF2-40B4-BE49-F238E27FC236}">
                <a16:creationId xmlns:a16="http://schemas.microsoft.com/office/drawing/2014/main" id="{DA999BD3-1C99-0EF3-2D83-CCC5965BE175}"/>
              </a:ext>
            </a:extLst>
          </p:cNvPr>
          <p:cNvSpPr>
            <a:spLocks noGrp="1"/>
          </p:cNvSpPr>
          <p:nvPr>
            <p:ph type="sldNum" sz="quarter" idx="4"/>
          </p:nvPr>
        </p:nvSpPr>
        <p:spPr>
          <a:xfrm>
            <a:off x="10901082" y="6522000"/>
            <a:ext cx="817305" cy="336000"/>
          </a:xfrm>
          <a:prstGeom prst="rect">
            <a:avLst/>
          </a:prstGeom>
        </p:spPr>
        <p:txBody>
          <a:bodyPr vert="horz" lIns="91440" tIns="45720" rIns="91440" bIns="45720" rtlCol="0" anchor="ctr"/>
          <a:lstStyle>
            <a:lvl1pPr algn="r">
              <a:defRPr sz="1333">
                <a:solidFill>
                  <a:schemeClr val="tx2"/>
                </a:solidFill>
                <a:latin typeface="Golos Text" panose="020B0503020202020204" pitchFamily="34" charset="0"/>
                <a:cs typeface="Golos Text" panose="020B0503020202020204" pitchFamily="34" charset="0"/>
              </a:defRPr>
            </a:lvl1pPr>
          </a:lstStyle>
          <a:p>
            <a:fld id="{53B819A2-35ED-426A-9519-D8283996F3B5}" type="slidenum">
              <a:rPr lang="de-DE" smtClean="0"/>
              <a:pPr/>
              <a:t>‹#›</a:t>
            </a:fld>
            <a:endParaRPr lang="de-DE" dirty="0"/>
          </a:p>
        </p:txBody>
      </p:sp>
    </p:spTree>
    <p:extLst>
      <p:ext uri="{BB962C8B-B14F-4D97-AF65-F5344CB8AC3E}">
        <p14:creationId xmlns:p14="http://schemas.microsoft.com/office/powerpoint/2010/main" val="1339279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D5590-A9AA-E21A-B160-BEB3BC9102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E0AF48-CC9D-5568-4865-45BFF640C0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32CDF4-42B7-CD6D-446A-D3F35FD75C4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3E1E4C-11ED-9395-F0FA-90DE61EE07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981EEC-B72F-634B-DF75-E429DFE31ED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C38FCE-56FE-DA0F-A788-683C86162CCC}"/>
              </a:ext>
            </a:extLst>
          </p:cNvPr>
          <p:cNvSpPr>
            <a:spLocks noGrp="1"/>
          </p:cNvSpPr>
          <p:nvPr>
            <p:ph type="dt" sz="half" idx="10"/>
          </p:nvPr>
        </p:nvSpPr>
        <p:spPr/>
        <p:txBody>
          <a:bodyPr/>
          <a:lstStyle/>
          <a:p>
            <a:fld id="{8E36636D-D922-432D-A958-524484B5923D}" type="datetimeFigureOut">
              <a:rPr lang="en-US" smtClean="0"/>
              <a:pPr/>
              <a:t>6/11/2026</a:t>
            </a:fld>
            <a:endParaRPr lang="en-US" dirty="0"/>
          </a:p>
        </p:txBody>
      </p:sp>
      <p:sp>
        <p:nvSpPr>
          <p:cNvPr id="8" name="Footer Placeholder 7">
            <a:extLst>
              <a:ext uri="{FF2B5EF4-FFF2-40B4-BE49-F238E27FC236}">
                <a16:creationId xmlns:a16="http://schemas.microsoft.com/office/drawing/2014/main" id="{E6F1E038-DEB3-3787-BAB1-41A8E97A92E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D67DBEF-2D13-C29F-96E3-C0EC921D2B13}"/>
              </a:ext>
            </a:extLst>
          </p:cNvPr>
          <p:cNvSpPr>
            <a:spLocks noGrp="1"/>
          </p:cNvSpPr>
          <p:nvPr>
            <p:ph type="sldNum" sz="quarter" idx="12"/>
          </p:nvPr>
        </p:nvSpPr>
        <p:spPr/>
        <p:txBody>
          <a:bodyPr/>
          <a:lstStyle/>
          <a:p>
            <a:fld id="{753F9866-9D6A-4E48-8AAE-F0F10B4380FA}" type="slidenum">
              <a:rPr lang="en-US" smtClean="0"/>
              <a:pPr/>
              <a:t>‹#›</a:t>
            </a:fld>
            <a:endParaRPr lang="en-US"/>
          </a:p>
        </p:txBody>
      </p:sp>
    </p:spTree>
    <p:extLst>
      <p:ext uri="{BB962C8B-B14F-4D97-AF65-F5344CB8AC3E}">
        <p14:creationId xmlns:p14="http://schemas.microsoft.com/office/powerpoint/2010/main" val="2550822640"/>
      </p:ext>
    </p:extLst>
  </p:cSld>
  <p:clrMapOvr>
    <a:masterClrMapping/>
  </p:clrMapOvr>
  <p:hf hdr="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mage Text Layout 1">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5EE020E7-6B41-7AFA-FF3E-3132F81E9524}"/>
              </a:ext>
            </a:extLst>
          </p:cNvPr>
          <p:cNvSpPr/>
          <p:nvPr userDrawn="1"/>
        </p:nvSpPr>
        <p:spPr>
          <a:xfrm>
            <a:off x="4864121" y="6522000"/>
            <a:ext cx="2517697" cy="33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67" dirty="0"/>
          </a:p>
        </p:txBody>
      </p:sp>
      <p:sp>
        <p:nvSpPr>
          <p:cNvPr id="11" name="Bildplatzhalter 10">
            <a:extLst>
              <a:ext uri="{FF2B5EF4-FFF2-40B4-BE49-F238E27FC236}">
                <a16:creationId xmlns:a16="http://schemas.microsoft.com/office/drawing/2014/main" id="{A86EBB70-7AC3-3CD2-2CB6-2592986CC208}"/>
              </a:ext>
            </a:extLst>
          </p:cNvPr>
          <p:cNvSpPr>
            <a:spLocks noGrp="1"/>
          </p:cNvSpPr>
          <p:nvPr>
            <p:ph type="pic" sz="quarter" idx="18"/>
          </p:nvPr>
        </p:nvSpPr>
        <p:spPr>
          <a:xfrm>
            <a:off x="6082563" y="3491957"/>
            <a:ext cx="3000000" cy="3371663"/>
          </a:xfrm>
          <a:prstGeom prst="rect">
            <a:avLst/>
          </a:prstGeom>
        </p:spPr>
        <p:txBody>
          <a:bodyPr/>
          <a:lstStyle/>
          <a:p>
            <a:endParaRPr lang="de-DE"/>
          </a:p>
        </p:txBody>
      </p:sp>
      <p:sp>
        <p:nvSpPr>
          <p:cNvPr id="13" name="Bildplatzhalter 12">
            <a:extLst>
              <a:ext uri="{FF2B5EF4-FFF2-40B4-BE49-F238E27FC236}">
                <a16:creationId xmlns:a16="http://schemas.microsoft.com/office/drawing/2014/main" id="{3DEDF16B-A679-12D4-0ECD-B2EF633A447B}"/>
              </a:ext>
            </a:extLst>
          </p:cNvPr>
          <p:cNvSpPr>
            <a:spLocks noGrp="1"/>
          </p:cNvSpPr>
          <p:nvPr>
            <p:ph type="pic" sz="quarter" idx="19"/>
          </p:nvPr>
        </p:nvSpPr>
        <p:spPr>
          <a:xfrm>
            <a:off x="9189884" y="3488400"/>
            <a:ext cx="3000000" cy="3369600"/>
          </a:xfrm>
          <a:prstGeom prst="rect">
            <a:avLst/>
          </a:prstGeom>
        </p:spPr>
        <p:txBody>
          <a:bodyPr/>
          <a:lstStyle/>
          <a:p>
            <a:endParaRPr lang="de-DE"/>
          </a:p>
        </p:txBody>
      </p:sp>
      <p:sp>
        <p:nvSpPr>
          <p:cNvPr id="62" name="Rechteck 61">
            <a:extLst>
              <a:ext uri="{FF2B5EF4-FFF2-40B4-BE49-F238E27FC236}">
                <a16:creationId xmlns:a16="http://schemas.microsoft.com/office/drawing/2014/main" id="{1EE38961-51DF-B90E-BFC8-EFD64DA98DA0}"/>
              </a:ext>
            </a:extLst>
          </p:cNvPr>
          <p:cNvSpPr>
            <a:spLocks noGrp="1" noRot="1" noMove="1" noResize="1" noEditPoints="1" noAdjustHandles="1" noChangeArrowheads="1" noChangeShapeType="1"/>
          </p:cNvSpPr>
          <p:nvPr userDrawn="1"/>
        </p:nvSpPr>
        <p:spPr>
          <a:xfrm>
            <a:off x="-2512" y="-9335"/>
            <a:ext cx="12193256" cy="17164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ormAutofit/>
          </a:bodyPr>
          <a:lstStyle/>
          <a:p>
            <a:pPr algn="ctr"/>
            <a:endParaRPr lang="de-DE" sz="2400"/>
          </a:p>
        </p:txBody>
      </p:sp>
      <p:sp>
        <p:nvSpPr>
          <p:cNvPr id="18" name="Textplatzhalter 17">
            <a:extLst>
              <a:ext uri="{FF2B5EF4-FFF2-40B4-BE49-F238E27FC236}">
                <a16:creationId xmlns:a16="http://schemas.microsoft.com/office/drawing/2014/main" id="{BFBEBAC2-6CB7-2EA1-A75B-DE560F72CE40}"/>
              </a:ext>
            </a:extLst>
          </p:cNvPr>
          <p:cNvSpPr>
            <a:spLocks noGrp="1"/>
          </p:cNvSpPr>
          <p:nvPr>
            <p:ph type="body" sz="quarter" idx="14" hasCustomPrompt="1"/>
          </p:nvPr>
        </p:nvSpPr>
        <p:spPr>
          <a:xfrm>
            <a:off x="473612" y="2539212"/>
            <a:ext cx="5105056" cy="3058315"/>
          </a:xfrm>
          <a:prstGeom prst="rect">
            <a:avLst/>
          </a:prstGeom>
        </p:spPr>
        <p:txBody>
          <a:bodyPr lIns="0" tIns="0" rIns="0" bIns="0">
            <a:normAutofit/>
          </a:bodyPr>
          <a:lstStyle>
            <a:lvl1pPr marL="228594" indent="-228594">
              <a:buFont typeface="Arial" panose="020B0604020202020204" pitchFamily="34" charset="0"/>
              <a:buChar char="•"/>
              <a:defRPr sz="1600" b="0" i="0">
                <a:solidFill>
                  <a:schemeClr val="tx1"/>
                </a:solidFill>
                <a:latin typeface="Golos Text" panose="020B0503020202020204" pitchFamily="34" charset="0"/>
                <a:cs typeface="Golos Text" panose="020B0503020202020204" pitchFamily="34" charset="0"/>
              </a:defRPr>
            </a:lvl1pPr>
            <a:lvl2pPr>
              <a:defRPr sz="1600" b="0" i="0">
                <a:latin typeface="Golos Text" panose="020B0503020202020204" pitchFamily="34" charset="0"/>
                <a:cs typeface="Golos Text" panose="020B0503020202020204" pitchFamily="34" charset="0"/>
              </a:defRPr>
            </a:lvl2pPr>
            <a:lvl3pPr>
              <a:defRPr sz="1600" b="0" i="0">
                <a:latin typeface="Golos Text" panose="020B0503020202020204" pitchFamily="34" charset="0"/>
                <a:cs typeface="Golos Text" panose="020B0503020202020204" pitchFamily="34" charset="0"/>
              </a:defRPr>
            </a:lvl3pPr>
            <a:lvl4pPr>
              <a:defRPr sz="1600" b="0" i="0">
                <a:latin typeface="Golos Text" panose="020B0503020202020204" pitchFamily="34" charset="0"/>
                <a:cs typeface="Golos Text" panose="020B0503020202020204" pitchFamily="34" charset="0"/>
              </a:defRPr>
            </a:lvl4pPr>
            <a:lvl5pPr>
              <a:defRPr sz="1600" b="0" i="0">
                <a:latin typeface="Golos Text" panose="020B0503020202020204" pitchFamily="34" charset="0"/>
                <a:cs typeface="Golos Text" panose="020B0503020202020204" pitchFamily="34" charset="0"/>
              </a:defRPr>
            </a:lvl5pPr>
          </a:lstStyle>
          <a:p>
            <a:pPr algn="l"/>
            <a:r>
              <a:rPr lang="de-DE" sz="1600" b="0" i="0" dirty="0">
                <a:solidFill>
                  <a:srgbClr val="38536A"/>
                </a:solidFill>
                <a:latin typeface="Golos Text" panose="020B0503020202020204" pitchFamily="34" charset="0"/>
                <a:cs typeface="Golos Text" panose="020B0503020202020204" pitchFamily="34" charset="0"/>
              </a:rPr>
              <a:t>Dieser Text zeigt, wie Ihr eigener Text aussieht, wenn Sie den Platzhalter durch Ihren eigenen Text ersetzen.</a:t>
            </a:r>
            <a:br>
              <a:rPr lang="de-DE" sz="1600" b="0" i="0" dirty="0">
                <a:solidFill>
                  <a:srgbClr val="38536A"/>
                </a:solidFill>
                <a:latin typeface="Golos Text" panose="020B0503020202020204" pitchFamily="34" charset="0"/>
                <a:cs typeface="Golos Text" panose="020B0503020202020204" pitchFamily="34" charset="0"/>
              </a:rPr>
            </a:br>
            <a:endParaRPr lang="de-DE" sz="1600" b="0" i="0" dirty="0">
              <a:solidFill>
                <a:srgbClr val="38536A"/>
              </a:solidFill>
              <a:latin typeface="Golos Text" panose="020B0503020202020204" pitchFamily="34" charset="0"/>
              <a:cs typeface="Golos Text" panose="020B0503020202020204" pitchFamily="34" charset="0"/>
            </a:endParaRPr>
          </a:p>
          <a:p>
            <a:pPr algn="l"/>
            <a:r>
              <a:rPr lang="de-DE" sz="1600" b="0" i="0" dirty="0">
                <a:solidFill>
                  <a:srgbClr val="38536A"/>
                </a:solidFill>
                <a:latin typeface="Golos Text" panose="020B0503020202020204" pitchFamily="34" charset="0"/>
                <a:cs typeface="Golos Text" panose="020B0503020202020204" pitchFamily="34" charset="0"/>
              </a:rPr>
              <a:t>Dieser Text zeigt, wie Ihr eigener Text aussieht, wenn Sie den Platzhalter durch Ihren eigenen Text ersetzen.</a:t>
            </a:r>
            <a:br>
              <a:rPr lang="de-DE" sz="1600" b="0" i="0" dirty="0">
                <a:solidFill>
                  <a:srgbClr val="38536A"/>
                </a:solidFill>
                <a:latin typeface="Golos Text" panose="020B0503020202020204" pitchFamily="34" charset="0"/>
                <a:cs typeface="Golos Text" panose="020B0503020202020204" pitchFamily="34" charset="0"/>
              </a:rPr>
            </a:br>
            <a:endParaRPr lang="de-DE" sz="1600" b="0" i="0" dirty="0">
              <a:solidFill>
                <a:srgbClr val="38536A"/>
              </a:solidFill>
              <a:latin typeface="Golos Text" panose="020B0503020202020204" pitchFamily="34" charset="0"/>
              <a:cs typeface="Golos Text" panose="020B0503020202020204" pitchFamily="34" charset="0"/>
            </a:endParaRPr>
          </a:p>
          <a:p>
            <a:pPr algn="l"/>
            <a:r>
              <a:rPr lang="de-DE" sz="1600" b="0" i="0" dirty="0">
                <a:solidFill>
                  <a:srgbClr val="38536A"/>
                </a:solidFill>
                <a:latin typeface="Golos Text" panose="020B0503020202020204" pitchFamily="34" charset="0"/>
                <a:cs typeface="Golos Text" panose="020B0503020202020204" pitchFamily="34" charset="0"/>
              </a:rPr>
              <a:t>Dieser Text zeigt, wie Ihr eigener Text aussieht, wenn Sie den Platzhalter durch Ihren eigenen Text ersetzen.</a:t>
            </a:r>
          </a:p>
        </p:txBody>
      </p:sp>
      <p:sp>
        <p:nvSpPr>
          <p:cNvPr id="20" name="Textplatzhalter 19">
            <a:extLst>
              <a:ext uri="{FF2B5EF4-FFF2-40B4-BE49-F238E27FC236}">
                <a16:creationId xmlns:a16="http://schemas.microsoft.com/office/drawing/2014/main" id="{5555C34A-5F21-6031-B988-F19DBB8C11E8}"/>
              </a:ext>
            </a:extLst>
          </p:cNvPr>
          <p:cNvSpPr>
            <a:spLocks noGrp="1"/>
          </p:cNvSpPr>
          <p:nvPr>
            <p:ph type="body" sz="quarter" idx="15" hasCustomPrompt="1"/>
          </p:nvPr>
        </p:nvSpPr>
        <p:spPr>
          <a:xfrm>
            <a:off x="481356" y="1428516"/>
            <a:ext cx="5105056" cy="752345"/>
          </a:xfrm>
          <a:prstGeom prst="rect">
            <a:avLst/>
          </a:prstGeom>
        </p:spPr>
        <p:txBody>
          <a:bodyPr lIns="0" tIns="0" rIns="0" bIns="0">
            <a:normAutofit/>
          </a:bodyPr>
          <a:lstStyle>
            <a:lvl1pPr>
              <a:lnSpc>
                <a:spcPts val="2880"/>
              </a:lnSpc>
              <a:defRPr sz="2400" b="1" i="0">
                <a:solidFill>
                  <a:schemeClr val="tx1"/>
                </a:solidFill>
                <a:latin typeface="Golos Text SemiBold" panose="020B0503020202020204" pitchFamily="34" charset="0"/>
                <a:cs typeface="Golos Text SemiBold" panose="020B0503020202020204" pitchFamily="34" charset="0"/>
              </a:defRPr>
            </a:lvl1pPr>
            <a:lvl2pPr>
              <a:defRPr sz="2400" b="1" i="0">
                <a:latin typeface="Golos Text SemiBold" panose="020B0503020202020204" pitchFamily="34" charset="0"/>
                <a:cs typeface="Golos Text SemiBold" panose="020B0503020202020204" pitchFamily="34" charset="0"/>
              </a:defRPr>
            </a:lvl2pPr>
            <a:lvl3pPr>
              <a:defRPr sz="2400" b="1" i="0">
                <a:latin typeface="Golos Text SemiBold" panose="020B0503020202020204" pitchFamily="34" charset="0"/>
                <a:cs typeface="Golos Text SemiBold" panose="020B0503020202020204" pitchFamily="34" charset="0"/>
              </a:defRPr>
            </a:lvl3pPr>
            <a:lvl4pPr>
              <a:defRPr sz="2400" b="1" i="0">
                <a:latin typeface="Golos Text SemiBold" panose="020B0503020202020204" pitchFamily="34" charset="0"/>
                <a:cs typeface="Golos Text SemiBold" panose="020B0503020202020204" pitchFamily="34" charset="0"/>
              </a:defRPr>
            </a:lvl4pPr>
            <a:lvl5pPr>
              <a:defRPr sz="2400" b="1" i="0">
                <a:latin typeface="Golos Text SemiBold" panose="020B0503020202020204" pitchFamily="34" charset="0"/>
                <a:cs typeface="Golos Text SemiBold" panose="020B0503020202020204" pitchFamily="34" charset="0"/>
              </a:defRPr>
            </a:lvl5pPr>
          </a:lstStyle>
          <a:p>
            <a:pPr marL="0" marR="0" lvl="0" indent="0" algn="l" defTabSz="1219170" rtl="0" eaLnBrk="1" fontAlgn="auto" latinLnBrk="0" hangingPunct="1">
              <a:lnSpc>
                <a:spcPts val="2880"/>
              </a:lnSpc>
              <a:spcBef>
                <a:spcPts val="1333"/>
              </a:spcBef>
              <a:spcAft>
                <a:spcPts val="0"/>
              </a:spcAft>
              <a:buClrTx/>
              <a:buSzTx/>
              <a:buFont typeface="Arial" panose="020B0604020202020204" pitchFamily="34" charset="0"/>
              <a:buNone/>
              <a:tabLst/>
              <a:defRPr/>
            </a:pPr>
            <a:r>
              <a:rPr lang="de-DE" sz="2400" b="1" i="0" dirty="0">
                <a:solidFill>
                  <a:srgbClr val="38536A"/>
                </a:solidFill>
                <a:latin typeface="Golos Text SemiBold" panose="020B0503020202020204" pitchFamily="34" charset="0"/>
                <a:cs typeface="Golos Text SemiBold" panose="020B0503020202020204" pitchFamily="34" charset="0"/>
              </a:rPr>
              <a:t>Dieser Text kann durch Ihren eigenen Text ersetzt werden.</a:t>
            </a:r>
          </a:p>
        </p:txBody>
      </p:sp>
      <p:sp>
        <p:nvSpPr>
          <p:cNvPr id="2" name="Titel 1">
            <a:extLst>
              <a:ext uri="{FF2B5EF4-FFF2-40B4-BE49-F238E27FC236}">
                <a16:creationId xmlns:a16="http://schemas.microsoft.com/office/drawing/2014/main" id="{626937F5-E7C9-866F-1D8E-8407DC1AD99F}"/>
              </a:ext>
            </a:extLst>
          </p:cNvPr>
          <p:cNvSpPr>
            <a:spLocks noGrp="1"/>
          </p:cNvSpPr>
          <p:nvPr>
            <p:ph type="title" hasCustomPrompt="1"/>
          </p:nvPr>
        </p:nvSpPr>
        <p:spPr>
          <a:xfrm>
            <a:off x="473613" y="12794"/>
            <a:ext cx="5112801" cy="843905"/>
          </a:xfrm>
        </p:spPr>
        <p:txBody>
          <a:bodyPr/>
          <a:lstStyle/>
          <a:p>
            <a:r>
              <a:rPr lang="de-DE" dirty="0"/>
              <a:t>Image Text Layout 1</a:t>
            </a:r>
          </a:p>
        </p:txBody>
      </p:sp>
      <p:cxnSp>
        <p:nvCxnSpPr>
          <p:cNvPr id="3" name="Gerade Verbindung 2">
            <a:extLst>
              <a:ext uri="{FF2B5EF4-FFF2-40B4-BE49-F238E27FC236}">
                <a16:creationId xmlns:a16="http://schemas.microsoft.com/office/drawing/2014/main" id="{884BE21A-C861-1F6C-1FA2-3E5CBC93E10E}"/>
              </a:ext>
            </a:extLst>
          </p:cNvPr>
          <p:cNvCxnSpPr>
            <a:cxnSpLocks/>
          </p:cNvCxnSpPr>
          <p:nvPr userDrawn="1"/>
        </p:nvCxnSpPr>
        <p:spPr>
          <a:xfrm>
            <a:off x="473613" y="856703"/>
            <a:ext cx="5112801" cy="0"/>
          </a:xfrm>
          <a:prstGeom prst="line">
            <a:avLst/>
          </a:prstGeom>
          <a:ln w="12700">
            <a:solidFill>
              <a:srgbClr val="065792"/>
            </a:solidFill>
          </a:ln>
        </p:spPr>
        <p:style>
          <a:lnRef idx="2">
            <a:schemeClr val="accent1"/>
          </a:lnRef>
          <a:fillRef idx="0">
            <a:schemeClr val="accent1"/>
          </a:fillRef>
          <a:effectRef idx="1">
            <a:schemeClr val="accent1"/>
          </a:effectRef>
          <a:fontRef idx="minor">
            <a:schemeClr val="tx1"/>
          </a:fontRef>
        </p:style>
      </p:cxnSp>
      <p:sp>
        <p:nvSpPr>
          <p:cNvPr id="9" name="Bildplatzhalter 8">
            <a:extLst>
              <a:ext uri="{FF2B5EF4-FFF2-40B4-BE49-F238E27FC236}">
                <a16:creationId xmlns:a16="http://schemas.microsoft.com/office/drawing/2014/main" id="{FFC9DCAE-A61D-35CB-6C3C-1E81097BA037}"/>
              </a:ext>
            </a:extLst>
          </p:cNvPr>
          <p:cNvSpPr>
            <a:spLocks noGrp="1"/>
          </p:cNvSpPr>
          <p:nvPr>
            <p:ph type="pic" sz="quarter" idx="17"/>
          </p:nvPr>
        </p:nvSpPr>
        <p:spPr>
          <a:xfrm>
            <a:off x="6093490" y="-9334"/>
            <a:ext cx="6098511" cy="3394049"/>
          </a:xfrm>
          <a:prstGeom prst="rect">
            <a:avLst/>
          </a:prstGeom>
        </p:spPr>
        <p:txBody>
          <a:bodyPr/>
          <a:lstStyle/>
          <a:p>
            <a:endParaRPr lang="de-DE"/>
          </a:p>
        </p:txBody>
      </p:sp>
      <p:sp>
        <p:nvSpPr>
          <p:cNvPr id="5" name="Textplatzhalter 21">
            <a:extLst>
              <a:ext uri="{FF2B5EF4-FFF2-40B4-BE49-F238E27FC236}">
                <a16:creationId xmlns:a16="http://schemas.microsoft.com/office/drawing/2014/main" id="{1DBC8065-CCC8-6706-952B-3354C9AB8331}"/>
              </a:ext>
            </a:extLst>
          </p:cNvPr>
          <p:cNvSpPr>
            <a:spLocks noGrp="1"/>
          </p:cNvSpPr>
          <p:nvPr>
            <p:ph type="body" sz="quarter" idx="20" hasCustomPrompt="1"/>
          </p:nvPr>
        </p:nvSpPr>
        <p:spPr>
          <a:xfrm>
            <a:off x="473612" y="1056527"/>
            <a:ext cx="5112801" cy="240000"/>
          </a:xfrm>
          <a:prstGeom prst="rect">
            <a:avLst/>
          </a:prstGeom>
        </p:spPr>
        <p:txBody>
          <a:bodyPr lIns="0" tIns="0" rIns="0" bIns="0" anchor="t" anchorCtr="0">
            <a:normAutofit/>
          </a:bodyPr>
          <a:lstStyle>
            <a:lvl1pPr marL="0" indent="0">
              <a:buSzPct val="200000"/>
              <a:buFontTx/>
              <a:buNone/>
              <a:defRPr sz="1400" b="0" i="1">
                <a:solidFill>
                  <a:srgbClr val="065792"/>
                </a:solidFill>
                <a:latin typeface="Merriweather" pitchFamily="2" charset="77"/>
              </a:defRPr>
            </a:lvl1pPr>
            <a:lvl2pPr>
              <a:defRPr sz="1600" b="0" i="1">
                <a:solidFill>
                  <a:srgbClr val="065792"/>
                </a:solidFill>
                <a:latin typeface="Merriweather" pitchFamily="2" charset="77"/>
              </a:defRPr>
            </a:lvl2pPr>
            <a:lvl3pPr>
              <a:defRPr sz="1600" b="0" i="1">
                <a:solidFill>
                  <a:srgbClr val="065792"/>
                </a:solidFill>
                <a:latin typeface="Merriweather" pitchFamily="2" charset="77"/>
              </a:defRPr>
            </a:lvl3pPr>
            <a:lvl4pPr>
              <a:defRPr sz="1600" b="0" i="1">
                <a:solidFill>
                  <a:srgbClr val="065792"/>
                </a:solidFill>
                <a:latin typeface="Merriweather" pitchFamily="2" charset="77"/>
              </a:defRPr>
            </a:lvl4pPr>
            <a:lvl5pPr>
              <a:defRPr sz="1600" b="0" i="1">
                <a:solidFill>
                  <a:srgbClr val="065792"/>
                </a:solidFill>
                <a:latin typeface="Merriweather" pitchFamily="2" charset="77"/>
              </a:defRPr>
            </a:lvl5pPr>
          </a:lstStyle>
          <a:p>
            <a:r>
              <a:rPr lang="de-DE" i="1" dirty="0" err="1">
                <a:solidFill>
                  <a:srgbClr val="065792"/>
                </a:solidFill>
                <a:latin typeface="Merriweather" pitchFamily="2" charset="77"/>
              </a:rPr>
              <a:t>Hairline</a:t>
            </a:r>
            <a:endParaRPr lang="de-DE" i="1" dirty="0">
              <a:solidFill>
                <a:srgbClr val="065792"/>
              </a:solidFill>
              <a:latin typeface="Merriweather" pitchFamily="2" charset="77"/>
            </a:endParaRPr>
          </a:p>
        </p:txBody>
      </p:sp>
    </p:spTree>
    <p:extLst>
      <p:ext uri="{BB962C8B-B14F-4D97-AF65-F5344CB8AC3E}">
        <p14:creationId xmlns:p14="http://schemas.microsoft.com/office/powerpoint/2010/main" val="18358516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mage Text Layout 2">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A86EBB70-7AC3-3CD2-2CB6-2592986CC208}"/>
              </a:ext>
            </a:extLst>
          </p:cNvPr>
          <p:cNvSpPr>
            <a:spLocks noGrp="1"/>
          </p:cNvSpPr>
          <p:nvPr>
            <p:ph type="pic" sz="quarter" idx="18"/>
          </p:nvPr>
        </p:nvSpPr>
        <p:spPr>
          <a:xfrm>
            <a:off x="-2513" y="4473829"/>
            <a:ext cx="9098399" cy="2384172"/>
          </a:xfrm>
          <a:prstGeom prst="rect">
            <a:avLst/>
          </a:prstGeom>
        </p:spPr>
        <p:txBody>
          <a:bodyPr/>
          <a:lstStyle/>
          <a:p>
            <a:endParaRPr lang="de-DE"/>
          </a:p>
        </p:txBody>
      </p:sp>
      <p:sp>
        <p:nvSpPr>
          <p:cNvPr id="62" name="Rechteck 61">
            <a:extLst>
              <a:ext uri="{FF2B5EF4-FFF2-40B4-BE49-F238E27FC236}">
                <a16:creationId xmlns:a16="http://schemas.microsoft.com/office/drawing/2014/main" id="{1EE38961-51DF-B90E-BFC8-EFD64DA98DA0}"/>
              </a:ext>
            </a:extLst>
          </p:cNvPr>
          <p:cNvSpPr>
            <a:spLocks noGrp="1" noRot="1" noMove="1" noResize="1" noEditPoints="1" noAdjustHandles="1" noChangeArrowheads="1" noChangeShapeType="1"/>
          </p:cNvSpPr>
          <p:nvPr userDrawn="1"/>
        </p:nvSpPr>
        <p:spPr>
          <a:xfrm>
            <a:off x="-2512" y="-9335"/>
            <a:ext cx="12193256" cy="17164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ormAutofit/>
          </a:bodyPr>
          <a:lstStyle/>
          <a:p>
            <a:pPr algn="ctr"/>
            <a:endParaRPr lang="de-DE" sz="2400"/>
          </a:p>
        </p:txBody>
      </p:sp>
      <p:sp>
        <p:nvSpPr>
          <p:cNvPr id="18" name="Textplatzhalter 17">
            <a:extLst>
              <a:ext uri="{FF2B5EF4-FFF2-40B4-BE49-F238E27FC236}">
                <a16:creationId xmlns:a16="http://schemas.microsoft.com/office/drawing/2014/main" id="{BFBEBAC2-6CB7-2EA1-A75B-DE560F72CE40}"/>
              </a:ext>
            </a:extLst>
          </p:cNvPr>
          <p:cNvSpPr>
            <a:spLocks noGrp="1"/>
          </p:cNvSpPr>
          <p:nvPr>
            <p:ph type="body" sz="quarter" idx="14" hasCustomPrompt="1"/>
          </p:nvPr>
        </p:nvSpPr>
        <p:spPr>
          <a:xfrm>
            <a:off x="473613" y="2539213"/>
            <a:ext cx="5105057" cy="1631868"/>
          </a:xfrm>
          <a:prstGeom prst="rect">
            <a:avLst/>
          </a:prstGeom>
        </p:spPr>
        <p:txBody>
          <a:bodyPr lIns="0" tIns="0" rIns="0" bIns="0">
            <a:normAutofit/>
          </a:bodyPr>
          <a:lstStyle>
            <a:lvl1pPr>
              <a:defRPr sz="1600" b="0" i="0">
                <a:solidFill>
                  <a:schemeClr val="tx1"/>
                </a:solidFill>
                <a:latin typeface="Golos Text" panose="020B0503020202020204" pitchFamily="34" charset="0"/>
                <a:cs typeface="Golos Text" panose="020B0503020202020204" pitchFamily="34" charset="0"/>
              </a:defRPr>
            </a:lvl1pPr>
            <a:lvl2pPr>
              <a:defRPr sz="1600" b="0" i="0">
                <a:latin typeface="Golos Text" panose="020B0503020202020204" pitchFamily="34" charset="0"/>
                <a:cs typeface="Golos Text" panose="020B0503020202020204" pitchFamily="34" charset="0"/>
              </a:defRPr>
            </a:lvl2pPr>
            <a:lvl3pPr>
              <a:defRPr sz="1600" b="0" i="0">
                <a:latin typeface="Golos Text" panose="020B0503020202020204" pitchFamily="34" charset="0"/>
                <a:cs typeface="Golos Text" panose="020B0503020202020204" pitchFamily="34" charset="0"/>
              </a:defRPr>
            </a:lvl3pPr>
            <a:lvl4pPr>
              <a:defRPr sz="1600" b="0" i="0">
                <a:latin typeface="Golos Text" panose="020B0503020202020204" pitchFamily="34" charset="0"/>
                <a:cs typeface="Golos Text" panose="020B0503020202020204" pitchFamily="34" charset="0"/>
              </a:defRPr>
            </a:lvl4pPr>
            <a:lvl5pPr>
              <a:defRPr sz="1600" b="0" i="0">
                <a:latin typeface="Golos Text" panose="020B0503020202020204" pitchFamily="34" charset="0"/>
                <a:cs typeface="Golos Text" panose="020B0503020202020204" pitchFamily="34" charset="0"/>
              </a:defRPr>
            </a:lvl5pPr>
          </a:lstStyle>
          <a:p>
            <a:pPr algn="l"/>
            <a:r>
              <a:rPr lang="de-DE" sz="1600" b="0" i="0" dirty="0">
                <a:solidFill>
                  <a:srgbClr val="38536A"/>
                </a:solidFill>
                <a:latin typeface="Golos Text" panose="020B0503020202020204" pitchFamily="34" charset="0"/>
                <a:cs typeface="Golos Text" panose="020B0503020202020204" pitchFamily="34" charset="0"/>
              </a:rPr>
              <a:t>Dieser Text zeigt, wie Ihr eigener Text aussieht, wenn Sie den Platzhalter durch Ihren eigenen Text ersetzen.</a:t>
            </a:r>
          </a:p>
          <a:p>
            <a:pPr marL="0" marR="0" lvl="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a:pPr>
            <a:r>
              <a:rPr lang="de-DE" sz="1600" b="0" i="0" dirty="0">
                <a:solidFill>
                  <a:srgbClr val="38536A"/>
                </a:solidFill>
                <a:latin typeface="Golos Text" panose="020B0503020202020204" pitchFamily="34" charset="0"/>
                <a:cs typeface="Golos Text" panose="020B0503020202020204" pitchFamily="34" charset="0"/>
              </a:rPr>
              <a:t>Dieser Text zeigt, wie Ihr eigener Text aussieht, wenn Sie den Platzhalter durch Ihren eigenen Text ersetzen.</a:t>
            </a:r>
          </a:p>
        </p:txBody>
      </p:sp>
      <p:sp>
        <p:nvSpPr>
          <p:cNvPr id="20" name="Textplatzhalter 19">
            <a:extLst>
              <a:ext uri="{FF2B5EF4-FFF2-40B4-BE49-F238E27FC236}">
                <a16:creationId xmlns:a16="http://schemas.microsoft.com/office/drawing/2014/main" id="{5555C34A-5F21-6031-B988-F19DBB8C11E8}"/>
              </a:ext>
            </a:extLst>
          </p:cNvPr>
          <p:cNvSpPr>
            <a:spLocks noGrp="1"/>
          </p:cNvSpPr>
          <p:nvPr>
            <p:ph type="body" sz="quarter" idx="15" hasCustomPrompt="1"/>
          </p:nvPr>
        </p:nvSpPr>
        <p:spPr>
          <a:xfrm>
            <a:off x="473613" y="1428516"/>
            <a:ext cx="5112801" cy="752345"/>
          </a:xfrm>
          <a:prstGeom prst="rect">
            <a:avLst/>
          </a:prstGeom>
        </p:spPr>
        <p:txBody>
          <a:bodyPr lIns="0" tIns="0" rIns="0" bIns="0">
            <a:normAutofit/>
          </a:bodyPr>
          <a:lstStyle>
            <a:lvl1pPr>
              <a:lnSpc>
                <a:spcPts val="2880"/>
              </a:lnSpc>
              <a:defRPr sz="2400" b="1" i="0">
                <a:solidFill>
                  <a:schemeClr val="tx1"/>
                </a:solidFill>
                <a:latin typeface="Golos Text SemiBold" panose="020B0503020202020204" pitchFamily="34" charset="0"/>
                <a:cs typeface="Golos Text SemiBold" panose="020B0503020202020204" pitchFamily="34" charset="0"/>
              </a:defRPr>
            </a:lvl1pPr>
            <a:lvl2pPr>
              <a:defRPr sz="2400" b="1" i="0">
                <a:latin typeface="Golos Text SemiBold" panose="020B0503020202020204" pitchFamily="34" charset="0"/>
                <a:cs typeface="Golos Text SemiBold" panose="020B0503020202020204" pitchFamily="34" charset="0"/>
              </a:defRPr>
            </a:lvl2pPr>
            <a:lvl3pPr>
              <a:defRPr sz="2400" b="1" i="0">
                <a:latin typeface="Golos Text SemiBold" panose="020B0503020202020204" pitchFamily="34" charset="0"/>
                <a:cs typeface="Golos Text SemiBold" panose="020B0503020202020204" pitchFamily="34" charset="0"/>
              </a:defRPr>
            </a:lvl3pPr>
            <a:lvl4pPr>
              <a:defRPr sz="2400" b="1" i="0">
                <a:latin typeface="Golos Text SemiBold" panose="020B0503020202020204" pitchFamily="34" charset="0"/>
                <a:cs typeface="Golos Text SemiBold" panose="020B0503020202020204" pitchFamily="34" charset="0"/>
              </a:defRPr>
            </a:lvl4pPr>
            <a:lvl5pPr>
              <a:defRPr sz="2400" b="1" i="0">
                <a:latin typeface="Golos Text SemiBold" panose="020B0503020202020204" pitchFamily="34" charset="0"/>
                <a:cs typeface="Golos Text SemiBold" panose="020B0503020202020204" pitchFamily="34" charset="0"/>
              </a:defRPr>
            </a:lvl5pPr>
          </a:lstStyle>
          <a:p>
            <a:pPr marL="0" marR="0" lvl="0" indent="0" algn="l" defTabSz="1219170" rtl="0" eaLnBrk="1" fontAlgn="auto" latinLnBrk="0" hangingPunct="1">
              <a:lnSpc>
                <a:spcPts val="2880"/>
              </a:lnSpc>
              <a:spcBef>
                <a:spcPts val="1333"/>
              </a:spcBef>
              <a:spcAft>
                <a:spcPts val="0"/>
              </a:spcAft>
              <a:buClrTx/>
              <a:buSzTx/>
              <a:buFont typeface="Arial" panose="020B0604020202020204" pitchFamily="34" charset="0"/>
              <a:buNone/>
              <a:tabLst/>
              <a:defRPr/>
            </a:pPr>
            <a:r>
              <a:rPr lang="de-DE" sz="2400" b="1" i="0" dirty="0">
                <a:solidFill>
                  <a:srgbClr val="38536A"/>
                </a:solidFill>
                <a:latin typeface="Golos Text SemiBold" panose="020B0503020202020204" pitchFamily="34" charset="0"/>
                <a:cs typeface="Golos Text SemiBold" panose="020B0503020202020204" pitchFamily="34" charset="0"/>
              </a:rPr>
              <a:t>Dieser Text kann durch Ihren eigenen Text ersetzt werden.</a:t>
            </a:r>
          </a:p>
        </p:txBody>
      </p:sp>
      <p:sp>
        <p:nvSpPr>
          <p:cNvPr id="2" name="Titel 1">
            <a:extLst>
              <a:ext uri="{FF2B5EF4-FFF2-40B4-BE49-F238E27FC236}">
                <a16:creationId xmlns:a16="http://schemas.microsoft.com/office/drawing/2014/main" id="{626937F5-E7C9-866F-1D8E-8407DC1AD99F}"/>
              </a:ext>
            </a:extLst>
          </p:cNvPr>
          <p:cNvSpPr>
            <a:spLocks noGrp="1"/>
          </p:cNvSpPr>
          <p:nvPr>
            <p:ph type="title" hasCustomPrompt="1"/>
          </p:nvPr>
        </p:nvSpPr>
        <p:spPr>
          <a:xfrm>
            <a:off x="473613" y="12794"/>
            <a:ext cx="5112801" cy="843905"/>
          </a:xfrm>
        </p:spPr>
        <p:txBody>
          <a:bodyPr/>
          <a:lstStyle/>
          <a:p>
            <a:r>
              <a:rPr lang="de-DE" dirty="0"/>
              <a:t>Image Text Layout 2</a:t>
            </a:r>
          </a:p>
        </p:txBody>
      </p:sp>
      <p:cxnSp>
        <p:nvCxnSpPr>
          <p:cNvPr id="3" name="Gerade Verbindung 2">
            <a:extLst>
              <a:ext uri="{FF2B5EF4-FFF2-40B4-BE49-F238E27FC236}">
                <a16:creationId xmlns:a16="http://schemas.microsoft.com/office/drawing/2014/main" id="{884BE21A-C861-1F6C-1FA2-3E5CBC93E10E}"/>
              </a:ext>
            </a:extLst>
          </p:cNvPr>
          <p:cNvCxnSpPr>
            <a:cxnSpLocks/>
          </p:cNvCxnSpPr>
          <p:nvPr userDrawn="1"/>
        </p:nvCxnSpPr>
        <p:spPr>
          <a:xfrm>
            <a:off x="473613" y="856703"/>
            <a:ext cx="5112801" cy="0"/>
          </a:xfrm>
          <a:prstGeom prst="line">
            <a:avLst/>
          </a:prstGeom>
          <a:ln w="12700">
            <a:solidFill>
              <a:schemeClr val="accent1"/>
            </a:solidFill>
          </a:ln>
        </p:spPr>
        <p:style>
          <a:lnRef idx="2">
            <a:schemeClr val="accent1"/>
          </a:lnRef>
          <a:fillRef idx="0">
            <a:schemeClr val="accent1"/>
          </a:fillRef>
          <a:effectRef idx="1">
            <a:schemeClr val="accent1"/>
          </a:effectRef>
          <a:fontRef idx="minor">
            <a:schemeClr val="tx1"/>
          </a:fontRef>
        </p:style>
      </p:cxnSp>
      <p:sp>
        <p:nvSpPr>
          <p:cNvPr id="9" name="Bildplatzhalter 8">
            <a:extLst>
              <a:ext uri="{FF2B5EF4-FFF2-40B4-BE49-F238E27FC236}">
                <a16:creationId xmlns:a16="http://schemas.microsoft.com/office/drawing/2014/main" id="{FFC9DCAE-A61D-35CB-6C3C-1E81097BA037}"/>
              </a:ext>
            </a:extLst>
          </p:cNvPr>
          <p:cNvSpPr>
            <a:spLocks noGrp="1"/>
          </p:cNvSpPr>
          <p:nvPr>
            <p:ph type="pic" sz="quarter" idx="17"/>
          </p:nvPr>
        </p:nvSpPr>
        <p:spPr>
          <a:xfrm>
            <a:off x="6093489" y="-19502"/>
            <a:ext cx="6100800" cy="4386089"/>
          </a:xfrm>
          <a:prstGeom prst="rect">
            <a:avLst/>
          </a:prstGeom>
        </p:spPr>
        <p:txBody>
          <a:bodyPr/>
          <a:lstStyle/>
          <a:p>
            <a:endParaRPr lang="de-DE"/>
          </a:p>
        </p:txBody>
      </p:sp>
      <p:sp>
        <p:nvSpPr>
          <p:cNvPr id="6" name="Bildplatzhalter 5">
            <a:extLst>
              <a:ext uri="{FF2B5EF4-FFF2-40B4-BE49-F238E27FC236}">
                <a16:creationId xmlns:a16="http://schemas.microsoft.com/office/drawing/2014/main" id="{2AC89D33-4DF6-9BBD-DDA2-7D61C180F391}"/>
              </a:ext>
            </a:extLst>
          </p:cNvPr>
          <p:cNvSpPr>
            <a:spLocks noGrp="1"/>
          </p:cNvSpPr>
          <p:nvPr>
            <p:ph type="pic" sz="quarter" idx="19"/>
          </p:nvPr>
        </p:nvSpPr>
        <p:spPr>
          <a:xfrm>
            <a:off x="9191891" y="4473829"/>
            <a:ext cx="2997995" cy="2384172"/>
          </a:xfrm>
          <a:prstGeom prst="rect">
            <a:avLst/>
          </a:prstGeom>
        </p:spPr>
        <p:txBody>
          <a:bodyPr/>
          <a:lstStyle/>
          <a:p>
            <a:endParaRPr lang="de-DE"/>
          </a:p>
        </p:txBody>
      </p:sp>
      <p:sp>
        <p:nvSpPr>
          <p:cNvPr id="4" name="Textplatzhalter 21">
            <a:extLst>
              <a:ext uri="{FF2B5EF4-FFF2-40B4-BE49-F238E27FC236}">
                <a16:creationId xmlns:a16="http://schemas.microsoft.com/office/drawing/2014/main" id="{7B5282FB-657A-CD5D-4744-A57F7CD7CBD6}"/>
              </a:ext>
            </a:extLst>
          </p:cNvPr>
          <p:cNvSpPr>
            <a:spLocks noGrp="1"/>
          </p:cNvSpPr>
          <p:nvPr>
            <p:ph type="body" sz="quarter" idx="20" hasCustomPrompt="1"/>
          </p:nvPr>
        </p:nvSpPr>
        <p:spPr>
          <a:xfrm>
            <a:off x="473612" y="1056527"/>
            <a:ext cx="5112801" cy="240000"/>
          </a:xfrm>
          <a:prstGeom prst="rect">
            <a:avLst/>
          </a:prstGeom>
        </p:spPr>
        <p:txBody>
          <a:bodyPr lIns="0" tIns="0" rIns="0" bIns="0" anchor="t" anchorCtr="0">
            <a:normAutofit/>
          </a:bodyPr>
          <a:lstStyle>
            <a:lvl1pPr marL="0" indent="0">
              <a:buSzPct val="200000"/>
              <a:buFontTx/>
              <a:buNone/>
              <a:defRPr sz="1400" b="0" i="1">
                <a:solidFill>
                  <a:srgbClr val="065792"/>
                </a:solidFill>
                <a:latin typeface="Merriweather" pitchFamily="2" charset="77"/>
              </a:defRPr>
            </a:lvl1pPr>
            <a:lvl2pPr>
              <a:defRPr sz="1600" b="0" i="1">
                <a:solidFill>
                  <a:srgbClr val="065792"/>
                </a:solidFill>
                <a:latin typeface="Merriweather" pitchFamily="2" charset="77"/>
              </a:defRPr>
            </a:lvl2pPr>
            <a:lvl3pPr>
              <a:defRPr sz="1600" b="0" i="1">
                <a:solidFill>
                  <a:srgbClr val="065792"/>
                </a:solidFill>
                <a:latin typeface="Merriweather" pitchFamily="2" charset="77"/>
              </a:defRPr>
            </a:lvl3pPr>
            <a:lvl4pPr>
              <a:defRPr sz="1600" b="0" i="1">
                <a:solidFill>
                  <a:srgbClr val="065792"/>
                </a:solidFill>
                <a:latin typeface="Merriweather" pitchFamily="2" charset="77"/>
              </a:defRPr>
            </a:lvl4pPr>
            <a:lvl5pPr>
              <a:defRPr sz="1600" b="0" i="1">
                <a:solidFill>
                  <a:srgbClr val="065792"/>
                </a:solidFill>
                <a:latin typeface="Merriweather" pitchFamily="2" charset="77"/>
              </a:defRPr>
            </a:lvl5pPr>
          </a:lstStyle>
          <a:p>
            <a:r>
              <a:rPr lang="de-DE" i="1" dirty="0" err="1">
                <a:solidFill>
                  <a:srgbClr val="065792"/>
                </a:solidFill>
                <a:latin typeface="Merriweather" pitchFamily="2" charset="77"/>
              </a:rPr>
              <a:t>Hairline</a:t>
            </a:r>
            <a:endParaRPr lang="de-DE" i="1" dirty="0">
              <a:solidFill>
                <a:srgbClr val="065792"/>
              </a:solidFill>
              <a:latin typeface="Merriweather" pitchFamily="2" charset="77"/>
            </a:endParaRPr>
          </a:p>
        </p:txBody>
      </p:sp>
    </p:spTree>
    <p:extLst>
      <p:ext uri="{BB962C8B-B14F-4D97-AF65-F5344CB8AC3E}">
        <p14:creationId xmlns:p14="http://schemas.microsoft.com/office/powerpoint/2010/main" val="42688192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mage Text Layout 3">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A86EBB70-7AC3-3CD2-2CB6-2592986CC208}"/>
              </a:ext>
            </a:extLst>
          </p:cNvPr>
          <p:cNvSpPr>
            <a:spLocks noGrp="1"/>
          </p:cNvSpPr>
          <p:nvPr>
            <p:ph type="pic" sz="quarter" idx="18"/>
          </p:nvPr>
        </p:nvSpPr>
        <p:spPr>
          <a:xfrm>
            <a:off x="-271" y="3554807"/>
            <a:ext cx="3984000" cy="2206477"/>
          </a:xfrm>
          <a:prstGeom prst="rect">
            <a:avLst/>
          </a:prstGeom>
        </p:spPr>
        <p:txBody>
          <a:bodyPr/>
          <a:lstStyle/>
          <a:p>
            <a:endParaRPr lang="de-DE"/>
          </a:p>
        </p:txBody>
      </p:sp>
      <p:sp>
        <p:nvSpPr>
          <p:cNvPr id="62" name="Rechteck 61">
            <a:extLst>
              <a:ext uri="{FF2B5EF4-FFF2-40B4-BE49-F238E27FC236}">
                <a16:creationId xmlns:a16="http://schemas.microsoft.com/office/drawing/2014/main" id="{1EE38961-51DF-B90E-BFC8-EFD64DA98DA0}"/>
              </a:ext>
            </a:extLst>
          </p:cNvPr>
          <p:cNvSpPr>
            <a:spLocks noGrp="1" noRot="1" noMove="1" noResize="1" noEditPoints="1" noAdjustHandles="1" noChangeArrowheads="1" noChangeShapeType="1"/>
          </p:cNvSpPr>
          <p:nvPr userDrawn="1"/>
        </p:nvSpPr>
        <p:spPr>
          <a:xfrm>
            <a:off x="-2512" y="-9335"/>
            <a:ext cx="12193256" cy="17164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ormAutofit/>
          </a:bodyPr>
          <a:lstStyle/>
          <a:p>
            <a:pPr algn="ctr"/>
            <a:endParaRPr lang="de-DE" sz="2400"/>
          </a:p>
        </p:txBody>
      </p:sp>
      <p:sp>
        <p:nvSpPr>
          <p:cNvPr id="18" name="Textplatzhalter 17">
            <a:extLst>
              <a:ext uri="{FF2B5EF4-FFF2-40B4-BE49-F238E27FC236}">
                <a16:creationId xmlns:a16="http://schemas.microsoft.com/office/drawing/2014/main" id="{BFBEBAC2-6CB7-2EA1-A75B-DE560F72CE40}"/>
              </a:ext>
            </a:extLst>
          </p:cNvPr>
          <p:cNvSpPr>
            <a:spLocks noGrp="1"/>
          </p:cNvSpPr>
          <p:nvPr>
            <p:ph type="body" sz="quarter" idx="14" hasCustomPrompt="1"/>
          </p:nvPr>
        </p:nvSpPr>
        <p:spPr>
          <a:xfrm>
            <a:off x="473610" y="2143501"/>
            <a:ext cx="11221047" cy="752345"/>
          </a:xfrm>
          <a:prstGeom prst="rect">
            <a:avLst/>
          </a:prstGeom>
        </p:spPr>
        <p:txBody>
          <a:bodyPr lIns="0" tIns="0" rIns="0" bIns="0">
            <a:normAutofit/>
          </a:bodyPr>
          <a:lstStyle>
            <a:lvl1pPr>
              <a:defRPr sz="1600" b="0" i="0">
                <a:solidFill>
                  <a:schemeClr val="tx1"/>
                </a:solidFill>
                <a:latin typeface="Golos Text" panose="020B0503020202020204" pitchFamily="34" charset="0"/>
                <a:cs typeface="Golos Text" panose="020B0503020202020204" pitchFamily="34" charset="0"/>
              </a:defRPr>
            </a:lvl1pPr>
            <a:lvl2pPr>
              <a:defRPr sz="1600" b="0" i="0">
                <a:latin typeface="Golos Text" panose="020B0503020202020204" pitchFamily="34" charset="0"/>
                <a:cs typeface="Golos Text" panose="020B0503020202020204" pitchFamily="34" charset="0"/>
              </a:defRPr>
            </a:lvl2pPr>
            <a:lvl3pPr>
              <a:defRPr sz="1600" b="0" i="0">
                <a:latin typeface="Golos Text" panose="020B0503020202020204" pitchFamily="34" charset="0"/>
                <a:cs typeface="Golos Text" panose="020B0503020202020204" pitchFamily="34" charset="0"/>
              </a:defRPr>
            </a:lvl3pPr>
            <a:lvl4pPr>
              <a:defRPr sz="1600" b="0" i="0">
                <a:latin typeface="Golos Text" panose="020B0503020202020204" pitchFamily="34" charset="0"/>
                <a:cs typeface="Golos Text" panose="020B0503020202020204" pitchFamily="34" charset="0"/>
              </a:defRPr>
            </a:lvl4pPr>
            <a:lvl5pPr>
              <a:defRPr sz="1600" b="0" i="0">
                <a:latin typeface="Golos Text" panose="020B0503020202020204" pitchFamily="34" charset="0"/>
                <a:cs typeface="Golos Text" panose="020B0503020202020204" pitchFamily="34" charset="0"/>
              </a:defRPr>
            </a:lvl5pPr>
          </a:lstStyle>
          <a:p>
            <a:pPr algn="l"/>
            <a:r>
              <a:rPr lang="de-DE" sz="1600" b="0" i="0" dirty="0">
                <a:solidFill>
                  <a:srgbClr val="38536A"/>
                </a:solidFill>
                <a:latin typeface="Golos Text" panose="020B0503020202020204" pitchFamily="34" charset="0"/>
                <a:cs typeface="Golos Text" panose="020B0503020202020204" pitchFamily="34" charset="0"/>
              </a:rPr>
              <a:t>Dieser Text zeigt, wie Ihr eigener Text aussieht, wenn Sie den Platzhalter durch Ihren eigenen Text ersetzen. Dieser Text zeigt, wie Ihr eigener Text aussieht, wenn Sie den Platzhalter durch Ihren eigenen Text ersetzen.</a:t>
            </a:r>
            <a:br>
              <a:rPr lang="de-DE" sz="1600" b="0" i="0" dirty="0">
                <a:solidFill>
                  <a:srgbClr val="38536A"/>
                </a:solidFill>
                <a:latin typeface="Golos Text" panose="020B0503020202020204" pitchFamily="34" charset="0"/>
                <a:cs typeface="Golos Text" panose="020B0503020202020204" pitchFamily="34" charset="0"/>
              </a:rPr>
            </a:br>
            <a:endParaRPr lang="de-DE" sz="1600" b="0" i="0" dirty="0">
              <a:solidFill>
                <a:srgbClr val="38536A"/>
              </a:solidFill>
              <a:latin typeface="Golos Text" panose="020B0503020202020204" pitchFamily="34" charset="0"/>
              <a:cs typeface="Golos Text" panose="020B0503020202020204" pitchFamily="34" charset="0"/>
            </a:endParaRPr>
          </a:p>
          <a:p>
            <a:pPr algn="l"/>
            <a:endParaRPr lang="de-DE" sz="1600" b="0" i="0" dirty="0">
              <a:solidFill>
                <a:srgbClr val="38536A"/>
              </a:solidFill>
              <a:latin typeface="Golos Text" panose="020B0503020202020204" pitchFamily="34" charset="0"/>
              <a:cs typeface="Golos Text" panose="020B0503020202020204" pitchFamily="34" charset="0"/>
            </a:endParaRPr>
          </a:p>
        </p:txBody>
      </p:sp>
      <p:sp>
        <p:nvSpPr>
          <p:cNvPr id="2" name="Titel 1">
            <a:extLst>
              <a:ext uri="{FF2B5EF4-FFF2-40B4-BE49-F238E27FC236}">
                <a16:creationId xmlns:a16="http://schemas.microsoft.com/office/drawing/2014/main" id="{626937F5-E7C9-866F-1D8E-8407DC1AD99F}"/>
              </a:ext>
            </a:extLst>
          </p:cNvPr>
          <p:cNvSpPr>
            <a:spLocks noGrp="1"/>
          </p:cNvSpPr>
          <p:nvPr>
            <p:ph type="title" hasCustomPrompt="1"/>
          </p:nvPr>
        </p:nvSpPr>
        <p:spPr>
          <a:xfrm>
            <a:off x="473613" y="12794"/>
            <a:ext cx="5112801" cy="843905"/>
          </a:xfrm>
        </p:spPr>
        <p:txBody>
          <a:bodyPr/>
          <a:lstStyle/>
          <a:p>
            <a:r>
              <a:rPr lang="de-DE" dirty="0"/>
              <a:t>Image Text Layout 3</a:t>
            </a:r>
          </a:p>
        </p:txBody>
      </p:sp>
      <p:pic>
        <p:nvPicPr>
          <p:cNvPr id="6" name="Picture 2" descr="Image result for research instruments logo">
            <a:extLst>
              <a:ext uri="{FF2B5EF4-FFF2-40B4-BE49-F238E27FC236}">
                <a16:creationId xmlns:a16="http://schemas.microsoft.com/office/drawing/2014/main" id="{2359420F-008E-F593-7EB9-0B1FC68D2FB8}"/>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0091371" y="240000"/>
            <a:ext cx="1603287" cy="49523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Gerade Verbindung 6">
            <a:extLst>
              <a:ext uri="{FF2B5EF4-FFF2-40B4-BE49-F238E27FC236}">
                <a16:creationId xmlns:a16="http://schemas.microsoft.com/office/drawing/2014/main" id="{9632C581-0C98-AC7D-2602-E243D2ECD416}"/>
              </a:ext>
            </a:extLst>
          </p:cNvPr>
          <p:cNvCxnSpPr>
            <a:cxnSpLocks/>
          </p:cNvCxnSpPr>
          <p:nvPr userDrawn="1"/>
        </p:nvCxnSpPr>
        <p:spPr>
          <a:xfrm>
            <a:off x="473613" y="856703"/>
            <a:ext cx="11238388" cy="9007"/>
          </a:xfrm>
          <a:prstGeom prst="line">
            <a:avLst/>
          </a:prstGeom>
          <a:ln w="12700">
            <a:solidFill>
              <a:srgbClr val="065792"/>
            </a:solidFill>
          </a:ln>
        </p:spPr>
        <p:style>
          <a:lnRef idx="2">
            <a:schemeClr val="accent1"/>
          </a:lnRef>
          <a:fillRef idx="0">
            <a:schemeClr val="accent1"/>
          </a:fillRef>
          <a:effectRef idx="1">
            <a:schemeClr val="accent1"/>
          </a:effectRef>
          <a:fontRef idx="minor">
            <a:schemeClr val="tx1"/>
          </a:fontRef>
        </p:style>
      </p:cxnSp>
      <p:sp>
        <p:nvSpPr>
          <p:cNvPr id="23" name="Bildplatzhalter 10">
            <a:extLst>
              <a:ext uri="{FF2B5EF4-FFF2-40B4-BE49-F238E27FC236}">
                <a16:creationId xmlns:a16="http://schemas.microsoft.com/office/drawing/2014/main" id="{99CC5C51-37A7-56EE-4285-296C1E8F8E1F}"/>
              </a:ext>
            </a:extLst>
          </p:cNvPr>
          <p:cNvSpPr>
            <a:spLocks noGrp="1"/>
          </p:cNvSpPr>
          <p:nvPr>
            <p:ph type="pic" sz="quarter" idx="19"/>
          </p:nvPr>
        </p:nvSpPr>
        <p:spPr>
          <a:xfrm>
            <a:off x="4100805" y="3554807"/>
            <a:ext cx="3984000" cy="2206477"/>
          </a:xfrm>
          <a:prstGeom prst="rect">
            <a:avLst/>
          </a:prstGeom>
        </p:spPr>
        <p:txBody>
          <a:bodyPr/>
          <a:lstStyle/>
          <a:p>
            <a:endParaRPr lang="de-DE"/>
          </a:p>
        </p:txBody>
      </p:sp>
      <p:sp>
        <p:nvSpPr>
          <p:cNvPr id="24" name="Bildplatzhalter 10">
            <a:extLst>
              <a:ext uri="{FF2B5EF4-FFF2-40B4-BE49-F238E27FC236}">
                <a16:creationId xmlns:a16="http://schemas.microsoft.com/office/drawing/2014/main" id="{6B30BE03-2719-065F-31C1-DDCEAF3F077C}"/>
              </a:ext>
            </a:extLst>
          </p:cNvPr>
          <p:cNvSpPr>
            <a:spLocks noGrp="1"/>
          </p:cNvSpPr>
          <p:nvPr>
            <p:ph type="pic" sz="quarter" idx="20"/>
          </p:nvPr>
        </p:nvSpPr>
        <p:spPr>
          <a:xfrm>
            <a:off x="8208000" y="3554807"/>
            <a:ext cx="3984000" cy="2206477"/>
          </a:xfrm>
          <a:prstGeom prst="rect">
            <a:avLst/>
          </a:prstGeom>
        </p:spPr>
        <p:txBody>
          <a:bodyPr/>
          <a:lstStyle/>
          <a:p>
            <a:endParaRPr lang="de-DE"/>
          </a:p>
        </p:txBody>
      </p:sp>
      <p:cxnSp>
        <p:nvCxnSpPr>
          <p:cNvPr id="3" name="Gerade Verbindung 2">
            <a:extLst>
              <a:ext uri="{FF2B5EF4-FFF2-40B4-BE49-F238E27FC236}">
                <a16:creationId xmlns:a16="http://schemas.microsoft.com/office/drawing/2014/main" id="{B8FFF498-F46D-1257-0D70-56A2E54796DC}"/>
              </a:ext>
            </a:extLst>
          </p:cNvPr>
          <p:cNvCxnSpPr>
            <a:cxnSpLocks/>
          </p:cNvCxnSpPr>
          <p:nvPr userDrawn="1"/>
        </p:nvCxnSpPr>
        <p:spPr>
          <a:xfrm>
            <a:off x="-2512" y="6517493"/>
            <a:ext cx="12193256" cy="0"/>
          </a:xfrm>
          <a:prstGeom prst="line">
            <a:avLst/>
          </a:prstGeom>
          <a:ln w="12700">
            <a:solidFill>
              <a:srgbClr val="065792"/>
            </a:solidFill>
          </a:ln>
        </p:spPr>
        <p:style>
          <a:lnRef idx="2">
            <a:schemeClr val="accent1"/>
          </a:lnRef>
          <a:fillRef idx="0">
            <a:schemeClr val="accent1"/>
          </a:fillRef>
          <a:effectRef idx="1">
            <a:schemeClr val="accent1"/>
          </a:effectRef>
          <a:fontRef idx="minor">
            <a:schemeClr val="tx1"/>
          </a:fontRef>
        </p:style>
      </p:cxnSp>
      <p:sp>
        <p:nvSpPr>
          <p:cNvPr id="10" name="Textplatzhalter 19">
            <a:extLst>
              <a:ext uri="{FF2B5EF4-FFF2-40B4-BE49-F238E27FC236}">
                <a16:creationId xmlns:a16="http://schemas.microsoft.com/office/drawing/2014/main" id="{96919122-83AF-B918-2BEF-B6648F53E1E8}"/>
              </a:ext>
            </a:extLst>
          </p:cNvPr>
          <p:cNvSpPr>
            <a:spLocks noGrp="1"/>
          </p:cNvSpPr>
          <p:nvPr>
            <p:ph type="body" sz="quarter" idx="15" hasCustomPrompt="1"/>
          </p:nvPr>
        </p:nvSpPr>
        <p:spPr>
          <a:xfrm>
            <a:off x="473613" y="1428516"/>
            <a:ext cx="11221043" cy="336003"/>
          </a:xfrm>
          <a:prstGeom prst="rect">
            <a:avLst/>
          </a:prstGeom>
        </p:spPr>
        <p:txBody>
          <a:bodyPr lIns="0" tIns="0" rIns="0" bIns="0">
            <a:normAutofit/>
          </a:bodyPr>
          <a:lstStyle>
            <a:lvl1pPr>
              <a:lnSpc>
                <a:spcPts val="2880"/>
              </a:lnSpc>
              <a:defRPr sz="2400" b="1" i="0">
                <a:solidFill>
                  <a:schemeClr val="tx1"/>
                </a:solidFill>
                <a:latin typeface="Golos Text SemiBold" panose="020B0503020202020204" pitchFamily="34" charset="0"/>
                <a:cs typeface="Golos Text SemiBold" panose="020B0503020202020204" pitchFamily="34" charset="0"/>
              </a:defRPr>
            </a:lvl1pPr>
            <a:lvl2pPr>
              <a:defRPr sz="2400" b="1" i="0">
                <a:latin typeface="Golos Text SemiBold" panose="020B0503020202020204" pitchFamily="34" charset="0"/>
                <a:cs typeface="Golos Text SemiBold" panose="020B0503020202020204" pitchFamily="34" charset="0"/>
              </a:defRPr>
            </a:lvl2pPr>
            <a:lvl3pPr>
              <a:defRPr sz="2400" b="1" i="0">
                <a:latin typeface="Golos Text SemiBold" panose="020B0503020202020204" pitchFamily="34" charset="0"/>
                <a:cs typeface="Golos Text SemiBold" panose="020B0503020202020204" pitchFamily="34" charset="0"/>
              </a:defRPr>
            </a:lvl3pPr>
            <a:lvl4pPr>
              <a:defRPr sz="2400" b="1" i="0">
                <a:latin typeface="Golos Text SemiBold" panose="020B0503020202020204" pitchFamily="34" charset="0"/>
                <a:cs typeface="Golos Text SemiBold" panose="020B0503020202020204" pitchFamily="34" charset="0"/>
              </a:defRPr>
            </a:lvl4pPr>
            <a:lvl5pPr>
              <a:defRPr sz="2400" b="1" i="0">
                <a:latin typeface="Golos Text SemiBold" panose="020B0503020202020204" pitchFamily="34" charset="0"/>
                <a:cs typeface="Golos Text SemiBold" panose="020B0503020202020204" pitchFamily="34" charset="0"/>
              </a:defRPr>
            </a:lvl5pPr>
          </a:lstStyle>
          <a:p>
            <a:pPr marL="0" marR="0" lvl="0" indent="0" algn="l" defTabSz="1219170" rtl="0" eaLnBrk="1" fontAlgn="auto" latinLnBrk="0" hangingPunct="1">
              <a:lnSpc>
                <a:spcPts val="2880"/>
              </a:lnSpc>
              <a:spcBef>
                <a:spcPts val="1333"/>
              </a:spcBef>
              <a:spcAft>
                <a:spcPts val="0"/>
              </a:spcAft>
              <a:buClrTx/>
              <a:buSzTx/>
              <a:buFont typeface="Arial" panose="020B0604020202020204" pitchFamily="34" charset="0"/>
              <a:buNone/>
              <a:tabLst/>
              <a:defRPr/>
            </a:pPr>
            <a:r>
              <a:rPr lang="de-DE" sz="2400" b="1" i="0" dirty="0">
                <a:solidFill>
                  <a:srgbClr val="38536A"/>
                </a:solidFill>
                <a:latin typeface="Golos Text SemiBold" panose="020B0503020202020204" pitchFamily="34" charset="0"/>
                <a:cs typeface="Golos Text SemiBold" panose="020B0503020202020204" pitchFamily="34" charset="0"/>
              </a:rPr>
              <a:t>Dieser Text kann durch Ihren eigenen Text ersetzt werden.</a:t>
            </a:r>
          </a:p>
        </p:txBody>
      </p:sp>
      <p:sp>
        <p:nvSpPr>
          <p:cNvPr id="12" name="Textplatzhalter 21">
            <a:extLst>
              <a:ext uri="{FF2B5EF4-FFF2-40B4-BE49-F238E27FC236}">
                <a16:creationId xmlns:a16="http://schemas.microsoft.com/office/drawing/2014/main" id="{CAC56042-4A47-696A-A444-2D4E6C211340}"/>
              </a:ext>
            </a:extLst>
          </p:cNvPr>
          <p:cNvSpPr>
            <a:spLocks noGrp="1"/>
          </p:cNvSpPr>
          <p:nvPr>
            <p:ph type="body" sz="quarter" idx="25" hasCustomPrompt="1"/>
          </p:nvPr>
        </p:nvSpPr>
        <p:spPr>
          <a:xfrm>
            <a:off x="473611" y="1056527"/>
            <a:ext cx="11221043" cy="240000"/>
          </a:xfrm>
          <a:prstGeom prst="rect">
            <a:avLst/>
          </a:prstGeom>
        </p:spPr>
        <p:txBody>
          <a:bodyPr lIns="0" tIns="0" rIns="0" bIns="0" anchor="t" anchorCtr="0">
            <a:normAutofit/>
          </a:bodyPr>
          <a:lstStyle>
            <a:lvl1pPr marL="0" indent="0">
              <a:buSzPct val="200000"/>
              <a:buFontTx/>
              <a:buNone/>
              <a:defRPr sz="1400" b="0" i="1">
                <a:solidFill>
                  <a:srgbClr val="065792"/>
                </a:solidFill>
                <a:latin typeface="Merriweather" pitchFamily="2" charset="77"/>
              </a:defRPr>
            </a:lvl1pPr>
            <a:lvl2pPr>
              <a:defRPr sz="1600" b="0" i="1">
                <a:solidFill>
                  <a:srgbClr val="065792"/>
                </a:solidFill>
                <a:latin typeface="Merriweather" pitchFamily="2" charset="77"/>
              </a:defRPr>
            </a:lvl2pPr>
            <a:lvl3pPr>
              <a:defRPr sz="1600" b="0" i="1">
                <a:solidFill>
                  <a:srgbClr val="065792"/>
                </a:solidFill>
                <a:latin typeface="Merriweather" pitchFamily="2" charset="77"/>
              </a:defRPr>
            </a:lvl3pPr>
            <a:lvl4pPr>
              <a:defRPr sz="1600" b="0" i="1">
                <a:solidFill>
                  <a:srgbClr val="065792"/>
                </a:solidFill>
                <a:latin typeface="Merriweather" pitchFamily="2" charset="77"/>
              </a:defRPr>
            </a:lvl4pPr>
            <a:lvl5pPr>
              <a:defRPr sz="1600" b="0" i="1">
                <a:solidFill>
                  <a:srgbClr val="065792"/>
                </a:solidFill>
                <a:latin typeface="Merriweather" pitchFamily="2" charset="77"/>
              </a:defRPr>
            </a:lvl5pPr>
          </a:lstStyle>
          <a:p>
            <a:r>
              <a:rPr lang="de-DE" i="1" dirty="0" err="1">
                <a:solidFill>
                  <a:srgbClr val="065792"/>
                </a:solidFill>
                <a:latin typeface="Merriweather" pitchFamily="2" charset="77"/>
              </a:rPr>
              <a:t>Hairline</a:t>
            </a:r>
            <a:endParaRPr lang="de-DE" i="1" dirty="0">
              <a:solidFill>
                <a:srgbClr val="065792"/>
              </a:solidFill>
              <a:latin typeface="Merriweather" pitchFamily="2" charset="77"/>
            </a:endParaRPr>
          </a:p>
        </p:txBody>
      </p:sp>
      <p:sp>
        <p:nvSpPr>
          <p:cNvPr id="13" name="Fußzeilenplatzhalter 3">
            <a:extLst>
              <a:ext uri="{FF2B5EF4-FFF2-40B4-BE49-F238E27FC236}">
                <a16:creationId xmlns:a16="http://schemas.microsoft.com/office/drawing/2014/main" id="{61266B2E-9534-6C2C-B5E7-A651D0035DFA}"/>
              </a:ext>
            </a:extLst>
          </p:cNvPr>
          <p:cNvSpPr>
            <a:spLocks noGrp="1"/>
          </p:cNvSpPr>
          <p:nvPr>
            <p:ph type="ftr" sz="quarter" idx="3"/>
          </p:nvPr>
        </p:nvSpPr>
        <p:spPr>
          <a:xfrm>
            <a:off x="473612" y="6522000"/>
            <a:ext cx="2886872" cy="336000"/>
          </a:xfrm>
          <a:prstGeom prst="rect">
            <a:avLst/>
          </a:prstGeom>
        </p:spPr>
        <p:txBody>
          <a:bodyPr vert="horz" lIns="0" tIns="45720" rIns="91440" bIns="45720" rtlCol="0" anchor="ctr"/>
          <a:lstStyle>
            <a:lvl1pPr algn="ctr">
              <a:defRPr sz="1333">
                <a:solidFill>
                  <a:schemeClr val="tx2"/>
                </a:solidFill>
                <a:latin typeface="Golos Text" panose="020B0503020202020204" pitchFamily="34" charset="0"/>
                <a:cs typeface="Golos Text" panose="020B0503020202020204" pitchFamily="34" charset="0"/>
              </a:defRPr>
            </a:lvl1pPr>
          </a:lstStyle>
          <a:p>
            <a:pPr algn="l"/>
            <a:r>
              <a:rPr lang="de-DE" dirty="0"/>
              <a:t>© RI Research Instruments GmbH</a:t>
            </a:r>
          </a:p>
        </p:txBody>
      </p:sp>
      <p:sp>
        <p:nvSpPr>
          <p:cNvPr id="4" name="Datumsplatzhalter 1">
            <a:extLst>
              <a:ext uri="{FF2B5EF4-FFF2-40B4-BE49-F238E27FC236}">
                <a16:creationId xmlns:a16="http://schemas.microsoft.com/office/drawing/2014/main" id="{576733EC-E764-13FC-B1EC-072320D97A77}"/>
              </a:ext>
            </a:extLst>
          </p:cNvPr>
          <p:cNvSpPr>
            <a:spLocks noGrp="1"/>
          </p:cNvSpPr>
          <p:nvPr>
            <p:ph type="dt" sz="half" idx="2"/>
          </p:nvPr>
        </p:nvSpPr>
        <p:spPr>
          <a:xfrm>
            <a:off x="8318631" y="6522000"/>
            <a:ext cx="1925895" cy="336000"/>
          </a:xfrm>
          <a:prstGeom prst="rect">
            <a:avLst/>
          </a:prstGeom>
        </p:spPr>
        <p:txBody>
          <a:bodyPr vert="horz" lIns="91440" tIns="45720" rIns="91440" bIns="45720" rtlCol="0" anchor="ctr"/>
          <a:lstStyle>
            <a:lvl1pPr algn="l">
              <a:defRPr sz="1333">
                <a:solidFill>
                  <a:schemeClr val="tx2"/>
                </a:solidFill>
                <a:latin typeface="Golos Text" panose="020B0503020202020204" pitchFamily="34" charset="0"/>
                <a:cs typeface="Golos Text" panose="020B0503020202020204" pitchFamily="34" charset="0"/>
              </a:defRPr>
            </a:lvl1pPr>
          </a:lstStyle>
          <a:p>
            <a:pPr algn="ctr"/>
            <a:r>
              <a:rPr lang="en-US"/>
              <a:t>m</a:t>
            </a:r>
            <a:r>
              <a:rPr lang="en-US" noProof="0" dirty="0" err="1"/>
              <a:t>onth</a:t>
            </a:r>
            <a:r>
              <a:rPr lang="en-US" noProof="0" dirty="0"/>
              <a:t>/day/ye</a:t>
            </a:r>
            <a:r>
              <a:rPr lang="en-US" dirty="0" err="1"/>
              <a:t>ar</a:t>
            </a:r>
            <a:endParaRPr lang="en-US" dirty="0"/>
          </a:p>
        </p:txBody>
      </p:sp>
      <p:sp>
        <p:nvSpPr>
          <p:cNvPr id="5" name="Foliennummernplatzhalter 4">
            <a:extLst>
              <a:ext uri="{FF2B5EF4-FFF2-40B4-BE49-F238E27FC236}">
                <a16:creationId xmlns:a16="http://schemas.microsoft.com/office/drawing/2014/main" id="{ACA54B8A-BBD3-61B5-9FDA-2CFF5453B0AD}"/>
              </a:ext>
            </a:extLst>
          </p:cNvPr>
          <p:cNvSpPr>
            <a:spLocks noGrp="1"/>
          </p:cNvSpPr>
          <p:nvPr>
            <p:ph type="sldNum" sz="quarter" idx="4"/>
          </p:nvPr>
        </p:nvSpPr>
        <p:spPr>
          <a:xfrm>
            <a:off x="10901082" y="6522000"/>
            <a:ext cx="817305" cy="336000"/>
          </a:xfrm>
          <a:prstGeom prst="rect">
            <a:avLst/>
          </a:prstGeom>
        </p:spPr>
        <p:txBody>
          <a:bodyPr vert="horz" lIns="91440" tIns="45720" rIns="91440" bIns="45720" rtlCol="0" anchor="ctr"/>
          <a:lstStyle>
            <a:lvl1pPr algn="r">
              <a:defRPr sz="1333">
                <a:solidFill>
                  <a:schemeClr val="tx2"/>
                </a:solidFill>
                <a:latin typeface="Golos Text" panose="020B0503020202020204" pitchFamily="34" charset="0"/>
                <a:cs typeface="Golos Text" panose="020B0503020202020204" pitchFamily="34" charset="0"/>
              </a:defRPr>
            </a:lvl1pPr>
          </a:lstStyle>
          <a:p>
            <a:fld id="{53B819A2-35ED-426A-9519-D8283996F3B5}" type="slidenum">
              <a:rPr lang="de-DE" smtClean="0"/>
              <a:pPr/>
              <a:t>‹#›</a:t>
            </a:fld>
            <a:endParaRPr lang="de-DE" dirty="0"/>
          </a:p>
        </p:txBody>
      </p:sp>
    </p:spTree>
    <p:extLst>
      <p:ext uri="{BB962C8B-B14F-4D97-AF65-F5344CB8AC3E}">
        <p14:creationId xmlns:p14="http://schemas.microsoft.com/office/powerpoint/2010/main" val="28194023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mage Text Layout 4">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A86EBB70-7AC3-3CD2-2CB6-2592986CC208}"/>
              </a:ext>
            </a:extLst>
          </p:cNvPr>
          <p:cNvSpPr>
            <a:spLocks noGrp="1"/>
          </p:cNvSpPr>
          <p:nvPr>
            <p:ph type="pic" sz="quarter" idx="18"/>
          </p:nvPr>
        </p:nvSpPr>
        <p:spPr>
          <a:xfrm>
            <a:off x="0" y="3225639"/>
            <a:ext cx="2966400" cy="2777492"/>
          </a:xfrm>
          <a:prstGeom prst="rect">
            <a:avLst/>
          </a:prstGeom>
        </p:spPr>
        <p:txBody>
          <a:bodyPr/>
          <a:lstStyle/>
          <a:p>
            <a:endParaRPr lang="de-DE"/>
          </a:p>
        </p:txBody>
      </p:sp>
      <p:sp>
        <p:nvSpPr>
          <p:cNvPr id="62" name="Rechteck 61">
            <a:extLst>
              <a:ext uri="{FF2B5EF4-FFF2-40B4-BE49-F238E27FC236}">
                <a16:creationId xmlns:a16="http://schemas.microsoft.com/office/drawing/2014/main" id="{1EE38961-51DF-B90E-BFC8-EFD64DA98DA0}"/>
              </a:ext>
            </a:extLst>
          </p:cNvPr>
          <p:cNvSpPr>
            <a:spLocks noGrp="1" noRot="1" noMove="1" noResize="1" noEditPoints="1" noAdjustHandles="1" noChangeArrowheads="1" noChangeShapeType="1"/>
          </p:cNvSpPr>
          <p:nvPr userDrawn="1"/>
        </p:nvSpPr>
        <p:spPr>
          <a:xfrm>
            <a:off x="-2512" y="-9335"/>
            <a:ext cx="12193256" cy="17164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ormAutofit/>
          </a:bodyPr>
          <a:lstStyle/>
          <a:p>
            <a:pPr algn="ctr"/>
            <a:endParaRPr lang="de-DE" sz="2400"/>
          </a:p>
        </p:txBody>
      </p:sp>
      <p:sp>
        <p:nvSpPr>
          <p:cNvPr id="18" name="Textplatzhalter 17">
            <a:extLst>
              <a:ext uri="{FF2B5EF4-FFF2-40B4-BE49-F238E27FC236}">
                <a16:creationId xmlns:a16="http://schemas.microsoft.com/office/drawing/2014/main" id="{BFBEBAC2-6CB7-2EA1-A75B-DE560F72CE40}"/>
              </a:ext>
            </a:extLst>
          </p:cNvPr>
          <p:cNvSpPr>
            <a:spLocks noGrp="1"/>
          </p:cNvSpPr>
          <p:nvPr>
            <p:ph type="body" sz="quarter" idx="14" hasCustomPrompt="1"/>
          </p:nvPr>
        </p:nvSpPr>
        <p:spPr>
          <a:xfrm>
            <a:off x="465869" y="2143502"/>
            <a:ext cx="11246132" cy="541823"/>
          </a:xfrm>
          <a:prstGeom prst="rect">
            <a:avLst/>
          </a:prstGeom>
        </p:spPr>
        <p:txBody>
          <a:bodyPr lIns="0" tIns="0" rIns="0" bIns="0">
            <a:normAutofit/>
          </a:bodyPr>
          <a:lstStyle>
            <a:lvl1pPr>
              <a:defRPr sz="1600" b="0" i="0">
                <a:solidFill>
                  <a:schemeClr val="tx1"/>
                </a:solidFill>
                <a:latin typeface="Golos Text" panose="020B0503020202020204" pitchFamily="34" charset="0"/>
                <a:cs typeface="Golos Text" panose="020B0503020202020204" pitchFamily="34" charset="0"/>
              </a:defRPr>
            </a:lvl1pPr>
            <a:lvl2pPr>
              <a:defRPr sz="1600" b="0" i="0">
                <a:latin typeface="Golos Text" panose="020B0503020202020204" pitchFamily="34" charset="0"/>
                <a:cs typeface="Golos Text" panose="020B0503020202020204" pitchFamily="34" charset="0"/>
              </a:defRPr>
            </a:lvl2pPr>
            <a:lvl3pPr>
              <a:defRPr sz="1600" b="0" i="0">
                <a:latin typeface="Golos Text" panose="020B0503020202020204" pitchFamily="34" charset="0"/>
                <a:cs typeface="Golos Text" panose="020B0503020202020204" pitchFamily="34" charset="0"/>
              </a:defRPr>
            </a:lvl3pPr>
            <a:lvl4pPr>
              <a:defRPr sz="1600" b="0" i="0">
                <a:latin typeface="Golos Text" panose="020B0503020202020204" pitchFamily="34" charset="0"/>
                <a:cs typeface="Golos Text" panose="020B0503020202020204" pitchFamily="34" charset="0"/>
              </a:defRPr>
            </a:lvl4pPr>
            <a:lvl5pPr>
              <a:defRPr sz="1600" b="0" i="0">
                <a:latin typeface="Golos Text" panose="020B0503020202020204" pitchFamily="34" charset="0"/>
                <a:cs typeface="Golos Text" panose="020B0503020202020204" pitchFamily="34" charset="0"/>
              </a:defRPr>
            </a:lvl5pPr>
          </a:lstStyle>
          <a:p>
            <a:pPr algn="l"/>
            <a:r>
              <a:rPr lang="de-DE" sz="1600" b="0" i="0" dirty="0">
                <a:solidFill>
                  <a:srgbClr val="38536A"/>
                </a:solidFill>
                <a:latin typeface="Golos Text" panose="020B0503020202020204" pitchFamily="34" charset="0"/>
                <a:cs typeface="Golos Text" panose="020B0503020202020204" pitchFamily="34" charset="0"/>
              </a:rPr>
              <a:t>Dieser Text zeigt, wie Ihr eigener Text aussieht, wenn Sie den Platzhalter durch Ihren eigenen Text ersetzen. </a:t>
            </a:r>
            <a:br>
              <a:rPr lang="de-DE" sz="1600" b="0" i="0" dirty="0">
                <a:solidFill>
                  <a:srgbClr val="38536A"/>
                </a:solidFill>
                <a:latin typeface="Golos Text" panose="020B0503020202020204" pitchFamily="34" charset="0"/>
                <a:cs typeface="Golos Text" panose="020B0503020202020204" pitchFamily="34" charset="0"/>
              </a:rPr>
            </a:br>
            <a:endParaRPr lang="de-DE" sz="1600" b="0" i="0" dirty="0">
              <a:solidFill>
                <a:srgbClr val="38536A"/>
              </a:solidFill>
              <a:latin typeface="Golos Text" panose="020B0503020202020204" pitchFamily="34" charset="0"/>
              <a:cs typeface="Golos Text" panose="020B0503020202020204" pitchFamily="34" charset="0"/>
            </a:endParaRPr>
          </a:p>
          <a:p>
            <a:pPr algn="l"/>
            <a:endParaRPr lang="de-DE" sz="1600" b="0" i="0" dirty="0">
              <a:solidFill>
                <a:srgbClr val="38536A"/>
              </a:solidFill>
              <a:latin typeface="Golos Text" panose="020B0503020202020204" pitchFamily="34" charset="0"/>
              <a:cs typeface="Golos Text" panose="020B0503020202020204" pitchFamily="34" charset="0"/>
            </a:endParaRPr>
          </a:p>
        </p:txBody>
      </p:sp>
      <p:sp>
        <p:nvSpPr>
          <p:cNvPr id="20" name="Textplatzhalter 19">
            <a:extLst>
              <a:ext uri="{FF2B5EF4-FFF2-40B4-BE49-F238E27FC236}">
                <a16:creationId xmlns:a16="http://schemas.microsoft.com/office/drawing/2014/main" id="{5555C34A-5F21-6031-B988-F19DBB8C11E8}"/>
              </a:ext>
            </a:extLst>
          </p:cNvPr>
          <p:cNvSpPr>
            <a:spLocks noGrp="1"/>
          </p:cNvSpPr>
          <p:nvPr>
            <p:ph type="body" sz="quarter" idx="15" hasCustomPrompt="1"/>
          </p:nvPr>
        </p:nvSpPr>
        <p:spPr>
          <a:xfrm>
            <a:off x="473613" y="1428516"/>
            <a:ext cx="11221044" cy="336003"/>
          </a:xfrm>
          <a:prstGeom prst="rect">
            <a:avLst/>
          </a:prstGeom>
        </p:spPr>
        <p:txBody>
          <a:bodyPr lIns="0" tIns="0" rIns="0" bIns="0">
            <a:normAutofit/>
          </a:bodyPr>
          <a:lstStyle>
            <a:lvl1pPr>
              <a:lnSpc>
                <a:spcPts val="2880"/>
              </a:lnSpc>
              <a:defRPr sz="2400" b="1" i="0">
                <a:solidFill>
                  <a:schemeClr val="tx1"/>
                </a:solidFill>
                <a:latin typeface="Golos Text SemiBold" panose="020B0503020202020204" pitchFamily="34" charset="0"/>
                <a:cs typeface="Golos Text SemiBold" panose="020B0503020202020204" pitchFamily="34" charset="0"/>
              </a:defRPr>
            </a:lvl1pPr>
            <a:lvl2pPr>
              <a:defRPr sz="2400" b="1" i="0">
                <a:latin typeface="Golos Text SemiBold" panose="020B0503020202020204" pitchFamily="34" charset="0"/>
                <a:cs typeface="Golos Text SemiBold" panose="020B0503020202020204" pitchFamily="34" charset="0"/>
              </a:defRPr>
            </a:lvl2pPr>
            <a:lvl3pPr>
              <a:defRPr sz="2400" b="1" i="0">
                <a:latin typeface="Golos Text SemiBold" panose="020B0503020202020204" pitchFamily="34" charset="0"/>
                <a:cs typeface="Golos Text SemiBold" panose="020B0503020202020204" pitchFamily="34" charset="0"/>
              </a:defRPr>
            </a:lvl3pPr>
            <a:lvl4pPr>
              <a:defRPr sz="2400" b="1" i="0">
                <a:latin typeface="Golos Text SemiBold" panose="020B0503020202020204" pitchFamily="34" charset="0"/>
                <a:cs typeface="Golos Text SemiBold" panose="020B0503020202020204" pitchFamily="34" charset="0"/>
              </a:defRPr>
            </a:lvl4pPr>
            <a:lvl5pPr>
              <a:defRPr sz="2400" b="1" i="0">
                <a:latin typeface="Golos Text SemiBold" panose="020B0503020202020204" pitchFamily="34" charset="0"/>
                <a:cs typeface="Golos Text SemiBold" panose="020B0503020202020204" pitchFamily="34" charset="0"/>
              </a:defRPr>
            </a:lvl5pPr>
          </a:lstStyle>
          <a:p>
            <a:pPr marL="0" marR="0" lvl="0" indent="0" algn="l" defTabSz="1219170" rtl="0" eaLnBrk="1" fontAlgn="auto" latinLnBrk="0" hangingPunct="1">
              <a:lnSpc>
                <a:spcPts val="2880"/>
              </a:lnSpc>
              <a:spcBef>
                <a:spcPts val="1333"/>
              </a:spcBef>
              <a:spcAft>
                <a:spcPts val="0"/>
              </a:spcAft>
              <a:buClrTx/>
              <a:buSzTx/>
              <a:buFont typeface="Arial" panose="020B0604020202020204" pitchFamily="34" charset="0"/>
              <a:buNone/>
              <a:tabLst/>
              <a:defRPr/>
            </a:pPr>
            <a:r>
              <a:rPr lang="de-DE" sz="2400" b="1" i="0" dirty="0">
                <a:solidFill>
                  <a:srgbClr val="38536A"/>
                </a:solidFill>
                <a:latin typeface="Golos Text SemiBold" panose="020B0503020202020204" pitchFamily="34" charset="0"/>
                <a:cs typeface="Golos Text SemiBold" panose="020B0503020202020204" pitchFamily="34" charset="0"/>
              </a:rPr>
              <a:t>Dieser Text kann durch Ihren eigenen Text ersetzt werden.</a:t>
            </a:r>
          </a:p>
        </p:txBody>
      </p:sp>
      <p:sp>
        <p:nvSpPr>
          <p:cNvPr id="2" name="Titel 1">
            <a:extLst>
              <a:ext uri="{FF2B5EF4-FFF2-40B4-BE49-F238E27FC236}">
                <a16:creationId xmlns:a16="http://schemas.microsoft.com/office/drawing/2014/main" id="{626937F5-E7C9-866F-1D8E-8407DC1AD99F}"/>
              </a:ext>
            </a:extLst>
          </p:cNvPr>
          <p:cNvSpPr>
            <a:spLocks noGrp="1"/>
          </p:cNvSpPr>
          <p:nvPr>
            <p:ph type="title" hasCustomPrompt="1"/>
          </p:nvPr>
        </p:nvSpPr>
        <p:spPr>
          <a:xfrm>
            <a:off x="473613" y="12794"/>
            <a:ext cx="5112801" cy="843905"/>
          </a:xfrm>
        </p:spPr>
        <p:txBody>
          <a:bodyPr/>
          <a:lstStyle/>
          <a:p>
            <a:r>
              <a:rPr lang="de-DE" dirty="0"/>
              <a:t>Image Text Layout 4</a:t>
            </a:r>
          </a:p>
        </p:txBody>
      </p:sp>
      <p:pic>
        <p:nvPicPr>
          <p:cNvPr id="6" name="Picture 2" descr="Image result for research instruments logo">
            <a:extLst>
              <a:ext uri="{FF2B5EF4-FFF2-40B4-BE49-F238E27FC236}">
                <a16:creationId xmlns:a16="http://schemas.microsoft.com/office/drawing/2014/main" id="{2359420F-008E-F593-7EB9-0B1FC68D2FB8}"/>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0091371" y="240000"/>
            <a:ext cx="1603287" cy="49523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Gerade Verbindung 6">
            <a:extLst>
              <a:ext uri="{FF2B5EF4-FFF2-40B4-BE49-F238E27FC236}">
                <a16:creationId xmlns:a16="http://schemas.microsoft.com/office/drawing/2014/main" id="{9632C581-0C98-AC7D-2602-E243D2ECD416}"/>
              </a:ext>
            </a:extLst>
          </p:cNvPr>
          <p:cNvCxnSpPr>
            <a:cxnSpLocks/>
          </p:cNvCxnSpPr>
          <p:nvPr userDrawn="1"/>
        </p:nvCxnSpPr>
        <p:spPr>
          <a:xfrm>
            <a:off x="473613" y="856703"/>
            <a:ext cx="11238388" cy="9007"/>
          </a:xfrm>
          <a:prstGeom prst="line">
            <a:avLst/>
          </a:prstGeom>
          <a:ln w="12700">
            <a:solidFill>
              <a:srgbClr val="065792"/>
            </a:solidFill>
          </a:ln>
        </p:spPr>
        <p:style>
          <a:lnRef idx="2">
            <a:schemeClr val="accent1"/>
          </a:lnRef>
          <a:fillRef idx="0">
            <a:schemeClr val="accent1"/>
          </a:fillRef>
          <a:effectRef idx="1">
            <a:schemeClr val="accent1"/>
          </a:effectRef>
          <a:fontRef idx="minor">
            <a:schemeClr val="tx1"/>
          </a:fontRef>
        </p:style>
      </p:cxnSp>
      <p:cxnSp>
        <p:nvCxnSpPr>
          <p:cNvPr id="3" name="Gerade Verbindung 2">
            <a:extLst>
              <a:ext uri="{FF2B5EF4-FFF2-40B4-BE49-F238E27FC236}">
                <a16:creationId xmlns:a16="http://schemas.microsoft.com/office/drawing/2014/main" id="{B8FFF498-F46D-1257-0D70-56A2E54796DC}"/>
              </a:ext>
            </a:extLst>
          </p:cNvPr>
          <p:cNvCxnSpPr>
            <a:cxnSpLocks/>
          </p:cNvCxnSpPr>
          <p:nvPr userDrawn="1"/>
        </p:nvCxnSpPr>
        <p:spPr>
          <a:xfrm>
            <a:off x="-2512" y="6517493"/>
            <a:ext cx="12193256" cy="0"/>
          </a:xfrm>
          <a:prstGeom prst="line">
            <a:avLst/>
          </a:prstGeom>
          <a:ln w="12700">
            <a:solidFill>
              <a:srgbClr val="065792"/>
            </a:solidFill>
          </a:ln>
        </p:spPr>
        <p:style>
          <a:lnRef idx="2">
            <a:schemeClr val="accent1"/>
          </a:lnRef>
          <a:fillRef idx="0">
            <a:schemeClr val="accent1"/>
          </a:fillRef>
          <a:effectRef idx="1">
            <a:schemeClr val="accent1"/>
          </a:effectRef>
          <a:fontRef idx="minor">
            <a:schemeClr val="tx1"/>
          </a:fontRef>
        </p:style>
      </p:cxnSp>
      <p:sp>
        <p:nvSpPr>
          <p:cNvPr id="13" name="Bildplatzhalter 10">
            <a:extLst>
              <a:ext uri="{FF2B5EF4-FFF2-40B4-BE49-F238E27FC236}">
                <a16:creationId xmlns:a16="http://schemas.microsoft.com/office/drawing/2014/main" id="{6DDAB021-A5B3-5736-1A12-A92BDB661566}"/>
              </a:ext>
            </a:extLst>
          </p:cNvPr>
          <p:cNvSpPr>
            <a:spLocks noGrp="1"/>
          </p:cNvSpPr>
          <p:nvPr>
            <p:ph type="pic" sz="quarter" idx="19"/>
          </p:nvPr>
        </p:nvSpPr>
        <p:spPr>
          <a:xfrm>
            <a:off x="9234661" y="3225638"/>
            <a:ext cx="2966400" cy="2777492"/>
          </a:xfrm>
          <a:prstGeom prst="rect">
            <a:avLst/>
          </a:prstGeom>
        </p:spPr>
        <p:txBody>
          <a:bodyPr/>
          <a:lstStyle/>
          <a:p>
            <a:endParaRPr lang="de-DE"/>
          </a:p>
        </p:txBody>
      </p:sp>
      <p:sp>
        <p:nvSpPr>
          <p:cNvPr id="15" name="Bildplatzhalter 10">
            <a:extLst>
              <a:ext uri="{FF2B5EF4-FFF2-40B4-BE49-F238E27FC236}">
                <a16:creationId xmlns:a16="http://schemas.microsoft.com/office/drawing/2014/main" id="{E9FA7930-52FF-3F54-1F0C-FAFC1DE5D538}"/>
              </a:ext>
            </a:extLst>
          </p:cNvPr>
          <p:cNvSpPr>
            <a:spLocks noGrp="1"/>
          </p:cNvSpPr>
          <p:nvPr>
            <p:ph type="pic" sz="quarter" idx="20"/>
          </p:nvPr>
        </p:nvSpPr>
        <p:spPr>
          <a:xfrm>
            <a:off x="3076860" y="3225638"/>
            <a:ext cx="2966400" cy="2777492"/>
          </a:xfrm>
          <a:prstGeom prst="rect">
            <a:avLst/>
          </a:prstGeom>
        </p:spPr>
        <p:txBody>
          <a:bodyPr/>
          <a:lstStyle/>
          <a:p>
            <a:endParaRPr lang="de-DE"/>
          </a:p>
        </p:txBody>
      </p:sp>
      <p:sp>
        <p:nvSpPr>
          <p:cNvPr id="17" name="Bildplatzhalter 10">
            <a:extLst>
              <a:ext uri="{FF2B5EF4-FFF2-40B4-BE49-F238E27FC236}">
                <a16:creationId xmlns:a16="http://schemas.microsoft.com/office/drawing/2014/main" id="{7FCEF5AF-E26C-6D4B-990F-DC521C5B5910}"/>
              </a:ext>
            </a:extLst>
          </p:cNvPr>
          <p:cNvSpPr>
            <a:spLocks noGrp="1"/>
          </p:cNvSpPr>
          <p:nvPr>
            <p:ph type="pic" sz="quarter" idx="21"/>
          </p:nvPr>
        </p:nvSpPr>
        <p:spPr>
          <a:xfrm>
            <a:off x="6148743" y="3225001"/>
            <a:ext cx="2966400" cy="2777492"/>
          </a:xfrm>
          <a:prstGeom prst="rect">
            <a:avLst/>
          </a:prstGeom>
        </p:spPr>
        <p:txBody>
          <a:bodyPr/>
          <a:lstStyle/>
          <a:p>
            <a:endParaRPr lang="de-DE"/>
          </a:p>
        </p:txBody>
      </p:sp>
      <p:sp>
        <p:nvSpPr>
          <p:cNvPr id="12" name="Textplatzhalter 21">
            <a:extLst>
              <a:ext uri="{FF2B5EF4-FFF2-40B4-BE49-F238E27FC236}">
                <a16:creationId xmlns:a16="http://schemas.microsoft.com/office/drawing/2014/main" id="{51283D38-66B8-5C8F-EB38-9479C2092AE0}"/>
              </a:ext>
            </a:extLst>
          </p:cNvPr>
          <p:cNvSpPr>
            <a:spLocks noGrp="1"/>
          </p:cNvSpPr>
          <p:nvPr>
            <p:ph type="body" sz="quarter" idx="25" hasCustomPrompt="1"/>
          </p:nvPr>
        </p:nvSpPr>
        <p:spPr>
          <a:xfrm>
            <a:off x="473611" y="1056527"/>
            <a:ext cx="11221044" cy="240000"/>
          </a:xfrm>
          <a:prstGeom prst="rect">
            <a:avLst/>
          </a:prstGeom>
        </p:spPr>
        <p:txBody>
          <a:bodyPr lIns="0" tIns="0" rIns="0" bIns="0" anchor="t" anchorCtr="0">
            <a:normAutofit/>
          </a:bodyPr>
          <a:lstStyle>
            <a:lvl1pPr marL="0" indent="0">
              <a:buSzPct val="200000"/>
              <a:buFontTx/>
              <a:buNone/>
              <a:defRPr sz="1400" b="0" i="1">
                <a:solidFill>
                  <a:srgbClr val="065792"/>
                </a:solidFill>
                <a:latin typeface="Merriweather" pitchFamily="2" charset="77"/>
              </a:defRPr>
            </a:lvl1pPr>
            <a:lvl2pPr>
              <a:defRPr sz="1600" b="0" i="1">
                <a:solidFill>
                  <a:srgbClr val="065792"/>
                </a:solidFill>
                <a:latin typeface="Merriweather" pitchFamily="2" charset="77"/>
              </a:defRPr>
            </a:lvl2pPr>
            <a:lvl3pPr>
              <a:defRPr sz="1600" b="0" i="1">
                <a:solidFill>
                  <a:srgbClr val="065792"/>
                </a:solidFill>
                <a:latin typeface="Merriweather" pitchFamily="2" charset="77"/>
              </a:defRPr>
            </a:lvl3pPr>
            <a:lvl4pPr>
              <a:defRPr sz="1600" b="0" i="1">
                <a:solidFill>
                  <a:srgbClr val="065792"/>
                </a:solidFill>
                <a:latin typeface="Merriweather" pitchFamily="2" charset="77"/>
              </a:defRPr>
            </a:lvl4pPr>
            <a:lvl5pPr>
              <a:defRPr sz="1600" b="0" i="1">
                <a:solidFill>
                  <a:srgbClr val="065792"/>
                </a:solidFill>
                <a:latin typeface="Merriweather" pitchFamily="2" charset="77"/>
              </a:defRPr>
            </a:lvl5pPr>
          </a:lstStyle>
          <a:p>
            <a:r>
              <a:rPr lang="de-DE" i="1" dirty="0" err="1">
                <a:solidFill>
                  <a:srgbClr val="065792"/>
                </a:solidFill>
                <a:latin typeface="Merriweather" pitchFamily="2" charset="77"/>
              </a:rPr>
              <a:t>Hairline</a:t>
            </a:r>
            <a:endParaRPr lang="de-DE" i="1" dirty="0">
              <a:solidFill>
                <a:srgbClr val="065792"/>
              </a:solidFill>
              <a:latin typeface="Merriweather" pitchFamily="2" charset="77"/>
            </a:endParaRPr>
          </a:p>
        </p:txBody>
      </p:sp>
      <p:sp>
        <p:nvSpPr>
          <p:cNvPr id="21" name="Fußzeilenplatzhalter 3">
            <a:extLst>
              <a:ext uri="{FF2B5EF4-FFF2-40B4-BE49-F238E27FC236}">
                <a16:creationId xmlns:a16="http://schemas.microsoft.com/office/drawing/2014/main" id="{6194F4A2-B8C8-902E-1846-A9EC389CB10B}"/>
              </a:ext>
            </a:extLst>
          </p:cNvPr>
          <p:cNvSpPr>
            <a:spLocks noGrp="1"/>
          </p:cNvSpPr>
          <p:nvPr>
            <p:ph type="ftr" sz="quarter" idx="3"/>
          </p:nvPr>
        </p:nvSpPr>
        <p:spPr>
          <a:xfrm>
            <a:off x="473612" y="6522000"/>
            <a:ext cx="2886872" cy="336000"/>
          </a:xfrm>
          <a:prstGeom prst="rect">
            <a:avLst/>
          </a:prstGeom>
        </p:spPr>
        <p:txBody>
          <a:bodyPr vert="horz" lIns="0" tIns="45720" rIns="91440" bIns="45720" rtlCol="0" anchor="ctr"/>
          <a:lstStyle>
            <a:lvl1pPr algn="ctr">
              <a:defRPr sz="1333">
                <a:solidFill>
                  <a:schemeClr val="tx2"/>
                </a:solidFill>
                <a:latin typeface="Golos Text" panose="020B0503020202020204" pitchFamily="34" charset="0"/>
                <a:cs typeface="Golos Text" panose="020B0503020202020204" pitchFamily="34" charset="0"/>
              </a:defRPr>
            </a:lvl1pPr>
          </a:lstStyle>
          <a:p>
            <a:pPr algn="l"/>
            <a:r>
              <a:rPr lang="de-DE" dirty="0"/>
              <a:t>© RI Research Instruments GmbH</a:t>
            </a:r>
          </a:p>
        </p:txBody>
      </p:sp>
      <p:sp>
        <p:nvSpPr>
          <p:cNvPr id="4" name="Datumsplatzhalter 1">
            <a:extLst>
              <a:ext uri="{FF2B5EF4-FFF2-40B4-BE49-F238E27FC236}">
                <a16:creationId xmlns:a16="http://schemas.microsoft.com/office/drawing/2014/main" id="{4BD9E6F2-D3A3-D062-FBE2-99C6FCF3D257}"/>
              </a:ext>
            </a:extLst>
          </p:cNvPr>
          <p:cNvSpPr>
            <a:spLocks noGrp="1"/>
          </p:cNvSpPr>
          <p:nvPr>
            <p:ph type="dt" sz="half" idx="2"/>
          </p:nvPr>
        </p:nvSpPr>
        <p:spPr>
          <a:xfrm>
            <a:off x="8318631" y="6522000"/>
            <a:ext cx="1925895" cy="336000"/>
          </a:xfrm>
          <a:prstGeom prst="rect">
            <a:avLst/>
          </a:prstGeom>
        </p:spPr>
        <p:txBody>
          <a:bodyPr vert="horz" lIns="91440" tIns="45720" rIns="91440" bIns="45720" rtlCol="0" anchor="ctr"/>
          <a:lstStyle>
            <a:lvl1pPr algn="l">
              <a:defRPr sz="1333">
                <a:solidFill>
                  <a:schemeClr val="tx2"/>
                </a:solidFill>
                <a:latin typeface="Golos Text" panose="020B0503020202020204" pitchFamily="34" charset="0"/>
                <a:cs typeface="Golos Text" panose="020B0503020202020204" pitchFamily="34" charset="0"/>
              </a:defRPr>
            </a:lvl1pPr>
          </a:lstStyle>
          <a:p>
            <a:pPr algn="ctr"/>
            <a:r>
              <a:rPr lang="en-US"/>
              <a:t>m</a:t>
            </a:r>
            <a:r>
              <a:rPr lang="en-US" noProof="0" dirty="0" err="1"/>
              <a:t>onth</a:t>
            </a:r>
            <a:r>
              <a:rPr lang="en-US" noProof="0" dirty="0"/>
              <a:t>/day/ye</a:t>
            </a:r>
            <a:r>
              <a:rPr lang="en-US" dirty="0" err="1"/>
              <a:t>ar</a:t>
            </a:r>
            <a:endParaRPr lang="en-US" dirty="0"/>
          </a:p>
        </p:txBody>
      </p:sp>
      <p:sp>
        <p:nvSpPr>
          <p:cNvPr id="5" name="Foliennummernplatzhalter 4">
            <a:extLst>
              <a:ext uri="{FF2B5EF4-FFF2-40B4-BE49-F238E27FC236}">
                <a16:creationId xmlns:a16="http://schemas.microsoft.com/office/drawing/2014/main" id="{DE99E976-AACF-F731-40F5-9E556F8579AD}"/>
              </a:ext>
            </a:extLst>
          </p:cNvPr>
          <p:cNvSpPr>
            <a:spLocks noGrp="1"/>
          </p:cNvSpPr>
          <p:nvPr>
            <p:ph type="sldNum" sz="quarter" idx="4"/>
          </p:nvPr>
        </p:nvSpPr>
        <p:spPr>
          <a:xfrm>
            <a:off x="10901082" y="6522000"/>
            <a:ext cx="817305" cy="336000"/>
          </a:xfrm>
          <a:prstGeom prst="rect">
            <a:avLst/>
          </a:prstGeom>
        </p:spPr>
        <p:txBody>
          <a:bodyPr vert="horz" lIns="91440" tIns="45720" rIns="91440" bIns="45720" rtlCol="0" anchor="ctr"/>
          <a:lstStyle>
            <a:lvl1pPr algn="r">
              <a:defRPr sz="1333">
                <a:solidFill>
                  <a:schemeClr val="tx2"/>
                </a:solidFill>
                <a:latin typeface="Golos Text" panose="020B0503020202020204" pitchFamily="34" charset="0"/>
                <a:cs typeface="Golos Text" panose="020B0503020202020204" pitchFamily="34" charset="0"/>
              </a:defRPr>
            </a:lvl1pPr>
          </a:lstStyle>
          <a:p>
            <a:fld id="{53B819A2-35ED-426A-9519-D8283996F3B5}" type="slidenum">
              <a:rPr lang="de-DE" smtClean="0"/>
              <a:pPr/>
              <a:t>‹#›</a:t>
            </a:fld>
            <a:endParaRPr lang="de-DE" dirty="0"/>
          </a:p>
        </p:txBody>
      </p:sp>
    </p:spTree>
    <p:extLst>
      <p:ext uri="{BB962C8B-B14F-4D97-AF65-F5344CB8AC3E}">
        <p14:creationId xmlns:p14="http://schemas.microsoft.com/office/powerpoint/2010/main" val="35920097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30" name="Rechteck 29">
            <a:extLst>
              <a:ext uri="{FF2B5EF4-FFF2-40B4-BE49-F238E27FC236}">
                <a16:creationId xmlns:a16="http://schemas.microsoft.com/office/drawing/2014/main" id="{9C5962DC-0D2C-5771-A6BC-5981A4244E78}"/>
              </a:ext>
            </a:extLst>
          </p:cNvPr>
          <p:cNvSpPr>
            <a:spLocks noGrp="1" noRot="1" noMove="1" noResize="1" noEditPoints="1" noAdjustHandles="1" noChangeArrowheads="1" noChangeShapeType="1"/>
          </p:cNvSpPr>
          <p:nvPr userDrawn="1"/>
        </p:nvSpPr>
        <p:spPr>
          <a:xfrm rot="5400000">
            <a:off x="3878567" y="-3878572"/>
            <a:ext cx="4423471" cy="12180619"/>
          </a:xfrm>
          <a:prstGeom prst="rect">
            <a:avLst/>
          </a:prstGeom>
          <a:solidFill>
            <a:srgbClr val="D3E2F5"/>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US" sz="2400" dirty="0"/>
          </a:p>
        </p:txBody>
      </p:sp>
      <p:sp>
        <p:nvSpPr>
          <p:cNvPr id="29" name="Rechteck 28">
            <a:extLst>
              <a:ext uri="{FF2B5EF4-FFF2-40B4-BE49-F238E27FC236}">
                <a16:creationId xmlns:a16="http://schemas.microsoft.com/office/drawing/2014/main" id="{1043CFD0-F6B8-FCB6-6DC1-D397DB53822E}"/>
              </a:ext>
            </a:extLst>
          </p:cNvPr>
          <p:cNvSpPr>
            <a:spLocks/>
          </p:cNvSpPr>
          <p:nvPr userDrawn="1"/>
        </p:nvSpPr>
        <p:spPr>
          <a:xfrm>
            <a:off x="-1" y="4423473"/>
            <a:ext cx="12180620" cy="2434527"/>
          </a:xfrm>
          <a:prstGeom prst="rect">
            <a:avLst/>
          </a:prstGeom>
          <a:solidFill>
            <a:srgbClr val="1D30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5" name="Bildplatzhalter 13" descr="Ein Bild, das Himmel, Text, draußen, Gebäude enthält.&#10;&#10;KI-generierte Inhalte können fehlerhaft sein.">
            <a:extLst>
              <a:ext uri="{FF2B5EF4-FFF2-40B4-BE49-F238E27FC236}">
                <a16:creationId xmlns:a16="http://schemas.microsoft.com/office/drawing/2014/main" id="{79EFC07E-8F80-BA26-65D8-2EEEE02BF229}"/>
              </a:ext>
            </a:extLst>
          </p:cNvPr>
          <p:cNvPicPr>
            <a:picLocks noChangeAspect="1"/>
          </p:cNvPicPr>
          <p:nvPr userDrawn="1"/>
        </p:nvPicPr>
        <p:blipFill>
          <a:blip r:embed="rId3" cstate="print">
            <a:extLst>
              <a:ext uri="{28A0092B-C50C-407E-A947-70E740481C1C}">
                <a14:useLocalDpi xmlns:a14="http://schemas.microsoft.com/office/drawing/2010/main"/>
              </a:ext>
            </a:extLst>
          </a:blip>
          <a:srcRect l="16860" t="14974" r="13752" b="45799"/>
          <a:stretch>
            <a:fillRect/>
          </a:stretch>
        </p:blipFill>
        <p:spPr>
          <a:xfrm>
            <a:off x="910611" y="2544030"/>
            <a:ext cx="7752797" cy="3791493"/>
          </a:xfrm>
          <a:prstGeom prst="round2DiagRect">
            <a:avLst>
              <a:gd name="adj1" fmla="val 6185"/>
              <a:gd name="adj2" fmla="val 0"/>
            </a:avLst>
          </a:prstGeom>
          <a:solidFill>
            <a:schemeClr val="bg1"/>
          </a:solidFill>
          <a:ln>
            <a:noFill/>
          </a:ln>
        </p:spPr>
      </p:pic>
      <p:sp>
        <p:nvSpPr>
          <p:cNvPr id="12" name="Ecken des Rechtecks auf der gleichen Seite abrunden 11">
            <a:extLst>
              <a:ext uri="{FF2B5EF4-FFF2-40B4-BE49-F238E27FC236}">
                <a16:creationId xmlns:a16="http://schemas.microsoft.com/office/drawing/2014/main" id="{CF546573-24B1-BB50-41AB-7C0419CC7F70}"/>
              </a:ext>
            </a:extLst>
          </p:cNvPr>
          <p:cNvSpPr>
            <a:spLocks/>
          </p:cNvSpPr>
          <p:nvPr userDrawn="1"/>
        </p:nvSpPr>
        <p:spPr>
          <a:xfrm rot="5400000">
            <a:off x="6767663" y="1871776"/>
            <a:ext cx="3791492" cy="5136001"/>
          </a:xfrm>
          <a:prstGeom prst="round2SameRect">
            <a:avLst>
              <a:gd name="adj1" fmla="val 5663"/>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aphicFrame>
        <p:nvGraphicFramePr>
          <p:cNvPr id="8" name="think-cell data - do not delete" hidden="1">
            <a:extLst>
              <a:ext uri="{FF2B5EF4-FFF2-40B4-BE49-F238E27FC236}">
                <a16:creationId xmlns:a16="http://schemas.microsoft.com/office/drawing/2014/main" id="{9FBC7872-BCBB-E034-F99B-EBBC0739CDF3}"/>
              </a:ext>
            </a:extLst>
          </p:cNvPr>
          <p:cNvGraphicFramePr>
            <a:graphicFrameLocks noChangeAspect="1"/>
          </p:cNvGraphicFramePr>
          <p:nvPr userDrawn="1">
            <p:custDataLst>
              <p:tags r:id="rId1"/>
            </p:custDataLst>
            <p:extLst>
              <p:ext uri="{D42A27DB-BD31-4B8C-83A1-F6EECF244321}">
                <p14:modId xmlns:p14="http://schemas.microsoft.com/office/powerpoint/2010/main" val="123759418"/>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Folie" r:id="rId4" imgW="371" imgH="371" progId="TCLayout.ActiveDocument.1">
                  <p:embed/>
                </p:oleObj>
              </mc:Choice>
              <mc:Fallback>
                <p:oleObj name="think-cell Folie" r:id="rId4" imgW="371" imgH="371" progId="TCLayout.ActiveDocument.1">
                  <p:embed/>
                  <p:pic>
                    <p:nvPicPr>
                      <p:cNvPr id="8" name="think-cell data - do not delete" hidden="1">
                        <a:extLst>
                          <a:ext uri="{FF2B5EF4-FFF2-40B4-BE49-F238E27FC236}">
                            <a16:creationId xmlns:a16="http://schemas.microsoft.com/office/drawing/2014/main" id="{9FBC7872-BCBB-E034-F99B-EBBC0739CDF3}"/>
                          </a:ext>
                        </a:extLst>
                      </p:cNvPr>
                      <p:cNvPicPr/>
                      <p:nvPr/>
                    </p:nvPicPr>
                    <p:blipFill>
                      <a:blip r:embed="rId5"/>
                      <a:stretch>
                        <a:fillRect/>
                      </a:stretch>
                    </p:blipFill>
                    <p:spPr>
                      <a:xfrm>
                        <a:off x="2118" y="2118"/>
                        <a:ext cx="2117" cy="2117"/>
                      </a:xfrm>
                      <a:prstGeom prst="rect">
                        <a:avLst/>
                      </a:prstGeom>
                    </p:spPr>
                  </p:pic>
                </p:oleObj>
              </mc:Fallback>
            </mc:AlternateContent>
          </a:graphicData>
        </a:graphic>
      </p:graphicFrame>
      <p:sp>
        <p:nvSpPr>
          <p:cNvPr id="13" name="Rechteck 12">
            <a:extLst>
              <a:ext uri="{FF2B5EF4-FFF2-40B4-BE49-F238E27FC236}">
                <a16:creationId xmlns:a16="http://schemas.microsoft.com/office/drawing/2014/main" id="{CE44F5DD-B27D-584E-B036-15733144056F}"/>
              </a:ext>
            </a:extLst>
          </p:cNvPr>
          <p:cNvSpPr/>
          <p:nvPr userDrawn="1"/>
        </p:nvSpPr>
        <p:spPr>
          <a:xfrm>
            <a:off x="0" y="6522000"/>
            <a:ext cx="12192000" cy="336000"/>
          </a:xfrm>
          <a:prstGeom prst="rect">
            <a:avLst/>
          </a:prstGeom>
          <a:solidFill>
            <a:srgbClr val="D3E2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7" name="Titel 16">
            <a:extLst>
              <a:ext uri="{FF2B5EF4-FFF2-40B4-BE49-F238E27FC236}">
                <a16:creationId xmlns:a16="http://schemas.microsoft.com/office/drawing/2014/main" id="{1EE3ACF8-2931-E0AB-30B3-6D39DC2453C2}"/>
              </a:ext>
            </a:extLst>
          </p:cNvPr>
          <p:cNvSpPr>
            <a:spLocks noGrp="1"/>
          </p:cNvSpPr>
          <p:nvPr>
            <p:ph type="title" hasCustomPrompt="1"/>
          </p:nvPr>
        </p:nvSpPr>
        <p:spPr/>
        <p:txBody>
          <a:bodyPr vert="horz"/>
          <a:lstStyle/>
          <a:p>
            <a:r>
              <a:rPr lang="en-US" dirty="0"/>
              <a:t>Thanks for your attention</a:t>
            </a:r>
          </a:p>
        </p:txBody>
      </p:sp>
      <p:pic>
        <p:nvPicPr>
          <p:cNvPr id="45" name="Grafik 44">
            <a:extLst>
              <a:ext uri="{FF2B5EF4-FFF2-40B4-BE49-F238E27FC236}">
                <a16:creationId xmlns:a16="http://schemas.microsoft.com/office/drawing/2014/main" id="{BE8B4382-6A13-4C4D-1886-D49B771F8E0E}"/>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10091371" y="240000"/>
            <a:ext cx="1603287" cy="494405"/>
          </a:xfrm>
          <a:prstGeom prst="rect">
            <a:avLst/>
          </a:prstGeom>
        </p:spPr>
      </p:pic>
      <p:cxnSp>
        <p:nvCxnSpPr>
          <p:cNvPr id="46" name="Gerade Verbindung 45">
            <a:extLst>
              <a:ext uri="{FF2B5EF4-FFF2-40B4-BE49-F238E27FC236}">
                <a16:creationId xmlns:a16="http://schemas.microsoft.com/office/drawing/2014/main" id="{08D31882-0305-6810-B4D7-4D85B6941B59}"/>
              </a:ext>
            </a:extLst>
          </p:cNvPr>
          <p:cNvCxnSpPr>
            <a:cxnSpLocks/>
          </p:cNvCxnSpPr>
          <p:nvPr userDrawn="1"/>
        </p:nvCxnSpPr>
        <p:spPr>
          <a:xfrm>
            <a:off x="473613" y="856703"/>
            <a:ext cx="11238388" cy="9007"/>
          </a:xfrm>
          <a:prstGeom prst="line">
            <a:avLst/>
          </a:prstGeom>
          <a:ln w="12700">
            <a:solidFill>
              <a:srgbClr val="065792"/>
            </a:solidFill>
          </a:ln>
        </p:spPr>
        <p:style>
          <a:lnRef idx="2">
            <a:schemeClr val="accent1"/>
          </a:lnRef>
          <a:fillRef idx="0">
            <a:schemeClr val="accent1"/>
          </a:fillRef>
          <a:effectRef idx="1">
            <a:schemeClr val="accent1"/>
          </a:effectRef>
          <a:fontRef idx="minor">
            <a:schemeClr val="tx1"/>
          </a:fontRef>
        </p:style>
      </p:cxnSp>
      <p:sp>
        <p:nvSpPr>
          <p:cNvPr id="9" name="Textplatzhalter 8">
            <a:extLst>
              <a:ext uri="{FF2B5EF4-FFF2-40B4-BE49-F238E27FC236}">
                <a16:creationId xmlns:a16="http://schemas.microsoft.com/office/drawing/2014/main" id="{9CED2F55-BE2A-78DC-7926-1258CAD2AD31}"/>
              </a:ext>
            </a:extLst>
          </p:cNvPr>
          <p:cNvSpPr>
            <a:spLocks noGrp="1"/>
          </p:cNvSpPr>
          <p:nvPr>
            <p:ph type="body" sz="quarter" idx="17" hasCustomPrompt="1"/>
          </p:nvPr>
        </p:nvSpPr>
        <p:spPr>
          <a:xfrm>
            <a:off x="9168342" y="6509203"/>
            <a:ext cx="2063069" cy="335999"/>
          </a:xfrm>
          <a:prstGeom prst="rect">
            <a:avLst/>
          </a:prstGeom>
        </p:spPr>
        <p:txBody>
          <a:bodyPr lIns="0" tIns="0" rIns="0" bIns="0" anchor="ctr" anchorCtr="0"/>
          <a:lstStyle>
            <a:lvl1pPr algn="r">
              <a:defRPr sz="1333" b="0" i="0">
                <a:solidFill>
                  <a:schemeClr val="bg1"/>
                </a:solidFill>
                <a:latin typeface="Golos Text" panose="020B0503020202020204" pitchFamily="34" charset="0"/>
                <a:cs typeface="Golos Text" panose="020B0503020202020204" pitchFamily="34" charset="0"/>
              </a:defRPr>
            </a:lvl1pPr>
          </a:lstStyle>
          <a:p>
            <a:pPr lvl="0"/>
            <a:r>
              <a:rPr lang="en-US" dirty="0"/>
              <a:t>51429 </a:t>
            </a:r>
            <a:r>
              <a:rPr lang="en-US" dirty="0" err="1"/>
              <a:t>Bergisch</a:t>
            </a:r>
            <a:r>
              <a:rPr lang="en-US" dirty="0"/>
              <a:t> Gladbach</a:t>
            </a:r>
          </a:p>
        </p:txBody>
      </p:sp>
      <p:sp>
        <p:nvSpPr>
          <p:cNvPr id="18" name="Textplatzhalter 17">
            <a:extLst>
              <a:ext uri="{FF2B5EF4-FFF2-40B4-BE49-F238E27FC236}">
                <a16:creationId xmlns:a16="http://schemas.microsoft.com/office/drawing/2014/main" id="{CF1D6770-D377-019B-0678-F64DE8946E79}"/>
              </a:ext>
            </a:extLst>
          </p:cNvPr>
          <p:cNvSpPr>
            <a:spLocks noGrp="1"/>
          </p:cNvSpPr>
          <p:nvPr>
            <p:ph type="body" sz="quarter" idx="19" hasCustomPrompt="1"/>
          </p:nvPr>
        </p:nvSpPr>
        <p:spPr>
          <a:xfrm>
            <a:off x="959993" y="6507898"/>
            <a:ext cx="2593804" cy="350101"/>
          </a:xfrm>
          <a:prstGeom prst="rect">
            <a:avLst/>
          </a:prstGeom>
        </p:spPr>
        <p:txBody>
          <a:bodyPr lIns="0" tIns="0" rIns="0" bIns="0" anchor="ctr" anchorCtr="0"/>
          <a:lstStyle>
            <a:lvl1pPr>
              <a:defRPr sz="1333">
                <a:solidFill>
                  <a:schemeClr val="bg1"/>
                </a:solidFill>
                <a:latin typeface="Golos Text" panose="020B0503020202020204" pitchFamily="34" charset="0"/>
                <a:cs typeface="Golos Text" panose="020B0503020202020204" pitchFamily="34" charset="0"/>
              </a:defRPr>
            </a:lvl1pPr>
          </a:lstStyle>
          <a:p>
            <a:pPr lvl="0"/>
            <a:r>
              <a:rPr lang="en-US" dirty="0"/>
              <a:t>RI Research Instruments GmbH</a:t>
            </a:r>
          </a:p>
        </p:txBody>
      </p:sp>
      <p:sp>
        <p:nvSpPr>
          <p:cNvPr id="25" name="Textplatzhalter 24">
            <a:extLst>
              <a:ext uri="{FF2B5EF4-FFF2-40B4-BE49-F238E27FC236}">
                <a16:creationId xmlns:a16="http://schemas.microsoft.com/office/drawing/2014/main" id="{F9F57BC9-0462-4413-4E12-DB5A87F897CE}"/>
              </a:ext>
            </a:extLst>
          </p:cNvPr>
          <p:cNvSpPr>
            <a:spLocks noGrp="1"/>
          </p:cNvSpPr>
          <p:nvPr>
            <p:ph type="body" sz="quarter" idx="20" hasCustomPrompt="1"/>
          </p:nvPr>
        </p:nvSpPr>
        <p:spPr>
          <a:xfrm>
            <a:off x="5064602" y="6509203"/>
            <a:ext cx="2593804" cy="348795"/>
          </a:xfrm>
          <a:prstGeom prst="rect">
            <a:avLst/>
          </a:prstGeom>
        </p:spPr>
        <p:txBody>
          <a:bodyPr lIns="0" tIns="0" rIns="0" bIns="0" anchor="ctr" anchorCtr="0"/>
          <a:lstStyle>
            <a:lvl1pPr algn="ctr">
              <a:defRPr sz="1333">
                <a:solidFill>
                  <a:schemeClr val="bg1"/>
                </a:solidFill>
                <a:latin typeface="Golos Text" panose="020B0503020202020204" pitchFamily="34" charset="0"/>
                <a:cs typeface="Golos Text" panose="020B0503020202020204" pitchFamily="34" charset="0"/>
              </a:defRPr>
            </a:lvl1pPr>
          </a:lstStyle>
          <a:p>
            <a:pPr lvl="0"/>
            <a:r>
              <a:rPr lang="en-US" dirty="0"/>
              <a:t>Friedrich-Ebert-</a:t>
            </a:r>
            <a:r>
              <a:rPr lang="en-US" dirty="0" err="1"/>
              <a:t>Straße</a:t>
            </a:r>
            <a:r>
              <a:rPr lang="en-US" dirty="0"/>
              <a:t> 75</a:t>
            </a:r>
          </a:p>
        </p:txBody>
      </p:sp>
      <p:sp>
        <p:nvSpPr>
          <p:cNvPr id="37" name="Oval 36">
            <a:extLst>
              <a:ext uri="{FF2B5EF4-FFF2-40B4-BE49-F238E27FC236}">
                <a16:creationId xmlns:a16="http://schemas.microsoft.com/office/drawing/2014/main" id="{0DCCBDA1-E944-2651-90FB-2764FAAF192C}"/>
              </a:ext>
            </a:extLst>
          </p:cNvPr>
          <p:cNvSpPr/>
          <p:nvPr userDrawn="1"/>
        </p:nvSpPr>
        <p:spPr>
          <a:xfrm>
            <a:off x="6289504" y="2975132"/>
            <a:ext cx="72000" cy="72000"/>
          </a:xfrm>
          <a:prstGeom prst="ellipse">
            <a:avLst/>
          </a:prstGeom>
          <a:solidFill>
            <a:srgbClr val="06579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ormAutofit fontScale="25000" lnSpcReduction="20000"/>
          </a:bodyPr>
          <a:lstStyle/>
          <a:p>
            <a:pPr algn="ctr"/>
            <a:endParaRPr lang="en-US" sz="2400" dirty="0"/>
          </a:p>
        </p:txBody>
      </p:sp>
      <p:pic>
        <p:nvPicPr>
          <p:cNvPr id="3" name="Grafik 2">
            <a:extLst>
              <a:ext uri="{FF2B5EF4-FFF2-40B4-BE49-F238E27FC236}">
                <a16:creationId xmlns:a16="http://schemas.microsoft.com/office/drawing/2014/main" id="{76E8B139-3618-C74E-CA21-A1A0EA872A04}"/>
              </a:ext>
            </a:extLst>
          </p:cNvPr>
          <p:cNvPicPr>
            <a:picLocks noChangeAspect="1"/>
          </p:cNvPicPr>
          <p:nvPr userDrawn="1"/>
        </p:nvPicPr>
        <p:blipFill>
          <a:blip r:embed="rId7"/>
          <a:srcRect l="1" t="1" r="-2" b="-2"/>
          <a:stretch>
            <a:fillRect/>
          </a:stretch>
        </p:blipFill>
        <p:spPr>
          <a:xfrm>
            <a:off x="6458587" y="4218961"/>
            <a:ext cx="265855" cy="265855"/>
          </a:xfrm>
          <a:prstGeom prst="rect">
            <a:avLst/>
          </a:prstGeom>
        </p:spPr>
      </p:pic>
      <p:pic>
        <p:nvPicPr>
          <p:cNvPr id="5" name="Grafik 4">
            <a:extLst>
              <a:ext uri="{FF2B5EF4-FFF2-40B4-BE49-F238E27FC236}">
                <a16:creationId xmlns:a16="http://schemas.microsoft.com/office/drawing/2014/main" id="{4BA85621-B15C-2F35-445C-C8D039382680}"/>
              </a:ext>
            </a:extLst>
          </p:cNvPr>
          <p:cNvPicPr>
            <a:picLocks noChangeAspect="1"/>
          </p:cNvPicPr>
          <p:nvPr userDrawn="1"/>
        </p:nvPicPr>
        <p:blipFill>
          <a:blip r:embed="rId8"/>
          <a:stretch>
            <a:fillRect/>
          </a:stretch>
        </p:blipFill>
        <p:spPr>
          <a:xfrm>
            <a:off x="6458587" y="4984650"/>
            <a:ext cx="265855" cy="265855"/>
          </a:xfrm>
          <a:prstGeom prst="rect">
            <a:avLst/>
          </a:prstGeom>
        </p:spPr>
      </p:pic>
      <p:pic>
        <p:nvPicPr>
          <p:cNvPr id="10" name="Grafik 9">
            <a:extLst>
              <a:ext uri="{FF2B5EF4-FFF2-40B4-BE49-F238E27FC236}">
                <a16:creationId xmlns:a16="http://schemas.microsoft.com/office/drawing/2014/main" id="{E575A7FD-95FD-A3B5-5762-970619E1F6F3}"/>
              </a:ext>
            </a:extLst>
          </p:cNvPr>
          <p:cNvPicPr>
            <a:picLocks noChangeAspect="1"/>
          </p:cNvPicPr>
          <p:nvPr userDrawn="1"/>
        </p:nvPicPr>
        <p:blipFill>
          <a:blip r:embed="rId9"/>
          <a:stretch>
            <a:fillRect/>
          </a:stretch>
        </p:blipFill>
        <p:spPr>
          <a:xfrm>
            <a:off x="6458587" y="4639784"/>
            <a:ext cx="265855" cy="189896"/>
          </a:xfrm>
          <a:prstGeom prst="rect">
            <a:avLst/>
          </a:prstGeom>
        </p:spPr>
      </p:pic>
      <p:sp>
        <p:nvSpPr>
          <p:cNvPr id="16" name="Textplatzhalter 15">
            <a:extLst>
              <a:ext uri="{FF2B5EF4-FFF2-40B4-BE49-F238E27FC236}">
                <a16:creationId xmlns:a16="http://schemas.microsoft.com/office/drawing/2014/main" id="{33405487-FA90-569D-E939-5F5DF962CCFE}"/>
              </a:ext>
            </a:extLst>
          </p:cNvPr>
          <p:cNvSpPr>
            <a:spLocks noGrp="1"/>
          </p:cNvSpPr>
          <p:nvPr>
            <p:ph type="body" sz="quarter" idx="14" hasCustomPrompt="1"/>
          </p:nvPr>
        </p:nvSpPr>
        <p:spPr>
          <a:xfrm>
            <a:off x="6480065" y="2923481"/>
            <a:ext cx="3263932" cy="205184"/>
          </a:xfrm>
          <a:prstGeom prst="rect">
            <a:avLst/>
          </a:prstGeom>
        </p:spPr>
        <p:txBody>
          <a:bodyPr wrap="square" lIns="0" tIns="0" rIns="0" bIns="0" anchor="t" anchorCtr="0">
            <a:spAutoFit/>
          </a:bodyPr>
          <a:lstStyle>
            <a:lvl1pPr>
              <a:defRPr sz="1333" b="0" i="1">
                <a:solidFill>
                  <a:srgbClr val="156082"/>
                </a:solidFill>
                <a:latin typeface="Merriweather" pitchFamily="2" charset="77"/>
              </a:defRPr>
            </a:lvl1pPr>
          </a:lstStyle>
          <a:p>
            <a:pPr lvl="0"/>
            <a:r>
              <a:rPr lang="en-US" dirty="0"/>
              <a:t>Questions about the presentation?</a:t>
            </a:r>
          </a:p>
        </p:txBody>
      </p:sp>
      <p:sp>
        <p:nvSpPr>
          <p:cNvPr id="20" name="Textplatzhalter 19">
            <a:extLst>
              <a:ext uri="{FF2B5EF4-FFF2-40B4-BE49-F238E27FC236}">
                <a16:creationId xmlns:a16="http://schemas.microsoft.com/office/drawing/2014/main" id="{B1A90762-2C0A-267F-FE0C-48BD91B1424C}"/>
              </a:ext>
            </a:extLst>
          </p:cNvPr>
          <p:cNvSpPr>
            <a:spLocks noGrp="1"/>
          </p:cNvSpPr>
          <p:nvPr>
            <p:ph type="body" sz="quarter" idx="15" hasCustomPrompt="1"/>
          </p:nvPr>
        </p:nvSpPr>
        <p:spPr>
          <a:xfrm>
            <a:off x="6480065" y="3220919"/>
            <a:ext cx="3263932" cy="738664"/>
          </a:xfrm>
          <a:prstGeom prst="rect">
            <a:avLst/>
          </a:prstGeom>
        </p:spPr>
        <p:txBody>
          <a:bodyPr wrap="square" lIns="0" tIns="0" rIns="0" bIns="0">
            <a:spAutoFit/>
          </a:bodyPr>
          <a:lstStyle>
            <a:lvl1pPr>
              <a:defRPr sz="2400" b="1" i="0">
                <a:solidFill>
                  <a:schemeClr val="tx1"/>
                </a:solidFill>
                <a:latin typeface="Golos Text SemiBold" panose="020B0503020202020204" pitchFamily="34" charset="0"/>
                <a:cs typeface="Golos Text SemiBold" panose="020B0503020202020204" pitchFamily="34" charset="0"/>
              </a:defRPr>
            </a:lvl1pPr>
          </a:lstStyle>
          <a:p>
            <a:pPr lvl="0"/>
            <a:r>
              <a:rPr lang="en-US" dirty="0"/>
              <a:t>Feel free to contact us anytime.</a:t>
            </a:r>
          </a:p>
        </p:txBody>
      </p:sp>
      <p:sp>
        <p:nvSpPr>
          <p:cNvPr id="14" name="Textplatzhalter 10">
            <a:extLst>
              <a:ext uri="{FF2B5EF4-FFF2-40B4-BE49-F238E27FC236}">
                <a16:creationId xmlns:a16="http://schemas.microsoft.com/office/drawing/2014/main" id="{3F1364C3-8B5C-6E42-5B93-98814B98B8C6}"/>
              </a:ext>
            </a:extLst>
          </p:cNvPr>
          <p:cNvSpPr>
            <a:spLocks noGrp="1"/>
          </p:cNvSpPr>
          <p:nvPr>
            <p:ph type="body" sz="quarter" idx="22" hasCustomPrompt="1"/>
          </p:nvPr>
        </p:nvSpPr>
        <p:spPr>
          <a:xfrm>
            <a:off x="6944140" y="4218474"/>
            <a:ext cx="3379401" cy="1061700"/>
          </a:xfrm>
          <a:prstGeom prst="rect">
            <a:avLst/>
          </a:prstGeom>
        </p:spPr>
        <p:txBody>
          <a:bodyPr lIns="0" tIns="0" rIns="0" bIns="0"/>
          <a:lstStyle>
            <a:lvl1pPr>
              <a:defRPr sz="1467">
                <a:solidFill>
                  <a:schemeClr val="tx1"/>
                </a:solidFill>
                <a:latin typeface="Golos Text" panose="020B0503020202020204" pitchFamily="34" charset="0"/>
                <a:cs typeface="Golos Text" panose="020B0503020202020204" pitchFamily="34" charset="0"/>
              </a:defRPr>
            </a:lvl1pPr>
          </a:lstStyle>
          <a:p>
            <a:pPr lvl="0"/>
            <a:r>
              <a:rPr lang="de-DE" dirty="0"/>
              <a:t>+49-2204-7674-100</a:t>
            </a:r>
          </a:p>
          <a:p>
            <a:pPr lvl="0"/>
            <a:r>
              <a:rPr lang="de-DE" dirty="0"/>
              <a:t>sales@research-instruments.de</a:t>
            </a:r>
          </a:p>
          <a:p>
            <a:pPr lvl="0"/>
            <a:r>
              <a:rPr lang="de-DE" dirty="0"/>
              <a:t>www.research-instruments.de</a:t>
            </a:r>
          </a:p>
        </p:txBody>
      </p:sp>
      <p:pic>
        <p:nvPicPr>
          <p:cNvPr id="4" name="Grafik 3" descr="Ein Bild, das Logo, Schrift, Grafiken, Symbol enthält.&#10;&#10;KI-generierte Inhalte können fehlerhaft sein.">
            <a:extLst>
              <a:ext uri="{FF2B5EF4-FFF2-40B4-BE49-F238E27FC236}">
                <a16:creationId xmlns:a16="http://schemas.microsoft.com/office/drawing/2014/main" id="{8CDC6B53-2332-B7B0-66AA-4901A0454802}"/>
              </a:ext>
            </a:extLst>
          </p:cNvPr>
          <p:cNvPicPr>
            <a:picLocks noChangeAspect="1"/>
          </p:cNvPicPr>
          <p:nvPr userDrawn="1"/>
        </p:nvPicPr>
        <p:blipFill>
          <a:blip r:embed="rId10" cstate="hqprint">
            <a:extLst>
              <a:ext uri="{28A0092B-C50C-407E-A947-70E740481C1C}">
                <a14:useLocalDpi xmlns:a14="http://schemas.microsoft.com/office/drawing/2010/main"/>
              </a:ext>
            </a:extLst>
          </a:blip>
          <a:stretch>
            <a:fillRect/>
          </a:stretch>
        </p:blipFill>
        <p:spPr>
          <a:xfrm>
            <a:off x="6361793" y="4166773"/>
            <a:ext cx="478292" cy="1132800"/>
          </a:xfrm>
          <a:prstGeom prst="rect">
            <a:avLst/>
          </a:prstGeom>
        </p:spPr>
      </p:pic>
    </p:spTree>
    <p:extLst>
      <p:ext uri="{BB962C8B-B14F-4D97-AF65-F5344CB8AC3E}">
        <p14:creationId xmlns:p14="http://schemas.microsoft.com/office/powerpoint/2010/main" val="25055294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ackup Slides">
    <p:spTree>
      <p:nvGrpSpPr>
        <p:cNvPr id="1" name=""/>
        <p:cNvGrpSpPr/>
        <p:nvPr/>
      </p:nvGrpSpPr>
      <p:grpSpPr>
        <a:xfrm>
          <a:off x="0" y="0"/>
          <a:ext cx="0" cy="0"/>
          <a:chOff x="0" y="0"/>
          <a:chExt cx="0" cy="0"/>
        </a:xfrm>
      </p:grpSpPr>
      <p:sp>
        <p:nvSpPr>
          <p:cNvPr id="62" name="Rechteck 61">
            <a:extLst>
              <a:ext uri="{FF2B5EF4-FFF2-40B4-BE49-F238E27FC236}">
                <a16:creationId xmlns:a16="http://schemas.microsoft.com/office/drawing/2014/main" id="{1EE38961-51DF-B90E-BFC8-EFD64DA98DA0}"/>
              </a:ext>
            </a:extLst>
          </p:cNvPr>
          <p:cNvSpPr>
            <a:spLocks noGrp="1" noRot="1" noMove="1" noResize="1" noEditPoints="1" noAdjustHandles="1" noChangeArrowheads="1" noChangeShapeType="1"/>
          </p:cNvSpPr>
          <p:nvPr userDrawn="1"/>
        </p:nvSpPr>
        <p:spPr>
          <a:xfrm>
            <a:off x="-2512" y="-9335"/>
            <a:ext cx="12193256" cy="17164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ormAutofit/>
          </a:bodyPr>
          <a:lstStyle/>
          <a:p>
            <a:pPr algn="ctr"/>
            <a:endParaRPr lang="de-DE" sz="2400"/>
          </a:p>
        </p:txBody>
      </p:sp>
      <p:sp>
        <p:nvSpPr>
          <p:cNvPr id="47" name="Rechteck 46">
            <a:extLst>
              <a:ext uri="{FF2B5EF4-FFF2-40B4-BE49-F238E27FC236}">
                <a16:creationId xmlns:a16="http://schemas.microsoft.com/office/drawing/2014/main" id="{E0FC2A05-703B-7A24-35ED-EA2FF08D70F5}"/>
              </a:ext>
            </a:extLst>
          </p:cNvPr>
          <p:cNvSpPr>
            <a:spLocks noGrp="1" noRot="1" noMove="1" noResize="1" noEditPoints="1" noAdjustHandles="1" noChangeArrowheads="1" noChangeShapeType="1"/>
          </p:cNvSpPr>
          <p:nvPr userDrawn="1"/>
        </p:nvSpPr>
        <p:spPr>
          <a:xfrm>
            <a:off x="-16709" y="3489412"/>
            <a:ext cx="12208709" cy="3371229"/>
          </a:xfrm>
          <a:prstGeom prst="rect">
            <a:avLst/>
          </a:prstGeom>
          <a:solidFill>
            <a:srgbClr val="D6E2F3"/>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ormAutofit/>
          </a:bodyPr>
          <a:lstStyle/>
          <a:p>
            <a:pPr algn="ctr"/>
            <a:endParaRPr lang="de-DE" sz="2400"/>
          </a:p>
        </p:txBody>
      </p:sp>
      <p:pic>
        <p:nvPicPr>
          <p:cNvPr id="49" name="Grafik 48">
            <a:extLst>
              <a:ext uri="{FF2B5EF4-FFF2-40B4-BE49-F238E27FC236}">
                <a16:creationId xmlns:a16="http://schemas.microsoft.com/office/drawing/2014/main" id="{68487790-DBC7-D3C5-3971-96E6EBE2607D}"/>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r="7322"/>
          <a:stretch/>
        </p:blipFill>
        <p:spPr>
          <a:xfrm>
            <a:off x="7945912" y="3489413"/>
            <a:ext cx="4244832" cy="1395079"/>
          </a:xfrm>
          <a:prstGeom prst="rect">
            <a:avLst/>
          </a:prstGeom>
        </p:spPr>
      </p:pic>
      <p:sp>
        <p:nvSpPr>
          <p:cNvPr id="22" name="Textplatzhalter 21">
            <a:extLst>
              <a:ext uri="{FF2B5EF4-FFF2-40B4-BE49-F238E27FC236}">
                <a16:creationId xmlns:a16="http://schemas.microsoft.com/office/drawing/2014/main" id="{E88E24DC-6943-2D9A-66DA-66C698F99B0E}"/>
              </a:ext>
            </a:extLst>
          </p:cNvPr>
          <p:cNvSpPr>
            <a:spLocks noGrp="1"/>
          </p:cNvSpPr>
          <p:nvPr>
            <p:ph type="body" sz="quarter" idx="16" hasCustomPrompt="1"/>
          </p:nvPr>
        </p:nvSpPr>
        <p:spPr>
          <a:xfrm>
            <a:off x="569760" y="4060707"/>
            <a:ext cx="4646864" cy="210308"/>
          </a:xfrm>
          <a:prstGeom prst="rect">
            <a:avLst/>
          </a:prstGeom>
        </p:spPr>
        <p:txBody>
          <a:bodyPr lIns="0" tIns="0" rIns="0" bIns="0" anchor="t" anchorCtr="0">
            <a:noAutofit/>
          </a:bodyPr>
          <a:lstStyle>
            <a:lvl1pPr marL="0" indent="0">
              <a:buSzPct val="200000"/>
              <a:buFontTx/>
              <a:buNone/>
              <a:defRPr sz="1600" b="0" i="1">
                <a:solidFill>
                  <a:srgbClr val="065792"/>
                </a:solidFill>
                <a:latin typeface="Merriweather" pitchFamily="2" charset="77"/>
              </a:defRPr>
            </a:lvl1pPr>
            <a:lvl2pPr>
              <a:defRPr sz="1600" b="0" i="1">
                <a:solidFill>
                  <a:srgbClr val="065792"/>
                </a:solidFill>
                <a:latin typeface="Merriweather" pitchFamily="2" charset="77"/>
              </a:defRPr>
            </a:lvl2pPr>
            <a:lvl3pPr>
              <a:defRPr sz="1600" b="0" i="1">
                <a:solidFill>
                  <a:srgbClr val="065792"/>
                </a:solidFill>
                <a:latin typeface="Merriweather" pitchFamily="2" charset="77"/>
              </a:defRPr>
            </a:lvl3pPr>
            <a:lvl4pPr>
              <a:defRPr sz="1600" b="0" i="1">
                <a:solidFill>
                  <a:srgbClr val="065792"/>
                </a:solidFill>
                <a:latin typeface="Merriweather" pitchFamily="2" charset="77"/>
              </a:defRPr>
            </a:lvl4pPr>
            <a:lvl5pPr>
              <a:defRPr sz="1600" b="0" i="1">
                <a:solidFill>
                  <a:srgbClr val="065792"/>
                </a:solidFill>
                <a:latin typeface="Merriweather" pitchFamily="2" charset="77"/>
              </a:defRPr>
            </a:lvl5pPr>
          </a:lstStyle>
          <a:p>
            <a:r>
              <a:rPr lang="de-DE" i="1" dirty="0">
                <a:solidFill>
                  <a:srgbClr val="065792"/>
                </a:solidFill>
                <a:latin typeface="Merriweather" pitchFamily="2" charset="77"/>
              </a:rPr>
              <a:t>Just in </a:t>
            </a:r>
            <a:r>
              <a:rPr lang="de-DE" i="1" dirty="0" err="1">
                <a:solidFill>
                  <a:srgbClr val="065792"/>
                </a:solidFill>
                <a:latin typeface="Merriweather" pitchFamily="2" charset="77"/>
              </a:rPr>
              <a:t>case</a:t>
            </a:r>
            <a:r>
              <a:rPr lang="de-DE" i="1" dirty="0">
                <a:solidFill>
                  <a:srgbClr val="065792"/>
                </a:solidFill>
                <a:latin typeface="Merriweather" pitchFamily="2" charset="77"/>
              </a:rPr>
              <a:t>…</a:t>
            </a:r>
          </a:p>
        </p:txBody>
      </p:sp>
      <p:sp>
        <p:nvSpPr>
          <p:cNvPr id="4" name="Title 1">
            <a:extLst>
              <a:ext uri="{FF2B5EF4-FFF2-40B4-BE49-F238E27FC236}">
                <a16:creationId xmlns:a16="http://schemas.microsoft.com/office/drawing/2014/main" id="{5B81CE47-55FC-EDA7-D84E-2BBDEFE47694}"/>
              </a:ext>
            </a:extLst>
          </p:cNvPr>
          <p:cNvSpPr>
            <a:spLocks noGrp="1"/>
          </p:cNvSpPr>
          <p:nvPr>
            <p:ph type="ctrTitle" hasCustomPrompt="1"/>
          </p:nvPr>
        </p:nvSpPr>
        <p:spPr>
          <a:xfrm>
            <a:off x="569760" y="4343216"/>
            <a:ext cx="10945216" cy="862067"/>
          </a:xfrm>
          <a:prstGeom prst="rect">
            <a:avLst/>
          </a:prstGeom>
        </p:spPr>
        <p:txBody>
          <a:bodyPr anchor="t" anchorCtr="0">
            <a:noAutofit/>
          </a:bodyPr>
          <a:lstStyle>
            <a:lvl1pPr>
              <a:defRPr sz="5333" b="1" i="0">
                <a:solidFill>
                  <a:schemeClr val="tx1"/>
                </a:solidFill>
                <a:latin typeface="Golos Text SemiBold" panose="020B0503020202020204" pitchFamily="34" charset="0"/>
                <a:cs typeface="Golos Text SemiBold" panose="020B0503020202020204" pitchFamily="34" charset="0"/>
              </a:defRPr>
            </a:lvl1pPr>
          </a:lstStyle>
          <a:p>
            <a:r>
              <a:rPr lang="en-US" dirty="0"/>
              <a:t>Backup slides</a:t>
            </a:r>
            <a:endParaRPr lang="de-DE" dirty="0"/>
          </a:p>
        </p:txBody>
      </p:sp>
      <p:sp>
        <p:nvSpPr>
          <p:cNvPr id="5" name="Subtitle 2">
            <a:extLst>
              <a:ext uri="{FF2B5EF4-FFF2-40B4-BE49-F238E27FC236}">
                <a16:creationId xmlns:a16="http://schemas.microsoft.com/office/drawing/2014/main" id="{5768EB1C-CA35-9A51-003D-813B15F10FC2}"/>
              </a:ext>
            </a:extLst>
          </p:cNvPr>
          <p:cNvSpPr>
            <a:spLocks noGrp="1"/>
          </p:cNvSpPr>
          <p:nvPr>
            <p:ph type="subTitle" idx="1" hasCustomPrompt="1"/>
          </p:nvPr>
        </p:nvSpPr>
        <p:spPr>
          <a:xfrm>
            <a:off x="569760" y="5332376"/>
            <a:ext cx="10945216" cy="553771"/>
          </a:xfrm>
          <a:prstGeom prst="rect">
            <a:avLst/>
          </a:prstGeom>
        </p:spPr>
        <p:txBody>
          <a:bodyPr anchor="t" anchorCtr="0"/>
          <a:lstStyle>
            <a:lvl1pPr marL="0" indent="0" algn="l">
              <a:buNone/>
              <a:defRPr sz="2667" b="0" i="0">
                <a:solidFill>
                  <a:schemeClr val="tx1"/>
                </a:solidFill>
                <a:latin typeface="Golos Text Medium" panose="020B0503020202020204" pitchFamily="34" charset="0"/>
                <a:cs typeface="Golos Text Medium" panose="020B0503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Subtitle?</a:t>
            </a:r>
            <a:endParaRPr lang="de-DE" dirty="0"/>
          </a:p>
        </p:txBody>
      </p:sp>
      <p:pic>
        <p:nvPicPr>
          <p:cNvPr id="13" name="Grafik 12">
            <a:extLst>
              <a:ext uri="{FF2B5EF4-FFF2-40B4-BE49-F238E27FC236}">
                <a16:creationId xmlns:a16="http://schemas.microsoft.com/office/drawing/2014/main" id="{6B756ED8-553F-2434-F748-4BC243F9AC1E}"/>
              </a:ext>
            </a:extLst>
          </p:cNvPr>
          <p:cNvPicPr>
            <a:picLocks noGrp="1" noRot="1" noChangeAspect="1" noMove="1" noResize="1" noEditPoints="1" noAdjustHandles="1" noChangeArrowheads="1" noChangeShapeType="1" noCrop="1"/>
          </p:cNvPicPr>
          <p:nvPr userDrawn="1"/>
        </p:nvPicPr>
        <p:blipFill>
          <a:blip r:embed="rId3" cstate="hqprint">
            <a:extLst>
              <a:ext uri="{28A0092B-C50C-407E-A947-70E740481C1C}">
                <a14:useLocalDpi xmlns:a14="http://schemas.microsoft.com/office/drawing/2010/main"/>
              </a:ext>
            </a:extLst>
          </a:blip>
          <a:stretch>
            <a:fillRect/>
          </a:stretch>
        </p:blipFill>
        <p:spPr>
          <a:xfrm>
            <a:off x="222035" y="243706"/>
            <a:ext cx="1603287" cy="494873"/>
          </a:xfrm>
          <a:prstGeom prst="rect">
            <a:avLst/>
          </a:prstGeom>
        </p:spPr>
      </p:pic>
      <p:sp>
        <p:nvSpPr>
          <p:cNvPr id="3" name="Bildplatzhalter 2">
            <a:extLst>
              <a:ext uri="{FF2B5EF4-FFF2-40B4-BE49-F238E27FC236}">
                <a16:creationId xmlns:a16="http://schemas.microsoft.com/office/drawing/2014/main" id="{ACFD1CE0-BF56-9DA2-D124-2B0890210CCD}"/>
              </a:ext>
            </a:extLst>
          </p:cNvPr>
          <p:cNvSpPr>
            <a:spLocks noGrp="1"/>
          </p:cNvSpPr>
          <p:nvPr>
            <p:ph type="pic" sz="quarter" idx="17"/>
          </p:nvPr>
        </p:nvSpPr>
        <p:spPr>
          <a:xfrm>
            <a:off x="0" y="865673"/>
            <a:ext cx="2926051" cy="2516175"/>
          </a:xfrm>
          <a:prstGeom prst="rect">
            <a:avLst/>
          </a:prstGeom>
        </p:spPr>
        <p:txBody>
          <a:bodyPr/>
          <a:lstStyle/>
          <a:p>
            <a:endParaRPr lang="de-DE"/>
          </a:p>
        </p:txBody>
      </p:sp>
      <p:sp>
        <p:nvSpPr>
          <p:cNvPr id="7" name="Bildplatzhalter 6">
            <a:extLst>
              <a:ext uri="{FF2B5EF4-FFF2-40B4-BE49-F238E27FC236}">
                <a16:creationId xmlns:a16="http://schemas.microsoft.com/office/drawing/2014/main" id="{8F95655C-E4CF-23D8-71DC-EEA164368F1E}"/>
              </a:ext>
            </a:extLst>
          </p:cNvPr>
          <p:cNvSpPr>
            <a:spLocks noGrp="1"/>
          </p:cNvSpPr>
          <p:nvPr>
            <p:ph type="pic" sz="quarter" idx="18"/>
          </p:nvPr>
        </p:nvSpPr>
        <p:spPr>
          <a:xfrm>
            <a:off x="3044040" y="-8466"/>
            <a:ext cx="2942985" cy="3390313"/>
          </a:xfrm>
          <a:prstGeom prst="rect">
            <a:avLst/>
          </a:prstGeom>
        </p:spPr>
        <p:txBody>
          <a:bodyPr/>
          <a:lstStyle/>
          <a:p>
            <a:endParaRPr lang="de-DE"/>
          </a:p>
        </p:txBody>
      </p:sp>
      <p:sp>
        <p:nvSpPr>
          <p:cNvPr id="9" name="Bildplatzhalter 8">
            <a:extLst>
              <a:ext uri="{FF2B5EF4-FFF2-40B4-BE49-F238E27FC236}">
                <a16:creationId xmlns:a16="http://schemas.microsoft.com/office/drawing/2014/main" id="{B632E60B-E705-F91B-665B-DF3704740AB7}"/>
              </a:ext>
            </a:extLst>
          </p:cNvPr>
          <p:cNvSpPr>
            <a:spLocks noGrp="1"/>
          </p:cNvSpPr>
          <p:nvPr>
            <p:ph type="pic" sz="quarter" idx="19"/>
          </p:nvPr>
        </p:nvSpPr>
        <p:spPr>
          <a:xfrm>
            <a:off x="6096000" y="-8466"/>
            <a:ext cx="6094744" cy="3390313"/>
          </a:xfrm>
          <a:prstGeom prst="rect">
            <a:avLst/>
          </a:prstGeom>
        </p:spPr>
        <p:txBody>
          <a:bodyPr/>
          <a:lstStyle/>
          <a:p>
            <a:endParaRPr lang="de-DE"/>
          </a:p>
        </p:txBody>
      </p:sp>
    </p:spTree>
    <p:extLst>
      <p:ext uri="{BB962C8B-B14F-4D97-AF65-F5344CB8AC3E}">
        <p14:creationId xmlns:p14="http://schemas.microsoft.com/office/powerpoint/2010/main" val="14988990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Divider">
    <p:spTree>
      <p:nvGrpSpPr>
        <p:cNvPr id="1" name=""/>
        <p:cNvGrpSpPr/>
        <p:nvPr/>
      </p:nvGrpSpPr>
      <p:grpSpPr>
        <a:xfrm>
          <a:off x="0" y="0"/>
          <a:ext cx="0" cy="0"/>
          <a:chOff x="0" y="0"/>
          <a:chExt cx="0" cy="0"/>
        </a:xfrm>
      </p:grpSpPr>
      <p:sp>
        <p:nvSpPr>
          <p:cNvPr id="62" name="Rechteck 61">
            <a:extLst>
              <a:ext uri="{FF2B5EF4-FFF2-40B4-BE49-F238E27FC236}">
                <a16:creationId xmlns:a16="http://schemas.microsoft.com/office/drawing/2014/main" id="{1EE38961-51DF-B90E-BFC8-EFD64DA98DA0}"/>
              </a:ext>
            </a:extLst>
          </p:cNvPr>
          <p:cNvSpPr>
            <a:spLocks noGrp="1" noRot="1" noMove="1" noResize="1" noEditPoints="1" noAdjustHandles="1" noChangeArrowheads="1" noChangeShapeType="1"/>
          </p:cNvSpPr>
          <p:nvPr userDrawn="1"/>
        </p:nvSpPr>
        <p:spPr>
          <a:xfrm>
            <a:off x="-2512" y="-9335"/>
            <a:ext cx="12193256" cy="17164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ormAutofit/>
          </a:bodyPr>
          <a:lstStyle/>
          <a:p>
            <a:pPr algn="ctr"/>
            <a:endParaRPr lang="de-DE" sz="2400"/>
          </a:p>
        </p:txBody>
      </p:sp>
      <p:sp>
        <p:nvSpPr>
          <p:cNvPr id="47" name="Rechteck 46">
            <a:extLst>
              <a:ext uri="{FF2B5EF4-FFF2-40B4-BE49-F238E27FC236}">
                <a16:creationId xmlns:a16="http://schemas.microsoft.com/office/drawing/2014/main" id="{E0FC2A05-703B-7A24-35ED-EA2FF08D70F5}"/>
              </a:ext>
            </a:extLst>
          </p:cNvPr>
          <p:cNvSpPr>
            <a:spLocks noGrp="1" noRot="1" noMove="1" noResize="1" noEditPoints="1" noAdjustHandles="1" noChangeArrowheads="1" noChangeShapeType="1"/>
          </p:cNvSpPr>
          <p:nvPr userDrawn="1"/>
        </p:nvSpPr>
        <p:spPr>
          <a:xfrm>
            <a:off x="-16709" y="3489412"/>
            <a:ext cx="12208709" cy="3371229"/>
          </a:xfrm>
          <a:prstGeom prst="rect">
            <a:avLst/>
          </a:prstGeom>
          <a:solidFill>
            <a:srgbClr val="D6E2F3"/>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ormAutofit/>
          </a:bodyPr>
          <a:lstStyle/>
          <a:p>
            <a:pPr algn="ctr"/>
            <a:endParaRPr lang="de-DE" sz="2400"/>
          </a:p>
        </p:txBody>
      </p:sp>
      <p:pic>
        <p:nvPicPr>
          <p:cNvPr id="49" name="Grafik 48">
            <a:extLst>
              <a:ext uri="{FF2B5EF4-FFF2-40B4-BE49-F238E27FC236}">
                <a16:creationId xmlns:a16="http://schemas.microsoft.com/office/drawing/2014/main" id="{68487790-DBC7-D3C5-3971-96E6EBE2607D}"/>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r="7322"/>
          <a:stretch/>
        </p:blipFill>
        <p:spPr>
          <a:xfrm>
            <a:off x="7945912" y="3489413"/>
            <a:ext cx="4244832" cy="1395079"/>
          </a:xfrm>
          <a:prstGeom prst="rect">
            <a:avLst/>
          </a:prstGeom>
        </p:spPr>
      </p:pic>
      <p:sp>
        <p:nvSpPr>
          <p:cNvPr id="22" name="Textplatzhalter 21">
            <a:extLst>
              <a:ext uri="{FF2B5EF4-FFF2-40B4-BE49-F238E27FC236}">
                <a16:creationId xmlns:a16="http://schemas.microsoft.com/office/drawing/2014/main" id="{E88E24DC-6943-2D9A-66DA-66C698F99B0E}"/>
              </a:ext>
            </a:extLst>
          </p:cNvPr>
          <p:cNvSpPr>
            <a:spLocks noGrp="1"/>
          </p:cNvSpPr>
          <p:nvPr>
            <p:ph type="body" sz="quarter" idx="16" hasCustomPrompt="1"/>
          </p:nvPr>
        </p:nvSpPr>
        <p:spPr>
          <a:xfrm>
            <a:off x="569760" y="4060707"/>
            <a:ext cx="4646864" cy="210308"/>
          </a:xfrm>
          <a:prstGeom prst="rect">
            <a:avLst/>
          </a:prstGeom>
        </p:spPr>
        <p:txBody>
          <a:bodyPr lIns="0" tIns="0" rIns="0" bIns="0" anchor="t" anchorCtr="0">
            <a:noAutofit/>
          </a:bodyPr>
          <a:lstStyle>
            <a:lvl1pPr marL="0" indent="0">
              <a:buSzPct val="200000"/>
              <a:buFontTx/>
              <a:buNone/>
              <a:defRPr sz="1600" b="0" i="1">
                <a:solidFill>
                  <a:srgbClr val="065792"/>
                </a:solidFill>
                <a:latin typeface="Merriweather" pitchFamily="2" charset="77"/>
              </a:defRPr>
            </a:lvl1pPr>
            <a:lvl2pPr>
              <a:defRPr sz="1600" b="0" i="1">
                <a:solidFill>
                  <a:srgbClr val="065792"/>
                </a:solidFill>
                <a:latin typeface="Merriweather" pitchFamily="2" charset="77"/>
              </a:defRPr>
            </a:lvl2pPr>
            <a:lvl3pPr>
              <a:defRPr sz="1600" b="0" i="1">
                <a:solidFill>
                  <a:srgbClr val="065792"/>
                </a:solidFill>
                <a:latin typeface="Merriweather" pitchFamily="2" charset="77"/>
              </a:defRPr>
            </a:lvl3pPr>
            <a:lvl4pPr>
              <a:defRPr sz="1600" b="0" i="1">
                <a:solidFill>
                  <a:srgbClr val="065792"/>
                </a:solidFill>
                <a:latin typeface="Merriweather" pitchFamily="2" charset="77"/>
              </a:defRPr>
            </a:lvl4pPr>
            <a:lvl5pPr>
              <a:defRPr sz="1600" b="0" i="1">
                <a:solidFill>
                  <a:srgbClr val="065792"/>
                </a:solidFill>
                <a:latin typeface="Merriweather" pitchFamily="2" charset="77"/>
              </a:defRPr>
            </a:lvl5pPr>
          </a:lstStyle>
          <a:p>
            <a:r>
              <a:rPr lang="de-DE" i="1" dirty="0" err="1">
                <a:solidFill>
                  <a:srgbClr val="065792"/>
                </a:solidFill>
                <a:latin typeface="Merriweather" pitchFamily="2" charset="77"/>
              </a:rPr>
              <a:t>Starting</a:t>
            </a:r>
            <a:r>
              <a:rPr lang="de-DE" i="1" dirty="0">
                <a:solidFill>
                  <a:srgbClr val="065792"/>
                </a:solidFill>
                <a:latin typeface="Merriweather" pitchFamily="2" charset="77"/>
              </a:rPr>
              <a:t> a </a:t>
            </a:r>
            <a:r>
              <a:rPr lang="de-DE" i="1" dirty="0" err="1">
                <a:solidFill>
                  <a:srgbClr val="065792"/>
                </a:solidFill>
                <a:latin typeface="Merriweather" pitchFamily="2" charset="77"/>
              </a:rPr>
              <a:t>new</a:t>
            </a:r>
            <a:r>
              <a:rPr lang="de-DE" i="1" dirty="0">
                <a:solidFill>
                  <a:srgbClr val="065792"/>
                </a:solidFill>
                <a:latin typeface="Merriweather" pitchFamily="2" charset="77"/>
              </a:rPr>
              <a:t> </a:t>
            </a:r>
            <a:r>
              <a:rPr lang="de-DE" i="1" dirty="0" err="1">
                <a:solidFill>
                  <a:srgbClr val="065792"/>
                </a:solidFill>
                <a:latin typeface="Merriweather" pitchFamily="2" charset="77"/>
              </a:rPr>
              <a:t>section</a:t>
            </a:r>
            <a:r>
              <a:rPr lang="de-DE" i="1" dirty="0">
                <a:solidFill>
                  <a:srgbClr val="065792"/>
                </a:solidFill>
                <a:latin typeface="Merriweather" pitchFamily="2" charset="77"/>
              </a:rPr>
              <a:t> </a:t>
            </a:r>
            <a:r>
              <a:rPr lang="de-DE" i="1" dirty="0" err="1">
                <a:solidFill>
                  <a:srgbClr val="065792"/>
                </a:solidFill>
                <a:latin typeface="Merriweather" pitchFamily="2" charset="77"/>
              </a:rPr>
              <a:t>without</a:t>
            </a:r>
            <a:r>
              <a:rPr lang="de-DE" i="1" dirty="0">
                <a:solidFill>
                  <a:srgbClr val="065792"/>
                </a:solidFill>
                <a:latin typeface="Merriweather" pitchFamily="2" charset="77"/>
              </a:rPr>
              <a:t> </a:t>
            </a:r>
            <a:r>
              <a:rPr lang="de-DE" i="1" dirty="0" err="1">
                <a:solidFill>
                  <a:srgbClr val="065792"/>
                </a:solidFill>
                <a:latin typeface="Merriweather" pitchFamily="2" charset="77"/>
              </a:rPr>
              <a:t>images</a:t>
            </a:r>
            <a:r>
              <a:rPr lang="de-DE" i="1" dirty="0">
                <a:solidFill>
                  <a:srgbClr val="065792"/>
                </a:solidFill>
                <a:latin typeface="Merriweather" pitchFamily="2" charset="77"/>
              </a:rPr>
              <a:t>?</a:t>
            </a:r>
          </a:p>
        </p:txBody>
      </p:sp>
      <p:sp>
        <p:nvSpPr>
          <p:cNvPr id="4" name="Title 1">
            <a:extLst>
              <a:ext uri="{FF2B5EF4-FFF2-40B4-BE49-F238E27FC236}">
                <a16:creationId xmlns:a16="http://schemas.microsoft.com/office/drawing/2014/main" id="{5B81CE47-55FC-EDA7-D84E-2BBDEFE47694}"/>
              </a:ext>
            </a:extLst>
          </p:cNvPr>
          <p:cNvSpPr>
            <a:spLocks noGrp="1"/>
          </p:cNvSpPr>
          <p:nvPr>
            <p:ph type="ctrTitle" hasCustomPrompt="1"/>
          </p:nvPr>
        </p:nvSpPr>
        <p:spPr>
          <a:xfrm>
            <a:off x="569760" y="4343216"/>
            <a:ext cx="10945216" cy="862067"/>
          </a:xfrm>
          <a:prstGeom prst="rect">
            <a:avLst/>
          </a:prstGeom>
        </p:spPr>
        <p:txBody>
          <a:bodyPr anchor="t" anchorCtr="0">
            <a:noAutofit/>
          </a:bodyPr>
          <a:lstStyle>
            <a:lvl1pPr>
              <a:defRPr sz="5333" b="1" i="0">
                <a:solidFill>
                  <a:schemeClr val="tx1"/>
                </a:solidFill>
                <a:latin typeface="Golos Text SemiBold" panose="020B0503020202020204" pitchFamily="34" charset="0"/>
                <a:cs typeface="Golos Text SemiBold" panose="020B0503020202020204" pitchFamily="34" charset="0"/>
              </a:defRPr>
            </a:lvl1pPr>
          </a:lstStyle>
          <a:p>
            <a:r>
              <a:rPr lang="en-US" dirty="0"/>
              <a:t>This is a divider</a:t>
            </a:r>
            <a:endParaRPr lang="de-DE" dirty="0"/>
          </a:p>
        </p:txBody>
      </p:sp>
      <p:sp>
        <p:nvSpPr>
          <p:cNvPr id="5" name="Subtitle 2">
            <a:extLst>
              <a:ext uri="{FF2B5EF4-FFF2-40B4-BE49-F238E27FC236}">
                <a16:creationId xmlns:a16="http://schemas.microsoft.com/office/drawing/2014/main" id="{5768EB1C-CA35-9A51-003D-813B15F10FC2}"/>
              </a:ext>
            </a:extLst>
          </p:cNvPr>
          <p:cNvSpPr>
            <a:spLocks noGrp="1"/>
          </p:cNvSpPr>
          <p:nvPr>
            <p:ph type="subTitle" idx="1" hasCustomPrompt="1"/>
          </p:nvPr>
        </p:nvSpPr>
        <p:spPr>
          <a:xfrm>
            <a:off x="569760" y="5332376"/>
            <a:ext cx="10945216" cy="553771"/>
          </a:xfrm>
          <a:prstGeom prst="rect">
            <a:avLst/>
          </a:prstGeom>
        </p:spPr>
        <p:txBody>
          <a:bodyPr anchor="t" anchorCtr="0"/>
          <a:lstStyle>
            <a:lvl1pPr marL="0" indent="0" algn="l">
              <a:buNone/>
              <a:defRPr sz="2667" b="0" i="0">
                <a:solidFill>
                  <a:schemeClr val="tx1"/>
                </a:solidFill>
                <a:latin typeface="Golos Text Medium" panose="020B0503020202020204" pitchFamily="34" charset="0"/>
                <a:cs typeface="Golos Text Medium" panose="020B0503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Subtitle?</a:t>
            </a:r>
            <a:endParaRPr lang="de-DE" dirty="0"/>
          </a:p>
        </p:txBody>
      </p:sp>
      <p:pic>
        <p:nvPicPr>
          <p:cNvPr id="13" name="Grafik 12">
            <a:extLst>
              <a:ext uri="{FF2B5EF4-FFF2-40B4-BE49-F238E27FC236}">
                <a16:creationId xmlns:a16="http://schemas.microsoft.com/office/drawing/2014/main" id="{6B756ED8-553F-2434-F748-4BC243F9AC1E}"/>
              </a:ext>
            </a:extLst>
          </p:cNvPr>
          <p:cNvPicPr>
            <a:picLocks noGrp="1" noRot="1" noChangeAspect="1" noMove="1" noResize="1" noEditPoints="1" noAdjustHandles="1" noChangeArrowheads="1" noChangeShapeType="1" noCrop="1"/>
          </p:cNvPicPr>
          <p:nvPr userDrawn="1"/>
        </p:nvPicPr>
        <p:blipFill>
          <a:blip r:embed="rId3" cstate="hqprint">
            <a:extLst>
              <a:ext uri="{28A0092B-C50C-407E-A947-70E740481C1C}">
                <a14:useLocalDpi xmlns:a14="http://schemas.microsoft.com/office/drawing/2010/main"/>
              </a:ext>
            </a:extLst>
          </a:blip>
          <a:stretch>
            <a:fillRect/>
          </a:stretch>
        </p:blipFill>
        <p:spPr>
          <a:xfrm>
            <a:off x="222035" y="243706"/>
            <a:ext cx="1603287" cy="494873"/>
          </a:xfrm>
          <a:prstGeom prst="rect">
            <a:avLst/>
          </a:prstGeom>
        </p:spPr>
      </p:pic>
    </p:spTree>
    <p:extLst>
      <p:ext uri="{BB962C8B-B14F-4D97-AF65-F5344CB8AC3E}">
        <p14:creationId xmlns:p14="http://schemas.microsoft.com/office/powerpoint/2010/main" val="4171815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0941F-230D-41ED-19DE-7CCDD25902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437915-3C79-3288-2220-537C3FF58DF4}"/>
              </a:ext>
            </a:extLst>
          </p:cNvPr>
          <p:cNvSpPr>
            <a:spLocks noGrp="1"/>
          </p:cNvSpPr>
          <p:nvPr>
            <p:ph type="dt" sz="half" idx="10"/>
          </p:nvPr>
        </p:nvSpPr>
        <p:spPr/>
        <p:txBody>
          <a:bodyPr/>
          <a:lstStyle/>
          <a:p>
            <a:fld id="{8E36636D-D922-432D-A958-524484B5923D}" type="datetimeFigureOut">
              <a:rPr lang="en-US" smtClean="0"/>
              <a:pPr/>
              <a:t>6/11/2026</a:t>
            </a:fld>
            <a:endParaRPr lang="en-US" dirty="0"/>
          </a:p>
        </p:txBody>
      </p:sp>
      <p:sp>
        <p:nvSpPr>
          <p:cNvPr id="4" name="Footer Placeholder 3">
            <a:extLst>
              <a:ext uri="{FF2B5EF4-FFF2-40B4-BE49-F238E27FC236}">
                <a16:creationId xmlns:a16="http://schemas.microsoft.com/office/drawing/2014/main" id="{E2EBC358-4EAB-7BFE-D1FF-9083EB5C266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C2E4583-F6A7-1D7D-FACC-B8EF81DF33F0}"/>
              </a:ext>
            </a:extLst>
          </p:cNvPr>
          <p:cNvSpPr>
            <a:spLocks noGrp="1"/>
          </p:cNvSpPr>
          <p:nvPr>
            <p:ph type="sldNum" sz="quarter" idx="12"/>
          </p:nvPr>
        </p:nvSpPr>
        <p:spPr/>
        <p:txBody>
          <a:bodyPr/>
          <a:lstStyle/>
          <a:p>
            <a:fld id="{753F9866-9D6A-4E48-8AAE-F0F10B4380FA}" type="slidenum">
              <a:rPr lang="en-US" smtClean="0"/>
              <a:pPr/>
              <a:t>‹#›</a:t>
            </a:fld>
            <a:endParaRPr lang="en-US"/>
          </a:p>
        </p:txBody>
      </p:sp>
    </p:spTree>
    <p:extLst>
      <p:ext uri="{BB962C8B-B14F-4D97-AF65-F5344CB8AC3E}">
        <p14:creationId xmlns:p14="http://schemas.microsoft.com/office/powerpoint/2010/main" val="3507417060"/>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4861B1-2E4C-FFFE-FC74-F6F81C4376DB}"/>
              </a:ext>
            </a:extLst>
          </p:cNvPr>
          <p:cNvSpPr>
            <a:spLocks noGrp="1"/>
          </p:cNvSpPr>
          <p:nvPr>
            <p:ph type="dt" sz="half" idx="10"/>
          </p:nvPr>
        </p:nvSpPr>
        <p:spPr/>
        <p:txBody>
          <a:bodyPr/>
          <a:lstStyle/>
          <a:p>
            <a:fld id="{8E36636D-D922-432D-A958-524484B5923D}" type="datetimeFigureOut">
              <a:rPr lang="en-US" smtClean="0"/>
              <a:pPr/>
              <a:t>6/11/2026</a:t>
            </a:fld>
            <a:endParaRPr lang="en-US" dirty="0"/>
          </a:p>
        </p:txBody>
      </p:sp>
      <p:sp>
        <p:nvSpPr>
          <p:cNvPr id="3" name="Footer Placeholder 2">
            <a:extLst>
              <a:ext uri="{FF2B5EF4-FFF2-40B4-BE49-F238E27FC236}">
                <a16:creationId xmlns:a16="http://schemas.microsoft.com/office/drawing/2014/main" id="{6D4EDB80-FF8F-1F03-DB23-F7AE2C5A0B9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C182EAC-2A55-1BAE-7FF2-CAD1D23F3B6B}"/>
              </a:ext>
            </a:extLst>
          </p:cNvPr>
          <p:cNvSpPr>
            <a:spLocks noGrp="1"/>
          </p:cNvSpPr>
          <p:nvPr>
            <p:ph type="sldNum" sz="quarter" idx="12"/>
          </p:nvPr>
        </p:nvSpPr>
        <p:spPr/>
        <p:txBody>
          <a:bodyPr/>
          <a:lstStyle/>
          <a:p>
            <a:fld id="{753F9866-9D6A-4E48-8AAE-F0F10B4380FA}" type="slidenum">
              <a:rPr lang="en-US" smtClean="0"/>
              <a:pPr/>
              <a:t>‹#›</a:t>
            </a:fld>
            <a:endParaRPr lang="en-US"/>
          </a:p>
        </p:txBody>
      </p:sp>
    </p:spTree>
    <p:extLst>
      <p:ext uri="{BB962C8B-B14F-4D97-AF65-F5344CB8AC3E}">
        <p14:creationId xmlns:p14="http://schemas.microsoft.com/office/powerpoint/2010/main" val="3953634606"/>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F39DE-53CD-35A4-7E4F-0D7704CC86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2FEA53-A0AB-598A-7075-4FAD2E5C79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12713C-F6B1-7FB9-862E-FBC8E6A94A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2304D2-6DA2-05EF-EFB4-89B557F0CD8B}"/>
              </a:ext>
            </a:extLst>
          </p:cNvPr>
          <p:cNvSpPr>
            <a:spLocks noGrp="1"/>
          </p:cNvSpPr>
          <p:nvPr>
            <p:ph type="dt" sz="half" idx="10"/>
          </p:nvPr>
        </p:nvSpPr>
        <p:spPr/>
        <p:txBody>
          <a:bodyPr/>
          <a:lstStyle/>
          <a:p>
            <a:fld id="{8E36636D-D922-432D-A958-524484B5923D}" type="datetimeFigureOut">
              <a:rPr lang="en-US" smtClean="0"/>
              <a:pPr/>
              <a:t>6/11/2026</a:t>
            </a:fld>
            <a:endParaRPr lang="en-US" dirty="0"/>
          </a:p>
        </p:txBody>
      </p:sp>
      <p:sp>
        <p:nvSpPr>
          <p:cNvPr id="6" name="Footer Placeholder 5">
            <a:extLst>
              <a:ext uri="{FF2B5EF4-FFF2-40B4-BE49-F238E27FC236}">
                <a16:creationId xmlns:a16="http://schemas.microsoft.com/office/drawing/2014/main" id="{769CECC6-B89F-C591-7C90-B3AB2D9386C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F4EDAA2-3437-689D-79EF-9FE6BFF1B417}"/>
              </a:ext>
            </a:extLst>
          </p:cNvPr>
          <p:cNvSpPr>
            <a:spLocks noGrp="1"/>
          </p:cNvSpPr>
          <p:nvPr>
            <p:ph type="sldNum" sz="quarter" idx="12"/>
          </p:nvPr>
        </p:nvSpPr>
        <p:spPr/>
        <p:txBody>
          <a:bodyPr/>
          <a:lstStyle/>
          <a:p>
            <a:fld id="{753F9866-9D6A-4E48-8AAE-F0F10B4380FA}" type="slidenum">
              <a:rPr lang="en-US" smtClean="0"/>
              <a:pPr/>
              <a:t>‹#›</a:t>
            </a:fld>
            <a:endParaRPr lang="en-US"/>
          </a:p>
        </p:txBody>
      </p:sp>
    </p:spTree>
    <p:extLst>
      <p:ext uri="{BB962C8B-B14F-4D97-AF65-F5344CB8AC3E}">
        <p14:creationId xmlns:p14="http://schemas.microsoft.com/office/powerpoint/2010/main" val="1912306326"/>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3412A-792C-71FD-21CD-41DAB5C17E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3A85B64-5451-8B29-E0F1-A72953B5A6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F1CDEC-D11C-736A-1A6B-7DCC4F474B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4AE46E-D601-BF68-D2BE-567A3EC33CA1}"/>
              </a:ext>
            </a:extLst>
          </p:cNvPr>
          <p:cNvSpPr>
            <a:spLocks noGrp="1"/>
          </p:cNvSpPr>
          <p:nvPr>
            <p:ph type="dt" sz="half" idx="10"/>
          </p:nvPr>
        </p:nvSpPr>
        <p:spPr/>
        <p:txBody>
          <a:bodyPr/>
          <a:lstStyle/>
          <a:p>
            <a:fld id="{8E36636D-D922-432D-A958-524484B5923D}" type="datetimeFigureOut">
              <a:rPr lang="en-US" smtClean="0"/>
              <a:pPr/>
              <a:t>6/11/2026</a:t>
            </a:fld>
            <a:endParaRPr lang="en-US" dirty="0"/>
          </a:p>
        </p:txBody>
      </p:sp>
      <p:sp>
        <p:nvSpPr>
          <p:cNvPr id="6" name="Footer Placeholder 5">
            <a:extLst>
              <a:ext uri="{FF2B5EF4-FFF2-40B4-BE49-F238E27FC236}">
                <a16:creationId xmlns:a16="http://schemas.microsoft.com/office/drawing/2014/main" id="{067F6F77-90EE-6602-B16C-6C2889F6284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EAE3490-13EC-AF92-C58D-ECE047293FBE}"/>
              </a:ext>
            </a:extLst>
          </p:cNvPr>
          <p:cNvSpPr>
            <a:spLocks noGrp="1"/>
          </p:cNvSpPr>
          <p:nvPr>
            <p:ph type="sldNum" sz="quarter" idx="12"/>
          </p:nvPr>
        </p:nvSpPr>
        <p:spPr/>
        <p:txBody>
          <a:bodyPr/>
          <a:lstStyle/>
          <a:p>
            <a:fld id="{753F9866-9D6A-4E48-8AAE-F0F10B4380FA}" type="slidenum">
              <a:rPr lang="en-US" smtClean="0"/>
              <a:pPr/>
              <a:t>‹#›</a:t>
            </a:fld>
            <a:endParaRPr lang="en-US"/>
          </a:p>
        </p:txBody>
      </p:sp>
    </p:spTree>
    <p:extLst>
      <p:ext uri="{BB962C8B-B14F-4D97-AF65-F5344CB8AC3E}">
        <p14:creationId xmlns:p14="http://schemas.microsoft.com/office/powerpoint/2010/main" val="2102709924"/>
      </p:ext>
    </p:extLst>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image" Target="../media/image4.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image" Target="../media/image3.jpg"/><Relationship Id="rId2" Type="http://schemas.openxmlformats.org/officeDocument/2006/relationships/slideLayout" Target="../slideLayouts/slideLayout19.xml"/><Relationship Id="rId16" Type="http://schemas.openxmlformats.org/officeDocument/2006/relationships/theme" Target="../theme/theme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14.jpe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image" Target="../media/image13.pn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image" Target="../media/image12.GIF"/><Relationship Id="rId5" Type="http://schemas.openxmlformats.org/officeDocument/2006/relationships/slideLayout" Target="../slideLayouts/slideLayout37.xml"/><Relationship Id="rId10" Type="http://schemas.openxmlformats.org/officeDocument/2006/relationships/theme" Target="../theme/theme4.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oleObject" Target="../embeddings/oleObject1.bin"/><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tags" Target="../tags/tag1.xml"/><Relationship Id="rId2" Type="http://schemas.openxmlformats.org/officeDocument/2006/relationships/slideLayout" Target="../slideLayouts/slideLayout43.xml"/><Relationship Id="rId16" Type="http://schemas.openxmlformats.org/officeDocument/2006/relationships/theme" Target="../theme/theme5.xml"/><Relationship Id="rId20" Type="http://schemas.openxmlformats.org/officeDocument/2006/relationships/image" Target="../media/image16.jpeg"/><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image" Target="../media/image15.emf"/><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B8C0E8-BD9F-6DCB-619A-5F76A0AD2B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B794FA0-1040-15BA-C225-9BA6D8404E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5EFC56-2217-E31F-96DE-36E2EFD74B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E36636D-D922-432D-A958-524484B5923D}" type="datetimeFigureOut">
              <a:rPr lang="en-US" smtClean="0"/>
              <a:pPr/>
              <a:t>6/11/2026</a:t>
            </a:fld>
            <a:endParaRPr lang="en-US" dirty="0"/>
          </a:p>
        </p:txBody>
      </p:sp>
      <p:sp>
        <p:nvSpPr>
          <p:cNvPr id="5" name="Footer Placeholder 4">
            <a:extLst>
              <a:ext uri="{FF2B5EF4-FFF2-40B4-BE49-F238E27FC236}">
                <a16:creationId xmlns:a16="http://schemas.microsoft.com/office/drawing/2014/main" id="{1ED63D3A-9C12-385D-D826-8BF7A1D6E1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619BFDE1-618B-BA36-8FC7-5F78B7BF07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53F9866-9D6A-4E48-8AAE-F0F10B4380FA}" type="slidenum">
              <a:rPr lang="en-US" smtClean="0"/>
              <a:pPr/>
              <a:t>‹#›</a:t>
            </a:fld>
            <a:endParaRPr lang="en-US"/>
          </a:p>
        </p:txBody>
      </p:sp>
    </p:spTree>
    <p:extLst>
      <p:ext uri="{BB962C8B-B14F-4D97-AF65-F5344CB8AC3E}">
        <p14:creationId xmlns:p14="http://schemas.microsoft.com/office/powerpoint/2010/main" val="66996413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3" r:id="rId14"/>
    <p:sldLayoutId id="2147483650" r:id="rId15"/>
    <p:sldLayoutId id="2147483707" r:id="rId16"/>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3821406"/>
      </p:ext>
    </p:extLst>
  </p:cSld>
  <p:clrMap bg1="lt1" tx1="dk1" bg2="lt2" tx2="dk2" accent1="accent1" accent2="accent2" accent3="accent3" accent4="accent4" accent5="accent5" accent6="accent6" hlink="hlink" folHlink="folHlink"/>
  <p:sldLayoutIdLst>
    <p:sldLayoutId id="2147483726" r:id="rId1"/>
  </p:sldLayoutIdLst>
  <p:hf sldNum="0"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128696351" name="Titelplatzhalter 1"/>
          <p:cNvSpPr>
            <a:spLocks noGrp="1"/>
          </p:cNvSpPr>
          <p:nvPr>
            <p:ph type="title"/>
          </p:nvPr>
        </p:nvSpPr>
        <p:spPr bwMode="auto">
          <a:xfrm>
            <a:off x="838200" y="365125"/>
            <a:ext cx="10515600" cy="1325563"/>
          </a:xfrm>
          <a:prstGeom prst="rect">
            <a:avLst/>
          </a:prstGeom>
        </p:spPr>
        <p:txBody>
          <a:bodyPr vert="horz" lIns="91440" tIns="45720" rIns="91440" bIns="45720" rtlCol="0" anchor="ctr">
            <a:normAutofit/>
          </a:bodyPr>
          <a:lstStyle/>
          <a:p>
            <a:pPr>
              <a:defRPr/>
            </a:pPr>
            <a:r>
              <a:rPr lang="de-DE"/>
              <a:t>Mastertitelformat bearbeiten</a:t>
            </a:r>
            <a:endParaRPr/>
          </a:p>
        </p:txBody>
      </p:sp>
      <p:sp>
        <p:nvSpPr>
          <p:cNvPr id="2011308858" name="Textplatzhalter 2"/>
          <p:cNvSpPr>
            <a:spLocks noGrp="1"/>
          </p:cNvSpPr>
          <p:nvPr>
            <p:ph type="body" idx="1"/>
          </p:nvPr>
        </p:nvSpPr>
        <p:spPr bwMode="auto">
          <a:xfrm>
            <a:off x="838200" y="1825625"/>
            <a:ext cx="10515600" cy="4351338"/>
          </a:xfrm>
          <a:prstGeom prst="rect">
            <a:avLst/>
          </a:prstGeom>
        </p:spPr>
        <p:txBody>
          <a:bodyPr vert="horz" lIns="91440" tIns="45720" rIns="91440" bIns="45720" rtlCol="0">
            <a:normAutofit/>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pic>
        <p:nvPicPr>
          <p:cNvPr id="458966958" name="Grafik 6"/>
          <p:cNvPicPr>
            <a:picLocks noChangeAspect="1"/>
          </p:cNvPicPr>
          <p:nvPr userDrawn="1"/>
        </p:nvPicPr>
        <p:blipFill rotWithShape="1">
          <a:blip r:embed="rId17"/>
          <a:stretch/>
        </p:blipFill>
        <p:spPr bwMode="auto">
          <a:xfrm>
            <a:off x="0" y="6202429"/>
            <a:ext cx="12192000" cy="672965"/>
          </a:xfrm>
          <a:prstGeom prst="rect">
            <a:avLst/>
          </a:prstGeom>
        </p:spPr>
      </p:pic>
      <p:sp>
        <p:nvSpPr>
          <p:cNvPr id="1819622657" name="Datumsplatzhalter 3"/>
          <p:cNvSpPr>
            <a:spLocks noGrp="1"/>
          </p:cNvSpPr>
          <p:nvPr>
            <p:ph type="dt" sz="half" idx="2"/>
          </p:nvPr>
        </p:nvSpPr>
        <p:spPr bwMode="auto">
          <a:xfrm>
            <a:off x="838200" y="6356350"/>
            <a:ext cx="2743200" cy="365125"/>
          </a:xfrm>
          <a:prstGeom prst="rect">
            <a:avLst/>
          </a:prstGeom>
        </p:spPr>
        <p:txBody>
          <a:bodyPr/>
          <a:lstStyle>
            <a:lvl1pPr>
              <a:defRPr>
                <a:solidFill>
                  <a:schemeClr val="bg1"/>
                </a:solidFill>
                <a:latin typeface="Noto Sans "/>
              </a:defRPr>
            </a:lvl1pPr>
          </a:lstStyle>
          <a:p>
            <a:pPr>
              <a:defRPr/>
            </a:pPr>
            <a:r>
              <a:rPr lang="de-DE"/>
              <a:t>10.06.2026</a:t>
            </a:r>
            <a:endParaRPr/>
          </a:p>
        </p:txBody>
      </p:sp>
      <p:sp>
        <p:nvSpPr>
          <p:cNvPr id="1553960288" name="Fußzeilenplatzhalter 4"/>
          <p:cNvSpPr>
            <a:spLocks noGrp="1"/>
          </p:cNvSpPr>
          <p:nvPr>
            <p:ph type="ftr" sz="quarter" idx="3"/>
          </p:nvPr>
        </p:nvSpPr>
        <p:spPr bwMode="auto">
          <a:xfrm>
            <a:off x="5007591" y="6356350"/>
            <a:ext cx="6106236" cy="365125"/>
          </a:xfrm>
          <a:prstGeom prst="rect">
            <a:avLst/>
          </a:prstGeom>
        </p:spPr>
        <p:txBody>
          <a:bodyPr/>
          <a:lstStyle>
            <a:lvl1pPr algn="r">
              <a:defRPr>
                <a:solidFill>
                  <a:schemeClr val="bg1"/>
                </a:solidFill>
                <a:latin typeface="Noto Sans "/>
              </a:defRPr>
            </a:lvl1pPr>
          </a:lstStyle>
          <a:p>
            <a:pPr>
              <a:defRPr/>
            </a:pPr>
            <a:r>
              <a:rPr lang="en-US"/>
              <a:t>TTC Meeting 2026 - P. Plattner</a:t>
            </a:r>
            <a:endParaRPr/>
          </a:p>
        </p:txBody>
      </p:sp>
      <p:sp>
        <p:nvSpPr>
          <p:cNvPr id="1233173011" name="Foliennummernplatzhalter 5"/>
          <p:cNvSpPr>
            <a:spLocks noGrp="1"/>
          </p:cNvSpPr>
          <p:nvPr>
            <p:ph type="sldNum" sz="quarter" idx="4"/>
          </p:nvPr>
        </p:nvSpPr>
        <p:spPr bwMode="auto">
          <a:xfrm>
            <a:off x="58003" y="6356350"/>
            <a:ext cx="780197" cy="365125"/>
          </a:xfrm>
          <a:prstGeom prst="rect">
            <a:avLst/>
          </a:prstGeom>
        </p:spPr>
        <p:txBody>
          <a:bodyPr/>
          <a:lstStyle>
            <a:lvl1pPr algn="l">
              <a:defRPr>
                <a:solidFill>
                  <a:schemeClr val="bg1"/>
                </a:solidFill>
                <a:latin typeface="Noto Sans "/>
              </a:defRPr>
            </a:lvl1pPr>
          </a:lstStyle>
          <a:p>
            <a:pPr>
              <a:defRPr/>
            </a:pPr>
            <a:fld id="{07240774-CFD2-4AB8-B231-46D42DA9185A}" type="slidenum">
              <a:rPr lang="de-DE"/>
              <a:t>‹#›</a:t>
            </a:fld>
            <a:endParaRPr lang="de-DE"/>
          </a:p>
        </p:txBody>
      </p:sp>
      <p:pic>
        <p:nvPicPr>
          <p:cNvPr id="529178873" name="Grafik 10"/>
          <p:cNvPicPr>
            <a:picLocks noChangeAspect="1"/>
          </p:cNvPicPr>
          <p:nvPr userDrawn="1"/>
        </p:nvPicPr>
        <p:blipFill rotWithShape="1">
          <a:blip r:embed="rId18"/>
          <a:stretch/>
        </p:blipFill>
        <p:spPr bwMode="auto">
          <a:xfrm>
            <a:off x="11378128" y="6307363"/>
            <a:ext cx="464607" cy="448438"/>
          </a:xfrm>
          <a:prstGeom prst="rect">
            <a:avLst/>
          </a:prstGeom>
        </p:spPr>
      </p:pic>
    </p:spTree>
    <p:extLst>
      <p:ext uri="{BB962C8B-B14F-4D97-AF65-F5344CB8AC3E}">
        <p14:creationId xmlns:p14="http://schemas.microsoft.com/office/powerpoint/2010/main" val="880569065"/>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Lst>
  <p:hf hdr="0"/>
  <p:txStyles>
    <p:titleStyle>
      <a:lvl1pPr algn="l" defTabSz="914400" rtl="0">
        <a:lnSpc>
          <a:spcPct val="90000"/>
        </a:lnSpc>
        <a:spcBef>
          <a:spcPts val="0"/>
        </a:spcBef>
        <a:buNone/>
        <a:defRPr sz="4400">
          <a:solidFill>
            <a:srgbClr val="636363"/>
          </a:solidFill>
          <a:latin typeface="Noto Sans "/>
          <a:ea typeface="Noto Sans regular"/>
          <a:cs typeface="Noto Sans regular"/>
        </a:defRPr>
      </a:lvl1pPr>
    </p:titleStyle>
    <p:bodyStyle>
      <a:lvl1pPr marL="228600" indent="-228600" algn="l" defTabSz="914400" rtl="0">
        <a:lnSpc>
          <a:spcPct val="90000"/>
        </a:lnSpc>
        <a:spcBef>
          <a:spcPts val="1000"/>
        </a:spcBef>
        <a:buFont typeface="Arial"/>
        <a:buChar char="•"/>
        <a:defRPr sz="2800">
          <a:solidFill>
            <a:srgbClr val="636363"/>
          </a:solidFill>
          <a:latin typeface="Noto Sans "/>
          <a:ea typeface="Noto Sans regular"/>
          <a:cs typeface="Noto Sans regular"/>
        </a:defRPr>
      </a:lvl1pPr>
      <a:lvl2pPr marL="685800" indent="-228600" algn="l" defTabSz="914400" rtl="0">
        <a:lnSpc>
          <a:spcPct val="90000"/>
        </a:lnSpc>
        <a:spcBef>
          <a:spcPts val="500"/>
        </a:spcBef>
        <a:buFont typeface="Arial"/>
        <a:buChar char="•"/>
        <a:defRPr sz="2400">
          <a:solidFill>
            <a:srgbClr val="636363"/>
          </a:solidFill>
          <a:latin typeface="Noto Sans "/>
          <a:ea typeface="Noto Sans regular"/>
          <a:cs typeface="Noto Sans regular"/>
        </a:defRPr>
      </a:lvl2pPr>
      <a:lvl3pPr marL="1143000" indent="-228600" algn="l" defTabSz="914400" rtl="0">
        <a:lnSpc>
          <a:spcPct val="90000"/>
        </a:lnSpc>
        <a:spcBef>
          <a:spcPts val="500"/>
        </a:spcBef>
        <a:buFont typeface="Arial"/>
        <a:buChar char="•"/>
        <a:defRPr sz="2000">
          <a:solidFill>
            <a:srgbClr val="636363"/>
          </a:solidFill>
          <a:latin typeface="Noto Sans "/>
          <a:ea typeface="Noto Sans regular"/>
          <a:cs typeface="Noto Sans regular"/>
        </a:defRPr>
      </a:lvl3pPr>
      <a:lvl4pPr marL="1600200" indent="-228600" algn="l" defTabSz="914400" rtl="0">
        <a:lnSpc>
          <a:spcPct val="90000"/>
        </a:lnSpc>
        <a:spcBef>
          <a:spcPts val="500"/>
        </a:spcBef>
        <a:buFont typeface="Arial"/>
        <a:buChar char="•"/>
        <a:defRPr sz="1800">
          <a:solidFill>
            <a:srgbClr val="636363"/>
          </a:solidFill>
          <a:latin typeface="Noto Sans "/>
          <a:ea typeface="Noto Sans regular"/>
          <a:cs typeface="Noto Sans regular"/>
        </a:defRPr>
      </a:lvl4pPr>
      <a:lvl5pPr marL="2057400" indent="-228600" algn="l" defTabSz="914400" rtl="0">
        <a:lnSpc>
          <a:spcPct val="90000"/>
        </a:lnSpc>
        <a:spcBef>
          <a:spcPts val="500"/>
        </a:spcBef>
        <a:buFont typeface="Arial"/>
        <a:buChar char="•"/>
        <a:defRPr sz="1800">
          <a:solidFill>
            <a:srgbClr val="636363"/>
          </a:solidFill>
          <a:latin typeface="Noto Sans "/>
          <a:ea typeface="Noto Sans regular"/>
          <a:cs typeface="Noto Sans regular"/>
        </a:defRPr>
      </a:lvl5pPr>
      <a:lvl6pPr marL="2514600" indent="-228600" algn="l" defTabSz="914400" rtl="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rtl="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rtl="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rtl="0">
        <a:lnSpc>
          <a:spcPct val="90000"/>
        </a:lnSpc>
        <a:spcBef>
          <a:spcPts val="500"/>
        </a:spcBef>
        <a:buFont typeface="Arial"/>
        <a:buChar char="•"/>
        <a:defRPr sz="1800">
          <a:solidFill>
            <a:schemeClr val="tx1"/>
          </a:solidFill>
          <a:latin typeface="+mn-lt"/>
          <a:ea typeface="+mn-ea"/>
          <a:cs typeface="+mn-cs"/>
        </a:defRPr>
      </a:lvl9pPr>
    </p:bodyStyle>
    <p:otherStyle>
      <a:defPPr>
        <a:defRPr lang="de-DE"/>
      </a:defPPr>
      <a:lvl1pPr marL="0" algn="l" defTabSz="914400" rtl="0">
        <a:defRPr sz="1800">
          <a:solidFill>
            <a:schemeClr val="tx1"/>
          </a:solidFill>
          <a:latin typeface="+mn-lt"/>
          <a:ea typeface="+mn-ea"/>
          <a:cs typeface="+mn-cs"/>
        </a:defRPr>
      </a:lvl1pPr>
      <a:lvl2pPr marL="457200" algn="l" defTabSz="914400" rtl="0">
        <a:defRPr sz="1800">
          <a:solidFill>
            <a:schemeClr val="tx1"/>
          </a:solidFill>
          <a:latin typeface="+mn-lt"/>
          <a:ea typeface="+mn-ea"/>
          <a:cs typeface="+mn-cs"/>
        </a:defRPr>
      </a:lvl2pPr>
      <a:lvl3pPr marL="914400" algn="l" defTabSz="914400" rtl="0">
        <a:defRPr sz="1800">
          <a:solidFill>
            <a:schemeClr val="tx1"/>
          </a:solidFill>
          <a:latin typeface="+mn-lt"/>
          <a:ea typeface="+mn-ea"/>
          <a:cs typeface="+mn-cs"/>
        </a:defRPr>
      </a:lvl3pPr>
      <a:lvl4pPr marL="1371600" algn="l" defTabSz="914400" rtl="0">
        <a:defRPr sz="1800">
          <a:solidFill>
            <a:schemeClr val="tx1"/>
          </a:solidFill>
          <a:latin typeface="+mn-lt"/>
          <a:ea typeface="+mn-ea"/>
          <a:cs typeface="+mn-cs"/>
        </a:defRPr>
      </a:lvl4pPr>
      <a:lvl5pPr marL="1828800" algn="l" defTabSz="914400" rtl="0">
        <a:defRPr sz="1800">
          <a:solidFill>
            <a:schemeClr val="tx1"/>
          </a:solidFill>
          <a:latin typeface="+mn-lt"/>
          <a:ea typeface="+mn-ea"/>
          <a:cs typeface="+mn-cs"/>
        </a:defRPr>
      </a:lvl5pPr>
      <a:lvl6pPr marL="2286000" algn="l" defTabSz="914400" rtl="0">
        <a:defRPr sz="1800">
          <a:solidFill>
            <a:schemeClr val="tx1"/>
          </a:solidFill>
          <a:latin typeface="+mn-lt"/>
          <a:ea typeface="+mn-ea"/>
          <a:cs typeface="+mn-cs"/>
        </a:defRPr>
      </a:lvl6pPr>
      <a:lvl7pPr marL="2743200" algn="l" defTabSz="914400" rtl="0">
        <a:defRPr sz="1800">
          <a:solidFill>
            <a:schemeClr val="tx1"/>
          </a:solidFill>
          <a:latin typeface="+mn-lt"/>
          <a:ea typeface="+mn-ea"/>
          <a:cs typeface="+mn-cs"/>
        </a:defRPr>
      </a:lvl7pPr>
      <a:lvl8pPr marL="3200400" algn="l" defTabSz="914400" rtl="0">
        <a:defRPr sz="1800">
          <a:solidFill>
            <a:schemeClr val="tx1"/>
          </a:solidFill>
          <a:latin typeface="+mn-lt"/>
          <a:ea typeface="+mn-ea"/>
          <a:cs typeface="+mn-cs"/>
        </a:defRPr>
      </a:lvl8pPr>
      <a:lvl9pPr marL="3657600" algn="l" defTabSz="914400" rtl="0">
        <a:defRPr sz="18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0" y="6553200"/>
            <a:ext cx="12192000" cy="304800"/>
          </a:xfrm>
          <a:prstGeom prst="rect">
            <a:avLst/>
          </a:prstGeom>
          <a:solidFill>
            <a:srgbClr val="2B519A"/>
          </a:solidFill>
          <a:ln>
            <a:noFill/>
          </a:ln>
          <a:effectLst/>
        </p:spPr>
        <p:txBody>
          <a:bodyPr wrap="none" anchor="ctr"/>
          <a:lstStyle/>
          <a:p>
            <a:pPr algn="ctr">
              <a:lnSpc>
                <a:spcPct val="110000"/>
              </a:lnSpc>
              <a:spcAft>
                <a:spcPct val="35000"/>
              </a:spcAft>
              <a:defRPr/>
            </a:pPr>
            <a:endParaRPr lang="zh-CN" altLang="en-US" sz="1300" b="1" dirty="0">
              <a:solidFill>
                <a:schemeClr val="bg1"/>
              </a:solidFill>
              <a:latin typeface="华文楷体" panose="02010600040101010101" charset="-122"/>
              <a:ea typeface="华文楷体" panose="02010600040101010101" charset="-122"/>
              <a:cs typeface="华文楷体" panose="02010600040101010101" charset="-122"/>
              <a:sym typeface="+mn-ea"/>
            </a:endParaRPr>
          </a:p>
        </p:txBody>
      </p:sp>
      <p:sp>
        <p:nvSpPr>
          <p:cNvPr id="5124" name="Rectangle 4"/>
          <p:cNvSpPr>
            <a:spLocks noGrp="1" noChangeArrowheads="1"/>
          </p:cNvSpPr>
          <p:nvPr>
            <p:ph type="sldNum" sz="quarter" idx="4"/>
          </p:nvPr>
        </p:nvSpPr>
        <p:spPr bwMode="auto">
          <a:xfrm>
            <a:off x="11583957" y="6562735"/>
            <a:ext cx="627184" cy="295275"/>
          </a:xfrm>
          <a:prstGeom prst="rect">
            <a:avLst/>
          </a:prstGeom>
          <a:noFill/>
          <a:ln>
            <a:noFill/>
          </a:ln>
          <a:effectLst>
            <a:outerShdw dist="17961" dir="2700000" algn="ctr" rotWithShape="0">
              <a:schemeClr val="accent1"/>
            </a:outerShdw>
          </a:effectLst>
        </p:spPr>
        <p:txBody>
          <a:bodyPr vert="horz" wrap="square" lIns="91440" tIns="45720" rIns="91440" bIns="45720" numCol="1" anchor="t" anchorCtr="0" compatLnSpc="1"/>
          <a:lstStyle>
            <a:lvl1pPr algn="r">
              <a:lnSpc>
                <a:spcPct val="100000"/>
              </a:lnSpc>
              <a:spcAft>
                <a:spcPct val="0"/>
              </a:spcAft>
              <a:defRPr sz="1200" b="1">
                <a:solidFill>
                  <a:schemeClr val="bg1"/>
                </a:solidFill>
                <a:effectLst/>
                <a:latin typeface="Arial" panose="020B0604020202020204" pitchFamily="34" charset="0"/>
                <a:ea typeface="宋体" panose="02010600030101010101" pitchFamily="2" charset="-122"/>
              </a:defRPr>
            </a:lvl1pPr>
          </a:lstStyle>
          <a:p>
            <a:pPr>
              <a:defRPr/>
            </a:pPr>
            <a:fld id="{39BAACC9-F65D-4981-9EE3-44C441CEF858}" type="slidenum">
              <a:rPr lang="zh-CN" altLang="en-GB" smtClean="0"/>
              <a:t>‹#›</a:t>
            </a:fld>
            <a:endParaRPr lang="en-GB" altLang="zh-CN"/>
          </a:p>
        </p:txBody>
      </p:sp>
      <p:sp>
        <p:nvSpPr>
          <p:cNvPr id="17" name="椭圆 16"/>
          <p:cNvSpPr/>
          <p:nvPr/>
        </p:nvSpPr>
        <p:spPr bwMode="auto">
          <a:xfrm>
            <a:off x="10438636" y="-1"/>
            <a:ext cx="1063503" cy="758827"/>
          </a:xfrm>
          <a:prstGeom prst="ellipse">
            <a:avLst/>
          </a:prstGeom>
          <a:solidFill>
            <a:schemeClr val="bg1"/>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6000" tIns="82800" rIns="126000" bIns="82800" numCol="1" rtlCol="0" anchor="t" anchorCtr="0" compatLnSpc="1">
            <a:spAutoFit/>
          </a:bodyPr>
          <a:lstStyle/>
          <a:p>
            <a:pPr marL="0" marR="0" indent="0" algn="l" defTabSz="914400" rtl="0" eaLnBrk="1" fontAlgn="base" latinLnBrk="0" hangingPunct="1">
              <a:lnSpc>
                <a:spcPct val="110000"/>
              </a:lnSpc>
              <a:spcBef>
                <a:spcPct val="0"/>
              </a:spcBef>
              <a:spcAft>
                <a:spcPct val="35000"/>
              </a:spcAft>
              <a:buClrTx/>
              <a:buSzTx/>
              <a:buFontTx/>
              <a:buNone/>
            </a:pPr>
            <a:endParaRPr kumimoji="0" lang="zh-CN" altLang="en-US" sz="2200" b="1" i="0" u="none" strike="noStrike" cap="none" normalizeH="0" baseline="0">
              <a:ln>
                <a:noFill/>
              </a:ln>
              <a:solidFill>
                <a:srgbClr val="A5002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endParaRPr>
          </a:p>
        </p:txBody>
      </p:sp>
      <p:sp>
        <p:nvSpPr>
          <p:cNvPr id="7" name="椭圆 6"/>
          <p:cNvSpPr/>
          <p:nvPr userDrawn="1"/>
        </p:nvSpPr>
        <p:spPr bwMode="auto">
          <a:xfrm>
            <a:off x="8481396" y="1375"/>
            <a:ext cx="856321" cy="758827"/>
          </a:xfrm>
          <a:prstGeom prst="ellipse">
            <a:avLst/>
          </a:prstGeom>
          <a:solidFill>
            <a:schemeClr val="lt1"/>
          </a:solidFill>
          <a:ln w="12700" cap="flat" cmpd="sng" algn="ctr">
            <a:noFill/>
            <a:prstDash val="solid"/>
            <a:round/>
            <a:headEnd type="none" w="med" len="med"/>
            <a:tailEnd type="none" w="med" len="med"/>
          </a:ln>
          <a:effectLst/>
        </p:spPr>
        <p:txBody>
          <a:bodyPr vert="horz" wrap="square" lIns="126000" tIns="82800" rIns="126000" bIns="82800" numCol="1" rtlCol="0" anchor="t" anchorCtr="0" compatLnSpc="1">
            <a:spAutoFit/>
          </a:bodyPr>
          <a:lstStyle>
            <a:defPPr>
              <a:defRPr lang="en-GB"/>
            </a:defPPr>
            <a:lvl1pPr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1pPr>
            <a:lvl2pPr marL="4572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2pPr>
            <a:lvl3pPr marL="9144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3pPr>
            <a:lvl4pPr marL="13716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4pPr>
            <a:lvl5pPr marL="18288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5pPr>
            <a:lvl6pPr marL="22860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6pPr>
            <a:lvl7pPr marL="27432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7pPr>
            <a:lvl8pPr marL="32004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8pPr>
            <a:lvl9pPr marL="36576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9pPr>
          </a:lstStyle>
          <a:p>
            <a:pPr marL="0" marR="0" lvl="0" indent="0" algn="l" defTabSz="914400" rtl="0" eaLnBrk="1" fontAlgn="base" latinLnBrk="0" hangingPunct="1">
              <a:lnSpc>
                <a:spcPct val="110000"/>
              </a:lnSpc>
              <a:spcBef>
                <a:spcPct val="0"/>
              </a:spcBef>
              <a:spcAft>
                <a:spcPct val="35000"/>
              </a:spcAft>
              <a:buClrTx/>
              <a:buSzTx/>
              <a:buFontTx/>
              <a:buNone/>
              <a:defRPr/>
            </a:pPr>
            <a:endParaRPr kumimoji="0" lang="zh-CN" altLang="en-US" sz="2200" b="1" i="0" u="none" strike="noStrike" kern="1200" cap="none" spc="0" normalizeH="0" baseline="0" noProof="0">
              <a:ln>
                <a:noFill/>
              </a:ln>
              <a:solidFill>
                <a:srgbClr val="A50021"/>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cs"/>
            </a:endParaRPr>
          </a:p>
        </p:txBody>
      </p:sp>
      <p:sp>
        <p:nvSpPr>
          <p:cNvPr id="9" name="Rectangle 5"/>
          <p:cNvSpPr>
            <a:spLocks noChangeArrowheads="1"/>
          </p:cNvSpPr>
          <p:nvPr userDrawn="1"/>
        </p:nvSpPr>
        <p:spPr bwMode="auto">
          <a:xfrm>
            <a:off x="1488831" y="4580"/>
            <a:ext cx="9471988" cy="812953"/>
          </a:xfrm>
          <a:prstGeom prst="rect">
            <a:avLst/>
          </a:prstGeom>
          <a:solidFill>
            <a:srgbClr val="325FA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defPPr>
              <a:defRPr lang="en-GB"/>
            </a:defPPr>
            <a:lvl1pPr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1pPr>
            <a:lvl2pPr marL="4572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2pPr>
            <a:lvl3pPr marL="9144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3pPr>
            <a:lvl4pPr marL="13716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4pPr>
            <a:lvl5pPr marL="18288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5pPr>
            <a:lvl6pPr marL="22860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6pPr>
            <a:lvl7pPr marL="27432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7pPr>
            <a:lvl8pPr marL="32004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8pPr>
            <a:lvl9pPr marL="36576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9pPr>
          </a:lstStyle>
          <a:p>
            <a:pPr marL="0" marR="0" lvl="0" indent="0" algn="ctr" defTabSz="914400" rtl="0" eaLnBrk="1" fontAlgn="base" latinLnBrk="0" hangingPunct="1">
              <a:lnSpc>
                <a:spcPct val="100000"/>
              </a:lnSpc>
              <a:spcBef>
                <a:spcPct val="20000"/>
              </a:spcBef>
              <a:spcAft>
                <a:spcPct val="0"/>
              </a:spcAft>
              <a:buClr>
                <a:srgbClr val="FFCC66"/>
              </a:buClr>
              <a:buSzTx/>
              <a:buFontTx/>
              <a:buChar char="•"/>
              <a:defRPr/>
            </a:pPr>
            <a:endParaRPr kumimoji="0" lang="en-US" altLang="zh-CN" sz="1800" b="0" i="0" u="none" strike="noStrike" kern="1200" cap="none" spc="0" normalizeH="0" baseline="0" noProof="0">
              <a:ln>
                <a:noFill/>
              </a:ln>
              <a:solidFill>
                <a:prstClr val="white"/>
              </a:solidFill>
              <a:effectLst/>
              <a:uLnTx/>
              <a:uFillTx/>
              <a:latin typeface="Arial" panose="020B0604020202020204" pitchFamily="34" charset="0"/>
              <a:ea typeface="黑体" panose="02010609060101010101" pitchFamily="49" charset="-122"/>
              <a:cs typeface="+mn-cs"/>
            </a:endParaRPr>
          </a:p>
        </p:txBody>
      </p:sp>
      <p:sp>
        <p:nvSpPr>
          <p:cNvPr id="10" name="椭圆 9"/>
          <p:cNvSpPr/>
          <p:nvPr userDrawn="1"/>
        </p:nvSpPr>
        <p:spPr bwMode="auto">
          <a:xfrm>
            <a:off x="10438639" y="1375"/>
            <a:ext cx="1053934" cy="773817"/>
          </a:xfrm>
          <a:prstGeom prst="ellipse">
            <a:avLst/>
          </a:prstGeom>
          <a:solidFill>
            <a:schemeClr val="lt1"/>
          </a:solidFill>
          <a:ln w="12700" cap="flat" cmpd="sng" algn="ctr">
            <a:noFill/>
            <a:prstDash val="solid"/>
            <a:round/>
            <a:headEnd type="none" w="med" len="med"/>
            <a:tailEnd type="none" w="med" len="med"/>
          </a:ln>
          <a:effectLst/>
        </p:spPr>
        <p:txBody>
          <a:bodyPr vert="horz" wrap="square" lIns="126000" tIns="82800" rIns="126000" bIns="82800" numCol="1" rtlCol="0" anchor="t" anchorCtr="0" compatLnSpc="1">
            <a:spAutoFit/>
          </a:bodyPr>
          <a:lstStyle>
            <a:defPPr>
              <a:defRPr lang="en-GB"/>
            </a:defPPr>
            <a:lvl1pPr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1pPr>
            <a:lvl2pPr marL="4572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2pPr>
            <a:lvl3pPr marL="9144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3pPr>
            <a:lvl4pPr marL="13716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4pPr>
            <a:lvl5pPr marL="18288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5pPr>
            <a:lvl6pPr marL="22860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6pPr>
            <a:lvl7pPr marL="27432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7pPr>
            <a:lvl8pPr marL="32004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8pPr>
            <a:lvl9pPr marL="36576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9pPr>
          </a:lstStyle>
          <a:p>
            <a:pPr marL="0" marR="0" lvl="0" indent="0" algn="l" defTabSz="914400" rtl="0" eaLnBrk="1" fontAlgn="base" latinLnBrk="0" hangingPunct="1">
              <a:lnSpc>
                <a:spcPct val="110000"/>
              </a:lnSpc>
              <a:spcBef>
                <a:spcPct val="0"/>
              </a:spcBef>
              <a:spcAft>
                <a:spcPct val="35000"/>
              </a:spcAft>
              <a:buClrTx/>
              <a:buSzTx/>
              <a:buFontTx/>
              <a:buNone/>
              <a:defRPr/>
            </a:pPr>
            <a:endParaRPr kumimoji="0" lang="zh-CN" altLang="en-US" sz="2200" b="1" i="0" u="none" strike="noStrike" kern="1200" cap="none" spc="0" normalizeH="0" baseline="0" noProof="0">
              <a:ln>
                <a:noFill/>
              </a:ln>
              <a:solidFill>
                <a:srgbClr val="A50021"/>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cs"/>
            </a:endParaRPr>
          </a:p>
        </p:txBody>
      </p:sp>
      <p:sp>
        <p:nvSpPr>
          <p:cNvPr id="15" name="椭圆 14"/>
          <p:cNvSpPr/>
          <p:nvPr userDrawn="1"/>
        </p:nvSpPr>
        <p:spPr bwMode="auto">
          <a:xfrm>
            <a:off x="1326707" y="4570"/>
            <a:ext cx="722832" cy="773817"/>
          </a:xfrm>
          <a:prstGeom prst="ellipse">
            <a:avLst/>
          </a:prstGeom>
          <a:solidFill>
            <a:schemeClr val="lt1"/>
          </a:solidFill>
          <a:ln w="12700" cap="flat" cmpd="sng" algn="ctr">
            <a:noFill/>
            <a:prstDash val="solid"/>
            <a:round/>
            <a:headEnd type="none" w="med" len="med"/>
            <a:tailEnd type="none" w="med" len="med"/>
          </a:ln>
          <a:effectLst/>
        </p:spPr>
        <p:txBody>
          <a:bodyPr vert="horz" wrap="square" lIns="126000" tIns="82800" rIns="126000" bIns="82800" numCol="1" rtlCol="0" anchor="t" anchorCtr="0" compatLnSpc="1">
            <a:spAutoFit/>
          </a:bodyPr>
          <a:lstStyle>
            <a:defPPr>
              <a:defRPr lang="en-GB"/>
            </a:defPPr>
            <a:lvl1pPr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1pPr>
            <a:lvl2pPr marL="4572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2pPr>
            <a:lvl3pPr marL="9144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3pPr>
            <a:lvl4pPr marL="13716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4pPr>
            <a:lvl5pPr marL="18288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5pPr>
            <a:lvl6pPr marL="22860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6pPr>
            <a:lvl7pPr marL="27432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7pPr>
            <a:lvl8pPr marL="32004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8pPr>
            <a:lvl9pPr marL="36576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9pPr>
          </a:lstStyle>
          <a:p>
            <a:pPr marL="0" marR="0" lvl="0" indent="0" algn="l" defTabSz="914400" rtl="0" eaLnBrk="1" fontAlgn="base" latinLnBrk="0" hangingPunct="1">
              <a:lnSpc>
                <a:spcPct val="110000"/>
              </a:lnSpc>
              <a:spcBef>
                <a:spcPct val="0"/>
              </a:spcBef>
              <a:spcAft>
                <a:spcPct val="35000"/>
              </a:spcAft>
              <a:buClrTx/>
              <a:buSzTx/>
              <a:buFontTx/>
              <a:buNone/>
              <a:defRPr/>
            </a:pPr>
            <a:endParaRPr kumimoji="0" lang="zh-CN" altLang="en-US" sz="2200" b="1" i="0" u="none" strike="noStrike" kern="1200" cap="none" spc="0" normalizeH="0" baseline="0" noProof="0">
              <a:ln>
                <a:noFill/>
              </a:ln>
              <a:solidFill>
                <a:srgbClr val="A50021"/>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cs"/>
            </a:endParaRPr>
          </a:p>
        </p:txBody>
      </p:sp>
      <p:pic>
        <p:nvPicPr>
          <p:cNvPr id="6" name="图片 5"/>
          <p:cNvPicPr>
            <a:picLocks noChangeAspect="1"/>
          </p:cNvPicPr>
          <p:nvPr userDrawn="1"/>
        </p:nvPicPr>
        <p:blipFill rotWithShape="1">
          <a:blip r:embed="rId11" cstate="print">
            <a:extLst>
              <a:ext uri="{28A0092B-C50C-407E-A947-70E740481C1C}">
                <a14:useLocalDpi xmlns:a14="http://schemas.microsoft.com/office/drawing/2010/main" val="0"/>
              </a:ext>
            </a:extLst>
          </a:blip>
          <a:srcRect l="22488" r="18954" b="38628"/>
          <a:stretch>
            <a:fillRect/>
          </a:stretch>
        </p:blipFill>
        <p:spPr>
          <a:xfrm>
            <a:off x="152161" y="83303"/>
            <a:ext cx="857871" cy="781878"/>
          </a:xfrm>
          <a:prstGeom prst="rect">
            <a:avLst/>
          </a:prstGeom>
        </p:spPr>
      </p:pic>
      <p:pic>
        <p:nvPicPr>
          <p:cNvPr id="4" name="图片 3"/>
          <p:cNvPicPr>
            <a:picLocks noChangeAspect="1"/>
          </p:cNvPicPr>
          <p:nvPr userDrawn="1"/>
        </p:nvPicPr>
        <p:blipFill rotWithShape="1">
          <a:blip r:embed="rId12" cstate="print">
            <a:extLst>
              <a:ext uri="{28A0092B-C50C-407E-A947-70E740481C1C}">
                <a14:useLocalDpi xmlns:a14="http://schemas.microsoft.com/office/drawing/2010/main" val="0"/>
              </a:ext>
            </a:extLst>
          </a:blip>
          <a:srcRect/>
          <a:stretch>
            <a:fillRect/>
          </a:stretch>
        </p:blipFill>
        <p:spPr>
          <a:xfrm>
            <a:off x="10630649" y="79926"/>
            <a:ext cx="1537776" cy="598963"/>
          </a:xfrm>
          <a:prstGeom prst="rect">
            <a:avLst/>
          </a:prstGeom>
        </p:spPr>
      </p:pic>
      <p:pic>
        <p:nvPicPr>
          <p:cNvPr id="3" name="图片 6"/>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937686" y="0"/>
            <a:ext cx="857871" cy="865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5613159"/>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Lst>
  <p:hf hdr="0" ftr="0" dt="0"/>
  <p:txStyles>
    <p:titleStyle>
      <a:lvl1pPr algn="r" rtl="0" eaLnBrk="1" fontAlgn="base" hangingPunct="1">
        <a:spcBef>
          <a:spcPct val="0"/>
        </a:spcBef>
        <a:spcAft>
          <a:spcPct val="0"/>
        </a:spcAft>
        <a:defRPr sz="3200" b="1">
          <a:solidFill>
            <a:schemeClr val="bg1"/>
          </a:solidFill>
          <a:latin typeface="+mj-lt"/>
          <a:ea typeface="+mj-ea"/>
          <a:cs typeface="+mj-cs"/>
        </a:defRPr>
      </a:lvl1pPr>
      <a:lvl2pPr algn="r" rtl="0" eaLnBrk="1" fontAlgn="base" hangingPunct="1">
        <a:spcBef>
          <a:spcPct val="0"/>
        </a:spcBef>
        <a:spcAft>
          <a:spcPct val="0"/>
        </a:spcAft>
        <a:defRPr sz="3200" b="1">
          <a:solidFill>
            <a:schemeClr val="bg1"/>
          </a:solidFill>
          <a:latin typeface="Arial" panose="020B0604020202020204" pitchFamily="34" charset="0"/>
        </a:defRPr>
      </a:lvl2pPr>
      <a:lvl3pPr algn="r" rtl="0" eaLnBrk="1" fontAlgn="base" hangingPunct="1">
        <a:spcBef>
          <a:spcPct val="0"/>
        </a:spcBef>
        <a:spcAft>
          <a:spcPct val="0"/>
        </a:spcAft>
        <a:defRPr sz="3200" b="1">
          <a:solidFill>
            <a:schemeClr val="bg1"/>
          </a:solidFill>
          <a:latin typeface="Arial" panose="020B0604020202020204" pitchFamily="34" charset="0"/>
        </a:defRPr>
      </a:lvl3pPr>
      <a:lvl4pPr algn="r" rtl="0" eaLnBrk="1" fontAlgn="base" hangingPunct="1">
        <a:spcBef>
          <a:spcPct val="0"/>
        </a:spcBef>
        <a:spcAft>
          <a:spcPct val="0"/>
        </a:spcAft>
        <a:defRPr sz="3200" b="1">
          <a:solidFill>
            <a:schemeClr val="bg1"/>
          </a:solidFill>
          <a:latin typeface="Arial" panose="020B0604020202020204" pitchFamily="34" charset="0"/>
        </a:defRPr>
      </a:lvl4pPr>
      <a:lvl5pPr algn="r" rtl="0" eaLnBrk="1" fontAlgn="base" hangingPunct="1">
        <a:spcBef>
          <a:spcPct val="0"/>
        </a:spcBef>
        <a:spcAft>
          <a:spcPct val="0"/>
        </a:spcAft>
        <a:defRPr sz="3200" b="1">
          <a:solidFill>
            <a:schemeClr val="bg1"/>
          </a:solidFill>
          <a:latin typeface="Arial" panose="020B0604020202020204" pitchFamily="34" charset="0"/>
        </a:defRPr>
      </a:lvl5pPr>
      <a:lvl6pPr marL="457200" algn="r" rtl="0" eaLnBrk="1" fontAlgn="base" hangingPunct="1">
        <a:spcBef>
          <a:spcPct val="0"/>
        </a:spcBef>
        <a:spcAft>
          <a:spcPct val="0"/>
        </a:spcAft>
        <a:defRPr sz="3200" b="1">
          <a:solidFill>
            <a:schemeClr val="bg1"/>
          </a:solidFill>
          <a:latin typeface="Arial" panose="020B0604020202020204" pitchFamily="34" charset="0"/>
        </a:defRPr>
      </a:lvl6pPr>
      <a:lvl7pPr marL="914400" algn="r" rtl="0" eaLnBrk="1" fontAlgn="base" hangingPunct="1">
        <a:spcBef>
          <a:spcPct val="0"/>
        </a:spcBef>
        <a:spcAft>
          <a:spcPct val="0"/>
        </a:spcAft>
        <a:defRPr sz="3200" b="1">
          <a:solidFill>
            <a:schemeClr val="bg1"/>
          </a:solidFill>
          <a:latin typeface="Arial" panose="020B0604020202020204" pitchFamily="34" charset="0"/>
        </a:defRPr>
      </a:lvl7pPr>
      <a:lvl8pPr marL="1371600" algn="r" rtl="0" eaLnBrk="1" fontAlgn="base" hangingPunct="1">
        <a:spcBef>
          <a:spcPct val="0"/>
        </a:spcBef>
        <a:spcAft>
          <a:spcPct val="0"/>
        </a:spcAft>
        <a:defRPr sz="3200" b="1">
          <a:solidFill>
            <a:schemeClr val="bg1"/>
          </a:solidFill>
          <a:latin typeface="Arial" panose="020B0604020202020204" pitchFamily="34" charset="0"/>
        </a:defRPr>
      </a:lvl8pPr>
      <a:lvl9pPr marL="1828800" algn="r" rtl="0" eaLnBrk="1" fontAlgn="base" hangingPunct="1">
        <a:spcBef>
          <a:spcPct val="0"/>
        </a:spcBef>
        <a:spcAft>
          <a:spcPct val="0"/>
        </a:spcAft>
        <a:defRPr sz="3200" b="1">
          <a:solidFill>
            <a:schemeClr val="bg1"/>
          </a:solidFill>
          <a:latin typeface="Arial" panose="020B0604020202020204" pitchFamily="34" charset="0"/>
        </a:defRPr>
      </a:lvl9pPr>
    </p:titleStyle>
    <p:bodyStyle>
      <a:lvl1pPr marL="342900" indent="-342900" algn="l" rtl="0" eaLnBrk="1" fontAlgn="base" hangingPunct="1">
        <a:spcBef>
          <a:spcPct val="20000"/>
        </a:spcBef>
        <a:spcAft>
          <a:spcPct val="0"/>
        </a:spcAft>
        <a:buClr>
          <a:srgbClr val="F1AF00"/>
        </a:buClr>
        <a:buChar char="•"/>
        <a:defRPr sz="2400" b="1">
          <a:solidFill>
            <a:schemeClr val="tx1"/>
          </a:solidFill>
          <a:latin typeface="+mn-lt"/>
          <a:ea typeface="+mn-ea"/>
          <a:cs typeface="+mn-cs"/>
        </a:defRPr>
      </a:lvl1pPr>
      <a:lvl2pPr marL="742950" indent="-285750" algn="l" rtl="0" eaLnBrk="1" fontAlgn="base" hangingPunct="1">
        <a:spcBef>
          <a:spcPct val="20000"/>
        </a:spcBef>
        <a:spcAft>
          <a:spcPct val="0"/>
        </a:spcAft>
        <a:buClr>
          <a:srgbClr val="F1AF00"/>
        </a:buClr>
        <a:buFont typeface="Arial" panose="020B0604020202020204" pitchFamily="34" charset="0"/>
        <a:buChar char="–"/>
        <a:defRPr sz="2100">
          <a:solidFill>
            <a:srgbClr val="00338F"/>
          </a:solidFill>
          <a:latin typeface="+mn-lt"/>
        </a:defRPr>
      </a:lvl2pPr>
      <a:lvl3pPr marL="1143000" indent="-228600" algn="l" rtl="0" eaLnBrk="1" fontAlgn="base" hangingPunct="1">
        <a:spcBef>
          <a:spcPct val="20000"/>
        </a:spcBef>
        <a:spcAft>
          <a:spcPct val="0"/>
        </a:spcAft>
        <a:buClr>
          <a:srgbClr val="F1AF00"/>
        </a:buClr>
        <a:buFont typeface="Wingdings" panose="05000000000000000000" pitchFamily="2" charset="2"/>
        <a:buChar char="§"/>
        <a:defRPr sz="1900">
          <a:solidFill>
            <a:srgbClr val="00338F"/>
          </a:solidFill>
          <a:latin typeface="+mn-lt"/>
        </a:defRPr>
      </a:lvl3pPr>
      <a:lvl4pPr marL="1600200" indent="-228600" algn="l" rtl="0" eaLnBrk="1" fontAlgn="base" hangingPunct="1">
        <a:spcBef>
          <a:spcPct val="20000"/>
        </a:spcBef>
        <a:spcAft>
          <a:spcPct val="0"/>
        </a:spcAft>
        <a:buClr>
          <a:srgbClr val="F1AF00"/>
        </a:buClr>
        <a:buChar char="•"/>
        <a:defRPr sz="2000" i="1">
          <a:solidFill>
            <a:srgbClr val="00338F"/>
          </a:solidFill>
          <a:latin typeface="+mn-lt"/>
        </a:defRPr>
      </a:lvl4pPr>
      <a:lvl5pPr marL="2057400" indent="-228600" algn="l" rtl="0" eaLnBrk="1" fontAlgn="base" hangingPunct="1">
        <a:spcBef>
          <a:spcPct val="20000"/>
        </a:spcBef>
        <a:spcAft>
          <a:spcPct val="0"/>
        </a:spcAft>
        <a:buClr>
          <a:srgbClr val="F1AF00"/>
        </a:buClr>
        <a:buChar char="o"/>
        <a:defRPr sz="1600">
          <a:solidFill>
            <a:srgbClr val="00338F"/>
          </a:solidFill>
          <a:latin typeface="+mn-lt"/>
        </a:defRPr>
      </a:lvl5pPr>
      <a:lvl6pPr marL="2514600" indent="-228600" algn="l" rtl="0" eaLnBrk="1" fontAlgn="base" hangingPunct="1">
        <a:spcBef>
          <a:spcPct val="20000"/>
        </a:spcBef>
        <a:spcAft>
          <a:spcPct val="0"/>
        </a:spcAft>
        <a:buClr>
          <a:srgbClr val="F1AF00"/>
        </a:buClr>
        <a:buChar char="o"/>
        <a:defRPr sz="1600">
          <a:solidFill>
            <a:srgbClr val="00338F"/>
          </a:solidFill>
          <a:latin typeface="+mn-lt"/>
        </a:defRPr>
      </a:lvl6pPr>
      <a:lvl7pPr marL="2971800" indent="-228600" algn="l" rtl="0" eaLnBrk="1" fontAlgn="base" hangingPunct="1">
        <a:spcBef>
          <a:spcPct val="20000"/>
        </a:spcBef>
        <a:spcAft>
          <a:spcPct val="0"/>
        </a:spcAft>
        <a:buClr>
          <a:srgbClr val="F1AF00"/>
        </a:buClr>
        <a:buChar char="o"/>
        <a:defRPr sz="1600">
          <a:solidFill>
            <a:srgbClr val="00338F"/>
          </a:solidFill>
          <a:latin typeface="+mn-lt"/>
        </a:defRPr>
      </a:lvl7pPr>
      <a:lvl8pPr marL="3429000" indent="-228600" algn="l" rtl="0" eaLnBrk="1" fontAlgn="base" hangingPunct="1">
        <a:spcBef>
          <a:spcPct val="20000"/>
        </a:spcBef>
        <a:spcAft>
          <a:spcPct val="0"/>
        </a:spcAft>
        <a:buClr>
          <a:srgbClr val="F1AF00"/>
        </a:buClr>
        <a:buChar char="o"/>
        <a:defRPr sz="1600">
          <a:solidFill>
            <a:srgbClr val="00338F"/>
          </a:solidFill>
          <a:latin typeface="+mn-lt"/>
        </a:defRPr>
      </a:lvl8pPr>
      <a:lvl9pPr marL="3886200" indent="-228600" algn="l" rtl="0" eaLnBrk="1" fontAlgn="base" hangingPunct="1">
        <a:spcBef>
          <a:spcPct val="20000"/>
        </a:spcBef>
        <a:spcAft>
          <a:spcPct val="0"/>
        </a:spcAft>
        <a:buClr>
          <a:srgbClr val="F1AF00"/>
        </a:buClr>
        <a:buChar char="o"/>
        <a:defRPr sz="1600">
          <a:solidFill>
            <a:srgbClr val="00338F"/>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424376E4-C71B-5223-F94B-1BAE0F09D29E}"/>
              </a:ext>
            </a:extLst>
          </p:cNvPr>
          <p:cNvGraphicFramePr>
            <a:graphicFrameLocks noChangeAspect="1"/>
          </p:cNvGraphicFramePr>
          <p:nvPr userDrawn="1">
            <p:custDataLst>
              <p:tags r:id="rId17"/>
            </p:custDataLst>
            <p:extLst>
              <p:ext uri="{D42A27DB-BD31-4B8C-83A1-F6EECF244321}">
                <p14:modId xmlns:p14="http://schemas.microsoft.com/office/powerpoint/2010/main" val="558383851"/>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Folie" r:id="rId18" imgW="371" imgH="371" progId="TCLayout.ActiveDocument.1">
                  <p:embed/>
                </p:oleObj>
              </mc:Choice>
              <mc:Fallback>
                <p:oleObj name="think-cell Folie" r:id="rId18" imgW="371" imgH="371" progId="TCLayout.ActiveDocument.1">
                  <p:embed/>
                  <p:pic>
                    <p:nvPicPr>
                      <p:cNvPr id="3" name="think-cell data - do not delete" hidden="1">
                        <a:extLst>
                          <a:ext uri="{FF2B5EF4-FFF2-40B4-BE49-F238E27FC236}">
                            <a16:creationId xmlns:a16="http://schemas.microsoft.com/office/drawing/2014/main" id="{424376E4-C71B-5223-F94B-1BAE0F09D29E}"/>
                          </a:ext>
                        </a:extLst>
                      </p:cNvPr>
                      <p:cNvPicPr/>
                      <p:nvPr/>
                    </p:nvPicPr>
                    <p:blipFill>
                      <a:blip r:embed="rId19"/>
                      <a:stretch>
                        <a:fillRect/>
                      </a:stretch>
                    </p:blipFill>
                    <p:spPr>
                      <a:xfrm>
                        <a:off x="2118" y="2118"/>
                        <a:ext cx="2117" cy="2117"/>
                      </a:xfrm>
                      <a:prstGeom prst="rect">
                        <a:avLst/>
                      </a:prstGeom>
                    </p:spPr>
                  </p:pic>
                </p:oleObj>
              </mc:Fallback>
            </mc:AlternateContent>
          </a:graphicData>
        </a:graphic>
      </p:graphicFrame>
      <p:pic>
        <p:nvPicPr>
          <p:cNvPr id="21" name="Picture 2" descr="Image result for research instruments logo">
            <a:extLst>
              <a:ext uri="{FF2B5EF4-FFF2-40B4-BE49-F238E27FC236}">
                <a16:creationId xmlns:a16="http://schemas.microsoft.com/office/drawing/2014/main" id="{D9D7557D-6B88-8154-1D12-BAE7CCE0F952}"/>
              </a:ext>
            </a:extLst>
          </p:cNvPr>
          <p:cNvPicPr>
            <a:picLocks noChangeAspect="1" noChangeArrowheads="1"/>
          </p:cNvPicPr>
          <p:nvPr userDrawn="1"/>
        </p:nvPicPr>
        <p:blipFill>
          <a:blip r:embed="rId20" cstate="print">
            <a:extLst>
              <a:ext uri="{28A0092B-C50C-407E-A947-70E740481C1C}">
                <a14:useLocalDpi xmlns:a14="http://schemas.microsoft.com/office/drawing/2010/main"/>
              </a:ext>
            </a:extLst>
          </a:blip>
          <a:srcRect/>
          <a:stretch>
            <a:fillRect/>
          </a:stretch>
        </p:blipFill>
        <p:spPr bwMode="auto">
          <a:xfrm>
            <a:off x="10091371" y="240000"/>
            <a:ext cx="1603287" cy="495237"/>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Gerade Verbindung 25">
            <a:extLst>
              <a:ext uri="{FF2B5EF4-FFF2-40B4-BE49-F238E27FC236}">
                <a16:creationId xmlns:a16="http://schemas.microsoft.com/office/drawing/2014/main" id="{AEE5397E-1695-2623-0A63-A4D3A1E8EE8C}"/>
              </a:ext>
            </a:extLst>
          </p:cNvPr>
          <p:cNvCxnSpPr>
            <a:cxnSpLocks/>
          </p:cNvCxnSpPr>
          <p:nvPr userDrawn="1"/>
        </p:nvCxnSpPr>
        <p:spPr>
          <a:xfrm>
            <a:off x="473613" y="856703"/>
            <a:ext cx="11238388" cy="9007"/>
          </a:xfrm>
          <a:prstGeom prst="line">
            <a:avLst/>
          </a:prstGeom>
          <a:ln w="12700">
            <a:solidFill>
              <a:srgbClr val="065792"/>
            </a:solidFill>
          </a:ln>
        </p:spPr>
        <p:style>
          <a:lnRef idx="2">
            <a:schemeClr val="accent1"/>
          </a:lnRef>
          <a:fillRef idx="0">
            <a:schemeClr val="accent1"/>
          </a:fillRef>
          <a:effectRef idx="1">
            <a:schemeClr val="accent1"/>
          </a:effectRef>
          <a:fontRef idx="minor">
            <a:schemeClr val="tx1"/>
          </a:fontRef>
        </p:style>
      </p:cxnSp>
      <p:sp>
        <p:nvSpPr>
          <p:cNvPr id="30" name="Titelplatzhalter 29">
            <a:extLst>
              <a:ext uri="{FF2B5EF4-FFF2-40B4-BE49-F238E27FC236}">
                <a16:creationId xmlns:a16="http://schemas.microsoft.com/office/drawing/2014/main" id="{FCB98845-B4BC-5F13-B25D-118522332E77}"/>
              </a:ext>
            </a:extLst>
          </p:cNvPr>
          <p:cNvSpPr>
            <a:spLocks noGrp="1"/>
          </p:cNvSpPr>
          <p:nvPr>
            <p:ph type="title"/>
          </p:nvPr>
        </p:nvSpPr>
        <p:spPr>
          <a:xfrm>
            <a:off x="473613" y="12794"/>
            <a:ext cx="9366804" cy="843905"/>
          </a:xfrm>
          <a:prstGeom prst="rect">
            <a:avLst/>
          </a:prstGeom>
        </p:spPr>
        <p:txBody>
          <a:bodyPr vert="horz" lIns="0" tIns="0" rIns="0" bIns="0" rtlCol="0" anchor="ctr" anchorCtr="0">
            <a:normAutofit/>
          </a:bodyPr>
          <a:lstStyle/>
          <a:p>
            <a:r>
              <a:rPr lang="de-DE" dirty="0"/>
              <a:t>Mastertitelformat bearbeiten</a:t>
            </a:r>
          </a:p>
        </p:txBody>
      </p:sp>
      <p:sp>
        <p:nvSpPr>
          <p:cNvPr id="2" name="Datumsplatzhalter 1">
            <a:extLst>
              <a:ext uri="{FF2B5EF4-FFF2-40B4-BE49-F238E27FC236}">
                <a16:creationId xmlns:a16="http://schemas.microsoft.com/office/drawing/2014/main" id="{0BA0CE6C-C36F-2E2A-1690-4FB20CA2ADB4}"/>
              </a:ext>
            </a:extLst>
          </p:cNvPr>
          <p:cNvSpPr>
            <a:spLocks noGrp="1"/>
          </p:cNvSpPr>
          <p:nvPr>
            <p:ph type="dt" sz="half" idx="2"/>
          </p:nvPr>
        </p:nvSpPr>
        <p:spPr>
          <a:xfrm>
            <a:off x="8318631" y="6522000"/>
            <a:ext cx="1925895" cy="336000"/>
          </a:xfrm>
          <a:prstGeom prst="rect">
            <a:avLst/>
          </a:prstGeom>
        </p:spPr>
        <p:txBody>
          <a:bodyPr vert="horz" lIns="91440" tIns="45720" rIns="91440" bIns="45720" rtlCol="0" anchor="ctr"/>
          <a:lstStyle>
            <a:lvl1pPr algn="l">
              <a:defRPr sz="1333">
                <a:solidFill>
                  <a:schemeClr val="tx2"/>
                </a:solidFill>
                <a:latin typeface="Golos Text" panose="020B0503020202020204" pitchFamily="34" charset="0"/>
                <a:cs typeface="Golos Text" panose="020B0503020202020204" pitchFamily="34" charset="0"/>
              </a:defRPr>
            </a:lvl1pPr>
          </a:lstStyle>
          <a:p>
            <a:pPr algn="ctr"/>
            <a:r>
              <a:rPr lang="en-US"/>
              <a:t>m</a:t>
            </a:r>
            <a:r>
              <a:rPr lang="en-US" noProof="0" dirty="0" err="1"/>
              <a:t>onth</a:t>
            </a:r>
            <a:r>
              <a:rPr lang="en-US" noProof="0" dirty="0"/>
              <a:t>/day/ye</a:t>
            </a:r>
            <a:r>
              <a:rPr lang="en-US" dirty="0" err="1"/>
              <a:t>ar</a:t>
            </a:r>
            <a:endParaRPr lang="en-US" dirty="0"/>
          </a:p>
        </p:txBody>
      </p:sp>
      <p:sp>
        <p:nvSpPr>
          <p:cNvPr id="4" name="Fußzeilenplatzhalter 3">
            <a:extLst>
              <a:ext uri="{FF2B5EF4-FFF2-40B4-BE49-F238E27FC236}">
                <a16:creationId xmlns:a16="http://schemas.microsoft.com/office/drawing/2014/main" id="{573B5D10-4C87-B530-937A-4DA175D5D001}"/>
              </a:ext>
            </a:extLst>
          </p:cNvPr>
          <p:cNvSpPr>
            <a:spLocks noGrp="1"/>
          </p:cNvSpPr>
          <p:nvPr>
            <p:ph type="ftr" sz="quarter" idx="3"/>
          </p:nvPr>
        </p:nvSpPr>
        <p:spPr>
          <a:xfrm>
            <a:off x="473612" y="6522000"/>
            <a:ext cx="2886872" cy="336000"/>
          </a:xfrm>
          <a:prstGeom prst="rect">
            <a:avLst/>
          </a:prstGeom>
        </p:spPr>
        <p:txBody>
          <a:bodyPr vert="horz" lIns="0" tIns="45720" rIns="91440" bIns="45720" rtlCol="0" anchor="ctr"/>
          <a:lstStyle>
            <a:lvl1pPr algn="ctr">
              <a:defRPr sz="1333">
                <a:solidFill>
                  <a:schemeClr val="tx2"/>
                </a:solidFill>
                <a:latin typeface="Golos Text" panose="020B0503020202020204" pitchFamily="34" charset="0"/>
                <a:cs typeface="Golos Text" panose="020B0503020202020204" pitchFamily="34" charset="0"/>
              </a:defRPr>
            </a:lvl1pPr>
          </a:lstStyle>
          <a:p>
            <a:pPr algn="l"/>
            <a:r>
              <a:rPr lang="de-DE" dirty="0"/>
              <a:t>© RI Research Instruments GmbH</a:t>
            </a:r>
          </a:p>
        </p:txBody>
      </p:sp>
      <p:sp>
        <p:nvSpPr>
          <p:cNvPr id="5" name="Foliennummernplatzhalter 4">
            <a:extLst>
              <a:ext uri="{FF2B5EF4-FFF2-40B4-BE49-F238E27FC236}">
                <a16:creationId xmlns:a16="http://schemas.microsoft.com/office/drawing/2014/main" id="{1BF9027E-CCE2-7627-0279-FB69DB99859E}"/>
              </a:ext>
            </a:extLst>
          </p:cNvPr>
          <p:cNvSpPr>
            <a:spLocks noGrp="1"/>
          </p:cNvSpPr>
          <p:nvPr>
            <p:ph type="sldNum" sz="quarter" idx="4"/>
          </p:nvPr>
        </p:nvSpPr>
        <p:spPr>
          <a:xfrm>
            <a:off x="10901082" y="6522000"/>
            <a:ext cx="817305" cy="336000"/>
          </a:xfrm>
          <a:prstGeom prst="rect">
            <a:avLst/>
          </a:prstGeom>
        </p:spPr>
        <p:txBody>
          <a:bodyPr vert="horz" lIns="91440" tIns="45720" rIns="91440" bIns="45720" rtlCol="0" anchor="ctr"/>
          <a:lstStyle>
            <a:lvl1pPr algn="r">
              <a:defRPr sz="1333">
                <a:solidFill>
                  <a:schemeClr val="tx2"/>
                </a:solidFill>
                <a:latin typeface="Golos Text" panose="020B0503020202020204" pitchFamily="34" charset="0"/>
                <a:cs typeface="Golos Text" panose="020B0503020202020204" pitchFamily="34" charset="0"/>
              </a:defRPr>
            </a:lvl1pPr>
          </a:lstStyle>
          <a:p>
            <a:fld id="{53B819A2-35ED-426A-9519-D8283996F3B5}" type="slidenum">
              <a:rPr lang="de-DE" smtClean="0"/>
              <a:pPr/>
              <a:t>‹#›</a:t>
            </a:fld>
            <a:endParaRPr lang="de-DE" dirty="0"/>
          </a:p>
        </p:txBody>
      </p:sp>
      <p:sp>
        <p:nvSpPr>
          <p:cNvPr id="7" name="Textfeld 6">
            <a:extLst>
              <a:ext uri="{FF2B5EF4-FFF2-40B4-BE49-F238E27FC236}">
                <a16:creationId xmlns:a16="http://schemas.microsoft.com/office/drawing/2014/main" id="{3014BE95-FB2A-717E-ED91-179F1EA9B505}"/>
              </a:ext>
            </a:extLst>
          </p:cNvPr>
          <p:cNvSpPr txBox="1"/>
          <p:nvPr userDrawn="1">
            <p:extLst>
              <p:ext uri="{1162E1C5-73C7-4A58-AE30-91384D911F3F}">
                <p184:classification xmlns:p184="http://schemas.microsoft.com/office/powerpoint/2018/4/main" val="ftr"/>
              </p:ext>
            </p:extLst>
          </p:nvPr>
        </p:nvSpPr>
        <p:spPr>
          <a:xfrm>
            <a:off x="5423916" y="6610774"/>
            <a:ext cx="1373717" cy="164212"/>
          </a:xfrm>
          <a:prstGeom prst="rect">
            <a:avLst/>
          </a:prstGeom>
        </p:spPr>
        <p:txBody>
          <a:bodyPr horzOverflow="overflow" lIns="0" tIns="0" rIns="0" bIns="0">
            <a:spAutoFit/>
          </a:bodyPr>
          <a:lstStyle/>
          <a:p>
            <a:pPr algn="l"/>
            <a:r>
              <a:rPr lang="de-DE" sz="1067">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RI classification: internal</a:t>
            </a:r>
          </a:p>
        </p:txBody>
      </p:sp>
    </p:spTree>
    <p:extLst>
      <p:ext uri="{BB962C8B-B14F-4D97-AF65-F5344CB8AC3E}">
        <p14:creationId xmlns:p14="http://schemas.microsoft.com/office/powerpoint/2010/main" val="1284817796"/>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Lst>
  <p:hf hdr="0"/>
  <p:txStyles>
    <p:titleStyle>
      <a:lvl1pPr algn="l" defTabSz="1219170" rtl="0" eaLnBrk="1" latinLnBrk="0" hangingPunct="1">
        <a:lnSpc>
          <a:spcPct val="100000"/>
        </a:lnSpc>
        <a:spcBef>
          <a:spcPct val="0"/>
        </a:spcBef>
        <a:buNone/>
        <a:defRPr sz="3200" kern="1200">
          <a:solidFill>
            <a:schemeClr val="tx2"/>
          </a:solidFill>
          <a:latin typeface="Golos Text" panose="020B0503020202020204" pitchFamily="34" charset="0"/>
          <a:ea typeface="+mj-ea"/>
          <a:cs typeface="Golos Text" panose="020B0503020202020204" pitchFamily="34" charset="0"/>
        </a:defRPr>
      </a:lvl1pPr>
    </p:titleStyle>
    <p:bodyStyle>
      <a:lvl1pPr marL="0" indent="0" algn="l" defTabSz="1219170" rtl="0" eaLnBrk="1" latinLnBrk="0" hangingPunct="1">
        <a:lnSpc>
          <a:spcPct val="100000"/>
        </a:lnSpc>
        <a:spcBef>
          <a:spcPts val="1333"/>
        </a:spcBef>
        <a:buFont typeface="Arial" panose="020B0604020202020204" pitchFamily="34" charset="0"/>
        <a:buNone/>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30.jpg"/></Relationships>
</file>

<file path=ppt/slides/_rels/slide10.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34.xml"/><Relationship Id="rId4" Type="http://schemas.openxmlformats.org/officeDocument/2006/relationships/image" Target="../media/image51.jpeg"/></Relationships>
</file>

<file path=ppt/slides/_rels/slide11.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51.jpeg"/><Relationship Id="rId2" Type="http://schemas.openxmlformats.org/officeDocument/2006/relationships/tags" Target="../tags/tag5.xml"/><Relationship Id="rId1" Type="http://schemas.openxmlformats.org/officeDocument/2006/relationships/themeOverride" Target="../theme/themeOverride1.xml"/><Relationship Id="rId6" Type="http://schemas.openxmlformats.org/officeDocument/2006/relationships/image" Target="../media/image52.png"/><Relationship Id="rId5" Type="http://schemas.openxmlformats.org/officeDocument/2006/relationships/notesSlide" Target="../notesSlides/notesSlide5.xml"/><Relationship Id="rId4"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tags" Target="../tags/tag8.xml"/><Relationship Id="rId7" Type="http://schemas.openxmlformats.org/officeDocument/2006/relationships/image" Target="../media/image54.png"/><Relationship Id="rId2" Type="http://schemas.openxmlformats.org/officeDocument/2006/relationships/tags" Target="../tags/tag7.xml"/><Relationship Id="rId1" Type="http://schemas.openxmlformats.org/officeDocument/2006/relationships/themeOverride" Target="../theme/themeOverride2.xml"/><Relationship Id="rId6" Type="http://schemas.openxmlformats.org/officeDocument/2006/relationships/image" Target="../media/image53.png"/><Relationship Id="rId5" Type="http://schemas.openxmlformats.org/officeDocument/2006/relationships/notesSlide" Target="../notesSlides/notesSlide6.xml"/><Relationship Id="rId4"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4.xml"/><Relationship Id="rId1" Type="http://schemas.openxmlformats.org/officeDocument/2006/relationships/themeOverride" Target="../theme/themeOverride3.xml"/><Relationship Id="rId5" Type="http://schemas.openxmlformats.org/officeDocument/2006/relationships/image" Target="../media/image57.png"/><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8.xml"/><Relationship Id="rId5" Type="http://schemas.openxmlformats.org/officeDocument/2006/relationships/image" Target="../media/image61.png"/><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21.xml"/><Relationship Id="rId5" Type="http://schemas.openxmlformats.org/officeDocument/2006/relationships/image" Target="../media/image68.jpeg"/><Relationship Id="rId4" Type="http://schemas.openxmlformats.org/officeDocument/2006/relationships/image" Target="../media/image67.jpeg"/></Relationships>
</file>

<file path=ppt/slides/_rels/slide22.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emf"/><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4.xml"/><Relationship Id="rId1" Type="http://schemas.openxmlformats.org/officeDocument/2006/relationships/slideLayout" Target="../slideLayouts/slideLayout17.xml"/><Relationship Id="rId5" Type="http://schemas.openxmlformats.org/officeDocument/2006/relationships/image" Target="../media/image73.png"/><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6.xml"/><Relationship Id="rId1" Type="http://schemas.openxmlformats.org/officeDocument/2006/relationships/slideLayout" Target="../slideLayouts/slideLayout17.xml"/><Relationship Id="rId5" Type="http://schemas.openxmlformats.org/officeDocument/2006/relationships/image" Target="../media/image77.png"/><Relationship Id="rId4" Type="http://schemas.openxmlformats.org/officeDocument/2006/relationships/image" Target="../media/image76.png"/></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image" Target="../media/image77.png"/><Relationship Id="rId5" Type="http://schemas.openxmlformats.org/officeDocument/2006/relationships/image" Target="../media/image79.png"/><Relationship Id="rId4" Type="http://schemas.openxmlformats.org/officeDocument/2006/relationships/image" Target="../media/image78.png"/></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8.xml"/><Relationship Id="rId1" Type="http://schemas.openxmlformats.org/officeDocument/2006/relationships/slideLayout" Target="../slideLayouts/slideLayout17.xml"/><Relationship Id="rId5" Type="http://schemas.openxmlformats.org/officeDocument/2006/relationships/image" Target="../media/image78.png"/><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forms.gle/65V3VwZnUgRfmVxHA"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20.xml"/><Relationship Id="rId1" Type="http://schemas.openxmlformats.org/officeDocument/2006/relationships/slideLayout" Target="../slideLayouts/slideLayout42.xml"/><Relationship Id="rId5" Type="http://schemas.openxmlformats.org/officeDocument/2006/relationships/image" Target="../media/image85.jpeg"/><Relationship Id="rId4" Type="http://schemas.openxmlformats.org/officeDocument/2006/relationships/image" Target="../media/image84.jpeg"/></Relationships>
</file>

<file path=ppt/slides/_rels/slide35.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notesSlide" Target="../notesSlides/notesSlide21.xml"/><Relationship Id="rId7" Type="http://schemas.openxmlformats.org/officeDocument/2006/relationships/image" Target="../media/image88.svg"/><Relationship Id="rId12" Type="http://schemas.openxmlformats.org/officeDocument/2006/relationships/image" Target="../media/image93.png"/><Relationship Id="rId2" Type="http://schemas.openxmlformats.org/officeDocument/2006/relationships/slideLayout" Target="../slideLayouts/slideLayout45.xml"/><Relationship Id="rId1" Type="http://schemas.openxmlformats.org/officeDocument/2006/relationships/tags" Target="../tags/tag9.xml"/><Relationship Id="rId6" Type="http://schemas.openxmlformats.org/officeDocument/2006/relationships/image" Target="../media/image87.svg"/><Relationship Id="rId11" Type="http://schemas.openxmlformats.org/officeDocument/2006/relationships/image" Target="../media/image92.jpeg"/><Relationship Id="rId5" Type="http://schemas.openxmlformats.org/officeDocument/2006/relationships/image" Target="../media/image86.emf"/><Relationship Id="rId10" Type="http://schemas.openxmlformats.org/officeDocument/2006/relationships/image" Target="../media/image91.jpeg"/><Relationship Id="rId4" Type="http://schemas.openxmlformats.org/officeDocument/2006/relationships/oleObject" Target="../embeddings/oleObject5.bin"/><Relationship Id="rId9" Type="http://schemas.openxmlformats.org/officeDocument/2006/relationships/image" Target="../media/image90.jpeg"/></Relationships>
</file>

<file path=ppt/slides/_rels/slide36.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notesSlide" Target="../notesSlides/notesSlide22.xml"/><Relationship Id="rId7" Type="http://schemas.openxmlformats.org/officeDocument/2006/relationships/image" Target="../media/image95.jpeg"/><Relationship Id="rId2" Type="http://schemas.openxmlformats.org/officeDocument/2006/relationships/slideLayout" Target="../slideLayouts/slideLayout45.xml"/><Relationship Id="rId1" Type="http://schemas.openxmlformats.org/officeDocument/2006/relationships/tags" Target="../tags/tag10.xml"/><Relationship Id="rId6" Type="http://schemas.openxmlformats.org/officeDocument/2006/relationships/image" Target="../media/image94.jpeg"/><Relationship Id="rId5" Type="http://schemas.openxmlformats.org/officeDocument/2006/relationships/image" Target="../media/image15.emf"/><Relationship Id="rId4" Type="http://schemas.openxmlformats.org/officeDocument/2006/relationships/oleObject" Target="../embeddings/oleObject6.bin"/></Relationships>
</file>

<file path=ppt/slides/_rels/slide37.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oleObject" Target="../embeddings/oleObject7.bin"/><Relationship Id="rId7" Type="http://schemas.openxmlformats.org/officeDocument/2006/relationships/image" Target="../media/image99.jpeg"/><Relationship Id="rId2" Type="http://schemas.openxmlformats.org/officeDocument/2006/relationships/slideLayout" Target="../slideLayouts/slideLayout50.xml"/><Relationship Id="rId1" Type="http://schemas.openxmlformats.org/officeDocument/2006/relationships/tags" Target="../tags/tag11.xml"/><Relationship Id="rId6" Type="http://schemas.openxmlformats.org/officeDocument/2006/relationships/image" Target="../media/image98.jpeg"/><Relationship Id="rId5" Type="http://schemas.openxmlformats.org/officeDocument/2006/relationships/image" Target="../media/image97.jpeg"/><Relationship Id="rId10" Type="http://schemas.openxmlformats.org/officeDocument/2006/relationships/image" Target="../media/image102.svg"/><Relationship Id="rId4" Type="http://schemas.openxmlformats.org/officeDocument/2006/relationships/image" Target="../media/image22.emf"/><Relationship Id="rId9" Type="http://schemas.openxmlformats.org/officeDocument/2006/relationships/image" Target="../media/image101.png"/></Relationships>
</file>

<file path=ppt/slides/_rels/slide38.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oleObject" Target="../embeddings/oleObject8.bin"/><Relationship Id="rId7" Type="http://schemas.openxmlformats.org/officeDocument/2006/relationships/image" Target="../media/image106.jpeg"/><Relationship Id="rId2" Type="http://schemas.openxmlformats.org/officeDocument/2006/relationships/slideLayout" Target="../slideLayouts/slideLayout45.xml"/><Relationship Id="rId1" Type="http://schemas.openxmlformats.org/officeDocument/2006/relationships/tags" Target="../tags/tag12.xml"/><Relationship Id="rId6" Type="http://schemas.openxmlformats.org/officeDocument/2006/relationships/image" Target="../media/image105.png"/><Relationship Id="rId5" Type="http://schemas.openxmlformats.org/officeDocument/2006/relationships/image" Target="../media/image104.png"/><Relationship Id="rId10" Type="http://schemas.openxmlformats.org/officeDocument/2006/relationships/image" Target="../media/image109.png"/><Relationship Id="rId4" Type="http://schemas.openxmlformats.org/officeDocument/2006/relationships/image" Target="../media/image103.emf"/><Relationship Id="rId9" Type="http://schemas.openxmlformats.org/officeDocument/2006/relationships/image" Target="../media/image108.png"/></Relationships>
</file>

<file path=ppt/slides/_rels/slide39.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emf"/><Relationship Id="rId3" Type="http://schemas.openxmlformats.org/officeDocument/2006/relationships/oleObject" Target="../embeddings/oleObject8.bin"/><Relationship Id="rId7" Type="http://schemas.openxmlformats.org/officeDocument/2006/relationships/image" Target="../media/image112.png"/><Relationship Id="rId12" Type="http://schemas.openxmlformats.org/officeDocument/2006/relationships/image" Target="../media/image117.png"/><Relationship Id="rId2" Type="http://schemas.openxmlformats.org/officeDocument/2006/relationships/slideLayout" Target="../slideLayouts/slideLayout45.xml"/><Relationship Id="rId1" Type="http://schemas.openxmlformats.org/officeDocument/2006/relationships/tags" Target="../tags/tag13.xml"/><Relationship Id="rId6" Type="http://schemas.openxmlformats.org/officeDocument/2006/relationships/image" Target="../media/image111.jpeg"/><Relationship Id="rId11" Type="http://schemas.openxmlformats.org/officeDocument/2006/relationships/image" Target="../media/image116.png"/><Relationship Id="rId5" Type="http://schemas.openxmlformats.org/officeDocument/2006/relationships/image" Target="../media/image110.jpeg"/><Relationship Id="rId10" Type="http://schemas.openxmlformats.org/officeDocument/2006/relationships/image" Target="../media/image115.png"/><Relationship Id="rId4" Type="http://schemas.openxmlformats.org/officeDocument/2006/relationships/image" Target="../media/image103.emf"/><Relationship Id="rId9" Type="http://schemas.openxmlformats.org/officeDocument/2006/relationships/image" Target="../media/image114.png"/><Relationship Id="rId14" Type="http://schemas.openxmlformats.org/officeDocument/2006/relationships/image" Target="../media/image119.emf"/></Relationships>
</file>

<file path=ppt/slides/_rels/slide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32.png"/></Relationships>
</file>

<file path=ppt/slides/_rels/slide40.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hyperlink" Target="https://doi.org/10.1016/S0168-9002(02)00277-2" TargetMode="External"/><Relationship Id="rId2" Type="http://schemas.openxmlformats.org/officeDocument/2006/relationships/image" Target="../media/image120.jpeg"/><Relationship Id="rId1" Type="http://schemas.openxmlformats.org/officeDocument/2006/relationships/slideLayout" Target="../slideLayouts/slideLayout52.xml"/><Relationship Id="rId6" Type="http://schemas.openxmlformats.org/officeDocument/2006/relationships/image" Target="../media/image124.png"/><Relationship Id="rId5" Type="http://schemas.openxmlformats.org/officeDocument/2006/relationships/image" Target="../media/image123.emf"/><Relationship Id="rId4" Type="http://schemas.openxmlformats.org/officeDocument/2006/relationships/image" Target="../media/image122.png"/></Relationships>
</file>

<file path=ppt/slides/_rels/slide4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52.xml"/><Relationship Id="rId4" Type="http://schemas.openxmlformats.org/officeDocument/2006/relationships/image" Target="../media/image127.png"/></Relationships>
</file>

<file path=ppt/slides/_rels/slide42.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notesSlide" Target="../notesSlides/notesSlide23.xml"/><Relationship Id="rId7" Type="http://schemas.openxmlformats.org/officeDocument/2006/relationships/image" Target="../media/image129.jpeg"/><Relationship Id="rId2" Type="http://schemas.openxmlformats.org/officeDocument/2006/relationships/slideLayout" Target="../slideLayouts/slideLayout45.xml"/><Relationship Id="rId1" Type="http://schemas.openxmlformats.org/officeDocument/2006/relationships/tags" Target="../tags/tag14.xml"/><Relationship Id="rId6" Type="http://schemas.openxmlformats.org/officeDocument/2006/relationships/image" Target="../media/image128.jpeg"/><Relationship Id="rId5" Type="http://schemas.openxmlformats.org/officeDocument/2006/relationships/image" Target="../media/image15.emf"/><Relationship Id="rId4" Type="http://schemas.openxmlformats.org/officeDocument/2006/relationships/oleObject" Target="../embeddings/oleObject6.bin"/></Relationships>
</file>

<file path=ppt/slides/_rels/slide43.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notesSlide" Target="../notesSlides/notesSlide24.xml"/><Relationship Id="rId7" Type="http://schemas.openxmlformats.org/officeDocument/2006/relationships/image" Target="../media/image133.png"/><Relationship Id="rId2" Type="http://schemas.openxmlformats.org/officeDocument/2006/relationships/slideLayout" Target="../slideLayouts/slideLayout52.xml"/><Relationship Id="rId1" Type="http://schemas.openxmlformats.org/officeDocument/2006/relationships/tags" Target="../tags/tag15.xml"/><Relationship Id="rId6" Type="http://schemas.openxmlformats.org/officeDocument/2006/relationships/image" Target="../media/image132.emf"/><Relationship Id="rId11" Type="http://schemas.openxmlformats.org/officeDocument/2006/relationships/image" Target="../media/image137.png"/><Relationship Id="rId5" Type="http://schemas.openxmlformats.org/officeDocument/2006/relationships/oleObject" Target="../embeddings/oleObject9.bin"/><Relationship Id="rId10" Type="http://schemas.openxmlformats.org/officeDocument/2006/relationships/image" Target="../media/image136.png"/><Relationship Id="rId4" Type="http://schemas.openxmlformats.org/officeDocument/2006/relationships/image" Target="../media/image131.png"/><Relationship Id="rId9" Type="http://schemas.openxmlformats.org/officeDocument/2006/relationships/image" Target="../media/image135.png"/></Relationships>
</file>

<file path=ppt/slides/_rels/slide44.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49.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jpg"/><Relationship Id="rId7" Type="http://schemas.openxmlformats.org/officeDocument/2006/relationships/image" Target="../media/image38.png"/><Relationship Id="rId2" Type="http://schemas.openxmlformats.org/officeDocument/2006/relationships/image" Target="../media/image34.jpg"/><Relationship Id="rId1" Type="http://schemas.openxmlformats.org/officeDocument/2006/relationships/slideLayout" Target="../slideLayouts/slideLayout14.xml"/><Relationship Id="rId6" Type="http://schemas.openxmlformats.org/officeDocument/2006/relationships/image" Target="../media/image37.jpeg"/><Relationship Id="rId5" Type="http://schemas.microsoft.com/office/2007/relationships/hdphoto" Target="../media/hdphoto1.wdp"/><Relationship Id="rId4" Type="http://schemas.openxmlformats.org/officeDocument/2006/relationships/image" Target="../media/image36.png"/></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hyperlink" Target="https://indico.stfc.ac.uk/event/1671/"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42.jpeg"/><Relationship Id="rId4" Type="http://schemas.openxmlformats.org/officeDocument/2006/relationships/image" Target="../media/image4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34.xml"/><Relationship Id="rId4" Type="http://schemas.openxmlformats.org/officeDocument/2006/relationships/image" Target="../media/image45.emf"/></Relationships>
</file>

<file path=ppt/slides/_rels/slide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34.xml"/><Relationship Id="rId4" Type="http://schemas.openxmlformats.org/officeDocument/2006/relationships/image" Target="../media/image4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18706-BE92-5674-8ED0-33DF2CC72419}"/>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B1FD6E6E-8348-06B4-85C7-15104B0D78ED}"/>
              </a:ext>
            </a:extLst>
          </p:cNvPr>
          <p:cNvSpPr>
            <a:spLocks noGrp="1"/>
          </p:cNvSpPr>
          <p:nvPr>
            <p:ph type="body" sz="quarter" idx="10"/>
          </p:nvPr>
        </p:nvSpPr>
        <p:spPr>
          <a:xfrm>
            <a:off x="254717" y="4771069"/>
            <a:ext cx="5999008" cy="529861"/>
          </a:xfrm>
        </p:spPr>
        <p:txBody>
          <a:bodyPr/>
          <a:lstStyle/>
          <a:p>
            <a:r>
              <a:rPr lang="en-US" dirty="0"/>
              <a:t>6</a:t>
            </a:r>
            <a:r>
              <a:rPr lang="en-US" sz="2400" dirty="0"/>
              <a:t>/11/2026</a:t>
            </a:r>
          </a:p>
          <a:p>
            <a:endParaRPr lang="en-US" dirty="0"/>
          </a:p>
        </p:txBody>
      </p:sp>
      <p:sp>
        <p:nvSpPr>
          <p:cNvPr id="31" name="Text Placeholder 30">
            <a:extLst>
              <a:ext uri="{FF2B5EF4-FFF2-40B4-BE49-F238E27FC236}">
                <a16:creationId xmlns:a16="http://schemas.microsoft.com/office/drawing/2014/main" id="{3CEEBFA1-2D11-2C9E-5C4A-9C08BAE97DCE}"/>
              </a:ext>
            </a:extLst>
          </p:cNvPr>
          <p:cNvSpPr>
            <a:spLocks noGrp="1"/>
          </p:cNvSpPr>
          <p:nvPr>
            <p:ph type="body" sz="quarter" idx="11"/>
          </p:nvPr>
        </p:nvSpPr>
        <p:spPr>
          <a:xfrm>
            <a:off x="1123951" y="5497398"/>
            <a:ext cx="5138736" cy="1203284"/>
          </a:xfrm>
        </p:spPr>
        <p:txBody>
          <a:bodyPr/>
          <a:lstStyle/>
          <a:p>
            <a:r>
              <a:rPr lang="en-US" sz="2000" b="1" i="1" dirty="0"/>
              <a:t>Panelists</a:t>
            </a:r>
            <a:r>
              <a:rPr lang="en-US" sz="2000" i="1" dirty="0"/>
              <a:t>: Cristian Pira, Teng Tan, Reza Valizadeh, Florian Hug, Andrew Burrill,  Lucas </a:t>
            </a:r>
            <a:r>
              <a:rPr lang="en-US" sz="2000" i="1" dirty="0" err="1"/>
              <a:t>Zweibaumer</a:t>
            </a:r>
            <a:r>
              <a:rPr lang="en-US" sz="2000" i="1" dirty="0"/>
              <a:t>, Nikki </a:t>
            </a:r>
            <a:r>
              <a:rPr lang="en-US" sz="2000" i="1" dirty="0" err="1"/>
              <a:t>Tagdulang</a:t>
            </a:r>
            <a:r>
              <a:rPr lang="en-US" sz="2200" dirty="0"/>
              <a:t> </a:t>
            </a:r>
          </a:p>
        </p:txBody>
      </p:sp>
      <p:sp>
        <p:nvSpPr>
          <p:cNvPr id="4" name="TextBox 3">
            <a:extLst>
              <a:ext uri="{FF2B5EF4-FFF2-40B4-BE49-F238E27FC236}">
                <a16:creationId xmlns:a16="http://schemas.microsoft.com/office/drawing/2014/main" id="{18C746BB-46E0-C079-AFCF-D7AC6887617E}"/>
              </a:ext>
            </a:extLst>
          </p:cNvPr>
          <p:cNvSpPr txBox="1"/>
          <p:nvPr/>
        </p:nvSpPr>
        <p:spPr>
          <a:xfrm>
            <a:off x="170939" y="2889572"/>
            <a:ext cx="6181724" cy="1938992"/>
          </a:xfrm>
          <a:prstGeom prst="rect">
            <a:avLst/>
          </a:prstGeom>
          <a:noFill/>
        </p:spPr>
        <p:txBody>
          <a:bodyPr wrap="square">
            <a:spAutoFit/>
          </a:bodyPr>
          <a:lstStyle/>
          <a:p>
            <a:pPr algn="ctr"/>
            <a:r>
              <a:rPr lang="it-IT" sz="4000" b="1" dirty="0">
                <a:solidFill>
                  <a:srgbClr val="C00000"/>
                </a:solidFill>
                <a:latin typeface="Calibri" panose="020F0502020204030204" pitchFamily="34" charset="0"/>
                <a:ea typeface="Calibri" panose="020F0502020204030204" pitchFamily="34" charset="0"/>
                <a:cs typeface="Calibri" panose="020F0502020204030204" pitchFamily="34" charset="0"/>
              </a:rPr>
              <a:t>Developing SRF towards Turn-Key Industrial Systems</a:t>
            </a:r>
            <a:br>
              <a:rPr lang="it-IT" sz="4000" b="1" dirty="0">
                <a:solidFill>
                  <a:srgbClr val="C00000"/>
                </a:solidFill>
                <a:latin typeface="Calibri" panose="020F0502020204030204" pitchFamily="34" charset="0"/>
                <a:ea typeface="Calibri" panose="020F0502020204030204" pitchFamily="34" charset="0"/>
                <a:cs typeface="Calibri" panose="020F0502020204030204" pitchFamily="34" charset="0"/>
              </a:rPr>
            </a:br>
            <a:endParaRPr lang="en-US" sz="4000" b="1" dirty="0">
              <a:solidFill>
                <a:srgbClr val="C00000"/>
              </a:solidFill>
            </a:endParaRPr>
          </a:p>
        </p:txBody>
      </p:sp>
      <p:sp>
        <p:nvSpPr>
          <p:cNvPr id="6" name="TextBox 5">
            <a:extLst>
              <a:ext uri="{FF2B5EF4-FFF2-40B4-BE49-F238E27FC236}">
                <a16:creationId xmlns:a16="http://schemas.microsoft.com/office/drawing/2014/main" id="{F3692213-6D24-59BF-079B-F65A48767D43}"/>
              </a:ext>
            </a:extLst>
          </p:cNvPr>
          <p:cNvSpPr txBox="1"/>
          <p:nvPr/>
        </p:nvSpPr>
        <p:spPr>
          <a:xfrm>
            <a:off x="80963" y="2163871"/>
            <a:ext cx="6181724" cy="584775"/>
          </a:xfrm>
          <a:prstGeom prst="rect">
            <a:avLst/>
          </a:prstGeom>
          <a:noFill/>
        </p:spPr>
        <p:txBody>
          <a:bodyPr wrap="square">
            <a:spAutoFit/>
          </a:bodyPr>
          <a:lstStyle/>
          <a:p>
            <a:pPr algn="ctr"/>
            <a:r>
              <a:rPr lang="it-IT" sz="3200" b="1" dirty="0">
                <a:latin typeface="Calibri" panose="020F0502020204030204" pitchFamily="34" charset="0"/>
                <a:ea typeface="Calibri" panose="020F0502020204030204" pitchFamily="34" charset="0"/>
                <a:cs typeface="Calibri" panose="020F0502020204030204" pitchFamily="34" charset="0"/>
              </a:rPr>
              <a:t>Hot topic Session </a:t>
            </a:r>
            <a:endParaRPr lang="en-US" sz="3200" dirty="0"/>
          </a:p>
        </p:txBody>
      </p:sp>
      <p:pic>
        <p:nvPicPr>
          <p:cNvPr id="7" name="Picture 2" descr="TTC 2026 Meeting, CEA-CNRS-Université Paris Saclay, 9-12 June 2026, Gif sur Yvette, France">
            <a:extLst>
              <a:ext uri="{FF2B5EF4-FFF2-40B4-BE49-F238E27FC236}">
                <a16:creationId xmlns:a16="http://schemas.microsoft.com/office/drawing/2014/main" id="{FF678567-2240-FBD3-D3F3-750CBDB977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39" t="8985" r="82173" b="10183"/>
          <a:stretch>
            <a:fillRect/>
          </a:stretch>
        </p:blipFill>
        <p:spPr bwMode="auto">
          <a:xfrm>
            <a:off x="1632165" y="575445"/>
            <a:ext cx="2890013" cy="134072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7F1BF949-9B3D-6AC1-8946-ED8716B3DAA2}"/>
              </a:ext>
            </a:extLst>
          </p:cNvPr>
          <p:cNvPicPr>
            <a:picLocks noChangeAspect="1"/>
          </p:cNvPicPr>
          <p:nvPr/>
        </p:nvPicPr>
        <p:blipFill>
          <a:blip r:embed="rId4"/>
          <a:srcRect t="8138" b="2728"/>
          <a:stretch>
            <a:fillRect/>
          </a:stretch>
        </p:blipFill>
        <p:spPr>
          <a:xfrm>
            <a:off x="6436441" y="212860"/>
            <a:ext cx="5490240" cy="5886180"/>
          </a:xfrm>
          <a:prstGeom prst="roundRect">
            <a:avLst>
              <a:gd name="adj" fmla="val 4291"/>
            </a:avLst>
          </a:prstGeom>
        </p:spPr>
      </p:pic>
    </p:spTree>
    <p:extLst>
      <p:ext uri="{BB962C8B-B14F-4D97-AF65-F5344CB8AC3E}">
        <p14:creationId xmlns:p14="http://schemas.microsoft.com/office/powerpoint/2010/main" val="1993848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F3799-6E80-8BBD-5377-C320D80EECA0}"/>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E1B621E9-DAA8-B19B-DA66-B76C3BE6D9E0}"/>
              </a:ext>
            </a:extLst>
          </p:cNvPr>
          <p:cNvSpPr>
            <a:spLocks noGrp="1"/>
          </p:cNvSpPr>
          <p:nvPr>
            <p:ph type="title"/>
          </p:nvPr>
        </p:nvSpPr>
        <p:spPr/>
        <p:txBody>
          <a:bodyPr/>
          <a:lstStyle/>
          <a:p>
            <a:r>
              <a:rPr lang="en-US" altLang="zh-CN" dirty="0">
                <a:latin typeface="+mj-ea"/>
              </a:rPr>
              <a:t>Basic information about the machine</a:t>
            </a:r>
            <a:endParaRPr lang="zh-CN" altLang="en-US" dirty="0"/>
          </a:p>
        </p:txBody>
      </p:sp>
      <p:sp>
        <p:nvSpPr>
          <p:cNvPr id="3" name="灯片编号占位符 2">
            <a:extLst>
              <a:ext uri="{FF2B5EF4-FFF2-40B4-BE49-F238E27FC236}">
                <a16:creationId xmlns:a16="http://schemas.microsoft.com/office/drawing/2014/main" id="{2A7EC8BD-C979-6EC4-BD31-CB700CC3B3C5}"/>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0D76C40-5224-4F93-AADC-4FD6B0457A60}" type="slidenum">
              <a:rPr kumimoji="0" lang="zh-CN" altLang="en-GB" sz="1200" b="1" i="0" u="none" strike="noStrike" kern="1200" cap="none" spc="0" normalizeH="0" baseline="0" noProof="0" smtClean="0">
                <a:ln>
                  <a:noFill/>
                </a:ln>
                <a:solidFill>
                  <a:srgbClr val="FFFFFF"/>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GB" altLang="zh-CN" sz="1200" b="1" i="0" u="none" strike="noStrike" kern="1200" cap="none" spc="0" normalizeH="0" baseline="0" noProof="0">
              <a:ln>
                <a:noFill/>
              </a:ln>
              <a:solidFill>
                <a:srgbClr val="FFFFFF"/>
              </a:solidFill>
              <a:effectLst/>
              <a:uLnTx/>
              <a:uFillTx/>
              <a:latin typeface="Arial" panose="020B0604020202020204" pitchFamily="34" charset="0"/>
              <a:ea typeface="宋体" panose="02010600030101010101" pitchFamily="2" charset="-122"/>
              <a:cs typeface="+mn-cs"/>
            </a:endParaRPr>
          </a:p>
        </p:txBody>
      </p:sp>
      <p:pic>
        <p:nvPicPr>
          <p:cNvPr id="6" name="图片 5">
            <a:extLst>
              <a:ext uri="{FF2B5EF4-FFF2-40B4-BE49-F238E27FC236}">
                <a16:creationId xmlns:a16="http://schemas.microsoft.com/office/drawing/2014/main" id="{F618FBEC-C249-BC01-FACC-3F6C6C07BF79}"/>
              </a:ext>
            </a:extLst>
          </p:cNvPr>
          <p:cNvPicPr>
            <a:picLocks noChangeAspect="1"/>
          </p:cNvPicPr>
          <p:nvPr/>
        </p:nvPicPr>
        <p:blipFill>
          <a:blip r:embed="rId2"/>
          <a:stretch>
            <a:fillRect/>
          </a:stretch>
        </p:blipFill>
        <p:spPr>
          <a:xfrm>
            <a:off x="5129050" y="1082234"/>
            <a:ext cx="6768499" cy="4933606"/>
          </a:xfrm>
          <a:prstGeom prst="rect">
            <a:avLst/>
          </a:prstGeom>
        </p:spPr>
      </p:pic>
      <p:pic>
        <p:nvPicPr>
          <p:cNvPr id="8" name="图片 7">
            <a:extLst>
              <a:ext uri="{FF2B5EF4-FFF2-40B4-BE49-F238E27FC236}">
                <a16:creationId xmlns:a16="http://schemas.microsoft.com/office/drawing/2014/main" id="{A70C9FB1-46C4-A8C4-367C-FC874F1ED2DE}"/>
              </a:ext>
            </a:extLst>
          </p:cNvPr>
          <p:cNvPicPr>
            <a:picLocks noChangeAspect="1"/>
          </p:cNvPicPr>
          <p:nvPr/>
        </p:nvPicPr>
        <p:blipFill>
          <a:blip r:embed="rId3"/>
          <a:srcRect r="51054"/>
          <a:stretch>
            <a:fillRect/>
          </a:stretch>
        </p:blipFill>
        <p:spPr>
          <a:xfrm>
            <a:off x="514904" y="3865193"/>
            <a:ext cx="3915054" cy="2725431"/>
          </a:xfrm>
          <a:prstGeom prst="rect">
            <a:avLst/>
          </a:prstGeom>
        </p:spPr>
      </p:pic>
      <p:pic>
        <p:nvPicPr>
          <p:cNvPr id="9" name="图片 8">
            <a:extLst>
              <a:ext uri="{FF2B5EF4-FFF2-40B4-BE49-F238E27FC236}">
                <a16:creationId xmlns:a16="http://schemas.microsoft.com/office/drawing/2014/main" id="{12A5F9E0-F6B0-9846-4CD6-7AFC400D33B6}"/>
              </a:ext>
            </a:extLst>
          </p:cNvPr>
          <p:cNvPicPr>
            <a:picLocks noChangeAspect="1"/>
          </p:cNvPicPr>
          <p:nvPr/>
        </p:nvPicPr>
        <p:blipFill>
          <a:blip r:embed="rId4"/>
          <a:stretch>
            <a:fillRect/>
          </a:stretch>
        </p:blipFill>
        <p:spPr>
          <a:xfrm>
            <a:off x="294452" y="926378"/>
            <a:ext cx="4135506" cy="2849367"/>
          </a:xfrm>
          <a:prstGeom prst="rect">
            <a:avLst/>
          </a:prstGeom>
        </p:spPr>
      </p:pic>
    </p:spTree>
    <p:extLst>
      <p:ext uri="{BB962C8B-B14F-4D97-AF65-F5344CB8AC3E}">
        <p14:creationId xmlns:p14="http://schemas.microsoft.com/office/powerpoint/2010/main" val="3103132906"/>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0D76C40-5224-4F93-AADC-4FD6B0457A60}" type="slidenum">
              <a:rPr kumimoji="0" lang="zh-CN" altLang="en-GB" sz="1200" b="1" i="0" u="none" strike="noStrike" kern="1200" cap="none" spc="0" normalizeH="0" baseline="0" noProof="0">
                <a:ln>
                  <a:noFill/>
                </a:ln>
                <a:solidFill>
                  <a:srgbClr val="FFFFFF"/>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GB" altLang="zh-CN" sz="1200" b="1" i="0" u="none" strike="noStrike" kern="1200" cap="none" spc="0" normalizeH="0" baseline="0" noProof="0">
              <a:ln>
                <a:noFill/>
              </a:ln>
              <a:solidFill>
                <a:srgbClr val="FFFFFF"/>
              </a:solidFill>
              <a:effectLst/>
              <a:uLnTx/>
              <a:uFillTx/>
              <a:latin typeface="Arial" panose="020B0604020202020204" pitchFamily="34" charset="0"/>
              <a:ea typeface="宋体" panose="02010600030101010101" pitchFamily="2" charset="-122"/>
              <a:cs typeface="+mn-cs"/>
            </a:endParaRPr>
          </a:p>
        </p:txBody>
      </p:sp>
      <p:sp>
        <p:nvSpPr>
          <p:cNvPr id="6" name="标题 5"/>
          <p:cNvSpPr>
            <a:spLocks noGrp="1"/>
          </p:cNvSpPr>
          <p:nvPr>
            <p:ph type="title"/>
          </p:nvPr>
        </p:nvSpPr>
        <p:spPr/>
        <p:txBody>
          <a:bodyPr/>
          <a:lstStyle/>
          <a:p>
            <a:pPr algn="ctr">
              <a:buClrTx/>
              <a:buSzTx/>
              <a:buFontTx/>
            </a:pPr>
            <a:r>
              <a:rPr lang="en-US" altLang="zh-CN" sz="2400" dirty="0">
                <a:latin typeface="+mj-ea"/>
                <a:ea typeface="+mj-ea"/>
              </a:rPr>
              <a:t>Operational Experience and Stability Assessment</a:t>
            </a:r>
          </a:p>
        </p:txBody>
      </p:sp>
      <p:sp>
        <p:nvSpPr>
          <p:cNvPr id="92" name="TextBox 11"/>
          <p:cNvSpPr txBox="1"/>
          <p:nvPr/>
        </p:nvSpPr>
        <p:spPr>
          <a:xfrm>
            <a:off x="236220" y="5993130"/>
            <a:ext cx="11783695" cy="470535"/>
          </a:xfrm>
          <a:prstGeom prst="rect">
            <a:avLst/>
          </a:prstGeom>
          <a:noFill/>
          <a:extLst>
            <a:ext uri="{909E8E84-426E-40DD-AFC4-6F175D3DCCD1}">
              <a14:hiddenFill xmlns:a14="http://schemas.microsoft.com/office/drawing/2010/main">
                <a:solidFill>
                  <a:srgbClr val="0070C0"/>
                </a:solidFill>
              </a14:hiddenFill>
            </a:ext>
          </a:extLst>
        </p:spPr>
        <p:txBody>
          <a:bodyPr wrap="square" rtlCol="0">
            <a:noAutofit/>
          </a:bodyPr>
          <a:lstStyle/>
          <a:p>
            <a:pPr marL="285750" marR="0" lvl="0" indent="-285750" algn="l" defTabSz="914400" rtl="0" eaLnBrk="1" fontAlgn="base" latinLnBrk="0" hangingPunct="1">
              <a:lnSpc>
                <a:spcPct val="100000"/>
              </a:lnSpc>
              <a:spcBef>
                <a:spcPct val="0"/>
              </a:spcBef>
              <a:spcAft>
                <a:spcPct val="0"/>
              </a:spcAft>
              <a:buClrTx/>
              <a:buSzTx/>
              <a:buFont typeface="Wingdings" panose="05000000000000000000" charset="0"/>
              <a:buChar char="p"/>
              <a:tabLst/>
              <a:defRPr/>
            </a:pPr>
            <a:r>
              <a:rPr kumimoji="0" lang="en-US" altLang="zh-CN" sz="16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Demonstrates excellent operational stability and convenience, which lower the application threshold of SRF technology</a:t>
            </a:r>
          </a:p>
        </p:txBody>
      </p:sp>
      <p:sp>
        <p:nvSpPr>
          <p:cNvPr id="7" name="矩形 6"/>
          <p:cNvSpPr/>
          <p:nvPr>
            <p:custDataLst>
              <p:tags r:id="rId2"/>
            </p:custDataLst>
          </p:nvPr>
        </p:nvSpPr>
        <p:spPr>
          <a:xfrm>
            <a:off x="535305" y="5292090"/>
            <a:ext cx="4520565" cy="720090"/>
          </a:xfrm>
          <a:prstGeom prst="rect">
            <a:avLst/>
          </a:prstGeom>
          <a:noFill/>
          <a:ln>
            <a:noFill/>
          </a:ln>
          <a:extLst>
            <a:ext uri="{909E8E84-426E-40DD-AFC4-6F175D3DCCD1}">
              <a14:hiddenFill xmlns:a14="http://schemas.microsoft.com/office/drawing/2010/main">
                <a:solidFill>
                  <a:schemeClr val="bg1"/>
                </a:solidFill>
              </a14:hiddenFill>
            </a:ext>
          </a:extLst>
        </p:spPr>
        <p:txBody>
          <a:bodyPr wrap="square">
            <a:noAutofit/>
          </a:bodyPr>
          <a:lstStyle/>
          <a:p>
            <a:pPr marL="0" marR="0" lvl="0" indent="0" algn="l" defTabSz="914400" rtl="0" eaLnBrk="1" fontAlgn="base" latinLnBrk="0" hangingPunct="1">
              <a:lnSpc>
                <a:spcPct val="120000"/>
              </a:lnSpc>
              <a:spcBef>
                <a:spcPct val="0"/>
              </a:spcBef>
              <a:spcAft>
                <a:spcPts val="500"/>
              </a:spcAft>
              <a:buClrTx/>
              <a:buSzTx/>
              <a:buFont typeface="+mj-lt"/>
              <a:buNone/>
              <a:tabLst/>
              <a:defRPr/>
            </a:pPr>
            <a:r>
              <a:rPr kumimoji="0" lang="en-US" altLang="zh-CN" sz="1600" b="0" i="0" u="none" strike="noStrike" kern="1200" cap="none" spc="0" normalizeH="0" baseline="0" noProof="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The cryogenic system has been in operation for over 10,000 hours without any failures</a:t>
            </a:r>
          </a:p>
        </p:txBody>
      </p:sp>
      <p:pic>
        <p:nvPicPr>
          <p:cNvPr id="9" name="图片 8"/>
          <p:cNvPicPr>
            <a:picLocks noChangeAspect="1"/>
          </p:cNvPicPr>
          <p:nvPr/>
        </p:nvPicPr>
        <p:blipFill>
          <a:blip r:embed="rId6"/>
          <a:stretch>
            <a:fillRect/>
          </a:stretch>
        </p:blipFill>
        <p:spPr>
          <a:xfrm>
            <a:off x="535305" y="864235"/>
            <a:ext cx="4519899" cy="4428000"/>
          </a:xfrm>
          <a:prstGeom prst="rect">
            <a:avLst/>
          </a:prstGeom>
        </p:spPr>
      </p:pic>
      <p:pic>
        <p:nvPicPr>
          <p:cNvPr id="11" name="图片 10"/>
          <p:cNvPicPr>
            <a:picLocks noChangeAspect="1"/>
          </p:cNvPicPr>
          <p:nvPr/>
        </p:nvPicPr>
        <p:blipFill>
          <a:blip r:embed="rId7"/>
          <a:stretch>
            <a:fillRect/>
          </a:stretch>
        </p:blipFill>
        <p:spPr>
          <a:xfrm>
            <a:off x="5263515" y="864235"/>
            <a:ext cx="6425565" cy="4427220"/>
          </a:xfrm>
          <a:prstGeom prst="rect">
            <a:avLst/>
          </a:prstGeom>
        </p:spPr>
      </p:pic>
      <p:sp>
        <p:nvSpPr>
          <p:cNvPr id="16" name="矩形 15"/>
          <p:cNvSpPr/>
          <p:nvPr>
            <p:custDataLst>
              <p:tags r:id="rId3"/>
            </p:custDataLst>
          </p:nvPr>
        </p:nvSpPr>
        <p:spPr>
          <a:xfrm>
            <a:off x="5263515" y="5291455"/>
            <a:ext cx="6424930" cy="720090"/>
          </a:xfrm>
          <a:prstGeom prst="rect">
            <a:avLst/>
          </a:prstGeom>
          <a:noFill/>
          <a:ln>
            <a:noFill/>
          </a:ln>
          <a:extLst>
            <a:ext uri="{909E8E84-426E-40DD-AFC4-6F175D3DCCD1}">
              <a14:hiddenFill xmlns:a14="http://schemas.microsoft.com/office/drawing/2010/main">
                <a:solidFill>
                  <a:schemeClr val="bg1"/>
                </a:solidFill>
              </a14:hiddenFill>
            </a:ext>
          </a:extLst>
        </p:spPr>
        <p:txBody>
          <a:bodyPr wrap="square">
            <a:noAutofit/>
          </a:bodyPr>
          <a:lstStyle/>
          <a:p>
            <a:pPr marL="0" marR="0" lvl="0" indent="0" algn="l" defTabSz="914400" rtl="0" eaLnBrk="1" fontAlgn="base" latinLnBrk="0" hangingPunct="1">
              <a:lnSpc>
                <a:spcPct val="120000"/>
              </a:lnSpc>
              <a:spcBef>
                <a:spcPct val="0"/>
              </a:spcBef>
              <a:spcAft>
                <a:spcPts val="500"/>
              </a:spcAft>
              <a:buClrTx/>
              <a:buSzTx/>
              <a:buFont typeface="+mj-lt"/>
              <a:buNone/>
              <a:tabLst/>
              <a:defRPr/>
            </a:pPr>
            <a:r>
              <a:rPr kumimoji="0" lang="en-US" altLang="zh-CN" sz="16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After brief training, daily operation of the accelerator can be managed by only one person</a:t>
            </a:r>
            <a:endParaRPr kumimoji="0" lang="en-US" altLang="zh-CN" sz="1600" b="0" i="0" u="none" strike="noStrike" kern="1200" cap="none" spc="0" normalizeH="0" baseline="0" noProof="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19" name="椭圆 18"/>
          <p:cNvSpPr/>
          <p:nvPr/>
        </p:nvSpPr>
        <p:spPr>
          <a:xfrm>
            <a:off x="1706245" y="1652905"/>
            <a:ext cx="1710690" cy="600710"/>
          </a:xfrm>
          <a:prstGeom prst="ellipse">
            <a:avLst/>
          </a:prstGeom>
          <a:noFill/>
          <a:ln w="12700"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chemeClr val="bg1"/>
                </a:solidFill>
              </a14:hiddenFill>
            </a:ext>
          </a:extLst>
        </p:spPr>
        <p:txBody>
          <a:bodyPr vert="horz" wrap="square" lIns="126000" tIns="82800" rIns="126000" bIns="82800" numCol="1" anchor="t" anchorCtr="0" compatLnSpc="1">
            <a:noAutofit/>
          </a:bodyPr>
          <a:lstStyle/>
          <a:p>
            <a:pPr marL="0" marR="0" lvl="0" indent="0" algn="l" defTabSz="914400" rtl="0" eaLnBrk="1" fontAlgn="base" latinLnBrk="0" hangingPunct="1">
              <a:lnSpc>
                <a:spcPct val="110000"/>
              </a:lnSpc>
              <a:spcBef>
                <a:spcPct val="0"/>
              </a:spcBef>
              <a:spcAft>
                <a:spcPct val="35000"/>
              </a:spcAft>
              <a:buClrTx/>
              <a:buSzTx/>
              <a:buFontTx/>
              <a:buNone/>
              <a:tabLst/>
              <a:defRPr/>
            </a:pPr>
            <a:endParaRPr kumimoji="0" lang="en-GB" altLang="en-US" sz="2200" b="1" i="0" u="none" strike="noStrike" kern="1200" cap="none" spc="0" normalizeH="0" baseline="0" noProof="0">
              <a:ln>
                <a:noFill/>
              </a:ln>
              <a:solidFill>
                <a:srgbClr val="A50021"/>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cs"/>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p>
            <a:pPr algn="ctr">
              <a:buClrTx/>
              <a:buSzTx/>
              <a:buFontTx/>
            </a:pPr>
            <a:r>
              <a:rPr lang="en-US" altLang="zh-CN" sz="2400">
                <a:latin typeface="+mj-ea"/>
                <a:ea typeface="+mj-ea"/>
                <a:sym typeface="+mn-ea"/>
              </a:rPr>
              <a:t>Possible reasons for performance degradation </a:t>
            </a:r>
          </a:p>
        </p:txBody>
      </p:sp>
      <p:sp>
        <p:nvSpPr>
          <p:cNvPr id="15" name="灯片编号占位符 14"/>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0D76C40-5224-4F93-AADC-4FD6B0457A60}" type="slidenum">
              <a:rPr kumimoji="0" lang="zh-CN" altLang="en-GB" sz="1200" b="1" i="0" u="none" strike="noStrike" kern="1200" cap="none" spc="0" normalizeH="0" baseline="0" noProof="0">
                <a:ln>
                  <a:noFill/>
                </a:ln>
                <a:solidFill>
                  <a:srgbClr val="FFFFFF"/>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GB" altLang="zh-CN" sz="1200" b="1" i="0" u="none" strike="noStrike" kern="1200" cap="none" spc="0" normalizeH="0" baseline="0" noProof="0">
              <a:ln>
                <a:noFill/>
              </a:ln>
              <a:solidFill>
                <a:srgbClr val="FFFFFF"/>
              </a:solidFill>
              <a:effectLst/>
              <a:uLnTx/>
              <a:uFillTx/>
              <a:latin typeface="Arial" panose="020B0604020202020204" pitchFamily="34" charset="0"/>
              <a:ea typeface="宋体" panose="02010600030101010101" pitchFamily="2" charset="-122"/>
              <a:cs typeface="+mn-cs"/>
            </a:endParaRPr>
          </a:p>
        </p:txBody>
      </p:sp>
      <p:sp>
        <p:nvSpPr>
          <p:cNvPr id="60" name="文本框 59"/>
          <p:cNvSpPr txBox="1"/>
          <p:nvPr/>
        </p:nvSpPr>
        <p:spPr>
          <a:xfrm>
            <a:off x="4958080" y="5975985"/>
            <a:ext cx="7028180" cy="337185"/>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Wingdings" panose="05000000000000000000" charset="0"/>
              <a:buChar char="p"/>
              <a:tabLst/>
              <a:defRPr/>
            </a:pPr>
            <a:r>
              <a:rPr kumimoji="0" lang="en-US" altLang="zh-CN" sz="16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Highlighting the necessity of loss-free physical design</a:t>
            </a:r>
          </a:p>
        </p:txBody>
      </p:sp>
      <p:sp>
        <p:nvSpPr>
          <p:cNvPr id="5" name="矩形 4"/>
          <p:cNvSpPr/>
          <p:nvPr>
            <p:custDataLst>
              <p:tags r:id="rId2"/>
            </p:custDataLst>
          </p:nvPr>
        </p:nvSpPr>
        <p:spPr>
          <a:xfrm>
            <a:off x="535305" y="5784215"/>
            <a:ext cx="4008755" cy="720090"/>
          </a:xfrm>
          <a:prstGeom prst="rect">
            <a:avLst/>
          </a:prstGeom>
          <a:noFill/>
          <a:ln>
            <a:noFill/>
          </a:ln>
          <a:extLst>
            <a:ext uri="{909E8E84-426E-40DD-AFC4-6F175D3DCCD1}">
              <a14:hiddenFill xmlns:a14="http://schemas.microsoft.com/office/drawing/2010/main">
                <a:solidFill>
                  <a:schemeClr val="bg1"/>
                </a:solidFill>
              </a14:hiddenFill>
            </a:ext>
          </a:extLst>
        </p:spPr>
        <p:txBody>
          <a:bodyPr wrap="square">
            <a:noAutofit/>
          </a:bodyPr>
          <a:lstStyle/>
          <a:p>
            <a:pPr marL="0" marR="0" lvl="0" indent="0" algn="l" defTabSz="914400" rtl="0" eaLnBrk="1" fontAlgn="base" latinLnBrk="0" hangingPunct="1">
              <a:lnSpc>
                <a:spcPct val="120000"/>
              </a:lnSpc>
              <a:spcBef>
                <a:spcPct val="0"/>
              </a:spcBef>
              <a:spcAft>
                <a:spcPts val="500"/>
              </a:spcAft>
              <a:buClrTx/>
              <a:buSzTx/>
              <a:buFont typeface="+mj-lt"/>
              <a:buNone/>
              <a:tabLst/>
              <a:defRPr/>
            </a:pPr>
            <a:r>
              <a:rPr kumimoji="0" lang="en-US" altLang="zh-CN" sz="1600" b="0" i="0" u="none" strike="noStrike" kern="1200" cap="none" spc="0" normalizeH="0" baseline="0" noProof="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Longitudinal statistics of acceleration gradient and macropulse average beam current</a:t>
            </a:r>
          </a:p>
        </p:txBody>
      </p:sp>
      <p:pic>
        <p:nvPicPr>
          <p:cNvPr id="8" name="图片 1"/>
          <p:cNvPicPr>
            <a:picLocks noChangeAspect="1"/>
          </p:cNvPicPr>
          <p:nvPr/>
        </p:nvPicPr>
        <p:blipFill>
          <a:blip r:embed="rId6"/>
          <a:stretch>
            <a:fillRect/>
          </a:stretch>
        </p:blipFill>
        <p:spPr>
          <a:xfrm>
            <a:off x="4117340" y="873760"/>
            <a:ext cx="5270500" cy="4743450"/>
          </a:xfrm>
          <a:prstGeom prst="rect">
            <a:avLst/>
          </a:prstGeom>
          <a:noFill/>
          <a:ln>
            <a:noFill/>
          </a:ln>
        </p:spPr>
      </p:pic>
      <p:sp>
        <p:nvSpPr>
          <p:cNvPr id="9" name="矩形 8"/>
          <p:cNvSpPr/>
          <p:nvPr>
            <p:custDataLst>
              <p:tags r:id="rId3"/>
            </p:custDataLst>
          </p:nvPr>
        </p:nvSpPr>
        <p:spPr>
          <a:xfrm>
            <a:off x="9558655" y="1677670"/>
            <a:ext cx="2427605" cy="3365500"/>
          </a:xfrm>
          <a:prstGeom prst="rect">
            <a:avLst/>
          </a:prstGeom>
          <a:noFill/>
          <a:ln>
            <a:noFill/>
          </a:ln>
          <a:extLst>
            <a:ext uri="{909E8E84-426E-40DD-AFC4-6F175D3DCCD1}">
              <a14:hiddenFill xmlns:a14="http://schemas.microsoft.com/office/drawing/2010/main">
                <a:solidFill>
                  <a:schemeClr val="bg1"/>
                </a:solidFill>
              </a14:hiddenFill>
            </a:ext>
          </a:extLst>
        </p:spPr>
        <p:txBody>
          <a:bodyPr wrap="square">
            <a:noAutofit/>
          </a:bodyPr>
          <a:lstStyle/>
          <a:p>
            <a:pPr marL="0" marR="0" lvl="0" indent="0" algn="l" defTabSz="914400" rtl="0" eaLnBrk="1" fontAlgn="base" latinLnBrk="0" hangingPunct="1">
              <a:lnSpc>
                <a:spcPct val="120000"/>
              </a:lnSpc>
              <a:spcBef>
                <a:spcPct val="0"/>
              </a:spcBef>
              <a:spcAft>
                <a:spcPts val="500"/>
              </a:spcAft>
              <a:buClrTx/>
              <a:buSzTx/>
              <a:buFont typeface="+mj-lt"/>
              <a:buNone/>
              <a:tabLst/>
              <a:defRPr/>
            </a:pPr>
            <a:r>
              <a:rPr kumimoji="0" lang="en-US" altLang="zh-CN" sz="1600" b="0" i="0" u="none" strike="noStrike" kern="1200" cap="none" spc="0" normalizeH="0" baseline="0" noProof="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1. The higher cavity temperature observed at the same gradient after one year of operation suggests degradation of the Nb₃Sn thin film;</a:t>
            </a:r>
          </a:p>
          <a:p>
            <a:pPr marL="0" marR="0" lvl="0" indent="0" algn="l" defTabSz="914400" rtl="0" eaLnBrk="1" fontAlgn="base" latinLnBrk="0" hangingPunct="1">
              <a:lnSpc>
                <a:spcPct val="120000"/>
              </a:lnSpc>
              <a:spcBef>
                <a:spcPct val="0"/>
              </a:spcBef>
              <a:spcAft>
                <a:spcPts val="500"/>
              </a:spcAft>
              <a:buClrTx/>
              <a:buSzTx/>
              <a:buFont typeface="+mj-lt"/>
              <a:buNone/>
              <a:tabLst/>
              <a:defRPr/>
            </a:pPr>
            <a:r>
              <a:rPr kumimoji="0" lang="en-US" altLang="zh-CN" sz="1600" b="0" i="0" u="none" strike="noStrike" kern="1200" cap="none" spc="0" normalizeH="0" baseline="0" noProof="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2. Field emission behavior remained stable;</a:t>
            </a:r>
          </a:p>
          <a:p>
            <a:pPr marL="0" marR="0" lvl="0" indent="0" algn="l" defTabSz="914400" rtl="0" eaLnBrk="1" fontAlgn="base" latinLnBrk="0" hangingPunct="1">
              <a:lnSpc>
                <a:spcPct val="120000"/>
              </a:lnSpc>
              <a:spcBef>
                <a:spcPct val="0"/>
              </a:spcBef>
              <a:spcAft>
                <a:spcPts val="500"/>
              </a:spcAft>
              <a:buClrTx/>
              <a:buSzTx/>
              <a:buFont typeface="+mj-lt"/>
              <a:buNone/>
              <a:tabLst/>
              <a:defRPr/>
            </a:pPr>
            <a:r>
              <a:rPr kumimoji="0" lang="en-US" altLang="zh-CN" sz="1600" b="0" i="0" u="none" strike="noStrike" kern="1200" cap="none" spc="0" normalizeH="0" baseline="0" noProof="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3. primarily caused by electron beam irradiation from escaping beam loss. </a:t>
            </a:r>
          </a:p>
        </p:txBody>
      </p:sp>
      <p:pic>
        <p:nvPicPr>
          <p:cNvPr id="4" name="图片 3"/>
          <p:cNvPicPr>
            <a:picLocks noChangeAspect="1"/>
          </p:cNvPicPr>
          <p:nvPr/>
        </p:nvPicPr>
        <p:blipFill>
          <a:blip r:embed="rId7"/>
          <a:stretch>
            <a:fillRect/>
          </a:stretch>
        </p:blipFill>
        <p:spPr>
          <a:xfrm>
            <a:off x="0" y="1677670"/>
            <a:ext cx="4053335" cy="3658849"/>
          </a:xfrm>
          <a:prstGeom prst="rect">
            <a:avLst/>
          </a:prstGeom>
        </p:spPr>
      </p:pic>
      <p:pic>
        <p:nvPicPr>
          <p:cNvPr id="3" name="图片 2"/>
          <p:cNvPicPr>
            <a:picLocks noChangeAspect="1"/>
          </p:cNvPicPr>
          <p:nvPr/>
        </p:nvPicPr>
        <p:blipFill>
          <a:blip r:embed="rId8"/>
          <a:stretch>
            <a:fillRect/>
          </a:stretch>
        </p:blipFill>
        <p:spPr>
          <a:xfrm>
            <a:off x="0" y="1577033"/>
            <a:ext cx="4137313" cy="36588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vert="horz" rtlCol="0" anchor="ctr">
            <a:normAutofit/>
          </a:bodyPr>
          <a:lstStyle/>
          <a:p>
            <a:pPr lvl="0" algn="ctr">
              <a:buClrTx/>
              <a:buSzTx/>
              <a:buFontTx/>
            </a:pPr>
            <a:r>
              <a:rPr lang="en-US" altLang="zh-CN" sz="2800">
                <a:solidFill>
                  <a:schemeClr val="bg1"/>
                </a:solidFill>
                <a:latin typeface="+mj-ea"/>
                <a:ea typeface="+mj-ea"/>
                <a:sym typeface="+mn-ea"/>
              </a:rPr>
              <a:t>​​</a:t>
            </a:r>
            <a:r>
              <a:rPr lang="en-US" altLang="zh-CN" sz="2400" dirty="0">
                <a:latin typeface="+mj-ea"/>
                <a:ea typeface="+mj-ea"/>
                <a:sym typeface="+mn-ea"/>
              </a:rPr>
              <a:t>Nb</a:t>
            </a:r>
            <a:r>
              <a:rPr lang="en-US" altLang="zh-CN" sz="2400" baseline="-25000" dirty="0">
                <a:latin typeface="+mj-ea"/>
                <a:ea typeface="+mj-ea"/>
                <a:sym typeface="+mn-ea"/>
              </a:rPr>
              <a:t>3</a:t>
            </a:r>
            <a:r>
              <a:rPr lang="en-US" altLang="zh-CN" sz="2400" dirty="0">
                <a:latin typeface="+mj-ea"/>
                <a:ea typeface="+mj-ea"/>
                <a:sym typeface="+mn-ea"/>
              </a:rPr>
              <a:t>Sn in-situ surface processing</a:t>
            </a:r>
            <a:r>
              <a:rPr lang="en-US" altLang="zh-CN" sz="2400" dirty="0">
                <a:solidFill>
                  <a:schemeClr val="bg1"/>
                </a:solidFill>
                <a:latin typeface="微软雅黑" panose="020B0503020204020204" pitchFamily="34" charset="-122"/>
                <a:ea typeface="微软雅黑" panose="020B0503020204020204" pitchFamily="34" charset="-122"/>
                <a:sym typeface="+mn-ea"/>
              </a:rPr>
              <a:t> ​​</a:t>
            </a:r>
          </a:p>
        </p:txBody>
      </p:sp>
      <p:sp>
        <p:nvSpPr>
          <p:cNvPr id="42" name="灯片编号占位符 41"/>
          <p:cNvSpPr>
            <a:spLocks noGrp="1"/>
          </p:cNvSpPr>
          <p:nvPr>
            <p:ph type="sldNum" sz="quarter" idx="10"/>
          </p:nvPr>
        </p:nvSpPr>
        <p:spPr>
          <a:xfrm>
            <a:off x="11564816" y="6524100"/>
            <a:ext cx="627184" cy="29527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0D76C40-5224-4F93-AADC-4FD6B0457A60}" type="slidenum">
              <a:rPr kumimoji="0" lang="zh-CN" altLang="en-GB" sz="1200" b="1" i="0" u="none" strike="noStrike" kern="1200" cap="none" spc="0" normalizeH="0" baseline="0" noProof="0">
                <a:ln>
                  <a:noFill/>
                </a:ln>
                <a:solidFill>
                  <a:srgbClr val="FFFFFF"/>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GB" altLang="zh-CN" sz="1200" b="1" i="0" u="none" strike="noStrike" kern="1200" cap="none" spc="0" normalizeH="0" baseline="0" noProof="0">
              <a:ln>
                <a:noFill/>
              </a:ln>
              <a:solidFill>
                <a:srgbClr val="FFFFFF"/>
              </a:solidFill>
              <a:effectLst/>
              <a:uLnTx/>
              <a:uFillTx/>
              <a:latin typeface="Arial" panose="020B0604020202020204" pitchFamily="34" charset="0"/>
              <a:ea typeface="宋体" panose="02010600030101010101" pitchFamily="2" charset="-122"/>
              <a:cs typeface="+mn-cs"/>
            </a:endParaRPr>
          </a:p>
        </p:txBody>
      </p:sp>
      <p:sp>
        <p:nvSpPr>
          <p:cNvPr id="27" name="文本框 26"/>
          <p:cNvSpPr txBox="1"/>
          <p:nvPr/>
        </p:nvSpPr>
        <p:spPr>
          <a:xfrm>
            <a:off x="422910" y="835025"/>
            <a:ext cx="11346180" cy="33718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00" cap="none" spc="0" normalizeH="0" baseline="0" noProof="0" dirty="0">
                <a:ln>
                  <a:noFill/>
                </a:ln>
                <a:solidFill>
                  <a:srgbClr val="A50021"/>
                </a:solidFill>
                <a:effectLst/>
                <a:uLnTx/>
                <a:uFillTx/>
                <a:latin typeface="Times New Roman" panose="02020603050405020304" pitchFamily="18" charset="0"/>
                <a:ea typeface="黑体" panose="02010609060101010101" pitchFamily="49" charset="-122"/>
                <a:cs typeface="Times New Roman" panose="02020603050405020304" pitchFamily="18" charset="0"/>
              </a:rPr>
              <a:t>Surface modification of the cavity interior was performed via helium condition</a:t>
            </a:r>
          </a:p>
        </p:txBody>
      </p:sp>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392" t="4374"/>
          <a:stretch>
            <a:fillRect/>
          </a:stretch>
        </p:blipFill>
        <p:spPr bwMode="auto">
          <a:xfrm>
            <a:off x="97790" y="1290955"/>
            <a:ext cx="4288155" cy="3345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56" t="3842"/>
          <a:stretch>
            <a:fillRect/>
          </a:stretch>
        </p:blipFill>
        <p:spPr bwMode="auto">
          <a:xfrm>
            <a:off x="7626276" y="1223910"/>
            <a:ext cx="4335581" cy="3344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6165850"/>
            <a:ext cx="12192635" cy="368300"/>
          </a:xfrm>
          <a:prstGeom prst="rect">
            <a:avLst/>
          </a:prstGeom>
          <a:noFill/>
        </p:spPr>
        <p:txBody>
          <a:bodyPr wrap="square" rtlCol="0">
            <a:spAutoFit/>
          </a:bodyPr>
          <a:lstStyle/>
          <a:p>
            <a:pPr marL="285750" marR="0" lvl="0" indent="-285750" algn="ctr" defTabSz="914400" rtl="0" eaLnBrk="1" fontAlgn="base" latinLnBrk="0" hangingPunct="1">
              <a:lnSpc>
                <a:spcPct val="100000"/>
              </a:lnSpc>
              <a:spcBef>
                <a:spcPct val="0"/>
              </a:spcBef>
              <a:spcAft>
                <a:spcPct val="0"/>
              </a:spcAft>
              <a:buClrTx/>
              <a:buSzTx/>
              <a:buFont typeface="Wingdings" panose="05000000000000000000" charset="0"/>
              <a:buChar char="p"/>
              <a:tabLst/>
              <a:defRPr/>
            </a:pPr>
            <a:r>
              <a:rPr kumimoji="0" lang="en-US" altLang="zh-CN" sz="18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Helium processing suppresses FE of Nb</a:t>
            </a:r>
            <a:r>
              <a:rPr kumimoji="0" lang="en-US" altLang="zh-CN" sz="1800" b="1" i="0" u="none" strike="noStrike" kern="1200" cap="none" spc="0" normalizeH="0" baseline="-2500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3</a:t>
            </a:r>
            <a:r>
              <a:rPr kumimoji="0" lang="en-US" altLang="zh-CN" sz="18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Sn films, with film damage risk dependent on cleaning strength.</a:t>
            </a:r>
          </a:p>
        </p:txBody>
      </p:sp>
      <p:sp>
        <p:nvSpPr>
          <p:cNvPr id="3" name="文本框 2"/>
          <p:cNvSpPr txBox="1"/>
          <p:nvPr/>
        </p:nvSpPr>
        <p:spPr>
          <a:xfrm>
            <a:off x="4445635" y="1431925"/>
            <a:ext cx="3256280" cy="1302385"/>
          </a:xfrm>
          <a:prstGeom prst="rect">
            <a:avLst/>
          </a:prstGeom>
          <a:noFill/>
        </p:spPr>
        <p:txBody>
          <a:bodyPr wrap="square" rtlCol="0">
            <a:noAutofit/>
          </a:bodyPr>
          <a:lstStyle/>
          <a:p>
            <a:pPr marL="285750" marR="0" lvl="0" indent="-28575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zh-CN" sz="14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First Condition:</a:t>
            </a:r>
            <a:r>
              <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2 Hours</a:t>
            </a:r>
            <a:r>
              <a:rPr kumimoji="0" lang="zh-CN" alt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a:t>
            </a:r>
          </a:p>
          <a:p>
            <a:pPr marL="0" marR="0" lvl="0"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Field electron emission remained </a:t>
            </a:r>
            <a:r>
              <a:rPr kumimoji="0" lang="en-US" altLang="zh-CN" sz="1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largely unchanged</a:t>
            </a:r>
            <a:r>
              <a:rPr kumimoji="0" lang="zh-CN" alt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a:t>
            </a:r>
          </a:p>
          <a:p>
            <a:pPr marL="285750" marR="0" lvl="0" indent="-28575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zh-CN" sz="14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Second Condition:</a:t>
            </a:r>
            <a:r>
              <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8 Hours</a:t>
            </a:r>
            <a:r>
              <a:rPr kumimoji="0" lang="zh-CN" alt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a:t>
            </a:r>
          </a:p>
          <a:p>
            <a:pPr marL="0" marR="0" lvl="0"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Field emission performance showed a </a:t>
            </a:r>
            <a:r>
              <a:rPr kumimoji="0" lang="en-US" altLang="zh-CN" sz="1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dramatic enhancement</a:t>
            </a:r>
            <a:r>
              <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a:t>
            </a:r>
          </a:p>
          <a:p>
            <a:pPr marL="285750" marR="0" lvl="0" indent="-28575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4" name="下箭头 3"/>
          <p:cNvSpPr/>
          <p:nvPr/>
        </p:nvSpPr>
        <p:spPr>
          <a:xfrm>
            <a:off x="5831205" y="2806065"/>
            <a:ext cx="409575" cy="643890"/>
          </a:xfrm>
          <a:prstGeom prst="downArrow">
            <a:avLst/>
          </a:prstGeom>
          <a:solidFill>
            <a:schemeClr val="bg1"/>
          </a:solidFill>
          <a:ln w="12700" cap="flat" cmpd="sng" algn="ctr">
            <a:solidFill>
              <a:srgbClr val="0432FF"/>
            </a:solidFill>
            <a:prstDash val="solid"/>
            <a:round/>
            <a:headEnd type="none" w="med" len="med"/>
            <a:tailEnd type="none" w="med" len="med"/>
          </a:ln>
        </p:spPr>
        <p:txBody>
          <a:bodyPr vert="horz" wrap="square" lIns="126000" tIns="82800" rIns="126000" bIns="82800" numCol="1" anchor="t" anchorCtr="0" compatLnSpc="1">
            <a:spAutoFit/>
          </a:bodyPr>
          <a:lstStyle/>
          <a:p>
            <a:pPr marL="0" marR="0" lvl="0" indent="0" algn="l" defTabSz="914400" rtl="0" eaLnBrk="1" fontAlgn="base" latinLnBrk="0" hangingPunct="1">
              <a:lnSpc>
                <a:spcPct val="110000"/>
              </a:lnSpc>
              <a:spcBef>
                <a:spcPct val="0"/>
              </a:spcBef>
              <a:spcAft>
                <a:spcPct val="35000"/>
              </a:spcAft>
              <a:buClrTx/>
              <a:buSzTx/>
              <a:buFontTx/>
              <a:buNone/>
              <a:tabLst/>
              <a:defRPr/>
            </a:pPr>
            <a:endParaRPr kumimoji="0" lang="en-GB" altLang="en-US" sz="2200" b="1" i="0" u="none" strike="noStrike" kern="1200" cap="none" spc="0" normalizeH="0" baseline="0" noProof="0">
              <a:ln>
                <a:noFill/>
              </a:ln>
              <a:solidFill>
                <a:srgbClr val="A50021"/>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cs"/>
            </a:endParaRPr>
          </a:p>
        </p:txBody>
      </p:sp>
      <p:sp>
        <p:nvSpPr>
          <p:cNvPr id="5" name="文本框 4"/>
          <p:cNvSpPr txBox="1"/>
          <p:nvPr/>
        </p:nvSpPr>
        <p:spPr>
          <a:xfrm>
            <a:off x="4352925" y="3521710"/>
            <a:ext cx="3453765" cy="73723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Reason: </a:t>
            </a:r>
            <a:r>
              <a:rPr kumimoji="0" lang="en-US" altLang="zh-CN" sz="1400" b="0" i="0" u="none" strike="noStrike" kern="1200" cap="none" spc="0" normalizeH="0" baseline="0" noProof="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Improved surface conditioning depends on </a:t>
            </a:r>
            <a:r>
              <a:rPr kumimoji="0" lang="en-US" altLang="zh-CN" sz="1400" b="1" i="0" u="none" strike="noStrike" kern="1200" cap="none" spc="0" normalizeH="0" baseline="0" noProof="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RF pulse count</a:t>
            </a:r>
            <a:r>
              <a:rPr kumimoji="0" lang="en-US" altLang="zh-CN" sz="1400" b="0" i="0" u="none" strike="noStrike" kern="1200" cap="none" spc="0" normalizeH="0" baseline="0" noProof="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not breakdowns.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1"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(arXiv:2502.03967v1)</a:t>
            </a:r>
          </a:p>
        </p:txBody>
      </p:sp>
      <p:cxnSp>
        <p:nvCxnSpPr>
          <p:cNvPr id="7" name="直接箭头连接符 6"/>
          <p:cNvCxnSpPr/>
          <p:nvPr/>
        </p:nvCxnSpPr>
        <p:spPr>
          <a:xfrm flipH="1">
            <a:off x="3559810" y="2114550"/>
            <a:ext cx="117475" cy="749935"/>
          </a:xfrm>
          <a:prstGeom prst="straightConnector1">
            <a:avLst/>
          </a:prstGeom>
          <a:solidFill>
            <a:schemeClr val="bg1"/>
          </a:solidFill>
          <a:ln w="12700" cap="flat" cmpd="sng" algn="ctr">
            <a:solidFill>
              <a:srgbClr val="E40D08"/>
            </a:solidFill>
            <a:prstDash val="sysDash"/>
            <a:round/>
            <a:headEnd type="none" w="med" len="med"/>
            <a:tailEnd type="arrow" w="med" len="med"/>
          </a:ln>
        </p:spPr>
      </p:cxnSp>
      <p:cxnSp>
        <p:nvCxnSpPr>
          <p:cNvPr id="8" name="直接箭头连接符 7"/>
          <p:cNvCxnSpPr/>
          <p:nvPr/>
        </p:nvCxnSpPr>
        <p:spPr>
          <a:xfrm flipH="1">
            <a:off x="3161665" y="2173605"/>
            <a:ext cx="351155" cy="972185"/>
          </a:xfrm>
          <a:prstGeom prst="straightConnector1">
            <a:avLst/>
          </a:prstGeom>
          <a:solidFill>
            <a:schemeClr val="bg1"/>
          </a:solidFill>
          <a:ln w="12700" cap="flat" cmpd="sng" algn="ctr">
            <a:solidFill>
              <a:srgbClr val="E40D08"/>
            </a:solidFill>
            <a:prstDash val="sysDash"/>
            <a:round/>
            <a:headEnd type="none" w="med" len="med"/>
            <a:tailEnd type="arrow" w="med" len="med"/>
          </a:ln>
        </p:spPr>
      </p:cxnSp>
      <p:sp>
        <p:nvSpPr>
          <p:cNvPr id="9" name="椭圆 8"/>
          <p:cNvSpPr/>
          <p:nvPr/>
        </p:nvSpPr>
        <p:spPr>
          <a:xfrm rot="1200000">
            <a:off x="3129915" y="1942465"/>
            <a:ext cx="621665" cy="1443990"/>
          </a:xfrm>
          <a:prstGeom prst="ellipse">
            <a:avLst/>
          </a:prstGeom>
          <a:noFill/>
          <a:ln w="12700"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chemeClr val="bg1"/>
                </a:solidFill>
              </a14:hiddenFill>
            </a:ext>
          </a:extLst>
        </p:spPr>
        <p:txBody>
          <a:bodyPr vert="horz" wrap="square" lIns="126000" tIns="82800" rIns="126000" bIns="82800" numCol="1" anchor="t" anchorCtr="0" compatLnSpc="1">
            <a:noAutofit/>
          </a:bodyPr>
          <a:lstStyle/>
          <a:p>
            <a:pPr marL="0" marR="0" lvl="0" indent="0" algn="l" defTabSz="914400" rtl="0" eaLnBrk="1" fontAlgn="base" latinLnBrk="0" hangingPunct="1">
              <a:lnSpc>
                <a:spcPct val="110000"/>
              </a:lnSpc>
              <a:spcBef>
                <a:spcPct val="0"/>
              </a:spcBef>
              <a:spcAft>
                <a:spcPct val="35000"/>
              </a:spcAft>
              <a:buClrTx/>
              <a:buSzTx/>
              <a:buFontTx/>
              <a:buNone/>
              <a:tabLst/>
              <a:defRPr/>
            </a:pPr>
            <a:endParaRPr kumimoji="0" lang="en-GB" altLang="en-US" sz="2200" b="1" i="0" u="none" strike="noStrike" kern="1200" cap="none" spc="0" normalizeH="0" baseline="0" noProof="0">
              <a:ln>
                <a:noFill/>
              </a:ln>
              <a:solidFill>
                <a:srgbClr val="A50021"/>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cs"/>
            </a:endParaRPr>
          </a:p>
        </p:txBody>
      </p:sp>
      <p:sp>
        <p:nvSpPr>
          <p:cNvPr id="11" name="手杖形箭头 10"/>
          <p:cNvSpPr/>
          <p:nvPr/>
        </p:nvSpPr>
        <p:spPr>
          <a:xfrm flipV="1">
            <a:off x="3677285" y="2998470"/>
            <a:ext cx="4918710" cy="1569720"/>
          </a:xfrm>
          <a:prstGeom prst="uturnArrow">
            <a:avLst>
              <a:gd name="adj1" fmla="val 10032"/>
              <a:gd name="adj2" fmla="val 25000"/>
              <a:gd name="adj3" fmla="val 19482"/>
              <a:gd name="adj4" fmla="val 50000"/>
              <a:gd name="adj5" fmla="val 49635"/>
            </a:avLst>
          </a:prstGeom>
          <a:solidFill>
            <a:schemeClr val="bg1"/>
          </a:solidFill>
          <a:ln w="12700" cap="flat" cmpd="sng" algn="ctr">
            <a:solidFill>
              <a:srgbClr val="FF0000"/>
            </a:solidFill>
            <a:prstDash val="solid"/>
            <a:round/>
            <a:headEnd type="none" w="med" len="med"/>
            <a:tailEnd type="none" w="med" len="med"/>
          </a:ln>
        </p:spPr>
        <p:txBody>
          <a:bodyPr vert="horz" wrap="square" lIns="126000" tIns="82800" rIns="126000" bIns="82800" numCol="1" anchor="t" anchorCtr="0" compatLnSpc="1">
            <a:noAutofit/>
          </a:bodyPr>
          <a:lstStyle/>
          <a:p>
            <a:pPr marL="0" marR="0" lvl="0" indent="0" algn="l" defTabSz="914400" rtl="0" eaLnBrk="1" fontAlgn="base" latinLnBrk="0" hangingPunct="1">
              <a:lnSpc>
                <a:spcPct val="110000"/>
              </a:lnSpc>
              <a:spcBef>
                <a:spcPct val="0"/>
              </a:spcBef>
              <a:spcAft>
                <a:spcPct val="35000"/>
              </a:spcAft>
              <a:buClrTx/>
              <a:buSzTx/>
              <a:buFontTx/>
              <a:buNone/>
              <a:tabLst/>
              <a:defRPr/>
            </a:pPr>
            <a:endParaRPr kumimoji="0" lang="en-GB" altLang="en-US" sz="2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cs"/>
            </a:endParaRPr>
          </a:p>
        </p:txBody>
      </p:sp>
      <p:sp>
        <p:nvSpPr>
          <p:cNvPr id="12" name="文本框 11"/>
          <p:cNvSpPr txBox="1"/>
          <p:nvPr/>
        </p:nvSpPr>
        <p:spPr>
          <a:xfrm>
            <a:off x="1431290" y="4631690"/>
            <a:ext cx="9329420" cy="574040"/>
          </a:xfrm>
          <a:prstGeom prst="rect">
            <a:avLst/>
          </a:prstGeom>
          <a:noFill/>
          <a:ln w="28575">
            <a:solidFill>
              <a:srgbClr val="0432FF"/>
            </a:solidFill>
            <a:prstDash val="sysDash"/>
          </a:ln>
        </p:spPr>
        <p:txBody>
          <a:bodyPr wrap="square"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At high repetition rates</a:t>
            </a:r>
            <a:r>
              <a:rPr kumimoji="0" lang="en-US" altLang="zh-CN" sz="1600" b="0" i="0" u="none" strike="noStrike" kern="1200" cap="none" spc="0" normalizeH="0" baseline="0" noProof="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field emission was improved while </a:t>
            </a:r>
            <a:r>
              <a:rPr kumimoji="0" lang="en-US" altLang="zh-CN" sz="1600" b="1" i="0" u="none" strike="noStrike" kern="1200" cap="none" spc="0" normalizeH="0" baseline="0" noProof="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the maximum achievable gradient decreased</a:t>
            </a:r>
            <a:r>
              <a:rPr kumimoji="0" lang="en-US" altLang="zh-CN" sz="1600" b="0" i="0" u="none" strike="noStrike" kern="1200" cap="none" spc="0" normalizeH="0" baseline="0" noProof="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The correlation between heat load and gradient was characterized using the relative power dissipation method.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1600" b="0" i="0" u="none" strike="noStrike" kern="1200" cap="none" spc="0" normalizeH="0" baseline="0" noProof="0">
              <a:ln>
                <a:noFill/>
              </a:ln>
              <a:solidFill>
                <a:srgbClr val="A50021"/>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600" b="0" i="0" u="none" strike="noStrike" kern="1200" cap="none" spc="0" normalizeH="0" baseline="0" noProof="0">
              <a:ln>
                <a:noFill/>
              </a:ln>
              <a:solidFill>
                <a:srgbClr val="A50021"/>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3" name="文本框 12"/>
          <p:cNvSpPr txBox="1"/>
          <p:nvPr/>
        </p:nvSpPr>
        <p:spPr>
          <a:xfrm>
            <a:off x="2980690" y="5337810"/>
            <a:ext cx="6230620" cy="30670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Second helium processing reduced the maximum gradient at identical heat load.</a:t>
            </a:r>
          </a:p>
        </p:txBody>
      </p:sp>
      <p:cxnSp>
        <p:nvCxnSpPr>
          <p:cNvPr id="14" name="肘形连接符 13"/>
          <p:cNvCxnSpPr>
            <a:stCxn id="12" idx="3"/>
            <a:endCxn id="13" idx="3"/>
          </p:cNvCxnSpPr>
          <p:nvPr/>
        </p:nvCxnSpPr>
        <p:spPr>
          <a:xfrm flipH="1">
            <a:off x="9211310" y="4918710"/>
            <a:ext cx="1549400" cy="572770"/>
          </a:xfrm>
          <a:prstGeom prst="bentConnector3">
            <a:avLst>
              <a:gd name="adj1" fmla="val -15369"/>
            </a:avLst>
          </a:prstGeom>
          <a:solidFill>
            <a:schemeClr val="bg1"/>
          </a:solidFill>
          <a:ln w="12700" cap="flat" cmpd="sng" algn="ctr">
            <a:solidFill>
              <a:srgbClr val="0432FF"/>
            </a:solidFill>
            <a:prstDash val="solid"/>
            <a:round/>
            <a:headEnd type="none" w="med" len="med"/>
            <a:tailEnd type="arrow" w="med" len="med"/>
          </a:ln>
        </p:spPr>
      </p:cxnSp>
      <p:sp>
        <p:nvSpPr>
          <p:cNvPr id="15" name="文本框 14"/>
          <p:cNvSpPr txBox="1"/>
          <p:nvPr/>
        </p:nvSpPr>
        <p:spPr>
          <a:xfrm>
            <a:off x="2681923" y="5711190"/>
            <a:ext cx="6828155" cy="33718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Film damage</a:t>
            </a:r>
            <a:r>
              <a:rPr kumimoji="0" lang="en-US" altLang="zh-CN" sz="1600" b="1" i="0" u="none" strike="noStrike" kern="1200" cap="none" spc="0" normalizeH="0" baseline="0" noProof="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from prolonged He‐processing reducing thermal conductivity.</a:t>
            </a:r>
          </a:p>
        </p:txBody>
      </p:sp>
      <p:cxnSp>
        <p:nvCxnSpPr>
          <p:cNvPr id="16" name="肘形连接符 15"/>
          <p:cNvCxnSpPr>
            <a:stCxn id="13" idx="3"/>
            <a:endCxn id="15" idx="3"/>
          </p:cNvCxnSpPr>
          <p:nvPr/>
        </p:nvCxnSpPr>
        <p:spPr>
          <a:xfrm>
            <a:off x="9211310" y="5491480"/>
            <a:ext cx="299085" cy="388620"/>
          </a:xfrm>
          <a:prstGeom prst="bentConnector3">
            <a:avLst>
              <a:gd name="adj1" fmla="val 179618"/>
            </a:avLst>
          </a:prstGeom>
          <a:solidFill>
            <a:schemeClr val="bg1"/>
          </a:solidFill>
          <a:ln w="12700" cap="flat" cmpd="sng" algn="ctr">
            <a:solidFill>
              <a:srgbClr val="0432FF"/>
            </a:solidFill>
            <a:prstDash val="solid"/>
            <a:round/>
            <a:headEnd type="none" w="med" len="med"/>
            <a:tailEnd type="arrow" w="med" len="med"/>
          </a:ln>
        </p:spPr>
      </p:cxnSp>
      <p:sp>
        <p:nvSpPr>
          <p:cNvPr id="17" name="文本框 16"/>
          <p:cNvSpPr txBox="1"/>
          <p:nvPr/>
        </p:nvSpPr>
        <p:spPr>
          <a:xfrm>
            <a:off x="9692640" y="5228590"/>
            <a:ext cx="1274445" cy="33718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Times New Roman" panose="02020603050405020304" pitchFamily="18" charset="0"/>
                <a:ea typeface="quote-cjk-patch"/>
                <a:cs typeface="Times New Roman" panose="02020603050405020304" pitchFamily="18" charset="0"/>
              </a:rPr>
              <a:t>Observation</a:t>
            </a:r>
          </a:p>
        </p:txBody>
      </p:sp>
      <p:sp>
        <p:nvSpPr>
          <p:cNvPr id="18" name="文本框 17"/>
          <p:cNvSpPr txBox="1"/>
          <p:nvPr/>
        </p:nvSpPr>
        <p:spPr>
          <a:xfrm>
            <a:off x="9692640" y="5651500"/>
            <a:ext cx="1550035" cy="33718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Times New Roman" panose="02020603050405020304" pitchFamily="18" charset="0"/>
                <a:ea typeface="quote-cjk-patch"/>
                <a:cs typeface="Times New Roman" panose="02020603050405020304" pitchFamily="18" charset="0"/>
              </a:rPr>
              <a:t>Possible Cause</a:t>
            </a: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tertitel 2">
            <a:extLst>
              <a:ext uri="{FF2B5EF4-FFF2-40B4-BE49-F238E27FC236}">
                <a16:creationId xmlns:a16="http://schemas.microsoft.com/office/drawing/2014/main" id="{12305E76-0765-76EE-C4CC-3E763C281969}"/>
              </a:ext>
            </a:extLst>
          </p:cNvPr>
          <p:cNvSpPr txBox="1">
            <a:spLocks/>
          </p:cNvSpPr>
          <p:nvPr/>
        </p:nvSpPr>
        <p:spPr bwMode="auto">
          <a:xfrm>
            <a:off x="939803" y="4535700"/>
            <a:ext cx="9144000" cy="1655758"/>
          </a:xfrm>
          <a:prstGeom prst="rect">
            <a:avLst/>
          </a:prstGeom>
        </p:spPr>
        <p:txBody>
          <a:bodyPr anchorCtr="0">
            <a:normAutofit fontScale="92500" lnSpcReduction="20000"/>
          </a:bodyPr>
          <a:lstStyle>
            <a:lvl1pPr marL="228600" indent="-228600" algn="l" defTabSz="914400" rtl="0">
              <a:lnSpc>
                <a:spcPct val="90000"/>
              </a:lnSpc>
              <a:spcBef>
                <a:spcPts val="1000"/>
              </a:spcBef>
              <a:buFont typeface="Arial"/>
              <a:buChar char="•"/>
              <a:defRPr sz="2800">
                <a:solidFill>
                  <a:srgbClr val="636363"/>
                </a:solidFill>
                <a:latin typeface="Noto Sans "/>
                <a:ea typeface="Noto Sans regular"/>
                <a:cs typeface="Noto Sans regular"/>
              </a:defRPr>
            </a:lvl1pPr>
            <a:lvl2pPr marL="685800" indent="-228600" algn="l" defTabSz="914400" rtl="0">
              <a:lnSpc>
                <a:spcPct val="90000"/>
              </a:lnSpc>
              <a:spcBef>
                <a:spcPts val="500"/>
              </a:spcBef>
              <a:buFont typeface="Arial"/>
              <a:buChar char="•"/>
              <a:defRPr sz="2400">
                <a:solidFill>
                  <a:srgbClr val="636363"/>
                </a:solidFill>
                <a:latin typeface="Noto Sans "/>
                <a:ea typeface="Noto Sans regular"/>
                <a:cs typeface="Noto Sans regular"/>
              </a:defRPr>
            </a:lvl2pPr>
            <a:lvl3pPr marL="1143000" indent="-228600" algn="l" defTabSz="914400" rtl="0">
              <a:lnSpc>
                <a:spcPct val="90000"/>
              </a:lnSpc>
              <a:spcBef>
                <a:spcPts val="500"/>
              </a:spcBef>
              <a:buFont typeface="Arial"/>
              <a:buChar char="•"/>
              <a:defRPr sz="2000">
                <a:solidFill>
                  <a:srgbClr val="636363"/>
                </a:solidFill>
                <a:latin typeface="Noto Sans "/>
                <a:ea typeface="Noto Sans regular"/>
                <a:cs typeface="Noto Sans regular"/>
              </a:defRPr>
            </a:lvl3pPr>
            <a:lvl4pPr marL="1600200" indent="-228600" algn="l" defTabSz="914400" rtl="0">
              <a:lnSpc>
                <a:spcPct val="90000"/>
              </a:lnSpc>
              <a:spcBef>
                <a:spcPts val="500"/>
              </a:spcBef>
              <a:buFont typeface="Arial"/>
              <a:buChar char="•"/>
              <a:defRPr sz="1800">
                <a:solidFill>
                  <a:srgbClr val="636363"/>
                </a:solidFill>
                <a:latin typeface="Noto Sans "/>
                <a:ea typeface="Noto Sans regular"/>
                <a:cs typeface="Noto Sans regular"/>
              </a:defRPr>
            </a:lvl4pPr>
            <a:lvl5pPr marL="2057400" indent="-228600" algn="l" defTabSz="914400" rtl="0">
              <a:lnSpc>
                <a:spcPct val="90000"/>
              </a:lnSpc>
              <a:spcBef>
                <a:spcPts val="500"/>
              </a:spcBef>
              <a:buFont typeface="Arial"/>
              <a:buChar char="•"/>
              <a:defRPr sz="1800">
                <a:solidFill>
                  <a:srgbClr val="636363"/>
                </a:solidFill>
                <a:latin typeface="Noto Sans "/>
                <a:ea typeface="Noto Sans regular"/>
                <a:cs typeface="Noto Sans regular"/>
              </a:defRPr>
            </a:lvl5pPr>
            <a:lvl6pPr marL="2514600" indent="-228600" algn="l" defTabSz="914400" rtl="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rtl="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rtl="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rtl="0">
              <a:lnSpc>
                <a:spcPct val="90000"/>
              </a:lnSpc>
              <a:spcBef>
                <a:spcPts val="500"/>
              </a:spcBef>
              <a:buFont typeface="Arial"/>
              <a:buChar char="•"/>
              <a:defRPr sz="18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kumimoji="0" lang="en-GB" sz="2800" b="0" i="0" u="none" strike="noStrike" kern="0" cap="none" spc="0" normalizeH="0" baseline="0" noProof="0" dirty="0">
                <a:ln>
                  <a:noFill/>
                </a:ln>
                <a:solidFill>
                  <a:prstClr val="white"/>
                </a:solidFill>
                <a:effectLst/>
                <a:uLnTx/>
                <a:uFillTx/>
                <a:latin typeface="Cambria"/>
                <a:ea typeface="Cambria"/>
              </a:rPr>
              <a:t>F. Hug for the MESA group</a:t>
            </a:r>
            <a:endParaRPr kumimoji="0" lang="en-GB" sz="2800" b="0" i="0" u="none" strike="noStrike" kern="0" cap="none" spc="0" normalizeH="0" baseline="0" noProof="0" dirty="0">
              <a:ln>
                <a:noFill/>
              </a:ln>
              <a:solidFill>
                <a:prstClr val="white"/>
              </a:solidFill>
              <a:effectLst/>
              <a:uLnTx/>
              <a:uFillTx/>
              <a:latin typeface="Noto Sans "/>
            </a:endParaRPr>
          </a:p>
          <a:p>
            <a:pPr marL="0" marR="0" lvl="0" indent="0" algn="l" defTabSz="914400" rtl="0" eaLnBrk="1" fontAlgn="auto" latinLnBrk="0" hangingPunct="1">
              <a:lnSpc>
                <a:spcPct val="80000"/>
              </a:lnSpc>
              <a:spcBef>
                <a:spcPts val="1000"/>
              </a:spcBef>
              <a:spcAft>
                <a:spcPts val="0"/>
              </a:spcAft>
              <a:buClrTx/>
              <a:buSzTx/>
              <a:buFont typeface="Arial"/>
              <a:buNone/>
              <a:tabLst/>
              <a:defRPr/>
            </a:pPr>
            <a:r>
              <a:rPr kumimoji="0" lang="en-GB" sz="2800" b="0" i="0" u="none" strike="noStrike" kern="0" cap="none" spc="0" normalizeH="0" baseline="0" noProof="0" dirty="0" err="1">
                <a:ln>
                  <a:noFill/>
                </a:ln>
                <a:solidFill>
                  <a:prstClr val="white"/>
                </a:solidFill>
                <a:effectLst/>
                <a:uLnTx/>
                <a:uFillTx/>
                <a:latin typeface="Cambria"/>
                <a:ea typeface="Cambria"/>
              </a:rPr>
              <a:t>Institut</a:t>
            </a:r>
            <a:r>
              <a:rPr kumimoji="0" lang="en-GB" sz="2800" b="0" i="0" u="none" strike="noStrike" kern="0" cap="none" spc="0" normalizeH="0" baseline="0" noProof="0" dirty="0">
                <a:ln>
                  <a:noFill/>
                </a:ln>
                <a:solidFill>
                  <a:prstClr val="white"/>
                </a:solidFill>
                <a:effectLst/>
                <a:uLnTx/>
                <a:uFillTx/>
                <a:latin typeface="Cambria"/>
                <a:ea typeface="Cambria"/>
              </a:rPr>
              <a:t> für </a:t>
            </a:r>
            <a:r>
              <a:rPr kumimoji="0" lang="en-GB" sz="2800" b="0" i="0" u="none" strike="noStrike" kern="0" cap="none" spc="0" normalizeH="0" baseline="0" noProof="0" dirty="0" err="1">
                <a:ln>
                  <a:noFill/>
                </a:ln>
                <a:solidFill>
                  <a:prstClr val="white"/>
                </a:solidFill>
                <a:effectLst/>
                <a:uLnTx/>
                <a:uFillTx/>
                <a:latin typeface="Cambria"/>
                <a:ea typeface="Cambria"/>
              </a:rPr>
              <a:t>Kernphysik</a:t>
            </a:r>
            <a:r>
              <a:rPr kumimoji="0" lang="en-GB" sz="2800" b="0" i="0" u="none" strike="noStrike" kern="0" cap="none" spc="0" normalizeH="0" baseline="0" noProof="0" dirty="0">
                <a:ln>
                  <a:noFill/>
                </a:ln>
                <a:solidFill>
                  <a:prstClr val="white"/>
                </a:solidFill>
                <a:effectLst/>
                <a:uLnTx/>
                <a:uFillTx/>
                <a:latin typeface="Cambria"/>
                <a:ea typeface="Cambria"/>
              </a:rPr>
              <a:t> </a:t>
            </a:r>
            <a:endParaRPr kumimoji="0" lang="en-GB" sz="2800" b="0" i="0" u="none" strike="noStrike" kern="0" cap="none" spc="0" normalizeH="0" baseline="0" noProof="0" dirty="0">
              <a:ln>
                <a:noFill/>
              </a:ln>
              <a:solidFill>
                <a:prstClr val="white"/>
              </a:solidFill>
              <a:effectLst/>
              <a:uLnTx/>
              <a:uFillTx/>
              <a:latin typeface="Noto Sans "/>
            </a:endParaRPr>
          </a:p>
          <a:p>
            <a:pPr marL="0" marR="0" lvl="0" indent="0" algn="l" defTabSz="914400" rtl="0" eaLnBrk="1" fontAlgn="auto" latinLnBrk="0" hangingPunct="1">
              <a:lnSpc>
                <a:spcPct val="80000"/>
              </a:lnSpc>
              <a:spcBef>
                <a:spcPts val="1000"/>
              </a:spcBef>
              <a:spcAft>
                <a:spcPts val="0"/>
              </a:spcAft>
              <a:buClrTx/>
              <a:buSzTx/>
              <a:buFont typeface="Arial"/>
              <a:buNone/>
              <a:tabLst/>
              <a:defRPr/>
            </a:pPr>
            <a:r>
              <a:rPr kumimoji="0" lang="en-GB" sz="2800" b="0" i="0" u="none" strike="noStrike" kern="0" cap="none" spc="0" normalizeH="0" baseline="0" noProof="0" dirty="0">
                <a:ln>
                  <a:noFill/>
                </a:ln>
                <a:solidFill>
                  <a:prstClr val="white"/>
                </a:solidFill>
                <a:effectLst/>
                <a:uLnTx/>
                <a:uFillTx/>
                <a:latin typeface="Cambria"/>
                <a:ea typeface="Cambria"/>
              </a:rPr>
              <a:t>JGU Mainz</a:t>
            </a:r>
            <a:endParaRPr kumimoji="0" lang="en-GB" sz="2800" b="0" i="0" u="none" strike="noStrike" kern="0" cap="none" spc="0" normalizeH="0" baseline="0" noProof="0" dirty="0">
              <a:ln>
                <a:noFill/>
              </a:ln>
              <a:solidFill>
                <a:prstClr val="white"/>
              </a:solidFill>
              <a:effectLst/>
              <a:uLnTx/>
              <a:uFillTx/>
              <a:latin typeface="Noto Sans "/>
            </a:endParaRPr>
          </a:p>
          <a:p>
            <a:pPr marL="0" marR="0" lvl="0" indent="0" algn="l" defTabSz="914400" rtl="0" eaLnBrk="1" fontAlgn="auto" latinLnBrk="0" hangingPunct="1">
              <a:lnSpc>
                <a:spcPct val="80000"/>
              </a:lnSpc>
              <a:spcBef>
                <a:spcPts val="1000"/>
              </a:spcBef>
              <a:spcAft>
                <a:spcPts val="0"/>
              </a:spcAft>
              <a:buClrTx/>
              <a:buSzTx/>
              <a:buFont typeface="Arial"/>
              <a:buNone/>
              <a:tabLst/>
              <a:defRPr/>
            </a:pPr>
            <a:r>
              <a:rPr kumimoji="0" lang="en-GB" sz="2800" b="0" i="0" u="none" strike="noStrike" kern="0" cap="none" spc="0" normalizeH="0" baseline="0" noProof="0" dirty="0">
                <a:ln>
                  <a:noFill/>
                </a:ln>
                <a:solidFill>
                  <a:prstClr val="white"/>
                </a:solidFill>
                <a:effectLst/>
                <a:uLnTx/>
                <a:uFillTx/>
                <a:latin typeface="Cambria"/>
                <a:ea typeface="Cambria"/>
              </a:rPr>
              <a:t>11.06.2026</a:t>
            </a:r>
            <a:endParaRPr kumimoji="0" lang="en-GB" sz="2800" b="0" i="0" u="none" strike="noStrike" kern="0" cap="none" spc="0" normalizeH="0" baseline="0" noProof="0" dirty="0">
              <a:ln>
                <a:noFill/>
              </a:ln>
              <a:solidFill>
                <a:prstClr val="white"/>
              </a:solidFill>
              <a:effectLst/>
              <a:uLnTx/>
              <a:uFillTx/>
              <a:latin typeface="Noto Sans "/>
            </a:endParaRPr>
          </a:p>
        </p:txBody>
      </p:sp>
      <p:pic>
        <p:nvPicPr>
          <p:cNvPr id="5" name="Grafik 7">
            <a:extLst>
              <a:ext uri="{FF2B5EF4-FFF2-40B4-BE49-F238E27FC236}">
                <a16:creationId xmlns:a16="http://schemas.microsoft.com/office/drawing/2014/main" id="{1116EE23-4CC2-8383-C3A4-B2C616906A26}"/>
              </a:ext>
            </a:extLst>
          </p:cNvPr>
          <p:cNvPicPr>
            <a:picLocks noChangeAspect="1"/>
          </p:cNvPicPr>
          <p:nvPr/>
        </p:nvPicPr>
        <p:blipFill rotWithShape="1">
          <a:blip r:embed="rId2"/>
          <a:stretch/>
        </p:blipFill>
        <p:spPr bwMode="auto">
          <a:xfrm>
            <a:off x="3799384" y="5752672"/>
            <a:ext cx="1641050" cy="1128221"/>
          </a:xfrm>
          <a:prstGeom prst="rect">
            <a:avLst/>
          </a:prstGeom>
          <a:noFill/>
          <a:ln cap="flat">
            <a:noFill/>
          </a:ln>
        </p:spPr>
      </p:pic>
      <p:pic>
        <p:nvPicPr>
          <p:cNvPr id="6" name="Grafik 6">
            <a:extLst>
              <a:ext uri="{FF2B5EF4-FFF2-40B4-BE49-F238E27FC236}">
                <a16:creationId xmlns:a16="http://schemas.microsoft.com/office/drawing/2014/main" id="{ACD8E835-AA69-3747-4EE1-E9ABAE05DFDA}"/>
              </a:ext>
            </a:extLst>
          </p:cNvPr>
          <p:cNvPicPr>
            <a:picLocks noChangeAspect="1"/>
          </p:cNvPicPr>
          <p:nvPr/>
        </p:nvPicPr>
        <p:blipFill rotWithShape="1">
          <a:blip r:embed="rId3"/>
          <a:stretch/>
        </p:blipFill>
        <p:spPr bwMode="auto">
          <a:xfrm>
            <a:off x="5511803" y="5820663"/>
            <a:ext cx="2229686" cy="992237"/>
          </a:xfrm>
          <a:prstGeom prst="rect">
            <a:avLst/>
          </a:prstGeom>
          <a:noFill/>
          <a:ln cap="flat">
            <a:noFill/>
          </a:ln>
        </p:spPr>
      </p:pic>
      <p:pic>
        <p:nvPicPr>
          <p:cNvPr id="8" name="Picture 7">
            <a:extLst>
              <a:ext uri="{FF2B5EF4-FFF2-40B4-BE49-F238E27FC236}">
                <a16:creationId xmlns:a16="http://schemas.microsoft.com/office/drawing/2014/main" id="{48AD6D16-B337-D52C-E054-DDBEB28E6CAA}"/>
              </a:ext>
            </a:extLst>
          </p:cNvPr>
          <p:cNvPicPr>
            <a:picLocks noChangeAspect="1"/>
          </p:cNvPicPr>
          <p:nvPr/>
        </p:nvPicPr>
        <p:blipFill rotWithShape="1">
          <a:blip r:embed="rId4"/>
          <a:stretch/>
        </p:blipFill>
        <p:spPr bwMode="auto">
          <a:xfrm>
            <a:off x="7733020" y="5902179"/>
            <a:ext cx="2350784" cy="978713"/>
          </a:xfrm>
          <a:prstGeom prst="rect">
            <a:avLst/>
          </a:prstGeom>
          <a:noFill/>
          <a:ln cap="flat">
            <a:noFill/>
          </a:ln>
        </p:spPr>
      </p:pic>
      <p:pic>
        <p:nvPicPr>
          <p:cNvPr id="9" name="Grafik 3">
            <a:extLst>
              <a:ext uri="{FF2B5EF4-FFF2-40B4-BE49-F238E27FC236}">
                <a16:creationId xmlns:a16="http://schemas.microsoft.com/office/drawing/2014/main" id="{3A1A3BD3-500C-415A-9D22-5BB977064BC9}"/>
              </a:ext>
            </a:extLst>
          </p:cNvPr>
          <p:cNvPicPr>
            <a:picLocks noChangeAspect="1"/>
          </p:cNvPicPr>
          <p:nvPr/>
        </p:nvPicPr>
        <p:blipFill rotWithShape="1">
          <a:blip r:embed="rId5"/>
          <a:stretch/>
        </p:blipFill>
        <p:spPr bwMode="auto">
          <a:xfrm>
            <a:off x="11252197" y="5853469"/>
            <a:ext cx="926629" cy="926629"/>
          </a:xfrm>
          <a:prstGeom prst="rect">
            <a:avLst/>
          </a:prstGeom>
        </p:spPr>
      </p:pic>
      <p:sp>
        <p:nvSpPr>
          <p:cNvPr id="7" name="Textfeld 6">
            <a:extLst>
              <a:ext uri="{FF2B5EF4-FFF2-40B4-BE49-F238E27FC236}">
                <a16:creationId xmlns:a16="http://schemas.microsoft.com/office/drawing/2014/main" id="{873737D0-EC7D-A8AF-458B-6290FE6C1463}"/>
              </a:ext>
            </a:extLst>
          </p:cNvPr>
          <p:cNvSpPr txBox="1"/>
          <p:nvPr/>
        </p:nvSpPr>
        <p:spPr>
          <a:xfrm>
            <a:off x="1473199" y="1594534"/>
            <a:ext cx="9694334"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a:rPr>
              <a:t>Experience with High-Gradient "Turn-Key" SRF Systems for the MESA ERL Project</a:t>
            </a:r>
            <a:endParaRPr kumimoji="0" lang="de-DE" sz="40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a:endParaRPr>
          </a:p>
        </p:txBody>
      </p:sp>
    </p:spTree>
    <p:extLst>
      <p:ext uri="{BB962C8B-B14F-4D97-AF65-F5344CB8AC3E}">
        <p14:creationId xmlns:p14="http://schemas.microsoft.com/office/powerpoint/2010/main" val="2940454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911AD9BA-19B0-086C-2146-5BE78C80E5E5}"/>
            </a:ext>
          </a:extLst>
        </p:cNvPr>
        <p:cNvGrpSpPr/>
        <p:nvPr/>
      </p:nvGrpSpPr>
      <p:grpSpPr bwMode="auto">
        <a:xfrm>
          <a:off x="0" y="0"/>
          <a:ext cx="0" cy="0"/>
          <a:chOff x="0" y="0"/>
          <a:chExt cx="0" cy="0"/>
        </a:xfrm>
      </p:grpSpPr>
      <p:pic>
        <p:nvPicPr>
          <p:cNvPr id="7" name="Picture 2">
            <a:extLst>
              <a:ext uri="{FF2B5EF4-FFF2-40B4-BE49-F238E27FC236}">
                <a16:creationId xmlns:a16="http://schemas.microsoft.com/office/drawing/2014/main" id="{81887C72-C812-C818-FB0B-B901E1FAEC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64" t="6832" r="2474"/>
          <a:stretch/>
        </p:blipFill>
        <p:spPr bwMode="auto">
          <a:xfrm>
            <a:off x="6394588" y="621071"/>
            <a:ext cx="5704114" cy="4226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70496569" name="Titel 1">
            <a:extLst>
              <a:ext uri="{FF2B5EF4-FFF2-40B4-BE49-F238E27FC236}">
                <a16:creationId xmlns:a16="http://schemas.microsoft.com/office/drawing/2014/main" id="{A5ACC66D-9E98-CC9B-609B-5E92486C8F22}"/>
              </a:ext>
            </a:extLst>
          </p:cNvPr>
          <p:cNvSpPr txBox="1"/>
          <p:nvPr/>
        </p:nvSpPr>
        <p:spPr bwMode="auto">
          <a:xfrm>
            <a:off x="498323" y="293290"/>
            <a:ext cx="11792531" cy="943428"/>
          </a:xfrm>
          <a:prstGeom prst="rect">
            <a:avLst/>
          </a:prstGeom>
        </p:spPr>
        <p:txBody>
          <a:bodyPr vert="horz" lIns="91440" tIns="45720" rIns="91440" bIns="45720" rtlCol="0" anchor="t" anchorCtr="0">
            <a:normAutofit/>
          </a:bodyPr>
          <a:lstStyle>
            <a:lvl1pPr algn="l" defTabSz="914400" rtl="0">
              <a:lnSpc>
                <a:spcPct val="90000"/>
              </a:lnSpc>
              <a:spcBef>
                <a:spcPts val="0"/>
              </a:spcBef>
              <a:buNone/>
              <a:defRPr sz="4000" b="1" cap="all">
                <a:solidFill>
                  <a:srgbClr val="C1002A"/>
                </a:solidFill>
                <a:latin typeface="Noto Sans "/>
                <a:ea typeface="Noto Sans Bold"/>
                <a:cs typeface="Noto Sans Bold"/>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000" b="1" i="0" u="none" strike="noStrike" kern="0" cap="all" spc="0" normalizeH="0" baseline="0" noProof="0" dirty="0">
                <a:ln>
                  <a:noFill/>
                </a:ln>
                <a:solidFill>
                  <a:srgbClr val="C1002A"/>
                </a:solidFill>
                <a:effectLst/>
                <a:uLnTx/>
                <a:uFillTx/>
                <a:latin typeface="Cambria"/>
                <a:ea typeface="Cambria"/>
              </a:rPr>
              <a:t>MAMI and MESA at KPH Mainz</a:t>
            </a:r>
          </a:p>
        </p:txBody>
      </p:sp>
      <p:sp>
        <p:nvSpPr>
          <p:cNvPr id="2" name="Datumsplatzhalter 1">
            <a:extLst>
              <a:ext uri="{FF2B5EF4-FFF2-40B4-BE49-F238E27FC236}">
                <a16:creationId xmlns:a16="http://schemas.microsoft.com/office/drawing/2014/main" id="{589F9638-4FFE-9E1F-295C-AA5DB7017F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0" cap="none" spc="0" normalizeH="0" baseline="0" noProof="0" dirty="0">
                <a:ln>
                  <a:noFill/>
                </a:ln>
                <a:solidFill>
                  <a:prstClr val="white"/>
                </a:solidFill>
                <a:effectLst/>
                <a:uLnTx/>
                <a:uFillTx/>
                <a:latin typeface="Noto Sans "/>
                <a:cs typeface="Arial"/>
              </a:rPr>
              <a:t>11.06.2026</a:t>
            </a:r>
            <a:endParaRPr kumimoji="0" lang="en-GB" sz="1800" b="0" i="0" u="none" strike="noStrike" kern="0" cap="none" spc="0" normalizeH="0" baseline="0" noProof="0" dirty="0">
              <a:ln>
                <a:noFill/>
              </a:ln>
              <a:solidFill>
                <a:prstClr val="white"/>
              </a:solidFill>
              <a:effectLst/>
              <a:uLnTx/>
              <a:uFillTx/>
              <a:latin typeface="Noto Sans "/>
              <a:cs typeface="Arial"/>
            </a:endParaRPr>
          </a:p>
        </p:txBody>
      </p:sp>
      <p:sp>
        <p:nvSpPr>
          <p:cNvPr id="3" name="Fußzeilenplatzhalter 2">
            <a:extLst>
              <a:ext uri="{FF2B5EF4-FFF2-40B4-BE49-F238E27FC236}">
                <a16:creationId xmlns:a16="http://schemas.microsoft.com/office/drawing/2014/main" id="{69215E02-8F88-FA16-00EF-7E6D4306D8E2}"/>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Noto Sans "/>
                <a:cs typeface="Arial"/>
              </a:rPr>
              <a:t>TTC Meeting 2026 – Hot Topics F. Hug</a:t>
            </a:r>
            <a:endParaRPr kumimoji="0" lang="en-GB" sz="1800" b="0" i="0" u="none" strike="noStrike" kern="0" cap="none" spc="0" normalizeH="0" baseline="0" noProof="0" dirty="0">
              <a:ln>
                <a:noFill/>
              </a:ln>
              <a:solidFill>
                <a:prstClr val="white"/>
              </a:solidFill>
              <a:effectLst/>
              <a:uLnTx/>
              <a:uFillTx/>
              <a:latin typeface="Noto Sans "/>
              <a:cs typeface="Arial"/>
            </a:endParaRPr>
          </a:p>
        </p:txBody>
      </p:sp>
      <p:sp>
        <p:nvSpPr>
          <p:cNvPr id="4" name="Foliennummernplatzhalter 3">
            <a:extLst>
              <a:ext uri="{FF2B5EF4-FFF2-40B4-BE49-F238E27FC236}">
                <a16:creationId xmlns:a16="http://schemas.microsoft.com/office/drawing/2014/main" id="{E9F54C5C-6509-5E63-FCA0-68134E155E7F}"/>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240774-CFD2-4AB8-B231-46D42DA9185A}" type="slidenum">
              <a:rPr kumimoji="0" lang="en-GB" sz="1800" b="0" i="0" u="none" strike="noStrike" kern="0" cap="none" spc="0" normalizeH="0" baseline="0" noProof="0" smtClean="0">
                <a:ln>
                  <a:noFill/>
                </a:ln>
                <a:solidFill>
                  <a:prstClr val="white"/>
                </a:solidFill>
                <a:effectLst/>
                <a:uLnTx/>
                <a:uFillTx/>
                <a:latin typeface="Noto Sans "/>
                <a:cs typeface="Arial"/>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GB" sz="1800" b="0" i="0" u="none" strike="noStrike" kern="0" cap="none" spc="0" normalizeH="0" baseline="0" noProof="0" dirty="0">
              <a:ln>
                <a:noFill/>
              </a:ln>
              <a:solidFill>
                <a:prstClr val="white"/>
              </a:solidFill>
              <a:effectLst/>
              <a:uLnTx/>
              <a:uFillTx/>
              <a:latin typeface="Noto Sans "/>
              <a:cs typeface="Arial"/>
            </a:endParaRPr>
          </a:p>
        </p:txBody>
      </p:sp>
      <p:sp>
        <p:nvSpPr>
          <p:cNvPr id="5" name="Inhaltsplatzhalter 2">
            <a:extLst>
              <a:ext uri="{FF2B5EF4-FFF2-40B4-BE49-F238E27FC236}">
                <a16:creationId xmlns:a16="http://schemas.microsoft.com/office/drawing/2014/main" id="{211B8E12-BB06-C2A0-825D-50C6CB0B3F4D}"/>
              </a:ext>
            </a:extLst>
          </p:cNvPr>
          <p:cNvSpPr txBox="1">
            <a:spLocks/>
          </p:cNvSpPr>
          <p:nvPr/>
        </p:nvSpPr>
        <p:spPr bwMode="auto">
          <a:xfrm>
            <a:off x="347133" y="1076341"/>
            <a:ext cx="11346544" cy="5275857"/>
          </a:xfrm>
          <a:prstGeom prst="rect">
            <a:avLst/>
          </a:prstGeom>
        </p:spPr>
        <p:txBody>
          <a:bodyPr vert="horz" lIns="91440" tIns="45720" rIns="91440" bIns="45720" rtlCol="0">
            <a:noAutofit/>
          </a:bodyPr>
          <a:lstStyle>
            <a:lvl1pPr marL="0" indent="0" algn="l" defTabSz="914400" rtl="0">
              <a:lnSpc>
                <a:spcPct val="90000"/>
              </a:lnSpc>
              <a:spcBef>
                <a:spcPts val="1000"/>
              </a:spcBef>
              <a:buFont typeface="Arial"/>
              <a:buNone/>
              <a:defRPr sz="2400">
                <a:solidFill>
                  <a:srgbClr val="636363"/>
                </a:solidFill>
                <a:latin typeface="Noto Sans "/>
                <a:ea typeface="Noto Sans regular"/>
                <a:cs typeface="Noto Sans regular"/>
              </a:defRPr>
            </a:lvl1pPr>
            <a:lvl2pPr marL="457200" indent="0" algn="ctr" defTabSz="914400" rtl="0">
              <a:lnSpc>
                <a:spcPct val="90000"/>
              </a:lnSpc>
              <a:spcBef>
                <a:spcPts val="500"/>
              </a:spcBef>
              <a:buFont typeface="Arial"/>
              <a:buNone/>
              <a:defRPr sz="2000">
                <a:solidFill>
                  <a:srgbClr val="636363"/>
                </a:solidFill>
                <a:latin typeface="Noto Sans "/>
                <a:ea typeface="Noto Sans regular"/>
                <a:cs typeface="Noto Sans regular"/>
              </a:defRPr>
            </a:lvl2pPr>
            <a:lvl3pPr marL="914400" indent="0" algn="ctr" defTabSz="914400" rtl="0">
              <a:lnSpc>
                <a:spcPct val="90000"/>
              </a:lnSpc>
              <a:spcBef>
                <a:spcPts val="500"/>
              </a:spcBef>
              <a:buFont typeface="Arial"/>
              <a:buNone/>
              <a:defRPr sz="1800">
                <a:solidFill>
                  <a:srgbClr val="636363"/>
                </a:solidFill>
                <a:latin typeface="Noto Sans "/>
                <a:ea typeface="Noto Sans regular"/>
                <a:cs typeface="Noto Sans regular"/>
              </a:defRPr>
            </a:lvl3pPr>
            <a:lvl4pPr marL="1371600" indent="0" algn="ctr" defTabSz="914400" rtl="0">
              <a:lnSpc>
                <a:spcPct val="90000"/>
              </a:lnSpc>
              <a:spcBef>
                <a:spcPts val="500"/>
              </a:spcBef>
              <a:buFont typeface="Arial"/>
              <a:buNone/>
              <a:defRPr sz="1600">
                <a:solidFill>
                  <a:srgbClr val="636363"/>
                </a:solidFill>
                <a:latin typeface="Noto Sans "/>
                <a:ea typeface="Noto Sans regular"/>
                <a:cs typeface="Noto Sans regular"/>
              </a:defRPr>
            </a:lvl4pPr>
            <a:lvl5pPr marL="1828800" indent="0" algn="ctr" defTabSz="914400" rtl="0">
              <a:lnSpc>
                <a:spcPct val="90000"/>
              </a:lnSpc>
              <a:spcBef>
                <a:spcPts val="500"/>
              </a:spcBef>
              <a:buFont typeface="Arial"/>
              <a:buNone/>
              <a:defRPr sz="1600">
                <a:solidFill>
                  <a:srgbClr val="636363"/>
                </a:solidFill>
                <a:latin typeface="Noto Sans "/>
                <a:ea typeface="Noto Sans regular"/>
                <a:cs typeface="Noto Sans regular"/>
              </a:defRPr>
            </a:lvl5pPr>
            <a:lvl6pPr marL="2286000" indent="0" algn="ctr" defTabSz="914400" rtl="0">
              <a:lnSpc>
                <a:spcPct val="90000"/>
              </a:lnSpc>
              <a:spcBef>
                <a:spcPts val="500"/>
              </a:spcBef>
              <a:buFont typeface="Arial"/>
              <a:buNone/>
              <a:defRPr sz="1600">
                <a:solidFill>
                  <a:schemeClr val="tx1"/>
                </a:solidFill>
                <a:latin typeface="+mn-lt"/>
                <a:ea typeface="+mn-ea"/>
                <a:cs typeface="+mn-cs"/>
              </a:defRPr>
            </a:lvl6pPr>
            <a:lvl7pPr marL="2743200" indent="0" algn="ctr" defTabSz="914400" rtl="0">
              <a:lnSpc>
                <a:spcPct val="90000"/>
              </a:lnSpc>
              <a:spcBef>
                <a:spcPts val="500"/>
              </a:spcBef>
              <a:buFont typeface="Arial"/>
              <a:buNone/>
              <a:defRPr sz="1600">
                <a:solidFill>
                  <a:schemeClr val="tx1"/>
                </a:solidFill>
                <a:latin typeface="+mn-lt"/>
                <a:ea typeface="+mn-ea"/>
                <a:cs typeface="+mn-cs"/>
              </a:defRPr>
            </a:lvl7pPr>
            <a:lvl8pPr marL="3200400" indent="0" algn="ctr" defTabSz="914400" rtl="0">
              <a:lnSpc>
                <a:spcPct val="90000"/>
              </a:lnSpc>
              <a:spcBef>
                <a:spcPts val="500"/>
              </a:spcBef>
              <a:buFont typeface="Arial"/>
              <a:buNone/>
              <a:defRPr sz="1600">
                <a:solidFill>
                  <a:schemeClr val="tx1"/>
                </a:solidFill>
                <a:latin typeface="+mn-lt"/>
                <a:ea typeface="+mn-ea"/>
                <a:cs typeface="+mn-cs"/>
              </a:defRPr>
            </a:lvl8pPr>
            <a:lvl9pPr marL="3657600" indent="0" algn="ctr" defTabSz="914400" rtl="0">
              <a:lnSpc>
                <a:spcPct val="90000"/>
              </a:lnSpc>
              <a:spcBef>
                <a:spcPts val="500"/>
              </a:spcBef>
              <a:buFont typeface="Arial"/>
              <a:buNone/>
              <a:defRPr sz="1600">
                <a:solidFill>
                  <a:schemeClr val="tx1"/>
                </a:solidFill>
                <a:latin typeface="+mn-lt"/>
                <a:ea typeface="+mn-ea"/>
                <a:cs typeface="+mn-cs"/>
              </a:defRPr>
            </a:lvl9pPr>
          </a:lstStyle>
          <a:p>
            <a:pPr marL="457200" marR="0" lvl="0" indent="-4572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636363"/>
                </a:solidFill>
                <a:effectLst/>
                <a:uLnTx/>
                <a:uFillTx/>
                <a:latin typeface="Noto Sans "/>
              </a:rPr>
              <a:t>MAMI microtron is operating since</a:t>
            </a:r>
            <a:br>
              <a:rPr kumimoji="0" lang="en-US" sz="2400" b="0" i="0" u="none" strike="noStrike" kern="0" cap="none" spc="0" normalizeH="0" baseline="0" noProof="0" dirty="0">
                <a:ln>
                  <a:noFill/>
                </a:ln>
                <a:solidFill>
                  <a:srgbClr val="636363"/>
                </a:solidFill>
                <a:effectLst/>
                <a:uLnTx/>
                <a:uFillTx/>
                <a:latin typeface="Noto Sans "/>
              </a:rPr>
            </a:br>
            <a:r>
              <a:rPr kumimoji="0" lang="en-US" sz="2400" b="0" i="0" u="none" strike="noStrike" kern="0" cap="none" spc="0" normalizeH="0" baseline="0" noProof="0" dirty="0">
                <a:ln>
                  <a:noFill/>
                </a:ln>
                <a:solidFill>
                  <a:srgbClr val="636363"/>
                </a:solidFill>
                <a:effectLst/>
                <a:uLnTx/>
                <a:uFillTx/>
                <a:latin typeface="Noto Sans "/>
              </a:rPr>
              <a:t>&gt;25 years at KPH</a:t>
            </a:r>
          </a:p>
          <a:p>
            <a:pPr marL="457200" marR="0" lvl="0" indent="-4572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636363"/>
              </a:solidFill>
              <a:effectLst/>
              <a:uLnTx/>
              <a:uFillTx/>
              <a:latin typeface="Noto Sans "/>
            </a:endParaRPr>
          </a:p>
          <a:p>
            <a:pPr marL="457200" marR="0" lvl="0" indent="-4572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636363"/>
                </a:solidFill>
                <a:effectLst/>
                <a:uLnTx/>
                <a:uFillTx/>
                <a:latin typeface="Noto Sans "/>
              </a:rPr>
              <a:t>In </a:t>
            </a:r>
            <a:r>
              <a:rPr kumimoji="0" lang="en-US" sz="2400" b="1" i="0" u="none" strike="noStrike" kern="0" cap="none" spc="0" normalizeH="0" baseline="0" noProof="0" dirty="0">
                <a:ln>
                  <a:noFill/>
                </a:ln>
                <a:solidFill>
                  <a:srgbClr val="636363"/>
                </a:solidFill>
                <a:effectLst/>
                <a:uLnTx/>
                <a:uFillTx/>
                <a:latin typeface="Noto Sans "/>
              </a:rPr>
              <a:t>2012</a:t>
            </a:r>
            <a:r>
              <a:rPr kumimoji="0" lang="en-US" sz="2400" b="0" i="0" u="none" strike="noStrike" kern="0" cap="none" spc="0" normalizeH="0" baseline="0" noProof="0" dirty="0">
                <a:ln>
                  <a:noFill/>
                </a:ln>
                <a:solidFill>
                  <a:srgbClr val="636363"/>
                </a:solidFill>
                <a:effectLst/>
                <a:uLnTx/>
                <a:uFillTx/>
                <a:latin typeface="Noto Sans "/>
              </a:rPr>
              <a:t> funding of </a:t>
            </a:r>
            <a:br>
              <a:rPr kumimoji="0" lang="en-US" sz="2400" b="0" i="0" u="none" strike="noStrike" kern="0" cap="none" spc="0" normalizeH="0" baseline="0" noProof="0" dirty="0">
                <a:ln>
                  <a:noFill/>
                </a:ln>
                <a:solidFill>
                  <a:srgbClr val="636363"/>
                </a:solidFill>
                <a:effectLst/>
                <a:uLnTx/>
                <a:uFillTx/>
                <a:latin typeface="Noto Sans "/>
              </a:rPr>
            </a:br>
            <a:r>
              <a:rPr kumimoji="0" lang="en-US" sz="2400" b="0" i="0" u="none" strike="noStrike" kern="0" cap="none" spc="0" normalizeH="0" baseline="0" noProof="0" dirty="0">
                <a:ln>
                  <a:noFill/>
                </a:ln>
                <a:solidFill>
                  <a:srgbClr val="636363"/>
                </a:solidFill>
                <a:effectLst/>
                <a:uLnTx/>
                <a:uFillTx/>
                <a:latin typeface="Noto Sans "/>
              </a:rPr>
              <a:t>PRISMA cluster of </a:t>
            </a:r>
            <a:br>
              <a:rPr kumimoji="0" lang="en-US" sz="2400" b="0" i="0" u="none" strike="noStrike" kern="0" cap="none" spc="0" normalizeH="0" baseline="0" noProof="0" dirty="0">
                <a:ln>
                  <a:noFill/>
                </a:ln>
                <a:solidFill>
                  <a:srgbClr val="636363"/>
                </a:solidFill>
                <a:effectLst/>
                <a:uLnTx/>
                <a:uFillTx/>
                <a:latin typeface="Noto Sans "/>
              </a:rPr>
            </a:br>
            <a:r>
              <a:rPr kumimoji="0" lang="en-US" sz="2400" b="0" i="0" u="none" strike="noStrike" kern="0" cap="none" spc="0" normalizeH="0" baseline="0" noProof="0" dirty="0">
                <a:ln>
                  <a:noFill/>
                </a:ln>
                <a:solidFill>
                  <a:srgbClr val="636363"/>
                </a:solidFill>
                <a:effectLst/>
                <a:uLnTx/>
                <a:uFillTx/>
                <a:latin typeface="Noto Sans "/>
              </a:rPr>
              <a:t>excellence has been </a:t>
            </a:r>
            <a:br>
              <a:rPr kumimoji="0" lang="en-US" sz="2400" b="0" i="0" u="none" strike="noStrike" kern="0" cap="none" spc="0" normalizeH="0" baseline="0" noProof="0" dirty="0">
                <a:ln>
                  <a:noFill/>
                </a:ln>
                <a:solidFill>
                  <a:srgbClr val="636363"/>
                </a:solidFill>
                <a:effectLst/>
                <a:uLnTx/>
                <a:uFillTx/>
                <a:latin typeface="Noto Sans "/>
              </a:rPr>
            </a:br>
            <a:r>
              <a:rPr kumimoji="0" lang="en-US" sz="2400" b="0" i="0" u="none" strike="noStrike" kern="0" cap="none" spc="0" normalizeH="0" baseline="0" noProof="0" dirty="0">
                <a:ln>
                  <a:noFill/>
                </a:ln>
                <a:solidFill>
                  <a:srgbClr val="636363"/>
                </a:solidFill>
                <a:effectLst/>
                <a:uLnTx/>
                <a:uFillTx/>
                <a:latin typeface="Noto Sans "/>
              </a:rPr>
              <a:t>granted including a new </a:t>
            </a:r>
            <a:br>
              <a:rPr kumimoji="0" lang="en-US" sz="2400" b="0" i="0" u="none" strike="noStrike" kern="0" cap="none" spc="0" normalizeH="0" baseline="0" noProof="0" dirty="0">
                <a:ln>
                  <a:noFill/>
                </a:ln>
                <a:solidFill>
                  <a:srgbClr val="636363"/>
                </a:solidFill>
                <a:effectLst/>
                <a:uLnTx/>
                <a:uFillTx/>
                <a:latin typeface="Noto Sans "/>
              </a:rPr>
            </a:br>
            <a:r>
              <a:rPr kumimoji="0" lang="en-US" sz="2400" b="0" i="0" u="none" strike="noStrike" kern="0" cap="none" spc="0" normalizeH="0" baseline="0" noProof="0" dirty="0">
                <a:ln>
                  <a:noFill/>
                </a:ln>
                <a:solidFill>
                  <a:srgbClr val="636363"/>
                </a:solidFill>
                <a:effectLst/>
                <a:uLnTx/>
                <a:uFillTx/>
                <a:latin typeface="Noto Sans "/>
              </a:rPr>
              <a:t>accelerator project:</a:t>
            </a:r>
            <a:br>
              <a:rPr kumimoji="0" lang="en-US" sz="2400" b="0" i="0" u="none" strike="noStrike" kern="0" cap="none" spc="0" normalizeH="0" baseline="0" noProof="0" dirty="0">
                <a:ln>
                  <a:noFill/>
                </a:ln>
                <a:solidFill>
                  <a:srgbClr val="636363"/>
                </a:solidFill>
                <a:effectLst/>
                <a:uLnTx/>
                <a:uFillTx/>
                <a:latin typeface="Noto Sans "/>
              </a:rPr>
            </a:br>
            <a:br>
              <a:rPr kumimoji="0" lang="en-US" sz="2400" b="0" i="0" u="none" strike="noStrike" kern="0" cap="none" spc="0" normalizeH="0" baseline="0" noProof="0" dirty="0">
                <a:ln>
                  <a:noFill/>
                </a:ln>
                <a:solidFill>
                  <a:srgbClr val="636363"/>
                </a:solidFill>
                <a:effectLst/>
                <a:uLnTx/>
                <a:uFillTx/>
                <a:latin typeface="Noto Sans "/>
              </a:rPr>
            </a:br>
            <a:r>
              <a:rPr kumimoji="0" lang="en-US" sz="2400" b="1" i="0" u="none" strike="noStrike" kern="0" cap="none" spc="0" normalizeH="0" baseline="0" noProof="0" dirty="0">
                <a:ln>
                  <a:noFill/>
                </a:ln>
                <a:solidFill>
                  <a:srgbClr val="636363"/>
                </a:solidFill>
                <a:effectLst/>
                <a:uLnTx/>
                <a:uFillTx/>
                <a:latin typeface="Noto Sans "/>
              </a:rPr>
              <a:t>M</a:t>
            </a:r>
            <a:r>
              <a:rPr kumimoji="0" lang="en-US" sz="2400" b="0" i="0" u="none" strike="noStrike" kern="0" cap="none" spc="0" normalizeH="0" baseline="0" noProof="0" dirty="0">
                <a:ln>
                  <a:noFill/>
                </a:ln>
                <a:solidFill>
                  <a:srgbClr val="636363"/>
                </a:solidFill>
                <a:effectLst/>
                <a:uLnTx/>
                <a:uFillTx/>
                <a:latin typeface="Noto Sans "/>
              </a:rPr>
              <a:t>ainz </a:t>
            </a:r>
            <a:r>
              <a:rPr kumimoji="0" lang="en-US" sz="2400" b="1" i="0" u="none" strike="noStrike" kern="0" cap="none" spc="0" normalizeH="0" baseline="0" noProof="0" dirty="0">
                <a:ln>
                  <a:noFill/>
                </a:ln>
                <a:solidFill>
                  <a:srgbClr val="636363"/>
                </a:solidFill>
                <a:effectLst/>
                <a:uLnTx/>
                <a:uFillTx/>
                <a:latin typeface="Noto Sans "/>
              </a:rPr>
              <a:t>E</a:t>
            </a:r>
            <a:r>
              <a:rPr kumimoji="0" lang="en-US" sz="2400" b="0" i="0" u="none" strike="noStrike" kern="0" cap="none" spc="0" normalizeH="0" baseline="0" noProof="0" dirty="0">
                <a:ln>
                  <a:noFill/>
                </a:ln>
                <a:solidFill>
                  <a:srgbClr val="636363"/>
                </a:solidFill>
                <a:effectLst/>
                <a:uLnTx/>
                <a:uFillTx/>
                <a:latin typeface="Noto Sans "/>
              </a:rPr>
              <a:t>nergy Recovery </a:t>
            </a:r>
            <a:r>
              <a:rPr kumimoji="0" lang="en-US" sz="2400" b="1" i="0" u="none" strike="noStrike" kern="0" cap="none" spc="0" normalizeH="0" baseline="0" noProof="0" dirty="0">
                <a:ln>
                  <a:noFill/>
                </a:ln>
                <a:solidFill>
                  <a:srgbClr val="636363"/>
                </a:solidFill>
                <a:effectLst/>
                <a:uLnTx/>
                <a:uFillTx/>
                <a:latin typeface="Noto Sans "/>
              </a:rPr>
              <a:t>S</a:t>
            </a:r>
            <a:r>
              <a:rPr kumimoji="0" lang="en-US" sz="2400" b="0" i="0" u="none" strike="noStrike" kern="0" cap="none" spc="0" normalizeH="0" baseline="0" noProof="0" dirty="0">
                <a:ln>
                  <a:noFill/>
                </a:ln>
                <a:solidFill>
                  <a:srgbClr val="636363"/>
                </a:solidFill>
                <a:effectLst/>
                <a:uLnTx/>
                <a:uFillTx/>
                <a:latin typeface="Noto Sans "/>
              </a:rPr>
              <a:t>uperconducting</a:t>
            </a:r>
            <a:br>
              <a:rPr kumimoji="0" lang="en-US" sz="2400" b="0" i="0" u="none" strike="noStrike" kern="0" cap="none" spc="0" normalizeH="0" baseline="0" noProof="0" dirty="0">
                <a:ln>
                  <a:noFill/>
                </a:ln>
                <a:solidFill>
                  <a:srgbClr val="636363"/>
                </a:solidFill>
                <a:effectLst/>
                <a:uLnTx/>
                <a:uFillTx/>
                <a:latin typeface="Noto Sans "/>
              </a:rPr>
            </a:br>
            <a:r>
              <a:rPr kumimoji="0" lang="en-US" sz="2400" b="1" i="0" u="none" strike="noStrike" kern="0" cap="none" spc="0" normalizeH="0" baseline="0" noProof="0" dirty="0">
                <a:ln>
                  <a:noFill/>
                </a:ln>
                <a:solidFill>
                  <a:srgbClr val="636363"/>
                </a:solidFill>
                <a:effectLst/>
                <a:uLnTx/>
                <a:uFillTx/>
                <a:latin typeface="Noto Sans "/>
              </a:rPr>
              <a:t>A</a:t>
            </a:r>
            <a:r>
              <a:rPr kumimoji="0" lang="en-US" sz="2400" b="0" i="0" u="none" strike="noStrike" kern="0" cap="none" spc="0" normalizeH="0" baseline="0" noProof="0" dirty="0">
                <a:ln>
                  <a:noFill/>
                </a:ln>
                <a:solidFill>
                  <a:srgbClr val="636363"/>
                </a:solidFill>
                <a:effectLst/>
                <a:uLnTx/>
                <a:uFillTx/>
                <a:latin typeface="Noto Sans "/>
              </a:rPr>
              <a:t>ccelerator (MESA) to be built in the existing facility</a:t>
            </a:r>
          </a:p>
          <a:p>
            <a:pPr marL="457200" marR="0" lvl="0" indent="-4572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636363"/>
              </a:solidFill>
              <a:effectLst/>
              <a:uLnTx/>
              <a:uFillTx/>
              <a:latin typeface="Noto Sans "/>
            </a:endParaRPr>
          </a:p>
          <a:p>
            <a:pPr marL="457200" marR="0" lvl="0" indent="-4572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636363"/>
                </a:solidFill>
                <a:effectLst/>
                <a:uLnTx/>
                <a:uFillTx/>
                <a:latin typeface="Noto Sans "/>
              </a:rPr>
              <a:t>In June 2015  DFG granted a research building to JGU „Center for Fundamental Physics (CFP)“ including an extension for MESA halls</a:t>
            </a:r>
          </a:p>
          <a:p>
            <a:pPr marL="1200150" marR="0" lvl="1" indent="-457200" algn="ctr" defTabSz="914400" rtl="0" eaLnBrk="1" fontAlgn="auto" latinLnBrk="0" hangingPunct="1">
              <a:lnSpc>
                <a:spcPct val="80000"/>
              </a:lnSpc>
              <a:spcBef>
                <a:spcPts val="500"/>
              </a:spcBef>
              <a:spcAft>
                <a:spcPts val="0"/>
              </a:spcAft>
              <a:buClrTx/>
              <a:buSzTx/>
              <a:buFont typeface="Arial" panose="020B0604020202020204" pitchFamily="34" charset="0"/>
              <a:buChar char="•"/>
              <a:tabLst/>
              <a:defRPr/>
            </a:pPr>
            <a:endParaRPr kumimoji="0" lang="en-US" sz="2000" b="0" i="0" u="none" strike="noStrike" kern="0" cap="none" spc="0" normalizeH="0" baseline="0" noProof="0" dirty="0">
              <a:ln>
                <a:noFill/>
              </a:ln>
              <a:solidFill>
                <a:srgbClr val="636363"/>
              </a:solidFill>
              <a:effectLst/>
              <a:uLnTx/>
              <a:uFillTx/>
              <a:latin typeface="Noto Sans "/>
            </a:endParaRPr>
          </a:p>
          <a:p>
            <a:pPr marL="457200" marR="0" lvl="0" indent="-4572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0000FF"/>
              </a:solidFill>
              <a:effectLst/>
              <a:uLnTx/>
              <a:uFillTx/>
              <a:latin typeface="Noto Sans "/>
            </a:endParaRPr>
          </a:p>
          <a:p>
            <a:pPr marL="457200" marR="0" lvl="0" indent="-4572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0000FF"/>
              </a:solidFill>
              <a:effectLst/>
              <a:uLnTx/>
              <a:uFillTx/>
              <a:latin typeface="Noto Sans "/>
            </a:endParaRPr>
          </a:p>
        </p:txBody>
      </p:sp>
    </p:spTree>
    <p:extLst>
      <p:ext uri="{BB962C8B-B14F-4D97-AF65-F5344CB8AC3E}">
        <p14:creationId xmlns:p14="http://schemas.microsoft.com/office/powerpoint/2010/main" val="29071750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F94F90AC-8DE2-228A-7462-237126669894}"/>
            </a:ext>
          </a:extLst>
        </p:cNvPr>
        <p:cNvGrpSpPr/>
        <p:nvPr/>
      </p:nvGrpSpPr>
      <p:grpSpPr bwMode="auto">
        <a:xfrm>
          <a:off x="0" y="0"/>
          <a:ext cx="0" cy="0"/>
          <a:chOff x="0" y="0"/>
          <a:chExt cx="0" cy="0"/>
        </a:xfrm>
      </p:grpSpPr>
      <p:sp>
        <p:nvSpPr>
          <p:cNvPr id="1470496569" name="Titel 1">
            <a:extLst>
              <a:ext uri="{FF2B5EF4-FFF2-40B4-BE49-F238E27FC236}">
                <a16:creationId xmlns:a16="http://schemas.microsoft.com/office/drawing/2014/main" id="{4CC33EC8-9469-9CB1-AB7F-611844D39920}"/>
              </a:ext>
            </a:extLst>
          </p:cNvPr>
          <p:cNvSpPr txBox="1"/>
          <p:nvPr/>
        </p:nvSpPr>
        <p:spPr bwMode="auto">
          <a:xfrm>
            <a:off x="498323" y="293290"/>
            <a:ext cx="11792531" cy="943428"/>
          </a:xfrm>
          <a:prstGeom prst="rect">
            <a:avLst/>
          </a:prstGeom>
        </p:spPr>
        <p:txBody>
          <a:bodyPr vert="horz" lIns="91440" tIns="45720" rIns="91440" bIns="45720" rtlCol="0" anchor="t" anchorCtr="0">
            <a:normAutofit/>
          </a:bodyPr>
          <a:lstStyle>
            <a:lvl1pPr algn="l" defTabSz="914400" rtl="0">
              <a:lnSpc>
                <a:spcPct val="90000"/>
              </a:lnSpc>
              <a:spcBef>
                <a:spcPts val="0"/>
              </a:spcBef>
              <a:buNone/>
              <a:defRPr sz="4000" b="1" cap="all">
                <a:solidFill>
                  <a:srgbClr val="C1002A"/>
                </a:solidFill>
                <a:latin typeface="Noto Sans "/>
                <a:ea typeface="Noto Sans Bold"/>
                <a:cs typeface="Noto Sans Bold"/>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000" b="1" i="0" u="none" strike="noStrike" kern="0" cap="all" spc="0" normalizeH="0" baseline="0" noProof="0" dirty="0">
                <a:ln>
                  <a:noFill/>
                </a:ln>
                <a:solidFill>
                  <a:srgbClr val="C1002A"/>
                </a:solidFill>
                <a:effectLst/>
                <a:uLnTx/>
                <a:uFillTx/>
                <a:latin typeface="Cambria"/>
                <a:ea typeface="Cambria"/>
              </a:rPr>
              <a:t>MAMI and MESA at KPH Mainz</a:t>
            </a:r>
          </a:p>
        </p:txBody>
      </p:sp>
      <p:sp>
        <p:nvSpPr>
          <p:cNvPr id="2" name="Datumsplatzhalter 1">
            <a:extLst>
              <a:ext uri="{FF2B5EF4-FFF2-40B4-BE49-F238E27FC236}">
                <a16:creationId xmlns:a16="http://schemas.microsoft.com/office/drawing/2014/main" id="{2B9AD015-9E91-0BA5-09AA-F976D0A87FB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0" cap="none" spc="0" normalizeH="0" baseline="0" noProof="0" dirty="0">
                <a:ln>
                  <a:noFill/>
                </a:ln>
                <a:solidFill>
                  <a:prstClr val="white"/>
                </a:solidFill>
                <a:effectLst/>
                <a:uLnTx/>
                <a:uFillTx/>
                <a:latin typeface="Noto Sans "/>
                <a:cs typeface="Arial"/>
              </a:rPr>
              <a:t>11.06.2026</a:t>
            </a:r>
            <a:endParaRPr kumimoji="0" lang="en-GB" sz="1800" b="0" i="0" u="none" strike="noStrike" kern="0" cap="none" spc="0" normalizeH="0" baseline="0" noProof="0" dirty="0">
              <a:ln>
                <a:noFill/>
              </a:ln>
              <a:solidFill>
                <a:prstClr val="white"/>
              </a:solidFill>
              <a:effectLst/>
              <a:uLnTx/>
              <a:uFillTx/>
              <a:latin typeface="Noto Sans "/>
              <a:cs typeface="Arial"/>
            </a:endParaRPr>
          </a:p>
        </p:txBody>
      </p:sp>
      <p:sp>
        <p:nvSpPr>
          <p:cNvPr id="3" name="Fußzeilenplatzhalter 2">
            <a:extLst>
              <a:ext uri="{FF2B5EF4-FFF2-40B4-BE49-F238E27FC236}">
                <a16:creationId xmlns:a16="http://schemas.microsoft.com/office/drawing/2014/main" id="{E95AD971-1710-A023-7850-BA1F18D8AA3B}"/>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Noto Sans "/>
                <a:cs typeface="Arial"/>
              </a:rPr>
              <a:t>TTC Meeting 2026 – Hot Topics F. Hug</a:t>
            </a:r>
            <a:endParaRPr kumimoji="0" lang="en-GB" sz="1800" b="0" i="0" u="none" strike="noStrike" kern="0" cap="none" spc="0" normalizeH="0" baseline="0" noProof="0" dirty="0">
              <a:ln>
                <a:noFill/>
              </a:ln>
              <a:solidFill>
                <a:prstClr val="white"/>
              </a:solidFill>
              <a:effectLst/>
              <a:uLnTx/>
              <a:uFillTx/>
              <a:latin typeface="Noto Sans "/>
              <a:cs typeface="Arial"/>
            </a:endParaRPr>
          </a:p>
        </p:txBody>
      </p:sp>
      <p:sp>
        <p:nvSpPr>
          <p:cNvPr id="4" name="Foliennummernplatzhalter 3">
            <a:extLst>
              <a:ext uri="{FF2B5EF4-FFF2-40B4-BE49-F238E27FC236}">
                <a16:creationId xmlns:a16="http://schemas.microsoft.com/office/drawing/2014/main" id="{260607A3-FDC5-6102-E2BC-E9F033D9F20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240774-CFD2-4AB8-B231-46D42DA9185A}" type="slidenum">
              <a:rPr kumimoji="0" lang="en-GB" sz="1800" b="0" i="0" u="none" strike="noStrike" kern="0" cap="none" spc="0" normalizeH="0" baseline="0" noProof="0" smtClean="0">
                <a:ln>
                  <a:noFill/>
                </a:ln>
                <a:solidFill>
                  <a:prstClr val="white"/>
                </a:solidFill>
                <a:effectLst/>
                <a:uLnTx/>
                <a:uFillTx/>
                <a:latin typeface="Noto Sans "/>
                <a:cs typeface="Arial"/>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GB" sz="1800" b="0" i="0" u="none" strike="noStrike" kern="0" cap="none" spc="0" normalizeH="0" baseline="0" noProof="0" dirty="0">
              <a:ln>
                <a:noFill/>
              </a:ln>
              <a:solidFill>
                <a:prstClr val="white"/>
              </a:solidFill>
              <a:effectLst/>
              <a:uLnTx/>
              <a:uFillTx/>
              <a:latin typeface="Noto Sans "/>
              <a:cs typeface="Arial"/>
            </a:endParaRPr>
          </a:p>
        </p:txBody>
      </p:sp>
      <p:sp>
        <p:nvSpPr>
          <p:cNvPr id="5" name="Inhaltsplatzhalter 2">
            <a:extLst>
              <a:ext uri="{FF2B5EF4-FFF2-40B4-BE49-F238E27FC236}">
                <a16:creationId xmlns:a16="http://schemas.microsoft.com/office/drawing/2014/main" id="{B8B9EDF2-FB96-352F-2CAC-58E6B96260CD}"/>
              </a:ext>
            </a:extLst>
          </p:cNvPr>
          <p:cNvSpPr txBox="1">
            <a:spLocks/>
          </p:cNvSpPr>
          <p:nvPr/>
        </p:nvSpPr>
        <p:spPr bwMode="auto">
          <a:xfrm>
            <a:off x="347133" y="1076341"/>
            <a:ext cx="11346544" cy="5275857"/>
          </a:xfrm>
          <a:prstGeom prst="rect">
            <a:avLst/>
          </a:prstGeom>
        </p:spPr>
        <p:txBody>
          <a:bodyPr vert="horz" lIns="91440" tIns="45720" rIns="91440" bIns="45720" rtlCol="0">
            <a:noAutofit/>
          </a:bodyPr>
          <a:lstStyle>
            <a:lvl1pPr marL="0" indent="0" algn="l" defTabSz="914400" rtl="0">
              <a:lnSpc>
                <a:spcPct val="90000"/>
              </a:lnSpc>
              <a:spcBef>
                <a:spcPts val="1000"/>
              </a:spcBef>
              <a:buFont typeface="Arial"/>
              <a:buNone/>
              <a:defRPr sz="2400">
                <a:solidFill>
                  <a:srgbClr val="636363"/>
                </a:solidFill>
                <a:latin typeface="Noto Sans "/>
                <a:ea typeface="Noto Sans regular"/>
                <a:cs typeface="Noto Sans regular"/>
              </a:defRPr>
            </a:lvl1pPr>
            <a:lvl2pPr marL="457200" indent="0" algn="ctr" defTabSz="914400" rtl="0">
              <a:lnSpc>
                <a:spcPct val="90000"/>
              </a:lnSpc>
              <a:spcBef>
                <a:spcPts val="500"/>
              </a:spcBef>
              <a:buFont typeface="Arial"/>
              <a:buNone/>
              <a:defRPr sz="2000">
                <a:solidFill>
                  <a:srgbClr val="636363"/>
                </a:solidFill>
                <a:latin typeface="Noto Sans "/>
                <a:ea typeface="Noto Sans regular"/>
                <a:cs typeface="Noto Sans regular"/>
              </a:defRPr>
            </a:lvl2pPr>
            <a:lvl3pPr marL="914400" indent="0" algn="ctr" defTabSz="914400" rtl="0">
              <a:lnSpc>
                <a:spcPct val="90000"/>
              </a:lnSpc>
              <a:spcBef>
                <a:spcPts val="500"/>
              </a:spcBef>
              <a:buFont typeface="Arial"/>
              <a:buNone/>
              <a:defRPr sz="1800">
                <a:solidFill>
                  <a:srgbClr val="636363"/>
                </a:solidFill>
                <a:latin typeface="Noto Sans "/>
                <a:ea typeface="Noto Sans regular"/>
                <a:cs typeface="Noto Sans regular"/>
              </a:defRPr>
            </a:lvl3pPr>
            <a:lvl4pPr marL="1371600" indent="0" algn="ctr" defTabSz="914400" rtl="0">
              <a:lnSpc>
                <a:spcPct val="90000"/>
              </a:lnSpc>
              <a:spcBef>
                <a:spcPts val="500"/>
              </a:spcBef>
              <a:buFont typeface="Arial"/>
              <a:buNone/>
              <a:defRPr sz="1600">
                <a:solidFill>
                  <a:srgbClr val="636363"/>
                </a:solidFill>
                <a:latin typeface="Noto Sans "/>
                <a:ea typeface="Noto Sans regular"/>
                <a:cs typeface="Noto Sans regular"/>
              </a:defRPr>
            </a:lvl4pPr>
            <a:lvl5pPr marL="1828800" indent="0" algn="ctr" defTabSz="914400" rtl="0">
              <a:lnSpc>
                <a:spcPct val="90000"/>
              </a:lnSpc>
              <a:spcBef>
                <a:spcPts val="500"/>
              </a:spcBef>
              <a:buFont typeface="Arial"/>
              <a:buNone/>
              <a:defRPr sz="1600">
                <a:solidFill>
                  <a:srgbClr val="636363"/>
                </a:solidFill>
                <a:latin typeface="Noto Sans "/>
                <a:ea typeface="Noto Sans regular"/>
                <a:cs typeface="Noto Sans regular"/>
              </a:defRPr>
            </a:lvl5pPr>
            <a:lvl6pPr marL="2286000" indent="0" algn="ctr" defTabSz="914400" rtl="0">
              <a:lnSpc>
                <a:spcPct val="90000"/>
              </a:lnSpc>
              <a:spcBef>
                <a:spcPts val="500"/>
              </a:spcBef>
              <a:buFont typeface="Arial"/>
              <a:buNone/>
              <a:defRPr sz="1600">
                <a:solidFill>
                  <a:schemeClr val="tx1"/>
                </a:solidFill>
                <a:latin typeface="+mn-lt"/>
                <a:ea typeface="+mn-ea"/>
                <a:cs typeface="+mn-cs"/>
              </a:defRPr>
            </a:lvl6pPr>
            <a:lvl7pPr marL="2743200" indent="0" algn="ctr" defTabSz="914400" rtl="0">
              <a:lnSpc>
                <a:spcPct val="90000"/>
              </a:lnSpc>
              <a:spcBef>
                <a:spcPts val="500"/>
              </a:spcBef>
              <a:buFont typeface="Arial"/>
              <a:buNone/>
              <a:defRPr sz="1600">
                <a:solidFill>
                  <a:schemeClr val="tx1"/>
                </a:solidFill>
                <a:latin typeface="+mn-lt"/>
                <a:ea typeface="+mn-ea"/>
                <a:cs typeface="+mn-cs"/>
              </a:defRPr>
            </a:lvl7pPr>
            <a:lvl8pPr marL="3200400" indent="0" algn="ctr" defTabSz="914400" rtl="0">
              <a:lnSpc>
                <a:spcPct val="90000"/>
              </a:lnSpc>
              <a:spcBef>
                <a:spcPts val="500"/>
              </a:spcBef>
              <a:buFont typeface="Arial"/>
              <a:buNone/>
              <a:defRPr sz="1600">
                <a:solidFill>
                  <a:schemeClr val="tx1"/>
                </a:solidFill>
                <a:latin typeface="+mn-lt"/>
                <a:ea typeface="+mn-ea"/>
                <a:cs typeface="+mn-cs"/>
              </a:defRPr>
            </a:lvl8pPr>
            <a:lvl9pPr marL="3657600" indent="0" algn="ctr" defTabSz="914400" rtl="0">
              <a:lnSpc>
                <a:spcPct val="90000"/>
              </a:lnSpc>
              <a:spcBef>
                <a:spcPts val="500"/>
              </a:spcBef>
              <a:buFont typeface="Arial"/>
              <a:buNone/>
              <a:defRPr sz="1600">
                <a:solidFill>
                  <a:schemeClr val="tx1"/>
                </a:solidFill>
                <a:latin typeface="+mn-lt"/>
                <a:ea typeface="+mn-ea"/>
                <a:cs typeface="+mn-cs"/>
              </a:defRPr>
            </a:lvl9pPr>
          </a:lstStyle>
          <a:p>
            <a:pPr marL="0" marR="0" lvl="0" indent="0" algn="l" defTabSz="914400" rtl="0" eaLnBrk="1" fontAlgn="auto" latinLnBrk="0" hangingPunct="1">
              <a:lnSpc>
                <a:spcPct val="80000"/>
              </a:lnSpc>
              <a:spcBef>
                <a:spcPts val="1000"/>
              </a:spcBef>
              <a:spcAft>
                <a:spcPts val="0"/>
              </a:spcAft>
              <a:buClrTx/>
              <a:buSzTx/>
              <a:buFont typeface="Arial"/>
              <a:buNone/>
              <a:tabLst/>
              <a:defRPr/>
            </a:pPr>
            <a:r>
              <a:rPr kumimoji="0" lang="en-US" sz="2400" b="0" i="0" u="none" strike="noStrike" kern="0" cap="none" spc="0" normalizeH="0" baseline="0" noProof="0" dirty="0">
                <a:ln>
                  <a:noFill/>
                </a:ln>
                <a:solidFill>
                  <a:srgbClr val="636363"/>
                </a:solidFill>
                <a:effectLst/>
                <a:uLnTx/>
                <a:uFillTx/>
                <a:latin typeface="Noto Sans "/>
              </a:rPr>
              <a:t>Main challenges in 2012 (regarding SRF plans): </a:t>
            </a:r>
          </a:p>
          <a:p>
            <a:pPr marL="0" marR="0" lvl="0" indent="0" algn="l" defTabSz="914400" rtl="0" eaLnBrk="1" fontAlgn="auto" latinLnBrk="0" hangingPunct="1">
              <a:lnSpc>
                <a:spcPct val="80000"/>
              </a:lnSpc>
              <a:spcBef>
                <a:spcPts val="1000"/>
              </a:spcBef>
              <a:spcAft>
                <a:spcPts val="0"/>
              </a:spcAft>
              <a:buClrTx/>
              <a:buSzTx/>
              <a:buFont typeface="Arial"/>
              <a:buNone/>
              <a:tabLst/>
              <a:defRPr/>
            </a:pPr>
            <a:endParaRPr kumimoji="0" lang="en-US" sz="2400" b="0" i="0" u="none" strike="noStrike" kern="0" cap="none" spc="0" normalizeH="0" baseline="0" noProof="0" dirty="0">
              <a:ln>
                <a:noFill/>
              </a:ln>
              <a:solidFill>
                <a:srgbClr val="636363"/>
              </a:solidFill>
              <a:effectLst/>
              <a:uLnTx/>
              <a:uFillTx/>
              <a:latin typeface="Noto Sans "/>
            </a:endParaRPr>
          </a:p>
          <a:p>
            <a:pPr marL="342900" marR="0" lvl="0" indent="-3429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636363"/>
                </a:solidFill>
                <a:effectLst/>
                <a:uLnTx/>
                <a:uFillTx/>
                <a:latin typeface="Noto Sans "/>
              </a:rPr>
              <a:t>A lot of experience in running normal-conducting </a:t>
            </a:r>
            <a:r>
              <a:rPr kumimoji="0" lang="en-US" sz="2400" b="0" i="0" u="none" strike="noStrike" kern="0" cap="none" spc="0" normalizeH="0" baseline="0" noProof="0" dirty="0" err="1">
                <a:ln>
                  <a:noFill/>
                </a:ln>
                <a:solidFill>
                  <a:srgbClr val="636363"/>
                </a:solidFill>
                <a:effectLst/>
                <a:uLnTx/>
                <a:uFillTx/>
                <a:latin typeface="Noto Sans "/>
              </a:rPr>
              <a:t>cw</a:t>
            </a:r>
            <a:r>
              <a:rPr kumimoji="0" lang="en-US" sz="2400" b="0" i="0" u="none" strike="noStrike" kern="0" cap="none" spc="0" normalizeH="0" baseline="0" noProof="0" dirty="0">
                <a:ln>
                  <a:noFill/>
                </a:ln>
                <a:solidFill>
                  <a:srgbClr val="636363"/>
                </a:solidFill>
                <a:effectLst/>
                <a:uLnTx/>
                <a:uFillTx/>
                <a:latin typeface="Noto Sans "/>
              </a:rPr>
              <a:t> accelerators was present at Mainz but </a:t>
            </a:r>
            <a:r>
              <a:rPr kumimoji="0" lang="en-US" sz="2400" b="1" i="0" u="none" strike="noStrike" kern="0" cap="none" spc="0" normalizeH="0" baseline="0" noProof="0" dirty="0">
                <a:ln>
                  <a:noFill/>
                </a:ln>
                <a:solidFill>
                  <a:srgbClr val="636363"/>
                </a:solidFill>
                <a:effectLst/>
                <a:uLnTx/>
                <a:uFillTx/>
                <a:latin typeface="Noto Sans "/>
              </a:rPr>
              <a:t>almost no SRF knowledge</a:t>
            </a:r>
          </a:p>
          <a:p>
            <a:pPr marL="342900" marR="0" lvl="0" indent="-3429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636363"/>
              </a:solidFill>
              <a:effectLst/>
              <a:uLnTx/>
              <a:uFillTx/>
              <a:latin typeface="Noto Sans "/>
            </a:endParaRPr>
          </a:p>
          <a:p>
            <a:pPr marL="342900" marR="0" lvl="0" indent="-3429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636363"/>
                </a:solidFill>
                <a:effectLst/>
                <a:uLnTx/>
                <a:uFillTx/>
                <a:latin typeface="Noto Sans "/>
              </a:rPr>
              <a:t>State-of-the-art ERL layouts (in 2012) were aiming on 100 mA beam current and required special cavities and cryomodules</a:t>
            </a:r>
          </a:p>
          <a:p>
            <a:pPr marL="342900" marR="0" lvl="0" indent="-3429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636363"/>
              </a:solidFill>
              <a:effectLst/>
              <a:uLnTx/>
              <a:uFillTx/>
              <a:latin typeface="Noto Sans "/>
            </a:endParaRPr>
          </a:p>
          <a:p>
            <a:pPr marL="342900" marR="0" lvl="0" indent="-342900" algn="l" defTabSz="914400" rtl="0" eaLnBrk="1" fontAlgn="auto" latinLnBrk="0" hangingPunct="1">
              <a:lnSpc>
                <a:spcPct val="80000"/>
              </a:lnSpc>
              <a:spcBef>
                <a:spcPts val="1000"/>
              </a:spcBef>
              <a:spcAft>
                <a:spcPts val="0"/>
              </a:spcAft>
              <a:buClrTx/>
              <a:buSzTx/>
              <a:buFont typeface="Wingdings" panose="05000000000000000000" pitchFamily="2" charset="2"/>
              <a:buChar char="à"/>
              <a:tabLst/>
              <a:defRPr/>
            </a:pPr>
            <a:r>
              <a:rPr kumimoji="0" lang="en-US" sz="2400" b="0" i="0" u="none" strike="noStrike" kern="0" cap="none" spc="0" normalizeH="0" baseline="0" noProof="0" dirty="0">
                <a:ln>
                  <a:noFill/>
                </a:ln>
                <a:solidFill>
                  <a:srgbClr val="636363"/>
                </a:solidFill>
                <a:effectLst/>
                <a:uLnTx/>
                <a:uFillTx/>
                <a:latin typeface="Noto Sans "/>
                <a:sym typeface="Wingdings" panose="05000000000000000000" pitchFamily="2" charset="2"/>
              </a:rPr>
              <a:t>Out of any reach for MESA group at university level</a:t>
            </a:r>
          </a:p>
          <a:p>
            <a:pPr marL="342900" marR="0" lvl="0" indent="-342900" algn="l" defTabSz="914400" rtl="0" eaLnBrk="1" fontAlgn="auto" latinLnBrk="0" hangingPunct="1">
              <a:lnSpc>
                <a:spcPct val="80000"/>
              </a:lnSpc>
              <a:spcBef>
                <a:spcPts val="1000"/>
              </a:spcBef>
              <a:spcAft>
                <a:spcPts val="0"/>
              </a:spcAft>
              <a:buClrTx/>
              <a:buSzTx/>
              <a:buFont typeface="Wingdings" panose="05000000000000000000" pitchFamily="2" charset="2"/>
              <a:buChar char="à"/>
              <a:tabLst/>
              <a:defRPr/>
            </a:pPr>
            <a:endParaRPr kumimoji="0" lang="en-US" sz="2400" b="0" i="0" u="none" strike="noStrike" kern="0" cap="none" spc="0" normalizeH="0" baseline="0" noProof="0" dirty="0">
              <a:ln>
                <a:noFill/>
              </a:ln>
              <a:solidFill>
                <a:srgbClr val="636363"/>
              </a:solidFill>
              <a:effectLst/>
              <a:uLnTx/>
              <a:uFillTx/>
              <a:latin typeface="Noto Sans "/>
              <a:sym typeface="Wingdings" panose="05000000000000000000" pitchFamily="2" charset="2"/>
            </a:endParaRPr>
          </a:p>
          <a:p>
            <a:pPr marL="342900" marR="0" lvl="0" indent="-342900" algn="l" defTabSz="914400" rtl="0" eaLnBrk="1" fontAlgn="auto" latinLnBrk="0" hangingPunct="1">
              <a:lnSpc>
                <a:spcPct val="80000"/>
              </a:lnSpc>
              <a:spcBef>
                <a:spcPts val="1000"/>
              </a:spcBef>
              <a:spcAft>
                <a:spcPts val="0"/>
              </a:spcAft>
              <a:buClrTx/>
              <a:buSzTx/>
              <a:buFont typeface="Wingdings" panose="05000000000000000000" pitchFamily="2" charset="2"/>
              <a:buChar char="à"/>
              <a:tabLst/>
              <a:defRPr/>
            </a:pPr>
            <a:r>
              <a:rPr kumimoji="0" lang="en-US" sz="2400" b="0" i="0" u="none" strike="noStrike" kern="0" cap="none" spc="0" normalizeH="0" baseline="0" noProof="0" dirty="0">
                <a:ln>
                  <a:noFill/>
                </a:ln>
                <a:solidFill>
                  <a:srgbClr val="636363"/>
                </a:solidFill>
                <a:effectLst/>
                <a:uLnTx/>
                <a:uFillTx/>
                <a:latin typeface="Noto Sans "/>
                <a:sym typeface="Wingdings" panose="05000000000000000000" pitchFamily="2" charset="2"/>
              </a:rPr>
              <a:t>Decision: go for a turn-key cryomodule, not reaching highest beam current in ERL operation and build up a SRF group in parallel</a:t>
            </a:r>
            <a:endParaRPr kumimoji="0" lang="en-US" sz="2400" b="0" i="0" u="none" strike="noStrike" kern="0" cap="none" spc="0" normalizeH="0" baseline="0" noProof="0" dirty="0">
              <a:ln>
                <a:noFill/>
              </a:ln>
              <a:solidFill>
                <a:srgbClr val="636363"/>
              </a:solidFill>
              <a:effectLst/>
              <a:uLnTx/>
              <a:uFillTx/>
              <a:latin typeface="Noto Sans "/>
            </a:endParaRPr>
          </a:p>
          <a:p>
            <a:pPr marL="457200" marR="0" lvl="0" indent="-4572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0000FF"/>
              </a:solidFill>
              <a:effectLst/>
              <a:uLnTx/>
              <a:uFillTx/>
              <a:latin typeface="Noto Sans "/>
            </a:endParaRPr>
          </a:p>
          <a:p>
            <a:pPr marL="457200" marR="0" lvl="0" indent="-4572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0000FF"/>
              </a:solidFill>
              <a:effectLst/>
              <a:uLnTx/>
              <a:uFillTx/>
              <a:latin typeface="Noto Sans "/>
            </a:endParaRPr>
          </a:p>
        </p:txBody>
      </p:sp>
    </p:spTree>
    <p:extLst>
      <p:ext uri="{BB962C8B-B14F-4D97-AF65-F5344CB8AC3E}">
        <p14:creationId xmlns:p14="http://schemas.microsoft.com/office/powerpoint/2010/main" val="13889426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347133" y="1076341"/>
            <a:ext cx="11346544" cy="5275857"/>
          </a:xfrm>
        </p:spPr>
        <p:txBody>
          <a:bodyPr>
            <a:noAutofit/>
          </a:bodyPr>
          <a:lstStyle/>
          <a:p>
            <a:pPr marL="457200" indent="-457200">
              <a:lnSpc>
                <a:spcPct val="80000"/>
              </a:lnSpc>
              <a:buFont typeface="Arial" panose="020B0604020202020204" pitchFamily="34" charset="0"/>
              <a:buChar char="•"/>
            </a:pPr>
            <a:r>
              <a:rPr lang="en-US" sz="2400" dirty="0"/>
              <a:t>2015: Ordered at RI Research Instruments GmbH</a:t>
            </a:r>
          </a:p>
          <a:p>
            <a:pPr marL="457200" indent="-457200">
              <a:lnSpc>
                <a:spcPct val="80000"/>
              </a:lnSpc>
              <a:buFont typeface="Arial" panose="020B0604020202020204" pitchFamily="34" charset="0"/>
              <a:buChar char="•"/>
            </a:pPr>
            <a:r>
              <a:rPr lang="en-US" sz="2400" dirty="0"/>
              <a:t>All changes incl.</a:t>
            </a:r>
          </a:p>
          <a:p>
            <a:pPr marL="1200150" lvl="1" indent="-457200">
              <a:lnSpc>
                <a:spcPct val="80000"/>
              </a:lnSpc>
              <a:buFont typeface="Arial" panose="020B0604020202020204" pitchFamily="34" charset="0"/>
              <a:buChar char="•"/>
            </a:pPr>
            <a:r>
              <a:rPr lang="en-US" b="1" dirty="0"/>
              <a:t>Cryogenic Components </a:t>
            </a:r>
            <a:r>
              <a:rPr lang="en-US" dirty="0"/>
              <a:t>(valve box, 2K heat exchanger and JT valve, transfer line)</a:t>
            </a:r>
          </a:p>
          <a:p>
            <a:pPr marL="1200150" lvl="1" indent="-457200">
              <a:lnSpc>
                <a:spcPct val="80000"/>
              </a:lnSpc>
              <a:buFont typeface="Arial" panose="020B0604020202020204" pitchFamily="34" charset="0"/>
              <a:buChar char="•"/>
            </a:pPr>
            <a:r>
              <a:rPr lang="en-US" dirty="0"/>
              <a:t>Stand alone </a:t>
            </a:r>
            <a:r>
              <a:rPr lang="en-US" b="1" dirty="0"/>
              <a:t>control system </a:t>
            </a:r>
            <a:r>
              <a:rPr lang="en-US" dirty="0"/>
              <a:t>(for cryogenics/RF interlocks and connectable to EPICS)</a:t>
            </a:r>
          </a:p>
          <a:p>
            <a:pPr marL="1200150" lvl="1" indent="-457200">
              <a:lnSpc>
                <a:spcPct val="80000"/>
              </a:lnSpc>
              <a:buFont typeface="Arial" panose="020B0604020202020204" pitchFamily="34" charset="0"/>
              <a:buChar char="•"/>
            </a:pPr>
            <a:r>
              <a:rPr lang="en-US" dirty="0"/>
              <a:t>With expertise of DESY, HZDR and industry partners</a:t>
            </a:r>
          </a:p>
          <a:p>
            <a:pPr marL="457200" indent="-457200">
              <a:lnSpc>
                <a:spcPct val="80000"/>
              </a:lnSpc>
              <a:buFont typeface="Arial" panose="020B0604020202020204" pitchFamily="34" charset="0"/>
              <a:buChar char="•"/>
            </a:pPr>
            <a:r>
              <a:rPr lang="en-US" sz="2400" dirty="0"/>
              <a:t>Milestones</a:t>
            </a:r>
          </a:p>
          <a:p>
            <a:pPr marL="1200150" lvl="1" indent="-457200">
              <a:lnSpc>
                <a:spcPct val="80000"/>
              </a:lnSpc>
              <a:buFont typeface="Arial" panose="020B0604020202020204" pitchFamily="34" charset="0"/>
              <a:buChar char="•"/>
            </a:pPr>
            <a:r>
              <a:rPr lang="en-US" dirty="0"/>
              <a:t>VT at DESY AMTF</a:t>
            </a:r>
          </a:p>
          <a:p>
            <a:pPr marL="1200150" lvl="1" indent="-457200">
              <a:lnSpc>
                <a:spcPct val="80000"/>
              </a:lnSpc>
              <a:buFont typeface="Arial" panose="020B0604020202020204" pitchFamily="34" charset="0"/>
              <a:buChar char="•"/>
            </a:pPr>
            <a:r>
              <a:rPr lang="en-US" dirty="0"/>
              <a:t>FAT at Mainz</a:t>
            </a:r>
          </a:p>
          <a:p>
            <a:pPr marL="1200150" lvl="1" indent="-457200">
              <a:lnSpc>
                <a:spcPct val="80000"/>
              </a:lnSpc>
              <a:buFont typeface="Arial" panose="020B0604020202020204" pitchFamily="34" charset="0"/>
              <a:buChar char="•"/>
            </a:pPr>
            <a:r>
              <a:rPr lang="en-US" dirty="0"/>
              <a:t>SAT at Mainz</a:t>
            </a:r>
          </a:p>
          <a:p>
            <a:pPr marL="1200150" lvl="1" indent="-457200">
              <a:lnSpc>
                <a:spcPct val="80000"/>
              </a:lnSpc>
              <a:buFont typeface="Arial" panose="020B0604020202020204" pitchFamily="34" charset="0"/>
              <a:buChar char="•"/>
            </a:pPr>
            <a:endParaRPr lang="en-US" sz="2000" dirty="0"/>
          </a:p>
          <a:p>
            <a:pPr marL="457200" indent="-457200">
              <a:lnSpc>
                <a:spcPct val="80000"/>
              </a:lnSpc>
              <a:buFont typeface="Arial" panose="020B0604020202020204" pitchFamily="34" charset="0"/>
              <a:buChar char="•"/>
            </a:pPr>
            <a:endParaRPr lang="en-US" sz="1600" dirty="0">
              <a:solidFill>
                <a:srgbClr val="0000FF"/>
              </a:solidFill>
            </a:endParaRPr>
          </a:p>
          <a:p>
            <a:pPr marL="457200" indent="-457200">
              <a:lnSpc>
                <a:spcPct val="80000"/>
              </a:lnSpc>
              <a:buFont typeface="Arial" panose="020B0604020202020204" pitchFamily="34" charset="0"/>
              <a:buChar char="•"/>
            </a:pPr>
            <a:endParaRPr lang="en-US" sz="1600" dirty="0">
              <a:solidFill>
                <a:srgbClr val="0000FF"/>
              </a:solidFill>
            </a:endParaRPr>
          </a:p>
        </p:txBody>
      </p:sp>
      <p:pic>
        <p:nvPicPr>
          <p:cNvPr id="6" name="Grafik 5"/>
          <p:cNvPicPr>
            <a:picLocks noChangeAspect="1"/>
          </p:cNvPicPr>
          <p:nvPr/>
        </p:nvPicPr>
        <p:blipFill rotWithShape="1">
          <a:blip r:embed="rId2" cstate="print">
            <a:extLst>
              <a:ext uri="{28A0092B-C50C-407E-A947-70E740481C1C}">
                <a14:useLocalDpi xmlns:a14="http://schemas.microsoft.com/office/drawing/2010/main" val="0"/>
              </a:ext>
            </a:extLst>
          </a:blip>
          <a:srcRect l="4327" t="20600" r="10625" b="32151"/>
          <a:stretch/>
        </p:blipFill>
        <p:spPr>
          <a:xfrm>
            <a:off x="5122025" y="3547865"/>
            <a:ext cx="6054565" cy="2522735"/>
          </a:xfrm>
          <a:prstGeom prst="rect">
            <a:avLst/>
          </a:prstGeom>
        </p:spPr>
      </p:pic>
      <p:sp>
        <p:nvSpPr>
          <p:cNvPr id="5" name="Titel 1">
            <a:extLst>
              <a:ext uri="{FF2B5EF4-FFF2-40B4-BE49-F238E27FC236}">
                <a16:creationId xmlns:a16="http://schemas.microsoft.com/office/drawing/2014/main" id="{128DDACF-FEF5-6944-8D0E-A67CDFFBA8B7}"/>
              </a:ext>
            </a:extLst>
          </p:cNvPr>
          <p:cNvSpPr txBox="1"/>
          <p:nvPr/>
        </p:nvSpPr>
        <p:spPr bwMode="auto">
          <a:xfrm>
            <a:off x="498323" y="293290"/>
            <a:ext cx="11792531" cy="943428"/>
          </a:xfrm>
          <a:prstGeom prst="rect">
            <a:avLst/>
          </a:prstGeom>
        </p:spPr>
        <p:txBody>
          <a:bodyPr vert="horz" lIns="91440" tIns="45720" rIns="91440" bIns="45720" rtlCol="0" anchor="t" anchorCtr="0">
            <a:normAutofit/>
          </a:bodyPr>
          <a:lstStyle>
            <a:lvl1pPr algn="l" defTabSz="914400" rtl="0">
              <a:lnSpc>
                <a:spcPct val="90000"/>
              </a:lnSpc>
              <a:spcBef>
                <a:spcPts val="0"/>
              </a:spcBef>
              <a:buNone/>
              <a:defRPr sz="4000" b="1" cap="all">
                <a:solidFill>
                  <a:srgbClr val="C1002A"/>
                </a:solidFill>
                <a:latin typeface="Noto Sans "/>
                <a:ea typeface="Noto Sans Bold"/>
                <a:cs typeface="Noto Sans Bold"/>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4000" b="1" i="0" u="none" strike="noStrike" kern="0" cap="all" spc="0" normalizeH="0" baseline="0" noProof="0" dirty="0">
                <a:ln>
                  <a:noFill/>
                </a:ln>
                <a:solidFill>
                  <a:srgbClr val="C1002A"/>
                </a:solidFill>
                <a:effectLst/>
                <a:uLnTx/>
                <a:uFillTx/>
                <a:latin typeface="Cambria"/>
                <a:ea typeface="Cambria"/>
              </a:rPr>
              <a:t>Production of 2 Cryomodules</a:t>
            </a:r>
            <a:endParaRPr kumimoji="0" lang="en-GB" sz="4000" b="1" i="0" u="none" strike="noStrike" kern="0" cap="all" spc="0" normalizeH="0" baseline="0" noProof="0" dirty="0">
              <a:ln>
                <a:noFill/>
              </a:ln>
              <a:solidFill>
                <a:srgbClr val="C1002A"/>
              </a:solidFill>
              <a:effectLst/>
              <a:uLnTx/>
              <a:uFillTx/>
              <a:latin typeface="Noto Sans "/>
              <a:ea typeface="Noto Sans Bold"/>
            </a:endParaRPr>
          </a:p>
        </p:txBody>
      </p:sp>
      <p:sp>
        <p:nvSpPr>
          <p:cNvPr id="7" name="Datumsplatzhalter 1">
            <a:extLst>
              <a:ext uri="{FF2B5EF4-FFF2-40B4-BE49-F238E27FC236}">
                <a16:creationId xmlns:a16="http://schemas.microsoft.com/office/drawing/2014/main" id="{6F600D43-FCB3-C53E-5D55-234173F616C7}"/>
              </a:ext>
            </a:extLst>
          </p:cNvPr>
          <p:cNvSpPr>
            <a:spLocks noGrp="1"/>
          </p:cNvSpPr>
          <p:nvPr>
            <p:ph type="dt" sz="half" idx="10"/>
          </p:nvPr>
        </p:nvSpPr>
        <p:spPr bwMode="auto">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0" cap="none" spc="0" normalizeH="0" baseline="0" noProof="0" dirty="0">
                <a:ln>
                  <a:noFill/>
                </a:ln>
                <a:solidFill>
                  <a:prstClr val="white"/>
                </a:solidFill>
                <a:effectLst/>
                <a:uLnTx/>
                <a:uFillTx/>
                <a:latin typeface="Noto Sans "/>
                <a:cs typeface="Arial"/>
              </a:rPr>
              <a:t>11.06.2026</a:t>
            </a:r>
            <a:endParaRPr kumimoji="0" lang="en-GB" sz="1800" b="0" i="0" u="none" strike="noStrike" kern="0" cap="none" spc="0" normalizeH="0" baseline="0" noProof="0" dirty="0">
              <a:ln>
                <a:noFill/>
              </a:ln>
              <a:solidFill>
                <a:prstClr val="white"/>
              </a:solidFill>
              <a:effectLst/>
              <a:uLnTx/>
              <a:uFillTx/>
              <a:latin typeface="Noto Sans "/>
              <a:cs typeface="Arial"/>
            </a:endParaRPr>
          </a:p>
        </p:txBody>
      </p:sp>
      <p:sp>
        <p:nvSpPr>
          <p:cNvPr id="8" name="Fußzeilenplatzhalter 2">
            <a:extLst>
              <a:ext uri="{FF2B5EF4-FFF2-40B4-BE49-F238E27FC236}">
                <a16:creationId xmlns:a16="http://schemas.microsoft.com/office/drawing/2014/main" id="{C79FF5AD-8FF0-0E1A-3069-34823775B374}"/>
              </a:ext>
            </a:extLst>
          </p:cNvPr>
          <p:cNvSpPr>
            <a:spLocks noGrp="1"/>
          </p:cNvSpPr>
          <p:nvPr>
            <p:ph type="ftr" sz="quarter" idx="11"/>
          </p:nvPr>
        </p:nvSpPr>
        <p:spPr bwMode="auto">
          <a:xfrm>
            <a:off x="5007591" y="6356350"/>
            <a:ext cx="61062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Noto Sans "/>
                <a:cs typeface="Arial"/>
              </a:rPr>
              <a:t>TTC Meeting 2026 – Hot Topics F. Hug</a:t>
            </a:r>
            <a:endParaRPr kumimoji="0" lang="en-GB" sz="1800" b="0" i="0" u="none" strike="noStrike" kern="0" cap="none" spc="0" normalizeH="0" baseline="0" noProof="0" dirty="0">
              <a:ln>
                <a:noFill/>
              </a:ln>
              <a:solidFill>
                <a:prstClr val="white"/>
              </a:solidFill>
              <a:effectLst/>
              <a:uLnTx/>
              <a:uFillTx/>
              <a:latin typeface="Noto Sans "/>
              <a:cs typeface="Arial"/>
            </a:endParaRPr>
          </a:p>
        </p:txBody>
      </p:sp>
      <p:sp>
        <p:nvSpPr>
          <p:cNvPr id="9" name="Foliennummernplatzhalter 3">
            <a:extLst>
              <a:ext uri="{FF2B5EF4-FFF2-40B4-BE49-F238E27FC236}">
                <a16:creationId xmlns:a16="http://schemas.microsoft.com/office/drawing/2014/main" id="{0FF63768-1541-D770-CC7B-7D05D5B68692}"/>
              </a:ext>
            </a:extLst>
          </p:cNvPr>
          <p:cNvSpPr>
            <a:spLocks noGrp="1"/>
          </p:cNvSpPr>
          <p:nvPr>
            <p:ph type="sldNum" sz="quarter" idx="12"/>
          </p:nvPr>
        </p:nvSpPr>
        <p:spPr bwMode="auto">
          <a:xfrm>
            <a:off x="58003" y="6356350"/>
            <a:ext cx="78019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240774-CFD2-4AB8-B231-46D42DA9185A}" type="slidenum">
              <a:rPr kumimoji="0" lang="en-GB" sz="1800" b="0" i="0" u="none" strike="noStrike" kern="0" cap="none" spc="0" normalizeH="0" baseline="0" noProof="0" smtClean="0">
                <a:ln>
                  <a:noFill/>
                </a:ln>
                <a:solidFill>
                  <a:prstClr val="white"/>
                </a:solidFill>
                <a:effectLst/>
                <a:uLnTx/>
                <a:uFillTx/>
                <a:latin typeface="Noto Sans "/>
                <a:cs typeface="Arial"/>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GB" sz="1800" b="0" i="0" u="none" strike="noStrike" kern="0" cap="none" spc="0" normalizeH="0" baseline="0" noProof="0" dirty="0">
              <a:ln>
                <a:noFill/>
              </a:ln>
              <a:solidFill>
                <a:prstClr val="white"/>
              </a:solidFill>
              <a:effectLst/>
              <a:uLnTx/>
              <a:uFillTx/>
              <a:latin typeface="Noto Sans "/>
              <a:cs typeface="Arial"/>
            </a:endParaRPr>
          </a:p>
        </p:txBody>
      </p:sp>
    </p:spTree>
    <p:extLst>
      <p:ext uri="{BB962C8B-B14F-4D97-AF65-F5344CB8AC3E}">
        <p14:creationId xmlns:p14="http://schemas.microsoft.com/office/powerpoint/2010/main" val="1095794808"/>
      </p:ext>
    </p:extLst>
  </p:cSld>
  <p:clrMapOvr>
    <a:masterClrMapping/>
  </p:clrMapOvr>
  <mc:AlternateContent xmlns:mc="http://schemas.openxmlformats.org/markup-compatibility/2006" xmlns:p14="http://schemas.microsoft.com/office/powerpoint/2010/main">
    <mc:Choice Requires="p14">
      <p:transition spd="slow" p14:dur="2000" advTm="85793"/>
    </mc:Choice>
    <mc:Fallback xmlns="">
      <p:transition spd="slow" advTm="85793"/>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F138E-7D31-3826-300C-4BDE676ED88D}"/>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7478224B-C2CA-902A-EB69-C0A570B63EC3}"/>
              </a:ext>
            </a:extLst>
          </p:cNvPr>
          <p:cNvSpPr>
            <a:spLocks noGrp="1"/>
          </p:cNvSpPr>
          <p:nvPr>
            <p:ph idx="1"/>
          </p:nvPr>
        </p:nvSpPr>
        <p:spPr>
          <a:xfrm>
            <a:off x="347133" y="1076341"/>
            <a:ext cx="11346544" cy="5275857"/>
          </a:xfrm>
        </p:spPr>
        <p:txBody>
          <a:bodyPr>
            <a:noAutofit/>
          </a:bodyPr>
          <a:lstStyle/>
          <a:p>
            <a:pPr marL="457200" indent="-457200">
              <a:lnSpc>
                <a:spcPct val="80000"/>
              </a:lnSpc>
              <a:buFont typeface="Arial" panose="020B0604020202020204" pitchFamily="34" charset="0"/>
              <a:buChar char="•"/>
            </a:pPr>
            <a:r>
              <a:rPr lang="en-US" dirty="0"/>
              <a:t>Close cooperation between RI and Mainz University</a:t>
            </a:r>
          </a:p>
          <a:p>
            <a:pPr marL="457200" indent="-457200">
              <a:lnSpc>
                <a:spcPct val="80000"/>
              </a:lnSpc>
              <a:buFont typeface="Arial" panose="020B0604020202020204" pitchFamily="34" charset="0"/>
              <a:buChar char="•"/>
            </a:pPr>
            <a:endParaRPr lang="en-US" dirty="0"/>
          </a:p>
          <a:p>
            <a:pPr marL="1200150" lvl="1" indent="-457200">
              <a:lnSpc>
                <a:spcPct val="80000"/>
              </a:lnSpc>
              <a:buFont typeface="Arial" panose="020B0604020202020204" pitchFamily="34" charset="0"/>
              <a:buChar char="•"/>
            </a:pPr>
            <a:r>
              <a:rPr lang="en-US" dirty="0"/>
              <a:t>Weekly </a:t>
            </a:r>
            <a:r>
              <a:rPr lang="en-US" b="1" dirty="0"/>
              <a:t>conference calls</a:t>
            </a:r>
          </a:p>
          <a:p>
            <a:pPr marL="1200150" lvl="1" indent="-457200">
              <a:lnSpc>
                <a:spcPct val="80000"/>
              </a:lnSpc>
              <a:buFont typeface="Arial" panose="020B0604020202020204" pitchFamily="34" charset="0"/>
              <a:buChar char="•"/>
            </a:pPr>
            <a:r>
              <a:rPr lang="en-US" b="1" dirty="0"/>
              <a:t>Personal meetings </a:t>
            </a:r>
            <a:r>
              <a:rPr lang="en-US" dirty="0"/>
              <a:t>if necessary approx. </a:t>
            </a:r>
            <a:r>
              <a:rPr lang="en-US" b="1" dirty="0"/>
              <a:t>3 per year</a:t>
            </a:r>
          </a:p>
          <a:p>
            <a:pPr marL="1200150" lvl="1" indent="-457200">
              <a:lnSpc>
                <a:spcPct val="80000"/>
              </a:lnSpc>
              <a:buFont typeface="Arial" panose="020B0604020202020204" pitchFamily="34" charset="0"/>
              <a:buChar char="•"/>
            </a:pPr>
            <a:r>
              <a:rPr lang="en-US" b="1" dirty="0"/>
              <a:t>Approval </a:t>
            </a:r>
            <a:r>
              <a:rPr lang="en-US" dirty="0"/>
              <a:t>of all</a:t>
            </a:r>
            <a:r>
              <a:rPr lang="en-US" b="1" dirty="0"/>
              <a:t> </a:t>
            </a:r>
            <a:r>
              <a:rPr lang="en-US" dirty="0"/>
              <a:t>changes </a:t>
            </a:r>
          </a:p>
          <a:p>
            <a:pPr marL="1200150" lvl="1" indent="-457200">
              <a:lnSpc>
                <a:spcPct val="80000"/>
              </a:lnSpc>
              <a:buFont typeface="Arial" panose="020B0604020202020204" pitchFamily="34" charset="0"/>
              <a:buChar char="•"/>
            </a:pPr>
            <a:r>
              <a:rPr lang="en-US" dirty="0"/>
              <a:t>Quality control: All RF </a:t>
            </a:r>
            <a:r>
              <a:rPr lang="en-US" b="1" dirty="0"/>
              <a:t>measurements</a:t>
            </a:r>
            <a:r>
              <a:rPr lang="en-US" dirty="0"/>
              <a:t> verified by JGU</a:t>
            </a:r>
          </a:p>
          <a:p>
            <a:pPr marL="1200150" lvl="1" indent="-457200">
              <a:lnSpc>
                <a:spcPct val="80000"/>
              </a:lnSpc>
              <a:buFont typeface="Arial" panose="020B0604020202020204" pitchFamily="34" charset="0"/>
              <a:buChar char="•"/>
            </a:pPr>
            <a:endParaRPr lang="en-US" dirty="0"/>
          </a:p>
          <a:p>
            <a:pPr marL="1200150" lvl="1" indent="-457200">
              <a:lnSpc>
                <a:spcPct val="80000"/>
              </a:lnSpc>
              <a:buFont typeface="Wingdings" panose="05000000000000000000" pitchFamily="2" charset="2"/>
              <a:buChar char="Ø"/>
            </a:pPr>
            <a:r>
              <a:rPr lang="en-US" dirty="0"/>
              <a:t>Effective cooperation between RI and JGU</a:t>
            </a:r>
          </a:p>
          <a:p>
            <a:pPr marL="1200150" lvl="1" indent="-457200">
              <a:lnSpc>
                <a:spcPct val="80000"/>
              </a:lnSpc>
              <a:buFont typeface="Wingdings" panose="05000000000000000000" pitchFamily="2" charset="2"/>
              <a:buChar char="Ø"/>
            </a:pPr>
            <a:r>
              <a:rPr lang="en-US" dirty="0"/>
              <a:t>Close cooperation needed for project coordination </a:t>
            </a:r>
          </a:p>
          <a:p>
            <a:pPr marL="1200150" lvl="1" indent="-457200">
              <a:lnSpc>
                <a:spcPct val="80000"/>
              </a:lnSpc>
              <a:buFont typeface="Arial" panose="020B0604020202020204" pitchFamily="34" charset="0"/>
              <a:buChar char="•"/>
            </a:pPr>
            <a:endParaRPr lang="en-US" sz="2000" dirty="0"/>
          </a:p>
          <a:p>
            <a:pPr marL="457200" indent="-457200">
              <a:lnSpc>
                <a:spcPct val="80000"/>
              </a:lnSpc>
              <a:buFont typeface="Arial" panose="020B0604020202020204" pitchFamily="34" charset="0"/>
              <a:buChar char="•"/>
            </a:pPr>
            <a:endParaRPr lang="en-US" sz="1600" dirty="0">
              <a:solidFill>
                <a:srgbClr val="0000FF"/>
              </a:solidFill>
            </a:endParaRPr>
          </a:p>
          <a:p>
            <a:pPr marL="457200" indent="-457200">
              <a:lnSpc>
                <a:spcPct val="80000"/>
              </a:lnSpc>
              <a:buFont typeface="Arial" panose="020B0604020202020204" pitchFamily="34" charset="0"/>
              <a:buChar char="•"/>
            </a:pPr>
            <a:endParaRPr lang="en-US" sz="1600" dirty="0">
              <a:solidFill>
                <a:srgbClr val="0000FF"/>
              </a:solidFill>
            </a:endParaRPr>
          </a:p>
        </p:txBody>
      </p:sp>
      <p:sp>
        <p:nvSpPr>
          <p:cNvPr id="5" name="Titel 1">
            <a:extLst>
              <a:ext uri="{FF2B5EF4-FFF2-40B4-BE49-F238E27FC236}">
                <a16:creationId xmlns:a16="http://schemas.microsoft.com/office/drawing/2014/main" id="{ACD38356-6B91-32B0-9E81-23F21FAF085A}"/>
              </a:ext>
            </a:extLst>
          </p:cNvPr>
          <p:cNvSpPr txBox="1"/>
          <p:nvPr/>
        </p:nvSpPr>
        <p:spPr bwMode="auto">
          <a:xfrm>
            <a:off x="498323" y="293290"/>
            <a:ext cx="11792531" cy="943428"/>
          </a:xfrm>
          <a:prstGeom prst="rect">
            <a:avLst/>
          </a:prstGeom>
        </p:spPr>
        <p:txBody>
          <a:bodyPr vert="horz" lIns="91440" tIns="45720" rIns="91440" bIns="45720" rtlCol="0" anchor="t" anchorCtr="0">
            <a:normAutofit/>
          </a:bodyPr>
          <a:lstStyle>
            <a:lvl1pPr algn="l" defTabSz="914400" rtl="0">
              <a:lnSpc>
                <a:spcPct val="90000"/>
              </a:lnSpc>
              <a:spcBef>
                <a:spcPts val="0"/>
              </a:spcBef>
              <a:buNone/>
              <a:defRPr sz="4000" b="1" cap="all">
                <a:solidFill>
                  <a:srgbClr val="C1002A"/>
                </a:solidFill>
                <a:latin typeface="Noto Sans "/>
                <a:ea typeface="Noto Sans Bold"/>
                <a:cs typeface="Noto Sans Bold"/>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4000" b="1" i="0" u="none" strike="noStrike" kern="0" cap="all" spc="0" normalizeH="0" baseline="0" noProof="0" dirty="0">
                <a:ln>
                  <a:noFill/>
                </a:ln>
                <a:solidFill>
                  <a:srgbClr val="C1002A"/>
                </a:solidFill>
                <a:effectLst/>
                <a:uLnTx/>
                <a:uFillTx/>
                <a:latin typeface="Cambria"/>
                <a:ea typeface="Cambria"/>
              </a:rPr>
              <a:t>Production of 2 Cryomodules</a:t>
            </a:r>
            <a:endParaRPr kumimoji="0" lang="en-GB" sz="4000" b="1" i="0" u="none" strike="noStrike" kern="0" cap="all" spc="0" normalizeH="0" baseline="0" noProof="0" dirty="0">
              <a:ln>
                <a:noFill/>
              </a:ln>
              <a:solidFill>
                <a:srgbClr val="C1002A"/>
              </a:solidFill>
              <a:effectLst/>
              <a:uLnTx/>
              <a:uFillTx/>
              <a:latin typeface="Noto Sans "/>
              <a:ea typeface="Noto Sans Bold"/>
            </a:endParaRPr>
          </a:p>
        </p:txBody>
      </p:sp>
      <p:sp>
        <p:nvSpPr>
          <p:cNvPr id="7" name="Datumsplatzhalter 1">
            <a:extLst>
              <a:ext uri="{FF2B5EF4-FFF2-40B4-BE49-F238E27FC236}">
                <a16:creationId xmlns:a16="http://schemas.microsoft.com/office/drawing/2014/main" id="{C413556E-7C0B-121B-2825-E79B58025410}"/>
              </a:ext>
            </a:extLst>
          </p:cNvPr>
          <p:cNvSpPr>
            <a:spLocks noGrp="1"/>
          </p:cNvSpPr>
          <p:nvPr>
            <p:ph type="dt" sz="half" idx="10"/>
          </p:nvPr>
        </p:nvSpPr>
        <p:spPr bwMode="auto">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0" cap="none" spc="0" normalizeH="0" baseline="0" noProof="0" dirty="0">
                <a:ln>
                  <a:noFill/>
                </a:ln>
                <a:solidFill>
                  <a:prstClr val="white"/>
                </a:solidFill>
                <a:effectLst/>
                <a:uLnTx/>
                <a:uFillTx/>
                <a:latin typeface="Noto Sans "/>
                <a:cs typeface="Arial"/>
              </a:rPr>
              <a:t>11.06.2026</a:t>
            </a:r>
            <a:endParaRPr kumimoji="0" lang="en-GB" sz="1800" b="0" i="0" u="none" strike="noStrike" kern="0" cap="none" spc="0" normalizeH="0" baseline="0" noProof="0" dirty="0">
              <a:ln>
                <a:noFill/>
              </a:ln>
              <a:solidFill>
                <a:prstClr val="white"/>
              </a:solidFill>
              <a:effectLst/>
              <a:uLnTx/>
              <a:uFillTx/>
              <a:latin typeface="Noto Sans "/>
              <a:cs typeface="Arial"/>
            </a:endParaRPr>
          </a:p>
        </p:txBody>
      </p:sp>
      <p:sp>
        <p:nvSpPr>
          <p:cNvPr id="8" name="Fußzeilenplatzhalter 2">
            <a:extLst>
              <a:ext uri="{FF2B5EF4-FFF2-40B4-BE49-F238E27FC236}">
                <a16:creationId xmlns:a16="http://schemas.microsoft.com/office/drawing/2014/main" id="{6BE31D96-205B-2B07-EDE7-4B5F160AA487}"/>
              </a:ext>
            </a:extLst>
          </p:cNvPr>
          <p:cNvSpPr>
            <a:spLocks noGrp="1"/>
          </p:cNvSpPr>
          <p:nvPr>
            <p:ph type="ftr" sz="quarter" idx="11"/>
          </p:nvPr>
        </p:nvSpPr>
        <p:spPr bwMode="auto">
          <a:xfrm>
            <a:off x="5007591" y="6356350"/>
            <a:ext cx="61062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Noto Sans "/>
                <a:cs typeface="Arial"/>
              </a:rPr>
              <a:t>TTC Meeting 2026 – Hot Topics F. Hug</a:t>
            </a:r>
            <a:endParaRPr kumimoji="0" lang="en-GB" sz="1800" b="0" i="0" u="none" strike="noStrike" kern="0" cap="none" spc="0" normalizeH="0" baseline="0" noProof="0" dirty="0">
              <a:ln>
                <a:noFill/>
              </a:ln>
              <a:solidFill>
                <a:prstClr val="white"/>
              </a:solidFill>
              <a:effectLst/>
              <a:uLnTx/>
              <a:uFillTx/>
              <a:latin typeface="Noto Sans "/>
              <a:cs typeface="Arial"/>
            </a:endParaRPr>
          </a:p>
        </p:txBody>
      </p:sp>
      <p:sp>
        <p:nvSpPr>
          <p:cNvPr id="9" name="Foliennummernplatzhalter 3">
            <a:extLst>
              <a:ext uri="{FF2B5EF4-FFF2-40B4-BE49-F238E27FC236}">
                <a16:creationId xmlns:a16="http://schemas.microsoft.com/office/drawing/2014/main" id="{84567E94-50E8-4EA5-7823-A0E675476F3F}"/>
              </a:ext>
            </a:extLst>
          </p:cNvPr>
          <p:cNvSpPr>
            <a:spLocks noGrp="1"/>
          </p:cNvSpPr>
          <p:nvPr>
            <p:ph type="sldNum" sz="quarter" idx="12"/>
          </p:nvPr>
        </p:nvSpPr>
        <p:spPr bwMode="auto">
          <a:xfrm>
            <a:off x="58003" y="6356350"/>
            <a:ext cx="78019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240774-CFD2-4AB8-B231-46D42DA9185A}" type="slidenum">
              <a:rPr kumimoji="0" lang="en-GB" sz="1800" b="0" i="0" u="none" strike="noStrike" kern="0" cap="none" spc="0" normalizeH="0" baseline="0" noProof="0" smtClean="0">
                <a:ln>
                  <a:noFill/>
                </a:ln>
                <a:solidFill>
                  <a:prstClr val="white"/>
                </a:solidFill>
                <a:effectLst/>
                <a:uLnTx/>
                <a:uFillTx/>
                <a:latin typeface="Noto Sans "/>
                <a:cs typeface="Arial"/>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GB" sz="1800" b="0" i="0" u="none" strike="noStrike" kern="0" cap="none" spc="0" normalizeH="0" baseline="0" noProof="0" dirty="0">
              <a:ln>
                <a:noFill/>
              </a:ln>
              <a:solidFill>
                <a:prstClr val="white"/>
              </a:solidFill>
              <a:effectLst/>
              <a:uLnTx/>
              <a:uFillTx/>
              <a:latin typeface="Noto Sans "/>
              <a:cs typeface="Arial"/>
            </a:endParaRPr>
          </a:p>
        </p:txBody>
      </p:sp>
    </p:spTree>
    <p:extLst>
      <p:ext uri="{BB962C8B-B14F-4D97-AF65-F5344CB8AC3E}">
        <p14:creationId xmlns:p14="http://schemas.microsoft.com/office/powerpoint/2010/main" val="507006515"/>
      </p:ext>
    </p:extLst>
  </p:cSld>
  <p:clrMapOvr>
    <a:masterClrMapping/>
  </p:clrMapOvr>
  <mc:AlternateContent xmlns:mc="http://schemas.openxmlformats.org/markup-compatibility/2006" xmlns:p14="http://schemas.microsoft.com/office/powerpoint/2010/main">
    <mc:Choice Requires="p14">
      <p:transition spd="slow" p14:dur="2000" advTm="85793"/>
    </mc:Choice>
    <mc:Fallback xmlns="">
      <p:transition spd="slow" advTm="85793"/>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90715-A43A-2507-3DD9-15BC939E774C}"/>
            </a:ext>
          </a:extLst>
        </p:cNvPr>
        <p:cNvGrpSpPr/>
        <p:nvPr/>
      </p:nvGrpSpPr>
      <p:grpSpPr>
        <a:xfrm>
          <a:off x="0" y="0"/>
          <a:ext cx="0" cy="0"/>
          <a:chOff x="0" y="0"/>
          <a:chExt cx="0" cy="0"/>
        </a:xfrm>
      </p:grpSpPr>
      <p:sp>
        <p:nvSpPr>
          <p:cNvPr id="5" name="Titel 1">
            <a:extLst>
              <a:ext uri="{FF2B5EF4-FFF2-40B4-BE49-F238E27FC236}">
                <a16:creationId xmlns:a16="http://schemas.microsoft.com/office/drawing/2014/main" id="{30F0B77D-225E-77E8-C9B4-DB6E8B394DB4}"/>
              </a:ext>
            </a:extLst>
          </p:cNvPr>
          <p:cNvSpPr txBox="1"/>
          <p:nvPr/>
        </p:nvSpPr>
        <p:spPr bwMode="auto">
          <a:xfrm>
            <a:off x="498323" y="293290"/>
            <a:ext cx="11792531" cy="943428"/>
          </a:xfrm>
          <a:prstGeom prst="rect">
            <a:avLst/>
          </a:prstGeom>
        </p:spPr>
        <p:txBody>
          <a:bodyPr vert="horz" lIns="91440" tIns="45720" rIns="91440" bIns="45720" rtlCol="0" anchor="t" anchorCtr="0">
            <a:normAutofit fontScale="92500"/>
          </a:bodyPr>
          <a:lstStyle>
            <a:lvl1pPr algn="l" defTabSz="914400" rtl="0">
              <a:lnSpc>
                <a:spcPct val="90000"/>
              </a:lnSpc>
              <a:spcBef>
                <a:spcPts val="0"/>
              </a:spcBef>
              <a:buNone/>
              <a:defRPr sz="4000" b="1" cap="all">
                <a:solidFill>
                  <a:srgbClr val="C1002A"/>
                </a:solidFill>
                <a:latin typeface="Noto Sans "/>
                <a:ea typeface="Noto Sans Bold"/>
                <a:cs typeface="Noto Sans Bold"/>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000" b="1" i="0" u="none" strike="noStrike" kern="0" cap="all" spc="0" normalizeH="0" baseline="0" noProof="0" dirty="0">
                <a:ln>
                  <a:noFill/>
                </a:ln>
                <a:solidFill>
                  <a:srgbClr val="C1002A"/>
                </a:solidFill>
                <a:effectLst/>
                <a:uLnTx/>
                <a:uFillTx/>
                <a:latin typeface="Cambria"/>
                <a:ea typeface="Cambria"/>
              </a:rPr>
              <a:t>Quality Control of Cavity Production by JGU</a:t>
            </a:r>
            <a:endParaRPr kumimoji="0" lang="en-GB" sz="4000" b="1" i="0" u="none" strike="noStrike" kern="0" cap="all" spc="0" normalizeH="0" baseline="0" noProof="0" dirty="0">
              <a:ln>
                <a:noFill/>
              </a:ln>
              <a:solidFill>
                <a:srgbClr val="C1002A"/>
              </a:solidFill>
              <a:effectLst/>
              <a:uLnTx/>
              <a:uFillTx/>
              <a:latin typeface="Noto Sans "/>
              <a:ea typeface="Noto Sans Bold"/>
            </a:endParaRPr>
          </a:p>
        </p:txBody>
      </p:sp>
      <p:sp>
        <p:nvSpPr>
          <p:cNvPr id="7" name="Datumsplatzhalter 1">
            <a:extLst>
              <a:ext uri="{FF2B5EF4-FFF2-40B4-BE49-F238E27FC236}">
                <a16:creationId xmlns:a16="http://schemas.microsoft.com/office/drawing/2014/main" id="{10DA0E26-B75D-1B66-19D8-A6D26DF8C4C8}"/>
              </a:ext>
            </a:extLst>
          </p:cNvPr>
          <p:cNvSpPr>
            <a:spLocks noGrp="1"/>
          </p:cNvSpPr>
          <p:nvPr>
            <p:ph type="dt" sz="half" idx="10"/>
          </p:nvPr>
        </p:nvSpPr>
        <p:spPr bwMode="auto">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0" cap="none" spc="0" normalizeH="0" baseline="0" noProof="0" dirty="0">
                <a:ln>
                  <a:noFill/>
                </a:ln>
                <a:solidFill>
                  <a:prstClr val="white"/>
                </a:solidFill>
                <a:effectLst/>
                <a:uLnTx/>
                <a:uFillTx/>
                <a:latin typeface="Noto Sans "/>
                <a:cs typeface="Arial"/>
              </a:rPr>
              <a:t>11.06.2026</a:t>
            </a:r>
            <a:endParaRPr kumimoji="0" lang="en-GB" sz="1800" b="0" i="0" u="none" strike="noStrike" kern="0" cap="none" spc="0" normalizeH="0" baseline="0" noProof="0" dirty="0">
              <a:ln>
                <a:noFill/>
              </a:ln>
              <a:solidFill>
                <a:prstClr val="white"/>
              </a:solidFill>
              <a:effectLst/>
              <a:uLnTx/>
              <a:uFillTx/>
              <a:latin typeface="Noto Sans "/>
              <a:cs typeface="Arial"/>
            </a:endParaRPr>
          </a:p>
        </p:txBody>
      </p:sp>
      <p:sp>
        <p:nvSpPr>
          <p:cNvPr id="8" name="Fußzeilenplatzhalter 2">
            <a:extLst>
              <a:ext uri="{FF2B5EF4-FFF2-40B4-BE49-F238E27FC236}">
                <a16:creationId xmlns:a16="http://schemas.microsoft.com/office/drawing/2014/main" id="{99B66FB4-0EFB-E259-5DF2-7764FF90FD6C}"/>
              </a:ext>
            </a:extLst>
          </p:cNvPr>
          <p:cNvSpPr>
            <a:spLocks noGrp="1"/>
          </p:cNvSpPr>
          <p:nvPr>
            <p:ph type="ftr" sz="quarter" idx="11"/>
          </p:nvPr>
        </p:nvSpPr>
        <p:spPr bwMode="auto">
          <a:xfrm>
            <a:off x="5007591" y="6356350"/>
            <a:ext cx="61062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Noto Sans "/>
                <a:cs typeface="Arial"/>
              </a:rPr>
              <a:t>TTC Meeting 2026 – Hot Topics F. Hug</a:t>
            </a:r>
            <a:endParaRPr kumimoji="0" lang="en-GB" sz="1800" b="0" i="0" u="none" strike="noStrike" kern="0" cap="none" spc="0" normalizeH="0" baseline="0" noProof="0" dirty="0">
              <a:ln>
                <a:noFill/>
              </a:ln>
              <a:solidFill>
                <a:prstClr val="white"/>
              </a:solidFill>
              <a:effectLst/>
              <a:uLnTx/>
              <a:uFillTx/>
              <a:latin typeface="Noto Sans "/>
              <a:cs typeface="Arial"/>
            </a:endParaRPr>
          </a:p>
        </p:txBody>
      </p:sp>
      <p:sp>
        <p:nvSpPr>
          <p:cNvPr id="9" name="Foliennummernplatzhalter 3">
            <a:extLst>
              <a:ext uri="{FF2B5EF4-FFF2-40B4-BE49-F238E27FC236}">
                <a16:creationId xmlns:a16="http://schemas.microsoft.com/office/drawing/2014/main" id="{D0E76364-60D2-89A1-DD6C-8D0ADA48435D}"/>
              </a:ext>
            </a:extLst>
          </p:cNvPr>
          <p:cNvSpPr>
            <a:spLocks noGrp="1"/>
          </p:cNvSpPr>
          <p:nvPr>
            <p:ph type="sldNum" sz="quarter" idx="12"/>
          </p:nvPr>
        </p:nvSpPr>
        <p:spPr bwMode="auto">
          <a:xfrm>
            <a:off x="58003" y="6356350"/>
            <a:ext cx="78019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240774-CFD2-4AB8-B231-46D42DA9185A}" type="slidenum">
              <a:rPr kumimoji="0" lang="en-GB" sz="1800" b="0" i="0" u="none" strike="noStrike" kern="0" cap="none" spc="0" normalizeH="0" baseline="0" noProof="0" smtClean="0">
                <a:ln>
                  <a:noFill/>
                </a:ln>
                <a:solidFill>
                  <a:prstClr val="white"/>
                </a:solidFill>
                <a:effectLst/>
                <a:uLnTx/>
                <a:uFillTx/>
                <a:latin typeface="Noto Sans "/>
                <a:cs typeface="Arial"/>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GB" sz="1800" b="0" i="0" u="none" strike="noStrike" kern="0" cap="none" spc="0" normalizeH="0" baseline="0" noProof="0" dirty="0">
              <a:ln>
                <a:noFill/>
              </a:ln>
              <a:solidFill>
                <a:prstClr val="white"/>
              </a:solidFill>
              <a:effectLst/>
              <a:uLnTx/>
              <a:uFillTx/>
              <a:latin typeface="Noto Sans "/>
              <a:cs typeface="Arial"/>
            </a:endParaRPr>
          </a:p>
        </p:txBody>
      </p:sp>
      <p:pic>
        <p:nvPicPr>
          <p:cNvPr id="10" name="Picture 2" descr="C:\Users\FLORIA~1\AppData\Local\Temp\RI_vs_JGU_compl-1.png">
            <a:extLst>
              <a:ext uri="{FF2B5EF4-FFF2-40B4-BE49-F238E27FC236}">
                <a16:creationId xmlns:a16="http://schemas.microsoft.com/office/drawing/2014/main" id="{B387D3CF-62CC-249A-DC5E-7A7A93C759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393" y="908721"/>
            <a:ext cx="7315215" cy="5486411"/>
          </a:xfrm>
          <a:prstGeom prst="rect">
            <a:avLst/>
          </a:prstGeom>
          <a:noFill/>
          <a:extLst>
            <a:ext uri="{909E8E84-426E-40DD-AFC4-6F175D3DCCD1}">
              <a14:hiddenFill xmlns:a14="http://schemas.microsoft.com/office/drawing/2010/main">
                <a:solidFill>
                  <a:srgbClr val="FFFFFF"/>
                </a:solidFill>
              </a14:hiddenFill>
            </a:ext>
          </a:extLst>
        </p:spPr>
      </p:pic>
      <p:sp>
        <p:nvSpPr>
          <p:cNvPr id="12" name="Textplatzhalter 2">
            <a:extLst>
              <a:ext uri="{FF2B5EF4-FFF2-40B4-BE49-F238E27FC236}">
                <a16:creationId xmlns:a16="http://schemas.microsoft.com/office/drawing/2014/main" id="{1300C98B-35B7-F073-EA7A-673604404C7D}"/>
              </a:ext>
            </a:extLst>
          </p:cNvPr>
          <p:cNvSpPr txBox="1">
            <a:spLocks/>
          </p:cNvSpPr>
          <p:nvPr/>
        </p:nvSpPr>
        <p:spPr>
          <a:xfrm>
            <a:off x="1774560" y="836640"/>
            <a:ext cx="8566200" cy="5541840"/>
          </a:xfrm>
          <a:prstGeom prst="rect">
            <a:avLst/>
          </a:prstGeom>
          <a:noFill/>
          <a:ln>
            <a:noFill/>
          </a:ln>
        </p:spPr>
        <p:txBody>
          <a:bodyPr vert="horz" lIns="91440" tIns="45720" rIns="91440" bIns="45720" anchor="t" anchorCtr="0" compatLnSpc="1"/>
          <a:lstStyle>
            <a:defPPr marL="342720" marR="0" lvl="0" indent="0" algn="l" rtl="0" hangingPunct="1">
              <a:lnSpc>
                <a:spcPct val="100000"/>
              </a:lnSpc>
              <a:spcBef>
                <a:spcPts val="697"/>
              </a:spcBef>
              <a:spcAft>
                <a:spcPts val="0"/>
              </a:spcAft>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n-GB" sz="800" b="0" i="0" u="none" strike="noStrike" baseline="0">
                <a:ln>
                  <a:noFill/>
                </a:ln>
                <a:solidFill>
                  <a:srgbClr val="000000"/>
                </a:solidFill>
                <a:latin typeface="Calibri" pitchFamily="34"/>
                <a:ea typeface="Microsoft YaHei" pitchFamily="2"/>
                <a:cs typeface="Microsoft YaHei" pitchFamily="2"/>
              </a:defRPr>
            </a:defPPr>
            <a:lvl1pPr marL="342720" marR="0" lvl="0" indent="0" algn="l" rtl="0" hangingPunct="1">
              <a:lnSpc>
                <a:spcPct val="100000"/>
              </a:lnSpc>
              <a:spcBef>
                <a:spcPts val="697"/>
              </a:spcBef>
              <a:spcAft>
                <a:spcPts val="0"/>
              </a:spcAft>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n-GB" sz="800" b="0" i="0" u="none" strike="noStrike" baseline="0">
                <a:ln>
                  <a:noFill/>
                </a:ln>
                <a:solidFill>
                  <a:srgbClr val="000000"/>
                </a:solidFill>
                <a:latin typeface="Calibri" pitchFamily="34"/>
                <a:ea typeface="Microsoft YaHei" pitchFamily="2"/>
                <a:cs typeface="Microsoft YaHei" pitchFamily="2"/>
              </a:defRPr>
            </a:lvl1pPr>
            <a:lvl2pPr marL="742680" marR="0" lvl="1" indent="-285480" algn="l" rtl="0" hangingPunct="1">
              <a:lnSpc>
                <a:spcPct val="100000"/>
              </a:lnSpc>
              <a:spcBef>
                <a:spcPts val="598"/>
              </a:spcBef>
              <a:spcAft>
                <a:spcPts val="0"/>
              </a:spcAft>
              <a:buClr>
                <a:srgbClr val="000000"/>
              </a:buClr>
              <a:buSzPct val="100000"/>
              <a:buFont typeface="Times New Roman" pitchFamily="18"/>
              <a:buChar char="–"/>
              <a:tabLst>
                <a:tab pos="742680" algn="l"/>
                <a:tab pos="898200" algn="l"/>
                <a:tab pos="1347480" algn="l"/>
                <a:tab pos="1796760" algn="l"/>
                <a:tab pos="2246040" algn="l"/>
                <a:tab pos="2694960" algn="l"/>
                <a:tab pos="3144240" algn="l"/>
                <a:tab pos="3593520" algn="l"/>
                <a:tab pos="4042800" algn="l"/>
                <a:tab pos="4492080" algn="l"/>
                <a:tab pos="4941360" algn="l"/>
                <a:tab pos="5390640" algn="l"/>
                <a:tab pos="5839920" algn="l"/>
                <a:tab pos="6289200" algn="l"/>
                <a:tab pos="6738480" algn="l"/>
                <a:tab pos="7187759" algn="l"/>
                <a:tab pos="7637040" algn="l"/>
                <a:tab pos="8086320" algn="l"/>
                <a:tab pos="8535600" algn="l"/>
                <a:tab pos="8984880" algn="l"/>
                <a:tab pos="9434160" algn="l"/>
              </a:tabLst>
              <a:defRPr lang="en-GB" sz="1800" b="0" i="0" u="none" strike="noStrike" baseline="0">
                <a:ln>
                  <a:noFill/>
                </a:ln>
                <a:solidFill>
                  <a:srgbClr val="000000"/>
                </a:solidFill>
                <a:latin typeface="Calibri" pitchFamily="34"/>
                <a:ea typeface="Calibri" pitchFamily="34"/>
                <a:cs typeface="Calibri" pitchFamily="34"/>
              </a:defRPr>
            </a:lvl2pPr>
            <a:lvl3pPr marL="1143000" marR="0" lvl="2" indent="-228600" algn="l" rtl="0" hangingPunct="1">
              <a:lnSpc>
                <a:spcPct val="100000"/>
              </a:lnSpc>
              <a:spcBef>
                <a:spcPts val="499"/>
              </a:spcBef>
              <a:spcAft>
                <a:spcPts val="0"/>
              </a:spcAft>
              <a:buClr>
                <a:srgbClr val="000000"/>
              </a:buClr>
              <a:buSzPct val="100000"/>
              <a:buFont typeface="Times New Roman" pitchFamily="18"/>
              <a:buChar char="•"/>
              <a:tabLst>
                <a:tab pos="1143000" algn="l"/>
                <a:tab pos="1347480" algn="l"/>
                <a:tab pos="1796760" algn="l"/>
                <a:tab pos="2246040" algn="l"/>
                <a:tab pos="2695319" algn="l"/>
                <a:tab pos="3144599" algn="l"/>
                <a:tab pos="3593880" algn="l"/>
                <a:tab pos="4043160" algn="l"/>
                <a:tab pos="4492440" algn="l"/>
                <a:tab pos="4941720" algn="l"/>
                <a:tab pos="5391000" algn="l"/>
                <a:tab pos="5840279" algn="l"/>
                <a:tab pos="6289560" algn="l"/>
                <a:tab pos="6738840" algn="l"/>
                <a:tab pos="7188119" algn="l"/>
                <a:tab pos="7637400" algn="l"/>
                <a:tab pos="8086679" algn="l"/>
                <a:tab pos="8535960" algn="l"/>
                <a:tab pos="8985240" algn="l"/>
                <a:tab pos="9434160" algn="l"/>
                <a:tab pos="9883440" algn="l"/>
              </a:tabLst>
              <a:defRPr lang="en-GB" sz="2000" b="0" i="0" u="none" strike="noStrike" baseline="0">
                <a:ln>
                  <a:noFill/>
                </a:ln>
                <a:solidFill>
                  <a:srgbClr val="000000"/>
                </a:solidFill>
                <a:latin typeface="Calibri" pitchFamily="34"/>
                <a:ea typeface="Microsoft YaHei" pitchFamily="34"/>
                <a:cs typeface="Microsoft YaHei" pitchFamily="34"/>
              </a:defRPr>
            </a:lvl3pPr>
            <a:lvl4pPr marL="1600199" marR="0" lvl="3" indent="-228600" algn="l" rtl="0" hangingPunct="1">
              <a:lnSpc>
                <a:spcPct val="100000"/>
              </a:lnSpc>
              <a:spcBef>
                <a:spcPts val="448"/>
              </a:spcBef>
              <a:spcAft>
                <a:spcPts val="0"/>
              </a:spcAft>
              <a:buClr>
                <a:srgbClr val="000000"/>
              </a:buClr>
              <a:buSzPct val="100000"/>
              <a:buFont typeface="Times New Roman" pitchFamily="18"/>
              <a:buChar char="–"/>
              <a:tabLst>
                <a:tab pos="1600200" algn="l"/>
                <a:tab pos="179676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80" algn="l"/>
                <a:tab pos="8535959" algn="l"/>
                <a:tab pos="8985240" algn="l"/>
                <a:tab pos="9434160" algn="l"/>
                <a:tab pos="9883440" algn="l"/>
                <a:tab pos="10332720" algn="l"/>
              </a:tabLst>
              <a:defRPr lang="en-GB" sz="1800" b="0" i="0" u="none" strike="noStrike" baseline="0">
                <a:ln>
                  <a:noFill/>
                </a:ln>
                <a:solidFill>
                  <a:srgbClr val="000000"/>
                </a:solidFill>
                <a:latin typeface="Calibri" pitchFamily="34"/>
                <a:ea typeface="Microsoft YaHei" pitchFamily="34"/>
                <a:cs typeface="Microsoft YaHei" pitchFamily="34"/>
              </a:defRPr>
            </a:lvl4pPr>
            <a:lvl5pPr marL="2057400" marR="0" lvl="4" indent="-228600" algn="l" rtl="0" hangingPunct="1">
              <a:lnSpc>
                <a:spcPct val="100000"/>
              </a:lnSpc>
              <a:spcBef>
                <a:spcPts val="448"/>
              </a:spcBef>
              <a:spcAft>
                <a:spcPts val="0"/>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n-GB" sz="1800" b="0" i="0" u="none" strike="noStrike" baseline="0">
                <a:ln>
                  <a:noFill/>
                </a:ln>
                <a:solidFill>
                  <a:srgbClr val="000000"/>
                </a:solidFill>
                <a:latin typeface="Calibri" pitchFamily="34"/>
                <a:ea typeface="Microsoft YaHei" pitchFamily="34"/>
                <a:cs typeface="Microsoft YaHei" pitchFamily="34"/>
              </a:defRPr>
            </a:lvl5pPr>
            <a:lvl6pPr marL="2057400" marR="0" lvl="5" indent="-228600" algn="l" rtl="0" hangingPunct="1">
              <a:lnSpc>
                <a:spcPct val="100000"/>
              </a:lnSpc>
              <a:spcBef>
                <a:spcPts val="448"/>
              </a:spcBef>
              <a:spcAft>
                <a:spcPts val="0"/>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n-GB" sz="1800" b="0" i="0" u="none" strike="noStrike" baseline="0">
                <a:ln>
                  <a:noFill/>
                </a:ln>
                <a:solidFill>
                  <a:srgbClr val="000000"/>
                </a:solidFill>
                <a:latin typeface="Calibri" pitchFamily="34"/>
                <a:ea typeface="Microsoft YaHei" pitchFamily="34"/>
                <a:cs typeface="Microsoft YaHei" pitchFamily="34"/>
              </a:defRPr>
            </a:lvl6pPr>
            <a:lvl7pPr marL="2057400" marR="0" lvl="6" indent="-228600" algn="l" rtl="0" hangingPunct="1">
              <a:lnSpc>
                <a:spcPct val="100000"/>
              </a:lnSpc>
              <a:spcBef>
                <a:spcPts val="448"/>
              </a:spcBef>
              <a:spcAft>
                <a:spcPts val="0"/>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n-GB" sz="1800" b="0" i="0" u="none" strike="noStrike" baseline="0">
                <a:ln>
                  <a:noFill/>
                </a:ln>
                <a:solidFill>
                  <a:srgbClr val="000000"/>
                </a:solidFill>
                <a:latin typeface="Calibri" pitchFamily="34"/>
                <a:ea typeface="Microsoft YaHei" pitchFamily="34"/>
                <a:cs typeface="Microsoft YaHei" pitchFamily="34"/>
              </a:defRPr>
            </a:lvl7pPr>
            <a:lvl8pPr marL="2057400" marR="0" lvl="7" indent="-228600" algn="l" rtl="0" hangingPunct="1">
              <a:lnSpc>
                <a:spcPct val="100000"/>
              </a:lnSpc>
              <a:spcBef>
                <a:spcPts val="448"/>
              </a:spcBef>
              <a:spcAft>
                <a:spcPts val="0"/>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n-GB" sz="1800" b="0" i="0" u="none" strike="noStrike" baseline="0">
                <a:ln>
                  <a:noFill/>
                </a:ln>
                <a:solidFill>
                  <a:srgbClr val="000000"/>
                </a:solidFill>
                <a:latin typeface="Calibri" pitchFamily="34"/>
                <a:ea typeface="Microsoft YaHei" pitchFamily="34"/>
                <a:cs typeface="Microsoft YaHei" pitchFamily="34"/>
              </a:defRPr>
            </a:lvl8pPr>
            <a:lvl9pPr marL="2057400" marR="0" lvl="8" indent="-228600" algn="l" rtl="0" hangingPunct="1">
              <a:lnSpc>
                <a:spcPct val="100000"/>
              </a:lnSpc>
              <a:spcBef>
                <a:spcPts val="448"/>
              </a:spcBef>
              <a:spcAft>
                <a:spcPts val="0"/>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n-GB" sz="1800" b="0" i="0" u="none" strike="noStrike" baseline="0">
                <a:ln>
                  <a:noFill/>
                </a:ln>
                <a:solidFill>
                  <a:srgbClr val="000000"/>
                </a:solidFill>
                <a:latin typeface="Calibri" pitchFamily="34"/>
                <a:ea typeface="Microsoft YaHei" pitchFamily="34"/>
                <a:cs typeface="Microsoft YaHei" pitchFamily="34"/>
              </a:defRPr>
            </a:lvl9pPr>
          </a:lstStyle>
          <a:p>
            <a:pPr marL="342720" marR="0" lvl="0" indent="0" algn="l" defTabSz="914400" rtl="0" eaLnBrk="1" fontAlgn="auto" latinLnBrk="0" hangingPunct="1">
              <a:lnSpc>
                <a:spcPct val="100000"/>
              </a:lnSpc>
              <a:spcBef>
                <a:spcPts val="697"/>
              </a:spcBef>
              <a:spcAft>
                <a:spcPts val="0"/>
              </a:spcAft>
              <a:buClrTx/>
              <a:buSzTx/>
              <a:buFontTx/>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a:pPr>
            <a:endParaRPr kumimoji="0" lang="de-DE" altLang="zh-CN" sz="2400" b="0" i="0" u="none" strike="noStrike" kern="0" cap="none" spc="0" normalizeH="0" baseline="0" noProof="0" dirty="0">
              <a:ln>
                <a:noFill/>
              </a:ln>
              <a:solidFill>
                <a:srgbClr val="000000"/>
              </a:solidFill>
              <a:effectLst/>
              <a:uLnTx/>
              <a:uFillTx/>
              <a:latin typeface="Calibri" pitchFamily="34"/>
              <a:ea typeface="Microsoft YaHei" pitchFamily="2"/>
            </a:endParaRPr>
          </a:p>
        </p:txBody>
      </p:sp>
      <p:sp>
        <p:nvSpPr>
          <p:cNvPr id="14" name="Freihandform 7">
            <a:extLst>
              <a:ext uri="{FF2B5EF4-FFF2-40B4-BE49-F238E27FC236}">
                <a16:creationId xmlns:a16="http://schemas.microsoft.com/office/drawing/2014/main" id="{5E7E92F3-0AD5-2DAE-17A0-D206B4A45F46}"/>
              </a:ext>
            </a:extLst>
          </p:cNvPr>
          <p:cNvSpPr/>
          <p:nvPr/>
        </p:nvSpPr>
        <p:spPr>
          <a:xfrm>
            <a:off x="8400257" y="5949280"/>
            <a:ext cx="922319" cy="2127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5000" rIns="90000" bIns="45000"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a:pPr>
            <a:r>
              <a:rPr kumimoji="0" lang="de-DE" sz="1800" b="0" i="1" u="none" strike="noStrike" kern="0" cap="none" spc="0" normalizeH="0" baseline="0" noProof="0" dirty="0">
                <a:ln>
                  <a:noFill/>
                </a:ln>
                <a:solidFill>
                  <a:srgbClr val="000000"/>
                </a:solidFill>
                <a:effectLst/>
                <a:uLnTx/>
                <a:uFillTx/>
                <a:latin typeface="Calibri" pitchFamily="34"/>
                <a:ea typeface="Microsoft YaHei" pitchFamily="2"/>
                <a:cs typeface="Microsoft YaHei" pitchFamily="2"/>
              </a:rPr>
              <a:t>Pictures: P. Weber</a:t>
            </a:r>
          </a:p>
        </p:txBody>
      </p:sp>
      <p:sp>
        <p:nvSpPr>
          <p:cNvPr id="16" name="Textplatzhalter 2">
            <a:extLst>
              <a:ext uri="{FF2B5EF4-FFF2-40B4-BE49-F238E27FC236}">
                <a16:creationId xmlns:a16="http://schemas.microsoft.com/office/drawing/2014/main" id="{B51FE4CF-BEA5-916A-514F-202D9FBC6F8B}"/>
              </a:ext>
            </a:extLst>
          </p:cNvPr>
          <p:cNvSpPr txBox="1">
            <a:spLocks/>
          </p:cNvSpPr>
          <p:nvPr/>
        </p:nvSpPr>
        <p:spPr>
          <a:xfrm>
            <a:off x="-169334" y="765004"/>
            <a:ext cx="12014200" cy="5541840"/>
          </a:xfrm>
          <a:prstGeom prst="rect">
            <a:avLst/>
          </a:prstGeom>
          <a:noFill/>
          <a:ln>
            <a:noFill/>
          </a:ln>
        </p:spPr>
        <p:txBody>
          <a:bodyPr vert="horz" lIns="91440" tIns="45720" rIns="91440" bIns="45720" anchor="t" anchorCtr="0" compatLnSpc="1"/>
          <a:lstStyle>
            <a:defPPr marL="342720" marR="0" lvl="0" indent="0" algn="l" rtl="0" hangingPunct="1">
              <a:lnSpc>
                <a:spcPct val="100000"/>
              </a:lnSpc>
              <a:spcBef>
                <a:spcPts val="697"/>
              </a:spcBef>
              <a:spcAft>
                <a:spcPts val="0"/>
              </a:spcAft>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n-GB" sz="800" b="0" i="0" u="none" strike="noStrike" baseline="0">
                <a:ln>
                  <a:noFill/>
                </a:ln>
                <a:solidFill>
                  <a:srgbClr val="000000"/>
                </a:solidFill>
                <a:latin typeface="Calibri" pitchFamily="34"/>
                <a:ea typeface="Microsoft YaHei" pitchFamily="2"/>
                <a:cs typeface="Microsoft YaHei" pitchFamily="2"/>
              </a:defRPr>
            </a:defPPr>
            <a:lvl1pPr marL="342720" marR="0" lvl="0" indent="0" algn="l" rtl="0" hangingPunct="1">
              <a:lnSpc>
                <a:spcPct val="100000"/>
              </a:lnSpc>
              <a:spcBef>
                <a:spcPts val="697"/>
              </a:spcBef>
              <a:spcAft>
                <a:spcPts val="0"/>
              </a:spcAft>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n-GB" sz="800" b="0" i="0" u="none" strike="noStrike" baseline="0">
                <a:ln>
                  <a:noFill/>
                </a:ln>
                <a:solidFill>
                  <a:srgbClr val="000000"/>
                </a:solidFill>
                <a:latin typeface="Calibri" pitchFamily="34"/>
                <a:ea typeface="Microsoft YaHei" pitchFamily="2"/>
                <a:cs typeface="Microsoft YaHei" pitchFamily="2"/>
              </a:defRPr>
            </a:lvl1pPr>
            <a:lvl2pPr marL="742680" marR="0" lvl="1" indent="-285480" algn="l" rtl="0" hangingPunct="1">
              <a:lnSpc>
                <a:spcPct val="100000"/>
              </a:lnSpc>
              <a:spcBef>
                <a:spcPts val="598"/>
              </a:spcBef>
              <a:spcAft>
                <a:spcPts val="0"/>
              </a:spcAft>
              <a:buClr>
                <a:srgbClr val="000000"/>
              </a:buClr>
              <a:buSzPct val="100000"/>
              <a:buFont typeface="Times New Roman" pitchFamily="18"/>
              <a:buChar char="–"/>
              <a:tabLst>
                <a:tab pos="742680" algn="l"/>
                <a:tab pos="898200" algn="l"/>
                <a:tab pos="1347480" algn="l"/>
                <a:tab pos="1796760" algn="l"/>
                <a:tab pos="2246040" algn="l"/>
                <a:tab pos="2694960" algn="l"/>
                <a:tab pos="3144240" algn="l"/>
                <a:tab pos="3593520" algn="l"/>
                <a:tab pos="4042800" algn="l"/>
                <a:tab pos="4492080" algn="l"/>
                <a:tab pos="4941360" algn="l"/>
                <a:tab pos="5390640" algn="l"/>
                <a:tab pos="5839920" algn="l"/>
                <a:tab pos="6289200" algn="l"/>
                <a:tab pos="6738480" algn="l"/>
                <a:tab pos="7187759" algn="l"/>
                <a:tab pos="7637040" algn="l"/>
                <a:tab pos="8086320" algn="l"/>
                <a:tab pos="8535600" algn="l"/>
                <a:tab pos="8984880" algn="l"/>
                <a:tab pos="9434160" algn="l"/>
              </a:tabLst>
              <a:defRPr lang="en-GB" sz="1800" b="0" i="0" u="none" strike="noStrike" baseline="0">
                <a:ln>
                  <a:noFill/>
                </a:ln>
                <a:solidFill>
                  <a:srgbClr val="000000"/>
                </a:solidFill>
                <a:latin typeface="Calibri" pitchFamily="34"/>
                <a:ea typeface="Calibri" pitchFamily="34"/>
                <a:cs typeface="Calibri" pitchFamily="34"/>
              </a:defRPr>
            </a:lvl2pPr>
            <a:lvl3pPr marL="1143000" marR="0" lvl="2" indent="-228600" algn="l" rtl="0" hangingPunct="1">
              <a:lnSpc>
                <a:spcPct val="100000"/>
              </a:lnSpc>
              <a:spcBef>
                <a:spcPts val="499"/>
              </a:spcBef>
              <a:spcAft>
                <a:spcPts val="0"/>
              </a:spcAft>
              <a:buClr>
                <a:srgbClr val="000000"/>
              </a:buClr>
              <a:buSzPct val="100000"/>
              <a:buFont typeface="Times New Roman" pitchFamily="18"/>
              <a:buChar char="•"/>
              <a:tabLst>
                <a:tab pos="1143000" algn="l"/>
                <a:tab pos="1347480" algn="l"/>
                <a:tab pos="1796760" algn="l"/>
                <a:tab pos="2246040" algn="l"/>
                <a:tab pos="2695319" algn="l"/>
                <a:tab pos="3144599" algn="l"/>
                <a:tab pos="3593880" algn="l"/>
                <a:tab pos="4043160" algn="l"/>
                <a:tab pos="4492440" algn="l"/>
                <a:tab pos="4941720" algn="l"/>
                <a:tab pos="5391000" algn="l"/>
                <a:tab pos="5840279" algn="l"/>
                <a:tab pos="6289560" algn="l"/>
                <a:tab pos="6738840" algn="l"/>
                <a:tab pos="7188119" algn="l"/>
                <a:tab pos="7637400" algn="l"/>
                <a:tab pos="8086679" algn="l"/>
                <a:tab pos="8535960" algn="l"/>
                <a:tab pos="8985240" algn="l"/>
                <a:tab pos="9434160" algn="l"/>
                <a:tab pos="9883440" algn="l"/>
              </a:tabLst>
              <a:defRPr lang="en-GB" sz="2000" b="0" i="0" u="none" strike="noStrike" baseline="0">
                <a:ln>
                  <a:noFill/>
                </a:ln>
                <a:solidFill>
                  <a:srgbClr val="000000"/>
                </a:solidFill>
                <a:latin typeface="Calibri" pitchFamily="34"/>
                <a:ea typeface="Microsoft YaHei" pitchFamily="34"/>
                <a:cs typeface="Microsoft YaHei" pitchFamily="34"/>
              </a:defRPr>
            </a:lvl3pPr>
            <a:lvl4pPr marL="1600199" marR="0" lvl="3" indent="-228600" algn="l" rtl="0" hangingPunct="1">
              <a:lnSpc>
                <a:spcPct val="100000"/>
              </a:lnSpc>
              <a:spcBef>
                <a:spcPts val="448"/>
              </a:spcBef>
              <a:spcAft>
                <a:spcPts val="0"/>
              </a:spcAft>
              <a:buClr>
                <a:srgbClr val="000000"/>
              </a:buClr>
              <a:buSzPct val="100000"/>
              <a:buFont typeface="Times New Roman" pitchFamily="18"/>
              <a:buChar char="–"/>
              <a:tabLst>
                <a:tab pos="1600200" algn="l"/>
                <a:tab pos="179676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80" algn="l"/>
                <a:tab pos="8535959" algn="l"/>
                <a:tab pos="8985240" algn="l"/>
                <a:tab pos="9434160" algn="l"/>
                <a:tab pos="9883440" algn="l"/>
                <a:tab pos="10332720" algn="l"/>
              </a:tabLst>
              <a:defRPr lang="en-GB" sz="1800" b="0" i="0" u="none" strike="noStrike" baseline="0">
                <a:ln>
                  <a:noFill/>
                </a:ln>
                <a:solidFill>
                  <a:srgbClr val="000000"/>
                </a:solidFill>
                <a:latin typeface="Calibri" pitchFamily="34"/>
                <a:ea typeface="Microsoft YaHei" pitchFamily="34"/>
                <a:cs typeface="Microsoft YaHei" pitchFamily="34"/>
              </a:defRPr>
            </a:lvl4pPr>
            <a:lvl5pPr marL="2057400" marR="0" lvl="4" indent="-228600" algn="l" rtl="0" hangingPunct="1">
              <a:lnSpc>
                <a:spcPct val="100000"/>
              </a:lnSpc>
              <a:spcBef>
                <a:spcPts val="448"/>
              </a:spcBef>
              <a:spcAft>
                <a:spcPts val="0"/>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n-GB" sz="1800" b="0" i="0" u="none" strike="noStrike" baseline="0">
                <a:ln>
                  <a:noFill/>
                </a:ln>
                <a:solidFill>
                  <a:srgbClr val="000000"/>
                </a:solidFill>
                <a:latin typeface="Calibri" pitchFamily="34"/>
                <a:ea typeface="Microsoft YaHei" pitchFamily="34"/>
                <a:cs typeface="Microsoft YaHei" pitchFamily="34"/>
              </a:defRPr>
            </a:lvl5pPr>
            <a:lvl6pPr marL="2057400" marR="0" lvl="5" indent="-228600" algn="l" rtl="0" hangingPunct="1">
              <a:lnSpc>
                <a:spcPct val="100000"/>
              </a:lnSpc>
              <a:spcBef>
                <a:spcPts val="448"/>
              </a:spcBef>
              <a:spcAft>
                <a:spcPts val="0"/>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n-GB" sz="1800" b="0" i="0" u="none" strike="noStrike" baseline="0">
                <a:ln>
                  <a:noFill/>
                </a:ln>
                <a:solidFill>
                  <a:srgbClr val="000000"/>
                </a:solidFill>
                <a:latin typeface="Calibri" pitchFamily="34"/>
                <a:ea typeface="Microsoft YaHei" pitchFamily="34"/>
                <a:cs typeface="Microsoft YaHei" pitchFamily="34"/>
              </a:defRPr>
            </a:lvl6pPr>
            <a:lvl7pPr marL="2057400" marR="0" lvl="6" indent="-228600" algn="l" rtl="0" hangingPunct="1">
              <a:lnSpc>
                <a:spcPct val="100000"/>
              </a:lnSpc>
              <a:spcBef>
                <a:spcPts val="448"/>
              </a:spcBef>
              <a:spcAft>
                <a:spcPts val="0"/>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n-GB" sz="1800" b="0" i="0" u="none" strike="noStrike" baseline="0">
                <a:ln>
                  <a:noFill/>
                </a:ln>
                <a:solidFill>
                  <a:srgbClr val="000000"/>
                </a:solidFill>
                <a:latin typeface="Calibri" pitchFamily="34"/>
                <a:ea typeface="Microsoft YaHei" pitchFamily="34"/>
                <a:cs typeface="Microsoft YaHei" pitchFamily="34"/>
              </a:defRPr>
            </a:lvl7pPr>
            <a:lvl8pPr marL="2057400" marR="0" lvl="7" indent="-228600" algn="l" rtl="0" hangingPunct="1">
              <a:lnSpc>
                <a:spcPct val="100000"/>
              </a:lnSpc>
              <a:spcBef>
                <a:spcPts val="448"/>
              </a:spcBef>
              <a:spcAft>
                <a:spcPts val="0"/>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n-GB" sz="1800" b="0" i="0" u="none" strike="noStrike" baseline="0">
                <a:ln>
                  <a:noFill/>
                </a:ln>
                <a:solidFill>
                  <a:srgbClr val="000000"/>
                </a:solidFill>
                <a:latin typeface="Calibri" pitchFamily="34"/>
                <a:ea typeface="Microsoft YaHei" pitchFamily="34"/>
                <a:cs typeface="Microsoft YaHei" pitchFamily="34"/>
              </a:defRPr>
            </a:lvl8pPr>
            <a:lvl9pPr marL="2057400" marR="0" lvl="8" indent="-228600" algn="l" rtl="0" hangingPunct="1">
              <a:lnSpc>
                <a:spcPct val="100000"/>
              </a:lnSpc>
              <a:spcBef>
                <a:spcPts val="448"/>
              </a:spcBef>
              <a:spcAft>
                <a:spcPts val="0"/>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n-GB" sz="1800" b="0" i="0" u="none" strike="noStrike" baseline="0">
                <a:ln>
                  <a:noFill/>
                </a:ln>
                <a:solidFill>
                  <a:srgbClr val="000000"/>
                </a:solidFill>
                <a:latin typeface="Calibri" pitchFamily="34"/>
                <a:ea typeface="Microsoft YaHei" pitchFamily="34"/>
                <a:cs typeface="Microsoft YaHei" pitchFamily="34"/>
              </a:defRPr>
            </a:lvl9pPr>
          </a:lstStyle>
          <a:p>
            <a:pPr marL="342720" marR="0" lvl="0" indent="0" algn="l" defTabSz="914400" rtl="0" eaLnBrk="1" fontAlgn="auto" latinLnBrk="0" hangingPunct="1">
              <a:lnSpc>
                <a:spcPct val="100000"/>
              </a:lnSpc>
              <a:spcBef>
                <a:spcPts val="697"/>
              </a:spcBef>
              <a:spcAft>
                <a:spcPts val="0"/>
              </a:spcAft>
              <a:buClrTx/>
              <a:buSzTx/>
              <a:buFontTx/>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a:pPr>
            <a:r>
              <a:rPr kumimoji="0" lang="de-DE" altLang="zh-CN" sz="2000" b="0" i="0" u="none" strike="noStrike" kern="0" cap="none" spc="0" normalizeH="0" baseline="0" noProof="0" dirty="0" err="1">
                <a:ln>
                  <a:noFill/>
                </a:ln>
                <a:solidFill>
                  <a:srgbClr val="000000"/>
                </a:solidFill>
                <a:effectLst/>
                <a:uLnTx/>
                <a:uFillTx/>
                <a:latin typeface="Calibri" pitchFamily="34"/>
                <a:ea typeface="Microsoft YaHei" pitchFamily="2"/>
              </a:rPr>
              <a:t>Trimming</a:t>
            </a:r>
            <a:r>
              <a:rPr kumimoji="0" lang="de-DE" altLang="zh-CN" sz="2000" b="0" i="0" u="none" strike="noStrike" kern="0" cap="none" spc="0" normalizeH="0" baseline="0" noProof="0" dirty="0">
                <a:ln>
                  <a:noFill/>
                </a:ln>
                <a:solidFill>
                  <a:srgbClr val="000000"/>
                </a:solidFill>
                <a:effectLst/>
                <a:uLnTx/>
                <a:uFillTx/>
                <a:latin typeface="Calibri" pitchFamily="34"/>
                <a:ea typeface="Microsoft YaHei" pitchFamily="2"/>
              </a:rPr>
              <a:t> </a:t>
            </a:r>
            <a:r>
              <a:rPr kumimoji="0" lang="de-DE" altLang="zh-CN" sz="2000" b="0" i="0" u="none" strike="noStrike" kern="0" cap="none" spc="0" normalizeH="0" baseline="0" noProof="0" dirty="0" err="1">
                <a:ln>
                  <a:noFill/>
                </a:ln>
                <a:solidFill>
                  <a:srgbClr val="000000"/>
                </a:solidFill>
                <a:effectLst/>
                <a:uLnTx/>
                <a:uFillTx/>
                <a:latin typeface="Calibri" pitchFamily="34"/>
                <a:ea typeface="Microsoft YaHei" pitchFamily="2"/>
              </a:rPr>
              <a:t>measures</a:t>
            </a:r>
            <a:r>
              <a:rPr kumimoji="0" lang="de-DE" altLang="zh-CN" sz="2000" b="0" i="0" u="none" strike="noStrike" kern="0" cap="none" spc="0" normalizeH="0" baseline="0" noProof="0" dirty="0">
                <a:ln>
                  <a:noFill/>
                </a:ln>
                <a:solidFill>
                  <a:srgbClr val="000000"/>
                </a:solidFill>
                <a:effectLst/>
                <a:uLnTx/>
                <a:uFillTx/>
                <a:latin typeface="Calibri" pitchFamily="34"/>
                <a:ea typeface="Microsoft YaHei" pitchFamily="2"/>
              </a:rPr>
              <a:t> </a:t>
            </a:r>
            <a:r>
              <a:rPr kumimoji="0" lang="de-DE" altLang="zh-CN" sz="2000" b="0" i="0" u="none" strike="noStrike" kern="0" cap="none" spc="0" normalizeH="0" baseline="0" noProof="0" dirty="0" err="1">
                <a:ln>
                  <a:noFill/>
                </a:ln>
                <a:solidFill>
                  <a:srgbClr val="000000"/>
                </a:solidFill>
                <a:effectLst/>
                <a:uLnTx/>
                <a:uFillTx/>
                <a:latin typeface="Calibri" pitchFamily="34"/>
                <a:ea typeface="Microsoft YaHei" pitchFamily="2"/>
              </a:rPr>
              <a:t>calculated</a:t>
            </a:r>
            <a:r>
              <a:rPr kumimoji="0" lang="de-DE" altLang="zh-CN" sz="2000" b="0" i="0" u="none" strike="noStrike" kern="0" cap="none" spc="0" normalizeH="0" baseline="0" noProof="0" dirty="0">
                <a:ln>
                  <a:noFill/>
                </a:ln>
                <a:solidFill>
                  <a:srgbClr val="000000"/>
                </a:solidFill>
                <a:effectLst/>
                <a:uLnTx/>
                <a:uFillTx/>
                <a:latin typeface="Calibri" pitchFamily="34"/>
                <a:ea typeface="Microsoft YaHei" pitchFamily="2"/>
              </a:rPr>
              <a:t>  </a:t>
            </a:r>
            <a:r>
              <a:rPr kumimoji="0" lang="de-DE" altLang="zh-CN" sz="2000" b="0" i="0" u="none" strike="noStrike" kern="0" cap="none" spc="0" normalizeH="0" baseline="0" noProof="0" dirty="0" err="1">
                <a:ln>
                  <a:noFill/>
                </a:ln>
                <a:solidFill>
                  <a:srgbClr val="000000"/>
                </a:solidFill>
                <a:effectLst/>
                <a:uLnTx/>
                <a:uFillTx/>
                <a:latin typeface="Calibri" pitchFamily="34"/>
                <a:ea typeface="Microsoft YaHei" pitchFamily="2"/>
              </a:rPr>
              <a:t>by</a:t>
            </a:r>
            <a:r>
              <a:rPr kumimoji="0" lang="de-DE" altLang="zh-CN" sz="2000" b="0" i="0" u="none" strike="noStrike" kern="0" cap="none" spc="0" normalizeH="0" baseline="0" noProof="0" dirty="0">
                <a:ln>
                  <a:noFill/>
                </a:ln>
                <a:solidFill>
                  <a:srgbClr val="000000"/>
                </a:solidFill>
                <a:effectLst/>
                <a:uLnTx/>
                <a:uFillTx/>
                <a:latin typeface="Calibri" pitchFamily="34"/>
                <a:ea typeface="Microsoft YaHei" pitchFamily="2"/>
              </a:rPr>
              <a:t> </a:t>
            </a:r>
            <a:r>
              <a:rPr kumimoji="0" lang="de-DE" altLang="zh-CN" sz="2000" b="0" i="0" u="none" strike="noStrike" kern="0" cap="none" spc="0" normalizeH="0" baseline="0" noProof="0" dirty="0" err="1">
                <a:ln>
                  <a:noFill/>
                </a:ln>
                <a:solidFill>
                  <a:srgbClr val="000000"/>
                </a:solidFill>
                <a:effectLst/>
                <a:uLnTx/>
                <a:uFillTx/>
                <a:latin typeface="Calibri" pitchFamily="34"/>
                <a:ea typeface="Microsoft YaHei" pitchFamily="2"/>
              </a:rPr>
              <a:t>using</a:t>
            </a:r>
            <a:r>
              <a:rPr kumimoji="0" lang="de-DE" altLang="zh-CN" sz="2000" b="0" i="0" u="none" strike="noStrike" kern="0" cap="none" spc="0" normalizeH="0" baseline="0" noProof="0" dirty="0">
                <a:ln>
                  <a:noFill/>
                </a:ln>
                <a:solidFill>
                  <a:srgbClr val="000000"/>
                </a:solidFill>
                <a:effectLst/>
                <a:uLnTx/>
                <a:uFillTx/>
                <a:latin typeface="Calibri" pitchFamily="34"/>
                <a:ea typeface="Microsoft YaHei" pitchFamily="2"/>
              </a:rPr>
              <a:t> </a:t>
            </a:r>
            <a:r>
              <a:rPr kumimoji="0" lang="de-DE" altLang="zh-CN" sz="2000" b="0" i="0" u="none" strike="noStrike" kern="0" cap="none" spc="0" normalizeH="0" baseline="0" noProof="0" dirty="0" err="1">
                <a:ln>
                  <a:noFill/>
                </a:ln>
                <a:solidFill>
                  <a:srgbClr val="000000"/>
                </a:solidFill>
                <a:effectLst/>
                <a:uLnTx/>
                <a:uFillTx/>
                <a:latin typeface="Calibri" pitchFamily="34"/>
                <a:ea typeface="Microsoft YaHei" pitchFamily="2"/>
              </a:rPr>
              <a:t>the</a:t>
            </a:r>
            <a:r>
              <a:rPr kumimoji="0" lang="de-DE" altLang="zh-CN" sz="2000" b="0" i="0" u="none" strike="noStrike" kern="0" cap="none" spc="0" normalizeH="0" baseline="0" noProof="0" dirty="0">
                <a:ln>
                  <a:noFill/>
                </a:ln>
                <a:solidFill>
                  <a:srgbClr val="000000"/>
                </a:solidFill>
                <a:effectLst/>
                <a:uLnTx/>
                <a:uFillTx/>
                <a:latin typeface="Calibri" pitchFamily="34"/>
                <a:ea typeface="Microsoft YaHei" pitchFamily="2"/>
              </a:rPr>
              <a:t> different </a:t>
            </a:r>
            <a:r>
              <a:rPr kumimoji="0" lang="de-DE" altLang="zh-CN" sz="2000" b="0" i="0" u="none" strike="noStrike" kern="0" cap="none" spc="0" normalizeH="0" baseline="0" noProof="0" dirty="0" err="1">
                <a:ln>
                  <a:noFill/>
                </a:ln>
                <a:solidFill>
                  <a:srgbClr val="000000"/>
                </a:solidFill>
                <a:effectLst/>
                <a:uLnTx/>
                <a:uFillTx/>
                <a:latin typeface="Calibri" pitchFamily="34"/>
                <a:ea typeface="Microsoft YaHei" pitchFamily="2"/>
              </a:rPr>
              <a:t>datasets</a:t>
            </a:r>
            <a:r>
              <a:rPr kumimoji="0" lang="de-DE" altLang="zh-CN" sz="2000" b="0" i="0" u="none" strike="noStrike" kern="0" cap="none" spc="0" normalizeH="0" baseline="0" noProof="0" dirty="0">
                <a:ln>
                  <a:noFill/>
                </a:ln>
                <a:solidFill>
                  <a:srgbClr val="000000"/>
                </a:solidFill>
                <a:effectLst/>
                <a:uLnTx/>
                <a:uFillTx/>
                <a:latin typeface="Calibri" pitchFamily="34"/>
                <a:ea typeface="Microsoft YaHei" pitchFamily="2"/>
              </a:rPr>
              <a:t> </a:t>
            </a:r>
            <a:r>
              <a:rPr kumimoji="0" lang="de-DE" altLang="zh-CN" sz="2000" b="0" i="0" u="none" strike="noStrike" kern="0" cap="none" spc="0" normalizeH="0" baseline="0" noProof="0" dirty="0" err="1">
                <a:ln>
                  <a:noFill/>
                </a:ln>
                <a:solidFill>
                  <a:srgbClr val="000000"/>
                </a:solidFill>
                <a:effectLst/>
                <a:uLnTx/>
                <a:uFillTx/>
                <a:latin typeface="Calibri" pitchFamily="34"/>
                <a:ea typeface="Microsoft YaHei" pitchFamily="2"/>
              </a:rPr>
              <a:t>show</a:t>
            </a:r>
            <a:r>
              <a:rPr kumimoji="0" lang="de-DE" altLang="zh-CN" sz="2000" b="0" i="0" u="none" strike="noStrike" kern="0" cap="none" spc="0" normalizeH="0" baseline="0" noProof="0" dirty="0">
                <a:ln>
                  <a:noFill/>
                </a:ln>
                <a:solidFill>
                  <a:srgbClr val="000000"/>
                </a:solidFill>
                <a:effectLst/>
                <a:uLnTx/>
                <a:uFillTx/>
                <a:latin typeface="Calibri" pitchFamily="34"/>
                <a:ea typeface="Microsoft YaHei" pitchFamily="2"/>
              </a:rPr>
              <a:t> </a:t>
            </a:r>
            <a:r>
              <a:rPr kumimoji="0" lang="de-DE" altLang="zh-CN" sz="2000" b="0" i="0" u="none" strike="noStrike" kern="0" cap="none" spc="0" normalizeH="0" baseline="0" noProof="0" dirty="0" err="1">
                <a:ln>
                  <a:noFill/>
                </a:ln>
                <a:solidFill>
                  <a:srgbClr val="000000"/>
                </a:solidFill>
                <a:effectLst/>
                <a:uLnTx/>
                <a:uFillTx/>
                <a:latin typeface="Calibri" pitchFamily="34"/>
                <a:ea typeface="Microsoft YaHei" pitchFamily="2"/>
              </a:rPr>
              <a:t>good</a:t>
            </a:r>
            <a:r>
              <a:rPr kumimoji="0" lang="de-DE" altLang="zh-CN" sz="2000" b="0" i="0" u="none" strike="noStrike" kern="0" cap="none" spc="0" normalizeH="0" baseline="0" noProof="0" dirty="0">
                <a:ln>
                  <a:noFill/>
                </a:ln>
                <a:solidFill>
                  <a:srgbClr val="000000"/>
                </a:solidFill>
                <a:effectLst/>
                <a:uLnTx/>
                <a:uFillTx/>
                <a:latin typeface="Calibri" pitchFamily="34"/>
                <a:ea typeface="Microsoft YaHei" pitchFamily="2"/>
              </a:rPr>
              <a:t> </a:t>
            </a:r>
            <a:r>
              <a:rPr kumimoji="0" lang="de-DE" altLang="zh-CN" sz="2000" b="0" i="0" u="none" strike="noStrike" kern="0" cap="none" spc="0" normalizeH="0" baseline="0" noProof="0" dirty="0" err="1">
                <a:ln>
                  <a:noFill/>
                </a:ln>
                <a:solidFill>
                  <a:srgbClr val="000000"/>
                </a:solidFill>
                <a:effectLst/>
                <a:uLnTx/>
                <a:uFillTx/>
                <a:latin typeface="Calibri" pitchFamily="34"/>
                <a:ea typeface="Microsoft YaHei" pitchFamily="2"/>
              </a:rPr>
              <a:t>consistency</a:t>
            </a:r>
            <a:r>
              <a:rPr kumimoji="0" lang="de-DE" altLang="zh-CN" sz="2000" b="0" i="0" u="none" strike="noStrike" kern="0" cap="none" spc="0" normalizeH="0" baseline="0" noProof="0" dirty="0">
                <a:ln>
                  <a:noFill/>
                </a:ln>
                <a:solidFill>
                  <a:srgbClr val="000000"/>
                </a:solidFill>
                <a:effectLst/>
                <a:uLnTx/>
                <a:uFillTx/>
                <a:latin typeface="Calibri" pitchFamily="34"/>
                <a:ea typeface="Microsoft YaHei" pitchFamily="2"/>
              </a:rPr>
              <a:t> </a:t>
            </a:r>
            <a:r>
              <a:rPr kumimoji="0" lang="de-DE" altLang="zh-CN" sz="2000" b="0" i="0" u="none" strike="noStrike" kern="0" cap="none" spc="0" normalizeH="0" baseline="0" noProof="0" dirty="0" err="1">
                <a:ln>
                  <a:noFill/>
                </a:ln>
                <a:solidFill>
                  <a:srgbClr val="000000"/>
                </a:solidFill>
                <a:effectLst/>
                <a:uLnTx/>
                <a:uFillTx/>
                <a:latin typeface="Calibri" pitchFamily="34"/>
                <a:ea typeface="Microsoft YaHei" pitchFamily="2"/>
              </a:rPr>
              <a:t>between</a:t>
            </a:r>
            <a:r>
              <a:rPr kumimoji="0" lang="de-DE" altLang="zh-CN" sz="2000" b="0" i="0" u="none" strike="noStrike" kern="0" cap="none" spc="0" normalizeH="0" baseline="0" noProof="0" dirty="0">
                <a:ln>
                  <a:noFill/>
                </a:ln>
                <a:solidFill>
                  <a:srgbClr val="000000"/>
                </a:solidFill>
                <a:effectLst/>
                <a:uLnTx/>
                <a:uFillTx/>
                <a:latin typeface="Calibri" pitchFamily="34"/>
                <a:ea typeface="Microsoft YaHei" pitchFamily="2"/>
              </a:rPr>
              <a:t> </a:t>
            </a:r>
            <a:r>
              <a:rPr kumimoji="0" lang="de-DE" altLang="zh-CN" sz="2000" b="0" i="0" u="none" strike="noStrike" kern="0" cap="none" spc="0" normalizeH="0" baseline="0" noProof="0" dirty="0" err="1">
                <a:ln>
                  <a:noFill/>
                </a:ln>
                <a:solidFill>
                  <a:srgbClr val="000000"/>
                </a:solidFill>
                <a:effectLst/>
                <a:uLnTx/>
                <a:uFillTx/>
                <a:latin typeface="Calibri" pitchFamily="34"/>
                <a:ea typeface="Microsoft YaHei" pitchFamily="2"/>
              </a:rPr>
              <a:t>the</a:t>
            </a:r>
            <a:r>
              <a:rPr kumimoji="0" lang="de-DE" altLang="zh-CN" sz="2000" b="0" i="0" u="none" strike="noStrike" kern="0" cap="none" spc="0" normalizeH="0" baseline="0" noProof="0" dirty="0">
                <a:ln>
                  <a:noFill/>
                </a:ln>
                <a:solidFill>
                  <a:srgbClr val="000000"/>
                </a:solidFill>
                <a:effectLst/>
                <a:uLnTx/>
                <a:uFillTx/>
                <a:latin typeface="Calibri" pitchFamily="34"/>
                <a:ea typeface="Microsoft YaHei" pitchFamily="2"/>
              </a:rPr>
              <a:t> </a:t>
            </a:r>
            <a:r>
              <a:rPr kumimoji="0" lang="de-DE" altLang="zh-CN" sz="2000" b="0" i="0" u="none" strike="noStrike" kern="0" cap="none" spc="0" normalizeH="0" baseline="0" noProof="0" dirty="0" err="1">
                <a:ln>
                  <a:noFill/>
                </a:ln>
                <a:solidFill>
                  <a:srgbClr val="000000"/>
                </a:solidFill>
                <a:effectLst/>
                <a:uLnTx/>
                <a:uFillTx/>
                <a:latin typeface="Calibri" pitchFamily="34"/>
                <a:ea typeface="Microsoft YaHei" pitchFamily="2"/>
              </a:rPr>
              <a:t>two</a:t>
            </a:r>
            <a:r>
              <a:rPr kumimoji="0" lang="de-DE" altLang="zh-CN" sz="2000" b="0" i="0" u="none" strike="noStrike" kern="0" cap="none" spc="0" normalizeH="0" baseline="0" noProof="0" dirty="0">
                <a:ln>
                  <a:noFill/>
                </a:ln>
                <a:solidFill>
                  <a:srgbClr val="000000"/>
                </a:solidFill>
                <a:effectLst/>
                <a:uLnTx/>
                <a:uFillTx/>
                <a:latin typeface="Calibri" pitchFamily="34"/>
                <a:ea typeface="Microsoft YaHei" pitchFamily="2"/>
              </a:rPr>
              <a:t> </a:t>
            </a:r>
            <a:r>
              <a:rPr kumimoji="0" lang="de-DE" altLang="zh-CN" sz="2000" b="0" i="0" u="none" strike="noStrike" kern="0" cap="none" spc="0" normalizeH="0" baseline="0" noProof="0" dirty="0" err="1">
                <a:ln>
                  <a:noFill/>
                </a:ln>
                <a:solidFill>
                  <a:srgbClr val="000000"/>
                </a:solidFill>
                <a:effectLst/>
                <a:uLnTx/>
                <a:uFillTx/>
                <a:latin typeface="Calibri" pitchFamily="34"/>
                <a:ea typeface="Microsoft YaHei" pitchFamily="2"/>
              </a:rPr>
              <a:t>calculations</a:t>
            </a:r>
            <a:r>
              <a:rPr kumimoji="0" lang="de-DE" altLang="zh-CN" sz="2000" b="0" i="0" u="none" strike="noStrike" kern="0" cap="none" spc="0" normalizeH="0" baseline="0" noProof="0" dirty="0">
                <a:ln>
                  <a:noFill/>
                </a:ln>
                <a:solidFill>
                  <a:srgbClr val="000000"/>
                </a:solidFill>
                <a:effectLst/>
                <a:uLnTx/>
                <a:uFillTx/>
                <a:latin typeface="Calibri" pitchFamily="34"/>
                <a:ea typeface="Microsoft YaHei" pitchFamily="2"/>
              </a:rPr>
              <a:t> (RI and JGU):</a:t>
            </a:r>
          </a:p>
          <a:p>
            <a:pPr marL="342720" marR="0" lvl="0" indent="0" algn="l" defTabSz="914400" rtl="0" eaLnBrk="1" fontAlgn="auto" latinLnBrk="0" hangingPunct="1">
              <a:lnSpc>
                <a:spcPct val="100000"/>
              </a:lnSpc>
              <a:spcBef>
                <a:spcPts val="697"/>
              </a:spcBef>
              <a:spcAft>
                <a:spcPts val="0"/>
              </a:spcAft>
              <a:buClrTx/>
              <a:buSzPct val="45000"/>
              <a:buFontTx/>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a:pPr>
            <a:r>
              <a:rPr kumimoji="0" lang="de-DE" altLang="zh-CN" sz="2400" b="0" i="0" u="none" strike="noStrike" kern="0" cap="none" spc="0" normalizeH="0" baseline="0" noProof="0" dirty="0">
                <a:ln>
                  <a:noFill/>
                </a:ln>
                <a:solidFill>
                  <a:srgbClr val="000000"/>
                </a:solidFill>
                <a:effectLst/>
                <a:uLnTx/>
                <a:uFillTx/>
                <a:latin typeface="Calibri" pitchFamily="34"/>
                <a:ea typeface="Microsoft YaHei" pitchFamily="2"/>
              </a:rPr>
              <a:t> </a:t>
            </a:r>
          </a:p>
          <a:p>
            <a:pPr marL="342720" marR="0" lvl="0" indent="0" algn="l" defTabSz="914400" rtl="0" eaLnBrk="1" fontAlgn="auto" latinLnBrk="0" hangingPunct="1">
              <a:lnSpc>
                <a:spcPct val="100000"/>
              </a:lnSpc>
              <a:spcBef>
                <a:spcPts val="697"/>
              </a:spcBef>
              <a:spcAft>
                <a:spcPts val="0"/>
              </a:spcAft>
              <a:buClrTx/>
              <a:buSzTx/>
              <a:buFontTx/>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a:pPr>
            <a:endParaRPr kumimoji="0" lang="de-DE" altLang="zh-CN" sz="2400" b="0" i="0" u="none" strike="noStrike" kern="0" cap="none" spc="0" normalizeH="0" baseline="0" noProof="0" dirty="0">
              <a:ln>
                <a:noFill/>
              </a:ln>
              <a:solidFill>
                <a:srgbClr val="000000"/>
              </a:solidFill>
              <a:effectLst/>
              <a:uLnTx/>
              <a:uFillTx/>
              <a:latin typeface="Calibri" pitchFamily="34"/>
              <a:ea typeface="Microsoft YaHei" pitchFamily="2"/>
            </a:endParaRPr>
          </a:p>
        </p:txBody>
      </p:sp>
    </p:spTree>
    <p:extLst>
      <p:ext uri="{BB962C8B-B14F-4D97-AF65-F5344CB8AC3E}">
        <p14:creationId xmlns:p14="http://schemas.microsoft.com/office/powerpoint/2010/main" val="63656227"/>
      </p:ext>
    </p:extLst>
  </p:cSld>
  <p:clrMapOvr>
    <a:masterClrMapping/>
  </p:clrMapOvr>
  <mc:AlternateContent xmlns:mc="http://schemas.openxmlformats.org/markup-compatibility/2006" xmlns:p14="http://schemas.microsoft.com/office/powerpoint/2010/main">
    <mc:Choice Requires="p14">
      <p:transition spd="slow" p14:dur="2000" advTm="85793"/>
    </mc:Choice>
    <mc:Fallback xmlns="">
      <p:transition spd="slow" advTm="85793"/>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E70CF-6282-0F8F-8C52-F7BB76643507}"/>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C78FE24B-1391-10C1-C527-CE7312C321F0}"/>
              </a:ext>
            </a:extLst>
          </p:cNvPr>
          <p:cNvSpPr>
            <a:spLocks noGrp="1"/>
          </p:cNvSpPr>
          <p:nvPr>
            <p:ph type="title"/>
          </p:nvPr>
        </p:nvSpPr>
        <p:spPr>
          <a:xfrm>
            <a:off x="2811794" y="156482"/>
            <a:ext cx="8404123" cy="1325563"/>
          </a:xfrm>
        </p:spPr>
        <p:txBody>
          <a:bodyPr>
            <a:normAutofit/>
          </a:bodyPr>
          <a:lstStyle/>
          <a:p>
            <a:r>
              <a:rPr lang="it-IT" sz="2400" b="1" dirty="0">
                <a:latin typeface="Calibri" panose="020F0502020204030204" pitchFamily="34" charset="0"/>
                <a:ea typeface="Calibri" panose="020F0502020204030204" pitchFamily="34" charset="0"/>
                <a:cs typeface="Calibri" panose="020F0502020204030204" pitchFamily="34" charset="0"/>
              </a:rPr>
              <a:t>Hot topic </a:t>
            </a:r>
            <a:r>
              <a:rPr lang="it-IT" sz="2000" dirty="0">
                <a:latin typeface="Calibri" panose="020F0502020204030204" pitchFamily="34" charset="0"/>
                <a:ea typeface="Calibri" panose="020F0502020204030204" pitchFamily="34" charset="0"/>
                <a:cs typeface="Calibri" panose="020F0502020204030204" pitchFamily="34" charset="0"/>
              </a:rPr>
              <a:t>Developing SRF towards Turn-Key Industrial Systems</a:t>
            </a:r>
            <a:br>
              <a:rPr lang="it-IT" sz="2000" dirty="0">
                <a:latin typeface="Calibri" panose="020F0502020204030204" pitchFamily="34" charset="0"/>
                <a:ea typeface="Calibri" panose="020F0502020204030204" pitchFamily="34" charset="0"/>
                <a:cs typeface="Calibri" panose="020F0502020204030204" pitchFamily="34" charset="0"/>
              </a:rPr>
            </a:br>
            <a:br>
              <a:rPr lang="it-IT" sz="200" dirty="0">
                <a:latin typeface="Calibri" panose="020F0502020204030204" pitchFamily="34" charset="0"/>
                <a:ea typeface="Calibri" panose="020F0502020204030204" pitchFamily="34" charset="0"/>
                <a:cs typeface="Calibri" panose="020F0502020204030204" pitchFamily="34" charset="0"/>
              </a:rPr>
            </a:br>
            <a:r>
              <a:rPr lang="it-IT" sz="2800" b="1" i="1" dirty="0">
                <a:solidFill>
                  <a:srgbClr val="C00000"/>
                </a:solidFill>
                <a:latin typeface="Calibri" panose="020F0502020204030204" pitchFamily="34" charset="0"/>
                <a:ea typeface="Calibri" panose="020F0502020204030204" pitchFamily="34" charset="0"/>
                <a:cs typeface="Calibri" panose="020F0502020204030204" pitchFamily="34" charset="0"/>
              </a:rPr>
              <a:t>Session Outline</a:t>
            </a:r>
            <a:br>
              <a:rPr lang="it-IT" sz="2800" b="1" i="1" dirty="0">
                <a:solidFill>
                  <a:srgbClr val="C00000"/>
                </a:solidFill>
                <a:latin typeface="Calibri" panose="020F0502020204030204" pitchFamily="34" charset="0"/>
                <a:ea typeface="Calibri" panose="020F0502020204030204" pitchFamily="34" charset="0"/>
                <a:cs typeface="Calibri" panose="020F0502020204030204" pitchFamily="34" charset="0"/>
              </a:rPr>
            </a:br>
            <a:endParaRPr lang="it-IT" sz="2400" b="1" i="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descr="TTC 2026 Meeting, CEA-CNRS-Université Paris Saclay, 9-12 June 2026, Gif sur Yvette, France">
            <a:extLst>
              <a:ext uri="{FF2B5EF4-FFF2-40B4-BE49-F238E27FC236}">
                <a16:creationId xmlns:a16="http://schemas.microsoft.com/office/drawing/2014/main" id="{0066E2BD-14C7-9BF7-8335-4DFAE173E3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39" t="8985" r="82173" b="10183"/>
          <a:stretch>
            <a:fillRect/>
          </a:stretch>
        </p:blipFill>
        <p:spPr bwMode="auto">
          <a:xfrm>
            <a:off x="830490" y="509579"/>
            <a:ext cx="1520828" cy="70553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56A9316-6EAF-AC3F-0062-401FD26B7058}"/>
              </a:ext>
            </a:extLst>
          </p:cNvPr>
          <p:cNvSpPr txBox="1"/>
          <p:nvPr/>
        </p:nvSpPr>
        <p:spPr>
          <a:xfrm>
            <a:off x="239637" y="1440894"/>
            <a:ext cx="11855668" cy="4658391"/>
          </a:xfrm>
          <a:prstGeom prst="rect">
            <a:avLst/>
          </a:prstGeom>
          <a:noFill/>
        </p:spPr>
        <p:txBody>
          <a:bodyPr wrap="square">
            <a:spAutoFit/>
          </a:bodyPr>
          <a:lstStyle/>
          <a:p>
            <a:pPr marL="285750" indent="-285750">
              <a:lnSpc>
                <a:spcPct val="115000"/>
              </a:lnSpc>
              <a:buFont typeface="Wingdings" panose="05000000000000000000" pitchFamily="2" charset="2"/>
              <a:buChar char="q"/>
            </a:pPr>
            <a:r>
              <a:rPr lang="en-US" sz="1800" dirty="0">
                <a:solidFill>
                  <a:srgbClr val="000000"/>
                </a:solidFill>
                <a:effectLst/>
                <a:latin typeface="Aptos" panose="020B0004020202020204" pitchFamily="34" charset="0"/>
              </a:rPr>
              <a:t>Introduction                             </a:t>
            </a:r>
          </a:p>
          <a:p>
            <a:pPr marL="285750" indent="-285750">
              <a:lnSpc>
                <a:spcPct val="115000"/>
              </a:lnSpc>
              <a:buFont typeface="Wingdings" panose="05000000000000000000" pitchFamily="2" charset="2"/>
              <a:buChar char="q"/>
            </a:pPr>
            <a:r>
              <a:rPr lang="en-US" sz="1800" dirty="0">
                <a:solidFill>
                  <a:srgbClr val="000000"/>
                </a:solidFill>
                <a:effectLst/>
                <a:latin typeface="Aptos" panose="020B0004020202020204" pitchFamily="34" charset="0"/>
              </a:rPr>
              <a:t>Grey Enid: operation of a Nb3Sn based cryomodule                             			 A-M Valente-Feliciano</a:t>
            </a:r>
          </a:p>
          <a:p>
            <a:pPr marL="285750" indent="-285750">
              <a:lnSpc>
                <a:spcPct val="115000"/>
              </a:lnSpc>
              <a:buFont typeface="Wingdings" panose="05000000000000000000" pitchFamily="2" charset="2"/>
              <a:buChar char="q"/>
            </a:pPr>
            <a:r>
              <a:rPr lang="en-US" sz="1800" dirty="0">
                <a:solidFill>
                  <a:srgbClr val="000000"/>
                </a:solidFill>
                <a:effectLst/>
                <a:latin typeface="Aptos" panose="020B0004020202020204" pitchFamily="34" charset="0"/>
              </a:rPr>
              <a:t>Proving Conductive Cooling: 10,000 Hours of Trouble-Free Operation, Beam-Loss Design, and Degradation Recovery at IMP                                                                      							           Teng Tan</a:t>
            </a:r>
          </a:p>
          <a:p>
            <a:pPr marL="285750" indent="-285750">
              <a:lnSpc>
                <a:spcPct val="115000"/>
              </a:lnSpc>
              <a:buFont typeface="Wingdings" panose="05000000000000000000" pitchFamily="2" charset="2"/>
              <a:buChar char="q"/>
            </a:pPr>
            <a:r>
              <a:rPr lang="en-US" sz="1800" dirty="0">
                <a:solidFill>
                  <a:srgbClr val="000000"/>
                </a:solidFill>
                <a:effectLst/>
                <a:latin typeface="Aptos" panose="020B0004020202020204" pitchFamily="34" charset="0"/>
              </a:rPr>
              <a:t>High-Gradient "Turn-Key" SRF Systems for the MESA ERL Project      				    Florian Hug</a:t>
            </a:r>
          </a:p>
          <a:p>
            <a:pPr marL="285750" indent="-285750">
              <a:lnSpc>
                <a:spcPct val="115000"/>
              </a:lnSpc>
              <a:buFont typeface="Wingdings" panose="05000000000000000000" pitchFamily="2" charset="2"/>
              <a:buChar char="q"/>
            </a:pPr>
            <a:r>
              <a:rPr lang="en-US" sz="1800" dirty="0">
                <a:solidFill>
                  <a:srgbClr val="000000"/>
                </a:solidFill>
                <a:effectLst/>
                <a:latin typeface="Aptos" panose="020B0004020202020204" pitchFamily="34" charset="0"/>
              </a:rPr>
              <a:t>Engineering Gaps for Industrial SRF Adoption                                                   			                Nikki </a:t>
            </a:r>
            <a:r>
              <a:rPr lang="en-US" sz="1800" dirty="0" err="1">
                <a:solidFill>
                  <a:srgbClr val="000000"/>
                </a:solidFill>
                <a:effectLst/>
                <a:latin typeface="Aptos" panose="020B0004020202020204" pitchFamily="34" charset="0"/>
              </a:rPr>
              <a:t>Tagdulang</a:t>
            </a:r>
            <a:endParaRPr lang="en-US" sz="1800" dirty="0">
              <a:solidFill>
                <a:srgbClr val="000000"/>
              </a:solidFill>
              <a:effectLst/>
              <a:latin typeface="Aptos" panose="020B0004020202020204" pitchFamily="34" charset="0"/>
            </a:endParaRPr>
          </a:p>
          <a:p>
            <a:pPr marL="285750" indent="-285750">
              <a:lnSpc>
                <a:spcPct val="115000"/>
              </a:lnSpc>
              <a:buFont typeface="Wingdings" panose="05000000000000000000" pitchFamily="2" charset="2"/>
              <a:buChar char="q"/>
            </a:pPr>
            <a:r>
              <a:rPr lang="en-US" sz="1800" dirty="0">
                <a:solidFill>
                  <a:srgbClr val="000000"/>
                </a:solidFill>
                <a:effectLst/>
                <a:latin typeface="Aptos" panose="020B0004020202020204" pitchFamily="34" charset="0"/>
              </a:rPr>
              <a:t>Reliability for EUV FEL based systems                                                                     				Andrew Burrill</a:t>
            </a:r>
          </a:p>
          <a:p>
            <a:pPr marL="285750" indent="-285750">
              <a:lnSpc>
                <a:spcPct val="115000"/>
              </a:lnSpc>
              <a:buFont typeface="Wingdings" panose="05000000000000000000" pitchFamily="2" charset="2"/>
              <a:buChar char="q"/>
            </a:pPr>
            <a:r>
              <a:rPr lang="en-US" sz="1800" dirty="0">
                <a:solidFill>
                  <a:srgbClr val="000000"/>
                </a:solidFill>
                <a:effectLst/>
                <a:latin typeface="Aptos" panose="020B0004020202020204" pitchFamily="34" charset="0"/>
              </a:rPr>
              <a:t>Nb3Sn based “Turn-Key“ SRF Systems – When is the technology ready for industrial ramp-up?    Lucas </a:t>
            </a:r>
            <a:r>
              <a:rPr lang="en-US" sz="1800" dirty="0" err="1">
                <a:solidFill>
                  <a:srgbClr val="000000"/>
                </a:solidFill>
                <a:effectLst/>
                <a:latin typeface="Aptos" panose="020B0004020202020204" pitchFamily="34" charset="0"/>
              </a:rPr>
              <a:t>Zweibaumer</a:t>
            </a:r>
            <a:endParaRPr lang="en-US" sz="1800" dirty="0">
              <a:solidFill>
                <a:srgbClr val="000000"/>
              </a:solidFill>
              <a:effectLst/>
              <a:latin typeface="Aptos" panose="020B0004020202020204" pitchFamily="34" charset="0"/>
            </a:endParaRPr>
          </a:p>
          <a:p>
            <a:pPr marL="0" marR="0">
              <a:spcAft>
                <a:spcPts val="800"/>
              </a:spcAft>
              <a:buNone/>
            </a:pPr>
            <a:endParaRPr lang="en-US" sz="1800" b="1" dirty="0">
              <a:solidFill>
                <a:srgbClr val="000000"/>
              </a:solidFill>
              <a:effectLst/>
              <a:latin typeface="Aptos" panose="020B0004020202020204" pitchFamily="34" charset="0"/>
            </a:endParaRPr>
          </a:p>
          <a:p>
            <a:pPr marL="0" marR="0">
              <a:spcAft>
                <a:spcPts val="800"/>
              </a:spcAft>
              <a:buNone/>
            </a:pPr>
            <a:r>
              <a:rPr lang="en-US" sz="1800" b="1" dirty="0">
                <a:solidFill>
                  <a:srgbClr val="000000"/>
                </a:solidFill>
                <a:effectLst/>
                <a:latin typeface="Aptos" panose="020B0004020202020204" pitchFamily="34" charset="0"/>
              </a:rPr>
              <a:t>Discussions</a:t>
            </a:r>
            <a:endParaRPr lang="en-US" sz="1800" dirty="0">
              <a:solidFill>
                <a:srgbClr val="000000"/>
              </a:solidFill>
              <a:effectLst/>
              <a:latin typeface="Aptos" panose="020B0004020202020204" pitchFamily="34" charset="0"/>
            </a:endParaRPr>
          </a:p>
          <a:p>
            <a:pPr marL="285750" indent="-285750">
              <a:lnSpc>
                <a:spcPct val="115000"/>
              </a:lnSpc>
              <a:buFont typeface="Wingdings" panose="05000000000000000000" pitchFamily="2" charset="2"/>
              <a:buChar char="q"/>
            </a:pPr>
            <a:r>
              <a:rPr lang="en-US" sz="1800" dirty="0">
                <a:solidFill>
                  <a:srgbClr val="000000"/>
                </a:solidFill>
                <a:effectLst/>
                <a:latin typeface="Aptos" panose="020B0004020202020204" pitchFamily="34" charset="0"/>
              </a:rPr>
              <a:t>Technical Frontier</a:t>
            </a:r>
          </a:p>
          <a:p>
            <a:pPr marL="285750" indent="-285750">
              <a:lnSpc>
                <a:spcPct val="115000"/>
              </a:lnSpc>
              <a:buFont typeface="Wingdings" panose="05000000000000000000" pitchFamily="2" charset="2"/>
              <a:buChar char="q"/>
            </a:pPr>
            <a:r>
              <a:rPr lang="en-US" sz="1800" dirty="0">
                <a:solidFill>
                  <a:srgbClr val="000000"/>
                </a:solidFill>
                <a:effectLst/>
                <a:latin typeface="Aptos" panose="020B0004020202020204" pitchFamily="34" charset="0"/>
              </a:rPr>
              <a:t>Engineering path for reliability</a:t>
            </a:r>
          </a:p>
          <a:p>
            <a:pPr marL="285750" indent="-285750">
              <a:lnSpc>
                <a:spcPct val="115000"/>
              </a:lnSpc>
              <a:buFont typeface="Wingdings" panose="05000000000000000000" pitchFamily="2" charset="2"/>
              <a:buChar char="q"/>
            </a:pPr>
            <a:r>
              <a:rPr lang="en-US" sz="1800" dirty="0">
                <a:solidFill>
                  <a:srgbClr val="000000"/>
                </a:solidFill>
                <a:effectLst/>
                <a:latin typeface="Aptos" panose="020B0004020202020204" pitchFamily="34" charset="0"/>
              </a:rPr>
              <a:t>Strategic democratization</a:t>
            </a:r>
          </a:p>
          <a:p>
            <a:pPr marL="285750" indent="-285750">
              <a:lnSpc>
                <a:spcPct val="115000"/>
              </a:lnSpc>
              <a:buFont typeface="Wingdings" panose="05000000000000000000" pitchFamily="2" charset="2"/>
              <a:buChar char="q"/>
            </a:pPr>
            <a:r>
              <a:rPr lang="en-US" sz="1800" dirty="0">
                <a:solidFill>
                  <a:srgbClr val="000000"/>
                </a:solidFill>
                <a:effectLst/>
                <a:latin typeface="Aptos" panose="020B0004020202020204" pitchFamily="34" charset="0"/>
              </a:rPr>
              <a:t>Preliminary considerations  for a Roadmap towards an SRF "plug-and-play"</a:t>
            </a:r>
          </a:p>
        </p:txBody>
      </p:sp>
    </p:spTree>
    <p:extLst>
      <p:ext uri="{BB962C8B-B14F-4D97-AF65-F5344CB8AC3E}">
        <p14:creationId xmlns:p14="http://schemas.microsoft.com/office/powerpoint/2010/main" val="2636167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0FA5F3-52A4-36D4-1017-68668D00EE43}"/>
            </a:ext>
          </a:extLst>
        </p:cNvPr>
        <p:cNvGrpSpPr/>
        <p:nvPr/>
      </p:nvGrpSpPr>
      <p:grpSpPr>
        <a:xfrm>
          <a:off x="0" y="0"/>
          <a:ext cx="0" cy="0"/>
          <a:chOff x="0" y="0"/>
          <a:chExt cx="0" cy="0"/>
        </a:xfrm>
      </p:grpSpPr>
      <p:sp>
        <p:nvSpPr>
          <p:cNvPr id="5" name="Titel 1">
            <a:extLst>
              <a:ext uri="{FF2B5EF4-FFF2-40B4-BE49-F238E27FC236}">
                <a16:creationId xmlns:a16="http://schemas.microsoft.com/office/drawing/2014/main" id="{96DE7541-950F-0425-DDA0-16D126B355B5}"/>
              </a:ext>
            </a:extLst>
          </p:cNvPr>
          <p:cNvSpPr txBox="1"/>
          <p:nvPr/>
        </p:nvSpPr>
        <p:spPr bwMode="auto">
          <a:xfrm>
            <a:off x="498323" y="293290"/>
            <a:ext cx="11792531" cy="943428"/>
          </a:xfrm>
          <a:prstGeom prst="rect">
            <a:avLst/>
          </a:prstGeom>
        </p:spPr>
        <p:txBody>
          <a:bodyPr vert="horz" lIns="91440" tIns="45720" rIns="91440" bIns="45720" rtlCol="0" anchor="t" anchorCtr="0">
            <a:normAutofit/>
          </a:bodyPr>
          <a:lstStyle>
            <a:lvl1pPr algn="l" defTabSz="914400" rtl="0">
              <a:lnSpc>
                <a:spcPct val="90000"/>
              </a:lnSpc>
              <a:spcBef>
                <a:spcPts val="0"/>
              </a:spcBef>
              <a:buNone/>
              <a:defRPr sz="4000" b="1" cap="all">
                <a:solidFill>
                  <a:srgbClr val="C1002A"/>
                </a:solidFill>
                <a:latin typeface="Noto Sans "/>
                <a:ea typeface="Noto Sans Bold"/>
                <a:cs typeface="Noto Sans Bold"/>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000" b="1" i="0" u="none" strike="noStrike" kern="0" cap="all" spc="0" normalizeH="0" baseline="0" noProof="0" dirty="0">
                <a:ln>
                  <a:noFill/>
                </a:ln>
                <a:solidFill>
                  <a:srgbClr val="C1002A"/>
                </a:solidFill>
                <a:effectLst/>
                <a:uLnTx/>
                <a:uFillTx/>
                <a:latin typeface="Cambria"/>
                <a:ea typeface="Cambria"/>
              </a:rPr>
              <a:t>Vertical Tests were done @ DESY AMTF</a:t>
            </a:r>
            <a:endParaRPr kumimoji="0" lang="en-GB" sz="4000" b="1" i="0" u="none" strike="noStrike" kern="0" cap="all" spc="0" normalizeH="0" baseline="0" noProof="0" dirty="0">
              <a:ln>
                <a:noFill/>
              </a:ln>
              <a:solidFill>
                <a:srgbClr val="C1002A"/>
              </a:solidFill>
              <a:effectLst/>
              <a:uLnTx/>
              <a:uFillTx/>
              <a:latin typeface="Noto Sans "/>
              <a:ea typeface="Noto Sans Bold"/>
            </a:endParaRPr>
          </a:p>
        </p:txBody>
      </p:sp>
      <p:sp>
        <p:nvSpPr>
          <p:cNvPr id="7" name="Datumsplatzhalter 1">
            <a:extLst>
              <a:ext uri="{FF2B5EF4-FFF2-40B4-BE49-F238E27FC236}">
                <a16:creationId xmlns:a16="http://schemas.microsoft.com/office/drawing/2014/main" id="{BC84EEC6-D425-A0FE-90F1-BCEA12F07FE9}"/>
              </a:ext>
            </a:extLst>
          </p:cNvPr>
          <p:cNvSpPr>
            <a:spLocks noGrp="1"/>
          </p:cNvSpPr>
          <p:nvPr>
            <p:ph type="dt" sz="half" idx="10"/>
          </p:nvPr>
        </p:nvSpPr>
        <p:spPr bwMode="auto">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0" cap="none" spc="0" normalizeH="0" baseline="0" noProof="0" dirty="0">
                <a:ln>
                  <a:noFill/>
                </a:ln>
                <a:solidFill>
                  <a:prstClr val="white"/>
                </a:solidFill>
                <a:effectLst/>
                <a:uLnTx/>
                <a:uFillTx/>
                <a:latin typeface="Noto Sans "/>
                <a:cs typeface="Arial"/>
              </a:rPr>
              <a:t>11.06.2026</a:t>
            </a:r>
            <a:endParaRPr kumimoji="0" lang="en-GB" sz="1800" b="0" i="0" u="none" strike="noStrike" kern="0" cap="none" spc="0" normalizeH="0" baseline="0" noProof="0" dirty="0">
              <a:ln>
                <a:noFill/>
              </a:ln>
              <a:solidFill>
                <a:prstClr val="white"/>
              </a:solidFill>
              <a:effectLst/>
              <a:uLnTx/>
              <a:uFillTx/>
              <a:latin typeface="Noto Sans "/>
              <a:cs typeface="Arial"/>
            </a:endParaRPr>
          </a:p>
        </p:txBody>
      </p:sp>
      <p:sp>
        <p:nvSpPr>
          <p:cNvPr id="8" name="Fußzeilenplatzhalter 2">
            <a:extLst>
              <a:ext uri="{FF2B5EF4-FFF2-40B4-BE49-F238E27FC236}">
                <a16:creationId xmlns:a16="http://schemas.microsoft.com/office/drawing/2014/main" id="{CDA92044-DC90-D5EA-7BD6-789FCD3FA344}"/>
              </a:ext>
            </a:extLst>
          </p:cNvPr>
          <p:cNvSpPr>
            <a:spLocks noGrp="1"/>
          </p:cNvSpPr>
          <p:nvPr>
            <p:ph type="ftr" sz="quarter" idx="11"/>
          </p:nvPr>
        </p:nvSpPr>
        <p:spPr bwMode="auto">
          <a:xfrm>
            <a:off x="5007591" y="6356350"/>
            <a:ext cx="61062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Noto Sans "/>
                <a:cs typeface="Arial"/>
              </a:rPr>
              <a:t>TTC Meeting 2026 – Hot Topics F. Hug</a:t>
            </a:r>
            <a:endParaRPr kumimoji="0" lang="en-GB" sz="1800" b="0" i="0" u="none" strike="noStrike" kern="0" cap="none" spc="0" normalizeH="0" baseline="0" noProof="0" dirty="0">
              <a:ln>
                <a:noFill/>
              </a:ln>
              <a:solidFill>
                <a:prstClr val="white"/>
              </a:solidFill>
              <a:effectLst/>
              <a:uLnTx/>
              <a:uFillTx/>
              <a:latin typeface="Noto Sans "/>
              <a:cs typeface="Arial"/>
            </a:endParaRPr>
          </a:p>
        </p:txBody>
      </p:sp>
      <p:sp>
        <p:nvSpPr>
          <p:cNvPr id="9" name="Foliennummernplatzhalter 3">
            <a:extLst>
              <a:ext uri="{FF2B5EF4-FFF2-40B4-BE49-F238E27FC236}">
                <a16:creationId xmlns:a16="http://schemas.microsoft.com/office/drawing/2014/main" id="{61F0A5CF-9650-2F6E-6FE7-B6C128BE81A4}"/>
              </a:ext>
            </a:extLst>
          </p:cNvPr>
          <p:cNvSpPr>
            <a:spLocks noGrp="1"/>
          </p:cNvSpPr>
          <p:nvPr>
            <p:ph type="sldNum" sz="quarter" idx="12"/>
          </p:nvPr>
        </p:nvSpPr>
        <p:spPr bwMode="auto">
          <a:xfrm>
            <a:off x="58003" y="6356350"/>
            <a:ext cx="78019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240774-CFD2-4AB8-B231-46D42DA9185A}" type="slidenum">
              <a:rPr kumimoji="0" lang="en-GB" sz="1800" b="0" i="0" u="none" strike="noStrike" kern="0" cap="none" spc="0" normalizeH="0" baseline="0" noProof="0" smtClean="0">
                <a:ln>
                  <a:noFill/>
                </a:ln>
                <a:solidFill>
                  <a:prstClr val="white"/>
                </a:solidFill>
                <a:effectLst/>
                <a:uLnTx/>
                <a:uFillTx/>
                <a:latin typeface="Noto Sans "/>
                <a:cs typeface="Arial"/>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GB" sz="1800" b="0" i="0" u="none" strike="noStrike" kern="0" cap="none" spc="0" normalizeH="0" baseline="0" noProof="0" dirty="0">
              <a:ln>
                <a:noFill/>
              </a:ln>
              <a:solidFill>
                <a:prstClr val="white"/>
              </a:solidFill>
              <a:effectLst/>
              <a:uLnTx/>
              <a:uFillTx/>
              <a:latin typeface="Noto Sans "/>
              <a:cs typeface="Arial"/>
            </a:endParaRPr>
          </a:p>
        </p:txBody>
      </p:sp>
      <p:pic>
        <p:nvPicPr>
          <p:cNvPr id="2" name="Inhaltsplatzhalter 5">
            <a:extLst>
              <a:ext uri="{FF2B5EF4-FFF2-40B4-BE49-F238E27FC236}">
                <a16:creationId xmlns:a16="http://schemas.microsoft.com/office/drawing/2014/main" id="{1E6C8EC6-D254-83EC-D357-65559E82D666}"/>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327076" y="1054939"/>
            <a:ext cx="8648847" cy="4932987"/>
          </a:xfrm>
        </p:spPr>
      </p:pic>
    </p:spTree>
    <p:extLst>
      <p:ext uri="{BB962C8B-B14F-4D97-AF65-F5344CB8AC3E}">
        <p14:creationId xmlns:p14="http://schemas.microsoft.com/office/powerpoint/2010/main" val="3933323906"/>
      </p:ext>
    </p:extLst>
  </p:cSld>
  <p:clrMapOvr>
    <a:masterClrMapping/>
  </p:clrMapOvr>
  <mc:AlternateContent xmlns:mc="http://schemas.openxmlformats.org/markup-compatibility/2006" xmlns:p14="http://schemas.microsoft.com/office/powerpoint/2010/main">
    <mc:Choice Requires="p14">
      <p:transition spd="slow" p14:dur="2000" advTm="85793"/>
    </mc:Choice>
    <mc:Fallback xmlns="">
      <p:transition spd="slow" advTm="85793"/>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D34ED-A18B-EFC2-40B9-F16B74AA7F21}"/>
            </a:ext>
          </a:extLst>
        </p:cNvPr>
        <p:cNvGrpSpPr/>
        <p:nvPr/>
      </p:nvGrpSpPr>
      <p:grpSpPr>
        <a:xfrm>
          <a:off x="0" y="0"/>
          <a:ext cx="0" cy="0"/>
          <a:chOff x="0" y="0"/>
          <a:chExt cx="0" cy="0"/>
        </a:xfrm>
      </p:grpSpPr>
      <p:sp>
        <p:nvSpPr>
          <p:cNvPr id="5" name="Titel 1">
            <a:extLst>
              <a:ext uri="{FF2B5EF4-FFF2-40B4-BE49-F238E27FC236}">
                <a16:creationId xmlns:a16="http://schemas.microsoft.com/office/drawing/2014/main" id="{18F06C88-0C2C-A73F-863D-44807AC94F76}"/>
              </a:ext>
            </a:extLst>
          </p:cNvPr>
          <p:cNvSpPr txBox="1"/>
          <p:nvPr/>
        </p:nvSpPr>
        <p:spPr bwMode="auto">
          <a:xfrm>
            <a:off x="498323" y="293290"/>
            <a:ext cx="11792531" cy="943428"/>
          </a:xfrm>
          <a:prstGeom prst="rect">
            <a:avLst/>
          </a:prstGeom>
        </p:spPr>
        <p:txBody>
          <a:bodyPr vert="horz" lIns="91440" tIns="45720" rIns="91440" bIns="45720" rtlCol="0" anchor="t" anchorCtr="0">
            <a:normAutofit/>
          </a:bodyPr>
          <a:lstStyle>
            <a:lvl1pPr algn="l" defTabSz="914400" rtl="0">
              <a:lnSpc>
                <a:spcPct val="90000"/>
              </a:lnSpc>
              <a:spcBef>
                <a:spcPts val="0"/>
              </a:spcBef>
              <a:buNone/>
              <a:defRPr sz="4000" b="1" cap="all">
                <a:solidFill>
                  <a:srgbClr val="C1002A"/>
                </a:solidFill>
                <a:latin typeface="Noto Sans "/>
                <a:ea typeface="Noto Sans Bold"/>
                <a:cs typeface="Noto Sans Bold"/>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000" b="1" i="0" u="none" strike="noStrike" kern="0" cap="all" spc="0" normalizeH="0" baseline="0" noProof="0" dirty="0">
                <a:ln>
                  <a:noFill/>
                </a:ln>
                <a:solidFill>
                  <a:srgbClr val="C1002A"/>
                </a:solidFill>
                <a:effectLst/>
                <a:uLnTx/>
                <a:uFillTx/>
                <a:latin typeface="Cambria"/>
                <a:ea typeface="Cambria"/>
              </a:rPr>
              <a:t>Site Acceptance Tests at HIM</a:t>
            </a:r>
            <a:endParaRPr kumimoji="0" lang="en-GB" sz="4000" b="1" i="0" u="none" strike="noStrike" kern="0" cap="all" spc="0" normalizeH="0" baseline="0" noProof="0" dirty="0">
              <a:ln>
                <a:noFill/>
              </a:ln>
              <a:solidFill>
                <a:srgbClr val="C1002A"/>
              </a:solidFill>
              <a:effectLst/>
              <a:uLnTx/>
              <a:uFillTx/>
              <a:latin typeface="Noto Sans "/>
              <a:ea typeface="Noto Sans Bold"/>
            </a:endParaRPr>
          </a:p>
        </p:txBody>
      </p:sp>
      <p:sp>
        <p:nvSpPr>
          <p:cNvPr id="7" name="Datumsplatzhalter 1">
            <a:extLst>
              <a:ext uri="{FF2B5EF4-FFF2-40B4-BE49-F238E27FC236}">
                <a16:creationId xmlns:a16="http://schemas.microsoft.com/office/drawing/2014/main" id="{7482C788-2E11-DECD-C0D0-175D91B0EC3E}"/>
              </a:ext>
            </a:extLst>
          </p:cNvPr>
          <p:cNvSpPr>
            <a:spLocks noGrp="1"/>
          </p:cNvSpPr>
          <p:nvPr>
            <p:ph type="dt" sz="half" idx="10"/>
          </p:nvPr>
        </p:nvSpPr>
        <p:spPr bwMode="auto">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0" cap="none" spc="0" normalizeH="0" baseline="0" noProof="0" dirty="0">
                <a:ln>
                  <a:noFill/>
                </a:ln>
                <a:solidFill>
                  <a:prstClr val="white"/>
                </a:solidFill>
                <a:effectLst/>
                <a:uLnTx/>
                <a:uFillTx/>
                <a:latin typeface="Noto Sans "/>
                <a:cs typeface="Arial"/>
              </a:rPr>
              <a:t>11.06.2026</a:t>
            </a:r>
            <a:endParaRPr kumimoji="0" lang="en-GB" sz="1800" b="0" i="0" u="none" strike="noStrike" kern="0" cap="none" spc="0" normalizeH="0" baseline="0" noProof="0" dirty="0">
              <a:ln>
                <a:noFill/>
              </a:ln>
              <a:solidFill>
                <a:prstClr val="white"/>
              </a:solidFill>
              <a:effectLst/>
              <a:uLnTx/>
              <a:uFillTx/>
              <a:latin typeface="Noto Sans "/>
              <a:cs typeface="Arial"/>
            </a:endParaRPr>
          </a:p>
        </p:txBody>
      </p:sp>
      <p:sp>
        <p:nvSpPr>
          <p:cNvPr id="8" name="Fußzeilenplatzhalter 2">
            <a:extLst>
              <a:ext uri="{FF2B5EF4-FFF2-40B4-BE49-F238E27FC236}">
                <a16:creationId xmlns:a16="http://schemas.microsoft.com/office/drawing/2014/main" id="{619D3953-13D9-91BC-BB4E-9DF4FC830B4B}"/>
              </a:ext>
            </a:extLst>
          </p:cNvPr>
          <p:cNvSpPr>
            <a:spLocks noGrp="1"/>
          </p:cNvSpPr>
          <p:nvPr>
            <p:ph type="ftr" sz="quarter" idx="11"/>
          </p:nvPr>
        </p:nvSpPr>
        <p:spPr bwMode="auto">
          <a:xfrm>
            <a:off x="5007591" y="6356350"/>
            <a:ext cx="61062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Noto Sans "/>
                <a:cs typeface="Arial"/>
              </a:rPr>
              <a:t>TTC Meeting 2026 – Hot Topics F. Hug</a:t>
            </a:r>
            <a:endParaRPr kumimoji="0" lang="en-GB" sz="1800" b="0" i="0" u="none" strike="noStrike" kern="0" cap="none" spc="0" normalizeH="0" baseline="0" noProof="0" dirty="0">
              <a:ln>
                <a:noFill/>
              </a:ln>
              <a:solidFill>
                <a:prstClr val="white"/>
              </a:solidFill>
              <a:effectLst/>
              <a:uLnTx/>
              <a:uFillTx/>
              <a:latin typeface="Noto Sans "/>
              <a:cs typeface="Arial"/>
            </a:endParaRPr>
          </a:p>
        </p:txBody>
      </p:sp>
      <p:sp>
        <p:nvSpPr>
          <p:cNvPr id="9" name="Foliennummernplatzhalter 3">
            <a:extLst>
              <a:ext uri="{FF2B5EF4-FFF2-40B4-BE49-F238E27FC236}">
                <a16:creationId xmlns:a16="http://schemas.microsoft.com/office/drawing/2014/main" id="{B5C52170-0B4E-DE32-3113-6A87B41C6B68}"/>
              </a:ext>
            </a:extLst>
          </p:cNvPr>
          <p:cNvSpPr>
            <a:spLocks noGrp="1"/>
          </p:cNvSpPr>
          <p:nvPr>
            <p:ph type="sldNum" sz="quarter" idx="12"/>
          </p:nvPr>
        </p:nvSpPr>
        <p:spPr bwMode="auto">
          <a:xfrm>
            <a:off x="58003" y="6356350"/>
            <a:ext cx="78019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240774-CFD2-4AB8-B231-46D42DA9185A}" type="slidenum">
              <a:rPr kumimoji="0" lang="en-GB" sz="1800" b="0" i="0" u="none" strike="noStrike" kern="0" cap="none" spc="0" normalizeH="0" baseline="0" noProof="0" smtClean="0">
                <a:ln>
                  <a:noFill/>
                </a:ln>
                <a:solidFill>
                  <a:prstClr val="white"/>
                </a:solidFill>
                <a:effectLst/>
                <a:uLnTx/>
                <a:uFillTx/>
                <a:latin typeface="Noto Sans "/>
                <a:cs typeface="Arial"/>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GB" sz="1800" b="0" i="0" u="none" strike="noStrike" kern="0" cap="none" spc="0" normalizeH="0" baseline="0" noProof="0" dirty="0">
              <a:ln>
                <a:noFill/>
              </a:ln>
              <a:solidFill>
                <a:prstClr val="white"/>
              </a:solidFill>
              <a:effectLst/>
              <a:uLnTx/>
              <a:uFillTx/>
              <a:latin typeface="Noto Sans "/>
              <a:cs typeface="Arial"/>
            </a:endParaRPr>
          </a:p>
        </p:txBody>
      </p:sp>
      <p:pic>
        <p:nvPicPr>
          <p:cNvPr id="4" name="Grafik 3">
            <a:extLst>
              <a:ext uri="{FF2B5EF4-FFF2-40B4-BE49-F238E27FC236}">
                <a16:creationId xmlns:a16="http://schemas.microsoft.com/office/drawing/2014/main" id="{8FD285FD-2ADF-56E6-ECAB-5CBFD8C7858C}"/>
              </a:ext>
            </a:extLst>
          </p:cNvPr>
          <p:cNvPicPr>
            <a:picLocks noChangeAspect="1"/>
          </p:cNvPicPr>
          <p:nvPr/>
        </p:nvPicPr>
        <p:blipFill>
          <a:blip r:embed="rId3"/>
          <a:stretch>
            <a:fillRect/>
          </a:stretch>
        </p:blipFill>
        <p:spPr>
          <a:xfrm>
            <a:off x="9527121" y="136525"/>
            <a:ext cx="2166556" cy="1022185"/>
          </a:xfrm>
          <a:prstGeom prst="rect">
            <a:avLst/>
          </a:prstGeom>
        </p:spPr>
      </p:pic>
      <p:sp>
        <p:nvSpPr>
          <p:cNvPr id="11" name="Inhaltsplatzhalter 5">
            <a:extLst>
              <a:ext uri="{FF2B5EF4-FFF2-40B4-BE49-F238E27FC236}">
                <a16:creationId xmlns:a16="http://schemas.microsoft.com/office/drawing/2014/main" id="{CF54ED6D-2AEE-FEBA-477E-B218CF2BCBB1}"/>
              </a:ext>
            </a:extLst>
          </p:cNvPr>
          <p:cNvSpPr>
            <a:spLocks noGrp="1"/>
          </p:cNvSpPr>
          <p:nvPr>
            <p:ph idx="1"/>
          </p:nvPr>
        </p:nvSpPr>
        <p:spPr>
          <a:xfrm>
            <a:off x="251851" y="1132087"/>
            <a:ext cx="10409450" cy="2136799"/>
          </a:xfrm>
        </p:spPr>
        <p:txBody>
          <a:bodyPr>
            <a:normAutofit fontScale="77500" lnSpcReduction="20000"/>
          </a:bodyPr>
          <a:lstStyle/>
          <a:p>
            <a:pPr marL="685620" indent="-342900">
              <a:buFont typeface="Wingdings" panose="05000000000000000000" pitchFamily="2" charset="2"/>
              <a:buChar char="à"/>
            </a:pPr>
            <a:r>
              <a:rPr lang="de-DE" dirty="0">
                <a:sym typeface="Wingdings" panose="05000000000000000000" pitchFamily="2" charset="2"/>
              </a:rPr>
              <a:t>Several </a:t>
            </a:r>
            <a:r>
              <a:rPr lang="de-DE" dirty="0" err="1">
                <a:sym typeface="Wingdings" panose="05000000000000000000" pitchFamily="2" charset="2"/>
              </a:rPr>
              <a:t>successful</a:t>
            </a:r>
            <a:r>
              <a:rPr lang="de-DE" dirty="0">
                <a:sym typeface="Wingdings" panose="05000000000000000000" pitchFamily="2" charset="2"/>
              </a:rPr>
              <a:t> </a:t>
            </a:r>
            <a:r>
              <a:rPr lang="de-DE" dirty="0" err="1">
                <a:sym typeface="Wingdings" panose="05000000000000000000" pitchFamily="2" charset="2"/>
              </a:rPr>
              <a:t>cooldown</a:t>
            </a:r>
            <a:r>
              <a:rPr lang="de-DE" dirty="0">
                <a:sym typeface="Wingdings" panose="05000000000000000000" pitchFamily="2" charset="2"/>
              </a:rPr>
              <a:t> </a:t>
            </a:r>
            <a:r>
              <a:rPr lang="de-DE" dirty="0" err="1">
                <a:sym typeface="Wingdings" panose="05000000000000000000" pitchFamily="2" charset="2"/>
              </a:rPr>
              <a:t>cycles</a:t>
            </a:r>
            <a:r>
              <a:rPr lang="de-DE" dirty="0">
                <a:sym typeface="Wingdings" panose="05000000000000000000" pitchFamily="2" charset="2"/>
              </a:rPr>
              <a:t> </a:t>
            </a:r>
            <a:r>
              <a:rPr lang="de-DE" dirty="0" err="1">
                <a:sym typeface="Wingdings" panose="05000000000000000000" pitchFamily="2" charset="2"/>
              </a:rPr>
              <a:t>to</a:t>
            </a:r>
            <a:r>
              <a:rPr lang="de-DE" dirty="0">
                <a:sym typeface="Wingdings" panose="05000000000000000000" pitchFamily="2" charset="2"/>
              </a:rPr>
              <a:t> 1.8 K at </a:t>
            </a:r>
            <a:r>
              <a:rPr lang="de-DE" dirty="0" err="1">
                <a:sym typeface="Wingdings" panose="05000000000000000000" pitchFamily="2" charset="2"/>
              </a:rPr>
              <a:t>the</a:t>
            </a:r>
            <a:r>
              <a:rPr lang="de-DE" dirty="0">
                <a:sym typeface="Wingdings" panose="05000000000000000000" pitchFamily="2" charset="2"/>
              </a:rPr>
              <a:t> HIM RF </a:t>
            </a:r>
            <a:r>
              <a:rPr lang="de-DE" dirty="0" err="1">
                <a:sym typeface="Wingdings" panose="05000000000000000000" pitchFamily="2" charset="2"/>
              </a:rPr>
              <a:t>bunker</a:t>
            </a:r>
            <a:r>
              <a:rPr lang="de-DE" dirty="0">
                <a:sym typeface="Wingdings" panose="05000000000000000000" pitchFamily="2" charset="2"/>
              </a:rPr>
              <a:t> </a:t>
            </a:r>
            <a:r>
              <a:rPr lang="de-DE" dirty="0" err="1">
                <a:sym typeface="Wingdings" panose="05000000000000000000" pitchFamily="2" charset="2"/>
              </a:rPr>
              <a:t>with</a:t>
            </a:r>
            <a:r>
              <a:rPr lang="de-DE" dirty="0">
                <a:sym typeface="Wingdings" panose="05000000000000000000" pitchFamily="2" charset="2"/>
              </a:rPr>
              <a:t> </a:t>
            </a:r>
            <a:r>
              <a:rPr lang="de-DE" dirty="0" err="1">
                <a:sym typeface="Wingdings" panose="05000000000000000000" pitchFamily="2" charset="2"/>
              </a:rPr>
              <a:t>both</a:t>
            </a:r>
            <a:r>
              <a:rPr lang="de-DE" dirty="0">
                <a:sym typeface="Wingdings" panose="05000000000000000000" pitchFamily="2" charset="2"/>
              </a:rPr>
              <a:t> cryomodules</a:t>
            </a:r>
          </a:p>
          <a:p>
            <a:pPr marL="685620" indent="-342900">
              <a:buFont typeface="Wingdings" panose="05000000000000000000" pitchFamily="2" charset="2"/>
              <a:buChar char="à"/>
            </a:pPr>
            <a:r>
              <a:rPr lang="de-DE" dirty="0">
                <a:sym typeface="Wingdings" panose="05000000000000000000" pitchFamily="2" charset="2"/>
              </a:rPr>
              <a:t>CW </a:t>
            </a:r>
            <a:r>
              <a:rPr lang="de-DE" dirty="0" err="1">
                <a:sym typeface="Wingdings" panose="05000000000000000000" pitchFamily="2" charset="2"/>
              </a:rPr>
              <a:t>measurements</a:t>
            </a:r>
            <a:r>
              <a:rPr lang="de-DE" dirty="0">
                <a:sym typeface="Wingdings" panose="05000000000000000000" pitchFamily="2" charset="2"/>
              </a:rPr>
              <a:t> </a:t>
            </a:r>
            <a:r>
              <a:rPr lang="de-DE" dirty="0" err="1">
                <a:sym typeface="Wingdings" panose="05000000000000000000" pitchFamily="2" charset="2"/>
              </a:rPr>
              <a:t>up</a:t>
            </a:r>
            <a:r>
              <a:rPr lang="de-DE" dirty="0">
                <a:sym typeface="Wingdings" panose="05000000000000000000" pitchFamily="2" charset="2"/>
              </a:rPr>
              <a:t> </a:t>
            </a:r>
            <a:r>
              <a:rPr lang="de-DE" dirty="0" err="1">
                <a:sym typeface="Wingdings" panose="05000000000000000000" pitchFamily="2" charset="2"/>
              </a:rPr>
              <a:t>to</a:t>
            </a:r>
            <a:r>
              <a:rPr lang="de-DE" dirty="0">
                <a:sym typeface="Wingdings" panose="05000000000000000000" pitchFamily="2" charset="2"/>
              </a:rPr>
              <a:t> 12.5 MV/m  </a:t>
            </a:r>
          </a:p>
          <a:p>
            <a:pPr marL="685620" indent="-342900">
              <a:buFont typeface="Wingdings" panose="05000000000000000000" pitchFamily="2" charset="2"/>
              <a:buChar char="à"/>
            </a:pPr>
            <a:r>
              <a:rPr lang="de-DE" dirty="0" err="1">
                <a:sym typeface="Wingdings" panose="05000000000000000000" pitchFamily="2" charset="2"/>
              </a:rPr>
              <a:t>Static</a:t>
            </a:r>
            <a:r>
              <a:rPr lang="de-DE" dirty="0">
                <a:sym typeface="Wingdings" panose="05000000000000000000" pitchFamily="2" charset="2"/>
              </a:rPr>
              <a:t> </a:t>
            </a:r>
            <a:r>
              <a:rPr lang="de-DE" dirty="0" err="1">
                <a:sym typeface="Wingdings" panose="05000000000000000000" pitchFamily="2" charset="2"/>
              </a:rPr>
              <a:t>heat</a:t>
            </a:r>
            <a:r>
              <a:rPr lang="de-DE" dirty="0">
                <a:sym typeface="Wingdings" panose="05000000000000000000" pitchFamily="2" charset="2"/>
              </a:rPr>
              <a:t> </a:t>
            </a:r>
            <a:r>
              <a:rPr lang="de-DE" dirty="0" err="1">
                <a:sym typeface="Wingdings" panose="05000000000000000000" pitchFamily="2" charset="2"/>
              </a:rPr>
              <a:t>load</a:t>
            </a:r>
            <a:r>
              <a:rPr lang="de-DE" dirty="0">
                <a:sym typeface="Wingdings" panose="05000000000000000000" pitchFamily="2" charset="2"/>
              </a:rPr>
              <a:t> </a:t>
            </a:r>
            <a:r>
              <a:rPr lang="de-DE" dirty="0" err="1">
                <a:sym typeface="Wingdings" panose="05000000000000000000" pitchFamily="2" charset="2"/>
              </a:rPr>
              <a:t>more</a:t>
            </a:r>
            <a:r>
              <a:rPr lang="de-DE" dirty="0">
                <a:sym typeface="Wingdings" panose="05000000000000000000" pitchFamily="2" charset="2"/>
              </a:rPr>
              <a:t> </a:t>
            </a:r>
            <a:r>
              <a:rPr lang="de-DE" dirty="0" err="1">
                <a:sym typeface="Wingdings" panose="05000000000000000000" pitchFamily="2" charset="2"/>
              </a:rPr>
              <a:t>than</a:t>
            </a:r>
            <a:r>
              <a:rPr lang="de-DE" dirty="0">
                <a:sym typeface="Wingdings" panose="05000000000000000000" pitchFamily="2" charset="2"/>
              </a:rPr>
              <a:t> 30% </a:t>
            </a:r>
            <a:r>
              <a:rPr lang="de-DE" dirty="0" err="1">
                <a:sym typeface="Wingdings" panose="05000000000000000000" pitchFamily="2" charset="2"/>
              </a:rPr>
              <a:t>better</a:t>
            </a:r>
            <a:r>
              <a:rPr lang="de-DE" dirty="0">
                <a:sym typeface="Wingdings" panose="05000000000000000000" pitchFamily="2" charset="2"/>
              </a:rPr>
              <a:t> </a:t>
            </a:r>
            <a:br>
              <a:rPr lang="de-DE" dirty="0">
                <a:sym typeface="Wingdings" panose="05000000000000000000" pitchFamily="2" charset="2"/>
              </a:rPr>
            </a:br>
            <a:r>
              <a:rPr lang="de-DE" dirty="0" err="1">
                <a:sym typeface="Wingdings" panose="05000000000000000000" pitchFamily="2" charset="2"/>
              </a:rPr>
              <a:t>than</a:t>
            </a:r>
            <a:r>
              <a:rPr lang="de-DE" dirty="0">
                <a:sym typeface="Wingdings" panose="05000000000000000000" pitchFamily="2" charset="2"/>
              </a:rPr>
              <a:t> design </a:t>
            </a:r>
            <a:r>
              <a:rPr lang="de-DE" dirty="0" err="1">
                <a:sym typeface="Wingdings" panose="05000000000000000000" pitchFamily="2" charset="2"/>
              </a:rPr>
              <a:t>value</a:t>
            </a:r>
            <a:r>
              <a:rPr lang="de-DE" dirty="0">
                <a:sym typeface="Wingdings" panose="05000000000000000000" pitchFamily="2" charset="2"/>
              </a:rPr>
              <a:t> </a:t>
            </a:r>
            <a:r>
              <a:rPr lang="de-DE" dirty="0" err="1">
                <a:sym typeface="Wingdings" panose="05000000000000000000" pitchFamily="2" charset="2"/>
              </a:rPr>
              <a:t>for</a:t>
            </a:r>
            <a:r>
              <a:rPr lang="de-DE" dirty="0">
                <a:sym typeface="Wingdings" panose="05000000000000000000" pitchFamily="2" charset="2"/>
              </a:rPr>
              <a:t> </a:t>
            </a:r>
            <a:r>
              <a:rPr lang="de-DE" dirty="0" err="1">
                <a:sym typeface="Wingdings" panose="05000000000000000000" pitchFamily="2" charset="2"/>
              </a:rPr>
              <a:t>both</a:t>
            </a:r>
            <a:r>
              <a:rPr lang="de-DE" dirty="0">
                <a:sym typeface="Wingdings" panose="05000000000000000000" pitchFamily="2" charset="2"/>
              </a:rPr>
              <a:t> </a:t>
            </a:r>
            <a:r>
              <a:rPr lang="de-DE" dirty="0" err="1">
                <a:sym typeface="Wingdings" panose="05000000000000000000" pitchFamily="2" charset="2"/>
              </a:rPr>
              <a:t>modules</a:t>
            </a:r>
            <a:endParaRPr lang="de-DE" dirty="0">
              <a:sym typeface="Wingdings" panose="05000000000000000000" pitchFamily="2" charset="2"/>
            </a:endParaRPr>
          </a:p>
          <a:p>
            <a:pPr marL="685620" indent="-342900">
              <a:buFont typeface="Wingdings" panose="05000000000000000000" pitchFamily="2" charset="2"/>
              <a:buChar char="à"/>
            </a:pPr>
            <a:r>
              <a:rPr lang="de-DE" b="1" dirty="0">
                <a:sym typeface="Wingdings" panose="05000000000000000000" pitchFamily="2" charset="2"/>
              </a:rPr>
              <a:t>SAT </a:t>
            </a:r>
            <a:r>
              <a:rPr lang="de-DE" b="1" dirty="0" err="1">
                <a:sym typeface="Wingdings" panose="05000000000000000000" pitchFamily="2" charset="2"/>
              </a:rPr>
              <a:t>for</a:t>
            </a:r>
            <a:r>
              <a:rPr lang="de-DE" b="1" dirty="0">
                <a:sym typeface="Wingdings" panose="05000000000000000000" pitchFamily="2" charset="2"/>
              </a:rPr>
              <a:t> </a:t>
            </a:r>
            <a:r>
              <a:rPr lang="de-DE" b="1" dirty="0" err="1">
                <a:sym typeface="Wingdings" panose="05000000000000000000" pitchFamily="2" charset="2"/>
              </a:rPr>
              <a:t>module</a:t>
            </a:r>
            <a:r>
              <a:rPr lang="de-DE" b="1" dirty="0">
                <a:sym typeface="Wingdings" panose="05000000000000000000" pitchFamily="2" charset="2"/>
              </a:rPr>
              <a:t> #1 </a:t>
            </a:r>
            <a:r>
              <a:rPr lang="de-DE" b="1" dirty="0" err="1">
                <a:sym typeface="Wingdings" panose="05000000000000000000" pitchFamily="2" charset="2"/>
              </a:rPr>
              <a:t>approved</a:t>
            </a:r>
            <a:r>
              <a:rPr lang="de-DE" b="1" dirty="0">
                <a:sym typeface="Wingdings" panose="05000000000000000000" pitchFamily="2" charset="2"/>
              </a:rPr>
              <a:t> 30.4.2019</a:t>
            </a:r>
            <a:br>
              <a:rPr lang="de-DE" b="1" dirty="0">
                <a:sym typeface="Wingdings" panose="05000000000000000000" pitchFamily="2" charset="2"/>
              </a:rPr>
            </a:br>
            <a:endParaRPr lang="de-DE" b="1" dirty="0"/>
          </a:p>
          <a:p>
            <a:endParaRPr lang="en-US" dirty="0"/>
          </a:p>
        </p:txBody>
      </p:sp>
      <p:pic>
        <p:nvPicPr>
          <p:cNvPr id="13" name="Grafik 12">
            <a:extLst>
              <a:ext uri="{FF2B5EF4-FFF2-40B4-BE49-F238E27FC236}">
                <a16:creationId xmlns:a16="http://schemas.microsoft.com/office/drawing/2014/main" id="{FE8F1D96-C881-5A12-464C-5A69547FB0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260" y="3268886"/>
            <a:ext cx="3689648" cy="2767236"/>
          </a:xfrm>
          <a:prstGeom prst="rect">
            <a:avLst/>
          </a:prstGeom>
        </p:spPr>
      </p:pic>
      <p:pic>
        <p:nvPicPr>
          <p:cNvPr id="15" name="Grafik 14">
            <a:extLst>
              <a:ext uri="{FF2B5EF4-FFF2-40B4-BE49-F238E27FC236}">
                <a16:creationId xmlns:a16="http://schemas.microsoft.com/office/drawing/2014/main" id="{41F0B63C-B080-2730-F9C6-23328066C4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44331" y="1599010"/>
            <a:ext cx="3152234" cy="4437112"/>
          </a:xfrm>
          <a:prstGeom prst="rect">
            <a:avLst/>
          </a:prstGeom>
        </p:spPr>
      </p:pic>
    </p:spTree>
    <p:extLst>
      <p:ext uri="{BB962C8B-B14F-4D97-AF65-F5344CB8AC3E}">
        <p14:creationId xmlns:p14="http://schemas.microsoft.com/office/powerpoint/2010/main" val="2123657572"/>
      </p:ext>
    </p:extLst>
  </p:cSld>
  <p:clrMapOvr>
    <a:masterClrMapping/>
  </p:clrMapOvr>
  <mc:AlternateContent xmlns:mc="http://schemas.openxmlformats.org/markup-compatibility/2006" xmlns:p14="http://schemas.microsoft.com/office/powerpoint/2010/main">
    <mc:Choice Requires="p14">
      <p:transition spd="slow" p14:dur="2000" advTm="85793"/>
    </mc:Choice>
    <mc:Fallback xmlns="">
      <p:transition spd="slow" advTm="85793"/>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type="subTitle" idx="1"/>
          </p:nvPr>
        </p:nvSpPr>
        <p:spPr>
          <a:xfrm>
            <a:off x="433960" y="738535"/>
            <a:ext cx="11430324" cy="3322562"/>
          </a:xfrm>
        </p:spPr>
        <p:txBody>
          <a:bodyPr>
            <a:noAutofit/>
          </a:bodyPr>
          <a:lstStyle/>
          <a:p>
            <a:pPr marL="457200" indent="-457200">
              <a:lnSpc>
                <a:spcPct val="80000"/>
              </a:lnSpc>
              <a:buFont typeface="Arial" panose="020B0604020202020204" pitchFamily="34" charset="0"/>
              <a:buChar char="•"/>
            </a:pPr>
            <a:r>
              <a:rPr lang="en-US" sz="2000" dirty="0"/>
              <a:t>2015: 2 MEEC’s ordered at RI Research Instruments GmbH</a:t>
            </a:r>
          </a:p>
          <a:p>
            <a:pPr marL="457200" indent="-457200">
              <a:lnSpc>
                <a:spcPct val="80000"/>
              </a:lnSpc>
              <a:buFont typeface="Arial" panose="020B0604020202020204" pitchFamily="34" charset="0"/>
              <a:buChar char="•"/>
            </a:pPr>
            <a:r>
              <a:rPr lang="en-US" sz="2000" dirty="0"/>
              <a:t>Until 2017 SRF testing infrastructure became available at HIM</a:t>
            </a:r>
          </a:p>
          <a:p>
            <a:pPr marL="457200" indent="-457200">
              <a:lnSpc>
                <a:spcPct val="80000"/>
              </a:lnSpc>
              <a:buFont typeface="Arial" panose="020B0604020202020204" pitchFamily="34" charset="0"/>
              <a:buChar char="•"/>
            </a:pPr>
            <a:r>
              <a:rPr lang="de-DE" sz="2000" dirty="0"/>
              <a:t>9/2018: First  </a:t>
            </a:r>
            <a:r>
              <a:rPr lang="de-DE" sz="2000" dirty="0" err="1"/>
              <a:t>cryomodule</a:t>
            </a:r>
            <a:r>
              <a:rPr lang="de-DE" sz="2000" dirty="0"/>
              <a:t> </a:t>
            </a:r>
            <a:r>
              <a:rPr lang="de-DE" sz="2000" dirty="0" err="1"/>
              <a:t>does</a:t>
            </a:r>
            <a:r>
              <a:rPr lang="de-DE" sz="2000" dirty="0"/>
              <a:t> not </a:t>
            </a:r>
            <a:r>
              <a:rPr lang="de-DE" sz="2000" dirty="0" err="1"/>
              <a:t>meet</a:t>
            </a:r>
            <a:r>
              <a:rPr lang="de-DE" sz="2000" dirty="0"/>
              <a:t> </a:t>
            </a:r>
            <a:r>
              <a:rPr lang="de-DE" sz="2000" dirty="0" err="1"/>
              <a:t>specs</a:t>
            </a:r>
            <a:r>
              <a:rPr lang="de-DE" sz="2000" dirty="0"/>
              <a:t> at HIM </a:t>
            </a:r>
            <a:r>
              <a:rPr lang="de-DE" sz="2000" dirty="0">
                <a:sym typeface="Wingdings" panose="05000000000000000000" pitchFamily="2" charset="2"/>
              </a:rPr>
              <a:t>  </a:t>
            </a:r>
            <a:r>
              <a:rPr lang="de-DE" sz="2000" dirty="0" err="1">
                <a:sym typeface="Wingdings" panose="05000000000000000000" pitchFamily="2" charset="2"/>
              </a:rPr>
              <a:t>refurbishment</a:t>
            </a:r>
            <a:r>
              <a:rPr lang="de-DE" sz="2000" dirty="0">
                <a:sym typeface="Wingdings" panose="05000000000000000000" pitchFamily="2" charset="2"/>
              </a:rPr>
              <a:t> </a:t>
            </a:r>
            <a:r>
              <a:rPr lang="de-DE" sz="2000" dirty="0" err="1">
                <a:sym typeface="Wingdings" panose="05000000000000000000" pitchFamily="2" charset="2"/>
              </a:rPr>
              <a:t>by</a:t>
            </a:r>
            <a:r>
              <a:rPr lang="de-DE" sz="2000" dirty="0">
                <a:sym typeface="Wingdings" panose="05000000000000000000" pitchFamily="2" charset="2"/>
              </a:rPr>
              <a:t> </a:t>
            </a:r>
            <a:r>
              <a:rPr lang="de-DE" sz="2000" dirty="0" err="1">
                <a:sym typeface="Wingdings" panose="05000000000000000000" pitchFamily="2" charset="2"/>
              </a:rPr>
              <a:t>vendor</a:t>
            </a:r>
            <a:r>
              <a:rPr lang="de-DE" sz="2000" dirty="0">
                <a:sym typeface="Wingdings" panose="05000000000000000000" pitchFamily="2" charset="2"/>
              </a:rPr>
              <a:t>,</a:t>
            </a:r>
            <a:endParaRPr lang="en-US" sz="2000" dirty="0"/>
          </a:p>
          <a:p>
            <a:pPr marL="457200" indent="-457200">
              <a:lnSpc>
                <a:spcPct val="80000"/>
              </a:lnSpc>
              <a:buFont typeface="Arial" panose="020B0604020202020204" pitchFamily="34" charset="0"/>
              <a:buChar char="•"/>
            </a:pPr>
            <a:r>
              <a:rPr lang="de-DE" sz="2000" dirty="0"/>
              <a:t>3/2019: Second </a:t>
            </a:r>
            <a:r>
              <a:rPr lang="de-DE" sz="2000" dirty="0" err="1"/>
              <a:t>tested</a:t>
            </a:r>
            <a:r>
              <a:rPr lang="de-DE" sz="2000" dirty="0"/>
              <a:t>  </a:t>
            </a:r>
            <a:r>
              <a:rPr lang="de-DE" sz="2000" dirty="0" err="1"/>
              <a:t>cryomodule</a:t>
            </a:r>
            <a:r>
              <a:rPr lang="de-DE" sz="2000" dirty="0"/>
              <a:t> </a:t>
            </a:r>
            <a:r>
              <a:rPr lang="de-DE" sz="2000" dirty="0" err="1"/>
              <a:t>achieves</a:t>
            </a:r>
            <a:r>
              <a:rPr lang="de-DE" sz="2000" dirty="0"/>
              <a:t> </a:t>
            </a:r>
            <a:r>
              <a:rPr lang="de-DE" sz="2000" dirty="0" err="1"/>
              <a:t>specs</a:t>
            </a:r>
            <a:r>
              <a:rPr lang="de-DE" sz="2000" dirty="0"/>
              <a:t> </a:t>
            </a:r>
            <a:r>
              <a:rPr lang="de-DE" sz="2000" dirty="0" err="1"/>
              <a:t>during</a:t>
            </a:r>
            <a:r>
              <a:rPr lang="de-DE" sz="2000" dirty="0"/>
              <a:t> </a:t>
            </a:r>
            <a:r>
              <a:rPr lang="de-DE" sz="2000" dirty="0" err="1"/>
              <a:t>test</a:t>
            </a:r>
            <a:r>
              <a:rPr lang="de-DE" sz="2000" dirty="0"/>
              <a:t> at HIM/Mainz</a:t>
            </a:r>
          </a:p>
          <a:p>
            <a:pPr marL="457200" indent="-457200">
              <a:lnSpc>
                <a:spcPct val="80000"/>
              </a:lnSpc>
              <a:buFont typeface="Arial" panose="020B0604020202020204" pitchFamily="34" charset="0"/>
              <a:buChar char="•"/>
            </a:pPr>
            <a:r>
              <a:rPr lang="de-DE" sz="2000" dirty="0"/>
              <a:t>8/2020 :</a:t>
            </a:r>
            <a:r>
              <a:rPr lang="de-DE" sz="2000" dirty="0" err="1"/>
              <a:t>refurbished</a:t>
            </a:r>
            <a:r>
              <a:rPr lang="de-DE" sz="2000" dirty="0"/>
              <a:t> </a:t>
            </a:r>
            <a:r>
              <a:rPr lang="de-DE" sz="2000" dirty="0" err="1"/>
              <a:t>cryomodule</a:t>
            </a:r>
            <a:r>
              <a:rPr lang="de-DE" sz="2000" dirty="0"/>
              <a:t> </a:t>
            </a:r>
            <a:r>
              <a:rPr lang="de-DE" sz="2000" dirty="0" err="1"/>
              <a:t>tested</a:t>
            </a:r>
            <a:r>
              <a:rPr lang="de-DE" sz="2000" dirty="0"/>
              <a:t> and </a:t>
            </a:r>
            <a:r>
              <a:rPr lang="de-DE" sz="2000" dirty="0" err="1"/>
              <a:t>fulfills</a:t>
            </a:r>
            <a:r>
              <a:rPr lang="de-DE" sz="2000" dirty="0"/>
              <a:t> </a:t>
            </a:r>
            <a:r>
              <a:rPr lang="de-DE" sz="2000" dirty="0" err="1"/>
              <a:t>specs</a:t>
            </a:r>
            <a:r>
              <a:rPr lang="de-DE" sz="2000" dirty="0"/>
              <a:t>.  </a:t>
            </a:r>
            <a:br>
              <a:rPr lang="de-DE" sz="2000" dirty="0"/>
            </a:br>
            <a:r>
              <a:rPr lang="de-DE" sz="2000" dirty="0"/>
              <a:t>(25 </a:t>
            </a:r>
            <a:r>
              <a:rPr lang="de-DE" sz="2000" dirty="0" err="1"/>
              <a:t>MeV</a:t>
            </a:r>
            <a:r>
              <a:rPr lang="de-DE" sz="2000" dirty="0"/>
              <a:t> </a:t>
            </a:r>
            <a:r>
              <a:rPr lang="de-DE" sz="2000" dirty="0" err="1"/>
              <a:t>Energy</a:t>
            </a:r>
            <a:r>
              <a:rPr lang="de-DE" sz="2000" dirty="0"/>
              <a:t> </a:t>
            </a:r>
            <a:r>
              <a:rPr lang="de-DE" sz="2000" dirty="0" err="1"/>
              <a:t>gain</a:t>
            </a:r>
            <a:r>
              <a:rPr lang="de-DE" sz="2000" dirty="0"/>
              <a:t> at &lt;40 Watt thermal </a:t>
            </a:r>
            <a:r>
              <a:rPr lang="de-DE" sz="2000" dirty="0" err="1"/>
              <a:t>loss</a:t>
            </a:r>
            <a:r>
              <a:rPr lang="de-DE" sz="2000" dirty="0"/>
              <a:t> at 2 Kelvin)</a:t>
            </a:r>
            <a:endParaRPr lang="en-US" sz="2000" dirty="0"/>
          </a:p>
          <a:p>
            <a:pPr marL="457200" indent="-457200">
              <a:lnSpc>
                <a:spcPct val="80000"/>
              </a:lnSpc>
              <a:buFont typeface="Arial" panose="020B0604020202020204" pitchFamily="34" charset="0"/>
              <a:buChar char="•"/>
            </a:pPr>
            <a:endParaRPr lang="en-US" sz="2000" dirty="0">
              <a:solidFill>
                <a:srgbClr val="0000FF"/>
              </a:solidFill>
            </a:endParaRPr>
          </a:p>
          <a:p>
            <a:pPr marL="457200" indent="-457200">
              <a:lnSpc>
                <a:spcPct val="80000"/>
              </a:lnSpc>
              <a:buFont typeface="Arial" panose="020B0604020202020204" pitchFamily="34" charset="0"/>
              <a:buChar char="•"/>
            </a:pPr>
            <a:endParaRPr lang="en-US" sz="2000" dirty="0">
              <a:solidFill>
                <a:srgbClr val="0000FF"/>
              </a:solidFill>
            </a:endParaRPr>
          </a:p>
        </p:txBody>
      </p:sp>
      <p:sp>
        <p:nvSpPr>
          <p:cNvPr id="4" name="Textfeld 3"/>
          <p:cNvSpPr txBox="1"/>
          <p:nvPr/>
        </p:nvSpPr>
        <p:spPr>
          <a:xfrm>
            <a:off x="3498158" y="3663388"/>
            <a:ext cx="1492716"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0" cap="none" spc="0" normalizeH="0" baseline="0" noProof="0" dirty="0">
                <a:ln>
                  <a:noFill/>
                </a:ln>
                <a:solidFill>
                  <a:prstClr val="black"/>
                </a:solidFill>
                <a:effectLst/>
                <a:uLnTx/>
                <a:uFillTx/>
                <a:latin typeface="Calibri"/>
                <a:cs typeface="Arial"/>
              </a:rPr>
              <a:t>2K </a:t>
            </a:r>
            <a:r>
              <a:rPr kumimoji="0" lang="de-DE" sz="1800" b="0" i="0" u="none" strike="noStrike" kern="0" cap="none" spc="0" normalizeH="0" baseline="0" noProof="0" dirty="0" err="1">
                <a:ln>
                  <a:noFill/>
                </a:ln>
                <a:solidFill>
                  <a:prstClr val="black"/>
                </a:solidFill>
                <a:effectLst/>
                <a:uLnTx/>
                <a:uFillTx/>
                <a:latin typeface="Calibri"/>
                <a:cs typeface="Arial"/>
              </a:rPr>
              <a:t>operation</a:t>
            </a:r>
            <a:endParaRPr kumimoji="0" lang="en-US" sz="1800" b="0" i="0" u="none" strike="noStrike" kern="0" cap="none" spc="0" normalizeH="0" baseline="0" noProof="0" dirty="0">
              <a:ln>
                <a:noFill/>
              </a:ln>
              <a:solidFill>
                <a:prstClr val="black"/>
              </a:solidFill>
              <a:effectLst/>
              <a:uLnTx/>
              <a:uFillTx/>
              <a:latin typeface="Calibri"/>
              <a:cs typeface="Arial"/>
            </a:endParaRPr>
          </a:p>
        </p:txBody>
      </p:sp>
      <p:sp>
        <p:nvSpPr>
          <p:cNvPr id="5" name="Textfeld 4"/>
          <p:cNvSpPr txBox="1"/>
          <p:nvPr/>
        </p:nvSpPr>
        <p:spPr>
          <a:xfrm>
            <a:off x="10373755" y="4567951"/>
            <a:ext cx="182736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0" cap="none" spc="0" normalizeH="0" baseline="0" noProof="0" dirty="0" err="1">
                <a:ln>
                  <a:noFill/>
                </a:ln>
                <a:solidFill>
                  <a:prstClr val="black"/>
                </a:solidFill>
                <a:effectLst/>
                <a:uLnTx/>
                <a:uFillTx/>
                <a:latin typeface="Calibri"/>
                <a:cs typeface="Arial"/>
              </a:rPr>
              <a:t>PhD</a:t>
            </a:r>
            <a:r>
              <a:rPr kumimoji="0" lang="de-DE" sz="1200" b="0" i="0" u="none" strike="noStrike" kern="0" cap="none" spc="0" normalizeH="0" baseline="0" noProof="0" dirty="0">
                <a:ln>
                  <a:noFill/>
                </a:ln>
                <a:solidFill>
                  <a:prstClr val="black"/>
                </a:solidFill>
                <a:effectLst/>
                <a:uLnTx/>
                <a:uFillTx/>
                <a:latin typeface="Calibri"/>
                <a:cs typeface="Arial"/>
              </a:rPr>
              <a:t> </a:t>
            </a:r>
            <a:r>
              <a:rPr kumimoji="0" lang="de-DE" sz="1200" b="0" i="0" u="none" strike="noStrike" kern="0" cap="none" spc="0" normalizeH="0" baseline="0" noProof="0" dirty="0" err="1">
                <a:ln>
                  <a:noFill/>
                </a:ln>
                <a:solidFill>
                  <a:prstClr val="black"/>
                </a:solidFill>
                <a:effectLst/>
                <a:uLnTx/>
                <a:uFillTx/>
                <a:latin typeface="Calibri"/>
                <a:cs typeface="Arial"/>
              </a:rPr>
              <a:t>thesis</a:t>
            </a:r>
            <a:r>
              <a:rPr kumimoji="0" lang="de-DE" sz="1200" b="0" i="0" u="none" strike="noStrike" kern="0" cap="none" spc="0" normalizeH="0" baseline="0" noProof="0" dirty="0">
                <a:ln>
                  <a:noFill/>
                </a:ln>
                <a:solidFill>
                  <a:prstClr val="black"/>
                </a:solidFill>
                <a:effectLst/>
                <a:uLnTx/>
                <a:uFillTx/>
                <a:latin typeface="Calibri"/>
                <a:cs typeface="Arial"/>
              </a:rPr>
              <a:t> Timo Stengler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0" cap="none" spc="0" normalizeH="0" baseline="0" noProof="0" dirty="0">
                <a:ln>
                  <a:noFill/>
                </a:ln>
                <a:solidFill>
                  <a:prstClr val="black"/>
                </a:solidFill>
                <a:effectLst/>
                <a:uLnTx/>
                <a:uFillTx/>
                <a:latin typeface="Calibri"/>
                <a:cs typeface="Arial"/>
              </a:rPr>
              <a:t>See also: T. Stengler et al. </a:t>
            </a:r>
            <a:r>
              <a:rPr kumimoji="0" lang="de-DE" sz="1200" b="0" i="0" u="none" strike="noStrike" kern="0" cap="none" spc="0" normalizeH="0" baseline="0" noProof="0" dirty="0" err="1">
                <a:ln>
                  <a:noFill/>
                </a:ln>
                <a:solidFill>
                  <a:prstClr val="black"/>
                </a:solidFill>
                <a:effectLst/>
                <a:uLnTx/>
                <a:uFillTx/>
                <a:latin typeface="Calibri"/>
                <a:cs typeface="Arial"/>
              </a:rPr>
              <a:t>Proc</a:t>
            </a:r>
            <a:r>
              <a:rPr kumimoji="0" lang="de-DE" sz="1200" b="0" i="0" u="none" strike="noStrike" kern="0" cap="none" spc="0" normalizeH="0" baseline="0" noProof="0" dirty="0">
                <a:ln>
                  <a:noFill/>
                </a:ln>
                <a:solidFill>
                  <a:prstClr val="black"/>
                </a:solidFill>
                <a:effectLst/>
                <a:uLnTx/>
                <a:uFillTx/>
                <a:latin typeface="Calibri"/>
                <a:cs typeface="Arial"/>
              </a:rPr>
              <a:t>. SRF 2019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0" cap="none" spc="0" normalizeH="0" baseline="0" noProof="0" dirty="0">
                <a:ln>
                  <a:noFill/>
                </a:ln>
                <a:solidFill>
                  <a:prstClr val="black"/>
                </a:solidFill>
                <a:effectLst/>
                <a:uLnTx/>
                <a:uFillTx/>
                <a:latin typeface="Calibri"/>
                <a:cs typeface="Arial"/>
              </a:rPr>
              <a:t>doi:10.18429/JACoW-SRF2019-TUP041</a:t>
            </a:r>
            <a:endParaRPr kumimoji="0" lang="en-US" sz="1200" b="0" i="0" u="none" strike="noStrike" kern="0" cap="none" spc="0" normalizeH="0" baseline="0" noProof="0" dirty="0">
              <a:ln>
                <a:noFill/>
              </a:ln>
              <a:solidFill>
                <a:prstClr val="black"/>
              </a:solidFill>
              <a:effectLst/>
              <a:uLnTx/>
              <a:uFillTx/>
              <a:latin typeface="Calibri"/>
              <a:cs typeface="Arial"/>
            </a:endParaRPr>
          </a:p>
        </p:txBody>
      </p:sp>
      <p:sp>
        <p:nvSpPr>
          <p:cNvPr id="14" name="Nuclear Reactions"/>
          <p:cNvSpPr txBox="1"/>
          <p:nvPr/>
        </p:nvSpPr>
        <p:spPr>
          <a:xfrm>
            <a:off x="1771736" y="-99851"/>
            <a:ext cx="6124465" cy="791208"/>
          </a:xfrm>
          <a:prstGeom prst="rect">
            <a:avLst/>
          </a:prstGeom>
          <a:ln w="12700">
            <a:miter lim="400000"/>
          </a:ln>
          <a:extLst>
            <a:ext uri="{C572A759-6A51-4108-AA02-DFA0A04FC94B}">
              <ma14:wrappingTextBoxFlag xmlns="" xmlns:ma14="http://schemas.microsoft.com/office/mac/drawingml/2011/main" val="1"/>
            </a:ext>
          </a:extLst>
        </p:spPr>
        <p:txBody>
          <a:bodyPr lIns="45719" tIns="45719" rIns="45719" bIns="45719" anchor="ctr">
            <a:normAutofit/>
          </a:bodyPr>
          <a:lstStyle>
            <a:lvl1pPr algn="l" defTabSz="1300480">
              <a:buClrTx/>
              <a:defRPr sz="4800" b="1">
                <a:solidFill>
                  <a:srgbClr val="C80A14"/>
                </a:solidFill>
                <a:uFillTx/>
                <a:latin typeface="Calibri"/>
                <a:ea typeface="Calibri"/>
                <a:cs typeface="Calibri"/>
                <a:sym typeface="Calibri"/>
              </a:defRPr>
            </a:lvl1pPr>
          </a:lstStyle>
          <a:p>
            <a:pPr marL="0" marR="0" lvl="0" indent="0" algn="l" defTabSz="1300480" rtl="0" eaLnBrk="1" fontAlgn="auto" latinLnBrk="0" hangingPunct="1">
              <a:lnSpc>
                <a:spcPct val="100000"/>
              </a:lnSpc>
              <a:spcBef>
                <a:spcPts val="0"/>
              </a:spcBef>
              <a:spcAft>
                <a:spcPts val="0"/>
              </a:spcAft>
              <a:buClrTx/>
              <a:buSzTx/>
              <a:buFontTx/>
              <a:buNone/>
              <a:tabLst/>
              <a:defRPr/>
            </a:pPr>
            <a:endParaRPr kumimoji="0" lang="en-US" sz="3375" b="1" i="0" u="none" strike="noStrike" kern="0" cap="none" spc="0" normalizeH="0" baseline="0" noProof="0" dirty="0">
              <a:ln>
                <a:noFill/>
              </a:ln>
              <a:solidFill>
                <a:srgbClr val="C80A14"/>
              </a:solidFill>
              <a:effectLst/>
              <a:uLnTx/>
              <a:uFillTx/>
              <a:latin typeface="Calibri"/>
              <a:ea typeface="Calibri"/>
              <a:cs typeface="Calibri"/>
              <a:sym typeface="Calibri"/>
            </a:endParaRPr>
          </a:p>
        </p:txBody>
      </p:sp>
      <p:pic>
        <p:nvPicPr>
          <p:cNvPr id="15" name="Grafik 14"/>
          <p:cNvPicPr>
            <a:picLocks noChangeAspect="1"/>
          </p:cNvPicPr>
          <p:nvPr/>
        </p:nvPicPr>
        <p:blipFill>
          <a:blip r:embed="rId2"/>
          <a:stretch>
            <a:fillRect/>
          </a:stretch>
        </p:blipFill>
        <p:spPr>
          <a:xfrm>
            <a:off x="433960" y="2852936"/>
            <a:ext cx="5015974" cy="3177456"/>
          </a:xfrm>
          <a:prstGeom prst="rect">
            <a:avLst/>
          </a:prstGeom>
        </p:spPr>
      </p:pic>
      <p:pic>
        <p:nvPicPr>
          <p:cNvPr id="16" name="Grafik 15"/>
          <p:cNvPicPr>
            <a:picLocks noChangeAspect="1"/>
          </p:cNvPicPr>
          <p:nvPr/>
        </p:nvPicPr>
        <p:blipFill>
          <a:blip r:embed="rId3"/>
          <a:stretch>
            <a:fillRect/>
          </a:stretch>
        </p:blipFill>
        <p:spPr>
          <a:xfrm>
            <a:off x="5302419" y="2930381"/>
            <a:ext cx="5071336" cy="3022565"/>
          </a:xfrm>
          <a:prstGeom prst="rect">
            <a:avLst/>
          </a:prstGeom>
        </p:spPr>
      </p:pic>
      <p:sp>
        <p:nvSpPr>
          <p:cNvPr id="23" name="Textfeld 22"/>
          <p:cNvSpPr txBox="1"/>
          <p:nvPr/>
        </p:nvSpPr>
        <p:spPr>
          <a:xfrm>
            <a:off x="258807" y="5884234"/>
            <a:ext cx="110611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cs typeface="Arial"/>
              </a:rPr>
              <a:t>Both Cryomodules fulfill specs</a:t>
            </a:r>
            <a:r>
              <a:rPr kumimoji="0" lang="en-US" sz="1800" b="0" i="0" u="none" strike="noStrike" kern="0" cap="none" spc="0" normalizeH="0" baseline="0" noProof="0" dirty="0">
                <a:ln>
                  <a:noFill/>
                </a:ln>
                <a:solidFill>
                  <a:prstClr val="black"/>
                </a:solidFill>
                <a:effectLst/>
                <a:uLnTx/>
                <a:uFillTx/>
                <a:latin typeface="Calibri"/>
                <a:cs typeface="Arial"/>
                <a:sym typeface="Wingdings" panose="05000000000000000000" pitchFamily="2" charset="2"/>
              </a:rPr>
              <a:t> </a:t>
            </a:r>
            <a:r>
              <a:rPr kumimoji="0" lang="en-US" sz="1800" b="0" i="0" u="none" strike="noStrike" kern="0" cap="none" spc="0" normalizeH="0" baseline="0" noProof="0" dirty="0">
                <a:ln>
                  <a:noFill/>
                </a:ln>
                <a:solidFill>
                  <a:prstClr val="black"/>
                </a:solidFill>
                <a:effectLst/>
                <a:uLnTx/>
                <a:uFillTx/>
                <a:latin typeface="Calibri"/>
                <a:cs typeface="Arial"/>
              </a:rPr>
              <a:t>On average the Helium consumption is estimated to be less than anticipated.</a:t>
            </a:r>
          </a:p>
        </p:txBody>
      </p:sp>
      <p:sp>
        <p:nvSpPr>
          <p:cNvPr id="8" name="Titel 1">
            <a:extLst>
              <a:ext uri="{FF2B5EF4-FFF2-40B4-BE49-F238E27FC236}">
                <a16:creationId xmlns:a16="http://schemas.microsoft.com/office/drawing/2014/main" id="{E13E4E3A-054D-560E-C57B-63012DA6A9A0}"/>
              </a:ext>
            </a:extLst>
          </p:cNvPr>
          <p:cNvSpPr txBox="1">
            <a:spLocks/>
          </p:cNvSpPr>
          <p:nvPr/>
        </p:nvSpPr>
        <p:spPr>
          <a:xfrm>
            <a:off x="433960" y="207605"/>
            <a:ext cx="11693677" cy="943428"/>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b="1" kern="1200" cap="all" baseline="0">
                <a:solidFill>
                  <a:srgbClr val="C1002A"/>
                </a:solidFill>
                <a:latin typeface="Noto Sans "/>
                <a:ea typeface="Noto Sans Bold" panose="020B0802040504020204" pitchFamily="34"/>
                <a:cs typeface="Noto Sans Bold" panose="020B0802040504020204" pitchFamily="34"/>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3200" b="1" i="0" u="none" strike="noStrike" kern="1200" cap="all" spc="0" normalizeH="0" baseline="0" noProof="0" dirty="0" err="1">
                <a:ln>
                  <a:noFill/>
                </a:ln>
                <a:solidFill>
                  <a:srgbClr val="C1002A"/>
                </a:solidFill>
                <a:effectLst/>
                <a:uLnTx/>
                <a:uFillTx/>
                <a:latin typeface="Cambria" panose="02040503050406030204" pitchFamily="18" charset="0"/>
                <a:ea typeface="Cambria" panose="02040503050406030204" pitchFamily="18" charset="0"/>
              </a:rPr>
              <a:t>Production</a:t>
            </a:r>
            <a:r>
              <a:rPr kumimoji="0" lang="de-DE" sz="3200" b="1" i="0" u="none" strike="noStrike" kern="1200" cap="all" spc="0" normalizeH="0" baseline="0" noProof="0" dirty="0">
                <a:ln>
                  <a:noFill/>
                </a:ln>
                <a:solidFill>
                  <a:srgbClr val="C1002A"/>
                </a:solidFill>
                <a:effectLst/>
                <a:uLnTx/>
                <a:uFillTx/>
                <a:latin typeface="Cambria" panose="02040503050406030204" pitchFamily="18" charset="0"/>
                <a:ea typeface="Cambria" panose="02040503050406030204" pitchFamily="18" charset="0"/>
              </a:rPr>
              <a:t> </a:t>
            </a:r>
            <a:r>
              <a:rPr kumimoji="0" lang="de-DE" sz="3200" b="1" i="0" u="none" strike="noStrike" kern="1200" cap="all" spc="0" normalizeH="0" baseline="0" noProof="0" dirty="0" err="1">
                <a:ln>
                  <a:noFill/>
                </a:ln>
                <a:solidFill>
                  <a:srgbClr val="C1002A"/>
                </a:solidFill>
                <a:effectLst/>
                <a:uLnTx/>
                <a:uFillTx/>
                <a:latin typeface="Cambria" panose="02040503050406030204" pitchFamily="18" charset="0"/>
                <a:ea typeface="Cambria" panose="02040503050406030204" pitchFamily="18" charset="0"/>
              </a:rPr>
              <a:t>of</a:t>
            </a:r>
            <a:r>
              <a:rPr kumimoji="0" lang="de-DE" sz="3200" b="1" i="0" u="none" strike="noStrike" kern="1200" cap="all" spc="0" normalizeH="0" baseline="0" noProof="0" dirty="0">
                <a:ln>
                  <a:noFill/>
                </a:ln>
                <a:solidFill>
                  <a:srgbClr val="C1002A"/>
                </a:solidFill>
                <a:effectLst/>
                <a:uLnTx/>
                <a:uFillTx/>
                <a:latin typeface="Cambria" panose="02040503050406030204" pitchFamily="18" charset="0"/>
                <a:ea typeface="Cambria" panose="02040503050406030204" pitchFamily="18" charset="0"/>
              </a:rPr>
              <a:t> 2 </a:t>
            </a:r>
            <a:r>
              <a:rPr kumimoji="0" lang="de-DE" sz="3200" b="1" i="0" u="none" strike="noStrike" kern="1200" cap="all" spc="0" normalizeH="0" baseline="0" noProof="0" dirty="0" err="1">
                <a:ln>
                  <a:noFill/>
                </a:ln>
                <a:solidFill>
                  <a:srgbClr val="C1002A"/>
                </a:solidFill>
                <a:effectLst/>
                <a:uLnTx/>
                <a:uFillTx/>
                <a:latin typeface="Cambria" panose="02040503050406030204" pitchFamily="18" charset="0"/>
                <a:ea typeface="Cambria" panose="02040503050406030204" pitchFamily="18" charset="0"/>
              </a:rPr>
              <a:t>Cryomodules</a:t>
            </a:r>
            <a:r>
              <a:rPr kumimoji="0" lang="de-DE" sz="3200" b="1" i="0" u="none" strike="noStrike" kern="1200" cap="all" spc="0" normalizeH="0" baseline="0" noProof="0" dirty="0">
                <a:ln>
                  <a:noFill/>
                </a:ln>
                <a:solidFill>
                  <a:srgbClr val="C1002A"/>
                </a:solidFill>
                <a:effectLst/>
                <a:uLnTx/>
                <a:uFillTx/>
                <a:latin typeface="Cambria" panose="02040503050406030204" pitchFamily="18" charset="0"/>
                <a:ea typeface="Cambria" panose="02040503050406030204" pitchFamily="18" charset="0"/>
              </a:rPr>
              <a:t> </a:t>
            </a:r>
            <a:r>
              <a:rPr kumimoji="0" lang="de-DE" sz="3200" b="1" i="0" u="none" strike="noStrike" kern="1200" cap="all" spc="0" normalizeH="0" baseline="0" noProof="0" dirty="0" err="1">
                <a:ln>
                  <a:noFill/>
                </a:ln>
                <a:solidFill>
                  <a:srgbClr val="C1002A"/>
                </a:solidFill>
                <a:effectLst/>
                <a:uLnTx/>
                <a:uFillTx/>
                <a:latin typeface="Cambria" panose="02040503050406030204" pitchFamily="18" charset="0"/>
                <a:ea typeface="Cambria" panose="02040503050406030204" pitchFamily="18" charset="0"/>
              </a:rPr>
              <a:t>for</a:t>
            </a:r>
            <a:r>
              <a:rPr kumimoji="0" lang="de-DE" sz="3200" b="1" i="0" u="none" strike="noStrike" kern="1200" cap="all" spc="0" normalizeH="0" baseline="0" noProof="0" dirty="0">
                <a:ln>
                  <a:noFill/>
                </a:ln>
                <a:solidFill>
                  <a:srgbClr val="C1002A"/>
                </a:solidFill>
                <a:effectLst/>
                <a:uLnTx/>
                <a:uFillTx/>
                <a:latin typeface="Cambria" panose="02040503050406030204" pitchFamily="18" charset="0"/>
                <a:ea typeface="Cambria" panose="02040503050406030204" pitchFamily="18" charset="0"/>
              </a:rPr>
              <a:t> </a:t>
            </a:r>
            <a:r>
              <a:rPr kumimoji="0" lang="de-DE" sz="3200" b="1" i="0" u="none" strike="noStrike" kern="1200" cap="all" spc="0" normalizeH="0" baseline="0" noProof="0" dirty="0" err="1">
                <a:ln>
                  <a:noFill/>
                </a:ln>
                <a:solidFill>
                  <a:srgbClr val="C1002A"/>
                </a:solidFill>
                <a:effectLst/>
                <a:uLnTx/>
                <a:uFillTx/>
                <a:latin typeface="Cambria" panose="02040503050406030204" pitchFamily="18" charset="0"/>
                <a:ea typeface="Cambria" panose="02040503050406030204" pitchFamily="18" charset="0"/>
              </a:rPr>
              <a:t>mesa</a:t>
            </a:r>
            <a:r>
              <a:rPr kumimoji="0" lang="de-DE" sz="3200" b="1" i="0" u="none" strike="noStrike" kern="1200" cap="all" spc="0" normalizeH="0" baseline="0" noProof="0" dirty="0">
                <a:ln>
                  <a:noFill/>
                </a:ln>
                <a:solidFill>
                  <a:srgbClr val="C1002A"/>
                </a:solidFill>
                <a:effectLst/>
                <a:uLnTx/>
                <a:uFillTx/>
                <a:latin typeface="Cambria" panose="02040503050406030204" pitchFamily="18" charset="0"/>
                <a:ea typeface="Cambria" panose="02040503050406030204" pitchFamily="18" charset="0"/>
              </a:rPr>
              <a:t> in Summary</a:t>
            </a:r>
            <a:endParaRPr kumimoji="0" lang="de-DE" sz="3200" b="1" i="0" u="none" strike="noStrike" kern="1200" cap="all" spc="0" normalizeH="0" baseline="0" noProof="0" dirty="0">
              <a:ln>
                <a:noFill/>
              </a:ln>
              <a:solidFill>
                <a:srgbClr val="C1002A"/>
              </a:solidFill>
              <a:effectLst/>
              <a:uLnTx/>
              <a:uFillTx/>
              <a:latin typeface="Noto Sans "/>
              <a:ea typeface="Noto Sans Bold" panose="020B0802040504020204" pitchFamily="34"/>
            </a:endParaRPr>
          </a:p>
        </p:txBody>
      </p:sp>
    </p:spTree>
    <p:extLst>
      <p:ext uri="{BB962C8B-B14F-4D97-AF65-F5344CB8AC3E}">
        <p14:creationId xmlns:p14="http://schemas.microsoft.com/office/powerpoint/2010/main" val="16133558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D4024-FC61-955B-3150-BD7BE8FB5EF7}"/>
            </a:ext>
          </a:extLst>
        </p:cNvPr>
        <p:cNvGrpSpPr/>
        <p:nvPr/>
      </p:nvGrpSpPr>
      <p:grpSpPr>
        <a:xfrm>
          <a:off x="0" y="0"/>
          <a:ext cx="0" cy="0"/>
          <a:chOff x="0" y="0"/>
          <a:chExt cx="0" cy="0"/>
        </a:xfrm>
      </p:grpSpPr>
      <p:sp>
        <p:nvSpPr>
          <p:cNvPr id="5" name="Titel 1">
            <a:extLst>
              <a:ext uri="{FF2B5EF4-FFF2-40B4-BE49-F238E27FC236}">
                <a16:creationId xmlns:a16="http://schemas.microsoft.com/office/drawing/2014/main" id="{9082FD2B-F8B3-34E9-1733-59D11B921A02}"/>
              </a:ext>
            </a:extLst>
          </p:cNvPr>
          <p:cNvSpPr txBox="1"/>
          <p:nvPr/>
        </p:nvSpPr>
        <p:spPr bwMode="auto">
          <a:xfrm>
            <a:off x="498323" y="293290"/>
            <a:ext cx="11792531" cy="943428"/>
          </a:xfrm>
          <a:prstGeom prst="rect">
            <a:avLst/>
          </a:prstGeom>
        </p:spPr>
        <p:txBody>
          <a:bodyPr vert="horz" lIns="91440" tIns="45720" rIns="91440" bIns="45720" rtlCol="0" anchor="t" anchorCtr="0">
            <a:normAutofit/>
          </a:bodyPr>
          <a:lstStyle>
            <a:lvl1pPr algn="l" defTabSz="914400" rtl="0">
              <a:lnSpc>
                <a:spcPct val="90000"/>
              </a:lnSpc>
              <a:spcBef>
                <a:spcPts val="0"/>
              </a:spcBef>
              <a:buNone/>
              <a:defRPr sz="4000" b="1" cap="all">
                <a:solidFill>
                  <a:srgbClr val="C1002A"/>
                </a:solidFill>
                <a:latin typeface="Noto Sans "/>
                <a:ea typeface="Noto Sans Bold"/>
                <a:cs typeface="Noto Sans Bold"/>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000" b="1" i="0" u="none" strike="noStrike" kern="0" cap="all" spc="0" normalizeH="0" baseline="0" noProof="0" dirty="0">
                <a:ln>
                  <a:noFill/>
                </a:ln>
                <a:solidFill>
                  <a:srgbClr val="C1002A"/>
                </a:solidFill>
                <a:effectLst/>
                <a:uLnTx/>
                <a:uFillTx/>
                <a:latin typeface="Cambria"/>
                <a:ea typeface="Cambria"/>
              </a:rPr>
              <a:t>Summary and lessons learned</a:t>
            </a:r>
            <a:endParaRPr kumimoji="0" lang="en-GB" sz="4000" b="1" i="0" u="none" strike="noStrike" kern="0" cap="all" spc="0" normalizeH="0" baseline="0" noProof="0" dirty="0">
              <a:ln>
                <a:noFill/>
              </a:ln>
              <a:solidFill>
                <a:srgbClr val="C1002A"/>
              </a:solidFill>
              <a:effectLst/>
              <a:uLnTx/>
              <a:uFillTx/>
              <a:latin typeface="Noto Sans "/>
              <a:ea typeface="Noto Sans Bold"/>
            </a:endParaRPr>
          </a:p>
        </p:txBody>
      </p:sp>
      <p:sp>
        <p:nvSpPr>
          <p:cNvPr id="7" name="Datumsplatzhalter 1">
            <a:extLst>
              <a:ext uri="{FF2B5EF4-FFF2-40B4-BE49-F238E27FC236}">
                <a16:creationId xmlns:a16="http://schemas.microsoft.com/office/drawing/2014/main" id="{2DAA42C2-BCE5-3522-877B-E84A278850A0}"/>
              </a:ext>
            </a:extLst>
          </p:cNvPr>
          <p:cNvSpPr>
            <a:spLocks noGrp="1"/>
          </p:cNvSpPr>
          <p:nvPr>
            <p:ph type="dt" sz="half" idx="10"/>
          </p:nvPr>
        </p:nvSpPr>
        <p:spPr bwMode="auto">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0" cap="none" spc="0" normalizeH="0" baseline="0" noProof="0" dirty="0">
                <a:ln>
                  <a:noFill/>
                </a:ln>
                <a:solidFill>
                  <a:prstClr val="white"/>
                </a:solidFill>
                <a:effectLst/>
                <a:uLnTx/>
                <a:uFillTx/>
                <a:latin typeface="Noto Sans "/>
                <a:cs typeface="Arial"/>
              </a:rPr>
              <a:t>11.06.2026</a:t>
            </a:r>
            <a:endParaRPr kumimoji="0" lang="en-GB" sz="1800" b="0" i="0" u="none" strike="noStrike" kern="0" cap="none" spc="0" normalizeH="0" baseline="0" noProof="0" dirty="0">
              <a:ln>
                <a:noFill/>
              </a:ln>
              <a:solidFill>
                <a:prstClr val="white"/>
              </a:solidFill>
              <a:effectLst/>
              <a:uLnTx/>
              <a:uFillTx/>
              <a:latin typeface="Noto Sans "/>
              <a:cs typeface="Arial"/>
            </a:endParaRPr>
          </a:p>
        </p:txBody>
      </p:sp>
      <p:sp>
        <p:nvSpPr>
          <p:cNvPr id="8" name="Fußzeilenplatzhalter 2">
            <a:extLst>
              <a:ext uri="{FF2B5EF4-FFF2-40B4-BE49-F238E27FC236}">
                <a16:creationId xmlns:a16="http://schemas.microsoft.com/office/drawing/2014/main" id="{575AF1C1-5F95-A015-77A4-16835FFF0AF8}"/>
              </a:ext>
            </a:extLst>
          </p:cNvPr>
          <p:cNvSpPr>
            <a:spLocks noGrp="1"/>
          </p:cNvSpPr>
          <p:nvPr>
            <p:ph type="ftr" sz="quarter" idx="11"/>
          </p:nvPr>
        </p:nvSpPr>
        <p:spPr bwMode="auto">
          <a:xfrm>
            <a:off x="5007591" y="6356350"/>
            <a:ext cx="61062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Noto Sans "/>
                <a:cs typeface="Arial"/>
              </a:rPr>
              <a:t>TTC Meeting 2026 – Hot Topics F. Hug</a:t>
            </a:r>
            <a:endParaRPr kumimoji="0" lang="en-GB" sz="1800" b="0" i="0" u="none" strike="noStrike" kern="0" cap="none" spc="0" normalizeH="0" baseline="0" noProof="0" dirty="0">
              <a:ln>
                <a:noFill/>
              </a:ln>
              <a:solidFill>
                <a:prstClr val="white"/>
              </a:solidFill>
              <a:effectLst/>
              <a:uLnTx/>
              <a:uFillTx/>
              <a:latin typeface="Noto Sans "/>
              <a:cs typeface="Arial"/>
            </a:endParaRPr>
          </a:p>
        </p:txBody>
      </p:sp>
      <p:sp>
        <p:nvSpPr>
          <p:cNvPr id="9" name="Foliennummernplatzhalter 3">
            <a:extLst>
              <a:ext uri="{FF2B5EF4-FFF2-40B4-BE49-F238E27FC236}">
                <a16:creationId xmlns:a16="http://schemas.microsoft.com/office/drawing/2014/main" id="{12D88E05-19A3-3FC6-B92D-91C4C779208B}"/>
              </a:ext>
            </a:extLst>
          </p:cNvPr>
          <p:cNvSpPr>
            <a:spLocks noGrp="1"/>
          </p:cNvSpPr>
          <p:nvPr>
            <p:ph type="sldNum" sz="quarter" idx="12"/>
          </p:nvPr>
        </p:nvSpPr>
        <p:spPr bwMode="auto">
          <a:xfrm>
            <a:off x="58003" y="6356350"/>
            <a:ext cx="78019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240774-CFD2-4AB8-B231-46D42DA9185A}" type="slidenum">
              <a:rPr kumimoji="0" lang="en-GB" sz="1800" b="0" i="0" u="none" strike="noStrike" kern="0" cap="none" spc="0" normalizeH="0" baseline="0" noProof="0" smtClean="0">
                <a:ln>
                  <a:noFill/>
                </a:ln>
                <a:solidFill>
                  <a:prstClr val="white"/>
                </a:solidFill>
                <a:effectLst/>
                <a:uLnTx/>
                <a:uFillTx/>
                <a:latin typeface="Noto Sans "/>
                <a:cs typeface="Arial"/>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GB" sz="1800" b="0" i="0" u="none" strike="noStrike" kern="0" cap="none" spc="0" normalizeH="0" baseline="0" noProof="0" dirty="0">
              <a:ln>
                <a:noFill/>
              </a:ln>
              <a:solidFill>
                <a:prstClr val="white"/>
              </a:solidFill>
              <a:effectLst/>
              <a:uLnTx/>
              <a:uFillTx/>
              <a:latin typeface="Noto Sans "/>
              <a:cs typeface="Arial"/>
            </a:endParaRPr>
          </a:p>
        </p:txBody>
      </p:sp>
      <p:sp>
        <p:nvSpPr>
          <p:cNvPr id="11" name="Inhaltsplatzhalter 5">
            <a:extLst>
              <a:ext uri="{FF2B5EF4-FFF2-40B4-BE49-F238E27FC236}">
                <a16:creationId xmlns:a16="http://schemas.microsoft.com/office/drawing/2014/main" id="{D0C53D07-178D-53AF-3B47-E291DA95E0E0}"/>
              </a:ext>
            </a:extLst>
          </p:cNvPr>
          <p:cNvSpPr>
            <a:spLocks noGrp="1"/>
          </p:cNvSpPr>
          <p:nvPr>
            <p:ph idx="1"/>
          </p:nvPr>
        </p:nvSpPr>
        <p:spPr>
          <a:xfrm>
            <a:off x="251850" y="1132087"/>
            <a:ext cx="11792531" cy="4828446"/>
          </a:xfrm>
        </p:spPr>
        <p:txBody>
          <a:bodyPr>
            <a:normAutofit fontScale="70000" lnSpcReduction="20000"/>
          </a:bodyPr>
          <a:lstStyle/>
          <a:p>
            <a:pPr marL="342720" indent="0">
              <a:buNone/>
            </a:pPr>
            <a:r>
              <a:rPr lang="en-US" b="1" dirty="0">
                <a:sym typeface="Wingdings" panose="05000000000000000000" pitchFamily="2" charset="2"/>
              </a:rPr>
              <a:t>Cryomodule production:</a:t>
            </a:r>
          </a:p>
          <a:p>
            <a:pPr marL="799920" indent="-457200"/>
            <a:r>
              <a:rPr lang="en-US" dirty="0">
                <a:sym typeface="Wingdings" panose="05000000000000000000" pitchFamily="2" charset="2"/>
              </a:rPr>
              <a:t>Built up an SRF group at Mainz from scratch within a few years</a:t>
            </a:r>
          </a:p>
          <a:p>
            <a:pPr marL="799920" indent="-457200"/>
            <a:r>
              <a:rPr lang="en-US" dirty="0">
                <a:sym typeface="Wingdings" panose="05000000000000000000" pitchFamily="2" charset="2"/>
              </a:rPr>
              <a:t>Successful „turn key“ CM production by industry</a:t>
            </a:r>
          </a:p>
          <a:p>
            <a:pPr marL="799920" indent="-457200"/>
            <a:r>
              <a:rPr lang="en-US" dirty="0">
                <a:sym typeface="Wingdings" panose="05000000000000000000" pitchFamily="2" charset="2"/>
              </a:rPr>
              <a:t>CM1 with  2x 12.5 MV/m @ 𝑄</a:t>
            </a:r>
            <a:r>
              <a:rPr lang="en-US" baseline="-25000" dirty="0">
                <a:sym typeface="Wingdings" panose="05000000000000000000" pitchFamily="2" charset="2"/>
              </a:rPr>
              <a:t>0</a:t>
            </a:r>
            <a:r>
              <a:rPr lang="en-US" dirty="0">
                <a:sym typeface="Wingdings" panose="05000000000000000000" pitchFamily="2" charset="2"/>
              </a:rPr>
              <a:t>=1.2∙10</a:t>
            </a:r>
            <a:r>
              <a:rPr lang="en-US" baseline="30000" dirty="0">
                <a:sym typeface="Wingdings" panose="05000000000000000000" pitchFamily="2" charset="2"/>
              </a:rPr>
              <a:t>10</a:t>
            </a:r>
          </a:p>
          <a:p>
            <a:pPr marL="799920" indent="-457200"/>
            <a:r>
              <a:rPr lang="en-US" dirty="0">
                <a:sym typeface="Wingdings" panose="05000000000000000000" pitchFamily="2" charset="2"/>
              </a:rPr>
              <a:t>CM2 successfully refurbished and accepted</a:t>
            </a:r>
          </a:p>
          <a:p>
            <a:pPr marL="342720" indent="0">
              <a:buNone/>
            </a:pPr>
            <a:r>
              <a:rPr lang="en-US" b="1" dirty="0">
                <a:sym typeface="Wingdings" panose="05000000000000000000" pitchFamily="2" charset="2"/>
              </a:rPr>
              <a:t>„Turn key“ experience:</a:t>
            </a:r>
            <a:endParaRPr lang="en-US" dirty="0">
              <a:sym typeface="Wingdings" panose="05000000000000000000" pitchFamily="2" charset="2"/>
            </a:endParaRPr>
          </a:p>
          <a:p>
            <a:pPr marL="799920" indent="-457200"/>
            <a:r>
              <a:rPr lang="en-US" dirty="0">
                <a:sym typeface="Wingdings" panose="05000000000000000000" pitchFamily="2" charset="2"/>
              </a:rPr>
              <a:t>Need of close contact to vendor and collaborative work</a:t>
            </a:r>
          </a:p>
          <a:p>
            <a:pPr marL="799920" indent="-457200"/>
            <a:r>
              <a:rPr lang="en-US" dirty="0">
                <a:sym typeface="Wingdings" panose="05000000000000000000" pitchFamily="2" charset="2"/>
              </a:rPr>
              <a:t>Successful project in the MESA case. Both partners gained a lot of experience</a:t>
            </a:r>
          </a:p>
          <a:p>
            <a:pPr marL="799920" indent="-457200"/>
            <a:r>
              <a:rPr lang="en-US" dirty="0">
                <a:sym typeface="Wingdings" panose="05000000000000000000" pitchFamily="2" charset="2"/>
              </a:rPr>
              <a:t>Modules and cavities might not be the ultimate ERL devices but good compromise for universities/small labs </a:t>
            </a:r>
          </a:p>
          <a:p>
            <a:pPr marL="799920" indent="-457200"/>
            <a:r>
              <a:rPr lang="en-US" dirty="0">
                <a:sym typeface="Wingdings" panose="05000000000000000000" pitchFamily="2" charset="2"/>
              </a:rPr>
              <a:t>This type of modules (medium gradient, </a:t>
            </a:r>
            <a:r>
              <a:rPr lang="en-US" dirty="0" err="1">
                <a:sym typeface="Wingdings" panose="05000000000000000000" pitchFamily="2" charset="2"/>
              </a:rPr>
              <a:t>cw</a:t>
            </a:r>
            <a:r>
              <a:rPr lang="en-US" dirty="0">
                <a:sym typeface="Wingdings" panose="05000000000000000000" pitchFamily="2" charset="2"/>
              </a:rPr>
              <a:t> possible, based on XFEL cavities) allows smaller groups to run SRF systems at all</a:t>
            </a:r>
          </a:p>
          <a:p>
            <a:pPr marL="342720" indent="0">
              <a:buNone/>
            </a:pPr>
            <a:r>
              <a:rPr lang="en-US" b="1" dirty="0">
                <a:sym typeface="Wingdings" panose="05000000000000000000" pitchFamily="2" charset="2"/>
              </a:rPr>
              <a:t>Additional needs for “real” turn key systems:</a:t>
            </a:r>
          </a:p>
          <a:p>
            <a:pPr marL="799920" indent="-457200"/>
            <a:r>
              <a:rPr lang="en-US" dirty="0">
                <a:sym typeface="Wingdings" panose="05000000000000000000" pitchFamily="2" charset="2"/>
              </a:rPr>
              <a:t>LLRF systems and Amplifiers</a:t>
            </a:r>
          </a:p>
          <a:p>
            <a:pPr marL="799920" indent="-457200"/>
            <a:r>
              <a:rPr lang="en-US" dirty="0"/>
              <a:t>Other labs maybe not capable/willing to contribute that much</a:t>
            </a:r>
          </a:p>
        </p:txBody>
      </p:sp>
    </p:spTree>
    <p:extLst>
      <p:ext uri="{BB962C8B-B14F-4D97-AF65-F5344CB8AC3E}">
        <p14:creationId xmlns:p14="http://schemas.microsoft.com/office/powerpoint/2010/main" val="2688105772"/>
      </p:ext>
    </p:extLst>
  </p:cSld>
  <p:clrMapOvr>
    <a:masterClrMapping/>
  </p:clrMapOvr>
  <mc:AlternateContent xmlns:mc="http://schemas.openxmlformats.org/markup-compatibility/2006" xmlns:p14="http://schemas.microsoft.com/office/powerpoint/2010/main">
    <mc:Choice Requires="p14">
      <p:transition spd="slow" p14:dur="2000" advTm="85793"/>
    </mc:Choice>
    <mc:Fallback xmlns="">
      <p:transition spd="slow" advTm="85793"/>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sp>
        <p:nvSpPr>
          <p:cNvPr id="3" name="Text 0"/>
          <p:cNvSpPr/>
          <p:nvPr/>
        </p:nvSpPr>
        <p:spPr>
          <a:xfrm>
            <a:off x="850761" y="1082615"/>
            <a:ext cx="8467412" cy="3828911"/>
          </a:xfrm>
          <a:prstGeom prst="rect">
            <a:avLst/>
          </a:prstGeom>
          <a:noFill/>
          <a:ln/>
        </p:spPr>
        <p:txBody>
          <a:bodyPr wrap="square" lIns="0" tIns="0" rIns="0" bIns="113453" rtlCol="0" anchor="t">
            <a:spAutoFit/>
          </a:bodyPr>
          <a:lstStyle/>
          <a:p>
            <a:pPr algn="ctr" defTabSz="1219170"/>
            <a:r>
              <a:rPr lang="en-US" sz="3667" b="1" dirty="0">
                <a:solidFill>
                  <a:srgbClr val="FFFFFF"/>
                </a:solidFill>
                <a:latin typeface="Arial" pitchFamily="34" charset="0"/>
                <a:cs typeface="Arial" pitchFamily="34" charset="-120"/>
              </a:rPr>
              <a:t>Engineering Gaps for Industrial SRF Adoption</a:t>
            </a:r>
          </a:p>
          <a:p>
            <a:pPr algn="ctr" defTabSz="1219170"/>
            <a:endParaRPr lang="en-US" sz="3667" b="1" dirty="0">
              <a:solidFill>
                <a:srgbClr val="FFFFFF"/>
              </a:solidFill>
              <a:latin typeface="Arial" pitchFamily="34" charset="0"/>
              <a:cs typeface="Arial" pitchFamily="34" charset="-120"/>
            </a:endParaRPr>
          </a:p>
          <a:p>
            <a:pPr algn="ctr" defTabSz="1219170"/>
            <a:r>
              <a:rPr lang="en-US" sz="2667" b="1" dirty="0">
                <a:solidFill>
                  <a:srgbClr val="ED7D31">
                    <a:lumMod val="75000"/>
                  </a:srgbClr>
                </a:solidFill>
                <a:latin typeface="Arial" pitchFamily="34" charset="0"/>
                <a:cs typeface="Arial" pitchFamily="34" charset="-120"/>
              </a:rPr>
              <a:t>Nikki Tagdulang </a:t>
            </a:r>
          </a:p>
          <a:p>
            <a:pPr algn="ctr" defTabSz="1219170"/>
            <a:endParaRPr lang="en-US" sz="3667" b="1" dirty="0">
              <a:solidFill>
                <a:srgbClr val="FFFFFF"/>
              </a:solidFill>
              <a:latin typeface="Arial" pitchFamily="34" charset="0"/>
              <a:cs typeface="Arial" pitchFamily="34" charset="-120"/>
            </a:endParaRPr>
          </a:p>
          <a:p>
            <a:pPr algn="ctr" defTabSz="1219170"/>
            <a:r>
              <a:rPr lang="en-US" sz="2267" i="1" dirty="0">
                <a:solidFill>
                  <a:srgbClr val="14A89A"/>
                </a:solidFill>
                <a:latin typeface="Calibri" pitchFamily="34" charset="0"/>
                <a:ea typeface="Calibri" pitchFamily="34" charset="-122"/>
                <a:cs typeface="Calibri" pitchFamily="34" charset="-120"/>
              </a:rPr>
              <a:t>on behalf of </a:t>
            </a:r>
          </a:p>
          <a:p>
            <a:pPr algn="ctr" defTabSz="1219170"/>
            <a:r>
              <a:rPr lang="en-US" sz="2267" i="1" dirty="0" err="1">
                <a:solidFill>
                  <a:srgbClr val="14A89A"/>
                </a:solidFill>
                <a:latin typeface="Calibri" pitchFamily="34" charset="0"/>
                <a:ea typeface="Calibri" pitchFamily="34" charset="-122"/>
                <a:cs typeface="Calibri" pitchFamily="34" charset="-120"/>
              </a:rPr>
              <a:t>CHarles</a:t>
            </a:r>
            <a:r>
              <a:rPr lang="en-US" sz="2267" i="1" dirty="0">
                <a:solidFill>
                  <a:srgbClr val="14A89A"/>
                </a:solidFill>
                <a:latin typeface="Calibri" pitchFamily="34" charset="0"/>
                <a:ea typeface="Calibri" pitchFamily="34" charset="-122"/>
                <a:cs typeface="Calibri" pitchFamily="34" charset="-120"/>
              </a:rPr>
              <a:t> Thangaraj, Fermilab</a:t>
            </a:r>
          </a:p>
          <a:p>
            <a:pPr algn="ctr" defTabSz="1219170"/>
            <a:r>
              <a:rPr lang="en-US" sz="2267" i="1" dirty="0">
                <a:solidFill>
                  <a:srgbClr val="14A89A"/>
                </a:solidFill>
                <a:latin typeface="Calibri" pitchFamily="34" charset="0"/>
                <a:ea typeface="Calibri" pitchFamily="34" charset="-122"/>
                <a:cs typeface="Calibri" pitchFamily="34" charset="-120"/>
              </a:rPr>
              <a:t>Chris Edwards, Fermilab</a:t>
            </a:r>
          </a:p>
        </p:txBody>
      </p:sp>
      <p:pic>
        <p:nvPicPr>
          <p:cNvPr id="5" name="Image 1" descr="preencoded.png"/>
          <p:cNvPicPr>
            <a:picLocks noChangeAspect="1"/>
          </p:cNvPicPr>
          <p:nvPr/>
        </p:nvPicPr>
        <p:blipFill>
          <a:blip r:embed="rId4"/>
          <a:stretch>
            <a:fillRect/>
          </a:stretch>
        </p:blipFill>
        <p:spPr>
          <a:xfrm>
            <a:off x="10409226" y="4143375"/>
            <a:ext cx="1401775" cy="1809751"/>
          </a:xfrm>
          <a:prstGeom prst="rect">
            <a:avLst/>
          </a:prstGeom>
        </p:spPr>
      </p:pic>
      <p:pic>
        <p:nvPicPr>
          <p:cNvPr id="6" name="Image 2" descr="preencoded.png"/>
          <p:cNvPicPr>
            <a:picLocks noChangeAspect="1"/>
          </p:cNvPicPr>
          <p:nvPr/>
        </p:nvPicPr>
        <p:blipFill>
          <a:blip r:embed="rId5"/>
          <a:stretch>
            <a:fillRect/>
          </a:stretch>
        </p:blipFill>
        <p:spPr>
          <a:xfrm>
            <a:off x="9795272" y="6096000"/>
            <a:ext cx="2015728" cy="3810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D1B2A"/>
        </a:solidFill>
        <a:effectLst/>
      </p:bgPr>
    </p:bg>
    <p:spTree>
      <p:nvGrpSpPr>
        <p:cNvPr id="1" name=""/>
        <p:cNvGrpSpPr/>
        <p:nvPr/>
      </p:nvGrpSpPr>
      <p:grpSpPr>
        <a:xfrm>
          <a:off x="0" y="0"/>
          <a:ext cx="0" cy="0"/>
          <a:chOff x="0" y="0"/>
          <a:chExt cx="0" cy="0"/>
        </a:xfrm>
      </p:grpSpPr>
      <p:sp>
        <p:nvSpPr>
          <p:cNvPr id="2" name="Shape 0"/>
          <p:cNvSpPr/>
          <p:nvPr/>
        </p:nvSpPr>
        <p:spPr>
          <a:xfrm>
            <a:off x="0" y="0"/>
            <a:ext cx="146304" cy="6858000"/>
          </a:xfrm>
          <a:prstGeom prst="rect">
            <a:avLst/>
          </a:prstGeom>
          <a:solidFill>
            <a:srgbClr val="0E7C7B"/>
          </a:solidFill>
          <a:ln w="12700">
            <a:solidFill>
              <a:srgbClr val="0E7C7B"/>
            </a:solidFill>
            <a:prstDash val="solid"/>
          </a:ln>
        </p:spPr>
        <p:txBody>
          <a:bodyPr/>
          <a:lstStyle/>
          <a:p>
            <a:pPr defTabSz="1219170"/>
            <a:endParaRPr lang="en-US" sz="2400">
              <a:solidFill>
                <a:prstClr val="black"/>
              </a:solidFill>
              <a:latin typeface="Calibri" panose="020F0502020204030204"/>
            </a:endParaRPr>
          </a:p>
        </p:txBody>
      </p:sp>
      <p:sp>
        <p:nvSpPr>
          <p:cNvPr id="3" name="Text 1"/>
          <p:cNvSpPr/>
          <p:nvPr/>
        </p:nvSpPr>
        <p:spPr>
          <a:xfrm>
            <a:off x="304800" y="219456"/>
            <a:ext cx="11582400" cy="792480"/>
          </a:xfrm>
          <a:prstGeom prst="rect">
            <a:avLst/>
          </a:prstGeom>
          <a:noFill/>
          <a:ln/>
        </p:spPr>
        <p:txBody>
          <a:bodyPr wrap="square" lIns="0" tIns="0" rIns="0" bIns="0" rtlCol="0" anchor="ctr"/>
          <a:lstStyle/>
          <a:p>
            <a:pPr defTabSz="1219170"/>
            <a:r>
              <a:rPr lang="en-US" sz="4533" b="1" dirty="0">
                <a:solidFill>
                  <a:srgbClr val="FFFFFF"/>
                </a:solidFill>
                <a:latin typeface="Calibri" pitchFamily="34" charset="0"/>
                <a:ea typeface="Calibri" pitchFamily="34" charset="-122"/>
                <a:cs typeface="Calibri" pitchFamily="34" charset="-120"/>
              </a:rPr>
              <a:t>IARC at Fermilab</a:t>
            </a:r>
            <a:endParaRPr lang="en-US" sz="4533" dirty="0">
              <a:solidFill>
                <a:prstClr val="black"/>
              </a:solidFill>
              <a:latin typeface="Calibri" panose="020F0502020204030204"/>
            </a:endParaRPr>
          </a:p>
        </p:txBody>
      </p:sp>
      <p:sp>
        <p:nvSpPr>
          <p:cNvPr id="4" name="Text 2"/>
          <p:cNvSpPr/>
          <p:nvPr/>
        </p:nvSpPr>
        <p:spPr>
          <a:xfrm>
            <a:off x="304800" y="999744"/>
            <a:ext cx="11582400" cy="463296"/>
          </a:xfrm>
          <a:prstGeom prst="rect">
            <a:avLst/>
          </a:prstGeom>
          <a:noFill/>
          <a:ln/>
        </p:spPr>
        <p:txBody>
          <a:bodyPr wrap="square" lIns="0" tIns="0" rIns="0" bIns="0" rtlCol="0" anchor="ctr"/>
          <a:lstStyle/>
          <a:p>
            <a:pPr defTabSz="1219170"/>
            <a:r>
              <a:rPr lang="en-US" sz="2267" i="1" dirty="0">
                <a:solidFill>
                  <a:srgbClr val="14A89A"/>
                </a:solidFill>
                <a:latin typeface="Calibri" pitchFamily="34" charset="0"/>
                <a:ea typeface="Calibri" pitchFamily="34" charset="-122"/>
                <a:cs typeface="Calibri" pitchFamily="34" charset="-120"/>
              </a:rPr>
              <a:t>Building Real Industrial SRF Machines — Today</a:t>
            </a:r>
            <a:endParaRPr lang="en-US" sz="2267" dirty="0">
              <a:solidFill>
                <a:prstClr val="black"/>
              </a:solidFill>
              <a:latin typeface="Calibri" panose="020F0502020204030204"/>
            </a:endParaRPr>
          </a:p>
        </p:txBody>
      </p:sp>
      <p:sp>
        <p:nvSpPr>
          <p:cNvPr id="5" name="Shape 3"/>
          <p:cNvSpPr/>
          <p:nvPr/>
        </p:nvSpPr>
        <p:spPr>
          <a:xfrm>
            <a:off x="146304" y="1487424"/>
            <a:ext cx="12045696" cy="73152"/>
          </a:xfrm>
          <a:prstGeom prst="rect">
            <a:avLst/>
          </a:prstGeom>
          <a:solidFill>
            <a:srgbClr val="0E7C7B"/>
          </a:solidFill>
          <a:ln w="12700">
            <a:solidFill>
              <a:srgbClr val="0E7C7B"/>
            </a:solidFill>
            <a:prstDash val="solid"/>
          </a:ln>
        </p:spPr>
        <p:txBody>
          <a:bodyPr/>
          <a:lstStyle/>
          <a:p>
            <a:pPr defTabSz="1219170"/>
            <a:endParaRPr lang="en-US" sz="2400">
              <a:solidFill>
                <a:prstClr val="black"/>
              </a:solidFill>
              <a:latin typeface="Calibri" panose="020F0502020204030204"/>
            </a:endParaRPr>
          </a:p>
        </p:txBody>
      </p:sp>
      <p:sp>
        <p:nvSpPr>
          <p:cNvPr id="6" name="Text 4"/>
          <p:cNvSpPr/>
          <p:nvPr/>
        </p:nvSpPr>
        <p:spPr>
          <a:xfrm>
            <a:off x="304800" y="1682496"/>
            <a:ext cx="5486400" cy="426720"/>
          </a:xfrm>
          <a:prstGeom prst="rect">
            <a:avLst/>
          </a:prstGeom>
          <a:noFill/>
          <a:ln/>
        </p:spPr>
        <p:txBody>
          <a:bodyPr wrap="square" lIns="0" tIns="0" rIns="0" bIns="0" rtlCol="0" anchor="ctr"/>
          <a:lstStyle/>
          <a:p>
            <a:pPr defTabSz="1219170"/>
            <a:r>
              <a:rPr lang="en-US" sz="1867" b="1" dirty="0">
                <a:solidFill>
                  <a:srgbClr val="E8A838"/>
                </a:solidFill>
                <a:latin typeface="Calibri" pitchFamily="34" charset="0"/>
                <a:ea typeface="Calibri" pitchFamily="34" charset="-122"/>
                <a:cs typeface="Calibri" pitchFamily="34" charset="-120"/>
              </a:rPr>
              <a:t>What We Are Building</a:t>
            </a:r>
            <a:endParaRPr lang="en-US" sz="1867" dirty="0">
              <a:solidFill>
                <a:prstClr val="black"/>
              </a:solidFill>
              <a:latin typeface="Calibri" panose="020F0502020204030204"/>
            </a:endParaRPr>
          </a:p>
        </p:txBody>
      </p:sp>
      <p:graphicFrame>
        <p:nvGraphicFramePr>
          <p:cNvPr id="7" name="Table 0"/>
          <p:cNvGraphicFramePr>
            <a:graphicFrameLocks noGrp="1"/>
          </p:cNvGraphicFramePr>
          <p:nvPr/>
        </p:nvGraphicFramePr>
        <p:xfrm>
          <a:off x="304800" y="2133600"/>
          <a:ext cx="5300552" cy="1910080"/>
        </p:xfrm>
        <a:graphic>
          <a:graphicData uri="http://schemas.openxmlformats.org/drawingml/2006/table">
            <a:tbl>
              <a:tblPr/>
              <a:tblGrid>
                <a:gridCol w="1329732">
                  <a:extLst>
                    <a:ext uri="{9D8B030D-6E8A-4147-A177-3AD203B41FA5}">
                      <a16:colId xmlns:a16="http://schemas.microsoft.com/office/drawing/2014/main" val="20000"/>
                    </a:ext>
                  </a:extLst>
                </a:gridCol>
                <a:gridCol w="2478593">
                  <a:extLst>
                    <a:ext uri="{9D8B030D-6E8A-4147-A177-3AD203B41FA5}">
                      <a16:colId xmlns:a16="http://schemas.microsoft.com/office/drawing/2014/main" val="20001"/>
                    </a:ext>
                  </a:extLst>
                </a:gridCol>
                <a:gridCol w="1492227">
                  <a:extLst>
                    <a:ext uri="{9D8B030D-6E8A-4147-A177-3AD203B41FA5}">
                      <a16:colId xmlns:a16="http://schemas.microsoft.com/office/drawing/2014/main" val="20002"/>
                    </a:ext>
                  </a:extLst>
                </a:gridCol>
              </a:tblGrid>
              <a:tr h="426720">
                <a:tc>
                  <a:txBody>
                    <a:bodyPr/>
                    <a:lstStyle/>
                    <a:p>
                      <a:pPr marL="0" indent="0">
                        <a:buNone/>
                      </a:pPr>
                      <a:r>
                        <a:rPr lang="en-US" sz="1500" b="1" dirty="0">
                          <a:solidFill>
                            <a:srgbClr val="FFFFFF"/>
                          </a:solidFill>
                        </a:rPr>
                        <a:t>Machine</a:t>
                      </a:r>
                      <a:endParaRPr lang="en-US" sz="1500" dirty="0"/>
                    </a:p>
                  </a:txBody>
                  <a:tcPr marL="121920" marR="121920" marT="60960" marB="60960">
                    <a:lnL w="6350" cap="flat" cmpd="sng" algn="ctr">
                      <a:solidFill>
                        <a:srgbClr val="1A2E45"/>
                      </a:solidFill>
                      <a:prstDash val="solid"/>
                      <a:round/>
                      <a:headEnd type="none" w="med" len="med"/>
                      <a:tailEnd type="none" w="med" len="med"/>
                    </a:lnL>
                    <a:lnR w="6350" cap="flat" cmpd="sng" algn="ctr">
                      <a:solidFill>
                        <a:srgbClr val="1A2E45"/>
                      </a:solidFill>
                      <a:prstDash val="solid"/>
                      <a:round/>
                      <a:headEnd type="none" w="med" len="med"/>
                      <a:tailEnd type="none" w="med" len="med"/>
                    </a:lnR>
                    <a:lnT w="6350" cap="flat" cmpd="sng" algn="ctr">
                      <a:solidFill>
                        <a:srgbClr val="1A2E45"/>
                      </a:solidFill>
                      <a:prstDash val="solid"/>
                      <a:round/>
                      <a:headEnd type="none" w="med" len="med"/>
                      <a:tailEnd type="none" w="med" len="med"/>
                    </a:lnT>
                    <a:lnB w="6350" cap="flat" cmpd="sng" algn="ctr">
                      <a:solidFill>
                        <a:srgbClr val="1A2E45"/>
                      </a:solidFill>
                      <a:prstDash val="solid"/>
                      <a:round/>
                      <a:headEnd type="none" w="med" len="med"/>
                      <a:tailEnd type="none" w="med" len="med"/>
                    </a:lnB>
                    <a:solidFill>
                      <a:srgbClr val="1A2E45"/>
                    </a:solidFill>
                  </a:tcPr>
                </a:tc>
                <a:tc>
                  <a:txBody>
                    <a:bodyPr/>
                    <a:lstStyle/>
                    <a:p>
                      <a:pPr marL="0" indent="0">
                        <a:buNone/>
                      </a:pPr>
                      <a:r>
                        <a:rPr lang="en-US" sz="1500" b="1" dirty="0">
                          <a:solidFill>
                            <a:srgbClr val="FFFFFF"/>
                          </a:solidFill>
                        </a:rPr>
                        <a:t>Notes (</a:t>
                      </a:r>
                      <a:r>
                        <a:rPr lang="en-US" sz="1300" b="1" kern="1200" dirty="0">
                          <a:solidFill>
                            <a:srgbClr val="14A89A"/>
                          </a:solidFill>
                          <a:latin typeface="+mn-lt"/>
                          <a:ea typeface="+mn-ea"/>
                          <a:cs typeface="+mn-cs"/>
                        </a:rPr>
                        <a:t>all conduction cooled</a:t>
                      </a:r>
                      <a:r>
                        <a:rPr lang="en-US" sz="1500" b="1" dirty="0">
                          <a:solidFill>
                            <a:srgbClr val="FFFFFF"/>
                          </a:solidFill>
                        </a:rPr>
                        <a:t>)</a:t>
                      </a:r>
                      <a:endParaRPr lang="en-US" sz="1500" dirty="0"/>
                    </a:p>
                  </a:txBody>
                  <a:tcPr marL="121920" marR="121920" marT="60960" marB="60960">
                    <a:lnL w="6350" cap="flat" cmpd="sng" algn="ctr">
                      <a:solidFill>
                        <a:srgbClr val="1A2E45"/>
                      </a:solidFill>
                      <a:prstDash val="solid"/>
                      <a:round/>
                      <a:headEnd type="none" w="med" len="med"/>
                      <a:tailEnd type="none" w="med" len="med"/>
                    </a:lnL>
                    <a:lnR w="6350" cap="flat" cmpd="sng" algn="ctr">
                      <a:solidFill>
                        <a:srgbClr val="1A2E45"/>
                      </a:solidFill>
                      <a:prstDash val="solid"/>
                      <a:round/>
                      <a:headEnd type="none" w="med" len="med"/>
                      <a:tailEnd type="none" w="med" len="med"/>
                    </a:lnR>
                    <a:lnT w="6350" cap="flat" cmpd="sng" algn="ctr">
                      <a:solidFill>
                        <a:srgbClr val="1A2E45"/>
                      </a:solidFill>
                      <a:prstDash val="solid"/>
                      <a:round/>
                      <a:headEnd type="none" w="med" len="med"/>
                      <a:tailEnd type="none" w="med" len="med"/>
                    </a:lnT>
                    <a:lnB w="6350" cap="flat" cmpd="sng" algn="ctr">
                      <a:solidFill>
                        <a:srgbClr val="1A2E45"/>
                      </a:solidFill>
                      <a:prstDash val="solid"/>
                      <a:round/>
                      <a:headEnd type="none" w="med" len="med"/>
                      <a:tailEnd type="none" w="med" len="med"/>
                    </a:lnB>
                    <a:solidFill>
                      <a:srgbClr val="1A2E45"/>
                    </a:solidFill>
                  </a:tcPr>
                </a:tc>
                <a:tc>
                  <a:txBody>
                    <a:bodyPr/>
                    <a:lstStyle/>
                    <a:p>
                      <a:pPr marL="0" indent="0">
                        <a:buNone/>
                      </a:pPr>
                      <a:r>
                        <a:rPr lang="en-US" sz="1500" b="1" dirty="0">
                          <a:solidFill>
                            <a:srgbClr val="FFFFFF"/>
                          </a:solidFill>
                        </a:rPr>
                        <a:t>Application</a:t>
                      </a:r>
                      <a:endParaRPr lang="en-US" sz="1500" dirty="0"/>
                    </a:p>
                  </a:txBody>
                  <a:tcPr marL="121920" marR="121920" marT="60960" marB="60960">
                    <a:lnL w="6350" cap="flat" cmpd="sng" algn="ctr">
                      <a:solidFill>
                        <a:srgbClr val="1A2E45"/>
                      </a:solidFill>
                      <a:prstDash val="solid"/>
                      <a:round/>
                      <a:headEnd type="none" w="med" len="med"/>
                      <a:tailEnd type="none" w="med" len="med"/>
                    </a:lnL>
                    <a:lnR w="6350" cap="flat" cmpd="sng" algn="ctr">
                      <a:solidFill>
                        <a:srgbClr val="1A2E45"/>
                      </a:solidFill>
                      <a:prstDash val="solid"/>
                      <a:round/>
                      <a:headEnd type="none" w="med" len="med"/>
                      <a:tailEnd type="none" w="med" len="med"/>
                    </a:lnR>
                    <a:lnT w="6350" cap="flat" cmpd="sng" algn="ctr">
                      <a:solidFill>
                        <a:srgbClr val="1A2E45"/>
                      </a:solidFill>
                      <a:prstDash val="solid"/>
                      <a:round/>
                      <a:headEnd type="none" w="med" len="med"/>
                      <a:tailEnd type="none" w="med" len="med"/>
                    </a:lnT>
                    <a:lnB w="6350" cap="flat" cmpd="sng" algn="ctr">
                      <a:solidFill>
                        <a:srgbClr val="1A2E45"/>
                      </a:solidFill>
                      <a:prstDash val="solid"/>
                      <a:round/>
                      <a:headEnd type="none" w="med" len="med"/>
                      <a:tailEnd type="none" w="med" len="med"/>
                    </a:lnB>
                    <a:solidFill>
                      <a:srgbClr val="1A2E45"/>
                    </a:solidFill>
                  </a:tcPr>
                </a:tc>
                <a:extLst>
                  <a:ext uri="{0D108BD9-81ED-4DB2-BD59-A6C34878D82A}">
                    <a16:rowId xmlns:a16="http://schemas.microsoft.com/office/drawing/2014/main" val="10000"/>
                  </a:ext>
                </a:extLst>
              </a:tr>
              <a:tr h="528320">
                <a:tc>
                  <a:txBody>
                    <a:bodyPr/>
                    <a:lstStyle/>
                    <a:p>
                      <a:pPr marL="0" indent="0">
                        <a:buNone/>
                      </a:pPr>
                      <a:r>
                        <a:rPr lang="en-US" sz="1300" dirty="0">
                          <a:solidFill>
                            <a:srgbClr val="D9E8EF"/>
                          </a:solidFill>
                        </a:rPr>
                        <a:t>1.5-cell  1.3 GHz</a:t>
                      </a:r>
                      <a:endParaRPr lang="en-US" sz="1300" dirty="0"/>
                    </a:p>
                  </a:txBody>
                  <a:tcPr marL="121920" marR="121920" marT="60960" marB="60960">
                    <a:lnL w="6350" cap="flat" cmpd="sng" algn="ctr">
                      <a:solidFill>
                        <a:srgbClr val="1A2E45"/>
                      </a:solidFill>
                      <a:prstDash val="solid"/>
                      <a:round/>
                      <a:headEnd type="none" w="med" len="med"/>
                      <a:tailEnd type="none" w="med" len="med"/>
                    </a:lnL>
                    <a:lnR w="6350" cap="flat" cmpd="sng" algn="ctr">
                      <a:solidFill>
                        <a:srgbClr val="1A2E45"/>
                      </a:solidFill>
                      <a:prstDash val="solid"/>
                      <a:round/>
                      <a:headEnd type="none" w="med" len="med"/>
                      <a:tailEnd type="none" w="med" len="med"/>
                    </a:lnR>
                    <a:lnT w="6350" cap="flat" cmpd="sng" algn="ctr">
                      <a:solidFill>
                        <a:srgbClr val="1A2E45"/>
                      </a:solidFill>
                      <a:prstDash val="solid"/>
                      <a:round/>
                      <a:headEnd type="none" w="med" len="med"/>
                      <a:tailEnd type="none" w="med" len="med"/>
                    </a:lnT>
                    <a:lnB w="6350" cap="flat" cmpd="sng" algn="ctr">
                      <a:solidFill>
                        <a:srgbClr val="1A2E45"/>
                      </a:solidFill>
                      <a:prstDash val="solid"/>
                      <a:round/>
                      <a:headEnd type="none" w="med" len="med"/>
                      <a:tailEnd type="none" w="med" len="med"/>
                    </a:lnB>
                  </a:tcPr>
                </a:tc>
                <a:tc>
                  <a:txBody>
                    <a:bodyPr/>
                    <a:lstStyle/>
                    <a:p>
                      <a:pPr marL="0" indent="0">
                        <a:buNone/>
                      </a:pPr>
                      <a:r>
                        <a:rPr lang="en-US" sz="1300" b="1" dirty="0">
                          <a:solidFill>
                            <a:srgbClr val="14A89A"/>
                          </a:solidFill>
                        </a:rPr>
                        <a:t> 20 kW, internal injection</a:t>
                      </a:r>
                      <a:endParaRPr lang="en-US" sz="1300" dirty="0"/>
                    </a:p>
                  </a:txBody>
                  <a:tcPr marL="121920" marR="121920" marT="60960" marB="60960">
                    <a:lnL w="6350" cap="flat" cmpd="sng" algn="ctr">
                      <a:solidFill>
                        <a:srgbClr val="1A2E45"/>
                      </a:solidFill>
                      <a:prstDash val="solid"/>
                      <a:round/>
                      <a:headEnd type="none" w="med" len="med"/>
                      <a:tailEnd type="none" w="med" len="med"/>
                    </a:lnL>
                    <a:lnR w="6350" cap="flat" cmpd="sng" algn="ctr">
                      <a:solidFill>
                        <a:srgbClr val="1A2E45"/>
                      </a:solidFill>
                      <a:prstDash val="solid"/>
                      <a:round/>
                      <a:headEnd type="none" w="med" len="med"/>
                      <a:tailEnd type="none" w="med" len="med"/>
                    </a:lnR>
                    <a:lnT w="6350" cap="flat" cmpd="sng" algn="ctr">
                      <a:solidFill>
                        <a:srgbClr val="1A2E45"/>
                      </a:solidFill>
                      <a:prstDash val="solid"/>
                      <a:round/>
                      <a:headEnd type="none" w="med" len="med"/>
                      <a:tailEnd type="none" w="med" len="med"/>
                    </a:lnT>
                    <a:lnB w="6350" cap="flat" cmpd="sng" algn="ctr">
                      <a:solidFill>
                        <a:srgbClr val="1A2E45"/>
                      </a:solidFill>
                      <a:prstDash val="solid"/>
                      <a:round/>
                      <a:headEnd type="none" w="med" len="med"/>
                      <a:tailEnd type="none" w="med" len="med"/>
                    </a:lnB>
                  </a:tcPr>
                </a:tc>
                <a:tc>
                  <a:txBody>
                    <a:bodyPr/>
                    <a:lstStyle/>
                    <a:p>
                      <a:pPr marL="0" indent="0">
                        <a:buNone/>
                      </a:pPr>
                      <a:r>
                        <a:rPr lang="en-US" sz="1300" dirty="0">
                          <a:solidFill>
                            <a:srgbClr val="D9E8EF"/>
                          </a:solidFill>
                        </a:rPr>
                        <a:t>compact e-beam</a:t>
                      </a:r>
                      <a:endParaRPr lang="en-US" sz="1300" dirty="0"/>
                    </a:p>
                  </a:txBody>
                  <a:tcPr marL="121920" marR="121920" marT="60960" marB="60960">
                    <a:lnL w="6350" cap="flat" cmpd="sng" algn="ctr">
                      <a:solidFill>
                        <a:srgbClr val="1A2E45"/>
                      </a:solidFill>
                      <a:prstDash val="solid"/>
                      <a:round/>
                      <a:headEnd type="none" w="med" len="med"/>
                      <a:tailEnd type="none" w="med" len="med"/>
                    </a:lnL>
                    <a:lnR w="6350" cap="flat" cmpd="sng" algn="ctr">
                      <a:solidFill>
                        <a:srgbClr val="1A2E45"/>
                      </a:solidFill>
                      <a:prstDash val="solid"/>
                      <a:round/>
                      <a:headEnd type="none" w="med" len="med"/>
                      <a:tailEnd type="none" w="med" len="med"/>
                    </a:lnR>
                    <a:lnT w="6350" cap="flat" cmpd="sng" algn="ctr">
                      <a:solidFill>
                        <a:srgbClr val="1A2E45"/>
                      </a:solidFill>
                      <a:prstDash val="solid"/>
                      <a:round/>
                      <a:headEnd type="none" w="med" len="med"/>
                      <a:tailEnd type="none" w="med" len="med"/>
                    </a:lnT>
                    <a:lnB w="6350" cap="flat" cmpd="sng" algn="ctr">
                      <a:solidFill>
                        <a:srgbClr val="1A2E45"/>
                      </a:solidFill>
                      <a:prstDash val="solid"/>
                      <a:round/>
                      <a:headEnd type="none" w="med" len="med"/>
                      <a:tailEnd type="none" w="med" len="med"/>
                    </a:lnB>
                  </a:tcPr>
                </a:tc>
                <a:extLst>
                  <a:ext uri="{0D108BD9-81ED-4DB2-BD59-A6C34878D82A}">
                    <a16:rowId xmlns:a16="http://schemas.microsoft.com/office/drawing/2014/main" val="10001"/>
                  </a:ext>
                </a:extLst>
              </a:tr>
              <a:tr h="426720">
                <a:tc>
                  <a:txBody>
                    <a:bodyPr/>
                    <a:lstStyle/>
                    <a:p>
                      <a:pPr marL="0" indent="0">
                        <a:buNone/>
                      </a:pPr>
                      <a:r>
                        <a:rPr lang="en-US" sz="1300" dirty="0">
                          <a:solidFill>
                            <a:srgbClr val="D9E8EF"/>
                          </a:solidFill>
                        </a:rPr>
                        <a:t>5-cell  650 MHz </a:t>
                      </a:r>
                      <a:endParaRPr lang="en-US" sz="1300" dirty="0"/>
                    </a:p>
                  </a:txBody>
                  <a:tcPr marL="121920" marR="121920" marT="60960" marB="60960">
                    <a:lnL w="6350" cap="flat" cmpd="sng" algn="ctr">
                      <a:solidFill>
                        <a:srgbClr val="1A2E45"/>
                      </a:solidFill>
                      <a:prstDash val="solid"/>
                      <a:round/>
                      <a:headEnd type="none" w="med" len="med"/>
                      <a:tailEnd type="none" w="med" len="med"/>
                    </a:lnL>
                    <a:lnR w="6350" cap="flat" cmpd="sng" algn="ctr">
                      <a:solidFill>
                        <a:srgbClr val="1A2E45"/>
                      </a:solidFill>
                      <a:prstDash val="solid"/>
                      <a:round/>
                      <a:headEnd type="none" w="med" len="med"/>
                      <a:tailEnd type="none" w="med" len="med"/>
                    </a:lnR>
                    <a:lnT w="6350" cap="flat" cmpd="sng" algn="ctr">
                      <a:solidFill>
                        <a:srgbClr val="1A2E45"/>
                      </a:solidFill>
                      <a:prstDash val="solid"/>
                      <a:round/>
                      <a:headEnd type="none" w="med" len="med"/>
                      <a:tailEnd type="none" w="med" len="med"/>
                    </a:lnT>
                    <a:lnB w="6350" cap="flat" cmpd="sng" algn="ctr">
                      <a:solidFill>
                        <a:srgbClr val="1A2E45"/>
                      </a:solidFill>
                      <a:prstDash val="solid"/>
                      <a:round/>
                      <a:headEnd type="none" w="med" len="med"/>
                      <a:tailEnd type="none" w="med" len="med"/>
                    </a:lnB>
                  </a:tcPr>
                </a:tc>
                <a:tc>
                  <a:txBody>
                    <a:bodyPr/>
                    <a:lstStyle/>
                    <a:p>
                      <a:pPr marL="0" indent="0">
                        <a:buNone/>
                      </a:pPr>
                      <a:r>
                        <a:rPr lang="en-US" sz="1300" b="1" dirty="0">
                          <a:solidFill>
                            <a:srgbClr val="14A89A"/>
                          </a:solidFill>
                        </a:rPr>
                        <a:t>100+ kW, external injection</a:t>
                      </a:r>
                      <a:endParaRPr lang="en-US" sz="1300" dirty="0"/>
                    </a:p>
                  </a:txBody>
                  <a:tcPr marL="121920" marR="121920" marT="60960" marB="60960">
                    <a:lnL w="6350" cap="flat" cmpd="sng" algn="ctr">
                      <a:solidFill>
                        <a:srgbClr val="1A2E45"/>
                      </a:solidFill>
                      <a:prstDash val="solid"/>
                      <a:round/>
                      <a:headEnd type="none" w="med" len="med"/>
                      <a:tailEnd type="none" w="med" len="med"/>
                    </a:lnL>
                    <a:lnR w="6350" cap="flat" cmpd="sng" algn="ctr">
                      <a:solidFill>
                        <a:srgbClr val="1A2E45"/>
                      </a:solidFill>
                      <a:prstDash val="solid"/>
                      <a:round/>
                      <a:headEnd type="none" w="med" len="med"/>
                      <a:tailEnd type="none" w="med" len="med"/>
                    </a:lnR>
                    <a:lnT w="6350" cap="flat" cmpd="sng" algn="ctr">
                      <a:solidFill>
                        <a:srgbClr val="1A2E45"/>
                      </a:solidFill>
                      <a:prstDash val="solid"/>
                      <a:round/>
                      <a:headEnd type="none" w="med" len="med"/>
                      <a:tailEnd type="none" w="med" len="med"/>
                    </a:lnT>
                    <a:lnB w="6350" cap="flat" cmpd="sng" algn="ctr">
                      <a:solidFill>
                        <a:srgbClr val="1A2E45"/>
                      </a:solidFill>
                      <a:prstDash val="solid"/>
                      <a:round/>
                      <a:headEnd type="none" w="med" len="med"/>
                      <a:tailEnd type="none" w="med" len="med"/>
                    </a:lnB>
                  </a:tcPr>
                </a:tc>
                <a:tc>
                  <a:txBody>
                    <a:bodyPr/>
                    <a:lstStyle/>
                    <a:p>
                      <a:pPr marL="0" indent="0">
                        <a:buNone/>
                      </a:pPr>
                      <a:r>
                        <a:rPr lang="en-US" sz="1300" dirty="0">
                          <a:solidFill>
                            <a:srgbClr val="D9E8EF"/>
                          </a:solidFill>
                        </a:rPr>
                        <a:t>env. Remediation</a:t>
                      </a:r>
                      <a:endParaRPr lang="en-US" sz="1300" dirty="0"/>
                    </a:p>
                  </a:txBody>
                  <a:tcPr marL="121920" marR="121920" marT="60960" marB="60960">
                    <a:lnL w="6350" cap="flat" cmpd="sng" algn="ctr">
                      <a:solidFill>
                        <a:srgbClr val="1A2E45"/>
                      </a:solidFill>
                      <a:prstDash val="solid"/>
                      <a:round/>
                      <a:headEnd type="none" w="med" len="med"/>
                      <a:tailEnd type="none" w="med" len="med"/>
                    </a:lnL>
                    <a:lnR w="6350" cap="flat" cmpd="sng" algn="ctr">
                      <a:solidFill>
                        <a:srgbClr val="1A2E45"/>
                      </a:solidFill>
                      <a:prstDash val="solid"/>
                      <a:round/>
                      <a:headEnd type="none" w="med" len="med"/>
                      <a:tailEnd type="none" w="med" len="med"/>
                    </a:lnR>
                    <a:lnT w="6350" cap="flat" cmpd="sng" algn="ctr">
                      <a:solidFill>
                        <a:srgbClr val="1A2E45"/>
                      </a:solidFill>
                      <a:prstDash val="solid"/>
                      <a:round/>
                      <a:headEnd type="none" w="med" len="med"/>
                      <a:tailEnd type="none" w="med" len="med"/>
                    </a:lnT>
                    <a:lnB w="6350" cap="flat" cmpd="sng" algn="ctr">
                      <a:solidFill>
                        <a:srgbClr val="1A2E45"/>
                      </a:solidFill>
                      <a:prstDash val="solid"/>
                      <a:round/>
                      <a:headEnd type="none" w="med" len="med"/>
                      <a:tailEnd type="none" w="med" len="med"/>
                    </a:lnB>
                  </a:tcPr>
                </a:tc>
                <a:extLst>
                  <a:ext uri="{0D108BD9-81ED-4DB2-BD59-A6C34878D82A}">
                    <a16:rowId xmlns:a16="http://schemas.microsoft.com/office/drawing/2014/main" val="10002"/>
                  </a:ext>
                </a:extLst>
              </a:tr>
              <a:tr h="528320">
                <a:tc>
                  <a:txBody>
                    <a:bodyPr/>
                    <a:lstStyle/>
                    <a:p>
                      <a:pPr marL="0" indent="0">
                        <a:buNone/>
                      </a:pPr>
                      <a:r>
                        <a:rPr lang="en-US" sz="1300" dirty="0">
                          <a:solidFill>
                            <a:srgbClr val="D9E8EF"/>
                          </a:solidFill>
                        </a:rPr>
                        <a:t>9-cell  1.3 GHz</a:t>
                      </a:r>
                      <a:endParaRPr lang="en-US" sz="1300" dirty="0"/>
                    </a:p>
                  </a:txBody>
                  <a:tcPr marL="121920" marR="121920" marT="60960" marB="60960">
                    <a:lnL w="6350" cap="flat" cmpd="sng" algn="ctr">
                      <a:solidFill>
                        <a:srgbClr val="1A2E45"/>
                      </a:solidFill>
                      <a:prstDash val="solid"/>
                      <a:round/>
                      <a:headEnd type="none" w="med" len="med"/>
                      <a:tailEnd type="none" w="med" len="med"/>
                    </a:lnL>
                    <a:lnR w="6350" cap="flat" cmpd="sng" algn="ctr">
                      <a:solidFill>
                        <a:srgbClr val="1A2E45"/>
                      </a:solidFill>
                      <a:prstDash val="solid"/>
                      <a:round/>
                      <a:headEnd type="none" w="med" len="med"/>
                      <a:tailEnd type="none" w="med" len="med"/>
                    </a:lnR>
                    <a:lnT w="6350" cap="flat" cmpd="sng" algn="ctr">
                      <a:solidFill>
                        <a:srgbClr val="1A2E45"/>
                      </a:solidFill>
                      <a:prstDash val="solid"/>
                      <a:round/>
                      <a:headEnd type="none" w="med" len="med"/>
                      <a:tailEnd type="none" w="med" len="med"/>
                    </a:lnT>
                    <a:lnB w="6350" cap="flat" cmpd="sng" algn="ctr">
                      <a:solidFill>
                        <a:srgbClr val="1A2E45"/>
                      </a:solidFill>
                      <a:prstDash val="solid"/>
                      <a:round/>
                      <a:headEnd type="none" w="med" len="med"/>
                      <a:tailEnd type="none" w="med" len="med"/>
                    </a:lnB>
                  </a:tcPr>
                </a:tc>
                <a:tc>
                  <a:txBody>
                    <a:bodyPr/>
                    <a:lstStyle/>
                    <a:p>
                      <a:pPr marL="0" indent="0">
                        <a:buNone/>
                      </a:pPr>
                      <a:r>
                        <a:rPr lang="en-US" sz="1300" b="1" dirty="0">
                          <a:solidFill>
                            <a:srgbClr val="14A89A"/>
                          </a:solidFill>
                        </a:rPr>
                        <a:t>20 kW, external injection</a:t>
                      </a:r>
                      <a:endParaRPr lang="en-US" sz="1300" dirty="0"/>
                    </a:p>
                  </a:txBody>
                  <a:tcPr marL="121920" marR="121920" marT="60960" marB="60960">
                    <a:lnL w="6350" cap="flat" cmpd="sng" algn="ctr">
                      <a:solidFill>
                        <a:srgbClr val="1A2E45"/>
                      </a:solidFill>
                      <a:prstDash val="solid"/>
                      <a:round/>
                      <a:headEnd type="none" w="med" len="med"/>
                      <a:tailEnd type="none" w="med" len="med"/>
                    </a:lnL>
                    <a:lnR w="6350" cap="flat" cmpd="sng" algn="ctr">
                      <a:solidFill>
                        <a:srgbClr val="1A2E45"/>
                      </a:solidFill>
                      <a:prstDash val="solid"/>
                      <a:round/>
                      <a:headEnd type="none" w="med" len="med"/>
                      <a:tailEnd type="none" w="med" len="med"/>
                    </a:lnR>
                    <a:lnT w="6350" cap="flat" cmpd="sng" algn="ctr">
                      <a:solidFill>
                        <a:srgbClr val="1A2E45"/>
                      </a:solidFill>
                      <a:prstDash val="solid"/>
                      <a:round/>
                      <a:headEnd type="none" w="med" len="med"/>
                      <a:tailEnd type="none" w="med" len="med"/>
                    </a:lnT>
                    <a:lnB w="6350" cap="flat" cmpd="sng" algn="ctr">
                      <a:solidFill>
                        <a:srgbClr val="1A2E45"/>
                      </a:solidFill>
                      <a:prstDash val="solid"/>
                      <a:round/>
                      <a:headEnd type="none" w="med" len="med"/>
                      <a:tailEnd type="none" w="med" len="med"/>
                    </a:lnB>
                  </a:tcPr>
                </a:tc>
                <a:tc>
                  <a:txBody>
                    <a:bodyPr/>
                    <a:lstStyle/>
                    <a:p>
                      <a:pPr marL="0" indent="0">
                        <a:buNone/>
                      </a:pPr>
                      <a:r>
                        <a:rPr lang="en-US" sz="1300" dirty="0">
                          <a:solidFill>
                            <a:srgbClr val="D9E8EF"/>
                          </a:solidFill>
                        </a:rPr>
                        <a:t>Emerging application</a:t>
                      </a:r>
                      <a:endParaRPr lang="en-US" sz="1300" dirty="0"/>
                    </a:p>
                  </a:txBody>
                  <a:tcPr marL="121920" marR="121920" marT="60960" marB="60960">
                    <a:lnL w="6350" cap="flat" cmpd="sng" algn="ctr">
                      <a:solidFill>
                        <a:srgbClr val="1A2E45"/>
                      </a:solidFill>
                      <a:prstDash val="solid"/>
                      <a:round/>
                      <a:headEnd type="none" w="med" len="med"/>
                      <a:tailEnd type="none" w="med" len="med"/>
                    </a:lnL>
                    <a:lnR w="6350" cap="flat" cmpd="sng" algn="ctr">
                      <a:solidFill>
                        <a:srgbClr val="1A2E45"/>
                      </a:solidFill>
                      <a:prstDash val="solid"/>
                      <a:round/>
                      <a:headEnd type="none" w="med" len="med"/>
                      <a:tailEnd type="none" w="med" len="med"/>
                    </a:lnR>
                    <a:lnT w="6350" cap="flat" cmpd="sng" algn="ctr">
                      <a:solidFill>
                        <a:srgbClr val="1A2E45"/>
                      </a:solidFill>
                      <a:prstDash val="solid"/>
                      <a:round/>
                      <a:headEnd type="none" w="med" len="med"/>
                      <a:tailEnd type="none" w="med" len="med"/>
                    </a:lnT>
                    <a:lnB w="6350" cap="flat" cmpd="sng" algn="ctr">
                      <a:solidFill>
                        <a:srgbClr val="1A2E45"/>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8" name="Text 5"/>
          <p:cNvSpPr/>
          <p:nvPr/>
        </p:nvSpPr>
        <p:spPr>
          <a:xfrm>
            <a:off x="304800" y="4169664"/>
            <a:ext cx="5486400" cy="426720"/>
          </a:xfrm>
          <a:prstGeom prst="rect">
            <a:avLst/>
          </a:prstGeom>
          <a:noFill/>
          <a:ln/>
        </p:spPr>
        <p:txBody>
          <a:bodyPr wrap="square" lIns="0" tIns="0" rIns="0" bIns="0" rtlCol="0" anchor="ctr"/>
          <a:lstStyle/>
          <a:p>
            <a:pPr defTabSz="1219170"/>
            <a:r>
              <a:rPr lang="en-US" sz="1733" b="1" dirty="0">
                <a:solidFill>
                  <a:srgbClr val="E8A838"/>
                </a:solidFill>
                <a:latin typeface="Calibri" pitchFamily="34" charset="0"/>
                <a:ea typeface="Calibri" pitchFamily="34" charset="-122"/>
                <a:cs typeface="Calibri" pitchFamily="34" charset="-120"/>
              </a:rPr>
              <a:t>Achievements at IARC</a:t>
            </a:r>
            <a:endParaRPr lang="en-US" sz="1733" dirty="0">
              <a:solidFill>
                <a:prstClr val="black"/>
              </a:solidFill>
              <a:latin typeface="Calibri" panose="020F0502020204030204"/>
            </a:endParaRPr>
          </a:p>
        </p:txBody>
      </p:sp>
      <p:pic>
        <p:nvPicPr>
          <p:cNvPr id="9" name="Image 0" descr="preencoded.png"/>
          <p:cNvPicPr>
            <a:picLocks noChangeAspect="1"/>
          </p:cNvPicPr>
          <p:nvPr/>
        </p:nvPicPr>
        <p:blipFill>
          <a:blip r:embed="rId3"/>
          <a:stretch>
            <a:fillRect/>
          </a:stretch>
        </p:blipFill>
        <p:spPr>
          <a:xfrm>
            <a:off x="304800" y="4730496"/>
            <a:ext cx="304800" cy="304800"/>
          </a:xfrm>
          <a:prstGeom prst="rect">
            <a:avLst/>
          </a:prstGeom>
        </p:spPr>
      </p:pic>
      <p:sp>
        <p:nvSpPr>
          <p:cNvPr id="10" name="Text 6"/>
          <p:cNvSpPr/>
          <p:nvPr/>
        </p:nvSpPr>
        <p:spPr>
          <a:xfrm>
            <a:off x="707136" y="4669536"/>
            <a:ext cx="4998720" cy="390144"/>
          </a:xfrm>
          <a:prstGeom prst="rect">
            <a:avLst/>
          </a:prstGeom>
          <a:noFill/>
          <a:ln/>
        </p:spPr>
        <p:txBody>
          <a:bodyPr wrap="square" lIns="0" tIns="0" rIns="0" bIns="0" rtlCol="0" anchor="ctr"/>
          <a:lstStyle/>
          <a:p>
            <a:pPr defTabSz="1219170"/>
            <a:r>
              <a:rPr lang="en-US" sz="1400" dirty="0">
                <a:solidFill>
                  <a:srgbClr val="FFFFFF"/>
                </a:solidFill>
                <a:latin typeface="Calibri" pitchFamily="34" charset="0"/>
                <a:ea typeface="Calibri" pitchFamily="34" charset="-122"/>
                <a:cs typeface="Calibri" pitchFamily="34" charset="-120"/>
              </a:rPr>
              <a:t>First CW gradients in a conduction-cooled Nb₃Sn cavity — no liquid helium needed reaching 10 MeV/m with a “ringed” cavity</a:t>
            </a:r>
            <a:endParaRPr lang="en-US" sz="1400" dirty="0">
              <a:solidFill>
                <a:prstClr val="black"/>
              </a:solidFill>
              <a:latin typeface="Calibri" panose="020F0502020204030204"/>
            </a:endParaRPr>
          </a:p>
        </p:txBody>
      </p:sp>
      <p:pic>
        <p:nvPicPr>
          <p:cNvPr id="11" name="Image 1" descr="preencoded.png"/>
          <p:cNvPicPr>
            <a:picLocks noChangeAspect="1"/>
          </p:cNvPicPr>
          <p:nvPr/>
        </p:nvPicPr>
        <p:blipFill>
          <a:blip r:embed="rId3"/>
          <a:stretch>
            <a:fillRect/>
          </a:stretch>
        </p:blipFill>
        <p:spPr>
          <a:xfrm>
            <a:off x="304800" y="5303520"/>
            <a:ext cx="304800" cy="304800"/>
          </a:xfrm>
          <a:prstGeom prst="rect">
            <a:avLst/>
          </a:prstGeom>
        </p:spPr>
      </p:pic>
      <p:sp>
        <p:nvSpPr>
          <p:cNvPr id="12" name="Text 7"/>
          <p:cNvSpPr/>
          <p:nvPr/>
        </p:nvSpPr>
        <p:spPr>
          <a:xfrm>
            <a:off x="707136" y="5242560"/>
            <a:ext cx="4998720" cy="390144"/>
          </a:xfrm>
          <a:prstGeom prst="rect">
            <a:avLst/>
          </a:prstGeom>
          <a:noFill/>
          <a:ln/>
        </p:spPr>
        <p:txBody>
          <a:bodyPr wrap="square" lIns="0" tIns="0" rIns="0" bIns="0" rtlCol="0" anchor="ctr"/>
          <a:lstStyle/>
          <a:p>
            <a:pPr defTabSz="1219170"/>
            <a:r>
              <a:rPr lang="en-US" sz="1400" dirty="0">
                <a:solidFill>
                  <a:srgbClr val="FFFFFF"/>
                </a:solidFill>
                <a:latin typeface="Calibri" pitchFamily="34" charset="0"/>
                <a:ea typeface="Calibri" pitchFamily="34" charset="-122"/>
                <a:cs typeface="Calibri" pitchFamily="34" charset="-120"/>
              </a:rPr>
              <a:t>A technology development group focused on commercialization and industrialization of SRF accelerators</a:t>
            </a:r>
            <a:endParaRPr lang="en-US" sz="1400" dirty="0">
              <a:solidFill>
                <a:prstClr val="black"/>
              </a:solidFill>
              <a:latin typeface="Calibri" panose="020F0502020204030204"/>
            </a:endParaRPr>
          </a:p>
        </p:txBody>
      </p:sp>
      <p:sp>
        <p:nvSpPr>
          <p:cNvPr id="15" name="Text 9"/>
          <p:cNvSpPr/>
          <p:nvPr/>
        </p:nvSpPr>
        <p:spPr>
          <a:xfrm>
            <a:off x="6217920" y="2499360"/>
            <a:ext cx="5791200" cy="426720"/>
          </a:xfrm>
          <a:prstGeom prst="rect">
            <a:avLst/>
          </a:prstGeom>
          <a:noFill/>
          <a:ln/>
        </p:spPr>
        <p:txBody>
          <a:bodyPr wrap="square" lIns="0" tIns="0" rIns="0" bIns="0" rtlCol="0" anchor="ctr"/>
          <a:lstStyle/>
          <a:p>
            <a:pPr defTabSz="1219170"/>
            <a:r>
              <a:rPr lang="en-US" sz="1867" b="1" dirty="0">
                <a:solidFill>
                  <a:srgbClr val="E8A838"/>
                </a:solidFill>
                <a:latin typeface="Calibri" pitchFamily="34" charset="0"/>
                <a:ea typeface="Calibri" pitchFamily="34" charset="-122"/>
                <a:cs typeface="Calibri" pitchFamily="34" charset="-120"/>
              </a:rPr>
              <a:t>Where We Stand: Technology Readiness</a:t>
            </a:r>
            <a:endParaRPr lang="en-US" sz="1867" dirty="0">
              <a:solidFill>
                <a:prstClr val="black"/>
              </a:solidFill>
              <a:latin typeface="Calibri" panose="020F0502020204030204"/>
            </a:endParaRPr>
          </a:p>
        </p:txBody>
      </p:sp>
      <p:sp>
        <p:nvSpPr>
          <p:cNvPr id="21" name="Shape 15"/>
          <p:cNvSpPr/>
          <p:nvPr/>
        </p:nvSpPr>
        <p:spPr>
          <a:xfrm>
            <a:off x="6096000" y="3182112"/>
            <a:ext cx="97536" cy="829056"/>
          </a:xfrm>
          <a:prstGeom prst="rect">
            <a:avLst/>
          </a:prstGeom>
          <a:solidFill>
            <a:srgbClr val="E8A838"/>
          </a:solidFill>
          <a:ln w="12700">
            <a:solidFill>
              <a:srgbClr val="E8A838"/>
            </a:solidFill>
            <a:prstDash val="solid"/>
          </a:ln>
        </p:spPr>
        <p:txBody>
          <a:bodyPr/>
          <a:lstStyle/>
          <a:p>
            <a:pPr defTabSz="1219170"/>
            <a:endParaRPr lang="en-US" sz="2400">
              <a:solidFill>
                <a:prstClr val="black"/>
              </a:solidFill>
              <a:latin typeface="Calibri" panose="020F0502020204030204"/>
            </a:endParaRPr>
          </a:p>
        </p:txBody>
      </p:sp>
      <p:sp>
        <p:nvSpPr>
          <p:cNvPr id="22" name="Shape 16"/>
          <p:cNvSpPr/>
          <p:nvPr/>
        </p:nvSpPr>
        <p:spPr>
          <a:xfrm>
            <a:off x="6217920" y="3182112"/>
            <a:ext cx="5669280" cy="829056"/>
          </a:xfrm>
          <a:prstGeom prst="rect">
            <a:avLst/>
          </a:prstGeom>
          <a:solidFill>
            <a:srgbClr val="3A2E08"/>
          </a:solidFill>
          <a:ln w="12700">
            <a:solidFill>
              <a:srgbClr val="E8A838"/>
            </a:solidFill>
            <a:prstDash val="solid"/>
          </a:ln>
        </p:spPr>
        <p:txBody>
          <a:bodyPr/>
          <a:lstStyle/>
          <a:p>
            <a:pPr defTabSz="1219170"/>
            <a:endParaRPr lang="en-US" sz="2400">
              <a:solidFill>
                <a:prstClr val="black"/>
              </a:solidFill>
              <a:latin typeface="Calibri" panose="020F0502020204030204"/>
            </a:endParaRPr>
          </a:p>
        </p:txBody>
      </p:sp>
      <p:sp>
        <p:nvSpPr>
          <p:cNvPr id="23" name="Text 17"/>
          <p:cNvSpPr/>
          <p:nvPr/>
        </p:nvSpPr>
        <p:spPr>
          <a:xfrm>
            <a:off x="6278880" y="3230880"/>
            <a:ext cx="1036320" cy="341376"/>
          </a:xfrm>
          <a:prstGeom prst="rect">
            <a:avLst/>
          </a:prstGeom>
          <a:noFill/>
          <a:ln/>
        </p:spPr>
        <p:txBody>
          <a:bodyPr wrap="square" lIns="0" tIns="0" rIns="0" bIns="0" rtlCol="0" anchor="ctr"/>
          <a:lstStyle/>
          <a:p>
            <a:pPr defTabSz="1219170"/>
            <a:r>
              <a:rPr lang="en-US" sz="1467" b="1" dirty="0">
                <a:solidFill>
                  <a:srgbClr val="E8A838"/>
                </a:solidFill>
                <a:latin typeface="Calibri" pitchFamily="34" charset="0"/>
                <a:ea typeface="Calibri" pitchFamily="34" charset="-122"/>
                <a:cs typeface="Calibri" pitchFamily="34" charset="-120"/>
              </a:rPr>
              <a:t>TRL 4–5</a:t>
            </a:r>
            <a:endParaRPr lang="en-US" sz="1467" dirty="0">
              <a:solidFill>
                <a:prstClr val="black"/>
              </a:solidFill>
              <a:latin typeface="Calibri" panose="020F0502020204030204"/>
            </a:endParaRPr>
          </a:p>
        </p:txBody>
      </p:sp>
      <p:sp>
        <p:nvSpPr>
          <p:cNvPr id="24" name="Text 18"/>
          <p:cNvSpPr/>
          <p:nvPr/>
        </p:nvSpPr>
        <p:spPr>
          <a:xfrm>
            <a:off x="6278880" y="3584448"/>
            <a:ext cx="3657600" cy="341376"/>
          </a:xfrm>
          <a:prstGeom prst="rect">
            <a:avLst/>
          </a:prstGeom>
          <a:noFill/>
          <a:ln/>
        </p:spPr>
        <p:txBody>
          <a:bodyPr wrap="square" lIns="0" tIns="0" rIns="0" bIns="0" rtlCol="0" anchor="ctr"/>
          <a:lstStyle/>
          <a:p>
            <a:pPr defTabSz="1219170"/>
            <a:r>
              <a:rPr lang="en-US" sz="1333" dirty="0">
                <a:solidFill>
                  <a:srgbClr val="FFFFFF"/>
                </a:solidFill>
                <a:latin typeface="Calibri" pitchFamily="34" charset="0"/>
                <a:ea typeface="Calibri" pitchFamily="34" charset="-122"/>
                <a:cs typeface="Calibri" pitchFamily="34" charset="-120"/>
              </a:rPr>
              <a:t>Conduction-cooled cavity demo</a:t>
            </a:r>
            <a:endParaRPr lang="en-US" sz="1333" dirty="0">
              <a:solidFill>
                <a:prstClr val="black"/>
              </a:solidFill>
              <a:latin typeface="Calibri" panose="020F0502020204030204"/>
            </a:endParaRPr>
          </a:p>
        </p:txBody>
      </p:sp>
      <p:sp>
        <p:nvSpPr>
          <p:cNvPr id="25" name="Text 19"/>
          <p:cNvSpPr/>
          <p:nvPr/>
        </p:nvSpPr>
        <p:spPr>
          <a:xfrm>
            <a:off x="8412480" y="3230880"/>
            <a:ext cx="2194560" cy="731520"/>
          </a:xfrm>
          <a:prstGeom prst="rect">
            <a:avLst/>
          </a:prstGeom>
          <a:noFill/>
          <a:ln/>
        </p:spPr>
        <p:txBody>
          <a:bodyPr wrap="square" lIns="0" tIns="0" rIns="0" bIns="0" rtlCol="0" anchor="ctr"/>
          <a:lstStyle/>
          <a:p>
            <a:pPr algn="r" defTabSz="1219170"/>
            <a:r>
              <a:rPr lang="en-US" sz="1333" i="1" dirty="0">
                <a:solidFill>
                  <a:srgbClr val="E8A838"/>
                </a:solidFill>
                <a:latin typeface="Calibri" pitchFamily="34" charset="0"/>
                <a:ea typeface="Calibri" pitchFamily="34" charset="-122"/>
                <a:cs typeface="Calibri" pitchFamily="34" charset="-120"/>
              </a:rPr>
              <a:t>◄ We are here</a:t>
            </a:r>
            <a:endParaRPr lang="en-US" sz="1333" dirty="0">
              <a:solidFill>
                <a:prstClr val="black"/>
              </a:solidFill>
              <a:latin typeface="Calibri" panose="020F0502020204030204"/>
            </a:endParaRPr>
          </a:p>
        </p:txBody>
      </p:sp>
      <p:sp>
        <p:nvSpPr>
          <p:cNvPr id="26" name="Shape 20"/>
          <p:cNvSpPr/>
          <p:nvPr/>
        </p:nvSpPr>
        <p:spPr>
          <a:xfrm>
            <a:off x="6096000" y="4194048"/>
            <a:ext cx="97536" cy="829056"/>
          </a:xfrm>
          <a:prstGeom prst="rect">
            <a:avLst/>
          </a:prstGeom>
          <a:solidFill>
            <a:srgbClr val="14A89A"/>
          </a:solidFill>
          <a:ln w="12700">
            <a:solidFill>
              <a:srgbClr val="14A89A"/>
            </a:solidFill>
            <a:prstDash val="solid"/>
          </a:ln>
        </p:spPr>
        <p:txBody>
          <a:bodyPr/>
          <a:lstStyle/>
          <a:p>
            <a:pPr defTabSz="1219170"/>
            <a:endParaRPr lang="en-US" sz="2400">
              <a:solidFill>
                <a:prstClr val="black"/>
              </a:solidFill>
              <a:latin typeface="Calibri" panose="020F0502020204030204"/>
            </a:endParaRPr>
          </a:p>
        </p:txBody>
      </p:sp>
      <p:sp>
        <p:nvSpPr>
          <p:cNvPr id="27" name="Shape 21"/>
          <p:cNvSpPr/>
          <p:nvPr/>
        </p:nvSpPr>
        <p:spPr>
          <a:xfrm>
            <a:off x="6217920" y="4194048"/>
            <a:ext cx="5669280" cy="829056"/>
          </a:xfrm>
          <a:prstGeom prst="rect">
            <a:avLst/>
          </a:prstGeom>
          <a:solidFill>
            <a:srgbClr val="0A2E30"/>
          </a:solidFill>
          <a:ln w="12700">
            <a:solidFill>
              <a:srgbClr val="14A89A"/>
            </a:solidFill>
            <a:prstDash val="solid"/>
          </a:ln>
        </p:spPr>
        <p:txBody>
          <a:bodyPr/>
          <a:lstStyle/>
          <a:p>
            <a:pPr defTabSz="1219170"/>
            <a:endParaRPr lang="en-US" sz="2400">
              <a:solidFill>
                <a:prstClr val="black"/>
              </a:solidFill>
              <a:latin typeface="Calibri" panose="020F0502020204030204"/>
            </a:endParaRPr>
          </a:p>
        </p:txBody>
      </p:sp>
      <p:sp>
        <p:nvSpPr>
          <p:cNvPr id="28" name="Text 22"/>
          <p:cNvSpPr/>
          <p:nvPr/>
        </p:nvSpPr>
        <p:spPr>
          <a:xfrm>
            <a:off x="6278880" y="4242816"/>
            <a:ext cx="1036320" cy="341376"/>
          </a:xfrm>
          <a:prstGeom prst="rect">
            <a:avLst/>
          </a:prstGeom>
          <a:noFill/>
          <a:ln/>
        </p:spPr>
        <p:txBody>
          <a:bodyPr wrap="square" lIns="0" tIns="0" rIns="0" bIns="0" rtlCol="0" anchor="ctr"/>
          <a:lstStyle/>
          <a:p>
            <a:pPr defTabSz="1219170"/>
            <a:r>
              <a:rPr lang="en-US" sz="1467" b="1" dirty="0">
                <a:solidFill>
                  <a:srgbClr val="14A89A"/>
                </a:solidFill>
                <a:latin typeface="Calibri" pitchFamily="34" charset="0"/>
                <a:ea typeface="Calibri" pitchFamily="34" charset="-122"/>
                <a:cs typeface="Calibri" pitchFamily="34" charset="-120"/>
              </a:rPr>
              <a:t>TRL 6</a:t>
            </a:r>
            <a:endParaRPr lang="en-US" sz="1467" dirty="0">
              <a:solidFill>
                <a:prstClr val="black"/>
              </a:solidFill>
              <a:latin typeface="Calibri" panose="020F0502020204030204"/>
            </a:endParaRPr>
          </a:p>
        </p:txBody>
      </p:sp>
      <p:sp>
        <p:nvSpPr>
          <p:cNvPr id="29" name="Text 23"/>
          <p:cNvSpPr/>
          <p:nvPr/>
        </p:nvSpPr>
        <p:spPr>
          <a:xfrm>
            <a:off x="6278880" y="4596384"/>
            <a:ext cx="3657600" cy="341376"/>
          </a:xfrm>
          <a:prstGeom prst="rect">
            <a:avLst/>
          </a:prstGeom>
          <a:noFill/>
          <a:ln/>
        </p:spPr>
        <p:txBody>
          <a:bodyPr wrap="square" lIns="0" tIns="0" rIns="0" bIns="0" rtlCol="0" anchor="ctr"/>
          <a:lstStyle/>
          <a:p>
            <a:pPr defTabSz="1219170"/>
            <a:r>
              <a:rPr lang="en-US" sz="1333" dirty="0">
                <a:solidFill>
                  <a:srgbClr val="FFFFFF"/>
                </a:solidFill>
                <a:latin typeface="Calibri" pitchFamily="34" charset="0"/>
                <a:ea typeface="Calibri" pitchFamily="34" charset="-122"/>
                <a:cs typeface="Calibri" pitchFamily="34" charset="-120"/>
              </a:rPr>
              <a:t>Prototype in a real environment</a:t>
            </a:r>
            <a:endParaRPr lang="en-US" sz="1333" dirty="0">
              <a:solidFill>
                <a:prstClr val="black"/>
              </a:solidFill>
              <a:latin typeface="Calibri" panose="020F0502020204030204"/>
            </a:endParaRPr>
          </a:p>
        </p:txBody>
      </p:sp>
      <p:sp>
        <p:nvSpPr>
          <p:cNvPr id="30" name="Text 24"/>
          <p:cNvSpPr/>
          <p:nvPr/>
        </p:nvSpPr>
        <p:spPr>
          <a:xfrm>
            <a:off x="8412480" y="4242816"/>
            <a:ext cx="2194560" cy="731520"/>
          </a:xfrm>
          <a:prstGeom prst="rect">
            <a:avLst/>
          </a:prstGeom>
          <a:noFill/>
          <a:ln/>
        </p:spPr>
        <p:txBody>
          <a:bodyPr wrap="square" lIns="0" tIns="0" rIns="0" bIns="0" rtlCol="0" anchor="ctr"/>
          <a:lstStyle/>
          <a:p>
            <a:pPr algn="r" defTabSz="1219170"/>
            <a:r>
              <a:rPr lang="en-US" sz="1333" i="1" dirty="0">
                <a:solidFill>
                  <a:srgbClr val="14A89A"/>
                </a:solidFill>
                <a:latin typeface="Calibri" pitchFamily="34" charset="0"/>
                <a:ea typeface="Calibri" pitchFamily="34" charset="-122"/>
                <a:cs typeface="Calibri" pitchFamily="34" charset="-120"/>
              </a:rPr>
              <a:t>Next 3 years</a:t>
            </a:r>
            <a:endParaRPr lang="en-US" sz="1333" dirty="0">
              <a:solidFill>
                <a:prstClr val="black"/>
              </a:solidFill>
              <a:latin typeface="Calibri" panose="020F0502020204030204"/>
            </a:endParaRPr>
          </a:p>
        </p:txBody>
      </p:sp>
      <p:sp>
        <p:nvSpPr>
          <p:cNvPr id="31" name="Shape 25"/>
          <p:cNvSpPr/>
          <p:nvPr/>
        </p:nvSpPr>
        <p:spPr>
          <a:xfrm>
            <a:off x="6096000" y="5205984"/>
            <a:ext cx="97536" cy="829056"/>
          </a:xfrm>
          <a:prstGeom prst="rect">
            <a:avLst/>
          </a:prstGeom>
          <a:solidFill>
            <a:srgbClr val="6B8FA8"/>
          </a:solidFill>
          <a:ln w="12700">
            <a:solidFill>
              <a:srgbClr val="6B8FA8"/>
            </a:solidFill>
            <a:prstDash val="solid"/>
          </a:ln>
        </p:spPr>
        <p:txBody>
          <a:bodyPr/>
          <a:lstStyle/>
          <a:p>
            <a:pPr defTabSz="1219170"/>
            <a:endParaRPr lang="en-US" sz="2400">
              <a:solidFill>
                <a:prstClr val="black"/>
              </a:solidFill>
              <a:latin typeface="Calibri" panose="020F0502020204030204"/>
            </a:endParaRPr>
          </a:p>
        </p:txBody>
      </p:sp>
      <p:sp>
        <p:nvSpPr>
          <p:cNvPr id="32" name="Shape 26"/>
          <p:cNvSpPr/>
          <p:nvPr/>
        </p:nvSpPr>
        <p:spPr>
          <a:xfrm>
            <a:off x="6217920" y="5205984"/>
            <a:ext cx="5669280" cy="829056"/>
          </a:xfrm>
          <a:prstGeom prst="rect">
            <a:avLst/>
          </a:prstGeom>
          <a:solidFill>
            <a:srgbClr val="1A2A38"/>
          </a:solidFill>
          <a:ln w="12700">
            <a:solidFill>
              <a:srgbClr val="6B8FA8"/>
            </a:solidFill>
            <a:prstDash val="solid"/>
          </a:ln>
        </p:spPr>
        <p:txBody>
          <a:bodyPr/>
          <a:lstStyle/>
          <a:p>
            <a:pPr defTabSz="1219170"/>
            <a:endParaRPr lang="en-US" sz="2400">
              <a:solidFill>
                <a:prstClr val="black"/>
              </a:solidFill>
              <a:latin typeface="Calibri" panose="020F0502020204030204"/>
            </a:endParaRPr>
          </a:p>
        </p:txBody>
      </p:sp>
      <p:sp>
        <p:nvSpPr>
          <p:cNvPr id="33" name="Text 27"/>
          <p:cNvSpPr/>
          <p:nvPr/>
        </p:nvSpPr>
        <p:spPr>
          <a:xfrm>
            <a:off x="6278880" y="5254752"/>
            <a:ext cx="1036320" cy="341376"/>
          </a:xfrm>
          <a:prstGeom prst="rect">
            <a:avLst/>
          </a:prstGeom>
          <a:noFill/>
          <a:ln/>
        </p:spPr>
        <p:txBody>
          <a:bodyPr wrap="square" lIns="0" tIns="0" rIns="0" bIns="0" rtlCol="0" anchor="ctr"/>
          <a:lstStyle/>
          <a:p>
            <a:pPr defTabSz="1219170"/>
            <a:r>
              <a:rPr lang="en-US" sz="1467" b="1" dirty="0">
                <a:solidFill>
                  <a:srgbClr val="6B8FA8"/>
                </a:solidFill>
                <a:latin typeface="Calibri" pitchFamily="34" charset="0"/>
                <a:ea typeface="Calibri" pitchFamily="34" charset="-122"/>
                <a:cs typeface="Calibri" pitchFamily="34" charset="-120"/>
              </a:rPr>
              <a:t>TRL 7–9</a:t>
            </a:r>
            <a:endParaRPr lang="en-US" sz="1467" dirty="0">
              <a:solidFill>
                <a:prstClr val="black"/>
              </a:solidFill>
              <a:latin typeface="Calibri" panose="020F0502020204030204"/>
            </a:endParaRPr>
          </a:p>
        </p:txBody>
      </p:sp>
      <p:sp>
        <p:nvSpPr>
          <p:cNvPr id="34" name="Text 28"/>
          <p:cNvSpPr/>
          <p:nvPr/>
        </p:nvSpPr>
        <p:spPr>
          <a:xfrm>
            <a:off x="6278880" y="5608320"/>
            <a:ext cx="3657600" cy="341376"/>
          </a:xfrm>
          <a:prstGeom prst="rect">
            <a:avLst/>
          </a:prstGeom>
          <a:noFill/>
          <a:ln/>
        </p:spPr>
        <p:txBody>
          <a:bodyPr wrap="square" lIns="0" tIns="0" rIns="0" bIns="0" rtlCol="0" anchor="ctr"/>
          <a:lstStyle/>
          <a:p>
            <a:pPr defTabSz="1219170"/>
            <a:r>
              <a:rPr lang="en-US" sz="1333" dirty="0">
                <a:solidFill>
                  <a:srgbClr val="FFFFFF"/>
                </a:solidFill>
                <a:latin typeface="Calibri" pitchFamily="34" charset="0"/>
                <a:ea typeface="Calibri" pitchFamily="34" charset="-122"/>
                <a:cs typeface="Calibri" pitchFamily="34" charset="-120"/>
              </a:rPr>
              <a:t>Commercial system, field operation</a:t>
            </a:r>
            <a:endParaRPr lang="en-US" sz="1333" dirty="0">
              <a:solidFill>
                <a:prstClr val="black"/>
              </a:solidFill>
              <a:latin typeface="Calibri" panose="020F0502020204030204"/>
            </a:endParaRPr>
          </a:p>
        </p:txBody>
      </p:sp>
      <p:sp>
        <p:nvSpPr>
          <p:cNvPr id="35" name="Text 29"/>
          <p:cNvSpPr/>
          <p:nvPr/>
        </p:nvSpPr>
        <p:spPr>
          <a:xfrm>
            <a:off x="9113520" y="5273040"/>
            <a:ext cx="2194560" cy="731520"/>
          </a:xfrm>
          <a:prstGeom prst="rect">
            <a:avLst/>
          </a:prstGeom>
          <a:noFill/>
          <a:ln/>
        </p:spPr>
        <p:txBody>
          <a:bodyPr wrap="square" lIns="0" tIns="0" rIns="0" bIns="0" rtlCol="0" anchor="ctr"/>
          <a:lstStyle/>
          <a:p>
            <a:pPr algn="r" defTabSz="1219170"/>
            <a:r>
              <a:rPr lang="en-US" sz="1333" i="1" dirty="0">
                <a:solidFill>
                  <a:srgbClr val="6B8FA8"/>
                </a:solidFill>
                <a:latin typeface="Calibri" pitchFamily="34" charset="0"/>
                <a:ea typeface="Calibri" pitchFamily="34" charset="-122"/>
                <a:cs typeface="Calibri" pitchFamily="34" charset="-120"/>
              </a:rPr>
              <a:t>This session</a:t>
            </a:r>
            <a:endParaRPr lang="en-US" sz="1333" dirty="0">
              <a:solidFill>
                <a:prstClr val="black"/>
              </a:solidFill>
              <a:latin typeface="Calibri" panose="020F0502020204030204"/>
            </a:endParaRPr>
          </a:p>
        </p:txBody>
      </p:sp>
      <p:sp>
        <p:nvSpPr>
          <p:cNvPr id="36" name="Shape 30"/>
          <p:cNvSpPr/>
          <p:nvPr/>
        </p:nvSpPr>
        <p:spPr>
          <a:xfrm>
            <a:off x="146304" y="6217920"/>
            <a:ext cx="12045696" cy="97536"/>
          </a:xfrm>
          <a:prstGeom prst="rect">
            <a:avLst/>
          </a:prstGeom>
          <a:solidFill>
            <a:srgbClr val="0E7C7B"/>
          </a:solidFill>
          <a:ln w="12700">
            <a:solidFill>
              <a:srgbClr val="0E7C7B"/>
            </a:solidFill>
            <a:prstDash val="solid"/>
          </a:ln>
        </p:spPr>
        <p:txBody>
          <a:bodyPr/>
          <a:lstStyle/>
          <a:p>
            <a:pPr defTabSz="1219170"/>
            <a:endParaRPr lang="en-US" sz="2400">
              <a:solidFill>
                <a:prstClr val="black"/>
              </a:solidFill>
              <a:latin typeface="Calibri" panose="020F0502020204030204"/>
            </a:endParaRPr>
          </a:p>
        </p:txBody>
      </p:sp>
      <p:sp>
        <p:nvSpPr>
          <p:cNvPr id="37" name="Text 31"/>
          <p:cNvSpPr/>
          <p:nvPr/>
        </p:nvSpPr>
        <p:spPr>
          <a:xfrm>
            <a:off x="304800" y="6339840"/>
            <a:ext cx="11582400" cy="463296"/>
          </a:xfrm>
          <a:prstGeom prst="rect">
            <a:avLst/>
          </a:prstGeom>
          <a:noFill/>
          <a:ln/>
        </p:spPr>
        <p:txBody>
          <a:bodyPr wrap="square" lIns="0" tIns="0" rIns="0" bIns="0" rtlCol="0" anchor="ctr"/>
          <a:lstStyle/>
          <a:p>
            <a:pPr algn="ctr" defTabSz="1219170"/>
            <a:r>
              <a:rPr lang="en-US" sz="1533" i="1" dirty="0">
                <a:solidFill>
                  <a:srgbClr val="E8A838"/>
                </a:solidFill>
                <a:latin typeface="Calibri" pitchFamily="34" charset="0"/>
                <a:ea typeface="Calibri" pitchFamily="34" charset="-122"/>
                <a:cs typeface="Calibri" pitchFamily="34" charset="-120"/>
              </a:rPr>
              <a:t>What stands between TRL 5 and a real product is repeatability and standardization!</a:t>
            </a:r>
            <a:endParaRPr lang="en-US" sz="1533" dirty="0">
              <a:solidFill>
                <a:prstClr val="black"/>
              </a:solidFill>
              <a:latin typeface="Calibri" panose="020F0502020204030204"/>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0F4F8"/>
        </a:solidFill>
        <a:effectLst/>
      </p:bgPr>
    </p:bg>
    <p:spTree>
      <p:nvGrpSpPr>
        <p:cNvPr id="1" name=""/>
        <p:cNvGrpSpPr/>
        <p:nvPr/>
      </p:nvGrpSpPr>
      <p:grpSpPr>
        <a:xfrm>
          <a:off x="0" y="0"/>
          <a:ext cx="0" cy="0"/>
          <a:chOff x="0" y="0"/>
          <a:chExt cx="0" cy="0"/>
        </a:xfrm>
      </p:grpSpPr>
      <p:sp>
        <p:nvSpPr>
          <p:cNvPr id="2" name="Shape 0"/>
          <p:cNvSpPr/>
          <p:nvPr/>
        </p:nvSpPr>
        <p:spPr>
          <a:xfrm>
            <a:off x="0" y="0"/>
            <a:ext cx="12192000" cy="1280160"/>
          </a:xfrm>
          <a:prstGeom prst="rect">
            <a:avLst/>
          </a:prstGeom>
          <a:solidFill>
            <a:srgbClr val="0D1B2A"/>
          </a:solidFill>
          <a:ln w="12700">
            <a:solidFill>
              <a:srgbClr val="0D1B2A"/>
            </a:solidFill>
            <a:prstDash val="solid"/>
          </a:ln>
        </p:spPr>
        <p:txBody>
          <a:bodyPr/>
          <a:lstStyle/>
          <a:p>
            <a:pPr defTabSz="1219170"/>
            <a:endParaRPr lang="en-US" sz="2400" dirty="0">
              <a:solidFill>
                <a:prstClr val="black"/>
              </a:solidFill>
              <a:latin typeface="Calibri" panose="020F0502020204030204"/>
            </a:endParaRPr>
          </a:p>
        </p:txBody>
      </p:sp>
      <p:sp>
        <p:nvSpPr>
          <p:cNvPr id="3" name="Shape 1"/>
          <p:cNvSpPr/>
          <p:nvPr/>
        </p:nvSpPr>
        <p:spPr>
          <a:xfrm>
            <a:off x="0" y="1280160"/>
            <a:ext cx="12192000" cy="73152"/>
          </a:xfrm>
          <a:prstGeom prst="rect">
            <a:avLst/>
          </a:prstGeom>
          <a:solidFill>
            <a:srgbClr val="0E7C7B"/>
          </a:solidFill>
          <a:ln w="12700">
            <a:solidFill>
              <a:srgbClr val="0E7C7B"/>
            </a:solidFill>
            <a:prstDash val="solid"/>
          </a:ln>
        </p:spPr>
        <p:txBody>
          <a:bodyPr/>
          <a:lstStyle/>
          <a:p>
            <a:pPr defTabSz="1219170"/>
            <a:endParaRPr lang="en-US" sz="2400">
              <a:solidFill>
                <a:prstClr val="black"/>
              </a:solidFill>
              <a:latin typeface="Calibri" panose="020F0502020204030204"/>
            </a:endParaRPr>
          </a:p>
        </p:txBody>
      </p:sp>
      <p:sp>
        <p:nvSpPr>
          <p:cNvPr id="4" name="Text 2"/>
          <p:cNvSpPr/>
          <p:nvPr/>
        </p:nvSpPr>
        <p:spPr>
          <a:xfrm>
            <a:off x="365760" y="97536"/>
            <a:ext cx="11460480" cy="609600"/>
          </a:xfrm>
          <a:prstGeom prst="rect">
            <a:avLst/>
          </a:prstGeom>
          <a:noFill/>
          <a:ln/>
        </p:spPr>
        <p:txBody>
          <a:bodyPr wrap="square" lIns="0" tIns="0" rIns="0" bIns="0" rtlCol="0" anchor="ctr"/>
          <a:lstStyle/>
          <a:p>
            <a:pPr defTabSz="1219170"/>
            <a:r>
              <a:rPr lang="en-US" sz="3467" b="1" dirty="0">
                <a:solidFill>
                  <a:srgbClr val="FFFFFF"/>
                </a:solidFill>
                <a:latin typeface="Calibri" pitchFamily="34" charset="0"/>
                <a:ea typeface="Calibri" pitchFamily="34" charset="-122"/>
                <a:cs typeface="Calibri" pitchFamily="34" charset="-120"/>
              </a:rPr>
              <a:t>R&amp;D Gap #1 — Nb₃Sn Reproducibility</a:t>
            </a:r>
            <a:endParaRPr lang="en-US" sz="3467" dirty="0">
              <a:solidFill>
                <a:prstClr val="black"/>
              </a:solidFill>
              <a:latin typeface="Calibri" panose="020F0502020204030204"/>
            </a:endParaRPr>
          </a:p>
        </p:txBody>
      </p:sp>
      <p:sp>
        <p:nvSpPr>
          <p:cNvPr id="5" name="Text 3"/>
          <p:cNvSpPr/>
          <p:nvPr/>
        </p:nvSpPr>
        <p:spPr>
          <a:xfrm>
            <a:off x="365760" y="707136"/>
            <a:ext cx="11460480" cy="463296"/>
          </a:xfrm>
          <a:prstGeom prst="rect">
            <a:avLst/>
          </a:prstGeom>
          <a:noFill/>
          <a:ln/>
        </p:spPr>
        <p:txBody>
          <a:bodyPr wrap="square" lIns="0" tIns="0" rIns="0" bIns="0" rtlCol="0" anchor="ctr"/>
          <a:lstStyle/>
          <a:p>
            <a:pPr defTabSz="1219170"/>
            <a:r>
              <a:rPr lang="en-US" sz="1867" i="1" dirty="0">
                <a:solidFill>
                  <a:srgbClr val="14A89A"/>
                </a:solidFill>
                <a:latin typeface="Calibri" pitchFamily="34" charset="0"/>
                <a:ea typeface="Calibri" pitchFamily="34" charset="-122"/>
                <a:cs typeface="Calibri" pitchFamily="34" charset="-120"/>
              </a:rPr>
              <a:t>High Q at 10 MV/m, every time, guaranteed</a:t>
            </a:r>
            <a:endParaRPr lang="en-US" sz="1867" dirty="0">
              <a:solidFill>
                <a:prstClr val="black"/>
              </a:solidFill>
              <a:latin typeface="Calibri" panose="020F0502020204030204"/>
            </a:endParaRPr>
          </a:p>
        </p:txBody>
      </p:sp>
      <p:sp>
        <p:nvSpPr>
          <p:cNvPr id="6" name="Shape 4"/>
          <p:cNvSpPr/>
          <p:nvPr/>
        </p:nvSpPr>
        <p:spPr>
          <a:xfrm>
            <a:off x="243840" y="1487424"/>
            <a:ext cx="3291840" cy="4267200"/>
          </a:xfrm>
          <a:prstGeom prst="rect">
            <a:avLst/>
          </a:prstGeom>
          <a:solidFill>
            <a:srgbClr val="1A2E45"/>
          </a:solidFill>
          <a:ln w="12700">
            <a:solidFill>
              <a:srgbClr val="0E7C7B"/>
            </a:solidFill>
            <a:prstDash val="solid"/>
          </a:ln>
        </p:spPr>
        <p:txBody>
          <a:bodyPr/>
          <a:lstStyle/>
          <a:p>
            <a:pPr defTabSz="1219170"/>
            <a:endParaRPr lang="en-US" sz="2400" dirty="0">
              <a:solidFill>
                <a:prstClr val="black"/>
              </a:solidFill>
              <a:latin typeface="Calibri" panose="020F0502020204030204"/>
            </a:endParaRPr>
          </a:p>
        </p:txBody>
      </p:sp>
      <p:sp>
        <p:nvSpPr>
          <p:cNvPr id="7" name="Text 5"/>
          <p:cNvSpPr/>
          <p:nvPr/>
        </p:nvSpPr>
        <p:spPr>
          <a:xfrm>
            <a:off x="390144" y="1584960"/>
            <a:ext cx="3048000" cy="426720"/>
          </a:xfrm>
          <a:prstGeom prst="rect">
            <a:avLst/>
          </a:prstGeom>
          <a:noFill/>
          <a:ln/>
        </p:spPr>
        <p:txBody>
          <a:bodyPr wrap="square" lIns="0" tIns="0" rIns="0" bIns="0" rtlCol="0" anchor="ctr"/>
          <a:lstStyle/>
          <a:p>
            <a:pPr algn="ctr" defTabSz="1219170"/>
            <a:r>
              <a:rPr lang="en-US" sz="1733" b="1" dirty="0">
                <a:solidFill>
                  <a:srgbClr val="E8A838"/>
                </a:solidFill>
                <a:latin typeface="Calibri" pitchFamily="34" charset="0"/>
                <a:ea typeface="Calibri" pitchFamily="34" charset="-122"/>
                <a:cs typeface="Calibri" pitchFamily="34" charset="-120"/>
              </a:rPr>
              <a:t>The Gap</a:t>
            </a:r>
            <a:endParaRPr lang="en-US" sz="1733" dirty="0">
              <a:solidFill>
                <a:prstClr val="black"/>
              </a:solidFill>
              <a:latin typeface="Calibri" panose="020F0502020204030204"/>
            </a:endParaRPr>
          </a:p>
        </p:txBody>
      </p:sp>
      <p:sp>
        <p:nvSpPr>
          <p:cNvPr id="10" name="Text 8"/>
          <p:cNvSpPr/>
          <p:nvPr/>
        </p:nvSpPr>
        <p:spPr>
          <a:xfrm>
            <a:off x="512064" y="2334768"/>
            <a:ext cx="3048000" cy="341376"/>
          </a:xfrm>
          <a:prstGeom prst="rect">
            <a:avLst/>
          </a:prstGeom>
          <a:noFill/>
          <a:ln/>
        </p:spPr>
        <p:txBody>
          <a:bodyPr wrap="square" lIns="0" tIns="0" rIns="0" bIns="0" rtlCol="0" anchor="ctr"/>
          <a:lstStyle/>
          <a:p>
            <a:pPr algn="ctr" defTabSz="1219170"/>
            <a:r>
              <a:rPr lang="en-US" sz="1333" dirty="0">
                <a:solidFill>
                  <a:srgbClr val="6B8FA8"/>
                </a:solidFill>
                <a:latin typeface="Calibri" pitchFamily="34" charset="0"/>
                <a:ea typeface="Calibri" pitchFamily="34" charset="-122"/>
                <a:cs typeface="Calibri" pitchFamily="34" charset="-120"/>
              </a:rPr>
              <a:t>Typical outcome:</a:t>
            </a:r>
            <a:endParaRPr lang="en-US" sz="1333" dirty="0">
              <a:solidFill>
                <a:prstClr val="black"/>
              </a:solidFill>
              <a:latin typeface="Calibri" panose="020F0502020204030204"/>
            </a:endParaRPr>
          </a:p>
        </p:txBody>
      </p:sp>
      <p:sp>
        <p:nvSpPr>
          <p:cNvPr id="11" name="Text 9"/>
          <p:cNvSpPr/>
          <p:nvPr/>
        </p:nvSpPr>
        <p:spPr>
          <a:xfrm>
            <a:off x="438912" y="2688336"/>
            <a:ext cx="3048000" cy="633984"/>
          </a:xfrm>
          <a:prstGeom prst="rect">
            <a:avLst/>
          </a:prstGeom>
          <a:noFill/>
          <a:ln/>
        </p:spPr>
        <p:txBody>
          <a:bodyPr wrap="square" lIns="0" tIns="0" rIns="0" bIns="0" rtlCol="0" anchor="ctr"/>
          <a:lstStyle/>
          <a:p>
            <a:pPr algn="ctr" defTabSz="1219170"/>
            <a:r>
              <a:rPr lang="en-US" sz="2933" b="1" dirty="0">
                <a:solidFill>
                  <a:srgbClr val="E8A838"/>
                </a:solidFill>
                <a:latin typeface="Calibri" pitchFamily="34" charset="0"/>
                <a:ea typeface="Calibri" pitchFamily="34" charset="-122"/>
                <a:cs typeface="Calibri" pitchFamily="34" charset="-120"/>
              </a:rPr>
              <a:t>10 MV/m, 1e10</a:t>
            </a:r>
            <a:endParaRPr lang="en-US" sz="2933" dirty="0">
              <a:solidFill>
                <a:prstClr val="black"/>
              </a:solidFill>
              <a:latin typeface="Calibri" panose="020F0502020204030204"/>
            </a:endParaRPr>
          </a:p>
        </p:txBody>
      </p:sp>
      <p:sp>
        <p:nvSpPr>
          <p:cNvPr id="12" name="Text 10"/>
          <p:cNvSpPr/>
          <p:nvPr/>
        </p:nvSpPr>
        <p:spPr>
          <a:xfrm>
            <a:off x="195072" y="3535680"/>
            <a:ext cx="3048000" cy="341376"/>
          </a:xfrm>
          <a:prstGeom prst="rect">
            <a:avLst/>
          </a:prstGeom>
          <a:noFill/>
          <a:ln/>
        </p:spPr>
        <p:txBody>
          <a:bodyPr wrap="square" lIns="0" tIns="0" rIns="0" bIns="0" rtlCol="0" anchor="ctr"/>
          <a:lstStyle/>
          <a:p>
            <a:pPr algn="ctr" defTabSz="1219170"/>
            <a:r>
              <a:rPr lang="en-US" sz="2667" i="1" dirty="0">
                <a:solidFill>
                  <a:srgbClr val="D9E8EF"/>
                </a:solidFill>
                <a:latin typeface="Calibri" pitchFamily="34" charset="0"/>
                <a:ea typeface="Calibri" pitchFamily="34" charset="-122"/>
                <a:cs typeface="Calibri" pitchFamily="34" charset="-120"/>
              </a:rPr>
              <a:t>Variation!!</a:t>
            </a:r>
            <a:endParaRPr lang="en-US" sz="1267" dirty="0">
              <a:solidFill>
                <a:prstClr val="black"/>
              </a:solidFill>
              <a:latin typeface="Calibri" panose="020F0502020204030204"/>
            </a:endParaRPr>
          </a:p>
        </p:txBody>
      </p:sp>
      <p:sp>
        <p:nvSpPr>
          <p:cNvPr id="14" name="Shape 12"/>
          <p:cNvSpPr/>
          <p:nvPr/>
        </p:nvSpPr>
        <p:spPr>
          <a:xfrm>
            <a:off x="3755136" y="1487424"/>
            <a:ext cx="8168640" cy="1341120"/>
          </a:xfrm>
          <a:prstGeom prst="rect">
            <a:avLst/>
          </a:prstGeom>
          <a:solidFill>
            <a:srgbClr val="FFFFFF"/>
          </a:solidFill>
          <a:ln w="12700">
            <a:solidFill>
              <a:srgbClr val="D9E8EF"/>
            </a:solidFill>
            <a:prstDash val="solid"/>
          </a:ln>
          <a:effectLst>
            <a:outerShdw blurRad="76200" dist="25400" dir="8100000" algn="bl" rotWithShape="0">
              <a:srgbClr val="000000">
                <a:alpha val="10000"/>
              </a:srgbClr>
            </a:outerShdw>
          </a:effectLst>
        </p:spPr>
        <p:txBody>
          <a:bodyPr/>
          <a:lstStyle/>
          <a:p>
            <a:pPr defTabSz="1219170"/>
            <a:endParaRPr lang="en-US" sz="2400">
              <a:solidFill>
                <a:prstClr val="black"/>
              </a:solidFill>
              <a:latin typeface="Calibri" panose="020F0502020204030204"/>
            </a:endParaRPr>
          </a:p>
        </p:txBody>
      </p:sp>
      <p:sp>
        <p:nvSpPr>
          <p:cNvPr id="15" name="Shape 13"/>
          <p:cNvSpPr/>
          <p:nvPr/>
        </p:nvSpPr>
        <p:spPr>
          <a:xfrm>
            <a:off x="3755136" y="1487424"/>
            <a:ext cx="97536" cy="1341120"/>
          </a:xfrm>
          <a:prstGeom prst="rect">
            <a:avLst/>
          </a:prstGeom>
          <a:solidFill>
            <a:srgbClr val="0E7C7B"/>
          </a:solidFill>
          <a:ln w="12700">
            <a:solidFill>
              <a:srgbClr val="0E7C7B"/>
            </a:solidFill>
            <a:prstDash val="solid"/>
          </a:ln>
        </p:spPr>
        <p:txBody>
          <a:bodyPr/>
          <a:lstStyle/>
          <a:p>
            <a:pPr defTabSz="1219170"/>
            <a:endParaRPr lang="en-US" sz="2400">
              <a:solidFill>
                <a:prstClr val="black"/>
              </a:solidFill>
              <a:latin typeface="Calibri" panose="020F0502020204030204"/>
            </a:endParaRPr>
          </a:p>
        </p:txBody>
      </p:sp>
      <p:sp>
        <p:nvSpPr>
          <p:cNvPr id="16" name="Shape 14"/>
          <p:cNvSpPr/>
          <p:nvPr/>
        </p:nvSpPr>
        <p:spPr>
          <a:xfrm>
            <a:off x="3877056" y="1584960"/>
            <a:ext cx="512064" cy="512064"/>
          </a:xfrm>
          <a:prstGeom prst="ellipse">
            <a:avLst/>
          </a:prstGeom>
          <a:solidFill>
            <a:srgbClr val="0E7C7B"/>
          </a:solidFill>
          <a:ln w="12700">
            <a:solidFill>
              <a:srgbClr val="0E7C7B"/>
            </a:solidFill>
            <a:prstDash val="solid"/>
          </a:ln>
        </p:spPr>
        <p:txBody>
          <a:bodyPr/>
          <a:lstStyle/>
          <a:p>
            <a:pPr defTabSz="1219170"/>
            <a:endParaRPr lang="en-US" sz="2400">
              <a:solidFill>
                <a:prstClr val="black"/>
              </a:solidFill>
              <a:latin typeface="Calibri" panose="020F0502020204030204"/>
            </a:endParaRPr>
          </a:p>
        </p:txBody>
      </p:sp>
      <p:sp>
        <p:nvSpPr>
          <p:cNvPr id="17" name="Text 15"/>
          <p:cNvSpPr/>
          <p:nvPr/>
        </p:nvSpPr>
        <p:spPr>
          <a:xfrm>
            <a:off x="3877056" y="1584960"/>
            <a:ext cx="512064" cy="512064"/>
          </a:xfrm>
          <a:prstGeom prst="rect">
            <a:avLst/>
          </a:prstGeom>
          <a:noFill/>
          <a:ln/>
        </p:spPr>
        <p:txBody>
          <a:bodyPr wrap="square" lIns="0" tIns="0" rIns="0" bIns="0" rtlCol="0" anchor="ctr"/>
          <a:lstStyle/>
          <a:p>
            <a:pPr algn="ctr" defTabSz="1219170"/>
            <a:r>
              <a:rPr lang="en-US" sz="1867" b="1" dirty="0">
                <a:solidFill>
                  <a:srgbClr val="FFFFFF"/>
                </a:solidFill>
                <a:latin typeface="Calibri" pitchFamily="34" charset="0"/>
                <a:ea typeface="Calibri" pitchFamily="34" charset="-122"/>
                <a:cs typeface="Calibri" pitchFamily="34" charset="-120"/>
              </a:rPr>
              <a:t>A</a:t>
            </a:r>
            <a:endParaRPr lang="en-US" sz="1867" dirty="0">
              <a:solidFill>
                <a:prstClr val="black"/>
              </a:solidFill>
              <a:latin typeface="Calibri" panose="020F0502020204030204"/>
            </a:endParaRPr>
          </a:p>
        </p:txBody>
      </p:sp>
      <p:pic>
        <p:nvPicPr>
          <p:cNvPr id="18" name="Image 0" descr="preencoded.png"/>
          <p:cNvPicPr>
            <a:picLocks noChangeAspect="1"/>
          </p:cNvPicPr>
          <p:nvPr/>
        </p:nvPicPr>
        <p:blipFill>
          <a:blip r:embed="rId3"/>
          <a:stretch>
            <a:fillRect/>
          </a:stretch>
        </p:blipFill>
        <p:spPr>
          <a:xfrm>
            <a:off x="4535424" y="1609344"/>
            <a:ext cx="390144" cy="390144"/>
          </a:xfrm>
          <a:prstGeom prst="rect">
            <a:avLst/>
          </a:prstGeom>
        </p:spPr>
      </p:pic>
      <p:sp>
        <p:nvSpPr>
          <p:cNvPr id="19" name="Text 16"/>
          <p:cNvSpPr/>
          <p:nvPr/>
        </p:nvSpPr>
        <p:spPr>
          <a:xfrm>
            <a:off x="5023104" y="1560576"/>
            <a:ext cx="6729984" cy="390144"/>
          </a:xfrm>
          <a:prstGeom prst="rect">
            <a:avLst/>
          </a:prstGeom>
          <a:noFill/>
          <a:ln/>
        </p:spPr>
        <p:txBody>
          <a:bodyPr wrap="square" lIns="0" tIns="0" rIns="0" bIns="0" rtlCol="0" anchor="ctr"/>
          <a:lstStyle/>
          <a:p>
            <a:pPr defTabSz="1219170"/>
            <a:r>
              <a:rPr lang="en-US" sz="1600" b="1" dirty="0">
                <a:solidFill>
                  <a:srgbClr val="0D1B2A"/>
                </a:solidFill>
                <a:latin typeface="Calibri" pitchFamily="34" charset="0"/>
                <a:ea typeface="Calibri" pitchFamily="34" charset="-122"/>
                <a:cs typeface="Calibri" pitchFamily="34" charset="-120"/>
              </a:rPr>
              <a:t>Nb₃Sn Process Database + AI Model</a:t>
            </a:r>
            <a:endParaRPr lang="en-US" sz="1600" dirty="0">
              <a:solidFill>
                <a:prstClr val="black"/>
              </a:solidFill>
              <a:latin typeface="Calibri" panose="020F0502020204030204"/>
            </a:endParaRPr>
          </a:p>
        </p:txBody>
      </p:sp>
      <p:sp>
        <p:nvSpPr>
          <p:cNvPr id="20" name="Text 17"/>
          <p:cNvSpPr/>
          <p:nvPr/>
        </p:nvSpPr>
        <p:spPr>
          <a:xfrm>
            <a:off x="4535424" y="1999488"/>
            <a:ext cx="7217664" cy="536448"/>
          </a:xfrm>
          <a:prstGeom prst="rect">
            <a:avLst/>
          </a:prstGeom>
          <a:noFill/>
          <a:ln/>
        </p:spPr>
        <p:txBody>
          <a:bodyPr wrap="square" lIns="0" tIns="0" rIns="0" bIns="0" rtlCol="0" anchor="ctr"/>
          <a:lstStyle/>
          <a:p>
            <a:pPr defTabSz="1219170"/>
            <a:r>
              <a:rPr lang="en-US" sz="1200" dirty="0">
                <a:solidFill>
                  <a:srgbClr val="3A4A5A"/>
                </a:solidFill>
                <a:latin typeface="Calibri" pitchFamily="34" charset="0"/>
                <a:ea typeface="Calibri" pitchFamily="34" charset="-122"/>
                <a:cs typeface="Calibri" pitchFamily="34" charset="-120"/>
              </a:rPr>
              <a:t>Every coating run, track variables such as temperature, tin pressure, and time into a shared database. A simple AI model predicts the result before you coat. This turns artisanal coating into a data-driven process. Every new run at any lab improves the shared model.</a:t>
            </a:r>
            <a:endParaRPr lang="en-US" sz="1200" dirty="0">
              <a:solidFill>
                <a:prstClr val="black"/>
              </a:solidFill>
              <a:latin typeface="Calibri" panose="020F0502020204030204"/>
            </a:endParaRPr>
          </a:p>
        </p:txBody>
      </p:sp>
      <p:sp>
        <p:nvSpPr>
          <p:cNvPr id="21" name="Text 18"/>
          <p:cNvSpPr/>
          <p:nvPr/>
        </p:nvSpPr>
        <p:spPr>
          <a:xfrm>
            <a:off x="5023104" y="1560576"/>
            <a:ext cx="6729984" cy="390144"/>
          </a:xfrm>
          <a:prstGeom prst="rect">
            <a:avLst/>
          </a:prstGeom>
          <a:noFill/>
          <a:ln/>
        </p:spPr>
        <p:txBody>
          <a:bodyPr wrap="square" lIns="0" tIns="0" rIns="0" bIns="0" rtlCol="0" anchor="b"/>
          <a:lstStyle/>
          <a:p>
            <a:pPr algn="r" defTabSz="1219170"/>
            <a:r>
              <a:rPr lang="en-US" sz="1267" b="1" i="1" dirty="0">
                <a:solidFill>
                  <a:srgbClr val="0E7C7B"/>
                </a:solidFill>
                <a:latin typeface="Calibri" pitchFamily="34" charset="0"/>
                <a:ea typeface="Calibri" pitchFamily="34" charset="-122"/>
                <a:cs typeface="Calibri" pitchFamily="34" charset="-120"/>
              </a:rPr>
              <a:t>▶  Converts process into a recipe anyone can follow.</a:t>
            </a:r>
            <a:endParaRPr lang="en-US" sz="1267" dirty="0">
              <a:solidFill>
                <a:prstClr val="black"/>
              </a:solidFill>
              <a:latin typeface="Calibri" panose="020F0502020204030204"/>
            </a:endParaRPr>
          </a:p>
        </p:txBody>
      </p:sp>
      <p:sp>
        <p:nvSpPr>
          <p:cNvPr id="22" name="Shape 19"/>
          <p:cNvSpPr/>
          <p:nvPr/>
        </p:nvSpPr>
        <p:spPr>
          <a:xfrm>
            <a:off x="3755136" y="2926080"/>
            <a:ext cx="8168640" cy="1341120"/>
          </a:xfrm>
          <a:prstGeom prst="rect">
            <a:avLst/>
          </a:prstGeom>
          <a:solidFill>
            <a:srgbClr val="FFFFFF"/>
          </a:solidFill>
          <a:ln w="12700">
            <a:solidFill>
              <a:srgbClr val="D9E8EF"/>
            </a:solidFill>
            <a:prstDash val="solid"/>
          </a:ln>
          <a:effectLst>
            <a:outerShdw blurRad="76200" dist="25400" dir="8100000" algn="bl" rotWithShape="0">
              <a:srgbClr val="000000">
                <a:alpha val="10000"/>
              </a:srgbClr>
            </a:outerShdw>
          </a:effectLst>
        </p:spPr>
        <p:txBody>
          <a:bodyPr/>
          <a:lstStyle/>
          <a:p>
            <a:pPr defTabSz="1219170"/>
            <a:endParaRPr lang="en-US" sz="2400">
              <a:solidFill>
                <a:prstClr val="black"/>
              </a:solidFill>
              <a:latin typeface="Calibri" panose="020F0502020204030204"/>
            </a:endParaRPr>
          </a:p>
        </p:txBody>
      </p:sp>
      <p:sp>
        <p:nvSpPr>
          <p:cNvPr id="23" name="Shape 20"/>
          <p:cNvSpPr/>
          <p:nvPr/>
        </p:nvSpPr>
        <p:spPr>
          <a:xfrm>
            <a:off x="3755136" y="2926080"/>
            <a:ext cx="97536" cy="1341120"/>
          </a:xfrm>
          <a:prstGeom prst="rect">
            <a:avLst/>
          </a:prstGeom>
          <a:solidFill>
            <a:srgbClr val="0E7C7B"/>
          </a:solidFill>
          <a:ln w="12700">
            <a:solidFill>
              <a:srgbClr val="0E7C7B"/>
            </a:solidFill>
            <a:prstDash val="solid"/>
          </a:ln>
        </p:spPr>
        <p:txBody>
          <a:bodyPr/>
          <a:lstStyle/>
          <a:p>
            <a:pPr defTabSz="1219170"/>
            <a:endParaRPr lang="en-US" sz="2400">
              <a:solidFill>
                <a:prstClr val="black"/>
              </a:solidFill>
              <a:latin typeface="Calibri" panose="020F0502020204030204"/>
            </a:endParaRPr>
          </a:p>
        </p:txBody>
      </p:sp>
      <p:sp>
        <p:nvSpPr>
          <p:cNvPr id="24" name="Shape 21"/>
          <p:cNvSpPr/>
          <p:nvPr/>
        </p:nvSpPr>
        <p:spPr>
          <a:xfrm>
            <a:off x="3877056" y="3023616"/>
            <a:ext cx="512064" cy="512064"/>
          </a:xfrm>
          <a:prstGeom prst="ellipse">
            <a:avLst/>
          </a:prstGeom>
          <a:solidFill>
            <a:srgbClr val="0E7C7B"/>
          </a:solidFill>
          <a:ln w="12700">
            <a:solidFill>
              <a:srgbClr val="0E7C7B"/>
            </a:solidFill>
            <a:prstDash val="solid"/>
          </a:ln>
        </p:spPr>
        <p:txBody>
          <a:bodyPr/>
          <a:lstStyle/>
          <a:p>
            <a:pPr defTabSz="1219170"/>
            <a:endParaRPr lang="en-US" sz="2400">
              <a:solidFill>
                <a:prstClr val="black"/>
              </a:solidFill>
              <a:latin typeface="Calibri" panose="020F0502020204030204"/>
            </a:endParaRPr>
          </a:p>
        </p:txBody>
      </p:sp>
      <p:sp>
        <p:nvSpPr>
          <p:cNvPr id="25" name="Text 22"/>
          <p:cNvSpPr/>
          <p:nvPr/>
        </p:nvSpPr>
        <p:spPr>
          <a:xfrm>
            <a:off x="3877056" y="3023616"/>
            <a:ext cx="512064" cy="512064"/>
          </a:xfrm>
          <a:prstGeom prst="rect">
            <a:avLst/>
          </a:prstGeom>
          <a:noFill/>
          <a:ln/>
        </p:spPr>
        <p:txBody>
          <a:bodyPr wrap="square" lIns="0" tIns="0" rIns="0" bIns="0" rtlCol="0" anchor="ctr"/>
          <a:lstStyle/>
          <a:p>
            <a:pPr algn="ctr" defTabSz="1219170"/>
            <a:r>
              <a:rPr lang="en-US" sz="1867" b="1" dirty="0">
                <a:solidFill>
                  <a:srgbClr val="FFFFFF"/>
                </a:solidFill>
                <a:latin typeface="Calibri" pitchFamily="34" charset="0"/>
                <a:ea typeface="Calibri" pitchFamily="34" charset="-122"/>
                <a:cs typeface="Calibri" pitchFamily="34" charset="-120"/>
              </a:rPr>
              <a:t>B</a:t>
            </a:r>
            <a:endParaRPr lang="en-US" sz="1867" dirty="0">
              <a:solidFill>
                <a:prstClr val="black"/>
              </a:solidFill>
              <a:latin typeface="Calibri" panose="020F0502020204030204"/>
            </a:endParaRPr>
          </a:p>
        </p:txBody>
      </p:sp>
      <p:pic>
        <p:nvPicPr>
          <p:cNvPr id="26" name="Image 1" descr="preencoded.png"/>
          <p:cNvPicPr>
            <a:picLocks noChangeAspect="1"/>
          </p:cNvPicPr>
          <p:nvPr/>
        </p:nvPicPr>
        <p:blipFill>
          <a:blip r:embed="rId4"/>
          <a:stretch>
            <a:fillRect/>
          </a:stretch>
        </p:blipFill>
        <p:spPr>
          <a:xfrm>
            <a:off x="4535424" y="3048000"/>
            <a:ext cx="390144" cy="390144"/>
          </a:xfrm>
          <a:prstGeom prst="rect">
            <a:avLst/>
          </a:prstGeom>
        </p:spPr>
      </p:pic>
      <p:sp>
        <p:nvSpPr>
          <p:cNvPr id="27" name="Text 23"/>
          <p:cNvSpPr/>
          <p:nvPr/>
        </p:nvSpPr>
        <p:spPr>
          <a:xfrm>
            <a:off x="5023104" y="2999232"/>
            <a:ext cx="6729984" cy="390144"/>
          </a:xfrm>
          <a:prstGeom prst="rect">
            <a:avLst/>
          </a:prstGeom>
          <a:noFill/>
          <a:ln/>
        </p:spPr>
        <p:txBody>
          <a:bodyPr wrap="square" lIns="0" tIns="0" rIns="0" bIns="0" rtlCol="0" anchor="ctr"/>
          <a:lstStyle/>
          <a:p>
            <a:pPr defTabSz="1219170"/>
            <a:r>
              <a:rPr lang="en-US" sz="1600" b="1" dirty="0">
                <a:solidFill>
                  <a:srgbClr val="0D1B2A"/>
                </a:solidFill>
                <a:latin typeface="Calibri" pitchFamily="34" charset="0"/>
                <a:ea typeface="Calibri" pitchFamily="34" charset="-122"/>
                <a:cs typeface="Calibri" pitchFamily="34" charset="-120"/>
              </a:rPr>
              <a:t>Defined Coating Protocol (like an EP recipe)</a:t>
            </a:r>
            <a:endParaRPr lang="en-US" sz="1600" dirty="0">
              <a:solidFill>
                <a:prstClr val="black"/>
              </a:solidFill>
              <a:latin typeface="Calibri" panose="020F0502020204030204"/>
            </a:endParaRPr>
          </a:p>
        </p:txBody>
      </p:sp>
      <p:sp>
        <p:nvSpPr>
          <p:cNvPr id="28" name="Text 24"/>
          <p:cNvSpPr/>
          <p:nvPr/>
        </p:nvSpPr>
        <p:spPr>
          <a:xfrm>
            <a:off x="4535424" y="3438144"/>
            <a:ext cx="7217664" cy="536448"/>
          </a:xfrm>
          <a:prstGeom prst="rect">
            <a:avLst/>
          </a:prstGeom>
          <a:noFill/>
          <a:ln/>
        </p:spPr>
        <p:txBody>
          <a:bodyPr wrap="square" lIns="0" tIns="0" rIns="0" bIns="0" rtlCol="0" anchor="ctr"/>
          <a:lstStyle/>
          <a:p>
            <a:pPr defTabSz="1219170"/>
            <a:r>
              <a:rPr lang="en-US" sz="1200" dirty="0">
                <a:solidFill>
                  <a:srgbClr val="3A4A5A"/>
                </a:solidFill>
                <a:latin typeface="Calibri" pitchFamily="34" charset="0"/>
                <a:ea typeface="Calibri" pitchFamily="34" charset="-122"/>
                <a:cs typeface="Calibri" pitchFamily="34" charset="-120"/>
              </a:rPr>
              <a:t>A step-by-step standard that can be used for a quality check criterion → pass/fail decision. In such a way that any vendor can follow.</a:t>
            </a:r>
            <a:endParaRPr lang="en-US" sz="1200" dirty="0">
              <a:solidFill>
                <a:prstClr val="black"/>
              </a:solidFill>
              <a:latin typeface="Calibri" panose="020F0502020204030204"/>
            </a:endParaRPr>
          </a:p>
        </p:txBody>
      </p:sp>
      <p:sp>
        <p:nvSpPr>
          <p:cNvPr id="29" name="Text 25"/>
          <p:cNvSpPr/>
          <p:nvPr/>
        </p:nvSpPr>
        <p:spPr>
          <a:xfrm>
            <a:off x="5023104" y="2999232"/>
            <a:ext cx="6729984" cy="390144"/>
          </a:xfrm>
          <a:prstGeom prst="rect">
            <a:avLst/>
          </a:prstGeom>
          <a:noFill/>
          <a:ln/>
        </p:spPr>
        <p:txBody>
          <a:bodyPr wrap="square" lIns="0" tIns="0" rIns="0" bIns="0" rtlCol="0" anchor="b"/>
          <a:lstStyle/>
          <a:p>
            <a:pPr algn="r" defTabSz="1219170"/>
            <a:r>
              <a:rPr lang="en-US" sz="1267" b="1" i="1" dirty="0">
                <a:solidFill>
                  <a:srgbClr val="0E7C7B"/>
                </a:solidFill>
                <a:latin typeface="Calibri" pitchFamily="34" charset="0"/>
                <a:ea typeface="Calibri" pitchFamily="34" charset="-122"/>
                <a:cs typeface="Calibri" pitchFamily="34" charset="-120"/>
              </a:rPr>
              <a:t>▶  Industry cannot buy what it cannot specify.</a:t>
            </a:r>
            <a:endParaRPr lang="en-US" sz="1267" dirty="0">
              <a:solidFill>
                <a:prstClr val="black"/>
              </a:solidFill>
              <a:latin typeface="Calibri" panose="020F0502020204030204"/>
            </a:endParaRPr>
          </a:p>
        </p:txBody>
      </p:sp>
      <p:sp>
        <p:nvSpPr>
          <p:cNvPr id="30" name="Shape 26"/>
          <p:cNvSpPr/>
          <p:nvPr/>
        </p:nvSpPr>
        <p:spPr>
          <a:xfrm>
            <a:off x="3718563" y="4492752"/>
            <a:ext cx="8168640" cy="1341120"/>
          </a:xfrm>
          <a:prstGeom prst="rect">
            <a:avLst/>
          </a:prstGeom>
          <a:solidFill>
            <a:srgbClr val="FFFFFF"/>
          </a:solidFill>
          <a:ln w="12700">
            <a:solidFill>
              <a:srgbClr val="D9E8EF"/>
            </a:solidFill>
            <a:prstDash val="solid"/>
          </a:ln>
          <a:effectLst>
            <a:outerShdw blurRad="76200" dist="25400" dir="8100000" algn="bl" rotWithShape="0">
              <a:srgbClr val="000000">
                <a:alpha val="10000"/>
              </a:srgbClr>
            </a:outerShdw>
          </a:effectLst>
        </p:spPr>
        <p:txBody>
          <a:bodyPr/>
          <a:lstStyle/>
          <a:p>
            <a:pPr defTabSz="1219170"/>
            <a:endParaRPr lang="en-US" sz="2400">
              <a:solidFill>
                <a:prstClr val="black"/>
              </a:solidFill>
              <a:latin typeface="Calibri" panose="020F0502020204030204"/>
            </a:endParaRPr>
          </a:p>
        </p:txBody>
      </p:sp>
      <p:sp>
        <p:nvSpPr>
          <p:cNvPr id="31" name="Shape 27"/>
          <p:cNvSpPr/>
          <p:nvPr/>
        </p:nvSpPr>
        <p:spPr>
          <a:xfrm>
            <a:off x="3755136" y="4364736"/>
            <a:ext cx="97536" cy="1341120"/>
          </a:xfrm>
          <a:prstGeom prst="rect">
            <a:avLst/>
          </a:prstGeom>
          <a:solidFill>
            <a:srgbClr val="E8A838"/>
          </a:solidFill>
          <a:ln w="12700">
            <a:solidFill>
              <a:srgbClr val="E8A838"/>
            </a:solidFill>
            <a:prstDash val="solid"/>
          </a:ln>
        </p:spPr>
        <p:txBody>
          <a:bodyPr/>
          <a:lstStyle/>
          <a:p>
            <a:pPr defTabSz="1219170"/>
            <a:endParaRPr lang="en-US" sz="2400">
              <a:solidFill>
                <a:prstClr val="black"/>
              </a:solidFill>
              <a:latin typeface="Calibri" panose="020F0502020204030204"/>
            </a:endParaRPr>
          </a:p>
        </p:txBody>
      </p:sp>
      <p:sp>
        <p:nvSpPr>
          <p:cNvPr id="32" name="Shape 28"/>
          <p:cNvSpPr/>
          <p:nvPr/>
        </p:nvSpPr>
        <p:spPr>
          <a:xfrm>
            <a:off x="3877056" y="4462272"/>
            <a:ext cx="512064" cy="512064"/>
          </a:xfrm>
          <a:prstGeom prst="ellipse">
            <a:avLst/>
          </a:prstGeom>
          <a:solidFill>
            <a:srgbClr val="E8A838"/>
          </a:solidFill>
          <a:ln w="12700">
            <a:solidFill>
              <a:srgbClr val="E8A838"/>
            </a:solidFill>
            <a:prstDash val="solid"/>
          </a:ln>
        </p:spPr>
        <p:txBody>
          <a:bodyPr/>
          <a:lstStyle/>
          <a:p>
            <a:pPr defTabSz="1219170"/>
            <a:endParaRPr lang="en-US" sz="2400">
              <a:solidFill>
                <a:prstClr val="black"/>
              </a:solidFill>
              <a:latin typeface="Calibri" panose="020F0502020204030204"/>
            </a:endParaRPr>
          </a:p>
        </p:txBody>
      </p:sp>
      <p:sp>
        <p:nvSpPr>
          <p:cNvPr id="33" name="Text 29"/>
          <p:cNvSpPr/>
          <p:nvPr/>
        </p:nvSpPr>
        <p:spPr>
          <a:xfrm>
            <a:off x="3877056" y="4462272"/>
            <a:ext cx="512064" cy="512064"/>
          </a:xfrm>
          <a:prstGeom prst="rect">
            <a:avLst/>
          </a:prstGeom>
          <a:noFill/>
          <a:ln/>
        </p:spPr>
        <p:txBody>
          <a:bodyPr wrap="square" lIns="0" tIns="0" rIns="0" bIns="0" rtlCol="0" anchor="ctr"/>
          <a:lstStyle/>
          <a:p>
            <a:pPr algn="ctr" defTabSz="1219170"/>
            <a:r>
              <a:rPr lang="en-US" sz="1867" b="1" dirty="0">
                <a:solidFill>
                  <a:srgbClr val="FFFFFF"/>
                </a:solidFill>
                <a:latin typeface="Calibri" pitchFamily="34" charset="0"/>
                <a:ea typeface="Calibri" pitchFamily="34" charset="-122"/>
                <a:cs typeface="Calibri" pitchFamily="34" charset="-120"/>
              </a:rPr>
              <a:t>C</a:t>
            </a:r>
            <a:endParaRPr lang="en-US" sz="1867" dirty="0">
              <a:solidFill>
                <a:prstClr val="black"/>
              </a:solidFill>
              <a:latin typeface="Calibri" panose="020F0502020204030204"/>
            </a:endParaRPr>
          </a:p>
        </p:txBody>
      </p:sp>
      <p:pic>
        <p:nvPicPr>
          <p:cNvPr id="34" name="Image 2" descr="preencoded.png"/>
          <p:cNvPicPr>
            <a:picLocks noChangeAspect="1"/>
          </p:cNvPicPr>
          <p:nvPr/>
        </p:nvPicPr>
        <p:blipFill>
          <a:blip r:embed="rId5"/>
          <a:stretch>
            <a:fillRect/>
          </a:stretch>
        </p:blipFill>
        <p:spPr>
          <a:xfrm>
            <a:off x="4535424" y="4486656"/>
            <a:ext cx="390144" cy="390144"/>
          </a:xfrm>
          <a:prstGeom prst="rect">
            <a:avLst/>
          </a:prstGeom>
        </p:spPr>
      </p:pic>
      <p:sp>
        <p:nvSpPr>
          <p:cNvPr id="35" name="Text 30"/>
          <p:cNvSpPr/>
          <p:nvPr/>
        </p:nvSpPr>
        <p:spPr>
          <a:xfrm>
            <a:off x="5023104" y="4437888"/>
            <a:ext cx="6729984" cy="390144"/>
          </a:xfrm>
          <a:prstGeom prst="rect">
            <a:avLst/>
          </a:prstGeom>
          <a:noFill/>
          <a:ln/>
        </p:spPr>
        <p:txBody>
          <a:bodyPr wrap="square" lIns="0" tIns="0" rIns="0" bIns="0" rtlCol="0" anchor="ctr"/>
          <a:lstStyle/>
          <a:p>
            <a:pPr defTabSz="1219170"/>
            <a:r>
              <a:rPr lang="en-US" sz="1600" b="1" dirty="0">
                <a:solidFill>
                  <a:srgbClr val="0D1B2A"/>
                </a:solidFill>
                <a:latin typeface="Calibri" pitchFamily="34" charset="0"/>
                <a:ea typeface="Calibri" pitchFamily="34" charset="-122"/>
                <a:cs typeface="Calibri" pitchFamily="34" charset="-120"/>
              </a:rPr>
              <a:t>Community Data Sharing + Coordinated Runs</a:t>
            </a:r>
            <a:endParaRPr lang="en-US" sz="1600" dirty="0">
              <a:solidFill>
                <a:prstClr val="black"/>
              </a:solidFill>
              <a:latin typeface="Calibri" panose="020F0502020204030204"/>
            </a:endParaRPr>
          </a:p>
        </p:txBody>
      </p:sp>
      <p:sp>
        <p:nvSpPr>
          <p:cNvPr id="36" name="Text 31"/>
          <p:cNvSpPr/>
          <p:nvPr/>
        </p:nvSpPr>
        <p:spPr>
          <a:xfrm>
            <a:off x="4535424" y="4968240"/>
            <a:ext cx="7217664" cy="536448"/>
          </a:xfrm>
          <a:prstGeom prst="rect">
            <a:avLst/>
          </a:prstGeom>
          <a:noFill/>
          <a:ln/>
        </p:spPr>
        <p:txBody>
          <a:bodyPr wrap="square" lIns="0" tIns="0" rIns="0" bIns="0" rtlCol="0" anchor="ctr"/>
          <a:lstStyle/>
          <a:p>
            <a:pPr defTabSz="1219170"/>
            <a:r>
              <a:rPr lang="en-US" sz="1200" dirty="0">
                <a:solidFill>
                  <a:srgbClr val="3A4A5A"/>
                </a:solidFill>
                <a:latin typeface="Calibri" pitchFamily="34" charset="0"/>
                <a:ea typeface="Calibri" pitchFamily="34" charset="-122"/>
                <a:cs typeface="Calibri" pitchFamily="34" charset="-120"/>
              </a:rPr>
              <a:t>All labs sharing coatings data multiply experience without multiplying cost.</a:t>
            </a:r>
            <a:endParaRPr lang="en-US" sz="1200" dirty="0">
              <a:solidFill>
                <a:prstClr val="black"/>
              </a:solidFill>
              <a:latin typeface="Calibri" panose="020F0502020204030204"/>
            </a:endParaRPr>
          </a:p>
        </p:txBody>
      </p:sp>
      <p:sp>
        <p:nvSpPr>
          <p:cNvPr id="37" name="Text 32"/>
          <p:cNvSpPr/>
          <p:nvPr/>
        </p:nvSpPr>
        <p:spPr>
          <a:xfrm>
            <a:off x="5023104" y="4584192"/>
            <a:ext cx="6729984" cy="390144"/>
          </a:xfrm>
          <a:prstGeom prst="rect">
            <a:avLst/>
          </a:prstGeom>
          <a:noFill/>
          <a:ln/>
        </p:spPr>
        <p:txBody>
          <a:bodyPr wrap="square" lIns="0" tIns="0" rIns="0" bIns="0" rtlCol="0" anchor="b"/>
          <a:lstStyle/>
          <a:p>
            <a:pPr algn="r" defTabSz="1219170"/>
            <a:r>
              <a:rPr lang="en-US" sz="1267" b="1" i="1" dirty="0">
                <a:solidFill>
                  <a:srgbClr val="E8A838"/>
                </a:solidFill>
                <a:latin typeface="Calibri" pitchFamily="34" charset="0"/>
                <a:ea typeface="Calibri" pitchFamily="34" charset="-122"/>
                <a:cs typeface="Calibri" pitchFamily="34" charset="-120"/>
              </a:rPr>
              <a:t>▶  The faster we accumulate coatings, the cheaper and more reliable they get for everyone.</a:t>
            </a:r>
            <a:endParaRPr lang="en-US" sz="1267" dirty="0">
              <a:solidFill>
                <a:prstClr val="black"/>
              </a:solidFill>
              <a:latin typeface="Calibri" panose="020F0502020204030204"/>
            </a:endParaRPr>
          </a:p>
        </p:txBody>
      </p:sp>
      <p:sp>
        <p:nvSpPr>
          <p:cNvPr id="38" name="Shape 33"/>
          <p:cNvSpPr/>
          <p:nvPr/>
        </p:nvSpPr>
        <p:spPr>
          <a:xfrm>
            <a:off x="0" y="6486144"/>
            <a:ext cx="12192000" cy="365760"/>
          </a:xfrm>
          <a:prstGeom prst="rect">
            <a:avLst/>
          </a:prstGeom>
          <a:solidFill>
            <a:srgbClr val="0D1B2A"/>
          </a:solidFill>
          <a:ln w="12700">
            <a:solidFill>
              <a:srgbClr val="0D1B2A"/>
            </a:solidFill>
            <a:prstDash val="solid"/>
          </a:ln>
        </p:spPr>
        <p:txBody>
          <a:bodyPr/>
          <a:lstStyle/>
          <a:p>
            <a:pPr defTabSz="1219170"/>
            <a:endParaRPr lang="en-US" sz="2400">
              <a:solidFill>
                <a:prstClr val="black"/>
              </a:solidFill>
              <a:latin typeface="Calibri" panose="020F0502020204030204"/>
            </a:endParaRPr>
          </a:p>
        </p:txBody>
      </p:sp>
      <p:sp>
        <p:nvSpPr>
          <p:cNvPr id="39" name="Text 34"/>
          <p:cNvSpPr/>
          <p:nvPr/>
        </p:nvSpPr>
        <p:spPr>
          <a:xfrm>
            <a:off x="365760" y="6498336"/>
            <a:ext cx="11460480" cy="316992"/>
          </a:xfrm>
          <a:prstGeom prst="rect">
            <a:avLst/>
          </a:prstGeom>
          <a:noFill/>
          <a:ln/>
        </p:spPr>
        <p:txBody>
          <a:bodyPr wrap="square" lIns="0" tIns="0" rIns="0" bIns="0" rtlCol="0" anchor="ctr"/>
          <a:lstStyle/>
          <a:p>
            <a:pPr algn="ctr" defTabSz="1219170"/>
            <a:endParaRPr lang="en-US" sz="1400" dirty="0">
              <a:solidFill>
                <a:prstClr val="black"/>
              </a:solidFill>
              <a:latin typeface="Calibri" panose="020F0502020204030204"/>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0F4F8"/>
        </a:solidFill>
        <a:effectLst/>
      </p:bgPr>
    </p:bg>
    <p:spTree>
      <p:nvGrpSpPr>
        <p:cNvPr id="1" name=""/>
        <p:cNvGrpSpPr/>
        <p:nvPr/>
      </p:nvGrpSpPr>
      <p:grpSpPr>
        <a:xfrm>
          <a:off x="0" y="0"/>
          <a:ext cx="0" cy="0"/>
          <a:chOff x="0" y="0"/>
          <a:chExt cx="0" cy="0"/>
        </a:xfrm>
      </p:grpSpPr>
      <p:sp>
        <p:nvSpPr>
          <p:cNvPr id="2" name="Shape 0"/>
          <p:cNvSpPr/>
          <p:nvPr/>
        </p:nvSpPr>
        <p:spPr>
          <a:xfrm>
            <a:off x="0" y="0"/>
            <a:ext cx="12192000" cy="1280160"/>
          </a:xfrm>
          <a:prstGeom prst="rect">
            <a:avLst/>
          </a:prstGeom>
          <a:solidFill>
            <a:srgbClr val="0D1B2A"/>
          </a:solidFill>
          <a:ln w="12700">
            <a:solidFill>
              <a:srgbClr val="0D1B2A"/>
            </a:solidFill>
            <a:prstDash val="solid"/>
          </a:ln>
        </p:spPr>
        <p:txBody>
          <a:bodyPr/>
          <a:lstStyle/>
          <a:p>
            <a:pPr defTabSz="1219170"/>
            <a:endParaRPr lang="en-US" sz="2400">
              <a:solidFill>
                <a:prstClr val="black"/>
              </a:solidFill>
              <a:latin typeface="Calibri" panose="020F0502020204030204"/>
            </a:endParaRPr>
          </a:p>
        </p:txBody>
      </p:sp>
      <p:sp>
        <p:nvSpPr>
          <p:cNvPr id="3" name="Shape 1"/>
          <p:cNvSpPr/>
          <p:nvPr/>
        </p:nvSpPr>
        <p:spPr>
          <a:xfrm>
            <a:off x="0" y="1280160"/>
            <a:ext cx="12192000" cy="73152"/>
          </a:xfrm>
          <a:prstGeom prst="rect">
            <a:avLst/>
          </a:prstGeom>
          <a:solidFill>
            <a:srgbClr val="E8A838"/>
          </a:solidFill>
          <a:ln w="12700">
            <a:solidFill>
              <a:srgbClr val="E8A838"/>
            </a:solidFill>
            <a:prstDash val="solid"/>
          </a:ln>
        </p:spPr>
        <p:txBody>
          <a:bodyPr/>
          <a:lstStyle/>
          <a:p>
            <a:pPr defTabSz="1219170"/>
            <a:endParaRPr lang="en-US" sz="2400">
              <a:solidFill>
                <a:prstClr val="black"/>
              </a:solidFill>
              <a:latin typeface="Calibri" panose="020F0502020204030204"/>
            </a:endParaRPr>
          </a:p>
        </p:txBody>
      </p:sp>
      <p:sp>
        <p:nvSpPr>
          <p:cNvPr id="4" name="Text 2"/>
          <p:cNvSpPr/>
          <p:nvPr/>
        </p:nvSpPr>
        <p:spPr>
          <a:xfrm>
            <a:off x="365760" y="97536"/>
            <a:ext cx="11460480" cy="609600"/>
          </a:xfrm>
          <a:prstGeom prst="rect">
            <a:avLst/>
          </a:prstGeom>
          <a:noFill/>
          <a:ln/>
        </p:spPr>
        <p:txBody>
          <a:bodyPr wrap="square" lIns="0" tIns="0" rIns="0" bIns="0" rtlCol="0" anchor="ctr"/>
          <a:lstStyle/>
          <a:p>
            <a:pPr defTabSz="1219170"/>
            <a:r>
              <a:rPr lang="en-US" sz="3200" b="1" dirty="0">
                <a:solidFill>
                  <a:srgbClr val="FFFFFF"/>
                </a:solidFill>
                <a:latin typeface="Calibri" pitchFamily="34" charset="0"/>
                <a:ea typeface="Calibri" pitchFamily="34" charset="-122"/>
                <a:cs typeface="Calibri" pitchFamily="34" charset="-120"/>
              </a:rPr>
              <a:t>R&amp;D Gaps #2 &amp; #3 — Standardize, Then Prove Reliability</a:t>
            </a:r>
            <a:endParaRPr lang="en-US" sz="3200" dirty="0">
              <a:solidFill>
                <a:prstClr val="black"/>
              </a:solidFill>
              <a:latin typeface="Calibri" panose="020F0502020204030204"/>
            </a:endParaRPr>
          </a:p>
        </p:txBody>
      </p:sp>
      <p:sp>
        <p:nvSpPr>
          <p:cNvPr id="5" name="Text 3"/>
          <p:cNvSpPr/>
          <p:nvPr/>
        </p:nvSpPr>
        <p:spPr>
          <a:xfrm>
            <a:off x="365760" y="731520"/>
            <a:ext cx="11460480" cy="438912"/>
          </a:xfrm>
          <a:prstGeom prst="rect">
            <a:avLst/>
          </a:prstGeom>
          <a:noFill/>
          <a:ln/>
        </p:spPr>
        <p:txBody>
          <a:bodyPr wrap="square" lIns="0" tIns="0" rIns="0" bIns="0" rtlCol="0" anchor="ctr"/>
          <a:lstStyle/>
          <a:p>
            <a:pPr defTabSz="1219170"/>
            <a:r>
              <a:rPr lang="en-US" sz="1733" i="1" dirty="0">
                <a:solidFill>
                  <a:srgbClr val="14A89A"/>
                </a:solidFill>
                <a:latin typeface="Calibri" pitchFamily="34" charset="0"/>
                <a:ea typeface="Calibri" pitchFamily="34" charset="-122"/>
                <a:cs typeface="Calibri" pitchFamily="34" charset="-120"/>
              </a:rPr>
              <a:t>An MRI magnet is operated by a hospital technician — not a physicist. SRF must get there too.</a:t>
            </a:r>
            <a:endParaRPr lang="en-US" sz="1733" dirty="0">
              <a:solidFill>
                <a:prstClr val="black"/>
              </a:solidFill>
              <a:latin typeface="Calibri" panose="020F0502020204030204"/>
            </a:endParaRPr>
          </a:p>
        </p:txBody>
      </p:sp>
      <p:sp>
        <p:nvSpPr>
          <p:cNvPr id="7" name="Shape 5"/>
          <p:cNvSpPr/>
          <p:nvPr/>
        </p:nvSpPr>
        <p:spPr>
          <a:xfrm>
            <a:off x="268224" y="1487424"/>
            <a:ext cx="5632704" cy="73152"/>
          </a:xfrm>
          <a:prstGeom prst="rect">
            <a:avLst/>
          </a:prstGeom>
          <a:solidFill>
            <a:srgbClr val="0E7C7B"/>
          </a:solidFill>
          <a:ln w="12700">
            <a:solidFill>
              <a:srgbClr val="0E7C7B"/>
            </a:solidFill>
            <a:prstDash val="solid"/>
          </a:ln>
        </p:spPr>
        <p:txBody>
          <a:bodyPr/>
          <a:lstStyle/>
          <a:p>
            <a:pPr defTabSz="1219170"/>
            <a:endParaRPr lang="en-US" sz="2400">
              <a:solidFill>
                <a:prstClr val="black"/>
              </a:solidFill>
              <a:latin typeface="Calibri" panose="020F0502020204030204"/>
            </a:endParaRPr>
          </a:p>
        </p:txBody>
      </p:sp>
      <p:pic>
        <p:nvPicPr>
          <p:cNvPr id="8" name="Image 0" descr="preencoded.png"/>
          <p:cNvPicPr>
            <a:picLocks noChangeAspect="1"/>
          </p:cNvPicPr>
          <p:nvPr/>
        </p:nvPicPr>
        <p:blipFill>
          <a:blip r:embed="rId3"/>
          <a:stretch>
            <a:fillRect/>
          </a:stretch>
        </p:blipFill>
        <p:spPr>
          <a:xfrm>
            <a:off x="426720" y="1621536"/>
            <a:ext cx="438912" cy="438912"/>
          </a:xfrm>
          <a:prstGeom prst="rect">
            <a:avLst/>
          </a:prstGeom>
        </p:spPr>
      </p:pic>
      <p:sp>
        <p:nvSpPr>
          <p:cNvPr id="9" name="Text 6"/>
          <p:cNvSpPr/>
          <p:nvPr/>
        </p:nvSpPr>
        <p:spPr>
          <a:xfrm>
            <a:off x="950976" y="1609344"/>
            <a:ext cx="4754880" cy="463296"/>
          </a:xfrm>
          <a:prstGeom prst="rect">
            <a:avLst/>
          </a:prstGeom>
          <a:noFill/>
          <a:ln/>
        </p:spPr>
        <p:txBody>
          <a:bodyPr wrap="square" lIns="0" tIns="0" rIns="0" bIns="0" rtlCol="0" anchor="ctr"/>
          <a:lstStyle/>
          <a:p>
            <a:pPr defTabSz="1219170"/>
            <a:r>
              <a:rPr lang="en-US" sz="1667" b="1" dirty="0">
                <a:solidFill>
                  <a:srgbClr val="0D1B2A"/>
                </a:solidFill>
                <a:latin typeface="Calibri" pitchFamily="34" charset="0"/>
                <a:ea typeface="Calibri" pitchFamily="34" charset="-122"/>
                <a:cs typeface="Calibri" pitchFamily="34" charset="-120"/>
              </a:rPr>
              <a:t>Gap #2 — Standard Cryomodule Platform</a:t>
            </a:r>
            <a:endParaRPr lang="en-US" sz="1667" dirty="0">
              <a:solidFill>
                <a:prstClr val="black"/>
              </a:solidFill>
              <a:latin typeface="Calibri" panose="020F0502020204030204"/>
            </a:endParaRPr>
          </a:p>
        </p:txBody>
      </p:sp>
      <p:sp>
        <p:nvSpPr>
          <p:cNvPr id="10" name="Shape 7"/>
          <p:cNvSpPr/>
          <p:nvPr/>
        </p:nvSpPr>
        <p:spPr>
          <a:xfrm>
            <a:off x="670560" y="2218944"/>
            <a:ext cx="4876800" cy="1316736"/>
          </a:xfrm>
          <a:prstGeom prst="rect">
            <a:avLst/>
          </a:prstGeom>
          <a:solidFill>
            <a:srgbClr val="1A2E45"/>
          </a:solidFill>
          <a:ln w="12700">
            <a:solidFill>
              <a:srgbClr val="0E7C7B"/>
            </a:solidFill>
            <a:prstDash val="solid"/>
          </a:ln>
        </p:spPr>
        <p:txBody>
          <a:bodyPr/>
          <a:lstStyle/>
          <a:p>
            <a:pPr defTabSz="1219170"/>
            <a:endParaRPr lang="en-US" sz="2400">
              <a:solidFill>
                <a:prstClr val="black"/>
              </a:solidFill>
              <a:latin typeface="Calibri" panose="020F0502020204030204"/>
            </a:endParaRPr>
          </a:p>
        </p:txBody>
      </p:sp>
      <p:sp>
        <p:nvSpPr>
          <p:cNvPr id="11" name="Text 8"/>
          <p:cNvSpPr/>
          <p:nvPr/>
        </p:nvSpPr>
        <p:spPr>
          <a:xfrm>
            <a:off x="731520" y="2279904"/>
            <a:ext cx="4754880" cy="1158240"/>
          </a:xfrm>
          <a:prstGeom prst="rect">
            <a:avLst/>
          </a:prstGeom>
          <a:noFill/>
          <a:ln/>
        </p:spPr>
        <p:txBody>
          <a:bodyPr wrap="square" lIns="67733" tIns="67733" rIns="67733" bIns="67733" rtlCol="0" anchor="ctr"/>
          <a:lstStyle/>
          <a:p>
            <a:pPr algn="ctr" defTabSz="1219170"/>
            <a:r>
              <a:rPr lang="en-US" sz="1400" b="1" dirty="0">
                <a:solidFill>
                  <a:srgbClr val="FFFFFF"/>
                </a:solidFill>
                <a:latin typeface="Calibri" pitchFamily="34" charset="0"/>
                <a:ea typeface="Calibri" pitchFamily="34" charset="-122"/>
                <a:cs typeface="Calibri" pitchFamily="34" charset="-120"/>
              </a:rPr>
              <a:t>STANDARD CRYOMODULE</a:t>
            </a:r>
            <a:endParaRPr lang="en-US" sz="1400" dirty="0">
              <a:solidFill>
                <a:prstClr val="black"/>
              </a:solidFill>
              <a:latin typeface="Calibri" panose="020F0502020204030204"/>
            </a:endParaRPr>
          </a:p>
          <a:p>
            <a:pPr algn="ctr" defTabSz="1219170"/>
            <a:r>
              <a:rPr lang="en-US" sz="1400" dirty="0">
                <a:solidFill>
                  <a:srgbClr val="D9E8EF"/>
                </a:solidFill>
                <a:latin typeface="Calibri" pitchFamily="34" charset="0"/>
                <a:ea typeface="Calibri" pitchFamily="34" charset="-122"/>
                <a:cs typeface="Calibri" pitchFamily="34" charset="-120"/>
              </a:rPr>
              <a:t>Nb₃Sn cavity + cryocooler + LLRF tuner + diagnostics</a:t>
            </a:r>
            <a:endParaRPr lang="en-US" sz="1400" dirty="0">
              <a:solidFill>
                <a:prstClr val="black"/>
              </a:solidFill>
              <a:latin typeface="Calibri" panose="020F0502020204030204"/>
            </a:endParaRPr>
          </a:p>
        </p:txBody>
      </p:sp>
      <p:sp>
        <p:nvSpPr>
          <p:cNvPr id="12" name="Shape 9"/>
          <p:cNvSpPr/>
          <p:nvPr/>
        </p:nvSpPr>
        <p:spPr>
          <a:xfrm>
            <a:off x="1121664" y="3608832"/>
            <a:ext cx="0" cy="341376"/>
          </a:xfrm>
          <a:prstGeom prst="line">
            <a:avLst/>
          </a:prstGeom>
          <a:noFill/>
          <a:ln w="25400">
            <a:solidFill>
              <a:srgbClr val="14A89A"/>
            </a:solidFill>
            <a:prstDash val="solid"/>
          </a:ln>
        </p:spPr>
        <p:txBody>
          <a:bodyPr/>
          <a:lstStyle/>
          <a:p>
            <a:pPr defTabSz="1219170"/>
            <a:endParaRPr lang="en-US" sz="2400">
              <a:solidFill>
                <a:prstClr val="black"/>
              </a:solidFill>
              <a:latin typeface="Calibri" panose="020F0502020204030204"/>
            </a:endParaRPr>
          </a:p>
        </p:txBody>
      </p:sp>
      <p:sp>
        <p:nvSpPr>
          <p:cNvPr id="13" name="Text 10"/>
          <p:cNvSpPr/>
          <p:nvPr/>
        </p:nvSpPr>
        <p:spPr>
          <a:xfrm>
            <a:off x="914401" y="3822393"/>
            <a:ext cx="1158240" cy="316992"/>
          </a:xfrm>
          <a:prstGeom prst="rect">
            <a:avLst/>
          </a:prstGeom>
          <a:noFill/>
          <a:ln/>
        </p:spPr>
        <p:txBody>
          <a:bodyPr wrap="square" lIns="0" tIns="0" rIns="0" bIns="0" rtlCol="0" anchor="ctr"/>
          <a:lstStyle/>
          <a:p>
            <a:pPr algn="ctr" defTabSz="1219170"/>
            <a:r>
              <a:rPr lang="en-US" sz="1133" dirty="0">
                <a:solidFill>
                  <a:srgbClr val="6B8FA8"/>
                </a:solidFill>
                <a:latin typeface="Calibri" pitchFamily="34" charset="0"/>
                <a:ea typeface="Calibri" pitchFamily="34" charset="-122"/>
                <a:cs typeface="Calibri" pitchFamily="34" charset="-120"/>
              </a:rPr>
              <a:t>RF power in</a:t>
            </a:r>
            <a:endParaRPr lang="en-US" sz="1133" dirty="0">
              <a:solidFill>
                <a:prstClr val="black"/>
              </a:solidFill>
              <a:latin typeface="Calibri" panose="020F0502020204030204"/>
            </a:endParaRPr>
          </a:p>
        </p:txBody>
      </p:sp>
      <p:sp>
        <p:nvSpPr>
          <p:cNvPr id="14" name="Shape 11"/>
          <p:cNvSpPr/>
          <p:nvPr/>
        </p:nvSpPr>
        <p:spPr>
          <a:xfrm>
            <a:off x="2621280" y="3608832"/>
            <a:ext cx="0" cy="341376"/>
          </a:xfrm>
          <a:prstGeom prst="line">
            <a:avLst/>
          </a:prstGeom>
          <a:noFill/>
          <a:ln w="25400">
            <a:solidFill>
              <a:srgbClr val="14A89A"/>
            </a:solidFill>
            <a:prstDash val="solid"/>
          </a:ln>
        </p:spPr>
        <p:txBody>
          <a:bodyPr/>
          <a:lstStyle/>
          <a:p>
            <a:pPr defTabSz="1219170"/>
            <a:endParaRPr lang="en-US" sz="2400">
              <a:solidFill>
                <a:prstClr val="black"/>
              </a:solidFill>
              <a:latin typeface="Calibri" panose="020F0502020204030204"/>
            </a:endParaRPr>
          </a:p>
        </p:txBody>
      </p:sp>
      <p:sp>
        <p:nvSpPr>
          <p:cNvPr id="15" name="Text 12"/>
          <p:cNvSpPr/>
          <p:nvPr/>
        </p:nvSpPr>
        <p:spPr>
          <a:xfrm>
            <a:off x="2554828" y="3688080"/>
            <a:ext cx="1158240" cy="316992"/>
          </a:xfrm>
          <a:prstGeom prst="rect">
            <a:avLst/>
          </a:prstGeom>
          <a:noFill/>
          <a:ln/>
        </p:spPr>
        <p:txBody>
          <a:bodyPr wrap="square" lIns="0" tIns="0" rIns="0" bIns="0" rtlCol="0" anchor="ctr"/>
          <a:lstStyle/>
          <a:p>
            <a:pPr algn="ctr" defTabSz="1219170"/>
            <a:r>
              <a:rPr lang="en-US" sz="1133" dirty="0" err="1">
                <a:solidFill>
                  <a:srgbClr val="6B8FA8"/>
                </a:solidFill>
                <a:latin typeface="Calibri" pitchFamily="34" charset="0"/>
                <a:ea typeface="Calibri" pitchFamily="34" charset="-122"/>
                <a:cs typeface="Calibri" pitchFamily="34" charset="-120"/>
              </a:rPr>
              <a:t>Cryo</a:t>
            </a:r>
            <a:r>
              <a:rPr lang="en-US" sz="1133" dirty="0">
                <a:solidFill>
                  <a:srgbClr val="6B8FA8"/>
                </a:solidFill>
                <a:latin typeface="Calibri" pitchFamily="34" charset="0"/>
                <a:ea typeface="Calibri" pitchFamily="34" charset="-122"/>
                <a:cs typeface="Calibri" pitchFamily="34" charset="-120"/>
              </a:rPr>
              <a:t>  in</a:t>
            </a:r>
            <a:endParaRPr lang="en-US" sz="1133" dirty="0">
              <a:solidFill>
                <a:prstClr val="black"/>
              </a:solidFill>
              <a:latin typeface="Calibri" panose="020F0502020204030204"/>
            </a:endParaRPr>
          </a:p>
        </p:txBody>
      </p:sp>
      <p:sp>
        <p:nvSpPr>
          <p:cNvPr id="16" name="Shape 13"/>
          <p:cNvSpPr/>
          <p:nvPr/>
        </p:nvSpPr>
        <p:spPr>
          <a:xfrm>
            <a:off x="4328160" y="3608832"/>
            <a:ext cx="0" cy="341376"/>
          </a:xfrm>
          <a:prstGeom prst="line">
            <a:avLst/>
          </a:prstGeom>
          <a:noFill/>
          <a:ln w="25400">
            <a:solidFill>
              <a:srgbClr val="14A89A"/>
            </a:solidFill>
            <a:prstDash val="solid"/>
          </a:ln>
        </p:spPr>
        <p:txBody>
          <a:bodyPr/>
          <a:lstStyle/>
          <a:p>
            <a:pPr defTabSz="1219170"/>
            <a:endParaRPr lang="en-US" sz="2400">
              <a:solidFill>
                <a:prstClr val="black"/>
              </a:solidFill>
              <a:latin typeface="Calibri" panose="020F0502020204030204"/>
            </a:endParaRPr>
          </a:p>
        </p:txBody>
      </p:sp>
      <p:sp>
        <p:nvSpPr>
          <p:cNvPr id="17" name="Text 14"/>
          <p:cNvSpPr/>
          <p:nvPr/>
        </p:nvSpPr>
        <p:spPr>
          <a:xfrm>
            <a:off x="4154424" y="3980889"/>
            <a:ext cx="1158240" cy="316992"/>
          </a:xfrm>
          <a:prstGeom prst="rect">
            <a:avLst/>
          </a:prstGeom>
          <a:noFill/>
          <a:ln/>
        </p:spPr>
        <p:txBody>
          <a:bodyPr wrap="square" lIns="0" tIns="0" rIns="0" bIns="0" rtlCol="0" anchor="ctr"/>
          <a:lstStyle/>
          <a:p>
            <a:pPr algn="ctr" defTabSz="1219170"/>
            <a:r>
              <a:rPr lang="en-US" sz="1133" dirty="0">
                <a:solidFill>
                  <a:srgbClr val="6B8FA8"/>
                </a:solidFill>
                <a:latin typeface="Calibri" pitchFamily="34" charset="0"/>
                <a:ea typeface="Calibri" pitchFamily="34" charset="-122"/>
                <a:cs typeface="Calibri" pitchFamily="34" charset="-120"/>
              </a:rPr>
              <a:t>Thermal links</a:t>
            </a:r>
            <a:endParaRPr lang="en-US" sz="1133" dirty="0">
              <a:solidFill>
                <a:prstClr val="black"/>
              </a:solidFill>
              <a:latin typeface="Calibri" panose="020F0502020204030204"/>
            </a:endParaRPr>
          </a:p>
        </p:txBody>
      </p:sp>
      <p:sp>
        <p:nvSpPr>
          <p:cNvPr id="30" name="Text 27"/>
          <p:cNvSpPr/>
          <p:nvPr/>
        </p:nvSpPr>
        <p:spPr>
          <a:xfrm>
            <a:off x="457200" y="4505681"/>
            <a:ext cx="5303520" cy="341376"/>
          </a:xfrm>
          <a:prstGeom prst="rect">
            <a:avLst/>
          </a:prstGeom>
          <a:noFill/>
          <a:ln/>
        </p:spPr>
        <p:txBody>
          <a:bodyPr wrap="square" lIns="0" tIns="0" rIns="0" bIns="0" rtlCol="0" anchor="ctr"/>
          <a:lstStyle/>
          <a:p>
            <a:pPr algn="ctr" defTabSz="1219170"/>
            <a:r>
              <a:rPr lang="en-US" sz="1267" i="1" dirty="0">
                <a:solidFill>
                  <a:srgbClr val="0E7C7B"/>
                </a:solidFill>
                <a:latin typeface="Calibri" pitchFamily="34" charset="0"/>
                <a:ea typeface="Calibri" pitchFamily="34" charset="-122"/>
                <a:cs typeface="Calibri" pitchFamily="34" charset="-120"/>
              </a:rPr>
              <a:t>Same design. Same vendors. Same manuals.</a:t>
            </a:r>
            <a:endParaRPr lang="en-US" sz="1267" dirty="0">
              <a:solidFill>
                <a:prstClr val="black"/>
              </a:solidFill>
              <a:latin typeface="Calibri" panose="020F0502020204030204"/>
            </a:endParaRPr>
          </a:p>
        </p:txBody>
      </p:sp>
      <p:sp>
        <p:nvSpPr>
          <p:cNvPr id="31" name="Text 28"/>
          <p:cNvSpPr/>
          <p:nvPr/>
        </p:nvSpPr>
        <p:spPr>
          <a:xfrm>
            <a:off x="987552" y="4949952"/>
            <a:ext cx="5303520" cy="316992"/>
          </a:xfrm>
          <a:prstGeom prst="rect">
            <a:avLst/>
          </a:prstGeom>
          <a:noFill/>
          <a:ln/>
        </p:spPr>
        <p:txBody>
          <a:bodyPr wrap="square" lIns="0" tIns="0" rIns="0" bIns="0" rtlCol="0" anchor="ctr"/>
          <a:lstStyle/>
          <a:p>
            <a:pPr defTabSz="1219170"/>
            <a:r>
              <a:rPr lang="en-US" sz="1333" b="1" dirty="0">
                <a:solidFill>
                  <a:srgbClr val="0D1B2A"/>
                </a:solidFill>
                <a:latin typeface="Calibri" pitchFamily="34" charset="0"/>
                <a:ea typeface="Calibri" pitchFamily="34" charset="-122"/>
                <a:cs typeface="Calibri" pitchFamily="34" charset="-120"/>
              </a:rPr>
              <a:t>Two standard frequencies: 650 MHz and 1.3 GHz</a:t>
            </a:r>
            <a:endParaRPr lang="en-US" sz="1333" dirty="0">
              <a:solidFill>
                <a:prstClr val="black"/>
              </a:solidFill>
              <a:latin typeface="Calibri" panose="020F0502020204030204"/>
            </a:endParaRPr>
          </a:p>
        </p:txBody>
      </p:sp>
      <p:sp>
        <p:nvSpPr>
          <p:cNvPr id="33" name="Text 30"/>
          <p:cNvSpPr/>
          <p:nvPr/>
        </p:nvSpPr>
        <p:spPr>
          <a:xfrm>
            <a:off x="676656" y="5559552"/>
            <a:ext cx="5303520" cy="316992"/>
          </a:xfrm>
          <a:prstGeom prst="rect">
            <a:avLst/>
          </a:prstGeom>
          <a:noFill/>
          <a:ln/>
        </p:spPr>
        <p:txBody>
          <a:bodyPr wrap="square" lIns="0" tIns="0" rIns="0" bIns="0" rtlCol="0" anchor="ctr"/>
          <a:lstStyle/>
          <a:p>
            <a:pPr defTabSz="1219170"/>
            <a:r>
              <a:rPr lang="en-US" sz="1200" i="1" dirty="0">
                <a:solidFill>
                  <a:srgbClr val="C0392B"/>
                </a:solidFill>
                <a:latin typeface="Calibri" pitchFamily="34" charset="0"/>
                <a:ea typeface="Calibri" pitchFamily="34" charset="-122"/>
                <a:cs typeface="Calibri" pitchFamily="34" charset="-120"/>
              </a:rPr>
              <a:t>Every non-standard frequency is a custom project — custom projects do not industrialize. Modularity helps us learning curve.</a:t>
            </a:r>
            <a:endParaRPr lang="en-US" sz="1200" dirty="0">
              <a:solidFill>
                <a:prstClr val="black"/>
              </a:solidFill>
              <a:latin typeface="Calibri" panose="020F0502020204030204"/>
            </a:endParaRPr>
          </a:p>
        </p:txBody>
      </p:sp>
      <p:sp>
        <p:nvSpPr>
          <p:cNvPr id="34" name="Shape 31"/>
          <p:cNvSpPr/>
          <p:nvPr/>
        </p:nvSpPr>
        <p:spPr>
          <a:xfrm>
            <a:off x="6291072" y="1487424"/>
            <a:ext cx="5632704" cy="4657344"/>
          </a:xfrm>
          <a:prstGeom prst="rect">
            <a:avLst/>
          </a:prstGeom>
          <a:solidFill>
            <a:srgbClr val="FFFFFF"/>
          </a:solidFill>
          <a:ln w="12700">
            <a:solidFill>
              <a:srgbClr val="D9E8EF"/>
            </a:solidFill>
            <a:prstDash val="solid"/>
          </a:ln>
          <a:effectLst>
            <a:outerShdw blurRad="101600" dist="25400" dir="8100000" algn="bl" rotWithShape="0">
              <a:srgbClr val="000000">
                <a:alpha val="10000"/>
              </a:srgbClr>
            </a:outerShdw>
          </a:effectLst>
        </p:spPr>
        <p:txBody>
          <a:bodyPr/>
          <a:lstStyle/>
          <a:p>
            <a:pPr defTabSz="1219170"/>
            <a:endParaRPr lang="en-US" sz="2400">
              <a:solidFill>
                <a:prstClr val="black"/>
              </a:solidFill>
              <a:latin typeface="Calibri" panose="020F0502020204030204"/>
            </a:endParaRPr>
          </a:p>
        </p:txBody>
      </p:sp>
      <p:sp>
        <p:nvSpPr>
          <p:cNvPr id="35" name="Shape 32"/>
          <p:cNvSpPr/>
          <p:nvPr/>
        </p:nvSpPr>
        <p:spPr>
          <a:xfrm>
            <a:off x="6291072" y="1487424"/>
            <a:ext cx="5632704" cy="73152"/>
          </a:xfrm>
          <a:prstGeom prst="rect">
            <a:avLst/>
          </a:prstGeom>
          <a:solidFill>
            <a:srgbClr val="E8A838"/>
          </a:solidFill>
          <a:ln w="12700">
            <a:solidFill>
              <a:srgbClr val="E8A838"/>
            </a:solidFill>
            <a:prstDash val="solid"/>
          </a:ln>
        </p:spPr>
        <p:txBody>
          <a:bodyPr/>
          <a:lstStyle/>
          <a:p>
            <a:pPr defTabSz="1219170"/>
            <a:endParaRPr lang="en-US" sz="2400">
              <a:solidFill>
                <a:prstClr val="black"/>
              </a:solidFill>
              <a:latin typeface="Calibri" panose="020F0502020204030204"/>
            </a:endParaRPr>
          </a:p>
        </p:txBody>
      </p:sp>
      <p:pic>
        <p:nvPicPr>
          <p:cNvPr id="36" name="Image 1" descr="preencoded.png"/>
          <p:cNvPicPr>
            <a:picLocks noChangeAspect="1"/>
          </p:cNvPicPr>
          <p:nvPr/>
        </p:nvPicPr>
        <p:blipFill>
          <a:blip r:embed="rId4"/>
          <a:stretch>
            <a:fillRect/>
          </a:stretch>
        </p:blipFill>
        <p:spPr>
          <a:xfrm>
            <a:off x="6437376" y="1621536"/>
            <a:ext cx="438912" cy="438912"/>
          </a:xfrm>
          <a:prstGeom prst="rect">
            <a:avLst/>
          </a:prstGeom>
        </p:spPr>
      </p:pic>
      <p:sp>
        <p:nvSpPr>
          <p:cNvPr id="37" name="Text 33"/>
          <p:cNvSpPr/>
          <p:nvPr/>
        </p:nvSpPr>
        <p:spPr>
          <a:xfrm>
            <a:off x="6973824" y="1609344"/>
            <a:ext cx="4754880" cy="463296"/>
          </a:xfrm>
          <a:prstGeom prst="rect">
            <a:avLst/>
          </a:prstGeom>
          <a:noFill/>
          <a:ln/>
        </p:spPr>
        <p:txBody>
          <a:bodyPr wrap="square" lIns="0" tIns="0" rIns="0" bIns="0" rtlCol="0" anchor="ctr"/>
          <a:lstStyle/>
          <a:p>
            <a:pPr defTabSz="1219170"/>
            <a:r>
              <a:rPr lang="en-US" sz="1667" b="1" dirty="0">
                <a:solidFill>
                  <a:srgbClr val="0D1B2A"/>
                </a:solidFill>
                <a:latin typeface="Calibri" pitchFamily="34" charset="0"/>
                <a:ea typeface="Calibri" pitchFamily="34" charset="-122"/>
                <a:cs typeface="Calibri" pitchFamily="34" charset="-120"/>
              </a:rPr>
              <a:t>Gap #3 — Reliability Demonstration</a:t>
            </a:r>
            <a:endParaRPr lang="en-US" sz="1667" dirty="0">
              <a:solidFill>
                <a:prstClr val="black"/>
              </a:solidFill>
              <a:latin typeface="Calibri" panose="020F0502020204030204"/>
            </a:endParaRPr>
          </a:p>
        </p:txBody>
      </p:sp>
      <p:sp>
        <p:nvSpPr>
          <p:cNvPr id="38" name="Shape 34"/>
          <p:cNvSpPr/>
          <p:nvPr/>
        </p:nvSpPr>
        <p:spPr>
          <a:xfrm>
            <a:off x="6534912" y="2170176"/>
            <a:ext cx="5181600" cy="1158240"/>
          </a:xfrm>
          <a:prstGeom prst="rect">
            <a:avLst/>
          </a:prstGeom>
          <a:solidFill>
            <a:srgbClr val="FFF3CD"/>
          </a:solidFill>
          <a:ln w="12700">
            <a:solidFill>
              <a:srgbClr val="E8A838"/>
            </a:solidFill>
            <a:prstDash val="solid"/>
          </a:ln>
        </p:spPr>
        <p:txBody>
          <a:bodyPr/>
          <a:lstStyle/>
          <a:p>
            <a:pPr defTabSz="1219170"/>
            <a:endParaRPr lang="en-US" sz="2400">
              <a:solidFill>
                <a:prstClr val="black"/>
              </a:solidFill>
              <a:latin typeface="Calibri" panose="020F0502020204030204"/>
            </a:endParaRPr>
          </a:p>
        </p:txBody>
      </p:sp>
      <p:sp>
        <p:nvSpPr>
          <p:cNvPr id="39" name="Text 35"/>
          <p:cNvSpPr/>
          <p:nvPr/>
        </p:nvSpPr>
        <p:spPr>
          <a:xfrm>
            <a:off x="6608064" y="2218944"/>
            <a:ext cx="5023104" cy="1072896"/>
          </a:xfrm>
          <a:prstGeom prst="rect">
            <a:avLst/>
          </a:prstGeom>
          <a:noFill/>
          <a:ln/>
        </p:spPr>
        <p:txBody>
          <a:bodyPr wrap="square" lIns="0" tIns="0" rIns="0" bIns="0" rtlCol="0" anchor="ctr"/>
          <a:lstStyle/>
          <a:p>
            <a:pPr defTabSz="1219170"/>
            <a:r>
              <a:rPr lang="en-US" sz="1333" dirty="0">
                <a:solidFill>
                  <a:srgbClr val="5A3800"/>
                </a:solidFill>
                <a:latin typeface="Calibri" pitchFamily="34" charset="0"/>
                <a:ea typeface="Calibri" pitchFamily="34" charset="-122"/>
                <a:cs typeface="Calibri" pitchFamily="34" charset="-120"/>
              </a:rPr>
              <a:t>⚠  No published dataset exists on a conduction-cooled Nb₃Sn cavity operating for more than a few hundred hours — or surviving repeated thermal cycles under controlled conditions.</a:t>
            </a:r>
            <a:endParaRPr lang="en-US" sz="1333" dirty="0">
              <a:solidFill>
                <a:prstClr val="black"/>
              </a:solidFill>
              <a:latin typeface="Calibri" panose="020F0502020204030204"/>
            </a:endParaRPr>
          </a:p>
        </p:txBody>
      </p:sp>
      <p:sp>
        <p:nvSpPr>
          <p:cNvPr id="40" name="Text 36"/>
          <p:cNvSpPr/>
          <p:nvPr/>
        </p:nvSpPr>
        <p:spPr>
          <a:xfrm>
            <a:off x="6534912" y="3438144"/>
            <a:ext cx="5181600" cy="365760"/>
          </a:xfrm>
          <a:prstGeom prst="rect">
            <a:avLst/>
          </a:prstGeom>
          <a:noFill/>
          <a:ln/>
        </p:spPr>
        <p:txBody>
          <a:bodyPr wrap="square" lIns="0" tIns="0" rIns="0" bIns="0" rtlCol="0" anchor="ctr"/>
          <a:lstStyle/>
          <a:p>
            <a:pPr defTabSz="1219170"/>
            <a:r>
              <a:rPr lang="en-US" sz="1467" b="1" dirty="0">
                <a:solidFill>
                  <a:srgbClr val="0D1B2A"/>
                </a:solidFill>
                <a:latin typeface="Calibri" pitchFamily="34" charset="0"/>
                <a:ea typeface="Calibri" pitchFamily="34" charset="-122"/>
                <a:cs typeface="Calibri" pitchFamily="34" charset="-120"/>
              </a:rPr>
              <a:t>What industrial customers require:</a:t>
            </a:r>
            <a:endParaRPr lang="en-US" sz="1467" dirty="0">
              <a:solidFill>
                <a:prstClr val="black"/>
              </a:solidFill>
              <a:latin typeface="Calibri" panose="020F0502020204030204"/>
            </a:endParaRPr>
          </a:p>
        </p:txBody>
      </p:sp>
      <p:pic>
        <p:nvPicPr>
          <p:cNvPr id="41" name="Image 2" descr="preencoded.png"/>
          <p:cNvPicPr>
            <a:picLocks noChangeAspect="1"/>
          </p:cNvPicPr>
          <p:nvPr/>
        </p:nvPicPr>
        <p:blipFill>
          <a:blip r:embed="rId5"/>
          <a:stretch>
            <a:fillRect/>
          </a:stretch>
        </p:blipFill>
        <p:spPr>
          <a:xfrm>
            <a:off x="6583680" y="3877056"/>
            <a:ext cx="316992" cy="316992"/>
          </a:xfrm>
          <a:prstGeom prst="rect">
            <a:avLst/>
          </a:prstGeom>
        </p:spPr>
      </p:pic>
      <p:sp>
        <p:nvSpPr>
          <p:cNvPr id="42" name="Text 37"/>
          <p:cNvSpPr/>
          <p:nvPr/>
        </p:nvSpPr>
        <p:spPr>
          <a:xfrm>
            <a:off x="7022592" y="3877056"/>
            <a:ext cx="4730496" cy="414528"/>
          </a:xfrm>
          <a:prstGeom prst="rect">
            <a:avLst/>
          </a:prstGeom>
          <a:noFill/>
          <a:ln/>
        </p:spPr>
        <p:txBody>
          <a:bodyPr wrap="square" lIns="0" tIns="0" rIns="0" bIns="0" rtlCol="0" anchor="ctr"/>
          <a:lstStyle/>
          <a:p>
            <a:pPr defTabSz="1219170"/>
            <a:r>
              <a:rPr lang="en-US" sz="1267" dirty="0">
                <a:solidFill>
                  <a:srgbClr val="3A4A5A"/>
                </a:solidFill>
                <a:latin typeface="Calibri" pitchFamily="34" charset="0"/>
                <a:ea typeface="Calibri" pitchFamily="34" charset="-122"/>
                <a:cs typeface="Calibri" pitchFamily="34" charset="-120"/>
              </a:rPr>
              <a:t>MTBF data (mean time between failures)</a:t>
            </a:r>
            <a:endParaRPr lang="en-US" sz="1267" dirty="0">
              <a:solidFill>
                <a:prstClr val="black"/>
              </a:solidFill>
              <a:latin typeface="Calibri" panose="020F0502020204030204"/>
            </a:endParaRPr>
          </a:p>
        </p:txBody>
      </p:sp>
      <p:pic>
        <p:nvPicPr>
          <p:cNvPr id="43" name="Image 3" descr="preencoded.png"/>
          <p:cNvPicPr>
            <a:picLocks noChangeAspect="1"/>
          </p:cNvPicPr>
          <p:nvPr/>
        </p:nvPicPr>
        <p:blipFill>
          <a:blip r:embed="rId6"/>
          <a:stretch>
            <a:fillRect/>
          </a:stretch>
        </p:blipFill>
        <p:spPr>
          <a:xfrm>
            <a:off x="6583680" y="4511040"/>
            <a:ext cx="316992" cy="316992"/>
          </a:xfrm>
          <a:prstGeom prst="rect">
            <a:avLst/>
          </a:prstGeom>
        </p:spPr>
      </p:pic>
      <p:sp>
        <p:nvSpPr>
          <p:cNvPr id="44" name="Text 38"/>
          <p:cNvSpPr/>
          <p:nvPr/>
        </p:nvSpPr>
        <p:spPr>
          <a:xfrm>
            <a:off x="7022592" y="4511040"/>
            <a:ext cx="4730496" cy="414528"/>
          </a:xfrm>
          <a:prstGeom prst="rect">
            <a:avLst/>
          </a:prstGeom>
          <a:noFill/>
          <a:ln/>
        </p:spPr>
        <p:txBody>
          <a:bodyPr wrap="square" lIns="0" tIns="0" rIns="0" bIns="0" rtlCol="0" anchor="ctr"/>
          <a:lstStyle/>
          <a:p>
            <a:pPr defTabSz="1219170"/>
            <a:r>
              <a:rPr lang="en-US" sz="1267" dirty="0">
                <a:solidFill>
                  <a:srgbClr val="3A4A5A"/>
                </a:solidFill>
                <a:latin typeface="Calibri" pitchFamily="34" charset="0"/>
                <a:ea typeface="Calibri" pitchFamily="34" charset="-122"/>
                <a:cs typeface="Calibri" pitchFamily="34" charset="-120"/>
              </a:rPr>
              <a:t>Documented failure modes ….so field techs know what to expect</a:t>
            </a:r>
            <a:endParaRPr lang="en-US" sz="1267" dirty="0">
              <a:solidFill>
                <a:prstClr val="black"/>
              </a:solidFill>
              <a:latin typeface="Calibri" panose="020F0502020204030204"/>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D1B2A"/>
        </a:solidFill>
        <a:effectLst/>
      </p:bgPr>
    </p:bg>
    <p:spTree>
      <p:nvGrpSpPr>
        <p:cNvPr id="1" name=""/>
        <p:cNvGrpSpPr/>
        <p:nvPr/>
      </p:nvGrpSpPr>
      <p:grpSpPr>
        <a:xfrm>
          <a:off x="0" y="0"/>
          <a:ext cx="0" cy="0"/>
          <a:chOff x="0" y="0"/>
          <a:chExt cx="0" cy="0"/>
        </a:xfrm>
      </p:grpSpPr>
      <p:sp>
        <p:nvSpPr>
          <p:cNvPr id="2" name="Shape 0"/>
          <p:cNvSpPr/>
          <p:nvPr/>
        </p:nvSpPr>
        <p:spPr>
          <a:xfrm>
            <a:off x="0" y="0"/>
            <a:ext cx="146304" cy="6858000"/>
          </a:xfrm>
          <a:prstGeom prst="rect">
            <a:avLst/>
          </a:prstGeom>
          <a:solidFill>
            <a:srgbClr val="E8A838"/>
          </a:solidFill>
          <a:ln w="12700">
            <a:solidFill>
              <a:srgbClr val="E8A838"/>
            </a:solidFill>
            <a:prstDash val="solid"/>
          </a:ln>
        </p:spPr>
        <p:txBody>
          <a:bodyPr/>
          <a:lstStyle/>
          <a:p>
            <a:pPr defTabSz="1219170"/>
            <a:endParaRPr lang="en-US" sz="2400">
              <a:solidFill>
                <a:prstClr val="black"/>
              </a:solidFill>
              <a:latin typeface="Calibri" panose="020F0502020204030204"/>
            </a:endParaRPr>
          </a:p>
        </p:txBody>
      </p:sp>
      <p:sp>
        <p:nvSpPr>
          <p:cNvPr id="3" name="Text 1"/>
          <p:cNvSpPr/>
          <p:nvPr/>
        </p:nvSpPr>
        <p:spPr>
          <a:xfrm>
            <a:off x="365760" y="243840"/>
            <a:ext cx="11460480" cy="792480"/>
          </a:xfrm>
          <a:prstGeom prst="rect">
            <a:avLst/>
          </a:prstGeom>
          <a:noFill/>
          <a:ln/>
        </p:spPr>
        <p:txBody>
          <a:bodyPr wrap="square" lIns="0" tIns="0" rIns="0" bIns="0" rtlCol="0" anchor="ctr"/>
          <a:lstStyle/>
          <a:p>
            <a:pPr defTabSz="1219170"/>
            <a:r>
              <a:rPr lang="en-US" sz="4000" b="1" dirty="0">
                <a:solidFill>
                  <a:srgbClr val="FFFFFF"/>
                </a:solidFill>
                <a:latin typeface="Calibri" pitchFamily="34" charset="0"/>
                <a:ea typeface="Calibri" pitchFamily="34" charset="-122"/>
                <a:cs typeface="Calibri" pitchFamily="34" charset="-120"/>
              </a:rPr>
              <a:t>Three suggestions to close the industrialization gap</a:t>
            </a:r>
            <a:endParaRPr lang="en-US" sz="4000" dirty="0">
              <a:solidFill>
                <a:prstClr val="black"/>
              </a:solidFill>
              <a:latin typeface="Calibri" panose="020F0502020204030204"/>
            </a:endParaRPr>
          </a:p>
        </p:txBody>
      </p:sp>
      <p:sp>
        <p:nvSpPr>
          <p:cNvPr id="5" name="Shape 3"/>
          <p:cNvSpPr/>
          <p:nvPr/>
        </p:nvSpPr>
        <p:spPr>
          <a:xfrm>
            <a:off x="146304" y="1463040"/>
            <a:ext cx="12045696" cy="60960"/>
          </a:xfrm>
          <a:prstGeom prst="rect">
            <a:avLst/>
          </a:prstGeom>
          <a:solidFill>
            <a:srgbClr val="E8A838"/>
          </a:solidFill>
          <a:ln w="12700">
            <a:solidFill>
              <a:srgbClr val="E8A838"/>
            </a:solidFill>
            <a:prstDash val="solid"/>
          </a:ln>
        </p:spPr>
        <p:txBody>
          <a:bodyPr/>
          <a:lstStyle/>
          <a:p>
            <a:pPr defTabSz="1219170"/>
            <a:endParaRPr lang="en-US" sz="2400">
              <a:solidFill>
                <a:prstClr val="black"/>
              </a:solidFill>
              <a:latin typeface="Calibri" panose="020F0502020204030204"/>
            </a:endParaRPr>
          </a:p>
        </p:txBody>
      </p:sp>
      <p:sp>
        <p:nvSpPr>
          <p:cNvPr id="6" name="Shape 4"/>
          <p:cNvSpPr/>
          <p:nvPr/>
        </p:nvSpPr>
        <p:spPr>
          <a:xfrm>
            <a:off x="365760" y="1682496"/>
            <a:ext cx="11460480" cy="1438656"/>
          </a:xfrm>
          <a:prstGeom prst="rect">
            <a:avLst/>
          </a:prstGeom>
          <a:solidFill>
            <a:srgbClr val="1A2E45"/>
          </a:solidFill>
          <a:ln w="12700">
            <a:solidFill>
              <a:srgbClr val="14A89A"/>
            </a:solidFill>
            <a:prstDash val="solid"/>
          </a:ln>
        </p:spPr>
        <p:txBody>
          <a:bodyPr/>
          <a:lstStyle/>
          <a:p>
            <a:pPr defTabSz="1219170"/>
            <a:endParaRPr lang="en-US" sz="2400">
              <a:solidFill>
                <a:prstClr val="black"/>
              </a:solidFill>
              <a:latin typeface="Calibri" panose="020F0502020204030204"/>
            </a:endParaRPr>
          </a:p>
        </p:txBody>
      </p:sp>
      <p:sp>
        <p:nvSpPr>
          <p:cNvPr id="7" name="Shape 5"/>
          <p:cNvSpPr/>
          <p:nvPr/>
        </p:nvSpPr>
        <p:spPr>
          <a:xfrm>
            <a:off x="365760" y="1682496"/>
            <a:ext cx="97536" cy="1438656"/>
          </a:xfrm>
          <a:prstGeom prst="rect">
            <a:avLst/>
          </a:prstGeom>
          <a:solidFill>
            <a:srgbClr val="14A89A"/>
          </a:solidFill>
          <a:ln w="12700">
            <a:solidFill>
              <a:srgbClr val="14A89A"/>
            </a:solidFill>
            <a:prstDash val="solid"/>
          </a:ln>
        </p:spPr>
        <p:txBody>
          <a:bodyPr/>
          <a:lstStyle/>
          <a:p>
            <a:pPr defTabSz="1219170"/>
            <a:endParaRPr lang="en-US" sz="2400">
              <a:solidFill>
                <a:prstClr val="black"/>
              </a:solidFill>
              <a:latin typeface="Calibri" panose="020F0502020204030204"/>
            </a:endParaRPr>
          </a:p>
        </p:txBody>
      </p:sp>
      <p:sp>
        <p:nvSpPr>
          <p:cNvPr id="8" name="Shape 6"/>
          <p:cNvSpPr/>
          <p:nvPr/>
        </p:nvSpPr>
        <p:spPr>
          <a:xfrm>
            <a:off x="609600" y="1804416"/>
            <a:ext cx="792480" cy="792480"/>
          </a:xfrm>
          <a:prstGeom prst="ellipse">
            <a:avLst/>
          </a:prstGeom>
          <a:solidFill>
            <a:srgbClr val="14A89A"/>
          </a:solidFill>
          <a:ln w="12700">
            <a:solidFill>
              <a:srgbClr val="14A89A"/>
            </a:solidFill>
            <a:prstDash val="solid"/>
          </a:ln>
        </p:spPr>
        <p:txBody>
          <a:bodyPr/>
          <a:lstStyle/>
          <a:p>
            <a:pPr defTabSz="1219170"/>
            <a:endParaRPr lang="en-US" sz="2400">
              <a:solidFill>
                <a:prstClr val="black"/>
              </a:solidFill>
              <a:latin typeface="Calibri" panose="020F0502020204030204"/>
            </a:endParaRPr>
          </a:p>
        </p:txBody>
      </p:sp>
      <p:sp>
        <p:nvSpPr>
          <p:cNvPr id="9" name="Text 7"/>
          <p:cNvSpPr/>
          <p:nvPr/>
        </p:nvSpPr>
        <p:spPr>
          <a:xfrm>
            <a:off x="609600" y="1804416"/>
            <a:ext cx="792480" cy="792480"/>
          </a:xfrm>
          <a:prstGeom prst="rect">
            <a:avLst/>
          </a:prstGeom>
          <a:noFill/>
          <a:ln/>
        </p:spPr>
        <p:txBody>
          <a:bodyPr wrap="square" lIns="0" tIns="0" rIns="0" bIns="0" rtlCol="0" anchor="ctr"/>
          <a:lstStyle/>
          <a:p>
            <a:pPr algn="ctr" defTabSz="1219170"/>
            <a:r>
              <a:rPr lang="en-US" sz="2933" b="1" dirty="0">
                <a:solidFill>
                  <a:srgbClr val="0D1B2A"/>
                </a:solidFill>
                <a:latin typeface="Calibri" pitchFamily="34" charset="0"/>
                <a:ea typeface="Calibri" pitchFamily="34" charset="-122"/>
                <a:cs typeface="Calibri" pitchFamily="34" charset="-120"/>
              </a:rPr>
              <a:t>1</a:t>
            </a:r>
            <a:endParaRPr lang="en-US" sz="2933" dirty="0">
              <a:solidFill>
                <a:prstClr val="black"/>
              </a:solidFill>
              <a:latin typeface="Calibri" panose="020F0502020204030204"/>
            </a:endParaRPr>
          </a:p>
        </p:txBody>
      </p:sp>
      <p:pic>
        <p:nvPicPr>
          <p:cNvPr id="10" name="Image 0" descr="preencoded.png"/>
          <p:cNvPicPr>
            <a:picLocks noChangeAspect="1"/>
          </p:cNvPicPr>
          <p:nvPr/>
        </p:nvPicPr>
        <p:blipFill>
          <a:blip r:embed="rId3"/>
          <a:stretch>
            <a:fillRect/>
          </a:stretch>
        </p:blipFill>
        <p:spPr>
          <a:xfrm>
            <a:off x="1584960" y="1877568"/>
            <a:ext cx="487680" cy="487680"/>
          </a:xfrm>
          <a:prstGeom prst="rect">
            <a:avLst/>
          </a:prstGeom>
        </p:spPr>
      </p:pic>
      <p:sp>
        <p:nvSpPr>
          <p:cNvPr id="11" name="Text 8"/>
          <p:cNvSpPr/>
          <p:nvPr/>
        </p:nvSpPr>
        <p:spPr>
          <a:xfrm>
            <a:off x="2255520" y="1804416"/>
            <a:ext cx="9387840" cy="463296"/>
          </a:xfrm>
          <a:prstGeom prst="rect">
            <a:avLst/>
          </a:prstGeom>
          <a:noFill/>
          <a:ln/>
        </p:spPr>
        <p:txBody>
          <a:bodyPr wrap="square" lIns="0" tIns="0" rIns="0" bIns="0" rtlCol="0" anchor="ctr"/>
          <a:lstStyle/>
          <a:p>
            <a:pPr defTabSz="1219170"/>
            <a:r>
              <a:rPr lang="en-US" sz="1867" b="1" dirty="0">
                <a:solidFill>
                  <a:srgbClr val="14A89A"/>
                </a:solidFill>
                <a:latin typeface="Calibri" pitchFamily="34" charset="0"/>
                <a:ea typeface="Calibri" pitchFamily="34" charset="-122"/>
                <a:cs typeface="Calibri" pitchFamily="34" charset="-120"/>
              </a:rPr>
              <a:t>Shared Nb₃Sn Process Database</a:t>
            </a:r>
            <a:endParaRPr lang="en-US" sz="1867" dirty="0">
              <a:solidFill>
                <a:prstClr val="black"/>
              </a:solidFill>
              <a:latin typeface="Calibri" panose="020F0502020204030204"/>
            </a:endParaRPr>
          </a:p>
        </p:txBody>
      </p:sp>
      <p:sp>
        <p:nvSpPr>
          <p:cNvPr id="12" name="Text 9"/>
          <p:cNvSpPr/>
          <p:nvPr/>
        </p:nvSpPr>
        <p:spPr>
          <a:xfrm>
            <a:off x="2255520" y="2292096"/>
            <a:ext cx="9387840" cy="755904"/>
          </a:xfrm>
          <a:prstGeom prst="rect">
            <a:avLst/>
          </a:prstGeom>
          <a:noFill/>
          <a:ln/>
        </p:spPr>
        <p:txBody>
          <a:bodyPr wrap="square" lIns="0" tIns="0" rIns="0" bIns="0" rtlCol="0" anchor="ctr"/>
          <a:lstStyle/>
          <a:p>
            <a:pPr defTabSz="1219170"/>
            <a:r>
              <a:rPr lang="en-US" sz="1400" dirty="0">
                <a:solidFill>
                  <a:srgbClr val="FFFFFF"/>
                </a:solidFill>
                <a:latin typeface="Calibri" pitchFamily="34" charset="0"/>
                <a:ea typeface="Calibri" pitchFamily="34" charset="-122"/>
                <a:cs typeface="Calibri" pitchFamily="34" charset="-120"/>
              </a:rPr>
              <a:t>Open coating database + AI surrogate model shared across institutions. Active learning identifies the best next experiment. Compresses the learning curve community-wide.</a:t>
            </a:r>
            <a:endParaRPr lang="en-US" sz="1400" dirty="0">
              <a:solidFill>
                <a:prstClr val="black"/>
              </a:solidFill>
              <a:latin typeface="Calibri" panose="020F0502020204030204"/>
            </a:endParaRPr>
          </a:p>
        </p:txBody>
      </p:sp>
      <p:sp>
        <p:nvSpPr>
          <p:cNvPr id="13" name="Shape 10"/>
          <p:cNvSpPr/>
          <p:nvPr/>
        </p:nvSpPr>
        <p:spPr>
          <a:xfrm>
            <a:off x="365760" y="3243072"/>
            <a:ext cx="11460480" cy="1438656"/>
          </a:xfrm>
          <a:prstGeom prst="rect">
            <a:avLst/>
          </a:prstGeom>
          <a:solidFill>
            <a:srgbClr val="1A2E45"/>
          </a:solidFill>
          <a:ln w="12700">
            <a:solidFill>
              <a:srgbClr val="E8A838"/>
            </a:solidFill>
            <a:prstDash val="solid"/>
          </a:ln>
        </p:spPr>
        <p:txBody>
          <a:bodyPr/>
          <a:lstStyle/>
          <a:p>
            <a:pPr defTabSz="1219170"/>
            <a:endParaRPr lang="en-US" sz="2400">
              <a:solidFill>
                <a:prstClr val="black"/>
              </a:solidFill>
              <a:latin typeface="Calibri" panose="020F0502020204030204"/>
            </a:endParaRPr>
          </a:p>
        </p:txBody>
      </p:sp>
      <p:sp>
        <p:nvSpPr>
          <p:cNvPr id="14" name="Shape 11"/>
          <p:cNvSpPr/>
          <p:nvPr/>
        </p:nvSpPr>
        <p:spPr>
          <a:xfrm>
            <a:off x="365760" y="3243072"/>
            <a:ext cx="97536" cy="1438656"/>
          </a:xfrm>
          <a:prstGeom prst="rect">
            <a:avLst/>
          </a:prstGeom>
          <a:solidFill>
            <a:srgbClr val="E8A838"/>
          </a:solidFill>
          <a:ln w="12700">
            <a:solidFill>
              <a:srgbClr val="E8A838"/>
            </a:solidFill>
            <a:prstDash val="solid"/>
          </a:ln>
        </p:spPr>
        <p:txBody>
          <a:bodyPr/>
          <a:lstStyle/>
          <a:p>
            <a:pPr defTabSz="1219170"/>
            <a:endParaRPr lang="en-US" sz="2400">
              <a:solidFill>
                <a:prstClr val="black"/>
              </a:solidFill>
              <a:latin typeface="Calibri" panose="020F0502020204030204"/>
            </a:endParaRPr>
          </a:p>
        </p:txBody>
      </p:sp>
      <p:sp>
        <p:nvSpPr>
          <p:cNvPr id="15" name="Shape 12"/>
          <p:cNvSpPr/>
          <p:nvPr/>
        </p:nvSpPr>
        <p:spPr>
          <a:xfrm>
            <a:off x="609600" y="3364992"/>
            <a:ext cx="792480" cy="792480"/>
          </a:xfrm>
          <a:prstGeom prst="ellipse">
            <a:avLst/>
          </a:prstGeom>
          <a:solidFill>
            <a:srgbClr val="E8A838"/>
          </a:solidFill>
          <a:ln w="12700">
            <a:solidFill>
              <a:srgbClr val="E8A838"/>
            </a:solidFill>
            <a:prstDash val="solid"/>
          </a:ln>
        </p:spPr>
        <p:txBody>
          <a:bodyPr/>
          <a:lstStyle/>
          <a:p>
            <a:pPr defTabSz="1219170"/>
            <a:endParaRPr lang="en-US" sz="2400">
              <a:solidFill>
                <a:prstClr val="black"/>
              </a:solidFill>
              <a:latin typeface="Calibri" panose="020F0502020204030204"/>
            </a:endParaRPr>
          </a:p>
        </p:txBody>
      </p:sp>
      <p:sp>
        <p:nvSpPr>
          <p:cNvPr id="16" name="Text 13"/>
          <p:cNvSpPr/>
          <p:nvPr/>
        </p:nvSpPr>
        <p:spPr>
          <a:xfrm>
            <a:off x="609600" y="3364992"/>
            <a:ext cx="792480" cy="792480"/>
          </a:xfrm>
          <a:prstGeom prst="rect">
            <a:avLst/>
          </a:prstGeom>
          <a:noFill/>
          <a:ln/>
        </p:spPr>
        <p:txBody>
          <a:bodyPr wrap="square" lIns="0" tIns="0" rIns="0" bIns="0" rtlCol="0" anchor="ctr"/>
          <a:lstStyle/>
          <a:p>
            <a:pPr algn="ctr" defTabSz="1219170"/>
            <a:r>
              <a:rPr lang="en-US" sz="2933" b="1" dirty="0">
                <a:solidFill>
                  <a:srgbClr val="0D1B2A"/>
                </a:solidFill>
                <a:latin typeface="Calibri" pitchFamily="34" charset="0"/>
                <a:ea typeface="Calibri" pitchFamily="34" charset="-122"/>
                <a:cs typeface="Calibri" pitchFamily="34" charset="-120"/>
              </a:rPr>
              <a:t>2</a:t>
            </a:r>
            <a:endParaRPr lang="en-US" sz="2933" dirty="0">
              <a:solidFill>
                <a:prstClr val="black"/>
              </a:solidFill>
              <a:latin typeface="Calibri" panose="020F0502020204030204"/>
            </a:endParaRPr>
          </a:p>
        </p:txBody>
      </p:sp>
      <p:pic>
        <p:nvPicPr>
          <p:cNvPr id="17" name="Image 1" descr="preencoded.png"/>
          <p:cNvPicPr>
            <a:picLocks noChangeAspect="1"/>
          </p:cNvPicPr>
          <p:nvPr/>
        </p:nvPicPr>
        <p:blipFill>
          <a:blip r:embed="rId4"/>
          <a:stretch>
            <a:fillRect/>
          </a:stretch>
        </p:blipFill>
        <p:spPr>
          <a:xfrm>
            <a:off x="1584960" y="3438144"/>
            <a:ext cx="487680" cy="487680"/>
          </a:xfrm>
          <a:prstGeom prst="rect">
            <a:avLst/>
          </a:prstGeom>
        </p:spPr>
      </p:pic>
      <p:sp>
        <p:nvSpPr>
          <p:cNvPr id="18" name="Text 14"/>
          <p:cNvSpPr/>
          <p:nvPr/>
        </p:nvSpPr>
        <p:spPr>
          <a:xfrm>
            <a:off x="2255520" y="3364992"/>
            <a:ext cx="9387840" cy="463296"/>
          </a:xfrm>
          <a:prstGeom prst="rect">
            <a:avLst/>
          </a:prstGeom>
          <a:noFill/>
          <a:ln/>
        </p:spPr>
        <p:txBody>
          <a:bodyPr wrap="square" lIns="0" tIns="0" rIns="0" bIns="0" rtlCol="0" anchor="ctr"/>
          <a:lstStyle/>
          <a:p>
            <a:pPr defTabSz="1219170"/>
            <a:r>
              <a:rPr lang="en-US" sz="1867" b="1" dirty="0">
                <a:solidFill>
                  <a:srgbClr val="E8A838"/>
                </a:solidFill>
                <a:latin typeface="Calibri" pitchFamily="34" charset="0"/>
                <a:ea typeface="Calibri" pitchFamily="34" charset="-122"/>
                <a:cs typeface="Calibri" pitchFamily="34" charset="-120"/>
              </a:rPr>
              <a:t>Standard Cryomodule Platform</a:t>
            </a:r>
            <a:endParaRPr lang="en-US" sz="1867" dirty="0">
              <a:solidFill>
                <a:prstClr val="black"/>
              </a:solidFill>
              <a:latin typeface="Calibri" panose="020F0502020204030204"/>
            </a:endParaRPr>
          </a:p>
        </p:txBody>
      </p:sp>
      <p:sp>
        <p:nvSpPr>
          <p:cNvPr id="19" name="Text 15"/>
          <p:cNvSpPr/>
          <p:nvPr/>
        </p:nvSpPr>
        <p:spPr>
          <a:xfrm>
            <a:off x="2255520" y="3852672"/>
            <a:ext cx="9387840" cy="755904"/>
          </a:xfrm>
          <a:prstGeom prst="rect">
            <a:avLst/>
          </a:prstGeom>
          <a:noFill/>
          <a:ln/>
        </p:spPr>
        <p:txBody>
          <a:bodyPr wrap="square" lIns="0" tIns="0" rIns="0" bIns="0" rtlCol="0" anchor="ctr"/>
          <a:lstStyle/>
          <a:p>
            <a:pPr defTabSz="1219170"/>
            <a:r>
              <a:rPr lang="en-US" sz="1400" dirty="0">
                <a:solidFill>
                  <a:srgbClr val="FFFFFF"/>
                </a:solidFill>
                <a:latin typeface="Calibri" pitchFamily="34" charset="0"/>
                <a:ea typeface="Calibri" pitchFamily="34" charset="-122"/>
                <a:cs typeface="Calibri" pitchFamily="34" charset="-120"/>
              </a:rPr>
              <a:t>Agreed design with defined external interfaces. Two frequencies: 650 MHz and 1.3 GHz. Modular design enables </a:t>
            </a:r>
            <a:r>
              <a:rPr lang="en-US" sz="1400">
                <a:solidFill>
                  <a:srgbClr val="FFFFFF"/>
                </a:solidFill>
                <a:latin typeface="Calibri" pitchFamily="34" charset="0"/>
                <a:ea typeface="Calibri" pitchFamily="34" charset="-122"/>
                <a:cs typeface="Calibri" pitchFamily="34" charset="-120"/>
              </a:rPr>
              <a:t>standardization and field </a:t>
            </a:r>
            <a:r>
              <a:rPr lang="en-US" sz="1400" dirty="0">
                <a:solidFill>
                  <a:srgbClr val="FFFFFF"/>
                </a:solidFill>
                <a:latin typeface="Calibri" pitchFamily="34" charset="0"/>
                <a:ea typeface="Calibri" pitchFamily="34" charset="-122"/>
                <a:cs typeface="Calibri" pitchFamily="34" charset="-120"/>
              </a:rPr>
              <a:t>serviceability.</a:t>
            </a:r>
            <a:endParaRPr lang="en-US" sz="1400" dirty="0">
              <a:solidFill>
                <a:prstClr val="black"/>
              </a:solidFill>
              <a:latin typeface="Calibri" panose="020F0502020204030204"/>
            </a:endParaRPr>
          </a:p>
        </p:txBody>
      </p:sp>
      <p:sp>
        <p:nvSpPr>
          <p:cNvPr id="20" name="Shape 16"/>
          <p:cNvSpPr/>
          <p:nvPr/>
        </p:nvSpPr>
        <p:spPr>
          <a:xfrm>
            <a:off x="365760" y="4803648"/>
            <a:ext cx="11460480" cy="1438656"/>
          </a:xfrm>
          <a:prstGeom prst="rect">
            <a:avLst/>
          </a:prstGeom>
          <a:solidFill>
            <a:srgbClr val="1A2E45"/>
          </a:solidFill>
          <a:ln w="12700">
            <a:solidFill>
              <a:srgbClr val="14A89A"/>
            </a:solidFill>
            <a:prstDash val="solid"/>
          </a:ln>
        </p:spPr>
        <p:txBody>
          <a:bodyPr/>
          <a:lstStyle/>
          <a:p>
            <a:pPr defTabSz="1219170"/>
            <a:endParaRPr lang="en-US" sz="2400">
              <a:solidFill>
                <a:prstClr val="black"/>
              </a:solidFill>
              <a:latin typeface="Calibri" panose="020F0502020204030204"/>
            </a:endParaRPr>
          </a:p>
        </p:txBody>
      </p:sp>
      <p:sp>
        <p:nvSpPr>
          <p:cNvPr id="21" name="Shape 17"/>
          <p:cNvSpPr/>
          <p:nvPr/>
        </p:nvSpPr>
        <p:spPr>
          <a:xfrm>
            <a:off x="365760" y="4803648"/>
            <a:ext cx="97536" cy="1438656"/>
          </a:xfrm>
          <a:prstGeom prst="rect">
            <a:avLst/>
          </a:prstGeom>
          <a:solidFill>
            <a:srgbClr val="14A89A"/>
          </a:solidFill>
          <a:ln w="12700">
            <a:solidFill>
              <a:srgbClr val="14A89A"/>
            </a:solidFill>
            <a:prstDash val="solid"/>
          </a:ln>
        </p:spPr>
        <p:txBody>
          <a:bodyPr/>
          <a:lstStyle/>
          <a:p>
            <a:pPr defTabSz="1219170"/>
            <a:endParaRPr lang="en-US" sz="2400">
              <a:solidFill>
                <a:prstClr val="black"/>
              </a:solidFill>
              <a:latin typeface="Calibri" panose="020F0502020204030204"/>
            </a:endParaRPr>
          </a:p>
        </p:txBody>
      </p:sp>
      <p:sp>
        <p:nvSpPr>
          <p:cNvPr id="22" name="Shape 18"/>
          <p:cNvSpPr/>
          <p:nvPr/>
        </p:nvSpPr>
        <p:spPr>
          <a:xfrm>
            <a:off x="609600" y="4925568"/>
            <a:ext cx="792480" cy="792480"/>
          </a:xfrm>
          <a:prstGeom prst="ellipse">
            <a:avLst/>
          </a:prstGeom>
          <a:solidFill>
            <a:srgbClr val="14A89A"/>
          </a:solidFill>
          <a:ln w="12700">
            <a:solidFill>
              <a:srgbClr val="14A89A"/>
            </a:solidFill>
            <a:prstDash val="solid"/>
          </a:ln>
        </p:spPr>
        <p:txBody>
          <a:bodyPr/>
          <a:lstStyle/>
          <a:p>
            <a:pPr defTabSz="1219170"/>
            <a:endParaRPr lang="en-US" sz="2400">
              <a:solidFill>
                <a:prstClr val="black"/>
              </a:solidFill>
              <a:latin typeface="Calibri" panose="020F0502020204030204"/>
            </a:endParaRPr>
          </a:p>
        </p:txBody>
      </p:sp>
      <p:sp>
        <p:nvSpPr>
          <p:cNvPr id="23" name="Text 19"/>
          <p:cNvSpPr/>
          <p:nvPr/>
        </p:nvSpPr>
        <p:spPr>
          <a:xfrm>
            <a:off x="609600" y="4925568"/>
            <a:ext cx="792480" cy="792480"/>
          </a:xfrm>
          <a:prstGeom prst="rect">
            <a:avLst/>
          </a:prstGeom>
          <a:noFill/>
          <a:ln/>
        </p:spPr>
        <p:txBody>
          <a:bodyPr wrap="square" lIns="0" tIns="0" rIns="0" bIns="0" rtlCol="0" anchor="ctr"/>
          <a:lstStyle/>
          <a:p>
            <a:pPr algn="ctr" defTabSz="1219170"/>
            <a:r>
              <a:rPr lang="en-US" sz="2933" b="1" dirty="0">
                <a:solidFill>
                  <a:srgbClr val="0D1B2A"/>
                </a:solidFill>
                <a:latin typeface="Calibri" pitchFamily="34" charset="0"/>
                <a:ea typeface="Calibri" pitchFamily="34" charset="-122"/>
                <a:cs typeface="Calibri" pitchFamily="34" charset="-120"/>
              </a:rPr>
              <a:t>3</a:t>
            </a:r>
            <a:endParaRPr lang="en-US" sz="2933" dirty="0">
              <a:solidFill>
                <a:prstClr val="black"/>
              </a:solidFill>
              <a:latin typeface="Calibri" panose="020F0502020204030204"/>
            </a:endParaRPr>
          </a:p>
        </p:txBody>
      </p:sp>
      <p:pic>
        <p:nvPicPr>
          <p:cNvPr id="24" name="Image 2" descr="preencoded.png"/>
          <p:cNvPicPr>
            <a:picLocks noChangeAspect="1"/>
          </p:cNvPicPr>
          <p:nvPr/>
        </p:nvPicPr>
        <p:blipFill>
          <a:blip r:embed="rId5"/>
          <a:stretch>
            <a:fillRect/>
          </a:stretch>
        </p:blipFill>
        <p:spPr>
          <a:xfrm>
            <a:off x="1584960" y="4998720"/>
            <a:ext cx="487680" cy="487680"/>
          </a:xfrm>
          <a:prstGeom prst="rect">
            <a:avLst/>
          </a:prstGeom>
        </p:spPr>
      </p:pic>
      <p:sp>
        <p:nvSpPr>
          <p:cNvPr id="25" name="Text 20"/>
          <p:cNvSpPr/>
          <p:nvPr/>
        </p:nvSpPr>
        <p:spPr>
          <a:xfrm>
            <a:off x="2255520" y="4925568"/>
            <a:ext cx="9387840" cy="463296"/>
          </a:xfrm>
          <a:prstGeom prst="rect">
            <a:avLst/>
          </a:prstGeom>
          <a:noFill/>
          <a:ln/>
        </p:spPr>
        <p:txBody>
          <a:bodyPr wrap="square" lIns="0" tIns="0" rIns="0" bIns="0" rtlCol="0" anchor="ctr"/>
          <a:lstStyle/>
          <a:p>
            <a:pPr defTabSz="1219170"/>
            <a:r>
              <a:rPr lang="en-US" sz="1867" b="1" dirty="0">
                <a:solidFill>
                  <a:srgbClr val="14A89A"/>
                </a:solidFill>
                <a:latin typeface="Calibri" pitchFamily="34" charset="0"/>
                <a:ea typeface="Calibri" pitchFamily="34" charset="-122"/>
                <a:cs typeface="Calibri" pitchFamily="34" charset="-120"/>
              </a:rPr>
              <a:t>Published Reliability Specification</a:t>
            </a:r>
            <a:endParaRPr lang="en-US" sz="1867" dirty="0">
              <a:solidFill>
                <a:prstClr val="black"/>
              </a:solidFill>
              <a:latin typeface="Calibri" panose="020F0502020204030204"/>
            </a:endParaRPr>
          </a:p>
        </p:txBody>
      </p:sp>
      <p:sp>
        <p:nvSpPr>
          <p:cNvPr id="26" name="Text 21"/>
          <p:cNvSpPr/>
          <p:nvPr/>
        </p:nvSpPr>
        <p:spPr>
          <a:xfrm>
            <a:off x="2255520" y="5413248"/>
            <a:ext cx="9387840" cy="755904"/>
          </a:xfrm>
          <a:prstGeom prst="rect">
            <a:avLst/>
          </a:prstGeom>
          <a:noFill/>
          <a:ln/>
        </p:spPr>
        <p:txBody>
          <a:bodyPr wrap="square" lIns="0" tIns="0" rIns="0" bIns="0" rtlCol="0" anchor="ctr"/>
          <a:lstStyle/>
          <a:p>
            <a:pPr defTabSz="1219170"/>
            <a:r>
              <a:rPr lang="en-US" sz="1400" dirty="0">
                <a:solidFill>
                  <a:srgbClr val="FFFFFF"/>
                </a:solidFill>
                <a:latin typeface="Calibri" pitchFamily="34" charset="0"/>
                <a:ea typeface="Calibri" pitchFamily="34" charset="-122"/>
                <a:cs typeface="Calibri" pitchFamily="34" charset="-120"/>
              </a:rPr>
              <a:t> Systematic failure-mode catalogue. Result: an MTBF number that gives confidence.</a:t>
            </a:r>
            <a:endParaRPr lang="en-US" sz="1400" dirty="0">
              <a:solidFill>
                <a:prstClr val="black"/>
              </a:solidFill>
              <a:latin typeface="Calibri" panose="020F0502020204030204"/>
            </a:endParaRPr>
          </a:p>
        </p:txBody>
      </p:sp>
      <p:sp>
        <p:nvSpPr>
          <p:cNvPr id="27" name="Shape 22"/>
          <p:cNvSpPr/>
          <p:nvPr/>
        </p:nvSpPr>
        <p:spPr>
          <a:xfrm>
            <a:off x="0" y="6461760"/>
            <a:ext cx="12192000" cy="402336"/>
          </a:xfrm>
          <a:prstGeom prst="rect">
            <a:avLst/>
          </a:prstGeom>
          <a:solidFill>
            <a:srgbClr val="0E7C7B"/>
          </a:solidFill>
          <a:ln w="12700">
            <a:solidFill>
              <a:srgbClr val="0E7C7B"/>
            </a:solidFill>
            <a:prstDash val="solid"/>
          </a:ln>
        </p:spPr>
        <p:txBody>
          <a:bodyPr/>
          <a:lstStyle/>
          <a:p>
            <a:pPr defTabSz="1219170"/>
            <a:endParaRPr lang="en-US" sz="2400">
              <a:solidFill>
                <a:prstClr val="black"/>
              </a:solidFill>
              <a:latin typeface="Calibri" panose="020F0502020204030204"/>
            </a:endParaRPr>
          </a:p>
        </p:txBody>
      </p:sp>
      <p:sp>
        <p:nvSpPr>
          <p:cNvPr id="28" name="Text 23"/>
          <p:cNvSpPr/>
          <p:nvPr/>
        </p:nvSpPr>
        <p:spPr>
          <a:xfrm>
            <a:off x="365760" y="6486144"/>
            <a:ext cx="11460480" cy="341376"/>
          </a:xfrm>
          <a:prstGeom prst="rect">
            <a:avLst/>
          </a:prstGeom>
          <a:noFill/>
          <a:ln/>
        </p:spPr>
        <p:txBody>
          <a:bodyPr wrap="square" lIns="0" tIns="0" rIns="0" bIns="0" rtlCol="0" anchor="ctr"/>
          <a:lstStyle/>
          <a:p>
            <a:pPr algn="ctr" defTabSz="1219170"/>
            <a:r>
              <a:rPr lang="en-US" sz="1467" dirty="0">
                <a:solidFill>
                  <a:srgbClr val="0D1B2A"/>
                </a:solidFill>
                <a:latin typeface="Calibri" pitchFamily="34" charset="0"/>
                <a:ea typeface="Calibri" pitchFamily="34" charset="-122"/>
                <a:cs typeface="Calibri" pitchFamily="34" charset="-120"/>
              </a:rPr>
              <a:t>IARC @ Fermilab  •  TTC Saclay Hot Topics  •  Industrial SRF Session</a:t>
            </a:r>
            <a:endParaRPr lang="en-US" sz="1467" dirty="0">
              <a:solidFill>
                <a:prstClr val="black"/>
              </a:solidFill>
              <a:latin typeface="Calibri" panose="020F0502020204030204"/>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321B76-7640-8E03-243B-929EE542B7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CB0EE349-29EF-3111-E3F2-7CD2884C0E6E}"/>
              </a:ext>
            </a:extLst>
          </p:cNvPr>
          <p:cNvSpPr txBox="1"/>
          <p:nvPr/>
        </p:nvSpPr>
        <p:spPr>
          <a:xfrm>
            <a:off x="159598" y="3228945"/>
            <a:ext cx="10029990" cy="523220"/>
          </a:xfrm>
          <a:prstGeom prst="rect">
            <a:avLst/>
          </a:prstGeom>
          <a:noFill/>
        </p:spPr>
        <p:txBody>
          <a:bodyPr wrap="none" rtlCol="0">
            <a:spAutoFit/>
          </a:bodyPr>
          <a:lstStyle/>
          <a:p>
            <a:pPr algn="just"/>
            <a:r>
              <a:rPr lang="en-US" sz="2800" spc="730" dirty="0">
                <a:latin typeface="Suisse Intl" panose="020B0504000000000000" pitchFamily="34" charset="0"/>
              </a:rPr>
              <a:t>Reliability for EUV FEL based Systems</a:t>
            </a:r>
          </a:p>
        </p:txBody>
      </p:sp>
      <p:pic>
        <p:nvPicPr>
          <p:cNvPr id="4" name="Picture 3">
            <a:extLst>
              <a:ext uri="{FF2B5EF4-FFF2-40B4-BE49-F238E27FC236}">
                <a16:creationId xmlns:a16="http://schemas.microsoft.com/office/drawing/2014/main" id="{F2AFDEE1-1551-589D-2248-5165AE027BA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127742" y="6196253"/>
            <a:ext cx="1878103" cy="661747"/>
          </a:xfrm>
          <a:prstGeom prst="rect">
            <a:avLst/>
          </a:prstGeom>
        </p:spPr>
      </p:pic>
    </p:spTree>
    <p:extLst>
      <p:ext uri="{BB962C8B-B14F-4D97-AF65-F5344CB8AC3E}">
        <p14:creationId xmlns:p14="http://schemas.microsoft.com/office/powerpoint/2010/main" val="2654080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1B78A-AF56-6428-11E4-EF85F2EEFDD2}"/>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A35225F6-E964-8BC5-B3E5-EEADE84E5C0A}"/>
              </a:ext>
            </a:extLst>
          </p:cNvPr>
          <p:cNvSpPr>
            <a:spLocks noGrp="1"/>
          </p:cNvSpPr>
          <p:nvPr>
            <p:ph type="title"/>
          </p:nvPr>
        </p:nvSpPr>
        <p:spPr>
          <a:xfrm>
            <a:off x="2811794" y="156482"/>
            <a:ext cx="8404123" cy="1325563"/>
          </a:xfrm>
        </p:spPr>
        <p:txBody>
          <a:bodyPr>
            <a:normAutofit/>
          </a:bodyPr>
          <a:lstStyle/>
          <a:p>
            <a:r>
              <a:rPr lang="it-IT" sz="2400" b="1" dirty="0">
                <a:latin typeface="Calibri" panose="020F0502020204030204" pitchFamily="34" charset="0"/>
                <a:ea typeface="Calibri" panose="020F0502020204030204" pitchFamily="34" charset="0"/>
                <a:cs typeface="Calibri" panose="020F0502020204030204" pitchFamily="34" charset="0"/>
              </a:rPr>
              <a:t>Hot topic </a:t>
            </a:r>
            <a:r>
              <a:rPr lang="it-IT" sz="2000" dirty="0">
                <a:latin typeface="Calibri" panose="020F0502020204030204" pitchFamily="34" charset="0"/>
                <a:ea typeface="Calibri" panose="020F0502020204030204" pitchFamily="34" charset="0"/>
                <a:cs typeface="Calibri" panose="020F0502020204030204" pitchFamily="34" charset="0"/>
              </a:rPr>
              <a:t>Developing SRF towards Turn-Key Industrial Systems</a:t>
            </a:r>
            <a:br>
              <a:rPr lang="it-IT" sz="2000" dirty="0">
                <a:latin typeface="Calibri" panose="020F0502020204030204" pitchFamily="34" charset="0"/>
                <a:ea typeface="Calibri" panose="020F0502020204030204" pitchFamily="34" charset="0"/>
                <a:cs typeface="Calibri" panose="020F0502020204030204" pitchFamily="34" charset="0"/>
              </a:rPr>
            </a:br>
            <a:br>
              <a:rPr lang="it-IT" sz="200" dirty="0">
                <a:latin typeface="Calibri" panose="020F0502020204030204" pitchFamily="34" charset="0"/>
                <a:ea typeface="Calibri" panose="020F0502020204030204" pitchFamily="34" charset="0"/>
                <a:cs typeface="Calibri" panose="020F0502020204030204" pitchFamily="34" charset="0"/>
              </a:rPr>
            </a:br>
            <a:r>
              <a:rPr lang="it-IT" sz="2800" b="1" i="1" dirty="0">
                <a:solidFill>
                  <a:srgbClr val="C00000"/>
                </a:solidFill>
                <a:latin typeface="Calibri" panose="020F0502020204030204" pitchFamily="34" charset="0"/>
                <a:ea typeface="Calibri" panose="020F0502020204030204" pitchFamily="34" charset="0"/>
                <a:cs typeface="Calibri" panose="020F0502020204030204" pitchFamily="34" charset="0"/>
              </a:rPr>
              <a:t>Session Charge</a:t>
            </a:r>
            <a:br>
              <a:rPr lang="it-IT" sz="2800" b="1" i="1" dirty="0">
                <a:solidFill>
                  <a:srgbClr val="C00000"/>
                </a:solidFill>
                <a:latin typeface="Calibri" panose="020F0502020204030204" pitchFamily="34" charset="0"/>
                <a:ea typeface="Calibri" panose="020F0502020204030204" pitchFamily="34" charset="0"/>
                <a:cs typeface="Calibri" panose="020F0502020204030204" pitchFamily="34" charset="0"/>
              </a:rPr>
            </a:br>
            <a:endParaRPr lang="it-IT" sz="2400" b="1" i="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descr="TTC 2026 Meeting, CEA-CNRS-Université Paris Saclay, 9-12 June 2026, Gif sur Yvette, France">
            <a:extLst>
              <a:ext uri="{FF2B5EF4-FFF2-40B4-BE49-F238E27FC236}">
                <a16:creationId xmlns:a16="http://schemas.microsoft.com/office/drawing/2014/main" id="{E927FECB-DEB9-7E10-BCE1-5B0E3B8A6D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39" t="8985" r="82173" b="10183"/>
          <a:stretch>
            <a:fillRect/>
          </a:stretch>
        </p:blipFill>
        <p:spPr bwMode="auto">
          <a:xfrm>
            <a:off x="830490" y="509579"/>
            <a:ext cx="1520828" cy="7055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1F097F4-FCA7-45AA-E719-BF0E7F4127FD}"/>
              </a:ext>
            </a:extLst>
          </p:cNvPr>
          <p:cNvSpPr txBox="1"/>
          <p:nvPr/>
        </p:nvSpPr>
        <p:spPr>
          <a:xfrm>
            <a:off x="1857375" y="6163755"/>
            <a:ext cx="8477250" cy="369332"/>
          </a:xfrm>
          <a:prstGeom prst="rect">
            <a:avLst/>
          </a:prstGeom>
          <a:noFill/>
        </p:spPr>
        <p:txBody>
          <a:bodyPr wrap="square">
            <a:spAutoFit/>
          </a:bodyPr>
          <a:lstStyle/>
          <a:p>
            <a:r>
              <a:rPr lang="en-US" dirty="0"/>
              <a:t>Google Form to gather  input: </a:t>
            </a:r>
            <a:r>
              <a:rPr lang="en-US" dirty="0">
                <a:hlinkClick r:id="rId4" tooltip="https://forms.gle/65V3VwZnUgRfmVxHA"/>
              </a:rPr>
              <a:t>https://forms.gle/65V3VwZnUgRfmVxHA</a:t>
            </a:r>
            <a:endParaRPr lang="en-US" dirty="0"/>
          </a:p>
        </p:txBody>
      </p:sp>
      <p:sp>
        <p:nvSpPr>
          <p:cNvPr id="7" name="TextBox 6">
            <a:extLst>
              <a:ext uri="{FF2B5EF4-FFF2-40B4-BE49-F238E27FC236}">
                <a16:creationId xmlns:a16="http://schemas.microsoft.com/office/drawing/2014/main" id="{5D04A0BA-FFDF-5DC6-3C19-CDBA9B36110C}"/>
              </a:ext>
            </a:extLst>
          </p:cNvPr>
          <p:cNvSpPr txBox="1"/>
          <p:nvPr/>
        </p:nvSpPr>
        <p:spPr>
          <a:xfrm>
            <a:off x="338138" y="1413180"/>
            <a:ext cx="11515724" cy="4339650"/>
          </a:xfrm>
          <a:prstGeom prst="rect">
            <a:avLst/>
          </a:prstGeom>
          <a:noFill/>
        </p:spPr>
        <p:txBody>
          <a:bodyPr wrap="square">
            <a:spAutoFit/>
          </a:bodyPr>
          <a:lstStyle/>
          <a:p>
            <a:pPr>
              <a:buNone/>
            </a:pPr>
            <a:r>
              <a:rPr lang="en-US" sz="2400" b="1" dirty="0">
                <a:latin typeface="Arial" panose="020B0604020202020204" pitchFamily="34" charset="0"/>
                <a:cs typeface="Arial" panose="020B0604020202020204" pitchFamily="34" charset="0"/>
              </a:rPr>
              <a:t>Developing SRF towards Turn-Key Industrial Systems </a:t>
            </a:r>
          </a:p>
          <a:p>
            <a:pPr>
              <a:buNone/>
            </a:pPr>
            <a:endParaRPr lang="en-US" dirty="0">
              <a:latin typeface="Arial" panose="020B0604020202020204" pitchFamily="34" charset="0"/>
              <a:cs typeface="Arial" panose="020B0604020202020204" pitchFamily="34" charset="0"/>
            </a:endParaRPr>
          </a:p>
          <a:p>
            <a:pPr>
              <a:buNone/>
            </a:pPr>
            <a:r>
              <a:rPr lang="en-US" dirty="0">
                <a:latin typeface="Arial" panose="020B0604020202020204" pitchFamily="34" charset="0"/>
                <a:cs typeface="Arial" panose="020B0604020202020204" pitchFamily="34" charset="0"/>
              </a:rPr>
              <a:t>The landscape of SRF technology is shifting beyond large instruments, specifically with advances with Nb3Sn and conduction cooling, enabling the perspective of SRF-based standalone industrial machines. However significant developments remain for repeatable production of consistent Nb</a:t>
            </a:r>
            <a:r>
              <a:rPr lang="en-US" baseline="-25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Sn performance, successful application on various cavity shapes and for successful integration into compact, high-duty-cycle accelerators. The discussion should address the critical R&amp;D and engineering required to move from promising R&amp;D into a mainstream technology for the next generation of cryomodules. This session should also focus on the "vulgarization", or the strategic democratization, of SRF technology by transitioning from specialized laboratory physics to robust, mainstream industrial engineering. The hot-topic session should address the roadmap for making SRF "plug-and-play." What are the standardizations and simplifications that would be required to allow for industrialization and operation by non-specialist technicians in non-laboratory environments. </a:t>
            </a:r>
          </a:p>
          <a:p>
            <a:pPr>
              <a:buNone/>
            </a:pPr>
            <a:r>
              <a:rPr lang="en-US" dirty="0">
                <a:latin typeface="Arial" panose="020B0604020202020204" pitchFamily="34" charset="0"/>
                <a:cs typeface="Arial" panose="020B0604020202020204" pitchFamily="34" charset="0"/>
              </a:rPr>
              <a:t>Keywords: </a:t>
            </a:r>
          </a:p>
          <a:p>
            <a:pPr>
              <a:buNone/>
            </a:pPr>
            <a:r>
              <a:rPr lang="en-US" dirty="0">
                <a:latin typeface="Arial" panose="020B0604020202020204" pitchFamily="34" charset="0"/>
                <a:cs typeface="Arial" panose="020B0604020202020204" pitchFamily="34" charset="0"/>
              </a:rPr>
              <a:t>Nb</a:t>
            </a:r>
            <a:r>
              <a:rPr lang="en-US" baseline="-25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Sn, SRF Industrial applications, conduction cooling, roadmap, strategic democratization, mainstream acceptance, turn-key</a:t>
            </a:r>
          </a:p>
        </p:txBody>
      </p:sp>
    </p:spTree>
    <p:extLst>
      <p:ext uri="{BB962C8B-B14F-4D97-AF65-F5344CB8AC3E}">
        <p14:creationId xmlns:p14="http://schemas.microsoft.com/office/powerpoint/2010/main" val="8957866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5C585-B72E-7552-17CC-5BAC805B8B14}"/>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F3A8393E-7192-F2D3-6D95-97943F89D8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74833"/>
            <a:ext cx="12192000" cy="2635250"/>
          </a:xfrm>
          <a:prstGeom prst="rect">
            <a:avLst/>
          </a:prstGeom>
        </p:spPr>
      </p:pic>
      <p:cxnSp>
        <p:nvCxnSpPr>
          <p:cNvPr id="18" name="Straight Connector 17">
            <a:extLst>
              <a:ext uri="{FF2B5EF4-FFF2-40B4-BE49-F238E27FC236}">
                <a16:creationId xmlns:a16="http://schemas.microsoft.com/office/drawing/2014/main" id="{0BEFD1DF-3901-E337-D729-7E2D4D3EA862}"/>
              </a:ext>
            </a:extLst>
          </p:cNvPr>
          <p:cNvCxnSpPr>
            <a:cxnSpLocks/>
          </p:cNvCxnSpPr>
          <p:nvPr/>
        </p:nvCxnSpPr>
        <p:spPr>
          <a:xfrm>
            <a:off x="5283199" y="4814888"/>
            <a:ext cx="0" cy="613568"/>
          </a:xfrm>
          <a:prstGeom prst="line">
            <a:avLst/>
          </a:prstGeom>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59DBA1FC-5622-F21C-82F9-61AA94AB5079}"/>
              </a:ext>
            </a:extLst>
          </p:cNvPr>
          <p:cNvCxnSpPr>
            <a:cxnSpLocks/>
          </p:cNvCxnSpPr>
          <p:nvPr/>
        </p:nvCxnSpPr>
        <p:spPr>
          <a:xfrm>
            <a:off x="6423024" y="5174456"/>
            <a:ext cx="0" cy="254000"/>
          </a:xfrm>
          <a:prstGeom prst="line">
            <a:avLst/>
          </a:prstGeom>
          <a:ln w="12700">
            <a:solidFill>
              <a:srgbClr val="FFD28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3D2A7699-8B38-0C3F-5918-C845D9F4E5C9}"/>
              </a:ext>
            </a:extLst>
          </p:cNvPr>
          <p:cNvCxnSpPr>
            <a:cxnSpLocks/>
          </p:cNvCxnSpPr>
          <p:nvPr/>
        </p:nvCxnSpPr>
        <p:spPr>
          <a:xfrm>
            <a:off x="949054" y="2533624"/>
            <a:ext cx="0" cy="1562126"/>
          </a:xfrm>
          <a:prstGeom prst="line">
            <a:avLst/>
          </a:prstGeom>
          <a:ln w="12700">
            <a:solidFill>
              <a:srgbClr val="422F7D"/>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0DD38525-E165-8DCD-6E05-DEA6F1B51F19}"/>
              </a:ext>
            </a:extLst>
          </p:cNvPr>
          <p:cNvCxnSpPr>
            <a:cxnSpLocks/>
          </p:cNvCxnSpPr>
          <p:nvPr/>
        </p:nvCxnSpPr>
        <p:spPr>
          <a:xfrm>
            <a:off x="4489179" y="2533624"/>
            <a:ext cx="0" cy="388170"/>
          </a:xfrm>
          <a:prstGeom prst="line">
            <a:avLst/>
          </a:prstGeom>
          <a:ln w="12700">
            <a:solidFill>
              <a:srgbClr val="422F7D"/>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C1E29756-912B-DBC1-2A05-E67128F050DC}"/>
              </a:ext>
            </a:extLst>
          </p:cNvPr>
          <p:cNvCxnSpPr>
            <a:cxnSpLocks/>
          </p:cNvCxnSpPr>
          <p:nvPr/>
        </p:nvCxnSpPr>
        <p:spPr>
          <a:xfrm>
            <a:off x="6727554" y="2533624"/>
            <a:ext cx="0" cy="1562125"/>
          </a:xfrm>
          <a:prstGeom prst="line">
            <a:avLst/>
          </a:prstGeom>
          <a:ln w="12700">
            <a:solidFill>
              <a:srgbClr val="422F7D"/>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09AFC089-6F0E-C326-B757-697F7DC3399B}"/>
              </a:ext>
            </a:extLst>
          </p:cNvPr>
          <p:cNvCxnSpPr>
            <a:cxnSpLocks/>
          </p:cNvCxnSpPr>
          <p:nvPr/>
        </p:nvCxnSpPr>
        <p:spPr>
          <a:xfrm>
            <a:off x="9108804" y="2533624"/>
            <a:ext cx="0" cy="238151"/>
          </a:xfrm>
          <a:prstGeom prst="line">
            <a:avLst/>
          </a:prstGeom>
          <a:ln w="12700">
            <a:solidFill>
              <a:srgbClr val="422F7D"/>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9DE200DF-3724-C21F-ED68-2B8D2F4370DE}"/>
              </a:ext>
            </a:extLst>
          </p:cNvPr>
          <p:cNvCxnSpPr>
            <a:cxnSpLocks/>
          </p:cNvCxnSpPr>
          <p:nvPr/>
        </p:nvCxnSpPr>
        <p:spPr>
          <a:xfrm>
            <a:off x="11995538" y="2412206"/>
            <a:ext cx="0" cy="2402682"/>
          </a:xfrm>
          <a:prstGeom prst="line">
            <a:avLst/>
          </a:prstGeom>
          <a:ln w="12700">
            <a:solidFill>
              <a:srgbClr val="422F7D"/>
            </a:solidFill>
          </a:ln>
        </p:spPr>
        <p:style>
          <a:lnRef idx="2">
            <a:schemeClr val="accent1"/>
          </a:lnRef>
          <a:fillRef idx="0">
            <a:schemeClr val="accent1"/>
          </a:fillRef>
          <a:effectRef idx="1">
            <a:schemeClr val="accent1"/>
          </a:effectRef>
          <a:fontRef idx="minor">
            <a:schemeClr val="tx1"/>
          </a:fontRef>
        </p:style>
      </p:cxnSp>
      <p:sp>
        <p:nvSpPr>
          <p:cNvPr id="42" name="Rectangle: Rounded Corners 41">
            <a:extLst>
              <a:ext uri="{FF2B5EF4-FFF2-40B4-BE49-F238E27FC236}">
                <a16:creationId xmlns:a16="http://schemas.microsoft.com/office/drawing/2014/main" id="{B3C98961-6687-9A71-B54C-03F76962BF67}"/>
              </a:ext>
            </a:extLst>
          </p:cNvPr>
          <p:cNvSpPr/>
          <p:nvPr/>
        </p:nvSpPr>
        <p:spPr>
          <a:xfrm>
            <a:off x="816768" y="2286661"/>
            <a:ext cx="1182799" cy="241535"/>
          </a:xfrm>
          <a:prstGeom prst="roundRect">
            <a:avLst/>
          </a:prstGeom>
          <a:noFill/>
          <a:ln w="12700">
            <a:solidFill>
              <a:srgbClr val="422F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422F7D"/>
                </a:solidFill>
                <a:latin typeface="Suisse Int'l Mono" panose="020B0509000000000000" pitchFamily="50" charset="0"/>
              </a:rPr>
              <a:t>ELECTRON SOURCE</a:t>
            </a:r>
          </a:p>
        </p:txBody>
      </p:sp>
      <p:sp>
        <p:nvSpPr>
          <p:cNvPr id="43" name="Rectangle: Rounded Corners 42">
            <a:extLst>
              <a:ext uri="{FF2B5EF4-FFF2-40B4-BE49-F238E27FC236}">
                <a16:creationId xmlns:a16="http://schemas.microsoft.com/office/drawing/2014/main" id="{98E3D7F0-CA65-3C9F-B04C-A4B860A1A1DE}"/>
              </a:ext>
            </a:extLst>
          </p:cNvPr>
          <p:cNvSpPr/>
          <p:nvPr/>
        </p:nvSpPr>
        <p:spPr>
          <a:xfrm>
            <a:off x="2570558" y="2286661"/>
            <a:ext cx="2394347" cy="241535"/>
          </a:xfrm>
          <a:prstGeom prst="roundRect">
            <a:avLst/>
          </a:prstGeom>
          <a:noFill/>
          <a:ln w="12700">
            <a:solidFill>
              <a:srgbClr val="422F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422F7D"/>
                </a:solidFill>
                <a:latin typeface="Suisse Int'l Mono" panose="020B0509000000000000" pitchFamily="50" charset="0"/>
              </a:rPr>
              <a:t>ACCELERATING CRYOMODULES</a:t>
            </a:r>
          </a:p>
        </p:txBody>
      </p:sp>
      <p:sp>
        <p:nvSpPr>
          <p:cNvPr id="44" name="Rectangle: Rounded Corners 43">
            <a:extLst>
              <a:ext uri="{FF2B5EF4-FFF2-40B4-BE49-F238E27FC236}">
                <a16:creationId xmlns:a16="http://schemas.microsoft.com/office/drawing/2014/main" id="{C071E856-AD42-21C5-EF2D-143D69D2A6A5}"/>
              </a:ext>
            </a:extLst>
          </p:cNvPr>
          <p:cNvSpPr/>
          <p:nvPr/>
        </p:nvSpPr>
        <p:spPr>
          <a:xfrm>
            <a:off x="5592361" y="2286661"/>
            <a:ext cx="1344217" cy="241535"/>
          </a:xfrm>
          <a:prstGeom prst="roundRect">
            <a:avLst/>
          </a:prstGeom>
          <a:noFill/>
          <a:ln w="12700">
            <a:solidFill>
              <a:srgbClr val="422F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422F7D"/>
                </a:solidFill>
                <a:latin typeface="Suisse Int'l Mono" panose="020B0509000000000000" pitchFamily="50" charset="0"/>
              </a:rPr>
              <a:t>ELECTRON DUMP</a:t>
            </a:r>
          </a:p>
        </p:txBody>
      </p:sp>
      <p:sp>
        <p:nvSpPr>
          <p:cNvPr id="45" name="Rectangle: Rounded Corners 44">
            <a:extLst>
              <a:ext uri="{FF2B5EF4-FFF2-40B4-BE49-F238E27FC236}">
                <a16:creationId xmlns:a16="http://schemas.microsoft.com/office/drawing/2014/main" id="{4EED2DF4-54B3-4C59-E3C8-6A942E5F21F8}"/>
              </a:ext>
            </a:extLst>
          </p:cNvPr>
          <p:cNvSpPr/>
          <p:nvPr/>
        </p:nvSpPr>
        <p:spPr>
          <a:xfrm>
            <a:off x="7568126" y="2286661"/>
            <a:ext cx="1914011" cy="241535"/>
          </a:xfrm>
          <a:prstGeom prst="roundRect">
            <a:avLst/>
          </a:prstGeom>
          <a:noFill/>
          <a:ln w="12700">
            <a:solidFill>
              <a:srgbClr val="422F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422F7D"/>
                </a:solidFill>
                <a:latin typeface="Suisse Int'l Mono" panose="020B0509000000000000" pitchFamily="50" charset="0"/>
              </a:rPr>
              <a:t>CONVENTIONAL MAGNETS</a:t>
            </a:r>
          </a:p>
        </p:txBody>
      </p:sp>
      <p:sp>
        <p:nvSpPr>
          <p:cNvPr id="46" name="Rectangle: Rounded Corners 45">
            <a:extLst>
              <a:ext uri="{FF2B5EF4-FFF2-40B4-BE49-F238E27FC236}">
                <a16:creationId xmlns:a16="http://schemas.microsoft.com/office/drawing/2014/main" id="{6ABC693B-8451-C555-FF01-DD21B48C6A74}"/>
              </a:ext>
            </a:extLst>
          </p:cNvPr>
          <p:cNvSpPr/>
          <p:nvPr/>
        </p:nvSpPr>
        <p:spPr>
          <a:xfrm>
            <a:off x="10320340" y="2286661"/>
            <a:ext cx="1026839" cy="241535"/>
          </a:xfrm>
          <a:prstGeom prst="roundRect">
            <a:avLst/>
          </a:prstGeom>
          <a:noFill/>
          <a:ln w="12700">
            <a:solidFill>
              <a:srgbClr val="422F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422F7D"/>
                </a:solidFill>
                <a:latin typeface="Suisse Int'l Mono" panose="020B0509000000000000" pitchFamily="50" charset="0"/>
              </a:rPr>
              <a:t>OPTICS</a:t>
            </a:r>
          </a:p>
        </p:txBody>
      </p:sp>
      <p:cxnSp>
        <p:nvCxnSpPr>
          <p:cNvPr id="47" name="Straight Connector 46">
            <a:extLst>
              <a:ext uri="{FF2B5EF4-FFF2-40B4-BE49-F238E27FC236}">
                <a16:creationId xmlns:a16="http://schemas.microsoft.com/office/drawing/2014/main" id="{7E930B01-A958-AEC5-7374-0BBFC8163128}"/>
              </a:ext>
            </a:extLst>
          </p:cNvPr>
          <p:cNvCxnSpPr>
            <a:cxnSpLocks/>
          </p:cNvCxnSpPr>
          <p:nvPr/>
        </p:nvCxnSpPr>
        <p:spPr>
          <a:xfrm flipH="1">
            <a:off x="6727554" y="4095749"/>
            <a:ext cx="2613295" cy="0"/>
          </a:xfrm>
          <a:prstGeom prst="line">
            <a:avLst/>
          </a:prstGeom>
          <a:ln w="12700">
            <a:solidFill>
              <a:srgbClr val="422F7D"/>
            </a:solidFill>
          </a:ln>
        </p:spPr>
        <p:style>
          <a:lnRef idx="2">
            <a:schemeClr val="accent1"/>
          </a:lnRef>
          <a:fillRef idx="0">
            <a:schemeClr val="accent1"/>
          </a:fillRef>
          <a:effectRef idx="1">
            <a:schemeClr val="accent1"/>
          </a:effectRef>
          <a:fontRef idx="minor">
            <a:schemeClr val="tx1"/>
          </a:fontRef>
        </p:style>
      </p:cxnSp>
      <p:sp>
        <p:nvSpPr>
          <p:cNvPr id="50" name="Oval 49">
            <a:extLst>
              <a:ext uri="{FF2B5EF4-FFF2-40B4-BE49-F238E27FC236}">
                <a16:creationId xmlns:a16="http://schemas.microsoft.com/office/drawing/2014/main" id="{C2D90360-0BE6-E9C5-A69D-9C1573E5F8A5}"/>
              </a:ext>
            </a:extLst>
          </p:cNvPr>
          <p:cNvSpPr/>
          <p:nvPr/>
        </p:nvSpPr>
        <p:spPr>
          <a:xfrm>
            <a:off x="9340849" y="3954462"/>
            <a:ext cx="282575" cy="282575"/>
          </a:xfrm>
          <a:prstGeom prst="ellipse">
            <a:avLst/>
          </a:prstGeom>
          <a:noFill/>
          <a:ln w="12700">
            <a:solidFill>
              <a:srgbClr val="422F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422F7D"/>
              </a:solidFill>
            </a:endParaRPr>
          </a:p>
        </p:txBody>
      </p:sp>
      <p:cxnSp>
        <p:nvCxnSpPr>
          <p:cNvPr id="51" name="Straight Connector 50">
            <a:extLst>
              <a:ext uri="{FF2B5EF4-FFF2-40B4-BE49-F238E27FC236}">
                <a16:creationId xmlns:a16="http://schemas.microsoft.com/office/drawing/2014/main" id="{CDD10213-301D-6E7F-D8CD-D16A9FAC6C6A}"/>
              </a:ext>
            </a:extLst>
          </p:cNvPr>
          <p:cNvCxnSpPr>
            <a:cxnSpLocks/>
          </p:cNvCxnSpPr>
          <p:nvPr/>
        </p:nvCxnSpPr>
        <p:spPr>
          <a:xfrm flipH="1">
            <a:off x="9108533" y="2771775"/>
            <a:ext cx="2007142" cy="0"/>
          </a:xfrm>
          <a:prstGeom prst="line">
            <a:avLst/>
          </a:prstGeom>
          <a:ln w="12700">
            <a:solidFill>
              <a:srgbClr val="422F7D"/>
            </a:solidFill>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571435C8-B0AD-A664-48F5-0C68B122767F}"/>
              </a:ext>
            </a:extLst>
          </p:cNvPr>
          <p:cNvCxnSpPr>
            <a:cxnSpLocks/>
          </p:cNvCxnSpPr>
          <p:nvPr/>
        </p:nvCxnSpPr>
        <p:spPr>
          <a:xfrm flipH="1">
            <a:off x="11347179" y="2416175"/>
            <a:ext cx="648359" cy="0"/>
          </a:xfrm>
          <a:prstGeom prst="line">
            <a:avLst/>
          </a:prstGeom>
          <a:ln w="12700">
            <a:solidFill>
              <a:srgbClr val="422F7D"/>
            </a:solidFill>
          </a:ln>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199A6695-4C9F-E10D-621E-3EBB555D390F}"/>
              </a:ext>
            </a:extLst>
          </p:cNvPr>
          <p:cNvCxnSpPr>
            <a:cxnSpLocks/>
          </p:cNvCxnSpPr>
          <p:nvPr/>
        </p:nvCxnSpPr>
        <p:spPr>
          <a:xfrm>
            <a:off x="11112229" y="2771775"/>
            <a:ext cx="0" cy="212725"/>
          </a:xfrm>
          <a:prstGeom prst="line">
            <a:avLst/>
          </a:prstGeom>
          <a:ln w="12700">
            <a:solidFill>
              <a:srgbClr val="422F7D"/>
            </a:solidFill>
          </a:ln>
        </p:spPr>
        <p:style>
          <a:lnRef idx="2">
            <a:schemeClr val="accent1"/>
          </a:lnRef>
          <a:fillRef idx="0">
            <a:schemeClr val="accent1"/>
          </a:fillRef>
          <a:effectRef idx="1">
            <a:schemeClr val="accent1"/>
          </a:effectRef>
          <a:fontRef idx="minor">
            <a:schemeClr val="tx1"/>
          </a:fontRef>
        </p:style>
      </p:cxnSp>
      <p:sp>
        <p:nvSpPr>
          <p:cNvPr id="60" name="Rectangle: Rounded Corners 59">
            <a:extLst>
              <a:ext uri="{FF2B5EF4-FFF2-40B4-BE49-F238E27FC236}">
                <a16:creationId xmlns:a16="http://schemas.microsoft.com/office/drawing/2014/main" id="{1664CA85-C947-1C2D-FCF8-779F46E15D47}"/>
              </a:ext>
            </a:extLst>
          </p:cNvPr>
          <p:cNvSpPr/>
          <p:nvPr/>
        </p:nvSpPr>
        <p:spPr>
          <a:xfrm>
            <a:off x="4705361" y="5432941"/>
            <a:ext cx="1847838" cy="241535"/>
          </a:xfrm>
          <a:prstGeom prst="round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latin typeface="Suisse Int'l Mono" panose="020B0509000000000000" pitchFamily="50" charset="0"/>
              </a:rPr>
              <a:t>UNDULATORS</a:t>
            </a:r>
          </a:p>
        </p:txBody>
      </p:sp>
      <p:sp>
        <p:nvSpPr>
          <p:cNvPr id="8" name="Title 7">
            <a:extLst>
              <a:ext uri="{FF2B5EF4-FFF2-40B4-BE49-F238E27FC236}">
                <a16:creationId xmlns:a16="http://schemas.microsoft.com/office/drawing/2014/main" id="{844982BC-D093-F89F-783B-1F383BB1826C}"/>
              </a:ext>
            </a:extLst>
          </p:cNvPr>
          <p:cNvSpPr>
            <a:spLocks noGrp="1"/>
          </p:cNvSpPr>
          <p:nvPr>
            <p:ph type="title"/>
          </p:nvPr>
        </p:nvSpPr>
        <p:spPr/>
        <p:txBody>
          <a:bodyPr>
            <a:normAutofit fontScale="90000"/>
          </a:bodyPr>
          <a:lstStyle/>
          <a:p>
            <a:r>
              <a:rPr lang="en-US" dirty="0"/>
              <a:t>NEW APPLICATION OF PROVEN TECH</a:t>
            </a:r>
          </a:p>
        </p:txBody>
      </p:sp>
      <p:sp>
        <p:nvSpPr>
          <p:cNvPr id="15" name="Slide Number Placeholder 14">
            <a:extLst>
              <a:ext uri="{FF2B5EF4-FFF2-40B4-BE49-F238E27FC236}">
                <a16:creationId xmlns:a16="http://schemas.microsoft.com/office/drawing/2014/main" id="{1838402F-E203-BEF7-8651-2DB18E212054}"/>
              </a:ext>
            </a:extLst>
          </p:cNvPr>
          <p:cNvSpPr>
            <a:spLocks noGrp="1"/>
          </p:cNvSpPr>
          <p:nvPr>
            <p:ph type="sldNum" sz="quarter" idx="10"/>
          </p:nvPr>
        </p:nvSpPr>
        <p:spPr>
          <a:prstGeom prst="rect">
            <a:avLst/>
          </a:prstGeom>
        </p:spPr>
        <p:txBody>
          <a:bodyPr/>
          <a:lstStyle/>
          <a:p>
            <a:fld id="{C3FFB4ED-AD32-4087-8B8E-0F6248D50824}" type="slidenum">
              <a:rPr lang="en-US" smtClean="0"/>
              <a:pPr/>
              <a:t>30</a:t>
            </a:fld>
            <a:endParaRPr lang="en-US" sz="600" dirty="0"/>
          </a:p>
        </p:txBody>
      </p:sp>
      <p:sp>
        <p:nvSpPr>
          <p:cNvPr id="3" name="Date Placeholder 2">
            <a:extLst>
              <a:ext uri="{FF2B5EF4-FFF2-40B4-BE49-F238E27FC236}">
                <a16:creationId xmlns:a16="http://schemas.microsoft.com/office/drawing/2014/main" id="{3A8E9C94-4EB8-CA54-9C54-338FA31384D2}"/>
              </a:ext>
            </a:extLst>
          </p:cNvPr>
          <p:cNvSpPr>
            <a:spLocks noGrp="1"/>
          </p:cNvSpPr>
          <p:nvPr>
            <p:ph type="dt" sz="half" idx="11"/>
          </p:nvPr>
        </p:nvSpPr>
        <p:spPr>
          <a:prstGeom prst="rect">
            <a:avLst/>
          </a:prstGeom>
        </p:spPr>
        <p:txBody>
          <a:bodyPr/>
          <a:lstStyle/>
          <a:p>
            <a:r>
              <a:rPr lang="en-US" dirty="0"/>
              <a:t>JANUARY 2026</a:t>
            </a:r>
            <a:endParaRPr lang="en-US" spc="400" dirty="0"/>
          </a:p>
        </p:txBody>
      </p:sp>
    </p:spTree>
    <p:extLst>
      <p:ext uri="{BB962C8B-B14F-4D97-AF65-F5344CB8AC3E}">
        <p14:creationId xmlns:p14="http://schemas.microsoft.com/office/powerpoint/2010/main" val="26400344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E41605C-1BBC-3868-B923-F90745904EEF}"/>
              </a:ext>
            </a:extLst>
          </p:cNvPr>
          <p:cNvSpPr>
            <a:spLocks noGrp="1"/>
          </p:cNvSpPr>
          <p:nvPr>
            <p:ph type="title"/>
          </p:nvPr>
        </p:nvSpPr>
        <p:spPr/>
        <p:txBody>
          <a:bodyPr>
            <a:normAutofit fontScale="90000"/>
          </a:bodyPr>
          <a:lstStyle/>
          <a:p>
            <a:r>
              <a:rPr lang="en-US" dirty="0"/>
              <a:t>Reliability Drivers</a:t>
            </a:r>
          </a:p>
        </p:txBody>
      </p:sp>
      <p:sp>
        <p:nvSpPr>
          <p:cNvPr id="4" name="Slide Number Placeholder 3">
            <a:extLst>
              <a:ext uri="{FF2B5EF4-FFF2-40B4-BE49-F238E27FC236}">
                <a16:creationId xmlns:a16="http://schemas.microsoft.com/office/drawing/2014/main" id="{EB247E01-3BDD-DE08-8F46-4750BD0A8FC9}"/>
              </a:ext>
            </a:extLst>
          </p:cNvPr>
          <p:cNvSpPr>
            <a:spLocks noGrp="1"/>
          </p:cNvSpPr>
          <p:nvPr>
            <p:ph type="sldNum" sz="quarter" idx="10"/>
          </p:nvPr>
        </p:nvSpPr>
        <p:spPr/>
        <p:txBody>
          <a:bodyPr/>
          <a:lstStyle/>
          <a:p>
            <a:fld id="{C3FFB4ED-AD32-4087-8B8E-0F6248D50824}" type="slidenum">
              <a:rPr lang="en-US" smtClean="0"/>
              <a:pPr/>
              <a:t>31</a:t>
            </a:fld>
            <a:endParaRPr lang="en-US" dirty="0"/>
          </a:p>
        </p:txBody>
      </p:sp>
      <p:sp>
        <p:nvSpPr>
          <p:cNvPr id="2" name="Date Placeholder 1">
            <a:extLst>
              <a:ext uri="{FF2B5EF4-FFF2-40B4-BE49-F238E27FC236}">
                <a16:creationId xmlns:a16="http://schemas.microsoft.com/office/drawing/2014/main" id="{2D79ABA2-FB88-5225-4945-D732CA6B44C3}"/>
              </a:ext>
            </a:extLst>
          </p:cNvPr>
          <p:cNvSpPr>
            <a:spLocks noGrp="1"/>
          </p:cNvSpPr>
          <p:nvPr>
            <p:ph type="dt" sz="half" idx="11"/>
          </p:nvPr>
        </p:nvSpPr>
        <p:spPr/>
        <p:txBody>
          <a:bodyPr/>
          <a:lstStyle/>
          <a:p>
            <a:r>
              <a:rPr lang="en-US"/>
              <a:t>MARCH 26</a:t>
            </a:r>
            <a:endParaRPr lang="en-US" sz="600" dirty="0"/>
          </a:p>
        </p:txBody>
      </p:sp>
      <p:sp>
        <p:nvSpPr>
          <p:cNvPr id="8" name="Content Placeholder 7">
            <a:extLst>
              <a:ext uri="{FF2B5EF4-FFF2-40B4-BE49-F238E27FC236}">
                <a16:creationId xmlns:a16="http://schemas.microsoft.com/office/drawing/2014/main" id="{4CFA280C-9AD2-6C78-4282-A5457E913D38}"/>
              </a:ext>
            </a:extLst>
          </p:cNvPr>
          <p:cNvSpPr>
            <a:spLocks noGrp="1"/>
          </p:cNvSpPr>
          <p:nvPr>
            <p:ph sz="quarter" idx="12"/>
          </p:nvPr>
        </p:nvSpPr>
        <p:spPr/>
        <p:txBody>
          <a:bodyPr>
            <a:normAutofit/>
          </a:bodyPr>
          <a:lstStyle/>
          <a:p>
            <a:pPr marL="0" indent="0">
              <a:buNone/>
            </a:pPr>
            <a:r>
              <a:rPr lang="en-US" sz="2400" dirty="0"/>
              <a:t>Customer Requirements</a:t>
            </a:r>
          </a:p>
          <a:p>
            <a:r>
              <a:rPr lang="en-US" sz="2400" dirty="0"/>
              <a:t>99% uptime – 87.6 hours/year not delivering photons to scanners</a:t>
            </a:r>
          </a:p>
          <a:p>
            <a:pPr marL="0" indent="0">
              <a:buNone/>
            </a:pPr>
            <a:endParaRPr lang="en-US" sz="2400" dirty="0"/>
          </a:p>
          <a:p>
            <a:pPr marL="0" indent="0">
              <a:buNone/>
            </a:pPr>
            <a:r>
              <a:rPr lang="en-US" sz="2400" dirty="0"/>
              <a:t>Internal Demands</a:t>
            </a:r>
          </a:p>
          <a:p>
            <a:r>
              <a:rPr lang="en-US" sz="2400" dirty="0"/>
              <a:t>We must move quickly</a:t>
            </a:r>
          </a:p>
          <a:p>
            <a:pPr lvl="1"/>
            <a:r>
              <a:rPr lang="en-US" sz="2000" dirty="0"/>
              <a:t>No time to design everything from scratch</a:t>
            </a:r>
          </a:p>
          <a:p>
            <a:pPr lvl="1"/>
            <a:r>
              <a:rPr lang="en-US" sz="2000" dirty="0"/>
              <a:t>No time to ramp up vendors on a new design</a:t>
            </a:r>
          </a:p>
          <a:p>
            <a:r>
              <a:rPr lang="en-US" sz="2400" dirty="0"/>
              <a:t>True prototypes must come before production designs are locked down, adding years to a project</a:t>
            </a:r>
          </a:p>
          <a:p>
            <a:r>
              <a:rPr lang="en-US" sz="2400" dirty="0"/>
              <a:t>Ability to utilize existing designs</a:t>
            </a:r>
          </a:p>
          <a:p>
            <a:pPr lvl="1"/>
            <a:r>
              <a:rPr lang="en-US" sz="2000" dirty="0"/>
              <a:t>cavities, couplers, infrastructure</a:t>
            </a:r>
          </a:p>
          <a:p>
            <a:pPr marL="0" indent="0">
              <a:buNone/>
            </a:pPr>
            <a:endParaRPr lang="en-US" dirty="0"/>
          </a:p>
        </p:txBody>
      </p:sp>
    </p:spTree>
    <p:extLst>
      <p:ext uri="{BB962C8B-B14F-4D97-AF65-F5344CB8AC3E}">
        <p14:creationId xmlns:p14="http://schemas.microsoft.com/office/powerpoint/2010/main" val="19028269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04807BC-066D-A07C-EF33-51F46E3EF6F7}"/>
              </a:ext>
            </a:extLst>
          </p:cNvPr>
          <p:cNvSpPr>
            <a:spLocks noGrp="1"/>
          </p:cNvSpPr>
          <p:nvPr>
            <p:ph type="title"/>
          </p:nvPr>
        </p:nvSpPr>
        <p:spPr/>
        <p:txBody>
          <a:bodyPr>
            <a:normAutofit fontScale="90000"/>
          </a:bodyPr>
          <a:lstStyle/>
          <a:p>
            <a:r>
              <a:rPr lang="en-US" dirty="0"/>
              <a:t>Reliability Challenges</a:t>
            </a:r>
          </a:p>
        </p:txBody>
      </p:sp>
      <p:sp>
        <p:nvSpPr>
          <p:cNvPr id="4" name="Slide Number Placeholder 3">
            <a:extLst>
              <a:ext uri="{FF2B5EF4-FFF2-40B4-BE49-F238E27FC236}">
                <a16:creationId xmlns:a16="http://schemas.microsoft.com/office/drawing/2014/main" id="{F4E364EA-418B-CE9D-CB31-55CE7150FB3B}"/>
              </a:ext>
            </a:extLst>
          </p:cNvPr>
          <p:cNvSpPr>
            <a:spLocks noGrp="1"/>
          </p:cNvSpPr>
          <p:nvPr>
            <p:ph type="sldNum" sz="quarter" idx="10"/>
          </p:nvPr>
        </p:nvSpPr>
        <p:spPr/>
        <p:txBody>
          <a:bodyPr/>
          <a:lstStyle/>
          <a:p>
            <a:fld id="{C3FFB4ED-AD32-4087-8B8E-0F6248D50824}" type="slidenum">
              <a:rPr lang="en-US" smtClean="0"/>
              <a:pPr/>
              <a:t>32</a:t>
            </a:fld>
            <a:endParaRPr lang="en-US" dirty="0"/>
          </a:p>
        </p:txBody>
      </p:sp>
      <p:sp>
        <p:nvSpPr>
          <p:cNvPr id="2" name="Date Placeholder 1">
            <a:extLst>
              <a:ext uri="{FF2B5EF4-FFF2-40B4-BE49-F238E27FC236}">
                <a16:creationId xmlns:a16="http://schemas.microsoft.com/office/drawing/2014/main" id="{93CD9BBE-976B-EA39-E67E-8704A7B73002}"/>
              </a:ext>
            </a:extLst>
          </p:cNvPr>
          <p:cNvSpPr>
            <a:spLocks noGrp="1"/>
          </p:cNvSpPr>
          <p:nvPr>
            <p:ph type="dt" sz="half" idx="11"/>
          </p:nvPr>
        </p:nvSpPr>
        <p:spPr/>
        <p:txBody>
          <a:bodyPr/>
          <a:lstStyle/>
          <a:p>
            <a:r>
              <a:rPr lang="en-US"/>
              <a:t>MARCH 26</a:t>
            </a:r>
            <a:endParaRPr lang="en-US" sz="600" dirty="0"/>
          </a:p>
        </p:txBody>
      </p:sp>
      <p:sp>
        <p:nvSpPr>
          <p:cNvPr id="8" name="Content Placeholder 7">
            <a:extLst>
              <a:ext uri="{FF2B5EF4-FFF2-40B4-BE49-F238E27FC236}">
                <a16:creationId xmlns:a16="http://schemas.microsoft.com/office/drawing/2014/main" id="{5F9ECB88-D67E-9516-16B3-2392F0719852}"/>
              </a:ext>
            </a:extLst>
          </p:cNvPr>
          <p:cNvSpPr>
            <a:spLocks noGrp="1"/>
          </p:cNvSpPr>
          <p:nvPr>
            <p:ph sz="quarter" idx="12"/>
          </p:nvPr>
        </p:nvSpPr>
        <p:spPr>
          <a:xfrm>
            <a:off x="493160" y="845127"/>
            <a:ext cx="11153467" cy="5196077"/>
          </a:xfrm>
        </p:spPr>
        <p:txBody>
          <a:bodyPr>
            <a:normAutofit fontScale="92500" lnSpcReduction="10000"/>
          </a:bodyPr>
          <a:lstStyle/>
          <a:p>
            <a:pPr marL="0" indent="0">
              <a:buNone/>
            </a:pPr>
            <a:r>
              <a:rPr lang="en-US" sz="2200" dirty="0"/>
              <a:t>Customer Demands</a:t>
            </a:r>
          </a:p>
          <a:p>
            <a:r>
              <a:rPr lang="en-US" sz="2200" dirty="0"/>
              <a:t>99% uptime – 87,6 hours/year not delivering photons to scanners</a:t>
            </a:r>
          </a:p>
          <a:p>
            <a:r>
              <a:rPr lang="en-US" sz="2200" b="1" dirty="0"/>
              <a:t>How much planned maintenance do you need?</a:t>
            </a:r>
          </a:p>
          <a:p>
            <a:pPr marL="0" indent="0">
              <a:buNone/>
            </a:pPr>
            <a:endParaRPr lang="en-US" sz="2200" dirty="0"/>
          </a:p>
          <a:p>
            <a:pPr marL="0" indent="0">
              <a:buNone/>
            </a:pPr>
            <a:r>
              <a:rPr lang="en-US" sz="2200" dirty="0"/>
              <a:t>High Power, High Current operations of an ERL</a:t>
            </a:r>
          </a:p>
          <a:p>
            <a:r>
              <a:rPr lang="en-US" sz="2200" dirty="0"/>
              <a:t>How hard do you push your systems?</a:t>
            </a:r>
          </a:p>
          <a:p>
            <a:r>
              <a:rPr lang="en-US" sz="2200" dirty="0"/>
              <a:t>Incomplete energy recovery implications</a:t>
            </a:r>
          </a:p>
          <a:p>
            <a:r>
              <a:rPr lang="en-US" sz="2200" dirty="0"/>
              <a:t>Multi-alkali photocathode operations</a:t>
            </a:r>
          </a:p>
          <a:p>
            <a:pPr marL="0" indent="0">
              <a:buNone/>
            </a:pPr>
            <a:endParaRPr lang="en-US" sz="2200" dirty="0"/>
          </a:p>
          <a:p>
            <a:pPr marL="0" indent="0">
              <a:buNone/>
            </a:pPr>
            <a:r>
              <a:rPr lang="en-US" sz="2200" dirty="0"/>
              <a:t>Electrical Grid</a:t>
            </a:r>
          </a:p>
          <a:p>
            <a:r>
              <a:rPr lang="en-US" sz="2200" dirty="0"/>
              <a:t>How many dips in electrical supply can the system stand before it trips?</a:t>
            </a:r>
          </a:p>
          <a:p>
            <a:pPr marL="0" indent="0">
              <a:buNone/>
            </a:pPr>
            <a:endParaRPr lang="en-US" sz="2200" dirty="0"/>
          </a:p>
          <a:p>
            <a:pPr marL="0" indent="0">
              <a:buNone/>
            </a:pPr>
            <a:r>
              <a:rPr lang="en-US" sz="2200" dirty="0"/>
              <a:t>Recovery</a:t>
            </a:r>
          </a:p>
          <a:p>
            <a:r>
              <a:rPr lang="en-US" sz="2200" dirty="0"/>
              <a:t>If you trip the machine, how fast can you get back online?</a:t>
            </a:r>
          </a:p>
          <a:p>
            <a:endParaRPr lang="en-US" dirty="0"/>
          </a:p>
        </p:txBody>
      </p:sp>
    </p:spTree>
    <p:extLst>
      <p:ext uri="{BB962C8B-B14F-4D97-AF65-F5344CB8AC3E}">
        <p14:creationId xmlns:p14="http://schemas.microsoft.com/office/powerpoint/2010/main" val="27961426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B62F410-054B-5425-2BBB-2CAE11032E12}"/>
              </a:ext>
            </a:extLst>
          </p:cNvPr>
          <p:cNvSpPr>
            <a:spLocks noGrp="1"/>
          </p:cNvSpPr>
          <p:nvPr>
            <p:ph type="title"/>
          </p:nvPr>
        </p:nvSpPr>
        <p:spPr/>
        <p:txBody>
          <a:bodyPr>
            <a:normAutofit fontScale="90000"/>
          </a:bodyPr>
          <a:lstStyle/>
          <a:p>
            <a:r>
              <a:rPr lang="en-US" dirty="0"/>
              <a:t>Reliability Solutions</a:t>
            </a:r>
          </a:p>
        </p:txBody>
      </p:sp>
      <p:sp>
        <p:nvSpPr>
          <p:cNvPr id="3" name="Slide Number Placeholder 2">
            <a:extLst>
              <a:ext uri="{FF2B5EF4-FFF2-40B4-BE49-F238E27FC236}">
                <a16:creationId xmlns:a16="http://schemas.microsoft.com/office/drawing/2014/main" id="{7938A576-6FFE-1BD6-8E2F-B2BE4E7742AF}"/>
              </a:ext>
            </a:extLst>
          </p:cNvPr>
          <p:cNvSpPr>
            <a:spLocks noGrp="1"/>
          </p:cNvSpPr>
          <p:nvPr>
            <p:ph type="sldNum" sz="quarter" idx="10"/>
          </p:nvPr>
        </p:nvSpPr>
        <p:spPr/>
        <p:txBody>
          <a:bodyPr/>
          <a:lstStyle/>
          <a:p>
            <a:pPr algn="ctr"/>
            <a:fld id="{2D111710-9B9E-AE48-A209-C207CB38E34E}" type="slidenum">
              <a:rPr lang="en-US" smtClean="0"/>
              <a:pPr algn="ctr"/>
              <a:t>33</a:t>
            </a:fld>
            <a:endParaRPr lang="en-US"/>
          </a:p>
        </p:txBody>
      </p:sp>
      <p:sp>
        <p:nvSpPr>
          <p:cNvPr id="4" name="Date Placeholder 3">
            <a:extLst>
              <a:ext uri="{FF2B5EF4-FFF2-40B4-BE49-F238E27FC236}">
                <a16:creationId xmlns:a16="http://schemas.microsoft.com/office/drawing/2014/main" id="{9EEF9E77-6552-9220-577B-7F0151AE4DB4}"/>
              </a:ext>
            </a:extLst>
          </p:cNvPr>
          <p:cNvSpPr>
            <a:spLocks noGrp="1"/>
          </p:cNvSpPr>
          <p:nvPr>
            <p:ph type="dt" sz="half" idx="11"/>
          </p:nvPr>
        </p:nvSpPr>
        <p:spPr/>
        <p:txBody>
          <a:bodyPr/>
          <a:lstStyle/>
          <a:p>
            <a:fld id="{862F8A44-4CFD-6C44-8C6E-A225C2AB3374}" type="datetime1">
              <a:rPr lang="en-US" smtClean="0"/>
              <a:t>6/11/2026</a:t>
            </a:fld>
            <a:endParaRPr lang="en-US"/>
          </a:p>
        </p:txBody>
      </p:sp>
      <p:sp>
        <p:nvSpPr>
          <p:cNvPr id="8" name="Content Placeholder 7">
            <a:extLst>
              <a:ext uri="{FF2B5EF4-FFF2-40B4-BE49-F238E27FC236}">
                <a16:creationId xmlns:a16="http://schemas.microsoft.com/office/drawing/2014/main" id="{C9EEE0BB-128D-C807-50E4-2C644959AADA}"/>
              </a:ext>
            </a:extLst>
          </p:cNvPr>
          <p:cNvSpPr>
            <a:spLocks noGrp="1"/>
          </p:cNvSpPr>
          <p:nvPr>
            <p:ph sz="quarter" idx="12"/>
          </p:nvPr>
        </p:nvSpPr>
        <p:spPr/>
        <p:txBody>
          <a:bodyPr>
            <a:normAutofit/>
          </a:bodyPr>
          <a:lstStyle/>
          <a:p>
            <a:r>
              <a:rPr lang="en-US" sz="2400" dirty="0"/>
              <a:t>Use existing demonstrated designs whenever possible</a:t>
            </a:r>
          </a:p>
          <a:p>
            <a:pPr lvl="1"/>
            <a:r>
              <a:rPr lang="en-US" sz="2000" dirty="0"/>
              <a:t>Cavities</a:t>
            </a:r>
          </a:p>
          <a:p>
            <a:pPr lvl="1"/>
            <a:r>
              <a:rPr lang="en-US" sz="2000" dirty="0"/>
              <a:t>Couplers</a:t>
            </a:r>
          </a:p>
          <a:p>
            <a:pPr lvl="1"/>
            <a:r>
              <a:rPr lang="en-US" sz="2000" dirty="0"/>
              <a:t>Amplifiers</a:t>
            </a:r>
          </a:p>
          <a:p>
            <a:pPr marL="0" indent="0">
              <a:buNone/>
            </a:pPr>
            <a:endParaRPr lang="en-US" sz="2400" dirty="0"/>
          </a:p>
          <a:p>
            <a:r>
              <a:rPr lang="en-US" sz="2400" dirty="0"/>
              <a:t>Keep operating point for cavities, couplers, magnets in very stable region</a:t>
            </a:r>
          </a:p>
          <a:p>
            <a:pPr marL="0" indent="0">
              <a:buNone/>
            </a:pPr>
            <a:endParaRPr lang="en-US" sz="2400" dirty="0"/>
          </a:p>
          <a:p>
            <a:r>
              <a:rPr lang="en-US" sz="2400" dirty="0"/>
              <a:t>Include redundancy where necessary</a:t>
            </a:r>
          </a:p>
          <a:p>
            <a:endParaRPr lang="en-US" sz="2400" dirty="0"/>
          </a:p>
          <a:p>
            <a:r>
              <a:rPr lang="en-US" sz="2400" dirty="0"/>
              <a:t>Carry out detailed reliability analysis for every component based on previous operating experience</a:t>
            </a:r>
          </a:p>
          <a:p>
            <a:endParaRPr lang="en-US" dirty="0"/>
          </a:p>
        </p:txBody>
      </p:sp>
    </p:spTree>
    <p:extLst>
      <p:ext uri="{BB962C8B-B14F-4D97-AF65-F5344CB8AC3E}">
        <p14:creationId xmlns:p14="http://schemas.microsoft.com/office/powerpoint/2010/main" val="30656124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descr="Ein Bild, das Metall, Kurzhantel enthält.&#10;&#10;KI-generierte Inhalte können fehlerhaft sein.">
            <a:extLst>
              <a:ext uri="{FF2B5EF4-FFF2-40B4-BE49-F238E27FC236}">
                <a16:creationId xmlns:a16="http://schemas.microsoft.com/office/drawing/2014/main" id="{4367D77D-A794-9C7E-3948-BC53123ADBAB}"/>
              </a:ext>
            </a:extLst>
          </p:cNvPr>
          <p:cNvPicPr>
            <a:picLocks noGrp="1" noChangeAspect="1"/>
          </p:cNvPicPr>
          <p:nvPr>
            <p:ph type="pic" sz="quarter" idx="18"/>
          </p:nvPr>
        </p:nvPicPr>
        <p:blipFill>
          <a:blip r:embed="rId3">
            <a:extLst>
              <a:ext uri="{28A0092B-C50C-407E-A947-70E740481C1C}">
                <a14:useLocalDpi xmlns:a14="http://schemas.microsoft.com/office/drawing/2010/main"/>
              </a:ext>
            </a:extLst>
          </a:blip>
          <a:srcRect l="127" r="127"/>
          <a:stretch/>
        </p:blipFill>
        <p:spPr/>
      </p:pic>
      <p:sp>
        <p:nvSpPr>
          <p:cNvPr id="7" name="Textplatzhalter 6">
            <a:extLst>
              <a:ext uri="{FF2B5EF4-FFF2-40B4-BE49-F238E27FC236}">
                <a16:creationId xmlns:a16="http://schemas.microsoft.com/office/drawing/2014/main" id="{87122B71-7182-BE2D-EBE5-9DFC156A19D3}"/>
              </a:ext>
            </a:extLst>
          </p:cNvPr>
          <p:cNvSpPr>
            <a:spLocks noGrp="1"/>
          </p:cNvSpPr>
          <p:nvPr>
            <p:ph type="body" sz="quarter" idx="14"/>
          </p:nvPr>
        </p:nvSpPr>
        <p:spPr/>
        <p:txBody>
          <a:bodyPr>
            <a:normAutofit lnSpcReduction="10000"/>
          </a:bodyPr>
          <a:lstStyle/>
          <a:p>
            <a:r>
              <a:rPr lang="en-US" noProof="0" dirty="0"/>
              <a:t>Lucas </a:t>
            </a:r>
            <a:r>
              <a:rPr lang="en-US" noProof="0" dirty="0" err="1"/>
              <a:t>Zweibäumer</a:t>
            </a:r>
            <a:endParaRPr lang="en-US" noProof="0" dirty="0"/>
          </a:p>
          <a:p>
            <a:endParaRPr lang="en-US" noProof="0" dirty="0"/>
          </a:p>
        </p:txBody>
      </p:sp>
      <p:sp>
        <p:nvSpPr>
          <p:cNvPr id="6" name="Textplatzhalter 5">
            <a:extLst>
              <a:ext uri="{FF2B5EF4-FFF2-40B4-BE49-F238E27FC236}">
                <a16:creationId xmlns:a16="http://schemas.microsoft.com/office/drawing/2014/main" id="{715B353C-0E87-19F6-5991-94B00F21911F}"/>
              </a:ext>
            </a:extLst>
          </p:cNvPr>
          <p:cNvSpPr>
            <a:spLocks noGrp="1"/>
          </p:cNvSpPr>
          <p:nvPr>
            <p:ph type="body" sz="quarter" idx="15"/>
          </p:nvPr>
        </p:nvSpPr>
        <p:spPr>
          <a:xfrm>
            <a:off x="577504" y="3575331"/>
            <a:ext cx="5353181" cy="1106437"/>
          </a:xfrm>
        </p:spPr>
        <p:txBody>
          <a:bodyPr>
            <a:normAutofit/>
          </a:bodyPr>
          <a:lstStyle/>
          <a:p>
            <a:r>
              <a:rPr lang="en-US" noProof="0" dirty="0"/>
              <a:t>Nb</a:t>
            </a:r>
            <a:r>
              <a:rPr lang="en-US" baseline="-25000" noProof="0" dirty="0"/>
              <a:t>3</a:t>
            </a:r>
            <a:r>
              <a:rPr lang="en-US" noProof="0" dirty="0"/>
              <a:t>Sn based “Turn-Key“ SRF Systems – When is the technology ready for industrial ramp-up?</a:t>
            </a:r>
            <a:endParaRPr lang="en-US" i="1" noProof="0" dirty="0"/>
          </a:p>
        </p:txBody>
      </p:sp>
      <p:sp>
        <p:nvSpPr>
          <p:cNvPr id="10" name="Textplatzhalter 3">
            <a:extLst>
              <a:ext uri="{FF2B5EF4-FFF2-40B4-BE49-F238E27FC236}">
                <a16:creationId xmlns:a16="http://schemas.microsoft.com/office/drawing/2014/main" id="{181F8C02-9939-A711-F8FE-B56CDD55085E}"/>
              </a:ext>
            </a:extLst>
          </p:cNvPr>
          <p:cNvSpPr>
            <a:spLocks noGrp="1"/>
          </p:cNvSpPr>
          <p:nvPr>
            <p:ph type="body" sz="quarter" idx="16"/>
          </p:nvPr>
        </p:nvSpPr>
        <p:spPr/>
        <p:txBody>
          <a:bodyPr/>
          <a:lstStyle/>
          <a:p>
            <a:r>
              <a:rPr lang="en-US" noProof="0" dirty="0"/>
              <a:t>TTC 2026 Meeting, Gif sur Yvette, France</a:t>
            </a:r>
          </a:p>
        </p:txBody>
      </p:sp>
      <p:sp>
        <p:nvSpPr>
          <p:cNvPr id="2" name="Textplatzhalter 6">
            <a:extLst>
              <a:ext uri="{FF2B5EF4-FFF2-40B4-BE49-F238E27FC236}">
                <a16:creationId xmlns:a16="http://schemas.microsoft.com/office/drawing/2014/main" id="{432B77D7-54C4-E38B-E4ED-E69CFEAD53E9}"/>
              </a:ext>
            </a:extLst>
          </p:cNvPr>
          <p:cNvSpPr txBox="1">
            <a:spLocks/>
          </p:cNvSpPr>
          <p:nvPr/>
        </p:nvSpPr>
        <p:spPr>
          <a:xfrm>
            <a:off x="569760" y="5214148"/>
            <a:ext cx="4626713" cy="226179"/>
          </a:xfrm>
          <a:prstGeom prst="rect">
            <a:avLst/>
          </a:prstGeom>
        </p:spPr>
        <p:txBody>
          <a:bodyPr lIns="0" tIns="0" rIns="0" bIns="0">
            <a:normAutofit lnSpcReduction="10000"/>
          </a:bodyPr>
          <a:lstStyle>
            <a:lvl1pPr marL="0" indent="0" algn="l" defTabSz="914400" rtl="0" eaLnBrk="1" latinLnBrk="0" hangingPunct="1">
              <a:lnSpc>
                <a:spcPct val="100000"/>
              </a:lnSpc>
              <a:spcBef>
                <a:spcPts val="1000"/>
              </a:spcBef>
              <a:buFont typeface="Arial" panose="020B0604020202020204" pitchFamily="34" charset="0"/>
              <a:buNone/>
              <a:defRPr sz="1200" b="0" i="0" kern="1200">
                <a:solidFill>
                  <a:schemeClr val="bg1"/>
                </a:solidFill>
                <a:latin typeface="Golos Text" panose="020B0503020202020204" pitchFamily="34" charset="0"/>
                <a:ea typeface="+mn-ea"/>
                <a:cs typeface="Golos Text" panose="020B0503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Golos Text" panose="020B0503020202020204" pitchFamily="34" charset="0"/>
                <a:ea typeface="+mn-ea"/>
                <a:cs typeface="Golos Text" panose="020B0503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Golos Text" panose="020B0503020202020204" pitchFamily="34" charset="0"/>
                <a:ea typeface="+mn-ea"/>
                <a:cs typeface="Golos Text" panose="020B0503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Golos Text" panose="020B0503020202020204" pitchFamily="34" charset="0"/>
                <a:ea typeface="+mn-ea"/>
                <a:cs typeface="Golos Text" panose="020B0503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Golos Text" panose="020B0503020202020204" pitchFamily="34" charset="0"/>
                <a:ea typeface="+mn-ea"/>
                <a:cs typeface="Golos Text" panose="020B0503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219170">
              <a:spcBef>
                <a:spcPts val="1333"/>
              </a:spcBef>
            </a:pPr>
            <a:r>
              <a:rPr lang="en-US" sz="1600" dirty="0">
                <a:solidFill>
                  <a:prstClr val="white"/>
                </a:solidFill>
              </a:rPr>
              <a:t>June 11, 2026</a:t>
            </a:r>
          </a:p>
          <a:p>
            <a:pPr defTabSz="1219170">
              <a:spcBef>
                <a:spcPts val="1333"/>
              </a:spcBef>
            </a:pPr>
            <a:endParaRPr lang="en-US" sz="1600" dirty="0">
              <a:solidFill>
                <a:prstClr val="white"/>
              </a:solidFill>
            </a:endParaRPr>
          </a:p>
          <a:p>
            <a:pPr defTabSz="1219170">
              <a:spcBef>
                <a:spcPts val="1333"/>
              </a:spcBef>
            </a:pPr>
            <a:endParaRPr lang="en-US" sz="1600" dirty="0">
              <a:solidFill>
                <a:prstClr val="white"/>
              </a:solidFill>
            </a:endParaRPr>
          </a:p>
          <a:p>
            <a:pPr defTabSz="1219170">
              <a:spcBef>
                <a:spcPts val="1333"/>
              </a:spcBef>
            </a:pPr>
            <a:endParaRPr lang="en-US" sz="1600" dirty="0">
              <a:solidFill>
                <a:prstClr val="white"/>
              </a:solidFill>
            </a:endParaRPr>
          </a:p>
        </p:txBody>
      </p:sp>
      <p:pic>
        <p:nvPicPr>
          <p:cNvPr id="11" name="Bildplatzhalter 16" descr="Ein Bild, das Maschine, Bautechnik, Industrie, Fabrik enthält.&#10;&#10;KI-generierte Inhalte können fehlerhaft sein.">
            <a:extLst>
              <a:ext uri="{FF2B5EF4-FFF2-40B4-BE49-F238E27FC236}">
                <a16:creationId xmlns:a16="http://schemas.microsoft.com/office/drawing/2014/main" id="{A893F624-77F4-B1B6-E77F-BED83AE601EC}"/>
              </a:ext>
            </a:extLst>
          </p:cNvPr>
          <p:cNvPicPr>
            <a:picLocks noGrp="1" noChangeAspect="1"/>
          </p:cNvPicPr>
          <p:nvPr>
            <p:ph type="pic" sz="quarter" idx="17"/>
          </p:nvPr>
        </p:nvPicPr>
        <p:blipFill>
          <a:blip r:embed="rId4" cstate="hqprint">
            <a:extLst>
              <a:ext uri="{28A0092B-C50C-407E-A947-70E740481C1C}">
                <a14:useLocalDpi xmlns:a14="http://schemas.microsoft.com/office/drawing/2010/main"/>
              </a:ext>
            </a:extLst>
          </a:blip>
          <a:srcRect l="62" r="62"/>
          <a:stretch/>
        </p:blipFill>
        <p:spPr>
          <a:xfrm>
            <a:off x="6093885" y="-8467"/>
            <a:ext cx="6098116" cy="3380317"/>
          </a:xfrm>
          <a:prstGeom prst="rect">
            <a:avLst/>
          </a:prstGeom>
        </p:spPr>
      </p:pic>
      <p:pic>
        <p:nvPicPr>
          <p:cNvPr id="17" name="Picture 2">
            <a:extLst>
              <a:ext uri="{FF2B5EF4-FFF2-40B4-BE49-F238E27FC236}">
                <a16:creationId xmlns:a16="http://schemas.microsoft.com/office/drawing/2014/main" id="{DF646F08-26DD-F2E9-54A4-78E3058C1645}"/>
              </a:ext>
            </a:extLst>
          </p:cNvPr>
          <p:cNvPicPr>
            <a:picLocks noGrp="1" noChangeAspect="1" noChangeArrowheads="1"/>
          </p:cNvPicPr>
          <p:nvPr>
            <p:ph type="pic" sz="quarter" idx="19"/>
          </p:nvPr>
        </p:nvPicPr>
        <p:blipFill rotWithShape="1">
          <a:blip r:embed="rId5">
            <a:extLst>
              <a:ext uri="{28A0092B-C50C-407E-A947-70E740481C1C}">
                <a14:useLocalDpi xmlns:a14="http://schemas.microsoft.com/office/drawing/2010/main"/>
              </a:ext>
            </a:extLst>
          </a:blip>
          <a:srcRect l="9382" r="9382"/>
          <a:stretch/>
        </p:blipFill>
        <p:spPr bwMode="auto">
          <a:xfrm>
            <a:off x="9142943" y="3371851"/>
            <a:ext cx="3095403" cy="3486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430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think-cell data - do not delete" hidden="1">
            <a:extLst>
              <a:ext uri="{FF2B5EF4-FFF2-40B4-BE49-F238E27FC236}">
                <a16:creationId xmlns:a16="http://schemas.microsoft.com/office/drawing/2014/main" id="{9FE50E9F-DCBC-96FA-B8E3-FACB9FA71C5B}"/>
              </a:ext>
            </a:extLst>
          </p:cNvPr>
          <p:cNvGraphicFramePr>
            <a:graphicFrameLocks/>
          </p:cNvGraphicFramePr>
          <p:nvPr>
            <p:custDataLst>
              <p:tags r:id="rId1"/>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Folie" r:id="rId4" imgW="499" imgH="499" progId="TCLayout.ActiveDocument.1">
                  <p:embed/>
                </p:oleObj>
              </mc:Choice>
              <mc:Fallback>
                <p:oleObj name="think-cell Folie" r:id="rId4" imgW="499" imgH="499" progId="TCLayout.ActiveDocument.1">
                  <p:embed/>
                  <p:pic>
                    <p:nvPicPr>
                      <p:cNvPr id="23" name="think-cell data - do not delete" hidden="1">
                        <a:extLst>
                          <a:ext uri="{FF2B5EF4-FFF2-40B4-BE49-F238E27FC236}">
                            <a16:creationId xmlns:a16="http://schemas.microsoft.com/office/drawing/2014/main" id="{9FE50E9F-DCBC-96FA-B8E3-FACB9FA71C5B}"/>
                          </a:ext>
                        </a:extLst>
                      </p:cNvPr>
                      <p:cNvPicPr/>
                      <p:nvPr/>
                    </p:nvPicPr>
                    <p:blipFill>
                      <a:blip r:embed="rId5"/>
                      <a:stretch>
                        <a:fillRect/>
                      </a:stretch>
                    </p:blipFill>
                    <p:spPr>
                      <a:xfrm>
                        <a:off x="2118" y="2118"/>
                        <a:ext cx="2117" cy="2117"/>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A51E015C-7520-8B4F-9460-D2F9B86FBF1B}"/>
              </a:ext>
            </a:extLst>
          </p:cNvPr>
          <p:cNvSpPr>
            <a:spLocks noGrp="1"/>
          </p:cNvSpPr>
          <p:nvPr>
            <p:ph type="title"/>
          </p:nvPr>
        </p:nvSpPr>
        <p:spPr/>
        <p:txBody>
          <a:bodyPr vert="horz">
            <a:normAutofit/>
          </a:bodyPr>
          <a:lstStyle/>
          <a:p>
            <a:r>
              <a:rPr lang="en-US" noProof="0" dirty="0"/>
              <a:t>RI Research Instruments</a:t>
            </a:r>
          </a:p>
        </p:txBody>
      </p:sp>
      <p:sp>
        <p:nvSpPr>
          <p:cNvPr id="34" name="Textplatzhalter 33">
            <a:extLst>
              <a:ext uri="{FF2B5EF4-FFF2-40B4-BE49-F238E27FC236}">
                <a16:creationId xmlns:a16="http://schemas.microsoft.com/office/drawing/2014/main" id="{42616CCA-2927-2DD5-743F-C5389DBCF960}"/>
              </a:ext>
            </a:extLst>
          </p:cNvPr>
          <p:cNvSpPr>
            <a:spLocks noGrp="1"/>
          </p:cNvSpPr>
          <p:nvPr>
            <p:ph type="body" sz="quarter" idx="17"/>
          </p:nvPr>
        </p:nvSpPr>
        <p:spPr>
          <a:prstGeom prst="rect">
            <a:avLst/>
          </a:prstGeom>
        </p:spPr>
        <p:txBody>
          <a:bodyPr/>
          <a:lstStyle/>
          <a:p>
            <a:r>
              <a:rPr lang="en-US" noProof="0" dirty="0"/>
              <a:t>RI at a glance</a:t>
            </a:r>
          </a:p>
        </p:txBody>
      </p:sp>
      <p:grpSp>
        <p:nvGrpSpPr>
          <p:cNvPr id="18" name="Gruppieren 17">
            <a:extLst>
              <a:ext uri="{FF2B5EF4-FFF2-40B4-BE49-F238E27FC236}">
                <a16:creationId xmlns:a16="http://schemas.microsoft.com/office/drawing/2014/main" id="{8F179E11-CD0A-F83C-4BC9-E3EF86F8DD79}"/>
              </a:ext>
            </a:extLst>
          </p:cNvPr>
          <p:cNvGrpSpPr/>
          <p:nvPr/>
        </p:nvGrpSpPr>
        <p:grpSpPr>
          <a:xfrm>
            <a:off x="848679" y="5092006"/>
            <a:ext cx="4286613" cy="1207491"/>
            <a:chOff x="961658" y="1411780"/>
            <a:chExt cx="3214960" cy="905618"/>
          </a:xfrm>
        </p:grpSpPr>
        <p:sp>
          <p:nvSpPr>
            <p:cNvPr id="10" name="Textfeld 9">
              <a:extLst>
                <a:ext uri="{FF2B5EF4-FFF2-40B4-BE49-F238E27FC236}">
                  <a16:creationId xmlns:a16="http://schemas.microsoft.com/office/drawing/2014/main" id="{25524DA0-7FAA-47B6-0603-BFC13CDDC4A0}"/>
                </a:ext>
              </a:extLst>
            </p:cNvPr>
            <p:cNvSpPr txBox="1"/>
            <p:nvPr/>
          </p:nvSpPr>
          <p:spPr>
            <a:xfrm>
              <a:off x="961658" y="1878672"/>
              <a:ext cx="1594118" cy="438726"/>
            </a:xfrm>
            <a:prstGeom prst="rect">
              <a:avLst/>
            </a:prstGeom>
            <a:noFill/>
          </p:spPr>
          <p:txBody>
            <a:bodyPr wrap="square" rtlCol="0">
              <a:spAutoFit/>
            </a:bodyPr>
            <a:lstStyle/>
            <a:p>
              <a:pPr algn="ctr" defTabSz="914377">
                <a:defRPr/>
              </a:pPr>
              <a:r>
                <a:rPr lang="en-US" sz="1067" b="1" dirty="0" err="1">
                  <a:solidFill>
                    <a:srgbClr val="065792"/>
                  </a:solidFill>
                  <a:latin typeface="Golos Text" panose="020B0503020202020204" pitchFamily="34" charset="0"/>
                  <a:cs typeface="Golos Text" panose="020B0503020202020204" pitchFamily="34" charset="0"/>
                </a:rPr>
                <a:t>Bergisch</a:t>
              </a:r>
              <a:r>
                <a:rPr lang="en-US" sz="1067" b="1" dirty="0">
                  <a:solidFill>
                    <a:srgbClr val="065792"/>
                  </a:solidFill>
                  <a:latin typeface="Golos Text" panose="020B0503020202020204" pitchFamily="34" charset="0"/>
                  <a:cs typeface="Golos Text" panose="020B0503020202020204" pitchFamily="34" charset="0"/>
                </a:rPr>
                <a:t> Gladbach</a:t>
              </a:r>
            </a:p>
            <a:p>
              <a:pPr algn="ctr" defTabSz="914377">
                <a:defRPr/>
              </a:pPr>
              <a:r>
                <a:rPr lang="en-US" sz="1067" b="1" dirty="0">
                  <a:solidFill>
                    <a:srgbClr val="065792"/>
                  </a:solidFill>
                  <a:latin typeface="Golos Text" panose="020B0503020202020204" pitchFamily="34" charset="0"/>
                  <a:cs typeface="Golos Text" panose="020B0503020202020204" pitchFamily="34" charset="0"/>
                </a:rPr>
                <a:t>&amp; Dortmund,</a:t>
              </a:r>
            </a:p>
            <a:p>
              <a:pPr algn="ctr" defTabSz="914377">
                <a:defRPr/>
              </a:pPr>
              <a:r>
                <a:rPr lang="en-US" sz="1067" b="1" dirty="0">
                  <a:solidFill>
                    <a:srgbClr val="065792"/>
                  </a:solidFill>
                  <a:latin typeface="Golos Text" panose="020B0503020202020204" pitchFamily="34" charset="0"/>
                  <a:cs typeface="Golos Text" panose="020B0503020202020204" pitchFamily="34" charset="0"/>
                </a:rPr>
                <a:t>Germany</a:t>
              </a:r>
            </a:p>
          </p:txBody>
        </p:sp>
        <p:sp>
          <p:nvSpPr>
            <p:cNvPr id="11" name="Textfeld 10">
              <a:extLst>
                <a:ext uri="{FF2B5EF4-FFF2-40B4-BE49-F238E27FC236}">
                  <a16:creationId xmlns:a16="http://schemas.microsoft.com/office/drawing/2014/main" id="{EE3407D1-FBC1-D7AE-0B0B-D8E93F004216}"/>
                </a:ext>
              </a:extLst>
            </p:cNvPr>
            <p:cNvSpPr txBox="1"/>
            <p:nvPr/>
          </p:nvSpPr>
          <p:spPr>
            <a:xfrm>
              <a:off x="2987824" y="1878672"/>
              <a:ext cx="1188794" cy="192409"/>
            </a:xfrm>
            <a:prstGeom prst="rect">
              <a:avLst/>
            </a:prstGeom>
            <a:noFill/>
          </p:spPr>
          <p:txBody>
            <a:bodyPr wrap="square" rtlCol="0">
              <a:spAutoFit/>
            </a:bodyPr>
            <a:lstStyle/>
            <a:p>
              <a:pPr algn="ctr" defTabSz="914377">
                <a:defRPr/>
              </a:pPr>
              <a:r>
                <a:rPr lang="en-US" sz="1067" b="1" dirty="0">
                  <a:solidFill>
                    <a:srgbClr val="065792"/>
                  </a:solidFill>
                  <a:latin typeface="Golos Text" panose="020B0503020202020204" pitchFamily="34" charset="0"/>
                  <a:cs typeface="Golos Text" panose="020B0503020202020204" pitchFamily="34" charset="0"/>
                </a:rPr>
                <a:t>30 years of innovation</a:t>
              </a:r>
            </a:p>
          </p:txBody>
        </p:sp>
        <p:sp>
          <p:nvSpPr>
            <p:cNvPr id="12" name="Textfeld 11">
              <a:extLst>
                <a:ext uri="{FF2B5EF4-FFF2-40B4-BE49-F238E27FC236}">
                  <a16:creationId xmlns:a16="http://schemas.microsoft.com/office/drawing/2014/main" id="{4B31E820-3FEF-6FED-4A3F-C30B141B5D73}"/>
                </a:ext>
              </a:extLst>
            </p:cNvPr>
            <p:cNvSpPr txBox="1"/>
            <p:nvPr/>
          </p:nvSpPr>
          <p:spPr>
            <a:xfrm>
              <a:off x="2123728" y="1878672"/>
              <a:ext cx="1188794" cy="315567"/>
            </a:xfrm>
            <a:prstGeom prst="rect">
              <a:avLst/>
            </a:prstGeom>
            <a:noFill/>
          </p:spPr>
          <p:txBody>
            <a:bodyPr wrap="square" rtlCol="0">
              <a:spAutoFit/>
            </a:bodyPr>
            <a:lstStyle/>
            <a:p>
              <a:pPr algn="ctr" defTabSz="914377">
                <a:defRPr/>
              </a:pPr>
              <a:r>
                <a:rPr lang="en-US" sz="1067" b="1" dirty="0">
                  <a:solidFill>
                    <a:srgbClr val="065792"/>
                  </a:solidFill>
                  <a:latin typeface="Golos Text" panose="020B0503020202020204" pitchFamily="34" charset="0"/>
                  <a:cs typeface="Golos Text" panose="020B0503020202020204" pitchFamily="34" charset="0"/>
                </a:rPr>
                <a:t>Customers in</a:t>
              </a:r>
            </a:p>
            <a:p>
              <a:pPr algn="ctr" defTabSz="914377">
                <a:defRPr/>
              </a:pPr>
              <a:r>
                <a:rPr lang="en-US" sz="1067" b="1" dirty="0">
                  <a:solidFill>
                    <a:srgbClr val="065792"/>
                  </a:solidFill>
                  <a:latin typeface="Golos Text" panose="020B0503020202020204" pitchFamily="34" charset="0"/>
                  <a:cs typeface="Golos Text" panose="020B0503020202020204" pitchFamily="34" charset="0"/>
                </a:rPr>
                <a:t>&gt;25 countries</a:t>
              </a:r>
            </a:p>
          </p:txBody>
        </p:sp>
        <p:pic>
          <p:nvPicPr>
            <p:cNvPr id="13" name="Grafik 12" descr="Globus mit einfarbiger Füllung">
              <a:extLst>
                <a:ext uri="{FF2B5EF4-FFF2-40B4-BE49-F238E27FC236}">
                  <a16:creationId xmlns:a16="http://schemas.microsoft.com/office/drawing/2014/main" id="{0D7DD8D9-A5CF-7794-6071-BF2908FD0703}"/>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2451939" y="1454672"/>
              <a:ext cx="468000" cy="468000"/>
            </a:xfrm>
            <a:prstGeom prst="rect">
              <a:avLst/>
            </a:prstGeom>
          </p:spPr>
        </p:pic>
        <p:pic>
          <p:nvPicPr>
            <p:cNvPr id="14" name="Grafik 13" descr="Glühbirne und Zahnrad mit einfarbiger Füllung">
              <a:extLst>
                <a:ext uri="{FF2B5EF4-FFF2-40B4-BE49-F238E27FC236}">
                  <a16:creationId xmlns:a16="http://schemas.microsoft.com/office/drawing/2014/main" id="{BB26FC8C-B2D0-86D8-65F8-74CCEFE30112}"/>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3347864" y="1454672"/>
              <a:ext cx="468000" cy="468000"/>
            </a:xfrm>
            <a:prstGeom prst="rect">
              <a:avLst/>
            </a:prstGeom>
          </p:spPr>
        </p:pic>
        <p:grpSp>
          <p:nvGrpSpPr>
            <p:cNvPr id="15" name="Gruppieren 14">
              <a:extLst>
                <a:ext uri="{FF2B5EF4-FFF2-40B4-BE49-F238E27FC236}">
                  <a16:creationId xmlns:a16="http://schemas.microsoft.com/office/drawing/2014/main" id="{AA564E75-8EF0-E85F-BAF8-FDAFD25D1273}"/>
                </a:ext>
              </a:extLst>
            </p:cNvPr>
            <p:cNvGrpSpPr>
              <a:grpSpLocks noChangeAspect="1"/>
            </p:cNvGrpSpPr>
            <p:nvPr/>
          </p:nvGrpSpPr>
          <p:grpSpPr>
            <a:xfrm>
              <a:off x="1448608" y="1411780"/>
              <a:ext cx="549145" cy="469129"/>
              <a:chOff x="2274919" y="2937594"/>
              <a:chExt cx="1072945" cy="916607"/>
            </a:xfrm>
          </p:grpSpPr>
          <p:pic>
            <p:nvPicPr>
              <p:cNvPr id="16" name="Grafik 15" descr="Markierung mit einfarbiger Füllung">
                <a:extLst>
                  <a:ext uri="{FF2B5EF4-FFF2-40B4-BE49-F238E27FC236}">
                    <a16:creationId xmlns:a16="http://schemas.microsoft.com/office/drawing/2014/main" id="{87AD6F85-30E5-DF91-C60C-5C933FF73261}"/>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2718178" y="3224515"/>
                <a:ext cx="629686" cy="629686"/>
              </a:xfrm>
              <a:prstGeom prst="rect">
                <a:avLst/>
              </a:prstGeom>
            </p:spPr>
          </p:pic>
          <p:pic>
            <p:nvPicPr>
              <p:cNvPr id="17" name="Grafik 16" descr="Markierung mit einfarbiger Füllung">
                <a:extLst>
                  <a:ext uri="{FF2B5EF4-FFF2-40B4-BE49-F238E27FC236}">
                    <a16:creationId xmlns:a16="http://schemas.microsoft.com/office/drawing/2014/main" id="{D97158E7-0101-1AFB-0B49-3A63604FF374}"/>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2274919" y="2937594"/>
                <a:ext cx="914400" cy="914401"/>
              </a:xfrm>
              <a:prstGeom prst="rect">
                <a:avLst/>
              </a:prstGeom>
            </p:spPr>
          </p:pic>
        </p:grpSp>
      </p:grpSp>
      <p:pic>
        <p:nvPicPr>
          <p:cNvPr id="19" name="Bildplatzhalter 9">
            <a:extLst>
              <a:ext uri="{FF2B5EF4-FFF2-40B4-BE49-F238E27FC236}">
                <a16:creationId xmlns:a16="http://schemas.microsoft.com/office/drawing/2014/main" id="{29D3F4A1-DF76-E210-FC8F-59A5C999701C}"/>
              </a:ext>
            </a:extLst>
          </p:cNvPr>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a:xfrm>
            <a:off x="6191679" y="1124744"/>
            <a:ext cx="2687515" cy="2592000"/>
          </a:xfrm>
          <a:prstGeom prst="rect">
            <a:avLst/>
          </a:prstGeom>
        </p:spPr>
      </p:pic>
      <p:pic>
        <p:nvPicPr>
          <p:cNvPr id="20" name="Grafik 19">
            <a:extLst>
              <a:ext uri="{FF2B5EF4-FFF2-40B4-BE49-F238E27FC236}">
                <a16:creationId xmlns:a16="http://schemas.microsoft.com/office/drawing/2014/main" id="{2D31522F-F85E-A700-98EC-53733C1EAA2F}"/>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8976802" y="1130851"/>
            <a:ext cx="2687817" cy="2592000"/>
          </a:xfrm>
          <a:prstGeom prst="rect">
            <a:avLst/>
          </a:prstGeom>
        </p:spPr>
      </p:pic>
      <p:pic>
        <p:nvPicPr>
          <p:cNvPr id="21" name="Grafik 20">
            <a:extLst>
              <a:ext uri="{FF2B5EF4-FFF2-40B4-BE49-F238E27FC236}">
                <a16:creationId xmlns:a16="http://schemas.microsoft.com/office/drawing/2014/main" id="{32237D64-F40C-EB4E-FB4E-E55FA6E51975}"/>
              </a:ext>
            </a:extLst>
          </p:cNvPr>
          <p:cNvPicPr>
            <a:picLocks noChangeAspect="1"/>
          </p:cNvPicPr>
          <p:nvPr/>
        </p:nvPicPr>
        <p:blipFill>
          <a:blip r:embed="rId11" cstate="hqprint">
            <a:extLst>
              <a:ext uri="{28A0092B-C50C-407E-A947-70E740481C1C}">
                <a14:useLocalDpi xmlns:a14="http://schemas.microsoft.com/office/drawing/2010/main"/>
              </a:ext>
            </a:extLst>
          </a:blip>
          <a:srcRect/>
          <a:stretch>
            <a:fillRect/>
          </a:stretch>
        </p:blipFill>
        <p:spPr>
          <a:xfrm>
            <a:off x="6192011" y="3813043"/>
            <a:ext cx="2938311" cy="2592000"/>
          </a:xfrm>
          <a:prstGeom prst="rect">
            <a:avLst/>
          </a:prstGeom>
        </p:spPr>
      </p:pic>
      <p:sp>
        <p:nvSpPr>
          <p:cNvPr id="32" name="Content Placeholder 2">
            <a:extLst>
              <a:ext uri="{FF2B5EF4-FFF2-40B4-BE49-F238E27FC236}">
                <a16:creationId xmlns:a16="http://schemas.microsoft.com/office/drawing/2014/main" id="{16F60F68-27B8-0F48-E680-CDA5E754DDCC}"/>
              </a:ext>
            </a:extLst>
          </p:cNvPr>
          <p:cNvSpPr txBox="1">
            <a:spLocks/>
          </p:cNvSpPr>
          <p:nvPr/>
        </p:nvSpPr>
        <p:spPr>
          <a:xfrm>
            <a:off x="473613" y="1450844"/>
            <a:ext cx="5198876" cy="4608512"/>
          </a:xfrm>
        </p:spPr>
        <p:txBody>
          <a:bodyPr lIns="0" tIns="0" rIns="0" bIns="0">
            <a:noAutofit/>
          </a:bodyPr>
          <a:lstStyle>
            <a:lvl1pPr marL="0" indent="0" algn="l" defTabSz="914400" rtl="0" eaLnBrk="1" latinLnBrk="0" hangingPunct="1">
              <a:lnSpc>
                <a:spcPct val="10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94" indent="-228594" defTabSz="1219170">
              <a:spcBef>
                <a:spcPts val="800"/>
              </a:spcBef>
              <a:buFont typeface="Arial" panose="020B0604020202020204" pitchFamily="34" charset="0"/>
              <a:buChar char="•"/>
              <a:tabLst>
                <a:tab pos="2309226" algn="l"/>
              </a:tabLst>
              <a:defRPr/>
            </a:pPr>
            <a:r>
              <a:rPr lang="en-US" sz="1467" dirty="0">
                <a:solidFill>
                  <a:prstClr val="black"/>
                </a:solidFill>
                <a:latin typeface="Golos Text" panose="020B0503020202020204" pitchFamily="34" charset="0"/>
                <a:cs typeface="Golos Text" panose="020B0503020202020204" pitchFamily="34" charset="0"/>
              </a:rPr>
              <a:t>Founded in 1994 as ACCEL Instruments GmbH – since 2009 named RI Research Instruments GmbH</a:t>
            </a:r>
          </a:p>
          <a:p>
            <a:pPr marL="228594" indent="-228594" defTabSz="1219170">
              <a:spcBef>
                <a:spcPts val="800"/>
              </a:spcBef>
              <a:buFont typeface="Arial" panose="020B0604020202020204" pitchFamily="34" charset="0"/>
              <a:buChar char="•"/>
              <a:tabLst>
                <a:tab pos="1917652" algn="l"/>
                <a:tab pos="2273243" algn="l"/>
              </a:tabLst>
              <a:defRPr/>
            </a:pPr>
            <a:r>
              <a:rPr lang="en-US" sz="1467" dirty="0">
                <a:solidFill>
                  <a:prstClr val="black"/>
                </a:solidFill>
                <a:latin typeface="Golos Text" panose="020B0503020202020204" pitchFamily="34" charset="0"/>
                <a:cs typeface="Golos Text" panose="020B0503020202020204" pitchFamily="34" charset="0"/>
              </a:rPr>
              <a:t>Annual revenue of 90 million EUR</a:t>
            </a:r>
          </a:p>
          <a:p>
            <a:pPr marL="228594" indent="-228594" defTabSz="1219170">
              <a:spcBef>
                <a:spcPts val="800"/>
              </a:spcBef>
              <a:buFont typeface="Arial" panose="020B0604020202020204" pitchFamily="34" charset="0"/>
              <a:buChar char="•"/>
              <a:defRPr/>
            </a:pPr>
            <a:r>
              <a:rPr lang="en-US" sz="1467" dirty="0">
                <a:solidFill>
                  <a:prstClr val="black"/>
                </a:solidFill>
                <a:latin typeface="Golos Text" panose="020B0503020202020204" pitchFamily="34" charset="0"/>
                <a:cs typeface="Golos Text" panose="020B0503020202020204" pitchFamily="34" charset="0"/>
              </a:rPr>
              <a:t>Majority (52%) owned by Bruker EST, Management team are additional shareholders</a:t>
            </a:r>
          </a:p>
          <a:p>
            <a:pPr marL="228594" indent="-228594" defTabSz="1219170">
              <a:spcBef>
                <a:spcPts val="800"/>
              </a:spcBef>
              <a:buFont typeface="Arial" panose="020B0604020202020204" pitchFamily="34" charset="0"/>
              <a:buChar char="•"/>
              <a:defRPr/>
            </a:pPr>
            <a:r>
              <a:rPr lang="en-US" sz="1467" dirty="0">
                <a:solidFill>
                  <a:prstClr val="black"/>
                </a:solidFill>
                <a:latin typeface="Golos Text" panose="020B0503020202020204" pitchFamily="34" charset="0"/>
                <a:cs typeface="Golos Text" panose="020B0503020202020204" pitchFamily="34" charset="0"/>
              </a:rPr>
              <a:t>Headquarters in </a:t>
            </a:r>
            <a:r>
              <a:rPr lang="en-US" sz="1467" dirty="0" err="1">
                <a:solidFill>
                  <a:prstClr val="black"/>
                </a:solidFill>
                <a:latin typeface="Golos Text" panose="020B0503020202020204" pitchFamily="34" charset="0"/>
                <a:cs typeface="Golos Text" panose="020B0503020202020204" pitchFamily="34" charset="0"/>
              </a:rPr>
              <a:t>Bergisch</a:t>
            </a:r>
            <a:r>
              <a:rPr lang="en-US" sz="1467" dirty="0">
                <a:solidFill>
                  <a:prstClr val="black"/>
                </a:solidFill>
                <a:latin typeface="Golos Text" panose="020B0503020202020204" pitchFamily="34" charset="0"/>
                <a:cs typeface="Golos Text" panose="020B0503020202020204" pitchFamily="34" charset="0"/>
              </a:rPr>
              <a:t> Gladbach, Germany, </a:t>
            </a:r>
            <a:br>
              <a:rPr lang="en-US" sz="1467" dirty="0">
                <a:solidFill>
                  <a:prstClr val="black"/>
                </a:solidFill>
                <a:latin typeface="Golos Text" panose="020B0503020202020204" pitchFamily="34" charset="0"/>
                <a:cs typeface="Golos Text" panose="020B0503020202020204" pitchFamily="34" charset="0"/>
              </a:rPr>
            </a:br>
            <a:r>
              <a:rPr lang="en-US" sz="1467" dirty="0">
                <a:solidFill>
                  <a:prstClr val="black"/>
                </a:solidFill>
                <a:latin typeface="Golos Text" panose="020B0503020202020204" pitchFamily="34" charset="0"/>
                <a:cs typeface="Golos Text" panose="020B0503020202020204" pitchFamily="34" charset="0"/>
              </a:rPr>
              <a:t>very close to Cologne</a:t>
            </a:r>
          </a:p>
          <a:p>
            <a:pPr marL="228594" indent="-228594" defTabSz="1219170">
              <a:spcBef>
                <a:spcPts val="800"/>
              </a:spcBef>
              <a:buFont typeface="Arial" panose="020B0604020202020204" pitchFamily="34" charset="0"/>
              <a:buChar char="•"/>
              <a:defRPr/>
            </a:pPr>
            <a:r>
              <a:rPr lang="en-US" sz="1467" dirty="0">
                <a:solidFill>
                  <a:prstClr val="black"/>
                </a:solidFill>
                <a:latin typeface="Golos Text" panose="020B0503020202020204" pitchFamily="34" charset="0"/>
                <a:cs typeface="Golos Text" panose="020B0503020202020204" pitchFamily="34" charset="0"/>
              </a:rPr>
              <a:t>3 main high-tech business fields</a:t>
            </a:r>
          </a:p>
          <a:p>
            <a:pPr marL="596885" lvl="1" indent="-228594" defTabSz="1219170">
              <a:spcBef>
                <a:spcPts val="800"/>
              </a:spcBef>
              <a:defRPr/>
            </a:pPr>
            <a:r>
              <a:rPr lang="en-US" sz="1333" dirty="0">
                <a:solidFill>
                  <a:prstClr val="black"/>
                </a:solidFill>
                <a:latin typeface="Golos Text" panose="020B0503020202020204" pitchFamily="34" charset="0"/>
                <a:cs typeface="Golos Text" panose="020B0503020202020204" pitchFamily="34" charset="0"/>
              </a:rPr>
              <a:t>Particle accelerators: Super and normal conducting </a:t>
            </a:r>
          </a:p>
          <a:p>
            <a:pPr marL="596885" lvl="1" indent="-228594" defTabSz="1219170">
              <a:spcBef>
                <a:spcPts val="800"/>
              </a:spcBef>
              <a:defRPr/>
            </a:pPr>
            <a:r>
              <a:rPr lang="en-US" sz="1333" dirty="0">
                <a:solidFill>
                  <a:prstClr val="black"/>
                </a:solidFill>
                <a:latin typeface="Golos Text" panose="020B0503020202020204" pitchFamily="34" charset="0"/>
                <a:cs typeface="Golos Text" panose="020B0503020202020204" pitchFamily="34" charset="0"/>
              </a:rPr>
              <a:t>Fusion: Systems and components supplier</a:t>
            </a:r>
          </a:p>
          <a:p>
            <a:pPr marL="596885" lvl="1" indent="-228594" defTabSz="1219170">
              <a:spcBef>
                <a:spcPts val="800"/>
              </a:spcBef>
              <a:defRPr/>
            </a:pPr>
            <a:r>
              <a:rPr lang="en-US" sz="1333" dirty="0" err="1">
                <a:solidFill>
                  <a:prstClr val="black"/>
                </a:solidFill>
                <a:latin typeface="Golos Text" panose="020B0503020202020204" pitchFamily="34" charset="0"/>
                <a:cs typeface="Golos Text" panose="020B0503020202020204" pitchFamily="34" charset="0"/>
              </a:rPr>
              <a:t>Semicon</a:t>
            </a:r>
            <a:r>
              <a:rPr lang="en-US" sz="1333" dirty="0">
                <a:solidFill>
                  <a:prstClr val="black"/>
                </a:solidFill>
                <a:latin typeface="Golos Text" panose="020B0503020202020204" pitchFamily="34" charset="0"/>
                <a:cs typeface="Golos Text" panose="020B0503020202020204" pitchFamily="34" charset="0"/>
              </a:rPr>
              <a:t>: EUV tools and </a:t>
            </a:r>
            <a:r>
              <a:rPr lang="en-US" sz="1333" dirty="0" err="1">
                <a:solidFill>
                  <a:prstClr val="black"/>
                </a:solidFill>
                <a:latin typeface="Golos Text" panose="020B0503020202020204" pitchFamily="34" charset="0"/>
                <a:cs typeface="Golos Text" panose="020B0503020202020204" pitchFamily="34" charset="0"/>
              </a:rPr>
              <a:t>Semicon</a:t>
            </a:r>
            <a:r>
              <a:rPr lang="en-US" sz="1333" dirty="0">
                <a:solidFill>
                  <a:prstClr val="black"/>
                </a:solidFill>
                <a:latin typeface="Golos Text" panose="020B0503020202020204" pitchFamily="34" charset="0"/>
                <a:cs typeface="Golos Text" panose="020B0503020202020204" pitchFamily="34" charset="0"/>
              </a:rPr>
              <a:t> supply chain</a:t>
            </a:r>
          </a:p>
        </p:txBody>
      </p:sp>
      <p:pic>
        <p:nvPicPr>
          <p:cNvPr id="6" name="Grafik 5" descr="Ein Bild, das medizinische Ausrüstung, Maschine, Im Haus, Text enthält.&#10;&#10;KI-generierte Inhalte können fehlerhaft sein.">
            <a:extLst>
              <a:ext uri="{FF2B5EF4-FFF2-40B4-BE49-F238E27FC236}">
                <a16:creationId xmlns:a16="http://schemas.microsoft.com/office/drawing/2014/main" id="{11D72461-FEBD-67D7-2B7E-9644B3A96D8F}"/>
              </a:ext>
            </a:extLst>
          </p:cNvPr>
          <p:cNvPicPr>
            <a:picLocks noChangeAspect="1"/>
          </p:cNvPicPr>
          <p:nvPr/>
        </p:nvPicPr>
        <p:blipFill>
          <a:blip r:embed="rId12" cstate="hqprint">
            <a:extLst>
              <a:ext uri="{28A0092B-C50C-407E-A947-70E740481C1C}">
                <a14:useLocalDpi xmlns:a14="http://schemas.microsoft.com/office/drawing/2010/main"/>
              </a:ext>
            </a:extLst>
          </a:blip>
          <a:srcRect/>
          <a:stretch>
            <a:fillRect/>
          </a:stretch>
        </p:blipFill>
        <p:spPr>
          <a:xfrm>
            <a:off x="9230434" y="3812676"/>
            <a:ext cx="2434185" cy="2592000"/>
          </a:xfrm>
          <a:prstGeom prst="rect">
            <a:avLst/>
          </a:prstGeom>
        </p:spPr>
      </p:pic>
      <p:sp>
        <p:nvSpPr>
          <p:cNvPr id="5" name="Fußzeilenplatzhalter 4">
            <a:extLst>
              <a:ext uri="{FF2B5EF4-FFF2-40B4-BE49-F238E27FC236}">
                <a16:creationId xmlns:a16="http://schemas.microsoft.com/office/drawing/2014/main" id="{56122FA7-AFF9-AA53-E2CA-F7E9BD027B1B}"/>
              </a:ext>
            </a:extLst>
          </p:cNvPr>
          <p:cNvSpPr>
            <a:spLocks noGrp="1"/>
          </p:cNvSpPr>
          <p:nvPr>
            <p:ph type="ftr" sz="quarter" idx="19"/>
          </p:nvPr>
        </p:nvSpPr>
        <p:spPr>
          <a:xfrm>
            <a:off x="473612" y="6610773"/>
            <a:ext cx="2886872" cy="163200"/>
          </a:xfrm>
          <a:prstGeom prst="rect">
            <a:avLst/>
          </a:prstGeom>
        </p:spPr>
        <p:txBody>
          <a:bodyPr vert="horz" lIns="0" tIns="0" rIns="0" bIns="0" rtlCol="0" anchor="t"/>
          <a:lstStyle>
            <a:defPPr>
              <a:defRPr lang="de-DE"/>
            </a:defPPr>
            <a:lvl1pPr marL="0" algn="ctr" defTabSz="1219170" rtl="0" eaLnBrk="1" latinLnBrk="0" hangingPunct="1">
              <a:defRPr sz="933" kern="1200">
                <a:solidFill>
                  <a:schemeClr val="tx2"/>
                </a:solidFill>
                <a:latin typeface="Golos Text" panose="020B0503020202020204" pitchFamily="34" charset="0"/>
                <a:ea typeface="+mn-ea"/>
                <a:cs typeface="Golos Text" panose="020B0503020202020204" pitchFamily="34" charset="0"/>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l"/>
            <a:r>
              <a:rPr lang="en-US" dirty="0">
                <a:solidFill>
                  <a:srgbClr val="065792"/>
                </a:solidFill>
              </a:rPr>
              <a:t>© RI Research Instruments GmbH</a:t>
            </a:r>
          </a:p>
        </p:txBody>
      </p:sp>
      <p:sp>
        <p:nvSpPr>
          <p:cNvPr id="7" name="Foliennummernplatzhalter 6">
            <a:extLst>
              <a:ext uri="{FF2B5EF4-FFF2-40B4-BE49-F238E27FC236}">
                <a16:creationId xmlns:a16="http://schemas.microsoft.com/office/drawing/2014/main" id="{1310095C-E4D5-3FBC-ED1E-43573C53D7AC}"/>
              </a:ext>
            </a:extLst>
          </p:cNvPr>
          <p:cNvSpPr>
            <a:spLocks noGrp="1"/>
          </p:cNvSpPr>
          <p:nvPr>
            <p:ph type="sldNum" sz="quarter" idx="20"/>
          </p:nvPr>
        </p:nvSpPr>
        <p:spPr>
          <a:xfrm>
            <a:off x="10901082" y="6610773"/>
            <a:ext cx="817305" cy="163200"/>
          </a:xfrm>
          <a:prstGeom prst="rect">
            <a:avLst/>
          </a:prstGeom>
        </p:spPr>
        <p:txBody>
          <a:bodyPr vert="horz" lIns="0" tIns="0" rIns="0" bIns="0" rtlCol="0" anchor="t"/>
          <a:lstStyle>
            <a:defPPr>
              <a:defRPr lang="de-DE"/>
            </a:defPPr>
            <a:lvl1pPr marL="0" algn="r" defTabSz="1219170" rtl="0" eaLnBrk="1" latinLnBrk="0" hangingPunct="1">
              <a:defRPr sz="933" kern="1200">
                <a:solidFill>
                  <a:schemeClr val="tx2"/>
                </a:solidFill>
                <a:latin typeface="Golos Text" panose="020B0503020202020204" pitchFamily="34" charset="0"/>
                <a:ea typeface="+mn-ea"/>
                <a:cs typeface="Golos Text" panose="020B0503020202020204" pitchFamily="34" charset="0"/>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53B819A2-35ED-426A-9519-D8283996F3B5}" type="slidenum">
              <a:rPr lang="en-US">
                <a:solidFill>
                  <a:srgbClr val="065792"/>
                </a:solidFill>
              </a:rPr>
              <a:pPr/>
              <a:t>35</a:t>
            </a:fld>
            <a:endParaRPr lang="en-US" dirty="0">
              <a:solidFill>
                <a:srgbClr val="065792"/>
              </a:solidFill>
            </a:endParaRPr>
          </a:p>
        </p:txBody>
      </p:sp>
    </p:spTree>
    <p:extLst>
      <p:ext uri="{BB962C8B-B14F-4D97-AF65-F5344CB8AC3E}">
        <p14:creationId xmlns:p14="http://schemas.microsoft.com/office/powerpoint/2010/main" val="5109533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78F92B06-CC6D-AD4E-19B7-109391B6960C}"/>
              </a:ext>
            </a:extLst>
          </p:cNvPr>
          <p:cNvGraphicFramePr>
            <a:graphicFrameLocks/>
          </p:cNvGraphicFramePr>
          <p:nvPr>
            <p:custDataLst>
              <p:tags r:id="rId1"/>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Folie" r:id="rId4" imgW="371" imgH="371" progId="TCLayout.ActiveDocument.1">
                  <p:embed/>
                </p:oleObj>
              </mc:Choice>
              <mc:Fallback>
                <p:oleObj name="think-cell Folie" r:id="rId4" imgW="371" imgH="371" progId="TCLayout.ActiveDocument.1">
                  <p:embed/>
                  <p:pic>
                    <p:nvPicPr>
                      <p:cNvPr id="9" name="think-cell data - do not delete" hidden="1">
                        <a:extLst>
                          <a:ext uri="{FF2B5EF4-FFF2-40B4-BE49-F238E27FC236}">
                            <a16:creationId xmlns:a16="http://schemas.microsoft.com/office/drawing/2014/main" id="{78F92B06-CC6D-AD4E-19B7-109391B6960C}"/>
                          </a:ext>
                        </a:extLst>
                      </p:cNvPr>
                      <p:cNvPicPr/>
                      <p:nvPr/>
                    </p:nvPicPr>
                    <p:blipFill>
                      <a:blip r:embed="rId5"/>
                      <a:stretch>
                        <a:fillRect/>
                      </a:stretch>
                    </p:blipFill>
                    <p:spPr>
                      <a:xfrm>
                        <a:off x="2118" y="2118"/>
                        <a:ext cx="2117" cy="2117"/>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B9C61BE4-8979-C823-56EA-DAF72126FA52}"/>
              </a:ext>
            </a:extLst>
          </p:cNvPr>
          <p:cNvSpPr>
            <a:spLocks noGrp="1"/>
          </p:cNvSpPr>
          <p:nvPr>
            <p:ph type="title"/>
          </p:nvPr>
        </p:nvSpPr>
        <p:spPr/>
        <p:txBody>
          <a:bodyPr vert="horz"/>
          <a:lstStyle/>
          <a:p>
            <a:r>
              <a:rPr lang="en-US" noProof="0" dirty="0"/>
              <a:t>Our Customers</a:t>
            </a:r>
          </a:p>
        </p:txBody>
      </p:sp>
      <p:sp>
        <p:nvSpPr>
          <p:cNvPr id="6" name="Textplatzhalter 5">
            <a:extLst>
              <a:ext uri="{FF2B5EF4-FFF2-40B4-BE49-F238E27FC236}">
                <a16:creationId xmlns:a16="http://schemas.microsoft.com/office/drawing/2014/main" id="{A9B4D064-B188-1C70-5863-1401D432E33C}"/>
              </a:ext>
            </a:extLst>
          </p:cNvPr>
          <p:cNvSpPr>
            <a:spLocks noGrp="1"/>
          </p:cNvSpPr>
          <p:nvPr>
            <p:ph type="body" sz="quarter" idx="17"/>
          </p:nvPr>
        </p:nvSpPr>
        <p:spPr>
          <a:prstGeom prst="rect">
            <a:avLst/>
          </a:prstGeom>
        </p:spPr>
        <p:txBody>
          <a:bodyPr lIns="0" tIns="0" rIns="0" bIns="0" anchor="t" anchorCtr="0">
            <a:noAutofit/>
          </a:bodyPr>
          <a:lstStyle/>
          <a:p>
            <a:pPr>
              <a:buSzPct val="200000"/>
              <a:buFontTx/>
            </a:pPr>
            <a:r>
              <a:rPr lang="en-US" i="1" noProof="0" dirty="0">
                <a:solidFill>
                  <a:srgbClr val="065792"/>
                </a:solidFill>
                <a:latin typeface="Merriweather" pitchFamily="2" charset="77"/>
              </a:rPr>
              <a:t>Diversified high-tech portfolio</a:t>
            </a:r>
          </a:p>
        </p:txBody>
      </p:sp>
      <p:sp>
        <p:nvSpPr>
          <p:cNvPr id="13" name="Content Placeholder 2">
            <a:extLst>
              <a:ext uri="{FF2B5EF4-FFF2-40B4-BE49-F238E27FC236}">
                <a16:creationId xmlns:a16="http://schemas.microsoft.com/office/drawing/2014/main" id="{FF178823-371B-A90C-BD12-A15952A52CC2}"/>
              </a:ext>
            </a:extLst>
          </p:cNvPr>
          <p:cNvSpPr txBox="1">
            <a:spLocks/>
          </p:cNvSpPr>
          <p:nvPr/>
        </p:nvSpPr>
        <p:spPr>
          <a:xfrm>
            <a:off x="473611" y="1540963"/>
            <a:ext cx="8229296" cy="4608512"/>
          </a:xfrm>
        </p:spPr>
        <p:txBody>
          <a:bodyPr lIns="0" tIns="0" rIns="0" bIns="0" anchor="ctr" anchorCtr="0">
            <a:noAutofit/>
          </a:bodyPr>
          <a:lstStyle>
            <a:lvl1pPr marL="0" indent="0" algn="l" defTabSz="914400" rtl="0" eaLnBrk="1" latinLnBrk="0" hangingPunct="1">
              <a:lnSpc>
                <a:spcPct val="10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219170">
              <a:spcBef>
                <a:spcPts val="1333"/>
              </a:spcBef>
              <a:defRPr/>
            </a:pPr>
            <a:r>
              <a:rPr lang="en-US" sz="1600" b="1" dirty="0">
                <a:solidFill>
                  <a:srgbClr val="065792"/>
                </a:solidFill>
                <a:latin typeface="Golos Text" panose="020B0503020202020204" pitchFamily="34" charset="0"/>
                <a:cs typeface="Golos Text" panose="020B0503020202020204" pitchFamily="34" charset="0"/>
              </a:rPr>
              <a:t>„Big Science“: 70%</a:t>
            </a:r>
          </a:p>
          <a:p>
            <a:pPr marL="609585" indent="-609585" defTabSz="1219170">
              <a:spcBef>
                <a:spcPts val="1333"/>
              </a:spcBef>
              <a:buFont typeface="+mj-lt"/>
              <a:buAutoNum type="arabicPeriod"/>
              <a:defRPr/>
            </a:pPr>
            <a:r>
              <a:rPr lang="en-US" sz="1600" dirty="0">
                <a:solidFill>
                  <a:prstClr val="black"/>
                </a:solidFill>
                <a:latin typeface="Golos Text" panose="020B0503020202020204" pitchFamily="34" charset="0"/>
                <a:cs typeface="Golos Text" panose="020B0503020202020204" pitchFamily="34" charset="0"/>
              </a:rPr>
              <a:t>Superconducting RF cavities and</a:t>
            </a:r>
            <a:br>
              <a:rPr lang="en-US" sz="1600" dirty="0">
                <a:solidFill>
                  <a:prstClr val="black"/>
                </a:solidFill>
                <a:latin typeface="Golos Text" panose="020B0503020202020204" pitchFamily="34" charset="0"/>
                <a:cs typeface="Golos Text" panose="020B0503020202020204" pitchFamily="34" charset="0"/>
              </a:rPr>
            </a:br>
            <a:r>
              <a:rPr lang="en-US" sz="1600" dirty="0">
                <a:solidFill>
                  <a:prstClr val="black"/>
                </a:solidFill>
                <a:latin typeface="Golos Text" panose="020B0503020202020204" pitchFamily="34" charset="0"/>
                <a:cs typeface="Golos Text" panose="020B0503020202020204" pitchFamily="34" charset="0"/>
              </a:rPr>
              <a:t>accelerator modules	 			</a:t>
            </a:r>
          </a:p>
          <a:p>
            <a:pPr marL="609585" indent="-609585" defTabSz="1219170">
              <a:spcBef>
                <a:spcPts val="1333"/>
              </a:spcBef>
              <a:buFont typeface="+mj-lt"/>
              <a:buAutoNum type="arabicPeriod"/>
              <a:defRPr/>
            </a:pPr>
            <a:r>
              <a:rPr lang="en-US" sz="1600" dirty="0">
                <a:solidFill>
                  <a:prstClr val="black"/>
                </a:solidFill>
                <a:latin typeface="Golos Text" panose="020B0503020202020204" pitchFamily="34" charset="0"/>
                <a:cs typeface="Golos Text" panose="020B0503020202020204" pitchFamily="34" charset="0"/>
              </a:rPr>
              <a:t>Normal conducting RF cavities, RFQs, linacs, accelerators for medical isotopes &amp; radiation therapy including pulsed power equipment	</a:t>
            </a:r>
          </a:p>
          <a:p>
            <a:pPr marL="609585" indent="-609585" defTabSz="1219170">
              <a:spcBef>
                <a:spcPts val="1333"/>
              </a:spcBef>
              <a:buFont typeface="+mj-lt"/>
              <a:buAutoNum type="arabicPeriod"/>
              <a:defRPr/>
            </a:pPr>
            <a:r>
              <a:rPr lang="en-US" sz="1600" dirty="0">
                <a:solidFill>
                  <a:prstClr val="black"/>
                </a:solidFill>
                <a:latin typeface="Golos Text" panose="020B0503020202020204" pitchFamily="34" charset="0"/>
                <a:cs typeface="Golos Text" panose="020B0503020202020204" pitchFamily="34" charset="0"/>
              </a:rPr>
              <a:t>Fusion equipment (ITER, JT60…)</a:t>
            </a:r>
            <a:r>
              <a:rPr lang="en-US" sz="1600" b="1" dirty="0">
                <a:solidFill>
                  <a:srgbClr val="3399FF"/>
                </a:solidFill>
                <a:latin typeface="Golos Text" panose="020B0503020202020204" pitchFamily="34" charset="0"/>
                <a:cs typeface="Golos Text" panose="020B0503020202020204" pitchFamily="34" charset="0"/>
              </a:rPr>
              <a:t>				</a:t>
            </a:r>
          </a:p>
          <a:p>
            <a:pPr defTabSz="1219170">
              <a:spcBef>
                <a:spcPts val="1333"/>
              </a:spcBef>
              <a:defRPr/>
            </a:pPr>
            <a:r>
              <a:rPr lang="en-US" sz="1600" b="1" dirty="0">
                <a:solidFill>
                  <a:srgbClr val="065792"/>
                </a:solidFill>
                <a:latin typeface="Golos Text" panose="020B0503020202020204" pitchFamily="34" charset="0"/>
                <a:cs typeface="Golos Text" panose="020B0503020202020204" pitchFamily="34" charset="0"/>
              </a:rPr>
              <a:t>“High-tech industry” (partly confidential): 30%</a:t>
            </a:r>
          </a:p>
          <a:p>
            <a:pPr marL="609585" indent="-609585" defTabSz="1219170">
              <a:spcBef>
                <a:spcPts val="1333"/>
              </a:spcBef>
              <a:buFont typeface="+mj-lt"/>
              <a:buAutoNum type="arabicPeriod" startAt="4"/>
              <a:defRPr/>
            </a:pPr>
            <a:r>
              <a:rPr lang="en-US" sz="1600" dirty="0">
                <a:solidFill>
                  <a:prstClr val="black"/>
                </a:solidFill>
                <a:latin typeface="Golos Text" panose="020B0503020202020204" pitchFamily="34" charset="0"/>
                <a:cs typeface="Golos Text" panose="020B0503020202020204" pitchFamily="34" charset="0"/>
              </a:rPr>
              <a:t>EUV metrology tools including photon instrumentation		</a:t>
            </a:r>
          </a:p>
          <a:p>
            <a:pPr marL="609585" indent="-609585" defTabSz="1219170">
              <a:spcBef>
                <a:spcPts val="1333"/>
              </a:spcBef>
              <a:buFont typeface="+mj-lt"/>
              <a:buAutoNum type="arabicPeriod" startAt="4"/>
              <a:defRPr/>
            </a:pPr>
            <a:r>
              <a:rPr lang="en-US" sz="1600" dirty="0">
                <a:solidFill>
                  <a:prstClr val="black"/>
                </a:solidFill>
                <a:latin typeface="Golos Text" panose="020B0503020202020204" pitchFamily="34" charset="0"/>
                <a:cs typeface="Golos Text" panose="020B0503020202020204" pitchFamily="34" charset="0"/>
              </a:rPr>
              <a:t>Components for EUV lithography machines </a:t>
            </a:r>
          </a:p>
          <a:p>
            <a:pPr defTabSz="1219170">
              <a:spcBef>
                <a:spcPts val="1333"/>
              </a:spcBef>
              <a:defRPr/>
            </a:pPr>
            <a:endParaRPr lang="en-US" sz="1600" dirty="0">
              <a:solidFill>
                <a:prstClr val="black"/>
              </a:solidFill>
              <a:latin typeface="Golos Text" panose="020B0503020202020204" pitchFamily="34" charset="0"/>
              <a:cs typeface="Golos Text" panose="020B0503020202020204" pitchFamily="34" charset="0"/>
            </a:endParaRPr>
          </a:p>
          <a:p>
            <a:pPr defTabSz="1219170">
              <a:spcBef>
                <a:spcPts val="1333"/>
              </a:spcBef>
              <a:defRPr/>
            </a:pPr>
            <a:r>
              <a:rPr lang="en-US" sz="1600" dirty="0">
                <a:solidFill>
                  <a:prstClr val="black"/>
                </a:solidFill>
                <a:latin typeface="Golos Text" panose="020B0503020202020204" pitchFamily="34" charset="0"/>
                <a:cs typeface="Golos Text" panose="020B0503020202020204" pitchFamily="34" charset="0"/>
              </a:rPr>
              <a:t>Others e.g. Nuclear, Pulsed Power, Space	</a:t>
            </a:r>
            <a:r>
              <a:rPr lang="en-US" sz="1600" b="1" dirty="0">
                <a:solidFill>
                  <a:srgbClr val="3399FF"/>
                </a:solidFill>
                <a:latin typeface="Golos Text" panose="020B0503020202020204" pitchFamily="34" charset="0"/>
                <a:cs typeface="Golos Text" panose="020B0503020202020204" pitchFamily="34" charset="0"/>
              </a:rPr>
              <a:t>								</a:t>
            </a:r>
            <a:endParaRPr lang="en-US" sz="1600" u="sng" dirty="0">
              <a:solidFill>
                <a:prstClr val="black"/>
              </a:solidFill>
              <a:latin typeface="Golos Text" panose="020B0503020202020204" pitchFamily="34" charset="0"/>
              <a:cs typeface="Golos Text" panose="020B0503020202020204" pitchFamily="34" charset="0"/>
            </a:endParaRPr>
          </a:p>
        </p:txBody>
      </p:sp>
      <p:sp>
        <p:nvSpPr>
          <p:cNvPr id="8" name="Fußzeilenplatzhalter 7">
            <a:extLst>
              <a:ext uri="{FF2B5EF4-FFF2-40B4-BE49-F238E27FC236}">
                <a16:creationId xmlns:a16="http://schemas.microsoft.com/office/drawing/2014/main" id="{1C93097E-3CE4-4B74-BE42-41E8AD3F1083}"/>
              </a:ext>
            </a:extLst>
          </p:cNvPr>
          <p:cNvSpPr>
            <a:spLocks noGrp="1"/>
          </p:cNvSpPr>
          <p:nvPr>
            <p:ph type="ftr" sz="quarter" idx="19"/>
          </p:nvPr>
        </p:nvSpPr>
        <p:spPr>
          <a:xfrm>
            <a:off x="473612" y="6610773"/>
            <a:ext cx="2886872" cy="163200"/>
          </a:xfrm>
          <a:prstGeom prst="rect">
            <a:avLst/>
          </a:prstGeom>
        </p:spPr>
        <p:txBody>
          <a:bodyPr vert="horz" lIns="0" tIns="0" rIns="0" bIns="0" rtlCol="0" anchor="t"/>
          <a:lstStyle>
            <a:defPPr>
              <a:defRPr lang="de-DE"/>
            </a:defPPr>
            <a:lvl1pPr marL="0" algn="ctr" defTabSz="1219170" rtl="0" eaLnBrk="1" latinLnBrk="0" hangingPunct="1">
              <a:defRPr sz="933" kern="1200">
                <a:solidFill>
                  <a:schemeClr val="tx2"/>
                </a:solidFill>
                <a:latin typeface="Golos Text" panose="020B0503020202020204" pitchFamily="34" charset="0"/>
                <a:ea typeface="+mn-ea"/>
                <a:cs typeface="Golos Text" panose="020B0503020202020204" pitchFamily="34" charset="0"/>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l"/>
            <a:r>
              <a:rPr lang="en-US" dirty="0">
                <a:solidFill>
                  <a:srgbClr val="065792"/>
                </a:solidFill>
              </a:rPr>
              <a:t>© RI Research Instruments GmbH</a:t>
            </a:r>
          </a:p>
        </p:txBody>
      </p:sp>
      <p:sp>
        <p:nvSpPr>
          <p:cNvPr id="10" name="Foliennummernplatzhalter 9">
            <a:extLst>
              <a:ext uri="{FF2B5EF4-FFF2-40B4-BE49-F238E27FC236}">
                <a16:creationId xmlns:a16="http://schemas.microsoft.com/office/drawing/2014/main" id="{6B1BCE15-51C2-0223-2300-EDC080A8E10E}"/>
              </a:ext>
            </a:extLst>
          </p:cNvPr>
          <p:cNvSpPr>
            <a:spLocks noGrp="1"/>
          </p:cNvSpPr>
          <p:nvPr>
            <p:ph type="sldNum" sz="quarter" idx="20"/>
          </p:nvPr>
        </p:nvSpPr>
        <p:spPr>
          <a:xfrm>
            <a:off x="10901082" y="6610773"/>
            <a:ext cx="817305" cy="163200"/>
          </a:xfrm>
          <a:prstGeom prst="rect">
            <a:avLst/>
          </a:prstGeom>
        </p:spPr>
        <p:txBody>
          <a:bodyPr vert="horz" lIns="0" tIns="0" rIns="0" bIns="0" rtlCol="0" anchor="t"/>
          <a:lstStyle>
            <a:defPPr>
              <a:defRPr lang="de-DE"/>
            </a:defPPr>
            <a:lvl1pPr marL="0" algn="r" defTabSz="1219170" rtl="0" eaLnBrk="1" latinLnBrk="0" hangingPunct="1">
              <a:defRPr sz="933" kern="1200">
                <a:solidFill>
                  <a:schemeClr val="tx2"/>
                </a:solidFill>
                <a:latin typeface="Golos Text" panose="020B0503020202020204" pitchFamily="34" charset="0"/>
                <a:ea typeface="+mn-ea"/>
                <a:cs typeface="Golos Text" panose="020B0503020202020204" pitchFamily="34" charset="0"/>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53B819A2-35ED-426A-9519-D8283996F3B5}" type="slidenum">
              <a:rPr lang="en-US">
                <a:solidFill>
                  <a:srgbClr val="065792"/>
                </a:solidFill>
              </a:rPr>
              <a:pPr/>
              <a:t>36</a:t>
            </a:fld>
            <a:endParaRPr lang="en-US" dirty="0">
              <a:solidFill>
                <a:srgbClr val="065792"/>
              </a:solidFill>
            </a:endParaRPr>
          </a:p>
        </p:txBody>
      </p:sp>
      <p:pic>
        <p:nvPicPr>
          <p:cNvPr id="4" name="Picture 6" descr="Machine">
            <a:extLst>
              <a:ext uri="{FF2B5EF4-FFF2-40B4-BE49-F238E27FC236}">
                <a16:creationId xmlns:a16="http://schemas.microsoft.com/office/drawing/2014/main" id="{F0B8D28C-7447-FD01-0226-D3A6C939868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281576" y="2471606"/>
            <a:ext cx="2496000" cy="21072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Large Hadron Collider Struggles, Adding to the Mysteries of Life - The New  York Times">
            <a:extLst>
              <a:ext uri="{FF2B5EF4-FFF2-40B4-BE49-F238E27FC236}">
                <a16:creationId xmlns:a16="http://schemas.microsoft.com/office/drawing/2014/main" id="{DD2FDE1E-456C-6306-321E-729AA5B2F7A9}"/>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281577" y="966275"/>
            <a:ext cx="2496000" cy="13802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1D164FA5-5BB7-5BB5-A826-58D01C3BE624}"/>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l="14063" b="12843"/>
          <a:stretch>
            <a:fillRect/>
          </a:stretch>
        </p:blipFill>
        <p:spPr bwMode="auto">
          <a:xfrm>
            <a:off x="9281577" y="4710009"/>
            <a:ext cx="2496000" cy="167942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1" name="Textplatzhalter 3">
            <a:extLst>
              <a:ext uri="{FF2B5EF4-FFF2-40B4-BE49-F238E27FC236}">
                <a16:creationId xmlns:a16="http://schemas.microsoft.com/office/drawing/2014/main" id="{86358590-F2E5-8525-5313-7D8CBA8CC2CF}"/>
              </a:ext>
            </a:extLst>
          </p:cNvPr>
          <p:cNvSpPr txBox="1">
            <a:spLocks/>
          </p:cNvSpPr>
          <p:nvPr/>
        </p:nvSpPr>
        <p:spPr>
          <a:xfrm rot="20738095">
            <a:off x="5118949" y="4682932"/>
            <a:ext cx="4155955" cy="1322296"/>
          </a:xfrm>
          <a:prstGeom prst="rect">
            <a:avLst/>
          </a:prstGeom>
        </p:spPr>
        <p:txBody>
          <a:bodyPr>
            <a:normAutofit fontScale="92500" lnSpcReduction="10000"/>
          </a:bodyPr>
          <a:lstStyle>
            <a:lvl1pPr marL="0" indent="0" algn="l" defTabSz="914400" rtl="0" eaLnBrk="1" latinLnBrk="0" hangingPunct="1">
              <a:lnSpc>
                <a:spcPct val="10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94" indent="-228594" defTabSz="1219170">
              <a:spcBef>
                <a:spcPts val="1333"/>
              </a:spcBef>
              <a:buFont typeface="Arial" panose="020B0604020202020204" pitchFamily="34" charset="0"/>
              <a:buChar char="•"/>
            </a:pPr>
            <a:r>
              <a:rPr lang="en-US" sz="1600" dirty="0">
                <a:solidFill>
                  <a:srgbClr val="065792">
                    <a:lumMod val="60000"/>
                    <a:lumOff val="40000"/>
                  </a:srgbClr>
                </a:solidFill>
                <a:latin typeface="Golos Text" panose="020B0503020202020204" pitchFamily="34" charset="0"/>
                <a:cs typeface="Golos Text" panose="020B0503020202020204" pitchFamily="34" charset="0"/>
              </a:rPr>
              <a:t>Worldwide leading company in SRF cavities production</a:t>
            </a:r>
          </a:p>
          <a:p>
            <a:pPr marL="228594" indent="-228594" defTabSz="1219170">
              <a:spcBef>
                <a:spcPts val="1333"/>
              </a:spcBef>
              <a:buFont typeface="Arial" panose="020B0604020202020204" pitchFamily="34" charset="0"/>
              <a:buChar char="•"/>
            </a:pPr>
            <a:r>
              <a:rPr lang="en-US" sz="1600" dirty="0">
                <a:solidFill>
                  <a:srgbClr val="065792">
                    <a:lumMod val="60000"/>
                    <a:lumOff val="40000"/>
                  </a:srgbClr>
                </a:solidFill>
                <a:latin typeface="Golos Text" panose="020B0503020202020204" pitchFamily="34" charset="0"/>
                <a:cs typeface="Golos Text" panose="020B0503020202020204" pitchFamily="34" charset="0"/>
              </a:rPr>
              <a:t>The only company in the world that can deliver turn-key SRF modules including controls and cryogenic supply valve boxes</a:t>
            </a:r>
            <a:endParaRPr lang="en-US" sz="133" dirty="0">
              <a:solidFill>
                <a:srgbClr val="065792">
                  <a:lumMod val="60000"/>
                  <a:lumOff val="40000"/>
                </a:srgbClr>
              </a:solidFill>
              <a:latin typeface="Golos Text" panose="020B0503020202020204" pitchFamily="34" charset="0"/>
              <a:cs typeface="Golos Text" panose="020B0503020202020204" pitchFamily="34" charset="0"/>
            </a:endParaRPr>
          </a:p>
          <a:p>
            <a:pPr defTabSz="1219170">
              <a:spcBef>
                <a:spcPts val="1333"/>
              </a:spcBef>
            </a:pPr>
            <a:endParaRPr lang="en-US" sz="1600" dirty="0">
              <a:solidFill>
                <a:prstClr val="black"/>
              </a:solidFill>
              <a:latin typeface="Golos Text" panose="020B0503020202020204" pitchFamily="34" charset="0"/>
              <a:cs typeface="Golos Text" panose="020B0503020202020204" pitchFamily="34" charset="0"/>
            </a:endParaRPr>
          </a:p>
          <a:p>
            <a:pPr defTabSz="1219170">
              <a:spcBef>
                <a:spcPts val="1333"/>
              </a:spcBef>
            </a:pPr>
            <a:endParaRPr lang="en-US" sz="1600" dirty="0">
              <a:solidFill>
                <a:prstClr val="black"/>
              </a:solidFill>
              <a:latin typeface="Golos Text"/>
            </a:endParaRPr>
          </a:p>
        </p:txBody>
      </p:sp>
    </p:spTree>
    <p:extLst>
      <p:ext uri="{BB962C8B-B14F-4D97-AF65-F5344CB8AC3E}">
        <p14:creationId xmlns:p14="http://schemas.microsoft.com/office/powerpoint/2010/main" val="25206829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11DC0-55FE-9771-575C-A6F4675059C0}"/>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9488D3C5-0414-FC11-E21A-5F3858C720C3}"/>
              </a:ext>
            </a:extLst>
          </p:cNvPr>
          <p:cNvGraphicFramePr>
            <a:graphicFrameLocks/>
          </p:cNvGraphicFramePr>
          <p:nvPr>
            <p:custDataLst>
              <p:tags r:id="rId1"/>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Folie" r:id="rId3" imgW="360" imgH="360" progId="TCLayout.ActiveDocument.1">
                  <p:embed/>
                </p:oleObj>
              </mc:Choice>
              <mc:Fallback>
                <p:oleObj name="think-cell Folie" r:id="rId3" imgW="360" imgH="360" progId="TCLayout.ActiveDocument.1">
                  <p:embed/>
                  <p:pic>
                    <p:nvPicPr>
                      <p:cNvPr id="3" name="think-cell data - do not delete" hidden="1">
                        <a:extLst>
                          <a:ext uri="{FF2B5EF4-FFF2-40B4-BE49-F238E27FC236}">
                            <a16:creationId xmlns:a16="http://schemas.microsoft.com/office/drawing/2014/main" id="{9488D3C5-0414-FC11-E21A-5F3858C720C3}"/>
                          </a:ext>
                        </a:extLst>
                      </p:cNvPr>
                      <p:cNvPicPr/>
                      <p:nvPr/>
                    </p:nvPicPr>
                    <p:blipFill>
                      <a:blip r:embed="rId4"/>
                      <a:stretch>
                        <a:fillRect/>
                      </a:stretch>
                    </p:blipFill>
                    <p:spPr>
                      <a:xfrm>
                        <a:off x="2118" y="2118"/>
                        <a:ext cx="2117" cy="2117"/>
                      </a:xfrm>
                      <a:prstGeom prst="rect">
                        <a:avLst/>
                      </a:prstGeom>
                    </p:spPr>
                  </p:pic>
                </p:oleObj>
              </mc:Fallback>
            </mc:AlternateContent>
          </a:graphicData>
        </a:graphic>
      </p:graphicFrame>
      <p:pic>
        <p:nvPicPr>
          <p:cNvPr id="12" name="Bildplatzhalter 11" descr="Ein Bild, das Schraubenfeder, Frühling, Metallwaren, Natur enthält.&#10;&#10;KI-generierte Inhalte können fehlerhaft sein.">
            <a:extLst>
              <a:ext uri="{FF2B5EF4-FFF2-40B4-BE49-F238E27FC236}">
                <a16:creationId xmlns:a16="http://schemas.microsoft.com/office/drawing/2014/main" id="{BB796665-66F1-0BC6-7CFF-C63AC14D263E}"/>
              </a:ext>
            </a:extLst>
          </p:cNvPr>
          <p:cNvPicPr>
            <a:picLocks noGrp="1" noChangeAspect="1"/>
          </p:cNvPicPr>
          <p:nvPr>
            <p:ph type="pic" sz="quarter" idx="18"/>
          </p:nvPr>
        </p:nvPicPr>
        <p:blipFill>
          <a:blip r:embed="rId5" cstate="hqprint">
            <a:extLst>
              <a:ext uri="{28A0092B-C50C-407E-A947-70E740481C1C}">
                <a14:useLocalDpi xmlns:a14="http://schemas.microsoft.com/office/drawing/2010/main"/>
              </a:ext>
            </a:extLst>
          </a:blip>
          <a:srcRect/>
          <a:stretch/>
        </p:blipFill>
        <p:spPr/>
      </p:pic>
      <p:sp>
        <p:nvSpPr>
          <p:cNvPr id="4" name="Textplatzhalter 3">
            <a:extLst>
              <a:ext uri="{FF2B5EF4-FFF2-40B4-BE49-F238E27FC236}">
                <a16:creationId xmlns:a16="http://schemas.microsoft.com/office/drawing/2014/main" id="{66EC32F4-D800-98F4-A137-AD0B61365646}"/>
              </a:ext>
            </a:extLst>
          </p:cNvPr>
          <p:cNvSpPr>
            <a:spLocks noGrp="1"/>
          </p:cNvSpPr>
          <p:nvPr>
            <p:ph type="body" sz="quarter" idx="14"/>
          </p:nvPr>
        </p:nvSpPr>
        <p:spPr>
          <a:xfrm>
            <a:off x="473612" y="1584383"/>
            <a:ext cx="5105056" cy="3058315"/>
          </a:xfrm>
        </p:spPr>
        <p:txBody>
          <a:bodyPr/>
          <a:lstStyle/>
          <a:p>
            <a:pPr marL="0" indent="0">
              <a:spcBef>
                <a:spcPts val="0"/>
              </a:spcBef>
              <a:spcAft>
                <a:spcPts val="267"/>
              </a:spcAft>
              <a:buNone/>
            </a:pPr>
            <a:r>
              <a:rPr lang="en-US" sz="1467" b="1" dirty="0">
                <a:solidFill>
                  <a:schemeClr val="tx2"/>
                </a:solidFill>
              </a:rPr>
              <a:t>400 Experts </a:t>
            </a:r>
          </a:p>
          <a:p>
            <a:pPr>
              <a:spcBef>
                <a:spcPts val="0"/>
              </a:spcBef>
              <a:spcAft>
                <a:spcPts val="267"/>
              </a:spcAft>
            </a:pPr>
            <a:r>
              <a:rPr lang="en-US" sz="1467" dirty="0"/>
              <a:t>140 Engineers &amp; physicists</a:t>
            </a:r>
          </a:p>
          <a:p>
            <a:pPr>
              <a:spcBef>
                <a:spcPts val="0"/>
              </a:spcBef>
              <a:spcAft>
                <a:spcPts val="267"/>
              </a:spcAft>
            </a:pPr>
            <a:r>
              <a:rPr lang="en-US" sz="1467" dirty="0"/>
              <a:t>220 Craftspeople</a:t>
            </a:r>
          </a:p>
          <a:p>
            <a:pPr>
              <a:spcBef>
                <a:spcPts val="0"/>
              </a:spcBef>
              <a:spcAft>
                <a:spcPts val="267"/>
              </a:spcAft>
            </a:pPr>
            <a:r>
              <a:rPr lang="en-US" sz="1467" dirty="0"/>
              <a:t>40 Finances, HR, IT, …</a:t>
            </a:r>
          </a:p>
          <a:p>
            <a:pPr marL="0" indent="0">
              <a:spcAft>
                <a:spcPts val="267"/>
              </a:spcAft>
              <a:buNone/>
            </a:pPr>
            <a:r>
              <a:rPr lang="en-US" sz="1467" b="1" dirty="0">
                <a:solidFill>
                  <a:schemeClr val="tx2"/>
                </a:solidFill>
              </a:rPr>
              <a:t>End-to-end Engineering and Manufacturing Solutions</a:t>
            </a:r>
          </a:p>
          <a:p>
            <a:pPr>
              <a:spcBef>
                <a:spcPts val="0"/>
              </a:spcBef>
              <a:spcAft>
                <a:spcPts val="267"/>
              </a:spcAft>
            </a:pPr>
            <a:r>
              <a:rPr lang="en-US" sz="1467" dirty="0"/>
              <a:t>R&amp;D </a:t>
            </a:r>
          </a:p>
          <a:p>
            <a:pPr>
              <a:spcBef>
                <a:spcPts val="0"/>
              </a:spcBef>
              <a:spcAft>
                <a:spcPts val="267"/>
              </a:spcAft>
            </a:pPr>
            <a:r>
              <a:rPr lang="en-US" sz="1467" dirty="0"/>
              <a:t>Engineering</a:t>
            </a:r>
          </a:p>
          <a:p>
            <a:pPr>
              <a:spcBef>
                <a:spcPts val="0"/>
              </a:spcBef>
              <a:spcAft>
                <a:spcPts val="267"/>
              </a:spcAft>
            </a:pPr>
            <a:r>
              <a:rPr lang="en-US" sz="1467" dirty="0"/>
              <a:t>Precision Manufacturing</a:t>
            </a:r>
          </a:p>
          <a:p>
            <a:pPr>
              <a:spcBef>
                <a:spcPts val="0"/>
              </a:spcBef>
              <a:spcAft>
                <a:spcPts val="267"/>
              </a:spcAft>
            </a:pPr>
            <a:r>
              <a:rPr lang="en-US" sz="1467" dirty="0"/>
              <a:t>Qualification &amp; Testing</a:t>
            </a:r>
          </a:p>
          <a:p>
            <a:pPr>
              <a:spcBef>
                <a:spcPts val="0"/>
              </a:spcBef>
              <a:spcAft>
                <a:spcPts val="267"/>
              </a:spcAft>
            </a:pPr>
            <a:r>
              <a:rPr lang="en-US" sz="1467" dirty="0"/>
              <a:t>Assembly, Integration &amp; Service</a:t>
            </a:r>
          </a:p>
          <a:p>
            <a:pPr>
              <a:spcBef>
                <a:spcPts val="0"/>
              </a:spcBef>
              <a:spcAft>
                <a:spcPts val="267"/>
              </a:spcAft>
            </a:pPr>
            <a:r>
              <a:rPr lang="en-US" sz="1467" dirty="0"/>
              <a:t>Series production</a:t>
            </a:r>
            <a:endParaRPr lang="en-US" noProof="0" dirty="0"/>
          </a:p>
          <a:p>
            <a:pPr marL="0" indent="0">
              <a:spcAft>
                <a:spcPts val="267"/>
              </a:spcAft>
              <a:buNone/>
            </a:pPr>
            <a:endParaRPr lang="en-US" noProof="0" dirty="0"/>
          </a:p>
        </p:txBody>
      </p:sp>
      <p:sp>
        <p:nvSpPr>
          <p:cNvPr id="7" name="Titel 6">
            <a:extLst>
              <a:ext uri="{FF2B5EF4-FFF2-40B4-BE49-F238E27FC236}">
                <a16:creationId xmlns:a16="http://schemas.microsoft.com/office/drawing/2014/main" id="{A1FADC87-F13D-FFFF-52B4-5531BADE416D}"/>
              </a:ext>
            </a:extLst>
          </p:cNvPr>
          <p:cNvSpPr>
            <a:spLocks noGrp="1"/>
          </p:cNvSpPr>
          <p:nvPr>
            <p:ph type="title"/>
          </p:nvPr>
        </p:nvSpPr>
        <p:spPr/>
        <p:txBody>
          <a:bodyPr vert="horz"/>
          <a:lstStyle/>
          <a:p>
            <a:r>
              <a:rPr lang="en-US" sz="2400" dirty="0"/>
              <a:t>Hundreds of Experts / </a:t>
            </a:r>
            <a:br>
              <a:rPr lang="en-US" sz="2400" dirty="0"/>
            </a:br>
            <a:r>
              <a:rPr lang="en-US" sz="2400" dirty="0"/>
              <a:t>Dozens of Technologies</a:t>
            </a:r>
          </a:p>
        </p:txBody>
      </p:sp>
      <p:pic>
        <p:nvPicPr>
          <p:cNvPr id="10" name="Bildplatzhalter 9" descr="Ein Bild, das Entwurf, Zeichnung, Tinte, Kunst enthält.&#10;&#10;KI-generierte Inhalte können fehlerhaft sein.">
            <a:extLst>
              <a:ext uri="{FF2B5EF4-FFF2-40B4-BE49-F238E27FC236}">
                <a16:creationId xmlns:a16="http://schemas.microsoft.com/office/drawing/2014/main" id="{89D5AE5A-091B-0683-0EEB-AB04242928B4}"/>
              </a:ext>
            </a:extLst>
          </p:cNvPr>
          <p:cNvPicPr>
            <a:picLocks noGrp="1" noChangeAspect="1"/>
          </p:cNvPicPr>
          <p:nvPr>
            <p:ph type="pic" sz="quarter" idx="17"/>
          </p:nvPr>
        </p:nvPicPr>
        <p:blipFill>
          <a:blip r:embed="rId6" cstate="hqprint">
            <a:extLst>
              <a:ext uri="{28A0092B-C50C-407E-A947-70E740481C1C}">
                <a14:useLocalDpi xmlns:a14="http://schemas.microsoft.com/office/drawing/2010/main"/>
              </a:ext>
            </a:extLst>
          </a:blip>
          <a:srcRect/>
          <a:stretch/>
        </p:blipFill>
        <p:spPr/>
      </p:pic>
      <p:sp>
        <p:nvSpPr>
          <p:cNvPr id="6" name="Textplatzhalter 5">
            <a:extLst>
              <a:ext uri="{FF2B5EF4-FFF2-40B4-BE49-F238E27FC236}">
                <a16:creationId xmlns:a16="http://schemas.microsoft.com/office/drawing/2014/main" id="{48327E16-3453-94DE-09E2-5474C4D3CF56}"/>
              </a:ext>
            </a:extLst>
          </p:cNvPr>
          <p:cNvSpPr>
            <a:spLocks noGrp="1"/>
          </p:cNvSpPr>
          <p:nvPr>
            <p:ph type="body" sz="quarter" idx="20"/>
          </p:nvPr>
        </p:nvSpPr>
        <p:spPr>
          <a:xfrm>
            <a:off x="473611" y="1056527"/>
            <a:ext cx="5215989" cy="203947"/>
          </a:xfrm>
        </p:spPr>
        <p:txBody>
          <a:bodyPr/>
          <a:lstStyle/>
          <a:p>
            <a:r>
              <a:rPr lang="en-US" sz="1333" dirty="0"/>
              <a:t>Large enough to do complex projects &amp; small enough to be flexible </a:t>
            </a:r>
          </a:p>
        </p:txBody>
      </p:sp>
      <p:pic>
        <p:nvPicPr>
          <p:cNvPr id="21" name="Picture 20" descr="A blue and yellow colored object&#10;&#10;Description automatically generated with medium confidence">
            <a:extLst>
              <a:ext uri="{FF2B5EF4-FFF2-40B4-BE49-F238E27FC236}">
                <a16:creationId xmlns:a16="http://schemas.microsoft.com/office/drawing/2014/main" id="{856463CE-36C9-3019-98A2-1C696AF9C33F}"/>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473612" y="4923185"/>
            <a:ext cx="1516565" cy="1420332"/>
          </a:xfrm>
          <a:prstGeom prst="rect">
            <a:avLst/>
          </a:prstGeom>
        </p:spPr>
      </p:pic>
      <p:sp>
        <p:nvSpPr>
          <p:cNvPr id="22" name="Isosceles Triangle 35">
            <a:extLst>
              <a:ext uri="{FF2B5EF4-FFF2-40B4-BE49-F238E27FC236}">
                <a16:creationId xmlns:a16="http://schemas.microsoft.com/office/drawing/2014/main" id="{ED75CC7F-AA9E-9364-8463-9F6028D07DF3}"/>
              </a:ext>
            </a:extLst>
          </p:cNvPr>
          <p:cNvSpPr/>
          <p:nvPr/>
        </p:nvSpPr>
        <p:spPr>
          <a:xfrm rot="5400000">
            <a:off x="1733484" y="5540876"/>
            <a:ext cx="1420329" cy="277656"/>
          </a:xfrm>
          <a:prstGeom prst="triangl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Golos Text" panose="020B0503020202020204" pitchFamily="34" charset="0"/>
              <a:cs typeface="Golos Text" panose="020B0503020202020204" pitchFamily="34" charset="0"/>
            </a:endParaRPr>
          </a:p>
        </p:txBody>
      </p:sp>
      <p:pic>
        <p:nvPicPr>
          <p:cNvPr id="23" name="Grafik 22" descr="Ein Bild, das Kleidung, Person, Im Haus, Haushaltsgerät enthält.&#10;&#10;KI-generierte Inhalte können fehlerhaft sein.">
            <a:extLst>
              <a:ext uri="{FF2B5EF4-FFF2-40B4-BE49-F238E27FC236}">
                <a16:creationId xmlns:a16="http://schemas.microsoft.com/office/drawing/2014/main" id="{E9269059-DE96-4705-955B-1C8373C1C04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flipH="1">
            <a:off x="2897120" y="4966608"/>
            <a:ext cx="2130493" cy="1420329"/>
          </a:xfrm>
          <a:prstGeom prst="rect">
            <a:avLst/>
          </a:prstGeom>
        </p:spPr>
      </p:pic>
      <p:pic>
        <p:nvPicPr>
          <p:cNvPr id="14" name="Bildplatzhalter 13" descr="Ein Bild, das Menschliches Gesicht, Brille, Lächeln, Person enthält.&#10;&#10;KI-generierte Inhalte können fehlerhaft sein.">
            <a:extLst>
              <a:ext uri="{FF2B5EF4-FFF2-40B4-BE49-F238E27FC236}">
                <a16:creationId xmlns:a16="http://schemas.microsoft.com/office/drawing/2014/main" id="{2212BD3D-1F6E-0B6E-B33B-C6A33C608124}"/>
              </a:ext>
            </a:extLst>
          </p:cNvPr>
          <p:cNvPicPr>
            <a:picLocks noGrp="1" noChangeAspect="1"/>
          </p:cNvPicPr>
          <p:nvPr>
            <p:ph type="pic" sz="quarter" idx="19"/>
          </p:nvPr>
        </p:nvPicPr>
        <p:blipFill>
          <a:blip r:embed="rId9" cstate="hqprint">
            <a:extLst>
              <a:ext uri="{28A0092B-C50C-407E-A947-70E740481C1C}">
                <a14:useLocalDpi xmlns:a14="http://schemas.microsoft.com/office/drawing/2010/main"/>
              </a:ext>
            </a:extLst>
          </a:blip>
          <a:srcRect/>
          <a:stretch>
            <a:fillRect/>
          </a:stretch>
        </p:blipFill>
        <p:spPr>
          <a:xfrm>
            <a:off x="9190567" y="3488267"/>
            <a:ext cx="2999317" cy="3369733"/>
          </a:xfrm>
          <a:prstGeom prst="rect">
            <a:avLst/>
          </a:prstGeom>
        </p:spPr>
      </p:pic>
      <p:pic>
        <p:nvPicPr>
          <p:cNvPr id="2" name="Inhaltsplatzhalter 5" descr="Gruppenerfolg mit einfarbiger Füllung">
            <a:extLst>
              <a:ext uri="{FF2B5EF4-FFF2-40B4-BE49-F238E27FC236}">
                <a16:creationId xmlns:a16="http://schemas.microsoft.com/office/drawing/2014/main" id="{EA01CFA7-C601-88D2-2AB9-648D60837D85}"/>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3563620" y="1704032"/>
            <a:ext cx="624000" cy="624000"/>
          </a:xfrm>
          <a:prstGeom prst="rect">
            <a:avLst/>
          </a:prstGeom>
        </p:spPr>
      </p:pic>
      <p:sp>
        <p:nvSpPr>
          <p:cNvPr id="9" name="Textfeld 8">
            <a:extLst>
              <a:ext uri="{FF2B5EF4-FFF2-40B4-BE49-F238E27FC236}">
                <a16:creationId xmlns:a16="http://schemas.microsoft.com/office/drawing/2014/main" id="{A4D6BEC3-DED5-769A-89AC-0F296977CB2B}"/>
              </a:ext>
            </a:extLst>
          </p:cNvPr>
          <p:cNvSpPr txBox="1"/>
          <p:nvPr/>
        </p:nvSpPr>
        <p:spPr>
          <a:xfrm>
            <a:off x="3279648" y="2204713"/>
            <a:ext cx="1190752" cy="420756"/>
          </a:xfrm>
          <a:prstGeom prst="rect">
            <a:avLst/>
          </a:prstGeom>
          <a:noFill/>
        </p:spPr>
        <p:txBody>
          <a:bodyPr wrap="square" rtlCol="0">
            <a:spAutoFit/>
          </a:bodyPr>
          <a:lstStyle/>
          <a:p>
            <a:pPr algn="ctr" defTabSz="914377">
              <a:defRPr/>
            </a:pPr>
            <a:r>
              <a:rPr lang="en-US" sz="1067" b="1" dirty="0">
                <a:solidFill>
                  <a:srgbClr val="065792"/>
                </a:solidFill>
                <a:latin typeface="Golos Text" panose="020B0503020202020204" pitchFamily="34" charset="0"/>
                <a:cs typeface="Golos Text" panose="020B0503020202020204" pitchFamily="34" charset="0"/>
              </a:rPr>
              <a:t>400</a:t>
            </a:r>
          </a:p>
          <a:p>
            <a:pPr algn="ctr" defTabSz="914377">
              <a:defRPr/>
            </a:pPr>
            <a:r>
              <a:rPr lang="en-US" sz="1067" b="1" dirty="0">
                <a:solidFill>
                  <a:srgbClr val="065792"/>
                </a:solidFill>
                <a:latin typeface="Golos Text" panose="020B0503020202020204" pitchFamily="34" charset="0"/>
                <a:cs typeface="Golos Text" panose="020B0503020202020204" pitchFamily="34" charset="0"/>
              </a:rPr>
              <a:t>and growing</a:t>
            </a:r>
          </a:p>
        </p:txBody>
      </p:sp>
    </p:spTree>
    <p:extLst>
      <p:ext uri="{BB962C8B-B14F-4D97-AF65-F5344CB8AC3E}">
        <p14:creationId xmlns:p14="http://schemas.microsoft.com/office/powerpoint/2010/main" val="10431892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8D071-79A9-9665-6000-0F9E5DB154F0}"/>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B147EE6D-C30B-DD00-64CB-0B8C0931F8D5}"/>
              </a:ext>
            </a:extLst>
          </p:cNvPr>
          <p:cNvGraphicFramePr>
            <a:graphicFrameLocks/>
          </p:cNvGraphicFramePr>
          <p:nvPr>
            <p:custDataLst>
              <p:tags r:id="rId1"/>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Folie" r:id="rId3" imgW="327" imgH="327" progId="TCLayout.ActiveDocument.1">
                  <p:embed/>
                </p:oleObj>
              </mc:Choice>
              <mc:Fallback>
                <p:oleObj name="think-cell Folie" r:id="rId3" imgW="327" imgH="327" progId="TCLayout.ActiveDocument.1">
                  <p:embed/>
                  <p:pic>
                    <p:nvPicPr>
                      <p:cNvPr id="7" name="think-cell data - do not delete" hidden="1">
                        <a:extLst>
                          <a:ext uri="{FF2B5EF4-FFF2-40B4-BE49-F238E27FC236}">
                            <a16:creationId xmlns:a16="http://schemas.microsoft.com/office/drawing/2014/main" id="{B147EE6D-C30B-DD00-64CB-0B8C0931F8D5}"/>
                          </a:ext>
                        </a:extLst>
                      </p:cNvPr>
                      <p:cNvPicPr/>
                      <p:nvPr/>
                    </p:nvPicPr>
                    <p:blipFill>
                      <a:blip r:embed="rId4"/>
                      <a:stretch>
                        <a:fillRect/>
                      </a:stretch>
                    </p:blipFill>
                    <p:spPr>
                      <a:xfrm>
                        <a:off x="2118" y="2118"/>
                        <a:ext cx="2117" cy="2117"/>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9C840A05-E295-3E82-E35E-B9981EDB0582}"/>
              </a:ext>
            </a:extLst>
          </p:cNvPr>
          <p:cNvSpPr>
            <a:spLocks noGrp="1"/>
          </p:cNvSpPr>
          <p:nvPr>
            <p:ph type="title"/>
          </p:nvPr>
        </p:nvSpPr>
        <p:spPr/>
        <p:txBody>
          <a:bodyPr vert="horz" lIns="0" tIns="0" rIns="0" bIns="0" rtlCol="0" anchor="ctr" anchorCtr="0">
            <a:normAutofit/>
          </a:bodyPr>
          <a:lstStyle/>
          <a:p>
            <a:r>
              <a:rPr lang="en-US" noProof="0" dirty="0"/>
              <a:t>Deep Dive production capabilities</a:t>
            </a:r>
          </a:p>
        </p:txBody>
      </p:sp>
      <p:sp>
        <p:nvSpPr>
          <p:cNvPr id="23" name="Textplatzhalter 22">
            <a:extLst>
              <a:ext uri="{FF2B5EF4-FFF2-40B4-BE49-F238E27FC236}">
                <a16:creationId xmlns:a16="http://schemas.microsoft.com/office/drawing/2014/main" id="{DCED12D7-0E6B-188C-B22E-86D268E432D3}"/>
              </a:ext>
            </a:extLst>
          </p:cNvPr>
          <p:cNvSpPr>
            <a:spLocks noGrp="1"/>
          </p:cNvSpPr>
          <p:nvPr>
            <p:ph type="body" sz="quarter" idx="17"/>
          </p:nvPr>
        </p:nvSpPr>
        <p:spPr/>
        <p:txBody>
          <a:bodyPr/>
          <a:lstStyle/>
          <a:p>
            <a:endParaRPr lang="en-US" noProof="0" dirty="0"/>
          </a:p>
        </p:txBody>
      </p:sp>
      <p:sp>
        <p:nvSpPr>
          <p:cNvPr id="9" name="Fußzeilenplatzhalter 8">
            <a:extLst>
              <a:ext uri="{FF2B5EF4-FFF2-40B4-BE49-F238E27FC236}">
                <a16:creationId xmlns:a16="http://schemas.microsoft.com/office/drawing/2014/main" id="{5C9A3271-A9A7-78E5-350E-BD13083B5BF8}"/>
              </a:ext>
            </a:extLst>
          </p:cNvPr>
          <p:cNvSpPr>
            <a:spLocks noGrp="1"/>
          </p:cNvSpPr>
          <p:nvPr>
            <p:ph type="ftr" sz="quarter" idx="19"/>
          </p:nvPr>
        </p:nvSpPr>
        <p:spPr>
          <a:xfrm>
            <a:off x="473612" y="6610773"/>
            <a:ext cx="2886872" cy="163200"/>
          </a:xfrm>
          <a:prstGeom prst="rect">
            <a:avLst/>
          </a:prstGeom>
        </p:spPr>
        <p:txBody>
          <a:bodyPr vert="horz" lIns="0" tIns="0" rIns="0" bIns="0" rtlCol="0" anchor="t"/>
          <a:lstStyle>
            <a:defPPr>
              <a:defRPr lang="de-DE"/>
            </a:defPPr>
            <a:lvl1pPr marL="0" algn="ctr" defTabSz="1219170" rtl="0" eaLnBrk="1" latinLnBrk="0" hangingPunct="1">
              <a:defRPr sz="933" kern="1200">
                <a:solidFill>
                  <a:schemeClr val="tx2"/>
                </a:solidFill>
                <a:latin typeface="Golos Text" panose="020B0503020202020204" pitchFamily="34" charset="0"/>
                <a:ea typeface="+mn-ea"/>
                <a:cs typeface="Golos Text" panose="020B0503020202020204" pitchFamily="34" charset="0"/>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l"/>
            <a:r>
              <a:rPr lang="en-US" dirty="0">
                <a:solidFill>
                  <a:srgbClr val="065792"/>
                </a:solidFill>
              </a:rPr>
              <a:t>© RI Research Instruments GmbH</a:t>
            </a:r>
          </a:p>
        </p:txBody>
      </p:sp>
      <p:sp>
        <p:nvSpPr>
          <p:cNvPr id="10" name="Foliennummernplatzhalter 9">
            <a:extLst>
              <a:ext uri="{FF2B5EF4-FFF2-40B4-BE49-F238E27FC236}">
                <a16:creationId xmlns:a16="http://schemas.microsoft.com/office/drawing/2014/main" id="{28257C65-CA29-4233-2CD5-C00C544CFA43}"/>
              </a:ext>
            </a:extLst>
          </p:cNvPr>
          <p:cNvSpPr>
            <a:spLocks noGrp="1"/>
          </p:cNvSpPr>
          <p:nvPr>
            <p:ph type="sldNum" sz="quarter" idx="20"/>
          </p:nvPr>
        </p:nvSpPr>
        <p:spPr>
          <a:xfrm>
            <a:off x="10901082" y="6610773"/>
            <a:ext cx="817305" cy="163200"/>
          </a:xfrm>
          <a:prstGeom prst="rect">
            <a:avLst/>
          </a:prstGeom>
        </p:spPr>
        <p:txBody>
          <a:bodyPr vert="horz" lIns="0" tIns="0" rIns="0" bIns="0" rtlCol="0" anchor="t"/>
          <a:lstStyle>
            <a:defPPr>
              <a:defRPr lang="de-DE"/>
            </a:defPPr>
            <a:lvl1pPr marL="0" algn="r" defTabSz="1219170" rtl="0" eaLnBrk="1" latinLnBrk="0" hangingPunct="1">
              <a:defRPr sz="933" kern="1200">
                <a:solidFill>
                  <a:schemeClr val="tx2"/>
                </a:solidFill>
                <a:latin typeface="Golos Text" panose="020B0503020202020204" pitchFamily="34" charset="0"/>
                <a:ea typeface="+mn-ea"/>
                <a:cs typeface="Golos Text" panose="020B0503020202020204" pitchFamily="34" charset="0"/>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53B819A2-35ED-426A-9519-D8283996F3B5}" type="slidenum">
              <a:rPr lang="en-US">
                <a:solidFill>
                  <a:srgbClr val="065792"/>
                </a:solidFill>
              </a:rPr>
              <a:pPr/>
              <a:t>38</a:t>
            </a:fld>
            <a:endParaRPr lang="en-US" dirty="0">
              <a:solidFill>
                <a:srgbClr val="065792"/>
              </a:solidFill>
            </a:endParaRPr>
          </a:p>
        </p:txBody>
      </p:sp>
      <p:graphicFrame>
        <p:nvGraphicFramePr>
          <p:cNvPr id="13" name="Tabelle 12">
            <a:extLst>
              <a:ext uri="{FF2B5EF4-FFF2-40B4-BE49-F238E27FC236}">
                <a16:creationId xmlns:a16="http://schemas.microsoft.com/office/drawing/2014/main" id="{90890DF3-7ED7-1970-FB01-62A81423BE0F}"/>
              </a:ext>
            </a:extLst>
          </p:cNvPr>
          <p:cNvGraphicFramePr>
            <a:graphicFrameLocks noGrp="1"/>
          </p:cNvGraphicFramePr>
          <p:nvPr/>
        </p:nvGraphicFramePr>
        <p:xfrm>
          <a:off x="473611" y="944513"/>
          <a:ext cx="11238388" cy="5586184"/>
        </p:xfrm>
        <a:graphic>
          <a:graphicData uri="http://schemas.openxmlformats.org/drawingml/2006/table">
            <a:tbl>
              <a:tblPr firstRow="1" bandRow="1">
                <a:tableStyleId>{5C22544A-7EE6-4342-B048-85BDC9FD1C3A}</a:tableStyleId>
              </a:tblPr>
              <a:tblGrid>
                <a:gridCol w="1558389">
                  <a:extLst>
                    <a:ext uri="{9D8B030D-6E8A-4147-A177-3AD203B41FA5}">
                      <a16:colId xmlns:a16="http://schemas.microsoft.com/office/drawing/2014/main" val="1084524162"/>
                    </a:ext>
                  </a:extLst>
                </a:gridCol>
                <a:gridCol w="6217920">
                  <a:extLst>
                    <a:ext uri="{9D8B030D-6E8A-4147-A177-3AD203B41FA5}">
                      <a16:colId xmlns:a16="http://schemas.microsoft.com/office/drawing/2014/main" val="1448057343"/>
                    </a:ext>
                  </a:extLst>
                </a:gridCol>
                <a:gridCol w="3462079">
                  <a:extLst>
                    <a:ext uri="{9D8B030D-6E8A-4147-A177-3AD203B41FA5}">
                      <a16:colId xmlns:a16="http://schemas.microsoft.com/office/drawing/2014/main" val="2773605065"/>
                    </a:ext>
                  </a:extLst>
                </a:gridCol>
              </a:tblGrid>
              <a:tr h="428224">
                <a:tc>
                  <a:txBody>
                    <a:bodyPr/>
                    <a:lstStyle/>
                    <a:p>
                      <a:pPr rtl="0"/>
                      <a:r>
                        <a:rPr lang="en-US" sz="1100" noProof="0" dirty="0"/>
                        <a:t>Discipline</a:t>
                      </a:r>
                    </a:p>
                  </a:txBody>
                  <a:tcPr marL="121920" marR="121920" marT="60960" marB="60960"/>
                </a:tc>
                <a:tc>
                  <a:txBody>
                    <a:bodyPr/>
                    <a:lstStyle/>
                    <a:p>
                      <a:pPr rtl="0"/>
                      <a:r>
                        <a:rPr lang="en-US" sz="1100" noProof="0" dirty="0"/>
                        <a:t>Technologies</a:t>
                      </a:r>
                    </a:p>
                  </a:txBody>
                  <a:tcPr marL="121920" marR="121920" marT="60960" marB="60960"/>
                </a:tc>
                <a:tc>
                  <a:txBody>
                    <a:bodyPr/>
                    <a:lstStyle/>
                    <a:p>
                      <a:pPr rtl="0"/>
                      <a:r>
                        <a:rPr lang="en-US" sz="1100" noProof="0" dirty="0"/>
                        <a:t>Pictures</a:t>
                      </a:r>
                    </a:p>
                  </a:txBody>
                  <a:tcPr marL="121920" marR="121920" marT="60960" marB="60960"/>
                </a:tc>
                <a:extLst>
                  <a:ext uri="{0D108BD9-81ED-4DB2-BD59-A6C34878D82A}">
                    <a16:rowId xmlns:a16="http://schemas.microsoft.com/office/drawing/2014/main" val="4191791544"/>
                  </a:ext>
                </a:extLst>
              </a:tr>
              <a:tr h="9855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noProof="0" dirty="0">
                          <a:solidFill>
                            <a:srgbClr val="065792"/>
                          </a:solidFill>
                          <a:latin typeface="Golos Text" panose="020B0503020202020204" pitchFamily="34" charset="0"/>
                          <a:ea typeface="+mn-ea"/>
                          <a:cs typeface="Golos Text" panose="020B0503020202020204" pitchFamily="34" charset="0"/>
                        </a:rPr>
                        <a:t>CNC Milling &amp; Turning</a:t>
                      </a:r>
                    </a:p>
                  </a:txBody>
                  <a:tcPr marL="121920" marR="121920" marT="60960" marB="60960">
                    <a:noFill/>
                  </a:tcPr>
                </a:tc>
                <a:tc>
                  <a:txBody>
                    <a:bodyPr/>
                    <a:lstStyle/>
                    <a:p>
                      <a:pPr marL="171450" indent="-171450" algn="l" defTabSz="914400" rtl="0" eaLnBrk="1" latinLnBrk="0" hangingPunct="1">
                        <a:buFontTx/>
                        <a:buChar char="-"/>
                      </a:pPr>
                      <a:r>
                        <a:rPr lang="en-US" sz="1100" kern="1200" noProof="0" dirty="0">
                          <a:solidFill>
                            <a:schemeClr val="dk1"/>
                          </a:solidFill>
                          <a:latin typeface="Golos Text" panose="020B0503020202020204" pitchFamily="34" charset="0"/>
                          <a:ea typeface="+mn-ea"/>
                          <a:cs typeface="Golos Text" panose="020B0503020202020204" pitchFamily="34" charset="0"/>
                        </a:rPr>
                        <a:t>10 5-axis precision milling machines</a:t>
                      </a:r>
                    </a:p>
                    <a:p>
                      <a:pPr marL="171450" indent="-171450" algn="l" defTabSz="914400" rtl="0" eaLnBrk="1" latinLnBrk="0" hangingPunct="1">
                        <a:buFontTx/>
                        <a:buChar char="-"/>
                      </a:pPr>
                      <a:r>
                        <a:rPr lang="en-US" sz="1100" kern="1200" noProof="0" dirty="0">
                          <a:solidFill>
                            <a:schemeClr val="dk1"/>
                          </a:solidFill>
                          <a:latin typeface="Golos Text" panose="020B0503020202020204" pitchFamily="34" charset="0"/>
                          <a:ea typeface="+mn-ea"/>
                          <a:cs typeface="Golos Text" panose="020B0503020202020204" pitchFamily="34" charset="0"/>
                        </a:rPr>
                        <a:t>6 turning machining centers</a:t>
                      </a:r>
                    </a:p>
                    <a:p>
                      <a:pPr marL="171450" indent="-171450" algn="l" defTabSz="914400" rtl="0" eaLnBrk="1" latinLnBrk="0" hangingPunct="1">
                        <a:buFontTx/>
                        <a:buChar char="-"/>
                      </a:pPr>
                      <a:r>
                        <a:rPr lang="en-US" sz="1100" kern="1200" noProof="0" dirty="0">
                          <a:solidFill>
                            <a:schemeClr val="dk1"/>
                          </a:solidFill>
                          <a:latin typeface="Golos Text" panose="020B0503020202020204" pitchFamily="34" charset="0"/>
                          <a:ea typeface="+mn-ea"/>
                          <a:cs typeface="Golos Text" panose="020B0503020202020204" pitchFamily="34" charset="0"/>
                        </a:rPr>
                        <a:t>5 CAM programmers, 20 CNC machine operators</a:t>
                      </a:r>
                    </a:p>
                    <a:p>
                      <a:pPr marL="171450" indent="-171450" algn="l" defTabSz="914400" rtl="0" eaLnBrk="1" latinLnBrk="0" hangingPunct="1">
                        <a:buFontTx/>
                        <a:buChar char="-"/>
                      </a:pPr>
                      <a:r>
                        <a:rPr lang="en-US" sz="1100" kern="1200" noProof="0" dirty="0">
                          <a:solidFill>
                            <a:schemeClr val="dk1"/>
                          </a:solidFill>
                          <a:latin typeface="Golos Text" panose="020B0503020202020204" pitchFamily="34" charset="0"/>
                          <a:ea typeface="+mn-ea"/>
                          <a:cs typeface="Golos Text" panose="020B0503020202020204" pitchFamily="34" charset="0"/>
                        </a:rPr>
                        <a:t>All relevant materials can be processed (from plastic to titanium, with niobium as a unique selling point)</a:t>
                      </a:r>
                    </a:p>
                  </a:txBody>
                  <a:tcPr marL="121920" marR="121920" marT="60960" marB="60960">
                    <a:noFill/>
                  </a:tcPr>
                </a:tc>
                <a:tc>
                  <a:txBody>
                    <a:bodyPr/>
                    <a:lstStyle/>
                    <a:p>
                      <a:pPr rtl="0"/>
                      <a:endParaRPr lang="en-US" sz="1100" noProof="0" dirty="0">
                        <a:highlight>
                          <a:srgbClr val="FFFF00"/>
                        </a:highlight>
                      </a:endParaRPr>
                    </a:p>
                  </a:txBody>
                  <a:tcPr marL="121920" marR="121920" marT="60960" marB="60960">
                    <a:noFill/>
                  </a:tcPr>
                </a:tc>
                <a:extLst>
                  <a:ext uri="{0D108BD9-81ED-4DB2-BD59-A6C34878D82A}">
                    <a16:rowId xmlns:a16="http://schemas.microsoft.com/office/drawing/2014/main" val="2183742668"/>
                  </a:ext>
                </a:extLst>
              </a:tr>
              <a:tr h="1161483">
                <a:tc>
                  <a:txBody>
                    <a:bodyPr/>
                    <a:lstStyle/>
                    <a:p>
                      <a:pPr marL="0" algn="l" defTabSz="914400" rtl="0" eaLnBrk="1" latinLnBrk="0" hangingPunct="1"/>
                      <a:r>
                        <a:rPr lang="en-US" sz="1100" b="1" kern="1200" noProof="0" dirty="0">
                          <a:solidFill>
                            <a:srgbClr val="065792"/>
                          </a:solidFill>
                          <a:latin typeface="Golos Text" panose="020B0503020202020204" pitchFamily="34" charset="0"/>
                          <a:ea typeface="+mn-ea"/>
                          <a:cs typeface="Golos Text" panose="020B0503020202020204" pitchFamily="34" charset="0"/>
                        </a:rPr>
                        <a:t>Welding</a:t>
                      </a:r>
                    </a:p>
                  </a:txBody>
                  <a:tcPr marL="121920" marR="121920" marT="60960" marB="60960">
                    <a:noFill/>
                  </a:tcPr>
                </a:tc>
                <a:tc>
                  <a:txBody>
                    <a:bodyPr/>
                    <a:lstStyle/>
                    <a:p>
                      <a:pPr marL="171450" indent="-171450" rtl="0">
                        <a:buFontTx/>
                        <a:buChar char="-"/>
                      </a:pPr>
                      <a:r>
                        <a:rPr lang="en-US" sz="1100" noProof="0" dirty="0">
                          <a:latin typeface="Golos Text" panose="020B0503020202020204" pitchFamily="34" charset="0"/>
                          <a:cs typeface="Golos Text" panose="020B0503020202020204" pitchFamily="34" charset="0"/>
                        </a:rPr>
                        <a:t>TIG welding, Orbital Welding</a:t>
                      </a:r>
                    </a:p>
                    <a:p>
                      <a:pPr marL="171450" indent="-171450" rtl="0">
                        <a:buFontTx/>
                        <a:buChar char="-"/>
                      </a:pPr>
                      <a:r>
                        <a:rPr lang="en-US" sz="1100" noProof="0" dirty="0">
                          <a:latin typeface="Golos Text" panose="020B0503020202020204" pitchFamily="34" charset="0"/>
                          <a:cs typeface="Golos Text" panose="020B0503020202020204" pitchFamily="34" charset="0"/>
                        </a:rPr>
                        <a:t>1 </a:t>
                      </a:r>
                      <a:r>
                        <a:rPr lang="en-US" sz="1100" noProof="0" dirty="0" err="1">
                          <a:latin typeface="Golos Text" panose="020B0503020202020204" pitchFamily="34" charset="0"/>
                          <a:cs typeface="Golos Text" panose="020B0503020202020204" pitchFamily="34" charset="0"/>
                        </a:rPr>
                        <a:t>Cobot</a:t>
                      </a:r>
                      <a:r>
                        <a:rPr lang="en-US" sz="1100" noProof="0" dirty="0">
                          <a:latin typeface="Golos Text" panose="020B0503020202020204" pitchFamily="34" charset="0"/>
                          <a:cs typeface="Golos Text" panose="020B0503020202020204" pitchFamily="34" charset="0"/>
                        </a:rPr>
                        <a:t> Welding Machine</a:t>
                      </a:r>
                    </a:p>
                    <a:p>
                      <a:pPr marL="171450" indent="-171450" rtl="0">
                        <a:buFontTx/>
                        <a:buChar char="-"/>
                      </a:pPr>
                      <a:r>
                        <a:rPr lang="en-US" sz="1100" noProof="0" dirty="0">
                          <a:latin typeface="Golos Text" panose="020B0503020202020204" pitchFamily="34" charset="0"/>
                          <a:cs typeface="Golos Text" panose="020B0503020202020204" pitchFamily="34" charset="0"/>
                        </a:rPr>
                        <a:t>1 CNC laser welding </a:t>
                      </a:r>
                      <a:r>
                        <a:rPr lang="en-US" sz="1100" noProof="0" dirty="0" err="1">
                          <a:latin typeface="Golos Text" panose="020B0503020202020204" pitchFamily="34" charset="0"/>
                          <a:cs typeface="Golos Text" panose="020B0503020202020204" pitchFamily="34" charset="0"/>
                        </a:rPr>
                        <a:t>TruLaser</a:t>
                      </a:r>
                      <a:r>
                        <a:rPr lang="en-US" sz="1100" noProof="0" dirty="0">
                          <a:latin typeface="Golos Text" panose="020B0503020202020204" pitchFamily="34" charset="0"/>
                          <a:cs typeface="Golos Text" panose="020B0503020202020204" pitchFamily="34" charset="0"/>
                        </a:rPr>
                        <a:t> Cell 7040 with 4000W</a:t>
                      </a:r>
                    </a:p>
                    <a:p>
                      <a:pPr marL="171450" indent="-171450" rtl="0">
                        <a:buFontTx/>
                        <a:buChar char="-"/>
                      </a:pPr>
                      <a:r>
                        <a:rPr lang="en-US" sz="1100" noProof="0" dirty="0">
                          <a:latin typeface="Golos Text" panose="020B0503020202020204" pitchFamily="34" charset="0"/>
                          <a:cs typeface="Golos Text" panose="020B0503020202020204" pitchFamily="34" charset="0"/>
                        </a:rPr>
                        <a:t>2 CNC Electron-beam welding systems (</a:t>
                      </a:r>
                      <a:r>
                        <a:rPr lang="en-US" sz="1100" noProof="0" dirty="0" err="1">
                          <a:latin typeface="Golos Text" panose="020B0503020202020204" pitchFamily="34" charset="0"/>
                          <a:cs typeface="Golos Text" panose="020B0503020202020204" pitchFamily="34" charset="0"/>
                        </a:rPr>
                        <a:t>Probeam</a:t>
                      </a:r>
                      <a:r>
                        <a:rPr lang="en-US" sz="1100" noProof="0" dirty="0">
                          <a:latin typeface="Golos Text" panose="020B0503020202020204" pitchFamily="34" charset="0"/>
                          <a:cs typeface="Golos Text" panose="020B0503020202020204" pitchFamily="34" charset="0"/>
                        </a:rPr>
                        <a:t>, PTR), each with 30 kW (max. 150 kV, 200 mA) power</a:t>
                      </a:r>
                    </a:p>
                    <a:p>
                      <a:pPr marL="171450" indent="-171450" rtl="0">
                        <a:buFontTx/>
                        <a:buChar char="-"/>
                      </a:pPr>
                      <a:r>
                        <a:rPr lang="en-US" sz="1100" noProof="0" dirty="0">
                          <a:latin typeface="Golos Text" panose="020B0503020202020204" pitchFamily="34" charset="0"/>
                          <a:cs typeface="Golos Text" panose="020B0503020202020204" pitchFamily="34" charset="0"/>
                        </a:rPr>
                        <a:t>Certified according to DIN EN ISO 3834-2 (and DGRL)</a:t>
                      </a:r>
                    </a:p>
                  </a:txBody>
                  <a:tcPr marL="121920" marR="121920" marT="60960" marB="60960">
                    <a:noFill/>
                  </a:tcPr>
                </a:tc>
                <a:tc>
                  <a:txBody>
                    <a:bodyPr/>
                    <a:lstStyle/>
                    <a:p>
                      <a:pPr rtl="0"/>
                      <a:endParaRPr lang="en-US" sz="1100" noProof="0" dirty="0">
                        <a:highlight>
                          <a:srgbClr val="FFFF00"/>
                        </a:highlight>
                      </a:endParaRPr>
                    </a:p>
                  </a:txBody>
                  <a:tcPr marL="121920" marR="121920" marT="60960" marB="60960">
                    <a:noFill/>
                  </a:tcPr>
                </a:tc>
                <a:extLst>
                  <a:ext uri="{0D108BD9-81ED-4DB2-BD59-A6C34878D82A}">
                    <a16:rowId xmlns:a16="http://schemas.microsoft.com/office/drawing/2014/main" val="390653234"/>
                  </a:ext>
                </a:extLst>
              </a:tr>
              <a:tr h="6096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noProof="0" dirty="0">
                          <a:solidFill>
                            <a:srgbClr val="065792"/>
                          </a:solidFill>
                          <a:latin typeface="Golos Text" panose="020B0503020202020204" pitchFamily="34" charset="0"/>
                          <a:ea typeface="+mn-ea"/>
                          <a:cs typeface="Golos Text" panose="020B0503020202020204" pitchFamily="34" charset="0"/>
                        </a:rPr>
                        <a:t>Leak Test</a:t>
                      </a:r>
                    </a:p>
                  </a:txBody>
                  <a:tcPr marL="121920" marR="121920" marT="60960" marB="60960">
                    <a:noFill/>
                  </a:tcPr>
                </a:tc>
                <a:tc>
                  <a:txBody>
                    <a:bodyPr/>
                    <a:lstStyle/>
                    <a:p>
                      <a:pPr marL="171450" indent="-171450" algn="l" defTabSz="914400" rtl="0" eaLnBrk="1" latinLnBrk="0" hangingPunct="1">
                        <a:buClrTx/>
                        <a:buFontTx/>
                        <a:buChar char="-"/>
                      </a:pPr>
                      <a:r>
                        <a:rPr lang="en-US" sz="1100" kern="1200" noProof="0" dirty="0">
                          <a:solidFill>
                            <a:schemeClr val="dk1"/>
                          </a:solidFill>
                          <a:latin typeface="Golos Text" panose="020B0503020202020204" pitchFamily="34" charset="0"/>
                          <a:ea typeface="+mn-ea"/>
                          <a:cs typeface="Golos Text" panose="020B0503020202020204" pitchFamily="34" charset="0"/>
                        </a:rPr>
                        <a:t>Leak testing with high sensitivity (&lt; 1x10-11 mbar*l/s)</a:t>
                      </a:r>
                    </a:p>
                    <a:p>
                      <a:pPr marL="171450" indent="-171450" algn="l" defTabSz="914400" rtl="0" eaLnBrk="1" latinLnBrk="0" hangingPunct="1">
                        <a:buClrTx/>
                        <a:buFontTx/>
                        <a:buChar char="-"/>
                      </a:pPr>
                      <a:r>
                        <a:rPr lang="en-US" sz="1100" kern="1200" noProof="0" dirty="0">
                          <a:solidFill>
                            <a:schemeClr val="dk1"/>
                          </a:solidFill>
                          <a:latin typeface="Golos Text" panose="020B0503020202020204" pitchFamily="34" charset="0"/>
                          <a:ea typeface="+mn-ea"/>
                          <a:cs typeface="Golos Text" panose="020B0503020202020204" pitchFamily="34" charset="0"/>
                        </a:rPr>
                        <a:t>Pressure testing</a:t>
                      </a:r>
                    </a:p>
                    <a:p>
                      <a:pPr marL="171450" indent="-171450" algn="l" defTabSz="914400" rtl="0" eaLnBrk="1" latinLnBrk="0" hangingPunct="1">
                        <a:buClrTx/>
                        <a:buFontTx/>
                        <a:buChar char="-"/>
                      </a:pPr>
                      <a:r>
                        <a:rPr lang="en-US" sz="1100" kern="1200" noProof="0" dirty="0">
                          <a:solidFill>
                            <a:schemeClr val="dk1"/>
                          </a:solidFill>
                          <a:latin typeface="Golos Text" panose="020B0503020202020204" pitchFamily="34" charset="0"/>
                          <a:ea typeface="+mn-ea"/>
                          <a:cs typeface="Golos Text" panose="020B0503020202020204" pitchFamily="34" charset="0"/>
                        </a:rPr>
                        <a:t>Certificates: DIN EN ISO 20485 &amp; DIN EN 1779</a:t>
                      </a:r>
                    </a:p>
                  </a:txBody>
                  <a:tcPr marL="121920" marR="121920" marT="60960" marB="60960">
                    <a:noFill/>
                  </a:tcPr>
                </a:tc>
                <a:tc>
                  <a:txBody>
                    <a:bodyPr/>
                    <a:lstStyle/>
                    <a:p>
                      <a:pPr rtl="0"/>
                      <a:endParaRPr lang="en-US" sz="1100" noProof="0" dirty="0"/>
                    </a:p>
                  </a:txBody>
                  <a:tcPr marL="121920" marR="121920" marT="60960" marB="60960">
                    <a:noFill/>
                  </a:tcPr>
                </a:tc>
                <a:extLst>
                  <a:ext uri="{0D108BD9-81ED-4DB2-BD59-A6C34878D82A}">
                    <a16:rowId xmlns:a16="http://schemas.microsoft.com/office/drawing/2014/main" val="795285398"/>
                  </a:ext>
                </a:extLst>
              </a:tr>
              <a:tr h="633536">
                <a:tc>
                  <a:txBody>
                    <a:bodyPr/>
                    <a:lstStyle/>
                    <a:p>
                      <a:pPr marL="0" algn="l" defTabSz="914400" rtl="0" eaLnBrk="1" latinLnBrk="0" hangingPunct="1"/>
                      <a:r>
                        <a:rPr lang="en-US" sz="1100" b="1" kern="1200" noProof="0" dirty="0">
                          <a:solidFill>
                            <a:srgbClr val="065792"/>
                          </a:solidFill>
                          <a:latin typeface="Golos Text" panose="020B0503020202020204" pitchFamily="34" charset="0"/>
                          <a:ea typeface="+mn-ea"/>
                          <a:cs typeface="Golos Text" panose="020B0503020202020204" pitchFamily="34" charset="0"/>
                        </a:rPr>
                        <a:t>Surface Treatment</a:t>
                      </a:r>
                    </a:p>
                  </a:txBody>
                  <a:tcPr marL="121920" marR="121920" marT="60960" marB="60960">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100" kern="1200" noProof="0" dirty="0">
                          <a:solidFill>
                            <a:schemeClr val="dk1"/>
                          </a:solidFill>
                          <a:latin typeface="Golos Text" panose="020B0503020202020204" pitchFamily="34" charset="0"/>
                          <a:ea typeface="+mn-ea"/>
                          <a:cs typeface="Golos Text" panose="020B0503020202020204" pitchFamily="34" charset="0"/>
                        </a:rPr>
                        <a:t>Various cleaning and pickling basins, flexibly adjustable in size to suit project requirements, with and without ultrasound</a:t>
                      </a:r>
                      <a:endParaRPr lang="en-US" sz="1100" noProof="0" dirty="0">
                        <a:latin typeface="Golos Text" panose="020B0503020202020204" pitchFamily="34" charset="0"/>
                        <a:cs typeface="Golos Text" panose="020B0503020202020204" pitchFamily="34" charset="0"/>
                      </a:endParaRPr>
                    </a:p>
                  </a:txBody>
                  <a:tcPr marL="121920" marR="121920" marT="60960" marB="60960">
                    <a:noFill/>
                  </a:tcPr>
                </a:tc>
                <a:tc>
                  <a:txBody>
                    <a:bodyPr/>
                    <a:lstStyle/>
                    <a:p>
                      <a:pPr rtl="0"/>
                      <a:endParaRPr lang="en-US" sz="1100" noProof="0" dirty="0"/>
                    </a:p>
                  </a:txBody>
                  <a:tcPr marL="121920" marR="121920" marT="60960" marB="60960">
                    <a:noFill/>
                  </a:tcPr>
                </a:tc>
                <a:extLst>
                  <a:ext uri="{0D108BD9-81ED-4DB2-BD59-A6C34878D82A}">
                    <a16:rowId xmlns:a16="http://schemas.microsoft.com/office/drawing/2014/main" val="1997865452"/>
                  </a:ext>
                </a:extLst>
              </a:tr>
              <a:tr h="10972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noProof="0" dirty="0">
                          <a:solidFill>
                            <a:srgbClr val="065792"/>
                          </a:solidFill>
                          <a:latin typeface="Golos Text" panose="020B0503020202020204" pitchFamily="34" charset="0"/>
                          <a:ea typeface="+mn-ea"/>
                          <a:cs typeface="Golos Text" panose="020B0503020202020204" pitchFamily="34" charset="0"/>
                        </a:rPr>
                        <a:t>Dimensional Control</a:t>
                      </a:r>
                    </a:p>
                  </a:txBody>
                  <a:tcPr marL="121920" marR="121920" marT="60960" marB="60960">
                    <a:noFill/>
                  </a:tcPr>
                </a:tc>
                <a:tc>
                  <a:txBody>
                    <a:bodyPr/>
                    <a:lstStyle/>
                    <a:p>
                      <a:pPr marL="171450" indent="-171450" rtl="0">
                        <a:buFontTx/>
                        <a:buChar char="-"/>
                      </a:pPr>
                      <a:r>
                        <a:rPr lang="en-US" sz="1100" noProof="0" dirty="0">
                          <a:solidFill>
                            <a:schemeClr val="tx1"/>
                          </a:solidFill>
                          <a:latin typeface="Golos Text" panose="020B0503020202020204" pitchFamily="34" charset="0"/>
                          <a:cs typeface="Golos Text" panose="020B0503020202020204" pitchFamily="34" charset="0"/>
                        </a:rPr>
                        <a:t>Measurement room classes 2 and 3</a:t>
                      </a:r>
                    </a:p>
                    <a:p>
                      <a:pPr marL="171450" indent="-171450" rtl="0">
                        <a:buFontTx/>
                        <a:buChar char="-"/>
                      </a:pPr>
                      <a:r>
                        <a:rPr lang="en-US" sz="1100" noProof="0" dirty="0">
                          <a:solidFill>
                            <a:schemeClr val="tx1"/>
                          </a:solidFill>
                          <a:latin typeface="Golos Text" panose="020B0503020202020204" pitchFamily="34" charset="0"/>
                          <a:cs typeface="Golos Text" panose="020B0503020202020204" pitchFamily="34" charset="0"/>
                        </a:rPr>
                        <a:t>6 tactile portal measuring devices for component measurements with a length of up to 3 meters and an accuracy of up to (1.4 + L / 350) </a:t>
                      </a:r>
                      <a:r>
                        <a:rPr lang="en-US" sz="1100" noProof="0" dirty="0" err="1">
                          <a:solidFill>
                            <a:schemeClr val="tx1"/>
                          </a:solidFill>
                          <a:latin typeface="Golos Text" panose="020B0503020202020204" pitchFamily="34" charset="0"/>
                          <a:cs typeface="Golos Text" panose="020B0503020202020204" pitchFamily="34" charset="0"/>
                        </a:rPr>
                        <a:t>μm</a:t>
                      </a:r>
                      <a:r>
                        <a:rPr lang="en-US" sz="1100" noProof="0" dirty="0">
                          <a:solidFill>
                            <a:schemeClr val="tx1"/>
                          </a:solidFill>
                          <a:latin typeface="Golos Text" panose="020B0503020202020204" pitchFamily="34" charset="0"/>
                          <a:cs typeface="Golos Text" panose="020B0503020202020204" pitchFamily="34" charset="0"/>
                        </a:rPr>
                        <a:t> (L in mm), e.g. Zeiss </a:t>
                      </a:r>
                      <a:r>
                        <a:rPr lang="en-US" sz="1100" noProof="0" dirty="0" err="1">
                          <a:solidFill>
                            <a:schemeClr val="tx1"/>
                          </a:solidFill>
                          <a:latin typeface="Golos Text" panose="020B0503020202020204" pitchFamily="34" charset="0"/>
                          <a:cs typeface="Golos Text" panose="020B0503020202020204" pitchFamily="34" charset="0"/>
                        </a:rPr>
                        <a:t>Prismo</a:t>
                      </a:r>
                      <a:r>
                        <a:rPr lang="en-US" sz="1100" noProof="0" dirty="0">
                          <a:solidFill>
                            <a:schemeClr val="tx1"/>
                          </a:solidFill>
                          <a:latin typeface="Golos Text" panose="020B0503020202020204" pitchFamily="34" charset="0"/>
                          <a:cs typeface="Golos Text" panose="020B0503020202020204" pitchFamily="34" charset="0"/>
                        </a:rPr>
                        <a:t> ultra</a:t>
                      </a:r>
                    </a:p>
                    <a:p>
                      <a:pPr marL="171450" indent="-171450" rtl="0">
                        <a:buFontTx/>
                        <a:buChar char="-"/>
                      </a:pPr>
                      <a:r>
                        <a:rPr lang="en-US" sz="1100" noProof="0" dirty="0">
                          <a:solidFill>
                            <a:schemeClr val="tx1"/>
                          </a:solidFill>
                          <a:latin typeface="Golos Text" panose="020B0503020202020204" pitchFamily="34" charset="0"/>
                          <a:cs typeface="Golos Text" panose="020B0503020202020204" pitchFamily="34" charset="0"/>
                        </a:rPr>
                        <a:t>2 optical stationary CMMs, GOM (Length deviation: 0.02 mm) + Zeiss O-Inspect</a:t>
                      </a:r>
                    </a:p>
                    <a:p>
                      <a:pPr marL="171450" indent="-171450" rtl="0">
                        <a:buFontTx/>
                        <a:buChar char="-"/>
                      </a:pPr>
                      <a:r>
                        <a:rPr lang="en-US" sz="1100" noProof="0" dirty="0">
                          <a:solidFill>
                            <a:schemeClr val="tx1"/>
                          </a:solidFill>
                          <a:latin typeface="Golos Text" panose="020B0503020202020204" pitchFamily="34" charset="0"/>
                          <a:cs typeface="Golos Text" panose="020B0503020202020204" pitchFamily="34" charset="0"/>
                        </a:rPr>
                        <a:t>&gt;10 mobile CMM systems, e.g. Hexagon measuring arms (length deviation: 0.064 mm), Zeiss T-Scan (length deviation: 0.03 mm )</a:t>
                      </a:r>
                      <a:endParaRPr lang="en-US" sz="1100" noProof="0" dirty="0">
                        <a:highlight>
                          <a:srgbClr val="FFFF00"/>
                        </a:highlight>
                        <a:latin typeface="Golos Text" panose="020B0503020202020204" pitchFamily="34" charset="0"/>
                        <a:cs typeface="Golos Text" panose="020B0503020202020204" pitchFamily="34" charset="0"/>
                      </a:endParaRPr>
                    </a:p>
                  </a:txBody>
                  <a:tcPr marL="121920" marR="121920" marT="60960" marB="60960">
                    <a:noFill/>
                  </a:tcPr>
                </a:tc>
                <a:tc>
                  <a:txBody>
                    <a:bodyPr/>
                    <a:lstStyle/>
                    <a:p>
                      <a:pPr rtl="0"/>
                      <a:endParaRPr lang="en-US" sz="1100" noProof="0" dirty="0"/>
                    </a:p>
                  </a:txBody>
                  <a:tcPr marL="121920" marR="121920" marT="60960" marB="60960">
                    <a:noFill/>
                  </a:tcPr>
                </a:tc>
                <a:extLst>
                  <a:ext uri="{0D108BD9-81ED-4DB2-BD59-A6C34878D82A}">
                    <a16:rowId xmlns:a16="http://schemas.microsoft.com/office/drawing/2014/main" val="3506128790"/>
                  </a:ext>
                </a:extLst>
              </a:tr>
              <a:tr h="609600">
                <a:tc>
                  <a:txBody>
                    <a:bodyPr/>
                    <a:lstStyle/>
                    <a:p>
                      <a:pPr marL="0" algn="l" defTabSz="914400" rtl="0" eaLnBrk="1" latinLnBrk="0" hangingPunct="1"/>
                      <a:r>
                        <a:rPr lang="en-US" sz="1100" b="1" kern="1200" noProof="0" dirty="0">
                          <a:solidFill>
                            <a:srgbClr val="065792"/>
                          </a:solidFill>
                          <a:latin typeface="Golos Text" panose="020B0503020202020204" pitchFamily="34" charset="0"/>
                          <a:ea typeface="+mn-ea"/>
                          <a:cs typeface="Golos Text" panose="020B0503020202020204" pitchFamily="34" charset="0"/>
                        </a:rPr>
                        <a:t>Final Inspection</a:t>
                      </a:r>
                    </a:p>
                  </a:txBody>
                  <a:tcPr marL="121920" marR="121920" marT="60960" marB="60960">
                    <a:noFill/>
                  </a:tcPr>
                </a:tc>
                <a:tc>
                  <a:txBody>
                    <a:bodyPr/>
                    <a:lstStyle/>
                    <a:p>
                      <a:pPr marL="171450" indent="-171450" algn="l" defTabSz="914400" rtl="0" eaLnBrk="1" latinLnBrk="0" hangingPunct="1">
                        <a:buFontTx/>
                        <a:buChar char="-"/>
                      </a:pPr>
                      <a:r>
                        <a:rPr lang="en-US" sz="1100" kern="1200" noProof="0" dirty="0">
                          <a:solidFill>
                            <a:schemeClr val="tx1"/>
                          </a:solidFill>
                          <a:latin typeface="Golos Text" panose="020B0503020202020204" pitchFamily="34" charset="0"/>
                          <a:ea typeface="+mn-ea"/>
                          <a:cs typeface="Golos Text" panose="020B0503020202020204" pitchFamily="34" charset="0"/>
                        </a:rPr>
                        <a:t>Visual inspection with UV, white and ambient light</a:t>
                      </a:r>
                    </a:p>
                    <a:p>
                      <a:pPr marL="171450" indent="-171450" algn="l" defTabSz="914400" rtl="0" eaLnBrk="1" latinLnBrk="0" hangingPunct="1">
                        <a:buFontTx/>
                        <a:buChar char="-"/>
                      </a:pPr>
                      <a:r>
                        <a:rPr lang="en-US" sz="1100" kern="1200" noProof="0" dirty="0">
                          <a:solidFill>
                            <a:schemeClr val="tx1"/>
                          </a:solidFill>
                          <a:latin typeface="Golos Text" panose="020B0503020202020204" pitchFamily="34" charset="0"/>
                          <a:ea typeface="+mn-ea"/>
                          <a:cs typeface="Golos Text" panose="020B0503020202020204" pitchFamily="34" charset="0"/>
                        </a:rPr>
                        <a:t>Dark room</a:t>
                      </a:r>
                    </a:p>
                    <a:p>
                      <a:pPr marL="171450" indent="-171450" algn="l" defTabSz="914400" rtl="0" eaLnBrk="1" latinLnBrk="0" hangingPunct="1">
                        <a:buFontTx/>
                        <a:buChar char="-"/>
                      </a:pPr>
                      <a:r>
                        <a:rPr lang="en-US" sz="1100" kern="1200" noProof="0" dirty="0">
                          <a:solidFill>
                            <a:schemeClr val="tx1"/>
                          </a:solidFill>
                          <a:latin typeface="Golos Text" panose="020B0503020202020204" pitchFamily="34" charset="0"/>
                          <a:ea typeface="+mn-ea"/>
                          <a:cs typeface="Golos Text" panose="020B0503020202020204" pitchFamily="34" charset="0"/>
                        </a:rPr>
                        <a:t>VT testing</a:t>
                      </a:r>
                    </a:p>
                  </a:txBody>
                  <a:tcPr marL="121920" marR="121920" marT="60960" marB="60960">
                    <a:noFill/>
                  </a:tcPr>
                </a:tc>
                <a:tc>
                  <a:txBody>
                    <a:bodyPr/>
                    <a:lstStyle/>
                    <a:p>
                      <a:pPr rtl="0"/>
                      <a:endParaRPr lang="en-US" sz="1100" noProof="0" dirty="0">
                        <a:highlight>
                          <a:srgbClr val="FFFF00"/>
                        </a:highlight>
                      </a:endParaRPr>
                    </a:p>
                  </a:txBody>
                  <a:tcPr marL="121920" marR="121920" marT="60960" marB="60960">
                    <a:noFill/>
                  </a:tcPr>
                </a:tc>
                <a:extLst>
                  <a:ext uri="{0D108BD9-81ED-4DB2-BD59-A6C34878D82A}">
                    <a16:rowId xmlns:a16="http://schemas.microsoft.com/office/drawing/2014/main" val="1584868058"/>
                  </a:ext>
                </a:extLst>
              </a:tr>
            </a:tbl>
          </a:graphicData>
        </a:graphic>
      </p:graphicFrame>
      <p:grpSp>
        <p:nvGrpSpPr>
          <p:cNvPr id="30" name="Gruppieren 29">
            <a:extLst>
              <a:ext uri="{FF2B5EF4-FFF2-40B4-BE49-F238E27FC236}">
                <a16:creationId xmlns:a16="http://schemas.microsoft.com/office/drawing/2014/main" id="{A6F6A17D-51F5-575E-ECA3-4F295D9E645B}"/>
              </a:ext>
            </a:extLst>
          </p:cNvPr>
          <p:cNvGrpSpPr/>
          <p:nvPr/>
        </p:nvGrpSpPr>
        <p:grpSpPr>
          <a:xfrm>
            <a:off x="8324972" y="2983667"/>
            <a:ext cx="3195459" cy="968141"/>
            <a:chOff x="6243729" y="1845645"/>
            <a:chExt cx="2396594" cy="726106"/>
          </a:xfrm>
        </p:grpSpPr>
        <p:pic>
          <p:nvPicPr>
            <p:cNvPr id="15" name="Grafik 14">
              <a:extLst>
                <a:ext uri="{FF2B5EF4-FFF2-40B4-BE49-F238E27FC236}">
                  <a16:creationId xmlns:a16="http://schemas.microsoft.com/office/drawing/2014/main" id="{8126290D-C05C-EBCB-116D-0271B898E1C8}"/>
                </a:ext>
              </a:extLst>
            </p:cNvPr>
            <p:cNvPicPr>
              <a:picLocks noChangeAspect="1"/>
            </p:cNvPicPr>
            <p:nvPr/>
          </p:nvPicPr>
          <p:blipFill>
            <a:blip r:embed="rId5"/>
            <a:stretch>
              <a:fillRect/>
            </a:stretch>
          </p:blipFill>
          <p:spPr>
            <a:xfrm>
              <a:off x="7248988" y="1845645"/>
              <a:ext cx="1391335" cy="726106"/>
            </a:xfrm>
            <a:prstGeom prst="rect">
              <a:avLst/>
            </a:prstGeom>
          </p:spPr>
        </p:pic>
        <p:pic>
          <p:nvPicPr>
            <p:cNvPr id="20" name="Grafik 19">
              <a:extLst>
                <a:ext uri="{FF2B5EF4-FFF2-40B4-BE49-F238E27FC236}">
                  <a16:creationId xmlns:a16="http://schemas.microsoft.com/office/drawing/2014/main" id="{BA19A619-1E27-8D8C-7DE3-0DE42F42B24D}"/>
                </a:ext>
              </a:extLst>
            </p:cNvPr>
            <p:cNvPicPr>
              <a:picLocks noChangeAspect="1"/>
            </p:cNvPicPr>
            <p:nvPr/>
          </p:nvPicPr>
          <p:blipFill>
            <a:blip r:embed="rId6"/>
            <a:stretch>
              <a:fillRect/>
            </a:stretch>
          </p:blipFill>
          <p:spPr>
            <a:xfrm>
              <a:off x="6243729" y="1845839"/>
              <a:ext cx="919071" cy="719492"/>
            </a:xfrm>
            <a:prstGeom prst="rect">
              <a:avLst/>
            </a:prstGeom>
          </p:spPr>
        </p:pic>
      </p:grpSp>
      <p:grpSp>
        <p:nvGrpSpPr>
          <p:cNvPr id="4" name="Gruppieren 3">
            <a:extLst>
              <a:ext uri="{FF2B5EF4-FFF2-40B4-BE49-F238E27FC236}">
                <a16:creationId xmlns:a16="http://schemas.microsoft.com/office/drawing/2014/main" id="{32998028-6A36-99F4-B0D5-20A4BF954401}"/>
              </a:ext>
            </a:extLst>
          </p:cNvPr>
          <p:cNvGrpSpPr/>
          <p:nvPr/>
        </p:nvGrpSpPr>
        <p:grpSpPr>
          <a:xfrm>
            <a:off x="8324972" y="1494959"/>
            <a:ext cx="3195459" cy="1028079"/>
            <a:chOff x="6243729" y="1029119"/>
            <a:chExt cx="2396594" cy="771059"/>
          </a:xfrm>
        </p:grpSpPr>
        <p:pic>
          <p:nvPicPr>
            <p:cNvPr id="21" name="Picture 2">
              <a:extLst>
                <a:ext uri="{FF2B5EF4-FFF2-40B4-BE49-F238E27FC236}">
                  <a16:creationId xmlns:a16="http://schemas.microsoft.com/office/drawing/2014/main" id="{E3B0EDC3-DF48-2D4C-75F0-70CD67D3F60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12632" y="1029411"/>
              <a:ext cx="1027691" cy="77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Blick in die neue Fertigungshalle in Obereschbach mit gefüllten Regalen und großen Maschinen">
              <a:extLst>
                <a:ext uri="{FF2B5EF4-FFF2-40B4-BE49-F238E27FC236}">
                  <a16:creationId xmlns:a16="http://schemas.microsoft.com/office/drawing/2014/main" id="{B5E637B8-1024-ACAA-2B35-3BCF516EF7A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43729" y="1029119"/>
              <a:ext cx="1156589" cy="771059"/>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Grafik 21">
            <a:extLst>
              <a:ext uri="{FF2B5EF4-FFF2-40B4-BE49-F238E27FC236}">
                <a16:creationId xmlns:a16="http://schemas.microsoft.com/office/drawing/2014/main" id="{5E26290D-F980-B47D-2B8C-E16515024DEC}"/>
              </a:ext>
            </a:extLst>
          </p:cNvPr>
          <p:cNvPicPr>
            <a:picLocks noChangeAspect="1"/>
          </p:cNvPicPr>
          <p:nvPr/>
        </p:nvPicPr>
        <p:blipFill>
          <a:blip r:embed="rId9"/>
          <a:stretch>
            <a:fillRect/>
          </a:stretch>
        </p:blipFill>
        <p:spPr>
          <a:xfrm>
            <a:off x="8336514" y="4370457"/>
            <a:ext cx="1530577" cy="1680633"/>
          </a:xfrm>
          <a:prstGeom prst="rect">
            <a:avLst/>
          </a:prstGeom>
        </p:spPr>
      </p:pic>
      <p:pic>
        <p:nvPicPr>
          <p:cNvPr id="25" name="Grafik 24">
            <a:extLst>
              <a:ext uri="{FF2B5EF4-FFF2-40B4-BE49-F238E27FC236}">
                <a16:creationId xmlns:a16="http://schemas.microsoft.com/office/drawing/2014/main" id="{E3DE740C-02BC-F6F0-6C29-6DAD1659113D}"/>
              </a:ext>
            </a:extLst>
          </p:cNvPr>
          <p:cNvPicPr>
            <a:picLocks noChangeAspect="1"/>
          </p:cNvPicPr>
          <p:nvPr/>
        </p:nvPicPr>
        <p:blipFill>
          <a:blip r:embed="rId10"/>
          <a:stretch>
            <a:fillRect/>
          </a:stretch>
        </p:blipFill>
        <p:spPr>
          <a:xfrm>
            <a:off x="9956000" y="4854833"/>
            <a:ext cx="1763168" cy="1096927"/>
          </a:xfrm>
          <a:prstGeom prst="rect">
            <a:avLst/>
          </a:prstGeom>
        </p:spPr>
      </p:pic>
    </p:spTree>
    <p:extLst>
      <p:ext uri="{BB962C8B-B14F-4D97-AF65-F5344CB8AC3E}">
        <p14:creationId xmlns:p14="http://schemas.microsoft.com/office/powerpoint/2010/main" val="4358669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AA5DD-E778-25F7-863B-6810576024FD}"/>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EBDD4BF5-0341-CC65-63D7-4355E963A031}"/>
              </a:ext>
            </a:extLst>
          </p:cNvPr>
          <p:cNvGraphicFramePr>
            <a:graphicFrameLocks/>
          </p:cNvGraphicFramePr>
          <p:nvPr>
            <p:custDataLst>
              <p:tags r:id="rId1"/>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Folie" r:id="rId3" imgW="327" imgH="327" progId="TCLayout.ActiveDocument.1">
                  <p:embed/>
                </p:oleObj>
              </mc:Choice>
              <mc:Fallback>
                <p:oleObj name="think-cell Folie" r:id="rId3" imgW="327" imgH="327" progId="TCLayout.ActiveDocument.1">
                  <p:embed/>
                  <p:pic>
                    <p:nvPicPr>
                      <p:cNvPr id="7" name="think-cell data - do not delete" hidden="1">
                        <a:extLst>
                          <a:ext uri="{FF2B5EF4-FFF2-40B4-BE49-F238E27FC236}">
                            <a16:creationId xmlns:a16="http://schemas.microsoft.com/office/drawing/2014/main" id="{EBDD4BF5-0341-CC65-63D7-4355E963A031}"/>
                          </a:ext>
                        </a:extLst>
                      </p:cNvPr>
                      <p:cNvPicPr/>
                      <p:nvPr/>
                    </p:nvPicPr>
                    <p:blipFill>
                      <a:blip r:embed="rId4"/>
                      <a:stretch>
                        <a:fillRect/>
                      </a:stretch>
                    </p:blipFill>
                    <p:spPr>
                      <a:xfrm>
                        <a:off x="2118" y="2118"/>
                        <a:ext cx="2117" cy="2117"/>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5029B580-A0E5-9692-0A8B-1B8E41A4CA2F}"/>
              </a:ext>
            </a:extLst>
          </p:cNvPr>
          <p:cNvSpPr>
            <a:spLocks noGrp="1"/>
          </p:cNvSpPr>
          <p:nvPr>
            <p:ph type="title"/>
          </p:nvPr>
        </p:nvSpPr>
        <p:spPr/>
        <p:txBody>
          <a:bodyPr vert="horz" lIns="0" tIns="0" rIns="0" bIns="0" rtlCol="0" anchor="ctr" anchorCtr="0">
            <a:normAutofit/>
          </a:bodyPr>
          <a:lstStyle/>
          <a:p>
            <a:r>
              <a:rPr lang="en-US" noProof="0" dirty="0"/>
              <a:t>Deep Dive engineering capabilities</a:t>
            </a:r>
          </a:p>
        </p:txBody>
      </p:sp>
      <p:sp>
        <p:nvSpPr>
          <p:cNvPr id="23" name="Textplatzhalter 22">
            <a:extLst>
              <a:ext uri="{FF2B5EF4-FFF2-40B4-BE49-F238E27FC236}">
                <a16:creationId xmlns:a16="http://schemas.microsoft.com/office/drawing/2014/main" id="{71E56696-0FAD-D376-981B-A81C998BAEEA}"/>
              </a:ext>
            </a:extLst>
          </p:cNvPr>
          <p:cNvSpPr>
            <a:spLocks noGrp="1"/>
          </p:cNvSpPr>
          <p:nvPr>
            <p:ph type="body" sz="quarter" idx="17"/>
          </p:nvPr>
        </p:nvSpPr>
        <p:spPr/>
        <p:txBody>
          <a:bodyPr/>
          <a:lstStyle/>
          <a:p>
            <a:endParaRPr lang="en-US" noProof="0" dirty="0"/>
          </a:p>
        </p:txBody>
      </p:sp>
      <p:sp>
        <p:nvSpPr>
          <p:cNvPr id="9" name="Fußzeilenplatzhalter 8">
            <a:extLst>
              <a:ext uri="{FF2B5EF4-FFF2-40B4-BE49-F238E27FC236}">
                <a16:creationId xmlns:a16="http://schemas.microsoft.com/office/drawing/2014/main" id="{D9711444-3CD5-FAD3-272B-A35DE4CDCAAF}"/>
              </a:ext>
            </a:extLst>
          </p:cNvPr>
          <p:cNvSpPr>
            <a:spLocks noGrp="1"/>
          </p:cNvSpPr>
          <p:nvPr>
            <p:ph type="ftr" sz="quarter" idx="19"/>
          </p:nvPr>
        </p:nvSpPr>
        <p:spPr>
          <a:xfrm>
            <a:off x="473612" y="6610773"/>
            <a:ext cx="2886872" cy="163200"/>
          </a:xfrm>
          <a:prstGeom prst="rect">
            <a:avLst/>
          </a:prstGeom>
        </p:spPr>
        <p:txBody>
          <a:bodyPr vert="horz" lIns="0" tIns="0" rIns="0" bIns="0" rtlCol="0" anchor="t"/>
          <a:lstStyle>
            <a:defPPr>
              <a:defRPr lang="de-DE"/>
            </a:defPPr>
            <a:lvl1pPr marL="0" algn="ctr" defTabSz="1219170" rtl="0" eaLnBrk="1" latinLnBrk="0" hangingPunct="1">
              <a:defRPr sz="933" kern="1200">
                <a:solidFill>
                  <a:schemeClr val="tx2"/>
                </a:solidFill>
                <a:latin typeface="Golos Text" panose="020B0503020202020204" pitchFamily="34" charset="0"/>
                <a:ea typeface="+mn-ea"/>
                <a:cs typeface="Golos Text" panose="020B0503020202020204" pitchFamily="34" charset="0"/>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l"/>
            <a:r>
              <a:rPr lang="en-US" dirty="0">
                <a:solidFill>
                  <a:srgbClr val="065792"/>
                </a:solidFill>
              </a:rPr>
              <a:t>© RI Research Instruments GmbH</a:t>
            </a:r>
          </a:p>
        </p:txBody>
      </p:sp>
      <p:sp>
        <p:nvSpPr>
          <p:cNvPr id="10" name="Foliennummernplatzhalter 9">
            <a:extLst>
              <a:ext uri="{FF2B5EF4-FFF2-40B4-BE49-F238E27FC236}">
                <a16:creationId xmlns:a16="http://schemas.microsoft.com/office/drawing/2014/main" id="{6D20660A-A794-7164-1F4F-A76356E485A9}"/>
              </a:ext>
            </a:extLst>
          </p:cNvPr>
          <p:cNvSpPr>
            <a:spLocks noGrp="1"/>
          </p:cNvSpPr>
          <p:nvPr>
            <p:ph type="sldNum" sz="quarter" idx="20"/>
          </p:nvPr>
        </p:nvSpPr>
        <p:spPr>
          <a:xfrm>
            <a:off x="10901082" y="6610773"/>
            <a:ext cx="817305" cy="163200"/>
          </a:xfrm>
          <a:prstGeom prst="rect">
            <a:avLst/>
          </a:prstGeom>
        </p:spPr>
        <p:txBody>
          <a:bodyPr vert="horz" lIns="0" tIns="0" rIns="0" bIns="0" rtlCol="0" anchor="t"/>
          <a:lstStyle>
            <a:defPPr>
              <a:defRPr lang="de-DE"/>
            </a:defPPr>
            <a:lvl1pPr marL="0" algn="r" defTabSz="1219170" rtl="0" eaLnBrk="1" latinLnBrk="0" hangingPunct="1">
              <a:defRPr sz="933" kern="1200">
                <a:solidFill>
                  <a:schemeClr val="tx2"/>
                </a:solidFill>
                <a:latin typeface="Golos Text" panose="020B0503020202020204" pitchFamily="34" charset="0"/>
                <a:ea typeface="+mn-ea"/>
                <a:cs typeface="Golos Text" panose="020B0503020202020204" pitchFamily="34" charset="0"/>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53B819A2-35ED-426A-9519-D8283996F3B5}" type="slidenum">
              <a:rPr lang="en-US">
                <a:solidFill>
                  <a:srgbClr val="065792"/>
                </a:solidFill>
              </a:rPr>
              <a:pPr/>
              <a:t>39</a:t>
            </a:fld>
            <a:endParaRPr lang="en-US" dirty="0">
              <a:solidFill>
                <a:srgbClr val="065792"/>
              </a:solidFill>
            </a:endParaRPr>
          </a:p>
        </p:txBody>
      </p:sp>
      <p:graphicFrame>
        <p:nvGraphicFramePr>
          <p:cNvPr id="13" name="Tabelle 12">
            <a:extLst>
              <a:ext uri="{FF2B5EF4-FFF2-40B4-BE49-F238E27FC236}">
                <a16:creationId xmlns:a16="http://schemas.microsoft.com/office/drawing/2014/main" id="{251BFDD4-879E-12B6-FF55-778D1E7A432E}"/>
              </a:ext>
            </a:extLst>
          </p:cNvPr>
          <p:cNvGraphicFramePr>
            <a:graphicFrameLocks noGrp="1"/>
          </p:cNvGraphicFramePr>
          <p:nvPr/>
        </p:nvGraphicFramePr>
        <p:xfrm>
          <a:off x="473611" y="944514"/>
          <a:ext cx="11238388" cy="5157540"/>
        </p:xfrm>
        <a:graphic>
          <a:graphicData uri="http://schemas.openxmlformats.org/drawingml/2006/table">
            <a:tbl>
              <a:tblPr firstRow="1" bandRow="1">
                <a:tableStyleId>{5C22544A-7EE6-4342-B048-85BDC9FD1C3A}</a:tableStyleId>
              </a:tblPr>
              <a:tblGrid>
                <a:gridCol w="1394100">
                  <a:extLst>
                    <a:ext uri="{9D8B030D-6E8A-4147-A177-3AD203B41FA5}">
                      <a16:colId xmlns:a16="http://schemas.microsoft.com/office/drawing/2014/main" val="1084524162"/>
                    </a:ext>
                  </a:extLst>
                </a:gridCol>
                <a:gridCol w="6394315">
                  <a:extLst>
                    <a:ext uri="{9D8B030D-6E8A-4147-A177-3AD203B41FA5}">
                      <a16:colId xmlns:a16="http://schemas.microsoft.com/office/drawing/2014/main" val="1448057343"/>
                    </a:ext>
                  </a:extLst>
                </a:gridCol>
                <a:gridCol w="3449973">
                  <a:extLst>
                    <a:ext uri="{9D8B030D-6E8A-4147-A177-3AD203B41FA5}">
                      <a16:colId xmlns:a16="http://schemas.microsoft.com/office/drawing/2014/main" val="2773605065"/>
                    </a:ext>
                  </a:extLst>
                </a:gridCol>
              </a:tblGrid>
              <a:tr h="428224">
                <a:tc>
                  <a:txBody>
                    <a:bodyPr/>
                    <a:lstStyle/>
                    <a:p>
                      <a:pPr rtl="0"/>
                      <a:r>
                        <a:rPr lang="en-US" sz="1100" noProof="0" dirty="0"/>
                        <a:t>Discipline</a:t>
                      </a:r>
                    </a:p>
                  </a:txBody>
                  <a:tcPr marL="121920" marR="121920" marT="60960" marB="60960"/>
                </a:tc>
                <a:tc>
                  <a:txBody>
                    <a:bodyPr/>
                    <a:lstStyle/>
                    <a:p>
                      <a:pPr rtl="0"/>
                      <a:r>
                        <a:rPr lang="en-US" sz="1100" noProof="0" dirty="0"/>
                        <a:t>Technologies</a:t>
                      </a:r>
                    </a:p>
                  </a:txBody>
                  <a:tcPr marL="121920" marR="121920" marT="60960" marB="60960"/>
                </a:tc>
                <a:tc>
                  <a:txBody>
                    <a:bodyPr/>
                    <a:lstStyle/>
                    <a:p>
                      <a:pPr rtl="0"/>
                      <a:r>
                        <a:rPr lang="en-US" sz="1100" noProof="0" dirty="0"/>
                        <a:t>Pictures</a:t>
                      </a:r>
                    </a:p>
                  </a:txBody>
                  <a:tcPr marL="121920" marR="121920" marT="60960" marB="60960"/>
                </a:tc>
                <a:extLst>
                  <a:ext uri="{0D108BD9-81ED-4DB2-BD59-A6C34878D82A}">
                    <a16:rowId xmlns:a16="http://schemas.microsoft.com/office/drawing/2014/main" val="4191791544"/>
                  </a:ext>
                </a:extLst>
              </a:tr>
              <a:tr h="9855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noProof="0" dirty="0">
                          <a:solidFill>
                            <a:srgbClr val="065792"/>
                          </a:solidFill>
                          <a:latin typeface="Golos Text" panose="020B0503020202020204" pitchFamily="34" charset="0"/>
                          <a:ea typeface="+mn-ea"/>
                          <a:cs typeface="Golos Text" panose="020B0503020202020204" pitchFamily="34" charset="0"/>
                        </a:rPr>
                        <a:t>Electro-magnetic design </a:t>
                      </a:r>
                    </a:p>
                  </a:txBody>
                  <a:tcPr marL="121920" marR="121920" marT="60960" marB="60960">
                    <a:noFill/>
                  </a:tcPr>
                </a:tc>
                <a:tc>
                  <a:txBody>
                    <a:bodyPr/>
                    <a:lstStyle/>
                    <a:p>
                      <a:pPr marL="171450" indent="-171450" algn="l" defTabSz="914400" rtl="0" eaLnBrk="1" latinLnBrk="0" hangingPunct="1">
                        <a:buFontTx/>
                        <a:buChar char="-"/>
                      </a:pPr>
                      <a:r>
                        <a:rPr lang="en-US" sz="1100" kern="1200" noProof="0" dirty="0">
                          <a:solidFill>
                            <a:schemeClr val="dk1"/>
                          </a:solidFill>
                          <a:latin typeface="Golos Text" panose="020B0503020202020204" pitchFamily="34" charset="0"/>
                          <a:ea typeface="+mn-ea"/>
                          <a:cs typeface="Golos Text" panose="020B0503020202020204" pitchFamily="34" charset="0"/>
                        </a:rPr>
                        <a:t>Development of accelerator components like electromagnets, kickers and cavities incl. the magnetic field design (Poisson </a:t>
                      </a:r>
                      <a:r>
                        <a:rPr lang="en-US" sz="1100" kern="1200" noProof="0" dirty="0" err="1">
                          <a:solidFill>
                            <a:schemeClr val="dk1"/>
                          </a:solidFill>
                          <a:latin typeface="Golos Text" panose="020B0503020202020204" pitchFamily="34" charset="0"/>
                          <a:ea typeface="+mn-ea"/>
                          <a:cs typeface="Golos Text" panose="020B0503020202020204" pitchFamily="34" charset="0"/>
                        </a:rPr>
                        <a:t>Superfish</a:t>
                      </a:r>
                      <a:r>
                        <a:rPr lang="en-US" sz="1100" kern="1200" noProof="0" dirty="0">
                          <a:solidFill>
                            <a:schemeClr val="dk1"/>
                          </a:solidFill>
                          <a:latin typeface="Golos Text" panose="020B0503020202020204" pitchFamily="34" charset="0"/>
                          <a:ea typeface="+mn-ea"/>
                          <a:cs typeface="Golos Text" panose="020B0503020202020204" pitchFamily="34" charset="0"/>
                        </a:rPr>
                        <a:t> (2D) or CST Microwave Studio (3D) </a:t>
                      </a:r>
                    </a:p>
                  </a:txBody>
                  <a:tcPr marL="121920" marR="121920" marT="60960" marB="60960">
                    <a:noFill/>
                  </a:tcPr>
                </a:tc>
                <a:tc>
                  <a:txBody>
                    <a:bodyPr/>
                    <a:lstStyle/>
                    <a:p>
                      <a:pPr rtl="0"/>
                      <a:endParaRPr lang="en-US" sz="1100" noProof="0" dirty="0">
                        <a:highlight>
                          <a:srgbClr val="FFFF00"/>
                        </a:highlight>
                      </a:endParaRPr>
                    </a:p>
                  </a:txBody>
                  <a:tcPr marL="121920" marR="121920" marT="60960" marB="60960">
                    <a:noFill/>
                  </a:tcPr>
                </a:tc>
                <a:extLst>
                  <a:ext uri="{0D108BD9-81ED-4DB2-BD59-A6C34878D82A}">
                    <a16:rowId xmlns:a16="http://schemas.microsoft.com/office/drawing/2014/main" val="2183742668"/>
                  </a:ext>
                </a:extLst>
              </a:tr>
              <a:tr h="8843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noProof="0" dirty="0">
                          <a:solidFill>
                            <a:srgbClr val="065792"/>
                          </a:solidFill>
                          <a:latin typeface="Golos Text" panose="020B0503020202020204" pitchFamily="34" charset="0"/>
                          <a:ea typeface="+mn-ea"/>
                          <a:cs typeface="Golos Text" panose="020B0503020202020204" pitchFamily="34" charset="0"/>
                        </a:rPr>
                        <a:t>Structural design &amp; thermal simulations</a:t>
                      </a:r>
                    </a:p>
                  </a:txBody>
                  <a:tcPr marL="121920" marR="121920" marT="60960" marB="60960">
                    <a:noFill/>
                  </a:tcPr>
                </a:tc>
                <a:tc>
                  <a:txBody>
                    <a:bodyPr/>
                    <a:lstStyle/>
                    <a:p>
                      <a:pPr marL="171450" indent="-171450" rtl="0">
                        <a:buFontTx/>
                        <a:buChar char="-"/>
                      </a:pPr>
                      <a:r>
                        <a:rPr lang="en-US" sz="1100" noProof="0" dirty="0">
                          <a:latin typeface="Golos Text" panose="020B0503020202020204" pitchFamily="34" charset="0"/>
                          <a:cs typeface="Golos Text" panose="020B0503020202020204" pitchFamily="34" charset="0"/>
                        </a:rPr>
                        <a:t>Analyzes of stresses, displacements or mechanical eigenmodes, thermal problems using such software packages like ANSYS Workbench, CST Studio Suite incl. </a:t>
                      </a:r>
                      <a:r>
                        <a:rPr lang="en-US" sz="1100" noProof="0" dirty="0" err="1">
                          <a:latin typeface="Golos Text" panose="020B0503020202020204" pitchFamily="34" charset="0"/>
                          <a:cs typeface="Golos Text" panose="020B0503020202020204" pitchFamily="34" charset="0"/>
                        </a:rPr>
                        <a:t>MPhysics</a:t>
                      </a:r>
                      <a:r>
                        <a:rPr lang="en-US" sz="1100" noProof="0" dirty="0">
                          <a:latin typeface="Golos Text" panose="020B0503020202020204" pitchFamily="34" charset="0"/>
                          <a:cs typeface="Golos Text" panose="020B0503020202020204" pitchFamily="34" charset="0"/>
                        </a:rPr>
                        <a:t> Studio which contains structural mechanics as well as thermal solvers</a:t>
                      </a:r>
                    </a:p>
                  </a:txBody>
                  <a:tcPr marL="121920" marR="121920" marT="60960" marB="60960">
                    <a:noFill/>
                  </a:tcPr>
                </a:tc>
                <a:tc>
                  <a:txBody>
                    <a:bodyPr/>
                    <a:lstStyle/>
                    <a:p>
                      <a:pPr rtl="0"/>
                      <a:endParaRPr lang="en-US" sz="1100" noProof="0" dirty="0">
                        <a:highlight>
                          <a:srgbClr val="FFFF00"/>
                        </a:highlight>
                      </a:endParaRPr>
                    </a:p>
                  </a:txBody>
                  <a:tcPr marL="121920" marR="121920" marT="60960" marB="60960">
                    <a:noFill/>
                  </a:tcPr>
                </a:tc>
                <a:extLst>
                  <a:ext uri="{0D108BD9-81ED-4DB2-BD59-A6C34878D82A}">
                    <a16:rowId xmlns:a16="http://schemas.microsoft.com/office/drawing/2014/main" val="390653234"/>
                  </a:ext>
                </a:extLst>
              </a:tr>
              <a:tr h="10972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noProof="0" dirty="0">
                          <a:solidFill>
                            <a:srgbClr val="065792"/>
                          </a:solidFill>
                          <a:latin typeface="Golos Text" panose="020B0503020202020204" pitchFamily="34" charset="0"/>
                          <a:ea typeface="+mn-ea"/>
                          <a:cs typeface="Golos Text" panose="020B0503020202020204" pitchFamily="34" charset="0"/>
                        </a:rPr>
                        <a:t>Beam Dynamics simulation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kern="1200" noProof="0" dirty="0">
                        <a:solidFill>
                          <a:srgbClr val="065792"/>
                        </a:solidFill>
                        <a:latin typeface="Golos Text" panose="020B0503020202020204" pitchFamily="34" charset="0"/>
                        <a:ea typeface="+mn-ea"/>
                        <a:cs typeface="Golos Text" panose="020B0503020202020204" pitchFamily="34" charset="0"/>
                      </a:endParaRPr>
                    </a:p>
                  </a:txBody>
                  <a:tcPr marL="121920" marR="121920" marT="60960" marB="60960">
                    <a:noFill/>
                  </a:tcPr>
                </a:tc>
                <a:tc>
                  <a:txBody>
                    <a:bodyPr/>
                    <a:lstStyle/>
                    <a:p>
                      <a:pPr marL="171450" indent="-171450" algn="l" defTabSz="914400" rtl="0" eaLnBrk="1" latinLnBrk="0" hangingPunct="1">
                        <a:buClrTx/>
                        <a:buFontTx/>
                        <a:buChar char="-"/>
                      </a:pPr>
                      <a:r>
                        <a:rPr lang="en-US" sz="1100" kern="1200" noProof="0" dirty="0">
                          <a:solidFill>
                            <a:schemeClr val="dk1"/>
                          </a:solidFill>
                          <a:latin typeface="Golos Text" panose="020B0503020202020204" pitchFamily="34" charset="0"/>
                          <a:ea typeface="+mn-ea"/>
                          <a:cs typeface="Golos Text" panose="020B0503020202020204" pitchFamily="34" charset="0"/>
                        </a:rPr>
                        <a:t>Ray-transfer-matrix analysis-based code Trace3D is employed for fast bunched-beam envelope calculations (incl. linear space-change forces) of standard beam manipulating elements (solenoids, quadrupoles, bends, etc.)</a:t>
                      </a:r>
                    </a:p>
                    <a:p>
                      <a:pPr marL="171450" indent="-171450" algn="l" defTabSz="914400" rtl="0" eaLnBrk="1" latinLnBrk="0" hangingPunct="1">
                        <a:buClrTx/>
                        <a:buFontTx/>
                        <a:buChar char="-"/>
                      </a:pPr>
                      <a:r>
                        <a:rPr lang="en-US" sz="1100" kern="1200" noProof="0" dirty="0">
                          <a:solidFill>
                            <a:schemeClr val="dk1"/>
                          </a:solidFill>
                          <a:latin typeface="Golos Text" panose="020B0503020202020204" pitchFamily="34" charset="0"/>
                          <a:ea typeface="+mn-ea"/>
                          <a:cs typeface="Golos Text" panose="020B0503020202020204" pitchFamily="34" charset="0"/>
                        </a:rPr>
                        <a:t>Detailed beam dynamics calc. by </a:t>
                      </a:r>
                      <a:r>
                        <a:rPr lang="en-US" sz="1100" kern="1200" noProof="0" dirty="0" err="1">
                          <a:solidFill>
                            <a:schemeClr val="dk1"/>
                          </a:solidFill>
                          <a:latin typeface="Golos Text" panose="020B0503020202020204" pitchFamily="34" charset="0"/>
                          <a:ea typeface="+mn-ea"/>
                          <a:cs typeface="Golos Text" panose="020B0503020202020204" pitchFamily="34" charset="0"/>
                        </a:rPr>
                        <a:t>Tstep</a:t>
                      </a:r>
                      <a:r>
                        <a:rPr lang="en-US" sz="1100" kern="1200" noProof="0" dirty="0">
                          <a:solidFill>
                            <a:schemeClr val="dk1"/>
                          </a:solidFill>
                          <a:latin typeface="Golos Text" panose="020B0503020202020204" pitchFamily="34" charset="0"/>
                          <a:ea typeface="+mn-ea"/>
                          <a:cs typeface="Golos Text" panose="020B0503020202020204" pitchFamily="34" charset="0"/>
                        </a:rPr>
                        <a:t>/PARMELA (multi-particle tracking + beam optics from SUPERFISH), ELEGENT (for e</a:t>
                      </a:r>
                      <a:r>
                        <a:rPr lang="en-US" sz="1100" kern="1200" baseline="30000" noProof="0" dirty="0">
                          <a:solidFill>
                            <a:schemeClr val="dk1"/>
                          </a:solidFill>
                          <a:latin typeface="Golos Text" panose="020B0503020202020204" pitchFamily="34" charset="0"/>
                          <a:ea typeface="+mn-ea"/>
                          <a:cs typeface="Golos Text" panose="020B0503020202020204" pitchFamily="34" charset="0"/>
                        </a:rPr>
                        <a:t>-</a:t>
                      </a:r>
                      <a:r>
                        <a:rPr lang="en-US" sz="1100" kern="1200" noProof="0" dirty="0">
                          <a:solidFill>
                            <a:schemeClr val="dk1"/>
                          </a:solidFill>
                          <a:latin typeface="Golos Text" panose="020B0503020202020204" pitchFamily="34" charset="0"/>
                          <a:ea typeface="+mn-ea"/>
                          <a:cs typeface="Golos Text" panose="020B0503020202020204" pitchFamily="34" charset="0"/>
                        </a:rPr>
                        <a:t> simulations), GPT, CST Particle Studio (multi-particle tracking + particle-in-cell (PIC) simulations</a:t>
                      </a:r>
                    </a:p>
                  </a:txBody>
                  <a:tcPr marL="121920" marR="121920" marT="60960" marB="60960">
                    <a:noFill/>
                  </a:tcPr>
                </a:tc>
                <a:tc>
                  <a:txBody>
                    <a:bodyPr/>
                    <a:lstStyle/>
                    <a:p>
                      <a:pPr rtl="0"/>
                      <a:endParaRPr lang="en-US" sz="1100" noProof="0" dirty="0"/>
                    </a:p>
                  </a:txBody>
                  <a:tcPr marL="121920" marR="121920" marT="60960" marB="60960">
                    <a:noFill/>
                  </a:tcPr>
                </a:tc>
                <a:extLst>
                  <a:ext uri="{0D108BD9-81ED-4DB2-BD59-A6C34878D82A}">
                    <a16:rowId xmlns:a16="http://schemas.microsoft.com/office/drawing/2014/main" val="795285398"/>
                  </a:ext>
                </a:extLst>
              </a:tr>
              <a:tr h="633536">
                <a:tc>
                  <a:txBody>
                    <a:bodyPr/>
                    <a:lstStyle/>
                    <a:p>
                      <a:pPr marL="0" algn="l" defTabSz="914400" rtl="0" eaLnBrk="1" latinLnBrk="0" hangingPunct="1"/>
                      <a:r>
                        <a:rPr lang="en-US" sz="1100" b="1" kern="1200" noProof="0" dirty="0">
                          <a:solidFill>
                            <a:srgbClr val="065792"/>
                          </a:solidFill>
                          <a:latin typeface="Golos Text" panose="020B0503020202020204" pitchFamily="34" charset="0"/>
                          <a:ea typeface="+mn-ea"/>
                          <a:cs typeface="Golos Text" panose="020B0503020202020204" pitchFamily="34" charset="0"/>
                        </a:rPr>
                        <a:t>3D-CAD Design</a:t>
                      </a:r>
                    </a:p>
                  </a:txBody>
                  <a:tcPr marL="121920" marR="121920" marT="60960" marB="60960">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100" kern="1200" noProof="0" dirty="0">
                          <a:solidFill>
                            <a:schemeClr val="dk1"/>
                          </a:solidFill>
                          <a:latin typeface="Golos Text" panose="020B0503020202020204" pitchFamily="34" charset="0"/>
                          <a:ea typeface="+mn-ea"/>
                          <a:cs typeface="Golos Text" panose="020B0503020202020204" pitchFamily="34" charset="0"/>
                        </a:rPr>
                        <a:t>3D modelling and preparation of manufacturing drawings utilizing Autodesk Inventor Professional 2022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noProof="0" dirty="0">
                        <a:solidFill>
                          <a:schemeClr val="dk1"/>
                        </a:solidFill>
                        <a:latin typeface="Golos Text" panose="020B0503020202020204" pitchFamily="34" charset="0"/>
                        <a:ea typeface="+mn-ea"/>
                        <a:cs typeface="Golos Text" panose="020B0503020202020204" pitchFamily="34" charset="0"/>
                      </a:endParaRPr>
                    </a:p>
                  </a:txBody>
                  <a:tcPr marL="121920" marR="121920" marT="60960" marB="60960">
                    <a:noFill/>
                  </a:tcPr>
                </a:tc>
                <a:tc>
                  <a:txBody>
                    <a:bodyPr/>
                    <a:lstStyle/>
                    <a:p>
                      <a:pPr rtl="0"/>
                      <a:endParaRPr lang="en-US" sz="1100" noProof="0" dirty="0"/>
                    </a:p>
                  </a:txBody>
                  <a:tcPr marL="121920" marR="121920" marT="60960" marB="60960">
                    <a:noFill/>
                  </a:tcPr>
                </a:tc>
                <a:extLst>
                  <a:ext uri="{0D108BD9-81ED-4DB2-BD59-A6C34878D82A}">
                    <a16:rowId xmlns:a16="http://schemas.microsoft.com/office/drawing/2014/main" val="1997865452"/>
                  </a:ext>
                </a:extLst>
              </a:tr>
              <a:tr h="6816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noProof="0" dirty="0">
                          <a:solidFill>
                            <a:srgbClr val="065792"/>
                          </a:solidFill>
                          <a:latin typeface="Golos Text" panose="020B0503020202020204" pitchFamily="34" charset="0"/>
                          <a:ea typeface="+mn-ea"/>
                          <a:cs typeface="Golos Text" panose="020B0503020202020204" pitchFamily="34" charset="0"/>
                        </a:rPr>
                        <a:t>Control System Design</a:t>
                      </a:r>
                    </a:p>
                  </a:txBody>
                  <a:tcPr marL="121920" marR="121920" marT="60960" marB="60960">
                    <a:noFill/>
                  </a:tcPr>
                </a:tc>
                <a:tc>
                  <a:txBody>
                    <a:bodyPr/>
                    <a:lstStyle/>
                    <a:p>
                      <a:pPr marL="171450" indent="-171450" rtl="0">
                        <a:buFontTx/>
                        <a:buChar char="-"/>
                      </a:pPr>
                      <a:r>
                        <a:rPr lang="en-US" sz="1100" noProof="0" dirty="0">
                          <a:solidFill>
                            <a:schemeClr val="tx1"/>
                          </a:solidFill>
                          <a:latin typeface="Golos Text" panose="020B0503020202020204" pitchFamily="34" charset="0"/>
                          <a:cs typeface="Golos Text" panose="020B0503020202020204" pitchFamily="34" charset="0"/>
                        </a:rPr>
                        <a:t>Development of control systems/software for own equipment &amp; turn-key accelerators. </a:t>
                      </a:r>
                    </a:p>
                    <a:p>
                      <a:pPr marL="171450" indent="-171450" rtl="0">
                        <a:buFontTx/>
                        <a:buChar char="-"/>
                      </a:pPr>
                      <a:r>
                        <a:rPr lang="en-US" sz="1100" noProof="0" dirty="0">
                          <a:solidFill>
                            <a:schemeClr val="tx1"/>
                          </a:solidFill>
                          <a:latin typeface="Golos Text" panose="020B0503020202020204" pitchFamily="34" charset="0"/>
                          <a:cs typeface="Golos Text" panose="020B0503020202020204" pitchFamily="34" charset="0"/>
                        </a:rPr>
                        <a:t>Building Programable Logic controllers (PLCs) for hardware control (valves, pumps, power supplies) like Beckhoff </a:t>
                      </a:r>
                      <a:r>
                        <a:rPr lang="en-US" sz="1100" noProof="0" dirty="0" err="1">
                          <a:solidFill>
                            <a:schemeClr val="tx1"/>
                          </a:solidFill>
                          <a:latin typeface="Golos Text" panose="020B0503020202020204" pitchFamily="34" charset="0"/>
                          <a:cs typeface="Golos Text" panose="020B0503020202020204" pitchFamily="34" charset="0"/>
                        </a:rPr>
                        <a:t>TwinCAT</a:t>
                      </a:r>
                      <a:r>
                        <a:rPr lang="en-US" sz="1100" noProof="0" dirty="0">
                          <a:solidFill>
                            <a:schemeClr val="tx1"/>
                          </a:solidFill>
                          <a:latin typeface="Golos Text" panose="020B0503020202020204" pitchFamily="34" charset="0"/>
                          <a:cs typeface="Golos Text" panose="020B0503020202020204" pitchFamily="34" charset="0"/>
                        </a:rPr>
                        <a:t>, EPICS or Siemens SIMATIC, NI LabView</a:t>
                      </a:r>
                      <a:endParaRPr lang="en-US" sz="1100" noProof="0" dirty="0">
                        <a:highlight>
                          <a:srgbClr val="FFFF00"/>
                        </a:highlight>
                        <a:latin typeface="Golos Text" panose="020B0503020202020204" pitchFamily="34" charset="0"/>
                        <a:cs typeface="Golos Text" panose="020B0503020202020204" pitchFamily="34" charset="0"/>
                      </a:endParaRPr>
                    </a:p>
                  </a:txBody>
                  <a:tcPr marL="121920" marR="121920" marT="60960" marB="60960">
                    <a:noFill/>
                  </a:tcPr>
                </a:tc>
                <a:tc>
                  <a:txBody>
                    <a:bodyPr/>
                    <a:lstStyle/>
                    <a:p>
                      <a:pPr rtl="0"/>
                      <a:endParaRPr lang="en-US" sz="1100" noProof="0" dirty="0"/>
                    </a:p>
                  </a:txBody>
                  <a:tcPr marL="121920" marR="121920" marT="60960" marB="60960">
                    <a:noFill/>
                  </a:tcPr>
                </a:tc>
                <a:extLst>
                  <a:ext uri="{0D108BD9-81ED-4DB2-BD59-A6C34878D82A}">
                    <a16:rowId xmlns:a16="http://schemas.microsoft.com/office/drawing/2014/main" val="3506128790"/>
                  </a:ext>
                </a:extLst>
              </a:tr>
              <a:tr h="447040">
                <a:tc>
                  <a:txBody>
                    <a:bodyPr/>
                    <a:lstStyle/>
                    <a:p>
                      <a:pPr marL="0" algn="l" defTabSz="914400" rtl="0" eaLnBrk="1" latinLnBrk="0" hangingPunct="1"/>
                      <a:r>
                        <a:rPr lang="en-US" sz="1100" b="1" kern="1200" noProof="0" dirty="0">
                          <a:solidFill>
                            <a:srgbClr val="065792"/>
                          </a:solidFill>
                          <a:latin typeface="Golos Text" panose="020B0503020202020204" pitchFamily="34" charset="0"/>
                          <a:ea typeface="+mn-ea"/>
                          <a:cs typeface="Golos Text" panose="020B0503020202020204" pitchFamily="34" charset="0"/>
                        </a:rPr>
                        <a:t>Cryogenic engineering</a:t>
                      </a:r>
                    </a:p>
                  </a:txBody>
                  <a:tcPr marL="121920" marR="121920" marT="60960" marB="60960">
                    <a:noFill/>
                  </a:tcPr>
                </a:tc>
                <a:tc>
                  <a:txBody>
                    <a:bodyPr/>
                    <a:lstStyle/>
                    <a:p>
                      <a:pPr marL="171450" indent="-171450" algn="l" defTabSz="914400" rtl="0" eaLnBrk="1" latinLnBrk="0" hangingPunct="1">
                        <a:buFontTx/>
                        <a:buChar char="-"/>
                      </a:pPr>
                      <a:r>
                        <a:rPr lang="en-US" sz="1100" kern="1200" noProof="0" dirty="0">
                          <a:solidFill>
                            <a:schemeClr val="tx1"/>
                          </a:solidFill>
                          <a:latin typeface="Golos Text" panose="020B0503020202020204" pitchFamily="34" charset="0"/>
                          <a:ea typeface="+mn-ea"/>
                          <a:cs typeface="Golos Text" panose="020B0503020202020204" pitchFamily="34" charset="0"/>
                        </a:rPr>
                        <a:t>Process calculations, definition of pressure relief/safety systems, calculation of thermal insulations, heat load </a:t>
                      </a:r>
                      <a:r>
                        <a:rPr lang="en-US" sz="1100" kern="1200" noProof="0" dirty="0" err="1">
                          <a:solidFill>
                            <a:schemeClr val="tx1"/>
                          </a:solidFill>
                          <a:latin typeface="Golos Text" panose="020B0503020202020204" pitchFamily="34" charset="0"/>
                          <a:ea typeface="+mn-ea"/>
                          <a:cs typeface="Golos Text" panose="020B0503020202020204" pitchFamily="34" charset="0"/>
                        </a:rPr>
                        <a:t>optimisation</a:t>
                      </a:r>
                      <a:r>
                        <a:rPr lang="en-US" sz="1100" kern="1200" noProof="0" dirty="0">
                          <a:solidFill>
                            <a:schemeClr val="tx1"/>
                          </a:solidFill>
                          <a:latin typeface="Golos Text" panose="020B0503020202020204" pitchFamily="34" charset="0"/>
                          <a:ea typeface="+mn-ea"/>
                          <a:cs typeface="Golos Text" panose="020B0503020202020204" pitchFamily="34" charset="0"/>
                        </a:rPr>
                        <a:t>, choice of materials, testing at LT </a:t>
                      </a:r>
                    </a:p>
                  </a:txBody>
                  <a:tcPr marL="121920" marR="121920" marT="60960" marB="60960">
                    <a:noFill/>
                  </a:tcPr>
                </a:tc>
                <a:tc>
                  <a:txBody>
                    <a:bodyPr/>
                    <a:lstStyle/>
                    <a:p>
                      <a:pPr rtl="0"/>
                      <a:endParaRPr lang="en-US" sz="1100" noProof="0" dirty="0">
                        <a:highlight>
                          <a:srgbClr val="FFFF00"/>
                        </a:highlight>
                      </a:endParaRPr>
                    </a:p>
                  </a:txBody>
                  <a:tcPr marL="121920" marR="121920" marT="60960" marB="60960">
                    <a:noFill/>
                  </a:tcPr>
                </a:tc>
                <a:extLst>
                  <a:ext uri="{0D108BD9-81ED-4DB2-BD59-A6C34878D82A}">
                    <a16:rowId xmlns:a16="http://schemas.microsoft.com/office/drawing/2014/main" val="1584868058"/>
                  </a:ext>
                </a:extLst>
              </a:tr>
            </a:tbl>
          </a:graphicData>
        </a:graphic>
      </p:graphicFrame>
      <p:pic>
        <p:nvPicPr>
          <p:cNvPr id="4" name="Picture 2">
            <a:extLst>
              <a:ext uri="{FF2B5EF4-FFF2-40B4-BE49-F238E27FC236}">
                <a16:creationId xmlns:a16="http://schemas.microsoft.com/office/drawing/2014/main" id="{C065E123-40A0-1F91-9214-FBEA50936B8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06701" y="1371096"/>
            <a:ext cx="1837240" cy="907299"/>
          </a:xfrm>
          <a:prstGeom prst="rect">
            <a:avLst/>
          </a:prstGeom>
          <a:noFill/>
          <a:ln>
            <a:noFill/>
          </a:ln>
        </p:spPr>
      </p:pic>
      <p:sp>
        <p:nvSpPr>
          <p:cNvPr id="5" name="Textfeld 4">
            <a:extLst>
              <a:ext uri="{FF2B5EF4-FFF2-40B4-BE49-F238E27FC236}">
                <a16:creationId xmlns:a16="http://schemas.microsoft.com/office/drawing/2014/main" id="{D74FD474-9742-BB01-D857-0E4B9514E887}"/>
              </a:ext>
            </a:extLst>
          </p:cNvPr>
          <p:cNvSpPr txBox="1"/>
          <p:nvPr/>
        </p:nvSpPr>
        <p:spPr>
          <a:xfrm>
            <a:off x="8300313" y="2234572"/>
            <a:ext cx="1410643" cy="144655"/>
          </a:xfrm>
          <a:prstGeom prst="rect">
            <a:avLst/>
          </a:prstGeom>
          <a:noFill/>
        </p:spPr>
        <p:txBody>
          <a:bodyPr wrap="none" lIns="0" tIns="0" rIns="0" bIns="0" rtlCol="0">
            <a:spAutoFit/>
          </a:bodyPr>
          <a:lstStyle/>
          <a:p>
            <a:pPr defTabSz="1219170">
              <a:lnSpc>
                <a:spcPct val="105000"/>
              </a:lnSpc>
              <a:spcBef>
                <a:spcPts val="800"/>
              </a:spcBef>
            </a:pPr>
            <a:r>
              <a:rPr lang="en-US" sz="933" i="1" dirty="0">
                <a:solidFill>
                  <a:prstClr val="black"/>
                </a:solidFill>
                <a:latin typeface="Golos Text" panose="020B0503020202020204" pitchFamily="34" charset="0"/>
                <a:cs typeface="Golos Text" panose="020B0503020202020204" pitchFamily="34" charset="0"/>
              </a:rPr>
              <a:t>E-Field on-axis coupled cavity</a:t>
            </a:r>
          </a:p>
        </p:txBody>
      </p:sp>
      <p:pic>
        <p:nvPicPr>
          <p:cNvPr id="14" name="Grafik 13">
            <a:extLst>
              <a:ext uri="{FF2B5EF4-FFF2-40B4-BE49-F238E27FC236}">
                <a16:creationId xmlns:a16="http://schemas.microsoft.com/office/drawing/2014/main" id="{8B848C54-7E43-37C3-1558-F7950BC2D7D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74997" y="2415997"/>
            <a:ext cx="2124159" cy="903243"/>
          </a:xfrm>
          <a:prstGeom prst="rect">
            <a:avLst/>
          </a:prstGeom>
          <a:noFill/>
          <a:ln>
            <a:noFill/>
          </a:ln>
        </p:spPr>
      </p:pic>
      <p:sp>
        <p:nvSpPr>
          <p:cNvPr id="16" name="Textfeld 15">
            <a:extLst>
              <a:ext uri="{FF2B5EF4-FFF2-40B4-BE49-F238E27FC236}">
                <a16:creationId xmlns:a16="http://schemas.microsoft.com/office/drawing/2014/main" id="{6DD0D11D-66FB-8FBC-501A-51A02F67F49A}"/>
              </a:ext>
            </a:extLst>
          </p:cNvPr>
          <p:cNvSpPr txBox="1"/>
          <p:nvPr/>
        </p:nvSpPr>
        <p:spPr>
          <a:xfrm>
            <a:off x="8441037" y="2975642"/>
            <a:ext cx="2868696" cy="379463"/>
          </a:xfrm>
          <a:prstGeom prst="rect">
            <a:avLst/>
          </a:prstGeom>
          <a:noFill/>
        </p:spPr>
        <p:txBody>
          <a:bodyPr wrap="square">
            <a:spAutoFit/>
          </a:bodyPr>
          <a:lstStyle/>
          <a:p>
            <a:pPr defTabSz="1219170"/>
            <a:r>
              <a:rPr lang="en-US" sz="933" i="1" dirty="0">
                <a:solidFill>
                  <a:prstClr val="black"/>
                </a:solidFill>
                <a:latin typeface="Golos Text" panose="020B0503020202020204" pitchFamily="34" charset="0"/>
                <a:cs typeface="Golos Text" panose="020B0503020202020204" pitchFamily="34" charset="0"/>
              </a:rPr>
              <a:t>ANSYS Eigenmode simulation</a:t>
            </a:r>
            <a:br>
              <a:rPr lang="en-US" sz="933" i="1" dirty="0">
                <a:solidFill>
                  <a:prstClr val="black"/>
                </a:solidFill>
                <a:latin typeface="Golos Text" panose="020B0503020202020204" pitchFamily="34" charset="0"/>
                <a:cs typeface="Golos Text" panose="020B0503020202020204" pitchFamily="34" charset="0"/>
              </a:rPr>
            </a:br>
            <a:r>
              <a:rPr lang="en-US" sz="933" i="1" dirty="0">
                <a:solidFill>
                  <a:prstClr val="black"/>
                </a:solidFill>
                <a:latin typeface="Golos Text" panose="020B0503020202020204" pitchFamily="34" charset="0"/>
                <a:cs typeface="Golos Text" panose="020B0503020202020204" pitchFamily="34" charset="0"/>
              </a:rPr>
              <a:t>of Control Rods</a:t>
            </a:r>
          </a:p>
        </p:txBody>
      </p:sp>
      <p:sp>
        <p:nvSpPr>
          <p:cNvPr id="18" name="Textfeld 17">
            <a:extLst>
              <a:ext uri="{FF2B5EF4-FFF2-40B4-BE49-F238E27FC236}">
                <a16:creationId xmlns:a16="http://schemas.microsoft.com/office/drawing/2014/main" id="{DBD10D14-38E9-1FB6-BE3B-E6B502618C69}"/>
              </a:ext>
            </a:extLst>
          </p:cNvPr>
          <p:cNvSpPr txBox="1"/>
          <p:nvPr/>
        </p:nvSpPr>
        <p:spPr>
          <a:xfrm>
            <a:off x="10196264" y="3377794"/>
            <a:ext cx="1974016" cy="235898"/>
          </a:xfrm>
          <a:prstGeom prst="rect">
            <a:avLst/>
          </a:prstGeom>
          <a:noFill/>
        </p:spPr>
        <p:txBody>
          <a:bodyPr wrap="square">
            <a:spAutoFit/>
          </a:bodyPr>
          <a:lstStyle/>
          <a:p>
            <a:pPr defTabSz="1219170"/>
            <a:r>
              <a:rPr lang="en-US" sz="933" i="1" dirty="0">
                <a:solidFill>
                  <a:prstClr val="black"/>
                </a:solidFill>
                <a:latin typeface="Golos Text" panose="020B0503020202020204" pitchFamily="34" charset="0"/>
                <a:cs typeface="Golos Text" panose="020B0503020202020204" pitchFamily="34" charset="0"/>
              </a:rPr>
              <a:t>STEP Multi particle simulation</a:t>
            </a:r>
          </a:p>
        </p:txBody>
      </p:sp>
      <p:pic>
        <p:nvPicPr>
          <p:cNvPr id="19" name="Grafik 18">
            <a:extLst>
              <a:ext uri="{FF2B5EF4-FFF2-40B4-BE49-F238E27FC236}">
                <a16:creationId xmlns:a16="http://schemas.microsoft.com/office/drawing/2014/main" id="{BED24C8D-A703-299E-739E-7C628F7A18CE}"/>
              </a:ext>
            </a:extLst>
          </p:cNvPr>
          <p:cNvPicPr>
            <a:picLocks noChangeAspect="1"/>
          </p:cNvPicPr>
          <p:nvPr/>
        </p:nvPicPr>
        <p:blipFill>
          <a:blip r:embed="rId7" cstate="print">
            <a:extLst>
              <a:ext uri="{28A0092B-C50C-407E-A947-70E740481C1C}">
                <a14:useLocalDpi xmlns:a14="http://schemas.microsoft.com/office/drawing/2010/main" val="0"/>
              </a:ext>
            </a:extLst>
          </a:blip>
          <a:srcRect l="13288" t="5278" r="19398" b="1104"/>
          <a:stretch>
            <a:fillRect/>
          </a:stretch>
        </p:blipFill>
        <p:spPr bwMode="auto">
          <a:xfrm>
            <a:off x="8314593" y="3630875"/>
            <a:ext cx="1671089" cy="1156192"/>
          </a:xfrm>
          <a:prstGeom prst="rect">
            <a:avLst/>
          </a:prstGeom>
          <a:noFill/>
          <a:ln>
            <a:noFill/>
          </a:ln>
        </p:spPr>
      </p:pic>
      <p:sp>
        <p:nvSpPr>
          <p:cNvPr id="20" name="Textfeld 19">
            <a:extLst>
              <a:ext uri="{FF2B5EF4-FFF2-40B4-BE49-F238E27FC236}">
                <a16:creationId xmlns:a16="http://schemas.microsoft.com/office/drawing/2014/main" id="{9A7FCCB8-A5D7-6D4D-B666-FC9902EAD454}"/>
              </a:ext>
            </a:extLst>
          </p:cNvPr>
          <p:cNvSpPr txBox="1"/>
          <p:nvPr/>
        </p:nvSpPr>
        <p:spPr>
          <a:xfrm>
            <a:off x="8449046" y="4669696"/>
            <a:ext cx="1583929" cy="379463"/>
          </a:xfrm>
          <a:prstGeom prst="rect">
            <a:avLst/>
          </a:prstGeom>
          <a:noFill/>
        </p:spPr>
        <p:txBody>
          <a:bodyPr wrap="square">
            <a:spAutoFit/>
          </a:bodyPr>
          <a:lstStyle/>
          <a:p>
            <a:pPr defTabSz="1219170"/>
            <a:r>
              <a:rPr lang="en-US" sz="933" i="1" dirty="0">
                <a:solidFill>
                  <a:prstClr val="black"/>
                </a:solidFill>
                <a:latin typeface="Golos Text" panose="020B0503020202020204" pitchFamily="34" charset="0"/>
                <a:cs typeface="Golos Text" panose="020B0503020202020204" pitchFamily="34" charset="0"/>
              </a:rPr>
              <a:t>Cryopump in Autodesk Inventor Professional</a:t>
            </a:r>
          </a:p>
        </p:txBody>
      </p:sp>
      <p:pic>
        <p:nvPicPr>
          <p:cNvPr id="21" name="Grafik 20">
            <a:extLst>
              <a:ext uri="{FF2B5EF4-FFF2-40B4-BE49-F238E27FC236}">
                <a16:creationId xmlns:a16="http://schemas.microsoft.com/office/drawing/2014/main" id="{FC011936-5C89-FED0-53E6-57522E767DB1}"/>
              </a:ext>
            </a:extLst>
          </p:cNvPr>
          <p:cNvPicPr>
            <a:picLocks noChangeAspect="1"/>
          </p:cNvPicPr>
          <p:nvPr/>
        </p:nvPicPr>
        <p:blipFill>
          <a:blip r:embed="rId8" cstate="print">
            <a:extLst>
              <a:ext uri="{28A0092B-C50C-407E-A947-70E740481C1C}">
                <a14:useLocalDpi xmlns:a14="http://schemas.microsoft.com/office/drawing/2010/main" val="0"/>
              </a:ext>
            </a:extLst>
          </a:blip>
          <a:srcRect t="3796" b="-1"/>
          <a:stretch>
            <a:fillRect/>
          </a:stretch>
        </p:blipFill>
        <p:spPr bwMode="auto">
          <a:xfrm>
            <a:off x="10443964" y="2514273"/>
            <a:ext cx="1478619" cy="881732"/>
          </a:xfrm>
          <a:prstGeom prst="rect">
            <a:avLst/>
          </a:prstGeom>
          <a:noFill/>
          <a:ln>
            <a:noFill/>
          </a:ln>
        </p:spPr>
      </p:pic>
      <p:pic>
        <p:nvPicPr>
          <p:cNvPr id="26" name="Grafik 25">
            <a:extLst>
              <a:ext uri="{FF2B5EF4-FFF2-40B4-BE49-F238E27FC236}">
                <a16:creationId xmlns:a16="http://schemas.microsoft.com/office/drawing/2014/main" id="{00A763ED-DC93-2D5F-BA19-F13040705C4B}"/>
              </a:ext>
            </a:extLst>
          </p:cNvPr>
          <p:cNvPicPr>
            <a:picLocks noChangeAspect="1"/>
          </p:cNvPicPr>
          <p:nvPr/>
        </p:nvPicPr>
        <p:blipFill>
          <a:blip r:embed="rId9"/>
          <a:stretch>
            <a:fillRect/>
          </a:stretch>
        </p:blipFill>
        <p:spPr>
          <a:xfrm>
            <a:off x="10679256" y="5215357"/>
            <a:ext cx="1453507" cy="908996"/>
          </a:xfrm>
          <a:prstGeom prst="rect">
            <a:avLst/>
          </a:prstGeom>
        </p:spPr>
      </p:pic>
      <p:pic>
        <p:nvPicPr>
          <p:cNvPr id="24" name="Grafik 23">
            <a:extLst>
              <a:ext uri="{FF2B5EF4-FFF2-40B4-BE49-F238E27FC236}">
                <a16:creationId xmlns:a16="http://schemas.microsoft.com/office/drawing/2014/main" id="{701A8F78-C741-4066-336A-A9E1D2B5C317}"/>
              </a:ext>
            </a:extLst>
          </p:cNvPr>
          <p:cNvPicPr>
            <a:picLocks noChangeAspect="1"/>
          </p:cNvPicPr>
          <p:nvPr/>
        </p:nvPicPr>
        <p:blipFill>
          <a:blip r:embed="rId10"/>
          <a:stretch>
            <a:fillRect/>
          </a:stretch>
        </p:blipFill>
        <p:spPr>
          <a:xfrm>
            <a:off x="10217985" y="5734016"/>
            <a:ext cx="1321727" cy="583429"/>
          </a:xfrm>
          <a:prstGeom prst="rect">
            <a:avLst/>
          </a:prstGeom>
        </p:spPr>
      </p:pic>
      <p:sp>
        <p:nvSpPr>
          <p:cNvPr id="29" name="Textfeld 28">
            <a:extLst>
              <a:ext uri="{FF2B5EF4-FFF2-40B4-BE49-F238E27FC236}">
                <a16:creationId xmlns:a16="http://schemas.microsoft.com/office/drawing/2014/main" id="{9DDD5786-A4EB-BCAF-4A13-83A2DB3D6631}"/>
              </a:ext>
            </a:extLst>
          </p:cNvPr>
          <p:cNvSpPr txBox="1"/>
          <p:nvPr/>
        </p:nvSpPr>
        <p:spPr>
          <a:xfrm>
            <a:off x="10244526" y="6212167"/>
            <a:ext cx="1935325" cy="235898"/>
          </a:xfrm>
          <a:prstGeom prst="rect">
            <a:avLst/>
          </a:prstGeom>
          <a:noFill/>
        </p:spPr>
        <p:txBody>
          <a:bodyPr wrap="square">
            <a:spAutoFit/>
          </a:bodyPr>
          <a:lstStyle/>
          <a:p>
            <a:pPr defTabSz="1219170"/>
            <a:r>
              <a:rPr lang="en-US" sz="933" i="1" dirty="0" err="1">
                <a:solidFill>
                  <a:prstClr val="black"/>
                </a:solidFill>
                <a:latin typeface="Golos Text" panose="020B0503020202020204" pitchFamily="34" charset="0"/>
                <a:cs typeface="Golos Text" panose="020B0503020202020204" pitchFamily="34" charset="0"/>
              </a:rPr>
              <a:t>EPlan</a:t>
            </a:r>
            <a:r>
              <a:rPr lang="en-US" sz="933" i="1" dirty="0">
                <a:solidFill>
                  <a:prstClr val="black"/>
                </a:solidFill>
                <a:latin typeface="Golos Text" panose="020B0503020202020204" pitchFamily="34" charset="0"/>
                <a:cs typeface="Golos Text" panose="020B0503020202020204" pitchFamily="34" charset="0"/>
              </a:rPr>
              <a:t> and PLC of BCP system</a:t>
            </a:r>
          </a:p>
        </p:txBody>
      </p:sp>
      <p:pic>
        <p:nvPicPr>
          <p:cNvPr id="31" name="Grafik 30" descr="Ein Bild, das Diagramm, Screenshot, Reihe enthält.&#10;&#10;KI-generierte Inhalte können fehlerhaft sein.">
            <a:extLst>
              <a:ext uri="{FF2B5EF4-FFF2-40B4-BE49-F238E27FC236}">
                <a16:creationId xmlns:a16="http://schemas.microsoft.com/office/drawing/2014/main" id="{4B4DE0C8-9656-2F0C-EECF-54B5B4D1626F}"/>
              </a:ext>
            </a:extLst>
          </p:cNvPr>
          <p:cNvPicPr>
            <a:picLocks noChangeAspect="1"/>
          </p:cNvPicPr>
          <p:nvPr/>
        </p:nvPicPr>
        <p:blipFill>
          <a:blip r:embed="rId11" cstate="print">
            <a:extLst>
              <a:ext uri="{28A0092B-C50C-407E-A947-70E740481C1C}">
                <a14:useLocalDpi xmlns:a14="http://schemas.microsoft.com/office/drawing/2010/main" val="0"/>
              </a:ext>
            </a:extLst>
          </a:blip>
          <a:srcRect l="14352" t="7801" r="23192" b="14959"/>
          <a:stretch>
            <a:fillRect/>
          </a:stretch>
        </p:blipFill>
        <p:spPr>
          <a:xfrm>
            <a:off x="8441037" y="5306463"/>
            <a:ext cx="1803488" cy="1059447"/>
          </a:xfrm>
          <a:prstGeom prst="rect">
            <a:avLst/>
          </a:prstGeom>
        </p:spPr>
      </p:pic>
      <p:pic>
        <p:nvPicPr>
          <p:cNvPr id="32" name="Grafik 31" descr="Ein Bild, das Diagramm, Screenshot, Reihe enthält.&#10;&#10;KI-generierte Inhalte können fehlerhaft sein.">
            <a:extLst>
              <a:ext uri="{FF2B5EF4-FFF2-40B4-BE49-F238E27FC236}">
                <a16:creationId xmlns:a16="http://schemas.microsoft.com/office/drawing/2014/main" id="{7236B971-8162-CE94-30B3-1B7DF0BEACE9}"/>
              </a:ext>
            </a:extLst>
          </p:cNvPr>
          <p:cNvPicPr>
            <a:picLocks noChangeAspect="1"/>
          </p:cNvPicPr>
          <p:nvPr/>
        </p:nvPicPr>
        <p:blipFill>
          <a:blip r:embed="rId12" cstate="print">
            <a:extLst>
              <a:ext uri="{28A0092B-C50C-407E-A947-70E740481C1C}">
                <a14:useLocalDpi xmlns:a14="http://schemas.microsoft.com/office/drawing/2010/main" val="0"/>
              </a:ext>
            </a:extLst>
          </a:blip>
          <a:srcRect l="3247" t="7801" r="85409" b="14959"/>
          <a:stretch>
            <a:fillRect/>
          </a:stretch>
        </p:blipFill>
        <p:spPr>
          <a:xfrm>
            <a:off x="8621775" y="5310782"/>
            <a:ext cx="327565" cy="1059447"/>
          </a:xfrm>
          <a:prstGeom prst="rect">
            <a:avLst/>
          </a:prstGeom>
        </p:spPr>
      </p:pic>
      <p:sp>
        <p:nvSpPr>
          <p:cNvPr id="33" name="Textfeld 32">
            <a:extLst>
              <a:ext uri="{FF2B5EF4-FFF2-40B4-BE49-F238E27FC236}">
                <a16:creationId xmlns:a16="http://schemas.microsoft.com/office/drawing/2014/main" id="{3521A2E1-AD3D-0C60-BFAA-D57E95645AE3}"/>
              </a:ext>
            </a:extLst>
          </p:cNvPr>
          <p:cNvSpPr txBox="1"/>
          <p:nvPr/>
        </p:nvSpPr>
        <p:spPr>
          <a:xfrm>
            <a:off x="8441038" y="6298947"/>
            <a:ext cx="1935325" cy="235898"/>
          </a:xfrm>
          <a:prstGeom prst="rect">
            <a:avLst/>
          </a:prstGeom>
          <a:noFill/>
        </p:spPr>
        <p:txBody>
          <a:bodyPr wrap="square">
            <a:spAutoFit/>
          </a:bodyPr>
          <a:lstStyle/>
          <a:p>
            <a:pPr defTabSz="1219170"/>
            <a:r>
              <a:rPr lang="en-US" sz="933" i="1" dirty="0">
                <a:solidFill>
                  <a:prstClr val="black"/>
                </a:solidFill>
                <a:latin typeface="Golos Text" panose="020B0503020202020204" pitchFamily="34" charset="0"/>
                <a:cs typeface="Golos Text" panose="020B0503020202020204" pitchFamily="34" charset="0"/>
              </a:rPr>
              <a:t>Heat load </a:t>
            </a:r>
            <a:r>
              <a:rPr lang="en-US" sz="933" i="1" dirty="0" err="1">
                <a:solidFill>
                  <a:prstClr val="black"/>
                </a:solidFill>
                <a:latin typeface="Golos Text" panose="020B0503020202020204" pitchFamily="34" charset="0"/>
                <a:cs typeface="Golos Text" panose="020B0503020202020204" pitchFamily="34" charset="0"/>
              </a:rPr>
              <a:t>optimisation</a:t>
            </a:r>
            <a:endParaRPr lang="en-US" sz="933" i="1" dirty="0">
              <a:solidFill>
                <a:prstClr val="black"/>
              </a:solidFill>
              <a:latin typeface="Golos Text" panose="020B0503020202020204" pitchFamily="34" charset="0"/>
              <a:cs typeface="Golos Text" panose="020B0503020202020204" pitchFamily="34" charset="0"/>
            </a:endParaRPr>
          </a:p>
        </p:txBody>
      </p:sp>
      <p:pic>
        <p:nvPicPr>
          <p:cNvPr id="34" name="Grafik 33">
            <a:extLst>
              <a:ext uri="{FF2B5EF4-FFF2-40B4-BE49-F238E27FC236}">
                <a16:creationId xmlns:a16="http://schemas.microsoft.com/office/drawing/2014/main" id="{AABA9981-D029-ADE8-24E1-E1DF998BD3DC}"/>
              </a:ext>
            </a:extLst>
          </p:cNvPr>
          <p:cNvPicPr>
            <a:picLocks noChangeAspect="1"/>
          </p:cNvPicPr>
          <p:nvPr/>
        </p:nvPicPr>
        <p:blipFill>
          <a:blip r:embed="rId13"/>
          <a:srcRect l="26357" t="2677" r="28513" b="546"/>
          <a:stretch>
            <a:fillRect/>
          </a:stretch>
        </p:blipFill>
        <p:spPr>
          <a:xfrm>
            <a:off x="10936926" y="3657800"/>
            <a:ext cx="958205" cy="1156192"/>
          </a:xfrm>
          <a:prstGeom prst="rect">
            <a:avLst/>
          </a:prstGeom>
        </p:spPr>
      </p:pic>
      <p:pic>
        <p:nvPicPr>
          <p:cNvPr id="35" name="Grafik 34">
            <a:extLst>
              <a:ext uri="{FF2B5EF4-FFF2-40B4-BE49-F238E27FC236}">
                <a16:creationId xmlns:a16="http://schemas.microsoft.com/office/drawing/2014/main" id="{6E98738E-4A28-CEF2-04C0-9B0386C1B042}"/>
              </a:ext>
            </a:extLst>
          </p:cNvPr>
          <p:cNvPicPr>
            <a:picLocks noChangeAspect="1"/>
          </p:cNvPicPr>
          <p:nvPr/>
        </p:nvPicPr>
        <p:blipFill>
          <a:blip r:embed="rId13"/>
          <a:srcRect l="-464" t="21246" r="89477" b="23350"/>
          <a:stretch>
            <a:fillRect/>
          </a:stretch>
        </p:blipFill>
        <p:spPr>
          <a:xfrm>
            <a:off x="10528279" y="3619514"/>
            <a:ext cx="408647" cy="1159521"/>
          </a:xfrm>
          <a:prstGeom prst="rect">
            <a:avLst/>
          </a:prstGeom>
        </p:spPr>
      </p:pic>
      <p:sp>
        <p:nvSpPr>
          <p:cNvPr id="36" name="Textfeld 35">
            <a:extLst>
              <a:ext uri="{FF2B5EF4-FFF2-40B4-BE49-F238E27FC236}">
                <a16:creationId xmlns:a16="http://schemas.microsoft.com/office/drawing/2014/main" id="{4A3F6EC6-2255-85E8-CC80-A0BCE65B4918}"/>
              </a:ext>
            </a:extLst>
          </p:cNvPr>
          <p:cNvSpPr txBox="1"/>
          <p:nvPr/>
        </p:nvSpPr>
        <p:spPr>
          <a:xfrm>
            <a:off x="10415687" y="4765270"/>
            <a:ext cx="1649152" cy="235898"/>
          </a:xfrm>
          <a:prstGeom prst="rect">
            <a:avLst/>
          </a:prstGeom>
          <a:noFill/>
        </p:spPr>
        <p:txBody>
          <a:bodyPr wrap="square">
            <a:spAutoFit/>
          </a:bodyPr>
          <a:lstStyle/>
          <a:p>
            <a:pPr defTabSz="1219170"/>
            <a:r>
              <a:rPr lang="en-US" sz="933" i="1" dirty="0">
                <a:solidFill>
                  <a:prstClr val="black"/>
                </a:solidFill>
                <a:latin typeface="Golos Text" panose="020B0503020202020204" pitchFamily="34" charset="0"/>
                <a:cs typeface="Golos Text" panose="020B0503020202020204" pitchFamily="34" charset="0"/>
              </a:rPr>
              <a:t>Heat in diamond window</a:t>
            </a:r>
          </a:p>
        </p:txBody>
      </p:sp>
      <p:pic>
        <p:nvPicPr>
          <p:cNvPr id="38" name="Grafik 37">
            <a:extLst>
              <a:ext uri="{FF2B5EF4-FFF2-40B4-BE49-F238E27FC236}">
                <a16:creationId xmlns:a16="http://schemas.microsoft.com/office/drawing/2014/main" id="{DE0C9F91-AC1D-E65D-0E1B-FFCA0DA64669}"/>
              </a:ext>
            </a:extLst>
          </p:cNvPr>
          <p:cNvPicPr>
            <a:picLocks noChangeAspect="1"/>
          </p:cNvPicPr>
          <p:nvPr/>
        </p:nvPicPr>
        <p:blipFill>
          <a:blip r:embed="rId14"/>
          <a:stretch>
            <a:fillRect/>
          </a:stretch>
        </p:blipFill>
        <p:spPr>
          <a:xfrm>
            <a:off x="10623766" y="1366319"/>
            <a:ext cx="1343447" cy="1005512"/>
          </a:xfrm>
          <a:prstGeom prst="rect">
            <a:avLst/>
          </a:prstGeom>
        </p:spPr>
      </p:pic>
      <p:sp>
        <p:nvSpPr>
          <p:cNvPr id="40" name="Textfeld 39">
            <a:extLst>
              <a:ext uri="{FF2B5EF4-FFF2-40B4-BE49-F238E27FC236}">
                <a16:creationId xmlns:a16="http://schemas.microsoft.com/office/drawing/2014/main" id="{D9236706-4053-F865-F842-5E5F577F1A46}"/>
              </a:ext>
            </a:extLst>
          </p:cNvPr>
          <p:cNvSpPr txBox="1"/>
          <p:nvPr/>
        </p:nvSpPr>
        <p:spPr>
          <a:xfrm>
            <a:off x="10244526" y="2284131"/>
            <a:ext cx="1888237" cy="235898"/>
          </a:xfrm>
          <a:prstGeom prst="rect">
            <a:avLst/>
          </a:prstGeom>
          <a:noFill/>
        </p:spPr>
        <p:txBody>
          <a:bodyPr wrap="square">
            <a:spAutoFit/>
          </a:bodyPr>
          <a:lstStyle/>
          <a:p>
            <a:pPr defTabSz="1219170"/>
            <a:r>
              <a:rPr lang="en-US" sz="933" i="1" dirty="0">
                <a:solidFill>
                  <a:prstClr val="black"/>
                </a:solidFill>
                <a:latin typeface="Golos Text" panose="020B0503020202020204" pitchFamily="34" charset="0"/>
                <a:cs typeface="Golos Text" panose="020B0503020202020204" pitchFamily="34" charset="0"/>
              </a:rPr>
              <a:t>WG wall loading distribution </a:t>
            </a:r>
          </a:p>
        </p:txBody>
      </p:sp>
    </p:spTree>
    <p:extLst>
      <p:ext uri="{BB962C8B-B14F-4D97-AF65-F5344CB8AC3E}">
        <p14:creationId xmlns:p14="http://schemas.microsoft.com/office/powerpoint/2010/main" val="31042718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a:extLst>
            <a:ext uri="{FF2B5EF4-FFF2-40B4-BE49-F238E27FC236}">
              <a16:creationId xmlns:a16="http://schemas.microsoft.com/office/drawing/2014/main" id="{BE2014F0-F94F-C20C-31B7-5393E816D088}"/>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6183182C-C892-B709-F732-2936EE6D4E8A}"/>
              </a:ext>
            </a:extLst>
          </p:cNvPr>
          <p:cNvSpPr>
            <a:spLocks noGrp="1"/>
          </p:cNvSpPr>
          <p:nvPr>
            <p:ph type="ctrTitle"/>
          </p:nvPr>
        </p:nvSpPr>
        <p:spPr>
          <a:xfrm>
            <a:off x="331416" y="835383"/>
            <a:ext cx="4240584" cy="3499549"/>
          </a:xfrm>
        </p:spPr>
        <p:txBody>
          <a:bodyPr vert="horz" lIns="91440" tIns="45720" rIns="91440" bIns="45720" rtlCol="0" anchor="b">
            <a:normAutofit/>
          </a:bodyPr>
          <a:lstStyle/>
          <a:p>
            <a:r>
              <a:rPr lang="en-US" sz="3900" dirty="0"/>
              <a:t>“Gray-Enid I” : Beam Acceleration with a Nb</a:t>
            </a:r>
            <a:r>
              <a:rPr lang="en-US" sz="3900" baseline="-25000" dirty="0"/>
              <a:t>3</a:t>
            </a:r>
            <a:r>
              <a:rPr lang="en-US" sz="3900" dirty="0"/>
              <a:t>Sn cryomodule </a:t>
            </a:r>
            <a:r>
              <a:rPr lang="en-US" sz="3900" dirty="0">
                <a:cs typeface="+mj-cs"/>
              </a:rPr>
              <a:t>at JLab </a:t>
            </a:r>
          </a:p>
        </p:txBody>
      </p:sp>
      <p:sp>
        <p:nvSpPr>
          <p:cNvPr id="37" name="Subtitle 36">
            <a:extLst>
              <a:ext uri="{FF2B5EF4-FFF2-40B4-BE49-F238E27FC236}">
                <a16:creationId xmlns:a16="http://schemas.microsoft.com/office/drawing/2014/main" id="{115AFD86-98EE-98D6-2D2F-9A0581F766CE}"/>
              </a:ext>
            </a:extLst>
          </p:cNvPr>
          <p:cNvSpPr>
            <a:spLocks noGrp="1"/>
          </p:cNvSpPr>
          <p:nvPr>
            <p:ph type="subTitle" idx="1"/>
          </p:nvPr>
        </p:nvSpPr>
        <p:spPr>
          <a:xfrm>
            <a:off x="861789" y="4334933"/>
            <a:ext cx="3382831" cy="1185333"/>
          </a:xfrm>
        </p:spPr>
        <p:txBody>
          <a:bodyPr vert="horz" lIns="91440" tIns="45720" rIns="91440" bIns="45720" rtlCol="0" anchor="t">
            <a:normAutofit/>
          </a:bodyPr>
          <a:lstStyle/>
          <a:p>
            <a:r>
              <a:rPr lang="en-US" sz="2000">
                <a:solidFill>
                  <a:srgbClr val="FDBC53"/>
                </a:solidFill>
              </a:rPr>
              <a:t> </a:t>
            </a:r>
          </a:p>
        </p:txBody>
      </p:sp>
      <p:pic>
        <p:nvPicPr>
          <p:cNvPr id="5" name="Picture 4">
            <a:extLst>
              <a:ext uri="{FF2B5EF4-FFF2-40B4-BE49-F238E27FC236}">
                <a16:creationId xmlns:a16="http://schemas.microsoft.com/office/drawing/2014/main" id="{67D3761C-6FB3-5070-DC59-00E1E05FE644}"/>
              </a:ext>
            </a:extLst>
          </p:cNvPr>
          <p:cNvPicPr>
            <a:picLocks noChangeAspect="1"/>
          </p:cNvPicPr>
          <p:nvPr/>
        </p:nvPicPr>
        <p:blipFill>
          <a:blip r:embed="rId4"/>
          <a:srcRect l="13317" r="13316" b="-1"/>
          <a:stretch>
            <a:fillRect/>
          </a:stretch>
        </p:blipFill>
        <p:spPr>
          <a:xfrm>
            <a:off x="4654297" y="10"/>
            <a:ext cx="7537704" cy="6857990"/>
          </a:xfrm>
          <a:prstGeom prst="rect">
            <a:avLst/>
          </a:prstGeom>
        </p:spPr>
      </p:pic>
      <p:sp>
        <p:nvSpPr>
          <p:cNvPr id="12" name="Subtitle 36">
            <a:extLst>
              <a:ext uri="{FF2B5EF4-FFF2-40B4-BE49-F238E27FC236}">
                <a16:creationId xmlns:a16="http://schemas.microsoft.com/office/drawing/2014/main" id="{CCC5BC22-DD32-FC03-A755-1DBBFB46D65A}"/>
              </a:ext>
            </a:extLst>
          </p:cNvPr>
          <p:cNvSpPr txBox="1">
            <a:spLocks/>
          </p:cNvSpPr>
          <p:nvPr/>
        </p:nvSpPr>
        <p:spPr>
          <a:xfrm>
            <a:off x="331416" y="3047266"/>
            <a:ext cx="6559241" cy="529861"/>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2800" kern="1200" baseline="0">
                <a:solidFill>
                  <a:schemeClr val="accent3"/>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100000"/>
              </a:lnSpc>
              <a:spcBef>
                <a:spcPts val="500"/>
              </a:spcBef>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100000"/>
              </a:lnSpc>
              <a:spcBef>
                <a:spcPts val="500"/>
              </a:spcBef>
              <a:buFont typeface="Arial" panose="020B0604020202020204" pitchFamily="34" charset="0"/>
              <a:buNone/>
              <a:defRPr sz="1800" kern="1200" baseline="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100000"/>
              </a:lnSpc>
              <a:spcBef>
                <a:spcPts val="500"/>
              </a:spcBef>
              <a:buFont typeface="Arial" panose="020B0604020202020204" pitchFamily="34" charset="0"/>
              <a:buNone/>
              <a:defRPr sz="1600" kern="1200" baseline="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100000"/>
              </a:lnSpc>
              <a:spcBef>
                <a:spcPts val="500"/>
              </a:spcBef>
              <a:buFont typeface="Arial" panose="020B0604020202020204" pitchFamily="34" charset="0"/>
              <a:buNone/>
              <a:defRPr sz="1600" kern="1200" baseline="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a:ln>
                  <a:noFill/>
                </a:ln>
                <a:solidFill>
                  <a:srgbClr val="196B24"/>
                </a:solidFill>
                <a:effectLst/>
                <a:uLnTx/>
                <a:uFillTx/>
                <a:latin typeface="Arial" panose="020B0604020202020204" pitchFamily="34" charset="0"/>
                <a:ea typeface="+mn-ea"/>
                <a:cs typeface="Arial" panose="020B0604020202020204" pitchFamily="34" charset="0"/>
              </a:rPr>
              <a:t> </a:t>
            </a:r>
          </a:p>
        </p:txBody>
      </p:sp>
      <p:pic>
        <p:nvPicPr>
          <p:cNvPr id="2" name="Picture 1">
            <a:extLst>
              <a:ext uri="{FF2B5EF4-FFF2-40B4-BE49-F238E27FC236}">
                <a16:creationId xmlns:a16="http://schemas.microsoft.com/office/drawing/2014/main" id="{FAFABF28-7BF6-2654-53D9-E4B50B83AD3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30793" y="5763519"/>
            <a:ext cx="1355836" cy="423699"/>
          </a:xfrm>
          <a:prstGeom prst="rect">
            <a:avLst/>
          </a:prstGeom>
        </p:spPr>
      </p:pic>
    </p:spTree>
    <p:extLst>
      <p:ext uri="{BB962C8B-B14F-4D97-AF65-F5344CB8AC3E}">
        <p14:creationId xmlns:p14="http://schemas.microsoft.com/office/powerpoint/2010/main" val="3174222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400"/>
                                        <p:tgtEl>
                                          <p:spTgt spid="9"/>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7">
                                            <p:txEl>
                                              <p:pRg st="0" end="0"/>
                                            </p:txEl>
                                          </p:spTgt>
                                        </p:tgtEl>
                                        <p:attrNameLst>
                                          <p:attrName>style.visibility</p:attrName>
                                        </p:attrNameLst>
                                      </p:cBhvr>
                                      <p:to>
                                        <p:strVal val="visible"/>
                                      </p:to>
                                    </p:set>
                                    <p:animEffect transition="in" filter="fade">
                                      <p:cBhvr>
                                        <p:cTn id="10" dur="4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7"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54ACDB54-9EA0-FCC5-FA8A-62018EB5231C}"/>
              </a:ext>
            </a:extLst>
          </p:cNvPr>
          <p:cNvSpPr>
            <a:spLocks noGrp="1"/>
          </p:cNvSpPr>
          <p:nvPr>
            <p:ph type="title"/>
          </p:nvPr>
        </p:nvSpPr>
        <p:spPr>
          <a:xfrm>
            <a:off x="473612" y="12794"/>
            <a:ext cx="6422355" cy="843905"/>
          </a:xfrm>
        </p:spPr>
        <p:txBody>
          <a:bodyPr>
            <a:normAutofit/>
          </a:bodyPr>
          <a:lstStyle/>
          <a:p>
            <a:r>
              <a:rPr lang="en-US" noProof="0" dirty="0"/>
              <a:t>Nb</a:t>
            </a:r>
            <a:r>
              <a:rPr lang="en-US" baseline="-25000" noProof="0" dirty="0"/>
              <a:t>3</a:t>
            </a:r>
            <a:r>
              <a:rPr lang="en-US" noProof="0" dirty="0"/>
              <a:t>Sn related facts from our story</a:t>
            </a:r>
          </a:p>
        </p:txBody>
      </p:sp>
      <p:sp>
        <p:nvSpPr>
          <p:cNvPr id="8" name="Місце для тексту 7">
            <a:extLst>
              <a:ext uri="{FF2B5EF4-FFF2-40B4-BE49-F238E27FC236}">
                <a16:creationId xmlns:a16="http://schemas.microsoft.com/office/drawing/2014/main" id="{3D6454AD-E82E-0602-3E3D-6CE4AF5D2636}"/>
              </a:ext>
            </a:extLst>
          </p:cNvPr>
          <p:cNvSpPr>
            <a:spLocks noGrp="1"/>
          </p:cNvSpPr>
          <p:nvPr>
            <p:ph type="body" sz="quarter" idx="25"/>
          </p:nvPr>
        </p:nvSpPr>
        <p:spPr>
          <a:xfrm>
            <a:off x="473611" y="1056526"/>
            <a:ext cx="3834840" cy="5212345"/>
          </a:xfrm>
        </p:spPr>
        <p:txBody>
          <a:bodyPr/>
          <a:lstStyle/>
          <a:p>
            <a:r>
              <a:rPr lang="en-US" b="1" i="0" noProof="0" dirty="0">
                <a:latin typeface="Golos Text" panose="020B0503020202020204" pitchFamily="34" charset="0"/>
                <a:cs typeface="Golos Text" panose="020B0503020202020204" pitchFamily="34" charset="0"/>
              </a:rPr>
              <a:t>1980s: Cooperation with Uni. Wuppertal</a:t>
            </a:r>
          </a:p>
          <a:p>
            <a:pPr marL="0" lvl="1" indent="0">
              <a:lnSpc>
                <a:spcPct val="100000"/>
              </a:lnSpc>
              <a:spcBef>
                <a:spcPts val="1333"/>
              </a:spcBef>
              <a:buSzPct val="200000"/>
              <a:buNone/>
            </a:pPr>
            <a:r>
              <a:rPr lang="en-US" sz="1400" i="0" dirty="0">
                <a:latin typeface="Golos Text" panose="020B0503020202020204" pitchFamily="34" charset="0"/>
                <a:cs typeface="Golos Text" panose="020B0503020202020204" pitchFamily="34" charset="0"/>
              </a:rPr>
              <a:t>“RI team” was involved into pioneering experiments with Nb</a:t>
            </a:r>
            <a:r>
              <a:rPr lang="en-US" sz="1400" i="0" baseline="-25000" dirty="0">
                <a:latin typeface="Golos Text" panose="020B0503020202020204" pitchFamily="34" charset="0"/>
                <a:cs typeface="Golos Text" panose="020B0503020202020204" pitchFamily="34" charset="0"/>
              </a:rPr>
              <a:t>3</a:t>
            </a:r>
            <a:r>
              <a:rPr lang="en-US" sz="1400" i="0" dirty="0">
                <a:latin typeface="Golos Text" panose="020B0503020202020204" pitchFamily="34" charset="0"/>
                <a:cs typeface="Golos Text" panose="020B0503020202020204" pitchFamily="34" charset="0"/>
              </a:rPr>
              <a:t>Sn coating of high-purity Nb cavities at Uni. Wuppertal.</a:t>
            </a:r>
          </a:p>
          <a:p>
            <a:pPr algn="just"/>
            <a:endParaRPr lang="en-US" noProof="0" dirty="0"/>
          </a:p>
          <a:p>
            <a:pPr algn="just"/>
            <a:endParaRPr lang="en-US" noProof="0" dirty="0"/>
          </a:p>
          <a:p>
            <a:pPr algn="just"/>
            <a:endParaRPr lang="en-US" noProof="0" dirty="0"/>
          </a:p>
          <a:p>
            <a:pPr algn="just"/>
            <a:endParaRPr lang="en-US" noProof="0" dirty="0"/>
          </a:p>
          <a:p>
            <a:r>
              <a:rPr lang="en-US" b="1" i="0" noProof="0" dirty="0">
                <a:latin typeface="Golos Text" panose="020B0503020202020204" pitchFamily="34" charset="0"/>
                <a:cs typeface="Golos Text" panose="020B0503020202020204" pitchFamily="34" charset="0"/>
              </a:rPr>
              <a:t>1990s: Turn-key superconducting cryomodules for the JAERI FEL </a:t>
            </a:r>
          </a:p>
          <a:p>
            <a:pPr marL="0" lvl="1" indent="0">
              <a:lnSpc>
                <a:spcPct val="100000"/>
              </a:lnSpc>
              <a:spcBef>
                <a:spcPts val="1333"/>
              </a:spcBef>
              <a:buSzPct val="200000"/>
              <a:buNone/>
            </a:pPr>
            <a:r>
              <a:rPr lang="en-US" sz="1400" i="0" dirty="0">
                <a:latin typeface="Golos Text" panose="020B0503020202020204" pitchFamily="34" charset="0"/>
                <a:cs typeface="Golos Text" panose="020B0503020202020204" pitchFamily="34" charset="0"/>
              </a:rPr>
              <a:t>“RI team” performed final design, manufacturing, assembly and testing of 4 modules equipped with compact 40K/80K shield-cooler and 4K He-</a:t>
            </a:r>
            <a:r>
              <a:rPr lang="en-US" sz="1400" i="0" dirty="0" err="1">
                <a:latin typeface="Golos Text" panose="020B0503020202020204" pitchFamily="34" charset="0"/>
                <a:cs typeface="Golos Text" panose="020B0503020202020204" pitchFamily="34" charset="0"/>
              </a:rPr>
              <a:t>recondenser</a:t>
            </a:r>
            <a:r>
              <a:rPr lang="en-US" sz="1400" i="0" dirty="0">
                <a:latin typeface="Golos Text" panose="020B0503020202020204" pitchFamily="34" charset="0"/>
                <a:cs typeface="Golos Text" panose="020B0503020202020204" pitchFamily="34" charset="0"/>
              </a:rPr>
              <a:t> refrigerators.</a:t>
            </a:r>
          </a:p>
          <a:p>
            <a:endParaRPr lang="en-US" noProof="0" dirty="0"/>
          </a:p>
        </p:txBody>
      </p:sp>
      <p:sp>
        <p:nvSpPr>
          <p:cNvPr id="9" name="Місце для нижнього колонтитула 8">
            <a:extLst>
              <a:ext uri="{FF2B5EF4-FFF2-40B4-BE49-F238E27FC236}">
                <a16:creationId xmlns:a16="http://schemas.microsoft.com/office/drawing/2014/main" id="{002CAE18-301C-A2F7-82FC-FC5C346FFB81}"/>
              </a:ext>
            </a:extLst>
          </p:cNvPr>
          <p:cNvSpPr>
            <a:spLocks noGrp="1"/>
          </p:cNvSpPr>
          <p:nvPr>
            <p:ph type="ftr" sz="quarter" idx="3"/>
          </p:nvPr>
        </p:nvSpPr>
        <p:spPr/>
        <p:txBody>
          <a:bodyPr/>
          <a:lstStyle/>
          <a:p>
            <a:pPr algn="l" defTabSz="1219170"/>
            <a:r>
              <a:rPr lang="en-US" dirty="0">
                <a:solidFill>
                  <a:srgbClr val="065792"/>
                </a:solidFill>
              </a:rPr>
              <a:t>© RI Research Instruments GmbH</a:t>
            </a:r>
          </a:p>
        </p:txBody>
      </p:sp>
      <p:sp>
        <p:nvSpPr>
          <p:cNvPr id="11" name="Місце для номера слайда 10">
            <a:extLst>
              <a:ext uri="{FF2B5EF4-FFF2-40B4-BE49-F238E27FC236}">
                <a16:creationId xmlns:a16="http://schemas.microsoft.com/office/drawing/2014/main" id="{1ADBBD8F-CB49-FA5C-E048-DD8D70ABD92C}"/>
              </a:ext>
            </a:extLst>
          </p:cNvPr>
          <p:cNvSpPr>
            <a:spLocks noGrp="1"/>
          </p:cNvSpPr>
          <p:nvPr>
            <p:ph type="sldNum" sz="quarter" idx="4"/>
          </p:nvPr>
        </p:nvSpPr>
        <p:spPr/>
        <p:txBody>
          <a:bodyPr/>
          <a:lstStyle/>
          <a:p>
            <a:pPr defTabSz="1219170"/>
            <a:fld id="{53B819A2-35ED-426A-9519-D8283996F3B5}" type="slidenum">
              <a:rPr lang="en-US">
                <a:solidFill>
                  <a:srgbClr val="065792"/>
                </a:solidFill>
              </a:rPr>
              <a:pPr defTabSz="1219170"/>
              <a:t>40</a:t>
            </a:fld>
            <a:endParaRPr lang="en-US" dirty="0">
              <a:solidFill>
                <a:srgbClr val="065792"/>
              </a:solidFill>
            </a:endParaRPr>
          </a:p>
        </p:txBody>
      </p:sp>
      <p:pic>
        <p:nvPicPr>
          <p:cNvPr id="13" name="Рисунок 12" descr="Schwarz-Weiß-Foto mit vier Männern, die neben einer vertikalen Reihe von Beschleuniger-Cavities stehen, die wie ein Stapel Donuts aussehen. Zwei Männer stehen links, zwei rechts.">
            <a:extLst>
              <a:ext uri="{FF2B5EF4-FFF2-40B4-BE49-F238E27FC236}">
                <a16:creationId xmlns:a16="http://schemas.microsoft.com/office/drawing/2014/main" id="{99DF1859-EE69-5B2A-54ED-72B02D773982}"/>
              </a:ext>
            </a:extLst>
          </p:cNvPr>
          <p:cNvPicPr>
            <a:picLocks noChangeAspect="1"/>
          </p:cNvPicPr>
          <p:nvPr/>
        </p:nvPicPr>
        <p:blipFill>
          <a:blip r:embed="rId2"/>
          <a:stretch>
            <a:fillRect/>
          </a:stretch>
        </p:blipFill>
        <p:spPr>
          <a:xfrm>
            <a:off x="6636068" y="1124748"/>
            <a:ext cx="2442741" cy="1781165"/>
          </a:xfrm>
          <a:prstGeom prst="rect">
            <a:avLst/>
          </a:prstGeom>
        </p:spPr>
      </p:pic>
      <p:pic>
        <p:nvPicPr>
          <p:cNvPr id="14" name="Рисунок 13">
            <a:extLst>
              <a:ext uri="{FF2B5EF4-FFF2-40B4-BE49-F238E27FC236}">
                <a16:creationId xmlns:a16="http://schemas.microsoft.com/office/drawing/2014/main" id="{5916FF98-99B9-F8A9-CF28-756C5C789FA4}"/>
              </a:ext>
            </a:extLst>
          </p:cNvPr>
          <p:cNvPicPr>
            <a:picLocks noChangeAspect="1"/>
          </p:cNvPicPr>
          <p:nvPr/>
        </p:nvPicPr>
        <p:blipFill>
          <a:blip r:embed="rId3"/>
          <a:stretch>
            <a:fillRect/>
          </a:stretch>
        </p:blipFill>
        <p:spPr>
          <a:xfrm>
            <a:off x="4716600" y="1124751"/>
            <a:ext cx="1839216" cy="3155120"/>
          </a:xfrm>
          <a:prstGeom prst="rect">
            <a:avLst/>
          </a:prstGeom>
        </p:spPr>
      </p:pic>
      <p:pic>
        <p:nvPicPr>
          <p:cNvPr id="15" name="Рисунок 14" descr="Performance curves at 2.0 K and 4.2 K for one of the best Nb3Sn... |  Download Scientific Diagram">
            <a:extLst>
              <a:ext uri="{FF2B5EF4-FFF2-40B4-BE49-F238E27FC236}">
                <a16:creationId xmlns:a16="http://schemas.microsoft.com/office/drawing/2014/main" id="{9F8EF1F1-CA60-EE2F-2A24-F2FCEE197630}"/>
              </a:ext>
            </a:extLst>
          </p:cNvPr>
          <p:cNvPicPr>
            <a:picLocks noChangeAspect="1"/>
          </p:cNvPicPr>
          <p:nvPr/>
        </p:nvPicPr>
        <p:blipFill>
          <a:blip r:embed="rId4"/>
          <a:stretch>
            <a:fillRect/>
          </a:stretch>
        </p:blipFill>
        <p:spPr>
          <a:xfrm>
            <a:off x="9052554" y="993584"/>
            <a:ext cx="2720340" cy="2090928"/>
          </a:xfrm>
          <a:prstGeom prst="rect">
            <a:avLst/>
          </a:prstGeom>
        </p:spPr>
      </p:pic>
      <p:pic>
        <p:nvPicPr>
          <p:cNvPr id="16" name="Рисунок 15">
            <a:extLst>
              <a:ext uri="{FF2B5EF4-FFF2-40B4-BE49-F238E27FC236}">
                <a16:creationId xmlns:a16="http://schemas.microsoft.com/office/drawing/2014/main" id="{5A5DBFCF-CB20-1E7A-79D8-2E87D04CD4F7}"/>
              </a:ext>
            </a:extLst>
          </p:cNvPr>
          <p:cNvPicPr>
            <a:picLocks noChangeAspect="1"/>
          </p:cNvPicPr>
          <p:nvPr/>
        </p:nvPicPr>
        <p:blipFill>
          <a:blip r:embed="rId5"/>
          <a:stretch>
            <a:fillRect/>
          </a:stretch>
        </p:blipFill>
        <p:spPr>
          <a:xfrm>
            <a:off x="4631069" y="4395348"/>
            <a:ext cx="2417795" cy="1936885"/>
          </a:xfrm>
          <a:prstGeom prst="rect">
            <a:avLst/>
          </a:prstGeom>
        </p:spPr>
      </p:pic>
      <p:pic>
        <p:nvPicPr>
          <p:cNvPr id="17" name="Рисунок 16">
            <a:extLst>
              <a:ext uri="{FF2B5EF4-FFF2-40B4-BE49-F238E27FC236}">
                <a16:creationId xmlns:a16="http://schemas.microsoft.com/office/drawing/2014/main" id="{72669A4D-0A6E-6874-5296-90AFEED96C44}"/>
              </a:ext>
            </a:extLst>
          </p:cNvPr>
          <p:cNvPicPr>
            <a:picLocks noChangeAspect="1"/>
          </p:cNvPicPr>
          <p:nvPr/>
        </p:nvPicPr>
        <p:blipFill>
          <a:blip r:embed="rId6"/>
          <a:stretch>
            <a:fillRect/>
          </a:stretch>
        </p:blipFill>
        <p:spPr>
          <a:xfrm>
            <a:off x="7058154" y="3113825"/>
            <a:ext cx="4978007" cy="2981359"/>
          </a:xfrm>
          <a:prstGeom prst="rect">
            <a:avLst/>
          </a:prstGeom>
        </p:spPr>
      </p:pic>
      <p:sp>
        <p:nvSpPr>
          <p:cNvPr id="19" name="TextBox 18">
            <a:extLst>
              <a:ext uri="{FF2B5EF4-FFF2-40B4-BE49-F238E27FC236}">
                <a16:creationId xmlns:a16="http://schemas.microsoft.com/office/drawing/2014/main" id="{59CF7C5E-5099-3839-B215-329BB5E34C0B}"/>
              </a:ext>
            </a:extLst>
          </p:cNvPr>
          <p:cNvSpPr txBox="1"/>
          <p:nvPr/>
        </p:nvSpPr>
        <p:spPr>
          <a:xfrm>
            <a:off x="1782746" y="2279550"/>
            <a:ext cx="2988415" cy="830997"/>
          </a:xfrm>
          <a:prstGeom prst="rect">
            <a:avLst/>
          </a:prstGeom>
          <a:noFill/>
        </p:spPr>
        <p:txBody>
          <a:bodyPr wrap="square">
            <a:spAutoFit/>
          </a:bodyPr>
          <a:lstStyle/>
          <a:p>
            <a:pPr marL="0" lvl="1" defTabSz="1219170">
              <a:spcBef>
                <a:spcPts val="1333"/>
              </a:spcBef>
              <a:buSzPct val="200000"/>
            </a:pPr>
            <a:r>
              <a:rPr lang="en-US" sz="1200" dirty="0">
                <a:solidFill>
                  <a:prstClr val="black"/>
                </a:solidFill>
                <a:latin typeface="Golos Text"/>
              </a:rPr>
              <a:t>M. </a:t>
            </a:r>
            <a:r>
              <a:rPr lang="en-US" sz="1200" dirty="0" err="1">
                <a:solidFill>
                  <a:prstClr val="black"/>
                </a:solidFill>
                <a:latin typeface="Golos Text"/>
              </a:rPr>
              <a:t>Peiniger</a:t>
            </a:r>
            <a:r>
              <a:rPr lang="en-US" sz="1200" dirty="0">
                <a:solidFill>
                  <a:prstClr val="black"/>
                </a:solidFill>
                <a:latin typeface="Golos Text"/>
              </a:rPr>
              <a:t> et al. </a:t>
            </a:r>
            <a:r>
              <a:rPr lang="en-US" sz="1200" b="1" dirty="0">
                <a:solidFill>
                  <a:prstClr val="black"/>
                </a:solidFill>
                <a:latin typeface="Golos Text"/>
              </a:rPr>
              <a:t>1987</a:t>
            </a:r>
            <a:r>
              <a:rPr lang="en-US" sz="1200" dirty="0">
                <a:solidFill>
                  <a:prstClr val="black"/>
                </a:solidFill>
                <a:latin typeface="Golos Text"/>
              </a:rPr>
              <a:t> </a:t>
            </a:r>
            <a:r>
              <a:rPr lang="en-US" sz="1200" i="1" dirty="0">
                <a:solidFill>
                  <a:prstClr val="black"/>
                </a:solidFill>
                <a:latin typeface="Golos Text"/>
              </a:rPr>
              <a:t>Proc. Workshop on RF superconductivity </a:t>
            </a:r>
            <a:r>
              <a:rPr lang="en-US" sz="1200" dirty="0">
                <a:solidFill>
                  <a:srgbClr val="38536A">
                    <a:lumMod val="60000"/>
                    <a:lumOff val="40000"/>
                  </a:srgbClr>
                </a:solidFill>
                <a:latin typeface="Golos Text" panose="020B0503020202020204" pitchFamily="34" charset="0"/>
                <a:cs typeface="Golos Text" panose="020B0503020202020204" pitchFamily="34" charset="0"/>
              </a:rPr>
              <a:t>https://jacow.org/srf87/papers/SRF87E04.pdf</a:t>
            </a:r>
          </a:p>
        </p:txBody>
      </p:sp>
      <p:sp>
        <p:nvSpPr>
          <p:cNvPr id="21" name="TextBox 20">
            <a:extLst>
              <a:ext uri="{FF2B5EF4-FFF2-40B4-BE49-F238E27FC236}">
                <a16:creationId xmlns:a16="http://schemas.microsoft.com/office/drawing/2014/main" id="{88C188CC-60F6-850B-FE16-4BEA73924660}"/>
              </a:ext>
            </a:extLst>
          </p:cNvPr>
          <p:cNvSpPr txBox="1"/>
          <p:nvPr/>
        </p:nvSpPr>
        <p:spPr>
          <a:xfrm>
            <a:off x="1782746" y="5471033"/>
            <a:ext cx="2729780" cy="830997"/>
          </a:xfrm>
          <a:prstGeom prst="rect">
            <a:avLst/>
          </a:prstGeom>
          <a:noFill/>
        </p:spPr>
        <p:txBody>
          <a:bodyPr wrap="square">
            <a:spAutoFit/>
          </a:bodyPr>
          <a:lstStyle/>
          <a:p>
            <a:pPr marL="0" lvl="1" defTabSz="1219170">
              <a:spcBef>
                <a:spcPts val="1333"/>
              </a:spcBef>
              <a:buSzPct val="200000"/>
            </a:pPr>
            <a:r>
              <a:rPr lang="en-US" sz="1200" dirty="0">
                <a:solidFill>
                  <a:prstClr val="black"/>
                </a:solidFill>
                <a:latin typeface="Golos Text"/>
              </a:rPr>
              <a:t>E.J. </a:t>
            </a:r>
            <a:r>
              <a:rPr lang="en-US" sz="1200" dirty="0" err="1">
                <a:solidFill>
                  <a:prstClr val="black"/>
                </a:solidFill>
                <a:latin typeface="Golos Text"/>
              </a:rPr>
              <a:t>Minehara</a:t>
            </a:r>
            <a:r>
              <a:rPr lang="en-US" sz="1200" dirty="0">
                <a:solidFill>
                  <a:prstClr val="black"/>
                </a:solidFill>
                <a:latin typeface="Golos Text"/>
              </a:rPr>
              <a:t> </a:t>
            </a:r>
            <a:r>
              <a:rPr lang="en-US" sz="1200" b="1" dirty="0">
                <a:solidFill>
                  <a:prstClr val="black"/>
                </a:solidFill>
                <a:latin typeface="Golos Text"/>
              </a:rPr>
              <a:t>2002</a:t>
            </a:r>
            <a:r>
              <a:rPr lang="en-US" sz="1200" dirty="0">
                <a:solidFill>
                  <a:prstClr val="black"/>
                </a:solidFill>
                <a:latin typeface="Golos Text"/>
              </a:rPr>
              <a:t> </a:t>
            </a:r>
            <a:r>
              <a:rPr lang="en-US" sz="1200" i="1" dirty="0" err="1">
                <a:solidFill>
                  <a:prstClr val="black"/>
                </a:solidFill>
                <a:latin typeface="Golos Text"/>
              </a:rPr>
              <a:t>Nucl</a:t>
            </a:r>
            <a:r>
              <a:rPr lang="en-US" sz="1200" i="1" dirty="0">
                <a:solidFill>
                  <a:prstClr val="black"/>
                </a:solidFill>
                <a:latin typeface="Golos Text"/>
              </a:rPr>
              <a:t>. </a:t>
            </a:r>
            <a:r>
              <a:rPr lang="en-US" sz="1200" i="1" dirty="0" err="1">
                <a:solidFill>
                  <a:prstClr val="black"/>
                </a:solidFill>
                <a:latin typeface="Golos Text"/>
              </a:rPr>
              <a:t>Instrum</a:t>
            </a:r>
            <a:r>
              <a:rPr lang="en-US" sz="1200" i="1" dirty="0">
                <a:solidFill>
                  <a:prstClr val="black"/>
                </a:solidFill>
                <a:latin typeface="Golos Text"/>
              </a:rPr>
              <a:t>. Methods Phys. Res. A </a:t>
            </a:r>
            <a:r>
              <a:rPr lang="en-US" sz="1200" dirty="0">
                <a:solidFill>
                  <a:srgbClr val="38536A">
                    <a:lumMod val="60000"/>
                    <a:lumOff val="40000"/>
                  </a:srgbClr>
                </a:solidFill>
                <a:latin typeface="Golos Text" panose="020B0503020202020204" pitchFamily="34" charset="0"/>
                <a:cs typeface="Golos Text" panose="020B0503020202020204" pitchFamily="34" charset="0"/>
                <a:hlinkClick r:id="rId7">
                  <a:extLst>
                    <a:ext uri="{A12FA001-AC4F-418D-AE19-62706E023703}">
                      <ahyp:hlinkClr xmlns:ahyp="http://schemas.microsoft.com/office/drawing/2018/hyperlinkcolor" val="tx"/>
                    </a:ext>
                  </a:extLst>
                </a:hlinkClick>
              </a:rPr>
              <a:t>https://doi.org/10.1016/S0168-9002(02)00277-2</a:t>
            </a:r>
            <a:endParaRPr lang="en-US" sz="1200" dirty="0">
              <a:solidFill>
                <a:srgbClr val="38536A">
                  <a:lumMod val="60000"/>
                  <a:lumOff val="40000"/>
                </a:srgbClr>
              </a:solidFill>
              <a:latin typeface="Golos Text" panose="020B0503020202020204" pitchFamily="34" charset="0"/>
              <a:cs typeface="Golos Text" panose="020B0503020202020204" pitchFamily="34" charset="0"/>
            </a:endParaRPr>
          </a:p>
        </p:txBody>
      </p:sp>
    </p:spTree>
    <p:extLst>
      <p:ext uri="{BB962C8B-B14F-4D97-AF65-F5344CB8AC3E}">
        <p14:creationId xmlns:p14="http://schemas.microsoft.com/office/powerpoint/2010/main" val="15475611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8DDC7-41FD-1564-79AC-45F14EF8DA40}"/>
            </a:ext>
          </a:extLst>
        </p:cNvPr>
        <p:cNvGrpSpPr/>
        <p:nvPr/>
      </p:nvGrpSpPr>
      <p:grpSpPr>
        <a:xfrm>
          <a:off x="0" y="0"/>
          <a:ext cx="0" cy="0"/>
          <a:chOff x="0" y="0"/>
          <a:chExt cx="0" cy="0"/>
        </a:xfrm>
      </p:grpSpPr>
      <p:sp>
        <p:nvSpPr>
          <p:cNvPr id="4" name="Заголовок 3">
            <a:extLst>
              <a:ext uri="{FF2B5EF4-FFF2-40B4-BE49-F238E27FC236}">
                <a16:creationId xmlns:a16="http://schemas.microsoft.com/office/drawing/2014/main" id="{C9F51F2A-8D79-6439-580F-39112752DB30}"/>
              </a:ext>
            </a:extLst>
          </p:cNvPr>
          <p:cNvSpPr>
            <a:spLocks noGrp="1"/>
          </p:cNvSpPr>
          <p:nvPr>
            <p:ph type="title"/>
          </p:nvPr>
        </p:nvSpPr>
        <p:spPr>
          <a:xfrm>
            <a:off x="473612" y="12794"/>
            <a:ext cx="6422355" cy="843905"/>
          </a:xfrm>
        </p:spPr>
        <p:txBody>
          <a:bodyPr>
            <a:normAutofit/>
          </a:bodyPr>
          <a:lstStyle/>
          <a:p>
            <a:r>
              <a:rPr lang="en-US" noProof="0" dirty="0"/>
              <a:t>Nb</a:t>
            </a:r>
            <a:r>
              <a:rPr lang="en-US" baseline="-25000" noProof="0" dirty="0"/>
              <a:t>3</a:t>
            </a:r>
            <a:r>
              <a:rPr lang="en-US" noProof="0" dirty="0"/>
              <a:t>Sn related facts from our story</a:t>
            </a:r>
          </a:p>
        </p:txBody>
      </p:sp>
      <p:sp>
        <p:nvSpPr>
          <p:cNvPr id="8" name="Місце для тексту 7">
            <a:extLst>
              <a:ext uri="{FF2B5EF4-FFF2-40B4-BE49-F238E27FC236}">
                <a16:creationId xmlns:a16="http://schemas.microsoft.com/office/drawing/2014/main" id="{D9563365-4ECB-F191-EAD2-A438EF1758BC}"/>
              </a:ext>
            </a:extLst>
          </p:cNvPr>
          <p:cNvSpPr>
            <a:spLocks noGrp="1"/>
          </p:cNvSpPr>
          <p:nvPr>
            <p:ph type="body" sz="quarter" idx="25"/>
          </p:nvPr>
        </p:nvSpPr>
        <p:spPr>
          <a:xfrm>
            <a:off x="473610" y="1056526"/>
            <a:ext cx="4171748" cy="5212345"/>
          </a:xfrm>
        </p:spPr>
        <p:txBody>
          <a:bodyPr>
            <a:normAutofit/>
          </a:bodyPr>
          <a:lstStyle/>
          <a:p>
            <a:r>
              <a:rPr lang="en-US" b="1" i="0" noProof="0" dirty="0">
                <a:latin typeface="Golos Text" panose="020B0503020202020204" pitchFamily="34" charset="0"/>
                <a:cs typeface="Golos Text" panose="020B0503020202020204" pitchFamily="34" charset="0"/>
              </a:rPr>
              <a:t>1990s: Cooperation with CERN on Nb sputtering</a:t>
            </a:r>
          </a:p>
          <a:p>
            <a:pPr marL="0" lvl="1" indent="0">
              <a:lnSpc>
                <a:spcPct val="100000"/>
              </a:lnSpc>
              <a:spcBef>
                <a:spcPts val="1333"/>
              </a:spcBef>
              <a:buSzPct val="200000"/>
              <a:buNone/>
            </a:pPr>
            <a:r>
              <a:rPr lang="en-US" sz="1400" i="0" dirty="0">
                <a:latin typeface="Golos Text" panose="020B0503020202020204" pitchFamily="34" charset="0"/>
                <a:cs typeface="Golos Text" panose="020B0503020202020204" pitchFamily="34" charset="0"/>
              </a:rPr>
              <a:t>For the Large Hadron Collider (LHC) at CERN, 21x superconducting 400 MHz single cell cavities have been produced by ACCEL (later RI) using the technology of magnetron sputtering of niobium on copper cavities. This technology was developed by CERN and transferred to industry within the scope of the LEP 200 project.</a:t>
            </a:r>
            <a:endParaRPr lang="en-US" noProof="0" dirty="0"/>
          </a:p>
        </p:txBody>
      </p:sp>
      <p:sp>
        <p:nvSpPr>
          <p:cNvPr id="9" name="Місце для нижнього колонтитула 8">
            <a:extLst>
              <a:ext uri="{FF2B5EF4-FFF2-40B4-BE49-F238E27FC236}">
                <a16:creationId xmlns:a16="http://schemas.microsoft.com/office/drawing/2014/main" id="{2188BA43-8A8A-3B35-84A1-BDBD31B6A4BC}"/>
              </a:ext>
            </a:extLst>
          </p:cNvPr>
          <p:cNvSpPr>
            <a:spLocks noGrp="1"/>
          </p:cNvSpPr>
          <p:nvPr>
            <p:ph type="ftr" sz="quarter" idx="3"/>
          </p:nvPr>
        </p:nvSpPr>
        <p:spPr/>
        <p:txBody>
          <a:bodyPr/>
          <a:lstStyle/>
          <a:p>
            <a:pPr algn="l" defTabSz="1219170"/>
            <a:r>
              <a:rPr lang="en-US" dirty="0">
                <a:solidFill>
                  <a:srgbClr val="065792"/>
                </a:solidFill>
              </a:rPr>
              <a:t>© RI Research Instruments GmbH</a:t>
            </a:r>
          </a:p>
        </p:txBody>
      </p:sp>
      <p:sp>
        <p:nvSpPr>
          <p:cNvPr id="11" name="Місце для номера слайда 10">
            <a:extLst>
              <a:ext uri="{FF2B5EF4-FFF2-40B4-BE49-F238E27FC236}">
                <a16:creationId xmlns:a16="http://schemas.microsoft.com/office/drawing/2014/main" id="{3215EC8E-6068-2222-AF6D-35974857CA56}"/>
              </a:ext>
            </a:extLst>
          </p:cNvPr>
          <p:cNvSpPr>
            <a:spLocks noGrp="1"/>
          </p:cNvSpPr>
          <p:nvPr>
            <p:ph type="sldNum" sz="quarter" idx="4"/>
          </p:nvPr>
        </p:nvSpPr>
        <p:spPr/>
        <p:txBody>
          <a:bodyPr/>
          <a:lstStyle/>
          <a:p>
            <a:pPr defTabSz="1219170"/>
            <a:fld id="{53B819A2-35ED-426A-9519-D8283996F3B5}" type="slidenum">
              <a:rPr lang="en-US">
                <a:solidFill>
                  <a:srgbClr val="065792"/>
                </a:solidFill>
              </a:rPr>
              <a:pPr defTabSz="1219170"/>
              <a:t>41</a:t>
            </a:fld>
            <a:endParaRPr lang="en-US" dirty="0">
              <a:solidFill>
                <a:srgbClr val="065792"/>
              </a:solidFill>
            </a:endParaRPr>
          </a:p>
        </p:txBody>
      </p:sp>
      <p:sp>
        <p:nvSpPr>
          <p:cNvPr id="19" name="TextBox 18">
            <a:extLst>
              <a:ext uri="{FF2B5EF4-FFF2-40B4-BE49-F238E27FC236}">
                <a16:creationId xmlns:a16="http://schemas.microsoft.com/office/drawing/2014/main" id="{391B7C31-1C41-4A17-7876-BF78B6D7B2A4}"/>
              </a:ext>
            </a:extLst>
          </p:cNvPr>
          <p:cNvSpPr txBox="1"/>
          <p:nvPr/>
        </p:nvSpPr>
        <p:spPr>
          <a:xfrm>
            <a:off x="1656943" y="3429001"/>
            <a:ext cx="2988415" cy="830997"/>
          </a:xfrm>
          <a:prstGeom prst="rect">
            <a:avLst/>
          </a:prstGeom>
          <a:noFill/>
        </p:spPr>
        <p:txBody>
          <a:bodyPr wrap="square">
            <a:spAutoFit/>
          </a:bodyPr>
          <a:lstStyle/>
          <a:p>
            <a:pPr marL="0" lvl="1" defTabSz="1219170">
              <a:spcBef>
                <a:spcPts val="1333"/>
              </a:spcBef>
              <a:buSzPct val="200000"/>
            </a:pPr>
            <a:r>
              <a:rPr lang="en-US" sz="1200" dirty="0">
                <a:solidFill>
                  <a:prstClr val="black"/>
                </a:solidFill>
                <a:latin typeface="Golos Text"/>
              </a:rPr>
              <a:t>S. Bauer et al. </a:t>
            </a:r>
            <a:r>
              <a:rPr lang="en-US" sz="1200" b="1" dirty="0">
                <a:solidFill>
                  <a:prstClr val="black"/>
                </a:solidFill>
                <a:latin typeface="Golos Text"/>
              </a:rPr>
              <a:t>1999</a:t>
            </a:r>
            <a:r>
              <a:rPr lang="en-US" sz="1200" dirty="0">
                <a:solidFill>
                  <a:prstClr val="black"/>
                </a:solidFill>
                <a:latin typeface="Golos Text"/>
              </a:rPr>
              <a:t> </a:t>
            </a:r>
            <a:r>
              <a:rPr lang="en-US" sz="1200" i="1" dirty="0">
                <a:solidFill>
                  <a:prstClr val="black"/>
                </a:solidFill>
                <a:latin typeface="Golos Text"/>
              </a:rPr>
              <a:t>Proc. Workshop on RF superconductivity </a:t>
            </a:r>
            <a:r>
              <a:rPr lang="en-US" sz="1200" dirty="0">
                <a:solidFill>
                  <a:srgbClr val="38536A">
                    <a:lumMod val="60000"/>
                    <a:lumOff val="40000"/>
                  </a:srgbClr>
                </a:solidFill>
                <a:latin typeface="Golos Text" panose="020B0503020202020204" pitchFamily="34" charset="0"/>
                <a:cs typeface="Golos Text" panose="020B0503020202020204" pitchFamily="34" charset="0"/>
              </a:rPr>
              <a:t>https://proceedings.jacow.org/SRF99/papers/wep016.pdf?n=SRF99/papers/WEP016.pdf</a:t>
            </a:r>
          </a:p>
        </p:txBody>
      </p:sp>
      <p:pic>
        <p:nvPicPr>
          <p:cNvPr id="1026" name="Picture 2" descr="Single cell 400 MHz LHC cavity before sputtering with niobium. ">
            <a:extLst>
              <a:ext uri="{FF2B5EF4-FFF2-40B4-BE49-F238E27FC236}">
                <a16:creationId xmlns:a16="http://schemas.microsoft.com/office/drawing/2014/main" id="{34BD7E8B-012E-315F-482E-9E141B5451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432" b="5193"/>
          <a:stretch>
            <a:fillRect/>
          </a:stretch>
        </p:blipFill>
        <p:spPr bwMode="auto">
          <a:xfrm>
            <a:off x="5534183" y="950565"/>
            <a:ext cx="2723568" cy="3458143"/>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a:extLst>
              <a:ext uri="{FF2B5EF4-FFF2-40B4-BE49-F238E27FC236}">
                <a16:creationId xmlns:a16="http://schemas.microsoft.com/office/drawing/2014/main" id="{5768D57D-ADE2-6A2E-CED1-777D48B7166B}"/>
              </a:ext>
            </a:extLst>
          </p:cNvPr>
          <p:cNvPicPr>
            <a:picLocks noChangeAspect="1"/>
          </p:cNvPicPr>
          <p:nvPr/>
        </p:nvPicPr>
        <p:blipFill>
          <a:blip r:embed="rId3"/>
          <a:stretch>
            <a:fillRect/>
          </a:stretch>
        </p:blipFill>
        <p:spPr>
          <a:xfrm>
            <a:off x="8652713" y="3781586"/>
            <a:ext cx="3332820" cy="2487284"/>
          </a:xfrm>
          <a:prstGeom prst="rect">
            <a:avLst/>
          </a:prstGeom>
        </p:spPr>
      </p:pic>
      <p:pic>
        <p:nvPicPr>
          <p:cNvPr id="6" name="Grafik 5">
            <a:extLst>
              <a:ext uri="{FF2B5EF4-FFF2-40B4-BE49-F238E27FC236}">
                <a16:creationId xmlns:a16="http://schemas.microsoft.com/office/drawing/2014/main" id="{4CB7E1A7-3B07-D58B-B043-DE508F2FED6F}"/>
              </a:ext>
            </a:extLst>
          </p:cNvPr>
          <p:cNvPicPr>
            <a:picLocks noChangeAspect="1"/>
          </p:cNvPicPr>
          <p:nvPr/>
        </p:nvPicPr>
        <p:blipFill>
          <a:blip r:embed="rId4"/>
          <a:stretch>
            <a:fillRect/>
          </a:stretch>
        </p:blipFill>
        <p:spPr>
          <a:xfrm>
            <a:off x="8698575" y="950564"/>
            <a:ext cx="3019812" cy="2820667"/>
          </a:xfrm>
          <a:prstGeom prst="rect">
            <a:avLst/>
          </a:prstGeom>
        </p:spPr>
      </p:pic>
    </p:spTree>
    <p:extLst>
      <p:ext uri="{BB962C8B-B14F-4D97-AF65-F5344CB8AC3E}">
        <p14:creationId xmlns:p14="http://schemas.microsoft.com/office/powerpoint/2010/main" val="28045433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5057B-FC92-2C42-629F-91D48C8CC2AA}"/>
            </a:ext>
          </a:extLst>
        </p:cNvPr>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77A17D52-F6CD-0074-B02D-2CEB7121B6BA}"/>
              </a:ext>
            </a:extLst>
          </p:cNvPr>
          <p:cNvGraphicFramePr>
            <a:graphicFrameLocks noChangeAspect="1"/>
          </p:cNvGraphicFramePr>
          <p:nvPr>
            <p:custDataLst>
              <p:tags r:id="rId1"/>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Folie" r:id="rId4" imgW="371" imgH="371" progId="TCLayout.ActiveDocument.1">
                  <p:embed/>
                </p:oleObj>
              </mc:Choice>
              <mc:Fallback>
                <p:oleObj name="think-cell Folie" r:id="rId4" imgW="371" imgH="371" progId="TCLayout.ActiveDocument.1">
                  <p:embed/>
                  <p:pic>
                    <p:nvPicPr>
                      <p:cNvPr id="9" name="think-cell data - do not delete" hidden="1">
                        <a:extLst>
                          <a:ext uri="{FF2B5EF4-FFF2-40B4-BE49-F238E27FC236}">
                            <a16:creationId xmlns:a16="http://schemas.microsoft.com/office/drawing/2014/main" id="{77A17D52-F6CD-0074-B02D-2CEB7121B6BA}"/>
                          </a:ext>
                        </a:extLst>
                      </p:cNvPr>
                      <p:cNvPicPr/>
                      <p:nvPr/>
                    </p:nvPicPr>
                    <p:blipFill>
                      <a:blip r:embed="rId5"/>
                      <a:stretch>
                        <a:fillRect/>
                      </a:stretch>
                    </p:blipFill>
                    <p:spPr>
                      <a:xfrm>
                        <a:off x="2118" y="2118"/>
                        <a:ext cx="2117" cy="2117"/>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B0E2EB44-CBF3-1919-6AC2-AB4F074F61B9}"/>
              </a:ext>
            </a:extLst>
          </p:cNvPr>
          <p:cNvSpPr>
            <a:spLocks noGrp="1"/>
          </p:cNvSpPr>
          <p:nvPr>
            <p:ph type="title"/>
          </p:nvPr>
        </p:nvSpPr>
        <p:spPr/>
        <p:txBody>
          <a:bodyPr vert="horz"/>
          <a:lstStyle/>
          <a:p>
            <a:r>
              <a:rPr lang="en-US" noProof="0" dirty="0"/>
              <a:t>What we bring to the Table</a:t>
            </a:r>
          </a:p>
        </p:txBody>
      </p:sp>
      <p:sp>
        <p:nvSpPr>
          <p:cNvPr id="13" name="Content Placeholder 2">
            <a:extLst>
              <a:ext uri="{FF2B5EF4-FFF2-40B4-BE49-F238E27FC236}">
                <a16:creationId xmlns:a16="http://schemas.microsoft.com/office/drawing/2014/main" id="{2FC7AA38-0B36-58CB-CC6F-48118AE14AFA}"/>
              </a:ext>
            </a:extLst>
          </p:cNvPr>
          <p:cNvSpPr txBox="1">
            <a:spLocks/>
          </p:cNvSpPr>
          <p:nvPr/>
        </p:nvSpPr>
        <p:spPr>
          <a:xfrm>
            <a:off x="537302" y="1133253"/>
            <a:ext cx="10653863" cy="5200967"/>
          </a:xfrm>
        </p:spPr>
        <p:txBody>
          <a:bodyPr lIns="0" tIns="0" rIns="0" bIns="0" anchor="ctr" anchorCtr="0">
            <a:noAutofit/>
          </a:bodyPr>
          <a:lstStyle>
            <a:lvl1pPr marL="0" indent="0" algn="l" defTabSz="914400" rtl="0" eaLnBrk="1" latinLnBrk="0" hangingPunct="1">
              <a:lnSpc>
                <a:spcPct val="10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219170">
              <a:spcBef>
                <a:spcPts val="1333"/>
              </a:spcBef>
              <a:defRPr/>
            </a:pPr>
            <a:r>
              <a:rPr lang="en-US" sz="1600" b="1" dirty="0">
                <a:solidFill>
                  <a:srgbClr val="065792"/>
                </a:solidFill>
                <a:latin typeface="Golos Text" panose="020B0503020202020204" pitchFamily="34" charset="0"/>
                <a:cs typeface="Golos Text" panose="020B0503020202020204" pitchFamily="34" charset="0"/>
              </a:rPr>
              <a:t>1. Experience in R&amp;D, Prototyping, Series manufacturing &amp; Industrialization</a:t>
            </a:r>
          </a:p>
          <a:p>
            <a:pPr defTabSz="1219170">
              <a:spcBef>
                <a:spcPts val="1333"/>
              </a:spcBef>
              <a:defRPr/>
            </a:pPr>
            <a:r>
              <a:rPr lang="en-US" sz="1600" dirty="0">
                <a:solidFill>
                  <a:prstClr val="black"/>
                </a:solidFill>
                <a:latin typeface="Golos Text" panose="020B0503020202020204" pitchFamily="34" charset="0"/>
                <a:cs typeface="Golos Text" panose="020B0503020202020204" pitchFamily="34" charset="0"/>
              </a:rPr>
              <a:t>Contributor to: ITER, CERN, SLAC, DESY, and more 	</a:t>
            </a:r>
            <a:r>
              <a:rPr lang="en-US" sz="1600" b="1" dirty="0">
                <a:solidFill>
                  <a:srgbClr val="3399FF"/>
                </a:solidFill>
                <a:latin typeface="Golos Text" panose="020B0503020202020204" pitchFamily="34" charset="0"/>
                <a:cs typeface="Golos Text" panose="020B0503020202020204" pitchFamily="34" charset="0"/>
              </a:rPr>
              <a:t>		</a:t>
            </a:r>
          </a:p>
          <a:p>
            <a:pPr defTabSz="1219170">
              <a:spcBef>
                <a:spcPts val="1333"/>
              </a:spcBef>
              <a:defRPr/>
            </a:pPr>
            <a:r>
              <a:rPr lang="en-US" sz="1600" b="1" dirty="0">
                <a:solidFill>
                  <a:srgbClr val="065792"/>
                </a:solidFill>
                <a:latin typeface="Golos Text" panose="020B0503020202020204" pitchFamily="34" charset="0"/>
                <a:cs typeface="Golos Text" panose="020B0503020202020204" pitchFamily="34" charset="0"/>
              </a:rPr>
              <a:t>2. Cross-Domain Expertise</a:t>
            </a:r>
          </a:p>
          <a:p>
            <a:pPr defTabSz="1219170">
              <a:spcBef>
                <a:spcPts val="1333"/>
              </a:spcBef>
              <a:defRPr/>
            </a:pPr>
            <a:r>
              <a:rPr lang="en-US" sz="1600" dirty="0">
                <a:solidFill>
                  <a:prstClr val="black"/>
                </a:solidFill>
                <a:latin typeface="Golos Text" panose="020B0503020202020204" pitchFamily="34" charset="0"/>
                <a:cs typeface="Golos Text" panose="020B0503020202020204" pitchFamily="34" charset="0"/>
              </a:rPr>
              <a:t>SRF, NCRF, Vacuum, Cryogenics, Fusion,</a:t>
            </a:r>
            <a:br>
              <a:rPr lang="en-US" sz="1600" dirty="0">
                <a:solidFill>
                  <a:prstClr val="black"/>
                </a:solidFill>
                <a:latin typeface="Golos Text" panose="020B0503020202020204" pitchFamily="34" charset="0"/>
                <a:cs typeface="Golos Text" panose="020B0503020202020204" pitchFamily="34" charset="0"/>
              </a:rPr>
            </a:br>
            <a:r>
              <a:rPr lang="en-US" sz="1600" dirty="0">
                <a:solidFill>
                  <a:prstClr val="black"/>
                </a:solidFill>
                <a:latin typeface="Golos Text" panose="020B0503020202020204" pitchFamily="34" charset="0"/>
                <a:cs typeface="Golos Text" panose="020B0503020202020204" pitchFamily="34" charset="0"/>
              </a:rPr>
              <a:t>Pulsed Power, Welding, </a:t>
            </a:r>
          </a:p>
          <a:p>
            <a:pPr defTabSz="1219170">
              <a:spcBef>
                <a:spcPts val="1333"/>
              </a:spcBef>
              <a:defRPr/>
            </a:pPr>
            <a:r>
              <a:rPr lang="en-US" sz="1600" dirty="0">
                <a:solidFill>
                  <a:prstClr val="black"/>
                </a:solidFill>
                <a:latin typeface="Golos Text" panose="020B0503020202020204" pitchFamily="34" charset="0"/>
                <a:cs typeface="Golos Text" panose="020B0503020202020204" pitchFamily="34" charset="0"/>
              </a:rPr>
              <a:t>Manufacturing, Testing…..	</a:t>
            </a:r>
            <a:r>
              <a:rPr lang="en-US" sz="1600" b="1" dirty="0">
                <a:solidFill>
                  <a:srgbClr val="3399FF"/>
                </a:solidFill>
                <a:latin typeface="Golos Text" panose="020B0503020202020204" pitchFamily="34" charset="0"/>
                <a:cs typeface="Golos Text" panose="020B0503020202020204" pitchFamily="34" charset="0"/>
              </a:rPr>
              <a:t>	</a:t>
            </a:r>
          </a:p>
          <a:p>
            <a:pPr defTabSz="1219170">
              <a:spcBef>
                <a:spcPts val="1333"/>
              </a:spcBef>
              <a:defRPr/>
            </a:pPr>
            <a:r>
              <a:rPr lang="en-US" sz="1600" b="1" dirty="0">
                <a:solidFill>
                  <a:srgbClr val="065792"/>
                </a:solidFill>
                <a:latin typeface="Golos Text" panose="020B0503020202020204" pitchFamily="34" charset="0"/>
                <a:cs typeface="Golos Text" panose="020B0503020202020204" pitchFamily="34" charset="0"/>
              </a:rPr>
              <a:t>3. Vertically Integrated</a:t>
            </a:r>
          </a:p>
          <a:p>
            <a:pPr defTabSz="1219170">
              <a:spcBef>
                <a:spcPts val="1333"/>
              </a:spcBef>
              <a:defRPr/>
            </a:pPr>
            <a:r>
              <a:rPr lang="en-US" sz="1600" dirty="0">
                <a:solidFill>
                  <a:prstClr val="black"/>
                </a:solidFill>
                <a:latin typeface="Golos Text" panose="020B0503020202020204" pitchFamily="34" charset="0"/>
                <a:cs typeface="Golos Text" panose="020B0503020202020204" pitchFamily="34" charset="0"/>
              </a:rPr>
              <a:t>One Partner for the entire project: </a:t>
            </a:r>
            <a:br>
              <a:rPr lang="en-US" sz="1600" dirty="0">
                <a:solidFill>
                  <a:prstClr val="black"/>
                </a:solidFill>
                <a:latin typeface="Golos Text" panose="020B0503020202020204" pitchFamily="34" charset="0"/>
                <a:cs typeface="Golos Text" panose="020B0503020202020204" pitchFamily="34" charset="0"/>
              </a:rPr>
            </a:br>
            <a:r>
              <a:rPr lang="en-US" sz="1600" dirty="0">
                <a:solidFill>
                  <a:prstClr val="black"/>
                </a:solidFill>
                <a:latin typeface="Golos Text" panose="020B0503020202020204" pitchFamily="34" charset="0"/>
                <a:cs typeface="Golos Text" panose="020B0503020202020204" pitchFamily="34" charset="0"/>
              </a:rPr>
              <a:t>Design, Development, Manufacturing, Supply Chain, Assembly, Integration, Service</a:t>
            </a:r>
          </a:p>
          <a:p>
            <a:pPr defTabSz="1219170">
              <a:spcBef>
                <a:spcPts val="1333"/>
              </a:spcBef>
              <a:defRPr/>
            </a:pPr>
            <a:r>
              <a:rPr lang="en-US" sz="1600" b="1" dirty="0">
                <a:solidFill>
                  <a:srgbClr val="065792"/>
                </a:solidFill>
                <a:latin typeface="Golos Text" panose="020B0503020202020204" pitchFamily="34" charset="0"/>
                <a:cs typeface="Golos Text" panose="020B0503020202020204" pitchFamily="34" charset="0"/>
              </a:rPr>
              <a:t>4. Strategic Positioning &amp; Heritage</a:t>
            </a:r>
          </a:p>
          <a:p>
            <a:pPr defTabSz="1219170">
              <a:spcBef>
                <a:spcPts val="1333"/>
              </a:spcBef>
              <a:defRPr/>
            </a:pPr>
            <a:r>
              <a:rPr lang="en-US" sz="1600" dirty="0">
                <a:solidFill>
                  <a:prstClr val="black"/>
                </a:solidFill>
                <a:latin typeface="Golos Text" panose="020B0503020202020204" pitchFamily="34" charset="0"/>
                <a:cs typeface="Golos Text" panose="020B0503020202020204" pitchFamily="34" charset="0"/>
              </a:rPr>
              <a:t>With roots in European mega-projects like CERN, ITER, GSI, and DESY, our work </a:t>
            </a:r>
          </a:p>
          <a:p>
            <a:pPr defTabSz="1219170">
              <a:spcBef>
                <a:spcPts val="1333"/>
              </a:spcBef>
              <a:defRPr/>
            </a:pPr>
            <a:r>
              <a:rPr lang="en-US" sz="1600" dirty="0">
                <a:solidFill>
                  <a:prstClr val="black"/>
                </a:solidFill>
                <a:latin typeface="Golos Text" panose="020B0503020202020204" pitchFamily="34" charset="0"/>
                <a:cs typeface="Golos Text" panose="020B0503020202020204" pitchFamily="34" charset="0"/>
              </a:rPr>
              <a:t>bridges scientific innovation and industrial reliability.</a:t>
            </a:r>
            <a:r>
              <a:rPr lang="en-US" sz="1600" b="1" dirty="0">
                <a:solidFill>
                  <a:srgbClr val="065792"/>
                </a:solidFill>
                <a:latin typeface="Golos Text" panose="020B0503020202020204" pitchFamily="34" charset="0"/>
                <a:cs typeface="Golos Text" panose="020B0503020202020204" pitchFamily="34" charset="0"/>
              </a:rPr>
              <a:t> </a:t>
            </a:r>
            <a:r>
              <a:rPr lang="en-US" sz="1600" b="1" dirty="0">
                <a:solidFill>
                  <a:srgbClr val="3399FF"/>
                </a:solidFill>
                <a:latin typeface="Golos Text" panose="020B0503020202020204" pitchFamily="34" charset="0"/>
                <a:cs typeface="Golos Text" panose="020B0503020202020204" pitchFamily="34" charset="0"/>
              </a:rPr>
              <a:t>					</a:t>
            </a:r>
            <a:endParaRPr lang="en-US" sz="1600" u="sng" dirty="0">
              <a:solidFill>
                <a:prstClr val="black"/>
              </a:solidFill>
              <a:latin typeface="Golos Text" panose="020B0503020202020204" pitchFamily="34" charset="0"/>
              <a:cs typeface="Golos Text" panose="020B0503020202020204" pitchFamily="34" charset="0"/>
            </a:endParaRPr>
          </a:p>
        </p:txBody>
      </p:sp>
      <p:sp>
        <p:nvSpPr>
          <p:cNvPr id="8" name="Fußzeilenplatzhalter 7">
            <a:extLst>
              <a:ext uri="{FF2B5EF4-FFF2-40B4-BE49-F238E27FC236}">
                <a16:creationId xmlns:a16="http://schemas.microsoft.com/office/drawing/2014/main" id="{E4A65095-9400-EFF3-45EA-A531D39D4850}"/>
              </a:ext>
            </a:extLst>
          </p:cNvPr>
          <p:cNvSpPr>
            <a:spLocks noGrp="1"/>
          </p:cNvSpPr>
          <p:nvPr>
            <p:ph type="ftr" sz="quarter" idx="19"/>
          </p:nvPr>
        </p:nvSpPr>
        <p:spPr>
          <a:xfrm>
            <a:off x="473612" y="6610773"/>
            <a:ext cx="2886872" cy="163200"/>
          </a:xfrm>
          <a:prstGeom prst="rect">
            <a:avLst/>
          </a:prstGeom>
        </p:spPr>
        <p:txBody>
          <a:bodyPr vert="horz" lIns="0" tIns="0" rIns="0" bIns="0" rtlCol="0" anchor="t"/>
          <a:lstStyle>
            <a:defPPr>
              <a:defRPr lang="de-DE"/>
            </a:defPPr>
            <a:lvl1pPr marL="0" algn="ctr" defTabSz="1219170" rtl="0" eaLnBrk="1" latinLnBrk="0" hangingPunct="1">
              <a:defRPr sz="933" kern="1200">
                <a:solidFill>
                  <a:schemeClr val="tx2"/>
                </a:solidFill>
                <a:latin typeface="Golos Text" panose="020B0503020202020204" pitchFamily="34" charset="0"/>
                <a:ea typeface="+mn-ea"/>
                <a:cs typeface="Golos Text" panose="020B0503020202020204" pitchFamily="34" charset="0"/>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l"/>
            <a:r>
              <a:rPr lang="en-US" dirty="0">
                <a:solidFill>
                  <a:srgbClr val="065792"/>
                </a:solidFill>
              </a:rPr>
              <a:t>© RI Research Instruments GmbH</a:t>
            </a:r>
          </a:p>
        </p:txBody>
      </p:sp>
      <p:sp>
        <p:nvSpPr>
          <p:cNvPr id="10" name="Foliennummernplatzhalter 9">
            <a:extLst>
              <a:ext uri="{FF2B5EF4-FFF2-40B4-BE49-F238E27FC236}">
                <a16:creationId xmlns:a16="http://schemas.microsoft.com/office/drawing/2014/main" id="{751D026B-305F-29E1-F49D-B945107B0C7B}"/>
              </a:ext>
            </a:extLst>
          </p:cNvPr>
          <p:cNvSpPr>
            <a:spLocks noGrp="1"/>
          </p:cNvSpPr>
          <p:nvPr>
            <p:ph type="sldNum" sz="quarter" idx="20"/>
          </p:nvPr>
        </p:nvSpPr>
        <p:spPr>
          <a:xfrm>
            <a:off x="10901082" y="6610773"/>
            <a:ext cx="817305" cy="163200"/>
          </a:xfrm>
          <a:prstGeom prst="rect">
            <a:avLst/>
          </a:prstGeom>
        </p:spPr>
        <p:txBody>
          <a:bodyPr vert="horz" lIns="0" tIns="0" rIns="0" bIns="0" rtlCol="0" anchor="t"/>
          <a:lstStyle>
            <a:defPPr>
              <a:defRPr lang="de-DE"/>
            </a:defPPr>
            <a:lvl1pPr marL="0" algn="r" defTabSz="1219170" rtl="0" eaLnBrk="1" latinLnBrk="0" hangingPunct="1">
              <a:defRPr sz="933" kern="1200">
                <a:solidFill>
                  <a:schemeClr val="tx2"/>
                </a:solidFill>
                <a:latin typeface="Golos Text" panose="020B0503020202020204" pitchFamily="34" charset="0"/>
                <a:ea typeface="+mn-ea"/>
                <a:cs typeface="Golos Text" panose="020B0503020202020204" pitchFamily="34" charset="0"/>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53B819A2-35ED-426A-9519-D8283996F3B5}" type="slidenum">
              <a:rPr lang="en-US">
                <a:solidFill>
                  <a:srgbClr val="065792"/>
                </a:solidFill>
              </a:rPr>
              <a:pPr/>
              <a:t>42</a:t>
            </a:fld>
            <a:endParaRPr lang="en-US" dirty="0">
              <a:solidFill>
                <a:srgbClr val="065792"/>
              </a:solidFill>
            </a:endParaRPr>
          </a:p>
        </p:txBody>
      </p:sp>
      <p:pic>
        <p:nvPicPr>
          <p:cNvPr id="7" name="Grafik 6">
            <a:extLst>
              <a:ext uri="{FF2B5EF4-FFF2-40B4-BE49-F238E27FC236}">
                <a16:creationId xmlns:a16="http://schemas.microsoft.com/office/drawing/2014/main" id="{45D17FA4-29C0-D460-5F0D-247EF7AF571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015365" y="1005345"/>
            <a:ext cx="2766713" cy="1139348"/>
          </a:xfrm>
          <a:prstGeom prst="rect">
            <a:avLst/>
          </a:prstGeom>
        </p:spPr>
      </p:pic>
      <p:pic>
        <p:nvPicPr>
          <p:cNvPr id="11" name="Grafik 10" descr="Ein Bild, das Maschine, Industrie, Bautechnik, Fabrik enthält.&#10;&#10;KI-generierte Inhalte können fehlerhaft sein.">
            <a:extLst>
              <a:ext uri="{FF2B5EF4-FFF2-40B4-BE49-F238E27FC236}">
                <a16:creationId xmlns:a16="http://schemas.microsoft.com/office/drawing/2014/main" id="{C40E3B05-DF7B-0A96-8664-FEA1949F65E6}"/>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9015365" y="2201680"/>
            <a:ext cx="2766713" cy="1573835"/>
          </a:xfrm>
          <a:prstGeom prst="rect">
            <a:avLst/>
          </a:prstGeom>
        </p:spPr>
      </p:pic>
      <p:pic>
        <p:nvPicPr>
          <p:cNvPr id="12" name="Grafik 11">
            <a:extLst>
              <a:ext uri="{FF2B5EF4-FFF2-40B4-BE49-F238E27FC236}">
                <a16:creationId xmlns:a16="http://schemas.microsoft.com/office/drawing/2014/main" id="{FA57D2B9-C694-2C4B-CFBA-779CAED8E19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015365" y="3832503"/>
            <a:ext cx="2762004" cy="1847936"/>
          </a:xfrm>
          <a:prstGeom prst="rect">
            <a:avLst/>
          </a:prstGeom>
        </p:spPr>
      </p:pic>
    </p:spTree>
    <p:extLst>
      <p:ext uri="{BB962C8B-B14F-4D97-AF65-F5344CB8AC3E}">
        <p14:creationId xmlns:p14="http://schemas.microsoft.com/office/powerpoint/2010/main" val="22199217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Grafik 34">
            <a:extLst>
              <a:ext uri="{FF2B5EF4-FFF2-40B4-BE49-F238E27FC236}">
                <a16:creationId xmlns:a16="http://schemas.microsoft.com/office/drawing/2014/main" id="{E4E6AF31-34B5-1C7F-6072-E054EE9DE00D}"/>
              </a:ext>
            </a:extLst>
          </p:cNvPr>
          <p:cNvPicPr>
            <a:picLocks noChangeAspect="1"/>
          </p:cNvPicPr>
          <p:nvPr/>
        </p:nvPicPr>
        <p:blipFill>
          <a:blip r:embed="rId4"/>
          <a:stretch>
            <a:fillRect/>
          </a:stretch>
        </p:blipFill>
        <p:spPr>
          <a:xfrm rot="21082696">
            <a:off x="73258" y="4842487"/>
            <a:ext cx="2094089" cy="985083"/>
          </a:xfrm>
          <a:prstGeom prst="rect">
            <a:avLst/>
          </a:prstGeom>
        </p:spPr>
      </p:pic>
      <p:graphicFrame>
        <p:nvGraphicFramePr>
          <p:cNvPr id="2" name="think-cell data - do not delete" hidden="1">
            <a:extLst>
              <a:ext uri="{FF2B5EF4-FFF2-40B4-BE49-F238E27FC236}">
                <a16:creationId xmlns:a16="http://schemas.microsoft.com/office/drawing/2014/main" id="{853C548E-B89E-E874-24D9-18C1D1F2EFA2}"/>
              </a:ext>
            </a:extLst>
          </p:cNvPr>
          <p:cNvGraphicFramePr>
            <a:graphicFrameLocks noChangeAspect="1"/>
          </p:cNvGraphicFramePr>
          <p:nvPr>
            <p:custDataLst>
              <p:tags r:id="rId1"/>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Folie" r:id="rId5" imgW="350" imgH="350" progId="TCLayout.ActiveDocument.1">
                  <p:embed/>
                </p:oleObj>
              </mc:Choice>
              <mc:Fallback>
                <p:oleObj name="think-cell Folie" r:id="rId5" imgW="350" imgH="350" progId="TCLayout.ActiveDocument.1">
                  <p:embed/>
                  <p:pic>
                    <p:nvPicPr>
                      <p:cNvPr id="2" name="think-cell data - do not delete" hidden="1">
                        <a:extLst>
                          <a:ext uri="{FF2B5EF4-FFF2-40B4-BE49-F238E27FC236}">
                            <a16:creationId xmlns:a16="http://schemas.microsoft.com/office/drawing/2014/main" id="{853C548E-B89E-E874-24D9-18C1D1F2EFA2}"/>
                          </a:ext>
                        </a:extLst>
                      </p:cNvPr>
                      <p:cNvPicPr/>
                      <p:nvPr/>
                    </p:nvPicPr>
                    <p:blipFill>
                      <a:blip r:embed="rId6"/>
                      <a:stretch>
                        <a:fillRect/>
                      </a:stretch>
                    </p:blipFill>
                    <p:spPr>
                      <a:xfrm>
                        <a:off x="2118" y="2118"/>
                        <a:ext cx="2117" cy="2117"/>
                      </a:xfrm>
                      <a:prstGeom prst="rect">
                        <a:avLst/>
                      </a:prstGeom>
                    </p:spPr>
                  </p:pic>
                </p:oleObj>
              </mc:Fallback>
            </mc:AlternateContent>
          </a:graphicData>
        </a:graphic>
      </p:graphicFrame>
      <p:sp>
        <p:nvSpPr>
          <p:cNvPr id="3" name="Titel 2">
            <a:extLst>
              <a:ext uri="{FF2B5EF4-FFF2-40B4-BE49-F238E27FC236}">
                <a16:creationId xmlns:a16="http://schemas.microsoft.com/office/drawing/2014/main" id="{25607369-0578-AA3C-4ECE-DF7DD3B6F291}"/>
              </a:ext>
            </a:extLst>
          </p:cNvPr>
          <p:cNvSpPr>
            <a:spLocks noGrp="1"/>
          </p:cNvSpPr>
          <p:nvPr>
            <p:ph type="title"/>
          </p:nvPr>
        </p:nvSpPr>
        <p:spPr>
          <a:xfrm>
            <a:off x="473612" y="12794"/>
            <a:ext cx="9325480" cy="843905"/>
          </a:xfrm>
        </p:spPr>
        <p:txBody>
          <a:bodyPr>
            <a:normAutofit/>
          </a:bodyPr>
          <a:lstStyle/>
          <a:p>
            <a:r>
              <a:rPr lang="en-US" noProof="0" dirty="0"/>
              <a:t>Enabling technologies</a:t>
            </a:r>
          </a:p>
        </p:txBody>
      </p:sp>
      <p:sp>
        <p:nvSpPr>
          <p:cNvPr id="4" name="Textplatzhalter 3">
            <a:extLst>
              <a:ext uri="{FF2B5EF4-FFF2-40B4-BE49-F238E27FC236}">
                <a16:creationId xmlns:a16="http://schemas.microsoft.com/office/drawing/2014/main" id="{5583F19A-D098-9723-CFB7-F36819990E7C}"/>
              </a:ext>
            </a:extLst>
          </p:cNvPr>
          <p:cNvSpPr>
            <a:spLocks noGrp="1"/>
          </p:cNvSpPr>
          <p:nvPr>
            <p:ph type="body" sz="quarter" idx="25"/>
          </p:nvPr>
        </p:nvSpPr>
        <p:spPr>
          <a:xfrm>
            <a:off x="366889" y="1396395"/>
            <a:ext cx="5532000" cy="2493828"/>
          </a:xfrm>
        </p:spPr>
        <p:txBody>
          <a:bodyPr>
            <a:normAutofit/>
          </a:bodyPr>
          <a:lstStyle/>
          <a:p>
            <a:pPr marL="228594" indent="-228594">
              <a:buFontTx/>
              <a:buChar char="-"/>
            </a:pPr>
            <a:r>
              <a:rPr lang="en-US" i="0" noProof="0" dirty="0">
                <a:latin typeface="Golos Text" panose="020B0503020202020204" pitchFamily="34" charset="0"/>
                <a:cs typeface="Golos Text" panose="020B0503020202020204" pitchFamily="34" charset="0"/>
              </a:rPr>
              <a:t>Reliable coating technique (diffusion, PVD, …) of high-quality Nb3Sn coating on Nb or Cu cavities</a:t>
            </a:r>
            <a:endParaRPr lang="en-US" noProof="0" dirty="0"/>
          </a:p>
        </p:txBody>
      </p:sp>
      <p:sp>
        <p:nvSpPr>
          <p:cNvPr id="19" name="Fußzeilenplatzhalter 18">
            <a:extLst>
              <a:ext uri="{FF2B5EF4-FFF2-40B4-BE49-F238E27FC236}">
                <a16:creationId xmlns:a16="http://schemas.microsoft.com/office/drawing/2014/main" id="{C1678920-2637-7A33-5D38-98BD7B3E4787}"/>
              </a:ext>
            </a:extLst>
          </p:cNvPr>
          <p:cNvSpPr>
            <a:spLocks noGrp="1"/>
          </p:cNvSpPr>
          <p:nvPr>
            <p:ph type="ftr" sz="quarter" idx="3"/>
          </p:nvPr>
        </p:nvSpPr>
        <p:spPr/>
        <p:txBody>
          <a:bodyPr/>
          <a:lstStyle/>
          <a:p>
            <a:pPr defTabSz="1219170"/>
            <a:r>
              <a:rPr lang="en-US" dirty="0">
                <a:solidFill>
                  <a:srgbClr val="065792"/>
                </a:solidFill>
              </a:rPr>
              <a:t>© RI Research Instruments GmbH</a:t>
            </a:r>
          </a:p>
        </p:txBody>
      </p:sp>
      <p:sp>
        <p:nvSpPr>
          <p:cNvPr id="20" name="Foliennummernplatzhalter 19">
            <a:extLst>
              <a:ext uri="{FF2B5EF4-FFF2-40B4-BE49-F238E27FC236}">
                <a16:creationId xmlns:a16="http://schemas.microsoft.com/office/drawing/2014/main" id="{1CB3AE87-3298-94CF-2D94-BB8CAD15E85E}"/>
              </a:ext>
            </a:extLst>
          </p:cNvPr>
          <p:cNvSpPr>
            <a:spLocks noGrp="1"/>
          </p:cNvSpPr>
          <p:nvPr>
            <p:ph type="sldNum" sz="quarter" idx="4"/>
          </p:nvPr>
        </p:nvSpPr>
        <p:spPr>
          <a:xfrm>
            <a:off x="10873744" y="6522000"/>
            <a:ext cx="817305" cy="336000"/>
          </a:xfrm>
        </p:spPr>
        <p:txBody>
          <a:bodyPr/>
          <a:lstStyle/>
          <a:p>
            <a:pPr defTabSz="1219170"/>
            <a:fld id="{53B819A2-35ED-426A-9519-D8283996F3B5}" type="slidenum">
              <a:rPr lang="en-US">
                <a:solidFill>
                  <a:srgbClr val="065792"/>
                </a:solidFill>
              </a:rPr>
              <a:pPr defTabSz="1219170"/>
              <a:t>43</a:t>
            </a:fld>
            <a:endParaRPr lang="en-US" dirty="0">
              <a:solidFill>
                <a:srgbClr val="065792"/>
              </a:solidFill>
            </a:endParaRPr>
          </a:p>
        </p:txBody>
      </p:sp>
      <p:pic>
        <p:nvPicPr>
          <p:cNvPr id="8" name="Grafik 7">
            <a:extLst>
              <a:ext uri="{FF2B5EF4-FFF2-40B4-BE49-F238E27FC236}">
                <a16:creationId xmlns:a16="http://schemas.microsoft.com/office/drawing/2014/main" id="{38116267-6ED3-0101-DB09-80E3EDE2EE02}"/>
              </a:ext>
            </a:extLst>
          </p:cNvPr>
          <p:cNvPicPr>
            <a:picLocks noChangeAspect="1"/>
          </p:cNvPicPr>
          <p:nvPr/>
        </p:nvPicPr>
        <p:blipFill>
          <a:blip r:embed="rId7"/>
          <a:stretch>
            <a:fillRect/>
          </a:stretch>
        </p:blipFill>
        <p:spPr>
          <a:xfrm>
            <a:off x="614515" y="1843968"/>
            <a:ext cx="3692197" cy="796905"/>
          </a:xfrm>
          <a:prstGeom prst="rect">
            <a:avLst/>
          </a:prstGeom>
        </p:spPr>
      </p:pic>
      <p:pic>
        <p:nvPicPr>
          <p:cNvPr id="15" name="Grafik 14">
            <a:extLst>
              <a:ext uri="{FF2B5EF4-FFF2-40B4-BE49-F238E27FC236}">
                <a16:creationId xmlns:a16="http://schemas.microsoft.com/office/drawing/2014/main" id="{6BE320F8-A400-5D03-4157-F1C875D7D497}"/>
              </a:ext>
            </a:extLst>
          </p:cNvPr>
          <p:cNvPicPr>
            <a:picLocks noChangeAspect="1"/>
          </p:cNvPicPr>
          <p:nvPr/>
        </p:nvPicPr>
        <p:blipFill>
          <a:blip r:embed="rId8"/>
          <a:stretch>
            <a:fillRect/>
          </a:stretch>
        </p:blipFill>
        <p:spPr>
          <a:xfrm>
            <a:off x="9591111" y="1361253"/>
            <a:ext cx="2447287" cy="1884639"/>
          </a:xfrm>
          <a:prstGeom prst="rect">
            <a:avLst/>
          </a:prstGeom>
        </p:spPr>
      </p:pic>
      <p:sp>
        <p:nvSpPr>
          <p:cNvPr id="16" name="Textplatzhalter 3">
            <a:extLst>
              <a:ext uri="{FF2B5EF4-FFF2-40B4-BE49-F238E27FC236}">
                <a16:creationId xmlns:a16="http://schemas.microsoft.com/office/drawing/2014/main" id="{DE4CE989-7E02-F3D7-CF87-DD35626267C5}"/>
              </a:ext>
            </a:extLst>
          </p:cNvPr>
          <p:cNvSpPr txBox="1">
            <a:spLocks/>
          </p:cNvSpPr>
          <p:nvPr/>
        </p:nvSpPr>
        <p:spPr>
          <a:xfrm>
            <a:off x="6383867" y="1396395"/>
            <a:ext cx="5808133" cy="2493828"/>
          </a:xfrm>
          <a:prstGeom prst="rect">
            <a:avLst/>
          </a:prstGeom>
        </p:spPr>
        <p:txBody>
          <a:bodyPr lIns="0" tIns="0" rIns="0" bIns="0" anchor="t" anchorCtr="0">
            <a:normAutofit/>
          </a:bodyPr>
          <a:lstStyle>
            <a:lvl1pPr marL="0" indent="0" algn="l" defTabSz="914400" rtl="0" eaLnBrk="1" latinLnBrk="0" hangingPunct="1">
              <a:lnSpc>
                <a:spcPct val="100000"/>
              </a:lnSpc>
              <a:spcBef>
                <a:spcPts val="1000"/>
              </a:spcBef>
              <a:buSzPct val="200000"/>
              <a:buFontTx/>
              <a:buNone/>
              <a:defRPr sz="1050" b="0" i="1" kern="1200">
                <a:solidFill>
                  <a:srgbClr val="065792"/>
                </a:solidFill>
                <a:latin typeface="Merriweather"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b="0" i="1" kern="1200">
                <a:solidFill>
                  <a:srgbClr val="065792"/>
                </a:solidFill>
                <a:latin typeface="Merriweather"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b="0" i="1" kern="1200">
                <a:solidFill>
                  <a:srgbClr val="065792"/>
                </a:solidFill>
                <a:latin typeface="Merriweather"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1" kern="1200">
                <a:solidFill>
                  <a:srgbClr val="065792"/>
                </a:solidFill>
                <a:latin typeface="Merriweather"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1" kern="1200">
                <a:solidFill>
                  <a:srgbClr val="065792"/>
                </a:solidFill>
                <a:latin typeface="Merriweather"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94" indent="-228594" defTabSz="1219170">
              <a:spcBef>
                <a:spcPts val="1333"/>
              </a:spcBef>
              <a:buFontTx/>
              <a:buChar char="-"/>
            </a:pPr>
            <a:r>
              <a:rPr lang="en-US" sz="1400" i="0" dirty="0">
                <a:latin typeface="Golos Text" panose="020B0503020202020204" pitchFamily="34" charset="0"/>
                <a:cs typeface="Golos Text" panose="020B0503020202020204" pitchFamily="34" charset="0"/>
              </a:rPr>
              <a:t>Method of efficient helium-free</a:t>
            </a:r>
            <a:br>
              <a:rPr lang="en-US" sz="1400" i="0" dirty="0">
                <a:latin typeface="Golos Text" panose="020B0503020202020204" pitchFamily="34" charset="0"/>
                <a:cs typeface="Golos Text" panose="020B0503020202020204" pitchFamily="34" charset="0"/>
              </a:rPr>
            </a:br>
            <a:r>
              <a:rPr lang="en-US" sz="1400" i="0" dirty="0">
                <a:latin typeface="Golos Text" panose="020B0503020202020204" pitchFamily="34" charset="0"/>
                <a:cs typeface="Golos Text" panose="020B0503020202020204" pitchFamily="34" charset="0"/>
              </a:rPr>
              <a:t>conduction cooling / High-purity</a:t>
            </a:r>
            <a:br>
              <a:rPr lang="en-US" sz="1400" i="0" dirty="0">
                <a:latin typeface="Golos Text" panose="020B0503020202020204" pitchFamily="34" charset="0"/>
                <a:cs typeface="Golos Text" panose="020B0503020202020204" pitchFamily="34" charset="0"/>
              </a:rPr>
            </a:br>
            <a:r>
              <a:rPr lang="en-US" sz="1400" i="0" dirty="0">
                <a:latin typeface="Golos Text" panose="020B0503020202020204" pitchFamily="34" charset="0"/>
                <a:cs typeface="Golos Text" panose="020B0503020202020204" pitchFamily="34" charset="0"/>
              </a:rPr>
              <a:t>thermal links</a:t>
            </a:r>
          </a:p>
        </p:txBody>
      </p:sp>
      <p:sp>
        <p:nvSpPr>
          <p:cNvPr id="18" name="Textplatzhalter 3">
            <a:extLst>
              <a:ext uri="{FF2B5EF4-FFF2-40B4-BE49-F238E27FC236}">
                <a16:creationId xmlns:a16="http://schemas.microsoft.com/office/drawing/2014/main" id="{7341C435-40A5-3BC4-22BB-9566F1005429}"/>
              </a:ext>
            </a:extLst>
          </p:cNvPr>
          <p:cNvSpPr txBox="1">
            <a:spLocks/>
          </p:cNvSpPr>
          <p:nvPr/>
        </p:nvSpPr>
        <p:spPr>
          <a:xfrm>
            <a:off x="366890" y="3249907"/>
            <a:ext cx="5434457" cy="336000"/>
          </a:xfrm>
          <a:prstGeom prst="rect">
            <a:avLst/>
          </a:prstGeom>
        </p:spPr>
        <p:txBody>
          <a:bodyPr lIns="0" tIns="0" rIns="0" bIns="0" anchor="t" anchorCtr="0">
            <a:normAutofit/>
          </a:bodyPr>
          <a:lstStyle>
            <a:lvl1pPr marL="0" indent="0" algn="l" defTabSz="914400" rtl="0" eaLnBrk="1" latinLnBrk="0" hangingPunct="1">
              <a:lnSpc>
                <a:spcPct val="100000"/>
              </a:lnSpc>
              <a:spcBef>
                <a:spcPts val="1000"/>
              </a:spcBef>
              <a:buSzPct val="200000"/>
              <a:buFontTx/>
              <a:buNone/>
              <a:defRPr sz="1050" b="0" i="1" kern="1200">
                <a:solidFill>
                  <a:srgbClr val="065792"/>
                </a:solidFill>
                <a:latin typeface="Merriweather"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b="0" i="1" kern="1200">
                <a:solidFill>
                  <a:srgbClr val="065792"/>
                </a:solidFill>
                <a:latin typeface="Merriweather"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b="0" i="1" kern="1200">
                <a:solidFill>
                  <a:srgbClr val="065792"/>
                </a:solidFill>
                <a:latin typeface="Merriweather"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1" kern="1200">
                <a:solidFill>
                  <a:srgbClr val="065792"/>
                </a:solidFill>
                <a:latin typeface="Merriweather"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1" kern="1200">
                <a:solidFill>
                  <a:srgbClr val="065792"/>
                </a:solidFill>
                <a:latin typeface="Merriweather"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94" indent="-228594" defTabSz="1219170">
              <a:spcBef>
                <a:spcPts val="1333"/>
              </a:spcBef>
              <a:buFontTx/>
              <a:buChar char="-"/>
            </a:pPr>
            <a:r>
              <a:rPr lang="en-US" sz="1400" i="0" dirty="0">
                <a:latin typeface="Golos Text" panose="020B0503020202020204" pitchFamily="34" charset="0"/>
                <a:cs typeface="Golos Text" panose="020B0503020202020204" pitchFamily="34" charset="0"/>
              </a:rPr>
              <a:t>Low Heat-Leak RF Couplers</a:t>
            </a:r>
          </a:p>
        </p:txBody>
      </p:sp>
      <p:sp>
        <p:nvSpPr>
          <p:cNvPr id="21" name="Textplatzhalter 3">
            <a:extLst>
              <a:ext uri="{FF2B5EF4-FFF2-40B4-BE49-F238E27FC236}">
                <a16:creationId xmlns:a16="http://schemas.microsoft.com/office/drawing/2014/main" id="{E4A3FD4F-78B9-E096-7268-8F13387BF7B6}"/>
              </a:ext>
            </a:extLst>
          </p:cNvPr>
          <p:cNvSpPr txBox="1">
            <a:spLocks/>
          </p:cNvSpPr>
          <p:nvPr/>
        </p:nvSpPr>
        <p:spPr>
          <a:xfrm>
            <a:off x="314950" y="887027"/>
            <a:ext cx="10375633" cy="327839"/>
          </a:xfrm>
          <a:prstGeom prst="rect">
            <a:avLst/>
          </a:prstGeom>
        </p:spPr>
        <p:txBody>
          <a:bodyPr lIns="0" tIns="0" rIns="0" bIns="0" anchor="t" anchorCtr="0">
            <a:noAutofit/>
          </a:bodyPr>
          <a:lstStyle>
            <a:lvl1pPr marL="0" indent="0" algn="l" defTabSz="914400" rtl="0" eaLnBrk="1" latinLnBrk="0" hangingPunct="1">
              <a:lnSpc>
                <a:spcPct val="100000"/>
              </a:lnSpc>
              <a:spcBef>
                <a:spcPts val="1000"/>
              </a:spcBef>
              <a:buSzPct val="200000"/>
              <a:buFontTx/>
              <a:buNone/>
              <a:defRPr sz="1050" b="0" i="1" kern="1200">
                <a:solidFill>
                  <a:srgbClr val="065792"/>
                </a:solidFill>
                <a:latin typeface="Merriweather"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b="0" i="1" kern="1200">
                <a:solidFill>
                  <a:srgbClr val="065792"/>
                </a:solidFill>
                <a:latin typeface="Merriweather"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b="0" i="1" kern="1200">
                <a:solidFill>
                  <a:srgbClr val="065792"/>
                </a:solidFill>
                <a:latin typeface="Merriweather"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1" kern="1200">
                <a:solidFill>
                  <a:srgbClr val="065792"/>
                </a:solidFill>
                <a:latin typeface="Merriweather"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1" kern="1200">
                <a:solidFill>
                  <a:srgbClr val="065792"/>
                </a:solidFill>
                <a:latin typeface="Merriweather"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219170">
              <a:spcBef>
                <a:spcPts val="1333"/>
              </a:spcBef>
            </a:pPr>
            <a:r>
              <a:rPr lang="en-US" sz="1867" dirty="0">
                <a:latin typeface="Golos Text" panose="020B0503020202020204" pitchFamily="34" charset="0"/>
                <a:cs typeface="Golos Text" panose="020B0503020202020204" pitchFamily="34" charset="0"/>
              </a:rPr>
              <a:t>Technologies to enable industrial Nb</a:t>
            </a:r>
            <a:r>
              <a:rPr lang="en-US" sz="1867" baseline="-25000" dirty="0">
                <a:latin typeface="Golos Text" panose="020B0503020202020204" pitchFamily="34" charset="0"/>
                <a:cs typeface="Golos Text" panose="020B0503020202020204" pitchFamily="34" charset="0"/>
              </a:rPr>
              <a:t>3</a:t>
            </a:r>
            <a:r>
              <a:rPr lang="en-US" sz="1867" dirty="0">
                <a:latin typeface="Golos Text" panose="020B0503020202020204" pitchFamily="34" charset="0"/>
                <a:cs typeface="Golos Text" panose="020B0503020202020204" pitchFamily="34" charset="0"/>
              </a:rPr>
              <a:t>Sn-based “Turn-Key“ SRF Systems:</a:t>
            </a:r>
          </a:p>
        </p:txBody>
      </p:sp>
      <p:pic>
        <p:nvPicPr>
          <p:cNvPr id="30" name="Grafik 29">
            <a:extLst>
              <a:ext uri="{FF2B5EF4-FFF2-40B4-BE49-F238E27FC236}">
                <a16:creationId xmlns:a16="http://schemas.microsoft.com/office/drawing/2014/main" id="{C239523D-8BE8-7A5F-AC8B-53AC4602FBDF}"/>
              </a:ext>
            </a:extLst>
          </p:cNvPr>
          <p:cNvPicPr>
            <a:picLocks noChangeAspect="1"/>
          </p:cNvPicPr>
          <p:nvPr/>
        </p:nvPicPr>
        <p:blipFill>
          <a:blip r:embed="rId9"/>
          <a:stretch>
            <a:fillRect/>
          </a:stretch>
        </p:blipFill>
        <p:spPr>
          <a:xfrm>
            <a:off x="614513" y="3458837"/>
            <a:ext cx="5232944" cy="1417960"/>
          </a:xfrm>
          <a:prstGeom prst="rect">
            <a:avLst/>
          </a:prstGeom>
        </p:spPr>
      </p:pic>
      <p:pic>
        <p:nvPicPr>
          <p:cNvPr id="33" name="Grafik 32">
            <a:extLst>
              <a:ext uri="{FF2B5EF4-FFF2-40B4-BE49-F238E27FC236}">
                <a16:creationId xmlns:a16="http://schemas.microsoft.com/office/drawing/2014/main" id="{008B222D-8793-6CC3-0E0F-A94C7B1CA329}"/>
              </a:ext>
            </a:extLst>
          </p:cNvPr>
          <p:cNvPicPr>
            <a:picLocks noChangeAspect="1"/>
          </p:cNvPicPr>
          <p:nvPr/>
        </p:nvPicPr>
        <p:blipFill>
          <a:blip r:embed="rId10"/>
          <a:stretch>
            <a:fillRect/>
          </a:stretch>
        </p:blipFill>
        <p:spPr>
          <a:xfrm>
            <a:off x="2229352" y="4948162"/>
            <a:ext cx="3496213" cy="1079521"/>
          </a:xfrm>
          <a:prstGeom prst="rect">
            <a:avLst/>
          </a:prstGeom>
        </p:spPr>
      </p:pic>
      <p:pic>
        <p:nvPicPr>
          <p:cNvPr id="2054" name="Picture 6">
            <a:extLst>
              <a:ext uri="{FF2B5EF4-FFF2-40B4-BE49-F238E27FC236}">
                <a16:creationId xmlns:a16="http://schemas.microsoft.com/office/drawing/2014/main" id="{8B6FAB07-42AF-9974-751C-8DC5A2BCC4B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85364" y="3603399"/>
            <a:ext cx="3087427" cy="3087427"/>
          </a:xfrm>
          <a:prstGeom prst="rect">
            <a:avLst/>
          </a:prstGeom>
          <a:noFill/>
          <a:extLst>
            <a:ext uri="{909E8E84-426E-40DD-AFC4-6F175D3DCCD1}">
              <a14:hiddenFill xmlns:a14="http://schemas.microsoft.com/office/drawing/2010/main">
                <a:solidFill>
                  <a:srgbClr val="FFFFFF"/>
                </a:solidFill>
              </a14:hiddenFill>
            </a:ext>
          </a:extLst>
        </p:spPr>
      </p:pic>
      <p:sp>
        <p:nvSpPr>
          <p:cNvPr id="40" name="Textplatzhalter 3">
            <a:extLst>
              <a:ext uri="{FF2B5EF4-FFF2-40B4-BE49-F238E27FC236}">
                <a16:creationId xmlns:a16="http://schemas.microsoft.com/office/drawing/2014/main" id="{D2FC6040-18DD-34AB-751E-A889A61B4305}"/>
              </a:ext>
            </a:extLst>
          </p:cNvPr>
          <p:cNvSpPr txBox="1">
            <a:spLocks/>
          </p:cNvSpPr>
          <p:nvPr/>
        </p:nvSpPr>
        <p:spPr>
          <a:xfrm>
            <a:off x="6383867" y="3402311"/>
            <a:ext cx="5808133" cy="2493828"/>
          </a:xfrm>
          <a:prstGeom prst="rect">
            <a:avLst/>
          </a:prstGeom>
        </p:spPr>
        <p:txBody>
          <a:bodyPr lIns="0" tIns="0" rIns="0" bIns="0" anchor="t" anchorCtr="0">
            <a:normAutofit/>
          </a:bodyPr>
          <a:lstStyle>
            <a:lvl1pPr marL="0" indent="0" algn="l" defTabSz="914400" rtl="0" eaLnBrk="1" latinLnBrk="0" hangingPunct="1">
              <a:lnSpc>
                <a:spcPct val="100000"/>
              </a:lnSpc>
              <a:spcBef>
                <a:spcPts val="1000"/>
              </a:spcBef>
              <a:buSzPct val="200000"/>
              <a:buFontTx/>
              <a:buNone/>
              <a:defRPr sz="1050" b="0" i="1" kern="1200">
                <a:solidFill>
                  <a:srgbClr val="065792"/>
                </a:solidFill>
                <a:latin typeface="Merriweather"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b="0" i="1" kern="1200">
                <a:solidFill>
                  <a:srgbClr val="065792"/>
                </a:solidFill>
                <a:latin typeface="Merriweather"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b="0" i="1" kern="1200">
                <a:solidFill>
                  <a:srgbClr val="065792"/>
                </a:solidFill>
                <a:latin typeface="Merriweather"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1" kern="1200">
                <a:solidFill>
                  <a:srgbClr val="065792"/>
                </a:solidFill>
                <a:latin typeface="Merriweather"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1" kern="1200">
                <a:solidFill>
                  <a:srgbClr val="065792"/>
                </a:solidFill>
                <a:latin typeface="Merriweather"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94" indent="-228594" defTabSz="1219170">
              <a:spcBef>
                <a:spcPts val="1333"/>
              </a:spcBef>
              <a:buFontTx/>
              <a:buChar char="-"/>
            </a:pPr>
            <a:r>
              <a:rPr lang="en-US" sz="1400" i="0" dirty="0">
                <a:latin typeface="Golos Text" panose="020B0503020202020204" pitchFamily="34" charset="0"/>
                <a:cs typeface="Golos Text" panose="020B0503020202020204" pitchFamily="34" charset="0"/>
              </a:rPr>
              <a:t>Powerful reliable Cryocoolers</a:t>
            </a:r>
          </a:p>
          <a:p>
            <a:pPr marL="228594" indent="-228594" defTabSz="1219170">
              <a:spcBef>
                <a:spcPts val="1333"/>
              </a:spcBef>
              <a:buFontTx/>
              <a:buChar char="-"/>
            </a:pPr>
            <a:endParaRPr lang="en-US" sz="1400" i="0" dirty="0">
              <a:latin typeface="Golos Text" panose="020B0503020202020204" pitchFamily="34" charset="0"/>
              <a:cs typeface="Golos Text" panose="020B0503020202020204" pitchFamily="34" charset="0"/>
            </a:endParaRPr>
          </a:p>
        </p:txBody>
      </p:sp>
      <p:sp>
        <p:nvSpPr>
          <p:cNvPr id="42" name="Textfeld 41">
            <a:extLst>
              <a:ext uri="{FF2B5EF4-FFF2-40B4-BE49-F238E27FC236}">
                <a16:creationId xmlns:a16="http://schemas.microsoft.com/office/drawing/2014/main" id="{D787E07F-CCC8-3159-53A8-95FF9C1BB3FB}"/>
              </a:ext>
            </a:extLst>
          </p:cNvPr>
          <p:cNvSpPr txBox="1"/>
          <p:nvPr/>
        </p:nvSpPr>
        <p:spPr>
          <a:xfrm>
            <a:off x="9344941" y="4678400"/>
            <a:ext cx="2693457" cy="995401"/>
          </a:xfrm>
          <a:prstGeom prst="rect">
            <a:avLst/>
          </a:prstGeom>
          <a:noFill/>
        </p:spPr>
        <p:txBody>
          <a:bodyPr wrap="square">
            <a:spAutoFit/>
          </a:bodyPr>
          <a:lstStyle/>
          <a:p>
            <a:pPr defTabSz="1219170"/>
            <a:r>
              <a:rPr lang="en-US" sz="1467" dirty="0">
                <a:solidFill>
                  <a:prstClr val="black"/>
                </a:solidFill>
                <a:latin typeface="Golos Text"/>
              </a:rPr>
              <a:t>Example:</a:t>
            </a:r>
            <a:br>
              <a:rPr lang="en-US" sz="1467" dirty="0">
                <a:solidFill>
                  <a:prstClr val="black"/>
                </a:solidFill>
                <a:latin typeface="Golos Text"/>
              </a:rPr>
            </a:br>
            <a:r>
              <a:rPr lang="en-US" sz="1467" dirty="0" err="1">
                <a:solidFill>
                  <a:prstClr val="black"/>
                </a:solidFill>
                <a:latin typeface="Golos Text"/>
              </a:rPr>
              <a:t>CryoMech</a:t>
            </a:r>
            <a:r>
              <a:rPr lang="en-US" sz="1467" dirty="0">
                <a:solidFill>
                  <a:prstClr val="black"/>
                </a:solidFill>
                <a:latin typeface="Golos Text"/>
              </a:rPr>
              <a:t> PT450</a:t>
            </a:r>
            <a:br>
              <a:rPr lang="en-US" sz="1467" dirty="0">
                <a:solidFill>
                  <a:prstClr val="black"/>
                </a:solidFill>
                <a:latin typeface="Golos Text"/>
              </a:rPr>
            </a:br>
            <a:r>
              <a:rPr lang="en-US" sz="1467" dirty="0">
                <a:solidFill>
                  <a:prstClr val="black"/>
                </a:solidFill>
                <a:latin typeface="Golos Text"/>
              </a:rPr>
              <a:t>– 40 W @ 45 K</a:t>
            </a:r>
          </a:p>
          <a:p>
            <a:pPr defTabSz="1219170"/>
            <a:r>
              <a:rPr lang="en-US" sz="1467" dirty="0">
                <a:solidFill>
                  <a:prstClr val="black"/>
                </a:solidFill>
                <a:latin typeface="Golos Text"/>
              </a:rPr>
              <a:t>– 1.5 W @4.2 K </a:t>
            </a:r>
          </a:p>
        </p:txBody>
      </p:sp>
      <p:sp>
        <p:nvSpPr>
          <p:cNvPr id="43" name="Textfeld 42">
            <a:extLst>
              <a:ext uri="{FF2B5EF4-FFF2-40B4-BE49-F238E27FC236}">
                <a16:creationId xmlns:a16="http://schemas.microsoft.com/office/drawing/2014/main" id="{EC7AB81D-6CC0-69F0-439F-105E26D9836B}"/>
              </a:ext>
            </a:extLst>
          </p:cNvPr>
          <p:cNvSpPr txBox="1"/>
          <p:nvPr/>
        </p:nvSpPr>
        <p:spPr>
          <a:xfrm rot="20395152">
            <a:off x="10232380" y="5654293"/>
            <a:ext cx="1597425" cy="287323"/>
          </a:xfrm>
          <a:prstGeom prst="rect">
            <a:avLst/>
          </a:prstGeom>
          <a:noFill/>
        </p:spPr>
        <p:txBody>
          <a:bodyPr wrap="none" lIns="0" tIns="0" rIns="0" bIns="0" rtlCol="0">
            <a:spAutoFit/>
          </a:bodyPr>
          <a:lstStyle/>
          <a:p>
            <a:pPr defTabSz="1219170"/>
            <a:r>
              <a:rPr lang="en-US" sz="1867" i="1" dirty="0">
                <a:solidFill>
                  <a:srgbClr val="065792">
                    <a:lumMod val="60000"/>
                    <a:lumOff val="40000"/>
                  </a:srgbClr>
                </a:solidFill>
                <a:latin typeface="Golos Text"/>
              </a:rPr>
              <a:t>Enough cooling?</a:t>
            </a:r>
          </a:p>
        </p:txBody>
      </p:sp>
      <p:sp>
        <p:nvSpPr>
          <p:cNvPr id="44" name="Textfeld 43">
            <a:extLst>
              <a:ext uri="{FF2B5EF4-FFF2-40B4-BE49-F238E27FC236}">
                <a16:creationId xmlns:a16="http://schemas.microsoft.com/office/drawing/2014/main" id="{97C22FF0-B685-9AF0-3D89-5FF549D3CD80}"/>
              </a:ext>
            </a:extLst>
          </p:cNvPr>
          <p:cNvSpPr txBox="1"/>
          <p:nvPr/>
        </p:nvSpPr>
        <p:spPr>
          <a:xfrm rot="20976911">
            <a:off x="4828667" y="6060785"/>
            <a:ext cx="1042593" cy="287323"/>
          </a:xfrm>
          <a:prstGeom prst="rect">
            <a:avLst/>
          </a:prstGeom>
          <a:noFill/>
        </p:spPr>
        <p:txBody>
          <a:bodyPr wrap="none" lIns="0" tIns="0" rIns="0" bIns="0" rtlCol="0">
            <a:spAutoFit/>
          </a:bodyPr>
          <a:lstStyle/>
          <a:p>
            <a:pPr defTabSz="1219170"/>
            <a:r>
              <a:rPr lang="en-US" sz="1867" i="1" dirty="0">
                <a:solidFill>
                  <a:srgbClr val="065792">
                    <a:lumMod val="60000"/>
                    <a:lumOff val="40000"/>
                  </a:srgbClr>
                </a:solidFill>
                <a:latin typeface="Golos Text"/>
              </a:rPr>
              <a:t>Too high ? </a:t>
            </a:r>
          </a:p>
        </p:txBody>
      </p:sp>
      <p:sp>
        <p:nvSpPr>
          <p:cNvPr id="46" name="Textfeld 45">
            <a:extLst>
              <a:ext uri="{FF2B5EF4-FFF2-40B4-BE49-F238E27FC236}">
                <a16:creationId xmlns:a16="http://schemas.microsoft.com/office/drawing/2014/main" id="{476FC47C-6CB7-58DC-2E30-F337C4258E2E}"/>
              </a:ext>
            </a:extLst>
          </p:cNvPr>
          <p:cNvSpPr txBox="1"/>
          <p:nvPr/>
        </p:nvSpPr>
        <p:spPr>
          <a:xfrm>
            <a:off x="9630744" y="3048038"/>
            <a:ext cx="252677" cy="164212"/>
          </a:xfrm>
          <a:prstGeom prst="rect">
            <a:avLst/>
          </a:prstGeom>
          <a:solidFill>
            <a:schemeClr val="bg1"/>
          </a:solidFill>
        </p:spPr>
        <p:txBody>
          <a:bodyPr wrap="square" lIns="0" tIns="0" rIns="0" bIns="0" rtlCol="0">
            <a:spAutoFit/>
          </a:bodyPr>
          <a:lstStyle/>
          <a:p>
            <a:pPr defTabSz="1219170"/>
            <a:r>
              <a:rPr lang="en-US" sz="1067" dirty="0">
                <a:solidFill>
                  <a:prstClr val="black"/>
                </a:solidFill>
                <a:latin typeface="Golos Text"/>
              </a:rPr>
              <a:t>? K</a:t>
            </a:r>
          </a:p>
        </p:txBody>
      </p:sp>
      <p:sp>
        <p:nvSpPr>
          <p:cNvPr id="47" name="Textfeld 46">
            <a:extLst>
              <a:ext uri="{FF2B5EF4-FFF2-40B4-BE49-F238E27FC236}">
                <a16:creationId xmlns:a16="http://schemas.microsoft.com/office/drawing/2014/main" id="{48C270CD-C481-7772-525C-857CD04B7173}"/>
              </a:ext>
            </a:extLst>
          </p:cNvPr>
          <p:cNvSpPr txBox="1"/>
          <p:nvPr/>
        </p:nvSpPr>
        <p:spPr>
          <a:xfrm rot="20976911">
            <a:off x="4701380" y="2614984"/>
            <a:ext cx="892873" cy="287323"/>
          </a:xfrm>
          <a:prstGeom prst="rect">
            <a:avLst/>
          </a:prstGeom>
          <a:noFill/>
        </p:spPr>
        <p:txBody>
          <a:bodyPr wrap="none" lIns="0" tIns="0" rIns="0" bIns="0" rtlCol="0">
            <a:spAutoFit/>
          </a:bodyPr>
          <a:lstStyle/>
          <a:p>
            <a:pPr defTabSz="1219170"/>
            <a:r>
              <a:rPr lang="en-US" sz="1867" i="1" dirty="0">
                <a:solidFill>
                  <a:srgbClr val="065792">
                    <a:lumMod val="60000"/>
                    <a:lumOff val="40000"/>
                  </a:srgbClr>
                </a:solidFill>
                <a:latin typeface="Golos Text"/>
              </a:rPr>
              <a:t>Mature ?</a:t>
            </a:r>
          </a:p>
        </p:txBody>
      </p:sp>
    </p:spTree>
    <p:extLst>
      <p:ext uri="{BB962C8B-B14F-4D97-AF65-F5344CB8AC3E}">
        <p14:creationId xmlns:p14="http://schemas.microsoft.com/office/powerpoint/2010/main" val="37835508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58199-F47A-2458-5005-32EB7EEF884B}"/>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A07CDE80-3DCD-CAE3-0067-04F27A494807}"/>
              </a:ext>
            </a:extLst>
          </p:cNvPr>
          <p:cNvSpPr>
            <a:spLocks noGrp="1"/>
          </p:cNvSpPr>
          <p:nvPr>
            <p:ph type="title"/>
          </p:nvPr>
        </p:nvSpPr>
        <p:spPr/>
        <p:txBody>
          <a:bodyPr/>
          <a:lstStyle/>
          <a:p>
            <a:r>
              <a:rPr lang="en-US" noProof="0" dirty="0">
                <a:latin typeface="Golos Text"/>
              </a:rPr>
              <a:t>Industrialization roadmap (TBD)</a:t>
            </a:r>
            <a:endParaRPr lang="en-US" noProof="0" dirty="0"/>
          </a:p>
        </p:txBody>
      </p:sp>
      <p:sp>
        <p:nvSpPr>
          <p:cNvPr id="3" name="Textplatzhalter 2">
            <a:extLst>
              <a:ext uri="{FF2B5EF4-FFF2-40B4-BE49-F238E27FC236}">
                <a16:creationId xmlns:a16="http://schemas.microsoft.com/office/drawing/2014/main" id="{6348BFE8-C8E3-606E-9918-6DA208C92773}"/>
              </a:ext>
            </a:extLst>
          </p:cNvPr>
          <p:cNvSpPr>
            <a:spLocks noGrp="1"/>
          </p:cNvSpPr>
          <p:nvPr>
            <p:ph type="body" sz="quarter" idx="13"/>
          </p:nvPr>
        </p:nvSpPr>
        <p:spPr>
          <a:xfrm>
            <a:off x="1770111" y="945795"/>
            <a:ext cx="2247447" cy="480847"/>
          </a:xfrm>
        </p:spPr>
        <p:txBody>
          <a:bodyPr lIns="0" tIns="0" rIns="0" bIns="0" anchor="t" anchorCtr="0">
            <a:normAutofit/>
          </a:bodyPr>
          <a:lstStyle/>
          <a:p>
            <a:r>
              <a:rPr lang="en-US" noProof="0" dirty="0">
                <a:latin typeface="Golos Text"/>
              </a:rPr>
              <a:t>Industry scope</a:t>
            </a:r>
            <a:endParaRPr lang="en-US" b="1" noProof="0" dirty="0">
              <a:latin typeface="Golos Text"/>
            </a:endParaRPr>
          </a:p>
          <a:p>
            <a:endParaRPr lang="en-US" noProof="0" dirty="0"/>
          </a:p>
        </p:txBody>
      </p:sp>
      <p:sp>
        <p:nvSpPr>
          <p:cNvPr id="7" name="Textplatzhalter 6">
            <a:extLst>
              <a:ext uri="{FF2B5EF4-FFF2-40B4-BE49-F238E27FC236}">
                <a16:creationId xmlns:a16="http://schemas.microsoft.com/office/drawing/2014/main" id="{FE599692-A532-442F-FC56-E4E1E9C6AB52}"/>
              </a:ext>
            </a:extLst>
          </p:cNvPr>
          <p:cNvSpPr>
            <a:spLocks noGrp="1"/>
          </p:cNvSpPr>
          <p:nvPr>
            <p:ph type="body" sz="quarter" idx="18"/>
          </p:nvPr>
        </p:nvSpPr>
        <p:spPr>
          <a:xfrm>
            <a:off x="8443301" y="945795"/>
            <a:ext cx="2247447" cy="480847"/>
          </a:xfrm>
        </p:spPr>
        <p:txBody>
          <a:bodyPr/>
          <a:lstStyle/>
          <a:p>
            <a:r>
              <a:rPr lang="en-US" noProof="0" dirty="0">
                <a:latin typeface="+mn-lt"/>
                <a:cs typeface="Golos Text" panose="020B0503020202020204" pitchFamily="34" charset="0"/>
              </a:rPr>
              <a:t>Science</a:t>
            </a:r>
            <a:r>
              <a:rPr lang="en-US" noProof="0" dirty="0">
                <a:latin typeface="+mn-lt"/>
              </a:rPr>
              <a:t> scope</a:t>
            </a:r>
          </a:p>
        </p:txBody>
      </p:sp>
      <p:sp>
        <p:nvSpPr>
          <p:cNvPr id="9" name="Fußzeilenplatzhalter 8">
            <a:extLst>
              <a:ext uri="{FF2B5EF4-FFF2-40B4-BE49-F238E27FC236}">
                <a16:creationId xmlns:a16="http://schemas.microsoft.com/office/drawing/2014/main" id="{44A48995-A33B-336B-91D5-49B768715AA7}"/>
              </a:ext>
            </a:extLst>
          </p:cNvPr>
          <p:cNvSpPr>
            <a:spLocks noGrp="1"/>
          </p:cNvSpPr>
          <p:nvPr>
            <p:ph type="ftr" sz="quarter" idx="3"/>
          </p:nvPr>
        </p:nvSpPr>
        <p:spPr/>
        <p:txBody>
          <a:bodyPr/>
          <a:lstStyle/>
          <a:p>
            <a:pPr algn="l" defTabSz="1219170"/>
            <a:r>
              <a:rPr lang="en-US" dirty="0">
                <a:solidFill>
                  <a:srgbClr val="065792"/>
                </a:solidFill>
              </a:rPr>
              <a:t>© RI Research Instruments GmbH</a:t>
            </a:r>
          </a:p>
        </p:txBody>
      </p:sp>
      <p:sp>
        <p:nvSpPr>
          <p:cNvPr id="14" name="Pfeil: nach unten 13">
            <a:extLst>
              <a:ext uri="{FF2B5EF4-FFF2-40B4-BE49-F238E27FC236}">
                <a16:creationId xmlns:a16="http://schemas.microsoft.com/office/drawing/2014/main" id="{0C636873-9A45-2F48-65FB-386D4870B2A1}"/>
              </a:ext>
            </a:extLst>
          </p:cNvPr>
          <p:cNvSpPr/>
          <p:nvPr/>
        </p:nvSpPr>
        <p:spPr>
          <a:xfrm>
            <a:off x="5328931" y="1996585"/>
            <a:ext cx="1399103" cy="4053187"/>
          </a:xfrm>
          <a:prstGeom prst="downArrow">
            <a:avLst/>
          </a:prstGeom>
          <a:gradFill>
            <a:gsLst>
              <a:gs pos="0">
                <a:srgbClr val="92D050"/>
              </a:gs>
              <a:gs pos="52000">
                <a:schemeClr val="accent1">
                  <a:lumMod val="45000"/>
                  <a:lumOff val="55000"/>
                </a:schemeClr>
              </a:gs>
              <a:gs pos="100000">
                <a:schemeClr val="tx2">
                  <a:lumMod val="75000"/>
                </a:schemeClr>
              </a:gs>
            </a:gsLst>
            <a:lin ang="540000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endParaRPr lang="en-US" sz="1867" dirty="0">
              <a:solidFill>
                <a:prstClr val="white"/>
              </a:solidFill>
              <a:latin typeface="Golos Text"/>
            </a:endParaRPr>
          </a:p>
        </p:txBody>
      </p:sp>
      <p:sp>
        <p:nvSpPr>
          <p:cNvPr id="15" name="Textfeld 14">
            <a:extLst>
              <a:ext uri="{FF2B5EF4-FFF2-40B4-BE49-F238E27FC236}">
                <a16:creationId xmlns:a16="http://schemas.microsoft.com/office/drawing/2014/main" id="{53E4EA7C-E0AA-E8AD-C4C2-BDBA6B630D84}"/>
              </a:ext>
            </a:extLst>
          </p:cNvPr>
          <p:cNvSpPr txBox="1"/>
          <p:nvPr/>
        </p:nvSpPr>
        <p:spPr>
          <a:xfrm>
            <a:off x="5379875" y="1705428"/>
            <a:ext cx="1299029" cy="28732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1219170"/>
            <a:r>
              <a:rPr lang="en-US" sz="1867" dirty="0">
                <a:solidFill>
                  <a:prstClr val="black"/>
                </a:solidFill>
                <a:latin typeface="Golos Text"/>
              </a:rPr>
              <a:t>short term</a:t>
            </a:r>
          </a:p>
        </p:txBody>
      </p:sp>
      <p:sp>
        <p:nvSpPr>
          <p:cNvPr id="16" name="Textfeld 15">
            <a:extLst>
              <a:ext uri="{FF2B5EF4-FFF2-40B4-BE49-F238E27FC236}">
                <a16:creationId xmlns:a16="http://schemas.microsoft.com/office/drawing/2014/main" id="{EFAD8C8E-B894-FF36-0AF1-EBE1E6D2C515}"/>
              </a:ext>
            </a:extLst>
          </p:cNvPr>
          <p:cNvSpPr txBox="1"/>
          <p:nvPr/>
        </p:nvSpPr>
        <p:spPr>
          <a:xfrm>
            <a:off x="5379874" y="6045934"/>
            <a:ext cx="1299029" cy="28732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1219170"/>
            <a:r>
              <a:rPr lang="en-US" sz="1867" dirty="0">
                <a:solidFill>
                  <a:prstClr val="black"/>
                </a:solidFill>
                <a:latin typeface="Golos Text"/>
              </a:rPr>
              <a:t>long term</a:t>
            </a:r>
          </a:p>
        </p:txBody>
      </p:sp>
      <p:sp>
        <p:nvSpPr>
          <p:cNvPr id="17" name="Foliennummernplatzhalter 16">
            <a:extLst>
              <a:ext uri="{FF2B5EF4-FFF2-40B4-BE49-F238E27FC236}">
                <a16:creationId xmlns:a16="http://schemas.microsoft.com/office/drawing/2014/main" id="{6289B6F5-A038-9605-7596-F47120F81498}"/>
              </a:ext>
            </a:extLst>
          </p:cNvPr>
          <p:cNvSpPr>
            <a:spLocks noGrp="1"/>
          </p:cNvSpPr>
          <p:nvPr>
            <p:ph type="sldNum" sz="quarter" idx="4"/>
          </p:nvPr>
        </p:nvSpPr>
        <p:spPr/>
        <p:txBody>
          <a:bodyPr/>
          <a:lstStyle/>
          <a:p>
            <a:pPr defTabSz="1219170"/>
            <a:fld id="{53B819A2-35ED-426A-9519-D8283996F3B5}" type="slidenum">
              <a:rPr lang="en-US">
                <a:solidFill>
                  <a:srgbClr val="065792"/>
                </a:solidFill>
              </a:rPr>
              <a:pPr defTabSz="1219170"/>
              <a:t>44</a:t>
            </a:fld>
            <a:endParaRPr lang="en-US" dirty="0">
              <a:solidFill>
                <a:srgbClr val="065792"/>
              </a:solidFill>
            </a:endParaRPr>
          </a:p>
        </p:txBody>
      </p:sp>
      <p:graphicFrame>
        <p:nvGraphicFramePr>
          <p:cNvPr id="2" name="Diagramm 1">
            <a:extLst>
              <a:ext uri="{FF2B5EF4-FFF2-40B4-BE49-F238E27FC236}">
                <a16:creationId xmlns:a16="http://schemas.microsoft.com/office/drawing/2014/main" id="{EB4B0535-0394-1D2D-A21B-27E829F03A7F}"/>
              </a:ext>
            </a:extLst>
          </p:cNvPr>
          <p:cNvGraphicFramePr/>
          <p:nvPr/>
        </p:nvGraphicFramePr>
        <p:xfrm>
          <a:off x="172869" y="1545976"/>
          <a:ext cx="5122459" cy="49412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m 7">
            <a:extLst>
              <a:ext uri="{FF2B5EF4-FFF2-40B4-BE49-F238E27FC236}">
                <a16:creationId xmlns:a16="http://schemas.microsoft.com/office/drawing/2014/main" id="{D2A03BEA-4088-172A-7F51-FF5BA2B3711E}"/>
              </a:ext>
            </a:extLst>
          </p:cNvPr>
          <p:cNvGraphicFramePr/>
          <p:nvPr/>
        </p:nvGraphicFramePr>
        <p:xfrm>
          <a:off x="6502639" y="1545978"/>
          <a:ext cx="5689363" cy="491459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1043586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A89098-81B1-37E3-9F4D-457CB6C3CA67}"/>
              </a:ext>
            </a:extLst>
          </p:cNvPr>
          <p:cNvSpPr>
            <a:spLocks noGrp="1"/>
          </p:cNvSpPr>
          <p:nvPr>
            <p:ph type="title"/>
          </p:nvPr>
        </p:nvSpPr>
        <p:spPr/>
        <p:txBody>
          <a:bodyPr/>
          <a:lstStyle/>
          <a:p>
            <a:endParaRPr lang="en-US" noProof="0" dirty="0"/>
          </a:p>
        </p:txBody>
      </p:sp>
      <p:sp>
        <p:nvSpPr>
          <p:cNvPr id="3" name="Textplatzhalter 2">
            <a:extLst>
              <a:ext uri="{FF2B5EF4-FFF2-40B4-BE49-F238E27FC236}">
                <a16:creationId xmlns:a16="http://schemas.microsoft.com/office/drawing/2014/main" id="{E4E115E1-8B36-584A-2561-7FDFFF74F2AC}"/>
              </a:ext>
            </a:extLst>
          </p:cNvPr>
          <p:cNvSpPr>
            <a:spLocks noGrp="1"/>
          </p:cNvSpPr>
          <p:nvPr>
            <p:ph type="body" sz="quarter" idx="17"/>
          </p:nvPr>
        </p:nvSpPr>
        <p:spPr/>
        <p:txBody>
          <a:bodyPr/>
          <a:lstStyle/>
          <a:p>
            <a:endParaRPr lang="en-US" noProof="0" dirty="0"/>
          </a:p>
        </p:txBody>
      </p:sp>
      <p:sp>
        <p:nvSpPr>
          <p:cNvPr id="4" name="Textplatzhalter 3">
            <a:extLst>
              <a:ext uri="{FF2B5EF4-FFF2-40B4-BE49-F238E27FC236}">
                <a16:creationId xmlns:a16="http://schemas.microsoft.com/office/drawing/2014/main" id="{9969F57E-FD25-9C15-6888-7E6A81F50F9F}"/>
              </a:ext>
            </a:extLst>
          </p:cNvPr>
          <p:cNvSpPr>
            <a:spLocks noGrp="1"/>
          </p:cNvSpPr>
          <p:nvPr>
            <p:ph type="body" sz="quarter" idx="19"/>
          </p:nvPr>
        </p:nvSpPr>
        <p:spPr/>
        <p:txBody>
          <a:bodyPr/>
          <a:lstStyle/>
          <a:p>
            <a:endParaRPr lang="en-US" noProof="0" dirty="0"/>
          </a:p>
        </p:txBody>
      </p:sp>
      <p:sp>
        <p:nvSpPr>
          <p:cNvPr id="5" name="Textplatzhalter 4">
            <a:extLst>
              <a:ext uri="{FF2B5EF4-FFF2-40B4-BE49-F238E27FC236}">
                <a16:creationId xmlns:a16="http://schemas.microsoft.com/office/drawing/2014/main" id="{E945E280-6AF0-0999-56F7-785126BFAD9F}"/>
              </a:ext>
            </a:extLst>
          </p:cNvPr>
          <p:cNvSpPr>
            <a:spLocks noGrp="1"/>
          </p:cNvSpPr>
          <p:nvPr>
            <p:ph type="body" sz="quarter" idx="20"/>
          </p:nvPr>
        </p:nvSpPr>
        <p:spPr/>
        <p:txBody>
          <a:bodyPr/>
          <a:lstStyle/>
          <a:p>
            <a:endParaRPr lang="en-US" noProof="0" dirty="0"/>
          </a:p>
        </p:txBody>
      </p:sp>
      <p:sp>
        <p:nvSpPr>
          <p:cNvPr id="6" name="Textplatzhalter 5">
            <a:extLst>
              <a:ext uri="{FF2B5EF4-FFF2-40B4-BE49-F238E27FC236}">
                <a16:creationId xmlns:a16="http://schemas.microsoft.com/office/drawing/2014/main" id="{EF46E38A-5623-5E4E-DA0E-645A0FA481B0}"/>
              </a:ext>
            </a:extLst>
          </p:cNvPr>
          <p:cNvSpPr>
            <a:spLocks noGrp="1"/>
          </p:cNvSpPr>
          <p:nvPr>
            <p:ph type="body" sz="quarter" idx="14"/>
          </p:nvPr>
        </p:nvSpPr>
        <p:spPr/>
        <p:txBody>
          <a:bodyPr/>
          <a:lstStyle/>
          <a:p>
            <a:r>
              <a:rPr lang="en-US" noProof="0" dirty="0"/>
              <a:t>Questions?</a:t>
            </a:r>
          </a:p>
        </p:txBody>
      </p:sp>
      <p:sp>
        <p:nvSpPr>
          <p:cNvPr id="7" name="Textplatzhalter 6">
            <a:extLst>
              <a:ext uri="{FF2B5EF4-FFF2-40B4-BE49-F238E27FC236}">
                <a16:creationId xmlns:a16="http://schemas.microsoft.com/office/drawing/2014/main" id="{B8CD326E-DB44-7A14-7B21-6C2EFD1CDA89}"/>
              </a:ext>
            </a:extLst>
          </p:cNvPr>
          <p:cNvSpPr>
            <a:spLocks noGrp="1"/>
          </p:cNvSpPr>
          <p:nvPr>
            <p:ph type="body" sz="quarter" idx="15"/>
          </p:nvPr>
        </p:nvSpPr>
        <p:spPr>
          <a:xfrm>
            <a:off x="6480065" y="3220919"/>
            <a:ext cx="3263932" cy="369332"/>
          </a:xfrm>
        </p:spPr>
        <p:txBody>
          <a:bodyPr/>
          <a:lstStyle/>
          <a:p>
            <a:r>
              <a:rPr lang="en-US" dirty="0"/>
              <a:t>Feel free to contact us.</a:t>
            </a:r>
            <a:endParaRPr lang="en-US" noProof="0" dirty="0"/>
          </a:p>
        </p:txBody>
      </p:sp>
      <p:sp>
        <p:nvSpPr>
          <p:cNvPr id="8" name="Textplatzhalter 7">
            <a:extLst>
              <a:ext uri="{FF2B5EF4-FFF2-40B4-BE49-F238E27FC236}">
                <a16:creationId xmlns:a16="http://schemas.microsoft.com/office/drawing/2014/main" id="{C3C7044D-D254-894A-F051-BD1313DD224C}"/>
              </a:ext>
            </a:extLst>
          </p:cNvPr>
          <p:cNvSpPr>
            <a:spLocks noGrp="1"/>
          </p:cNvSpPr>
          <p:nvPr>
            <p:ph type="body" sz="quarter" idx="22"/>
          </p:nvPr>
        </p:nvSpPr>
        <p:spPr/>
        <p:txBody>
          <a:bodyPr/>
          <a:lstStyle/>
          <a:p>
            <a:r>
              <a:rPr lang="de-DE"/>
              <a:t>+492207-7674-100 </a:t>
            </a:r>
          </a:p>
          <a:p>
            <a:endParaRPr lang="de-DE" dirty="0"/>
          </a:p>
          <a:p>
            <a:r>
              <a:rPr lang="de-DE" dirty="0"/>
              <a:t>www.research-instruments.de</a:t>
            </a:r>
            <a:endParaRPr lang="en-US" noProof="0" dirty="0"/>
          </a:p>
        </p:txBody>
      </p:sp>
    </p:spTree>
    <p:extLst>
      <p:ext uri="{BB962C8B-B14F-4D97-AF65-F5344CB8AC3E}">
        <p14:creationId xmlns:p14="http://schemas.microsoft.com/office/powerpoint/2010/main" val="22755147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E70CF-6282-0F8F-8C52-F7BB76643507}"/>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C78FE24B-1391-10C1-C527-CE7312C321F0}"/>
              </a:ext>
            </a:extLst>
          </p:cNvPr>
          <p:cNvSpPr>
            <a:spLocks noGrp="1"/>
          </p:cNvSpPr>
          <p:nvPr>
            <p:ph type="title"/>
          </p:nvPr>
        </p:nvSpPr>
        <p:spPr>
          <a:xfrm>
            <a:off x="2811794" y="156482"/>
            <a:ext cx="8404123" cy="1325563"/>
          </a:xfrm>
        </p:spPr>
        <p:txBody>
          <a:bodyPr>
            <a:normAutofit/>
          </a:bodyPr>
          <a:lstStyle/>
          <a:p>
            <a:r>
              <a:rPr lang="it-IT" sz="2400" b="1" dirty="0">
                <a:latin typeface="Calibri" panose="020F0502020204030204" pitchFamily="34" charset="0"/>
                <a:ea typeface="Calibri" panose="020F0502020204030204" pitchFamily="34" charset="0"/>
                <a:cs typeface="Calibri" panose="020F0502020204030204" pitchFamily="34" charset="0"/>
              </a:rPr>
              <a:t>Hot topic </a:t>
            </a:r>
            <a:r>
              <a:rPr lang="it-IT" sz="2000" dirty="0">
                <a:latin typeface="Calibri" panose="020F0502020204030204" pitchFamily="34" charset="0"/>
                <a:ea typeface="Calibri" panose="020F0502020204030204" pitchFamily="34" charset="0"/>
                <a:cs typeface="Calibri" panose="020F0502020204030204" pitchFamily="34" charset="0"/>
              </a:rPr>
              <a:t>Developing SRF towards Turn-Key Industrial Systems</a:t>
            </a:r>
            <a:br>
              <a:rPr lang="it-IT" sz="2000" dirty="0">
                <a:latin typeface="Calibri" panose="020F0502020204030204" pitchFamily="34" charset="0"/>
                <a:ea typeface="Calibri" panose="020F0502020204030204" pitchFamily="34" charset="0"/>
                <a:cs typeface="Calibri" panose="020F0502020204030204" pitchFamily="34" charset="0"/>
              </a:rPr>
            </a:br>
            <a:br>
              <a:rPr lang="it-IT" sz="200" dirty="0">
                <a:latin typeface="Calibri" panose="020F0502020204030204" pitchFamily="34" charset="0"/>
                <a:ea typeface="Calibri" panose="020F0502020204030204" pitchFamily="34" charset="0"/>
                <a:cs typeface="Calibri" panose="020F0502020204030204" pitchFamily="34" charset="0"/>
              </a:rPr>
            </a:br>
            <a:r>
              <a:rPr lang="it-IT" sz="2800" b="1" i="1" dirty="0">
                <a:solidFill>
                  <a:srgbClr val="C00000"/>
                </a:solidFill>
                <a:latin typeface="Calibri" panose="020F0502020204030204" pitchFamily="34" charset="0"/>
                <a:ea typeface="Calibri" panose="020F0502020204030204" pitchFamily="34" charset="0"/>
                <a:cs typeface="Calibri" panose="020F0502020204030204" pitchFamily="34" charset="0"/>
              </a:rPr>
              <a:t>Discussion</a:t>
            </a:r>
            <a:endParaRPr lang="it-IT" sz="2400" b="1" i="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descr="TTC 2026 Meeting, CEA-CNRS-Université Paris Saclay, 9-12 June 2026, Gif sur Yvette, France">
            <a:extLst>
              <a:ext uri="{FF2B5EF4-FFF2-40B4-BE49-F238E27FC236}">
                <a16:creationId xmlns:a16="http://schemas.microsoft.com/office/drawing/2014/main" id="{0066E2BD-14C7-9BF7-8335-4DFAE173E3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39" t="8985" r="82173" b="10183"/>
          <a:stretch>
            <a:fillRect/>
          </a:stretch>
        </p:blipFill>
        <p:spPr bwMode="auto">
          <a:xfrm>
            <a:off x="830490" y="509579"/>
            <a:ext cx="1520828" cy="705539"/>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CE0BB82B-8CD4-CBE6-87A9-C7071B9F5BF6}"/>
              </a:ext>
            </a:extLst>
          </p:cNvPr>
          <p:cNvSpPr>
            <a:spLocks noGrp="1"/>
          </p:cNvSpPr>
          <p:nvPr>
            <p:ph idx="1"/>
          </p:nvPr>
        </p:nvSpPr>
        <p:spPr>
          <a:xfrm>
            <a:off x="830490" y="2244725"/>
            <a:ext cx="10515600" cy="4351338"/>
          </a:xfrm>
        </p:spPr>
        <p:txBody>
          <a:bodyPr>
            <a:normAutofit/>
          </a:bodyPr>
          <a:lstStyle/>
          <a:p>
            <a:pPr>
              <a:lnSpc>
                <a:spcPct val="115000"/>
              </a:lnSpc>
              <a:buClr>
                <a:srgbClr val="C00000"/>
              </a:buClr>
              <a:buFont typeface="Wingdings" panose="05000000000000000000" pitchFamily="2" charset="2"/>
              <a:buChar char="q"/>
            </a:pPr>
            <a:r>
              <a:rPr lang="en-US" sz="2400" dirty="0">
                <a:solidFill>
                  <a:srgbClr val="000000"/>
                </a:solidFill>
                <a:latin typeface="Aptos" panose="020B0004020202020204" pitchFamily="34" charset="0"/>
              </a:rPr>
              <a:t> Technical Frontier</a:t>
            </a:r>
          </a:p>
          <a:p>
            <a:pPr>
              <a:lnSpc>
                <a:spcPct val="115000"/>
              </a:lnSpc>
              <a:buClr>
                <a:srgbClr val="C00000"/>
              </a:buClr>
              <a:buFont typeface="Wingdings" panose="05000000000000000000" pitchFamily="2" charset="2"/>
              <a:buChar char="q"/>
            </a:pPr>
            <a:r>
              <a:rPr lang="en-US" sz="2400" dirty="0">
                <a:solidFill>
                  <a:srgbClr val="000000"/>
                </a:solidFill>
                <a:latin typeface="Aptos" panose="020B0004020202020204" pitchFamily="34" charset="0"/>
              </a:rPr>
              <a:t> Engineering path for reliability</a:t>
            </a:r>
          </a:p>
          <a:p>
            <a:pPr>
              <a:lnSpc>
                <a:spcPct val="115000"/>
              </a:lnSpc>
              <a:buClr>
                <a:srgbClr val="C00000"/>
              </a:buClr>
              <a:buFont typeface="Wingdings" panose="05000000000000000000" pitchFamily="2" charset="2"/>
              <a:buChar char="q"/>
            </a:pPr>
            <a:r>
              <a:rPr lang="en-US" sz="2400" dirty="0">
                <a:solidFill>
                  <a:srgbClr val="000000"/>
                </a:solidFill>
                <a:latin typeface="Aptos" panose="020B0004020202020204" pitchFamily="34" charset="0"/>
              </a:rPr>
              <a:t> Strategic democratization</a:t>
            </a:r>
          </a:p>
          <a:p>
            <a:pPr>
              <a:lnSpc>
                <a:spcPct val="115000"/>
              </a:lnSpc>
              <a:buClr>
                <a:srgbClr val="C00000"/>
              </a:buClr>
              <a:buFont typeface="Wingdings" panose="05000000000000000000" pitchFamily="2" charset="2"/>
              <a:buChar char="q"/>
            </a:pPr>
            <a:r>
              <a:rPr lang="en-US" sz="2400" dirty="0">
                <a:solidFill>
                  <a:srgbClr val="000000"/>
                </a:solidFill>
                <a:latin typeface="Aptos" panose="020B0004020202020204" pitchFamily="34" charset="0"/>
              </a:rPr>
              <a:t> Preliminary considerations  for a Roadmap towards an SRF "plug-and-play"</a:t>
            </a:r>
            <a:endParaRPr lang="en-US" sz="2400" dirty="0"/>
          </a:p>
        </p:txBody>
      </p:sp>
    </p:spTree>
    <p:extLst>
      <p:ext uri="{BB962C8B-B14F-4D97-AF65-F5344CB8AC3E}">
        <p14:creationId xmlns:p14="http://schemas.microsoft.com/office/powerpoint/2010/main" val="8193579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4F59E-5084-5FE2-55BB-B6FDAE2A9FE0}"/>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4B40CB80-2121-0CC6-F8A8-27432C07BC5D}"/>
              </a:ext>
            </a:extLst>
          </p:cNvPr>
          <p:cNvSpPr>
            <a:spLocks noGrp="1"/>
          </p:cNvSpPr>
          <p:nvPr>
            <p:ph type="title"/>
          </p:nvPr>
        </p:nvSpPr>
        <p:spPr>
          <a:xfrm>
            <a:off x="2811794" y="156482"/>
            <a:ext cx="8404123" cy="1325563"/>
          </a:xfrm>
        </p:spPr>
        <p:txBody>
          <a:bodyPr>
            <a:normAutofit/>
          </a:bodyPr>
          <a:lstStyle/>
          <a:p>
            <a:r>
              <a:rPr lang="it-IT" sz="2400" b="1" dirty="0">
                <a:latin typeface="Calibri" panose="020F0502020204030204" pitchFamily="34" charset="0"/>
                <a:ea typeface="Calibri" panose="020F0502020204030204" pitchFamily="34" charset="0"/>
                <a:cs typeface="Calibri" panose="020F0502020204030204" pitchFamily="34" charset="0"/>
              </a:rPr>
              <a:t>Hot </a:t>
            </a:r>
            <a:r>
              <a:rPr lang="it-IT" sz="2400" b="1" dirty="0" err="1">
                <a:latin typeface="Calibri" panose="020F0502020204030204" pitchFamily="34" charset="0"/>
                <a:ea typeface="Calibri" panose="020F0502020204030204" pitchFamily="34" charset="0"/>
                <a:cs typeface="Calibri" panose="020F0502020204030204" pitchFamily="34" charset="0"/>
              </a:rPr>
              <a:t>topic</a:t>
            </a:r>
            <a:r>
              <a:rPr lang="it-IT" sz="2400" b="1" dirty="0">
                <a:latin typeface="Calibri" panose="020F0502020204030204" pitchFamily="34" charset="0"/>
                <a:ea typeface="Calibri" panose="020F0502020204030204" pitchFamily="34" charset="0"/>
                <a:cs typeface="Calibri" panose="020F0502020204030204" pitchFamily="34" charset="0"/>
              </a:rPr>
              <a:t> </a:t>
            </a:r>
            <a:r>
              <a:rPr lang="it-IT" sz="2000" dirty="0" err="1">
                <a:latin typeface="Calibri" panose="020F0502020204030204" pitchFamily="34" charset="0"/>
                <a:ea typeface="Calibri" panose="020F0502020204030204" pitchFamily="34" charset="0"/>
                <a:cs typeface="Calibri" panose="020F0502020204030204" pitchFamily="34" charset="0"/>
              </a:rPr>
              <a:t>Developing</a:t>
            </a:r>
            <a:r>
              <a:rPr lang="it-IT" sz="2000" dirty="0">
                <a:latin typeface="Calibri" panose="020F0502020204030204" pitchFamily="34" charset="0"/>
                <a:ea typeface="Calibri" panose="020F0502020204030204" pitchFamily="34" charset="0"/>
                <a:cs typeface="Calibri" panose="020F0502020204030204" pitchFamily="34" charset="0"/>
              </a:rPr>
              <a:t> SRF </a:t>
            </a:r>
            <a:r>
              <a:rPr lang="it-IT" sz="2000" dirty="0" err="1">
                <a:latin typeface="Calibri" panose="020F0502020204030204" pitchFamily="34" charset="0"/>
                <a:ea typeface="Calibri" panose="020F0502020204030204" pitchFamily="34" charset="0"/>
                <a:cs typeface="Calibri" panose="020F0502020204030204" pitchFamily="34" charset="0"/>
              </a:rPr>
              <a:t>towards</a:t>
            </a:r>
            <a:r>
              <a:rPr lang="it-IT" sz="2000" dirty="0">
                <a:latin typeface="Calibri" panose="020F0502020204030204" pitchFamily="34" charset="0"/>
                <a:ea typeface="Calibri" panose="020F0502020204030204" pitchFamily="34" charset="0"/>
                <a:cs typeface="Calibri" panose="020F0502020204030204" pitchFamily="34" charset="0"/>
              </a:rPr>
              <a:t> Turn-Key Industrial Systems</a:t>
            </a:r>
            <a:br>
              <a:rPr lang="it-IT" sz="2000" dirty="0">
                <a:latin typeface="Calibri" panose="020F0502020204030204" pitchFamily="34" charset="0"/>
                <a:ea typeface="Calibri" panose="020F0502020204030204" pitchFamily="34" charset="0"/>
                <a:cs typeface="Calibri" panose="020F0502020204030204" pitchFamily="34" charset="0"/>
              </a:rPr>
            </a:br>
            <a:br>
              <a:rPr lang="it-IT" sz="200" dirty="0">
                <a:latin typeface="Calibri" panose="020F0502020204030204" pitchFamily="34" charset="0"/>
                <a:ea typeface="Calibri" panose="020F0502020204030204" pitchFamily="34" charset="0"/>
                <a:cs typeface="Calibri" panose="020F0502020204030204" pitchFamily="34" charset="0"/>
              </a:rPr>
            </a:br>
            <a:r>
              <a:rPr lang="it-IT" sz="2800" b="1" i="1" dirty="0">
                <a:solidFill>
                  <a:srgbClr val="C00000"/>
                </a:solidFill>
                <a:latin typeface="Calibri" panose="020F0502020204030204" pitchFamily="34" charset="0"/>
                <a:ea typeface="Calibri" panose="020F0502020204030204" pitchFamily="34" charset="0"/>
                <a:cs typeface="Calibri" panose="020F0502020204030204" pitchFamily="34" charset="0"/>
              </a:rPr>
              <a:t>Technical </a:t>
            </a:r>
            <a:r>
              <a:rPr lang="it-IT" sz="2800" b="1" i="1" dirty="0" err="1">
                <a:solidFill>
                  <a:srgbClr val="C00000"/>
                </a:solidFill>
                <a:latin typeface="Calibri" panose="020F0502020204030204" pitchFamily="34" charset="0"/>
                <a:ea typeface="Calibri" panose="020F0502020204030204" pitchFamily="34" charset="0"/>
                <a:cs typeface="Calibri" panose="020F0502020204030204" pitchFamily="34" charset="0"/>
              </a:rPr>
              <a:t>Frontier</a:t>
            </a:r>
            <a:endParaRPr lang="it-IT" sz="2400" b="1" i="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Segnaposto contenuto 2">
            <a:extLst>
              <a:ext uri="{FF2B5EF4-FFF2-40B4-BE49-F238E27FC236}">
                <a16:creationId xmlns:a16="http://schemas.microsoft.com/office/drawing/2014/main" id="{EA9DA514-D53B-FA93-67F8-CCBE557E3EA4}"/>
              </a:ext>
            </a:extLst>
          </p:cNvPr>
          <p:cNvSpPr>
            <a:spLocks noGrp="1"/>
          </p:cNvSpPr>
          <p:nvPr>
            <p:ph idx="1"/>
          </p:nvPr>
        </p:nvSpPr>
        <p:spPr>
          <a:xfrm>
            <a:off x="631371" y="1409476"/>
            <a:ext cx="11009087" cy="5042126"/>
          </a:xfrm>
        </p:spPr>
        <p:txBody>
          <a:bodyPr>
            <a:noAutofit/>
          </a:bodyPr>
          <a:lstStyle/>
          <a:p>
            <a:pPr marL="0" indent="0">
              <a:lnSpc>
                <a:spcPct val="120000"/>
              </a:lnSpc>
              <a:buNone/>
            </a:pPr>
            <a:r>
              <a:rPr lang="it-IT" sz="1800" b="1" dirty="0">
                <a:ea typeface="Calibri" panose="020F0502020204030204" pitchFamily="34" charset="0"/>
                <a:cs typeface="Calibri" panose="020F0502020204030204" pitchFamily="34" charset="0"/>
              </a:rPr>
              <a:t>Performance </a:t>
            </a:r>
            <a:r>
              <a:rPr lang="it-IT" sz="1800" b="1" dirty="0" err="1">
                <a:ea typeface="Calibri" panose="020F0502020204030204" pitchFamily="34" charset="0"/>
                <a:cs typeface="Calibri" panose="020F0502020204030204" pitchFamily="34" charset="0"/>
              </a:rPr>
              <a:t>Metrics</a:t>
            </a:r>
            <a:endParaRPr lang="it-IT" sz="1800" b="1" dirty="0">
              <a:ea typeface="Calibri" panose="020F0502020204030204" pitchFamily="34" charset="0"/>
              <a:cs typeface="Calibri" panose="020F0502020204030204" pitchFamily="34" charset="0"/>
            </a:endParaRPr>
          </a:p>
          <a:p>
            <a:pPr>
              <a:lnSpc>
                <a:spcPct val="120000"/>
              </a:lnSpc>
            </a:pPr>
            <a:r>
              <a:rPr lang="it-IT" sz="1500" dirty="0" err="1">
                <a:ea typeface="Calibri" panose="020F0502020204030204" pitchFamily="34" charset="0"/>
                <a:cs typeface="Calibri" panose="020F0502020204030204" pitchFamily="34" charset="0"/>
              </a:rPr>
              <a:t>What</a:t>
            </a:r>
            <a:r>
              <a:rPr lang="it-IT" sz="1500" dirty="0">
                <a:ea typeface="Calibri" panose="020F0502020204030204" pitchFamily="34" charset="0"/>
                <a:cs typeface="Calibri" panose="020F0502020204030204" pitchFamily="34" charset="0"/>
              </a:rPr>
              <a:t> performance </a:t>
            </a:r>
            <a:r>
              <a:rPr lang="it-IT" sz="1500" dirty="0" err="1">
                <a:ea typeface="Calibri" panose="020F0502020204030204" pitchFamily="34" charset="0"/>
                <a:cs typeface="Calibri" panose="020F0502020204030204" pitchFamily="34" charset="0"/>
              </a:rPr>
              <a:t>level</a:t>
            </a:r>
            <a:r>
              <a:rPr lang="it-IT" sz="1500" dirty="0">
                <a:ea typeface="Calibri" panose="020F0502020204030204" pitchFamily="34" charset="0"/>
                <a:cs typeface="Calibri" panose="020F0502020204030204" pitchFamily="34" charset="0"/>
              </a:rPr>
              <a:t> </a:t>
            </a:r>
            <a:r>
              <a:rPr lang="it-IT" sz="1500" dirty="0" err="1">
                <a:ea typeface="Calibri" panose="020F0502020204030204" pitchFamily="34" charset="0"/>
                <a:cs typeface="Calibri" panose="020F0502020204030204" pitchFamily="34" charset="0"/>
              </a:rPr>
              <a:t>should</a:t>
            </a:r>
            <a:r>
              <a:rPr lang="it-IT" sz="1500" dirty="0">
                <a:ea typeface="Calibri" panose="020F0502020204030204" pitchFamily="34" charset="0"/>
                <a:cs typeface="Calibri" panose="020F0502020204030204" pitchFamily="34" charset="0"/>
              </a:rPr>
              <a:t> </a:t>
            </a:r>
            <a:r>
              <a:rPr lang="it-IT" sz="1500" dirty="0" err="1">
                <a:ea typeface="Calibri" panose="020F0502020204030204" pitchFamily="34" charset="0"/>
                <a:cs typeface="Calibri" panose="020F0502020204030204" pitchFamily="34" charset="0"/>
              </a:rPr>
              <a:t>we</a:t>
            </a:r>
            <a:r>
              <a:rPr lang="it-IT" sz="1500" dirty="0">
                <a:ea typeface="Calibri" panose="020F0502020204030204" pitchFamily="34" charset="0"/>
                <a:cs typeface="Calibri" panose="020F0502020204030204" pitchFamily="34" charset="0"/>
              </a:rPr>
              <a:t> </a:t>
            </a:r>
            <a:r>
              <a:rPr lang="it-IT" sz="1500" dirty="0" err="1">
                <a:ea typeface="Calibri" panose="020F0502020204030204" pitchFamily="34" charset="0"/>
                <a:cs typeface="Calibri" panose="020F0502020204030204" pitchFamily="34" charset="0"/>
              </a:rPr>
              <a:t>realistically</a:t>
            </a:r>
            <a:r>
              <a:rPr lang="it-IT" sz="1500" dirty="0">
                <a:ea typeface="Calibri" panose="020F0502020204030204" pitchFamily="34" charset="0"/>
                <a:cs typeface="Calibri" panose="020F0502020204030204" pitchFamily="34" charset="0"/>
              </a:rPr>
              <a:t> </a:t>
            </a:r>
            <a:r>
              <a:rPr lang="it-IT" sz="1500" dirty="0" err="1">
                <a:ea typeface="Calibri" panose="020F0502020204030204" pitchFamily="34" charset="0"/>
                <a:cs typeface="Calibri" panose="020F0502020204030204" pitchFamily="34" charset="0"/>
              </a:rPr>
              <a:t>consider</a:t>
            </a:r>
            <a:r>
              <a:rPr lang="it-IT" sz="1500" dirty="0">
                <a:ea typeface="Calibri" panose="020F0502020204030204" pitchFamily="34" charset="0"/>
                <a:cs typeface="Calibri" panose="020F0502020204030204" pitchFamily="34" charset="0"/>
              </a:rPr>
              <a:t> </a:t>
            </a:r>
            <a:r>
              <a:rPr lang="it-IT" sz="1500" dirty="0" err="1">
                <a:ea typeface="Calibri" panose="020F0502020204030204" pitchFamily="34" charset="0"/>
                <a:cs typeface="Calibri" panose="020F0502020204030204" pitchFamily="34" charset="0"/>
              </a:rPr>
              <a:t>today</a:t>
            </a:r>
            <a:r>
              <a:rPr lang="it-IT" sz="1500" dirty="0">
                <a:ea typeface="Calibri" panose="020F0502020204030204" pitchFamily="34" charset="0"/>
                <a:cs typeface="Calibri" panose="020F0502020204030204" pitchFamily="34" charset="0"/>
              </a:rPr>
              <a:t> </a:t>
            </a:r>
            <a:r>
              <a:rPr lang="it-IT" sz="1500" dirty="0" err="1">
                <a:ea typeface="Calibri" panose="020F0502020204030204" pitchFamily="34" charset="0"/>
                <a:cs typeface="Calibri" panose="020F0502020204030204" pitchFamily="34" charset="0"/>
              </a:rPr>
              <a:t>as</a:t>
            </a:r>
            <a:r>
              <a:rPr lang="it-IT" sz="1500" dirty="0">
                <a:ea typeface="Calibri" panose="020F0502020204030204" pitchFamily="34" charset="0"/>
                <a:cs typeface="Calibri" panose="020F0502020204030204" pitchFamily="34" charset="0"/>
              </a:rPr>
              <a:t> a </a:t>
            </a:r>
            <a:r>
              <a:rPr lang="it-IT" sz="1500" b="1" i="1" dirty="0" err="1">
                <a:ea typeface="Calibri" panose="020F0502020204030204" pitchFamily="34" charset="0"/>
                <a:cs typeface="Calibri" panose="020F0502020204030204" pitchFamily="34" charset="0"/>
              </a:rPr>
              <a:t>reproducible</a:t>
            </a:r>
            <a:r>
              <a:rPr lang="it-IT" sz="1500" i="1" dirty="0">
                <a:ea typeface="Calibri" panose="020F0502020204030204" pitchFamily="34" charset="0"/>
                <a:cs typeface="Calibri" panose="020F0502020204030204" pitchFamily="34" charset="0"/>
              </a:rPr>
              <a:t> </a:t>
            </a:r>
            <a:r>
              <a:rPr lang="it-IT" sz="1500" b="1" i="1" dirty="0">
                <a:ea typeface="Calibri" panose="020F0502020204030204" pitchFamily="34" charset="0"/>
                <a:cs typeface="Calibri" panose="020F0502020204030204" pitchFamily="34" charset="0"/>
              </a:rPr>
              <a:t>benchmark</a:t>
            </a:r>
            <a:r>
              <a:rPr lang="it-IT" sz="1500" dirty="0">
                <a:ea typeface="Calibri" panose="020F0502020204030204" pitchFamily="34" charset="0"/>
                <a:cs typeface="Calibri" panose="020F0502020204030204" pitchFamily="34" charset="0"/>
              </a:rPr>
              <a:t> for </a:t>
            </a:r>
            <a:r>
              <a:rPr lang="it-IT" sz="1500" dirty="0" err="1">
                <a:ea typeface="Calibri" panose="020F0502020204030204" pitchFamily="34" charset="0"/>
                <a:cs typeface="Calibri" panose="020F0502020204030204" pitchFamily="34" charset="0"/>
              </a:rPr>
              <a:t>Nb₃Sn-coated</a:t>
            </a:r>
            <a:r>
              <a:rPr lang="it-IT" sz="1500" dirty="0">
                <a:ea typeface="Calibri" panose="020F0502020204030204" pitchFamily="34" charset="0"/>
                <a:cs typeface="Calibri" panose="020F0502020204030204" pitchFamily="34" charset="0"/>
              </a:rPr>
              <a:t> </a:t>
            </a:r>
            <a:r>
              <a:rPr lang="it-IT" sz="1500" dirty="0" err="1">
                <a:ea typeface="Calibri" panose="020F0502020204030204" pitchFamily="34" charset="0"/>
                <a:cs typeface="Calibri" panose="020F0502020204030204" pitchFamily="34" charset="0"/>
              </a:rPr>
              <a:t>cavities</a:t>
            </a:r>
            <a:r>
              <a:rPr lang="it-IT" sz="1500" dirty="0">
                <a:ea typeface="Calibri" panose="020F0502020204030204" pitchFamily="34" charset="0"/>
                <a:cs typeface="Calibri" panose="020F0502020204030204" pitchFamily="34" charset="0"/>
              </a:rPr>
              <a:t> </a:t>
            </a:r>
            <a:r>
              <a:rPr lang="it-IT" sz="1500" dirty="0" err="1">
                <a:ea typeface="Calibri" panose="020F0502020204030204" pitchFamily="34" charset="0"/>
                <a:cs typeface="Calibri" panose="020F0502020204030204" pitchFamily="34" charset="0"/>
              </a:rPr>
              <a:t>at</a:t>
            </a:r>
            <a:r>
              <a:rPr lang="it-IT" sz="1500" dirty="0">
                <a:ea typeface="Calibri" panose="020F0502020204030204" pitchFamily="34" charset="0"/>
                <a:cs typeface="Calibri" panose="020F0502020204030204" pitchFamily="34" charset="0"/>
              </a:rPr>
              <a:t> 4 K:</a:t>
            </a:r>
            <a:br>
              <a:rPr lang="it-IT" sz="1500" dirty="0">
                <a:ea typeface="Calibri" panose="020F0502020204030204" pitchFamily="34" charset="0"/>
                <a:cs typeface="Calibri" panose="020F0502020204030204" pitchFamily="34" charset="0"/>
              </a:rPr>
            </a:br>
            <a:r>
              <a:rPr lang="it-IT" sz="1500" b="1" dirty="0">
                <a:ea typeface="Calibri" panose="020F0502020204030204" pitchFamily="34" charset="0"/>
                <a:cs typeface="Calibri" panose="020F0502020204030204" pitchFamily="34" charset="0"/>
              </a:rPr>
              <a:t>Q₀ ≈ 10¹⁰ </a:t>
            </a:r>
            <a:r>
              <a:rPr lang="it-IT" sz="1500" b="1" dirty="0" err="1">
                <a:ea typeface="Calibri" panose="020F0502020204030204" pitchFamily="34" charset="0"/>
                <a:cs typeface="Calibri" panose="020F0502020204030204" pitchFamily="34" charset="0"/>
              </a:rPr>
              <a:t>at</a:t>
            </a:r>
            <a:r>
              <a:rPr lang="it-IT" sz="1500" b="1" dirty="0">
                <a:ea typeface="Calibri" panose="020F0502020204030204" pitchFamily="34" charset="0"/>
                <a:cs typeface="Calibri" panose="020F0502020204030204" pitchFamily="34" charset="0"/>
              </a:rPr>
              <a:t> 15 MV/m </a:t>
            </a:r>
            <a:r>
              <a:rPr lang="it-IT" sz="1500" dirty="0" err="1">
                <a:ea typeface="Calibri" panose="020F0502020204030204" pitchFamily="34" charset="0"/>
                <a:cs typeface="Calibri" panose="020F0502020204030204" pitchFamily="34" charset="0"/>
              </a:rPr>
              <a:t>is</a:t>
            </a:r>
            <a:r>
              <a:rPr lang="it-IT" sz="1500" dirty="0">
                <a:ea typeface="Calibri" panose="020F0502020204030204" pitchFamily="34" charset="0"/>
                <a:cs typeface="Calibri" panose="020F0502020204030204" pitchFamily="34" charset="0"/>
              </a:rPr>
              <a:t>  </a:t>
            </a:r>
            <a:r>
              <a:rPr lang="it-IT" sz="1500" dirty="0" err="1">
                <a:ea typeface="Calibri" panose="020F0502020204030204" pitchFamily="34" charset="0"/>
                <a:cs typeface="Calibri" panose="020F0502020204030204" pitchFamily="34" charset="0"/>
              </a:rPr>
              <a:t>still</a:t>
            </a:r>
            <a:r>
              <a:rPr lang="it-IT" sz="1500" dirty="0">
                <a:ea typeface="Calibri" panose="020F0502020204030204" pitchFamily="34" charset="0"/>
                <a:cs typeface="Calibri" panose="020F0502020204030204" pitchFamily="34" charset="0"/>
              </a:rPr>
              <a:t> a best-case </a:t>
            </a:r>
            <a:r>
              <a:rPr lang="it-IT" sz="1500" dirty="0" err="1">
                <a:ea typeface="Calibri" panose="020F0502020204030204" pitchFamily="34" charset="0"/>
                <a:cs typeface="Calibri" panose="020F0502020204030204" pitchFamily="34" charset="0"/>
              </a:rPr>
              <a:t>result</a:t>
            </a:r>
            <a:r>
              <a:rPr lang="it-IT" sz="1500" dirty="0">
                <a:ea typeface="Calibri" panose="020F0502020204030204" pitchFamily="34" charset="0"/>
                <a:cs typeface="Calibri" panose="020F0502020204030204" pitchFamily="34" charset="0"/>
              </a:rPr>
              <a:t> and </a:t>
            </a:r>
            <a:r>
              <a:rPr lang="it-IT" sz="1500" b="1" dirty="0">
                <a:ea typeface="Calibri" panose="020F0502020204030204" pitchFamily="34" charset="0"/>
                <a:cs typeface="Calibri" panose="020F0502020204030204" pitchFamily="34" charset="0"/>
              </a:rPr>
              <a:t>Q₀ ≈ 10⁹ </a:t>
            </a:r>
            <a:r>
              <a:rPr lang="it-IT" sz="1500" b="1" dirty="0" err="1">
                <a:ea typeface="Calibri" panose="020F0502020204030204" pitchFamily="34" charset="0"/>
                <a:cs typeface="Calibri" panose="020F0502020204030204" pitchFamily="34" charset="0"/>
              </a:rPr>
              <a:t>at</a:t>
            </a:r>
            <a:r>
              <a:rPr lang="it-IT" sz="1500" b="1" dirty="0">
                <a:ea typeface="Calibri" panose="020F0502020204030204" pitchFamily="34" charset="0"/>
                <a:cs typeface="Calibri" panose="020F0502020204030204" pitchFamily="34" charset="0"/>
              </a:rPr>
              <a:t> 10 MV/m</a:t>
            </a:r>
            <a:r>
              <a:rPr lang="it-IT" sz="1500" dirty="0">
                <a:ea typeface="Calibri" panose="020F0502020204030204" pitchFamily="34" charset="0"/>
                <a:cs typeface="Calibri" panose="020F0502020204030204" pitchFamily="34" charset="0"/>
              </a:rPr>
              <a:t> </a:t>
            </a:r>
            <a:r>
              <a:rPr lang="it-IT" sz="1500" dirty="0" err="1">
                <a:ea typeface="Calibri" panose="020F0502020204030204" pitchFamily="34" charset="0"/>
                <a:cs typeface="Calibri" panose="020F0502020204030204" pitchFamily="34" charset="0"/>
              </a:rPr>
              <a:t>remains</a:t>
            </a:r>
            <a:r>
              <a:rPr lang="it-IT" sz="1500" dirty="0">
                <a:ea typeface="Calibri" panose="020F0502020204030204" pitchFamily="34" charset="0"/>
                <a:cs typeface="Calibri" panose="020F0502020204030204" pitchFamily="34" charset="0"/>
              </a:rPr>
              <a:t> a more </a:t>
            </a:r>
            <a:r>
              <a:rPr lang="it-IT" sz="1500" dirty="0" err="1">
                <a:ea typeface="Calibri" panose="020F0502020204030204" pitchFamily="34" charset="0"/>
                <a:cs typeface="Calibri" panose="020F0502020204030204" pitchFamily="34" charset="0"/>
              </a:rPr>
              <a:t>honest</a:t>
            </a:r>
            <a:r>
              <a:rPr lang="it-IT" sz="1500" dirty="0">
                <a:ea typeface="Calibri" panose="020F0502020204030204" pitchFamily="34" charset="0"/>
                <a:cs typeface="Calibri" panose="020F0502020204030204" pitchFamily="34" charset="0"/>
              </a:rPr>
              <a:t> </a:t>
            </a:r>
            <a:r>
              <a:rPr lang="it-IT" sz="1500" dirty="0" err="1">
                <a:ea typeface="Calibri" panose="020F0502020204030204" pitchFamily="34" charset="0"/>
                <a:cs typeface="Calibri" panose="020F0502020204030204" pitchFamily="34" charset="0"/>
              </a:rPr>
              <a:t>metric</a:t>
            </a:r>
            <a:r>
              <a:rPr lang="it-IT" sz="1500" dirty="0">
                <a:ea typeface="Calibri" panose="020F0502020204030204" pitchFamily="34" charset="0"/>
                <a:cs typeface="Calibri" panose="020F0502020204030204" pitchFamily="34" charset="0"/>
              </a:rPr>
              <a:t> for routine production?</a:t>
            </a:r>
          </a:p>
          <a:p>
            <a:pPr>
              <a:lnSpc>
                <a:spcPct val="120000"/>
              </a:lnSpc>
            </a:pPr>
            <a:r>
              <a:rPr lang="it-IT" sz="1500" b="1" i="1" dirty="0">
                <a:ea typeface="Calibri" panose="020F0502020204030204" pitchFamily="34" charset="0"/>
                <a:cs typeface="Calibri" panose="020F0502020204030204" pitchFamily="34" charset="0"/>
              </a:rPr>
              <a:t>Have </a:t>
            </a:r>
            <a:r>
              <a:rPr lang="it-IT" sz="1500" b="1" i="1" dirty="0" err="1">
                <a:ea typeface="Calibri" panose="020F0502020204030204" pitchFamily="34" charset="0"/>
                <a:cs typeface="Calibri" panose="020F0502020204030204" pitchFamily="34" charset="0"/>
              </a:rPr>
              <a:t>we</a:t>
            </a:r>
            <a:r>
              <a:rPr lang="it-IT" sz="1500" b="1" i="1" dirty="0">
                <a:ea typeface="Calibri" panose="020F0502020204030204" pitchFamily="34" charset="0"/>
                <a:cs typeface="Calibri" panose="020F0502020204030204" pitchFamily="34" charset="0"/>
              </a:rPr>
              <a:t> </a:t>
            </a:r>
            <a:r>
              <a:rPr lang="it-IT" sz="1500" b="1" i="1" dirty="0" err="1">
                <a:ea typeface="Calibri" panose="020F0502020204030204" pitchFamily="34" charset="0"/>
                <a:cs typeface="Calibri" panose="020F0502020204030204" pitchFamily="34" charset="0"/>
              </a:rPr>
              <a:t>reached</a:t>
            </a:r>
            <a:r>
              <a:rPr lang="it-IT" sz="1500" b="1" i="1" dirty="0">
                <a:ea typeface="Calibri" panose="020F0502020204030204" pitchFamily="34" charset="0"/>
                <a:cs typeface="Calibri" panose="020F0502020204030204" pitchFamily="34" charset="0"/>
              </a:rPr>
              <a:t> a plateau </a:t>
            </a:r>
            <a:r>
              <a:rPr lang="it-IT" sz="1500" dirty="0" err="1">
                <a:ea typeface="Calibri" panose="020F0502020204030204" pitchFamily="34" charset="0"/>
                <a:cs typeface="Calibri" panose="020F0502020204030204" pitchFamily="34" charset="0"/>
              </a:rPr>
              <a:t>where</a:t>
            </a:r>
            <a:r>
              <a:rPr lang="it-IT" sz="1500" dirty="0">
                <a:ea typeface="Calibri" panose="020F0502020204030204" pitchFamily="34" charset="0"/>
                <a:cs typeface="Calibri" panose="020F0502020204030204" pitchFamily="34" charset="0"/>
              </a:rPr>
              <a:t> </a:t>
            </a:r>
            <a:r>
              <a:rPr lang="it-IT" sz="1500" dirty="0" err="1">
                <a:ea typeface="Calibri" panose="020F0502020204030204" pitchFamily="34" charset="0"/>
                <a:cs typeface="Calibri" panose="020F0502020204030204" pitchFamily="34" charset="0"/>
              </a:rPr>
              <a:t>further</a:t>
            </a:r>
            <a:r>
              <a:rPr lang="it-IT" sz="1500" dirty="0">
                <a:ea typeface="Calibri" panose="020F0502020204030204" pitchFamily="34" charset="0"/>
                <a:cs typeface="Calibri" panose="020F0502020204030204" pitchFamily="34" charset="0"/>
              </a:rPr>
              <a:t> </a:t>
            </a:r>
            <a:r>
              <a:rPr lang="it-IT" sz="1500" dirty="0" err="1">
                <a:ea typeface="Calibri" panose="020F0502020204030204" pitchFamily="34" charset="0"/>
                <a:cs typeface="Calibri" panose="020F0502020204030204" pitchFamily="34" charset="0"/>
              </a:rPr>
              <a:t>improvements</a:t>
            </a:r>
            <a:r>
              <a:rPr lang="it-IT" sz="1500" dirty="0">
                <a:ea typeface="Calibri" panose="020F0502020204030204" pitchFamily="34" charset="0"/>
                <a:cs typeface="Calibri" panose="020F0502020204030204" pitchFamily="34" charset="0"/>
              </a:rPr>
              <a:t> in Q₀ and </a:t>
            </a:r>
            <a:r>
              <a:rPr lang="it-IT" sz="1500" dirty="0" err="1">
                <a:ea typeface="Calibri" panose="020F0502020204030204" pitchFamily="34" charset="0"/>
                <a:cs typeface="Calibri" panose="020F0502020204030204" pitchFamily="34" charset="0"/>
              </a:rPr>
              <a:t>accelerating</a:t>
            </a:r>
            <a:r>
              <a:rPr lang="it-IT" sz="1500" dirty="0">
                <a:ea typeface="Calibri" panose="020F0502020204030204" pitchFamily="34" charset="0"/>
                <a:cs typeface="Calibri" panose="020F0502020204030204" pitchFamily="34" charset="0"/>
              </a:rPr>
              <a:t> </a:t>
            </a:r>
            <a:r>
              <a:rPr lang="it-IT" sz="1500" dirty="0" err="1">
                <a:ea typeface="Calibri" panose="020F0502020204030204" pitchFamily="34" charset="0"/>
                <a:cs typeface="Calibri" panose="020F0502020204030204" pitchFamily="34" charset="0"/>
              </a:rPr>
              <a:t>gradient</a:t>
            </a:r>
            <a:r>
              <a:rPr lang="it-IT" sz="1500" dirty="0">
                <a:ea typeface="Calibri" panose="020F0502020204030204" pitchFamily="34" charset="0"/>
                <a:cs typeface="Calibri" panose="020F0502020204030204" pitchFamily="34" charset="0"/>
              </a:rPr>
              <a:t> </a:t>
            </a:r>
            <a:r>
              <a:rPr lang="it-IT" sz="1500" dirty="0" err="1">
                <a:ea typeface="Calibri" panose="020F0502020204030204" pitchFamily="34" charset="0"/>
                <a:cs typeface="Calibri" panose="020F0502020204030204" pitchFamily="34" charset="0"/>
              </a:rPr>
              <a:t>require</a:t>
            </a:r>
            <a:r>
              <a:rPr lang="it-IT" sz="1500" dirty="0">
                <a:ea typeface="Calibri" panose="020F0502020204030204" pitchFamily="34" charset="0"/>
                <a:cs typeface="Calibri" panose="020F0502020204030204" pitchFamily="34" charset="0"/>
              </a:rPr>
              <a:t> </a:t>
            </a:r>
            <a:r>
              <a:rPr lang="it-IT" sz="1500" dirty="0" err="1">
                <a:ea typeface="Calibri" panose="020F0502020204030204" pitchFamily="34" charset="0"/>
                <a:cs typeface="Calibri" panose="020F0502020204030204" pitchFamily="34" charset="0"/>
              </a:rPr>
              <a:t>fundamentally</a:t>
            </a:r>
            <a:r>
              <a:rPr lang="it-IT" sz="1500" dirty="0">
                <a:ea typeface="Calibri" panose="020F0502020204030204" pitchFamily="34" charset="0"/>
                <a:cs typeface="Calibri" panose="020F0502020204030204" pitchFamily="34" charset="0"/>
              </a:rPr>
              <a:t> new </a:t>
            </a:r>
            <a:r>
              <a:rPr lang="it-IT" sz="1500" dirty="0" err="1">
                <a:ea typeface="Calibri" panose="020F0502020204030204" pitchFamily="34" charset="0"/>
                <a:cs typeface="Calibri" panose="020F0502020204030204" pitchFamily="34" charset="0"/>
              </a:rPr>
              <a:t>approaches</a:t>
            </a:r>
            <a:r>
              <a:rPr lang="it-IT" sz="1500" dirty="0">
                <a:ea typeface="Calibri" panose="020F0502020204030204" pitchFamily="34" charset="0"/>
                <a:cs typeface="Calibri" panose="020F0502020204030204" pitchFamily="34" charset="0"/>
              </a:rPr>
              <a:t>, or are </a:t>
            </a:r>
            <a:r>
              <a:rPr lang="it-IT" sz="1500" dirty="0" err="1">
                <a:ea typeface="Calibri" panose="020F0502020204030204" pitchFamily="34" charset="0"/>
                <a:cs typeface="Calibri" panose="020F0502020204030204" pitchFamily="34" charset="0"/>
              </a:rPr>
              <a:t>we</a:t>
            </a:r>
            <a:r>
              <a:rPr lang="it-IT" sz="1500" dirty="0">
                <a:ea typeface="Calibri" panose="020F0502020204030204" pitchFamily="34" charset="0"/>
                <a:cs typeface="Calibri" panose="020F0502020204030204" pitchFamily="34" charset="0"/>
              </a:rPr>
              <a:t> </a:t>
            </a:r>
            <a:r>
              <a:rPr lang="it-IT" sz="1500" dirty="0" err="1">
                <a:ea typeface="Calibri" panose="020F0502020204030204" pitchFamily="34" charset="0"/>
                <a:cs typeface="Calibri" panose="020F0502020204030204" pitchFamily="34" charset="0"/>
              </a:rPr>
              <a:t>still</a:t>
            </a:r>
            <a:r>
              <a:rPr lang="it-IT" sz="1500" dirty="0">
                <a:ea typeface="Calibri" panose="020F0502020204030204" pitchFamily="34" charset="0"/>
                <a:cs typeface="Calibri" panose="020F0502020204030204" pitchFamily="34" charset="0"/>
              </a:rPr>
              <a:t> limited </a:t>
            </a:r>
            <a:r>
              <a:rPr lang="it-IT" sz="1500" dirty="0" err="1">
                <a:ea typeface="Calibri" panose="020F0502020204030204" pitchFamily="34" charset="0"/>
                <a:cs typeface="Calibri" panose="020F0502020204030204" pitchFamily="34" charset="0"/>
              </a:rPr>
              <a:t>mainly</a:t>
            </a:r>
            <a:r>
              <a:rPr lang="it-IT" sz="1500" dirty="0">
                <a:ea typeface="Calibri" panose="020F0502020204030204" pitchFamily="34" charset="0"/>
                <a:cs typeface="Calibri" panose="020F0502020204030204" pitchFamily="34" charset="0"/>
              </a:rPr>
              <a:t> by coating </a:t>
            </a:r>
            <a:r>
              <a:rPr lang="it-IT" sz="1500" dirty="0" err="1">
                <a:ea typeface="Calibri" panose="020F0502020204030204" pitchFamily="34" charset="0"/>
                <a:cs typeface="Calibri" panose="020F0502020204030204" pitchFamily="34" charset="0"/>
              </a:rPr>
              <a:t>process</a:t>
            </a:r>
            <a:r>
              <a:rPr lang="it-IT" sz="1500" dirty="0">
                <a:ea typeface="Calibri" panose="020F0502020204030204" pitchFamily="34" charset="0"/>
                <a:cs typeface="Calibri" panose="020F0502020204030204" pitchFamily="34" charset="0"/>
              </a:rPr>
              <a:t> control?</a:t>
            </a:r>
            <a:endParaRPr lang="it-IT" sz="1500" b="1" dirty="0">
              <a:ea typeface="Calibri" panose="020F0502020204030204" pitchFamily="34" charset="0"/>
              <a:cs typeface="Calibri" panose="020F0502020204030204" pitchFamily="34" charset="0"/>
            </a:endParaRPr>
          </a:p>
          <a:p>
            <a:pPr marL="0" indent="0">
              <a:lnSpc>
                <a:spcPct val="120000"/>
              </a:lnSpc>
              <a:buNone/>
            </a:pPr>
            <a:r>
              <a:rPr lang="it-IT" sz="1800" b="1" dirty="0" err="1">
                <a:ea typeface="Calibri" panose="020F0502020204030204" pitchFamily="34" charset="0"/>
                <a:cs typeface="Calibri" panose="020F0502020204030204" pitchFamily="34" charset="0"/>
              </a:rPr>
              <a:t>Substrate</a:t>
            </a:r>
            <a:r>
              <a:rPr lang="it-IT" sz="1800" b="1" dirty="0">
                <a:ea typeface="Calibri" panose="020F0502020204030204" pitchFamily="34" charset="0"/>
                <a:cs typeface="Calibri" panose="020F0502020204030204" pitchFamily="34" charset="0"/>
              </a:rPr>
              <a:t> &amp; </a:t>
            </a:r>
            <a:r>
              <a:rPr lang="it-IT" sz="1800" b="1" dirty="0" err="1">
                <a:ea typeface="Calibri" panose="020F0502020204030204" pitchFamily="34" charset="0"/>
                <a:cs typeface="Calibri" panose="020F0502020204030204" pitchFamily="34" charset="0"/>
              </a:rPr>
              <a:t>Deposition</a:t>
            </a:r>
            <a:endParaRPr lang="it-IT" sz="1800" dirty="0">
              <a:ea typeface="Calibri" panose="020F0502020204030204" pitchFamily="34" charset="0"/>
              <a:cs typeface="Calibri" panose="020F0502020204030204" pitchFamily="34" charset="0"/>
            </a:endParaRPr>
          </a:p>
          <a:p>
            <a:pPr>
              <a:lnSpc>
                <a:spcPct val="120000"/>
              </a:lnSpc>
            </a:pPr>
            <a:r>
              <a:rPr lang="it-IT" sz="1500" dirty="0" err="1">
                <a:ea typeface="Calibri" panose="020F0502020204030204" pitchFamily="34" charset="0"/>
                <a:cs typeface="Calibri" panose="020F0502020204030204" pitchFamily="34" charset="0"/>
              </a:rPr>
              <a:t>Is</a:t>
            </a:r>
            <a:r>
              <a:rPr lang="it-IT" sz="1500" dirty="0">
                <a:ea typeface="Calibri" panose="020F0502020204030204" pitchFamily="34" charset="0"/>
                <a:cs typeface="Calibri" panose="020F0502020204030204" pitchFamily="34" charset="0"/>
              </a:rPr>
              <a:t> </a:t>
            </a:r>
            <a:r>
              <a:rPr lang="it-IT" sz="1500" dirty="0" err="1">
                <a:ea typeface="Calibri" panose="020F0502020204030204" pitchFamily="34" charset="0"/>
                <a:cs typeface="Calibri" panose="020F0502020204030204" pitchFamily="34" charset="0"/>
              </a:rPr>
              <a:t>compositional</a:t>
            </a:r>
            <a:r>
              <a:rPr lang="it-IT" sz="1500" dirty="0">
                <a:ea typeface="Calibri" panose="020F0502020204030204" pitchFamily="34" charset="0"/>
                <a:cs typeface="Calibri" panose="020F0502020204030204" pitchFamily="34" charset="0"/>
              </a:rPr>
              <a:t> control of the A15 </a:t>
            </a:r>
            <a:r>
              <a:rPr lang="it-IT" sz="1500" dirty="0" err="1">
                <a:ea typeface="Calibri" panose="020F0502020204030204" pitchFamily="34" charset="0"/>
                <a:cs typeface="Calibri" panose="020F0502020204030204" pitchFamily="34" charset="0"/>
              </a:rPr>
              <a:t>phase</a:t>
            </a:r>
            <a:r>
              <a:rPr lang="it-IT" sz="1500" dirty="0">
                <a:ea typeface="Calibri" panose="020F0502020204030204" pitchFamily="34" charset="0"/>
                <a:cs typeface="Calibri" panose="020F0502020204030204" pitchFamily="34" charset="0"/>
              </a:rPr>
              <a:t> </a:t>
            </a:r>
            <a:r>
              <a:rPr lang="it-IT" sz="1500" dirty="0" err="1">
                <a:ea typeface="Calibri" panose="020F0502020204030204" pitchFamily="34" charset="0"/>
                <a:cs typeface="Calibri" panose="020F0502020204030204" pitchFamily="34" charset="0"/>
              </a:rPr>
              <a:t>still</a:t>
            </a:r>
            <a:r>
              <a:rPr lang="it-IT" sz="1500" dirty="0">
                <a:ea typeface="Calibri" panose="020F0502020204030204" pitchFamily="34" charset="0"/>
                <a:cs typeface="Calibri" panose="020F0502020204030204" pitchFamily="34" charset="0"/>
              </a:rPr>
              <a:t> the </a:t>
            </a:r>
            <a:r>
              <a:rPr lang="it-IT" sz="1500" dirty="0" err="1">
                <a:ea typeface="Calibri" panose="020F0502020204030204" pitchFamily="34" charset="0"/>
                <a:cs typeface="Calibri" panose="020F0502020204030204" pitchFamily="34" charset="0"/>
              </a:rPr>
              <a:t>dominant</a:t>
            </a:r>
            <a:r>
              <a:rPr lang="it-IT" sz="1500" dirty="0">
                <a:ea typeface="Calibri" panose="020F0502020204030204" pitchFamily="34" charset="0"/>
                <a:cs typeface="Calibri" panose="020F0502020204030204" pitchFamily="34" charset="0"/>
              </a:rPr>
              <a:t> </a:t>
            </a:r>
            <a:r>
              <a:rPr lang="it-IT" sz="1500" dirty="0" err="1">
                <a:ea typeface="Calibri" panose="020F0502020204030204" pitchFamily="34" charset="0"/>
                <a:cs typeface="Calibri" panose="020F0502020204030204" pitchFamily="34" charset="0"/>
              </a:rPr>
              <a:t>obstacle</a:t>
            </a:r>
            <a:r>
              <a:rPr lang="it-IT" sz="1500" dirty="0">
                <a:ea typeface="Calibri" panose="020F0502020204030204" pitchFamily="34" charset="0"/>
                <a:cs typeface="Calibri" panose="020F0502020204030204" pitchFamily="34" charset="0"/>
              </a:rPr>
              <a:t> </a:t>
            </a:r>
            <a:r>
              <a:rPr lang="it-IT" sz="1500" dirty="0" err="1">
                <a:ea typeface="Calibri" panose="020F0502020204030204" pitchFamily="34" charset="0"/>
                <a:cs typeface="Calibri" panose="020F0502020204030204" pitchFamily="34" charset="0"/>
              </a:rPr>
              <a:t>preventing</a:t>
            </a:r>
            <a:r>
              <a:rPr lang="it-IT" sz="1500" dirty="0">
                <a:ea typeface="Calibri" panose="020F0502020204030204" pitchFamily="34" charset="0"/>
                <a:cs typeface="Calibri" panose="020F0502020204030204" pitchFamily="34" charset="0"/>
              </a:rPr>
              <a:t> </a:t>
            </a:r>
            <a:r>
              <a:rPr lang="it-IT" sz="1500" dirty="0" err="1">
                <a:ea typeface="Calibri" panose="020F0502020204030204" pitchFamily="34" charset="0"/>
                <a:cs typeface="Calibri" panose="020F0502020204030204" pitchFamily="34" charset="0"/>
              </a:rPr>
              <a:t>uniform</a:t>
            </a:r>
            <a:r>
              <a:rPr lang="it-IT" sz="1500" dirty="0">
                <a:ea typeface="Calibri" panose="020F0502020204030204" pitchFamily="34" charset="0"/>
                <a:cs typeface="Calibri" panose="020F0502020204030204" pitchFamily="34" charset="0"/>
              </a:rPr>
              <a:t> </a:t>
            </a:r>
            <a:r>
              <a:rPr lang="it-IT" sz="1500" dirty="0" err="1">
                <a:ea typeface="Calibri" panose="020F0502020204030204" pitchFamily="34" charset="0"/>
                <a:cs typeface="Calibri" panose="020F0502020204030204" pitchFamily="34" charset="0"/>
              </a:rPr>
              <a:t>Nb₃Sn</a:t>
            </a:r>
            <a:r>
              <a:rPr lang="it-IT" sz="1500" dirty="0">
                <a:ea typeface="Calibri" panose="020F0502020204030204" pitchFamily="34" charset="0"/>
                <a:cs typeface="Calibri" panose="020F0502020204030204" pitchFamily="34" charset="0"/>
              </a:rPr>
              <a:t> </a:t>
            </a:r>
            <a:r>
              <a:rPr lang="it-IT" sz="1500" dirty="0" err="1">
                <a:ea typeface="Calibri" panose="020F0502020204030204" pitchFamily="34" charset="0"/>
                <a:cs typeface="Calibri" panose="020F0502020204030204" pitchFamily="34" charset="0"/>
              </a:rPr>
              <a:t>coatings</a:t>
            </a:r>
            <a:r>
              <a:rPr lang="it-IT" sz="1500" dirty="0">
                <a:ea typeface="Calibri" panose="020F0502020204030204" pitchFamily="34" charset="0"/>
                <a:cs typeface="Calibri" panose="020F0502020204030204" pitchFamily="34" charset="0"/>
              </a:rPr>
              <a:t> on </a:t>
            </a:r>
            <a:r>
              <a:rPr lang="it-IT" sz="1500" dirty="0" err="1">
                <a:ea typeface="Calibri" panose="020F0502020204030204" pitchFamily="34" charset="0"/>
                <a:cs typeface="Calibri" panose="020F0502020204030204" pitchFamily="34" charset="0"/>
              </a:rPr>
              <a:t>complex</a:t>
            </a:r>
            <a:r>
              <a:rPr lang="it-IT" sz="1500" dirty="0">
                <a:ea typeface="Calibri" panose="020F0502020204030204" pitchFamily="34" charset="0"/>
                <a:cs typeface="Calibri" panose="020F0502020204030204" pitchFamily="34" charset="0"/>
              </a:rPr>
              <a:t> </a:t>
            </a:r>
            <a:r>
              <a:rPr lang="it-IT" sz="1500" dirty="0" err="1">
                <a:ea typeface="Calibri" panose="020F0502020204030204" pitchFamily="34" charset="0"/>
                <a:cs typeface="Calibri" panose="020F0502020204030204" pitchFamily="34" charset="0"/>
              </a:rPr>
              <a:t>geometries</a:t>
            </a:r>
            <a:br>
              <a:rPr lang="it-IT" sz="1500" dirty="0">
                <a:ea typeface="Calibri" panose="020F0502020204030204" pitchFamily="34" charset="0"/>
                <a:cs typeface="Calibri" panose="020F0502020204030204" pitchFamily="34" charset="0"/>
              </a:rPr>
            </a:br>
            <a:r>
              <a:rPr lang="en-US" sz="1500" dirty="0">
                <a:ea typeface="Calibri" panose="020F0502020204030204" pitchFamily="34" charset="0"/>
                <a:cs typeface="Calibri" panose="020F0502020204030204" pitchFamily="34" charset="0"/>
              </a:rPr>
              <a:t>(e.g., non-elliptical or high-frequency structures)</a:t>
            </a:r>
            <a:r>
              <a:rPr lang="it-IT" sz="1500" dirty="0">
                <a:ea typeface="Calibri" panose="020F0502020204030204" pitchFamily="34" charset="0"/>
                <a:cs typeface="Calibri" panose="020F0502020204030204" pitchFamily="34" charset="0"/>
              </a:rPr>
              <a:t>, or are </a:t>
            </a:r>
            <a:r>
              <a:rPr lang="it-IT" sz="1500" dirty="0" err="1">
                <a:ea typeface="Calibri" panose="020F0502020204030204" pitchFamily="34" charset="0"/>
                <a:cs typeface="Calibri" panose="020F0502020204030204" pitchFamily="34" charset="0"/>
              </a:rPr>
              <a:t>other</a:t>
            </a:r>
            <a:r>
              <a:rPr lang="it-IT" sz="1500" dirty="0">
                <a:ea typeface="Calibri" panose="020F0502020204030204" pitchFamily="34" charset="0"/>
                <a:cs typeface="Calibri" panose="020F0502020204030204" pitchFamily="34" charset="0"/>
              </a:rPr>
              <a:t> </a:t>
            </a:r>
            <a:r>
              <a:rPr lang="it-IT" sz="1500" dirty="0" err="1">
                <a:ea typeface="Calibri" panose="020F0502020204030204" pitchFamily="34" charset="0"/>
                <a:cs typeface="Calibri" panose="020F0502020204030204" pitchFamily="34" charset="0"/>
              </a:rPr>
              <a:t>factors</a:t>
            </a:r>
            <a:r>
              <a:rPr lang="it-IT" sz="1500" dirty="0">
                <a:ea typeface="Calibri" panose="020F0502020204030204" pitchFamily="34" charset="0"/>
                <a:cs typeface="Calibri" panose="020F0502020204030204" pitchFamily="34" charset="0"/>
              </a:rPr>
              <a:t> </a:t>
            </a:r>
            <a:r>
              <a:rPr lang="it-IT" sz="1500" dirty="0" err="1">
                <a:ea typeface="Calibri" panose="020F0502020204030204" pitchFamily="34" charset="0"/>
                <a:cs typeface="Calibri" panose="020F0502020204030204" pitchFamily="34" charset="0"/>
              </a:rPr>
              <a:t>now</a:t>
            </a:r>
            <a:r>
              <a:rPr lang="it-IT" sz="1500" dirty="0">
                <a:ea typeface="Calibri" panose="020F0502020204030204" pitchFamily="34" charset="0"/>
                <a:cs typeface="Calibri" panose="020F0502020204030204" pitchFamily="34" charset="0"/>
              </a:rPr>
              <a:t> </a:t>
            </a:r>
            <a:r>
              <a:rPr lang="it-IT" sz="1500" dirty="0" err="1">
                <a:ea typeface="Calibri" panose="020F0502020204030204" pitchFamily="34" charset="0"/>
                <a:cs typeface="Calibri" panose="020F0502020204030204" pitchFamily="34" charset="0"/>
              </a:rPr>
              <a:t>equally</a:t>
            </a:r>
            <a:r>
              <a:rPr lang="it-IT" sz="1500" dirty="0">
                <a:ea typeface="Calibri" panose="020F0502020204030204" pitchFamily="34" charset="0"/>
                <a:cs typeface="Calibri" panose="020F0502020204030204" pitchFamily="34" charset="0"/>
              </a:rPr>
              <a:t> </a:t>
            </a:r>
            <a:r>
              <a:rPr lang="it-IT" sz="1500" dirty="0" err="1">
                <a:ea typeface="Calibri" panose="020F0502020204030204" pitchFamily="34" charset="0"/>
                <a:cs typeface="Calibri" panose="020F0502020204030204" pitchFamily="34" charset="0"/>
              </a:rPr>
              <a:t>limiting</a:t>
            </a:r>
            <a:r>
              <a:rPr lang="it-IT" sz="1500" dirty="0">
                <a:ea typeface="Calibri" panose="020F0502020204030204" pitchFamily="34" charset="0"/>
                <a:cs typeface="Calibri" panose="020F0502020204030204" pitchFamily="34" charset="0"/>
              </a:rPr>
              <a:t> performance?</a:t>
            </a:r>
          </a:p>
          <a:p>
            <a:pPr>
              <a:lnSpc>
                <a:spcPct val="120000"/>
              </a:lnSpc>
            </a:pPr>
            <a:r>
              <a:rPr lang="en-US" sz="1500" dirty="0">
                <a:ea typeface="Calibri" panose="020F0502020204030204" pitchFamily="34" charset="0"/>
                <a:cs typeface="Calibri" panose="020F0502020204030204" pitchFamily="34" charset="0"/>
              </a:rPr>
              <a:t>How would you address the stoichiometric variations in A15 phase growth to ensure consistent thermal and electromagnetic performance across batch production?</a:t>
            </a:r>
            <a:endParaRPr lang="it-IT" sz="1500" b="1" dirty="0">
              <a:ea typeface="Calibri" panose="020F0502020204030204" pitchFamily="34" charset="0"/>
              <a:cs typeface="Calibri" panose="020F0502020204030204" pitchFamily="34" charset="0"/>
            </a:endParaRPr>
          </a:p>
          <a:p>
            <a:pPr marL="0" indent="0">
              <a:lnSpc>
                <a:spcPct val="120000"/>
              </a:lnSpc>
              <a:buNone/>
            </a:pPr>
            <a:r>
              <a:rPr lang="it-IT" sz="1800" b="1" dirty="0" err="1">
                <a:ea typeface="Calibri" panose="020F0502020204030204" pitchFamily="34" charset="0"/>
                <a:cs typeface="Calibri" panose="020F0502020204030204" pitchFamily="34" charset="0"/>
              </a:rPr>
              <a:t>Lifetime</a:t>
            </a:r>
            <a:r>
              <a:rPr lang="it-IT" sz="1800" b="1" dirty="0">
                <a:ea typeface="Calibri" panose="020F0502020204030204" pitchFamily="34" charset="0"/>
                <a:cs typeface="Calibri" panose="020F0502020204030204" pitchFamily="34" charset="0"/>
              </a:rPr>
              <a:t> Performance</a:t>
            </a:r>
            <a:endParaRPr lang="it-IT" sz="1800" dirty="0">
              <a:ea typeface="Calibri" panose="020F0502020204030204" pitchFamily="34" charset="0"/>
              <a:cs typeface="Calibri" panose="020F0502020204030204" pitchFamily="34" charset="0"/>
            </a:endParaRPr>
          </a:p>
          <a:p>
            <a:pPr>
              <a:lnSpc>
                <a:spcPct val="120000"/>
              </a:lnSpc>
            </a:pPr>
            <a:r>
              <a:rPr lang="it-IT" sz="1500" dirty="0" err="1">
                <a:ea typeface="Calibri" panose="020F0502020204030204" pitchFamily="34" charset="0"/>
                <a:cs typeface="Calibri" panose="020F0502020204030204" pitchFamily="34" charset="0"/>
              </a:rPr>
              <a:t>Most</a:t>
            </a:r>
            <a:r>
              <a:rPr lang="it-IT" sz="1500" dirty="0">
                <a:ea typeface="Calibri" panose="020F0502020204030204" pitchFamily="34" charset="0"/>
                <a:cs typeface="Calibri" panose="020F0502020204030204" pitchFamily="34" charset="0"/>
              </a:rPr>
              <a:t> </a:t>
            </a:r>
            <a:r>
              <a:rPr lang="it-IT" sz="1500" dirty="0" err="1">
                <a:ea typeface="Calibri" panose="020F0502020204030204" pitchFamily="34" charset="0"/>
                <a:cs typeface="Calibri" panose="020F0502020204030204" pitchFamily="34" charset="0"/>
              </a:rPr>
              <a:t>Nb₃Sn</a:t>
            </a:r>
            <a:r>
              <a:rPr lang="it-IT" sz="1500" dirty="0">
                <a:ea typeface="Calibri" panose="020F0502020204030204" pitchFamily="34" charset="0"/>
                <a:cs typeface="Calibri" panose="020F0502020204030204" pitchFamily="34" charset="0"/>
              </a:rPr>
              <a:t> </a:t>
            </a:r>
            <a:r>
              <a:rPr lang="it-IT" sz="1500" dirty="0" err="1">
                <a:ea typeface="Calibri" panose="020F0502020204030204" pitchFamily="34" charset="0"/>
                <a:cs typeface="Calibri" panose="020F0502020204030204" pitchFamily="34" charset="0"/>
              </a:rPr>
              <a:t>discussions</a:t>
            </a:r>
            <a:r>
              <a:rPr lang="it-IT" sz="1500" dirty="0">
                <a:ea typeface="Calibri" panose="020F0502020204030204" pitchFamily="34" charset="0"/>
                <a:cs typeface="Calibri" panose="020F0502020204030204" pitchFamily="34" charset="0"/>
              </a:rPr>
              <a:t> focus on </a:t>
            </a:r>
            <a:r>
              <a:rPr lang="it-IT" sz="1500" dirty="0" err="1">
                <a:ea typeface="Calibri" panose="020F0502020204030204" pitchFamily="34" charset="0"/>
                <a:cs typeface="Calibri" panose="020F0502020204030204" pitchFamily="34" charset="0"/>
              </a:rPr>
              <a:t>initial</a:t>
            </a:r>
            <a:r>
              <a:rPr lang="it-IT" sz="1500" dirty="0">
                <a:ea typeface="Calibri" panose="020F0502020204030204" pitchFamily="34" charset="0"/>
                <a:cs typeface="Calibri" panose="020F0502020204030204" pitchFamily="34" charset="0"/>
              </a:rPr>
              <a:t> performance. Based on the data </a:t>
            </a:r>
            <a:r>
              <a:rPr lang="it-IT" sz="1500" dirty="0" err="1">
                <a:ea typeface="Calibri" panose="020F0502020204030204" pitchFamily="34" charset="0"/>
                <a:cs typeface="Calibri" panose="020F0502020204030204" pitchFamily="34" charset="0"/>
              </a:rPr>
              <a:t>available</a:t>
            </a:r>
            <a:r>
              <a:rPr lang="it-IT" sz="1500" dirty="0">
                <a:ea typeface="Calibri" panose="020F0502020204030204" pitchFamily="34" charset="0"/>
                <a:cs typeface="Calibri" panose="020F0502020204030204" pitchFamily="34" charset="0"/>
              </a:rPr>
              <a:t>, do </a:t>
            </a:r>
            <a:r>
              <a:rPr lang="it-IT" sz="1500" dirty="0" err="1">
                <a:ea typeface="Calibri" panose="020F0502020204030204" pitchFamily="34" charset="0"/>
                <a:cs typeface="Calibri" panose="020F0502020204030204" pitchFamily="34" charset="0"/>
              </a:rPr>
              <a:t>you</a:t>
            </a:r>
            <a:r>
              <a:rPr lang="it-IT" sz="1500" dirty="0">
                <a:ea typeface="Calibri" panose="020F0502020204030204" pitchFamily="34" charset="0"/>
                <a:cs typeface="Calibri" panose="020F0502020204030204" pitchFamily="34" charset="0"/>
              </a:rPr>
              <a:t> </a:t>
            </a:r>
            <a:r>
              <a:rPr lang="it-IT" sz="1500" dirty="0" err="1">
                <a:ea typeface="Calibri" panose="020F0502020204030204" pitchFamily="34" charset="0"/>
                <a:cs typeface="Calibri" panose="020F0502020204030204" pitchFamily="34" charset="0"/>
              </a:rPr>
              <a:t>observe</a:t>
            </a:r>
            <a:r>
              <a:rPr lang="it-IT" sz="1500" dirty="0">
                <a:ea typeface="Calibri" panose="020F0502020204030204" pitchFamily="34" charset="0"/>
                <a:cs typeface="Calibri" panose="020F0502020204030204" pitchFamily="34" charset="0"/>
              </a:rPr>
              <a:t> </a:t>
            </a:r>
            <a:r>
              <a:rPr lang="it-IT" sz="1500" dirty="0" err="1">
                <a:ea typeface="Calibri" panose="020F0502020204030204" pitchFamily="34" charset="0"/>
                <a:cs typeface="Calibri" panose="020F0502020204030204" pitchFamily="34" charset="0"/>
              </a:rPr>
              <a:t>evidence</a:t>
            </a:r>
            <a:r>
              <a:rPr lang="it-IT" sz="1500" dirty="0">
                <a:ea typeface="Calibri" panose="020F0502020204030204" pitchFamily="34" charset="0"/>
                <a:cs typeface="Calibri" panose="020F0502020204030204" pitchFamily="34" charset="0"/>
              </a:rPr>
              <a:t> of performance </a:t>
            </a:r>
            <a:r>
              <a:rPr lang="it-IT" sz="1500" dirty="0" err="1">
                <a:ea typeface="Calibri" panose="020F0502020204030204" pitchFamily="34" charset="0"/>
                <a:cs typeface="Calibri" panose="020F0502020204030204" pitchFamily="34" charset="0"/>
              </a:rPr>
              <a:t>degradation</a:t>
            </a:r>
            <a:r>
              <a:rPr lang="it-IT" sz="1500" dirty="0">
                <a:ea typeface="Calibri" panose="020F0502020204030204" pitchFamily="34" charset="0"/>
                <a:cs typeface="Calibri" panose="020F0502020204030204" pitchFamily="34" charset="0"/>
              </a:rPr>
              <a:t> under </a:t>
            </a:r>
            <a:r>
              <a:rPr lang="it-IT" sz="1500" dirty="0" err="1">
                <a:ea typeface="Calibri" panose="020F0502020204030204" pitchFamily="34" charset="0"/>
                <a:cs typeface="Calibri" panose="020F0502020204030204" pitchFamily="34" charset="0"/>
              </a:rPr>
              <a:t>prolonged</a:t>
            </a:r>
            <a:r>
              <a:rPr lang="it-IT" sz="1500" dirty="0">
                <a:ea typeface="Calibri" panose="020F0502020204030204" pitchFamily="34" charset="0"/>
                <a:cs typeface="Calibri" panose="020F0502020204030204" pitchFamily="34" charset="0"/>
              </a:rPr>
              <a:t> RF </a:t>
            </a:r>
            <a:r>
              <a:rPr lang="it-IT" sz="1500" dirty="0" err="1">
                <a:ea typeface="Calibri" panose="020F0502020204030204" pitchFamily="34" charset="0"/>
                <a:cs typeface="Calibri" panose="020F0502020204030204" pitchFamily="34" charset="0"/>
              </a:rPr>
              <a:t>operation</a:t>
            </a:r>
            <a:r>
              <a:rPr lang="it-IT" sz="1500" dirty="0">
                <a:ea typeface="Calibri" panose="020F0502020204030204" pitchFamily="34" charset="0"/>
                <a:cs typeface="Calibri" panose="020F0502020204030204" pitchFamily="34" charset="0"/>
              </a:rPr>
              <a:t> or </a:t>
            </a:r>
            <a:r>
              <a:rPr lang="it-IT" sz="1500" dirty="0" err="1">
                <a:ea typeface="Calibri" panose="020F0502020204030204" pitchFamily="34" charset="0"/>
                <a:cs typeface="Calibri" panose="020F0502020204030204" pitchFamily="34" charset="0"/>
              </a:rPr>
              <a:t>repeated</a:t>
            </a:r>
            <a:r>
              <a:rPr lang="it-IT" sz="1500" dirty="0">
                <a:ea typeface="Calibri" panose="020F0502020204030204" pitchFamily="34" charset="0"/>
                <a:cs typeface="Calibri" panose="020F0502020204030204" pitchFamily="34" charset="0"/>
              </a:rPr>
              <a:t> </a:t>
            </a:r>
            <a:r>
              <a:rPr lang="it-IT" sz="1500" dirty="0" err="1">
                <a:ea typeface="Calibri" panose="020F0502020204030204" pitchFamily="34" charset="0"/>
                <a:cs typeface="Calibri" panose="020F0502020204030204" pitchFamily="34" charset="0"/>
              </a:rPr>
              <a:t>thermal</a:t>
            </a:r>
            <a:r>
              <a:rPr lang="it-IT" sz="1500" dirty="0">
                <a:ea typeface="Calibri" panose="020F0502020204030204" pitchFamily="34" charset="0"/>
                <a:cs typeface="Calibri" panose="020F0502020204030204" pitchFamily="34" charset="0"/>
              </a:rPr>
              <a:t> cycling?</a:t>
            </a:r>
            <a:br>
              <a:rPr lang="it-IT" sz="1500" dirty="0">
                <a:ea typeface="Calibri" panose="020F0502020204030204" pitchFamily="34" charset="0"/>
                <a:cs typeface="Calibri" panose="020F0502020204030204" pitchFamily="34" charset="0"/>
              </a:rPr>
            </a:br>
            <a:r>
              <a:rPr lang="it-IT" sz="1500" dirty="0" err="1">
                <a:ea typeface="Calibri" panose="020F0502020204030204" pitchFamily="34" charset="0"/>
                <a:cs typeface="Calibri" panose="020F0502020204030204" pitchFamily="34" charset="0"/>
              </a:rPr>
              <a:t>If</a:t>
            </a:r>
            <a:r>
              <a:rPr lang="it-IT" sz="1500" dirty="0">
                <a:ea typeface="Calibri" panose="020F0502020204030204" pitchFamily="34" charset="0"/>
                <a:cs typeface="Calibri" panose="020F0502020204030204" pitchFamily="34" charset="0"/>
              </a:rPr>
              <a:t> so, </a:t>
            </a:r>
            <a:r>
              <a:rPr lang="it-IT" sz="1500" dirty="0" err="1">
                <a:ea typeface="Calibri" panose="020F0502020204030204" pitchFamily="34" charset="0"/>
                <a:cs typeface="Calibri" panose="020F0502020204030204" pitchFamily="34" charset="0"/>
              </a:rPr>
              <a:t>what</a:t>
            </a:r>
            <a:r>
              <a:rPr lang="it-IT" sz="1500" dirty="0">
                <a:ea typeface="Calibri" panose="020F0502020204030204" pitchFamily="34" charset="0"/>
                <a:cs typeface="Calibri" panose="020F0502020204030204" pitchFamily="34" charset="0"/>
              </a:rPr>
              <a:t> are the </a:t>
            </a:r>
            <a:r>
              <a:rPr lang="it-IT" sz="1500" dirty="0" err="1">
                <a:ea typeface="Calibri" panose="020F0502020204030204" pitchFamily="34" charset="0"/>
                <a:cs typeface="Calibri" panose="020F0502020204030204" pitchFamily="34" charset="0"/>
              </a:rPr>
              <a:t>dominant</a:t>
            </a:r>
            <a:r>
              <a:rPr lang="it-IT" sz="1500" dirty="0">
                <a:ea typeface="Calibri" panose="020F0502020204030204" pitchFamily="34" charset="0"/>
                <a:cs typeface="Calibri" panose="020F0502020204030204" pitchFamily="34" charset="0"/>
              </a:rPr>
              <a:t> </a:t>
            </a:r>
            <a:r>
              <a:rPr lang="it-IT" sz="1500" dirty="0" err="1">
                <a:ea typeface="Calibri" panose="020F0502020204030204" pitchFamily="34" charset="0"/>
                <a:cs typeface="Calibri" panose="020F0502020204030204" pitchFamily="34" charset="0"/>
              </a:rPr>
              <a:t>degradation</a:t>
            </a:r>
            <a:r>
              <a:rPr lang="it-IT" sz="1500" dirty="0">
                <a:ea typeface="Calibri" panose="020F0502020204030204" pitchFamily="34" charset="0"/>
                <a:cs typeface="Calibri" panose="020F0502020204030204" pitchFamily="34" charset="0"/>
              </a:rPr>
              <a:t> </a:t>
            </a:r>
            <a:r>
              <a:rPr lang="it-IT" sz="1500" dirty="0" err="1">
                <a:ea typeface="Calibri" panose="020F0502020204030204" pitchFamily="34" charset="0"/>
                <a:cs typeface="Calibri" panose="020F0502020204030204" pitchFamily="34" charset="0"/>
              </a:rPr>
              <a:t>mechanisms</a:t>
            </a:r>
            <a:r>
              <a:rPr lang="it-IT" sz="1500" dirty="0">
                <a:ea typeface="Calibri" panose="020F0502020204030204" pitchFamily="34" charset="0"/>
                <a:cs typeface="Calibri" panose="020F0502020204030204" pitchFamily="34" charset="0"/>
              </a:rPr>
              <a:t>? </a:t>
            </a:r>
            <a:r>
              <a:rPr lang="en-US" sz="1500" dirty="0">
                <a:ea typeface="Calibri" panose="020F0502020204030204" pitchFamily="34" charset="0"/>
                <a:cs typeface="Calibri" panose="020F0502020204030204" pitchFamily="34" charset="0"/>
              </a:rPr>
              <a:t>How do you characterized it?</a:t>
            </a:r>
            <a:r>
              <a:rPr lang="it-IT" sz="1500" dirty="0">
                <a:ea typeface="Calibri" panose="020F0502020204030204" pitchFamily="34" charset="0"/>
                <a:cs typeface="Calibri" panose="020F0502020204030204" pitchFamily="34" charset="0"/>
              </a:rPr>
              <a:t> How </a:t>
            </a:r>
            <a:r>
              <a:rPr lang="it-IT" sz="1500" dirty="0" err="1">
                <a:ea typeface="Calibri" panose="020F0502020204030204" pitchFamily="34" charset="0"/>
                <a:cs typeface="Calibri" panose="020F0502020204030204" pitchFamily="34" charset="0"/>
              </a:rPr>
              <a:t>confident</a:t>
            </a:r>
            <a:r>
              <a:rPr lang="it-IT" sz="1500" dirty="0">
                <a:ea typeface="Calibri" panose="020F0502020204030204" pitchFamily="34" charset="0"/>
                <a:cs typeface="Calibri" panose="020F0502020204030204" pitchFamily="34" charset="0"/>
              </a:rPr>
              <a:t> are </a:t>
            </a:r>
            <a:r>
              <a:rPr lang="it-IT" sz="1500" dirty="0" err="1">
                <a:ea typeface="Calibri" panose="020F0502020204030204" pitchFamily="34" charset="0"/>
                <a:cs typeface="Calibri" panose="020F0502020204030204" pitchFamily="34" charset="0"/>
              </a:rPr>
              <a:t>we</a:t>
            </a:r>
            <a:r>
              <a:rPr lang="it-IT" sz="1500" dirty="0">
                <a:ea typeface="Calibri" panose="020F0502020204030204" pitchFamily="34" charset="0"/>
                <a:cs typeface="Calibri" panose="020F0502020204030204" pitchFamily="34" charset="0"/>
              </a:rPr>
              <a:t> </a:t>
            </a:r>
            <a:r>
              <a:rPr lang="it-IT" sz="1500" dirty="0" err="1">
                <a:ea typeface="Calibri" panose="020F0502020204030204" pitchFamily="34" charset="0"/>
                <a:cs typeface="Calibri" panose="020F0502020204030204" pitchFamily="34" charset="0"/>
              </a:rPr>
              <a:t>about</a:t>
            </a:r>
            <a:r>
              <a:rPr lang="it-IT" sz="1500" dirty="0">
                <a:ea typeface="Calibri" panose="020F0502020204030204" pitchFamily="34" charset="0"/>
                <a:cs typeface="Calibri" panose="020F0502020204030204" pitchFamily="34" charset="0"/>
              </a:rPr>
              <a:t> long-</a:t>
            </a:r>
            <a:r>
              <a:rPr lang="it-IT" sz="1500" dirty="0" err="1">
                <a:ea typeface="Calibri" panose="020F0502020204030204" pitchFamily="34" charset="0"/>
                <a:cs typeface="Calibri" panose="020F0502020204030204" pitchFamily="34" charset="0"/>
              </a:rPr>
              <a:t>term</a:t>
            </a:r>
            <a:r>
              <a:rPr lang="it-IT" sz="1500" dirty="0">
                <a:ea typeface="Calibri" panose="020F0502020204030204" pitchFamily="34" charset="0"/>
                <a:cs typeface="Calibri" panose="020F0502020204030204" pitchFamily="34" charset="0"/>
              </a:rPr>
              <a:t> reliability under </a:t>
            </a:r>
            <a:r>
              <a:rPr lang="it-IT" sz="1500" dirty="0" err="1">
                <a:ea typeface="Calibri" panose="020F0502020204030204" pitchFamily="34" charset="0"/>
                <a:cs typeface="Calibri" panose="020F0502020204030204" pitchFamily="34" charset="0"/>
              </a:rPr>
              <a:t>realistic</a:t>
            </a:r>
            <a:r>
              <a:rPr lang="it-IT" sz="1500" dirty="0">
                <a:ea typeface="Calibri" panose="020F0502020204030204" pitchFamily="34" charset="0"/>
                <a:cs typeface="Calibri" panose="020F0502020204030204" pitchFamily="34" charset="0"/>
              </a:rPr>
              <a:t> </a:t>
            </a:r>
            <a:r>
              <a:rPr lang="it-IT" sz="1500" dirty="0" err="1">
                <a:ea typeface="Calibri" panose="020F0502020204030204" pitchFamily="34" charset="0"/>
                <a:cs typeface="Calibri" panose="020F0502020204030204" pitchFamily="34" charset="0"/>
              </a:rPr>
              <a:t>operating</a:t>
            </a:r>
            <a:r>
              <a:rPr lang="it-IT" sz="1500" dirty="0">
                <a:ea typeface="Calibri" panose="020F0502020204030204" pitchFamily="34" charset="0"/>
                <a:cs typeface="Calibri" panose="020F0502020204030204" pitchFamily="34" charset="0"/>
              </a:rPr>
              <a:t> </a:t>
            </a:r>
            <a:r>
              <a:rPr lang="it-IT" sz="1500" dirty="0" err="1">
                <a:ea typeface="Calibri" panose="020F0502020204030204" pitchFamily="34" charset="0"/>
                <a:cs typeface="Calibri" panose="020F0502020204030204" pitchFamily="34" charset="0"/>
              </a:rPr>
              <a:t>conditions</a:t>
            </a:r>
            <a:r>
              <a:rPr lang="it-IT" sz="1500" dirty="0">
                <a:ea typeface="Calibri" panose="020F0502020204030204" pitchFamily="34" charset="0"/>
                <a:cs typeface="Calibri" panose="020F0502020204030204" pitchFamily="34" charset="0"/>
              </a:rPr>
              <a:t>?</a:t>
            </a:r>
          </a:p>
        </p:txBody>
      </p:sp>
      <p:pic>
        <p:nvPicPr>
          <p:cNvPr id="1026" name="Picture 2" descr="TTC 2026 Meeting, CEA-CNRS-Université Paris Saclay, 9-12 June 2026, Gif sur Yvette, France">
            <a:extLst>
              <a:ext uri="{FF2B5EF4-FFF2-40B4-BE49-F238E27FC236}">
                <a16:creationId xmlns:a16="http://schemas.microsoft.com/office/drawing/2014/main" id="{5658F826-3B5B-2578-ACB4-47569463AC6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39" t="8985" r="82173" b="10183"/>
          <a:stretch>
            <a:fillRect/>
          </a:stretch>
        </p:blipFill>
        <p:spPr bwMode="auto">
          <a:xfrm>
            <a:off x="830490" y="509579"/>
            <a:ext cx="1520828" cy="705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000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91FD56-D068-2A13-E469-E2693DCD33BF}"/>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213C8EE7-B206-5A94-F7CC-309660070F1F}"/>
              </a:ext>
            </a:extLst>
          </p:cNvPr>
          <p:cNvSpPr>
            <a:spLocks noGrp="1"/>
          </p:cNvSpPr>
          <p:nvPr>
            <p:ph type="title"/>
          </p:nvPr>
        </p:nvSpPr>
        <p:spPr>
          <a:xfrm>
            <a:off x="2811794" y="156482"/>
            <a:ext cx="8404123" cy="1325563"/>
          </a:xfrm>
        </p:spPr>
        <p:txBody>
          <a:bodyPr>
            <a:normAutofit/>
          </a:bodyPr>
          <a:lstStyle/>
          <a:p>
            <a:r>
              <a:rPr lang="it-IT" sz="2400" b="1" dirty="0">
                <a:latin typeface="Calibri" panose="020F0502020204030204" pitchFamily="34" charset="0"/>
                <a:ea typeface="Calibri" panose="020F0502020204030204" pitchFamily="34" charset="0"/>
                <a:cs typeface="Calibri" panose="020F0502020204030204" pitchFamily="34" charset="0"/>
              </a:rPr>
              <a:t>Hot </a:t>
            </a:r>
            <a:r>
              <a:rPr lang="it-IT" sz="2400" b="1" dirty="0" err="1">
                <a:latin typeface="Calibri" panose="020F0502020204030204" pitchFamily="34" charset="0"/>
                <a:ea typeface="Calibri" panose="020F0502020204030204" pitchFamily="34" charset="0"/>
                <a:cs typeface="Calibri" panose="020F0502020204030204" pitchFamily="34" charset="0"/>
              </a:rPr>
              <a:t>topic</a:t>
            </a:r>
            <a:r>
              <a:rPr lang="it-IT" sz="2400" b="1" dirty="0">
                <a:latin typeface="Calibri" panose="020F0502020204030204" pitchFamily="34" charset="0"/>
                <a:ea typeface="Calibri" panose="020F0502020204030204" pitchFamily="34" charset="0"/>
                <a:cs typeface="Calibri" panose="020F0502020204030204" pitchFamily="34" charset="0"/>
              </a:rPr>
              <a:t> </a:t>
            </a:r>
            <a:r>
              <a:rPr lang="it-IT" sz="2000" dirty="0" err="1">
                <a:latin typeface="Calibri" panose="020F0502020204030204" pitchFamily="34" charset="0"/>
                <a:ea typeface="Calibri" panose="020F0502020204030204" pitchFamily="34" charset="0"/>
                <a:cs typeface="Calibri" panose="020F0502020204030204" pitchFamily="34" charset="0"/>
              </a:rPr>
              <a:t>Developing</a:t>
            </a:r>
            <a:r>
              <a:rPr lang="it-IT" sz="2000" dirty="0">
                <a:latin typeface="Calibri" panose="020F0502020204030204" pitchFamily="34" charset="0"/>
                <a:ea typeface="Calibri" panose="020F0502020204030204" pitchFamily="34" charset="0"/>
                <a:cs typeface="Calibri" panose="020F0502020204030204" pitchFamily="34" charset="0"/>
              </a:rPr>
              <a:t> SRF </a:t>
            </a:r>
            <a:r>
              <a:rPr lang="it-IT" sz="2000" dirty="0" err="1">
                <a:latin typeface="Calibri" panose="020F0502020204030204" pitchFamily="34" charset="0"/>
                <a:ea typeface="Calibri" panose="020F0502020204030204" pitchFamily="34" charset="0"/>
                <a:cs typeface="Calibri" panose="020F0502020204030204" pitchFamily="34" charset="0"/>
              </a:rPr>
              <a:t>towards</a:t>
            </a:r>
            <a:r>
              <a:rPr lang="it-IT" sz="2000" dirty="0">
                <a:latin typeface="Calibri" panose="020F0502020204030204" pitchFamily="34" charset="0"/>
                <a:ea typeface="Calibri" panose="020F0502020204030204" pitchFamily="34" charset="0"/>
                <a:cs typeface="Calibri" panose="020F0502020204030204" pitchFamily="34" charset="0"/>
              </a:rPr>
              <a:t> Turn-Key Industrial Systems</a:t>
            </a:r>
            <a:br>
              <a:rPr lang="it-IT" sz="2000" dirty="0">
                <a:latin typeface="Calibri" panose="020F0502020204030204" pitchFamily="34" charset="0"/>
                <a:ea typeface="Calibri" panose="020F0502020204030204" pitchFamily="34" charset="0"/>
                <a:cs typeface="Calibri" panose="020F0502020204030204" pitchFamily="34" charset="0"/>
              </a:rPr>
            </a:br>
            <a:br>
              <a:rPr lang="it-IT" sz="200" dirty="0">
                <a:latin typeface="Calibri" panose="020F0502020204030204" pitchFamily="34" charset="0"/>
                <a:ea typeface="Calibri" panose="020F0502020204030204" pitchFamily="34" charset="0"/>
                <a:cs typeface="Calibri" panose="020F0502020204030204" pitchFamily="34" charset="0"/>
              </a:rPr>
            </a:br>
            <a:r>
              <a:rPr lang="it-IT" sz="2800" b="1" i="1" dirty="0">
                <a:solidFill>
                  <a:srgbClr val="C00000"/>
                </a:solidFill>
                <a:latin typeface="Calibri" panose="020F0502020204030204" pitchFamily="34" charset="0"/>
                <a:ea typeface="Calibri" panose="020F0502020204030204" pitchFamily="34" charset="0"/>
                <a:cs typeface="Calibri" panose="020F0502020204030204" pitchFamily="34" charset="0"/>
              </a:rPr>
              <a:t>Technical </a:t>
            </a:r>
            <a:r>
              <a:rPr lang="it-IT" sz="2800" b="1" i="1" dirty="0" err="1">
                <a:solidFill>
                  <a:srgbClr val="C00000"/>
                </a:solidFill>
                <a:latin typeface="Calibri" panose="020F0502020204030204" pitchFamily="34" charset="0"/>
                <a:ea typeface="Calibri" panose="020F0502020204030204" pitchFamily="34" charset="0"/>
                <a:cs typeface="Calibri" panose="020F0502020204030204" pitchFamily="34" charset="0"/>
              </a:rPr>
              <a:t>Frontier</a:t>
            </a:r>
            <a:endParaRPr lang="it-IT" sz="2400" b="1" i="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Segnaposto contenuto 2">
            <a:extLst>
              <a:ext uri="{FF2B5EF4-FFF2-40B4-BE49-F238E27FC236}">
                <a16:creationId xmlns:a16="http://schemas.microsoft.com/office/drawing/2014/main" id="{CD2F2CB4-DC55-54EE-846E-2DF4EBAB62C1}"/>
              </a:ext>
            </a:extLst>
          </p:cNvPr>
          <p:cNvSpPr>
            <a:spLocks noGrp="1"/>
          </p:cNvSpPr>
          <p:nvPr>
            <p:ph idx="1"/>
          </p:nvPr>
        </p:nvSpPr>
        <p:spPr>
          <a:xfrm>
            <a:off x="770639" y="1496560"/>
            <a:ext cx="11218161" cy="4876800"/>
          </a:xfrm>
        </p:spPr>
        <p:txBody>
          <a:bodyPr>
            <a:noAutofit/>
          </a:bodyPr>
          <a:lstStyle/>
          <a:p>
            <a:pPr marL="0" indent="0">
              <a:buNone/>
            </a:pPr>
            <a:r>
              <a:rPr lang="it-IT" sz="1800" b="1" dirty="0"/>
              <a:t>Thermal Link </a:t>
            </a:r>
            <a:r>
              <a:rPr lang="it-IT" sz="1800" b="1" dirty="0" err="1"/>
              <a:t>Optimization</a:t>
            </a:r>
            <a:endParaRPr lang="it-IT" sz="1800" dirty="0"/>
          </a:p>
          <a:p>
            <a:pPr lvl="0"/>
            <a:r>
              <a:rPr lang="en-US" sz="1600" dirty="0"/>
              <a:t>Which thermal-link technologies have demonstrated the </a:t>
            </a:r>
            <a:r>
              <a:rPr lang="en-US" sz="1600" b="1" dirty="0"/>
              <a:t>best compromise</a:t>
            </a:r>
            <a:r>
              <a:rPr lang="en-US" sz="1600" dirty="0"/>
              <a:t> between low thermal resistance, mechanical compliance, and long-term reliability: </a:t>
            </a:r>
            <a:r>
              <a:rPr lang="en-US" sz="1600" b="1" dirty="0"/>
              <a:t>high-purity Al straps, Cu braids, rigid Cu links</a:t>
            </a:r>
            <a:r>
              <a:rPr lang="en-US" sz="1600" dirty="0"/>
              <a:t>, or alternative architectures?</a:t>
            </a:r>
            <a:endParaRPr lang="it-IT" sz="1600" dirty="0"/>
          </a:p>
          <a:p>
            <a:r>
              <a:rPr lang="en-US" sz="1600" dirty="0"/>
              <a:t>Many groups report practical heat extraction limits of only </a:t>
            </a:r>
            <a:r>
              <a:rPr lang="en-US" sz="1600" b="1" dirty="0"/>
              <a:t>1–3 W at 4 K. Is this a fundamental limitation of today's conduction-cooling </a:t>
            </a:r>
            <a:r>
              <a:rPr lang="en-US" sz="1600" dirty="0"/>
              <a:t>approach, or simply an engineering challenge that has not yet been fully addressed? </a:t>
            </a:r>
          </a:p>
          <a:p>
            <a:pPr lvl="1"/>
            <a:r>
              <a:rPr lang="en-US" sz="1600" dirty="0"/>
              <a:t>Does your experience differ?</a:t>
            </a:r>
          </a:p>
          <a:p>
            <a:pPr lvl="1"/>
            <a:r>
              <a:rPr lang="en-US" sz="1600" dirty="0"/>
              <a:t>What is currently the main bottleneck: the cavity, the thermal link, the interfaces, or the cryocooler itself?</a:t>
            </a:r>
          </a:p>
          <a:p>
            <a:pPr marL="457200" lvl="1" indent="0">
              <a:buNone/>
            </a:pPr>
            <a:endParaRPr lang="it-IT" sz="400" dirty="0"/>
          </a:p>
          <a:p>
            <a:pPr marL="0" indent="0">
              <a:buNone/>
            </a:pPr>
            <a:r>
              <a:rPr lang="en-US" sz="1800" b="1" dirty="0"/>
              <a:t>Vibration Mitigation</a:t>
            </a:r>
            <a:endParaRPr lang="it-IT" sz="1800" dirty="0"/>
          </a:p>
          <a:p>
            <a:r>
              <a:rPr lang="en-US" sz="1600" dirty="0"/>
              <a:t>Are mechanical vibrations introduced by pulse-tube or GM-type cryocoolers a major concern for conduction-cooled cryomodule operation?</a:t>
            </a:r>
            <a:endParaRPr lang="it-IT" sz="1600" dirty="0"/>
          </a:p>
          <a:p>
            <a:r>
              <a:rPr lang="en-US" sz="1600" dirty="0"/>
              <a:t>What decoupling techniques or damping strategies are required to preserve the phase and amplitude stability of superconducting cavities?</a:t>
            </a:r>
          </a:p>
          <a:p>
            <a:endParaRPr lang="it-IT" sz="400" dirty="0"/>
          </a:p>
          <a:p>
            <a:pPr marL="0" indent="0">
              <a:buNone/>
            </a:pPr>
            <a:r>
              <a:rPr lang="en-US" sz="1800" b="1" dirty="0"/>
              <a:t>Cryocooler Duty Cycle Impact</a:t>
            </a:r>
            <a:endParaRPr lang="it-IT" sz="1800" dirty="0"/>
          </a:p>
          <a:p>
            <a:r>
              <a:rPr lang="en-US" sz="1600" dirty="0"/>
              <a:t>How do you manage the transient thermal load on the cryocooler during the start-up phase compared with the steady-state load encountered during high-duty-cycle industrial operation?</a:t>
            </a:r>
            <a:endParaRPr lang="it-IT" sz="1600" dirty="0"/>
          </a:p>
          <a:p>
            <a:pPr marL="0" indent="0">
              <a:buNone/>
            </a:pPr>
            <a:endParaRPr lang="it-IT" sz="1600" dirty="0"/>
          </a:p>
          <a:p>
            <a:pPr lvl="0"/>
            <a:endParaRPr lang="it-IT" sz="3200" dirty="0"/>
          </a:p>
        </p:txBody>
      </p:sp>
      <p:pic>
        <p:nvPicPr>
          <p:cNvPr id="1026" name="Picture 2" descr="TTC 2026 Meeting, CEA-CNRS-Université Paris Saclay, 9-12 June 2026, Gif sur Yvette, France">
            <a:extLst>
              <a:ext uri="{FF2B5EF4-FFF2-40B4-BE49-F238E27FC236}">
                <a16:creationId xmlns:a16="http://schemas.microsoft.com/office/drawing/2014/main" id="{6823BCC3-7FA8-9249-294A-AE38027D26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39" t="8985" r="82173" b="10183"/>
          <a:stretch>
            <a:fillRect/>
          </a:stretch>
        </p:blipFill>
        <p:spPr bwMode="auto">
          <a:xfrm>
            <a:off x="830490" y="509579"/>
            <a:ext cx="1520828" cy="705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75349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2DCF1-2B05-4C23-BBF9-FD1275475B13}"/>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DC2D22D5-35ED-D456-A5BF-B2B0CEDB48F3}"/>
              </a:ext>
            </a:extLst>
          </p:cNvPr>
          <p:cNvSpPr>
            <a:spLocks noGrp="1"/>
          </p:cNvSpPr>
          <p:nvPr>
            <p:ph type="title"/>
          </p:nvPr>
        </p:nvSpPr>
        <p:spPr>
          <a:xfrm>
            <a:off x="2802269" y="0"/>
            <a:ext cx="8404123" cy="1325563"/>
          </a:xfrm>
        </p:spPr>
        <p:txBody>
          <a:bodyPr>
            <a:normAutofit/>
          </a:bodyPr>
          <a:lstStyle/>
          <a:p>
            <a:r>
              <a:rPr lang="it-IT" sz="2400" b="1" dirty="0">
                <a:latin typeface="Calibri" panose="020F0502020204030204" pitchFamily="34" charset="0"/>
                <a:ea typeface="Calibri" panose="020F0502020204030204" pitchFamily="34" charset="0"/>
                <a:cs typeface="Calibri" panose="020F0502020204030204" pitchFamily="34" charset="0"/>
              </a:rPr>
              <a:t>Hot topic </a:t>
            </a:r>
            <a:r>
              <a:rPr lang="it-IT" sz="2000" dirty="0">
                <a:latin typeface="Calibri" panose="020F0502020204030204" pitchFamily="34" charset="0"/>
                <a:ea typeface="Calibri" panose="020F0502020204030204" pitchFamily="34" charset="0"/>
                <a:cs typeface="Calibri" panose="020F0502020204030204" pitchFamily="34" charset="0"/>
              </a:rPr>
              <a:t>Developing SRF towards Turn-Key Industrial Systems</a:t>
            </a:r>
            <a:br>
              <a:rPr lang="it-IT" sz="2000" dirty="0">
                <a:latin typeface="Calibri" panose="020F0502020204030204" pitchFamily="34" charset="0"/>
                <a:ea typeface="Calibri" panose="020F0502020204030204" pitchFamily="34" charset="0"/>
                <a:cs typeface="Calibri" panose="020F0502020204030204" pitchFamily="34" charset="0"/>
              </a:rPr>
            </a:br>
            <a:br>
              <a:rPr lang="it-IT" sz="200" dirty="0">
                <a:latin typeface="Calibri" panose="020F0502020204030204" pitchFamily="34" charset="0"/>
                <a:ea typeface="Calibri" panose="020F0502020204030204" pitchFamily="34" charset="0"/>
                <a:cs typeface="Calibri" panose="020F0502020204030204" pitchFamily="34" charset="0"/>
              </a:rPr>
            </a:br>
            <a:r>
              <a:rPr lang="it-IT" sz="2800" b="1" i="1" dirty="0">
                <a:solidFill>
                  <a:srgbClr val="C00000"/>
                </a:solidFill>
                <a:latin typeface="Calibri" panose="020F0502020204030204" pitchFamily="34" charset="0"/>
                <a:ea typeface="Calibri" panose="020F0502020204030204" pitchFamily="34" charset="0"/>
                <a:cs typeface="Calibri" panose="020F0502020204030204" pitchFamily="34" charset="0"/>
              </a:rPr>
              <a:t>Engineering path for reliability</a:t>
            </a:r>
            <a:endParaRPr lang="it-IT" sz="2400" b="1" i="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descr="TTC 2026 Meeting, CEA-CNRS-Université Paris Saclay, 9-12 June 2026, Gif sur Yvette, France">
            <a:extLst>
              <a:ext uri="{FF2B5EF4-FFF2-40B4-BE49-F238E27FC236}">
                <a16:creationId xmlns:a16="http://schemas.microsoft.com/office/drawing/2014/main" id="{1EE91A8B-8A67-57B4-6F37-68296CE6B3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39" t="8985" r="82173" b="10183"/>
          <a:stretch>
            <a:fillRect/>
          </a:stretch>
        </p:blipFill>
        <p:spPr bwMode="auto">
          <a:xfrm>
            <a:off x="820965" y="353097"/>
            <a:ext cx="1520828" cy="70553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39B4D31-8D65-4965-63EB-CD72EC44F287}"/>
              </a:ext>
            </a:extLst>
          </p:cNvPr>
          <p:cNvSpPr txBox="1"/>
          <p:nvPr/>
        </p:nvSpPr>
        <p:spPr>
          <a:xfrm>
            <a:off x="190501" y="1238351"/>
            <a:ext cx="11810999" cy="5471498"/>
          </a:xfrm>
          <a:prstGeom prst="rect">
            <a:avLst/>
          </a:prstGeom>
          <a:noFill/>
        </p:spPr>
        <p:txBody>
          <a:bodyPr wrap="square">
            <a:spAutoFit/>
          </a:bodyPr>
          <a:lstStyle/>
          <a:p>
            <a:pPr marL="0" marR="0">
              <a:lnSpc>
                <a:spcPct val="115000"/>
              </a:lnSpc>
              <a:spcAft>
                <a:spcPts val="800"/>
              </a:spcAft>
              <a:buNone/>
              <a:tabLst>
                <a:tab pos="1638300" algn="l"/>
              </a:tabLst>
            </a:pPr>
            <a:r>
              <a:rPr lang="en-US" b="1" kern="100" dirty="0">
                <a:effectLst/>
                <a:latin typeface="Arial" panose="020B0604020202020204" pitchFamily="34" charset="0"/>
                <a:ea typeface="Aptos" panose="020B0004020202020204" pitchFamily="34" charset="0"/>
                <a:cs typeface="Times New Roman" panose="02020603050405020304" pitchFamily="18" charset="0"/>
              </a:rPr>
              <a:t>Operational Stability: What are the critical "failure points" when transitioning from a controlled laboratory environment to a high-duty-cycle industrial accelerator?</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15000"/>
              </a:lnSpc>
              <a:spcAft>
                <a:spcPts val="800"/>
              </a:spcAft>
              <a:buNone/>
              <a:tabLst>
                <a:tab pos="1638300" algn="l"/>
              </a:tabLst>
            </a:pPr>
            <a:r>
              <a:rPr lang="en-US" sz="1600" kern="100" dirty="0">
                <a:effectLst/>
                <a:latin typeface="Arial" panose="020B0604020202020204" pitchFamily="34" charset="0"/>
                <a:ea typeface="Aptos" panose="020B0004020202020204" pitchFamily="34" charset="0"/>
                <a:cs typeface="Times New Roman" panose="02020603050405020304" pitchFamily="18" charset="0"/>
              </a:rPr>
              <a:t>Key concerns revolve around long-term process repeatability, high-standard cleanliness, and power grid stability. Specific engineering vulnerabilities include the high brittleness of the Nb</a:t>
            </a:r>
            <a:r>
              <a:rPr lang="en-US" sz="1600" kern="100" baseline="-25000" dirty="0">
                <a:effectLst/>
                <a:latin typeface="Arial" panose="020B0604020202020204" pitchFamily="34" charset="0"/>
                <a:ea typeface="Aptos" panose="020B0004020202020204" pitchFamily="34" charset="0"/>
                <a:cs typeface="Times New Roman" panose="02020603050405020304" pitchFamily="18" charset="0"/>
              </a:rPr>
              <a:t>3</a:t>
            </a:r>
            <a:r>
              <a:rPr lang="en-US" sz="1600" kern="100" dirty="0">
                <a:effectLst/>
                <a:latin typeface="Arial" panose="020B0604020202020204" pitchFamily="34" charset="0"/>
                <a:ea typeface="Aptos" panose="020B0004020202020204" pitchFamily="34" charset="0"/>
                <a:cs typeface="Times New Roman" panose="02020603050405020304" pitchFamily="18" charset="0"/>
              </a:rPr>
              <a:t>Sn layer during assembly, strict low-magnetic hygiene requirements, narrow cryogenic tuning margins, and sensitivity to pressure or microphonic fluctuations. The transition also faces human and environmental friction points like robust transportability and training non-expert industrial operators.</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tabLst>
                <a:tab pos="1638300" algn="l"/>
              </a:tabLst>
            </a:pPr>
            <a:r>
              <a:rPr lang="en-US" b="1" kern="100" dirty="0">
                <a:effectLst/>
                <a:latin typeface="Arial" panose="020B0604020202020204" pitchFamily="34" charset="0"/>
                <a:ea typeface="Aptos" panose="020B0004020202020204" pitchFamily="34" charset="0"/>
                <a:cs typeface="Times New Roman" panose="02020603050405020304" pitchFamily="18" charset="0"/>
              </a:rPr>
              <a:t>Cooling &amp; Integration: Given the push for conduction cooling, what are the primary engineering bottlenecks in maintaining stable cryogenic temperatures under varying industrial load conditions?</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15000"/>
              </a:lnSpc>
              <a:spcAft>
                <a:spcPts val="800"/>
              </a:spcAft>
              <a:buNone/>
              <a:tabLst>
                <a:tab pos="1638300" algn="l"/>
              </a:tabLst>
            </a:pPr>
            <a:r>
              <a:rPr lang="en-US" sz="1600" kern="100" dirty="0">
                <a:effectLst/>
                <a:latin typeface="Arial" panose="020B0604020202020204" pitchFamily="34" charset="0"/>
                <a:ea typeface="Aptos" panose="020B0004020202020204" pitchFamily="34" charset="0"/>
                <a:cs typeface="Times New Roman" panose="02020603050405020304" pitchFamily="18" charset="0"/>
              </a:rPr>
              <a:t>The primary bottlenecks are the high capital cost of higher-capacity cryocoolers and the raw material quality of the Nb</a:t>
            </a:r>
            <a:r>
              <a:rPr lang="en-US" sz="1600" kern="100" baseline="-25000" dirty="0">
                <a:effectLst/>
                <a:latin typeface="Arial" panose="020B0604020202020204" pitchFamily="34" charset="0"/>
                <a:ea typeface="Aptos" panose="020B0004020202020204" pitchFamily="34" charset="0"/>
                <a:cs typeface="Times New Roman" panose="02020603050405020304" pitchFamily="18" charset="0"/>
              </a:rPr>
              <a:t>3</a:t>
            </a:r>
            <a:r>
              <a:rPr lang="en-US" sz="1600" kern="100" dirty="0">
                <a:effectLst/>
                <a:latin typeface="Arial" panose="020B0604020202020204" pitchFamily="34" charset="0"/>
                <a:ea typeface="Aptos" panose="020B0004020202020204" pitchFamily="34" charset="0"/>
                <a:cs typeface="Times New Roman" panose="02020603050405020304" pitchFamily="18" charset="0"/>
              </a:rPr>
              <a:t>Sn coating. Designing specialized thermal links that support a controlled, uniform cooldown profile (as opposed to natural, uneven cooling) is vital to operate effectively within the tight power constraints of standard commercial cryocoolers</a:t>
            </a:r>
            <a:r>
              <a:rPr lang="en-US" kern="100" dirty="0">
                <a:effectLst/>
                <a:latin typeface="Arial" panose="020B0604020202020204" pitchFamily="34" charset="0"/>
                <a:ea typeface="Aptos" panose="020B0004020202020204" pitchFamily="34" charset="0"/>
                <a:cs typeface="Times New Roman" panose="02020603050405020304" pitchFamily="18" charset="0"/>
              </a:rPr>
              <a:t>.</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tabLst>
                <a:tab pos="1638300" algn="l"/>
              </a:tabLst>
            </a:pPr>
            <a:r>
              <a:rPr lang="en-US" b="1" kern="100" dirty="0">
                <a:effectLst/>
                <a:latin typeface="Arial" panose="020B0604020202020204" pitchFamily="34" charset="0"/>
                <a:ea typeface="Aptos" panose="020B0004020202020204" pitchFamily="34" charset="0"/>
                <a:cs typeface="Times New Roman" panose="02020603050405020304" pitchFamily="18" charset="0"/>
              </a:rPr>
              <a:t>Quality Control: What standardized diagnostic protocols (e.g., RF testing, surface inspection) should be adopted to ensure industrial-grade reliability before system deployment?</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15000"/>
              </a:lnSpc>
              <a:spcAft>
                <a:spcPts val="800"/>
              </a:spcAft>
              <a:buNone/>
              <a:tabLst>
                <a:tab pos="1638300" algn="l"/>
              </a:tabLst>
            </a:pPr>
            <a:r>
              <a:rPr lang="en-US" kern="100" dirty="0">
                <a:effectLst/>
                <a:latin typeface="Arial" panose="020B0604020202020204" pitchFamily="34" charset="0"/>
                <a:ea typeface="Aptos" panose="020B0004020202020204" pitchFamily="34" charset="0"/>
                <a:cs typeface="Times New Roman" panose="02020603050405020304" pitchFamily="18" charset="0"/>
              </a:rPr>
              <a:t>The community relies almost exclusively on comprehensive RF testing backed by strict manufacturing process controls and material analysis. There is a strong collective interest in developing predictive diagnostic tools capable of verifying cavity performance without requiring a full vertical or cryogenic test.</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0095106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95D8420-5A85-F06C-0225-87CD86921A09}"/>
              </a:ext>
            </a:extLst>
          </p:cNvPr>
          <p:cNvSpPr>
            <a:spLocks noGrp="1"/>
          </p:cNvSpPr>
          <p:nvPr>
            <p:ph type="title"/>
          </p:nvPr>
        </p:nvSpPr>
        <p:spPr>
          <a:xfrm>
            <a:off x="409176" y="169559"/>
            <a:ext cx="10053033" cy="719542"/>
          </a:xfrm>
        </p:spPr>
        <p:txBody>
          <a:bodyPr/>
          <a:lstStyle/>
          <a:p>
            <a:r>
              <a:rPr lang="en-US" sz="3000" dirty="0"/>
              <a:t>Background</a:t>
            </a:r>
          </a:p>
        </p:txBody>
      </p:sp>
      <p:sp>
        <p:nvSpPr>
          <p:cNvPr id="5" name="TextBox 4">
            <a:extLst>
              <a:ext uri="{FF2B5EF4-FFF2-40B4-BE49-F238E27FC236}">
                <a16:creationId xmlns:a16="http://schemas.microsoft.com/office/drawing/2014/main" id="{3754E3C1-1CC5-3A0B-297F-BFBAA4A018D3}"/>
              </a:ext>
            </a:extLst>
          </p:cNvPr>
          <p:cNvSpPr txBox="1"/>
          <p:nvPr/>
        </p:nvSpPr>
        <p:spPr>
          <a:xfrm>
            <a:off x="633047" y="1150788"/>
            <a:ext cx="4743938" cy="4752840"/>
          </a:xfrm>
          <a:prstGeom prst="rect">
            <a:avLst/>
          </a:prstGeom>
          <a:noFill/>
        </p:spPr>
        <p:txBody>
          <a:bodyPr wrap="square">
            <a:spAutoFit/>
          </a:bodyPr>
          <a:lstStyle/>
          <a:p>
            <a:pPr marL="0" marR="0" lvl="0" indent="0" algn="l" defTabSz="914400" rtl="0" eaLnBrk="0" fontAlgn="base" latinLnBrk="0" hangingPunct="0">
              <a:lnSpc>
                <a:spcPct val="150000"/>
              </a:lnSpc>
              <a:spcBef>
                <a:spcPct val="0"/>
              </a:spcBef>
              <a:spcAft>
                <a:spcPct val="0"/>
              </a:spcAft>
              <a:buClrTx/>
              <a:buSzTx/>
              <a:buFontTx/>
              <a:buChar char="•"/>
              <a:tabLst/>
              <a:defRPr/>
            </a:pPr>
            <a:r>
              <a:rPr kumimoji="0" lang="en-US" altLang="en-US" sz="17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Cryomodule development started in 2018, aiming for beam acceleration at UITF</a:t>
            </a:r>
          </a:p>
          <a:p>
            <a:pPr marL="0" marR="0" lvl="0" indent="0" algn="l" defTabSz="914400" rtl="0" eaLnBrk="0" fontAlgn="base" latinLnBrk="0" hangingPunct="0">
              <a:lnSpc>
                <a:spcPct val="150000"/>
              </a:lnSpc>
              <a:spcBef>
                <a:spcPct val="0"/>
              </a:spcBef>
              <a:spcAft>
                <a:spcPct val="0"/>
              </a:spcAft>
              <a:buClrTx/>
              <a:buSzTx/>
              <a:buFontTx/>
              <a:buChar char="•"/>
              <a:tabLst/>
              <a:defRPr/>
            </a:pPr>
            <a:r>
              <a:rPr kumimoji="0" lang="en-US" altLang="en-US" sz="17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One cavity coated at </a:t>
            </a:r>
            <a:r>
              <a:rPr kumimoji="0" lang="en-US" altLang="en-US" sz="17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JLab</a:t>
            </a:r>
            <a:r>
              <a:rPr kumimoji="0" lang="en-US" altLang="en-US" sz="17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another at FNAL; both &gt;13 MV/m, Q ~10¹⁰ @ 10 MV/m.</a:t>
            </a:r>
          </a:p>
          <a:p>
            <a:pPr marL="0" marR="0" lvl="0" indent="0" algn="l" defTabSz="914400" rtl="0" eaLnBrk="0" fontAlgn="base" latinLnBrk="0" hangingPunct="0">
              <a:lnSpc>
                <a:spcPct val="150000"/>
              </a:lnSpc>
              <a:spcBef>
                <a:spcPct val="0"/>
              </a:spcBef>
              <a:spcAft>
                <a:spcPct val="0"/>
              </a:spcAft>
              <a:buClrTx/>
              <a:buSzTx/>
              <a:buFontTx/>
              <a:buChar char="•"/>
              <a:tabLst/>
              <a:defRPr/>
            </a:pPr>
            <a:r>
              <a:rPr kumimoji="0" lang="en-US" altLang="en-US" sz="17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Pair assembled but disassembled due to RF window leak → one cavity degraded to 8 MV/m but accepted. </a:t>
            </a:r>
          </a:p>
          <a:p>
            <a:pPr marL="0" marR="0" lvl="0" indent="0" algn="l" defTabSz="914400" rtl="0" eaLnBrk="0" fontAlgn="base" latinLnBrk="0" hangingPunct="0">
              <a:lnSpc>
                <a:spcPct val="150000"/>
              </a:lnSpc>
              <a:spcBef>
                <a:spcPct val="0"/>
              </a:spcBef>
              <a:spcAft>
                <a:spcPct val="0"/>
              </a:spcAft>
              <a:buClrTx/>
              <a:buSzTx/>
              <a:buFontTx/>
              <a:buChar char="•"/>
              <a:tabLst/>
              <a:defRPr/>
            </a:pPr>
            <a:r>
              <a:rPr kumimoji="0" lang="en-US" altLang="en-US" sz="17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Cryomodule Assembled and tested </a:t>
            </a:r>
          </a:p>
          <a:p>
            <a:pPr marL="457200" marR="0" lvl="1" indent="0" algn="l" defTabSz="914400" rtl="0" eaLnBrk="0" fontAlgn="base" latinLnBrk="0" hangingPunct="0">
              <a:lnSpc>
                <a:spcPct val="150000"/>
              </a:lnSpc>
              <a:spcBef>
                <a:spcPct val="0"/>
              </a:spcBef>
              <a:spcAft>
                <a:spcPct val="0"/>
              </a:spcAft>
              <a:buClrTx/>
              <a:buSzTx/>
              <a:buFontTx/>
              <a:buChar char="•"/>
              <a:tabLst/>
              <a:defRPr/>
            </a:pPr>
            <a:r>
              <a:rPr kumimoji="0" lang="en-US" altLang="en-US" sz="17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Demonstrated &gt;10 MV/m gradient in a cryomodule for the first time: lower Q</a:t>
            </a:r>
            <a:r>
              <a:rPr kumimoji="0" lang="en-US" altLang="en-US" sz="1700" b="0" i="0" u="none" strike="noStrike" kern="1200" cap="none" spc="0" normalizeH="0" baseline="-25000" noProof="0" dirty="0">
                <a:ln>
                  <a:noFill/>
                </a:ln>
                <a:solidFill>
                  <a:srgbClr val="000000"/>
                </a:solidFill>
                <a:effectLst/>
                <a:uLnTx/>
                <a:uFillTx/>
                <a:latin typeface="Arial" panose="020B0604020202020204" pitchFamily="34" charset="0"/>
                <a:ea typeface="+mn-ea"/>
                <a:cs typeface="+mn-cs"/>
              </a:rPr>
              <a:t>0</a:t>
            </a:r>
            <a:r>
              <a:rPr kumimoji="0" lang="en-US" altLang="en-US" sz="17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due to limiting cooldown control</a:t>
            </a:r>
          </a:p>
          <a:p>
            <a:pPr marL="0" marR="0" lvl="0" indent="0" algn="l" defTabSz="914400" rtl="0" eaLnBrk="0" fontAlgn="base" latinLnBrk="0" hangingPunct="0">
              <a:lnSpc>
                <a:spcPct val="150000"/>
              </a:lnSpc>
              <a:spcBef>
                <a:spcPct val="0"/>
              </a:spcBef>
              <a:spcAft>
                <a:spcPct val="0"/>
              </a:spcAft>
              <a:buClrTx/>
              <a:buSzTx/>
              <a:buFontTx/>
              <a:buChar char="•"/>
              <a:tabLst/>
              <a:defRPr/>
            </a:pPr>
            <a:endParaRPr kumimoji="0" lang="en-US" altLang="en-US" sz="17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nvGrpSpPr>
          <p:cNvPr id="6" name="Group 5">
            <a:extLst>
              <a:ext uri="{FF2B5EF4-FFF2-40B4-BE49-F238E27FC236}">
                <a16:creationId xmlns:a16="http://schemas.microsoft.com/office/drawing/2014/main" id="{C2EBDD57-4B81-61F2-4539-D7EF6B09736E}"/>
              </a:ext>
            </a:extLst>
          </p:cNvPr>
          <p:cNvGrpSpPr/>
          <p:nvPr/>
        </p:nvGrpSpPr>
        <p:grpSpPr>
          <a:xfrm>
            <a:off x="5564555" y="955404"/>
            <a:ext cx="6176216" cy="2304552"/>
            <a:chOff x="515815" y="3429000"/>
            <a:chExt cx="6832709" cy="2566239"/>
          </a:xfrm>
        </p:grpSpPr>
        <p:pic>
          <p:nvPicPr>
            <p:cNvPr id="7" name="Picture 6" descr="A picture containing indoor, device, counter, miller&#10;&#10;Description automatically generated">
              <a:extLst>
                <a:ext uri="{FF2B5EF4-FFF2-40B4-BE49-F238E27FC236}">
                  <a16:creationId xmlns:a16="http://schemas.microsoft.com/office/drawing/2014/main" id="{F284550D-72ED-9E17-A9FE-61AAFB998025}"/>
                </a:ext>
              </a:extLst>
            </p:cNvPr>
            <p:cNvPicPr>
              <a:picLocks noChangeAspect="1"/>
            </p:cNvPicPr>
            <p:nvPr/>
          </p:nvPicPr>
          <p:blipFill rotWithShape="1">
            <a:blip r:embed="rId2"/>
            <a:srcRect t="20543" b="12687"/>
            <a:stretch/>
          </p:blipFill>
          <p:spPr>
            <a:xfrm>
              <a:off x="515815" y="3429000"/>
              <a:ext cx="6832709" cy="2566239"/>
            </a:xfrm>
            <a:prstGeom prst="rect">
              <a:avLst/>
            </a:prstGeom>
          </p:spPr>
        </p:pic>
        <p:pic>
          <p:nvPicPr>
            <p:cNvPr id="8" name="Content Placeholder 6" descr="A close-up of a machine&#10;&#10;Description automatically generated with low confidence">
              <a:extLst>
                <a:ext uri="{FF2B5EF4-FFF2-40B4-BE49-F238E27FC236}">
                  <a16:creationId xmlns:a16="http://schemas.microsoft.com/office/drawing/2014/main" id="{304C926D-0905-491A-56B8-2D548CD270AE}"/>
                </a:ext>
              </a:extLst>
            </p:cNvPr>
            <p:cNvPicPr>
              <a:picLocks noChangeAspect="1"/>
            </p:cNvPicPr>
            <p:nvPr/>
          </p:nvPicPr>
          <p:blipFill rotWithShape="1">
            <a:blip r:embed="rId3"/>
            <a:srcRect l="30406" t="25774" r="38226" b="30293"/>
            <a:stretch/>
          </p:blipFill>
          <p:spPr>
            <a:xfrm rot="5400000">
              <a:off x="524690" y="5039983"/>
              <a:ext cx="946381" cy="964131"/>
            </a:xfrm>
            <a:prstGeom prst="rect">
              <a:avLst/>
            </a:prstGeom>
          </p:spPr>
        </p:pic>
        <p:pic>
          <p:nvPicPr>
            <p:cNvPr id="9" name="Picture 8">
              <a:extLst>
                <a:ext uri="{FF2B5EF4-FFF2-40B4-BE49-F238E27FC236}">
                  <a16:creationId xmlns:a16="http://schemas.microsoft.com/office/drawing/2014/main" id="{42618545-F3FB-60EF-BFB6-E0088B494C05}"/>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13000" contrast="9000"/>
                      </a14:imgEffect>
                    </a14:imgLayer>
                  </a14:imgProps>
                </a:ext>
              </a:extLst>
            </a:blip>
            <a:srcRect t="4126" r="48962"/>
            <a:stretch/>
          </p:blipFill>
          <p:spPr>
            <a:xfrm flipV="1">
              <a:off x="6422820" y="4973056"/>
              <a:ext cx="925704" cy="1022183"/>
            </a:xfrm>
            <a:prstGeom prst="rect">
              <a:avLst/>
            </a:prstGeom>
          </p:spPr>
        </p:pic>
      </p:grpSp>
      <p:pic>
        <p:nvPicPr>
          <p:cNvPr id="10" name="Picture 9" descr="A large machine in a factory&#10;&#10;Description automatically generated">
            <a:extLst>
              <a:ext uri="{FF2B5EF4-FFF2-40B4-BE49-F238E27FC236}">
                <a16:creationId xmlns:a16="http://schemas.microsoft.com/office/drawing/2014/main" id="{B9819C7D-A208-8521-99A9-18EBA0CE594A}"/>
              </a:ext>
            </a:extLst>
          </p:cNvPr>
          <p:cNvPicPr>
            <a:picLocks noChangeAspect="1"/>
          </p:cNvPicPr>
          <p:nvPr/>
        </p:nvPicPr>
        <p:blipFill rotWithShape="1">
          <a:blip r:embed="rId6"/>
          <a:srcRect l="24774" t="21261" r="-268" b="3050"/>
          <a:stretch/>
        </p:blipFill>
        <p:spPr>
          <a:xfrm>
            <a:off x="5564555" y="3538396"/>
            <a:ext cx="3517722" cy="1934514"/>
          </a:xfrm>
          <a:prstGeom prst="rect">
            <a:avLst/>
          </a:prstGeom>
        </p:spPr>
      </p:pic>
      <p:pic>
        <p:nvPicPr>
          <p:cNvPr id="12" name="Picture 11">
            <a:extLst>
              <a:ext uri="{FF2B5EF4-FFF2-40B4-BE49-F238E27FC236}">
                <a16:creationId xmlns:a16="http://schemas.microsoft.com/office/drawing/2014/main" id="{D9CDC177-F3DC-6BA6-F790-E61AC2A2A049}"/>
              </a:ext>
            </a:extLst>
          </p:cNvPr>
          <p:cNvPicPr>
            <a:picLocks noChangeAspect="1"/>
          </p:cNvPicPr>
          <p:nvPr/>
        </p:nvPicPr>
        <p:blipFill>
          <a:blip r:embed="rId7"/>
          <a:stretch>
            <a:fillRect/>
          </a:stretch>
        </p:blipFill>
        <p:spPr>
          <a:xfrm>
            <a:off x="9185951" y="3429000"/>
            <a:ext cx="2699294" cy="2043910"/>
          </a:xfrm>
          <a:prstGeom prst="rect">
            <a:avLst/>
          </a:prstGeom>
        </p:spPr>
      </p:pic>
      <p:pic>
        <p:nvPicPr>
          <p:cNvPr id="14" name="Picture 13">
            <a:extLst>
              <a:ext uri="{FF2B5EF4-FFF2-40B4-BE49-F238E27FC236}">
                <a16:creationId xmlns:a16="http://schemas.microsoft.com/office/drawing/2014/main" id="{C3916B25-9093-24EE-00BD-1D56000567A9}"/>
              </a:ext>
            </a:extLst>
          </p:cNvPr>
          <p:cNvPicPr>
            <a:picLocks noChangeAspect="1"/>
          </p:cNvPicPr>
          <p:nvPr/>
        </p:nvPicPr>
        <p:blipFill>
          <a:blip r:embed="rId8"/>
          <a:stretch>
            <a:fillRect/>
          </a:stretch>
        </p:blipFill>
        <p:spPr>
          <a:xfrm>
            <a:off x="7714586" y="5349538"/>
            <a:ext cx="2274277" cy="1106116"/>
          </a:xfrm>
          <a:prstGeom prst="rect">
            <a:avLst/>
          </a:prstGeom>
        </p:spPr>
      </p:pic>
    </p:spTree>
    <p:extLst>
      <p:ext uri="{BB962C8B-B14F-4D97-AF65-F5344CB8AC3E}">
        <p14:creationId xmlns:p14="http://schemas.microsoft.com/office/powerpoint/2010/main" val="1302172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5B5DC0-C243-65C9-8FA1-9507FEEFCBBF}"/>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D30876B0-D56C-8FF4-BF3E-41D6E7E0F381}"/>
              </a:ext>
            </a:extLst>
          </p:cNvPr>
          <p:cNvSpPr>
            <a:spLocks noGrp="1"/>
          </p:cNvSpPr>
          <p:nvPr>
            <p:ph type="title"/>
          </p:nvPr>
        </p:nvSpPr>
        <p:spPr>
          <a:xfrm>
            <a:off x="2811794" y="0"/>
            <a:ext cx="8404123" cy="1325563"/>
          </a:xfrm>
        </p:spPr>
        <p:txBody>
          <a:bodyPr>
            <a:normAutofit/>
          </a:bodyPr>
          <a:lstStyle/>
          <a:p>
            <a:r>
              <a:rPr lang="it-IT" sz="2400" b="1" dirty="0">
                <a:latin typeface="Calibri" panose="020F0502020204030204" pitchFamily="34" charset="0"/>
                <a:ea typeface="Calibri" panose="020F0502020204030204" pitchFamily="34" charset="0"/>
                <a:cs typeface="Calibri" panose="020F0502020204030204" pitchFamily="34" charset="0"/>
              </a:rPr>
              <a:t>Hot topic </a:t>
            </a:r>
            <a:r>
              <a:rPr lang="it-IT" sz="2000" dirty="0">
                <a:latin typeface="Calibri" panose="020F0502020204030204" pitchFamily="34" charset="0"/>
                <a:ea typeface="Calibri" panose="020F0502020204030204" pitchFamily="34" charset="0"/>
                <a:cs typeface="Calibri" panose="020F0502020204030204" pitchFamily="34" charset="0"/>
              </a:rPr>
              <a:t>Developing SRF towards Turn-Key Industrial Systems</a:t>
            </a:r>
            <a:br>
              <a:rPr lang="it-IT" sz="2000" dirty="0">
                <a:latin typeface="Calibri" panose="020F0502020204030204" pitchFamily="34" charset="0"/>
                <a:ea typeface="Calibri" panose="020F0502020204030204" pitchFamily="34" charset="0"/>
                <a:cs typeface="Calibri" panose="020F0502020204030204" pitchFamily="34" charset="0"/>
              </a:rPr>
            </a:br>
            <a:br>
              <a:rPr lang="it-IT" sz="200" dirty="0">
                <a:latin typeface="Calibri" panose="020F0502020204030204" pitchFamily="34" charset="0"/>
                <a:ea typeface="Calibri" panose="020F0502020204030204" pitchFamily="34" charset="0"/>
                <a:cs typeface="Calibri" panose="020F0502020204030204" pitchFamily="34" charset="0"/>
              </a:rPr>
            </a:br>
            <a:r>
              <a:rPr lang="it-IT" sz="2800" b="1" i="1" dirty="0">
                <a:solidFill>
                  <a:srgbClr val="C00000"/>
                </a:solidFill>
                <a:latin typeface="Calibri" panose="020F0502020204030204" pitchFamily="34" charset="0"/>
                <a:ea typeface="Calibri" panose="020F0502020204030204" pitchFamily="34" charset="0"/>
                <a:cs typeface="Calibri" panose="020F0502020204030204" pitchFamily="34" charset="0"/>
              </a:rPr>
              <a:t>Engineering path for reliability</a:t>
            </a:r>
            <a:endParaRPr lang="it-IT" sz="2400" b="1" i="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descr="TTC 2026 Meeting, CEA-CNRS-Université Paris Saclay, 9-12 June 2026, Gif sur Yvette, France">
            <a:extLst>
              <a:ext uri="{FF2B5EF4-FFF2-40B4-BE49-F238E27FC236}">
                <a16:creationId xmlns:a16="http://schemas.microsoft.com/office/drawing/2014/main" id="{7FA632B7-1187-0CB8-560F-B392760D6B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39" t="8985" r="82173" b="10183"/>
          <a:stretch>
            <a:fillRect/>
          </a:stretch>
        </p:blipFill>
        <p:spPr bwMode="auto">
          <a:xfrm>
            <a:off x="830490" y="353097"/>
            <a:ext cx="1520828" cy="7055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DB69C9A-640B-BBF9-DA00-8E2773D275E1}"/>
              </a:ext>
            </a:extLst>
          </p:cNvPr>
          <p:cNvSpPr txBox="1"/>
          <p:nvPr/>
        </p:nvSpPr>
        <p:spPr>
          <a:xfrm>
            <a:off x="128587" y="1325563"/>
            <a:ext cx="11934825" cy="5265288"/>
          </a:xfrm>
          <a:prstGeom prst="rect">
            <a:avLst/>
          </a:prstGeom>
          <a:noFill/>
        </p:spPr>
        <p:txBody>
          <a:bodyPr wrap="square">
            <a:spAutoFit/>
          </a:bodyPr>
          <a:lstStyle/>
          <a:p>
            <a:pPr marL="0" marR="0">
              <a:lnSpc>
                <a:spcPct val="115000"/>
              </a:lnSpc>
              <a:spcAft>
                <a:spcPts val="800"/>
              </a:spcAft>
              <a:buNone/>
              <a:tabLst>
                <a:tab pos="1638300" algn="l"/>
              </a:tabLst>
            </a:pPr>
            <a:r>
              <a:rPr lang="en-US" b="1" kern="100" dirty="0">
                <a:effectLst/>
                <a:latin typeface="Arial" panose="020B0604020202020204" pitchFamily="34" charset="0"/>
                <a:ea typeface="Aptos" panose="020B0004020202020204" pitchFamily="34" charset="0"/>
                <a:cs typeface="Times New Roman" panose="02020603050405020304" pitchFamily="18" charset="0"/>
              </a:rPr>
              <a:t>Cryostat Design: What are the most significant obstacles to reducing the footprint and complexity of the cryostat/cryogenic distribution system while maintaining high-duty-cycle performance?</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15000"/>
              </a:lnSpc>
              <a:spcAft>
                <a:spcPts val="800"/>
              </a:spcAft>
              <a:buNone/>
              <a:tabLst>
                <a:tab pos="1638300" algn="l"/>
              </a:tabLst>
            </a:pPr>
            <a:r>
              <a:rPr lang="en-US" sz="1600" kern="100" dirty="0">
                <a:effectLst/>
                <a:latin typeface="Arial" panose="020B0604020202020204" pitchFamily="34" charset="0"/>
                <a:ea typeface="Aptos" panose="020B0004020202020204" pitchFamily="34" charset="0"/>
                <a:cs typeface="Times New Roman" panose="02020603050405020304" pitchFamily="18" charset="0"/>
              </a:rPr>
              <a:t>Major obstacles involve mitigating the coating's mechanical sensitivity, preventing magnetic flux trapping, and optimizing the integration of thermal links. Furthermore, the massive physical footprint of commercial compressors (often designed for standard MRI applications) means that the entire system needs a clean-sheet redesign optimized around conduction-cooled SRF requirements.</a:t>
            </a:r>
          </a:p>
          <a:p>
            <a:pPr marL="457200" marR="0">
              <a:lnSpc>
                <a:spcPct val="115000"/>
              </a:lnSpc>
              <a:spcAft>
                <a:spcPts val="800"/>
              </a:spcAft>
              <a:buNone/>
              <a:tabLst>
                <a:tab pos="1638300" algn="l"/>
              </a:tabLst>
            </a:pPr>
            <a:endParaRPr lang="en-US" sz="100" kern="100" dirty="0">
              <a:latin typeface="Arial" panose="020B0604020202020204" pitchFamily="34" charset="0"/>
              <a:ea typeface="Aptos" panose="020B00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Vibration &amp; Microphonics: For compact, industrial-grade accelerators, what vibration mitigation strategies (passive or active) are currently being validated to ensure stable operation in non-lab environments?</a:t>
            </a:r>
            <a:endParaRPr lang="en-US"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The community relies on a blend of active and passive methods, with passive methods taking priority. These include physical vibration decoupling, such as locating pumps and compressors on isolated slabs away from the cryomodule, though field validation data remains relatively scarce.</a:t>
            </a:r>
          </a:p>
          <a:p>
            <a:endParaRPr lang="en-US" sz="1600"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Power Couplers: Are current power coupler designs capable of handling the high average power required for industrial applications without frequent maintenance or failure?</a:t>
            </a:r>
            <a:endParaRPr lang="en-US"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Perspectives are split. Some express confidence that Fundamental Power Couplers (FPCs) can rapidly meet industrial demands (handling up to hundreds of kW with low maintenance overhead (less than once per year). Others note that true high-power capability remains unproven in commercial settings and that specialized couplers developed specifically for conduction cooling need more validation.</a:t>
            </a:r>
            <a:endParaRPr lang="en-US" sz="1600" kern="100" dirty="0">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25028404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C65CB-D6EC-9E89-A122-5C6B0488A077}"/>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782193C1-6EE6-9A2B-2B7E-60172D1D7CC6}"/>
              </a:ext>
            </a:extLst>
          </p:cNvPr>
          <p:cNvSpPr>
            <a:spLocks noGrp="1"/>
          </p:cNvSpPr>
          <p:nvPr>
            <p:ph type="title"/>
          </p:nvPr>
        </p:nvSpPr>
        <p:spPr>
          <a:xfrm>
            <a:off x="2811794" y="156482"/>
            <a:ext cx="8404123" cy="1325563"/>
          </a:xfrm>
        </p:spPr>
        <p:txBody>
          <a:bodyPr>
            <a:normAutofit/>
          </a:bodyPr>
          <a:lstStyle/>
          <a:p>
            <a:r>
              <a:rPr lang="it-IT" sz="2400" b="1" dirty="0">
                <a:latin typeface="Calibri" panose="020F0502020204030204" pitchFamily="34" charset="0"/>
                <a:ea typeface="Calibri" panose="020F0502020204030204" pitchFamily="34" charset="0"/>
                <a:cs typeface="Calibri" panose="020F0502020204030204" pitchFamily="34" charset="0"/>
              </a:rPr>
              <a:t>Hot topic </a:t>
            </a:r>
            <a:r>
              <a:rPr lang="it-IT" sz="2000" dirty="0">
                <a:latin typeface="Calibri" panose="020F0502020204030204" pitchFamily="34" charset="0"/>
                <a:ea typeface="Calibri" panose="020F0502020204030204" pitchFamily="34" charset="0"/>
                <a:cs typeface="Calibri" panose="020F0502020204030204" pitchFamily="34" charset="0"/>
              </a:rPr>
              <a:t>Developing SRF towards Turn-Key Industrial Systems</a:t>
            </a:r>
            <a:br>
              <a:rPr lang="it-IT" sz="2000" dirty="0">
                <a:latin typeface="Calibri" panose="020F0502020204030204" pitchFamily="34" charset="0"/>
                <a:ea typeface="Calibri" panose="020F0502020204030204" pitchFamily="34" charset="0"/>
                <a:cs typeface="Calibri" panose="020F0502020204030204" pitchFamily="34" charset="0"/>
              </a:rPr>
            </a:br>
            <a:br>
              <a:rPr lang="it-IT" sz="200" dirty="0">
                <a:latin typeface="Calibri" panose="020F0502020204030204" pitchFamily="34" charset="0"/>
                <a:ea typeface="Calibri" panose="020F0502020204030204" pitchFamily="34" charset="0"/>
                <a:cs typeface="Calibri" panose="020F0502020204030204" pitchFamily="34" charset="0"/>
              </a:rPr>
            </a:br>
            <a:r>
              <a:rPr lang="it-IT" sz="2800" b="1" i="1" dirty="0">
                <a:solidFill>
                  <a:srgbClr val="C00000"/>
                </a:solidFill>
                <a:latin typeface="Calibri" panose="020F0502020204030204" pitchFamily="34" charset="0"/>
                <a:ea typeface="Calibri" panose="020F0502020204030204" pitchFamily="34" charset="0"/>
                <a:cs typeface="Calibri" panose="020F0502020204030204" pitchFamily="34" charset="0"/>
              </a:rPr>
              <a:t>Engineering path for reliability</a:t>
            </a:r>
            <a:endParaRPr lang="it-IT" sz="2400" b="1" i="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descr="TTC 2026 Meeting, CEA-CNRS-Université Paris Saclay, 9-12 June 2026, Gif sur Yvette, France">
            <a:extLst>
              <a:ext uri="{FF2B5EF4-FFF2-40B4-BE49-F238E27FC236}">
                <a16:creationId xmlns:a16="http://schemas.microsoft.com/office/drawing/2014/main" id="{4BA21C47-3F47-1C07-281C-7C22916DE3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39" t="8985" r="82173" b="10183"/>
          <a:stretch>
            <a:fillRect/>
          </a:stretch>
        </p:blipFill>
        <p:spPr bwMode="auto">
          <a:xfrm>
            <a:off x="830490" y="509579"/>
            <a:ext cx="1520828" cy="7055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0AA0AB2-0008-52B0-C95F-43A5E8A8410E}"/>
              </a:ext>
            </a:extLst>
          </p:cNvPr>
          <p:cNvSpPr txBox="1"/>
          <p:nvPr/>
        </p:nvSpPr>
        <p:spPr>
          <a:xfrm>
            <a:off x="328612" y="2039942"/>
            <a:ext cx="11534775" cy="3109313"/>
          </a:xfrm>
          <a:prstGeom prst="rect">
            <a:avLst/>
          </a:prstGeom>
          <a:noFill/>
        </p:spPr>
        <p:txBody>
          <a:bodyPr wrap="square">
            <a:spAutoFit/>
          </a:bodyPr>
          <a:lstStyle/>
          <a:p>
            <a:pPr marL="0" marR="0">
              <a:lnSpc>
                <a:spcPct val="115000"/>
              </a:lnSpc>
              <a:spcAft>
                <a:spcPts val="800"/>
              </a:spcAft>
              <a:buNone/>
              <a:tabLst>
                <a:tab pos="1638300" algn="l"/>
              </a:tabLst>
            </a:pPr>
            <a:r>
              <a:rPr lang="en-US" sz="1800" b="1" kern="100" dirty="0">
                <a:effectLst/>
                <a:latin typeface="Arial" panose="020B0604020202020204" pitchFamily="34" charset="0"/>
                <a:ea typeface="Aptos" panose="020B0004020202020204" pitchFamily="34" charset="0"/>
                <a:cs typeface="Times New Roman" panose="02020603050405020304" pitchFamily="18" charset="0"/>
              </a:rPr>
              <a:t>Serviceability &amp; Maintenance: What is the industry standard for the "Mean Time Between Maintenance" (MTBM) that would be considered acceptable for a turn-key industrial system (e.g., &gt;20,000 hours)?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15000"/>
              </a:lnSpc>
              <a:spcAft>
                <a:spcPts val="800"/>
              </a:spcAft>
              <a:buNone/>
              <a:tabLst>
                <a:tab pos="1638300" algn="l"/>
              </a:tabLst>
            </a:pPr>
            <a:r>
              <a:rPr lang="en-US" sz="1600" kern="100" dirty="0">
                <a:effectLst/>
                <a:latin typeface="Arial" panose="020B0604020202020204" pitchFamily="34" charset="0"/>
                <a:ea typeface="Aptos" panose="020B0004020202020204" pitchFamily="34" charset="0"/>
                <a:cs typeface="Times New Roman" panose="02020603050405020304" pitchFamily="18" charset="0"/>
              </a:rPr>
              <a:t>The minimum acceptable threshold is cited around 5,000--10,000 hours, while ambitious expectations for a competitive commercial commodity range from 30,000 to 60,000 hours.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tabLst>
                <a:tab pos="1638300" algn="l"/>
              </a:tabLst>
            </a:pPr>
            <a:r>
              <a:rPr lang="en-US" sz="1800" b="1" kern="100" dirty="0">
                <a:effectLst/>
                <a:latin typeface="Arial" panose="020B0604020202020204" pitchFamily="34" charset="0"/>
                <a:ea typeface="Aptos" panose="020B0004020202020204" pitchFamily="34" charset="0"/>
                <a:cs typeface="Times New Roman" panose="02020603050405020304" pitchFamily="18" charset="0"/>
              </a:rPr>
              <a:t>Redundancy Models: For industrial environments where downtime is costly, what level of cryocooler redundancy (e.g., N+1 configuration) is required to ensure continuous operation without manual intervention?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15000"/>
              </a:lnSpc>
              <a:spcAft>
                <a:spcPts val="800"/>
              </a:spcAft>
              <a:buNone/>
              <a:tabLst>
                <a:tab pos="1638300" algn="l"/>
              </a:tabLst>
            </a:pPr>
            <a:r>
              <a:rPr lang="en-US" sz="1600" kern="100" dirty="0">
                <a:effectLst/>
                <a:latin typeface="Arial" panose="020B0604020202020204" pitchFamily="34" charset="0"/>
                <a:ea typeface="Aptos" panose="020B0004020202020204" pitchFamily="34" charset="0"/>
                <a:cs typeface="Times New Roman" panose="02020603050405020304" pitchFamily="18" charset="0"/>
              </a:rPr>
              <a:t>While some models suggest fractional dependencies, the dominant sentiment points to an N+2 configuration to ensure continuous, hands-off industrial operation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3267725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18E44D-F62D-7CE6-FDAD-80B58DDFF8C3}"/>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3DEE8F65-0D3C-88B8-E6B0-5B9A5B0CA619}"/>
              </a:ext>
            </a:extLst>
          </p:cNvPr>
          <p:cNvSpPr>
            <a:spLocks noGrp="1"/>
          </p:cNvSpPr>
          <p:nvPr>
            <p:ph type="title"/>
          </p:nvPr>
        </p:nvSpPr>
        <p:spPr>
          <a:xfrm>
            <a:off x="2811794" y="156482"/>
            <a:ext cx="8404123" cy="1325563"/>
          </a:xfrm>
        </p:spPr>
        <p:txBody>
          <a:bodyPr>
            <a:normAutofit/>
          </a:bodyPr>
          <a:lstStyle/>
          <a:p>
            <a:r>
              <a:rPr lang="it-IT" sz="2400" b="1" dirty="0">
                <a:latin typeface="Calibri" panose="020F0502020204030204" pitchFamily="34" charset="0"/>
                <a:ea typeface="Calibri" panose="020F0502020204030204" pitchFamily="34" charset="0"/>
                <a:cs typeface="Calibri" panose="020F0502020204030204" pitchFamily="34" charset="0"/>
              </a:rPr>
              <a:t>Hot topic </a:t>
            </a:r>
            <a:r>
              <a:rPr lang="it-IT" sz="2000" dirty="0">
                <a:latin typeface="Calibri" panose="020F0502020204030204" pitchFamily="34" charset="0"/>
                <a:ea typeface="Calibri" panose="020F0502020204030204" pitchFamily="34" charset="0"/>
                <a:cs typeface="Calibri" panose="020F0502020204030204" pitchFamily="34" charset="0"/>
              </a:rPr>
              <a:t>Developing SRF towards Turn-Key Industrial Systems</a:t>
            </a:r>
            <a:br>
              <a:rPr lang="it-IT" sz="2000" dirty="0">
                <a:latin typeface="Calibri" panose="020F0502020204030204" pitchFamily="34" charset="0"/>
                <a:ea typeface="Calibri" panose="020F0502020204030204" pitchFamily="34" charset="0"/>
                <a:cs typeface="Calibri" panose="020F0502020204030204" pitchFamily="34" charset="0"/>
              </a:rPr>
            </a:br>
            <a:br>
              <a:rPr lang="it-IT" sz="200" dirty="0">
                <a:latin typeface="Calibri" panose="020F0502020204030204" pitchFamily="34" charset="0"/>
                <a:ea typeface="Calibri" panose="020F0502020204030204" pitchFamily="34" charset="0"/>
                <a:cs typeface="Calibri" panose="020F0502020204030204" pitchFamily="34" charset="0"/>
              </a:rPr>
            </a:br>
            <a:r>
              <a:rPr lang="it-IT" sz="2800" b="1" i="1" dirty="0">
                <a:solidFill>
                  <a:srgbClr val="C00000"/>
                </a:solidFill>
                <a:latin typeface="Calibri" panose="020F0502020204030204" pitchFamily="34" charset="0"/>
                <a:ea typeface="Calibri" panose="020F0502020204030204" pitchFamily="34" charset="0"/>
                <a:cs typeface="Calibri" panose="020F0502020204030204" pitchFamily="34" charset="0"/>
              </a:rPr>
              <a:t>Strategic democratization</a:t>
            </a:r>
            <a:endParaRPr lang="it-IT" sz="2400" b="1" i="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descr="TTC 2026 Meeting, CEA-CNRS-Université Paris Saclay, 9-12 June 2026, Gif sur Yvette, France">
            <a:extLst>
              <a:ext uri="{FF2B5EF4-FFF2-40B4-BE49-F238E27FC236}">
                <a16:creationId xmlns:a16="http://schemas.microsoft.com/office/drawing/2014/main" id="{8190FC65-5DF3-7EBE-0B29-3C6871CE79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39" t="8985" r="82173" b="10183"/>
          <a:stretch>
            <a:fillRect/>
          </a:stretch>
        </p:blipFill>
        <p:spPr bwMode="auto">
          <a:xfrm>
            <a:off x="830490" y="509579"/>
            <a:ext cx="1520828" cy="70553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988AC22-F534-BBAF-8BCD-E67EFC8D60EA}"/>
              </a:ext>
            </a:extLst>
          </p:cNvPr>
          <p:cNvSpPr txBox="1"/>
          <p:nvPr/>
        </p:nvSpPr>
        <p:spPr>
          <a:xfrm>
            <a:off x="304800" y="1369778"/>
            <a:ext cx="11887200" cy="5613075"/>
          </a:xfrm>
          <a:prstGeom prst="rect">
            <a:avLst/>
          </a:prstGeom>
          <a:noFill/>
        </p:spPr>
        <p:txBody>
          <a:bodyPr wrap="square">
            <a:spAutoFit/>
          </a:bodyPr>
          <a:lstStyle/>
          <a:p>
            <a:pPr marL="0" marR="0">
              <a:lnSpc>
                <a:spcPct val="115000"/>
              </a:lnSpc>
              <a:spcAft>
                <a:spcPts val="800"/>
              </a:spcAft>
              <a:buNone/>
            </a:pPr>
            <a:r>
              <a:rPr lang="en-US" sz="1800" b="1" kern="100" dirty="0">
                <a:effectLst/>
                <a:latin typeface="Arial" panose="020B0604020202020204" pitchFamily="34" charset="0"/>
                <a:ea typeface="Aptos" panose="020B0004020202020204" pitchFamily="34" charset="0"/>
                <a:cs typeface="Times New Roman" panose="02020603050405020304" pitchFamily="18" charset="0"/>
              </a:rPr>
              <a:t>Cost Reduction: What specific component or process (e.g., vacuum systems, cryostat design, power couplers) represents the largest cost barrier to widespread commercial adoption?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15000"/>
              </a:lnSpc>
              <a:spcAft>
                <a:spcPts val="800"/>
              </a:spcAft>
              <a:buNone/>
            </a:pPr>
            <a:r>
              <a:rPr lang="en-US" sz="1600" kern="100" dirty="0">
                <a:effectLst/>
                <a:latin typeface="Arial" panose="020B0604020202020204" pitchFamily="34" charset="0"/>
                <a:ea typeface="Aptos" panose="020B0004020202020204" pitchFamily="34" charset="0"/>
                <a:cs typeface="Times New Roman" panose="02020603050405020304" pitchFamily="18" charset="0"/>
              </a:rPr>
              <a:t>The largest financial barriers are driven by the RF power source (dominating both Capex and </a:t>
            </a:r>
            <a:r>
              <a:rPr lang="en-US" sz="1600" kern="100" dirty="0" err="1">
                <a:effectLst/>
                <a:latin typeface="Arial" panose="020B0604020202020204" pitchFamily="34" charset="0"/>
                <a:ea typeface="Aptos" panose="020B0004020202020204" pitchFamily="34" charset="0"/>
                <a:cs typeface="Times New Roman" panose="02020603050405020304" pitchFamily="18" charset="0"/>
              </a:rPr>
              <a:t>Opex</a:t>
            </a:r>
            <a:r>
              <a:rPr lang="en-US" sz="1600" kern="100" dirty="0">
                <a:effectLst/>
                <a:latin typeface="Arial" panose="020B0604020202020204" pitchFamily="34" charset="0"/>
                <a:ea typeface="Aptos" panose="020B0004020202020204" pitchFamily="34" charset="0"/>
                <a:cs typeface="Times New Roman" panose="02020603050405020304" pitchFamily="18" charset="0"/>
              </a:rPr>
              <a:t>), the power couplers, reactor/vessel design, and the technical scaling up of the Nb</a:t>
            </a:r>
            <a:r>
              <a:rPr lang="en-US" sz="1600" kern="100" baseline="-25000" dirty="0">
                <a:effectLst/>
                <a:latin typeface="Arial" panose="020B0604020202020204" pitchFamily="34" charset="0"/>
                <a:ea typeface="Aptos" panose="020B0004020202020204" pitchFamily="34" charset="0"/>
                <a:cs typeface="Times New Roman" panose="02020603050405020304" pitchFamily="18" charset="0"/>
              </a:rPr>
              <a:t>3</a:t>
            </a:r>
            <a:r>
              <a:rPr lang="en-US" sz="1600" kern="100" dirty="0">
                <a:effectLst/>
                <a:latin typeface="Arial" panose="020B0604020202020204" pitchFamily="34" charset="0"/>
                <a:ea typeface="Aptos" panose="020B0004020202020204" pitchFamily="34" charset="0"/>
                <a:cs typeface="Times New Roman" panose="02020603050405020304" pitchFamily="18" charset="0"/>
              </a:rPr>
              <a:t>Sn coating and cavity processing to a high-throughput industrial standard</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Arial" panose="020B0604020202020204" pitchFamily="34" charset="0"/>
                <a:ea typeface="Aptos" panose="020B0004020202020204" pitchFamily="34" charset="0"/>
                <a:cs typeface="Times New Roman" panose="02020603050405020304" pitchFamily="18" charset="0"/>
              </a:rPr>
              <a:t>Skill-Set Barrier: What are the most essential features required to allow operation by technicians who are not specialized in accelerator physics?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15000"/>
              </a:lnSpc>
              <a:spcAft>
                <a:spcPts val="800"/>
              </a:spcAft>
              <a:buNone/>
            </a:pPr>
            <a:r>
              <a:rPr lang="en-US" sz="1600" kern="100" dirty="0">
                <a:effectLst/>
                <a:latin typeface="Arial" panose="020B0604020202020204" pitchFamily="34" charset="0"/>
                <a:ea typeface="Aptos" panose="020B0004020202020204" pitchFamily="34" charset="0"/>
                <a:cs typeface="Times New Roman" panose="02020603050405020304" pitchFamily="18" charset="0"/>
              </a:rPr>
              <a:t>True turn-key functionality is mandatory, relying on high automation, well-defined step-by-step procedures, and highly constrained manual interventions. Simplifying the control logic to a standardized framework would allow technicians from adjacent fields (e.g., radar technicians) to operate the hardware easily.</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Arial" panose="020B0604020202020204" pitchFamily="34" charset="0"/>
                <a:ea typeface="Aptos" panose="020B0004020202020204" pitchFamily="34" charset="0"/>
                <a:cs typeface="Times New Roman" panose="02020603050405020304" pitchFamily="18" charset="0"/>
              </a:rPr>
              <a:t>Regulatory Hurdles: Are there specific safety or regulatory standards (e.g., pressure vessel codes, radiation shielding certifications) that currently hinder the deployment of SRF systems in non-laboratory settings?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15000"/>
              </a:lnSpc>
              <a:spcAft>
                <a:spcPts val="800"/>
              </a:spcAft>
              <a:buNone/>
            </a:pPr>
            <a:r>
              <a:rPr lang="en-US" sz="1600" kern="100" dirty="0">
                <a:effectLst/>
                <a:latin typeface="Arial" panose="020B0604020202020204" pitchFamily="34" charset="0"/>
                <a:ea typeface="Aptos" panose="020B0004020202020204" pitchFamily="34" charset="0"/>
                <a:cs typeface="Times New Roman" panose="02020603050405020304" pitchFamily="18" charset="0"/>
              </a:rPr>
              <a:t>High-mass radiation shielding represents the largest logistical and regulatory bottleneck for new installations outside labs. Additionally, there is a lack of standardized mechanical design codes for next-generation SRF structures, though regulatory pressure may ease at modest energy outputs (e.g., 10 MV).</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2747716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DD4A9-D7C9-AA53-8590-B8B84F583563}"/>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6B0159A5-54C6-67AE-C3C3-B2DF9B27FC90}"/>
              </a:ext>
            </a:extLst>
          </p:cNvPr>
          <p:cNvSpPr>
            <a:spLocks noGrp="1"/>
          </p:cNvSpPr>
          <p:nvPr>
            <p:ph type="title"/>
          </p:nvPr>
        </p:nvSpPr>
        <p:spPr>
          <a:xfrm>
            <a:off x="2783219" y="0"/>
            <a:ext cx="8404123" cy="1325563"/>
          </a:xfrm>
        </p:spPr>
        <p:txBody>
          <a:bodyPr>
            <a:normAutofit/>
          </a:bodyPr>
          <a:lstStyle/>
          <a:p>
            <a:r>
              <a:rPr lang="it-IT" sz="2400" b="1" dirty="0">
                <a:latin typeface="Calibri" panose="020F0502020204030204" pitchFamily="34" charset="0"/>
                <a:ea typeface="Calibri" panose="020F0502020204030204" pitchFamily="34" charset="0"/>
                <a:cs typeface="Calibri" panose="020F0502020204030204" pitchFamily="34" charset="0"/>
              </a:rPr>
              <a:t>Hot topic </a:t>
            </a:r>
            <a:r>
              <a:rPr lang="it-IT" sz="2000" dirty="0">
                <a:latin typeface="Calibri" panose="020F0502020204030204" pitchFamily="34" charset="0"/>
                <a:ea typeface="Calibri" panose="020F0502020204030204" pitchFamily="34" charset="0"/>
                <a:cs typeface="Calibri" panose="020F0502020204030204" pitchFamily="34" charset="0"/>
              </a:rPr>
              <a:t>Developing SRF towards Turn-Key Industrial Systems</a:t>
            </a:r>
            <a:br>
              <a:rPr lang="it-IT" sz="2000" dirty="0">
                <a:latin typeface="Calibri" panose="020F0502020204030204" pitchFamily="34" charset="0"/>
                <a:ea typeface="Calibri" panose="020F0502020204030204" pitchFamily="34" charset="0"/>
                <a:cs typeface="Calibri" panose="020F0502020204030204" pitchFamily="34" charset="0"/>
              </a:rPr>
            </a:br>
            <a:br>
              <a:rPr lang="it-IT" sz="200" dirty="0">
                <a:latin typeface="Calibri" panose="020F0502020204030204" pitchFamily="34" charset="0"/>
                <a:ea typeface="Calibri" panose="020F0502020204030204" pitchFamily="34" charset="0"/>
                <a:cs typeface="Calibri" panose="020F0502020204030204" pitchFamily="34" charset="0"/>
              </a:rPr>
            </a:br>
            <a:r>
              <a:rPr lang="it-IT" sz="2800" b="1" i="1" dirty="0">
                <a:solidFill>
                  <a:srgbClr val="C00000"/>
                </a:solidFill>
                <a:latin typeface="Calibri" panose="020F0502020204030204" pitchFamily="34" charset="0"/>
                <a:ea typeface="Calibri" panose="020F0502020204030204" pitchFamily="34" charset="0"/>
                <a:cs typeface="Calibri" panose="020F0502020204030204" pitchFamily="34" charset="0"/>
              </a:rPr>
              <a:t>Strategic democratization</a:t>
            </a:r>
            <a:endParaRPr lang="it-IT" sz="2400" b="1" i="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descr="TTC 2026 Meeting, CEA-CNRS-Université Paris Saclay, 9-12 June 2026, Gif sur Yvette, France">
            <a:extLst>
              <a:ext uri="{FF2B5EF4-FFF2-40B4-BE49-F238E27FC236}">
                <a16:creationId xmlns:a16="http://schemas.microsoft.com/office/drawing/2014/main" id="{AB6353F2-E163-8AF9-164E-8057EB5A52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39" t="8985" r="82173" b="10183"/>
          <a:stretch>
            <a:fillRect/>
          </a:stretch>
        </p:blipFill>
        <p:spPr bwMode="auto">
          <a:xfrm>
            <a:off x="801915" y="310011"/>
            <a:ext cx="1520828" cy="7055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83FAAA5-6F09-206D-B347-5C30619C167C}"/>
              </a:ext>
            </a:extLst>
          </p:cNvPr>
          <p:cNvSpPr txBox="1"/>
          <p:nvPr/>
        </p:nvSpPr>
        <p:spPr>
          <a:xfrm>
            <a:off x="171450" y="1215118"/>
            <a:ext cx="12020550" cy="5048818"/>
          </a:xfrm>
          <a:prstGeom prst="rect">
            <a:avLst/>
          </a:prstGeom>
          <a:noFill/>
        </p:spPr>
        <p:txBody>
          <a:bodyPr wrap="square">
            <a:spAutoFit/>
          </a:bodyPr>
          <a:lstStyle/>
          <a:p>
            <a:pPr marL="0" marR="0">
              <a:lnSpc>
                <a:spcPct val="115000"/>
              </a:lnSpc>
              <a:spcAft>
                <a:spcPts val="800"/>
              </a:spcAft>
              <a:buNone/>
            </a:pPr>
            <a:r>
              <a:rPr lang="en-US" sz="1800" b="1" kern="100" dirty="0">
                <a:effectLst/>
                <a:latin typeface="Arial" panose="020B0604020202020204" pitchFamily="34" charset="0"/>
                <a:ea typeface="Aptos" panose="020B0004020202020204" pitchFamily="34" charset="0"/>
                <a:cs typeface="Times New Roman" panose="02020603050405020304" pitchFamily="18" charset="0"/>
              </a:rPr>
              <a:t>Manufacturing Scaling: What manufacturing processes (e.g., additive manufacturing, automated welding, or robotic cavity processing) are necessary to shift from "one-off" production to "batch" production?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15000"/>
              </a:lnSpc>
              <a:spcAft>
                <a:spcPts val="800"/>
              </a:spcAft>
              <a:buNone/>
            </a:pPr>
            <a:r>
              <a:rPr lang="en-US" sz="1600" kern="100" dirty="0">
                <a:effectLst/>
                <a:latin typeface="Arial" panose="020B0604020202020204" pitchFamily="34" charset="0"/>
                <a:ea typeface="Aptos" panose="020B0004020202020204" pitchFamily="34" charset="0"/>
                <a:cs typeface="Times New Roman" panose="02020603050405020304" pitchFamily="18" charset="0"/>
              </a:rPr>
              <a:t>Shifting to industrial batch production demands automated assembly and welding lines alongside a simplified, robust recipe for cavity coating. While robotic processing and AI-driven automated coatings are highly desirable, the general consensus is that the technology is not yet mature enough for deployment.</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Arial" panose="020B0604020202020204" pitchFamily="34" charset="0"/>
                <a:ea typeface="Aptos" panose="020B0004020202020204" pitchFamily="34" charset="0"/>
                <a:cs typeface="Times New Roman" panose="02020603050405020304" pitchFamily="18" charset="0"/>
              </a:rPr>
              <a:t>Chain Maturity: Where do you identify the greatest bottlenecks in the supply chain for high-purity materials, specialized vacuum hardware, or cryo-component manufacturing?</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15000"/>
              </a:lnSpc>
              <a:spcAft>
                <a:spcPts val="800"/>
              </a:spcAft>
              <a:buNone/>
            </a:pPr>
            <a:r>
              <a:rPr lang="en-US" sz="1600" kern="100" dirty="0">
                <a:effectLst/>
                <a:latin typeface="Arial" panose="020B0604020202020204" pitchFamily="34" charset="0"/>
                <a:ea typeface="Aptos" panose="020B0004020202020204" pitchFamily="34" charset="0"/>
                <a:cs typeface="Times New Roman" panose="02020603050405020304" pitchFamily="18" charset="0"/>
              </a:rPr>
              <a:t>The primary constraint is a systemic lack of reliable "market pull" from industry. This creates a highly specialized and fragile supply chain characterized by constrained high-purity material sources, custom cavity processing pipelines, and a minimal pool of commercial vendors for specialized cryocooler components.</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Arial" panose="020B0604020202020204" pitchFamily="34" charset="0"/>
                <a:ea typeface="Aptos" panose="020B0004020202020204" pitchFamily="34" charset="0"/>
                <a:cs typeface="Times New Roman" panose="02020603050405020304" pitchFamily="18" charset="0"/>
              </a:rPr>
              <a:t>On-Site Maintenance: What is the minimum level of on-site diagnostic equipment (e.g., remote monitoring, automated gas analysis) required to avoid the need for dedicated SRF expert personnel at industrial sites?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15000"/>
              </a:lnSpc>
              <a:spcAft>
                <a:spcPts val="800"/>
              </a:spcAft>
              <a:buNone/>
            </a:pPr>
            <a:r>
              <a:rPr lang="en-US" sz="1600" kern="100" dirty="0">
                <a:effectLst/>
                <a:latin typeface="Arial" panose="020B0604020202020204" pitchFamily="34" charset="0"/>
                <a:ea typeface="Aptos" panose="020B0004020202020204" pitchFamily="34" charset="0"/>
                <a:cs typeface="Times New Roman" panose="02020603050405020304" pitchFamily="18" charset="0"/>
              </a:rPr>
              <a:t>Robust, continuous remote monitoring is unanimously considered the most critical tool. The community envisions a commercial model similar to Transmission Electron Microscopes (TEMs)—combining general on-site maintenance with structured annual service contracts—enabling a single remote expert to manage compact accelerator installations.</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2852922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C5962-5ADA-59A8-AD99-A2BABCCB1430}"/>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F1B46F46-5154-D367-2666-5C4D6C22FA60}"/>
              </a:ext>
            </a:extLst>
          </p:cNvPr>
          <p:cNvSpPr>
            <a:spLocks noGrp="1"/>
          </p:cNvSpPr>
          <p:nvPr>
            <p:ph type="title"/>
          </p:nvPr>
        </p:nvSpPr>
        <p:spPr>
          <a:xfrm>
            <a:off x="2811794" y="156482"/>
            <a:ext cx="8404123" cy="1325563"/>
          </a:xfrm>
        </p:spPr>
        <p:txBody>
          <a:bodyPr>
            <a:normAutofit fontScale="90000"/>
          </a:bodyPr>
          <a:lstStyle/>
          <a:p>
            <a:r>
              <a:rPr lang="it-IT" sz="2400" b="1" dirty="0">
                <a:latin typeface="Calibri" panose="020F0502020204030204" pitchFamily="34" charset="0"/>
                <a:ea typeface="Calibri" panose="020F0502020204030204" pitchFamily="34" charset="0"/>
                <a:cs typeface="Calibri" panose="020F0502020204030204" pitchFamily="34" charset="0"/>
              </a:rPr>
              <a:t>Hot topic </a:t>
            </a:r>
            <a:r>
              <a:rPr lang="it-IT" sz="2000" dirty="0">
                <a:latin typeface="Calibri" panose="020F0502020204030204" pitchFamily="34" charset="0"/>
                <a:ea typeface="Calibri" panose="020F0502020204030204" pitchFamily="34" charset="0"/>
                <a:cs typeface="Calibri" panose="020F0502020204030204" pitchFamily="34" charset="0"/>
              </a:rPr>
              <a:t>Developing SRF towards Turn-Key Industrial Systems</a:t>
            </a:r>
            <a:br>
              <a:rPr lang="it-IT" sz="2000" dirty="0">
                <a:latin typeface="Calibri" panose="020F0502020204030204" pitchFamily="34" charset="0"/>
                <a:ea typeface="Calibri" panose="020F0502020204030204" pitchFamily="34" charset="0"/>
                <a:cs typeface="Calibri" panose="020F0502020204030204" pitchFamily="34" charset="0"/>
              </a:rPr>
            </a:br>
            <a:br>
              <a:rPr lang="it-IT" sz="200" dirty="0">
                <a:latin typeface="Calibri" panose="020F0502020204030204" pitchFamily="34" charset="0"/>
                <a:ea typeface="Calibri" panose="020F0502020204030204" pitchFamily="34" charset="0"/>
                <a:cs typeface="Calibri" panose="020F0502020204030204" pitchFamily="34" charset="0"/>
              </a:rPr>
            </a:br>
            <a:r>
              <a:rPr lang="en-US" sz="2800" b="1" i="1" dirty="0">
                <a:solidFill>
                  <a:srgbClr val="C00000"/>
                </a:solidFill>
                <a:latin typeface="Calibri" panose="020F0502020204030204" pitchFamily="34" charset="0"/>
                <a:ea typeface="Calibri" panose="020F0502020204030204" pitchFamily="34" charset="0"/>
                <a:cs typeface="Calibri" panose="020F0502020204030204" pitchFamily="34" charset="0"/>
              </a:rPr>
              <a:t>Preliminary considerations  for a Roadmap towards an SRF "plug-and-play"</a:t>
            </a:r>
            <a:br>
              <a:rPr lang="en-US" sz="2800" b="1" i="1" dirty="0">
                <a:solidFill>
                  <a:srgbClr val="C00000"/>
                </a:solidFill>
                <a:latin typeface="Calibri" panose="020F0502020204030204" pitchFamily="34" charset="0"/>
                <a:ea typeface="Calibri" panose="020F0502020204030204" pitchFamily="34" charset="0"/>
                <a:cs typeface="Calibri" panose="020F0502020204030204" pitchFamily="34" charset="0"/>
              </a:rPr>
            </a:br>
            <a:endParaRPr lang="it-IT" sz="2400" b="1" i="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descr="TTC 2026 Meeting, CEA-CNRS-Université Paris Saclay, 9-12 June 2026, Gif sur Yvette, France">
            <a:extLst>
              <a:ext uri="{FF2B5EF4-FFF2-40B4-BE49-F238E27FC236}">
                <a16:creationId xmlns:a16="http://schemas.microsoft.com/office/drawing/2014/main" id="{B5D5DFC3-E985-67D0-3A7F-48DEC4DD8F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39" t="8985" r="82173" b="10183"/>
          <a:stretch>
            <a:fillRect/>
          </a:stretch>
        </p:blipFill>
        <p:spPr bwMode="auto">
          <a:xfrm>
            <a:off x="830490" y="509579"/>
            <a:ext cx="1520828" cy="705539"/>
          </a:xfrm>
          <a:prstGeom prst="rect">
            <a:avLst/>
          </a:prstGeom>
          <a:noFill/>
          <a:extLst>
            <a:ext uri="{909E8E84-426E-40DD-AFC4-6F175D3DCCD1}">
              <a14:hiddenFill xmlns:a14="http://schemas.microsoft.com/office/drawing/2010/main">
                <a:solidFill>
                  <a:srgbClr val="FFFFFF"/>
                </a:solidFill>
              </a14:hiddenFill>
            </a:ext>
          </a:extLst>
        </p:spPr>
      </p:pic>
      <p:sp>
        <p:nvSpPr>
          <p:cNvPr id="6" name="Title 4">
            <a:extLst>
              <a:ext uri="{FF2B5EF4-FFF2-40B4-BE49-F238E27FC236}">
                <a16:creationId xmlns:a16="http://schemas.microsoft.com/office/drawing/2014/main" id="{9242CDB3-1A95-1296-219A-EA2E7B191D27}"/>
              </a:ext>
            </a:extLst>
          </p:cNvPr>
          <p:cNvSpPr txBox="1">
            <a:spLocks/>
          </p:cNvSpPr>
          <p:nvPr/>
        </p:nvSpPr>
        <p:spPr>
          <a:xfrm>
            <a:off x="175743" y="168428"/>
            <a:ext cx="11844807" cy="98252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1" i="0" kern="1200" baseline="0">
                <a:solidFill>
                  <a:schemeClr val="accent1"/>
                </a:solidFill>
                <a:latin typeface="Arial" panose="020B0604020202020204" pitchFamily="34" charset="0"/>
                <a:ea typeface="+mj-ea"/>
                <a:cs typeface="Arial" panose="020B0604020202020204" pitchFamily="34" charset="0"/>
              </a:defRPr>
            </a:lvl1pPr>
          </a:lstStyle>
          <a:p>
            <a:endParaRPr lang="en-US" sz="2400" dirty="0"/>
          </a:p>
        </p:txBody>
      </p:sp>
      <p:sp>
        <p:nvSpPr>
          <p:cNvPr id="3" name="Rectangle 2">
            <a:extLst>
              <a:ext uri="{FF2B5EF4-FFF2-40B4-BE49-F238E27FC236}">
                <a16:creationId xmlns:a16="http://schemas.microsoft.com/office/drawing/2014/main" id="{4124C511-1414-205C-2223-14B36F028BB3}"/>
              </a:ext>
            </a:extLst>
          </p:cNvPr>
          <p:cNvSpPr>
            <a:spLocks noChangeArrowheads="1"/>
          </p:cNvSpPr>
          <p:nvPr/>
        </p:nvSpPr>
        <p:spPr bwMode="auto">
          <a:xfrm>
            <a:off x="173597" y="1293113"/>
            <a:ext cx="11844806" cy="477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1" i="0" u="none" strike="noStrike" cap="none" normalizeH="0" baseline="0" dirty="0">
                <a:ln>
                  <a:noFill/>
                </a:ln>
                <a:solidFill>
                  <a:schemeClr val="tx1"/>
                </a:solidFill>
                <a:effectLst/>
                <a:latin typeface="Arial" panose="020B0604020202020204" pitchFamily="34" charset="0"/>
              </a:rPr>
              <a:t>Modular Standardization: Which elements of an SRF cryomodule (e.g., interface dimensions, control logic, vacuum connectivity) are the most critical to standardize across the community?</a:t>
            </a:r>
            <a:endParaRPr kumimoji="0" lang="en-US" altLang="en-US"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600" b="0" i="0" u="none" strike="noStrike" cap="none" normalizeH="0" baseline="0" dirty="0">
                <a:ln>
                  <a:noFill/>
                </a:ln>
                <a:solidFill>
                  <a:schemeClr val="tx1"/>
                </a:solidFill>
                <a:effectLst/>
                <a:latin typeface="Arial" panose="020B0604020202020204" pitchFamily="34" charset="0"/>
              </a:rPr>
              <a:t>Input points to a comprehensive need to standardize physical and system-level boundaries across the community, highlighting mechanical interface dimensions, control logic, vacuum connections, and standard operating frequencies.</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1" i="0" u="none" strike="noStrike" cap="none" normalizeH="0" baseline="0" dirty="0">
                <a:ln>
                  <a:noFill/>
                </a:ln>
                <a:solidFill>
                  <a:schemeClr val="tx1"/>
                </a:solidFill>
                <a:effectLst/>
                <a:latin typeface="Arial" panose="020B0604020202020204" pitchFamily="34" charset="0"/>
              </a:rPr>
              <a:t>Plug-and-Play Integration: What level of "autonomous operation" is realistically achievable in the next 5 years (e.g., automated cryo-management, self-tuning RF systems)?</a:t>
            </a:r>
            <a:endParaRPr kumimoji="0" lang="en-US" altLang="en-US"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600" b="0" i="0" u="none" strike="noStrike" cap="none" normalizeH="0" baseline="0" dirty="0">
                <a:ln>
                  <a:noFill/>
                </a:ln>
                <a:solidFill>
                  <a:schemeClr val="tx1"/>
                </a:solidFill>
                <a:effectLst/>
                <a:latin typeface="Arial" panose="020B0604020202020204" pitchFamily="34" charset="0"/>
              </a:rPr>
              <a:t>High levels of autonomy are deemed achievable within a 5-year window. Driven by advancements in machine learning and AI, systems should be fully automated across cryo-management, RF conditioning, and tuning, requiring human intervention only for choosing top-level parameters like beam energy and current.</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lvl="0" eaLnBrk="0" fontAlgn="base" hangingPunct="0">
              <a:spcBef>
                <a:spcPct val="0"/>
              </a:spcBef>
              <a:spcAft>
                <a:spcPct val="0"/>
              </a:spcAft>
              <a:buFontTx/>
              <a:buChar char="•"/>
            </a:pPr>
            <a:r>
              <a:rPr lang="en-US" b="1" dirty="0"/>
              <a:t>Standardized Control Architectures: Should the community move toward a common, open-source control platform (e.g., a specific EPICS implementation or PLC-based standard) to facilitate</a:t>
            </a:r>
            <a:r>
              <a:rPr lang="en-US" altLang="en-US" b="1" dirty="0">
                <a:latin typeface="Arial" panose="020B0604020202020204" pitchFamily="34" charset="0"/>
              </a:rPr>
              <a:t> "plug-and-play" integration?</a:t>
            </a:r>
          </a:p>
          <a:p>
            <a:pPr lvl="0" eaLnBrk="0" fontAlgn="base" hangingPunct="0">
              <a:spcBef>
                <a:spcPct val="0"/>
              </a:spcBef>
              <a:spcAft>
                <a:spcPct val="0"/>
              </a:spcAft>
            </a:pPr>
            <a:r>
              <a:rPr lang="en-US" altLang="en-US" sz="1600" dirty="0">
                <a:latin typeface="Arial" panose="020B0604020202020204" pitchFamily="34" charset="0"/>
              </a:rPr>
              <a:t>The community favors standardization, noting it would significantly aid system integration. However, experts raise concerns that industrial adopters typically prefer integrating hardware into their own proprietary, pre-existing control frameworks, and current open-source alternatives may lack industrial robustness. Early stakeholder input is heavily recommended.</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440936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B2424-BA03-1205-CB49-5AF8BF2A28C1}"/>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64BD34EA-E0F5-84FC-C070-DAAE7F79A3DE}"/>
              </a:ext>
            </a:extLst>
          </p:cNvPr>
          <p:cNvSpPr>
            <a:spLocks noGrp="1"/>
          </p:cNvSpPr>
          <p:nvPr>
            <p:ph type="title"/>
          </p:nvPr>
        </p:nvSpPr>
        <p:spPr>
          <a:xfrm>
            <a:off x="2811794" y="156482"/>
            <a:ext cx="8404123" cy="1325563"/>
          </a:xfrm>
        </p:spPr>
        <p:txBody>
          <a:bodyPr>
            <a:normAutofit fontScale="90000"/>
          </a:bodyPr>
          <a:lstStyle/>
          <a:p>
            <a:r>
              <a:rPr lang="it-IT" sz="2400" b="1" dirty="0">
                <a:latin typeface="Calibri" panose="020F0502020204030204" pitchFamily="34" charset="0"/>
                <a:ea typeface="Calibri" panose="020F0502020204030204" pitchFamily="34" charset="0"/>
                <a:cs typeface="Calibri" panose="020F0502020204030204" pitchFamily="34" charset="0"/>
              </a:rPr>
              <a:t>Hot topic </a:t>
            </a:r>
            <a:r>
              <a:rPr lang="it-IT" sz="2000" dirty="0">
                <a:latin typeface="Calibri" panose="020F0502020204030204" pitchFamily="34" charset="0"/>
                <a:ea typeface="Calibri" panose="020F0502020204030204" pitchFamily="34" charset="0"/>
                <a:cs typeface="Calibri" panose="020F0502020204030204" pitchFamily="34" charset="0"/>
              </a:rPr>
              <a:t>Developing SRF towards Turn-Key Industrial Systems</a:t>
            </a:r>
            <a:br>
              <a:rPr lang="it-IT" sz="2000" dirty="0">
                <a:latin typeface="Calibri" panose="020F0502020204030204" pitchFamily="34" charset="0"/>
                <a:ea typeface="Calibri" panose="020F0502020204030204" pitchFamily="34" charset="0"/>
                <a:cs typeface="Calibri" panose="020F0502020204030204" pitchFamily="34" charset="0"/>
              </a:rPr>
            </a:br>
            <a:br>
              <a:rPr lang="it-IT" sz="200" dirty="0">
                <a:latin typeface="Calibri" panose="020F0502020204030204" pitchFamily="34" charset="0"/>
                <a:ea typeface="Calibri" panose="020F0502020204030204" pitchFamily="34" charset="0"/>
                <a:cs typeface="Calibri" panose="020F0502020204030204" pitchFamily="34" charset="0"/>
              </a:rPr>
            </a:br>
            <a:r>
              <a:rPr lang="en-US" sz="2800" b="1" i="1" dirty="0">
                <a:solidFill>
                  <a:srgbClr val="C00000"/>
                </a:solidFill>
                <a:latin typeface="Calibri" panose="020F0502020204030204" pitchFamily="34" charset="0"/>
                <a:ea typeface="Calibri" panose="020F0502020204030204" pitchFamily="34" charset="0"/>
                <a:cs typeface="Calibri" panose="020F0502020204030204" pitchFamily="34" charset="0"/>
              </a:rPr>
              <a:t>Preliminary considerations  for a Roadmap towards an SRF "plug-and-play"</a:t>
            </a:r>
            <a:br>
              <a:rPr lang="en-US" sz="2800" b="1" i="1" dirty="0">
                <a:solidFill>
                  <a:srgbClr val="C00000"/>
                </a:solidFill>
                <a:latin typeface="Calibri" panose="020F0502020204030204" pitchFamily="34" charset="0"/>
                <a:ea typeface="Calibri" panose="020F0502020204030204" pitchFamily="34" charset="0"/>
                <a:cs typeface="Calibri" panose="020F0502020204030204" pitchFamily="34" charset="0"/>
              </a:rPr>
            </a:br>
            <a:endParaRPr lang="it-IT" sz="2400" b="1" i="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descr="TTC 2026 Meeting, CEA-CNRS-Université Paris Saclay, 9-12 June 2026, Gif sur Yvette, France">
            <a:extLst>
              <a:ext uri="{FF2B5EF4-FFF2-40B4-BE49-F238E27FC236}">
                <a16:creationId xmlns:a16="http://schemas.microsoft.com/office/drawing/2014/main" id="{3EAB0C99-F343-A5DA-9E0C-59ADFCD592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39" t="8985" r="82173" b="10183"/>
          <a:stretch>
            <a:fillRect/>
          </a:stretch>
        </p:blipFill>
        <p:spPr bwMode="auto">
          <a:xfrm>
            <a:off x="486333" y="258191"/>
            <a:ext cx="1520828" cy="705539"/>
          </a:xfrm>
          <a:prstGeom prst="rect">
            <a:avLst/>
          </a:prstGeom>
          <a:noFill/>
          <a:extLst>
            <a:ext uri="{909E8E84-426E-40DD-AFC4-6F175D3DCCD1}">
              <a14:hiddenFill xmlns:a14="http://schemas.microsoft.com/office/drawing/2010/main">
                <a:solidFill>
                  <a:srgbClr val="FFFFFF"/>
                </a:solidFill>
              </a14:hiddenFill>
            </a:ext>
          </a:extLst>
        </p:spPr>
      </p:pic>
      <p:sp>
        <p:nvSpPr>
          <p:cNvPr id="6" name="Title 4">
            <a:extLst>
              <a:ext uri="{FF2B5EF4-FFF2-40B4-BE49-F238E27FC236}">
                <a16:creationId xmlns:a16="http://schemas.microsoft.com/office/drawing/2014/main" id="{B9B04B2E-EA94-9D4B-6E65-5F985023CE2B}"/>
              </a:ext>
            </a:extLst>
          </p:cNvPr>
          <p:cNvSpPr txBox="1">
            <a:spLocks/>
          </p:cNvSpPr>
          <p:nvPr/>
        </p:nvSpPr>
        <p:spPr>
          <a:xfrm>
            <a:off x="175743" y="168428"/>
            <a:ext cx="11844807" cy="98252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1" i="0" kern="1200" baseline="0">
                <a:solidFill>
                  <a:schemeClr val="accent1"/>
                </a:solidFill>
                <a:latin typeface="Arial" panose="020B0604020202020204" pitchFamily="34" charset="0"/>
                <a:ea typeface="+mj-ea"/>
                <a:cs typeface="Arial" panose="020B0604020202020204" pitchFamily="34" charset="0"/>
              </a:defRPr>
            </a:lvl1pPr>
          </a:lstStyle>
          <a:p>
            <a:endParaRPr lang="en-US" sz="2400" dirty="0"/>
          </a:p>
        </p:txBody>
      </p:sp>
      <p:sp>
        <p:nvSpPr>
          <p:cNvPr id="3" name="Rectangle 2">
            <a:extLst>
              <a:ext uri="{FF2B5EF4-FFF2-40B4-BE49-F238E27FC236}">
                <a16:creationId xmlns:a16="http://schemas.microsoft.com/office/drawing/2014/main" id="{343ACB0C-2730-9420-6F31-66F005A93C43}"/>
              </a:ext>
            </a:extLst>
          </p:cNvPr>
          <p:cNvSpPr>
            <a:spLocks noChangeArrowheads="1"/>
          </p:cNvSpPr>
          <p:nvPr/>
        </p:nvSpPr>
        <p:spPr bwMode="auto">
          <a:xfrm>
            <a:off x="4293" y="1456160"/>
            <a:ext cx="12016257" cy="289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1" i="0" u="none" strike="noStrike" cap="none" normalizeH="0" baseline="0" dirty="0">
                <a:ln>
                  <a:noFill/>
                </a:ln>
                <a:solidFill>
                  <a:schemeClr val="tx1"/>
                </a:solidFill>
                <a:effectLst/>
                <a:latin typeface="Arial" panose="020B0604020202020204" pitchFamily="34" charset="0"/>
              </a:rPr>
              <a:t>Transportability: What design changes are needed to ensure an assembled, vacuum-sealed cryomodule can withstand the rigors of transportation and installation without requiring a full re-commissioning/re-processing phase?</a:t>
            </a:r>
            <a:endParaRPr kumimoji="0" lang="en-US" altLang="en-US"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400" b="0" i="0" u="none" strike="noStrike" cap="none" normalizeH="0" baseline="0" dirty="0">
                <a:ln>
                  <a:noFill/>
                </a:ln>
                <a:solidFill>
                  <a:schemeClr val="tx1"/>
                </a:solidFill>
                <a:effectLst/>
                <a:latin typeface="Arial" panose="020B0604020202020204" pitchFamily="34" charset="0"/>
              </a:rPr>
              <a:t>This topic received no definitive comments or expert feedback in this round of input, identifying it as an open question requiring further study.</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1" i="0" u="none" strike="noStrike" cap="none" normalizeH="0" baseline="0" dirty="0">
                <a:ln>
                  <a:noFill/>
                </a:ln>
                <a:solidFill>
                  <a:schemeClr val="tx1"/>
                </a:solidFill>
                <a:effectLst/>
                <a:latin typeface="Arial" panose="020B0604020202020204" pitchFamily="34" charset="0"/>
              </a:rPr>
              <a:t>System "Startup" Logic: If you were to design a "turn-key" system, what automated sequences (e.g., automated cool-down, auto-RF conditioning) are most essential to minimize the human element in operation?</a:t>
            </a:r>
            <a:endParaRPr kumimoji="0" lang="en-US" altLang="en-US"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400" b="0" i="0" u="none" strike="noStrike" cap="none" normalizeH="0" baseline="0" dirty="0">
                <a:ln>
                  <a:noFill/>
                </a:ln>
                <a:solidFill>
                  <a:schemeClr val="tx1"/>
                </a:solidFill>
                <a:effectLst/>
                <a:latin typeface="Arial" panose="020B0604020202020204" pitchFamily="34" charset="0"/>
              </a:rPr>
              <a:t>The most essential automated operational blocks are automated cooldown sequences, auto-RF conditioning, automated fine-tuning, and robust automated recovery logic following a sudden power loss.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4" name="Rectangle 3">
            <a:extLst>
              <a:ext uri="{FF2B5EF4-FFF2-40B4-BE49-F238E27FC236}">
                <a16:creationId xmlns:a16="http://schemas.microsoft.com/office/drawing/2014/main" id="{8FC2407B-2F28-F02E-DA4E-6A56548970EC}"/>
              </a:ext>
            </a:extLst>
          </p:cNvPr>
          <p:cNvSpPr>
            <a:spLocks noChangeArrowheads="1"/>
          </p:cNvSpPr>
          <p:nvPr/>
        </p:nvSpPr>
        <p:spPr bwMode="auto">
          <a:xfrm>
            <a:off x="0" y="4410102"/>
            <a:ext cx="12187707" cy="2600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Google Sans Text"/>
              </a:rPr>
              <a:t>The 10-Year Vision: From your perspective, what are the top three milestones required to transition SRF from a custom-engineered scientific asset to a standardized industrial commodity?</a:t>
            </a:r>
            <a:endParaRPr kumimoji="0" lang="en-US" altLang="en-US"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tabLst/>
            </a:pPr>
            <a:r>
              <a:rPr lang="en-US" altLang="en-US" b="1" dirty="0">
                <a:latin typeface="Google Sans Text"/>
              </a:rPr>
              <a:t>C</a:t>
            </a:r>
            <a:r>
              <a:rPr kumimoji="0" lang="en-US" altLang="en-US" b="0" i="0" u="none" strike="noStrike" cap="none" normalizeH="0" baseline="0" dirty="0">
                <a:ln>
                  <a:noFill/>
                </a:ln>
                <a:solidFill>
                  <a:schemeClr val="tx1"/>
                </a:solidFill>
                <a:effectLst/>
                <a:latin typeface="Google Sans Text"/>
              </a:rPr>
              <a:t>ollective community vision highlights three overriding milestones:</a:t>
            </a: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0" lang="en-US" altLang="en-US" b="0" i="0" u="none" strike="noStrike" cap="none" normalizeH="0" baseline="0" dirty="0">
                <a:ln>
                  <a:noFill/>
                </a:ln>
                <a:solidFill>
                  <a:schemeClr val="tx1"/>
                </a:solidFill>
                <a:effectLst/>
                <a:latin typeface="Google Sans Text"/>
              </a:rPr>
              <a:t>Establishing a reliable industrial supply chain for mass-produced Nb</a:t>
            </a:r>
            <a:r>
              <a:rPr kumimoji="0" lang="en-US" altLang="en-US" b="0" i="0" u="none" strike="noStrike" cap="none" normalizeH="0" baseline="-25000" dirty="0">
                <a:ln>
                  <a:noFill/>
                </a:ln>
                <a:solidFill>
                  <a:schemeClr val="tx1"/>
                </a:solidFill>
                <a:effectLst/>
                <a:latin typeface="Google Sans Text"/>
              </a:rPr>
              <a:t>3</a:t>
            </a:r>
            <a:r>
              <a:rPr kumimoji="0" lang="en-US" altLang="en-US" b="0" i="0" u="none" strike="noStrike" cap="none" normalizeH="0" baseline="0" dirty="0">
                <a:ln>
                  <a:noFill/>
                </a:ln>
                <a:solidFill>
                  <a:schemeClr val="tx1"/>
                </a:solidFill>
                <a:effectLst/>
                <a:latin typeface="Google Sans Text"/>
              </a:rPr>
              <a:t>Sn cavities with predictable performance.</a:t>
            </a:r>
          </a:p>
          <a:p>
            <a:pPr marL="457200" marR="0" lvl="1" indent="0" algn="l" defTabSz="914400" rtl="0" eaLnBrk="0" fontAlgn="base" latinLnBrk="0" hangingPunct="0">
              <a:lnSpc>
                <a:spcPct val="100000"/>
              </a:lnSpc>
              <a:spcBef>
                <a:spcPct val="0"/>
              </a:spcBef>
              <a:spcAft>
                <a:spcPct val="0"/>
              </a:spcAft>
              <a:buClrTx/>
              <a:buSzTx/>
              <a:buFontTx/>
              <a:buAutoNum type="arabicPeriod" startAt="2"/>
              <a:tabLst/>
            </a:pPr>
            <a:r>
              <a:rPr kumimoji="0" lang="en-US" altLang="en-US" b="0" i="0" u="none" strike="noStrike" cap="none" normalizeH="0" baseline="0" dirty="0">
                <a:ln>
                  <a:noFill/>
                </a:ln>
                <a:solidFill>
                  <a:schemeClr val="tx1"/>
                </a:solidFill>
                <a:effectLst/>
                <a:latin typeface="Google Sans Text"/>
              </a:rPr>
              <a:t>Enforcing rigorous standardization across cryomodule designs, operating frequencies, physical interfaces, and processing recipes.</a:t>
            </a:r>
          </a:p>
          <a:p>
            <a:pPr marL="457200" marR="0" lvl="1" indent="0" algn="l" defTabSz="914400" rtl="0" eaLnBrk="0" fontAlgn="base" latinLnBrk="0" hangingPunct="0">
              <a:lnSpc>
                <a:spcPct val="100000"/>
              </a:lnSpc>
              <a:spcBef>
                <a:spcPct val="0"/>
              </a:spcBef>
              <a:spcAft>
                <a:spcPct val="0"/>
              </a:spcAft>
              <a:buClrTx/>
              <a:buSzTx/>
              <a:buFontTx/>
              <a:buAutoNum type="arabicPeriod" startAt="3"/>
              <a:tabLst/>
            </a:pPr>
            <a:r>
              <a:rPr kumimoji="0" lang="en-US" altLang="en-US" b="0" i="0" u="none" strike="noStrike" cap="none" normalizeH="0" baseline="0" dirty="0">
                <a:ln>
                  <a:noFill/>
                </a:ln>
                <a:solidFill>
                  <a:schemeClr val="tx1"/>
                </a:solidFill>
                <a:effectLst/>
                <a:latin typeface="Google Sans Text"/>
              </a:rPr>
              <a:t>Achieving a repeatable, high-duty demonstration of continuous MW-class operation (running &gt;200 days/year) to definitively validate machine-grade reliability in an industrial environment.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12814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E33896C-3B68-3A57-2CA9-9A47683670B5}"/>
              </a:ext>
            </a:extLst>
          </p:cNvPr>
          <p:cNvSpPr txBox="1"/>
          <p:nvPr/>
        </p:nvSpPr>
        <p:spPr>
          <a:xfrm>
            <a:off x="3968151" y="224619"/>
            <a:ext cx="8172091" cy="6124754"/>
          </a:xfrm>
          <a:prstGeom prst="rect">
            <a:avLst/>
          </a:prstGeom>
          <a:noFill/>
        </p:spPr>
        <p:txBody>
          <a:bodyPr wrap="square" rtlCol="0">
            <a:spAutoFit/>
          </a:bodyPr>
          <a:lstStyle/>
          <a:p>
            <a:r>
              <a:rPr lang="en-US" sz="1400" b="1" dirty="0"/>
              <a:t>Core Mission:</a:t>
            </a:r>
            <a:r>
              <a:rPr lang="en-US" sz="1400" dirty="0"/>
              <a:t> Provide a dynamic forum to advance the next generation of superconducting RF (SRF) accelerators by focusing on innovative thin films and emerging technologies with enhanced superconducting properties (e.g., higher critical temperatures and fields).</a:t>
            </a:r>
          </a:p>
          <a:p>
            <a:r>
              <a:rPr lang="en-US" sz="1400" b="1" dirty="0"/>
              <a:t>Primary Objective:</a:t>
            </a:r>
            <a:r>
              <a:rPr lang="en-US" sz="1400" dirty="0"/>
              <a:t> Foster international, cross-disciplinary collaboration by uniting experts from superconductivity, materials science, plasma physics, nanotechnology, RF engineering, and industry.</a:t>
            </a:r>
          </a:p>
          <a:p>
            <a:r>
              <a:rPr lang="en-US" sz="1400" b="1" dirty="0"/>
              <a:t>Program Focus:</a:t>
            </a:r>
            <a:r>
              <a:rPr lang="en-US" sz="1400" dirty="0"/>
              <a:t> Share progress reports from global research groups, address current technical challenges through in-depth discussions, and strategically plan future R&amp;D initiatives.</a:t>
            </a:r>
          </a:p>
          <a:p>
            <a:endParaRPr lang="en-US" sz="1400" dirty="0"/>
          </a:p>
          <a:p>
            <a:pPr marL="171450" indent="-171450">
              <a:buFont typeface="Wingdings" panose="05000000000000000000" pitchFamily="2" charset="2"/>
              <a:buChar char="§"/>
            </a:pPr>
            <a:r>
              <a:rPr lang="en-US" sz="1400" b="1" dirty="0"/>
              <a:t>Setting the Horizon: welcome address, global perspectives &amp; technical roadmaps</a:t>
            </a:r>
            <a:endParaRPr lang="en-US" sz="1400" dirty="0"/>
          </a:p>
          <a:p>
            <a:pPr marL="171450" indent="-171450">
              <a:buFont typeface="Wingdings" panose="05000000000000000000" pitchFamily="2" charset="2"/>
              <a:buChar char="§"/>
            </a:pPr>
            <a:r>
              <a:rPr lang="en-US" sz="1400" b="1" dirty="0"/>
              <a:t>Pushing SRF thin films limits: theoretical advances, deposition modeling &amp; DFT </a:t>
            </a:r>
            <a:r>
              <a:rPr lang="en-US" sz="1200" i="1" dirty="0"/>
              <a:t>(</a:t>
            </a:r>
            <a:r>
              <a:rPr lang="en-US" sz="1200" i="1" dirty="0" err="1"/>
              <a:t>Eliashberg</a:t>
            </a:r>
            <a:r>
              <a:rPr lang="en-US" sz="1200" i="1" dirty="0"/>
              <a:t>, ..).</a:t>
            </a:r>
            <a:endParaRPr lang="en-US" sz="1200" dirty="0"/>
          </a:p>
          <a:p>
            <a:pPr marL="171450" indent="-171450">
              <a:buFont typeface="Wingdings" panose="05000000000000000000" pitchFamily="2" charset="2"/>
              <a:buChar char="§"/>
            </a:pPr>
            <a:r>
              <a:rPr lang="en-US" sz="1400" b="1" dirty="0"/>
              <a:t>Latest advances in Nb thin film technology</a:t>
            </a:r>
            <a:endParaRPr lang="en-US" sz="1400" dirty="0"/>
          </a:p>
          <a:p>
            <a:pPr marL="171450" indent="-171450">
              <a:buFont typeface="Wingdings" panose="05000000000000000000" pitchFamily="2" charset="2"/>
              <a:buChar char="§"/>
            </a:pPr>
            <a:r>
              <a:rPr lang="en-US" sz="1400" b="1" dirty="0"/>
              <a:t>Conventional PVD, energetic condensation from highly ionized plasmas</a:t>
            </a:r>
            <a:r>
              <a:rPr lang="en-US" sz="1200" b="1" dirty="0"/>
              <a:t> </a:t>
            </a:r>
            <a:r>
              <a:rPr lang="en-US" sz="1200" i="1" dirty="0"/>
              <a:t>(HiPIMS, Arc Deposition, ECR plasma deposition …), CVD...</a:t>
            </a:r>
            <a:endParaRPr lang="en-US" sz="1200" dirty="0"/>
          </a:p>
          <a:p>
            <a:pPr marL="171450" indent="-171450">
              <a:buFont typeface="Wingdings" panose="05000000000000000000" pitchFamily="2" charset="2"/>
              <a:buChar char="§"/>
            </a:pPr>
            <a:r>
              <a:rPr lang="en-US" sz="1400" b="1" dirty="0"/>
              <a:t>Nb</a:t>
            </a:r>
            <a:r>
              <a:rPr lang="en-US" sz="1400" b="1" baseline="-25000" dirty="0"/>
              <a:t>3</a:t>
            </a:r>
            <a:r>
              <a:rPr lang="en-US" sz="1400" b="1" dirty="0"/>
              <a:t>Sn Technology: recent technical advances &amp; scaling horizons</a:t>
            </a:r>
            <a:endParaRPr lang="en-US" sz="1400" dirty="0"/>
          </a:p>
          <a:p>
            <a:pPr marL="171450" indent="-171450">
              <a:buFont typeface="Wingdings" panose="05000000000000000000" pitchFamily="2" charset="2"/>
              <a:buChar char="§"/>
            </a:pPr>
            <a:r>
              <a:rPr lang="en-US" sz="1400" b="1" dirty="0"/>
              <a:t>Beyond Nb &amp; Nb3Sn: alternate materials, multilayer SIS structures and functional layers </a:t>
            </a:r>
            <a:r>
              <a:rPr lang="en-US" sz="1200" b="1" dirty="0"/>
              <a:t>– (</a:t>
            </a:r>
            <a:r>
              <a:rPr lang="en-US" sz="1200" i="1" dirty="0"/>
              <a:t>B1 compounds (NbN, NbTiN...), A15 materials other than Nb</a:t>
            </a:r>
            <a:r>
              <a:rPr lang="en-US" sz="1200" i="1" baseline="-25000" dirty="0"/>
              <a:t>3</a:t>
            </a:r>
            <a:r>
              <a:rPr lang="en-US" sz="1200" i="1" dirty="0"/>
              <a:t>Sn (V</a:t>
            </a:r>
            <a:r>
              <a:rPr lang="en-US" sz="1200" i="1" baseline="-25000" dirty="0"/>
              <a:t>3</a:t>
            </a:r>
            <a:r>
              <a:rPr lang="en-US" sz="1200" i="1" dirty="0"/>
              <a:t>Si,Nb</a:t>
            </a:r>
            <a:r>
              <a:rPr lang="en-US" sz="1200" i="1" baseline="-25000" dirty="0"/>
              <a:t>3</a:t>
            </a:r>
            <a:r>
              <a:rPr lang="en-US" sz="1200" i="1" dirty="0"/>
              <a:t>Al …), MgB</a:t>
            </a:r>
            <a:r>
              <a:rPr lang="en-US" sz="1200" i="1" baseline="-25000" dirty="0"/>
              <a:t>2</a:t>
            </a:r>
            <a:r>
              <a:rPr lang="en-US" sz="1200" i="1" dirty="0"/>
              <a:t> and other high-Tc superconductors (oxypnictides, </a:t>
            </a:r>
            <a:r>
              <a:rPr lang="en-US" sz="1200" i="1" dirty="0" err="1"/>
              <a:t>FeSe</a:t>
            </a:r>
            <a:r>
              <a:rPr lang="en-US" sz="1200" i="1" dirty="0"/>
              <a:t> monolayer…), SIS multilayer, cap, barrier layers and nano-engineered structures)</a:t>
            </a:r>
            <a:endParaRPr lang="en-US" sz="1200" dirty="0"/>
          </a:p>
          <a:p>
            <a:pPr marL="171450" indent="-171450">
              <a:buFont typeface="Wingdings" panose="05000000000000000000" pitchFamily="2" charset="2"/>
              <a:buChar char="§"/>
            </a:pPr>
            <a:r>
              <a:rPr lang="en-US" sz="1400" b="1" dirty="0"/>
              <a:t>Tailored substrates for advanced film growth –</a:t>
            </a:r>
            <a:r>
              <a:rPr lang="en-US" sz="1200" b="1" dirty="0"/>
              <a:t> (</a:t>
            </a:r>
            <a:r>
              <a:rPr lang="en-US" sz="1200" i="1" dirty="0"/>
              <a:t>Surface cleaning, atmospheric plasmas; cavity substrate fabrication (electroplating, seamless cavities, 3D-manufacturing…))</a:t>
            </a:r>
            <a:endParaRPr lang="en-US" sz="1200" dirty="0"/>
          </a:p>
          <a:p>
            <a:pPr marL="171450" indent="-171450">
              <a:buFont typeface="Wingdings" panose="05000000000000000000" pitchFamily="2" charset="2"/>
              <a:buChar char="§"/>
            </a:pPr>
            <a:r>
              <a:rPr lang="en-US" sz="1400" b="1" dirty="0"/>
              <a:t>Emerging frontlines in </a:t>
            </a:r>
            <a:r>
              <a:rPr lang="en-US" sz="1400" b="1" dirty="0" err="1"/>
              <a:t>characterizion</a:t>
            </a:r>
            <a:r>
              <a:rPr lang="en-US" sz="1400" b="1" dirty="0"/>
              <a:t> methods: advanced imaging &amp; novel probes </a:t>
            </a:r>
            <a:r>
              <a:rPr lang="en-US" sz="1400" i="1" dirty="0"/>
              <a:t>(ptychography (TEM), …)</a:t>
            </a:r>
            <a:endParaRPr lang="en-US" sz="1400" dirty="0"/>
          </a:p>
          <a:p>
            <a:pPr marL="171450" indent="-171450">
              <a:buFont typeface="Wingdings" panose="05000000000000000000" pitchFamily="2" charset="2"/>
              <a:buChar char="§"/>
            </a:pPr>
            <a:r>
              <a:rPr lang="en-US" sz="1400" b="1" dirty="0"/>
              <a:t>Emerging Frontiers &amp; Synergies in SRF Thin Films: from quantum sensing to AI-driven materials </a:t>
            </a:r>
            <a:r>
              <a:rPr lang="en-US" sz="1200" i="1" dirty="0"/>
              <a:t>(including detector cavities and quantum  and superconducting logic &amp; sensing applications, perspectives for AI enabled material development )</a:t>
            </a:r>
          </a:p>
          <a:p>
            <a:endParaRPr lang="en-US" sz="1200" dirty="0"/>
          </a:p>
          <a:p>
            <a:r>
              <a:rPr lang="en-US" sz="1400" dirty="0"/>
              <a:t>Details concerning the program, registration and other practical details can be found</a:t>
            </a:r>
            <a:r>
              <a:rPr lang="en-US" sz="1400" u="sng" dirty="0"/>
              <a:t> </a:t>
            </a:r>
            <a:r>
              <a:rPr lang="en-US" sz="1400" dirty="0"/>
              <a:t>on the dedicated Indico site: </a:t>
            </a:r>
            <a:r>
              <a:rPr lang="en-US" sz="1400" b="1" dirty="0">
                <a:hlinkClick r:id="rId2" tooltip="https://indico.stfc.ac.uk/event/1671/"/>
              </a:rPr>
              <a:t>https://indico.stfc.ac.uk/event/1671/</a:t>
            </a:r>
            <a:endParaRPr lang="en-US" sz="1400" b="1" dirty="0"/>
          </a:p>
          <a:p>
            <a:endParaRPr lang="en-US" sz="1400" dirty="0"/>
          </a:p>
        </p:txBody>
      </p:sp>
      <p:pic>
        <p:nvPicPr>
          <p:cNvPr id="8" name="Picture 7">
            <a:extLst>
              <a:ext uri="{FF2B5EF4-FFF2-40B4-BE49-F238E27FC236}">
                <a16:creationId xmlns:a16="http://schemas.microsoft.com/office/drawing/2014/main" id="{47A641AA-F174-C670-B78B-BC3847A32B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68151" cy="6858000"/>
          </a:xfrm>
          <a:prstGeom prst="rect">
            <a:avLst/>
          </a:prstGeom>
        </p:spPr>
      </p:pic>
      <p:sp>
        <p:nvSpPr>
          <p:cNvPr id="9" name="TextBox 8">
            <a:extLst>
              <a:ext uri="{FF2B5EF4-FFF2-40B4-BE49-F238E27FC236}">
                <a16:creationId xmlns:a16="http://schemas.microsoft.com/office/drawing/2014/main" id="{17E7679A-3F0F-6FC0-2C52-2425CE5312F2}"/>
              </a:ext>
            </a:extLst>
          </p:cNvPr>
          <p:cNvSpPr txBox="1"/>
          <p:nvPr/>
        </p:nvSpPr>
        <p:spPr>
          <a:xfrm>
            <a:off x="5347684" y="5998234"/>
            <a:ext cx="5012078" cy="800219"/>
          </a:xfrm>
          <a:prstGeom prst="rect">
            <a:avLst/>
          </a:prstGeom>
          <a:noFill/>
        </p:spPr>
        <p:txBody>
          <a:bodyPr wrap="none" rtlCol="0">
            <a:spAutoFit/>
          </a:bodyPr>
          <a:lstStyle/>
          <a:p>
            <a:pPr algn="ctr"/>
            <a:r>
              <a:rPr lang="en-US" sz="2800" b="1" dirty="0">
                <a:solidFill>
                  <a:srgbClr val="FF0000"/>
                </a:solidFill>
              </a:rPr>
              <a:t>Abstract Submission is open! </a:t>
            </a:r>
          </a:p>
          <a:p>
            <a:pPr algn="ctr"/>
            <a:r>
              <a:rPr lang="en-US" i="1" dirty="0"/>
              <a:t>Deadline July 17</a:t>
            </a:r>
            <a:r>
              <a:rPr lang="en-US" i="1" baseline="30000" dirty="0"/>
              <a:t>th</a:t>
            </a:r>
            <a:r>
              <a:rPr lang="en-US" i="1" dirty="0"/>
              <a:t> </a:t>
            </a:r>
          </a:p>
        </p:txBody>
      </p:sp>
    </p:spTree>
    <p:extLst>
      <p:ext uri="{BB962C8B-B14F-4D97-AF65-F5344CB8AC3E}">
        <p14:creationId xmlns:p14="http://schemas.microsoft.com/office/powerpoint/2010/main" val="7060562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DDC143-2BE6-FC4A-B7BA-6F9C75573F41}"/>
              </a:ext>
            </a:extLst>
          </p:cNvPr>
          <p:cNvPicPr>
            <a:picLocks noChangeAspect="1"/>
          </p:cNvPicPr>
          <p:nvPr/>
        </p:nvPicPr>
        <p:blipFill>
          <a:blip r:embed="rId3"/>
          <a:stretch>
            <a:fillRect/>
          </a:stretch>
        </p:blipFill>
        <p:spPr>
          <a:xfrm>
            <a:off x="361950" y="4118105"/>
            <a:ext cx="4734019" cy="2297009"/>
          </a:xfrm>
          <a:prstGeom prst="rect">
            <a:avLst/>
          </a:prstGeom>
        </p:spPr>
      </p:pic>
      <p:sp>
        <p:nvSpPr>
          <p:cNvPr id="2" name="Title 1">
            <a:extLst>
              <a:ext uri="{FF2B5EF4-FFF2-40B4-BE49-F238E27FC236}">
                <a16:creationId xmlns:a16="http://schemas.microsoft.com/office/drawing/2014/main" id="{7E92BE27-ED27-7C63-4B65-C78DB8B5FFB6}"/>
              </a:ext>
            </a:extLst>
          </p:cNvPr>
          <p:cNvSpPr>
            <a:spLocks noGrp="1"/>
          </p:cNvSpPr>
          <p:nvPr>
            <p:ph type="title"/>
          </p:nvPr>
        </p:nvSpPr>
        <p:spPr>
          <a:xfrm>
            <a:off x="142383" y="-75706"/>
            <a:ext cx="10205186" cy="1325563"/>
          </a:xfrm>
        </p:spPr>
        <p:txBody>
          <a:bodyPr/>
          <a:lstStyle/>
          <a:p>
            <a:r>
              <a:rPr lang="en-US" sz="2800" b="0" dirty="0"/>
              <a:t>Beam Acceleration with Nb</a:t>
            </a:r>
            <a:r>
              <a:rPr lang="en-US" sz="2800" b="0" baseline="-25000" dirty="0"/>
              <a:t>3</a:t>
            </a:r>
            <a:r>
              <a:rPr lang="en-US" sz="2800" b="0" dirty="0"/>
              <a:t>Sn Quarter Cryomodule in UITF</a:t>
            </a:r>
          </a:p>
        </p:txBody>
      </p:sp>
      <p:sp>
        <p:nvSpPr>
          <p:cNvPr id="7" name="Rectangle: Rounded Corners 6">
            <a:extLst>
              <a:ext uri="{FF2B5EF4-FFF2-40B4-BE49-F238E27FC236}">
                <a16:creationId xmlns:a16="http://schemas.microsoft.com/office/drawing/2014/main" id="{0BF6915B-6DE1-963D-0AFE-5A6B68CB7389}"/>
              </a:ext>
            </a:extLst>
          </p:cNvPr>
          <p:cNvSpPr/>
          <p:nvPr/>
        </p:nvSpPr>
        <p:spPr>
          <a:xfrm>
            <a:off x="3657600" y="1939185"/>
            <a:ext cx="1511300" cy="863600"/>
          </a:xfrm>
          <a:prstGeom prst="roundRect">
            <a:avLst/>
          </a:prstGeom>
          <a:no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2A9FF948-B357-800D-7EBE-EEC715C6F7C1}"/>
              </a:ext>
            </a:extLst>
          </p:cNvPr>
          <p:cNvGrpSpPr/>
          <p:nvPr/>
        </p:nvGrpSpPr>
        <p:grpSpPr>
          <a:xfrm>
            <a:off x="857250" y="996366"/>
            <a:ext cx="10999184" cy="2136700"/>
            <a:chOff x="500666" y="1145716"/>
            <a:chExt cx="11355768" cy="2657828"/>
          </a:xfrm>
        </p:grpSpPr>
        <p:pic>
          <p:nvPicPr>
            <p:cNvPr id="4" name="Picture 3">
              <a:extLst>
                <a:ext uri="{FF2B5EF4-FFF2-40B4-BE49-F238E27FC236}">
                  <a16:creationId xmlns:a16="http://schemas.microsoft.com/office/drawing/2014/main" id="{9A77A5D1-8B59-9137-BC1E-7F6ED78BE0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666" y="1145716"/>
              <a:ext cx="11355768" cy="265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18296573-4948-70C5-B35E-DF98BB794288}"/>
                </a:ext>
              </a:extLst>
            </p:cNvPr>
            <p:cNvCxnSpPr>
              <a:cxnSpLocks/>
            </p:cNvCxnSpPr>
            <p:nvPr/>
          </p:nvCxnSpPr>
          <p:spPr>
            <a:xfrm flipV="1">
              <a:off x="1855278" y="2686316"/>
              <a:ext cx="1995653" cy="22753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3F1EB0D-2491-F1CD-70BC-2666388ACA04}"/>
                </a:ext>
              </a:extLst>
            </p:cNvPr>
            <p:cNvCxnSpPr>
              <a:cxnSpLocks/>
            </p:cNvCxnSpPr>
            <p:nvPr/>
          </p:nvCxnSpPr>
          <p:spPr>
            <a:xfrm flipV="1">
              <a:off x="4690338" y="2722684"/>
              <a:ext cx="186462" cy="382329"/>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28" name="Picture 27" descr="A picture containing indoor, several, miller&#10;&#10;AI-generated content may be incorrect.">
            <a:extLst>
              <a:ext uri="{FF2B5EF4-FFF2-40B4-BE49-F238E27FC236}">
                <a16:creationId xmlns:a16="http://schemas.microsoft.com/office/drawing/2014/main" id="{F00322A0-AA47-CFE4-6727-CAF47292D226}"/>
              </a:ext>
            </a:extLst>
          </p:cNvPr>
          <p:cNvPicPr>
            <a:picLocks noChangeAspect="1"/>
          </p:cNvPicPr>
          <p:nvPr/>
        </p:nvPicPr>
        <p:blipFill>
          <a:blip r:embed="rId5"/>
          <a:stretch>
            <a:fillRect/>
          </a:stretch>
        </p:blipFill>
        <p:spPr>
          <a:xfrm>
            <a:off x="1964524" y="2454885"/>
            <a:ext cx="3204376" cy="1828800"/>
          </a:xfrm>
          <a:prstGeom prst="roundRect">
            <a:avLst>
              <a:gd name="adj" fmla="val 16667"/>
            </a:avLst>
          </a:prstGeom>
          <a:ln w="22225">
            <a:solidFill>
              <a:srgbClr val="0000FF"/>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2" name="Rectangle: Rounded Corners 31">
            <a:extLst>
              <a:ext uri="{FF2B5EF4-FFF2-40B4-BE49-F238E27FC236}">
                <a16:creationId xmlns:a16="http://schemas.microsoft.com/office/drawing/2014/main" id="{BF0DA9CA-F06E-B326-0DB5-2EF0513F02E4}"/>
              </a:ext>
            </a:extLst>
          </p:cNvPr>
          <p:cNvSpPr/>
          <p:nvPr/>
        </p:nvSpPr>
        <p:spPr>
          <a:xfrm>
            <a:off x="4021680" y="1699670"/>
            <a:ext cx="1130300" cy="655814"/>
          </a:xfrm>
          <a:prstGeom prst="roundRect">
            <a:avLst/>
          </a:prstGeom>
          <a:no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053C485-FBED-A098-23D6-58B994BED577}"/>
              </a:ext>
            </a:extLst>
          </p:cNvPr>
          <p:cNvSpPr txBox="1"/>
          <p:nvPr/>
        </p:nvSpPr>
        <p:spPr>
          <a:xfrm>
            <a:off x="509737" y="6509599"/>
            <a:ext cx="5077025"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panose="020F0502020204030204"/>
                <a:ea typeface="+mn-ea"/>
                <a:cs typeface="+mn-cs"/>
              </a:rPr>
              <a:t>“Beam Acceleration with A Nb3Sn Cryomodule at </a:t>
            </a:r>
            <a:r>
              <a:rPr kumimoji="0" lang="en-US" sz="1050" b="0" i="0" u="none" strike="noStrike" kern="1200" cap="none" spc="0" normalizeH="0" baseline="0" noProof="0" dirty="0" err="1">
                <a:ln>
                  <a:noFill/>
                </a:ln>
                <a:solidFill>
                  <a:srgbClr val="000000"/>
                </a:solidFill>
                <a:effectLst/>
                <a:uLnTx/>
                <a:uFillTx/>
                <a:latin typeface="Calibri" panose="020F0502020204030204"/>
                <a:ea typeface="+mn-ea"/>
                <a:cs typeface="+mn-cs"/>
              </a:rPr>
              <a:t>JLab</a:t>
            </a:r>
            <a:r>
              <a:rPr kumimoji="0" lang="en-US" sz="1050" b="0" i="0" u="none" strike="noStrike" kern="1200" cap="none" spc="0" normalizeH="0" baseline="0" noProof="0" dirty="0">
                <a:ln>
                  <a:noFill/>
                </a:ln>
                <a:solidFill>
                  <a:srgbClr val="000000"/>
                </a:solidFill>
                <a:effectLst/>
                <a:uLnTx/>
                <a:uFillTx/>
                <a:latin typeface="Calibri" panose="020F0502020204030204"/>
                <a:ea typeface="+mn-ea"/>
                <a:cs typeface="+mn-cs"/>
              </a:rPr>
              <a:t>” SRF 2025, R. Geng et al.</a:t>
            </a:r>
          </a:p>
        </p:txBody>
      </p:sp>
      <p:sp>
        <p:nvSpPr>
          <p:cNvPr id="3" name="TextBox 2">
            <a:extLst>
              <a:ext uri="{FF2B5EF4-FFF2-40B4-BE49-F238E27FC236}">
                <a16:creationId xmlns:a16="http://schemas.microsoft.com/office/drawing/2014/main" id="{9A54E892-3384-1588-212C-5BB794853C22}"/>
              </a:ext>
            </a:extLst>
          </p:cNvPr>
          <p:cNvSpPr txBox="1"/>
          <p:nvPr/>
        </p:nvSpPr>
        <p:spPr>
          <a:xfrm>
            <a:off x="3574300" y="1336177"/>
            <a:ext cx="1840697" cy="369332"/>
          </a:xfrm>
          <a:prstGeom prst="rect">
            <a:avLst/>
          </a:prstGeom>
          <a:noFill/>
        </p:spPr>
        <p:txBody>
          <a:bodyPr wrap="none" rtlCol="0">
            <a:spAutoFit/>
          </a:bodyPr>
          <a:lstStyle/>
          <a:p>
            <a:r>
              <a:rPr lang="en-US" b="1" dirty="0"/>
              <a:t>&lt;10 MeV, &lt;10 µA</a:t>
            </a:r>
          </a:p>
        </p:txBody>
      </p:sp>
      <p:sp>
        <p:nvSpPr>
          <p:cNvPr id="18" name="TextBox 17">
            <a:extLst>
              <a:ext uri="{FF2B5EF4-FFF2-40B4-BE49-F238E27FC236}">
                <a16:creationId xmlns:a16="http://schemas.microsoft.com/office/drawing/2014/main" id="{E55F9010-3C0E-303B-3780-929515EEA2CB}"/>
              </a:ext>
            </a:extLst>
          </p:cNvPr>
          <p:cNvSpPr txBox="1"/>
          <p:nvPr/>
        </p:nvSpPr>
        <p:spPr>
          <a:xfrm>
            <a:off x="5244976" y="3384664"/>
            <a:ext cx="6837954" cy="3350276"/>
          </a:xfrm>
          <a:prstGeom prst="rect">
            <a:avLst/>
          </a:prstGeom>
          <a:noFill/>
        </p:spPr>
        <p:txBody>
          <a:bodyPr wrap="square">
            <a:spAutoFit/>
          </a:bodyPr>
          <a:lstStyle/>
          <a:p>
            <a:pPr marL="285750" marR="0" lvl="0" indent="-285750" algn="l" defTabSz="914400" rtl="0" eaLnBrk="0" fontAlgn="base" latinLnBrk="0" hangingPunct="0">
              <a:lnSpc>
                <a:spcPct val="150000"/>
              </a:lnSpc>
              <a:spcBef>
                <a:spcPct val="0"/>
              </a:spcBef>
              <a:spcAft>
                <a:spcPct val="0"/>
              </a:spcAft>
              <a:buClrTx/>
              <a:buSzTx/>
              <a:buFont typeface="Wingdings" panose="05000000000000000000" pitchFamily="2" charset="2"/>
              <a:buChar char="q"/>
              <a:tabLst/>
              <a:defRPr/>
            </a:pPr>
            <a:r>
              <a:rPr kumimoji="0" lang="en-US" altLang="en-US" sz="17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First electron beam acceleration experiment at 2 K and 4.3 K in Sept. 2025, </a:t>
            </a:r>
            <a:r>
              <a:rPr lang="en-US" altLang="en-US" dirty="0">
                <a:solidFill>
                  <a:srgbClr val="000000"/>
                </a:solidFill>
                <a:latin typeface="Calibri" panose="020F0502020204030204"/>
              </a:rPr>
              <a:t>both cavities</a:t>
            </a:r>
            <a:r>
              <a:rPr kumimoji="0" lang="en-US" altLang="en-US" sz="1800" b="0" i="0" u="none" strike="noStrike" kern="1200" cap="none" spc="0" normalizeH="0" baseline="0" noProof="0" dirty="0">
                <a:ln>
                  <a:noFill/>
                </a:ln>
                <a:solidFill>
                  <a:srgbClr val="000000"/>
                </a:solidFill>
                <a:effectLst/>
                <a:uLnTx/>
                <a:uFillTx/>
                <a:latin typeface="Calibri" panose="020F0502020204030204"/>
                <a:ea typeface="+mn-ea"/>
                <a:cs typeface="+mn-cs"/>
              </a:rPr>
              <a:t> actively tuned with tuners and phase locked to the beam bunch rep rate of 1496.5 MHz</a:t>
            </a:r>
          </a:p>
          <a:p>
            <a:pPr marL="285750" marR="0" lvl="0" indent="-285750" algn="l" defTabSz="914400" rtl="0" eaLnBrk="0" fontAlgn="base" latinLnBrk="0" hangingPunct="0">
              <a:lnSpc>
                <a:spcPct val="150000"/>
              </a:lnSpc>
              <a:spcBef>
                <a:spcPct val="0"/>
              </a:spcBef>
              <a:spcAft>
                <a:spcPct val="0"/>
              </a:spcAft>
              <a:buClrTx/>
              <a:buSzTx/>
              <a:buFont typeface="Wingdings" panose="05000000000000000000" pitchFamily="2" charset="2"/>
              <a:buChar char="q"/>
              <a:tabLst/>
              <a:defRPr/>
            </a:pPr>
            <a:r>
              <a:rPr lang="en-US" altLang="en-US" dirty="0">
                <a:solidFill>
                  <a:srgbClr val="000000"/>
                </a:solidFill>
                <a:latin typeface="Calibri" panose="020F0502020204030204"/>
              </a:rPr>
              <a:t> Phase II beam acceleration experiment, Feb – May, 2026, greatly improved the phase stability at 4.3 K </a:t>
            </a:r>
          </a:p>
          <a:p>
            <a:pPr marL="742950" lvl="1" indent="-285750" eaLnBrk="0" fontAlgn="base" hangingPunct="0">
              <a:lnSpc>
                <a:spcPct val="150000"/>
              </a:lnSpc>
              <a:spcBef>
                <a:spcPct val="0"/>
              </a:spcBef>
              <a:spcAft>
                <a:spcPct val="0"/>
              </a:spcAft>
              <a:buFont typeface="Courier New" panose="02070309020205020404" pitchFamily="49" charset="0"/>
              <a:buChar char="o"/>
              <a:defRPr/>
            </a:pPr>
            <a:r>
              <a:rPr lang="en-US" altLang="en-US" dirty="0">
                <a:solidFill>
                  <a:srgbClr val="000000"/>
                </a:solidFill>
                <a:latin typeface="Calibri" panose="020F0502020204030204"/>
              </a:rPr>
              <a:t> achieving record beam energy up to 7.6 MeV –stay tuned!!</a:t>
            </a:r>
          </a:p>
          <a:p>
            <a:pPr marL="285750" marR="0" lvl="0" indent="-285750" algn="l" defTabSz="914400" rtl="0" eaLnBrk="0" fontAlgn="base" latinLnBrk="0" hangingPunct="0">
              <a:lnSpc>
                <a:spcPct val="150000"/>
              </a:lnSpc>
              <a:spcBef>
                <a:spcPct val="0"/>
              </a:spcBef>
              <a:spcAft>
                <a:spcPct val="0"/>
              </a:spcAft>
              <a:buClrTx/>
              <a:buSzTx/>
              <a:buFont typeface="Wingdings" panose="05000000000000000000" pitchFamily="2" charset="2"/>
              <a:buChar char="q"/>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a:ea typeface="+mn-ea"/>
                <a:cs typeface="+mn-cs"/>
              </a:rPr>
              <a:t> First </a:t>
            </a:r>
            <a:r>
              <a:rPr lang="en-US" altLang="en-US" dirty="0">
                <a:solidFill>
                  <a:srgbClr val="000000"/>
                </a:solidFill>
                <a:latin typeface="Calibri" panose="020F0502020204030204"/>
              </a:rPr>
              <a:t>user experiment carried out with a 1-hour beam delivery to a sample from industry</a:t>
            </a:r>
            <a:r>
              <a:rPr kumimoji="0" lang="en-US" altLang="en-US" sz="1800" b="0" i="0" u="none" strike="noStrike" kern="1200" cap="none" spc="0" normalizeH="0" baseline="0" noProof="0" dirty="0">
                <a:ln>
                  <a:noFill/>
                </a:ln>
                <a:solidFill>
                  <a:srgbClr val="000000"/>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634175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EAB0502A-617D-2FF8-DEB2-9DB00DCFFE84}"/>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0D76C40-5224-4F93-AADC-4FD6B0457A60}" type="slidenum">
              <a:rPr kumimoji="0" lang="zh-CN" altLang="en-GB" sz="1200" b="1" i="0" u="none" strike="noStrike" kern="1200" cap="none" spc="0" normalizeH="0" baseline="0" noProof="0" smtClean="0">
                <a:ln>
                  <a:noFill/>
                </a:ln>
                <a:solidFill>
                  <a:srgbClr val="FFFFFF"/>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GB" altLang="zh-CN" sz="1200" b="1" i="0" u="none" strike="noStrike" kern="1200" cap="none" spc="0" normalizeH="0" baseline="0" noProof="0">
              <a:ln>
                <a:noFill/>
              </a:ln>
              <a:solidFill>
                <a:srgbClr val="FFFFFF"/>
              </a:solidFill>
              <a:effectLst/>
              <a:uLnTx/>
              <a:uFillTx/>
              <a:latin typeface="Arial" panose="020B0604020202020204" pitchFamily="34" charset="0"/>
              <a:ea typeface="宋体" panose="02010600030101010101" pitchFamily="2" charset="-122"/>
              <a:cs typeface="+mn-cs"/>
            </a:endParaRPr>
          </a:p>
        </p:txBody>
      </p:sp>
      <p:sp>
        <p:nvSpPr>
          <p:cNvPr id="6" name="文本框 5">
            <a:extLst>
              <a:ext uri="{FF2B5EF4-FFF2-40B4-BE49-F238E27FC236}">
                <a16:creationId xmlns:a16="http://schemas.microsoft.com/office/drawing/2014/main" id="{6FA371A3-3705-4B3C-95D5-D111DA5B776B}"/>
              </a:ext>
            </a:extLst>
          </p:cNvPr>
          <p:cNvSpPr txBox="1"/>
          <p:nvPr/>
        </p:nvSpPr>
        <p:spPr>
          <a:xfrm>
            <a:off x="1868169" y="1439039"/>
            <a:ext cx="9308817" cy="280076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0" i="0" u="none" strike="noStrike" kern="120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mn-cs"/>
              </a:rPr>
              <a:t>Proving Conductive Cooling </a:t>
            </a:r>
            <a:r>
              <a:rPr kumimoji="0" lang="en-US" altLang="zh-CN" sz="4400" b="0" i="0" u="none" strike="noStrike" kern="120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mn-cs"/>
              </a:rPr>
              <a:t>at IMP</a:t>
            </a:r>
            <a:r>
              <a:rPr kumimoji="0" lang="zh-CN" altLang="en-US" sz="2200" b="0" i="0" u="none" strike="noStrike" kern="120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mn-cs"/>
              </a:rPr>
              <a:t> </a:t>
            </a:r>
            <a:endParaRPr kumimoji="0" lang="en-US" altLang="zh-CN" sz="2200" b="0" i="0" u="none" strike="noStrike" kern="120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2200" b="0" i="0" u="none" strike="noStrike" kern="120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2200" b="0" i="0" u="none" strike="noStrike" kern="120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200" b="0" i="0" u="none" strike="noStrike" kern="120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mn-cs"/>
              </a:rPr>
              <a:t>10,000 Hours of Trouble-Free Operation, Beam-Loss Design, and Degradation Recovery at IMP</a:t>
            </a:r>
            <a:endParaRPr kumimoji="0" lang="en-US" altLang="zh-CN" sz="2200" b="0" i="0" u="none" strike="noStrike" kern="120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2200" b="0" i="0" u="none" strike="noStrike" kern="120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200" b="0" i="0" u="none" strike="noStrike" kern="120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mn-cs"/>
              </a:rPr>
              <a:t>Teng Tan, on behalf of the SRF team of IMP</a:t>
            </a:r>
            <a:endParaRPr kumimoji="0" lang="zh-CN" altLang="en-US" sz="2200" b="0" i="0" u="none" strike="noStrike" kern="120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mn-cs"/>
            </a:endParaRPr>
          </a:p>
        </p:txBody>
      </p:sp>
    </p:spTree>
    <p:extLst>
      <p:ext uri="{BB962C8B-B14F-4D97-AF65-F5344CB8AC3E}">
        <p14:creationId xmlns:p14="http://schemas.microsoft.com/office/powerpoint/2010/main" val="2329340164"/>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C61178-393D-173E-D38F-E69064429FC1}"/>
              </a:ext>
            </a:extLst>
          </p:cNvPr>
          <p:cNvSpPr>
            <a:spLocks noGrp="1"/>
          </p:cNvSpPr>
          <p:nvPr>
            <p:ph type="title"/>
          </p:nvPr>
        </p:nvSpPr>
        <p:spPr/>
        <p:txBody>
          <a:bodyPr/>
          <a:lstStyle/>
          <a:p>
            <a:r>
              <a:rPr lang="en-US" altLang="zh-CN" dirty="0">
                <a:latin typeface="+mj-ea"/>
                <a:ea typeface="+mj-ea"/>
              </a:rPr>
              <a:t>Basic information about the machine</a:t>
            </a:r>
            <a:endParaRPr lang="zh-CN" altLang="en-US" dirty="0">
              <a:latin typeface="+mj-ea"/>
              <a:ea typeface="+mj-ea"/>
            </a:endParaRPr>
          </a:p>
        </p:txBody>
      </p:sp>
      <p:sp>
        <p:nvSpPr>
          <p:cNvPr id="3" name="灯片编号占位符 2">
            <a:extLst>
              <a:ext uri="{FF2B5EF4-FFF2-40B4-BE49-F238E27FC236}">
                <a16:creationId xmlns:a16="http://schemas.microsoft.com/office/drawing/2014/main" id="{FCB1FEBA-71C8-816B-5C56-88CA70593F61}"/>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0D76C40-5224-4F93-AADC-4FD6B0457A60}" type="slidenum">
              <a:rPr kumimoji="0" lang="zh-CN" altLang="en-GB" sz="1200" b="1" i="0" u="none" strike="noStrike" kern="1200" cap="none" spc="0" normalizeH="0" baseline="0" noProof="0" smtClean="0">
                <a:ln>
                  <a:noFill/>
                </a:ln>
                <a:solidFill>
                  <a:srgbClr val="FFFFFF"/>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GB" altLang="zh-CN" sz="1200" b="1" i="0" u="none" strike="noStrike" kern="1200" cap="none" spc="0" normalizeH="0" baseline="0" noProof="0">
              <a:ln>
                <a:noFill/>
              </a:ln>
              <a:solidFill>
                <a:srgbClr val="FFFFFF"/>
              </a:solidFill>
              <a:effectLst/>
              <a:uLnTx/>
              <a:uFillTx/>
              <a:latin typeface="Arial" panose="020B0604020202020204" pitchFamily="34" charset="0"/>
              <a:ea typeface="宋体" panose="02010600030101010101" pitchFamily="2" charset="-122"/>
              <a:cs typeface="+mn-cs"/>
            </a:endParaRPr>
          </a:p>
        </p:txBody>
      </p:sp>
      <p:pic>
        <p:nvPicPr>
          <p:cNvPr id="5" name="图片 4">
            <a:extLst>
              <a:ext uri="{FF2B5EF4-FFF2-40B4-BE49-F238E27FC236}">
                <a16:creationId xmlns:a16="http://schemas.microsoft.com/office/drawing/2014/main" id="{07D369B9-C5DE-59FC-373A-1D014540CA7B}"/>
              </a:ext>
            </a:extLst>
          </p:cNvPr>
          <p:cNvPicPr>
            <a:picLocks noChangeAspect="1"/>
          </p:cNvPicPr>
          <p:nvPr/>
        </p:nvPicPr>
        <p:blipFill>
          <a:blip r:embed="rId2"/>
          <a:stretch>
            <a:fillRect/>
          </a:stretch>
        </p:blipFill>
        <p:spPr>
          <a:xfrm>
            <a:off x="343143" y="836930"/>
            <a:ext cx="2905328" cy="3773510"/>
          </a:xfrm>
          <a:prstGeom prst="rect">
            <a:avLst/>
          </a:prstGeom>
        </p:spPr>
      </p:pic>
      <p:pic>
        <p:nvPicPr>
          <p:cNvPr id="7" name="图片 6">
            <a:extLst>
              <a:ext uri="{FF2B5EF4-FFF2-40B4-BE49-F238E27FC236}">
                <a16:creationId xmlns:a16="http://schemas.microsoft.com/office/drawing/2014/main" id="{B2E983D3-7482-31C1-4F53-12429496E100}"/>
              </a:ext>
            </a:extLst>
          </p:cNvPr>
          <p:cNvPicPr>
            <a:picLocks noChangeAspect="1"/>
          </p:cNvPicPr>
          <p:nvPr/>
        </p:nvPicPr>
        <p:blipFill>
          <a:blip r:embed="rId3"/>
          <a:stretch>
            <a:fillRect/>
          </a:stretch>
        </p:blipFill>
        <p:spPr>
          <a:xfrm>
            <a:off x="343143" y="3360658"/>
            <a:ext cx="2154954" cy="1249782"/>
          </a:xfrm>
          <a:prstGeom prst="rect">
            <a:avLst/>
          </a:prstGeom>
        </p:spPr>
      </p:pic>
      <p:pic>
        <p:nvPicPr>
          <p:cNvPr id="17" name="图片 16">
            <a:extLst>
              <a:ext uri="{FF2B5EF4-FFF2-40B4-BE49-F238E27FC236}">
                <a16:creationId xmlns:a16="http://schemas.microsoft.com/office/drawing/2014/main" id="{43AC1901-1253-6D0D-6D91-E7C1C52FF655}"/>
              </a:ext>
            </a:extLst>
          </p:cNvPr>
          <p:cNvPicPr>
            <a:picLocks noChangeAspect="1"/>
          </p:cNvPicPr>
          <p:nvPr/>
        </p:nvPicPr>
        <p:blipFill>
          <a:blip r:embed="rId4"/>
          <a:stretch>
            <a:fillRect/>
          </a:stretch>
        </p:blipFill>
        <p:spPr>
          <a:xfrm>
            <a:off x="3752255" y="1187138"/>
            <a:ext cx="8145294" cy="3226158"/>
          </a:xfrm>
          <a:prstGeom prst="rect">
            <a:avLst/>
          </a:prstGeom>
        </p:spPr>
      </p:pic>
    </p:spTree>
    <p:extLst>
      <p:ext uri="{BB962C8B-B14F-4D97-AF65-F5344CB8AC3E}">
        <p14:creationId xmlns:p14="http://schemas.microsoft.com/office/powerpoint/2010/main" val="945596323"/>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5DB99D-9709-E904-521D-C2AFE2028E69}"/>
              </a:ext>
            </a:extLst>
          </p:cNvPr>
          <p:cNvSpPr>
            <a:spLocks noGrp="1"/>
          </p:cNvSpPr>
          <p:nvPr>
            <p:ph type="title"/>
          </p:nvPr>
        </p:nvSpPr>
        <p:spPr/>
        <p:txBody>
          <a:bodyPr/>
          <a:lstStyle/>
          <a:p>
            <a:r>
              <a:rPr lang="en-US" altLang="zh-CN" dirty="0">
                <a:latin typeface="+mj-ea"/>
              </a:rPr>
              <a:t>Basic information about the machine</a:t>
            </a:r>
            <a:endParaRPr lang="zh-CN" altLang="en-US" dirty="0"/>
          </a:p>
        </p:txBody>
      </p:sp>
      <p:sp>
        <p:nvSpPr>
          <p:cNvPr id="3" name="灯片编号占位符 2">
            <a:extLst>
              <a:ext uri="{FF2B5EF4-FFF2-40B4-BE49-F238E27FC236}">
                <a16:creationId xmlns:a16="http://schemas.microsoft.com/office/drawing/2014/main" id="{BB28864E-7AC4-7308-4087-1CE76A2BF28D}"/>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0D76C40-5224-4F93-AADC-4FD6B0457A60}" type="slidenum">
              <a:rPr kumimoji="0" lang="zh-CN" altLang="en-GB" sz="1200" b="1" i="0" u="none" strike="noStrike" kern="1200" cap="none" spc="0" normalizeH="0" baseline="0" noProof="0" smtClean="0">
                <a:ln>
                  <a:noFill/>
                </a:ln>
                <a:solidFill>
                  <a:srgbClr val="FFFFFF"/>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GB" altLang="zh-CN" sz="1200" b="1" i="0" u="none" strike="noStrike" kern="1200" cap="none" spc="0" normalizeH="0" baseline="0" noProof="0">
              <a:ln>
                <a:noFill/>
              </a:ln>
              <a:solidFill>
                <a:srgbClr val="FFFFFF"/>
              </a:solidFill>
              <a:effectLst/>
              <a:uLnTx/>
              <a:uFillTx/>
              <a:latin typeface="Arial" panose="020B0604020202020204" pitchFamily="34" charset="0"/>
              <a:ea typeface="宋体" panose="02010600030101010101" pitchFamily="2" charset="-122"/>
              <a:cs typeface="+mn-cs"/>
            </a:endParaRPr>
          </a:p>
        </p:txBody>
      </p:sp>
      <p:pic>
        <p:nvPicPr>
          <p:cNvPr id="5" name="图片 4">
            <a:extLst>
              <a:ext uri="{FF2B5EF4-FFF2-40B4-BE49-F238E27FC236}">
                <a16:creationId xmlns:a16="http://schemas.microsoft.com/office/drawing/2014/main" id="{9B11B2F5-3A55-4BD6-9EF4-F3B738A623DD}"/>
              </a:ext>
            </a:extLst>
          </p:cNvPr>
          <p:cNvPicPr>
            <a:picLocks noChangeAspect="1"/>
          </p:cNvPicPr>
          <p:nvPr/>
        </p:nvPicPr>
        <p:blipFill>
          <a:blip r:embed="rId2"/>
          <a:stretch>
            <a:fillRect/>
          </a:stretch>
        </p:blipFill>
        <p:spPr>
          <a:xfrm>
            <a:off x="5450888" y="981412"/>
            <a:ext cx="6573191" cy="4895175"/>
          </a:xfrm>
          <a:prstGeom prst="rect">
            <a:avLst/>
          </a:prstGeom>
        </p:spPr>
      </p:pic>
      <p:pic>
        <p:nvPicPr>
          <p:cNvPr id="19" name="图片 18">
            <a:extLst>
              <a:ext uri="{FF2B5EF4-FFF2-40B4-BE49-F238E27FC236}">
                <a16:creationId xmlns:a16="http://schemas.microsoft.com/office/drawing/2014/main" id="{96BECC79-42EB-555B-A146-8C008483DE6D}"/>
              </a:ext>
            </a:extLst>
          </p:cNvPr>
          <p:cNvPicPr>
            <a:picLocks noChangeAspect="1"/>
          </p:cNvPicPr>
          <p:nvPr/>
        </p:nvPicPr>
        <p:blipFill>
          <a:blip r:embed="rId3"/>
          <a:stretch>
            <a:fillRect/>
          </a:stretch>
        </p:blipFill>
        <p:spPr>
          <a:xfrm>
            <a:off x="292962" y="981412"/>
            <a:ext cx="4957455" cy="2277068"/>
          </a:xfrm>
          <a:prstGeom prst="rect">
            <a:avLst/>
          </a:prstGeom>
        </p:spPr>
      </p:pic>
      <p:pic>
        <p:nvPicPr>
          <p:cNvPr id="21" name="图片 20">
            <a:extLst>
              <a:ext uri="{FF2B5EF4-FFF2-40B4-BE49-F238E27FC236}">
                <a16:creationId xmlns:a16="http://schemas.microsoft.com/office/drawing/2014/main" id="{D4D7BBCE-41F0-AEE1-2A04-B09CADF0D7E6}"/>
              </a:ext>
            </a:extLst>
          </p:cNvPr>
          <p:cNvPicPr>
            <a:picLocks noChangeAspect="1"/>
          </p:cNvPicPr>
          <p:nvPr/>
        </p:nvPicPr>
        <p:blipFill>
          <a:blip r:embed="rId4"/>
          <a:stretch>
            <a:fillRect/>
          </a:stretch>
        </p:blipFill>
        <p:spPr>
          <a:xfrm>
            <a:off x="393197" y="3817582"/>
            <a:ext cx="4957455" cy="2347614"/>
          </a:xfrm>
          <a:prstGeom prst="rect">
            <a:avLst/>
          </a:prstGeom>
        </p:spPr>
      </p:pic>
    </p:spTree>
    <p:extLst>
      <p:ext uri="{BB962C8B-B14F-4D97-AF65-F5344CB8AC3E}">
        <p14:creationId xmlns:p14="http://schemas.microsoft.com/office/powerpoint/2010/main" val="1537655188"/>
      </p:ext>
    </p:extLst>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4.xml><?xml version="1.0" encoding="utf-8"?>
<a:theme xmlns:a="http://schemas.openxmlformats.org/drawingml/2006/main" name="主题2">
  <a:themeElements>
    <a:clrScheme name="灰度">
      <a:dk1>
        <a:srgbClr val="000000"/>
      </a:dk1>
      <a:lt1>
        <a:srgbClr val="FFFFFF"/>
      </a:lt1>
      <a:dk2>
        <a:srgbClr val="778495"/>
      </a:dk2>
      <a:lt2>
        <a:srgbClr val="F0F0F0"/>
      </a:lt2>
      <a:accent1>
        <a:srgbClr val="BD374A"/>
      </a:accent1>
      <a:accent2>
        <a:srgbClr val="6A868F"/>
      </a:accent2>
      <a:accent3>
        <a:srgbClr val="31778E"/>
      </a:accent3>
      <a:accent4>
        <a:srgbClr val="D6C88B"/>
      </a:accent4>
      <a:accent5>
        <a:srgbClr val="D66E49"/>
      </a:accent5>
      <a:accent6>
        <a:srgbClr val="649EB2"/>
      </a:accent6>
      <a:hlink>
        <a:srgbClr val="BD374A"/>
      </a:hlink>
      <a:folHlink>
        <a:srgbClr val="BFBFBF"/>
      </a:folHlink>
    </a:clrScheme>
    <a:fontScheme name="4nyzzmig">
      <a:majorFont>
        <a:latin typeface="Times New Roman"/>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12700" cap="flat" cmpd="sng" algn="ctr">
          <a:solidFill>
            <a:schemeClr val="bg2"/>
          </a:solidFill>
          <a:prstDash val="solid"/>
          <a:round/>
          <a:headEnd type="none" w="med" len="med"/>
          <a:tailEnd type="none" w="med" len="med"/>
        </a:ln>
      </a:spPr>
      <a:bodyPr vert="horz" wrap="square" lIns="126000" tIns="82800" rIns="126000" bIns="82800" numCol="1" anchor="t" anchorCtr="0" compatLnSpc="1">
        <a:spAutoFit/>
      </a:bodyPr>
      <a:lstStyle>
        <a:defPPr marL="0" marR="0" indent="0" algn="l" defTabSz="914400" rtl="0" eaLnBrk="1" fontAlgn="base" latinLnBrk="0" hangingPunct="1">
          <a:lnSpc>
            <a:spcPct val="110000"/>
          </a:lnSpc>
          <a:spcBef>
            <a:spcPct val="0"/>
          </a:spcBef>
          <a:spcAft>
            <a:spcPct val="35000"/>
          </a:spcAft>
          <a:buClrTx/>
          <a:buSzTx/>
          <a:buFontTx/>
          <a:buNone/>
          <a:defRPr kumimoji="0" lang="en-GB" sz="2200" b="1" i="0" u="none" strike="noStrike" cap="none" normalizeH="0" baseline="0" smtClean="0">
            <a:ln>
              <a:noFill/>
            </a:ln>
            <a:solidFill>
              <a:srgbClr val="A5002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defRPr>
        </a:defPPr>
      </a:lstStyle>
    </a:spDef>
    <a:lnDef>
      <a:spPr bwMode="auto">
        <a:xfrm>
          <a:off x="0" y="0"/>
          <a:ext cx="1" cy="1"/>
        </a:xfrm>
        <a:custGeom>
          <a:avLst/>
          <a:gdLst/>
          <a:ahLst/>
          <a:cxnLst/>
          <a:rect l="0" t="0" r="0" b="0"/>
          <a:pathLst/>
        </a:custGeom>
        <a:solidFill>
          <a:schemeClr val="bg1"/>
        </a:solidFill>
        <a:ln w="12700" cap="flat" cmpd="sng" algn="ctr">
          <a:solidFill>
            <a:schemeClr val="bg2"/>
          </a:solidFill>
          <a:prstDash val="solid"/>
          <a:round/>
          <a:headEnd type="none" w="med" len="med"/>
          <a:tailEnd type="none" w="med" len="med"/>
        </a:ln>
      </a:spPr>
      <a:bodyPr vert="horz" wrap="square" lIns="126000" tIns="82800" rIns="126000" bIns="82800" numCol="1" anchor="t" anchorCtr="0" compatLnSpc="1">
        <a:spAutoFit/>
      </a:bodyPr>
      <a:lstStyle>
        <a:defPPr marL="0" marR="0" indent="0" algn="l" defTabSz="914400" rtl="0" eaLnBrk="1" fontAlgn="base" latinLnBrk="0" hangingPunct="1">
          <a:lnSpc>
            <a:spcPct val="110000"/>
          </a:lnSpc>
          <a:spcBef>
            <a:spcPct val="0"/>
          </a:spcBef>
          <a:spcAft>
            <a:spcPct val="35000"/>
          </a:spcAft>
          <a:buClrTx/>
          <a:buSzTx/>
          <a:buFontTx/>
          <a:buNone/>
          <a:defRPr kumimoji="0" lang="en-GB" sz="2200" b="1" i="0" u="none" strike="noStrike" cap="none" normalizeH="0" baseline="0" smtClean="0">
            <a:ln>
              <a:noFill/>
            </a:ln>
            <a:solidFill>
              <a:srgbClr val="A5002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defRPr>
        </a:defPPr>
      </a:lstStyle>
    </a:lnDef>
    <a:txDef>
      <a:spPr>
        <a:noFill/>
      </a:spPr>
      <a:bodyPr wrap="none" rtlCol="0">
        <a:spAutoFit/>
      </a:bodyPr>
      <a:lstStyle>
        <a:defPPr algn="l">
          <a:defRPr sz="2400" dirty="0" smtClean="0">
            <a:solidFill>
              <a:schemeClr val="tx1"/>
            </a:solidFill>
            <a:latin typeface="+mj-lt"/>
          </a:defRPr>
        </a:defPPr>
      </a:lstStyle>
    </a:txDef>
  </a:objectDefaults>
  <a:extraClrSchemeLst>
    <a:extraClrScheme>
      <a:clrScheme name="EGEE_Templat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GEE_Template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GEE_Template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GEE_Template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GEE_Template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GEE_Template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GEE_Template (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GEE_Template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GEE_Template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GEE_Template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GEE_Template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GEE_Template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EGEE_Template (2) 13">
        <a:dk1>
          <a:srgbClr val="334998"/>
        </a:dk1>
        <a:lt1>
          <a:srgbClr val="FFFFFF"/>
        </a:lt1>
        <a:dk2>
          <a:srgbClr val="000000"/>
        </a:dk2>
        <a:lt2>
          <a:srgbClr val="808080"/>
        </a:lt2>
        <a:accent1>
          <a:srgbClr val="BBE0E3"/>
        </a:accent1>
        <a:accent2>
          <a:srgbClr val="333399"/>
        </a:accent2>
        <a:accent3>
          <a:srgbClr val="FFFFFF"/>
        </a:accent3>
        <a:accent4>
          <a:srgbClr val="2A3D81"/>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GEE_Template (2) 14">
        <a:dk1>
          <a:srgbClr val="334998"/>
        </a:dk1>
        <a:lt1>
          <a:srgbClr val="FFFFFF"/>
        </a:lt1>
        <a:dk2>
          <a:srgbClr val="000000"/>
        </a:dk2>
        <a:lt2>
          <a:srgbClr val="F1AF00"/>
        </a:lt2>
        <a:accent1>
          <a:srgbClr val="BBE0E3"/>
        </a:accent1>
        <a:accent2>
          <a:srgbClr val="333399"/>
        </a:accent2>
        <a:accent3>
          <a:srgbClr val="FFFFFF"/>
        </a:accent3>
        <a:accent4>
          <a:srgbClr val="2A3D81"/>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GEE_Template (2) 15">
        <a:dk1>
          <a:srgbClr val="334998"/>
        </a:dk1>
        <a:lt1>
          <a:srgbClr val="FFFFFF"/>
        </a:lt1>
        <a:dk2>
          <a:srgbClr val="000000"/>
        </a:dk2>
        <a:lt2>
          <a:srgbClr val="F1AF00"/>
        </a:lt2>
        <a:accent1>
          <a:srgbClr val="657BCA"/>
        </a:accent1>
        <a:accent2>
          <a:srgbClr val="333399"/>
        </a:accent2>
        <a:accent3>
          <a:srgbClr val="FFFFFF"/>
        </a:accent3>
        <a:accent4>
          <a:srgbClr val="2A3D81"/>
        </a:accent4>
        <a:accent5>
          <a:srgbClr val="B8BFE1"/>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GEE_Template (2) 16">
        <a:dk1>
          <a:srgbClr val="334998"/>
        </a:dk1>
        <a:lt1>
          <a:srgbClr val="FFFFFF"/>
        </a:lt1>
        <a:dk2>
          <a:srgbClr val="000000"/>
        </a:dk2>
        <a:lt2>
          <a:srgbClr val="F1AF00"/>
        </a:lt2>
        <a:accent1>
          <a:srgbClr val="657BCA"/>
        </a:accent1>
        <a:accent2>
          <a:srgbClr val="475DAC"/>
        </a:accent2>
        <a:accent3>
          <a:srgbClr val="FFFFFF"/>
        </a:accent3>
        <a:accent4>
          <a:srgbClr val="2A3D81"/>
        </a:accent4>
        <a:accent5>
          <a:srgbClr val="B8BFE1"/>
        </a:accent5>
        <a:accent6>
          <a:srgbClr val="3F539B"/>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RI 2025">
  <a:themeElements>
    <a:clrScheme name="RI 2025">
      <a:dk1>
        <a:sysClr val="windowText" lastClr="000000"/>
      </a:dk1>
      <a:lt1>
        <a:sysClr val="window" lastClr="FFFFFF"/>
      </a:lt1>
      <a:dk2>
        <a:srgbClr val="065792"/>
      </a:dk2>
      <a:lt2>
        <a:srgbClr val="E8E8E8"/>
      </a:lt2>
      <a:accent1>
        <a:srgbClr val="065792"/>
      </a:accent1>
      <a:accent2>
        <a:srgbClr val="1D3056"/>
      </a:accent2>
      <a:accent3>
        <a:srgbClr val="D3E2F5"/>
      </a:accent3>
      <a:accent4>
        <a:srgbClr val="38536A"/>
      </a:accent4>
      <a:accent5>
        <a:srgbClr val="D1FFA0"/>
      </a:accent5>
      <a:accent6>
        <a:srgbClr val="D48C96"/>
      </a:accent6>
      <a:hlink>
        <a:srgbClr val="467886"/>
      </a:hlink>
      <a:folHlink>
        <a:srgbClr val="96607D"/>
      </a:folHlink>
    </a:clrScheme>
    <a:fontScheme name="RI 2025">
      <a:majorFont>
        <a:latin typeface="Golos Text Medium"/>
        <a:ea typeface=""/>
        <a:cs typeface=""/>
      </a:majorFont>
      <a:minorFont>
        <a:latin typeface="Golos Text"/>
        <a:ea typeface=""/>
        <a:cs typeface=""/>
      </a:minorFont>
    </a:fontScheme>
    <a:fmtScheme name="Subtile Körper">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65792"/>
        </a:solidFill>
        <a:ln>
          <a:noFill/>
        </a:ln>
      </a:spPr>
      <a:bodyPr rtlCol="0" anchor="ctr"/>
      <a:lstStyle>
        <a:defPPr algn="ctr">
          <a:defRPr sz="1400" dirty="0"/>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lgn="l">
          <a:defRPr sz="1400" dirty="0" smtClean="0"/>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灰度">
    <a:dk1>
      <a:srgbClr val="000000"/>
    </a:dk1>
    <a:lt1>
      <a:srgbClr val="FFFFFF"/>
    </a:lt1>
    <a:dk2>
      <a:srgbClr val="778495"/>
    </a:dk2>
    <a:lt2>
      <a:srgbClr val="F0F0F0"/>
    </a:lt2>
    <a:accent1>
      <a:srgbClr val="BD374A"/>
    </a:accent1>
    <a:accent2>
      <a:srgbClr val="6A868F"/>
    </a:accent2>
    <a:accent3>
      <a:srgbClr val="31778E"/>
    </a:accent3>
    <a:accent4>
      <a:srgbClr val="D6C88B"/>
    </a:accent4>
    <a:accent5>
      <a:srgbClr val="D66E49"/>
    </a:accent5>
    <a:accent6>
      <a:srgbClr val="649EB2"/>
    </a:accent6>
    <a:hlink>
      <a:srgbClr val="BD374A"/>
    </a:hlink>
    <a:folHlink>
      <a:srgbClr val="BFBFBF"/>
    </a:folHlink>
  </a:clrScheme>
</a:themeOverride>
</file>

<file path=ppt/theme/themeOverride2.xml><?xml version="1.0" encoding="utf-8"?>
<a:themeOverride xmlns:a="http://schemas.openxmlformats.org/drawingml/2006/main">
  <a:clrScheme name="灰度">
    <a:dk1>
      <a:srgbClr val="000000"/>
    </a:dk1>
    <a:lt1>
      <a:srgbClr val="FFFFFF"/>
    </a:lt1>
    <a:dk2>
      <a:srgbClr val="778495"/>
    </a:dk2>
    <a:lt2>
      <a:srgbClr val="F0F0F0"/>
    </a:lt2>
    <a:accent1>
      <a:srgbClr val="BD374A"/>
    </a:accent1>
    <a:accent2>
      <a:srgbClr val="6A868F"/>
    </a:accent2>
    <a:accent3>
      <a:srgbClr val="31778E"/>
    </a:accent3>
    <a:accent4>
      <a:srgbClr val="D6C88B"/>
    </a:accent4>
    <a:accent5>
      <a:srgbClr val="D66E49"/>
    </a:accent5>
    <a:accent6>
      <a:srgbClr val="649EB2"/>
    </a:accent6>
    <a:hlink>
      <a:srgbClr val="BD374A"/>
    </a:hlink>
    <a:folHlink>
      <a:srgbClr val="BFBFBF"/>
    </a:folHlink>
  </a:clrScheme>
</a:themeOverride>
</file>

<file path=ppt/theme/themeOverride3.xml><?xml version="1.0" encoding="utf-8"?>
<a:themeOverride xmlns:a="http://schemas.openxmlformats.org/drawingml/2006/main">
  <a:clrScheme name="灰度">
    <a:dk1>
      <a:srgbClr val="000000"/>
    </a:dk1>
    <a:lt1>
      <a:srgbClr val="FFFFFF"/>
    </a:lt1>
    <a:dk2>
      <a:srgbClr val="778495"/>
    </a:dk2>
    <a:lt2>
      <a:srgbClr val="F0F0F0"/>
    </a:lt2>
    <a:accent1>
      <a:srgbClr val="BD374A"/>
    </a:accent1>
    <a:accent2>
      <a:srgbClr val="6A868F"/>
    </a:accent2>
    <a:accent3>
      <a:srgbClr val="31778E"/>
    </a:accent3>
    <a:accent4>
      <a:srgbClr val="D6C88B"/>
    </a:accent4>
    <a:accent5>
      <a:srgbClr val="D66E49"/>
    </a:accent5>
    <a:accent6>
      <a:srgbClr val="649EB2"/>
    </a:accent6>
    <a:hlink>
      <a:srgbClr val="BD374A"/>
    </a:hlink>
    <a:folHlink>
      <a:srgbClr val="BFBFB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f55642a9-7d51-4c44-863a-b2ab93081b5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D8E1438E733DA4EBCFD411CCFF0E8FA" ma:contentTypeVersion="17" ma:contentTypeDescription="Create a new document." ma:contentTypeScope="" ma:versionID="070a84622b64bd1e41ff5ffd110bc13d">
  <xsd:schema xmlns:xsd="http://www.w3.org/2001/XMLSchema" xmlns:xs="http://www.w3.org/2001/XMLSchema" xmlns:p="http://schemas.microsoft.com/office/2006/metadata/properties" xmlns:ns3="f55642a9-7d51-4c44-863a-b2ab93081b5a" xmlns:ns4="38556316-6b1b-4501-9e5a-a6e77b78b104" targetNamespace="http://schemas.microsoft.com/office/2006/metadata/properties" ma:root="true" ma:fieldsID="b8e703c5e86695cb603b37f7e8d92ddf" ns3:_="" ns4:_="">
    <xsd:import namespace="f55642a9-7d51-4c44-863a-b2ab93081b5a"/>
    <xsd:import namespace="38556316-6b1b-4501-9e5a-a6e77b78b104"/>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_activity" minOccurs="0"/>
                <xsd:element ref="ns3:MediaServiceObjectDetectorVersions" minOccurs="0"/>
                <xsd:element ref="ns3:MediaServiceSystemTag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5642a9-7d51-4c44-863a-b2ab93081b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ystemTags" ma:index="22" nillable="true" ma:displayName="MediaServiceSystemTags" ma:hidden="true" ma:internalName="MediaServiceSystemTags" ma:readOnly="true">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8556316-6b1b-4501-9e5a-a6e77b78b10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FEFA96F-3D87-4736-890C-7EB2258B511F}">
  <ds:schemaRefs>
    <ds:schemaRef ds:uri="http://schemas.microsoft.com/sharepoint/v3/contenttype/forms"/>
  </ds:schemaRefs>
</ds:datastoreItem>
</file>

<file path=customXml/itemProps2.xml><?xml version="1.0" encoding="utf-8"?>
<ds:datastoreItem xmlns:ds="http://schemas.openxmlformats.org/officeDocument/2006/customXml" ds:itemID="{A7E50793-ACBC-4AC3-95AC-EF9AB6B855C8}">
  <ds:schemaRefs>
    <ds:schemaRef ds:uri="http://schemas.microsoft.com/office/infopath/2007/PartnerControls"/>
    <ds:schemaRef ds:uri="38556316-6b1b-4501-9e5a-a6e77b78b104"/>
    <ds:schemaRef ds:uri="http://purl.org/dc/terms/"/>
    <ds:schemaRef ds:uri="http://schemas.microsoft.com/office/2006/documentManagement/types"/>
    <ds:schemaRef ds:uri="f55642a9-7d51-4c44-863a-b2ab93081b5a"/>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3916EBEF-30DD-406E-9971-5985A0716A56}">
  <ds:schemaRefs>
    <ds:schemaRef ds:uri="38556316-6b1b-4501-9e5a-a6e77b78b104"/>
    <ds:schemaRef ds:uri="f55642a9-7d51-4c44-863a-b2ab93081b5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32232</TotalTime>
  <Words>6535</Words>
  <Application>Microsoft Office PowerPoint</Application>
  <PresentationFormat>Widescreen</PresentationFormat>
  <Paragraphs>628</Paragraphs>
  <Slides>56</Slides>
  <Notes>26</Notes>
  <HiddenSlides>0</HiddenSlides>
  <MMClips>0</MMClips>
  <ScaleCrop>false</ScaleCrop>
  <HeadingPairs>
    <vt:vector size="8" baseType="variant">
      <vt:variant>
        <vt:lpstr>Fonts Used</vt:lpstr>
      </vt:variant>
      <vt:variant>
        <vt:i4>19</vt:i4>
      </vt:variant>
      <vt:variant>
        <vt:lpstr>Theme</vt:lpstr>
      </vt:variant>
      <vt:variant>
        <vt:i4>5</vt:i4>
      </vt:variant>
      <vt:variant>
        <vt:lpstr>Embedded OLE Servers</vt:lpstr>
      </vt:variant>
      <vt:variant>
        <vt:i4>1</vt:i4>
      </vt:variant>
      <vt:variant>
        <vt:lpstr>Slide Titles</vt:lpstr>
      </vt:variant>
      <vt:variant>
        <vt:i4>56</vt:i4>
      </vt:variant>
    </vt:vector>
  </HeadingPairs>
  <TitlesOfParts>
    <vt:vector size="81" baseType="lpstr">
      <vt:lpstr>Noto Sans </vt:lpstr>
      <vt:lpstr>Golos Text Medium</vt:lpstr>
      <vt:lpstr>Calibri</vt:lpstr>
      <vt:lpstr>Microsoft YaHei</vt:lpstr>
      <vt:lpstr>Aptos Display</vt:lpstr>
      <vt:lpstr>Merriweather</vt:lpstr>
      <vt:lpstr>Wingdings</vt:lpstr>
      <vt:lpstr>华文楷体</vt:lpstr>
      <vt:lpstr>Times New Roman</vt:lpstr>
      <vt:lpstr>Golos Text SemiBold</vt:lpstr>
      <vt:lpstr>Cambria</vt:lpstr>
      <vt:lpstr>Courier New</vt:lpstr>
      <vt:lpstr>Suisse Int'l Mono</vt:lpstr>
      <vt:lpstr>黑体</vt:lpstr>
      <vt:lpstr>Suisse Intl</vt:lpstr>
      <vt:lpstr>Google Sans Text</vt:lpstr>
      <vt:lpstr>Golos Text</vt:lpstr>
      <vt:lpstr>Aptos</vt:lpstr>
      <vt:lpstr>Arial</vt:lpstr>
      <vt:lpstr>Office Theme</vt:lpstr>
      <vt:lpstr>1_Office Theme</vt:lpstr>
      <vt:lpstr>Office</vt:lpstr>
      <vt:lpstr>主题2</vt:lpstr>
      <vt:lpstr>RI 2025</vt:lpstr>
      <vt:lpstr>think-cell Folie</vt:lpstr>
      <vt:lpstr>PowerPoint Presentation</vt:lpstr>
      <vt:lpstr>Hot topic Developing SRF towards Turn-Key Industrial Systems  Session Outline </vt:lpstr>
      <vt:lpstr>Hot topic Developing SRF towards Turn-Key Industrial Systems  Session Charge </vt:lpstr>
      <vt:lpstr>“Gray-Enid I” : Beam Acceleration with a Nb3Sn cryomodule at JLab </vt:lpstr>
      <vt:lpstr>Background</vt:lpstr>
      <vt:lpstr>Beam Acceleration with Nb3Sn Quarter Cryomodule in UITF</vt:lpstr>
      <vt:lpstr>PowerPoint Presentation</vt:lpstr>
      <vt:lpstr>Basic information about the machine</vt:lpstr>
      <vt:lpstr>Basic information about the machine</vt:lpstr>
      <vt:lpstr>Basic information about the machine</vt:lpstr>
      <vt:lpstr>Operational Experience and Stability Assessment</vt:lpstr>
      <vt:lpstr>Possible reasons for performance degradation </vt:lpstr>
      <vt:lpstr>​​Nb3Sn in-situ surface processing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 APPLICATION OF PROVEN TECH</vt:lpstr>
      <vt:lpstr>Reliability Drivers</vt:lpstr>
      <vt:lpstr>Reliability Challenges</vt:lpstr>
      <vt:lpstr>Reliability Solutions</vt:lpstr>
      <vt:lpstr>PowerPoint Presentation</vt:lpstr>
      <vt:lpstr>RI Research Instruments</vt:lpstr>
      <vt:lpstr>Our Customers</vt:lpstr>
      <vt:lpstr>Hundreds of Experts /  Dozens of Technologies</vt:lpstr>
      <vt:lpstr>Deep Dive production capabilities</vt:lpstr>
      <vt:lpstr>Deep Dive engineering capabilities</vt:lpstr>
      <vt:lpstr>Nb3Sn related facts from our story</vt:lpstr>
      <vt:lpstr>Nb3Sn related facts from our story</vt:lpstr>
      <vt:lpstr>What we bring to the Table</vt:lpstr>
      <vt:lpstr>Enabling technologies</vt:lpstr>
      <vt:lpstr>Industrialization roadmap (TBD)</vt:lpstr>
      <vt:lpstr>PowerPoint Presentation</vt:lpstr>
      <vt:lpstr>Hot topic Developing SRF towards Turn-Key Industrial Systems  Discussion</vt:lpstr>
      <vt:lpstr>Hot topic Developing SRF towards Turn-Key Industrial Systems  Technical Frontier</vt:lpstr>
      <vt:lpstr>Hot topic Developing SRF towards Turn-Key Industrial Systems  Technical Frontier</vt:lpstr>
      <vt:lpstr>Hot topic Developing SRF towards Turn-Key Industrial Systems  Engineering path for reliability</vt:lpstr>
      <vt:lpstr>Hot topic Developing SRF towards Turn-Key Industrial Systems  Engineering path for reliability</vt:lpstr>
      <vt:lpstr>Hot topic Developing SRF towards Turn-Key Industrial Systems  Engineering path for reliability</vt:lpstr>
      <vt:lpstr>Hot topic Developing SRF towards Turn-Key Industrial Systems  Strategic democratization</vt:lpstr>
      <vt:lpstr>Hot topic Developing SRF towards Turn-Key Industrial Systems  Strategic democratization</vt:lpstr>
      <vt:lpstr>Hot topic Developing SRF towards Turn-Key Industrial Systems  Preliminary considerations  for a Roadmap towards an SRF "plug-and-play" </vt:lpstr>
      <vt:lpstr>Hot topic Developing SRF towards Turn-Key Industrial Systems  Preliminary considerations  for a Roadmap towards an SRF "plug-and-play" </vt:lpstr>
      <vt:lpstr>PowerPoint Presentation</vt:lpstr>
    </vt:vector>
  </TitlesOfParts>
  <Company>JLAB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 Lechner</dc:creator>
  <cp:lastModifiedBy>Anne-Marie Valente-Feliciano</cp:lastModifiedBy>
  <cp:revision>55</cp:revision>
  <cp:lastPrinted>2024-11-21T18:51:38Z</cp:lastPrinted>
  <dcterms:created xsi:type="dcterms:W3CDTF">2025-07-07T21:32:49Z</dcterms:created>
  <dcterms:modified xsi:type="dcterms:W3CDTF">2026-06-11T05:23:48Z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0x0101005D8E1438E733DA4EBCFD411CCFF0E8FA</vt:lpwstr>
  </property>
</Properties>
</file>