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5900" r:id="rId4"/>
    <p:sldId id="5896" r:id="rId5"/>
    <p:sldId id="5902" r:id="rId6"/>
    <p:sldId id="5903" r:id="rId7"/>
    <p:sldId id="5901" r:id="rId8"/>
    <p:sldId id="366" r:id="rId9"/>
    <p:sldId id="5907" r:id="rId10"/>
    <p:sldId id="5908" r:id="rId11"/>
    <p:sldId id="370" r:id="rId12"/>
    <p:sldId id="5909" r:id="rId13"/>
    <p:sldId id="5910" r:id="rId14"/>
    <p:sldId id="5895" r:id="rId15"/>
    <p:sldId id="5911" r:id="rId16"/>
    <p:sldId id="59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EE0EA"/>
    <a:srgbClr val="CFD5DF"/>
    <a:srgbClr val="C5CDD9"/>
    <a:srgbClr val="E8E7ED"/>
    <a:srgbClr val="00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6C49C-E3F0-4C4E-8992-0D17E80C7CE9}" v="61" dt="2026-06-07T19:52:40.513"/>
    <p1510:client id="{CBD31E3F-7952-4133-A1A2-2EE4A85C8160}" v="7" dt="2026-06-07T02:07:19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2" autoAdjust="0"/>
    <p:restoredTop sz="94660"/>
  </p:normalViewPr>
  <p:slideViewPr>
    <p:cSldViewPr snapToGrid="0">
      <p:cViewPr>
        <p:scale>
          <a:sx n="70" d="100"/>
          <a:sy n="70" d="100"/>
        </p:scale>
        <p:origin x="52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94F9F-6BA9-4C3E-AB26-25F8A8A71947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AB7EA-ED1A-4D50-9A80-2BE2CB699E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09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AB7EA-ED1A-4D50-9A80-2BE2CB699EC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0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AB7EA-ED1A-4D50-9A80-2BE2CB699EC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80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AB7EA-ED1A-4D50-9A80-2BE2CB699EC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78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2085-A4F8-A3ED-51C7-0D17D91D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9DCDBE-C9D0-B5A5-7CEB-2BAB85F7B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2C4626-13C9-5F83-4672-8B5987CEF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FA7816-BD6B-207B-A3D1-0C0B2722C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E95F6-8FCB-4AEC-AB47-1516A3DDEA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0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540F-51E2-A947-823D-03934F5EE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C68E5-E181-C887-78A7-36691BDC1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6A790-80BD-0DCD-8C7C-8D8858C0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C7B-3734-FD06-BAE1-871CD8EF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79F6-54C6-270A-AC27-A125C92D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14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9D93-8316-4C53-CEC7-238EDF43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EFA21-C877-B614-AACD-5EFFF3C4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52AF-295A-AA29-CA3D-493F52B5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62B3-9932-0830-677A-FF08ADF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D816B-D64B-244F-A05F-9D4542EE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65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FD926-6696-29EA-2164-9145C5478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08796-C66F-C4D0-45C5-2FC0176B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57D08-6D45-6292-0E0B-E185AA03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B6FE3-6EB2-895F-26C9-ABD8DB5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9855-496E-B124-888E-4B84FE7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43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4C15-94DA-EC13-6D37-ED965E02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F470-9439-0DB1-2F8B-6EC2444B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5C951-3264-A87C-C5C7-EB2122FF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E095F-6342-942B-E19D-DD7E6C51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A5AC-5F6D-BC37-DEB0-386F00B2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60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C4B5-0E0C-11CC-D137-CDA75D1D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7F90C-DB07-DF65-6E7D-DE453768D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D400-F582-831A-5FAB-249A4811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E6F8-0C73-917E-AFA6-041CD27A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BEED-7556-10C2-F366-510E7172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8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53FC-DA59-1191-EC53-AA7A78E7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BB2D-CB79-3669-B9E4-079EF26AD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3331B-C4A6-B250-409B-B4B60E30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D40FD-97DA-3C94-2937-CDB97B93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A6F0A-B17A-2262-8F49-DE9A121D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B6FF5-EEE5-765C-13E0-18C16948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64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0386-0D17-81A2-7CDC-F42AD1A0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F1FD2-2AB2-EE6C-E298-04820E66E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A9933-CDB1-A05A-49AF-91169F39F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3BE63-8987-1F5F-4E5D-93864ACDC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5B502-3BEC-EFF8-360D-C5E768646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3AEB2-413A-2E16-5D9A-2E31174D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0C8A8-3B20-EA98-05A7-A6C982A3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CA5D9-918A-C82A-3773-7FFF17CD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9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142E-12FB-0923-F47D-486B1577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4942D-8178-BD63-678B-390978C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A9AD7-BC22-D56B-E4E3-30872879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0AE2B-524D-5332-83F4-84A14C71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0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E795D-424F-7545-8E2F-D8705C0B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42322-3CA0-DDB2-AC8C-59910984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C4813-2391-0556-8075-8F5C5EF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0503-6FE1-1885-26A8-759B601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322A-0486-F4F6-9975-A54E8E03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3CE-05F9-BE32-5D0B-8AAF4BEEE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1175A-984A-2AE6-239A-3D46B5A8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2745B-AE40-DC78-BFEA-AD5F86AC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09FC7-5EE4-8664-67B4-C0D8988D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80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1CEB-412B-7B82-2321-478D0F23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18476-12C9-4321-C268-502606157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00E66-0E27-EE81-BCEB-7E506845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498C8-516E-2F4F-8603-1D9656DA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C4455-5737-D900-42E9-E9204DFA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7A024-17CF-087C-B5DF-005C8C4C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46977E-27B1-956E-C1FB-CB4BFBF5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DAF93-DCB6-9747-F4D7-AAC4DC05C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3FBC-6593-6BB2-40DB-BC5146EAD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9758B-C26D-4F62-8BA6-CC0BE70AA820}" type="datetimeFigureOut">
              <a:rPr lang="en-CA" smtClean="0"/>
              <a:t>2026-06-07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C73B0-E08C-6E69-1FDD-0F0DDF023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2AA36-4809-732C-F27C-8F6770CCD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6EB1C-AED9-4618-BD14-0F5B35BADD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5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esla.desy.de/collaboration_members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.jp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5654-7BEB-094E-3C60-4873CC8BA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574" y="-56982"/>
            <a:ext cx="7439928" cy="954518"/>
          </a:xfrm>
        </p:spPr>
        <p:txBody>
          <a:bodyPr>
            <a:normAutofit/>
          </a:bodyPr>
          <a:lstStyle/>
          <a:p>
            <a:r>
              <a:rPr lang="en-CA" sz="4800" dirty="0"/>
              <a:t>TTC2026 Opening </a:t>
            </a:r>
          </a:p>
        </p:txBody>
      </p:sp>
      <p:pic>
        <p:nvPicPr>
          <p:cNvPr id="5" name="Picture 4" descr="A grey and black text&#10;&#10;AI-generated content may be incorrect.">
            <a:extLst>
              <a:ext uri="{FF2B5EF4-FFF2-40B4-BE49-F238E27FC236}">
                <a16:creationId xmlns:a16="http://schemas.microsoft.com/office/drawing/2014/main" id="{A72DECAB-5803-9230-0C1A-938108299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ECE92-5912-291D-71F3-2D88F8D77387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A55213-1D9B-61E6-B5CD-8A677C0258CF}"/>
              </a:ext>
            </a:extLst>
          </p:cNvPr>
          <p:cNvCxnSpPr>
            <a:cxnSpLocks/>
          </p:cNvCxnSpPr>
          <p:nvPr/>
        </p:nvCxnSpPr>
        <p:spPr>
          <a:xfrm flipV="1">
            <a:off x="242207" y="6526014"/>
            <a:ext cx="11707586" cy="2138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712530-B808-DE5C-02C3-D121058F01F6}"/>
              </a:ext>
            </a:extLst>
          </p:cNvPr>
          <p:cNvSpPr txBox="1"/>
          <p:nvPr/>
        </p:nvSpPr>
        <p:spPr>
          <a:xfrm>
            <a:off x="2242756" y="6533763"/>
            <a:ext cx="81832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/>
              <a:t> June 9, 2026   Bob Laxdal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639FEB5-121F-D28D-B9B1-D6B9E1D77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488" y="1887666"/>
            <a:ext cx="6679770" cy="1655762"/>
          </a:xfrm>
        </p:spPr>
        <p:txBody>
          <a:bodyPr>
            <a:noAutofit/>
          </a:bodyPr>
          <a:lstStyle/>
          <a:p>
            <a:r>
              <a:rPr lang="en-CA" sz="3600" dirty="0"/>
              <a:t>TTC 2026 Opening</a:t>
            </a:r>
          </a:p>
          <a:p>
            <a:endParaRPr lang="en-CA" sz="2800" dirty="0"/>
          </a:p>
          <a:p>
            <a:r>
              <a:rPr lang="en-CA" sz="2800" dirty="0"/>
              <a:t>Bob Laxdal (TRIUMF)</a:t>
            </a:r>
          </a:p>
          <a:p>
            <a:r>
              <a:rPr lang="en-CA" sz="2800" dirty="0"/>
              <a:t>TTC Chair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09FC7-C4E3-0B2B-089D-6B2A8F15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45" t="17573" r="35266" b="10508"/>
          <a:stretch>
            <a:fillRect/>
          </a:stretch>
        </p:blipFill>
        <p:spPr>
          <a:xfrm>
            <a:off x="189363" y="1127860"/>
            <a:ext cx="3771854" cy="5299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87185-A782-5769-3876-1A8971B219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4F37E-77B0-AC7E-5C5D-98CFFCA87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7621562" y="6549947"/>
            <a:ext cx="1212339" cy="2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9799-D6B4-8883-CD53-294621B2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black text&#10;&#10;AI-generated content may be incorrect.">
            <a:extLst>
              <a:ext uri="{FF2B5EF4-FFF2-40B4-BE49-F238E27FC236}">
                <a16:creationId xmlns:a16="http://schemas.microsoft.com/office/drawing/2014/main" id="{7FED40E3-83DB-F2D5-FC86-E50CD32BD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9AD9E6-AB32-EEEB-1A82-84C6E686DFEA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92E24E-5A43-FC4B-412E-D2256AED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8917CF-3D79-A77D-ABF0-26A9B3CCE9E2}"/>
              </a:ext>
            </a:extLst>
          </p:cNvPr>
          <p:cNvSpPr txBox="1">
            <a:spLocks/>
          </p:cNvSpPr>
          <p:nvPr/>
        </p:nvSpPr>
        <p:spPr>
          <a:xfrm>
            <a:off x="2223183" y="79370"/>
            <a:ext cx="6757425" cy="1111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TTC2026 –Plenary talks</a:t>
            </a: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A00143C2-C2B3-3E3B-28D5-1A112BCB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905CB3-2F22-8067-0B70-5C160C87C9E2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254302-E64C-9F04-75EA-AA7AA752ED9F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48359-9758-3501-F366-514CEBC69C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B554C7-DB34-2BC9-CED3-386A5654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070F9F-515F-87E2-B786-63C823779C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367DD13-3878-06B7-6AAB-8D5406152380}"/>
              </a:ext>
            </a:extLst>
          </p:cNvPr>
          <p:cNvSpPr txBox="1"/>
          <p:nvPr/>
        </p:nvSpPr>
        <p:spPr>
          <a:xfrm>
            <a:off x="161287" y="1174901"/>
            <a:ext cx="919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High Light Europe -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70C0"/>
                </a:solidFill>
              </a:rPr>
              <a:t>Highlights of SRF activities at CEA/</a:t>
            </a:r>
            <a:r>
              <a:rPr lang="en-CA" dirty="0" err="1">
                <a:solidFill>
                  <a:srgbClr val="0070C0"/>
                </a:solidFill>
              </a:rPr>
              <a:t>IJCLab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– C. Madec/A. Miyazaki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European Strategy for SRF development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– P. McIntosh</a:t>
            </a:r>
            <a:endParaRPr lang="en-C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C564BB0-52A7-A9CE-6750-0315C8B30DDC}"/>
              </a:ext>
            </a:extLst>
          </p:cNvPr>
          <p:cNvSpPr txBox="1"/>
          <p:nvPr/>
        </p:nvSpPr>
        <p:spPr>
          <a:xfrm>
            <a:off x="161287" y="2208625"/>
            <a:ext cx="1170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Global Contributions (2 per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Development, commissioning and high-current CW operation of 166.6 MHz HOM-damped  SRF modules at HEPS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– IHEP - </a:t>
            </a:r>
            <a:r>
              <a:rPr lang="en-US" dirty="0"/>
              <a:t>ZHANG Pei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RF commissioning of HIAF's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iLINAC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– IMP (Huizhou) – </a:t>
            </a:r>
            <a:r>
              <a:rPr lang="en-US" dirty="0"/>
              <a:t>R. Zeng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Experience with recommissioning of the European XFEL after Long Installation and Maintenance Period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– DESY – M. Wiencek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Commissioning and current Status of HELIAC Project at GSI</a:t>
            </a:r>
            <a:r>
              <a:rPr lang="en-CA" dirty="0"/>
              <a:t> – GSI – M. Miski-</a:t>
            </a:r>
            <a:r>
              <a:rPr lang="en-CA" dirty="0" err="1"/>
              <a:t>Oglu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North America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LCLS-II-HE upgrade status/Recent Status of LCLS-II operation experience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– SLAC – J. Maniscalco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SRF Systems for the EIC Project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– BNL/</a:t>
            </a:r>
            <a:r>
              <a:rPr lang="en-CA" dirty="0" err="1"/>
              <a:t>JLab</a:t>
            </a:r>
            <a:r>
              <a:rPr lang="en-CA" dirty="0"/>
              <a:t> – J. </a:t>
            </a:r>
            <a:r>
              <a:rPr lang="en-CA" dirty="0" err="1"/>
              <a:t>Matelevich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229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90A72-83FE-1BE2-9FB3-CD97254D4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F1D0-E7D3-6337-265D-705C7A20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84" y="-100465"/>
            <a:ext cx="6463227" cy="1111451"/>
          </a:xfrm>
        </p:spPr>
        <p:txBody>
          <a:bodyPr>
            <a:normAutofit/>
          </a:bodyPr>
          <a:lstStyle/>
          <a:p>
            <a:r>
              <a:rPr lang="en-CA" dirty="0"/>
              <a:t>TTC2026 – Working groups</a:t>
            </a:r>
          </a:p>
        </p:txBody>
      </p:sp>
      <p:pic>
        <p:nvPicPr>
          <p:cNvPr id="6" name="Picture 5" descr="A grey and black text&#10;&#10;AI-generated content may be incorrect.">
            <a:extLst>
              <a:ext uri="{FF2B5EF4-FFF2-40B4-BE49-F238E27FC236}">
                <a16:creationId xmlns:a16="http://schemas.microsoft.com/office/drawing/2014/main" id="{3DBA78B4-2556-85F8-CFB1-AFD2F218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B5C40-4A5D-6C9D-6EDD-1B644312E4E3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75C836-42C5-63F3-A7B9-3333F8741F8E}"/>
              </a:ext>
            </a:extLst>
          </p:cNvPr>
          <p:cNvSpPr txBox="1"/>
          <p:nvPr/>
        </p:nvSpPr>
        <p:spPr>
          <a:xfrm>
            <a:off x="470527" y="1320147"/>
            <a:ext cx="1138385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Four working groups </a:t>
            </a:r>
            <a:r>
              <a:rPr lang="en-CA" sz="2400" b="1" dirty="0">
                <a:solidFill>
                  <a:srgbClr val="FF0000"/>
                </a:solidFill>
              </a:rPr>
              <a:t>(&gt;100 presentations),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WG1- Latest Activities on High-G and High-Q Performances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Jinfang</a:t>
            </a:r>
            <a:r>
              <a:rPr lang="en-CA" sz="2000" dirty="0"/>
              <a:t> Chen (SARI), Daniel Bafia (FNAL), Lea Steder (DESY)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WG2 - Effective operation of aging machines for performance and reliability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000" dirty="0"/>
              <a:t>Zhongyuan Yao (TRIUMF), </a:t>
            </a:r>
            <a:r>
              <a:rPr lang="en-CA" sz="2000" dirty="0" err="1"/>
              <a:t>Tiancai</a:t>
            </a:r>
            <a:r>
              <a:rPr lang="en-CA" sz="2000" dirty="0"/>
              <a:t> Jiang (IMP), Enrico Cenni (CEA)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WG3 - R&amp;D for Mass production and Quality assurance for accelerator modules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000" dirty="0"/>
              <a:t>Laura Monaco (INFN), Matia Parise (FNAL), Takeshi </a:t>
            </a:r>
            <a:r>
              <a:rPr lang="en-CA" sz="2000" dirty="0" err="1"/>
              <a:t>Dohmae</a:t>
            </a:r>
            <a:r>
              <a:rPr lang="en-CA" sz="2000" dirty="0"/>
              <a:t> (KEK)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WG4 - R&amp;D challenges for future advanced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000" dirty="0"/>
              <a:t>Cristian Pira (INFN), Teng Tan (IMP), Laura Popielarski (FRIB)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b="1" dirty="0"/>
              <a:t>WG1/WG3 Tuesday-Wednesday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b="1" dirty="0"/>
              <a:t>WG2/WG4 Wednesday/Thursday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FF0000"/>
                </a:solidFill>
              </a:rPr>
              <a:t>Closing Summaries from the WG conveners on Friday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F97D1-8608-BF96-3DB1-5D9DF4DA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52052C9C-52E9-3125-0EE5-2878C01C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75609-1679-CF36-2E5C-787179978602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6897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DC1681-6801-4724-2322-E73326BFE1CA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8BAA5B-9F70-7351-E469-3CEAC913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4A40A8-D6F2-3DA6-59D0-93D00318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80810-B4B8-6733-C4B9-A42E971551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2930-5459-7E41-76DB-346F8B26F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C5F6-7154-870C-E502-8F901759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84" y="-100465"/>
            <a:ext cx="6463227" cy="1111451"/>
          </a:xfrm>
        </p:spPr>
        <p:txBody>
          <a:bodyPr>
            <a:normAutofit fontScale="90000"/>
          </a:bodyPr>
          <a:lstStyle/>
          <a:p>
            <a:r>
              <a:rPr lang="en-CA" dirty="0"/>
              <a:t>TTC2026 – Special sessions</a:t>
            </a:r>
          </a:p>
        </p:txBody>
      </p:sp>
      <p:pic>
        <p:nvPicPr>
          <p:cNvPr id="6" name="Picture 5" descr="A grey and black text&#10;&#10;AI-generated content may be incorrect.">
            <a:extLst>
              <a:ext uri="{FF2B5EF4-FFF2-40B4-BE49-F238E27FC236}">
                <a16:creationId xmlns:a16="http://schemas.microsoft.com/office/drawing/2014/main" id="{306159AA-BB2B-E897-4147-01E940FB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77DA-F47C-C67B-5917-4A52EB9A6B4F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A7C957-45A8-111D-D2C8-F016D6060CB8}"/>
              </a:ext>
            </a:extLst>
          </p:cNvPr>
          <p:cNvSpPr txBox="1"/>
          <p:nvPr/>
        </p:nvSpPr>
        <p:spPr>
          <a:xfrm>
            <a:off x="470527" y="1320147"/>
            <a:ext cx="105205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Hot topic 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Developing SRF towards Turn-Key Industrial Systems </a:t>
            </a:r>
            <a:r>
              <a:rPr lang="en-CA" sz="2400" dirty="0"/>
              <a:t>– AM Valente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Special science session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Einstein Telescope, pushing the outer limits of gravitational waves detection </a:t>
            </a:r>
            <a:r>
              <a:rPr lang="en-CA" sz="2400" dirty="0"/>
              <a:t>– A. </a:t>
            </a:r>
            <a:r>
              <a:rPr lang="en-CA" sz="2400" dirty="0" err="1"/>
              <a:t>Lartaux</a:t>
            </a:r>
            <a:endParaRPr lang="en-CA" sz="24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</a:rPr>
              <a:t>Superconductivity and Cryogenics in Space : An active magnetic shield to protect astronauts for interstellar travels </a:t>
            </a:r>
            <a:r>
              <a:rPr lang="en-CA" sz="2400" dirty="0"/>
              <a:t>– B. </a:t>
            </a:r>
            <a:r>
              <a:rPr lang="en-CA" sz="2400" dirty="0" err="1"/>
              <a:t>Baudouy</a:t>
            </a:r>
            <a:endParaRPr lang="en-CA" sz="24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D2E15-C229-D1B0-5F2D-FBCD064C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1F48B6DE-35B4-E942-09C2-6899FC2A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CB0A6-D484-DAEA-38D6-D1A48672A993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82787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6F1487-CDCF-1865-2016-E02ECFB744C1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B6CA26-C4D6-5056-492A-8BE4BEA3C8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D86074-2FE7-1A11-689E-75B80EAE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8438FE-9A70-8119-2AC5-969E251EB9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17B6-40A0-0067-33E5-0F1234B2D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36F6-DF62-C71B-D689-AB0AC56A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84" y="-100465"/>
            <a:ext cx="6463227" cy="1111451"/>
          </a:xfrm>
        </p:spPr>
        <p:txBody>
          <a:bodyPr>
            <a:normAutofit fontScale="90000"/>
          </a:bodyPr>
          <a:lstStyle/>
          <a:p>
            <a:r>
              <a:rPr lang="en-CA" dirty="0"/>
              <a:t>TTC2026 – Special meetings</a:t>
            </a:r>
          </a:p>
        </p:txBody>
      </p:sp>
      <p:pic>
        <p:nvPicPr>
          <p:cNvPr id="6" name="Picture 5" descr="A grey and black text&#10;&#10;AI-generated content may be incorrect.">
            <a:extLst>
              <a:ext uri="{FF2B5EF4-FFF2-40B4-BE49-F238E27FC236}">
                <a16:creationId xmlns:a16="http://schemas.microsoft.com/office/drawing/2014/main" id="{D858A284-E35E-0794-5170-02644C59B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026276-DC6F-F32E-8421-ABCD6309A71A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BDB5AC-7D47-9A7E-B250-AEF30507BF6C}"/>
              </a:ext>
            </a:extLst>
          </p:cNvPr>
          <p:cNvSpPr txBox="1"/>
          <p:nvPr/>
        </p:nvSpPr>
        <p:spPr>
          <a:xfrm>
            <a:off x="470527" y="1320147"/>
            <a:ext cx="1138385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TTC Collaboration Board Meeting (by invitation)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70C0"/>
                </a:solidFill>
              </a:rPr>
              <a:t>Tuesday 6-7 PM </a:t>
            </a:r>
            <a:r>
              <a:rPr lang="en-CA" sz="3200" dirty="0"/>
              <a:t>– Room E-071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/>
              <a:t>Chairs: Bob Laxdal (TRIUMF), Anne-Marie Valente (</a:t>
            </a:r>
            <a:r>
              <a:rPr lang="en-CA" sz="3200" dirty="0" err="1"/>
              <a:t>Jlab</a:t>
            </a:r>
            <a:r>
              <a:rPr lang="en-CA" sz="32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TTC Technical Board Meeting (by invitation)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70C0"/>
                </a:solidFill>
              </a:rPr>
              <a:t>Wednesday 6-7 PM </a:t>
            </a:r>
            <a:r>
              <a:rPr lang="en-CA" sz="3200" dirty="0"/>
              <a:t>– Room E-071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/>
              <a:t>Chairs: Detlef Reschke (DESY), Hiroshi Sakai (KEK)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i="1" dirty="0"/>
          </a:p>
          <a:p>
            <a:pPr lvl="1">
              <a:spcBef>
                <a:spcPts val="600"/>
              </a:spcBef>
            </a:pPr>
            <a:endParaRPr lang="en-CA" sz="2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CFF88-360B-6C96-579A-69930151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66399A6D-13AA-BBF0-8BDE-AF669E5B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796BA4-92C9-A046-66C9-E1959DFF8F2F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3322A9-0B6E-19F4-B43B-A73E20FA8685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C60B8F-2F11-A959-A911-31DFD0BC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A2C87E-716D-1B7C-C646-F6D81B2A6B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3BF95-6909-4DC4-2F8A-BD00A09997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44A307-391F-EF51-DF35-C8DDF917C9BE}"/>
              </a:ext>
            </a:extLst>
          </p:cNvPr>
          <p:cNvSpPr txBox="1"/>
          <p:nvPr/>
        </p:nvSpPr>
        <p:spPr>
          <a:xfrm>
            <a:off x="1097305" y="1049906"/>
            <a:ext cx="460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194 registered, 13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23F27-3723-59FC-8838-66D4F7F4A4A9}"/>
              </a:ext>
            </a:extLst>
          </p:cNvPr>
          <p:cNvSpPr txBox="1"/>
          <p:nvPr/>
        </p:nvSpPr>
        <p:spPr>
          <a:xfrm>
            <a:off x="670889" y="1464387"/>
            <a:ext cx="521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(97 Europe, 39 N. America, 58 Asia)</a:t>
            </a:r>
          </a:p>
        </p:txBody>
      </p:sp>
      <p:pic>
        <p:nvPicPr>
          <p:cNvPr id="2" name="Picture 1" descr="A grey and black text&#10;&#10;AI-generated content may be incorrect.">
            <a:extLst>
              <a:ext uri="{FF2B5EF4-FFF2-40B4-BE49-F238E27FC236}">
                <a16:creationId xmlns:a16="http://schemas.microsoft.com/office/drawing/2014/main" id="{3B0B8952-D9C0-CEA3-C478-2CBF4354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50C553-F018-5906-D986-862B68F54933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6897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78439C-7FBE-0AA2-EF9A-EC10D5EA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66DDF9-9A08-4134-B1AC-E8960099709E}"/>
              </a:ext>
            </a:extLst>
          </p:cNvPr>
          <p:cNvSpPr txBox="1">
            <a:spLocks/>
          </p:cNvSpPr>
          <p:nvPr/>
        </p:nvSpPr>
        <p:spPr>
          <a:xfrm>
            <a:off x="2223183" y="79370"/>
            <a:ext cx="6757425" cy="1111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TTC2026 – Who are you?</a:t>
            </a: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16B5463E-0381-911A-96A5-49F809AF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02878C-061C-7718-D9C9-56C0348E102B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6897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AE30DC-AC0A-5AFD-1FE2-25F993D482F5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6F1078-AFC7-8D56-C668-2EFAB91A7D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DF0198-112B-CF29-C898-0F4F02FF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59B9-5457-EEE2-728D-184DF73CF9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41DECE-733B-DD70-396F-900BFF9ABE92}"/>
              </a:ext>
            </a:extLst>
          </p:cNvPr>
          <p:cNvSpPr txBox="1"/>
          <p:nvPr/>
        </p:nvSpPr>
        <p:spPr>
          <a:xfrm>
            <a:off x="7372780" y="1006854"/>
            <a:ext cx="4066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43 Institutes,  10 companies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83F930-4E23-6659-C279-143FED88F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81" y="2199618"/>
            <a:ext cx="6274703" cy="4006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7DDBC3-AD61-189F-153F-B8DAF3F4E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721" y="1636089"/>
            <a:ext cx="5606359" cy="45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D1335E-9C66-2077-A42E-AF4B460D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94" y="997079"/>
            <a:ext cx="8678917" cy="5564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107F4E-5139-DE58-DC96-8B879D37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82" y="-28799"/>
            <a:ext cx="6463227" cy="1111451"/>
          </a:xfrm>
        </p:spPr>
        <p:txBody>
          <a:bodyPr>
            <a:normAutofit/>
          </a:bodyPr>
          <a:lstStyle/>
          <a:p>
            <a:r>
              <a:rPr lang="en-CA" dirty="0"/>
              <a:t>TTC Participation History</a:t>
            </a:r>
          </a:p>
        </p:txBody>
      </p:sp>
      <p:pic>
        <p:nvPicPr>
          <p:cNvPr id="8" name="Picture 7" descr="A grey and black text&#10;&#10;AI-generated content may be incorrect.">
            <a:extLst>
              <a:ext uri="{FF2B5EF4-FFF2-40B4-BE49-F238E27FC236}">
                <a16:creationId xmlns:a16="http://schemas.microsoft.com/office/drawing/2014/main" id="{D7245C1F-A13C-9DF9-1337-82D5F2223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517A1-6EDB-A233-36D7-28840E8540C9}"/>
              </a:ext>
            </a:extLst>
          </p:cNvPr>
          <p:cNvCxnSpPr>
            <a:cxnSpLocks/>
          </p:cNvCxnSpPr>
          <p:nvPr/>
        </p:nvCxnSpPr>
        <p:spPr>
          <a:xfrm>
            <a:off x="242207" y="964492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4C8A78-71E8-44A6-054F-86A8AB2BA2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0C43A966-66E0-9CB0-D969-7E0F7C17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E235D9-F485-89FF-9905-FFE90AA75B12}"/>
              </a:ext>
            </a:extLst>
          </p:cNvPr>
          <p:cNvGrpSpPr/>
          <p:nvPr/>
        </p:nvGrpSpPr>
        <p:grpSpPr>
          <a:xfrm>
            <a:off x="6751457" y="1731203"/>
            <a:ext cx="3365049" cy="3290064"/>
            <a:chOff x="7105650" y="1669510"/>
            <a:chExt cx="3510178" cy="38287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F65D00-3D3D-F30C-38ED-88ED3EDAC77A}"/>
                </a:ext>
              </a:extLst>
            </p:cNvPr>
            <p:cNvSpPr/>
            <p:nvPr/>
          </p:nvSpPr>
          <p:spPr>
            <a:xfrm>
              <a:off x="7105650" y="1669510"/>
              <a:ext cx="309408" cy="38287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E50DCD-E1A3-BB4D-0DD0-46F931752054}"/>
                </a:ext>
              </a:extLst>
            </p:cNvPr>
            <p:cNvSpPr/>
            <p:nvPr/>
          </p:nvSpPr>
          <p:spPr>
            <a:xfrm>
              <a:off x="7639748" y="1723305"/>
              <a:ext cx="309408" cy="37749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C00CBC-C776-1619-0D60-F78B257B8568}"/>
                </a:ext>
              </a:extLst>
            </p:cNvPr>
            <p:cNvSpPr/>
            <p:nvPr/>
          </p:nvSpPr>
          <p:spPr>
            <a:xfrm>
              <a:off x="10333443" y="2697738"/>
              <a:ext cx="282385" cy="279199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7293CF2-F8F0-57CC-352A-EB8B1DA617E0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48BA4E-F2C0-B422-64CE-AFC1C261BB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15D7D8-26B1-1D3D-42EA-CF47ABE26F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A6F879-835E-8447-9E4D-731DE715C8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05367A-8A43-931C-24F7-1325FE6D057A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79E6B3-E510-75F6-C216-442DF068CF89}"/>
              </a:ext>
            </a:extLst>
          </p:cNvPr>
          <p:cNvSpPr txBox="1"/>
          <p:nvPr/>
        </p:nvSpPr>
        <p:spPr>
          <a:xfrm>
            <a:off x="6676139" y="4002204"/>
            <a:ext cx="953296" cy="3755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998EAE-1301-621B-0ED9-62A941C041E9}"/>
              </a:ext>
            </a:extLst>
          </p:cNvPr>
          <p:cNvSpPr txBox="1"/>
          <p:nvPr/>
        </p:nvSpPr>
        <p:spPr>
          <a:xfrm>
            <a:off x="584791" y="988851"/>
            <a:ext cx="109333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TTC-2026 - a new high for an in-person meeting at 194 participants</a:t>
            </a:r>
          </a:p>
        </p:txBody>
      </p:sp>
    </p:spTree>
    <p:extLst>
      <p:ext uri="{BB962C8B-B14F-4D97-AF65-F5344CB8AC3E}">
        <p14:creationId xmlns:p14="http://schemas.microsoft.com/office/powerpoint/2010/main" val="39870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2EF9-4939-F615-4061-FF77F70D4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black text&#10;&#10;AI-generated content may be incorrect.">
            <a:extLst>
              <a:ext uri="{FF2B5EF4-FFF2-40B4-BE49-F238E27FC236}">
                <a16:creationId xmlns:a16="http://schemas.microsoft.com/office/drawing/2014/main" id="{A1E41610-83C8-5937-1EC8-CED755042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E0549-D4BE-F72E-DA77-543226028DFF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1EB2DF-3759-2034-654D-97931CE01B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05C75C-A6F0-1BE7-8B3A-E376615F1351}"/>
              </a:ext>
            </a:extLst>
          </p:cNvPr>
          <p:cNvSpPr txBox="1">
            <a:spLocks/>
          </p:cNvSpPr>
          <p:nvPr/>
        </p:nvSpPr>
        <p:spPr>
          <a:xfrm>
            <a:off x="2371077" y="136525"/>
            <a:ext cx="6757425" cy="1111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36A2460E-3262-2A04-23E7-2877F787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1808FE-A21B-24AD-E163-856029EB80B1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07586" cy="1382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3138BC-2F78-627C-573A-C227CA4FFFBA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9BFBDE-E17D-E065-2015-FCFF15DC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F30A01-0A23-4E64-6498-45A23856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1B03C1-22A0-7411-02FD-518F800493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2A3781-F8FA-2EE8-CAD5-466CC4C6DEC5}"/>
              </a:ext>
            </a:extLst>
          </p:cNvPr>
          <p:cNvSpPr txBox="1"/>
          <p:nvPr/>
        </p:nvSpPr>
        <p:spPr>
          <a:xfrm>
            <a:off x="911229" y="2440811"/>
            <a:ext cx="94233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Please engage in and enjoy TTC2026!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Your participation is key to the success!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Thanks</a:t>
            </a:r>
          </a:p>
          <a:p>
            <a:pPr algn="ctr"/>
            <a:r>
              <a:rPr lang="en-CA" sz="3200" dirty="0"/>
              <a:t>Merci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BE0737F-7735-96EC-D1AE-EA80ACCB4B7E}"/>
              </a:ext>
            </a:extLst>
          </p:cNvPr>
          <p:cNvSpPr txBox="1">
            <a:spLocks/>
          </p:cNvSpPr>
          <p:nvPr/>
        </p:nvSpPr>
        <p:spPr>
          <a:xfrm>
            <a:off x="2517381" y="177703"/>
            <a:ext cx="6463227" cy="6683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44227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BF5D5-9F21-0029-8FA6-753C79EA4704}"/>
              </a:ext>
            </a:extLst>
          </p:cNvPr>
          <p:cNvCxnSpPr>
            <a:cxnSpLocks/>
          </p:cNvCxnSpPr>
          <p:nvPr/>
        </p:nvCxnSpPr>
        <p:spPr>
          <a:xfrm>
            <a:off x="242207" y="6525618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6FF67E-DE74-97BB-43A5-23202F2CE588}"/>
              </a:ext>
            </a:extLst>
          </p:cNvPr>
          <p:cNvSpPr txBox="1"/>
          <p:nvPr/>
        </p:nvSpPr>
        <p:spPr>
          <a:xfrm>
            <a:off x="4151214" y="6555148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FD112-93A3-B1F5-96CA-D2AD2614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87" t="33334" r="56652" b="53870"/>
          <a:stretch>
            <a:fillRect/>
          </a:stretch>
        </p:blipFill>
        <p:spPr>
          <a:xfrm>
            <a:off x="67223" y="6555148"/>
            <a:ext cx="688561" cy="302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6ECED0-D262-FE87-D203-E031F152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71" t="32347" r="28763" b="54416"/>
          <a:stretch>
            <a:fillRect/>
          </a:stretch>
        </p:blipFill>
        <p:spPr>
          <a:xfrm>
            <a:off x="911230" y="6555148"/>
            <a:ext cx="737324" cy="302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D2A87-3948-B2EF-8C3B-A6C9D55938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110160-0FA1-BAC7-C91B-09663F382593}"/>
              </a:ext>
            </a:extLst>
          </p:cNvPr>
          <p:cNvSpPr txBox="1">
            <a:spLocks/>
          </p:cNvSpPr>
          <p:nvPr/>
        </p:nvSpPr>
        <p:spPr>
          <a:xfrm>
            <a:off x="2295477" y="-16194"/>
            <a:ext cx="7439928" cy="95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/>
              <a:t>The TTC Global Family</a:t>
            </a:r>
          </a:p>
        </p:txBody>
      </p:sp>
      <p:pic>
        <p:nvPicPr>
          <p:cNvPr id="7" name="Picture 6" descr="A grey and black text&#10;&#10;AI-generated content may be incorrect.">
            <a:extLst>
              <a:ext uri="{FF2B5EF4-FFF2-40B4-BE49-F238E27FC236}">
                <a16:creationId xmlns:a16="http://schemas.microsoft.com/office/drawing/2014/main" id="{FBA221A2-5C61-F902-2B3A-CCC613E5E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4F838B-274A-E65A-C3BA-09B6ADB466B1}"/>
              </a:ext>
            </a:extLst>
          </p:cNvPr>
          <p:cNvCxnSpPr>
            <a:cxnSpLocks/>
          </p:cNvCxnSpPr>
          <p:nvPr/>
        </p:nvCxnSpPr>
        <p:spPr>
          <a:xfrm>
            <a:off x="242207" y="983777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2C95A91-1967-D136-E482-DAEFA928B6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91B5B3B-D6B5-004A-3FF9-1E5715595699}"/>
              </a:ext>
            </a:extLst>
          </p:cNvPr>
          <p:cNvGrpSpPr/>
          <p:nvPr/>
        </p:nvGrpSpPr>
        <p:grpSpPr>
          <a:xfrm>
            <a:off x="755784" y="1046698"/>
            <a:ext cx="10680827" cy="5386169"/>
            <a:chOff x="138224" y="435299"/>
            <a:chExt cx="10680827" cy="538616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661B27-0374-0DAD-6A42-C6DBF93C9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435299"/>
              <a:ext cx="10666651" cy="4933404"/>
              <a:chOff x="152400" y="1760526"/>
              <a:chExt cx="8785225" cy="4074427"/>
            </a:xfrm>
          </p:grpSpPr>
          <p:pic>
            <p:nvPicPr>
              <p:cNvPr id="82" name="Picture 8" descr="0_map_world_2002_enlarged">
                <a:extLst>
                  <a:ext uri="{FF2B5EF4-FFF2-40B4-BE49-F238E27FC236}">
                    <a16:creationId xmlns:a16="http://schemas.microsoft.com/office/drawing/2014/main" id="{934A6EC5-273F-F19D-DB48-A79125A04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5" b="9153"/>
              <a:stretch>
                <a:fillRect/>
              </a:stretch>
            </p:blipFill>
            <p:spPr bwMode="auto">
              <a:xfrm>
                <a:off x="152400" y="1760526"/>
                <a:ext cx="8785225" cy="4074427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Line 14">
                <a:extLst>
                  <a:ext uri="{FF2B5EF4-FFF2-40B4-BE49-F238E27FC236}">
                    <a16:creationId xmlns:a16="http://schemas.microsoft.com/office/drawing/2014/main" id="{EFE5ED51-9549-32B3-3964-F5FA6191F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6671" y="2290629"/>
                <a:ext cx="201803" cy="1779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" name="Oval 20">
                <a:extLst>
                  <a:ext uri="{FF2B5EF4-FFF2-40B4-BE49-F238E27FC236}">
                    <a16:creationId xmlns:a16="http://schemas.microsoft.com/office/drawing/2014/main" id="{B5575167-D7E2-33E2-BDCF-C1983814C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725" y="2574925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85" name="Line 21">
                <a:extLst>
                  <a:ext uri="{FF2B5EF4-FFF2-40B4-BE49-F238E27FC236}">
                    <a16:creationId xmlns:a16="http://schemas.microsoft.com/office/drawing/2014/main" id="{40152A24-5F17-D592-6006-95A4D6A9F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4925" y="2286000"/>
                <a:ext cx="92075" cy="2984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645DD4C9-83D9-CAFA-F539-E7C4161F5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4789" y="2485273"/>
                <a:ext cx="76301" cy="1753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" name="Line 33">
                <a:extLst>
                  <a:ext uri="{FF2B5EF4-FFF2-40B4-BE49-F238E27FC236}">
                    <a16:creationId xmlns:a16="http://schemas.microsoft.com/office/drawing/2014/main" id="{7942382C-8394-B45B-EA9B-0224995D7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69100" y="2460625"/>
                <a:ext cx="19050" cy="217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" name="Line 37">
                <a:extLst>
                  <a:ext uri="{FF2B5EF4-FFF2-40B4-BE49-F238E27FC236}">
                    <a16:creationId xmlns:a16="http://schemas.microsoft.com/office/drawing/2014/main" id="{F531B31A-636B-3B41-F2CC-EA5B5BF53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0" y="2667000"/>
                <a:ext cx="74613" cy="2873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" name="Oval 46">
                <a:extLst>
                  <a:ext uri="{FF2B5EF4-FFF2-40B4-BE49-F238E27FC236}">
                    <a16:creationId xmlns:a16="http://schemas.microsoft.com/office/drawing/2014/main" id="{C061C8F5-6D52-F6E2-818B-9785B66C1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648" y="2670837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0" name="Oval 47">
                <a:extLst>
                  <a:ext uri="{FF2B5EF4-FFF2-40B4-BE49-F238E27FC236}">
                    <a16:creationId xmlns:a16="http://schemas.microsoft.com/office/drawing/2014/main" id="{881672A4-135E-C543-544A-2CE6DF340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913" y="2392363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1" name="Oval 48">
                <a:extLst>
                  <a:ext uri="{FF2B5EF4-FFF2-40B4-BE49-F238E27FC236}">
                    <a16:creationId xmlns:a16="http://schemas.microsoft.com/office/drawing/2014/main" id="{ABF6BBD3-6D6F-1036-7080-CC6C0D938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025" y="2546350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2" name="Oval 49">
                <a:extLst>
                  <a:ext uri="{FF2B5EF4-FFF2-40B4-BE49-F238E27FC236}">
                    <a16:creationId xmlns:a16="http://schemas.microsoft.com/office/drawing/2014/main" id="{35CAA7B7-9D4C-3854-E85F-C13F96065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813" y="2584450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3" name="Oval 50">
                <a:extLst>
                  <a:ext uri="{FF2B5EF4-FFF2-40B4-BE49-F238E27FC236}">
                    <a16:creationId xmlns:a16="http://schemas.microsoft.com/office/drawing/2014/main" id="{500530A9-5798-B52C-4EE7-2703E128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013" y="2468563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4" name="Oval 51">
                <a:extLst>
                  <a:ext uri="{FF2B5EF4-FFF2-40B4-BE49-F238E27FC236}">
                    <a16:creationId xmlns:a16="http://schemas.microsoft.com/office/drawing/2014/main" id="{A95198DB-8E47-7FE1-9F53-AF34FA096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3900" y="2652713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5" name="Oval 53">
                <a:extLst>
                  <a:ext uri="{FF2B5EF4-FFF2-40B4-BE49-F238E27FC236}">
                    <a16:creationId xmlns:a16="http://schemas.microsoft.com/office/drawing/2014/main" id="{0361D31D-F4F3-9E94-DD43-8A86741E2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713" y="2928938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6" name="Oval 62">
                <a:extLst>
                  <a:ext uri="{FF2B5EF4-FFF2-40B4-BE49-F238E27FC236}">
                    <a16:creationId xmlns:a16="http://schemas.microsoft.com/office/drawing/2014/main" id="{8AE36E99-C3F3-0F69-F035-81850D1A9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5349" y="2838133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7" name="Oval 64">
                <a:extLst>
                  <a:ext uri="{FF2B5EF4-FFF2-40B4-BE49-F238E27FC236}">
                    <a16:creationId xmlns:a16="http://schemas.microsoft.com/office/drawing/2014/main" id="{7271C7CA-0182-F1E2-BA97-DD1292F1D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3063" y="2660650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98" name="Text Box 66">
                <a:extLst>
                  <a:ext uri="{FF2B5EF4-FFF2-40B4-BE49-F238E27FC236}">
                    <a16:creationId xmlns:a16="http://schemas.microsoft.com/office/drawing/2014/main" id="{BA2A9B88-3D2D-50D6-D8A8-B765DB62B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6563" y="2802564"/>
                <a:ext cx="419099" cy="17793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/>
                  <a:t>RIKEN</a:t>
                </a:r>
              </a:p>
            </p:txBody>
          </p:sp>
          <p:sp>
            <p:nvSpPr>
              <p:cNvPr id="99" name="Line 67">
                <a:extLst>
                  <a:ext uri="{FF2B5EF4-FFF2-40B4-BE49-F238E27FC236}">
                    <a16:creationId xmlns:a16="http://schemas.microsoft.com/office/drawing/2014/main" id="{7933CDF6-6041-3479-8641-B0F720E87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29497" y="2773680"/>
                <a:ext cx="220981" cy="92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" name="Oval 70">
                <a:extLst>
                  <a:ext uri="{FF2B5EF4-FFF2-40B4-BE49-F238E27FC236}">
                    <a16:creationId xmlns:a16="http://schemas.microsoft.com/office/drawing/2014/main" id="{498802CB-9B3D-227B-9BB6-EBCEAA4A0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375" y="2460625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01" name="Oval 64">
                <a:extLst>
                  <a:ext uri="{FF2B5EF4-FFF2-40B4-BE49-F238E27FC236}">
                    <a16:creationId xmlns:a16="http://schemas.microsoft.com/office/drawing/2014/main" id="{E5283FC3-D0B7-F780-CE09-95AC3EECF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8592" y="2770822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02" name="Line 33">
                <a:extLst>
                  <a:ext uri="{FF2B5EF4-FFF2-40B4-BE49-F238E27FC236}">
                    <a16:creationId xmlns:a16="http://schemas.microsoft.com/office/drawing/2014/main" id="{EA440487-BEE0-F041-8D9A-050E739DA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1252" y="2562224"/>
                <a:ext cx="175756" cy="217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" name="Line 67">
                <a:extLst>
                  <a:ext uri="{FF2B5EF4-FFF2-40B4-BE49-F238E27FC236}">
                    <a16:creationId xmlns:a16="http://schemas.microsoft.com/office/drawing/2014/main" id="{E6032440-E159-F194-53CB-9A0AC4F85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67561" y="2907602"/>
                <a:ext cx="130177" cy="1099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" name="Oval 62">
                <a:extLst>
                  <a:ext uri="{FF2B5EF4-FFF2-40B4-BE49-F238E27FC236}">
                    <a16:creationId xmlns:a16="http://schemas.microsoft.com/office/drawing/2014/main" id="{168E2C7B-31FA-E191-8DEF-700FB12AB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5800" y="2822575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05" name="Oval 52">
                <a:extLst>
                  <a:ext uri="{FF2B5EF4-FFF2-40B4-BE49-F238E27FC236}">
                    <a16:creationId xmlns:a16="http://schemas.microsoft.com/office/drawing/2014/main" id="{8FED2CFE-8122-B301-7AC0-E6C5B4F0A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3755" y="3189152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06" name="Line 41">
                <a:extLst>
                  <a:ext uri="{FF2B5EF4-FFF2-40B4-BE49-F238E27FC236}">
                    <a16:creationId xmlns:a16="http://schemas.microsoft.com/office/drawing/2014/main" id="{CE20D18C-31E1-7863-D4DB-F995C4B51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6138" y="3286124"/>
                <a:ext cx="107505" cy="914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" name="Oval 46">
                <a:extLst>
                  <a:ext uri="{FF2B5EF4-FFF2-40B4-BE49-F238E27FC236}">
                    <a16:creationId xmlns:a16="http://schemas.microsoft.com/office/drawing/2014/main" id="{278B35E3-AB00-A0FE-F449-958C3EE01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2" y="2636837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08" name="Line 25">
                <a:extLst>
                  <a:ext uri="{FF2B5EF4-FFF2-40B4-BE49-F238E27FC236}">
                    <a16:creationId xmlns:a16="http://schemas.microsoft.com/office/drawing/2014/main" id="{6E6B7868-4009-17AB-F6EA-D92BBEE31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434" y="2652713"/>
                <a:ext cx="145678" cy="460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" name="Oval 50">
                <a:extLst>
                  <a:ext uri="{FF2B5EF4-FFF2-40B4-BE49-F238E27FC236}">
                    <a16:creationId xmlns:a16="http://schemas.microsoft.com/office/drawing/2014/main" id="{30F8BAF3-D185-35DB-2DF7-1A3B4A857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3098" y="2300952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10" name="Oval 46">
                <a:extLst>
                  <a:ext uri="{FF2B5EF4-FFF2-40B4-BE49-F238E27FC236}">
                    <a16:creationId xmlns:a16="http://schemas.microsoft.com/office/drawing/2014/main" id="{5B8A8143-EC87-EEAA-4085-F67F6793D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50" y="2614612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11" name="Line 25">
                <a:extLst>
                  <a:ext uri="{FF2B5EF4-FFF2-40B4-BE49-F238E27FC236}">
                    <a16:creationId xmlns:a16="http://schemas.microsoft.com/office/drawing/2014/main" id="{F0993F47-0196-38CA-6CB2-1177DA75C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6236" y="2708274"/>
                <a:ext cx="36514" cy="2198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" name="Line 25">
                <a:extLst>
                  <a:ext uri="{FF2B5EF4-FFF2-40B4-BE49-F238E27FC236}">
                    <a16:creationId xmlns:a16="http://schemas.microsoft.com/office/drawing/2014/main" id="{59F68F17-D5DB-F113-7C76-CF8221A0E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3652" y="2828923"/>
                <a:ext cx="123348" cy="1603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" name="Oval 46">
                <a:extLst>
                  <a:ext uri="{FF2B5EF4-FFF2-40B4-BE49-F238E27FC236}">
                    <a16:creationId xmlns:a16="http://schemas.microsoft.com/office/drawing/2014/main" id="{0BDF516E-EE96-FC4E-2C73-9FF84636D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912" y="2767012"/>
                <a:ext cx="130175" cy="1238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18" name="Oval 62">
              <a:extLst>
                <a:ext uri="{FF2B5EF4-FFF2-40B4-BE49-F238E27FC236}">
                  <a16:creationId xmlns:a16="http://schemas.microsoft.com/office/drawing/2014/main" id="{F40E4FF3-350A-7298-3B82-0B267C78F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715" y="1653972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19" name="Text Box 66">
              <a:extLst>
                <a:ext uri="{FF2B5EF4-FFF2-40B4-BE49-F238E27FC236}">
                  <a16:creationId xmlns:a16="http://schemas.microsoft.com/office/drawing/2014/main" id="{63BC365E-9FCD-4B81-79CE-5E1840E2F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8620" y="1489298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KEK</a:t>
              </a:r>
            </a:p>
          </p:txBody>
        </p:sp>
        <p:sp>
          <p:nvSpPr>
            <p:cNvPr id="20" name="Text Box 66">
              <a:extLst>
                <a:ext uri="{FF2B5EF4-FFF2-40B4-BE49-F238E27FC236}">
                  <a16:creationId xmlns:a16="http://schemas.microsoft.com/office/drawing/2014/main" id="{773C3E53-FFEC-32C2-9435-4777CC0F6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0091" y="1938415"/>
              <a:ext cx="308203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IBS</a:t>
              </a:r>
            </a:p>
          </p:txBody>
        </p:sp>
        <p:sp>
          <p:nvSpPr>
            <p:cNvPr id="21" name="Line 67">
              <a:extLst>
                <a:ext uri="{FF2B5EF4-FFF2-40B4-BE49-F238E27FC236}">
                  <a16:creationId xmlns:a16="http://schemas.microsoft.com/office/drawing/2014/main" id="{629C27A2-C62A-2057-5C83-F68E91E1C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46696" y="1455033"/>
              <a:ext cx="320731" cy="2633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Text Box 66">
              <a:extLst>
                <a:ext uri="{FF2B5EF4-FFF2-40B4-BE49-F238E27FC236}">
                  <a16:creationId xmlns:a16="http://schemas.microsoft.com/office/drawing/2014/main" id="{A1DCDA46-836C-C369-EEA8-316E6D4AF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8644" y="2132354"/>
              <a:ext cx="497678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NSRRC</a:t>
              </a:r>
            </a:p>
          </p:txBody>
        </p:sp>
        <p:sp>
          <p:nvSpPr>
            <p:cNvPr id="23" name="Line 67">
              <a:extLst>
                <a:ext uri="{FF2B5EF4-FFF2-40B4-BE49-F238E27FC236}">
                  <a16:creationId xmlns:a16="http://schemas.microsoft.com/office/drawing/2014/main" id="{8D85A1FF-03EC-0519-4C58-E83BED5CE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34216" y="2177338"/>
              <a:ext cx="254427" cy="505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 Box 66">
              <a:extLst>
                <a:ext uri="{FF2B5EF4-FFF2-40B4-BE49-F238E27FC236}">
                  <a16:creationId xmlns:a16="http://schemas.microsoft.com/office/drawing/2014/main" id="{5225C5F5-458B-1F42-3046-4A3FABAFE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307" y="2380285"/>
              <a:ext cx="455821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BARC</a:t>
              </a:r>
            </a:p>
          </p:txBody>
        </p:sp>
        <p:sp>
          <p:nvSpPr>
            <p:cNvPr id="25" name="Text Box 66">
              <a:extLst>
                <a:ext uri="{FF2B5EF4-FFF2-40B4-BE49-F238E27FC236}">
                  <a16:creationId xmlns:a16="http://schemas.microsoft.com/office/drawing/2014/main" id="{93CFF2EC-EA97-093F-A51C-9675454D0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2785" y="2436141"/>
              <a:ext cx="455821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VECC</a:t>
              </a:r>
            </a:p>
          </p:txBody>
        </p:sp>
        <p:sp>
          <p:nvSpPr>
            <p:cNvPr id="26" name="Oval 52">
              <a:extLst>
                <a:ext uri="{FF2B5EF4-FFF2-40B4-BE49-F238E27FC236}">
                  <a16:creationId xmlns:a16="http://schemas.microsoft.com/office/drawing/2014/main" id="{37D8A72E-D199-BB82-16A2-697E7F2F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44" y="2092231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9D7DC481-D781-4BFC-A44F-B5C01B8A1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3270" y="2227935"/>
              <a:ext cx="56335" cy="2179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79DF8906-02F3-83B1-8559-94FD8767C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924" y="1472009"/>
              <a:ext cx="455821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IUAC</a:t>
              </a:r>
            </a:p>
          </p:txBody>
        </p:sp>
        <p:sp>
          <p:nvSpPr>
            <p:cNvPr id="29" name="Oval 52">
              <a:extLst>
                <a:ext uri="{FF2B5EF4-FFF2-40B4-BE49-F238E27FC236}">
                  <a16:creationId xmlns:a16="http://schemas.microsoft.com/office/drawing/2014/main" id="{A571C33C-5517-09CE-41CE-619C92FB9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402" y="2078005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30" name="Text Box 66">
              <a:extLst>
                <a:ext uri="{FF2B5EF4-FFF2-40B4-BE49-F238E27FC236}">
                  <a16:creationId xmlns:a16="http://schemas.microsoft.com/office/drawing/2014/main" id="{66333BBB-E0EA-B552-E3C5-DEB6263B7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0794" y="1930923"/>
              <a:ext cx="54362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RRCAT</a:t>
              </a:r>
            </a:p>
          </p:txBody>
        </p:sp>
        <p:sp>
          <p:nvSpPr>
            <p:cNvPr id="31" name="Text Box 66">
              <a:extLst>
                <a:ext uri="{FF2B5EF4-FFF2-40B4-BE49-F238E27FC236}">
                  <a16:creationId xmlns:a16="http://schemas.microsoft.com/office/drawing/2014/main" id="{F8BE2989-1A24-A65B-784C-2A7C4748A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016" y="1067550"/>
              <a:ext cx="40824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IHEP</a:t>
              </a:r>
            </a:p>
          </p:txBody>
        </p:sp>
        <p:sp>
          <p:nvSpPr>
            <p:cNvPr id="32" name="Text Box 66">
              <a:extLst>
                <a:ext uri="{FF2B5EF4-FFF2-40B4-BE49-F238E27FC236}">
                  <a16:creationId xmlns:a16="http://schemas.microsoft.com/office/drawing/2014/main" id="{018D1F13-5465-821D-16C7-F76D4A96B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8974" y="1242549"/>
              <a:ext cx="35427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PKU</a:t>
              </a: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444755BA-9F6E-849D-4D8B-5265A8DBE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9695" y="1212033"/>
              <a:ext cx="35427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IMP</a:t>
              </a:r>
            </a:p>
          </p:txBody>
        </p:sp>
        <p:sp>
          <p:nvSpPr>
            <p:cNvPr id="34" name="Oval 62">
              <a:extLst>
                <a:ext uri="{FF2B5EF4-FFF2-40B4-BE49-F238E27FC236}">
                  <a16:creationId xmlns:a16="http://schemas.microsoft.com/office/drawing/2014/main" id="{A4F3AF11-CA2D-E1BA-FA6C-9A549C3B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3802" y="2097781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801E9BCA-CE78-0056-6A53-93E17D3E1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7827" y="1850038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36" name="Text Box 66">
              <a:extLst>
                <a:ext uri="{FF2B5EF4-FFF2-40B4-BE49-F238E27FC236}">
                  <a16:creationId xmlns:a16="http://schemas.microsoft.com/office/drawing/2014/main" id="{398485EF-7F8A-9690-9F97-EB9A48BB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1908" y="1836365"/>
              <a:ext cx="40824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IASF</a:t>
              </a:r>
            </a:p>
          </p:txBody>
        </p:sp>
        <p:sp>
          <p:nvSpPr>
            <p:cNvPr id="37" name="Text Box 66">
              <a:extLst>
                <a:ext uri="{FF2B5EF4-FFF2-40B4-BE49-F238E27FC236}">
                  <a16:creationId xmlns:a16="http://schemas.microsoft.com/office/drawing/2014/main" id="{BC1916B0-4FFE-235D-0E85-CB1260141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446" y="1280004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JAEA</a:t>
              </a:r>
            </a:p>
          </p:txBody>
        </p:sp>
        <p:sp>
          <p:nvSpPr>
            <p:cNvPr id="38" name="Text Box 66">
              <a:extLst>
                <a:ext uri="{FF2B5EF4-FFF2-40B4-BE49-F238E27FC236}">
                  <a16:creationId xmlns:a16="http://schemas.microsoft.com/office/drawing/2014/main" id="{3B837FD1-0163-8241-6C7D-36099924F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2367" y="1229124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QST</a:t>
              </a:r>
            </a:p>
          </p:txBody>
        </p:sp>
        <p:sp>
          <p:nvSpPr>
            <p:cNvPr id="39" name="Text Box 66">
              <a:extLst>
                <a:ext uri="{FF2B5EF4-FFF2-40B4-BE49-F238E27FC236}">
                  <a16:creationId xmlns:a16="http://schemas.microsoft.com/office/drawing/2014/main" id="{BD5A9753-2BF1-4631-3A58-452A04C1D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1999" y="2021168"/>
              <a:ext cx="40824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SARI</a:t>
              </a:r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BB75A9A6-6343-CA84-1359-C2D2BBD72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9800" y="1930923"/>
              <a:ext cx="170440" cy="263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Oval 62">
              <a:extLst>
                <a:ext uri="{FF2B5EF4-FFF2-40B4-BE49-F238E27FC236}">
                  <a16:creationId xmlns:a16="http://schemas.microsoft.com/office/drawing/2014/main" id="{62C541A8-6F52-CA71-6588-03362557F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3303" y="1541290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2" name="Line 67">
              <a:extLst>
                <a:ext uri="{FF2B5EF4-FFF2-40B4-BE49-F238E27FC236}">
                  <a16:creationId xmlns:a16="http://schemas.microsoft.com/office/drawing/2014/main" id="{9FBCA08F-E3A1-4E17-336A-9136F8A81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03176" y="1439033"/>
              <a:ext cx="117745" cy="1120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Text Box 66">
              <a:extLst>
                <a:ext uri="{FF2B5EF4-FFF2-40B4-BE49-F238E27FC236}">
                  <a16:creationId xmlns:a16="http://schemas.microsoft.com/office/drawing/2014/main" id="{A3B4CED1-AF82-3933-3584-E93128004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263" y="1434471"/>
              <a:ext cx="30424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TU</a:t>
              </a:r>
            </a:p>
          </p:txBody>
        </p:sp>
        <p:sp>
          <p:nvSpPr>
            <p:cNvPr id="44" name="Text Box 66">
              <a:extLst>
                <a:ext uri="{FF2B5EF4-FFF2-40B4-BE49-F238E27FC236}">
                  <a16:creationId xmlns:a16="http://schemas.microsoft.com/office/drawing/2014/main" id="{056A72F2-74A5-75C7-07C1-B258B03C4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856" y="1290270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ANL</a:t>
              </a:r>
            </a:p>
          </p:txBody>
        </p:sp>
        <p:sp>
          <p:nvSpPr>
            <p:cNvPr id="45" name="Text Box 66">
              <a:extLst>
                <a:ext uri="{FF2B5EF4-FFF2-40B4-BE49-F238E27FC236}">
                  <a16:creationId xmlns:a16="http://schemas.microsoft.com/office/drawing/2014/main" id="{A9AC8584-49F0-2D38-9727-D217FF6E9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1022" y="1067550"/>
              <a:ext cx="47434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FNAL</a:t>
              </a:r>
            </a:p>
          </p:txBody>
        </p:sp>
        <p:sp>
          <p:nvSpPr>
            <p:cNvPr id="46" name="Text Box 66">
              <a:extLst>
                <a:ext uri="{FF2B5EF4-FFF2-40B4-BE49-F238E27FC236}">
                  <a16:creationId xmlns:a16="http://schemas.microsoft.com/office/drawing/2014/main" id="{5F8599E5-FE3D-C925-10AB-EA72D202E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334" y="1763459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BNL</a:t>
              </a:r>
            </a:p>
          </p:txBody>
        </p:sp>
        <p:sp>
          <p:nvSpPr>
            <p:cNvPr id="47" name="Text Box 66">
              <a:extLst>
                <a:ext uri="{FF2B5EF4-FFF2-40B4-BE49-F238E27FC236}">
                  <a16:creationId xmlns:a16="http://schemas.microsoft.com/office/drawing/2014/main" id="{F25BE976-11F6-A682-0C59-712AA4F8C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973" y="1901856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err="1"/>
                <a:t>JLab</a:t>
              </a:r>
              <a:endParaRPr lang="en-US" altLang="en-US" sz="1400" dirty="0"/>
            </a:p>
          </p:txBody>
        </p:sp>
        <p:sp>
          <p:nvSpPr>
            <p:cNvPr id="48" name="Text Box 66">
              <a:extLst>
                <a:ext uri="{FF2B5EF4-FFF2-40B4-BE49-F238E27FC236}">
                  <a16:creationId xmlns:a16="http://schemas.microsoft.com/office/drawing/2014/main" id="{59D6BBA9-032A-59AD-2B9E-8C4BE3987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527" y="1048331"/>
              <a:ext cx="383343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FRIB</a:t>
              </a:r>
            </a:p>
          </p:txBody>
        </p:sp>
        <p:sp>
          <p:nvSpPr>
            <p:cNvPr id="49" name="Text Box 66">
              <a:extLst>
                <a:ext uri="{FF2B5EF4-FFF2-40B4-BE49-F238E27FC236}">
                  <a16:creationId xmlns:a16="http://schemas.microsoft.com/office/drawing/2014/main" id="{A1F1A127-5C98-D22B-88E8-55A9D5F26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434" y="1776044"/>
              <a:ext cx="47434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ORNL</a:t>
              </a:r>
            </a:p>
          </p:txBody>
        </p:sp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93F0CB0C-EF36-E4ED-DBB3-98C5BEFDF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663" y="1697021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" name="Text Box 66">
              <a:extLst>
                <a:ext uri="{FF2B5EF4-FFF2-40B4-BE49-F238E27FC236}">
                  <a16:creationId xmlns:a16="http://schemas.microsoft.com/office/drawing/2014/main" id="{A132BD45-57F8-30AE-C632-B457EF206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522" y="1668039"/>
              <a:ext cx="41181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SLAC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74168A50-B252-4CFF-6A8E-B6A131394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432" y="1239589"/>
              <a:ext cx="535676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Cornell</a:t>
              </a:r>
            </a:p>
          </p:txBody>
        </p: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EA35687C-7D76-D32E-7983-0973D5019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402" y="1653972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410EA90B-4476-C7B4-9AF1-2B1C6CF42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221" y="1616255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5" name="Text Box 66">
              <a:extLst>
                <a:ext uri="{FF2B5EF4-FFF2-40B4-BE49-F238E27FC236}">
                  <a16:creationId xmlns:a16="http://schemas.microsoft.com/office/drawing/2014/main" id="{2771B976-E1AA-F068-423F-2AA2436AB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7671" y="1472009"/>
              <a:ext cx="41181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LBNL</a:t>
              </a: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5E42C1AF-3417-7F27-338C-D9AC9154F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944" y="882471"/>
              <a:ext cx="60001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TRIUMF</a:t>
              </a:r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1DD74B67-4F14-45A0-CB90-FD561BEC4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844" y="1571321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8" name="Text Box 66">
              <a:extLst>
                <a:ext uri="{FF2B5EF4-FFF2-40B4-BE49-F238E27FC236}">
                  <a16:creationId xmlns:a16="http://schemas.microsoft.com/office/drawing/2014/main" id="{12A91821-379B-4B4C-3621-4AD2606E7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28" y="1330812"/>
              <a:ext cx="644261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CANDLE</a:t>
              </a:r>
            </a:p>
          </p:txBody>
        </p:sp>
        <p:sp>
          <p:nvSpPr>
            <p:cNvPr id="59" name="Text Box 66">
              <a:extLst>
                <a:ext uri="{FF2B5EF4-FFF2-40B4-BE49-F238E27FC236}">
                  <a16:creationId xmlns:a16="http://schemas.microsoft.com/office/drawing/2014/main" id="{6200A56F-F9EC-900E-030E-49ABF3C82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635" y="1355877"/>
              <a:ext cx="354269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CEA</a:t>
              </a:r>
            </a:p>
          </p:txBody>
        </p:sp>
        <p:sp>
          <p:nvSpPr>
            <p:cNvPr id="60" name="Text Box 66">
              <a:extLst>
                <a:ext uri="{FF2B5EF4-FFF2-40B4-BE49-F238E27FC236}">
                  <a16:creationId xmlns:a16="http://schemas.microsoft.com/office/drawing/2014/main" id="{68A76B94-444F-94E9-0759-07CBF0753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3821" y="1397992"/>
              <a:ext cx="4558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CERN</a:t>
              </a:r>
            </a:p>
          </p:txBody>
        </p:sp>
        <p:sp>
          <p:nvSpPr>
            <p:cNvPr id="61" name="Text Box 66">
              <a:extLst>
                <a:ext uri="{FF2B5EF4-FFF2-40B4-BE49-F238E27FC236}">
                  <a16:creationId xmlns:a16="http://schemas.microsoft.com/office/drawing/2014/main" id="{CFDEB516-5206-7D58-3F78-3D77B2DB4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363" y="1577801"/>
              <a:ext cx="4558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CNRS</a:t>
              </a: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5467BE99-0EFE-ABF9-26B9-6FBA42D7C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960" y="882471"/>
              <a:ext cx="4558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DESY</a:t>
              </a:r>
            </a:p>
          </p:txBody>
        </p:sp>
        <p:sp>
          <p:nvSpPr>
            <p:cNvPr id="63" name="Text Box 66">
              <a:extLst>
                <a:ext uri="{FF2B5EF4-FFF2-40B4-BE49-F238E27FC236}">
                  <a16:creationId xmlns:a16="http://schemas.microsoft.com/office/drawing/2014/main" id="{266198B5-53EC-01CF-A8F9-2C1B1A117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946" y="1683033"/>
              <a:ext cx="558363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Elettra</a:t>
              </a:r>
            </a:p>
          </p:txBody>
        </p:sp>
        <p:sp>
          <p:nvSpPr>
            <p:cNvPr id="64" name="Text Box 66">
              <a:extLst>
                <a:ext uri="{FF2B5EF4-FFF2-40B4-BE49-F238E27FC236}">
                  <a16:creationId xmlns:a16="http://schemas.microsoft.com/office/drawing/2014/main" id="{B82E13BE-11B2-BE80-2331-35426861B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4070" y="626355"/>
              <a:ext cx="317741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ESS</a:t>
              </a:r>
            </a:p>
          </p:txBody>
        </p:sp>
        <p:sp>
          <p:nvSpPr>
            <p:cNvPr id="65" name="Text Box 66">
              <a:extLst>
                <a:ext uri="{FF2B5EF4-FFF2-40B4-BE49-F238E27FC236}">
                  <a16:creationId xmlns:a16="http://schemas.microsoft.com/office/drawing/2014/main" id="{11892831-66F7-6F10-5D13-4F373475F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0609" y="850365"/>
              <a:ext cx="382147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HZB</a:t>
              </a:r>
            </a:p>
          </p:txBody>
        </p:sp>
        <p:sp>
          <p:nvSpPr>
            <p:cNvPr id="66" name="Text Box 66">
              <a:extLst>
                <a:ext uri="{FF2B5EF4-FFF2-40B4-BE49-F238E27FC236}">
                  <a16:creationId xmlns:a16="http://schemas.microsoft.com/office/drawing/2014/main" id="{6F42FAD3-2CBE-7F01-6E29-7496A09EB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861" y="1091164"/>
              <a:ext cx="4558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HZDR</a:t>
              </a:r>
            </a:p>
          </p:txBody>
        </p:sp>
        <p:sp>
          <p:nvSpPr>
            <p:cNvPr id="67" name="Text Box 66">
              <a:extLst>
                <a:ext uri="{FF2B5EF4-FFF2-40B4-BE49-F238E27FC236}">
                  <a16:creationId xmlns:a16="http://schemas.microsoft.com/office/drawing/2014/main" id="{08C641B5-87D7-8E64-2E8B-6B069939F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7665" y="1073360"/>
              <a:ext cx="382146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HZH</a:t>
              </a:r>
            </a:p>
          </p:txBody>
        </p:sp>
        <p:sp>
          <p:nvSpPr>
            <p:cNvPr id="68" name="Text Box 66">
              <a:extLst>
                <a:ext uri="{FF2B5EF4-FFF2-40B4-BE49-F238E27FC236}">
                  <a16:creationId xmlns:a16="http://schemas.microsoft.com/office/drawing/2014/main" id="{104BC055-5577-0353-8BF1-CCFFF9B9F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8832" y="850365"/>
              <a:ext cx="528950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IFJPAN</a:t>
              </a:r>
            </a:p>
          </p:txBody>
        </p:sp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9D10B85B-7379-03A6-46C0-34FA70BD0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709" y="1577801"/>
              <a:ext cx="4558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err="1"/>
                <a:t>IJCLab</a:t>
              </a:r>
              <a:endParaRPr lang="en-US" altLang="en-US" sz="1400" dirty="0"/>
            </a:p>
          </p:txBody>
        </p:sp>
        <p:sp>
          <p:nvSpPr>
            <p:cNvPr id="70" name="Text Box 66">
              <a:extLst>
                <a:ext uri="{FF2B5EF4-FFF2-40B4-BE49-F238E27FC236}">
                  <a16:creationId xmlns:a16="http://schemas.microsoft.com/office/drawing/2014/main" id="{F18D51B8-DD73-153B-940B-693E4F941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901" y="1680001"/>
              <a:ext cx="342414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LNL</a:t>
              </a:r>
            </a:p>
          </p:txBody>
        </p:sp>
        <p:sp>
          <p:nvSpPr>
            <p:cNvPr id="71" name="Text Box 66">
              <a:extLst>
                <a:ext uri="{FF2B5EF4-FFF2-40B4-BE49-F238E27FC236}">
                  <a16:creationId xmlns:a16="http://schemas.microsoft.com/office/drawing/2014/main" id="{E91854CC-3381-BD2B-73E9-FA19FDFDC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1965" y="1908207"/>
              <a:ext cx="4558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LASA</a:t>
              </a:r>
            </a:p>
          </p:txBody>
        </p:sp>
        <p:sp>
          <p:nvSpPr>
            <p:cNvPr id="72" name="Text Box 66">
              <a:extLst>
                <a:ext uri="{FF2B5EF4-FFF2-40B4-BE49-F238E27FC236}">
                  <a16:creationId xmlns:a16="http://schemas.microsoft.com/office/drawing/2014/main" id="{625267AE-45A5-0B8C-6373-7CF0EFBE4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134" y="1371258"/>
              <a:ext cx="34578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IPN</a:t>
              </a:r>
            </a:p>
          </p:txBody>
        </p:sp>
        <p:sp>
          <p:nvSpPr>
            <p:cNvPr id="73" name="Text Box 66">
              <a:extLst>
                <a:ext uri="{FF2B5EF4-FFF2-40B4-BE49-F238E27FC236}">
                  <a16:creationId xmlns:a16="http://schemas.microsoft.com/office/drawing/2014/main" id="{588C9FA0-82D0-D60C-3A85-E39AC55DA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073" y="1201974"/>
              <a:ext cx="303422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JAI</a:t>
              </a:r>
            </a:p>
          </p:txBody>
        </p:sp>
        <p:sp>
          <p:nvSpPr>
            <p:cNvPr id="74" name="Text Box 66">
              <a:extLst>
                <a:ext uri="{FF2B5EF4-FFF2-40B4-BE49-F238E27FC236}">
                  <a16:creationId xmlns:a16="http://schemas.microsoft.com/office/drawing/2014/main" id="{23FBD220-0A75-88DB-8370-6ECA30F30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024" y="1048071"/>
              <a:ext cx="345781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STFC</a:t>
              </a:r>
            </a:p>
          </p:txBody>
        </p:sp>
        <p:sp>
          <p:nvSpPr>
            <p:cNvPr id="75" name="Oval 50">
              <a:extLst>
                <a:ext uri="{FF2B5EF4-FFF2-40B4-BE49-F238E27FC236}">
                  <a16:creationId xmlns:a16="http://schemas.microsoft.com/office/drawing/2014/main" id="{2CDB480B-9B25-5D5F-4B45-58F1F772D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722" y="1231643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299B5CA4-418D-934A-0674-87D264652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644" y="1213670"/>
              <a:ext cx="158053" cy="1499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77" name="Text Box 66">
              <a:extLst>
                <a:ext uri="{FF2B5EF4-FFF2-40B4-BE49-F238E27FC236}">
                  <a16:creationId xmlns:a16="http://schemas.microsoft.com/office/drawing/2014/main" id="{055F2C6C-492F-E562-BB4E-561961F97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5281" y="1676974"/>
              <a:ext cx="342414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LNF</a:t>
              </a:r>
            </a:p>
          </p:txBody>
        </p:sp>
        <p:sp>
          <p:nvSpPr>
            <p:cNvPr id="78" name="Text Box 66">
              <a:extLst>
                <a:ext uri="{FF2B5EF4-FFF2-40B4-BE49-F238E27FC236}">
                  <a16:creationId xmlns:a16="http://schemas.microsoft.com/office/drawing/2014/main" id="{69300525-A39C-FCB6-0952-5DFF7D196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471" y="900268"/>
              <a:ext cx="382147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TUD</a:t>
              </a:r>
            </a:p>
          </p:txBody>
        </p:sp>
        <p:sp>
          <p:nvSpPr>
            <p:cNvPr id="79" name="Text Box 66">
              <a:extLst>
                <a:ext uri="{FF2B5EF4-FFF2-40B4-BE49-F238E27FC236}">
                  <a16:creationId xmlns:a16="http://schemas.microsoft.com/office/drawing/2014/main" id="{92EB3600-8A1D-9498-4250-71EFD4B2D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946" y="637895"/>
              <a:ext cx="487086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err="1"/>
                <a:t>Upp.U</a:t>
              </a:r>
              <a:endParaRPr lang="en-US" altLang="en-US" sz="1400" dirty="0"/>
            </a:p>
          </p:txBody>
        </p:sp>
        <p:sp>
          <p:nvSpPr>
            <p:cNvPr id="80" name="Text Box 66">
              <a:extLst>
                <a:ext uri="{FF2B5EF4-FFF2-40B4-BE49-F238E27FC236}">
                  <a16:creationId xmlns:a16="http://schemas.microsoft.com/office/drawing/2014/main" id="{79DEB81A-5583-AC1E-9D74-EDA5D69B2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156" y="645161"/>
              <a:ext cx="421035" cy="2154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/>
                <a:t>BUW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6B08ABB-81E9-DFFD-BB4B-6390D552FF78}"/>
                </a:ext>
              </a:extLst>
            </p:cNvPr>
            <p:cNvSpPr txBox="1"/>
            <p:nvPr/>
          </p:nvSpPr>
          <p:spPr>
            <a:xfrm>
              <a:off x="138224" y="4744250"/>
              <a:ext cx="1063610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>
                  <a:solidFill>
                    <a:srgbClr val="FF0000"/>
                  </a:solidFill>
                </a:rPr>
                <a:t>TTC - 64 Institutes across 16 countries</a:t>
              </a:r>
            </a:p>
            <a:p>
              <a:pPr algn="ctr"/>
              <a:r>
                <a:rPr lang="en-CA" sz="2400" dirty="0">
                  <a:hlinkClick r:id="rId8"/>
                </a:rPr>
                <a:t>Collaboration Members</a:t>
              </a:r>
              <a:r>
                <a:rPr lang="en-CA" sz="24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73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28469-6E57-13D6-DC51-0F10CFB194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63" t="32000" r="23451" b="7710"/>
          <a:stretch>
            <a:fillRect/>
          </a:stretch>
        </p:blipFill>
        <p:spPr>
          <a:xfrm>
            <a:off x="1341121" y="1105986"/>
            <a:ext cx="8598010" cy="53544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883C6-0AE3-D161-68A8-A4EBEE11FF26}"/>
              </a:ext>
            </a:extLst>
          </p:cNvPr>
          <p:cNvCxnSpPr>
            <a:cxnSpLocks/>
          </p:cNvCxnSpPr>
          <p:nvPr/>
        </p:nvCxnSpPr>
        <p:spPr>
          <a:xfrm>
            <a:off x="242207" y="6541520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372511-C15D-19CE-1B4C-8FEB6CDA42C2}"/>
              </a:ext>
            </a:extLst>
          </p:cNvPr>
          <p:cNvSpPr txBox="1"/>
          <p:nvPr/>
        </p:nvSpPr>
        <p:spPr>
          <a:xfrm>
            <a:off x="4151214" y="6555148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A2251-7545-CBB3-E096-93EE1C51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87" t="33334" r="56652" b="53870"/>
          <a:stretch>
            <a:fillRect/>
          </a:stretch>
        </p:blipFill>
        <p:spPr>
          <a:xfrm>
            <a:off x="67223" y="6555148"/>
            <a:ext cx="688561" cy="30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0A9A6-614D-51B7-C570-857F60B1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71" t="32347" r="28763" b="54416"/>
          <a:stretch>
            <a:fillRect/>
          </a:stretch>
        </p:blipFill>
        <p:spPr>
          <a:xfrm>
            <a:off x="911230" y="6555148"/>
            <a:ext cx="737324" cy="302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726D80-7AEE-5E86-8DC1-8C4BDD748F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1FDD56-17F5-5051-0670-FBE376691B98}"/>
              </a:ext>
            </a:extLst>
          </p:cNvPr>
          <p:cNvSpPr txBox="1">
            <a:spLocks/>
          </p:cNvSpPr>
          <p:nvPr/>
        </p:nvSpPr>
        <p:spPr>
          <a:xfrm>
            <a:off x="2295477" y="-16194"/>
            <a:ext cx="7439928" cy="95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/>
              <a:t>Status of Russia Members</a:t>
            </a:r>
          </a:p>
        </p:txBody>
      </p:sp>
      <p:pic>
        <p:nvPicPr>
          <p:cNvPr id="11" name="Picture 10" descr="A grey and black text&#10;&#10;AI-generated content may be incorrect.">
            <a:extLst>
              <a:ext uri="{FF2B5EF4-FFF2-40B4-BE49-F238E27FC236}">
                <a16:creationId xmlns:a16="http://schemas.microsoft.com/office/drawing/2014/main" id="{F7191257-607E-EAE8-092C-286964962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76E9D6-E987-DF2A-2487-7CB7F15E4AAA}"/>
              </a:ext>
            </a:extLst>
          </p:cNvPr>
          <p:cNvCxnSpPr>
            <a:cxnSpLocks/>
          </p:cNvCxnSpPr>
          <p:nvPr/>
        </p:nvCxnSpPr>
        <p:spPr>
          <a:xfrm>
            <a:off x="242207" y="1053518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0B22DC9-693D-C769-0696-7D46C880DC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B2AE7-45AF-9498-3831-880B0B4A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31" t="13178" r="66302" b="7288"/>
          <a:stretch>
            <a:fillRect/>
          </a:stretch>
        </p:blipFill>
        <p:spPr>
          <a:xfrm>
            <a:off x="543271" y="1425003"/>
            <a:ext cx="1640570" cy="5039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7FC95-B466-9C09-ECD7-BC1930D5D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22" t="12868" r="66211" b="5891"/>
          <a:stretch>
            <a:fillRect/>
          </a:stretch>
        </p:blipFill>
        <p:spPr>
          <a:xfrm>
            <a:off x="2185063" y="1416500"/>
            <a:ext cx="1631544" cy="5119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EAC3C-FCAE-CEFC-D3D7-00C2AB5DD4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962" t="11008" r="68040" b="45936"/>
          <a:stretch>
            <a:fillRect/>
          </a:stretch>
        </p:blipFill>
        <p:spPr>
          <a:xfrm>
            <a:off x="3986932" y="1392637"/>
            <a:ext cx="1644634" cy="26098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06C7DB-CCD6-05A2-654A-108DD403AA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376" t="10543" r="71469"/>
          <a:stretch>
            <a:fillRect/>
          </a:stretch>
        </p:blipFill>
        <p:spPr>
          <a:xfrm>
            <a:off x="7450555" y="1402814"/>
            <a:ext cx="1369530" cy="5103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5CBBEE-140F-FC7E-E1D0-3E91181751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499" t="9302" r="70676"/>
          <a:stretch>
            <a:fillRect/>
          </a:stretch>
        </p:blipFill>
        <p:spPr>
          <a:xfrm>
            <a:off x="8791664" y="1387128"/>
            <a:ext cx="1419131" cy="51193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3A0A1F-DC83-4CEA-5876-99388ED76BD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377" t="11007" r="70356" b="5737"/>
          <a:stretch>
            <a:fillRect/>
          </a:stretch>
        </p:blipFill>
        <p:spPr>
          <a:xfrm>
            <a:off x="10143593" y="1416873"/>
            <a:ext cx="1568682" cy="504420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B7045E-8BE1-EF89-83A0-ABBC588E344A}"/>
              </a:ext>
            </a:extLst>
          </p:cNvPr>
          <p:cNvCxnSpPr>
            <a:cxnSpLocks/>
          </p:cNvCxnSpPr>
          <p:nvPr/>
        </p:nvCxnSpPr>
        <p:spPr>
          <a:xfrm>
            <a:off x="242207" y="6517667"/>
            <a:ext cx="11780165" cy="2511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7840129-B3FB-6C32-C9AE-2E207B3A31A2}"/>
              </a:ext>
            </a:extLst>
          </p:cNvPr>
          <p:cNvSpPr txBox="1"/>
          <p:nvPr/>
        </p:nvSpPr>
        <p:spPr>
          <a:xfrm>
            <a:off x="4151214" y="6555148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3B56CF-EE6D-5745-8249-51E27F54B44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6587" t="33334" r="56652" b="53870"/>
          <a:stretch>
            <a:fillRect/>
          </a:stretch>
        </p:blipFill>
        <p:spPr>
          <a:xfrm>
            <a:off x="67223" y="6555148"/>
            <a:ext cx="688561" cy="3028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E4D0E2-D724-AEDC-E40B-B55D715D29B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671" t="32347" r="28763" b="54416"/>
          <a:stretch>
            <a:fillRect/>
          </a:stretch>
        </p:blipFill>
        <p:spPr>
          <a:xfrm>
            <a:off x="911230" y="6555148"/>
            <a:ext cx="737324" cy="3028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2DAFEF-945E-9870-B8C9-AB8140591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6662974-953C-7B0B-50F7-D936D28B5E6F}"/>
              </a:ext>
            </a:extLst>
          </p:cNvPr>
          <p:cNvSpPr txBox="1">
            <a:spLocks/>
          </p:cNvSpPr>
          <p:nvPr/>
        </p:nvSpPr>
        <p:spPr>
          <a:xfrm>
            <a:off x="2348588" y="23865"/>
            <a:ext cx="6506616" cy="95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/>
              <a:t>TTC by Region</a:t>
            </a:r>
          </a:p>
        </p:txBody>
      </p:sp>
      <p:pic>
        <p:nvPicPr>
          <p:cNvPr id="29" name="Picture 28" descr="A grey and black text&#10;&#10;AI-generated content may be incorrect.">
            <a:extLst>
              <a:ext uri="{FF2B5EF4-FFF2-40B4-BE49-F238E27FC236}">
                <a16:creationId xmlns:a16="http://schemas.microsoft.com/office/drawing/2014/main" id="{DB0DE24B-00B4-8091-5592-789F57E25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3473C6-CE66-A185-36AC-A66D8F9466DE}"/>
              </a:ext>
            </a:extLst>
          </p:cNvPr>
          <p:cNvCxnSpPr>
            <a:cxnSpLocks/>
          </p:cNvCxnSpPr>
          <p:nvPr/>
        </p:nvCxnSpPr>
        <p:spPr>
          <a:xfrm>
            <a:off x="242207" y="992848"/>
            <a:ext cx="11707586" cy="179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7198602-B59A-918F-5882-996037A81D2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DDADA72-4473-2E8E-9E06-DB54AF5AFEAD}"/>
              </a:ext>
            </a:extLst>
          </p:cNvPr>
          <p:cNvSpPr txBox="1"/>
          <p:nvPr/>
        </p:nvSpPr>
        <p:spPr>
          <a:xfrm>
            <a:off x="924500" y="1063443"/>
            <a:ext cx="216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B0F0"/>
                </a:solidFill>
              </a:rPr>
              <a:t>Asia Region (16)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A2A3EC-EF5E-8FB8-FA20-B04C8D667E62}"/>
              </a:ext>
            </a:extLst>
          </p:cNvPr>
          <p:cNvSpPr txBox="1"/>
          <p:nvPr/>
        </p:nvSpPr>
        <p:spPr>
          <a:xfrm>
            <a:off x="4104737" y="1041993"/>
            <a:ext cx="30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North America Region (10)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ED7210-91EF-5D14-F259-75752DF7A156}"/>
              </a:ext>
            </a:extLst>
          </p:cNvPr>
          <p:cNvSpPr txBox="1"/>
          <p:nvPr/>
        </p:nvSpPr>
        <p:spPr>
          <a:xfrm>
            <a:off x="8385067" y="1035107"/>
            <a:ext cx="240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European Region (33)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F8BEE-E46E-D0F5-6236-FB15ECF8BC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962" t="53208" r="68040" b="5736"/>
          <a:stretch>
            <a:fillRect/>
          </a:stretch>
        </p:blipFill>
        <p:spPr>
          <a:xfrm>
            <a:off x="5564361" y="1410484"/>
            <a:ext cx="1644634" cy="248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E181B6-6539-AA2F-D64B-A73DFA0F743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2921" t="80441" r="45993" b="4894"/>
          <a:stretch>
            <a:fillRect/>
          </a:stretch>
        </p:blipFill>
        <p:spPr>
          <a:xfrm>
            <a:off x="5574107" y="4471600"/>
            <a:ext cx="1383232" cy="1100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11E1C3-8370-B698-0CF6-A0D0953DF9B0}"/>
              </a:ext>
            </a:extLst>
          </p:cNvPr>
          <p:cNvSpPr txBox="1"/>
          <p:nvPr/>
        </p:nvSpPr>
        <p:spPr>
          <a:xfrm>
            <a:off x="4524292" y="4113794"/>
            <a:ext cx="224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Russia (5) *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3C444-C02B-C4C1-047A-817764A22F0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2921" t="57372" r="46284" b="19912"/>
          <a:stretch>
            <a:fillRect/>
          </a:stretch>
        </p:blipFill>
        <p:spPr>
          <a:xfrm>
            <a:off x="4104737" y="4462734"/>
            <a:ext cx="1377055" cy="1743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64BA2A-BB01-2EC6-5228-FAD19CFC84F7}"/>
              </a:ext>
            </a:extLst>
          </p:cNvPr>
          <p:cNvSpPr/>
          <p:nvPr/>
        </p:nvSpPr>
        <p:spPr>
          <a:xfrm>
            <a:off x="464790" y="1061469"/>
            <a:ext cx="3389044" cy="53996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EE4BE3-05FD-9DC3-EC2C-CC89351041FF}"/>
              </a:ext>
            </a:extLst>
          </p:cNvPr>
          <p:cNvSpPr/>
          <p:nvPr/>
        </p:nvSpPr>
        <p:spPr>
          <a:xfrm>
            <a:off x="3994877" y="1068861"/>
            <a:ext cx="3298581" cy="29339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7EA2CF-467C-B8CD-CB7F-21BA2431A43E}"/>
              </a:ext>
            </a:extLst>
          </p:cNvPr>
          <p:cNvSpPr/>
          <p:nvPr/>
        </p:nvSpPr>
        <p:spPr>
          <a:xfrm>
            <a:off x="7412726" y="1069043"/>
            <a:ext cx="4474475" cy="54091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8D212-4A81-A32E-CDE7-5F51DE79541A}"/>
              </a:ext>
            </a:extLst>
          </p:cNvPr>
          <p:cNvSpPr/>
          <p:nvPr/>
        </p:nvSpPr>
        <p:spPr>
          <a:xfrm>
            <a:off x="3981552" y="4113793"/>
            <a:ext cx="3298581" cy="2347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74D775-5B31-87B3-253C-92A565F544B6}"/>
              </a:ext>
            </a:extLst>
          </p:cNvPr>
          <p:cNvSpPr txBox="1"/>
          <p:nvPr/>
        </p:nvSpPr>
        <p:spPr>
          <a:xfrm>
            <a:off x="5574107" y="5634597"/>
            <a:ext cx="174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* Presently suspended</a:t>
            </a:r>
          </a:p>
        </p:txBody>
      </p:sp>
    </p:spTree>
    <p:extLst>
      <p:ext uri="{BB962C8B-B14F-4D97-AF65-F5344CB8AC3E}">
        <p14:creationId xmlns:p14="http://schemas.microsoft.com/office/powerpoint/2010/main" val="64960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F1AD0-CD5B-9AB2-684D-E239CE85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B4654A-B83F-588D-CA69-62F1E798945C}"/>
              </a:ext>
            </a:extLst>
          </p:cNvPr>
          <p:cNvCxnSpPr>
            <a:cxnSpLocks/>
          </p:cNvCxnSpPr>
          <p:nvPr/>
        </p:nvCxnSpPr>
        <p:spPr>
          <a:xfrm>
            <a:off x="242207" y="6514450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1A0066-8D8A-99A9-2BBA-6400EF90BB6C}"/>
              </a:ext>
            </a:extLst>
          </p:cNvPr>
          <p:cNvSpPr txBox="1"/>
          <p:nvPr/>
        </p:nvSpPr>
        <p:spPr>
          <a:xfrm>
            <a:off x="4151214" y="6555148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F81F6-9A20-D7AD-3492-C70BB22A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87" t="33334" r="56652" b="53870"/>
          <a:stretch>
            <a:fillRect/>
          </a:stretch>
        </p:blipFill>
        <p:spPr>
          <a:xfrm>
            <a:off x="67223" y="6555148"/>
            <a:ext cx="688561" cy="302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433312-D6A3-8675-9D88-0F5481BE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71" t="32347" r="28763" b="54416"/>
          <a:stretch>
            <a:fillRect/>
          </a:stretch>
        </p:blipFill>
        <p:spPr>
          <a:xfrm>
            <a:off x="911230" y="6555148"/>
            <a:ext cx="737324" cy="302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943A8-A8D1-BB1E-2F0D-6FF3BD62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pic>
        <p:nvPicPr>
          <p:cNvPr id="7" name="Picture 6" descr="A grey and black text&#10;&#10;AI-generated content may be incorrect.">
            <a:extLst>
              <a:ext uri="{FF2B5EF4-FFF2-40B4-BE49-F238E27FC236}">
                <a16:creationId xmlns:a16="http://schemas.microsoft.com/office/drawing/2014/main" id="{5432A577-ED12-8FC3-9454-ED3117461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567FCF-6ECF-A765-67F1-3092D57C82FD}"/>
              </a:ext>
            </a:extLst>
          </p:cNvPr>
          <p:cNvCxnSpPr>
            <a:cxnSpLocks/>
          </p:cNvCxnSpPr>
          <p:nvPr/>
        </p:nvCxnSpPr>
        <p:spPr>
          <a:xfrm>
            <a:off x="242207" y="1053518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03D5B42-15A9-B3F2-EAFD-0B62C6C9B1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4B630-1913-4219-3699-37E69AFC7E01}"/>
              </a:ext>
            </a:extLst>
          </p:cNvPr>
          <p:cNvSpPr txBox="1"/>
          <p:nvPr/>
        </p:nvSpPr>
        <p:spPr>
          <a:xfrm>
            <a:off x="327837" y="1769247"/>
            <a:ext cx="115363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/>
              <a:t>The mission of the TESLA Technology Collaboration is to advance SCRF technology R&amp;D and related accelerator studies across the broad diversity of scientific applications. </a:t>
            </a:r>
          </a:p>
          <a:p>
            <a:endParaRPr lang="en-US" sz="2800" dirty="0"/>
          </a:p>
          <a:p>
            <a:r>
              <a:rPr lang="en-US" sz="2800" b="0" i="0" u="none" strike="noStrike" baseline="0" dirty="0"/>
              <a:t>T</a:t>
            </a:r>
            <a:r>
              <a:rPr lang="en-US" sz="2800" dirty="0"/>
              <a:t>he TTC aims to </a:t>
            </a:r>
            <a:r>
              <a:rPr lang="en-US" sz="2800" b="0" i="0" u="none" strike="noStrike" baseline="0" dirty="0"/>
              <a:t>keep open and provide a bridge for communication and sharing of ideas, developments, and testing across associated projects. </a:t>
            </a:r>
          </a:p>
          <a:p>
            <a:endParaRPr lang="en-CA" sz="2800" b="0" i="0" u="none" strike="noStrike" baseline="0" dirty="0"/>
          </a:p>
          <a:p>
            <a:r>
              <a:rPr lang="en-US" sz="2800" b="0" i="0" u="none" strike="noStrike" baseline="0" dirty="0"/>
              <a:t>The TTC supports and encourages free and open exchange of scientific and technical knowledge, expertise, engineering designs, and equipment</a:t>
            </a:r>
            <a:r>
              <a:rPr lang="en-US" sz="2800" b="0" i="1" u="none" strike="noStrike" baseline="0" dirty="0"/>
              <a:t>. </a:t>
            </a:r>
            <a:endParaRPr lang="en-US" sz="2800" b="0" i="0" u="none" strike="noStrike" baseline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0A6574-9485-BDA9-92F4-388778F20CDE}"/>
              </a:ext>
            </a:extLst>
          </p:cNvPr>
          <p:cNvSpPr txBox="1">
            <a:spLocks/>
          </p:cNvSpPr>
          <p:nvPr/>
        </p:nvSpPr>
        <p:spPr>
          <a:xfrm>
            <a:off x="2348588" y="23865"/>
            <a:ext cx="6506616" cy="95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/>
              <a:t>Mission of TTC</a:t>
            </a:r>
          </a:p>
        </p:txBody>
      </p:sp>
    </p:spTree>
    <p:extLst>
      <p:ext uri="{BB962C8B-B14F-4D97-AF65-F5344CB8AC3E}">
        <p14:creationId xmlns:p14="http://schemas.microsoft.com/office/powerpoint/2010/main" val="340995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11AB1-428E-30BC-4095-016DB4CE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122277-C9E3-4AA2-7613-408A6D6790BD}"/>
              </a:ext>
            </a:extLst>
          </p:cNvPr>
          <p:cNvCxnSpPr>
            <a:cxnSpLocks/>
          </p:cNvCxnSpPr>
          <p:nvPr/>
        </p:nvCxnSpPr>
        <p:spPr>
          <a:xfrm flipV="1">
            <a:off x="242207" y="6535031"/>
            <a:ext cx="11707586" cy="66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653B85-0139-52C5-3278-F9BB8C4C0342}"/>
              </a:ext>
            </a:extLst>
          </p:cNvPr>
          <p:cNvSpPr txBox="1"/>
          <p:nvPr/>
        </p:nvSpPr>
        <p:spPr>
          <a:xfrm>
            <a:off x="4151214" y="6555148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ACEC7-F8FD-8060-6435-A4FC922C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87" t="33334" r="56652" b="53870"/>
          <a:stretch>
            <a:fillRect/>
          </a:stretch>
        </p:blipFill>
        <p:spPr>
          <a:xfrm>
            <a:off x="67223" y="6555148"/>
            <a:ext cx="688561" cy="302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596D5-2F83-831B-126B-31BAC934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71" t="32347" r="28763" b="54416"/>
          <a:stretch>
            <a:fillRect/>
          </a:stretch>
        </p:blipFill>
        <p:spPr>
          <a:xfrm>
            <a:off x="911230" y="6555148"/>
            <a:ext cx="737324" cy="302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28439-637D-B49D-4118-E1F8D62B1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pic>
        <p:nvPicPr>
          <p:cNvPr id="7" name="Picture 6" descr="A grey and black text&#10;&#10;AI-generated content may be incorrect.">
            <a:extLst>
              <a:ext uri="{FF2B5EF4-FFF2-40B4-BE49-F238E27FC236}">
                <a16:creationId xmlns:a16="http://schemas.microsoft.com/office/drawing/2014/main" id="{FEB0C14F-2D7A-8DB1-1DB8-5669B8AF6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AC7334-8FF7-E769-C388-0210CC903BD4}"/>
              </a:ext>
            </a:extLst>
          </p:cNvPr>
          <p:cNvCxnSpPr>
            <a:cxnSpLocks/>
          </p:cNvCxnSpPr>
          <p:nvPr/>
        </p:nvCxnSpPr>
        <p:spPr>
          <a:xfrm>
            <a:off x="242207" y="1053518"/>
            <a:ext cx="1170758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2283483-023D-AD76-6EAF-021502E487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69634E-5FAD-F270-6F36-CFD2285A77BA}"/>
              </a:ext>
            </a:extLst>
          </p:cNvPr>
          <p:cNvSpPr txBox="1"/>
          <p:nvPr/>
        </p:nvSpPr>
        <p:spPr>
          <a:xfrm>
            <a:off x="616688" y="1705451"/>
            <a:ext cx="107371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TTC organizes regular collaboration meetings where new developments are reported and technical issues are discussed. We stress that this is a meeting to discuss real problems and not just polished findings.</a:t>
            </a:r>
          </a:p>
          <a:p>
            <a:endParaRPr lang="en-CA" sz="2800" dirty="0"/>
          </a:p>
          <a:p>
            <a:r>
              <a:rPr lang="en-US" sz="2800" dirty="0"/>
              <a:t>Live presentation and in-person discussions are essential features in the TTC meeting. Please feel free to ask questions or provide comments in the Working Groups.</a:t>
            </a:r>
          </a:p>
          <a:p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7C0E2B-6E04-211F-EB6F-B0660B9B1695}"/>
              </a:ext>
            </a:extLst>
          </p:cNvPr>
          <p:cNvSpPr txBox="1">
            <a:spLocks/>
          </p:cNvSpPr>
          <p:nvPr/>
        </p:nvSpPr>
        <p:spPr>
          <a:xfrm>
            <a:off x="2348588" y="23865"/>
            <a:ext cx="6506616" cy="95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/>
              <a:t>TTC Method</a:t>
            </a:r>
          </a:p>
        </p:txBody>
      </p:sp>
    </p:spTree>
    <p:extLst>
      <p:ext uri="{BB962C8B-B14F-4D97-AF65-F5344CB8AC3E}">
        <p14:creationId xmlns:p14="http://schemas.microsoft.com/office/powerpoint/2010/main" val="226117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black text&#10;&#10;AI-generated content may be incorrect.">
            <a:extLst>
              <a:ext uri="{FF2B5EF4-FFF2-40B4-BE49-F238E27FC236}">
                <a16:creationId xmlns:a16="http://schemas.microsoft.com/office/drawing/2014/main" id="{36880695-160D-B476-003D-10EAB940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C53998-18AB-D950-F600-6183D8B6ED03}"/>
              </a:ext>
            </a:extLst>
          </p:cNvPr>
          <p:cNvCxnSpPr>
            <a:cxnSpLocks/>
          </p:cNvCxnSpPr>
          <p:nvPr/>
        </p:nvCxnSpPr>
        <p:spPr>
          <a:xfrm>
            <a:off x="242207" y="1053518"/>
            <a:ext cx="11730234" cy="158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8D50EF-F9F7-6547-06DA-1797486C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3063498" cy="9451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5E41F4-2BBA-0A32-493B-85A1B3684F24}"/>
              </a:ext>
            </a:extLst>
          </p:cNvPr>
          <p:cNvSpPr txBox="1">
            <a:spLocks/>
          </p:cNvSpPr>
          <p:nvPr/>
        </p:nvSpPr>
        <p:spPr>
          <a:xfrm>
            <a:off x="2348588" y="23865"/>
            <a:ext cx="6506616" cy="95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/>
              <a:t>TTC Executive 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9AEB6-5EA9-7DB4-671E-FF931282321F}"/>
              </a:ext>
            </a:extLst>
          </p:cNvPr>
          <p:cNvSpPr txBox="1"/>
          <p:nvPr/>
        </p:nvSpPr>
        <p:spPr>
          <a:xfrm>
            <a:off x="3428999" y="1808070"/>
            <a:ext cx="50026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Chair</a:t>
            </a:r>
            <a:r>
              <a:rPr lang="en-CA" dirty="0"/>
              <a:t> – Bob Laxdal</a:t>
            </a:r>
          </a:p>
          <a:p>
            <a:pPr algn="ctr"/>
            <a:r>
              <a:rPr lang="en-CA" b="1" dirty="0"/>
              <a:t>Deputy Chair </a:t>
            </a:r>
            <a:r>
              <a:rPr lang="en-CA" dirty="0"/>
              <a:t>– Anne-Marie Valente-Feliciano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30FB1F-5911-8B9D-6859-724FCFBA765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930326" y="2454401"/>
            <a:ext cx="0" cy="4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E3B6D5-D5AE-25D2-D2F1-8F804B264768}"/>
              </a:ext>
            </a:extLst>
          </p:cNvPr>
          <p:cNvSpPr txBox="1"/>
          <p:nvPr/>
        </p:nvSpPr>
        <p:spPr>
          <a:xfrm>
            <a:off x="771073" y="3563034"/>
            <a:ext cx="32080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North America</a:t>
            </a:r>
          </a:p>
          <a:p>
            <a:pPr algn="ctr"/>
            <a:r>
              <a:rPr lang="en-CA" dirty="0"/>
              <a:t>Sergey </a:t>
            </a:r>
            <a:r>
              <a:rPr lang="en-CA" dirty="0" err="1"/>
              <a:t>Belomestnikh</a:t>
            </a:r>
            <a:endParaRPr lang="en-CA" dirty="0"/>
          </a:p>
          <a:p>
            <a:pPr algn="ctr"/>
            <a:r>
              <a:rPr lang="en-CA" dirty="0">
                <a:solidFill>
                  <a:srgbClr val="FF0000"/>
                </a:solidFill>
              </a:rPr>
              <a:t>Sebastian Aderhold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8BA14-D02D-7441-F845-DB1F434B89C3}"/>
              </a:ext>
            </a:extLst>
          </p:cNvPr>
          <p:cNvSpPr txBox="1"/>
          <p:nvPr/>
        </p:nvSpPr>
        <p:spPr>
          <a:xfrm>
            <a:off x="4357926" y="3563034"/>
            <a:ext cx="3181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Europe</a:t>
            </a:r>
          </a:p>
          <a:p>
            <a:pPr algn="ctr"/>
            <a:r>
              <a:rPr lang="en-CA" dirty="0"/>
              <a:t>Catherine Madec</a:t>
            </a:r>
          </a:p>
          <a:p>
            <a:pPr algn="ctr"/>
            <a:r>
              <a:rPr lang="en-CA" dirty="0"/>
              <a:t>Hans Weise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15699-CFEC-6AB5-50FD-CAC34FC59616}"/>
              </a:ext>
            </a:extLst>
          </p:cNvPr>
          <p:cNvSpPr txBox="1"/>
          <p:nvPr/>
        </p:nvSpPr>
        <p:spPr>
          <a:xfrm>
            <a:off x="7918245" y="3563034"/>
            <a:ext cx="3181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Asia</a:t>
            </a:r>
          </a:p>
          <a:p>
            <a:pPr algn="ctr"/>
            <a:r>
              <a:rPr lang="en-CA" dirty="0"/>
              <a:t>Jie Gao</a:t>
            </a:r>
          </a:p>
          <a:p>
            <a:pPr algn="ctr"/>
            <a:r>
              <a:rPr lang="en-CA" dirty="0">
                <a:solidFill>
                  <a:srgbClr val="FF0000"/>
                </a:solidFill>
              </a:rPr>
              <a:t>Michiru Nishiwaki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E5EB8D-5EBA-B7FB-865D-C95CF5EA4FB7}"/>
              </a:ext>
            </a:extLst>
          </p:cNvPr>
          <p:cNvCxnSpPr>
            <a:cxnSpLocks/>
          </p:cNvCxnSpPr>
          <p:nvPr/>
        </p:nvCxnSpPr>
        <p:spPr>
          <a:xfrm>
            <a:off x="2364924" y="2916703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053A2-20A0-B9EF-04AC-7696E413FFA8}"/>
              </a:ext>
            </a:extLst>
          </p:cNvPr>
          <p:cNvCxnSpPr>
            <a:cxnSpLocks/>
          </p:cNvCxnSpPr>
          <p:nvPr/>
        </p:nvCxnSpPr>
        <p:spPr>
          <a:xfrm>
            <a:off x="5933448" y="2916703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AB1034-8066-E6E9-AECA-8FB1EC18DC65}"/>
              </a:ext>
            </a:extLst>
          </p:cNvPr>
          <p:cNvCxnSpPr>
            <a:cxnSpLocks/>
          </p:cNvCxnSpPr>
          <p:nvPr/>
        </p:nvCxnSpPr>
        <p:spPr>
          <a:xfrm>
            <a:off x="9495973" y="2916703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2D22F0-4E85-BCC5-7771-37FB6DB14A3E}"/>
              </a:ext>
            </a:extLst>
          </p:cNvPr>
          <p:cNvCxnSpPr>
            <a:cxnSpLocks/>
          </p:cNvCxnSpPr>
          <p:nvPr/>
        </p:nvCxnSpPr>
        <p:spPr>
          <a:xfrm flipH="1">
            <a:off x="2311440" y="2916703"/>
            <a:ext cx="7143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B6C4C06-E404-C2AF-5699-0FA7A654FD4B}"/>
              </a:ext>
            </a:extLst>
          </p:cNvPr>
          <p:cNvSpPr txBox="1"/>
          <p:nvPr/>
        </p:nvSpPr>
        <p:spPr>
          <a:xfrm>
            <a:off x="9367520" y="4788680"/>
            <a:ext cx="2249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Observers:  </a:t>
            </a:r>
          </a:p>
          <a:p>
            <a:pPr marL="285750" indent="-285750">
              <a:buFontTx/>
              <a:buChar char="-"/>
            </a:pPr>
            <a:r>
              <a:rPr lang="en-CA" dirty="0">
                <a:solidFill>
                  <a:srgbClr val="FF0000"/>
                </a:solidFill>
              </a:rPr>
              <a:t>Akira Yamamoto</a:t>
            </a:r>
          </a:p>
          <a:p>
            <a:pPr marL="285750" indent="-285750">
              <a:buFontTx/>
              <a:buChar char="-"/>
            </a:pPr>
            <a:r>
              <a:rPr lang="en-CA" dirty="0">
                <a:solidFill>
                  <a:srgbClr val="FF0000"/>
                </a:solidFill>
              </a:rPr>
              <a:t>Eiji Kako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730C5-C147-EDDD-A8AE-38B6A675132C}"/>
              </a:ext>
            </a:extLst>
          </p:cNvPr>
          <p:cNvSpPr txBox="1"/>
          <p:nvPr/>
        </p:nvSpPr>
        <p:spPr>
          <a:xfrm>
            <a:off x="1131216" y="1069406"/>
            <a:ext cx="927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FF0000"/>
                </a:solidFill>
              </a:rPr>
              <a:t>Executive committee during 2025-2028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2B06D-EF26-2802-3A71-8AC91FAECCC7}"/>
              </a:ext>
            </a:extLst>
          </p:cNvPr>
          <p:cNvSpPr txBox="1"/>
          <p:nvPr/>
        </p:nvSpPr>
        <p:spPr>
          <a:xfrm>
            <a:off x="509047" y="4626355"/>
            <a:ext cx="8858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CA" sz="2000" dirty="0"/>
              <a:t>Sebastian Aderhold and Michiru Nishiwaki have joined the Executive Committee after TTC2025.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CA" sz="2000" dirty="0"/>
              <a:t>The TTC-EC have Observer status on the TTC-TB and TTC-CB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CA" sz="2000" dirty="0"/>
              <a:t>A main task for the TTC-EC over the last six months is a renewal of the TTC-Technical Board and choosing a site for TTC2027</a:t>
            </a:r>
            <a:r>
              <a:rPr lang="en-CA" sz="2400" dirty="0"/>
              <a:t>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4B67FFC-E88D-B97D-52FB-6857B2BB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t="26364" r="55230" b="34270"/>
          <a:stretch>
            <a:fillRect/>
          </a:stretch>
        </p:blipFill>
        <p:spPr bwMode="auto">
          <a:xfrm>
            <a:off x="9796227" y="1229838"/>
            <a:ext cx="2088730" cy="206512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erson with glasses and a beard&#10;&#10;AI-generated content may be incorrect.">
            <a:extLst>
              <a:ext uri="{FF2B5EF4-FFF2-40B4-BE49-F238E27FC236}">
                <a16:creationId xmlns:a16="http://schemas.microsoft.com/office/drawing/2014/main" id="{ADD062B5-5C7C-C50A-95BC-884092183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/>
          <a:stretch>
            <a:fillRect/>
          </a:stretch>
        </p:blipFill>
        <p:spPr>
          <a:xfrm rot="16200000">
            <a:off x="208634" y="1301394"/>
            <a:ext cx="2057879" cy="19292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45B01A-3547-29BE-301E-609FC0E134AA}"/>
              </a:ext>
            </a:extLst>
          </p:cNvPr>
          <p:cNvCxnSpPr>
            <a:cxnSpLocks/>
          </p:cNvCxnSpPr>
          <p:nvPr/>
        </p:nvCxnSpPr>
        <p:spPr>
          <a:xfrm flipV="1">
            <a:off x="242207" y="6535031"/>
            <a:ext cx="11707586" cy="66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FF0CE1-86CD-4AA4-6579-E7852E1A2C92}"/>
              </a:ext>
            </a:extLst>
          </p:cNvPr>
          <p:cNvSpPr txBox="1"/>
          <p:nvPr/>
        </p:nvSpPr>
        <p:spPr>
          <a:xfrm>
            <a:off x="4151214" y="6555148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733B6A-1A92-8D55-4377-267F225219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587" t="33334" r="56652" b="53870"/>
          <a:stretch>
            <a:fillRect/>
          </a:stretch>
        </p:blipFill>
        <p:spPr>
          <a:xfrm>
            <a:off x="67223" y="6555148"/>
            <a:ext cx="688561" cy="3028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9483FF-2127-6379-2BFE-48C9631D9F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671" t="32347" r="28763" b="54416"/>
          <a:stretch>
            <a:fillRect/>
          </a:stretch>
        </p:blipFill>
        <p:spPr>
          <a:xfrm>
            <a:off x="911230" y="6555148"/>
            <a:ext cx="737324" cy="3028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C9FCA6-1886-EE66-8A8B-5E02FD6D2B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B8573-BFDC-1242-EF22-41F4A7B3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491C27-44A2-773B-28F1-91DF343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B10D1-4DC6-90C4-BA9E-AF0AAA1221FB}"/>
              </a:ext>
            </a:extLst>
          </p:cNvPr>
          <p:cNvSpPr txBox="1">
            <a:spLocks/>
          </p:cNvSpPr>
          <p:nvPr/>
        </p:nvSpPr>
        <p:spPr>
          <a:xfrm>
            <a:off x="2078641" y="42909"/>
            <a:ext cx="8749457" cy="6816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TTC-Technical Board renewed</a:t>
            </a:r>
            <a:endParaRPr kumimoji="1" lang="en-US" sz="3000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FC828BFC-8A7E-FEE8-F176-07B86D3C45A1}"/>
              </a:ext>
            </a:extLst>
          </p:cNvPr>
          <p:cNvSpPr txBox="1"/>
          <p:nvPr/>
        </p:nvSpPr>
        <p:spPr>
          <a:xfrm>
            <a:off x="8453548" y="617590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D4336A9-90D2-8394-F421-0DE48C0658F8}"/>
              </a:ext>
            </a:extLst>
          </p:cNvPr>
          <p:cNvSpPr>
            <a:spLocks noGrp="1"/>
          </p:cNvSpPr>
          <p:nvPr/>
        </p:nvSpPr>
        <p:spPr>
          <a:xfrm>
            <a:off x="6190033" y="1592396"/>
            <a:ext cx="2997023" cy="4123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Cavity and couplers (13)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R.L. Geng (JLAB)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J. Hao (PKU)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K. Umemori (KEK)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J.Y. Zhai (IHEP)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D. Longuevergne 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IJCLab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1" lang="en-US" altLang="ja-JP" sz="1600" dirty="0">
                <a:ea typeface="ＭＳ Ｐゴシック" panose="020B0600070205080204" pitchFamily="34" charset="-128"/>
              </a:rPr>
              <a:t>N. Sakamoto (RIKEN)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1" lang="en-US" altLang="ja-JP" sz="1600" dirty="0">
                <a:ea typeface="ＭＳ Ｐゴシック" panose="020B0600070205080204" pitchFamily="34" charset="-128"/>
              </a:rPr>
              <a:t>L. Monaco (INFN Milano)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1" lang="en-US" altLang="ja-JP" sz="1600" dirty="0">
                <a:ea typeface="ＭＳ Ｐゴシック" panose="020B0600070205080204" pitchFamily="34" charset="-128"/>
              </a:rPr>
              <a:t>P. Dhakal (</a:t>
            </a:r>
            <a:r>
              <a:rPr kumimoji="1" lang="en-US" altLang="ja-JP" sz="1600" dirty="0" err="1">
                <a:ea typeface="ＭＳ Ｐゴシック" panose="020B0600070205080204" pitchFamily="34" charset="-128"/>
              </a:rPr>
              <a:t>JLab</a:t>
            </a:r>
            <a:r>
              <a:rPr kumimoji="1" lang="en-US" altLang="ja-JP" sz="1600" dirty="0">
                <a:ea typeface="ＭＳ Ｐゴシック" panose="020B0600070205080204" pitchFamily="34" charset="-128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Sang-Ho Kim (SNS)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Franck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Peauger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 (CERN)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Suba de Silva (ODU)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ea typeface="ＭＳ Ｐゴシック" panose="020B0600070205080204" pitchFamily="34" charset="-128"/>
                <a:cs typeface="+mn-cs"/>
              </a:rPr>
              <a:t>Kellen McGee (FNAL)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CA" sz="1600" dirty="0">
                <a:highlight>
                  <a:srgbClr val="00FF00"/>
                </a:highlight>
              </a:rPr>
              <a:t>Yasmine </a:t>
            </a:r>
            <a:r>
              <a:rPr lang="en-CA" sz="1600" dirty="0" err="1">
                <a:highlight>
                  <a:srgbClr val="00FF00"/>
                </a:highlight>
              </a:rPr>
              <a:t>Kalboussi</a:t>
            </a:r>
            <a:r>
              <a:rPr lang="en-CA" sz="1600" dirty="0">
                <a:highlight>
                  <a:srgbClr val="00FF00"/>
                </a:highlight>
              </a:rPr>
              <a:t> (</a:t>
            </a:r>
            <a:r>
              <a:rPr lang="en-CA" sz="1600" dirty="0" err="1">
                <a:highlight>
                  <a:srgbClr val="00FF00"/>
                </a:highlight>
              </a:rPr>
              <a:t>Saclay</a:t>
            </a:r>
            <a:r>
              <a:rPr lang="en-CA" sz="1600" dirty="0">
                <a:highlight>
                  <a:srgbClr val="00FF00"/>
                </a:highlight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8CBA2895-7F8F-60B7-FC2A-EF7C0C892366}"/>
              </a:ext>
            </a:extLst>
          </p:cNvPr>
          <p:cNvSpPr txBox="1"/>
          <p:nvPr/>
        </p:nvSpPr>
        <p:spPr>
          <a:xfrm>
            <a:off x="8879713" y="1592396"/>
            <a:ext cx="3614374" cy="441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and tuning (3)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Guillaume Devanz (Saclay)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Crispin Contreras-Martinez (FNAL)</a:t>
            </a:r>
          </a:p>
          <a:p>
            <a:pPr lvl="0">
              <a:lnSpc>
                <a:spcPct val="110000"/>
              </a:lnSpc>
              <a:defRPr/>
            </a:pPr>
            <a:r>
              <a:rPr kumimoji="1" lang="en-US" altLang="ja-JP" sz="1600" dirty="0" err="1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Jinfang</a:t>
            </a:r>
            <a:r>
              <a:rPr kumimoji="1" lang="en-US" altLang="ja-JP" sz="1600" dirty="0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 Chen (SARI)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Cryomodule and cryogenics (6)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Barbanotti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Han Li (IASF)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L. Popielarski (FRIB)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Yongkwon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Kim (RAON)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Teng Tan (IMP)</a:t>
            </a:r>
          </a:p>
          <a:p>
            <a:pPr>
              <a:lnSpc>
                <a:spcPct val="110000"/>
              </a:lnSpc>
              <a:defRPr/>
            </a:pPr>
            <a:r>
              <a:rPr kumimoji="1" lang="en-US" altLang="ja-JP" sz="1600" dirty="0">
                <a:highlight>
                  <a:srgbClr val="00FF00"/>
                </a:highlight>
                <a:latin typeface="Calibri"/>
                <a:ea typeface="ＭＳ Ｐゴシック" panose="020B0600070205080204" pitchFamily="34" charset="-128"/>
              </a:rPr>
              <a:t>Cecilia Maiano (ESS)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and operation (3)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J. Branlard (DESY)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Silvia Verdu Andres (BNL)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ja-JP" sz="1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Zhongyuan Yao (TRIUMF)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	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034BBD52-3696-B595-7D47-F9BAB039AB01}"/>
              </a:ext>
            </a:extLst>
          </p:cNvPr>
          <p:cNvSpPr txBox="1"/>
          <p:nvPr/>
        </p:nvSpPr>
        <p:spPr>
          <a:xfrm>
            <a:off x="6190033" y="904596"/>
            <a:ext cx="5821052" cy="62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Co-chairs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H. Sakai (KEK) and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D. Reschke (DESY)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7A9066-4B42-77ED-A338-56483F0E3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12022"/>
              </p:ext>
            </p:extLst>
          </p:nvPr>
        </p:nvGraphicFramePr>
        <p:xfrm>
          <a:off x="411503" y="5006345"/>
          <a:ext cx="4828918" cy="139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898">
                  <a:extLst>
                    <a:ext uri="{9D8B030D-6E8A-4147-A177-3AD203B41FA5}">
                      <a16:colId xmlns:a16="http://schemas.microsoft.com/office/drawing/2014/main" val="2600280800"/>
                    </a:ext>
                  </a:extLst>
                </a:gridCol>
                <a:gridCol w="1019110">
                  <a:extLst>
                    <a:ext uri="{9D8B030D-6E8A-4147-A177-3AD203B41FA5}">
                      <a16:colId xmlns:a16="http://schemas.microsoft.com/office/drawing/2014/main" val="2490470917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4152284127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val="4135901507"/>
                    </a:ext>
                  </a:extLst>
                </a:gridCol>
                <a:gridCol w="877456">
                  <a:extLst>
                    <a:ext uri="{9D8B030D-6E8A-4147-A177-3AD203B41FA5}">
                      <a16:colId xmlns:a16="http://schemas.microsoft.com/office/drawing/2014/main" val="4158513354"/>
                    </a:ext>
                  </a:extLst>
                </a:gridCol>
              </a:tblGrid>
              <a:tr h="338528"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56239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84227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52906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353480"/>
                  </a:ext>
                </a:extLst>
              </a:tr>
            </a:tbl>
          </a:graphicData>
        </a:graphic>
      </p:graphicFrame>
      <p:pic>
        <p:nvPicPr>
          <p:cNvPr id="3" name="Picture 2" descr="A grey and black text&#10;&#10;AI-generated content may be incorrect.">
            <a:extLst>
              <a:ext uri="{FF2B5EF4-FFF2-40B4-BE49-F238E27FC236}">
                <a16:creationId xmlns:a16="http://schemas.microsoft.com/office/drawing/2014/main" id="{34ECEBBE-2563-B0CA-6E59-73D2450BF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171" cy="7715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9343B-4BE8-8134-663A-B3C056370E92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25805" cy="494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C39644-CFC8-76F5-498C-1FEB4ABEEF7D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FCCF5F-E9D2-107E-3F47-4C4EBC69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29FE5A-5C7C-BD18-5AC5-FEE1F435E6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A4D5F-B3CB-D579-5D00-5D1E36824F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F44D10-FE8F-5207-DBC9-63CB7B001F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245" t="17573" r="35266" b="66635"/>
          <a:stretch>
            <a:fillRect/>
          </a:stretch>
        </p:blipFill>
        <p:spPr>
          <a:xfrm>
            <a:off x="9859616" y="1"/>
            <a:ext cx="2332383" cy="71956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73C60E-60F4-D81D-2624-0D42E7B02B0A}"/>
              </a:ext>
            </a:extLst>
          </p:cNvPr>
          <p:cNvCxnSpPr>
            <a:cxnSpLocks/>
          </p:cNvCxnSpPr>
          <p:nvPr/>
        </p:nvCxnSpPr>
        <p:spPr>
          <a:xfrm>
            <a:off x="260426" y="828121"/>
            <a:ext cx="11707586" cy="252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2A4B79-5FF6-767C-563F-D7AF013B70E6}"/>
              </a:ext>
            </a:extLst>
          </p:cNvPr>
          <p:cNvSpPr txBox="1"/>
          <p:nvPr/>
        </p:nvSpPr>
        <p:spPr>
          <a:xfrm>
            <a:off x="180915" y="933986"/>
            <a:ext cx="5512219" cy="458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The TTC Technical Board is made up of community experts who advise the TTC-EC about focus topics for the next TTC meeting and provide WG coordination – they are not lab representatives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The TTC-TB inputs are used to set the Working Group topics and inform the scientific program.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The TTC-TB has been renewed over the last six months with 13 new members with a focus to balance the regions and improve the gender balance.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/>
                <a:ea typeface="ＭＳ Ｐゴシック" panose="020B0600070205080204" pitchFamily="34" charset="-128"/>
              </a:rPr>
              <a:t>27 Members</a:t>
            </a:r>
            <a:r>
              <a:rPr kumimoji="1" lang="en-US" altLang="ja-JP" dirty="0"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(EU=</a:t>
            </a:r>
            <a:r>
              <a:rPr kumimoji="1"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, NA=</a:t>
            </a:r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, Asia=</a:t>
            </a:r>
            <a:r>
              <a:rPr kumimoji="1"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Improved gender equity: now </a:t>
            </a:r>
            <a:r>
              <a:rPr kumimoji="1"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9/27 (33% women from 22%)</a:t>
            </a:r>
          </a:p>
          <a:p>
            <a:pPr lvl="0">
              <a:lnSpc>
                <a:spcPct val="110000"/>
              </a:lnSpc>
              <a:defRPr/>
            </a:pPr>
            <a:endParaRPr kumimoji="1" lang="en-US" altLang="ja-JP" dirty="0">
              <a:solidFill>
                <a:srgbClr val="4F81BD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6CDC6-E58F-0B49-BDF7-D85D6CB7F6E5}"/>
              </a:ext>
            </a:extLst>
          </p:cNvPr>
          <p:cNvSpPr txBox="1"/>
          <p:nvPr/>
        </p:nvSpPr>
        <p:spPr>
          <a:xfrm>
            <a:off x="6190032" y="5820156"/>
            <a:ext cx="568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solidFill>
                  <a:srgbClr val="FF0000"/>
                </a:solidFill>
              </a:rPr>
              <a:t>* observer </a:t>
            </a:r>
            <a:r>
              <a:rPr lang="en-CA" b="1" dirty="0">
                <a:solidFill>
                  <a:srgbClr val="FF0000"/>
                </a:solidFill>
              </a:rPr>
              <a:t>status for full TTC-EC plus honoris causa</a:t>
            </a:r>
          </a:p>
        </p:txBody>
      </p:sp>
    </p:spTree>
    <p:extLst>
      <p:ext uri="{BB962C8B-B14F-4D97-AF65-F5344CB8AC3E}">
        <p14:creationId xmlns:p14="http://schemas.microsoft.com/office/powerpoint/2010/main" val="364478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B207A-0457-0B82-4364-39CC92B7E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0F09-3235-8DCC-2267-3E673A48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84" y="-100465"/>
            <a:ext cx="6463227" cy="1111451"/>
          </a:xfrm>
        </p:spPr>
        <p:txBody>
          <a:bodyPr>
            <a:normAutofit fontScale="90000"/>
          </a:bodyPr>
          <a:lstStyle/>
          <a:p>
            <a:r>
              <a:rPr lang="en-CA" dirty="0"/>
              <a:t>TTC2026 – Scientific Program</a:t>
            </a:r>
          </a:p>
        </p:txBody>
      </p:sp>
      <p:pic>
        <p:nvPicPr>
          <p:cNvPr id="6" name="Picture 5" descr="A grey and black text&#10;&#10;AI-generated content may be incorrect.">
            <a:extLst>
              <a:ext uri="{FF2B5EF4-FFF2-40B4-BE49-F238E27FC236}">
                <a16:creationId xmlns:a16="http://schemas.microsoft.com/office/drawing/2014/main" id="{F1E724B7-E1EB-84C6-B691-41795E20F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290" cy="942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E5965B-9746-6813-1DE6-5BB1663F5BE1}"/>
              </a:ext>
            </a:extLst>
          </p:cNvPr>
          <p:cNvCxnSpPr>
            <a:cxnSpLocks/>
          </p:cNvCxnSpPr>
          <p:nvPr/>
        </p:nvCxnSpPr>
        <p:spPr>
          <a:xfrm>
            <a:off x="242207" y="1010986"/>
            <a:ext cx="1170758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39C162-84EB-F082-A6B6-53D2D4A0CE53}"/>
              </a:ext>
            </a:extLst>
          </p:cNvPr>
          <p:cNvSpPr txBox="1"/>
          <p:nvPr/>
        </p:nvSpPr>
        <p:spPr>
          <a:xfrm>
            <a:off x="345699" y="1084026"/>
            <a:ext cx="116040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16 SPC meetings – TTC-EC, TTC-TB Chairs, LOC chairs and WG conveners – </a:t>
            </a:r>
            <a:r>
              <a:rPr lang="en-CA" sz="2400" b="1" dirty="0">
                <a:solidFill>
                  <a:srgbClr val="FF0000"/>
                </a:solidFill>
              </a:rPr>
              <a:t>Thanks!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8 invited talks – one local, one European strategy and two project talks from each of the three regions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Four working groups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One hot topic session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Two special science talks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8D3D1-2211-17C4-3468-2FF4AD97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5" t="17573" r="35266" b="66635"/>
          <a:stretch>
            <a:fillRect/>
          </a:stretch>
        </p:blipFill>
        <p:spPr>
          <a:xfrm>
            <a:off x="9128502" y="1"/>
            <a:ext cx="2941578" cy="907505"/>
          </a:xfrm>
          <a:prstGeom prst="rect">
            <a:avLst/>
          </a:prstGeom>
        </p:spPr>
      </p:pic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C0572014-2C35-73ED-272A-E77D61A3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78602-DCE4-4F31-9EC7-1FDB735D9DB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ABE4B2-9DEA-1046-4197-BBB006F0C8FB}"/>
              </a:ext>
            </a:extLst>
          </p:cNvPr>
          <p:cNvCxnSpPr>
            <a:cxnSpLocks/>
          </p:cNvCxnSpPr>
          <p:nvPr/>
        </p:nvCxnSpPr>
        <p:spPr>
          <a:xfrm>
            <a:off x="242207" y="6509514"/>
            <a:ext cx="1170758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8F4ECD-D7B6-57C2-DAEA-E519DE8167B4}"/>
              </a:ext>
            </a:extLst>
          </p:cNvPr>
          <p:cNvSpPr txBox="1"/>
          <p:nvPr/>
        </p:nvSpPr>
        <p:spPr>
          <a:xfrm>
            <a:off x="4151214" y="6523340"/>
            <a:ext cx="6331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TTC-2026              June 9, 2026   Bob Laxdal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DEFA40-1C0D-D4DC-020E-B838B34D2E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7" t="33334" r="56652" b="53870"/>
          <a:stretch>
            <a:fillRect/>
          </a:stretch>
        </p:blipFill>
        <p:spPr>
          <a:xfrm>
            <a:off x="67223" y="6539243"/>
            <a:ext cx="688561" cy="302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649260-C715-08D6-1146-F813FCF01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71" t="32347" r="28763" b="54416"/>
          <a:stretch>
            <a:fillRect/>
          </a:stretch>
        </p:blipFill>
        <p:spPr>
          <a:xfrm>
            <a:off x="911230" y="6539245"/>
            <a:ext cx="737324" cy="302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4FF2D-9865-943F-33F0-F3C7730B6A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59" t="14326" r="67706" b="80511"/>
          <a:stretch>
            <a:fillRect/>
          </a:stretch>
        </p:blipFill>
        <p:spPr>
          <a:xfrm>
            <a:off x="8168018" y="6550529"/>
            <a:ext cx="1336764" cy="300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23A4F0-B9A1-997D-601E-B90284BDF9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187" t="32149" r="13147" b="10406"/>
          <a:stretch>
            <a:fillRect/>
          </a:stretch>
        </p:blipFill>
        <p:spPr>
          <a:xfrm>
            <a:off x="4932957" y="2216408"/>
            <a:ext cx="6913344" cy="41102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C3ABC-3F52-EF3E-37C5-37E1FAF463F2}"/>
              </a:ext>
            </a:extLst>
          </p:cNvPr>
          <p:cNvSpPr/>
          <p:nvPr/>
        </p:nvSpPr>
        <p:spPr>
          <a:xfrm>
            <a:off x="6935492" y="2712203"/>
            <a:ext cx="3711844" cy="488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54D069-D9B5-D508-C91C-2BFF1E0D290F}"/>
              </a:ext>
            </a:extLst>
          </p:cNvPr>
          <p:cNvGrpSpPr/>
          <p:nvPr/>
        </p:nvGrpSpPr>
        <p:grpSpPr>
          <a:xfrm>
            <a:off x="6980478" y="3338718"/>
            <a:ext cx="3604864" cy="2108776"/>
            <a:chOff x="6980478" y="3338718"/>
            <a:chExt cx="3604864" cy="21087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7A26BF-5252-D741-1892-E091D7FBF5B8}"/>
                </a:ext>
              </a:extLst>
            </p:cNvPr>
            <p:cNvSpPr/>
            <p:nvPr/>
          </p:nvSpPr>
          <p:spPr>
            <a:xfrm>
              <a:off x="6980478" y="3338718"/>
              <a:ext cx="3604864" cy="4881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0B0EC-D404-E744-0800-4579C861FC4E}"/>
                </a:ext>
              </a:extLst>
            </p:cNvPr>
            <p:cNvSpPr/>
            <p:nvPr/>
          </p:nvSpPr>
          <p:spPr>
            <a:xfrm>
              <a:off x="6980478" y="4335751"/>
              <a:ext cx="3604864" cy="4881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DD95AB-90DC-8A09-E1F2-092A10E8FA13}"/>
                </a:ext>
              </a:extLst>
            </p:cNvPr>
            <p:cNvSpPr/>
            <p:nvPr/>
          </p:nvSpPr>
          <p:spPr>
            <a:xfrm>
              <a:off x="6980478" y="4959297"/>
              <a:ext cx="2450241" cy="4881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48DBCE-18CF-2AD7-ED7A-2270501A9A27}"/>
              </a:ext>
            </a:extLst>
          </p:cNvPr>
          <p:cNvSpPr/>
          <p:nvPr/>
        </p:nvSpPr>
        <p:spPr>
          <a:xfrm>
            <a:off x="10647335" y="2712203"/>
            <a:ext cx="1100379" cy="48819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89330-2551-6D87-B9CC-E1FF8761BB60}"/>
              </a:ext>
            </a:extLst>
          </p:cNvPr>
          <p:cNvSpPr/>
          <p:nvPr/>
        </p:nvSpPr>
        <p:spPr>
          <a:xfrm>
            <a:off x="9484963" y="4959296"/>
            <a:ext cx="1100379" cy="48819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35756</TotalTime>
  <Words>1274</Words>
  <Application>Microsoft Office PowerPoint</Application>
  <PresentationFormat>Widescreen</PresentationFormat>
  <Paragraphs>242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Aptos</vt:lpstr>
      <vt:lpstr>Aptos Display</vt:lpstr>
      <vt:lpstr>Arial</vt:lpstr>
      <vt:lpstr>Calibri</vt:lpstr>
      <vt:lpstr>Office Theme</vt:lpstr>
      <vt:lpstr>TTC2026 Opening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TTC2026 – Scientific Program</vt:lpstr>
      <vt:lpstr>PowerPoint Presentation</vt:lpstr>
      <vt:lpstr>TTC2026 – Working groups</vt:lpstr>
      <vt:lpstr>TTC2026 – Special sessions</vt:lpstr>
      <vt:lpstr>TTC2026 – Special meetings</vt:lpstr>
      <vt:lpstr>PowerPoint Presentation</vt:lpstr>
      <vt:lpstr>TTC Participation History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Executive Committee</dc:title>
  <dc:creator>Bob Laxdal</dc:creator>
  <cp:lastModifiedBy>Bob Laxdal</cp:lastModifiedBy>
  <cp:revision>19</cp:revision>
  <dcterms:created xsi:type="dcterms:W3CDTF">2025-09-19T03:29:18Z</dcterms:created>
  <dcterms:modified xsi:type="dcterms:W3CDTF">2026-06-07T20:07:00Z</dcterms:modified>
</cp:coreProperties>
</file>