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6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74" r:id="rId9"/>
    <p:sldId id="269" r:id="rId10"/>
    <p:sldId id="268" r:id="rId11"/>
    <p:sldId id="270" r:id="rId12"/>
    <p:sldId id="272" r:id="rId13"/>
    <p:sldId id="271" r:id="rId14"/>
    <p:sldId id="273" r:id="rId15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294B"/>
    <a:srgbClr val="456487"/>
    <a:srgbClr val="FF6700"/>
    <a:srgbClr val="E05314"/>
    <a:srgbClr val="6600CC"/>
    <a:srgbClr val="511F74"/>
    <a:srgbClr val="7A286A"/>
    <a:srgbClr val="DF8A2D"/>
    <a:srgbClr val="F3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02" autoAdjust="0"/>
    <p:restoredTop sz="98233" autoAdjust="0"/>
  </p:normalViewPr>
  <p:slideViewPr>
    <p:cSldViewPr>
      <p:cViewPr varScale="1">
        <p:scale>
          <a:sx n="87" d="100"/>
          <a:sy n="87" d="100"/>
        </p:scale>
        <p:origin x="444" y="39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08/06/2026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01/03/2020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maps.app.goo.gl/YVCPbz1jprFR6caV6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image" Target="../media/image11.pn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19" Type="http://schemas.openxmlformats.org/officeDocument/2006/relationships/image" Target="../media/image28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maps.app.goo.gl/q6CwjCbCDgLpqNjZ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TTC meeting – Gif Sur Yvette – 9-12 June 2026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F496AE4-DFD0-477E-B4EE-7E77B286E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772775" cy="103847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19A6BEB-5117-4FA7-B62C-9E94D1FADCB5}"/>
              </a:ext>
            </a:extLst>
          </p:cNvPr>
          <p:cNvSpPr txBox="1"/>
          <p:nvPr/>
        </p:nvSpPr>
        <p:spPr>
          <a:xfrm>
            <a:off x="705866" y="1805608"/>
            <a:ext cx="95050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latin typeface="+mn-lt"/>
              </a:rPr>
              <a:t>WELCOME at TTC2026</a:t>
            </a:r>
          </a:p>
          <a:p>
            <a:pPr algn="ctr"/>
            <a:r>
              <a:rPr lang="fr-FR" sz="4400" b="1" dirty="0">
                <a:latin typeface="+mn-lt"/>
              </a:rPr>
              <a:t>WELCOME at Université Paris-Saclay, CEA, CNRS</a:t>
            </a:r>
          </a:p>
          <a:p>
            <a:pPr algn="ctr"/>
            <a:r>
              <a:rPr lang="fr-FR" sz="4400" b="1" dirty="0">
                <a:latin typeface="+mn-lt"/>
              </a:rPr>
              <a:t>WELCOME in France!</a:t>
            </a:r>
          </a:p>
        </p:txBody>
      </p:sp>
    </p:spTree>
    <p:extLst>
      <p:ext uri="{BB962C8B-B14F-4D97-AF65-F5344CB8AC3E}">
        <p14:creationId xmlns:p14="http://schemas.microsoft.com/office/powerpoint/2010/main" val="305034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TTC meeting – Gif Sur Yvette – 9-12 June 2026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F496AE4-DFD0-477E-B4EE-7E77B286E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772775" cy="1038474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C5E850F0-AD60-4BBF-8090-0C20BD8FA295}"/>
              </a:ext>
            </a:extLst>
          </p:cNvPr>
          <p:cNvSpPr txBox="1"/>
          <p:nvPr/>
        </p:nvSpPr>
        <p:spPr>
          <a:xfrm>
            <a:off x="4738315" y="1187899"/>
            <a:ext cx="18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+mn-lt"/>
              </a:rPr>
              <a:t>Lunch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6D50D0D-F357-4FE9-BCF1-AA8A2B898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43" y="2104592"/>
            <a:ext cx="5518399" cy="328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CC934DE-CD92-4DDF-A632-ED7AF14489F9}"/>
              </a:ext>
            </a:extLst>
          </p:cNvPr>
          <p:cNvSpPr txBox="1"/>
          <p:nvPr/>
        </p:nvSpPr>
        <p:spPr>
          <a:xfrm>
            <a:off x="6250483" y="2165648"/>
            <a:ext cx="42484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Food court 1 : restaurants </a:t>
            </a:r>
          </a:p>
          <a:p>
            <a:r>
              <a:rPr lang="fr-FR" sz="1400" b="0" i="0" u="none" strike="noStrike" dirty="0">
                <a:solidFill>
                  <a:srgbClr val="0099CC"/>
                </a:solidFill>
                <a:effectLst/>
                <a:latin typeface="Roboto" panose="02000000000000000000" pitchFamily="2" charset="0"/>
                <a:hlinkClick r:id="rId4"/>
              </a:rPr>
              <a:t>https://maps.app.goo.gl/YVCPbz1jprFR6caV6</a:t>
            </a:r>
            <a:endParaRPr lang="fr-FR" sz="1400" b="0" i="0" u="none" strike="noStrike" dirty="0">
              <a:solidFill>
                <a:srgbClr val="0099CC"/>
              </a:solidFill>
              <a:effectLst/>
              <a:latin typeface="Roboto" panose="02000000000000000000" pitchFamily="2" charset="0"/>
            </a:endParaRPr>
          </a:p>
          <a:p>
            <a:endParaRPr lang="fr-FR" sz="1400" dirty="0">
              <a:solidFill>
                <a:srgbClr val="0099CC"/>
              </a:solidFill>
              <a:latin typeface="Roboto" panose="02000000000000000000" pitchFamily="2" charset="0"/>
            </a:endParaRPr>
          </a:p>
          <a:p>
            <a:r>
              <a:rPr lang="fr-FR" dirty="0"/>
              <a:t>Food court 2 : CROUS Cafeteria</a:t>
            </a:r>
          </a:p>
          <a:p>
            <a:endParaRPr lang="fr-FR" sz="1400" dirty="0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50A859D4-97F7-48F7-B439-EF67722FB2E6}"/>
              </a:ext>
            </a:extLst>
          </p:cNvPr>
          <p:cNvCxnSpPr/>
          <p:nvPr/>
        </p:nvCxnSpPr>
        <p:spPr>
          <a:xfrm flipH="1" flipV="1">
            <a:off x="2434059" y="3749824"/>
            <a:ext cx="720080" cy="864096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412B93E9-BCAE-4B67-BED4-A765741729AE}"/>
              </a:ext>
            </a:extLst>
          </p:cNvPr>
          <p:cNvSpPr txBox="1"/>
          <p:nvPr/>
        </p:nvSpPr>
        <p:spPr>
          <a:xfrm>
            <a:off x="1694316" y="4148205"/>
            <a:ext cx="995003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</a:rPr>
              <a:t>5 min </a:t>
            </a:r>
            <a:r>
              <a:rPr lang="fr-FR" sz="1200" b="1" dirty="0" err="1">
                <a:solidFill>
                  <a:srgbClr val="FF0000"/>
                </a:solidFill>
              </a:rPr>
              <a:t>walk</a:t>
            </a:r>
            <a:endParaRPr lang="fr-FR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93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TTC meeting – Gif Sur Yvette – 9-12 June 2026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F496AE4-DFD0-477E-B4EE-7E77B286E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772775" cy="1038474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C5E850F0-AD60-4BBF-8090-0C20BD8FA295}"/>
              </a:ext>
            </a:extLst>
          </p:cNvPr>
          <p:cNvSpPr txBox="1"/>
          <p:nvPr/>
        </p:nvSpPr>
        <p:spPr>
          <a:xfrm>
            <a:off x="3802211" y="1062316"/>
            <a:ext cx="3326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+mn-lt"/>
              </a:rPr>
              <a:t>SOCIAL DINNER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CC934DE-CD92-4DDF-A632-ED7AF14489F9}"/>
              </a:ext>
            </a:extLst>
          </p:cNvPr>
          <p:cNvSpPr txBox="1"/>
          <p:nvPr/>
        </p:nvSpPr>
        <p:spPr>
          <a:xfrm>
            <a:off x="6660229" y="1813751"/>
            <a:ext cx="389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>
                <a:solidFill>
                  <a:srgbClr val="FF0000"/>
                </a:solidFill>
              </a:rPr>
              <a:t>COCKTAIL DINNER @ </a:t>
            </a:r>
            <a:r>
              <a:rPr lang="fr-FR" sz="1400" b="1" u="sng" dirty="0" err="1">
                <a:solidFill>
                  <a:srgbClr val="FF0000"/>
                </a:solidFill>
              </a:rPr>
              <a:t>Brass&amp;Co</a:t>
            </a:r>
            <a:endParaRPr lang="fr-FR" sz="1400" b="1" u="sng" dirty="0">
              <a:solidFill>
                <a:srgbClr val="FF0000"/>
              </a:solidFill>
            </a:endParaRPr>
          </a:p>
          <a:p>
            <a:pPr algn="ctr"/>
            <a:endParaRPr lang="fr-FR" sz="1400" b="1" dirty="0"/>
          </a:p>
          <a:p>
            <a:pPr marL="285750" indent="-285750">
              <a:buFontTx/>
              <a:buChar char="-"/>
            </a:pPr>
            <a:r>
              <a:rPr lang="fr-FR" sz="1400" b="1" dirty="0"/>
              <a:t>Pre-</a:t>
            </a:r>
            <a:r>
              <a:rPr lang="fr-FR" sz="1400" b="1" dirty="0" err="1"/>
              <a:t>payment</a:t>
            </a:r>
            <a:r>
              <a:rPr lang="fr-FR" sz="1400" b="1" dirty="0"/>
              <a:t> </a:t>
            </a:r>
            <a:r>
              <a:rPr lang="fr-FR" sz="1400" b="1" dirty="0" err="1"/>
              <a:t>was</a:t>
            </a:r>
            <a:r>
              <a:rPr lang="fr-FR" sz="1400" b="1" dirty="0"/>
              <a:t> </a:t>
            </a:r>
            <a:r>
              <a:rPr lang="fr-FR" sz="1400" b="1" dirty="0" err="1"/>
              <a:t>required</a:t>
            </a:r>
            <a:r>
              <a:rPr lang="fr-FR" sz="1400" b="1" dirty="0"/>
              <a:t> (120 </a:t>
            </a:r>
            <a:r>
              <a:rPr lang="fr-FR" sz="1400" b="1" dirty="0" err="1"/>
              <a:t>persons</a:t>
            </a:r>
            <a:r>
              <a:rPr lang="fr-FR" sz="1400" b="1" dirty="0"/>
              <a:t>)</a:t>
            </a:r>
          </a:p>
          <a:p>
            <a:pPr marL="285750" indent="-285750">
              <a:buFontTx/>
              <a:buChar char="-"/>
            </a:pPr>
            <a:r>
              <a:rPr lang="fr-FR" sz="1400" b="1" dirty="0"/>
              <a:t>If </a:t>
            </a:r>
            <a:r>
              <a:rPr lang="fr-FR" sz="1400" b="1" dirty="0" err="1"/>
              <a:t>you</a:t>
            </a:r>
            <a:r>
              <a:rPr lang="fr-FR" sz="1400" b="1" dirty="0"/>
              <a:t> </a:t>
            </a:r>
            <a:r>
              <a:rPr lang="fr-FR" sz="1400" b="1" dirty="0" err="1"/>
              <a:t>didn’t</a:t>
            </a:r>
            <a:r>
              <a:rPr lang="fr-FR" sz="1400" b="1" dirty="0"/>
              <a:t> </a:t>
            </a:r>
            <a:r>
              <a:rPr lang="fr-FR" sz="1400" b="1" dirty="0" err="1"/>
              <a:t>prepay</a:t>
            </a:r>
            <a:r>
              <a:rPr lang="fr-FR" sz="1400" b="1" dirty="0"/>
              <a:t>, </a:t>
            </a:r>
            <a:r>
              <a:rPr lang="fr-FR" sz="1400" b="1" dirty="0" err="1"/>
              <a:t>sorry</a:t>
            </a:r>
            <a:r>
              <a:rPr lang="fr-FR" sz="1400" b="1" dirty="0"/>
              <a:t> </a:t>
            </a:r>
            <a:r>
              <a:rPr lang="fr-FR" sz="1400" b="1" dirty="0" err="1"/>
              <a:t>you</a:t>
            </a:r>
            <a:r>
              <a:rPr lang="fr-FR" sz="1400" b="1" dirty="0"/>
              <a:t> </a:t>
            </a:r>
            <a:r>
              <a:rPr lang="fr-FR" sz="1400" b="1" dirty="0" err="1"/>
              <a:t>can’t</a:t>
            </a:r>
            <a:r>
              <a:rPr lang="fr-FR" sz="1400" b="1" dirty="0"/>
              <a:t> </a:t>
            </a:r>
            <a:r>
              <a:rPr lang="fr-FR" sz="1400" b="1" dirty="0" err="1"/>
              <a:t>access</a:t>
            </a:r>
            <a:r>
              <a:rPr lang="fr-FR" sz="1400" b="1" dirty="0"/>
              <a:t>!</a:t>
            </a:r>
          </a:p>
          <a:p>
            <a:pPr marL="285750" indent="-285750">
              <a:buFontTx/>
              <a:buChar char="-"/>
            </a:pPr>
            <a:r>
              <a:rPr lang="fr-FR" sz="1400" b="1" dirty="0"/>
              <a:t>6.30pm – 9.30pm on Thursday</a:t>
            </a:r>
          </a:p>
          <a:p>
            <a:pPr marL="285750" indent="-285750">
              <a:buFontTx/>
              <a:buChar char="-"/>
            </a:pPr>
            <a:r>
              <a:rPr lang="en-US" sz="1400" b="1" dirty="0"/>
              <a:t>Drinks not included (craft beers from local  brewery, soft drinks, cocktails and wine). Pay directly at counter!</a:t>
            </a:r>
            <a:endParaRPr lang="fr-FR" sz="14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97A3D37-C528-4CDA-B625-AAF8D6133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27" y="2283174"/>
            <a:ext cx="3165821" cy="2671734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FF4B8E3A-E9C2-4AE6-93A3-3F3BC60A7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938" y="1873195"/>
            <a:ext cx="2590577" cy="345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DF7C2BA-3F52-4291-B1D5-A2740F08A22A}"/>
              </a:ext>
            </a:extLst>
          </p:cNvPr>
          <p:cNvSpPr txBox="1"/>
          <p:nvPr/>
        </p:nvSpPr>
        <p:spPr>
          <a:xfrm>
            <a:off x="6973386" y="3950180"/>
            <a:ext cx="3539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If </a:t>
            </a:r>
            <a:r>
              <a:rPr lang="fr-FR" b="1" dirty="0" err="1">
                <a:solidFill>
                  <a:srgbClr val="FF0000"/>
                </a:solidFill>
              </a:rPr>
              <a:t>you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paid</a:t>
            </a:r>
            <a:r>
              <a:rPr lang="fr-FR" b="1" dirty="0">
                <a:solidFill>
                  <a:srgbClr val="FF0000"/>
                </a:solidFill>
              </a:rPr>
              <a:t> but </a:t>
            </a:r>
            <a:r>
              <a:rPr lang="fr-FR" b="1" dirty="0" err="1">
                <a:solidFill>
                  <a:srgbClr val="FF0000"/>
                </a:solidFill>
              </a:rPr>
              <a:t>you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can’t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make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it</a:t>
            </a:r>
            <a:r>
              <a:rPr lang="fr-FR" b="1" dirty="0">
                <a:solidFill>
                  <a:srgbClr val="FF0000"/>
                </a:solidFill>
              </a:rPr>
              <a:t>, </a:t>
            </a:r>
            <a:r>
              <a:rPr lang="fr-FR" b="1" dirty="0" err="1">
                <a:solidFill>
                  <a:srgbClr val="FF0000"/>
                </a:solidFill>
              </a:rPr>
              <a:t>please</a:t>
            </a:r>
            <a:r>
              <a:rPr lang="fr-FR" b="1" dirty="0">
                <a:solidFill>
                  <a:srgbClr val="FF0000"/>
                </a:solidFill>
              </a:rPr>
              <a:t> let us know, </a:t>
            </a:r>
            <a:r>
              <a:rPr lang="fr-FR" b="1" dirty="0" err="1">
                <a:solidFill>
                  <a:srgbClr val="FF0000"/>
                </a:solidFill>
              </a:rPr>
              <a:t>there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might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be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some</a:t>
            </a:r>
            <a:r>
              <a:rPr lang="fr-FR" b="1" dirty="0">
                <a:solidFill>
                  <a:srgbClr val="FF0000"/>
                </a:solidFill>
              </a:rPr>
              <a:t> people to </a:t>
            </a:r>
            <a:r>
              <a:rPr lang="fr-FR" b="1" dirty="0" err="1">
                <a:solidFill>
                  <a:srgbClr val="FF0000"/>
                </a:solidFill>
              </a:rPr>
              <a:t>purchase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your</a:t>
            </a:r>
            <a:r>
              <a:rPr lang="fr-FR" b="1" dirty="0">
                <a:solidFill>
                  <a:srgbClr val="FF0000"/>
                </a:solidFill>
              </a:rPr>
              <a:t> ticket</a:t>
            </a:r>
          </a:p>
        </p:txBody>
      </p:sp>
    </p:spTree>
    <p:extLst>
      <p:ext uri="{BB962C8B-B14F-4D97-AF65-F5344CB8AC3E}">
        <p14:creationId xmlns:p14="http://schemas.microsoft.com/office/powerpoint/2010/main" val="4232480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TTC meeting – Gif Sur Yvette – 9-12 June 2026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F496AE4-DFD0-477E-B4EE-7E77B286E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772775" cy="1038474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C5E850F0-AD60-4BBF-8090-0C20BD8FA295}"/>
              </a:ext>
            </a:extLst>
          </p:cNvPr>
          <p:cNvSpPr txBox="1"/>
          <p:nvPr/>
        </p:nvSpPr>
        <p:spPr>
          <a:xfrm>
            <a:off x="3802211" y="106231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+mn-lt"/>
              </a:rPr>
              <a:t>Platform </a:t>
            </a:r>
            <a:r>
              <a:rPr lang="fr-FR" sz="3600" b="1" dirty="0" err="1">
                <a:latin typeface="+mn-lt"/>
              </a:rPr>
              <a:t>visit</a:t>
            </a:r>
            <a:r>
              <a:rPr lang="fr-FR" sz="3600" b="1" dirty="0">
                <a:latin typeface="+mn-lt"/>
              </a:rPr>
              <a:t> (1)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CC934DE-CD92-4DDF-A632-ED7AF14489F9}"/>
              </a:ext>
            </a:extLst>
          </p:cNvPr>
          <p:cNvSpPr txBox="1"/>
          <p:nvPr/>
        </p:nvSpPr>
        <p:spPr>
          <a:xfrm>
            <a:off x="1137915" y="2464572"/>
            <a:ext cx="8142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u="sng" dirty="0">
                <a:solidFill>
                  <a:srgbClr val="FF0000"/>
                </a:solidFill>
              </a:rPr>
              <a:t>3 buses </a:t>
            </a:r>
            <a:r>
              <a:rPr lang="fr-FR" sz="1800" b="1" u="sng" dirty="0" err="1">
                <a:solidFill>
                  <a:srgbClr val="FF0000"/>
                </a:solidFill>
              </a:rPr>
              <a:t>will</a:t>
            </a:r>
            <a:r>
              <a:rPr lang="fr-FR" sz="1800" b="1" u="sng" dirty="0">
                <a:solidFill>
                  <a:srgbClr val="FF0000"/>
                </a:solidFill>
              </a:rPr>
              <a:t> </a:t>
            </a:r>
            <a:r>
              <a:rPr lang="fr-FR" sz="1800" b="1" u="sng" dirty="0" err="1">
                <a:solidFill>
                  <a:srgbClr val="FF0000"/>
                </a:solidFill>
              </a:rPr>
              <a:t>leave</a:t>
            </a:r>
            <a:r>
              <a:rPr lang="fr-FR" sz="1800" b="1" u="sng" dirty="0">
                <a:solidFill>
                  <a:srgbClr val="FF0000"/>
                </a:solidFill>
              </a:rPr>
              <a:t> at 2pm </a:t>
            </a:r>
            <a:r>
              <a:rPr lang="fr-FR" sz="1800" b="1" u="sng" dirty="0" err="1">
                <a:solidFill>
                  <a:srgbClr val="FF0000"/>
                </a:solidFill>
              </a:rPr>
              <a:t>from</a:t>
            </a:r>
            <a:r>
              <a:rPr lang="fr-FR" sz="1800" b="1" u="sng" dirty="0">
                <a:solidFill>
                  <a:srgbClr val="FF0000"/>
                </a:solidFill>
              </a:rPr>
              <a:t> </a:t>
            </a:r>
            <a:r>
              <a:rPr lang="fr-FR" sz="1800" b="1" u="sng" dirty="0" err="1">
                <a:solidFill>
                  <a:srgbClr val="FF0000"/>
                </a:solidFill>
              </a:rPr>
              <a:t>conference</a:t>
            </a:r>
            <a:r>
              <a:rPr lang="fr-FR" sz="1800" b="1" u="sng" dirty="0">
                <a:solidFill>
                  <a:srgbClr val="FF0000"/>
                </a:solidFill>
              </a:rPr>
              <a:t> center </a:t>
            </a:r>
          </a:p>
          <a:p>
            <a:endParaRPr lang="fr-FR" sz="1800" b="1" dirty="0"/>
          </a:p>
          <a:p>
            <a:pPr marL="285750" indent="-285750">
              <a:buFontTx/>
              <a:buChar char="-"/>
            </a:pPr>
            <a:r>
              <a:rPr lang="fr-FR" sz="1800" b="1" dirty="0"/>
              <a:t>1 bus to </a:t>
            </a:r>
            <a:r>
              <a:rPr lang="fr-FR" sz="1800" b="1" dirty="0" err="1"/>
              <a:t>Synergium</a:t>
            </a:r>
            <a:r>
              <a:rPr lang="fr-FR" sz="1800" b="1" dirty="0"/>
              <a:t> @ CEA</a:t>
            </a:r>
          </a:p>
          <a:p>
            <a:pPr lvl="1" indent="0"/>
            <a:r>
              <a:rPr lang="fr-FR" sz="1800" dirty="0"/>
              <a:t>!! The bus </a:t>
            </a:r>
            <a:r>
              <a:rPr lang="fr-FR" sz="1800" dirty="0" err="1"/>
              <a:t>will</a:t>
            </a:r>
            <a:r>
              <a:rPr lang="fr-FR" sz="1800" dirty="0"/>
              <a:t> </a:t>
            </a:r>
            <a:r>
              <a:rPr lang="fr-FR" sz="1800" dirty="0" err="1"/>
              <a:t>stay</a:t>
            </a:r>
            <a:r>
              <a:rPr lang="fr-FR" sz="1800" dirty="0"/>
              <a:t> on site!!</a:t>
            </a:r>
          </a:p>
          <a:p>
            <a:pPr lvl="1" indent="0"/>
            <a:r>
              <a:rPr lang="fr-FR" sz="1800" dirty="0"/>
              <a:t>!! You have to </a:t>
            </a:r>
            <a:r>
              <a:rPr lang="fr-FR" sz="1800" dirty="0" err="1"/>
              <a:t>leave</a:t>
            </a:r>
            <a:r>
              <a:rPr lang="fr-FR" sz="1800" dirty="0"/>
              <a:t> </a:t>
            </a:r>
            <a:r>
              <a:rPr lang="fr-FR" sz="1800" dirty="0" err="1"/>
              <a:t>your</a:t>
            </a:r>
            <a:r>
              <a:rPr lang="fr-FR" sz="1800" dirty="0"/>
              <a:t> </a:t>
            </a:r>
            <a:r>
              <a:rPr lang="fr-FR" sz="1800" b="1" dirty="0" err="1"/>
              <a:t>luggage</a:t>
            </a:r>
            <a:r>
              <a:rPr lang="fr-FR" sz="1800" b="1" dirty="0"/>
              <a:t> + </a:t>
            </a:r>
            <a:r>
              <a:rPr lang="fr-FR" sz="1800" b="1" dirty="0" err="1"/>
              <a:t>cell</a:t>
            </a:r>
            <a:r>
              <a:rPr lang="fr-FR" sz="1800" b="1" dirty="0"/>
              <a:t> phone + computer </a:t>
            </a:r>
            <a:r>
              <a:rPr lang="fr-FR" sz="1800" dirty="0"/>
              <a:t>in the bus!!</a:t>
            </a:r>
          </a:p>
          <a:p>
            <a:pPr lvl="1" indent="0"/>
            <a:r>
              <a:rPr lang="fr-FR" sz="1800" dirty="0"/>
              <a:t>!! The bus </a:t>
            </a:r>
            <a:r>
              <a:rPr lang="fr-FR" sz="1800" dirty="0" err="1"/>
              <a:t>will</a:t>
            </a:r>
            <a:r>
              <a:rPr lang="fr-FR" sz="1800" dirty="0"/>
              <a:t> </a:t>
            </a:r>
            <a:r>
              <a:rPr lang="fr-FR" sz="1800" dirty="0" err="1"/>
              <a:t>leave</a:t>
            </a:r>
            <a:r>
              <a:rPr lang="fr-FR" sz="1800" dirty="0"/>
              <a:t> at 5.30pm to go back to </a:t>
            </a:r>
            <a:r>
              <a:rPr lang="fr-FR" sz="1800" dirty="0" err="1"/>
              <a:t>conference</a:t>
            </a:r>
            <a:r>
              <a:rPr lang="fr-FR" sz="1800" dirty="0"/>
              <a:t> center !!</a:t>
            </a:r>
          </a:p>
        </p:txBody>
      </p:sp>
    </p:spTree>
    <p:extLst>
      <p:ext uri="{BB962C8B-B14F-4D97-AF65-F5344CB8AC3E}">
        <p14:creationId xmlns:p14="http://schemas.microsoft.com/office/powerpoint/2010/main" val="1775502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TTC meeting – Gif Sur Yvette – 9-12 June 2026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F496AE4-DFD0-477E-B4EE-7E77B286E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772775" cy="1038474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C5E850F0-AD60-4BBF-8090-0C20BD8FA295}"/>
              </a:ext>
            </a:extLst>
          </p:cNvPr>
          <p:cNvSpPr txBox="1"/>
          <p:nvPr/>
        </p:nvSpPr>
        <p:spPr>
          <a:xfrm>
            <a:off x="3802211" y="106231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+mn-lt"/>
              </a:rPr>
              <a:t>Platform </a:t>
            </a:r>
            <a:r>
              <a:rPr lang="fr-FR" sz="3600" b="1" dirty="0" err="1">
                <a:latin typeface="+mn-lt"/>
              </a:rPr>
              <a:t>visit</a:t>
            </a:r>
            <a:r>
              <a:rPr lang="fr-FR" sz="3600" b="1" dirty="0">
                <a:latin typeface="+mn-lt"/>
              </a:rPr>
              <a:t> (2)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CC934DE-CD92-4DDF-A632-ED7AF14489F9}"/>
              </a:ext>
            </a:extLst>
          </p:cNvPr>
          <p:cNvSpPr txBox="1"/>
          <p:nvPr/>
        </p:nvSpPr>
        <p:spPr>
          <a:xfrm>
            <a:off x="201811" y="1733394"/>
            <a:ext cx="97210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800" b="1" dirty="0"/>
          </a:p>
          <a:p>
            <a:pPr marL="285750" indent="-285750">
              <a:buFontTx/>
              <a:buChar char="-"/>
            </a:pPr>
            <a:r>
              <a:rPr lang="fr-FR" sz="1800" b="1" dirty="0"/>
              <a:t>1 bus to </a:t>
            </a:r>
            <a:r>
              <a:rPr lang="fr-FR" sz="1800" b="1" dirty="0" err="1"/>
              <a:t>Supratech</a:t>
            </a:r>
            <a:r>
              <a:rPr lang="fr-FR" sz="1800" b="1" dirty="0"/>
              <a:t> @ IJCLab</a:t>
            </a:r>
          </a:p>
          <a:p>
            <a:pPr lvl="1" indent="0"/>
            <a:r>
              <a:rPr lang="fr-FR" sz="1800" dirty="0"/>
              <a:t>!! The bus </a:t>
            </a:r>
            <a:r>
              <a:rPr lang="fr-FR" sz="1800" dirty="0" err="1"/>
              <a:t>will</a:t>
            </a:r>
            <a:r>
              <a:rPr lang="fr-FR" sz="1800" dirty="0"/>
              <a:t> not </a:t>
            </a:r>
            <a:r>
              <a:rPr lang="fr-FR" sz="1800" dirty="0" err="1"/>
              <a:t>stay</a:t>
            </a:r>
            <a:r>
              <a:rPr lang="fr-FR" sz="1800" dirty="0"/>
              <a:t>, </a:t>
            </a:r>
            <a:r>
              <a:rPr lang="fr-FR" sz="1800" dirty="0" err="1"/>
              <a:t>take</a:t>
            </a:r>
            <a:r>
              <a:rPr lang="fr-FR" sz="1800" dirty="0"/>
              <a:t> </a:t>
            </a:r>
            <a:r>
              <a:rPr lang="fr-FR" sz="1800" dirty="0" err="1"/>
              <a:t>luggage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</a:t>
            </a:r>
            <a:r>
              <a:rPr lang="fr-FR" sz="1800" dirty="0" err="1"/>
              <a:t>you</a:t>
            </a:r>
            <a:r>
              <a:rPr lang="fr-FR" sz="1800" dirty="0"/>
              <a:t> for the </a:t>
            </a:r>
            <a:r>
              <a:rPr lang="fr-FR" sz="1800" dirty="0" err="1"/>
              <a:t>visit</a:t>
            </a:r>
            <a:r>
              <a:rPr lang="fr-FR" sz="1800" dirty="0"/>
              <a:t>. </a:t>
            </a:r>
            <a:r>
              <a:rPr lang="fr-FR" sz="1800" dirty="0" err="1"/>
              <a:t>Another</a:t>
            </a:r>
            <a:r>
              <a:rPr lang="fr-FR" sz="1800" dirty="0"/>
              <a:t> bus </a:t>
            </a:r>
            <a:r>
              <a:rPr lang="fr-FR" sz="1800" dirty="0" err="1"/>
              <a:t>will</a:t>
            </a:r>
            <a:r>
              <a:rPr lang="fr-FR" sz="1800" dirty="0"/>
              <a:t> come back at 4pm!!</a:t>
            </a:r>
          </a:p>
          <a:p>
            <a:pPr marL="285750" indent="-285750">
              <a:buFontTx/>
              <a:buChar char="-"/>
            </a:pPr>
            <a:r>
              <a:rPr lang="fr-FR" sz="1800" b="1" dirty="0"/>
              <a:t>1 bus to </a:t>
            </a:r>
            <a:r>
              <a:rPr lang="fr-FR" sz="1800" b="1" dirty="0" err="1"/>
              <a:t>Vide&amp;Surface</a:t>
            </a:r>
            <a:r>
              <a:rPr lang="fr-FR" sz="1800" b="1" dirty="0"/>
              <a:t> @ IJCLab</a:t>
            </a:r>
          </a:p>
          <a:p>
            <a:pPr lvl="1" indent="0"/>
            <a:r>
              <a:rPr lang="fr-FR" sz="1800" dirty="0"/>
              <a:t>!! The bus </a:t>
            </a:r>
            <a:r>
              <a:rPr lang="fr-FR" sz="1800" dirty="0" err="1"/>
              <a:t>will</a:t>
            </a:r>
            <a:r>
              <a:rPr lang="fr-FR" sz="1800" dirty="0"/>
              <a:t> not </a:t>
            </a:r>
            <a:r>
              <a:rPr lang="fr-FR" sz="1800" dirty="0" err="1"/>
              <a:t>stay</a:t>
            </a:r>
            <a:r>
              <a:rPr lang="fr-FR" sz="1800" dirty="0"/>
              <a:t>, </a:t>
            </a:r>
            <a:r>
              <a:rPr lang="fr-FR" sz="1800" dirty="0" err="1"/>
              <a:t>take</a:t>
            </a:r>
            <a:r>
              <a:rPr lang="fr-FR" sz="1800" dirty="0"/>
              <a:t> </a:t>
            </a:r>
            <a:r>
              <a:rPr lang="fr-FR" sz="1800" dirty="0" err="1"/>
              <a:t>luggage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</a:t>
            </a:r>
            <a:r>
              <a:rPr lang="fr-FR" sz="1800" dirty="0" err="1"/>
              <a:t>you</a:t>
            </a:r>
            <a:r>
              <a:rPr lang="fr-FR" sz="1800" dirty="0"/>
              <a:t> for the </a:t>
            </a:r>
            <a:r>
              <a:rPr lang="fr-FR" sz="1800" dirty="0" err="1"/>
              <a:t>visit</a:t>
            </a:r>
            <a:r>
              <a:rPr lang="fr-FR" sz="1800" dirty="0"/>
              <a:t>.</a:t>
            </a:r>
          </a:p>
          <a:p>
            <a:pPr lvl="1" indent="0"/>
            <a:endParaRPr lang="fr-FR" sz="1800" b="1" dirty="0"/>
          </a:p>
          <a:p>
            <a:pPr lvl="1" indent="0"/>
            <a:r>
              <a:rPr lang="fr-FR" sz="1800" b="1" dirty="0">
                <a:solidFill>
                  <a:srgbClr val="FF0000"/>
                </a:solidFill>
              </a:rPr>
              <a:t>ONLY ONE BUS WILL GO BACK TO CONFERENCE CENTER AFTER THE VISIT!!</a:t>
            </a:r>
          </a:p>
          <a:p>
            <a:pPr lvl="1" indent="0"/>
            <a:r>
              <a:rPr lang="fr-FR" sz="1800" dirty="0"/>
              <a:t>RERB </a:t>
            </a:r>
            <a:r>
              <a:rPr lang="fr-FR" sz="1800" dirty="0" err="1"/>
              <a:t>is</a:t>
            </a:r>
            <a:r>
              <a:rPr lang="fr-FR" sz="1800" dirty="0"/>
              <a:t> at </a:t>
            </a:r>
            <a:r>
              <a:rPr lang="fr-FR" sz="1800" dirty="0" err="1"/>
              <a:t>walking</a:t>
            </a:r>
            <a:r>
              <a:rPr lang="fr-FR" sz="1800" dirty="0"/>
              <a:t> distance </a:t>
            </a:r>
            <a:r>
              <a:rPr lang="fr-FR" sz="1800" dirty="0" err="1"/>
              <a:t>from</a:t>
            </a:r>
            <a:r>
              <a:rPr lang="fr-FR" sz="1800" dirty="0"/>
              <a:t> </a:t>
            </a:r>
            <a:r>
              <a:rPr lang="fr-FR" sz="1800" dirty="0" err="1"/>
              <a:t>Supratech</a:t>
            </a:r>
            <a:r>
              <a:rPr lang="fr-FR" sz="1800" dirty="0"/>
              <a:t> and </a:t>
            </a:r>
            <a:r>
              <a:rPr lang="fr-FR" sz="1800" dirty="0" err="1"/>
              <a:t>Vide&amp;Surface</a:t>
            </a:r>
            <a:endParaRPr lang="fr-FR" sz="1800" dirty="0"/>
          </a:p>
          <a:p>
            <a:pPr lvl="1" indent="0"/>
            <a:endParaRPr lang="fr-FR" sz="1800" dirty="0"/>
          </a:p>
          <a:p>
            <a:pPr lvl="1" indent="0"/>
            <a:r>
              <a:rPr lang="fr-FR" sz="1800" b="1" dirty="0" err="1">
                <a:solidFill>
                  <a:srgbClr val="FF0000"/>
                </a:solidFill>
              </a:rPr>
              <a:t>Please</a:t>
            </a:r>
            <a:r>
              <a:rPr lang="fr-FR" sz="1800" b="1" dirty="0">
                <a:solidFill>
                  <a:srgbClr val="FF0000"/>
                </a:solidFill>
              </a:rPr>
              <a:t> let us know ASAP if </a:t>
            </a:r>
            <a:r>
              <a:rPr lang="fr-FR" sz="1800" b="1" dirty="0" err="1">
                <a:solidFill>
                  <a:srgbClr val="FF0000"/>
                </a:solidFill>
              </a:rPr>
              <a:t>you</a:t>
            </a:r>
            <a:r>
              <a:rPr lang="fr-FR" sz="1800" b="1" dirty="0">
                <a:solidFill>
                  <a:srgbClr val="FF0000"/>
                </a:solidFill>
              </a:rPr>
              <a:t> can go </a:t>
            </a:r>
            <a:r>
              <a:rPr lang="fr-FR" sz="1800" b="1" dirty="0" err="1">
                <a:solidFill>
                  <a:srgbClr val="FF0000"/>
                </a:solidFill>
              </a:rPr>
              <a:t>directly</a:t>
            </a:r>
            <a:r>
              <a:rPr lang="fr-FR" sz="1800" b="1" dirty="0">
                <a:solidFill>
                  <a:srgbClr val="FF0000"/>
                </a:solidFill>
              </a:rPr>
              <a:t> to RER </a:t>
            </a:r>
            <a:r>
              <a:rPr lang="fr-FR" sz="1800" b="1" dirty="0" err="1">
                <a:solidFill>
                  <a:srgbClr val="FF0000"/>
                </a:solidFill>
              </a:rPr>
              <a:t>after</a:t>
            </a:r>
            <a:r>
              <a:rPr lang="fr-FR" sz="1800" b="1" dirty="0">
                <a:solidFill>
                  <a:srgbClr val="FF0000"/>
                </a:solidFill>
              </a:rPr>
              <a:t> the </a:t>
            </a:r>
            <a:r>
              <a:rPr lang="fr-FR" sz="1800" b="1" dirty="0" err="1">
                <a:solidFill>
                  <a:srgbClr val="FF0000"/>
                </a:solidFill>
              </a:rPr>
              <a:t>visit</a:t>
            </a:r>
            <a:endParaRPr lang="fr-FR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71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TTC meeting – Gif Sur Yvette – 9-12 June 2026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F496AE4-DFD0-477E-B4EE-7E77B286E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772775" cy="1038474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C5E850F0-AD60-4BBF-8090-0C20BD8FA295}"/>
              </a:ext>
            </a:extLst>
          </p:cNvPr>
          <p:cNvSpPr txBox="1"/>
          <p:nvPr/>
        </p:nvSpPr>
        <p:spPr>
          <a:xfrm>
            <a:off x="3723095" y="1062768"/>
            <a:ext cx="3326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+mn-lt"/>
              </a:rPr>
              <a:t>GROUP PHOTO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CC934DE-CD92-4DDF-A632-ED7AF14489F9}"/>
              </a:ext>
            </a:extLst>
          </p:cNvPr>
          <p:cNvSpPr txBox="1"/>
          <p:nvPr/>
        </p:nvSpPr>
        <p:spPr>
          <a:xfrm>
            <a:off x="525846" y="2381672"/>
            <a:ext cx="9721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b="1" dirty="0"/>
              <a:t>A group photo </a:t>
            </a:r>
            <a:r>
              <a:rPr lang="fr-FR" sz="2400" b="1" dirty="0" err="1"/>
              <a:t>will</a:t>
            </a:r>
            <a:r>
              <a:rPr lang="fr-FR" sz="2400" b="1" dirty="0"/>
              <a:t> </a:t>
            </a:r>
            <a:r>
              <a:rPr lang="fr-FR" sz="2400" b="1" dirty="0" err="1"/>
              <a:t>be</a:t>
            </a:r>
            <a:r>
              <a:rPr lang="fr-FR" sz="2400" b="1" dirty="0"/>
              <a:t> </a:t>
            </a:r>
            <a:r>
              <a:rPr lang="fr-FR" sz="2400" b="1" dirty="0" err="1"/>
              <a:t>organized</a:t>
            </a:r>
            <a:r>
              <a:rPr lang="fr-FR" sz="2400" b="1" dirty="0"/>
              <a:t> </a:t>
            </a:r>
            <a:r>
              <a:rPr lang="fr-FR" sz="2400" b="1" dirty="0" err="1"/>
              <a:t>during</a:t>
            </a:r>
            <a:r>
              <a:rPr lang="fr-FR" sz="2400" b="1" dirty="0"/>
              <a:t> coffee break on </a:t>
            </a:r>
            <a:r>
              <a:rPr lang="fr-FR" sz="2400" b="1" dirty="0" err="1"/>
              <a:t>Wednesday</a:t>
            </a:r>
            <a:r>
              <a:rPr lang="fr-FR" sz="24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51583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TTC meeting – Gif Sur Yvette – 9-12 June 2026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F496AE4-DFD0-477E-B4EE-7E77B286E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772775" cy="103847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19A6BEB-5117-4FA7-B62C-9E94D1FADCB5}"/>
              </a:ext>
            </a:extLst>
          </p:cNvPr>
          <p:cNvSpPr txBox="1"/>
          <p:nvPr/>
        </p:nvSpPr>
        <p:spPr>
          <a:xfrm>
            <a:off x="705867" y="1622321"/>
            <a:ext cx="9649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+mn-lt"/>
              </a:rPr>
              <a:t>This </a:t>
            </a:r>
            <a:r>
              <a:rPr lang="fr-FR" sz="3600" dirty="0" err="1">
                <a:latin typeface="+mn-lt"/>
              </a:rPr>
              <a:t>may</a:t>
            </a:r>
            <a:r>
              <a:rPr lang="fr-FR" sz="3600" dirty="0">
                <a:latin typeface="+mn-lt"/>
              </a:rPr>
              <a:t> </a:t>
            </a:r>
            <a:r>
              <a:rPr lang="fr-FR" sz="3600" dirty="0" err="1">
                <a:latin typeface="+mn-lt"/>
              </a:rPr>
              <a:t>be</a:t>
            </a:r>
            <a:r>
              <a:rPr lang="fr-FR" sz="3600" dirty="0">
                <a:latin typeface="+mn-lt"/>
              </a:rPr>
              <a:t> the first time in France!</a:t>
            </a:r>
          </a:p>
          <a:p>
            <a:r>
              <a:rPr lang="fr-FR" sz="3600" dirty="0" err="1">
                <a:latin typeface="+mn-lt"/>
              </a:rPr>
              <a:t>Welcome</a:t>
            </a:r>
            <a:r>
              <a:rPr lang="fr-FR" sz="3600" dirty="0">
                <a:latin typeface="+mn-lt"/>
              </a:rPr>
              <a:t> in </a:t>
            </a:r>
            <a:r>
              <a:rPr lang="fr-FR" sz="3600" dirty="0" err="1">
                <a:latin typeface="+mn-lt"/>
              </a:rPr>
              <a:t>our</a:t>
            </a:r>
            <a:r>
              <a:rPr lang="fr-FR" sz="3600" dirty="0">
                <a:latin typeface="+mn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60713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TTC meeting – Gif Sur Yvette – 9-12 June 2026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F496AE4-DFD0-477E-B4EE-7E77B286E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772775" cy="103847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19A6BEB-5117-4FA7-B62C-9E94D1FADCB5}"/>
              </a:ext>
            </a:extLst>
          </p:cNvPr>
          <p:cNvSpPr txBox="1"/>
          <p:nvPr/>
        </p:nvSpPr>
        <p:spPr>
          <a:xfrm>
            <a:off x="201811" y="1236768"/>
            <a:ext cx="6147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>
                <a:solidFill>
                  <a:srgbClr val="FF0000"/>
                </a:solidFill>
                <a:latin typeface="+mn-lt"/>
              </a:rPr>
              <a:t>Delicious</a:t>
            </a:r>
            <a:r>
              <a:rPr lang="fr-FR" sz="3200" b="1" dirty="0">
                <a:solidFill>
                  <a:srgbClr val="FF0000"/>
                </a:solidFill>
                <a:latin typeface="+mn-lt"/>
              </a:rPr>
              <a:t> and </a:t>
            </a:r>
            <a:r>
              <a:rPr lang="fr-FR" sz="3200" b="1" dirty="0" err="1">
                <a:solidFill>
                  <a:srgbClr val="FF0000"/>
                </a:solidFill>
                <a:latin typeface="+mn-lt"/>
              </a:rPr>
              <a:t>beautiful</a:t>
            </a:r>
            <a:r>
              <a:rPr lang="fr-FR" sz="3200" b="1" dirty="0">
                <a:solidFill>
                  <a:srgbClr val="FF0000"/>
                </a:solidFill>
                <a:latin typeface="+mn-lt"/>
              </a:rPr>
              <a:t> country !</a:t>
            </a:r>
          </a:p>
        </p:txBody>
      </p:sp>
      <p:pic>
        <p:nvPicPr>
          <p:cNvPr id="1026" name="Picture 2" descr="Baguette à l'ancienne cuite | Maison ...">
            <a:extLst>
              <a:ext uri="{FF2B5EF4-FFF2-40B4-BE49-F238E27FC236}">
                <a16:creationId xmlns:a16="http://schemas.microsoft.com/office/drawing/2014/main" id="{9BF4BEA4-AB60-4898-8298-0A711AEFE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5" y="2188026"/>
            <a:ext cx="1258792" cy="158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egan Croissants Recipe &amp; Step-by-Step ...">
            <a:extLst>
              <a:ext uri="{FF2B5EF4-FFF2-40B4-BE49-F238E27FC236}">
                <a16:creationId xmlns:a16="http://schemas.microsoft.com/office/drawing/2014/main" id="{9BA2795E-1FBE-4103-A444-E7A835A8D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5" y="3844210"/>
            <a:ext cx="1258792" cy="15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ance an Overview - ILX Travel">
            <a:extLst>
              <a:ext uri="{FF2B5EF4-FFF2-40B4-BE49-F238E27FC236}">
                <a16:creationId xmlns:a16="http://schemas.microsoft.com/office/drawing/2014/main" id="{6AD92ED4-DCFE-470F-9343-394393341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005" y="1439505"/>
            <a:ext cx="2088232" cy="138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carons - Cookidoo® – la plateforme de ...">
            <a:extLst>
              <a:ext uri="{FF2B5EF4-FFF2-40B4-BE49-F238E27FC236}">
                <a16:creationId xmlns:a16="http://schemas.microsoft.com/office/drawing/2014/main" id="{CACD9AC6-016A-47D9-A9F9-84141487F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374" y="2188026"/>
            <a:ext cx="1258792" cy="103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a meilleure recette traditionnelle">
            <a:extLst>
              <a:ext uri="{FF2B5EF4-FFF2-40B4-BE49-F238E27FC236}">
                <a16:creationId xmlns:a16="http://schemas.microsoft.com/office/drawing/2014/main" id="{F141FF91-686F-4E05-BC6D-7928FCAD0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375" y="3295063"/>
            <a:ext cx="1253204" cy="93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rème brûlée au champagne - Cookidoo ...">
            <a:extLst>
              <a:ext uri="{FF2B5EF4-FFF2-40B4-BE49-F238E27FC236}">
                <a16:creationId xmlns:a16="http://schemas.microsoft.com/office/drawing/2014/main" id="{57DFFE36-42ED-4368-B213-C6B128FDC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374" y="4328668"/>
            <a:ext cx="1258791" cy="103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op 10 des plats français les plus ...">
            <a:extLst>
              <a:ext uri="{FF2B5EF4-FFF2-40B4-BE49-F238E27FC236}">
                <a16:creationId xmlns:a16="http://schemas.microsoft.com/office/drawing/2014/main" id="{E36B001C-6E42-45CE-9544-406180046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711" y="2025456"/>
            <a:ext cx="1656184" cy="117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La liste des spécialités culinaires ...">
            <a:extLst>
              <a:ext uri="{FF2B5EF4-FFF2-40B4-BE49-F238E27FC236}">
                <a16:creationId xmlns:a16="http://schemas.microsoft.com/office/drawing/2014/main" id="{2797300D-1C4F-48CC-AFAD-5E306B025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712" y="3268146"/>
            <a:ext cx="1656184" cy="110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Top 11 des meilleures spécialités ...">
            <a:extLst>
              <a:ext uri="{FF2B5EF4-FFF2-40B4-BE49-F238E27FC236}">
                <a16:creationId xmlns:a16="http://schemas.microsoft.com/office/drawing/2014/main" id="{45DD813D-D732-40E3-8906-78C06428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440" y="2188026"/>
            <a:ext cx="1337157" cy="133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10 spécialités françaises que seuls les ...">
            <a:extLst>
              <a:ext uri="{FF2B5EF4-FFF2-40B4-BE49-F238E27FC236}">
                <a16:creationId xmlns:a16="http://schemas.microsoft.com/office/drawing/2014/main" id="{88B3EC0A-D84B-4B8D-B3EF-A9CD3C11E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32" y="4464067"/>
            <a:ext cx="1654363" cy="89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Fondue aux champignons">
            <a:extLst>
              <a:ext uri="{FF2B5EF4-FFF2-40B4-BE49-F238E27FC236}">
                <a16:creationId xmlns:a16="http://schemas.microsoft.com/office/drawing/2014/main" id="{17454962-656D-4F23-AD18-FFA721F9E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440" y="3591441"/>
            <a:ext cx="1337158" cy="6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Recette Tarte chèvre et tomate">
            <a:extLst>
              <a:ext uri="{FF2B5EF4-FFF2-40B4-BE49-F238E27FC236}">
                <a16:creationId xmlns:a16="http://schemas.microsoft.com/office/drawing/2014/main" id="{9708EEB6-859F-4B5D-A82E-D09883D7F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440" y="4328668"/>
            <a:ext cx="1340352" cy="100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Un grand week-end à Colmar - Visit Alsace">
            <a:extLst>
              <a:ext uri="{FF2B5EF4-FFF2-40B4-BE49-F238E27FC236}">
                <a16:creationId xmlns:a16="http://schemas.microsoft.com/office/drawing/2014/main" id="{C873BCEA-D94C-4A27-BFC5-9A133E4D7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005" y="2873715"/>
            <a:ext cx="2088232" cy="116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Le Calanques - Things to do and how to ...">
            <a:extLst>
              <a:ext uri="{FF2B5EF4-FFF2-40B4-BE49-F238E27FC236}">
                <a16:creationId xmlns:a16="http://schemas.microsoft.com/office/drawing/2014/main" id="{29C9E5B2-9FCD-4923-8E7C-AAA58E848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676" y="1200178"/>
            <a:ext cx="2087929" cy="155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LES PORTES DU MONT-BLANC (Megève): Ce ...">
            <a:extLst>
              <a:ext uri="{FF2B5EF4-FFF2-40B4-BE49-F238E27FC236}">
                <a16:creationId xmlns:a16="http://schemas.microsoft.com/office/drawing/2014/main" id="{F1DE5835-CCA2-475B-9E13-9795ECB60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135" y="2819364"/>
            <a:ext cx="2085751" cy="135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Chenonceau, cinq siècles d'histoire">
            <a:extLst>
              <a:ext uri="{FF2B5EF4-FFF2-40B4-BE49-F238E27FC236}">
                <a16:creationId xmlns:a16="http://schemas.microsoft.com/office/drawing/2014/main" id="{D8EB584D-0486-418C-B607-F8097BD60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004" y="4084115"/>
            <a:ext cx="2080873" cy="124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Rocamadour, un sanctuaire suspendu">
            <a:extLst>
              <a:ext uri="{FF2B5EF4-FFF2-40B4-BE49-F238E27FC236}">
                <a16:creationId xmlns:a16="http://schemas.microsoft.com/office/drawing/2014/main" id="{FEC349E7-9A9A-4EDB-BC05-EEE9408DB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556" y="4233756"/>
            <a:ext cx="2087929" cy="109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53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TTC meeting – Gif Sur Yvette – 9-12 June 2026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F496AE4-DFD0-477E-B4EE-7E77B286E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772775" cy="103847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19A6BEB-5117-4FA7-B62C-9E94D1FADCB5}"/>
              </a:ext>
            </a:extLst>
          </p:cNvPr>
          <p:cNvSpPr txBox="1"/>
          <p:nvPr/>
        </p:nvSpPr>
        <p:spPr>
          <a:xfrm>
            <a:off x="705867" y="1622321"/>
            <a:ext cx="9649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+mn-lt"/>
              </a:rPr>
              <a:t>But at the </a:t>
            </a:r>
            <a:r>
              <a:rPr lang="fr-FR" sz="3600" dirty="0" err="1">
                <a:latin typeface="+mn-lt"/>
              </a:rPr>
              <a:t>same</a:t>
            </a:r>
            <a:r>
              <a:rPr lang="fr-FR" sz="3600" dirty="0">
                <a:latin typeface="+mn-lt"/>
              </a:rPr>
              <a:t> time…</a:t>
            </a:r>
          </a:p>
        </p:txBody>
      </p:sp>
    </p:spTree>
    <p:extLst>
      <p:ext uri="{BB962C8B-B14F-4D97-AF65-F5344CB8AC3E}">
        <p14:creationId xmlns:p14="http://schemas.microsoft.com/office/powerpoint/2010/main" val="2560158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TTC meeting – Gif Sur Yvette – 9-12 June 2026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F496AE4-DFD0-477E-B4EE-7E77B286E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772775" cy="103847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19A6BEB-5117-4FA7-B62C-9E94D1FADCB5}"/>
              </a:ext>
            </a:extLst>
          </p:cNvPr>
          <p:cNvSpPr txBox="1"/>
          <p:nvPr/>
        </p:nvSpPr>
        <p:spPr>
          <a:xfrm>
            <a:off x="201811" y="1076712"/>
            <a:ext cx="6147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+mn-lt"/>
              </a:rPr>
              <a:t>Messy and </a:t>
            </a:r>
            <a:r>
              <a:rPr lang="fr-FR" sz="3200" b="1" dirty="0" err="1">
                <a:solidFill>
                  <a:srgbClr val="FF0000"/>
                </a:solidFill>
                <a:latin typeface="+mn-lt"/>
              </a:rPr>
              <a:t>complex</a:t>
            </a:r>
            <a:r>
              <a:rPr lang="fr-FR" sz="3200" b="1" dirty="0">
                <a:solidFill>
                  <a:srgbClr val="FF0000"/>
                </a:solidFill>
                <a:latin typeface="+mn-lt"/>
              </a:rPr>
              <a:t> !</a:t>
            </a:r>
          </a:p>
        </p:txBody>
      </p:sp>
      <p:pic>
        <p:nvPicPr>
          <p:cNvPr id="2050" name="Picture 2" descr="La Manif pour tous accusée à tort d'avoir manipulé une photo de la  manifestation anti-PMA">
            <a:extLst>
              <a:ext uri="{FF2B5EF4-FFF2-40B4-BE49-F238E27FC236}">
                <a16:creationId xmlns:a16="http://schemas.microsoft.com/office/drawing/2014/main" id="{CE38F64F-1F36-45D4-BE0F-08F4B1D5E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7" y="1761268"/>
            <a:ext cx="2766258" cy="176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e trentaine de personnes meurent ...">
            <a:extLst>
              <a:ext uri="{FF2B5EF4-FFF2-40B4-BE49-F238E27FC236}">
                <a16:creationId xmlns:a16="http://schemas.microsoft.com/office/drawing/2014/main" id="{E3AC76D8-C662-45D4-9F17-994964819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8" y="3623494"/>
            <a:ext cx="2777576" cy="125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a grève des Bleus pendant la Coupe du monde de football 2010">
            <a:extLst>
              <a:ext uri="{FF2B5EF4-FFF2-40B4-BE49-F238E27FC236}">
                <a16:creationId xmlns:a16="http://schemas.microsoft.com/office/drawing/2014/main" id="{8EFD0D98-17AC-4843-9CEE-4D90E4812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368" y="2878229"/>
            <a:ext cx="2092344" cy="109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ouchons, record battu en Ile-de-France ...">
            <a:extLst>
              <a:ext uri="{FF2B5EF4-FFF2-40B4-BE49-F238E27FC236}">
                <a16:creationId xmlns:a16="http://schemas.microsoft.com/office/drawing/2014/main" id="{1F87DA2D-364D-49EE-B160-798F8CAFD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648" y="4074348"/>
            <a:ext cx="2340516" cy="143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8BDE321-7251-4658-ABD4-18FBE3DA37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7820" y="1514402"/>
            <a:ext cx="5356062" cy="3368592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32D0E750-12EE-43BF-8103-5B06A9ADF3DB}"/>
              </a:ext>
            </a:extLst>
          </p:cNvPr>
          <p:cNvSpPr txBox="1"/>
          <p:nvPr/>
        </p:nvSpPr>
        <p:spPr>
          <a:xfrm>
            <a:off x="9044744" y="4882994"/>
            <a:ext cx="1640891" cy="64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37232" fontAlgn="base">
              <a:spcBef>
                <a:spcPct val="0"/>
              </a:spcBef>
              <a:spcAft>
                <a:spcPct val="0"/>
              </a:spcAft>
            </a:pPr>
            <a:r>
              <a:rPr lang="fr-FR" sz="1811" dirty="0" err="1">
                <a:solidFill>
                  <a:prstClr val="black"/>
                </a:solidFill>
                <a:latin typeface="Arial" charset="0"/>
                <a:cs typeface="Arial" charset="0"/>
              </a:rPr>
              <a:t>Credits</a:t>
            </a:r>
            <a:r>
              <a:rPr lang="fr-FR" sz="1811" dirty="0">
                <a:solidFill>
                  <a:prstClr val="black"/>
                </a:solidFill>
                <a:latin typeface="Arial" charset="0"/>
                <a:cs typeface="Arial" charset="0"/>
              </a:rPr>
              <a:t> : </a:t>
            </a:r>
          </a:p>
          <a:p>
            <a:pPr defTabSz="1137232" fontAlgn="base">
              <a:spcBef>
                <a:spcPct val="0"/>
              </a:spcBef>
              <a:spcAft>
                <a:spcPct val="0"/>
              </a:spcAft>
            </a:pPr>
            <a:r>
              <a:rPr lang="fr-FR" sz="1811" dirty="0">
                <a:solidFill>
                  <a:prstClr val="black"/>
                </a:solidFill>
                <a:latin typeface="Arial" charset="0"/>
                <a:cs typeface="Arial" charset="0"/>
              </a:rPr>
              <a:t>J.L. </a:t>
            </a:r>
            <a:r>
              <a:rPr lang="fr-FR" sz="1811" dirty="0" err="1">
                <a:solidFill>
                  <a:prstClr val="black"/>
                </a:solidFill>
                <a:latin typeface="Arial" charset="0"/>
                <a:cs typeface="Arial" charset="0"/>
              </a:rPr>
              <a:t>Biarrotte</a:t>
            </a:r>
            <a:endParaRPr lang="fr-FR" sz="181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058" name="Picture 10" descr="Où se trouve la commune française avec le nom le plus long ?">
            <a:extLst>
              <a:ext uri="{FF2B5EF4-FFF2-40B4-BE49-F238E27FC236}">
                <a16:creationId xmlns:a16="http://schemas.microsoft.com/office/drawing/2014/main" id="{4BB3192C-01BD-4757-92A9-94D3106CC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369" y="1603755"/>
            <a:ext cx="2092343" cy="117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E581186-5CF2-46A8-A3E8-256842CC0833}"/>
              </a:ext>
            </a:extLst>
          </p:cNvPr>
          <p:cNvSpPr txBox="1"/>
          <p:nvPr/>
        </p:nvSpPr>
        <p:spPr>
          <a:xfrm rot="20846251">
            <a:off x="492986" y="2836900"/>
            <a:ext cx="4583660" cy="1015663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National strike on trains on </a:t>
            </a:r>
            <a:r>
              <a:rPr lang="fr-FR" b="1" dirty="0" err="1">
                <a:solidFill>
                  <a:srgbClr val="FF0000"/>
                </a:solidFill>
              </a:rPr>
              <a:t>Wednesday</a:t>
            </a:r>
            <a:r>
              <a:rPr lang="fr-FR" b="1" dirty="0">
                <a:solidFill>
                  <a:srgbClr val="FF0000"/>
                </a:solidFill>
              </a:rPr>
              <a:t>!!</a:t>
            </a:r>
          </a:p>
          <a:p>
            <a:pPr algn="ctr"/>
            <a:r>
              <a:rPr lang="fr-FR" b="1" dirty="0" err="1">
                <a:solidFill>
                  <a:srgbClr val="FF0000"/>
                </a:solidFill>
              </a:rPr>
              <a:t>We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will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try</a:t>
            </a:r>
            <a:r>
              <a:rPr lang="fr-FR" b="1" dirty="0">
                <a:solidFill>
                  <a:srgbClr val="FF0000"/>
                </a:solidFill>
              </a:rPr>
              <a:t> to </a:t>
            </a:r>
            <a:r>
              <a:rPr lang="fr-FR" b="1" dirty="0" err="1">
                <a:solidFill>
                  <a:srgbClr val="FF0000"/>
                </a:solidFill>
              </a:rPr>
              <a:t>get</a:t>
            </a:r>
            <a:r>
              <a:rPr lang="fr-FR" b="1" dirty="0">
                <a:solidFill>
                  <a:srgbClr val="FF0000"/>
                </a:solidFill>
              </a:rPr>
              <a:t> more information by the end of the </a:t>
            </a:r>
            <a:r>
              <a:rPr lang="fr-FR" b="1" dirty="0" err="1">
                <a:solidFill>
                  <a:srgbClr val="FF0000"/>
                </a:solidFill>
              </a:rPr>
              <a:t>day</a:t>
            </a:r>
            <a:r>
              <a:rPr lang="fr-FR" b="1" dirty="0">
                <a:solidFill>
                  <a:srgbClr val="FF0000"/>
                </a:solidFill>
              </a:rPr>
              <a:t>! </a:t>
            </a:r>
            <a:r>
              <a:rPr lang="fr-FR" b="1" dirty="0" err="1">
                <a:solidFill>
                  <a:srgbClr val="FF0000"/>
                </a:solidFill>
              </a:rPr>
              <a:t>Stay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tuned</a:t>
            </a:r>
            <a:r>
              <a:rPr lang="fr-FR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5139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TTC meeting – Gif Sur Yvette – 9-12 June 2026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F496AE4-DFD0-477E-B4EE-7E77B286E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772775" cy="103847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19A6BEB-5117-4FA7-B62C-9E94D1FADCB5}"/>
              </a:ext>
            </a:extLst>
          </p:cNvPr>
          <p:cNvSpPr txBox="1"/>
          <p:nvPr/>
        </p:nvSpPr>
        <p:spPr>
          <a:xfrm>
            <a:off x="777875" y="1445568"/>
            <a:ext cx="9649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+mn-lt"/>
              </a:rPr>
              <a:t>So </a:t>
            </a:r>
            <a:r>
              <a:rPr lang="fr-FR" sz="3600" dirty="0" err="1">
                <a:latin typeface="+mn-lt"/>
              </a:rPr>
              <a:t>please</a:t>
            </a:r>
            <a:r>
              <a:rPr lang="fr-FR" sz="3600" dirty="0">
                <a:latin typeface="+mn-lt"/>
              </a:rPr>
              <a:t> let me help </a:t>
            </a:r>
            <a:r>
              <a:rPr lang="fr-FR" sz="3600" dirty="0" err="1">
                <a:latin typeface="+mn-lt"/>
              </a:rPr>
              <a:t>you</a:t>
            </a:r>
            <a:r>
              <a:rPr lang="fr-FR" sz="3600" dirty="0">
                <a:latin typeface="+mn-lt"/>
              </a:rPr>
              <a:t> </a:t>
            </a:r>
            <a:r>
              <a:rPr lang="fr-FR" sz="3600" dirty="0" err="1">
                <a:latin typeface="+mn-lt"/>
              </a:rPr>
              <a:t>with</a:t>
            </a:r>
            <a:r>
              <a:rPr lang="fr-FR" sz="3600" dirty="0">
                <a:latin typeface="+mn-lt"/>
              </a:rPr>
              <a:t> </a:t>
            </a:r>
            <a:r>
              <a:rPr lang="fr-FR" sz="3600" dirty="0" err="1">
                <a:latin typeface="+mn-lt"/>
              </a:rPr>
              <a:t>some</a:t>
            </a:r>
            <a:r>
              <a:rPr lang="fr-FR" sz="3600" dirty="0">
                <a:latin typeface="+mn-lt"/>
              </a:rPr>
              <a:t> </a:t>
            </a:r>
            <a:r>
              <a:rPr lang="fr-FR" sz="3600" dirty="0" err="1">
                <a:latin typeface="+mn-lt"/>
              </a:rPr>
              <a:t>useful</a:t>
            </a:r>
            <a:r>
              <a:rPr lang="fr-FR" sz="3600" dirty="0">
                <a:latin typeface="+mn-lt"/>
              </a:rPr>
              <a:t> information! </a:t>
            </a:r>
          </a:p>
        </p:txBody>
      </p:sp>
    </p:spTree>
    <p:extLst>
      <p:ext uri="{BB962C8B-B14F-4D97-AF65-F5344CB8AC3E}">
        <p14:creationId xmlns:p14="http://schemas.microsoft.com/office/powerpoint/2010/main" val="1446333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TTC meeting – Gif Sur Yvette – 9-12 June 2026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F496AE4-DFD0-477E-B4EE-7E77B286E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772775" cy="103847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19A6BEB-5117-4FA7-B62C-9E94D1FADCB5}"/>
              </a:ext>
            </a:extLst>
          </p:cNvPr>
          <p:cNvSpPr txBox="1"/>
          <p:nvPr/>
        </p:nvSpPr>
        <p:spPr>
          <a:xfrm>
            <a:off x="5350418" y="1098155"/>
            <a:ext cx="18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+mn-lt"/>
              </a:rPr>
              <a:t>VENUE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3E0FC8A-E819-4126-AA81-D893A9957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789" y="2145719"/>
            <a:ext cx="5371449" cy="383765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2972BBE-8048-440C-8AEB-B176AD87A1E5}"/>
              </a:ext>
            </a:extLst>
          </p:cNvPr>
          <p:cNvSpPr txBox="1"/>
          <p:nvPr/>
        </p:nvSpPr>
        <p:spPr>
          <a:xfrm>
            <a:off x="5854558" y="2133573"/>
            <a:ext cx="2254443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0000"/>
                </a:solidFill>
              </a:rPr>
              <a:t>Theater J. Rousseau (</a:t>
            </a:r>
            <a:r>
              <a:rPr lang="fr-FR" sz="1200" dirty="0" err="1">
                <a:solidFill>
                  <a:srgbClr val="FF0000"/>
                </a:solidFill>
              </a:rPr>
              <a:t>plenaries</a:t>
            </a:r>
            <a:r>
              <a:rPr lang="fr-FR" sz="1200" dirty="0">
                <a:solidFill>
                  <a:srgbClr val="FF0000"/>
                </a:solidFill>
              </a:rPr>
              <a:t>, WG1 and WG4)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A4FBF14-7CFB-403B-8515-160BBBCC8D7B}"/>
              </a:ext>
            </a:extLst>
          </p:cNvPr>
          <p:cNvSpPr txBox="1"/>
          <p:nvPr/>
        </p:nvSpPr>
        <p:spPr>
          <a:xfrm>
            <a:off x="3151037" y="1739536"/>
            <a:ext cx="1553630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Registration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A7D397B1-4324-4A9C-A6B8-787854CA688F}"/>
              </a:ext>
            </a:extLst>
          </p:cNvPr>
          <p:cNvCxnSpPr>
            <a:cxnSpLocks/>
          </p:cNvCxnSpPr>
          <p:nvPr/>
        </p:nvCxnSpPr>
        <p:spPr>
          <a:xfrm>
            <a:off x="4255139" y="2148348"/>
            <a:ext cx="536599" cy="13854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C979C02D-3336-4FA8-83B0-F4BDBC38F82D}"/>
              </a:ext>
            </a:extLst>
          </p:cNvPr>
          <p:cNvSpPr txBox="1"/>
          <p:nvPr/>
        </p:nvSpPr>
        <p:spPr>
          <a:xfrm>
            <a:off x="6194045" y="4962502"/>
            <a:ext cx="1982084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solidFill>
                  <a:srgbClr val="FF0000"/>
                </a:solidFill>
              </a:rPr>
              <a:t>Amphi Peugeot </a:t>
            </a:r>
          </a:p>
          <a:p>
            <a:pPr algn="ctr"/>
            <a:r>
              <a:rPr lang="fr-FR" sz="1200" dirty="0">
                <a:solidFill>
                  <a:srgbClr val="FF0000"/>
                </a:solidFill>
              </a:rPr>
              <a:t>(WG2 and WG3)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33914DD3-B7A5-4639-B45F-14E2525087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11"/>
          <a:stretch/>
        </p:blipFill>
        <p:spPr>
          <a:xfrm>
            <a:off x="8259238" y="1200308"/>
            <a:ext cx="1933726" cy="116409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B4FADD6-C68E-48CB-995A-F7E0CC4813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7599" y="4695060"/>
            <a:ext cx="1965361" cy="108433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C9B0305-9CBE-4948-9209-B00ADEBF30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31" y="1364653"/>
            <a:ext cx="2845669" cy="131743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34F12C53-2019-4E7E-8582-FCA07029DE4C}"/>
              </a:ext>
            </a:extLst>
          </p:cNvPr>
          <p:cNvCxnSpPr>
            <a:cxnSpLocks/>
          </p:cNvCxnSpPr>
          <p:nvPr/>
        </p:nvCxnSpPr>
        <p:spPr>
          <a:xfrm flipH="1">
            <a:off x="5212710" y="2576486"/>
            <a:ext cx="641848" cy="9207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D789AC77-216F-480E-B0AD-7404B33F205C}"/>
              </a:ext>
            </a:extLst>
          </p:cNvPr>
          <p:cNvCxnSpPr>
            <a:cxnSpLocks/>
          </p:cNvCxnSpPr>
          <p:nvPr/>
        </p:nvCxnSpPr>
        <p:spPr>
          <a:xfrm flipH="1" flipV="1">
            <a:off x="5386387" y="5113755"/>
            <a:ext cx="799297" cy="1126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91D4409A-A995-4079-A142-D93C0EFC27BC}"/>
              </a:ext>
            </a:extLst>
          </p:cNvPr>
          <p:cNvCxnSpPr>
            <a:cxnSpLocks/>
          </p:cNvCxnSpPr>
          <p:nvPr/>
        </p:nvCxnSpPr>
        <p:spPr>
          <a:xfrm>
            <a:off x="2442201" y="2443461"/>
            <a:ext cx="1750761" cy="13854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06427E25-DD5E-49A4-B88D-9AE4057F6B82}"/>
              </a:ext>
            </a:extLst>
          </p:cNvPr>
          <p:cNvSpPr txBox="1"/>
          <p:nvPr/>
        </p:nvSpPr>
        <p:spPr>
          <a:xfrm>
            <a:off x="6177324" y="3481077"/>
            <a:ext cx="1470452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0000"/>
                </a:solidFill>
              </a:rPr>
              <a:t>Coffee breaks</a:t>
            </a:r>
            <a:endParaRPr lang="en-GB" sz="1200" dirty="0">
              <a:solidFill>
                <a:srgbClr val="FF0000"/>
              </a:solidFill>
            </a:endParaRP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7FF35227-B8BA-41FF-A34C-71736F0224ED}"/>
              </a:ext>
            </a:extLst>
          </p:cNvPr>
          <p:cNvCxnSpPr>
            <a:cxnSpLocks/>
            <a:stCxn id="32" idx="1"/>
          </p:cNvCxnSpPr>
          <p:nvPr/>
        </p:nvCxnSpPr>
        <p:spPr>
          <a:xfrm flipH="1">
            <a:off x="5077344" y="3619577"/>
            <a:ext cx="1099980" cy="7284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E34CE790-A649-49F4-811C-12CDBAEEA75D}"/>
              </a:ext>
            </a:extLst>
          </p:cNvPr>
          <p:cNvSpPr txBox="1"/>
          <p:nvPr/>
        </p:nvSpPr>
        <p:spPr>
          <a:xfrm>
            <a:off x="6339914" y="4186228"/>
            <a:ext cx="1470451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solidFill>
                  <a:srgbClr val="FF0000"/>
                </a:solidFill>
              </a:rPr>
              <a:t>Room SC.071</a:t>
            </a:r>
          </a:p>
          <a:p>
            <a:pPr algn="ctr"/>
            <a:r>
              <a:rPr lang="fr-FR" sz="1200" dirty="0">
                <a:solidFill>
                  <a:srgbClr val="FF0000"/>
                </a:solidFill>
              </a:rPr>
              <a:t>(CB and TB)</a:t>
            </a:r>
            <a:endParaRPr lang="en-GB" sz="1200" dirty="0">
              <a:solidFill>
                <a:srgbClr val="FF0000"/>
              </a:solidFill>
            </a:endParaRP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A1549BA3-4F4C-4560-8F12-7925F369E6AE}"/>
              </a:ext>
            </a:extLst>
          </p:cNvPr>
          <p:cNvCxnSpPr>
            <a:cxnSpLocks/>
          </p:cNvCxnSpPr>
          <p:nvPr/>
        </p:nvCxnSpPr>
        <p:spPr>
          <a:xfrm flipH="1">
            <a:off x="5721652" y="4423644"/>
            <a:ext cx="602918" cy="5503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876816B7-18FC-408E-B6C2-D8779AB1AD08}"/>
              </a:ext>
            </a:extLst>
          </p:cNvPr>
          <p:cNvSpPr/>
          <p:nvPr/>
        </p:nvSpPr>
        <p:spPr>
          <a:xfrm>
            <a:off x="6162316" y="2904898"/>
            <a:ext cx="894582" cy="331961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Toilets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95EDBA60-030F-40CC-9632-F5806FD807F9}"/>
              </a:ext>
            </a:extLst>
          </p:cNvPr>
          <p:cNvCxnSpPr>
            <a:stCxn id="40" idx="1"/>
          </p:cNvCxnSpPr>
          <p:nvPr/>
        </p:nvCxnSpPr>
        <p:spPr>
          <a:xfrm flipH="1">
            <a:off x="5854558" y="3070879"/>
            <a:ext cx="307758" cy="31774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C87ACEE4-4C31-4554-85AD-E9678309A4EC}"/>
              </a:ext>
            </a:extLst>
          </p:cNvPr>
          <p:cNvSpPr/>
          <p:nvPr/>
        </p:nvSpPr>
        <p:spPr>
          <a:xfrm>
            <a:off x="5908994" y="5587470"/>
            <a:ext cx="894582" cy="331961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Toilets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B9C36A58-B5F6-4DFF-85BF-BFC3627634A6}"/>
              </a:ext>
            </a:extLst>
          </p:cNvPr>
          <p:cNvCxnSpPr>
            <a:cxnSpLocks/>
            <a:stCxn id="46" idx="1"/>
          </p:cNvCxnSpPr>
          <p:nvPr/>
        </p:nvCxnSpPr>
        <p:spPr>
          <a:xfrm flipH="1" flipV="1">
            <a:off x="5682836" y="5398957"/>
            <a:ext cx="226158" cy="35449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072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TTC meeting – Gif Sur Yvette – 9-12 June 2026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F496AE4-DFD0-477E-B4EE-7E77B286E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772775" cy="1038474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C5E850F0-AD60-4BBF-8090-0C20BD8FA295}"/>
              </a:ext>
            </a:extLst>
          </p:cNvPr>
          <p:cNvSpPr txBox="1"/>
          <p:nvPr/>
        </p:nvSpPr>
        <p:spPr>
          <a:xfrm>
            <a:off x="3723095" y="1062768"/>
            <a:ext cx="1375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+mn-lt"/>
              </a:rPr>
              <a:t>WIFI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CC934DE-CD92-4DDF-A632-ED7AF14489F9}"/>
              </a:ext>
            </a:extLst>
          </p:cNvPr>
          <p:cNvSpPr txBox="1"/>
          <p:nvPr/>
        </p:nvSpPr>
        <p:spPr>
          <a:xfrm>
            <a:off x="273820" y="1877616"/>
            <a:ext cx="9721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800" b="1" dirty="0"/>
              <a:t>EDUROAM</a:t>
            </a:r>
          </a:p>
          <a:p>
            <a:pPr marL="285750" indent="-285750">
              <a:buFontTx/>
              <a:buChar char="-"/>
            </a:pPr>
            <a:r>
              <a:rPr lang="fr-FR" sz="1800" b="1" dirty="0"/>
              <a:t>DEDICATED WIFI:</a:t>
            </a:r>
          </a:p>
          <a:p>
            <a:pPr marL="1793875" lvl="3" indent="-285750">
              <a:buFontTx/>
              <a:buChar char="-"/>
            </a:pPr>
            <a:r>
              <a:rPr lang="en-US" sz="2400" b="1" u="sng" dirty="0"/>
              <a:t>Wi-Fi network name</a:t>
            </a:r>
            <a:r>
              <a:rPr lang="en-US" sz="2400" b="1" dirty="0"/>
              <a:t>: </a:t>
            </a:r>
            <a:r>
              <a:rPr lang="en-US" sz="2400" dirty="0"/>
              <a:t>Workshop CEA - TTC 2026</a:t>
            </a:r>
            <a:br>
              <a:rPr lang="en-US" sz="2400" dirty="0"/>
            </a:br>
            <a:r>
              <a:rPr lang="en-US" sz="2400" b="1" u="sng" dirty="0"/>
              <a:t>Password</a:t>
            </a:r>
            <a:r>
              <a:rPr lang="en-US" sz="2400" b="1" dirty="0"/>
              <a:t>: </a:t>
            </a:r>
            <a:r>
              <a:rPr lang="en-US" sz="2400" dirty="0"/>
              <a:t>Workshop!CEA2026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263768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TTC meeting – Gif Sur Yvette – 9-12 June 2026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F496AE4-DFD0-477E-B4EE-7E77B286E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772775" cy="103847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19A6BEB-5117-4FA7-B62C-9E94D1FADCB5}"/>
              </a:ext>
            </a:extLst>
          </p:cNvPr>
          <p:cNvSpPr txBox="1"/>
          <p:nvPr/>
        </p:nvSpPr>
        <p:spPr>
          <a:xfrm>
            <a:off x="6754539" y="2021632"/>
            <a:ext cx="349235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+mn-lt"/>
              </a:rPr>
              <a:t>FREE PARKING :</a:t>
            </a:r>
          </a:p>
          <a:p>
            <a:r>
              <a:rPr lang="fr-FR" sz="3600" b="1" dirty="0">
                <a:latin typeface="+mn-lt"/>
              </a:rPr>
              <a:t>PASSCODE :</a:t>
            </a:r>
          </a:p>
          <a:p>
            <a:r>
              <a:rPr lang="fr-FR" sz="3200" b="1" dirty="0">
                <a:solidFill>
                  <a:srgbClr val="FF0000"/>
                </a:solidFill>
              </a:rPr>
              <a:t>7347 E</a:t>
            </a:r>
            <a:endParaRPr lang="fr-FR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BF8E25F-B62F-4E62-96B5-81395D0FA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75" y="1744486"/>
            <a:ext cx="5330979" cy="3832702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A0EBB592-2D52-4BA2-87C3-9FD5A29D40CD}"/>
              </a:ext>
            </a:extLst>
          </p:cNvPr>
          <p:cNvSpPr txBox="1"/>
          <p:nvPr/>
        </p:nvSpPr>
        <p:spPr>
          <a:xfrm>
            <a:off x="2938116" y="2926876"/>
            <a:ext cx="3092252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  <a:hlinkClick r:id="rId4"/>
              </a:rPr>
              <a:t>https://maps.app.goo.gl/q6CwjCbCDgLpqNjZ7</a:t>
            </a:r>
            <a:endParaRPr lang="fr-FR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032821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19794</TotalTime>
  <Words>579</Words>
  <Application>Microsoft Office PowerPoint</Application>
  <PresentationFormat>Personnalisé</PresentationFormat>
  <Paragraphs>93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Roboto</vt:lpstr>
      <vt:lpstr>1_modele-IJCLAb-powerpoint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David Longuevergne</cp:lastModifiedBy>
  <cp:revision>1541</cp:revision>
  <dcterms:created xsi:type="dcterms:W3CDTF">2011-03-09T16:37:49Z</dcterms:created>
  <dcterms:modified xsi:type="dcterms:W3CDTF">2026-06-09T04:53:12Z</dcterms:modified>
</cp:coreProperties>
</file>