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69" r:id="rId2"/>
    <p:sldId id="256" r:id="rId3"/>
    <p:sldId id="270" r:id="rId4"/>
    <p:sldId id="272" r:id="rId5"/>
    <p:sldId id="271" r:id="rId6"/>
    <p:sldId id="273" r:id="rId7"/>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3C70"/>
    <a:srgbClr val="A4C1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EBBF9F-DCFA-4347-BC36-A818E5E7C5EA}" v="41" dt="2025-10-29T16:51:23.758"/>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p:scale>
          <a:sx n="50" d="100"/>
          <a:sy n="50" d="100"/>
        </p:scale>
        <p:origin x="1542"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an Pira" userId="7124120c-9f6d-49e9-b601-7d0d6e76e5f5" providerId="ADAL" clId="{3F526F1B-D3FA-444A-9276-C482BDF41BDE}"/>
    <pc:docChg chg="undo custSel addSld delSld modSld sldOrd">
      <pc:chgData name="Cristian Pira" userId="7124120c-9f6d-49e9-b601-7d0d6e76e5f5" providerId="ADAL" clId="{3F526F1B-D3FA-444A-9276-C482BDF41BDE}" dt="2025-10-29T16:54:10.762" v="889" actId="1076"/>
      <pc:docMkLst>
        <pc:docMk/>
      </pc:docMkLst>
      <pc:sldChg chg="ord">
        <pc:chgData name="Cristian Pira" userId="7124120c-9f6d-49e9-b601-7d0d6e76e5f5" providerId="ADAL" clId="{3F526F1B-D3FA-444A-9276-C482BDF41BDE}" dt="2025-10-29T16:11:01.770" v="38"/>
        <pc:sldMkLst>
          <pc:docMk/>
          <pc:sldMk cId="1948054017" sldId="256"/>
        </pc:sldMkLst>
      </pc:sldChg>
      <pc:sldChg chg="del">
        <pc:chgData name="Cristian Pira" userId="7124120c-9f6d-49e9-b601-7d0d6e76e5f5" providerId="ADAL" clId="{3F526F1B-D3FA-444A-9276-C482BDF41BDE}" dt="2025-10-29T16:52:22.730" v="866" actId="47"/>
        <pc:sldMkLst>
          <pc:docMk/>
          <pc:sldMk cId="113694278" sldId="260"/>
        </pc:sldMkLst>
      </pc:sldChg>
      <pc:sldChg chg="del">
        <pc:chgData name="Cristian Pira" userId="7124120c-9f6d-49e9-b601-7d0d6e76e5f5" providerId="ADAL" clId="{3F526F1B-D3FA-444A-9276-C482BDF41BDE}" dt="2025-10-29T16:52:21.961" v="865" actId="47"/>
        <pc:sldMkLst>
          <pc:docMk/>
          <pc:sldMk cId="1885118218" sldId="261"/>
        </pc:sldMkLst>
      </pc:sldChg>
      <pc:sldChg chg="del">
        <pc:chgData name="Cristian Pira" userId="7124120c-9f6d-49e9-b601-7d0d6e76e5f5" providerId="ADAL" clId="{3F526F1B-D3FA-444A-9276-C482BDF41BDE}" dt="2025-10-29T16:52:21.048" v="863" actId="47"/>
        <pc:sldMkLst>
          <pc:docMk/>
          <pc:sldMk cId="1110947768" sldId="264"/>
        </pc:sldMkLst>
      </pc:sldChg>
      <pc:sldChg chg="del">
        <pc:chgData name="Cristian Pira" userId="7124120c-9f6d-49e9-b601-7d0d6e76e5f5" providerId="ADAL" clId="{3F526F1B-D3FA-444A-9276-C482BDF41BDE}" dt="2025-10-29T16:52:21.406" v="864" actId="47"/>
        <pc:sldMkLst>
          <pc:docMk/>
          <pc:sldMk cId="1676879091" sldId="265"/>
        </pc:sldMkLst>
      </pc:sldChg>
      <pc:sldChg chg="delSp modSp del mod ord">
        <pc:chgData name="Cristian Pira" userId="7124120c-9f6d-49e9-b601-7d0d6e76e5f5" providerId="ADAL" clId="{3F526F1B-D3FA-444A-9276-C482BDF41BDE}" dt="2025-10-29T16:35:15.894" v="631" actId="47"/>
        <pc:sldMkLst>
          <pc:docMk/>
          <pc:sldMk cId="1718116360" sldId="266"/>
        </pc:sldMkLst>
        <pc:spChg chg="mod">
          <ac:chgData name="Cristian Pira" userId="7124120c-9f6d-49e9-b601-7d0d6e76e5f5" providerId="ADAL" clId="{3F526F1B-D3FA-444A-9276-C482BDF41BDE}" dt="2025-10-29T16:10:32.848" v="28" actId="20577"/>
          <ac:spMkLst>
            <pc:docMk/>
            <pc:sldMk cId="1718116360" sldId="266"/>
            <ac:spMk id="2" creationId="{0C8571ED-0A64-6332-0E0A-EFF81F8812E7}"/>
          </ac:spMkLst>
        </pc:spChg>
        <pc:spChg chg="mod">
          <ac:chgData name="Cristian Pira" userId="7124120c-9f6d-49e9-b601-7d0d6e76e5f5" providerId="ADAL" clId="{3F526F1B-D3FA-444A-9276-C482BDF41BDE}" dt="2025-10-29T16:25:26.379" v="408" actId="20577"/>
          <ac:spMkLst>
            <pc:docMk/>
            <pc:sldMk cId="1718116360" sldId="266"/>
            <ac:spMk id="3" creationId="{B665B9DD-8E9A-AC37-033C-2FF197B0CC00}"/>
          </ac:spMkLst>
        </pc:spChg>
        <pc:spChg chg="mod">
          <ac:chgData name="Cristian Pira" userId="7124120c-9f6d-49e9-b601-7d0d6e76e5f5" providerId="ADAL" clId="{3F526F1B-D3FA-444A-9276-C482BDF41BDE}" dt="2025-10-29T16:09:13.516" v="17" actId="20577"/>
          <ac:spMkLst>
            <pc:docMk/>
            <pc:sldMk cId="1718116360" sldId="266"/>
            <ac:spMk id="4" creationId="{51EC8C43-06E0-C825-13E4-F8DEB374FF58}"/>
          </ac:spMkLst>
        </pc:spChg>
        <pc:spChg chg="del">
          <ac:chgData name="Cristian Pira" userId="7124120c-9f6d-49e9-b601-7d0d6e76e5f5" providerId="ADAL" clId="{3F526F1B-D3FA-444A-9276-C482BDF41BDE}" dt="2025-10-29T16:10:36.606" v="29" actId="478"/>
          <ac:spMkLst>
            <pc:docMk/>
            <pc:sldMk cId="1718116360" sldId="266"/>
            <ac:spMk id="6" creationId="{B3F2D2C2-8A99-CE58-38AE-AE8AE1E796EF}"/>
          </ac:spMkLst>
        </pc:spChg>
        <pc:spChg chg="del">
          <ac:chgData name="Cristian Pira" userId="7124120c-9f6d-49e9-b601-7d0d6e76e5f5" providerId="ADAL" clId="{3F526F1B-D3FA-444A-9276-C482BDF41BDE}" dt="2025-10-29T16:10:37.352" v="30" actId="478"/>
          <ac:spMkLst>
            <pc:docMk/>
            <pc:sldMk cId="1718116360" sldId="266"/>
            <ac:spMk id="8" creationId="{35720DC8-6036-B96C-BE7B-8A2839FF2623}"/>
          </ac:spMkLst>
        </pc:spChg>
        <pc:spChg chg="del mod">
          <ac:chgData name="Cristian Pira" userId="7124120c-9f6d-49e9-b601-7d0d6e76e5f5" providerId="ADAL" clId="{3F526F1B-D3FA-444A-9276-C482BDF41BDE}" dt="2025-10-29T16:10:41.836" v="34" actId="478"/>
          <ac:spMkLst>
            <pc:docMk/>
            <pc:sldMk cId="1718116360" sldId="266"/>
            <ac:spMk id="11" creationId="{E7964B5E-2906-F2C7-A9DB-7710FB5D104F}"/>
          </ac:spMkLst>
        </pc:spChg>
        <pc:spChg chg="del">
          <ac:chgData name="Cristian Pira" userId="7124120c-9f6d-49e9-b601-7d0d6e76e5f5" providerId="ADAL" clId="{3F526F1B-D3FA-444A-9276-C482BDF41BDE}" dt="2025-10-29T16:10:43.311" v="35" actId="478"/>
          <ac:spMkLst>
            <pc:docMk/>
            <pc:sldMk cId="1718116360" sldId="266"/>
            <ac:spMk id="12" creationId="{CB24A8A0-7BE7-B2A5-0E0D-30EFC7E307A3}"/>
          </ac:spMkLst>
        </pc:spChg>
        <pc:picChg chg="del">
          <ac:chgData name="Cristian Pira" userId="7124120c-9f6d-49e9-b601-7d0d6e76e5f5" providerId="ADAL" clId="{3F526F1B-D3FA-444A-9276-C482BDF41BDE}" dt="2025-10-29T16:09:16.946" v="18" actId="478"/>
          <ac:picMkLst>
            <pc:docMk/>
            <pc:sldMk cId="1718116360" sldId="266"/>
            <ac:picMk id="7" creationId="{D5972A28-E550-BD84-FE4D-D7AAF3CC6AA3}"/>
          </ac:picMkLst>
        </pc:picChg>
        <pc:picChg chg="del">
          <ac:chgData name="Cristian Pira" userId="7124120c-9f6d-49e9-b601-7d0d6e76e5f5" providerId="ADAL" clId="{3F526F1B-D3FA-444A-9276-C482BDF41BDE}" dt="2025-10-29T16:10:39.298" v="31" actId="478"/>
          <ac:picMkLst>
            <pc:docMk/>
            <pc:sldMk cId="1718116360" sldId="266"/>
            <ac:picMk id="10" creationId="{850EBD97-499F-10EF-6CEB-BDAF3BC88C6E}"/>
          </ac:picMkLst>
        </pc:picChg>
        <pc:picChg chg="del">
          <ac:chgData name="Cristian Pira" userId="7124120c-9f6d-49e9-b601-7d0d6e76e5f5" providerId="ADAL" clId="{3F526F1B-D3FA-444A-9276-C482BDF41BDE}" dt="2025-10-29T16:10:39.875" v="32" actId="478"/>
          <ac:picMkLst>
            <pc:docMk/>
            <pc:sldMk cId="1718116360" sldId="266"/>
            <ac:picMk id="13" creationId="{979F20FF-8ACC-99B3-75B3-85ED54C60C9B}"/>
          </ac:picMkLst>
        </pc:picChg>
        <pc:picChg chg="del">
          <ac:chgData name="Cristian Pira" userId="7124120c-9f6d-49e9-b601-7d0d6e76e5f5" providerId="ADAL" clId="{3F526F1B-D3FA-444A-9276-C482BDF41BDE}" dt="2025-10-29T16:09:17.779" v="19" actId="478"/>
          <ac:picMkLst>
            <pc:docMk/>
            <pc:sldMk cId="1718116360" sldId="266"/>
            <ac:picMk id="15" creationId="{4EFECF54-6771-4D99-5821-C9C0959ACE9E}"/>
          </ac:picMkLst>
        </pc:picChg>
      </pc:sldChg>
      <pc:sldChg chg="del">
        <pc:chgData name="Cristian Pira" userId="7124120c-9f6d-49e9-b601-7d0d6e76e5f5" providerId="ADAL" clId="{3F526F1B-D3FA-444A-9276-C482BDF41BDE}" dt="2025-10-29T16:52:20.863" v="862" actId="47"/>
        <pc:sldMkLst>
          <pc:docMk/>
          <pc:sldMk cId="4058446731" sldId="267"/>
        </pc:sldMkLst>
      </pc:sldChg>
      <pc:sldChg chg="del">
        <pc:chgData name="Cristian Pira" userId="7124120c-9f6d-49e9-b601-7d0d6e76e5f5" providerId="ADAL" clId="{3F526F1B-D3FA-444A-9276-C482BDF41BDE}" dt="2025-10-29T16:52:20.631" v="861" actId="47"/>
        <pc:sldMkLst>
          <pc:docMk/>
          <pc:sldMk cId="1072905190" sldId="268"/>
        </pc:sldMkLst>
      </pc:sldChg>
      <pc:sldChg chg="modSp mod">
        <pc:chgData name="Cristian Pira" userId="7124120c-9f6d-49e9-b601-7d0d6e76e5f5" providerId="ADAL" clId="{3F526F1B-D3FA-444A-9276-C482BDF41BDE}" dt="2025-10-29T16:09:08.627" v="15" actId="20577"/>
        <pc:sldMkLst>
          <pc:docMk/>
          <pc:sldMk cId="3552679001" sldId="269"/>
        </pc:sldMkLst>
        <pc:spChg chg="mod">
          <ac:chgData name="Cristian Pira" userId="7124120c-9f6d-49e9-b601-7d0d6e76e5f5" providerId="ADAL" clId="{3F526F1B-D3FA-444A-9276-C482BDF41BDE}" dt="2025-10-29T16:09:08.627" v="15" actId="20577"/>
          <ac:spMkLst>
            <pc:docMk/>
            <pc:sldMk cId="3552679001" sldId="269"/>
            <ac:spMk id="2" creationId="{814BA34D-5827-4649-8F79-0503DA32839A}"/>
          </ac:spMkLst>
        </pc:spChg>
      </pc:sldChg>
      <pc:sldChg chg="new del">
        <pc:chgData name="Cristian Pira" userId="7124120c-9f6d-49e9-b601-7d0d6e76e5f5" providerId="ADAL" clId="{3F526F1B-D3FA-444A-9276-C482BDF41BDE}" dt="2025-10-29T16:08:46.583" v="6" actId="680"/>
        <pc:sldMkLst>
          <pc:docMk/>
          <pc:sldMk cId="1017308513" sldId="270"/>
        </pc:sldMkLst>
      </pc:sldChg>
      <pc:sldChg chg="modSp add mod">
        <pc:chgData name="Cristian Pira" userId="7124120c-9f6d-49e9-b601-7d0d6e76e5f5" providerId="ADAL" clId="{3F526F1B-D3FA-444A-9276-C482BDF41BDE}" dt="2025-10-29T16:53:59.645" v="887" actId="1076"/>
        <pc:sldMkLst>
          <pc:docMk/>
          <pc:sldMk cId="1292862848" sldId="270"/>
        </pc:sldMkLst>
        <pc:spChg chg="mod">
          <ac:chgData name="Cristian Pira" userId="7124120c-9f6d-49e9-b601-7d0d6e76e5f5" providerId="ADAL" clId="{3F526F1B-D3FA-444A-9276-C482BDF41BDE}" dt="2025-10-29T16:53:59.645" v="887" actId="1076"/>
          <ac:spMkLst>
            <pc:docMk/>
            <pc:sldMk cId="1292862848" sldId="270"/>
            <ac:spMk id="2" creationId="{43F6A66B-1AC6-8A33-4026-07697404CED7}"/>
          </ac:spMkLst>
        </pc:spChg>
        <pc:spChg chg="mod">
          <ac:chgData name="Cristian Pira" userId="7124120c-9f6d-49e9-b601-7d0d6e76e5f5" providerId="ADAL" clId="{3F526F1B-D3FA-444A-9276-C482BDF41BDE}" dt="2025-10-29T16:53:56.259" v="886" actId="1035"/>
          <ac:spMkLst>
            <pc:docMk/>
            <pc:sldMk cId="1292862848" sldId="270"/>
            <ac:spMk id="3" creationId="{C04A73CA-41D7-C8E0-F717-3FB26B254A0E}"/>
          </ac:spMkLst>
        </pc:spChg>
      </pc:sldChg>
      <pc:sldChg chg="addSp modSp add mod">
        <pc:chgData name="Cristian Pira" userId="7124120c-9f6d-49e9-b601-7d0d6e76e5f5" providerId="ADAL" clId="{3F526F1B-D3FA-444A-9276-C482BDF41BDE}" dt="2025-10-29T16:54:10.762" v="889" actId="1076"/>
        <pc:sldMkLst>
          <pc:docMk/>
          <pc:sldMk cId="2454789713" sldId="271"/>
        </pc:sldMkLst>
        <pc:spChg chg="mod">
          <ac:chgData name="Cristian Pira" userId="7124120c-9f6d-49e9-b601-7d0d6e76e5f5" providerId="ADAL" clId="{3F526F1B-D3FA-444A-9276-C482BDF41BDE}" dt="2025-10-29T16:54:08.377" v="888" actId="1076"/>
          <ac:spMkLst>
            <pc:docMk/>
            <pc:sldMk cId="2454789713" sldId="271"/>
            <ac:spMk id="2" creationId="{8B5F7B79-666C-C33B-BCE6-39BA049174FB}"/>
          </ac:spMkLst>
        </pc:spChg>
        <pc:spChg chg="mod">
          <ac:chgData name="Cristian Pira" userId="7124120c-9f6d-49e9-b601-7d0d6e76e5f5" providerId="ADAL" clId="{3F526F1B-D3FA-444A-9276-C482BDF41BDE}" dt="2025-10-29T16:54:10.762" v="889" actId="1076"/>
          <ac:spMkLst>
            <pc:docMk/>
            <pc:sldMk cId="2454789713" sldId="271"/>
            <ac:spMk id="3" creationId="{30F599DA-74E3-EFB7-283B-502CCAF13C57}"/>
          </ac:spMkLst>
        </pc:spChg>
        <pc:spChg chg="add">
          <ac:chgData name="Cristian Pira" userId="7124120c-9f6d-49e9-b601-7d0d6e76e5f5" providerId="ADAL" clId="{3F526F1B-D3FA-444A-9276-C482BDF41BDE}" dt="2025-10-29T16:43:58.189" v="714"/>
          <ac:spMkLst>
            <pc:docMk/>
            <pc:sldMk cId="2454789713" sldId="271"/>
            <ac:spMk id="6" creationId="{EFD85660-CAF0-8636-C3D2-59C3593A4869}"/>
          </ac:spMkLst>
        </pc:spChg>
        <pc:spChg chg="add">
          <ac:chgData name="Cristian Pira" userId="7124120c-9f6d-49e9-b601-7d0d6e76e5f5" providerId="ADAL" clId="{3F526F1B-D3FA-444A-9276-C482BDF41BDE}" dt="2025-10-29T16:44:47.236" v="720"/>
          <ac:spMkLst>
            <pc:docMk/>
            <pc:sldMk cId="2454789713" sldId="271"/>
            <ac:spMk id="7" creationId="{C6952BAF-2009-7831-512B-74E734104673}"/>
          </ac:spMkLst>
        </pc:spChg>
      </pc:sldChg>
      <pc:sldChg chg="modSp add mod ord">
        <pc:chgData name="Cristian Pira" userId="7124120c-9f6d-49e9-b601-7d0d6e76e5f5" providerId="ADAL" clId="{3F526F1B-D3FA-444A-9276-C482BDF41BDE}" dt="2025-10-29T16:53:34.892" v="870" actId="1076"/>
        <pc:sldMkLst>
          <pc:docMk/>
          <pc:sldMk cId="1947151313" sldId="272"/>
        </pc:sldMkLst>
        <pc:spChg chg="mod">
          <ac:chgData name="Cristian Pira" userId="7124120c-9f6d-49e9-b601-7d0d6e76e5f5" providerId="ADAL" clId="{3F526F1B-D3FA-444A-9276-C482BDF41BDE}" dt="2025-10-29T16:53:34.892" v="870" actId="1076"/>
          <ac:spMkLst>
            <pc:docMk/>
            <pc:sldMk cId="1947151313" sldId="272"/>
            <ac:spMk id="3" creationId="{F3D90769-B9C0-B12A-3F24-7182E17FC1F2}"/>
          </ac:spMkLst>
        </pc:spChg>
      </pc:sldChg>
      <pc:sldChg chg="addSp modSp add mod">
        <pc:chgData name="Cristian Pira" userId="7124120c-9f6d-49e9-b601-7d0d6e76e5f5" providerId="ADAL" clId="{3F526F1B-D3FA-444A-9276-C482BDF41BDE}" dt="2025-10-29T16:52:41.823" v="869" actId="14100"/>
        <pc:sldMkLst>
          <pc:docMk/>
          <pc:sldMk cId="2426268444" sldId="273"/>
        </pc:sldMkLst>
        <pc:spChg chg="mod">
          <ac:chgData name="Cristian Pira" userId="7124120c-9f6d-49e9-b601-7d0d6e76e5f5" providerId="ADAL" clId="{3F526F1B-D3FA-444A-9276-C482BDF41BDE}" dt="2025-10-29T16:49:54.520" v="747"/>
          <ac:spMkLst>
            <pc:docMk/>
            <pc:sldMk cId="2426268444" sldId="273"/>
            <ac:spMk id="2" creationId="{6E057068-5EC7-3DF0-F811-7D543B0D127C}"/>
          </ac:spMkLst>
        </pc:spChg>
        <pc:spChg chg="mod">
          <ac:chgData name="Cristian Pira" userId="7124120c-9f6d-49e9-b601-7d0d6e76e5f5" providerId="ADAL" clId="{3F526F1B-D3FA-444A-9276-C482BDF41BDE}" dt="2025-10-29T16:52:41.823" v="869" actId="14100"/>
          <ac:spMkLst>
            <pc:docMk/>
            <pc:sldMk cId="2426268444" sldId="273"/>
            <ac:spMk id="3" creationId="{67118BC7-5B05-A077-D6B6-4B8C86FE2333}"/>
          </ac:spMkLst>
        </pc:spChg>
        <pc:picChg chg="add mod modCrop">
          <ac:chgData name="Cristian Pira" userId="7124120c-9f6d-49e9-b601-7d0d6e76e5f5" providerId="ADAL" clId="{3F526F1B-D3FA-444A-9276-C482BDF41BDE}" dt="2025-10-29T16:52:37.912" v="868" actId="1076"/>
          <ac:picMkLst>
            <pc:docMk/>
            <pc:sldMk cId="2426268444" sldId="273"/>
            <ac:picMk id="6" creationId="{26ED4BE0-36FD-B8BE-FE7D-D6962F2407A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F37046-E1F9-487A-8D55-B693099AB241}" type="datetimeFigureOut">
              <a:rPr lang="it-IT" smtClean="0"/>
              <a:t>29/10/2025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16854E-A5C4-48A3-B308-BB70AF886B1D}" type="slidenum">
              <a:rPr lang="it-IT" smtClean="0"/>
              <a:t>‹N›</a:t>
            </a:fld>
            <a:endParaRPr lang="it-IT"/>
          </a:p>
        </p:txBody>
      </p:sp>
    </p:spTree>
    <p:extLst>
      <p:ext uri="{BB962C8B-B14F-4D97-AF65-F5344CB8AC3E}">
        <p14:creationId xmlns:p14="http://schemas.microsoft.com/office/powerpoint/2010/main" val="1039995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62D61-9BF5-A507-B569-20F46C760CD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E056209-7AD2-3A3C-D076-CA5916633B3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C1CC415-E843-FF24-4750-F29FD8BCCDB1}"/>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2E3A7F4A-89D9-FE3B-BD41-F6BF08A060DB}"/>
              </a:ext>
            </a:extLst>
          </p:cNvPr>
          <p:cNvSpPr>
            <a:spLocks noGrp="1"/>
          </p:cNvSpPr>
          <p:nvPr>
            <p:ph type="sldNum" sz="quarter" idx="5"/>
          </p:nvPr>
        </p:nvSpPr>
        <p:spPr/>
        <p:txBody>
          <a:bodyPr/>
          <a:lstStyle/>
          <a:p>
            <a:fld id="{3A16854E-A5C4-48A3-B308-BB70AF886B1D}" type="slidenum">
              <a:rPr lang="it-IT" smtClean="0"/>
              <a:t>3</a:t>
            </a:fld>
            <a:endParaRPr lang="it-IT"/>
          </a:p>
        </p:txBody>
      </p:sp>
    </p:spTree>
    <p:extLst>
      <p:ext uri="{BB962C8B-B14F-4D97-AF65-F5344CB8AC3E}">
        <p14:creationId xmlns:p14="http://schemas.microsoft.com/office/powerpoint/2010/main" val="410087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F7168-564D-0211-3127-7C754E0CF6F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F986E8E-7BCD-751C-A5F5-91073C5E4B8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8B24644-4FA6-982C-6779-B76183E50954}"/>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F756DF19-A989-8579-95BF-F3237DFF44B1}"/>
              </a:ext>
            </a:extLst>
          </p:cNvPr>
          <p:cNvSpPr>
            <a:spLocks noGrp="1"/>
          </p:cNvSpPr>
          <p:nvPr>
            <p:ph type="sldNum" sz="quarter" idx="5"/>
          </p:nvPr>
        </p:nvSpPr>
        <p:spPr/>
        <p:txBody>
          <a:bodyPr/>
          <a:lstStyle/>
          <a:p>
            <a:fld id="{3A16854E-A5C4-48A3-B308-BB70AF886B1D}" type="slidenum">
              <a:rPr lang="it-IT" smtClean="0"/>
              <a:t>4</a:t>
            </a:fld>
            <a:endParaRPr lang="it-IT"/>
          </a:p>
        </p:txBody>
      </p:sp>
    </p:spTree>
    <p:extLst>
      <p:ext uri="{BB962C8B-B14F-4D97-AF65-F5344CB8AC3E}">
        <p14:creationId xmlns:p14="http://schemas.microsoft.com/office/powerpoint/2010/main" val="1604565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B3621-1728-2C8A-81A3-01F1E91B939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320AB95-C30D-7DC7-7C87-00C14DD870D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0C0FFBB-4491-4540-4EAC-18D38CB1A879}"/>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4C314185-0CEF-B665-51E0-B4A07BAD0F0D}"/>
              </a:ext>
            </a:extLst>
          </p:cNvPr>
          <p:cNvSpPr>
            <a:spLocks noGrp="1"/>
          </p:cNvSpPr>
          <p:nvPr>
            <p:ph type="sldNum" sz="quarter" idx="5"/>
          </p:nvPr>
        </p:nvSpPr>
        <p:spPr/>
        <p:txBody>
          <a:bodyPr/>
          <a:lstStyle/>
          <a:p>
            <a:fld id="{3A16854E-A5C4-48A3-B308-BB70AF886B1D}" type="slidenum">
              <a:rPr lang="it-IT" smtClean="0"/>
              <a:t>5</a:t>
            </a:fld>
            <a:endParaRPr lang="it-IT"/>
          </a:p>
        </p:txBody>
      </p:sp>
    </p:spTree>
    <p:extLst>
      <p:ext uri="{BB962C8B-B14F-4D97-AF65-F5344CB8AC3E}">
        <p14:creationId xmlns:p14="http://schemas.microsoft.com/office/powerpoint/2010/main" val="7044245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1EEA9-C224-A063-7187-499B0D40A47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1A54747-FBF7-1FE3-FFAD-4B35C53AE79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E881A7B-4167-316C-19C8-ED8DBE7559FD}"/>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7E9E6B9-4F5C-342E-B0E2-F582999470EC}"/>
              </a:ext>
            </a:extLst>
          </p:cNvPr>
          <p:cNvSpPr>
            <a:spLocks noGrp="1"/>
          </p:cNvSpPr>
          <p:nvPr>
            <p:ph type="sldNum" sz="quarter" idx="5"/>
          </p:nvPr>
        </p:nvSpPr>
        <p:spPr/>
        <p:txBody>
          <a:bodyPr/>
          <a:lstStyle/>
          <a:p>
            <a:fld id="{3A16854E-A5C4-48A3-B308-BB70AF886B1D}" type="slidenum">
              <a:rPr lang="it-IT" smtClean="0"/>
              <a:t>6</a:t>
            </a:fld>
            <a:endParaRPr lang="it-IT"/>
          </a:p>
        </p:txBody>
      </p:sp>
    </p:spTree>
    <p:extLst>
      <p:ext uri="{BB962C8B-B14F-4D97-AF65-F5344CB8AC3E}">
        <p14:creationId xmlns:p14="http://schemas.microsoft.com/office/powerpoint/2010/main" val="3927681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10/29/2025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10/29/2025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s://www.cinel.com/cinel/" TargetMode="External"/><Relationship Id="rId3" Type="http://schemas.openxmlformats.org/officeDocument/2006/relationships/image" Target="../media/image1.png"/><Relationship Id="rId7" Type="http://schemas.openxmlformats.org/officeDocument/2006/relationships/hyperlink" Target="https://www.piccolisrl.i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shakespeareengineering.co.uk/" TargetMode="External"/><Relationship Id="rId5" Type="http://schemas.openxmlformats.org/officeDocument/2006/relationships/hyperlink" Target="https://www.az-cpt.com/" TargetMode="External"/><Relationship Id="rId4" Type="http://schemas.openxmlformats.org/officeDocument/2006/relationships/hyperlink" Target="https://www.mallard-sa.fr/"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1524000" y="1939111"/>
            <a:ext cx="9144000" cy="2387600"/>
          </a:xfrm>
        </p:spPr>
        <p:txBody>
          <a:bodyPr>
            <a:normAutofit fontScale="90000"/>
          </a:bodyPr>
          <a:lstStyle/>
          <a:p>
            <a:r>
              <a:rPr lang="en-US" dirty="0">
                <a:solidFill>
                  <a:srgbClr val="A4C137"/>
                </a:solidFill>
              </a:rPr>
              <a:t>WP3</a:t>
            </a:r>
            <a:br>
              <a:rPr lang="en-US" dirty="0">
                <a:solidFill>
                  <a:srgbClr val="A4C137"/>
                </a:solidFill>
              </a:rPr>
            </a:br>
            <a:r>
              <a:rPr lang="en-US" sz="3600" dirty="0">
                <a:solidFill>
                  <a:srgbClr val="1B3C70"/>
                </a:solidFill>
              </a:rPr>
              <a:t>Nb</a:t>
            </a:r>
            <a:r>
              <a:rPr lang="en-US" sz="3600" baseline="-25000" dirty="0">
                <a:solidFill>
                  <a:srgbClr val="1B3C70"/>
                </a:solidFill>
              </a:rPr>
              <a:t>3</a:t>
            </a:r>
            <a:r>
              <a:rPr lang="en-US" sz="3600" dirty="0">
                <a:solidFill>
                  <a:srgbClr val="1B3C70"/>
                </a:solidFill>
              </a:rPr>
              <a:t>Sn on Cu films for 4.2K cavity operation</a:t>
            </a:r>
            <a:br>
              <a:rPr lang="en-US" sz="3600" dirty="0"/>
            </a:br>
            <a:br>
              <a:rPr lang="en-US" dirty="0"/>
            </a:br>
            <a:r>
              <a:rPr lang="en-US" sz="4800" dirty="0"/>
              <a:t> Industrial review kick-off meeting - 1</a:t>
            </a:r>
            <a:br>
              <a:rPr lang="en-US" sz="4800" dirty="0"/>
            </a:br>
            <a:r>
              <a:rPr lang="en-US" sz="4800" dirty="0"/>
              <a:t>30.10.25</a:t>
            </a:r>
            <a:endParaRPr lang="en-US" dirty="0"/>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862519" y="4971497"/>
            <a:ext cx="10719881" cy="739066"/>
          </a:xfrm>
        </p:spPr>
        <p:txBody>
          <a:bodyPr>
            <a:normAutofit/>
          </a:bodyPr>
          <a:lstStyle/>
          <a:p>
            <a:r>
              <a:rPr lang="en-US" sz="1200" dirty="0"/>
              <a:t>All information contained in this presentation and any accompanying documents is for iSAS project only and must be treated as strictly confidential.</a:t>
            </a:r>
          </a:p>
          <a:p>
            <a:r>
              <a:rPr lang="en-US" sz="12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Tree>
    <p:extLst>
      <p:ext uri="{BB962C8B-B14F-4D97-AF65-F5344CB8AC3E}">
        <p14:creationId xmlns:p14="http://schemas.microsoft.com/office/powerpoint/2010/main" val="3552679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5CFD807-6BFA-5F75-585F-038BB87B589A}"/>
              </a:ext>
            </a:extLst>
          </p:cNvPr>
          <p:cNvSpPr txBox="1"/>
          <p:nvPr/>
        </p:nvSpPr>
        <p:spPr>
          <a:xfrm>
            <a:off x="3910655" y="226449"/>
            <a:ext cx="7219220" cy="1569660"/>
          </a:xfrm>
          <a:prstGeom prst="rect">
            <a:avLst/>
          </a:prstGeom>
          <a:noFill/>
        </p:spPr>
        <p:txBody>
          <a:bodyPr wrap="none" rtlCol="0">
            <a:spAutoFit/>
          </a:bodyPr>
          <a:lstStyle/>
          <a:p>
            <a:r>
              <a:rPr lang="en-BE" sz="2400" b="1" dirty="0">
                <a:solidFill>
                  <a:schemeClr val="bg2">
                    <a:lumMod val="50000"/>
                  </a:schemeClr>
                </a:solidFill>
              </a:rPr>
              <a:t>WP</a:t>
            </a:r>
            <a:r>
              <a:rPr lang="it-IT" sz="2400" b="1" dirty="0">
                <a:solidFill>
                  <a:schemeClr val="bg2">
                    <a:lumMod val="50000"/>
                  </a:schemeClr>
                </a:solidFill>
              </a:rPr>
              <a:t>3</a:t>
            </a:r>
            <a:r>
              <a:rPr lang="en-BE" sz="2400" b="1" dirty="0">
                <a:solidFill>
                  <a:schemeClr val="bg2">
                    <a:lumMod val="50000"/>
                  </a:schemeClr>
                </a:solidFill>
              </a:rPr>
              <a:t>: </a:t>
            </a:r>
            <a:r>
              <a:rPr lang="en-US" sz="2400" b="1" dirty="0">
                <a:solidFill>
                  <a:schemeClr val="bg2">
                    <a:lumMod val="50000"/>
                  </a:schemeClr>
                </a:solidFill>
              </a:rPr>
              <a:t>Nb</a:t>
            </a:r>
            <a:r>
              <a:rPr lang="en-US" sz="2400" b="1" baseline="-25000" dirty="0">
                <a:solidFill>
                  <a:schemeClr val="bg2">
                    <a:lumMod val="50000"/>
                  </a:schemeClr>
                </a:solidFill>
              </a:rPr>
              <a:t>3</a:t>
            </a:r>
            <a:r>
              <a:rPr lang="en-US" sz="2400" b="1" dirty="0">
                <a:solidFill>
                  <a:schemeClr val="bg2">
                    <a:lumMod val="50000"/>
                  </a:schemeClr>
                </a:solidFill>
              </a:rPr>
              <a:t>Sn on Cu films for 4.2K cavity operation</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INFN, CEA, HZB, </a:t>
            </a:r>
            <a:r>
              <a:rPr lang="en-US" b="1" dirty="0">
                <a:solidFill>
                  <a:schemeClr val="bg2">
                    <a:lumMod val="50000"/>
                  </a:schemeClr>
                </a:solidFill>
                <a:latin typeface="Calibri"/>
                <a:ea typeface="ＭＳ Ｐゴシック" charset="0"/>
              </a:rPr>
              <a:t>UKRI</a:t>
            </a:r>
            <a:endPar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endParaRPr>
          </a:p>
          <a:p>
            <a:r>
              <a:rPr lang="en-US" b="1" dirty="0">
                <a:solidFill>
                  <a:schemeClr val="bg2">
                    <a:lumMod val="50000"/>
                  </a:schemeClr>
                </a:solidFill>
                <a:latin typeface="Calibri"/>
                <a:ea typeface="ＭＳ Ｐゴシック" charset="0"/>
              </a:rPr>
              <a:t>Convener: Cristian Pira (INFN), Deputy </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O. Malyshev (</a:t>
            </a:r>
            <a:r>
              <a:rPr lang="en-US" b="1" dirty="0">
                <a:solidFill>
                  <a:schemeClr val="bg2">
                    <a:lumMod val="50000"/>
                  </a:schemeClr>
                </a:solidFill>
                <a:latin typeface="Calibri"/>
                <a:ea typeface="ＭＳ Ｐゴシック" charset="0"/>
              </a:rPr>
              <a:t>UKRI</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a:t>
            </a:r>
            <a:endParaRPr lang="en-US" b="1" dirty="0">
              <a:solidFill>
                <a:schemeClr val="bg2">
                  <a:lumMod val="50000"/>
                </a:schemeClr>
              </a:solidFill>
              <a:latin typeface="Calibri"/>
              <a:ea typeface="ＭＳ Ｐゴシック" charset="0"/>
            </a:endParaRP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Main contacts with other partners:</a:t>
            </a:r>
          </a:p>
          <a:p>
            <a:r>
              <a:rPr lang="en-US" b="1" dirty="0">
                <a:solidFill>
                  <a:schemeClr val="bg2">
                    <a:lumMod val="50000"/>
                  </a:schemeClr>
                </a:solidFill>
                <a:latin typeface="Calibri"/>
                <a:ea typeface="ＭＳ Ｐゴシック" charset="0"/>
              </a:rPr>
              <a:t>T. </a:t>
            </a:r>
            <a:r>
              <a:rPr kumimoji="0" lang="en-US" sz="1800" b="1" i="0" u="none" strike="noStrike" kern="1200" cap="none" spc="0" normalizeH="0" baseline="0" noProof="0" dirty="0" err="1">
                <a:ln>
                  <a:noFill/>
                </a:ln>
                <a:solidFill>
                  <a:schemeClr val="bg2">
                    <a:lumMod val="50000"/>
                  </a:schemeClr>
                </a:solidFill>
                <a:effectLst/>
                <a:uLnTx/>
                <a:uFillTx/>
                <a:latin typeface="Calibri"/>
                <a:ea typeface="ＭＳ Ｐゴシック" charset="0"/>
              </a:rPr>
              <a:t>Proslier</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(CEA)</a:t>
            </a:r>
            <a:r>
              <a:rPr lang="it-IT" b="1" noProof="0" dirty="0">
                <a:solidFill>
                  <a:schemeClr val="bg2">
                    <a:lumMod val="50000"/>
                  </a:schemeClr>
                </a:solidFill>
              </a:rPr>
              <a:t>, </a:t>
            </a:r>
            <a:r>
              <a:rPr kumimoji="0" lang="en-US" sz="1800" b="1" i="0" u="none" strike="noStrike" kern="1200" cap="none" spc="0" normalizeH="0" baseline="0" noProof="0" dirty="0" err="1">
                <a:ln>
                  <a:noFill/>
                </a:ln>
                <a:solidFill>
                  <a:schemeClr val="bg2">
                    <a:lumMod val="50000"/>
                  </a:schemeClr>
                </a:solidFill>
                <a:effectLst/>
                <a:uLnTx/>
                <a:uFillTx/>
                <a:latin typeface="Calibri"/>
                <a:ea typeface="ＭＳ Ｐゴシック" charset="0"/>
              </a:rPr>
              <a:t>O.Kugeler</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(HZB), O. Malyshev (</a:t>
            </a:r>
            <a:r>
              <a:rPr lang="en-US" b="1" dirty="0">
                <a:solidFill>
                  <a:schemeClr val="bg2">
                    <a:lumMod val="50000"/>
                  </a:schemeClr>
                </a:solidFill>
                <a:latin typeface="Calibri"/>
                <a:ea typeface="ＭＳ Ｐゴシック" charset="0"/>
              </a:rPr>
              <a:t>UKRI</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R. </a:t>
            </a:r>
            <a:r>
              <a:rPr kumimoji="0" lang="en-US" sz="1800" b="1" i="0" u="none" strike="noStrike" kern="1200" cap="none" spc="0" normalizeH="0" baseline="0" noProof="0" dirty="0" err="1">
                <a:ln>
                  <a:noFill/>
                </a:ln>
                <a:solidFill>
                  <a:schemeClr val="bg2">
                    <a:lumMod val="50000"/>
                  </a:schemeClr>
                </a:solidFill>
                <a:effectLst/>
                <a:uLnTx/>
                <a:uFillTx/>
                <a:latin typeface="Calibri"/>
                <a:ea typeface="ＭＳ Ｐゴシック" charset="0"/>
              </a:rPr>
              <a:t>Valizadeh</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(UKRI)</a:t>
            </a:r>
            <a:endParaRPr lang="en-BE" b="1" dirty="0">
              <a:solidFill>
                <a:schemeClr val="bg2">
                  <a:lumMod val="50000"/>
                </a:schemeClr>
              </a:solidFill>
            </a:endParaRPr>
          </a:p>
        </p:txBody>
      </p:sp>
      <p:sp>
        <p:nvSpPr>
          <p:cNvPr id="5" name="TextBox 4">
            <a:extLst>
              <a:ext uri="{FF2B5EF4-FFF2-40B4-BE49-F238E27FC236}">
                <a16:creationId xmlns:a16="http://schemas.microsoft.com/office/drawing/2014/main" id="{95F84323-17F1-884D-6FDE-73259D549291}"/>
              </a:ext>
            </a:extLst>
          </p:cNvPr>
          <p:cNvSpPr txBox="1"/>
          <p:nvPr/>
        </p:nvSpPr>
        <p:spPr>
          <a:xfrm>
            <a:off x="381000" y="1800168"/>
            <a:ext cx="11811000" cy="5016758"/>
          </a:xfrm>
          <a:prstGeom prst="rect">
            <a:avLst/>
          </a:prstGeom>
          <a:noFill/>
        </p:spPr>
        <p:txBody>
          <a:bodyPr wrap="square" rtlCol="0">
            <a:spAutoFit/>
          </a:bodyPr>
          <a:lstStyle/>
          <a:p>
            <a:r>
              <a:rPr lang="en-GB" sz="1600" b="1" i="1" dirty="0">
                <a:effectLst/>
              </a:rPr>
              <a:t>Task 3.1: Coordination of R&amp;D on SC Cavities – M1-M48</a:t>
            </a:r>
            <a:endParaRPr lang="en-GB" sz="1600" b="1" dirty="0">
              <a:effectLst/>
            </a:endParaRPr>
          </a:p>
          <a:p>
            <a:r>
              <a:rPr lang="en-GB" sz="1600" i="1" dirty="0">
                <a:effectLst/>
              </a:rPr>
              <a:t>• General coordination by INFN.</a:t>
            </a:r>
          </a:p>
          <a:p>
            <a:r>
              <a:rPr lang="en-GB" sz="1600" b="1" i="1" dirty="0">
                <a:effectLst/>
              </a:rPr>
              <a:t>Task 3.2: Flux Trapping – M1-M32</a:t>
            </a:r>
            <a:endParaRPr lang="en-GB" sz="1600" b="1" dirty="0">
              <a:effectLst/>
            </a:endParaRPr>
          </a:p>
          <a:p>
            <a:pPr marL="182563" indent="-182563">
              <a:buFont typeface="Arial" panose="020B0604020202020204" pitchFamily="34" charset="0"/>
              <a:buChar char="•"/>
            </a:pPr>
            <a:r>
              <a:rPr lang="en-US" sz="1600" i="1" dirty="0">
                <a:effectLst/>
              </a:rPr>
              <a:t>Explore new coating parameters for planar samples and small resonators to minimize flux trapping in SC A15 films.</a:t>
            </a:r>
          </a:p>
          <a:p>
            <a:pPr marL="182563" indent="-182563">
              <a:buFont typeface="Arial" panose="020B0604020202020204" pitchFamily="34" charset="0"/>
              <a:buChar char="•"/>
            </a:pPr>
            <a:r>
              <a:rPr lang="en-US" sz="1600" i="1" dirty="0">
                <a:effectLst/>
              </a:rPr>
              <a:t>Upgrade the STFC choke cavity and the HZB QPR to support detailed flux trapping analyses of coated SC films.</a:t>
            </a:r>
          </a:p>
          <a:p>
            <a:pPr marL="182563" indent="-182563">
              <a:buFont typeface="Arial" panose="020B0604020202020204" pitchFamily="34" charset="0"/>
              <a:buChar char="•"/>
            </a:pPr>
            <a:r>
              <a:rPr lang="en-US" sz="1600" i="1" dirty="0">
                <a:effectLst/>
                <a:cs typeface="Helvetica" panose="020B0604020202020204" pitchFamily="34" charset="0"/>
              </a:rPr>
              <a:t>Characterize trapped flux, flux viscosity and the interaction with the RF field with SC A15 films in small resonators and planar samples with the upgraded systems.</a:t>
            </a:r>
          </a:p>
          <a:p>
            <a:r>
              <a:rPr lang="en-US" sz="1600" b="1" i="1" dirty="0">
                <a:cs typeface="Helvetica" panose="020B0604020202020204" pitchFamily="34" charset="0"/>
              </a:rPr>
              <a:t>Task 3.3: RF Tunability – M1-M32</a:t>
            </a:r>
          </a:p>
          <a:p>
            <a:r>
              <a:rPr lang="en-US" sz="1600" i="1" dirty="0">
                <a:cs typeface="Helvetica" panose="020B0604020202020204" pitchFamily="34" charset="0"/>
              </a:rPr>
              <a:t>• Explore new coating parameters on planar samples and resonators to enhance the mechanical strength in SC A15 films.</a:t>
            </a:r>
          </a:p>
          <a:p>
            <a:r>
              <a:rPr lang="en-US" sz="1600" i="1" dirty="0">
                <a:cs typeface="Helvetica" panose="020B0604020202020204" pitchFamily="34" charset="0"/>
              </a:rPr>
              <a:t>• Mechanical film-stability tests with planar samples.</a:t>
            </a:r>
          </a:p>
          <a:p>
            <a:r>
              <a:rPr lang="en-US" sz="1600" i="1" dirty="0">
                <a:cs typeface="Helvetica" panose="020B0604020202020204" pitchFamily="34" charset="0"/>
              </a:rPr>
              <a:t>• Build cavity tuning system and perform vertical cryo-tests of coated cavities to explore RF  performance limits and acceptable tuning without incurring film damage.</a:t>
            </a:r>
          </a:p>
          <a:p>
            <a:r>
              <a:rPr lang="en-US" sz="1600" i="1" dirty="0">
                <a:cs typeface="Helvetica" panose="020B0604020202020204" pitchFamily="34" charset="0"/>
              </a:rPr>
              <a:t>• Devise cavity tuning schemes for Nb3Sn cavities fulfilling the required tuning parameters while  taking into account the constraints of Nb3Sn. The implementation of FE-FRT to assist will be  considered.</a:t>
            </a:r>
          </a:p>
          <a:p>
            <a:r>
              <a:rPr lang="en-US" sz="1600" b="1" i="1" dirty="0">
                <a:cs typeface="Helvetica" panose="020B0604020202020204" pitchFamily="34" charset="0"/>
              </a:rPr>
              <a:t>Task 3.4: Adaptative layers – M1-M40</a:t>
            </a:r>
          </a:p>
          <a:p>
            <a:r>
              <a:rPr lang="en-US" sz="1600" i="1" dirty="0">
                <a:cs typeface="Helvetica" panose="020B0604020202020204" pitchFamily="34" charset="0"/>
              </a:rPr>
              <a:t>• Develop adaptative layers by atomic layer deposition on Cu that are stable up to 650 °C.</a:t>
            </a:r>
          </a:p>
          <a:p>
            <a:r>
              <a:rPr lang="en-US" sz="1600" i="1" dirty="0">
                <a:cs typeface="Helvetica" panose="020B0604020202020204" pitchFamily="34" charset="0"/>
              </a:rPr>
              <a:t>• Compare performance Nb3Sn on Cu with and without adaptive layers on planar samples and QPR.</a:t>
            </a:r>
          </a:p>
          <a:p>
            <a:r>
              <a:rPr lang="en-US" sz="1600" b="1" i="1" dirty="0">
                <a:cs typeface="Helvetica" panose="020B0604020202020204" pitchFamily="34" charset="0"/>
              </a:rPr>
              <a:t>Task 3.5: Working Cavity @4.2 K – M1-M48</a:t>
            </a:r>
          </a:p>
          <a:p>
            <a:r>
              <a:rPr lang="en-US" sz="1600" i="1" dirty="0">
                <a:cs typeface="Helvetica" panose="020B0604020202020204" pitchFamily="34" charset="0"/>
              </a:rPr>
              <a:t>• Improve I.FAST 1.3-GHz superconducting coating recipe based on Tasks 3.2-3.4 results.</a:t>
            </a:r>
          </a:p>
          <a:p>
            <a:r>
              <a:rPr lang="en-US" sz="1600" i="1" dirty="0">
                <a:cs typeface="Helvetica" panose="020B0604020202020204" pitchFamily="34" charset="0"/>
              </a:rPr>
              <a:t>• Prepare 1.3-GHz thin film cavities with an optimized coating recipe.</a:t>
            </a:r>
          </a:p>
        </p:txBody>
      </p:sp>
      <p:sp>
        <p:nvSpPr>
          <p:cNvPr id="2" name="TextBox 3">
            <a:extLst>
              <a:ext uri="{FF2B5EF4-FFF2-40B4-BE49-F238E27FC236}">
                <a16:creationId xmlns:a16="http://schemas.microsoft.com/office/drawing/2014/main" id="{D57F0D17-8572-5ED0-D9EE-EEC7150AA3F7}"/>
              </a:ext>
            </a:extLst>
          </p:cNvPr>
          <p:cNvSpPr txBox="1"/>
          <p:nvPr/>
        </p:nvSpPr>
        <p:spPr>
          <a:xfrm>
            <a:off x="302948" y="106306"/>
            <a:ext cx="3225178" cy="369332"/>
          </a:xfrm>
          <a:prstGeom prst="rect">
            <a:avLst/>
          </a:prstGeom>
          <a:noFill/>
        </p:spPr>
        <p:txBody>
          <a:bodyPr wrap="none" rtlCol="0">
            <a:spAutoFit/>
          </a:bodyPr>
          <a:lstStyle/>
          <a:p>
            <a:r>
              <a:rPr lang="it-IT" b="1" dirty="0">
                <a:solidFill>
                  <a:srgbClr val="A4C137"/>
                </a:solidFill>
              </a:rPr>
              <a:t>Steering Committee </a:t>
            </a:r>
            <a:r>
              <a:rPr lang="it-IT" b="1" dirty="0" err="1">
                <a:solidFill>
                  <a:srgbClr val="A4C137"/>
                </a:solidFill>
              </a:rPr>
              <a:t>Jan</a:t>
            </a:r>
            <a:r>
              <a:rPr lang="it-IT" b="1" dirty="0">
                <a:solidFill>
                  <a:srgbClr val="A4C137"/>
                </a:solidFill>
              </a:rPr>
              <a:t> 2025</a:t>
            </a:r>
            <a:endParaRPr lang="en-BE" b="1" dirty="0">
              <a:solidFill>
                <a:srgbClr val="A4C137"/>
              </a:solidFill>
            </a:endParaRPr>
          </a:p>
        </p:txBody>
      </p:sp>
    </p:spTree>
    <p:extLst>
      <p:ext uri="{BB962C8B-B14F-4D97-AF65-F5344CB8AC3E}">
        <p14:creationId xmlns:p14="http://schemas.microsoft.com/office/powerpoint/2010/main" val="1948054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461F6-72AF-15D5-A2BA-8D388D8DF69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C291E83-B610-BAD9-84D5-3C675BD791CA}"/>
              </a:ext>
            </a:extLst>
          </p:cNvPr>
          <p:cNvSpPr txBox="1"/>
          <p:nvPr/>
        </p:nvSpPr>
        <p:spPr>
          <a:xfrm>
            <a:off x="3418115" y="315684"/>
            <a:ext cx="6215099" cy="461665"/>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 Industrial review kick-off meeting - 1</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B2DF0001-3DAA-ACEB-98FF-D9BB557E585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Segnaposto contenuto 2">
            <a:extLst>
              <a:ext uri="{FF2B5EF4-FFF2-40B4-BE49-F238E27FC236}">
                <a16:creationId xmlns:a16="http://schemas.microsoft.com/office/drawing/2014/main" id="{43F6A66B-1AC6-8A33-4026-07697404CED7}"/>
              </a:ext>
            </a:extLst>
          </p:cNvPr>
          <p:cNvSpPr>
            <a:spLocks noGrp="1"/>
          </p:cNvSpPr>
          <p:nvPr>
            <p:ph idx="1"/>
          </p:nvPr>
        </p:nvSpPr>
        <p:spPr>
          <a:xfrm>
            <a:off x="838200" y="1306903"/>
            <a:ext cx="10515600" cy="537032"/>
          </a:xfrm>
        </p:spPr>
        <p:txBody>
          <a:bodyPr>
            <a:noAutofit/>
          </a:bodyPr>
          <a:lstStyle/>
          <a:p>
            <a:pPr marL="0" indent="0">
              <a:lnSpc>
                <a:spcPct val="100000"/>
              </a:lnSpc>
              <a:buNone/>
            </a:pPr>
            <a:r>
              <a:rPr lang="en-US" sz="2400" b="1" dirty="0">
                <a:solidFill>
                  <a:srgbClr val="A4C137"/>
                </a:solidFill>
              </a:rPr>
              <a:t>Which companies are you collaborating with outside </a:t>
            </a:r>
            <a:r>
              <a:rPr lang="en-US" sz="2400" b="1" dirty="0" err="1">
                <a:solidFill>
                  <a:srgbClr val="A4C137"/>
                </a:solidFill>
              </a:rPr>
              <a:t>iSAS</a:t>
            </a:r>
            <a:r>
              <a:rPr lang="en-US" sz="2400" b="1" dirty="0">
                <a:solidFill>
                  <a:srgbClr val="A4C137"/>
                </a:solidFill>
              </a:rPr>
              <a:t>?</a:t>
            </a:r>
            <a:endParaRPr lang="en-US" sz="2400" i="1" dirty="0">
              <a:solidFill>
                <a:srgbClr val="012556"/>
              </a:solidFill>
            </a:endParaRPr>
          </a:p>
        </p:txBody>
      </p:sp>
      <p:sp>
        <p:nvSpPr>
          <p:cNvPr id="3" name="CasellaDiTesto 2">
            <a:extLst>
              <a:ext uri="{FF2B5EF4-FFF2-40B4-BE49-F238E27FC236}">
                <a16:creationId xmlns:a16="http://schemas.microsoft.com/office/drawing/2014/main" id="{C04A73CA-41D7-C8E0-F717-3FB26B254A0E}"/>
              </a:ext>
            </a:extLst>
          </p:cNvPr>
          <p:cNvSpPr txBox="1"/>
          <p:nvPr/>
        </p:nvSpPr>
        <p:spPr>
          <a:xfrm>
            <a:off x="838200" y="1961042"/>
            <a:ext cx="11353800" cy="4616648"/>
          </a:xfrm>
          <a:prstGeom prst="rect">
            <a:avLst/>
          </a:prstGeom>
          <a:noFill/>
        </p:spPr>
        <p:txBody>
          <a:bodyPr wrap="square">
            <a:spAutoFit/>
          </a:bodyPr>
          <a:lstStyle/>
          <a:p>
            <a:pPr marL="285750" indent="-285750">
              <a:buFont typeface="Arial" panose="020B0604020202020204" pitchFamily="34" charset="0"/>
              <a:buChar char="•"/>
            </a:pPr>
            <a:r>
              <a:rPr lang="en-US" sz="2400" b="1" dirty="0"/>
              <a:t>AZ Concept </a:t>
            </a:r>
            <a:r>
              <a:rPr lang="en-US" sz="2200" dirty="0"/>
              <a:t>(FR) – PVD and PECVD coating machines</a:t>
            </a:r>
            <a:br>
              <a:rPr lang="en-US" sz="2200" dirty="0">
                <a:hlinkClick r:id="rId4"/>
              </a:rPr>
            </a:br>
            <a:r>
              <a:rPr lang="en-US" sz="2200" dirty="0">
                <a:hlinkClick r:id="rId5"/>
              </a:rPr>
              <a:t>https://www.az-cpt.com/</a:t>
            </a:r>
            <a:r>
              <a:rPr lang="en-US" sz="2200" dirty="0"/>
              <a:t>			ISAS Contact: Thomas </a:t>
            </a:r>
            <a:r>
              <a:rPr lang="en-US" sz="2200" dirty="0" err="1"/>
              <a:t>Proslier</a:t>
            </a:r>
            <a:r>
              <a:rPr lang="en-US" sz="2200" dirty="0"/>
              <a:t> (Task 3.4)</a:t>
            </a:r>
          </a:p>
          <a:p>
            <a:endParaRPr lang="en-US" sz="1400" b="1" dirty="0"/>
          </a:p>
          <a:p>
            <a:pPr marL="285750" indent="-285750">
              <a:buFont typeface="Arial" panose="020B0604020202020204" pitchFamily="34" charset="0"/>
              <a:buChar char="•"/>
            </a:pPr>
            <a:r>
              <a:rPr lang="en-US" sz="2400" b="1" dirty="0"/>
              <a:t>Mallard </a:t>
            </a:r>
            <a:r>
              <a:rPr lang="en-US" sz="2200" dirty="0"/>
              <a:t>(FR) - Cold Spray</a:t>
            </a:r>
            <a:br>
              <a:rPr lang="en-US" sz="2400" dirty="0"/>
            </a:br>
            <a:r>
              <a:rPr lang="en-US" sz="2200" dirty="0">
                <a:hlinkClick r:id="rId4"/>
              </a:rPr>
              <a:t>https://www.mallard-sa.fr/</a:t>
            </a:r>
            <a:r>
              <a:rPr lang="en-US" sz="2200" dirty="0"/>
              <a:t>			ISAS Contact: Thomas </a:t>
            </a:r>
            <a:r>
              <a:rPr lang="en-US" sz="2200" dirty="0" err="1"/>
              <a:t>Proslier</a:t>
            </a:r>
            <a:r>
              <a:rPr lang="en-US" sz="2200" dirty="0"/>
              <a:t> (Task 3.4)</a:t>
            </a:r>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r>
              <a:rPr lang="en-US" sz="2400" b="1" dirty="0"/>
              <a:t>Shakespeare Engineering </a:t>
            </a:r>
            <a:r>
              <a:rPr lang="en-US" sz="2200" dirty="0"/>
              <a:t>(UK) -  CNC turning and milling , Prototyping, Assembly</a:t>
            </a:r>
            <a:br>
              <a:rPr lang="en-US" sz="2400" dirty="0"/>
            </a:br>
            <a:r>
              <a:rPr lang="en-US" sz="2200" dirty="0">
                <a:hlinkClick r:id="rId6"/>
              </a:rPr>
              <a:t>https://www.shakespeareengineering.co.uk/</a:t>
            </a:r>
            <a:r>
              <a:rPr lang="en-US" sz="2200" dirty="0"/>
              <a:t>	ISAS Contact: Reza Valizadeh (T 3.5)</a:t>
            </a:r>
          </a:p>
          <a:p>
            <a:endParaRPr lang="en-US" sz="1400" dirty="0"/>
          </a:p>
          <a:p>
            <a:pPr marL="285750" indent="-285750">
              <a:buFont typeface="Arial" panose="020B0604020202020204" pitchFamily="34" charset="0"/>
              <a:buChar char="•"/>
            </a:pPr>
            <a:r>
              <a:rPr lang="en-US" sz="2400" b="1" dirty="0"/>
              <a:t>Piccoli </a:t>
            </a:r>
            <a:r>
              <a:rPr lang="en-US" sz="2200" dirty="0"/>
              <a:t>(IT) -  Seamless cavity forming by spinning</a:t>
            </a:r>
            <a:br>
              <a:rPr lang="en-US" sz="2400" dirty="0"/>
            </a:br>
            <a:r>
              <a:rPr lang="en-US" sz="2200" dirty="0">
                <a:hlinkClick r:id="rId7"/>
              </a:rPr>
              <a:t>https://www.piccolisrl.it/</a:t>
            </a:r>
            <a:r>
              <a:rPr lang="en-US" sz="2200" dirty="0"/>
              <a:t>			ISAS Contact: Cristian Pira (Task 3.5)</a:t>
            </a:r>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r>
              <a:rPr lang="en-US" sz="2400" b="1" dirty="0"/>
              <a:t>Cinel </a:t>
            </a:r>
            <a:r>
              <a:rPr lang="en-US" sz="2400" dirty="0"/>
              <a:t>(IT) -  </a:t>
            </a:r>
            <a:r>
              <a:rPr lang="en-US" sz="2000" dirty="0"/>
              <a:t>Mechanical design and manufacture of apparatuses in scientific and research fields</a:t>
            </a:r>
            <a:br>
              <a:rPr lang="en-US" sz="2000" dirty="0"/>
            </a:br>
            <a:r>
              <a:rPr lang="en-US" sz="2200" dirty="0">
                <a:hlinkClick r:id="rId8"/>
              </a:rPr>
              <a:t>https://www.cinel.com/cinel/</a:t>
            </a:r>
            <a:r>
              <a:rPr lang="en-US" sz="2200" dirty="0"/>
              <a:t>		ISAS Contact: Cristian Pira (Task 3.5)</a:t>
            </a:r>
          </a:p>
        </p:txBody>
      </p:sp>
    </p:spTree>
    <p:extLst>
      <p:ext uri="{BB962C8B-B14F-4D97-AF65-F5344CB8AC3E}">
        <p14:creationId xmlns:p14="http://schemas.microsoft.com/office/powerpoint/2010/main" val="1292862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FFC7C-01A4-7AD7-2083-2DF2E958A2E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6A2D260-27FC-3CE2-7990-E7193CC2744C}"/>
              </a:ext>
            </a:extLst>
          </p:cNvPr>
          <p:cNvSpPr txBox="1"/>
          <p:nvPr/>
        </p:nvSpPr>
        <p:spPr>
          <a:xfrm>
            <a:off x="3418115" y="315684"/>
            <a:ext cx="6215099" cy="461665"/>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 Industrial review kick-off meeting - 1</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A670AC12-E853-9DFC-1093-C9724B08219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Segnaposto contenuto 2">
            <a:extLst>
              <a:ext uri="{FF2B5EF4-FFF2-40B4-BE49-F238E27FC236}">
                <a16:creationId xmlns:a16="http://schemas.microsoft.com/office/drawing/2014/main" id="{B7DF177B-CEB8-B7B6-8597-7E6F39AE13E7}"/>
              </a:ext>
            </a:extLst>
          </p:cNvPr>
          <p:cNvSpPr>
            <a:spLocks noGrp="1"/>
          </p:cNvSpPr>
          <p:nvPr>
            <p:ph idx="1"/>
          </p:nvPr>
        </p:nvSpPr>
        <p:spPr>
          <a:xfrm>
            <a:off x="838200" y="1556967"/>
            <a:ext cx="10515600" cy="537032"/>
          </a:xfrm>
        </p:spPr>
        <p:txBody>
          <a:bodyPr>
            <a:noAutofit/>
          </a:bodyPr>
          <a:lstStyle/>
          <a:p>
            <a:pPr marL="0" indent="0">
              <a:lnSpc>
                <a:spcPct val="100000"/>
              </a:lnSpc>
              <a:buNone/>
            </a:pPr>
            <a:r>
              <a:rPr lang="en-US" sz="2400" b="1" dirty="0">
                <a:solidFill>
                  <a:srgbClr val="A4C137"/>
                </a:solidFill>
              </a:rPr>
              <a:t> Some of these companies might have an interest in </a:t>
            </a:r>
            <a:r>
              <a:rPr lang="en-US" sz="2400" b="1" dirty="0" err="1">
                <a:solidFill>
                  <a:srgbClr val="A4C137"/>
                </a:solidFill>
              </a:rPr>
              <a:t>iSAS</a:t>
            </a:r>
            <a:r>
              <a:rPr lang="en-US" sz="2400" b="1" dirty="0">
                <a:solidFill>
                  <a:srgbClr val="A4C137"/>
                </a:solidFill>
              </a:rPr>
              <a:t> and which ones?</a:t>
            </a:r>
            <a:endParaRPr lang="en-US" sz="2400" i="1" dirty="0">
              <a:solidFill>
                <a:srgbClr val="012556"/>
              </a:solidFill>
            </a:endParaRPr>
          </a:p>
        </p:txBody>
      </p:sp>
      <p:sp>
        <p:nvSpPr>
          <p:cNvPr id="3" name="CasellaDiTesto 2">
            <a:extLst>
              <a:ext uri="{FF2B5EF4-FFF2-40B4-BE49-F238E27FC236}">
                <a16:creationId xmlns:a16="http://schemas.microsoft.com/office/drawing/2014/main" id="{F3D90769-B9C0-B12A-3F24-7182E17FC1F2}"/>
              </a:ext>
            </a:extLst>
          </p:cNvPr>
          <p:cNvSpPr txBox="1"/>
          <p:nvPr/>
        </p:nvSpPr>
        <p:spPr>
          <a:xfrm>
            <a:off x="838200" y="2303942"/>
            <a:ext cx="8991600" cy="3416320"/>
          </a:xfrm>
          <a:prstGeom prst="rect">
            <a:avLst/>
          </a:prstGeom>
          <a:noFill/>
        </p:spPr>
        <p:txBody>
          <a:bodyPr wrap="square">
            <a:spAutoFit/>
          </a:bodyPr>
          <a:lstStyle/>
          <a:p>
            <a:pPr marL="285750" indent="-285750">
              <a:buFont typeface="Arial" panose="020B0604020202020204" pitchFamily="34" charset="0"/>
              <a:buChar char="•"/>
            </a:pPr>
            <a:r>
              <a:rPr lang="en-US" sz="2400" b="1" dirty="0"/>
              <a:t>AZ Concept </a:t>
            </a:r>
            <a:r>
              <a:rPr lang="en-US" sz="2400" dirty="0"/>
              <a:t>(FR) – Yes</a:t>
            </a:r>
          </a:p>
          <a:p>
            <a:endParaRPr lang="en-US" sz="2400" b="1" dirty="0"/>
          </a:p>
          <a:p>
            <a:pPr marL="285750" indent="-285750">
              <a:buFont typeface="Arial" panose="020B0604020202020204" pitchFamily="34" charset="0"/>
              <a:buChar char="•"/>
            </a:pPr>
            <a:r>
              <a:rPr lang="en-US" sz="2400" b="1" dirty="0"/>
              <a:t>Mallard </a:t>
            </a:r>
            <a:r>
              <a:rPr lang="en-US" sz="2400" dirty="0"/>
              <a:t>(FR) - No</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Shakespeare Engineering </a:t>
            </a:r>
            <a:r>
              <a:rPr lang="en-US" sz="2400" dirty="0"/>
              <a:t>(UK) -  N/A</a:t>
            </a:r>
          </a:p>
          <a:p>
            <a:endParaRPr lang="en-US" sz="2400" dirty="0"/>
          </a:p>
          <a:p>
            <a:pPr marL="285750" indent="-285750">
              <a:buFont typeface="Arial" panose="020B0604020202020204" pitchFamily="34" charset="0"/>
              <a:buChar char="•"/>
            </a:pPr>
            <a:r>
              <a:rPr lang="en-US" sz="2400" b="1" dirty="0"/>
              <a:t>Piccoli </a:t>
            </a:r>
            <a:r>
              <a:rPr lang="en-US" sz="2400" dirty="0"/>
              <a:t>(IT) - Yes</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Cinel </a:t>
            </a:r>
            <a:r>
              <a:rPr lang="en-US" sz="2400" dirty="0"/>
              <a:t>(IT) -  N/A</a:t>
            </a:r>
          </a:p>
        </p:txBody>
      </p:sp>
    </p:spTree>
    <p:extLst>
      <p:ext uri="{BB962C8B-B14F-4D97-AF65-F5344CB8AC3E}">
        <p14:creationId xmlns:p14="http://schemas.microsoft.com/office/powerpoint/2010/main" val="1947151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7951D-9BA6-F6EE-0E73-4912DF2A802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4424062-2D65-526C-10ED-3FF89E6E65E1}"/>
              </a:ext>
            </a:extLst>
          </p:cNvPr>
          <p:cNvSpPr txBox="1"/>
          <p:nvPr/>
        </p:nvSpPr>
        <p:spPr>
          <a:xfrm>
            <a:off x="3418115" y="315684"/>
            <a:ext cx="6215099" cy="461665"/>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 Industrial review kick-off meeting - 1</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CB5FF9CB-8B2E-19FC-C761-EE87FAF7DB4F}"/>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Segnaposto contenuto 2">
            <a:extLst>
              <a:ext uri="{FF2B5EF4-FFF2-40B4-BE49-F238E27FC236}">
                <a16:creationId xmlns:a16="http://schemas.microsoft.com/office/drawing/2014/main" id="{8B5F7B79-666C-C33B-BCE6-39BA049174FB}"/>
              </a:ext>
            </a:extLst>
          </p:cNvPr>
          <p:cNvSpPr>
            <a:spLocks noGrp="1"/>
          </p:cNvSpPr>
          <p:nvPr>
            <p:ph idx="1"/>
          </p:nvPr>
        </p:nvSpPr>
        <p:spPr>
          <a:xfrm>
            <a:off x="838200" y="1390791"/>
            <a:ext cx="10515600" cy="537032"/>
          </a:xfrm>
        </p:spPr>
        <p:txBody>
          <a:bodyPr>
            <a:noAutofit/>
          </a:bodyPr>
          <a:lstStyle/>
          <a:p>
            <a:pPr marL="0" indent="0">
              <a:lnSpc>
                <a:spcPct val="100000"/>
              </a:lnSpc>
              <a:buNone/>
            </a:pPr>
            <a:r>
              <a:rPr lang="en-US" sz="2400" b="1" dirty="0">
                <a:solidFill>
                  <a:srgbClr val="A4C137"/>
                </a:solidFill>
              </a:rPr>
              <a:t> Please identify at least 3 points in the development you are facing where you think you need support from industry. </a:t>
            </a:r>
            <a:endParaRPr lang="en-US" sz="2400" i="1" dirty="0">
              <a:solidFill>
                <a:srgbClr val="012556"/>
              </a:solidFill>
            </a:endParaRPr>
          </a:p>
        </p:txBody>
      </p:sp>
      <p:sp>
        <p:nvSpPr>
          <p:cNvPr id="3" name="CasellaDiTesto 2">
            <a:extLst>
              <a:ext uri="{FF2B5EF4-FFF2-40B4-BE49-F238E27FC236}">
                <a16:creationId xmlns:a16="http://schemas.microsoft.com/office/drawing/2014/main" id="{30F599DA-74E3-EFB7-283B-502CCAF13C57}"/>
              </a:ext>
            </a:extLst>
          </p:cNvPr>
          <p:cNvSpPr txBox="1"/>
          <p:nvPr/>
        </p:nvSpPr>
        <p:spPr>
          <a:xfrm>
            <a:off x="838200" y="2430293"/>
            <a:ext cx="11125200" cy="4112023"/>
          </a:xfrm>
          <a:prstGeom prst="rect">
            <a:avLst/>
          </a:prstGeom>
          <a:noFill/>
        </p:spPr>
        <p:txBody>
          <a:bodyPr wrap="square">
            <a:spAutoFit/>
          </a:bodyPr>
          <a:lstStyle/>
          <a:p>
            <a:pPr marL="285750" indent="-285750">
              <a:lnSpc>
                <a:spcPts val="3520"/>
              </a:lnSpc>
              <a:buFont typeface="Arial" panose="020B0604020202020204" pitchFamily="34" charset="0"/>
              <a:buChar char="•"/>
            </a:pPr>
            <a:r>
              <a:rPr lang="en-US" sz="2600" dirty="0"/>
              <a:t>Seamless copper cavities equipped with 2 or 4 flanges</a:t>
            </a:r>
          </a:p>
          <a:p>
            <a:pPr marL="285750" indent="-285750">
              <a:lnSpc>
                <a:spcPts val="3520"/>
              </a:lnSpc>
              <a:buFont typeface="Arial" panose="020B0604020202020204" pitchFamily="34" charset="0"/>
              <a:buChar char="•"/>
            </a:pPr>
            <a:r>
              <a:rPr lang="en-US" sz="2600" dirty="0"/>
              <a:t>3D printing full scale cavity development</a:t>
            </a:r>
          </a:p>
          <a:p>
            <a:pPr marL="285750" indent="-285750">
              <a:lnSpc>
                <a:spcPts val="3520"/>
              </a:lnSpc>
              <a:buFont typeface="Arial" panose="020B0604020202020204" pitchFamily="34" charset="0"/>
              <a:buChar char="•"/>
            </a:pPr>
            <a:r>
              <a:rPr lang="en-US" sz="2600" dirty="0"/>
              <a:t>Deposition targets in rods and tubes for Nb3Sn, NbTi, V3Si, etc.</a:t>
            </a:r>
          </a:p>
          <a:p>
            <a:pPr marL="285750" indent="-285750">
              <a:lnSpc>
                <a:spcPts val="3520"/>
              </a:lnSpc>
              <a:buFont typeface="Arial" panose="020B0604020202020204" pitchFamily="34" charset="0"/>
              <a:buChar char="•"/>
            </a:pPr>
            <a:r>
              <a:rPr lang="en-US" sz="2600" dirty="0" err="1"/>
              <a:t>HiPIMS</a:t>
            </a:r>
            <a:r>
              <a:rPr lang="en-US" sz="2600" dirty="0"/>
              <a:t> deposition system for SRF cavities</a:t>
            </a:r>
          </a:p>
          <a:p>
            <a:pPr marL="285750" indent="-285750">
              <a:lnSpc>
                <a:spcPts val="3520"/>
              </a:lnSpc>
              <a:buFont typeface="Arial" panose="020B0604020202020204" pitchFamily="34" charset="0"/>
              <a:buChar char="•"/>
            </a:pPr>
            <a:r>
              <a:rPr lang="en-US" sz="2600" dirty="0"/>
              <a:t>Cryogenic 3d AMR sensors with µT resolution and 1-wire output</a:t>
            </a:r>
          </a:p>
          <a:p>
            <a:pPr marL="285750" indent="-285750">
              <a:lnSpc>
                <a:spcPts val="3520"/>
              </a:lnSpc>
              <a:buFont typeface="Arial" panose="020B0604020202020204" pitchFamily="34" charset="0"/>
              <a:buChar char="•"/>
            </a:pPr>
            <a:r>
              <a:rPr lang="en-US" sz="2600" dirty="0"/>
              <a:t>Cryogenic movers (for adjustable couplers)</a:t>
            </a:r>
          </a:p>
          <a:p>
            <a:pPr marL="285750" indent="-285750">
              <a:lnSpc>
                <a:spcPts val="3520"/>
              </a:lnSpc>
              <a:buFont typeface="Arial" panose="020B0604020202020204" pitchFamily="34" charset="0"/>
              <a:buChar char="•"/>
            </a:pPr>
            <a:r>
              <a:rPr lang="en-US" sz="2600" dirty="0"/>
              <a:t>Cryocoolers with &gt;10 W at 4.2 K and above (without JT stage)</a:t>
            </a:r>
          </a:p>
          <a:p>
            <a:pPr marL="285750" indent="-285750">
              <a:lnSpc>
                <a:spcPts val="3520"/>
              </a:lnSpc>
              <a:buFont typeface="Arial" panose="020B0604020202020204" pitchFamily="34" charset="0"/>
              <a:buChar char="•"/>
            </a:pPr>
            <a:r>
              <a:rPr lang="en-US" sz="2600" dirty="0"/>
              <a:t>Commercially available pre-fabricated BCP solution</a:t>
            </a:r>
            <a:br>
              <a:rPr lang="en-US" sz="2600" dirty="0"/>
            </a:br>
            <a:r>
              <a:rPr lang="en-US" sz="2600" i="1" dirty="0"/>
              <a:t>(avoid handling of &gt;10% HF in </a:t>
            </a:r>
            <a:r>
              <a:rPr lang="en-US" sz="2600" i="1" dirty="0" err="1"/>
              <a:t>chemlab</a:t>
            </a:r>
            <a:r>
              <a:rPr lang="en-US" sz="2600" i="1" dirty="0"/>
              <a:t>)</a:t>
            </a:r>
          </a:p>
        </p:txBody>
      </p:sp>
    </p:spTree>
    <p:extLst>
      <p:ext uri="{BB962C8B-B14F-4D97-AF65-F5344CB8AC3E}">
        <p14:creationId xmlns:p14="http://schemas.microsoft.com/office/powerpoint/2010/main" val="2454789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5190A-0DEC-C07F-73B1-4B25C5F8D3C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9ADCCFA-0786-1C9B-DDA2-703DB7DCBEAA}"/>
              </a:ext>
            </a:extLst>
          </p:cNvPr>
          <p:cNvSpPr txBox="1"/>
          <p:nvPr/>
        </p:nvSpPr>
        <p:spPr>
          <a:xfrm>
            <a:off x="3418115" y="315684"/>
            <a:ext cx="6215099" cy="461665"/>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 Industrial review kick-off meeting - 1</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E53540E6-9BC6-E8EF-4D69-C02A6AB00CAF}"/>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Segnaposto contenuto 2">
            <a:extLst>
              <a:ext uri="{FF2B5EF4-FFF2-40B4-BE49-F238E27FC236}">
                <a16:creationId xmlns:a16="http://schemas.microsoft.com/office/drawing/2014/main" id="{6E057068-5EC7-3DF0-F811-7D543B0D127C}"/>
              </a:ext>
            </a:extLst>
          </p:cNvPr>
          <p:cNvSpPr>
            <a:spLocks noGrp="1"/>
          </p:cNvSpPr>
          <p:nvPr>
            <p:ph idx="1"/>
          </p:nvPr>
        </p:nvSpPr>
        <p:spPr>
          <a:xfrm>
            <a:off x="838200" y="1556967"/>
            <a:ext cx="10515600" cy="537032"/>
          </a:xfrm>
        </p:spPr>
        <p:txBody>
          <a:bodyPr>
            <a:noAutofit/>
          </a:bodyPr>
          <a:lstStyle/>
          <a:p>
            <a:pPr marL="0" indent="0">
              <a:lnSpc>
                <a:spcPct val="100000"/>
              </a:lnSpc>
              <a:buNone/>
            </a:pPr>
            <a:r>
              <a:rPr lang="en-US" sz="2400" b="1" dirty="0">
                <a:solidFill>
                  <a:srgbClr val="A4C137"/>
                </a:solidFill>
              </a:rPr>
              <a:t>How do you estimate your current TRL and do you foresee a reduction from your planned TRL?</a:t>
            </a:r>
            <a:endParaRPr lang="en-US" sz="2400" i="1" dirty="0">
              <a:solidFill>
                <a:srgbClr val="012556"/>
              </a:solidFill>
            </a:endParaRPr>
          </a:p>
        </p:txBody>
      </p:sp>
      <p:sp>
        <p:nvSpPr>
          <p:cNvPr id="3" name="CasellaDiTesto 2">
            <a:extLst>
              <a:ext uri="{FF2B5EF4-FFF2-40B4-BE49-F238E27FC236}">
                <a16:creationId xmlns:a16="http://schemas.microsoft.com/office/drawing/2014/main" id="{67118BC7-5B05-A077-D6B6-4B8C86FE2333}"/>
              </a:ext>
            </a:extLst>
          </p:cNvPr>
          <p:cNvSpPr txBox="1"/>
          <p:nvPr/>
        </p:nvSpPr>
        <p:spPr>
          <a:xfrm>
            <a:off x="838200" y="2541265"/>
            <a:ext cx="9563100" cy="521297"/>
          </a:xfrm>
          <a:prstGeom prst="rect">
            <a:avLst/>
          </a:prstGeom>
          <a:noFill/>
        </p:spPr>
        <p:txBody>
          <a:bodyPr wrap="square">
            <a:spAutoFit/>
          </a:bodyPr>
          <a:lstStyle/>
          <a:p>
            <a:pPr marL="285750" indent="-285750">
              <a:lnSpc>
                <a:spcPts val="3520"/>
              </a:lnSpc>
              <a:buFont typeface="Arial" panose="020B0604020202020204" pitchFamily="34" charset="0"/>
              <a:buChar char="•"/>
            </a:pPr>
            <a:r>
              <a:rPr lang="en-US" sz="2600" i="1" dirty="0"/>
              <a:t>TRL 5 as planned: First 1.3 GHz cavity prototype built (I.FAST)</a:t>
            </a:r>
          </a:p>
        </p:txBody>
      </p:sp>
      <p:pic>
        <p:nvPicPr>
          <p:cNvPr id="6" name="Immagine 5">
            <a:extLst>
              <a:ext uri="{FF2B5EF4-FFF2-40B4-BE49-F238E27FC236}">
                <a16:creationId xmlns:a16="http://schemas.microsoft.com/office/drawing/2014/main" id="{26ED4BE0-36FD-B8BE-FE7D-D6962F2407AD}"/>
              </a:ext>
            </a:extLst>
          </p:cNvPr>
          <p:cNvPicPr>
            <a:picLocks noChangeAspect="1"/>
          </p:cNvPicPr>
          <p:nvPr/>
        </p:nvPicPr>
        <p:blipFill>
          <a:blip r:embed="rId4"/>
          <a:srcRect t="14916" b="21710"/>
          <a:stretch>
            <a:fillRect/>
          </a:stretch>
        </p:blipFill>
        <p:spPr>
          <a:xfrm>
            <a:off x="2308489" y="3509828"/>
            <a:ext cx="7324725" cy="2678402"/>
          </a:xfrm>
          <a:prstGeom prst="rect">
            <a:avLst/>
          </a:prstGeom>
        </p:spPr>
      </p:pic>
    </p:spTree>
    <p:extLst>
      <p:ext uri="{BB962C8B-B14F-4D97-AF65-F5344CB8AC3E}">
        <p14:creationId xmlns:p14="http://schemas.microsoft.com/office/powerpoint/2010/main" val="2426268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3981</TotalTime>
  <Words>847</Words>
  <Application>Microsoft Office PowerPoint</Application>
  <PresentationFormat>Widescreen</PresentationFormat>
  <Paragraphs>66</Paragraphs>
  <Slides>6</Slides>
  <Notes>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6</vt:i4>
      </vt:variant>
    </vt:vector>
  </HeadingPairs>
  <TitlesOfParts>
    <vt:vector size="12" baseType="lpstr">
      <vt:lpstr>Aptos</vt:lpstr>
      <vt:lpstr>Aptos Display</vt:lpstr>
      <vt:lpstr>Arial</vt:lpstr>
      <vt:lpstr>Calibri</vt:lpstr>
      <vt:lpstr>Helvetica</vt:lpstr>
      <vt:lpstr>Office Theme</vt:lpstr>
      <vt:lpstr>WP3 Nb3Sn on Cu films for 4.2K cavity operation   Industrial review kick-off meeting - 1 30.10.25</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Cristian Pira</cp:lastModifiedBy>
  <cp:revision>83</cp:revision>
  <dcterms:created xsi:type="dcterms:W3CDTF">2024-02-23T11:31:04Z</dcterms:created>
  <dcterms:modified xsi:type="dcterms:W3CDTF">2025-10-29T16:54:19Z</dcterms:modified>
</cp:coreProperties>
</file>