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</p:sldMasterIdLst>
  <p:notesMasterIdLst>
    <p:notesMasterId r:id="rId18"/>
  </p:notesMasterIdLst>
  <p:sldIdLst>
    <p:sldId id="610" r:id="rId2"/>
    <p:sldId id="384" r:id="rId3"/>
    <p:sldId id="615" r:id="rId4"/>
    <p:sldId id="277" r:id="rId5"/>
    <p:sldId id="394" r:id="rId6"/>
    <p:sldId id="304" r:id="rId7"/>
    <p:sldId id="362" r:id="rId8"/>
    <p:sldId id="363" r:id="rId9"/>
    <p:sldId id="364" r:id="rId10"/>
    <p:sldId id="518" r:id="rId11"/>
    <p:sldId id="1929" r:id="rId12"/>
    <p:sldId id="308" r:id="rId13"/>
    <p:sldId id="285" r:id="rId14"/>
    <p:sldId id="1602" r:id="rId15"/>
    <p:sldId id="1562" r:id="rId16"/>
    <p:sldId id="291" r:id="rId17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8A2D"/>
    <a:srgbClr val="5CC486"/>
    <a:srgbClr val="FF6700"/>
    <a:srgbClr val="F39200"/>
    <a:srgbClr val="00294B"/>
    <a:srgbClr val="456487"/>
    <a:srgbClr val="E05314"/>
    <a:srgbClr val="6600CC"/>
    <a:srgbClr val="511F74"/>
    <a:srgbClr val="7A2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69" autoAdjust="0"/>
    <p:restoredTop sz="50000" autoAdjust="0"/>
  </p:normalViewPr>
  <p:slideViewPr>
    <p:cSldViewPr>
      <p:cViewPr varScale="1">
        <p:scale>
          <a:sx n="82" d="100"/>
          <a:sy n="82" d="100"/>
        </p:scale>
        <p:origin x="40" y="136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occhi\Desktop\HCERES-2025\per%20il%20plot%20dei%20progetti%20piu%20importan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guren\Documents\DIRECTION%202026-Second%20MANDAT%20AS\AG%20Voeux%202026\Graphes%20pour%20YR%202025modife&#769;pour%20A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eguren\Documents\DIRECTION%202026-Second%20MANDAT%20AS\AG%20Voeux%202026\Graphes%20pour%20YR%202025modife&#769;pour%20A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69082375441943E-2"/>
          <c:y val="3.2360564226382338E-2"/>
          <c:w val="0.87608695254820113"/>
          <c:h val="0.66423216425069065"/>
        </c:manualLayout>
      </c:layout>
      <c:barChart>
        <c:barDir val="col"/>
        <c:grouping val="stacked"/>
        <c:varyColors val="0"/>
        <c:ser>
          <c:idx val="0"/>
          <c:order val="0"/>
          <c:tx>
            <c:v>Researchers</c:v>
          </c:tx>
          <c:spPr>
            <a:solidFill>
              <a:schemeClr val="accent1"/>
            </a:solidFill>
            <a:ln w="50800">
              <a:solidFill>
                <a:schemeClr val="accent1"/>
              </a:solidFill>
            </a:ln>
            <a:effectLst/>
          </c:spPr>
          <c:invertIfNegative val="0"/>
          <c:cat>
            <c:strRef>
              <c:f>'selection 2024'!$A$3:$A$26</c:f>
              <c:strCache>
                <c:ptCount val="24"/>
                <c:pt idx="0">
                  <c:v>AGATA</c:v>
                </c:pt>
                <c:pt idx="1">
                  <c:v>ALICE</c:v>
                </c:pt>
                <c:pt idx="2">
                  <c:v>ALTO</c:v>
                </c:pt>
                <c:pt idx="3">
                  <c:v>ASTRO MeV</c:v>
                </c:pt>
                <c:pt idx="4">
                  <c:v>ATLAS</c:v>
                </c:pt>
                <c:pt idx="5">
                  <c:v>AUGER</c:v>
                </c:pt>
                <c:pt idx="6">
                  <c:v>Belle-II</c:v>
                </c:pt>
                <c:pt idx="7">
                  <c:v>CMB-S4-Litebird</c:v>
                </c:pt>
                <c:pt idx="8">
                  <c:v>CROSS + CUPID</c:v>
                </c:pt>
                <c:pt idx="9">
                  <c:v>CTA</c:v>
                </c:pt>
                <c:pt idx="10">
                  <c:v>DUNE</c:v>
                </c:pt>
                <c:pt idx="11">
                  <c:v>ESS</c:v>
                </c:pt>
                <c:pt idx="12">
                  <c:v>FCC</c:v>
                </c:pt>
                <c:pt idx="13">
                  <c:v>GANIL hors AGATA</c:v>
                </c:pt>
                <c:pt idx="14">
                  <c:v>Jlab </c:v>
                </c:pt>
                <c:pt idx="15">
                  <c:v>LHCb</c:v>
                </c:pt>
                <c:pt idx="16">
                  <c:v>LSST</c:v>
                </c:pt>
                <c:pt idx="17">
                  <c:v>MYRRHA</c:v>
                </c:pt>
                <c:pt idx="18">
                  <c:v>PALLAS</c:v>
                </c:pt>
                <c:pt idx="19">
                  <c:v>PERLE</c:v>
                </c:pt>
                <c:pt idx="20">
                  <c:v>PIP II</c:v>
                </c:pt>
                <c:pt idx="21">
                  <c:v>MOSAIC</c:v>
                </c:pt>
                <c:pt idx="22">
                  <c:v>THOMX</c:v>
                </c:pt>
                <c:pt idx="23">
                  <c:v>VIRGO+SVOM+ET</c:v>
                </c:pt>
              </c:strCache>
            </c:strRef>
          </c:cat>
          <c:val>
            <c:numRef>
              <c:f>'selection 2024'!$G$3:$G$26</c:f>
              <c:numCache>
                <c:formatCode>General</c:formatCode>
                <c:ptCount val="24"/>
                <c:pt idx="0">
                  <c:v>0.70125000000000004</c:v>
                </c:pt>
                <c:pt idx="1">
                  <c:v>7.8174999999999999</c:v>
                </c:pt>
                <c:pt idx="2">
                  <c:v>24.401250000000001</c:v>
                </c:pt>
                <c:pt idx="3">
                  <c:v>1.6074999999999999</c:v>
                </c:pt>
                <c:pt idx="4">
                  <c:v>25.76</c:v>
                </c:pt>
                <c:pt idx="5">
                  <c:v>4.4074999999999998</c:v>
                </c:pt>
                <c:pt idx="6">
                  <c:v>7.5887500000000001</c:v>
                </c:pt>
                <c:pt idx="7">
                  <c:v>5.8787500000000001</c:v>
                </c:pt>
                <c:pt idx="8">
                  <c:v>7.1074999999999999</c:v>
                </c:pt>
                <c:pt idx="9">
                  <c:v>4.0650000000000004</c:v>
                </c:pt>
                <c:pt idx="10">
                  <c:v>5.28</c:v>
                </c:pt>
                <c:pt idx="11">
                  <c:v>0</c:v>
                </c:pt>
                <c:pt idx="12">
                  <c:v>7.3825000000000003</c:v>
                </c:pt>
                <c:pt idx="13">
                  <c:v>15.99625</c:v>
                </c:pt>
                <c:pt idx="14">
                  <c:v>12.34125</c:v>
                </c:pt>
                <c:pt idx="15">
                  <c:v>15.90625</c:v>
                </c:pt>
                <c:pt idx="16">
                  <c:v>6.0149999999999997</c:v>
                </c:pt>
                <c:pt idx="17">
                  <c:v>0.15375</c:v>
                </c:pt>
                <c:pt idx="18">
                  <c:v>5.57</c:v>
                </c:pt>
                <c:pt idx="19">
                  <c:v>7.3624999999999998</c:v>
                </c:pt>
                <c:pt idx="20">
                  <c:v>0.50124999999999997</c:v>
                </c:pt>
                <c:pt idx="21">
                  <c:v>9.19</c:v>
                </c:pt>
                <c:pt idx="22">
                  <c:v>7.3587499999999997</c:v>
                </c:pt>
                <c:pt idx="23">
                  <c:v>15.57625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B0-44CC-B49E-D8216C4CE3EB}"/>
            </c:ext>
          </c:extLst>
        </c:ser>
        <c:ser>
          <c:idx val="1"/>
          <c:order val="1"/>
          <c:tx>
            <c:v>IT</c:v>
          </c:tx>
          <c:spPr>
            <a:solidFill>
              <a:schemeClr val="accent1"/>
            </a:solidFill>
            <a:ln w="50800">
              <a:solidFill>
                <a:schemeClr val="accent2"/>
              </a:solidFill>
            </a:ln>
            <a:effectLst/>
          </c:spPr>
          <c:invertIfNegative val="0"/>
          <c:cat>
            <c:strRef>
              <c:f>'selection 2024'!$A$3:$A$26</c:f>
              <c:strCache>
                <c:ptCount val="24"/>
                <c:pt idx="0">
                  <c:v>AGATA</c:v>
                </c:pt>
                <c:pt idx="1">
                  <c:v>ALICE</c:v>
                </c:pt>
                <c:pt idx="2">
                  <c:v>ALTO</c:v>
                </c:pt>
                <c:pt idx="3">
                  <c:v>ASTRO MeV</c:v>
                </c:pt>
                <c:pt idx="4">
                  <c:v>ATLAS</c:v>
                </c:pt>
                <c:pt idx="5">
                  <c:v>AUGER</c:v>
                </c:pt>
                <c:pt idx="6">
                  <c:v>Belle-II</c:v>
                </c:pt>
                <c:pt idx="7">
                  <c:v>CMB-S4-Litebird</c:v>
                </c:pt>
                <c:pt idx="8">
                  <c:v>CROSS + CUPID</c:v>
                </c:pt>
                <c:pt idx="9">
                  <c:v>CTA</c:v>
                </c:pt>
                <c:pt idx="10">
                  <c:v>DUNE</c:v>
                </c:pt>
                <c:pt idx="11">
                  <c:v>ESS</c:v>
                </c:pt>
                <c:pt idx="12">
                  <c:v>FCC</c:v>
                </c:pt>
                <c:pt idx="13">
                  <c:v>GANIL hors AGATA</c:v>
                </c:pt>
                <c:pt idx="14">
                  <c:v>Jlab </c:v>
                </c:pt>
                <c:pt idx="15">
                  <c:v>LHCb</c:v>
                </c:pt>
                <c:pt idx="16">
                  <c:v>LSST</c:v>
                </c:pt>
                <c:pt idx="17">
                  <c:v>MYRRHA</c:v>
                </c:pt>
                <c:pt idx="18">
                  <c:v>PALLAS</c:v>
                </c:pt>
                <c:pt idx="19">
                  <c:v>PERLE</c:v>
                </c:pt>
                <c:pt idx="20">
                  <c:v>PIP II</c:v>
                </c:pt>
                <c:pt idx="21">
                  <c:v>MOSAIC</c:v>
                </c:pt>
                <c:pt idx="22">
                  <c:v>THOMX</c:v>
                </c:pt>
                <c:pt idx="23">
                  <c:v>VIRGO+SVOM+ET</c:v>
                </c:pt>
              </c:strCache>
            </c:strRef>
          </c:cat>
          <c:val>
            <c:numRef>
              <c:f>'selection 2024'!$H$3:$H$26</c:f>
              <c:numCache>
                <c:formatCode>General</c:formatCode>
                <c:ptCount val="24"/>
                <c:pt idx="0">
                  <c:v>3.6087500000000001</c:v>
                </c:pt>
                <c:pt idx="1">
                  <c:v>0.49249999999999999</c:v>
                </c:pt>
                <c:pt idx="2">
                  <c:v>6.0049999999999999</c:v>
                </c:pt>
                <c:pt idx="3">
                  <c:v>5.46</c:v>
                </c:pt>
                <c:pt idx="4">
                  <c:v>17.989999999999998</c:v>
                </c:pt>
                <c:pt idx="5">
                  <c:v>2.5000000000000001E-3</c:v>
                </c:pt>
                <c:pt idx="6">
                  <c:v>0.57374999999999998</c:v>
                </c:pt>
                <c:pt idx="7">
                  <c:v>7.7499999999999999E-2</c:v>
                </c:pt>
                <c:pt idx="8">
                  <c:v>5.8887499999999999</c:v>
                </c:pt>
                <c:pt idx="9">
                  <c:v>2.36375</c:v>
                </c:pt>
                <c:pt idx="10">
                  <c:v>4.4212499999999997</c:v>
                </c:pt>
                <c:pt idx="11">
                  <c:v>0.82625000000000004</c:v>
                </c:pt>
                <c:pt idx="12">
                  <c:v>0.14624999999999999</c:v>
                </c:pt>
                <c:pt idx="13">
                  <c:v>7.9775</c:v>
                </c:pt>
                <c:pt idx="14">
                  <c:v>3.8587500000000001</c:v>
                </c:pt>
                <c:pt idx="15">
                  <c:v>3.82375</c:v>
                </c:pt>
                <c:pt idx="16">
                  <c:v>1.6312500000000001</c:v>
                </c:pt>
                <c:pt idx="17">
                  <c:v>6.7787499999999996</c:v>
                </c:pt>
                <c:pt idx="18">
                  <c:v>5.7862499999999999</c:v>
                </c:pt>
                <c:pt idx="19">
                  <c:v>6.4649999999999999</c:v>
                </c:pt>
                <c:pt idx="20">
                  <c:v>2.4624999999999999</c:v>
                </c:pt>
                <c:pt idx="21">
                  <c:v>1.5525</c:v>
                </c:pt>
                <c:pt idx="22">
                  <c:v>4.3875000000000002</c:v>
                </c:pt>
                <c:pt idx="23">
                  <c:v>5.33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B0-44CC-B49E-D8216C4CE3EB}"/>
            </c:ext>
          </c:extLst>
        </c:ser>
        <c:ser>
          <c:idx val="2"/>
          <c:order val="2"/>
          <c:tx>
            <c:v>Plateforms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5080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B0-44CC-B49E-D8216C4CE3EB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3"/>
              </a:solidFill>
              <a:ln w="5080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B0-44CC-B49E-D8216C4CE3EB}"/>
              </c:ext>
            </c:extLst>
          </c:dPt>
          <c:cat>
            <c:strRef>
              <c:f>'selection 2024'!$A$3:$A$26</c:f>
              <c:strCache>
                <c:ptCount val="24"/>
                <c:pt idx="0">
                  <c:v>AGATA</c:v>
                </c:pt>
                <c:pt idx="1">
                  <c:v>ALICE</c:v>
                </c:pt>
                <c:pt idx="2">
                  <c:v>ALTO</c:v>
                </c:pt>
                <c:pt idx="3">
                  <c:v>ASTRO MeV</c:v>
                </c:pt>
                <c:pt idx="4">
                  <c:v>ATLAS</c:v>
                </c:pt>
                <c:pt idx="5">
                  <c:v>AUGER</c:v>
                </c:pt>
                <c:pt idx="6">
                  <c:v>Belle-II</c:v>
                </c:pt>
                <c:pt idx="7">
                  <c:v>CMB-S4-Litebird</c:v>
                </c:pt>
                <c:pt idx="8">
                  <c:v>CROSS + CUPID</c:v>
                </c:pt>
                <c:pt idx="9">
                  <c:v>CTA</c:v>
                </c:pt>
                <c:pt idx="10">
                  <c:v>DUNE</c:v>
                </c:pt>
                <c:pt idx="11">
                  <c:v>ESS</c:v>
                </c:pt>
                <c:pt idx="12">
                  <c:v>FCC</c:v>
                </c:pt>
                <c:pt idx="13">
                  <c:v>GANIL hors AGATA</c:v>
                </c:pt>
                <c:pt idx="14">
                  <c:v>Jlab </c:v>
                </c:pt>
                <c:pt idx="15">
                  <c:v>LHCb</c:v>
                </c:pt>
                <c:pt idx="16">
                  <c:v>LSST</c:v>
                </c:pt>
                <c:pt idx="17">
                  <c:v>MYRRHA</c:v>
                </c:pt>
                <c:pt idx="18">
                  <c:v>PALLAS</c:v>
                </c:pt>
                <c:pt idx="19">
                  <c:v>PERLE</c:v>
                </c:pt>
                <c:pt idx="20">
                  <c:v>PIP II</c:v>
                </c:pt>
                <c:pt idx="21">
                  <c:v>MOSAIC</c:v>
                </c:pt>
                <c:pt idx="22">
                  <c:v>THOMX</c:v>
                </c:pt>
                <c:pt idx="23">
                  <c:v>VIRGO+SVOM+ET</c:v>
                </c:pt>
              </c:strCache>
            </c:strRef>
          </c:cat>
          <c:val>
            <c:numRef>
              <c:f>'selection 2024'!$I$3:$I$26</c:f>
              <c:numCache>
                <c:formatCode>General</c:formatCode>
                <c:ptCount val="24"/>
                <c:pt idx="2">
                  <c:v>18.162500000000001</c:v>
                </c:pt>
                <c:pt idx="3">
                  <c:v>0</c:v>
                </c:pt>
                <c:pt idx="17">
                  <c:v>0.22</c:v>
                </c:pt>
                <c:pt idx="19">
                  <c:v>0.21124999999999999</c:v>
                </c:pt>
                <c:pt idx="20">
                  <c:v>0.58125000000000004</c:v>
                </c:pt>
                <c:pt idx="21">
                  <c:v>12.06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2B0-44CC-B49E-D8216C4CE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603902752"/>
        <c:axId val="1603983008"/>
      </c:barChart>
      <c:catAx>
        <c:axId val="160390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6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3983008"/>
        <c:crosses val="autoZero"/>
        <c:auto val="1"/>
        <c:lblAlgn val="ctr"/>
        <c:lblOffset val="100"/>
        <c:noMultiLvlLbl val="0"/>
      </c:catAx>
      <c:valAx>
        <c:axId val="160398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FTE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390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409972976609958"/>
          <c:y val="2.5360129485579752E-2"/>
          <c:w val="0.49547432166902589"/>
          <c:h val="7.7087995922514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'PHD-thèses'!$B$4</c:f>
              <c:strCache>
                <c:ptCount val="1"/>
                <c:pt idx="0">
                  <c:v>NEW PHD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'PHD-thèses'!$C$3:$I$3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'PHD-thèses'!$C$4:$I$4</c:f>
              <c:numCache>
                <c:formatCode>General</c:formatCode>
                <c:ptCount val="6"/>
                <c:pt idx="0">
                  <c:v>32</c:v>
                </c:pt>
                <c:pt idx="1">
                  <c:v>34</c:v>
                </c:pt>
                <c:pt idx="2">
                  <c:v>29</c:v>
                </c:pt>
                <c:pt idx="3">
                  <c:v>27</c:v>
                </c:pt>
                <c:pt idx="4">
                  <c:v>32</c:v>
                </c:pt>
                <c:pt idx="5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A4-4E5A-ABB9-126C17276D57}"/>
            </c:ext>
          </c:extLst>
        </c:ser>
        <c:ser>
          <c:idx val="1"/>
          <c:order val="1"/>
          <c:tx>
            <c:strRef>
              <c:f>'PHD-thèses'!$B$5</c:f>
              <c:strCache>
                <c:ptCount val="1"/>
                <c:pt idx="0">
                  <c:v>DEFENDED THESES</c:v>
                </c:pt>
              </c:strCache>
            </c:strRef>
          </c:tx>
          <c:spPr>
            <a:solidFill>
              <a:srgbClr val="ED7D31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ED7D3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'PHD-thèses'!$C$3:$I$3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'PHD-thèses'!$C$5:$I$5</c:f>
              <c:numCache>
                <c:formatCode>General</c:formatCode>
                <c:ptCount val="6"/>
                <c:pt idx="0">
                  <c:v>28</c:v>
                </c:pt>
                <c:pt idx="1">
                  <c:v>34</c:v>
                </c:pt>
                <c:pt idx="2">
                  <c:v>33</c:v>
                </c:pt>
                <c:pt idx="3">
                  <c:v>33</c:v>
                </c:pt>
                <c:pt idx="4">
                  <c:v>37</c:v>
                </c:pt>
                <c:pt idx="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A4-4E5A-ABB9-126C17276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6246175"/>
        <c:axId val="316139951"/>
      </c:barChart>
      <c:catAx>
        <c:axId val="31624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139951"/>
        <c:crosses val="autoZero"/>
        <c:auto val="1"/>
        <c:lblAlgn val="ctr"/>
        <c:lblOffset val="100"/>
        <c:noMultiLvlLbl val="0"/>
      </c:catAx>
      <c:valAx>
        <c:axId val="316139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624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'post-doc cdd etc.'!$A$2</c:f>
              <c:strCache>
                <c:ptCount val="1"/>
                <c:pt idx="0">
                  <c:v>PostDoc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'post-doc cdd etc.'!$B$1:$G$1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'post-doc cdd etc.'!$B$2:$G$2</c:f>
              <c:numCache>
                <c:formatCode>General</c:formatCode>
                <c:ptCount val="6"/>
                <c:pt idx="0">
                  <c:v>26</c:v>
                </c:pt>
                <c:pt idx="1">
                  <c:v>29</c:v>
                </c:pt>
                <c:pt idx="2">
                  <c:v>35</c:v>
                </c:pt>
                <c:pt idx="3">
                  <c:v>48</c:v>
                </c:pt>
                <c:pt idx="4">
                  <c:v>43</c:v>
                </c:pt>
                <c:pt idx="5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7E-4A12-9F9F-C5C86B653676}"/>
            </c:ext>
          </c:extLst>
        </c:ser>
        <c:ser>
          <c:idx val="1"/>
          <c:order val="1"/>
          <c:tx>
            <c:strRef>
              <c:f>'post-doc cdd etc.'!$A$3</c:f>
              <c:strCache>
                <c:ptCount val="1"/>
                <c:pt idx="0">
                  <c:v>CDD IT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'post-doc cdd etc.'!$B$1:$G$1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'post-doc cdd etc.'!$B$3:$G$3</c:f>
              <c:numCache>
                <c:formatCode>General</c:formatCode>
                <c:ptCount val="6"/>
                <c:pt idx="0">
                  <c:v>28</c:v>
                </c:pt>
                <c:pt idx="1">
                  <c:v>22</c:v>
                </c:pt>
                <c:pt idx="2">
                  <c:v>17</c:v>
                </c:pt>
                <c:pt idx="3">
                  <c:v>24</c:v>
                </c:pt>
                <c:pt idx="4">
                  <c:v>25</c:v>
                </c:pt>
                <c:pt idx="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7E-4A12-9F9F-C5C86B653676}"/>
            </c:ext>
          </c:extLst>
        </c:ser>
        <c:ser>
          <c:idx val="2"/>
          <c:order val="2"/>
          <c:tx>
            <c:strRef>
              <c:f>'post-doc cdd etc.'!$A$4</c:f>
              <c:strCache>
                <c:ptCount val="1"/>
                <c:pt idx="0">
                  <c:v>Apprentis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'post-doc cdd etc.'!$B$1:$G$1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'post-doc cdd etc.'!$B$4:$G$4</c:f>
              <c:numCache>
                <c:formatCode>General</c:formatCode>
                <c:ptCount val="6"/>
                <c:pt idx="0">
                  <c:v>7</c:v>
                </c:pt>
                <c:pt idx="1">
                  <c:v>6</c:v>
                </c:pt>
                <c:pt idx="2">
                  <c:v>7</c:v>
                </c:pt>
                <c:pt idx="3">
                  <c:v>9</c:v>
                </c:pt>
                <c:pt idx="4">
                  <c:v>9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7E-4A12-9F9F-C5C86B653676}"/>
            </c:ext>
          </c:extLst>
        </c:ser>
        <c:ser>
          <c:idx val="3"/>
          <c:order val="3"/>
          <c:tx>
            <c:strRef>
              <c:f>'post-doc cdd etc.'!$A$5</c:f>
              <c:strCache>
                <c:ptCount val="1"/>
                <c:pt idx="0">
                  <c:v>Emerites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'post-doc cdd etc.'!$B$1:$G$1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'post-doc cdd etc.'!$B$5:$G$5</c:f>
              <c:numCache>
                <c:formatCode>General</c:formatCode>
                <c:ptCount val="6"/>
                <c:pt idx="0">
                  <c:v>28</c:v>
                </c:pt>
                <c:pt idx="1">
                  <c:v>26</c:v>
                </c:pt>
                <c:pt idx="2">
                  <c:v>27</c:v>
                </c:pt>
                <c:pt idx="3">
                  <c:v>29</c:v>
                </c:pt>
                <c:pt idx="4">
                  <c:v>30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7E-4A12-9F9F-C5C86B6536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89470639"/>
        <c:axId val="32669696"/>
      </c:barChart>
      <c:catAx>
        <c:axId val="1789470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69696"/>
        <c:crosses val="autoZero"/>
        <c:auto val="1"/>
        <c:lblAlgn val="ctr"/>
        <c:lblOffset val="100"/>
        <c:noMultiLvlLbl val="0"/>
      </c:catAx>
      <c:valAx>
        <c:axId val="32669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9470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29/01/2026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d0826aae6_7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cd0826aae6_7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-slide-fili-perso">
  <p:cSld name="1_Intro-slide-fili-perso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" y="1"/>
            <a:ext cx="10772420" cy="605928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741364" y="1485904"/>
            <a:ext cx="4557712" cy="72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538627" lvl="0" indent="-269314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356" b="1">
                <a:solidFill>
                  <a:srgbClr val="00294B"/>
                </a:solidFill>
              </a:defRPr>
            </a:lvl1pPr>
            <a:lvl2pPr marL="1077255" lvl="1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3" b="1"/>
            </a:lvl2pPr>
            <a:lvl3pPr marL="1615882" lvl="2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767" b="1"/>
            </a:lvl3pPr>
            <a:lvl4pPr marL="2154509" lvl="3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4pPr>
            <a:lvl5pPr marL="2693137" lvl="4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5pPr>
            <a:lvl6pPr marL="3231764" lvl="5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6pPr>
            <a:lvl7pPr marL="3770391" lvl="6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7pPr>
            <a:lvl8pPr marL="4309019" lvl="7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8pPr>
            <a:lvl9pPr marL="4847646" lvl="8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2"/>
          </p:nvPr>
        </p:nvSpPr>
        <p:spPr>
          <a:xfrm>
            <a:off x="741364" y="2212980"/>
            <a:ext cx="4557712" cy="325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538627" lvl="0" indent="-448856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077255" lvl="1" indent="-418932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615882" lvl="2" indent="-396490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154509" lvl="3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2693137" lvl="4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231764" lvl="5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770391" lvl="6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309019" lvl="7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847646" lvl="8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body" idx="3"/>
          </p:nvPr>
        </p:nvSpPr>
        <p:spPr>
          <a:xfrm>
            <a:off x="5453062" y="1485904"/>
            <a:ext cx="4579937" cy="72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538627" lvl="0" indent="-269314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356" b="1">
                <a:solidFill>
                  <a:srgbClr val="00294B"/>
                </a:solidFill>
              </a:defRPr>
            </a:lvl1pPr>
            <a:lvl2pPr marL="1077255" lvl="1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3" b="1"/>
            </a:lvl2pPr>
            <a:lvl3pPr marL="1615882" lvl="2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767" b="1"/>
            </a:lvl3pPr>
            <a:lvl4pPr marL="2154509" lvl="3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4pPr>
            <a:lvl5pPr marL="2693137" lvl="4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5pPr>
            <a:lvl6pPr marL="3231764" lvl="5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6pPr>
            <a:lvl7pPr marL="3770391" lvl="6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7pPr>
            <a:lvl8pPr marL="4309019" lvl="7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8pPr>
            <a:lvl9pPr marL="4847646" lvl="8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body" idx="4"/>
          </p:nvPr>
        </p:nvSpPr>
        <p:spPr>
          <a:xfrm>
            <a:off x="5453062" y="2212980"/>
            <a:ext cx="4579937" cy="325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538627" lvl="0" indent="-448856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2827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77255" lvl="1" indent="-418932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356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15882" lvl="2" indent="-396490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003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54509" lvl="3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2693137" lvl="4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231764" lvl="5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770391" lvl="6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309019" lvl="7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847646" lvl="8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dt" idx="10"/>
          </p:nvPr>
        </p:nvSpPr>
        <p:spPr>
          <a:xfrm>
            <a:off x="201812" y="5714832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08/12/2025</a:t>
            </a:r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ftr" idx="11"/>
          </p:nvPr>
        </p:nvSpPr>
        <p:spPr>
          <a:xfrm>
            <a:off x="2938117" y="5714832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fr-FR"/>
              <a:t>Présentation IJCLab 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sldNum" idx="12"/>
          </p:nvPr>
        </p:nvSpPr>
        <p:spPr>
          <a:xfrm>
            <a:off x="8159408" y="5714832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2290045" y="149425"/>
            <a:ext cx="5688632" cy="43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356" b="1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785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ro-slide-perso">
  <p:cSld name="2_Intro-slide-pers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" y="0"/>
            <a:ext cx="10772420" cy="605948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0"/>
          <p:cNvSpPr txBox="1">
            <a:spLocks noGrp="1"/>
          </p:cNvSpPr>
          <p:nvPr>
            <p:ph type="body" idx="1"/>
          </p:nvPr>
        </p:nvSpPr>
        <p:spPr>
          <a:xfrm>
            <a:off x="741364" y="1485901"/>
            <a:ext cx="4557712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6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sz="2400" b="1">
                <a:solidFill>
                  <a:srgbClr val="00294B"/>
                </a:solidFill>
              </a:defRPr>
            </a:lvl1pPr>
            <a:lvl2pPr marL="914372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59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45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32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18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05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491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7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body" idx="2"/>
          </p:nvPr>
        </p:nvSpPr>
        <p:spPr>
          <a:xfrm>
            <a:off x="741364" y="2212976"/>
            <a:ext cx="4557712" cy="325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6" lvl="0" indent="-40638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>
                <a:solidFill>
                  <a:srgbClr val="FF6700"/>
                </a:solidFill>
              </a:defRPr>
            </a:lvl1pPr>
            <a:lvl2pPr marL="914372" lvl="1" indent="-3809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>
                <a:solidFill>
                  <a:srgbClr val="00294B"/>
                </a:solidFill>
              </a:defRPr>
            </a:lvl2pPr>
            <a:lvl3pPr marL="1371559" lvl="2" indent="-3555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>
                <a:solidFill>
                  <a:srgbClr val="456487"/>
                </a:solidFill>
              </a:defRPr>
            </a:lvl3pPr>
            <a:lvl4pPr marL="1828745" lvl="3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marL="2285932" lvl="4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marL="2743118" lvl="5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05" lvl="6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91" lvl="7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77" lvl="8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3"/>
          </p:nvPr>
        </p:nvSpPr>
        <p:spPr>
          <a:xfrm>
            <a:off x="5453063" y="1485901"/>
            <a:ext cx="4579937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6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sz="2400" b="1">
                <a:solidFill>
                  <a:srgbClr val="00294B"/>
                </a:solidFill>
              </a:defRPr>
            </a:lvl1pPr>
            <a:lvl2pPr marL="914372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59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45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32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18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05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491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7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body" idx="4"/>
          </p:nvPr>
        </p:nvSpPr>
        <p:spPr>
          <a:xfrm>
            <a:off x="5453063" y="2212976"/>
            <a:ext cx="4579937" cy="325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6" lvl="0" indent="-40638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 sz="28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2" lvl="1" indent="-3809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59" lvl="2" indent="-3555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 sz="2000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45" lvl="3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marL="2285932" lvl="4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marL="2743118" lvl="5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05" lvl="6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91" lvl="7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77" lvl="8" indent="-3428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dt" idx="10"/>
          </p:nvPr>
        </p:nvSpPr>
        <p:spPr>
          <a:xfrm>
            <a:off x="201812" y="5714821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08/12/2025</a:t>
            </a:r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ftr" idx="11"/>
          </p:nvPr>
        </p:nvSpPr>
        <p:spPr>
          <a:xfrm>
            <a:off x="2938116" y="5714821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Présentation IJCLab </a:t>
            </a:r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sldNum" idx="12"/>
          </p:nvPr>
        </p:nvSpPr>
        <p:spPr>
          <a:xfrm>
            <a:off x="8159408" y="5714821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2290044" y="149426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  <a:defRPr sz="2400" b="1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7444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62580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08/12/2025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3" r:id="rId11"/>
    <p:sldLayoutId id="2147483714" r:id="rId12"/>
    <p:sldLayoutId id="214748371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nc.in2p3.fr/" TargetMode="External"/><Relationship Id="rId2" Type="http://schemas.openxmlformats.org/officeDocument/2006/relationships/hyperlink" Target="https://www.csnsm.in2p3.fr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34" Type="http://schemas.openxmlformats.org/officeDocument/2006/relationships/slideLayout" Target="../slideLayouts/slideLayout10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openxmlformats.org/officeDocument/2006/relationships/tags" Target="../tags/tag30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8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Relationship Id="rId9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tags" Target="../tags/tag1.xml"/><Relationship Id="rId6" Type="http://schemas.openxmlformats.org/officeDocument/2006/relationships/image" Target="../media/image29.jp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g"/><Relationship Id="rId2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5C081DB-CBFD-4AB2-8FB2-009EAD6FE31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z="1400">
                <a:latin typeface="+mn-lt"/>
              </a:rPr>
              <a:t>08/12/2025</a:t>
            </a:r>
            <a:endParaRPr lang="fr-FR" sz="1400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B936168-112F-44CE-B52C-A984DEF4D6C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Présentation IJCLab </a:t>
            </a:r>
            <a:endParaRPr lang="fr-FR" sz="1400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56EB657-8C75-46A5-B03C-4A97382422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7E71596-5F9D-49C5-9701-16B3CA54319D}" type="slidenum">
              <a:rPr lang="fr-FR" sz="1400" smtClean="0">
                <a:latin typeface="+mn-lt"/>
              </a:rPr>
              <a:pPr/>
              <a:t>1</a:t>
            </a:fld>
            <a:endParaRPr lang="fr-FR" sz="14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A7C17-85A8-497C-91CF-1AC4C9586678}"/>
              </a:ext>
            </a:extLst>
          </p:cNvPr>
          <p:cNvSpPr/>
          <p:nvPr/>
        </p:nvSpPr>
        <p:spPr>
          <a:xfrm>
            <a:off x="2866107" y="4055837"/>
            <a:ext cx="5377408" cy="1523494"/>
          </a:xfrm>
          <a:prstGeom prst="rect">
            <a:avLst/>
          </a:prstGeom>
          <a:ln w="28575">
            <a:solidFill>
              <a:srgbClr val="FF67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i="1" dirty="0">
                <a:latin typeface="+mn-lt"/>
              </a:rPr>
              <a:t>Formé en 2020 de la fusion de 5 Laboratoires d’Orsay</a:t>
            </a:r>
          </a:p>
          <a:p>
            <a:r>
              <a:rPr lang="fr-FR" sz="1500" b="1" i="1" dirty="0">
                <a:latin typeface="+mn-lt"/>
              </a:rPr>
              <a:t>CSNSM </a:t>
            </a:r>
            <a:r>
              <a:rPr lang="fr-FR" sz="1500" i="1" dirty="0">
                <a:latin typeface="+mn-lt"/>
              </a:rPr>
              <a:t>Centre de Sciences Nucléaires et de Sciences de la Matière</a:t>
            </a:r>
            <a:endParaRPr lang="fr-FR" sz="1500" i="1" dirty="0">
              <a:latin typeface="+mn-lt"/>
              <a:hlinkClick r:id="rId2"/>
            </a:endParaRPr>
          </a:p>
          <a:p>
            <a:r>
              <a:rPr lang="fr-FR" sz="1500" b="1" i="1" dirty="0">
                <a:latin typeface="+mn-lt"/>
              </a:rPr>
              <a:t>IPN</a:t>
            </a:r>
            <a:r>
              <a:rPr lang="fr-FR" sz="1500" i="1" dirty="0">
                <a:latin typeface="+mn-lt"/>
              </a:rPr>
              <a:t>        Institut de Physique Nucléaire</a:t>
            </a:r>
          </a:p>
          <a:p>
            <a:r>
              <a:rPr lang="fr-FR" sz="1500" b="1" i="1" dirty="0">
                <a:latin typeface="+mn-lt"/>
              </a:rPr>
              <a:t>IMNC</a:t>
            </a:r>
            <a:r>
              <a:rPr lang="fr-FR" sz="1500" i="1" dirty="0">
                <a:latin typeface="+mn-lt"/>
              </a:rPr>
              <a:t>    Imagerie et Modélisation en Neurobiologie et Cancérologie</a:t>
            </a:r>
            <a:endParaRPr lang="fr-FR" sz="1500" i="1" dirty="0">
              <a:latin typeface="+mn-lt"/>
              <a:hlinkClick r:id="rId3"/>
            </a:endParaRPr>
          </a:p>
          <a:p>
            <a:r>
              <a:rPr lang="fr-FR" sz="1500" b="1" i="1" dirty="0">
                <a:latin typeface="+mn-lt"/>
              </a:rPr>
              <a:t>LAL</a:t>
            </a:r>
            <a:r>
              <a:rPr lang="fr-FR" sz="1500" i="1" dirty="0">
                <a:latin typeface="+mn-lt"/>
              </a:rPr>
              <a:t>        Laboratoire de l’Accélérateur Linéaire </a:t>
            </a:r>
          </a:p>
          <a:p>
            <a:r>
              <a:rPr lang="fr-FR" sz="1500" b="1" i="1" dirty="0">
                <a:latin typeface="+mn-lt"/>
              </a:rPr>
              <a:t>LPT</a:t>
            </a:r>
            <a:r>
              <a:rPr lang="fr-FR" sz="1500" i="1" dirty="0">
                <a:latin typeface="+mn-lt"/>
              </a:rPr>
              <a:t>        Laboratoire de Physique Théorique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4E85DAE-0E10-4FB1-B452-D3B4D2853005}"/>
              </a:ext>
            </a:extLst>
          </p:cNvPr>
          <p:cNvSpPr txBox="1"/>
          <p:nvPr/>
        </p:nvSpPr>
        <p:spPr>
          <a:xfrm>
            <a:off x="3625017" y="3257962"/>
            <a:ext cx="3716787" cy="707886"/>
          </a:xfrm>
          <a:prstGeom prst="rect">
            <a:avLst/>
          </a:prstGeom>
          <a:solidFill>
            <a:srgbClr val="FF6700">
              <a:alpha val="68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new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European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Laboratory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 nouveau laboratoire Européen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ED6D4B7-CB15-4B6C-A3BB-76693B048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705" y="797497"/>
            <a:ext cx="3258894" cy="24604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6469D2-AE2C-4F16-90F5-B1C3AB724BD4}"/>
              </a:ext>
            </a:extLst>
          </p:cNvPr>
          <p:cNvSpPr/>
          <p:nvPr/>
        </p:nvSpPr>
        <p:spPr>
          <a:xfrm>
            <a:off x="3625612" y="739456"/>
            <a:ext cx="3716192" cy="3226392"/>
          </a:xfrm>
          <a:prstGeom prst="rect">
            <a:avLst/>
          </a:prstGeom>
          <a:noFill/>
          <a:ln w="762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384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400">
                <a:latin typeface="+mn-lt"/>
              </a:rPr>
              <a:t>08/12/2025</a:t>
            </a:r>
            <a:endParaRPr lang="fr-FR" sz="1400">
              <a:latin typeface="+mn-lt"/>
            </a:endParaRPr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+mn-lt"/>
              </a:rPr>
              <a:t>Présentation IJCLab </a:t>
            </a: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 sz="1400" smtClean="0">
                <a:latin typeface="+mn-lt"/>
              </a:rPr>
              <a:t>10</a:t>
            </a:fld>
            <a:endParaRPr lang="fr-FR" sz="1400">
              <a:latin typeface="+mn-lt"/>
            </a:endParaRPr>
          </a:p>
        </p:txBody>
      </p:sp>
      <p:sp>
        <p:nvSpPr>
          <p:cNvPr id="10" name="Rectangle 17"/>
          <p:cNvSpPr/>
          <p:nvPr/>
        </p:nvSpPr>
        <p:spPr bwMode="auto">
          <a:xfrm>
            <a:off x="57794" y="895399"/>
            <a:ext cx="105241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FF0000"/>
                </a:solidFill>
                <a:latin typeface="+mn-lt"/>
              </a:rPr>
              <a:t>Personnel technique possédant des compétences/expertise techniques</a:t>
            </a:r>
          </a:p>
          <a:p>
            <a:pPr algn="ctr">
              <a:defRPr/>
            </a:pPr>
            <a:r>
              <a:rPr lang="fr-FR" sz="1600" b="1" dirty="0">
                <a:solidFill>
                  <a:srgbClr val="FF0000"/>
                </a:solidFill>
                <a:latin typeface="+mn-lt"/>
              </a:rPr>
              <a:t>piliers essentiels du laboratoire pour concevoir, dessiner et construire des instruments.</a:t>
            </a:r>
          </a:p>
          <a:p>
            <a:pPr marL="844550" lvl="1" indent="-342900" algn="just">
              <a:buFont typeface="Wingdings"/>
              <a:buChar char="Ø"/>
              <a:defRPr/>
            </a:pPr>
            <a:r>
              <a:rPr lang="fr-FR" sz="1600" dirty="0">
                <a:latin typeface="+mn-lt"/>
              </a:rPr>
              <a:t>Les services techniques sont alimentés par les enjeux de la recherche (R&amp;D et projets)</a:t>
            </a:r>
          </a:p>
          <a:p>
            <a:pPr marL="844550" lvl="1" indent="-342900" algn="just">
              <a:buFont typeface="Wingdings"/>
              <a:buChar char="Ø"/>
              <a:defRPr/>
            </a:pPr>
            <a:r>
              <a:rPr lang="fr-FR" sz="1600" dirty="0">
                <a:latin typeface="+mn-lt"/>
              </a:rPr>
              <a:t>La proximité des équipes techniques et de recherche (équipes intégrées)</a:t>
            </a:r>
          </a:p>
          <a:p>
            <a:pPr marL="844550" lvl="1" indent="-342900" algn="just">
              <a:buFont typeface="Wingdings"/>
              <a:buChar char="Ø"/>
              <a:defRPr/>
            </a:pPr>
            <a:r>
              <a:rPr lang="fr-FR" sz="1600" dirty="0">
                <a:latin typeface="+mn-lt"/>
              </a:rPr>
              <a:t>La capacité à combiner et faire coexister polyvalence et spécialisation</a:t>
            </a:r>
          </a:p>
          <a:p>
            <a:pPr marL="844550" lvl="1" indent="-342900" algn="just">
              <a:buFont typeface="Wingdings"/>
              <a:buChar char="Ø"/>
              <a:defRPr/>
            </a:pPr>
            <a:endParaRPr lang="fr-FR" dirty="0">
              <a:latin typeface="+mn-lt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55286DF-C770-44A7-A6EF-F14A4F5EE4D5}"/>
              </a:ext>
            </a:extLst>
          </p:cNvPr>
          <p:cNvSpPr txBox="1"/>
          <p:nvPr/>
        </p:nvSpPr>
        <p:spPr>
          <a:xfrm>
            <a:off x="2938116" y="111196"/>
            <a:ext cx="721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latin typeface="+mn-lt"/>
              </a:rPr>
              <a:t>IJClab</a:t>
            </a:r>
            <a:r>
              <a:rPr lang="fr-FR" sz="2400" b="1" dirty="0">
                <a:latin typeface="+mn-lt"/>
              </a:rPr>
              <a:t> en bref :Les métiers Techniques  ~ 300 personnes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DA89BC1F-CBBF-4890-B676-517A3A970FBC}"/>
              </a:ext>
            </a:extLst>
          </p:cNvPr>
          <p:cNvGrpSpPr/>
          <p:nvPr/>
        </p:nvGrpSpPr>
        <p:grpSpPr>
          <a:xfrm>
            <a:off x="8406537" y="3029744"/>
            <a:ext cx="2247284" cy="2586834"/>
            <a:chOff x="8760603" y="633429"/>
            <a:chExt cx="2125515" cy="3065435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82F227F9-F110-452C-80E7-052117487FF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778451" y="633429"/>
              <a:ext cx="422316" cy="389406"/>
            </a:xfrm>
            <a:prstGeom prst="ellips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38F8CEF-32CE-429B-B12F-F3207C4151CA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9237784" y="648664"/>
              <a:ext cx="977671" cy="401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 dirty="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Technique</a:t>
              </a: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3D03BA1C-0662-4203-BD85-75FD82D4BDF5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778451" y="1136823"/>
              <a:ext cx="422316" cy="389406"/>
            </a:xfrm>
            <a:prstGeom prst="ellipse">
              <a:avLst/>
            </a:prstGeom>
            <a:solidFill>
              <a:srgbClr val="5B9BD5">
                <a:alpha val="5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4184E609-E032-4CDA-B21C-D1850E3E3831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9237784" y="1177110"/>
              <a:ext cx="1172162" cy="401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 dirty="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Electronique</a:t>
              </a: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0B91B886-7DD9-4CF6-BD47-43ABA8AA228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778451" y="1650537"/>
              <a:ext cx="422316" cy="389406"/>
            </a:xfrm>
            <a:prstGeom prst="ellipse">
              <a:avLst/>
            </a:prstGeom>
            <a:solidFill>
              <a:srgbClr val="FF0000">
                <a:alpha val="4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D5BAEFB6-7B02-4318-A571-CE4FA3820ED3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9237784" y="1690824"/>
              <a:ext cx="1248637" cy="401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Informatique </a:t>
              </a: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D16B468D-6441-49A6-B4E3-849D405070F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789123" y="2596348"/>
              <a:ext cx="422316" cy="389406"/>
            </a:xfrm>
            <a:prstGeom prst="ellipse">
              <a:avLst/>
            </a:prstGeom>
            <a:solidFill>
              <a:srgbClr val="FF99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F1C7FC7-8B74-4D72-9A3F-C5DFB56CE16B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9170572" y="3005897"/>
              <a:ext cx="1715546" cy="692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Accélérateurs et autres spécialités</a:t>
              </a: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3A1253BA-F560-4985-85BF-77C53147BBB8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8770763" y="2138306"/>
              <a:ext cx="422316" cy="389406"/>
            </a:xfrm>
            <a:prstGeom prst="ellipse">
              <a:avLst/>
            </a:prstGeom>
            <a:solidFill>
              <a:srgbClr val="C5E0B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AEEAB3CD-C734-403A-9293-9B4752A19EEF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9237784" y="2174400"/>
              <a:ext cx="806893" cy="401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Biologie</a:t>
              </a: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FA55614E-BCEC-4CCE-8939-EFABB1094C6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8760603" y="3029744"/>
              <a:ext cx="455765" cy="46511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4902"/>
              </a:schemeClr>
            </a:solidFill>
            <a:ln w="127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EA96A86F-0D13-47FC-9641-E621277BCD2B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9217704" y="2580638"/>
              <a:ext cx="1034920" cy="401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6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Detecteurs</a:t>
              </a: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79670D5B-0757-4BE2-9D37-94EE3EBCB23A}"/>
              </a:ext>
            </a:extLst>
          </p:cNvPr>
          <p:cNvGrpSpPr/>
          <p:nvPr/>
        </p:nvGrpSpPr>
        <p:grpSpPr>
          <a:xfrm>
            <a:off x="443701" y="2594562"/>
            <a:ext cx="7962835" cy="3047164"/>
            <a:chOff x="118954" y="1085528"/>
            <a:chExt cx="8846567" cy="3971715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709CA6EF-3C32-45ED-BF97-1FFE0A3A7AA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8954" y="1298225"/>
              <a:ext cx="3914420" cy="1892469"/>
            </a:xfrm>
            <a:prstGeom prst="ellipse">
              <a:avLst/>
            </a:prstGeom>
            <a:solidFill>
              <a:srgbClr val="FF0000">
                <a:alpha val="53000"/>
              </a:srgbClr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     </a:t>
              </a: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8C5775C2-C124-48BC-80DE-3D9749495CF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156907" y="2901163"/>
              <a:ext cx="3808614" cy="1924637"/>
            </a:xfrm>
            <a:prstGeom prst="ellipse">
              <a:avLst/>
            </a:prstGeom>
            <a:solidFill>
              <a:srgbClr val="FFC000">
                <a:alpha val="35000"/>
              </a:srgbClr>
            </a:solidFill>
            <a:ln w="381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66C8A819-5165-4C3C-B3B7-8796EA059345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72847" y="2288254"/>
              <a:ext cx="2360563" cy="842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Developpement Software</a:t>
              </a: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536816AA-E81B-49AA-9D4A-FF635AA0270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rot="20782942">
              <a:off x="2033330" y="2509788"/>
              <a:ext cx="4924133" cy="1984030"/>
            </a:xfrm>
            <a:prstGeom prst="ellipse">
              <a:avLst/>
            </a:prstGeom>
            <a:solidFill>
              <a:srgbClr val="FF99FF">
                <a:alpha val="55000"/>
              </a:srgbClr>
            </a:solidFill>
            <a:ln w="38100" cap="flat" cmpd="sng" algn="ctr">
              <a:solidFill>
                <a:srgbClr val="FF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826E0D18-1E95-485B-809E-519C4B92B8E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198699" y="1085528"/>
              <a:ext cx="6495868" cy="2118512"/>
            </a:xfrm>
            <a:prstGeom prst="ellipse">
              <a:avLst/>
            </a:prstGeom>
            <a:solidFill>
              <a:srgbClr val="5B9BD5">
                <a:alpha val="53000"/>
              </a:srgbClr>
            </a:solidFill>
            <a:ln w="381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A1E7EACC-CB94-402A-A0D0-E60733B7B164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939895" y="1959991"/>
              <a:ext cx="2242640" cy="481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CAO – Cablage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17D1740A-C172-4500-9C6F-CE914311FB75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145250" y="1806862"/>
              <a:ext cx="1586789" cy="842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Real Time/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 Slow Control</a:t>
              </a: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880CC969-6E95-4B50-ADEC-34F752DEDE3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8954" y="3229466"/>
              <a:ext cx="3808614" cy="1525036"/>
            </a:xfrm>
            <a:prstGeom prst="ellipse">
              <a:avLst/>
            </a:prstGeom>
            <a:solidFill>
              <a:srgbClr val="ED7D31">
                <a:alpha val="53000"/>
              </a:srgbClr>
            </a:solidFill>
            <a:ln w="381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7154ED28-62C0-4482-8B4D-1F174DDDF0FE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258861" y="3493908"/>
              <a:ext cx="1939837" cy="481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Bureau d’étude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54965E6E-1716-454D-9568-BFFA049C9A1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396794" y="4008462"/>
              <a:ext cx="2216019" cy="4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Ateliers Mécanique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06FD12A7-3536-433C-9C70-3B828842FFF5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3602557" y="3122028"/>
              <a:ext cx="1895242" cy="842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Detecteurs/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Instrumentation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32C82BFB-84AA-4140-A041-3842EEDD8690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559536" y="1526229"/>
              <a:ext cx="1763830" cy="481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Exploitation </a:t>
              </a: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0282973B-AADD-44C7-B5C6-A50D31E5E375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583356" y="4429686"/>
              <a:ext cx="1594817" cy="627557"/>
            </a:xfrm>
            <a:prstGeom prst="ellipse">
              <a:avLst/>
            </a:prstGeom>
            <a:solidFill>
              <a:srgbClr val="70AD47">
                <a:lumMod val="40000"/>
                <a:lumOff val="60000"/>
                <a:alpha val="60000"/>
              </a:srgbClr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Times New Roman" panose="02020603050405020304" pitchFamily="18" charset="0"/>
                </a:rPr>
                <a:t>Biologie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6CA0134-018B-4D60-91C2-95C9E92739C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063190" y="1223569"/>
              <a:ext cx="3368264" cy="842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Micro-electronique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Front-End electronics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E79E3FF-C693-4FB0-AF76-B38F3A7B6ED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898472" y="2529842"/>
              <a:ext cx="2742955" cy="4813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Acquisition des données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99340D7-2697-4185-B0C1-912771542AB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824779" y="3106621"/>
              <a:ext cx="1806410" cy="4813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Electrotech./RF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48B2218-DFA4-471F-982C-77D6B4DDAD1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953113" y="3551036"/>
              <a:ext cx="1520967" cy="4813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Cryogenique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91D98FB-8348-4EA0-AB68-4C2370F4AF4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659617" y="3929595"/>
              <a:ext cx="1899159" cy="4813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Techniques Vide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94DBE54-A7D5-434E-8B94-321F324C5818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600965" y="4267364"/>
              <a:ext cx="1330909" cy="4813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Materiaux 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D7EA23A-0D31-4D26-8D9E-ED69CE76D7C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648887" y="3803224"/>
              <a:ext cx="753681" cy="4813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Laser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7267277-30FE-41A3-B94C-336B10EF611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679802" y="1953283"/>
              <a:ext cx="2057136" cy="481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Système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6282812-10E3-4512-BB59-22FEF149A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C6DD2D-53B4-4024-84D9-CF8B10E7A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513A35A-73E1-4267-AAA2-1158113B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0" name="ZoneTexte 5">
            <a:extLst>
              <a:ext uri="{FF2B5EF4-FFF2-40B4-BE49-F238E27FC236}">
                <a16:creationId xmlns:a16="http://schemas.microsoft.com/office/drawing/2014/main" id="{9A550B6E-8512-400E-936E-70FE4363927C}"/>
              </a:ext>
            </a:extLst>
          </p:cNvPr>
          <p:cNvSpPr txBox="1"/>
          <p:nvPr/>
        </p:nvSpPr>
        <p:spPr bwMode="auto">
          <a:xfrm>
            <a:off x="1266751" y="149424"/>
            <a:ext cx="5990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2400" b="1" dirty="0" err="1">
                <a:latin typeface="+mn-lt"/>
              </a:rPr>
              <a:t>IJCLab</a:t>
            </a:r>
            <a:r>
              <a:rPr lang="en-ZA" sz="2400" b="1" dirty="0">
                <a:latin typeface="+mn-lt"/>
              </a:rPr>
              <a:t> in a nutshell: Support Services Support</a:t>
            </a:r>
            <a:endParaRPr lang="en-ZA" sz="2400" dirty="0">
              <a:latin typeface="+mn-lt"/>
            </a:endParaRPr>
          </a:p>
        </p:txBody>
      </p:sp>
      <p:sp>
        <p:nvSpPr>
          <p:cNvPr id="11" name="Shape 467">
            <a:extLst>
              <a:ext uri="{FF2B5EF4-FFF2-40B4-BE49-F238E27FC236}">
                <a16:creationId xmlns:a16="http://schemas.microsoft.com/office/drawing/2014/main" id="{EFE1595A-3D81-4E17-A210-A7D852EC344B}"/>
              </a:ext>
            </a:extLst>
          </p:cNvPr>
          <p:cNvSpPr/>
          <p:nvPr/>
        </p:nvSpPr>
        <p:spPr bwMode="auto">
          <a:xfrm>
            <a:off x="99826" y="723613"/>
            <a:ext cx="5693671" cy="630942"/>
          </a:xfrm>
          <a:prstGeom prst="rect">
            <a:avLst/>
          </a:prstGeom>
          <a:solidFill>
            <a:schemeClr val="accent4">
              <a:alpha val="15000"/>
            </a:schemeClr>
          </a:solidFill>
          <a:ln w="12700">
            <a:miter lim="400000"/>
          </a:ln>
        </p:spPr>
        <p:txBody>
          <a:bodyPr wrap="square" lIns="40396" rIns="40396">
            <a:spAutoFit/>
          </a:bodyPr>
          <a:lstStyle/>
          <a:p>
            <a:pPr algn="ctr">
              <a:defRPr/>
            </a:pPr>
            <a:r>
              <a:rPr lang="fr-FR" sz="1750" b="1" dirty="0">
                <a:solidFill>
                  <a:srgbClr val="FF0000"/>
                </a:solidFill>
                <a:latin typeface="+mn-lt"/>
                <a:cs typeface="Times New Roman"/>
              </a:rPr>
              <a:t>Les services de soutien sont essentiels pour soutenir toutes les activités scientifiques et techniques du laboratoire.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B398AC1-46D5-42AF-8065-F4A0BFC92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58"/>
          <a:stretch/>
        </p:blipFill>
        <p:spPr bwMode="auto">
          <a:xfrm>
            <a:off x="271780" y="1558027"/>
            <a:ext cx="2699971" cy="3053722"/>
          </a:xfrm>
          <a:prstGeom prst="rect">
            <a:avLst/>
          </a:prstGeom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29262D43-9D48-4AA5-8006-5E0E2DA36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210221" y="847915"/>
            <a:ext cx="1416515" cy="4473945"/>
          </a:xfrm>
          <a:prstGeom prst="rect">
            <a:avLst/>
          </a:prstGeom>
        </p:spPr>
      </p:pic>
      <p:pic>
        <p:nvPicPr>
          <p:cNvPr id="14" name="Image 3">
            <a:extLst>
              <a:ext uri="{FF2B5EF4-FFF2-40B4-BE49-F238E27FC236}">
                <a16:creationId xmlns:a16="http://schemas.microsoft.com/office/drawing/2014/main" id="{32A11646-06DC-444A-B387-E21FA39C1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4672" y="5022076"/>
            <a:ext cx="2088231" cy="355462"/>
          </a:xfrm>
          <a:prstGeom prst="rect">
            <a:avLst/>
          </a:prstGeom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7453051B-F806-4443-9D24-CA23DF2D0DBC}"/>
              </a:ext>
            </a:extLst>
          </p:cNvPr>
          <p:cNvSpPr/>
          <p:nvPr/>
        </p:nvSpPr>
        <p:spPr bwMode="auto">
          <a:xfrm>
            <a:off x="2293829" y="4899134"/>
            <a:ext cx="345259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300" i="1" dirty="0">
                <a:latin typeface="+mn-lt"/>
              </a:rPr>
              <a:t>Unité de gestion de projet. Accompagne et soutient les chefs de projet, fournit des informations et conseille la direction d'</a:t>
            </a:r>
            <a:r>
              <a:rPr lang="fr-FR" sz="1300" i="1" dirty="0" err="1">
                <a:latin typeface="+mn-lt"/>
              </a:rPr>
              <a:t>IJCLab</a:t>
            </a:r>
            <a:r>
              <a:rPr lang="fr-FR" sz="1300" i="1" dirty="0">
                <a:latin typeface="+mn-lt"/>
              </a:rPr>
              <a:t>.</a:t>
            </a: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E25C18B9-CFFB-4D9A-8762-4B426FABDEEF}"/>
              </a:ext>
            </a:extLst>
          </p:cNvPr>
          <p:cNvSpPr/>
          <p:nvPr/>
        </p:nvSpPr>
        <p:spPr bwMode="auto">
          <a:xfrm>
            <a:off x="3138858" y="2629564"/>
            <a:ext cx="2391546" cy="1134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fr-FR" sz="1600" b="1" dirty="0">
                <a:latin typeface="+mn-lt"/>
                <a:ea typeface="Calibri"/>
                <a:cs typeface="Calibri"/>
              </a:rPr>
              <a:t>Un service administratif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fr-FR" sz="1600" b="1" dirty="0">
                <a:latin typeface="+mn-lt"/>
                <a:ea typeface="Calibri"/>
                <a:cs typeface="Calibri"/>
              </a:rPr>
              <a:t>fort et structuré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fr-FR" sz="1600" b="1" dirty="0">
                <a:latin typeface="+mn-lt"/>
                <a:ea typeface="Calibri"/>
                <a:cs typeface="Calibri"/>
              </a:rPr>
              <a:t>3 divisions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fr-FR" sz="1600" b="1" dirty="0">
                <a:latin typeface="+mn-lt"/>
                <a:ea typeface="Calibri"/>
                <a:cs typeface="Calibri"/>
              </a:rPr>
              <a:t>1 Service</a:t>
            </a:r>
            <a:endParaRPr lang="en-US" sz="1600" b="1" dirty="0">
              <a:latin typeface="+mn-lt"/>
              <a:ea typeface="Calibri"/>
              <a:cs typeface="Calibri"/>
            </a:endParaRP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7B9D66A0-680D-460B-9D0B-05B0A623930B}"/>
              </a:ext>
            </a:extLst>
          </p:cNvPr>
          <p:cNvSpPr/>
          <p:nvPr/>
        </p:nvSpPr>
        <p:spPr bwMode="auto">
          <a:xfrm>
            <a:off x="104674" y="1445568"/>
            <a:ext cx="5628207" cy="3307488"/>
          </a:xfrm>
          <a:prstGeom prst="rect">
            <a:avLst/>
          </a:pr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681825F8-71CB-4328-9904-B8E75FDAFEE5}"/>
              </a:ext>
            </a:extLst>
          </p:cNvPr>
          <p:cNvSpPr/>
          <p:nvPr/>
        </p:nvSpPr>
        <p:spPr bwMode="auto">
          <a:xfrm>
            <a:off x="5834582" y="776129"/>
            <a:ext cx="4896544" cy="48155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72BCEDB4-CC01-47A0-ABBD-ADE91CD76FD0}"/>
              </a:ext>
            </a:extLst>
          </p:cNvPr>
          <p:cNvSpPr/>
          <p:nvPr/>
        </p:nvSpPr>
        <p:spPr bwMode="auto">
          <a:xfrm>
            <a:off x="99826" y="4859869"/>
            <a:ext cx="5628207" cy="711712"/>
          </a:xfrm>
          <a:prstGeom prst="rect">
            <a:avLst/>
          </a:prstGeom>
          <a:noFill/>
          <a:ln w="76200">
            <a:solidFill>
              <a:srgbClr val="E053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539A2E2-35E1-4B5C-BF62-6D497520E3C9}"/>
              </a:ext>
            </a:extLst>
          </p:cNvPr>
          <p:cNvSpPr txBox="1"/>
          <p:nvPr/>
        </p:nvSpPr>
        <p:spPr bwMode="auto">
          <a:xfrm>
            <a:off x="3685597" y="1773417"/>
            <a:ext cx="147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800" dirty="0">
                <a:latin typeface="+mn-lt"/>
              </a:rPr>
              <a:t>~48 members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D91799D-D6F8-408D-8662-9FE70BC5FE30}"/>
              </a:ext>
            </a:extLst>
          </p:cNvPr>
          <p:cNvSpPr txBox="1"/>
          <p:nvPr/>
        </p:nvSpPr>
        <p:spPr bwMode="auto">
          <a:xfrm>
            <a:off x="6557908" y="794105"/>
            <a:ext cx="14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800" dirty="0">
                <a:latin typeface="+mn-lt"/>
              </a:rPr>
              <a:t> 37 members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6B4FE25-5BF6-4636-8B54-AA5429D56162}"/>
              </a:ext>
            </a:extLst>
          </p:cNvPr>
          <p:cNvSpPr txBox="1"/>
          <p:nvPr/>
        </p:nvSpPr>
        <p:spPr bwMode="auto">
          <a:xfrm>
            <a:off x="246716" y="50082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800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8E4CB2-444B-47FC-9E1D-7DC7CB677E24}"/>
              </a:ext>
            </a:extLst>
          </p:cNvPr>
          <p:cNvSpPr/>
          <p:nvPr/>
        </p:nvSpPr>
        <p:spPr bwMode="auto">
          <a:xfrm>
            <a:off x="5872493" y="1216267"/>
            <a:ext cx="34040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+mn-lt"/>
              </a:rPr>
              <a:t>Gestion des bibliothèques, bibliothèque numérique commune, accès simplifié à l'ensemble des ressources documentaires et des productions des laboratoires.</a:t>
            </a:r>
          </a:p>
          <a:p>
            <a:pPr algn="just"/>
            <a:r>
              <a:rPr lang="fr-FR" sz="1200" dirty="0">
                <a:latin typeface="+mn-lt"/>
              </a:rPr>
              <a:t>Visibilité nationale/internationale de l'</a:t>
            </a:r>
            <a:r>
              <a:rPr lang="fr-FR" sz="1200" dirty="0" err="1">
                <a:latin typeface="+mn-lt"/>
              </a:rPr>
              <a:t>IJCLab</a:t>
            </a:r>
            <a:r>
              <a:rPr lang="fr-FR" sz="1200" dirty="0">
                <a:latin typeface="+mn-lt"/>
              </a:rPr>
              <a:t> : communication externe et interne, organisation d'événements, activités patrimoniales...).</a:t>
            </a:r>
          </a:p>
          <a:p>
            <a:pPr algn="just"/>
            <a:endParaRPr lang="fr-FR" sz="1200" dirty="0">
              <a:latin typeface="+mn-lt"/>
            </a:endParaRPr>
          </a:p>
          <a:p>
            <a:pPr algn="just"/>
            <a:r>
              <a:rPr lang="fr-FR" sz="1200" dirty="0">
                <a:latin typeface="+mn-lt"/>
              </a:rPr>
              <a:t>Soutien aux activités d'enseignement : faire de l'</a:t>
            </a:r>
            <a:r>
              <a:rPr lang="fr-FR" sz="1200" dirty="0" err="1">
                <a:latin typeface="+mn-lt"/>
              </a:rPr>
              <a:t>IJCLab</a:t>
            </a:r>
            <a:r>
              <a:rPr lang="fr-FR" sz="1200" dirty="0">
                <a:latin typeface="+mn-lt"/>
              </a:rPr>
              <a:t> un lieu de rencontre pour les étudiants.</a:t>
            </a:r>
          </a:p>
          <a:p>
            <a:pPr algn="just"/>
            <a:endParaRPr lang="fr-FR" sz="1200" dirty="0">
              <a:latin typeface="+mn-lt"/>
            </a:endParaRPr>
          </a:p>
          <a:p>
            <a:pPr algn="just"/>
            <a:r>
              <a:rPr lang="fr-FR" sz="1200" dirty="0">
                <a:latin typeface="+mn-lt"/>
              </a:rPr>
              <a:t>Essentiel pour un "bâtisseur de laboratoire". pour la réussite de la nouvelle mise en œuvre de l'</a:t>
            </a:r>
            <a:r>
              <a:rPr lang="fr-FR" sz="1200" dirty="0" err="1">
                <a:latin typeface="+mn-lt"/>
              </a:rPr>
              <a:t>IJCLab</a:t>
            </a:r>
            <a:r>
              <a:rPr lang="fr-FR" sz="1200" dirty="0">
                <a:latin typeface="+mn-lt"/>
              </a:rPr>
              <a:t>.</a:t>
            </a:r>
          </a:p>
          <a:p>
            <a:pPr algn="just"/>
            <a:endParaRPr lang="fr-FR" sz="1200" dirty="0">
              <a:latin typeface="+mn-lt"/>
            </a:endParaRPr>
          </a:p>
          <a:p>
            <a:pPr algn="just"/>
            <a:r>
              <a:rPr lang="fr-FR" sz="1200" dirty="0">
                <a:latin typeface="+mn-lt"/>
              </a:rPr>
              <a:t>Rôle clé, compte tenu de la spécificité de nos activités de recherche et de toutes les installations impliquées. </a:t>
            </a:r>
          </a:p>
          <a:p>
            <a:pPr algn="just"/>
            <a:endParaRPr lang="fr-FR" sz="1200" dirty="0">
              <a:latin typeface="+mn-lt"/>
            </a:endParaRPr>
          </a:p>
          <a:p>
            <a:pPr algn="just"/>
            <a:r>
              <a:rPr lang="fr-FR" sz="1200" dirty="0">
                <a:latin typeface="+mn-lt"/>
              </a:rPr>
              <a:t>Coopération internationale et liens avec les entreprises : deux piliers de l'</a:t>
            </a:r>
            <a:r>
              <a:rPr lang="fr-FR" sz="1200" dirty="0" err="1">
                <a:latin typeface="+mn-lt"/>
              </a:rPr>
              <a:t>IJCLab</a:t>
            </a:r>
            <a:endParaRPr lang="fr-FR" sz="1200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78B7C4-8EDA-48F8-A9FF-E71313D5A347}"/>
              </a:ext>
            </a:extLst>
          </p:cNvPr>
          <p:cNvSpPr/>
          <p:nvPr/>
        </p:nvSpPr>
        <p:spPr>
          <a:xfrm>
            <a:off x="9268455" y="1216267"/>
            <a:ext cx="1300046" cy="130942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Communication et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986673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891163" y="169168"/>
            <a:ext cx="5688632" cy="4320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>
                <a:latin typeface="+mn-lt"/>
              </a:rPr>
              <a:t>IJClab</a:t>
            </a:r>
            <a:r>
              <a:rPr lang="fr-FR" dirty="0">
                <a:latin typeface="+mn-lt"/>
              </a:rPr>
              <a:t> en bref– IV : Les Plateformes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400">
                <a:latin typeface="+mn-lt"/>
              </a:rPr>
              <a:t>08/12/2025</a:t>
            </a:r>
            <a:endParaRPr lang="fr-FR" sz="1400">
              <a:latin typeface="+mn-lt"/>
            </a:endParaRPr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+mn-lt"/>
              </a:rPr>
              <a:t>Présentation IJCLab 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 sz="1400" smtClean="0">
                <a:latin typeface="+mn-lt"/>
              </a:rPr>
              <a:t>12</a:t>
            </a:fld>
            <a:endParaRPr lang="fr-FR" sz="1400">
              <a:latin typeface="+mn-lt"/>
            </a:endParaRPr>
          </a:p>
        </p:txBody>
      </p:sp>
      <p:grpSp>
        <p:nvGrpSpPr>
          <p:cNvPr id="8" name="Groupe 17"/>
          <p:cNvGrpSpPr/>
          <p:nvPr/>
        </p:nvGrpSpPr>
        <p:grpSpPr bwMode="auto">
          <a:xfrm>
            <a:off x="128522" y="941513"/>
            <a:ext cx="5185857" cy="1045122"/>
            <a:chOff x="747150" y="3985366"/>
            <a:chExt cx="9281861" cy="1641417"/>
          </a:xfrm>
        </p:grpSpPr>
        <p:pic>
          <p:nvPicPr>
            <p:cNvPr id="9" name="Image 9"/>
            <p:cNvPicPr>
              <a:picLocks noChangeAspect="1"/>
            </p:cNvPicPr>
            <p:nvPr/>
          </p:nvPicPr>
          <p:blipFill>
            <a:blip r:embed="rId2"/>
            <a:srcRect r="385"/>
            <a:stretch/>
          </p:blipFill>
          <p:spPr bwMode="auto">
            <a:xfrm>
              <a:off x="747150" y="3985366"/>
              <a:ext cx="9281861" cy="1641417"/>
            </a:xfrm>
            <a:prstGeom prst="rect">
              <a:avLst/>
            </a:prstGeom>
          </p:spPr>
        </p:pic>
        <p:pic>
          <p:nvPicPr>
            <p:cNvPr id="10" name="Picture 2" descr="D:\temporaire\DETECTEURS_TANDEM_ALTO\Radioactivité\BEDO\Photos BEDO\__IGP2656.jpg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3584488" y="3998383"/>
              <a:ext cx="1081819" cy="162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" descr="D:\temporaire\DETECTEURS_TANDEM_ALTO\Radioactivité\BEDO\Photos BEDO\IMG_0154.JPG"/>
            <p:cNvPicPr>
              <a:picLocks noChangeAspect="1" noChangeArrowheads="1"/>
            </p:cNvPicPr>
            <p:nvPr/>
          </p:nvPicPr>
          <p:blipFill>
            <a:blip r:embed="rId4">
              <a:lum bright="10000"/>
            </a:blip>
            <a:stretch/>
          </p:blipFill>
          <p:spPr bwMode="auto">
            <a:xfrm>
              <a:off x="4699863" y="4024152"/>
              <a:ext cx="1196844" cy="1602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5896707" y="4012779"/>
              <a:ext cx="1184450" cy="15822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Image 1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8522" y="1008344"/>
            <a:ext cx="1262163" cy="400478"/>
          </a:xfrm>
          <a:prstGeom prst="rect">
            <a:avLst/>
          </a:prstGeom>
        </p:spPr>
      </p:pic>
      <p:pic>
        <p:nvPicPr>
          <p:cNvPr id="14" name="Image 1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28522" y="2410591"/>
            <a:ext cx="3594182" cy="1137970"/>
          </a:xfrm>
          <a:prstGeom prst="rect">
            <a:avLst/>
          </a:prstGeom>
        </p:spPr>
      </p:pic>
      <p:pic>
        <p:nvPicPr>
          <p:cNvPr id="15" name="Image 2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28522" y="4095245"/>
            <a:ext cx="2484846" cy="1231525"/>
          </a:xfrm>
          <a:prstGeom prst="rect">
            <a:avLst/>
          </a:prstGeom>
        </p:spPr>
      </p:pic>
      <p:sp>
        <p:nvSpPr>
          <p:cNvPr id="17" name="ZoneTexte 24"/>
          <p:cNvSpPr txBox="1"/>
          <p:nvPr/>
        </p:nvSpPr>
        <p:spPr bwMode="auto">
          <a:xfrm>
            <a:off x="3711153" y="1589584"/>
            <a:ext cx="473860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latin typeface="+mn-lt"/>
              </a:rPr>
              <a:t>Nucléaire, </a:t>
            </a:r>
            <a:r>
              <a:rPr lang="fr-FR">
                <a:latin typeface="+mn-lt"/>
              </a:rPr>
              <a:t>Physique de la santé, Irradiation</a:t>
            </a:r>
          </a:p>
        </p:txBody>
      </p:sp>
      <p:sp>
        <p:nvSpPr>
          <p:cNvPr id="18" name="ZoneTexte 25"/>
          <p:cNvSpPr txBox="1"/>
          <p:nvPr/>
        </p:nvSpPr>
        <p:spPr bwMode="auto">
          <a:xfrm>
            <a:off x="3735479" y="3160882"/>
            <a:ext cx="517673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>
                <a:latin typeface="+mn-lt"/>
              </a:rPr>
              <a:t>Nucélaire/A2C, </a:t>
            </a:r>
            <a:r>
              <a:rPr lang="fr-FR">
                <a:latin typeface="+mn-lt"/>
              </a:rPr>
              <a:t>Physique de la santé, Irradiation</a:t>
            </a:r>
          </a:p>
        </p:txBody>
      </p:sp>
      <p:sp>
        <p:nvSpPr>
          <p:cNvPr id="19" name="ZoneTexte 26"/>
          <p:cNvSpPr txBox="1"/>
          <p:nvPr/>
        </p:nvSpPr>
        <p:spPr bwMode="auto">
          <a:xfrm>
            <a:off x="2651745" y="4699417"/>
            <a:ext cx="803088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b="1">
                <a:latin typeface="+mn-lt"/>
              </a:rPr>
              <a:t>Energie</a:t>
            </a:r>
            <a:r>
              <a:rPr lang="fr-FR">
                <a:latin typeface="+mn-lt"/>
              </a:rPr>
              <a:t>, matières nucléaires, physique de la santé, physique et chimie de l'irradiation</a:t>
            </a:r>
          </a:p>
        </p:txBody>
      </p:sp>
      <p:sp>
        <p:nvSpPr>
          <p:cNvPr id="20" name="Rectangle 27"/>
          <p:cNvSpPr/>
          <p:nvPr/>
        </p:nvSpPr>
        <p:spPr bwMode="auto">
          <a:xfrm>
            <a:off x="2557941" y="4067065"/>
            <a:ext cx="811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1">
                <a:latin typeface="+mn-lt"/>
              </a:rPr>
              <a:t> Irradiation / implantation d'ions et techniques de caractérisation in situ (TEM, IBA)</a:t>
            </a:r>
            <a:endParaRPr lang="fr-FR" sz="18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Rectangle 28"/>
          <p:cNvSpPr/>
          <p:nvPr/>
        </p:nvSpPr>
        <p:spPr bwMode="auto">
          <a:xfrm>
            <a:off x="3741577" y="2412257"/>
            <a:ext cx="7031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>
                <a:latin typeface="+mn-lt"/>
              </a:rPr>
              <a:t>Protons de plusieurs MeV, ions atomiques multichargés, molécules et nanoparticules d'or</a:t>
            </a:r>
          </a:p>
        </p:txBody>
      </p:sp>
      <p:sp>
        <p:nvSpPr>
          <p:cNvPr id="22" name="Rectangle 29"/>
          <p:cNvSpPr/>
          <p:nvPr/>
        </p:nvSpPr>
        <p:spPr bwMode="auto">
          <a:xfrm>
            <a:off x="3722704" y="941512"/>
            <a:ext cx="705007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Ø"/>
              <a:defRPr/>
            </a:pPr>
            <a:r>
              <a:rPr lang="fr-FR" b="1">
                <a:latin typeface="+mn-lt"/>
              </a:rPr>
              <a:t>15 MV Tandem </a:t>
            </a:r>
            <a:r>
              <a:rPr lang="fr-FR">
                <a:latin typeface="+mn-lt"/>
              </a:rPr>
              <a:t>(des protons aux aggregats)</a:t>
            </a:r>
          </a:p>
          <a:p>
            <a:pPr marL="285750" indent="-285750">
              <a:buFont typeface="Wingdings"/>
              <a:buChar char="Ø"/>
              <a:defRPr/>
            </a:pPr>
            <a:r>
              <a:rPr lang="fr-FR" b="1">
                <a:latin typeface="+mn-lt"/>
              </a:rPr>
              <a:t>electron linac </a:t>
            </a:r>
            <a:r>
              <a:rPr lang="fr-FR">
                <a:latin typeface="+mn-lt"/>
              </a:rPr>
              <a:t>-&gt; faisceaux radioactives par photofission</a:t>
            </a:r>
          </a:p>
        </p:txBody>
      </p:sp>
      <p:cxnSp>
        <p:nvCxnSpPr>
          <p:cNvPr id="23" name="Connecteur droit 31"/>
          <p:cNvCxnSpPr>
            <a:cxnSpLocks/>
          </p:cNvCxnSpPr>
          <p:nvPr/>
        </p:nvCxnSpPr>
        <p:spPr bwMode="auto">
          <a:xfrm flipV="1">
            <a:off x="125273" y="2165648"/>
            <a:ext cx="10085650" cy="290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FFD8F372-E0C7-4717-819A-9C2768D110D6}"/>
              </a:ext>
            </a:extLst>
          </p:cNvPr>
          <p:cNvSpPr txBox="1"/>
          <p:nvPr/>
        </p:nvSpPr>
        <p:spPr>
          <a:xfrm>
            <a:off x="7767152" y="1855687"/>
            <a:ext cx="281478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>
                <a:latin typeface="+mn-lt"/>
              </a:rPr>
              <a:t>Ouvert aux utilisateurs externes</a:t>
            </a:r>
          </a:p>
        </p:txBody>
      </p:sp>
      <p:cxnSp>
        <p:nvCxnSpPr>
          <p:cNvPr id="30" name="Connecteur droit 32">
            <a:extLst>
              <a:ext uri="{FF2B5EF4-FFF2-40B4-BE49-F238E27FC236}">
                <a16:creationId xmlns:a16="http://schemas.microsoft.com/office/drawing/2014/main" id="{E81DCBC4-4F44-4C39-8679-55442601763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2203" y="5478016"/>
            <a:ext cx="10085650" cy="290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A6E09EF3-C238-4910-A394-0721ADB6297F}"/>
              </a:ext>
            </a:extLst>
          </p:cNvPr>
          <p:cNvSpPr txBox="1"/>
          <p:nvPr/>
        </p:nvSpPr>
        <p:spPr bwMode="auto">
          <a:xfrm>
            <a:off x="7618635" y="3555286"/>
            <a:ext cx="292658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>
                <a:latin typeface="+mn-lt"/>
              </a:rPr>
              <a:t>Ouvert aux utilisateurs externes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EFF6295-AE70-499F-B6EE-09D777116069}"/>
              </a:ext>
            </a:extLst>
          </p:cNvPr>
          <p:cNvSpPr txBox="1"/>
          <p:nvPr/>
        </p:nvSpPr>
        <p:spPr bwMode="auto">
          <a:xfrm>
            <a:off x="7618636" y="5142042"/>
            <a:ext cx="301094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>
                <a:latin typeface="+mn-lt"/>
              </a:rPr>
              <a:t>Ouvert aux utilisateurs externes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0A1CD3E-954B-4152-A1F2-1E94109F1636}"/>
              </a:ext>
            </a:extLst>
          </p:cNvPr>
          <p:cNvSpPr txBox="1"/>
          <p:nvPr/>
        </p:nvSpPr>
        <p:spPr>
          <a:xfrm>
            <a:off x="5900952" y="94160"/>
            <a:ext cx="4821707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latin typeface="+mn-lt"/>
              </a:rPr>
              <a:t>~30 permanents opérant/travaillant au fonctionnement des plateformes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28F5F4D-5116-4E88-8DBB-E44E7C0340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6" y="3388911"/>
            <a:ext cx="30194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94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794173" y="5673482"/>
            <a:ext cx="2411556" cy="322263"/>
          </a:xfrm>
        </p:spPr>
        <p:txBody>
          <a:bodyPr/>
          <a:lstStyle/>
          <a:p>
            <a:pPr>
              <a:defRPr/>
            </a:pPr>
            <a:r>
              <a:rPr lang="en-US" sz="1400">
                <a:latin typeface="+mn-lt"/>
              </a:rPr>
              <a:t>08/12/2025</a:t>
            </a:r>
            <a:endParaRPr lang="fr-FR" sz="1400">
              <a:latin typeface="+mn-lt"/>
            </a:endParaRPr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+mn-lt"/>
              </a:rPr>
              <a:t>Présentation IJCLab </a:t>
            </a: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fr-FR" sz="1400" smtClean="0">
                <a:latin typeface="+mn-lt"/>
              </a:rPr>
              <a:t>13</a:t>
            </a:fld>
            <a:endParaRPr lang="fr-FR" sz="1400">
              <a:latin typeface="+mn-lt"/>
            </a:endParaRPr>
          </a:p>
        </p:txBody>
      </p:sp>
      <p:grpSp>
        <p:nvGrpSpPr>
          <p:cNvPr id="14" name="Grouper 8"/>
          <p:cNvGrpSpPr/>
          <p:nvPr/>
        </p:nvGrpSpPr>
        <p:grpSpPr bwMode="auto">
          <a:xfrm>
            <a:off x="142101" y="4923724"/>
            <a:ext cx="2325876" cy="701067"/>
            <a:chOff x="10264714" y="4468717"/>
            <a:chExt cx="2264753" cy="701067"/>
          </a:xfrm>
        </p:grpSpPr>
        <p:pic>
          <p:nvPicPr>
            <p:cNvPr id="15" name="Image 36" descr="Pimpa.png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989768" y="4468717"/>
              <a:ext cx="719259" cy="500591"/>
            </a:xfrm>
            <a:prstGeom prst="rect">
              <a:avLst/>
            </a:prstGeom>
          </p:spPr>
        </p:pic>
        <p:sp>
          <p:nvSpPr>
            <p:cNvPr id="16" name="Rectangle 35"/>
            <p:cNvSpPr/>
            <p:nvPr/>
          </p:nvSpPr>
          <p:spPr bwMode="auto">
            <a:xfrm>
              <a:off x="10264714" y="4923563"/>
              <a:ext cx="2264753" cy="2462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000">
                  <a:latin typeface="+mn-lt"/>
                  <a:cs typeface="Times New Roman"/>
                </a:rPr>
                <a:t>non linear optical biphotonique imaging</a:t>
              </a:r>
              <a:endParaRPr lang="fr-FR" sz="1000">
                <a:latin typeface="+mn-lt"/>
              </a:endParaRPr>
            </a:p>
          </p:txBody>
        </p:sp>
      </p:grpSp>
      <p:sp>
        <p:nvSpPr>
          <p:cNvPr id="17" name="Rectangle 38"/>
          <p:cNvSpPr/>
          <p:nvPr/>
        </p:nvSpPr>
        <p:spPr bwMode="auto">
          <a:xfrm>
            <a:off x="61501" y="4519828"/>
            <a:ext cx="2452562" cy="115468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cs typeface="Times New Roman"/>
            </a:endParaRPr>
          </a:p>
        </p:txBody>
      </p:sp>
      <p:sp>
        <p:nvSpPr>
          <p:cNvPr id="18" name="ZoneTexte 41"/>
          <p:cNvSpPr txBox="1"/>
          <p:nvPr/>
        </p:nvSpPr>
        <p:spPr bwMode="auto">
          <a:xfrm>
            <a:off x="101109" y="4571491"/>
            <a:ext cx="2382098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dirty="0">
                <a:latin typeface="+mn-lt"/>
              </a:rPr>
              <a:t>Thèmes de recherche Santé</a:t>
            </a:r>
          </a:p>
        </p:txBody>
      </p:sp>
      <p:pic>
        <p:nvPicPr>
          <p:cNvPr id="26" name="Image 5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28117" y="1636385"/>
            <a:ext cx="2324130" cy="1189488"/>
          </a:xfrm>
          <a:prstGeom prst="rect">
            <a:avLst/>
          </a:prstGeom>
        </p:spPr>
      </p:pic>
      <p:sp>
        <p:nvSpPr>
          <p:cNvPr id="27" name="Rectangle 55"/>
          <p:cNvSpPr/>
          <p:nvPr/>
        </p:nvSpPr>
        <p:spPr bwMode="auto">
          <a:xfrm>
            <a:off x="8042008" y="1558104"/>
            <a:ext cx="271175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800" b="1">
                <a:latin typeface="+mn-lt"/>
              </a:rPr>
              <a:t>SUPRATECH</a:t>
            </a:r>
            <a:endParaRPr lang="fr-FR">
              <a:latin typeface="+mn-lt"/>
            </a:endParaRPr>
          </a:p>
          <a:p>
            <a:pPr algn="just">
              <a:defRPr/>
            </a:pPr>
            <a:r>
              <a:rPr lang="fr-FR" sz="1600" b="1">
                <a:latin typeface="+mn-lt"/>
              </a:rPr>
              <a:t>R&amp;D sur les cavités supraconductrices </a:t>
            </a:r>
            <a:r>
              <a:rPr lang="fr-FR" sz="1400">
                <a:latin typeface="+mn-lt"/>
              </a:rPr>
              <a:t>(préparation, emballage, assemblage et test des cavités RF supraconductrices).</a:t>
            </a:r>
          </a:p>
        </p:txBody>
      </p:sp>
      <p:pic>
        <p:nvPicPr>
          <p:cNvPr id="28" name="Image 5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26596" y="3091097"/>
            <a:ext cx="4913295" cy="982659"/>
          </a:xfrm>
          <a:prstGeom prst="rect">
            <a:avLst/>
          </a:prstGeom>
        </p:spPr>
      </p:pic>
      <p:sp>
        <p:nvSpPr>
          <p:cNvPr id="29" name="Rectangle 57"/>
          <p:cNvSpPr/>
          <p:nvPr/>
        </p:nvSpPr>
        <p:spPr bwMode="auto">
          <a:xfrm>
            <a:off x="8014793" y="2951908"/>
            <a:ext cx="2711750" cy="13542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800" b="1" dirty="0" err="1">
                <a:latin typeface="+mn-lt"/>
              </a:rPr>
              <a:t>LaseriX</a:t>
            </a:r>
            <a:endParaRPr lang="fr-FR" dirty="0">
              <a:latin typeface="+mn-lt"/>
            </a:endParaRPr>
          </a:p>
          <a:p>
            <a:pPr algn="just">
              <a:defRPr/>
            </a:pPr>
            <a:r>
              <a:rPr lang="fr-FR" sz="1600" dirty="0">
                <a:latin typeface="+mn-lt"/>
              </a:rPr>
              <a:t>sources cohérentes, intenses et brèves (50fs à 10 </a:t>
            </a:r>
            <a:r>
              <a:rPr lang="fr-FR" sz="1600" dirty="0" err="1">
                <a:latin typeface="+mn-lt"/>
              </a:rPr>
              <a:t>ps</a:t>
            </a:r>
            <a:r>
              <a:rPr lang="fr-FR" sz="1600" dirty="0">
                <a:latin typeface="+mn-lt"/>
              </a:rPr>
              <a:t>) dans le proche infrarouge (800nm) et l'EUV (30 à 90 eV)</a:t>
            </a:r>
          </a:p>
        </p:txBody>
      </p:sp>
      <p:pic>
        <p:nvPicPr>
          <p:cNvPr id="30" name="Image 5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26702" y="3102787"/>
            <a:ext cx="767239" cy="431999"/>
          </a:xfrm>
          <a:prstGeom prst="rect">
            <a:avLst/>
          </a:prstGeom>
        </p:spPr>
      </p:pic>
      <p:sp>
        <p:nvSpPr>
          <p:cNvPr id="32" name="Rectangle 60"/>
          <p:cNvSpPr/>
          <p:nvPr/>
        </p:nvSpPr>
        <p:spPr bwMode="auto">
          <a:xfrm>
            <a:off x="7621253" y="4275347"/>
            <a:ext cx="30577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800" b="1" dirty="0">
                <a:latin typeface="+mn-lt"/>
              </a:rPr>
              <a:t>Vide et Surfaces</a:t>
            </a:r>
          </a:p>
        </p:txBody>
      </p:sp>
      <p:sp>
        <p:nvSpPr>
          <p:cNvPr id="33" name="Rectangle 61"/>
          <p:cNvSpPr/>
          <p:nvPr/>
        </p:nvSpPr>
        <p:spPr bwMode="auto">
          <a:xfrm>
            <a:off x="5547601" y="684150"/>
            <a:ext cx="5203998" cy="50098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" name="ZoneTexte 62"/>
          <p:cNvSpPr txBox="1"/>
          <p:nvPr/>
        </p:nvSpPr>
        <p:spPr bwMode="auto">
          <a:xfrm>
            <a:off x="5487696" y="757864"/>
            <a:ext cx="51750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800">
                <a:latin typeface="+mn-lt"/>
              </a:rPr>
              <a:t>Thèmes de recherche/technologies des accélérateurs</a:t>
            </a:r>
            <a:endParaRPr lang="fr-FR">
              <a:latin typeface="+mn-lt"/>
            </a:endParaRPr>
          </a:p>
        </p:txBody>
      </p:sp>
      <p:sp>
        <p:nvSpPr>
          <p:cNvPr id="35" name="ZoneTexte 63"/>
          <p:cNvSpPr txBox="1"/>
          <p:nvPr/>
        </p:nvSpPr>
        <p:spPr bwMode="auto">
          <a:xfrm>
            <a:off x="5521283" y="1147976"/>
            <a:ext cx="534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800">
                <a:latin typeface="+mn-lt"/>
              </a:rPr>
              <a:t>Ouverture à Matériaux, physique atomique, détecteurs</a:t>
            </a:r>
            <a:endParaRPr lang="fr-FR">
              <a:latin typeface="+mn-lt"/>
            </a:endParaRPr>
          </a:p>
        </p:txBody>
      </p:sp>
      <p:sp>
        <p:nvSpPr>
          <p:cNvPr id="39" name="Rectangle 67"/>
          <p:cNvSpPr/>
          <p:nvPr/>
        </p:nvSpPr>
        <p:spPr bwMode="auto">
          <a:xfrm>
            <a:off x="76060" y="93565"/>
            <a:ext cx="2411556" cy="207208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cs typeface="Times New Roman"/>
            </a:endParaRPr>
          </a:p>
        </p:txBody>
      </p:sp>
      <p:sp>
        <p:nvSpPr>
          <p:cNvPr id="40" name="Rectangle 68"/>
          <p:cNvSpPr/>
          <p:nvPr/>
        </p:nvSpPr>
        <p:spPr bwMode="auto">
          <a:xfrm>
            <a:off x="186247" y="2349936"/>
            <a:ext cx="2184671" cy="8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400" b="1">
                <a:latin typeface="+mn-lt"/>
                <a:cs typeface="Times New Roman"/>
              </a:rPr>
              <a:t>VIRTUAL DATA</a:t>
            </a:r>
            <a:endParaRPr lang="fr-FR">
              <a:latin typeface="+mn-lt"/>
            </a:endParaRPr>
          </a:p>
          <a:p>
            <a:pPr algn="ctr" defTabSz="488950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300">
                <a:latin typeface="+mn-lt"/>
              </a:rPr>
              <a:t>Infrastructure de ressources informatiques avancées </a:t>
            </a:r>
          </a:p>
          <a:p>
            <a:pPr algn="ctr" defTabSz="488950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300">
                <a:latin typeface="+mn-lt"/>
              </a:rPr>
              <a:t> Grille / Cloud</a:t>
            </a:r>
          </a:p>
        </p:txBody>
      </p:sp>
      <p:pic>
        <p:nvPicPr>
          <p:cNvPr id="41" name="Image 6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19136" y="3176316"/>
            <a:ext cx="2118891" cy="1216000"/>
          </a:xfrm>
          <a:prstGeom prst="rect">
            <a:avLst/>
          </a:prstGeom>
        </p:spPr>
      </p:pic>
      <p:sp>
        <p:nvSpPr>
          <p:cNvPr id="42" name="Rectangle 70"/>
          <p:cNvSpPr/>
          <p:nvPr/>
        </p:nvSpPr>
        <p:spPr bwMode="auto">
          <a:xfrm>
            <a:off x="93797" y="2292079"/>
            <a:ext cx="2378998" cy="215751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8DFC4B-F130-483B-8E1C-8A3EA37297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181"/>
          <a:stretch/>
        </p:blipFill>
        <p:spPr>
          <a:xfrm>
            <a:off x="3224647" y="4306125"/>
            <a:ext cx="1684552" cy="129665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CC47B6EC-19EC-4298-8434-30FC34D94141}"/>
              </a:ext>
            </a:extLst>
          </p:cNvPr>
          <p:cNvSpPr txBox="1"/>
          <p:nvPr/>
        </p:nvSpPr>
        <p:spPr>
          <a:xfrm>
            <a:off x="2598134" y="3852918"/>
            <a:ext cx="2860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latin typeface="+mn-lt"/>
              </a:rPr>
              <a:t>Laboratoire de radiochimie</a:t>
            </a:r>
          </a:p>
          <a:p>
            <a:pPr algn="ctr"/>
            <a:r>
              <a:rPr lang="fr-FR" sz="1400" b="1">
                <a:latin typeface="+mn-lt"/>
              </a:rPr>
              <a:t>Actinides - Bat 107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01C898-B84F-47AB-A1CC-851D01426DA7}"/>
              </a:ext>
            </a:extLst>
          </p:cNvPr>
          <p:cNvSpPr/>
          <p:nvPr/>
        </p:nvSpPr>
        <p:spPr>
          <a:xfrm>
            <a:off x="2606650" y="3821832"/>
            <a:ext cx="2820232" cy="184112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Rectangle 22">
            <a:extLst>
              <a:ext uri="{FF2B5EF4-FFF2-40B4-BE49-F238E27FC236}">
                <a16:creationId xmlns:a16="http://schemas.microsoft.com/office/drawing/2014/main" id="{1F67E19B-7D96-413F-9C69-BC05410AB868}"/>
              </a:ext>
            </a:extLst>
          </p:cNvPr>
          <p:cNvSpPr/>
          <p:nvPr/>
        </p:nvSpPr>
        <p:spPr bwMode="auto">
          <a:xfrm>
            <a:off x="2579318" y="77416"/>
            <a:ext cx="2879077" cy="3651627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cs typeface="Times New Roman"/>
            </a:endParaRPr>
          </a:p>
        </p:txBody>
      </p:sp>
      <p:sp>
        <p:nvSpPr>
          <p:cNvPr id="132" name="Rectangle 42">
            <a:extLst>
              <a:ext uri="{FF2B5EF4-FFF2-40B4-BE49-F238E27FC236}">
                <a16:creationId xmlns:a16="http://schemas.microsoft.com/office/drawing/2014/main" id="{54FC5CBE-FF31-4753-B953-DE825A197B4C}"/>
              </a:ext>
            </a:extLst>
          </p:cNvPr>
          <p:cNvSpPr/>
          <p:nvPr/>
        </p:nvSpPr>
        <p:spPr bwMode="auto">
          <a:xfrm>
            <a:off x="2637677" y="1846988"/>
            <a:ext cx="279926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100">
                <a:latin typeface="+mn-lt"/>
                <a:cs typeface="Times New Roman"/>
              </a:rPr>
              <a:t>Cavities for the Lock of Adv. Virgo / Squeezing</a:t>
            </a:r>
            <a:endParaRPr lang="fr-FR">
              <a:latin typeface="+mn-lt"/>
            </a:endParaRPr>
          </a:p>
        </p:txBody>
      </p:sp>
      <p:pic>
        <p:nvPicPr>
          <p:cNvPr id="133" name="Image 17">
            <a:extLst>
              <a:ext uri="{FF2B5EF4-FFF2-40B4-BE49-F238E27FC236}">
                <a16:creationId xmlns:a16="http://schemas.microsoft.com/office/drawing/2014/main" id="{12CEF4BA-8061-49FC-B9B7-7C1BFBD27B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637677" y="2252386"/>
            <a:ext cx="1812606" cy="1388049"/>
          </a:xfrm>
          <a:prstGeom prst="rect">
            <a:avLst/>
          </a:prstGeom>
        </p:spPr>
      </p:pic>
      <p:grpSp>
        <p:nvGrpSpPr>
          <p:cNvPr id="134" name="Grouper 10">
            <a:extLst>
              <a:ext uri="{FF2B5EF4-FFF2-40B4-BE49-F238E27FC236}">
                <a16:creationId xmlns:a16="http://schemas.microsoft.com/office/drawing/2014/main" id="{A6017A97-A662-4F2E-8A6B-94DB02E4F561}"/>
              </a:ext>
            </a:extLst>
          </p:cNvPr>
          <p:cNvGrpSpPr/>
          <p:nvPr/>
        </p:nvGrpSpPr>
        <p:grpSpPr bwMode="auto">
          <a:xfrm>
            <a:off x="4477180" y="2653972"/>
            <a:ext cx="864038" cy="461025"/>
            <a:chOff x="0" y="-14514"/>
            <a:chExt cx="647995" cy="461025"/>
          </a:xfrm>
          <a:solidFill>
            <a:srgbClr val="92D050"/>
          </a:solidFill>
        </p:grpSpPr>
        <p:sp>
          <p:nvSpPr>
            <p:cNvPr id="135" name="Rectangle à coins arrondis 81">
              <a:extLst>
                <a:ext uri="{FF2B5EF4-FFF2-40B4-BE49-F238E27FC236}">
                  <a16:creationId xmlns:a16="http://schemas.microsoft.com/office/drawing/2014/main" id="{852E17C2-A198-407E-A193-59B04581B361}"/>
                </a:ext>
              </a:extLst>
            </p:cNvPr>
            <p:cNvSpPr/>
            <p:nvPr/>
          </p:nvSpPr>
          <p:spPr bwMode="auto">
            <a:xfrm>
              <a:off x="0" y="-14514"/>
              <a:ext cx="647995" cy="461025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6" name="Rectangle 20">
              <a:extLst>
                <a:ext uri="{FF2B5EF4-FFF2-40B4-BE49-F238E27FC236}">
                  <a16:creationId xmlns:a16="http://schemas.microsoft.com/office/drawing/2014/main" id="{88901E7F-8E4C-4BA7-965A-85A295BA0D44}"/>
                </a:ext>
              </a:extLst>
            </p:cNvPr>
            <p:cNvSpPr/>
            <p:nvPr/>
          </p:nvSpPr>
          <p:spPr bwMode="auto">
            <a:xfrm>
              <a:off x="22505" y="7991"/>
              <a:ext cx="602985" cy="416015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>
                  <a:solidFill>
                    <a:schemeClr val="tx1"/>
                  </a:solidFill>
                  <a:cs typeface="Times New Roman"/>
                </a:rPr>
                <a:t>Myrtho</a:t>
              </a:r>
              <a:endParaRPr lang="fr-FR"/>
            </a:p>
          </p:txBody>
        </p:sp>
      </p:grpSp>
      <p:sp>
        <p:nvSpPr>
          <p:cNvPr id="137" name="ZoneTexte 21">
            <a:extLst>
              <a:ext uri="{FF2B5EF4-FFF2-40B4-BE49-F238E27FC236}">
                <a16:creationId xmlns:a16="http://schemas.microsoft.com/office/drawing/2014/main" id="{2E5073C1-5A13-44BD-B959-B566283C53E4}"/>
              </a:ext>
            </a:extLst>
          </p:cNvPr>
          <p:cNvSpPr txBox="1"/>
          <p:nvPr/>
        </p:nvSpPr>
        <p:spPr bwMode="auto">
          <a:xfrm>
            <a:off x="3298155" y="3283299"/>
            <a:ext cx="211201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100" dirty="0">
                <a:latin typeface="+mn-lt"/>
                <a:cs typeface="Times New Roman"/>
              </a:rPr>
              <a:t>développement/caractérisation</a:t>
            </a:r>
            <a:r>
              <a:rPr lang="fr-FR" sz="1100" dirty="0">
                <a:latin typeface="Symbol" panose="05050102010706020507" pitchFamily="18" charset="2"/>
                <a:cs typeface="Times New Roman"/>
              </a:rPr>
              <a:t> </a:t>
            </a:r>
          </a:p>
          <a:p>
            <a:pPr algn="ctr">
              <a:defRPr/>
            </a:pPr>
            <a:r>
              <a:rPr lang="fr-FR" sz="1100" dirty="0">
                <a:solidFill>
                  <a:prstClr val="black"/>
                </a:solidFill>
                <a:latin typeface="Symbol" panose="05050102010706020507" pitchFamily="18" charset="2"/>
                <a:cs typeface="Times New Roman"/>
              </a:rPr>
              <a:t>g </a:t>
            </a:r>
            <a:r>
              <a:rPr lang="fr-FR" sz="1100" dirty="0">
                <a:solidFill>
                  <a:prstClr val="black"/>
                </a:solidFill>
                <a:latin typeface="+mn-lt"/>
                <a:cs typeface="Times New Roman"/>
              </a:rPr>
              <a:t>Detectors </a:t>
            </a:r>
            <a:endParaRPr lang="fr-FR" dirty="0">
              <a:latin typeface="+mn-lt"/>
            </a:endParaRPr>
          </a:p>
        </p:txBody>
      </p:sp>
      <p:sp>
        <p:nvSpPr>
          <p:cNvPr id="138" name="ZoneTexte 46">
            <a:extLst>
              <a:ext uri="{FF2B5EF4-FFF2-40B4-BE49-F238E27FC236}">
                <a16:creationId xmlns:a16="http://schemas.microsoft.com/office/drawing/2014/main" id="{ED4C24BD-4875-4365-91EE-42AB00A7A15F}"/>
              </a:ext>
            </a:extLst>
          </p:cNvPr>
          <p:cNvSpPr txBox="1"/>
          <p:nvPr/>
        </p:nvSpPr>
        <p:spPr bwMode="auto">
          <a:xfrm>
            <a:off x="2832868" y="2201060"/>
            <a:ext cx="25506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dirty="0" err="1">
                <a:latin typeface="+mn-lt"/>
                <a:cs typeface="Times New Roman"/>
              </a:rPr>
              <a:t>Preparation</a:t>
            </a:r>
            <a:r>
              <a:rPr lang="fr-FR" sz="1200" dirty="0">
                <a:latin typeface="+mn-lt"/>
                <a:cs typeface="Times New Roman"/>
              </a:rPr>
              <a:t>/analyses </a:t>
            </a:r>
            <a:r>
              <a:rPr lang="fr-FR" sz="1200" dirty="0" err="1">
                <a:latin typeface="+mn-lt"/>
                <a:cs typeface="Times New Roman"/>
              </a:rPr>
              <a:t>Micrometeorite</a:t>
            </a:r>
            <a:endParaRPr lang="fr-FR" dirty="0">
              <a:latin typeface="+mn-lt"/>
            </a:endParaRPr>
          </a:p>
        </p:txBody>
      </p:sp>
      <p:pic>
        <p:nvPicPr>
          <p:cNvPr id="139" name="Image 25">
            <a:extLst>
              <a:ext uri="{FF2B5EF4-FFF2-40B4-BE49-F238E27FC236}">
                <a16:creationId xmlns:a16="http://schemas.microsoft.com/office/drawing/2014/main" id="{CFCE6255-43CD-4C0E-A86C-B08DCFA3ED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626386" y="530018"/>
            <a:ext cx="2783778" cy="1584086"/>
          </a:xfrm>
          <a:prstGeom prst="rect">
            <a:avLst/>
          </a:prstGeom>
        </p:spPr>
      </p:pic>
      <p:grpSp>
        <p:nvGrpSpPr>
          <p:cNvPr id="140" name="Grouper 10">
            <a:extLst>
              <a:ext uri="{FF2B5EF4-FFF2-40B4-BE49-F238E27FC236}">
                <a16:creationId xmlns:a16="http://schemas.microsoft.com/office/drawing/2014/main" id="{7F4F778C-0AF3-4194-AC3E-904360E78965}"/>
              </a:ext>
            </a:extLst>
          </p:cNvPr>
          <p:cNvGrpSpPr/>
          <p:nvPr/>
        </p:nvGrpSpPr>
        <p:grpSpPr bwMode="auto">
          <a:xfrm>
            <a:off x="2650141" y="535125"/>
            <a:ext cx="864038" cy="461025"/>
            <a:chOff x="0" y="-14514"/>
            <a:chExt cx="647996" cy="461025"/>
          </a:xfrm>
          <a:solidFill>
            <a:srgbClr val="92D050"/>
          </a:solidFill>
        </p:grpSpPr>
        <p:sp>
          <p:nvSpPr>
            <p:cNvPr id="141" name="Rectangle à coins arrondis 40">
              <a:extLst>
                <a:ext uri="{FF2B5EF4-FFF2-40B4-BE49-F238E27FC236}">
                  <a16:creationId xmlns:a16="http://schemas.microsoft.com/office/drawing/2014/main" id="{EC0627C9-D2AD-4208-A479-FF527958F27B}"/>
                </a:ext>
              </a:extLst>
            </p:cNvPr>
            <p:cNvSpPr/>
            <p:nvPr/>
          </p:nvSpPr>
          <p:spPr bwMode="auto">
            <a:xfrm>
              <a:off x="0" y="-14514"/>
              <a:ext cx="647996" cy="461025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2" name="Rectangle 45">
              <a:extLst>
                <a:ext uri="{FF2B5EF4-FFF2-40B4-BE49-F238E27FC236}">
                  <a16:creationId xmlns:a16="http://schemas.microsoft.com/office/drawing/2014/main" id="{E170616C-A674-40BA-827C-EBE5763496C7}"/>
                </a:ext>
              </a:extLst>
            </p:cNvPr>
            <p:cNvSpPr/>
            <p:nvPr/>
          </p:nvSpPr>
          <p:spPr bwMode="auto">
            <a:xfrm>
              <a:off x="22505" y="7991"/>
              <a:ext cx="602985" cy="416015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>
                  <a:solidFill>
                    <a:schemeClr val="tx1"/>
                  </a:solidFill>
                  <a:cs typeface="Times New Roman"/>
                </a:rPr>
                <a:t>CALVA</a:t>
              </a:r>
              <a:endParaRPr lang="fr-FR"/>
            </a:p>
          </p:txBody>
        </p:sp>
      </p:grpSp>
      <p:sp>
        <p:nvSpPr>
          <p:cNvPr id="143" name="ZoneTexte 47">
            <a:extLst>
              <a:ext uri="{FF2B5EF4-FFF2-40B4-BE49-F238E27FC236}">
                <a16:creationId xmlns:a16="http://schemas.microsoft.com/office/drawing/2014/main" id="{B27F4DA0-5125-40E0-AD48-C629BBDE8775}"/>
              </a:ext>
            </a:extLst>
          </p:cNvPr>
          <p:cNvSpPr txBox="1"/>
          <p:nvPr/>
        </p:nvSpPr>
        <p:spPr bwMode="auto">
          <a:xfrm>
            <a:off x="2800165" y="124456"/>
            <a:ext cx="263245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800" dirty="0">
                <a:latin typeface="+mn-lt"/>
              </a:rPr>
              <a:t>Thèmes de recherche A2C</a:t>
            </a:r>
            <a:endParaRPr lang="fr-FR" dirty="0">
              <a:latin typeface="+mn-lt"/>
            </a:endParaRPr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448E3763-7074-469E-9C8D-97A57CDE776B}"/>
              </a:ext>
            </a:extLst>
          </p:cNvPr>
          <p:cNvCxnSpPr>
            <a:cxnSpLocks/>
          </p:cNvCxnSpPr>
          <p:nvPr/>
        </p:nvCxnSpPr>
        <p:spPr bwMode="auto">
          <a:xfrm>
            <a:off x="2606097" y="2155442"/>
            <a:ext cx="2795065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Image 65">
            <a:extLst>
              <a:ext uri="{FF2B5EF4-FFF2-40B4-BE49-F238E27FC236}">
                <a16:creationId xmlns:a16="http://schemas.microsoft.com/office/drawing/2014/main" id="{23736CF8-ED69-4AC1-A848-0C2E21E98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31407" y="652043"/>
            <a:ext cx="2310223" cy="1452140"/>
          </a:xfrm>
          <a:prstGeom prst="rect">
            <a:avLst/>
          </a:prstGeom>
          <a:ln w="76200">
            <a:noFill/>
          </a:ln>
        </p:spPr>
      </p:pic>
      <p:sp>
        <p:nvSpPr>
          <p:cNvPr id="146" name="ZoneTexte 66">
            <a:extLst>
              <a:ext uri="{FF2B5EF4-FFF2-40B4-BE49-F238E27FC236}">
                <a16:creationId xmlns:a16="http://schemas.microsoft.com/office/drawing/2014/main" id="{5AC85EB6-6377-4F14-AF46-0FB8FE1FB74B}"/>
              </a:ext>
            </a:extLst>
          </p:cNvPr>
          <p:cNvSpPr txBox="1"/>
          <p:nvPr/>
        </p:nvSpPr>
        <p:spPr bwMode="auto">
          <a:xfrm>
            <a:off x="4837" y="151885"/>
            <a:ext cx="2548858" cy="769439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600" b="1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+mn-lt"/>
                <a:ea typeface="Arial"/>
                <a:cs typeface="Arial"/>
              </a:rPr>
              <a:t>Plateformes Semiconducteur</a:t>
            </a:r>
            <a:r>
              <a:rPr lang="fr-FR" sz="140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+mn-lt"/>
                <a:ea typeface="Arial"/>
                <a:cs typeface="Arial"/>
              </a:rPr>
              <a:t> 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+mn-lt"/>
                <a:ea typeface="Arial"/>
                <a:cs typeface="Arial"/>
              </a:rPr>
              <a:t>Silicon Detector Caractérisation</a:t>
            </a:r>
            <a:r>
              <a:rPr lang="fr-FR" sz="1400" dirty="0">
                <a:latin typeface="+mn-lt"/>
              </a:rPr>
              <a:t>/P</a:t>
            </a:r>
            <a:r>
              <a:rPr lang="fr-FR" sz="1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+mn-lt"/>
                <a:ea typeface="Arial"/>
                <a:cs typeface="Arial"/>
              </a:rPr>
              <a:t>roduction</a:t>
            </a:r>
            <a:endParaRPr lang="fr-FR" dirty="0">
              <a:latin typeface="+mn-lt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456FA5C-0AE6-4543-A76B-0A232A873115}"/>
              </a:ext>
            </a:extLst>
          </p:cNvPr>
          <p:cNvSpPr txBox="1"/>
          <p:nvPr/>
        </p:nvSpPr>
        <p:spPr bwMode="auto">
          <a:xfrm>
            <a:off x="2613922" y="1877676"/>
            <a:ext cx="278377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900">
                <a:latin typeface="+mn-lt"/>
                <a:cs typeface="Times New Roman"/>
              </a:rPr>
              <a:t>Cavity locking/Squeezing for VIRGO and ET</a:t>
            </a:r>
            <a:endParaRPr lang="fr-FR" sz="900">
              <a:latin typeface="+mn-lt"/>
            </a:endParaRPr>
          </a:p>
        </p:txBody>
      </p:sp>
      <p:sp>
        <p:nvSpPr>
          <p:cNvPr id="49" name="Titre 1">
            <a:extLst>
              <a:ext uri="{FF2B5EF4-FFF2-40B4-BE49-F238E27FC236}">
                <a16:creationId xmlns:a16="http://schemas.microsoft.com/office/drawing/2014/main" id="{E640B3CB-259B-4FC5-97F4-7F6695C650C4}"/>
              </a:ext>
            </a:extLst>
          </p:cNvPr>
          <p:cNvSpPr txBox="1">
            <a:spLocks/>
          </p:cNvSpPr>
          <p:nvPr/>
        </p:nvSpPr>
        <p:spPr bwMode="auto">
          <a:xfrm>
            <a:off x="5746427" y="127620"/>
            <a:ext cx="48951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dirty="0" err="1">
                <a:latin typeface="+mn-lt"/>
              </a:rPr>
              <a:t>IJClab</a:t>
            </a:r>
            <a:r>
              <a:rPr lang="fr-FR" dirty="0">
                <a:latin typeface="+mn-lt"/>
              </a:rPr>
              <a:t> en bref– V : Les Plateformes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4489EA4-F4C0-499D-8671-B78625A7F6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7033" y="4170001"/>
            <a:ext cx="2088554" cy="1406934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22A263CA-3DF4-4157-B857-7708439DCCCD}"/>
              </a:ext>
            </a:extLst>
          </p:cNvPr>
          <p:cNvSpPr txBox="1"/>
          <p:nvPr/>
        </p:nvSpPr>
        <p:spPr>
          <a:xfrm>
            <a:off x="7894565" y="4639998"/>
            <a:ext cx="28319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+mn-lt"/>
              </a:rPr>
              <a:t>analyse de surfaces pour les matériaux pour accélérateurs/ expertise sur des projets ultravide </a:t>
            </a:r>
          </a:p>
        </p:txBody>
      </p:sp>
    </p:spTree>
    <p:extLst>
      <p:ext uri="{BB962C8B-B14F-4D97-AF65-F5344CB8AC3E}">
        <p14:creationId xmlns:p14="http://schemas.microsoft.com/office/powerpoint/2010/main" val="392812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B141E-29B5-452A-BBFB-7289AB08D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81" y="129310"/>
            <a:ext cx="8291888" cy="432048"/>
          </a:xfrm>
        </p:spPr>
        <p:txBody>
          <a:bodyPr>
            <a:normAutofit fontScale="90000"/>
          </a:bodyPr>
          <a:lstStyle/>
          <a:p>
            <a:r>
              <a:rPr lang="fr-FR">
                <a:latin typeface="+mn-lt"/>
              </a:rPr>
              <a:t>Forte Participation/Pilotage de la plus part des gros projets mondiaux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D3078F4-2D43-4502-A5FB-40548D56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57098FE-B4AE-4794-8A05-BBFB1A0DA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EB6BF9-85E3-4DA3-931B-0CD293FC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91EE475-5EA7-4E07-994B-581E3E6352FA}"/>
              </a:ext>
            </a:extLst>
          </p:cNvPr>
          <p:cNvSpPr txBox="1"/>
          <p:nvPr/>
        </p:nvSpPr>
        <p:spPr>
          <a:xfrm>
            <a:off x="430090" y="655133"/>
            <a:ext cx="103081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latin typeface="+mn-lt"/>
              </a:rPr>
              <a:t>Diriger et jouer un rôle majeur dans des </a:t>
            </a:r>
            <a:r>
              <a:rPr lang="fr-FR" sz="1600" b="1" dirty="0">
                <a:solidFill>
                  <a:srgbClr val="FF0000"/>
                </a:solidFill>
                <a:latin typeface="+mn-lt"/>
              </a:rPr>
              <a:t>projets phares de classe mondiale </a:t>
            </a:r>
            <a:r>
              <a:rPr lang="fr-FR" sz="1600" dirty="0">
                <a:latin typeface="+mn-lt"/>
              </a:rPr>
              <a:t>en physique des hautes énergies, en physique nucléaire, en astroparticules et en cosmologie et accélérateurs en contribuant à tous les niveaux.</a:t>
            </a:r>
          </a:p>
        </p:txBody>
      </p:sp>
      <p:graphicFrame>
        <p:nvGraphicFramePr>
          <p:cNvPr id="37" name="Graphique 36">
            <a:extLst>
              <a:ext uri="{FF2B5EF4-FFF2-40B4-BE49-F238E27FC236}">
                <a16:creationId xmlns:a16="http://schemas.microsoft.com/office/drawing/2014/main" id="{773B46CD-F004-420F-BB9C-364D0ABBB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20729"/>
              </p:ext>
            </p:extLst>
          </p:nvPr>
        </p:nvGraphicFramePr>
        <p:xfrm>
          <a:off x="1425947" y="2117498"/>
          <a:ext cx="7200799" cy="3284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ZoneTexte 37">
            <a:extLst>
              <a:ext uri="{FF2B5EF4-FFF2-40B4-BE49-F238E27FC236}">
                <a16:creationId xmlns:a16="http://schemas.microsoft.com/office/drawing/2014/main" id="{2D1B3619-B6B5-44E6-85E1-73C73D245523}"/>
              </a:ext>
            </a:extLst>
          </p:cNvPr>
          <p:cNvSpPr txBox="1"/>
          <p:nvPr/>
        </p:nvSpPr>
        <p:spPr>
          <a:xfrm rot="16200000">
            <a:off x="2201977" y="3494923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4AA9553-8821-46A4-814A-3DE18C1317C8}"/>
              </a:ext>
            </a:extLst>
          </p:cNvPr>
          <p:cNvSpPr txBox="1"/>
          <p:nvPr/>
        </p:nvSpPr>
        <p:spPr>
          <a:xfrm rot="16200000">
            <a:off x="3034402" y="2443664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3484856-FA81-4890-A224-6F35194E188A}"/>
              </a:ext>
            </a:extLst>
          </p:cNvPr>
          <p:cNvSpPr txBox="1"/>
          <p:nvPr/>
        </p:nvSpPr>
        <p:spPr>
          <a:xfrm rot="16200000">
            <a:off x="4340820" y="3647323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3DEB91B-AF4E-4C4C-B65F-131A521CCCB1}"/>
              </a:ext>
            </a:extLst>
          </p:cNvPr>
          <p:cNvSpPr txBox="1"/>
          <p:nvPr/>
        </p:nvSpPr>
        <p:spPr>
          <a:xfrm rot="16200000">
            <a:off x="4619427" y="3595792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8DA749D-DDDB-4B4A-ABE8-E788389486FA}"/>
              </a:ext>
            </a:extLst>
          </p:cNvPr>
          <p:cNvSpPr txBox="1"/>
          <p:nvPr/>
        </p:nvSpPr>
        <p:spPr>
          <a:xfrm rot="16200000">
            <a:off x="4876547" y="3883824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F8523C1-2247-451F-95CE-52B8A2DDB120}"/>
              </a:ext>
            </a:extLst>
          </p:cNvPr>
          <p:cNvSpPr txBox="1"/>
          <p:nvPr/>
        </p:nvSpPr>
        <p:spPr>
          <a:xfrm rot="16200000">
            <a:off x="5884659" y="3206892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38AE395-C07B-4417-BB77-063C3A3C01EB}"/>
              </a:ext>
            </a:extLst>
          </p:cNvPr>
          <p:cNvSpPr txBox="1"/>
          <p:nvPr/>
        </p:nvSpPr>
        <p:spPr>
          <a:xfrm rot="16200000">
            <a:off x="8014077" y="3175980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50F12D8-8D15-4A34-9156-2A6D533A6365}"/>
              </a:ext>
            </a:extLst>
          </p:cNvPr>
          <p:cNvSpPr txBox="1"/>
          <p:nvPr/>
        </p:nvSpPr>
        <p:spPr>
          <a:xfrm rot="16200000">
            <a:off x="2044494" y="3621628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  <a:latin typeface="+mn-lt"/>
              </a:rPr>
              <a:t>IR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68793F2-F26B-4FD6-AAC6-30FFD5036F9B}"/>
              </a:ext>
            </a:extLst>
          </p:cNvPr>
          <p:cNvSpPr txBox="1"/>
          <p:nvPr/>
        </p:nvSpPr>
        <p:spPr>
          <a:xfrm rot="16200000">
            <a:off x="3360384" y="3693636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  <a:latin typeface="+mn-lt"/>
              </a:rPr>
              <a:t>IR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0B897C8E-2284-4D38-9BE5-4CFB82D5296D}"/>
              </a:ext>
            </a:extLst>
          </p:cNvPr>
          <p:cNvCxnSpPr>
            <a:cxnSpLocks/>
          </p:cNvCxnSpPr>
          <p:nvPr/>
        </p:nvCxnSpPr>
        <p:spPr>
          <a:xfrm flipV="1">
            <a:off x="1919609" y="3951973"/>
            <a:ext cx="6645286" cy="1036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81B33A82-B88B-4F68-95C3-3E50A62AC4B9}"/>
              </a:ext>
            </a:extLst>
          </p:cNvPr>
          <p:cNvSpPr txBox="1"/>
          <p:nvPr/>
        </p:nvSpPr>
        <p:spPr>
          <a:xfrm rot="16200000">
            <a:off x="2548004" y="3352040"/>
            <a:ext cx="861133" cy="21544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b="1" dirty="0"/>
              <a:t>Avec le CNES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5565992-CB39-46DC-8EAD-F5E141C86E97}"/>
              </a:ext>
            </a:extLst>
          </p:cNvPr>
          <p:cNvSpPr txBox="1"/>
          <p:nvPr/>
        </p:nvSpPr>
        <p:spPr>
          <a:xfrm rot="16200000">
            <a:off x="3594226" y="3349078"/>
            <a:ext cx="861133" cy="21544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b="1" dirty="0"/>
              <a:t>Avec le CNES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335C3FE-64F6-46FA-8EAE-BDFB20F621B4}"/>
              </a:ext>
            </a:extLst>
          </p:cNvPr>
          <p:cNvSpPr txBox="1"/>
          <p:nvPr/>
        </p:nvSpPr>
        <p:spPr>
          <a:xfrm rot="16200000">
            <a:off x="7800426" y="2556990"/>
            <a:ext cx="861133" cy="21544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b="1" dirty="0"/>
              <a:t>Avec le CNES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B7A3C74-8645-4A06-B67B-2DA74E990E75}"/>
              </a:ext>
            </a:extLst>
          </p:cNvPr>
          <p:cNvSpPr txBox="1"/>
          <p:nvPr/>
        </p:nvSpPr>
        <p:spPr>
          <a:xfrm rot="16200000">
            <a:off x="2095759" y="1819162"/>
            <a:ext cx="1250663" cy="21544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b="1" dirty="0"/>
              <a:t>Utilisé activités CNES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93EC847-8B5F-43D3-AC99-18E88CB62F45}"/>
              </a:ext>
            </a:extLst>
          </p:cNvPr>
          <p:cNvSpPr txBox="1"/>
          <p:nvPr/>
        </p:nvSpPr>
        <p:spPr>
          <a:xfrm rot="16200000">
            <a:off x="7097442" y="2691282"/>
            <a:ext cx="1250663" cy="21544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b="1" dirty="0"/>
              <a:t>Utilisé activités CNES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EDC4785-C0E9-4688-9F06-A1BDBA911A90}"/>
              </a:ext>
            </a:extLst>
          </p:cNvPr>
          <p:cNvSpPr/>
          <p:nvPr/>
        </p:nvSpPr>
        <p:spPr>
          <a:xfrm>
            <a:off x="2915627" y="3994974"/>
            <a:ext cx="124231" cy="25262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8D39CE7-B13C-46E0-9A62-B51B03113949}"/>
              </a:ext>
            </a:extLst>
          </p:cNvPr>
          <p:cNvSpPr/>
          <p:nvPr/>
        </p:nvSpPr>
        <p:spPr>
          <a:xfrm>
            <a:off x="2918377" y="3994974"/>
            <a:ext cx="121482" cy="110714"/>
          </a:xfrm>
          <a:prstGeom prst="rect">
            <a:avLst/>
          </a:prstGeom>
          <a:solidFill>
            <a:srgbClr val="DF8A2D"/>
          </a:solidFill>
          <a:ln>
            <a:solidFill>
              <a:srgbClr val="DF8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C411B4-57F9-4915-80B2-751DEEAC34A7}"/>
              </a:ext>
            </a:extLst>
          </p:cNvPr>
          <p:cNvSpPr txBox="1"/>
          <p:nvPr/>
        </p:nvSpPr>
        <p:spPr>
          <a:xfrm rot="18851601">
            <a:off x="1966694" y="5016167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>
                <a:solidFill>
                  <a:schemeClr val="bg2">
                    <a:lumMod val="50000"/>
                  </a:schemeClr>
                </a:solidFill>
              </a:rPr>
              <a:t>MicroM</a:t>
            </a:r>
            <a:r>
              <a:rPr lang="fr-FR" sz="1000" b="1" dirty="0">
                <a:solidFill>
                  <a:schemeClr val="bg2">
                    <a:lumMod val="50000"/>
                  </a:schemeClr>
                </a:solidFill>
              </a:rPr>
              <a:t>./</a:t>
            </a:r>
            <a:r>
              <a:rPr lang="fr-FR" sz="1000" b="1" dirty="0" err="1">
                <a:solidFill>
                  <a:schemeClr val="bg2">
                    <a:lumMod val="50000"/>
                  </a:schemeClr>
                </a:solidFill>
              </a:rPr>
              <a:t>Myrtho</a:t>
            </a:r>
            <a:endParaRPr lang="fr-FR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05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EBDC1B-6E24-4304-9A0B-3A0A58E2F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100">
                <a:latin typeface="+mn-lt"/>
              </a:rPr>
              <a:t>08/12/2025</a:t>
            </a:r>
            <a:endParaRPr lang="fr-FR" sz="1100" dirty="0">
              <a:latin typeface="+mn-lt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1211E9-3D36-462B-91C0-E93F823E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100">
                <a:latin typeface="+mn-lt"/>
              </a:rPr>
              <a:t>Présentation IJCLab </a:t>
            </a:r>
            <a:endParaRPr lang="fr-FR" sz="1100" dirty="0">
              <a:latin typeface="+mn-lt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85BF04-2DEA-47D1-BBC6-344E8542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z="1100" smtClean="0">
                <a:latin typeface="+mn-lt"/>
              </a:rPr>
              <a:pPr/>
              <a:t>15</a:t>
            </a:fld>
            <a:endParaRPr lang="fr-FR" sz="1100" dirty="0">
              <a:latin typeface="+mn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8ABB3FA-4D50-44F0-9CBD-0B14577B4AB0}"/>
              </a:ext>
            </a:extLst>
          </p:cNvPr>
          <p:cNvSpPr txBox="1"/>
          <p:nvPr/>
        </p:nvSpPr>
        <p:spPr>
          <a:xfrm>
            <a:off x="1407591" y="149883"/>
            <a:ext cx="7415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Quelques statistique intéressantes sur le étudiants / jeunes</a:t>
            </a:r>
            <a:endParaRPr lang="en-US" b="1" dirty="0"/>
          </a:p>
          <a:p>
            <a:endParaRPr lang="fr-FR" b="1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36C72A0-C69D-4074-B14D-4F3D281C46A6}"/>
              </a:ext>
            </a:extLst>
          </p:cNvPr>
          <p:cNvCxnSpPr>
            <a:cxnSpLocks/>
          </p:cNvCxnSpPr>
          <p:nvPr/>
        </p:nvCxnSpPr>
        <p:spPr>
          <a:xfrm>
            <a:off x="3226213" y="725488"/>
            <a:ext cx="0" cy="4989332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7A9D6EA-5214-4BF2-AFC0-3978B871DDFA}"/>
              </a:ext>
            </a:extLst>
          </p:cNvPr>
          <p:cNvCxnSpPr>
            <a:cxnSpLocks/>
          </p:cNvCxnSpPr>
          <p:nvPr/>
        </p:nvCxnSpPr>
        <p:spPr>
          <a:xfrm>
            <a:off x="6500927" y="704708"/>
            <a:ext cx="0" cy="4989332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7784C29-3BE9-4650-AB3A-2AD8FDEC92D9}"/>
              </a:ext>
            </a:extLst>
          </p:cNvPr>
          <p:cNvSpPr txBox="1"/>
          <p:nvPr/>
        </p:nvSpPr>
        <p:spPr>
          <a:xfrm>
            <a:off x="7876364" y="826089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Stages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7010245-02B6-422C-8C4B-0DC7CAB88E78}"/>
              </a:ext>
            </a:extLst>
          </p:cNvPr>
          <p:cNvSpPr txBox="1"/>
          <p:nvPr/>
        </p:nvSpPr>
        <p:spPr>
          <a:xfrm>
            <a:off x="3238393" y="4683595"/>
            <a:ext cx="32451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n-lt"/>
              </a:rPr>
              <a:t>Une augmentation des </a:t>
            </a:r>
            <a:r>
              <a:rPr lang="fr-FR" sz="1400" b="1" dirty="0" err="1">
                <a:latin typeface="+mn-lt"/>
              </a:rPr>
              <a:t>PostDocs</a:t>
            </a:r>
            <a:r>
              <a:rPr lang="fr-FR" sz="1400" b="1" dirty="0">
                <a:latin typeface="+mn-lt"/>
              </a:rPr>
              <a:t>, à confirmer avec le succès croissant des différents appels nationaux/européens.</a:t>
            </a:r>
            <a:endParaRPr lang="en-ZA" sz="1400" b="1" dirty="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C65251-AF80-4B76-8202-092F8EDC4732}"/>
              </a:ext>
            </a:extLst>
          </p:cNvPr>
          <p:cNvSpPr/>
          <p:nvPr/>
        </p:nvSpPr>
        <p:spPr>
          <a:xfrm>
            <a:off x="6810570" y="4772914"/>
            <a:ext cx="3641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latin typeface="+mn-lt"/>
              </a:rPr>
              <a:t>Stages - Stratégie visible du laboratoire</a:t>
            </a:r>
            <a:endParaRPr lang="en-ZA" sz="1400" b="1" dirty="0">
              <a:latin typeface="+mn-l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BC98A80-D55D-41F5-A69F-63E34E8E7936}"/>
              </a:ext>
            </a:extLst>
          </p:cNvPr>
          <p:cNvSpPr txBox="1"/>
          <p:nvPr/>
        </p:nvSpPr>
        <p:spPr>
          <a:xfrm>
            <a:off x="347605" y="4833720"/>
            <a:ext cx="2860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>
                <a:latin typeface="+mn-lt"/>
              </a:rPr>
              <a:t>~30 doctorants entrants/an </a:t>
            </a:r>
          </a:p>
          <a:p>
            <a:pPr algn="just"/>
            <a:r>
              <a:rPr lang="fr-FR" sz="1400" b="1" dirty="0">
                <a:latin typeface="+mn-lt"/>
              </a:rPr>
              <a:t>~30 soutenances de doctorats/an</a:t>
            </a:r>
            <a:endParaRPr lang="en-ZA" sz="1400" b="1" dirty="0">
              <a:latin typeface="+mn-lt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D688664-D31C-4EF3-9278-036E15C5D404}"/>
              </a:ext>
            </a:extLst>
          </p:cNvPr>
          <p:cNvCxnSpPr>
            <a:cxnSpLocks/>
          </p:cNvCxnSpPr>
          <p:nvPr/>
        </p:nvCxnSpPr>
        <p:spPr>
          <a:xfrm>
            <a:off x="129803" y="654551"/>
            <a:ext cx="0" cy="4989332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9654D91-2E34-4CD6-85C0-7FE2FF794E4B}"/>
              </a:ext>
            </a:extLst>
          </p:cNvPr>
          <p:cNvCxnSpPr>
            <a:cxnSpLocks/>
          </p:cNvCxnSpPr>
          <p:nvPr/>
        </p:nvCxnSpPr>
        <p:spPr>
          <a:xfrm>
            <a:off x="10663963" y="704708"/>
            <a:ext cx="0" cy="4989332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Graphique 18">
            <a:extLst>
              <a:ext uri="{FF2B5EF4-FFF2-40B4-BE49-F238E27FC236}">
                <a16:creationId xmlns:a16="http://schemas.microsoft.com/office/drawing/2014/main" id="{5122B687-EB4B-49DC-A694-2B0FE2FB06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783409"/>
              </p:ext>
            </p:extLst>
          </p:nvPr>
        </p:nvGraphicFramePr>
        <p:xfrm>
          <a:off x="273819" y="1661592"/>
          <a:ext cx="2868009" cy="281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Graphique 26">
            <a:extLst>
              <a:ext uri="{FF2B5EF4-FFF2-40B4-BE49-F238E27FC236}">
                <a16:creationId xmlns:a16="http://schemas.microsoft.com/office/drawing/2014/main" id="{425F634B-C988-4D80-82C7-D394F46F57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801304"/>
              </p:ext>
            </p:extLst>
          </p:nvPr>
        </p:nvGraphicFramePr>
        <p:xfrm>
          <a:off x="3359979" y="1155880"/>
          <a:ext cx="2962644" cy="3617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084BD18A-244C-43AB-A119-4FC4A33DF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677048"/>
              </p:ext>
            </p:extLst>
          </p:nvPr>
        </p:nvGraphicFramePr>
        <p:xfrm>
          <a:off x="6610529" y="1529911"/>
          <a:ext cx="3888428" cy="2245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1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3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4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8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0354">
                  <a:extLst>
                    <a:ext uri="{9D8B030D-6E8A-4147-A177-3AD203B41FA5}">
                      <a16:colId xmlns:a16="http://schemas.microsoft.com/office/drawing/2014/main" val="1676669356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 dirty="0"/>
                        <a:t> 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2020</a:t>
                      </a:r>
                      <a:endParaRPr lang="fr-FR" sz="14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 dirty="0"/>
                        <a:t>2021*</a:t>
                      </a:r>
                      <a:endParaRPr lang="fr-FR" sz="14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 dirty="0"/>
                        <a:t>2022</a:t>
                      </a:r>
                      <a:endParaRPr lang="fr-FR" sz="14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2023</a:t>
                      </a:r>
                      <a:endParaRPr lang="fr-FR" sz="14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2024</a:t>
                      </a:r>
                      <a:endParaRPr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dirty="0"/>
                        <a:t>2025</a:t>
                      </a:r>
                      <a:endParaRPr sz="14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79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# de stagiaires</a:t>
                      </a:r>
                      <a:endParaRPr lang="fr-FR" sz="14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125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213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142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 dirty="0"/>
                        <a:t>167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131</a:t>
                      </a:r>
                      <a:endParaRPr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dirty="0"/>
                        <a:t>142</a:t>
                      </a:r>
                      <a:endParaRPr sz="14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400" u="none" strike="noStrike"/>
                        <a:t># de mois</a:t>
                      </a:r>
                      <a:endParaRPr lang="fr-FR" sz="14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375</a:t>
                      </a:r>
                      <a:endParaRPr sz="14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641</a:t>
                      </a:r>
                      <a:endParaRPr sz="14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483</a:t>
                      </a:r>
                      <a:endParaRPr sz="14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397</a:t>
                      </a:r>
                      <a:endParaRPr sz="14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357</a:t>
                      </a:r>
                      <a:endParaRPr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4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7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% L</a:t>
                      </a:r>
                      <a:endParaRPr lang="fr-FR" sz="14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24%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32%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34%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43%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35 %</a:t>
                      </a:r>
                      <a:endParaRPr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dirty="0"/>
                        <a:t>42 %</a:t>
                      </a:r>
                      <a:endParaRPr sz="14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7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% M1</a:t>
                      </a:r>
                      <a:endParaRPr lang="fr-FR" sz="14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 dirty="0"/>
                        <a:t>28%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36%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32%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30%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37% </a:t>
                      </a:r>
                      <a:endParaRPr sz="140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dirty="0"/>
                        <a:t>35 %</a:t>
                      </a:r>
                      <a:endParaRPr sz="14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7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% M2</a:t>
                      </a:r>
                      <a:endParaRPr lang="fr-FR" sz="14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 dirty="0"/>
                        <a:t>47%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32%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34%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u="none" strike="noStrike"/>
                        <a:t>27%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28%</a:t>
                      </a:r>
                      <a:endParaRPr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dirty="0"/>
                        <a:t>23 %</a:t>
                      </a:r>
                      <a:endParaRPr sz="14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" name="ZoneTexte 28">
            <a:extLst>
              <a:ext uri="{FF2B5EF4-FFF2-40B4-BE49-F238E27FC236}">
                <a16:creationId xmlns:a16="http://schemas.microsoft.com/office/drawing/2014/main" id="{FC9A86C6-DDE0-4301-AE23-647DCECDDFA1}"/>
              </a:ext>
            </a:extLst>
          </p:cNvPr>
          <p:cNvSpPr txBox="1"/>
          <p:nvPr/>
        </p:nvSpPr>
        <p:spPr bwMode="auto">
          <a:xfrm>
            <a:off x="6587367" y="3803245"/>
            <a:ext cx="413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</a:rPr>
              <a:t>Accueil de 263 stagiaires en 2025 </a:t>
            </a:r>
            <a:r>
              <a:rPr lang="fr-FR" sz="1200" i="1" dirty="0">
                <a:solidFill>
                  <a:schemeClr val="accent1"/>
                </a:solidFill>
              </a:rPr>
              <a:t>dont : 142 (Licence, Master 1et 2), Ecole d’ingénieurs (8),  ENS- Paris Saclay (3), </a:t>
            </a:r>
            <a:r>
              <a:rPr lang="fr-FR" sz="1200" i="1" dirty="0" err="1">
                <a:solidFill>
                  <a:schemeClr val="accent1"/>
                </a:solidFill>
              </a:rPr>
              <a:t>Bachelors</a:t>
            </a:r>
            <a:r>
              <a:rPr lang="fr-FR" sz="1200" i="1" dirty="0">
                <a:solidFill>
                  <a:schemeClr val="accent1"/>
                </a:solidFill>
              </a:rPr>
              <a:t> (2),  BTS (7) et BUT (16), stagiaires 3è et 2</a:t>
            </a:r>
            <a:r>
              <a:rPr lang="fr-FR" sz="1200" i="1" baseline="30000" dirty="0">
                <a:solidFill>
                  <a:schemeClr val="accent1"/>
                </a:solidFill>
              </a:rPr>
              <a:t>nde</a:t>
            </a:r>
            <a:r>
              <a:rPr lang="fr-FR" sz="1200" i="1" dirty="0">
                <a:solidFill>
                  <a:schemeClr val="accent1"/>
                </a:solidFill>
              </a:rPr>
              <a:t>, Autres.</a:t>
            </a:r>
          </a:p>
        </p:txBody>
      </p:sp>
    </p:spTree>
    <p:extLst>
      <p:ext uri="{BB962C8B-B14F-4D97-AF65-F5344CB8AC3E}">
        <p14:creationId xmlns:p14="http://schemas.microsoft.com/office/powerpoint/2010/main" val="1529115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en-ZA" sz="1400">
                <a:latin typeface="Calibri"/>
              </a:rPr>
              <a:t>16</a:t>
            </a:fld>
            <a:endParaRPr lang="en-ZA" sz="1400">
              <a:latin typeface="Calibri"/>
            </a:endParaRPr>
          </a:p>
        </p:txBody>
      </p:sp>
      <p:sp>
        <p:nvSpPr>
          <p:cNvPr id="8" name="Rectangle 10"/>
          <p:cNvSpPr/>
          <p:nvPr/>
        </p:nvSpPr>
        <p:spPr bwMode="auto">
          <a:xfrm>
            <a:off x="304338" y="885989"/>
            <a:ext cx="1016409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/>
              <a:buChar char="Ø"/>
              <a:defRPr/>
            </a:pPr>
            <a:r>
              <a:rPr lang="fr-FR" sz="1800" b="1" dirty="0">
                <a:solidFill>
                  <a:srgbClr val="FF0000"/>
                </a:solidFill>
                <a:latin typeface="+mn-lt"/>
              </a:rPr>
              <a:t>Contribuer aux projets à tous les stades en physique des hautes énergies, en physique nucléaire, en astroparticules et en cosmologie</a:t>
            </a:r>
            <a:r>
              <a:rPr lang="fr-FR" sz="1800" dirty="0">
                <a:latin typeface="+mn-lt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: </a:t>
            </a:r>
            <a:r>
              <a:rPr lang="fr-FR" sz="1800" b="1" dirty="0">
                <a:latin typeface="+mn-lt"/>
              </a:rPr>
              <a:t>proposition, conception, construction, exploitation, analyse des données, théorie.</a:t>
            </a:r>
          </a:p>
          <a:p>
            <a:pPr marL="285750" indent="-285750" algn="just">
              <a:buFont typeface="Wingdings"/>
              <a:buChar char="Ø"/>
              <a:defRPr/>
            </a:pPr>
            <a:endParaRPr lang="fr-FR" sz="1800" b="1" dirty="0">
              <a:solidFill>
                <a:srgbClr val="FF0000"/>
              </a:solidFill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fr-FR" sz="1800" b="1" dirty="0">
                <a:solidFill>
                  <a:srgbClr val="FF0000"/>
                </a:solidFill>
                <a:latin typeface="+mn-lt"/>
              </a:rPr>
              <a:t>Jouer un rôle majeur dans la conception, le design et la construction des accélérateurs actuels et futurs.  </a:t>
            </a:r>
          </a:p>
          <a:p>
            <a:pPr marL="285750" indent="-285750" algn="just">
              <a:buFont typeface="Wingdings"/>
              <a:buChar char="Ø"/>
              <a:defRPr/>
            </a:pPr>
            <a:endParaRPr lang="fr-FR" sz="1800" b="1" dirty="0">
              <a:solidFill>
                <a:srgbClr val="FF0000"/>
              </a:solidFill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fr-FR" sz="1800" b="1" dirty="0">
                <a:solidFill>
                  <a:srgbClr val="FF0000"/>
                </a:solidFill>
                <a:latin typeface="+mn-lt"/>
              </a:rPr>
              <a:t>Développer et exploiter des infrastructures de recherche et des plateformes technologiques </a:t>
            </a:r>
            <a:r>
              <a:rPr lang="fr-FR" sz="1800" b="1" dirty="0">
                <a:latin typeface="+mn-lt"/>
              </a:rPr>
              <a:t>soutenant ces domaines de recherche ainsi que la recherche originale en physique de la santé et en énergie</a:t>
            </a:r>
            <a:r>
              <a:rPr lang="fr-FR" sz="1800" b="1" dirty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285750" indent="-285750" algn="just">
              <a:buFont typeface="Wingdings"/>
              <a:buChar char="Ø"/>
              <a:defRPr/>
            </a:pPr>
            <a:endParaRPr lang="fr-FR" sz="1800" b="1" dirty="0">
              <a:solidFill>
                <a:srgbClr val="FF0000"/>
              </a:solidFill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fr-FR" sz="1800" b="1" dirty="0">
                <a:solidFill>
                  <a:srgbClr val="FF0000"/>
                </a:solidFill>
                <a:latin typeface="+mn-lt"/>
              </a:rPr>
              <a:t>Promouvoir le développement de nouvelles technologies pour la science au profit de la société </a:t>
            </a:r>
            <a:r>
              <a:rPr lang="fr-FR" sz="1800" b="1" dirty="0">
                <a:latin typeface="+mn-lt"/>
              </a:rPr>
              <a:t>et soutenir ainsi la compétitivité industrielle nationale et européenne.</a:t>
            </a:r>
          </a:p>
          <a:p>
            <a:pPr marL="285750" indent="-285750" algn="just">
              <a:buFont typeface="Wingdings"/>
              <a:buChar char="Ø"/>
              <a:defRPr/>
            </a:pPr>
            <a:endParaRPr lang="fr-FR" sz="1800" b="1" dirty="0">
              <a:solidFill>
                <a:srgbClr val="FF0000"/>
              </a:solidFill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fr-FR" sz="1800" b="1" dirty="0">
                <a:solidFill>
                  <a:srgbClr val="FF0000"/>
                </a:solidFill>
                <a:latin typeface="+mn-lt"/>
              </a:rPr>
              <a:t>Accueillir les étudiants que le laboratoire forme par et pour la recherche </a:t>
            </a:r>
            <a:r>
              <a:rPr lang="fr-FR" sz="1800" b="1" dirty="0">
                <a:latin typeface="+mn-lt"/>
              </a:rPr>
              <a:t>au cœur d'un environnement académique de classe mondiale.</a:t>
            </a:r>
            <a:endParaRPr sz="1800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8B2534D-1882-41CF-8B0A-AAB30514FE0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/>
          <a:lstStyle/>
          <a:p>
            <a:pPr algn="ctr"/>
            <a:r>
              <a:rPr lang="fr-FR" dirty="0">
                <a:latin typeface="+mn-lt"/>
              </a:rPr>
              <a:t>en conclusions, notre </a:t>
            </a:r>
            <a:r>
              <a:rPr lang="fr-FR" dirty="0" err="1">
                <a:latin typeface="+mn-lt"/>
              </a:rPr>
              <a:t>Manifesto</a:t>
            </a:r>
            <a:endParaRPr lang="fr-FR" dirty="0"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027AE4F-2A02-4B6E-BAB3-53DE3FD2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8C6DA7-A971-4C24-A4FF-8E91A226A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IJCLab 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35499F0F-A980-42C1-9C2B-BD3EF8F8F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27E7899-D714-4047-8D0F-A15BDFC7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>
                <a:latin typeface="+mn-lt"/>
              </a:rPr>
              <a:t>08/12/2025</a:t>
            </a:r>
            <a:endParaRPr lang="en-AU" sz="1400">
              <a:latin typeface="+mn-lt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659D06B-1FF4-4947-B1F7-EF4DA477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Présentation IJCLab </a:t>
            </a:r>
            <a:endParaRPr lang="en-AU" sz="1400" dirty="0">
              <a:latin typeface="+mn-lt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D4781B7-8F60-4915-BC0C-8771DE99C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400" smtClean="0">
                <a:latin typeface="+mn-lt"/>
              </a:rPr>
              <a:t>2</a:t>
            </a:fld>
            <a:endParaRPr lang="en-AU" sz="140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2C782C-59C2-4C08-9480-AD4DAC80A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9" b="17459"/>
          <a:stretch/>
        </p:blipFill>
        <p:spPr>
          <a:xfrm>
            <a:off x="1879665" y="645195"/>
            <a:ext cx="8439147" cy="41044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085E7B1-2DA5-4987-82B7-E1CE08DB3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79" b="40628"/>
          <a:stretch/>
        </p:blipFill>
        <p:spPr>
          <a:xfrm>
            <a:off x="63717" y="736810"/>
            <a:ext cx="2232248" cy="29523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1971A7-992F-4253-A781-5ACABCEB9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3" t="62099" r="48628"/>
          <a:stretch/>
        </p:blipFill>
        <p:spPr>
          <a:xfrm>
            <a:off x="63716" y="3636216"/>
            <a:ext cx="3450462" cy="2016260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AE28D2A0-8EC1-42A7-A057-1458697F21BE}"/>
              </a:ext>
            </a:extLst>
          </p:cNvPr>
          <p:cNvSpPr txBox="1"/>
          <p:nvPr/>
        </p:nvSpPr>
        <p:spPr>
          <a:xfrm>
            <a:off x="84073" y="119706"/>
            <a:ext cx="10663175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latin typeface="+mn-lt"/>
              </a:rPr>
              <a:t>IJCLab</a:t>
            </a:r>
            <a:r>
              <a:rPr lang="fr-FR" sz="2400" b="1" dirty="0">
                <a:latin typeface="+mn-lt"/>
              </a:rPr>
              <a:t> : Situé sur le Campus d'Orsay, à 30 km au sud de Paris, Campus Paris-Saclay.</a:t>
            </a:r>
            <a:endParaRPr lang="en-AU" sz="2400" b="1" dirty="0">
              <a:latin typeface="+mn-l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8A8FF18-9D79-4ADB-AA5A-FBAE622E2F07}"/>
              </a:ext>
            </a:extLst>
          </p:cNvPr>
          <p:cNvSpPr/>
          <p:nvPr/>
        </p:nvSpPr>
        <p:spPr>
          <a:xfrm>
            <a:off x="3514179" y="3729152"/>
            <a:ext cx="1929704" cy="1430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043C5CC-761F-447C-BB93-C916D558A146}"/>
              </a:ext>
            </a:extLst>
          </p:cNvPr>
          <p:cNvSpPr txBox="1"/>
          <p:nvPr/>
        </p:nvSpPr>
        <p:spPr>
          <a:xfrm>
            <a:off x="3569078" y="4467932"/>
            <a:ext cx="6997359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+mn-lt"/>
              </a:rPr>
              <a:t>Plan financier (CPER) pour le renouvellement des bâtiments et des infrastructures de recherche </a:t>
            </a:r>
          </a:p>
          <a:p>
            <a:r>
              <a:rPr lang="en-AU" sz="1800" dirty="0">
                <a:latin typeface="+mn-lt"/>
              </a:rPr>
              <a:t>   	</a:t>
            </a:r>
            <a:r>
              <a:rPr lang="en-AU" sz="1800" b="1" dirty="0">
                <a:latin typeface="+mn-lt"/>
              </a:rPr>
              <a:t>20,6M€	2016-2021</a:t>
            </a:r>
          </a:p>
          <a:p>
            <a:r>
              <a:rPr lang="en-AU" sz="1800" b="1" dirty="0">
                <a:latin typeface="+mn-lt"/>
              </a:rPr>
              <a:t>	  9,1M€	2022-2027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2B2FB4E-1A58-477F-85AA-902C53335895}"/>
              </a:ext>
            </a:extLst>
          </p:cNvPr>
          <p:cNvSpPr/>
          <p:nvPr/>
        </p:nvSpPr>
        <p:spPr>
          <a:xfrm>
            <a:off x="10138915" y="645194"/>
            <a:ext cx="360040" cy="3954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BDB7ACB-4A2D-4D79-BB3B-B6745E0B76EA}"/>
              </a:ext>
            </a:extLst>
          </p:cNvPr>
          <p:cNvSpPr txBox="1"/>
          <p:nvPr/>
        </p:nvSpPr>
        <p:spPr>
          <a:xfrm>
            <a:off x="2295966" y="613556"/>
            <a:ext cx="757983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err="1">
                <a:latin typeface="+mn-lt"/>
              </a:rPr>
              <a:t>IJCLab</a:t>
            </a:r>
            <a:r>
              <a:rPr lang="fr-FR" sz="1800" b="1" dirty="0">
                <a:latin typeface="+mn-lt"/>
              </a:rPr>
              <a:t> occupe une grande partie du Campus d'Orsay (~50000m²)</a:t>
            </a:r>
            <a:endParaRPr lang="en-AU" sz="1800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40564-7F2A-4E31-BAE1-EADB4673DF2B}"/>
              </a:ext>
            </a:extLst>
          </p:cNvPr>
          <p:cNvSpPr/>
          <p:nvPr/>
        </p:nvSpPr>
        <p:spPr>
          <a:xfrm>
            <a:off x="9625266" y="1039809"/>
            <a:ext cx="403631" cy="270028"/>
          </a:xfrm>
          <a:prstGeom prst="rect">
            <a:avLst/>
          </a:prstGeom>
          <a:solidFill>
            <a:srgbClr val="F39200"/>
          </a:solidFill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334B2D-1D7D-41D6-AF18-A2FBC07BC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779" y="991391"/>
            <a:ext cx="506184" cy="38216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68FB22B-4798-48E1-ACA4-697BB6F3DD65}"/>
              </a:ext>
            </a:extLst>
          </p:cNvPr>
          <p:cNvSpPr txBox="1"/>
          <p:nvPr/>
        </p:nvSpPr>
        <p:spPr>
          <a:xfrm>
            <a:off x="216157" y="3677816"/>
            <a:ext cx="261199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800" b="1" dirty="0">
                <a:latin typeface="+mn-lt"/>
              </a:rPr>
              <a:t>IRFU/CEA </a:t>
            </a:r>
            <a:r>
              <a:rPr lang="fr-FR" sz="1800" dirty="0">
                <a:latin typeface="+mn-lt"/>
              </a:rPr>
              <a:t>même Campus </a:t>
            </a:r>
          </a:p>
        </p:txBody>
      </p:sp>
    </p:spTree>
    <p:extLst>
      <p:ext uri="{BB962C8B-B14F-4D97-AF65-F5344CB8AC3E}">
        <p14:creationId xmlns:p14="http://schemas.microsoft.com/office/powerpoint/2010/main" val="279946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636405-E0D5-4653-9237-7E6B6040A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6" y="-119820"/>
            <a:ext cx="10772775" cy="5537880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F99E1DDB-A392-4FD9-8204-161ECF011C65}"/>
              </a:ext>
            </a:extLst>
          </p:cNvPr>
          <p:cNvGrpSpPr/>
          <p:nvPr/>
        </p:nvGrpSpPr>
        <p:grpSpPr>
          <a:xfrm>
            <a:off x="-14213" y="0"/>
            <a:ext cx="2102610" cy="4136833"/>
            <a:chOff x="9081193" y="1972111"/>
            <a:chExt cx="1590675" cy="36385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731A2F-DF53-41EC-90D8-59196AAC1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1193" y="2153086"/>
              <a:ext cx="1590675" cy="345757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AE314AC-5232-41FD-8D42-EAE0CEF8D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0730" y="1972111"/>
              <a:ext cx="1371600" cy="361950"/>
            </a:xfrm>
            <a:prstGeom prst="rect">
              <a:avLst/>
            </a:prstGeom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11B9D7EF-CA12-4FF1-B4EC-31B46DD2D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150" y="93322"/>
            <a:ext cx="1869474" cy="146143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52933BA-C2FC-42E3-A977-17C7B95A8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76" y="45090"/>
            <a:ext cx="1474599" cy="155566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E73574C5-8E46-4EC1-9D30-B6CB2B5B888F}"/>
              </a:ext>
            </a:extLst>
          </p:cNvPr>
          <p:cNvGrpSpPr/>
          <p:nvPr/>
        </p:nvGrpSpPr>
        <p:grpSpPr>
          <a:xfrm>
            <a:off x="3802211" y="4108170"/>
            <a:ext cx="3292651" cy="1566277"/>
            <a:chOff x="10564948" y="2222160"/>
            <a:chExt cx="3526345" cy="1279918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C61A8A3-1729-438A-B5D9-522AB9F5C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274"/>
            <a:stretch/>
          </p:blipFill>
          <p:spPr>
            <a:xfrm>
              <a:off x="11237706" y="2222160"/>
              <a:ext cx="2853587" cy="12031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B659AC3-E6E6-432A-BEF4-7BC344ADD580}"/>
                </a:ext>
              </a:extLst>
            </p:cNvPr>
            <p:cNvSpPr/>
            <p:nvPr/>
          </p:nvSpPr>
          <p:spPr>
            <a:xfrm>
              <a:off x="10564948" y="3338599"/>
              <a:ext cx="2853586" cy="16347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defTabSz="1004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Restructuration du Hall D1-D2, de l’IGLOO, bat 201</a:t>
              </a:r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F41EE059-2F80-40B9-A1CB-663C383C08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213" y="4108171"/>
            <a:ext cx="4497349" cy="1602691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C0B4849B-EB37-42FD-8124-0CA774600F76}"/>
              </a:ext>
            </a:extLst>
          </p:cNvPr>
          <p:cNvGrpSpPr/>
          <p:nvPr/>
        </p:nvGrpSpPr>
        <p:grpSpPr>
          <a:xfrm>
            <a:off x="7159083" y="4348976"/>
            <a:ext cx="3680287" cy="1373395"/>
            <a:chOff x="4954339" y="4133670"/>
            <a:chExt cx="5238750" cy="1657350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039A96C9-FD4F-40DF-A61C-7D16080F8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54339" y="4133670"/>
              <a:ext cx="5238750" cy="165735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B87D0D55-CFBD-4DDC-B56A-83823E8ED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54339" y="4133670"/>
              <a:ext cx="1600200" cy="228600"/>
            </a:xfrm>
            <a:prstGeom prst="rect">
              <a:avLst/>
            </a:prstGeom>
          </p:spPr>
        </p:pic>
      </p:grpSp>
      <p:pic>
        <p:nvPicPr>
          <p:cNvPr id="56" name="Image 55">
            <a:extLst>
              <a:ext uri="{FF2B5EF4-FFF2-40B4-BE49-F238E27FC236}">
                <a16:creationId xmlns:a16="http://schemas.microsoft.com/office/drawing/2014/main" id="{910BAB24-F077-42D5-8D0A-5FD7F756E8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2296" y="1554567"/>
            <a:ext cx="2240690" cy="2982565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083B50D5-598B-4BD2-B55D-7BC87A2E5C83}"/>
              </a:ext>
            </a:extLst>
          </p:cNvPr>
          <p:cNvGrpSpPr/>
          <p:nvPr/>
        </p:nvGrpSpPr>
        <p:grpSpPr>
          <a:xfrm>
            <a:off x="7240531" y="477364"/>
            <a:ext cx="1696234" cy="1125622"/>
            <a:chOff x="7212317" y="2731240"/>
            <a:chExt cx="1861619" cy="1098553"/>
          </a:xfrm>
        </p:grpSpPr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65F04FED-1A99-4CC8-A905-AFBDE913A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12317" y="2731240"/>
              <a:ext cx="1861619" cy="1098553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6B4589B5-BE10-4992-8203-615462BB9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59406" y="3566412"/>
              <a:ext cx="859863" cy="211659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0793A7E-F019-4E70-BC75-676D4A789A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4019" y="54045"/>
            <a:ext cx="1555608" cy="11016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9E70A9-A261-49FA-B75D-69CD8797CB7B}"/>
              </a:ext>
            </a:extLst>
          </p:cNvPr>
          <p:cNvSpPr txBox="1"/>
          <p:nvPr/>
        </p:nvSpPr>
        <p:spPr>
          <a:xfrm flipH="1">
            <a:off x="2074019" y="77416"/>
            <a:ext cx="15596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   PSI-Silicon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D1FFC1E-DAD5-47BC-A041-EDB02A632801}"/>
              </a:ext>
            </a:extLst>
          </p:cNvPr>
          <p:cNvSpPr txBox="1"/>
          <p:nvPr/>
        </p:nvSpPr>
        <p:spPr>
          <a:xfrm flipH="1">
            <a:off x="9130803" y="1841437"/>
            <a:ext cx="12028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   MOSAIC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523CE0C-0269-421B-A458-A7258072BD44}"/>
              </a:ext>
            </a:extLst>
          </p:cNvPr>
          <p:cNvSpPr txBox="1"/>
          <p:nvPr/>
        </p:nvSpPr>
        <p:spPr>
          <a:xfrm flipH="1">
            <a:off x="8886953" y="4544793"/>
            <a:ext cx="190484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+mn-lt"/>
              </a:rPr>
              <a:t>   Vacuum &amp; Surfaces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0A91AC9-299B-4B5B-B6E4-FDF8E8A1F6D5}"/>
              </a:ext>
            </a:extLst>
          </p:cNvPr>
          <p:cNvSpPr txBox="1"/>
          <p:nvPr/>
        </p:nvSpPr>
        <p:spPr>
          <a:xfrm flipH="1">
            <a:off x="5610614" y="5175223"/>
            <a:ext cx="14656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ThomX</a:t>
            </a:r>
            <a:r>
              <a:rPr lang="fr-FR" sz="1400" dirty="0">
                <a:latin typeface="+mn-lt"/>
              </a:rPr>
              <a:t> and PERLE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F3702C-FB99-417E-8414-20A3877BB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>
                <a:latin typeface="+mn-lt"/>
              </a:rPr>
              <a:t>08/12/2025</a:t>
            </a:r>
            <a:endParaRPr lang="fr-FR" sz="1400" dirty="0">
              <a:latin typeface="+mn-l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F96F89-DE64-4808-8B9E-A3EA06937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Présentation IJCLab </a:t>
            </a:r>
            <a:endParaRPr lang="fr-FR" sz="1400" dirty="0">
              <a:latin typeface="+mn-lt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F737A7-B442-4245-8CDD-F35A90C4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z="1400" smtClean="0">
                <a:latin typeface="+mn-lt"/>
              </a:rPr>
              <a:pPr/>
              <a:t>3</a:t>
            </a:fld>
            <a:endParaRPr lang="fr-FR" sz="1400" dirty="0">
              <a:latin typeface="+mn-lt"/>
            </a:endParaRP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C34B9ED9-8FC8-4B2C-B861-5EEAFA796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874" y="149425"/>
            <a:ext cx="3428378" cy="100628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La rénovation de la Vallée d’Orsay se poursuit autour de Grands Instruments !</a:t>
            </a:r>
          </a:p>
        </p:txBody>
      </p:sp>
    </p:spTree>
    <p:extLst>
      <p:ext uri="{BB962C8B-B14F-4D97-AF65-F5344CB8AC3E}">
        <p14:creationId xmlns:p14="http://schemas.microsoft.com/office/powerpoint/2010/main" val="377193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pied de page 6">
            <a:extLst>
              <a:ext uri="{FF2B5EF4-FFF2-40B4-BE49-F238E27FC236}">
                <a16:creationId xmlns:a16="http://schemas.microsoft.com/office/drawing/2014/main" id="{E8E886EE-FA56-534F-A140-DEEF2F9A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Présentation IJCLab </a:t>
            </a:r>
            <a:endParaRPr lang="en-BZ" sz="1400">
              <a:latin typeface="+mn-lt"/>
            </a:endParaRPr>
          </a:p>
        </p:txBody>
      </p:sp>
      <p:sp>
        <p:nvSpPr>
          <p:cNvPr id="17" name="Espace réservé du numéro de diapositive 7">
            <a:extLst>
              <a:ext uri="{FF2B5EF4-FFF2-40B4-BE49-F238E27FC236}">
                <a16:creationId xmlns:a16="http://schemas.microsoft.com/office/drawing/2014/main" id="{6B0C1C02-C9D2-B84B-B58D-79CE4A9D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BZ" sz="1400" smtClean="0">
                <a:latin typeface="+mn-lt"/>
              </a:rPr>
              <a:pPr/>
              <a:t>4</a:t>
            </a:fld>
            <a:endParaRPr lang="en-BZ" sz="1400"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95367" y="2044736"/>
            <a:ext cx="3292195" cy="2893100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+mn-lt"/>
              </a:rPr>
              <a:t>7 Pôles de recherche</a:t>
            </a:r>
          </a:p>
          <a:p>
            <a:pPr algn="ctr"/>
            <a:r>
              <a:rPr lang="fr-FR" sz="1400" dirty="0">
                <a:latin typeface="+mn-lt"/>
              </a:rPr>
              <a:t>31 équipes de recherche et 2 services </a:t>
            </a:r>
          </a:p>
          <a:p>
            <a:pPr algn="ctr"/>
            <a:endParaRPr lang="fr-FR" sz="1400" b="1" dirty="0">
              <a:latin typeface="+mn-lt"/>
            </a:endParaRPr>
          </a:p>
          <a:p>
            <a:pPr algn="ctr"/>
            <a:r>
              <a:rPr lang="fr-FR" sz="1400" b="1" dirty="0">
                <a:latin typeface="+mn-lt"/>
              </a:rPr>
              <a:t>1 pôle d'ingénierie</a:t>
            </a:r>
          </a:p>
          <a:p>
            <a:pPr algn="ctr"/>
            <a:r>
              <a:rPr lang="fr-FR" sz="1400" b="1" dirty="0">
                <a:latin typeface="+mn-lt"/>
              </a:rPr>
              <a:t>4 </a:t>
            </a:r>
            <a:r>
              <a:rPr lang="fr-FR" sz="1400" dirty="0">
                <a:latin typeface="+mn-lt"/>
              </a:rPr>
              <a:t>Départements</a:t>
            </a:r>
          </a:p>
          <a:p>
            <a:pPr algn="ctr"/>
            <a:endParaRPr lang="fr-FR" sz="1400" b="1" dirty="0">
              <a:latin typeface="+mn-lt"/>
            </a:endParaRPr>
          </a:p>
          <a:p>
            <a:pPr algn="ctr"/>
            <a:r>
              <a:rPr lang="fr-FR" sz="1400" b="1" dirty="0">
                <a:latin typeface="+mn-lt"/>
              </a:rPr>
              <a:t>1 Pôle Administration</a:t>
            </a:r>
          </a:p>
          <a:p>
            <a:pPr algn="ctr"/>
            <a:r>
              <a:rPr lang="fr-FR" sz="1400" dirty="0">
                <a:latin typeface="+mn-lt"/>
              </a:rPr>
              <a:t>3 Divisions + 1 Service</a:t>
            </a:r>
          </a:p>
          <a:p>
            <a:pPr algn="ctr"/>
            <a:endParaRPr lang="fr-FR" sz="1400" b="1" dirty="0">
              <a:latin typeface="+mn-lt"/>
            </a:endParaRPr>
          </a:p>
          <a:p>
            <a:pPr algn="ctr"/>
            <a:r>
              <a:rPr lang="fr-FR" sz="1400" b="1" dirty="0">
                <a:latin typeface="+mn-lt"/>
              </a:rPr>
              <a:t>5 Services support</a:t>
            </a:r>
          </a:p>
          <a:p>
            <a:pPr algn="ctr"/>
            <a:endParaRPr lang="fr-FR" sz="1400" b="1" dirty="0">
              <a:latin typeface="+mn-lt"/>
            </a:endParaRPr>
          </a:p>
          <a:p>
            <a:pPr algn="ctr"/>
            <a:r>
              <a:rPr lang="fr-FR" sz="1400" b="1" dirty="0">
                <a:latin typeface="+mn-lt"/>
              </a:rPr>
              <a:t>5 Plateformes (avec utilisateurs externes)</a:t>
            </a:r>
          </a:p>
          <a:p>
            <a:pPr algn="ctr"/>
            <a:r>
              <a:rPr lang="fr-FR" sz="1400" b="1" dirty="0">
                <a:latin typeface="+mn-lt"/>
              </a:rPr>
              <a:t>+ plusieurs plateformes techniques</a:t>
            </a:r>
            <a:endParaRPr lang="en-BZ" sz="1400" dirty="0">
              <a:latin typeface="+mn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A81E346-C1E5-45B1-83A3-015D12DE4AE7}"/>
              </a:ext>
            </a:extLst>
          </p:cNvPr>
          <p:cNvSpPr txBox="1"/>
          <p:nvPr/>
        </p:nvSpPr>
        <p:spPr>
          <a:xfrm>
            <a:off x="1353939" y="119807"/>
            <a:ext cx="2150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Z" sz="2400" b="1" dirty="0" err="1">
                <a:latin typeface="+mn-lt"/>
              </a:rPr>
              <a:t>IJClab</a:t>
            </a:r>
            <a:r>
              <a:rPr lang="en-BZ" sz="2400" b="1" dirty="0">
                <a:latin typeface="+mn-lt"/>
              </a:rPr>
              <a:t> </a:t>
            </a:r>
            <a:r>
              <a:rPr lang="en-BZ" sz="2400" b="1" dirty="0" err="1">
                <a:latin typeface="+mn-lt"/>
              </a:rPr>
              <a:t>en</a:t>
            </a:r>
            <a:r>
              <a:rPr lang="en-BZ" sz="2400" b="1" dirty="0">
                <a:latin typeface="+mn-lt"/>
              </a:rPr>
              <a:t> </a:t>
            </a:r>
            <a:r>
              <a:rPr lang="en-BZ" sz="2400" b="1" dirty="0" err="1">
                <a:latin typeface="+mn-lt"/>
              </a:rPr>
              <a:t>bref</a:t>
            </a:r>
            <a:r>
              <a:rPr lang="en-BZ" sz="2400" b="1" dirty="0">
                <a:latin typeface="+mn-lt"/>
              </a:rPr>
              <a:t>- I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80531CB-3494-4291-9EEA-817C2F32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08/12/2025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887E1A7-B54F-3CC8-7270-DECCA04FC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9" y="648394"/>
            <a:ext cx="7094494" cy="47627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22B60C1-66B9-4003-BCE1-57340D737930}"/>
              </a:ext>
            </a:extLst>
          </p:cNvPr>
          <p:cNvSpPr txBox="1"/>
          <p:nvPr/>
        </p:nvSpPr>
        <p:spPr>
          <a:xfrm>
            <a:off x="6793631" y="1016540"/>
            <a:ext cx="3957335" cy="93871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Z" sz="1600" b="1" dirty="0">
                <a:latin typeface="+mn-lt"/>
              </a:rPr>
              <a:t>~730 </a:t>
            </a:r>
            <a:r>
              <a:rPr lang="en-BZ" sz="1600" b="1" dirty="0" err="1">
                <a:latin typeface="+mn-lt"/>
              </a:rPr>
              <a:t>membres</a:t>
            </a:r>
            <a:r>
              <a:rPr lang="en-BZ" sz="1600" b="1" dirty="0">
                <a:latin typeface="+mn-lt"/>
              </a:rPr>
              <a:t> (530 permanents)</a:t>
            </a:r>
          </a:p>
          <a:p>
            <a:pPr algn="ctr"/>
            <a:r>
              <a:rPr lang="fr-FR" sz="1300" dirty="0">
                <a:latin typeface="+mn-lt"/>
              </a:rPr>
              <a:t>L'un des plus grands laboratoires du </a:t>
            </a:r>
          </a:p>
          <a:p>
            <a:pPr algn="ctr"/>
            <a:r>
              <a:rPr lang="fr-FR" sz="1300" dirty="0">
                <a:latin typeface="+mn-lt"/>
              </a:rPr>
              <a:t>CNRS / Paris-Saclay / Université de Paris</a:t>
            </a:r>
          </a:p>
          <a:p>
            <a:pPr algn="ctr"/>
            <a:r>
              <a:rPr lang="fr-FR" sz="1300" dirty="0">
                <a:latin typeface="+mn-lt"/>
              </a:rPr>
              <a:t>Dans le réseau des grands laboratoires européens (LDG)</a:t>
            </a:r>
            <a:endParaRPr lang="fr-F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462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tretch/>
        </p:blipFill>
        <p:spPr>
          <a:xfrm>
            <a:off x="3804661" y="1509551"/>
            <a:ext cx="2971313" cy="3941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8B8A16-A15D-4F43-901B-D6840CC2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>
                <a:latin typeface="+mn-lt"/>
              </a:rPr>
              <a:t>08/12/2025</a:t>
            </a:r>
            <a:endParaRPr lang="fr-FR" sz="1400"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F13FC79-CF36-4567-BD61-C556BDE6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Présentation IJCLab </a:t>
            </a:r>
          </a:p>
        </p:txBody>
      </p:sp>
      <p:sp>
        <p:nvSpPr>
          <p:cNvPr id="292" name="Google Shape;292;p4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0" tIns="45710" rIns="91420" bIns="45710" rtlCol="0" anchor="ctr" anchorCtr="0">
            <a:noAutofit/>
          </a:bodyPr>
          <a:lstStyle/>
          <a:p>
            <a:fld id="{00000000-1234-1234-1234-123412341234}" type="slidenum">
              <a:rPr lang="fr-FR" sz="1400" smtClean="0">
                <a:latin typeface="+mn-lt"/>
              </a:rPr>
              <a:pPr/>
              <a:t>5</a:t>
            </a:fld>
            <a:endParaRPr lang="fr-FR" sz="1400">
              <a:latin typeface="+mn-lt"/>
            </a:endParaRPr>
          </a:p>
        </p:txBody>
      </p:sp>
      <p:grpSp>
        <p:nvGrpSpPr>
          <p:cNvPr id="293" name="Google Shape;293;p41"/>
          <p:cNvGrpSpPr/>
          <p:nvPr/>
        </p:nvGrpSpPr>
        <p:grpSpPr>
          <a:xfrm>
            <a:off x="483409" y="2539354"/>
            <a:ext cx="2564904" cy="892543"/>
            <a:chOff x="-1" y="1491962"/>
            <a:chExt cx="10772775" cy="2617902"/>
          </a:xfrm>
        </p:grpSpPr>
        <p:sp>
          <p:nvSpPr>
            <p:cNvPr id="294" name="Google Shape;294;p41"/>
            <p:cNvSpPr/>
            <p:nvPr/>
          </p:nvSpPr>
          <p:spPr>
            <a:xfrm>
              <a:off x="-1" y="1491962"/>
              <a:ext cx="10772775" cy="261790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0" tIns="45710" rIns="91420" bIns="4571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fr-FR" sz="160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" name="Google Shape;295;p41" descr="Résultat de recherche d'images pour &quot;european gamma tracking array&quot;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749" y="1584386"/>
              <a:ext cx="1853135" cy="1622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41" descr="visuel_ALTO_sanslogos_redimensionner.jpg"/>
            <p:cNvPicPr preferRelativeResize="0"/>
            <p:nvPr/>
          </p:nvPicPr>
          <p:blipFill rotWithShape="1">
            <a:blip r:embed="rId6">
              <a:alphaModFix/>
            </a:blip>
            <a:srcRect l="13716"/>
            <a:stretch/>
          </p:blipFill>
          <p:spPr>
            <a:xfrm>
              <a:off x="6887683" y="1579680"/>
              <a:ext cx="2142317" cy="1216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41"/>
            <p:cNvPicPr preferRelativeResize="0"/>
            <p:nvPr/>
          </p:nvPicPr>
          <p:blipFill rotWithShape="1">
            <a:blip r:embed="rId7">
              <a:alphaModFix/>
            </a:blip>
            <a:srcRect l="1019" t="2319" r="31981" b="1590"/>
            <a:stretch/>
          </p:blipFill>
          <p:spPr>
            <a:xfrm>
              <a:off x="9166347" y="1606505"/>
              <a:ext cx="1507679" cy="12234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41"/>
            <p:cNvPicPr preferRelativeResize="0"/>
            <p:nvPr/>
          </p:nvPicPr>
          <p:blipFill rotWithShape="1">
            <a:blip r:embed="rId8">
              <a:alphaModFix/>
            </a:blip>
            <a:srcRect t="27528" b="42158"/>
            <a:stretch/>
          </p:blipFill>
          <p:spPr>
            <a:xfrm>
              <a:off x="100436" y="3313286"/>
              <a:ext cx="1687289" cy="724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41" descr="D:\temporaire\SNIF\logos images\Luc\logo-snif-V1-Fblanc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683050" y="2931245"/>
              <a:ext cx="1056097" cy="1056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41"/>
            <p:cNvPicPr preferRelativeResize="0"/>
            <p:nvPr/>
          </p:nvPicPr>
          <p:blipFill rotWithShape="1">
            <a:blip r:embed="rId10">
              <a:alphaModFix/>
            </a:blip>
            <a:srcRect r="3254" b="3759"/>
            <a:stretch/>
          </p:blipFill>
          <p:spPr>
            <a:xfrm>
              <a:off x="8705147" y="2931245"/>
              <a:ext cx="834038" cy="1106222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301" name="Google Shape;301;p4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909826" y="3303279"/>
              <a:ext cx="1119197" cy="744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41" descr="view_from_12C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361430" y="1565627"/>
              <a:ext cx="3424905" cy="2437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4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905198" y="2900684"/>
              <a:ext cx="1649541" cy="10866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41" descr="IMG_3352.JP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032047" y="1576161"/>
              <a:ext cx="1223387" cy="16311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5" name="Google Shape;305;p4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9657" y="2071020"/>
            <a:ext cx="1996945" cy="54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9217" y="3914994"/>
            <a:ext cx="2781932" cy="122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17">
            <a:alphaModFix/>
          </a:blip>
          <a:srcRect l="86256"/>
          <a:stretch/>
        </p:blipFill>
        <p:spPr>
          <a:xfrm>
            <a:off x="7380642" y="3357677"/>
            <a:ext cx="647838" cy="61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288044" y="3856273"/>
            <a:ext cx="2741320" cy="75300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1"/>
          <p:cNvSpPr txBox="1"/>
          <p:nvPr/>
        </p:nvSpPr>
        <p:spPr>
          <a:xfrm>
            <a:off x="7943943" y="3321789"/>
            <a:ext cx="2085421" cy="70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Energie et Environnement</a:t>
            </a:r>
          </a:p>
        </p:txBody>
      </p:sp>
      <p:pic>
        <p:nvPicPr>
          <p:cNvPr id="310" name="Google Shape;310;p4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848640" y="4665741"/>
            <a:ext cx="2741275" cy="75300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 txBox="1"/>
          <p:nvPr/>
        </p:nvSpPr>
        <p:spPr>
          <a:xfrm>
            <a:off x="3989951" y="4272024"/>
            <a:ext cx="2313880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Santé</a:t>
            </a:r>
          </a:p>
        </p:txBody>
      </p:sp>
      <p:pic>
        <p:nvPicPr>
          <p:cNvPr id="312" name="Google Shape;312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787969" y="3464133"/>
            <a:ext cx="2971312" cy="81619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1"/>
          <p:cNvSpPr txBox="1"/>
          <p:nvPr/>
        </p:nvSpPr>
        <p:spPr>
          <a:xfrm>
            <a:off x="3848640" y="3020601"/>
            <a:ext cx="2313880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Théorie</a:t>
            </a:r>
          </a:p>
        </p:txBody>
      </p:sp>
      <p:pic>
        <p:nvPicPr>
          <p:cNvPr id="314" name="Google Shape;314;p4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766008" y="2111645"/>
            <a:ext cx="2971312" cy="81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187377" y="1818654"/>
            <a:ext cx="3035487" cy="9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589196" y="61313"/>
            <a:ext cx="2793049" cy="8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1"/>
          <p:cNvSpPr txBox="1"/>
          <p:nvPr/>
        </p:nvSpPr>
        <p:spPr>
          <a:xfrm>
            <a:off x="2390880" y="4410299"/>
            <a:ext cx="2006046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Calibri"/>
                <a:cs typeface="Calibri"/>
                <a:sym typeface="Calibri"/>
              </a:rPr>
              <a:t>~ 107</a:t>
            </a:r>
          </a:p>
        </p:txBody>
      </p:sp>
      <p:sp>
        <p:nvSpPr>
          <p:cNvPr id="319" name="Google Shape;319;p41"/>
          <p:cNvSpPr txBox="1"/>
          <p:nvPr/>
        </p:nvSpPr>
        <p:spPr>
          <a:xfrm>
            <a:off x="2480354" y="2152452"/>
            <a:ext cx="628718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Calibri"/>
                <a:cs typeface="Calibri"/>
                <a:sym typeface="Calibri"/>
              </a:rPr>
              <a:t>~ 67</a:t>
            </a:r>
          </a:p>
        </p:txBody>
      </p:sp>
      <p:sp>
        <p:nvSpPr>
          <p:cNvPr id="320" name="Google Shape;320;p41"/>
          <p:cNvSpPr txBox="1"/>
          <p:nvPr/>
        </p:nvSpPr>
        <p:spPr>
          <a:xfrm>
            <a:off x="9878741" y="3737107"/>
            <a:ext cx="910882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Calibri"/>
                <a:cs typeface="Calibri"/>
                <a:sym typeface="Calibri"/>
              </a:rPr>
              <a:t>~ 40</a:t>
            </a:r>
          </a:p>
        </p:txBody>
      </p:sp>
      <p:sp>
        <p:nvSpPr>
          <p:cNvPr id="321" name="Google Shape;321;p41"/>
          <p:cNvSpPr txBox="1"/>
          <p:nvPr/>
        </p:nvSpPr>
        <p:spPr>
          <a:xfrm>
            <a:off x="5762693" y="3151462"/>
            <a:ext cx="647838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latin typeface="+mn-lt"/>
                <a:ea typeface="Calibri"/>
                <a:cs typeface="Calibri"/>
                <a:sym typeface="Calibri"/>
              </a:rPr>
              <a:t>~ 79</a:t>
            </a:r>
          </a:p>
        </p:txBody>
      </p:sp>
      <p:sp>
        <p:nvSpPr>
          <p:cNvPr id="322" name="Google Shape;322;p41"/>
          <p:cNvSpPr txBox="1"/>
          <p:nvPr/>
        </p:nvSpPr>
        <p:spPr>
          <a:xfrm>
            <a:off x="5934098" y="1818655"/>
            <a:ext cx="2006046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Calibri"/>
                <a:cs typeface="Calibri"/>
                <a:sym typeface="Calibri"/>
              </a:rPr>
              <a:t>~ 64</a:t>
            </a:r>
          </a:p>
        </p:txBody>
      </p:sp>
      <p:sp>
        <p:nvSpPr>
          <p:cNvPr id="323" name="Google Shape;323;p41"/>
          <p:cNvSpPr txBox="1"/>
          <p:nvPr/>
        </p:nvSpPr>
        <p:spPr>
          <a:xfrm>
            <a:off x="5934098" y="4369653"/>
            <a:ext cx="2006046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Calibri"/>
                <a:cs typeface="Calibri"/>
                <a:sym typeface="Calibri"/>
              </a:rPr>
              <a:t>~ 23</a:t>
            </a:r>
          </a:p>
        </p:txBody>
      </p:sp>
      <p:sp>
        <p:nvSpPr>
          <p:cNvPr id="324" name="Google Shape;324;p41"/>
          <p:cNvSpPr txBox="1"/>
          <p:nvPr/>
        </p:nvSpPr>
        <p:spPr>
          <a:xfrm>
            <a:off x="9494776" y="1638319"/>
            <a:ext cx="643365" cy="95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latin typeface="+mn-lt"/>
                <a:ea typeface="Calibri"/>
                <a:cs typeface="Calibri"/>
                <a:sym typeface="Calibri"/>
              </a:rPr>
              <a:t>~ 87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sz="1600" dirty="0">
              <a:latin typeface="+mn-lt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sz="1600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7DEC949-EEE7-B044-B01F-51C0546FFE90}"/>
              </a:ext>
            </a:extLst>
          </p:cNvPr>
          <p:cNvSpPr txBox="1"/>
          <p:nvPr/>
        </p:nvSpPr>
        <p:spPr>
          <a:xfrm>
            <a:off x="7175149" y="4919961"/>
            <a:ext cx="2513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rgbClr val="FF6700"/>
                </a:solidFill>
                <a:latin typeface="+mn-lt"/>
              </a:rPr>
              <a:t>~ 120 PhD</a:t>
            </a:r>
          </a:p>
        </p:txBody>
      </p:sp>
      <p:sp>
        <p:nvSpPr>
          <p:cNvPr id="36" name="Shape 467">
            <a:extLst>
              <a:ext uri="{FF2B5EF4-FFF2-40B4-BE49-F238E27FC236}">
                <a16:creationId xmlns:a16="http://schemas.microsoft.com/office/drawing/2014/main" id="{8A06820D-8F5D-46D2-900C-3F532A2153C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50933" y="831254"/>
            <a:ext cx="7707862" cy="636200"/>
          </a:xfrm>
          <a:prstGeom prst="rect">
            <a:avLst/>
          </a:prstGeom>
          <a:solidFill>
            <a:schemeClr val="accent4">
              <a:alpha val="1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0396" rIns="40396">
            <a:spAutoFit/>
          </a:bodyPr>
          <a:lstStyle/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fr-FR" sz="1767" b="1">
                <a:solidFill>
                  <a:srgbClr val="FF0000"/>
                </a:solidFill>
                <a:latin typeface="+mn-lt"/>
              </a:rPr>
              <a:t>L'ensemble des thèmes de la "physique des deux infinis" avec la présence de pôles historiques/existants forts, de pôles émergents et d'activités aux interfaces.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F754CA-08C9-4959-91A1-16BEAB579DD7}"/>
              </a:ext>
            </a:extLst>
          </p:cNvPr>
          <p:cNvSpPr txBox="1"/>
          <p:nvPr/>
        </p:nvSpPr>
        <p:spPr>
          <a:xfrm>
            <a:off x="7197370" y="2761751"/>
            <a:ext cx="3108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latin typeface="+mn-lt"/>
              </a:rPr>
              <a:t>Including RF and cryogenic services</a:t>
            </a:r>
          </a:p>
        </p:txBody>
      </p:sp>
      <p:sp>
        <p:nvSpPr>
          <p:cNvPr id="40" name="Google Shape;321;p41">
            <a:extLst>
              <a:ext uri="{FF2B5EF4-FFF2-40B4-BE49-F238E27FC236}">
                <a16:creationId xmlns:a16="http://schemas.microsoft.com/office/drawing/2014/main" id="{C902C4A9-3A26-4EFB-B50F-2E429A10F6B9}"/>
              </a:ext>
            </a:extLst>
          </p:cNvPr>
          <p:cNvSpPr txBox="1"/>
          <p:nvPr/>
        </p:nvSpPr>
        <p:spPr>
          <a:xfrm>
            <a:off x="2304689" y="3586603"/>
            <a:ext cx="2006046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Calibri"/>
                <a:cs typeface="Calibri"/>
                <a:sym typeface="Calibri"/>
              </a:rPr>
              <a:t>~ 107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479541F-C1CB-4504-9855-88F68FE054B6}"/>
              </a:ext>
            </a:extLst>
          </p:cNvPr>
          <p:cNvSpPr txBox="1"/>
          <p:nvPr/>
        </p:nvSpPr>
        <p:spPr>
          <a:xfrm>
            <a:off x="3222281" y="123473"/>
            <a:ext cx="1905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latin typeface="+mn-lt"/>
              </a:rPr>
              <a:t>IJClab</a:t>
            </a:r>
            <a:r>
              <a:rPr lang="fr-FR" sz="2400" b="1" dirty="0">
                <a:latin typeface="+mn-lt"/>
              </a:rPr>
              <a:t> en bref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F60783-8862-224C-97E9-E43CD0DE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dirty="0">
                <a:latin typeface="+mn-lt"/>
              </a:rPr>
              <a:t>IJCLab </a:t>
            </a:r>
            <a:r>
              <a:rPr lang="fr-FR" dirty="0">
                <a:latin typeface="+mn-lt"/>
              </a:rPr>
              <a:t>les thématiques</a:t>
            </a:r>
            <a:endParaRPr lang="en-FR" dirty="0"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2B0574-AD48-4E2A-98CE-727D3BF7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08/12/2025</a:t>
            </a:r>
            <a:endParaRPr lang="fr-FR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6F0E7-161E-ED41-A583-65118677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2AEB8-E046-4A44-833F-A25DE211C323}"/>
              </a:ext>
            </a:extLst>
          </p:cNvPr>
          <p:cNvSpPr txBox="1"/>
          <p:nvPr/>
        </p:nvSpPr>
        <p:spPr>
          <a:xfrm>
            <a:off x="517643" y="911064"/>
            <a:ext cx="9913103" cy="369332"/>
          </a:xfrm>
          <a:prstGeom prst="rect">
            <a:avLst/>
          </a:prstGeom>
          <a:solidFill>
            <a:srgbClr val="FF0000">
              <a:alpha val="34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+mn-lt"/>
              </a:rPr>
              <a:t>Sonder la matière à petite distance/à haute énergie </a:t>
            </a:r>
            <a:r>
              <a:rPr lang="en-FR" sz="1800" dirty="0">
                <a:latin typeface="+mn-lt"/>
              </a:rPr>
              <a:t>E=hc/</a:t>
            </a:r>
            <a:r>
              <a:rPr lang="en-FR" sz="1800" dirty="0">
                <a:latin typeface="Symbol" panose="05050102010706020507" pitchFamily="18" charset="2"/>
              </a:rPr>
              <a:t>l</a:t>
            </a:r>
            <a:r>
              <a:rPr lang="fr-FR" sz="1800" dirty="0">
                <a:latin typeface="+mn-lt"/>
              </a:rPr>
              <a:t>, découvrir de nouvelles particules  E=mc</a:t>
            </a:r>
            <a:r>
              <a:rPr lang="fr-FR" sz="1800" baseline="30000" dirty="0">
                <a:latin typeface="+mn-lt"/>
              </a:rPr>
              <a:t>2</a:t>
            </a:r>
            <a:endParaRPr lang="en-FR" sz="1800" baseline="300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81E900-AD74-5945-B091-CC2370B45096}"/>
              </a:ext>
            </a:extLst>
          </p:cNvPr>
          <p:cNvSpPr txBox="1"/>
          <p:nvPr/>
        </p:nvSpPr>
        <p:spPr>
          <a:xfrm>
            <a:off x="1229557" y="4307975"/>
            <a:ext cx="2550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Physique Nucléaire</a:t>
            </a:r>
            <a:endParaRPr lang="en-FR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68CF74-0E1B-2F47-9786-B3BF1670F64F}"/>
              </a:ext>
            </a:extLst>
          </p:cNvPr>
          <p:cNvSpPr txBox="1"/>
          <p:nvPr/>
        </p:nvSpPr>
        <p:spPr>
          <a:xfrm>
            <a:off x="1300171" y="4901952"/>
            <a:ext cx="8172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Comprendre les éléments constitutifs de la matière, leurs interactions, </a:t>
            </a:r>
          </a:p>
          <a:p>
            <a:pPr algn="ctr"/>
            <a:r>
              <a:rPr lang="fr-FR" dirty="0"/>
              <a:t>et comment les propriétés de la matière en découlent</a:t>
            </a:r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D46123-805D-A141-B134-345935C2A558}"/>
              </a:ext>
            </a:extLst>
          </p:cNvPr>
          <p:cNvSpPr txBox="1"/>
          <p:nvPr/>
        </p:nvSpPr>
        <p:spPr>
          <a:xfrm>
            <a:off x="6992520" y="4275751"/>
            <a:ext cx="3134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Physique des Particules</a:t>
            </a:r>
            <a:endParaRPr lang="en-FR" b="1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8CAEF820-9B84-49B6-AA33-E83BB6A7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320795" y="2181787"/>
            <a:ext cx="2811042" cy="201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4">
            <a:extLst>
              <a:ext uri="{FF2B5EF4-FFF2-40B4-BE49-F238E27FC236}">
                <a16:creationId xmlns:a16="http://schemas.microsoft.com/office/drawing/2014/main" id="{146872AE-3996-4DED-B6B3-061D2EC8F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06057" y="2307558"/>
            <a:ext cx="2612701" cy="178941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4A8F228-C1BA-4EF0-B169-5182FC06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121" y="2715990"/>
            <a:ext cx="1605210" cy="153789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69A4353F-E1BF-44C8-9216-80AB5253306A}"/>
              </a:ext>
            </a:extLst>
          </p:cNvPr>
          <p:cNvGrpSpPr/>
          <p:nvPr/>
        </p:nvGrpSpPr>
        <p:grpSpPr>
          <a:xfrm>
            <a:off x="839356" y="1754408"/>
            <a:ext cx="3039643" cy="1450184"/>
            <a:chOff x="6319146" y="658369"/>
            <a:chExt cx="4694526" cy="1982782"/>
          </a:xfrm>
        </p:grpSpPr>
        <p:pic>
          <p:nvPicPr>
            <p:cNvPr id="20" name="Picture 2" descr="Table">
              <a:extLst>
                <a:ext uri="{FF2B5EF4-FFF2-40B4-BE49-F238E27FC236}">
                  <a16:creationId xmlns:a16="http://schemas.microsoft.com/office/drawing/2014/main" id="{A4CF8A3D-EE8D-4562-A928-A2DD0C5B3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22" b="26683"/>
            <a:stretch>
              <a:fillRect/>
            </a:stretch>
          </p:blipFill>
          <p:spPr bwMode="auto">
            <a:xfrm>
              <a:off x="6319146" y="658369"/>
              <a:ext cx="3680521" cy="196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Flèche vers le bas 22">
              <a:extLst>
                <a:ext uri="{FF2B5EF4-FFF2-40B4-BE49-F238E27FC236}">
                  <a16:creationId xmlns:a16="http://schemas.microsoft.com/office/drawing/2014/main" id="{14F5BC9B-5A01-42BE-80BB-DE63696A8B12}"/>
                </a:ext>
              </a:extLst>
            </p:cNvPr>
            <p:cNvSpPr/>
            <p:nvPr/>
          </p:nvSpPr>
          <p:spPr>
            <a:xfrm rot="19034384">
              <a:off x="8301174" y="1846565"/>
              <a:ext cx="220790" cy="504056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100"/>
            </a:p>
          </p:txBody>
        </p:sp>
        <p:sp>
          <p:nvSpPr>
            <p:cNvPr id="24" name="Flèche vers le bas 37">
              <a:extLst>
                <a:ext uri="{FF2B5EF4-FFF2-40B4-BE49-F238E27FC236}">
                  <a16:creationId xmlns:a16="http://schemas.microsoft.com/office/drawing/2014/main" id="{3477B9E4-77BB-4797-8751-A795653D6B9E}"/>
                </a:ext>
              </a:extLst>
            </p:cNvPr>
            <p:cNvSpPr/>
            <p:nvPr/>
          </p:nvSpPr>
          <p:spPr>
            <a:xfrm rot="15767135">
              <a:off x="10153169" y="908018"/>
              <a:ext cx="220790" cy="504056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100"/>
            </a:p>
          </p:txBody>
        </p:sp>
        <p:sp>
          <p:nvSpPr>
            <p:cNvPr id="25" name="Flèche vers le bas 38">
              <a:extLst>
                <a:ext uri="{FF2B5EF4-FFF2-40B4-BE49-F238E27FC236}">
                  <a16:creationId xmlns:a16="http://schemas.microsoft.com/office/drawing/2014/main" id="{6FB50838-FC50-4915-A88E-1B76068F1418}"/>
                </a:ext>
              </a:extLst>
            </p:cNvPr>
            <p:cNvSpPr/>
            <p:nvPr/>
          </p:nvSpPr>
          <p:spPr>
            <a:xfrm rot="10800000">
              <a:off x="8058955" y="1018875"/>
              <a:ext cx="220790" cy="504056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10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8A4D7EE-E063-4749-951F-7FB8094B1394}"/>
                </a:ext>
              </a:extLst>
            </p:cNvPr>
            <p:cNvSpPr txBox="1"/>
            <p:nvPr/>
          </p:nvSpPr>
          <p:spPr>
            <a:xfrm>
              <a:off x="7440836" y="681474"/>
              <a:ext cx="1708750" cy="357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100" dirty="0">
                  <a:latin typeface="+mn-lt"/>
                </a:rPr>
                <a:t>Extreme </a:t>
              </a:r>
              <a:r>
                <a:rPr lang="en-ZA" sz="1100" dirty="0" err="1">
                  <a:latin typeface="+mn-lt"/>
                </a:rPr>
                <a:t>en</a:t>
              </a:r>
              <a:r>
                <a:rPr lang="en-ZA" sz="1100" dirty="0">
                  <a:latin typeface="+mn-lt"/>
                </a:rPr>
                <a:t> spin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859A3CD-05B7-4396-8625-FAC69A9DC4BB}"/>
                </a:ext>
              </a:extLst>
            </p:cNvPr>
            <p:cNvSpPr txBox="1"/>
            <p:nvPr/>
          </p:nvSpPr>
          <p:spPr>
            <a:xfrm>
              <a:off x="7906667" y="2283461"/>
              <a:ext cx="1956323" cy="357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100" dirty="0">
                  <a:latin typeface="+mn-lt"/>
                </a:rPr>
                <a:t>Extreme </a:t>
              </a:r>
              <a:r>
                <a:rPr lang="en-ZA" sz="1100" dirty="0" err="1">
                  <a:latin typeface="+mn-lt"/>
                </a:rPr>
                <a:t>en</a:t>
              </a:r>
              <a:r>
                <a:rPr lang="en-ZA" sz="1100" dirty="0">
                  <a:latin typeface="+mn-lt"/>
                </a:rPr>
                <a:t> isospin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968F671-58FD-43A1-946D-EC272CB63AD3}"/>
                </a:ext>
              </a:extLst>
            </p:cNvPr>
            <p:cNvSpPr txBox="1"/>
            <p:nvPr/>
          </p:nvSpPr>
          <p:spPr>
            <a:xfrm>
              <a:off x="9220747" y="749594"/>
              <a:ext cx="1792925" cy="357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100" dirty="0">
                  <a:latin typeface="+mn-lt"/>
                </a:rPr>
                <a:t>Extreme </a:t>
              </a:r>
              <a:r>
                <a:rPr lang="en-ZA" sz="1100" dirty="0" err="1">
                  <a:latin typeface="+mn-lt"/>
                </a:rPr>
                <a:t>en</a:t>
              </a:r>
              <a:r>
                <a:rPr lang="en-ZA" sz="1100" dirty="0">
                  <a:latin typeface="+mn-lt"/>
                </a:rPr>
                <a:t> mass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618D0E7-942E-4D06-8D7F-4D558EB13DF8}"/>
              </a:ext>
            </a:extLst>
          </p:cNvPr>
          <p:cNvSpPr/>
          <p:nvPr/>
        </p:nvSpPr>
        <p:spPr>
          <a:xfrm>
            <a:off x="5194647" y="1682869"/>
            <a:ext cx="5424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dirty="0"/>
              <a:t>Le modèle standard et la découverte du boson de Higgs ! </a:t>
            </a:r>
          </a:p>
          <a:p>
            <a:pPr algn="ctr">
              <a:defRPr/>
            </a:pPr>
            <a:r>
              <a:rPr lang="fr-FR" sz="1600" dirty="0"/>
              <a:t>La pièce manquante du modèle standard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D347FD-5E4A-4A4A-A4F3-05DBAF6704C5}"/>
              </a:ext>
            </a:extLst>
          </p:cNvPr>
          <p:cNvSpPr/>
          <p:nvPr/>
        </p:nvSpPr>
        <p:spPr>
          <a:xfrm>
            <a:off x="658142" y="1517209"/>
            <a:ext cx="4224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propriétés émergentes d'une interaction effective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8C1D1-C645-4469-9D5D-DBCDA97EF5B6}"/>
              </a:ext>
            </a:extLst>
          </p:cNvPr>
          <p:cNvSpPr/>
          <p:nvPr/>
        </p:nvSpPr>
        <p:spPr>
          <a:xfrm>
            <a:off x="345827" y="1445567"/>
            <a:ext cx="4752528" cy="32288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A012542-482C-49C1-A33A-12AC963197B9}"/>
              </a:ext>
            </a:extLst>
          </p:cNvPr>
          <p:cNvSpPr/>
          <p:nvPr/>
        </p:nvSpPr>
        <p:spPr>
          <a:xfrm>
            <a:off x="5238807" y="1445567"/>
            <a:ext cx="5416496" cy="32302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692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F60783-8862-224C-97E9-E43CD0DE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dirty="0">
                <a:latin typeface="+mn-lt"/>
              </a:rPr>
              <a:t>IJCLab </a:t>
            </a:r>
            <a:r>
              <a:rPr lang="fr-FR" dirty="0">
                <a:latin typeface="+mn-lt"/>
              </a:rPr>
              <a:t>les thématiques</a:t>
            </a:r>
            <a:endParaRPr lang="en-FR" dirty="0"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89E75CD-B3B2-4C1E-9E31-F53DF665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08/12/2025</a:t>
            </a:r>
            <a:endParaRPr lang="fr-FR" dirty="0">
              <a:latin typeface="+mn-lt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Présentation IJCLab </a:t>
            </a:r>
            <a:endParaRPr lang="fr-FR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6F0E7-161E-ED41-A583-65118677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2AEB8-E046-4A44-833F-A25DE211C323}"/>
              </a:ext>
            </a:extLst>
          </p:cNvPr>
          <p:cNvSpPr txBox="1"/>
          <p:nvPr/>
        </p:nvSpPr>
        <p:spPr>
          <a:xfrm>
            <a:off x="320020" y="781388"/>
            <a:ext cx="10227091" cy="646331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+mn-lt"/>
              </a:rPr>
              <a:t>Les hautes énergies participent également à l'étude des phénomènes violents de l'Univers</a:t>
            </a:r>
          </a:p>
          <a:p>
            <a:pPr algn="ctr"/>
            <a:r>
              <a:rPr lang="fr-FR" sz="1800" dirty="0">
                <a:latin typeface="+mn-lt"/>
              </a:rPr>
              <a:t>avec des liens naturels avec la physique des hautes énergies</a:t>
            </a:r>
            <a:endParaRPr lang="en-FR" sz="18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B254D-E973-B742-BE88-E841E25A67CD}"/>
              </a:ext>
            </a:extLst>
          </p:cNvPr>
          <p:cNvSpPr txBox="1"/>
          <p:nvPr/>
        </p:nvSpPr>
        <p:spPr>
          <a:xfrm>
            <a:off x="417834" y="4370601"/>
            <a:ext cx="5184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latin typeface="+mn-lt"/>
              </a:rPr>
              <a:t>ASTROPARTICULE</a:t>
            </a:r>
          </a:p>
          <a:p>
            <a:pPr algn="ctr"/>
            <a:r>
              <a:rPr lang="fr-FR" dirty="0">
                <a:latin typeface="+mn-lt"/>
              </a:rPr>
              <a:t>Événements astrophysiques (rayons cosmiques de haute énergie, fusion de trous noirs, relativité générale...)</a:t>
            </a:r>
            <a:endParaRPr lang="en-FR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6E3AA2-8EA3-EC41-8E3B-0A5D587AB74C}"/>
              </a:ext>
            </a:extLst>
          </p:cNvPr>
          <p:cNvSpPr txBox="1"/>
          <p:nvPr/>
        </p:nvSpPr>
        <p:spPr>
          <a:xfrm>
            <a:off x="5868807" y="4502400"/>
            <a:ext cx="4728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latin typeface="+mn-lt"/>
              </a:rPr>
              <a:t>Cosmologie</a:t>
            </a:r>
          </a:p>
          <a:p>
            <a:pPr algn="ctr"/>
            <a:r>
              <a:rPr lang="fr-FR" dirty="0">
                <a:latin typeface="+mn-lt"/>
              </a:rPr>
              <a:t>(évolution de l'Univers, inflation, grandes structures, matière et énergie sombres)</a:t>
            </a:r>
            <a:endParaRPr lang="en-FR" dirty="0">
              <a:latin typeface="+mn-lt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C110E28-8100-4007-B9BD-EB614F51A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770276" y="2393638"/>
            <a:ext cx="3030057" cy="15077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0">
            <a:extLst>
              <a:ext uri="{FF2B5EF4-FFF2-40B4-BE49-F238E27FC236}">
                <a16:creationId xmlns:a16="http://schemas.microsoft.com/office/drawing/2014/main" id="{2C1740EE-C919-4492-AC39-9395C62D3F19}"/>
              </a:ext>
            </a:extLst>
          </p:cNvPr>
          <p:cNvSpPr txBox="1"/>
          <p:nvPr/>
        </p:nvSpPr>
        <p:spPr bwMode="auto">
          <a:xfrm>
            <a:off x="6686292" y="1718248"/>
            <a:ext cx="2974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sz="1600" b="1" dirty="0">
                <a:latin typeface="+mn-lt"/>
              </a:rPr>
              <a:t>L'univers primitif vu par le CMB !</a:t>
            </a:r>
          </a:p>
          <a:p>
            <a:pPr algn="ctr">
              <a:defRPr/>
            </a:pPr>
            <a:r>
              <a:rPr lang="fr-FR" sz="1600" b="1" dirty="0">
                <a:latin typeface="+mn-lt"/>
              </a:rPr>
              <a:t>La première photo de l'univers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F6C1811-458C-4F9B-AA7E-97AC8D3C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569454" y="2464184"/>
            <a:ext cx="1957734" cy="1507780"/>
          </a:xfrm>
          <a:prstGeom prst="rect">
            <a:avLst/>
          </a:prstGeom>
        </p:spPr>
      </p:pic>
      <p:sp>
        <p:nvSpPr>
          <p:cNvPr id="16" name="ZoneTexte 10">
            <a:extLst>
              <a:ext uri="{FF2B5EF4-FFF2-40B4-BE49-F238E27FC236}">
                <a16:creationId xmlns:a16="http://schemas.microsoft.com/office/drawing/2014/main" id="{5F6A3318-28CB-4154-8D05-8894A61A77DD}"/>
              </a:ext>
            </a:extLst>
          </p:cNvPr>
          <p:cNvSpPr txBox="1"/>
          <p:nvPr/>
        </p:nvSpPr>
        <p:spPr bwMode="auto">
          <a:xfrm>
            <a:off x="777875" y="1591545"/>
            <a:ext cx="4700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400" b="1" dirty="0">
                <a:latin typeface="+mn-lt"/>
              </a:rPr>
              <a:t>L'observation des ondes gravitationnelles LIGO/VIRGO</a:t>
            </a:r>
          </a:p>
          <a:p>
            <a:pPr algn="ctr">
              <a:defRPr/>
            </a:pPr>
            <a:r>
              <a:rPr lang="fr-FR" sz="1400" dirty="0">
                <a:latin typeface="+mn-lt"/>
              </a:rPr>
              <a:t>Ondes spatio-temporelles, observation directe des trous noirs /autres objets compacts</a:t>
            </a:r>
            <a:endParaRPr sz="1400" dirty="0">
              <a:latin typeface="+mn-lt"/>
            </a:endParaRPr>
          </a:p>
        </p:txBody>
      </p:sp>
      <p:pic>
        <p:nvPicPr>
          <p:cNvPr id="17" name="Image 13">
            <a:extLst>
              <a:ext uri="{FF2B5EF4-FFF2-40B4-BE49-F238E27FC236}">
                <a16:creationId xmlns:a16="http://schemas.microsoft.com/office/drawing/2014/main" id="{56E5CBF8-F217-4F01-AFEC-032592896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2779" y="2288002"/>
            <a:ext cx="2375136" cy="218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D227CB6-10AF-45EF-A08C-4CA67D1A0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025730" y="2408331"/>
            <a:ext cx="2453059" cy="17719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9FEFCD-EC20-41A6-B3DA-17283F0EF0B5}"/>
              </a:ext>
            </a:extLst>
          </p:cNvPr>
          <p:cNvSpPr/>
          <p:nvPr/>
        </p:nvSpPr>
        <p:spPr>
          <a:xfrm>
            <a:off x="320021" y="1557087"/>
            <a:ext cx="5328591" cy="41024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8CE29A-53C4-460C-8268-68EB744E8AD3}"/>
              </a:ext>
            </a:extLst>
          </p:cNvPr>
          <p:cNvSpPr/>
          <p:nvPr/>
        </p:nvSpPr>
        <p:spPr>
          <a:xfrm>
            <a:off x="5823319" y="1557087"/>
            <a:ext cx="4819652" cy="41024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228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F60783-8862-224C-97E9-E43CD0DE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dirty="0">
                <a:latin typeface="Calibri" panose="020F0502020204030204"/>
              </a:rPr>
              <a:t>IJCLab </a:t>
            </a:r>
            <a:r>
              <a:rPr lang="fr-FR" dirty="0">
                <a:latin typeface="Calibri" panose="020F0502020204030204"/>
              </a:rPr>
              <a:t>les thématiques</a:t>
            </a:r>
            <a:endParaRPr lang="en-FR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6F0E7-161E-ED41-A583-65118677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2AEB8-E046-4A44-833F-A25DE211C323}"/>
              </a:ext>
            </a:extLst>
          </p:cNvPr>
          <p:cNvSpPr txBox="1"/>
          <p:nvPr/>
        </p:nvSpPr>
        <p:spPr>
          <a:xfrm>
            <a:off x="2434059" y="779173"/>
            <a:ext cx="5952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Construire des outils pour réaliser ces recherches</a:t>
            </a:r>
            <a:endParaRPr lang="en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5ABBB-4044-CD45-B440-3D271FF1C915}"/>
              </a:ext>
            </a:extLst>
          </p:cNvPr>
          <p:cNvSpPr/>
          <p:nvPr/>
        </p:nvSpPr>
        <p:spPr>
          <a:xfrm>
            <a:off x="417836" y="4578505"/>
            <a:ext cx="27979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Théorie : interpréter et mettre en relation les résultats</a:t>
            </a:r>
            <a:endParaRPr lang="en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73055-1B7E-0F47-B1E1-0D456887AB63}"/>
              </a:ext>
            </a:extLst>
          </p:cNvPr>
          <p:cNvSpPr/>
          <p:nvPr/>
        </p:nvSpPr>
        <p:spPr>
          <a:xfrm>
            <a:off x="1641971" y="3596089"/>
            <a:ext cx="1900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FR" dirty="0"/>
              <a:t>Accelerat</a:t>
            </a:r>
            <a:r>
              <a:rPr lang="fr-FR" dirty="0" err="1"/>
              <a:t>eurs</a:t>
            </a:r>
            <a:endParaRPr lang="en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E2396-F291-4B43-BCEE-0F1E48CA5852}"/>
              </a:ext>
            </a:extLst>
          </p:cNvPr>
          <p:cNvSpPr/>
          <p:nvPr/>
        </p:nvSpPr>
        <p:spPr>
          <a:xfrm>
            <a:off x="6858061" y="3580182"/>
            <a:ext cx="1612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FR" dirty="0"/>
              <a:t>Detect</a:t>
            </a:r>
            <a:r>
              <a:rPr lang="fr-FR" dirty="0" err="1"/>
              <a:t>eurs</a:t>
            </a:r>
            <a:endParaRPr lang="en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FE4A23-EF03-3743-8103-B8BAF3E7C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880" y="1181896"/>
            <a:ext cx="4039728" cy="2268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9E6810-5AA3-784F-B970-D4DF466A6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337" y="1229926"/>
            <a:ext cx="4039729" cy="2272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12A66D-B4F8-9B42-802B-0B9D3ED0F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072" y="4087062"/>
            <a:ext cx="3910630" cy="15495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38F7628-038F-A540-A08E-3B369D4604C0}"/>
              </a:ext>
            </a:extLst>
          </p:cNvPr>
          <p:cNvSpPr/>
          <p:nvPr/>
        </p:nvSpPr>
        <p:spPr>
          <a:xfrm>
            <a:off x="7474619" y="4493994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et suggérer de nouveaux tests et idées</a:t>
            </a:r>
            <a:endParaRPr lang="en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7F6AAA-278A-4189-AE81-3B98A29D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08/12/2025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2940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F60783-8862-224C-97E9-E43CD0DE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R" dirty="0">
                <a:latin typeface="Calibri" panose="020F0502020204030204"/>
              </a:rPr>
              <a:t>IJCLab </a:t>
            </a:r>
            <a:r>
              <a:rPr lang="fr-FR" dirty="0">
                <a:latin typeface="Calibri" panose="020F0502020204030204"/>
              </a:rPr>
              <a:t>les thématiques</a:t>
            </a:r>
            <a:endParaRPr lang="en-FR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IJCLab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6F0E7-161E-ED41-A583-65118677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2AEB8-E046-4A44-833F-A25DE211C323}"/>
              </a:ext>
            </a:extLst>
          </p:cNvPr>
          <p:cNvSpPr txBox="1"/>
          <p:nvPr/>
        </p:nvSpPr>
        <p:spPr>
          <a:xfrm>
            <a:off x="1065907" y="1161481"/>
            <a:ext cx="907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Outils et concepts appliqués dans des domaines ayant un impact sur la société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F83AF1-8E31-C741-A760-968BE05909F2}"/>
              </a:ext>
            </a:extLst>
          </p:cNvPr>
          <p:cNvSpPr/>
          <p:nvPr/>
        </p:nvSpPr>
        <p:spPr>
          <a:xfrm>
            <a:off x="1167951" y="4519420"/>
            <a:ext cx="33941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énergie et environnement (énergie nucléaire, radiochimie...) et matériaux</a:t>
            </a:r>
            <a:endParaRPr lang="en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F0F33-72CF-6845-8B2F-F73AEE55A517}"/>
              </a:ext>
            </a:extLst>
          </p:cNvPr>
          <p:cNvSpPr txBox="1"/>
          <p:nvPr/>
        </p:nvSpPr>
        <p:spPr>
          <a:xfrm>
            <a:off x="5703739" y="4602654"/>
            <a:ext cx="4261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physique de la santé</a:t>
            </a:r>
          </a:p>
          <a:p>
            <a:pPr algn="ctr"/>
            <a:r>
              <a:rPr lang="fr-FR" dirty="0"/>
              <a:t>(imagerie, thérapie par irradiation)</a:t>
            </a:r>
            <a:endParaRPr lang="en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A02B7F-65D8-954A-9B1B-4B31A2A73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59" y="1841353"/>
            <a:ext cx="4680520" cy="2340260"/>
          </a:xfrm>
          <a:prstGeom prst="rect">
            <a:avLst/>
          </a:prstGeom>
        </p:spPr>
      </p:pic>
      <p:pic>
        <p:nvPicPr>
          <p:cNvPr id="12" name="Image 28">
            <a:extLst>
              <a:ext uri="{FF2B5EF4-FFF2-40B4-BE49-F238E27FC236}">
                <a16:creationId xmlns:a16="http://schemas.microsoft.com/office/drawing/2014/main" id="{F7E09F3B-A074-9147-A34F-3A6D05A78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48" y="1841353"/>
            <a:ext cx="2190759" cy="2334922"/>
          </a:xfrm>
          <a:prstGeom prst="rect">
            <a:avLst/>
          </a:prstGeom>
        </p:spPr>
      </p:pic>
      <p:pic>
        <p:nvPicPr>
          <p:cNvPr id="13" name="Image 29">
            <a:extLst>
              <a:ext uri="{FF2B5EF4-FFF2-40B4-BE49-F238E27FC236}">
                <a16:creationId xmlns:a16="http://schemas.microsoft.com/office/drawing/2014/main" id="{530C3491-D59D-CB4B-8741-5254A5A3C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002" y="1841353"/>
            <a:ext cx="2352241" cy="2344348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2165558-AC0F-492A-BE9B-E0483EDB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08/12/2025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34073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38680</TotalTime>
  <Words>1514</Words>
  <Application>Microsoft Office PowerPoint</Application>
  <PresentationFormat>Personnalisé</PresentationFormat>
  <Paragraphs>302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Wingdings</vt:lpstr>
      <vt:lpstr>1_modele-IJCLAb-powerpoint</vt:lpstr>
      <vt:lpstr>Présentation PowerPoint</vt:lpstr>
      <vt:lpstr>Présentation PowerPoint</vt:lpstr>
      <vt:lpstr>La rénovation de la Vallée d’Orsay se poursuit autour de Grands Instruments !</vt:lpstr>
      <vt:lpstr>Présentation PowerPoint</vt:lpstr>
      <vt:lpstr>Présentation PowerPoint</vt:lpstr>
      <vt:lpstr>IJCLab les thématiques</vt:lpstr>
      <vt:lpstr>IJCLab les thématiques</vt:lpstr>
      <vt:lpstr>IJCLab les thématiques</vt:lpstr>
      <vt:lpstr>IJCLab les thématiques</vt:lpstr>
      <vt:lpstr>Présentation PowerPoint</vt:lpstr>
      <vt:lpstr>Présentation PowerPoint</vt:lpstr>
      <vt:lpstr>IJClab en bref– IV : Les Plateformes</vt:lpstr>
      <vt:lpstr>Présentation PowerPoint</vt:lpstr>
      <vt:lpstr>Forte Participation/Pilotage de la plus part des gros projets mondiaux</vt:lpstr>
      <vt:lpstr>Présentation PowerPoint</vt:lpstr>
      <vt:lpstr>en conclusions, notre Manifesto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Achille Stocchi</cp:lastModifiedBy>
  <cp:revision>1766</cp:revision>
  <dcterms:created xsi:type="dcterms:W3CDTF">2011-03-09T16:37:49Z</dcterms:created>
  <dcterms:modified xsi:type="dcterms:W3CDTF">2026-01-29T07:56:06Z</dcterms:modified>
</cp:coreProperties>
</file>