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87"/>
  </p:notesMasterIdLst>
  <p:handoutMasterIdLst>
    <p:handoutMasterId r:id="rId88"/>
  </p:handoutMasterIdLst>
  <p:sldIdLst>
    <p:sldId id="383" r:id="rId2"/>
    <p:sldId id="384" r:id="rId3"/>
    <p:sldId id="316" r:id="rId4"/>
    <p:sldId id="347" r:id="rId5"/>
    <p:sldId id="385" r:id="rId6"/>
    <p:sldId id="610" r:id="rId7"/>
    <p:sldId id="324" r:id="rId8"/>
    <p:sldId id="304" r:id="rId9"/>
    <p:sldId id="379" r:id="rId10"/>
    <p:sldId id="599" r:id="rId11"/>
    <p:sldId id="313" r:id="rId12"/>
    <p:sldId id="386" r:id="rId13"/>
    <p:sldId id="328" r:id="rId14"/>
    <p:sldId id="607" r:id="rId15"/>
    <p:sldId id="327" r:id="rId16"/>
    <p:sldId id="274" r:id="rId17"/>
    <p:sldId id="276" r:id="rId18"/>
    <p:sldId id="278" r:id="rId19"/>
    <p:sldId id="281" r:id="rId20"/>
    <p:sldId id="285" r:id="rId21"/>
    <p:sldId id="286" r:id="rId22"/>
    <p:sldId id="288" r:id="rId23"/>
    <p:sldId id="329" r:id="rId24"/>
    <p:sldId id="290" r:id="rId25"/>
    <p:sldId id="331" r:id="rId26"/>
    <p:sldId id="334" r:id="rId27"/>
    <p:sldId id="323" r:id="rId28"/>
    <p:sldId id="611" r:id="rId29"/>
    <p:sldId id="310" r:id="rId30"/>
    <p:sldId id="412" r:id="rId31"/>
    <p:sldId id="309" r:id="rId32"/>
    <p:sldId id="308" r:id="rId33"/>
    <p:sldId id="302" r:id="rId34"/>
    <p:sldId id="336" r:id="rId35"/>
    <p:sldId id="612" r:id="rId36"/>
    <p:sldId id="400" r:id="rId37"/>
    <p:sldId id="338" r:id="rId38"/>
    <p:sldId id="341" r:id="rId39"/>
    <p:sldId id="615" r:id="rId40"/>
    <p:sldId id="614" r:id="rId41"/>
    <p:sldId id="401" r:id="rId42"/>
    <p:sldId id="295" r:id="rId43"/>
    <p:sldId id="616" r:id="rId44"/>
    <p:sldId id="345" r:id="rId45"/>
    <p:sldId id="299" r:id="rId46"/>
    <p:sldId id="300" r:id="rId47"/>
    <p:sldId id="306" r:id="rId48"/>
    <p:sldId id="419" r:id="rId49"/>
    <p:sldId id="416" r:id="rId50"/>
    <p:sldId id="358" r:id="rId51"/>
    <p:sldId id="359" r:id="rId52"/>
    <p:sldId id="617" r:id="rId53"/>
    <p:sldId id="303" r:id="rId54"/>
    <p:sldId id="367" r:id="rId55"/>
    <p:sldId id="360" r:id="rId56"/>
    <p:sldId id="361" r:id="rId57"/>
    <p:sldId id="409" r:id="rId58"/>
    <p:sldId id="362" r:id="rId59"/>
    <p:sldId id="364" r:id="rId60"/>
    <p:sldId id="608" r:id="rId61"/>
    <p:sldId id="375" r:id="rId62"/>
    <p:sldId id="370" r:id="rId63"/>
    <p:sldId id="371" r:id="rId64"/>
    <p:sldId id="421" r:id="rId65"/>
    <p:sldId id="413" r:id="rId66"/>
    <p:sldId id="414" r:id="rId67"/>
    <p:sldId id="269" r:id="rId68"/>
    <p:sldId id="271" r:id="rId69"/>
    <p:sldId id="399" r:id="rId70"/>
    <p:sldId id="282" r:id="rId71"/>
    <p:sldId id="291" r:id="rId72"/>
    <p:sldId id="340" r:id="rId73"/>
    <p:sldId id="369" r:id="rId74"/>
    <p:sldId id="343" r:id="rId75"/>
    <p:sldId id="296" r:id="rId76"/>
    <p:sldId id="415" r:id="rId77"/>
    <p:sldId id="417" r:id="rId78"/>
    <p:sldId id="363" r:id="rId79"/>
    <p:sldId id="405" r:id="rId80"/>
    <p:sldId id="307" r:id="rId81"/>
    <p:sldId id="298" r:id="rId82"/>
    <p:sldId id="381" r:id="rId83"/>
    <p:sldId id="382" r:id="rId84"/>
    <p:sldId id="354" r:id="rId85"/>
    <p:sldId id="411"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3639"/>
    <a:srgbClr val="B9B698"/>
    <a:srgbClr val="3F3F3F"/>
    <a:srgbClr val="CBCE81"/>
    <a:srgbClr val="C1BDBE"/>
    <a:srgbClr val="CCC6C6"/>
    <a:srgbClr val="D9D6DB"/>
    <a:srgbClr val="D4D1D2"/>
    <a:srgbClr val="123BC0"/>
    <a:srgbClr val="ECEDD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81" autoAdjust="0"/>
    <p:restoredTop sz="91270" autoAdjust="0"/>
  </p:normalViewPr>
  <p:slideViewPr>
    <p:cSldViewPr snapToGrid="0" snapToObjects="1">
      <p:cViewPr>
        <p:scale>
          <a:sx n="100" d="100"/>
          <a:sy n="100" d="100"/>
        </p:scale>
        <p:origin x="-1568" y="144"/>
      </p:cViewPr>
      <p:guideLst>
        <p:guide orient="horz" pos="2160"/>
        <p:guide pos="2880"/>
      </p:guideLst>
    </p:cSldViewPr>
  </p:slideViewPr>
  <p:outlineViewPr>
    <p:cViewPr>
      <p:scale>
        <a:sx n="33" d="100"/>
        <a:sy n="33" d="100"/>
      </p:scale>
      <p:origin x="128" y="83704"/>
    </p:cViewPr>
  </p:outlineViewPr>
  <p:notesTextViewPr>
    <p:cViewPr>
      <p:scale>
        <a:sx n="100" d="100"/>
        <a:sy n="100" d="100"/>
      </p:scale>
      <p:origin x="0" y="0"/>
    </p:cViewPr>
  </p:notesTextViewPr>
  <p:sorterViewPr>
    <p:cViewPr>
      <p:scale>
        <a:sx n="165" d="100"/>
        <a:sy n="165" d="100"/>
      </p:scale>
      <p:origin x="0" y="4880"/>
    </p:cViewPr>
  </p:sorterViewPr>
  <p:notesViewPr>
    <p:cSldViewPr snapToGrid="0" snapToObjects="1">
      <p:cViewPr varScale="1">
        <p:scale>
          <a:sx n="91" d="100"/>
          <a:sy n="91" d="100"/>
        </p:scale>
        <p:origin x="-2968"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A0F987E-F08E-9C4F-A68B-ACEF0B9EE16B}" type="datetimeFigureOut">
              <a:rPr lang="en-US" smtClean="0"/>
              <a:t>12/16/25</a:t>
            </a:fld>
            <a:endParaRPr lang="fr-F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7F1CB81-742E-1944-9596-D621CA11889C}" type="slidenum">
              <a:rPr lang="fr-FR" smtClean="0"/>
              <a:t>‹#›</a:t>
            </a:fld>
            <a:endParaRPr lang="fr-FR"/>
          </a:p>
        </p:txBody>
      </p:sp>
    </p:spTree>
    <p:extLst>
      <p:ext uri="{BB962C8B-B14F-4D97-AF65-F5344CB8AC3E}">
        <p14:creationId xmlns:p14="http://schemas.microsoft.com/office/powerpoint/2010/main" val="18476593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1BACC9-1BF2-864F-8C74-29081577BE27}" type="datetimeFigureOut">
              <a:rPr lang="en-US" smtClean="0"/>
              <a:t>12/16/25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0586DB-1821-CE49-B728-8D399E61FA5C}" type="slidenum">
              <a:rPr lang="en-US" smtClean="0"/>
              <a:t>‹#›</a:t>
            </a:fld>
            <a:endParaRPr lang="en-US"/>
          </a:p>
        </p:txBody>
      </p:sp>
    </p:spTree>
    <p:extLst>
      <p:ext uri="{BB962C8B-B14F-4D97-AF65-F5344CB8AC3E}">
        <p14:creationId xmlns:p14="http://schemas.microsoft.com/office/powerpoint/2010/main" val="35359816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290586DB-1821-CE49-B728-8D399E61FA5C}" type="slidenum">
              <a:rPr lang="en-US" smtClean="0"/>
              <a:t>1</a:t>
            </a:fld>
            <a:endParaRPr lang="en-US" dirty="0"/>
          </a:p>
        </p:txBody>
      </p:sp>
    </p:spTree>
    <p:extLst>
      <p:ext uri="{BB962C8B-B14F-4D97-AF65-F5344CB8AC3E}">
        <p14:creationId xmlns:p14="http://schemas.microsoft.com/office/powerpoint/2010/main" val="3856276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290586DB-1821-CE49-B728-8D399E61FA5C}" type="slidenum">
              <a:rPr lang="en-US" smtClean="0"/>
              <a:t>22</a:t>
            </a:fld>
            <a:endParaRPr lang="en-US"/>
          </a:p>
        </p:txBody>
      </p:sp>
    </p:spTree>
    <p:extLst>
      <p:ext uri="{BB962C8B-B14F-4D97-AF65-F5344CB8AC3E}">
        <p14:creationId xmlns:p14="http://schemas.microsoft.com/office/powerpoint/2010/main" val="849233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290586DB-1821-CE49-B728-8D399E61FA5C}" type="slidenum">
              <a:rPr lang="en-US" smtClean="0"/>
              <a:t>32</a:t>
            </a:fld>
            <a:endParaRPr lang="en-US"/>
          </a:p>
        </p:txBody>
      </p:sp>
    </p:spTree>
    <p:extLst>
      <p:ext uri="{BB962C8B-B14F-4D97-AF65-F5344CB8AC3E}">
        <p14:creationId xmlns:p14="http://schemas.microsoft.com/office/powerpoint/2010/main" val="1681973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0586DB-1821-CE49-B728-8D399E61FA5C}" type="slidenum">
              <a:rPr lang="en-US" smtClean="0"/>
              <a:t>68</a:t>
            </a:fld>
            <a:endParaRPr lang="en-US"/>
          </a:p>
        </p:txBody>
      </p:sp>
    </p:spTree>
    <p:extLst>
      <p:ext uri="{BB962C8B-B14F-4D97-AF65-F5344CB8AC3E}">
        <p14:creationId xmlns:p14="http://schemas.microsoft.com/office/powerpoint/2010/main" val="1082522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Click to edit Master subtitle style</a:t>
            </a:r>
            <a:endParaRPr lang="en-US"/>
          </a:p>
        </p:txBody>
      </p:sp>
      <p:sp>
        <p:nvSpPr>
          <p:cNvPr id="4" name="Date Placeholder 3"/>
          <p:cNvSpPr>
            <a:spLocks noGrp="1"/>
          </p:cNvSpPr>
          <p:nvPr>
            <p:ph type="dt" sz="half" idx="10"/>
          </p:nvPr>
        </p:nvSpPr>
        <p:spPr/>
        <p:txBody>
          <a:bodyPr/>
          <a:lstStyle/>
          <a:p>
            <a:fld id="{E3DC7A81-E968-204A-B254-95351954845B}" type="datetime1">
              <a:rPr lang="fr-CA" smtClean="0"/>
              <a:t>2025-12-16</a:t>
            </a:fld>
            <a:endParaRPr lang="en-US"/>
          </a:p>
        </p:txBody>
      </p:sp>
      <p:sp>
        <p:nvSpPr>
          <p:cNvPr id="5" name="Footer Placeholder 4"/>
          <p:cNvSpPr>
            <a:spLocks noGrp="1"/>
          </p:cNvSpPr>
          <p:nvPr>
            <p:ph type="ftr" sz="quarter" idx="11"/>
          </p:nvPr>
        </p:nvSpPr>
        <p:spPr/>
        <p:txBody>
          <a:bodyPr/>
          <a:lstStyle/>
          <a:p>
            <a:r>
              <a:rPr lang="en-US"/>
              <a:t>Pauline Gagnon</a:t>
            </a:r>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231594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Date Placeholder 3"/>
          <p:cNvSpPr>
            <a:spLocks noGrp="1"/>
          </p:cNvSpPr>
          <p:nvPr>
            <p:ph type="dt" sz="half" idx="10"/>
          </p:nvPr>
        </p:nvSpPr>
        <p:spPr/>
        <p:txBody>
          <a:bodyPr/>
          <a:lstStyle/>
          <a:p>
            <a:fld id="{C63E2812-17EB-A547-8463-C2758B6E29F5}" type="datetime1">
              <a:rPr lang="fr-CA" smtClean="0"/>
              <a:t>2025-12-16</a:t>
            </a:fld>
            <a:endParaRPr lang="en-US"/>
          </a:p>
        </p:txBody>
      </p:sp>
      <p:sp>
        <p:nvSpPr>
          <p:cNvPr id="5" name="Footer Placeholder 4"/>
          <p:cNvSpPr>
            <a:spLocks noGrp="1"/>
          </p:cNvSpPr>
          <p:nvPr>
            <p:ph type="ftr" sz="quarter" idx="11"/>
          </p:nvPr>
        </p:nvSpPr>
        <p:spPr/>
        <p:txBody>
          <a:bodyPr/>
          <a:lstStyle/>
          <a:p>
            <a:r>
              <a:rPr lang="en-US"/>
              <a:t>Pauline Gagnon</a:t>
            </a:r>
          </a:p>
        </p:txBody>
      </p:sp>
      <p:sp>
        <p:nvSpPr>
          <p:cNvPr id="6" name="Slide Number Placeholder 5"/>
          <p:cNvSpPr>
            <a:spLocks noGrp="1"/>
          </p:cNvSpPr>
          <p:nvPr>
            <p:ph type="sldNum" sz="quarter" idx="12"/>
          </p:nvPr>
        </p:nvSpPr>
        <p:spPr/>
        <p:txBody>
          <a:bodyPr/>
          <a:lstStyle/>
          <a:p>
            <a:fld id="{B44D27A9-ED0C-8246-8976-D4C08DB79F0F}" type="slidenum">
              <a:rPr lang="en-US" smtClean="0"/>
              <a:t>‹#›</a:t>
            </a:fld>
            <a:endParaRPr lang="en-US"/>
          </a:p>
        </p:txBody>
      </p:sp>
    </p:spTree>
    <p:extLst>
      <p:ext uri="{BB962C8B-B14F-4D97-AF65-F5344CB8AC3E}">
        <p14:creationId xmlns:p14="http://schemas.microsoft.com/office/powerpoint/2010/main" val="3993569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Date Placeholder 3"/>
          <p:cNvSpPr>
            <a:spLocks noGrp="1"/>
          </p:cNvSpPr>
          <p:nvPr>
            <p:ph type="dt" sz="half" idx="10"/>
          </p:nvPr>
        </p:nvSpPr>
        <p:spPr/>
        <p:txBody>
          <a:bodyPr/>
          <a:lstStyle/>
          <a:p>
            <a:fld id="{7B32D118-5E91-5743-95C4-2B0C6505D8C8}" type="datetime1">
              <a:rPr lang="fr-CA" smtClean="0"/>
              <a:t>2025-12-16</a:t>
            </a:fld>
            <a:endParaRPr lang="en-US"/>
          </a:p>
        </p:txBody>
      </p:sp>
      <p:sp>
        <p:nvSpPr>
          <p:cNvPr id="5" name="Footer Placeholder 4"/>
          <p:cNvSpPr>
            <a:spLocks noGrp="1"/>
          </p:cNvSpPr>
          <p:nvPr>
            <p:ph type="ftr" sz="quarter" idx="11"/>
          </p:nvPr>
        </p:nvSpPr>
        <p:spPr/>
        <p:txBody>
          <a:bodyPr/>
          <a:lstStyle/>
          <a:p>
            <a:r>
              <a:rPr lang="en-US"/>
              <a:t>Pauline Gagnon</a:t>
            </a:r>
          </a:p>
        </p:txBody>
      </p:sp>
      <p:sp>
        <p:nvSpPr>
          <p:cNvPr id="6" name="Slide Number Placeholder 5"/>
          <p:cNvSpPr>
            <a:spLocks noGrp="1"/>
          </p:cNvSpPr>
          <p:nvPr>
            <p:ph type="sldNum" sz="quarter" idx="12"/>
          </p:nvPr>
        </p:nvSpPr>
        <p:spPr/>
        <p:txBody>
          <a:bodyPr/>
          <a:lstStyle/>
          <a:p>
            <a:fld id="{B44D27A9-ED0C-8246-8976-D4C08DB79F0F}" type="slidenum">
              <a:rPr lang="en-US" smtClean="0"/>
              <a:t>‹#›</a:t>
            </a:fld>
            <a:endParaRPr lang="en-US"/>
          </a:p>
        </p:txBody>
      </p:sp>
    </p:spTree>
    <p:extLst>
      <p:ext uri="{BB962C8B-B14F-4D97-AF65-F5344CB8AC3E}">
        <p14:creationId xmlns:p14="http://schemas.microsoft.com/office/powerpoint/2010/main" val="393332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Content Placeholder 2"/>
          <p:cNvSpPr>
            <a:spLocks noGrp="1"/>
          </p:cNvSpPr>
          <p:nvPr>
            <p:ph idx="1"/>
          </p:nvPr>
        </p:nvSpPr>
        <p:spPr/>
        <p:txBody>
          <a:body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Date Placeholder 3"/>
          <p:cNvSpPr>
            <a:spLocks noGrp="1"/>
          </p:cNvSpPr>
          <p:nvPr>
            <p:ph type="dt" sz="half" idx="10"/>
          </p:nvPr>
        </p:nvSpPr>
        <p:spPr/>
        <p:txBody>
          <a:bodyPr/>
          <a:lstStyle/>
          <a:p>
            <a:fld id="{3D888C86-F1E6-D445-831D-FB35C9B975DE}" type="datetime1">
              <a:rPr lang="fr-CA" smtClean="0"/>
              <a:t>2025-12-16</a:t>
            </a:fld>
            <a:endParaRPr lang="en-US"/>
          </a:p>
        </p:txBody>
      </p:sp>
      <p:sp>
        <p:nvSpPr>
          <p:cNvPr id="5" name="Footer Placeholder 4"/>
          <p:cNvSpPr>
            <a:spLocks noGrp="1"/>
          </p:cNvSpPr>
          <p:nvPr>
            <p:ph type="ftr" sz="quarter" idx="11"/>
          </p:nvPr>
        </p:nvSpPr>
        <p:spPr/>
        <p:txBody>
          <a:bodyPr/>
          <a:lstStyle/>
          <a:p>
            <a:r>
              <a:rPr lang="en-US"/>
              <a:t>Pauline Gagnon</a:t>
            </a:r>
          </a:p>
        </p:txBody>
      </p:sp>
      <p:sp>
        <p:nvSpPr>
          <p:cNvPr id="6" name="Slide Number Placeholder 5"/>
          <p:cNvSpPr>
            <a:spLocks noGrp="1"/>
          </p:cNvSpPr>
          <p:nvPr>
            <p:ph type="sldNum" sz="quarter" idx="12"/>
          </p:nvPr>
        </p:nvSpPr>
        <p:spPr/>
        <p:txBody>
          <a:bodyPr/>
          <a:lstStyle/>
          <a:p>
            <a:fld id="{B44D27A9-ED0C-8246-8976-D4C08DB79F0F}" type="slidenum">
              <a:rPr lang="en-US" smtClean="0"/>
              <a:t>‹#›</a:t>
            </a:fld>
            <a:endParaRPr lang="en-US"/>
          </a:p>
        </p:txBody>
      </p:sp>
    </p:spTree>
    <p:extLst>
      <p:ext uri="{BB962C8B-B14F-4D97-AF65-F5344CB8AC3E}">
        <p14:creationId xmlns:p14="http://schemas.microsoft.com/office/powerpoint/2010/main" val="3098675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Click to edit Master text styles</a:t>
            </a:r>
          </a:p>
        </p:txBody>
      </p:sp>
      <p:sp>
        <p:nvSpPr>
          <p:cNvPr id="4" name="Date Placeholder 3"/>
          <p:cNvSpPr>
            <a:spLocks noGrp="1"/>
          </p:cNvSpPr>
          <p:nvPr>
            <p:ph type="dt" sz="half" idx="10"/>
          </p:nvPr>
        </p:nvSpPr>
        <p:spPr/>
        <p:txBody>
          <a:bodyPr/>
          <a:lstStyle/>
          <a:p>
            <a:fld id="{26B9E8EF-B753-7148-BA7B-079F2FAA1415}" type="datetime1">
              <a:rPr lang="fr-CA" smtClean="0"/>
              <a:t>2025-12-16</a:t>
            </a:fld>
            <a:endParaRPr lang="en-US"/>
          </a:p>
        </p:txBody>
      </p:sp>
      <p:sp>
        <p:nvSpPr>
          <p:cNvPr id="5" name="Footer Placeholder 4"/>
          <p:cNvSpPr>
            <a:spLocks noGrp="1"/>
          </p:cNvSpPr>
          <p:nvPr>
            <p:ph type="ftr" sz="quarter" idx="11"/>
          </p:nvPr>
        </p:nvSpPr>
        <p:spPr/>
        <p:txBody>
          <a:bodyPr/>
          <a:lstStyle/>
          <a:p>
            <a:r>
              <a:rPr lang="en-US"/>
              <a:t>Pauline Gagnon</a:t>
            </a:r>
          </a:p>
        </p:txBody>
      </p:sp>
      <p:sp>
        <p:nvSpPr>
          <p:cNvPr id="6" name="Slide Number Placeholder 5"/>
          <p:cNvSpPr>
            <a:spLocks noGrp="1"/>
          </p:cNvSpPr>
          <p:nvPr>
            <p:ph type="sldNum" sz="quarter" idx="12"/>
          </p:nvPr>
        </p:nvSpPr>
        <p:spPr/>
        <p:txBody>
          <a:bodyPr/>
          <a:lstStyle/>
          <a:p>
            <a:fld id="{B44D27A9-ED0C-8246-8976-D4C08DB79F0F}" type="slidenum">
              <a:rPr lang="en-US" smtClean="0"/>
              <a:t>‹#›</a:t>
            </a:fld>
            <a:endParaRPr lang="en-US"/>
          </a:p>
        </p:txBody>
      </p:sp>
    </p:spTree>
    <p:extLst>
      <p:ext uri="{BB962C8B-B14F-4D97-AF65-F5344CB8AC3E}">
        <p14:creationId xmlns:p14="http://schemas.microsoft.com/office/powerpoint/2010/main" val="495472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5" name="Date Placeholder 4"/>
          <p:cNvSpPr>
            <a:spLocks noGrp="1"/>
          </p:cNvSpPr>
          <p:nvPr>
            <p:ph type="dt" sz="half" idx="10"/>
          </p:nvPr>
        </p:nvSpPr>
        <p:spPr/>
        <p:txBody>
          <a:bodyPr/>
          <a:lstStyle/>
          <a:p>
            <a:fld id="{4FE1775D-06D9-DF44-A7DD-30A589C8A1C5}" type="datetime1">
              <a:rPr lang="fr-CA" smtClean="0"/>
              <a:t>2025-12-16</a:t>
            </a:fld>
            <a:endParaRPr lang="en-US"/>
          </a:p>
        </p:txBody>
      </p:sp>
      <p:sp>
        <p:nvSpPr>
          <p:cNvPr id="6" name="Footer Placeholder 5"/>
          <p:cNvSpPr>
            <a:spLocks noGrp="1"/>
          </p:cNvSpPr>
          <p:nvPr>
            <p:ph type="ftr" sz="quarter" idx="11"/>
          </p:nvPr>
        </p:nvSpPr>
        <p:spPr/>
        <p:txBody>
          <a:bodyPr/>
          <a:lstStyle/>
          <a:p>
            <a:r>
              <a:rPr lang="en-US"/>
              <a:t>Pauline Gagnon</a:t>
            </a:r>
          </a:p>
        </p:txBody>
      </p:sp>
      <p:sp>
        <p:nvSpPr>
          <p:cNvPr id="7" name="Slide Number Placeholder 6"/>
          <p:cNvSpPr>
            <a:spLocks noGrp="1"/>
          </p:cNvSpPr>
          <p:nvPr>
            <p:ph type="sldNum" sz="quarter" idx="12"/>
          </p:nvPr>
        </p:nvSpPr>
        <p:spPr/>
        <p:txBody>
          <a:bodyPr/>
          <a:lstStyle/>
          <a:p>
            <a:fld id="{B44D27A9-ED0C-8246-8976-D4C08DB79F0F}" type="slidenum">
              <a:rPr lang="en-US" smtClean="0"/>
              <a:t>‹#›</a:t>
            </a:fld>
            <a:endParaRPr lang="en-US"/>
          </a:p>
        </p:txBody>
      </p:sp>
    </p:spTree>
    <p:extLst>
      <p:ext uri="{BB962C8B-B14F-4D97-AF65-F5344CB8AC3E}">
        <p14:creationId xmlns:p14="http://schemas.microsoft.com/office/powerpoint/2010/main" val="288178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7" name="Date Placeholder 6"/>
          <p:cNvSpPr>
            <a:spLocks noGrp="1"/>
          </p:cNvSpPr>
          <p:nvPr>
            <p:ph type="dt" sz="half" idx="10"/>
          </p:nvPr>
        </p:nvSpPr>
        <p:spPr/>
        <p:txBody>
          <a:bodyPr/>
          <a:lstStyle/>
          <a:p>
            <a:fld id="{0E585145-7BA8-A345-B93E-968908A5E071}" type="datetime1">
              <a:rPr lang="fr-CA" smtClean="0"/>
              <a:t>2025-12-16</a:t>
            </a:fld>
            <a:endParaRPr lang="en-US"/>
          </a:p>
        </p:txBody>
      </p:sp>
      <p:sp>
        <p:nvSpPr>
          <p:cNvPr id="8" name="Footer Placeholder 7"/>
          <p:cNvSpPr>
            <a:spLocks noGrp="1"/>
          </p:cNvSpPr>
          <p:nvPr>
            <p:ph type="ftr" sz="quarter" idx="11"/>
          </p:nvPr>
        </p:nvSpPr>
        <p:spPr/>
        <p:txBody>
          <a:bodyPr/>
          <a:lstStyle/>
          <a:p>
            <a:r>
              <a:rPr lang="en-US"/>
              <a:t>Pauline Gagnon</a:t>
            </a:r>
          </a:p>
        </p:txBody>
      </p:sp>
      <p:sp>
        <p:nvSpPr>
          <p:cNvPr id="9" name="Slide Number Placeholder 8"/>
          <p:cNvSpPr>
            <a:spLocks noGrp="1"/>
          </p:cNvSpPr>
          <p:nvPr>
            <p:ph type="sldNum" sz="quarter" idx="12"/>
          </p:nvPr>
        </p:nvSpPr>
        <p:spPr/>
        <p:txBody>
          <a:bodyPr/>
          <a:lstStyle/>
          <a:p>
            <a:fld id="{B44D27A9-ED0C-8246-8976-D4C08DB79F0F}" type="slidenum">
              <a:rPr lang="en-US" smtClean="0"/>
              <a:t>‹#›</a:t>
            </a:fld>
            <a:endParaRPr lang="en-US"/>
          </a:p>
        </p:txBody>
      </p:sp>
    </p:spTree>
    <p:extLst>
      <p:ext uri="{BB962C8B-B14F-4D97-AF65-F5344CB8AC3E}">
        <p14:creationId xmlns:p14="http://schemas.microsoft.com/office/powerpoint/2010/main" val="3614286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Date Placeholder 2"/>
          <p:cNvSpPr>
            <a:spLocks noGrp="1"/>
          </p:cNvSpPr>
          <p:nvPr>
            <p:ph type="dt" sz="half" idx="10"/>
          </p:nvPr>
        </p:nvSpPr>
        <p:spPr/>
        <p:txBody>
          <a:bodyPr/>
          <a:lstStyle/>
          <a:p>
            <a:fld id="{C913C136-C706-144A-9A8A-08232A118788}" type="datetime1">
              <a:rPr lang="fr-CA" smtClean="0"/>
              <a:t>2025-12-16</a:t>
            </a:fld>
            <a:endParaRPr lang="en-US"/>
          </a:p>
        </p:txBody>
      </p:sp>
      <p:sp>
        <p:nvSpPr>
          <p:cNvPr id="4" name="Footer Placeholder 3"/>
          <p:cNvSpPr>
            <a:spLocks noGrp="1"/>
          </p:cNvSpPr>
          <p:nvPr>
            <p:ph type="ftr" sz="quarter" idx="11"/>
          </p:nvPr>
        </p:nvSpPr>
        <p:spPr/>
        <p:txBody>
          <a:bodyPr/>
          <a:lstStyle/>
          <a:p>
            <a:r>
              <a:rPr lang="en-US"/>
              <a:t>Pauline Gagnon</a:t>
            </a:r>
          </a:p>
        </p:txBody>
      </p:sp>
      <p:sp>
        <p:nvSpPr>
          <p:cNvPr id="5" name="Slide Number Placeholder 4"/>
          <p:cNvSpPr>
            <a:spLocks noGrp="1"/>
          </p:cNvSpPr>
          <p:nvPr>
            <p:ph type="sldNum" sz="quarter" idx="12"/>
          </p:nvPr>
        </p:nvSpPr>
        <p:spPr/>
        <p:txBody>
          <a:bodyPr/>
          <a:lstStyle/>
          <a:p>
            <a:fld id="{B44D27A9-ED0C-8246-8976-D4C08DB79F0F}" type="slidenum">
              <a:rPr lang="en-US" smtClean="0"/>
              <a:t>‹#›</a:t>
            </a:fld>
            <a:endParaRPr lang="en-US"/>
          </a:p>
        </p:txBody>
      </p:sp>
    </p:spTree>
    <p:extLst>
      <p:ext uri="{BB962C8B-B14F-4D97-AF65-F5344CB8AC3E}">
        <p14:creationId xmlns:p14="http://schemas.microsoft.com/office/powerpoint/2010/main" val="1927889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D0B407-6CC5-EC47-ACD6-904EBA581408}" type="datetime1">
              <a:rPr lang="fr-CA" smtClean="0"/>
              <a:t>2025-12-16</a:t>
            </a:fld>
            <a:endParaRPr lang="en-US"/>
          </a:p>
        </p:txBody>
      </p:sp>
      <p:sp>
        <p:nvSpPr>
          <p:cNvPr id="3" name="Footer Placeholder 2"/>
          <p:cNvSpPr>
            <a:spLocks noGrp="1"/>
          </p:cNvSpPr>
          <p:nvPr>
            <p:ph type="ftr" sz="quarter" idx="11"/>
          </p:nvPr>
        </p:nvSpPr>
        <p:spPr/>
        <p:txBody>
          <a:bodyPr/>
          <a:lstStyle/>
          <a:p>
            <a:r>
              <a:rPr lang="en-US"/>
              <a:t>Pauline Gagnon</a:t>
            </a:r>
          </a:p>
        </p:txBody>
      </p:sp>
      <p:sp>
        <p:nvSpPr>
          <p:cNvPr id="4" name="Slide Number Placeholder 3"/>
          <p:cNvSpPr>
            <a:spLocks noGrp="1"/>
          </p:cNvSpPr>
          <p:nvPr>
            <p:ph type="sldNum" sz="quarter" idx="12"/>
          </p:nvPr>
        </p:nvSpPr>
        <p:spPr/>
        <p:txBody>
          <a:bodyPr/>
          <a:lstStyle/>
          <a:p>
            <a:fld id="{B44D27A9-ED0C-8246-8976-D4C08DB79F0F}" type="slidenum">
              <a:rPr lang="en-US" smtClean="0"/>
              <a:t>‹#›</a:t>
            </a:fld>
            <a:endParaRPr lang="en-US"/>
          </a:p>
        </p:txBody>
      </p:sp>
    </p:spTree>
    <p:extLst>
      <p:ext uri="{BB962C8B-B14F-4D97-AF65-F5344CB8AC3E}">
        <p14:creationId xmlns:p14="http://schemas.microsoft.com/office/powerpoint/2010/main" val="76783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7C650F5C-9230-C94A-BC89-43BC45F92056}" type="datetime1">
              <a:rPr lang="fr-CA" smtClean="0"/>
              <a:t>2025-12-16</a:t>
            </a:fld>
            <a:endParaRPr lang="en-US"/>
          </a:p>
        </p:txBody>
      </p:sp>
      <p:sp>
        <p:nvSpPr>
          <p:cNvPr id="6" name="Footer Placeholder 5"/>
          <p:cNvSpPr>
            <a:spLocks noGrp="1"/>
          </p:cNvSpPr>
          <p:nvPr>
            <p:ph type="ftr" sz="quarter" idx="11"/>
          </p:nvPr>
        </p:nvSpPr>
        <p:spPr/>
        <p:txBody>
          <a:bodyPr/>
          <a:lstStyle/>
          <a:p>
            <a:r>
              <a:rPr lang="en-US"/>
              <a:t>Pauline Gagnon</a:t>
            </a:r>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2369952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66B68432-EF2F-704B-9462-51CE5A1B6523}" type="datetime1">
              <a:rPr lang="fr-CA" smtClean="0"/>
              <a:t>2025-12-16</a:t>
            </a:fld>
            <a:endParaRPr lang="en-US"/>
          </a:p>
        </p:txBody>
      </p:sp>
      <p:sp>
        <p:nvSpPr>
          <p:cNvPr id="6" name="Footer Placeholder 5"/>
          <p:cNvSpPr>
            <a:spLocks noGrp="1"/>
          </p:cNvSpPr>
          <p:nvPr>
            <p:ph type="ftr" sz="quarter" idx="11"/>
          </p:nvPr>
        </p:nvSpPr>
        <p:spPr/>
        <p:txBody>
          <a:bodyPr/>
          <a:lstStyle/>
          <a:p>
            <a:r>
              <a:rPr lang="en-US"/>
              <a:t>Pauline Gagnon</a:t>
            </a:r>
          </a:p>
        </p:txBody>
      </p:sp>
      <p:sp>
        <p:nvSpPr>
          <p:cNvPr id="7" name="Slide Number Placeholder 6"/>
          <p:cNvSpPr>
            <a:spLocks noGrp="1"/>
          </p:cNvSpPr>
          <p:nvPr>
            <p:ph type="sldNum" sz="quarter" idx="12"/>
          </p:nvPr>
        </p:nvSpPr>
        <p:spPr/>
        <p:txBody>
          <a:bodyPr/>
          <a:lstStyle/>
          <a:p>
            <a:fld id="{B44D27A9-ED0C-8246-8976-D4C08DB79F0F}" type="slidenum">
              <a:rPr lang="en-US" smtClean="0"/>
              <a:t>‹#›</a:t>
            </a:fld>
            <a:endParaRPr lang="en-US"/>
          </a:p>
        </p:txBody>
      </p:sp>
    </p:spTree>
    <p:extLst>
      <p:ext uri="{BB962C8B-B14F-4D97-AF65-F5344CB8AC3E}">
        <p14:creationId xmlns:p14="http://schemas.microsoft.com/office/powerpoint/2010/main" val="236809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solidFill>
            <a:schemeClr val="accent3"/>
          </a:solidFill>
        </p:spPr>
        <p:txBody>
          <a:bodyPr vert="horz" lIns="91440" tIns="45720" rIns="91440" bIns="45720" rtlCol="0" anchor="ctr">
            <a:normAutofit/>
          </a:bodyPr>
          <a:lstStyle/>
          <a:p>
            <a:r>
              <a:rPr lang="fr-CA"/>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a:solidFill>
            <a:schemeClr val="accent4">
              <a:lumMod val="60000"/>
              <a:lumOff val="40000"/>
            </a:schemeClr>
          </a:solidFill>
        </p:spPr>
        <p:txBody>
          <a:bodyPr vert="horz" lIns="91440" tIns="45720" rIns="91440" bIns="45720" rtlCol="0">
            <a:normAutofit/>
          </a:body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911F7-B763-9241-B63B-96A1BA60D1C9}" type="datetime1">
              <a:rPr lang="fr-CA" smtClean="0"/>
              <a:t>2025-12-16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Pauline Gagnon</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4D27A9-ED0C-8246-8976-D4C08DB79F0F}" type="slidenum">
              <a:rPr lang="en-US" smtClean="0"/>
              <a:t>‹#›</a:t>
            </a:fld>
            <a:endParaRPr lang="en-US"/>
          </a:p>
        </p:txBody>
      </p:sp>
    </p:spTree>
    <p:extLst>
      <p:ext uri="{BB962C8B-B14F-4D97-AF65-F5344CB8AC3E}">
        <p14:creationId xmlns:p14="http://schemas.microsoft.com/office/powerpoint/2010/main" val="140132185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2.xml.rels><?xml version="1.0" encoding="UTF-8" standalone="yes"?>
<Relationships xmlns="http://schemas.openxmlformats.org/package/2006/relationships"><Relationship Id="rId3" Type="http://schemas.openxmlformats.org/officeDocument/2006/relationships/hyperlink" Target="https://paulinegagnon3.wixsite.com/boson-en-hiver/mileva-maric-einstein" TargetMode="External"/><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49.jpg"/></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6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44D27A9-ED0C-8246-8976-D4C08DB79F0F}" type="slidenum">
              <a:rPr lang="en-US" smtClean="0"/>
              <a:t>1</a:t>
            </a:fld>
            <a:endParaRPr lang="en-US" dirty="0"/>
          </a:p>
        </p:txBody>
      </p:sp>
      <p:sp>
        <p:nvSpPr>
          <p:cNvPr id="13" name="Slide Number Placeholder 2"/>
          <p:cNvSpPr txBox="1">
            <a:spLocks/>
          </p:cNvSpPr>
          <p:nvPr/>
        </p:nvSpPr>
        <p:spPr>
          <a:xfrm>
            <a:off x="6705600" y="6508752"/>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B37D5FE-740C-46F5-801A-FA5477D9711F}" type="slidenum">
              <a:rPr lang="en-US" smtClean="0"/>
              <a:pPr/>
              <a:t>1</a:t>
            </a:fld>
            <a:endParaRPr lang="en-US" dirty="0"/>
          </a:p>
        </p:txBody>
      </p:sp>
      <p:sp>
        <p:nvSpPr>
          <p:cNvPr id="2" name="TextBox 1"/>
          <p:cNvSpPr txBox="1"/>
          <p:nvPr/>
        </p:nvSpPr>
        <p:spPr>
          <a:xfrm>
            <a:off x="-134471" y="-131801"/>
            <a:ext cx="9430870" cy="1200329"/>
          </a:xfrm>
          <a:prstGeom prst="rect">
            <a:avLst/>
          </a:prstGeom>
          <a:solidFill>
            <a:schemeClr val="bg2">
              <a:lumMod val="75000"/>
            </a:schemeClr>
          </a:solidFill>
        </p:spPr>
        <p:txBody>
          <a:bodyPr wrap="square" rtlCol="0">
            <a:spAutoFit/>
          </a:bodyPr>
          <a:lstStyle/>
          <a:p>
            <a:pPr algn="ctr"/>
            <a:endParaRPr lang="en-US" sz="3600" b="1" dirty="0"/>
          </a:p>
          <a:p>
            <a:pPr algn="ctr"/>
            <a:r>
              <a:rPr lang="en-US" sz="3600" b="1" dirty="0"/>
              <a:t>Le </a:t>
            </a:r>
            <a:r>
              <a:rPr lang="en-US" sz="3600" b="1" dirty="0" err="1"/>
              <a:t>destin</a:t>
            </a:r>
            <a:r>
              <a:rPr lang="en-US" sz="3600" b="1" dirty="0"/>
              <a:t> </a:t>
            </a:r>
            <a:r>
              <a:rPr lang="en-US" sz="3600" b="1" dirty="0" err="1"/>
              <a:t>tragique</a:t>
            </a:r>
            <a:r>
              <a:rPr lang="en-US" sz="3600" b="1" dirty="0"/>
              <a:t> de Mileva Marić Einstein</a:t>
            </a:r>
          </a:p>
        </p:txBody>
      </p:sp>
      <p:sp>
        <p:nvSpPr>
          <p:cNvPr id="14" name="Rectangle 13">
            <a:extLst>
              <a:ext uri="{FF2B5EF4-FFF2-40B4-BE49-F238E27FC236}">
                <a16:creationId xmlns:a16="http://schemas.microsoft.com/office/drawing/2014/main" id="{107B209C-D60A-4E4E-BF16-53C1B66BE3A6}"/>
              </a:ext>
            </a:extLst>
          </p:cNvPr>
          <p:cNvSpPr/>
          <p:nvPr/>
        </p:nvSpPr>
        <p:spPr>
          <a:xfrm>
            <a:off x="-44478" y="5555644"/>
            <a:ext cx="9274062" cy="130595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a:p>
        </p:txBody>
      </p:sp>
      <p:sp>
        <p:nvSpPr>
          <p:cNvPr id="5" name="Rectangle 4">
            <a:extLst>
              <a:ext uri="{FF2B5EF4-FFF2-40B4-BE49-F238E27FC236}">
                <a16:creationId xmlns:a16="http://schemas.microsoft.com/office/drawing/2014/main" id="{139FD1EB-6D1F-7B47-9362-17CD329F0AE7}"/>
              </a:ext>
            </a:extLst>
          </p:cNvPr>
          <p:cNvSpPr/>
          <p:nvPr/>
        </p:nvSpPr>
        <p:spPr>
          <a:xfrm>
            <a:off x="-134471" y="1038313"/>
            <a:ext cx="9333963" cy="455501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a:p>
        </p:txBody>
      </p:sp>
      <p:sp>
        <p:nvSpPr>
          <p:cNvPr id="11" name="TextBox 10"/>
          <p:cNvSpPr txBox="1"/>
          <p:nvPr/>
        </p:nvSpPr>
        <p:spPr>
          <a:xfrm>
            <a:off x="152406" y="6376055"/>
            <a:ext cx="9143999" cy="523220"/>
          </a:xfrm>
          <a:prstGeom prst="rect">
            <a:avLst/>
          </a:prstGeom>
          <a:noFill/>
        </p:spPr>
        <p:txBody>
          <a:bodyPr wrap="square" rtlCol="0">
            <a:spAutoFit/>
          </a:bodyPr>
          <a:lstStyle/>
          <a:p>
            <a:pPr algn="ctr"/>
            <a:r>
              <a:rPr lang="en-US" sz="2800" b="1" dirty="0">
                <a:solidFill>
                  <a:schemeClr val="bg1"/>
                </a:solidFill>
              </a:rPr>
              <a:t>Pauline Gagnon</a:t>
            </a:r>
            <a:endParaRPr lang="en-US" dirty="0">
              <a:solidFill>
                <a:schemeClr val="bg1"/>
              </a:solidFill>
            </a:endParaRPr>
          </a:p>
        </p:txBody>
      </p:sp>
      <p:sp>
        <p:nvSpPr>
          <p:cNvPr id="10" name="Title 1"/>
          <p:cNvSpPr txBox="1">
            <a:spLocks/>
          </p:cNvSpPr>
          <p:nvPr/>
        </p:nvSpPr>
        <p:spPr>
          <a:xfrm>
            <a:off x="-1157" y="4528711"/>
            <a:ext cx="9170557" cy="1064612"/>
          </a:xfrm>
          <a:prstGeom prst="rect">
            <a:avLst/>
          </a:prstGeom>
          <a:solidFill>
            <a:srgbClr val="CBCE8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i="1" dirty="0"/>
              <a:t>   </a:t>
            </a:r>
            <a:r>
              <a:rPr lang="en-US" sz="2800" b="1" i="1" dirty="0" err="1"/>
              <a:t>Pourquoi</a:t>
            </a:r>
            <a:r>
              <a:rPr lang="en-US" sz="2800" b="1" i="1" dirty="0"/>
              <a:t> a-t-</a:t>
            </a:r>
            <a:r>
              <a:rPr lang="en-US" sz="2800" b="1" i="1" dirty="0" err="1"/>
              <a:t>elle</a:t>
            </a:r>
            <a:r>
              <a:rPr lang="en-US" sz="2800" b="1" i="1" dirty="0"/>
              <a:t> </a:t>
            </a:r>
            <a:r>
              <a:rPr lang="en-US" sz="2800" b="1" i="1" dirty="0" err="1"/>
              <a:t>été</a:t>
            </a:r>
            <a:r>
              <a:rPr lang="en-US" sz="2800" b="1" i="1" dirty="0"/>
              <a:t> </a:t>
            </a:r>
            <a:r>
              <a:rPr lang="en-US" sz="2800" b="1" i="1" dirty="0" err="1"/>
              <a:t>oubliée</a:t>
            </a:r>
            <a:r>
              <a:rPr lang="en-US" sz="2800" b="1" i="1" dirty="0"/>
              <a:t>?</a:t>
            </a:r>
            <a:br>
              <a:rPr lang="en-US" sz="3200" b="1" dirty="0"/>
            </a:br>
            <a:endParaRPr lang="en-US" sz="3200" b="1" dirty="0"/>
          </a:p>
        </p:txBody>
      </p:sp>
      <p:pic>
        <p:nvPicPr>
          <p:cNvPr id="3" name="Picture 2" descr="AE_MM_19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333" y="1068528"/>
            <a:ext cx="5862729" cy="3459010"/>
          </a:xfrm>
          <a:prstGeom prst="rect">
            <a:avLst/>
          </a:prstGeom>
        </p:spPr>
      </p:pic>
      <p:grpSp>
        <p:nvGrpSpPr>
          <p:cNvPr id="19" name="Group 18"/>
          <p:cNvGrpSpPr/>
          <p:nvPr/>
        </p:nvGrpSpPr>
        <p:grpSpPr>
          <a:xfrm>
            <a:off x="3012216" y="1033399"/>
            <a:ext cx="4175816" cy="3494140"/>
            <a:chOff x="2964591" y="1033397"/>
            <a:chExt cx="4175816" cy="3494140"/>
          </a:xfrm>
        </p:grpSpPr>
        <p:sp>
          <p:nvSpPr>
            <p:cNvPr id="7" name="Trapezoid 6"/>
            <p:cNvSpPr/>
            <p:nvPr/>
          </p:nvSpPr>
          <p:spPr>
            <a:xfrm>
              <a:off x="4508359" y="1033397"/>
              <a:ext cx="2632048" cy="3402149"/>
            </a:xfrm>
            <a:prstGeom prst="trapezoid">
              <a:avLst/>
            </a:prstGeom>
            <a:solidFill>
              <a:srgbClr val="141414"/>
            </a:solidFill>
            <a:ln>
              <a:noFill/>
            </a:ln>
            <a:effectLst>
              <a:softEdge rad="152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2964591" y="1033397"/>
              <a:ext cx="3480790" cy="3494140"/>
            </a:xfrm>
            <a:prstGeom prst="rect">
              <a:avLst/>
            </a:prstGeom>
            <a:solidFill>
              <a:srgbClr val="0C0C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Delay 11"/>
            <p:cNvSpPr/>
            <p:nvPr/>
          </p:nvSpPr>
          <p:spPr>
            <a:xfrm rot="16200000">
              <a:off x="5792474" y="3219608"/>
              <a:ext cx="1349831" cy="1266025"/>
            </a:xfrm>
            <a:prstGeom prst="flowChartDelay">
              <a:avLst/>
            </a:prstGeom>
            <a:solidFill>
              <a:srgbClr val="0C0C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5" name="Process 14"/>
          <p:cNvSpPr/>
          <p:nvPr/>
        </p:nvSpPr>
        <p:spPr>
          <a:xfrm>
            <a:off x="2551821" y="1045739"/>
            <a:ext cx="3857625" cy="3494956"/>
          </a:xfrm>
          <a:prstGeom prst="flowChartProcess">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302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across)">
                                      <p:cBhvr>
                                        <p:cTn id="10" dur="500"/>
                                        <p:tgtEl>
                                          <p:spTgt spid="15"/>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Correspondance été 1899</a:t>
            </a:r>
          </a:p>
        </p:txBody>
      </p:sp>
      <p:sp>
        <p:nvSpPr>
          <p:cNvPr id="3" name="Content Placeholder 2"/>
          <p:cNvSpPr>
            <a:spLocks noGrp="1"/>
          </p:cNvSpPr>
          <p:nvPr>
            <p:ph idx="1"/>
          </p:nvPr>
        </p:nvSpPr>
        <p:spPr/>
        <p:txBody>
          <a:bodyPr>
            <a:normAutofit/>
          </a:bodyPr>
          <a:lstStyle/>
          <a:p>
            <a:pPr marL="0" indent="0">
              <a:buNone/>
            </a:pPr>
            <a:r>
              <a:rPr lang="fr-CA" i="1" dirty="0"/>
              <a:t>« Quand j’ai lu Helmholtz pour la première fois, il me semblait tout à fait </a:t>
            </a:r>
            <a:r>
              <a:rPr lang="fr-CA" i="1" u="sng" dirty="0"/>
              <a:t>inconcevable que tu ne sois pas à mes côtés</a:t>
            </a:r>
            <a:r>
              <a:rPr lang="fr-CA" i="1" dirty="0"/>
              <a:t> et aujourd’hui, ça ne s’améliore pas. Je trouve le travail que nous faisons en commun très bon, curatif et aussi moins ardu. »					</a:t>
            </a:r>
            <a:r>
              <a:rPr lang="fr-CA" sz="2000" dirty="0"/>
              <a:t>Lettre d’Albert à Mileva, août 1899</a:t>
            </a:r>
          </a:p>
          <a:p>
            <a:pPr marL="0" indent="0">
              <a:buNone/>
            </a:pPr>
            <a:endParaRPr lang="fr-CA" sz="2000" b="1" dirty="0"/>
          </a:p>
          <a:p>
            <a:pPr marL="0" indent="0">
              <a:buNone/>
            </a:pPr>
            <a:r>
              <a:rPr lang="fr-CA" sz="2000" b="1" dirty="0"/>
              <a:t>Renn and </a:t>
            </a:r>
            <a:r>
              <a:rPr lang="fr-CA" sz="2000" b="1" dirty="0" err="1"/>
              <a:t>Schulmann</a:t>
            </a:r>
            <a:endParaRPr lang="fr-CA" sz="2000" b="1" dirty="0"/>
          </a:p>
          <a:p>
            <a:pPr marL="0" indent="0">
              <a:buNone/>
            </a:pPr>
            <a:r>
              <a:rPr lang="fr-CA" sz="2000" dirty="0"/>
              <a:t>Albert Einstein / Mileva Marić</a:t>
            </a:r>
            <a:endParaRPr lang="fr-CA" sz="2000" i="1" dirty="0"/>
          </a:p>
          <a:p>
            <a:pPr marL="0" indent="0">
              <a:buNone/>
            </a:pPr>
            <a:r>
              <a:rPr lang="fr-CA" sz="2000" i="1" dirty="0"/>
              <a:t>The Love Letters</a:t>
            </a:r>
            <a:r>
              <a:rPr lang="fr-CA" sz="2000" dirty="0"/>
              <a:t>, 1992</a:t>
            </a:r>
          </a:p>
          <a:p>
            <a:pPr marL="0" indent="0" algn="r">
              <a:buNone/>
            </a:pPr>
            <a:endParaRPr lang="fr-CA" sz="2000" dirty="0"/>
          </a:p>
        </p:txBody>
      </p:sp>
      <p:pic>
        <p:nvPicPr>
          <p:cNvPr id="4" name="Picture 3" descr="Renn&amp;Schulman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5946" y="4769305"/>
            <a:ext cx="1300558" cy="1952789"/>
          </a:xfrm>
          <a:prstGeom prst="rect">
            <a:avLst/>
          </a:prstGeom>
        </p:spPr>
      </p:pic>
      <p:sp>
        <p:nvSpPr>
          <p:cNvPr id="5" name="Slide Number Placeholder 4"/>
          <p:cNvSpPr>
            <a:spLocks noGrp="1"/>
          </p:cNvSpPr>
          <p:nvPr>
            <p:ph type="sldNum" sz="quarter" idx="12"/>
          </p:nvPr>
        </p:nvSpPr>
        <p:spPr/>
        <p:txBody>
          <a:bodyPr/>
          <a:lstStyle/>
          <a:p>
            <a:fld id="{B44D27A9-ED0C-8246-8976-D4C08DB79F0F}" type="slidenum">
              <a:rPr lang="en-US" smtClean="0"/>
              <a:t>10</a:t>
            </a:fld>
            <a:endParaRPr lang="en-US"/>
          </a:p>
        </p:txBody>
      </p:sp>
      <p:sp>
        <p:nvSpPr>
          <p:cNvPr id="6" name="Footer Placeholder 5"/>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2654141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sz="3600" noProof="0" dirty="0"/>
              <a:t>Mileva est méthodique et organisée;</a:t>
            </a:r>
            <a:br>
              <a:rPr lang="fr-CA" sz="3600" noProof="0" dirty="0"/>
            </a:br>
            <a:r>
              <a:rPr lang="fr-CA" sz="3600" noProof="0" dirty="0"/>
              <a:t>elle aide Albert à </a:t>
            </a:r>
            <a:r>
              <a:rPr lang="fr-CA" sz="3600" dirty="0"/>
              <a:t>mieux focaliser</a:t>
            </a:r>
            <a:endParaRPr lang="fr-CA" sz="3600" noProof="0" dirty="0"/>
          </a:p>
        </p:txBody>
      </p:sp>
      <p:sp>
        <p:nvSpPr>
          <p:cNvPr id="3" name="Content Placeholder 2"/>
          <p:cNvSpPr>
            <a:spLocks noGrp="1"/>
          </p:cNvSpPr>
          <p:nvPr>
            <p:ph idx="1"/>
          </p:nvPr>
        </p:nvSpPr>
        <p:spPr/>
        <p:txBody>
          <a:bodyPr>
            <a:normAutofit/>
          </a:bodyPr>
          <a:lstStyle/>
          <a:p>
            <a:pPr marL="0" indent="0">
              <a:buNone/>
            </a:pPr>
            <a:endParaRPr lang="fr-CA" sz="3000" i="1" noProof="0" dirty="0"/>
          </a:p>
          <a:p>
            <a:pPr marL="0" indent="0">
              <a:buNone/>
            </a:pPr>
            <a:r>
              <a:rPr lang="fr-CA" sz="3000" i="1" noProof="0" dirty="0"/>
              <a:t>“…</a:t>
            </a:r>
            <a:r>
              <a:rPr lang="fr-CA" sz="3000" noProof="0" dirty="0"/>
              <a:t> </a:t>
            </a:r>
            <a:r>
              <a:rPr lang="fr-CA" sz="3000" i="1" noProof="0" dirty="0"/>
              <a:t>le climat ne me convient pas du tout et, un certain travail me manquant, je me laisse aller à ruminer des idées noires – bref, je vois et sens que </a:t>
            </a:r>
            <a:r>
              <a:rPr lang="fr-CA" sz="3000" b="1" i="1" u="sng" noProof="0" dirty="0"/>
              <a:t>votre bienfaisante férule </a:t>
            </a:r>
            <a:r>
              <a:rPr lang="fr-CA" sz="3000" i="1" noProof="0" dirty="0"/>
              <a:t>ne plane plus au-dessus de moi </a:t>
            </a:r>
            <a:r>
              <a:rPr lang="fr-CA" sz="3000" b="1" i="1" u="sng" noProof="0" dirty="0"/>
              <a:t>pour m’empêcher de divaguer</a:t>
            </a:r>
            <a:r>
              <a:rPr lang="fr-CA" sz="3000" i="1" noProof="0" dirty="0"/>
              <a:t>”.</a:t>
            </a:r>
          </a:p>
          <a:p>
            <a:pPr marL="0" indent="0">
              <a:buNone/>
            </a:pPr>
            <a:endParaRPr lang="fr-CA" sz="2800" i="1" noProof="0" dirty="0"/>
          </a:p>
          <a:p>
            <a:pPr marL="0" indent="0" algn="r">
              <a:buNone/>
            </a:pPr>
            <a:r>
              <a:rPr lang="fr-CA" sz="2200" dirty="0"/>
              <a:t>Lettre d’Albert à Mileva 2 octobre 1899</a:t>
            </a:r>
            <a:endParaRPr lang="fr-CA" sz="2200" i="1" noProof="0" dirty="0"/>
          </a:p>
          <a:p>
            <a:pPr marL="0" indent="0">
              <a:buNone/>
            </a:pPr>
            <a:endParaRPr lang="fr-CA" sz="2800" i="1" noProof="0" dirty="0"/>
          </a:p>
          <a:p>
            <a:pPr marL="0" indent="0">
              <a:buNone/>
            </a:pPr>
            <a:endParaRPr lang="fr-CA" sz="2800" i="1" noProof="0" dirty="0"/>
          </a:p>
        </p:txBody>
      </p:sp>
      <p:sp>
        <p:nvSpPr>
          <p:cNvPr id="4" name="Slide Number Placeholder 3"/>
          <p:cNvSpPr>
            <a:spLocks noGrp="1"/>
          </p:cNvSpPr>
          <p:nvPr>
            <p:ph type="sldNum" sz="quarter" idx="12"/>
          </p:nvPr>
        </p:nvSpPr>
        <p:spPr/>
        <p:txBody>
          <a:bodyPr/>
          <a:lstStyle/>
          <a:p>
            <a:fld id="{B44D27A9-ED0C-8246-8976-D4C08DB79F0F}" type="slidenum">
              <a:rPr lang="en-US" smtClean="0"/>
              <a:t>11</a:t>
            </a:fld>
            <a:endParaRPr lang="en-US"/>
          </a:p>
        </p:txBody>
      </p:sp>
      <p:sp>
        <p:nvSpPr>
          <p:cNvPr id="5" name="Footer Placeholder 4"/>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1083231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BA05400-C4C6-2149-80CD-0E45B0A45EFE}"/>
              </a:ext>
            </a:extLst>
          </p:cNvPr>
          <p:cNvSpPr txBox="1"/>
          <p:nvPr/>
        </p:nvSpPr>
        <p:spPr>
          <a:xfrm>
            <a:off x="6577499" y="3734419"/>
            <a:ext cx="2233746" cy="369332"/>
          </a:xfrm>
          <a:prstGeom prst="rect">
            <a:avLst/>
          </a:prstGeom>
          <a:noFill/>
        </p:spPr>
        <p:txBody>
          <a:bodyPr wrap="square" rtlCol="0">
            <a:spAutoFit/>
          </a:bodyPr>
          <a:lstStyle/>
          <a:p>
            <a:r>
              <a:rPr lang="en-CA" dirty="0">
                <a:solidFill>
                  <a:schemeClr val="bg1"/>
                </a:solidFill>
              </a:rPr>
              <a:t>Hermann Minkowski </a:t>
            </a:r>
            <a:endParaRPr lang="en-DE" dirty="0">
              <a:solidFill>
                <a:schemeClr val="bg1"/>
              </a:solidFill>
            </a:endParaRPr>
          </a:p>
        </p:txBody>
      </p:sp>
      <p:sp>
        <p:nvSpPr>
          <p:cNvPr id="2" name="Title 1"/>
          <p:cNvSpPr>
            <a:spLocks noGrp="1"/>
          </p:cNvSpPr>
          <p:nvPr>
            <p:ph type="title"/>
          </p:nvPr>
        </p:nvSpPr>
        <p:spPr/>
        <p:txBody>
          <a:bodyPr/>
          <a:lstStyle/>
          <a:p>
            <a:r>
              <a:rPr lang="en-CA" noProof="0" dirty="0"/>
              <a:t>Examen oral - 27 </a:t>
            </a:r>
            <a:r>
              <a:rPr lang="en-CA" noProof="0" dirty="0" err="1"/>
              <a:t>Juillet</a:t>
            </a:r>
            <a:r>
              <a:rPr lang="en-CA" noProof="0" dirty="0"/>
              <a:t> 1900</a:t>
            </a:r>
          </a:p>
        </p:txBody>
      </p:sp>
      <p:sp>
        <p:nvSpPr>
          <p:cNvPr id="5" name="Content Placeholder 2"/>
          <p:cNvSpPr txBox="1">
            <a:spLocks/>
          </p:cNvSpPr>
          <p:nvPr/>
        </p:nvSpPr>
        <p:spPr>
          <a:xfrm>
            <a:off x="431800" y="1543377"/>
            <a:ext cx="5777995" cy="4525963"/>
          </a:xfrm>
          <a:prstGeom prst="rect">
            <a:avLst/>
          </a:prstGeom>
          <a:solidFill>
            <a:schemeClr val="accent4">
              <a:lumMod val="60000"/>
              <a:lumOff val="4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CA" sz="2400" dirty="0"/>
              <a:t>Moyenne </a:t>
            </a:r>
            <a:r>
              <a:rPr lang="en-CA" sz="2400" dirty="0" err="1"/>
              <a:t>globale</a:t>
            </a:r>
            <a:r>
              <a:rPr lang="en-CA" sz="2400" dirty="0"/>
              <a:t> (examens </a:t>
            </a:r>
            <a:r>
              <a:rPr lang="en-CA" sz="2400" dirty="0" err="1"/>
              <a:t>écrits</a:t>
            </a:r>
            <a:r>
              <a:rPr lang="en-CA" sz="2400" dirty="0"/>
              <a:t>):</a:t>
            </a:r>
          </a:p>
          <a:p>
            <a:pPr lvl="1"/>
            <a:r>
              <a:rPr lang="en-CA" sz="2000" dirty="0"/>
              <a:t>Albert Einstein: 	4,74</a:t>
            </a:r>
          </a:p>
          <a:p>
            <a:pPr lvl="1"/>
            <a:r>
              <a:rPr lang="en-CA" sz="2000" dirty="0"/>
              <a:t>Mileva Marić:         4,75</a:t>
            </a:r>
          </a:p>
          <a:p>
            <a:r>
              <a:rPr lang="en-CA" sz="2400" dirty="0"/>
              <a:t>Oral: Minkowski </a:t>
            </a:r>
            <a:r>
              <a:rPr lang="en-CA" sz="2400" dirty="0" err="1"/>
              <a:t>donne</a:t>
            </a:r>
            <a:r>
              <a:rPr lang="en-CA" sz="2400" dirty="0"/>
              <a:t> 11/12 </a:t>
            </a:r>
            <a:r>
              <a:rPr lang="en-CA" sz="2400" dirty="0" err="1"/>
              <a:t>à</a:t>
            </a:r>
            <a:r>
              <a:rPr lang="en-CA" sz="2400" dirty="0"/>
              <a:t> </a:t>
            </a:r>
            <a:r>
              <a:rPr lang="en-CA" sz="2400" dirty="0" err="1"/>
              <a:t>tous</a:t>
            </a:r>
            <a:endParaRPr lang="en-CA" sz="2400" dirty="0"/>
          </a:p>
          <a:p>
            <a:pPr marL="0" indent="0">
              <a:buNone/>
            </a:pPr>
            <a:r>
              <a:rPr lang="en-CA" sz="2400" dirty="0"/>
              <a:t>     </a:t>
            </a:r>
            <a:r>
              <a:rPr lang="en-CA" sz="2400" dirty="0" err="1"/>
              <a:t>sauf</a:t>
            </a:r>
            <a:r>
              <a:rPr lang="en-CA" sz="2400" dirty="0"/>
              <a:t> Mileva qui </a:t>
            </a:r>
            <a:r>
              <a:rPr lang="en-CA" sz="2400" dirty="0" err="1"/>
              <a:t>obtient</a:t>
            </a:r>
            <a:r>
              <a:rPr lang="en-CA" sz="2400" dirty="0"/>
              <a:t> 5/12</a:t>
            </a:r>
          </a:p>
          <a:p>
            <a:r>
              <a:rPr lang="en-CA" sz="2400" dirty="0"/>
              <a:t>Albert </a:t>
            </a:r>
            <a:r>
              <a:rPr lang="en-CA" sz="2400" dirty="0" err="1"/>
              <a:t>reçoit</a:t>
            </a:r>
            <a:r>
              <a:rPr lang="en-CA" sz="2400" dirty="0"/>
              <a:t> son </a:t>
            </a:r>
            <a:r>
              <a:rPr lang="en-CA" sz="2400" dirty="0" err="1"/>
              <a:t>diplôme</a:t>
            </a:r>
            <a:r>
              <a:rPr lang="en-CA" sz="2400" dirty="0"/>
              <a:t> </a:t>
            </a:r>
            <a:r>
              <a:rPr lang="en-CA" sz="2400" dirty="0" err="1"/>
              <a:t>mais</a:t>
            </a:r>
            <a:r>
              <a:rPr lang="en-CA" sz="2400" dirty="0"/>
              <a:t> pas Mileva</a:t>
            </a:r>
          </a:p>
          <a:p>
            <a:pPr marL="0" indent="0">
              <a:buNone/>
            </a:pPr>
            <a:r>
              <a:rPr lang="en-CA" sz="2400" u="sng" dirty="0"/>
              <a:t>À </a:t>
            </a:r>
            <a:r>
              <a:rPr lang="en-CA" sz="2400" u="sng" dirty="0" err="1"/>
              <a:t>l’Ecole</a:t>
            </a:r>
            <a:r>
              <a:rPr lang="en-CA" sz="2400" u="sng" dirty="0"/>
              <a:t> Polytechnique </a:t>
            </a:r>
            <a:r>
              <a:rPr lang="en-CA" sz="2400" u="sng" dirty="0" err="1"/>
              <a:t>en</a:t>
            </a:r>
            <a:r>
              <a:rPr lang="en-CA" sz="2400" u="sng" dirty="0"/>
              <a:t> maths/physique:</a:t>
            </a:r>
          </a:p>
          <a:p>
            <a:pPr marL="0" indent="0">
              <a:buNone/>
            </a:pPr>
            <a:r>
              <a:rPr lang="en-CA" sz="2400" dirty="0" err="1"/>
              <a:t>Taux</a:t>
            </a:r>
            <a:r>
              <a:rPr lang="en-CA" sz="2400" dirty="0"/>
              <a:t> de succès:  1917-1924: 		</a:t>
            </a:r>
            <a:r>
              <a:rPr lang="en-CA" sz="2400" b="1" dirty="0"/>
              <a:t>96%</a:t>
            </a:r>
          </a:p>
          <a:p>
            <a:pPr marL="0" indent="0">
              <a:buNone/>
            </a:pPr>
            <a:r>
              <a:rPr lang="en-CA" sz="2400" dirty="0"/>
              <a:t>% de femmes:    1917-1924:	     </a:t>
            </a:r>
            <a:r>
              <a:rPr lang="en-CA" sz="2400" b="1" dirty="0"/>
              <a:t>2,7%</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01066587"/>
              </p:ext>
            </p:extLst>
          </p:nvPr>
        </p:nvGraphicFramePr>
        <p:xfrm>
          <a:off x="6299760" y="4168473"/>
          <a:ext cx="2735481" cy="2286000"/>
        </p:xfrm>
        <a:graphic>
          <a:graphicData uri="http://schemas.openxmlformats.org/drawingml/2006/table">
            <a:tbl>
              <a:tblPr firstRow="1" bandRow="1">
                <a:tableStyleId>{5C22544A-7EE6-4342-B048-85BDC9FD1C3A}</a:tableStyleId>
              </a:tblPr>
              <a:tblGrid>
                <a:gridCol w="2047888">
                  <a:extLst>
                    <a:ext uri="{9D8B030D-6E8A-4147-A177-3AD203B41FA5}">
                      <a16:colId xmlns:a16="http://schemas.microsoft.com/office/drawing/2014/main" val="20000"/>
                    </a:ext>
                  </a:extLst>
                </a:gridCol>
                <a:gridCol w="687593">
                  <a:extLst>
                    <a:ext uri="{9D8B030D-6E8A-4147-A177-3AD203B41FA5}">
                      <a16:colId xmlns:a16="http://schemas.microsoft.com/office/drawing/2014/main" val="20001"/>
                    </a:ext>
                  </a:extLst>
                </a:gridCol>
              </a:tblGrid>
              <a:tr h="381000">
                <a:tc gridSpan="2">
                  <a:txBody>
                    <a:bodyPr/>
                    <a:lstStyle/>
                    <a:p>
                      <a:pPr algn="ctr"/>
                      <a:r>
                        <a:rPr lang="en-US" sz="1900" b="0" dirty="0">
                          <a:solidFill>
                            <a:srgbClr val="000000"/>
                          </a:solidFill>
                        </a:rPr>
                        <a:t>Notes finales</a:t>
                      </a:r>
                    </a:p>
                  </a:txBody>
                  <a:tcPr/>
                </a:tc>
                <a:tc hMerge="1">
                  <a:txBody>
                    <a:bodyPr/>
                    <a:lstStyle/>
                    <a:p>
                      <a:endParaRPr lang="en-US" dirty="0"/>
                    </a:p>
                  </a:txBody>
                  <a:tcPr/>
                </a:tc>
                <a:extLst>
                  <a:ext uri="{0D108BD9-81ED-4DB2-BD59-A6C34878D82A}">
                    <a16:rowId xmlns:a16="http://schemas.microsoft.com/office/drawing/2014/main" val="10000"/>
                  </a:ext>
                </a:extLst>
              </a:tr>
              <a:tr h="381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dirty="0"/>
                        <a:t>Louis Kollros</a:t>
                      </a:r>
                    </a:p>
                  </a:txBody>
                  <a:tcPr/>
                </a:tc>
                <a:tc>
                  <a:txBody>
                    <a:bodyPr/>
                    <a:lstStyle/>
                    <a:p>
                      <a:r>
                        <a:rPr lang="en-US" sz="1900" dirty="0"/>
                        <a:t>5,45</a:t>
                      </a:r>
                    </a:p>
                  </a:txBody>
                  <a:tcPr/>
                </a:tc>
                <a:extLst>
                  <a:ext uri="{0D108BD9-81ED-4DB2-BD59-A6C34878D82A}">
                    <a16:rowId xmlns:a16="http://schemas.microsoft.com/office/drawing/2014/main" val="10001"/>
                  </a:ext>
                </a:extLst>
              </a:tr>
              <a:tr h="36783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dirty="0"/>
                        <a:t>Marcel Grossman </a:t>
                      </a:r>
                    </a:p>
                  </a:txBody>
                  <a:tcPr/>
                </a:tc>
                <a:tc>
                  <a:txBody>
                    <a:bodyPr/>
                    <a:lstStyle/>
                    <a:p>
                      <a:r>
                        <a:rPr lang="en-US" sz="1900" dirty="0"/>
                        <a:t>5,23</a:t>
                      </a:r>
                    </a:p>
                  </a:txBody>
                  <a:tcPr/>
                </a:tc>
                <a:extLst>
                  <a:ext uri="{0D108BD9-81ED-4DB2-BD59-A6C34878D82A}">
                    <a16:rowId xmlns:a16="http://schemas.microsoft.com/office/drawing/2014/main" val="10002"/>
                  </a:ext>
                </a:extLst>
              </a:tr>
              <a:tr h="381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dirty="0"/>
                        <a:t>Jakob Ehrat</a:t>
                      </a:r>
                    </a:p>
                  </a:txBody>
                  <a:tcPr/>
                </a:tc>
                <a:tc>
                  <a:txBody>
                    <a:bodyPr/>
                    <a:lstStyle/>
                    <a:p>
                      <a:r>
                        <a:rPr lang="en-US" sz="1900" dirty="0"/>
                        <a:t>5,14</a:t>
                      </a:r>
                    </a:p>
                  </a:txBody>
                  <a:tcPr/>
                </a:tc>
                <a:extLst>
                  <a:ext uri="{0D108BD9-81ED-4DB2-BD59-A6C34878D82A}">
                    <a16:rowId xmlns:a16="http://schemas.microsoft.com/office/drawing/2014/main" val="10003"/>
                  </a:ext>
                </a:extLst>
              </a:tr>
              <a:tr h="381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dirty="0"/>
                        <a:t>Albert Einstein</a:t>
                      </a:r>
                    </a:p>
                  </a:txBody>
                  <a:tcPr/>
                </a:tc>
                <a:tc>
                  <a:txBody>
                    <a:bodyPr/>
                    <a:lstStyle/>
                    <a:p>
                      <a:r>
                        <a:rPr lang="en-US" sz="1900" dirty="0"/>
                        <a:t>4,91</a:t>
                      </a:r>
                    </a:p>
                  </a:txBody>
                  <a:tcPr/>
                </a:tc>
                <a:extLst>
                  <a:ext uri="{0D108BD9-81ED-4DB2-BD59-A6C34878D82A}">
                    <a16:rowId xmlns:a16="http://schemas.microsoft.com/office/drawing/2014/main" val="10004"/>
                  </a:ext>
                </a:extLst>
              </a:tr>
              <a:tr h="381000">
                <a:tc>
                  <a:txBody>
                    <a:bodyPr/>
                    <a:lstStyle/>
                    <a:p>
                      <a:pPr marL="0" indent="0">
                        <a:buNone/>
                      </a:pPr>
                      <a:r>
                        <a:rPr lang="en-US" sz="1900" dirty="0"/>
                        <a:t>Mileva Marić</a:t>
                      </a:r>
                      <a:endParaRPr lang="en-US" sz="1500" dirty="0"/>
                    </a:p>
                  </a:txBody>
                  <a:tcPr/>
                </a:tc>
                <a:tc>
                  <a:txBody>
                    <a:bodyPr/>
                    <a:lstStyle/>
                    <a:p>
                      <a:r>
                        <a:rPr lang="en-US" sz="1900" dirty="0"/>
                        <a:t>4,00</a:t>
                      </a:r>
                    </a:p>
                  </a:txBody>
                  <a:tcPr/>
                </a:tc>
                <a:extLst>
                  <a:ext uri="{0D108BD9-81ED-4DB2-BD59-A6C34878D82A}">
                    <a16:rowId xmlns:a16="http://schemas.microsoft.com/office/drawing/2014/main" val="10005"/>
                  </a:ext>
                </a:extLst>
              </a:tr>
            </a:tbl>
          </a:graphicData>
        </a:graphic>
      </p:graphicFrame>
      <p:sp>
        <p:nvSpPr>
          <p:cNvPr id="3" name="Slide Number Placeholder 2"/>
          <p:cNvSpPr>
            <a:spLocks noGrp="1"/>
          </p:cNvSpPr>
          <p:nvPr>
            <p:ph type="sldNum" sz="quarter" idx="12"/>
          </p:nvPr>
        </p:nvSpPr>
        <p:spPr/>
        <p:txBody>
          <a:bodyPr/>
          <a:lstStyle/>
          <a:p>
            <a:fld id="{B44D27A9-ED0C-8246-8976-D4C08DB79F0F}" type="slidenum">
              <a:rPr lang="en-US" smtClean="0"/>
              <a:t>12</a:t>
            </a:fld>
            <a:endParaRPr lang="en-US" dirty="0"/>
          </a:p>
        </p:txBody>
      </p:sp>
      <p:sp>
        <p:nvSpPr>
          <p:cNvPr id="6" name="Footer Placeholder 5"/>
          <p:cNvSpPr>
            <a:spLocks noGrp="1"/>
          </p:cNvSpPr>
          <p:nvPr>
            <p:ph type="ftr" sz="quarter" idx="11"/>
          </p:nvPr>
        </p:nvSpPr>
        <p:spPr/>
        <p:txBody>
          <a:bodyPr/>
          <a:lstStyle/>
          <a:p>
            <a:r>
              <a:rPr lang="en-US" dirty="0"/>
              <a:t>Pauline Gagnon</a:t>
            </a:r>
          </a:p>
        </p:txBody>
      </p:sp>
      <p:pic>
        <p:nvPicPr>
          <p:cNvPr id="7" name="Picture 6" descr="mage result"/>
          <p:cNvPicPr/>
          <p:nvPr/>
        </p:nvPicPr>
        <p:blipFill>
          <a:blip r:embed="rId2">
            <a:extLst>
              <a:ext uri="{28A0092B-C50C-407E-A947-70E740481C1C}">
                <a14:useLocalDpi xmlns:a14="http://schemas.microsoft.com/office/drawing/2010/main" val="0"/>
              </a:ext>
            </a:extLst>
          </a:blip>
          <a:srcRect/>
          <a:stretch>
            <a:fillRect/>
          </a:stretch>
        </p:blipFill>
        <p:spPr bwMode="auto">
          <a:xfrm>
            <a:off x="6624457" y="1600201"/>
            <a:ext cx="2036020" cy="2122713"/>
          </a:xfrm>
          <a:prstGeom prst="rect">
            <a:avLst/>
          </a:prstGeom>
          <a:noFill/>
          <a:ln>
            <a:noFill/>
          </a:ln>
        </p:spPr>
      </p:pic>
      <p:sp>
        <p:nvSpPr>
          <p:cNvPr id="9" name="Rectangle 8"/>
          <p:cNvSpPr/>
          <p:nvPr/>
        </p:nvSpPr>
        <p:spPr>
          <a:xfrm>
            <a:off x="6260080" y="1422351"/>
            <a:ext cx="2883920" cy="2681400"/>
          </a:xfrm>
          <a:prstGeom prst="rect">
            <a:avLst/>
          </a:prstGeom>
          <a:solidFill>
            <a:srgbClr val="3C36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431800" y="2826022"/>
            <a:ext cx="5725336" cy="879925"/>
          </a:xfrm>
          <a:prstGeom prst="rect">
            <a:avLst/>
          </a:prstGeom>
          <a:solidFill>
            <a:srgbClr val="BAB6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E16BB0E-0916-C34A-A23B-DBBF71358FEC}"/>
              </a:ext>
            </a:extLst>
          </p:cNvPr>
          <p:cNvSpPr/>
          <p:nvPr/>
        </p:nvSpPr>
        <p:spPr>
          <a:xfrm>
            <a:off x="431800" y="3705947"/>
            <a:ext cx="5735307" cy="1602061"/>
          </a:xfrm>
          <a:prstGeom prst="rect">
            <a:avLst/>
          </a:prstGeom>
          <a:solidFill>
            <a:srgbClr val="BAB6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1" name="Straight Connector 10">
            <a:extLst>
              <a:ext uri="{FF2B5EF4-FFF2-40B4-BE49-F238E27FC236}">
                <a16:creationId xmlns:a16="http://schemas.microsoft.com/office/drawing/2014/main" id="{2DEB68C8-5DB8-2EF4-BC13-555C9694534B}"/>
              </a:ext>
            </a:extLst>
          </p:cNvPr>
          <p:cNvCxnSpPr>
            <a:cxnSpLocks/>
          </p:cNvCxnSpPr>
          <p:nvPr/>
        </p:nvCxnSpPr>
        <p:spPr>
          <a:xfrm>
            <a:off x="6299760" y="6069340"/>
            <a:ext cx="2735481" cy="0"/>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14" name="Rectangle 13">
            <a:extLst>
              <a:ext uri="{FF2B5EF4-FFF2-40B4-BE49-F238E27FC236}">
                <a16:creationId xmlns:a16="http://schemas.microsoft.com/office/drawing/2014/main" id="{DE89B51F-4AF3-754F-A0B3-9E973C13443B}"/>
              </a:ext>
            </a:extLst>
          </p:cNvPr>
          <p:cNvSpPr/>
          <p:nvPr/>
        </p:nvSpPr>
        <p:spPr>
          <a:xfrm>
            <a:off x="6234680" y="3985402"/>
            <a:ext cx="2922275" cy="2746812"/>
          </a:xfrm>
          <a:prstGeom prst="rect">
            <a:avLst/>
          </a:prstGeom>
          <a:solidFill>
            <a:srgbClr val="3C36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622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dirty="0"/>
              <a:t>Sans emploi</a:t>
            </a:r>
            <a:br>
              <a:rPr lang="fr-CA" dirty="0"/>
            </a:br>
            <a:r>
              <a:rPr lang="fr-CA" dirty="0"/>
              <a:t>Juillet 1900 - Juin 1902</a:t>
            </a:r>
          </a:p>
        </p:txBody>
      </p:sp>
      <p:sp>
        <p:nvSpPr>
          <p:cNvPr id="3" name="Content Placeholder 2"/>
          <p:cNvSpPr>
            <a:spLocks noGrp="1"/>
          </p:cNvSpPr>
          <p:nvPr>
            <p:ph idx="1"/>
          </p:nvPr>
        </p:nvSpPr>
        <p:spPr>
          <a:xfrm>
            <a:off x="328213" y="1600200"/>
            <a:ext cx="8531775" cy="4525963"/>
          </a:xfrm>
        </p:spPr>
        <p:txBody>
          <a:bodyPr>
            <a:normAutofit/>
          </a:bodyPr>
          <a:lstStyle/>
          <a:p>
            <a:r>
              <a:rPr lang="fr-CA" dirty="0"/>
              <a:t>Les trois autres obtiennent un poste académique</a:t>
            </a:r>
          </a:p>
          <a:p>
            <a:r>
              <a:rPr lang="fr-CA" dirty="0"/>
              <a:t>Albert applique à travers toute l’Europe</a:t>
            </a:r>
          </a:p>
          <a:p>
            <a:pPr lvl="1"/>
            <a:r>
              <a:rPr lang="fr-CA" dirty="0"/>
              <a:t>Malveillance du Professeur Weber?</a:t>
            </a:r>
          </a:p>
          <a:p>
            <a:r>
              <a:rPr lang="fr-CA" dirty="0"/>
              <a:t>Sans emploi, il refuse de marier Mileva</a:t>
            </a:r>
          </a:p>
          <a:p>
            <a:r>
              <a:rPr lang="fr-CA" dirty="0"/>
              <a:t>Les deux donnent des leçons privées pour survivre et « </a:t>
            </a:r>
            <a:r>
              <a:rPr lang="fr-CA" i="1" dirty="0"/>
              <a:t>continuent à vivre et travailler comme avant</a:t>
            </a:r>
            <a:r>
              <a:rPr lang="fr-CA" dirty="0"/>
              <a:t>. » </a:t>
            </a:r>
          </a:p>
          <a:p>
            <a:pPr marL="0" indent="0" algn="r">
              <a:buNone/>
            </a:pPr>
            <a:r>
              <a:rPr lang="fr-CA" sz="2200" dirty="0"/>
              <a:t>Lettre de Mileva à Helene </a:t>
            </a:r>
            <a:r>
              <a:rPr lang="fr-CA" sz="2200" dirty="0">
                <a:solidFill>
                  <a:srgbClr val="000000"/>
                </a:solidFill>
                <a:ea typeface="Lucida Grande"/>
                <a:cs typeface="Lucida Grande"/>
              </a:rPr>
              <a:t>Savić</a:t>
            </a:r>
            <a:endParaRPr lang="fr-CA" sz="2200" dirty="0"/>
          </a:p>
        </p:txBody>
      </p:sp>
      <p:sp>
        <p:nvSpPr>
          <p:cNvPr id="4" name="Slide Number Placeholder 3"/>
          <p:cNvSpPr>
            <a:spLocks noGrp="1"/>
          </p:cNvSpPr>
          <p:nvPr>
            <p:ph type="sldNum" sz="quarter" idx="12"/>
          </p:nvPr>
        </p:nvSpPr>
        <p:spPr/>
        <p:txBody>
          <a:bodyPr/>
          <a:lstStyle/>
          <a:p>
            <a:fld id="{B44D27A9-ED0C-8246-8976-D4C08DB79F0F}" type="slidenum">
              <a:rPr lang="en-US" smtClean="0"/>
              <a:t>13</a:t>
            </a:fld>
            <a:endParaRPr lang="en-US"/>
          </a:p>
        </p:txBody>
      </p:sp>
      <p:sp>
        <p:nvSpPr>
          <p:cNvPr id="5" name="Footer Placeholder 4"/>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999792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299" y="1641752"/>
            <a:ext cx="4605337" cy="1323439"/>
          </a:xfrm>
        </p:spPr>
        <p:txBody>
          <a:bodyPr anchor="t">
            <a:normAutofit/>
          </a:bodyPr>
          <a:lstStyle/>
          <a:p>
            <a:r>
              <a:rPr lang="fr-CA" sz="3500" noProof="0">
                <a:solidFill>
                  <a:schemeClr val="bg1"/>
                </a:solidFill>
              </a:rPr>
              <a:t>1900: Opposition de la mère d’Albert</a:t>
            </a:r>
          </a:p>
        </p:txBody>
      </p:sp>
      <p:pic>
        <p:nvPicPr>
          <p:cNvPr id="5" name="Picture 4" descr="Pauline_Einste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420" y="1641752"/>
            <a:ext cx="3146184" cy="3958948"/>
          </a:xfrm>
          <a:prstGeom prst="rect">
            <a:avLst/>
          </a:prstGeom>
        </p:spPr>
      </p:pic>
      <p:sp>
        <p:nvSpPr>
          <p:cNvPr id="3" name="Content Placeholder 2"/>
          <p:cNvSpPr>
            <a:spLocks noGrp="1"/>
          </p:cNvSpPr>
          <p:nvPr>
            <p:ph idx="1"/>
          </p:nvPr>
        </p:nvSpPr>
        <p:spPr>
          <a:xfrm>
            <a:off x="3924300" y="3146400"/>
            <a:ext cx="4777280" cy="2454300"/>
          </a:xfrm>
        </p:spPr>
        <p:txBody>
          <a:bodyPr>
            <a:normAutofit/>
          </a:bodyPr>
          <a:lstStyle/>
          <a:p>
            <a:pPr>
              <a:lnSpc>
                <a:spcPct val="90000"/>
              </a:lnSpc>
            </a:pPr>
            <a:r>
              <a:rPr lang="fr-CA" sz="1600" noProof="0" dirty="0">
                <a:solidFill>
                  <a:schemeClr val="tx1">
                    <a:alpha val="80000"/>
                  </a:schemeClr>
                </a:solidFill>
              </a:rPr>
              <a:t>Elle la trouve trop vieille:</a:t>
            </a:r>
          </a:p>
          <a:p>
            <a:pPr marL="0" indent="0" algn="ctr">
              <a:lnSpc>
                <a:spcPct val="90000"/>
              </a:lnSpc>
              <a:buNone/>
            </a:pPr>
            <a:r>
              <a:rPr lang="fr-CA" sz="1600" i="1" noProof="0" dirty="0">
                <a:solidFill>
                  <a:schemeClr val="tx1">
                    <a:alpha val="80000"/>
                  </a:schemeClr>
                </a:solidFill>
              </a:rPr>
              <a:t>“Quand tu auras 30 ans, elle sera déjà une vieille sorcière!”      </a:t>
            </a:r>
            <a:r>
              <a:rPr lang="fr-CA" sz="1600" noProof="0" dirty="0">
                <a:solidFill>
                  <a:schemeClr val="tx1">
                    <a:alpha val="80000"/>
                  </a:schemeClr>
                </a:solidFill>
              </a:rPr>
              <a:t>(</a:t>
            </a:r>
            <a:r>
              <a:rPr lang="fr-CA" sz="1200" dirty="0">
                <a:solidFill>
                  <a:schemeClr val="tx1">
                    <a:alpha val="80000"/>
                  </a:schemeClr>
                </a:solidFill>
              </a:rPr>
              <a:t>lettre d’Albert à Mileva du 27 juillet 1900</a:t>
            </a:r>
            <a:r>
              <a:rPr lang="fr-CA" sz="1200" noProof="0" dirty="0">
                <a:solidFill>
                  <a:schemeClr val="tx1">
                    <a:alpha val="80000"/>
                  </a:schemeClr>
                </a:solidFill>
              </a:rPr>
              <a:t>)</a:t>
            </a:r>
          </a:p>
          <a:p>
            <a:pPr>
              <a:lnSpc>
                <a:spcPct val="90000"/>
              </a:lnSpc>
            </a:pPr>
            <a:r>
              <a:rPr lang="fr-CA" sz="1600" dirty="0">
                <a:solidFill>
                  <a:schemeClr val="tx1">
                    <a:alpha val="80000"/>
                  </a:schemeClr>
                </a:solidFill>
              </a:rPr>
              <a:t>«»</a:t>
            </a:r>
          </a:p>
          <a:p>
            <a:pPr>
              <a:lnSpc>
                <a:spcPct val="90000"/>
              </a:lnSpc>
            </a:pPr>
            <a:r>
              <a:rPr lang="fr-CA" sz="1600" dirty="0">
                <a:solidFill>
                  <a:schemeClr val="tx1">
                    <a:alpha val="80000"/>
                  </a:schemeClr>
                </a:solidFill>
              </a:rPr>
              <a:t>N</a:t>
            </a:r>
            <a:r>
              <a:rPr lang="fr-CA" sz="1600" noProof="0" dirty="0">
                <a:solidFill>
                  <a:schemeClr val="tx1">
                    <a:alpha val="80000"/>
                  </a:schemeClr>
                </a:solidFill>
              </a:rPr>
              <a:t>i juive, ni allemande, boite, trop intellectuelle</a:t>
            </a:r>
          </a:p>
          <a:p>
            <a:pPr>
              <a:lnSpc>
                <a:spcPct val="90000"/>
              </a:lnSpc>
            </a:pPr>
            <a:r>
              <a:rPr lang="fr-CA" sz="1600" noProof="0" dirty="0">
                <a:solidFill>
                  <a:schemeClr val="tx1">
                    <a:alpha val="80000"/>
                  </a:schemeClr>
                </a:solidFill>
              </a:rPr>
              <a:t>Préjudice contre les slaves </a:t>
            </a:r>
          </a:p>
          <a:p>
            <a:pPr>
              <a:lnSpc>
                <a:spcPct val="90000"/>
              </a:lnSpc>
            </a:pPr>
            <a:r>
              <a:rPr lang="fr-CA" sz="1600" dirty="0">
                <a:solidFill>
                  <a:schemeClr val="tx1">
                    <a:alpha val="80000"/>
                  </a:schemeClr>
                </a:solidFill>
              </a:rPr>
              <a:t>Son père veut aussi qu’Albert trouve du travail avant de se marier</a:t>
            </a:r>
          </a:p>
          <a:p>
            <a:pPr>
              <a:lnSpc>
                <a:spcPct val="90000"/>
              </a:lnSpc>
            </a:pPr>
            <a:endParaRPr lang="fr-CA" sz="1500" noProof="0" dirty="0">
              <a:solidFill>
                <a:schemeClr val="bg1">
                  <a:alpha val="80000"/>
                </a:schemeClr>
              </a:solidFill>
            </a:endParaRPr>
          </a:p>
        </p:txBody>
      </p:sp>
      <p:sp>
        <p:nvSpPr>
          <p:cNvPr id="6" name="Footer Placeholder 5"/>
          <p:cNvSpPr>
            <a:spLocks noGrp="1"/>
          </p:cNvSpPr>
          <p:nvPr>
            <p:ph type="ftr" sz="quarter" idx="11"/>
          </p:nvPr>
        </p:nvSpPr>
        <p:spPr>
          <a:xfrm>
            <a:off x="5894784" y="6025942"/>
            <a:ext cx="2622947" cy="365125"/>
          </a:xfrm>
        </p:spPr>
        <p:txBody>
          <a:bodyPr>
            <a:normAutofit/>
          </a:bodyPr>
          <a:lstStyle/>
          <a:p>
            <a:pPr algn="r">
              <a:spcAft>
                <a:spcPts val="600"/>
              </a:spcAft>
            </a:pPr>
            <a:r>
              <a:rPr lang="en-US" sz="900">
                <a:solidFill>
                  <a:schemeClr val="bg1">
                    <a:alpha val="60000"/>
                  </a:schemeClr>
                </a:solidFill>
              </a:rPr>
              <a:t>Pauline Gagnon</a:t>
            </a:r>
          </a:p>
        </p:txBody>
      </p:sp>
    </p:spTree>
    <p:extLst>
      <p:ext uri="{BB962C8B-B14F-4D97-AF65-F5344CB8AC3E}">
        <p14:creationId xmlns:p14="http://schemas.microsoft.com/office/powerpoint/2010/main" val="375994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CA" sz="4000" dirty="0"/>
              <a:t>Albert confirme leur collaboration</a:t>
            </a:r>
          </a:p>
        </p:txBody>
      </p:sp>
      <p:sp>
        <p:nvSpPr>
          <p:cNvPr id="3" name="Content Placeholder 2"/>
          <p:cNvSpPr>
            <a:spLocks noGrp="1"/>
          </p:cNvSpPr>
          <p:nvPr>
            <p:ph idx="1"/>
          </p:nvPr>
        </p:nvSpPr>
        <p:spPr>
          <a:xfrm>
            <a:off x="457200" y="1542990"/>
            <a:ext cx="8229600" cy="3296941"/>
          </a:xfrm>
        </p:spPr>
        <p:txBody>
          <a:bodyPr>
            <a:normAutofit fontScale="92500" lnSpcReduction="10000"/>
          </a:bodyPr>
          <a:lstStyle/>
          <a:p>
            <a:pPr marL="0" indent="0">
              <a:buNone/>
            </a:pPr>
            <a:endParaRPr lang="fr-CA" dirty="0"/>
          </a:p>
          <a:p>
            <a:pPr marL="0" indent="0">
              <a:buNone/>
            </a:pPr>
            <a:r>
              <a:rPr lang="fr-CA" dirty="0"/>
              <a:t>« </a:t>
            </a:r>
            <a:r>
              <a:rPr lang="fr-CA" sz="2800" i="1" dirty="0"/>
              <a:t>Comme je me réjouis à l’avance de </a:t>
            </a:r>
            <a:r>
              <a:rPr lang="fr-CA" sz="2800" b="1" i="1" u="sng" dirty="0"/>
              <a:t>notre nouveau travail conjoint.</a:t>
            </a:r>
            <a:r>
              <a:rPr lang="fr-CA" sz="2800" i="1" dirty="0"/>
              <a:t> Tu dois maintenant </a:t>
            </a:r>
            <a:r>
              <a:rPr lang="fr-CA" sz="2800" b="1" i="1" u="sng" dirty="0"/>
              <a:t>continuer avec ton investigation</a:t>
            </a:r>
            <a:r>
              <a:rPr lang="fr-CA" sz="2800" b="1" i="1" dirty="0"/>
              <a:t> </a:t>
            </a:r>
            <a:r>
              <a:rPr lang="fr-CA" sz="2800" i="1" dirty="0"/>
              <a:t>– comme je serai fier lorsque j’aurai un docteur comme compagne alors que je serai juste un homme ordinaire. »</a:t>
            </a:r>
          </a:p>
          <a:p>
            <a:pPr marL="0" indent="0">
              <a:buNone/>
            </a:pPr>
            <a:endParaRPr lang="fr-CA" sz="2800" i="1" dirty="0"/>
          </a:p>
          <a:p>
            <a:pPr marL="0" indent="0" algn="r">
              <a:buNone/>
            </a:pPr>
            <a:r>
              <a:rPr lang="fr-CA" sz="2000" dirty="0"/>
              <a:t>Lettre d’Albert à Mileva, mi-septembre 1900</a:t>
            </a:r>
          </a:p>
        </p:txBody>
      </p:sp>
      <p:sp>
        <p:nvSpPr>
          <p:cNvPr id="4" name="Title 1"/>
          <p:cNvSpPr txBox="1">
            <a:spLocks/>
          </p:cNvSpPr>
          <p:nvPr/>
        </p:nvSpPr>
        <p:spPr>
          <a:xfrm>
            <a:off x="457200" y="4946594"/>
            <a:ext cx="8229600" cy="1426553"/>
          </a:xfrm>
          <a:prstGeom prst="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dirty="0"/>
              <a:t>Rentrent à Zurich en octobre 1900 pour compléter leurs thèses et reprennent leurs lectures communes</a:t>
            </a:r>
          </a:p>
        </p:txBody>
      </p:sp>
      <p:sp>
        <p:nvSpPr>
          <p:cNvPr id="5" name="Slide Number Placeholder 4"/>
          <p:cNvSpPr>
            <a:spLocks noGrp="1"/>
          </p:cNvSpPr>
          <p:nvPr>
            <p:ph type="sldNum" sz="quarter" idx="12"/>
          </p:nvPr>
        </p:nvSpPr>
        <p:spPr/>
        <p:txBody>
          <a:bodyPr/>
          <a:lstStyle/>
          <a:p>
            <a:fld id="{B44D27A9-ED0C-8246-8976-D4C08DB79F0F}" type="slidenum">
              <a:rPr lang="en-US" smtClean="0"/>
              <a:t>15</a:t>
            </a:fld>
            <a:endParaRPr lang="en-US"/>
          </a:p>
        </p:txBody>
      </p:sp>
      <p:sp>
        <p:nvSpPr>
          <p:cNvPr id="6" name="Footer Placeholder 5"/>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1166388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noProof="0" dirty="0"/>
              <a:t>13 Déc 1900: première publication</a:t>
            </a:r>
          </a:p>
        </p:txBody>
      </p:sp>
      <p:sp>
        <p:nvSpPr>
          <p:cNvPr id="3" name="Content Placeholder 2"/>
          <p:cNvSpPr>
            <a:spLocks noGrp="1"/>
          </p:cNvSpPr>
          <p:nvPr>
            <p:ph idx="1"/>
          </p:nvPr>
        </p:nvSpPr>
        <p:spPr/>
        <p:txBody>
          <a:bodyPr>
            <a:normAutofit/>
          </a:bodyPr>
          <a:lstStyle/>
          <a:p>
            <a:r>
              <a:rPr lang="en-US" sz="2600" i="1" dirty="0"/>
              <a:t>“…nous </a:t>
            </a:r>
            <a:r>
              <a:rPr lang="en-US" sz="2600" i="1" dirty="0" err="1"/>
              <a:t>essairons</a:t>
            </a:r>
            <a:r>
              <a:rPr lang="en-US" sz="2600" i="1" dirty="0"/>
              <a:t> </a:t>
            </a:r>
            <a:r>
              <a:rPr lang="en-US" sz="2600" b="1" i="1" u="sng" dirty="0"/>
              <a:t>ensemble</a:t>
            </a:r>
            <a:r>
              <a:rPr lang="en-US" sz="2600" i="1" dirty="0"/>
              <a:t> </a:t>
            </a:r>
            <a:r>
              <a:rPr lang="en-US" sz="2600" i="1" dirty="0" err="1"/>
              <a:t>d’obtenir</a:t>
            </a:r>
            <a:r>
              <a:rPr lang="en-US" sz="2600" i="1" dirty="0"/>
              <a:t> des </a:t>
            </a:r>
            <a:r>
              <a:rPr lang="en-US" sz="2600" i="1" dirty="0" err="1"/>
              <a:t>résultats</a:t>
            </a:r>
            <a:r>
              <a:rPr lang="en-US" sz="2600" i="1" dirty="0"/>
              <a:t> </a:t>
            </a:r>
            <a:r>
              <a:rPr lang="en-US" sz="2600" i="1" dirty="0" err="1"/>
              <a:t>empiriques</a:t>
            </a:r>
            <a:r>
              <a:rPr lang="en-US" sz="2600" i="1" dirty="0"/>
              <a:t> </a:t>
            </a:r>
            <a:r>
              <a:rPr lang="en-US" sz="2600" i="1" dirty="0" err="1"/>
              <a:t>là</a:t>
            </a:r>
            <a:r>
              <a:rPr lang="en-US" sz="2600" i="1" dirty="0"/>
              <a:t>-dessus”</a:t>
            </a:r>
            <a:r>
              <a:rPr lang="en-CA" sz="2600" dirty="0"/>
              <a:t>       </a:t>
            </a:r>
            <a:r>
              <a:rPr lang="en-CA" sz="1800" dirty="0" err="1"/>
              <a:t>Lettre</a:t>
            </a:r>
            <a:r>
              <a:rPr lang="en-CA" sz="1800" dirty="0"/>
              <a:t> </a:t>
            </a:r>
            <a:r>
              <a:rPr lang="en-CA" sz="1800" dirty="0" err="1"/>
              <a:t>d’Albert</a:t>
            </a:r>
            <a:r>
              <a:rPr lang="en-CA" sz="1800" dirty="0"/>
              <a:t> </a:t>
            </a:r>
            <a:r>
              <a:rPr lang="en-CA" sz="1800" dirty="0" err="1"/>
              <a:t>à</a:t>
            </a:r>
            <a:r>
              <a:rPr lang="en-CA" sz="1800" dirty="0"/>
              <a:t> Mileva du 3 </a:t>
            </a:r>
            <a:r>
              <a:rPr lang="en-CA" sz="1800" dirty="0" err="1"/>
              <a:t>Octobre</a:t>
            </a:r>
            <a:r>
              <a:rPr lang="en-CA" sz="1800" dirty="0"/>
              <a:t> 1900</a:t>
            </a:r>
          </a:p>
          <a:p>
            <a:endParaRPr lang="en-CA" sz="1800" dirty="0"/>
          </a:p>
          <a:p>
            <a:r>
              <a:rPr lang="fr-CA" sz="2600" dirty="0"/>
              <a:t>“</a:t>
            </a:r>
            <a:r>
              <a:rPr lang="fr-CA" sz="2600" b="1" i="1" u="sng" dirty="0"/>
              <a:t>Nous</a:t>
            </a:r>
            <a:r>
              <a:rPr lang="fr-CA" sz="2600" i="1" dirty="0"/>
              <a:t> en enverrons une copie à Boltzmann en privé pour voir ce qu’il en pense et j’espère qu’il </a:t>
            </a:r>
            <a:r>
              <a:rPr lang="fr-CA" sz="2600" b="1" i="1" u="sng" dirty="0"/>
              <a:t>nous</a:t>
            </a:r>
            <a:r>
              <a:rPr lang="fr-CA" sz="2600" i="1" dirty="0"/>
              <a:t> répondra.”</a:t>
            </a:r>
          </a:p>
          <a:p>
            <a:pPr marL="0" indent="0" algn="r">
              <a:buNone/>
            </a:pPr>
            <a:r>
              <a:rPr lang="fr-CA" sz="1800" dirty="0"/>
              <a:t>Lettre de Mileva à Helene </a:t>
            </a:r>
            <a:r>
              <a:rPr lang="fr-CA" sz="1800" dirty="0">
                <a:solidFill>
                  <a:srgbClr val="000000"/>
                </a:solidFill>
                <a:ea typeface="Lucida Grande"/>
                <a:cs typeface="Lucida Grande"/>
              </a:rPr>
              <a:t>Savić</a:t>
            </a:r>
            <a:r>
              <a:rPr lang="fr-CA" sz="1800" dirty="0"/>
              <a:t> du 20 décembre 1900</a:t>
            </a:r>
          </a:p>
          <a:p>
            <a:pPr marL="0" indent="0" algn="r">
              <a:buNone/>
            </a:pPr>
            <a:endParaRPr lang="fr-CA" sz="1800" dirty="0"/>
          </a:p>
          <a:p>
            <a:r>
              <a:rPr lang="fr-CA" sz="2600" dirty="0"/>
              <a:t>Michele Besso (ami d’Albert) </a:t>
            </a:r>
            <a:r>
              <a:rPr lang="fr-CA" sz="2600" i="1" dirty="0"/>
              <a:t>“a rendu visite en mon nom à son oncle, le Professeur Jung, un des physiciens les plus influents en Italie et lui a aussi donné une copie de </a:t>
            </a:r>
            <a:r>
              <a:rPr lang="fr-CA" sz="2600" b="1" i="1" u="sng" dirty="0"/>
              <a:t>notre article</a:t>
            </a:r>
            <a:r>
              <a:rPr lang="fr-CA" sz="2600" i="1" dirty="0"/>
              <a:t>.”                                  </a:t>
            </a:r>
            <a:r>
              <a:rPr lang="fr-CA" sz="1800" dirty="0"/>
              <a:t>Lettre d’Albert à Mileva du 4 avril 1901</a:t>
            </a:r>
          </a:p>
          <a:p>
            <a:endParaRPr lang="fr-CA" i="1" dirty="0"/>
          </a:p>
        </p:txBody>
      </p:sp>
      <p:sp>
        <p:nvSpPr>
          <p:cNvPr id="4" name="Slide Number Placeholder 3"/>
          <p:cNvSpPr>
            <a:spLocks noGrp="1"/>
          </p:cNvSpPr>
          <p:nvPr>
            <p:ph type="sldNum" sz="quarter" idx="12"/>
          </p:nvPr>
        </p:nvSpPr>
        <p:spPr/>
        <p:txBody>
          <a:bodyPr/>
          <a:lstStyle/>
          <a:p>
            <a:fld id="{B44D27A9-ED0C-8246-8976-D4C08DB79F0F}" type="slidenum">
              <a:rPr lang="en-US" smtClean="0"/>
              <a:t>16</a:t>
            </a:fld>
            <a:endParaRPr lang="en-US"/>
          </a:p>
        </p:txBody>
      </p:sp>
      <p:sp>
        <p:nvSpPr>
          <p:cNvPr id="5" name="Footer Placeholder 4"/>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4215350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305" y="274638"/>
            <a:ext cx="8843727" cy="1143000"/>
          </a:xfrm>
        </p:spPr>
        <p:txBody>
          <a:bodyPr>
            <a:normAutofit/>
          </a:bodyPr>
          <a:lstStyle/>
          <a:p>
            <a:r>
              <a:rPr lang="fr-CA" sz="3600" noProof="0" dirty="0"/>
              <a:t>Pourquoi Albert </a:t>
            </a:r>
            <a:r>
              <a:rPr lang="fr-CA" sz="3600" dirty="0"/>
              <a:t>signa-t-il seul </a:t>
            </a:r>
            <a:r>
              <a:rPr lang="fr-CA" sz="3600" noProof="0" dirty="0"/>
              <a:t>cet article?</a:t>
            </a:r>
          </a:p>
        </p:txBody>
      </p:sp>
      <p:sp>
        <p:nvSpPr>
          <p:cNvPr id="3" name="Content Placeholder 2"/>
          <p:cNvSpPr>
            <a:spLocks noGrp="1"/>
          </p:cNvSpPr>
          <p:nvPr>
            <p:ph idx="1"/>
          </p:nvPr>
        </p:nvSpPr>
        <p:spPr>
          <a:xfrm>
            <a:off x="168305" y="1600200"/>
            <a:ext cx="8843727" cy="4525963"/>
          </a:xfrm>
        </p:spPr>
        <p:txBody>
          <a:bodyPr>
            <a:normAutofit fontScale="70000" lnSpcReduction="20000"/>
          </a:bodyPr>
          <a:lstStyle/>
          <a:p>
            <a:r>
              <a:rPr lang="fr-CA" dirty="0"/>
              <a:t>Mileva voulait-elle aider Albert à se faire un nom?</a:t>
            </a:r>
          </a:p>
          <a:p>
            <a:pPr lvl="1"/>
            <a:r>
              <a:rPr lang="fr-CA" dirty="0"/>
              <a:t>Son bonheur dépendait de sa réussite</a:t>
            </a:r>
          </a:p>
          <a:p>
            <a:pPr marL="457200" lvl="1" indent="0">
              <a:buNone/>
            </a:pPr>
            <a:endParaRPr lang="fr-CA" dirty="0"/>
          </a:p>
          <a:p>
            <a:r>
              <a:rPr lang="fr-CA" dirty="0"/>
              <a:t>Elle avait échoué à l’examen oral </a:t>
            </a:r>
          </a:p>
          <a:p>
            <a:pPr marL="0" indent="0">
              <a:buNone/>
            </a:pPr>
            <a:endParaRPr lang="fr-CA" dirty="0"/>
          </a:p>
          <a:p>
            <a:r>
              <a:rPr lang="fr-CA" dirty="0"/>
              <a:t>Pour Mileva, ils ne faisaient qu’un</a:t>
            </a:r>
          </a:p>
          <a:p>
            <a:pPr marL="400050" lvl="1" indent="0">
              <a:buNone/>
            </a:pPr>
            <a:r>
              <a:rPr lang="en-CA" dirty="0" err="1"/>
              <a:t>En</a:t>
            </a:r>
            <a:r>
              <a:rPr lang="en-CA" dirty="0"/>
              <a:t> </a:t>
            </a:r>
            <a:r>
              <a:rPr lang="en-CA" dirty="0" err="1"/>
              <a:t>réponse</a:t>
            </a:r>
            <a:r>
              <a:rPr lang="en-CA" dirty="0"/>
              <a:t> </a:t>
            </a:r>
            <a:r>
              <a:rPr lang="en-CA" dirty="0" err="1"/>
              <a:t>à</a:t>
            </a:r>
            <a:r>
              <a:rPr lang="en-CA" dirty="0"/>
              <a:t> Conrad </a:t>
            </a:r>
            <a:r>
              <a:rPr lang="en-CA" dirty="0" err="1"/>
              <a:t>Habicht</a:t>
            </a:r>
            <a:r>
              <a:rPr lang="en-CA" dirty="0"/>
              <a:t>:</a:t>
            </a:r>
          </a:p>
          <a:p>
            <a:pPr marL="400050" lvl="1" indent="0">
              <a:buNone/>
            </a:pPr>
            <a:r>
              <a:rPr lang="en-CA" dirty="0"/>
              <a:t>« </a:t>
            </a:r>
            <a:r>
              <a:rPr lang="en-CA" b="1" i="1" dirty="0" err="1"/>
              <a:t>Warum</a:t>
            </a:r>
            <a:r>
              <a:rPr lang="en-CA" b="1" i="1" dirty="0"/>
              <a:t>? </a:t>
            </a:r>
            <a:r>
              <a:rPr lang="en-CA" b="1" i="1" dirty="0" err="1"/>
              <a:t>Wir</a:t>
            </a:r>
            <a:r>
              <a:rPr lang="en-CA" b="1" i="1" dirty="0"/>
              <a:t> </a:t>
            </a:r>
            <a:r>
              <a:rPr lang="en-CA" b="1" i="1" dirty="0" err="1"/>
              <a:t>beide</a:t>
            </a:r>
            <a:r>
              <a:rPr lang="en-CA" b="1" i="1" dirty="0"/>
              <a:t> </a:t>
            </a:r>
            <a:r>
              <a:rPr lang="en-CA" b="1" i="1" dirty="0" err="1"/>
              <a:t>sind</a:t>
            </a:r>
            <a:r>
              <a:rPr lang="en-CA" b="1" i="1" dirty="0"/>
              <a:t> </a:t>
            </a:r>
            <a:r>
              <a:rPr lang="en-CA" b="1" i="1" dirty="0" err="1"/>
              <a:t>nur</a:t>
            </a:r>
            <a:r>
              <a:rPr lang="en-CA" b="1" i="1" dirty="0"/>
              <a:t> ein Stein </a:t>
            </a:r>
            <a:r>
              <a:rPr lang="en-CA" dirty="0"/>
              <a:t>», (« </a:t>
            </a:r>
            <a:r>
              <a:rPr lang="en-CA" dirty="0" err="1"/>
              <a:t>Pourquoi</a:t>
            </a:r>
            <a:r>
              <a:rPr lang="en-CA" dirty="0"/>
              <a:t>? Nous </a:t>
            </a:r>
            <a:r>
              <a:rPr lang="en-CA" dirty="0" err="1"/>
              <a:t>sommes</a:t>
            </a:r>
            <a:r>
              <a:rPr lang="en-CA" dirty="0"/>
              <a:t> ensemble </a:t>
            </a:r>
            <a:r>
              <a:rPr lang="en-CA" dirty="0" err="1"/>
              <a:t>qu’une</a:t>
            </a:r>
            <a:r>
              <a:rPr lang="en-CA" dirty="0"/>
              <a:t> </a:t>
            </a:r>
            <a:r>
              <a:rPr lang="en-CA" dirty="0" err="1"/>
              <a:t>seule</a:t>
            </a:r>
            <a:r>
              <a:rPr lang="en-CA" dirty="0"/>
              <a:t> </a:t>
            </a:r>
            <a:r>
              <a:rPr lang="en-CA" dirty="0" err="1"/>
              <a:t>pierre</a:t>
            </a:r>
            <a:r>
              <a:rPr lang="en-CA" dirty="0"/>
              <a:t> », i.e. nous ne </a:t>
            </a:r>
            <a:r>
              <a:rPr lang="en-CA" dirty="0" err="1"/>
              <a:t>faisons</a:t>
            </a:r>
            <a:r>
              <a:rPr lang="en-CA" dirty="0"/>
              <a:t> </a:t>
            </a:r>
            <a:r>
              <a:rPr lang="en-CA" dirty="0" err="1"/>
              <a:t>qu’un</a:t>
            </a:r>
            <a:r>
              <a:rPr lang="en-CA" dirty="0"/>
              <a:t>).</a:t>
            </a:r>
            <a:endParaRPr lang="en-CA" i="1" dirty="0"/>
          </a:p>
          <a:p>
            <a:endParaRPr lang="fr-CA" dirty="0"/>
          </a:p>
          <a:p>
            <a:r>
              <a:rPr lang="fr-CA" dirty="0"/>
              <a:t>Dord Krstić pense que comme très peu de femmes publiaient des articles dans </a:t>
            </a:r>
            <a:r>
              <a:rPr lang="fr-CA" i="1" dirty="0"/>
              <a:t>Annalen der Phy</a:t>
            </a:r>
            <a:r>
              <a:rPr lang="fr-CA" dirty="0"/>
              <a:t>sik, cela aurait pu nuire à sa crédibilité</a:t>
            </a:r>
          </a:p>
          <a:p>
            <a:pPr marL="0" indent="0">
              <a:buNone/>
            </a:pPr>
            <a:r>
              <a:rPr lang="fr-CA" sz="2400" i="1" dirty="0"/>
              <a:t>	Mileva &amp; Albert Einstein: Their Love and Scientific Collaboration, </a:t>
            </a:r>
            <a:r>
              <a:rPr lang="fr-CA" sz="2400" dirty="0"/>
              <a:t>Didakta, 2004</a:t>
            </a:r>
          </a:p>
          <a:p>
            <a:endParaRPr lang="fr-CA" dirty="0"/>
          </a:p>
          <a:p>
            <a:endParaRPr lang="fr-CA" dirty="0"/>
          </a:p>
        </p:txBody>
      </p:sp>
      <p:sp>
        <p:nvSpPr>
          <p:cNvPr id="4" name="Slide Number Placeholder 3"/>
          <p:cNvSpPr>
            <a:spLocks noGrp="1"/>
          </p:cNvSpPr>
          <p:nvPr>
            <p:ph type="sldNum" sz="quarter" idx="12"/>
          </p:nvPr>
        </p:nvSpPr>
        <p:spPr/>
        <p:txBody>
          <a:bodyPr/>
          <a:lstStyle/>
          <a:p>
            <a:fld id="{B44D27A9-ED0C-8246-8976-D4C08DB79F0F}" type="slidenum">
              <a:rPr lang="en-US" smtClean="0"/>
              <a:t>17</a:t>
            </a:fld>
            <a:endParaRPr lang="en-US"/>
          </a:p>
        </p:txBody>
      </p:sp>
      <p:sp>
        <p:nvSpPr>
          <p:cNvPr id="5" name="Footer Placeholder 4"/>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121964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noProof="0" dirty="0"/>
              <a:t>Preuve de leur collaboration de la main d’Albert Einstein</a:t>
            </a:r>
          </a:p>
        </p:txBody>
      </p:sp>
      <p:sp>
        <p:nvSpPr>
          <p:cNvPr id="3" name="Content Placeholder 2"/>
          <p:cNvSpPr>
            <a:spLocks noGrp="1"/>
          </p:cNvSpPr>
          <p:nvPr>
            <p:ph idx="1"/>
          </p:nvPr>
        </p:nvSpPr>
        <p:spPr/>
        <p:txBody>
          <a:bodyPr/>
          <a:lstStyle/>
          <a:p>
            <a:pPr marL="0" indent="0">
              <a:buNone/>
            </a:pPr>
            <a:r>
              <a:rPr lang="fr-CA" dirty="0"/>
              <a:t>Mars 1901: Albert repart pour Milan</a:t>
            </a:r>
          </a:p>
          <a:p>
            <a:pPr marL="0" indent="0">
              <a:buNone/>
            </a:pPr>
            <a:endParaRPr lang="fr-CA" dirty="0"/>
          </a:p>
          <a:p>
            <a:pPr marL="0" indent="0" algn="ctr">
              <a:buNone/>
            </a:pPr>
            <a:r>
              <a:rPr lang="fr-CA" dirty="0"/>
              <a:t>« </a:t>
            </a:r>
            <a:r>
              <a:rPr lang="fr-CA" i="1" dirty="0"/>
              <a:t>Comme je serai heureux et fier quand nous aurons </a:t>
            </a:r>
            <a:r>
              <a:rPr lang="fr-CA" b="1" i="1" u="sng" dirty="0"/>
              <a:t>tous les deux ensemble mené notre travail sur le mouvement relatif</a:t>
            </a:r>
            <a:r>
              <a:rPr lang="fr-CA" i="1" u="sng" dirty="0"/>
              <a:t> </a:t>
            </a:r>
            <a:r>
              <a:rPr lang="fr-CA" i="1" dirty="0"/>
              <a:t>à une conclusion victorieuse ! </a:t>
            </a:r>
            <a:r>
              <a:rPr lang="fr-CA" dirty="0"/>
              <a:t>»</a:t>
            </a:r>
          </a:p>
          <a:p>
            <a:pPr marL="0" indent="0">
              <a:buNone/>
            </a:pPr>
            <a:endParaRPr lang="fr-CA" dirty="0"/>
          </a:p>
          <a:p>
            <a:pPr marL="0" indent="0" algn="r">
              <a:buNone/>
            </a:pPr>
            <a:r>
              <a:rPr lang="fr-CA" sz="2000" dirty="0"/>
              <a:t>Lettre d’Albert à Mileva du 27 mars 1901 </a:t>
            </a:r>
          </a:p>
        </p:txBody>
      </p:sp>
      <p:sp>
        <p:nvSpPr>
          <p:cNvPr id="4" name="Slide Number Placeholder 3"/>
          <p:cNvSpPr>
            <a:spLocks noGrp="1"/>
          </p:cNvSpPr>
          <p:nvPr>
            <p:ph type="sldNum" sz="quarter" idx="12"/>
          </p:nvPr>
        </p:nvSpPr>
        <p:spPr/>
        <p:txBody>
          <a:bodyPr/>
          <a:lstStyle/>
          <a:p>
            <a:fld id="{B44D27A9-ED0C-8246-8976-D4C08DB79F0F}" type="slidenum">
              <a:rPr lang="en-US" smtClean="0"/>
              <a:t>18</a:t>
            </a:fld>
            <a:endParaRPr lang="en-US"/>
          </a:p>
        </p:txBody>
      </p:sp>
      <p:sp>
        <p:nvSpPr>
          <p:cNvPr id="5" name="Footer Placeholder 4"/>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3155956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2B2894-E273-A146-9C18-4D31FE56F02C}"/>
              </a:ext>
            </a:extLst>
          </p:cNvPr>
          <p:cNvPicPr>
            <a:picLocks noChangeAspect="1"/>
          </p:cNvPicPr>
          <p:nvPr/>
        </p:nvPicPr>
        <p:blipFill rotWithShape="1">
          <a:blip r:embed="rId2"/>
          <a:srcRect l="27598"/>
          <a:stretch/>
        </p:blipFill>
        <p:spPr>
          <a:xfrm>
            <a:off x="4026646" y="-141482"/>
            <a:ext cx="5474353" cy="7140963"/>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1" name="Freeform: Shape 1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860054"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Freeform: Shape 1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03504" y="1396289"/>
            <a:ext cx="3586844" cy="1325563"/>
          </a:xfrm>
        </p:spPr>
        <p:txBody>
          <a:bodyPr>
            <a:normAutofit/>
          </a:bodyPr>
          <a:lstStyle/>
          <a:p>
            <a:pPr>
              <a:lnSpc>
                <a:spcPct val="90000"/>
              </a:lnSpc>
            </a:pPr>
            <a:r>
              <a:rPr lang="fr-CA" noProof="0" dirty="0"/>
              <a:t>Son destin bascule</a:t>
            </a:r>
          </a:p>
        </p:txBody>
      </p:sp>
      <p:sp>
        <p:nvSpPr>
          <p:cNvPr id="3" name="Content Placeholder 2"/>
          <p:cNvSpPr>
            <a:spLocks noGrp="1"/>
          </p:cNvSpPr>
          <p:nvPr>
            <p:ph idx="1"/>
          </p:nvPr>
        </p:nvSpPr>
        <p:spPr>
          <a:xfrm>
            <a:off x="603504" y="2871982"/>
            <a:ext cx="3586843" cy="3181684"/>
          </a:xfrm>
        </p:spPr>
        <p:txBody>
          <a:bodyPr anchor="t">
            <a:normAutofit/>
          </a:bodyPr>
          <a:lstStyle/>
          <a:p>
            <a:r>
              <a:rPr lang="fr-CA" sz="2400" dirty="0">
                <a:solidFill>
                  <a:schemeClr val="bg1"/>
                </a:solidFill>
              </a:rPr>
              <a:t>Mai 1901: escapade amoureuse</a:t>
            </a:r>
          </a:p>
          <a:p>
            <a:endParaRPr lang="fr-CA" sz="2400" dirty="0">
              <a:solidFill>
                <a:schemeClr val="bg1"/>
              </a:solidFill>
            </a:endParaRPr>
          </a:p>
          <a:p>
            <a:r>
              <a:rPr lang="fr-CA" sz="2400" dirty="0">
                <a:solidFill>
                  <a:schemeClr val="bg1"/>
                </a:solidFill>
              </a:rPr>
              <a:t>Mileva tombe enceinte</a:t>
            </a:r>
          </a:p>
          <a:p>
            <a:endParaRPr lang="fr-CA" sz="2400" dirty="0">
              <a:solidFill>
                <a:schemeClr val="bg1"/>
              </a:solidFill>
            </a:endParaRPr>
          </a:p>
          <a:p>
            <a:r>
              <a:rPr lang="fr-CA" sz="2400" dirty="0">
                <a:solidFill>
                  <a:schemeClr val="bg1"/>
                </a:solidFill>
              </a:rPr>
              <a:t>Albert, sans emploi, refuse de l’épouser</a:t>
            </a:r>
          </a:p>
        </p:txBody>
      </p:sp>
      <p:sp>
        <p:nvSpPr>
          <p:cNvPr id="5" name="Footer Placeholder 4"/>
          <p:cNvSpPr>
            <a:spLocks noGrp="1"/>
          </p:cNvSpPr>
          <p:nvPr>
            <p:ph type="ftr" sz="quarter" idx="11"/>
          </p:nvPr>
        </p:nvSpPr>
        <p:spPr>
          <a:xfrm>
            <a:off x="603504" y="6199632"/>
            <a:ext cx="3296142" cy="365125"/>
          </a:xfrm>
        </p:spPr>
        <p:txBody>
          <a:bodyPr>
            <a:normAutofit/>
          </a:bodyPr>
          <a:lstStyle/>
          <a:p>
            <a:pPr algn="l">
              <a:spcAft>
                <a:spcPts val="600"/>
              </a:spcAft>
            </a:pPr>
            <a:r>
              <a:rPr lang="en-US" sz="1000">
                <a:solidFill>
                  <a:schemeClr val="tx1">
                    <a:alpha val="80000"/>
                  </a:schemeClr>
                </a:solidFill>
              </a:rPr>
              <a:t>Pauline Gagnon</a:t>
            </a:r>
          </a:p>
        </p:txBody>
      </p:sp>
    </p:spTree>
    <p:extLst>
      <p:ext uri="{BB962C8B-B14F-4D97-AF65-F5344CB8AC3E}">
        <p14:creationId xmlns:p14="http://schemas.microsoft.com/office/powerpoint/2010/main" val="238759593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932961"/>
            <a:ext cx="3665763" cy="1777419"/>
          </a:xfrm>
        </p:spPr>
        <p:txBody>
          <a:bodyPr anchor="b">
            <a:normAutofit/>
          </a:bodyPr>
          <a:lstStyle/>
          <a:p>
            <a:r>
              <a:rPr lang="en-CA" sz="3500"/>
              <a:t>Plan</a:t>
            </a:r>
          </a:p>
        </p:txBody>
      </p:sp>
      <p:sp>
        <p:nvSpPr>
          <p:cNvPr id="3" name="Content Placeholder 2"/>
          <p:cNvSpPr>
            <a:spLocks noGrp="1"/>
          </p:cNvSpPr>
          <p:nvPr>
            <p:ph idx="1"/>
          </p:nvPr>
        </p:nvSpPr>
        <p:spPr>
          <a:xfrm>
            <a:off x="630936" y="2894530"/>
            <a:ext cx="3665763" cy="3209544"/>
          </a:xfrm>
        </p:spPr>
        <p:txBody>
          <a:bodyPr anchor="t">
            <a:normAutofit/>
          </a:bodyPr>
          <a:lstStyle/>
          <a:p>
            <a:pPr>
              <a:lnSpc>
                <a:spcPct val="90000"/>
              </a:lnSpc>
            </a:pPr>
            <a:r>
              <a:rPr lang="fr-CA" sz="1600" dirty="0">
                <a:solidFill>
                  <a:schemeClr val="bg1"/>
                </a:solidFill>
              </a:rPr>
              <a:t>Examiner les 20 années de collaboration entre Mileva Marić et Albert Einstein à la lumière des documents et témoignages existants</a:t>
            </a:r>
          </a:p>
          <a:p>
            <a:pPr marL="0" indent="0">
              <a:lnSpc>
                <a:spcPct val="90000"/>
              </a:lnSpc>
              <a:buNone/>
            </a:pPr>
            <a:endParaRPr lang="fr-CA" sz="1600" dirty="0">
              <a:solidFill>
                <a:schemeClr val="bg1"/>
              </a:solidFill>
            </a:endParaRPr>
          </a:p>
          <a:p>
            <a:pPr>
              <a:lnSpc>
                <a:spcPct val="90000"/>
              </a:lnSpc>
            </a:pPr>
            <a:r>
              <a:rPr lang="fr-CA" sz="1600" dirty="0">
                <a:solidFill>
                  <a:schemeClr val="bg1"/>
                </a:solidFill>
              </a:rPr>
              <a:t>Prendre en compte le contexte historique et ses circonstances personnelles</a:t>
            </a:r>
          </a:p>
          <a:p>
            <a:pPr>
              <a:lnSpc>
                <a:spcPct val="90000"/>
              </a:lnSpc>
            </a:pPr>
            <a:endParaRPr lang="fr-CA" sz="1600" dirty="0">
              <a:solidFill>
                <a:schemeClr val="bg1"/>
              </a:solidFill>
            </a:endParaRPr>
          </a:p>
          <a:p>
            <a:pPr>
              <a:lnSpc>
                <a:spcPct val="90000"/>
              </a:lnSpc>
            </a:pPr>
            <a:r>
              <a:rPr lang="fr-CA" sz="1600" dirty="0">
                <a:solidFill>
                  <a:schemeClr val="bg1"/>
                </a:solidFill>
              </a:rPr>
              <a:t>Le but n’est pas de dénigrer Albert Einstein mais de rendre justice à Mileva Marić </a:t>
            </a:r>
          </a:p>
        </p:txBody>
      </p:sp>
      <p:cxnSp>
        <p:nvCxnSpPr>
          <p:cNvPr id="13" name="Straight Connector 12">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Mileva-âge-moyen.jpg"/>
          <p:cNvPicPr>
            <a:picLocks noChangeAspect="1"/>
          </p:cNvPicPr>
          <p:nvPr/>
        </p:nvPicPr>
        <p:blipFill rotWithShape="1">
          <a:blip r:embed="rId2">
            <a:extLst>
              <a:ext uri="{28A0092B-C50C-407E-A947-70E740481C1C}">
                <a14:useLocalDpi xmlns:a14="http://schemas.microsoft.com/office/drawing/2010/main" val="0"/>
              </a:ext>
            </a:extLst>
          </a:blip>
          <a:srcRect l="31485" r="25035" b="2"/>
          <a:stretch/>
        </p:blipFill>
        <p:spPr>
          <a:xfrm>
            <a:off x="5061858" y="573678"/>
            <a:ext cx="3827405" cy="5710645"/>
          </a:xfrm>
          <a:prstGeom prst="rect">
            <a:avLst/>
          </a:prstGeom>
        </p:spPr>
      </p:pic>
      <p:sp>
        <p:nvSpPr>
          <p:cNvPr id="5" name="Footer Placeholder 4"/>
          <p:cNvSpPr>
            <a:spLocks noGrp="1"/>
          </p:cNvSpPr>
          <p:nvPr>
            <p:ph type="ftr" sz="quarter" idx="11"/>
          </p:nvPr>
        </p:nvSpPr>
        <p:spPr>
          <a:xfrm>
            <a:off x="5061858" y="6355080"/>
            <a:ext cx="2671353" cy="365125"/>
          </a:xfrm>
        </p:spPr>
        <p:txBody>
          <a:bodyPr>
            <a:normAutofit/>
          </a:bodyPr>
          <a:lstStyle/>
          <a:p>
            <a:pPr algn="l">
              <a:spcAft>
                <a:spcPts val="600"/>
              </a:spcAft>
            </a:pPr>
            <a:r>
              <a:rPr lang="en-US">
                <a:solidFill>
                  <a:schemeClr val="tx1">
                    <a:alpha val="70000"/>
                  </a:schemeClr>
                </a:solidFill>
              </a:rPr>
              <a:t>Pauline Gagnon</a:t>
            </a:r>
          </a:p>
        </p:txBody>
      </p:sp>
      <p:sp>
        <p:nvSpPr>
          <p:cNvPr id="4" name="Slide Number Placeholder 3"/>
          <p:cNvSpPr>
            <a:spLocks noGrp="1"/>
          </p:cNvSpPr>
          <p:nvPr>
            <p:ph type="sldNum" sz="quarter" idx="12"/>
          </p:nvPr>
        </p:nvSpPr>
        <p:spPr>
          <a:xfrm>
            <a:off x="7797403" y="6355080"/>
            <a:ext cx="824735" cy="365125"/>
          </a:xfrm>
        </p:spPr>
        <p:txBody>
          <a:bodyPr>
            <a:normAutofit/>
          </a:bodyPr>
          <a:lstStyle/>
          <a:p>
            <a:pPr>
              <a:spcAft>
                <a:spcPts val="600"/>
              </a:spcAft>
            </a:pPr>
            <a:fld id="{B44D27A9-ED0C-8246-8976-D4C08DB79F0F}" type="slidenum">
              <a:rPr lang="en-US">
                <a:solidFill>
                  <a:schemeClr val="tx1">
                    <a:alpha val="70000"/>
                  </a:schemeClr>
                </a:solidFill>
              </a:rPr>
              <a:pPr>
                <a:spcAft>
                  <a:spcPts val="600"/>
                </a:spcAft>
              </a:pPr>
              <a:t>2</a:t>
            </a:fld>
            <a:endParaRPr lang="en-US">
              <a:solidFill>
                <a:schemeClr val="tx1">
                  <a:alpha val="70000"/>
                </a:schemeClr>
              </a:solidFill>
            </a:endParaRPr>
          </a:p>
        </p:txBody>
      </p:sp>
    </p:spTree>
    <p:extLst>
      <p:ext uri="{BB962C8B-B14F-4D97-AF65-F5344CB8AC3E}">
        <p14:creationId xmlns:p14="http://schemas.microsoft.com/office/powerpoint/2010/main" val="189016159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noProof="0" dirty="0"/>
              <a:t>Deuxième essai à l’oral en1901</a:t>
            </a:r>
          </a:p>
        </p:txBody>
      </p:sp>
      <p:sp>
        <p:nvSpPr>
          <p:cNvPr id="3" name="Content Placeholder 2"/>
          <p:cNvSpPr>
            <a:spLocks noGrp="1"/>
          </p:cNvSpPr>
          <p:nvPr>
            <p:ph idx="1"/>
          </p:nvPr>
        </p:nvSpPr>
        <p:spPr>
          <a:xfrm>
            <a:off x="472966" y="1624012"/>
            <a:ext cx="6198767" cy="4525963"/>
          </a:xfrm>
        </p:spPr>
        <p:txBody>
          <a:bodyPr>
            <a:normAutofit fontScale="77500" lnSpcReduction="20000"/>
          </a:bodyPr>
          <a:lstStyle/>
          <a:p>
            <a:pPr>
              <a:lnSpc>
                <a:spcPct val="150000"/>
              </a:lnSpc>
            </a:pPr>
            <a:r>
              <a:rPr lang="fr-CA" dirty="0"/>
              <a:t>Autre échec;  elle doit retourner en Serbie</a:t>
            </a:r>
          </a:p>
          <a:p>
            <a:pPr>
              <a:lnSpc>
                <a:spcPct val="150000"/>
              </a:lnSpc>
            </a:pPr>
            <a:r>
              <a:rPr lang="fr-CA" dirty="0"/>
              <a:t>Revient deux fois en Suisse pour tenter de convaincre Albert de l’épouser</a:t>
            </a:r>
          </a:p>
          <a:p>
            <a:pPr>
              <a:lnSpc>
                <a:spcPct val="150000"/>
              </a:lnSpc>
            </a:pPr>
            <a:r>
              <a:rPr lang="fr-CA" dirty="0"/>
              <a:t>Accouche de </a:t>
            </a:r>
            <a:r>
              <a:rPr lang="fr-CA" dirty="0" err="1"/>
              <a:t>Lieserl</a:t>
            </a:r>
            <a:r>
              <a:rPr lang="fr-CA" dirty="0"/>
              <a:t> en janvier 1902</a:t>
            </a:r>
          </a:p>
          <a:p>
            <a:pPr>
              <a:lnSpc>
                <a:spcPct val="150000"/>
              </a:lnSpc>
            </a:pPr>
            <a:r>
              <a:rPr lang="fr-CA" dirty="0"/>
              <a:t>Personne ne sait ce que l’enfant est devenu</a:t>
            </a:r>
          </a:p>
          <a:p>
            <a:pPr>
              <a:lnSpc>
                <a:spcPct val="150000"/>
              </a:lnSpc>
            </a:pPr>
            <a:r>
              <a:rPr lang="fr-CA" dirty="0"/>
              <a:t>Mileva souffrira à vie de dépression chronique</a:t>
            </a:r>
          </a:p>
          <a:p>
            <a:pPr marL="0" indent="0">
              <a:buNone/>
            </a:pPr>
            <a:endParaRPr lang="fr-CA" dirty="0"/>
          </a:p>
        </p:txBody>
      </p:sp>
      <p:sp>
        <p:nvSpPr>
          <p:cNvPr id="4" name="Slide Number Placeholder 3"/>
          <p:cNvSpPr>
            <a:spLocks noGrp="1"/>
          </p:cNvSpPr>
          <p:nvPr>
            <p:ph type="sldNum" sz="quarter" idx="12"/>
          </p:nvPr>
        </p:nvSpPr>
        <p:spPr/>
        <p:txBody>
          <a:bodyPr/>
          <a:lstStyle/>
          <a:p>
            <a:fld id="{B44D27A9-ED0C-8246-8976-D4C08DB79F0F}" type="slidenum">
              <a:rPr lang="en-US" smtClean="0"/>
              <a:t>20</a:t>
            </a:fld>
            <a:endParaRPr lang="en-US"/>
          </a:p>
        </p:txBody>
      </p:sp>
      <p:sp>
        <p:nvSpPr>
          <p:cNvPr id="5" name="Footer Placeholder 4"/>
          <p:cNvSpPr>
            <a:spLocks noGrp="1"/>
          </p:cNvSpPr>
          <p:nvPr>
            <p:ph type="ftr" sz="quarter" idx="11"/>
          </p:nvPr>
        </p:nvSpPr>
        <p:spPr/>
        <p:txBody>
          <a:bodyPr/>
          <a:lstStyle/>
          <a:p>
            <a:r>
              <a:rPr lang="en-US"/>
              <a:t>Pauline Gagnon</a:t>
            </a:r>
          </a:p>
        </p:txBody>
      </p:sp>
      <p:pic>
        <p:nvPicPr>
          <p:cNvPr id="6" name="Picture 5" descr="mage result">
            <a:extLst>
              <a:ext uri="{FF2B5EF4-FFF2-40B4-BE49-F238E27FC236}">
                <a16:creationId xmlns:a16="http://schemas.microsoft.com/office/drawing/2014/main" id="{BF02D87E-FB31-DAF5-AB09-D58C45813D0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671733" y="1624012"/>
            <a:ext cx="2810547" cy="3309647"/>
          </a:xfrm>
          <a:prstGeom prst="rect">
            <a:avLst/>
          </a:prstGeom>
          <a:noFill/>
        </p:spPr>
      </p:pic>
      <p:sp>
        <p:nvSpPr>
          <p:cNvPr id="7" name="TextBox 6">
            <a:extLst>
              <a:ext uri="{FF2B5EF4-FFF2-40B4-BE49-F238E27FC236}">
                <a16:creationId xmlns:a16="http://schemas.microsoft.com/office/drawing/2014/main" id="{B74F0DD8-2C62-BE77-2AD4-B2C275F36AED}"/>
              </a:ext>
            </a:extLst>
          </p:cNvPr>
          <p:cNvSpPr txBox="1"/>
          <p:nvPr/>
        </p:nvSpPr>
        <p:spPr>
          <a:xfrm>
            <a:off x="6671733" y="4995333"/>
            <a:ext cx="2472267" cy="369332"/>
          </a:xfrm>
          <a:prstGeom prst="rect">
            <a:avLst/>
          </a:prstGeom>
          <a:noFill/>
        </p:spPr>
        <p:txBody>
          <a:bodyPr wrap="square" rtlCol="0">
            <a:spAutoFit/>
          </a:bodyPr>
          <a:lstStyle/>
          <a:p>
            <a:pPr algn="ctr"/>
            <a:r>
              <a:rPr lang="en-CA" sz="1800" b="1" dirty="0">
                <a:solidFill>
                  <a:schemeClr val="bg1"/>
                </a:solidFill>
              </a:rPr>
              <a:t>Prof. F. H. Weber</a:t>
            </a:r>
          </a:p>
        </p:txBody>
      </p:sp>
    </p:spTree>
    <p:extLst>
      <p:ext uri="{BB962C8B-B14F-4D97-AF65-F5344CB8AC3E}">
        <p14:creationId xmlns:p14="http://schemas.microsoft.com/office/powerpoint/2010/main" val="336913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noProof="0" dirty="0"/>
              <a:t>Premier emploi en vue</a:t>
            </a:r>
          </a:p>
        </p:txBody>
      </p:sp>
      <p:sp>
        <p:nvSpPr>
          <p:cNvPr id="3" name="Content Placeholder 2"/>
          <p:cNvSpPr>
            <a:spLocks noGrp="1"/>
          </p:cNvSpPr>
          <p:nvPr>
            <p:ph idx="1"/>
          </p:nvPr>
        </p:nvSpPr>
        <p:spPr/>
        <p:txBody>
          <a:bodyPr>
            <a:normAutofit lnSpcReduction="10000"/>
          </a:bodyPr>
          <a:lstStyle/>
          <a:p>
            <a:pPr marL="0" indent="0">
              <a:buNone/>
            </a:pPr>
            <a:r>
              <a:rPr lang="fr-CA" dirty="0"/>
              <a:t>Dès 19 décembre 1901, Albert parle d’un poste au bureau des brevets de Berne. </a:t>
            </a:r>
          </a:p>
          <a:p>
            <a:pPr marL="0" indent="0">
              <a:buNone/>
            </a:pPr>
            <a:r>
              <a:rPr lang="fr-CA" dirty="0"/>
              <a:t>« </a:t>
            </a:r>
            <a:r>
              <a:rPr lang="fr-CA" i="1" dirty="0"/>
              <a:t>Quand tu seras ma petite épouse, </a:t>
            </a:r>
            <a:r>
              <a:rPr lang="fr-CA" i="1" u="sng" dirty="0"/>
              <a:t>nous nous remettrons avec zèle à </a:t>
            </a:r>
            <a:r>
              <a:rPr lang="fr-CA" b="1" i="1" u="sng" dirty="0"/>
              <a:t>notre travail </a:t>
            </a:r>
            <a:r>
              <a:rPr lang="fr-CA" i="1" u="sng" dirty="0"/>
              <a:t>scientifique </a:t>
            </a:r>
            <a:r>
              <a:rPr lang="fr-CA" i="1" dirty="0"/>
              <a:t>afin de ne pas devenir des philistins.</a:t>
            </a:r>
            <a:r>
              <a:rPr lang="fr-CA" dirty="0"/>
              <a:t> »</a:t>
            </a:r>
          </a:p>
          <a:p>
            <a:pPr marL="0" indent="0" algn="r">
              <a:buNone/>
            </a:pPr>
            <a:r>
              <a:rPr lang="fr-CA" sz="2000" dirty="0"/>
              <a:t>Lettre d’Albert à Mileva du 28 décembre 1901</a:t>
            </a:r>
          </a:p>
          <a:p>
            <a:pPr marL="0" indent="0" algn="r">
              <a:buNone/>
            </a:pPr>
            <a:endParaRPr lang="fr-CA" sz="2000" dirty="0"/>
          </a:p>
          <a:p>
            <a:pPr marL="0" indent="0" algn="ctr">
              <a:buNone/>
            </a:pPr>
            <a:r>
              <a:rPr kumimoji="0" lang="fr-CA" sz="3200" b="0" i="0" u="sng" strike="noStrike" kern="1200" cap="none" spc="0" normalizeH="0" baseline="0" noProof="0" dirty="0">
                <a:ln>
                  <a:noFill/>
                </a:ln>
                <a:solidFill>
                  <a:prstClr val="black"/>
                </a:solidFill>
                <a:effectLst/>
                <a:uLnTx/>
                <a:uFillTx/>
                <a:latin typeface="Times New Roman"/>
                <a:ea typeface="+mn-ea"/>
                <a:cs typeface="+mn-cs"/>
              </a:rPr>
              <a:t>Débute son emploi en juin 1902</a:t>
            </a:r>
          </a:p>
          <a:p>
            <a:pPr marL="0" indent="0" algn="ctr">
              <a:buNone/>
            </a:pPr>
            <a:r>
              <a:rPr kumimoji="0" lang="fr-CA" sz="3200" b="0" i="0" u="none" strike="noStrike" kern="1200" cap="none" spc="0" normalizeH="0" baseline="0" noProof="0" dirty="0">
                <a:ln>
                  <a:noFill/>
                </a:ln>
                <a:solidFill>
                  <a:prstClr val="black"/>
                </a:solidFill>
                <a:effectLst/>
                <a:uLnTx/>
                <a:uFillTx/>
                <a:latin typeface="Times New Roman"/>
                <a:ea typeface="+mn-ea"/>
                <a:cs typeface="+mn-cs"/>
              </a:rPr>
              <a:t>Ni mention de mariage; ni visite à l’enfant</a:t>
            </a:r>
          </a:p>
        </p:txBody>
      </p:sp>
      <p:sp>
        <p:nvSpPr>
          <p:cNvPr id="4" name="Slide Number Placeholder 3"/>
          <p:cNvSpPr>
            <a:spLocks noGrp="1"/>
          </p:cNvSpPr>
          <p:nvPr>
            <p:ph type="sldNum" sz="quarter" idx="12"/>
          </p:nvPr>
        </p:nvSpPr>
        <p:spPr/>
        <p:txBody>
          <a:bodyPr/>
          <a:lstStyle/>
          <a:p>
            <a:fld id="{B44D27A9-ED0C-8246-8976-D4C08DB79F0F}" type="slidenum">
              <a:rPr lang="en-US" smtClean="0"/>
              <a:t>21</a:t>
            </a:fld>
            <a:endParaRPr lang="en-US"/>
          </a:p>
        </p:txBody>
      </p:sp>
      <p:sp>
        <p:nvSpPr>
          <p:cNvPr id="5" name="Footer Placeholder 4"/>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1259146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noProof="0" dirty="0"/>
              <a:t>Mariage le 6 janvier 1903</a:t>
            </a:r>
          </a:p>
        </p:txBody>
      </p:sp>
      <p:pic>
        <p:nvPicPr>
          <p:cNvPr id="4" name="Content Placeholder 3" descr="Wedding_1903.jpg"/>
          <p:cNvPicPr>
            <a:picLocks noGrp="1" noChangeAspect="1"/>
          </p:cNvPicPr>
          <p:nvPr>
            <p:ph idx="1"/>
          </p:nvPr>
        </p:nvPicPr>
        <p:blipFill>
          <a:blip r:embed="rId3">
            <a:extLst>
              <a:ext uri="{28A0092B-C50C-407E-A947-70E740481C1C}">
                <a14:useLocalDpi xmlns:a14="http://schemas.microsoft.com/office/drawing/2010/main" val="0"/>
              </a:ext>
            </a:extLst>
          </a:blip>
          <a:srcRect t="896" b="896"/>
          <a:stretch>
            <a:fillRect/>
          </a:stretch>
        </p:blipFill>
        <p:spPr/>
      </p:pic>
      <p:sp>
        <p:nvSpPr>
          <p:cNvPr id="3" name="Slide Number Placeholder 2"/>
          <p:cNvSpPr>
            <a:spLocks noGrp="1"/>
          </p:cNvSpPr>
          <p:nvPr>
            <p:ph type="sldNum" sz="quarter" idx="12"/>
          </p:nvPr>
        </p:nvSpPr>
        <p:spPr/>
        <p:txBody>
          <a:bodyPr/>
          <a:lstStyle/>
          <a:p>
            <a:fld id="{B44D27A9-ED0C-8246-8976-D4C08DB79F0F}" type="slidenum">
              <a:rPr lang="en-US" smtClean="0"/>
              <a:t>22</a:t>
            </a:fld>
            <a:endParaRPr lang="en-US"/>
          </a:p>
        </p:txBody>
      </p:sp>
      <p:sp>
        <p:nvSpPr>
          <p:cNvPr id="5" name="Footer Placeholder 4"/>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1544915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932961"/>
            <a:ext cx="3665763" cy="1777419"/>
          </a:xfrm>
        </p:spPr>
        <p:txBody>
          <a:bodyPr anchor="b">
            <a:normAutofit/>
          </a:bodyPr>
          <a:lstStyle/>
          <a:p>
            <a:r>
              <a:rPr lang="fr-CA" sz="3500"/>
              <a:t>Vie de couple à Berne</a:t>
            </a:r>
          </a:p>
        </p:txBody>
      </p:sp>
      <p:sp>
        <p:nvSpPr>
          <p:cNvPr id="9" name="Content Placeholder 2"/>
          <p:cNvSpPr>
            <a:spLocks noGrp="1"/>
          </p:cNvSpPr>
          <p:nvPr>
            <p:ph idx="1"/>
          </p:nvPr>
        </p:nvSpPr>
        <p:spPr>
          <a:xfrm>
            <a:off x="630936" y="2894530"/>
            <a:ext cx="3665763" cy="3209544"/>
          </a:xfrm>
        </p:spPr>
        <p:txBody>
          <a:bodyPr anchor="t">
            <a:noAutofit/>
          </a:bodyPr>
          <a:lstStyle/>
          <a:p>
            <a:r>
              <a:rPr lang="fr-CA" sz="2400" dirty="0">
                <a:solidFill>
                  <a:schemeClr val="bg1"/>
                </a:solidFill>
              </a:rPr>
              <a:t>Albert travaille 8 heures par jour, 6 jours semaine au Bureau des Brevets</a:t>
            </a:r>
          </a:p>
          <a:p>
            <a:r>
              <a:rPr lang="fr-CA" sz="2400" dirty="0">
                <a:solidFill>
                  <a:schemeClr val="bg1"/>
                </a:solidFill>
              </a:rPr>
              <a:t>Mileva assume les tâches ménagères</a:t>
            </a:r>
          </a:p>
          <a:p>
            <a:r>
              <a:rPr lang="fr-CA" sz="2400" dirty="0">
                <a:solidFill>
                  <a:schemeClr val="bg1"/>
                </a:solidFill>
              </a:rPr>
              <a:t>Travaillent ensemble en soirée et souvent tard dans la nuit</a:t>
            </a:r>
          </a:p>
        </p:txBody>
      </p:sp>
      <p:cxnSp>
        <p:nvCxnSpPr>
          <p:cNvPr id="16" name="Straight Connector 15">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haus_kramgasse-1.jpg"/>
          <p:cNvPicPr>
            <a:picLocks noChangeAspect="1"/>
          </p:cNvPicPr>
          <p:nvPr/>
        </p:nvPicPr>
        <p:blipFill rotWithShape="1">
          <a:blip r:embed="rId2">
            <a:extLst>
              <a:ext uri="{28A0092B-C50C-407E-A947-70E740481C1C}">
                <a14:useLocalDpi xmlns:a14="http://schemas.microsoft.com/office/drawing/2010/main" val="0"/>
              </a:ext>
            </a:extLst>
          </a:blip>
          <a:srcRect l="19216" r="22811" b="1"/>
          <a:stretch/>
        </p:blipFill>
        <p:spPr>
          <a:xfrm>
            <a:off x="5061858" y="573678"/>
            <a:ext cx="3827405" cy="5710645"/>
          </a:xfrm>
          <a:prstGeom prst="rect">
            <a:avLst/>
          </a:prstGeom>
        </p:spPr>
      </p:pic>
      <p:sp>
        <p:nvSpPr>
          <p:cNvPr id="4" name="Footer Placeholder 3"/>
          <p:cNvSpPr>
            <a:spLocks noGrp="1"/>
          </p:cNvSpPr>
          <p:nvPr>
            <p:ph type="ftr" sz="quarter" idx="11"/>
          </p:nvPr>
        </p:nvSpPr>
        <p:spPr>
          <a:xfrm>
            <a:off x="5061858" y="6355080"/>
            <a:ext cx="2671353" cy="365125"/>
          </a:xfrm>
        </p:spPr>
        <p:txBody>
          <a:bodyPr>
            <a:normAutofit/>
          </a:bodyPr>
          <a:lstStyle/>
          <a:p>
            <a:pPr algn="l">
              <a:spcAft>
                <a:spcPts val="600"/>
              </a:spcAft>
            </a:pPr>
            <a:r>
              <a:rPr lang="en-US">
                <a:solidFill>
                  <a:schemeClr val="tx1">
                    <a:alpha val="70000"/>
                  </a:schemeClr>
                </a:solidFill>
              </a:rPr>
              <a:t>Pauline Gagnon</a:t>
            </a:r>
          </a:p>
        </p:txBody>
      </p:sp>
      <p:sp>
        <p:nvSpPr>
          <p:cNvPr id="3" name="Slide Number Placeholder 2"/>
          <p:cNvSpPr>
            <a:spLocks noGrp="1"/>
          </p:cNvSpPr>
          <p:nvPr>
            <p:ph type="sldNum" sz="quarter" idx="12"/>
          </p:nvPr>
        </p:nvSpPr>
        <p:spPr>
          <a:xfrm>
            <a:off x="7797403" y="6355080"/>
            <a:ext cx="824735" cy="365125"/>
          </a:xfrm>
        </p:spPr>
        <p:txBody>
          <a:bodyPr>
            <a:normAutofit/>
          </a:bodyPr>
          <a:lstStyle/>
          <a:p>
            <a:pPr>
              <a:spcAft>
                <a:spcPts val="600"/>
              </a:spcAft>
            </a:pPr>
            <a:fld id="{B44D27A9-ED0C-8246-8976-D4C08DB79F0F}" type="slidenum">
              <a:rPr lang="en-US">
                <a:solidFill>
                  <a:schemeClr val="tx1">
                    <a:alpha val="70000"/>
                  </a:schemeClr>
                </a:solidFill>
              </a:rPr>
              <a:pPr>
                <a:spcAft>
                  <a:spcPts val="600"/>
                </a:spcAft>
              </a:pPr>
              <a:t>23</a:t>
            </a:fld>
            <a:endParaRPr lang="en-US">
              <a:solidFill>
                <a:schemeClr val="tx1">
                  <a:alpha val="70000"/>
                </a:schemeClr>
              </a:solidFill>
            </a:endParaRPr>
          </a:p>
        </p:txBody>
      </p:sp>
    </p:spTree>
    <p:extLst>
      <p:ext uri="{BB962C8B-B14F-4D97-AF65-F5344CB8AC3E}">
        <p14:creationId xmlns:p14="http://schemas.microsoft.com/office/powerpoint/2010/main" val="1604070943"/>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6067" y="4498848"/>
            <a:ext cx="8071866" cy="1207008"/>
          </a:xfrm>
        </p:spPr>
        <p:txBody>
          <a:bodyPr vert="horz" lIns="91440" tIns="45720" rIns="91440" bIns="45720" rtlCol="0" anchor="b">
            <a:normAutofit/>
          </a:bodyPr>
          <a:lstStyle/>
          <a:p>
            <a:pPr defTabSz="914400">
              <a:lnSpc>
                <a:spcPct val="90000"/>
              </a:lnSpc>
            </a:pPr>
            <a:r>
              <a:rPr lang="en-US" sz="3800" kern="1200" noProof="0" dirty="0">
                <a:solidFill>
                  <a:schemeClr val="tx1"/>
                </a:solidFill>
                <a:latin typeface="+mj-lt"/>
                <a:ea typeface="+mj-ea"/>
                <a:cs typeface="+mj-cs"/>
              </a:rPr>
              <a:t>14 </a:t>
            </a:r>
            <a:r>
              <a:rPr lang="en-US" sz="3800" kern="1200" noProof="0" dirty="0" err="1">
                <a:solidFill>
                  <a:schemeClr val="tx1"/>
                </a:solidFill>
                <a:latin typeface="+mj-lt"/>
                <a:ea typeface="+mj-ea"/>
                <a:cs typeface="+mj-cs"/>
              </a:rPr>
              <a:t>mai</a:t>
            </a:r>
            <a:r>
              <a:rPr lang="en-US" sz="3800" kern="1200" noProof="0" dirty="0">
                <a:solidFill>
                  <a:schemeClr val="tx1"/>
                </a:solidFill>
                <a:latin typeface="+mj-lt"/>
                <a:ea typeface="+mj-ea"/>
                <a:cs typeface="+mj-cs"/>
              </a:rPr>
              <a:t> 1904: </a:t>
            </a:r>
            <a:br>
              <a:rPr lang="en-US" sz="3800" kern="1200" noProof="0" dirty="0">
                <a:solidFill>
                  <a:schemeClr val="tx1"/>
                </a:solidFill>
                <a:latin typeface="+mj-lt"/>
                <a:ea typeface="+mj-ea"/>
                <a:cs typeface="+mj-cs"/>
              </a:rPr>
            </a:br>
            <a:r>
              <a:rPr lang="en-US" sz="3800" kern="1200" noProof="0" dirty="0">
                <a:solidFill>
                  <a:schemeClr val="tx1"/>
                </a:solidFill>
                <a:latin typeface="+mj-lt"/>
                <a:ea typeface="+mj-ea"/>
                <a:cs typeface="+mj-cs"/>
              </a:rPr>
              <a:t>Naissance </a:t>
            </a:r>
            <a:r>
              <a:rPr lang="en-US" sz="3800" kern="1200" noProof="0" dirty="0" err="1">
                <a:solidFill>
                  <a:schemeClr val="tx1"/>
                </a:solidFill>
                <a:latin typeface="+mj-lt"/>
                <a:ea typeface="+mj-ea"/>
                <a:cs typeface="+mj-cs"/>
              </a:rPr>
              <a:t>d’Hans</a:t>
            </a:r>
            <a:r>
              <a:rPr lang="en-US" sz="3800" kern="1200" noProof="0" dirty="0">
                <a:solidFill>
                  <a:schemeClr val="tx1"/>
                </a:solidFill>
                <a:latin typeface="+mj-lt"/>
                <a:ea typeface="+mj-ea"/>
                <a:cs typeface="+mj-cs"/>
              </a:rPr>
              <a:t>-Albert</a:t>
            </a:r>
          </a:p>
        </p:txBody>
      </p:sp>
      <p:pic>
        <p:nvPicPr>
          <p:cNvPr id="9" name="Picture 8" descr="Mileva_Hans_Albert_1904.jpg"/>
          <p:cNvPicPr>
            <a:picLocks noChangeAspect="1"/>
          </p:cNvPicPr>
          <p:nvPr/>
        </p:nvPicPr>
        <p:blipFill rotWithShape="1">
          <a:blip r:embed="rId2">
            <a:extLst>
              <a:ext uri="{28A0092B-C50C-407E-A947-70E740481C1C}">
                <a14:useLocalDpi xmlns:a14="http://schemas.microsoft.com/office/drawing/2010/main" val="0"/>
              </a:ext>
            </a:extLst>
          </a:blip>
          <a:srcRect t="6760" r="-4" b="-4"/>
          <a:stretch/>
        </p:blipFill>
        <p:spPr>
          <a:xfrm>
            <a:off x="457200" y="320749"/>
            <a:ext cx="3909060" cy="3856948"/>
          </a:xfrm>
          <a:prstGeom prst="rect">
            <a:avLst/>
          </a:prstGeom>
        </p:spPr>
      </p:pic>
      <p:cxnSp>
        <p:nvCxnSpPr>
          <p:cNvPr id="15" name="Straight Connector 14">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251845"/>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Mileva-Albert-HA-bébé.jpg"/>
          <p:cNvPicPr>
            <a:picLocks noChangeAspect="1"/>
          </p:cNvPicPr>
          <p:nvPr/>
        </p:nvPicPr>
        <p:blipFill rotWithShape="1">
          <a:blip r:embed="rId3">
            <a:extLst>
              <a:ext uri="{28A0092B-C50C-407E-A947-70E740481C1C}">
                <a14:useLocalDpi xmlns:a14="http://schemas.microsoft.com/office/drawing/2010/main" val="0"/>
              </a:ext>
            </a:extLst>
          </a:blip>
          <a:srcRect t="10830" r="-1" b="12416"/>
          <a:stretch/>
        </p:blipFill>
        <p:spPr>
          <a:xfrm>
            <a:off x="4777740" y="320109"/>
            <a:ext cx="3909060" cy="3857568"/>
          </a:xfrm>
          <a:prstGeom prst="rect">
            <a:avLst/>
          </a:prstGeom>
        </p:spPr>
      </p:pic>
      <p:sp>
        <p:nvSpPr>
          <p:cNvPr id="4" name="Footer Placeholder 3"/>
          <p:cNvSpPr>
            <a:spLocks noGrp="1"/>
          </p:cNvSpPr>
          <p:nvPr>
            <p:ph type="ftr" sz="quarter" idx="11"/>
          </p:nvPr>
        </p:nvSpPr>
        <p:spPr>
          <a:xfrm>
            <a:off x="3031236" y="6356350"/>
            <a:ext cx="3086100" cy="365125"/>
          </a:xfrm>
        </p:spPr>
        <p:txBody>
          <a:bodyPr vert="horz" lIns="91440" tIns="45720" rIns="91440" bIns="45720" rtlCol="0" anchor="ctr">
            <a:normAutofit/>
          </a:bodyPr>
          <a:lstStyle/>
          <a:p>
            <a:pPr defTabSz="914400">
              <a:spcAft>
                <a:spcPts val="600"/>
              </a:spcAft>
            </a:pPr>
            <a:r>
              <a:rPr lang="en-US" sz="1000" kern="1200">
                <a:solidFill>
                  <a:schemeClr val="tx1">
                    <a:alpha val="60000"/>
                  </a:schemeClr>
                </a:solidFill>
                <a:latin typeface="+mn-lt"/>
                <a:ea typeface="+mn-ea"/>
                <a:cs typeface="+mn-cs"/>
              </a:rPr>
              <a:t>Pauline Gagnon</a:t>
            </a:r>
          </a:p>
        </p:txBody>
      </p:sp>
      <p:sp>
        <p:nvSpPr>
          <p:cNvPr id="3" name="Slide Number Placeholder 2"/>
          <p:cNvSpPr>
            <a:spLocks noGrp="1"/>
          </p:cNvSpPr>
          <p:nvPr>
            <p:ph type="sldNum" sz="quarter" idx="12"/>
          </p:nvPr>
        </p:nvSpPr>
        <p:spPr>
          <a:xfrm>
            <a:off x="6460236" y="6356350"/>
            <a:ext cx="2057400" cy="365125"/>
          </a:xfrm>
        </p:spPr>
        <p:txBody>
          <a:bodyPr vert="horz" lIns="91440" tIns="45720" rIns="91440" bIns="45720" rtlCol="0" anchor="ctr">
            <a:normAutofit/>
          </a:bodyPr>
          <a:lstStyle/>
          <a:p>
            <a:pPr defTabSz="914400">
              <a:spcAft>
                <a:spcPts val="600"/>
              </a:spcAft>
            </a:pPr>
            <a:fld id="{B44D27A9-ED0C-8246-8976-D4C08DB79F0F}" type="slidenum">
              <a:rPr lang="en-US" sz="1000">
                <a:solidFill>
                  <a:schemeClr val="tx1">
                    <a:alpha val="60000"/>
                  </a:schemeClr>
                </a:solidFill>
              </a:rPr>
              <a:pPr defTabSz="914400">
                <a:spcAft>
                  <a:spcPts val="600"/>
                </a:spcAft>
              </a:pPr>
              <a:t>24</a:t>
            </a:fld>
            <a:endParaRPr lang="en-US" sz="1000">
              <a:solidFill>
                <a:schemeClr val="tx1">
                  <a:alpha val="60000"/>
                </a:schemeClr>
              </a:solidFill>
            </a:endParaRPr>
          </a:p>
        </p:txBody>
      </p:sp>
    </p:spTree>
    <p:extLst>
      <p:ext uri="{BB962C8B-B14F-4D97-AF65-F5344CB8AC3E}">
        <p14:creationId xmlns:p14="http://schemas.microsoft.com/office/powerpoint/2010/main" val="5157434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3871"/>
            <a:ext cx="8229600" cy="4525963"/>
          </a:xfrm>
        </p:spPr>
        <p:txBody>
          <a:bodyPr/>
          <a:lstStyle/>
          <a:p>
            <a:pPr marL="0" indent="0" algn="ctr">
              <a:buNone/>
            </a:pPr>
            <a:endParaRPr lang="fr-CA" dirty="0"/>
          </a:p>
          <a:p>
            <a:pPr marL="0" indent="0" algn="ctr">
              <a:buNone/>
            </a:pPr>
            <a:endParaRPr lang="fr-CA" dirty="0"/>
          </a:p>
          <a:p>
            <a:pPr marL="0" indent="0" algn="ctr">
              <a:buNone/>
            </a:pPr>
            <a:r>
              <a:rPr lang="fr-CA" sz="4400" b="1" dirty="0"/>
              <a:t>1905</a:t>
            </a:r>
          </a:p>
          <a:p>
            <a:pPr marL="0" indent="0" algn="ctr">
              <a:buNone/>
            </a:pPr>
            <a:r>
              <a:rPr lang="fr-CA" sz="4400" b="1" dirty="0"/>
              <a:t>L’année miraculeuse</a:t>
            </a:r>
          </a:p>
        </p:txBody>
      </p:sp>
      <p:sp>
        <p:nvSpPr>
          <p:cNvPr id="2" name="Slide Number Placeholder 1"/>
          <p:cNvSpPr>
            <a:spLocks noGrp="1"/>
          </p:cNvSpPr>
          <p:nvPr>
            <p:ph type="sldNum" sz="quarter" idx="12"/>
          </p:nvPr>
        </p:nvSpPr>
        <p:spPr/>
        <p:txBody>
          <a:bodyPr/>
          <a:lstStyle/>
          <a:p>
            <a:fld id="{B44D27A9-ED0C-8246-8976-D4C08DB79F0F}" type="slidenum">
              <a:rPr lang="en-US" smtClean="0"/>
              <a:t>25</a:t>
            </a:fld>
            <a:endParaRPr lang="en-US"/>
          </a:p>
        </p:txBody>
      </p:sp>
      <p:sp>
        <p:nvSpPr>
          <p:cNvPr id="4" name="Footer Placeholder 3"/>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1552449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796652"/>
            <a:ext cx="3665100" cy="1544774"/>
          </a:xfrm>
        </p:spPr>
        <p:txBody>
          <a:bodyPr anchor="b">
            <a:normAutofit/>
          </a:bodyPr>
          <a:lstStyle/>
          <a:p>
            <a:r>
              <a:rPr lang="fr-CA" sz="3500" dirty="0"/>
              <a:t>Publications en 1905</a:t>
            </a:r>
          </a:p>
        </p:txBody>
      </p:sp>
      <p:sp>
        <p:nvSpPr>
          <p:cNvPr id="3" name="Content Placeholder 2"/>
          <p:cNvSpPr>
            <a:spLocks noGrp="1"/>
          </p:cNvSpPr>
          <p:nvPr>
            <p:ph idx="1"/>
          </p:nvPr>
        </p:nvSpPr>
        <p:spPr>
          <a:xfrm>
            <a:off x="630937" y="2489200"/>
            <a:ext cx="3665100" cy="3614874"/>
          </a:xfrm>
        </p:spPr>
        <p:txBody>
          <a:bodyPr anchor="t">
            <a:normAutofit/>
          </a:bodyPr>
          <a:lstStyle/>
          <a:p>
            <a:pPr marL="0" indent="0">
              <a:lnSpc>
                <a:spcPct val="90000"/>
              </a:lnSpc>
              <a:buNone/>
            </a:pPr>
            <a:r>
              <a:rPr lang="fr-CA" sz="1600" dirty="0">
                <a:solidFill>
                  <a:schemeClr val="bg1"/>
                </a:solidFill>
              </a:rPr>
              <a:t>Albert publie 5 articles dans les </a:t>
            </a:r>
            <a:r>
              <a:rPr lang="fr-CA" sz="1600" i="1" dirty="0">
                <a:solidFill>
                  <a:schemeClr val="bg1"/>
                </a:solidFill>
              </a:rPr>
              <a:t>Annalen der Physik </a:t>
            </a:r>
            <a:endParaRPr lang="fr-CA" sz="1600" dirty="0">
              <a:solidFill>
                <a:schemeClr val="bg1"/>
              </a:solidFill>
            </a:endParaRPr>
          </a:p>
          <a:p>
            <a:pPr>
              <a:lnSpc>
                <a:spcPct val="90000"/>
              </a:lnSpc>
            </a:pPr>
            <a:r>
              <a:rPr lang="fr-CA" sz="1600" dirty="0">
                <a:solidFill>
                  <a:schemeClr val="bg1"/>
                </a:solidFill>
              </a:rPr>
              <a:t>l’effet photoélectrique - </a:t>
            </a:r>
            <a:r>
              <a:rPr lang="fr-CA" sz="1100" dirty="0">
                <a:solidFill>
                  <a:schemeClr val="bg1"/>
                </a:solidFill>
              </a:rPr>
              <a:t>Prix Nobel 1921</a:t>
            </a:r>
            <a:endParaRPr lang="fr-CA" sz="1600" dirty="0">
              <a:solidFill>
                <a:schemeClr val="bg1"/>
              </a:solidFill>
            </a:endParaRPr>
          </a:p>
          <a:p>
            <a:pPr>
              <a:lnSpc>
                <a:spcPct val="90000"/>
              </a:lnSpc>
            </a:pPr>
            <a:r>
              <a:rPr lang="fr-CA" sz="1600" dirty="0">
                <a:solidFill>
                  <a:schemeClr val="bg1"/>
                </a:solidFill>
              </a:rPr>
              <a:t>deux sur mouvement brownien</a:t>
            </a:r>
          </a:p>
          <a:p>
            <a:pPr>
              <a:lnSpc>
                <a:spcPct val="90000"/>
              </a:lnSpc>
            </a:pPr>
            <a:r>
              <a:rPr lang="fr-CA" sz="1600" dirty="0">
                <a:solidFill>
                  <a:schemeClr val="bg1"/>
                </a:solidFill>
              </a:rPr>
              <a:t>la théorie de la relativité (restreinte)</a:t>
            </a:r>
          </a:p>
          <a:p>
            <a:pPr>
              <a:lnSpc>
                <a:spcPct val="90000"/>
              </a:lnSpc>
            </a:pPr>
            <a:r>
              <a:rPr lang="fr-CA" sz="1600" dirty="0">
                <a:solidFill>
                  <a:schemeClr val="bg1"/>
                </a:solidFill>
              </a:rPr>
              <a:t>l’équivalence entre masse et énergie (</a:t>
            </a:r>
            <a:r>
              <a:rPr lang="fr-CA" sz="1600" b="1" dirty="0">
                <a:solidFill>
                  <a:schemeClr val="bg1"/>
                </a:solidFill>
              </a:rPr>
              <a:t>E = mc</a:t>
            </a:r>
            <a:r>
              <a:rPr lang="fr-CA" sz="1600" b="1" baseline="30000" dirty="0">
                <a:solidFill>
                  <a:schemeClr val="bg1"/>
                </a:solidFill>
              </a:rPr>
              <a:t>2</a:t>
            </a:r>
            <a:r>
              <a:rPr lang="fr-CA" sz="1600" dirty="0">
                <a:solidFill>
                  <a:schemeClr val="bg1"/>
                </a:solidFill>
              </a:rPr>
              <a:t>)</a:t>
            </a:r>
          </a:p>
          <a:p>
            <a:pPr marL="0" indent="0">
              <a:lnSpc>
                <a:spcPct val="90000"/>
              </a:lnSpc>
              <a:buNone/>
            </a:pPr>
            <a:endParaRPr lang="fr-CA" sz="1600" dirty="0">
              <a:solidFill>
                <a:schemeClr val="bg1"/>
              </a:solidFill>
            </a:endParaRPr>
          </a:p>
          <a:p>
            <a:pPr marL="0" indent="0">
              <a:lnSpc>
                <a:spcPct val="90000"/>
              </a:lnSpc>
              <a:buNone/>
            </a:pPr>
            <a:r>
              <a:rPr lang="fr-CA" sz="1600" dirty="0">
                <a:solidFill>
                  <a:schemeClr val="bg1"/>
                </a:solidFill>
              </a:rPr>
              <a:t>Commente aussi 21 articles scientifiques</a:t>
            </a:r>
          </a:p>
          <a:p>
            <a:pPr>
              <a:lnSpc>
                <a:spcPct val="90000"/>
              </a:lnSpc>
            </a:pPr>
            <a:endParaRPr lang="fr-CA" sz="1600" dirty="0">
              <a:solidFill>
                <a:schemeClr val="bg1"/>
              </a:solidFill>
            </a:endParaRPr>
          </a:p>
          <a:p>
            <a:pPr marL="0" indent="0">
              <a:lnSpc>
                <a:spcPct val="90000"/>
              </a:lnSpc>
              <a:buNone/>
            </a:pPr>
            <a:r>
              <a:rPr lang="fr-CA" sz="1600" dirty="0">
                <a:solidFill>
                  <a:schemeClr val="bg1"/>
                </a:solidFill>
              </a:rPr>
              <a:t>Dépose en avril sa thèse de doctorat sur la dimension des molécules. Reçoit son doctorat en juillet</a:t>
            </a:r>
          </a:p>
          <a:p>
            <a:pPr>
              <a:lnSpc>
                <a:spcPct val="90000"/>
              </a:lnSpc>
            </a:pPr>
            <a:endParaRPr lang="fr-CA" sz="1400" dirty="0"/>
          </a:p>
        </p:txBody>
      </p:sp>
      <p:cxnSp>
        <p:nvCxnSpPr>
          <p:cNvPr id="13" name="Straight Connector 12">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close - up of a document&#10;&#10;Description automatically generated with medium confidence">
            <a:extLst>
              <a:ext uri="{FF2B5EF4-FFF2-40B4-BE49-F238E27FC236}">
                <a16:creationId xmlns:a16="http://schemas.microsoft.com/office/drawing/2014/main" id="{AE4638EE-D293-CE44-9250-E3DB9CB00CF1}"/>
              </a:ext>
            </a:extLst>
          </p:cNvPr>
          <p:cNvPicPr>
            <a:picLocks noChangeAspect="1"/>
          </p:cNvPicPr>
          <p:nvPr/>
        </p:nvPicPr>
        <p:blipFill rotWithShape="1">
          <a:blip r:embed="rId2"/>
          <a:srcRect l="205" r="-2" b="-2"/>
          <a:stretch/>
        </p:blipFill>
        <p:spPr>
          <a:xfrm>
            <a:off x="5061858" y="573678"/>
            <a:ext cx="3827405" cy="5710645"/>
          </a:xfrm>
          <a:prstGeom prst="rect">
            <a:avLst/>
          </a:prstGeom>
        </p:spPr>
      </p:pic>
      <p:sp>
        <p:nvSpPr>
          <p:cNvPr id="5" name="Footer Placeholder 4"/>
          <p:cNvSpPr>
            <a:spLocks noGrp="1"/>
          </p:cNvSpPr>
          <p:nvPr>
            <p:ph type="ftr" sz="quarter" idx="11"/>
          </p:nvPr>
        </p:nvSpPr>
        <p:spPr>
          <a:xfrm>
            <a:off x="5061858" y="6355080"/>
            <a:ext cx="2671353" cy="365125"/>
          </a:xfrm>
        </p:spPr>
        <p:txBody>
          <a:bodyPr>
            <a:normAutofit/>
          </a:bodyPr>
          <a:lstStyle/>
          <a:p>
            <a:pPr algn="l">
              <a:spcAft>
                <a:spcPts val="600"/>
              </a:spcAft>
            </a:pPr>
            <a:r>
              <a:rPr lang="en-US">
                <a:solidFill>
                  <a:schemeClr val="tx1">
                    <a:alpha val="70000"/>
                  </a:schemeClr>
                </a:solidFill>
              </a:rPr>
              <a:t>Pauline Gagnon</a:t>
            </a:r>
          </a:p>
        </p:txBody>
      </p:sp>
      <p:sp>
        <p:nvSpPr>
          <p:cNvPr id="4" name="Slide Number Placeholder 3"/>
          <p:cNvSpPr>
            <a:spLocks noGrp="1"/>
          </p:cNvSpPr>
          <p:nvPr>
            <p:ph type="sldNum" sz="quarter" idx="12"/>
          </p:nvPr>
        </p:nvSpPr>
        <p:spPr>
          <a:xfrm>
            <a:off x="7797403" y="6355080"/>
            <a:ext cx="824735" cy="365125"/>
          </a:xfrm>
        </p:spPr>
        <p:txBody>
          <a:bodyPr>
            <a:normAutofit/>
          </a:bodyPr>
          <a:lstStyle/>
          <a:p>
            <a:pPr>
              <a:spcAft>
                <a:spcPts val="600"/>
              </a:spcAft>
            </a:pPr>
            <a:fld id="{B44D27A9-ED0C-8246-8976-D4C08DB79F0F}" type="slidenum">
              <a:rPr lang="en-US">
                <a:solidFill>
                  <a:schemeClr val="tx1">
                    <a:alpha val="70000"/>
                  </a:schemeClr>
                </a:solidFill>
              </a:rPr>
              <a:pPr>
                <a:spcAft>
                  <a:spcPts val="600"/>
                </a:spcAft>
              </a:pPr>
              <a:t>26</a:t>
            </a:fld>
            <a:endParaRPr lang="en-US">
              <a:solidFill>
                <a:schemeClr val="tx1">
                  <a:alpha val="70000"/>
                </a:schemeClr>
              </a:solidFill>
            </a:endParaRPr>
          </a:p>
        </p:txBody>
      </p:sp>
    </p:spTree>
    <p:extLst>
      <p:ext uri="{BB962C8B-B14F-4D97-AF65-F5344CB8AC3E}">
        <p14:creationId xmlns:p14="http://schemas.microsoft.com/office/powerpoint/2010/main" val="2971277530"/>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Débuts de la Relativité</a:t>
            </a:r>
          </a:p>
        </p:txBody>
      </p:sp>
      <p:sp>
        <p:nvSpPr>
          <p:cNvPr id="3" name="Content Placeholder 2"/>
          <p:cNvSpPr>
            <a:spLocks noGrp="1"/>
          </p:cNvSpPr>
          <p:nvPr>
            <p:ph idx="1"/>
          </p:nvPr>
        </p:nvSpPr>
        <p:spPr>
          <a:xfrm>
            <a:off x="457200" y="1600200"/>
            <a:ext cx="8229600" cy="4525963"/>
          </a:xfrm>
        </p:spPr>
        <p:txBody>
          <a:bodyPr>
            <a:normAutofit/>
          </a:bodyPr>
          <a:lstStyle/>
          <a:p>
            <a:pPr marL="0" indent="0">
              <a:buNone/>
            </a:pPr>
            <a:r>
              <a:rPr lang="fr-CA" sz="2800" dirty="0"/>
              <a:t>Trois ans avant sa mort, Albert Einstein confia à R. S. </a:t>
            </a:r>
            <a:r>
              <a:rPr lang="fr-CA" sz="2800" dirty="0" err="1"/>
              <a:t>Shankland</a:t>
            </a:r>
            <a:r>
              <a:rPr lang="fr-CA" sz="2800" dirty="0"/>
              <a:t> que son travail sur la relativité « </a:t>
            </a:r>
            <a:r>
              <a:rPr lang="fr-CA" sz="2800" i="1" dirty="0"/>
              <a:t>a été ma vie pendant plus de 7 ans </a:t>
            </a:r>
            <a:r>
              <a:rPr lang="fr-CA" sz="2800" dirty="0"/>
              <a:t>» et l’effet photoélectrique, 5 ans</a:t>
            </a:r>
          </a:p>
          <a:p>
            <a:pPr marL="0" indent="0">
              <a:buNone/>
            </a:pPr>
            <a:endParaRPr lang="fr-CA" sz="2800" dirty="0"/>
          </a:p>
          <a:p>
            <a:pPr marL="0" indent="0">
              <a:buNone/>
            </a:pPr>
            <a:r>
              <a:rPr lang="fr-CA" sz="2800" dirty="0"/>
              <a:t>Ses réflexions sur la relativité ont donc commencé en 1898, alors qu’Albert et Mileva passaient tout leur temps ensemble à étudier et discuter</a:t>
            </a:r>
          </a:p>
          <a:p>
            <a:pPr marL="0" indent="0">
              <a:buNone/>
            </a:pPr>
            <a:endParaRPr lang="fr-CA" sz="2800" dirty="0"/>
          </a:p>
          <a:p>
            <a:pPr marL="0" indent="0">
              <a:buNone/>
            </a:pPr>
            <a:r>
              <a:rPr lang="fr-CA" sz="2000" dirty="0" err="1"/>
              <a:t>Shankland</a:t>
            </a:r>
            <a:r>
              <a:rPr lang="fr-CA" sz="2000" dirty="0"/>
              <a:t>, </a:t>
            </a:r>
            <a:r>
              <a:rPr lang="fr-CA" sz="2000" i="1" dirty="0"/>
              <a:t>Conversations </a:t>
            </a:r>
            <a:r>
              <a:rPr lang="fr-CA" sz="2000" i="1" dirty="0" err="1"/>
              <a:t>with</a:t>
            </a:r>
            <a:r>
              <a:rPr lang="fr-CA" sz="2000" i="1" dirty="0"/>
              <a:t> Albert Einstein</a:t>
            </a:r>
            <a:r>
              <a:rPr lang="fr-CA" sz="2000" dirty="0"/>
              <a:t>, Am. J. Phys. 31, 47 (1963)</a:t>
            </a:r>
          </a:p>
          <a:p>
            <a:pPr marL="0" indent="0">
              <a:buNone/>
            </a:pPr>
            <a:endParaRPr lang="fr-CA" sz="2800" dirty="0"/>
          </a:p>
          <a:p>
            <a:pPr marL="0" indent="0">
              <a:buNone/>
            </a:pPr>
            <a:endParaRPr lang="fr-CA" dirty="0"/>
          </a:p>
        </p:txBody>
      </p:sp>
      <p:sp>
        <p:nvSpPr>
          <p:cNvPr id="4" name="Slide Number Placeholder 3"/>
          <p:cNvSpPr>
            <a:spLocks noGrp="1"/>
          </p:cNvSpPr>
          <p:nvPr>
            <p:ph type="sldNum" sz="quarter" idx="12"/>
          </p:nvPr>
        </p:nvSpPr>
        <p:spPr/>
        <p:txBody>
          <a:bodyPr/>
          <a:lstStyle/>
          <a:p>
            <a:fld id="{B44D27A9-ED0C-8246-8976-D4C08DB79F0F}" type="slidenum">
              <a:rPr lang="en-US" smtClean="0"/>
              <a:t>27</a:t>
            </a:fld>
            <a:endParaRPr lang="en-US"/>
          </a:p>
        </p:txBody>
      </p:sp>
      <p:sp>
        <p:nvSpPr>
          <p:cNvPr id="5" name="Footer Placeholder 4"/>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2829220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37" y="620397"/>
            <a:ext cx="3869311" cy="1467631"/>
          </a:xfrm>
        </p:spPr>
        <p:txBody>
          <a:bodyPr anchor="b">
            <a:normAutofit/>
          </a:bodyPr>
          <a:lstStyle/>
          <a:p>
            <a:pPr>
              <a:lnSpc>
                <a:spcPct val="90000"/>
              </a:lnSpc>
            </a:pPr>
            <a:r>
              <a:rPr lang="fr-CA" sz="2800" dirty="0"/>
              <a:t>Selon Peter Michelmore, biographe d’Einstein</a:t>
            </a:r>
            <a:endParaRPr lang="en-CA" sz="2475" dirty="0"/>
          </a:p>
        </p:txBody>
      </p:sp>
      <p:sp>
        <p:nvSpPr>
          <p:cNvPr id="3" name="Content Placeholder 2"/>
          <p:cNvSpPr>
            <a:spLocks noGrp="1"/>
          </p:cNvSpPr>
          <p:nvPr>
            <p:ph idx="1"/>
          </p:nvPr>
        </p:nvSpPr>
        <p:spPr>
          <a:xfrm>
            <a:off x="201328" y="2516624"/>
            <a:ext cx="3748927" cy="3884176"/>
          </a:xfrm>
        </p:spPr>
        <p:txBody>
          <a:bodyPr>
            <a:normAutofit/>
          </a:bodyPr>
          <a:lstStyle/>
          <a:p>
            <a:pPr marL="0" indent="0">
              <a:buNone/>
            </a:pPr>
            <a:r>
              <a:rPr lang="fr-CA" sz="2400" dirty="0"/>
              <a:t>Après cinq semaines passées à compléter l’article sur les fondements de la théorie de la relativité, Albert</a:t>
            </a:r>
          </a:p>
          <a:p>
            <a:pPr marL="0" indent="0">
              <a:buNone/>
            </a:pPr>
            <a:r>
              <a:rPr lang="fr-CA" sz="2400" dirty="0"/>
              <a:t> </a:t>
            </a:r>
            <a:r>
              <a:rPr lang="fr-CA" sz="2400" i="1" dirty="0"/>
              <a:t>« passa deux semaines au lit pendant que Mileva relisait inlassablement l’article avant de le poster ».</a:t>
            </a:r>
          </a:p>
          <a:p>
            <a:pPr marL="0" indent="0">
              <a:buNone/>
            </a:pPr>
            <a:endParaRPr lang="en-CA" sz="1425" i="1" dirty="0"/>
          </a:p>
          <a:p>
            <a:endParaRPr lang="en-CA" sz="1425" dirty="0"/>
          </a:p>
        </p:txBody>
      </p:sp>
      <p:pic>
        <p:nvPicPr>
          <p:cNvPr id="6" name="Picture 5" descr="A group of people posing for the camera&#10;&#10;Description automatically generated">
            <a:extLst>
              <a:ext uri="{FF2B5EF4-FFF2-40B4-BE49-F238E27FC236}">
                <a16:creationId xmlns:a16="http://schemas.microsoft.com/office/drawing/2014/main" id="{A8957F84-759F-EA45-4ABD-FB0B8D08DD8F}"/>
              </a:ext>
            </a:extLst>
          </p:cNvPr>
          <p:cNvPicPr>
            <a:picLocks noChangeAspect="1"/>
          </p:cNvPicPr>
          <p:nvPr/>
        </p:nvPicPr>
        <p:blipFill rotWithShape="1">
          <a:blip r:embed="rId2"/>
          <a:srcRect l="5764" r="1014"/>
          <a:stretch/>
        </p:blipFill>
        <p:spPr>
          <a:xfrm>
            <a:off x="4130833" y="1354213"/>
            <a:ext cx="386931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p:cNvSpPr>
            <a:spLocks noGrp="1"/>
          </p:cNvSpPr>
          <p:nvPr>
            <p:ph type="sldNum" sz="quarter" idx="12"/>
          </p:nvPr>
        </p:nvSpPr>
        <p:spPr>
          <a:xfrm>
            <a:off x="7015163" y="5624514"/>
            <a:ext cx="514350" cy="273844"/>
          </a:xfrm>
        </p:spPr>
        <p:txBody>
          <a:bodyPr>
            <a:normAutofit lnSpcReduction="10000"/>
          </a:bodyPr>
          <a:lstStyle/>
          <a:p>
            <a:pPr>
              <a:spcAft>
                <a:spcPts val="450"/>
              </a:spcAft>
            </a:pPr>
            <a:fld id="{B44D27A9-ED0C-8246-8976-D4C08DB79F0F}" type="slidenum">
              <a:rPr lang="en-US">
                <a:solidFill>
                  <a:srgbClr val="FFFFFF"/>
                </a:solidFill>
              </a:rPr>
              <a:pPr>
                <a:spcAft>
                  <a:spcPts val="450"/>
                </a:spcAft>
              </a:pPr>
              <a:t>28</a:t>
            </a:fld>
            <a:endParaRPr lang="en-US">
              <a:solidFill>
                <a:srgbClr val="FFFFFF"/>
              </a:solidFill>
            </a:endParaRPr>
          </a:p>
        </p:txBody>
      </p:sp>
    </p:spTree>
    <p:extLst>
      <p:ext uri="{BB962C8B-B14F-4D97-AF65-F5344CB8AC3E}">
        <p14:creationId xmlns:p14="http://schemas.microsoft.com/office/powerpoint/2010/main" val="2627782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viSad-19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47" y="166493"/>
            <a:ext cx="4381626" cy="2453711"/>
          </a:xfrm>
          <a:prstGeom prst="rect">
            <a:avLst/>
          </a:prstGeom>
        </p:spPr>
      </p:pic>
      <p:pic>
        <p:nvPicPr>
          <p:cNvPr id="5" name="Picture 4" descr="NoviSad-19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729" y="166489"/>
            <a:ext cx="4434872" cy="2461355"/>
          </a:xfrm>
          <a:prstGeom prst="rect">
            <a:avLst/>
          </a:prstGeom>
        </p:spPr>
      </p:pic>
      <p:sp>
        <p:nvSpPr>
          <p:cNvPr id="8" name="Title 1"/>
          <p:cNvSpPr>
            <a:spLocks noGrp="1"/>
          </p:cNvSpPr>
          <p:nvPr>
            <p:ph type="title"/>
          </p:nvPr>
        </p:nvSpPr>
        <p:spPr>
          <a:xfrm>
            <a:off x="125847" y="2940605"/>
            <a:ext cx="8896754" cy="3750902"/>
          </a:xfrm>
        </p:spPr>
        <p:txBody>
          <a:bodyPr>
            <a:noAutofit/>
          </a:bodyPr>
          <a:lstStyle/>
          <a:p>
            <a:r>
              <a:rPr lang="en-CA" sz="3600" noProof="0" dirty="0" err="1"/>
              <a:t>Visites</a:t>
            </a:r>
            <a:r>
              <a:rPr lang="en-CA" sz="3600" noProof="0" dirty="0"/>
              <a:t> </a:t>
            </a:r>
            <a:r>
              <a:rPr lang="en-CA" sz="3600" noProof="0" dirty="0" err="1"/>
              <a:t>à</a:t>
            </a:r>
            <a:r>
              <a:rPr lang="en-CA" sz="3600" noProof="0" dirty="0"/>
              <a:t> Novi Sad </a:t>
            </a:r>
            <a:r>
              <a:rPr lang="en-CA" sz="3600" noProof="0" dirty="0" err="1"/>
              <a:t>en</a:t>
            </a:r>
            <a:r>
              <a:rPr lang="en-CA" sz="3600" noProof="0" dirty="0"/>
              <a:t> 1905,1907 et 1913</a:t>
            </a:r>
            <a:br>
              <a:rPr lang="en-CA" sz="3600" noProof="0" dirty="0"/>
            </a:br>
            <a:br>
              <a:rPr lang="en-CA" sz="3600" noProof="0" dirty="0"/>
            </a:br>
            <a:r>
              <a:rPr lang="en-CA" sz="3600" noProof="0" dirty="0" err="1"/>
              <a:t>Nombreux</a:t>
            </a:r>
            <a:r>
              <a:rPr lang="en-CA" sz="3600" noProof="0" dirty="0"/>
              <a:t> </a:t>
            </a:r>
            <a:r>
              <a:rPr lang="en-CA" sz="3600" noProof="0" dirty="0" err="1"/>
              <a:t>témoignages</a:t>
            </a:r>
            <a:endParaRPr lang="en-CA" sz="3600" noProof="0" dirty="0"/>
          </a:p>
        </p:txBody>
      </p:sp>
      <p:sp>
        <p:nvSpPr>
          <p:cNvPr id="2" name="Slide Number Placeholder 1"/>
          <p:cNvSpPr>
            <a:spLocks noGrp="1"/>
          </p:cNvSpPr>
          <p:nvPr>
            <p:ph type="sldNum" sz="quarter" idx="12"/>
          </p:nvPr>
        </p:nvSpPr>
        <p:spPr/>
        <p:txBody>
          <a:bodyPr/>
          <a:lstStyle/>
          <a:p>
            <a:fld id="{B44D27A9-ED0C-8246-8976-D4C08DB79F0F}" type="slidenum">
              <a:rPr lang="en-US" smtClean="0"/>
              <a:t>29</a:t>
            </a:fld>
            <a:endParaRPr lang="en-US" dirty="0"/>
          </a:p>
        </p:txBody>
      </p:sp>
      <p:sp>
        <p:nvSpPr>
          <p:cNvPr id="3" name="Footer Placeholder 2"/>
          <p:cNvSpPr>
            <a:spLocks noGrp="1"/>
          </p:cNvSpPr>
          <p:nvPr>
            <p:ph type="ftr" sz="quarter" idx="11"/>
          </p:nvPr>
        </p:nvSpPr>
        <p:spPr/>
        <p:txBody>
          <a:bodyPr/>
          <a:lstStyle/>
          <a:p>
            <a:r>
              <a:rPr lang="en-US" dirty="0"/>
              <a:t>Pauline Gagnon</a:t>
            </a:r>
          </a:p>
        </p:txBody>
      </p:sp>
    </p:spTree>
    <p:extLst>
      <p:ext uri="{BB962C8B-B14F-4D97-AF65-F5344CB8AC3E}">
        <p14:creationId xmlns:p14="http://schemas.microsoft.com/office/powerpoint/2010/main" val="306567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932961"/>
            <a:ext cx="3665763" cy="1777419"/>
          </a:xfrm>
        </p:spPr>
        <p:txBody>
          <a:bodyPr anchor="b">
            <a:normAutofit/>
          </a:bodyPr>
          <a:lstStyle/>
          <a:p>
            <a:r>
              <a:rPr lang="fr-CA" sz="3500"/>
              <a:t>Études de Mileva</a:t>
            </a:r>
          </a:p>
        </p:txBody>
      </p:sp>
      <p:sp>
        <p:nvSpPr>
          <p:cNvPr id="3" name="Content Placeholder 2"/>
          <p:cNvSpPr>
            <a:spLocks noGrp="1"/>
          </p:cNvSpPr>
          <p:nvPr>
            <p:ph idx="1"/>
          </p:nvPr>
        </p:nvSpPr>
        <p:spPr>
          <a:xfrm>
            <a:off x="630936" y="2894530"/>
            <a:ext cx="3665763" cy="3209544"/>
          </a:xfrm>
        </p:spPr>
        <p:txBody>
          <a:bodyPr anchor="t">
            <a:normAutofit/>
          </a:bodyPr>
          <a:lstStyle/>
          <a:p>
            <a:r>
              <a:rPr lang="fr-CA" sz="1700" dirty="0">
                <a:solidFill>
                  <a:schemeClr val="bg1"/>
                </a:solidFill>
              </a:rPr>
              <a:t>1875: Née à Titel en Serbie</a:t>
            </a:r>
          </a:p>
          <a:p>
            <a:r>
              <a:rPr lang="fr-CA" sz="1700" dirty="0">
                <a:solidFill>
                  <a:schemeClr val="bg1"/>
                </a:solidFill>
              </a:rPr>
              <a:t>Fait son secondaire la dernière année où les filles étaient acceptées à cette école</a:t>
            </a:r>
          </a:p>
          <a:p>
            <a:r>
              <a:rPr lang="fr-CA" sz="1700" dirty="0">
                <a:solidFill>
                  <a:schemeClr val="bg1"/>
                </a:solidFill>
              </a:rPr>
              <a:t>1892: Permission spéciale pour assister aux cours de physique à Zagreb. </a:t>
            </a:r>
          </a:p>
          <a:p>
            <a:r>
              <a:rPr lang="fr-CA" sz="1700" dirty="0">
                <a:solidFill>
                  <a:schemeClr val="bg1"/>
                </a:solidFill>
              </a:rPr>
              <a:t>1894: Termine son secondaire à Zurich en Suisse</a:t>
            </a:r>
          </a:p>
          <a:p>
            <a:r>
              <a:rPr lang="fr-CA" sz="1700" dirty="0">
                <a:solidFill>
                  <a:schemeClr val="bg1"/>
                </a:solidFill>
              </a:rPr>
              <a:t>1895: La famille déménage à </a:t>
            </a:r>
            <a:r>
              <a:rPr lang="fr-CA" sz="1700" dirty="0" err="1">
                <a:solidFill>
                  <a:schemeClr val="bg1"/>
                </a:solidFill>
              </a:rPr>
              <a:t>Novi</a:t>
            </a:r>
            <a:r>
              <a:rPr lang="fr-CA" sz="1700" dirty="0">
                <a:solidFill>
                  <a:schemeClr val="bg1"/>
                </a:solidFill>
              </a:rPr>
              <a:t> </a:t>
            </a:r>
            <a:r>
              <a:rPr lang="fr-CA" sz="1700" dirty="0" err="1">
                <a:solidFill>
                  <a:schemeClr val="bg1"/>
                </a:solidFill>
              </a:rPr>
              <a:t>Sad</a:t>
            </a:r>
            <a:endParaRPr lang="fr-CA" sz="1700" dirty="0">
              <a:solidFill>
                <a:schemeClr val="bg1"/>
              </a:solidFill>
            </a:endParaRPr>
          </a:p>
        </p:txBody>
      </p:sp>
      <p:cxnSp>
        <p:nvCxnSpPr>
          <p:cNvPr id="15" name="Straight Connector 14">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Content Placeholder 3" descr="Milos-Zorka-Mileva-1894.jpg">
            <a:extLst>
              <a:ext uri="{FF2B5EF4-FFF2-40B4-BE49-F238E27FC236}">
                <a16:creationId xmlns:a16="http://schemas.microsoft.com/office/drawing/2014/main" id="{DF2569DD-6011-B349-A999-B29565DC64ED}"/>
              </a:ext>
            </a:extLst>
          </p:cNvPr>
          <p:cNvPicPr>
            <a:picLocks noChangeAspect="1"/>
          </p:cNvPicPr>
          <p:nvPr/>
        </p:nvPicPr>
        <p:blipFill rotWithShape="1">
          <a:blip r:embed="rId2">
            <a:extLst>
              <a:ext uri="{28A0092B-C50C-407E-A947-70E740481C1C}">
                <a14:useLocalDpi xmlns:a14="http://schemas.microsoft.com/office/drawing/2010/main" val="0"/>
              </a:ext>
            </a:extLst>
          </a:blip>
          <a:srcRect l="14527" r="12467" b="1"/>
          <a:stretch/>
        </p:blipFill>
        <p:spPr>
          <a:xfrm>
            <a:off x="5061858" y="573678"/>
            <a:ext cx="3827405" cy="5710645"/>
          </a:xfrm>
          <a:prstGeom prst="rect">
            <a:avLst/>
          </a:prstGeom>
          <a:solidFill>
            <a:schemeClr val="accent4">
              <a:lumMod val="60000"/>
              <a:lumOff val="40000"/>
            </a:schemeClr>
          </a:solidFill>
        </p:spPr>
      </p:pic>
      <p:sp>
        <p:nvSpPr>
          <p:cNvPr id="5" name="Footer Placeholder 4"/>
          <p:cNvSpPr>
            <a:spLocks noGrp="1"/>
          </p:cNvSpPr>
          <p:nvPr>
            <p:ph type="ftr" sz="quarter" idx="11"/>
          </p:nvPr>
        </p:nvSpPr>
        <p:spPr>
          <a:xfrm>
            <a:off x="5061858" y="6355080"/>
            <a:ext cx="2671353" cy="365125"/>
          </a:xfrm>
        </p:spPr>
        <p:txBody>
          <a:bodyPr>
            <a:normAutofit/>
          </a:bodyPr>
          <a:lstStyle/>
          <a:p>
            <a:pPr algn="l">
              <a:spcAft>
                <a:spcPts val="600"/>
              </a:spcAft>
            </a:pPr>
            <a:r>
              <a:rPr lang="en-US">
                <a:solidFill>
                  <a:schemeClr val="tx1">
                    <a:alpha val="70000"/>
                  </a:schemeClr>
                </a:solidFill>
              </a:rPr>
              <a:t>Pauline Gagnon</a:t>
            </a:r>
          </a:p>
        </p:txBody>
      </p:sp>
      <p:sp>
        <p:nvSpPr>
          <p:cNvPr id="4" name="Slide Number Placeholder 3"/>
          <p:cNvSpPr>
            <a:spLocks noGrp="1"/>
          </p:cNvSpPr>
          <p:nvPr>
            <p:ph type="sldNum" sz="quarter" idx="12"/>
          </p:nvPr>
        </p:nvSpPr>
        <p:spPr>
          <a:xfrm>
            <a:off x="7797403" y="6355080"/>
            <a:ext cx="824735" cy="365125"/>
          </a:xfrm>
        </p:spPr>
        <p:txBody>
          <a:bodyPr>
            <a:normAutofit/>
          </a:bodyPr>
          <a:lstStyle/>
          <a:p>
            <a:pPr>
              <a:spcAft>
                <a:spcPts val="600"/>
              </a:spcAft>
            </a:pPr>
            <a:fld id="{B44D27A9-ED0C-8246-8976-D4C08DB79F0F}" type="slidenum">
              <a:rPr lang="en-US">
                <a:solidFill>
                  <a:schemeClr val="tx1">
                    <a:alpha val="70000"/>
                  </a:schemeClr>
                </a:solidFill>
              </a:rPr>
              <a:pPr>
                <a:spcAft>
                  <a:spcPts val="600"/>
                </a:spcAft>
              </a:pPr>
              <a:t>3</a:t>
            </a:fld>
            <a:endParaRPr lang="en-US">
              <a:solidFill>
                <a:schemeClr val="tx1">
                  <a:alpha val="70000"/>
                </a:schemeClr>
              </a:solidFill>
            </a:endParaRPr>
          </a:p>
        </p:txBody>
      </p:sp>
      <p:sp>
        <p:nvSpPr>
          <p:cNvPr id="8" name="Title 1">
            <a:extLst>
              <a:ext uri="{FF2B5EF4-FFF2-40B4-BE49-F238E27FC236}">
                <a16:creationId xmlns:a16="http://schemas.microsoft.com/office/drawing/2014/main" id="{20147CEF-B8DF-8240-8FC2-06173A328E83}"/>
              </a:ext>
            </a:extLst>
          </p:cNvPr>
          <p:cNvSpPr txBox="1">
            <a:spLocks/>
          </p:cNvSpPr>
          <p:nvPr/>
        </p:nvSpPr>
        <p:spPr>
          <a:xfrm>
            <a:off x="5061858" y="5798127"/>
            <a:ext cx="3827405" cy="621350"/>
          </a:xfrm>
          <a:prstGeom prst="rect">
            <a:avLst/>
          </a:prstGeom>
          <a:solidFill>
            <a:schemeClr val="accent3"/>
          </a:solidFill>
        </p:spPr>
        <p:txBody>
          <a:bodyPr vert="horz" lIns="91440" tIns="45720" rIns="91440" bIns="45720" rtlCol="0" anchor="b">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br>
              <a:rPr lang="en-US" sz="700" dirty="0">
                <a:solidFill>
                  <a:schemeClr val="tx1">
                    <a:lumMod val="85000"/>
                    <a:lumOff val="15000"/>
                  </a:schemeClr>
                </a:solidFill>
              </a:rPr>
            </a:br>
            <a:br>
              <a:rPr lang="en-US" sz="1800" dirty="0">
                <a:solidFill>
                  <a:schemeClr val="bg1"/>
                </a:solidFill>
              </a:rPr>
            </a:br>
            <a:r>
              <a:rPr lang="en-US" sz="1800" dirty="0" err="1">
                <a:solidFill>
                  <a:schemeClr val="bg1"/>
                </a:solidFill>
              </a:rPr>
              <a:t>Zorka</a:t>
            </a:r>
            <a:r>
              <a:rPr lang="en-US" sz="1800" dirty="0">
                <a:solidFill>
                  <a:schemeClr val="bg1"/>
                </a:solidFill>
              </a:rPr>
              <a:t>, Miloš et </a:t>
            </a:r>
            <a:br>
              <a:rPr lang="en-US" sz="1800" dirty="0">
                <a:solidFill>
                  <a:schemeClr val="bg1"/>
                </a:solidFill>
              </a:rPr>
            </a:br>
            <a:r>
              <a:rPr lang="en-US" sz="1800" dirty="0">
                <a:solidFill>
                  <a:schemeClr val="bg1"/>
                </a:solidFill>
              </a:rPr>
              <a:t>Mileva </a:t>
            </a:r>
            <a:r>
              <a:rPr lang="en-US" sz="1800" dirty="0" err="1">
                <a:solidFill>
                  <a:schemeClr val="bg1"/>
                </a:solidFill>
              </a:rPr>
              <a:t>en</a:t>
            </a:r>
            <a:r>
              <a:rPr lang="en-US" sz="1800" dirty="0">
                <a:solidFill>
                  <a:schemeClr val="bg1"/>
                </a:solidFill>
              </a:rPr>
              <a:t> 1894</a:t>
            </a:r>
            <a:endParaRPr lang="en-US" sz="700" dirty="0">
              <a:solidFill>
                <a:schemeClr val="bg1"/>
              </a:solidFill>
            </a:endParaRPr>
          </a:p>
        </p:txBody>
      </p:sp>
    </p:spTree>
    <p:extLst>
      <p:ext uri="{BB962C8B-B14F-4D97-AF65-F5344CB8AC3E}">
        <p14:creationId xmlns:p14="http://schemas.microsoft.com/office/powerpoint/2010/main" val="123558487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932961"/>
            <a:ext cx="3665763" cy="1777419"/>
          </a:xfrm>
        </p:spPr>
        <p:txBody>
          <a:bodyPr anchor="b">
            <a:normAutofit/>
          </a:bodyPr>
          <a:lstStyle/>
          <a:p>
            <a:pPr>
              <a:lnSpc>
                <a:spcPct val="90000"/>
              </a:lnSpc>
            </a:pPr>
            <a:r>
              <a:rPr lang="fr-CA" sz="3000" b="1" noProof="0" dirty="0">
                <a:solidFill>
                  <a:schemeClr val="bg1"/>
                </a:solidFill>
              </a:rPr>
              <a:t>Dord </a:t>
            </a:r>
            <a:r>
              <a:rPr lang="fr-CA" sz="3000" b="1" noProof="0" dirty="0" err="1">
                <a:solidFill>
                  <a:schemeClr val="bg1"/>
                </a:solidFill>
              </a:rPr>
              <a:t>Krsti</a:t>
            </a:r>
            <a:r>
              <a:rPr lang="fr-CA" sz="3000" b="1" dirty="0" err="1">
                <a:solidFill>
                  <a:schemeClr val="bg1"/>
                </a:solidFill>
              </a:rPr>
              <a:t>ć</a:t>
            </a:r>
            <a:r>
              <a:rPr lang="fr-CA" sz="3000" b="1" noProof="0" dirty="0">
                <a:solidFill>
                  <a:schemeClr val="bg1"/>
                </a:solidFill>
              </a:rPr>
              <a:t> recueillit des témoignages pendant 50 ans</a:t>
            </a:r>
          </a:p>
        </p:txBody>
      </p:sp>
      <p:sp>
        <p:nvSpPr>
          <p:cNvPr id="5" name="Content Placeholder 2"/>
          <p:cNvSpPr>
            <a:spLocks noGrp="1"/>
          </p:cNvSpPr>
          <p:nvPr>
            <p:ph idx="1"/>
          </p:nvPr>
        </p:nvSpPr>
        <p:spPr>
          <a:xfrm>
            <a:off x="630936" y="2894530"/>
            <a:ext cx="3665763" cy="3209544"/>
          </a:xfrm>
        </p:spPr>
        <p:txBody>
          <a:bodyPr anchor="t">
            <a:normAutofit fontScale="92500" lnSpcReduction="10000"/>
          </a:bodyPr>
          <a:lstStyle/>
          <a:p>
            <a:pPr marL="0" indent="0">
              <a:buNone/>
            </a:pPr>
            <a:r>
              <a:rPr lang="en-GB" sz="2800" i="1" dirty="0"/>
              <a:t>“</a:t>
            </a:r>
            <a:r>
              <a:rPr lang="fr-FR" sz="2800" i="1" dirty="0">
                <a:solidFill>
                  <a:srgbClr val="000000"/>
                </a:solidFill>
              </a:rPr>
              <a:t>Il m’a dit que cette</a:t>
            </a:r>
            <a:r>
              <a:rPr lang="fr-FR" sz="2800" i="1" dirty="0"/>
              <a:t> collaboration scientifique continua durant leur mariage et qu’il se souvenait avoir vu ses parents travailler ensemble en soirée à la même table.”</a:t>
            </a:r>
            <a:endParaRPr lang="fr-FR" sz="2800" i="1" dirty="0">
              <a:solidFill>
                <a:srgbClr val="000000"/>
              </a:solidFill>
            </a:endParaRPr>
          </a:p>
        </p:txBody>
      </p:sp>
      <p:pic>
        <p:nvPicPr>
          <p:cNvPr id="4" name="Picture 3" descr="Krstic-HansAlbert-1971.jpg"/>
          <p:cNvPicPr>
            <a:picLocks noChangeAspect="1"/>
          </p:cNvPicPr>
          <p:nvPr/>
        </p:nvPicPr>
        <p:blipFill rotWithShape="1">
          <a:blip r:embed="rId2">
            <a:extLst>
              <a:ext uri="{28A0092B-C50C-407E-A947-70E740481C1C}">
                <a14:useLocalDpi xmlns:a14="http://schemas.microsoft.com/office/drawing/2010/main" val="0"/>
              </a:ext>
            </a:extLst>
          </a:blip>
          <a:srcRect l="15587" r="34519" b="2"/>
          <a:stretch/>
        </p:blipFill>
        <p:spPr>
          <a:xfrm>
            <a:off x="5061858" y="573678"/>
            <a:ext cx="3827405" cy="5710645"/>
          </a:xfrm>
          <a:prstGeom prst="rect">
            <a:avLst/>
          </a:prstGeom>
        </p:spPr>
      </p:pic>
      <p:sp>
        <p:nvSpPr>
          <p:cNvPr id="6" name="Footer Placeholder 5"/>
          <p:cNvSpPr>
            <a:spLocks noGrp="1"/>
          </p:cNvSpPr>
          <p:nvPr>
            <p:ph type="ftr" sz="quarter" idx="11"/>
          </p:nvPr>
        </p:nvSpPr>
        <p:spPr>
          <a:xfrm>
            <a:off x="5061858" y="6355080"/>
            <a:ext cx="2671353" cy="365125"/>
          </a:xfrm>
        </p:spPr>
        <p:txBody>
          <a:bodyPr>
            <a:normAutofit/>
          </a:bodyPr>
          <a:lstStyle/>
          <a:p>
            <a:pPr algn="l">
              <a:spcAft>
                <a:spcPts val="600"/>
              </a:spcAft>
            </a:pPr>
            <a:r>
              <a:rPr lang="en-US">
                <a:solidFill>
                  <a:schemeClr val="tx1">
                    <a:alpha val="70000"/>
                  </a:schemeClr>
                </a:solidFill>
              </a:rPr>
              <a:t>Pauline Gagnon</a:t>
            </a:r>
          </a:p>
        </p:txBody>
      </p:sp>
      <p:sp>
        <p:nvSpPr>
          <p:cNvPr id="3" name="Slide Number Placeholder 2"/>
          <p:cNvSpPr>
            <a:spLocks noGrp="1"/>
          </p:cNvSpPr>
          <p:nvPr>
            <p:ph type="sldNum" sz="quarter" idx="12"/>
          </p:nvPr>
        </p:nvSpPr>
        <p:spPr>
          <a:xfrm>
            <a:off x="7797403" y="6355080"/>
            <a:ext cx="824735" cy="365125"/>
          </a:xfrm>
        </p:spPr>
        <p:txBody>
          <a:bodyPr>
            <a:normAutofit/>
          </a:bodyPr>
          <a:lstStyle/>
          <a:p>
            <a:pPr>
              <a:spcAft>
                <a:spcPts val="600"/>
              </a:spcAft>
            </a:pPr>
            <a:fld id="{B44D27A9-ED0C-8246-8976-D4C08DB79F0F}" type="slidenum">
              <a:rPr lang="en-US">
                <a:solidFill>
                  <a:schemeClr val="tx1">
                    <a:alpha val="70000"/>
                  </a:schemeClr>
                </a:solidFill>
              </a:rPr>
              <a:pPr>
                <a:spcAft>
                  <a:spcPts val="600"/>
                </a:spcAft>
              </a:pPr>
              <a:t>30</a:t>
            </a:fld>
            <a:endParaRPr lang="en-US">
              <a:solidFill>
                <a:schemeClr val="tx1">
                  <a:alpha val="70000"/>
                </a:schemeClr>
              </a:solidFill>
            </a:endParaRPr>
          </a:p>
        </p:txBody>
      </p:sp>
      <p:sp>
        <p:nvSpPr>
          <p:cNvPr id="7" name="TextBox 6">
            <a:extLst>
              <a:ext uri="{FF2B5EF4-FFF2-40B4-BE49-F238E27FC236}">
                <a16:creationId xmlns:a16="http://schemas.microsoft.com/office/drawing/2014/main" id="{628D9A2F-CDD7-6945-85CE-871C97238142}"/>
              </a:ext>
            </a:extLst>
          </p:cNvPr>
          <p:cNvSpPr txBox="1"/>
          <p:nvPr/>
        </p:nvSpPr>
        <p:spPr>
          <a:xfrm>
            <a:off x="5061858" y="5713259"/>
            <a:ext cx="3827405" cy="571064"/>
          </a:xfrm>
          <a:prstGeom prst="rect">
            <a:avLst/>
          </a:prstGeom>
          <a:solidFill>
            <a:srgbClr val="000000">
              <a:alpha val="50000"/>
            </a:srgbClr>
          </a:solidFill>
          <a:ln>
            <a:noFill/>
          </a:ln>
        </p:spPr>
        <p:txBody>
          <a:bodyPr wrap="square" rtlCol="0">
            <a:noAutofit/>
          </a:bodyPr>
          <a:lstStyle/>
          <a:p>
            <a:pPr algn="ctr">
              <a:spcAft>
                <a:spcPts val="600"/>
              </a:spcAft>
            </a:pPr>
            <a:r>
              <a:rPr lang="fr-CA" sz="1300">
                <a:solidFill>
                  <a:srgbClr val="FFFFFF"/>
                </a:solidFill>
              </a:rPr>
              <a:t>Dord Krstić avec Hans-Albert Einstein en 1971</a:t>
            </a:r>
            <a:endParaRPr lang="en-DE" sz="1300">
              <a:solidFill>
                <a:srgbClr val="FFFFFF"/>
              </a:solidFill>
            </a:endParaRPr>
          </a:p>
        </p:txBody>
      </p:sp>
    </p:spTree>
    <p:extLst>
      <p:ext uri="{BB962C8B-B14F-4D97-AF65-F5344CB8AC3E}">
        <p14:creationId xmlns:p14="http://schemas.microsoft.com/office/powerpoint/2010/main" val="178936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3600" dirty="0"/>
              <a:t>Visite du frère de Mileva en 1904-1905</a:t>
            </a:r>
            <a:endParaRPr lang="fr-CA" sz="3600" noProof="0" dirty="0"/>
          </a:p>
        </p:txBody>
      </p:sp>
      <p:pic>
        <p:nvPicPr>
          <p:cNvPr id="4" name="Picture 3" descr="Milos-Maric-bébé-1904-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9890" y="1417638"/>
            <a:ext cx="3662365" cy="4825166"/>
          </a:xfrm>
          <a:prstGeom prst="rect">
            <a:avLst/>
          </a:prstGeom>
        </p:spPr>
      </p:pic>
      <p:sp>
        <p:nvSpPr>
          <p:cNvPr id="5" name="Content Placeholder 2"/>
          <p:cNvSpPr>
            <a:spLocks noGrp="1"/>
          </p:cNvSpPr>
          <p:nvPr>
            <p:ph idx="1"/>
          </p:nvPr>
        </p:nvSpPr>
        <p:spPr>
          <a:xfrm>
            <a:off x="457201" y="1600200"/>
            <a:ext cx="4336464" cy="4642604"/>
          </a:xfrm>
        </p:spPr>
        <p:txBody>
          <a:bodyPr/>
          <a:lstStyle/>
          <a:p>
            <a:pPr marL="0" indent="0">
              <a:buNone/>
            </a:pPr>
            <a:r>
              <a:rPr lang="fr-CA" dirty="0"/>
              <a:t>Dord Krstić raconte que </a:t>
            </a:r>
            <a:r>
              <a:rPr lang="fr-CA" dirty="0" err="1"/>
              <a:t>Miloš</a:t>
            </a:r>
            <a:r>
              <a:rPr lang="fr-CA" dirty="0"/>
              <a:t> Marić, qui habita avec la famille Einstein, eut la chance de voir exactement comment Mileva et Albert vivaient et travaillaient ensemble. </a:t>
            </a:r>
          </a:p>
          <a:p>
            <a:pPr marL="0" indent="0">
              <a:buNone/>
            </a:pPr>
            <a:endParaRPr lang="fr-CA" dirty="0"/>
          </a:p>
          <a:p>
            <a:pPr marL="0" indent="0">
              <a:buNone/>
            </a:pPr>
            <a:endParaRPr lang="fr-CA" dirty="0"/>
          </a:p>
        </p:txBody>
      </p:sp>
      <p:sp>
        <p:nvSpPr>
          <p:cNvPr id="3" name="Slide Number Placeholder 2"/>
          <p:cNvSpPr>
            <a:spLocks noGrp="1"/>
          </p:cNvSpPr>
          <p:nvPr>
            <p:ph type="sldNum" sz="quarter" idx="12"/>
          </p:nvPr>
        </p:nvSpPr>
        <p:spPr/>
        <p:txBody>
          <a:bodyPr/>
          <a:lstStyle/>
          <a:p>
            <a:fld id="{B44D27A9-ED0C-8246-8976-D4C08DB79F0F}" type="slidenum">
              <a:rPr lang="en-US" smtClean="0"/>
              <a:t>31</a:t>
            </a:fld>
            <a:endParaRPr lang="en-US"/>
          </a:p>
        </p:txBody>
      </p:sp>
      <p:sp>
        <p:nvSpPr>
          <p:cNvPr id="6" name="Footer Placeholder 5"/>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3924910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7" y="818661"/>
            <a:ext cx="3665100" cy="1207643"/>
          </a:xfrm>
        </p:spPr>
        <p:txBody>
          <a:bodyPr anchor="b">
            <a:normAutofit/>
          </a:bodyPr>
          <a:lstStyle/>
          <a:p>
            <a:r>
              <a:rPr lang="fr-CA" sz="3500" noProof="0" dirty="0"/>
              <a:t>Témoignage de </a:t>
            </a:r>
            <a:r>
              <a:rPr lang="fr-CA" sz="3500" dirty="0"/>
              <a:t>Miloš Marić</a:t>
            </a:r>
            <a:endParaRPr lang="fr-CA" sz="3500" noProof="0" dirty="0"/>
          </a:p>
        </p:txBody>
      </p:sp>
      <p:sp>
        <p:nvSpPr>
          <p:cNvPr id="5" name="Content Placeholder 2"/>
          <p:cNvSpPr>
            <a:spLocks noGrp="1"/>
          </p:cNvSpPr>
          <p:nvPr>
            <p:ph idx="1"/>
          </p:nvPr>
        </p:nvSpPr>
        <p:spPr>
          <a:xfrm>
            <a:off x="630937" y="2209799"/>
            <a:ext cx="3665078" cy="4074523"/>
          </a:xfrm>
        </p:spPr>
        <p:txBody>
          <a:bodyPr anchor="t">
            <a:normAutofit/>
          </a:bodyPr>
          <a:lstStyle/>
          <a:p>
            <a:pPr marL="0" indent="0">
              <a:lnSpc>
                <a:spcPct val="90000"/>
              </a:lnSpc>
              <a:buNone/>
            </a:pPr>
            <a:r>
              <a:rPr lang="fr-CA" sz="1400" i="1" dirty="0"/>
              <a:t>«</a:t>
            </a:r>
            <a:r>
              <a:rPr lang="fr-CA" sz="1600" i="1" dirty="0"/>
              <a:t> Il décrivit comment en soirée et durant la nuit, quand le silence tombait sur la ville, le jeune couple s’assoyait à la table et à la lumière d’une lampe au kérosène, travaillait à des problèmes de physique. Miloš Jr. mentionna comment ils calculaient, écrivaient, lisaient et débattaient. »</a:t>
            </a:r>
            <a:endParaRPr lang="fr-CA" sz="1600" dirty="0"/>
          </a:p>
          <a:p>
            <a:pPr>
              <a:lnSpc>
                <a:spcPct val="90000"/>
              </a:lnSpc>
            </a:pPr>
            <a:r>
              <a:rPr lang="fr-CA" sz="1600" dirty="0"/>
              <a:t>Dord Krstić a entendu cette histoire directement de deux parents proches de Mileva Marić, Sidonija Gajin en mai 1955, puis de </a:t>
            </a:r>
            <a:r>
              <a:rPr lang="fr-CA" sz="1600" dirty="0" err="1"/>
              <a:t>Sofija</a:t>
            </a:r>
            <a:r>
              <a:rPr lang="fr-CA" sz="1600" dirty="0"/>
              <a:t> </a:t>
            </a:r>
            <a:r>
              <a:rPr lang="fr-CA" sz="1600" dirty="0" err="1"/>
              <a:t>Galić</a:t>
            </a:r>
            <a:r>
              <a:rPr lang="fr-CA" sz="1600" dirty="0"/>
              <a:t> </a:t>
            </a:r>
            <a:r>
              <a:rPr lang="fr-CA" sz="1600" dirty="0" err="1"/>
              <a:t>Golubović</a:t>
            </a:r>
            <a:r>
              <a:rPr lang="fr-CA" sz="1600" dirty="0"/>
              <a:t> en 1961.</a:t>
            </a:r>
          </a:p>
          <a:p>
            <a:pPr>
              <a:lnSpc>
                <a:spcPct val="90000"/>
              </a:lnSpc>
            </a:pPr>
            <a:r>
              <a:rPr lang="fr-CA" sz="1600" dirty="0"/>
              <a:t>Miloš était connu pour sa grande intégrité </a:t>
            </a:r>
          </a:p>
          <a:p>
            <a:pPr>
              <a:lnSpc>
                <a:spcPct val="90000"/>
              </a:lnSpc>
            </a:pPr>
            <a:r>
              <a:rPr lang="fr-CA" sz="1600" dirty="0"/>
              <a:t>S’en tenait aux faits plutôt qu’à ses propres opinions</a:t>
            </a:r>
          </a:p>
          <a:p>
            <a:pPr marL="0" indent="0">
              <a:lnSpc>
                <a:spcPct val="90000"/>
              </a:lnSpc>
              <a:buNone/>
            </a:pPr>
            <a:endParaRPr lang="fr-CA" sz="1400" dirty="0"/>
          </a:p>
        </p:txBody>
      </p:sp>
      <p:pic>
        <p:nvPicPr>
          <p:cNvPr id="4" name="Picture 3" descr="Milos_Maric_1885_1944.jpg"/>
          <p:cNvPicPr>
            <a:picLocks noChangeAspect="1"/>
          </p:cNvPicPr>
          <p:nvPr/>
        </p:nvPicPr>
        <p:blipFill rotWithShape="1">
          <a:blip r:embed="rId3">
            <a:extLst>
              <a:ext uri="{28A0092B-C50C-407E-A947-70E740481C1C}">
                <a14:useLocalDpi xmlns:a14="http://schemas.microsoft.com/office/drawing/2010/main" val="0"/>
              </a:ext>
            </a:extLst>
          </a:blip>
          <a:srcRect r="11285" b="3"/>
          <a:stretch/>
        </p:blipFill>
        <p:spPr>
          <a:xfrm>
            <a:off x="5061858" y="573678"/>
            <a:ext cx="3827405" cy="5710645"/>
          </a:xfrm>
          <a:prstGeom prst="rect">
            <a:avLst/>
          </a:prstGeom>
        </p:spPr>
      </p:pic>
      <p:sp>
        <p:nvSpPr>
          <p:cNvPr id="6" name="Footer Placeholder 5"/>
          <p:cNvSpPr>
            <a:spLocks noGrp="1"/>
          </p:cNvSpPr>
          <p:nvPr>
            <p:ph type="ftr" sz="quarter" idx="11"/>
          </p:nvPr>
        </p:nvSpPr>
        <p:spPr>
          <a:xfrm>
            <a:off x="5061858" y="6355080"/>
            <a:ext cx="2671353" cy="365125"/>
          </a:xfrm>
        </p:spPr>
        <p:txBody>
          <a:bodyPr>
            <a:normAutofit/>
          </a:bodyPr>
          <a:lstStyle/>
          <a:p>
            <a:pPr algn="l">
              <a:spcAft>
                <a:spcPts val="600"/>
              </a:spcAft>
            </a:pPr>
            <a:r>
              <a:rPr lang="en-US">
                <a:solidFill>
                  <a:schemeClr val="tx1">
                    <a:alpha val="70000"/>
                  </a:schemeClr>
                </a:solidFill>
              </a:rPr>
              <a:t>Pauline Gagnon</a:t>
            </a:r>
          </a:p>
        </p:txBody>
      </p:sp>
      <p:sp>
        <p:nvSpPr>
          <p:cNvPr id="3" name="Slide Number Placeholder 2"/>
          <p:cNvSpPr>
            <a:spLocks noGrp="1"/>
          </p:cNvSpPr>
          <p:nvPr>
            <p:ph type="sldNum" sz="quarter" idx="12"/>
          </p:nvPr>
        </p:nvSpPr>
        <p:spPr>
          <a:xfrm>
            <a:off x="7797403" y="6355080"/>
            <a:ext cx="824735" cy="365125"/>
          </a:xfrm>
        </p:spPr>
        <p:txBody>
          <a:bodyPr>
            <a:normAutofit/>
          </a:bodyPr>
          <a:lstStyle/>
          <a:p>
            <a:pPr>
              <a:spcAft>
                <a:spcPts val="600"/>
              </a:spcAft>
            </a:pPr>
            <a:fld id="{B44D27A9-ED0C-8246-8976-D4C08DB79F0F}" type="slidenum">
              <a:rPr lang="en-US">
                <a:solidFill>
                  <a:schemeClr val="tx1">
                    <a:alpha val="70000"/>
                  </a:schemeClr>
                </a:solidFill>
              </a:rPr>
              <a:pPr>
                <a:spcAft>
                  <a:spcPts val="600"/>
                </a:spcAft>
              </a:pPr>
              <a:t>32</a:t>
            </a:fld>
            <a:endParaRPr lang="en-US">
              <a:solidFill>
                <a:schemeClr val="tx1">
                  <a:alpha val="70000"/>
                </a:schemeClr>
              </a:solidFill>
            </a:endParaRPr>
          </a:p>
        </p:txBody>
      </p:sp>
    </p:spTree>
    <p:extLst>
      <p:ext uri="{BB962C8B-B14F-4D97-AF65-F5344CB8AC3E}">
        <p14:creationId xmlns:p14="http://schemas.microsoft.com/office/powerpoint/2010/main" val="3977095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008"/>
            <a:ext cx="8229600" cy="1143000"/>
          </a:xfrm>
        </p:spPr>
        <p:txBody>
          <a:bodyPr/>
          <a:lstStyle/>
          <a:p>
            <a:r>
              <a:rPr lang="fr-CA" dirty="0"/>
              <a:t>Autres t</a:t>
            </a:r>
            <a:r>
              <a:rPr lang="fr-CA" noProof="0" dirty="0" err="1"/>
              <a:t>émoignages</a:t>
            </a:r>
            <a:endParaRPr lang="fr-CA" noProof="0" dirty="0"/>
          </a:p>
        </p:txBody>
      </p:sp>
      <p:sp>
        <p:nvSpPr>
          <p:cNvPr id="5" name="Content Placeholder 2"/>
          <p:cNvSpPr>
            <a:spLocks noGrp="1"/>
          </p:cNvSpPr>
          <p:nvPr>
            <p:ph idx="1"/>
          </p:nvPr>
        </p:nvSpPr>
        <p:spPr>
          <a:xfrm>
            <a:off x="125848" y="1337034"/>
            <a:ext cx="8923765" cy="4692855"/>
          </a:xfrm>
        </p:spPr>
        <p:txBody>
          <a:bodyPr>
            <a:normAutofit/>
          </a:bodyPr>
          <a:lstStyle/>
          <a:p>
            <a:pPr marL="0" indent="0">
              <a:buNone/>
            </a:pPr>
            <a:r>
              <a:rPr lang="fr-CA" sz="2800" i="1" dirty="0"/>
              <a:t>« </a:t>
            </a:r>
            <a:r>
              <a:rPr lang="fr-CA" sz="2800" b="1" i="1" dirty="0"/>
              <a:t>Nous</a:t>
            </a:r>
            <a:r>
              <a:rPr lang="fr-CA" sz="2800" i="1" dirty="0"/>
              <a:t> venons de terminer un travail de recherche scientifique très important qui va rendre mon mari célèbre. »</a:t>
            </a:r>
          </a:p>
          <a:p>
            <a:pPr marL="0" indent="0" algn="r">
              <a:buNone/>
            </a:pPr>
            <a:r>
              <a:rPr lang="fr-CA" sz="2000" dirty="0"/>
              <a:t>Mileva à son père lors de leur visite à Novi Sad en 1905</a:t>
            </a:r>
          </a:p>
          <a:p>
            <a:pPr marL="0" indent="0">
              <a:buNone/>
            </a:pPr>
            <a:r>
              <a:rPr lang="fr-CA" sz="2000" dirty="0"/>
              <a:t>Dord Krstić a recueilli ce témoignage en 1961 de la cousine de Mileva, </a:t>
            </a:r>
            <a:r>
              <a:rPr lang="fr-CA" sz="2000" dirty="0" err="1"/>
              <a:t>Sofija</a:t>
            </a:r>
            <a:r>
              <a:rPr lang="fr-CA" sz="2000" dirty="0"/>
              <a:t> </a:t>
            </a:r>
            <a:r>
              <a:rPr lang="fr-CA" sz="2000" dirty="0" err="1"/>
              <a:t>Galić</a:t>
            </a:r>
            <a:r>
              <a:rPr lang="fr-CA" sz="2000" dirty="0"/>
              <a:t> </a:t>
            </a:r>
            <a:r>
              <a:rPr lang="fr-CA" sz="2000" dirty="0" err="1"/>
              <a:t>Golubović</a:t>
            </a:r>
            <a:r>
              <a:rPr lang="fr-CA" sz="2000" dirty="0"/>
              <a:t>. Elle était présente quand Mileva fit cette confidence à son père. </a:t>
            </a:r>
          </a:p>
          <a:p>
            <a:pPr marL="0" indent="0">
              <a:buNone/>
            </a:pPr>
            <a:endParaRPr lang="fr-CA" sz="2000" dirty="0"/>
          </a:p>
          <a:p>
            <a:pPr marL="0" indent="0">
              <a:buNone/>
            </a:pPr>
            <a:r>
              <a:rPr lang="fr-CA" sz="2000" dirty="0"/>
              <a:t>Deux autres personnes, </a:t>
            </a:r>
            <a:r>
              <a:rPr lang="fr-CA" sz="2000" dirty="0" err="1"/>
              <a:t>Simonija</a:t>
            </a:r>
            <a:r>
              <a:rPr lang="fr-CA" sz="2000" dirty="0"/>
              <a:t> </a:t>
            </a:r>
          </a:p>
          <a:p>
            <a:pPr marL="0" indent="0">
              <a:buNone/>
            </a:pPr>
            <a:r>
              <a:rPr lang="fr-CA" sz="2000" dirty="0" err="1"/>
              <a:t>Gajin</a:t>
            </a:r>
            <a:r>
              <a:rPr lang="fr-CA" sz="2000" dirty="0"/>
              <a:t> et </a:t>
            </a:r>
            <a:r>
              <a:rPr lang="fr-CA" sz="2000" dirty="0" err="1"/>
              <a:t>Zarko</a:t>
            </a:r>
            <a:r>
              <a:rPr lang="fr-CA" sz="2000" dirty="0"/>
              <a:t> Marić, lui répétèrent </a:t>
            </a:r>
          </a:p>
          <a:p>
            <a:pPr marL="0" indent="0">
              <a:buNone/>
            </a:pPr>
            <a:r>
              <a:rPr lang="fr-CA" sz="2000" dirty="0"/>
              <a:t>la même phrase séparément en 1955 </a:t>
            </a:r>
          </a:p>
          <a:p>
            <a:pPr marL="0" indent="0">
              <a:buNone/>
            </a:pPr>
            <a:r>
              <a:rPr lang="fr-CA" sz="2000" dirty="0"/>
              <a:t>et en 1961, après l’avoir entendue </a:t>
            </a:r>
          </a:p>
          <a:p>
            <a:pPr marL="0" indent="0">
              <a:buNone/>
            </a:pPr>
            <a:r>
              <a:rPr lang="fr-CA" sz="2000" dirty="0"/>
              <a:t>eux-mêmes du père de Mileva.</a:t>
            </a:r>
          </a:p>
        </p:txBody>
      </p:sp>
      <p:sp>
        <p:nvSpPr>
          <p:cNvPr id="6" name="TextBox 5"/>
          <p:cNvSpPr txBox="1"/>
          <p:nvPr/>
        </p:nvSpPr>
        <p:spPr>
          <a:xfrm>
            <a:off x="5059519" y="6132866"/>
            <a:ext cx="4210772" cy="646331"/>
          </a:xfrm>
          <a:prstGeom prst="rect">
            <a:avLst/>
          </a:prstGeom>
          <a:noFill/>
        </p:spPr>
        <p:txBody>
          <a:bodyPr wrap="square" rtlCol="0">
            <a:spAutoFit/>
          </a:bodyPr>
          <a:lstStyle/>
          <a:p>
            <a:pPr algn="ctr"/>
            <a:r>
              <a:rPr lang="fr-FR" dirty="0">
                <a:solidFill>
                  <a:schemeClr val="bg1"/>
                </a:solidFill>
              </a:rPr>
              <a:t>devant: Mileva, Hans-Albert et </a:t>
            </a:r>
            <a:r>
              <a:rPr lang="fr-FR" dirty="0" err="1">
                <a:solidFill>
                  <a:schemeClr val="bg1"/>
                </a:solidFill>
              </a:rPr>
              <a:t>Zorka</a:t>
            </a:r>
            <a:endParaRPr lang="fr-FR" dirty="0">
              <a:solidFill>
                <a:schemeClr val="bg1"/>
              </a:solidFill>
            </a:endParaRPr>
          </a:p>
          <a:p>
            <a:pPr algn="ctr"/>
            <a:r>
              <a:rPr lang="fr-FR" dirty="0">
                <a:solidFill>
                  <a:schemeClr val="bg1"/>
                </a:solidFill>
              </a:rPr>
              <a:t>son frère Milos et </a:t>
            </a:r>
            <a:r>
              <a:rPr lang="fr-CA" dirty="0" err="1">
                <a:solidFill>
                  <a:schemeClr val="bg1"/>
                </a:solidFill>
              </a:rPr>
              <a:t>Sofija</a:t>
            </a:r>
            <a:r>
              <a:rPr lang="fr-CA" dirty="0">
                <a:solidFill>
                  <a:schemeClr val="bg1"/>
                </a:solidFill>
              </a:rPr>
              <a:t> </a:t>
            </a:r>
            <a:r>
              <a:rPr lang="fr-CA" dirty="0" err="1">
                <a:solidFill>
                  <a:schemeClr val="bg1"/>
                </a:solidFill>
              </a:rPr>
              <a:t>Galić</a:t>
            </a:r>
            <a:r>
              <a:rPr lang="fr-CA" dirty="0">
                <a:solidFill>
                  <a:schemeClr val="bg1"/>
                </a:solidFill>
              </a:rPr>
              <a:t> en 1907 </a:t>
            </a:r>
            <a:endParaRPr lang="fr-FR" dirty="0">
              <a:solidFill>
                <a:schemeClr val="bg1"/>
              </a:solidFill>
            </a:endParaRPr>
          </a:p>
        </p:txBody>
      </p:sp>
      <p:pic>
        <p:nvPicPr>
          <p:cNvPr id="7" name="Picture 6"/>
          <p:cNvPicPr>
            <a:picLocks noChangeAspect="1"/>
          </p:cNvPicPr>
          <p:nvPr/>
        </p:nvPicPr>
        <p:blipFill>
          <a:blip r:embed="rId2"/>
          <a:stretch>
            <a:fillRect/>
          </a:stretch>
        </p:blipFill>
        <p:spPr>
          <a:xfrm>
            <a:off x="5458395" y="3313203"/>
            <a:ext cx="3468666" cy="2697048"/>
          </a:xfrm>
          <a:prstGeom prst="rect">
            <a:avLst/>
          </a:prstGeom>
        </p:spPr>
      </p:pic>
      <p:grpSp>
        <p:nvGrpSpPr>
          <p:cNvPr id="15" name="Group 14"/>
          <p:cNvGrpSpPr/>
          <p:nvPr/>
        </p:nvGrpSpPr>
        <p:grpSpPr>
          <a:xfrm>
            <a:off x="7113844" y="2974899"/>
            <a:ext cx="1612871" cy="1361589"/>
            <a:chOff x="6915916" y="2974899"/>
            <a:chExt cx="1612871" cy="1361589"/>
          </a:xfrm>
        </p:grpSpPr>
        <p:sp>
          <p:nvSpPr>
            <p:cNvPr id="8" name="Oval 7"/>
            <p:cNvSpPr/>
            <p:nvPr/>
          </p:nvSpPr>
          <p:spPr>
            <a:xfrm>
              <a:off x="6915916" y="3592763"/>
              <a:ext cx="766529" cy="74372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0" name="Straight Connector 9"/>
            <p:cNvCxnSpPr/>
            <p:nvPr/>
          </p:nvCxnSpPr>
          <p:spPr>
            <a:xfrm>
              <a:off x="7358536" y="2974899"/>
              <a:ext cx="1170251"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endCxn id="8" idx="7"/>
            </p:cNvCxnSpPr>
            <p:nvPr/>
          </p:nvCxnSpPr>
          <p:spPr>
            <a:xfrm flipH="1">
              <a:off x="7570189" y="2974899"/>
              <a:ext cx="684294" cy="72678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B44D27A9-ED0C-8246-8976-D4C08DB79F0F}" type="slidenum">
              <a:rPr lang="en-US" smtClean="0"/>
              <a:t>33</a:t>
            </a:fld>
            <a:endParaRPr lang="en-US"/>
          </a:p>
        </p:txBody>
      </p:sp>
      <p:sp>
        <p:nvSpPr>
          <p:cNvPr id="4" name="Footer Placeholder 3"/>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127475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xit" presetSubtype="0" fill="hold" nodeType="withEffect">
                                  <p:stCondLst>
                                    <p:cond delay="400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67" y="274638"/>
            <a:ext cx="8946647" cy="1143000"/>
          </a:xfrm>
        </p:spPr>
        <p:txBody>
          <a:bodyPr>
            <a:normAutofit fontScale="90000"/>
          </a:bodyPr>
          <a:lstStyle/>
          <a:p>
            <a:r>
              <a:rPr lang="fr-CA" dirty="0" err="1"/>
              <a:t>Zarko</a:t>
            </a:r>
            <a:r>
              <a:rPr lang="fr-CA" dirty="0"/>
              <a:t> Marić habitait la villa Kula lors des visites du couple en 1905 et 1907</a:t>
            </a:r>
          </a:p>
        </p:txBody>
      </p:sp>
      <p:sp>
        <p:nvSpPr>
          <p:cNvPr id="3" name="Content Placeholder 2"/>
          <p:cNvSpPr>
            <a:spLocks noGrp="1"/>
          </p:cNvSpPr>
          <p:nvPr>
            <p:ph idx="1"/>
          </p:nvPr>
        </p:nvSpPr>
        <p:spPr>
          <a:xfrm>
            <a:off x="102967" y="1600200"/>
            <a:ext cx="6349602" cy="4406807"/>
          </a:xfrm>
        </p:spPr>
        <p:txBody>
          <a:bodyPr>
            <a:normAutofit/>
          </a:bodyPr>
          <a:lstStyle/>
          <a:p>
            <a:r>
              <a:rPr lang="fr-CA" sz="2400" dirty="0"/>
              <a:t>Sa femme </a:t>
            </a:r>
            <a:r>
              <a:rPr lang="fr-CA" sz="2400" dirty="0" err="1"/>
              <a:t>Leposava</a:t>
            </a:r>
            <a:r>
              <a:rPr lang="fr-CA" sz="2400" dirty="0"/>
              <a:t> cuisinait </a:t>
            </a:r>
          </a:p>
          <a:p>
            <a:r>
              <a:rPr lang="fr-CA" sz="2400" dirty="0"/>
              <a:t>Mileva s’occupait des enfants</a:t>
            </a:r>
          </a:p>
          <a:p>
            <a:r>
              <a:rPr lang="fr-CA" sz="2400" dirty="0"/>
              <a:t>Elle calculait, écrivait et travaillait avec Albert</a:t>
            </a:r>
          </a:p>
          <a:p>
            <a:r>
              <a:rPr lang="fr-CA" sz="2400" dirty="0"/>
              <a:t>Ils discutaient de physique assis à l’ombre</a:t>
            </a:r>
          </a:p>
          <a:p>
            <a:r>
              <a:rPr lang="fr-CA" sz="2400" dirty="0"/>
              <a:t>L’harmonie et le respect mutuel régnait</a:t>
            </a:r>
          </a:p>
        </p:txBody>
      </p:sp>
      <p:pic>
        <p:nvPicPr>
          <p:cNvPr id="4" name="Picture 3"/>
          <p:cNvPicPr>
            <a:picLocks noChangeAspect="1"/>
          </p:cNvPicPr>
          <p:nvPr/>
        </p:nvPicPr>
        <p:blipFill>
          <a:blip r:embed="rId2"/>
          <a:stretch>
            <a:fillRect/>
          </a:stretch>
        </p:blipFill>
        <p:spPr>
          <a:xfrm>
            <a:off x="6299961" y="1600200"/>
            <a:ext cx="3150091" cy="4406807"/>
          </a:xfrm>
          <a:prstGeom prst="rect">
            <a:avLst/>
          </a:prstGeom>
        </p:spPr>
      </p:pic>
      <p:sp>
        <p:nvSpPr>
          <p:cNvPr id="5" name="TextBox 4"/>
          <p:cNvSpPr txBox="1"/>
          <p:nvPr/>
        </p:nvSpPr>
        <p:spPr>
          <a:xfrm>
            <a:off x="5391439" y="6007007"/>
            <a:ext cx="3798321" cy="307777"/>
          </a:xfrm>
          <a:prstGeom prst="rect">
            <a:avLst/>
          </a:prstGeom>
          <a:noFill/>
        </p:spPr>
        <p:txBody>
          <a:bodyPr wrap="square" rtlCol="0">
            <a:spAutoFit/>
          </a:bodyPr>
          <a:lstStyle/>
          <a:p>
            <a:pPr algn="r"/>
            <a:r>
              <a:rPr lang="fr-FR" sz="1400" b="1" dirty="0" err="1">
                <a:solidFill>
                  <a:schemeClr val="bg1"/>
                </a:solidFill>
              </a:rPr>
              <a:t>Zarko</a:t>
            </a:r>
            <a:r>
              <a:rPr lang="fr-FR" sz="1400" b="1" dirty="0">
                <a:solidFill>
                  <a:schemeClr val="bg1"/>
                </a:solidFill>
              </a:rPr>
              <a:t> Mari</a:t>
            </a:r>
            <a:r>
              <a:rPr lang="fr-CA" sz="1400" b="1" dirty="0" err="1">
                <a:solidFill>
                  <a:schemeClr val="bg1"/>
                </a:solidFill>
              </a:rPr>
              <a:t>ć</a:t>
            </a:r>
            <a:r>
              <a:rPr lang="fr-FR" sz="1400" b="1" dirty="0">
                <a:solidFill>
                  <a:schemeClr val="bg1"/>
                </a:solidFill>
              </a:rPr>
              <a:t> et sa fille </a:t>
            </a:r>
            <a:r>
              <a:rPr lang="fr-FR" sz="1400" b="1" dirty="0" err="1">
                <a:solidFill>
                  <a:schemeClr val="bg1"/>
                </a:solidFill>
              </a:rPr>
              <a:t>Djurdjinka</a:t>
            </a:r>
            <a:r>
              <a:rPr lang="fr-FR" sz="1400" b="1" dirty="0">
                <a:solidFill>
                  <a:schemeClr val="bg1"/>
                </a:solidFill>
              </a:rPr>
              <a:t> en 1961 </a:t>
            </a:r>
          </a:p>
        </p:txBody>
      </p:sp>
      <p:pic>
        <p:nvPicPr>
          <p:cNvPr id="6" name="Picture 5" descr="maison-Ka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907" y="3894847"/>
            <a:ext cx="4210772" cy="2389613"/>
          </a:xfrm>
          <a:prstGeom prst="rect">
            <a:avLst/>
          </a:prstGeom>
        </p:spPr>
      </p:pic>
      <p:sp>
        <p:nvSpPr>
          <p:cNvPr id="7" name="TextBox 6"/>
          <p:cNvSpPr txBox="1"/>
          <p:nvPr/>
        </p:nvSpPr>
        <p:spPr>
          <a:xfrm>
            <a:off x="1134907" y="6238692"/>
            <a:ext cx="4210772" cy="338554"/>
          </a:xfrm>
          <a:prstGeom prst="rect">
            <a:avLst/>
          </a:prstGeom>
          <a:noFill/>
        </p:spPr>
        <p:txBody>
          <a:bodyPr wrap="square" rtlCol="0">
            <a:spAutoFit/>
          </a:bodyPr>
          <a:lstStyle/>
          <a:p>
            <a:pPr algn="ctr"/>
            <a:r>
              <a:rPr lang="fr-FR" sz="1600" b="1" dirty="0"/>
              <a:t>Villa Kula (la tour) à Ka</a:t>
            </a:r>
            <a:r>
              <a:rPr lang="fr-CA" sz="1600" b="1" dirty="0" err="1"/>
              <a:t>ć</a:t>
            </a:r>
            <a:endParaRPr lang="fr-FR" sz="1600" b="1" dirty="0"/>
          </a:p>
        </p:txBody>
      </p:sp>
      <p:sp>
        <p:nvSpPr>
          <p:cNvPr id="8" name="Slide Number Placeholder 7"/>
          <p:cNvSpPr>
            <a:spLocks noGrp="1"/>
          </p:cNvSpPr>
          <p:nvPr>
            <p:ph type="sldNum" sz="quarter" idx="12"/>
          </p:nvPr>
        </p:nvSpPr>
        <p:spPr/>
        <p:txBody>
          <a:bodyPr/>
          <a:lstStyle/>
          <a:p>
            <a:fld id="{B44D27A9-ED0C-8246-8976-D4C08DB79F0F}" type="slidenum">
              <a:rPr lang="en-US" smtClean="0"/>
              <a:t>34</a:t>
            </a:fld>
            <a:endParaRPr lang="en-US"/>
          </a:p>
        </p:txBody>
      </p:sp>
      <p:sp>
        <p:nvSpPr>
          <p:cNvPr id="9" name="Footer Placeholder 8"/>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604813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445" y="440878"/>
            <a:ext cx="3869311" cy="2149922"/>
          </a:xfrm>
        </p:spPr>
        <p:txBody>
          <a:bodyPr anchor="b">
            <a:normAutofit/>
          </a:bodyPr>
          <a:lstStyle/>
          <a:p>
            <a:r>
              <a:rPr lang="fr-FR" sz="2800" dirty="0"/>
              <a:t>Autre témoignage de </a:t>
            </a:r>
            <a:r>
              <a:rPr lang="en-CA" sz="2800" dirty="0"/>
              <a:t>M. Tapavica, le maire de Novi Sad </a:t>
            </a:r>
            <a:br>
              <a:rPr lang="en-CA" sz="3600" dirty="0"/>
            </a:br>
            <a:endParaRPr lang="fr-FR" sz="3525" dirty="0"/>
          </a:p>
        </p:txBody>
      </p:sp>
      <p:sp>
        <p:nvSpPr>
          <p:cNvPr id="3" name="Content Placeholder 2"/>
          <p:cNvSpPr>
            <a:spLocks noGrp="1"/>
          </p:cNvSpPr>
          <p:nvPr>
            <p:ph idx="1"/>
          </p:nvPr>
        </p:nvSpPr>
        <p:spPr>
          <a:xfrm>
            <a:off x="385445" y="3087612"/>
            <a:ext cx="3428419" cy="2416325"/>
          </a:xfrm>
        </p:spPr>
        <p:txBody>
          <a:bodyPr>
            <a:normAutofit lnSpcReduction="10000"/>
          </a:bodyPr>
          <a:lstStyle/>
          <a:p>
            <a:pPr marL="0" indent="0" algn="ctr">
              <a:buNone/>
            </a:pPr>
            <a:r>
              <a:rPr lang="en-CA" sz="1800" dirty="0"/>
              <a:t>Albert a </a:t>
            </a:r>
            <a:r>
              <a:rPr lang="en-CA" sz="1800" dirty="0" err="1"/>
              <a:t>vanté</a:t>
            </a:r>
            <a:r>
              <a:rPr lang="en-CA" sz="1800" dirty="0"/>
              <a:t> Mileva </a:t>
            </a:r>
            <a:r>
              <a:rPr lang="en-CA" sz="1800" dirty="0" err="1"/>
              <a:t>en</a:t>
            </a:r>
            <a:r>
              <a:rPr lang="en-CA" sz="1800" dirty="0"/>
              <a:t> public :</a:t>
            </a:r>
          </a:p>
          <a:p>
            <a:pPr marL="0" indent="0">
              <a:buNone/>
            </a:pPr>
            <a:endParaRPr lang="en-CA" sz="1800" dirty="0"/>
          </a:p>
          <a:p>
            <a:pPr marL="0" indent="0" algn="ctr">
              <a:buNone/>
            </a:pPr>
            <a:r>
              <a:rPr lang="en-CA" sz="2000" dirty="0"/>
              <a:t>« </a:t>
            </a:r>
            <a:r>
              <a:rPr lang="en-CA" sz="2000" b="1" i="1" dirty="0" err="1"/>
              <a:t>J’ai</a:t>
            </a:r>
            <a:r>
              <a:rPr lang="en-CA" sz="2000" b="1" i="1" dirty="0"/>
              <a:t> </a:t>
            </a:r>
            <a:r>
              <a:rPr lang="en-CA" sz="2000" b="1" i="1" dirty="0" err="1"/>
              <a:t>besoin</a:t>
            </a:r>
            <a:r>
              <a:rPr lang="en-CA" sz="2000" b="1" i="1" dirty="0"/>
              <a:t> de </a:t>
            </a:r>
            <a:r>
              <a:rPr lang="en-CA" sz="2000" b="1" i="1" dirty="0" err="1"/>
              <a:t>mon</a:t>
            </a:r>
            <a:r>
              <a:rPr lang="en-CA" sz="2000" b="1" i="1" dirty="0"/>
              <a:t> </a:t>
            </a:r>
            <a:r>
              <a:rPr lang="en-CA" sz="2000" b="1" i="1" dirty="0" err="1"/>
              <a:t>épouse</a:t>
            </a:r>
            <a:r>
              <a:rPr lang="en-CA" sz="2000" b="1" i="1" dirty="0"/>
              <a:t>. Elle </a:t>
            </a:r>
            <a:r>
              <a:rPr lang="en-CA" sz="2000" b="1" i="1" dirty="0" err="1"/>
              <a:t>résoud</a:t>
            </a:r>
            <a:r>
              <a:rPr lang="en-CA" sz="2000" b="1" i="1" dirty="0"/>
              <a:t> </a:t>
            </a:r>
            <a:r>
              <a:rPr lang="en-CA" sz="2000" b="1" i="1" dirty="0" err="1"/>
              <a:t>tous</a:t>
            </a:r>
            <a:r>
              <a:rPr lang="en-CA" sz="2000" b="1" i="1" dirty="0"/>
              <a:t> </a:t>
            </a:r>
            <a:r>
              <a:rPr lang="en-CA" sz="2000" b="1" i="1" dirty="0" err="1"/>
              <a:t>mes</a:t>
            </a:r>
            <a:r>
              <a:rPr lang="en-CA" sz="2000" b="1" i="1" dirty="0"/>
              <a:t> </a:t>
            </a:r>
            <a:r>
              <a:rPr lang="en-CA" sz="2000" b="1" i="1" dirty="0" err="1"/>
              <a:t>problèmes</a:t>
            </a:r>
            <a:r>
              <a:rPr lang="en-CA" sz="2000" b="1" i="1" dirty="0"/>
              <a:t> de </a:t>
            </a:r>
            <a:r>
              <a:rPr lang="en-CA" sz="2000" b="1" i="1" dirty="0" err="1"/>
              <a:t>mathématiques</a:t>
            </a:r>
            <a:r>
              <a:rPr lang="en-CA" sz="2000" b="1" i="1" dirty="0"/>
              <a:t> pour moi. </a:t>
            </a:r>
            <a:r>
              <a:rPr lang="en-CA" sz="2000" dirty="0"/>
              <a:t>»</a:t>
            </a:r>
          </a:p>
          <a:p>
            <a:pPr marL="0" indent="0">
              <a:lnSpc>
                <a:spcPct val="90000"/>
              </a:lnSpc>
              <a:buNone/>
            </a:pPr>
            <a:endParaRPr lang="en-GB" sz="1425" dirty="0">
              <a:latin typeface="Times New Roman" panose="02020603050405020304" pitchFamily="18" charset="0"/>
              <a:ea typeface="Times New Roman" panose="02020603050405020304" pitchFamily="18" charset="0"/>
            </a:endParaRPr>
          </a:p>
          <a:p>
            <a:pPr marL="0" indent="0" algn="r">
              <a:lnSpc>
                <a:spcPct val="90000"/>
              </a:lnSpc>
              <a:buNone/>
            </a:pPr>
            <a:r>
              <a:rPr lang="en-GB" sz="1425" dirty="0">
                <a:latin typeface="Times New Roman" panose="02020603050405020304" pitchFamily="18" charset="0"/>
                <a:ea typeface="Times New Roman" panose="02020603050405020304" pitchFamily="18" charset="0"/>
              </a:rPr>
              <a:t>Cité par  </a:t>
            </a:r>
            <a:r>
              <a:rPr lang="en-GB" sz="1425" dirty="0">
                <a:latin typeface="Arial" panose="020B0604020202020204" pitchFamily="34" charset="0"/>
                <a:ea typeface="Times New Roman" panose="02020603050405020304" pitchFamily="18" charset="0"/>
              </a:rPr>
              <a:t>Živko </a:t>
            </a:r>
            <a:r>
              <a:rPr lang="en-GB" sz="1425" dirty="0">
                <a:latin typeface="Times New Roman" panose="02020603050405020304" pitchFamily="18" charset="0"/>
                <a:ea typeface="Times New Roman" panose="02020603050405020304" pitchFamily="18" charset="0"/>
              </a:rPr>
              <a:t>Markovi</a:t>
            </a:r>
            <a:r>
              <a:rPr lang="en-GB" sz="1425" dirty="0">
                <a:latin typeface="Times New Roman" panose="02020603050405020304" pitchFamily="18" charset="0"/>
                <a:ea typeface="Calibri" panose="020F0502020204030204" pitchFamily="34" charset="0"/>
              </a:rPr>
              <a:t>ć et </a:t>
            </a:r>
            <a:r>
              <a:rPr lang="en-US" sz="1425" dirty="0">
                <a:latin typeface="Times New Roman" panose="02020603050405020304" pitchFamily="18" charset="0"/>
                <a:ea typeface="Times New Roman" panose="02020603050405020304" pitchFamily="18" charset="0"/>
              </a:rPr>
              <a:t>Desanka </a:t>
            </a:r>
            <a:r>
              <a:rPr lang="en-US" sz="1425" dirty="0" err="1">
                <a:latin typeface="Times New Roman" panose="02020603050405020304" pitchFamily="18" charset="0"/>
                <a:ea typeface="Times New Roman" panose="02020603050405020304" pitchFamily="18" charset="0"/>
              </a:rPr>
              <a:t>Djurić-Trbuhović</a:t>
            </a:r>
            <a:endParaRPr lang="en-CA" sz="1425" dirty="0"/>
          </a:p>
        </p:txBody>
      </p:sp>
      <p:pic>
        <p:nvPicPr>
          <p:cNvPr id="6" name="Picture 5" descr="A picture containing text, electronics, display, picture frame&#10;&#10;Description automatically generated">
            <a:extLst>
              <a:ext uri="{FF2B5EF4-FFF2-40B4-BE49-F238E27FC236}">
                <a16:creationId xmlns:a16="http://schemas.microsoft.com/office/drawing/2014/main" id="{0FE240DD-CC95-EFC9-E201-A3E127889B75}"/>
              </a:ext>
            </a:extLst>
          </p:cNvPr>
          <p:cNvPicPr>
            <a:picLocks noChangeAspect="1"/>
          </p:cNvPicPr>
          <p:nvPr/>
        </p:nvPicPr>
        <p:blipFill rotWithShape="1">
          <a:blip r:embed="rId2"/>
          <a:srcRect l="25587" r="22507" b="1"/>
          <a:stretch/>
        </p:blipFill>
        <p:spPr>
          <a:xfrm>
            <a:off x="4130833" y="857257"/>
            <a:ext cx="386931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p:cNvSpPr>
            <a:spLocks noGrp="1"/>
          </p:cNvSpPr>
          <p:nvPr>
            <p:ph type="ftr" sz="quarter" idx="11"/>
          </p:nvPr>
        </p:nvSpPr>
        <p:spPr>
          <a:xfrm>
            <a:off x="4657725" y="5624514"/>
            <a:ext cx="2314575" cy="273844"/>
          </a:xfrm>
        </p:spPr>
        <p:txBody>
          <a:bodyPr>
            <a:normAutofit lnSpcReduction="10000"/>
          </a:bodyPr>
          <a:lstStyle/>
          <a:p>
            <a:pPr algn="l">
              <a:spcAft>
                <a:spcPts val="450"/>
              </a:spcAft>
            </a:pPr>
            <a:r>
              <a:rPr lang="en-US">
                <a:solidFill>
                  <a:srgbClr val="FFFFFF"/>
                </a:solidFill>
              </a:rPr>
              <a:t>Pauline Gagnon</a:t>
            </a:r>
          </a:p>
        </p:txBody>
      </p:sp>
      <p:sp>
        <p:nvSpPr>
          <p:cNvPr id="5" name="Slide Number Placeholder 4"/>
          <p:cNvSpPr>
            <a:spLocks noGrp="1"/>
          </p:cNvSpPr>
          <p:nvPr>
            <p:ph type="sldNum" sz="quarter" idx="12"/>
          </p:nvPr>
        </p:nvSpPr>
        <p:spPr>
          <a:xfrm>
            <a:off x="7015163" y="5624514"/>
            <a:ext cx="514350" cy="273844"/>
          </a:xfrm>
        </p:spPr>
        <p:txBody>
          <a:bodyPr>
            <a:normAutofit lnSpcReduction="10000"/>
          </a:bodyPr>
          <a:lstStyle/>
          <a:p>
            <a:pPr>
              <a:spcAft>
                <a:spcPts val="450"/>
              </a:spcAft>
            </a:pPr>
            <a:fld id="{B44D27A9-ED0C-8246-8976-D4C08DB79F0F}" type="slidenum">
              <a:rPr lang="en-US">
                <a:solidFill>
                  <a:srgbClr val="FFFFFF"/>
                </a:solidFill>
              </a:rPr>
              <a:pPr>
                <a:spcAft>
                  <a:spcPts val="450"/>
                </a:spcAft>
              </a:pPr>
              <a:t>35</a:t>
            </a:fld>
            <a:endParaRPr lang="en-US">
              <a:solidFill>
                <a:srgbClr val="FFFFFF"/>
              </a:solidFill>
            </a:endParaRPr>
          </a:p>
        </p:txBody>
      </p:sp>
    </p:spTree>
    <p:extLst>
      <p:ext uri="{BB962C8B-B14F-4D97-AF65-F5344CB8AC3E}">
        <p14:creationId xmlns:p14="http://schemas.microsoft.com/office/powerpoint/2010/main" val="793661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BD797-2D4D-7546-ABCC-5BED8D960825}"/>
              </a:ext>
            </a:extLst>
          </p:cNvPr>
          <p:cNvSpPr>
            <a:spLocks noGrp="1"/>
          </p:cNvSpPr>
          <p:nvPr>
            <p:ph type="title"/>
          </p:nvPr>
        </p:nvSpPr>
        <p:spPr/>
        <p:txBody>
          <a:bodyPr>
            <a:normAutofit fontScale="90000"/>
          </a:bodyPr>
          <a:lstStyle/>
          <a:p>
            <a:r>
              <a:rPr lang="en-DE" dirty="0"/>
              <a:t>Albert dépend de l’aide de Mileva</a:t>
            </a:r>
          </a:p>
        </p:txBody>
      </p:sp>
      <p:sp>
        <p:nvSpPr>
          <p:cNvPr id="3" name="Content Placeholder 2">
            <a:extLst>
              <a:ext uri="{FF2B5EF4-FFF2-40B4-BE49-F238E27FC236}">
                <a16:creationId xmlns:a16="http://schemas.microsoft.com/office/drawing/2014/main" id="{942AD14B-B752-8D43-9015-F4A399976697}"/>
              </a:ext>
            </a:extLst>
          </p:cNvPr>
          <p:cNvSpPr>
            <a:spLocks noGrp="1"/>
          </p:cNvSpPr>
          <p:nvPr>
            <p:ph idx="1"/>
          </p:nvPr>
        </p:nvSpPr>
        <p:spPr/>
        <p:txBody>
          <a:bodyPr>
            <a:normAutofit/>
          </a:bodyPr>
          <a:lstStyle/>
          <a:p>
            <a:r>
              <a:rPr lang="en-DE" dirty="0"/>
              <a:t>Avril 1908: Mileva visite ses parents en Serbie</a:t>
            </a:r>
          </a:p>
          <a:p>
            <a:r>
              <a:rPr lang="en-DE" dirty="0"/>
              <a:t>Albert embauche Jakob Laub pour la remplacer. Laub habite avec lui.</a:t>
            </a:r>
          </a:p>
          <a:p>
            <a:pPr marL="0" indent="0">
              <a:buNone/>
            </a:pPr>
            <a:r>
              <a:rPr lang="en-DE" dirty="0"/>
              <a:t>“… </a:t>
            </a:r>
            <a:r>
              <a:rPr lang="en-DE" i="1" u="sng" dirty="0"/>
              <a:t>il me fait mes calculs, ce que je n’aurais pas le temps, </a:t>
            </a:r>
            <a:r>
              <a:rPr lang="en-DE" i="1" dirty="0"/>
              <a:t>et c’est bien</a:t>
            </a:r>
            <a:r>
              <a:rPr lang="en-DE" dirty="0"/>
              <a:t>.”</a:t>
            </a:r>
          </a:p>
          <a:p>
            <a:pPr marL="0" indent="0" algn="r">
              <a:buNone/>
            </a:pPr>
            <a:r>
              <a:rPr lang="en-DE" sz="2400" dirty="0"/>
              <a:t>Lettre du 17 avril 1908, CP, vol.5, doc. 96, </a:t>
            </a:r>
          </a:p>
        </p:txBody>
      </p:sp>
      <p:sp>
        <p:nvSpPr>
          <p:cNvPr id="4" name="Footer Placeholder 3">
            <a:extLst>
              <a:ext uri="{FF2B5EF4-FFF2-40B4-BE49-F238E27FC236}">
                <a16:creationId xmlns:a16="http://schemas.microsoft.com/office/drawing/2014/main" id="{5B52B1BD-B868-334F-BAC7-0B3D95B517D2}"/>
              </a:ext>
            </a:extLst>
          </p:cNvPr>
          <p:cNvSpPr>
            <a:spLocks noGrp="1"/>
          </p:cNvSpPr>
          <p:nvPr>
            <p:ph type="ftr" sz="quarter" idx="11"/>
          </p:nvPr>
        </p:nvSpPr>
        <p:spPr/>
        <p:txBody>
          <a:bodyPr/>
          <a:lstStyle/>
          <a:p>
            <a:r>
              <a:rPr lang="en-US"/>
              <a:t>Pauline Gagnon</a:t>
            </a:r>
          </a:p>
        </p:txBody>
      </p:sp>
      <p:sp>
        <p:nvSpPr>
          <p:cNvPr id="5" name="Slide Number Placeholder 4">
            <a:extLst>
              <a:ext uri="{FF2B5EF4-FFF2-40B4-BE49-F238E27FC236}">
                <a16:creationId xmlns:a16="http://schemas.microsoft.com/office/drawing/2014/main" id="{2DD62DC3-1D87-8943-9C96-9F14351F4441}"/>
              </a:ext>
            </a:extLst>
          </p:cNvPr>
          <p:cNvSpPr>
            <a:spLocks noGrp="1"/>
          </p:cNvSpPr>
          <p:nvPr>
            <p:ph type="sldNum" sz="quarter" idx="12"/>
          </p:nvPr>
        </p:nvSpPr>
        <p:spPr/>
        <p:txBody>
          <a:bodyPr/>
          <a:lstStyle/>
          <a:p>
            <a:fld id="{B44D27A9-ED0C-8246-8976-D4C08DB79F0F}" type="slidenum">
              <a:rPr lang="en-US" smtClean="0"/>
              <a:t>36</a:t>
            </a:fld>
            <a:endParaRPr lang="en-US"/>
          </a:p>
        </p:txBody>
      </p:sp>
    </p:spTree>
    <p:extLst>
      <p:ext uri="{BB962C8B-B14F-4D97-AF65-F5344CB8AC3E}">
        <p14:creationId xmlns:p14="http://schemas.microsoft.com/office/powerpoint/2010/main" val="3786834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932961"/>
            <a:ext cx="3665763" cy="1777419"/>
          </a:xfrm>
        </p:spPr>
        <p:txBody>
          <a:bodyPr anchor="b">
            <a:normAutofit/>
          </a:bodyPr>
          <a:lstStyle/>
          <a:p>
            <a:r>
              <a:rPr lang="fr-CA" sz="3500" dirty="0"/>
              <a:t>Première reconnaissance académique</a:t>
            </a:r>
          </a:p>
        </p:txBody>
      </p:sp>
      <p:sp>
        <p:nvSpPr>
          <p:cNvPr id="3" name="Content Placeholder 2"/>
          <p:cNvSpPr>
            <a:spLocks noGrp="1"/>
          </p:cNvSpPr>
          <p:nvPr>
            <p:ph idx="1"/>
          </p:nvPr>
        </p:nvSpPr>
        <p:spPr>
          <a:xfrm>
            <a:off x="630936" y="2894530"/>
            <a:ext cx="3665763" cy="3209544"/>
          </a:xfrm>
        </p:spPr>
        <p:txBody>
          <a:bodyPr anchor="t">
            <a:normAutofit/>
          </a:bodyPr>
          <a:lstStyle/>
          <a:p>
            <a:r>
              <a:rPr lang="fr-CA" sz="2400" dirty="0">
                <a:solidFill>
                  <a:schemeClr val="bg1"/>
                </a:solidFill>
              </a:rPr>
              <a:t>1908-1914:</a:t>
            </a:r>
          </a:p>
          <a:p>
            <a:r>
              <a:rPr lang="fr-CA" sz="2400" dirty="0">
                <a:solidFill>
                  <a:schemeClr val="bg1"/>
                </a:solidFill>
              </a:rPr>
              <a:t>Postes à Berne, Zurich, Prague, Zurich et Berlin</a:t>
            </a:r>
          </a:p>
          <a:p>
            <a:pPr marL="0" indent="0">
              <a:buNone/>
            </a:pPr>
            <a:endParaRPr lang="fr-CA" sz="2400" dirty="0">
              <a:solidFill>
                <a:schemeClr val="bg1"/>
              </a:solidFill>
            </a:endParaRPr>
          </a:p>
          <a:p>
            <a:r>
              <a:rPr lang="fr-CA" sz="2400" dirty="0" err="1">
                <a:solidFill>
                  <a:schemeClr val="bg1"/>
                </a:solidFill>
              </a:rPr>
              <a:t>Eduard</a:t>
            </a:r>
            <a:r>
              <a:rPr lang="fr-CA" sz="2400" dirty="0">
                <a:solidFill>
                  <a:schemeClr val="bg1"/>
                </a:solidFill>
              </a:rPr>
              <a:t> nait le 28 juillet 1910</a:t>
            </a:r>
            <a:endParaRPr lang="fr-CA" sz="1700" dirty="0">
              <a:solidFill>
                <a:schemeClr val="bg1"/>
              </a:solidFill>
            </a:endParaRPr>
          </a:p>
        </p:txBody>
      </p:sp>
      <p:cxnSp>
        <p:nvCxnSpPr>
          <p:cNvPr id="13" name="Straight Connector 12">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person holding a gun&#10;&#10;Description automatically generated with low confidence">
            <a:extLst>
              <a:ext uri="{FF2B5EF4-FFF2-40B4-BE49-F238E27FC236}">
                <a16:creationId xmlns:a16="http://schemas.microsoft.com/office/drawing/2014/main" id="{E7010BE2-F2A5-7E46-A0A6-4BB4E3739AFD}"/>
              </a:ext>
            </a:extLst>
          </p:cNvPr>
          <p:cNvPicPr>
            <a:picLocks noChangeAspect="1"/>
          </p:cNvPicPr>
          <p:nvPr/>
        </p:nvPicPr>
        <p:blipFill rotWithShape="1">
          <a:blip r:embed="rId2"/>
          <a:srcRect l="5860" r="13392" b="3"/>
          <a:stretch/>
        </p:blipFill>
        <p:spPr>
          <a:xfrm>
            <a:off x="5061858" y="573678"/>
            <a:ext cx="3827405" cy="5710645"/>
          </a:xfrm>
          <a:prstGeom prst="rect">
            <a:avLst/>
          </a:prstGeom>
        </p:spPr>
      </p:pic>
      <p:sp>
        <p:nvSpPr>
          <p:cNvPr id="5" name="Footer Placeholder 4"/>
          <p:cNvSpPr>
            <a:spLocks noGrp="1"/>
          </p:cNvSpPr>
          <p:nvPr>
            <p:ph type="ftr" sz="quarter" idx="11"/>
          </p:nvPr>
        </p:nvSpPr>
        <p:spPr>
          <a:xfrm>
            <a:off x="5061858" y="6355080"/>
            <a:ext cx="2671353" cy="365125"/>
          </a:xfrm>
        </p:spPr>
        <p:txBody>
          <a:bodyPr>
            <a:normAutofit/>
          </a:bodyPr>
          <a:lstStyle/>
          <a:p>
            <a:pPr algn="l">
              <a:spcAft>
                <a:spcPts val="600"/>
              </a:spcAft>
            </a:pPr>
            <a:r>
              <a:rPr lang="en-US">
                <a:solidFill>
                  <a:schemeClr val="tx1">
                    <a:alpha val="70000"/>
                  </a:schemeClr>
                </a:solidFill>
              </a:rPr>
              <a:t>Pauline Gagnon</a:t>
            </a:r>
          </a:p>
        </p:txBody>
      </p:sp>
      <p:sp>
        <p:nvSpPr>
          <p:cNvPr id="4" name="Slide Number Placeholder 3"/>
          <p:cNvSpPr>
            <a:spLocks noGrp="1"/>
          </p:cNvSpPr>
          <p:nvPr>
            <p:ph type="sldNum" sz="quarter" idx="12"/>
          </p:nvPr>
        </p:nvSpPr>
        <p:spPr>
          <a:xfrm>
            <a:off x="7797403" y="6355080"/>
            <a:ext cx="824735" cy="365125"/>
          </a:xfrm>
        </p:spPr>
        <p:txBody>
          <a:bodyPr>
            <a:normAutofit/>
          </a:bodyPr>
          <a:lstStyle/>
          <a:p>
            <a:pPr>
              <a:spcAft>
                <a:spcPts val="600"/>
              </a:spcAft>
            </a:pPr>
            <a:fld id="{B44D27A9-ED0C-8246-8976-D4C08DB79F0F}" type="slidenum">
              <a:rPr lang="en-US">
                <a:solidFill>
                  <a:schemeClr val="tx1">
                    <a:alpha val="70000"/>
                  </a:schemeClr>
                </a:solidFill>
              </a:rPr>
              <a:pPr>
                <a:spcAft>
                  <a:spcPts val="600"/>
                </a:spcAft>
              </a:pPr>
              <a:t>37</a:t>
            </a:fld>
            <a:endParaRPr lang="en-US">
              <a:solidFill>
                <a:schemeClr val="tx1">
                  <a:alpha val="70000"/>
                </a:schemeClr>
              </a:solidFill>
            </a:endParaRPr>
          </a:p>
        </p:txBody>
      </p:sp>
    </p:spTree>
    <p:extLst>
      <p:ext uri="{BB962C8B-B14F-4D97-AF65-F5344CB8AC3E}">
        <p14:creationId xmlns:p14="http://schemas.microsoft.com/office/powerpoint/2010/main" val="1102437611"/>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932961"/>
            <a:ext cx="3665763" cy="1777419"/>
          </a:xfrm>
        </p:spPr>
        <p:txBody>
          <a:bodyPr anchor="b">
            <a:normAutofit/>
          </a:bodyPr>
          <a:lstStyle/>
          <a:p>
            <a:r>
              <a:rPr lang="fr-CA" sz="3500"/>
              <a:t>Mileva aide Albert à préparer ses cours</a:t>
            </a:r>
          </a:p>
        </p:txBody>
      </p:sp>
      <p:sp>
        <p:nvSpPr>
          <p:cNvPr id="3" name="Content Placeholder 2"/>
          <p:cNvSpPr>
            <a:spLocks noGrp="1"/>
          </p:cNvSpPr>
          <p:nvPr>
            <p:ph idx="1"/>
          </p:nvPr>
        </p:nvSpPr>
        <p:spPr>
          <a:xfrm>
            <a:off x="630936" y="2894530"/>
            <a:ext cx="3665763" cy="3209544"/>
          </a:xfrm>
        </p:spPr>
        <p:txBody>
          <a:bodyPr anchor="t">
            <a:normAutofit/>
          </a:bodyPr>
          <a:lstStyle/>
          <a:p>
            <a:r>
              <a:rPr lang="fr-CA" sz="2400" u="sng" dirty="0">
                <a:solidFill>
                  <a:schemeClr val="bg1"/>
                </a:solidFill>
              </a:rPr>
              <a:t>1909</a:t>
            </a:r>
            <a:r>
              <a:rPr lang="fr-CA" sz="2400" dirty="0">
                <a:solidFill>
                  <a:schemeClr val="bg1"/>
                </a:solidFill>
              </a:rPr>
              <a:t>: Huit pages des notes du premier cours d’Albert à Zurich sont de la main de Mileva</a:t>
            </a:r>
          </a:p>
          <a:p>
            <a:r>
              <a:rPr lang="fr-CA" sz="2400" u="sng" dirty="0">
                <a:solidFill>
                  <a:schemeClr val="bg1"/>
                </a:solidFill>
              </a:rPr>
              <a:t>1910</a:t>
            </a:r>
            <a:r>
              <a:rPr lang="fr-CA" sz="2400" dirty="0">
                <a:solidFill>
                  <a:schemeClr val="bg1"/>
                </a:solidFill>
              </a:rPr>
              <a:t>:  Ébauche d’une lettre à Max Planck écrite par Mileva</a:t>
            </a:r>
          </a:p>
        </p:txBody>
      </p:sp>
      <p:cxnSp>
        <p:nvCxnSpPr>
          <p:cNvPr id="14" name="Straight Connector 13">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1"/>
          </p:nvPr>
        </p:nvSpPr>
        <p:spPr>
          <a:xfrm>
            <a:off x="5061858" y="6355080"/>
            <a:ext cx="2671353" cy="365125"/>
          </a:xfrm>
        </p:spPr>
        <p:txBody>
          <a:bodyPr>
            <a:normAutofit/>
          </a:bodyPr>
          <a:lstStyle/>
          <a:p>
            <a:pPr algn="l">
              <a:spcAft>
                <a:spcPts val="600"/>
              </a:spcAft>
            </a:pPr>
            <a:r>
              <a:rPr lang="en-US">
                <a:solidFill>
                  <a:schemeClr val="tx1">
                    <a:alpha val="70000"/>
                  </a:schemeClr>
                </a:solidFill>
              </a:rPr>
              <a:t>Pauline Gagnon</a:t>
            </a:r>
          </a:p>
        </p:txBody>
      </p:sp>
      <p:sp>
        <p:nvSpPr>
          <p:cNvPr id="6" name="Slide Number Placeholder 5"/>
          <p:cNvSpPr>
            <a:spLocks noGrp="1"/>
          </p:cNvSpPr>
          <p:nvPr>
            <p:ph type="sldNum" sz="quarter" idx="12"/>
          </p:nvPr>
        </p:nvSpPr>
        <p:spPr>
          <a:xfrm>
            <a:off x="7797403" y="6355080"/>
            <a:ext cx="824735" cy="365125"/>
          </a:xfrm>
        </p:spPr>
        <p:txBody>
          <a:bodyPr>
            <a:normAutofit/>
          </a:bodyPr>
          <a:lstStyle/>
          <a:p>
            <a:pPr>
              <a:spcAft>
                <a:spcPts val="600"/>
              </a:spcAft>
            </a:pPr>
            <a:fld id="{B44D27A9-ED0C-8246-8976-D4C08DB79F0F}" type="slidenum">
              <a:rPr lang="en-US">
                <a:solidFill>
                  <a:schemeClr val="tx1">
                    <a:alpha val="70000"/>
                  </a:schemeClr>
                </a:solidFill>
              </a:rPr>
              <a:pPr>
                <a:spcAft>
                  <a:spcPts val="600"/>
                </a:spcAft>
              </a:pPr>
              <a:t>38</a:t>
            </a:fld>
            <a:endParaRPr lang="en-US">
              <a:solidFill>
                <a:schemeClr val="tx1">
                  <a:alpha val="70000"/>
                </a:schemeClr>
              </a:solidFill>
            </a:endParaRPr>
          </a:p>
        </p:txBody>
      </p:sp>
      <p:sp>
        <p:nvSpPr>
          <p:cNvPr id="5" name="TextBox 4"/>
          <p:cNvSpPr txBox="1"/>
          <p:nvPr/>
        </p:nvSpPr>
        <p:spPr>
          <a:xfrm>
            <a:off x="5061858" y="5713259"/>
            <a:ext cx="3827405" cy="571064"/>
          </a:xfrm>
          <a:prstGeom prst="rect">
            <a:avLst/>
          </a:prstGeom>
          <a:solidFill>
            <a:srgbClr val="000000">
              <a:alpha val="50000"/>
            </a:srgbClr>
          </a:solidFill>
          <a:ln>
            <a:noFill/>
          </a:ln>
        </p:spPr>
        <p:txBody>
          <a:bodyPr wrap="square" rtlCol="0">
            <a:noAutofit/>
          </a:bodyPr>
          <a:lstStyle/>
          <a:p>
            <a:pPr algn="ctr">
              <a:spcAft>
                <a:spcPts val="600"/>
              </a:spcAft>
            </a:pPr>
            <a:r>
              <a:rPr lang="fr-FR" sz="1400" dirty="0">
                <a:solidFill>
                  <a:srgbClr val="FFFFFF"/>
                </a:solidFill>
              </a:rPr>
              <a:t>Archives Albert Einstein de l’Université Hébraïque de Jérusalem</a:t>
            </a:r>
          </a:p>
        </p:txBody>
      </p:sp>
      <p:pic>
        <p:nvPicPr>
          <p:cNvPr id="8" name="Picture 7">
            <a:extLst>
              <a:ext uri="{FF2B5EF4-FFF2-40B4-BE49-F238E27FC236}">
                <a16:creationId xmlns:a16="http://schemas.microsoft.com/office/drawing/2014/main" id="{5414186F-2F10-30E1-3191-369EE3E45F64}"/>
              </a:ext>
            </a:extLst>
          </p:cNvPr>
          <p:cNvPicPr>
            <a:picLocks noChangeAspect="1"/>
          </p:cNvPicPr>
          <p:nvPr/>
        </p:nvPicPr>
        <p:blipFill>
          <a:blip r:embed="rId2"/>
          <a:stretch>
            <a:fillRect/>
          </a:stretch>
        </p:blipFill>
        <p:spPr>
          <a:xfrm rot="10800000">
            <a:off x="5443444" y="932960"/>
            <a:ext cx="3069611" cy="4559422"/>
          </a:xfrm>
          <a:prstGeom prst="rect">
            <a:avLst/>
          </a:prstGeom>
        </p:spPr>
      </p:pic>
      <p:pic>
        <p:nvPicPr>
          <p:cNvPr id="4" name="Picture 3" descr="Text, letter&#10;&#10;Description automatically generated"/>
          <p:cNvPicPr>
            <a:picLocks noChangeAspect="1"/>
          </p:cNvPicPr>
          <p:nvPr/>
        </p:nvPicPr>
        <p:blipFill rotWithShape="1">
          <a:blip r:embed="rId3"/>
          <a:srcRect t="20986" r="-2" b="9260"/>
          <a:stretch/>
        </p:blipFill>
        <p:spPr>
          <a:xfrm>
            <a:off x="5061196" y="573679"/>
            <a:ext cx="3828067" cy="5001786"/>
          </a:xfrm>
          <a:prstGeom prst="rect">
            <a:avLst/>
          </a:prstGeom>
        </p:spPr>
      </p:pic>
    </p:spTree>
    <p:extLst>
      <p:ext uri="{BB962C8B-B14F-4D97-AF65-F5344CB8AC3E}">
        <p14:creationId xmlns:p14="http://schemas.microsoft.com/office/powerpoint/2010/main" val="18454644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6F2DD-6ACC-E70D-48E0-4B9DEDC166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156C5F-2312-C365-07F5-B9A50C74E0D3}"/>
              </a:ext>
            </a:extLst>
          </p:cNvPr>
          <p:cNvSpPr>
            <a:spLocks noGrp="1"/>
          </p:cNvSpPr>
          <p:nvPr>
            <p:ph type="title"/>
          </p:nvPr>
        </p:nvSpPr>
        <p:spPr/>
        <p:txBody>
          <a:bodyPr>
            <a:normAutofit/>
          </a:bodyPr>
          <a:lstStyle/>
          <a:p>
            <a:r>
              <a:rPr lang="fr-CA" sz="3600" dirty="0"/>
              <a:t>Premiers succès, premières craintes</a:t>
            </a:r>
          </a:p>
        </p:txBody>
      </p:sp>
      <p:sp>
        <p:nvSpPr>
          <p:cNvPr id="3" name="Content Placeholder 2">
            <a:extLst>
              <a:ext uri="{FF2B5EF4-FFF2-40B4-BE49-F238E27FC236}">
                <a16:creationId xmlns:a16="http://schemas.microsoft.com/office/drawing/2014/main" id="{07FD4B9F-A618-29C8-275E-26C32DE270BB}"/>
              </a:ext>
            </a:extLst>
          </p:cNvPr>
          <p:cNvSpPr>
            <a:spLocks noGrp="1"/>
          </p:cNvSpPr>
          <p:nvPr>
            <p:ph idx="1"/>
          </p:nvPr>
        </p:nvSpPr>
        <p:spPr/>
        <p:txBody>
          <a:bodyPr>
            <a:normAutofit/>
          </a:bodyPr>
          <a:lstStyle/>
          <a:p>
            <a:pPr marL="0" indent="0">
              <a:buNone/>
            </a:pPr>
            <a:r>
              <a:rPr lang="fr-CA" sz="2400" i="1" dirty="0"/>
              <a:t>« Mon mari […] est maintenant perçu comme le meilleur physicien de langue allemande et on le couvre d’honneur. Je suis très heureuse pour son succès parce qu’il le mérite pleinement; je souhaite simplement et espère que la gloire n’aura pas d’effets adverses sur son humanité. »</a:t>
            </a:r>
            <a:r>
              <a:rPr lang="fr-CA" sz="2400" dirty="0"/>
              <a:t> </a:t>
            </a:r>
          </a:p>
          <a:p>
            <a:pPr marL="0" indent="0" algn="r">
              <a:buNone/>
            </a:pPr>
            <a:r>
              <a:rPr lang="fr-CA" sz="2000" dirty="0"/>
              <a:t>Lettre de Mileva à Helene Savić du 3 septembre 1909</a:t>
            </a:r>
          </a:p>
          <a:p>
            <a:pPr marL="0" indent="0">
              <a:buNone/>
            </a:pPr>
            <a:r>
              <a:rPr lang="fr-CA" sz="2000" dirty="0"/>
              <a:t> </a:t>
            </a:r>
          </a:p>
          <a:p>
            <a:pPr marL="0" indent="0">
              <a:buNone/>
            </a:pPr>
            <a:r>
              <a:rPr lang="fr-CA" sz="2400" i="1" dirty="0"/>
              <a:t>« Avec toute cette gloire, il a peu de temps pour sa femme. […] Que peut-on faire, avec la notoriété, une personne reçoit la perle, l’autre la coquille. »</a:t>
            </a:r>
          </a:p>
          <a:p>
            <a:pPr marL="0" indent="0" algn="r">
              <a:buNone/>
            </a:pPr>
            <a:r>
              <a:rPr lang="fr-CA" sz="2000" dirty="0"/>
              <a:t>Lettre de Mileva à Helene Savić ca. décembre 1909</a:t>
            </a:r>
          </a:p>
          <a:p>
            <a:pPr marL="0" indent="0">
              <a:buNone/>
            </a:pPr>
            <a:endParaRPr lang="fr-CA" sz="2400" i="1" dirty="0"/>
          </a:p>
        </p:txBody>
      </p:sp>
      <p:sp>
        <p:nvSpPr>
          <p:cNvPr id="4" name="Slide Number Placeholder 3">
            <a:extLst>
              <a:ext uri="{FF2B5EF4-FFF2-40B4-BE49-F238E27FC236}">
                <a16:creationId xmlns:a16="http://schemas.microsoft.com/office/drawing/2014/main" id="{7E9EC6D1-E05B-DE1F-3CDC-C25A9C8B3267}"/>
              </a:ext>
            </a:extLst>
          </p:cNvPr>
          <p:cNvSpPr>
            <a:spLocks noGrp="1"/>
          </p:cNvSpPr>
          <p:nvPr>
            <p:ph type="sldNum" sz="quarter" idx="12"/>
          </p:nvPr>
        </p:nvSpPr>
        <p:spPr/>
        <p:txBody>
          <a:bodyPr/>
          <a:lstStyle/>
          <a:p>
            <a:fld id="{B44D27A9-ED0C-8246-8976-D4C08DB79F0F}" type="slidenum">
              <a:rPr lang="en-US" smtClean="0"/>
              <a:t>39</a:t>
            </a:fld>
            <a:endParaRPr lang="en-US"/>
          </a:p>
        </p:txBody>
      </p:sp>
      <p:sp>
        <p:nvSpPr>
          <p:cNvPr id="5" name="Footer Placeholder 4">
            <a:extLst>
              <a:ext uri="{FF2B5EF4-FFF2-40B4-BE49-F238E27FC236}">
                <a16:creationId xmlns:a16="http://schemas.microsoft.com/office/drawing/2014/main" id="{8DF8F77B-E02C-F1D2-6A8E-6F2AC29C5743}"/>
              </a:ext>
            </a:extLst>
          </p:cNvPr>
          <p:cNvSpPr>
            <a:spLocks noGrp="1"/>
          </p:cNvSpPr>
          <p:nvPr>
            <p:ph type="ftr" sz="quarter" idx="11"/>
          </p:nvPr>
        </p:nvSpPr>
        <p:spPr/>
        <p:txBody>
          <a:bodyPr/>
          <a:lstStyle/>
          <a:p>
            <a:r>
              <a:rPr lang="en-US"/>
              <a:t>Pauline Gagnon</a:t>
            </a:r>
          </a:p>
        </p:txBody>
      </p:sp>
      <p:cxnSp>
        <p:nvCxnSpPr>
          <p:cNvPr id="6" name="Straight Connector 5">
            <a:extLst>
              <a:ext uri="{FF2B5EF4-FFF2-40B4-BE49-F238E27FC236}">
                <a16:creationId xmlns:a16="http://schemas.microsoft.com/office/drawing/2014/main" id="{E6422CE3-0B1F-1A93-1969-98E081118610}"/>
              </a:ext>
            </a:extLst>
          </p:cNvPr>
          <p:cNvCxnSpPr/>
          <p:nvPr/>
        </p:nvCxnSpPr>
        <p:spPr>
          <a:xfrm>
            <a:off x="2758205" y="5004099"/>
            <a:ext cx="573633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A9928CA-B8CA-32AC-FC5E-42274317196C}"/>
              </a:ext>
            </a:extLst>
          </p:cNvPr>
          <p:cNvCxnSpPr/>
          <p:nvPr/>
        </p:nvCxnSpPr>
        <p:spPr>
          <a:xfrm>
            <a:off x="506682" y="5367001"/>
            <a:ext cx="230100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7274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Leurs tempéraments</a:t>
            </a:r>
          </a:p>
        </p:txBody>
      </p:sp>
      <p:sp>
        <p:nvSpPr>
          <p:cNvPr id="3" name="Content Placeholder 2"/>
          <p:cNvSpPr>
            <a:spLocks noGrp="1"/>
          </p:cNvSpPr>
          <p:nvPr>
            <p:ph idx="1"/>
          </p:nvPr>
        </p:nvSpPr>
        <p:spPr>
          <a:xfrm>
            <a:off x="457200" y="1600200"/>
            <a:ext cx="4114800" cy="4525963"/>
          </a:xfrm>
        </p:spPr>
        <p:txBody>
          <a:bodyPr>
            <a:normAutofit fontScale="92500"/>
          </a:bodyPr>
          <a:lstStyle/>
          <a:p>
            <a:pPr marL="0" indent="0" algn="ctr">
              <a:buNone/>
            </a:pPr>
            <a:r>
              <a:rPr lang="fr-CA" b="1" dirty="0"/>
              <a:t>Mileva</a:t>
            </a:r>
          </a:p>
          <a:p>
            <a:r>
              <a:rPr lang="fr-CA" dirty="0"/>
              <a:t>Brillante mais réservée</a:t>
            </a:r>
          </a:p>
          <a:p>
            <a:r>
              <a:rPr lang="fr-CA" dirty="0"/>
              <a:t>Parle peu</a:t>
            </a:r>
          </a:p>
          <a:p>
            <a:r>
              <a:rPr lang="fr-CA" dirty="0"/>
              <a:t>Entreprenante et endurante</a:t>
            </a:r>
          </a:p>
          <a:p>
            <a:r>
              <a:rPr lang="fr-CA" dirty="0"/>
              <a:t>Va au fond des problèmes</a:t>
            </a:r>
          </a:p>
          <a:p>
            <a:r>
              <a:rPr lang="fr-CA" dirty="0"/>
              <a:t>Marche droit au but</a:t>
            </a:r>
          </a:p>
        </p:txBody>
      </p:sp>
      <p:sp>
        <p:nvSpPr>
          <p:cNvPr id="4" name="Slide Number Placeholder 3"/>
          <p:cNvSpPr>
            <a:spLocks noGrp="1"/>
          </p:cNvSpPr>
          <p:nvPr>
            <p:ph type="sldNum" sz="quarter" idx="12"/>
          </p:nvPr>
        </p:nvSpPr>
        <p:spPr/>
        <p:txBody>
          <a:bodyPr/>
          <a:lstStyle/>
          <a:p>
            <a:fld id="{B44D27A9-ED0C-8246-8976-D4C08DB79F0F}" type="slidenum">
              <a:rPr lang="en-US" smtClean="0"/>
              <a:t>4</a:t>
            </a:fld>
            <a:endParaRPr lang="en-US"/>
          </a:p>
        </p:txBody>
      </p:sp>
      <p:sp>
        <p:nvSpPr>
          <p:cNvPr id="5" name="Footer Placeholder 4"/>
          <p:cNvSpPr>
            <a:spLocks noGrp="1"/>
          </p:cNvSpPr>
          <p:nvPr>
            <p:ph type="ftr" sz="quarter" idx="11"/>
          </p:nvPr>
        </p:nvSpPr>
        <p:spPr/>
        <p:txBody>
          <a:bodyPr/>
          <a:lstStyle/>
          <a:p>
            <a:r>
              <a:rPr lang="en-US"/>
              <a:t>Pauline Gagnon</a:t>
            </a:r>
          </a:p>
        </p:txBody>
      </p:sp>
      <p:sp>
        <p:nvSpPr>
          <p:cNvPr id="6" name="Content Placeholder 2">
            <a:extLst>
              <a:ext uri="{FF2B5EF4-FFF2-40B4-BE49-F238E27FC236}">
                <a16:creationId xmlns:a16="http://schemas.microsoft.com/office/drawing/2014/main" id="{7978193C-6FA9-D646-9F1C-3846DACD8D35}"/>
              </a:ext>
            </a:extLst>
          </p:cNvPr>
          <p:cNvSpPr txBox="1">
            <a:spLocks/>
          </p:cNvSpPr>
          <p:nvPr/>
        </p:nvSpPr>
        <p:spPr>
          <a:xfrm>
            <a:off x="4981575" y="1647825"/>
            <a:ext cx="3714750" cy="4525963"/>
          </a:xfrm>
          <a:prstGeom prst="rect">
            <a:avLst/>
          </a:prstGeom>
          <a:solidFill>
            <a:schemeClr val="accent4">
              <a:lumMod val="60000"/>
              <a:lumOff val="40000"/>
            </a:schemeClr>
          </a:solidFill>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CA" b="1" dirty="0"/>
              <a:t>Albert</a:t>
            </a:r>
          </a:p>
          <a:p>
            <a:r>
              <a:rPr lang="fr-CA" dirty="0"/>
              <a:t>Inquisiteur</a:t>
            </a:r>
          </a:p>
          <a:p>
            <a:r>
              <a:rPr lang="fr-CA" dirty="0"/>
              <a:t>Bohème et rebelle</a:t>
            </a:r>
          </a:p>
          <a:p>
            <a:r>
              <a:rPr lang="fr-CA" dirty="0"/>
              <a:t>Peu discipliné</a:t>
            </a:r>
          </a:p>
          <a:p>
            <a:r>
              <a:rPr lang="fr-CA" dirty="0"/>
              <a:t>Change vite d’idée</a:t>
            </a:r>
          </a:p>
          <a:p>
            <a:r>
              <a:rPr lang="fr-CA" dirty="0"/>
              <a:t>Déteste la rigueur allemande</a:t>
            </a:r>
          </a:p>
          <a:p>
            <a:r>
              <a:rPr lang="fr-CA" dirty="0"/>
              <a:t>Finit son secondaire en Suisse</a:t>
            </a:r>
          </a:p>
        </p:txBody>
      </p:sp>
    </p:spTree>
    <p:extLst>
      <p:ext uri="{BB962C8B-B14F-4D97-AF65-F5344CB8AC3E}">
        <p14:creationId xmlns:p14="http://schemas.microsoft.com/office/powerpoint/2010/main" val="230052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208DD-646E-6C2A-9B00-5584872071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76CBC2-2A1E-C3E8-08C6-48A91EFB78F0}"/>
              </a:ext>
            </a:extLst>
          </p:cNvPr>
          <p:cNvSpPr>
            <a:spLocks noGrp="1"/>
          </p:cNvSpPr>
          <p:nvPr>
            <p:ph type="title"/>
          </p:nvPr>
        </p:nvSpPr>
        <p:spPr>
          <a:xfrm>
            <a:off x="-1" y="274639"/>
            <a:ext cx="9143999" cy="1143000"/>
          </a:xfrm>
        </p:spPr>
        <p:txBody>
          <a:bodyPr/>
          <a:lstStyle/>
          <a:p>
            <a:r>
              <a:rPr lang="fr-FR" dirty="0"/>
              <a:t>Le tempérament d’Albert change</a:t>
            </a:r>
          </a:p>
        </p:txBody>
      </p:sp>
      <p:sp>
        <p:nvSpPr>
          <p:cNvPr id="3" name="Content Placeholder 2">
            <a:extLst>
              <a:ext uri="{FF2B5EF4-FFF2-40B4-BE49-F238E27FC236}">
                <a16:creationId xmlns:a16="http://schemas.microsoft.com/office/drawing/2014/main" id="{8E687F94-A300-D1AF-4B6F-AF61F22B5C2C}"/>
              </a:ext>
            </a:extLst>
          </p:cNvPr>
          <p:cNvSpPr>
            <a:spLocks noGrp="1"/>
          </p:cNvSpPr>
          <p:nvPr>
            <p:ph idx="1"/>
          </p:nvPr>
        </p:nvSpPr>
        <p:spPr>
          <a:xfrm>
            <a:off x="6" y="1600201"/>
            <a:ext cx="9143999" cy="4525963"/>
          </a:xfrm>
        </p:spPr>
        <p:txBody>
          <a:bodyPr>
            <a:normAutofit/>
          </a:bodyPr>
          <a:lstStyle/>
          <a:p>
            <a:pPr marL="0" indent="0">
              <a:buNone/>
            </a:pPr>
            <a:r>
              <a:rPr lang="en-CA" sz="2600" u="sng" dirty="0"/>
              <a:t>Philip Frank</a:t>
            </a:r>
            <a:r>
              <a:rPr lang="en-CA" sz="2600" dirty="0"/>
              <a:t>, </a:t>
            </a:r>
            <a:r>
              <a:rPr lang="en-CA" sz="2600" dirty="0" err="1"/>
              <a:t>physicien</a:t>
            </a:r>
            <a:r>
              <a:rPr lang="en-CA" sz="2600" dirty="0"/>
              <a:t> et </a:t>
            </a:r>
            <a:r>
              <a:rPr lang="en-CA" sz="2600" dirty="0" err="1"/>
              <a:t>biographe</a:t>
            </a:r>
            <a:r>
              <a:rPr lang="en-CA" sz="2600" dirty="0"/>
              <a:t> </a:t>
            </a:r>
            <a:r>
              <a:rPr lang="en-CA" sz="2600" dirty="0" err="1"/>
              <a:t>d’Albert</a:t>
            </a:r>
            <a:r>
              <a:rPr lang="en-CA" sz="2600" dirty="0"/>
              <a:t>, le </a:t>
            </a:r>
            <a:r>
              <a:rPr lang="en-CA" sz="2600" dirty="0" err="1"/>
              <a:t>recontra</a:t>
            </a:r>
            <a:r>
              <a:rPr lang="en-CA" sz="2600" dirty="0"/>
              <a:t> </a:t>
            </a:r>
            <a:r>
              <a:rPr lang="en-CA" sz="2600" dirty="0" err="1"/>
              <a:t>à</a:t>
            </a:r>
            <a:r>
              <a:rPr lang="en-CA" sz="2600" dirty="0"/>
              <a:t> Prague:</a:t>
            </a:r>
          </a:p>
          <a:p>
            <a:pPr marL="0" indent="0">
              <a:buNone/>
            </a:pPr>
            <a:endParaRPr lang="en-CA" sz="2600" dirty="0"/>
          </a:p>
          <a:p>
            <a:pPr marL="0" indent="0">
              <a:buNone/>
            </a:pPr>
            <a:r>
              <a:rPr lang="en-CA" sz="2600" dirty="0"/>
              <a:t>“</a:t>
            </a:r>
            <a:r>
              <a:rPr lang="en-CA" sz="2600" i="1" dirty="0"/>
              <a:t>Avec </a:t>
            </a:r>
            <a:r>
              <a:rPr lang="en-CA" sz="2600" i="1" dirty="0" err="1"/>
              <a:t>ses</a:t>
            </a:r>
            <a:r>
              <a:rPr lang="en-CA" sz="2600" i="1" dirty="0"/>
              <a:t> </a:t>
            </a:r>
            <a:r>
              <a:rPr lang="en-CA" sz="2600" i="1" dirty="0" err="1"/>
              <a:t>grandes</a:t>
            </a:r>
            <a:r>
              <a:rPr lang="en-CA" sz="2600" i="1" dirty="0"/>
              <a:t> </a:t>
            </a:r>
            <a:r>
              <a:rPr lang="en-CA" sz="2600" i="1" dirty="0" err="1"/>
              <a:t>découvertes</a:t>
            </a:r>
            <a:r>
              <a:rPr lang="en-CA" sz="2600" i="1" dirty="0"/>
              <a:t>, Einstein se sent </a:t>
            </a:r>
            <a:r>
              <a:rPr lang="en-CA" sz="2600" i="1" dirty="0" err="1"/>
              <a:t>invulnérable</a:t>
            </a:r>
            <a:r>
              <a:rPr lang="en-CA" sz="2600" dirty="0"/>
              <a:t>”. </a:t>
            </a:r>
          </a:p>
          <a:p>
            <a:pPr marL="0" indent="0">
              <a:buNone/>
            </a:pPr>
            <a:r>
              <a:rPr lang="en-CA" sz="2600" dirty="0"/>
              <a:t>Il passe </a:t>
            </a:r>
            <a:r>
              <a:rPr lang="en-CA" sz="2600" dirty="0" err="1"/>
              <a:t>facilement</a:t>
            </a:r>
            <a:r>
              <a:rPr lang="en-CA" sz="2600" dirty="0"/>
              <a:t> de “</a:t>
            </a:r>
            <a:r>
              <a:rPr lang="en-CA" sz="2600" i="1" dirty="0" err="1"/>
              <a:t>blagues</a:t>
            </a:r>
            <a:r>
              <a:rPr lang="en-CA" sz="2600" i="1" dirty="0"/>
              <a:t> </a:t>
            </a:r>
            <a:r>
              <a:rPr lang="en-CA" sz="2600" i="1" dirty="0" err="1"/>
              <a:t>anodines</a:t>
            </a:r>
            <a:r>
              <a:rPr lang="en-CA" sz="2600" i="1" dirty="0"/>
              <a:t> à des </a:t>
            </a:r>
            <a:r>
              <a:rPr lang="en-CA" sz="2600" i="1" dirty="0" err="1"/>
              <a:t>commentaires</a:t>
            </a:r>
            <a:r>
              <a:rPr lang="en-CA" sz="2600" i="1" dirty="0"/>
              <a:t> </a:t>
            </a:r>
            <a:r>
              <a:rPr lang="en-CA" sz="2600" i="1" dirty="0" err="1"/>
              <a:t>blessants</a:t>
            </a:r>
            <a:r>
              <a:rPr lang="en-CA" sz="2600" dirty="0"/>
              <a:t>”.</a:t>
            </a:r>
          </a:p>
          <a:p>
            <a:pPr marL="0" indent="0">
              <a:buNone/>
            </a:pPr>
            <a:endParaRPr lang="en-CA" sz="2600" dirty="0"/>
          </a:p>
          <a:p>
            <a:pPr marL="0" indent="0">
              <a:buNone/>
            </a:pPr>
            <a:r>
              <a:rPr lang="en-CA" sz="2600" dirty="0"/>
              <a:t>Un </a:t>
            </a:r>
            <a:r>
              <a:rPr lang="en-CA" sz="2600" dirty="0" err="1"/>
              <a:t>étudiant</a:t>
            </a:r>
            <a:r>
              <a:rPr lang="en-CA" sz="2600" dirty="0"/>
              <a:t> </a:t>
            </a:r>
            <a:r>
              <a:rPr lang="en-CA" sz="2600" dirty="0" err="1"/>
              <a:t>d’Albert</a:t>
            </a:r>
            <a:r>
              <a:rPr lang="en-CA" sz="2600" dirty="0"/>
              <a:t>, </a:t>
            </a:r>
            <a:r>
              <a:rPr lang="en-CA" sz="2600" u="sng" dirty="0"/>
              <a:t>David </a:t>
            </a:r>
            <a:r>
              <a:rPr lang="en-CA" sz="2600" u="sng" dirty="0" err="1"/>
              <a:t>Reichenstein</a:t>
            </a:r>
            <a:r>
              <a:rPr lang="en-CA" sz="2600" u="sng" dirty="0"/>
              <a:t> </a:t>
            </a:r>
            <a:r>
              <a:rPr lang="en-CA" sz="2600" dirty="0" err="1"/>
              <a:t>affirme</a:t>
            </a:r>
            <a:r>
              <a:rPr lang="en-CA" sz="2600" dirty="0"/>
              <a:t>:</a:t>
            </a:r>
          </a:p>
          <a:p>
            <a:pPr marL="0" indent="0">
              <a:buNone/>
            </a:pPr>
            <a:r>
              <a:rPr lang="en-CA" sz="2600" i="1" dirty="0"/>
              <a:t>“Son succès </a:t>
            </a:r>
            <a:r>
              <a:rPr lang="en-CA" sz="2600" i="1" dirty="0" err="1"/>
              <a:t>grandissant</a:t>
            </a:r>
            <a:r>
              <a:rPr lang="en-CA" sz="2600" i="1" dirty="0"/>
              <a:t> </a:t>
            </a:r>
            <a:r>
              <a:rPr lang="en-CA" sz="2600" i="1" dirty="0" err="1"/>
              <a:t>remplit</a:t>
            </a:r>
            <a:r>
              <a:rPr lang="en-CA" sz="2600" i="1" dirty="0"/>
              <a:t> son âme d’un sentiment de </a:t>
            </a:r>
            <a:r>
              <a:rPr lang="en-CA" sz="2600" i="1" dirty="0" err="1"/>
              <a:t>supériorité</a:t>
            </a:r>
            <a:r>
              <a:rPr lang="en-CA" sz="2600" i="1" dirty="0"/>
              <a:t>, </a:t>
            </a:r>
            <a:r>
              <a:rPr lang="en-CA" sz="2600" i="1" dirty="0" err="1"/>
              <a:t>voir</a:t>
            </a:r>
            <a:r>
              <a:rPr lang="en-CA" sz="2600" i="1" dirty="0"/>
              <a:t> </a:t>
            </a:r>
            <a:r>
              <a:rPr lang="en-CA" sz="2600" i="1" dirty="0" err="1"/>
              <a:t>parfois</a:t>
            </a:r>
            <a:r>
              <a:rPr lang="en-CA" sz="2600" i="1" dirty="0"/>
              <a:t> </a:t>
            </a:r>
            <a:r>
              <a:rPr lang="en-CA" sz="2600" i="1" dirty="0" err="1"/>
              <a:t>d’une</a:t>
            </a:r>
            <a:r>
              <a:rPr lang="en-CA" sz="2600" i="1" dirty="0"/>
              <a:t> arrogance </a:t>
            </a:r>
            <a:r>
              <a:rPr lang="en-CA" sz="2600" i="1" dirty="0" err="1"/>
              <a:t>frisant</a:t>
            </a:r>
            <a:r>
              <a:rPr lang="en-CA" sz="2600" i="1" dirty="0"/>
              <a:t> </a:t>
            </a:r>
            <a:r>
              <a:rPr lang="en-CA" sz="2600" i="1" dirty="0" err="1"/>
              <a:t>l’orgueil</a:t>
            </a:r>
            <a:r>
              <a:rPr lang="en-CA" sz="2600" i="1" dirty="0"/>
              <a:t> .” </a:t>
            </a:r>
          </a:p>
          <a:p>
            <a:pPr marL="0" indent="0" algn="r">
              <a:buNone/>
            </a:pPr>
            <a:r>
              <a:rPr lang="en-CA" sz="1800" dirty="0" err="1"/>
              <a:t>Highfield</a:t>
            </a:r>
            <a:r>
              <a:rPr lang="en-CA" sz="1800" dirty="0"/>
              <a:t> et Carter, p.127</a:t>
            </a:r>
          </a:p>
          <a:p>
            <a:pPr marL="0" indent="0">
              <a:buNone/>
            </a:pPr>
            <a:endParaRPr lang="en-CA" sz="2400" dirty="0"/>
          </a:p>
        </p:txBody>
      </p:sp>
      <p:sp>
        <p:nvSpPr>
          <p:cNvPr id="4" name="Footer Placeholder 3">
            <a:extLst>
              <a:ext uri="{FF2B5EF4-FFF2-40B4-BE49-F238E27FC236}">
                <a16:creationId xmlns:a16="http://schemas.microsoft.com/office/drawing/2014/main" id="{6C63C2E9-BB1B-C5CC-0767-EC1DD86BEE0D}"/>
              </a:ext>
            </a:extLst>
          </p:cNvPr>
          <p:cNvSpPr>
            <a:spLocks noGrp="1"/>
          </p:cNvSpPr>
          <p:nvPr>
            <p:ph type="ftr" sz="quarter" idx="11"/>
          </p:nvPr>
        </p:nvSpPr>
        <p:spPr/>
        <p:txBody>
          <a:bodyPr/>
          <a:lstStyle/>
          <a:p>
            <a:r>
              <a:rPr lang="en-US" dirty="0"/>
              <a:t>Pauline Gagnon</a:t>
            </a:r>
          </a:p>
        </p:txBody>
      </p:sp>
      <p:sp>
        <p:nvSpPr>
          <p:cNvPr id="5" name="Slide Number Placeholder 4">
            <a:extLst>
              <a:ext uri="{FF2B5EF4-FFF2-40B4-BE49-F238E27FC236}">
                <a16:creationId xmlns:a16="http://schemas.microsoft.com/office/drawing/2014/main" id="{8A5572FA-3573-8841-A866-2DEE0291976B}"/>
              </a:ext>
            </a:extLst>
          </p:cNvPr>
          <p:cNvSpPr>
            <a:spLocks noGrp="1"/>
          </p:cNvSpPr>
          <p:nvPr>
            <p:ph type="sldNum" sz="quarter" idx="12"/>
          </p:nvPr>
        </p:nvSpPr>
        <p:spPr/>
        <p:txBody>
          <a:bodyPr/>
          <a:lstStyle/>
          <a:p>
            <a:fld id="{B44D27A9-ED0C-8246-8976-D4C08DB79F0F}" type="slidenum">
              <a:rPr lang="en-US" smtClean="0"/>
              <a:t>40</a:t>
            </a:fld>
            <a:endParaRPr lang="en-US" dirty="0"/>
          </a:p>
        </p:txBody>
      </p:sp>
    </p:spTree>
    <p:extLst>
      <p:ext uri="{BB962C8B-B14F-4D97-AF65-F5344CB8AC3E}">
        <p14:creationId xmlns:p14="http://schemas.microsoft.com/office/powerpoint/2010/main" val="3072167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3873"/>
            <a:ext cx="8229600" cy="4525963"/>
          </a:xfrm>
        </p:spPr>
        <p:txBody>
          <a:bodyPr>
            <a:normAutofit lnSpcReduction="10000"/>
          </a:bodyPr>
          <a:lstStyle/>
          <a:p>
            <a:pPr marL="0" indent="0" algn="ctr">
              <a:buNone/>
            </a:pPr>
            <a:endParaRPr lang="en-CA" dirty="0"/>
          </a:p>
          <a:p>
            <a:pPr marL="0" indent="0" algn="ctr">
              <a:buNone/>
            </a:pPr>
            <a:r>
              <a:rPr lang="en-CA" sz="6000" b="1" dirty="0"/>
              <a:t>Succès et arrogance pour Albert;</a:t>
            </a:r>
          </a:p>
          <a:p>
            <a:pPr marL="0" indent="0" algn="ctr">
              <a:buNone/>
            </a:pPr>
            <a:r>
              <a:rPr lang="en-CA" sz="6000" b="1" dirty="0" err="1"/>
              <a:t>Dépression</a:t>
            </a:r>
            <a:r>
              <a:rPr lang="en-CA" sz="6000" b="1" dirty="0"/>
              <a:t> et second plan pour Mileva</a:t>
            </a:r>
          </a:p>
        </p:txBody>
      </p:sp>
      <p:sp>
        <p:nvSpPr>
          <p:cNvPr id="2" name="Slide Number Placeholder 1"/>
          <p:cNvSpPr>
            <a:spLocks noGrp="1"/>
          </p:cNvSpPr>
          <p:nvPr>
            <p:ph type="sldNum" sz="quarter" idx="12"/>
          </p:nvPr>
        </p:nvSpPr>
        <p:spPr/>
        <p:txBody>
          <a:bodyPr/>
          <a:lstStyle/>
          <a:p>
            <a:fld id="{B44D27A9-ED0C-8246-8976-D4C08DB79F0F}" type="slidenum">
              <a:rPr lang="en-US" smtClean="0"/>
              <a:t>41</a:t>
            </a:fld>
            <a:endParaRPr lang="en-US" dirty="0"/>
          </a:p>
        </p:txBody>
      </p:sp>
      <p:sp>
        <p:nvSpPr>
          <p:cNvPr id="4" name="Footer Placeholder 3"/>
          <p:cNvSpPr>
            <a:spLocks noGrp="1"/>
          </p:cNvSpPr>
          <p:nvPr>
            <p:ph type="ftr" sz="quarter" idx="11"/>
          </p:nvPr>
        </p:nvSpPr>
        <p:spPr/>
        <p:txBody>
          <a:bodyPr/>
          <a:lstStyle/>
          <a:p>
            <a:r>
              <a:rPr lang="en-US" dirty="0"/>
              <a:t>Pauline Gagnon</a:t>
            </a:r>
          </a:p>
        </p:txBody>
      </p:sp>
    </p:spTree>
    <p:extLst>
      <p:ext uri="{BB962C8B-B14F-4D97-AF65-F5344CB8AC3E}">
        <p14:creationId xmlns:p14="http://schemas.microsoft.com/office/powerpoint/2010/main" val="2594076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noProof="0" dirty="0"/>
              <a:t>Leur relation chancèle</a:t>
            </a:r>
          </a:p>
        </p:txBody>
      </p:sp>
      <p:pic>
        <p:nvPicPr>
          <p:cNvPr id="4" name="Picture 3" descr="Mileva-âge-moy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4259" y="1689762"/>
            <a:ext cx="3248303" cy="2107322"/>
          </a:xfrm>
          <a:prstGeom prst="rect">
            <a:avLst/>
          </a:prstGeom>
        </p:spPr>
      </p:pic>
      <p:sp>
        <p:nvSpPr>
          <p:cNvPr id="5" name="Content Placeholder 2"/>
          <p:cNvSpPr>
            <a:spLocks noGrp="1"/>
          </p:cNvSpPr>
          <p:nvPr>
            <p:ph idx="1"/>
          </p:nvPr>
        </p:nvSpPr>
        <p:spPr>
          <a:xfrm>
            <a:off x="465396" y="1679805"/>
            <a:ext cx="4217730" cy="2105458"/>
          </a:xfrm>
        </p:spPr>
        <p:txBody>
          <a:bodyPr>
            <a:normAutofit/>
          </a:bodyPr>
          <a:lstStyle/>
          <a:p>
            <a:pPr marL="0" indent="0">
              <a:buNone/>
            </a:pPr>
            <a:r>
              <a:rPr lang="fr-CA" sz="2800" dirty="0"/>
              <a:t>Jusqu’en </a:t>
            </a:r>
            <a:r>
              <a:rPr lang="fr-CA" sz="2800" dirty="0">
                <a:solidFill>
                  <a:srgbClr val="000000"/>
                </a:solidFill>
              </a:rPr>
              <a:t>1911, Alber</a:t>
            </a:r>
            <a:r>
              <a:rPr lang="fr-CA" sz="2800" dirty="0"/>
              <a:t>t et Mileva échangent encore des cartes postales pleines d’affection et d’amour</a:t>
            </a:r>
          </a:p>
          <a:p>
            <a:pPr marL="0" indent="0">
              <a:buNone/>
            </a:pPr>
            <a:endParaRPr lang="fr-CA" sz="2800" dirty="0"/>
          </a:p>
          <a:p>
            <a:pPr marL="0" indent="0">
              <a:buNone/>
            </a:pPr>
            <a:endParaRPr lang="fr-CA" dirty="0"/>
          </a:p>
          <a:p>
            <a:pPr marL="0" indent="0">
              <a:buNone/>
            </a:pPr>
            <a:endParaRPr lang="fr-CA" dirty="0"/>
          </a:p>
          <a:p>
            <a:pPr marL="0" indent="0">
              <a:buNone/>
            </a:pPr>
            <a:endParaRPr lang="fr-CA" dirty="0"/>
          </a:p>
        </p:txBody>
      </p:sp>
      <p:pic>
        <p:nvPicPr>
          <p:cNvPr id="6" name="Picture 5"/>
          <p:cNvPicPr>
            <a:picLocks noChangeAspect="1"/>
          </p:cNvPicPr>
          <p:nvPr/>
        </p:nvPicPr>
        <p:blipFill>
          <a:blip r:embed="rId3"/>
          <a:stretch>
            <a:fillRect/>
          </a:stretch>
        </p:blipFill>
        <p:spPr>
          <a:xfrm>
            <a:off x="5354259" y="3365994"/>
            <a:ext cx="3289127" cy="2680793"/>
          </a:xfrm>
          <a:prstGeom prst="rect">
            <a:avLst/>
          </a:prstGeom>
        </p:spPr>
      </p:pic>
      <p:sp>
        <p:nvSpPr>
          <p:cNvPr id="7" name="Content Placeholder 2"/>
          <p:cNvSpPr txBox="1">
            <a:spLocks/>
          </p:cNvSpPr>
          <p:nvPr/>
        </p:nvSpPr>
        <p:spPr>
          <a:xfrm>
            <a:off x="457200" y="3365995"/>
            <a:ext cx="4225926" cy="2664920"/>
          </a:xfrm>
          <a:prstGeom prst="rect">
            <a:avLst/>
          </a:prstGeom>
          <a:solidFill>
            <a:schemeClr val="accent4">
              <a:lumMod val="60000"/>
              <a:lumOff val="40000"/>
            </a:schemeClr>
          </a:solidFill>
          <a:ln>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CA" sz="2800" dirty="0"/>
              <a:t>Avril 1912: rend visite à sa famille à Berlin et débute une relation avec sa cousine Elsa </a:t>
            </a:r>
            <a:r>
              <a:rPr lang="fr-CA" sz="2800" dirty="0" err="1"/>
              <a:t>Löwenthal</a:t>
            </a:r>
            <a:endParaRPr lang="fr-CA" sz="2800" dirty="0"/>
          </a:p>
          <a:p>
            <a:pPr marL="0" indent="0">
              <a:buFont typeface="Arial"/>
              <a:buNone/>
            </a:pPr>
            <a:endParaRPr lang="fr-CA" dirty="0"/>
          </a:p>
        </p:txBody>
      </p:sp>
      <p:sp>
        <p:nvSpPr>
          <p:cNvPr id="3" name="Slide Number Placeholder 2"/>
          <p:cNvSpPr>
            <a:spLocks noGrp="1"/>
          </p:cNvSpPr>
          <p:nvPr>
            <p:ph type="sldNum" sz="quarter" idx="12"/>
          </p:nvPr>
        </p:nvSpPr>
        <p:spPr/>
        <p:txBody>
          <a:bodyPr/>
          <a:lstStyle/>
          <a:p>
            <a:fld id="{B44D27A9-ED0C-8246-8976-D4C08DB79F0F}" type="slidenum">
              <a:rPr lang="en-US" smtClean="0"/>
              <a:t>42</a:t>
            </a:fld>
            <a:endParaRPr lang="en-US"/>
          </a:p>
        </p:txBody>
      </p:sp>
      <p:sp>
        <p:nvSpPr>
          <p:cNvPr id="8" name="Footer Placeholder 7"/>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36529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xit" presetSubtype="0"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5">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559F6-8733-140B-FCB2-56E77F6E12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824727-CCC9-C405-149B-D53FFD035DA6}"/>
              </a:ext>
            </a:extLst>
          </p:cNvPr>
          <p:cNvSpPr>
            <a:spLocks noGrp="1"/>
          </p:cNvSpPr>
          <p:nvPr>
            <p:ph type="title"/>
          </p:nvPr>
        </p:nvSpPr>
        <p:spPr/>
        <p:txBody>
          <a:bodyPr>
            <a:normAutofit fontScale="90000"/>
          </a:bodyPr>
          <a:lstStyle/>
          <a:p>
            <a:r>
              <a:rPr lang="fr-CA"/>
              <a:t>Conditions d’Albert en juillet 1914</a:t>
            </a:r>
            <a:endParaRPr lang="fr-CA" dirty="0"/>
          </a:p>
        </p:txBody>
      </p:sp>
      <p:sp>
        <p:nvSpPr>
          <p:cNvPr id="3" name="Content Placeholder 2">
            <a:extLst>
              <a:ext uri="{FF2B5EF4-FFF2-40B4-BE49-F238E27FC236}">
                <a16:creationId xmlns:a16="http://schemas.microsoft.com/office/drawing/2014/main" id="{70B7A97D-968B-48E8-8859-4D381A1E2CB2}"/>
              </a:ext>
            </a:extLst>
          </p:cNvPr>
          <p:cNvSpPr>
            <a:spLocks noGrp="1"/>
          </p:cNvSpPr>
          <p:nvPr>
            <p:ph idx="1"/>
          </p:nvPr>
        </p:nvSpPr>
        <p:spPr>
          <a:xfrm>
            <a:off x="457200" y="1600200"/>
            <a:ext cx="8229600" cy="4956019"/>
          </a:xfrm>
        </p:spPr>
        <p:txBody>
          <a:bodyPr>
            <a:normAutofit fontScale="92500" lnSpcReduction="10000"/>
          </a:bodyPr>
          <a:lstStyle/>
          <a:p>
            <a:pPr marL="457200" indent="-457200">
              <a:buFont typeface="+mj-lt"/>
              <a:buAutoNum type="alphaUcPeriod"/>
            </a:pPr>
            <a:r>
              <a:rPr lang="fr-CA" sz="2400" dirty="0"/>
              <a:t>Tu t’occupes:</a:t>
            </a:r>
          </a:p>
          <a:p>
            <a:pPr marL="857250" lvl="1" indent="-457200">
              <a:buFont typeface="+mj-lt"/>
              <a:buAutoNum type="arabicPeriod"/>
            </a:pPr>
            <a:r>
              <a:rPr lang="fr-CA" sz="2000" dirty="0"/>
              <a:t>que mes vêtements et mes draps soient en bonnes conditions</a:t>
            </a:r>
          </a:p>
          <a:p>
            <a:pPr marL="857250" lvl="1" indent="-457200">
              <a:buFont typeface="+mj-lt"/>
              <a:buAutoNum type="arabicPeriod"/>
            </a:pPr>
            <a:r>
              <a:rPr lang="fr-CA" sz="2000" dirty="0"/>
              <a:t>que je reçoive chaque jour 3 repas à ma chambre</a:t>
            </a:r>
          </a:p>
          <a:p>
            <a:pPr marL="857250" lvl="1" indent="-457200">
              <a:buFont typeface="+mj-lt"/>
              <a:buAutoNum type="arabicPeriod"/>
            </a:pPr>
            <a:r>
              <a:rPr lang="fr-CA" sz="2000" dirty="0"/>
              <a:t>que ma chambre et mon bureau soient en ordre, et aussi que le bureau soit réservé à mon seul usage</a:t>
            </a:r>
          </a:p>
          <a:p>
            <a:pPr marL="457200" indent="-457200">
              <a:buFont typeface="+mj-lt"/>
              <a:buAutoNum type="alphaUcPeriod"/>
            </a:pPr>
            <a:r>
              <a:rPr lang="fr-CA" sz="2400" dirty="0"/>
              <a:t>Tu renonces à toute relation personnelle avec moi, sauf par nécessité sociale et tu renonces:</a:t>
            </a:r>
          </a:p>
          <a:p>
            <a:pPr marL="857250" lvl="1" indent="-457200">
              <a:buFont typeface="+mj-lt"/>
              <a:buAutoNum type="arabicPeriod"/>
            </a:pPr>
            <a:r>
              <a:rPr lang="fr-CA" sz="2000" dirty="0"/>
              <a:t>à ce que je m’assois à tes côtés à la maison</a:t>
            </a:r>
          </a:p>
          <a:p>
            <a:pPr marL="857250" lvl="1" indent="-457200">
              <a:buFont typeface="+mj-lt"/>
              <a:buAutoNum type="arabicPeriod"/>
            </a:pPr>
            <a:r>
              <a:rPr lang="fr-CA" sz="2000" dirty="0"/>
              <a:t>à marcher ou voyager en ma compagnie</a:t>
            </a:r>
          </a:p>
          <a:p>
            <a:pPr marL="457200" indent="-457200">
              <a:buFont typeface="+mj-lt"/>
              <a:buAutoNum type="alphaUcPeriod"/>
            </a:pPr>
            <a:r>
              <a:rPr lang="fr-CA" sz="2400" dirty="0"/>
              <a:t>Tu es strictement tenue dans tes relations avec moi:</a:t>
            </a:r>
          </a:p>
          <a:p>
            <a:pPr marL="857250" lvl="1" indent="-457200">
              <a:buFont typeface="+mj-lt"/>
              <a:buAutoNum type="arabicPeriod"/>
            </a:pPr>
            <a:r>
              <a:rPr lang="fr-CA" sz="2000" dirty="0"/>
              <a:t>à ne pas me reprocher de ne pas te manifester de tendresse</a:t>
            </a:r>
          </a:p>
          <a:p>
            <a:pPr marL="857250" lvl="1" indent="-457200">
              <a:buFont typeface="+mj-lt"/>
              <a:buAutoNum type="arabicPeriod"/>
            </a:pPr>
            <a:r>
              <a:rPr lang="fr-CA" sz="2000" dirty="0"/>
              <a:t>à cesser toute conversation avec moi dès que je l’exige</a:t>
            </a:r>
          </a:p>
          <a:p>
            <a:pPr marL="857250" lvl="1" indent="-457200">
              <a:buFont typeface="+mj-lt"/>
              <a:buAutoNum type="arabicPeriod"/>
            </a:pPr>
            <a:r>
              <a:rPr lang="fr-CA" sz="2000" dirty="0"/>
              <a:t>à immédiatement quitter ma chambre ou mon bureau sur demande</a:t>
            </a:r>
          </a:p>
          <a:p>
            <a:pPr marL="457200" indent="-457200">
              <a:buFont typeface="+mj-lt"/>
              <a:buAutoNum type="alphaUcPeriod"/>
            </a:pPr>
            <a:r>
              <a:rPr lang="fr-CA" sz="2400" dirty="0"/>
              <a:t>Tu t’engages à ne pas me dénigrer devant les enfants</a:t>
            </a:r>
          </a:p>
          <a:p>
            <a:pPr marL="514350" indent="-514350">
              <a:buFont typeface="+mj-lt"/>
              <a:buAutoNum type="alphaUcPeriod"/>
            </a:pPr>
            <a:endParaRPr lang="fr-CA" dirty="0"/>
          </a:p>
        </p:txBody>
      </p:sp>
      <p:grpSp>
        <p:nvGrpSpPr>
          <p:cNvPr id="12" name="Group 11">
            <a:extLst>
              <a:ext uri="{FF2B5EF4-FFF2-40B4-BE49-F238E27FC236}">
                <a16:creationId xmlns:a16="http://schemas.microsoft.com/office/drawing/2014/main" id="{C515B3F6-768A-FC00-EB98-C0117B2CF860}"/>
              </a:ext>
            </a:extLst>
          </p:cNvPr>
          <p:cNvGrpSpPr/>
          <p:nvPr/>
        </p:nvGrpSpPr>
        <p:grpSpPr>
          <a:xfrm>
            <a:off x="1345955" y="2894806"/>
            <a:ext cx="7237459" cy="1254479"/>
            <a:chOff x="1376557" y="2894806"/>
            <a:chExt cx="7237459" cy="1254479"/>
          </a:xfrm>
        </p:grpSpPr>
        <p:cxnSp>
          <p:nvCxnSpPr>
            <p:cNvPr id="6" name="Straight Connector 5">
              <a:extLst>
                <a:ext uri="{FF2B5EF4-FFF2-40B4-BE49-F238E27FC236}">
                  <a16:creationId xmlns:a16="http://schemas.microsoft.com/office/drawing/2014/main" id="{6AC21395-1196-324F-97C9-A9EF65A9F9CC}"/>
                </a:ext>
              </a:extLst>
            </p:cNvPr>
            <p:cNvCxnSpPr/>
            <p:nvPr/>
          </p:nvCxnSpPr>
          <p:spPr>
            <a:xfrm>
              <a:off x="6886466" y="2894806"/>
              <a:ext cx="17275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48F0D6B-25AE-EC6E-EA00-0554DEB2A8A3}"/>
                </a:ext>
              </a:extLst>
            </p:cNvPr>
            <p:cNvCxnSpPr/>
            <p:nvPr/>
          </p:nvCxnSpPr>
          <p:spPr>
            <a:xfrm>
              <a:off x="1376557" y="3161625"/>
              <a:ext cx="246752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E135AFEF-0B89-9A91-7B5B-E16979F26F5A}"/>
                </a:ext>
              </a:extLst>
            </p:cNvPr>
            <p:cNvCxnSpPr/>
            <p:nvPr/>
          </p:nvCxnSpPr>
          <p:spPr>
            <a:xfrm>
              <a:off x="1376557" y="4149285"/>
              <a:ext cx="417219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4" name="Slide Number Placeholder 3">
            <a:extLst>
              <a:ext uri="{FF2B5EF4-FFF2-40B4-BE49-F238E27FC236}">
                <a16:creationId xmlns:a16="http://schemas.microsoft.com/office/drawing/2014/main" id="{8D6996BA-BAB2-F972-4771-EDC681DD920E}"/>
              </a:ext>
            </a:extLst>
          </p:cNvPr>
          <p:cNvSpPr>
            <a:spLocks noGrp="1"/>
          </p:cNvSpPr>
          <p:nvPr>
            <p:ph type="sldNum" sz="quarter" idx="12"/>
          </p:nvPr>
        </p:nvSpPr>
        <p:spPr/>
        <p:txBody>
          <a:bodyPr/>
          <a:lstStyle/>
          <a:p>
            <a:fld id="{B44D27A9-ED0C-8246-8976-D4C08DB79F0F}" type="slidenum">
              <a:rPr lang="en-US" smtClean="0"/>
              <a:t>43</a:t>
            </a:fld>
            <a:endParaRPr lang="en-US"/>
          </a:p>
        </p:txBody>
      </p:sp>
      <p:sp>
        <p:nvSpPr>
          <p:cNvPr id="5" name="Footer Placeholder 4">
            <a:extLst>
              <a:ext uri="{FF2B5EF4-FFF2-40B4-BE49-F238E27FC236}">
                <a16:creationId xmlns:a16="http://schemas.microsoft.com/office/drawing/2014/main" id="{75DA3A1A-7AEF-2BB1-ED05-487C87757D62}"/>
              </a:ext>
            </a:extLst>
          </p:cNvPr>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317539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ileva_Maric_1914.jpg"/>
          <p:cNvPicPr>
            <a:picLocks noChangeAspect="1"/>
          </p:cNvPicPr>
          <p:nvPr/>
        </p:nvPicPr>
        <p:blipFill rotWithShape="1">
          <a:blip r:embed="rId2">
            <a:extLst>
              <a:ext uri="{28A0092B-C50C-407E-A947-70E740481C1C}">
                <a14:useLocalDpi xmlns:a14="http://schemas.microsoft.com/office/drawing/2010/main" val="0"/>
              </a:ext>
            </a:extLst>
          </a:blip>
          <a:srcRect t="484" r="-2" b="8850"/>
          <a:stretch/>
        </p:blipFill>
        <p:spPr>
          <a:xfrm>
            <a:off x="240030" y="320040"/>
            <a:ext cx="8661654" cy="4303462"/>
          </a:xfrm>
          <a:prstGeom prst="rect">
            <a:avLst/>
          </a:prstGeom>
        </p:spPr>
      </p:pic>
      <p:sp>
        <p:nvSpPr>
          <p:cNvPr id="14" name="Rectangle 1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r>
              <a:rPr lang="fr-CA" sz="2300">
                <a:solidFill>
                  <a:schemeClr val="bg1"/>
                </a:solidFill>
              </a:rPr>
              <a:t>Retour à Zurich le 29 juillet 1914</a:t>
            </a:r>
          </a:p>
        </p:txBody>
      </p:sp>
      <p:cxnSp>
        <p:nvCxnSpPr>
          <p:cNvPr id="16" name="Straight Connector 1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5009083"/>
            <a:ext cx="5232654" cy="1345997"/>
          </a:xfrm>
        </p:spPr>
        <p:txBody>
          <a:bodyPr anchor="ctr">
            <a:normAutofit/>
          </a:bodyPr>
          <a:lstStyle/>
          <a:p>
            <a:r>
              <a:rPr lang="fr-CA" sz="1800" dirty="0">
                <a:solidFill>
                  <a:schemeClr val="bg1"/>
                </a:solidFill>
              </a:rPr>
              <a:t>Santé fragile d’</a:t>
            </a:r>
            <a:r>
              <a:rPr lang="fr-CA" sz="1800" dirty="0" err="1">
                <a:solidFill>
                  <a:schemeClr val="bg1"/>
                </a:solidFill>
              </a:rPr>
              <a:t>Eduard</a:t>
            </a:r>
            <a:r>
              <a:rPr lang="fr-CA" sz="1800" dirty="0">
                <a:solidFill>
                  <a:schemeClr val="bg1"/>
                </a:solidFill>
              </a:rPr>
              <a:t> </a:t>
            </a:r>
          </a:p>
          <a:p>
            <a:r>
              <a:rPr lang="fr-CA" sz="1800" dirty="0">
                <a:solidFill>
                  <a:schemeClr val="bg1"/>
                </a:solidFill>
              </a:rPr>
              <a:t>Mileva consacre tout son temps à ses fils</a:t>
            </a:r>
          </a:p>
          <a:p>
            <a:r>
              <a:rPr lang="fr-CA" sz="1800" dirty="0">
                <a:solidFill>
                  <a:schemeClr val="bg1"/>
                </a:solidFill>
              </a:rPr>
              <a:t>Survit de la pension d’Albert et des leçons privées</a:t>
            </a:r>
          </a:p>
        </p:txBody>
      </p:sp>
      <p:sp>
        <p:nvSpPr>
          <p:cNvPr id="7" name="Footer Placeholder 6"/>
          <p:cNvSpPr>
            <a:spLocks noGrp="1"/>
          </p:cNvSpPr>
          <p:nvPr>
            <p:ph type="ftr" sz="quarter" idx="11"/>
          </p:nvPr>
        </p:nvSpPr>
        <p:spPr>
          <a:xfrm>
            <a:off x="3284981" y="6556248"/>
            <a:ext cx="3429000" cy="274320"/>
          </a:xfrm>
        </p:spPr>
        <p:txBody>
          <a:bodyPr>
            <a:normAutofit/>
          </a:bodyPr>
          <a:lstStyle/>
          <a:p>
            <a:pPr algn="l">
              <a:spcAft>
                <a:spcPts val="600"/>
              </a:spcAft>
            </a:pPr>
            <a:r>
              <a:rPr lang="en-US">
                <a:solidFill>
                  <a:schemeClr val="tx1">
                    <a:alpha val="70000"/>
                  </a:schemeClr>
                </a:solidFill>
              </a:rPr>
              <a:t>Pauline Gagnon</a:t>
            </a:r>
          </a:p>
        </p:txBody>
      </p:sp>
      <p:sp>
        <p:nvSpPr>
          <p:cNvPr id="6" name="Slide Number Placeholder 5"/>
          <p:cNvSpPr>
            <a:spLocks noGrp="1"/>
          </p:cNvSpPr>
          <p:nvPr>
            <p:ph type="sldNum" sz="quarter" idx="12"/>
          </p:nvPr>
        </p:nvSpPr>
        <p:spPr>
          <a:xfrm>
            <a:off x="7896498" y="6556248"/>
            <a:ext cx="621138" cy="274320"/>
          </a:xfrm>
        </p:spPr>
        <p:txBody>
          <a:bodyPr>
            <a:normAutofit/>
          </a:bodyPr>
          <a:lstStyle/>
          <a:p>
            <a:pPr>
              <a:spcAft>
                <a:spcPts val="600"/>
              </a:spcAft>
            </a:pPr>
            <a:fld id="{B44D27A9-ED0C-8246-8976-D4C08DB79F0F}" type="slidenum">
              <a:rPr lang="en-US">
                <a:solidFill>
                  <a:schemeClr val="tx1">
                    <a:alpha val="70000"/>
                  </a:schemeClr>
                </a:solidFill>
              </a:rPr>
              <a:pPr>
                <a:spcAft>
                  <a:spcPts val="600"/>
                </a:spcAft>
              </a:pPr>
              <a:t>44</a:t>
            </a:fld>
            <a:endParaRPr lang="en-US">
              <a:solidFill>
                <a:schemeClr val="tx1">
                  <a:alpha val="70000"/>
                </a:schemeClr>
              </a:solidFill>
            </a:endParaRPr>
          </a:p>
        </p:txBody>
      </p:sp>
      <p:sp>
        <p:nvSpPr>
          <p:cNvPr id="5" name="TextBox 4"/>
          <p:cNvSpPr txBox="1"/>
          <p:nvPr/>
        </p:nvSpPr>
        <p:spPr>
          <a:xfrm>
            <a:off x="240030" y="4193156"/>
            <a:ext cx="8661654" cy="430346"/>
          </a:xfrm>
          <a:prstGeom prst="rect">
            <a:avLst/>
          </a:prstGeom>
          <a:solidFill>
            <a:srgbClr val="000000">
              <a:alpha val="50000"/>
            </a:srgbClr>
          </a:solidFill>
          <a:ln>
            <a:noFill/>
          </a:ln>
        </p:spPr>
        <p:txBody>
          <a:bodyPr wrap="square" rtlCol="0">
            <a:noAutofit/>
          </a:bodyPr>
          <a:lstStyle/>
          <a:p>
            <a:pPr algn="ctr">
              <a:spcAft>
                <a:spcPts val="600"/>
              </a:spcAft>
            </a:pPr>
            <a:r>
              <a:rPr lang="fr-FR" sz="1300" b="1" dirty="0"/>
              <a:t>Eduard, Mileva et Hans-Albert, 1914</a:t>
            </a:r>
          </a:p>
        </p:txBody>
      </p:sp>
    </p:spTree>
    <p:extLst>
      <p:ext uri="{BB962C8B-B14F-4D97-AF65-F5344CB8AC3E}">
        <p14:creationId xmlns:p14="http://schemas.microsoft.com/office/powerpoint/2010/main" val="3957688008"/>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932961"/>
            <a:ext cx="3665763" cy="1777419"/>
          </a:xfrm>
        </p:spPr>
        <p:txBody>
          <a:bodyPr anchor="b">
            <a:normAutofit/>
          </a:bodyPr>
          <a:lstStyle/>
          <a:p>
            <a:r>
              <a:rPr lang="fr-CA" sz="3500" noProof="0" dirty="0"/>
              <a:t>Trois décennies de misère</a:t>
            </a:r>
          </a:p>
        </p:txBody>
      </p:sp>
      <p:sp>
        <p:nvSpPr>
          <p:cNvPr id="6" name="Content Placeholder 2"/>
          <p:cNvSpPr>
            <a:spLocks noGrp="1"/>
          </p:cNvSpPr>
          <p:nvPr>
            <p:ph idx="1"/>
          </p:nvPr>
        </p:nvSpPr>
        <p:spPr>
          <a:xfrm>
            <a:off x="630936" y="2894530"/>
            <a:ext cx="3665763" cy="3209544"/>
          </a:xfrm>
        </p:spPr>
        <p:txBody>
          <a:bodyPr anchor="t">
            <a:normAutofit/>
          </a:bodyPr>
          <a:lstStyle/>
          <a:p>
            <a:r>
              <a:rPr lang="fr-CA" sz="2000" dirty="0">
                <a:solidFill>
                  <a:schemeClr val="bg1"/>
                </a:solidFill>
              </a:rPr>
              <a:t>Nombreux et coûteux séjours au sanatorium</a:t>
            </a:r>
          </a:p>
          <a:p>
            <a:r>
              <a:rPr lang="fr-CA" sz="2000" dirty="0">
                <a:solidFill>
                  <a:schemeClr val="bg1"/>
                </a:solidFill>
              </a:rPr>
              <a:t>Gros problèmes de santé de Mileva en 1916-17</a:t>
            </a:r>
          </a:p>
          <a:p>
            <a:r>
              <a:rPr lang="fr-CA" sz="2000" dirty="0">
                <a:solidFill>
                  <a:schemeClr val="bg1"/>
                </a:solidFill>
              </a:rPr>
              <a:t>Presque toute sa vie, elle aura de graves ennuis financiers, sauf brièvement dans les années 20.</a:t>
            </a:r>
          </a:p>
          <a:p>
            <a:endParaRPr lang="fr-CA" sz="1700" dirty="0"/>
          </a:p>
        </p:txBody>
      </p:sp>
      <p:cxnSp>
        <p:nvCxnSpPr>
          <p:cNvPr id="14" name="Straight Connector 13">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HansAlbert-Eduard.jpg"/>
          <p:cNvPicPr>
            <a:picLocks noChangeAspect="1"/>
          </p:cNvPicPr>
          <p:nvPr/>
        </p:nvPicPr>
        <p:blipFill rotWithShape="1">
          <a:blip r:embed="rId2">
            <a:extLst>
              <a:ext uri="{28A0092B-C50C-407E-A947-70E740481C1C}">
                <a14:useLocalDpi xmlns:a14="http://schemas.microsoft.com/office/drawing/2010/main" val="0"/>
              </a:ext>
            </a:extLst>
          </a:blip>
          <a:srcRect r="602" b="-1"/>
          <a:stretch/>
        </p:blipFill>
        <p:spPr>
          <a:xfrm>
            <a:off x="5061858" y="573678"/>
            <a:ext cx="3827405" cy="5710645"/>
          </a:xfrm>
          <a:prstGeom prst="rect">
            <a:avLst/>
          </a:prstGeom>
        </p:spPr>
      </p:pic>
      <p:sp>
        <p:nvSpPr>
          <p:cNvPr id="4" name="Footer Placeholder 3"/>
          <p:cNvSpPr>
            <a:spLocks noGrp="1"/>
          </p:cNvSpPr>
          <p:nvPr>
            <p:ph type="ftr" sz="quarter" idx="11"/>
          </p:nvPr>
        </p:nvSpPr>
        <p:spPr>
          <a:xfrm>
            <a:off x="5061858" y="6355080"/>
            <a:ext cx="2671353" cy="365125"/>
          </a:xfrm>
        </p:spPr>
        <p:txBody>
          <a:bodyPr>
            <a:normAutofit/>
          </a:bodyPr>
          <a:lstStyle/>
          <a:p>
            <a:pPr algn="l">
              <a:spcAft>
                <a:spcPts val="600"/>
              </a:spcAft>
            </a:pPr>
            <a:r>
              <a:rPr lang="en-US">
                <a:solidFill>
                  <a:schemeClr val="tx1">
                    <a:alpha val="70000"/>
                  </a:schemeClr>
                </a:solidFill>
              </a:rPr>
              <a:t>Pauline Gagnon</a:t>
            </a:r>
          </a:p>
        </p:txBody>
      </p:sp>
      <p:sp>
        <p:nvSpPr>
          <p:cNvPr id="3" name="Slide Number Placeholder 2"/>
          <p:cNvSpPr>
            <a:spLocks noGrp="1"/>
          </p:cNvSpPr>
          <p:nvPr>
            <p:ph type="sldNum" sz="quarter" idx="12"/>
          </p:nvPr>
        </p:nvSpPr>
        <p:spPr>
          <a:xfrm>
            <a:off x="7797403" y="6355080"/>
            <a:ext cx="824735" cy="365125"/>
          </a:xfrm>
        </p:spPr>
        <p:txBody>
          <a:bodyPr>
            <a:normAutofit/>
          </a:bodyPr>
          <a:lstStyle/>
          <a:p>
            <a:pPr>
              <a:spcAft>
                <a:spcPts val="600"/>
              </a:spcAft>
            </a:pPr>
            <a:fld id="{B44D27A9-ED0C-8246-8976-D4C08DB79F0F}" type="slidenum">
              <a:rPr lang="en-US">
                <a:solidFill>
                  <a:schemeClr val="tx1">
                    <a:alpha val="70000"/>
                  </a:schemeClr>
                </a:solidFill>
              </a:rPr>
              <a:pPr>
                <a:spcAft>
                  <a:spcPts val="600"/>
                </a:spcAft>
              </a:pPr>
              <a:t>45</a:t>
            </a:fld>
            <a:endParaRPr lang="en-US">
              <a:solidFill>
                <a:schemeClr val="tx1">
                  <a:alpha val="70000"/>
                </a:schemeClr>
              </a:solidFill>
            </a:endParaRPr>
          </a:p>
        </p:txBody>
      </p:sp>
      <p:sp>
        <p:nvSpPr>
          <p:cNvPr id="7" name="Rectangle 6"/>
          <p:cNvSpPr/>
          <p:nvPr/>
        </p:nvSpPr>
        <p:spPr>
          <a:xfrm>
            <a:off x="5061858" y="5713259"/>
            <a:ext cx="3827405" cy="571064"/>
          </a:xfrm>
          <a:prstGeom prst="rect">
            <a:avLst/>
          </a:prstGeom>
          <a:solidFill>
            <a:srgbClr val="000000">
              <a:alpha val="50000"/>
            </a:srgbClr>
          </a:solidFill>
          <a:ln>
            <a:noFill/>
          </a:ln>
        </p:spPr>
        <p:txBody>
          <a:bodyPr wrap="square">
            <a:noAutofit/>
          </a:bodyPr>
          <a:lstStyle/>
          <a:p>
            <a:pPr algn="ctr">
              <a:spcAft>
                <a:spcPts val="600"/>
              </a:spcAft>
            </a:pPr>
            <a:r>
              <a:rPr lang="fr-CA" sz="1600" b="1" dirty="0">
                <a:solidFill>
                  <a:srgbClr val="FFFFFF"/>
                </a:solidFill>
              </a:rPr>
              <a:t>Hans-Albert et </a:t>
            </a:r>
            <a:r>
              <a:rPr lang="fr-CA" sz="1600" b="1" dirty="0" err="1">
                <a:solidFill>
                  <a:srgbClr val="FFFFFF"/>
                </a:solidFill>
              </a:rPr>
              <a:t>Eduard</a:t>
            </a:r>
            <a:r>
              <a:rPr lang="fr-CA" sz="1600" b="1" dirty="0">
                <a:solidFill>
                  <a:srgbClr val="FFFFFF"/>
                </a:solidFill>
              </a:rPr>
              <a:t> vers 1918</a:t>
            </a:r>
            <a:endParaRPr lang="fr-FR" sz="1600" b="1" dirty="0">
              <a:solidFill>
                <a:srgbClr val="FFFFFF"/>
              </a:solidFill>
            </a:endParaRPr>
          </a:p>
        </p:txBody>
      </p:sp>
    </p:spTree>
    <p:extLst>
      <p:ext uri="{BB962C8B-B14F-4D97-AF65-F5344CB8AC3E}">
        <p14:creationId xmlns:p14="http://schemas.microsoft.com/office/powerpoint/2010/main" val="2695819499"/>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932961"/>
            <a:ext cx="3665763" cy="1777419"/>
          </a:xfrm>
        </p:spPr>
        <p:txBody>
          <a:bodyPr anchor="b">
            <a:normAutofit/>
          </a:bodyPr>
          <a:lstStyle/>
          <a:p>
            <a:r>
              <a:rPr lang="fr-CA" sz="3500" noProof="0"/>
              <a:t>Divorce en 1919</a:t>
            </a:r>
          </a:p>
        </p:txBody>
      </p:sp>
      <p:sp>
        <p:nvSpPr>
          <p:cNvPr id="5" name="Content Placeholder 2"/>
          <p:cNvSpPr>
            <a:spLocks noGrp="1"/>
          </p:cNvSpPr>
          <p:nvPr>
            <p:ph idx="1"/>
          </p:nvPr>
        </p:nvSpPr>
        <p:spPr>
          <a:xfrm>
            <a:off x="630936" y="2894530"/>
            <a:ext cx="3665763" cy="3209544"/>
          </a:xfrm>
        </p:spPr>
        <p:txBody>
          <a:bodyPr anchor="t">
            <a:normAutofit/>
          </a:bodyPr>
          <a:lstStyle/>
          <a:p>
            <a:r>
              <a:rPr lang="fr-CA" sz="2400" dirty="0">
                <a:solidFill>
                  <a:schemeClr val="bg1"/>
                </a:solidFill>
              </a:rPr>
              <a:t>Une des clauses du divorce stipule que si Albert reçoit le prix Nobel, la totalité de l’argent ira à Mileva.</a:t>
            </a:r>
          </a:p>
          <a:p>
            <a:endParaRPr lang="fr-CA" sz="2400" dirty="0">
              <a:solidFill>
                <a:schemeClr val="bg1"/>
              </a:solidFill>
            </a:endParaRPr>
          </a:p>
          <a:p>
            <a:r>
              <a:rPr lang="fr-CA" sz="2400" dirty="0">
                <a:solidFill>
                  <a:schemeClr val="bg1"/>
                </a:solidFill>
              </a:rPr>
              <a:t>Albert aura la notoriété, Mileva l’argent</a:t>
            </a:r>
          </a:p>
        </p:txBody>
      </p:sp>
      <p:cxnSp>
        <p:nvCxnSpPr>
          <p:cNvPr id="13" name="Straight Connector 12">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iMileva-plus-agée.jpg"/>
          <p:cNvPicPr>
            <a:picLocks noChangeAspect="1"/>
          </p:cNvPicPr>
          <p:nvPr/>
        </p:nvPicPr>
        <p:blipFill rotWithShape="1">
          <a:blip r:embed="rId2">
            <a:extLst>
              <a:ext uri="{28A0092B-C50C-407E-A947-70E740481C1C}">
                <a14:useLocalDpi xmlns:a14="http://schemas.microsoft.com/office/drawing/2010/main" val="0"/>
              </a:ext>
            </a:extLst>
          </a:blip>
          <a:srcRect l="29017" r="20522" b="-1"/>
          <a:stretch/>
        </p:blipFill>
        <p:spPr>
          <a:xfrm>
            <a:off x="5061858" y="573678"/>
            <a:ext cx="3827405" cy="5710645"/>
          </a:xfrm>
          <a:prstGeom prst="rect">
            <a:avLst/>
          </a:prstGeom>
        </p:spPr>
      </p:pic>
      <p:sp>
        <p:nvSpPr>
          <p:cNvPr id="6" name="Footer Placeholder 5"/>
          <p:cNvSpPr>
            <a:spLocks noGrp="1"/>
          </p:cNvSpPr>
          <p:nvPr>
            <p:ph type="ftr" sz="quarter" idx="11"/>
          </p:nvPr>
        </p:nvSpPr>
        <p:spPr>
          <a:xfrm>
            <a:off x="5061858" y="6355080"/>
            <a:ext cx="2671353" cy="365125"/>
          </a:xfrm>
        </p:spPr>
        <p:txBody>
          <a:bodyPr>
            <a:normAutofit/>
          </a:bodyPr>
          <a:lstStyle/>
          <a:p>
            <a:pPr algn="l">
              <a:spcAft>
                <a:spcPts val="600"/>
              </a:spcAft>
            </a:pPr>
            <a:r>
              <a:rPr lang="en-US">
                <a:solidFill>
                  <a:schemeClr val="tx1">
                    <a:alpha val="70000"/>
                  </a:schemeClr>
                </a:solidFill>
              </a:rPr>
              <a:t>Pauline Gagnon</a:t>
            </a:r>
          </a:p>
        </p:txBody>
      </p:sp>
      <p:sp>
        <p:nvSpPr>
          <p:cNvPr id="3" name="Slide Number Placeholder 2"/>
          <p:cNvSpPr>
            <a:spLocks noGrp="1"/>
          </p:cNvSpPr>
          <p:nvPr>
            <p:ph type="sldNum" sz="quarter" idx="12"/>
          </p:nvPr>
        </p:nvSpPr>
        <p:spPr>
          <a:xfrm>
            <a:off x="7797403" y="6355080"/>
            <a:ext cx="824735" cy="365125"/>
          </a:xfrm>
        </p:spPr>
        <p:txBody>
          <a:bodyPr>
            <a:normAutofit/>
          </a:bodyPr>
          <a:lstStyle/>
          <a:p>
            <a:pPr>
              <a:spcAft>
                <a:spcPts val="600"/>
              </a:spcAft>
            </a:pPr>
            <a:fld id="{B44D27A9-ED0C-8246-8976-D4C08DB79F0F}" type="slidenum">
              <a:rPr lang="en-US">
                <a:solidFill>
                  <a:schemeClr val="tx1">
                    <a:alpha val="70000"/>
                  </a:schemeClr>
                </a:solidFill>
              </a:rPr>
              <a:pPr>
                <a:spcAft>
                  <a:spcPts val="600"/>
                </a:spcAft>
              </a:pPr>
              <a:t>46</a:t>
            </a:fld>
            <a:endParaRPr lang="en-US">
              <a:solidFill>
                <a:schemeClr val="tx1">
                  <a:alpha val="70000"/>
                </a:schemeClr>
              </a:solidFill>
            </a:endParaRPr>
          </a:p>
        </p:txBody>
      </p:sp>
    </p:spTree>
    <p:extLst>
      <p:ext uri="{BB962C8B-B14F-4D97-AF65-F5344CB8AC3E}">
        <p14:creationId xmlns:p14="http://schemas.microsoft.com/office/powerpoint/2010/main" val="722164439"/>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leva-Eduard-HA-Frid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6349" y="2821979"/>
            <a:ext cx="5431886" cy="3705753"/>
          </a:xfrm>
          <a:prstGeom prst="rect">
            <a:avLst/>
          </a:prstGeom>
        </p:spPr>
      </p:pic>
      <p:pic>
        <p:nvPicPr>
          <p:cNvPr id="4" name="Picture 3" descr="Mileva-Eduard-20a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148" y="284888"/>
            <a:ext cx="4879587" cy="3296432"/>
          </a:xfrm>
          <a:prstGeom prst="rect">
            <a:avLst/>
          </a:prstGeom>
        </p:spPr>
      </p:pic>
      <p:sp>
        <p:nvSpPr>
          <p:cNvPr id="6" name="Content Placeholder 2"/>
          <p:cNvSpPr>
            <a:spLocks noGrp="1"/>
          </p:cNvSpPr>
          <p:nvPr>
            <p:ph idx="1"/>
          </p:nvPr>
        </p:nvSpPr>
        <p:spPr>
          <a:xfrm>
            <a:off x="5279737" y="265310"/>
            <a:ext cx="3648497" cy="2363523"/>
          </a:xfrm>
        </p:spPr>
        <p:txBody>
          <a:bodyPr/>
          <a:lstStyle/>
          <a:p>
            <a:pPr marL="0" indent="0">
              <a:buNone/>
            </a:pPr>
            <a:r>
              <a:rPr lang="fr-CA"/>
              <a:t>Eduard souffre de schizophénie à partir de la vingtaine</a:t>
            </a:r>
            <a:endParaRPr lang="fr-CA" dirty="0"/>
          </a:p>
        </p:txBody>
      </p:sp>
      <p:sp>
        <p:nvSpPr>
          <p:cNvPr id="7" name="Content Placeholder 2"/>
          <p:cNvSpPr txBox="1">
            <a:spLocks/>
          </p:cNvSpPr>
          <p:nvPr/>
        </p:nvSpPr>
        <p:spPr>
          <a:xfrm>
            <a:off x="274149" y="3733537"/>
            <a:ext cx="3124168" cy="2794195"/>
          </a:xfrm>
          <a:prstGeom prst="rect">
            <a:avLst/>
          </a:prstGeom>
          <a:solidFill>
            <a:schemeClr val="accent4">
              <a:lumMod val="60000"/>
              <a:lumOff val="4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Sera </a:t>
            </a:r>
            <a:r>
              <a:rPr lang="en-US" dirty="0" err="1"/>
              <a:t>interné</a:t>
            </a:r>
            <a:r>
              <a:rPr lang="en-US" dirty="0"/>
              <a:t> de </a:t>
            </a:r>
            <a:r>
              <a:rPr lang="en-US" dirty="0" err="1"/>
              <a:t>façon</a:t>
            </a:r>
            <a:r>
              <a:rPr lang="en-US" dirty="0"/>
              <a:t> </a:t>
            </a:r>
            <a:r>
              <a:rPr lang="en-US" dirty="0" err="1"/>
              <a:t>permanente</a:t>
            </a:r>
            <a:r>
              <a:rPr lang="en-US" dirty="0"/>
              <a:t> </a:t>
            </a:r>
            <a:r>
              <a:rPr lang="en-US" dirty="0" err="1"/>
              <a:t>quelques</a:t>
            </a:r>
            <a:r>
              <a:rPr lang="en-US" dirty="0"/>
              <a:t> </a:t>
            </a:r>
            <a:r>
              <a:rPr lang="en-US" dirty="0" err="1"/>
              <a:t>années</a:t>
            </a:r>
            <a:r>
              <a:rPr lang="en-US" dirty="0"/>
              <a:t> plus </a:t>
            </a:r>
            <a:r>
              <a:rPr lang="en-US" dirty="0" err="1"/>
              <a:t>tard</a:t>
            </a:r>
            <a:endParaRPr lang="en-US" dirty="0"/>
          </a:p>
        </p:txBody>
      </p:sp>
      <p:sp>
        <p:nvSpPr>
          <p:cNvPr id="2" name="Slide Number Placeholder 1"/>
          <p:cNvSpPr>
            <a:spLocks noGrp="1"/>
          </p:cNvSpPr>
          <p:nvPr>
            <p:ph type="sldNum" sz="quarter" idx="12"/>
          </p:nvPr>
        </p:nvSpPr>
        <p:spPr/>
        <p:txBody>
          <a:bodyPr/>
          <a:lstStyle/>
          <a:p>
            <a:fld id="{B44D27A9-ED0C-8246-8976-D4C08DB79F0F}" type="slidenum">
              <a:rPr lang="en-US" smtClean="0"/>
              <a:t>47</a:t>
            </a:fld>
            <a:endParaRPr lang="en-US"/>
          </a:p>
        </p:txBody>
      </p:sp>
      <p:sp>
        <p:nvSpPr>
          <p:cNvPr id="3" name="Footer Placeholder 2"/>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3776442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dirty="0"/>
              <a:t>Mileva confia à ses proches qu’elle avait toujours collaboré avec Albert</a:t>
            </a:r>
          </a:p>
        </p:txBody>
      </p:sp>
      <p:sp>
        <p:nvSpPr>
          <p:cNvPr id="3" name="Content Placeholder 2"/>
          <p:cNvSpPr>
            <a:spLocks noGrp="1"/>
          </p:cNvSpPr>
          <p:nvPr>
            <p:ph idx="1"/>
          </p:nvPr>
        </p:nvSpPr>
        <p:spPr/>
        <p:txBody>
          <a:bodyPr>
            <a:normAutofit/>
          </a:bodyPr>
          <a:lstStyle/>
          <a:p>
            <a:r>
              <a:rPr lang="fr-CA" dirty="0"/>
              <a:t>Milana </a:t>
            </a:r>
            <a:r>
              <a:rPr lang="fr-CA" dirty="0" err="1"/>
              <a:t>Bota</a:t>
            </a:r>
            <a:r>
              <a:rPr lang="fr-CA" dirty="0"/>
              <a:t> en parla à un journaliste en 1929</a:t>
            </a:r>
          </a:p>
          <a:p>
            <a:r>
              <a:rPr lang="fr-CA" dirty="0"/>
              <a:t>Lettre à ses parrains</a:t>
            </a:r>
          </a:p>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fr-CA" sz="2000" b="0" i="0" u="none" strike="noStrike" kern="1200" cap="none" spc="0" normalizeH="0" baseline="0" noProof="0" dirty="0">
                <a:ln>
                  <a:noFill/>
                </a:ln>
                <a:solidFill>
                  <a:prstClr val="black"/>
                </a:solidFill>
                <a:effectLst/>
                <a:uLnTx/>
                <a:uFillTx/>
                <a:latin typeface="Times New Roman"/>
                <a:ea typeface="+mn-ea"/>
                <a:cs typeface="+mn-cs"/>
              </a:rPr>
              <a:t>Selon Dord Krstić </a:t>
            </a:r>
            <a:endParaRPr lang="fr-CA" dirty="0"/>
          </a:p>
          <a:p>
            <a:r>
              <a:rPr lang="fr-CA" dirty="0"/>
              <a:t>Se confia à Maja Shucan </a:t>
            </a:r>
            <a:r>
              <a:rPr lang="fr-CA" sz="2200" dirty="0"/>
              <a:t>(cité par </a:t>
            </a:r>
            <a:r>
              <a:rPr lang="fr-CA" sz="2200" dirty="0" err="1"/>
              <a:t>Highfield</a:t>
            </a:r>
            <a:r>
              <a:rPr lang="fr-CA" sz="2200" dirty="0"/>
              <a:t>, p. 232)</a:t>
            </a:r>
          </a:p>
          <a:p>
            <a:r>
              <a:rPr lang="fr-CA" dirty="0"/>
              <a:t>Elle en parla aussi avec son fils Hans-Albert, sa mère et sa sœur</a:t>
            </a:r>
          </a:p>
          <a:p>
            <a:pPr marL="0" indent="0" algn="r">
              <a:buNone/>
            </a:pPr>
            <a:r>
              <a:rPr lang="fr-CA" sz="2000" dirty="0"/>
              <a:t>Selon Dord Krstić </a:t>
            </a:r>
          </a:p>
        </p:txBody>
      </p:sp>
      <p:sp>
        <p:nvSpPr>
          <p:cNvPr id="4" name="Slide Number Placeholder 3"/>
          <p:cNvSpPr>
            <a:spLocks noGrp="1"/>
          </p:cNvSpPr>
          <p:nvPr>
            <p:ph type="sldNum" sz="quarter" idx="12"/>
          </p:nvPr>
        </p:nvSpPr>
        <p:spPr/>
        <p:txBody>
          <a:bodyPr/>
          <a:lstStyle/>
          <a:p>
            <a:fld id="{B44D27A9-ED0C-8246-8976-D4C08DB79F0F}" type="slidenum">
              <a:rPr lang="en-US" smtClean="0"/>
              <a:t>48</a:t>
            </a:fld>
            <a:endParaRPr lang="en-US"/>
          </a:p>
        </p:txBody>
      </p:sp>
      <p:sp>
        <p:nvSpPr>
          <p:cNvPr id="5" name="Footer Placeholder 4"/>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17771240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A394D-F58E-439D-3949-FBD6BF5A6D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553E17-ABD9-B26E-E89F-5D0D70C614FD}"/>
              </a:ext>
            </a:extLst>
          </p:cNvPr>
          <p:cNvSpPr>
            <a:spLocks noGrp="1"/>
          </p:cNvSpPr>
          <p:nvPr>
            <p:ph type="title"/>
          </p:nvPr>
        </p:nvSpPr>
        <p:spPr/>
        <p:txBody>
          <a:bodyPr/>
          <a:lstStyle/>
          <a:p>
            <a:r>
              <a:rPr lang="fr-CA"/>
              <a:t>Tentative de réclamer son dû</a:t>
            </a:r>
            <a:endParaRPr lang="fr-CA" dirty="0"/>
          </a:p>
        </p:txBody>
      </p:sp>
      <p:sp>
        <p:nvSpPr>
          <p:cNvPr id="3" name="Content Placeholder 2">
            <a:extLst>
              <a:ext uri="{FF2B5EF4-FFF2-40B4-BE49-F238E27FC236}">
                <a16:creationId xmlns:a16="http://schemas.microsoft.com/office/drawing/2014/main" id="{963A206D-B164-0FEB-6C90-6071CE634C4E}"/>
              </a:ext>
            </a:extLst>
          </p:cNvPr>
          <p:cNvSpPr>
            <a:spLocks noGrp="1"/>
          </p:cNvSpPr>
          <p:nvPr>
            <p:ph idx="1"/>
          </p:nvPr>
        </p:nvSpPr>
        <p:spPr/>
        <p:txBody>
          <a:bodyPr>
            <a:normAutofit fontScale="25000" lnSpcReduction="20000"/>
          </a:bodyPr>
          <a:lstStyle/>
          <a:p>
            <a:r>
              <a:rPr lang="fr-CA" sz="6200" dirty="0"/>
              <a:t>En 1925, Albert refait son testament: l’argent du prix Nobel constitue l’héritage de ses fils</a:t>
            </a:r>
          </a:p>
          <a:p>
            <a:r>
              <a:rPr lang="fr-CA" sz="6200" dirty="0"/>
              <a:t>Mileva a dû s’y opposer et envisager de fournir les preuves de ses contributions scientifiques.</a:t>
            </a:r>
          </a:p>
          <a:p>
            <a:pPr marL="0" indent="0">
              <a:buNone/>
            </a:pPr>
            <a:endParaRPr lang="fr-CA" sz="6200" dirty="0"/>
          </a:p>
          <a:p>
            <a:pPr marL="0" indent="0">
              <a:buNone/>
            </a:pPr>
            <a:r>
              <a:rPr lang="fr-CA" sz="6200" dirty="0"/>
              <a:t> « </a:t>
            </a:r>
            <a:r>
              <a:rPr lang="fr-CA" sz="6200" i="1" dirty="0"/>
              <a:t>Mais tu m’as fait vraiment rire quand tu as commencé à me menacer de tes mémoires. T’est-il jamais venu à l’esprit, ne serait-ce qu’une seconde, que personne ne prêterait la moindre attention à tes salades si l’homme dont tu parles n’avait pas accompli quelque chose d’important? Quand une personne est quelqu’un de complètement insignifiant, il n’y a rien d’autre à dire à cette personne que de rester modeste et de se taire. C’est ce que je te conseille de faire. </a:t>
            </a:r>
            <a:r>
              <a:rPr lang="fr-CA" sz="6200" dirty="0"/>
              <a:t>»</a:t>
            </a:r>
          </a:p>
          <a:p>
            <a:pPr marL="0" indent="0">
              <a:buNone/>
            </a:pPr>
            <a:endParaRPr lang="fr-CA" sz="6200" dirty="0"/>
          </a:p>
          <a:p>
            <a:pPr marL="0" indent="0">
              <a:buNone/>
            </a:pPr>
            <a:r>
              <a:rPr lang="en-CA" sz="6600" dirty="0"/>
              <a:t>« </a:t>
            </a:r>
            <a:r>
              <a:rPr lang="en-GB" sz="6600" i="1" dirty="0">
                <a:ea typeface="Times New Roman" panose="02020603050405020304" pitchFamily="18" charset="0"/>
              </a:rPr>
              <a:t>Il </a:t>
            </a:r>
            <a:r>
              <a:rPr lang="en-GB" sz="6600" i="1" dirty="0" err="1">
                <a:ea typeface="Times New Roman" panose="02020603050405020304" pitchFamily="18" charset="0"/>
              </a:rPr>
              <a:t>n’y</a:t>
            </a:r>
            <a:r>
              <a:rPr lang="en-GB" sz="6600" i="1" dirty="0">
                <a:ea typeface="Times New Roman" panose="02020603050405020304" pitchFamily="18" charset="0"/>
              </a:rPr>
              <a:t> a pas </a:t>
            </a:r>
            <a:r>
              <a:rPr lang="en-GB" sz="6600" i="1" dirty="0" err="1">
                <a:ea typeface="Times New Roman" panose="02020603050405020304" pitchFamily="18" charset="0"/>
              </a:rPr>
              <a:t>que</a:t>
            </a:r>
            <a:r>
              <a:rPr lang="en-GB" sz="6600" i="1" dirty="0">
                <a:ea typeface="Times New Roman" panose="02020603050405020304" pitchFamily="18" charset="0"/>
              </a:rPr>
              <a:t> les enfants qui </a:t>
            </a:r>
            <a:r>
              <a:rPr lang="en-GB" sz="6600" i="1" dirty="0" err="1">
                <a:ea typeface="Times New Roman" panose="02020603050405020304" pitchFamily="18" charset="0"/>
              </a:rPr>
              <a:t>ont</a:t>
            </a:r>
            <a:r>
              <a:rPr lang="en-GB" sz="6600" i="1" dirty="0">
                <a:ea typeface="Times New Roman" panose="02020603050405020304" pitchFamily="18" charset="0"/>
              </a:rPr>
              <a:t> </a:t>
            </a:r>
            <a:r>
              <a:rPr lang="en-GB" sz="6600" i="1" dirty="0" err="1">
                <a:ea typeface="Times New Roman" panose="02020603050405020304" pitchFamily="18" charset="0"/>
              </a:rPr>
              <a:t>parfois</a:t>
            </a:r>
            <a:r>
              <a:rPr lang="en-GB" sz="6600" i="1" dirty="0">
                <a:ea typeface="Times New Roman" panose="02020603050405020304" pitchFamily="18" charset="0"/>
              </a:rPr>
              <a:t> </a:t>
            </a:r>
            <a:r>
              <a:rPr lang="en-GB" sz="6600" i="1" dirty="0" err="1">
                <a:ea typeface="Times New Roman" panose="02020603050405020304" pitchFamily="18" charset="0"/>
              </a:rPr>
              <a:t>besoin</a:t>
            </a:r>
            <a:r>
              <a:rPr lang="en-GB" sz="6600" i="1" dirty="0">
                <a:ea typeface="Times New Roman" panose="02020603050405020304" pitchFamily="18" charset="0"/>
              </a:rPr>
              <a:t> </a:t>
            </a:r>
            <a:r>
              <a:rPr lang="en-GB" sz="6600" i="1" dirty="0" err="1">
                <a:ea typeface="Times New Roman" panose="02020603050405020304" pitchFamily="18" charset="0"/>
              </a:rPr>
              <a:t>d’une</a:t>
            </a:r>
            <a:r>
              <a:rPr lang="en-GB" sz="6600" i="1" dirty="0">
                <a:ea typeface="Times New Roman" panose="02020603050405020304" pitchFamily="18" charset="0"/>
              </a:rPr>
              <a:t> </a:t>
            </a:r>
            <a:r>
              <a:rPr lang="en-GB" sz="6600" i="1" dirty="0" err="1">
                <a:ea typeface="Times New Roman" panose="02020603050405020304" pitchFamily="18" charset="0"/>
              </a:rPr>
              <a:t>fessée</a:t>
            </a:r>
            <a:r>
              <a:rPr lang="en-GB" sz="6600" i="1" dirty="0">
                <a:ea typeface="Times New Roman" panose="02020603050405020304" pitchFamily="18" charset="0"/>
              </a:rPr>
              <a:t>, les </a:t>
            </a:r>
            <a:r>
              <a:rPr lang="en-GB" sz="6600" i="1" dirty="0" err="1">
                <a:ea typeface="Times New Roman" panose="02020603050405020304" pitchFamily="18" charset="0"/>
              </a:rPr>
              <a:t>adultes</a:t>
            </a:r>
            <a:r>
              <a:rPr lang="en-GB" sz="6600" i="1" dirty="0">
                <a:ea typeface="Times New Roman" panose="02020603050405020304" pitchFamily="18" charset="0"/>
              </a:rPr>
              <a:t> </a:t>
            </a:r>
            <a:r>
              <a:rPr lang="en-GB" sz="6600" i="1" dirty="0" err="1">
                <a:ea typeface="Times New Roman" panose="02020603050405020304" pitchFamily="18" charset="0"/>
              </a:rPr>
              <a:t>aussi</a:t>
            </a:r>
            <a:r>
              <a:rPr lang="en-GB" sz="6600" i="1" dirty="0">
                <a:ea typeface="Times New Roman" panose="02020603050405020304" pitchFamily="18" charset="0"/>
              </a:rPr>
              <a:t>, surtout les femmes.</a:t>
            </a:r>
            <a:r>
              <a:rPr lang="en-CA" sz="6600" dirty="0"/>
              <a:t>»</a:t>
            </a:r>
          </a:p>
          <a:p>
            <a:pPr marL="0" indent="0">
              <a:buNone/>
            </a:pPr>
            <a:endParaRPr lang="fr-CA" sz="6200" dirty="0"/>
          </a:p>
          <a:p>
            <a:pPr marL="0" indent="0">
              <a:buNone/>
            </a:pPr>
            <a:endParaRPr lang="fr-CA" dirty="0"/>
          </a:p>
          <a:p>
            <a:pPr marL="0" indent="0" algn="r">
              <a:buNone/>
            </a:pPr>
            <a:r>
              <a:rPr lang="fr-CA" sz="6200" dirty="0"/>
              <a:t>lettre d’Albert à Mileva du 24 octobre 1925 et citée par Radmila Milentijević, </a:t>
            </a:r>
            <a:r>
              <a:rPr lang="fr-CA" sz="6200" dirty="0">
                <a:latin typeface=""/>
              </a:rPr>
              <a:t>AEA 75-364</a:t>
            </a:r>
            <a:r>
              <a:rPr lang="fr-CA" sz="6200" dirty="0"/>
              <a:t> </a:t>
            </a:r>
            <a:endParaRPr lang="fr-CA" dirty="0"/>
          </a:p>
        </p:txBody>
      </p:sp>
      <p:sp>
        <p:nvSpPr>
          <p:cNvPr id="4" name="Slide Number Placeholder 3">
            <a:extLst>
              <a:ext uri="{FF2B5EF4-FFF2-40B4-BE49-F238E27FC236}">
                <a16:creationId xmlns:a16="http://schemas.microsoft.com/office/drawing/2014/main" id="{695CD473-38E0-F9EF-FBE3-538AA6358530}"/>
              </a:ext>
            </a:extLst>
          </p:cNvPr>
          <p:cNvSpPr>
            <a:spLocks noGrp="1"/>
          </p:cNvSpPr>
          <p:nvPr>
            <p:ph type="sldNum" sz="quarter" idx="12"/>
          </p:nvPr>
        </p:nvSpPr>
        <p:spPr/>
        <p:txBody>
          <a:bodyPr/>
          <a:lstStyle/>
          <a:p>
            <a:fld id="{B44D27A9-ED0C-8246-8976-D4C08DB79F0F}" type="slidenum">
              <a:rPr lang="en-US" smtClean="0"/>
              <a:t>49</a:t>
            </a:fld>
            <a:endParaRPr lang="en-US"/>
          </a:p>
        </p:txBody>
      </p:sp>
      <p:sp>
        <p:nvSpPr>
          <p:cNvPr id="5" name="Footer Placeholder 4">
            <a:extLst>
              <a:ext uri="{FF2B5EF4-FFF2-40B4-BE49-F238E27FC236}">
                <a16:creationId xmlns:a16="http://schemas.microsoft.com/office/drawing/2014/main" id="{DC0480E1-45EC-A942-7105-7F142AE170A9}"/>
              </a:ext>
            </a:extLst>
          </p:cNvPr>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415876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56" y="168314"/>
            <a:ext cx="8942292" cy="1143000"/>
          </a:xfrm>
        </p:spPr>
        <p:txBody>
          <a:bodyPr>
            <a:normAutofit fontScale="90000"/>
          </a:bodyPr>
          <a:lstStyle/>
          <a:p>
            <a:r>
              <a:rPr lang="fr-CA" dirty="0"/>
              <a:t>Section </a:t>
            </a:r>
            <a:r>
              <a:rPr lang="fr-CA" dirty="0">
                <a:solidFill>
                  <a:srgbClr val="123BC0"/>
                </a:solidFill>
              </a:rPr>
              <a:t>physique</a:t>
            </a:r>
            <a:r>
              <a:rPr lang="fr-CA" dirty="0"/>
              <a:t>-</a:t>
            </a:r>
            <a:r>
              <a:rPr lang="fr-CA" dirty="0">
                <a:solidFill>
                  <a:srgbClr val="FF0000"/>
                </a:solidFill>
              </a:rPr>
              <a:t>math</a:t>
            </a:r>
            <a:r>
              <a:rPr lang="fr-CA" dirty="0"/>
              <a:t> à l’</a:t>
            </a:r>
            <a:r>
              <a:rPr lang="fr-CA" dirty="0" err="1"/>
              <a:t>Ecole</a:t>
            </a:r>
            <a:r>
              <a:rPr lang="fr-CA" dirty="0"/>
              <a:t> Polytechnique de Zurich en 1896</a:t>
            </a:r>
            <a:endParaRPr lang="en-CA" noProof="0" dirty="0"/>
          </a:p>
        </p:txBody>
      </p:sp>
      <p:sp>
        <p:nvSpPr>
          <p:cNvPr id="3" name="Content Placeholder 2"/>
          <p:cNvSpPr>
            <a:spLocks noGrp="1"/>
          </p:cNvSpPr>
          <p:nvPr>
            <p:ph idx="1"/>
          </p:nvPr>
        </p:nvSpPr>
        <p:spPr>
          <a:xfrm>
            <a:off x="218781" y="1571628"/>
            <a:ext cx="4222146" cy="4784725"/>
          </a:xfrm>
        </p:spPr>
        <p:txBody>
          <a:bodyPr>
            <a:normAutofit fontScale="70000" lnSpcReduction="20000"/>
          </a:bodyPr>
          <a:lstStyle/>
          <a:p>
            <a:pPr marL="0" indent="0" algn="ctr">
              <a:buNone/>
            </a:pPr>
            <a:r>
              <a:rPr lang="fr-CA" sz="2800" b="1" dirty="0">
                <a:solidFill>
                  <a:srgbClr val="123BC0"/>
                </a:solidFill>
              </a:rPr>
              <a:t>Mileva Marić </a:t>
            </a:r>
            <a:r>
              <a:rPr lang="fr-CA" sz="2000" b="1" dirty="0">
                <a:solidFill>
                  <a:srgbClr val="123BC0"/>
                </a:solidFill>
              </a:rPr>
              <a:t>(21 ans)</a:t>
            </a:r>
          </a:p>
          <a:p>
            <a:pPr marL="0" indent="0" algn="ctr">
              <a:buNone/>
            </a:pPr>
            <a:r>
              <a:rPr lang="fr-CA" sz="2800" b="1" dirty="0">
                <a:solidFill>
                  <a:srgbClr val="123BC0"/>
                </a:solidFill>
              </a:rPr>
              <a:t>Albert Einstein </a:t>
            </a:r>
            <a:r>
              <a:rPr lang="fr-CA" sz="2000" b="1" dirty="0">
                <a:solidFill>
                  <a:srgbClr val="123BC0"/>
                </a:solidFill>
              </a:rPr>
              <a:t>(17,5 ans</a:t>
            </a:r>
            <a:r>
              <a:rPr lang="fr-CA" sz="2000" b="1" dirty="0">
                <a:solidFill>
                  <a:srgbClr val="0070C0"/>
                </a:solidFill>
              </a:rPr>
              <a:t>)</a:t>
            </a:r>
          </a:p>
          <a:p>
            <a:pPr marL="0" indent="0" algn="ctr">
              <a:buNone/>
            </a:pPr>
            <a:r>
              <a:rPr lang="fr-CA" sz="2800" b="1" dirty="0">
                <a:solidFill>
                  <a:srgbClr val="FF0000"/>
                </a:solidFill>
              </a:rPr>
              <a:t>Marcel </a:t>
            </a:r>
            <a:r>
              <a:rPr lang="fr-CA" sz="2800" b="1" dirty="0" err="1">
                <a:solidFill>
                  <a:srgbClr val="FF0000"/>
                </a:solidFill>
              </a:rPr>
              <a:t>Grossman</a:t>
            </a:r>
            <a:r>
              <a:rPr lang="fr-CA" sz="2800" b="1" dirty="0">
                <a:solidFill>
                  <a:srgbClr val="FF0000"/>
                </a:solidFill>
              </a:rPr>
              <a:t> </a:t>
            </a:r>
            <a:r>
              <a:rPr lang="fr-CA" sz="2000" b="1" dirty="0">
                <a:solidFill>
                  <a:srgbClr val="FF0000"/>
                </a:solidFill>
              </a:rPr>
              <a:t>(18 ans)</a:t>
            </a:r>
          </a:p>
          <a:p>
            <a:pPr marL="0" indent="0" algn="ctr">
              <a:buNone/>
            </a:pPr>
            <a:r>
              <a:rPr lang="fr-CA" sz="2800" b="1" dirty="0">
                <a:solidFill>
                  <a:srgbClr val="FF0000"/>
                </a:solidFill>
              </a:rPr>
              <a:t>Louis Kollros </a:t>
            </a:r>
            <a:r>
              <a:rPr lang="fr-CA" sz="2000" b="1" dirty="0">
                <a:solidFill>
                  <a:srgbClr val="FF0000"/>
                </a:solidFill>
              </a:rPr>
              <a:t>(18 ans)</a:t>
            </a:r>
          </a:p>
          <a:p>
            <a:pPr marL="0" indent="0" algn="ctr">
              <a:buNone/>
            </a:pPr>
            <a:r>
              <a:rPr lang="fr-CA" sz="2800" b="1" dirty="0">
                <a:solidFill>
                  <a:srgbClr val="FF0000"/>
                </a:solidFill>
              </a:rPr>
              <a:t>Jakob Ehrat </a:t>
            </a:r>
            <a:r>
              <a:rPr lang="fr-CA" sz="2000" b="1" dirty="0">
                <a:solidFill>
                  <a:srgbClr val="FF0000"/>
                </a:solidFill>
              </a:rPr>
              <a:t>(20 ans)</a:t>
            </a:r>
          </a:p>
          <a:p>
            <a:pPr marL="0" indent="0">
              <a:buNone/>
            </a:pPr>
            <a:endParaRPr lang="en-CA" sz="2400" b="1" dirty="0"/>
          </a:p>
          <a:p>
            <a:pPr>
              <a:buFontTx/>
              <a:buChar char="-"/>
            </a:pPr>
            <a:r>
              <a:rPr lang="en-CA" sz="2900" dirty="0" err="1"/>
              <a:t>Université</a:t>
            </a:r>
            <a:r>
              <a:rPr lang="en-CA" sz="2900" dirty="0"/>
              <a:t> de Zurich: première Uni de langue allemande </a:t>
            </a:r>
            <a:r>
              <a:rPr lang="en-CA" sz="2900" dirty="0" err="1"/>
              <a:t>à</a:t>
            </a:r>
            <a:r>
              <a:rPr lang="en-CA" sz="2900" dirty="0"/>
              <a:t> </a:t>
            </a:r>
            <a:r>
              <a:rPr lang="en-CA" sz="2900" dirty="0" err="1"/>
              <a:t>admettre</a:t>
            </a:r>
            <a:r>
              <a:rPr lang="en-CA" sz="2900" dirty="0"/>
              <a:t> les femmes </a:t>
            </a:r>
            <a:r>
              <a:rPr lang="en-CA" sz="2900" dirty="0" err="1"/>
              <a:t>en</a:t>
            </a:r>
            <a:r>
              <a:rPr lang="en-CA" sz="2900" dirty="0"/>
              <a:t> Europe</a:t>
            </a:r>
          </a:p>
          <a:p>
            <a:pPr>
              <a:buFontTx/>
              <a:buChar char="-"/>
            </a:pPr>
            <a:r>
              <a:rPr lang="en-CA" sz="2900" dirty="0"/>
              <a:t>5</a:t>
            </a:r>
            <a:r>
              <a:rPr lang="en-CA" sz="2900" baseline="30000" dirty="0"/>
              <a:t>ième</a:t>
            </a:r>
            <a:r>
              <a:rPr lang="en-CA" sz="2900" dirty="0"/>
              <a:t> femme </a:t>
            </a:r>
            <a:r>
              <a:rPr lang="en-CA" sz="2900" dirty="0" err="1"/>
              <a:t>admise</a:t>
            </a:r>
            <a:r>
              <a:rPr lang="en-CA" sz="2900" dirty="0"/>
              <a:t> dans </a:t>
            </a:r>
            <a:r>
              <a:rPr lang="en-CA" sz="2900" dirty="0" err="1"/>
              <a:t>cette</a:t>
            </a:r>
            <a:r>
              <a:rPr lang="en-CA" sz="2900" dirty="0"/>
              <a:t> section </a:t>
            </a:r>
            <a:r>
              <a:rPr lang="en-CA" sz="2900" dirty="0" err="1"/>
              <a:t>depuis</a:t>
            </a:r>
            <a:r>
              <a:rPr lang="en-CA" sz="2900" dirty="0"/>
              <a:t> 1855 </a:t>
            </a:r>
          </a:p>
          <a:p>
            <a:pPr>
              <a:buFontTx/>
              <a:buChar char="-"/>
            </a:pPr>
            <a:r>
              <a:rPr lang="fr-FR" sz="2900" dirty="0">
                <a:solidFill>
                  <a:srgbClr val="000000"/>
                </a:solidFill>
                <a:ea typeface="Lucida Grande"/>
                <a:cs typeface="Lucida Grande"/>
              </a:rPr>
              <a:t>Elisabeth </a:t>
            </a:r>
            <a:r>
              <a:rPr lang="fr-FR" sz="2900" dirty="0" err="1">
                <a:solidFill>
                  <a:srgbClr val="000000"/>
                </a:solidFill>
                <a:ea typeface="Lucida Grande"/>
                <a:cs typeface="Lucida Grande"/>
              </a:rPr>
              <a:t>Stephansen</a:t>
            </a:r>
            <a:r>
              <a:rPr lang="fr-FR" sz="2900" dirty="0">
                <a:solidFill>
                  <a:srgbClr val="000000"/>
                </a:solidFill>
                <a:ea typeface="Lucida Grande"/>
                <a:cs typeface="Lucida Grande"/>
              </a:rPr>
              <a:t> reçut le premier doctorat en maths en 1902</a:t>
            </a:r>
          </a:p>
          <a:p>
            <a:pPr>
              <a:buFontTx/>
              <a:buChar char="-"/>
            </a:pPr>
            <a:r>
              <a:rPr lang="fr-FR" sz="2900" dirty="0">
                <a:solidFill>
                  <a:srgbClr val="000000"/>
                </a:solidFill>
                <a:ea typeface="Lucida Grande"/>
                <a:cs typeface="Lucida Grande"/>
              </a:rPr>
              <a:t>Aucune autre n’eut un diplôme avant</a:t>
            </a:r>
          </a:p>
          <a:p>
            <a:pPr>
              <a:buFontTx/>
              <a:buChar char="-"/>
            </a:pPr>
            <a:endParaRPr lang="en-CA" sz="2600" noProof="0" dirty="0"/>
          </a:p>
        </p:txBody>
      </p:sp>
      <p:pic>
        <p:nvPicPr>
          <p:cNvPr id="5" name="Content Placeholder 3" descr="Mileva-ETH.jpg"/>
          <p:cNvPicPr>
            <a:picLocks noChangeAspect="1"/>
          </p:cNvPicPr>
          <p:nvPr/>
        </p:nvPicPr>
        <p:blipFill rotWithShape="1">
          <a:blip r:embed="rId2">
            <a:extLst>
              <a:ext uri="{28A0092B-C50C-407E-A947-70E740481C1C}">
                <a14:useLocalDpi xmlns:a14="http://schemas.microsoft.com/office/drawing/2010/main" val="0"/>
              </a:ext>
            </a:extLst>
          </a:blip>
          <a:srcRect t="-190" b="-747"/>
          <a:stretch/>
        </p:blipFill>
        <p:spPr>
          <a:xfrm>
            <a:off x="4679346" y="1571629"/>
            <a:ext cx="4464654" cy="5150199"/>
          </a:xfrm>
          <a:prstGeom prst="rect">
            <a:avLst/>
          </a:prstGeom>
          <a:solidFill>
            <a:schemeClr val="accent4">
              <a:lumMod val="60000"/>
              <a:lumOff val="40000"/>
            </a:schemeClr>
          </a:solidFill>
        </p:spPr>
      </p:pic>
      <p:sp>
        <p:nvSpPr>
          <p:cNvPr id="4" name="Slide Number Placeholder 3"/>
          <p:cNvSpPr>
            <a:spLocks noGrp="1"/>
          </p:cNvSpPr>
          <p:nvPr>
            <p:ph type="sldNum" sz="quarter" idx="12"/>
          </p:nvPr>
        </p:nvSpPr>
        <p:spPr/>
        <p:txBody>
          <a:bodyPr/>
          <a:lstStyle/>
          <a:p>
            <a:fld id="{B44D27A9-ED0C-8246-8976-D4C08DB79F0F}" type="slidenum">
              <a:rPr lang="en-US" smtClean="0"/>
              <a:t>5</a:t>
            </a:fld>
            <a:endParaRPr lang="en-US" dirty="0"/>
          </a:p>
        </p:txBody>
      </p:sp>
      <p:sp>
        <p:nvSpPr>
          <p:cNvPr id="6" name="Footer Placeholder 5"/>
          <p:cNvSpPr>
            <a:spLocks noGrp="1"/>
          </p:cNvSpPr>
          <p:nvPr>
            <p:ph type="ftr" sz="quarter" idx="11"/>
          </p:nvPr>
        </p:nvSpPr>
        <p:spPr/>
        <p:txBody>
          <a:bodyPr/>
          <a:lstStyle/>
          <a:p>
            <a:r>
              <a:rPr lang="en-US" dirty="0"/>
              <a:t>Pauline Gagnon</a:t>
            </a:r>
          </a:p>
        </p:txBody>
      </p:sp>
      <p:pic>
        <p:nvPicPr>
          <p:cNvPr id="7" name="officeArt object" descr="mage result for photo Albert Einstein Polytechnic institute"/>
          <p:cNvPicPr/>
          <p:nvPr/>
        </p:nvPicPr>
        <p:blipFill>
          <a:blip r:embed="rId3"/>
          <a:stretch>
            <a:fillRect/>
          </a:stretch>
        </p:blipFill>
        <p:spPr>
          <a:xfrm>
            <a:off x="4548040" y="1571625"/>
            <a:ext cx="4676828" cy="5149851"/>
          </a:xfrm>
          <a:prstGeom prst="rect">
            <a:avLst/>
          </a:prstGeom>
          <a:ln w="12700" cap="flat">
            <a:noFill/>
            <a:miter lim="400000"/>
          </a:ln>
          <a:effectLst/>
        </p:spPr>
      </p:pic>
      <p:sp>
        <p:nvSpPr>
          <p:cNvPr id="8" name="Rectangle 7">
            <a:extLst>
              <a:ext uri="{FF2B5EF4-FFF2-40B4-BE49-F238E27FC236}">
                <a16:creationId xmlns:a16="http://schemas.microsoft.com/office/drawing/2014/main" id="{2F43168B-CB4B-B34F-B2CB-DA76A6F8FB3A}"/>
              </a:ext>
            </a:extLst>
          </p:cNvPr>
          <p:cNvSpPr/>
          <p:nvPr/>
        </p:nvSpPr>
        <p:spPr>
          <a:xfrm>
            <a:off x="237556" y="3250174"/>
            <a:ext cx="4184596" cy="3106175"/>
          </a:xfrm>
          <a:prstGeom prst="rect">
            <a:avLst/>
          </a:prstGeom>
          <a:solidFill>
            <a:srgbClr val="B9B6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a:p>
        </p:txBody>
      </p:sp>
      <p:sp>
        <p:nvSpPr>
          <p:cNvPr id="9" name="TextBox 8">
            <a:extLst>
              <a:ext uri="{FF2B5EF4-FFF2-40B4-BE49-F238E27FC236}">
                <a16:creationId xmlns:a16="http://schemas.microsoft.com/office/drawing/2014/main" id="{FE647F39-0E56-2642-8CB9-E61774C3D337}"/>
              </a:ext>
            </a:extLst>
          </p:cNvPr>
          <p:cNvSpPr txBox="1"/>
          <p:nvPr/>
        </p:nvSpPr>
        <p:spPr>
          <a:xfrm>
            <a:off x="-3657600" y="2628900"/>
            <a:ext cx="184731" cy="369332"/>
          </a:xfrm>
          <a:prstGeom prst="rect">
            <a:avLst/>
          </a:prstGeom>
          <a:noFill/>
        </p:spPr>
        <p:txBody>
          <a:bodyPr wrap="none" rtlCol="0">
            <a:spAutoFit/>
          </a:bodyPr>
          <a:lstStyle/>
          <a:p>
            <a:endParaRPr lang="en-DE" dirty="0"/>
          </a:p>
        </p:txBody>
      </p:sp>
    </p:spTree>
    <p:extLst>
      <p:ext uri="{BB962C8B-B14F-4D97-AF65-F5344CB8AC3E}">
        <p14:creationId xmlns:p14="http://schemas.microsoft.com/office/powerpoint/2010/main" val="19956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1162619"/>
            <a:ext cx="8737600" cy="857250"/>
          </a:xfrm>
        </p:spPr>
        <p:txBody>
          <a:bodyPr>
            <a:normAutofit/>
          </a:bodyPr>
          <a:lstStyle/>
          <a:p>
            <a:r>
              <a:rPr lang="en-CA" dirty="0"/>
              <a:t>Le </a:t>
            </a:r>
            <a:r>
              <a:rPr lang="en-CA" dirty="0" err="1"/>
              <a:t>mythe</a:t>
            </a:r>
            <a:r>
              <a:rPr lang="en-CA" dirty="0"/>
              <a:t> Einstein</a:t>
            </a:r>
          </a:p>
        </p:txBody>
      </p:sp>
      <p:sp>
        <p:nvSpPr>
          <p:cNvPr id="3" name="Content Placeholder 2"/>
          <p:cNvSpPr>
            <a:spLocks noGrp="1"/>
          </p:cNvSpPr>
          <p:nvPr>
            <p:ph idx="1"/>
          </p:nvPr>
        </p:nvSpPr>
        <p:spPr>
          <a:xfrm>
            <a:off x="241299" y="2381283"/>
            <a:ext cx="5618233" cy="3527425"/>
          </a:xfrm>
        </p:spPr>
        <p:txBody>
          <a:bodyPr>
            <a:normAutofit fontScale="92500" lnSpcReduction="10000"/>
          </a:bodyPr>
          <a:lstStyle/>
          <a:p>
            <a:pPr marL="0" indent="0">
              <a:buNone/>
            </a:pPr>
            <a:r>
              <a:rPr lang="en-CA" sz="2100" b="1" dirty="0"/>
              <a:t>Helen Dukas</a:t>
            </a:r>
            <a:r>
              <a:rPr lang="en-CA" sz="2100" dirty="0"/>
              <a:t>, </a:t>
            </a:r>
            <a:r>
              <a:rPr lang="en-CA" sz="2100" dirty="0" err="1"/>
              <a:t>secrétaire</a:t>
            </a:r>
            <a:r>
              <a:rPr lang="en-CA" sz="2100" dirty="0"/>
              <a:t> </a:t>
            </a:r>
            <a:r>
              <a:rPr lang="en-CA" sz="2100" dirty="0" err="1"/>
              <a:t>d’Albert</a:t>
            </a:r>
            <a:r>
              <a:rPr lang="en-CA" sz="2100" dirty="0"/>
              <a:t> (1928-55)</a:t>
            </a:r>
          </a:p>
          <a:p>
            <a:pPr marL="0" indent="0">
              <a:buNone/>
            </a:pPr>
            <a:r>
              <a:rPr lang="en-CA" sz="2100" b="1" dirty="0"/>
              <a:t>Otto Nathan</a:t>
            </a:r>
            <a:r>
              <a:rPr lang="en-CA" sz="2100" dirty="0"/>
              <a:t>, </a:t>
            </a:r>
            <a:r>
              <a:rPr lang="en-CA" sz="2100" dirty="0" err="1"/>
              <a:t>ami</a:t>
            </a:r>
            <a:r>
              <a:rPr lang="en-CA" sz="2100" dirty="0"/>
              <a:t> et </a:t>
            </a:r>
            <a:r>
              <a:rPr lang="en-CA" sz="2100" dirty="0" err="1"/>
              <a:t>exécuteur</a:t>
            </a:r>
            <a:r>
              <a:rPr lang="en-CA" sz="2100" dirty="0"/>
              <a:t> </a:t>
            </a:r>
            <a:r>
              <a:rPr lang="en-CA" sz="2100" dirty="0" err="1"/>
              <a:t>testamentaire</a:t>
            </a:r>
            <a:endParaRPr lang="en-CA" sz="2100" dirty="0"/>
          </a:p>
          <a:p>
            <a:r>
              <a:rPr lang="en-CA" sz="2400" dirty="0" err="1"/>
              <a:t>Ont</a:t>
            </a:r>
            <a:r>
              <a:rPr lang="en-CA" sz="2400" dirty="0"/>
              <a:t> tout fait pour </a:t>
            </a:r>
            <a:r>
              <a:rPr lang="en-CA" sz="2400" dirty="0" err="1"/>
              <a:t>cacher</a:t>
            </a:r>
            <a:r>
              <a:rPr lang="en-CA" sz="2400" dirty="0"/>
              <a:t> </a:t>
            </a:r>
            <a:r>
              <a:rPr lang="en-CA" sz="2400" dirty="0" err="1"/>
              <a:t>l’existence</a:t>
            </a:r>
            <a:r>
              <a:rPr lang="en-CA" sz="2400" dirty="0"/>
              <a:t> de Mileva</a:t>
            </a:r>
          </a:p>
          <a:p>
            <a:r>
              <a:rPr lang="en-CA" sz="2400" dirty="0" err="1"/>
              <a:t>Empêchèrent</a:t>
            </a:r>
            <a:r>
              <a:rPr lang="en-CA" sz="2400" dirty="0"/>
              <a:t> Hans-Albert de </a:t>
            </a:r>
            <a:r>
              <a:rPr lang="en-CA" sz="2400" dirty="0" err="1"/>
              <a:t>publier</a:t>
            </a:r>
            <a:r>
              <a:rPr lang="en-CA" sz="2400" dirty="0"/>
              <a:t> les </a:t>
            </a:r>
            <a:r>
              <a:rPr lang="en-CA" sz="2400" dirty="0" err="1"/>
              <a:t>lettres</a:t>
            </a:r>
            <a:r>
              <a:rPr lang="en-CA" sz="2400" dirty="0"/>
              <a:t> de </a:t>
            </a:r>
            <a:r>
              <a:rPr lang="en-CA" sz="2400" dirty="0" err="1"/>
              <a:t>ses</a:t>
            </a:r>
            <a:r>
              <a:rPr lang="en-CA" sz="2400" dirty="0"/>
              <a:t> parents </a:t>
            </a:r>
            <a:r>
              <a:rPr lang="en-CA" sz="2400" dirty="0" err="1"/>
              <a:t>trouvées</a:t>
            </a:r>
            <a:r>
              <a:rPr lang="en-CA" sz="2400" dirty="0"/>
              <a:t> chez Mileva après </a:t>
            </a:r>
            <a:r>
              <a:rPr lang="en-CA" sz="2400" dirty="0" err="1"/>
              <a:t>sa</a:t>
            </a:r>
            <a:r>
              <a:rPr lang="en-CA" sz="2400" dirty="0"/>
              <a:t> mort et </a:t>
            </a:r>
            <a:r>
              <a:rPr lang="en-CA" sz="2400" dirty="0" err="1"/>
              <a:t>ce</a:t>
            </a:r>
            <a:r>
              <a:rPr lang="en-CA" sz="2400" dirty="0"/>
              <a:t> </a:t>
            </a:r>
            <a:r>
              <a:rPr lang="en-CA" sz="2400" dirty="0" err="1"/>
              <a:t>jusqu’à</a:t>
            </a:r>
            <a:r>
              <a:rPr lang="en-CA" sz="2400" dirty="0"/>
              <a:t> </a:t>
            </a:r>
            <a:r>
              <a:rPr lang="en-CA" sz="2400" dirty="0" err="1"/>
              <a:t>leur</a:t>
            </a:r>
            <a:r>
              <a:rPr lang="en-CA" sz="2400" dirty="0"/>
              <a:t> mort (1982 and 1987)</a:t>
            </a:r>
          </a:p>
          <a:p>
            <a:r>
              <a:rPr lang="en-CA" sz="2400" dirty="0"/>
              <a:t>Nathan </a:t>
            </a:r>
            <a:r>
              <a:rPr lang="en-CA" sz="2400" dirty="0" err="1"/>
              <a:t>ira</a:t>
            </a:r>
            <a:r>
              <a:rPr lang="en-CA" sz="2400" dirty="0"/>
              <a:t> </a:t>
            </a:r>
            <a:r>
              <a:rPr lang="en-CA" sz="2400" dirty="0" err="1"/>
              <a:t>même</a:t>
            </a:r>
            <a:r>
              <a:rPr lang="en-CA" sz="2400" dirty="0"/>
              <a:t> « </a:t>
            </a:r>
            <a:r>
              <a:rPr lang="en-CA" sz="2400" dirty="0" err="1"/>
              <a:t>visiter</a:t>
            </a:r>
            <a:r>
              <a:rPr lang="en-CA" sz="2400" dirty="0"/>
              <a:t> » </a:t>
            </a:r>
            <a:r>
              <a:rPr lang="en-CA" sz="2400" dirty="0" err="1"/>
              <a:t>l’appartement</a:t>
            </a:r>
            <a:r>
              <a:rPr lang="en-CA" sz="2400" dirty="0"/>
              <a:t> de Mileva après </a:t>
            </a:r>
            <a:r>
              <a:rPr lang="en-CA" sz="2400" dirty="0" err="1"/>
              <a:t>sa</a:t>
            </a:r>
            <a:r>
              <a:rPr lang="en-CA" sz="2400" dirty="0"/>
              <a:t> mort</a:t>
            </a:r>
          </a:p>
          <a:p>
            <a:endParaRPr lang="en-CA" sz="2100" dirty="0"/>
          </a:p>
        </p:txBody>
      </p:sp>
      <p:sp>
        <p:nvSpPr>
          <p:cNvPr id="4" name="Slide Number Placeholder 3"/>
          <p:cNvSpPr>
            <a:spLocks noGrp="1"/>
          </p:cNvSpPr>
          <p:nvPr>
            <p:ph type="sldNum" sz="quarter" idx="12"/>
          </p:nvPr>
        </p:nvSpPr>
        <p:spPr/>
        <p:txBody>
          <a:bodyPr/>
          <a:lstStyle/>
          <a:p>
            <a:fld id="{B44D27A9-ED0C-8246-8976-D4C08DB79F0F}" type="slidenum">
              <a:rPr lang="en-US" smtClean="0"/>
              <a:t>50</a:t>
            </a:fld>
            <a:endParaRPr lang="en-US" dirty="0"/>
          </a:p>
        </p:txBody>
      </p:sp>
      <p:sp>
        <p:nvSpPr>
          <p:cNvPr id="5" name="Footer Placeholder 4"/>
          <p:cNvSpPr>
            <a:spLocks noGrp="1"/>
          </p:cNvSpPr>
          <p:nvPr>
            <p:ph type="ftr" sz="quarter" idx="11"/>
          </p:nvPr>
        </p:nvSpPr>
        <p:spPr/>
        <p:txBody>
          <a:bodyPr/>
          <a:lstStyle/>
          <a:p>
            <a:r>
              <a:rPr lang="en-US" dirty="0"/>
              <a:t>Pauline Gagnon</a:t>
            </a:r>
          </a:p>
        </p:txBody>
      </p:sp>
      <p:pic>
        <p:nvPicPr>
          <p:cNvPr id="6" name="Picture 5" descr="A person sitting on a bicycle&#10;&#10;Description automatically generated with medium confidence">
            <a:extLst>
              <a:ext uri="{FF2B5EF4-FFF2-40B4-BE49-F238E27FC236}">
                <a16:creationId xmlns:a16="http://schemas.microsoft.com/office/drawing/2014/main" id="{CFABB577-AAA8-3731-EC91-86437D6A0597}"/>
              </a:ext>
            </a:extLst>
          </p:cNvPr>
          <p:cNvPicPr>
            <a:picLocks noChangeAspect="1"/>
          </p:cNvPicPr>
          <p:nvPr/>
        </p:nvPicPr>
        <p:blipFill rotWithShape="1">
          <a:blip r:embed="rId2"/>
          <a:srcRect l="17235" r="16735" b="3"/>
          <a:stretch/>
        </p:blipFill>
        <p:spPr>
          <a:xfrm>
            <a:off x="5859533" y="2396194"/>
            <a:ext cx="2685540" cy="3446804"/>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effectLst>
            <a:outerShdw blurRad="50800" dist="50800" dir="5400000" algn="ctr" rotWithShape="0">
              <a:schemeClr val="tx1"/>
            </a:outerShdw>
          </a:effectLst>
        </p:spPr>
      </p:pic>
      <p:pic>
        <p:nvPicPr>
          <p:cNvPr id="7" name="Picture 6" descr="Renn&amp;Schulmann.jpg">
            <a:extLst>
              <a:ext uri="{FF2B5EF4-FFF2-40B4-BE49-F238E27FC236}">
                <a16:creationId xmlns:a16="http://schemas.microsoft.com/office/drawing/2014/main" id="{6BE5FC83-AB3B-F798-89FD-E369E2040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160" y="2381283"/>
            <a:ext cx="2685540" cy="3527425"/>
          </a:xfrm>
          <a:prstGeom prst="rect">
            <a:avLst/>
          </a:prstGeom>
        </p:spPr>
      </p:pic>
    </p:spTree>
    <p:extLst>
      <p:ext uri="{BB962C8B-B14F-4D97-AF65-F5344CB8AC3E}">
        <p14:creationId xmlns:p14="http://schemas.microsoft.com/office/powerpoint/2010/main" val="175261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a:ln>
            <a:noFill/>
          </a:ln>
        </p:spPr>
        <p:txBody>
          <a:bodyPr>
            <a:normAutofit fontScale="90000"/>
          </a:bodyPr>
          <a:lstStyle/>
          <a:p>
            <a:r>
              <a:rPr lang="fr-CA" noProof="0" dirty="0"/>
              <a:t>Le mythe autour d’Albert Einstein</a:t>
            </a:r>
          </a:p>
        </p:txBody>
      </p:sp>
      <p:pic>
        <p:nvPicPr>
          <p:cNvPr id="4" name="Content Placeholder 3"/>
          <p:cNvPicPr>
            <a:picLocks noGrp="1" noChangeAspect="1"/>
          </p:cNvPicPr>
          <p:nvPr>
            <p:ph idx="1"/>
          </p:nvPr>
        </p:nvPicPr>
        <p:blipFill>
          <a:blip r:embed="rId2"/>
          <a:srcRect t="10662" b="10662"/>
          <a:stretch>
            <a:fillRect/>
          </a:stretch>
        </p:blipFill>
        <p:spPr>
          <a:xfrm>
            <a:off x="625663" y="1755695"/>
            <a:ext cx="8229600" cy="4525963"/>
          </a:xfrm>
          <a:solidFill>
            <a:srgbClr val="CCC6C6"/>
          </a:solidFill>
        </p:spPr>
      </p:pic>
      <p:sp>
        <p:nvSpPr>
          <p:cNvPr id="14" name="Rounded Rectangle 13"/>
          <p:cNvSpPr/>
          <p:nvPr/>
        </p:nvSpPr>
        <p:spPr>
          <a:xfrm>
            <a:off x="4878613" y="5312666"/>
            <a:ext cx="3976650" cy="961820"/>
          </a:xfrm>
          <a:prstGeom prst="roundRect">
            <a:avLst/>
          </a:prstGeom>
          <a:solidFill>
            <a:srgbClr val="C1BD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57200" y="1600200"/>
            <a:ext cx="4446253" cy="4937388"/>
          </a:xfrm>
          <a:prstGeom prst="rect">
            <a:avLst/>
          </a:prstGeom>
          <a:solidFill>
            <a:schemeClr val="accent6">
              <a:lumMod val="50000"/>
            </a:schemeClr>
          </a:solidFill>
          <a:ln>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8" name="Title 1"/>
          <p:cNvSpPr txBox="1">
            <a:spLocks/>
          </p:cNvSpPr>
          <p:nvPr/>
        </p:nvSpPr>
        <p:spPr>
          <a:xfrm>
            <a:off x="457200" y="244096"/>
            <a:ext cx="8229600" cy="1143000"/>
          </a:xfrm>
          <a:prstGeom prst="rect">
            <a:avLst/>
          </a:prstGeom>
          <a:solidFill>
            <a:schemeClr val="accent3"/>
          </a:solidFill>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CA" sz="4000" dirty="0"/>
              <a:t>Maja et Albert Einstein en 1953</a:t>
            </a:r>
          </a:p>
        </p:txBody>
      </p:sp>
      <p:sp>
        <p:nvSpPr>
          <p:cNvPr id="3" name="Slide Number Placeholder 2"/>
          <p:cNvSpPr>
            <a:spLocks noGrp="1"/>
          </p:cNvSpPr>
          <p:nvPr>
            <p:ph type="sldNum" sz="quarter" idx="12"/>
          </p:nvPr>
        </p:nvSpPr>
        <p:spPr/>
        <p:txBody>
          <a:bodyPr/>
          <a:lstStyle/>
          <a:p>
            <a:fld id="{B44D27A9-ED0C-8246-8976-D4C08DB79F0F}" type="slidenum">
              <a:rPr lang="en-US" smtClean="0"/>
              <a:t>51</a:t>
            </a:fld>
            <a:endParaRPr lang="en-US"/>
          </a:p>
        </p:txBody>
      </p:sp>
      <p:sp>
        <p:nvSpPr>
          <p:cNvPr id="5" name="Footer Placeholder 4"/>
          <p:cNvSpPr>
            <a:spLocks noGrp="1"/>
          </p:cNvSpPr>
          <p:nvPr>
            <p:ph type="ftr" sz="quarter" idx="11"/>
          </p:nvPr>
        </p:nvSpPr>
        <p:spPr/>
        <p:txBody>
          <a:bodyPr/>
          <a:lstStyle/>
          <a:p>
            <a:r>
              <a:rPr lang="en-US"/>
              <a:t>Pauline Gagnon</a:t>
            </a:r>
          </a:p>
        </p:txBody>
      </p:sp>
      <p:sp>
        <p:nvSpPr>
          <p:cNvPr id="10" name="Rounded Rectangle 9">
            <a:extLst>
              <a:ext uri="{FF2B5EF4-FFF2-40B4-BE49-F238E27FC236}">
                <a16:creationId xmlns:a16="http://schemas.microsoft.com/office/drawing/2014/main" id="{1E5D60A2-5CFB-7B45-9CDE-02F8C08C2AC0}"/>
              </a:ext>
            </a:extLst>
          </p:cNvPr>
          <p:cNvSpPr/>
          <p:nvPr/>
        </p:nvSpPr>
        <p:spPr>
          <a:xfrm rot="1074890">
            <a:off x="5653018" y="5247410"/>
            <a:ext cx="1368539" cy="396321"/>
          </a:xfrm>
          <a:prstGeom prst="roundRect">
            <a:avLst/>
          </a:prstGeom>
          <a:solidFill>
            <a:srgbClr val="C1BD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CB85A81E-E060-7B4C-A8CA-D10B66F6A12F}"/>
              </a:ext>
            </a:extLst>
          </p:cNvPr>
          <p:cNvSpPr/>
          <p:nvPr/>
        </p:nvSpPr>
        <p:spPr>
          <a:xfrm rot="19154698">
            <a:off x="6795257" y="5226365"/>
            <a:ext cx="1556415" cy="470497"/>
          </a:xfrm>
          <a:prstGeom prst="roundRect">
            <a:avLst/>
          </a:prstGeom>
          <a:solidFill>
            <a:srgbClr val="C1BD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4DF27B6B-4B9B-B949-9FBA-7B8552CCF90B}"/>
              </a:ext>
            </a:extLst>
          </p:cNvPr>
          <p:cNvSpPr/>
          <p:nvPr/>
        </p:nvSpPr>
        <p:spPr>
          <a:xfrm rot="370361">
            <a:off x="5805418" y="5277149"/>
            <a:ext cx="1368539" cy="396321"/>
          </a:xfrm>
          <a:prstGeom prst="roundRect">
            <a:avLst/>
          </a:prstGeom>
          <a:solidFill>
            <a:srgbClr val="C1BD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E029A6B-1277-144C-AB1D-65215B3CF9DB}"/>
              </a:ext>
            </a:extLst>
          </p:cNvPr>
          <p:cNvSpPr/>
          <p:nvPr/>
        </p:nvSpPr>
        <p:spPr>
          <a:xfrm rot="20528050">
            <a:off x="6686544" y="5278457"/>
            <a:ext cx="1368539" cy="396321"/>
          </a:xfrm>
          <a:prstGeom prst="roundRect">
            <a:avLst/>
          </a:prstGeom>
          <a:solidFill>
            <a:srgbClr val="C1BD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055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82881" y="1299812"/>
            <a:ext cx="2811819" cy="3145187"/>
          </a:xfrm>
          <a:solidFill>
            <a:srgbClr val="FFC000"/>
          </a:solidFill>
        </p:spPr>
        <p:txBody>
          <a:bodyPr>
            <a:normAutofit/>
          </a:bodyPr>
          <a:lstStyle/>
          <a:p>
            <a:pPr marL="0" indent="0">
              <a:buNone/>
            </a:pPr>
            <a:endParaRPr lang="en-CA" sz="1425" dirty="0"/>
          </a:p>
          <a:p>
            <a:pPr marL="0" indent="0" algn="ctr">
              <a:buNone/>
            </a:pPr>
            <a:r>
              <a:rPr lang="en-CA" b="1" dirty="0"/>
              <a:t>La gloire pour Albert, </a:t>
            </a:r>
            <a:r>
              <a:rPr lang="en-CA" b="1" dirty="0" err="1"/>
              <a:t>l’oubli</a:t>
            </a:r>
            <a:r>
              <a:rPr lang="en-CA" b="1" dirty="0"/>
              <a:t> pour Mileva</a:t>
            </a:r>
          </a:p>
        </p:txBody>
      </p:sp>
      <p:pic>
        <p:nvPicPr>
          <p:cNvPr id="5" name="Picture 4" descr="Mileva-cactus.jpg">
            <a:extLst>
              <a:ext uri="{FF2B5EF4-FFF2-40B4-BE49-F238E27FC236}">
                <a16:creationId xmlns:a16="http://schemas.microsoft.com/office/drawing/2014/main" id="{F5F1F82E-425C-EC6D-6AB8-87B02E64982A}"/>
              </a:ext>
            </a:extLst>
          </p:cNvPr>
          <p:cNvPicPr>
            <a:picLocks noChangeAspect="1"/>
          </p:cNvPicPr>
          <p:nvPr/>
        </p:nvPicPr>
        <p:blipFill rotWithShape="1">
          <a:blip r:embed="rId2">
            <a:extLst>
              <a:ext uri="{28A0092B-C50C-407E-A947-70E740481C1C}">
                <a14:useLocalDpi xmlns:a14="http://schemas.microsoft.com/office/drawing/2010/main" val="0"/>
              </a:ext>
            </a:extLst>
          </a:blip>
          <a:srcRect l="9250" r="35919" b="2"/>
          <a:stretch/>
        </p:blipFill>
        <p:spPr>
          <a:xfrm>
            <a:off x="536714" y="108149"/>
            <a:ext cx="4432840" cy="589259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p:cNvSpPr>
            <a:spLocks noGrp="1"/>
          </p:cNvSpPr>
          <p:nvPr>
            <p:ph type="ftr" sz="quarter" idx="11"/>
          </p:nvPr>
        </p:nvSpPr>
        <p:spPr>
          <a:xfrm>
            <a:off x="4657725" y="5624514"/>
            <a:ext cx="2314575" cy="273844"/>
          </a:xfrm>
        </p:spPr>
        <p:txBody>
          <a:bodyPr>
            <a:normAutofit lnSpcReduction="10000"/>
          </a:bodyPr>
          <a:lstStyle/>
          <a:p>
            <a:pPr algn="l">
              <a:spcAft>
                <a:spcPts val="450"/>
              </a:spcAft>
            </a:pPr>
            <a:r>
              <a:rPr lang="en-US">
                <a:solidFill>
                  <a:srgbClr val="FFFFFF"/>
                </a:solidFill>
              </a:rPr>
              <a:t>Pauline Gagnon</a:t>
            </a:r>
          </a:p>
        </p:txBody>
      </p:sp>
      <p:sp>
        <p:nvSpPr>
          <p:cNvPr id="2" name="Slide Number Placeholder 1"/>
          <p:cNvSpPr>
            <a:spLocks noGrp="1"/>
          </p:cNvSpPr>
          <p:nvPr>
            <p:ph type="sldNum" sz="quarter" idx="12"/>
          </p:nvPr>
        </p:nvSpPr>
        <p:spPr>
          <a:xfrm>
            <a:off x="7015163" y="5624514"/>
            <a:ext cx="514350" cy="273844"/>
          </a:xfrm>
        </p:spPr>
        <p:txBody>
          <a:bodyPr>
            <a:normAutofit lnSpcReduction="10000"/>
          </a:bodyPr>
          <a:lstStyle/>
          <a:p>
            <a:pPr>
              <a:spcAft>
                <a:spcPts val="450"/>
              </a:spcAft>
            </a:pPr>
            <a:fld id="{B44D27A9-ED0C-8246-8976-D4C08DB79F0F}" type="slidenum">
              <a:rPr lang="en-US">
                <a:solidFill>
                  <a:srgbClr val="FFFFFF"/>
                </a:solidFill>
              </a:rPr>
              <a:pPr>
                <a:spcAft>
                  <a:spcPts val="450"/>
                </a:spcAft>
              </a:pPr>
              <a:t>52</a:t>
            </a:fld>
            <a:endParaRPr lang="en-US">
              <a:solidFill>
                <a:srgbClr val="FFFFFF"/>
              </a:solidFill>
            </a:endParaRPr>
          </a:p>
        </p:txBody>
      </p:sp>
    </p:spTree>
    <p:extLst>
      <p:ext uri="{BB962C8B-B14F-4D97-AF65-F5344CB8AC3E}">
        <p14:creationId xmlns:p14="http://schemas.microsoft.com/office/powerpoint/2010/main" val="3209933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8150" y="5007008"/>
            <a:ext cx="8388350" cy="1173700"/>
          </a:xfrm>
        </p:spPr>
        <p:txBody>
          <a:bodyPr vert="horz" lIns="91440" tIns="45720" rIns="91440" bIns="45720" rtlCol="0" anchor="t">
            <a:normAutofit fontScale="90000"/>
          </a:bodyPr>
          <a:lstStyle/>
          <a:p>
            <a:pPr defTabSz="914400">
              <a:lnSpc>
                <a:spcPct val="90000"/>
              </a:lnSpc>
            </a:pPr>
            <a:br>
              <a:rPr lang="en-US" sz="3600" kern="1200" noProof="0" dirty="0">
                <a:solidFill>
                  <a:schemeClr val="bg1"/>
                </a:solidFill>
                <a:latin typeface="+mj-lt"/>
                <a:ea typeface="+mj-ea"/>
                <a:cs typeface="+mj-cs"/>
              </a:rPr>
            </a:br>
            <a:r>
              <a:rPr lang="en-US" sz="3600" kern="1200" noProof="0" dirty="0">
                <a:solidFill>
                  <a:schemeClr val="bg1"/>
                </a:solidFill>
                <a:latin typeface="+mj-lt"/>
                <a:ea typeface="+mj-ea"/>
                <a:cs typeface="+mj-cs"/>
              </a:rPr>
              <a:t>Mileva </a:t>
            </a:r>
            <a:r>
              <a:rPr lang="en-US" sz="3600" kern="1200" noProof="0" dirty="0" err="1">
                <a:solidFill>
                  <a:schemeClr val="bg1"/>
                </a:solidFill>
                <a:latin typeface="+mj-lt"/>
                <a:ea typeface="+mj-ea"/>
                <a:cs typeface="+mj-cs"/>
              </a:rPr>
              <a:t>meurt</a:t>
            </a:r>
            <a:r>
              <a:rPr lang="en-US" sz="3600" kern="1200" noProof="0" dirty="0">
                <a:solidFill>
                  <a:schemeClr val="bg1"/>
                </a:solidFill>
                <a:latin typeface="+mj-lt"/>
                <a:ea typeface="+mj-ea"/>
                <a:cs typeface="+mj-cs"/>
              </a:rPr>
              <a:t> le 4 </a:t>
            </a:r>
            <a:r>
              <a:rPr lang="en-US" sz="3600" kern="1200" noProof="0" dirty="0" err="1">
                <a:solidFill>
                  <a:schemeClr val="bg1"/>
                </a:solidFill>
                <a:latin typeface="+mj-lt"/>
                <a:ea typeface="+mj-ea"/>
                <a:cs typeface="+mj-cs"/>
              </a:rPr>
              <a:t>août</a:t>
            </a:r>
            <a:r>
              <a:rPr lang="en-US" sz="3600" kern="1200" noProof="0" dirty="0">
                <a:solidFill>
                  <a:schemeClr val="bg1"/>
                </a:solidFill>
                <a:latin typeface="+mj-lt"/>
                <a:ea typeface="+mj-ea"/>
                <a:cs typeface="+mj-cs"/>
              </a:rPr>
              <a:t> 1948</a:t>
            </a:r>
            <a:br>
              <a:rPr lang="en-US" sz="1900" kern="1200" noProof="0" dirty="0">
                <a:solidFill>
                  <a:schemeClr val="bg1"/>
                </a:solidFill>
                <a:latin typeface="+mj-lt"/>
                <a:ea typeface="+mj-ea"/>
                <a:cs typeface="+mj-cs"/>
              </a:rPr>
            </a:br>
            <a:endParaRPr lang="en-US" sz="1900" kern="1200" noProof="0" dirty="0">
              <a:solidFill>
                <a:schemeClr val="bg1"/>
              </a:solidFill>
              <a:latin typeface="+mj-lt"/>
              <a:ea typeface="+mj-ea"/>
              <a:cs typeface="+mj-cs"/>
            </a:endParaRPr>
          </a:p>
        </p:txBody>
      </p:sp>
      <p:pic>
        <p:nvPicPr>
          <p:cNvPr id="4" name="Picture 3" descr="memorial-NoviSad.JPG"/>
          <p:cNvPicPr>
            <a:picLocks noChangeAspect="1"/>
          </p:cNvPicPr>
          <p:nvPr/>
        </p:nvPicPr>
        <p:blipFill rotWithShape="1">
          <a:blip r:embed="rId2">
            <a:extLst>
              <a:ext uri="{28A0092B-C50C-407E-A947-70E740481C1C}">
                <a14:useLocalDpi xmlns:a14="http://schemas.microsoft.com/office/drawing/2010/main" val="0"/>
              </a:ext>
            </a:extLst>
          </a:blip>
          <a:srcRect t="1750" b="43770"/>
          <a:stretch/>
        </p:blipFill>
        <p:spPr>
          <a:xfrm>
            <a:off x="4" y="-1"/>
            <a:ext cx="4500562"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5" name="Picture 4" descr="memorial-Zurich.jpg"/>
          <p:cNvPicPr>
            <a:picLocks noChangeAspect="1"/>
          </p:cNvPicPr>
          <p:nvPr/>
        </p:nvPicPr>
        <p:blipFill rotWithShape="1">
          <a:blip r:embed="rId3">
            <a:extLst>
              <a:ext uri="{28A0092B-C50C-407E-A947-70E740481C1C}">
                <a14:useLocalDpi xmlns:a14="http://schemas.microsoft.com/office/drawing/2010/main" val="0"/>
              </a:ext>
            </a:extLst>
          </a:blip>
          <a:srcRect t="10611" r="-1" b="22855"/>
          <a:stretch/>
        </p:blipFill>
        <p:spPr>
          <a:xfrm>
            <a:off x="4643433" y="-1"/>
            <a:ext cx="4500563"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sp>
        <p:nvSpPr>
          <p:cNvPr id="3" name="Slide Number Placeholder 2"/>
          <p:cNvSpPr>
            <a:spLocks noGrp="1"/>
          </p:cNvSpPr>
          <p:nvPr>
            <p:ph type="sldNum" sz="quarter" idx="12"/>
          </p:nvPr>
        </p:nvSpPr>
        <p:spPr>
          <a:xfrm>
            <a:off x="6553200" y="466933"/>
            <a:ext cx="1976437" cy="707886"/>
          </a:xfrm>
        </p:spPr>
        <p:txBody>
          <a:bodyPr vert="horz" lIns="91440" tIns="45720" rIns="91440" bIns="45720" rtlCol="0" anchor="ctr">
            <a:normAutofit/>
          </a:bodyPr>
          <a:lstStyle/>
          <a:p>
            <a:pPr defTabSz="914400">
              <a:lnSpc>
                <a:spcPct val="90000"/>
              </a:lnSpc>
              <a:spcAft>
                <a:spcPts val="600"/>
              </a:spcAft>
            </a:pPr>
            <a:fld id="{B44D27A9-ED0C-8246-8976-D4C08DB79F0F}" type="slidenum">
              <a:rPr lang="en-US" sz="4200">
                <a:solidFill>
                  <a:srgbClr val="FFFFFF"/>
                </a:solidFill>
              </a:rPr>
              <a:pPr defTabSz="914400">
                <a:lnSpc>
                  <a:spcPct val="90000"/>
                </a:lnSpc>
                <a:spcAft>
                  <a:spcPts val="600"/>
                </a:spcAft>
              </a:pPr>
              <a:t>53</a:t>
            </a:fld>
            <a:endParaRPr lang="en-US" sz="4200">
              <a:solidFill>
                <a:srgbClr val="FFFFFF"/>
              </a:solidFill>
            </a:endParaRPr>
          </a:p>
        </p:txBody>
      </p:sp>
      <p:grpSp>
        <p:nvGrpSpPr>
          <p:cNvPr id="14" name="Group 13">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5" name="Freeform: Shape 14">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TextBox 5"/>
          <p:cNvSpPr txBox="1"/>
          <p:nvPr/>
        </p:nvSpPr>
        <p:spPr>
          <a:xfrm>
            <a:off x="4643433" y="4245003"/>
            <a:ext cx="4500567" cy="466133"/>
          </a:xfrm>
          <a:prstGeom prst="rect">
            <a:avLst/>
          </a:prstGeom>
        </p:spPr>
        <p:txBody>
          <a:bodyPr vert="horz" lIns="91440" tIns="45720" rIns="91440" bIns="45720" rtlCol="0">
            <a:normAutofit/>
          </a:bodyPr>
          <a:lstStyle/>
          <a:p>
            <a:pPr defTabSz="914400">
              <a:lnSpc>
                <a:spcPct val="90000"/>
              </a:lnSpc>
              <a:spcAft>
                <a:spcPts val="600"/>
              </a:spcAft>
            </a:pPr>
            <a:r>
              <a:rPr lang="en-US" sz="2100" i="1" dirty="0">
                <a:solidFill>
                  <a:schemeClr val="bg1">
                    <a:alpha val="80000"/>
                  </a:schemeClr>
                </a:solidFill>
              </a:rPr>
              <a:t>“Avec </a:t>
            </a:r>
            <a:r>
              <a:rPr lang="en-US" sz="2100" i="1" dirty="0" err="1">
                <a:solidFill>
                  <a:schemeClr val="bg1">
                    <a:alpha val="80000"/>
                  </a:schemeClr>
                </a:solidFill>
              </a:rPr>
              <a:t>fierté</a:t>
            </a:r>
            <a:r>
              <a:rPr lang="en-US" sz="2100" i="1" dirty="0">
                <a:solidFill>
                  <a:schemeClr val="bg1">
                    <a:alpha val="80000"/>
                  </a:schemeClr>
                </a:solidFill>
              </a:rPr>
              <a:t> et amour, le </a:t>
            </a:r>
            <a:r>
              <a:rPr lang="en-US" sz="2100" i="1" dirty="0" err="1">
                <a:solidFill>
                  <a:schemeClr val="bg1">
                    <a:alpha val="80000"/>
                  </a:schemeClr>
                </a:solidFill>
              </a:rPr>
              <a:t>peuple</a:t>
            </a:r>
            <a:r>
              <a:rPr lang="en-US" sz="2100" i="1" dirty="0">
                <a:solidFill>
                  <a:schemeClr val="bg1">
                    <a:alpha val="80000"/>
                  </a:schemeClr>
                </a:solidFill>
              </a:rPr>
              <a:t> </a:t>
            </a:r>
            <a:r>
              <a:rPr lang="en-US" sz="2100" i="1" dirty="0" err="1">
                <a:solidFill>
                  <a:schemeClr val="bg1">
                    <a:alpha val="80000"/>
                  </a:schemeClr>
                </a:solidFill>
              </a:rPr>
              <a:t>serbe</a:t>
            </a:r>
            <a:r>
              <a:rPr lang="en-US" sz="2100" i="1" dirty="0">
                <a:solidFill>
                  <a:schemeClr val="bg1">
                    <a:alpha val="80000"/>
                  </a:schemeClr>
                </a:solidFill>
              </a:rPr>
              <a:t>”</a:t>
            </a:r>
          </a:p>
        </p:txBody>
      </p:sp>
      <p:sp>
        <p:nvSpPr>
          <p:cNvPr id="7" name="Footer Placeholder 6"/>
          <p:cNvSpPr>
            <a:spLocks noGrp="1"/>
          </p:cNvSpPr>
          <p:nvPr>
            <p:ph type="ftr" sz="quarter" idx="11"/>
          </p:nvPr>
        </p:nvSpPr>
        <p:spPr>
          <a:xfrm>
            <a:off x="5894784" y="6025942"/>
            <a:ext cx="2622947" cy="365125"/>
          </a:xfrm>
        </p:spPr>
        <p:txBody>
          <a:bodyPr vert="horz" lIns="91440" tIns="45720" rIns="91440" bIns="45720" rtlCol="0" anchor="ctr">
            <a:normAutofit/>
          </a:bodyPr>
          <a:lstStyle/>
          <a:p>
            <a:pPr algn="r" defTabSz="914400">
              <a:spcAft>
                <a:spcPts val="600"/>
              </a:spcAft>
            </a:pPr>
            <a:r>
              <a:rPr lang="en-US" sz="900" kern="1200">
                <a:solidFill>
                  <a:schemeClr val="bg1">
                    <a:alpha val="60000"/>
                  </a:schemeClr>
                </a:solidFill>
                <a:latin typeface="+mn-lt"/>
                <a:ea typeface="+mn-ea"/>
                <a:cs typeface="+mn-cs"/>
              </a:rPr>
              <a:t>Pauline Gagnon</a:t>
            </a:r>
          </a:p>
        </p:txBody>
      </p:sp>
    </p:spTree>
    <p:extLst>
      <p:ext uri="{BB962C8B-B14F-4D97-AF65-F5344CB8AC3E}">
        <p14:creationId xmlns:p14="http://schemas.microsoft.com/office/powerpoint/2010/main" val="209758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65824"/>
            <a:ext cx="8229600" cy="4525963"/>
          </a:xfrm>
        </p:spPr>
        <p:txBody>
          <a:bodyPr>
            <a:normAutofit/>
          </a:bodyPr>
          <a:lstStyle/>
          <a:p>
            <a:pPr marL="0" indent="0" algn="ctr">
              <a:buNone/>
            </a:pPr>
            <a:endParaRPr lang="fr-FR" sz="4400" dirty="0"/>
          </a:p>
          <a:p>
            <a:pPr marL="0" indent="0" algn="ctr">
              <a:buNone/>
            </a:pPr>
            <a:endParaRPr lang="fr-FR" sz="4400" dirty="0"/>
          </a:p>
          <a:p>
            <a:pPr marL="0" indent="0" algn="ctr">
              <a:buNone/>
            </a:pPr>
            <a:r>
              <a:rPr lang="fr-FR" sz="6000" b="1" dirty="0"/>
              <a:t>Conclusion</a:t>
            </a:r>
          </a:p>
        </p:txBody>
      </p:sp>
      <p:sp>
        <p:nvSpPr>
          <p:cNvPr id="2" name="Slide Number Placeholder 1"/>
          <p:cNvSpPr>
            <a:spLocks noGrp="1"/>
          </p:cNvSpPr>
          <p:nvPr>
            <p:ph type="sldNum" sz="quarter" idx="12"/>
          </p:nvPr>
        </p:nvSpPr>
        <p:spPr/>
        <p:txBody>
          <a:bodyPr/>
          <a:lstStyle/>
          <a:p>
            <a:fld id="{B44D27A9-ED0C-8246-8976-D4C08DB79F0F}" type="slidenum">
              <a:rPr lang="en-US" smtClean="0"/>
              <a:t>54</a:t>
            </a:fld>
            <a:endParaRPr lang="en-US"/>
          </a:p>
        </p:txBody>
      </p:sp>
      <p:sp>
        <p:nvSpPr>
          <p:cNvPr id="4" name="Footer Placeholder 3"/>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40796044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indent="0"/>
            <a:r>
              <a:rPr lang="fr-CA"/>
              <a:t>Les preuves de leur collaboration</a:t>
            </a:r>
            <a:endParaRPr lang="fr-CA" dirty="0"/>
          </a:p>
        </p:txBody>
      </p:sp>
      <p:sp>
        <p:nvSpPr>
          <p:cNvPr id="3" name="Content Placeholder 2"/>
          <p:cNvSpPr>
            <a:spLocks noGrp="1"/>
          </p:cNvSpPr>
          <p:nvPr>
            <p:ph idx="1"/>
          </p:nvPr>
        </p:nvSpPr>
        <p:spPr/>
        <p:txBody>
          <a:bodyPr>
            <a:normAutofit/>
          </a:bodyPr>
          <a:lstStyle/>
          <a:p>
            <a:r>
              <a:rPr lang="fr-CA" sz="3000" dirty="0"/>
              <a:t>La meilleure preuve vient d’Albert quant il écrit« </a:t>
            </a:r>
            <a:r>
              <a:rPr lang="fr-CA" sz="3000" i="1" dirty="0"/>
              <a:t>notre travail sur le mouvement relatif</a:t>
            </a:r>
            <a:r>
              <a:rPr lang="fr-CA" sz="3000" dirty="0"/>
              <a:t> »</a:t>
            </a:r>
          </a:p>
          <a:p>
            <a:r>
              <a:rPr lang="fr-CA" sz="3000" dirty="0"/>
              <a:t>Mais surtout en examinant comment ils interagissaient. Aujourd’hui, on les verraient comme collaborateurs scientifiques</a:t>
            </a:r>
          </a:p>
          <a:p>
            <a:r>
              <a:rPr lang="fr-CA" sz="3000" dirty="0"/>
              <a:t>Les documents manuscrits de la main de Mileva:</a:t>
            </a:r>
          </a:p>
          <a:p>
            <a:pPr lvl="1"/>
            <a:r>
              <a:rPr lang="fr-CA" sz="2600" dirty="0"/>
              <a:t>Brouillon de lettre à Planck, notes des cours de Zurich</a:t>
            </a:r>
          </a:p>
          <a:p>
            <a:pPr marL="514350" indent="-457200"/>
            <a:r>
              <a:rPr lang="fr-CA" sz="3000" dirty="0"/>
              <a:t>Nombreux témoignages: Hans-Albert, </a:t>
            </a:r>
            <a:r>
              <a:rPr lang="fr-CA" sz="3000" dirty="0" err="1"/>
              <a:t>parent.e.s</a:t>
            </a:r>
            <a:r>
              <a:rPr lang="fr-CA" sz="3000" dirty="0"/>
              <a:t> et </a:t>
            </a:r>
            <a:r>
              <a:rPr lang="fr-CA" sz="3000" dirty="0" err="1"/>
              <a:t>ami.e.s</a:t>
            </a:r>
            <a:r>
              <a:rPr lang="fr-CA" sz="3000" dirty="0"/>
              <a:t> à </a:t>
            </a:r>
            <a:r>
              <a:rPr lang="fr-CA" sz="3000" dirty="0" err="1"/>
              <a:t>Novi</a:t>
            </a:r>
            <a:r>
              <a:rPr lang="fr-CA" sz="3000" dirty="0"/>
              <a:t> </a:t>
            </a:r>
            <a:r>
              <a:rPr lang="fr-CA" sz="3000" dirty="0" err="1"/>
              <a:t>Sad</a:t>
            </a:r>
            <a:endParaRPr lang="fr-CA" dirty="0"/>
          </a:p>
        </p:txBody>
      </p:sp>
      <p:sp>
        <p:nvSpPr>
          <p:cNvPr id="4" name="Slide Number Placeholder 3"/>
          <p:cNvSpPr>
            <a:spLocks noGrp="1"/>
          </p:cNvSpPr>
          <p:nvPr>
            <p:ph type="sldNum" sz="quarter" idx="12"/>
          </p:nvPr>
        </p:nvSpPr>
        <p:spPr/>
        <p:txBody>
          <a:bodyPr/>
          <a:lstStyle/>
          <a:p>
            <a:fld id="{B44D27A9-ED0C-8246-8976-D4C08DB79F0F}" type="slidenum">
              <a:rPr lang="en-US" smtClean="0"/>
              <a:t>55</a:t>
            </a:fld>
            <a:endParaRPr lang="en-US"/>
          </a:p>
        </p:txBody>
      </p:sp>
      <p:sp>
        <p:nvSpPr>
          <p:cNvPr id="5" name="Footer Placeholder 4"/>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232941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Preuves plus indirectes</a:t>
            </a:r>
            <a:endParaRPr lang="fr-CA" dirty="0"/>
          </a:p>
        </p:txBody>
      </p:sp>
      <p:sp>
        <p:nvSpPr>
          <p:cNvPr id="3" name="Content Placeholder 2"/>
          <p:cNvSpPr>
            <a:spLocks noGrp="1"/>
          </p:cNvSpPr>
          <p:nvPr>
            <p:ph idx="1"/>
          </p:nvPr>
        </p:nvSpPr>
        <p:spPr/>
        <p:txBody>
          <a:bodyPr/>
          <a:lstStyle/>
          <a:p>
            <a:r>
              <a:rPr lang="fr-CA" dirty="0"/>
              <a:t>L’argent du Prix Nobel cédé à Mileva</a:t>
            </a:r>
          </a:p>
          <a:p>
            <a:pPr marL="0" indent="0">
              <a:buNone/>
            </a:pPr>
            <a:endParaRPr lang="fr-CA" dirty="0"/>
          </a:p>
          <a:p>
            <a:r>
              <a:rPr lang="fr-CA" dirty="0"/>
              <a:t>Le déclin de la productivité et créativité d’Albert Einstein après sa séparation</a:t>
            </a:r>
          </a:p>
          <a:p>
            <a:pPr marL="0" indent="0">
              <a:buNone/>
            </a:pPr>
            <a:endParaRPr lang="fr-CA" dirty="0"/>
          </a:p>
        </p:txBody>
      </p:sp>
      <p:sp>
        <p:nvSpPr>
          <p:cNvPr id="4" name="Slide Number Placeholder 3"/>
          <p:cNvSpPr>
            <a:spLocks noGrp="1"/>
          </p:cNvSpPr>
          <p:nvPr>
            <p:ph type="sldNum" sz="quarter" idx="12"/>
          </p:nvPr>
        </p:nvSpPr>
        <p:spPr/>
        <p:txBody>
          <a:bodyPr/>
          <a:lstStyle/>
          <a:p>
            <a:fld id="{B44D27A9-ED0C-8246-8976-D4C08DB79F0F}" type="slidenum">
              <a:rPr lang="en-US" smtClean="0"/>
              <a:t>56</a:t>
            </a:fld>
            <a:endParaRPr lang="en-US"/>
          </a:p>
        </p:txBody>
      </p:sp>
      <p:sp>
        <p:nvSpPr>
          <p:cNvPr id="5" name="Footer Placeholder 4"/>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11505863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6BC2B-90A7-5549-8248-E8A5E94B5FAB}"/>
              </a:ext>
            </a:extLst>
          </p:cNvPr>
          <p:cNvSpPr>
            <a:spLocks noGrp="1"/>
          </p:cNvSpPr>
          <p:nvPr>
            <p:ph type="title"/>
          </p:nvPr>
        </p:nvSpPr>
        <p:spPr>
          <a:xfrm>
            <a:off x="630936" y="363185"/>
            <a:ext cx="3665763" cy="1777419"/>
          </a:xfrm>
        </p:spPr>
        <p:txBody>
          <a:bodyPr anchor="b">
            <a:normAutofit/>
          </a:bodyPr>
          <a:lstStyle/>
          <a:p>
            <a:r>
              <a:rPr lang="de-DE" sz="3500" dirty="0"/>
              <a:t>Marie </a:t>
            </a:r>
            <a:r>
              <a:rPr lang="de-DE" sz="3500" dirty="0" err="1"/>
              <a:t>Skłodowska</a:t>
            </a:r>
            <a:r>
              <a:rPr lang="fr-FR" sz="3500" dirty="0"/>
              <a:t>-Curie</a:t>
            </a:r>
            <a:endParaRPr lang="en-DE" sz="3500" dirty="0"/>
          </a:p>
        </p:txBody>
      </p:sp>
      <p:sp>
        <p:nvSpPr>
          <p:cNvPr id="7" name="Content Placeholder 2">
            <a:extLst>
              <a:ext uri="{FF2B5EF4-FFF2-40B4-BE49-F238E27FC236}">
                <a16:creationId xmlns:a16="http://schemas.microsoft.com/office/drawing/2014/main" id="{4E7BBD50-462E-6A46-A783-7731B42F9D10}"/>
              </a:ext>
            </a:extLst>
          </p:cNvPr>
          <p:cNvSpPr>
            <a:spLocks noGrp="1"/>
          </p:cNvSpPr>
          <p:nvPr>
            <p:ph idx="1"/>
          </p:nvPr>
        </p:nvSpPr>
        <p:spPr>
          <a:xfrm>
            <a:off x="630937" y="2285999"/>
            <a:ext cx="3665100" cy="4208815"/>
          </a:xfrm>
        </p:spPr>
        <p:txBody>
          <a:bodyPr anchor="t">
            <a:normAutofit/>
          </a:bodyPr>
          <a:lstStyle/>
          <a:p>
            <a:pPr>
              <a:lnSpc>
                <a:spcPct val="90000"/>
              </a:lnSpc>
            </a:pPr>
            <a:r>
              <a:rPr lang="de-DE" sz="1800" dirty="0">
                <a:solidFill>
                  <a:schemeClr val="bg1"/>
                </a:solidFill>
              </a:rPr>
              <a:t>Marie </a:t>
            </a:r>
            <a:r>
              <a:rPr lang="de-DE" sz="1800" dirty="0" err="1">
                <a:solidFill>
                  <a:schemeClr val="bg1"/>
                </a:solidFill>
              </a:rPr>
              <a:t>nait</a:t>
            </a:r>
            <a:r>
              <a:rPr lang="de-DE" sz="1800" dirty="0">
                <a:solidFill>
                  <a:schemeClr val="bg1"/>
                </a:solidFill>
              </a:rPr>
              <a:t> en 1867 </a:t>
            </a:r>
          </a:p>
          <a:p>
            <a:pPr lvl="1">
              <a:lnSpc>
                <a:spcPct val="90000"/>
              </a:lnSpc>
            </a:pPr>
            <a:r>
              <a:rPr lang="de-DE" sz="1800" dirty="0">
                <a:solidFill>
                  <a:schemeClr val="bg1"/>
                </a:solidFill>
              </a:rPr>
              <a:t>Mileva en 1875</a:t>
            </a:r>
          </a:p>
          <a:p>
            <a:pPr>
              <a:lnSpc>
                <a:spcPct val="90000"/>
              </a:lnSpc>
            </a:pPr>
            <a:r>
              <a:rPr lang="de-DE" sz="1800" dirty="0">
                <a:solidFill>
                  <a:schemeClr val="bg1"/>
                </a:solidFill>
              </a:rPr>
              <a:t>1894: Marie </a:t>
            </a:r>
            <a:r>
              <a:rPr lang="de-DE" sz="1800" dirty="0" err="1">
                <a:solidFill>
                  <a:schemeClr val="bg1"/>
                </a:solidFill>
              </a:rPr>
              <a:t>rencontre</a:t>
            </a:r>
            <a:r>
              <a:rPr lang="de-DE" sz="1800" dirty="0">
                <a:solidFill>
                  <a:schemeClr val="bg1"/>
                </a:solidFill>
              </a:rPr>
              <a:t> Pierre</a:t>
            </a:r>
          </a:p>
          <a:p>
            <a:pPr>
              <a:lnSpc>
                <a:spcPct val="90000"/>
              </a:lnSpc>
            </a:pPr>
            <a:r>
              <a:rPr lang="de-DE" sz="1800" dirty="0">
                <a:solidFill>
                  <a:schemeClr val="bg1"/>
                </a:solidFill>
              </a:rPr>
              <a:t>1895: se </a:t>
            </a:r>
            <a:r>
              <a:rPr lang="de-DE" sz="1800" dirty="0" err="1">
                <a:solidFill>
                  <a:schemeClr val="bg1"/>
                </a:solidFill>
              </a:rPr>
              <a:t>marient</a:t>
            </a:r>
            <a:endParaRPr lang="de-DE" sz="1800" dirty="0">
              <a:solidFill>
                <a:schemeClr val="bg1"/>
              </a:solidFill>
            </a:endParaRPr>
          </a:p>
          <a:p>
            <a:pPr>
              <a:lnSpc>
                <a:spcPct val="90000"/>
              </a:lnSpc>
            </a:pPr>
            <a:r>
              <a:rPr lang="de-DE" sz="1800" dirty="0">
                <a:solidFill>
                  <a:schemeClr val="bg1"/>
                </a:solidFill>
              </a:rPr>
              <a:t>1895: Pierre </a:t>
            </a:r>
            <a:r>
              <a:rPr lang="de-DE" sz="1800" dirty="0" err="1">
                <a:solidFill>
                  <a:schemeClr val="bg1"/>
                </a:solidFill>
              </a:rPr>
              <a:t>reçoit</a:t>
            </a:r>
            <a:r>
              <a:rPr lang="de-DE" sz="1800" dirty="0">
                <a:solidFill>
                  <a:schemeClr val="bg1"/>
                </a:solidFill>
              </a:rPr>
              <a:t> </a:t>
            </a:r>
            <a:r>
              <a:rPr lang="de-DE" sz="1800" dirty="0" err="1">
                <a:solidFill>
                  <a:schemeClr val="bg1"/>
                </a:solidFill>
              </a:rPr>
              <a:t>son</a:t>
            </a:r>
            <a:r>
              <a:rPr lang="de-DE" sz="1800" dirty="0">
                <a:solidFill>
                  <a:schemeClr val="bg1"/>
                </a:solidFill>
              </a:rPr>
              <a:t> </a:t>
            </a:r>
            <a:r>
              <a:rPr lang="de-DE" sz="1800" dirty="0" err="1">
                <a:solidFill>
                  <a:schemeClr val="bg1"/>
                </a:solidFill>
              </a:rPr>
              <a:t>PhD</a:t>
            </a:r>
            <a:r>
              <a:rPr lang="de-DE" sz="1800" dirty="0">
                <a:solidFill>
                  <a:schemeClr val="bg1"/>
                </a:solidFill>
              </a:rPr>
              <a:t> </a:t>
            </a:r>
          </a:p>
          <a:p>
            <a:pPr lvl="1">
              <a:lnSpc>
                <a:spcPct val="90000"/>
              </a:lnSpc>
            </a:pPr>
            <a:r>
              <a:rPr lang="de-DE" sz="1800" dirty="0">
                <a:solidFill>
                  <a:schemeClr val="bg1"/>
                </a:solidFill>
              </a:rPr>
              <a:t>Marie en 1903 </a:t>
            </a:r>
          </a:p>
          <a:p>
            <a:pPr>
              <a:lnSpc>
                <a:spcPct val="90000"/>
              </a:lnSpc>
            </a:pPr>
            <a:r>
              <a:rPr lang="de-DE" sz="1800" dirty="0">
                <a:solidFill>
                  <a:schemeClr val="bg1"/>
                </a:solidFill>
              </a:rPr>
              <a:t>1895: Pierre </a:t>
            </a:r>
            <a:r>
              <a:rPr lang="de-DE" sz="1800" dirty="0" err="1">
                <a:solidFill>
                  <a:schemeClr val="bg1"/>
                </a:solidFill>
              </a:rPr>
              <a:t>devient</a:t>
            </a:r>
            <a:r>
              <a:rPr lang="de-DE" sz="1800" dirty="0">
                <a:solidFill>
                  <a:schemeClr val="bg1"/>
                </a:solidFill>
              </a:rPr>
              <a:t> </a:t>
            </a:r>
            <a:r>
              <a:rPr lang="de-DE" sz="1800" dirty="0" err="1">
                <a:solidFill>
                  <a:schemeClr val="bg1"/>
                </a:solidFill>
              </a:rPr>
              <a:t>professeur</a:t>
            </a:r>
            <a:r>
              <a:rPr lang="de-DE" sz="1800" dirty="0">
                <a:solidFill>
                  <a:schemeClr val="bg1"/>
                </a:solidFill>
              </a:rPr>
              <a:t> à </a:t>
            </a:r>
            <a:r>
              <a:rPr lang="de-DE" sz="1800" dirty="0" err="1">
                <a:solidFill>
                  <a:schemeClr val="bg1"/>
                </a:solidFill>
              </a:rPr>
              <a:t>l‘Ecole</a:t>
            </a:r>
            <a:r>
              <a:rPr lang="de-DE" sz="1800" dirty="0">
                <a:solidFill>
                  <a:schemeClr val="bg1"/>
                </a:solidFill>
              </a:rPr>
              <a:t> de </a:t>
            </a:r>
            <a:r>
              <a:rPr lang="de-DE" sz="1800" dirty="0" err="1">
                <a:solidFill>
                  <a:schemeClr val="bg1"/>
                </a:solidFill>
              </a:rPr>
              <a:t>Physique</a:t>
            </a:r>
            <a:r>
              <a:rPr lang="de-DE" sz="1800" dirty="0">
                <a:solidFill>
                  <a:schemeClr val="bg1"/>
                </a:solidFill>
              </a:rPr>
              <a:t> et </a:t>
            </a:r>
            <a:r>
              <a:rPr lang="de-DE" sz="1800" dirty="0" err="1">
                <a:solidFill>
                  <a:schemeClr val="bg1"/>
                </a:solidFill>
              </a:rPr>
              <a:t>Chimie</a:t>
            </a:r>
            <a:r>
              <a:rPr lang="de-DE" sz="1800" dirty="0">
                <a:solidFill>
                  <a:schemeClr val="bg1"/>
                </a:solidFill>
              </a:rPr>
              <a:t> </a:t>
            </a:r>
          </a:p>
          <a:p>
            <a:pPr>
              <a:lnSpc>
                <a:spcPct val="90000"/>
              </a:lnSpc>
            </a:pPr>
            <a:r>
              <a:rPr lang="de-DE" sz="1800" dirty="0">
                <a:solidFill>
                  <a:schemeClr val="bg1"/>
                </a:solidFill>
              </a:rPr>
              <a:t>1898-1902: </a:t>
            </a:r>
            <a:r>
              <a:rPr lang="de-DE" sz="1800" dirty="0" err="1">
                <a:solidFill>
                  <a:schemeClr val="bg1"/>
                </a:solidFill>
              </a:rPr>
              <a:t>publient</a:t>
            </a:r>
            <a:r>
              <a:rPr lang="de-DE" sz="1800" dirty="0">
                <a:solidFill>
                  <a:schemeClr val="bg1"/>
                </a:solidFill>
              </a:rPr>
              <a:t> 32 </a:t>
            </a:r>
            <a:r>
              <a:rPr lang="de-DE" sz="1800" dirty="0" err="1">
                <a:solidFill>
                  <a:schemeClr val="bg1"/>
                </a:solidFill>
              </a:rPr>
              <a:t>articles</a:t>
            </a:r>
            <a:r>
              <a:rPr lang="de-DE" sz="1800" dirty="0">
                <a:solidFill>
                  <a:schemeClr val="bg1"/>
                </a:solidFill>
              </a:rPr>
              <a:t> </a:t>
            </a:r>
            <a:r>
              <a:rPr lang="de-DE" sz="1800" dirty="0" err="1">
                <a:solidFill>
                  <a:schemeClr val="bg1"/>
                </a:solidFill>
              </a:rPr>
              <a:t>ensemble</a:t>
            </a:r>
            <a:r>
              <a:rPr lang="de-DE" sz="1800" dirty="0">
                <a:solidFill>
                  <a:schemeClr val="bg1"/>
                </a:solidFill>
              </a:rPr>
              <a:t> </a:t>
            </a:r>
            <a:r>
              <a:rPr lang="de-DE" sz="1800" dirty="0" err="1">
                <a:solidFill>
                  <a:schemeClr val="bg1"/>
                </a:solidFill>
              </a:rPr>
              <a:t>ou</a:t>
            </a:r>
            <a:r>
              <a:rPr lang="de-DE" sz="1800" dirty="0">
                <a:solidFill>
                  <a:schemeClr val="bg1"/>
                </a:solidFill>
              </a:rPr>
              <a:t> </a:t>
            </a:r>
            <a:r>
              <a:rPr lang="de-DE" sz="1800" dirty="0" err="1">
                <a:solidFill>
                  <a:schemeClr val="bg1"/>
                </a:solidFill>
              </a:rPr>
              <a:t>séparément</a:t>
            </a:r>
            <a:endParaRPr lang="de-DE" sz="1800" dirty="0">
              <a:solidFill>
                <a:schemeClr val="bg1"/>
              </a:solidFill>
            </a:endParaRPr>
          </a:p>
          <a:p>
            <a:pPr>
              <a:lnSpc>
                <a:spcPct val="90000"/>
              </a:lnSpc>
            </a:pPr>
            <a:r>
              <a:rPr lang="de-DE" sz="1800" dirty="0">
                <a:solidFill>
                  <a:schemeClr val="bg1"/>
                </a:solidFill>
              </a:rPr>
              <a:t>1903: Pierre </a:t>
            </a:r>
            <a:r>
              <a:rPr lang="de-DE" sz="1800" dirty="0" err="1">
                <a:solidFill>
                  <a:schemeClr val="bg1"/>
                </a:solidFill>
              </a:rPr>
              <a:t>insista</a:t>
            </a:r>
            <a:r>
              <a:rPr lang="de-DE" sz="1800" dirty="0">
                <a:solidFill>
                  <a:schemeClr val="bg1"/>
                </a:solidFill>
              </a:rPr>
              <a:t> </a:t>
            </a:r>
            <a:r>
              <a:rPr lang="de-DE" sz="1800" dirty="0" err="1">
                <a:solidFill>
                  <a:schemeClr val="bg1"/>
                </a:solidFill>
              </a:rPr>
              <a:t>pour</a:t>
            </a:r>
            <a:r>
              <a:rPr lang="de-DE" sz="1800" dirty="0">
                <a:solidFill>
                  <a:schemeClr val="bg1"/>
                </a:solidFill>
              </a:rPr>
              <a:t> </a:t>
            </a:r>
            <a:r>
              <a:rPr lang="de-DE" sz="1800" dirty="0" err="1">
                <a:solidFill>
                  <a:schemeClr val="bg1"/>
                </a:solidFill>
              </a:rPr>
              <a:t>que</a:t>
            </a:r>
            <a:r>
              <a:rPr lang="de-DE" sz="1800" dirty="0">
                <a:solidFill>
                  <a:schemeClr val="bg1"/>
                </a:solidFill>
              </a:rPr>
              <a:t> Marie </a:t>
            </a:r>
            <a:r>
              <a:rPr lang="de-DE" sz="1800" dirty="0" err="1">
                <a:solidFill>
                  <a:schemeClr val="bg1"/>
                </a:solidFill>
              </a:rPr>
              <a:t>soit</a:t>
            </a:r>
            <a:r>
              <a:rPr lang="de-DE" sz="1800" dirty="0">
                <a:solidFill>
                  <a:schemeClr val="bg1"/>
                </a:solidFill>
              </a:rPr>
              <a:t> </a:t>
            </a:r>
            <a:r>
              <a:rPr lang="de-DE" sz="1800" dirty="0" err="1">
                <a:solidFill>
                  <a:schemeClr val="bg1"/>
                </a:solidFill>
              </a:rPr>
              <a:t>nommée</a:t>
            </a:r>
            <a:r>
              <a:rPr lang="de-DE" sz="1800" dirty="0">
                <a:solidFill>
                  <a:schemeClr val="bg1"/>
                </a:solidFill>
              </a:rPr>
              <a:t>  </a:t>
            </a:r>
            <a:r>
              <a:rPr lang="de-DE" sz="1800" dirty="0" err="1">
                <a:solidFill>
                  <a:schemeClr val="bg1"/>
                </a:solidFill>
              </a:rPr>
              <a:t>conjointement</a:t>
            </a:r>
            <a:r>
              <a:rPr lang="de-DE" sz="1800" dirty="0">
                <a:solidFill>
                  <a:schemeClr val="bg1"/>
                </a:solidFill>
              </a:rPr>
              <a:t>, </a:t>
            </a:r>
            <a:r>
              <a:rPr lang="de-DE" sz="1800" dirty="0" err="1">
                <a:solidFill>
                  <a:schemeClr val="bg1"/>
                </a:solidFill>
              </a:rPr>
              <a:t>sinon</a:t>
            </a:r>
            <a:r>
              <a:rPr lang="de-DE" sz="1800" dirty="0">
                <a:solidFill>
                  <a:schemeClr val="bg1"/>
                </a:solidFill>
              </a:rPr>
              <a:t> </a:t>
            </a:r>
            <a:r>
              <a:rPr lang="de-DE" sz="1800" dirty="0" err="1">
                <a:solidFill>
                  <a:schemeClr val="bg1"/>
                </a:solidFill>
              </a:rPr>
              <a:t>il</a:t>
            </a:r>
            <a:r>
              <a:rPr lang="de-DE" sz="1800" dirty="0">
                <a:solidFill>
                  <a:schemeClr val="bg1"/>
                </a:solidFill>
              </a:rPr>
              <a:t> </a:t>
            </a:r>
            <a:r>
              <a:rPr lang="de-DE" sz="1800" dirty="0" err="1">
                <a:solidFill>
                  <a:schemeClr val="bg1"/>
                </a:solidFill>
              </a:rPr>
              <a:t>refuserait</a:t>
            </a:r>
            <a:r>
              <a:rPr lang="de-DE" sz="1800" dirty="0">
                <a:solidFill>
                  <a:schemeClr val="bg1"/>
                </a:solidFill>
              </a:rPr>
              <a:t> le Prix Nobel</a:t>
            </a:r>
          </a:p>
        </p:txBody>
      </p:sp>
      <p:cxnSp>
        <p:nvCxnSpPr>
          <p:cNvPr id="140" name="Straight Connector 139">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4" descr="Je me souviens » au féminin | Zakhor Online | Marie et pierre curie, Gens  heureux, Personnages">
            <a:extLst>
              <a:ext uri="{FF2B5EF4-FFF2-40B4-BE49-F238E27FC236}">
                <a16:creationId xmlns:a16="http://schemas.microsoft.com/office/drawing/2014/main" id="{781B179C-F44F-1848-8CDC-C5F1E48F1E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5" r="7700" b="-2"/>
          <a:stretch/>
        </p:blipFill>
        <p:spPr bwMode="auto">
          <a:xfrm>
            <a:off x="5061858" y="573678"/>
            <a:ext cx="3827405" cy="571064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7EB09513-BB57-9E40-A9AD-CCB744070216}"/>
              </a:ext>
            </a:extLst>
          </p:cNvPr>
          <p:cNvSpPr>
            <a:spLocks noGrp="1"/>
          </p:cNvSpPr>
          <p:nvPr>
            <p:ph type="ftr" sz="quarter" idx="11"/>
          </p:nvPr>
        </p:nvSpPr>
        <p:spPr>
          <a:xfrm>
            <a:off x="5061858" y="6355080"/>
            <a:ext cx="2671353" cy="365125"/>
          </a:xfrm>
        </p:spPr>
        <p:txBody>
          <a:bodyPr>
            <a:normAutofit/>
          </a:bodyPr>
          <a:lstStyle/>
          <a:p>
            <a:pPr algn="l">
              <a:spcAft>
                <a:spcPts val="600"/>
              </a:spcAft>
            </a:pPr>
            <a:r>
              <a:rPr lang="en-US">
                <a:solidFill>
                  <a:schemeClr val="tx1">
                    <a:alpha val="70000"/>
                  </a:schemeClr>
                </a:solidFill>
              </a:rPr>
              <a:t>Pauline Gagnon</a:t>
            </a:r>
          </a:p>
        </p:txBody>
      </p:sp>
      <p:sp>
        <p:nvSpPr>
          <p:cNvPr id="5" name="Slide Number Placeholder 4">
            <a:extLst>
              <a:ext uri="{FF2B5EF4-FFF2-40B4-BE49-F238E27FC236}">
                <a16:creationId xmlns:a16="http://schemas.microsoft.com/office/drawing/2014/main" id="{4F706ED4-9E2F-5D46-B74C-F58F3B99D0D2}"/>
              </a:ext>
            </a:extLst>
          </p:cNvPr>
          <p:cNvSpPr>
            <a:spLocks noGrp="1"/>
          </p:cNvSpPr>
          <p:nvPr>
            <p:ph type="sldNum" sz="quarter" idx="12"/>
          </p:nvPr>
        </p:nvSpPr>
        <p:spPr>
          <a:xfrm>
            <a:off x="7797403" y="6355080"/>
            <a:ext cx="824735" cy="365125"/>
          </a:xfrm>
        </p:spPr>
        <p:txBody>
          <a:bodyPr>
            <a:normAutofit/>
          </a:bodyPr>
          <a:lstStyle/>
          <a:p>
            <a:pPr>
              <a:spcAft>
                <a:spcPts val="600"/>
              </a:spcAft>
            </a:pPr>
            <a:fld id="{B44D27A9-ED0C-8246-8976-D4C08DB79F0F}" type="slidenum">
              <a:rPr lang="en-US">
                <a:solidFill>
                  <a:schemeClr val="tx1">
                    <a:alpha val="70000"/>
                  </a:schemeClr>
                </a:solidFill>
              </a:rPr>
              <a:pPr>
                <a:spcAft>
                  <a:spcPts val="600"/>
                </a:spcAft>
              </a:pPr>
              <a:t>57</a:t>
            </a:fld>
            <a:endParaRPr lang="en-US">
              <a:solidFill>
                <a:schemeClr val="tx1">
                  <a:alpha val="70000"/>
                </a:schemeClr>
              </a:solidFill>
            </a:endParaRPr>
          </a:p>
        </p:txBody>
      </p:sp>
    </p:spTree>
    <p:extLst>
      <p:ext uri="{BB962C8B-B14F-4D97-AF65-F5344CB8AC3E}">
        <p14:creationId xmlns:p14="http://schemas.microsoft.com/office/powerpoint/2010/main" val="163099334"/>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932961"/>
            <a:ext cx="3665763" cy="1777419"/>
          </a:xfrm>
        </p:spPr>
        <p:txBody>
          <a:bodyPr anchor="b">
            <a:normAutofit/>
          </a:bodyPr>
          <a:lstStyle/>
          <a:p>
            <a:r>
              <a:rPr lang="fr-CA" sz="3500"/>
              <a:t>Mon opinion</a:t>
            </a:r>
          </a:p>
        </p:txBody>
      </p:sp>
      <p:sp>
        <p:nvSpPr>
          <p:cNvPr id="3" name="Content Placeholder 2"/>
          <p:cNvSpPr>
            <a:spLocks noGrp="1"/>
          </p:cNvSpPr>
          <p:nvPr>
            <p:ph idx="1"/>
          </p:nvPr>
        </p:nvSpPr>
        <p:spPr>
          <a:xfrm>
            <a:off x="630936" y="2894530"/>
            <a:ext cx="3665763" cy="3209544"/>
          </a:xfrm>
        </p:spPr>
        <p:txBody>
          <a:bodyPr anchor="t">
            <a:normAutofit/>
          </a:bodyPr>
          <a:lstStyle/>
          <a:p>
            <a:pPr>
              <a:lnSpc>
                <a:spcPct val="90000"/>
              </a:lnSpc>
            </a:pPr>
            <a:r>
              <a:rPr lang="fr-CA" sz="1300" dirty="0">
                <a:solidFill>
                  <a:schemeClr val="bg1"/>
                </a:solidFill>
              </a:rPr>
              <a:t>Union faite d’amour et de respect mutuel</a:t>
            </a:r>
          </a:p>
          <a:p>
            <a:pPr>
              <a:lnSpc>
                <a:spcPct val="90000"/>
              </a:lnSpc>
            </a:pPr>
            <a:r>
              <a:rPr lang="fr-CA" sz="1300" dirty="0">
                <a:solidFill>
                  <a:schemeClr val="bg1"/>
                </a:solidFill>
              </a:rPr>
              <a:t>Ensemble, ils </a:t>
            </a:r>
            <a:r>
              <a:rPr lang="fr-CA" sz="1300" dirty="0" err="1">
                <a:solidFill>
                  <a:schemeClr val="bg1"/>
                </a:solidFill>
              </a:rPr>
              <a:t>produirent</a:t>
            </a:r>
            <a:r>
              <a:rPr lang="fr-CA" sz="1300" dirty="0">
                <a:solidFill>
                  <a:schemeClr val="bg1"/>
                </a:solidFill>
              </a:rPr>
              <a:t> une œuvre hors du commun</a:t>
            </a:r>
          </a:p>
          <a:p>
            <a:pPr lvl="1">
              <a:lnSpc>
                <a:spcPct val="90000"/>
              </a:lnSpc>
            </a:pPr>
            <a:r>
              <a:rPr lang="fr-CA" sz="1300" dirty="0">
                <a:solidFill>
                  <a:schemeClr val="bg1"/>
                </a:solidFill>
              </a:rPr>
              <a:t>Leurs contributions individuelles ne pourront jamais être départagées</a:t>
            </a:r>
          </a:p>
          <a:p>
            <a:pPr>
              <a:lnSpc>
                <a:spcPct val="90000"/>
              </a:lnSpc>
            </a:pPr>
            <a:r>
              <a:rPr lang="fr-CA" sz="1300" dirty="0">
                <a:solidFill>
                  <a:schemeClr val="bg1"/>
                </a:solidFill>
              </a:rPr>
              <a:t>Mileva fut la première personne à reconnaître le talent d’Albert</a:t>
            </a:r>
          </a:p>
          <a:p>
            <a:pPr lvl="1">
              <a:lnSpc>
                <a:spcPct val="90000"/>
              </a:lnSpc>
            </a:pPr>
            <a:r>
              <a:rPr lang="fr-CA" sz="1300" dirty="0">
                <a:solidFill>
                  <a:schemeClr val="bg1"/>
                </a:solidFill>
              </a:rPr>
              <a:t>Sans elle, il n’aurait pu émerger</a:t>
            </a:r>
          </a:p>
          <a:p>
            <a:pPr>
              <a:lnSpc>
                <a:spcPct val="90000"/>
              </a:lnSpc>
            </a:pPr>
            <a:r>
              <a:rPr lang="fr-CA" sz="1300" dirty="0">
                <a:solidFill>
                  <a:schemeClr val="bg1"/>
                </a:solidFill>
              </a:rPr>
              <a:t>Elle a abandonné ses aspirations personnelles, heureuse de travailler avec lui et de contribuer à son succès</a:t>
            </a:r>
          </a:p>
          <a:p>
            <a:pPr>
              <a:lnSpc>
                <a:spcPct val="90000"/>
              </a:lnSpc>
            </a:pPr>
            <a:r>
              <a:rPr lang="fr-CA" sz="1300" dirty="0">
                <a:solidFill>
                  <a:schemeClr val="bg1"/>
                </a:solidFill>
              </a:rPr>
              <a:t>Pour elle, ils ne faisaient qu’un  (</a:t>
            </a:r>
            <a:r>
              <a:rPr lang="fr-CA" sz="1300" i="1" dirty="0">
                <a:solidFill>
                  <a:schemeClr val="bg1"/>
                </a:solidFill>
              </a:rPr>
              <a:t>ein Stein</a:t>
            </a:r>
            <a:r>
              <a:rPr lang="fr-CA" sz="1300" dirty="0">
                <a:solidFill>
                  <a:schemeClr val="bg1"/>
                </a:solidFill>
              </a:rPr>
              <a:t>: une pierre)</a:t>
            </a:r>
          </a:p>
          <a:p>
            <a:pPr>
              <a:lnSpc>
                <a:spcPct val="90000"/>
              </a:lnSpc>
            </a:pPr>
            <a:r>
              <a:rPr lang="fr-CA" sz="1300" dirty="0">
                <a:solidFill>
                  <a:schemeClr val="bg1"/>
                </a:solidFill>
              </a:rPr>
              <a:t>Une fois enclenché, impossible de faire marche arrière</a:t>
            </a:r>
          </a:p>
          <a:p>
            <a:pPr marL="0" indent="0">
              <a:lnSpc>
                <a:spcPct val="90000"/>
              </a:lnSpc>
              <a:buNone/>
            </a:pPr>
            <a:endParaRPr lang="fr-CA" sz="1300" dirty="0"/>
          </a:p>
          <a:p>
            <a:pPr>
              <a:lnSpc>
                <a:spcPct val="90000"/>
              </a:lnSpc>
            </a:pPr>
            <a:endParaRPr lang="fr-CA" sz="1300" dirty="0"/>
          </a:p>
        </p:txBody>
      </p:sp>
      <p:cxnSp>
        <p:nvCxnSpPr>
          <p:cNvPr id="13" name="Straight Connector 12">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137DC1D-FC48-2A4A-8E46-800E3F468423}"/>
              </a:ext>
            </a:extLst>
          </p:cNvPr>
          <p:cNvPicPr>
            <a:picLocks noChangeAspect="1"/>
          </p:cNvPicPr>
          <p:nvPr/>
        </p:nvPicPr>
        <p:blipFill rotWithShape="1">
          <a:blip r:embed="rId2"/>
          <a:srcRect l="28962" r="24625"/>
          <a:stretch/>
        </p:blipFill>
        <p:spPr>
          <a:xfrm>
            <a:off x="5061858" y="573678"/>
            <a:ext cx="3827405" cy="5710645"/>
          </a:xfrm>
          <a:prstGeom prst="rect">
            <a:avLst/>
          </a:prstGeom>
        </p:spPr>
      </p:pic>
      <p:sp>
        <p:nvSpPr>
          <p:cNvPr id="5" name="Footer Placeholder 4"/>
          <p:cNvSpPr>
            <a:spLocks noGrp="1"/>
          </p:cNvSpPr>
          <p:nvPr>
            <p:ph type="ftr" sz="quarter" idx="11"/>
          </p:nvPr>
        </p:nvSpPr>
        <p:spPr>
          <a:xfrm>
            <a:off x="5061858" y="6355080"/>
            <a:ext cx="2671353" cy="365125"/>
          </a:xfrm>
        </p:spPr>
        <p:txBody>
          <a:bodyPr>
            <a:normAutofit/>
          </a:bodyPr>
          <a:lstStyle/>
          <a:p>
            <a:pPr algn="l">
              <a:spcAft>
                <a:spcPts val="600"/>
              </a:spcAft>
            </a:pPr>
            <a:r>
              <a:rPr lang="en-US">
                <a:solidFill>
                  <a:schemeClr val="tx1">
                    <a:alpha val="70000"/>
                  </a:schemeClr>
                </a:solidFill>
              </a:rPr>
              <a:t>Pauline Gagnon</a:t>
            </a:r>
          </a:p>
        </p:txBody>
      </p:sp>
      <p:sp>
        <p:nvSpPr>
          <p:cNvPr id="4" name="Slide Number Placeholder 3"/>
          <p:cNvSpPr>
            <a:spLocks noGrp="1"/>
          </p:cNvSpPr>
          <p:nvPr>
            <p:ph type="sldNum" sz="quarter" idx="12"/>
          </p:nvPr>
        </p:nvSpPr>
        <p:spPr>
          <a:xfrm>
            <a:off x="7797403" y="6355080"/>
            <a:ext cx="824735" cy="365125"/>
          </a:xfrm>
        </p:spPr>
        <p:txBody>
          <a:bodyPr>
            <a:normAutofit/>
          </a:bodyPr>
          <a:lstStyle/>
          <a:p>
            <a:pPr>
              <a:spcAft>
                <a:spcPts val="600"/>
              </a:spcAft>
            </a:pPr>
            <a:fld id="{B44D27A9-ED0C-8246-8976-D4C08DB79F0F}" type="slidenum">
              <a:rPr lang="en-US">
                <a:solidFill>
                  <a:schemeClr val="tx1">
                    <a:alpha val="70000"/>
                  </a:schemeClr>
                </a:solidFill>
              </a:rPr>
              <a:pPr>
                <a:spcAft>
                  <a:spcPts val="600"/>
                </a:spcAft>
              </a:pPr>
              <a:t>58</a:t>
            </a:fld>
            <a:endParaRPr lang="en-US">
              <a:solidFill>
                <a:schemeClr val="tx1">
                  <a:alpha val="70000"/>
                </a:schemeClr>
              </a:solidFill>
            </a:endParaRPr>
          </a:p>
        </p:txBody>
      </p:sp>
    </p:spTree>
    <p:extLst>
      <p:ext uri="{BB962C8B-B14F-4D97-AF65-F5344CB8AC3E}">
        <p14:creationId xmlns:p14="http://schemas.microsoft.com/office/powerpoint/2010/main" val="2505022863"/>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932961"/>
            <a:ext cx="3665763" cy="1777419"/>
          </a:xfrm>
        </p:spPr>
        <p:txBody>
          <a:bodyPr anchor="b">
            <a:normAutofit/>
          </a:bodyPr>
          <a:lstStyle/>
          <a:p>
            <a:r>
              <a:rPr lang="fr-CA" sz="3500"/>
              <a:t>Pourquoi n’a-t-elle rien dit?</a:t>
            </a:r>
          </a:p>
        </p:txBody>
      </p:sp>
      <p:sp>
        <p:nvSpPr>
          <p:cNvPr id="3" name="Content Placeholder 2"/>
          <p:cNvSpPr>
            <a:spLocks noGrp="1"/>
          </p:cNvSpPr>
          <p:nvPr>
            <p:ph idx="1"/>
          </p:nvPr>
        </p:nvSpPr>
        <p:spPr>
          <a:xfrm>
            <a:off x="630936" y="2894530"/>
            <a:ext cx="3665763" cy="3209544"/>
          </a:xfrm>
        </p:spPr>
        <p:txBody>
          <a:bodyPr anchor="t">
            <a:normAutofit lnSpcReduction="10000"/>
          </a:bodyPr>
          <a:lstStyle/>
          <a:p>
            <a:r>
              <a:rPr lang="fr-CA" sz="2400" dirty="0">
                <a:solidFill>
                  <a:schemeClr val="bg1"/>
                </a:solidFill>
              </a:rPr>
              <a:t>Elle l’a toujours aimé</a:t>
            </a:r>
          </a:p>
          <a:p>
            <a:pPr marL="0" indent="0">
              <a:buNone/>
            </a:pPr>
            <a:endParaRPr lang="fr-CA" sz="2400" dirty="0">
              <a:solidFill>
                <a:schemeClr val="bg1"/>
              </a:solidFill>
            </a:endParaRPr>
          </a:p>
          <a:p>
            <a:r>
              <a:rPr lang="fr-CA" sz="2400" dirty="0">
                <a:solidFill>
                  <a:schemeClr val="bg1"/>
                </a:solidFill>
              </a:rPr>
              <a:t>Réservée </a:t>
            </a:r>
          </a:p>
          <a:p>
            <a:pPr lvl="1"/>
            <a:r>
              <a:rPr lang="fr-CA" sz="1800" dirty="0">
                <a:solidFill>
                  <a:schemeClr val="bg1"/>
                </a:solidFill>
              </a:rPr>
              <a:t>Ne cherchait pas les honneurs</a:t>
            </a:r>
          </a:p>
          <a:p>
            <a:pPr lvl="1"/>
            <a:r>
              <a:rPr lang="fr-CA" sz="1800" dirty="0">
                <a:solidFill>
                  <a:schemeClr val="bg1"/>
                </a:solidFill>
              </a:rPr>
              <a:t>Chérissait l’anonymat et se taisait sur elle-même</a:t>
            </a:r>
          </a:p>
          <a:p>
            <a:pPr marL="400050" lvl="1" indent="0">
              <a:buNone/>
            </a:pPr>
            <a:endParaRPr lang="fr-CA" sz="1600" dirty="0">
              <a:solidFill>
                <a:schemeClr val="bg1"/>
              </a:solidFill>
            </a:endParaRPr>
          </a:p>
          <a:p>
            <a:r>
              <a:rPr lang="fr-CA" sz="2400" b="1" dirty="0">
                <a:solidFill>
                  <a:schemeClr val="bg1"/>
                </a:solidFill>
              </a:rPr>
              <a:t>Sans diplôme</a:t>
            </a:r>
          </a:p>
          <a:p>
            <a:pPr lvl="1"/>
            <a:r>
              <a:rPr lang="fr-CA" sz="2000" b="1" dirty="0">
                <a:solidFill>
                  <a:schemeClr val="bg1"/>
                </a:solidFill>
              </a:rPr>
              <a:t>donc aucune légitimité</a:t>
            </a:r>
          </a:p>
        </p:txBody>
      </p:sp>
      <p:cxnSp>
        <p:nvCxnSpPr>
          <p:cNvPr id="13" name="Straight Connector 12">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Mileva-âge-moyen.jpg"/>
          <p:cNvPicPr>
            <a:picLocks noChangeAspect="1"/>
          </p:cNvPicPr>
          <p:nvPr/>
        </p:nvPicPr>
        <p:blipFill rotWithShape="1">
          <a:blip r:embed="rId2">
            <a:extLst>
              <a:ext uri="{28A0092B-C50C-407E-A947-70E740481C1C}">
                <a14:useLocalDpi xmlns:a14="http://schemas.microsoft.com/office/drawing/2010/main" val="0"/>
              </a:ext>
            </a:extLst>
          </a:blip>
          <a:srcRect l="31485" r="25035" b="2"/>
          <a:stretch/>
        </p:blipFill>
        <p:spPr>
          <a:xfrm>
            <a:off x="5061858" y="573678"/>
            <a:ext cx="3827405" cy="5710645"/>
          </a:xfrm>
          <a:prstGeom prst="rect">
            <a:avLst/>
          </a:prstGeom>
        </p:spPr>
      </p:pic>
      <p:sp>
        <p:nvSpPr>
          <p:cNvPr id="6" name="Footer Placeholder 5"/>
          <p:cNvSpPr>
            <a:spLocks noGrp="1"/>
          </p:cNvSpPr>
          <p:nvPr>
            <p:ph type="ftr" sz="quarter" idx="11"/>
          </p:nvPr>
        </p:nvSpPr>
        <p:spPr>
          <a:xfrm>
            <a:off x="5061858" y="6355080"/>
            <a:ext cx="2671353" cy="365125"/>
          </a:xfrm>
        </p:spPr>
        <p:txBody>
          <a:bodyPr>
            <a:normAutofit/>
          </a:bodyPr>
          <a:lstStyle/>
          <a:p>
            <a:pPr algn="l">
              <a:spcAft>
                <a:spcPts val="600"/>
              </a:spcAft>
            </a:pPr>
            <a:r>
              <a:rPr lang="en-US">
                <a:solidFill>
                  <a:schemeClr val="tx1">
                    <a:alpha val="70000"/>
                  </a:schemeClr>
                </a:solidFill>
              </a:rPr>
              <a:t>Pauline Gagnon</a:t>
            </a:r>
          </a:p>
        </p:txBody>
      </p:sp>
      <p:sp>
        <p:nvSpPr>
          <p:cNvPr id="5" name="Slide Number Placeholder 4"/>
          <p:cNvSpPr>
            <a:spLocks noGrp="1"/>
          </p:cNvSpPr>
          <p:nvPr>
            <p:ph type="sldNum" sz="quarter" idx="12"/>
          </p:nvPr>
        </p:nvSpPr>
        <p:spPr>
          <a:xfrm>
            <a:off x="7797403" y="6355080"/>
            <a:ext cx="824735" cy="365125"/>
          </a:xfrm>
        </p:spPr>
        <p:txBody>
          <a:bodyPr>
            <a:normAutofit/>
          </a:bodyPr>
          <a:lstStyle/>
          <a:p>
            <a:pPr>
              <a:spcAft>
                <a:spcPts val="600"/>
              </a:spcAft>
            </a:pPr>
            <a:fld id="{B44D27A9-ED0C-8246-8976-D4C08DB79F0F}" type="slidenum">
              <a:rPr lang="en-US">
                <a:solidFill>
                  <a:schemeClr val="tx1">
                    <a:alpha val="70000"/>
                  </a:schemeClr>
                </a:solidFill>
              </a:rPr>
              <a:pPr>
                <a:spcAft>
                  <a:spcPts val="600"/>
                </a:spcAft>
              </a:pPr>
              <a:t>59</a:t>
            </a:fld>
            <a:endParaRPr lang="en-US">
              <a:solidFill>
                <a:schemeClr val="tx1">
                  <a:alpha val="70000"/>
                </a:schemeClr>
              </a:solidFill>
            </a:endParaRPr>
          </a:p>
        </p:txBody>
      </p:sp>
    </p:spTree>
    <p:extLst>
      <p:ext uri="{BB962C8B-B14F-4D97-AF65-F5344CB8AC3E}">
        <p14:creationId xmlns:p14="http://schemas.microsoft.com/office/powerpoint/2010/main" val="253141310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900" y="1714145"/>
            <a:ext cx="6172200" cy="3394472"/>
          </a:xfrm>
        </p:spPr>
        <p:txBody>
          <a:bodyPr>
            <a:normAutofit/>
          </a:bodyPr>
          <a:lstStyle/>
          <a:p>
            <a:pPr marL="0" indent="0" algn="ctr">
              <a:buNone/>
            </a:pPr>
            <a:endParaRPr lang="en-CA" sz="3600" b="1" dirty="0"/>
          </a:p>
          <a:p>
            <a:pPr marL="0" indent="0" algn="ctr">
              <a:buNone/>
            </a:pPr>
            <a:r>
              <a:rPr lang="en-CA" sz="3600" b="1" dirty="0"/>
              <a:t>Début de </a:t>
            </a:r>
            <a:r>
              <a:rPr lang="en-CA" sz="3600" b="1" dirty="0" err="1"/>
              <a:t>leur</a:t>
            </a:r>
            <a:endParaRPr lang="en-CA" sz="3600" b="1" dirty="0"/>
          </a:p>
          <a:p>
            <a:pPr marL="0" indent="0" algn="ctr">
              <a:buNone/>
            </a:pPr>
            <a:r>
              <a:rPr lang="en-CA" sz="3600" b="1" dirty="0"/>
              <a:t>collaboration</a:t>
            </a:r>
          </a:p>
        </p:txBody>
      </p:sp>
      <p:sp>
        <p:nvSpPr>
          <p:cNvPr id="2" name="Slide Number Placeholder 1"/>
          <p:cNvSpPr>
            <a:spLocks noGrp="1"/>
          </p:cNvSpPr>
          <p:nvPr>
            <p:ph type="sldNum" sz="quarter" idx="12"/>
          </p:nvPr>
        </p:nvSpPr>
        <p:spPr/>
        <p:txBody>
          <a:bodyPr/>
          <a:lstStyle/>
          <a:p>
            <a:fld id="{B44D27A9-ED0C-8246-8976-D4C08DB79F0F}" type="slidenum">
              <a:rPr lang="en-US" smtClean="0"/>
              <a:t>6</a:t>
            </a:fld>
            <a:endParaRPr lang="en-US" dirty="0"/>
          </a:p>
        </p:txBody>
      </p:sp>
      <p:sp>
        <p:nvSpPr>
          <p:cNvPr id="4" name="Footer Placeholder 3"/>
          <p:cNvSpPr>
            <a:spLocks noGrp="1"/>
          </p:cNvSpPr>
          <p:nvPr>
            <p:ph type="ftr" sz="quarter" idx="11"/>
          </p:nvPr>
        </p:nvSpPr>
        <p:spPr/>
        <p:txBody>
          <a:bodyPr/>
          <a:lstStyle/>
          <a:p>
            <a:r>
              <a:rPr lang="en-US" dirty="0"/>
              <a:t>Pauline Gagnon</a:t>
            </a:r>
          </a:p>
        </p:txBody>
      </p:sp>
    </p:spTree>
    <p:extLst>
      <p:ext uri="{BB962C8B-B14F-4D97-AF65-F5344CB8AC3E}">
        <p14:creationId xmlns:p14="http://schemas.microsoft.com/office/powerpoint/2010/main" val="37702977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D472C-E621-F242-9713-F9C765BB6DBA}"/>
              </a:ext>
            </a:extLst>
          </p:cNvPr>
          <p:cNvSpPr>
            <a:spLocks noGrp="1"/>
          </p:cNvSpPr>
          <p:nvPr>
            <p:ph type="title"/>
          </p:nvPr>
        </p:nvSpPr>
        <p:spPr/>
        <p:txBody>
          <a:bodyPr>
            <a:normAutofit fontScale="90000"/>
          </a:bodyPr>
          <a:lstStyle/>
          <a:p>
            <a:r>
              <a:rPr lang="en-DE" dirty="0"/>
              <a:t>On ne peut pas changer l’histoire…</a:t>
            </a:r>
          </a:p>
        </p:txBody>
      </p:sp>
      <p:sp>
        <p:nvSpPr>
          <p:cNvPr id="3" name="Content Placeholder 2">
            <a:extLst>
              <a:ext uri="{FF2B5EF4-FFF2-40B4-BE49-F238E27FC236}">
                <a16:creationId xmlns:a16="http://schemas.microsoft.com/office/drawing/2014/main" id="{F7392BCD-076D-594B-88BC-F9419801785B}"/>
              </a:ext>
            </a:extLst>
          </p:cNvPr>
          <p:cNvSpPr>
            <a:spLocks noGrp="1"/>
          </p:cNvSpPr>
          <p:nvPr>
            <p:ph idx="1"/>
          </p:nvPr>
        </p:nvSpPr>
        <p:spPr/>
        <p:txBody>
          <a:bodyPr/>
          <a:lstStyle/>
          <a:p>
            <a:pPr marL="0" indent="0">
              <a:buNone/>
            </a:pPr>
            <a:r>
              <a:rPr lang="en-GB" sz="2800" dirty="0"/>
              <a:t>…</a:t>
            </a:r>
            <a:r>
              <a:rPr lang="fr-CA" sz="2800" dirty="0"/>
              <a:t>mais on peut reconnaître les erreurs du passé et rendre justice.</a:t>
            </a:r>
            <a:endParaRPr lang="en-DE" sz="2800" dirty="0"/>
          </a:p>
          <a:p>
            <a:pPr marL="0" indent="0">
              <a:buNone/>
            </a:pPr>
            <a:r>
              <a:rPr lang="en-DE" sz="2800" dirty="0"/>
              <a:t>Suivant l’initiative de Gabriella Greison, j’ai demandé à l’ETH d’accorder un diplôme posthume à Mileva Mari</a:t>
            </a:r>
            <a:r>
              <a:rPr lang="en-GB" sz="2800" dirty="0" err="1"/>
              <a:t>ć</a:t>
            </a:r>
            <a:r>
              <a:rPr lang="en-DE" sz="2800" dirty="0"/>
              <a:t> Einstein et aux quatre autres femmes qui se sont fait refuser leur diplôme avant 1902.</a:t>
            </a:r>
          </a:p>
          <a:p>
            <a:pPr marL="0" indent="0">
              <a:buNone/>
            </a:pPr>
            <a:endParaRPr lang="en-DE" dirty="0"/>
          </a:p>
          <a:p>
            <a:pPr marL="0" indent="0" algn="ctr">
              <a:buNone/>
            </a:pPr>
            <a:r>
              <a:rPr lang="en-DE" b="1" dirty="0"/>
              <a:t>Vous aussi pouvez écrire au recteur de l’ETH:</a:t>
            </a:r>
          </a:p>
          <a:p>
            <a:pPr marL="0" indent="0" algn="ctr">
              <a:buNone/>
            </a:pPr>
            <a:r>
              <a:rPr lang="en-GB" b="1" dirty="0" err="1"/>
              <a:t>guenther.dissertori@sl.ethz.ch</a:t>
            </a:r>
            <a:endParaRPr lang="en-DE" b="1" dirty="0"/>
          </a:p>
          <a:p>
            <a:pPr marL="0" indent="0">
              <a:buNone/>
            </a:pPr>
            <a:endParaRPr lang="en-DE" dirty="0"/>
          </a:p>
        </p:txBody>
      </p:sp>
      <p:sp>
        <p:nvSpPr>
          <p:cNvPr id="4" name="Footer Placeholder 3">
            <a:extLst>
              <a:ext uri="{FF2B5EF4-FFF2-40B4-BE49-F238E27FC236}">
                <a16:creationId xmlns:a16="http://schemas.microsoft.com/office/drawing/2014/main" id="{3707D17A-8D15-8F44-9198-0011898591C8}"/>
              </a:ext>
            </a:extLst>
          </p:cNvPr>
          <p:cNvSpPr>
            <a:spLocks noGrp="1"/>
          </p:cNvSpPr>
          <p:nvPr>
            <p:ph type="ftr" sz="quarter" idx="11"/>
          </p:nvPr>
        </p:nvSpPr>
        <p:spPr/>
        <p:txBody>
          <a:bodyPr/>
          <a:lstStyle/>
          <a:p>
            <a:r>
              <a:rPr lang="en-US"/>
              <a:t>Pauline Gagnon</a:t>
            </a:r>
            <a:endParaRPr lang="en-US" dirty="0"/>
          </a:p>
        </p:txBody>
      </p:sp>
      <p:sp>
        <p:nvSpPr>
          <p:cNvPr id="5" name="Slide Number Placeholder 4">
            <a:extLst>
              <a:ext uri="{FF2B5EF4-FFF2-40B4-BE49-F238E27FC236}">
                <a16:creationId xmlns:a16="http://schemas.microsoft.com/office/drawing/2014/main" id="{EC5FC6F7-3530-1044-965A-D2C0C290192E}"/>
              </a:ext>
            </a:extLst>
          </p:cNvPr>
          <p:cNvSpPr>
            <a:spLocks noGrp="1"/>
          </p:cNvSpPr>
          <p:nvPr>
            <p:ph type="sldNum" sz="quarter" idx="12"/>
          </p:nvPr>
        </p:nvSpPr>
        <p:spPr/>
        <p:txBody>
          <a:bodyPr/>
          <a:lstStyle/>
          <a:p>
            <a:fld id="{B44D27A9-ED0C-8246-8976-D4C08DB79F0F}" type="slidenum">
              <a:rPr lang="en-US" smtClean="0"/>
              <a:t>60</a:t>
            </a:fld>
            <a:endParaRPr lang="en-US" dirty="0"/>
          </a:p>
        </p:txBody>
      </p:sp>
      <p:sp>
        <p:nvSpPr>
          <p:cNvPr id="6" name="Rectangle 5">
            <a:extLst>
              <a:ext uri="{FF2B5EF4-FFF2-40B4-BE49-F238E27FC236}">
                <a16:creationId xmlns:a16="http://schemas.microsoft.com/office/drawing/2014/main" id="{CC893826-6BB6-FC48-B418-3DD23F36C206}"/>
              </a:ext>
            </a:extLst>
          </p:cNvPr>
          <p:cNvSpPr/>
          <p:nvPr/>
        </p:nvSpPr>
        <p:spPr>
          <a:xfrm>
            <a:off x="457200" y="2518433"/>
            <a:ext cx="8229600" cy="1964668"/>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404195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66886" cy="1417638"/>
          </a:xfrm>
        </p:spPr>
        <p:txBody>
          <a:bodyPr/>
          <a:lstStyle/>
          <a:p>
            <a:r>
              <a:rPr lang="fr-CA" b="1" noProof="0" dirty="0">
                <a:solidFill>
                  <a:schemeClr val="bg1"/>
                </a:solidFill>
              </a:rPr>
              <a:t>Références principales</a:t>
            </a:r>
          </a:p>
        </p:txBody>
      </p:sp>
      <p:sp>
        <p:nvSpPr>
          <p:cNvPr id="3" name="Content Placeholder 2"/>
          <p:cNvSpPr>
            <a:spLocks noGrp="1"/>
          </p:cNvSpPr>
          <p:nvPr>
            <p:ph idx="1"/>
          </p:nvPr>
        </p:nvSpPr>
        <p:spPr>
          <a:xfrm>
            <a:off x="-3175" y="1600200"/>
            <a:ext cx="4495800" cy="4525963"/>
          </a:xfrm>
        </p:spPr>
        <p:txBody>
          <a:bodyPr>
            <a:normAutofit fontScale="92500"/>
          </a:bodyPr>
          <a:lstStyle/>
          <a:p>
            <a:pPr marL="0" indent="0">
              <a:buNone/>
            </a:pPr>
            <a:r>
              <a:rPr lang="fr-CA" sz="1800" b="1" noProof="0" dirty="0"/>
              <a:t>Desanka </a:t>
            </a:r>
            <a:r>
              <a:rPr lang="fr-CA" sz="1800" b="1" noProof="0" dirty="0" err="1"/>
              <a:t>Trbuhović-Gjurić</a:t>
            </a:r>
            <a:endParaRPr lang="fr-CA" sz="1800" b="1" noProof="0" dirty="0"/>
          </a:p>
          <a:p>
            <a:pPr marL="0" indent="0">
              <a:buNone/>
            </a:pPr>
            <a:r>
              <a:rPr lang="fr-CA" sz="1800" i="1" noProof="0" dirty="0"/>
              <a:t>Mileva Marić Einstein: Une vie</a:t>
            </a:r>
            <a:r>
              <a:rPr lang="fr-CA" sz="1800" noProof="0" dirty="0"/>
              <a:t>, 1966 (Original en Serbe: </a:t>
            </a:r>
            <a:r>
              <a:rPr lang="fr-CA" sz="1800" i="1" noProof="0" dirty="0"/>
              <a:t>Dans l’ombre d’Albert Einstein, réédité en 1995. En allemand en 1982 et en français en 1991</a:t>
            </a:r>
            <a:r>
              <a:rPr lang="fr-CA" sz="1800" noProof="0" dirty="0"/>
              <a:t>). </a:t>
            </a:r>
          </a:p>
          <a:p>
            <a:pPr marL="0" indent="0">
              <a:buNone/>
            </a:pPr>
            <a:endParaRPr lang="fr-CA" sz="1800" noProof="0" dirty="0"/>
          </a:p>
          <a:p>
            <a:pPr marL="0" indent="0">
              <a:buNone/>
            </a:pPr>
            <a:r>
              <a:rPr lang="fr-CA" sz="1800" b="1" noProof="0" dirty="0"/>
              <a:t>Dord Krstić: </a:t>
            </a:r>
            <a:r>
              <a:rPr lang="fr-CA" sz="1800" i="1" noProof="0" dirty="0"/>
              <a:t>Mileva &amp; Albert Einstein: Their Love and Scientific Collaboration, </a:t>
            </a:r>
            <a:r>
              <a:rPr lang="fr-CA" sz="1800" noProof="0" dirty="0" err="1"/>
              <a:t>Didakta</a:t>
            </a:r>
            <a:r>
              <a:rPr lang="fr-CA" sz="1800" noProof="0" dirty="0"/>
              <a:t>, 2004</a:t>
            </a:r>
          </a:p>
          <a:p>
            <a:pPr marL="0" indent="0">
              <a:buNone/>
            </a:pPr>
            <a:endParaRPr lang="fr-CA" sz="1800" noProof="0" dirty="0"/>
          </a:p>
          <a:p>
            <a:pPr marL="0" indent="0">
              <a:buNone/>
            </a:pPr>
            <a:r>
              <a:rPr lang="fr-CA" sz="1800" b="1" i="1" noProof="0" dirty="0"/>
              <a:t>The Collected Papers of Albert Einstein </a:t>
            </a:r>
            <a:r>
              <a:rPr lang="fr-CA" sz="1800" noProof="0" dirty="0"/>
              <a:t>Princeton University, 1987</a:t>
            </a:r>
          </a:p>
          <a:p>
            <a:pPr marL="0" indent="0">
              <a:buNone/>
            </a:pPr>
            <a:endParaRPr lang="fr-CA" sz="1800" b="1" noProof="0" dirty="0"/>
          </a:p>
          <a:p>
            <a:pPr marL="0" indent="0">
              <a:buNone/>
            </a:pPr>
            <a:r>
              <a:rPr lang="fr-CA" sz="1800" b="1" noProof="0" dirty="0"/>
              <a:t>Renn and </a:t>
            </a:r>
            <a:r>
              <a:rPr lang="fr-CA" sz="1800" b="1" noProof="0" dirty="0" err="1"/>
              <a:t>Schulmann</a:t>
            </a:r>
            <a:endParaRPr lang="fr-CA" sz="1800" b="1" noProof="0" dirty="0"/>
          </a:p>
          <a:p>
            <a:pPr marL="0" indent="0">
              <a:buNone/>
            </a:pPr>
            <a:r>
              <a:rPr lang="fr-CA" sz="1800" dirty="0"/>
              <a:t>Albert Einstein / Mileva Marić</a:t>
            </a:r>
            <a:endParaRPr lang="fr-CA" sz="1800" i="1" dirty="0"/>
          </a:p>
          <a:p>
            <a:pPr marL="0" indent="0">
              <a:buNone/>
            </a:pPr>
            <a:r>
              <a:rPr lang="fr-CA" sz="1800" i="1" dirty="0"/>
              <a:t>The Love Letters</a:t>
            </a:r>
            <a:r>
              <a:rPr lang="fr-CA" sz="1800" dirty="0"/>
              <a:t>, 1992</a:t>
            </a:r>
          </a:p>
          <a:p>
            <a:pPr marL="0" indent="0">
              <a:buNone/>
            </a:pPr>
            <a:endParaRPr lang="fr-CA" sz="1800" noProof="0" dirty="0"/>
          </a:p>
        </p:txBody>
      </p:sp>
      <p:sp>
        <p:nvSpPr>
          <p:cNvPr id="4" name="Content Placeholder 2"/>
          <p:cNvSpPr txBox="1">
            <a:spLocks/>
          </p:cNvSpPr>
          <p:nvPr/>
        </p:nvSpPr>
        <p:spPr>
          <a:xfrm>
            <a:off x="4618368" y="1600200"/>
            <a:ext cx="4525632" cy="4525963"/>
          </a:xfrm>
          <a:prstGeom prst="rect">
            <a:avLst/>
          </a:prstGeom>
          <a:solidFill>
            <a:schemeClr val="accent4">
              <a:lumMod val="60000"/>
              <a:lumOff val="40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t>Radmila Milentijević:</a:t>
            </a:r>
          </a:p>
          <a:p>
            <a:pPr marL="0" indent="0">
              <a:buNone/>
            </a:pPr>
            <a:r>
              <a:rPr lang="en-US" sz="1800" i="1" dirty="0"/>
              <a:t>Mileva Marić Einstein: </a:t>
            </a:r>
          </a:p>
          <a:p>
            <a:pPr marL="0" indent="0">
              <a:buNone/>
            </a:pPr>
            <a:r>
              <a:rPr lang="en-US" sz="1800" i="1" dirty="0"/>
              <a:t>Vivre avec Albert Einstein </a:t>
            </a:r>
          </a:p>
          <a:p>
            <a:pPr marL="0" indent="0">
              <a:buNone/>
            </a:pPr>
            <a:r>
              <a:rPr lang="en-US" sz="1800" dirty="0"/>
              <a:t>Editions de </a:t>
            </a:r>
            <a:r>
              <a:rPr lang="en-US" sz="1800" dirty="0" err="1"/>
              <a:t>l’Homme</a:t>
            </a:r>
            <a:r>
              <a:rPr lang="en-US" sz="1800" dirty="0"/>
              <a:t>, </a:t>
            </a:r>
          </a:p>
          <a:p>
            <a:pPr marL="0" indent="0">
              <a:buNone/>
            </a:pPr>
            <a:r>
              <a:rPr lang="en-US" sz="1800" dirty="0"/>
              <a:t>2013</a:t>
            </a:r>
          </a:p>
          <a:p>
            <a:pPr marL="0" indent="0">
              <a:buNone/>
            </a:pPr>
            <a:endParaRPr lang="en-US" sz="1800" dirty="0"/>
          </a:p>
          <a:p>
            <a:pPr marL="0" indent="0">
              <a:buNone/>
            </a:pPr>
            <a:endParaRPr lang="en-US" sz="1800" dirty="0"/>
          </a:p>
          <a:p>
            <a:pPr marL="0" indent="0">
              <a:buNone/>
            </a:pPr>
            <a:r>
              <a:rPr lang="en-US" sz="1800" b="1" dirty="0"/>
              <a:t>Milan Popović: </a:t>
            </a:r>
          </a:p>
          <a:p>
            <a:pPr marL="0" indent="0">
              <a:buNone/>
            </a:pPr>
            <a:r>
              <a:rPr lang="en-US" sz="1800" i="1" dirty="0"/>
              <a:t>In Albert’s Shadow, the Life </a:t>
            </a:r>
          </a:p>
          <a:p>
            <a:pPr marL="0" indent="0">
              <a:buNone/>
            </a:pPr>
            <a:r>
              <a:rPr lang="en-US" sz="1800" i="1" dirty="0"/>
              <a:t>and Letters of Mileva Marić, </a:t>
            </a:r>
          </a:p>
          <a:p>
            <a:pPr marL="0" indent="0">
              <a:buNone/>
            </a:pPr>
            <a:r>
              <a:rPr lang="en-US" sz="1800" i="1" dirty="0"/>
              <a:t>Einstein’s First Wife </a:t>
            </a:r>
          </a:p>
          <a:p>
            <a:pPr marL="0" indent="0">
              <a:buNone/>
            </a:pPr>
            <a:r>
              <a:rPr lang="en-US" sz="1800" dirty="0"/>
              <a:t>2003, The John Hopkins </a:t>
            </a:r>
          </a:p>
          <a:p>
            <a:pPr marL="0" indent="0">
              <a:buNone/>
            </a:pPr>
            <a:r>
              <a:rPr lang="en-US" sz="1800" dirty="0"/>
              <a:t>University Press</a:t>
            </a:r>
          </a:p>
        </p:txBody>
      </p:sp>
      <p:pic>
        <p:nvPicPr>
          <p:cNvPr id="5" name="Picture 4" descr="couverture-Radmil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7455" y="1600200"/>
            <a:ext cx="1839431" cy="2283564"/>
          </a:xfrm>
          <a:prstGeom prst="rect">
            <a:avLst/>
          </a:prstGeom>
        </p:spPr>
      </p:pic>
      <p:pic>
        <p:nvPicPr>
          <p:cNvPr id="7" name="Picture 6" descr="MilanPopovic-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5129" y="4041683"/>
            <a:ext cx="1445882" cy="2084480"/>
          </a:xfrm>
          <a:prstGeom prst="rect">
            <a:avLst/>
          </a:prstGeom>
        </p:spPr>
      </p:pic>
      <p:pic>
        <p:nvPicPr>
          <p:cNvPr id="6" name="Picture 5" descr="Renn&amp;Schulman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518" y="4597414"/>
            <a:ext cx="1300558" cy="1952789"/>
          </a:xfrm>
          <a:prstGeom prst="rect">
            <a:avLst/>
          </a:prstGeom>
        </p:spPr>
      </p:pic>
      <p:sp>
        <p:nvSpPr>
          <p:cNvPr id="8" name="Slide Number Placeholder 7"/>
          <p:cNvSpPr>
            <a:spLocks noGrp="1"/>
          </p:cNvSpPr>
          <p:nvPr>
            <p:ph type="sldNum" sz="quarter" idx="12"/>
          </p:nvPr>
        </p:nvSpPr>
        <p:spPr/>
        <p:txBody>
          <a:bodyPr/>
          <a:lstStyle/>
          <a:p>
            <a:fld id="{B44D27A9-ED0C-8246-8976-D4C08DB79F0F}" type="slidenum">
              <a:rPr lang="en-US" smtClean="0"/>
              <a:t>61</a:t>
            </a:fld>
            <a:endParaRPr lang="en-US"/>
          </a:p>
        </p:txBody>
      </p:sp>
      <p:sp>
        <p:nvSpPr>
          <p:cNvPr id="9" name="Footer Placeholder 8"/>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38251985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9B52E8B-CB7C-494C-AA53-ECC380E9033D}" type="slidenum">
              <a:rPr lang="en-US" smtClean="0"/>
              <a:pPr>
                <a:defRPr/>
              </a:pPr>
              <a:t>62</a:t>
            </a:fld>
            <a:endParaRPr lang="en-US"/>
          </a:p>
        </p:txBody>
      </p:sp>
      <p:sp>
        <p:nvSpPr>
          <p:cNvPr id="5" name="Rectangle 4">
            <a:extLst>
              <a:ext uri="{FF2B5EF4-FFF2-40B4-BE49-F238E27FC236}">
                <a16:creationId xmlns:a16="http://schemas.microsoft.com/office/drawing/2014/main" id="{53EDBBB0-D8CE-2393-9BCF-CE9006666F1A}"/>
              </a:ext>
            </a:extLst>
          </p:cNvPr>
          <p:cNvSpPr/>
          <p:nvPr/>
        </p:nvSpPr>
        <p:spPr bwMode="auto">
          <a:xfrm>
            <a:off x="-126999" y="58147"/>
            <a:ext cx="9270999" cy="685800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Blip>
                <a:blip r:embed="rId2"/>
              </a:buBlip>
              <a:tabLst/>
            </a:pPr>
            <a:endParaRPr kumimoji="0" lang="en-US" sz="3200" b="0" i="0" u="none" strike="noStrike" cap="none" normalizeH="0" baseline="0" dirty="0">
              <a:ln>
                <a:noFill/>
              </a:ln>
              <a:solidFill>
                <a:schemeClr val="tx1"/>
              </a:solidFill>
              <a:effectLst/>
              <a:latin typeface="Comic Sans MS" pitchFamily="66" charset="0"/>
            </a:endParaRPr>
          </a:p>
        </p:txBody>
      </p:sp>
      <p:sp>
        <p:nvSpPr>
          <p:cNvPr id="8" name="Rectangle 7"/>
          <p:cNvSpPr/>
          <p:nvPr/>
        </p:nvSpPr>
        <p:spPr bwMode="auto">
          <a:xfrm>
            <a:off x="-127000" y="-1"/>
            <a:ext cx="4258611" cy="6916148"/>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tabLst/>
            </a:pPr>
            <a:endParaRPr lang="en-US" sz="4000" b="1" dirty="0">
              <a:solidFill>
                <a:schemeClr val="bg1"/>
              </a:solidFill>
            </a:endParaRPr>
          </a:p>
          <a:p>
            <a:pPr marR="0" algn="ctr" defTabSz="914400" rtl="0" eaLnBrk="1" fontAlgn="base" latinLnBrk="0" hangingPunct="1">
              <a:lnSpc>
                <a:spcPct val="100000"/>
              </a:lnSpc>
              <a:spcBef>
                <a:spcPct val="20000"/>
              </a:spcBef>
              <a:spcAft>
                <a:spcPct val="0"/>
              </a:spcAft>
              <a:buClrTx/>
              <a:buSzTx/>
              <a:tabLst/>
            </a:pPr>
            <a:r>
              <a:rPr lang="en-US" sz="4000" b="1" dirty="0" err="1">
                <a:solidFill>
                  <a:schemeClr val="bg1"/>
                </a:solidFill>
              </a:rPr>
              <a:t>Plusieurs</a:t>
            </a:r>
            <a:r>
              <a:rPr lang="en-US" sz="4000" b="1" dirty="0">
                <a:solidFill>
                  <a:schemeClr val="bg1"/>
                </a:solidFill>
              </a:rPr>
              <a:t> </a:t>
            </a:r>
            <a:r>
              <a:rPr lang="en-US" sz="4000" b="1" dirty="0" err="1">
                <a:solidFill>
                  <a:schemeClr val="bg1"/>
                </a:solidFill>
              </a:rPr>
              <a:t>ressources</a:t>
            </a:r>
            <a:r>
              <a:rPr lang="en-US" sz="4000" b="1" dirty="0">
                <a:solidFill>
                  <a:schemeClr val="bg1"/>
                </a:solidFill>
              </a:rPr>
              <a:t> sur </a:t>
            </a:r>
            <a:r>
              <a:rPr lang="en-US" sz="4000" b="1" dirty="0" err="1">
                <a:solidFill>
                  <a:schemeClr val="bg1"/>
                </a:solidFill>
              </a:rPr>
              <a:t>mon</a:t>
            </a:r>
            <a:r>
              <a:rPr lang="en-US" sz="4000" b="1" dirty="0">
                <a:solidFill>
                  <a:schemeClr val="bg1"/>
                </a:solidFill>
              </a:rPr>
              <a:t> site  </a:t>
            </a:r>
            <a:r>
              <a:rPr lang="en-US" sz="2800" dirty="0">
                <a:solidFill>
                  <a:schemeClr val="bg1"/>
                </a:solidFill>
                <a:hlinkClick r:id="rId3"/>
              </a:rPr>
              <a:t>https://paulinegagnon3.wixsite.com/boson-en-hiver/mileva-maric-einstein</a:t>
            </a:r>
            <a:endParaRPr lang="en-US" sz="2800" dirty="0">
              <a:solidFill>
                <a:schemeClr val="bg1"/>
              </a:solidFill>
            </a:endParaRPr>
          </a:p>
          <a:p>
            <a:pPr marR="0" algn="ctr" defTabSz="914400" rtl="0" eaLnBrk="1" fontAlgn="base" latinLnBrk="0" hangingPunct="1">
              <a:lnSpc>
                <a:spcPct val="100000"/>
              </a:lnSpc>
              <a:spcBef>
                <a:spcPct val="20000"/>
              </a:spcBef>
              <a:spcAft>
                <a:spcPct val="0"/>
              </a:spcAft>
              <a:buClrTx/>
              <a:buSzTx/>
              <a:tabLst/>
            </a:pPr>
            <a:endParaRPr lang="en-US" sz="2400" dirty="0">
              <a:solidFill>
                <a:schemeClr val="bg1"/>
              </a:solidFill>
            </a:endParaRPr>
          </a:p>
          <a:p>
            <a:pPr marR="0" algn="ctr" defTabSz="914400" rtl="0" eaLnBrk="1" fontAlgn="base" latinLnBrk="0" hangingPunct="1">
              <a:lnSpc>
                <a:spcPct val="100000"/>
              </a:lnSpc>
              <a:spcBef>
                <a:spcPct val="20000"/>
              </a:spcBef>
              <a:spcAft>
                <a:spcPct val="0"/>
              </a:spcAft>
              <a:buClrTx/>
              <a:buSzTx/>
              <a:tabLst/>
            </a:pPr>
            <a:r>
              <a:rPr lang="en-US" sz="4000" b="1" dirty="0" err="1">
                <a:solidFill>
                  <a:schemeClr val="bg1"/>
                </a:solidFill>
              </a:rPr>
              <a:t>Chapitre</a:t>
            </a:r>
            <a:r>
              <a:rPr lang="en-US" sz="4000" b="1" dirty="0">
                <a:solidFill>
                  <a:schemeClr val="bg1"/>
                </a:solidFill>
              </a:rPr>
              <a:t> sur Mileva dans </a:t>
            </a:r>
            <a:r>
              <a:rPr lang="en-US" sz="4000" b="1" dirty="0" err="1">
                <a:solidFill>
                  <a:schemeClr val="bg1"/>
                </a:solidFill>
              </a:rPr>
              <a:t>mon</a:t>
            </a:r>
            <a:r>
              <a:rPr lang="en-US" sz="4000" b="1" dirty="0">
                <a:solidFill>
                  <a:schemeClr val="bg1"/>
                </a:solidFill>
              </a:rPr>
              <a:t> livre</a:t>
            </a:r>
          </a:p>
          <a:p>
            <a:pPr marR="0" algn="l" defTabSz="914400" rtl="0" eaLnBrk="1" fontAlgn="base" latinLnBrk="0" hangingPunct="1">
              <a:lnSpc>
                <a:spcPct val="100000"/>
              </a:lnSpc>
              <a:spcBef>
                <a:spcPct val="20000"/>
              </a:spcBef>
              <a:spcAft>
                <a:spcPct val="0"/>
              </a:spcAft>
              <a:buClrTx/>
              <a:buSzTx/>
              <a:tabLst/>
            </a:pPr>
            <a:endParaRPr lang="en-US" sz="2400" dirty="0">
              <a:solidFill>
                <a:schemeClr val="bg1"/>
              </a:solidFill>
              <a:latin typeface="Comic Sans MS" pitchFamily="66" charset="0"/>
            </a:endParaRPr>
          </a:p>
        </p:txBody>
      </p:sp>
      <p:pic>
        <p:nvPicPr>
          <p:cNvPr id="3" name="Picture 2" descr="page-couvert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5606" y="311290"/>
            <a:ext cx="4555188" cy="6045060"/>
          </a:xfrm>
          <a:prstGeom prst="rect">
            <a:avLst/>
          </a:prstGeom>
        </p:spPr>
      </p:pic>
      <p:sp>
        <p:nvSpPr>
          <p:cNvPr id="2" name="Footer Placeholder 1"/>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12292088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26999" y="-555624"/>
            <a:ext cx="9413874" cy="7514039"/>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Blip>
                <a:blip r:embed="rId2"/>
              </a:buBlip>
              <a:tabLst/>
            </a:pPr>
            <a:endParaRPr kumimoji="0" lang="en-US" sz="3200" b="0" i="0" u="none" strike="noStrike" cap="none" normalizeH="0" baseline="0" dirty="0">
              <a:ln>
                <a:noFill/>
              </a:ln>
              <a:solidFill>
                <a:schemeClr val="tx1"/>
              </a:solidFill>
              <a:effectLst/>
              <a:latin typeface="Comic Sans MS" pitchFamily="66" charset="0"/>
            </a:endParaRPr>
          </a:p>
        </p:txBody>
      </p:sp>
      <p:sp>
        <p:nvSpPr>
          <p:cNvPr id="6" name="Slide Number Placeholder 5"/>
          <p:cNvSpPr>
            <a:spLocks noGrp="1"/>
          </p:cNvSpPr>
          <p:nvPr>
            <p:ph type="sldNum" sz="quarter" idx="12"/>
          </p:nvPr>
        </p:nvSpPr>
        <p:spPr/>
        <p:txBody>
          <a:bodyPr/>
          <a:lstStyle/>
          <a:p>
            <a:pPr>
              <a:defRPr/>
            </a:pPr>
            <a:fld id="{E9B52E8B-CB7C-494C-AA53-ECC380E9033D}" type="slidenum">
              <a:rPr lang="en-US" smtClean="0"/>
              <a:pPr>
                <a:defRPr/>
              </a:pPr>
              <a:t>63</a:t>
            </a:fld>
            <a:endParaRPr lang="en-US" dirty="0"/>
          </a:p>
        </p:txBody>
      </p:sp>
      <p:sp>
        <p:nvSpPr>
          <p:cNvPr id="2" name="Footer Placeholder 1"/>
          <p:cNvSpPr>
            <a:spLocks noGrp="1"/>
          </p:cNvSpPr>
          <p:nvPr>
            <p:ph type="ftr" sz="quarter" idx="11"/>
          </p:nvPr>
        </p:nvSpPr>
        <p:spPr/>
        <p:txBody>
          <a:bodyPr/>
          <a:lstStyle/>
          <a:p>
            <a:r>
              <a:rPr lang="en-US" dirty="0"/>
              <a:t>Pauline Gagnon</a:t>
            </a:r>
          </a:p>
        </p:txBody>
      </p:sp>
    </p:spTree>
    <p:extLst>
      <p:ext uri="{BB962C8B-B14F-4D97-AF65-F5344CB8AC3E}">
        <p14:creationId xmlns:p14="http://schemas.microsoft.com/office/powerpoint/2010/main" val="32410852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665D4-C052-B145-BDE5-98FC4B0E8F1B}"/>
              </a:ext>
            </a:extLst>
          </p:cNvPr>
          <p:cNvSpPr>
            <a:spLocks noGrp="1"/>
          </p:cNvSpPr>
          <p:nvPr>
            <p:ph type="title"/>
          </p:nvPr>
        </p:nvSpPr>
        <p:spPr>
          <a:xfrm>
            <a:off x="0" y="0"/>
            <a:ext cx="9144000" cy="1731148"/>
          </a:xfrm>
        </p:spPr>
        <p:txBody>
          <a:bodyPr>
            <a:normAutofit/>
          </a:bodyPr>
          <a:lstStyle/>
          <a:p>
            <a:r>
              <a:rPr lang="en-GB" sz="2400" dirty="0" err="1"/>
              <a:t>L’université</a:t>
            </a:r>
            <a:r>
              <a:rPr lang="en-GB" sz="2400" dirty="0"/>
              <a:t> </a:t>
            </a:r>
            <a:r>
              <a:rPr lang="en-GB" sz="2400" dirty="0" err="1"/>
              <a:t>d’Edinburgh</a:t>
            </a:r>
            <a:r>
              <a:rPr lang="en-GB" sz="2400" dirty="0"/>
              <a:t> a </a:t>
            </a:r>
            <a:r>
              <a:rPr lang="en-GB" sz="2400" dirty="0" err="1"/>
              <a:t>accordé</a:t>
            </a:r>
            <a:r>
              <a:rPr lang="en-GB" sz="2400" dirty="0"/>
              <a:t> un </a:t>
            </a:r>
            <a:r>
              <a:rPr lang="en-GB" sz="2400" dirty="0" err="1"/>
              <a:t>diplôme</a:t>
            </a:r>
            <a:r>
              <a:rPr lang="en-GB" sz="2400" dirty="0"/>
              <a:t> </a:t>
            </a:r>
            <a:r>
              <a:rPr lang="en-GB" sz="2400" dirty="0" err="1"/>
              <a:t>posthume</a:t>
            </a:r>
            <a:r>
              <a:rPr lang="en-GB" sz="2400" dirty="0"/>
              <a:t> aux 7 premières </a:t>
            </a:r>
            <a:r>
              <a:rPr lang="en-GB" sz="2400" dirty="0" err="1"/>
              <a:t>étudiantes</a:t>
            </a:r>
            <a:r>
              <a:rPr lang="en-GB" sz="2400" dirty="0"/>
              <a:t> </a:t>
            </a:r>
            <a:r>
              <a:rPr lang="en-GB" sz="2400" dirty="0" err="1"/>
              <a:t>en</a:t>
            </a:r>
            <a:r>
              <a:rPr lang="en-GB" sz="2400" dirty="0"/>
              <a:t> </a:t>
            </a:r>
            <a:r>
              <a:rPr lang="en-GB" sz="2400" dirty="0" err="1"/>
              <a:t>médicine</a:t>
            </a:r>
            <a:r>
              <a:rPr lang="en-GB" sz="2400" dirty="0"/>
              <a:t> </a:t>
            </a:r>
            <a:r>
              <a:rPr lang="en-GB" sz="2400" dirty="0" err="1"/>
              <a:t>en</a:t>
            </a:r>
            <a:r>
              <a:rPr lang="en-GB" sz="2400" dirty="0"/>
              <a:t> GB </a:t>
            </a:r>
            <a:r>
              <a:rPr lang="en-GB" sz="2400" dirty="0" err="1"/>
              <a:t>en</a:t>
            </a:r>
            <a:r>
              <a:rPr lang="en-GB" sz="2400" dirty="0"/>
              <a:t> </a:t>
            </a:r>
            <a:r>
              <a:rPr lang="en-GB" sz="2400" b="1" dirty="0"/>
              <a:t>1869 </a:t>
            </a:r>
            <a:br>
              <a:rPr lang="en-GB" sz="2400" b="1" dirty="0"/>
            </a:br>
            <a:r>
              <a:rPr lang="en-GB" sz="2400" dirty="0"/>
              <a:t>150 </a:t>
            </a:r>
            <a:r>
              <a:rPr lang="en-GB" sz="2400" dirty="0" err="1"/>
              <a:t>années</a:t>
            </a:r>
            <a:r>
              <a:rPr lang="en-GB" sz="2400" dirty="0"/>
              <a:t> plus tard</a:t>
            </a:r>
            <a:endParaRPr lang="en-DE" sz="3200" dirty="0"/>
          </a:p>
        </p:txBody>
      </p:sp>
      <p:sp>
        <p:nvSpPr>
          <p:cNvPr id="4" name="Footer Placeholder 3">
            <a:extLst>
              <a:ext uri="{FF2B5EF4-FFF2-40B4-BE49-F238E27FC236}">
                <a16:creationId xmlns:a16="http://schemas.microsoft.com/office/drawing/2014/main" id="{F198908A-A97E-DC42-ABDF-B55FE74F9CA8}"/>
              </a:ext>
            </a:extLst>
          </p:cNvPr>
          <p:cNvSpPr>
            <a:spLocks noGrp="1"/>
          </p:cNvSpPr>
          <p:nvPr>
            <p:ph type="ftr" sz="quarter" idx="11"/>
          </p:nvPr>
        </p:nvSpPr>
        <p:spPr/>
        <p:txBody>
          <a:bodyPr/>
          <a:lstStyle/>
          <a:p>
            <a:r>
              <a:rPr lang="en-US"/>
              <a:t>Pauline Gagnon</a:t>
            </a:r>
            <a:endParaRPr lang="en-US" dirty="0"/>
          </a:p>
        </p:txBody>
      </p:sp>
      <p:sp>
        <p:nvSpPr>
          <p:cNvPr id="5" name="Slide Number Placeholder 4">
            <a:extLst>
              <a:ext uri="{FF2B5EF4-FFF2-40B4-BE49-F238E27FC236}">
                <a16:creationId xmlns:a16="http://schemas.microsoft.com/office/drawing/2014/main" id="{7691A118-20A2-A34E-BF86-7A6E8A996EA1}"/>
              </a:ext>
            </a:extLst>
          </p:cNvPr>
          <p:cNvSpPr>
            <a:spLocks noGrp="1"/>
          </p:cNvSpPr>
          <p:nvPr>
            <p:ph type="sldNum" sz="quarter" idx="12"/>
          </p:nvPr>
        </p:nvSpPr>
        <p:spPr/>
        <p:txBody>
          <a:bodyPr/>
          <a:lstStyle/>
          <a:p>
            <a:fld id="{B44D27A9-ED0C-8246-8976-D4C08DB79F0F}" type="slidenum">
              <a:rPr lang="en-US" smtClean="0"/>
              <a:t>64</a:t>
            </a:fld>
            <a:endParaRPr lang="en-US" dirty="0"/>
          </a:p>
        </p:txBody>
      </p:sp>
      <p:sp>
        <p:nvSpPr>
          <p:cNvPr id="6" name="Content Placeholder 2">
            <a:extLst>
              <a:ext uri="{FF2B5EF4-FFF2-40B4-BE49-F238E27FC236}">
                <a16:creationId xmlns:a16="http://schemas.microsoft.com/office/drawing/2014/main" id="{3F70C1B1-3C90-0345-B474-1ABDDDB8FC19}"/>
              </a:ext>
            </a:extLst>
          </p:cNvPr>
          <p:cNvSpPr txBox="1">
            <a:spLocks/>
          </p:cNvSpPr>
          <p:nvPr/>
        </p:nvSpPr>
        <p:spPr>
          <a:xfrm>
            <a:off x="0" y="1604639"/>
            <a:ext cx="9143999" cy="2851380"/>
          </a:xfrm>
          <a:prstGeom prst="rect">
            <a:avLst/>
          </a:prstGeom>
          <a:solidFill>
            <a:schemeClr val="accent4">
              <a:lumMod val="60000"/>
              <a:lumOff val="40000"/>
            </a:schemeClr>
          </a:solidFill>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GB" sz="4000" dirty="0"/>
          </a:p>
          <a:p>
            <a:pPr marL="0" indent="0" fontAlgn="base">
              <a:lnSpc>
                <a:spcPct val="120000"/>
              </a:lnSpc>
              <a:buNone/>
            </a:pPr>
            <a:r>
              <a:rPr lang="en-GB" sz="8000" i="1" dirty="0"/>
              <a:t>"We are delighted to confer the degrees rightfully owed to this incredible group of women.</a:t>
            </a:r>
          </a:p>
          <a:p>
            <a:pPr marL="0" indent="0" fontAlgn="base">
              <a:lnSpc>
                <a:spcPct val="120000"/>
              </a:lnSpc>
              <a:buNone/>
            </a:pPr>
            <a:r>
              <a:rPr lang="en-GB" sz="8000" i="1" dirty="0"/>
              <a:t>The segregation and discrimination that the Edinburgh Seven faced might belong to history, but barriers still exist that deter too many talented young people from succeeding at university.</a:t>
            </a:r>
          </a:p>
          <a:p>
            <a:pPr marL="0" indent="0" fontAlgn="base">
              <a:lnSpc>
                <a:spcPct val="120000"/>
              </a:lnSpc>
              <a:buNone/>
            </a:pPr>
            <a:r>
              <a:rPr lang="en-GB" sz="8000" i="1" dirty="0"/>
              <a:t>We must learn from these women and strive to widen access for all who have the potential to succeed.”</a:t>
            </a:r>
            <a:endParaRPr lang="en-GB" sz="4800" i="1" dirty="0"/>
          </a:p>
          <a:p>
            <a:pPr marL="0" indent="0" algn="r" fontAlgn="base">
              <a:buNone/>
            </a:pPr>
            <a:r>
              <a:rPr lang="en-GB" sz="6400" dirty="0"/>
              <a:t>Prof Peter Mathieson, vice-chancellor</a:t>
            </a:r>
          </a:p>
          <a:p>
            <a:pPr marL="0" indent="0">
              <a:buNone/>
            </a:pPr>
            <a:endParaRPr lang="en-DE" dirty="0"/>
          </a:p>
        </p:txBody>
      </p:sp>
      <p:pic>
        <p:nvPicPr>
          <p:cNvPr id="14" name="Picture 13" descr="A picture containing person, indoor, group, posing&#10;&#10;Description automatically generated">
            <a:extLst>
              <a:ext uri="{FF2B5EF4-FFF2-40B4-BE49-F238E27FC236}">
                <a16:creationId xmlns:a16="http://schemas.microsoft.com/office/drawing/2014/main" id="{00D4A9F3-3F09-0D4D-868A-281FD3CB1A9A}"/>
              </a:ext>
            </a:extLst>
          </p:cNvPr>
          <p:cNvPicPr>
            <a:picLocks noChangeAspect="1"/>
          </p:cNvPicPr>
          <p:nvPr/>
        </p:nvPicPr>
        <p:blipFill>
          <a:blip r:embed="rId2"/>
          <a:stretch>
            <a:fillRect/>
          </a:stretch>
        </p:blipFill>
        <p:spPr>
          <a:xfrm>
            <a:off x="0" y="1604639"/>
            <a:ext cx="9144000" cy="3195136"/>
          </a:xfrm>
          <a:prstGeom prst="rect">
            <a:avLst/>
          </a:prstGeom>
        </p:spPr>
      </p:pic>
      <p:sp>
        <p:nvSpPr>
          <p:cNvPr id="3" name="Title 1">
            <a:extLst>
              <a:ext uri="{FF2B5EF4-FFF2-40B4-BE49-F238E27FC236}">
                <a16:creationId xmlns:a16="http://schemas.microsoft.com/office/drawing/2014/main" id="{54FB6259-5202-9DE1-6F27-6027B4633507}"/>
              </a:ext>
            </a:extLst>
          </p:cNvPr>
          <p:cNvSpPr txBox="1">
            <a:spLocks/>
          </p:cNvSpPr>
          <p:nvPr/>
        </p:nvSpPr>
        <p:spPr>
          <a:xfrm>
            <a:off x="-1" y="4767728"/>
            <a:ext cx="9143999" cy="2090271"/>
          </a:xfrm>
          <a:prstGeom prst="rect">
            <a:avLst/>
          </a:prstGeom>
          <a:solidFill>
            <a:schemeClr val="accent3"/>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dirty="0" err="1"/>
              <a:t>En</a:t>
            </a:r>
            <a:r>
              <a:rPr lang="en-GB" sz="2400" dirty="0"/>
              <a:t> 1998, </a:t>
            </a:r>
            <a:r>
              <a:rPr lang="en-GB" sz="2400" dirty="0" err="1"/>
              <a:t>l’université</a:t>
            </a:r>
            <a:r>
              <a:rPr lang="en-GB" sz="2400" dirty="0"/>
              <a:t> Cambridge </a:t>
            </a:r>
            <a:r>
              <a:rPr lang="en-GB" sz="2400" dirty="0" err="1"/>
              <a:t>l’a</a:t>
            </a:r>
            <a:r>
              <a:rPr lang="en-GB" sz="2400" dirty="0"/>
              <a:t> fait pour les 900 femmes </a:t>
            </a:r>
            <a:r>
              <a:rPr lang="en-GB" sz="2400" dirty="0" err="1"/>
              <a:t>à</a:t>
            </a:r>
            <a:r>
              <a:rPr lang="en-GB" sz="2400" dirty="0"/>
              <a:t> qui on </a:t>
            </a:r>
            <a:r>
              <a:rPr lang="en-GB" sz="2400" dirty="0" err="1"/>
              <a:t>avait</a:t>
            </a:r>
            <a:r>
              <a:rPr lang="en-GB" sz="2400" dirty="0"/>
              <a:t> </a:t>
            </a:r>
            <a:r>
              <a:rPr lang="en-GB" sz="2400" dirty="0" err="1"/>
              <a:t>refusé</a:t>
            </a:r>
            <a:r>
              <a:rPr lang="en-GB" sz="2400" dirty="0"/>
              <a:t> un </a:t>
            </a:r>
            <a:r>
              <a:rPr lang="en-GB" sz="2400" dirty="0" err="1"/>
              <a:t>diplôme</a:t>
            </a:r>
            <a:r>
              <a:rPr lang="en-GB" sz="2400" dirty="0"/>
              <a:t> official </a:t>
            </a:r>
            <a:r>
              <a:rPr lang="en-GB" sz="2400" dirty="0" err="1"/>
              <a:t>avant</a:t>
            </a:r>
            <a:r>
              <a:rPr lang="en-GB" sz="2400" dirty="0"/>
              <a:t> </a:t>
            </a:r>
            <a:r>
              <a:rPr lang="en-GB" sz="2400" b="1" dirty="0"/>
              <a:t>1948. </a:t>
            </a:r>
          </a:p>
          <a:p>
            <a:r>
              <a:rPr lang="en-GB" sz="2400" dirty="0"/>
              <a:t>La plus </a:t>
            </a:r>
            <a:r>
              <a:rPr lang="en-GB" sz="2400" dirty="0" err="1"/>
              <a:t>agée</a:t>
            </a:r>
            <a:r>
              <a:rPr lang="en-GB" sz="2400" dirty="0"/>
              <a:t> </a:t>
            </a:r>
            <a:r>
              <a:rPr lang="en-GB" sz="2400" dirty="0" err="1"/>
              <a:t>avait</a:t>
            </a:r>
            <a:r>
              <a:rPr lang="en-GB" sz="2400" dirty="0"/>
              <a:t> 97 ans.</a:t>
            </a:r>
            <a:endParaRPr lang="en-DE" sz="3200" dirty="0"/>
          </a:p>
        </p:txBody>
      </p:sp>
    </p:spTree>
    <p:extLst>
      <p:ext uri="{BB962C8B-B14F-4D97-AF65-F5344CB8AC3E}">
        <p14:creationId xmlns:p14="http://schemas.microsoft.com/office/powerpoint/2010/main" val="193632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fr-CA" noProof="0" dirty="0"/>
              <a:t>Généalogie de Mileva</a:t>
            </a:r>
          </a:p>
        </p:txBody>
      </p:sp>
      <p:sp>
        <p:nvSpPr>
          <p:cNvPr id="8" name="TextBox 7"/>
          <p:cNvSpPr txBox="1"/>
          <p:nvPr/>
        </p:nvSpPr>
        <p:spPr>
          <a:xfrm>
            <a:off x="239265" y="2684808"/>
            <a:ext cx="1580963" cy="646331"/>
          </a:xfrm>
          <a:prstGeom prst="rect">
            <a:avLst/>
          </a:prstGeom>
          <a:solidFill>
            <a:srgbClr val="8C7E6A"/>
          </a:solidFill>
          <a:ln>
            <a:noFill/>
          </a:ln>
        </p:spPr>
        <p:txBody>
          <a:bodyPr wrap="square" rtlCol="0">
            <a:spAutoFit/>
          </a:bodyPr>
          <a:lstStyle/>
          <a:p>
            <a:pPr algn="ctr"/>
            <a:r>
              <a:rPr lang="en-US" b="1" dirty="0" err="1">
                <a:solidFill>
                  <a:srgbClr val="000000"/>
                </a:solidFill>
              </a:rPr>
              <a:t>Zorka</a:t>
            </a:r>
            <a:endParaRPr lang="en-US" b="1" dirty="0">
              <a:solidFill>
                <a:srgbClr val="000000"/>
              </a:solidFill>
            </a:endParaRPr>
          </a:p>
          <a:p>
            <a:pPr algn="ctr"/>
            <a:r>
              <a:rPr lang="en-US" b="1" dirty="0">
                <a:solidFill>
                  <a:srgbClr val="000000"/>
                </a:solidFill>
              </a:rPr>
              <a:t>(1883-1938)</a:t>
            </a:r>
          </a:p>
        </p:txBody>
      </p:sp>
      <p:sp>
        <p:nvSpPr>
          <p:cNvPr id="12" name="TextBox 11"/>
          <p:cNvSpPr txBox="1"/>
          <p:nvPr/>
        </p:nvSpPr>
        <p:spPr>
          <a:xfrm>
            <a:off x="1917099" y="2697546"/>
            <a:ext cx="1331695" cy="646331"/>
          </a:xfrm>
          <a:prstGeom prst="rect">
            <a:avLst/>
          </a:prstGeom>
          <a:solidFill>
            <a:srgbClr val="8C7E6A"/>
          </a:solidFill>
          <a:ln>
            <a:noFill/>
          </a:ln>
        </p:spPr>
        <p:txBody>
          <a:bodyPr wrap="square" rtlCol="0">
            <a:spAutoFit/>
          </a:bodyPr>
          <a:lstStyle/>
          <a:p>
            <a:pPr algn="ctr"/>
            <a:r>
              <a:rPr lang="en-US" b="1" dirty="0">
                <a:solidFill>
                  <a:srgbClr val="000000"/>
                </a:solidFill>
              </a:rPr>
              <a:t>Miloš</a:t>
            </a:r>
          </a:p>
          <a:p>
            <a:pPr algn="ctr"/>
            <a:r>
              <a:rPr lang="en-US" b="1" dirty="0">
                <a:solidFill>
                  <a:srgbClr val="000000"/>
                </a:solidFill>
              </a:rPr>
              <a:t>(1885-1944)</a:t>
            </a:r>
          </a:p>
        </p:txBody>
      </p:sp>
      <p:cxnSp>
        <p:nvCxnSpPr>
          <p:cNvPr id="31" name="Straight Connector 30"/>
          <p:cNvCxnSpPr/>
          <p:nvPr/>
        </p:nvCxnSpPr>
        <p:spPr>
          <a:xfrm>
            <a:off x="5734442" y="2659829"/>
            <a:ext cx="0" cy="329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061109" y="5549773"/>
            <a:ext cx="0" cy="329818"/>
          </a:xfrm>
          <a:prstGeom prst="line">
            <a:avLst/>
          </a:prstGeom>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3345665" y="2689637"/>
            <a:ext cx="1736494" cy="646331"/>
          </a:xfrm>
          <a:prstGeom prst="rect">
            <a:avLst/>
          </a:prstGeom>
          <a:solidFill>
            <a:srgbClr val="8C7E6A"/>
          </a:solidFill>
          <a:ln>
            <a:noFill/>
          </a:ln>
        </p:spPr>
        <p:txBody>
          <a:bodyPr wrap="square" rtlCol="0">
            <a:spAutoFit/>
          </a:bodyPr>
          <a:lstStyle/>
          <a:p>
            <a:pPr algn="ctr"/>
            <a:r>
              <a:rPr lang="en-US" b="1" dirty="0"/>
              <a:t>Mileva</a:t>
            </a:r>
          </a:p>
          <a:p>
            <a:pPr algn="ctr"/>
            <a:r>
              <a:rPr lang="en-US" b="1" dirty="0"/>
              <a:t>(1875-1948)</a:t>
            </a:r>
          </a:p>
        </p:txBody>
      </p:sp>
      <p:sp>
        <p:nvSpPr>
          <p:cNvPr id="5" name="TextBox 4"/>
          <p:cNvSpPr txBox="1"/>
          <p:nvPr/>
        </p:nvSpPr>
        <p:spPr>
          <a:xfrm>
            <a:off x="883085" y="1562057"/>
            <a:ext cx="1614176" cy="923330"/>
          </a:xfrm>
          <a:prstGeom prst="rect">
            <a:avLst/>
          </a:prstGeom>
          <a:solidFill>
            <a:srgbClr val="8C7E6A"/>
          </a:solidFill>
          <a:ln>
            <a:noFill/>
          </a:ln>
        </p:spPr>
        <p:txBody>
          <a:bodyPr wrap="square" rtlCol="0">
            <a:spAutoFit/>
          </a:bodyPr>
          <a:lstStyle/>
          <a:p>
            <a:pPr algn="ctr"/>
            <a:r>
              <a:rPr lang="en-US" b="1" dirty="0" err="1">
                <a:solidFill>
                  <a:schemeClr val="bg2"/>
                </a:solidFill>
              </a:rPr>
              <a:t>Père</a:t>
            </a:r>
            <a:endParaRPr lang="en-US" b="1" dirty="0">
              <a:solidFill>
                <a:schemeClr val="bg2"/>
              </a:solidFill>
            </a:endParaRPr>
          </a:p>
          <a:p>
            <a:pPr algn="ctr"/>
            <a:r>
              <a:rPr lang="en-US" b="1" dirty="0" err="1"/>
              <a:t>Miloš</a:t>
            </a:r>
            <a:r>
              <a:rPr lang="en-US" b="1" dirty="0"/>
              <a:t> Marić</a:t>
            </a:r>
          </a:p>
          <a:p>
            <a:pPr algn="ctr"/>
            <a:r>
              <a:rPr lang="en-US" b="1" dirty="0"/>
              <a:t>(1846-1922)</a:t>
            </a:r>
          </a:p>
        </p:txBody>
      </p:sp>
      <p:sp>
        <p:nvSpPr>
          <p:cNvPr id="7" name="TextBox 6"/>
          <p:cNvSpPr txBox="1"/>
          <p:nvPr/>
        </p:nvSpPr>
        <p:spPr>
          <a:xfrm>
            <a:off x="2635804" y="1562057"/>
            <a:ext cx="1617339" cy="923330"/>
          </a:xfrm>
          <a:prstGeom prst="rect">
            <a:avLst/>
          </a:prstGeom>
          <a:solidFill>
            <a:srgbClr val="8C7E6A"/>
          </a:solidFill>
          <a:ln>
            <a:noFill/>
          </a:ln>
        </p:spPr>
        <p:txBody>
          <a:bodyPr wrap="square" rtlCol="0">
            <a:spAutoFit/>
          </a:bodyPr>
          <a:lstStyle/>
          <a:p>
            <a:pPr algn="ctr"/>
            <a:r>
              <a:rPr lang="en-US" b="1" dirty="0" err="1">
                <a:solidFill>
                  <a:srgbClr val="ECEDD1"/>
                </a:solidFill>
              </a:rPr>
              <a:t>Mère</a:t>
            </a:r>
            <a:endParaRPr lang="en-US" b="1" dirty="0">
              <a:solidFill>
                <a:srgbClr val="ECEDD1"/>
              </a:solidFill>
            </a:endParaRPr>
          </a:p>
          <a:p>
            <a:pPr algn="ctr"/>
            <a:r>
              <a:rPr lang="en-US" b="1" dirty="0" err="1">
                <a:solidFill>
                  <a:srgbClr val="000000"/>
                </a:solidFill>
              </a:rPr>
              <a:t>Marija</a:t>
            </a:r>
            <a:r>
              <a:rPr lang="en-US" b="1" dirty="0">
                <a:solidFill>
                  <a:srgbClr val="000000"/>
                </a:solidFill>
              </a:rPr>
              <a:t> </a:t>
            </a:r>
            <a:r>
              <a:rPr lang="en-US" b="1" dirty="0" err="1">
                <a:solidFill>
                  <a:srgbClr val="000000"/>
                </a:solidFill>
              </a:rPr>
              <a:t>Ruzić</a:t>
            </a:r>
            <a:endParaRPr lang="en-US" b="1" dirty="0">
              <a:solidFill>
                <a:srgbClr val="000000"/>
              </a:solidFill>
            </a:endParaRPr>
          </a:p>
          <a:p>
            <a:pPr algn="ctr"/>
            <a:r>
              <a:rPr lang="en-US" b="1" dirty="0">
                <a:solidFill>
                  <a:srgbClr val="000000"/>
                </a:solidFill>
              </a:rPr>
              <a:t>(1846-1935)</a:t>
            </a:r>
          </a:p>
        </p:txBody>
      </p:sp>
      <p:pic>
        <p:nvPicPr>
          <p:cNvPr id="6" name="Picture 5" descr="Milos-Maric-pè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6094" y="1637721"/>
            <a:ext cx="3232094" cy="2213985"/>
          </a:xfrm>
          <a:prstGeom prst="rect">
            <a:avLst/>
          </a:prstGeom>
        </p:spPr>
      </p:pic>
      <p:pic>
        <p:nvPicPr>
          <p:cNvPr id="3" name="Picture 2"/>
          <p:cNvPicPr>
            <a:picLocks noChangeAspect="1"/>
          </p:cNvPicPr>
          <p:nvPr/>
        </p:nvPicPr>
        <p:blipFill>
          <a:blip r:embed="rId3"/>
          <a:stretch>
            <a:fillRect/>
          </a:stretch>
        </p:blipFill>
        <p:spPr>
          <a:xfrm>
            <a:off x="6171606" y="3908473"/>
            <a:ext cx="2275491" cy="2602213"/>
          </a:xfrm>
          <a:prstGeom prst="rect">
            <a:avLst/>
          </a:prstGeom>
        </p:spPr>
      </p:pic>
      <p:sp>
        <p:nvSpPr>
          <p:cNvPr id="9" name="Slide Number Placeholder 8"/>
          <p:cNvSpPr>
            <a:spLocks noGrp="1"/>
          </p:cNvSpPr>
          <p:nvPr>
            <p:ph type="sldNum" sz="quarter" idx="12"/>
          </p:nvPr>
        </p:nvSpPr>
        <p:spPr/>
        <p:txBody>
          <a:bodyPr/>
          <a:lstStyle/>
          <a:p>
            <a:fld id="{B44D27A9-ED0C-8246-8976-D4C08DB79F0F}" type="slidenum">
              <a:rPr lang="en-US" smtClean="0"/>
              <a:t>65</a:t>
            </a:fld>
            <a:endParaRPr lang="en-US"/>
          </a:p>
        </p:txBody>
      </p:sp>
      <p:sp>
        <p:nvSpPr>
          <p:cNvPr id="10" name="Footer Placeholder 9"/>
          <p:cNvSpPr>
            <a:spLocks noGrp="1"/>
          </p:cNvSpPr>
          <p:nvPr>
            <p:ph type="ftr" sz="quarter" idx="11"/>
          </p:nvPr>
        </p:nvSpPr>
        <p:spPr/>
        <p:txBody>
          <a:bodyPr/>
          <a:lstStyle/>
          <a:p>
            <a:r>
              <a:rPr lang="en-US"/>
              <a:t>Pauline Gagnon</a:t>
            </a:r>
          </a:p>
        </p:txBody>
      </p:sp>
      <p:sp>
        <p:nvSpPr>
          <p:cNvPr id="45" name="Rectangle 44"/>
          <p:cNvSpPr/>
          <p:nvPr/>
        </p:nvSpPr>
        <p:spPr>
          <a:xfrm>
            <a:off x="5348845" y="1627317"/>
            <a:ext cx="1003837" cy="5056631"/>
          </a:xfrm>
          <a:prstGeom prst="rect">
            <a:avLst/>
          </a:prstGeom>
          <a:solidFill>
            <a:srgbClr val="3C36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59FDADD8-CA92-CB45-AAF2-2E62362A8588}"/>
              </a:ext>
            </a:extLst>
          </p:cNvPr>
          <p:cNvSpPr/>
          <p:nvPr/>
        </p:nvSpPr>
        <p:spPr>
          <a:xfrm>
            <a:off x="8523735" y="1589173"/>
            <a:ext cx="1556540" cy="5268827"/>
          </a:xfrm>
          <a:prstGeom prst="rect">
            <a:avLst/>
          </a:prstGeom>
          <a:solidFill>
            <a:srgbClr val="3C36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8" name="Picture 27" descr="A group of men posing for a photo&#10;&#10;Description automatically generated with medium confidence">
            <a:extLst>
              <a:ext uri="{FF2B5EF4-FFF2-40B4-BE49-F238E27FC236}">
                <a16:creationId xmlns:a16="http://schemas.microsoft.com/office/drawing/2014/main" id="{D977635B-5534-3444-994A-6B1423F83637}"/>
              </a:ext>
            </a:extLst>
          </p:cNvPr>
          <p:cNvPicPr>
            <a:picLocks noChangeAspect="1"/>
          </p:cNvPicPr>
          <p:nvPr/>
        </p:nvPicPr>
        <p:blipFill>
          <a:blip r:embed="rId4"/>
          <a:stretch>
            <a:fillRect/>
          </a:stretch>
        </p:blipFill>
        <p:spPr>
          <a:xfrm>
            <a:off x="239265" y="3453282"/>
            <a:ext cx="4776698" cy="3104853"/>
          </a:xfrm>
          <a:prstGeom prst="rect">
            <a:avLst/>
          </a:prstGeom>
        </p:spPr>
      </p:pic>
      <p:sp>
        <p:nvSpPr>
          <p:cNvPr id="35" name="TextBox 34">
            <a:extLst>
              <a:ext uri="{FF2B5EF4-FFF2-40B4-BE49-F238E27FC236}">
                <a16:creationId xmlns:a16="http://schemas.microsoft.com/office/drawing/2014/main" id="{E7F7A120-7D23-8845-AC54-8F287D6E4E5E}"/>
              </a:ext>
            </a:extLst>
          </p:cNvPr>
          <p:cNvSpPr txBox="1"/>
          <p:nvPr/>
        </p:nvSpPr>
        <p:spPr>
          <a:xfrm>
            <a:off x="4028100" y="3429000"/>
            <a:ext cx="747100" cy="584775"/>
          </a:xfrm>
          <a:prstGeom prst="rect">
            <a:avLst/>
          </a:prstGeom>
          <a:noFill/>
        </p:spPr>
        <p:txBody>
          <a:bodyPr wrap="square" rtlCol="0">
            <a:spAutoFit/>
          </a:bodyPr>
          <a:lstStyle/>
          <a:p>
            <a:r>
              <a:rPr lang="fr-CA" sz="3200" dirty="0"/>
              <a:t>⬇️</a:t>
            </a:r>
            <a:endParaRPr lang="en-DE" sz="3200" dirty="0"/>
          </a:p>
        </p:txBody>
      </p:sp>
    </p:spTree>
    <p:extLst>
      <p:ext uri="{BB962C8B-B14F-4D97-AF65-F5344CB8AC3E}">
        <p14:creationId xmlns:p14="http://schemas.microsoft.com/office/powerpoint/2010/main" val="1232272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fr-CA" noProof="0" dirty="0"/>
              <a:t>Généalogie d’Albert</a:t>
            </a:r>
          </a:p>
        </p:txBody>
      </p:sp>
      <p:sp>
        <p:nvSpPr>
          <p:cNvPr id="12" name="TextBox 11"/>
          <p:cNvSpPr txBox="1"/>
          <p:nvPr/>
        </p:nvSpPr>
        <p:spPr>
          <a:xfrm>
            <a:off x="1872215" y="3459546"/>
            <a:ext cx="1331695" cy="923330"/>
          </a:xfrm>
          <a:prstGeom prst="rect">
            <a:avLst/>
          </a:prstGeom>
          <a:solidFill>
            <a:srgbClr val="8C7E6A"/>
          </a:solidFill>
          <a:ln>
            <a:noFill/>
          </a:ln>
        </p:spPr>
        <p:txBody>
          <a:bodyPr wrap="square" rtlCol="0">
            <a:spAutoFit/>
          </a:bodyPr>
          <a:lstStyle/>
          <a:p>
            <a:pPr algn="ctr"/>
            <a:r>
              <a:rPr lang="en-US" b="1" u="sng" dirty="0">
                <a:solidFill>
                  <a:srgbClr val="ECEDD1"/>
                </a:solidFill>
              </a:rPr>
              <a:t>Frère</a:t>
            </a:r>
          </a:p>
          <a:p>
            <a:pPr algn="ctr"/>
            <a:r>
              <a:rPr lang="en-US" b="1" dirty="0">
                <a:solidFill>
                  <a:srgbClr val="000000"/>
                </a:solidFill>
              </a:rPr>
              <a:t>Milos</a:t>
            </a:r>
          </a:p>
          <a:p>
            <a:pPr algn="ctr"/>
            <a:r>
              <a:rPr lang="en-US" b="1" dirty="0">
                <a:solidFill>
                  <a:srgbClr val="000000"/>
                </a:solidFill>
              </a:rPr>
              <a:t>(1885-1944)</a:t>
            </a:r>
          </a:p>
        </p:txBody>
      </p:sp>
      <p:cxnSp>
        <p:nvCxnSpPr>
          <p:cNvPr id="21" name="Straight Connector 20"/>
          <p:cNvCxnSpPr/>
          <p:nvPr/>
        </p:nvCxnSpPr>
        <p:spPr>
          <a:xfrm>
            <a:off x="2133668" y="3117220"/>
            <a:ext cx="0" cy="329818"/>
          </a:xfrm>
          <a:prstGeom prst="line">
            <a:avLst/>
          </a:prstGeom>
        </p:spPr>
        <p:style>
          <a:lnRef idx="2">
            <a:schemeClr val="accent1"/>
          </a:lnRef>
          <a:fillRef idx="0">
            <a:schemeClr val="accent1"/>
          </a:fillRef>
          <a:effectRef idx="1">
            <a:schemeClr val="accent1"/>
          </a:effectRef>
          <a:fontRef idx="minor">
            <a:schemeClr val="tx1"/>
          </a:fontRef>
        </p:style>
      </p:cxnSp>
      <p:sp>
        <p:nvSpPr>
          <p:cNvPr id="25" name="Left Brace 24"/>
          <p:cNvSpPr/>
          <p:nvPr/>
        </p:nvSpPr>
        <p:spPr>
          <a:xfrm rot="16200000">
            <a:off x="1838812" y="2141723"/>
            <a:ext cx="576345" cy="151324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2" name="Straight Connector 21"/>
          <p:cNvCxnSpPr/>
          <p:nvPr/>
        </p:nvCxnSpPr>
        <p:spPr>
          <a:xfrm>
            <a:off x="3688716" y="3143355"/>
            <a:ext cx="0" cy="329818"/>
          </a:xfrm>
          <a:prstGeom prst="line">
            <a:avLst/>
          </a:prstGeom>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963741" y="6075144"/>
            <a:ext cx="1826778" cy="646331"/>
          </a:xfrm>
          <a:prstGeom prst="rect">
            <a:avLst/>
          </a:prstGeom>
          <a:solidFill>
            <a:srgbClr val="8C7E6A"/>
          </a:solidFill>
          <a:ln>
            <a:noFill/>
          </a:ln>
        </p:spPr>
        <p:txBody>
          <a:bodyPr wrap="square" rtlCol="0">
            <a:spAutoFit/>
          </a:bodyPr>
          <a:lstStyle/>
          <a:p>
            <a:pPr algn="ctr"/>
            <a:r>
              <a:rPr lang="en-US" b="1" dirty="0">
                <a:solidFill>
                  <a:srgbClr val="000000"/>
                </a:solidFill>
              </a:rPr>
              <a:t>Maja</a:t>
            </a:r>
          </a:p>
          <a:p>
            <a:pPr algn="ctr"/>
            <a:r>
              <a:rPr lang="en-US" b="1" dirty="0">
                <a:solidFill>
                  <a:srgbClr val="000000"/>
                </a:solidFill>
              </a:rPr>
              <a:t>(1881-1951)</a:t>
            </a:r>
          </a:p>
        </p:txBody>
      </p:sp>
      <p:sp>
        <p:nvSpPr>
          <p:cNvPr id="34" name="Left Brace 33"/>
          <p:cNvSpPr/>
          <p:nvPr/>
        </p:nvSpPr>
        <p:spPr>
          <a:xfrm rot="16200000">
            <a:off x="6898388" y="1595260"/>
            <a:ext cx="276824" cy="1617340"/>
          </a:xfrm>
          <a:prstGeom prst="leftBrace">
            <a:avLst>
              <a:gd name="adj1" fmla="val 8333"/>
              <a:gd name="adj2" fmla="val 4914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TextBox 35"/>
          <p:cNvSpPr txBox="1"/>
          <p:nvPr/>
        </p:nvSpPr>
        <p:spPr>
          <a:xfrm>
            <a:off x="1795048" y="5866852"/>
            <a:ext cx="1084887" cy="646331"/>
          </a:xfrm>
          <a:prstGeom prst="rect">
            <a:avLst/>
          </a:prstGeom>
          <a:solidFill>
            <a:srgbClr val="8C7E6A"/>
          </a:solidFill>
          <a:ln>
            <a:noFill/>
          </a:ln>
        </p:spPr>
        <p:txBody>
          <a:bodyPr wrap="square" rtlCol="0">
            <a:spAutoFit/>
          </a:bodyPr>
          <a:lstStyle/>
          <a:p>
            <a:pPr algn="ctr"/>
            <a:r>
              <a:rPr lang="en-US" b="1" dirty="0">
                <a:solidFill>
                  <a:srgbClr val="000000"/>
                </a:solidFill>
              </a:rPr>
              <a:t>Liserl</a:t>
            </a:r>
          </a:p>
          <a:p>
            <a:pPr algn="ctr"/>
            <a:r>
              <a:rPr lang="en-US" b="1" dirty="0">
                <a:solidFill>
                  <a:srgbClr val="000000"/>
                </a:solidFill>
              </a:rPr>
              <a:t>1903-?</a:t>
            </a:r>
          </a:p>
        </p:txBody>
      </p:sp>
      <p:cxnSp>
        <p:nvCxnSpPr>
          <p:cNvPr id="39" name="Straight Connector 38"/>
          <p:cNvCxnSpPr/>
          <p:nvPr/>
        </p:nvCxnSpPr>
        <p:spPr>
          <a:xfrm>
            <a:off x="2334258" y="5549773"/>
            <a:ext cx="0" cy="32981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09920" y="1854157"/>
            <a:ext cx="1617339" cy="923330"/>
          </a:xfrm>
          <a:prstGeom prst="rect">
            <a:avLst/>
          </a:prstGeom>
          <a:solidFill>
            <a:srgbClr val="8C7E6A"/>
          </a:solidFill>
          <a:ln>
            <a:noFill/>
          </a:ln>
        </p:spPr>
        <p:txBody>
          <a:bodyPr wrap="square" rtlCol="0">
            <a:spAutoFit/>
          </a:bodyPr>
          <a:lstStyle/>
          <a:p>
            <a:pPr algn="ctr"/>
            <a:r>
              <a:rPr lang="en-US" b="1" u="sng" dirty="0" err="1">
                <a:solidFill>
                  <a:srgbClr val="ECEDD1"/>
                </a:solidFill>
              </a:rPr>
              <a:t>Mère</a:t>
            </a:r>
            <a:endParaRPr lang="en-US" b="1" u="sng" dirty="0">
              <a:solidFill>
                <a:srgbClr val="ECEDD1"/>
              </a:solidFill>
            </a:endParaRPr>
          </a:p>
          <a:p>
            <a:pPr algn="ctr"/>
            <a:r>
              <a:rPr lang="en-US" b="1" dirty="0" err="1">
                <a:solidFill>
                  <a:srgbClr val="000000"/>
                </a:solidFill>
              </a:rPr>
              <a:t>Marija</a:t>
            </a:r>
            <a:r>
              <a:rPr lang="en-US" b="1" dirty="0">
                <a:solidFill>
                  <a:srgbClr val="000000"/>
                </a:solidFill>
              </a:rPr>
              <a:t> </a:t>
            </a:r>
            <a:r>
              <a:rPr lang="en-US" b="1" dirty="0" err="1">
                <a:solidFill>
                  <a:srgbClr val="000000"/>
                </a:solidFill>
              </a:rPr>
              <a:t>Ruzić</a:t>
            </a:r>
            <a:endParaRPr lang="en-US" b="1" dirty="0">
              <a:solidFill>
                <a:srgbClr val="000000"/>
              </a:solidFill>
            </a:endParaRPr>
          </a:p>
          <a:p>
            <a:pPr algn="ctr"/>
            <a:r>
              <a:rPr lang="en-US" b="1" dirty="0">
                <a:solidFill>
                  <a:srgbClr val="000000"/>
                </a:solidFill>
              </a:rPr>
              <a:t>(1846-1935)</a:t>
            </a:r>
          </a:p>
        </p:txBody>
      </p:sp>
      <p:sp>
        <p:nvSpPr>
          <p:cNvPr id="26" name="TextBox 25"/>
          <p:cNvSpPr txBox="1"/>
          <p:nvPr/>
        </p:nvSpPr>
        <p:spPr>
          <a:xfrm>
            <a:off x="4756389" y="1603637"/>
            <a:ext cx="2150608" cy="646331"/>
          </a:xfrm>
          <a:prstGeom prst="rect">
            <a:avLst/>
          </a:prstGeom>
          <a:solidFill>
            <a:srgbClr val="8C7E6A"/>
          </a:solidFill>
          <a:ln>
            <a:noFill/>
          </a:ln>
        </p:spPr>
        <p:txBody>
          <a:bodyPr wrap="square" rtlCol="0">
            <a:spAutoFit/>
          </a:bodyPr>
          <a:lstStyle/>
          <a:p>
            <a:pPr algn="ctr"/>
            <a:r>
              <a:rPr lang="en-US" b="1" dirty="0"/>
              <a:t>Hermann Einstein</a:t>
            </a:r>
          </a:p>
          <a:p>
            <a:pPr algn="ctr"/>
            <a:r>
              <a:rPr lang="en-US" b="1" dirty="0"/>
              <a:t>(1847-1902)</a:t>
            </a:r>
          </a:p>
        </p:txBody>
      </p:sp>
      <p:sp>
        <p:nvSpPr>
          <p:cNvPr id="27" name="TextBox 26"/>
          <p:cNvSpPr txBox="1"/>
          <p:nvPr/>
        </p:nvSpPr>
        <p:spPr>
          <a:xfrm>
            <a:off x="7066346" y="1603637"/>
            <a:ext cx="1617339" cy="646331"/>
          </a:xfrm>
          <a:prstGeom prst="rect">
            <a:avLst/>
          </a:prstGeom>
          <a:solidFill>
            <a:srgbClr val="8C7E6A"/>
          </a:solidFill>
          <a:ln>
            <a:noFill/>
          </a:ln>
        </p:spPr>
        <p:txBody>
          <a:bodyPr wrap="square" rtlCol="0">
            <a:spAutoFit/>
          </a:bodyPr>
          <a:lstStyle/>
          <a:p>
            <a:pPr algn="ctr"/>
            <a:r>
              <a:rPr lang="en-US" b="1" dirty="0">
                <a:solidFill>
                  <a:srgbClr val="000000"/>
                </a:solidFill>
              </a:rPr>
              <a:t>Pauline Koch</a:t>
            </a:r>
          </a:p>
          <a:p>
            <a:pPr algn="ctr"/>
            <a:r>
              <a:rPr lang="en-US" b="1" dirty="0">
                <a:solidFill>
                  <a:srgbClr val="000000"/>
                </a:solidFill>
              </a:rPr>
              <a:t>(1858-1920)</a:t>
            </a:r>
          </a:p>
        </p:txBody>
      </p:sp>
      <p:sp>
        <p:nvSpPr>
          <p:cNvPr id="3" name="Slide Number Placeholder 2"/>
          <p:cNvSpPr>
            <a:spLocks noGrp="1"/>
          </p:cNvSpPr>
          <p:nvPr>
            <p:ph type="sldNum" sz="quarter" idx="12"/>
          </p:nvPr>
        </p:nvSpPr>
        <p:spPr/>
        <p:txBody>
          <a:bodyPr/>
          <a:lstStyle/>
          <a:p>
            <a:fld id="{B44D27A9-ED0C-8246-8976-D4C08DB79F0F}" type="slidenum">
              <a:rPr lang="en-US" smtClean="0"/>
              <a:t>66</a:t>
            </a:fld>
            <a:endParaRPr lang="en-US"/>
          </a:p>
        </p:txBody>
      </p:sp>
      <p:sp>
        <p:nvSpPr>
          <p:cNvPr id="9" name="Footer Placeholder 8"/>
          <p:cNvSpPr>
            <a:spLocks noGrp="1"/>
          </p:cNvSpPr>
          <p:nvPr>
            <p:ph type="ftr" sz="quarter" idx="11"/>
          </p:nvPr>
        </p:nvSpPr>
        <p:spPr/>
        <p:txBody>
          <a:bodyPr/>
          <a:lstStyle/>
          <a:p>
            <a:r>
              <a:rPr lang="en-US"/>
              <a:t>Pauline Gagnon</a:t>
            </a:r>
          </a:p>
        </p:txBody>
      </p:sp>
      <p:pic>
        <p:nvPicPr>
          <p:cNvPr id="10" name="Picture 9" descr="Pauline-Einstein-1858-19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06" y="1615451"/>
            <a:ext cx="2818459" cy="4969882"/>
          </a:xfrm>
          <a:prstGeom prst="rect">
            <a:avLst/>
          </a:prstGeom>
        </p:spPr>
      </p:pic>
      <p:pic>
        <p:nvPicPr>
          <p:cNvPr id="6" name="Picture 5" descr="Hermann-Einstein-1847-19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415" y="1628173"/>
            <a:ext cx="3284063" cy="4969882"/>
          </a:xfrm>
          <a:prstGeom prst="rect">
            <a:avLst/>
          </a:prstGeom>
        </p:spPr>
      </p:pic>
      <p:sp>
        <p:nvSpPr>
          <p:cNvPr id="49" name="Rectangle 48">
            <a:extLst>
              <a:ext uri="{FF2B5EF4-FFF2-40B4-BE49-F238E27FC236}">
                <a16:creationId xmlns:a16="http://schemas.microsoft.com/office/drawing/2014/main" id="{E4BBDA4E-7040-194B-9648-8839BAF054F3}"/>
              </a:ext>
            </a:extLst>
          </p:cNvPr>
          <p:cNvSpPr/>
          <p:nvPr/>
        </p:nvSpPr>
        <p:spPr>
          <a:xfrm>
            <a:off x="6298600" y="3220766"/>
            <a:ext cx="608395" cy="2483722"/>
          </a:xfrm>
          <a:prstGeom prst="rect">
            <a:avLst/>
          </a:prstGeom>
          <a:solidFill>
            <a:srgbClr val="ECED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TextBox 47"/>
          <p:cNvSpPr txBox="1"/>
          <p:nvPr/>
        </p:nvSpPr>
        <p:spPr>
          <a:xfrm>
            <a:off x="7119063" y="6075153"/>
            <a:ext cx="1715397" cy="646331"/>
          </a:xfrm>
          <a:prstGeom prst="rect">
            <a:avLst/>
          </a:prstGeom>
          <a:solidFill>
            <a:srgbClr val="8C7E6A"/>
          </a:solidFill>
          <a:ln>
            <a:noFill/>
          </a:ln>
        </p:spPr>
        <p:txBody>
          <a:bodyPr wrap="square" rtlCol="0">
            <a:spAutoFit/>
          </a:bodyPr>
          <a:lstStyle/>
          <a:p>
            <a:pPr algn="ctr"/>
            <a:r>
              <a:rPr lang="en-US" b="1" dirty="0"/>
              <a:t>Albert</a:t>
            </a:r>
          </a:p>
          <a:p>
            <a:pPr algn="ctr"/>
            <a:r>
              <a:rPr lang="en-US" b="1" dirty="0"/>
              <a:t>(1878-1955)</a:t>
            </a:r>
          </a:p>
        </p:txBody>
      </p:sp>
      <p:pic>
        <p:nvPicPr>
          <p:cNvPr id="1026" name="Picture 2" descr="Einstein family - Wikipedia">
            <a:extLst>
              <a:ext uri="{FF2B5EF4-FFF2-40B4-BE49-F238E27FC236}">
                <a16:creationId xmlns:a16="http://schemas.microsoft.com/office/drawing/2014/main" id="{5AB00BD4-FDD8-B249-8864-5B9450FE8F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0622" y="2577462"/>
            <a:ext cx="1768257" cy="3349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86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noProof="0" dirty="0"/>
              <a:t>Leurs débuts (1896-1901)</a:t>
            </a:r>
          </a:p>
        </p:txBody>
      </p:sp>
      <p:sp>
        <p:nvSpPr>
          <p:cNvPr id="3" name="Content Placeholder 2"/>
          <p:cNvSpPr>
            <a:spLocks noGrp="1"/>
          </p:cNvSpPr>
          <p:nvPr>
            <p:ph idx="1"/>
          </p:nvPr>
        </p:nvSpPr>
        <p:spPr/>
        <p:txBody>
          <a:bodyPr/>
          <a:lstStyle/>
          <a:p>
            <a:r>
              <a:rPr lang="fr-CA" noProof="0" dirty="0"/>
              <a:t>Les mêmes passions: </a:t>
            </a:r>
          </a:p>
          <a:p>
            <a:pPr lvl="1"/>
            <a:r>
              <a:rPr lang="fr-CA" noProof="0" dirty="0"/>
              <a:t>physique, musique, </a:t>
            </a:r>
            <a:r>
              <a:rPr lang="fr-CA" dirty="0"/>
              <a:t>l’un pour l’autre</a:t>
            </a:r>
            <a:endParaRPr lang="fr-CA" noProof="0" dirty="0"/>
          </a:p>
          <a:p>
            <a:r>
              <a:rPr lang="fr-CA" noProof="0" dirty="0"/>
              <a:t>Passent des heures à étudier ensemble</a:t>
            </a:r>
          </a:p>
          <a:p>
            <a:r>
              <a:rPr lang="fr-CA" noProof="0" dirty="0"/>
              <a:t>Mileva </a:t>
            </a:r>
            <a:r>
              <a:rPr lang="fr-CA" dirty="0"/>
              <a:t>était</a:t>
            </a:r>
            <a:r>
              <a:rPr lang="fr-CA" noProof="0" dirty="0"/>
              <a:t> méthodique et organisée</a:t>
            </a:r>
          </a:p>
          <a:p>
            <a:r>
              <a:rPr lang="fr-CA" noProof="0" dirty="0"/>
              <a:t>Elle l’aidait à canaliser son énergie </a:t>
            </a:r>
          </a:p>
          <a:p>
            <a:r>
              <a:rPr lang="fr-CA" noProof="0" dirty="0"/>
              <a:t>Elle guidait ses lectures</a:t>
            </a:r>
          </a:p>
        </p:txBody>
      </p:sp>
      <p:sp>
        <p:nvSpPr>
          <p:cNvPr id="4" name="Slide Number Placeholder 3"/>
          <p:cNvSpPr>
            <a:spLocks noGrp="1"/>
          </p:cNvSpPr>
          <p:nvPr>
            <p:ph type="sldNum" sz="quarter" idx="12"/>
          </p:nvPr>
        </p:nvSpPr>
        <p:spPr/>
        <p:txBody>
          <a:bodyPr/>
          <a:lstStyle/>
          <a:p>
            <a:fld id="{B44D27A9-ED0C-8246-8976-D4C08DB79F0F}" type="slidenum">
              <a:rPr lang="en-US" smtClean="0"/>
              <a:t>67</a:t>
            </a:fld>
            <a:endParaRPr lang="en-US"/>
          </a:p>
        </p:txBody>
      </p:sp>
      <p:sp>
        <p:nvSpPr>
          <p:cNvPr id="5" name="Footer Placeholder 4"/>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24391938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281"/>
            <a:ext cx="8229600" cy="1143000"/>
          </a:xfrm>
        </p:spPr>
        <p:txBody>
          <a:bodyPr>
            <a:noAutofit/>
          </a:bodyPr>
          <a:lstStyle/>
          <a:p>
            <a:r>
              <a:rPr lang="fr-CA" sz="2800" noProof="0" dirty="0"/>
              <a:t>Performance scolaire (note maximale: 6)</a:t>
            </a:r>
            <a:br>
              <a:rPr lang="fr-CA" sz="2800" noProof="0" dirty="0"/>
            </a:br>
            <a:r>
              <a:rPr lang="fr-CA" sz="2800" noProof="0" dirty="0"/>
              <a:t>(d’après Desanka </a:t>
            </a:r>
            <a:r>
              <a:rPr lang="fr-CA" sz="2800" dirty="0" err="1"/>
              <a:t>Trbuhović-Gjurić</a:t>
            </a:r>
            <a:r>
              <a:rPr lang="fr-CA" sz="2800" noProof="0" dirty="0"/>
              <a:t>)</a:t>
            </a:r>
          </a:p>
        </p:txBody>
      </p:sp>
      <p:graphicFrame>
        <p:nvGraphicFramePr>
          <p:cNvPr id="7" name="Table 6"/>
          <p:cNvGraphicFramePr>
            <a:graphicFrameLocks noGrp="1"/>
          </p:cNvGraphicFramePr>
          <p:nvPr/>
        </p:nvGraphicFramePr>
        <p:xfrm>
          <a:off x="457200" y="918693"/>
          <a:ext cx="8229600" cy="5922488"/>
        </p:xfrm>
        <a:graphic>
          <a:graphicData uri="http://schemas.openxmlformats.org/drawingml/2006/table">
            <a:tbl>
              <a:tblPr firstRow="1" bandRow="1">
                <a:tableStyleId>{5C22544A-7EE6-4342-B048-85BDC9FD1C3A}</a:tableStyleId>
              </a:tblPr>
              <a:tblGrid>
                <a:gridCol w="5424595">
                  <a:extLst>
                    <a:ext uri="{9D8B030D-6E8A-4147-A177-3AD203B41FA5}">
                      <a16:colId xmlns:a16="http://schemas.microsoft.com/office/drawing/2014/main" val="20000"/>
                    </a:ext>
                  </a:extLst>
                </a:gridCol>
                <a:gridCol w="1194503">
                  <a:extLst>
                    <a:ext uri="{9D8B030D-6E8A-4147-A177-3AD203B41FA5}">
                      <a16:colId xmlns:a16="http://schemas.microsoft.com/office/drawing/2014/main" val="20001"/>
                    </a:ext>
                  </a:extLst>
                </a:gridCol>
                <a:gridCol w="1610502">
                  <a:extLst>
                    <a:ext uri="{9D8B030D-6E8A-4147-A177-3AD203B41FA5}">
                      <a16:colId xmlns:a16="http://schemas.microsoft.com/office/drawing/2014/main" val="20002"/>
                    </a:ext>
                  </a:extLst>
                </a:gridCol>
              </a:tblGrid>
              <a:tr h="335082">
                <a:tc>
                  <a:txBody>
                    <a:bodyPr/>
                    <a:lstStyle/>
                    <a:p>
                      <a:r>
                        <a:rPr lang="en-US" dirty="0">
                          <a:solidFill>
                            <a:schemeClr val="tx1"/>
                          </a:solidFill>
                        </a:rPr>
                        <a:t>1896-1897</a:t>
                      </a:r>
                    </a:p>
                  </a:txBody>
                  <a:tcPr>
                    <a:solidFill>
                      <a:srgbClr val="93A299"/>
                    </a:solidFill>
                  </a:tcPr>
                </a:tc>
                <a:tc>
                  <a:txBody>
                    <a:bodyPr/>
                    <a:lstStyle/>
                    <a:p>
                      <a:r>
                        <a:rPr lang="en-US" dirty="0">
                          <a:solidFill>
                            <a:schemeClr val="tx1"/>
                          </a:solidFill>
                        </a:rPr>
                        <a:t>Mileva</a:t>
                      </a:r>
                    </a:p>
                  </a:txBody>
                  <a:tcPr>
                    <a:solidFill>
                      <a:srgbClr val="93A299"/>
                    </a:solidFill>
                  </a:tcPr>
                </a:tc>
                <a:tc>
                  <a:txBody>
                    <a:bodyPr/>
                    <a:lstStyle/>
                    <a:p>
                      <a:r>
                        <a:rPr lang="en-US" dirty="0">
                          <a:solidFill>
                            <a:schemeClr val="tx1"/>
                          </a:solidFill>
                        </a:rPr>
                        <a:t>Albert</a:t>
                      </a:r>
                    </a:p>
                  </a:txBody>
                  <a:tcPr>
                    <a:solidFill>
                      <a:srgbClr val="93A299"/>
                    </a:solidFill>
                  </a:tcPr>
                </a:tc>
                <a:extLst>
                  <a:ext uri="{0D108BD9-81ED-4DB2-BD59-A6C34878D82A}">
                    <a16:rowId xmlns:a16="http://schemas.microsoft.com/office/drawing/2014/main" val="10000"/>
                  </a:ext>
                </a:extLst>
              </a:tr>
              <a:tr h="397876">
                <a:tc>
                  <a:txBody>
                    <a:bodyPr/>
                    <a:lstStyle/>
                    <a:p>
                      <a:r>
                        <a:rPr lang="en-US" dirty="0" err="1">
                          <a:solidFill>
                            <a:schemeClr val="tx1"/>
                          </a:solidFill>
                        </a:rPr>
                        <a:t>calcul</a:t>
                      </a:r>
                      <a:r>
                        <a:rPr lang="en-US" dirty="0">
                          <a:solidFill>
                            <a:schemeClr val="tx1"/>
                          </a:solidFill>
                        </a:rPr>
                        <a:t> </a:t>
                      </a:r>
                      <a:r>
                        <a:rPr lang="en-US" dirty="0" err="1">
                          <a:solidFill>
                            <a:schemeClr val="tx1"/>
                          </a:solidFill>
                        </a:rPr>
                        <a:t>intégral</a:t>
                      </a:r>
                      <a:r>
                        <a:rPr lang="en-US" dirty="0">
                          <a:solidFill>
                            <a:schemeClr val="tx1"/>
                          </a:solidFill>
                        </a:rPr>
                        <a:t> et </a:t>
                      </a:r>
                      <a:r>
                        <a:rPr lang="en-US" dirty="0" err="1">
                          <a:solidFill>
                            <a:schemeClr val="tx1"/>
                          </a:solidFill>
                        </a:rPr>
                        <a:t>différentiel</a:t>
                      </a:r>
                      <a:endParaRPr lang="en-US" dirty="0">
                        <a:solidFill>
                          <a:schemeClr val="tx1"/>
                        </a:solidFill>
                      </a:endParaRPr>
                    </a:p>
                  </a:txBody>
                  <a:tcPr/>
                </a:tc>
                <a:tc>
                  <a:txBody>
                    <a:bodyPr/>
                    <a:lstStyle/>
                    <a:p>
                      <a:r>
                        <a:rPr lang="en-US" dirty="0">
                          <a:solidFill>
                            <a:schemeClr val="tx1"/>
                          </a:solidFill>
                        </a:rPr>
                        <a:t>4,5</a:t>
                      </a:r>
                      <a:r>
                        <a:rPr lang="en-US" baseline="0" dirty="0">
                          <a:solidFill>
                            <a:schemeClr val="tx1"/>
                          </a:solidFill>
                        </a:rPr>
                        <a:t>      4,5</a:t>
                      </a:r>
                      <a:endParaRPr lang="en-US"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4,5</a:t>
                      </a:r>
                      <a:r>
                        <a:rPr lang="en-US" baseline="0" dirty="0">
                          <a:solidFill>
                            <a:schemeClr val="tx1"/>
                          </a:solidFill>
                        </a:rPr>
                        <a:t>       5</a:t>
                      </a:r>
                      <a:endParaRPr lang="en-US" dirty="0">
                        <a:solidFill>
                          <a:schemeClr val="tx1"/>
                        </a:solidFill>
                      </a:endParaRPr>
                    </a:p>
                  </a:txBody>
                  <a:tcPr/>
                </a:tc>
                <a:extLst>
                  <a:ext uri="{0D108BD9-81ED-4DB2-BD59-A6C34878D82A}">
                    <a16:rowId xmlns:a16="http://schemas.microsoft.com/office/drawing/2014/main" val="10001"/>
                  </a:ext>
                </a:extLst>
              </a:tr>
              <a:tr h="379506">
                <a:tc>
                  <a:txBody>
                    <a:bodyPr/>
                    <a:lstStyle/>
                    <a:p>
                      <a:r>
                        <a:rPr lang="en-US" dirty="0" err="1">
                          <a:solidFill>
                            <a:schemeClr val="tx1"/>
                          </a:solidFill>
                        </a:rPr>
                        <a:t>géométrie</a:t>
                      </a:r>
                      <a:r>
                        <a:rPr lang="en-US" dirty="0">
                          <a:solidFill>
                            <a:schemeClr val="tx1"/>
                          </a:solidFill>
                        </a:rPr>
                        <a:t> </a:t>
                      </a:r>
                      <a:r>
                        <a:rPr lang="en-US" dirty="0" err="1">
                          <a:solidFill>
                            <a:schemeClr val="tx1"/>
                          </a:solidFill>
                        </a:rPr>
                        <a:t>analytique</a:t>
                      </a:r>
                      <a:endParaRPr lang="en-US" dirty="0">
                        <a:solidFill>
                          <a:schemeClr val="tx1"/>
                        </a:solidFill>
                      </a:endParaRPr>
                    </a:p>
                  </a:txBody>
                  <a:tcPr/>
                </a:tc>
                <a:tc>
                  <a:txBody>
                    <a:bodyPr/>
                    <a:lstStyle/>
                    <a:p>
                      <a:r>
                        <a:rPr lang="en-US" dirty="0">
                          <a:solidFill>
                            <a:schemeClr val="tx1"/>
                          </a:solidFill>
                        </a:rPr>
                        <a:t>4,5</a:t>
                      </a:r>
                    </a:p>
                  </a:txBody>
                  <a:tcPr/>
                </a:tc>
                <a:tc>
                  <a:txBody>
                    <a:bodyPr/>
                    <a:lstStyle/>
                    <a:p>
                      <a:r>
                        <a:rPr lang="en-US" dirty="0">
                          <a:solidFill>
                            <a:schemeClr val="tx1"/>
                          </a:solidFill>
                        </a:rPr>
                        <a:t>5,0</a:t>
                      </a:r>
                    </a:p>
                  </a:txBody>
                  <a:tcPr/>
                </a:tc>
                <a:extLst>
                  <a:ext uri="{0D108BD9-81ED-4DB2-BD59-A6C34878D82A}">
                    <a16:rowId xmlns:a16="http://schemas.microsoft.com/office/drawing/2014/main" val="10002"/>
                  </a:ext>
                </a:extLst>
              </a:tr>
              <a:tr h="335082">
                <a:tc>
                  <a:txBody>
                    <a:bodyPr/>
                    <a:lstStyle/>
                    <a:p>
                      <a:r>
                        <a:rPr lang="en-US" dirty="0" err="1">
                          <a:solidFill>
                            <a:schemeClr val="tx1"/>
                          </a:solidFill>
                        </a:rPr>
                        <a:t>géométrie</a:t>
                      </a:r>
                      <a:r>
                        <a:rPr lang="en-US" dirty="0">
                          <a:solidFill>
                            <a:schemeClr val="tx1"/>
                          </a:solidFill>
                        </a:rPr>
                        <a:t> descriptive</a:t>
                      </a:r>
                    </a:p>
                  </a:txBody>
                  <a:tcPr/>
                </a:tc>
                <a:tc>
                  <a:txBody>
                    <a:bodyPr/>
                    <a:lstStyle/>
                    <a:p>
                      <a:r>
                        <a:rPr lang="en-US" dirty="0">
                          <a:solidFill>
                            <a:schemeClr val="tx1"/>
                          </a:solidFill>
                        </a:rPr>
                        <a:t>4,5      4</a:t>
                      </a:r>
                    </a:p>
                  </a:txBody>
                  <a:tcPr/>
                </a:tc>
                <a:tc>
                  <a:txBody>
                    <a:bodyPr/>
                    <a:lstStyle/>
                    <a:p>
                      <a:r>
                        <a:rPr lang="en-US" dirty="0">
                          <a:solidFill>
                            <a:schemeClr val="tx1"/>
                          </a:solidFill>
                        </a:rPr>
                        <a:t>4,5       4</a:t>
                      </a:r>
                    </a:p>
                  </a:txBody>
                  <a:tcPr/>
                </a:tc>
                <a:extLst>
                  <a:ext uri="{0D108BD9-81ED-4DB2-BD59-A6C34878D82A}">
                    <a16:rowId xmlns:a16="http://schemas.microsoft.com/office/drawing/2014/main" val="10003"/>
                  </a:ext>
                </a:extLst>
              </a:tr>
              <a:tr h="335082">
                <a:tc>
                  <a:txBody>
                    <a:bodyPr/>
                    <a:lstStyle/>
                    <a:p>
                      <a:r>
                        <a:rPr lang="en-US" dirty="0" err="1">
                          <a:solidFill>
                            <a:schemeClr val="tx1"/>
                          </a:solidFill>
                        </a:rPr>
                        <a:t>géométrie</a:t>
                      </a:r>
                      <a:r>
                        <a:rPr lang="en-US" dirty="0">
                          <a:solidFill>
                            <a:schemeClr val="tx1"/>
                          </a:solidFill>
                        </a:rPr>
                        <a:t> projective</a:t>
                      </a:r>
                    </a:p>
                  </a:txBody>
                  <a:tcPr/>
                </a:tc>
                <a:tc>
                  <a:txBody>
                    <a:bodyPr/>
                    <a:lstStyle/>
                    <a:p>
                      <a:r>
                        <a:rPr lang="en-US" dirty="0">
                          <a:solidFill>
                            <a:schemeClr val="tx1"/>
                          </a:solidFill>
                        </a:rPr>
                        <a:t>3,5</a:t>
                      </a:r>
                    </a:p>
                  </a:txBody>
                  <a:tcPr/>
                </a:tc>
                <a:tc>
                  <a:txBody>
                    <a:bodyPr/>
                    <a:lstStyle/>
                    <a:p>
                      <a:r>
                        <a:rPr lang="en-US" dirty="0">
                          <a:solidFill>
                            <a:schemeClr val="tx1"/>
                          </a:solidFill>
                        </a:rPr>
                        <a:t>5</a:t>
                      </a:r>
                    </a:p>
                  </a:txBody>
                  <a:tcPr/>
                </a:tc>
                <a:extLst>
                  <a:ext uri="{0D108BD9-81ED-4DB2-BD59-A6C34878D82A}">
                    <a16:rowId xmlns:a16="http://schemas.microsoft.com/office/drawing/2014/main" val="10004"/>
                  </a:ext>
                </a:extLst>
              </a:tr>
              <a:tr h="335082">
                <a:tc>
                  <a:txBody>
                    <a:bodyPr/>
                    <a:lstStyle/>
                    <a:p>
                      <a:r>
                        <a:rPr lang="en-US" dirty="0" err="1">
                          <a:solidFill>
                            <a:schemeClr val="tx1"/>
                          </a:solidFill>
                        </a:rPr>
                        <a:t>équations</a:t>
                      </a:r>
                      <a:r>
                        <a:rPr lang="en-US" dirty="0">
                          <a:solidFill>
                            <a:schemeClr val="tx1"/>
                          </a:solidFill>
                        </a:rPr>
                        <a:t> </a:t>
                      </a:r>
                      <a:r>
                        <a:rPr lang="en-US" dirty="0" err="1">
                          <a:solidFill>
                            <a:schemeClr val="tx1"/>
                          </a:solidFill>
                        </a:rPr>
                        <a:t>différentielles</a:t>
                      </a:r>
                      <a:endParaRPr lang="en-US" dirty="0">
                        <a:solidFill>
                          <a:schemeClr val="tx1"/>
                        </a:solidFill>
                      </a:endParaRPr>
                    </a:p>
                  </a:txBody>
                  <a:tcPr/>
                </a:tc>
                <a:tc>
                  <a:txBody>
                    <a:bodyPr/>
                    <a:lstStyle/>
                    <a:p>
                      <a:r>
                        <a:rPr lang="en-US" dirty="0">
                          <a:solidFill>
                            <a:schemeClr val="tx1"/>
                          </a:solidFill>
                        </a:rPr>
                        <a:t>4,5</a:t>
                      </a:r>
                    </a:p>
                  </a:txBody>
                  <a:tcPr/>
                </a:tc>
                <a:tc>
                  <a:txBody>
                    <a:bodyPr/>
                    <a:lstStyle/>
                    <a:p>
                      <a:r>
                        <a:rPr lang="en-US" dirty="0">
                          <a:solidFill>
                            <a:schemeClr val="tx1"/>
                          </a:solidFill>
                        </a:rPr>
                        <a:t>5</a:t>
                      </a:r>
                    </a:p>
                  </a:txBody>
                  <a:tcPr/>
                </a:tc>
                <a:extLst>
                  <a:ext uri="{0D108BD9-81ED-4DB2-BD59-A6C34878D82A}">
                    <a16:rowId xmlns:a16="http://schemas.microsoft.com/office/drawing/2014/main" val="10005"/>
                  </a:ext>
                </a:extLst>
              </a:tr>
              <a:tr h="335082">
                <a:tc>
                  <a:txBody>
                    <a:bodyPr/>
                    <a:lstStyle/>
                    <a:p>
                      <a:r>
                        <a:rPr lang="en-US" b="1" dirty="0">
                          <a:solidFill>
                            <a:schemeClr val="tx1"/>
                          </a:solidFill>
                        </a:rPr>
                        <a:t>1897-1898</a:t>
                      </a:r>
                    </a:p>
                  </a:txBody>
                  <a:tcPr>
                    <a:solidFill>
                      <a:schemeClr val="accent1"/>
                    </a:solidFill>
                  </a:tcPr>
                </a:tc>
                <a:tc>
                  <a:txBody>
                    <a:bodyPr/>
                    <a:lstStyle/>
                    <a:p>
                      <a:r>
                        <a:rPr lang="en-US" b="1" dirty="0">
                          <a:solidFill>
                            <a:schemeClr val="tx1"/>
                          </a:solidFill>
                        </a:rPr>
                        <a:t>Mileva</a:t>
                      </a:r>
                    </a:p>
                  </a:txBody>
                  <a:tcPr>
                    <a:solidFill>
                      <a:schemeClr val="accent1"/>
                    </a:solidFill>
                  </a:tcPr>
                </a:tc>
                <a:tc>
                  <a:txBody>
                    <a:bodyPr/>
                    <a:lstStyle/>
                    <a:p>
                      <a:r>
                        <a:rPr lang="en-US" b="1" dirty="0">
                          <a:solidFill>
                            <a:schemeClr val="tx1"/>
                          </a:solidFill>
                        </a:rPr>
                        <a:t>Albert</a:t>
                      </a:r>
                    </a:p>
                  </a:txBody>
                  <a:tcPr>
                    <a:solidFill>
                      <a:schemeClr val="accent1"/>
                    </a:solidFill>
                  </a:tcPr>
                </a:tc>
                <a:extLst>
                  <a:ext uri="{0D108BD9-81ED-4DB2-BD59-A6C34878D82A}">
                    <a16:rowId xmlns:a16="http://schemas.microsoft.com/office/drawing/2014/main" val="10006"/>
                  </a:ext>
                </a:extLst>
              </a:tr>
              <a:tr h="335082">
                <a:tc>
                  <a:txBody>
                    <a:bodyPr/>
                    <a:lstStyle/>
                    <a:p>
                      <a:r>
                        <a:rPr lang="en-US" b="0" dirty="0" err="1">
                          <a:solidFill>
                            <a:schemeClr val="tx1"/>
                          </a:solidFill>
                        </a:rPr>
                        <a:t>équations</a:t>
                      </a:r>
                      <a:r>
                        <a:rPr lang="en-US" b="0" dirty="0">
                          <a:solidFill>
                            <a:schemeClr val="tx1"/>
                          </a:solidFill>
                        </a:rPr>
                        <a:t> </a:t>
                      </a:r>
                      <a:r>
                        <a:rPr lang="en-US" b="0" dirty="0" err="1">
                          <a:solidFill>
                            <a:schemeClr val="tx1"/>
                          </a:solidFill>
                        </a:rPr>
                        <a:t>différentielles</a:t>
                      </a:r>
                      <a:endParaRPr lang="en-US" b="0" dirty="0">
                        <a:solidFill>
                          <a:schemeClr val="tx1"/>
                        </a:solidFill>
                      </a:endParaRPr>
                    </a:p>
                  </a:txBody>
                  <a:tcPr/>
                </a:tc>
                <a:tc>
                  <a:txBody>
                    <a:bodyPr/>
                    <a:lstStyle/>
                    <a:p>
                      <a:endParaRPr lang="en-US" b="1" dirty="0">
                        <a:solidFill>
                          <a:schemeClr val="tx1"/>
                        </a:solidFill>
                      </a:endParaRPr>
                    </a:p>
                  </a:txBody>
                  <a:tcPr/>
                </a:tc>
                <a:tc>
                  <a:txBody>
                    <a:bodyPr/>
                    <a:lstStyle/>
                    <a:p>
                      <a:r>
                        <a:rPr lang="en-US" b="0" dirty="0">
                          <a:solidFill>
                            <a:schemeClr val="tx1"/>
                          </a:solidFill>
                        </a:rPr>
                        <a:t>5</a:t>
                      </a:r>
                    </a:p>
                  </a:txBody>
                  <a:tcPr/>
                </a:tc>
                <a:extLst>
                  <a:ext uri="{0D108BD9-81ED-4DB2-BD59-A6C34878D82A}">
                    <a16:rowId xmlns:a16="http://schemas.microsoft.com/office/drawing/2014/main" val="10007"/>
                  </a:ext>
                </a:extLst>
              </a:tr>
              <a:tr h="335082">
                <a:tc>
                  <a:txBody>
                    <a:bodyPr/>
                    <a:lstStyle/>
                    <a:p>
                      <a:r>
                        <a:rPr lang="en-US" b="0" dirty="0">
                          <a:solidFill>
                            <a:schemeClr val="tx1"/>
                          </a:solidFill>
                        </a:rPr>
                        <a:t>physique</a:t>
                      </a:r>
                    </a:p>
                  </a:txBody>
                  <a:tcPr/>
                </a:tc>
                <a:tc>
                  <a:txBody>
                    <a:bodyPr/>
                    <a:lstStyle/>
                    <a:p>
                      <a:r>
                        <a:rPr lang="en-US" b="0" dirty="0">
                          <a:solidFill>
                            <a:schemeClr val="tx1"/>
                          </a:solidFill>
                        </a:rPr>
                        <a:t>5</a:t>
                      </a:r>
                    </a:p>
                  </a:txBody>
                  <a:tcPr/>
                </a:tc>
                <a:tc>
                  <a:txBody>
                    <a:bodyPr/>
                    <a:lstStyle/>
                    <a:p>
                      <a:r>
                        <a:rPr lang="en-US" b="0" dirty="0">
                          <a:solidFill>
                            <a:schemeClr val="tx1"/>
                          </a:solidFill>
                        </a:rPr>
                        <a:t>5          5</a:t>
                      </a:r>
                    </a:p>
                  </a:txBody>
                  <a:tcPr/>
                </a:tc>
                <a:extLst>
                  <a:ext uri="{0D108BD9-81ED-4DB2-BD59-A6C34878D82A}">
                    <a16:rowId xmlns:a16="http://schemas.microsoft.com/office/drawing/2014/main" val="10008"/>
                  </a:ext>
                </a:extLst>
              </a:tr>
              <a:tr h="335082">
                <a:tc>
                  <a:txBody>
                    <a:bodyPr/>
                    <a:lstStyle/>
                    <a:p>
                      <a:r>
                        <a:rPr lang="en-US" b="0" dirty="0" err="1">
                          <a:solidFill>
                            <a:schemeClr val="tx1"/>
                          </a:solidFill>
                        </a:rPr>
                        <a:t>géométrie</a:t>
                      </a:r>
                      <a:r>
                        <a:rPr lang="en-US" b="0" baseline="0" dirty="0">
                          <a:solidFill>
                            <a:schemeClr val="tx1"/>
                          </a:solidFill>
                        </a:rPr>
                        <a:t> projective</a:t>
                      </a:r>
                      <a:endParaRPr lang="en-US" b="0" dirty="0">
                        <a:solidFill>
                          <a:schemeClr val="tx1"/>
                        </a:solidFill>
                      </a:endParaRPr>
                    </a:p>
                  </a:txBody>
                  <a:tcPr/>
                </a:tc>
                <a:tc>
                  <a:txBody>
                    <a:bodyPr/>
                    <a:lstStyle/>
                    <a:p>
                      <a:endParaRPr lang="en-US" b="0" dirty="0">
                        <a:solidFill>
                          <a:schemeClr val="tx1"/>
                        </a:solidFill>
                      </a:endParaRPr>
                    </a:p>
                  </a:txBody>
                  <a:tcPr/>
                </a:tc>
                <a:tc>
                  <a:txBody>
                    <a:bodyPr/>
                    <a:lstStyle/>
                    <a:p>
                      <a:r>
                        <a:rPr lang="en-US" b="0" dirty="0">
                          <a:solidFill>
                            <a:schemeClr val="tx1"/>
                          </a:solidFill>
                        </a:rPr>
                        <a:t>4</a:t>
                      </a:r>
                    </a:p>
                  </a:txBody>
                  <a:tcPr/>
                </a:tc>
                <a:extLst>
                  <a:ext uri="{0D108BD9-81ED-4DB2-BD59-A6C34878D82A}">
                    <a16:rowId xmlns:a16="http://schemas.microsoft.com/office/drawing/2014/main" val="10009"/>
                  </a:ext>
                </a:extLst>
              </a:tr>
              <a:tr h="335082">
                <a:tc>
                  <a:txBody>
                    <a:bodyPr/>
                    <a:lstStyle/>
                    <a:p>
                      <a:r>
                        <a:rPr lang="en-US" b="0" dirty="0">
                          <a:solidFill>
                            <a:schemeClr val="tx1"/>
                          </a:solidFill>
                        </a:rPr>
                        <a:t>physique </a:t>
                      </a:r>
                      <a:r>
                        <a:rPr lang="en-US" b="0" dirty="0" err="1">
                          <a:solidFill>
                            <a:schemeClr val="tx1"/>
                          </a:solidFill>
                        </a:rPr>
                        <a:t>appliquée</a:t>
                      </a:r>
                      <a:endParaRPr lang="en-US" b="0" dirty="0">
                        <a:solidFill>
                          <a:schemeClr val="tx1"/>
                        </a:solidFill>
                      </a:endParaRPr>
                    </a:p>
                  </a:txBody>
                  <a:tcPr/>
                </a:tc>
                <a:tc>
                  <a:txBody>
                    <a:bodyPr/>
                    <a:lstStyle/>
                    <a:p>
                      <a:r>
                        <a:rPr lang="en-US" b="0" dirty="0">
                          <a:solidFill>
                            <a:schemeClr val="tx1"/>
                          </a:solidFill>
                        </a:rPr>
                        <a:t>5</a:t>
                      </a:r>
                    </a:p>
                  </a:txBody>
                  <a:tcPr/>
                </a:tc>
                <a:tc>
                  <a:txBody>
                    <a:bodyPr/>
                    <a:lstStyle/>
                    <a:p>
                      <a:r>
                        <a:rPr lang="en-US" b="0" dirty="0">
                          <a:solidFill>
                            <a:schemeClr val="tx1"/>
                          </a:solidFill>
                        </a:rPr>
                        <a:t>1</a:t>
                      </a:r>
                    </a:p>
                  </a:txBody>
                  <a:tcPr/>
                </a:tc>
                <a:extLst>
                  <a:ext uri="{0D108BD9-81ED-4DB2-BD59-A6C34878D82A}">
                    <a16:rowId xmlns:a16="http://schemas.microsoft.com/office/drawing/2014/main" val="10010"/>
                  </a:ext>
                </a:extLst>
              </a:tr>
              <a:tr h="335082">
                <a:tc>
                  <a:txBody>
                    <a:bodyPr/>
                    <a:lstStyle/>
                    <a:p>
                      <a:r>
                        <a:rPr lang="en-US" b="0" dirty="0" err="1">
                          <a:solidFill>
                            <a:schemeClr val="tx1"/>
                          </a:solidFill>
                        </a:rPr>
                        <a:t>laboratoire</a:t>
                      </a:r>
                      <a:r>
                        <a:rPr lang="en-US" b="0" dirty="0">
                          <a:solidFill>
                            <a:schemeClr val="tx1"/>
                          </a:solidFill>
                        </a:rPr>
                        <a:t> de physique</a:t>
                      </a:r>
                    </a:p>
                  </a:txBody>
                  <a:tcPr/>
                </a:tc>
                <a:tc>
                  <a:txBody>
                    <a:bodyPr/>
                    <a:lstStyle/>
                    <a:p>
                      <a:r>
                        <a:rPr lang="en-US" b="0" dirty="0">
                          <a:solidFill>
                            <a:schemeClr val="tx1"/>
                          </a:solidFill>
                        </a:rPr>
                        <a:t>5</a:t>
                      </a:r>
                    </a:p>
                  </a:txBody>
                  <a:tcPr/>
                </a:tc>
                <a:tc>
                  <a:txBody>
                    <a:bodyPr/>
                    <a:lstStyle/>
                    <a:p>
                      <a:r>
                        <a:rPr lang="en-US" b="0" dirty="0">
                          <a:solidFill>
                            <a:schemeClr val="tx1"/>
                          </a:solidFill>
                        </a:rPr>
                        <a:t>5</a:t>
                      </a:r>
                    </a:p>
                  </a:txBody>
                  <a:tcPr/>
                </a:tc>
                <a:extLst>
                  <a:ext uri="{0D108BD9-81ED-4DB2-BD59-A6C34878D82A}">
                    <a16:rowId xmlns:a16="http://schemas.microsoft.com/office/drawing/2014/main" val="10011"/>
                  </a:ext>
                </a:extLst>
              </a:tr>
              <a:tr h="390226">
                <a:tc>
                  <a:txBody>
                    <a:bodyPr/>
                    <a:lstStyle/>
                    <a:p>
                      <a:r>
                        <a:rPr lang="en-US" b="0" dirty="0" err="1">
                          <a:solidFill>
                            <a:schemeClr val="tx1"/>
                          </a:solidFill>
                        </a:rPr>
                        <a:t>détermination</a:t>
                      </a:r>
                      <a:r>
                        <a:rPr lang="en-US" b="0" dirty="0">
                          <a:solidFill>
                            <a:schemeClr val="tx1"/>
                          </a:solidFill>
                        </a:rPr>
                        <a:t> des </a:t>
                      </a:r>
                      <a:r>
                        <a:rPr lang="en-US" b="0" dirty="0" err="1">
                          <a:solidFill>
                            <a:schemeClr val="tx1"/>
                          </a:solidFill>
                        </a:rPr>
                        <a:t>lieux</a:t>
                      </a:r>
                      <a:r>
                        <a:rPr lang="en-US" b="0" dirty="0">
                          <a:solidFill>
                            <a:schemeClr val="tx1"/>
                          </a:solidFill>
                        </a:rPr>
                        <a:t> </a:t>
                      </a:r>
                      <a:r>
                        <a:rPr lang="en-US" b="0" dirty="0" err="1">
                          <a:solidFill>
                            <a:schemeClr val="tx1"/>
                          </a:solidFill>
                        </a:rPr>
                        <a:t>géographiques</a:t>
                      </a:r>
                      <a:endParaRPr lang="en-US" b="0" dirty="0">
                        <a:solidFill>
                          <a:schemeClr val="tx1"/>
                        </a:solidFill>
                      </a:endParaRPr>
                    </a:p>
                  </a:txBody>
                  <a:tcPr/>
                </a:tc>
                <a:tc>
                  <a:txBody>
                    <a:bodyPr/>
                    <a:lstStyle/>
                    <a:p>
                      <a:r>
                        <a:rPr lang="en-US" b="0" dirty="0">
                          <a:solidFill>
                            <a:schemeClr val="tx1"/>
                          </a:solidFill>
                        </a:rPr>
                        <a:t>5</a:t>
                      </a:r>
                    </a:p>
                  </a:txBody>
                  <a:tcPr/>
                </a:tc>
                <a:tc>
                  <a:txBody>
                    <a:bodyPr/>
                    <a:lstStyle/>
                    <a:p>
                      <a:r>
                        <a:rPr lang="en-US" b="0" dirty="0">
                          <a:solidFill>
                            <a:schemeClr val="tx1"/>
                          </a:solidFill>
                        </a:rPr>
                        <a:t>4,5</a:t>
                      </a:r>
                    </a:p>
                  </a:txBody>
                  <a:tcPr/>
                </a:tc>
                <a:extLst>
                  <a:ext uri="{0D108BD9-81ED-4DB2-BD59-A6C34878D82A}">
                    <a16:rowId xmlns:a16="http://schemas.microsoft.com/office/drawing/2014/main" val="10012"/>
                  </a:ext>
                </a:extLst>
              </a:tr>
              <a:tr h="335082">
                <a:tc>
                  <a:txBody>
                    <a:bodyPr/>
                    <a:lstStyle/>
                    <a:p>
                      <a:r>
                        <a:rPr lang="en-US" b="1" dirty="0">
                          <a:solidFill>
                            <a:schemeClr val="tx1"/>
                          </a:solidFill>
                        </a:rPr>
                        <a:t>1899-1900</a:t>
                      </a:r>
                    </a:p>
                  </a:txBody>
                  <a:tcPr>
                    <a:solidFill>
                      <a:srgbClr val="93A299"/>
                    </a:solidFill>
                  </a:tcPr>
                </a:tc>
                <a:tc>
                  <a:txBody>
                    <a:bodyPr/>
                    <a:lstStyle/>
                    <a:p>
                      <a:r>
                        <a:rPr lang="en-US" b="1" dirty="0">
                          <a:solidFill>
                            <a:schemeClr val="tx1"/>
                          </a:solidFill>
                        </a:rPr>
                        <a:t>Mileva</a:t>
                      </a:r>
                    </a:p>
                  </a:txBody>
                  <a:tcPr>
                    <a:solidFill>
                      <a:srgbClr val="93A299"/>
                    </a:solidFill>
                  </a:tcPr>
                </a:tc>
                <a:tc>
                  <a:txBody>
                    <a:bodyPr/>
                    <a:lstStyle/>
                    <a:p>
                      <a:r>
                        <a:rPr lang="en-US" b="1" dirty="0">
                          <a:solidFill>
                            <a:schemeClr val="tx1"/>
                          </a:solidFill>
                        </a:rPr>
                        <a:t>Albert</a:t>
                      </a:r>
                    </a:p>
                  </a:txBody>
                  <a:tcPr>
                    <a:solidFill>
                      <a:srgbClr val="93A299"/>
                    </a:solidFill>
                  </a:tcPr>
                </a:tc>
                <a:extLst>
                  <a:ext uri="{0D108BD9-81ED-4DB2-BD59-A6C34878D82A}">
                    <a16:rowId xmlns:a16="http://schemas.microsoft.com/office/drawing/2014/main" val="10013"/>
                  </a:ext>
                </a:extLst>
              </a:tr>
              <a:tr h="33508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err="1">
                          <a:solidFill>
                            <a:schemeClr val="tx1"/>
                          </a:solidFill>
                        </a:rPr>
                        <a:t>laboratoire</a:t>
                      </a:r>
                      <a:r>
                        <a:rPr lang="en-US" b="0" dirty="0">
                          <a:solidFill>
                            <a:schemeClr val="tx1"/>
                          </a:solidFill>
                        </a:rPr>
                        <a:t> de physique</a:t>
                      </a:r>
                    </a:p>
                  </a:txBody>
                  <a:tcPr/>
                </a:tc>
                <a:tc>
                  <a:txBody>
                    <a:bodyPr/>
                    <a:lstStyle/>
                    <a:p>
                      <a:pPr marL="342900" indent="-342900">
                        <a:buAutoNum type="arabicPlain" startAt="6"/>
                      </a:pPr>
                      <a:r>
                        <a:rPr lang="en-US" b="0" dirty="0">
                          <a:solidFill>
                            <a:schemeClr val="tx1"/>
                          </a:solidFill>
                        </a:rPr>
                        <a:t>     5</a:t>
                      </a:r>
                    </a:p>
                  </a:txBody>
                  <a:tcPr/>
                </a:tc>
                <a:tc>
                  <a:txBody>
                    <a:bodyPr/>
                    <a:lstStyle/>
                    <a:p>
                      <a:r>
                        <a:rPr lang="en-US" b="0" dirty="0">
                          <a:solidFill>
                            <a:schemeClr val="tx1"/>
                          </a:solidFill>
                        </a:rPr>
                        <a:t>6          5</a:t>
                      </a:r>
                    </a:p>
                  </a:txBody>
                  <a:tcPr/>
                </a:tc>
                <a:extLst>
                  <a:ext uri="{0D108BD9-81ED-4DB2-BD59-A6C34878D82A}">
                    <a16:rowId xmlns:a16="http://schemas.microsoft.com/office/drawing/2014/main" val="10014"/>
                  </a:ext>
                </a:extLst>
              </a:tr>
              <a:tr h="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err="1">
                          <a:solidFill>
                            <a:schemeClr val="tx1"/>
                          </a:solidFill>
                        </a:rPr>
                        <a:t>topologie</a:t>
                      </a:r>
                      <a:endParaRPr lang="en-US" b="0" dirty="0">
                        <a:solidFill>
                          <a:schemeClr val="tx1"/>
                        </a:solidFill>
                      </a:endParaRPr>
                    </a:p>
                  </a:txBody>
                  <a:tcPr/>
                </a:tc>
                <a:tc>
                  <a:txBody>
                    <a:bodyPr/>
                    <a:lstStyle/>
                    <a:p>
                      <a:pPr marL="0" indent="0">
                        <a:buNone/>
                      </a:pPr>
                      <a:r>
                        <a:rPr lang="en-US" b="0" dirty="0">
                          <a:solidFill>
                            <a:schemeClr val="tx1"/>
                          </a:solidFill>
                        </a:rPr>
                        <a:t>5</a:t>
                      </a:r>
                    </a:p>
                  </a:txBody>
                  <a:tcPr/>
                </a:tc>
                <a:tc>
                  <a:txBody>
                    <a:bodyPr/>
                    <a:lstStyle/>
                    <a:p>
                      <a:endParaRPr lang="en-US" b="0" dirty="0">
                        <a:solidFill>
                          <a:schemeClr val="tx1"/>
                        </a:solidFill>
                      </a:endParaRPr>
                    </a:p>
                  </a:txBody>
                  <a:tcPr/>
                </a:tc>
                <a:extLst>
                  <a:ext uri="{0D108BD9-81ED-4DB2-BD59-A6C34878D82A}">
                    <a16:rowId xmlns:a16="http://schemas.microsoft.com/office/drawing/2014/main" val="10015"/>
                  </a:ext>
                </a:extLst>
              </a:tr>
            </a:tbl>
          </a:graphicData>
        </a:graphic>
      </p:graphicFrame>
      <p:sp>
        <p:nvSpPr>
          <p:cNvPr id="3" name="Oval 2"/>
          <p:cNvSpPr/>
          <p:nvPr/>
        </p:nvSpPr>
        <p:spPr>
          <a:xfrm>
            <a:off x="7022958" y="4635748"/>
            <a:ext cx="382514" cy="413086"/>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Slide Number Placeholder 3"/>
          <p:cNvSpPr>
            <a:spLocks noGrp="1"/>
          </p:cNvSpPr>
          <p:nvPr>
            <p:ph type="sldNum" sz="quarter" idx="12"/>
          </p:nvPr>
        </p:nvSpPr>
        <p:spPr/>
        <p:txBody>
          <a:bodyPr/>
          <a:lstStyle/>
          <a:p>
            <a:fld id="{B44D27A9-ED0C-8246-8976-D4C08DB79F0F}" type="slidenum">
              <a:rPr lang="en-US" smtClean="0"/>
              <a:t>68</a:t>
            </a:fld>
            <a:endParaRPr lang="en-US"/>
          </a:p>
        </p:txBody>
      </p:sp>
      <p:sp>
        <p:nvSpPr>
          <p:cNvPr id="5" name="Footer Placeholder 4"/>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319414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1900 - Albert réfère à un article commun</a:t>
            </a:r>
          </a:p>
        </p:txBody>
      </p:sp>
      <p:sp>
        <p:nvSpPr>
          <p:cNvPr id="3" name="Content Placeholder 2"/>
          <p:cNvSpPr>
            <a:spLocks noGrp="1"/>
          </p:cNvSpPr>
          <p:nvPr>
            <p:ph idx="1"/>
          </p:nvPr>
        </p:nvSpPr>
        <p:spPr/>
        <p:txBody>
          <a:bodyPr>
            <a:normAutofit/>
          </a:bodyPr>
          <a:lstStyle/>
          <a:p>
            <a:pPr marL="0" indent="0">
              <a:buNone/>
            </a:pPr>
            <a:r>
              <a:rPr lang="en-US" dirty="0"/>
              <a:t>”</a:t>
            </a:r>
            <a:r>
              <a:rPr lang="en-US" i="1" dirty="0"/>
              <a:t>Les </a:t>
            </a:r>
            <a:r>
              <a:rPr lang="en-US" i="1" dirty="0" err="1"/>
              <a:t>résultats</a:t>
            </a:r>
            <a:r>
              <a:rPr lang="en-US" i="1" dirty="0"/>
              <a:t> sur la </a:t>
            </a:r>
            <a:r>
              <a:rPr lang="en-US" i="1" dirty="0" err="1"/>
              <a:t>capillarité</a:t>
            </a:r>
            <a:r>
              <a:rPr lang="en-US" i="1" dirty="0"/>
              <a:t> que </a:t>
            </a:r>
            <a:r>
              <a:rPr lang="en-US" i="1" dirty="0" err="1"/>
              <a:t>j’ai</a:t>
            </a:r>
            <a:r>
              <a:rPr lang="en-US" i="1" dirty="0"/>
              <a:t> </a:t>
            </a:r>
            <a:r>
              <a:rPr lang="en-US" i="1" dirty="0" err="1"/>
              <a:t>obtenus</a:t>
            </a:r>
            <a:r>
              <a:rPr lang="en-US" i="1" dirty="0"/>
              <a:t> </a:t>
            </a:r>
            <a:r>
              <a:rPr lang="en-US" i="1" dirty="0" err="1"/>
              <a:t>récemment</a:t>
            </a:r>
            <a:r>
              <a:rPr lang="en-US" i="1" dirty="0"/>
              <a:t> </a:t>
            </a:r>
            <a:r>
              <a:rPr lang="en-US" i="1" dirty="0" err="1"/>
              <a:t>à</a:t>
            </a:r>
            <a:r>
              <a:rPr lang="en-US" i="1" dirty="0"/>
              <a:t> Zurich </a:t>
            </a:r>
            <a:r>
              <a:rPr lang="en-US" i="1" dirty="0" err="1"/>
              <a:t>semblent</a:t>
            </a:r>
            <a:r>
              <a:rPr lang="en-US" i="1" dirty="0"/>
              <a:t> </a:t>
            </a:r>
            <a:r>
              <a:rPr lang="en-US" i="1" dirty="0" err="1"/>
              <a:t>complètement</a:t>
            </a:r>
            <a:r>
              <a:rPr lang="en-US" i="1" dirty="0"/>
              <a:t> nouveaux malgré </a:t>
            </a:r>
            <a:r>
              <a:rPr lang="en-US" i="1" dirty="0" err="1"/>
              <a:t>leur</a:t>
            </a:r>
            <a:r>
              <a:rPr lang="en-US" i="1" dirty="0"/>
              <a:t> </a:t>
            </a:r>
            <a:r>
              <a:rPr lang="en-US" i="1" dirty="0" err="1"/>
              <a:t>simplicité</a:t>
            </a:r>
            <a:r>
              <a:rPr lang="en-US" i="1" dirty="0"/>
              <a:t>. </a:t>
            </a:r>
            <a:r>
              <a:rPr lang="en-US" i="1" dirty="0" err="1"/>
              <a:t>Quand</a:t>
            </a:r>
            <a:r>
              <a:rPr lang="en-US" i="1" dirty="0"/>
              <a:t> je serai de retour </a:t>
            </a:r>
            <a:r>
              <a:rPr lang="en-US" i="1" dirty="0" err="1"/>
              <a:t>à</a:t>
            </a:r>
            <a:r>
              <a:rPr lang="en-US" i="1" dirty="0"/>
              <a:t> Zurich, nous </a:t>
            </a:r>
            <a:r>
              <a:rPr lang="en-US" i="1" dirty="0" err="1"/>
              <a:t>essaierons</a:t>
            </a:r>
            <a:r>
              <a:rPr lang="en-US" i="1" dirty="0"/>
              <a:t> </a:t>
            </a:r>
            <a:r>
              <a:rPr lang="en-US" i="1" u="sng" dirty="0"/>
              <a:t>ensemble</a:t>
            </a:r>
            <a:r>
              <a:rPr lang="en-US" i="1" dirty="0"/>
              <a:t> </a:t>
            </a:r>
            <a:r>
              <a:rPr lang="en-US" i="1" dirty="0" err="1"/>
              <a:t>d’obtenir</a:t>
            </a:r>
            <a:r>
              <a:rPr lang="en-US" i="1" dirty="0"/>
              <a:t> des </a:t>
            </a:r>
            <a:r>
              <a:rPr lang="en-US" i="1" dirty="0" err="1"/>
              <a:t>résultats</a:t>
            </a:r>
            <a:r>
              <a:rPr lang="en-US" i="1" dirty="0"/>
              <a:t> </a:t>
            </a:r>
            <a:r>
              <a:rPr lang="en-US" i="1" dirty="0" err="1"/>
              <a:t>empiriques</a:t>
            </a:r>
            <a:r>
              <a:rPr lang="en-US" i="1" dirty="0"/>
              <a:t> sur le </a:t>
            </a:r>
            <a:r>
              <a:rPr lang="en-US" i="1" dirty="0" err="1"/>
              <a:t>sujet</a:t>
            </a:r>
            <a:r>
              <a:rPr lang="en-US" i="1" dirty="0"/>
              <a:t>, </a:t>
            </a:r>
            <a:r>
              <a:rPr lang="en-US" i="1" dirty="0" err="1"/>
              <a:t>ce</a:t>
            </a:r>
            <a:r>
              <a:rPr lang="en-US" i="1" dirty="0"/>
              <a:t> </a:t>
            </a:r>
            <a:r>
              <a:rPr lang="en-US" i="1" dirty="0" err="1"/>
              <a:t>qu’on</a:t>
            </a:r>
            <a:r>
              <a:rPr lang="en-US" i="1" dirty="0"/>
              <a:t> </a:t>
            </a:r>
            <a:r>
              <a:rPr lang="en-US" i="1" dirty="0" err="1"/>
              <a:t>devrait</a:t>
            </a:r>
            <a:r>
              <a:rPr lang="en-US" i="1" dirty="0"/>
              <a:t> </a:t>
            </a:r>
            <a:r>
              <a:rPr lang="en-US" i="1" dirty="0" err="1"/>
              <a:t>réussir</a:t>
            </a:r>
            <a:r>
              <a:rPr lang="en-US" i="1" dirty="0"/>
              <a:t> avec </a:t>
            </a:r>
            <a:r>
              <a:rPr lang="en-US" i="1" dirty="0" err="1"/>
              <a:t>l’aide</a:t>
            </a:r>
            <a:r>
              <a:rPr lang="en-US" i="1" dirty="0"/>
              <a:t> de Kleiner. Si </a:t>
            </a:r>
            <a:r>
              <a:rPr lang="en-US" i="1" dirty="0" err="1"/>
              <a:t>celà</a:t>
            </a:r>
            <a:r>
              <a:rPr lang="en-US" i="1" dirty="0"/>
              <a:t> </a:t>
            </a:r>
            <a:r>
              <a:rPr lang="en-US" i="1" dirty="0" err="1"/>
              <a:t>débouche</a:t>
            </a:r>
            <a:r>
              <a:rPr lang="en-US" i="1" dirty="0"/>
              <a:t> sur </a:t>
            </a:r>
            <a:r>
              <a:rPr lang="en-US" i="1" dirty="0" err="1"/>
              <a:t>une</a:t>
            </a:r>
            <a:r>
              <a:rPr lang="en-US" i="1" dirty="0"/>
              <a:t> </a:t>
            </a:r>
            <a:r>
              <a:rPr lang="en-US" i="1" dirty="0" err="1"/>
              <a:t>loi</a:t>
            </a:r>
            <a:r>
              <a:rPr lang="en-US" i="1" dirty="0"/>
              <a:t> de la nature, </a:t>
            </a:r>
            <a:r>
              <a:rPr lang="en-US" i="1" u="sng" dirty="0"/>
              <a:t>nous </a:t>
            </a:r>
            <a:r>
              <a:rPr lang="en-US" i="1" u="sng" dirty="0" err="1"/>
              <a:t>l’enverrons</a:t>
            </a:r>
            <a:r>
              <a:rPr lang="en-US" i="1" dirty="0"/>
              <a:t> aux Annales de Wiedemann.”</a:t>
            </a:r>
            <a:r>
              <a:rPr lang="fr-CH" dirty="0"/>
              <a:t> </a:t>
            </a:r>
          </a:p>
          <a:p>
            <a:pPr marL="0" indent="0" algn="r">
              <a:buNone/>
            </a:pPr>
            <a:r>
              <a:rPr lang="en-CA" sz="2000" dirty="0" err="1"/>
              <a:t>Lettre</a:t>
            </a:r>
            <a:r>
              <a:rPr lang="en-CA" sz="2000" dirty="0"/>
              <a:t> </a:t>
            </a:r>
            <a:r>
              <a:rPr lang="en-CA" sz="2000" dirty="0" err="1"/>
              <a:t>d’Albert</a:t>
            </a:r>
            <a:r>
              <a:rPr lang="en-CA" sz="2000" dirty="0"/>
              <a:t> </a:t>
            </a:r>
            <a:r>
              <a:rPr lang="en-CA" sz="2000" dirty="0" err="1"/>
              <a:t>à</a:t>
            </a:r>
            <a:r>
              <a:rPr lang="en-CA" sz="2000" dirty="0"/>
              <a:t> Mileva – 3 </a:t>
            </a:r>
            <a:r>
              <a:rPr lang="en-CA" sz="2000" dirty="0" err="1"/>
              <a:t>Octobre</a:t>
            </a:r>
            <a:r>
              <a:rPr lang="en-CA" sz="2000" dirty="0"/>
              <a:t> 1900</a:t>
            </a:r>
          </a:p>
          <a:p>
            <a:pPr marL="0" indent="0">
              <a:buNone/>
            </a:pPr>
            <a:endParaRPr lang="fr-FR" dirty="0"/>
          </a:p>
        </p:txBody>
      </p:sp>
      <p:sp>
        <p:nvSpPr>
          <p:cNvPr id="4" name="Footer Placeholder 3"/>
          <p:cNvSpPr>
            <a:spLocks noGrp="1"/>
          </p:cNvSpPr>
          <p:nvPr>
            <p:ph type="ftr" sz="quarter" idx="11"/>
          </p:nvPr>
        </p:nvSpPr>
        <p:spPr/>
        <p:txBody>
          <a:bodyPr/>
          <a:lstStyle/>
          <a:p>
            <a:r>
              <a:rPr lang="en-US"/>
              <a:t>Pauline Gagnon</a:t>
            </a:r>
            <a:endParaRPr lang="en-US" dirty="0"/>
          </a:p>
        </p:txBody>
      </p:sp>
      <p:sp>
        <p:nvSpPr>
          <p:cNvPr id="5" name="Slide Number Placeholder 4"/>
          <p:cNvSpPr>
            <a:spLocks noGrp="1"/>
          </p:cNvSpPr>
          <p:nvPr>
            <p:ph type="sldNum" sz="quarter" idx="12"/>
          </p:nvPr>
        </p:nvSpPr>
        <p:spPr/>
        <p:txBody>
          <a:bodyPr/>
          <a:lstStyle/>
          <a:p>
            <a:fld id="{B44D27A9-ED0C-8246-8976-D4C08DB79F0F}" type="slidenum">
              <a:rPr lang="en-US" smtClean="0"/>
              <a:t>69</a:t>
            </a:fld>
            <a:endParaRPr lang="en-US" dirty="0"/>
          </a:p>
        </p:txBody>
      </p:sp>
    </p:spTree>
    <p:extLst>
      <p:ext uri="{BB962C8B-B14F-4D97-AF65-F5344CB8AC3E}">
        <p14:creationId xmlns:p14="http://schemas.microsoft.com/office/powerpoint/2010/main" val="3906798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630936" y="365124"/>
            <a:ext cx="3697167" cy="2057400"/>
          </a:xfrm>
        </p:spPr>
        <p:txBody>
          <a:bodyPr anchor="b">
            <a:normAutofit/>
          </a:bodyPr>
          <a:lstStyle/>
          <a:p>
            <a:r>
              <a:rPr lang="fr-CA" sz="3500" dirty="0"/>
              <a:t>1896-1901</a:t>
            </a:r>
            <a:br>
              <a:rPr lang="fr-CA" sz="3500" dirty="0"/>
            </a:br>
            <a:r>
              <a:rPr lang="fr-CA" sz="3500" dirty="0"/>
              <a:t>Études à Zurich</a:t>
            </a:r>
          </a:p>
        </p:txBody>
      </p:sp>
      <p:sp>
        <p:nvSpPr>
          <p:cNvPr id="3" name="Content Placeholder 2"/>
          <p:cNvSpPr>
            <a:spLocks noGrp="1"/>
          </p:cNvSpPr>
          <p:nvPr>
            <p:ph idx="1"/>
          </p:nvPr>
        </p:nvSpPr>
        <p:spPr>
          <a:xfrm>
            <a:off x="630936" y="2624962"/>
            <a:ext cx="3697167" cy="3538094"/>
          </a:xfrm>
        </p:spPr>
        <p:txBody>
          <a:bodyPr>
            <a:normAutofit/>
          </a:bodyPr>
          <a:lstStyle/>
          <a:p>
            <a:r>
              <a:rPr lang="fr-CA" sz="2400" dirty="0">
                <a:solidFill>
                  <a:schemeClr val="bg1"/>
                </a:solidFill>
                <a:cs typeface="Lucida Grande"/>
              </a:rPr>
              <a:t>Mileva et Albert ont la même passion pour la musique, la physique… et l’un pour l’autre</a:t>
            </a:r>
          </a:p>
          <a:p>
            <a:r>
              <a:rPr lang="fr-CA" sz="2400" dirty="0">
                <a:solidFill>
                  <a:schemeClr val="bg1"/>
                </a:solidFill>
                <a:cs typeface="Lucida Grande"/>
              </a:rPr>
              <a:t>Ils passent tout leur temps à étudier ensemble, comme en témoignent ses amies, Helene et Milana</a:t>
            </a:r>
          </a:p>
        </p:txBody>
      </p:sp>
      <p:cxnSp>
        <p:nvCxnSpPr>
          <p:cNvPr id="16" name="Straight Connector 15">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39822"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Helena Kaufler 1897.jpg">
            <a:extLst>
              <a:ext uri="{FF2B5EF4-FFF2-40B4-BE49-F238E27FC236}">
                <a16:creationId xmlns:a16="http://schemas.microsoft.com/office/drawing/2014/main" id="{CC7433D0-5101-2C46-8E10-613AA44E28CC}"/>
              </a:ext>
            </a:extLst>
          </p:cNvPr>
          <p:cNvPicPr>
            <a:picLocks noChangeAspect="1"/>
          </p:cNvPicPr>
          <p:nvPr/>
        </p:nvPicPr>
        <p:blipFill rotWithShape="1">
          <a:blip r:embed="rId2">
            <a:extLst>
              <a:ext uri="{28A0092B-C50C-407E-A947-70E740481C1C}">
                <a14:useLocalDpi xmlns:a14="http://schemas.microsoft.com/office/drawing/2010/main" val="0"/>
              </a:ext>
            </a:extLst>
          </a:blip>
          <a:srcRect t="8220" r="3" b="38370"/>
          <a:stretch/>
        </p:blipFill>
        <p:spPr>
          <a:xfrm>
            <a:off x="5113708" y="343454"/>
            <a:ext cx="3640264" cy="2934000"/>
          </a:xfrm>
          <a:prstGeom prst="rect">
            <a:avLst/>
          </a:prstGeom>
        </p:spPr>
      </p:pic>
      <p:sp>
        <p:nvSpPr>
          <p:cNvPr id="7" name="Footer Placeholder 6"/>
          <p:cNvSpPr>
            <a:spLocks noGrp="1"/>
          </p:cNvSpPr>
          <p:nvPr>
            <p:ph type="ftr" sz="quarter" idx="11"/>
          </p:nvPr>
        </p:nvSpPr>
        <p:spPr>
          <a:xfrm>
            <a:off x="1457361" y="6356350"/>
            <a:ext cx="2322102" cy="365125"/>
          </a:xfrm>
        </p:spPr>
        <p:txBody>
          <a:bodyPr>
            <a:normAutofit/>
          </a:bodyPr>
          <a:lstStyle/>
          <a:p>
            <a:pPr>
              <a:spcAft>
                <a:spcPts val="600"/>
              </a:spcAft>
            </a:pPr>
            <a:r>
              <a:rPr lang="en-US">
                <a:solidFill>
                  <a:schemeClr val="tx1">
                    <a:alpha val="70000"/>
                  </a:schemeClr>
                </a:solidFill>
              </a:rPr>
              <a:t>Pauline Gagnon</a:t>
            </a:r>
          </a:p>
        </p:txBody>
      </p:sp>
      <p:sp>
        <p:nvSpPr>
          <p:cNvPr id="6" name="Slide Number Placeholder 5"/>
          <p:cNvSpPr>
            <a:spLocks noGrp="1"/>
          </p:cNvSpPr>
          <p:nvPr>
            <p:ph type="sldNum" sz="quarter" idx="12"/>
          </p:nvPr>
        </p:nvSpPr>
        <p:spPr>
          <a:xfrm>
            <a:off x="3779463" y="6356350"/>
            <a:ext cx="548640" cy="365125"/>
          </a:xfrm>
        </p:spPr>
        <p:txBody>
          <a:bodyPr>
            <a:normAutofit/>
          </a:bodyPr>
          <a:lstStyle/>
          <a:p>
            <a:pPr>
              <a:spcAft>
                <a:spcPts val="600"/>
              </a:spcAft>
            </a:pPr>
            <a:fld id="{B44D27A9-ED0C-8246-8976-D4C08DB79F0F}" type="slidenum">
              <a:rPr lang="en-US">
                <a:solidFill>
                  <a:schemeClr val="tx1">
                    <a:alpha val="70000"/>
                  </a:schemeClr>
                </a:solidFill>
              </a:rPr>
              <a:pPr>
                <a:spcAft>
                  <a:spcPts val="600"/>
                </a:spcAft>
              </a:pPr>
              <a:t>7</a:t>
            </a:fld>
            <a:endParaRPr lang="en-US">
              <a:solidFill>
                <a:schemeClr val="tx1">
                  <a:alpha val="70000"/>
                </a:schemeClr>
              </a:solidFill>
            </a:endParaRPr>
          </a:p>
        </p:txBody>
      </p:sp>
      <p:pic>
        <p:nvPicPr>
          <p:cNvPr id="4" name="Picture 3" descr="Mileva-et-amies.jpg"/>
          <p:cNvPicPr>
            <a:picLocks noChangeAspect="1"/>
          </p:cNvPicPr>
          <p:nvPr/>
        </p:nvPicPr>
        <p:blipFill rotWithShape="1">
          <a:blip r:embed="rId3">
            <a:extLst>
              <a:ext uri="{28A0092B-C50C-407E-A947-70E740481C1C}">
                <a14:useLocalDpi xmlns:a14="http://schemas.microsoft.com/office/drawing/2010/main" val="0"/>
              </a:ext>
            </a:extLst>
          </a:blip>
          <a:srcRect t="10753" r="3" b="13479"/>
          <a:stretch/>
        </p:blipFill>
        <p:spPr>
          <a:xfrm>
            <a:off x="5541852" y="3620909"/>
            <a:ext cx="4978176" cy="4016029"/>
          </a:xfrm>
          <a:prstGeom prst="rect">
            <a:avLst/>
          </a:prstGeom>
        </p:spPr>
      </p:pic>
      <p:sp>
        <p:nvSpPr>
          <p:cNvPr id="9" name="TextBox 8">
            <a:extLst>
              <a:ext uri="{FF2B5EF4-FFF2-40B4-BE49-F238E27FC236}">
                <a16:creationId xmlns:a16="http://schemas.microsoft.com/office/drawing/2014/main" id="{8C242589-F31E-5A44-8E32-33BA60286BC7}"/>
              </a:ext>
            </a:extLst>
          </p:cNvPr>
          <p:cNvSpPr txBox="1"/>
          <p:nvPr/>
        </p:nvSpPr>
        <p:spPr>
          <a:xfrm>
            <a:off x="5736971" y="3244333"/>
            <a:ext cx="2776093" cy="369332"/>
          </a:xfrm>
          <a:prstGeom prst="rect">
            <a:avLst/>
          </a:prstGeom>
          <a:noFill/>
        </p:spPr>
        <p:txBody>
          <a:bodyPr wrap="square" rtlCol="0">
            <a:spAutoFit/>
          </a:bodyPr>
          <a:lstStyle/>
          <a:p>
            <a:pPr>
              <a:spcAft>
                <a:spcPts val="600"/>
              </a:spcAft>
            </a:pPr>
            <a:r>
              <a:rPr lang="en-DE" dirty="0"/>
              <a:t>Helene Kaufler Savi</a:t>
            </a:r>
            <a:r>
              <a:rPr lang="fr-FR" dirty="0" err="1"/>
              <a:t>ć</a:t>
            </a:r>
            <a:endParaRPr lang="en-DE" dirty="0"/>
          </a:p>
        </p:txBody>
      </p:sp>
      <p:sp>
        <p:nvSpPr>
          <p:cNvPr id="10" name="Rectangle 9">
            <a:extLst>
              <a:ext uri="{FF2B5EF4-FFF2-40B4-BE49-F238E27FC236}">
                <a16:creationId xmlns:a16="http://schemas.microsoft.com/office/drawing/2014/main" id="{0A4D321E-9252-A449-B1F8-11F0C04A5341}"/>
              </a:ext>
            </a:extLst>
          </p:cNvPr>
          <p:cNvSpPr/>
          <p:nvPr/>
        </p:nvSpPr>
        <p:spPr>
          <a:xfrm>
            <a:off x="8456038" y="3277454"/>
            <a:ext cx="1148318" cy="3912846"/>
          </a:xfrm>
          <a:prstGeom prst="rect">
            <a:avLst/>
          </a:prstGeom>
          <a:solidFill>
            <a:srgbClr val="3F3F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a:p>
        </p:txBody>
      </p:sp>
      <p:sp>
        <p:nvSpPr>
          <p:cNvPr id="13" name="Rectangle 12">
            <a:extLst>
              <a:ext uri="{FF2B5EF4-FFF2-40B4-BE49-F238E27FC236}">
                <a16:creationId xmlns:a16="http://schemas.microsoft.com/office/drawing/2014/main" id="{74D36FC4-1C59-5F43-AAC5-EF5B5952BB19}"/>
              </a:ext>
            </a:extLst>
          </p:cNvPr>
          <p:cNvSpPr/>
          <p:nvPr/>
        </p:nvSpPr>
        <p:spPr>
          <a:xfrm rot="5400000">
            <a:off x="7053559" y="4383746"/>
            <a:ext cx="773491" cy="4861926"/>
          </a:xfrm>
          <a:prstGeom prst="rect">
            <a:avLst/>
          </a:prstGeom>
          <a:solidFill>
            <a:srgbClr val="3F3F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a:p>
        </p:txBody>
      </p:sp>
      <p:sp>
        <p:nvSpPr>
          <p:cNvPr id="5" name="TextBox 4"/>
          <p:cNvSpPr txBox="1"/>
          <p:nvPr/>
        </p:nvSpPr>
        <p:spPr>
          <a:xfrm>
            <a:off x="5322111" y="6495316"/>
            <a:ext cx="4015333" cy="369332"/>
          </a:xfrm>
          <a:prstGeom prst="rect">
            <a:avLst/>
          </a:prstGeom>
          <a:noFill/>
        </p:spPr>
        <p:txBody>
          <a:bodyPr wrap="square" rtlCol="0">
            <a:spAutoFit/>
          </a:bodyPr>
          <a:lstStyle/>
          <a:p>
            <a:pPr>
              <a:spcAft>
                <a:spcPts val="600"/>
              </a:spcAft>
            </a:pPr>
            <a:r>
              <a:rPr lang="fr-FR" dirty="0"/>
              <a:t>Mileva Marić et Milana </a:t>
            </a:r>
            <a:r>
              <a:rPr lang="fr-FR" dirty="0" err="1"/>
              <a:t>Bota</a:t>
            </a:r>
            <a:r>
              <a:rPr lang="fr-FR" dirty="0"/>
              <a:t> en 1899</a:t>
            </a:r>
          </a:p>
        </p:txBody>
      </p:sp>
    </p:spTree>
    <p:extLst>
      <p:ext uri="{BB962C8B-B14F-4D97-AF65-F5344CB8AC3E}">
        <p14:creationId xmlns:p14="http://schemas.microsoft.com/office/powerpoint/2010/main" val="330995730"/>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noProof="0" dirty="0"/>
              <a:t>Promesse de mariage</a:t>
            </a:r>
          </a:p>
        </p:txBody>
      </p:sp>
      <p:sp>
        <p:nvSpPr>
          <p:cNvPr id="3" name="Content Placeholder 2"/>
          <p:cNvSpPr>
            <a:spLocks noGrp="1"/>
          </p:cNvSpPr>
          <p:nvPr>
            <p:ph idx="1"/>
          </p:nvPr>
        </p:nvSpPr>
        <p:spPr/>
        <p:txBody>
          <a:bodyPr>
            <a:normAutofit/>
          </a:bodyPr>
          <a:lstStyle/>
          <a:p>
            <a:pPr marL="0" indent="0">
              <a:buNone/>
            </a:pPr>
            <a:r>
              <a:rPr lang="fr-CA" dirty="0"/>
              <a:t>“</a:t>
            </a:r>
            <a:r>
              <a:rPr lang="fr-CA" i="1" dirty="0"/>
              <a:t>Je vais immédiatement chercher du travail, peu importe si c’est humble. Mes objectifs scientifiques et ma vanité personnelle ne m’empêcherons pas d’accepter le rôle le plus subordonné. La minute que j’obtiens un emploi, je te marierai et te prendrai avec moi sans écrire à personne un seul mot à ce sujet tant que tout ne sera pas réglé.”</a:t>
            </a:r>
          </a:p>
          <a:p>
            <a:pPr marL="0" indent="0" algn="r">
              <a:buNone/>
            </a:pPr>
            <a:r>
              <a:rPr lang="fr-CA" sz="2000" i="1" dirty="0"/>
              <a:t>Lettre d’Albert à Mileva, juillet 1901</a:t>
            </a:r>
          </a:p>
        </p:txBody>
      </p:sp>
      <p:sp>
        <p:nvSpPr>
          <p:cNvPr id="4" name="Slide Number Placeholder 3"/>
          <p:cNvSpPr>
            <a:spLocks noGrp="1"/>
          </p:cNvSpPr>
          <p:nvPr>
            <p:ph type="sldNum" sz="quarter" idx="12"/>
          </p:nvPr>
        </p:nvSpPr>
        <p:spPr/>
        <p:txBody>
          <a:bodyPr/>
          <a:lstStyle/>
          <a:p>
            <a:fld id="{B44D27A9-ED0C-8246-8976-D4C08DB79F0F}" type="slidenum">
              <a:rPr lang="en-US" smtClean="0"/>
              <a:t>70</a:t>
            </a:fld>
            <a:endParaRPr lang="en-US"/>
          </a:p>
        </p:txBody>
      </p:sp>
      <p:sp>
        <p:nvSpPr>
          <p:cNvPr id="5" name="Footer Placeholder 4"/>
          <p:cNvSpPr>
            <a:spLocks noGrp="1"/>
          </p:cNvSpPr>
          <p:nvPr>
            <p:ph type="ftr" sz="quarter" idx="11"/>
          </p:nvPr>
        </p:nvSpPr>
        <p:spPr/>
        <p:txBody>
          <a:bodyPr/>
          <a:lstStyle/>
          <a:p>
            <a:r>
              <a:rPr lang="en-US"/>
              <a:t>Pauline Gagnon</a:t>
            </a:r>
          </a:p>
        </p:txBody>
      </p:sp>
      <p:cxnSp>
        <p:nvCxnSpPr>
          <p:cNvPr id="6" name="Straight Connector 5"/>
          <p:cNvCxnSpPr/>
          <p:nvPr/>
        </p:nvCxnSpPr>
        <p:spPr>
          <a:xfrm>
            <a:off x="2606977" y="4063857"/>
            <a:ext cx="559066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78185" y="4542226"/>
            <a:ext cx="222583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8684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630936" y="2894530"/>
            <a:ext cx="3665763" cy="3209544"/>
          </a:xfrm>
        </p:spPr>
        <p:txBody>
          <a:bodyPr anchor="t">
            <a:normAutofit/>
          </a:bodyPr>
          <a:lstStyle/>
          <a:p>
            <a:r>
              <a:rPr lang="fr-CA" sz="2000" dirty="0">
                <a:solidFill>
                  <a:schemeClr val="bg1"/>
                </a:solidFill>
              </a:rPr>
              <a:t>Albert en témoigne dans une lettre à un ami, Hans </a:t>
            </a:r>
            <a:r>
              <a:rPr lang="fr-CA" sz="2000" dirty="0" err="1">
                <a:solidFill>
                  <a:schemeClr val="bg1"/>
                </a:solidFill>
              </a:rPr>
              <a:t>Wohlwend</a:t>
            </a:r>
            <a:endParaRPr lang="fr-CA" sz="2000" dirty="0">
              <a:solidFill>
                <a:schemeClr val="bg1"/>
              </a:solidFill>
            </a:endParaRPr>
          </a:p>
          <a:p>
            <a:pPr marL="0" indent="0">
              <a:buNone/>
            </a:pPr>
            <a:endParaRPr lang="fr-CA" sz="2000" dirty="0">
              <a:solidFill>
                <a:schemeClr val="bg1"/>
              </a:solidFill>
            </a:endParaRPr>
          </a:p>
          <a:p>
            <a:r>
              <a:rPr lang="fr-CA" sz="2000" dirty="0">
                <a:solidFill>
                  <a:schemeClr val="bg1"/>
                </a:solidFill>
              </a:rPr>
              <a:t>Mileva écrit à Helene Savić le 20 mars 1903. Se désole de voir Albert travailler si fort au bureau, que son travail est exigeant</a:t>
            </a:r>
          </a:p>
        </p:txBody>
      </p:sp>
      <p:pic>
        <p:nvPicPr>
          <p:cNvPr id="6" name="Picture 5" descr="haus_kramgasse-2.jpg"/>
          <p:cNvPicPr>
            <a:picLocks noChangeAspect="1"/>
          </p:cNvPicPr>
          <p:nvPr/>
        </p:nvPicPr>
        <p:blipFill rotWithShape="1">
          <a:blip r:embed="rId2">
            <a:extLst>
              <a:ext uri="{28A0092B-C50C-407E-A947-70E740481C1C}">
                <a14:useLocalDpi xmlns:a14="http://schemas.microsoft.com/office/drawing/2010/main" val="0"/>
              </a:ext>
            </a:extLst>
          </a:blip>
          <a:srcRect l="3134" r="5682" b="3"/>
          <a:stretch/>
        </p:blipFill>
        <p:spPr>
          <a:xfrm>
            <a:off x="5061858" y="573678"/>
            <a:ext cx="3827405" cy="5710645"/>
          </a:xfrm>
          <a:prstGeom prst="rect">
            <a:avLst/>
          </a:prstGeom>
        </p:spPr>
      </p:pic>
      <p:sp>
        <p:nvSpPr>
          <p:cNvPr id="3" name="Footer Placeholder 2"/>
          <p:cNvSpPr>
            <a:spLocks noGrp="1"/>
          </p:cNvSpPr>
          <p:nvPr>
            <p:ph type="ftr" sz="quarter" idx="11"/>
          </p:nvPr>
        </p:nvSpPr>
        <p:spPr>
          <a:xfrm>
            <a:off x="5061858" y="6355080"/>
            <a:ext cx="2671353" cy="365125"/>
          </a:xfrm>
        </p:spPr>
        <p:txBody>
          <a:bodyPr>
            <a:normAutofit/>
          </a:bodyPr>
          <a:lstStyle/>
          <a:p>
            <a:pPr algn="l">
              <a:spcAft>
                <a:spcPts val="600"/>
              </a:spcAft>
            </a:pPr>
            <a:r>
              <a:rPr lang="en-US">
                <a:solidFill>
                  <a:schemeClr val="tx1">
                    <a:alpha val="70000"/>
                  </a:schemeClr>
                </a:solidFill>
              </a:rPr>
              <a:t>Pauline Gagnon</a:t>
            </a:r>
          </a:p>
        </p:txBody>
      </p:sp>
      <p:sp>
        <p:nvSpPr>
          <p:cNvPr id="2" name="Slide Number Placeholder 1"/>
          <p:cNvSpPr>
            <a:spLocks noGrp="1"/>
          </p:cNvSpPr>
          <p:nvPr>
            <p:ph type="sldNum" sz="quarter" idx="12"/>
          </p:nvPr>
        </p:nvSpPr>
        <p:spPr>
          <a:xfrm>
            <a:off x="7797403" y="6355080"/>
            <a:ext cx="824735" cy="365125"/>
          </a:xfrm>
        </p:spPr>
        <p:txBody>
          <a:bodyPr>
            <a:normAutofit/>
          </a:bodyPr>
          <a:lstStyle/>
          <a:p>
            <a:pPr>
              <a:spcAft>
                <a:spcPts val="600"/>
              </a:spcAft>
            </a:pPr>
            <a:fld id="{B44D27A9-ED0C-8246-8976-D4C08DB79F0F}" type="slidenum">
              <a:rPr lang="en-US">
                <a:solidFill>
                  <a:schemeClr val="tx1">
                    <a:alpha val="70000"/>
                  </a:schemeClr>
                </a:solidFill>
              </a:rPr>
              <a:pPr>
                <a:spcAft>
                  <a:spcPts val="600"/>
                </a:spcAft>
              </a:pPr>
              <a:t>71</a:t>
            </a:fld>
            <a:endParaRPr lang="en-US">
              <a:solidFill>
                <a:schemeClr val="tx1">
                  <a:alpha val="70000"/>
                </a:schemeClr>
              </a:solidFill>
            </a:endParaRPr>
          </a:p>
        </p:txBody>
      </p:sp>
    </p:spTree>
    <p:extLst>
      <p:ext uri="{BB962C8B-B14F-4D97-AF65-F5344CB8AC3E}">
        <p14:creationId xmlns:p14="http://schemas.microsoft.com/office/powerpoint/2010/main" val="30419086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Brevet Einstein-Habicht en 1908</a:t>
            </a:r>
          </a:p>
        </p:txBody>
      </p:sp>
      <p:sp>
        <p:nvSpPr>
          <p:cNvPr id="3" name="Content Placeholder 2"/>
          <p:cNvSpPr>
            <a:spLocks noGrp="1"/>
          </p:cNvSpPr>
          <p:nvPr>
            <p:ph idx="1"/>
          </p:nvPr>
        </p:nvSpPr>
        <p:spPr/>
        <p:txBody>
          <a:bodyPr>
            <a:normAutofit/>
          </a:bodyPr>
          <a:lstStyle/>
          <a:p>
            <a:pPr marL="0" indent="0">
              <a:buNone/>
            </a:pPr>
            <a:r>
              <a:rPr lang="fr-CA" sz="2400" dirty="0"/>
              <a:t>Construction d’un voltmètre ultra sensible avec Conrad Habicht</a:t>
            </a:r>
          </a:p>
          <a:p>
            <a:pPr marL="0" indent="0">
              <a:buNone/>
            </a:pPr>
            <a:endParaRPr lang="fr-CA" sz="2400" i="1" dirty="0"/>
          </a:p>
          <a:p>
            <a:pPr marL="0" indent="0">
              <a:buNone/>
            </a:pPr>
            <a:r>
              <a:rPr lang="fr-CA" sz="2400" i="1" dirty="0"/>
              <a:t>« Quand ils furent tous les deux satisfaits, ils laissèrent à Albert le soin de décrire cet appareil, en expert des brevets.»   </a:t>
            </a:r>
          </a:p>
          <a:p>
            <a:pPr marL="0" indent="0">
              <a:buNone/>
            </a:pPr>
            <a:endParaRPr lang="fr-CA" sz="2400" dirty="0"/>
          </a:p>
          <a:p>
            <a:pPr marL="0" indent="0">
              <a:buNone/>
            </a:pPr>
            <a:r>
              <a:rPr lang="fr-CA" sz="2400" dirty="0"/>
              <a:t>Réponse de Mileva à Habicht:</a:t>
            </a:r>
          </a:p>
          <a:p>
            <a:pPr marL="0" indent="0">
              <a:buNone/>
            </a:pPr>
            <a:r>
              <a:rPr lang="fr-CA" sz="2400" dirty="0"/>
              <a:t>« </a:t>
            </a:r>
            <a:r>
              <a:rPr lang="fr-CA" sz="2400" i="1" dirty="0" err="1"/>
              <a:t>Warum</a:t>
            </a:r>
            <a:r>
              <a:rPr lang="fr-CA" sz="2400" i="1" dirty="0"/>
              <a:t>? Wir </a:t>
            </a:r>
            <a:r>
              <a:rPr lang="fr-CA" sz="2400" i="1" dirty="0" err="1"/>
              <a:t>beide</a:t>
            </a:r>
            <a:r>
              <a:rPr lang="fr-CA" sz="2400" i="1" dirty="0"/>
              <a:t> sind </a:t>
            </a:r>
            <a:r>
              <a:rPr lang="fr-CA" sz="2400" i="1" dirty="0" err="1"/>
              <a:t>nur</a:t>
            </a:r>
            <a:r>
              <a:rPr lang="fr-CA" sz="2400" i="1" dirty="0"/>
              <a:t> ein Stein </a:t>
            </a:r>
            <a:r>
              <a:rPr lang="fr-CA" sz="2400" dirty="0"/>
              <a:t>», (« Pourquoi? Nous sommes tous les deux qu’une seule pierre », i.e. nous ne faisons qu’un).</a:t>
            </a:r>
          </a:p>
          <a:p>
            <a:pPr marL="400050" lvl="1" indent="0" algn="r">
              <a:buNone/>
            </a:pPr>
            <a:r>
              <a:rPr lang="fr-CA" sz="2000" dirty="0"/>
              <a:t>Selon Desanka Trbuhović-Gjurić</a:t>
            </a:r>
          </a:p>
          <a:p>
            <a:pPr marL="0" indent="0">
              <a:buNone/>
            </a:pPr>
            <a:endParaRPr lang="fr-CA" sz="2400" i="1" dirty="0"/>
          </a:p>
        </p:txBody>
      </p:sp>
      <p:sp>
        <p:nvSpPr>
          <p:cNvPr id="4" name="Slide Number Placeholder 3"/>
          <p:cNvSpPr>
            <a:spLocks noGrp="1"/>
          </p:cNvSpPr>
          <p:nvPr>
            <p:ph type="sldNum" sz="quarter" idx="12"/>
          </p:nvPr>
        </p:nvSpPr>
        <p:spPr/>
        <p:txBody>
          <a:bodyPr/>
          <a:lstStyle/>
          <a:p>
            <a:fld id="{B44D27A9-ED0C-8246-8976-D4C08DB79F0F}" type="slidenum">
              <a:rPr lang="en-US" smtClean="0"/>
              <a:t>72</a:t>
            </a:fld>
            <a:endParaRPr lang="en-US"/>
          </a:p>
        </p:txBody>
      </p:sp>
      <p:sp>
        <p:nvSpPr>
          <p:cNvPr id="5" name="Footer Placeholder 4"/>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37519643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Témoignage d’un pensionnaire</a:t>
            </a:r>
          </a:p>
        </p:txBody>
      </p:sp>
      <p:sp>
        <p:nvSpPr>
          <p:cNvPr id="3" name="Content Placeholder 2"/>
          <p:cNvSpPr>
            <a:spLocks noGrp="1"/>
          </p:cNvSpPr>
          <p:nvPr>
            <p:ph idx="1"/>
          </p:nvPr>
        </p:nvSpPr>
        <p:spPr>
          <a:xfrm>
            <a:off x="457200" y="1600200"/>
            <a:ext cx="8478330" cy="4525963"/>
          </a:xfrm>
        </p:spPr>
        <p:txBody>
          <a:bodyPr>
            <a:normAutofit lnSpcReduction="10000"/>
          </a:bodyPr>
          <a:lstStyle/>
          <a:p>
            <a:pPr marL="0" indent="0">
              <a:buNone/>
            </a:pPr>
            <a:r>
              <a:rPr lang="fr-FR" sz="2800" dirty="0" err="1"/>
              <a:t>Svetozar</a:t>
            </a:r>
            <a:r>
              <a:rPr lang="fr-FR" sz="2800" dirty="0"/>
              <a:t> Vari</a:t>
            </a:r>
            <a:r>
              <a:rPr lang="fr-CA" sz="2800" dirty="0" err="1"/>
              <a:t>ćak</a:t>
            </a:r>
            <a:r>
              <a:rPr lang="fr-CA" sz="2800" dirty="0"/>
              <a:t>, fils d’un professeur de mathématiques de l’Université de Zagreb, logea chez les Einstein </a:t>
            </a:r>
          </a:p>
          <a:p>
            <a:pPr marL="0" indent="0">
              <a:buNone/>
            </a:pPr>
            <a:endParaRPr lang="fr-CA" sz="2800" dirty="0"/>
          </a:p>
          <a:p>
            <a:pPr marL="0" indent="0">
              <a:buNone/>
            </a:pPr>
            <a:r>
              <a:rPr lang="fr-CA" i="1" dirty="0"/>
              <a:t>« La fille de </a:t>
            </a:r>
            <a:r>
              <a:rPr lang="fr-FR" i="1" dirty="0" err="1"/>
              <a:t>Svetozar</a:t>
            </a:r>
            <a:r>
              <a:rPr lang="fr-FR" i="1" dirty="0"/>
              <a:t> se souvient d’avoir entendu raconter par son son père qu’Einstein aidait parfois sa femme aux tâches ménagère car elle lui faisait peine lorsqu’il la voyait travailler jusqu’après minuit, à résoudre, d’après les notes de son mari, les problèmes mathématiques. »</a:t>
            </a:r>
          </a:p>
          <a:p>
            <a:pPr marL="0" indent="0" algn="r">
              <a:buNone/>
            </a:pPr>
            <a:r>
              <a:rPr lang="fr-FR" sz="2200" dirty="0"/>
              <a:t>c</a:t>
            </a:r>
            <a:r>
              <a:rPr lang="fr-CA" sz="2200" dirty="0" err="1"/>
              <a:t>ité</a:t>
            </a:r>
            <a:r>
              <a:rPr lang="fr-CA" sz="2200" dirty="0"/>
              <a:t> par Desanka </a:t>
            </a:r>
            <a:r>
              <a:rPr lang="fr-CA" sz="2200" dirty="0" err="1"/>
              <a:t>Trbuhović-Gjurić</a:t>
            </a:r>
            <a:r>
              <a:rPr lang="fr-CA" sz="2200" dirty="0"/>
              <a:t> </a:t>
            </a:r>
            <a:endParaRPr lang="fr-FR" sz="2200" i="1" dirty="0"/>
          </a:p>
        </p:txBody>
      </p:sp>
      <p:sp>
        <p:nvSpPr>
          <p:cNvPr id="4" name="Slide Number Placeholder 3"/>
          <p:cNvSpPr>
            <a:spLocks noGrp="1"/>
          </p:cNvSpPr>
          <p:nvPr>
            <p:ph type="sldNum" sz="quarter" idx="12"/>
          </p:nvPr>
        </p:nvSpPr>
        <p:spPr/>
        <p:txBody>
          <a:bodyPr/>
          <a:lstStyle/>
          <a:p>
            <a:fld id="{B44D27A9-ED0C-8246-8976-D4C08DB79F0F}" type="slidenum">
              <a:rPr lang="en-US" smtClean="0"/>
              <a:t>73</a:t>
            </a:fld>
            <a:endParaRPr lang="en-US"/>
          </a:p>
        </p:txBody>
      </p:sp>
      <p:sp>
        <p:nvSpPr>
          <p:cNvPr id="5" name="Footer Placeholder 4"/>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13659372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dirty="0"/>
              <a:t>Ingérence de sa famille</a:t>
            </a:r>
            <a:endParaRPr lang="fr-CA" sz="3600" dirty="0"/>
          </a:p>
        </p:txBody>
      </p:sp>
      <p:sp>
        <p:nvSpPr>
          <p:cNvPr id="3" name="Content Placeholder 2"/>
          <p:cNvSpPr>
            <a:spLocks noGrp="1"/>
          </p:cNvSpPr>
          <p:nvPr>
            <p:ph idx="1"/>
          </p:nvPr>
        </p:nvSpPr>
        <p:spPr/>
        <p:txBody>
          <a:bodyPr/>
          <a:lstStyle/>
          <a:p>
            <a:r>
              <a:rPr lang="fr-CA" dirty="0"/>
              <a:t>Albert est perçu comme célèbre et sa famille estime que Mileva ne lui convient pas</a:t>
            </a:r>
          </a:p>
          <a:p>
            <a:endParaRPr lang="fr-CA" dirty="0"/>
          </a:p>
          <a:p>
            <a:r>
              <a:rPr lang="fr-CA" dirty="0"/>
              <a:t>Mileva mentionne l’ingérence de la famille d’Albert dans plusieurs lettres à sa famille</a:t>
            </a:r>
          </a:p>
          <a:p>
            <a:endParaRPr lang="fr-CA" dirty="0"/>
          </a:p>
          <a:p>
            <a:r>
              <a:rPr lang="fr-CA" dirty="0"/>
              <a:t>Albert entretient une correspondance secrète avec sa cousine pendant deux ans (21 lettres)</a:t>
            </a:r>
          </a:p>
        </p:txBody>
      </p:sp>
      <p:sp>
        <p:nvSpPr>
          <p:cNvPr id="4" name="Slide Number Placeholder 3"/>
          <p:cNvSpPr>
            <a:spLocks noGrp="1"/>
          </p:cNvSpPr>
          <p:nvPr>
            <p:ph type="sldNum" sz="quarter" idx="12"/>
          </p:nvPr>
        </p:nvSpPr>
        <p:spPr/>
        <p:txBody>
          <a:bodyPr/>
          <a:lstStyle/>
          <a:p>
            <a:fld id="{B44D27A9-ED0C-8246-8976-D4C08DB79F0F}" type="slidenum">
              <a:rPr lang="en-US" smtClean="0"/>
              <a:t>74</a:t>
            </a:fld>
            <a:endParaRPr lang="en-US"/>
          </a:p>
        </p:txBody>
      </p:sp>
      <p:sp>
        <p:nvSpPr>
          <p:cNvPr id="5" name="Footer Placeholder 4"/>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11731026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738" y="932961"/>
            <a:ext cx="4041962" cy="1777419"/>
          </a:xfrm>
        </p:spPr>
        <p:txBody>
          <a:bodyPr anchor="b">
            <a:normAutofit/>
          </a:bodyPr>
          <a:lstStyle/>
          <a:p>
            <a:r>
              <a:rPr lang="fr-CA" sz="3500" dirty="0"/>
              <a:t>1913-1914</a:t>
            </a:r>
            <a:endParaRPr lang="fr-CA" sz="3500" noProof="0" dirty="0"/>
          </a:p>
        </p:txBody>
      </p:sp>
      <p:sp>
        <p:nvSpPr>
          <p:cNvPr id="5" name="Content Placeholder 2"/>
          <p:cNvSpPr>
            <a:spLocks noGrp="1"/>
          </p:cNvSpPr>
          <p:nvPr>
            <p:ph idx="1"/>
          </p:nvPr>
        </p:nvSpPr>
        <p:spPr>
          <a:xfrm>
            <a:off x="254738" y="2894530"/>
            <a:ext cx="4041962" cy="3209544"/>
          </a:xfrm>
        </p:spPr>
        <p:txBody>
          <a:bodyPr anchor="t">
            <a:normAutofit/>
          </a:bodyPr>
          <a:lstStyle/>
          <a:p>
            <a:r>
              <a:rPr lang="fr-CA" sz="2000" b="1" dirty="0">
                <a:solidFill>
                  <a:schemeClr val="bg1"/>
                </a:solidFill>
              </a:rPr>
              <a:t>Juillet 1913</a:t>
            </a:r>
            <a:r>
              <a:rPr lang="fr-CA" sz="2000" dirty="0">
                <a:solidFill>
                  <a:schemeClr val="bg1"/>
                </a:solidFill>
              </a:rPr>
              <a:t>: Albert obtient un poste à Berlin. Écrit aussitôt à Elsa </a:t>
            </a:r>
          </a:p>
          <a:p>
            <a:r>
              <a:rPr lang="fr-CA" sz="2000" b="1" dirty="0">
                <a:solidFill>
                  <a:schemeClr val="bg1"/>
                </a:solidFill>
              </a:rPr>
              <a:t>Sept 1913</a:t>
            </a:r>
            <a:r>
              <a:rPr lang="fr-CA" sz="2000" dirty="0">
                <a:solidFill>
                  <a:schemeClr val="bg1"/>
                </a:solidFill>
              </a:rPr>
              <a:t>: dernière visite d’Albert à </a:t>
            </a:r>
            <a:r>
              <a:rPr lang="fr-CA" sz="2000" dirty="0" err="1">
                <a:solidFill>
                  <a:schemeClr val="bg1"/>
                </a:solidFill>
              </a:rPr>
              <a:t>Novi</a:t>
            </a:r>
            <a:r>
              <a:rPr lang="fr-CA" sz="2000" dirty="0">
                <a:solidFill>
                  <a:schemeClr val="bg1"/>
                </a:solidFill>
              </a:rPr>
              <a:t> </a:t>
            </a:r>
            <a:r>
              <a:rPr lang="fr-CA" sz="2000" dirty="0" err="1">
                <a:solidFill>
                  <a:schemeClr val="bg1"/>
                </a:solidFill>
              </a:rPr>
              <a:t>Sad</a:t>
            </a:r>
            <a:endParaRPr lang="fr-CA" sz="2000" dirty="0">
              <a:solidFill>
                <a:schemeClr val="bg1"/>
              </a:solidFill>
            </a:endParaRPr>
          </a:p>
          <a:p>
            <a:pPr lvl="1"/>
            <a:r>
              <a:rPr lang="fr-CA" sz="2000" dirty="0">
                <a:solidFill>
                  <a:schemeClr val="bg1"/>
                </a:solidFill>
              </a:rPr>
              <a:t>Aventure avec la femme d’un boulanger juif</a:t>
            </a:r>
          </a:p>
          <a:p>
            <a:r>
              <a:rPr lang="fr-CA" sz="2000" b="1" dirty="0">
                <a:solidFill>
                  <a:schemeClr val="bg1"/>
                </a:solidFill>
              </a:rPr>
              <a:t>Avril 1914</a:t>
            </a:r>
            <a:r>
              <a:rPr lang="fr-CA" sz="2000" dirty="0">
                <a:solidFill>
                  <a:schemeClr val="bg1"/>
                </a:solidFill>
              </a:rPr>
              <a:t>: Déménagent à Berlin</a:t>
            </a:r>
          </a:p>
        </p:txBody>
      </p:sp>
      <p:pic>
        <p:nvPicPr>
          <p:cNvPr id="6" name="Picture 5" descr="couple.jpg"/>
          <p:cNvPicPr>
            <a:picLocks noChangeAspect="1"/>
          </p:cNvPicPr>
          <p:nvPr/>
        </p:nvPicPr>
        <p:blipFill rotWithShape="1">
          <a:blip r:embed="rId2">
            <a:extLst>
              <a:ext uri="{28A0092B-C50C-407E-A947-70E740481C1C}">
                <a14:useLocalDpi xmlns:a14="http://schemas.microsoft.com/office/drawing/2010/main" val="0"/>
              </a:ext>
            </a:extLst>
          </a:blip>
          <a:srcRect l="28751" r="25248" b="-1"/>
          <a:stretch/>
        </p:blipFill>
        <p:spPr>
          <a:xfrm>
            <a:off x="5061858" y="573678"/>
            <a:ext cx="3827405" cy="5710645"/>
          </a:xfrm>
          <a:prstGeom prst="rect">
            <a:avLst/>
          </a:prstGeom>
        </p:spPr>
      </p:pic>
      <p:sp>
        <p:nvSpPr>
          <p:cNvPr id="4" name="Footer Placeholder 3"/>
          <p:cNvSpPr>
            <a:spLocks noGrp="1"/>
          </p:cNvSpPr>
          <p:nvPr>
            <p:ph type="ftr" sz="quarter" idx="11"/>
          </p:nvPr>
        </p:nvSpPr>
        <p:spPr>
          <a:xfrm>
            <a:off x="5061858" y="6355080"/>
            <a:ext cx="2671353" cy="365125"/>
          </a:xfrm>
        </p:spPr>
        <p:txBody>
          <a:bodyPr>
            <a:normAutofit/>
          </a:bodyPr>
          <a:lstStyle/>
          <a:p>
            <a:pPr algn="l">
              <a:spcAft>
                <a:spcPts val="600"/>
              </a:spcAft>
            </a:pPr>
            <a:r>
              <a:rPr lang="en-US">
                <a:solidFill>
                  <a:schemeClr val="tx1">
                    <a:alpha val="70000"/>
                  </a:schemeClr>
                </a:solidFill>
              </a:rPr>
              <a:t>Pauline Gagnon</a:t>
            </a:r>
          </a:p>
        </p:txBody>
      </p:sp>
      <p:sp>
        <p:nvSpPr>
          <p:cNvPr id="3" name="Slide Number Placeholder 2"/>
          <p:cNvSpPr>
            <a:spLocks noGrp="1"/>
          </p:cNvSpPr>
          <p:nvPr>
            <p:ph type="sldNum" sz="quarter" idx="12"/>
          </p:nvPr>
        </p:nvSpPr>
        <p:spPr>
          <a:xfrm>
            <a:off x="7797403" y="6355080"/>
            <a:ext cx="824735" cy="365125"/>
          </a:xfrm>
        </p:spPr>
        <p:txBody>
          <a:bodyPr>
            <a:normAutofit/>
          </a:bodyPr>
          <a:lstStyle/>
          <a:p>
            <a:pPr>
              <a:spcAft>
                <a:spcPts val="600"/>
              </a:spcAft>
            </a:pPr>
            <a:fld id="{B44D27A9-ED0C-8246-8976-D4C08DB79F0F}" type="slidenum">
              <a:rPr lang="en-US">
                <a:solidFill>
                  <a:schemeClr val="tx1">
                    <a:alpha val="70000"/>
                  </a:schemeClr>
                </a:solidFill>
              </a:rPr>
              <a:pPr>
                <a:spcAft>
                  <a:spcPts val="600"/>
                </a:spcAft>
              </a:pPr>
              <a:t>75</a:t>
            </a:fld>
            <a:endParaRPr lang="en-US">
              <a:solidFill>
                <a:schemeClr val="tx1">
                  <a:alpha val="70000"/>
                </a:schemeClr>
              </a:solidFill>
            </a:endParaRPr>
          </a:p>
        </p:txBody>
      </p:sp>
    </p:spTree>
    <p:extLst>
      <p:ext uri="{BB962C8B-B14F-4D97-AF65-F5344CB8AC3E}">
        <p14:creationId xmlns:p14="http://schemas.microsoft.com/office/powerpoint/2010/main" val="37552782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932961"/>
            <a:ext cx="3665763" cy="1777419"/>
          </a:xfrm>
        </p:spPr>
        <p:txBody>
          <a:bodyPr anchor="b">
            <a:normAutofit/>
          </a:bodyPr>
          <a:lstStyle/>
          <a:p>
            <a:r>
              <a:rPr lang="fr-CA" sz="3500" noProof="0"/>
              <a:t>Argent du Prix Nobel</a:t>
            </a:r>
          </a:p>
        </p:txBody>
      </p:sp>
      <p:sp>
        <p:nvSpPr>
          <p:cNvPr id="5" name="Content Placeholder 2"/>
          <p:cNvSpPr>
            <a:spLocks noGrp="1"/>
          </p:cNvSpPr>
          <p:nvPr>
            <p:ph idx="1"/>
          </p:nvPr>
        </p:nvSpPr>
        <p:spPr>
          <a:xfrm>
            <a:off x="630936" y="2894530"/>
            <a:ext cx="3665763" cy="3209544"/>
          </a:xfrm>
        </p:spPr>
        <p:txBody>
          <a:bodyPr anchor="t">
            <a:normAutofit/>
          </a:bodyPr>
          <a:lstStyle/>
          <a:p>
            <a:r>
              <a:rPr lang="fr-CA" sz="2400" dirty="0">
                <a:solidFill>
                  <a:schemeClr val="bg1"/>
                </a:solidFill>
              </a:rPr>
              <a:t>Achète 3 petits immeubles à logements</a:t>
            </a:r>
          </a:p>
          <a:p>
            <a:r>
              <a:rPr lang="fr-CA" sz="2400" dirty="0">
                <a:solidFill>
                  <a:schemeClr val="bg1"/>
                </a:solidFill>
              </a:rPr>
              <a:t>Avec le crash de 1929, ses locataires ne peuvent plus payer leur loyer.</a:t>
            </a:r>
          </a:p>
          <a:p>
            <a:r>
              <a:rPr lang="fr-CA" sz="2400" dirty="0">
                <a:solidFill>
                  <a:schemeClr val="bg1"/>
                </a:solidFill>
              </a:rPr>
              <a:t>Criblée de dettes à cause des dépenses médicales d’</a:t>
            </a:r>
            <a:r>
              <a:rPr lang="fr-CA" sz="2400" dirty="0" err="1">
                <a:solidFill>
                  <a:schemeClr val="bg1"/>
                </a:solidFill>
              </a:rPr>
              <a:t>Eduard</a:t>
            </a:r>
            <a:endParaRPr lang="fr-CA" sz="2400" dirty="0">
              <a:solidFill>
                <a:schemeClr val="bg1"/>
              </a:solidFill>
            </a:endParaRPr>
          </a:p>
        </p:txBody>
      </p:sp>
      <p:pic>
        <p:nvPicPr>
          <p:cNvPr id="4" name="Picture 3" descr="Mileva-cactus.jpg"/>
          <p:cNvPicPr>
            <a:picLocks noChangeAspect="1"/>
          </p:cNvPicPr>
          <p:nvPr/>
        </p:nvPicPr>
        <p:blipFill rotWithShape="1">
          <a:blip r:embed="rId2">
            <a:extLst>
              <a:ext uri="{28A0092B-C50C-407E-A947-70E740481C1C}">
                <a14:useLocalDpi xmlns:a14="http://schemas.microsoft.com/office/drawing/2010/main" val="0"/>
              </a:ext>
            </a:extLst>
          </a:blip>
          <a:srcRect l="12240" r="38909" b="3"/>
          <a:stretch/>
        </p:blipFill>
        <p:spPr>
          <a:xfrm>
            <a:off x="5061858" y="573678"/>
            <a:ext cx="3827405" cy="5710645"/>
          </a:xfrm>
          <a:prstGeom prst="rect">
            <a:avLst/>
          </a:prstGeom>
        </p:spPr>
      </p:pic>
      <p:sp>
        <p:nvSpPr>
          <p:cNvPr id="6" name="Footer Placeholder 5"/>
          <p:cNvSpPr>
            <a:spLocks noGrp="1"/>
          </p:cNvSpPr>
          <p:nvPr>
            <p:ph type="ftr" sz="quarter" idx="11"/>
          </p:nvPr>
        </p:nvSpPr>
        <p:spPr>
          <a:xfrm>
            <a:off x="5061858" y="6355080"/>
            <a:ext cx="2671353" cy="365125"/>
          </a:xfrm>
        </p:spPr>
        <p:txBody>
          <a:bodyPr>
            <a:normAutofit/>
          </a:bodyPr>
          <a:lstStyle/>
          <a:p>
            <a:pPr algn="l">
              <a:spcAft>
                <a:spcPts val="600"/>
              </a:spcAft>
            </a:pPr>
            <a:r>
              <a:rPr lang="en-US">
                <a:solidFill>
                  <a:schemeClr val="tx1">
                    <a:alpha val="70000"/>
                  </a:schemeClr>
                </a:solidFill>
              </a:rPr>
              <a:t>Pauline Gagnon</a:t>
            </a:r>
          </a:p>
        </p:txBody>
      </p:sp>
      <p:sp>
        <p:nvSpPr>
          <p:cNvPr id="3" name="Slide Number Placeholder 2"/>
          <p:cNvSpPr>
            <a:spLocks noGrp="1"/>
          </p:cNvSpPr>
          <p:nvPr>
            <p:ph type="sldNum" sz="quarter" idx="12"/>
          </p:nvPr>
        </p:nvSpPr>
        <p:spPr>
          <a:xfrm>
            <a:off x="7797403" y="6355080"/>
            <a:ext cx="824735" cy="365125"/>
          </a:xfrm>
        </p:spPr>
        <p:txBody>
          <a:bodyPr>
            <a:normAutofit/>
          </a:bodyPr>
          <a:lstStyle/>
          <a:p>
            <a:pPr>
              <a:spcAft>
                <a:spcPts val="600"/>
              </a:spcAft>
            </a:pPr>
            <a:fld id="{B44D27A9-ED0C-8246-8976-D4C08DB79F0F}" type="slidenum">
              <a:rPr lang="en-US">
                <a:solidFill>
                  <a:schemeClr val="tx1">
                    <a:alpha val="70000"/>
                  </a:schemeClr>
                </a:solidFill>
              </a:rPr>
              <a:pPr>
                <a:spcAft>
                  <a:spcPts val="600"/>
                </a:spcAft>
              </a:pPr>
              <a:t>76</a:t>
            </a:fld>
            <a:endParaRPr lang="en-US">
              <a:solidFill>
                <a:schemeClr val="tx1">
                  <a:alpha val="70000"/>
                </a:schemeClr>
              </a:solidFill>
            </a:endParaRPr>
          </a:p>
        </p:txBody>
      </p:sp>
    </p:spTree>
    <p:extLst>
      <p:ext uri="{BB962C8B-B14F-4D97-AF65-F5344CB8AC3E}">
        <p14:creationId xmlns:p14="http://schemas.microsoft.com/office/powerpoint/2010/main" val="32852358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6856"/>
            <a:ext cx="6299551" cy="1143000"/>
          </a:xfrm>
        </p:spPr>
        <p:txBody>
          <a:bodyPr>
            <a:normAutofit/>
          </a:bodyPr>
          <a:lstStyle/>
          <a:p>
            <a:r>
              <a:rPr lang="fr-CA" sz="3600" dirty="0"/>
              <a:t>Déclaration de Milana </a:t>
            </a:r>
            <a:r>
              <a:rPr lang="fr-CA" sz="3600" dirty="0" err="1"/>
              <a:t>Bota</a:t>
            </a:r>
            <a:endParaRPr lang="fr-CA" sz="3600" dirty="0"/>
          </a:p>
        </p:txBody>
      </p:sp>
      <p:sp>
        <p:nvSpPr>
          <p:cNvPr id="3" name="Content Placeholder 2"/>
          <p:cNvSpPr>
            <a:spLocks noGrp="1"/>
          </p:cNvSpPr>
          <p:nvPr>
            <p:ph idx="1"/>
          </p:nvPr>
        </p:nvSpPr>
        <p:spPr>
          <a:xfrm>
            <a:off x="0" y="2072323"/>
            <a:ext cx="8229600" cy="4525963"/>
          </a:xfrm>
        </p:spPr>
        <p:txBody>
          <a:bodyPr>
            <a:normAutofit fontScale="70000" lnSpcReduction="20000"/>
          </a:bodyPr>
          <a:lstStyle/>
          <a:p>
            <a:pPr marL="0" indent="0">
              <a:buNone/>
            </a:pPr>
            <a:r>
              <a:rPr lang="fr-CA" dirty="0"/>
              <a:t>Mileva </a:t>
            </a:r>
            <a:r>
              <a:rPr lang="fr-CA" i="1" dirty="0"/>
              <a:t>« était la mieux autorisée à parler de la théorie </a:t>
            </a:r>
            <a:r>
              <a:rPr lang="fr-CA" dirty="0"/>
              <a:t>[de la relativité] </a:t>
            </a:r>
            <a:r>
              <a:rPr lang="fr-CA" i="1" dirty="0"/>
              <a:t>d’Einstein, car elle y a travaillé avec lui : il y a cinq ou six ans, elle m’en a parlé, mais douloureusement; peut-être lui semblait-il pénible de se rappeler ces heures de bonheur, peut-être voulait-elle aussi ne nuire en rien à la gloire de son ancien mari. » </a:t>
            </a:r>
          </a:p>
          <a:p>
            <a:pPr marL="0" indent="0" algn="r">
              <a:buNone/>
            </a:pPr>
            <a:r>
              <a:rPr lang="fr-CA" sz="2600" dirty="0"/>
              <a:t>Entrevue accordée au journal serbe </a:t>
            </a:r>
            <a:r>
              <a:rPr lang="fr-CA" sz="2600" dirty="0" err="1"/>
              <a:t>Politika</a:t>
            </a:r>
            <a:r>
              <a:rPr lang="fr-CA" sz="2600" dirty="0"/>
              <a:t> en 1929</a:t>
            </a:r>
            <a:endParaRPr lang="fr-CA" sz="2600" i="1" dirty="0"/>
          </a:p>
          <a:p>
            <a:pPr marL="0" indent="0" algn="r">
              <a:buNone/>
            </a:pPr>
            <a:endParaRPr lang="fr-CA" sz="2900" dirty="0"/>
          </a:p>
          <a:p>
            <a:pPr marL="0" indent="0">
              <a:buNone/>
            </a:pPr>
            <a:r>
              <a:rPr lang="fr-CA" dirty="0"/>
              <a:t> « </a:t>
            </a:r>
            <a:r>
              <a:rPr lang="fr-CA" i="1" dirty="0"/>
              <a:t>De telles publications dans les journaux ne correspondent pas du tout à ma nature mais je crois que cela a fait plaisir à Milana et elle a probablement pensé que cela me ferait plaisir aussi et que, d’une certaine façon, cela m’aiderait à obtenir certains droits vis-à-vis d’Einstein aux yeux du public. Elle m’a écrit en ce sens, et je l’accepte ainsi, autrement tout cela n’aurait pas beaucoup de sens. </a:t>
            </a:r>
            <a:r>
              <a:rPr lang="fr-CA" dirty="0"/>
              <a:t>»</a:t>
            </a:r>
          </a:p>
          <a:p>
            <a:pPr marL="0" indent="0" algn="r">
              <a:buNone/>
            </a:pPr>
            <a:r>
              <a:rPr lang="fr-CA" sz="2600" dirty="0"/>
              <a:t>Lettre de Mileva à Helene Savić du 13 juin 1929</a:t>
            </a:r>
          </a:p>
        </p:txBody>
      </p:sp>
      <p:sp>
        <p:nvSpPr>
          <p:cNvPr id="8" name="Rectangle 7"/>
          <p:cNvSpPr/>
          <p:nvPr/>
        </p:nvSpPr>
        <p:spPr>
          <a:xfrm>
            <a:off x="6299551" y="0"/>
            <a:ext cx="1141015" cy="20723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8229601" y="2055780"/>
            <a:ext cx="914400" cy="47371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Picture 9" descr="MilanaBot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1" y="-36140"/>
            <a:ext cx="1524000" cy="2108200"/>
          </a:xfrm>
          <a:prstGeom prst="rect">
            <a:avLst/>
          </a:prstGeom>
        </p:spPr>
      </p:pic>
      <p:sp>
        <p:nvSpPr>
          <p:cNvPr id="11" name="Slide Number Placeholder 10"/>
          <p:cNvSpPr>
            <a:spLocks noGrp="1"/>
          </p:cNvSpPr>
          <p:nvPr>
            <p:ph type="sldNum" sz="quarter" idx="12"/>
          </p:nvPr>
        </p:nvSpPr>
        <p:spPr/>
        <p:txBody>
          <a:bodyPr/>
          <a:lstStyle/>
          <a:p>
            <a:fld id="{B44D27A9-ED0C-8246-8976-D4C08DB79F0F}" type="slidenum">
              <a:rPr lang="en-US" smtClean="0"/>
              <a:t>77</a:t>
            </a:fld>
            <a:endParaRPr lang="en-US"/>
          </a:p>
        </p:txBody>
      </p:sp>
      <p:sp>
        <p:nvSpPr>
          <p:cNvPr id="4" name="Footer Placeholder 3"/>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15045182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Mauvaise conscience d’Albert?</a:t>
            </a:r>
          </a:p>
        </p:txBody>
      </p:sp>
      <p:sp>
        <p:nvSpPr>
          <p:cNvPr id="3" name="Content Placeholder 2"/>
          <p:cNvSpPr>
            <a:spLocks noGrp="1"/>
          </p:cNvSpPr>
          <p:nvPr>
            <p:ph idx="1"/>
          </p:nvPr>
        </p:nvSpPr>
        <p:spPr/>
        <p:txBody>
          <a:bodyPr/>
          <a:lstStyle/>
          <a:p>
            <a:pPr marL="0" indent="0">
              <a:buNone/>
            </a:pPr>
            <a:endParaRPr lang="fr-CA"/>
          </a:p>
          <a:p>
            <a:pPr marL="0" indent="0">
              <a:buNone/>
            </a:pPr>
            <a:r>
              <a:rPr lang="fr-CA"/>
              <a:t>«</a:t>
            </a:r>
            <a:r>
              <a:rPr lang="fr-CA" i="1"/>
              <a:t> Lorsque Mileva ne sera plus de ce monde, je pourrai mourir en paix. </a:t>
            </a:r>
            <a:r>
              <a:rPr lang="fr-CA"/>
              <a:t>»</a:t>
            </a:r>
          </a:p>
          <a:p>
            <a:pPr marL="0" indent="0">
              <a:buNone/>
            </a:pPr>
            <a:endParaRPr lang="fr-CA"/>
          </a:p>
          <a:p>
            <a:pPr marL="0" indent="0" algn="r">
              <a:buNone/>
            </a:pPr>
            <a:r>
              <a:rPr lang="fr-CA" sz="2400"/>
              <a:t>Lettre d’Albert du 29 juillet 1947 au Dr Karl Zürcher, l’avocat suisse en charge de leur divorce.</a:t>
            </a:r>
            <a:endParaRPr lang="fr-CA" sz="2400" dirty="0"/>
          </a:p>
        </p:txBody>
      </p:sp>
      <p:sp>
        <p:nvSpPr>
          <p:cNvPr id="4" name="Slide Number Placeholder 3"/>
          <p:cNvSpPr>
            <a:spLocks noGrp="1"/>
          </p:cNvSpPr>
          <p:nvPr>
            <p:ph type="sldNum" sz="quarter" idx="12"/>
          </p:nvPr>
        </p:nvSpPr>
        <p:spPr/>
        <p:txBody>
          <a:bodyPr/>
          <a:lstStyle/>
          <a:p>
            <a:fld id="{B44D27A9-ED0C-8246-8976-D4C08DB79F0F}" type="slidenum">
              <a:rPr lang="en-US" smtClean="0"/>
              <a:t>78</a:t>
            </a:fld>
            <a:endParaRPr lang="en-US"/>
          </a:p>
        </p:txBody>
      </p:sp>
      <p:sp>
        <p:nvSpPr>
          <p:cNvPr id="5" name="Footer Placeholder 4"/>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18133821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780120"/>
            <a:ext cx="5957208" cy="4345527"/>
          </a:xfrm>
        </p:spPr>
        <p:txBody>
          <a:bodyPr>
            <a:normAutofit/>
          </a:bodyPr>
          <a:lstStyle/>
          <a:p>
            <a:r>
              <a:rPr lang="en-CA" sz="2800" dirty="0"/>
              <a:t>1913: Albert Einstein </a:t>
            </a:r>
            <a:r>
              <a:rPr lang="en-CA" sz="2800" dirty="0" err="1"/>
              <a:t>publie</a:t>
            </a:r>
            <a:r>
              <a:rPr lang="en-CA" sz="2800" dirty="0"/>
              <a:t> son premier article sur la </a:t>
            </a:r>
            <a:r>
              <a:rPr lang="en-CA" sz="2800"/>
              <a:t>Relativité</a:t>
            </a:r>
            <a:r>
              <a:rPr lang="en-CA" sz="2800" dirty="0"/>
              <a:t> Générale avec Marcel Grossmann</a:t>
            </a:r>
          </a:p>
          <a:p>
            <a:r>
              <a:rPr lang="en-CA" sz="2800" dirty="0"/>
              <a:t>Le second </a:t>
            </a:r>
            <a:r>
              <a:rPr lang="en-CA" sz="2800" dirty="0" err="1"/>
              <a:t>seul</a:t>
            </a:r>
            <a:r>
              <a:rPr lang="en-CA" sz="2800" dirty="0"/>
              <a:t> </a:t>
            </a:r>
            <a:r>
              <a:rPr lang="en-CA" sz="2800" dirty="0" err="1"/>
              <a:t>en</a:t>
            </a:r>
            <a:r>
              <a:rPr lang="en-CA" sz="2800" dirty="0"/>
              <a:t> 1915</a:t>
            </a:r>
          </a:p>
          <a:p>
            <a:r>
              <a:rPr lang="en-CA" sz="2800" dirty="0" err="1"/>
              <a:t>L’éclipse</a:t>
            </a:r>
            <a:r>
              <a:rPr lang="en-CA" sz="2800" dirty="0"/>
              <a:t> de 1919 </a:t>
            </a:r>
            <a:r>
              <a:rPr lang="en-CA" sz="2800" dirty="0" err="1"/>
              <a:t>confirme</a:t>
            </a:r>
            <a:r>
              <a:rPr lang="en-CA" sz="2800" dirty="0"/>
              <a:t> que la lumière </a:t>
            </a:r>
            <a:r>
              <a:rPr lang="en-CA" sz="2800" dirty="0" err="1"/>
              <a:t>est</a:t>
            </a:r>
            <a:r>
              <a:rPr lang="en-CA" sz="2800" dirty="0"/>
              <a:t> </a:t>
            </a:r>
            <a:r>
              <a:rPr lang="en-CA" sz="2800" dirty="0" err="1"/>
              <a:t>déviée</a:t>
            </a:r>
            <a:r>
              <a:rPr lang="en-CA" sz="2800" dirty="0"/>
              <a:t> </a:t>
            </a:r>
            <a:r>
              <a:rPr lang="en-CA" sz="2800" dirty="0" err="1"/>
              <a:t>en</a:t>
            </a:r>
            <a:r>
              <a:rPr lang="en-CA" sz="2800" dirty="0"/>
              <a:t> passant </a:t>
            </a:r>
            <a:r>
              <a:rPr lang="en-CA" sz="2800" dirty="0" err="1"/>
              <a:t>près</a:t>
            </a:r>
            <a:r>
              <a:rPr lang="en-CA" sz="2800" dirty="0"/>
              <a:t> d’un corps massif  </a:t>
            </a:r>
            <a:r>
              <a:rPr lang="en-CA" sz="2800" dirty="0" err="1"/>
              <a:t>comme</a:t>
            </a:r>
            <a:r>
              <a:rPr lang="en-CA" sz="2800" dirty="0"/>
              <a:t> le Soleil</a:t>
            </a:r>
          </a:p>
          <a:p>
            <a:r>
              <a:rPr lang="en-CA" sz="2800" dirty="0" err="1"/>
              <a:t>Ceci</a:t>
            </a:r>
            <a:r>
              <a:rPr lang="en-CA" sz="2800" dirty="0"/>
              <a:t> </a:t>
            </a:r>
            <a:r>
              <a:rPr lang="en-CA" sz="2800" dirty="0" err="1"/>
              <a:t>établira</a:t>
            </a:r>
            <a:r>
              <a:rPr lang="en-CA" sz="2800" dirty="0"/>
              <a:t> la </a:t>
            </a:r>
            <a:r>
              <a:rPr lang="en-CA" sz="2800" dirty="0" err="1"/>
              <a:t>renommée</a:t>
            </a:r>
            <a:r>
              <a:rPr lang="en-CA" sz="2800" dirty="0"/>
              <a:t>  et la </a:t>
            </a:r>
            <a:r>
              <a:rPr lang="en-CA" sz="2800" dirty="0" err="1"/>
              <a:t>popularité</a:t>
            </a:r>
            <a:r>
              <a:rPr lang="en-CA" sz="2800" dirty="0"/>
              <a:t> </a:t>
            </a:r>
            <a:r>
              <a:rPr lang="en-CA" sz="2800" dirty="0" err="1"/>
              <a:t>d’Albert</a:t>
            </a:r>
            <a:r>
              <a:rPr lang="en-CA" sz="2800" dirty="0"/>
              <a:t> Einstein</a:t>
            </a:r>
          </a:p>
        </p:txBody>
      </p:sp>
      <p:sp>
        <p:nvSpPr>
          <p:cNvPr id="3" name="Slide Number Placeholder 2"/>
          <p:cNvSpPr>
            <a:spLocks noGrp="1"/>
          </p:cNvSpPr>
          <p:nvPr>
            <p:ph type="sldNum" sz="quarter" idx="12"/>
          </p:nvPr>
        </p:nvSpPr>
        <p:spPr/>
        <p:txBody>
          <a:bodyPr/>
          <a:lstStyle/>
          <a:p>
            <a:fld id="{B44D27A9-ED0C-8246-8976-D4C08DB79F0F}" type="slidenum">
              <a:rPr lang="en-US" smtClean="0"/>
              <a:t>79</a:t>
            </a:fld>
            <a:endParaRPr lang="en-US" dirty="0"/>
          </a:p>
        </p:txBody>
      </p:sp>
      <p:sp>
        <p:nvSpPr>
          <p:cNvPr id="4" name="Footer Placeholder 3"/>
          <p:cNvSpPr>
            <a:spLocks noGrp="1"/>
          </p:cNvSpPr>
          <p:nvPr>
            <p:ph type="ftr" sz="quarter" idx="11"/>
          </p:nvPr>
        </p:nvSpPr>
        <p:spPr/>
        <p:txBody>
          <a:bodyPr/>
          <a:lstStyle/>
          <a:p>
            <a:r>
              <a:rPr lang="en-US" dirty="0"/>
              <a:t>Pauline Gagnon</a:t>
            </a:r>
          </a:p>
        </p:txBody>
      </p:sp>
      <p:pic>
        <p:nvPicPr>
          <p:cNvPr id="5" name="Picture 4"/>
          <p:cNvPicPr>
            <a:picLocks noChangeAspect="1"/>
          </p:cNvPicPr>
          <p:nvPr/>
        </p:nvPicPr>
        <p:blipFill>
          <a:blip r:embed="rId2"/>
          <a:stretch>
            <a:fillRect/>
          </a:stretch>
        </p:blipFill>
        <p:spPr>
          <a:xfrm>
            <a:off x="6682458" y="1005519"/>
            <a:ext cx="2004342" cy="2540660"/>
          </a:xfrm>
          <a:prstGeom prst="rect">
            <a:avLst/>
          </a:prstGeom>
        </p:spPr>
      </p:pic>
      <p:pic>
        <p:nvPicPr>
          <p:cNvPr id="8" name="Picture 7" descr="TH-BIB-Grossmann, Marcel (1878-1936)-Portrait-Portr 01239.tif (cropped).jpg"/>
          <p:cNvPicPr/>
          <p:nvPr/>
        </p:nvPicPr>
        <p:blipFill>
          <a:blip r:embed="rId3">
            <a:extLst>
              <a:ext uri="{28A0092B-C50C-407E-A947-70E740481C1C}">
                <a14:useLocalDpi xmlns:a14="http://schemas.microsoft.com/office/drawing/2010/main" val="0"/>
              </a:ext>
            </a:extLst>
          </a:blip>
          <a:srcRect/>
          <a:stretch>
            <a:fillRect/>
          </a:stretch>
        </p:blipFill>
        <p:spPr bwMode="auto">
          <a:xfrm>
            <a:off x="6682458" y="3696769"/>
            <a:ext cx="2004342" cy="2428875"/>
          </a:xfrm>
          <a:prstGeom prst="rect">
            <a:avLst/>
          </a:prstGeom>
          <a:noFill/>
          <a:ln>
            <a:noFill/>
          </a:ln>
        </p:spPr>
      </p:pic>
      <p:sp>
        <p:nvSpPr>
          <p:cNvPr id="2" name="Title 1"/>
          <p:cNvSpPr>
            <a:spLocks noGrp="1"/>
          </p:cNvSpPr>
          <p:nvPr>
            <p:ph type="title"/>
          </p:nvPr>
        </p:nvSpPr>
        <p:spPr/>
        <p:txBody>
          <a:bodyPr/>
          <a:lstStyle/>
          <a:p>
            <a:pPr algn="l"/>
            <a:r>
              <a:rPr lang="en-CA" dirty="0" err="1"/>
              <a:t>Renommée</a:t>
            </a:r>
            <a:r>
              <a:rPr lang="en-CA" dirty="0"/>
              <a:t> </a:t>
            </a:r>
            <a:r>
              <a:rPr lang="en-CA" dirty="0" err="1"/>
              <a:t>internationale</a:t>
            </a:r>
            <a:endParaRPr lang="en-CA" noProof="0" dirty="0"/>
          </a:p>
        </p:txBody>
      </p:sp>
    </p:spTree>
    <p:extLst>
      <p:ext uri="{BB962C8B-B14F-4D97-AF65-F5344CB8AC3E}">
        <p14:creationId xmlns:p14="http://schemas.microsoft.com/office/powerpoint/2010/main" val="3437884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4428000"/>
            <a:ext cx="4607719" cy="1400400"/>
          </a:xfrm>
        </p:spPr>
        <p:txBody>
          <a:bodyPr vert="horz" wrap="square" lIns="91440" tIns="45720" rIns="91440" bIns="45720" rtlCol="0" anchor="b">
            <a:normAutofit/>
          </a:bodyPr>
          <a:lstStyle/>
          <a:p>
            <a:pPr algn="l" defTabSz="914400">
              <a:lnSpc>
                <a:spcPct val="90000"/>
              </a:lnSpc>
            </a:pPr>
            <a:r>
              <a:rPr lang="en-US" sz="3100" kern="1200" noProof="0">
                <a:solidFill>
                  <a:schemeClr val="bg1"/>
                </a:solidFill>
                <a:latin typeface="+mj-lt"/>
                <a:ea typeface="+mj-ea"/>
                <a:cs typeface="+mj-cs"/>
              </a:rPr>
              <a:t>Correspondance de Mileva avec Helene Kauffler </a:t>
            </a:r>
            <a:r>
              <a:rPr lang="en-US" sz="3100" kern="1200">
                <a:solidFill>
                  <a:schemeClr val="bg1"/>
                </a:solidFill>
                <a:latin typeface="+mj-lt"/>
                <a:ea typeface="+mj-ea"/>
                <a:cs typeface="+mj-cs"/>
              </a:rPr>
              <a:t>Savić</a:t>
            </a:r>
            <a:r>
              <a:rPr lang="en-US" sz="3100" kern="1200" noProof="0">
                <a:solidFill>
                  <a:schemeClr val="bg1"/>
                </a:solidFill>
                <a:latin typeface="+mj-lt"/>
                <a:ea typeface="+mj-ea"/>
                <a:cs typeface="+mj-cs"/>
              </a:rPr>
              <a:t> </a:t>
            </a:r>
          </a:p>
        </p:txBody>
      </p:sp>
      <p:pic>
        <p:nvPicPr>
          <p:cNvPr id="7" name="Picture 6" descr="MilanPopovic-cover.jpg"/>
          <p:cNvPicPr>
            <a:picLocks noChangeAspect="1"/>
          </p:cNvPicPr>
          <p:nvPr/>
        </p:nvPicPr>
        <p:blipFill rotWithShape="1">
          <a:blip r:embed="rId2">
            <a:extLst>
              <a:ext uri="{28A0092B-C50C-407E-A947-70E740481C1C}">
                <a14:useLocalDpi xmlns:a14="http://schemas.microsoft.com/office/drawing/2010/main" val="0"/>
              </a:ext>
            </a:extLst>
          </a:blip>
          <a:srcRect t="20626" r="-2" b="19083"/>
          <a:stretch/>
        </p:blipFill>
        <p:spPr>
          <a:xfrm>
            <a:off x="4" y="-1"/>
            <a:ext cx="4500562"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sp>
        <p:nvSpPr>
          <p:cNvPr id="3" name="Slide Number Placeholder 2"/>
          <p:cNvSpPr>
            <a:spLocks noGrp="1"/>
          </p:cNvSpPr>
          <p:nvPr>
            <p:ph type="sldNum" sz="quarter" idx="12"/>
          </p:nvPr>
        </p:nvSpPr>
        <p:spPr>
          <a:xfrm>
            <a:off x="6553200" y="466933"/>
            <a:ext cx="1976437" cy="707886"/>
          </a:xfrm>
        </p:spPr>
        <p:txBody>
          <a:bodyPr vert="horz" lIns="91440" tIns="45720" rIns="91440" bIns="45720" rtlCol="0" anchor="ctr">
            <a:normAutofit/>
          </a:bodyPr>
          <a:lstStyle/>
          <a:p>
            <a:pPr defTabSz="914400">
              <a:lnSpc>
                <a:spcPct val="90000"/>
              </a:lnSpc>
              <a:spcAft>
                <a:spcPts val="600"/>
              </a:spcAft>
            </a:pPr>
            <a:fld id="{B44D27A9-ED0C-8246-8976-D4C08DB79F0F}" type="slidenum">
              <a:rPr lang="en-US" sz="4200">
                <a:solidFill>
                  <a:srgbClr val="FFFFFF"/>
                </a:solidFill>
              </a:rPr>
              <a:pPr defTabSz="914400">
                <a:lnSpc>
                  <a:spcPct val="90000"/>
                </a:lnSpc>
                <a:spcAft>
                  <a:spcPts val="600"/>
                </a:spcAft>
              </a:pPr>
              <a:t>8</a:t>
            </a:fld>
            <a:endParaRPr lang="en-US" sz="4200">
              <a:solidFill>
                <a:srgbClr val="FFFFFF"/>
              </a:solidFill>
            </a:endParaRPr>
          </a:p>
        </p:txBody>
      </p:sp>
      <p:pic>
        <p:nvPicPr>
          <p:cNvPr id="6" name="Picture 5" descr="Milan-Popovic.jpg"/>
          <p:cNvPicPr>
            <a:picLocks noChangeAspect="1"/>
          </p:cNvPicPr>
          <p:nvPr/>
        </p:nvPicPr>
        <p:blipFill rotWithShape="1">
          <a:blip r:embed="rId3">
            <a:extLst>
              <a:ext uri="{28A0092B-C50C-407E-A947-70E740481C1C}">
                <a14:useLocalDpi xmlns:a14="http://schemas.microsoft.com/office/drawing/2010/main" val="0"/>
              </a:ext>
            </a:extLst>
          </a:blip>
          <a:srcRect l="5538" r="18285" b="-3"/>
          <a:stretch/>
        </p:blipFill>
        <p:spPr>
          <a:xfrm>
            <a:off x="4643433" y="-1"/>
            <a:ext cx="4500563"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sp>
        <p:nvSpPr>
          <p:cNvPr id="4" name="Footer Placeholder 3"/>
          <p:cNvSpPr>
            <a:spLocks noGrp="1"/>
          </p:cNvSpPr>
          <p:nvPr>
            <p:ph type="ftr" sz="quarter" idx="11"/>
          </p:nvPr>
        </p:nvSpPr>
        <p:spPr>
          <a:xfrm>
            <a:off x="5894784" y="6025942"/>
            <a:ext cx="2622947" cy="365125"/>
          </a:xfrm>
        </p:spPr>
        <p:txBody>
          <a:bodyPr vert="horz" lIns="91440" tIns="45720" rIns="91440" bIns="45720" rtlCol="0" anchor="ctr">
            <a:normAutofit/>
          </a:bodyPr>
          <a:lstStyle/>
          <a:p>
            <a:pPr algn="r" defTabSz="914400">
              <a:spcAft>
                <a:spcPts val="600"/>
              </a:spcAft>
            </a:pPr>
            <a:r>
              <a:rPr lang="en-US" sz="900" kern="1200">
                <a:solidFill>
                  <a:schemeClr val="bg1">
                    <a:alpha val="60000"/>
                  </a:schemeClr>
                </a:solidFill>
                <a:latin typeface="+mn-lt"/>
                <a:ea typeface="+mn-ea"/>
                <a:cs typeface="+mn-cs"/>
              </a:rPr>
              <a:t>Pauline Gagnon</a:t>
            </a:r>
          </a:p>
        </p:txBody>
      </p:sp>
    </p:spTree>
    <p:extLst>
      <p:ext uri="{BB962C8B-B14F-4D97-AF65-F5344CB8AC3E}">
        <p14:creationId xmlns:p14="http://schemas.microsoft.com/office/powerpoint/2010/main" val="17664073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noProof="0" dirty="0"/>
              <a:t>Fin de vie dans la misère</a:t>
            </a:r>
          </a:p>
        </p:txBody>
      </p:sp>
      <p:pic>
        <p:nvPicPr>
          <p:cNvPr id="5" name="Picture 4" descr="Mileva-plus vieil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200" y="1561743"/>
            <a:ext cx="1879600" cy="3035300"/>
          </a:xfrm>
          <a:prstGeom prst="rect">
            <a:avLst/>
          </a:prstGeom>
        </p:spPr>
      </p:pic>
      <p:sp>
        <p:nvSpPr>
          <p:cNvPr id="6" name="Content Placeholder 2"/>
          <p:cNvSpPr>
            <a:spLocks noGrp="1"/>
          </p:cNvSpPr>
          <p:nvPr>
            <p:ph idx="1"/>
          </p:nvPr>
        </p:nvSpPr>
        <p:spPr>
          <a:xfrm>
            <a:off x="457200" y="1615519"/>
            <a:ext cx="6257121" cy="4839761"/>
          </a:xfrm>
        </p:spPr>
        <p:txBody>
          <a:bodyPr/>
          <a:lstStyle/>
          <a:p>
            <a:pPr marL="0" indent="0">
              <a:buNone/>
            </a:pPr>
            <a:r>
              <a:rPr lang="fr-CA" dirty="0"/>
              <a:t>En 1945, Albert rachète la maison de Mileva à ses créanciers pour ne pas qu’elle et Eduard soient à la rue.</a:t>
            </a:r>
          </a:p>
          <a:p>
            <a:pPr marL="0" indent="0">
              <a:buNone/>
            </a:pPr>
            <a:endParaRPr lang="fr-CA" dirty="0"/>
          </a:p>
          <a:p>
            <a:pPr marL="0" indent="0">
              <a:buNone/>
            </a:pPr>
            <a:r>
              <a:rPr lang="fr-CA" dirty="0"/>
              <a:t>Mileva utilise un subterfuge pour mettre la maison au nom d’Eduard et lui garantir que ses frais médicaux soient pris en charge après sa mort, qui survint en 1948.</a:t>
            </a:r>
          </a:p>
        </p:txBody>
      </p:sp>
      <p:sp>
        <p:nvSpPr>
          <p:cNvPr id="3" name="Slide Number Placeholder 2"/>
          <p:cNvSpPr>
            <a:spLocks noGrp="1"/>
          </p:cNvSpPr>
          <p:nvPr>
            <p:ph type="sldNum" sz="quarter" idx="12"/>
          </p:nvPr>
        </p:nvSpPr>
        <p:spPr/>
        <p:txBody>
          <a:bodyPr/>
          <a:lstStyle/>
          <a:p>
            <a:fld id="{B44D27A9-ED0C-8246-8976-D4C08DB79F0F}" type="slidenum">
              <a:rPr lang="en-US" smtClean="0"/>
              <a:t>80</a:t>
            </a:fld>
            <a:endParaRPr lang="en-US"/>
          </a:p>
        </p:txBody>
      </p:sp>
      <p:sp>
        <p:nvSpPr>
          <p:cNvPr id="4" name="Footer Placeholder 3"/>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5136205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fr-CA" sz="3200" noProof="0" dirty="0"/>
              <a:t>   Evan Harris Walker</a:t>
            </a:r>
          </a:p>
        </p:txBody>
      </p:sp>
      <p:sp>
        <p:nvSpPr>
          <p:cNvPr id="5" name="Content Placeholder 2"/>
          <p:cNvSpPr>
            <a:spLocks noGrp="1"/>
          </p:cNvSpPr>
          <p:nvPr>
            <p:ph idx="1"/>
          </p:nvPr>
        </p:nvSpPr>
        <p:spPr>
          <a:xfrm>
            <a:off x="457200" y="1600200"/>
            <a:ext cx="8229600" cy="4525963"/>
          </a:xfrm>
        </p:spPr>
        <p:txBody>
          <a:bodyPr>
            <a:normAutofit/>
          </a:bodyPr>
          <a:lstStyle/>
          <a:p>
            <a:r>
              <a:rPr lang="fr-CA" sz="2800" dirty="0">
                <a:solidFill>
                  <a:srgbClr val="000000"/>
                </a:solidFill>
              </a:rPr>
              <a:t>Article dans </a:t>
            </a:r>
            <a:r>
              <a:rPr lang="fr-CA" sz="2800" i="1" dirty="0">
                <a:solidFill>
                  <a:srgbClr val="000000"/>
                </a:solidFill>
              </a:rPr>
              <a:t>Physics Today</a:t>
            </a:r>
          </a:p>
          <a:p>
            <a:r>
              <a:rPr lang="fr-CA" sz="2800" dirty="0">
                <a:solidFill>
                  <a:srgbClr val="000000"/>
                </a:solidFill>
              </a:rPr>
              <a:t>Note qu’Albert réfère à ses recherches à elle ou leur collaboration dans 13 de ses 43 lettres</a:t>
            </a:r>
          </a:p>
          <a:p>
            <a:r>
              <a:rPr lang="fr-CA" sz="2800" dirty="0"/>
              <a:t>Déclin de sa productivité et disparition de sa créativité </a:t>
            </a:r>
            <a:r>
              <a:rPr lang="fr-CA" sz="2800" dirty="0">
                <a:solidFill>
                  <a:srgbClr val="000000"/>
                </a:solidFill>
              </a:rPr>
              <a:t>après </a:t>
            </a:r>
            <a:r>
              <a:rPr lang="fr-CA" sz="2800" dirty="0"/>
              <a:t>sa séparation  </a:t>
            </a:r>
          </a:p>
          <a:p>
            <a:r>
              <a:rPr lang="fr-CA" sz="2800" dirty="0"/>
              <a:t>Albert s’opposa à la physique quantique </a:t>
            </a:r>
          </a:p>
          <a:p>
            <a:r>
              <a:rPr lang="fr-CA" sz="2800" dirty="0"/>
              <a:t>S</a:t>
            </a:r>
            <a:r>
              <a:rPr lang="fr-CA" sz="2800" dirty="0">
                <a:solidFill>
                  <a:srgbClr val="000000"/>
                </a:solidFill>
              </a:rPr>
              <a:t>outient la thèse que Joffe n’a pu inventer l’histoire de la signature de l’article sur la relativité </a:t>
            </a:r>
          </a:p>
          <a:p>
            <a:endParaRPr lang="fr-CA" sz="2800" dirty="0"/>
          </a:p>
        </p:txBody>
      </p:sp>
      <p:pic>
        <p:nvPicPr>
          <p:cNvPr id="4" name="Picture 3" descr="EvanHarrisWalk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422" y="244784"/>
            <a:ext cx="3312450" cy="1846691"/>
          </a:xfrm>
          <a:prstGeom prst="rect">
            <a:avLst/>
          </a:prstGeom>
        </p:spPr>
      </p:pic>
      <p:sp>
        <p:nvSpPr>
          <p:cNvPr id="3" name="Slide Number Placeholder 2"/>
          <p:cNvSpPr>
            <a:spLocks noGrp="1"/>
          </p:cNvSpPr>
          <p:nvPr>
            <p:ph type="sldNum" sz="quarter" idx="12"/>
          </p:nvPr>
        </p:nvSpPr>
        <p:spPr/>
        <p:txBody>
          <a:bodyPr/>
          <a:lstStyle/>
          <a:p>
            <a:fld id="{B44D27A9-ED0C-8246-8976-D4C08DB79F0F}" type="slidenum">
              <a:rPr lang="en-US" smtClean="0"/>
              <a:t>81</a:t>
            </a:fld>
            <a:endParaRPr lang="en-US"/>
          </a:p>
        </p:txBody>
      </p:sp>
      <p:sp>
        <p:nvSpPr>
          <p:cNvPr id="8" name="Footer Placeholder 7"/>
          <p:cNvSpPr>
            <a:spLocks noGrp="1"/>
          </p:cNvSpPr>
          <p:nvPr>
            <p:ph type="ftr" sz="quarter" idx="11"/>
          </p:nvPr>
        </p:nvSpPr>
        <p:spPr/>
        <p:txBody>
          <a:bodyPr/>
          <a:lstStyle/>
          <a:p>
            <a:r>
              <a:rPr lang="en-US"/>
              <a:t>Pauline Gagnon</a:t>
            </a:r>
          </a:p>
        </p:txBody>
      </p:sp>
    </p:spTree>
    <p:extLst>
      <p:ext uri="{BB962C8B-B14F-4D97-AF65-F5344CB8AC3E}">
        <p14:creationId xmlns:p14="http://schemas.microsoft.com/office/powerpoint/2010/main" val="33842485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dirty="0"/>
              <a:t>Abraham Fedorovich Joffe</a:t>
            </a:r>
          </a:p>
        </p:txBody>
      </p:sp>
      <p:sp>
        <p:nvSpPr>
          <p:cNvPr id="3" name="Content Placeholder 2"/>
          <p:cNvSpPr>
            <a:spLocks noGrp="1"/>
          </p:cNvSpPr>
          <p:nvPr>
            <p:ph idx="1"/>
          </p:nvPr>
        </p:nvSpPr>
        <p:spPr/>
        <p:txBody>
          <a:bodyPr>
            <a:normAutofit fontScale="92500" lnSpcReduction="20000"/>
          </a:bodyPr>
          <a:lstStyle/>
          <a:p>
            <a:r>
              <a:rPr lang="fr-CA" dirty="0"/>
              <a:t>Assistant de </a:t>
            </a:r>
            <a:r>
              <a:rPr lang="fr-CA" dirty="0" err="1"/>
              <a:t>Wilhem</a:t>
            </a:r>
            <a:r>
              <a:rPr lang="fr-CA" dirty="0"/>
              <a:t> Röntgen, membre du comité éditorial des </a:t>
            </a:r>
            <a:r>
              <a:rPr lang="fr-CA" i="1" dirty="0"/>
              <a:t>Annalen der Physik </a:t>
            </a:r>
            <a:r>
              <a:rPr lang="fr-CA" dirty="0"/>
              <a:t>qui publia la théorie de la relativité en 1905</a:t>
            </a:r>
          </a:p>
          <a:p>
            <a:r>
              <a:rPr lang="fr-CA" dirty="0"/>
              <a:t>Eulogie d’Einstein en 1955: mentionne qu’il était signé du nom « Einstein-Marity »</a:t>
            </a:r>
          </a:p>
          <a:p>
            <a:r>
              <a:rPr lang="fr-CA" dirty="0"/>
              <a:t>Mileva n’utilisait cette version hongroise de son nom qu’avec les autorités suisses, comme sur son certificat de mariage.</a:t>
            </a:r>
          </a:p>
          <a:p>
            <a:r>
              <a:rPr lang="fr-CA" dirty="0"/>
              <a:t>Alors comment Joffe aurait-il </a:t>
            </a:r>
            <a:r>
              <a:rPr lang="fr-CA"/>
              <a:t>pu deviner</a:t>
            </a:r>
            <a:r>
              <a:rPr lang="fr-CA" dirty="0"/>
              <a:t>?</a:t>
            </a:r>
          </a:p>
          <a:p>
            <a:r>
              <a:rPr lang="fr-CA" dirty="0"/>
              <a:t>Ce manuscrit a disparu</a:t>
            </a:r>
          </a:p>
        </p:txBody>
      </p:sp>
      <p:sp>
        <p:nvSpPr>
          <p:cNvPr id="4" name="Slide Number Placeholder 3"/>
          <p:cNvSpPr>
            <a:spLocks noGrp="1"/>
          </p:cNvSpPr>
          <p:nvPr>
            <p:ph type="sldNum" sz="quarter" idx="12"/>
          </p:nvPr>
        </p:nvSpPr>
        <p:spPr/>
        <p:txBody>
          <a:bodyPr/>
          <a:lstStyle/>
          <a:p>
            <a:fld id="{B44D27A9-ED0C-8246-8976-D4C08DB79F0F}" type="slidenum">
              <a:rPr lang="en-US" smtClean="0"/>
              <a:t>82</a:t>
            </a:fld>
            <a:endParaRPr lang="en-US"/>
          </a:p>
        </p:txBody>
      </p:sp>
    </p:spTree>
    <p:extLst>
      <p:ext uri="{BB962C8B-B14F-4D97-AF65-F5344CB8AC3E}">
        <p14:creationId xmlns:p14="http://schemas.microsoft.com/office/powerpoint/2010/main" val="8834959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sp>
        <p:nvSpPr>
          <p:cNvPr id="3" name="Content Placeholder 2"/>
          <p:cNvSpPr>
            <a:spLocks noGrp="1"/>
          </p:cNvSpPr>
          <p:nvPr>
            <p:ph idx="1"/>
          </p:nvPr>
        </p:nvSpPr>
        <p:spPr/>
        <p:txBody>
          <a:bodyPr/>
          <a:lstStyle/>
          <a:p>
            <a:endParaRPr lang="fr-FR"/>
          </a:p>
        </p:txBody>
      </p:sp>
      <p:sp>
        <p:nvSpPr>
          <p:cNvPr id="4" name="Footer Placeholder 3"/>
          <p:cNvSpPr>
            <a:spLocks noGrp="1"/>
          </p:cNvSpPr>
          <p:nvPr>
            <p:ph type="ftr" sz="quarter" idx="11"/>
          </p:nvPr>
        </p:nvSpPr>
        <p:spPr/>
        <p:txBody>
          <a:bodyPr/>
          <a:lstStyle/>
          <a:p>
            <a:r>
              <a:rPr lang="en-US"/>
              <a:t>Pauline Gagnon</a:t>
            </a:r>
          </a:p>
        </p:txBody>
      </p:sp>
      <p:sp>
        <p:nvSpPr>
          <p:cNvPr id="5" name="Slide Number Placeholder 4"/>
          <p:cNvSpPr>
            <a:spLocks noGrp="1"/>
          </p:cNvSpPr>
          <p:nvPr>
            <p:ph type="sldNum" sz="quarter" idx="12"/>
          </p:nvPr>
        </p:nvSpPr>
        <p:spPr/>
        <p:txBody>
          <a:bodyPr/>
          <a:lstStyle/>
          <a:p>
            <a:fld id="{B44D27A9-ED0C-8246-8976-D4C08DB79F0F}" type="slidenum">
              <a:rPr lang="en-US" smtClean="0"/>
              <a:t>83</a:t>
            </a:fld>
            <a:endParaRPr lang="en-US"/>
          </a:p>
        </p:txBody>
      </p:sp>
      <p:pic>
        <p:nvPicPr>
          <p:cNvPr id="6" name="Picture 5"/>
          <p:cNvPicPr>
            <a:picLocks noChangeAspect="1"/>
          </p:cNvPicPr>
          <p:nvPr/>
        </p:nvPicPr>
        <p:blipFill>
          <a:blip r:embed="rId2"/>
          <a:stretch>
            <a:fillRect/>
          </a:stretch>
        </p:blipFill>
        <p:spPr>
          <a:xfrm>
            <a:off x="-44430" y="0"/>
            <a:ext cx="9428140" cy="7071106"/>
          </a:xfrm>
          <a:prstGeom prst="rect">
            <a:avLst/>
          </a:prstGeom>
        </p:spPr>
      </p:pic>
      <p:sp>
        <p:nvSpPr>
          <p:cNvPr id="7" name="Rectangle 6"/>
          <p:cNvSpPr/>
          <p:nvPr/>
        </p:nvSpPr>
        <p:spPr>
          <a:xfrm>
            <a:off x="2765706" y="3914472"/>
            <a:ext cx="1738990" cy="320374"/>
          </a:xfrm>
          <a:prstGeom prst="rect">
            <a:avLst/>
          </a:prstGeom>
          <a:solidFill>
            <a:srgbClr val="FFFF00">
              <a:alpha val="5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44243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a:t>L’éditeur John Stachel</a:t>
            </a:r>
            <a:br>
              <a:rPr lang="fr-CA"/>
            </a:br>
            <a:r>
              <a:rPr lang="fr-CA" sz="3600"/>
              <a:t>(The Collected Papers of Albert Einstein)</a:t>
            </a:r>
            <a:endParaRPr lang="fr-CA" sz="3600" dirty="0"/>
          </a:p>
        </p:txBody>
      </p:sp>
      <p:sp>
        <p:nvSpPr>
          <p:cNvPr id="3" name="Content Placeholder 2"/>
          <p:cNvSpPr>
            <a:spLocks noGrp="1"/>
          </p:cNvSpPr>
          <p:nvPr>
            <p:ph idx="1"/>
          </p:nvPr>
        </p:nvSpPr>
        <p:spPr/>
        <p:txBody>
          <a:bodyPr>
            <a:normAutofit fontScale="77500" lnSpcReduction="20000"/>
          </a:bodyPr>
          <a:lstStyle/>
          <a:p>
            <a:pPr marL="0" indent="0">
              <a:buNone/>
            </a:pPr>
            <a:r>
              <a:rPr lang="fr-CA" i="1" dirty="0"/>
              <a:t>« C’est ainsi que Stachel imputait l’usage des mots « nous »</a:t>
            </a:r>
          </a:p>
          <a:p>
            <a:pPr marL="0" indent="0">
              <a:buNone/>
            </a:pPr>
            <a:r>
              <a:rPr lang="fr-CA" i="1" dirty="0"/>
              <a:t>et « notre travail » à l’émotion que provoquait en [Einstein]</a:t>
            </a:r>
          </a:p>
          <a:p>
            <a:pPr marL="0" indent="0">
              <a:buNone/>
            </a:pPr>
            <a:r>
              <a:rPr lang="fr-CA" i="1" dirty="0"/>
              <a:t>la physique et qu’il « se sentait tenu de partager avec Marić ».</a:t>
            </a:r>
          </a:p>
          <a:p>
            <a:pPr marL="0" indent="0">
              <a:buNone/>
            </a:pPr>
            <a:r>
              <a:rPr lang="fr-CA" i="1" dirty="0"/>
              <a:t> </a:t>
            </a:r>
          </a:p>
          <a:p>
            <a:pPr marL="0" indent="0">
              <a:buNone/>
            </a:pPr>
            <a:r>
              <a:rPr lang="fr-CA" dirty="0"/>
              <a:t>Selon Stachel, les « </a:t>
            </a:r>
            <a:r>
              <a:rPr lang="fr-CA" i="1" dirty="0"/>
              <a:t>quelques références faites à un travail</a:t>
            </a:r>
          </a:p>
          <a:p>
            <a:pPr marL="0" indent="0">
              <a:buNone/>
            </a:pPr>
            <a:r>
              <a:rPr lang="fr-CA" i="1" dirty="0"/>
              <a:t>commun furent faites à des moments difficiles de leurs relations, dans une volonté de rassurer sur son amour</a:t>
            </a:r>
          </a:p>
          <a:p>
            <a:pPr marL="0" indent="0">
              <a:buNone/>
            </a:pPr>
            <a:r>
              <a:rPr lang="fr-CA" i="1" dirty="0"/>
              <a:t>et sa dévotion</a:t>
            </a:r>
            <a:r>
              <a:rPr lang="fr-CA" dirty="0"/>
              <a:t> ». </a:t>
            </a:r>
          </a:p>
          <a:p>
            <a:pPr marL="0" indent="0" algn="r">
              <a:buNone/>
            </a:pPr>
            <a:r>
              <a:rPr lang="fr-CA" sz="2600" dirty="0"/>
              <a:t>Creative Couples in the Sciences, John Stachel, cité par Milentijević.</a:t>
            </a:r>
          </a:p>
          <a:p>
            <a:pPr marL="0" indent="0">
              <a:buNone/>
            </a:pPr>
            <a:endParaRPr lang="fr-CA" dirty="0"/>
          </a:p>
          <a:p>
            <a:pPr marL="0" indent="0">
              <a:buNone/>
            </a:pPr>
            <a:r>
              <a:rPr lang="fr-CA" dirty="0"/>
              <a:t>Pourtant, souligne Radmila Milentijević, « </a:t>
            </a:r>
            <a:r>
              <a:rPr lang="fr-CA" i="1" dirty="0"/>
              <a:t>Albert n’avait rien d’un altruiste ».</a:t>
            </a:r>
          </a:p>
        </p:txBody>
      </p:sp>
      <p:sp>
        <p:nvSpPr>
          <p:cNvPr id="4" name="Slide Number Placeholder 3"/>
          <p:cNvSpPr>
            <a:spLocks noGrp="1"/>
          </p:cNvSpPr>
          <p:nvPr>
            <p:ph type="sldNum" sz="quarter" idx="12"/>
          </p:nvPr>
        </p:nvSpPr>
        <p:spPr/>
        <p:txBody>
          <a:bodyPr/>
          <a:lstStyle/>
          <a:p>
            <a:fld id="{B44D27A9-ED0C-8246-8976-D4C08DB79F0F}" type="slidenum">
              <a:rPr lang="en-US" smtClean="0"/>
              <a:t>84</a:t>
            </a:fld>
            <a:endParaRPr lang="en-US"/>
          </a:p>
        </p:txBody>
      </p:sp>
      <p:sp>
        <p:nvSpPr>
          <p:cNvPr id="5" name="Footer Placeholder 4"/>
          <p:cNvSpPr>
            <a:spLocks noGrp="1"/>
          </p:cNvSpPr>
          <p:nvPr>
            <p:ph type="ftr" sz="quarter" idx="11"/>
          </p:nvPr>
        </p:nvSpPr>
        <p:spPr/>
        <p:txBody>
          <a:bodyPr/>
          <a:lstStyle/>
          <a:p>
            <a:r>
              <a:rPr lang="en-US"/>
              <a:t>Pauline Gagnon</a:t>
            </a:r>
          </a:p>
        </p:txBody>
      </p:sp>
      <p:cxnSp>
        <p:nvCxnSpPr>
          <p:cNvPr id="6" name="Straight Connector 5"/>
          <p:cNvCxnSpPr/>
          <p:nvPr/>
        </p:nvCxnSpPr>
        <p:spPr>
          <a:xfrm>
            <a:off x="3202063" y="2331831"/>
            <a:ext cx="502856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06682" y="2727722"/>
            <a:ext cx="153860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748391" y="4162830"/>
            <a:ext cx="56740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39968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6BC2B-90A7-5549-8248-E8A5E94B5FAB}"/>
              </a:ext>
            </a:extLst>
          </p:cNvPr>
          <p:cNvSpPr>
            <a:spLocks noGrp="1"/>
          </p:cNvSpPr>
          <p:nvPr>
            <p:ph type="title"/>
          </p:nvPr>
        </p:nvSpPr>
        <p:spPr>
          <a:xfrm>
            <a:off x="203201" y="175016"/>
            <a:ext cx="4211730" cy="1440670"/>
          </a:xfrm>
        </p:spPr>
        <p:txBody>
          <a:bodyPr anchor="b">
            <a:normAutofit/>
          </a:bodyPr>
          <a:lstStyle/>
          <a:p>
            <a:r>
              <a:rPr lang="fr-FR" sz="3200" dirty="0"/>
              <a:t>La prétendue vraie histoire de Mileva </a:t>
            </a:r>
            <a:endParaRPr lang="en-DE" sz="3500" dirty="0"/>
          </a:p>
        </p:txBody>
      </p:sp>
      <p:sp>
        <p:nvSpPr>
          <p:cNvPr id="4" name="Footer Placeholder 3">
            <a:extLst>
              <a:ext uri="{FF2B5EF4-FFF2-40B4-BE49-F238E27FC236}">
                <a16:creationId xmlns:a16="http://schemas.microsoft.com/office/drawing/2014/main" id="{7EB09513-BB57-9E40-A9AD-CCB744070216}"/>
              </a:ext>
            </a:extLst>
          </p:cNvPr>
          <p:cNvSpPr>
            <a:spLocks noGrp="1"/>
          </p:cNvSpPr>
          <p:nvPr>
            <p:ph type="ftr" sz="quarter" idx="11"/>
          </p:nvPr>
        </p:nvSpPr>
        <p:spPr>
          <a:xfrm>
            <a:off x="5061858" y="6355080"/>
            <a:ext cx="2671353" cy="365125"/>
          </a:xfrm>
        </p:spPr>
        <p:txBody>
          <a:bodyPr>
            <a:normAutofit/>
          </a:bodyPr>
          <a:lstStyle/>
          <a:p>
            <a:pPr algn="l">
              <a:spcAft>
                <a:spcPts val="600"/>
              </a:spcAft>
            </a:pPr>
            <a:r>
              <a:rPr lang="en-US">
                <a:solidFill>
                  <a:schemeClr val="tx1">
                    <a:alpha val="70000"/>
                  </a:schemeClr>
                </a:solidFill>
              </a:rPr>
              <a:t>Pauline Gagnon</a:t>
            </a:r>
          </a:p>
        </p:txBody>
      </p:sp>
      <p:sp>
        <p:nvSpPr>
          <p:cNvPr id="5" name="Slide Number Placeholder 4">
            <a:extLst>
              <a:ext uri="{FF2B5EF4-FFF2-40B4-BE49-F238E27FC236}">
                <a16:creationId xmlns:a16="http://schemas.microsoft.com/office/drawing/2014/main" id="{4F706ED4-9E2F-5D46-B74C-F58F3B99D0D2}"/>
              </a:ext>
            </a:extLst>
          </p:cNvPr>
          <p:cNvSpPr>
            <a:spLocks noGrp="1"/>
          </p:cNvSpPr>
          <p:nvPr>
            <p:ph type="sldNum" sz="quarter" idx="12"/>
          </p:nvPr>
        </p:nvSpPr>
        <p:spPr>
          <a:xfrm>
            <a:off x="7797403" y="6355080"/>
            <a:ext cx="824735" cy="365125"/>
          </a:xfrm>
        </p:spPr>
        <p:txBody>
          <a:bodyPr>
            <a:normAutofit/>
          </a:bodyPr>
          <a:lstStyle/>
          <a:p>
            <a:pPr>
              <a:spcAft>
                <a:spcPts val="600"/>
              </a:spcAft>
            </a:pPr>
            <a:fld id="{B44D27A9-ED0C-8246-8976-D4C08DB79F0F}" type="slidenum">
              <a:rPr lang="en-US">
                <a:solidFill>
                  <a:schemeClr val="tx1">
                    <a:alpha val="70000"/>
                  </a:schemeClr>
                </a:solidFill>
              </a:rPr>
              <a:pPr>
                <a:spcAft>
                  <a:spcPts val="600"/>
                </a:spcAft>
              </a:pPr>
              <a:t>85</a:t>
            </a:fld>
            <a:endParaRPr lang="en-US">
              <a:solidFill>
                <a:schemeClr val="tx1">
                  <a:alpha val="70000"/>
                </a:schemeClr>
              </a:solidFill>
            </a:endParaRPr>
          </a:p>
        </p:txBody>
      </p:sp>
      <p:pic>
        <p:nvPicPr>
          <p:cNvPr id="11" name="Picture 10" descr="Esterson-cover-page.jpg">
            <a:extLst>
              <a:ext uri="{FF2B5EF4-FFF2-40B4-BE49-F238E27FC236}">
                <a16:creationId xmlns:a16="http://schemas.microsoft.com/office/drawing/2014/main" id="{B782AC89-56B8-0149-9D98-52D5A09CE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1195" y="932961"/>
            <a:ext cx="3665749" cy="4962186"/>
          </a:xfrm>
          <a:prstGeom prst="rect">
            <a:avLst/>
          </a:prstGeom>
        </p:spPr>
      </p:pic>
      <p:sp>
        <p:nvSpPr>
          <p:cNvPr id="15" name="Content Placeholder 2">
            <a:extLst>
              <a:ext uri="{FF2B5EF4-FFF2-40B4-BE49-F238E27FC236}">
                <a16:creationId xmlns:a16="http://schemas.microsoft.com/office/drawing/2014/main" id="{AAA06C96-5AEA-2946-A8A6-E75715243D04}"/>
              </a:ext>
            </a:extLst>
          </p:cNvPr>
          <p:cNvSpPr>
            <a:spLocks noGrp="1"/>
          </p:cNvSpPr>
          <p:nvPr>
            <p:ph idx="1"/>
          </p:nvPr>
        </p:nvSpPr>
        <p:spPr>
          <a:xfrm>
            <a:off x="152401" y="1790699"/>
            <a:ext cx="4262530" cy="4826001"/>
          </a:xfrm>
        </p:spPr>
        <p:txBody>
          <a:bodyPr>
            <a:normAutofit fontScale="70000" lnSpcReduction="20000"/>
          </a:bodyPr>
          <a:lstStyle/>
          <a:p>
            <a:pPr marL="0" indent="0">
              <a:buNone/>
            </a:pPr>
            <a:endParaRPr lang="fr-FR" sz="3400" dirty="0"/>
          </a:p>
          <a:p>
            <a:r>
              <a:rPr lang="fr-FR" sz="2900" dirty="0">
                <a:solidFill>
                  <a:schemeClr val="bg1"/>
                </a:solidFill>
              </a:rPr>
              <a:t>S’attaquent </a:t>
            </a:r>
            <a:r>
              <a:rPr lang="fr-CA" sz="2900" dirty="0">
                <a:solidFill>
                  <a:schemeClr val="bg1"/>
                </a:solidFill>
              </a:rPr>
              <a:t>aux ouvrages mineurs et mentionnent à peine </a:t>
            </a:r>
            <a:r>
              <a:rPr lang="fr-FR" sz="2900" dirty="0">
                <a:solidFill>
                  <a:schemeClr val="bg1"/>
                </a:solidFill>
              </a:rPr>
              <a:t>Radmila </a:t>
            </a:r>
            <a:r>
              <a:rPr lang="fr-FR" sz="2900" dirty="0" err="1">
                <a:solidFill>
                  <a:schemeClr val="bg1"/>
                </a:solidFill>
              </a:rPr>
              <a:t>Milentijevi</a:t>
            </a:r>
            <a:r>
              <a:rPr lang="fr-CA" sz="2900" dirty="0" err="1">
                <a:solidFill>
                  <a:schemeClr val="bg1"/>
                </a:solidFill>
              </a:rPr>
              <a:t>ć</a:t>
            </a:r>
            <a:endParaRPr lang="fr-FR" sz="2900" dirty="0">
              <a:solidFill>
                <a:schemeClr val="bg1"/>
              </a:solidFill>
            </a:endParaRPr>
          </a:p>
          <a:p>
            <a:endParaRPr lang="fr-FR" sz="2900" dirty="0">
              <a:solidFill>
                <a:schemeClr val="bg1"/>
              </a:solidFill>
            </a:endParaRPr>
          </a:p>
          <a:p>
            <a:r>
              <a:rPr lang="fr-FR" sz="2900" dirty="0">
                <a:solidFill>
                  <a:schemeClr val="bg1"/>
                </a:solidFill>
              </a:rPr>
              <a:t>Rejette systématique de tout témoignage de Serbes mais cite les amis et la famille d’Albert </a:t>
            </a:r>
            <a:r>
              <a:rPr lang="mr-IN" sz="2900" dirty="0">
                <a:solidFill>
                  <a:schemeClr val="bg1"/>
                </a:solidFill>
              </a:rPr>
              <a:t>–</a:t>
            </a:r>
            <a:r>
              <a:rPr lang="fr-FR" sz="2900" dirty="0">
                <a:solidFill>
                  <a:schemeClr val="bg1"/>
                </a:solidFill>
              </a:rPr>
              <a:t> double standards</a:t>
            </a:r>
          </a:p>
          <a:p>
            <a:r>
              <a:rPr lang="fr-FR" sz="2900" dirty="0">
                <a:solidFill>
                  <a:schemeClr val="bg1"/>
                </a:solidFill>
              </a:rPr>
              <a:t>Déforment le contenu des lettres et les faits</a:t>
            </a:r>
          </a:p>
          <a:p>
            <a:endParaRPr lang="fr-FR" sz="2900" dirty="0">
              <a:solidFill>
                <a:schemeClr val="bg1"/>
              </a:solidFill>
            </a:endParaRPr>
          </a:p>
          <a:p>
            <a:r>
              <a:rPr lang="fr-FR" sz="2900" dirty="0">
                <a:solidFill>
                  <a:schemeClr val="bg1"/>
                </a:solidFill>
              </a:rPr>
              <a:t>Se posent en grands défenseurs des femmes en science</a:t>
            </a:r>
          </a:p>
          <a:p>
            <a:endParaRPr lang="fr-FR" sz="2900" dirty="0">
              <a:solidFill>
                <a:schemeClr val="bg1"/>
              </a:solidFill>
            </a:endParaRPr>
          </a:p>
          <a:p>
            <a:r>
              <a:rPr lang="fr-FR" sz="2900" dirty="0">
                <a:solidFill>
                  <a:schemeClr val="bg1"/>
                </a:solidFill>
              </a:rPr>
              <a:t>Publié par MIT </a:t>
            </a:r>
            <a:r>
              <a:rPr lang="fr-FR" sz="2900" dirty="0" err="1">
                <a:solidFill>
                  <a:schemeClr val="bg1"/>
                </a:solidFill>
              </a:rPr>
              <a:t>Press</a:t>
            </a:r>
            <a:r>
              <a:rPr lang="fr-FR" sz="2900" dirty="0">
                <a:solidFill>
                  <a:schemeClr val="bg1"/>
                </a:solidFill>
              </a:rPr>
              <a:t> et jouit d’une énorme publicité</a:t>
            </a:r>
          </a:p>
          <a:p>
            <a:endParaRPr lang="fr-FR" sz="3400" dirty="0"/>
          </a:p>
          <a:p>
            <a:endParaRPr lang="fr-FR" dirty="0"/>
          </a:p>
        </p:txBody>
      </p:sp>
    </p:spTree>
    <p:extLst>
      <p:ext uri="{BB962C8B-B14F-4D97-AF65-F5344CB8AC3E}">
        <p14:creationId xmlns:p14="http://schemas.microsoft.com/office/powerpoint/2010/main" val="1086715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111" y="274638"/>
            <a:ext cx="8598916" cy="1143000"/>
          </a:xfrm>
        </p:spPr>
        <p:txBody>
          <a:bodyPr/>
          <a:lstStyle/>
          <a:p>
            <a:r>
              <a:rPr lang="fr-CA"/>
              <a:t>Correspondance de 1897-1903</a:t>
            </a:r>
            <a:endParaRPr lang="fr-CA" dirty="0"/>
          </a:p>
        </p:txBody>
      </p:sp>
      <p:sp>
        <p:nvSpPr>
          <p:cNvPr id="3" name="Content Placeholder 2"/>
          <p:cNvSpPr>
            <a:spLocks noGrp="1"/>
          </p:cNvSpPr>
          <p:nvPr>
            <p:ph idx="1"/>
          </p:nvPr>
        </p:nvSpPr>
        <p:spPr>
          <a:xfrm>
            <a:off x="260110" y="1600201"/>
            <a:ext cx="8426689" cy="3371850"/>
          </a:xfrm>
        </p:spPr>
        <p:txBody>
          <a:bodyPr>
            <a:normAutofit fontScale="92500" lnSpcReduction="10000"/>
          </a:bodyPr>
          <a:lstStyle/>
          <a:p>
            <a:r>
              <a:rPr lang="fr-CA" dirty="0"/>
              <a:t>43 lettres d’Albert à Mileva </a:t>
            </a:r>
          </a:p>
          <a:p>
            <a:r>
              <a:rPr lang="fr-CA" dirty="0"/>
              <a:t>11 lettres de Mileva à Albert</a:t>
            </a:r>
          </a:p>
          <a:p>
            <a:r>
              <a:rPr lang="fr-CA" dirty="0"/>
              <a:t>Radmila Milentijević souligne comment les lettres d’Albert sont parsemées de termes tels que « </a:t>
            </a:r>
            <a:r>
              <a:rPr lang="fr-CA" i="1" dirty="0"/>
              <a:t>nos études nouvelle</a:t>
            </a:r>
            <a:r>
              <a:rPr lang="fr-CA" dirty="0"/>
              <a:t>s »,    « </a:t>
            </a:r>
            <a:r>
              <a:rPr lang="fr-CA" i="1" dirty="0"/>
              <a:t>nos recherches </a:t>
            </a:r>
            <a:r>
              <a:rPr lang="fr-CA" dirty="0"/>
              <a:t>»,  « </a:t>
            </a:r>
            <a:r>
              <a:rPr lang="fr-CA" i="1" dirty="0"/>
              <a:t>nos vues </a:t>
            </a:r>
            <a:r>
              <a:rPr lang="fr-CA" dirty="0"/>
              <a:t>», « </a:t>
            </a:r>
            <a:r>
              <a:rPr lang="fr-CA" i="1" dirty="0"/>
              <a:t>notre théorie </a:t>
            </a:r>
            <a:r>
              <a:rPr lang="fr-CA" dirty="0"/>
              <a:t>», « </a:t>
            </a:r>
            <a:r>
              <a:rPr lang="fr-CA" i="1" dirty="0"/>
              <a:t>notre article </a:t>
            </a:r>
            <a:r>
              <a:rPr lang="fr-CA" dirty="0"/>
              <a:t>», « </a:t>
            </a:r>
            <a:r>
              <a:rPr lang="fr-CA" i="1" dirty="0"/>
              <a:t>notre travail sur le mouvement relatif </a:t>
            </a:r>
            <a:r>
              <a:rPr lang="fr-CA" dirty="0"/>
              <a:t>».</a:t>
            </a:r>
          </a:p>
        </p:txBody>
      </p:sp>
      <p:pic>
        <p:nvPicPr>
          <p:cNvPr id="4" name="Picture 3" descr="couverture-Radmil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059" y="5149681"/>
            <a:ext cx="1393914" cy="1730476"/>
          </a:xfrm>
          <a:prstGeom prst="rect">
            <a:avLst/>
          </a:prstGeom>
        </p:spPr>
      </p:pic>
      <p:sp>
        <p:nvSpPr>
          <p:cNvPr id="5" name="Slide Number Placeholder 4"/>
          <p:cNvSpPr>
            <a:spLocks noGrp="1"/>
          </p:cNvSpPr>
          <p:nvPr>
            <p:ph type="sldNum" sz="quarter" idx="12"/>
          </p:nvPr>
        </p:nvSpPr>
        <p:spPr/>
        <p:txBody>
          <a:bodyPr/>
          <a:lstStyle/>
          <a:p>
            <a:fld id="{B44D27A9-ED0C-8246-8976-D4C08DB79F0F}" type="slidenum">
              <a:rPr lang="en-US" smtClean="0"/>
              <a:t>9</a:t>
            </a:fld>
            <a:endParaRPr lang="en-US"/>
          </a:p>
        </p:txBody>
      </p:sp>
      <p:sp>
        <p:nvSpPr>
          <p:cNvPr id="6" name="Footer Placeholder 5"/>
          <p:cNvSpPr>
            <a:spLocks noGrp="1"/>
          </p:cNvSpPr>
          <p:nvPr>
            <p:ph type="ftr" sz="quarter" idx="11"/>
          </p:nvPr>
        </p:nvSpPr>
        <p:spPr/>
        <p:txBody>
          <a:bodyPr/>
          <a:lstStyle/>
          <a:p>
            <a:r>
              <a:rPr lang="en-US"/>
              <a:t>Pauline Gagnon</a:t>
            </a:r>
          </a:p>
        </p:txBody>
      </p:sp>
      <p:sp>
        <p:nvSpPr>
          <p:cNvPr id="7" name="Slide Number Placeholder 4">
            <a:extLst>
              <a:ext uri="{FF2B5EF4-FFF2-40B4-BE49-F238E27FC236}">
                <a16:creationId xmlns:a16="http://schemas.microsoft.com/office/drawing/2014/main" id="{D89EB17C-0AF2-7E4E-B621-77D4970A7BFE}"/>
              </a:ext>
            </a:extLst>
          </p:cNvPr>
          <p:cNvSpPr txBox="1">
            <a:spLocks/>
          </p:cNvSpPr>
          <p:nvPr/>
        </p:nvSpPr>
        <p:spPr>
          <a:xfrm>
            <a:off x="6553200" y="6356352"/>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44D27A9-ED0C-8246-8976-D4C08DB79F0F}" type="slidenum">
              <a:rPr lang="en-US" smtClean="0"/>
              <a:pPr/>
              <a:t>9</a:t>
            </a:fld>
            <a:endParaRPr lang="en-US" dirty="0"/>
          </a:p>
        </p:txBody>
      </p:sp>
      <p:sp>
        <p:nvSpPr>
          <p:cNvPr id="8" name="Footer Placeholder 5">
            <a:extLst>
              <a:ext uri="{FF2B5EF4-FFF2-40B4-BE49-F238E27FC236}">
                <a16:creationId xmlns:a16="http://schemas.microsoft.com/office/drawing/2014/main" id="{A116A9EA-E807-4048-BAF6-B881BCD20B4F}"/>
              </a:ext>
            </a:extLst>
          </p:cNvPr>
          <p:cNvSpPr txBox="1">
            <a:spLocks/>
          </p:cNvSpPr>
          <p:nvPr/>
        </p:nvSpPr>
        <p:spPr>
          <a:xfrm>
            <a:off x="3124200" y="635635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Pauline Gagnon</a:t>
            </a:r>
            <a:endParaRPr lang="en-US" dirty="0"/>
          </a:p>
        </p:txBody>
      </p:sp>
      <p:pic>
        <p:nvPicPr>
          <p:cNvPr id="9" name="Picture 8" descr="Renn&amp;Schulmann.jpg">
            <a:extLst>
              <a:ext uri="{FF2B5EF4-FFF2-40B4-BE49-F238E27FC236}">
                <a16:creationId xmlns:a16="http://schemas.microsoft.com/office/drawing/2014/main" id="{F3FD0537-6AB1-DF48-A062-A7016E111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053507"/>
            <a:ext cx="1152498" cy="1730476"/>
          </a:xfrm>
          <a:prstGeom prst="rect">
            <a:avLst/>
          </a:prstGeom>
        </p:spPr>
      </p:pic>
      <p:sp>
        <p:nvSpPr>
          <p:cNvPr id="10" name="TextBox 9">
            <a:extLst>
              <a:ext uri="{FF2B5EF4-FFF2-40B4-BE49-F238E27FC236}">
                <a16:creationId xmlns:a16="http://schemas.microsoft.com/office/drawing/2014/main" id="{EFF0CD9A-93D1-E94E-A69F-301CE4DFF81D}"/>
              </a:ext>
            </a:extLst>
          </p:cNvPr>
          <p:cNvSpPr txBox="1"/>
          <p:nvPr/>
        </p:nvSpPr>
        <p:spPr>
          <a:xfrm>
            <a:off x="1806787" y="5053507"/>
            <a:ext cx="3302000" cy="1477328"/>
          </a:xfrm>
          <a:prstGeom prst="rect">
            <a:avLst/>
          </a:prstGeom>
          <a:noFill/>
        </p:spPr>
        <p:txBody>
          <a:bodyPr wrap="square" rtlCol="0">
            <a:spAutoFit/>
          </a:bodyPr>
          <a:lstStyle/>
          <a:p>
            <a:r>
              <a:rPr lang="en-CA" b="1" dirty="0">
                <a:solidFill>
                  <a:schemeClr val="bg1"/>
                </a:solidFill>
              </a:rPr>
              <a:t>Renn and Schulmann</a:t>
            </a:r>
          </a:p>
          <a:p>
            <a:r>
              <a:rPr lang="en-CA" dirty="0">
                <a:solidFill>
                  <a:schemeClr val="bg1"/>
                </a:solidFill>
              </a:rPr>
              <a:t>Albert Einstein / Mileva Marić</a:t>
            </a:r>
            <a:endParaRPr lang="en-CA" i="1" dirty="0">
              <a:solidFill>
                <a:schemeClr val="bg1"/>
              </a:solidFill>
            </a:endParaRPr>
          </a:p>
          <a:p>
            <a:r>
              <a:rPr lang="en-CA" i="1" dirty="0">
                <a:solidFill>
                  <a:schemeClr val="bg1"/>
                </a:solidFill>
              </a:rPr>
              <a:t>The Love Letters</a:t>
            </a:r>
            <a:r>
              <a:rPr lang="en-CA" dirty="0">
                <a:solidFill>
                  <a:schemeClr val="bg1"/>
                </a:solidFill>
              </a:rPr>
              <a:t>, 1992</a:t>
            </a:r>
          </a:p>
          <a:p>
            <a:endParaRPr lang="en-CA" dirty="0">
              <a:solidFill>
                <a:srgbClr val="000000"/>
              </a:solidFill>
            </a:endParaRPr>
          </a:p>
          <a:p>
            <a:endParaRPr lang="fr-FR" dirty="0"/>
          </a:p>
        </p:txBody>
      </p:sp>
      <p:sp>
        <p:nvSpPr>
          <p:cNvPr id="12" name="TextBox 11">
            <a:extLst>
              <a:ext uri="{FF2B5EF4-FFF2-40B4-BE49-F238E27FC236}">
                <a16:creationId xmlns:a16="http://schemas.microsoft.com/office/drawing/2014/main" id="{3A7B00C6-94C9-2940-8DBA-F2474EE8EB82}"/>
              </a:ext>
            </a:extLst>
          </p:cNvPr>
          <p:cNvSpPr txBox="1"/>
          <p:nvPr/>
        </p:nvSpPr>
        <p:spPr>
          <a:xfrm>
            <a:off x="6348909" y="4984613"/>
            <a:ext cx="2510118" cy="1754326"/>
          </a:xfrm>
          <a:prstGeom prst="rect">
            <a:avLst/>
          </a:prstGeom>
          <a:noFill/>
        </p:spPr>
        <p:txBody>
          <a:bodyPr wrap="square" rtlCol="0">
            <a:spAutoFit/>
          </a:bodyPr>
          <a:lstStyle/>
          <a:p>
            <a:r>
              <a:rPr lang="en-CA" b="1" dirty="0">
                <a:solidFill>
                  <a:schemeClr val="bg1"/>
                </a:solidFill>
              </a:rPr>
              <a:t>Radmila Milentijević </a:t>
            </a:r>
            <a:r>
              <a:rPr lang="en-US" i="1" dirty="0">
                <a:solidFill>
                  <a:schemeClr val="bg1"/>
                </a:solidFill>
              </a:rPr>
              <a:t>Mileva Marić Einstein: Vivre avec Albert Einstein </a:t>
            </a:r>
          </a:p>
          <a:p>
            <a:r>
              <a:rPr lang="en-US" dirty="0">
                <a:solidFill>
                  <a:schemeClr val="bg1"/>
                </a:solidFill>
              </a:rPr>
              <a:t>Age </a:t>
            </a:r>
            <a:r>
              <a:rPr lang="en-US" dirty="0" err="1">
                <a:solidFill>
                  <a:schemeClr val="bg1"/>
                </a:solidFill>
              </a:rPr>
              <a:t>d’Homme</a:t>
            </a:r>
            <a:r>
              <a:rPr lang="en-US" dirty="0">
                <a:solidFill>
                  <a:schemeClr val="bg1"/>
                </a:solidFill>
              </a:rPr>
              <a:t>, 2015</a:t>
            </a:r>
          </a:p>
          <a:p>
            <a:endParaRPr lang="fr-FR" dirty="0"/>
          </a:p>
        </p:txBody>
      </p:sp>
    </p:spTree>
    <p:extLst>
      <p:ext uri="{BB962C8B-B14F-4D97-AF65-F5344CB8AC3E}">
        <p14:creationId xmlns:p14="http://schemas.microsoft.com/office/powerpoint/2010/main" val="330583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theme/theme1.xml><?xml version="1.0" encoding="utf-8"?>
<a:theme xmlns:a="http://schemas.openxmlformats.org/drawingml/2006/main" name="Default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38422</TotalTime>
  <Words>4958</Words>
  <Application>Microsoft Macintosh PowerPoint</Application>
  <PresentationFormat>On-screen Show (4:3)</PresentationFormat>
  <Paragraphs>748</Paragraphs>
  <Slides>85</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85</vt:i4>
      </vt:variant>
    </vt:vector>
  </HeadingPairs>
  <TitlesOfParts>
    <vt:vector size="92" baseType="lpstr">
      <vt:lpstr>Arial</vt:lpstr>
      <vt:lpstr>Calibri</vt:lpstr>
      <vt:lpstr>Comic Sans MS</vt:lpstr>
      <vt:lpstr>Lucida Grande</vt:lpstr>
      <vt:lpstr>Times New Roman</vt:lpstr>
      <vt:lpstr>Tw Cen MT</vt:lpstr>
      <vt:lpstr>Default Theme</vt:lpstr>
      <vt:lpstr>PowerPoint Presentation</vt:lpstr>
      <vt:lpstr>Plan</vt:lpstr>
      <vt:lpstr>Études de Mileva</vt:lpstr>
      <vt:lpstr>Leurs tempéraments</vt:lpstr>
      <vt:lpstr>Section physique-math à l’Ecole Polytechnique de Zurich en 1896</vt:lpstr>
      <vt:lpstr>PowerPoint Presentation</vt:lpstr>
      <vt:lpstr>1896-1901 Études à Zurich</vt:lpstr>
      <vt:lpstr>Correspondance de Mileva avec Helene Kauffler Savić </vt:lpstr>
      <vt:lpstr>Correspondance de 1897-1903</vt:lpstr>
      <vt:lpstr>Correspondance été 1899</vt:lpstr>
      <vt:lpstr>Mileva est méthodique et organisée; elle aide Albert à mieux focaliser</vt:lpstr>
      <vt:lpstr>Examen oral - 27 Juillet 1900</vt:lpstr>
      <vt:lpstr>Sans emploi Juillet 1900 - Juin 1902</vt:lpstr>
      <vt:lpstr>1900: Opposition de la mère d’Albert</vt:lpstr>
      <vt:lpstr>Albert confirme leur collaboration</vt:lpstr>
      <vt:lpstr>13 Déc 1900: première publication</vt:lpstr>
      <vt:lpstr>Pourquoi Albert signa-t-il seul cet article?</vt:lpstr>
      <vt:lpstr>Preuve de leur collaboration de la main d’Albert Einstein</vt:lpstr>
      <vt:lpstr>Son destin bascule</vt:lpstr>
      <vt:lpstr>Deuxième essai à l’oral en1901</vt:lpstr>
      <vt:lpstr>Premier emploi en vue</vt:lpstr>
      <vt:lpstr>Mariage le 6 janvier 1903</vt:lpstr>
      <vt:lpstr>Vie de couple à Berne</vt:lpstr>
      <vt:lpstr>14 mai 1904:  Naissance d’Hans-Albert</vt:lpstr>
      <vt:lpstr>PowerPoint Presentation</vt:lpstr>
      <vt:lpstr>Publications en 1905</vt:lpstr>
      <vt:lpstr>Débuts de la Relativité</vt:lpstr>
      <vt:lpstr>Selon Peter Michelmore, biographe d’Einstein</vt:lpstr>
      <vt:lpstr>Visites à Novi Sad en 1905,1907 et 1913  Nombreux témoignages</vt:lpstr>
      <vt:lpstr>Dord Krstić recueillit des témoignages pendant 50 ans</vt:lpstr>
      <vt:lpstr>Visite du frère de Mileva en 1904-1905</vt:lpstr>
      <vt:lpstr>Témoignage de Miloš Marić</vt:lpstr>
      <vt:lpstr>Autres témoignages</vt:lpstr>
      <vt:lpstr>Zarko Marić habitait la villa Kula lors des visites du couple en 1905 et 1907</vt:lpstr>
      <vt:lpstr>Autre témoignage de M. Tapavica, le maire de Novi Sad  </vt:lpstr>
      <vt:lpstr>Albert dépend de l’aide de Mileva</vt:lpstr>
      <vt:lpstr>Première reconnaissance académique</vt:lpstr>
      <vt:lpstr>Mileva aide Albert à préparer ses cours</vt:lpstr>
      <vt:lpstr>Premiers succès, premières craintes</vt:lpstr>
      <vt:lpstr>Le tempérament d’Albert change</vt:lpstr>
      <vt:lpstr>PowerPoint Presentation</vt:lpstr>
      <vt:lpstr>Leur relation chancèle</vt:lpstr>
      <vt:lpstr>Conditions d’Albert en juillet 1914</vt:lpstr>
      <vt:lpstr>Retour à Zurich le 29 juillet 1914</vt:lpstr>
      <vt:lpstr>Trois décennies de misère</vt:lpstr>
      <vt:lpstr>Divorce en 1919</vt:lpstr>
      <vt:lpstr>PowerPoint Presentation</vt:lpstr>
      <vt:lpstr>Mileva confia à ses proches qu’elle avait toujours collaboré avec Albert</vt:lpstr>
      <vt:lpstr>Tentative de réclamer son dû</vt:lpstr>
      <vt:lpstr>Le mythe Einstein</vt:lpstr>
      <vt:lpstr>Le mythe autour d’Albert Einstein</vt:lpstr>
      <vt:lpstr>PowerPoint Presentation</vt:lpstr>
      <vt:lpstr> Mileva meurt le 4 août 1948 </vt:lpstr>
      <vt:lpstr>PowerPoint Presentation</vt:lpstr>
      <vt:lpstr>Les preuves de leur collaboration</vt:lpstr>
      <vt:lpstr>Preuves plus indirectes</vt:lpstr>
      <vt:lpstr>Marie Skłodowska-Curie</vt:lpstr>
      <vt:lpstr>Mon opinion</vt:lpstr>
      <vt:lpstr>Pourquoi n’a-t-elle rien dit?</vt:lpstr>
      <vt:lpstr>On ne peut pas changer l’histoire…</vt:lpstr>
      <vt:lpstr>Références principales</vt:lpstr>
      <vt:lpstr>PowerPoint Presentation</vt:lpstr>
      <vt:lpstr>PowerPoint Presentation</vt:lpstr>
      <vt:lpstr>L’université d’Edinburgh a accordé un diplôme posthume aux 7 premières étudiantes en médicine en GB en 1869  150 années plus tard</vt:lpstr>
      <vt:lpstr>Généalogie de Mileva</vt:lpstr>
      <vt:lpstr>Généalogie d’Albert</vt:lpstr>
      <vt:lpstr>Leurs débuts (1896-1901)</vt:lpstr>
      <vt:lpstr>Performance scolaire (note maximale: 6) (d’après Desanka Trbuhović-Gjurić)</vt:lpstr>
      <vt:lpstr>1900 - Albert réfère à un article commun</vt:lpstr>
      <vt:lpstr>Promesse de mariage</vt:lpstr>
      <vt:lpstr>PowerPoint Presentation</vt:lpstr>
      <vt:lpstr>Brevet Einstein-Habicht en 1908</vt:lpstr>
      <vt:lpstr>Témoignage d’un pensionnaire</vt:lpstr>
      <vt:lpstr>Ingérence de sa famille</vt:lpstr>
      <vt:lpstr>1913-1914</vt:lpstr>
      <vt:lpstr>Argent du Prix Nobel</vt:lpstr>
      <vt:lpstr>Déclaration de Milana Bota</vt:lpstr>
      <vt:lpstr>Mauvaise conscience d’Albert?</vt:lpstr>
      <vt:lpstr>Renommée internationale</vt:lpstr>
      <vt:lpstr>Fin de vie dans la misère</vt:lpstr>
      <vt:lpstr>   Evan Harris Walker</vt:lpstr>
      <vt:lpstr>Abraham Fedorovich Joffe</vt:lpstr>
      <vt:lpstr>PowerPoint Presentation</vt:lpstr>
      <vt:lpstr>L’éditeur John Stachel (The Collected Papers of Albert Einstein)</vt:lpstr>
      <vt:lpstr>La prétendue vraie histoire de Mileva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rôle de Mileva Marić Einstein</dc:title>
  <dc:creator>pauline</dc:creator>
  <cp:lastModifiedBy>Pauline Gagnon</cp:lastModifiedBy>
  <cp:revision>544</cp:revision>
  <dcterms:created xsi:type="dcterms:W3CDTF">2015-01-19T18:54:39Z</dcterms:created>
  <dcterms:modified xsi:type="dcterms:W3CDTF">2025-12-16T19:58:52Z</dcterms:modified>
</cp:coreProperties>
</file>