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0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1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media/image59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96" r:id="rId2"/>
    <p:sldMasterId id="2147483819" r:id="rId3"/>
    <p:sldMasterId id="2147483902" r:id="rId4"/>
    <p:sldMasterId id="2147483928" r:id="rId5"/>
    <p:sldMasterId id="2147484131" r:id="rId6"/>
    <p:sldMasterId id="2147484198" r:id="rId7"/>
    <p:sldMasterId id="2147484291" r:id="rId8"/>
    <p:sldMasterId id="2147484337" r:id="rId9"/>
    <p:sldMasterId id="2147484386" r:id="rId10"/>
    <p:sldMasterId id="2147484398" r:id="rId11"/>
    <p:sldMasterId id="2147484412" r:id="rId12"/>
  </p:sldMasterIdLst>
  <p:notesMasterIdLst>
    <p:notesMasterId r:id="rId37"/>
  </p:notesMasterIdLst>
  <p:handoutMasterIdLst>
    <p:handoutMasterId r:id="rId38"/>
  </p:handoutMasterIdLst>
  <p:sldIdLst>
    <p:sldId id="390" r:id="rId13"/>
    <p:sldId id="21277" r:id="rId14"/>
    <p:sldId id="14998587" r:id="rId15"/>
    <p:sldId id="21292" r:id="rId16"/>
    <p:sldId id="21329" r:id="rId17"/>
    <p:sldId id="21459" r:id="rId18"/>
    <p:sldId id="21331" r:id="rId19"/>
    <p:sldId id="21332" r:id="rId20"/>
    <p:sldId id="21465" r:id="rId21"/>
    <p:sldId id="21467" r:id="rId22"/>
    <p:sldId id="21468" r:id="rId23"/>
    <p:sldId id="21334" r:id="rId24"/>
    <p:sldId id="258" r:id="rId25"/>
    <p:sldId id="6633" r:id="rId26"/>
    <p:sldId id="14998569" r:id="rId27"/>
    <p:sldId id="14998574" r:id="rId28"/>
    <p:sldId id="14998572" r:id="rId29"/>
    <p:sldId id="14998581" r:id="rId30"/>
    <p:sldId id="21462" r:id="rId31"/>
    <p:sldId id="14998588" r:id="rId32"/>
    <p:sldId id="14998565" r:id="rId33"/>
    <p:sldId id="14998567" r:id="rId34"/>
    <p:sldId id="304" r:id="rId35"/>
    <p:sldId id="14998586" r:id="rId36"/>
  </p:sldIdLst>
  <p:sldSz cx="12192000" cy="6858000"/>
  <p:notesSz cx="6858000" cy="9144000"/>
  <p:custDataLst>
    <p:tags r:id="rId39"/>
  </p:custDataLst>
  <p:defaultTextStyle>
    <a:defPPr>
      <a:defRPr lang="zh-CN"/>
    </a:defPPr>
    <a:lvl1pPr algn="l" rtl="0" fontAlgn="base">
      <a:spcBef>
        <a:spcPct val="20000"/>
      </a:spcBef>
      <a:spcAft>
        <a:spcPct val="0"/>
      </a:spcAft>
      <a:buClr>
        <a:srgbClr val="FF9900"/>
      </a:buClr>
      <a:buSzPct val="75000"/>
      <a:buFont typeface="Wingdings" panose="05000000000000000000" pitchFamily="2" charset="2"/>
      <a:defRPr sz="2000" b="1" kern="1200">
        <a:solidFill>
          <a:srgbClr val="0000CC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rgbClr val="FF9900"/>
      </a:buClr>
      <a:buSzPct val="75000"/>
      <a:buFont typeface="Wingdings" panose="05000000000000000000" pitchFamily="2" charset="2"/>
      <a:defRPr sz="2000" b="1" kern="1200">
        <a:solidFill>
          <a:srgbClr val="0000CC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rgbClr val="FF9900"/>
      </a:buClr>
      <a:buSzPct val="75000"/>
      <a:buFont typeface="Wingdings" panose="05000000000000000000" pitchFamily="2" charset="2"/>
      <a:defRPr sz="2000" b="1" kern="1200">
        <a:solidFill>
          <a:srgbClr val="0000CC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rgbClr val="FF9900"/>
      </a:buClr>
      <a:buSzPct val="75000"/>
      <a:buFont typeface="Wingdings" panose="05000000000000000000" pitchFamily="2" charset="2"/>
      <a:defRPr sz="2000" b="1" kern="1200">
        <a:solidFill>
          <a:srgbClr val="0000CC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rgbClr val="FF9900"/>
      </a:buClr>
      <a:buSzPct val="75000"/>
      <a:buFont typeface="Wingdings" panose="05000000000000000000" pitchFamily="2" charset="2"/>
      <a:defRPr sz="2000" b="1" kern="1200">
        <a:solidFill>
          <a:srgbClr val="0000CC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000" b="1" kern="1200">
        <a:solidFill>
          <a:srgbClr val="0000CC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000" b="1" kern="1200">
        <a:solidFill>
          <a:srgbClr val="0000CC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000" b="1" kern="1200">
        <a:solidFill>
          <a:srgbClr val="0000CC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000" b="1" kern="1200">
        <a:solidFill>
          <a:srgbClr val="0000CC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0066"/>
    <a:srgbClr val="CC0066"/>
    <a:srgbClr val="FFFFCC"/>
    <a:srgbClr val="66FF99"/>
    <a:srgbClr val="CCCC00"/>
    <a:srgbClr val="FFFF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深色样式 1 - 强调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174" autoAdjust="0"/>
    <p:restoredTop sz="95939" autoAdjust="0"/>
  </p:normalViewPr>
  <p:slideViewPr>
    <p:cSldViewPr showGuides="1">
      <p:cViewPr varScale="1">
        <p:scale>
          <a:sx n="69" d="100"/>
          <a:sy n="69" d="100"/>
        </p:scale>
        <p:origin x="72" y="55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tags" Target="tags/tag1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EBC1C30-F755-4F00-B77F-85ED8FAB3E3A}" type="datetimeFigureOut">
              <a:rPr lang="zh-CN" altLang="en-US"/>
              <a:t>2026/9/17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503822D-99EE-40BB-B40F-11EC0FDB9C46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2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60F5A2A-A8B2-483B-8908-9348487AFED2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1DF17-A28C-4D46-829F-D8D110C09314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025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1DF17-A28C-4D46-829F-D8D110C09314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9019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778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03E1D4-5D50-476C-BD46-EC6B360721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220D71-13A8-4B2F-BB47-691EF3A93D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BFC73-3D0B-4694-898C-753127E3E5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6A79DB-EBB3-462F-8F3F-1F12D460D52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45B197-B33B-4064-97F3-2E072A916E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B4BAB-3320-40BB-AA8A-9FC92FD65FD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591B77-CDBD-42E6-8835-049CE729F9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FA1E8F-5E36-4AE6-913F-5F94270294B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5491E1-2B07-4A76-AC18-40F6EA82AC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8" name="矩形 7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9" name="矩形 8"/>
          <p:cNvSpPr/>
          <p:nvPr userDrawn="1"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0" name="矩形 9"/>
          <p:cNvSpPr/>
          <p:nvPr userDrawn="1"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52FA-C358-4F70-9CE8-3E41459FCE3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矩形 7"/>
          <p:cNvSpPr/>
          <p:nvPr userDrawn="1"/>
        </p:nvSpPr>
        <p:spPr>
          <a:xfrm>
            <a:off x="2476478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矩形 8"/>
          <p:cNvSpPr/>
          <p:nvPr userDrawn="1"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矩形 9"/>
          <p:cNvSpPr/>
          <p:nvPr userDrawn="1"/>
        </p:nvSpPr>
        <p:spPr>
          <a:xfrm>
            <a:off x="2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0"/>
            <a:ext cx="10683240" cy="548640"/>
          </a:xfrm>
          <a:prstGeom prst="rect">
            <a:avLst/>
          </a:prstGeom>
          <a:solidFill>
            <a:srgbClr val="B3C9F5"/>
          </a:solidFill>
        </p:spPr>
        <p:txBody>
          <a:bodyPr anchor="ctr" anchorCtr="1">
            <a:noAutofit/>
          </a:bodyPr>
          <a:lstStyle>
            <a:lvl1pPr>
              <a:defRPr sz="27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400800"/>
            <a:ext cx="1463040" cy="36576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zh-CN">
                <a:solidFill>
                  <a:srgbClr val="000000"/>
                </a:solidFill>
              </a:rPr>
              <a:t>CEPC-SppCGeneral Status-J. Gao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607040" y="6400800"/>
            <a:ext cx="975360" cy="36576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09EFEB5A-342B-4E09-AFBA-47D825DD63E7}" type="slidenum">
              <a:rPr lang="en-US" smtClean="0">
                <a:solidFill>
                  <a:srgbClr val="000000"/>
                </a:solidFill>
              </a:r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731520"/>
            <a:ext cx="10972800" cy="5486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3" name="Picture 2"/>
          <p:cNvPicPr/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819192" cy="54612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0" y="0"/>
            <a:ext cx="609600" cy="609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7501" y="92061"/>
            <a:ext cx="10510125" cy="659643"/>
          </a:xfrm>
          <a:prstGeom prst="rect">
            <a:avLst/>
          </a:prstGeom>
        </p:spPr>
        <p:txBody>
          <a:bodyPr lIns="91418" tIns="45709" rIns="91418" bIns="45709">
            <a:normAutofit/>
          </a:bodyPr>
          <a:lstStyle>
            <a:lvl1pPr algn="ctr">
              <a:defRPr sz="2400" b="1" baseline="0">
                <a:solidFill>
                  <a:srgbClr val="005DA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1054458" y="811417"/>
            <a:ext cx="11132828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38360" y="961398"/>
            <a:ext cx="1127926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257175" marR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 sz="1650" b="1" baseline="0">
                <a:solidFill>
                  <a:srgbClr val="005DA2"/>
                </a:solidFill>
                <a:latin typeface="+mn-lt"/>
                <a:ea typeface="微软雅黑" panose="020B0503020204020204" pitchFamily="34" charset="-122"/>
              </a:defRPr>
            </a:lvl1pPr>
            <a:lvl2pPr marL="557530" marR="0" indent="-21463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 sz="1425" baseline="0">
                <a:latin typeface="+mn-lt"/>
                <a:ea typeface="微软雅黑" panose="020B0503020204020204" pitchFamily="34" charset="-122"/>
              </a:defRPr>
            </a:lvl2pPr>
            <a:lvl3pPr marL="857250" marR="0" indent="-17145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 sz="1200">
                <a:latin typeface="+mn-lt"/>
                <a:ea typeface="微软雅黑" panose="020B0503020204020204" pitchFamily="34" charset="-122"/>
              </a:defRPr>
            </a:lvl3pPr>
            <a:lvl4pPr marL="1200150" marR="0" indent="-17145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 sz="1050">
                <a:latin typeface="+mn-lt"/>
                <a:ea typeface="微软雅黑" panose="020B0503020204020204" pitchFamily="34" charset="-122"/>
              </a:defRPr>
            </a:lvl4pPr>
            <a:lvl5pPr marL="1543050" marR="0" indent="-17145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defRPr>
                <a:latin typeface="+mn-lt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  <a:endParaRPr kumimoji="0" lang="zh-CN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5" y="122353"/>
            <a:ext cx="975500" cy="659545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</p:spPr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7" y="6386394"/>
            <a:ext cx="5040560" cy="354977"/>
          </a:xfrm>
        </p:spPr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12" name="灯片编号占位符 5"/>
          <p:cNvSpPr txBox="1"/>
          <p:nvPr userDrawn="1"/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5E9139-A00B-4B2A-98A6-095DC08F1345}" type="slidenum">
              <a:rPr lang="zh-CN" altLang="en-US" sz="900" smtClean="0"/>
              <a:t>‹#›</a:t>
            </a:fld>
            <a:endParaRPr lang="zh-CN" altLang="en-US" sz="900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C8E8EB-8C98-4F72-ACCB-0B77252119E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81443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C8E8EB-8C98-4F72-ACCB-0B77252119E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65116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C8E8EB-8C98-4F72-ACCB-0B77252119E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86518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C8E8EB-8C98-4F72-ACCB-0B77252119E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0992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C8E8EB-8C98-4F72-ACCB-0B77252119E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91865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C8E8EB-8C98-4F72-ACCB-0B77252119E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96494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C8E8EB-8C98-4F72-ACCB-0B77252119E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40208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C8E8EB-8C98-4F72-ACCB-0B77252119E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65179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C8E8EB-8C98-4F72-ACCB-0B77252119E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91045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C8E8EB-8C98-4F72-ACCB-0B77252119E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51309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C8E8EB-8C98-4F72-ACCB-0B77252119E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64360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1119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-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 bwMode="auto">
          <a:xfrm>
            <a:off x="0" y="273668"/>
            <a:ext cx="12192000" cy="575882"/>
          </a:xfrm>
          <a:prstGeom prst="rect">
            <a:avLst/>
          </a:prstGeom>
          <a:solidFill>
            <a:srgbClr val="21345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421" tIns="38710" rIns="77421" bIns="38710" numCol="1" rtlCol="0" anchor="t" anchorCtr="0" compatLnSpc="1"/>
          <a:lstStyle/>
          <a:p>
            <a:pPr marL="0" marR="0" lvl="0" indent="0" defTabSz="77406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52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任意多边形: 形状 5"/>
          <p:cNvSpPr/>
          <p:nvPr userDrawn="1"/>
        </p:nvSpPr>
        <p:spPr>
          <a:xfrm>
            <a:off x="2" y="273668"/>
            <a:ext cx="989924" cy="575882"/>
          </a:xfrm>
          <a:custGeom>
            <a:avLst/>
            <a:gdLst>
              <a:gd name="connsiteX0" fmla="*/ 0 w 1152630"/>
              <a:gd name="connsiteY0" fmla="*/ 0 h 457200"/>
              <a:gd name="connsiteX1" fmla="*/ 1152630 w 1152630"/>
              <a:gd name="connsiteY1" fmla="*/ 0 h 457200"/>
              <a:gd name="connsiteX2" fmla="*/ 864030 w 1152630"/>
              <a:gd name="connsiteY2" fmla="*/ 457200 h 457200"/>
              <a:gd name="connsiteX3" fmla="*/ 0 w 1152630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2630" h="457200">
                <a:moveTo>
                  <a:pt x="0" y="0"/>
                </a:moveTo>
                <a:lnTo>
                  <a:pt x="1152630" y="0"/>
                </a:lnTo>
                <a:lnTo>
                  <a:pt x="864030" y="457200"/>
                </a:lnTo>
                <a:lnTo>
                  <a:pt x="0" y="457200"/>
                </a:ln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7421" tIns="38710" rIns="77421" bIns="38710" numCol="1" spcCol="0" rtlCol="0" fromWordArt="0" anchor="ctr" anchorCtr="0" forceAA="0" compatLnSpc="1">
            <a:noAutofit/>
          </a:bodyPr>
          <a:lstStyle/>
          <a:p>
            <a:pPr marL="0" marR="0" lvl="0" indent="0" algn="ctr" defTabSz="3873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1612" y="298867"/>
            <a:ext cx="11093157" cy="523557"/>
          </a:xfrm>
        </p:spPr>
        <p:txBody>
          <a:bodyPr/>
          <a:lstStyle>
            <a:lvl1pPr algn="l">
              <a:defRPr lang="zh-CN" altLang="en-US" sz="271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 algn="l" rt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8774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21308" y="1718150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495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矩形 8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矩形 10"/>
          <p:cNvSpPr/>
          <p:nvPr userDrawn="1"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733552" y="6356353"/>
            <a:ext cx="473871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98207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484030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750"/>
              </a:spcAft>
              <a:buClr>
                <a:srgbClr val="FFC000"/>
              </a:buClr>
              <a:buSzPct val="80000"/>
              <a:buFont typeface="Wingdings" panose="05000000000000000000" pitchFamily="2" charset="2"/>
              <a:buChar char="n"/>
              <a:defRPr sz="2100" b="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8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2"/>
            <a:ext cx="10763325" cy="725470"/>
          </a:xfrm>
        </p:spPr>
        <p:txBody>
          <a:bodyPr>
            <a:normAutofit/>
          </a:bodyPr>
          <a:lstStyle>
            <a:lvl1pPr algn="l">
              <a:defRPr sz="2250" b="1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矩形 15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矩形 17"/>
          <p:cNvSpPr/>
          <p:nvPr userDrawn="1"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3" name="矩形 22"/>
          <p:cNvSpPr/>
          <p:nvPr userDrawn="1"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7" y="6386393"/>
            <a:ext cx="5040560" cy="354977"/>
          </a:xfrm>
        </p:spPr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3009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7" y="6386393"/>
            <a:ext cx="5040560" cy="354977"/>
          </a:xfrm>
        </p:spPr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27715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52FA-C358-4F70-9CE8-3E41459FCE3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1002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75774-AF63-4030-9849-C1B52BB5AA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3226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8D1D08-5A62-40CF-B6DD-79D1657BA8E6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55198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00B993-393B-49F5-906A-29428F4F8E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1202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9023E0-E4E0-42D7-AB3B-6ED8059154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6041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EFBD8D-2769-4C7C-9973-D3B63006EE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1668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A17B8-F927-49C0-A5AD-FA5E5B0D76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9656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6D32BF-07BA-49E9-953C-DC52C764DA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2690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431D02-31B1-4479-AD45-1F454159A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1361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368E5-2CF4-40F0-BE31-104E140886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2054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CDBEA8-C169-4331-8C7E-89DB5D988E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7555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F3DE2-5EC6-4BFB-8DB9-CDD531A130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0981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72" indent="0" algn="ctr">
              <a:buNone/>
              <a:defRPr sz="1999"/>
            </a:lvl2pPr>
            <a:lvl3pPr marL="914144" indent="0" algn="ctr">
              <a:buNone/>
              <a:defRPr sz="1800"/>
            </a:lvl3pPr>
            <a:lvl4pPr marL="1371216" indent="0" algn="ctr">
              <a:buNone/>
              <a:defRPr sz="1600"/>
            </a:lvl4pPr>
            <a:lvl5pPr marL="1828288" indent="0" algn="ctr">
              <a:buNone/>
              <a:defRPr sz="1600"/>
            </a:lvl5pPr>
            <a:lvl6pPr marL="2285360" indent="0" algn="ctr">
              <a:buNone/>
              <a:defRPr sz="1600"/>
            </a:lvl6pPr>
            <a:lvl7pPr marL="2742432" indent="0" algn="ctr">
              <a:buNone/>
              <a:defRPr sz="1600"/>
            </a:lvl7pPr>
            <a:lvl8pPr marL="3199504" indent="0" algn="ctr">
              <a:buNone/>
              <a:defRPr sz="1600"/>
            </a:lvl8pPr>
            <a:lvl9pPr marL="3656576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C4CCFF3-7A9C-4D6E-902A-4FC1833681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7840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2202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94064"/>
            <a:ext cx="10515600" cy="46828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Image 1" descr="preencoded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365126"/>
            <a:ext cx="12288688" cy="688527"/>
          </a:xfrm>
          <a:prstGeom prst="rect">
            <a:avLst/>
          </a:prstGeom>
          <a:solidFill>
            <a:srgbClr val="0070C0"/>
          </a:solidFill>
          <a:effectLst>
            <a:outerShdw blurRad="238125" dist="50800" dir="5400000" algn="bl" rotWithShape="0">
              <a:srgbClr val="76AED6">
                <a:alpha val="50000"/>
              </a:srgb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958" y="308205"/>
            <a:ext cx="10515600" cy="802368"/>
          </a:xfrm>
        </p:spPr>
        <p:txBody>
          <a:bodyPr>
            <a:normAutofit/>
          </a:bodyPr>
          <a:lstStyle>
            <a:lvl1pPr>
              <a:defRPr sz="3599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866046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Image 1" descr="preencoded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365126"/>
            <a:ext cx="12288688" cy="688527"/>
          </a:xfrm>
          <a:prstGeom prst="rect">
            <a:avLst/>
          </a:prstGeom>
          <a:solidFill>
            <a:srgbClr val="0070C0"/>
          </a:solidFill>
          <a:effectLst>
            <a:outerShdw blurRad="238125" dist="50800" dir="5400000" algn="bl" rotWithShape="0">
              <a:srgbClr val="76AED6">
                <a:alpha val="50000"/>
              </a:srgb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957" y="308205"/>
            <a:ext cx="10515600" cy="802368"/>
          </a:xfrm>
        </p:spPr>
        <p:txBody>
          <a:bodyPr>
            <a:normAutofit/>
          </a:bodyPr>
          <a:lstStyle>
            <a:lvl1pPr>
              <a:defRPr sz="3599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5537407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72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4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4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5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752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06175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72" indent="0">
              <a:buNone/>
              <a:defRPr sz="1999" b="1"/>
            </a:lvl2pPr>
            <a:lvl3pPr marL="914144" indent="0">
              <a:buNone/>
              <a:defRPr sz="1800" b="1"/>
            </a:lvl3pPr>
            <a:lvl4pPr marL="1371216" indent="0">
              <a:buNone/>
              <a:defRPr sz="1600" b="1"/>
            </a:lvl4pPr>
            <a:lvl5pPr marL="1828288" indent="0">
              <a:buNone/>
              <a:defRPr sz="1600" b="1"/>
            </a:lvl5pPr>
            <a:lvl6pPr marL="2285360" indent="0">
              <a:buNone/>
              <a:defRPr sz="1600" b="1"/>
            </a:lvl6pPr>
            <a:lvl7pPr marL="2742432" indent="0">
              <a:buNone/>
              <a:defRPr sz="1600" b="1"/>
            </a:lvl7pPr>
            <a:lvl8pPr marL="3199504" indent="0">
              <a:buNone/>
              <a:defRPr sz="1600" b="1"/>
            </a:lvl8pPr>
            <a:lvl9pPr marL="3656576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72" indent="0">
              <a:buNone/>
              <a:defRPr sz="1999" b="1"/>
            </a:lvl2pPr>
            <a:lvl3pPr marL="914144" indent="0">
              <a:buNone/>
              <a:defRPr sz="1800" b="1"/>
            </a:lvl3pPr>
            <a:lvl4pPr marL="1371216" indent="0">
              <a:buNone/>
              <a:defRPr sz="1600" b="1"/>
            </a:lvl4pPr>
            <a:lvl5pPr marL="1828288" indent="0">
              <a:buNone/>
              <a:defRPr sz="1600" b="1"/>
            </a:lvl5pPr>
            <a:lvl6pPr marL="2285360" indent="0">
              <a:buNone/>
              <a:defRPr sz="1600" b="1"/>
            </a:lvl6pPr>
            <a:lvl7pPr marL="2742432" indent="0">
              <a:buNone/>
              <a:defRPr sz="1600" b="1"/>
            </a:lvl7pPr>
            <a:lvl8pPr marL="3199504" indent="0">
              <a:buNone/>
              <a:defRPr sz="1600" b="1"/>
            </a:lvl8pPr>
            <a:lvl9pPr marL="3656576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1694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07057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0661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72" indent="0">
              <a:buNone/>
              <a:defRPr sz="1399"/>
            </a:lvl2pPr>
            <a:lvl3pPr marL="914144" indent="0">
              <a:buNone/>
              <a:defRPr sz="1200"/>
            </a:lvl3pPr>
            <a:lvl4pPr marL="1371216" indent="0">
              <a:buNone/>
              <a:defRPr sz="1000"/>
            </a:lvl4pPr>
            <a:lvl5pPr marL="1828288" indent="0">
              <a:buNone/>
              <a:defRPr sz="1000"/>
            </a:lvl5pPr>
            <a:lvl6pPr marL="2285360" indent="0">
              <a:buNone/>
              <a:defRPr sz="1000"/>
            </a:lvl6pPr>
            <a:lvl7pPr marL="2742432" indent="0">
              <a:buNone/>
              <a:defRPr sz="1000"/>
            </a:lvl7pPr>
            <a:lvl8pPr marL="3199504" indent="0">
              <a:buNone/>
              <a:defRPr sz="1000"/>
            </a:lvl8pPr>
            <a:lvl9pPr marL="3656576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5772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72" indent="0">
              <a:buNone/>
              <a:defRPr sz="2800"/>
            </a:lvl2pPr>
            <a:lvl3pPr marL="914144" indent="0">
              <a:buNone/>
              <a:defRPr sz="2399"/>
            </a:lvl3pPr>
            <a:lvl4pPr marL="1371216" indent="0">
              <a:buNone/>
              <a:defRPr sz="1999"/>
            </a:lvl4pPr>
            <a:lvl5pPr marL="1828288" indent="0">
              <a:buNone/>
              <a:defRPr sz="1999"/>
            </a:lvl5pPr>
            <a:lvl6pPr marL="2285360" indent="0">
              <a:buNone/>
              <a:defRPr sz="1999"/>
            </a:lvl6pPr>
            <a:lvl7pPr marL="2742432" indent="0">
              <a:buNone/>
              <a:defRPr sz="1999"/>
            </a:lvl7pPr>
            <a:lvl8pPr marL="3199504" indent="0">
              <a:buNone/>
              <a:defRPr sz="1999"/>
            </a:lvl8pPr>
            <a:lvl9pPr marL="3656576" indent="0">
              <a:buNone/>
              <a:defRPr sz="1999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72" indent="0">
              <a:buNone/>
              <a:defRPr sz="1399"/>
            </a:lvl2pPr>
            <a:lvl3pPr marL="914144" indent="0">
              <a:buNone/>
              <a:defRPr sz="1200"/>
            </a:lvl3pPr>
            <a:lvl4pPr marL="1371216" indent="0">
              <a:buNone/>
              <a:defRPr sz="1000"/>
            </a:lvl4pPr>
            <a:lvl5pPr marL="1828288" indent="0">
              <a:buNone/>
              <a:defRPr sz="1000"/>
            </a:lvl5pPr>
            <a:lvl6pPr marL="2285360" indent="0">
              <a:buNone/>
              <a:defRPr sz="1000"/>
            </a:lvl6pPr>
            <a:lvl7pPr marL="2742432" indent="0">
              <a:buNone/>
              <a:defRPr sz="1000"/>
            </a:lvl7pPr>
            <a:lvl8pPr marL="3199504" indent="0">
              <a:buNone/>
              <a:defRPr sz="1000"/>
            </a:lvl8pPr>
            <a:lvl9pPr marL="3656576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3729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2885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7"/>
            <a:ext cx="2628900" cy="58118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7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CFF3-7A9C-4D6E-902A-4FC183368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9829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53956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3033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7918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2975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8646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40714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218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28774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78424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12559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6878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21308" y="1718148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 userDrawn="1"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733552" y="6356351"/>
            <a:ext cx="473871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004971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484030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baseline="0">
                <a:solidFill>
                  <a:srgbClr val="0000FF"/>
                </a:solidFill>
                <a:latin typeface="+mn-lt"/>
                <a:ea typeface="微软雅黑" pitchFamily="34" charset="-122"/>
              </a:defRPr>
            </a:lvl1pPr>
            <a:lvl2pPr>
              <a:spcBef>
                <a:spcPts val="0"/>
              </a:spcBef>
              <a:spcAft>
                <a:spcPts val="0"/>
              </a:spcAft>
              <a:defRPr sz="2400" baseline="0">
                <a:latin typeface="Arial" panose="020B0604020202020204" pitchFamily="34" charset="0"/>
                <a:ea typeface="微软雅黑" pitchFamily="34" charset="-122"/>
              </a:defRPr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6712" y="142852"/>
            <a:ext cx="10763325" cy="725470"/>
          </a:xfrm>
        </p:spPr>
        <p:txBody>
          <a:bodyPr>
            <a:normAutofit/>
          </a:bodyPr>
          <a:lstStyle>
            <a:lvl1pPr algn="ctr">
              <a:defRPr sz="4000" b="1" baseline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矩形 15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矩形 17"/>
          <p:cNvSpPr/>
          <p:nvPr userDrawn="1"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矩形 22"/>
          <p:cNvSpPr/>
          <p:nvPr userDrawn="1"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582399" y="0"/>
            <a:ext cx="609599" cy="365125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34A2EE7F-0F63-6AF1-F8E3-81CC317A2846}"/>
              </a:ext>
            </a:extLst>
          </p:cNvPr>
          <p:cNvSpPr txBox="1">
            <a:spLocks/>
          </p:cNvSpPr>
          <p:nvPr userDrawn="1"/>
        </p:nvSpPr>
        <p:spPr>
          <a:xfrm>
            <a:off x="9356152" y="63762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60880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798970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F9EF9-FB3D-4A02-A7E1-7ACB900EA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63716-65F9-44AA-9EC0-6162C694C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04431-3F2E-42E5-8E78-D9BAC5480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BD9F-EA98-43C7-9393-DF40B2B37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C47-8FDE-4777-807B-5B569B5E3EF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17">
            <a:extLst>
              <a:ext uri="{FF2B5EF4-FFF2-40B4-BE49-F238E27FC236}">
                <a16:creationId xmlns:a16="http://schemas.microsoft.com/office/drawing/2014/main" id="{877752CD-8B12-41FE-8C34-07E2B57AE82D}"/>
              </a:ext>
            </a:extLst>
          </p:cNvPr>
          <p:cNvSpPr/>
          <p:nvPr userDrawn="1"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矩形 22">
            <a:extLst>
              <a:ext uri="{FF2B5EF4-FFF2-40B4-BE49-F238E27FC236}">
                <a16:creationId xmlns:a16="http://schemas.microsoft.com/office/drawing/2014/main" id="{C59239F2-7619-46D6-990E-887D7051FE2E}"/>
              </a:ext>
            </a:extLst>
          </p:cNvPr>
          <p:cNvSpPr/>
          <p:nvPr userDrawn="1"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93249937-9C93-455B-AEE9-EC8BA50A3D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712" y="142852"/>
            <a:ext cx="10763325" cy="725470"/>
          </a:xfrm>
        </p:spPr>
        <p:txBody>
          <a:bodyPr>
            <a:normAutofit/>
          </a:bodyPr>
          <a:lstStyle>
            <a:lvl1pPr algn="l">
              <a:defRPr sz="4000" b="1" baseline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CE172490-385A-44EF-9585-CDB81CB0EF8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" y="1285861"/>
            <a:ext cx="10972800" cy="484030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baseline="0">
                <a:solidFill>
                  <a:srgbClr val="0000FF"/>
                </a:solidFill>
                <a:latin typeface="+mn-lt"/>
                <a:ea typeface="微软雅黑" pitchFamily="34" charset="-122"/>
              </a:defRPr>
            </a:lvl1pPr>
            <a:lvl2pPr>
              <a:defRPr sz="2400" baseline="0">
                <a:latin typeface="Arial" panose="020B0604020202020204" pitchFamily="34" charset="0"/>
                <a:ea typeface="微软雅黑" pitchFamily="34" charset="-122"/>
              </a:defRPr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日期占位符 3">
            <a:extLst>
              <a:ext uri="{FF2B5EF4-FFF2-40B4-BE49-F238E27FC236}">
                <a16:creationId xmlns:a16="http://schemas.microsoft.com/office/drawing/2014/main" id="{7786912F-1E96-42F2-BB4C-586FCF3DD519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E3ED583-47F1-4C9E-913E-9C8F8159BAED}" type="datetime1">
              <a:rPr lang="zh-CN" altLang="en-US" smtClean="0"/>
              <a:pPr/>
              <a:t>2026/9/17</a:t>
            </a:fld>
            <a:endParaRPr lang="zh-CN" altLang="en-US"/>
          </a:p>
        </p:txBody>
      </p:sp>
      <p:sp>
        <p:nvSpPr>
          <p:cNvPr id="13" name="矩形 14">
            <a:extLst>
              <a:ext uri="{FF2B5EF4-FFF2-40B4-BE49-F238E27FC236}">
                <a16:creationId xmlns:a16="http://schemas.microsoft.com/office/drawing/2014/main" id="{131AF590-5F8C-4F65-A37E-8B9149598EFE}"/>
              </a:ext>
            </a:extLst>
          </p:cNvPr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矩形 15">
            <a:extLst>
              <a:ext uri="{FF2B5EF4-FFF2-40B4-BE49-F238E27FC236}">
                <a16:creationId xmlns:a16="http://schemas.microsoft.com/office/drawing/2014/main" id="{0EE4603A-CB86-4BA3-9F31-DFC4AA4899A5}"/>
              </a:ext>
            </a:extLst>
          </p:cNvPr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页脚占位符 4">
            <a:extLst>
              <a:ext uri="{FF2B5EF4-FFF2-40B4-BE49-F238E27FC236}">
                <a16:creationId xmlns:a16="http://schemas.microsoft.com/office/drawing/2014/main" id="{BB59D8C0-A44E-4BC5-884C-18D511093286}"/>
              </a:ext>
            </a:extLst>
          </p:cNvPr>
          <p:cNvSpPr txBox="1">
            <a:spLocks/>
          </p:cNvSpPr>
          <p:nvPr userDrawn="1"/>
        </p:nvSpPr>
        <p:spPr>
          <a:xfrm>
            <a:off x="3586586" y="6386391"/>
            <a:ext cx="5040560" cy="354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CEPC Detector Ref-TDR Review</a:t>
            </a:r>
            <a:endParaRPr lang="zh-CN" altLang="en-US" dirty="0"/>
          </a:p>
        </p:txBody>
      </p:sp>
      <p:sp>
        <p:nvSpPr>
          <p:cNvPr id="16" name="灯片编号占位符 5">
            <a:extLst>
              <a:ext uri="{FF2B5EF4-FFF2-40B4-BE49-F238E27FC236}">
                <a16:creationId xmlns:a16="http://schemas.microsoft.com/office/drawing/2014/main" id="{7FC3F5F1-3416-4928-9C4E-4D832C5BCA67}"/>
              </a:ext>
            </a:extLst>
          </p:cNvPr>
          <p:cNvSpPr txBox="1">
            <a:spLocks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63539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52FA-C358-4F70-9CE8-3E41459FCE3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05371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B6740A-F9EE-43B9-963C-6A35CADD9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296A9D7-8E92-40E9-A0E4-EF3398AED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8A3300-2D98-4657-ABC4-AB468DBB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DD2028-1A63-483A-A871-5DBA129C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C0D221-BEB2-4CEB-BC4E-ED1BA6F6D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2264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93E958-3ACD-4E85-9A41-39E65261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427AE2-F362-46C6-B9BD-D5153C0E5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C7222A-8DA4-49EB-91C5-09995F10E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AD7CCE-EB38-426C-B8E2-1023ADBCE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6BEB45-2980-4AFC-9B42-648A93F34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39294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426B09-DE70-49D4-BEA6-E517BC18B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931BF9-8070-4860-9D95-1ECD22834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3A61F7-0AF1-4F2C-B1BB-DAD42ED9A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DFD630-B982-48B7-AF4E-2ABE54FD7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CC2FEE-34F2-4AF5-8407-8758BA2FF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06531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F781FD-1A46-4D56-BAC7-7ABF874DF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632234-217D-4CB6-881F-6720775478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C3001F-20E8-44AE-B124-A2CA8B906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0AC0BDD-BF0F-4300-812C-7A95D72AC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6E4F19D-CD94-4A66-9386-C91DE53BF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2956FC5-DB8D-4B91-B4C2-827629F2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44626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D238FF-BB25-49FB-AA22-2A728A502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883E4A-9A04-4A92-9C5E-0A6D58024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F98346D-A5B7-472F-B54B-0CFB77F69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C60F4D0-3697-4B9B-9151-32DB047C2F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92D107B-736D-4CB8-9708-686747FAE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93A09C1-3BA6-4CBE-9CA9-B138B63B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F9FDC39-3908-4448-8547-DA9A31D0A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572127C-CC93-475E-B338-9E33C81CB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15577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BA45F7-82CA-4497-A616-04B50FD8A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8E77F1A-439F-4368-A3C0-8A5BC33AE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53E5029-D524-47AB-9A27-88F5360F5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922DE26-BD1C-40BC-BF40-7E4EA23B5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45260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255E05B-8427-4639-8E7C-6154256E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043B7A8-97AB-40BF-9217-33494308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2B9126-99AF-47B6-8691-A4D951698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21101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DE3D06-1E2C-4DC8-9A70-D9F99625A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107BA1-EB69-402E-99BC-64F10A0F4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7250CE1-29A0-4FD0-BACB-73E474EBED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08DE9BD-1454-42D4-9355-58FCB304E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FF336F3-15FC-4BDD-B39E-B2D49AF31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54D6D5-4AAF-4D8E-AE2D-E872EAECE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16370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FA29A5-1917-437A-94C4-B79A92BB0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B5FD3A5-C9D3-4B1E-9DF1-875B8D382A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3CBF7EE-C7B4-43C6-8596-783FF368B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F93070-5EC1-4537-9D44-C04AA91AE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B5534A3-B02A-48C7-AC85-3B5F1C2C5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ED1F0C1-B08A-4A3F-88B4-9E0253EAE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12839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C41470-32C0-42B1-A5AE-80FD5168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361BCC8-987F-4FA1-82CB-1DCC2EC43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41BC05-17C3-4AB1-B358-B9205824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443B6F-D9B1-49B0-BA40-8F18547D3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4F88DA-1FCC-45CE-BABB-2EFA1DCE7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45769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8884D33-E07E-4F54-8AB7-8BEDA1E70D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6040E84-F170-4553-900C-320F476EF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139523-7C74-4802-8A54-C1B2AF04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165FA2-33DC-41E7-9FDF-F0D3A47FC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B552B15-C891-40F6-9DB8-652A1A31C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38354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6134475"/>
            <a:ext cx="10985500" cy="3302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412750">
              <a:spcBef>
                <a:spcPts val="0"/>
              </a:spcBef>
              <a:buSzTx/>
              <a:buNone/>
              <a:defRPr sz="165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3676650"/>
            <a:ext cx="10985500" cy="1003300"/>
          </a:xfrm>
          <a:prstGeom prst="rect">
            <a:avLst/>
          </a:prstGeom>
        </p:spPr>
        <p:txBody>
          <a:bodyPr/>
          <a:lstStyle>
            <a:lvl1pPr marL="0" indent="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1pPr>
            <a:lvl2pPr marL="0" indent="22860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2pPr>
            <a:lvl3pPr marL="0" indent="45720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3pPr>
            <a:lvl4pPr marL="0" indent="68580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4pPr>
            <a:lvl5pPr marL="0" indent="91440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1308100"/>
            <a:ext cx="10985502" cy="2324100"/>
          </a:xfrm>
          <a:prstGeom prst="rect">
            <a:avLst/>
          </a:prstGeom>
        </p:spPr>
        <p:txBody>
          <a:bodyPr anchor="b"/>
          <a:lstStyle>
            <a:lvl1pPr defTabSz="177800">
              <a:defRPr sz="6000" spc="-60"/>
            </a:lvl1pPr>
          </a:lstStyle>
          <a:p>
            <a:r>
              <a:t>Presentation Title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7110652"/>
      </p:ext>
    </p:extLst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6020" y="-6510"/>
            <a:ext cx="12192001" cy="844551"/>
          </a:xfrm>
          <a:prstGeom prst="rect">
            <a:avLst/>
          </a:prstGeom>
        </p:spPr>
        <p:txBody>
          <a:bodyPr anchor="ctr"/>
          <a:lstStyle/>
          <a:p>
            <a:r>
              <a:t>Slide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6593" y="975829"/>
            <a:ext cx="12017810" cy="5582575"/>
          </a:xfrm>
          <a:prstGeom prst="rect">
            <a:avLst/>
          </a:prstGeom>
        </p:spPr>
        <p:txBody>
          <a:bodyPr/>
          <a:lstStyle>
            <a:lvl1pPr>
              <a:spcBef>
                <a:spcPts val="2000"/>
              </a:spcBef>
            </a:lvl1pPr>
            <a:lvl2pPr>
              <a:defRPr sz="1750"/>
            </a:lvl2pPr>
            <a:lvl3pPr>
              <a:defRPr sz="1750"/>
            </a:lvl3pPr>
            <a:lvl4pPr>
              <a:defRPr sz="1750"/>
            </a:lvl4pPr>
            <a:lvl5pPr>
              <a:defRPr sz="1750"/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6509491"/>
      </p:ext>
    </p:extLst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8052477"/>
      </p:ext>
    </p:extLst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1955800"/>
            <a:ext cx="10985502" cy="2324100"/>
          </a:xfrm>
          <a:prstGeom prst="rect">
            <a:avLst/>
          </a:prstGeom>
        </p:spPr>
        <p:txBody>
          <a:bodyPr anchor="ctr"/>
          <a:lstStyle>
            <a:lvl1pPr>
              <a:defRPr sz="6000" spc="-60"/>
            </a:lvl1pPr>
          </a:lstStyle>
          <a:p>
            <a:r>
              <a:t>Section Title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1356863"/>
      </p:ext>
    </p:extLst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789965"/>
            <a:ext cx="10985500" cy="501651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47" name="Slide Title"/>
          <p:cNvSpPr txBox="1"/>
          <p:nvPr/>
        </p:nvSpPr>
        <p:spPr>
          <a:xfrm>
            <a:off x="16020" y="-6510"/>
            <a:ext cx="12192001" cy="844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>
            <a:lvl1pPr defTabSz="2316479">
              <a:lnSpc>
                <a:spcPct val="90000"/>
              </a:lnSpc>
              <a:spcBef>
                <a:spcPts val="0"/>
              </a:spcBef>
              <a:defRPr sz="9500" spc="-9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rPr sz="4750"/>
              <a:t>Slide Title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0560112"/>
      </p:ext>
    </p:extLst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095500"/>
            <a:ext cx="10985500" cy="2044700"/>
          </a:xfrm>
          <a:prstGeom prst="rect">
            <a:avLst/>
          </a:prstGeom>
        </p:spPr>
        <p:txBody>
          <a:bodyPr anchor="ctr"/>
          <a:lstStyle>
            <a:lvl1pPr marL="0" indent="0" algn="ctr" defTabSz="1219200">
              <a:lnSpc>
                <a:spcPct val="90000"/>
              </a:lnSpc>
              <a:spcBef>
                <a:spcPts val="0"/>
              </a:spcBef>
              <a:buSzTx/>
              <a:buNone/>
              <a:defRPr sz="6000" spc="-60">
                <a:latin typeface="+mn-lt"/>
                <a:ea typeface="+mn-ea"/>
                <a:cs typeface="+mn-cs"/>
                <a:sym typeface="Produkt Extralight"/>
              </a:defRPr>
            </a:lvl1pPr>
            <a:lvl2pPr marL="0" indent="228600" algn="ctr" defTabSz="1219200">
              <a:lnSpc>
                <a:spcPct val="90000"/>
              </a:lnSpc>
              <a:spcBef>
                <a:spcPts val="0"/>
              </a:spcBef>
              <a:buSzTx/>
              <a:buNone/>
              <a:defRPr sz="6000" spc="-60">
                <a:latin typeface="+mn-lt"/>
                <a:ea typeface="+mn-ea"/>
                <a:cs typeface="+mn-cs"/>
                <a:sym typeface="Produkt Extralight"/>
              </a:defRPr>
            </a:lvl2pPr>
            <a:lvl3pPr marL="0" indent="457200" algn="ctr" defTabSz="1219200">
              <a:lnSpc>
                <a:spcPct val="90000"/>
              </a:lnSpc>
              <a:spcBef>
                <a:spcPts val="0"/>
              </a:spcBef>
              <a:buSzTx/>
              <a:buNone/>
              <a:defRPr sz="6000" spc="-60">
                <a:latin typeface="+mn-lt"/>
                <a:ea typeface="+mn-ea"/>
                <a:cs typeface="+mn-cs"/>
                <a:sym typeface="Produkt Extralight"/>
              </a:defRPr>
            </a:lvl3pPr>
            <a:lvl4pPr marL="0" indent="685800" algn="ctr" defTabSz="1219200">
              <a:lnSpc>
                <a:spcPct val="90000"/>
              </a:lnSpc>
              <a:spcBef>
                <a:spcPts val="0"/>
              </a:spcBef>
              <a:buSzTx/>
              <a:buNone/>
              <a:defRPr sz="6000" spc="-60">
                <a:latin typeface="+mn-lt"/>
                <a:ea typeface="+mn-ea"/>
                <a:cs typeface="+mn-cs"/>
                <a:sym typeface="Produkt Extralight"/>
              </a:defRPr>
            </a:lvl4pPr>
            <a:lvl5pPr marL="0" indent="914400" algn="ctr" defTabSz="1219200">
              <a:lnSpc>
                <a:spcPct val="90000"/>
              </a:lnSpc>
              <a:spcBef>
                <a:spcPts val="0"/>
              </a:spcBef>
              <a:buSzTx/>
              <a:buNone/>
              <a:defRPr sz="6000" spc="-6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9730432"/>
      </p:ext>
    </p:extLst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326628"/>
      </p:ext>
    </p:extLst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6191250" y="-603250"/>
            <a:ext cx="6051550" cy="807015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1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03250" y="1162050"/>
            <a:ext cx="4889500" cy="50165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7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317500"/>
            <a:ext cx="4889500" cy="844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006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2429128"/>
      </p:ext>
    </p:extLst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62050"/>
            <a:ext cx="10985500" cy="50165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8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006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825026"/>
      </p:ext>
    </p:extLst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62050"/>
            <a:ext cx="4889500" cy="50165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9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317500"/>
            <a:ext cx="4889500" cy="844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006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9915443"/>
      </p:ext>
    </p:extLst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62050"/>
            <a:ext cx="10985500" cy="50165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3000"/>
              </a:spcBef>
              <a:buSzTx/>
              <a:buNone/>
              <a:defRPr sz="2500"/>
            </a:lvl1pPr>
            <a:lvl2pPr marL="0" indent="228600">
              <a:spcBef>
                <a:spcPts val="3000"/>
              </a:spcBef>
              <a:buSzTx/>
              <a:buNone/>
              <a:defRPr sz="2500"/>
            </a:lvl2pPr>
            <a:lvl3pPr marL="0" indent="457200">
              <a:spcBef>
                <a:spcPts val="3000"/>
              </a:spcBef>
              <a:buSzTx/>
              <a:buNone/>
              <a:defRPr sz="2500"/>
            </a:lvl3pPr>
            <a:lvl4pPr marL="0" indent="685800">
              <a:spcBef>
                <a:spcPts val="3000"/>
              </a:spcBef>
              <a:buSzTx/>
              <a:buNone/>
              <a:defRPr sz="2500"/>
            </a:lvl4pPr>
            <a:lvl5pPr marL="0" indent="914400">
              <a:spcBef>
                <a:spcPts val="3000"/>
              </a:spcBef>
              <a:buSzTx/>
              <a:buNone/>
              <a:defRPr sz="25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3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8457435"/>
      </p:ext>
    </p:extLst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62050"/>
            <a:ext cx="10985500" cy="50165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spcBef>
                <a:spcPts val="0"/>
              </a:spcBef>
              <a:buSzTx/>
              <a:buNone/>
              <a:defRPr sz="275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11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1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2350"/>
              </a:spcBef>
            </a:lvl1pPr>
            <a:lvl2pPr>
              <a:spcBef>
                <a:spcPts val="2350"/>
              </a:spcBef>
            </a:lvl2pPr>
            <a:lvl3pPr>
              <a:spcBef>
                <a:spcPts val="2350"/>
              </a:spcBef>
            </a:lvl3pPr>
            <a:lvl4pPr>
              <a:spcBef>
                <a:spcPts val="2350"/>
              </a:spcBef>
            </a:lvl4pPr>
            <a:lvl5pPr>
              <a:spcBef>
                <a:spcPts val="2350"/>
              </a:spcBef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3275736"/>
      </p:ext>
    </p:extLst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Text"/>
          <p:cNvSpPr txBox="1">
            <a:spLocks noGrp="1"/>
          </p:cNvSpPr>
          <p:nvPr>
            <p:ph type="title"/>
          </p:nvPr>
        </p:nvSpPr>
        <p:spPr>
          <a:xfrm>
            <a:off x="19774" y="12738"/>
            <a:ext cx="12152453" cy="949250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914400">
              <a:defRPr sz="440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2" name="Body Level One…"/>
          <p:cNvSpPr txBox="1">
            <a:spLocks noGrp="1"/>
          </p:cNvSpPr>
          <p:nvPr>
            <p:ph type="body" idx="1"/>
          </p:nvPr>
        </p:nvSpPr>
        <p:spPr>
          <a:xfrm>
            <a:off x="198806" y="1218540"/>
            <a:ext cx="11794389" cy="5334014"/>
          </a:xfrm>
          <a:prstGeom prst="rect">
            <a:avLst/>
          </a:prstGeom>
        </p:spPr>
        <p:txBody>
          <a:bodyPr lIns="91439" tIns="91439" rIns="91439" bIns="91439"/>
          <a:lstStyle>
            <a:lvl1pPr defTabSz="914400">
              <a:lnSpc>
                <a:spcPct val="90000"/>
              </a:lnSpc>
              <a:buFont typeface="Arial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95300" indent="-266700" defTabSz="914400">
              <a:lnSpc>
                <a:spcPct val="90000"/>
              </a:lnSpc>
              <a:buFont typeface="Arial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777240" indent="-320040" defTabSz="914400">
              <a:lnSpc>
                <a:spcPct val="90000"/>
              </a:lnSpc>
              <a:buFont typeface="Arial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41400" indent="-355600" defTabSz="914400">
              <a:lnSpc>
                <a:spcPct val="90000"/>
              </a:lnSpc>
              <a:buFont typeface="Arial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270000" indent="-355600" defTabSz="914400">
              <a:lnSpc>
                <a:spcPct val="90000"/>
              </a:lnSpc>
              <a:buFont typeface="Arial"/>
              <a:defRPr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986393" y="6354249"/>
            <a:ext cx="367407" cy="369330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9144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3048961"/>
      </p:ext>
    </p:extLst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77828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03E1D4-5D50-476C-BD46-EC6B360721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28164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CEPC-SppCGeneral Status-J. Gao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70727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220D71-13A8-4B2F-BB47-691EF3A93D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09271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BFC73-3D0B-4694-898C-753127E3E5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38708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6A79DB-EBB3-462F-8F3F-1F12D460D5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62732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45B197-B33B-4064-97F3-2E072A916E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97677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B4BAB-3320-40BB-AA8A-9FC92FD65F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63270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591B77-CDBD-42E6-8835-049CE729F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32442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FA1E8F-5E36-4AE6-913F-5F94270294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55022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5491E1-2B07-4A76-AC18-40F6EA82AC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8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RAS Conference, April 1-5, 2024, JINR, Dubna, Russia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35491E1-2B07-4A76-AC18-40F6EA82AC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6B74AC6-2476-4896-863B-CF59A4F37A6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6B74AC6-2476-4896-863B-CF59A4F37A6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95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9139-A00B-4B2A-98A6-095DC08F13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11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6B74AC6-2476-4896-863B-CF59A4F37A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15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C4CCFF3-7A9C-4D6E-902A-4FC1833681D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>
          <a:xfrm>
            <a:off x="-1" y="1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370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  <p:sldLayoutId id="2147484210" r:id="rId12"/>
    <p:sldLayoutId id="2147484211" r:id="rId13"/>
  </p:sldLayoutIdLst>
  <p:hf hdr="0" ftr="0" dt="0"/>
  <p:txStyles>
    <p:titleStyle>
      <a:lvl1pPr algn="l" defTabSz="914144" rtl="0" eaLnBrk="1" latinLnBrk="0" hangingPunct="1">
        <a:lnSpc>
          <a:spcPct val="90000"/>
        </a:lnSpc>
        <a:spcBef>
          <a:spcPct val="0"/>
        </a:spcBef>
        <a:buNone/>
        <a:defRPr sz="439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6" indent="-228536" algn="l" defTabSz="91414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08" indent="-228536" algn="l" defTabSz="91414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80" indent="-228536" algn="l" defTabSz="91414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52" indent="-228536" algn="l" defTabSz="91414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24" indent="-228536" algn="l" defTabSz="91414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96" indent="-228536" algn="l" defTabSz="91414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68" indent="-228536" algn="l" defTabSz="91414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40" indent="-228536" algn="l" defTabSz="91414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112" indent="-228536" algn="l" defTabSz="91414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72" algn="l" defTabSz="914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44" algn="l" defTabSz="914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16" algn="l" defTabSz="914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88" algn="l" defTabSz="914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0" algn="l" defTabSz="914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32" algn="l" defTabSz="914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04" algn="l" defTabSz="914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76" algn="l" defTabSz="9141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86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03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8" r:id="rId1"/>
    <p:sldLayoutId id="2147484339" r:id="rId2"/>
    <p:sldLayoutId id="2147484340" r:id="rId3"/>
    <p:sldLayoutId id="2147484341" r:id="rId4"/>
    <p:sldLayoutId id="2147484342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A9CE55D-32BE-47B5-B80F-F89008FBD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98EAC9-0388-421F-8C73-A53801572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610404-24B1-48CA-877E-B93AA0360C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17E393-3AAC-4C59-B2F4-73E19F761B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8B2250-917E-4245-983D-DE890B58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1C31E-753B-4F58-98B9-0F477B47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59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7" r:id="rId1"/>
    <p:sldLayoutId id="2147484388" r:id="rId2"/>
    <p:sldLayoutId id="2147484389" r:id="rId3"/>
    <p:sldLayoutId id="2147484390" r:id="rId4"/>
    <p:sldLayoutId id="2147484391" r:id="rId5"/>
    <p:sldLayoutId id="2147484392" r:id="rId6"/>
    <p:sldLayoutId id="2147484393" r:id="rId7"/>
    <p:sldLayoutId id="2147484394" r:id="rId8"/>
    <p:sldLayoutId id="2147484395" r:id="rId9"/>
    <p:sldLayoutId id="2147484396" r:id="rId10"/>
    <p:sldLayoutId id="214748439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/>
        </p:nvSpPr>
        <p:spPr>
          <a:xfrm>
            <a:off x="56593" y="145482"/>
            <a:ext cx="12017810" cy="6567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>
            <a:lvl1pPr marL="457200" indent="-457200">
              <a:buSzPct val="100000"/>
              <a:buChar char="•"/>
            </a:lvl1pPr>
            <a:lvl2pPr marL="914400" indent="-457200">
              <a:buSzPct val="100000"/>
              <a:buChar char="•"/>
              <a:defRPr sz="3500"/>
            </a:lvl2pPr>
            <a:lvl3pPr marL="1371600" indent="-457200">
              <a:buSzPct val="100000"/>
              <a:buChar char="•"/>
              <a:defRPr sz="3500"/>
            </a:lvl3pPr>
            <a:lvl4pPr marL="1828800" indent="-457200">
              <a:buSzPct val="100000"/>
              <a:buChar char="•"/>
              <a:defRPr sz="3500"/>
            </a:lvl4pPr>
            <a:lvl5pPr marL="2286000" indent="-457200">
              <a:buSzPct val="100000"/>
              <a:buChar char="•"/>
              <a:defRPr sz="3500"/>
            </a:lvl5pPr>
          </a:lstStyle>
          <a:p>
            <a:r>
              <a:rPr sz="900"/>
              <a:t>Body Level One</a:t>
            </a:r>
          </a:p>
          <a:p>
            <a:pPr lvl="1"/>
            <a:r>
              <a:rPr sz="1750"/>
              <a:t>Body Level Two</a:t>
            </a:r>
          </a:p>
          <a:p>
            <a:pPr lvl="2"/>
            <a:r>
              <a:rPr sz="1750"/>
              <a:t>Body Level Three</a:t>
            </a:r>
          </a:p>
          <a:p>
            <a:pPr lvl="3"/>
            <a:r>
              <a:rPr sz="1750"/>
              <a:t>Body Level Four</a:t>
            </a:r>
          </a:p>
          <a:p>
            <a:pPr lvl="4"/>
            <a:r>
              <a:rPr sz="1750"/>
              <a:t>Body Level Five</a:t>
            </a:r>
          </a:p>
        </p:txBody>
      </p:sp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317500"/>
            <a:ext cx="10985500" cy="844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2124252"/>
            <a:ext cx="10985500" cy="4128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20287" y="6187501"/>
            <a:ext cx="253274" cy="25648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292100">
              <a:spcBef>
                <a:spcPts val="0"/>
              </a:spcBef>
              <a:defRPr sz="1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36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  <p:sldLayoutId id="2147484411" r:id="rId13"/>
  </p:sldLayoutIdLst>
  <p:transition spd="med"/>
  <p:hf hdr="0" ftr="0" dt="0"/>
  <p:txStyles>
    <p:titleStyle>
      <a:lvl1pPr marL="0" marR="0" indent="0" algn="l" defTabSz="1219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-5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228600" algn="l" defTabSz="1219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-5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457200" algn="l" defTabSz="1219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-5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685800" algn="l" defTabSz="1219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-5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914400" algn="l" defTabSz="1219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-5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1143000" algn="l" defTabSz="1219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-5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1371600" algn="l" defTabSz="1219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-5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1600200" algn="l" defTabSz="1219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-5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1828800" algn="l" defTabSz="12192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-50" baseline="0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228600" marR="0" indent="-228600" algn="l" defTabSz="1778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1pPr>
      <a:lvl2pPr marL="457200" marR="0" indent="-228600" algn="l" defTabSz="1778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2pPr>
      <a:lvl3pPr marL="685800" marR="0" indent="-228600" algn="l" defTabSz="1778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3pPr>
      <a:lvl4pPr marL="914400" marR="0" indent="-228600" algn="l" defTabSz="1778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4pPr>
      <a:lvl5pPr marL="1143000" marR="0" indent="-228600" algn="l" defTabSz="1778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5pPr>
      <a:lvl6pPr marL="1371600" marR="0" indent="-228600" algn="l" defTabSz="1778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6pPr>
      <a:lvl7pPr marL="1600200" marR="0" indent="-228600" algn="l" defTabSz="1778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7pPr>
      <a:lvl8pPr marL="1828800" marR="0" indent="-228600" algn="l" defTabSz="1778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8pPr>
      <a:lvl9pPr marL="2057400" marR="0" indent="-228600" algn="l" defTabSz="1778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-Light"/>
          <a:ea typeface="Graphik-Light"/>
          <a:cs typeface="Graphik-Light"/>
          <a:sym typeface="Graphik Light"/>
        </a:defRPr>
      </a:lvl9pPr>
    </p:bodyStyle>
    <p:otherStyle>
      <a:lvl1pPr marL="0" marR="0" indent="0" algn="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228600" algn="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457200" algn="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685800" algn="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914400" algn="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1143000" algn="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1371600" algn="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1600200" algn="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1828800" algn="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CEPC-SppCGeneral Status-J. Gao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RAS Conference, April 1-5, 2024, JINR, Dubna, Russia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6B74AC6-2476-4896-863B-CF59A4F37A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41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  <p:sldLayoutId id="2147484419" r:id="rId7"/>
    <p:sldLayoutId id="2147484420" r:id="rId8"/>
    <p:sldLayoutId id="2147484421" r:id="rId9"/>
    <p:sldLayoutId id="2147484422" r:id="rId10"/>
    <p:sldLayoutId id="214748442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jpeg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9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jpeg"/><Relationship Id="rId4" Type="http://schemas.openxmlformats.org/officeDocument/2006/relationships/image" Target="../media/image48.png"/><Relationship Id="rId9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58.tiff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emf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67.emf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emf"/><Relationship Id="rId4" Type="http://schemas.openxmlformats.org/officeDocument/2006/relationships/image" Target="../media/image7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indico.cern.ch/event/1598929/" TargetMode="External"/><Relationship Id="rId3" Type="http://schemas.openxmlformats.org/officeDocument/2006/relationships/image" Target="../media/image62.png"/><Relationship Id="rId7" Type="http://schemas.openxmlformats.org/officeDocument/2006/relationships/hyperlink" Target="https://indico.cern.ch/category/21753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7.xml"/><Relationship Id="rId6" Type="http://schemas.openxmlformats.org/officeDocument/2006/relationships/hyperlink" Target="https://arxiv.org/abs/2510.05260" TargetMode="External"/><Relationship Id="rId11" Type="http://schemas.openxmlformats.org/officeDocument/2006/relationships/hyperlink" Target="mailto:haijun.yang@sjtu.edu.cn" TargetMode="External"/><Relationship Id="rId5" Type="http://schemas.openxmlformats.org/officeDocument/2006/relationships/hyperlink" Target="mailto:fcc-ped-detectorconcepts-agora@cern.ch" TargetMode="External"/><Relationship Id="rId10" Type="http://schemas.openxmlformats.org/officeDocument/2006/relationships/hyperlink" Target="mailto:hem@ihep.ac.cn" TargetMode="External"/><Relationship Id="rId4" Type="http://schemas.openxmlformats.org/officeDocument/2006/relationships/hyperlink" Target="https://agora.web.cern.ch/" TargetMode="External"/><Relationship Id="rId9" Type="http://schemas.openxmlformats.org/officeDocument/2006/relationships/hyperlink" Target="mailto:jwang@ihep.ac.c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51384" y="404813"/>
            <a:ext cx="7992888" cy="244812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zh-CN" sz="4800" b="1" dirty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CEPC</a:t>
            </a:r>
            <a:r>
              <a:rPr lang="zh-CN" altLang="en-US" sz="4800" b="1" dirty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en-US" altLang="zh-CN" sz="4800" b="1" dirty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and the Future Plan of HEP in China</a:t>
            </a:r>
            <a:br>
              <a:rPr lang="en-US" altLang="zh-CN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zh-CN" altLang="en-US" sz="4800" b="1" u="none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6355" name="副标题 2"/>
          <p:cNvSpPr>
            <a:spLocks noGrp="1"/>
          </p:cNvSpPr>
          <p:nvPr>
            <p:ph type="subTitle" idx="1"/>
          </p:nvPr>
        </p:nvSpPr>
        <p:spPr>
          <a:xfrm>
            <a:off x="695400" y="3023062"/>
            <a:ext cx="7446963" cy="1224235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</a:rPr>
              <a:t>Yifang Wang</a:t>
            </a:r>
          </a:p>
          <a:p>
            <a:r>
              <a:rPr lang="en-US" altLang="zh-CN" sz="2800" dirty="0"/>
              <a:t>Orsay/Paris</a:t>
            </a:r>
            <a:r>
              <a:rPr lang="en-US" altLang="zh-CN" sz="2800" dirty="0">
                <a:solidFill>
                  <a:schemeClr val="tx1"/>
                </a:solidFill>
              </a:rPr>
              <a:t>, Sep.18,  2026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AF7D032-E921-43E3-A3BF-834AEC818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27317"/>
            <a:ext cx="12192000" cy="224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171763D-C630-4D82-BD7E-1C7443101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2344" y="207639"/>
            <a:ext cx="2858112" cy="40396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EC16A71-602F-41E9-A139-9CF708536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4000" dirty="0">
                <a:latin typeface="+mn-lt"/>
                <a:cs typeface="Arial" panose="020B0604020202020204" pitchFamily="34" charset="0"/>
              </a:rPr>
              <a:t>From Kick-off to TDR</a:t>
            </a:r>
            <a:endParaRPr lang="zh-CN" altLang="en-US" sz="40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47829B8-0519-4257-B4ED-A01572A81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90205" y="6383491"/>
            <a:ext cx="2844800" cy="365125"/>
          </a:xfrm>
        </p:spPr>
        <p:txBody>
          <a:bodyPr/>
          <a:lstStyle/>
          <a:p>
            <a:pPr defTabSz="913130" fontAlgn="auto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fld id="{F15E9139-A00B-4B2A-98A6-095DC08F1345}" type="slidenum">
              <a:rPr lang="zh-CN" altLang="en-US" b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313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t>2</a:t>
            </a:fld>
            <a:endParaRPr lang="zh-CN" alt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4" descr="http://www.ihep.cas.cn/xwdt/gnxw/2013/201309/W020130929539554579416.jpg">
            <a:extLst>
              <a:ext uri="{FF2B5EF4-FFF2-40B4-BE49-F238E27FC236}">
                <a16:creationId xmlns:a16="http://schemas.microsoft.com/office/drawing/2014/main" id="{083E004C-3999-42E9-B16A-9F13A52ACE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0"/>
          <a:stretch/>
        </p:blipFill>
        <p:spPr bwMode="auto">
          <a:xfrm>
            <a:off x="1271464" y="1067736"/>
            <a:ext cx="4513906" cy="223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DF38DBCC-F723-4C97-8F2A-495AB6066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826" y="1223684"/>
            <a:ext cx="1740579" cy="212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035C3F6F-8400-458D-BC51-AC3712ECC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973" y="1072868"/>
            <a:ext cx="1838432" cy="228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57F9CC83-8367-4880-8A95-67118399448C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89703" y="3414447"/>
            <a:ext cx="2308184" cy="327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2E5F7B9-30CD-47A2-B0CC-D3F13BE3F8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02" y="3423623"/>
            <a:ext cx="2308184" cy="32709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AF5884C2-E073-47C1-B73F-3D92CD2418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9914" y="3390319"/>
            <a:ext cx="2469976" cy="3332885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2CD68CF-E28B-4862-A815-276B70CB3B51}"/>
              </a:ext>
            </a:extLst>
          </p:cNvPr>
          <p:cNvSpPr/>
          <p:nvPr/>
        </p:nvSpPr>
        <p:spPr>
          <a:xfrm>
            <a:off x="2339633" y="5426599"/>
            <a:ext cx="286708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913130">
              <a:spcBef>
                <a:spcPts val="600"/>
              </a:spcBef>
              <a:buClrTx/>
              <a:buSzTx/>
            </a:pPr>
            <a:r>
              <a:rPr lang="en-US" altLang="zh-CN" sz="1800" dirty="0">
                <a:solidFill>
                  <a:srgbClr val="3333FF"/>
                </a:solidFill>
                <a:latin typeface="Calibri"/>
              </a:rPr>
              <a:t>http://cepc.ihep.ac.cn 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18614C2-F00F-4E9A-99C2-D6FAFCEAD79A}"/>
              </a:ext>
            </a:extLst>
          </p:cNvPr>
          <p:cNvSpPr/>
          <p:nvPr/>
        </p:nvSpPr>
        <p:spPr>
          <a:xfrm>
            <a:off x="1346352" y="1223685"/>
            <a:ext cx="63759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3130">
              <a:spcBef>
                <a:spcPts val="600"/>
              </a:spcBef>
              <a:buClrTx/>
              <a:buSzTx/>
            </a:pPr>
            <a:r>
              <a:rPr lang="en-US" altLang="zh-CN" sz="1400" dirty="0">
                <a:solidFill>
                  <a:srgbClr val="C00000"/>
                </a:solidFill>
                <a:latin typeface="Calibri"/>
              </a:rPr>
              <a:t>2013 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9AD81D2-3DBA-454A-B7F2-C58F61380340}"/>
              </a:ext>
            </a:extLst>
          </p:cNvPr>
          <p:cNvSpPr/>
          <p:nvPr/>
        </p:nvSpPr>
        <p:spPr>
          <a:xfrm>
            <a:off x="5181623" y="3484482"/>
            <a:ext cx="63759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3130">
              <a:spcBef>
                <a:spcPts val="600"/>
              </a:spcBef>
              <a:buClrTx/>
              <a:buSzTx/>
            </a:pPr>
            <a:r>
              <a:rPr lang="en-US" altLang="zh-CN" sz="1400" dirty="0">
                <a:solidFill>
                  <a:srgbClr val="C00000"/>
                </a:solidFill>
                <a:latin typeface="Calibri"/>
              </a:rPr>
              <a:t>2023</a:t>
            </a:r>
            <a:r>
              <a:rPr lang="en-US" altLang="zh-CN" sz="1400" dirty="0">
                <a:solidFill>
                  <a:srgbClr val="3333FF"/>
                </a:solidFill>
                <a:latin typeface="Calibri"/>
              </a:rPr>
              <a:t> 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F406108-B54F-4C7D-A094-076FABA17374}"/>
              </a:ext>
            </a:extLst>
          </p:cNvPr>
          <p:cNvSpPr/>
          <p:nvPr/>
        </p:nvSpPr>
        <p:spPr>
          <a:xfrm>
            <a:off x="2312497" y="3486021"/>
            <a:ext cx="63759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3130">
              <a:spcBef>
                <a:spcPts val="600"/>
              </a:spcBef>
              <a:buClrTx/>
              <a:buSzTx/>
            </a:pPr>
            <a:r>
              <a:rPr lang="en-US" altLang="zh-CN" sz="1400" dirty="0">
                <a:solidFill>
                  <a:srgbClr val="C00000"/>
                </a:solidFill>
                <a:latin typeface="Calibri"/>
              </a:rPr>
              <a:t>2018</a:t>
            </a:r>
            <a:r>
              <a:rPr lang="en-US" altLang="zh-CN" sz="1400" dirty="0">
                <a:solidFill>
                  <a:srgbClr val="3333FF"/>
                </a:solidFill>
                <a:latin typeface="Calibri"/>
              </a:rPr>
              <a:t> 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3BA28DF-BA56-4DF4-BAC2-88FD5C7326B8}"/>
              </a:ext>
            </a:extLst>
          </p:cNvPr>
          <p:cNvSpPr/>
          <p:nvPr/>
        </p:nvSpPr>
        <p:spPr>
          <a:xfrm>
            <a:off x="5949900" y="1192105"/>
            <a:ext cx="63759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3130">
              <a:spcBef>
                <a:spcPts val="600"/>
              </a:spcBef>
              <a:buClrTx/>
              <a:buSzTx/>
            </a:pPr>
            <a:r>
              <a:rPr lang="en-US" altLang="zh-CN" sz="1400" dirty="0">
                <a:solidFill>
                  <a:srgbClr val="C00000"/>
                </a:solidFill>
                <a:latin typeface="Calibri"/>
              </a:rPr>
              <a:t>2015</a:t>
            </a:r>
            <a:r>
              <a:rPr lang="en-US" altLang="zh-CN" sz="1400" dirty="0">
                <a:solidFill>
                  <a:srgbClr val="3333FF"/>
                </a:solidFill>
                <a:latin typeface="Calibri"/>
              </a:rPr>
              <a:t> 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294A65E-A702-4024-BE58-B90AD22D1750}"/>
              </a:ext>
            </a:extLst>
          </p:cNvPr>
          <p:cNvGrpSpPr/>
          <p:nvPr/>
        </p:nvGrpSpPr>
        <p:grpSpPr>
          <a:xfrm>
            <a:off x="7724973" y="3390319"/>
            <a:ext cx="2405245" cy="3332885"/>
            <a:chOff x="7752184" y="868883"/>
            <a:chExt cx="4291186" cy="5989117"/>
          </a:xfrm>
        </p:grpSpPr>
        <p:sp>
          <p:nvSpPr>
            <p:cNvPr id="17" name="灯片编号占位符 5">
              <a:extLst>
                <a:ext uri="{FF2B5EF4-FFF2-40B4-BE49-F238E27FC236}">
                  <a16:creationId xmlns:a16="http://schemas.microsoft.com/office/drawing/2014/main" id="{07A3AA66-F294-4E5F-9E32-7B9D63C66BF7}"/>
                </a:ext>
              </a:extLst>
            </p:cNvPr>
            <p:cNvSpPr txBox="1">
              <a:spLocks/>
            </p:cNvSpPr>
            <p:nvPr/>
          </p:nvSpPr>
          <p:spPr>
            <a:xfrm>
              <a:off x="8610600" y="6356350"/>
              <a:ext cx="27432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zh-CN"/>
              </a:defPPr>
              <a:lvl1pPr algn="r" rtl="0" fontAlgn="base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Font typeface="Wingdings" panose="05000000000000000000" pitchFamily="2" charset="2"/>
                <a:defRPr sz="900" b="1" kern="1200">
                  <a:solidFill>
                    <a:schemeClr val="tx1">
                      <a:tint val="75000"/>
                    </a:schemeClr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Font typeface="Wingdings" panose="05000000000000000000" pitchFamily="2" charset="2"/>
                <a:defRPr sz="2000" b="1" kern="120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Font typeface="Wingdings" panose="05000000000000000000" pitchFamily="2" charset="2"/>
                <a:defRPr sz="2000" b="1" kern="120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Font typeface="Wingdings" panose="05000000000000000000" pitchFamily="2" charset="2"/>
                <a:defRPr sz="2000" b="1" kern="120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Font typeface="Wingdings" panose="05000000000000000000" pitchFamily="2" charset="2"/>
                <a:defRPr sz="2000" b="1" kern="120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000" b="1" kern="120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000" b="1" kern="120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000" b="1" kern="120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000" b="1" kern="120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fld id="{B303E1D4-5D50-476C-BD46-EC6B360721A0}" type="slidenum">
                <a:rPr lang="zh-CN" altLang="en-US" sz="600" smtClean="0"/>
                <a:pPr>
                  <a:defRPr/>
                </a:pPr>
                <a:t>2</a:t>
              </a:fld>
              <a:endParaRPr lang="zh-CN" altLang="en-US" sz="600"/>
            </a:p>
          </p:txBody>
        </p: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5B5A30E5-CDD3-4D43-B574-B3818306C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52184" y="868883"/>
              <a:ext cx="4291186" cy="5989117"/>
            </a:xfrm>
            <a:prstGeom prst="rect">
              <a:avLst/>
            </a:prstGeom>
          </p:spPr>
        </p:pic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65A556A6-92DE-423B-ABA5-7716A34000C5}"/>
              </a:ext>
            </a:extLst>
          </p:cNvPr>
          <p:cNvSpPr/>
          <p:nvPr/>
        </p:nvSpPr>
        <p:spPr>
          <a:xfrm>
            <a:off x="7822627" y="3456138"/>
            <a:ext cx="63759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3130">
              <a:spcBef>
                <a:spcPts val="600"/>
              </a:spcBef>
              <a:buClrTx/>
              <a:buSzTx/>
            </a:pPr>
            <a:r>
              <a:rPr lang="en-US" altLang="zh-CN" sz="1400" dirty="0">
                <a:solidFill>
                  <a:srgbClr val="C00000"/>
                </a:solidFill>
                <a:latin typeface="Calibri"/>
              </a:rPr>
              <a:t>2025</a:t>
            </a:r>
            <a:r>
              <a:rPr lang="en-US" altLang="zh-CN" sz="1400" dirty="0">
                <a:solidFill>
                  <a:srgbClr val="3333FF"/>
                </a:solidFill>
                <a:latin typeface="Calibri"/>
              </a:rPr>
              <a:t> 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5B78B20-6941-40F0-B0AE-FE52C5A45A21}"/>
              </a:ext>
            </a:extLst>
          </p:cNvPr>
          <p:cNvSpPr/>
          <p:nvPr/>
        </p:nvSpPr>
        <p:spPr>
          <a:xfrm>
            <a:off x="8986911" y="1641871"/>
            <a:ext cx="3096344" cy="1631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CEPC physics white papers: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1.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Higgs physics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, arxiv:1810.09037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   Chin. Phys. C 43(2019) 043002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2.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Flavor physics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, arxiv:2412.19743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3.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New Physics Search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arXiv.2505.24810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4.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Electroweak physics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, to be published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5.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QCD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, to be published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237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6C30768-3BEB-4962-8A7F-1898D0D40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3" y="1268759"/>
            <a:ext cx="11809312" cy="5281035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 sad news but we will not stop </a:t>
            </a:r>
            <a:r>
              <a:rPr lang="en-US" altLang="zh-CN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pursueing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HEP </a:t>
            </a:r>
          </a:p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An IB meeting at the last annual CEPC workshop held in Guangzhou concluded the following: </a:t>
            </a:r>
          </a:p>
          <a:p>
            <a:pPr lvl="1"/>
            <a:r>
              <a:rPr lang="en-US" altLang="zh-CN" sz="2200" dirty="0">
                <a:latin typeface="Calibri" panose="020F0502020204030204" pitchFamily="34" charset="0"/>
                <a:cs typeface="Calibri" panose="020F0502020204030204" pitchFamily="34" charset="0"/>
              </a:rPr>
              <a:t>Continue CEPC while looking forward to be a major partner of FCC</a:t>
            </a:r>
          </a:p>
          <a:p>
            <a:pPr marL="936000" lvl="2"/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Identify common interests and technologies, find a new way of collaboration</a:t>
            </a:r>
          </a:p>
          <a:p>
            <a:pPr marL="1393072" lvl="3"/>
            <a:r>
              <a:rPr lang="en-US" altLang="zh-CN" sz="1601" dirty="0">
                <a:latin typeface="Calibri" panose="020F0502020204030204" pitchFamily="34" charset="0"/>
                <a:cs typeface="Calibri" panose="020F0502020204030204" pitchFamily="34" charset="0"/>
              </a:rPr>
              <a:t>In contact with CERN/FCC </a:t>
            </a:r>
          </a:p>
          <a:p>
            <a:pPr marL="1393072" lvl="3"/>
            <a:r>
              <a:rPr lang="en-US" altLang="zh-CN" sz="1601" dirty="0">
                <a:latin typeface="Calibri" panose="020F0502020204030204" pitchFamily="34" charset="0"/>
                <a:cs typeface="Calibri" panose="020F0502020204030204" pitchFamily="34" charset="0"/>
              </a:rPr>
              <a:t>AGORA listed as one of the FCC detector concept</a:t>
            </a:r>
          </a:p>
          <a:p>
            <a:pPr marL="1393072" lvl="3"/>
            <a:r>
              <a:rPr lang="en-US" altLang="zh-CN" sz="1601">
                <a:latin typeface="Calibri" panose="020F0502020204030204" pitchFamily="34" charset="0"/>
                <a:cs typeface="Calibri" panose="020F0502020204030204" pitchFamily="34" charset="0"/>
              </a:rPr>
              <a:t>already in DRD</a:t>
            </a:r>
            <a:endParaRPr lang="en-US" altLang="zh-CN" sz="160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36000" lvl="2"/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If FCC construction is not officially approved before 2030, we will propose again to the Chinese government</a:t>
            </a:r>
          </a:p>
          <a:p>
            <a:pPr lvl="1"/>
            <a:r>
              <a:rPr lang="en-US" altLang="zh-CN" sz="2200" dirty="0">
                <a:latin typeface="Calibri" panose="020F0502020204030204" pitchFamily="34" charset="0"/>
                <a:cs typeface="Calibri" panose="020F0502020204030204" pitchFamily="34" charset="0"/>
              </a:rPr>
              <a:t>Continue to explore the pp collider (~100 </a:t>
            </a:r>
            <a:r>
              <a:rPr lang="en-US" altLang="zh-CN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TeV</a:t>
            </a:r>
            <a:r>
              <a:rPr lang="en-US" altLang="zh-CN" sz="2200" dirty="0">
                <a:latin typeface="Calibri" panose="020F0502020204030204" pitchFamily="34" charset="0"/>
                <a:cs typeface="Calibri" panose="020F0502020204030204" pitchFamily="34" charset="0"/>
              </a:rPr>
              <a:t>) by working on Iron-based HTC superconducting materials (IBS) and magnet</a:t>
            </a:r>
          </a:p>
          <a:p>
            <a:pPr marL="864000" lvl="2"/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Only IBS has potential to contribute significantly to the society: new, metal, cheap</a:t>
            </a:r>
          </a:p>
          <a:p>
            <a:pPr lvl="1"/>
            <a:r>
              <a:rPr lang="en-US" altLang="zh-CN" sz="2200" dirty="0">
                <a:latin typeface="Calibri" panose="020F0502020204030204" pitchFamily="34" charset="0"/>
                <a:cs typeface="Calibri" panose="020F0502020204030204" pitchFamily="34" charset="0"/>
              </a:rPr>
              <a:t>Working for the high energy linear </a:t>
            </a:r>
            <a:r>
              <a:rPr lang="en-US" altLang="zh-CN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e+e</a:t>
            </a:r>
            <a:r>
              <a:rPr lang="en-US" altLang="zh-CN" sz="2200" dirty="0">
                <a:latin typeface="Calibri" panose="020F0502020204030204" pitchFamily="34" charset="0"/>
                <a:cs typeface="Calibri" panose="020F0502020204030204" pitchFamily="34" charset="0"/>
              </a:rPr>
              <a:t>- collider (1-10 </a:t>
            </a:r>
            <a:r>
              <a:rPr lang="en-US" altLang="zh-CN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TeV</a:t>
            </a:r>
            <a:r>
              <a:rPr lang="en-US" altLang="zh-CN" sz="2200" dirty="0">
                <a:latin typeface="Calibri" panose="020F0502020204030204" pitchFamily="34" charset="0"/>
                <a:cs typeface="Calibri" panose="020F0502020204030204" pitchFamily="34" charset="0"/>
              </a:rPr>
              <a:t>) and applications</a:t>
            </a:r>
          </a:p>
          <a:p>
            <a:pPr marL="864000" lvl="2"/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Established a PWFA test facility based on BEPCII </a:t>
            </a:r>
          </a:p>
          <a:p>
            <a:pPr marL="864000" lvl="2"/>
            <a:r>
              <a:rPr lang="en-US" altLang="zh-CN" sz="1800" dirty="0">
                <a:latin typeface="Calibri" panose="020F0502020204030204" pitchFamily="34" charset="0"/>
                <a:cs typeface="Calibri" panose="020F0502020204030204" pitchFamily="34" charset="0"/>
              </a:rPr>
              <a:t>Start to work on technologies, and applications for table-top light sources, injectors, FEL, etc.</a:t>
            </a:r>
            <a:endParaRPr lang="zh-CN" altLang="en-US" sz="1599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CF45CDDA-08CC-42CF-A82B-A8E927E7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08205"/>
            <a:ext cx="12072665" cy="802368"/>
          </a:xfrm>
        </p:spPr>
        <p:txBody>
          <a:bodyPr>
            <a:noAutofit/>
          </a:bodyPr>
          <a:lstStyle/>
          <a:p>
            <a:pPr algn="ctr"/>
            <a:r>
              <a:rPr lang="en-US" altLang="zh-CN" sz="3000" dirty="0"/>
              <a:t>CEPC was not put into the 15</a:t>
            </a:r>
            <a:r>
              <a:rPr lang="en-US" altLang="zh-CN" sz="3000" baseline="30000" dirty="0"/>
              <a:t>th</a:t>
            </a:r>
            <a:r>
              <a:rPr lang="en-US" altLang="zh-CN" sz="3000" dirty="0"/>
              <a:t> 5-yrs</a:t>
            </a:r>
            <a:r>
              <a:rPr lang="zh-CN" altLang="en-US" sz="3000" dirty="0"/>
              <a:t>（</a:t>
            </a:r>
            <a:r>
              <a:rPr lang="en-US" altLang="zh-CN" sz="3000" dirty="0"/>
              <a:t>2026-2030</a:t>
            </a:r>
            <a:r>
              <a:rPr lang="zh-CN" altLang="en-US" sz="3000" dirty="0"/>
              <a:t>）</a:t>
            </a:r>
            <a:r>
              <a:rPr lang="en-US" altLang="zh-CN" sz="3000" dirty="0"/>
              <a:t> plan</a:t>
            </a:r>
            <a:endParaRPr lang="zh-CN" altLang="en-US" sz="3000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A460DE-6DA4-4EAB-8A60-2945E10FB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4CCFF3-7A9C-4D6E-902A-4FC1833681D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197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88640"/>
            <a:ext cx="10515600" cy="864095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  <a:cs typeface="Calibri" panose="020F0502020204030204" pitchFamily="34" charset="0"/>
              </a:rPr>
              <a:t>Continue Accelerator</a:t>
            </a:r>
            <a:r>
              <a:rPr lang="zh-CN" altLang="en-US" sz="40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CN" sz="40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  <a:cs typeface="Calibri" panose="020F0502020204030204" pitchFamily="34" charset="0"/>
              </a:rPr>
              <a:t>EDR </a:t>
            </a:r>
            <a:endParaRPr lang="zh-CN" altLang="en-US" sz="4000" b="1" dirty="0">
              <a:latin typeface="+mn-lt"/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>
          <a:xfrm>
            <a:off x="713313" y="2132855"/>
            <a:ext cx="6265912" cy="453650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zh-CN" sz="2000" dirty="0">
                <a:solidFill>
                  <a:srgbClr val="0000FF"/>
                </a:solidFill>
              </a:rPr>
              <a:t>A full cryomodule containing </a:t>
            </a:r>
            <a:r>
              <a:rPr lang="en-GB" altLang="zh-CN" sz="2000" dirty="0">
                <a:solidFill>
                  <a:srgbClr val="0000F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six 650 MHz 2-cell cavities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GB" altLang="zh-CN" sz="2000" dirty="0">
                <a:solidFill>
                  <a:srgbClr val="0000FF"/>
                </a:solidFill>
                <a:cs typeface="Arial" panose="020B0604020202020204" pitchFamily="34" charset="0"/>
              </a:rPr>
              <a:t>Higher efficiency klystrons </a:t>
            </a:r>
            <a:endParaRPr lang="en-US" altLang="zh-CN" sz="2000" dirty="0">
              <a:solidFill>
                <a:srgbClr val="0000FF"/>
              </a:solidFill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zh-CN" sz="2000" dirty="0">
                <a:solidFill>
                  <a:srgbClr val="0000FF"/>
                </a:solidFill>
              </a:rPr>
              <a:t>Automatic production for NEG coated vacuum chambers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zh-CN" sz="2000" dirty="0">
                <a:solidFill>
                  <a:srgbClr val="0000FF"/>
                </a:solidFill>
              </a:rPr>
              <a:t>Automatic production for magnets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zh-CN" sz="2000" dirty="0"/>
              <a:t>More prototypes of magnets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zh-CN" sz="2000" dirty="0"/>
              <a:t>C-band LINAC test band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zh-CN" sz="2000" dirty="0"/>
              <a:t>CCT type SC quadrupole magnet for final focusing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zh-CN" sz="2000" dirty="0"/>
              <a:t>MDI design and background studies</a:t>
            </a:r>
            <a:endParaRPr lang="zh-CN" altLang="en-US" sz="2000" dirty="0"/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zh-CN" sz="2000" dirty="0"/>
              <a:t>Control and timing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zh-CN" sz="2000" dirty="0"/>
              <a:t>Alignment and installation plan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zh-CN" sz="2000" dirty="0"/>
              <a:t>Mockup for installation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altLang="zh-CN" sz="2000" dirty="0"/>
              <a:t>….</a:t>
            </a:r>
          </a:p>
        </p:txBody>
      </p:sp>
      <p:sp>
        <p:nvSpPr>
          <p:cNvPr id="4" name="TextBox 9"/>
          <p:cNvSpPr txBox="1"/>
          <p:nvPr/>
        </p:nvSpPr>
        <p:spPr>
          <a:xfrm>
            <a:off x="695400" y="1196752"/>
            <a:ext cx="10911840" cy="829945"/>
          </a:xfrm>
          <a:prstGeom prst="rect">
            <a:avLst/>
          </a:prstGeom>
          <a:noFill/>
          <a:ln w="635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sz="2400" b="0" dirty="0">
                <a:solidFill>
                  <a:srgbClr val="002060"/>
                </a:solidFill>
                <a:latin typeface="+mn-lt"/>
                <a:cs typeface="Arial" panose="020B0604020202020204" pitchFamily="34" charset="0"/>
                <a:sym typeface="+mn-ea"/>
              </a:rPr>
              <a:t>EDR tasks start with 35 WGs aiming for issues like further R&amp;D of new technologies, mass production, mockup for installation, etc.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l="52117" t="6756" b="48649"/>
          <a:stretch>
            <a:fillRect/>
          </a:stretch>
        </p:blipFill>
        <p:spPr>
          <a:xfrm>
            <a:off x="7008243" y="2099757"/>
            <a:ext cx="4884887" cy="237626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488" y="4486638"/>
            <a:ext cx="4980642" cy="2349219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2997DEB-A71D-4B26-B17B-6F082730A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03E1D4-5D50-476C-BD46-EC6B360721A0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3"/>
          <p:cNvSpPr txBox="1"/>
          <p:nvPr/>
        </p:nvSpPr>
        <p:spPr>
          <a:xfrm>
            <a:off x="551384" y="290505"/>
            <a:ext cx="10999126" cy="35497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Arial" panose="020B0604020202020204" pitchFamily="34" charset="0"/>
              </a:rPr>
              <a:t>EDR Example 1: SRF Cavities and Modules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hqprint"/>
          <a:srcRect/>
          <a:stretch>
            <a:fillRect/>
          </a:stretch>
        </p:blipFill>
        <p:spPr>
          <a:xfrm>
            <a:off x="219222" y="990316"/>
            <a:ext cx="4365663" cy="210721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5358" y="5989198"/>
            <a:ext cx="1075117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1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EDR: a full 11 m-long module with six 650 MHz 2-cell cavities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3445" y="3179675"/>
            <a:ext cx="1178138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altLang="zh-CN" sz="1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TDR phase: successfully completed a </a:t>
            </a:r>
            <a:r>
              <a: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650MHz 2*cell short module </a:t>
            </a: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an</a:t>
            </a:r>
            <a:r>
              <a:rPr lang="zh-CN" altLang="en-US" sz="18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1.3GHz</a:t>
            </a:r>
            <a:r>
              <a:rPr lang="zh-CN" altLang="en-US" sz="18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full</a:t>
            </a:r>
            <a:r>
              <a:rPr lang="zh-CN" altLang="en-US" sz="18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</a:t>
            </a:r>
            <a:endParaRPr kumimoji="0" lang="en-GB" altLang="zh-CN" sz="18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01624" y="6382829"/>
            <a:ext cx="83887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Status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：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 construction </a:t>
            </a:r>
            <a:r>
              <a:rPr lang="en-US" altLang="zh-CN" sz="1800" kern="0" dirty="0">
                <a:solidFill>
                  <a:srgbClr val="C00000"/>
                </a:solidFill>
                <a:latin typeface="等线" panose="02010600030101010101" charset="-122"/>
                <a:ea typeface="等线" panose="02010600030101010101" charset="-122"/>
              </a:rPr>
              <a:t>in progress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14" name="图片 6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4650863" y="990316"/>
            <a:ext cx="4365663" cy="2113731"/>
          </a:xfrm>
          <a:prstGeom prst="rect">
            <a:avLst/>
          </a:prstGeom>
        </p:spPr>
      </p:pic>
      <p:pic>
        <p:nvPicPr>
          <p:cNvPr id="16" name="图片 15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046385" y="1035936"/>
            <a:ext cx="3092561" cy="228044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矩形 16"/>
          <p:cNvSpPr/>
          <p:nvPr/>
        </p:nvSpPr>
        <p:spPr>
          <a:xfrm>
            <a:off x="9380170" y="871554"/>
            <a:ext cx="27446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High G High Q 1.3GHz 9-cell Cavity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FDB02A-97BA-4897-ABE7-10D0DF0B9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45B197-B33B-4064-97F3-2E072A916E41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35AF9A-7ADA-4FFB-8A43-77FB34521A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04" y="3701802"/>
            <a:ext cx="3207239" cy="181412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FAC33C2-3033-42BC-A5C6-0D6E8B59DA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5246" y="3745078"/>
            <a:ext cx="1740185" cy="171248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4C6489C-C06D-4477-9ABF-F433C56BF7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0600" y="3684184"/>
            <a:ext cx="3134103" cy="204405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311D655-357A-4E74-9E28-3787F18FFE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5960" y="3723380"/>
            <a:ext cx="2410536" cy="19764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4238"/>
            <a:ext cx="10515600" cy="716599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Arial" panose="020B0604020202020204" pitchFamily="34" charset="0"/>
              </a:rPr>
              <a:t>EDR Example 2: </a:t>
            </a:r>
            <a:r>
              <a:rPr lang="en-GB" altLang="zh-CN" sz="36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Higher Efficiency Klystrons 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3392" y="6281332"/>
            <a:ext cx="1052993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In EDR:  </a:t>
            </a:r>
            <a:r>
              <a:rPr kumimoji="0" lang="en-US" alt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An </a:t>
            </a:r>
            <a:r>
              <a:rPr kumimoji="0" lang="en-GB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Energy Recovery Klystron (ERK) </a:t>
            </a:r>
            <a:r>
              <a:rPr lang="en-US" altLang="zh-CN" sz="2400" dirty="0">
                <a:solidFill>
                  <a:srgbClr val="C00000"/>
                </a:solidFill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to</a:t>
            </a:r>
            <a:r>
              <a:rPr lang="zh-CN" altLang="en-US" sz="2400" dirty="0">
                <a:solidFill>
                  <a:srgbClr val="C00000"/>
                </a:solidFill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be</a:t>
            </a:r>
            <a:r>
              <a:rPr lang="zh-CN" altLang="en-US" sz="2400" dirty="0">
                <a:solidFill>
                  <a:srgbClr val="C00000"/>
                </a:solidFill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tested</a:t>
            </a:r>
            <a:r>
              <a:rPr lang="zh-CN" altLang="en-US" sz="2400" dirty="0">
                <a:solidFill>
                  <a:srgbClr val="C00000"/>
                </a:solidFill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next</a:t>
            </a:r>
            <a:r>
              <a:rPr lang="zh-CN" altLang="en-US" sz="2400" dirty="0">
                <a:solidFill>
                  <a:srgbClr val="C00000"/>
                </a:solidFill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year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311AA26-FBF3-45A1-B4C0-9F7B82466628}"/>
              </a:ext>
            </a:extLst>
          </p:cNvPr>
          <p:cNvGrpSpPr/>
          <p:nvPr/>
        </p:nvGrpSpPr>
        <p:grpSpPr>
          <a:xfrm>
            <a:off x="336295" y="847092"/>
            <a:ext cx="5817399" cy="2683647"/>
            <a:chOff x="336295" y="847092"/>
            <a:chExt cx="5817399" cy="2683647"/>
          </a:xfrm>
        </p:grpSpPr>
        <p:pic>
          <p:nvPicPr>
            <p:cNvPr id="3" name="Picture 2" descr="https://ihep.cas.cn/xwdt2022/rd/202402/W020240206621263238529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376" y="870252"/>
              <a:ext cx="2825502" cy="2119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文本框 4"/>
            <p:cNvSpPr txBox="1"/>
            <p:nvPr/>
          </p:nvSpPr>
          <p:spPr>
            <a:xfrm>
              <a:off x="336295" y="3192185"/>
              <a:ext cx="5817399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GB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In TDR phase: CW 800 kW klystron reached </a:t>
              </a:r>
              <a:r>
                <a:rPr kumimoji="0" lang="en-GB" altLang="zh-CN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effi</a:t>
              </a:r>
              <a:r>
                <a:rPr kumimoji="0" lang="en-GB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. of ~78%</a:t>
              </a: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8192" y="847092"/>
              <a:ext cx="2825502" cy="2357776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53AA015-FD8B-45D9-B8E6-96A460EB14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356767"/>
            <a:ext cx="5550109" cy="200939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8103943-7B90-4EA9-9846-5072720C26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8048" y="931447"/>
            <a:ext cx="5428596" cy="136556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E2EE1A4-1DBC-437D-8A94-6B9124ABE3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21" y="4151098"/>
            <a:ext cx="3573959" cy="213023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9606DA3-61B0-43AE-AD6F-77CC81957C9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261" y="4153226"/>
            <a:ext cx="2853460" cy="213023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6AC10D6-B297-489F-8CCB-61C0655339E4}"/>
              </a:ext>
            </a:extLst>
          </p:cNvPr>
          <p:cNvSpPr/>
          <p:nvPr/>
        </p:nvSpPr>
        <p:spPr>
          <a:xfrm>
            <a:off x="904452" y="3810677"/>
            <a:ext cx="1975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1800" b="0" dirty="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Cavity components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8A24C4A-47E5-488B-9DD7-F3CFF04D7DFA}"/>
              </a:ext>
            </a:extLst>
          </p:cNvPr>
          <p:cNvSpPr/>
          <p:nvPr/>
        </p:nvSpPr>
        <p:spPr>
          <a:xfrm>
            <a:off x="4572335" y="3820415"/>
            <a:ext cx="1605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Cavity cold test</a:t>
            </a: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307AFBA0-898C-4B3E-BE38-C6C18861D0A0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2291347"/>
              </p:ext>
            </p:extLst>
          </p:nvPr>
        </p:nvGraphicFramePr>
        <p:xfrm>
          <a:off x="7037525" y="4561744"/>
          <a:ext cx="4958554" cy="1524000"/>
        </p:xfrm>
        <a:graphic>
          <a:graphicData uri="http://schemas.openxmlformats.org/drawingml/2006/table">
            <a:tbl>
              <a:tblPr/>
              <a:tblGrid>
                <a:gridCol w="1957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1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113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2000" b="1" dirty="0">
                          <a:latin typeface="Times New Roman" panose="02020603050405020304"/>
                          <a:ea typeface="等线" panose="02010600030101010101" charset="-122"/>
                        </a:rPr>
                        <a:t>Parameter</a:t>
                      </a: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2000" b="1" dirty="0">
                          <a:latin typeface="Times New Roman" panose="02020603050405020304"/>
                          <a:ea typeface="等线" panose="02010600030101010101" charset="-122"/>
                        </a:rPr>
                        <a:t>Value</a:t>
                      </a: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113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2000" dirty="0">
                          <a:latin typeface="Times New Roman" panose="02020603050405020304"/>
                          <a:ea typeface="等线" panose="02010600030101010101" charset="-122"/>
                        </a:rPr>
                        <a:t>Frequency</a:t>
                      </a: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2000" dirty="0">
                          <a:latin typeface="Times New Roman" panose="02020603050405020304"/>
                          <a:ea typeface="等线" panose="02010600030101010101" charset="-122"/>
                        </a:rPr>
                        <a:t>650 MHz</a:t>
                      </a: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113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2000" dirty="0">
                          <a:latin typeface="Times New Roman" panose="02020603050405020304"/>
                          <a:ea typeface="等线" panose="02010600030101010101" charset="-122"/>
                        </a:rPr>
                        <a:t>Beam Voltage</a:t>
                      </a: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2000" dirty="0">
                          <a:latin typeface="Times New Roman" panose="02020603050405020304"/>
                          <a:ea typeface="Times New Roman" panose="02020603050405020304"/>
                        </a:rPr>
                        <a:t>113</a:t>
                      </a:r>
                      <a:r>
                        <a:rPr lang="en-US" altLang="zh-CN" sz="2000" dirty="0">
                          <a:latin typeface="Times New Roman" panose="02020603050405020304"/>
                          <a:ea typeface="等线" panose="02010600030101010101" charset="-122"/>
                        </a:rPr>
                        <a:t> kV</a:t>
                      </a: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113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2000">
                          <a:latin typeface="Times New Roman" panose="02020603050405020304"/>
                          <a:ea typeface="等线" panose="02010600030101010101" charset="-122"/>
                        </a:rPr>
                        <a:t>Output power</a:t>
                      </a: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2000" dirty="0">
                          <a:latin typeface="Times New Roman" panose="02020603050405020304"/>
                          <a:ea typeface="等线" panose="02010600030101010101" charset="-122"/>
                        </a:rPr>
                        <a:t>800 kW CW</a:t>
                      </a: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113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altLang="zh-CN" sz="2000" b="1" i="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/>
                          <a:ea typeface="Times New Roman" panose="02020603050405020304"/>
                          <a:sym typeface="+mn-ea"/>
                        </a:rPr>
                        <a:t>Efficiency</a:t>
                      </a:r>
                      <a:endParaRPr lang="en-US" altLang="zh-CN" sz="2000" b="1" i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/>
                        <a:ea typeface="等线" panose="02010600030101010101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altLang="zh-CN" sz="2000" b="1" i="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/>
                          <a:ea typeface="Times New Roman" panose="02020603050405020304"/>
                        </a:rPr>
                        <a:t>≥85%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64FEBCDC-BAA9-41F9-A7D5-A08DA4F67848}"/>
              </a:ext>
            </a:extLst>
          </p:cNvPr>
          <p:cNvSpPr/>
          <p:nvPr/>
        </p:nvSpPr>
        <p:spPr>
          <a:xfrm>
            <a:off x="191344" y="772256"/>
            <a:ext cx="6120680" cy="291930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/>
          <p:nvPr/>
        </p:nvSpPr>
        <p:spPr>
          <a:xfrm>
            <a:off x="818918" y="92058"/>
            <a:ext cx="10798707" cy="65964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buClrTx/>
              <a:buSzTx/>
              <a:buFontTx/>
            </a:pPr>
            <a:r>
              <a:rPr lang="en-US" altLang="zh-CN" sz="36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Arial" panose="020B0604020202020204" pitchFamily="34" charset="0"/>
              </a:rPr>
              <a:t>EDR Example 3: </a:t>
            </a:r>
            <a:r>
              <a:rPr lang="en-US" altLang="zh-CN" sz="3600" dirty="0">
                <a:solidFill>
                  <a:srgbClr val="FF0000"/>
                </a:solidFill>
                <a:latin typeface="+mn-lt"/>
              </a:rPr>
              <a:t>Automatic Production for Magnets </a:t>
            </a:r>
            <a:endParaRPr lang="zh-CN" altLang="en-US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4957" y="722817"/>
            <a:ext cx="11136982" cy="70675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华文楷体" panose="02010600040101010101" charset="-122"/>
                <a:cs typeface="Times New Roman" panose="02020603050405020304" pitchFamily="18" charset="0"/>
              </a:rPr>
              <a:t>Starting from booster dipole magnet: ~15000 magnets needed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defRPr/>
            </a:pPr>
            <a:r>
              <a:rPr lang="en-US" altLang="zh-CN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rPr>
              <a:t>Can work 24h/day, 7days/week, </a:t>
            </a:r>
            <a:r>
              <a:rPr lang="en-US" altLang="zh-CN" dirty="0">
                <a:solidFill>
                  <a:srgbClr val="0000FF"/>
                </a:solidFill>
                <a:latin typeface="+mn-lt"/>
                <a:ea typeface="华文楷体" panose="02010600040101010101" charset="-122"/>
                <a:cs typeface="Times New Roman" panose="02020603050405020304" pitchFamily="18" charset="0"/>
              </a:rPr>
              <a:t>may reduce the cost by ~30-50%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7F0D75A-91B3-4CA7-B822-7D9EE7350C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"/>
          <a:stretch/>
        </p:blipFill>
        <p:spPr>
          <a:xfrm>
            <a:off x="152872" y="1640558"/>
            <a:ext cx="7610156" cy="36883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A81D001-C5E8-42AE-97C3-6257EF64D4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39" t="19556" r="9833" b="2750"/>
          <a:stretch>
            <a:fillRect/>
          </a:stretch>
        </p:blipFill>
        <p:spPr>
          <a:xfrm>
            <a:off x="7896200" y="1640558"/>
            <a:ext cx="4176464" cy="247250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C11810C-E056-499C-8FD2-74DD0DEA48D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4287738"/>
            <a:ext cx="4201726" cy="176687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CD03FC4-88F6-41F9-9F4E-FF6C873E74D3}"/>
              </a:ext>
            </a:extLst>
          </p:cNvPr>
          <p:cNvSpPr/>
          <p:nvPr/>
        </p:nvSpPr>
        <p:spPr>
          <a:xfrm>
            <a:off x="161503" y="5588879"/>
            <a:ext cx="7601525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Tx/>
              <a:defRPr/>
            </a:pPr>
            <a:r>
              <a:rPr lang="en-US" altLang="zh-CN" dirty="0">
                <a:solidFill>
                  <a:srgbClr val="C00000"/>
                </a:solidFill>
                <a:latin typeface="Calibri"/>
                <a:ea typeface="华文楷体" panose="02010600040101010101" charset="-122"/>
                <a:cs typeface="Times New Roman" panose="02020603050405020304" pitchFamily="18" charset="0"/>
              </a:rPr>
              <a:t>The first workstation for stacking the magnet core has been produced. Commissioning successful: a magnet core is successfully completed.</a:t>
            </a:r>
          </a:p>
          <a:p>
            <a:pPr lvl="0" algn="just" fontAlgn="auto"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Tx/>
              <a:defRPr/>
            </a:pPr>
            <a:r>
              <a:rPr lang="en-US" altLang="zh-CN" dirty="0">
                <a:solidFill>
                  <a:srgbClr val="C00000"/>
                </a:solidFill>
                <a:latin typeface="Calibri"/>
                <a:ea typeface="华文楷体" panose="02010600040101010101" charset="-122"/>
                <a:cs typeface="Times New Roman" panose="02020603050405020304" pitchFamily="18" charset="0"/>
              </a:rPr>
              <a:t>The full production line will be commissioned soon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6"/>
          <p:cNvSpPr txBox="1"/>
          <p:nvPr/>
        </p:nvSpPr>
        <p:spPr>
          <a:xfrm>
            <a:off x="6168375" y="5998738"/>
            <a:ext cx="3648163" cy="659643"/>
          </a:xfrm>
          <a:prstGeom prst="rect">
            <a:avLst/>
          </a:prstGeom>
        </p:spPr>
        <p:txBody>
          <a:bodyPr vert="horz" lIns="91418" tIns="45709" rIns="91418" bIns="45709" rtlCol="0" anchor="ctr">
            <a:normAutofit fontScale="5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baseline="0">
                <a:solidFill>
                  <a:srgbClr val="005DA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Thanks for your attention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0" y="204984"/>
            <a:ext cx="12192000" cy="4801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 panose="020B0604020202020204" pitchFamily="34" charset="0"/>
              </a:rPr>
              <a:t>EDR Example 4: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等线" panose="02010600030101010101" charset="-122"/>
                <a:cs typeface="Arial" panose="020B0604020202020204" pitchFamily="34" charset="0"/>
              </a:rPr>
              <a:t>Automatic Production for NEG Coated Vacuum Chamber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58488" y="698803"/>
            <a:ext cx="11136982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华文楷体" panose="02010600040101010101" charset="-122"/>
                <a:cs typeface="Times New Roman" panose="02020603050405020304" pitchFamily="18" charset="0"/>
              </a:rPr>
              <a:t>A total of 200 km needed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华文楷体" panose="02010600040101010101" charset="-122"/>
                <a:cs typeface="Times New Roman" panose="02020603050405020304" pitchFamily="18" charset="0"/>
              </a:rPr>
              <a:t>C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 panose="020B0604020202020204" pitchFamily="34" charset="0"/>
              </a:rPr>
              <a:t>an work 24h/day, 7days/week,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华文楷体" panose="02010600040101010101" charset="-122"/>
                <a:cs typeface="Times New Roman" panose="02020603050405020304" pitchFamily="18" charset="0"/>
              </a:rPr>
              <a:t>may reduce the cost by ~30-50%</a:t>
            </a:r>
          </a:p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lang="en-US" altLang="zh-CN" b="0" dirty="0">
                <a:solidFill>
                  <a:srgbClr val="24292F"/>
                </a:solidFill>
                <a:latin typeface="Calibri"/>
              </a:rPr>
              <a:t>Key challenges:</a:t>
            </a:r>
            <a:r>
              <a:rPr lang="zh-CN" altLang="en-US" b="0" dirty="0">
                <a:solidFill>
                  <a:srgbClr val="24292F"/>
                </a:solidFill>
                <a:latin typeface="Calibri"/>
              </a:rPr>
              <a:t> </a:t>
            </a:r>
            <a:r>
              <a:rPr lang="en-US" altLang="zh-CN" b="0" dirty="0">
                <a:solidFill>
                  <a:srgbClr val="24292F"/>
                </a:solidFill>
                <a:latin typeface="Calibri"/>
              </a:rPr>
              <a:t>automatic sealing of CF flanges, coating under extreme conditions at a length‑to‑diameter ratio of ~200, and heating‑layer implementation. 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3DDE9FD-096D-4815-8DD1-FF0E061D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fld id="{FA6D32BF-07BA-49E9-953C-DC52C764DAEC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t>8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493F8D5-B2BF-4621-B805-888AFB9760C6}"/>
              </a:ext>
            </a:extLst>
          </p:cNvPr>
          <p:cNvSpPr txBox="1"/>
          <p:nvPr/>
        </p:nvSpPr>
        <p:spPr>
          <a:xfrm>
            <a:off x="1528912" y="2643379"/>
            <a:ext cx="2310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Heating layer spraying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4EFE31C0-141E-449B-91F7-A6B42FEAE7B5}"/>
              </a:ext>
            </a:extLst>
          </p:cNvPr>
          <p:cNvCxnSpPr>
            <a:cxnSpLocks/>
          </p:cNvCxnSpPr>
          <p:nvPr/>
        </p:nvCxnSpPr>
        <p:spPr>
          <a:xfrm flipV="1">
            <a:off x="2114432" y="3059779"/>
            <a:ext cx="581938" cy="361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C1F0491-F70C-45EC-8634-D72BA870A354}"/>
              </a:ext>
            </a:extLst>
          </p:cNvPr>
          <p:cNvSpPr txBox="1"/>
          <p:nvPr/>
        </p:nvSpPr>
        <p:spPr>
          <a:xfrm>
            <a:off x="558334" y="4096795"/>
            <a:ext cx="2534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NEG coating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71A555AA-98C7-4CDD-A944-BB7D30401F8C}"/>
              </a:ext>
            </a:extLst>
          </p:cNvPr>
          <p:cNvCxnSpPr>
            <a:cxnSpLocks/>
          </p:cNvCxnSpPr>
          <p:nvPr/>
        </p:nvCxnSpPr>
        <p:spPr>
          <a:xfrm flipH="1">
            <a:off x="1437915" y="3611308"/>
            <a:ext cx="427791" cy="549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C089A706-F65F-4F32-AA49-2EDA6DDE05B5}"/>
              </a:ext>
            </a:extLst>
          </p:cNvPr>
          <p:cNvSpPr/>
          <p:nvPr/>
        </p:nvSpPr>
        <p:spPr>
          <a:xfrm>
            <a:off x="271316" y="6328559"/>
            <a:ext cx="11649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400" b="0" dirty="0">
                <a:solidFill>
                  <a:srgbClr val="C00000"/>
                </a:solidFill>
                <a:latin typeface="Calibri"/>
              </a:rPr>
              <a:t>Assembly and commissioning completed, undergoing system‑level commissioning</a:t>
            </a: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06A4FCC7-72C0-4373-94DE-BE942450156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02" y="2577272"/>
            <a:ext cx="6413397" cy="3155984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8316ADF5-C521-4244-87C7-B04B4E4B05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" t="37407" b="20926"/>
          <a:stretch/>
        </p:blipFill>
        <p:spPr>
          <a:xfrm>
            <a:off x="5477493" y="2167100"/>
            <a:ext cx="4667218" cy="1993986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D49B399E-6B11-499A-86BD-F6CB4D9261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673" r="669" b="11857"/>
          <a:stretch/>
        </p:blipFill>
        <p:spPr>
          <a:xfrm>
            <a:off x="6096000" y="4497157"/>
            <a:ext cx="6016827" cy="17837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8C3F615-43CA-43AA-9E11-2C13CED92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zh-CN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Testing the Crab Waist Scheme at </a:t>
            </a:r>
            <a:r>
              <a:rPr lang="en-US" altLang="zh-SG" sz="4000" dirty="0">
                <a:latin typeface="Calibri" panose="020F0502020204030204" pitchFamily="34" charset="0"/>
                <a:cs typeface="Calibri" panose="020F0502020204030204" pitchFamily="34" charset="0"/>
              </a:rPr>
              <a:t>BEPCII</a:t>
            </a:r>
            <a:endParaRPr lang="zh-CN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FD9608-1211-45BC-8E87-649C55354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128A1BC-B520-4DD1-B6BE-6A772BD28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013" y="3981986"/>
            <a:ext cx="10859288" cy="234830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F2154CB-0C1A-4EF6-BEFA-D181A4DC7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44" y="3498786"/>
            <a:ext cx="2710403" cy="88585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5A147DC-4485-4F8A-9DF4-800A6FED5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682464" y="1821680"/>
            <a:ext cx="2977544" cy="63317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36D6F73-8BD9-4B56-92D8-1BB90FBE4761}"/>
              </a:ext>
            </a:extLst>
          </p:cNvPr>
          <p:cNvSpPr txBox="1"/>
          <p:nvPr/>
        </p:nvSpPr>
        <p:spPr>
          <a:xfrm>
            <a:off x="1265183" y="1428481"/>
            <a:ext cx="1477056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</a:rPr>
              <a:t>BEPCII/U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DB2B1B4-61D6-49C3-A745-E0A7BB80864E}"/>
              </a:ext>
            </a:extLst>
          </p:cNvPr>
          <p:cNvSpPr txBox="1"/>
          <p:nvPr/>
        </p:nvSpPr>
        <p:spPr>
          <a:xfrm>
            <a:off x="1033652" y="3081266"/>
            <a:ext cx="1966451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</a:rPr>
              <a:t>BEPCII crab waist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</a:endParaRPr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FEBDC6A6-F816-453F-AE57-1BD08E7F9A6D}"/>
              </a:ext>
            </a:extLst>
          </p:cNvPr>
          <p:cNvSpPr/>
          <p:nvPr/>
        </p:nvSpPr>
        <p:spPr>
          <a:xfrm>
            <a:off x="1903137" y="2408251"/>
            <a:ext cx="227480" cy="45596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F99893D-48F9-4A75-A90C-D38FDA45C993}"/>
              </a:ext>
            </a:extLst>
          </p:cNvPr>
          <p:cNvSpPr txBox="1"/>
          <p:nvPr/>
        </p:nvSpPr>
        <p:spPr>
          <a:xfrm>
            <a:off x="8468263" y="1505130"/>
            <a:ext cx="3004158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1.  IR</a:t>
            </a:r>
            <a:r>
              <a:rPr kumimoji="0" lang="en-US" altLang="zh-SG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: crab waist collision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4FAFDC2-5045-4355-B65D-4360206D14DA}"/>
              </a:ext>
            </a:extLst>
          </p:cNvPr>
          <p:cNvSpPr txBox="1"/>
          <p:nvPr/>
        </p:nvSpPr>
        <p:spPr>
          <a:xfrm>
            <a:off x="7345162" y="2472458"/>
            <a:ext cx="2779226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2. Inner ring Injection region</a:t>
            </a:r>
            <a:r>
              <a:rPr kumimoji="0" lang="en-US" altLang="zh-SG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: 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insert</a:t>
            </a:r>
            <a:r>
              <a:rPr kumimoji="0" lang="en-US" altLang="zh-SG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SC wigglers</a:t>
            </a:r>
            <a:endParaRPr kumimoji="0" lang="en-US" altLang="zh-SG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748B901-85FB-43F7-8072-0A9743B9657A}"/>
              </a:ext>
            </a:extLst>
          </p:cNvPr>
          <p:cNvSpPr txBox="1"/>
          <p:nvPr/>
        </p:nvSpPr>
        <p:spPr>
          <a:xfrm>
            <a:off x="3936838" y="2754851"/>
            <a:ext cx="2538837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3.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Linac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: a new compact damping ring</a:t>
            </a:r>
            <a:endParaRPr kumimoji="0" lang="zh-SG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流程图: 接点 13">
            <a:extLst>
              <a:ext uri="{FF2B5EF4-FFF2-40B4-BE49-F238E27FC236}">
                <a16:creationId xmlns:a16="http://schemas.microsoft.com/office/drawing/2014/main" id="{853291B7-78DA-4B85-B039-D182F54BAFE7}"/>
              </a:ext>
            </a:extLst>
          </p:cNvPr>
          <p:cNvSpPr/>
          <p:nvPr/>
        </p:nvSpPr>
        <p:spPr>
          <a:xfrm>
            <a:off x="11100550" y="4873788"/>
            <a:ext cx="527901" cy="556181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SG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E086517-C973-47DB-9580-DF6D86CB6705}"/>
              </a:ext>
            </a:extLst>
          </p:cNvPr>
          <p:cNvCxnSpPr>
            <a:cxnSpLocks/>
          </p:cNvCxnSpPr>
          <p:nvPr/>
        </p:nvCxnSpPr>
        <p:spPr>
          <a:xfrm>
            <a:off x="10256363" y="2026763"/>
            <a:ext cx="924542" cy="28605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流程图: 接点 15">
            <a:extLst>
              <a:ext uri="{FF2B5EF4-FFF2-40B4-BE49-F238E27FC236}">
                <a16:creationId xmlns:a16="http://schemas.microsoft.com/office/drawing/2014/main" id="{0EF0ACE0-9753-4E2F-AFDC-7AC798E9ECBB}"/>
              </a:ext>
            </a:extLst>
          </p:cNvPr>
          <p:cNvSpPr/>
          <p:nvPr/>
        </p:nvSpPr>
        <p:spPr>
          <a:xfrm>
            <a:off x="9963364" y="3965238"/>
            <a:ext cx="527901" cy="235671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SG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流程图: 接点 16">
            <a:extLst>
              <a:ext uri="{FF2B5EF4-FFF2-40B4-BE49-F238E27FC236}">
                <a16:creationId xmlns:a16="http://schemas.microsoft.com/office/drawing/2014/main" id="{0B7D2BC9-A0ED-4E13-B068-4190BB8F0EF4}"/>
              </a:ext>
            </a:extLst>
          </p:cNvPr>
          <p:cNvSpPr/>
          <p:nvPr/>
        </p:nvSpPr>
        <p:spPr>
          <a:xfrm>
            <a:off x="10081762" y="6107538"/>
            <a:ext cx="527901" cy="235671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SG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4551F81F-9051-498D-AAD8-0954FA4BB673}"/>
              </a:ext>
            </a:extLst>
          </p:cNvPr>
          <p:cNvCxnSpPr>
            <a:cxnSpLocks/>
          </p:cNvCxnSpPr>
          <p:nvPr/>
        </p:nvCxnSpPr>
        <p:spPr>
          <a:xfrm>
            <a:off x="9144000" y="3252247"/>
            <a:ext cx="933319" cy="6512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921ABFFB-4835-41F7-B6C5-D8BC657111C0}"/>
              </a:ext>
            </a:extLst>
          </p:cNvPr>
          <p:cNvCxnSpPr>
            <a:cxnSpLocks/>
          </p:cNvCxnSpPr>
          <p:nvPr/>
        </p:nvCxnSpPr>
        <p:spPr>
          <a:xfrm>
            <a:off x="8880049" y="3233394"/>
            <a:ext cx="1373843" cy="27953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86FECC46-FDF9-4AB9-A2F4-7E0E5F584113}"/>
              </a:ext>
            </a:extLst>
          </p:cNvPr>
          <p:cNvCxnSpPr>
            <a:cxnSpLocks/>
          </p:cNvCxnSpPr>
          <p:nvPr/>
        </p:nvCxnSpPr>
        <p:spPr>
          <a:xfrm flipH="1">
            <a:off x="4168403" y="3572629"/>
            <a:ext cx="590248" cy="9615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B8B90EB5-EEC4-494D-8A23-03DF01F53B5B}"/>
              </a:ext>
            </a:extLst>
          </p:cNvPr>
          <p:cNvSpPr txBox="1"/>
          <p:nvPr/>
        </p:nvSpPr>
        <p:spPr>
          <a:xfrm>
            <a:off x="7586367" y="6035040"/>
            <a:ext cx="845031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PWFA TF</a:t>
            </a:r>
            <a:endParaRPr kumimoji="0" lang="zh-SG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0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599D353-DD6D-4451-862B-01B1A0E33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zh-CN" sz="4400" dirty="0">
                <a:latin typeface="Calibri" panose="020F0502020204030204" pitchFamily="34" charset="0"/>
                <a:cs typeface="Calibri" panose="020F0502020204030204" pitchFamily="34" charset="0"/>
              </a:rPr>
              <a:t>New BEPCII Luminosity</a:t>
            </a:r>
            <a:endParaRPr lang="zh-CN" altLang="en-US" sz="4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81C861-563A-4EAB-9A80-7FFB9FF8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74E374D-76FE-4513-B927-1A188CAFDA1F}"/>
              </a:ext>
            </a:extLst>
          </p:cNvPr>
          <p:cNvSpPr txBox="1"/>
          <p:nvPr/>
        </p:nvSpPr>
        <p:spPr>
          <a:xfrm>
            <a:off x="631425" y="5707913"/>
            <a:ext cx="7863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SG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Luminosity </a:t>
            </a:r>
            <a:r>
              <a:rPr lang="en-US" altLang="zh-SG" sz="2400" b="0" dirty="0">
                <a:solidFill>
                  <a:srgbClr val="C00000"/>
                </a:solidFill>
                <a:latin typeface="Calibri" panose="020F0502020204030204"/>
                <a:ea typeface="等线" panose="02010600030101010101" pitchFamily="2" charset="-122"/>
              </a:rPr>
              <a:t>can</a:t>
            </a:r>
            <a:r>
              <a:rPr kumimoji="0" lang="en-US" altLang="zh-SG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increase by ×10 below 1.89GeV.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SG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Operation below 1GeV is enabled.</a:t>
            </a:r>
            <a:endParaRPr kumimoji="0" lang="zh-SG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22FF2E8-4A08-4299-8729-9C67474DE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2" y="1083522"/>
            <a:ext cx="6917636" cy="456594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1D872B5-2094-4A62-9300-20A9E0686A72}"/>
              </a:ext>
            </a:extLst>
          </p:cNvPr>
          <p:cNvSpPr txBox="1"/>
          <p:nvPr/>
        </p:nvSpPr>
        <p:spPr>
          <a:xfrm>
            <a:off x="7680176" y="1292876"/>
            <a:ext cx="417739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SG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Main physics topics after upgrades:</a:t>
            </a:r>
            <a:endParaRPr lang="en-US" altLang="zh-CN" sz="2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Symbol" pitchFamily="18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SG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XYZ and charmed baryons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SG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Precise R-value scan in 0.5-2.0 GeV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SG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J/</a:t>
            </a:r>
            <a:r>
              <a:rPr lang="en-US" altLang="zh-SG" dirty="0">
                <a:solidFill>
                  <a:srgbClr val="0066FF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y </a:t>
            </a:r>
            <a:r>
              <a:rPr lang="en-US" altLang="zh-SG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events for glueballs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SG" dirty="0" err="1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Charmonium</a:t>
            </a:r>
            <a:r>
              <a:rPr lang="en-US" altLang="zh-SG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physics at </a:t>
            </a:r>
            <a:r>
              <a:rPr lang="en-US" altLang="zh-SG" dirty="0">
                <a:solidFill>
                  <a:srgbClr val="0066FF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y</a:t>
            </a:r>
            <a:r>
              <a:rPr lang="en-US" altLang="zh-SG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and </a:t>
            </a:r>
            <a:r>
              <a:rPr lang="en-US" altLang="zh-SG" dirty="0">
                <a:solidFill>
                  <a:srgbClr val="0066FF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y</a:t>
            </a:r>
            <a:r>
              <a:rPr lang="en-US" altLang="zh-SG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(3770)</a:t>
            </a:r>
          </a:p>
        </p:txBody>
      </p:sp>
    </p:spTree>
    <p:extLst>
      <p:ext uri="{BB962C8B-B14F-4D97-AF65-F5344CB8AC3E}">
        <p14:creationId xmlns:p14="http://schemas.microsoft.com/office/powerpoint/2010/main" val="255095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0E6311F-B729-4A4F-A633-68D50D265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Landscape of Tau-Charm Factories</a:t>
            </a:r>
            <a:endParaRPr lang="zh-CN" alt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B05CC0-EC4F-4134-B49B-922FD6E3E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7ACCAA-546A-476E-A3AF-737F336F7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159" y="1457633"/>
            <a:ext cx="11116481" cy="4451340"/>
          </a:xfrm>
          <a:prstGeom prst="rect">
            <a:avLst/>
          </a:prstGeom>
        </p:spPr>
      </p:pic>
      <p:sp>
        <p:nvSpPr>
          <p:cNvPr id="9" name="五角星 4">
            <a:extLst>
              <a:ext uri="{FF2B5EF4-FFF2-40B4-BE49-F238E27FC236}">
                <a16:creationId xmlns:a16="http://schemas.microsoft.com/office/drawing/2014/main" id="{4E238BB0-4236-4349-B46C-FE607C989095}"/>
              </a:ext>
            </a:extLst>
          </p:cNvPr>
          <p:cNvSpPr/>
          <p:nvPr/>
        </p:nvSpPr>
        <p:spPr>
          <a:xfrm>
            <a:off x="4607856" y="3683483"/>
            <a:ext cx="251011" cy="26894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五角星 5">
            <a:extLst>
              <a:ext uri="{FF2B5EF4-FFF2-40B4-BE49-F238E27FC236}">
                <a16:creationId xmlns:a16="http://schemas.microsoft.com/office/drawing/2014/main" id="{10190D74-4630-4862-B8E4-14E291C03301}"/>
              </a:ext>
            </a:extLst>
          </p:cNvPr>
          <p:cNvSpPr/>
          <p:nvPr/>
        </p:nvSpPr>
        <p:spPr>
          <a:xfrm>
            <a:off x="6058164" y="3440591"/>
            <a:ext cx="251011" cy="26894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五角星 6">
            <a:extLst>
              <a:ext uri="{FF2B5EF4-FFF2-40B4-BE49-F238E27FC236}">
                <a16:creationId xmlns:a16="http://schemas.microsoft.com/office/drawing/2014/main" id="{91B042B8-17AA-46AA-A7A9-8E156239FB03}"/>
              </a:ext>
            </a:extLst>
          </p:cNvPr>
          <p:cNvSpPr/>
          <p:nvPr/>
        </p:nvSpPr>
        <p:spPr>
          <a:xfrm>
            <a:off x="6929718" y="3148402"/>
            <a:ext cx="251011" cy="26894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五角星 7">
            <a:extLst>
              <a:ext uri="{FF2B5EF4-FFF2-40B4-BE49-F238E27FC236}">
                <a16:creationId xmlns:a16="http://schemas.microsoft.com/office/drawing/2014/main" id="{D5DAC7FB-B012-4F63-B993-C1C8F69CD26D}"/>
              </a:ext>
            </a:extLst>
          </p:cNvPr>
          <p:cNvSpPr/>
          <p:nvPr/>
        </p:nvSpPr>
        <p:spPr>
          <a:xfrm>
            <a:off x="7386919" y="2960142"/>
            <a:ext cx="251011" cy="268941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55A84DE-9FD1-4819-852B-E6D9A695DFF0}"/>
              </a:ext>
            </a:extLst>
          </p:cNvPr>
          <p:cNvCxnSpPr>
            <a:cxnSpLocks/>
          </p:cNvCxnSpPr>
          <p:nvPr/>
        </p:nvCxnSpPr>
        <p:spPr>
          <a:xfrm flipV="1">
            <a:off x="4793876" y="3587673"/>
            <a:ext cx="1427629" cy="257175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5CDB75F4-A713-40AF-8CA2-4B145049E0B1}"/>
              </a:ext>
            </a:extLst>
          </p:cNvPr>
          <p:cNvCxnSpPr/>
          <p:nvPr/>
        </p:nvCxnSpPr>
        <p:spPr>
          <a:xfrm flipV="1">
            <a:off x="6221505" y="3282872"/>
            <a:ext cx="833718" cy="304801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46C3D017-C25A-4287-A14C-D20274FF383D}"/>
              </a:ext>
            </a:extLst>
          </p:cNvPr>
          <p:cNvCxnSpPr/>
          <p:nvPr/>
        </p:nvCxnSpPr>
        <p:spPr>
          <a:xfrm flipV="1">
            <a:off x="7055223" y="3094612"/>
            <a:ext cx="457201" cy="18826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六边形 15">
            <a:extLst>
              <a:ext uri="{FF2B5EF4-FFF2-40B4-BE49-F238E27FC236}">
                <a16:creationId xmlns:a16="http://schemas.microsoft.com/office/drawing/2014/main" id="{12D77E44-D867-4740-A26A-AE60DC619BEA}"/>
              </a:ext>
            </a:extLst>
          </p:cNvPr>
          <p:cNvSpPr/>
          <p:nvPr/>
        </p:nvSpPr>
        <p:spPr>
          <a:xfrm>
            <a:off x="8005482" y="3527726"/>
            <a:ext cx="123265" cy="108695"/>
          </a:xfrm>
          <a:prstGeom prst="hexag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91E44D0-6F38-4C80-9BFB-D613EAA2F53F}"/>
              </a:ext>
            </a:extLst>
          </p:cNvPr>
          <p:cNvCxnSpPr>
            <a:cxnSpLocks/>
          </p:cNvCxnSpPr>
          <p:nvPr/>
        </p:nvCxnSpPr>
        <p:spPr>
          <a:xfrm>
            <a:off x="7510182" y="3098537"/>
            <a:ext cx="484094" cy="423582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D3B29977-9200-4E38-A355-807F948F0648}"/>
              </a:ext>
            </a:extLst>
          </p:cNvPr>
          <p:cNvSpPr txBox="1"/>
          <p:nvPr/>
        </p:nvSpPr>
        <p:spPr>
          <a:xfrm>
            <a:off x="3805518" y="6154738"/>
            <a:ext cx="65016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SG" sz="1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Ref: I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van</a:t>
            </a:r>
            <a:r>
              <a:rPr kumimoji="0" lang="en-US" altLang="zh-SG" sz="1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SG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Logashenko</a:t>
            </a:r>
            <a:r>
              <a:rPr kumimoji="0" lang="en-US" altLang="zh-SG" sz="1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@</a:t>
            </a:r>
            <a:r>
              <a:rPr kumimoji="0" lang="en-US" altLang="zh-SG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FTCF2025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SG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November 24, 2025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）</a:t>
            </a:r>
            <a:endParaRPr kumimoji="0" lang="zh-SG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E8ECBC98-79E9-49C8-A9B0-D7124550EEBF}"/>
              </a:ext>
            </a:extLst>
          </p:cNvPr>
          <p:cNvCxnSpPr>
            <a:cxnSpLocks/>
          </p:cNvCxnSpPr>
          <p:nvPr/>
        </p:nvCxnSpPr>
        <p:spPr>
          <a:xfrm>
            <a:off x="7611036" y="2654784"/>
            <a:ext cx="1149723" cy="114300"/>
          </a:xfrm>
          <a:prstGeom prst="line">
            <a:avLst/>
          </a:prstGeom>
          <a:ln w="22225">
            <a:prstDash val="dash"/>
            <a:miter lim="800000"/>
            <a:tailEnd type="oval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EB6329D-A341-4C9A-8D1D-8F7C4DED1F50}"/>
              </a:ext>
            </a:extLst>
          </p:cNvPr>
          <p:cNvCxnSpPr>
            <a:cxnSpLocks/>
          </p:cNvCxnSpPr>
          <p:nvPr/>
        </p:nvCxnSpPr>
        <p:spPr>
          <a:xfrm flipH="1">
            <a:off x="6992471" y="2648060"/>
            <a:ext cx="605118" cy="316006"/>
          </a:xfrm>
          <a:prstGeom prst="line">
            <a:avLst/>
          </a:prstGeom>
          <a:ln w="22225">
            <a:prstDash val="dash"/>
            <a:tailEnd type="oval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C710BB81-17A0-48E3-9EE2-86D8D43217E9}"/>
              </a:ext>
            </a:extLst>
          </p:cNvPr>
          <p:cNvCxnSpPr>
            <a:cxnSpLocks/>
          </p:cNvCxnSpPr>
          <p:nvPr/>
        </p:nvCxnSpPr>
        <p:spPr>
          <a:xfrm flipH="1">
            <a:off x="6145306" y="2970790"/>
            <a:ext cx="847165" cy="255494"/>
          </a:xfrm>
          <a:prstGeom prst="line">
            <a:avLst/>
          </a:prstGeom>
          <a:ln w="22225">
            <a:prstDash val="dash"/>
            <a:headEnd type="none" w="med" len="med"/>
            <a:tailEnd type="oval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77BF8327-846B-40F2-9D40-4913C7057BFC}"/>
              </a:ext>
            </a:extLst>
          </p:cNvPr>
          <p:cNvSpPr txBox="1"/>
          <p:nvPr/>
        </p:nvSpPr>
        <p:spPr>
          <a:xfrm>
            <a:off x="6232711" y="2735466"/>
            <a:ext cx="860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S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STCF</a:t>
            </a:r>
            <a:endParaRPr kumimoji="0" lang="zh-SG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流程图: 接点 22">
            <a:extLst>
              <a:ext uri="{FF2B5EF4-FFF2-40B4-BE49-F238E27FC236}">
                <a16:creationId xmlns:a16="http://schemas.microsoft.com/office/drawing/2014/main" id="{9F1EB858-3813-4D96-89BB-8D649F05F784}"/>
              </a:ext>
            </a:extLst>
          </p:cNvPr>
          <p:cNvSpPr/>
          <p:nvPr/>
        </p:nvSpPr>
        <p:spPr>
          <a:xfrm>
            <a:off x="7577417" y="2634611"/>
            <a:ext cx="53788" cy="45719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SG" altLang="en-US" sz="18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EF7E019-EB45-4488-8061-E0CB4DA1A863}"/>
              </a:ext>
            </a:extLst>
          </p:cNvPr>
          <p:cNvSpPr/>
          <p:nvPr/>
        </p:nvSpPr>
        <p:spPr>
          <a:xfrm>
            <a:off x="7827392" y="3122009"/>
            <a:ext cx="10326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BEPCII-UP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15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2"/>
          <p:cNvSpPr txBox="1"/>
          <p:nvPr/>
        </p:nvSpPr>
        <p:spPr>
          <a:xfrm>
            <a:off x="203225" y="223520"/>
            <a:ext cx="11736045" cy="67881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R&amp;D for Future: 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Plasma accelerator as the CEPC Injector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等线 Light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3225" y="955025"/>
            <a:ext cx="5333938" cy="2162050"/>
          </a:xfrm>
          <a:prstGeom prst="rect">
            <a:avLst/>
          </a:prstGeom>
        </p:spPr>
        <p:txBody>
          <a:bodyPr wrap="square" lIns="68499" tIns="34250" rIns="68499" bIns="34250">
            <a:spAutoFit/>
          </a:bodyPr>
          <a:lstStyle/>
          <a:p>
            <a:pPr marL="269875" marR="0" lvl="1" indent="-216535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Conceptual design based on  simulation</a:t>
            </a:r>
          </a:p>
          <a:p>
            <a:pPr marL="269875" marR="0" lvl="1" indent="-216535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For experimental proof and prototyping,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a test facility based on the BEPCII LINAC is under construction:</a:t>
            </a:r>
          </a:p>
          <a:p>
            <a:pPr marL="727075" marR="0" lvl="2" indent="-216535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Cascading, positron acceleration,…</a:t>
            </a:r>
          </a:p>
          <a:p>
            <a:pPr marL="727075" marR="0" lvl="2" indent="-216535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Technology: electron gun, laser, …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240" y="1276350"/>
            <a:ext cx="6336030" cy="165544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81783" y="3305810"/>
            <a:ext cx="11358833" cy="3496011"/>
            <a:chOff x="727418" y="4393059"/>
            <a:chExt cx="6154580" cy="1986381"/>
          </a:xfrm>
        </p:grpSpPr>
        <p:sp>
          <p:nvSpPr>
            <p:cNvPr id="6" name="灯片编号占位符 2"/>
            <p:cNvSpPr txBox="1"/>
            <p:nvPr/>
          </p:nvSpPr>
          <p:spPr>
            <a:xfrm>
              <a:off x="5281798" y="6105596"/>
              <a:ext cx="1600200" cy="273844"/>
            </a:xfrm>
            <a:prstGeom prst="rect">
              <a:avLst/>
            </a:prstGeom>
          </p:spPr>
          <p:txBody>
            <a:bodyPr vert="horz" lIns="68580" tIns="34290" rIns="68580" bIns="34290" rtlCol="0" anchor="ctr"/>
            <a:lstStyle>
              <a:defPPr>
                <a:defRPr lang="en-US"/>
              </a:defPPr>
              <a:lvl1pPr marL="0" algn="r" defTabSz="913130" rtl="0" eaLnBrk="1" latinLnBrk="0" hangingPunct="1">
                <a:defRPr sz="9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6565" algn="l" defTabSz="91313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3130" algn="l" defTabSz="91313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69695" algn="l" defTabSz="91313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6895" algn="l" defTabSz="91313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3460" algn="l" defTabSz="91313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0025" algn="l" defTabSz="91313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6590" algn="l" defTabSz="91313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3155" algn="l" defTabSz="91313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fld id="{0A5276BE-B8C4-4399-BEE9-C19C59FEDAF5}" type="slidenum"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tint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pPr marL="0" marR="0" lvl="0" indent="0" algn="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t>12</a:t>
              </a:fld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Picture 2"/>
            <p:cNvPicPr>
              <a:picLocks noChangeAspect="1"/>
            </p:cNvPicPr>
            <p:nvPr/>
          </p:nvPicPr>
          <p:blipFill rotWithShape="1">
            <a:blip r:embed="rId3"/>
            <a:srcRect t="3411"/>
            <a:stretch>
              <a:fillRect/>
            </a:stretch>
          </p:blipFill>
          <p:spPr>
            <a:xfrm>
              <a:off x="818832" y="4456064"/>
              <a:ext cx="5890972" cy="1900290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 rot="17400000">
              <a:off x="6166461" y="4914223"/>
              <a:ext cx="702000" cy="349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Diagnostics</a:t>
              </a:r>
              <a:endParaRPr kumimoji="0" lang="zh-CN" alt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975825" y="5699991"/>
              <a:ext cx="554548" cy="2385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zh-CN" alt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010357" y="4633107"/>
              <a:ext cx="703270" cy="25261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PWFA lab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946119" y="4393059"/>
              <a:ext cx="494236" cy="1226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~ 661 MeV</a:t>
              </a:r>
              <a:endParaRPr kumimoji="0" lang="zh-CN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87055" y="4633107"/>
              <a:ext cx="801327" cy="1226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e+ target, ~240 MeV</a:t>
              </a:r>
              <a:endParaRPr kumimoji="0" lang="zh-CN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27418" y="6068682"/>
              <a:ext cx="2785847" cy="198737"/>
            </a:xfrm>
            <a:prstGeom prst="rect">
              <a:avLst/>
            </a:prstGeom>
            <a:solidFill>
              <a:srgbClr val="1B2946"/>
            </a:solidFill>
            <a:ln w="25400" cap="flat" cmpd="sng" algn="ctr">
              <a:solidFill>
                <a:srgbClr val="1B2946">
                  <a:shade val="50000"/>
                </a:srgbClr>
              </a:solidFill>
              <a:prstDash val="solid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rPr>
                <a:t>2.5 GeV e-/e+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rPr>
                <a:t>beamline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rPr>
                <a:t>+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rPr>
                <a:t>PW-level high performance laser system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94726" y="5394477"/>
              <a:ext cx="3269652" cy="96187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-5400000">
              <a:off x="6236445" y="5728420"/>
              <a:ext cx="946718" cy="309152"/>
            </a:xfrm>
            <a:prstGeom prst="rect">
              <a:avLst/>
            </a:prstGeom>
          </p:spPr>
        </p:pic>
      </p:grpSp>
      <p:sp>
        <p:nvSpPr>
          <p:cNvPr id="18" name="灯片编号占位符 17">
            <a:extLst>
              <a:ext uri="{FF2B5EF4-FFF2-40B4-BE49-F238E27FC236}">
                <a16:creationId xmlns:a16="http://schemas.microsoft.com/office/drawing/2014/main" id="{5D8C89A9-8052-4537-B17B-2EC9EE7E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fld id="{F15E9139-A00B-4B2A-98A6-095DC08F1345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t>12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83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logbook.ihep.ac.cn/files/20260826/c2a3bd9d-3185-47a7-9138-57c22034758a.png">
            <a:extLst>
              <a:ext uri="{FF2B5EF4-FFF2-40B4-BE49-F238E27FC236}">
                <a16:creationId xmlns:a16="http://schemas.microsoft.com/office/drawing/2014/main" id="{0DB6ED33-2B20-46C7-A04C-216B1863B7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4" t="47923" r="83062" b="37408"/>
          <a:stretch/>
        </p:blipFill>
        <p:spPr bwMode="auto">
          <a:xfrm>
            <a:off x="2637711" y="730604"/>
            <a:ext cx="1890725" cy="156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3FE4846-2003-43AC-B55A-B51FFA4BDBB9}"/>
              </a:ext>
            </a:extLst>
          </p:cNvPr>
          <p:cNvSpPr txBox="1"/>
          <p:nvPr/>
        </p:nvSpPr>
        <p:spPr>
          <a:xfrm>
            <a:off x="217714" y="63279"/>
            <a:ext cx="11422902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3600" dirty="0">
                <a:solidFill>
                  <a:srgbClr val="FF0000"/>
                </a:solidFill>
                <a:latin typeface="Calibri"/>
                <a:ea typeface="微软雅黑" panose="020B0503020204020204" pitchFamily="34" charset="-122"/>
              </a:rPr>
              <a:t>Progress: B</a:t>
            </a:r>
            <a:r>
              <a:rPr kumimoji="0" lang="en-US" altLang="zh-CN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eam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 </a:t>
            </a:r>
            <a:r>
              <a:rPr lang="en-US" altLang="zh-CN" sz="3600" dirty="0">
                <a:solidFill>
                  <a:srgbClr val="FF0000"/>
                </a:solidFill>
                <a:latin typeface="Calibri"/>
                <a:ea typeface="微软雅黑" panose="020B0503020204020204" pitchFamily="34" charset="-122"/>
              </a:rPr>
              <a:t>C</a:t>
            </a:r>
            <a:r>
              <a:rPr kumimoji="0" lang="en-US" altLang="zh-CN" sz="36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ommissionning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26" name="Picture 2" descr="https://logbook.ihep.ac.cn/files/20260415/88645676-bb13-4720-95fd-cb6b2fffd348.png">
            <a:extLst>
              <a:ext uri="{FF2B5EF4-FFF2-40B4-BE49-F238E27FC236}">
                <a16:creationId xmlns:a16="http://schemas.microsoft.com/office/drawing/2014/main" id="{799DCE95-8AD2-4A81-96FC-8BB37D18AD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2" t="43348" r="50622" b="49502"/>
          <a:stretch/>
        </p:blipFill>
        <p:spPr bwMode="auto">
          <a:xfrm>
            <a:off x="7477733" y="4720748"/>
            <a:ext cx="1973146" cy="171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867FEFB-A959-49FE-B35A-D8264077A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972" y="2093845"/>
            <a:ext cx="9117055" cy="2426593"/>
          </a:xfrm>
          <a:prstGeom prst="rect">
            <a:avLst/>
          </a:prstGeom>
        </p:spPr>
      </p:pic>
      <p:pic>
        <p:nvPicPr>
          <p:cNvPr id="1028" name="Picture 4" descr="https://logbook.ihep.ac.cn/files/20260904/23b10541-3d65-49a0-8728-8266e0251c61.png">
            <a:extLst>
              <a:ext uri="{FF2B5EF4-FFF2-40B4-BE49-F238E27FC236}">
                <a16:creationId xmlns:a16="http://schemas.microsoft.com/office/drawing/2014/main" id="{0A841843-3DDB-42A1-92A0-D8BA698135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7" t="6335" r="49821" b="66342"/>
          <a:stretch/>
        </p:blipFill>
        <p:spPr bwMode="auto">
          <a:xfrm>
            <a:off x="9684358" y="4720748"/>
            <a:ext cx="2080398" cy="170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B2470F2B-642D-4EF9-AACC-57D850F27E67}"/>
              </a:ext>
            </a:extLst>
          </p:cNvPr>
          <p:cNvCxnSpPr>
            <a:cxnSpLocks/>
            <a:endCxn id="1026" idx="0"/>
          </p:cNvCxnSpPr>
          <p:nvPr/>
        </p:nvCxnSpPr>
        <p:spPr>
          <a:xfrm flipH="1">
            <a:off x="8464306" y="3714750"/>
            <a:ext cx="1835214" cy="1005998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B95E6D6D-0F85-48EA-8D36-B5FD5E4F8A53}"/>
              </a:ext>
            </a:extLst>
          </p:cNvPr>
          <p:cNvCxnSpPr>
            <a:cxnSpLocks/>
            <a:endCxn id="1028" idx="0"/>
          </p:cNvCxnSpPr>
          <p:nvPr/>
        </p:nvCxnSpPr>
        <p:spPr>
          <a:xfrm>
            <a:off x="10306050" y="3714750"/>
            <a:ext cx="418507" cy="1005998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373D50AE-CC13-4CB5-B856-4F6E8C7D9B0C}"/>
              </a:ext>
            </a:extLst>
          </p:cNvPr>
          <p:cNvSpPr txBox="1"/>
          <p:nvPr/>
        </p:nvSpPr>
        <p:spPr>
          <a:xfrm>
            <a:off x="7477733" y="6479172"/>
            <a:ext cx="1973146" cy="33855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e- profile @ PR03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34FC6F8-2BA6-4CB4-88D1-BB5C31E914CD}"/>
              </a:ext>
            </a:extLst>
          </p:cNvPr>
          <p:cNvSpPr txBox="1"/>
          <p:nvPr/>
        </p:nvSpPr>
        <p:spPr>
          <a:xfrm>
            <a:off x="9684358" y="6479172"/>
            <a:ext cx="2080398" cy="33855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e+ profile @ PR03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5CE0B3A4-FFEE-41BF-A246-2498A2BDB88A}"/>
              </a:ext>
            </a:extLst>
          </p:cNvPr>
          <p:cNvCxnSpPr>
            <a:cxnSpLocks/>
          </p:cNvCxnSpPr>
          <p:nvPr/>
        </p:nvCxnSpPr>
        <p:spPr>
          <a:xfrm flipH="1" flipV="1">
            <a:off x="3816352" y="2305126"/>
            <a:ext cx="1904998" cy="584124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5F4FFE5B-4235-4509-8C82-782467D9DCE1}"/>
              </a:ext>
            </a:extLst>
          </p:cNvPr>
          <p:cNvSpPr txBox="1"/>
          <p:nvPr/>
        </p:nvSpPr>
        <p:spPr>
          <a:xfrm>
            <a:off x="2637711" y="1956318"/>
            <a:ext cx="1890725" cy="33855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e- Gun exit: 5.3 MeV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C2CCA52-A5AB-4021-BA05-1EC80BAC63A0}"/>
              </a:ext>
            </a:extLst>
          </p:cNvPr>
          <p:cNvSpPr txBox="1"/>
          <p:nvPr/>
        </p:nvSpPr>
        <p:spPr>
          <a:xfrm>
            <a:off x="966643" y="4688516"/>
            <a:ext cx="906707" cy="369332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E54C5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5.6 </a:t>
            </a:r>
            <a:r>
              <a:rPr kumimoji="0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54C5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nC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E54C5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34" name="Picture 10" descr="https://logbook.ihep.ac.cn/files/20260904/51835030-50a5-4bbf-b1bb-613a8f13d6af.png">
            <a:extLst>
              <a:ext uri="{FF2B5EF4-FFF2-40B4-BE49-F238E27FC236}">
                <a16:creationId xmlns:a16="http://schemas.microsoft.com/office/drawing/2014/main" id="{F3B53BB6-654A-4136-AB56-C1A56EC477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6" t="16146" r="48355" b="55448"/>
          <a:stretch/>
        </p:blipFill>
        <p:spPr bwMode="auto">
          <a:xfrm>
            <a:off x="5140928" y="734380"/>
            <a:ext cx="1840111" cy="137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logbook.ihep.ac.cn/files/20260904/4a69310c-f0d3-4c9b-8315-7335179dfa1a.png">
            <a:extLst>
              <a:ext uri="{FF2B5EF4-FFF2-40B4-BE49-F238E27FC236}">
                <a16:creationId xmlns:a16="http://schemas.microsoft.com/office/drawing/2014/main" id="{A5A4B77C-ED68-49C1-9540-A29090648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7" t="27620" r="26768" b="42695"/>
          <a:stretch/>
        </p:blipFill>
        <p:spPr bwMode="auto">
          <a:xfrm>
            <a:off x="7733211" y="694676"/>
            <a:ext cx="4031545" cy="141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A9519056-75B0-4515-BB1D-C5333635F902}"/>
              </a:ext>
            </a:extLst>
          </p:cNvPr>
          <p:cNvCxnSpPr>
            <a:cxnSpLocks/>
          </p:cNvCxnSpPr>
          <p:nvPr/>
        </p:nvCxnSpPr>
        <p:spPr>
          <a:xfrm>
            <a:off x="10398034" y="2093845"/>
            <a:ext cx="0" cy="525258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>
            <a:extLst>
              <a:ext uri="{FF2B5EF4-FFF2-40B4-BE49-F238E27FC236}">
                <a16:creationId xmlns:a16="http://schemas.microsoft.com/office/drawing/2014/main" id="{7FFCFBF2-9167-4CF0-B9C9-88C415140484}"/>
              </a:ext>
            </a:extLst>
          </p:cNvPr>
          <p:cNvSpPr txBox="1"/>
          <p:nvPr/>
        </p:nvSpPr>
        <p:spPr>
          <a:xfrm>
            <a:off x="9490167" y="698464"/>
            <a:ext cx="2274590" cy="33855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~ 100 MeV, 2% @ PR08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74" name="直接箭头连接符 73">
            <a:extLst>
              <a:ext uri="{FF2B5EF4-FFF2-40B4-BE49-F238E27FC236}">
                <a16:creationId xmlns:a16="http://schemas.microsoft.com/office/drawing/2014/main" id="{08B960DE-1BBD-43FC-BED6-89801E95A8A1}"/>
              </a:ext>
            </a:extLst>
          </p:cNvPr>
          <p:cNvCxnSpPr>
            <a:cxnSpLocks/>
            <a:stCxn id="1034" idx="3"/>
          </p:cNvCxnSpPr>
          <p:nvPr/>
        </p:nvCxnSpPr>
        <p:spPr>
          <a:xfrm>
            <a:off x="6981039" y="1421486"/>
            <a:ext cx="2274590" cy="1269463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8617188E-DCDA-46EB-BE23-EE7750AC3E9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876"/>
          <a:stretch/>
        </p:blipFill>
        <p:spPr>
          <a:xfrm>
            <a:off x="3152170" y="4596667"/>
            <a:ext cx="3775105" cy="216410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60C5E4CA-418C-47D8-BDC3-2B14750BE2F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30"/>
          <a:stretch/>
        </p:blipFill>
        <p:spPr>
          <a:xfrm rot="5400000">
            <a:off x="296360" y="4521365"/>
            <a:ext cx="2426591" cy="2116954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50A39570-75EC-4925-822C-A5C19147C3B7}"/>
              </a:ext>
            </a:extLst>
          </p:cNvPr>
          <p:cNvSpPr txBox="1"/>
          <p:nvPr/>
        </p:nvSpPr>
        <p:spPr>
          <a:xfrm>
            <a:off x="3469149" y="6468074"/>
            <a:ext cx="1171723" cy="33855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Beamline1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C9A4607-42A5-479A-947F-305188107251}"/>
              </a:ext>
            </a:extLst>
          </p:cNvPr>
          <p:cNvSpPr txBox="1"/>
          <p:nvPr/>
        </p:nvSpPr>
        <p:spPr>
          <a:xfrm>
            <a:off x="468336" y="6440747"/>
            <a:ext cx="1279818" cy="33855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Beamline2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7FBED815-7203-418A-988D-A579FB27E58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42" y="709610"/>
            <a:ext cx="2375791" cy="1781844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847B6EF7-CBAB-4AE7-83D5-E2C2EBEA1E00}"/>
              </a:ext>
            </a:extLst>
          </p:cNvPr>
          <p:cNvSpPr txBox="1"/>
          <p:nvPr/>
        </p:nvSpPr>
        <p:spPr>
          <a:xfrm>
            <a:off x="92201" y="2135848"/>
            <a:ext cx="1933018" cy="33855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PW Laser clean room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435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263352" y="131763"/>
            <a:ext cx="11593288" cy="632941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 b="1" u="none" dirty="0">
                <a:solidFill>
                  <a:srgbClr val="FF0000"/>
                </a:solidFill>
                <a:latin typeface="+mn-lt"/>
              </a:rPr>
              <a:t>R&amp;D for Further Future: Iron-Based 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HTS Magnet</a:t>
            </a:r>
            <a:endParaRPr lang="en-US" sz="3600" b="1" u="none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文本框 3"/>
          <p:cNvSpPr txBox="1"/>
          <p:nvPr/>
        </p:nvSpPr>
        <p:spPr>
          <a:xfrm>
            <a:off x="8071117" y="4044705"/>
            <a:ext cx="3974532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Plan</a:t>
            </a:r>
          </a:p>
          <a:p>
            <a:pPr marL="214630" marR="0" lvl="0" indent="-21463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Continue to improve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Jc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 by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 ~4</a:t>
            </a:r>
          </a:p>
          <a:p>
            <a:pPr marL="214630" marR="0" lvl="0" indent="-21463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Mid-scale cable production</a:t>
            </a:r>
          </a:p>
          <a:p>
            <a:pPr marL="214630" marR="0" lvl="0" indent="-21463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Test magnet</a:t>
            </a:r>
          </a:p>
        </p:txBody>
      </p:sp>
      <p:sp>
        <p:nvSpPr>
          <p:cNvPr id="6" name="文本框 3"/>
          <p:cNvSpPr txBox="1"/>
          <p:nvPr/>
        </p:nvSpPr>
        <p:spPr>
          <a:xfrm>
            <a:off x="297356" y="4480548"/>
            <a:ext cx="702278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Advantages: </a:t>
            </a:r>
          </a:p>
          <a:p>
            <a:pPr marL="214630" marR="0" lvl="0" indent="-21463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“Metal”, isotropic, …</a:t>
            </a:r>
          </a:p>
          <a:p>
            <a:pPr marL="214630" marR="0" lvl="0" indent="-21463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Cheap: material(Ba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0.6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0.4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Fe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kumimoji="0" lang="en-US" altLang="zh-CN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) and production(PIT, steel tube)</a:t>
            </a: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Status:</a:t>
            </a:r>
          </a:p>
          <a:p>
            <a:pPr marL="214630" marR="0" lvl="0" indent="-21463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Cable length &gt;1000m with good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Jc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14630" marR="0" lvl="0" indent="-21463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Small-scale cable production techniques understood</a:t>
            </a:r>
          </a:p>
          <a:p>
            <a:pPr marL="214630" marR="0" lvl="0" indent="-21463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Test coil successful 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922974" y="6933224"/>
            <a:ext cx="4038600" cy="30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32" tIns="45666" rIns="91332" bIns="45666">
            <a:spAutoFit/>
          </a:bodyPr>
          <a:lstStyle>
            <a:lvl1pPr defTabSz="9131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1pPr>
            <a:lvl2pPr marL="742950" indent="-28575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2pPr>
            <a:lvl3pPr marL="11430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3pPr>
            <a:lvl4pPr marL="16002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4pPr>
            <a:lvl5pPr marL="2057400" indent="-228600" defTabSz="9131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5pPr>
            <a:lvl6pPr marL="25146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6pPr>
            <a:lvl7pPr marL="29718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7pPr>
            <a:lvl8pPr marL="34290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8pPr>
            <a:lvl9pPr marL="3886200" indent="-228600" defTabSz="9131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charset="-122"/>
                <a:cs typeface="+mn-cs"/>
              </a:rPr>
              <a:t>1st Iron-based Superconducting solenoid Coil at 24T </a:t>
            </a:r>
          </a:p>
        </p:txBody>
      </p:sp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7098" y="5379808"/>
            <a:ext cx="2520280" cy="149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789102" y="5420955"/>
            <a:ext cx="2105542" cy="136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542684-82AA-4E5A-A681-2D3A1C72F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751" y="847038"/>
            <a:ext cx="6918482" cy="357933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493EE9-B86D-4F42-B43D-D931ACB2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fld id="{7F45B197-B33B-4064-97F3-2E072A916E41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t>14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D9D815E-4DB1-4AE0-B5AD-5B4E84827F31}"/>
              </a:ext>
            </a:extLst>
          </p:cNvPr>
          <p:cNvSpPr/>
          <p:nvPr/>
        </p:nvSpPr>
        <p:spPr>
          <a:xfrm>
            <a:off x="5266155" y="728574"/>
            <a:ext cx="252028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Times New Roman" panose="02020603050405020304" pitchFamily="18" charset="0"/>
              </a:rPr>
              <a:t>IBS Data from IEECAS, others from https://nationalmaglab.org/magnet-development/applied-superconductivity-center/plots/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E230F2E-3C71-1203-7866-74CFEB5656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0112" y="1144073"/>
            <a:ext cx="3974532" cy="2874937"/>
          </a:xfrm>
          <a:prstGeom prst="rect">
            <a:avLst/>
          </a:prstGeom>
        </p:spPr>
      </p:pic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5D43F32-BA05-463E-B2BE-1D10F1EB93B4}"/>
              </a:ext>
            </a:extLst>
          </p:cNvPr>
          <p:cNvCxnSpPr>
            <a:cxnSpLocks/>
          </p:cNvCxnSpPr>
          <p:nvPr/>
        </p:nvCxnSpPr>
        <p:spPr>
          <a:xfrm flipV="1">
            <a:off x="8967316" y="1538208"/>
            <a:ext cx="2103120" cy="1573680"/>
          </a:xfrm>
          <a:prstGeom prst="straightConnector1">
            <a:avLst/>
          </a:prstGeom>
          <a:ln w="476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39DA6D24-D737-46FB-B6AA-428F655FFE84}"/>
              </a:ext>
            </a:extLst>
          </p:cNvPr>
          <p:cNvSpPr txBox="1"/>
          <p:nvPr/>
        </p:nvSpPr>
        <p:spPr>
          <a:xfrm>
            <a:off x="9768408" y="1688948"/>
            <a:ext cx="579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273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0DB0514-11AE-AA3E-BAD2-2461AC51471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0455" y="1328646"/>
          <a:ext cx="10711946" cy="5016993"/>
        </p:xfrm>
        <a:graphic>
          <a:graphicData uri="http://schemas.openxmlformats.org/drawingml/2006/table">
            <a:tbl>
              <a:tblPr/>
              <a:tblGrid>
                <a:gridCol w="1701797">
                  <a:extLst>
                    <a:ext uri="{9D8B030D-6E8A-4147-A177-3AD203B41FA5}">
                      <a16:colId xmlns:a16="http://schemas.microsoft.com/office/drawing/2014/main" val="1832026191"/>
                    </a:ext>
                  </a:extLst>
                </a:gridCol>
                <a:gridCol w="3782260">
                  <a:extLst>
                    <a:ext uri="{9D8B030D-6E8A-4147-A177-3AD203B41FA5}">
                      <a16:colId xmlns:a16="http://schemas.microsoft.com/office/drawing/2014/main" val="1983236282"/>
                    </a:ext>
                  </a:extLst>
                </a:gridCol>
                <a:gridCol w="5227889">
                  <a:extLst>
                    <a:ext uri="{9D8B030D-6E8A-4147-A177-3AD203B41FA5}">
                      <a16:colId xmlns:a16="http://schemas.microsoft.com/office/drawing/2014/main" val="3892138967"/>
                    </a:ext>
                  </a:extLst>
                </a:gridCol>
              </a:tblGrid>
              <a:tr h="777030">
                <a:tc>
                  <a:txBody>
                    <a:bodyPr/>
                    <a:lstStyle/>
                    <a:p>
                      <a:pPr algn="l"/>
                      <a:endParaRPr lang="en-US" sz="2000" b="1" noProof="0"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noProof="0" dirty="0">
                          <a:effectLst/>
                        </a:rPr>
                        <a:t>CDR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noProof="0" dirty="0">
                          <a:effectLst/>
                        </a:rPr>
                        <a:t>              </a:t>
                      </a:r>
                      <a:r>
                        <a:rPr lang="en-US" altLang="zh-CN" sz="2800" b="1" noProof="0" dirty="0" err="1">
                          <a:effectLst/>
                        </a:rPr>
                        <a:t>RefDet</a:t>
                      </a:r>
                      <a:r>
                        <a:rPr lang="en-US" altLang="zh-CN" sz="2800" b="1" noProof="0" dirty="0">
                          <a:effectLst/>
                        </a:rPr>
                        <a:t>-TDR</a:t>
                      </a:r>
                    </a:p>
                  </a:txBody>
                  <a:tcPr marL="76067" marR="76067" marT="38033" marB="380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104297"/>
                  </a:ext>
                </a:extLst>
              </a:tr>
              <a:tr h="503265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noProof="0">
                          <a:effectLst/>
                        </a:rPr>
                        <a:t>VTX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Inner radius of </a:t>
                      </a:r>
                      <a:r>
                        <a:rPr lang="en-US" sz="2000" b="1" noProof="0" dirty="0">
                          <a:solidFill>
                            <a:schemeClr val="tx1"/>
                          </a:solidFill>
                          <a:effectLst/>
                        </a:rPr>
                        <a:t>16 mm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Inner radius of </a:t>
                      </a:r>
                      <a:r>
                        <a:rPr 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11 mm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377516"/>
                  </a:ext>
                </a:extLst>
              </a:tr>
              <a:tr h="1052719">
                <a:tc vMerge="1">
                  <a:txBody>
                    <a:bodyPr/>
                    <a:lstStyle/>
                    <a:p>
                      <a:pPr algn="l"/>
                      <a:r>
                        <a:rPr lang="fr-FR" sz="1500" dirty="0">
                          <a:effectLst/>
                        </a:rPr>
                        <a:t>VTX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Material Budget: </a:t>
                      </a:r>
                      <a:b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800" noProof="0" dirty="0">
                          <a:solidFill>
                            <a:schemeClr val="tx1"/>
                          </a:solidFill>
                          <a:effectLst/>
                        </a:rPr>
                        <a:t>0.15%*6+0.14%(beampipe)=</a:t>
                      </a:r>
                      <a:b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000" b="1" noProof="0" dirty="0">
                          <a:solidFill>
                            <a:schemeClr val="tx1"/>
                          </a:solidFill>
                          <a:effectLst/>
                        </a:rPr>
                        <a:t>1.05</a:t>
                      </a:r>
                      <a:r>
                        <a:rPr lang="en-US" altLang="zh-CN" sz="2000" b="1" noProof="0" dirty="0">
                          <a:solidFill>
                            <a:schemeClr val="tx1"/>
                          </a:solidFill>
                          <a:effectLst/>
                        </a:rPr>
                        <a:t>% </a:t>
                      </a:r>
                      <a:r>
                        <a:rPr lang="en-US" sz="2000" b="1" noProof="0" dirty="0">
                          <a:solidFill>
                            <a:schemeClr val="tx1"/>
                          </a:solidFill>
                          <a:effectLst/>
                        </a:rPr>
                        <a:t>X0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Material Budget: </a:t>
                      </a:r>
                      <a:r>
                        <a:rPr lang="en-US" sz="1800" i="0" noProof="0" dirty="0">
                          <a:effectLst/>
                        </a:rPr>
                        <a:t>0.06%</a:t>
                      </a:r>
                      <a:r>
                        <a:rPr lang="en-US" altLang="zh-CN" sz="1800" noProof="0" dirty="0">
                          <a:effectLst/>
                        </a:rPr>
                        <a:t>*</a:t>
                      </a:r>
                      <a:r>
                        <a:rPr lang="en-US" sz="1800" i="0" noProof="0" dirty="0">
                          <a:effectLst/>
                        </a:rPr>
                        <a:t>4(inner)+0.165</a:t>
                      </a:r>
                      <a:r>
                        <a:rPr lang="en-US" altLang="zh-CN" sz="1800" i="0" noProof="0" dirty="0">
                          <a:effectLst/>
                        </a:rPr>
                        <a:t>%</a:t>
                      </a:r>
                      <a:r>
                        <a:rPr lang="zh-CN" altLang="en-US" sz="1800" i="0" noProof="0" dirty="0">
                          <a:effectLst/>
                        </a:rPr>
                        <a:t>*</a:t>
                      </a:r>
                      <a:r>
                        <a:rPr lang="en-US" sz="1800" i="0" noProof="0" dirty="0">
                          <a:effectLst/>
                        </a:rPr>
                        <a:t>2(outer)+0.2%(beampipe)=</a:t>
                      </a:r>
                      <a:br>
                        <a:rPr lang="en-US" sz="1800" i="0" noProof="0" dirty="0">
                          <a:effectLst/>
                        </a:rPr>
                      </a:br>
                      <a:r>
                        <a:rPr lang="en-US" sz="2000" b="1" i="0" noProof="0" dirty="0">
                          <a:solidFill>
                            <a:srgbClr val="0000FF"/>
                          </a:solidFill>
                          <a:effectLst/>
                        </a:rPr>
                        <a:t>0.77</a:t>
                      </a:r>
                      <a:r>
                        <a:rPr lang="en-US" altLang="zh-CN" sz="2000" b="1" i="0" noProof="0" dirty="0">
                          <a:solidFill>
                            <a:srgbClr val="0000FF"/>
                          </a:solidFill>
                          <a:effectLst/>
                        </a:rPr>
                        <a:t>% </a:t>
                      </a:r>
                      <a:r>
                        <a:rPr lang="en-US" sz="2000" b="1" i="0" noProof="0" dirty="0">
                          <a:solidFill>
                            <a:srgbClr val="0000FF"/>
                          </a:solidFill>
                          <a:effectLst/>
                        </a:rPr>
                        <a:t>X0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355492"/>
                  </a:ext>
                </a:extLst>
              </a:tr>
              <a:tr h="856316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Gaseous Tracker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TPC with </a:t>
                      </a:r>
                      <a:r>
                        <a:rPr lang="en-US" sz="2000" b="1" noProof="0" dirty="0">
                          <a:solidFill>
                            <a:schemeClr val="tx1"/>
                          </a:solidFill>
                          <a:effectLst/>
                        </a:rPr>
                        <a:t>1 mm* 6 mm </a:t>
                      </a:r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readout,</a:t>
                      </a:r>
                      <a:r>
                        <a:rPr lang="en-US" altLang="zh-CN" sz="2000" noProof="0" dirty="0">
                          <a:effectLst/>
                        </a:rPr>
                        <a:t> tracking 100 um, </a:t>
                      </a:r>
                      <a:r>
                        <a:rPr lang="en-US" altLang="zh-CN" sz="2000" b="1" noProof="0" dirty="0" err="1">
                          <a:effectLst/>
                        </a:rPr>
                        <a:t>dE</a:t>
                      </a:r>
                      <a:r>
                        <a:rPr lang="en-US" altLang="zh-CN" sz="2000" b="1" noProof="0" dirty="0">
                          <a:effectLst/>
                        </a:rPr>
                        <a:t>/dx ~</a:t>
                      </a:r>
                      <a:r>
                        <a:rPr lang="zh-CN" altLang="en-US" sz="2000" b="1" noProof="0" dirty="0">
                          <a:effectLst/>
                        </a:rPr>
                        <a:t> </a:t>
                      </a:r>
                      <a:r>
                        <a:rPr lang="en-US" altLang="zh-CN" sz="2000" b="1" noProof="0" dirty="0">
                          <a:effectLst/>
                        </a:rPr>
                        <a:t>6%</a:t>
                      </a:r>
                      <a:r>
                        <a:rPr lang="en-US" altLang="zh-CN" sz="2000" noProof="0" dirty="0">
                          <a:effectLst/>
                        </a:rPr>
                        <a:t> </a:t>
                      </a:r>
                      <a:endParaRPr lang="en-US" sz="20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TPC with </a:t>
                      </a:r>
                      <a:r>
                        <a:rPr 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0.5 mm* 0.5 mm</a:t>
                      </a:r>
                      <a:r>
                        <a:rPr lang="en-US" sz="2000" noProof="0" dirty="0">
                          <a:effectLst/>
                        </a:rPr>
                        <a:t> readout</a:t>
                      </a:r>
                      <a:br>
                        <a:rPr lang="en-US" sz="2000" noProof="0" dirty="0">
                          <a:effectLst/>
                        </a:rPr>
                      </a:br>
                      <a:r>
                        <a:rPr lang="en-US" altLang="zh-CN" sz="2000" noProof="0" dirty="0">
                          <a:effectLst/>
                        </a:rPr>
                        <a:t>tracking 100 um, </a:t>
                      </a:r>
                      <a:r>
                        <a:rPr lang="en-US" sz="2000" b="1" noProof="0" dirty="0" err="1">
                          <a:effectLst/>
                        </a:rPr>
                        <a:t>dN</a:t>
                      </a:r>
                      <a:r>
                        <a:rPr lang="en-US" sz="2000" b="1" noProof="0" dirty="0">
                          <a:effectLst/>
                        </a:rPr>
                        <a:t>/dx ~</a:t>
                      </a:r>
                      <a:r>
                        <a:rPr lang="zh-CN" altLang="en-US" sz="2000" b="1" noProof="0" dirty="0">
                          <a:effectLst/>
                        </a:rPr>
                        <a:t> </a:t>
                      </a:r>
                      <a:r>
                        <a:rPr lang="en-US" sz="2000" b="1" noProof="0" dirty="0">
                          <a:effectLst/>
                        </a:rPr>
                        <a:t>3%</a:t>
                      </a:r>
                      <a:r>
                        <a:rPr lang="en-US" sz="2000" noProof="0" dirty="0">
                          <a:effectLst/>
                        </a:rPr>
                        <a:t> 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529165"/>
                  </a:ext>
                </a:extLst>
              </a:tr>
              <a:tr h="503265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 err="1">
                          <a:effectLst/>
                        </a:rPr>
                        <a:t>ToF</a:t>
                      </a:r>
                      <a:r>
                        <a:rPr lang="en-US" sz="2000" noProof="0" dirty="0">
                          <a:effectLst/>
                        </a:rPr>
                        <a:t> &amp; Outer tracker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noProof="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AC</a:t>
                      </a:r>
                      <a:r>
                        <a:rPr lang="en-US" altLang="zh-CN" sz="2000" noProof="0" dirty="0">
                          <a:effectLst/>
                        </a:rPr>
                        <a:t>-</a:t>
                      </a:r>
                      <a:r>
                        <a:rPr lang="en-US" sz="2000" noProof="0" dirty="0">
                          <a:effectLst/>
                        </a:rPr>
                        <a:t>LGAD, with </a:t>
                      </a:r>
                      <a:r>
                        <a:rPr 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50 </a:t>
                      </a:r>
                      <a:r>
                        <a:rPr lang="en-US" sz="2000" b="1" noProof="0" dirty="0" err="1">
                          <a:solidFill>
                            <a:srgbClr val="0000FF"/>
                          </a:solidFill>
                          <a:effectLst/>
                        </a:rPr>
                        <a:t>ps</a:t>
                      </a:r>
                      <a:r>
                        <a:rPr lang="en-US" sz="2000" noProof="0" dirty="0">
                          <a:effectLst/>
                        </a:rPr>
                        <a:t> per MIP, 10 um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403780"/>
                  </a:ext>
                </a:extLst>
              </a:tr>
              <a:tr h="503265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>
                          <a:effectLst/>
                        </a:rPr>
                        <a:t>ECAL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Si-W-ECAL: </a:t>
                      </a:r>
                      <a:r>
                        <a:rPr lang="en-US" altLang="zh-CN" sz="2000" b="1" noProof="0" dirty="0">
                          <a:solidFill>
                            <a:schemeClr val="tx1"/>
                          </a:solidFill>
                          <a:effectLst/>
                        </a:rPr>
                        <a:t>17%</a:t>
                      </a:r>
                      <a:r>
                        <a:rPr lang="en-US" altLang="zh-CN" sz="2000" noProof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√E</a:t>
                      </a:r>
                      <a:r>
                        <a:rPr lang="zh-CN" alt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 ⊕ </a:t>
                      </a:r>
                      <a:r>
                        <a:rPr lang="en-US" altLang="zh-CN" sz="2000" noProof="0" dirty="0">
                          <a:solidFill>
                            <a:schemeClr val="tx1"/>
                          </a:solidFill>
                          <a:effectLst/>
                        </a:rPr>
                        <a:t>1%</a:t>
                      </a:r>
                      <a:endParaRPr lang="en-US" sz="20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noProof="0" dirty="0">
                          <a:effectLst/>
                        </a:rPr>
                        <a:t>Crystal</a:t>
                      </a:r>
                      <a:r>
                        <a:rPr lang="zh-CN" altLang="en-US" sz="2000" noProof="0" dirty="0">
                          <a:effectLst/>
                        </a:rPr>
                        <a:t> </a:t>
                      </a:r>
                      <a:r>
                        <a:rPr lang="en-US" altLang="zh-CN" sz="2000" noProof="0" dirty="0">
                          <a:effectLst/>
                        </a:rPr>
                        <a:t>Bar-ECAL:</a:t>
                      </a:r>
                      <a:r>
                        <a:rPr lang="zh-CN" altLang="en-US" sz="2000" noProof="0" dirty="0">
                          <a:effectLst/>
                        </a:rPr>
                        <a:t> </a:t>
                      </a:r>
                      <a:r>
                        <a:rPr lang="en-US" altLang="zh-CN" sz="2000" b="1" noProof="0" dirty="0">
                          <a:solidFill>
                            <a:srgbClr val="0000FF"/>
                          </a:solidFill>
                          <a:effectLst/>
                        </a:rPr>
                        <a:t>1.3</a:t>
                      </a:r>
                      <a:r>
                        <a:rPr 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  <a:r>
                        <a:rPr lang="en-US" altLang="zh-CN" sz="2000" noProof="0" dirty="0">
                          <a:solidFill>
                            <a:srgbClr val="0000FF"/>
                          </a:solidFill>
                          <a:effectLst/>
                        </a:rPr>
                        <a:t>/√E</a:t>
                      </a:r>
                      <a:r>
                        <a:rPr lang="en-US" sz="2000" noProof="0" dirty="0">
                          <a:solidFill>
                            <a:srgbClr val="0000FF"/>
                          </a:solidFill>
                          <a:effectLst/>
                        </a:rPr>
                        <a:t> </a:t>
                      </a:r>
                      <a:r>
                        <a:rPr lang="zh-CN" altLang="en-US" sz="2000" noProof="0" dirty="0">
                          <a:solidFill>
                            <a:srgbClr val="0000FF"/>
                          </a:solidFill>
                          <a:effectLst/>
                        </a:rPr>
                        <a:t>⊕ </a:t>
                      </a:r>
                      <a:r>
                        <a:rPr lang="en-US" altLang="zh-CN" sz="2000" noProof="0" dirty="0">
                          <a:solidFill>
                            <a:srgbClr val="0000FF"/>
                          </a:solidFill>
                          <a:effectLst/>
                        </a:rPr>
                        <a:t>0.7</a:t>
                      </a:r>
                      <a:r>
                        <a:rPr lang="en-US" sz="2000" noProof="0" dirty="0"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7702"/>
                  </a:ext>
                </a:extLst>
              </a:tr>
              <a:tr h="503265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>
                          <a:effectLst/>
                        </a:rPr>
                        <a:t>HCAL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RPC-Iron:</a:t>
                      </a:r>
                      <a:r>
                        <a:rPr lang="zh-CN" alt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zh-CN" sz="2000" b="1" noProof="0" dirty="0">
                          <a:solidFill>
                            <a:schemeClr val="tx1"/>
                          </a:solidFill>
                          <a:effectLst/>
                        </a:rPr>
                        <a:t>60%</a:t>
                      </a:r>
                      <a:r>
                        <a:rPr lang="en-US" altLang="zh-CN" sz="2000" noProof="0" dirty="0">
                          <a:solidFill>
                            <a:schemeClr val="tx1"/>
                          </a:solidFill>
                          <a:effectLst/>
                        </a:rPr>
                        <a:t>/√E</a:t>
                      </a:r>
                      <a:r>
                        <a:rPr lang="zh-CN" alt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 ⊕ </a:t>
                      </a:r>
                      <a:r>
                        <a:rPr lang="en-US" altLang="zh-CN" sz="2000" noProof="0" dirty="0">
                          <a:solidFill>
                            <a:schemeClr val="tx1"/>
                          </a:solidFill>
                          <a:effectLst/>
                        </a:rPr>
                        <a:t>2%</a:t>
                      </a:r>
                      <a:endParaRPr lang="en-US" sz="20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Glass-Steel:</a:t>
                      </a:r>
                      <a:r>
                        <a:rPr lang="zh-CN" altLang="en-US" sz="2000" noProof="0" dirty="0">
                          <a:effectLst/>
                        </a:rPr>
                        <a:t> </a:t>
                      </a:r>
                      <a:r>
                        <a:rPr lang="en-US" altLang="zh-CN" sz="2000" b="1" noProof="0" dirty="0">
                          <a:solidFill>
                            <a:srgbClr val="0000FF"/>
                          </a:solidFill>
                          <a:effectLst/>
                        </a:rPr>
                        <a:t>30%</a:t>
                      </a:r>
                      <a:r>
                        <a:rPr lang="en-US" altLang="zh-CN" sz="2000" noProof="0" dirty="0">
                          <a:solidFill>
                            <a:srgbClr val="0000FF"/>
                          </a:solidFill>
                          <a:effectLst/>
                        </a:rPr>
                        <a:t>/√E </a:t>
                      </a:r>
                      <a:r>
                        <a:rPr lang="zh-CN" altLang="en-US" sz="2000" noProof="0" dirty="0">
                          <a:solidFill>
                            <a:srgbClr val="0000FF"/>
                          </a:solidFill>
                          <a:effectLst/>
                        </a:rPr>
                        <a:t>⊕ </a:t>
                      </a:r>
                      <a:r>
                        <a:rPr lang="en-US" altLang="zh-CN" sz="2000" noProof="0" dirty="0">
                          <a:solidFill>
                            <a:srgbClr val="0000FF"/>
                          </a:solidFill>
                          <a:effectLst/>
                        </a:rPr>
                        <a:t>6.5%</a:t>
                      </a:r>
                      <a:endParaRPr lang="en-US" sz="2000" noProof="0" dirty="0">
                        <a:solidFill>
                          <a:srgbClr val="0000FF"/>
                        </a:solidFill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879348"/>
                  </a:ext>
                </a:extLst>
              </a:tr>
            </a:tbl>
          </a:graphicData>
        </a:graphic>
      </p:graphicFrame>
      <p:sp>
        <p:nvSpPr>
          <p:cNvPr id="3" name="标题 2">
            <a:extLst>
              <a:ext uri="{FF2B5EF4-FFF2-40B4-BE49-F238E27FC236}">
                <a16:creationId xmlns:a16="http://schemas.microsoft.com/office/drawing/2014/main" id="{C4040E74-7E41-A03C-3A78-CBA381843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42852"/>
            <a:ext cx="11094677" cy="72547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Detector: From Ideas to the Reference Detector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3319958C-8837-9B97-4BC7-285A7A3BB8A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9856" y="1052736"/>
            <a:ext cx="1080120" cy="100059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47E0C28-A58C-D13F-87A1-40C3E0920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8368" y="1054560"/>
            <a:ext cx="1224136" cy="100628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D776015-1E53-49C6-B584-97D72371A010}"/>
              </a:ext>
            </a:extLst>
          </p:cNvPr>
          <p:cNvSpPr/>
          <p:nvPr/>
        </p:nvSpPr>
        <p:spPr>
          <a:xfrm>
            <a:off x="2551232" y="1328646"/>
            <a:ext cx="845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ILD-like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57EB8BA-86A6-4C98-AB36-062DE6341329}"/>
              </a:ext>
            </a:extLst>
          </p:cNvPr>
          <p:cNvSpPr/>
          <p:nvPr/>
        </p:nvSpPr>
        <p:spPr>
          <a:xfrm>
            <a:off x="6312026" y="1328453"/>
            <a:ext cx="1381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New concept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20D847A-4729-46A9-89C5-5DDDB0BC6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E9139-A00B-4B2A-98A6-095DC08F134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111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FDD3E605-CF9F-489F-A36D-35884045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2852"/>
            <a:ext cx="10820437" cy="72547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AGORA: A</a:t>
            </a: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dvanced</a:t>
            </a:r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</a:t>
            </a: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lass</a:t>
            </a:r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</a:t>
            </a: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ptimized</a:t>
            </a:r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</a:t>
            </a: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esearch</a:t>
            </a:r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pparatus</a:t>
            </a:r>
            <a:endParaRPr lang="zh-CN" altLang="en-US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he name AGORA describes a next‑generation experiment at a lepton collider (CEPC/FCC). The name emphasizes the unique glass calorimeter at the heart of the detector. The acronym AGORA is an english word that means &quot;gathering place&quot; or &quot;assembly&quot; and it i">
            <a:extLst>
              <a:ext uri="{FF2B5EF4-FFF2-40B4-BE49-F238E27FC236}">
                <a16:creationId xmlns:a16="http://schemas.microsoft.com/office/drawing/2014/main" id="{BFEB8EAB-2557-4A87-B7F2-5888B8175623}"/>
              </a:ext>
            </a:extLst>
          </p:cNvPr>
          <p:cNvSpPr txBox="1">
            <a:spLocks/>
          </p:cNvSpPr>
          <p:nvPr/>
        </p:nvSpPr>
        <p:spPr>
          <a:xfrm>
            <a:off x="-6292" y="4916429"/>
            <a:ext cx="12192001" cy="18969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rgbClr val="0000FF"/>
                </a:solidFill>
                <a:latin typeface="+mn-lt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tabLst/>
              <a:defRPr sz="3800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The name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AGORA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emphasizes the glass calorimeter at the heart of the detector.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微软雅黑" pitchFamily="34" charset="-122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tabLst/>
              <a:defRPr sz="3800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The acronym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AGORA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derives from ancient Greek, referring to a central public square in city-states as the heart of the city's political, commercial, and social life.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tabLst/>
              <a:defRPr sz="3800"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It now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means "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gathering place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" or "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assembly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"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symbolize here the international collaboration that we expect to flourish. 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257CA6CF-2F90-4FD2-959E-C7A8E901B7D3}"/>
              </a:ext>
            </a:extLst>
          </p:cNvPr>
          <p:cNvSpPr txBox="1">
            <a:spLocks/>
          </p:cNvSpPr>
          <p:nvPr/>
        </p:nvSpPr>
        <p:spPr>
          <a:xfrm>
            <a:off x="11881417" y="6596186"/>
            <a:ext cx="208389" cy="2827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zh-CN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zh-C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13C3AF18-03EB-43C6-9DF0-0336E61278A1}"/>
              </a:ext>
            </a:extLst>
          </p:cNvPr>
          <p:cNvGrpSpPr/>
          <p:nvPr/>
        </p:nvGrpSpPr>
        <p:grpSpPr>
          <a:xfrm>
            <a:off x="700625" y="1094249"/>
            <a:ext cx="6848184" cy="3734220"/>
            <a:chOff x="38764" y="1937397"/>
            <a:chExt cx="13696365" cy="7468438"/>
          </a:xfrm>
          <a:solidFill>
            <a:schemeClr val="tx1"/>
          </a:solidFill>
        </p:grpSpPr>
        <p:pic>
          <p:nvPicPr>
            <p:cNvPr id="9" name="detector-3d-xiaoyan_Ma.png" descr="detector-3d-xiaoyan_Ma.png">
              <a:extLst>
                <a:ext uri="{FF2B5EF4-FFF2-40B4-BE49-F238E27FC236}">
                  <a16:creationId xmlns:a16="http://schemas.microsoft.com/office/drawing/2014/main" id="{86F27911-8052-4AE1-B6F0-EDF0B40D1C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12450" t="17788" r="-13303" b="13640"/>
            <a:stretch/>
          </p:blipFill>
          <p:spPr>
            <a:xfrm>
              <a:off x="38764" y="1937397"/>
              <a:ext cx="13696365" cy="746843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</p:pic>
        <p:sp>
          <p:nvSpPr>
            <p:cNvPr id="10" name="Muon detector">
              <a:extLst>
                <a:ext uri="{FF2B5EF4-FFF2-40B4-BE49-F238E27FC236}">
                  <a16:creationId xmlns:a16="http://schemas.microsoft.com/office/drawing/2014/main" id="{079EF434-1AEC-4A7F-8A39-1E8AE932A463}"/>
                </a:ext>
              </a:extLst>
            </p:cNvPr>
            <p:cNvSpPr txBox="1"/>
            <p:nvPr/>
          </p:nvSpPr>
          <p:spPr>
            <a:xfrm>
              <a:off x="8834963" y="1953379"/>
              <a:ext cx="3678333" cy="409422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2200">
                  <a:solidFill>
                    <a:schemeClr val="accent2">
                      <a:hueOff val="-2057865"/>
                      <a:satOff val="-1362"/>
                      <a:lumOff val="13058"/>
                    </a:schemeClr>
                  </a:solidFill>
                </a:defRPr>
              </a:lvl1pPr>
            </a:lstStyle>
            <a:p>
              <a:pPr marL="0" marR="0" lvl="0" indent="0" algn="l" defTabSz="3214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A941F">
                      <a:hueOff val="-2057865"/>
                      <a:satOff val="-1362"/>
                      <a:lumOff val="13058"/>
                    </a:srgbClr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Muon detector</a:t>
              </a:r>
            </a:p>
          </p:txBody>
        </p:sp>
        <p:sp>
          <p:nvSpPr>
            <p:cNvPr id="11" name="Yoke">
              <a:extLst>
                <a:ext uri="{FF2B5EF4-FFF2-40B4-BE49-F238E27FC236}">
                  <a16:creationId xmlns:a16="http://schemas.microsoft.com/office/drawing/2014/main" id="{149B97B5-79BF-49F8-B3FB-CEADF1FEFCA3}"/>
                </a:ext>
              </a:extLst>
            </p:cNvPr>
            <p:cNvSpPr txBox="1"/>
            <p:nvPr/>
          </p:nvSpPr>
          <p:spPr>
            <a:xfrm>
              <a:off x="3775501" y="2444719"/>
              <a:ext cx="1433802" cy="523826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2200">
                  <a:solidFill>
                    <a:srgbClr val="A6AAA9"/>
                  </a:solidFill>
                </a:defRPr>
              </a:lvl1pPr>
            </a:lstStyle>
            <a:p>
              <a:pPr marL="0" marR="0" lvl="0" indent="0" algn="l" defTabSz="3214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A6AAA9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Yoke</a:t>
              </a:r>
              <a:endPara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A6AAA9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endParaRPr>
            </a:p>
          </p:txBody>
        </p:sp>
        <p:sp>
          <p:nvSpPr>
            <p:cNvPr id="12" name="Solenoid (3 Tesla)">
              <a:extLst>
                <a:ext uri="{FF2B5EF4-FFF2-40B4-BE49-F238E27FC236}">
                  <a16:creationId xmlns:a16="http://schemas.microsoft.com/office/drawing/2014/main" id="{85E5544A-D3B7-4DFC-A2E4-EABFBAB32BF6}"/>
                </a:ext>
              </a:extLst>
            </p:cNvPr>
            <p:cNvSpPr txBox="1"/>
            <p:nvPr/>
          </p:nvSpPr>
          <p:spPr>
            <a:xfrm>
              <a:off x="10056796" y="4465235"/>
              <a:ext cx="3678333" cy="477506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2200">
                  <a:solidFill>
                    <a:srgbClr val="F5EC00"/>
                  </a:solidFill>
                </a:defRPr>
              </a:lvl1pPr>
            </a:lstStyle>
            <a:p>
              <a:pPr marL="0" marR="0" lvl="0" indent="0" algn="l" defTabSz="3214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5EC00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Solenoid (3 Tesla)</a:t>
              </a:r>
            </a:p>
          </p:txBody>
        </p:sp>
        <p:sp>
          <p:nvSpPr>
            <p:cNvPr id="13" name="Line">
              <a:extLst>
                <a:ext uri="{FF2B5EF4-FFF2-40B4-BE49-F238E27FC236}">
                  <a16:creationId xmlns:a16="http://schemas.microsoft.com/office/drawing/2014/main" id="{8E485A77-89C8-4C24-9F5B-2958DF2CE9D6}"/>
                </a:ext>
              </a:extLst>
            </p:cNvPr>
            <p:cNvSpPr/>
            <p:nvPr/>
          </p:nvSpPr>
          <p:spPr>
            <a:xfrm flipV="1">
              <a:off x="7710817" y="2959627"/>
              <a:ext cx="1242772" cy="820489"/>
            </a:xfrm>
            <a:prstGeom prst="line">
              <a:avLst/>
            </a:prstGeom>
            <a:grpFill/>
            <a:ln w="50800" cap="flat">
              <a:solidFill>
                <a:srgbClr val="FF8AD8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ctr" defTabSz="410766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000" b="0">
                  <a:effectLst>
                    <a:outerShdw blurRad="38100" dist="64529" dir="2700000" rotWithShape="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kumimoji="0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uLnTx/>
                <a:uFillTx/>
                <a:latin typeface="Helvetica Neue Light"/>
                <a:sym typeface="Helvetica Neue Light"/>
              </a:endParaRPr>
            </a:p>
          </p:txBody>
        </p:sp>
        <p:sp>
          <p:nvSpPr>
            <p:cNvPr id="14" name="Line">
              <a:extLst>
                <a:ext uri="{FF2B5EF4-FFF2-40B4-BE49-F238E27FC236}">
                  <a16:creationId xmlns:a16="http://schemas.microsoft.com/office/drawing/2014/main" id="{5550A8E2-F6E7-4626-9D61-7548E37500DA}"/>
                </a:ext>
              </a:extLst>
            </p:cNvPr>
            <p:cNvSpPr/>
            <p:nvPr/>
          </p:nvSpPr>
          <p:spPr>
            <a:xfrm flipH="1" flipV="1">
              <a:off x="4556749" y="3030955"/>
              <a:ext cx="686149" cy="306984"/>
            </a:xfrm>
            <a:prstGeom prst="line">
              <a:avLst/>
            </a:prstGeom>
            <a:grpFill/>
            <a:ln w="50800" cap="flat">
              <a:solidFill>
                <a:srgbClr val="A6AAA9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ctr" defTabSz="410766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000" b="0">
                  <a:effectLst>
                    <a:outerShdw blurRad="38100" dist="64529" dir="2700000" rotWithShape="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kumimoji="0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uLnTx/>
                <a:uFillTx/>
                <a:latin typeface="Helvetica Neue Light"/>
                <a:sym typeface="Helvetica Neue Light"/>
              </a:endParaRPr>
            </a:p>
          </p:txBody>
        </p:sp>
        <p:sp>
          <p:nvSpPr>
            <p:cNvPr id="15" name="Line">
              <a:extLst>
                <a:ext uri="{FF2B5EF4-FFF2-40B4-BE49-F238E27FC236}">
                  <a16:creationId xmlns:a16="http://schemas.microsoft.com/office/drawing/2014/main" id="{76BEC218-C912-427B-A601-D262D543C00B}"/>
                </a:ext>
              </a:extLst>
            </p:cNvPr>
            <p:cNvSpPr/>
            <p:nvPr/>
          </p:nvSpPr>
          <p:spPr>
            <a:xfrm flipV="1">
              <a:off x="3377630" y="3027770"/>
              <a:ext cx="1203361" cy="397355"/>
            </a:xfrm>
            <a:prstGeom prst="line">
              <a:avLst/>
            </a:prstGeom>
            <a:grpFill/>
            <a:ln w="50800" cap="flat">
              <a:solidFill>
                <a:srgbClr val="A6AAA9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ctr" defTabSz="410766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000" b="0">
                  <a:effectLst>
                    <a:outerShdw blurRad="38100" dist="64529" dir="2700000" rotWithShape="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kumimoji="0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uLnTx/>
                <a:uFillTx/>
                <a:latin typeface="Helvetica Neue Light"/>
                <a:sym typeface="Helvetica Neue Light"/>
              </a:endParaRPr>
            </a:p>
          </p:txBody>
        </p:sp>
        <p:sp>
          <p:nvSpPr>
            <p:cNvPr id="16" name="Line">
              <a:extLst>
                <a:ext uri="{FF2B5EF4-FFF2-40B4-BE49-F238E27FC236}">
                  <a16:creationId xmlns:a16="http://schemas.microsoft.com/office/drawing/2014/main" id="{BC350E3F-2DEA-46FE-9DE5-0AF2F616AAC3}"/>
                </a:ext>
              </a:extLst>
            </p:cNvPr>
            <p:cNvSpPr/>
            <p:nvPr/>
          </p:nvSpPr>
          <p:spPr>
            <a:xfrm flipV="1">
              <a:off x="8948835" y="4751017"/>
              <a:ext cx="990533" cy="477505"/>
            </a:xfrm>
            <a:prstGeom prst="line">
              <a:avLst/>
            </a:prstGeom>
            <a:grpFill/>
            <a:ln w="50800" cap="flat">
              <a:solidFill>
                <a:srgbClr val="F5EC00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ctr" defTabSz="410766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000" b="0">
                  <a:effectLst>
                    <a:outerShdw blurRad="38100" dist="64529" dir="2700000" rotWithShape="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kumimoji="0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uLnTx/>
                <a:uFillTx/>
                <a:latin typeface="Helvetica Neue Light"/>
                <a:sym typeface="Helvetica Neue Light"/>
              </a:endParaRPr>
            </a:p>
          </p:txBody>
        </p:sp>
        <p:sp>
          <p:nvSpPr>
            <p:cNvPr id="17" name="HCAL">
              <a:extLst>
                <a:ext uri="{FF2B5EF4-FFF2-40B4-BE49-F238E27FC236}">
                  <a16:creationId xmlns:a16="http://schemas.microsoft.com/office/drawing/2014/main" id="{E62C875F-1F75-49BC-9BB0-EFEB91AB1E52}"/>
                </a:ext>
              </a:extLst>
            </p:cNvPr>
            <p:cNvSpPr txBox="1"/>
            <p:nvPr/>
          </p:nvSpPr>
          <p:spPr>
            <a:xfrm>
              <a:off x="9057436" y="2669487"/>
              <a:ext cx="1518202" cy="52533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2200">
                  <a:solidFill>
                    <a:srgbClr val="FF8AD8"/>
                  </a:solidFill>
                </a:defRPr>
              </a:lvl1pPr>
            </a:lstStyle>
            <a:p>
              <a:pPr marL="0" marR="0" lvl="0" indent="0" algn="l" defTabSz="3214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8AD8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HCAL</a:t>
              </a:r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D428D829-E54D-426B-A290-7C9903CEEEFB}"/>
                </a:ext>
              </a:extLst>
            </p:cNvPr>
            <p:cNvSpPr/>
            <p:nvPr/>
          </p:nvSpPr>
          <p:spPr>
            <a:xfrm flipV="1">
              <a:off x="8139650" y="2364348"/>
              <a:ext cx="727928" cy="727928"/>
            </a:xfrm>
            <a:prstGeom prst="line">
              <a:avLst/>
            </a:prstGeom>
            <a:grpFill/>
            <a:ln w="50800" cap="flat">
              <a:solidFill>
                <a:schemeClr val="accent2">
                  <a:hueOff val="-2057865"/>
                  <a:satOff val="-1362"/>
                  <a:lumOff val="13058"/>
                </a:schemeClr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ctr" defTabSz="410766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000" b="0">
                  <a:effectLst>
                    <a:outerShdw blurRad="38100" dist="64529" dir="2700000" rotWithShape="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kumimoji="0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uLnTx/>
                <a:uFillTx/>
                <a:latin typeface="Helvetica Neue Light"/>
                <a:sym typeface="Helvetica Neue Light"/>
              </a:endParaRPr>
            </a:p>
          </p:txBody>
        </p:sp>
        <p:sp>
          <p:nvSpPr>
            <p:cNvPr id="19" name="ECAL">
              <a:extLst>
                <a:ext uri="{FF2B5EF4-FFF2-40B4-BE49-F238E27FC236}">
                  <a16:creationId xmlns:a16="http://schemas.microsoft.com/office/drawing/2014/main" id="{E3F6928C-62B5-4E39-882B-627867D4881F}"/>
                </a:ext>
              </a:extLst>
            </p:cNvPr>
            <p:cNvSpPr txBox="1"/>
            <p:nvPr/>
          </p:nvSpPr>
          <p:spPr>
            <a:xfrm>
              <a:off x="9035600" y="3259449"/>
              <a:ext cx="1730200" cy="65954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2200">
                  <a:solidFill>
                    <a:srgbClr val="BFFDFD"/>
                  </a:solidFill>
                </a:defRPr>
              </a:lvl1pPr>
            </a:lstStyle>
            <a:p>
              <a:pPr marL="0" marR="0" lvl="0" indent="0" algn="l" defTabSz="3214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BFFDFD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ECAL</a:t>
              </a:r>
            </a:p>
          </p:txBody>
        </p:sp>
        <p:sp>
          <p:nvSpPr>
            <p:cNvPr id="20" name="Timing (OTK)">
              <a:extLst>
                <a:ext uri="{FF2B5EF4-FFF2-40B4-BE49-F238E27FC236}">
                  <a16:creationId xmlns:a16="http://schemas.microsoft.com/office/drawing/2014/main" id="{0545D61E-FE1B-4D99-9C2D-5805FAE67403}"/>
                </a:ext>
              </a:extLst>
            </p:cNvPr>
            <p:cNvSpPr txBox="1"/>
            <p:nvPr/>
          </p:nvSpPr>
          <p:spPr>
            <a:xfrm>
              <a:off x="481586" y="6006752"/>
              <a:ext cx="2225746" cy="65912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2200">
                  <a:solidFill>
                    <a:srgbClr val="FF9300"/>
                  </a:solidFill>
                </a:defRPr>
              </a:lvl1pPr>
            </a:lstStyle>
            <a:p>
              <a:pPr marL="0" marR="0" lvl="0" indent="0" algn="l" defTabSz="3214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9300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Timing</a:t>
              </a:r>
              <a:r>
                <a:rPr kumimoji="0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9300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 </a:t>
              </a:r>
              <a:r>
                <a: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9300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(OTK)</a:t>
              </a:r>
              <a:endPara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930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endParaRPr>
            </a:p>
          </p:txBody>
        </p:sp>
        <p:sp>
          <p:nvSpPr>
            <p:cNvPr id="21" name="Line">
              <a:extLst>
                <a:ext uri="{FF2B5EF4-FFF2-40B4-BE49-F238E27FC236}">
                  <a16:creationId xmlns:a16="http://schemas.microsoft.com/office/drawing/2014/main" id="{39B02B7C-77CA-4EEF-ABF8-240A1E78E333}"/>
                </a:ext>
              </a:extLst>
            </p:cNvPr>
            <p:cNvSpPr/>
            <p:nvPr/>
          </p:nvSpPr>
          <p:spPr>
            <a:xfrm flipH="1">
              <a:off x="2095096" y="5042722"/>
              <a:ext cx="3476101" cy="1477049"/>
            </a:xfrm>
            <a:prstGeom prst="line">
              <a:avLst/>
            </a:prstGeom>
            <a:grpFill/>
            <a:ln w="50800" cap="flat">
              <a:solidFill>
                <a:srgbClr val="FF9300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ctr" defTabSz="410766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000" b="0">
                  <a:effectLst>
                    <a:outerShdw blurRad="38100" dist="64529" dir="2700000" rotWithShape="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kumimoji="0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uLnTx/>
                <a:uFillTx/>
                <a:latin typeface="Helvetica Neue Light"/>
                <a:sym typeface="Helvetica Neue Light"/>
              </a:endParaRPr>
            </a:p>
          </p:txBody>
        </p:sp>
        <p:sp>
          <p:nvSpPr>
            <p:cNvPr id="22" name="TPC">
              <a:extLst>
                <a:ext uri="{FF2B5EF4-FFF2-40B4-BE49-F238E27FC236}">
                  <a16:creationId xmlns:a16="http://schemas.microsoft.com/office/drawing/2014/main" id="{547104FE-4017-4EA4-B267-F7CB59FAE2D8}"/>
                </a:ext>
              </a:extLst>
            </p:cNvPr>
            <p:cNvSpPr txBox="1"/>
            <p:nvPr/>
          </p:nvSpPr>
          <p:spPr>
            <a:xfrm>
              <a:off x="990268" y="7014580"/>
              <a:ext cx="1006030" cy="520332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2200">
                  <a:solidFill>
                    <a:srgbClr val="C0C0C0"/>
                  </a:solidFill>
                </a:defRPr>
              </a:lvl1pPr>
            </a:lstStyle>
            <a:p>
              <a:pPr marL="0" marR="0" lvl="0" indent="0" algn="l" defTabSz="3214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0C0C0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TPC</a:t>
              </a:r>
              <a:endPara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C0C0C0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endParaRPr>
            </a:p>
          </p:txBody>
        </p:sp>
        <p:sp>
          <p:nvSpPr>
            <p:cNvPr id="23" name="Line">
              <a:extLst>
                <a:ext uri="{FF2B5EF4-FFF2-40B4-BE49-F238E27FC236}">
                  <a16:creationId xmlns:a16="http://schemas.microsoft.com/office/drawing/2014/main" id="{D9490CA3-91FB-470B-B358-65E088E0AFA4}"/>
                </a:ext>
              </a:extLst>
            </p:cNvPr>
            <p:cNvSpPr/>
            <p:nvPr/>
          </p:nvSpPr>
          <p:spPr>
            <a:xfrm flipH="1">
              <a:off x="2006434" y="4962317"/>
              <a:ext cx="4344018" cy="2319982"/>
            </a:xfrm>
            <a:prstGeom prst="line">
              <a:avLst/>
            </a:prstGeom>
            <a:grpFill/>
            <a:ln w="50800" cap="flat">
              <a:solidFill>
                <a:srgbClr val="A9A9A9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ctr" defTabSz="410766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000" b="0">
                  <a:effectLst>
                    <a:outerShdw blurRad="38100" dist="64529" dir="2700000" rotWithShape="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kumimoji="0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uLnTx/>
                <a:uFillTx/>
                <a:latin typeface="Helvetica Neue Light"/>
                <a:sym typeface="Helvetica Neue Light"/>
              </a:endParaRPr>
            </a:p>
          </p:txBody>
        </p:sp>
        <p:sp>
          <p:nvSpPr>
            <p:cNvPr id="24" name="Silicon inner tracker (ITK)">
              <a:extLst>
                <a:ext uri="{FF2B5EF4-FFF2-40B4-BE49-F238E27FC236}">
                  <a16:creationId xmlns:a16="http://schemas.microsoft.com/office/drawing/2014/main" id="{4C5C6B22-788C-4151-9021-9476BD2740E3}"/>
                </a:ext>
              </a:extLst>
            </p:cNvPr>
            <p:cNvSpPr txBox="1"/>
            <p:nvPr/>
          </p:nvSpPr>
          <p:spPr>
            <a:xfrm>
              <a:off x="481742" y="8302668"/>
              <a:ext cx="3900097" cy="47497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2200">
                  <a:solidFill>
                    <a:srgbClr val="FFD479"/>
                  </a:solidFill>
                </a:defRPr>
              </a:lvl1pPr>
            </a:lstStyle>
            <a:p>
              <a:pPr marL="0" marR="0" lvl="0" indent="0" algn="l" defTabSz="3214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D479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Silicon inner tracker (ITK)</a:t>
              </a:r>
            </a:p>
          </p:txBody>
        </p:sp>
        <p:sp>
          <p:nvSpPr>
            <p:cNvPr id="25" name="Line">
              <a:extLst>
                <a:ext uri="{FF2B5EF4-FFF2-40B4-BE49-F238E27FC236}">
                  <a16:creationId xmlns:a16="http://schemas.microsoft.com/office/drawing/2014/main" id="{1D9A6FD7-7BBF-4279-8533-6E9281C731D5}"/>
                </a:ext>
              </a:extLst>
            </p:cNvPr>
            <p:cNvSpPr/>
            <p:nvPr/>
          </p:nvSpPr>
          <p:spPr>
            <a:xfrm flipH="1">
              <a:off x="3481009" y="5416091"/>
              <a:ext cx="2839653" cy="2843691"/>
            </a:xfrm>
            <a:prstGeom prst="line">
              <a:avLst/>
            </a:prstGeom>
            <a:grpFill/>
            <a:ln w="50800" cap="flat">
              <a:solidFill>
                <a:srgbClr val="FFD479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ctr" defTabSz="410766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000" b="0">
                  <a:effectLst>
                    <a:outerShdw blurRad="38100" dist="64529" dir="2700000" rotWithShape="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kumimoji="0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uLnTx/>
                <a:uFillTx/>
                <a:latin typeface="Helvetica Neue Light"/>
                <a:sym typeface="Helvetica Neue Light"/>
              </a:endParaRPr>
            </a:p>
          </p:txBody>
        </p:sp>
        <p:sp>
          <p:nvSpPr>
            <p:cNvPr id="26" name="LumiCal">
              <a:extLst>
                <a:ext uri="{FF2B5EF4-FFF2-40B4-BE49-F238E27FC236}">
                  <a16:creationId xmlns:a16="http://schemas.microsoft.com/office/drawing/2014/main" id="{6DAFF0C5-87EB-456C-AA85-D27FC6EB0EBA}"/>
                </a:ext>
              </a:extLst>
            </p:cNvPr>
            <p:cNvSpPr txBox="1"/>
            <p:nvPr/>
          </p:nvSpPr>
          <p:spPr>
            <a:xfrm>
              <a:off x="1562270" y="7509332"/>
              <a:ext cx="1800686" cy="52064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2200">
                  <a:solidFill>
                    <a:srgbClr val="0096FF"/>
                  </a:solidFill>
                </a:defRPr>
              </a:lvl1pPr>
            </a:lstStyle>
            <a:p>
              <a:pPr marL="0" marR="0" lvl="0" indent="0" algn="l" defTabSz="3214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96F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LumiCal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Century Gothic"/>
              </a:endParaRPr>
            </a:p>
          </p:txBody>
        </p:sp>
        <p:sp>
          <p:nvSpPr>
            <p:cNvPr id="27" name="Line">
              <a:extLst>
                <a:ext uri="{FF2B5EF4-FFF2-40B4-BE49-F238E27FC236}">
                  <a16:creationId xmlns:a16="http://schemas.microsoft.com/office/drawing/2014/main" id="{404EA7AE-B854-4121-8104-743AB6E43FC1}"/>
                </a:ext>
              </a:extLst>
            </p:cNvPr>
            <p:cNvSpPr/>
            <p:nvPr/>
          </p:nvSpPr>
          <p:spPr>
            <a:xfrm flipH="1">
              <a:off x="3451896" y="5503925"/>
              <a:ext cx="2563025" cy="2235858"/>
            </a:xfrm>
            <a:prstGeom prst="line">
              <a:avLst/>
            </a:prstGeom>
            <a:grpFill/>
            <a:ln w="50800" cap="flat">
              <a:solidFill>
                <a:srgbClr val="0433FF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ctr" defTabSz="410766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000" b="0">
                  <a:effectLst>
                    <a:outerShdw blurRad="38100" dist="64529" dir="2700000" rotWithShape="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kumimoji="0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uLnTx/>
                <a:uFillTx/>
                <a:latin typeface="Helvetica Neue Light"/>
                <a:sym typeface="Helvetica Neue Light"/>
              </a:endParaRPr>
            </a:p>
          </p:txBody>
        </p:sp>
        <p:sp>
          <p:nvSpPr>
            <p:cNvPr id="28" name="Vertex detector (VTX)">
              <a:extLst>
                <a:ext uri="{FF2B5EF4-FFF2-40B4-BE49-F238E27FC236}">
                  <a16:creationId xmlns:a16="http://schemas.microsoft.com/office/drawing/2014/main" id="{BB7A7921-8370-466C-83E7-95F8BBEBE4EE}"/>
                </a:ext>
              </a:extLst>
            </p:cNvPr>
            <p:cNvSpPr txBox="1"/>
            <p:nvPr/>
          </p:nvSpPr>
          <p:spPr>
            <a:xfrm>
              <a:off x="8888434" y="6784714"/>
              <a:ext cx="4754589" cy="72461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2200">
                  <a:solidFill>
                    <a:srgbClr val="FF2600"/>
                  </a:solidFill>
                </a:defRPr>
              </a:lvl1pPr>
            </a:lstStyle>
            <a:p>
              <a:pPr marL="0" marR="0" lvl="0" indent="0" algn="l" defTabSz="32146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2600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  <a:sym typeface="Century Gothic"/>
                </a:rPr>
                <a:t>Vertex detector (VTX)</a:t>
              </a:r>
            </a:p>
          </p:txBody>
        </p:sp>
        <p:sp>
          <p:nvSpPr>
            <p:cNvPr id="29" name="Line">
              <a:extLst>
                <a:ext uri="{FF2B5EF4-FFF2-40B4-BE49-F238E27FC236}">
                  <a16:creationId xmlns:a16="http://schemas.microsoft.com/office/drawing/2014/main" id="{D7649739-29D7-4FB0-8BFE-1A01EAADD9AA}"/>
                </a:ext>
              </a:extLst>
            </p:cNvPr>
            <p:cNvSpPr/>
            <p:nvPr/>
          </p:nvSpPr>
          <p:spPr>
            <a:xfrm>
              <a:off x="6445803" y="5253107"/>
              <a:ext cx="2399498" cy="1729082"/>
            </a:xfrm>
            <a:prstGeom prst="line">
              <a:avLst/>
            </a:prstGeom>
            <a:grpFill/>
            <a:ln w="50800" cap="flat">
              <a:solidFill>
                <a:srgbClr val="941100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ctr" defTabSz="410766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000" b="0">
                  <a:effectLst>
                    <a:outerShdw blurRad="38100" dist="64529" dir="2700000" rotWithShape="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kumimoji="0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uLnTx/>
                <a:uFillTx/>
                <a:latin typeface="Helvetica Neue Light"/>
                <a:sym typeface="Helvetica Neue Light"/>
              </a:endParaRPr>
            </a:p>
          </p:txBody>
        </p:sp>
        <p:sp>
          <p:nvSpPr>
            <p:cNvPr id="30" name="Line">
              <a:extLst>
                <a:ext uri="{FF2B5EF4-FFF2-40B4-BE49-F238E27FC236}">
                  <a16:creationId xmlns:a16="http://schemas.microsoft.com/office/drawing/2014/main" id="{6A5E29A5-5FF2-437F-A213-8C0C118188C4}"/>
                </a:ext>
              </a:extLst>
            </p:cNvPr>
            <p:cNvSpPr/>
            <p:nvPr/>
          </p:nvSpPr>
          <p:spPr>
            <a:xfrm flipV="1">
              <a:off x="6917748" y="3568587"/>
              <a:ext cx="2112961" cy="777890"/>
            </a:xfrm>
            <a:prstGeom prst="line">
              <a:avLst/>
            </a:prstGeom>
            <a:grpFill/>
            <a:ln w="50800" cap="flat">
              <a:solidFill>
                <a:srgbClr val="BBF9FD"/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ctr" defTabSz="410766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000" b="0">
                  <a:effectLst>
                    <a:outerShdw blurRad="38100" dist="64529" dir="2700000" rotWithShape="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kumimoji="0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uLnTx/>
                <a:uFillTx/>
                <a:latin typeface="Helvetica Neue Light"/>
                <a:sym typeface="Helvetica Neue Light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EDEB90D-D541-440A-9B5F-1C82022D1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E9139-A00B-4B2A-98A6-095DC08F134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1" name="e94f12191359a5aa64af960af0c3b956.png" descr="e94f12191359a5aa64af960af0c3b956.png">
            <a:extLst>
              <a:ext uri="{FF2B5EF4-FFF2-40B4-BE49-F238E27FC236}">
                <a16:creationId xmlns:a16="http://schemas.microsoft.com/office/drawing/2014/main" id="{6D346EB0-F047-4AB9-B97C-9F2F99EB3A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00" t="1188" r="6600" b="2658"/>
          <a:stretch>
            <a:fillRect/>
          </a:stretch>
        </p:blipFill>
        <p:spPr>
          <a:xfrm>
            <a:off x="8292212" y="1112020"/>
            <a:ext cx="3122247" cy="37320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28359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0DB0514-11AE-AA3E-BAD2-2461AC514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498286"/>
              </p:ext>
            </p:extLst>
          </p:nvPr>
        </p:nvGraphicFramePr>
        <p:xfrm>
          <a:off x="375556" y="1198017"/>
          <a:ext cx="11520269" cy="5155734"/>
        </p:xfrm>
        <a:graphic>
          <a:graphicData uri="http://schemas.openxmlformats.org/drawingml/2006/table">
            <a:tbl>
              <a:tblPr/>
              <a:tblGrid>
                <a:gridCol w="1364676">
                  <a:extLst>
                    <a:ext uri="{9D8B030D-6E8A-4147-A177-3AD203B41FA5}">
                      <a16:colId xmlns:a16="http://schemas.microsoft.com/office/drawing/2014/main" val="1832026191"/>
                    </a:ext>
                  </a:extLst>
                </a:gridCol>
                <a:gridCol w="3639133">
                  <a:extLst>
                    <a:ext uri="{9D8B030D-6E8A-4147-A177-3AD203B41FA5}">
                      <a16:colId xmlns:a16="http://schemas.microsoft.com/office/drawing/2014/main" val="1983236282"/>
                    </a:ext>
                  </a:extLst>
                </a:gridCol>
                <a:gridCol w="3419909">
                  <a:extLst>
                    <a:ext uri="{9D8B030D-6E8A-4147-A177-3AD203B41FA5}">
                      <a16:colId xmlns:a16="http://schemas.microsoft.com/office/drawing/2014/main" val="2594186188"/>
                    </a:ext>
                  </a:extLst>
                </a:gridCol>
                <a:gridCol w="3096551">
                  <a:extLst>
                    <a:ext uri="{9D8B030D-6E8A-4147-A177-3AD203B41FA5}">
                      <a16:colId xmlns:a16="http://schemas.microsoft.com/office/drawing/2014/main" val="4153191150"/>
                    </a:ext>
                  </a:extLst>
                </a:gridCol>
              </a:tblGrid>
              <a:tr h="510913">
                <a:tc>
                  <a:txBody>
                    <a:bodyPr/>
                    <a:lstStyle/>
                    <a:p>
                      <a:pPr algn="l"/>
                      <a:endParaRPr lang="en-US" sz="2000" b="1" noProof="0"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noProof="0" dirty="0">
                          <a:effectLst/>
                        </a:rPr>
                        <a:t>CDR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noProof="0">
                          <a:effectLst/>
                        </a:rPr>
                        <a:t>      RefDet-TDR</a:t>
                      </a:r>
                      <a:endParaRPr lang="en-US" altLang="zh-CN" sz="2800" b="1" noProof="0" dirty="0">
                        <a:effectLst/>
                      </a:endParaRPr>
                    </a:p>
                  </a:txBody>
                  <a:tcPr marL="76067" marR="76067" marT="38033" marB="380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noProof="0" dirty="0">
                          <a:effectLst/>
                        </a:rPr>
                        <a:t>            AGORA</a:t>
                      </a:r>
                    </a:p>
                  </a:txBody>
                  <a:tcPr marL="76067" marR="76067" marT="38033" marB="380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104297"/>
                  </a:ext>
                </a:extLst>
              </a:tr>
              <a:tr h="409937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noProof="0">
                          <a:effectLst/>
                        </a:rPr>
                        <a:t>VTX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Inner radius of </a:t>
                      </a:r>
                      <a:r>
                        <a:rPr lang="en-US" sz="2000" b="1" noProof="0" dirty="0">
                          <a:solidFill>
                            <a:schemeClr val="tx1"/>
                          </a:solidFill>
                          <a:effectLst/>
                        </a:rPr>
                        <a:t>16 mm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Inner radius of </a:t>
                      </a:r>
                      <a:r>
                        <a:rPr 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11 mm</a:t>
                      </a:r>
                      <a:endParaRPr lang="zh-CN" altLang="en-US" dirty="0"/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377516"/>
                  </a:ext>
                </a:extLst>
              </a:tr>
              <a:tr h="637133">
                <a:tc vMerge="1">
                  <a:txBody>
                    <a:bodyPr/>
                    <a:lstStyle/>
                    <a:p>
                      <a:pPr algn="l"/>
                      <a:r>
                        <a:rPr lang="fr-FR" sz="1500" dirty="0">
                          <a:effectLst/>
                        </a:rPr>
                        <a:t>VTX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Material: </a:t>
                      </a:r>
                      <a:r>
                        <a:rPr lang="en-US" sz="1800" noProof="0" dirty="0">
                          <a:solidFill>
                            <a:schemeClr val="tx1"/>
                          </a:solidFill>
                          <a:effectLst/>
                        </a:rPr>
                        <a:t>0.15%*6+ 0.14%(beampipe)=</a:t>
                      </a:r>
                      <a:r>
                        <a:rPr lang="en-US" sz="1800" b="1" noProof="0" dirty="0">
                          <a:solidFill>
                            <a:srgbClr val="3333FF"/>
                          </a:solidFill>
                          <a:effectLst/>
                        </a:rPr>
                        <a:t>1.05</a:t>
                      </a:r>
                      <a:r>
                        <a:rPr lang="en-US" altLang="zh-CN" sz="1800" b="1" noProof="0" dirty="0">
                          <a:solidFill>
                            <a:srgbClr val="3333FF"/>
                          </a:solidFill>
                          <a:effectLst/>
                        </a:rPr>
                        <a:t>% </a:t>
                      </a:r>
                      <a:r>
                        <a:rPr lang="en-US" sz="1800" b="1" noProof="0" dirty="0">
                          <a:solidFill>
                            <a:srgbClr val="3333FF"/>
                          </a:solidFill>
                          <a:effectLst/>
                        </a:rPr>
                        <a:t>X0</a:t>
                      </a:r>
                      <a:endParaRPr lang="en-US" sz="2000" b="1" noProof="0" dirty="0">
                        <a:solidFill>
                          <a:srgbClr val="3333FF"/>
                        </a:solidFill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Material: </a:t>
                      </a:r>
                      <a:r>
                        <a:rPr lang="en-US" sz="1800" i="0" noProof="0" dirty="0">
                          <a:effectLst/>
                        </a:rPr>
                        <a:t>0.06%</a:t>
                      </a:r>
                      <a:r>
                        <a:rPr lang="en-US" altLang="zh-CN" sz="1800" noProof="0" dirty="0">
                          <a:effectLst/>
                        </a:rPr>
                        <a:t>*</a:t>
                      </a:r>
                      <a:r>
                        <a:rPr lang="en-US" sz="1800" i="0" noProof="0" dirty="0">
                          <a:effectLst/>
                        </a:rPr>
                        <a:t>4(inner)+ 0.165</a:t>
                      </a:r>
                      <a:r>
                        <a:rPr lang="en-US" altLang="zh-CN" sz="1800" i="0" noProof="0" dirty="0">
                          <a:effectLst/>
                        </a:rPr>
                        <a:t>%</a:t>
                      </a:r>
                      <a:r>
                        <a:rPr lang="zh-CN" altLang="en-US" sz="1800" i="0" noProof="0" dirty="0">
                          <a:effectLst/>
                        </a:rPr>
                        <a:t>*</a:t>
                      </a:r>
                      <a:r>
                        <a:rPr lang="en-US" sz="1800" i="0" noProof="0" dirty="0">
                          <a:effectLst/>
                        </a:rPr>
                        <a:t>2(outer)+0.2%(beampipe)=</a:t>
                      </a:r>
                      <a:r>
                        <a:rPr lang="en-US" sz="1800" b="1" i="0" noProof="0" dirty="0">
                          <a:solidFill>
                            <a:srgbClr val="0000FF"/>
                          </a:solidFill>
                          <a:effectLst/>
                        </a:rPr>
                        <a:t>0.77</a:t>
                      </a:r>
                      <a:r>
                        <a:rPr lang="en-US" altLang="zh-CN" sz="1800" b="1" i="0" noProof="0" dirty="0">
                          <a:solidFill>
                            <a:srgbClr val="0000FF"/>
                          </a:solidFill>
                          <a:effectLst/>
                        </a:rPr>
                        <a:t>% </a:t>
                      </a:r>
                      <a:r>
                        <a:rPr lang="en-US" sz="1800" b="1" i="0" noProof="0" dirty="0">
                          <a:solidFill>
                            <a:srgbClr val="0000FF"/>
                          </a:solidFill>
                          <a:effectLst/>
                        </a:rPr>
                        <a:t>X0</a:t>
                      </a:r>
                      <a:endParaRPr lang="zh-CN" altLang="en-US" dirty="0"/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355492"/>
                  </a:ext>
                </a:extLst>
              </a:tr>
              <a:tr h="409937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ITK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kern="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Century Gothic"/>
                        </a:rPr>
                        <a:t>Monolithic HV-CMOS pixel</a:t>
                      </a:r>
                      <a:r>
                        <a:rPr lang="en-US" altLang="zh-CN" sz="2000" noProof="0" dirty="0">
                          <a:effectLst/>
                        </a:rPr>
                        <a:t>, </a:t>
                      </a:r>
                      <a:r>
                        <a:rPr lang="en-US" altLang="zh-CN" sz="2000" noProof="0" dirty="0">
                          <a:solidFill>
                            <a:srgbClr val="3333FF"/>
                          </a:solidFill>
                          <a:effectLst/>
                        </a:rPr>
                        <a:t>10 um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2000" noProof="0" dirty="0">
                        <a:solidFill>
                          <a:srgbClr val="3333FF"/>
                        </a:solidFill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223088"/>
                  </a:ext>
                </a:extLst>
              </a:tr>
              <a:tr h="662377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Gaseous Tracker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TPC with </a:t>
                      </a:r>
                      <a:r>
                        <a:rPr lang="en-US" sz="2000" b="1" noProof="0" dirty="0">
                          <a:solidFill>
                            <a:schemeClr val="tx1"/>
                          </a:solidFill>
                          <a:effectLst/>
                        </a:rPr>
                        <a:t>1 mm* 6 mm </a:t>
                      </a:r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readout,</a:t>
                      </a:r>
                      <a:r>
                        <a:rPr lang="en-US" altLang="zh-CN" sz="2000" noProof="0" dirty="0">
                          <a:effectLst/>
                        </a:rPr>
                        <a:t> tracking 100 um, </a:t>
                      </a:r>
                      <a:r>
                        <a:rPr lang="en-US" altLang="zh-CN" sz="2000" b="1" noProof="0" dirty="0" err="1">
                          <a:effectLst/>
                        </a:rPr>
                        <a:t>dE</a:t>
                      </a:r>
                      <a:r>
                        <a:rPr lang="en-US" altLang="zh-CN" sz="2000" b="1" noProof="0" dirty="0">
                          <a:effectLst/>
                        </a:rPr>
                        <a:t>/dx ~</a:t>
                      </a:r>
                      <a:r>
                        <a:rPr lang="zh-CN" altLang="en-US" sz="2000" b="1" noProof="0" dirty="0">
                          <a:effectLst/>
                        </a:rPr>
                        <a:t> </a:t>
                      </a:r>
                      <a:r>
                        <a:rPr lang="en-US" altLang="zh-CN" sz="2000" b="1" noProof="0" dirty="0">
                          <a:effectLst/>
                        </a:rPr>
                        <a:t>6%</a:t>
                      </a:r>
                      <a:r>
                        <a:rPr lang="en-US" altLang="zh-CN" sz="2000" noProof="0" dirty="0">
                          <a:effectLst/>
                        </a:rPr>
                        <a:t> </a:t>
                      </a:r>
                      <a:endParaRPr lang="en-US" sz="20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TPC with </a:t>
                      </a:r>
                      <a:r>
                        <a:rPr 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0.5 mm* 0.5 mm</a:t>
                      </a:r>
                      <a:r>
                        <a:rPr lang="en-US" sz="2000" noProof="0" dirty="0">
                          <a:effectLst/>
                        </a:rPr>
                        <a:t> readout,</a:t>
                      </a:r>
                    </a:p>
                    <a:p>
                      <a:pPr algn="ctr"/>
                      <a:r>
                        <a:rPr lang="en-US" sz="2000" noProof="0" dirty="0">
                          <a:effectLst/>
                        </a:rPr>
                        <a:t>tracking 100 um, </a:t>
                      </a:r>
                      <a:r>
                        <a:rPr lang="en-US" sz="2000" b="1" noProof="0" dirty="0" err="1">
                          <a:effectLst/>
                        </a:rPr>
                        <a:t>dN</a:t>
                      </a:r>
                      <a:r>
                        <a:rPr lang="en-US" sz="2000" b="1" noProof="0" dirty="0">
                          <a:effectLst/>
                        </a:rPr>
                        <a:t>/dx ~</a:t>
                      </a:r>
                      <a:r>
                        <a:rPr lang="zh-CN" altLang="en-US" sz="2000" b="1" noProof="0" dirty="0">
                          <a:effectLst/>
                        </a:rPr>
                        <a:t> </a:t>
                      </a:r>
                      <a:r>
                        <a:rPr lang="en-US" sz="2000" b="1" noProof="0" dirty="0">
                          <a:effectLst/>
                        </a:rPr>
                        <a:t>3%</a:t>
                      </a:r>
                      <a:r>
                        <a:rPr lang="en-US" sz="2000" noProof="0" dirty="0">
                          <a:effectLst/>
                        </a:rPr>
                        <a:t> </a:t>
                      </a:r>
                      <a:endParaRPr lang="zh-CN" altLang="en-US" dirty="0"/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529165"/>
                  </a:ext>
                </a:extLst>
              </a:tr>
              <a:tr h="409937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 err="1">
                          <a:effectLst/>
                        </a:rPr>
                        <a:t>ToF</a:t>
                      </a:r>
                      <a:r>
                        <a:rPr lang="en-US" sz="2000" noProof="0" dirty="0">
                          <a:effectLst/>
                        </a:rPr>
                        <a:t> &amp; OTK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noProof="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AC</a:t>
                      </a:r>
                      <a:r>
                        <a:rPr lang="en-US" altLang="zh-CN" sz="2000" noProof="0" dirty="0">
                          <a:effectLst/>
                        </a:rPr>
                        <a:t>-</a:t>
                      </a:r>
                      <a:r>
                        <a:rPr lang="en-US" sz="2000" noProof="0" dirty="0">
                          <a:effectLst/>
                        </a:rPr>
                        <a:t>LGAD, </a:t>
                      </a:r>
                      <a:r>
                        <a:rPr 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50 </a:t>
                      </a:r>
                      <a:r>
                        <a:rPr lang="en-US" sz="2000" b="1" noProof="0" dirty="0" err="1">
                          <a:solidFill>
                            <a:srgbClr val="0000FF"/>
                          </a:solidFill>
                          <a:effectLst/>
                        </a:rPr>
                        <a:t>ps</a:t>
                      </a:r>
                      <a:r>
                        <a:rPr 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 </a:t>
                      </a:r>
                      <a:r>
                        <a:rPr lang="en-US" altLang="zh-CN" sz="2000" noProof="0" dirty="0">
                          <a:effectLst/>
                        </a:rPr>
                        <a:t>per MIP</a:t>
                      </a:r>
                      <a:r>
                        <a:rPr lang="en-US" sz="2000" noProof="0" dirty="0">
                          <a:effectLst/>
                        </a:rPr>
                        <a:t>, 10 um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noProof="0" dirty="0"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403780"/>
                  </a:ext>
                </a:extLst>
              </a:tr>
              <a:tr h="409937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Cerenkov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noProof="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>
                          <a:effectLst/>
                        </a:rPr>
                        <a:t>-</a:t>
                      </a:r>
                      <a:endParaRPr lang="en-US" sz="2000" noProof="0" dirty="0"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Aerogel + </a:t>
                      </a:r>
                      <a:r>
                        <a:rPr lang="en-US" sz="2000" noProof="0" dirty="0" err="1">
                          <a:effectLst/>
                        </a:rPr>
                        <a:t>SiPM</a:t>
                      </a:r>
                      <a:endParaRPr lang="en-US" sz="2000" noProof="0" dirty="0"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605894"/>
                  </a:ext>
                </a:extLst>
              </a:tr>
              <a:tr h="409937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>
                          <a:effectLst/>
                        </a:rPr>
                        <a:t>ECAL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Si-W-ECAL: </a:t>
                      </a:r>
                      <a:r>
                        <a:rPr lang="en-US" altLang="zh-CN" sz="2000" b="1" noProof="0" dirty="0">
                          <a:solidFill>
                            <a:schemeClr val="tx1"/>
                          </a:solidFill>
                          <a:effectLst/>
                        </a:rPr>
                        <a:t>17%</a:t>
                      </a:r>
                      <a:r>
                        <a:rPr lang="en-US" altLang="zh-CN" sz="2000" noProof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√E</a:t>
                      </a:r>
                      <a:r>
                        <a:rPr lang="zh-CN" alt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 ⊕ </a:t>
                      </a:r>
                      <a:r>
                        <a:rPr lang="en-US" altLang="zh-CN" sz="2000" noProof="0" dirty="0">
                          <a:solidFill>
                            <a:schemeClr val="tx1"/>
                          </a:solidFill>
                          <a:effectLst/>
                        </a:rPr>
                        <a:t>1%</a:t>
                      </a:r>
                      <a:endParaRPr lang="en-US" sz="20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noProof="0" dirty="0">
                          <a:effectLst/>
                        </a:rPr>
                        <a:t>BGO Crystal:</a:t>
                      </a:r>
                      <a:r>
                        <a:rPr lang="zh-CN" altLang="en-US" sz="2000" noProof="0" dirty="0">
                          <a:effectLst/>
                        </a:rPr>
                        <a:t> </a:t>
                      </a:r>
                      <a:r>
                        <a:rPr lang="en-US" altLang="zh-CN" sz="2000" b="1" noProof="0" dirty="0">
                          <a:solidFill>
                            <a:srgbClr val="0000FF"/>
                          </a:solidFill>
                          <a:effectLst/>
                        </a:rPr>
                        <a:t>1.3</a:t>
                      </a:r>
                      <a:r>
                        <a:rPr 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  <a:r>
                        <a:rPr lang="en-US" altLang="zh-CN" sz="2000" b="1" noProof="0" dirty="0">
                          <a:solidFill>
                            <a:srgbClr val="0000FF"/>
                          </a:solidFill>
                          <a:effectLst/>
                        </a:rPr>
                        <a:t>/√E</a:t>
                      </a:r>
                      <a:r>
                        <a:rPr 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 </a:t>
                      </a:r>
                      <a:r>
                        <a:rPr lang="zh-CN" alt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⊕ </a:t>
                      </a:r>
                      <a:r>
                        <a:rPr lang="en-US" altLang="zh-CN" sz="2000" b="1" noProof="0" dirty="0">
                          <a:solidFill>
                            <a:srgbClr val="0000FF"/>
                          </a:solidFill>
                          <a:effectLst/>
                        </a:rPr>
                        <a:t>0.7</a:t>
                      </a:r>
                      <a:r>
                        <a:rPr 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noProof="0" dirty="0">
                          <a:effectLst/>
                        </a:rPr>
                        <a:t>Glass cubic:</a:t>
                      </a:r>
                      <a:r>
                        <a:rPr lang="zh-CN" altLang="en-US" sz="2000" noProof="0" dirty="0">
                          <a:effectLst/>
                        </a:rPr>
                        <a:t> </a:t>
                      </a:r>
                      <a:r>
                        <a:rPr lang="en-US" altLang="zh-CN" sz="2000" b="1" noProof="0" dirty="0">
                          <a:solidFill>
                            <a:srgbClr val="0000FF"/>
                          </a:solidFill>
                          <a:effectLst/>
                        </a:rPr>
                        <a:t>3%/√E </a:t>
                      </a:r>
                      <a:r>
                        <a:rPr lang="zh-CN" alt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⊕ </a:t>
                      </a:r>
                      <a:r>
                        <a:rPr lang="en-US" altLang="zh-CN" sz="2000" b="1" noProof="0" dirty="0">
                          <a:solidFill>
                            <a:srgbClr val="0000FF"/>
                          </a:solidFill>
                          <a:effectLst/>
                        </a:rPr>
                        <a:t>1%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7702"/>
                  </a:ext>
                </a:extLst>
              </a:tr>
              <a:tr h="428273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>
                          <a:effectLst/>
                        </a:rPr>
                        <a:t>HCAL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RPC-Iron:</a:t>
                      </a:r>
                      <a:r>
                        <a:rPr lang="zh-CN" alt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zh-CN" sz="2000" b="1" noProof="0" dirty="0">
                          <a:solidFill>
                            <a:schemeClr val="tx1"/>
                          </a:solidFill>
                          <a:effectLst/>
                        </a:rPr>
                        <a:t>60%</a:t>
                      </a:r>
                      <a:r>
                        <a:rPr lang="en-US" altLang="zh-CN" sz="2000" noProof="0" dirty="0">
                          <a:solidFill>
                            <a:schemeClr val="tx1"/>
                          </a:solidFill>
                          <a:effectLst/>
                        </a:rPr>
                        <a:t>/√E</a:t>
                      </a:r>
                      <a:r>
                        <a:rPr lang="zh-CN" altLang="en-US" sz="2000" noProof="0" dirty="0">
                          <a:solidFill>
                            <a:schemeClr val="tx1"/>
                          </a:solidFill>
                          <a:effectLst/>
                        </a:rPr>
                        <a:t> ⊕ </a:t>
                      </a:r>
                      <a:r>
                        <a:rPr lang="en-US" altLang="zh-CN" sz="2000" noProof="0" dirty="0">
                          <a:solidFill>
                            <a:schemeClr val="tx1"/>
                          </a:solidFill>
                          <a:effectLst/>
                        </a:rPr>
                        <a:t>2%</a:t>
                      </a:r>
                      <a:endParaRPr lang="en-US" sz="200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>
                          <a:effectLst/>
                        </a:rPr>
                        <a:t>Glass-Steel:</a:t>
                      </a:r>
                      <a:r>
                        <a:rPr lang="zh-CN" altLang="en-US" sz="2000" noProof="0" dirty="0">
                          <a:effectLst/>
                        </a:rPr>
                        <a:t> </a:t>
                      </a:r>
                      <a:r>
                        <a:rPr lang="en-US" altLang="zh-CN" sz="2000" b="1" noProof="0" dirty="0">
                          <a:solidFill>
                            <a:srgbClr val="0000FF"/>
                          </a:solidFill>
                          <a:effectLst/>
                        </a:rPr>
                        <a:t>30%/√E </a:t>
                      </a:r>
                      <a:r>
                        <a:rPr lang="zh-CN" alt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⊕ </a:t>
                      </a:r>
                      <a:r>
                        <a:rPr lang="en-US" altLang="zh-CN" sz="2000" b="1" noProof="0" dirty="0">
                          <a:solidFill>
                            <a:srgbClr val="0000FF"/>
                          </a:solidFill>
                          <a:effectLst/>
                        </a:rPr>
                        <a:t>6.5%</a:t>
                      </a:r>
                      <a:endParaRPr lang="en-US" sz="2000" b="1" noProof="0" dirty="0">
                        <a:solidFill>
                          <a:srgbClr val="0000FF"/>
                        </a:solidFill>
                        <a:effectLst/>
                      </a:endParaRP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noProof="0" dirty="0">
                          <a:effectLst/>
                        </a:rPr>
                        <a:t>Glass cubic:</a:t>
                      </a:r>
                      <a:r>
                        <a:rPr lang="zh-CN" altLang="en-US" sz="2000" noProof="0" dirty="0">
                          <a:effectLst/>
                        </a:rPr>
                        <a:t> </a:t>
                      </a:r>
                      <a:r>
                        <a:rPr lang="en-US" altLang="zh-CN" sz="2000" b="1" noProof="0" dirty="0">
                          <a:solidFill>
                            <a:srgbClr val="3333FF"/>
                          </a:solidFill>
                          <a:effectLst/>
                        </a:rPr>
                        <a:t>&lt;</a:t>
                      </a:r>
                      <a:r>
                        <a:rPr lang="en-US" altLang="zh-CN" sz="2000" b="1" noProof="0" dirty="0">
                          <a:solidFill>
                            <a:srgbClr val="0000FF"/>
                          </a:solidFill>
                          <a:effectLst/>
                        </a:rPr>
                        <a:t>15%/√E </a:t>
                      </a:r>
                      <a:r>
                        <a:rPr lang="zh-CN" altLang="en-US" sz="2000" b="1" noProof="0" dirty="0">
                          <a:solidFill>
                            <a:srgbClr val="0000FF"/>
                          </a:solidFill>
                          <a:effectLst/>
                        </a:rPr>
                        <a:t>⊕ </a:t>
                      </a:r>
                      <a:r>
                        <a:rPr lang="en-US" altLang="zh-CN" sz="2000" b="1" noProof="0" dirty="0">
                          <a:solidFill>
                            <a:srgbClr val="0000FF"/>
                          </a:solidFill>
                          <a:effectLst/>
                        </a:rPr>
                        <a:t>4%</a:t>
                      </a:r>
                    </a:p>
                  </a:txBody>
                  <a:tcPr marL="126778" marR="126778" marT="95083" marB="95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879348"/>
                  </a:ext>
                </a:extLst>
              </a:tr>
            </a:tbl>
          </a:graphicData>
        </a:graphic>
      </p:graphicFrame>
      <p:sp>
        <p:nvSpPr>
          <p:cNvPr id="3" name="标题 2">
            <a:extLst>
              <a:ext uri="{FF2B5EF4-FFF2-40B4-BE49-F238E27FC236}">
                <a16:creationId xmlns:a16="http://schemas.microsoft.com/office/drawing/2014/main" id="{C4040E74-7E41-A03C-3A78-CBA381843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CDR</a:t>
            </a:r>
            <a:r>
              <a:rPr lang="en-US" altLang="zh-CN" spc="-3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pc="-3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US" altLang="zh-CN" spc="-3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Ref-detector </a:t>
            </a:r>
            <a:r>
              <a:rPr lang="en-US" altLang="zh-CN" spc="-2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TDR </a:t>
            </a:r>
            <a:r>
              <a:rPr lang="en-US" altLang="zh-CN" spc="-2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en-US" altLang="zh-CN" spc="-2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AGORA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D776015-1E53-49C6-B584-97D72371A010}"/>
              </a:ext>
            </a:extLst>
          </p:cNvPr>
          <p:cNvSpPr/>
          <p:nvPr/>
        </p:nvSpPr>
        <p:spPr>
          <a:xfrm>
            <a:off x="1786822" y="1198017"/>
            <a:ext cx="845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ILD-like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3E3963B-C027-40C2-BDD1-F93BAFCE22A8}"/>
              </a:ext>
            </a:extLst>
          </p:cNvPr>
          <p:cNvSpPr/>
          <p:nvPr/>
        </p:nvSpPr>
        <p:spPr>
          <a:xfrm>
            <a:off x="5271524" y="1100045"/>
            <a:ext cx="1381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New concept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E72D2AD-BF04-4508-BE5D-83E020CA6018}"/>
              </a:ext>
            </a:extLst>
          </p:cNvPr>
          <p:cNvSpPr/>
          <p:nvPr/>
        </p:nvSpPr>
        <p:spPr>
          <a:xfrm>
            <a:off x="8691898" y="1186732"/>
            <a:ext cx="1568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Newer concept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0456C42-A8D1-4B22-9294-2784F5516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E9139-A00B-4B2A-98A6-095DC08F134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07DAEC8F-7B23-45ED-BFA6-1D8C0F5FC92D}"/>
              </a:ext>
            </a:extLst>
          </p:cNvPr>
          <p:cNvSpPr/>
          <p:nvPr/>
        </p:nvSpPr>
        <p:spPr>
          <a:xfrm>
            <a:off x="5271524" y="4797152"/>
            <a:ext cx="6873148" cy="206084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07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91CBF78-89FB-4988-AD2A-8990D0EA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Tracker and the Cherenkov Detector (RICH)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" descr="Image 1">
            <a:extLst>
              <a:ext uri="{FF2B5EF4-FFF2-40B4-BE49-F238E27FC236}">
                <a16:creationId xmlns:a16="http://schemas.microsoft.com/office/drawing/2014/main" id="{3EF1EDF2-B093-4915-9C39-652DE3ABCB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548" t="7013" r="12298" b="7013"/>
          <a:stretch>
            <a:fillRect/>
          </a:stretch>
        </p:blipFill>
        <p:spPr>
          <a:xfrm>
            <a:off x="282002" y="4110785"/>
            <a:ext cx="2815904" cy="25152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asted-movie.png" descr="pasted-movie.png">
            <a:extLst>
              <a:ext uri="{FF2B5EF4-FFF2-40B4-BE49-F238E27FC236}">
                <a16:creationId xmlns:a16="http://schemas.microsoft.com/office/drawing/2014/main" id="{E9439EBC-52B3-4B97-9AA8-2D9A3B99E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31" y="1146682"/>
            <a:ext cx="4137337" cy="268574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 18">
            <a:extLst>
              <a:ext uri="{FF2B5EF4-FFF2-40B4-BE49-F238E27FC236}">
                <a16:creationId xmlns:a16="http://schemas.microsoft.com/office/drawing/2014/main" id="{ED51026C-1AB9-4F63-86B5-07DB481241A6}"/>
              </a:ext>
            </a:extLst>
          </p:cNvPr>
          <p:cNvSpPr txBox="1"/>
          <p:nvPr/>
        </p:nvSpPr>
        <p:spPr>
          <a:xfrm>
            <a:off x="2760791" y="3183118"/>
            <a:ext cx="1562777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0960" tIns="60960" rIns="60960" bIns="60960" anchor="ctr">
            <a:spAutoFit/>
          </a:bodyPr>
          <a:lstStyle>
            <a:lvl1pPr algn="ctr" defTabSz="2438400">
              <a:defRPr sz="2400" b="0">
                <a:solidFill>
                  <a:srgbClr val="5577A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marR="0" lvl="0" indent="0" algn="ctr" defTabSz="1219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RICH coverage in 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0" marR="0" lvl="0" indent="0" algn="ctr" defTabSz="1219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R–Z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plane: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8.8°–20.3°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B43D344-656A-4751-A39D-A3BD8100F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E9139-A00B-4B2A-98A6-095DC08F134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150F379-5CEB-4B36-8F12-CAC17716A4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4992" y="4194893"/>
            <a:ext cx="4858669" cy="236460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A8FAAF8-C841-45F8-BB96-7ED2B56C8D0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0747" y="4228209"/>
            <a:ext cx="3404434" cy="236460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015A814-AE5D-456A-8A11-7E6080900774}"/>
              </a:ext>
            </a:extLst>
          </p:cNvPr>
          <p:cNvSpPr/>
          <p:nvPr/>
        </p:nvSpPr>
        <p:spPr>
          <a:xfrm>
            <a:off x="9728711" y="4555841"/>
            <a:ext cx="12202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solidFill>
                    <a:srgbClr val="3333FF"/>
                  </a:solidFill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Calibri"/>
                <a:sym typeface="Calibri"/>
              </a:rPr>
              <a:t>Very preliminary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86F34EC6-0F6A-4493-9493-7A59AAE2295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07" r="1537"/>
          <a:stretch/>
        </p:blipFill>
        <p:spPr>
          <a:xfrm>
            <a:off x="4363220" y="1233659"/>
            <a:ext cx="4069223" cy="268574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72FB999-018D-425F-B581-FEFE986BA33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76"/>
          <a:stretch/>
        </p:blipFill>
        <p:spPr>
          <a:xfrm>
            <a:off x="8499765" y="1285931"/>
            <a:ext cx="3609708" cy="254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76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26CC6F-2EAE-4379-BA76-90DBE5EC6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797"/>
            <a:ext cx="10515600" cy="62799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+mn-lt"/>
              </a:rPr>
              <a:t>Hadron Calorimeter</a:t>
            </a:r>
            <a:endParaRPr lang="zh-CN" alt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AE8DA0-1F95-4B88-AA76-956C16566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49" y="874622"/>
            <a:ext cx="6991250" cy="2842410"/>
          </a:xfrm>
        </p:spPr>
        <p:txBody>
          <a:bodyPr>
            <a:normAutofit lnSpcReduction="10000"/>
          </a:bodyPr>
          <a:lstStyle/>
          <a:p>
            <a:pPr defTabSz="913130">
              <a:lnSpc>
                <a:spcPct val="110000"/>
              </a:lnSpc>
              <a:spcBef>
                <a:spcPts val="0"/>
              </a:spcBef>
              <a:defRPr/>
            </a:pP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High density glass scintillator for HCAL: much higher sampling ratio(~30%) but difficult to make it big</a:t>
            </a:r>
          </a:p>
          <a:p>
            <a:pPr defTabSz="913130">
              <a:lnSpc>
                <a:spcPct val="110000"/>
              </a:lnSpc>
              <a:spcBef>
                <a:spcPts val="0"/>
              </a:spcBef>
              <a:defRPr/>
            </a:pP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Use small glass cubic: 3D shower reconstruction, good for PFA</a:t>
            </a:r>
            <a:endParaRPr lang="zh-CN" altLang="en-US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 sz="2000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Glass R&amp;D for high density and high light yield:</a:t>
            </a:r>
          </a:p>
          <a:p>
            <a:pPr marL="742950" lvl="1" indent="-285750" defTabSz="91313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1800" dirty="0"/>
              <a:t>Novel Gadolinium </a:t>
            </a:r>
            <a:r>
              <a:rPr lang="en-US" altLang="zh-CN" sz="1800" dirty="0" err="1"/>
              <a:t>Fluoro</a:t>
            </a:r>
            <a:r>
              <a:rPr lang="en-US" altLang="zh-CN" sz="1800" dirty="0"/>
              <a:t>-Oxide glass</a:t>
            </a:r>
          </a:p>
          <a:p>
            <a:pPr marL="742950" lvl="1" indent="-285750" defTabSz="91313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1800" dirty="0"/>
              <a:t>Density: ~6g/cm</a:t>
            </a:r>
            <a:r>
              <a:rPr lang="en-US" altLang="zh-CN" sz="1800" baseline="30000" dirty="0"/>
              <a:t>3</a:t>
            </a:r>
          </a:p>
          <a:p>
            <a:pPr marL="742950" lvl="1" indent="-285750" defTabSz="91313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1800" dirty="0"/>
              <a:t>Light yield: ~1500 </a:t>
            </a:r>
            <a:r>
              <a:rPr lang="en-US" altLang="zh-CN" sz="1800" dirty="0" err="1"/>
              <a:t>ph</a:t>
            </a:r>
            <a:r>
              <a:rPr lang="en-US" altLang="zh-CN" sz="1800" dirty="0"/>
              <a:t>/MeV</a:t>
            </a:r>
          </a:p>
          <a:p>
            <a:pPr marL="742950" lvl="1" indent="-285750" defTabSz="91313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1800" dirty="0"/>
              <a:t>Decay time: 600 ns</a:t>
            </a:r>
          </a:p>
          <a:p>
            <a:pPr marL="742950" lvl="1" indent="-285750" defTabSz="91313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zh-CN" sz="1800" dirty="0"/>
              <a:t>Cost: &lt; 1$/cc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7D944A-565A-4EB5-9498-2B942D6C2B69}"/>
              </a:ext>
            </a:extLst>
          </p:cNvPr>
          <p:cNvSpPr/>
          <p:nvPr/>
        </p:nvSpPr>
        <p:spPr>
          <a:xfrm>
            <a:off x="743364" y="6356350"/>
            <a:ext cx="34468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Light yield of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Glass scintillators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40E2911-72BD-45A1-9FBB-C2DC7A333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479" y="3574230"/>
            <a:ext cx="3014647" cy="29687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E20C643-05A9-4069-8891-4E46987F54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90" y="3667324"/>
            <a:ext cx="3652063" cy="2724256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:a16="http://schemas.microsoft.com/office/drawing/2014/main" id="{C3E4C055-E6D7-47C6-BFA7-D51D78D3472E}"/>
              </a:ext>
            </a:extLst>
          </p:cNvPr>
          <p:cNvSpPr/>
          <p:nvPr/>
        </p:nvSpPr>
        <p:spPr>
          <a:xfrm>
            <a:off x="2927648" y="4088757"/>
            <a:ext cx="802113" cy="94793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BBAD1F6-553D-42BC-84C3-499D75559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8607" y="826791"/>
            <a:ext cx="4462557" cy="2265414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E5B86AB-D2D4-4662-819C-0F343630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fld id="{B303E1D4-5D50-476C-BD46-EC6B360721A0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t>19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AD3F2A2-07F6-4757-9C77-F91D73945DFE}"/>
              </a:ext>
            </a:extLst>
          </p:cNvPr>
          <p:cNvSpPr/>
          <p:nvPr/>
        </p:nvSpPr>
        <p:spPr>
          <a:xfrm>
            <a:off x="8373426" y="3009409"/>
            <a:ext cx="3217547" cy="3749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defTabSz="913130">
              <a:lnSpc>
                <a:spcPct val="110000"/>
              </a:lnSpc>
              <a:spcBef>
                <a:spcPts val="0"/>
              </a:spcBef>
              <a:defRPr/>
            </a:pPr>
            <a:r>
              <a:rPr lang="en-US" altLang="zh-CN" sz="1800" dirty="0"/>
              <a:t>Glass Size: 40*40*10 mm</a:t>
            </a:r>
            <a:r>
              <a:rPr lang="en-US" altLang="zh-CN" sz="1800" baseline="30000" dirty="0"/>
              <a:t>3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2006E1E-0149-4F9E-8808-6ADDDA2CFA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1274" y="3561407"/>
            <a:ext cx="4530558" cy="3005318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9F3BD3D9-52A1-4550-B656-45DCDAD88466}"/>
              </a:ext>
            </a:extLst>
          </p:cNvPr>
          <p:cNvSpPr/>
          <p:nvPr/>
        </p:nvSpPr>
        <p:spPr>
          <a:xfrm>
            <a:off x="8760296" y="3713804"/>
            <a:ext cx="13789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Simulation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6301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86A106-6A69-4AA0-BFF1-13719921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3" y="186009"/>
            <a:ext cx="11737304" cy="687611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 Step Beyond TDR: Full Absorption EM+H Calorimeter ?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B5E5C4-EC69-473F-9946-DCC4AB43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03E1D4-5D50-476C-BD46-EC6B360721A0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A4051E-20D2-4E6F-AFAF-E246428F8DD6}"/>
              </a:ext>
            </a:extLst>
          </p:cNvPr>
          <p:cNvSpPr/>
          <p:nvPr/>
        </p:nvSpPr>
        <p:spPr>
          <a:xfrm>
            <a:off x="308304" y="919023"/>
            <a:ext cx="11509742" cy="2685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Because of the success of GFO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glass, we may use it for EM calorimeter</a:t>
            </a: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</a:rPr>
              <a:t>Light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</a:rPr>
              <a:t>Yield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</a:rPr>
              <a:t>&gt; 2000 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</a:rPr>
              <a:t>ph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</a:rPr>
              <a:t>/MeV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黑体"/>
              <a:cs typeface="Calibri" panose="020F0502020204030204" pitchFamily="34" charset="0"/>
            </a:endParaRP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</a:rPr>
              <a:t>Density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</a:rPr>
              <a:t>~6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  <a:sym typeface="+mn-ea"/>
              </a:rPr>
              <a:t>g/cm</a:t>
            </a:r>
            <a:r>
              <a:rPr kumimoji="0" lang="en-US" altLang="zh-CN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  <a:sym typeface="+mn-ea"/>
              </a:rPr>
              <a:t>3</a:t>
            </a: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  <a:sym typeface="+mn-ea"/>
              </a:rPr>
              <a:t>Decay time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  <a:sym typeface="+mn-ea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  <a:sym typeface="+mn-ea"/>
              </a:rPr>
              <a:t>&lt; 500 ns</a:t>
            </a: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  <a:sym typeface="+mn-ea"/>
              </a:rPr>
              <a:t>Attenuation length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黑体"/>
                <a:cs typeface="Calibri" panose="020F0502020204030204" pitchFamily="34" charset="0"/>
                <a:sym typeface="+mn-ea"/>
              </a:rPr>
              <a:t>&gt; 10-20 cm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Money saved allow us to build a </a:t>
            </a:r>
            <a:r>
              <a:rPr lang="en-US" altLang="zh-CN" sz="2800" b="0" dirty="0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full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absorption HCAL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8A8CCB5-1955-4080-AAED-34C495227D33}"/>
              </a:ext>
            </a:extLst>
          </p:cNvPr>
          <p:cNvSpPr/>
          <p:nvPr/>
        </p:nvSpPr>
        <p:spPr>
          <a:xfrm>
            <a:off x="137275" y="6185333"/>
            <a:ext cx="116507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/>
                <a:ea typeface="微软雅黑"/>
                <a:cs typeface="Times New Roman" panose="02020603050405020304" pitchFamily="18" charset="0"/>
              </a:rPr>
              <a:t>Goal: ECAL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ymbol" panose="05050102010706020507" pitchFamily="18" charset="2"/>
                <a:ea typeface="微软雅黑"/>
                <a:cs typeface="Calibri" panose="020F0502020204030204" pitchFamily="34" charset="0"/>
              </a:rPr>
              <a:t>s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/>
                <a:ea typeface="微软雅黑"/>
                <a:cs typeface="Times New Roman" panose="02020603050405020304" pitchFamily="18" charset="0"/>
              </a:rPr>
              <a:t>/E ~3%/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/>
                <a:ea typeface="微软雅黑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/>
                <a:ea typeface="微软雅黑"/>
                <a:cs typeface="Times New Roman" panose="02020603050405020304" pitchFamily="18" charset="0"/>
                <a:sym typeface="Symbol" panose="05050102010706020507" pitchFamily="18" charset="2"/>
              </a:rPr>
              <a:t>E,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/>
                <a:ea typeface="微软雅黑"/>
                <a:cs typeface="Times New Roman" panose="02020603050405020304" pitchFamily="18" charset="0"/>
              </a:rPr>
              <a:t>HCAL </a:t>
            </a:r>
            <a:r>
              <a:rPr lang="en-US" altLang="zh-CN" sz="2400" b="0" dirty="0">
                <a:solidFill>
                  <a:srgbClr val="C00000"/>
                </a:solidFill>
                <a:latin typeface="Symbol" panose="05050102010706020507" pitchFamily="18" charset="2"/>
                <a:ea typeface="微软雅黑"/>
                <a:cs typeface="Calibri" panose="020F0502020204030204" pitchFamily="34" charset="0"/>
              </a:rPr>
              <a:t>s</a:t>
            </a:r>
            <a:r>
              <a:rPr lang="en-US" altLang="zh-CN" sz="2400" b="0" dirty="0">
                <a:solidFill>
                  <a:srgbClr val="C00000"/>
                </a:solidFill>
                <a:latin typeface="Franklin Gothic Medium"/>
                <a:ea typeface="微软雅黑"/>
                <a:cs typeface="Times New Roman" panose="02020603050405020304" pitchFamily="18" charset="0"/>
              </a:rPr>
              <a:t>/E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/>
                <a:ea typeface="微软雅黑"/>
                <a:cs typeface="Times New Roman" panose="02020603050405020304" pitchFamily="18" charset="0"/>
              </a:rPr>
              <a:t> </a:t>
            </a:r>
            <a:r>
              <a:rPr lang="en-US" altLang="zh-CN" sz="2400" b="0" dirty="0">
                <a:solidFill>
                  <a:srgbClr val="C00000"/>
                </a:solidFill>
                <a:latin typeface="Franklin Gothic Medium"/>
                <a:ea typeface="微软雅黑"/>
                <a:cs typeface="Times New Roman" panose="02020603050405020304" pitchFamily="18" charset="0"/>
              </a:rPr>
              <a:t>&lt;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/>
                <a:ea typeface="微软雅黑"/>
                <a:cs typeface="Times New Roman" panose="02020603050405020304" pitchFamily="18" charset="0"/>
              </a:rPr>
              <a:t>15%/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/>
                <a:ea typeface="微软雅黑"/>
                <a:cs typeface="Times New Roman" panose="02020603050405020304" pitchFamily="18" charset="0"/>
                <a:sym typeface="Symbol" panose="05050102010706020507" pitchFamily="18" charset="2"/>
              </a:rPr>
              <a:t>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"/>
                <a:ea typeface="微软雅黑"/>
                <a:cs typeface="Times New Roman" panose="02020603050405020304" pitchFamily="18" charset="0"/>
                <a:sym typeface="Symbol" panose="05050102010706020507" pitchFamily="18" charset="2"/>
              </a:rPr>
              <a:t>E, and a lot more Info. for AI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Franklin Gothic Medium"/>
              <a:ea typeface="微软雅黑"/>
              <a:cs typeface="+mn-cs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EB2F4D1-FADB-4142-A64F-B5DB8357072B}"/>
              </a:ext>
            </a:extLst>
          </p:cNvPr>
          <p:cNvGrpSpPr/>
          <p:nvPr/>
        </p:nvGrpSpPr>
        <p:grpSpPr>
          <a:xfrm>
            <a:off x="562507" y="3670238"/>
            <a:ext cx="8050179" cy="2320695"/>
            <a:chOff x="320243" y="1058651"/>
            <a:chExt cx="10435034" cy="2699277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E002430-ECA8-4A47-BC3C-B14B854DB4A9}"/>
                </a:ext>
              </a:extLst>
            </p:cNvPr>
            <p:cNvSpPr txBox="1"/>
            <p:nvPr/>
          </p:nvSpPr>
          <p:spPr>
            <a:xfrm>
              <a:off x="2484054" y="1095837"/>
              <a:ext cx="1434036" cy="5067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6CE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ECAL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6CEE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600455E-5753-46D1-863A-3DF152998EA0}"/>
                </a:ext>
              </a:extLst>
            </p:cNvPr>
            <p:cNvSpPr txBox="1"/>
            <p:nvPr/>
          </p:nvSpPr>
          <p:spPr>
            <a:xfrm>
              <a:off x="6972134" y="1058651"/>
              <a:ext cx="1434036" cy="5067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B8D23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HCAL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B8D23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endParaRP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BD1AD1F9-A178-4695-BAF3-692ECF39D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30914" y="1476645"/>
              <a:ext cx="8624363" cy="2281283"/>
            </a:xfrm>
            <a:prstGeom prst="rect">
              <a:avLst/>
            </a:prstGeom>
          </p:spPr>
        </p:pic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3F52A03E-3062-4191-AB62-74A00B00848B}"/>
                </a:ext>
              </a:extLst>
            </p:cNvPr>
            <p:cNvCxnSpPr>
              <a:cxnSpLocks/>
            </p:cNvCxnSpPr>
            <p:nvPr/>
          </p:nvCxnSpPr>
          <p:spPr>
            <a:xfrm>
              <a:off x="1023985" y="2710015"/>
              <a:ext cx="100622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A05879E-1D56-406A-A5B3-B0AF649168F3}"/>
                </a:ext>
              </a:extLst>
            </p:cNvPr>
            <p:cNvSpPr txBox="1"/>
            <p:nvPr/>
          </p:nvSpPr>
          <p:spPr>
            <a:xfrm>
              <a:off x="320243" y="1607820"/>
              <a:ext cx="1709968" cy="875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Incident particle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5C755C1B-6B3D-4592-B3D2-3B78A558AB1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618" y="1702331"/>
            <a:ext cx="3148166" cy="287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80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808D1A4E-DCAB-48F7-831C-6340FDBC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513"/>
            <a:ext cx="10515600" cy="51195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Performance from Simulation</a:t>
            </a:r>
            <a:r>
              <a:rPr lang="en-US" altLang="zh-CN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CN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909BE27-1ACB-41CC-B906-10B45C74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F1C31E-753B-4F58-98B9-0F477B4741F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CD7122C-BACA-4C46-B040-F753B3564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554" y="3036096"/>
            <a:ext cx="5944433" cy="3705840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EA80F80F-F90E-4A5B-94FD-B067EB5BB25A}"/>
              </a:ext>
            </a:extLst>
          </p:cNvPr>
          <p:cNvGrpSpPr/>
          <p:nvPr/>
        </p:nvGrpSpPr>
        <p:grpSpPr>
          <a:xfrm>
            <a:off x="8476095" y="917029"/>
            <a:ext cx="3956609" cy="2003216"/>
            <a:chOff x="5949712" y="4144807"/>
            <a:chExt cx="4100969" cy="1467606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71BE301-8686-463C-8171-E759AE244D82}"/>
                </a:ext>
              </a:extLst>
            </p:cNvPr>
            <p:cNvSpPr txBox="1"/>
            <p:nvPr/>
          </p:nvSpPr>
          <p:spPr>
            <a:xfrm>
              <a:off x="7714920" y="4144807"/>
              <a:ext cx="2335761" cy="1467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Back steel cover</a:t>
              </a:r>
            </a:p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PCB </a:t>
              </a:r>
            </a:p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i="0" u="none" strike="noStrike" kern="1200" cap="none" spc="0" normalizeH="0" baseline="0" noProof="0" dirty="0">
                  <a:ln>
                    <a:noFill/>
                  </a:ln>
                  <a:solidFill>
                    <a:srgbClr val="2F90B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Glass</a:t>
              </a:r>
            </a:p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ESR + air</a:t>
              </a:r>
            </a:p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Front steel cover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CE160932-4415-4DE8-9C45-042264D8A007}"/>
                </a:ext>
              </a:extLst>
            </p:cNvPr>
            <p:cNvGrpSpPr/>
            <p:nvPr/>
          </p:nvGrpSpPr>
          <p:grpSpPr>
            <a:xfrm>
              <a:off x="5949712" y="4244980"/>
              <a:ext cx="1800000" cy="1347254"/>
              <a:chOff x="82352" y="4795174"/>
              <a:chExt cx="2251225" cy="602794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9B2CEB73-EEDB-4294-A88B-3082AFAA9C4D}"/>
                  </a:ext>
                </a:extLst>
              </p:cNvPr>
              <p:cNvSpPr/>
              <p:nvPr/>
            </p:nvSpPr>
            <p:spPr>
              <a:xfrm>
                <a:off x="82352" y="4795174"/>
                <a:ext cx="2251225" cy="2045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06319242-CDA9-4AA6-89DF-AB5F6D1B30F7}"/>
                  </a:ext>
                </a:extLst>
              </p:cNvPr>
              <p:cNvSpPr/>
              <p:nvPr/>
            </p:nvSpPr>
            <p:spPr>
              <a:xfrm>
                <a:off x="82352" y="5371962"/>
                <a:ext cx="2251225" cy="2600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6D9F03F4-C992-4D56-A95C-98C79950F70F}"/>
                  </a:ext>
                </a:extLst>
              </p:cNvPr>
              <p:cNvSpPr/>
              <p:nvPr/>
            </p:nvSpPr>
            <p:spPr>
              <a:xfrm>
                <a:off x="82352" y="4907221"/>
                <a:ext cx="2251225" cy="455243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354936B0-064C-438E-AB5B-AA73D6051978}"/>
                  </a:ext>
                </a:extLst>
              </p:cNvPr>
              <p:cNvSpPr/>
              <p:nvPr/>
            </p:nvSpPr>
            <p:spPr>
              <a:xfrm>
                <a:off x="82352" y="4821435"/>
                <a:ext cx="2251225" cy="76283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D36A35F3-1C41-4EDC-8083-5EF98C8651A8}"/>
              </a:ext>
            </a:extLst>
          </p:cNvPr>
          <p:cNvSpPr/>
          <p:nvPr/>
        </p:nvSpPr>
        <p:spPr>
          <a:xfrm>
            <a:off x="838200" y="1118971"/>
            <a:ext cx="1018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ECAL</a:t>
            </a:r>
            <a:endParaRPr lang="zh-CN" altLang="en-US" sz="3200" dirty="0">
              <a:solidFill>
                <a:srgbClr val="0000FF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FD0FF98-D3F5-4F4C-9A36-F421E145BF8D}"/>
              </a:ext>
            </a:extLst>
          </p:cNvPr>
          <p:cNvSpPr/>
          <p:nvPr/>
        </p:nvSpPr>
        <p:spPr>
          <a:xfrm>
            <a:off x="6744072" y="1143045"/>
            <a:ext cx="10839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HCAL</a:t>
            </a:r>
            <a:endParaRPr lang="zh-CN" altLang="en-US" sz="3200" dirty="0">
              <a:solidFill>
                <a:srgbClr val="0000FF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9F99C0B-44E3-4E88-A44A-1A5E51C1DCF4}"/>
              </a:ext>
            </a:extLst>
          </p:cNvPr>
          <p:cNvSpPr/>
          <p:nvPr/>
        </p:nvSpPr>
        <p:spPr>
          <a:xfrm>
            <a:off x="412915" y="1797991"/>
            <a:ext cx="29626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3</a:t>
            </a: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3 mm</a:t>
            </a:r>
            <a:r>
              <a:rPr lang="en-US" altLang="zh-CN" baseline="30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2</a:t>
            </a: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a dome shaped air housing for improving uniformity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0B26A2D-6444-465A-8681-77CDFFEC4805}"/>
              </a:ext>
            </a:extLst>
          </p:cNvPr>
          <p:cNvSpPr/>
          <p:nvPr/>
        </p:nvSpPr>
        <p:spPr>
          <a:xfrm>
            <a:off x="6622503" y="1779019"/>
            <a:ext cx="21602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Similar scheme will be tried for HCAL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E18B21C-2274-4BE0-BA06-39F584A30D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13" y="3068960"/>
            <a:ext cx="5836979" cy="3598308"/>
          </a:xfrm>
          <a:prstGeom prst="rect">
            <a:avLst/>
          </a:prstGeom>
        </p:spPr>
      </p:pic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BC187BC-E08E-4004-975F-760AEF72E6C3}"/>
              </a:ext>
            </a:extLst>
          </p:cNvPr>
          <p:cNvCxnSpPr>
            <a:cxnSpLocks/>
          </p:cNvCxnSpPr>
          <p:nvPr/>
        </p:nvCxnSpPr>
        <p:spPr>
          <a:xfrm>
            <a:off x="2639616" y="4005064"/>
            <a:ext cx="3240360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B81390BB-553E-4808-8E63-0BEF9C4344FB}"/>
              </a:ext>
            </a:extLst>
          </p:cNvPr>
          <p:cNvSpPr/>
          <p:nvPr/>
        </p:nvSpPr>
        <p:spPr>
          <a:xfrm>
            <a:off x="3313033" y="4148943"/>
            <a:ext cx="19367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(3.1/E  0.7) %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DF14895-5C2D-426B-8094-1F533A699FD8}"/>
              </a:ext>
            </a:extLst>
          </p:cNvPr>
          <p:cNvSpPr/>
          <p:nvPr/>
        </p:nvSpPr>
        <p:spPr>
          <a:xfrm>
            <a:off x="9696400" y="4662271"/>
            <a:ext cx="2066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(10.9/E  4.0) %</a:t>
            </a:r>
            <a:endParaRPr lang="zh-CN" altLang="en-US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B2BA7D2C-A7CF-4DE2-B54C-CF3ECCD8C4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1"/>
          <a:stretch/>
        </p:blipFill>
        <p:spPr>
          <a:xfrm>
            <a:off x="3200150" y="777899"/>
            <a:ext cx="3098317" cy="218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949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39AFE7-0E8F-49EC-8641-C1C1D2070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9153"/>
          </a:xfrm>
        </p:spPr>
        <p:txBody>
          <a:bodyPr>
            <a:norm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Future Plan for the Glass Calorimeter</a:t>
            </a:r>
            <a:endParaRPr lang="zh-CN" alt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A5BF4C-B181-43F7-82D1-64301A64D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1628800"/>
            <a:ext cx="10658400" cy="45481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Optimize structure design: mechanics, modules, cells,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SiPM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, electronics, cables, cooling, etc.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Optimize Glass cells: size, shape, wrapping,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glueing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, …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Glass R&amp;D: attenuation length, uniformity, light yield, decay time, production yield, cost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Performance study: r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eadout electronics,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PSD for E/H correction, calibration, …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Prototyping: EM 2027, HCAL 2028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FDFB5A-B354-40BE-9686-5023A996A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F1C31E-753B-4F58-98B9-0F477B4741F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136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BFEAA1-1F2F-4BBA-86A5-78836C405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759618"/>
          </a:xfrm>
        </p:spPr>
        <p:txBody>
          <a:bodyPr/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Summary</a:t>
            </a:r>
            <a:endParaRPr lang="zh-CN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05A2000-FB54-4826-B738-CA3044ABD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340768"/>
            <a:ext cx="11089232" cy="483619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Despite difficulties, we will continue to pursue High Energy Physics: road map is clear for us</a:t>
            </a:r>
          </a:p>
          <a:p>
            <a:pPr>
              <a:lnSpc>
                <a:spcPct val="110000"/>
              </a:lnSpc>
            </a:pPr>
            <a:r>
              <a:rPr lang="en-US" altLang="zh-CN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Accelerator design, R&amp;D and EDR in progress, in exchange with FCC  </a:t>
            </a:r>
          </a:p>
          <a:p>
            <a:pPr>
              <a:lnSpc>
                <a:spcPct val="110000"/>
              </a:lnSpc>
            </a:pPr>
            <a:r>
              <a:rPr lang="en-US" altLang="zh-CN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an innovative concept, AGORA has been listed as a concept for </a:t>
            </a:r>
            <a:r>
              <a:rPr lang="en-US" altLang="zh-CN" sz="30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FCC_ee</a:t>
            </a:r>
            <a:r>
              <a:rPr lang="en-US" altLang="zh-CN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Glass scintillator is a very promising material, although a lot more R&amp;D are needed</a:t>
            </a:r>
          </a:p>
          <a:p>
            <a:pPr>
              <a:lnSpc>
                <a:spcPct val="110000"/>
              </a:lnSpc>
            </a:pPr>
            <a:r>
              <a:rPr lang="en-US" altLang="zh-CN" sz="3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Looking forward to (more) collaborations 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293E4D-E640-48CD-AFD5-7D7553943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4CCFF3-7A9C-4D6E-902A-4FC1833681D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407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e94f12191359a5aa64af960af0c3b956.png" descr="e94f12191359a5aa64af960af0c3b956.png"/>
          <p:cNvPicPr>
            <a:picLocks noChangeAspect="1"/>
          </p:cNvPicPr>
          <p:nvPr/>
        </p:nvPicPr>
        <p:blipFill>
          <a:blip r:embed="rId3"/>
          <a:srcRect l="6600" t="1188" r="6600" b="2658"/>
          <a:stretch>
            <a:fillRect/>
          </a:stretch>
        </p:blipFill>
        <p:spPr>
          <a:xfrm>
            <a:off x="8833927" y="1047470"/>
            <a:ext cx="3406065" cy="4071286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Website: https://agora.web.cern.ch…"/>
          <p:cNvSpPr txBox="1">
            <a:spLocks noGrp="1"/>
          </p:cNvSpPr>
          <p:nvPr>
            <p:ph type="body" idx="1"/>
          </p:nvPr>
        </p:nvSpPr>
        <p:spPr>
          <a:xfrm>
            <a:off x="56593" y="975829"/>
            <a:ext cx="8427531" cy="5582575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178308" indent="-178308" defTabSz="138684">
              <a:spcBef>
                <a:spcPts val="1550"/>
              </a:spcBef>
              <a:defRPr sz="3120"/>
            </a:pPr>
            <a:r>
              <a:rPr sz="2900" b="1" dirty="0">
                <a:latin typeface="Graphik"/>
                <a:ea typeface="Graphik"/>
                <a:cs typeface="Graphik"/>
                <a:sym typeface="Graphik"/>
              </a:rPr>
              <a:t>Website</a:t>
            </a:r>
            <a:r>
              <a:rPr sz="2900" dirty="0"/>
              <a:t>: </a:t>
            </a:r>
            <a:r>
              <a:rPr sz="2900" dirty="0">
                <a:hlinkClick r:id="rId4"/>
              </a:rPr>
              <a:t>https://agora.web.cern.ch</a:t>
            </a:r>
          </a:p>
          <a:p>
            <a:pPr marL="178308" indent="-178308" defTabSz="138684">
              <a:spcBef>
                <a:spcPts val="1550"/>
              </a:spcBef>
              <a:defRPr sz="3120"/>
            </a:pPr>
            <a:r>
              <a:rPr sz="2900" b="1" dirty="0">
                <a:latin typeface="Graphik"/>
                <a:ea typeface="Graphik"/>
                <a:cs typeface="Graphik"/>
                <a:sym typeface="Graphik"/>
              </a:rPr>
              <a:t>Email list</a:t>
            </a:r>
            <a:r>
              <a:rPr sz="2900" dirty="0"/>
              <a:t>: </a:t>
            </a:r>
            <a:r>
              <a:rPr sz="2900" dirty="0">
                <a:hlinkClick r:id="rId5"/>
              </a:rPr>
              <a:t>fcc-ped-detectorconcepts-agora@cern.ch</a:t>
            </a:r>
          </a:p>
          <a:p>
            <a:pPr marL="356616" lvl="1" indent="-178308" defTabSz="138684">
              <a:spcBef>
                <a:spcPts val="750"/>
              </a:spcBef>
              <a:defRPr sz="2730"/>
            </a:pPr>
            <a:r>
              <a:rPr sz="2600" dirty="0"/>
              <a:t>Subscribe at: https://groups-</a:t>
            </a:r>
            <a:r>
              <a:rPr sz="2600" dirty="0" err="1"/>
              <a:t>portal.web.cern.ch</a:t>
            </a:r>
            <a:r>
              <a:rPr sz="2600" dirty="0"/>
              <a:t>/group/</a:t>
            </a:r>
            <a:r>
              <a:rPr sz="2600" dirty="0" err="1"/>
              <a:t>fcc</a:t>
            </a:r>
            <a:r>
              <a:rPr sz="2600" dirty="0"/>
              <a:t>-ped-</a:t>
            </a:r>
            <a:r>
              <a:rPr sz="2600" dirty="0" err="1"/>
              <a:t>detectorconcepts</a:t>
            </a:r>
            <a:r>
              <a:rPr sz="2600" dirty="0"/>
              <a:t>-agora/details</a:t>
            </a:r>
          </a:p>
          <a:p>
            <a:pPr marL="178308" indent="-178308" defTabSz="138684">
              <a:spcBef>
                <a:spcPts val="1550"/>
              </a:spcBef>
              <a:defRPr sz="3120"/>
            </a:pPr>
            <a:r>
              <a:rPr sz="2900" dirty="0"/>
              <a:t>The AGORA seed: CEPC Reference Detector </a:t>
            </a:r>
            <a:r>
              <a:rPr sz="2900" b="1" dirty="0">
                <a:latin typeface="Graphik"/>
                <a:ea typeface="Graphik"/>
                <a:cs typeface="Graphik"/>
                <a:sym typeface="Graphik"/>
              </a:rPr>
              <a:t>TDR</a:t>
            </a:r>
            <a:r>
              <a:rPr sz="2900" dirty="0"/>
              <a:t>:</a:t>
            </a:r>
          </a:p>
          <a:p>
            <a:pPr marL="356616" lvl="1" indent="-178308" defTabSz="138684">
              <a:spcBef>
                <a:spcPts val="750"/>
              </a:spcBef>
              <a:defRPr sz="2730"/>
            </a:pPr>
            <a:r>
              <a:rPr sz="2600" dirty="0">
                <a:hlinkClick r:id="rId6"/>
              </a:rPr>
              <a:t>https://arxiv.org/abs/2510.05260</a:t>
            </a:r>
          </a:p>
          <a:p>
            <a:pPr marL="178308" indent="-178308" defTabSz="138684">
              <a:spcBef>
                <a:spcPts val="1550"/>
              </a:spcBef>
              <a:defRPr sz="3120"/>
            </a:pPr>
            <a:r>
              <a:rPr sz="2900" dirty="0"/>
              <a:t>AGORA Weekly </a:t>
            </a:r>
            <a:r>
              <a:rPr sz="2900" b="1" dirty="0">
                <a:latin typeface="Graphik"/>
                <a:ea typeface="Graphik"/>
                <a:cs typeface="Graphik"/>
                <a:sym typeface="Graphik"/>
              </a:rPr>
              <a:t>Plenary Meeting</a:t>
            </a:r>
            <a:r>
              <a:rPr sz="2900" dirty="0"/>
              <a:t>:</a:t>
            </a:r>
          </a:p>
          <a:p>
            <a:pPr marL="356616" lvl="1" indent="-178308" defTabSz="138684">
              <a:spcBef>
                <a:spcPts val="750"/>
              </a:spcBef>
              <a:defRPr sz="2730"/>
            </a:pPr>
            <a:r>
              <a:rPr sz="2600" dirty="0"/>
              <a:t>Wednesday at 9 am, CERN time</a:t>
            </a:r>
          </a:p>
          <a:p>
            <a:pPr marL="356616" lvl="1" indent="-178308" defTabSz="138684">
              <a:spcBef>
                <a:spcPts val="750"/>
              </a:spcBef>
              <a:defRPr sz="2730"/>
            </a:pPr>
            <a:r>
              <a:rPr sz="2600" dirty="0">
                <a:hlinkClick r:id="rId7"/>
              </a:rPr>
              <a:t>https://indico.cern.ch/category/21753/</a:t>
            </a:r>
          </a:p>
          <a:p>
            <a:pPr marL="178308" indent="-178308" defTabSz="138684">
              <a:spcBef>
                <a:spcPts val="1550"/>
              </a:spcBef>
              <a:defRPr sz="3120"/>
            </a:pPr>
            <a:r>
              <a:rPr sz="2900" dirty="0"/>
              <a:t>CEPC Yearly </a:t>
            </a:r>
            <a:r>
              <a:rPr sz="2900" b="1" dirty="0">
                <a:latin typeface="Graphik"/>
                <a:ea typeface="Graphik"/>
                <a:cs typeface="Graphik"/>
                <a:sym typeface="Graphik"/>
              </a:rPr>
              <a:t>Workshops</a:t>
            </a:r>
            <a:r>
              <a:rPr sz="2900" dirty="0"/>
              <a:t>:</a:t>
            </a:r>
          </a:p>
          <a:p>
            <a:pPr marL="356616" lvl="1" indent="-178308" defTabSz="138684">
              <a:spcBef>
                <a:spcPts val="750"/>
              </a:spcBef>
              <a:defRPr sz="2730"/>
            </a:pPr>
            <a:r>
              <a:rPr sz="2600" dirty="0"/>
              <a:t>International Workshop, Shanghai, 22-26 October 2026: https://</a:t>
            </a:r>
            <a:r>
              <a:rPr sz="2600" dirty="0" err="1"/>
              <a:t>indico.ihep.ac.cn</a:t>
            </a:r>
            <a:r>
              <a:rPr sz="2600" dirty="0"/>
              <a:t>/event/28911/</a:t>
            </a:r>
          </a:p>
          <a:p>
            <a:pPr marL="356616" lvl="1" indent="-178308" defTabSz="138684">
              <a:spcBef>
                <a:spcPts val="750"/>
              </a:spcBef>
              <a:defRPr sz="2730"/>
            </a:pPr>
            <a:r>
              <a:rPr sz="2600" dirty="0"/>
              <a:t>European Edition Workshop, Belgrade, Serbia, June 8-11, 2027</a:t>
            </a:r>
          </a:p>
          <a:p>
            <a:pPr marL="534924" lvl="2" indent="-178308" defTabSz="138684">
              <a:spcBef>
                <a:spcPts val="750"/>
              </a:spcBef>
              <a:defRPr sz="2730"/>
            </a:pPr>
            <a:r>
              <a:rPr sz="2600" dirty="0"/>
              <a:t>(Last year's workshop, Lisbon, Portugal, April 2026:  </a:t>
            </a:r>
            <a:r>
              <a:rPr sz="2600" dirty="0">
                <a:hlinkClick r:id="rId8"/>
              </a:rPr>
              <a:t>https://indico.cern.ch/event/1598929/</a:t>
            </a:r>
            <a:r>
              <a:rPr sz="2600" dirty="0"/>
              <a:t>)</a:t>
            </a:r>
          </a:p>
          <a:p>
            <a:pPr marL="178308" indent="-178308" defTabSz="138684">
              <a:spcBef>
                <a:spcPts val="1550"/>
              </a:spcBef>
              <a:defRPr sz="3120"/>
            </a:pPr>
            <a:r>
              <a:rPr sz="2900" b="1" dirty="0">
                <a:latin typeface="Graphik"/>
                <a:ea typeface="Graphik"/>
                <a:cs typeface="Graphik"/>
                <a:sym typeface="Graphik"/>
              </a:rPr>
              <a:t>Contact</a:t>
            </a:r>
            <a:r>
              <a:rPr sz="2900" dirty="0"/>
              <a:t>:</a:t>
            </a:r>
          </a:p>
          <a:p>
            <a:pPr marL="356616" lvl="1" indent="-178308" defTabSz="138684">
              <a:spcBef>
                <a:spcPts val="750"/>
              </a:spcBef>
              <a:defRPr sz="2730"/>
            </a:pPr>
            <a:r>
              <a:rPr sz="2600" dirty="0"/>
              <a:t>Team leader: João Guimarães da Costa</a:t>
            </a:r>
            <a:r>
              <a:rPr lang="en-US" altLang="zh-CN" sz="2600" dirty="0"/>
              <a:t> (guimaraes@ihep.ac.cn)</a:t>
            </a:r>
            <a:endParaRPr sz="2600" dirty="0"/>
          </a:p>
          <a:p>
            <a:pPr marL="356616" lvl="1" indent="-178308" defTabSz="138684">
              <a:spcBef>
                <a:spcPts val="750"/>
              </a:spcBef>
              <a:defRPr sz="2730"/>
            </a:pPr>
            <a:r>
              <a:rPr sz="2600" dirty="0"/>
              <a:t>Deputies: Jianchun Wang</a:t>
            </a:r>
            <a:r>
              <a:rPr lang="en-US" altLang="zh-CN" sz="2600" dirty="0"/>
              <a:t> (</a:t>
            </a:r>
            <a:r>
              <a:rPr lang="en-US" altLang="zh-CN" sz="2600" dirty="0">
                <a:hlinkClick r:id="rId9"/>
              </a:rPr>
              <a:t>jwang@ihep.ac.cn</a:t>
            </a:r>
            <a:r>
              <a:rPr lang="en-US" altLang="zh-CN" sz="2600" dirty="0"/>
              <a:t>) </a:t>
            </a:r>
            <a:r>
              <a:rPr sz="2600" dirty="0"/>
              <a:t>, Miao He</a:t>
            </a:r>
            <a:r>
              <a:rPr lang="en-US" altLang="zh-CN" sz="2600" dirty="0"/>
              <a:t>(</a:t>
            </a:r>
            <a:r>
              <a:rPr lang="en-US" altLang="zh-CN" sz="2600" dirty="0">
                <a:hlinkClick r:id="rId10"/>
              </a:rPr>
              <a:t>hem@ihep.ac.cn</a:t>
            </a:r>
            <a:r>
              <a:rPr lang="en-US" altLang="zh-CN" sz="2600" dirty="0"/>
              <a:t>) </a:t>
            </a:r>
            <a:r>
              <a:rPr sz="2600" dirty="0"/>
              <a:t>, and Haijun Yang</a:t>
            </a:r>
            <a:r>
              <a:rPr lang="en-US" altLang="zh-CN" sz="2600" dirty="0"/>
              <a:t> (</a:t>
            </a:r>
            <a:r>
              <a:rPr lang="en-US" altLang="zh-CN" sz="2600" dirty="0">
                <a:hlinkClick r:id="rId11"/>
              </a:rPr>
              <a:t>haijun.yang@sjtu.edu.cn</a:t>
            </a:r>
            <a:r>
              <a:rPr lang="en-US" altLang="zh-CN" sz="2600" dirty="0"/>
              <a:t>) </a:t>
            </a:r>
            <a:endParaRPr sz="4000" dirty="0"/>
          </a:p>
        </p:txBody>
      </p:sp>
      <p:sp>
        <p:nvSpPr>
          <p:cNvPr id="134" name="AGORA - FCC-ee/CEPC Detector Concept"/>
          <p:cNvSpPr txBox="1">
            <a:spLocks noGrp="1"/>
          </p:cNvSpPr>
          <p:nvPr>
            <p:ph type="title"/>
          </p:nvPr>
        </p:nvSpPr>
        <p:spPr>
          <a:xfrm>
            <a:off x="3320" y="-6510"/>
            <a:ext cx="12192001" cy="844551"/>
          </a:xfrm>
          <a:prstGeom prst="rect">
            <a:avLst/>
          </a:prstGeom>
        </p:spPr>
        <p:txBody>
          <a:bodyPr>
            <a:normAutofit/>
          </a:bodyPr>
          <a:lstStyle>
            <a:lvl1pPr defTabSz="2316479">
              <a:defRPr sz="9500" spc="-95"/>
            </a:lvl1pPr>
          </a:lstStyle>
          <a:p>
            <a:pPr algn="ctr"/>
            <a:r>
              <a:rPr sz="4000" b="1" dirty="0">
                <a:solidFill>
                  <a:srgbClr val="FF0000"/>
                </a:solidFill>
              </a:rPr>
              <a:t>AGORA - FCC-</a:t>
            </a:r>
            <a:r>
              <a:rPr sz="4000" b="1" dirty="0" err="1">
                <a:solidFill>
                  <a:srgbClr val="FF0000"/>
                </a:solidFill>
              </a:rPr>
              <a:t>ee</a:t>
            </a:r>
            <a:r>
              <a:rPr sz="4000" b="1" dirty="0">
                <a:solidFill>
                  <a:srgbClr val="FF0000"/>
                </a:solidFill>
              </a:rPr>
              <a:t>/CEPC Detector Concept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C50861D-841E-464C-AB7C-4E5514AD1E5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29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Graphik"/>
                <a:sym typeface="Graphik"/>
              </a:rPr>
              <a:pPr marL="0" marR="0" lvl="0" indent="0" algn="r" defTabSz="2921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Graphik"/>
              <a:sym typeface="Graphik"/>
            </a:endParaRPr>
          </a:p>
        </p:txBody>
      </p:sp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fed697ca-43fd-4dda-a3a4-744288530f53"/>
  <p:tag name="COMMONDATA" val="eyJoZGlkIjoiNWFiYzllYTcyZjlmODA0N2MyYjdmMWZiOTZhYjQ4Mz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0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02*238"/>
  <p:tag name="TABLE_ENDDRAG_RECT" val="43*224*402*238"/>
</p:tagLst>
</file>

<file path=ppt/theme/theme1.xml><?xml version="1.0" encoding="utf-8"?>
<a:theme xmlns:a="http://schemas.openxmlformats.org/drawingml/2006/main" name="HEP in China - present and Futur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2_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主题">
  <a:themeElements>
    <a:clrScheme name="自定义 1">
      <a:dk1>
        <a:sysClr val="windowText" lastClr="000000"/>
      </a:dk1>
      <a:lt1>
        <a:sysClr val="window" lastClr="FFFFFF"/>
      </a:lt1>
      <a:dk2>
        <a:srgbClr val="21ABE1"/>
      </a:dk2>
      <a:lt2>
        <a:srgbClr val="E7E6E6"/>
      </a:lt2>
      <a:accent1>
        <a:srgbClr val="0147A7"/>
      </a:accent1>
      <a:accent2>
        <a:srgbClr val="21ABE1"/>
      </a:accent2>
      <a:accent3>
        <a:srgbClr val="0147A7"/>
      </a:accent3>
      <a:accent4>
        <a:srgbClr val="21ABE1"/>
      </a:accent4>
      <a:accent5>
        <a:srgbClr val="C00000"/>
      </a:accent5>
      <a:accent6>
        <a:srgbClr val="FFC000"/>
      </a:accent6>
      <a:hlink>
        <a:srgbClr val="0147A7"/>
      </a:hlink>
      <a:folHlink>
        <a:srgbClr val="21ABE1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60000"/>
            <a:lumOff val="4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20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2.xml><?xml version="1.0" encoding="utf-8"?>
<a:theme xmlns:a="http://schemas.openxmlformats.org/drawingml/2006/main" name="2_HEP in China - present and Futur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HEP in China - present and Future</Template>
  <TotalTime>2252</TotalTime>
  <Words>2025</Words>
  <Application>Microsoft Office PowerPoint</Application>
  <PresentationFormat>宽屏</PresentationFormat>
  <Paragraphs>291</Paragraphs>
  <Slides>24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24</vt:i4>
      </vt:variant>
    </vt:vector>
  </HeadingPairs>
  <TitlesOfParts>
    <vt:vector size="58" baseType="lpstr">
      <vt:lpstr>Graphik</vt:lpstr>
      <vt:lpstr>Graphik Light</vt:lpstr>
      <vt:lpstr>Graphik-Light</vt:lpstr>
      <vt:lpstr>Helvetica Neue Light</vt:lpstr>
      <vt:lpstr>Produkt Extralight</vt:lpstr>
      <vt:lpstr>Produkt Light</vt:lpstr>
      <vt:lpstr>等线</vt:lpstr>
      <vt:lpstr>等线 Light</vt:lpstr>
      <vt:lpstr>黑体</vt:lpstr>
      <vt:lpstr>华文楷体</vt:lpstr>
      <vt:lpstr>思源黑体 CN Normal</vt:lpstr>
      <vt:lpstr>宋体</vt:lpstr>
      <vt:lpstr>微软雅黑</vt:lpstr>
      <vt:lpstr>Arial</vt:lpstr>
      <vt:lpstr>Arial Black</vt:lpstr>
      <vt:lpstr>Calibri</vt:lpstr>
      <vt:lpstr>Calibri Light</vt:lpstr>
      <vt:lpstr>Century Gothic</vt:lpstr>
      <vt:lpstr>Franklin Gothic Medium</vt:lpstr>
      <vt:lpstr>Symbol</vt:lpstr>
      <vt:lpstr>Times New Roman</vt:lpstr>
      <vt:lpstr>Wingdings</vt:lpstr>
      <vt:lpstr>HEP in China - present and Future</vt:lpstr>
      <vt:lpstr>8_Office 主题</vt:lpstr>
      <vt:lpstr>4_Office 主题</vt:lpstr>
      <vt:lpstr>1_Office 主题​​</vt:lpstr>
      <vt:lpstr>7_Office 主题</vt:lpstr>
      <vt:lpstr>12_Office 主题</vt:lpstr>
      <vt:lpstr>2_Office 主题</vt:lpstr>
      <vt:lpstr>WPS</vt:lpstr>
      <vt:lpstr>Office 主题</vt:lpstr>
      <vt:lpstr>2_Office 主题​​</vt:lpstr>
      <vt:lpstr>38_MinimalistLight</vt:lpstr>
      <vt:lpstr>2_HEP in China - present and Future</vt:lpstr>
      <vt:lpstr>CEPC and the Future Plan of HEP in China </vt:lpstr>
      <vt:lpstr>From Kick-off to TDR</vt:lpstr>
      <vt:lpstr>CEPC was not put into the 15th 5-yrs（2026-2030） plan</vt:lpstr>
      <vt:lpstr>Continue Accelerator EDR </vt:lpstr>
      <vt:lpstr>PowerPoint 演示文稿</vt:lpstr>
      <vt:lpstr>EDR Example 2: Higher Efficiency Klystrons </vt:lpstr>
      <vt:lpstr>PowerPoint 演示文稿</vt:lpstr>
      <vt:lpstr>PowerPoint 演示文稿</vt:lpstr>
      <vt:lpstr>New：Testing the Crab Waist Scheme at BEPCII</vt:lpstr>
      <vt:lpstr>New BEPCII Luminosity</vt:lpstr>
      <vt:lpstr>Landscape of Tau-Charm Factories</vt:lpstr>
      <vt:lpstr>PowerPoint 演示文稿</vt:lpstr>
      <vt:lpstr>PowerPoint 演示文稿</vt:lpstr>
      <vt:lpstr>R&amp;D for Further Future: Iron-Based HTS Magnet</vt:lpstr>
      <vt:lpstr>Detector: From Ideas to the Reference Detector</vt:lpstr>
      <vt:lpstr>AGORA: Advanced Glass Optimized Research Apparatus</vt:lpstr>
      <vt:lpstr>CDR  Ref-detector TDR  AGORA</vt:lpstr>
      <vt:lpstr>The Tracker and the Cherenkov Detector (RICH)</vt:lpstr>
      <vt:lpstr>Hadron Calorimeter</vt:lpstr>
      <vt:lpstr>Next Step Beyond TDR: Full Absorption EM+H Calorimeter ?</vt:lpstr>
      <vt:lpstr>Performance from Simulation </vt:lpstr>
      <vt:lpstr>Future Plan for the Glass Calorimeter</vt:lpstr>
      <vt:lpstr>Summary</vt:lpstr>
      <vt:lpstr>AGORA - FCC-ee/CEPC Detector Concept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Particle and Astroparticle Physics in China   Present and Future</dc:title>
  <dc:creator>王贻芳</dc:creator>
  <cp:lastModifiedBy>yfwang</cp:lastModifiedBy>
  <cp:revision>293</cp:revision>
  <cp:lastPrinted>2113-01-01T00:00:00Z</cp:lastPrinted>
  <dcterms:created xsi:type="dcterms:W3CDTF">2020-09-10T14:19:00Z</dcterms:created>
  <dcterms:modified xsi:type="dcterms:W3CDTF">2026-09-17T12:05:13Z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69A97F1995D94514A3E100F2972838DD</vt:lpwstr>
  </property>
  <property fmtid="{D5CDD505-2E9C-101B-9397-08002B2CF9AE}" pid="4" name="KSOProductBuildVer">
    <vt:lpwstr>2052-12.1.0.20305</vt:lpwstr>
  </property>
</Properties>
</file>