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6" r:id="rId1"/>
  </p:sldMasterIdLst>
  <p:notesMasterIdLst>
    <p:notesMasterId r:id="rId13"/>
  </p:notesMasterIdLst>
  <p:handoutMasterIdLst>
    <p:handoutMasterId r:id="rId14"/>
  </p:handoutMasterIdLst>
  <p:sldIdLst>
    <p:sldId id="256" r:id="rId2"/>
    <p:sldId id="627" r:id="rId3"/>
    <p:sldId id="628" r:id="rId4"/>
    <p:sldId id="629" r:id="rId5"/>
    <p:sldId id="630" r:id="rId6"/>
    <p:sldId id="631" r:id="rId7"/>
    <p:sldId id="632" r:id="rId8"/>
    <p:sldId id="633" r:id="rId9"/>
    <p:sldId id="635" r:id="rId10"/>
    <p:sldId id="634" r:id="rId11"/>
    <p:sldId id="63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D81E00"/>
    <a:srgbClr val="4F37CE"/>
    <a:srgbClr val="00153A"/>
    <a:srgbClr val="FF2600"/>
    <a:srgbClr val="58B4E2"/>
    <a:srgbClr val="2FED1E"/>
    <a:srgbClr val="E726D6"/>
    <a:srgbClr val="64F3FF"/>
    <a:srgbClr val="63E7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323"/>
    <p:restoredTop sz="94453" autoAdjust="0"/>
  </p:normalViewPr>
  <p:slideViewPr>
    <p:cSldViewPr>
      <p:cViewPr varScale="1">
        <p:scale>
          <a:sx n="98" d="100"/>
          <a:sy n="98" d="100"/>
        </p:scale>
        <p:origin x="224" y="392"/>
      </p:cViewPr>
      <p:guideLst>
        <p:guide orient="horz" pos="2160"/>
        <p:guide pos="3840"/>
      </p:guideLst>
    </p:cSldViewPr>
  </p:slideViewPr>
  <p:notesTextViewPr>
    <p:cViewPr>
      <p:scale>
        <a:sx n="100" d="100"/>
        <a:sy n="100" d="100"/>
      </p:scale>
      <p:origin x="0" y="0"/>
    </p:cViewPr>
  </p:notesTextViewPr>
  <p:sorterViewPr>
    <p:cViewPr>
      <p:scale>
        <a:sx n="66" d="100"/>
        <a:sy n="66" d="100"/>
      </p:scale>
      <p:origin x="0" y="4112"/>
    </p:cViewPr>
  </p:sorterViewPr>
  <p:notesViewPr>
    <p:cSldViewPr snapToGrid="0" snapToObjects="1">
      <p:cViewPr varScale="1">
        <p:scale>
          <a:sx n="91" d="100"/>
          <a:sy n="91" d="100"/>
        </p:scale>
        <p:origin x="3600" y="1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36F95EB-D365-5642-92C7-9A73913E0157}" type="datetimeFigureOut">
              <a:rPr lang="en-US" smtClean="0"/>
              <a:t>9/18/26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05327DB-4651-B742-AAD2-BC23FFE9FDAD}" type="slidenum">
              <a:rPr lang="en-US" smtClean="0"/>
              <a:t>‹#›</a:t>
            </a:fld>
            <a:endParaRPr lang="en-US"/>
          </a:p>
        </p:txBody>
      </p:sp>
    </p:spTree>
    <p:extLst>
      <p:ext uri="{BB962C8B-B14F-4D97-AF65-F5344CB8AC3E}">
        <p14:creationId xmlns:p14="http://schemas.microsoft.com/office/powerpoint/2010/main" val="260242506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C4CAC0-0730-4096-A26E-8915B31C363E}" type="datetimeFigureOut">
              <a:rPr lang="en-US" smtClean="0"/>
              <a:pPr/>
              <a:t>9/18/26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AA4FCB-03E8-4EB9-9BA6-BE82A22FABA9}" type="slidenum">
              <a:rPr lang="en-US" smtClean="0"/>
              <a:pPr/>
              <a:t>‹#›</a:t>
            </a:fld>
            <a:endParaRPr lang="en-US"/>
          </a:p>
        </p:txBody>
      </p:sp>
    </p:spTree>
    <p:extLst>
      <p:ext uri="{BB962C8B-B14F-4D97-AF65-F5344CB8AC3E}">
        <p14:creationId xmlns:p14="http://schemas.microsoft.com/office/powerpoint/2010/main" val="345290181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We have just heard three complementary perspectives on the future of Higgs physics at circular colliders: the theory roadmap, the experimental roadmap towards FCC, and the status and future plans of CEPC.</a:t>
            </a:r>
          </a:p>
          <a:p>
            <a:r>
              <a:rPr lang="en-GB" sz="1200" b="0" i="0" kern="1200" dirty="0">
                <a:solidFill>
                  <a:schemeClr val="tx1"/>
                </a:solidFill>
                <a:effectLst/>
                <a:latin typeface="+mn-lt"/>
                <a:ea typeface="+mn-ea"/>
                <a:cs typeface="+mn-cs"/>
              </a:rPr>
              <a:t>I don't want to repeat the talks. Instead, I want to briefly highlight what I think are the main messages.</a:t>
            </a:r>
          </a:p>
          <a:p>
            <a:endParaRPr lang="en-US" dirty="0"/>
          </a:p>
        </p:txBody>
      </p:sp>
      <p:sp>
        <p:nvSpPr>
          <p:cNvPr id="4" name="Slide Number Placeholder 3"/>
          <p:cNvSpPr>
            <a:spLocks noGrp="1"/>
          </p:cNvSpPr>
          <p:nvPr>
            <p:ph type="sldNum" sz="quarter" idx="10"/>
          </p:nvPr>
        </p:nvSpPr>
        <p:spPr/>
        <p:txBody>
          <a:bodyPr/>
          <a:lstStyle/>
          <a:p>
            <a:fld id="{60AA4FCB-03E8-4EB9-9BA6-BE82A22FABA9}" type="slidenum">
              <a:rPr lang="en-US" smtClean="0"/>
              <a:pPr/>
              <a:t>1</a:t>
            </a:fld>
            <a:endParaRPr lang="en-US"/>
          </a:p>
        </p:txBody>
      </p:sp>
    </p:spTree>
    <p:extLst>
      <p:ext uri="{BB962C8B-B14F-4D97-AF65-F5344CB8AC3E}">
        <p14:creationId xmlns:p14="http://schemas.microsoft.com/office/powerpoint/2010/main" val="2794441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Let me start with the big picture from Laura's talk.</a:t>
            </a:r>
          </a:p>
          <a:p>
            <a:r>
              <a:rPr lang="en-GB" sz="1200" b="0" i="0" kern="1200" dirty="0">
                <a:solidFill>
                  <a:schemeClr val="tx1"/>
                </a:solidFill>
                <a:effectLst/>
                <a:latin typeface="+mn-lt"/>
                <a:ea typeface="+mn-ea"/>
                <a:cs typeface="+mn-cs"/>
              </a:rPr>
              <a:t>The Higgs is still the central object because it connects to many of the open questions in particle physics. But the strategy for the future is not simply ‘build a Higgs factory’.</a:t>
            </a:r>
          </a:p>
          <a:p>
            <a:r>
              <a:rPr lang="en-GB" sz="1200" b="0" i="0" kern="1200" dirty="0">
                <a:solidFill>
                  <a:schemeClr val="tx1"/>
                </a:solidFill>
                <a:effectLst/>
                <a:latin typeface="+mn-lt"/>
                <a:ea typeface="+mn-ea"/>
                <a:cs typeface="+mn-cs"/>
              </a:rPr>
              <a:t>The point is really the combination of </a:t>
            </a:r>
            <a:r>
              <a:rPr lang="en-GB" sz="1200" b="1" i="0" kern="1200" dirty="0">
                <a:solidFill>
                  <a:schemeClr val="tx1"/>
                </a:solidFill>
                <a:effectLst/>
                <a:latin typeface="+mn-lt"/>
                <a:ea typeface="+mn-ea"/>
                <a:cs typeface="+mn-cs"/>
              </a:rPr>
              <a:t>very high precision</a:t>
            </a:r>
            <a:r>
              <a:rPr lang="en-GB" sz="1200" b="0" i="0" kern="1200" dirty="0">
                <a:solidFill>
                  <a:schemeClr val="tx1"/>
                </a:solidFill>
                <a:effectLst/>
                <a:latin typeface="+mn-lt"/>
                <a:ea typeface="+mn-ea"/>
                <a:cs typeface="+mn-cs"/>
              </a:rPr>
              <a:t> and, eventually, </a:t>
            </a:r>
            <a:r>
              <a:rPr lang="en-GB" sz="1200" b="1" i="0" kern="1200" dirty="0">
                <a:solidFill>
                  <a:schemeClr val="tx1"/>
                </a:solidFill>
                <a:effectLst/>
                <a:latin typeface="+mn-lt"/>
                <a:ea typeface="+mn-ea"/>
                <a:cs typeface="+mn-cs"/>
              </a:rPr>
              <a:t>higher energy</a:t>
            </a:r>
            <a:r>
              <a:rPr lang="en-GB" sz="1200" b="0" i="0" kern="1200" dirty="0">
                <a:solidFill>
                  <a:schemeClr val="tx1"/>
                </a:solidFill>
                <a:effectLst/>
                <a:latin typeface="+mn-lt"/>
                <a:ea typeface="+mn-ea"/>
                <a:cs typeface="+mn-cs"/>
              </a:rPr>
              <a:t>.</a:t>
            </a:r>
          </a:p>
          <a:p>
            <a:r>
              <a:rPr lang="en-GB" sz="1200" b="0" i="0" kern="1200" dirty="0">
                <a:solidFill>
                  <a:schemeClr val="tx1"/>
                </a:solidFill>
                <a:effectLst/>
                <a:latin typeface="+mn-lt"/>
                <a:ea typeface="+mn-ea"/>
                <a:cs typeface="+mn-cs"/>
              </a:rPr>
              <a:t>The </a:t>
            </a:r>
            <a:r>
              <a:rPr lang="en-GB" sz="1200" b="0" i="0" kern="1200" dirty="0" err="1">
                <a:solidFill>
                  <a:schemeClr val="tx1"/>
                </a:solidFill>
                <a:effectLst/>
                <a:latin typeface="+mn-lt"/>
                <a:ea typeface="+mn-ea"/>
                <a:cs typeface="+mn-cs"/>
              </a:rPr>
              <a:t>e+e</a:t>
            </a:r>
            <a:r>
              <a:rPr lang="en-GB" sz="1200" b="0" i="0" kern="1200" dirty="0">
                <a:solidFill>
                  <a:schemeClr val="tx1"/>
                </a:solidFill>
                <a:effectLst/>
                <a:latin typeface="+mn-lt"/>
                <a:ea typeface="+mn-ea"/>
                <a:cs typeface="+mn-cs"/>
              </a:rPr>
              <a:t>− programme looks for very small deviations from the Standard Model, while a high-energy machine gives us direct access to higher mass scales.</a:t>
            </a:r>
          </a:p>
          <a:p>
            <a:r>
              <a:rPr lang="en-GB" sz="1200" b="0" i="0" kern="1200" dirty="0">
                <a:solidFill>
                  <a:schemeClr val="tx1"/>
                </a:solidFill>
                <a:effectLst/>
                <a:latin typeface="+mn-lt"/>
                <a:ea typeface="+mn-ea"/>
                <a:cs typeface="+mn-cs"/>
              </a:rPr>
              <a:t>So the conceptual roadmap is precision first, and energy as the complementary next step</a:t>
            </a:r>
          </a:p>
          <a:p>
            <a:endParaRPr lang="en-US" dirty="0"/>
          </a:p>
        </p:txBody>
      </p:sp>
      <p:sp>
        <p:nvSpPr>
          <p:cNvPr id="4" name="Slide Number Placeholder 3"/>
          <p:cNvSpPr>
            <a:spLocks noGrp="1"/>
          </p:cNvSpPr>
          <p:nvPr>
            <p:ph type="sldNum" sz="quarter" idx="5"/>
          </p:nvPr>
        </p:nvSpPr>
        <p:spPr/>
        <p:txBody>
          <a:bodyPr/>
          <a:lstStyle/>
          <a:p>
            <a:fld id="{60AA4FCB-03E8-4EB9-9BA6-BE82A22FABA9}" type="slidenum">
              <a:rPr lang="en-US" smtClean="0"/>
              <a:pPr/>
              <a:t>2</a:t>
            </a:fld>
            <a:endParaRPr lang="en-US"/>
          </a:p>
        </p:txBody>
      </p:sp>
    </p:spTree>
    <p:extLst>
      <p:ext uri="{BB962C8B-B14F-4D97-AF65-F5344CB8AC3E}">
        <p14:creationId xmlns:p14="http://schemas.microsoft.com/office/powerpoint/2010/main" val="36937047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And the starting point for this programme is, of course, the HL-LHC.</a:t>
            </a:r>
          </a:p>
          <a:p>
            <a:r>
              <a:rPr lang="en-GB" sz="1200" b="0" i="0" kern="1200" dirty="0">
                <a:solidFill>
                  <a:schemeClr val="tx1"/>
                </a:solidFill>
                <a:effectLst/>
                <a:latin typeface="+mn-lt"/>
                <a:ea typeface="+mn-ea"/>
                <a:cs typeface="+mn-cs"/>
              </a:rPr>
              <a:t>We have gone from discovery, to coupling measurements, and now into a precision programme.</a:t>
            </a:r>
          </a:p>
          <a:p>
            <a:endParaRPr lang="en-US" dirty="0"/>
          </a:p>
        </p:txBody>
      </p:sp>
      <p:sp>
        <p:nvSpPr>
          <p:cNvPr id="4" name="Slide Number Placeholder 3"/>
          <p:cNvSpPr>
            <a:spLocks noGrp="1"/>
          </p:cNvSpPr>
          <p:nvPr>
            <p:ph type="sldNum" sz="quarter" idx="5"/>
          </p:nvPr>
        </p:nvSpPr>
        <p:spPr/>
        <p:txBody>
          <a:bodyPr/>
          <a:lstStyle/>
          <a:p>
            <a:fld id="{60AA4FCB-03E8-4EB9-9BA6-BE82A22FABA9}" type="slidenum">
              <a:rPr lang="en-US" smtClean="0"/>
              <a:pPr/>
              <a:t>3</a:t>
            </a:fld>
            <a:endParaRPr lang="en-US"/>
          </a:p>
        </p:txBody>
      </p:sp>
    </p:spTree>
    <p:extLst>
      <p:ext uri="{BB962C8B-B14F-4D97-AF65-F5344CB8AC3E}">
        <p14:creationId xmlns:p14="http://schemas.microsoft.com/office/powerpoint/2010/main" val="33823004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The HL-LHC will be extremely powerful, </a:t>
            </a:r>
          </a:p>
          <a:p>
            <a:r>
              <a:rPr lang="en-GB" dirty="0"/>
              <a:t>The expectation based on the full Rum2 analysis show that the HL-LHV will reach 1-3% </a:t>
            </a:r>
            <a:r>
              <a:rPr lang="en-GB" dirty="0" err="1"/>
              <a:t>preciosn</a:t>
            </a:r>
            <a:r>
              <a:rPr lang="en-GB" dirty="0"/>
              <a:t> on the main Higgs </a:t>
            </a:r>
            <a:r>
              <a:rPr lang="en-GB" dirty="0" err="1"/>
              <a:t>coupls</a:t>
            </a:r>
            <a:r>
              <a:rPr lang="en-GB" dirty="0"/>
              <a:t>, a about a 5% precision on rare </a:t>
            </a:r>
            <a:r>
              <a:rPr lang="en-GB" dirty="0" err="1"/>
              <a:t>higgs</a:t>
            </a:r>
            <a:r>
              <a:rPr lang="en-GB" dirty="0"/>
              <a:t> decays modes like H-&gt;</a:t>
            </a:r>
            <a:r>
              <a:rPr lang="en-GB" dirty="0" err="1"/>
              <a:t>mu+mu</a:t>
            </a:r>
            <a:r>
              <a:rPr lang="en-GB" dirty="0"/>
              <a:t>- and Z-gamma</a:t>
            </a:r>
          </a:p>
          <a:p>
            <a:r>
              <a:rPr lang="en-GB" dirty="0"/>
              <a:t>And the </a:t>
            </a:r>
            <a:r>
              <a:rPr lang="en-GB" dirty="0" err="1"/>
              <a:t>Higgsselvf</a:t>
            </a:r>
            <a:r>
              <a:rPr lang="en-GB" dirty="0"/>
              <a:t> coupling will be measure to better than 30%.</a:t>
            </a:r>
          </a:p>
          <a:p>
            <a:endParaRPr lang="en-GB" dirty="0"/>
          </a:p>
          <a:p>
            <a:r>
              <a:rPr lang="en-GB" dirty="0"/>
              <a:t>This </a:t>
            </a:r>
            <a:r>
              <a:rPr lang="en-GB" dirty="0" err="1"/>
              <a:t>presediction</a:t>
            </a:r>
            <a:r>
              <a:rPr lang="en-GB" dirty="0"/>
              <a:t> are conservative since the tools and </a:t>
            </a:r>
            <a:r>
              <a:rPr lang="en-GB" dirty="0" err="1"/>
              <a:t>anlysis</a:t>
            </a:r>
            <a:r>
              <a:rPr lang="en-GB" dirty="0"/>
              <a:t> techniques are </a:t>
            </a:r>
            <a:r>
              <a:rPr lang="en-GB" dirty="0" err="1"/>
              <a:t>imporving</a:t>
            </a:r>
            <a:r>
              <a:rPr lang="en-GB" dirty="0"/>
              <a:t> fast.</a:t>
            </a:r>
          </a:p>
          <a:p>
            <a:endParaRPr lang="en-GB" dirty="0"/>
          </a:p>
          <a:p>
            <a:r>
              <a:rPr lang="en-GB" dirty="0"/>
              <a:t>But to arrive to </a:t>
            </a:r>
            <a:r>
              <a:rPr lang="en-GB" dirty="0" err="1"/>
              <a:t>fufill</a:t>
            </a:r>
            <a:r>
              <a:rPr lang="en-GB" dirty="0"/>
              <a:t> these expectation requires theoretical improvements. A theme that will reappear later on </a:t>
            </a:r>
          </a:p>
          <a:p>
            <a:endParaRPr lang="en-GB" dirty="0"/>
          </a:p>
          <a:p>
            <a:r>
              <a:rPr lang="en-GB" dirty="0"/>
              <a:t>We </a:t>
            </a:r>
            <a:r>
              <a:rPr lang="en-GB" dirty="0" err="1"/>
              <a:t>alos</a:t>
            </a:r>
            <a:r>
              <a:rPr lang="en-GB" dirty="0"/>
              <a:t> </a:t>
            </a:r>
            <a:r>
              <a:rPr lang="en-GB" sz="1200" b="0" i="0" kern="1200" dirty="0">
                <a:solidFill>
                  <a:schemeClr val="tx1"/>
                </a:solidFill>
                <a:effectLst/>
                <a:latin typeface="+mn-lt"/>
                <a:ea typeface="+mn-ea"/>
                <a:cs typeface="+mn-cs"/>
              </a:rPr>
              <a:t> know that </a:t>
            </a:r>
            <a:r>
              <a:rPr lang="en-GB" dirty="0"/>
              <a:t> some areas will remain uniquely y accessible there for quite some time — in particular Higgs pair production and some rare processes.</a:t>
            </a:r>
            <a:endParaRPr lang="en-US" dirty="0"/>
          </a:p>
        </p:txBody>
      </p:sp>
      <p:sp>
        <p:nvSpPr>
          <p:cNvPr id="4" name="Slide Number Placeholder 3"/>
          <p:cNvSpPr>
            <a:spLocks noGrp="1"/>
          </p:cNvSpPr>
          <p:nvPr>
            <p:ph type="sldNum" sz="quarter" idx="5"/>
          </p:nvPr>
        </p:nvSpPr>
        <p:spPr/>
        <p:txBody>
          <a:bodyPr/>
          <a:lstStyle/>
          <a:p>
            <a:fld id="{60AA4FCB-03E8-4EB9-9BA6-BE82A22FABA9}" type="slidenum">
              <a:rPr lang="en-US" smtClean="0"/>
              <a:pPr/>
              <a:t>4</a:t>
            </a:fld>
            <a:endParaRPr lang="en-US"/>
          </a:p>
        </p:txBody>
      </p:sp>
    </p:spTree>
    <p:extLst>
      <p:ext uri="{BB962C8B-B14F-4D97-AF65-F5344CB8AC3E}">
        <p14:creationId xmlns:p14="http://schemas.microsoft.com/office/powerpoint/2010/main" val="3691175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So what is qualitatively new at FCC-ee?</a:t>
            </a:r>
          </a:p>
          <a:p>
            <a:r>
              <a:rPr lang="en-GB" sz="1200" b="0" i="0" kern="1200" dirty="0">
                <a:solidFill>
                  <a:schemeClr val="tx1"/>
                </a:solidFill>
                <a:effectLst/>
                <a:latin typeface="+mn-lt"/>
                <a:ea typeface="+mn-ea"/>
                <a:cs typeface="+mn-cs"/>
              </a:rPr>
              <a:t>First, of course, the very precise and largely model-independent Higgs programme.</a:t>
            </a:r>
          </a:p>
          <a:p>
            <a:r>
              <a:rPr lang="en-GB" sz="1200" b="0" i="0" kern="1200" dirty="0">
                <a:solidFill>
                  <a:schemeClr val="tx1"/>
                </a:solidFill>
                <a:effectLst/>
                <a:latin typeface="+mn-lt"/>
                <a:ea typeface="+mn-ea"/>
                <a:cs typeface="+mn-cs"/>
              </a:rPr>
              <a:t>And there is also this rather unusual possibility of direct access to the electron Yukawa through s-channel Higgs production.</a:t>
            </a:r>
          </a:p>
          <a:p>
            <a:r>
              <a:rPr lang="en-GB" sz="1200" b="0" i="0" kern="1200" dirty="0">
                <a:solidFill>
                  <a:schemeClr val="tx1"/>
                </a:solidFill>
                <a:effectLst/>
                <a:latin typeface="+mn-lt"/>
                <a:ea typeface="+mn-ea"/>
                <a:cs typeface="+mn-cs"/>
              </a:rPr>
              <a:t>I would stress that this is a possibility, not part of the baseline programme. It requires a very demanding </a:t>
            </a:r>
            <a:r>
              <a:rPr lang="en-GB" sz="1200" b="0" i="0" kern="1200" dirty="0" err="1">
                <a:solidFill>
                  <a:schemeClr val="tx1"/>
                </a:solidFill>
                <a:effectLst/>
                <a:latin typeface="+mn-lt"/>
                <a:ea typeface="+mn-ea"/>
                <a:cs typeface="+mn-cs"/>
              </a:rPr>
              <a:t>monochromatisation</a:t>
            </a:r>
            <a:r>
              <a:rPr lang="en-GB" sz="1200" b="0" i="0" kern="1200" dirty="0">
                <a:solidFill>
                  <a:schemeClr val="tx1"/>
                </a:solidFill>
                <a:effectLst/>
                <a:latin typeface="+mn-lt"/>
                <a:ea typeface="+mn-ea"/>
                <a:cs typeface="+mn-cs"/>
              </a:rPr>
              <a:t> scheme and excellent control of the beam energy.</a:t>
            </a:r>
          </a:p>
          <a:p>
            <a:r>
              <a:rPr lang="en-GB" sz="1200" b="0" i="0" u="none" strike="noStrike" kern="1200" dirty="0">
                <a:solidFill>
                  <a:schemeClr val="tx1"/>
                </a:solidFill>
                <a:effectLst/>
                <a:latin typeface="+mn-lt"/>
                <a:ea typeface="+mn-ea"/>
                <a:cs typeface="+mn-cs"/>
              </a:rPr>
              <a:t>But for me it is a nice example of the type of physics that becomes conceivable when machine performance and precision are pushed very far.</a:t>
            </a:r>
            <a:endParaRPr lang="en-US" dirty="0"/>
          </a:p>
        </p:txBody>
      </p:sp>
      <p:sp>
        <p:nvSpPr>
          <p:cNvPr id="4" name="Slide Number Placeholder 3"/>
          <p:cNvSpPr>
            <a:spLocks noGrp="1"/>
          </p:cNvSpPr>
          <p:nvPr>
            <p:ph type="sldNum" sz="quarter" idx="5"/>
          </p:nvPr>
        </p:nvSpPr>
        <p:spPr/>
        <p:txBody>
          <a:bodyPr/>
          <a:lstStyle/>
          <a:p>
            <a:fld id="{60AA4FCB-03E8-4EB9-9BA6-BE82A22FABA9}" type="slidenum">
              <a:rPr lang="en-US" smtClean="0"/>
              <a:pPr/>
              <a:t>5</a:t>
            </a:fld>
            <a:endParaRPr lang="en-US"/>
          </a:p>
        </p:txBody>
      </p:sp>
    </p:spTree>
    <p:extLst>
      <p:ext uri="{BB962C8B-B14F-4D97-AF65-F5344CB8AC3E}">
        <p14:creationId xmlns:p14="http://schemas.microsoft.com/office/powerpoint/2010/main" val="22741359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kern="1200" dirty="0">
                <a:solidFill>
                  <a:schemeClr val="tx1"/>
                </a:solidFill>
                <a:effectLst/>
                <a:latin typeface="+mn-lt"/>
                <a:ea typeface="+mn-ea"/>
                <a:cs typeface="+mn-cs"/>
              </a:rPr>
              <a:t>FCC-ee is much more than a Higgs factory.</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We are talking about trillions of Z decays, hundreds of millions of WW events, millions of Higgs events, and a very substantial top programme.</a:t>
            </a:r>
          </a:p>
          <a:p>
            <a:r>
              <a:rPr lang="en-GB" sz="1200" b="0" i="0" kern="1200" dirty="0">
                <a:solidFill>
                  <a:schemeClr val="tx1"/>
                </a:solidFill>
                <a:effectLst/>
                <a:latin typeface="+mn-lt"/>
                <a:ea typeface="+mn-ea"/>
                <a:cs typeface="+mn-cs"/>
              </a:rPr>
              <a:t>So the Higgs measurements do not sit on their own. The electroweak, flavour and top programmes provide inputs that are essential for the interpretation of the Higgs measurements.</a:t>
            </a:r>
          </a:p>
          <a:p>
            <a:r>
              <a:rPr lang="en-GB" sz="1200" b="0" i="0" kern="1200" dirty="0">
                <a:solidFill>
                  <a:schemeClr val="tx1"/>
                </a:solidFill>
                <a:effectLst/>
                <a:latin typeface="+mn-lt"/>
                <a:ea typeface="+mn-ea"/>
                <a:cs typeface="+mn-cs"/>
              </a:rPr>
              <a:t>And there is a second message here: with these enormous samples, statistics stop being the only issue.</a:t>
            </a:r>
          </a:p>
          <a:p>
            <a:r>
              <a:rPr lang="en-GB" sz="1200" b="0" i="0" kern="1200" dirty="0">
                <a:solidFill>
                  <a:schemeClr val="tx1"/>
                </a:solidFill>
                <a:effectLst/>
                <a:latin typeface="+mn-lt"/>
                <a:ea typeface="+mn-ea"/>
                <a:cs typeface="+mn-cs"/>
              </a:rPr>
              <a:t>We have to understand detector systematics, beam properties, backgrounds — and theory — at a completely new level.</a:t>
            </a:r>
          </a:p>
          <a:p>
            <a:r>
              <a:rPr lang="en-GB" sz="1200" b="0" i="0" u="none" strike="noStrike" kern="1200" dirty="0">
                <a:solidFill>
                  <a:schemeClr val="tx1"/>
                </a:solidFill>
                <a:effectLst/>
                <a:latin typeface="+mn-lt"/>
                <a:ea typeface="+mn-ea"/>
                <a:cs typeface="+mn-cs"/>
              </a:rPr>
              <a:t>That is why I think the interesting question is not only whether FCC-ee can produce the events, but whether </a:t>
            </a:r>
            <a:r>
              <a:rPr lang="en-GB" sz="1200" b="1" i="0" kern="1200" dirty="0">
                <a:solidFill>
                  <a:schemeClr val="tx1"/>
                </a:solidFill>
                <a:effectLst/>
                <a:latin typeface="+mn-lt"/>
                <a:ea typeface="+mn-ea"/>
                <a:cs typeface="+mn-cs"/>
              </a:rPr>
              <a:t>we are prepared to extract all the information from them</a:t>
            </a:r>
            <a:r>
              <a:rPr lang="en-GB" sz="1200" b="0" i="0" u="none" strike="noStrike" kern="1200" dirty="0">
                <a:solidFill>
                  <a:schemeClr val="tx1"/>
                </a:solidFill>
                <a:effectLst/>
                <a:latin typeface="+mn-lt"/>
                <a:ea typeface="+mn-ea"/>
                <a:cs typeface="+mn-cs"/>
              </a:rPr>
              <a:t>.</a:t>
            </a:r>
            <a:endParaRPr lang="en-GB"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60AA4FCB-03E8-4EB9-9BA6-BE82A22FABA9}" type="slidenum">
              <a:rPr lang="en-US" smtClean="0"/>
              <a:pPr/>
              <a:t>6</a:t>
            </a:fld>
            <a:endParaRPr lang="en-US"/>
          </a:p>
        </p:txBody>
      </p:sp>
    </p:spTree>
    <p:extLst>
      <p:ext uri="{BB962C8B-B14F-4D97-AF65-F5344CB8AC3E}">
        <p14:creationId xmlns:p14="http://schemas.microsoft.com/office/powerpoint/2010/main" val="9059730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And this leads to the detector question.</a:t>
            </a:r>
          </a:p>
          <a:p>
            <a:r>
              <a:rPr lang="en-GB" sz="1200" b="0" i="0" kern="1200" dirty="0">
                <a:solidFill>
                  <a:schemeClr val="tx1"/>
                </a:solidFill>
                <a:effectLst/>
                <a:latin typeface="+mn-lt"/>
                <a:ea typeface="+mn-ea"/>
                <a:cs typeface="+mn-cs"/>
              </a:rPr>
              <a:t>We are still in a phase where there is a remarkable diversity of concepts.</a:t>
            </a:r>
          </a:p>
          <a:p>
            <a:r>
              <a:rPr lang="en-GB" sz="1200" b="0" i="0" kern="1200" dirty="0">
                <a:solidFill>
                  <a:schemeClr val="tx1"/>
                </a:solidFill>
                <a:effectLst/>
                <a:latin typeface="+mn-lt"/>
                <a:ea typeface="+mn-ea"/>
                <a:cs typeface="+mn-cs"/>
              </a:rPr>
              <a:t>That is healthy because there are still real technological choices: tracking, calorimetry, particle identification, timing, material budget, and the machine–detector interface.</a:t>
            </a:r>
          </a:p>
          <a:p>
            <a:r>
              <a:rPr lang="en-GB" sz="1200" b="0" i="0" kern="1200" dirty="0">
                <a:solidFill>
                  <a:schemeClr val="tx1"/>
                </a:solidFill>
                <a:effectLst/>
                <a:latin typeface="+mn-lt"/>
                <a:ea typeface="+mn-ea"/>
                <a:cs typeface="+mn-cs"/>
              </a:rPr>
              <a:t>But we are also approaching a point where these concepts have to become sufficiently mature that we can move rapidly towards real experiments.</a:t>
            </a:r>
          </a:p>
          <a:p>
            <a:endParaRPr lang="en-US" dirty="0"/>
          </a:p>
        </p:txBody>
      </p:sp>
      <p:sp>
        <p:nvSpPr>
          <p:cNvPr id="4" name="Slide Number Placeholder 3"/>
          <p:cNvSpPr>
            <a:spLocks noGrp="1"/>
          </p:cNvSpPr>
          <p:nvPr>
            <p:ph type="sldNum" sz="quarter" idx="5"/>
          </p:nvPr>
        </p:nvSpPr>
        <p:spPr/>
        <p:txBody>
          <a:bodyPr/>
          <a:lstStyle/>
          <a:p>
            <a:fld id="{60AA4FCB-03E8-4EB9-9BA6-BE82A22FABA9}" type="slidenum">
              <a:rPr lang="en-US" smtClean="0"/>
              <a:pPr/>
              <a:t>7</a:t>
            </a:fld>
            <a:endParaRPr lang="en-US"/>
          </a:p>
        </p:txBody>
      </p:sp>
    </p:spTree>
    <p:extLst>
      <p:ext uri="{BB962C8B-B14F-4D97-AF65-F5344CB8AC3E}">
        <p14:creationId xmlns:p14="http://schemas.microsoft.com/office/powerpoint/2010/main" val="38353422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So the question is not really which detector is the winner today.</a:t>
            </a:r>
          </a:p>
          <a:p>
            <a:r>
              <a:rPr lang="en-GB" sz="1200" b="0" i="0" kern="1200" dirty="0">
                <a:solidFill>
                  <a:schemeClr val="tx1"/>
                </a:solidFill>
                <a:effectLst/>
                <a:latin typeface="+mn-lt"/>
                <a:ea typeface="+mn-ea"/>
                <a:cs typeface="+mn-cs"/>
              </a:rPr>
              <a:t>The question is: </a:t>
            </a:r>
            <a:r>
              <a:rPr lang="en-GB" sz="1200" b="1" i="0" kern="1200" dirty="0">
                <a:solidFill>
                  <a:schemeClr val="tx1"/>
                </a:solidFill>
                <a:effectLst/>
                <a:latin typeface="+mn-lt"/>
                <a:ea typeface="+mn-ea"/>
                <a:cs typeface="+mn-cs"/>
              </a:rPr>
              <a:t>are the current R&amp;D programmes taking us far enough, fast enough, to make a TDR possible once there is approval?</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And what needs to be demonstrated before that point — versus what can reasonably wait until after approval?</a:t>
            </a:r>
          </a:p>
          <a:p>
            <a:endParaRPr lang="en-US" dirty="0"/>
          </a:p>
        </p:txBody>
      </p:sp>
      <p:sp>
        <p:nvSpPr>
          <p:cNvPr id="4" name="Slide Number Placeholder 3"/>
          <p:cNvSpPr>
            <a:spLocks noGrp="1"/>
          </p:cNvSpPr>
          <p:nvPr>
            <p:ph type="sldNum" sz="quarter" idx="5"/>
          </p:nvPr>
        </p:nvSpPr>
        <p:spPr/>
        <p:txBody>
          <a:bodyPr/>
          <a:lstStyle/>
          <a:p>
            <a:fld id="{60AA4FCB-03E8-4EB9-9BA6-BE82A22FABA9}" type="slidenum">
              <a:rPr lang="en-US" smtClean="0"/>
              <a:pPr/>
              <a:t>8</a:t>
            </a:fld>
            <a:endParaRPr lang="en-US"/>
          </a:p>
        </p:txBody>
      </p:sp>
    </p:spTree>
    <p:extLst>
      <p:ext uri="{BB962C8B-B14F-4D97-AF65-F5344CB8AC3E}">
        <p14:creationId xmlns:p14="http://schemas.microsoft.com/office/powerpoint/2010/main" val="3680782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mn-lt"/>
                <a:ea typeface="+mn-ea"/>
                <a:cs typeface="+mn-cs"/>
              </a:rPr>
              <a:t>Yifang also showed that there is a substantial amount of R&amp;D continuing in CEPC — in cavities, modules, klystrons, magnets, and detector technologies.</a:t>
            </a:r>
          </a:p>
          <a:p>
            <a:r>
              <a:rPr lang="en-GB" sz="1200" b="0" i="0" kern="1200" dirty="0">
                <a:solidFill>
                  <a:schemeClr val="tx1"/>
                </a:solidFill>
                <a:effectLst/>
                <a:latin typeface="+mn-lt"/>
                <a:ea typeface="+mn-ea"/>
                <a:cs typeface="+mn-cs"/>
              </a:rPr>
              <a:t>So even though the current planning situation for CEPC is different from the FCC timeline, the R&amp;D programme continues.</a:t>
            </a:r>
          </a:p>
          <a:p>
            <a:r>
              <a:rPr lang="en-GB" sz="1200" b="0" i="0" kern="1200" dirty="0">
                <a:solidFill>
                  <a:schemeClr val="tx1"/>
                </a:solidFill>
                <a:effectLst/>
                <a:latin typeface="+mn-lt"/>
                <a:ea typeface="+mn-ea"/>
                <a:cs typeface="+mn-cs"/>
              </a:rPr>
              <a:t>And for me, the interesting point is what this means for the wider community:</a:t>
            </a:r>
          </a:p>
          <a:p>
            <a:r>
              <a:rPr lang="en-GB" sz="1200" b="0" i="0" kern="1200" dirty="0">
                <a:solidFill>
                  <a:schemeClr val="tx1"/>
                </a:solidFill>
                <a:effectLst/>
                <a:latin typeface="+mn-lt"/>
                <a:ea typeface="+mn-ea"/>
                <a:cs typeface="+mn-cs"/>
              </a:rPr>
              <a:t>which of these developments are specific to CEPC, and which are resources for a global future circular-collider programme?</a:t>
            </a:r>
          </a:p>
          <a:p>
            <a:endParaRPr lang="en-US" dirty="0"/>
          </a:p>
        </p:txBody>
      </p:sp>
      <p:sp>
        <p:nvSpPr>
          <p:cNvPr id="4" name="Slide Number Placeholder 3"/>
          <p:cNvSpPr>
            <a:spLocks noGrp="1"/>
          </p:cNvSpPr>
          <p:nvPr>
            <p:ph type="sldNum" sz="quarter" idx="5"/>
          </p:nvPr>
        </p:nvSpPr>
        <p:spPr/>
        <p:txBody>
          <a:bodyPr/>
          <a:lstStyle/>
          <a:p>
            <a:fld id="{60AA4FCB-03E8-4EB9-9BA6-BE82A22FABA9}" type="slidenum">
              <a:rPr lang="en-US" smtClean="0"/>
              <a:pPr/>
              <a:t>9</a:t>
            </a:fld>
            <a:endParaRPr lang="en-US"/>
          </a:p>
        </p:txBody>
      </p:sp>
    </p:spTree>
    <p:extLst>
      <p:ext uri="{BB962C8B-B14F-4D97-AF65-F5344CB8AC3E}">
        <p14:creationId xmlns:p14="http://schemas.microsoft.com/office/powerpoint/2010/main" val="18938667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25000" lnSpcReduction="20000"/>
          </a:bodyPr>
          <a:lstStyle/>
          <a:p>
            <a:r>
              <a:rPr lang="en-GB" sz="1200" b="0" i="0" kern="1200" dirty="0">
                <a:solidFill>
                  <a:schemeClr val="tx1"/>
                </a:solidFill>
                <a:effectLst/>
                <a:latin typeface="+mn-lt"/>
                <a:ea typeface="+mn-ea"/>
                <a:cs typeface="+mn-cs"/>
              </a:rPr>
              <a:t>So where does this leave us?</a:t>
            </a:r>
          </a:p>
          <a:p>
            <a:r>
              <a:rPr lang="en-GB" sz="1200" b="0" i="0" kern="1200" dirty="0">
                <a:solidFill>
                  <a:schemeClr val="tx1"/>
                </a:solidFill>
                <a:effectLst/>
                <a:latin typeface="+mn-lt"/>
                <a:ea typeface="+mn-ea"/>
                <a:cs typeface="+mn-cs"/>
              </a:rPr>
              <a:t>On the CEPC side, the current situation is that CEPC is not in the Chinese 2026–2030 five-year plan, but the accelerator and detector R&amp;D continues, with an explicit interest in common technologies and collaboration with FCC.</a:t>
            </a:r>
          </a:p>
          <a:p>
            <a:r>
              <a:rPr lang="en-GB" sz="1200" b="0" i="0" kern="1200" dirty="0">
                <a:solidFill>
                  <a:schemeClr val="tx1"/>
                </a:solidFill>
                <a:effectLst/>
                <a:latin typeface="+mn-lt"/>
                <a:ea typeface="+mn-ea"/>
                <a:cs typeface="+mn-cs"/>
              </a:rPr>
              <a:t>On the FCC side, we are now in the period leading to a possible 2028 project decision.</a:t>
            </a:r>
          </a:p>
          <a:p>
            <a:r>
              <a:rPr lang="en-GB" sz="1200" b="0" i="0" kern="1200" dirty="0">
                <a:solidFill>
                  <a:schemeClr val="tx1"/>
                </a:solidFill>
                <a:effectLst/>
                <a:latin typeface="+mn-lt"/>
                <a:ea typeface="+mn-ea"/>
                <a:cs typeface="+mn-cs"/>
              </a:rPr>
              <a:t>So I think this gives us a very useful way of framing the discussion:</a:t>
            </a:r>
          </a:p>
          <a:p>
            <a:r>
              <a:rPr lang="en-GB" sz="1200" b="1" i="0" kern="1200" dirty="0">
                <a:solidFill>
                  <a:schemeClr val="tx1"/>
                </a:solidFill>
                <a:effectLst/>
                <a:latin typeface="+mn-lt"/>
                <a:ea typeface="+mn-ea"/>
                <a:cs typeface="+mn-cs"/>
              </a:rPr>
              <a:t>what does ‘being ready’ actually mean?</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If there is a go-ahead in 2028, are we ready to move from concepts and R&amp;D into experiments?”</a:t>
            </a:r>
          </a:p>
          <a:p>
            <a:r>
              <a:rPr lang="en-GB" sz="1200" b="0" i="0" kern="1200" dirty="0">
                <a:solidFill>
                  <a:schemeClr val="tx1"/>
                </a:solidFill>
                <a:effectLst/>
                <a:latin typeface="+mn-lt"/>
                <a:ea typeface="+mn-ea"/>
                <a:cs typeface="+mn-cs"/>
              </a:rPr>
              <a:t>Then click.</a:t>
            </a:r>
          </a:p>
          <a:p>
            <a:r>
              <a:rPr lang="en-GB" sz="1200" b="1" i="0" kern="1200" dirty="0">
                <a:solidFill>
                  <a:schemeClr val="tx1"/>
                </a:solidFill>
                <a:effectLst/>
                <a:latin typeface="+mn-lt"/>
                <a:ea typeface="+mn-ea"/>
                <a:cs typeface="+mn-cs"/>
              </a:rPr>
              <a:t>Time: ~50 sec</a:t>
            </a:r>
            <a:endParaRPr lang="en-GB" sz="1200" b="0" i="0" kern="1200" dirty="0">
              <a:solidFill>
                <a:schemeClr val="tx1"/>
              </a:solidFill>
              <a:effectLst/>
              <a:latin typeface="+mn-lt"/>
              <a:ea typeface="+mn-ea"/>
              <a:cs typeface="+mn-cs"/>
            </a:endParaRPr>
          </a:p>
          <a:p>
            <a:br>
              <a:rPr lang="en-GB" sz="1200" b="0" i="0" kern="1200" dirty="0">
                <a:solidFill>
                  <a:schemeClr val="tx1"/>
                </a:solidFill>
                <a:effectLst/>
                <a:latin typeface="+mn-lt"/>
                <a:ea typeface="+mn-ea"/>
                <a:cs typeface="+mn-cs"/>
              </a:rPr>
            </a:br>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Slide 11 — Are we ready for 2028?</a:t>
            </a:r>
          </a:p>
          <a:p>
            <a:r>
              <a:rPr lang="en-GB" sz="1200" b="0" i="0" kern="1200" dirty="0">
                <a:solidFill>
                  <a:schemeClr val="tx1"/>
                </a:solidFill>
                <a:effectLst/>
                <a:latin typeface="+mn-lt"/>
                <a:ea typeface="+mn-ea"/>
                <a:cs typeface="+mn-cs"/>
              </a:rPr>
              <a:t>This is where I would </a:t>
            </a:r>
            <a:r>
              <a:rPr lang="en-GB" sz="1200" b="1" i="0" kern="1200" dirty="0">
                <a:solidFill>
                  <a:schemeClr val="tx1"/>
                </a:solidFill>
                <a:effectLst/>
                <a:latin typeface="+mn-lt"/>
                <a:ea typeface="+mn-ea"/>
                <a:cs typeface="+mn-cs"/>
              </a:rPr>
              <a:t>slow down and engage the room</a:t>
            </a:r>
            <a:r>
              <a:rPr lang="en-GB" sz="1200" b="0" i="0" kern="1200" dirty="0">
                <a:solidFill>
                  <a:schemeClr val="tx1"/>
                </a:solidFill>
                <a:effectLst/>
                <a:latin typeface="+mn-lt"/>
                <a:ea typeface="+mn-ea"/>
                <a:cs typeface="+mn-cs"/>
              </a:rPr>
              <a:t>.</a:t>
            </a:r>
          </a:p>
          <a:p>
            <a:r>
              <a:rPr lang="en-GB" sz="1200" b="0" i="0" kern="1200" dirty="0">
                <a:solidFill>
                  <a:schemeClr val="tx1"/>
                </a:solidFill>
                <a:effectLst/>
                <a:latin typeface="+mn-lt"/>
                <a:ea typeface="+mn-ea"/>
                <a:cs typeface="+mn-cs"/>
              </a:rPr>
              <a:t>Your current four categories are:</a:t>
            </a:r>
          </a:p>
          <a:p>
            <a:pPr lvl="0"/>
            <a:r>
              <a:rPr lang="en-GB" sz="1200" b="0" i="0" kern="1200" dirty="0">
                <a:solidFill>
                  <a:schemeClr val="tx1"/>
                </a:solidFill>
                <a:effectLst/>
                <a:latin typeface="+mn-lt"/>
                <a:ea typeface="+mn-ea"/>
                <a:cs typeface="+mn-cs"/>
              </a:rPr>
              <a:t>Detector readiness</a:t>
            </a:r>
          </a:p>
          <a:p>
            <a:pPr lvl="0"/>
            <a:r>
              <a:rPr lang="en-GB" sz="1200" b="0" i="0" kern="1200" dirty="0">
                <a:solidFill>
                  <a:schemeClr val="tx1"/>
                </a:solidFill>
                <a:effectLst/>
                <a:latin typeface="+mn-lt"/>
                <a:ea typeface="+mn-ea"/>
                <a:cs typeface="+mn-cs"/>
              </a:rPr>
              <a:t>Physics + theory readiness</a:t>
            </a:r>
          </a:p>
          <a:p>
            <a:pPr lvl="0"/>
            <a:r>
              <a:rPr lang="en-GB" sz="1200" b="0" i="0" kern="1200" dirty="0">
                <a:solidFill>
                  <a:schemeClr val="tx1"/>
                </a:solidFill>
                <a:effectLst/>
                <a:latin typeface="+mn-lt"/>
                <a:ea typeface="+mn-ea"/>
                <a:cs typeface="+mn-cs"/>
              </a:rPr>
              <a:t>Machine / running strategy readiness / possible descoping</a:t>
            </a:r>
          </a:p>
          <a:p>
            <a:pPr lvl="0"/>
            <a:r>
              <a:rPr lang="en-GB" sz="1200" b="0" i="0" kern="1200" dirty="0">
                <a:solidFill>
                  <a:schemeClr val="tx1"/>
                </a:solidFill>
                <a:effectLst/>
                <a:latin typeface="+mn-lt"/>
                <a:ea typeface="+mn-ea"/>
                <a:cs typeface="+mn-cs"/>
              </a:rPr>
              <a:t>Community / collaboration readiness </a:t>
            </a:r>
          </a:p>
          <a:p>
            <a:r>
              <a:rPr lang="en-GB" sz="1200" b="0" i="0" kern="1200" dirty="0">
                <a:solidFill>
                  <a:schemeClr val="tx1"/>
                </a:solidFill>
                <a:effectLst/>
                <a:latin typeface="+mn-lt"/>
                <a:ea typeface="+mn-ea"/>
                <a:cs typeface="+mn-cs"/>
              </a:rPr>
              <a:t>I think they are exactly the right four.</a:t>
            </a:r>
          </a:p>
          <a:p>
            <a:r>
              <a:rPr lang="en-GB" sz="1200" b="0" i="0" kern="1200" dirty="0">
                <a:solidFill>
                  <a:schemeClr val="tx1"/>
                </a:solidFill>
                <a:effectLst/>
                <a:latin typeface="+mn-lt"/>
                <a:ea typeface="+mn-ea"/>
                <a:cs typeface="+mn-cs"/>
              </a:rPr>
              <a:t>But don't read them as bullets. Say:</a:t>
            </a:r>
          </a:p>
          <a:p>
            <a:r>
              <a:rPr lang="en-GB" sz="1200" b="0" i="0" kern="1200" dirty="0">
                <a:solidFill>
                  <a:schemeClr val="tx1"/>
                </a:solidFill>
                <a:effectLst/>
                <a:latin typeface="+mn-lt"/>
                <a:ea typeface="+mn-ea"/>
                <a:cs typeface="+mn-cs"/>
              </a:rPr>
              <a:t>“I would like to structure the discussion around four questions.”</a:t>
            </a:r>
          </a:p>
          <a:p>
            <a:r>
              <a:rPr lang="en-GB" sz="1200" b="1" i="0" kern="1200" dirty="0">
                <a:solidFill>
                  <a:schemeClr val="tx1"/>
                </a:solidFill>
                <a:effectLst/>
                <a:latin typeface="+mn-lt"/>
                <a:ea typeface="+mn-ea"/>
                <a:cs typeface="+mn-cs"/>
              </a:rPr>
              <a:t>1. Detector readiness</a:t>
            </a:r>
          </a:p>
          <a:p>
            <a:r>
              <a:rPr lang="en-GB" sz="1200" b="0" i="0" kern="1200" dirty="0">
                <a:solidFill>
                  <a:schemeClr val="tx1"/>
                </a:solidFill>
                <a:effectLst/>
                <a:latin typeface="+mn-lt"/>
                <a:ea typeface="+mn-ea"/>
                <a:cs typeface="+mn-cs"/>
              </a:rPr>
              <a:t>“First, detectors.</a:t>
            </a:r>
          </a:p>
          <a:p>
            <a:r>
              <a:rPr lang="en-GB" sz="1200" b="0" i="0" kern="1200" dirty="0">
                <a:solidFill>
                  <a:schemeClr val="tx1"/>
                </a:solidFill>
                <a:effectLst/>
                <a:latin typeface="+mn-lt"/>
                <a:ea typeface="+mn-ea"/>
                <a:cs typeface="+mn-cs"/>
              </a:rPr>
              <a:t>We have the DRDs, we have several detector concepts, and a lot of impressive R&amp;D.</a:t>
            </a:r>
          </a:p>
          <a:p>
            <a:r>
              <a:rPr lang="en-GB" sz="1200" b="0" i="0" kern="1200" dirty="0">
                <a:solidFill>
                  <a:schemeClr val="tx1"/>
                </a:solidFill>
                <a:effectLst/>
                <a:latin typeface="+mn-lt"/>
                <a:ea typeface="+mn-ea"/>
                <a:cs typeface="+mn-cs"/>
              </a:rPr>
              <a:t>But are we on a credible path from today's DRD activities to a TDR-ready detector?</a:t>
            </a:r>
          </a:p>
          <a:p>
            <a:r>
              <a:rPr lang="en-GB" sz="1200" b="0" i="0" kern="1200" dirty="0">
                <a:solidFill>
                  <a:schemeClr val="tx1"/>
                </a:solidFill>
                <a:effectLst/>
                <a:latin typeface="+mn-lt"/>
                <a:ea typeface="+mn-ea"/>
                <a:cs typeface="+mn-cs"/>
              </a:rPr>
              <a:t>What are the critical demonstrations that really need to happen before 2028?</a:t>
            </a:r>
          </a:p>
          <a:p>
            <a:r>
              <a:rPr lang="en-GB" sz="1200" b="0" i="0" kern="1200" dirty="0">
                <a:solidFill>
                  <a:schemeClr val="tx1"/>
                </a:solidFill>
                <a:effectLst/>
                <a:latin typeface="+mn-lt"/>
                <a:ea typeface="+mn-ea"/>
                <a:cs typeface="+mn-cs"/>
              </a:rPr>
              <a:t>And, importantly, are we developing the right things now so that we can move quickly after approval?”</a:t>
            </a:r>
          </a:p>
          <a:p>
            <a:r>
              <a:rPr lang="en-GB" sz="1200" b="0" i="0" kern="1200" dirty="0">
                <a:solidFill>
                  <a:schemeClr val="tx1"/>
                </a:solidFill>
                <a:effectLst/>
                <a:latin typeface="+mn-lt"/>
                <a:ea typeface="+mn-ea"/>
                <a:cs typeface="+mn-cs"/>
              </a:rPr>
              <a:t>Then ask </a:t>
            </a:r>
            <a:r>
              <a:rPr lang="en-GB" sz="1200" b="1" i="0" kern="1200" dirty="0">
                <a:solidFill>
                  <a:schemeClr val="tx1"/>
                </a:solidFill>
                <a:effectLst/>
                <a:latin typeface="+mn-lt"/>
                <a:ea typeface="+mn-ea"/>
                <a:cs typeface="+mn-cs"/>
              </a:rPr>
              <a:t>Guy first</a:t>
            </a:r>
            <a:r>
              <a:rPr lang="en-GB" sz="1200" b="0" i="0" kern="1200" dirty="0">
                <a:solidFill>
                  <a:schemeClr val="tx1"/>
                </a:solidFill>
                <a:effectLst/>
                <a:latin typeface="+mn-lt"/>
                <a:ea typeface="+mn-ea"/>
                <a:cs typeface="+mn-cs"/>
              </a:rPr>
              <a:t>.</a:t>
            </a:r>
          </a:p>
          <a:p>
            <a:r>
              <a:rPr lang="en-GB" sz="1200" b="0" i="0" kern="1200" dirty="0">
                <a:solidFill>
                  <a:schemeClr val="tx1"/>
                </a:solidFill>
                <a:effectLst/>
                <a:latin typeface="+mn-lt"/>
                <a:ea typeface="+mn-ea"/>
                <a:cs typeface="+mn-cs"/>
              </a:rPr>
              <a:t>A very good follow-up is:</a:t>
            </a:r>
          </a:p>
          <a:p>
            <a:r>
              <a:rPr lang="en-GB" sz="1200" b="1" i="0" kern="1200" dirty="0">
                <a:solidFill>
                  <a:schemeClr val="tx1"/>
                </a:solidFill>
                <a:effectLst/>
                <a:latin typeface="+mn-lt"/>
                <a:ea typeface="+mn-ea"/>
                <a:cs typeface="+mn-cs"/>
              </a:rPr>
              <a:t>“What is the single biggest detector-readiness gap today?”</a:t>
            </a:r>
            <a:endParaRPr lang="en-GB" sz="1200" b="0" i="0" kern="1200" dirty="0">
              <a:solidFill>
                <a:schemeClr val="tx1"/>
              </a:solidFill>
              <a:effectLst/>
              <a:latin typeface="+mn-lt"/>
              <a:ea typeface="+mn-ea"/>
              <a:cs typeface="+mn-cs"/>
            </a:endParaRPr>
          </a:p>
          <a:p>
            <a:br>
              <a:rPr lang="en-GB" sz="1200" b="0" i="0" kern="1200" dirty="0">
                <a:solidFill>
                  <a:schemeClr val="tx1"/>
                </a:solidFill>
                <a:effectLst/>
                <a:latin typeface="+mn-lt"/>
                <a:ea typeface="+mn-ea"/>
                <a:cs typeface="+mn-cs"/>
              </a:rPr>
            </a:br>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2. Physics + theory readiness</a:t>
            </a:r>
          </a:p>
          <a:p>
            <a:r>
              <a:rPr lang="en-GB" sz="1200" b="0" i="0" kern="1200" dirty="0">
                <a:solidFill>
                  <a:schemeClr val="tx1"/>
                </a:solidFill>
                <a:effectLst/>
                <a:latin typeface="+mn-lt"/>
                <a:ea typeface="+mn-ea"/>
                <a:cs typeface="+mn-cs"/>
              </a:rPr>
              <a:t>Then turn to Laura:</a:t>
            </a:r>
          </a:p>
          <a:p>
            <a:r>
              <a:rPr lang="en-GB" sz="1200" b="0" i="0" kern="1200" dirty="0">
                <a:solidFill>
                  <a:schemeClr val="tx1"/>
                </a:solidFill>
                <a:effectLst/>
                <a:latin typeface="+mn-lt"/>
                <a:ea typeface="+mn-ea"/>
                <a:cs typeface="+mn-cs"/>
              </a:rPr>
              <a:t>“Second, physics and theory.</a:t>
            </a:r>
          </a:p>
          <a:p>
            <a:r>
              <a:rPr lang="en-GB" sz="1200" b="0" i="0" kern="1200" dirty="0">
                <a:solidFill>
                  <a:schemeClr val="tx1"/>
                </a:solidFill>
                <a:effectLst/>
                <a:latin typeface="+mn-lt"/>
                <a:ea typeface="+mn-ea"/>
                <a:cs typeface="+mn-cs"/>
              </a:rPr>
              <a:t>We are talking about extremely ambitious precision. Laura has shown that the challenge is not only calculating the Higgs cross section, but controlling electroweak corrections, QCD, ISR, generators, parametric uncertainties and the global EFT interpretation.</a:t>
            </a:r>
          </a:p>
          <a:p>
            <a:r>
              <a:rPr lang="en-GB" sz="1200" b="0" i="0" kern="1200" dirty="0">
                <a:solidFill>
                  <a:schemeClr val="tx1"/>
                </a:solidFill>
                <a:effectLst/>
                <a:latin typeface="+mn-lt"/>
                <a:ea typeface="+mn-ea"/>
                <a:cs typeface="+mn-cs"/>
              </a:rPr>
              <a:t>So how confident are we that theory will be ready when the data arrive?</a:t>
            </a:r>
          </a:p>
          <a:p>
            <a:r>
              <a:rPr lang="en-GB" sz="1200" b="0" i="0" kern="1200" dirty="0">
                <a:solidFill>
                  <a:schemeClr val="tx1"/>
                </a:solidFill>
                <a:effectLst/>
                <a:latin typeface="+mn-lt"/>
                <a:ea typeface="+mn-ea"/>
                <a:cs typeface="+mn-cs"/>
              </a:rPr>
              <a:t>And where should the community put the effort now?”</a:t>
            </a:r>
          </a:p>
          <a:p>
            <a:r>
              <a:rPr lang="en-GB" sz="1200" b="0" i="0" kern="1200" dirty="0">
                <a:solidFill>
                  <a:schemeClr val="tx1"/>
                </a:solidFill>
                <a:effectLst/>
                <a:latin typeface="+mn-lt"/>
                <a:ea typeface="+mn-ea"/>
                <a:cs typeface="+mn-cs"/>
              </a:rPr>
              <a:t>A sharper follow-up:</a:t>
            </a:r>
          </a:p>
          <a:p>
            <a:r>
              <a:rPr lang="en-GB" sz="1200" b="1" i="0" kern="1200" dirty="0">
                <a:solidFill>
                  <a:schemeClr val="tx1"/>
                </a:solidFill>
                <a:effectLst/>
                <a:latin typeface="+mn-lt"/>
                <a:ea typeface="+mn-ea"/>
                <a:cs typeface="+mn-cs"/>
              </a:rPr>
              <a:t>“Which theory uncertainty should we be most worried about today?”</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That is much more likely to generate a concrete answer than “what are the theory challenges?”</a:t>
            </a:r>
          </a:p>
          <a:p>
            <a:br>
              <a:rPr lang="en-GB" sz="1200" b="0" i="0" kern="1200" dirty="0">
                <a:solidFill>
                  <a:schemeClr val="tx1"/>
                </a:solidFill>
                <a:effectLst/>
                <a:latin typeface="+mn-lt"/>
                <a:ea typeface="+mn-ea"/>
                <a:cs typeface="+mn-cs"/>
              </a:rPr>
            </a:br>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3. Machine / running strategy / descoping</a:t>
            </a:r>
          </a:p>
          <a:p>
            <a:r>
              <a:rPr lang="en-GB" sz="1200" b="0" i="0" kern="1200" dirty="0">
                <a:solidFill>
                  <a:schemeClr val="tx1"/>
                </a:solidFill>
                <a:effectLst/>
                <a:latin typeface="+mn-lt"/>
                <a:ea typeface="+mn-ea"/>
                <a:cs typeface="+mn-cs"/>
              </a:rPr>
              <a:t>Then:</a:t>
            </a:r>
          </a:p>
          <a:p>
            <a:r>
              <a:rPr lang="en-GB" sz="1200" b="0" i="0" kern="1200" dirty="0">
                <a:solidFill>
                  <a:schemeClr val="tx1"/>
                </a:solidFill>
                <a:effectLst/>
                <a:latin typeface="+mn-lt"/>
                <a:ea typeface="+mn-ea"/>
                <a:cs typeface="+mn-cs"/>
              </a:rPr>
              <a:t>“Third, the machine and the physics programme.</a:t>
            </a:r>
          </a:p>
          <a:p>
            <a:r>
              <a:rPr lang="en-GB" sz="1200" b="0" i="0" kern="1200" dirty="0">
                <a:solidFill>
                  <a:schemeClr val="tx1"/>
                </a:solidFill>
                <a:effectLst/>
                <a:latin typeface="+mn-lt"/>
                <a:ea typeface="+mn-ea"/>
                <a:cs typeface="+mn-cs"/>
              </a:rPr>
              <a:t>We have a baseline running programme, but Guy has also emphasised that there is still flexibility.</a:t>
            </a:r>
          </a:p>
          <a:p>
            <a:r>
              <a:rPr lang="en-GB" sz="1200" b="0" i="0" kern="1200" dirty="0">
                <a:solidFill>
                  <a:schemeClr val="tx1"/>
                </a:solidFill>
                <a:effectLst/>
                <a:latin typeface="+mn-lt"/>
                <a:ea typeface="+mn-ea"/>
                <a:cs typeface="+mn-cs"/>
              </a:rPr>
              <a:t>So what really has to be decided by 2028, and what should deliberately remain open?</a:t>
            </a:r>
          </a:p>
          <a:p>
            <a:r>
              <a:rPr lang="en-GB" sz="1200" b="0" i="0" kern="1200" dirty="0">
                <a:solidFill>
                  <a:schemeClr val="tx1"/>
                </a:solidFill>
                <a:effectLst/>
                <a:latin typeface="+mn-lt"/>
                <a:ea typeface="+mn-ea"/>
                <a:cs typeface="+mn-cs"/>
              </a:rPr>
              <a:t>In particular, how do we protect future physics opportunities while the machine design is being optimised or potentially staged?”</a:t>
            </a:r>
          </a:p>
          <a:p>
            <a:r>
              <a:rPr lang="en-GB" sz="1200" b="0" i="0" kern="1200" dirty="0">
                <a:solidFill>
                  <a:schemeClr val="tx1"/>
                </a:solidFill>
                <a:effectLst/>
                <a:latin typeface="+mn-lt"/>
                <a:ea typeface="+mn-ea"/>
                <a:cs typeface="+mn-cs"/>
              </a:rPr>
              <a:t>Then the nice provocative question:</a:t>
            </a:r>
          </a:p>
          <a:p>
            <a:r>
              <a:rPr lang="en-GB" sz="1200" b="1" i="0" kern="1200" dirty="0">
                <a:solidFill>
                  <a:schemeClr val="tx1"/>
                </a:solidFill>
                <a:effectLst/>
                <a:latin typeface="+mn-lt"/>
                <a:ea typeface="+mn-ea"/>
                <a:cs typeface="+mn-cs"/>
              </a:rPr>
              <a:t>“If you were given one additional year of running, where would you put it?”</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You can offer:</a:t>
            </a:r>
          </a:p>
          <a:p>
            <a:r>
              <a:rPr lang="en-GB" sz="1200" b="0" i="0" kern="1200" dirty="0">
                <a:solidFill>
                  <a:schemeClr val="tx1"/>
                </a:solidFill>
                <a:effectLst/>
                <a:latin typeface="+mn-lt"/>
                <a:ea typeface="+mn-ea"/>
                <a:cs typeface="+mn-cs"/>
              </a:rPr>
              <a:t>“Z? WW threshold? 240? 365? 125? another threshold?”</a:t>
            </a:r>
          </a:p>
          <a:p>
            <a:r>
              <a:rPr lang="en-GB" sz="1200" b="0" i="0" kern="1200" dirty="0">
                <a:solidFill>
                  <a:schemeClr val="tx1"/>
                </a:solidFill>
                <a:effectLst/>
                <a:latin typeface="+mn-lt"/>
                <a:ea typeface="+mn-ea"/>
                <a:cs typeface="+mn-cs"/>
              </a:rPr>
              <a:t>Guy explicitly presents these as areas where optimisation is still possible. </a:t>
            </a:r>
          </a:p>
          <a:p>
            <a:br>
              <a:rPr lang="en-GB" sz="1200" b="0" i="0" kern="1200" dirty="0">
                <a:solidFill>
                  <a:schemeClr val="tx1"/>
                </a:solidFill>
                <a:effectLst/>
                <a:latin typeface="+mn-lt"/>
                <a:ea typeface="+mn-ea"/>
                <a:cs typeface="+mn-cs"/>
              </a:rPr>
            </a:br>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4. Community / collaboration readiness</a:t>
            </a:r>
          </a:p>
          <a:p>
            <a:r>
              <a:rPr lang="en-GB" sz="1200" b="0" i="0" kern="1200" dirty="0">
                <a:solidFill>
                  <a:schemeClr val="tx1"/>
                </a:solidFill>
                <a:effectLst/>
                <a:latin typeface="+mn-lt"/>
                <a:ea typeface="+mn-ea"/>
                <a:cs typeface="+mn-cs"/>
              </a:rPr>
              <a:t>Finally:</a:t>
            </a:r>
          </a:p>
          <a:p>
            <a:r>
              <a:rPr lang="en-GB" sz="1200" b="0" i="0" kern="1200" dirty="0">
                <a:solidFill>
                  <a:schemeClr val="tx1"/>
                </a:solidFill>
                <a:effectLst/>
                <a:latin typeface="+mn-lt"/>
                <a:ea typeface="+mn-ea"/>
                <a:cs typeface="+mn-cs"/>
              </a:rPr>
              <a:t>“And fourth, the community.</a:t>
            </a:r>
          </a:p>
          <a:p>
            <a:r>
              <a:rPr lang="en-GB" sz="1200" b="0" i="0" kern="1200" dirty="0">
                <a:solidFill>
                  <a:schemeClr val="tx1"/>
                </a:solidFill>
                <a:effectLst/>
                <a:latin typeface="+mn-lt"/>
                <a:ea typeface="+mn-ea"/>
                <a:cs typeface="+mn-cs"/>
              </a:rPr>
              <a:t>Suppose there is a go-ahead in 2028. Are we ready to form collaborations and move into TDR preparation rapidly?</a:t>
            </a:r>
          </a:p>
          <a:p>
            <a:r>
              <a:rPr lang="en-GB" sz="1200" b="0" i="0" kern="1200" dirty="0">
                <a:solidFill>
                  <a:schemeClr val="tx1"/>
                </a:solidFill>
                <a:effectLst/>
                <a:latin typeface="+mn-lt"/>
                <a:ea typeface="+mn-ea"/>
                <a:cs typeface="+mn-cs"/>
              </a:rPr>
              <a:t>How do the DRDs evolve into experiments?</a:t>
            </a:r>
          </a:p>
          <a:p>
            <a:r>
              <a:rPr lang="en-GB" sz="1200" b="0" i="0" kern="1200" dirty="0">
                <a:solidFill>
                  <a:schemeClr val="tx1"/>
                </a:solidFill>
                <a:effectLst/>
                <a:latin typeface="+mn-lt"/>
                <a:ea typeface="+mn-ea"/>
                <a:cs typeface="+mn-cs"/>
              </a:rPr>
              <a:t>Where should FCC and CEPC groups collaborate now, before formal collaborations exist?</a:t>
            </a:r>
          </a:p>
          <a:p>
            <a:r>
              <a:rPr lang="en-GB" sz="1200" b="0" i="0" kern="1200" dirty="0">
                <a:solidFill>
                  <a:schemeClr val="tx1"/>
                </a:solidFill>
                <a:effectLst/>
                <a:latin typeface="+mn-lt"/>
                <a:ea typeface="+mn-ea"/>
                <a:cs typeface="+mn-cs"/>
              </a:rPr>
              <a:t>And where is it actually useful to keep alternative approaches alive?”</a:t>
            </a:r>
          </a:p>
          <a:p>
            <a:r>
              <a:rPr lang="en-GB" sz="1200" b="0" i="0" kern="1200" dirty="0">
                <a:solidFill>
                  <a:schemeClr val="tx1"/>
                </a:solidFill>
                <a:effectLst/>
                <a:latin typeface="+mn-lt"/>
                <a:ea typeface="+mn-ea"/>
                <a:cs typeface="+mn-cs"/>
              </a:rPr>
              <a:t>Then bring in Yifang:</a:t>
            </a:r>
          </a:p>
          <a:p>
            <a:r>
              <a:rPr lang="en-GB" sz="1200" b="1" i="0" kern="1200" dirty="0">
                <a:solidFill>
                  <a:schemeClr val="tx1"/>
                </a:solidFill>
                <a:effectLst/>
                <a:latin typeface="+mn-lt"/>
                <a:ea typeface="+mn-ea"/>
                <a:cs typeface="+mn-cs"/>
              </a:rPr>
              <a:t>“From the CEPC perspective, what would a successful collaboration with the FCC community look like?”</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His talk explicitly raises common technologies and new forms of collaboration. </a:t>
            </a:r>
          </a:p>
          <a:p>
            <a:br>
              <a:rPr lang="en-GB" sz="1200" b="0" i="0" kern="1200" dirty="0">
                <a:solidFill>
                  <a:schemeClr val="tx1"/>
                </a:solidFill>
                <a:effectLst/>
                <a:latin typeface="+mn-lt"/>
                <a:ea typeface="+mn-ea"/>
                <a:cs typeface="+mn-cs"/>
              </a:rPr>
            </a:br>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And then I would have one final question</a:t>
            </a:r>
          </a:p>
          <a:p>
            <a:r>
              <a:rPr lang="en-GB" sz="1200" b="0" i="0" kern="1200" dirty="0">
                <a:solidFill>
                  <a:schemeClr val="tx1"/>
                </a:solidFill>
                <a:effectLst/>
                <a:latin typeface="+mn-lt"/>
                <a:ea typeface="+mn-ea"/>
                <a:cs typeface="+mn-cs"/>
              </a:rPr>
              <a:t>After you've let the four topics run for 40–50 minutes, don't end with “any final comments?”</a:t>
            </a:r>
          </a:p>
          <a:p>
            <a:r>
              <a:rPr lang="en-GB" sz="1200" b="0" i="0" kern="1200" dirty="0">
                <a:solidFill>
                  <a:schemeClr val="tx1"/>
                </a:solidFill>
                <a:effectLst/>
                <a:latin typeface="+mn-lt"/>
                <a:ea typeface="+mn-ea"/>
                <a:cs typeface="+mn-cs"/>
              </a:rPr>
              <a:t>Put up a </a:t>
            </a:r>
            <a:r>
              <a:rPr lang="en-GB" sz="1200" b="1" i="0" kern="1200" dirty="0">
                <a:solidFill>
                  <a:schemeClr val="tx1"/>
                </a:solidFill>
                <a:effectLst/>
                <a:latin typeface="+mn-lt"/>
                <a:ea typeface="+mn-ea"/>
                <a:cs typeface="+mn-cs"/>
              </a:rPr>
              <a:t>very simple final slide</a:t>
            </a:r>
            <a:r>
              <a:rPr lang="en-GB" sz="1200" b="0" i="0" kern="1200" dirty="0">
                <a:solidFill>
                  <a:schemeClr val="tx1"/>
                </a:solidFill>
                <a:effectLst/>
                <a:latin typeface="+mn-lt"/>
                <a:ea typeface="+mn-ea"/>
                <a:cs typeface="+mn-cs"/>
              </a:rPr>
              <a:t>:</a:t>
            </a:r>
          </a:p>
          <a:p>
            <a:r>
              <a:rPr lang="en-GB" sz="1200" b="1" i="0" kern="1200" dirty="0">
                <a:solidFill>
                  <a:schemeClr val="tx1"/>
                </a:solidFill>
                <a:effectLst/>
                <a:latin typeface="+mn-lt"/>
                <a:ea typeface="+mn-ea"/>
                <a:cs typeface="+mn-cs"/>
              </a:rPr>
              <a:t>What must happen before 2028?</a:t>
            </a:r>
          </a:p>
          <a:p>
            <a:r>
              <a:rPr lang="en-GB" sz="1200" b="0" i="0" kern="1200" dirty="0">
                <a:solidFill>
                  <a:schemeClr val="tx1"/>
                </a:solidFill>
                <a:effectLst/>
                <a:latin typeface="+mn-lt"/>
                <a:ea typeface="+mn-ea"/>
                <a:cs typeface="+mn-cs"/>
              </a:rPr>
              <a:t>And ask each speaker:</a:t>
            </a:r>
          </a:p>
          <a:p>
            <a:r>
              <a:rPr lang="en-GB" sz="1200" b="1" i="0" kern="1200" dirty="0">
                <a:solidFill>
                  <a:schemeClr val="tx1"/>
                </a:solidFill>
                <a:effectLst/>
                <a:latin typeface="+mn-lt"/>
                <a:ea typeface="+mn-ea"/>
                <a:cs typeface="+mn-cs"/>
              </a:rPr>
              <a:t>“What is the one thing that you think absolutely has to be achieved before a 2028 decision?”</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Laura first.</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Guy second.</a:t>
            </a:r>
            <a:br>
              <a:rPr lang="en-GB" sz="1200" b="0" i="0" kern="1200" dirty="0">
                <a:solidFill>
                  <a:schemeClr val="tx1"/>
                </a:solidFill>
                <a:effectLst/>
                <a:latin typeface="+mn-lt"/>
                <a:ea typeface="+mn-ea"/>
                <a:cs typeface="+mn-cs"/>
              </a:rPr>
            </a:br>
            <a:r>
              <a:rPr lang="en-GB" sz="1200" b="0" i="0" kern="1200" dirty="0">
                <a:solidFill>
                  <a:schemeClr val="tx1"/>
                </a:solidFill>
                <a:effectLst/>
                <a:latin typeface="+mn-lt"/>
                <a:ea typeface="+mn-ea"/>
                <a:cs typeface="+mn-cs"/>
              </a:rPr>
              <a:t>Yifang third.</a:t>
            </a:r>
          </a:p>
          <a:p>
            <a:r>
              <a:rPr lang="en-GB" sz="1200" b="0" i="0" kern="1200" dirty="0">
                <a:solidFill>
                  <a:schemeClr val="tx1"/>
                </a:solidFill>
                <a:effectLst/>
                <a:latin typeface="+mn-lt"/>
                <a:ea typeface="+mn-ea"/>
                <a:cs typeface="+mn-cs"/>
              </a:rPr>
              <a:t>Then perhaps open that question to the room.</a:t>
            </a:r>
          </a:p>
          <a:p>
            <a:r>
              <a:rPr lang="en-GB" sz="1200" b="0" i="0" kern="1200" dirty="0">
                <a:solidFill>
                  <a:schemeClr val="tx1"/>
                </a:solidFill>
                <a:effectLst/>
                <a:latin typeface="+mn-lt"/>
                <a:ea typeface="+mn-ea"/>
                <a:cs typeface="+mn-cs"/>
              </a:rPr>
              <a:t>That gives your discussion a very clear endpoint.</a:t>
            </a:r>
          </a:p>
          <a:p>
            <a:br>
              <a:rPr lang="en-GB" sz="1200" b="0" i="0" kern="1200" dirty="0">
                <a:solidFill>
                  <a:schemeClr val="tx1"/>
                </a:solidFill>
                <a:effectLst/>
                <a:latin typeface="+mn-lt"/>
                <a:ea typeface="+mn-ea"/>
                <a:cs typeface="+mn-cs"/>
              </a:rPr>
            </a:br>
            <a:endParaRPr lang="en-GB" sz="1200" b="0" i="0" kern="1200" dirty="0">
              <a:solidFill>
                <a:schemeClr val="tx1"/>
              </a:solidFill>
              <a:effectLst/>
              <a:latin typeface="+mn-lt"/>
              <a:ea typeface="+mn-ea"/>
              <a:cs typeface="+mn-cs"/>
            </a:endParaRPr>
          </a:p>
          <a:p>
            <a:r>
              <a:rPr lang="en-GB" sz="1200" b="1" i="0" kern="1200" dirty="0">
                <a:solidFill>
                  <a:schemeClr val="tx1"/>
                </a:solidFill>
                <a:effectLst/>
                <a:latin typeface="+mn-lt"/>
                <a:ea typeface="+mn-ea"/>
                <a:cs typeface="+mn-cs"/>
              </a:rPr>
              <a:t>One important thing about your role</a:t>
            </a:r>
          </a:p>
          <a:p>
            <a:r>
              <a:rPr lang="en-GB" sz="1200" b="0" i="0" kern="1200" dirty="0">
                <a:solidFill>
                  <a:schemeClr val="tx1"/>
                </a:solidFill>
                <a:effectLst/>
                <a:latin typeface="+mn-lt"/>
                <a:ea typeface="+mn-ea"/>
                <a:cs typeface="+mn-cs"/>
              </a:rPr>
              <a:t>You don't need to </a:t>
            </a:r>
            <a:r>
              <a:rPr lang="en-GB" sz="1200" b="1" i="0" kern="1200" dirty="0">
                <a:solidFill>
                  <a:schemeClr val="tx1"/>
                </a:solidFill>
                <a:effectLst/>
                <a:latin typeface="+mn-lt"/>
                <a:ea typeface="+mn-ea"/>
                <a:cs typeface="+mn-cs"/>
              </a:rPr>
              <a:t>answer</a:t>
            </a:r>
            <a:r>
              <a:rPr lang="en-GB" sz="1200" b="0" i="0" kern="1200" dirty="0">
                <a:solidFill>
                  <a:schemeClr val="tx1"/>
                </a:solidFill>
                <a:effectLst/>
                <a:latin typeface="+mn-lt"/>
                <a:ea typeface="+mn-ea"/>
                <a:cs typeface="+mn-cs"/>
              </a:rPr>
              <a:t> these questions yourself.</a:t>
            </a:r>
          </a:p>
          <a:p>
            <a:r>
              <a:rPr lang="en-GB" sz="1200" b="0" i="0" kern="1200" dirty="0">
                <a:solidFill>
                  <a:schemeClr val="tx1"/>
                </a:solidFill>
                <a:effectLst/>
                <a:latin typeface="+mn-lt"/>
                <a:ea typeface="+mn-ea"/>
                <a:cs typeface="+mn-cs"/>
              </a:rPr>
              <a:t>Your slides already establish the facts. Your job on slide 11 is to say:</a:t>
            </a:r>
          </a:p>
          <a:p>
            <a:r>
              <a:rPr lang="en-GB" sz="1200" b="1" i="0" kern="1200" dirty="0">
                <a:solidFill>
                  <a:schemeClr val="tx1"/>
                </a:solidFill>
                <a:effectLst/>
                <a:latin typeface="+mn-lt"/>
                <a:ea typeface="+mn-ea"/>
                <a:cs typeface="+mn-cs"/>
              </a:rPr>
              <a:t>“Here are the four things I think we need to resolve.”</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Then make sure the speakers respond to each other rather than giving three independent mini-talks.</a:t>
            </a:r>
          </a:p>
          <a:p>
            <a:r>
              <a:rPr lang="en-GB" sz="1200" b="0" i="0" kern="1200" dirty="0">
                <a:solidFill>
                  <a:schemeClr val="tx1"/>
                </a:solidFill>
                <a:effectLst/>
                <a:latin typeface="+mn-lt"/>
                <a:ea typeface="+mn-ea"/>
                <a:cs typeface="+mn-cs"/>
              </a:rPr>
              <a:t>For example:</a:t>
            </a:r>
          </a:p>
          <a:p>
            <a:r>
              <a:rPr lang="en-GB" sz="1200" b="1" i="0" kern="1200" dirty="0">
                <a:solidFill>
                  <a:schemeClr val="tx1"/>
                </a:solidFill>
                <a:effectLst/>
                <a:latin typeface="+mn-lt"/>
                <a:ea typeface="+mn-ea"/>
                <a:cs typeface="+mn-cs"/>
              </a:rPr>
              <a:t>You:</a:t>
            </a:r>
            <a:r>
              <a:rPr lang="en-GB" sz="1200" b="0" i="0" kern="1200" dirty="0">
                <a:solidFill>
                  <a:schemeClr val="tx1"/>
                </a:solidFill>
                <a:effectLst/>
                <a:latin typeface="+mn-lt"/>
                <a:ea typeface="+mn-ea"/>
                <a:cs typeface="+mn-cs"/>
              </a:rPr>
              <a:t> “Guy, what is the biggest detector gap?”</a:t>
            </a:r>
            <a:br>
              <a:rPr lang="en-GB" sz="1200" b="0" i="0" kern="1200" dirty="0">
                <a:solidFill>
                  <a:schemeClr val="tx1"/>
                </a:solidFill>
                <a:effectLst/>
                <a:latin typeface="+mn-lt"/>
                <a:ea typeface="+mn-ea"/>
                <a:cs typeface="+mn-cs"/>
              </a:rPr>
            </a:br>
            <a:r>
              <a:rPr lang="en-GB" sz="1200" b="1" i="0" kern="1200" dirty="0">
                <a:solidFill>
                  <a:schemeClr val="tx1"/>
                </a:solidFill>
                <a:effectLst/>
                <a:latin typeface="+mn-lt"/>
                <a:ea typeface="+mn-ea"/>
                <a:cs typeface="+mn-cs"/>
              </a:rPr>
              <a:t>Guy answers.</a:t>
            </a:r>
            <a:br>
              <a:rPr lang="en-GB" sz="1200" b="0" i="0" kern="1200" dirty="0">
                <a:solidFill>
                  <a:schemeClr val="tx1"/>
                </a:solidFill>
                <a:effectLst/>
                <a:latin typeface="+mn-lt"/>
                <a:ea typeface="+mn-ea"/>
                <a:cs typeface="+mn-cs"/>
              </a:rPr>
            </a:br>
            <a:r>
              <a:rPr lang="en-GB" sz="1200" b="1" i="0" kern="1200" dirty="0">
                <a:solidFill>
                  <a:schemeClr val="tx1"/>
                </a:solidFill>
                <a:effectLst/>
                <a:latin typeface="+mn-lt"/>
                <a:ea typeface="+mn-ea"/>
                <a:cs typeface="+mn-cs"/>
              </a:rPr>
              <a:t>You:</a:t>
            </a:r>
            <a:r>
              <a:rPr lang="en-GB" sz="1200" b="0" i="0" kern="1200" dirty="0">
                <a:solidFill>
                  <a:schemeClr val="tx1"/>
                </a:solidFill>
                <a:effectLst/>
                <a:latin typeface="+mn-lt"/>
                <a:ea typeface="+mn-ea"/>
                <a:cs typeface="+mn-cs"/>
              </a:rPr>
              <a:t> “Laura, does that gap threaten any of the precision targets you described?”</a:t>
            </a:r>
            <a:br>
              <a:rPr lang="en-GB" sz="1200" b="0" i="0" kern="1200" dirty="0">
                <a:solidFill>
                  <a:schemeClr val="tx1"/>
                </a:solidFill>
                <a:effectLst/>
                <a:latin typeface="+mn-lt"/>
                <a:ea typeface="+mn-ea"/>
                <a:cs typeface="+mn-cs"/>
              </a:rPr>
            </a:br>
            <a:r>
              <a:rPr lang="en-GB" sz="1200" b="1" i="0" kern="1200" dirty="0">
                <a:solidFill>
                  <a:schemeClr val="tx1"/>
                </a:solidFill>
                <a:effectLst/>
                <a:latin typeface="+mn-lt"/>
                <a:ea typeface="+mn-ea"/>
                <a:cs typeface="+mn-cs"/>
              </a:rPr>
              <a:t>Laura answers.</a:t>
            </a:r>
            <a:br>
              <a:rPr lang="en-GB" sz="1200" b="0" i="0" kern="1200" dirty="0">
                <a:solidFill>
                  <a:schemeClr val="tx1"/>
                </a:solidFill>
                <a:effectLst/>
                <a:latin typeface="+mn-lt"/>
                <a:ea typeface="+mn-ea"/>
                <a:cs typeface="+mn-cs"/>
              </a:rPr>
            </a:br>
            <a:r>
              <a:rPr lang="en-GB" sz="1200" b="1" i="0" kern="1200" dirty="0">
                <a:solidFill>
                  <a:schemeClr val="tx1"/>
                </a:solidFill>
                <a:effectLst/>
                <a:latin typeface="+mn-lt"/>
                <a:ea typeface="+mn-ea"/>
                <a:cs typeface="+mn-cs"/>
              </a:rPr>
              <a:t>You:</a:t>
            </a:r>
            <a:r>
              <a:rPr lang="en-GB" sz="1200" b="0" i="0" kern="1200" dirty="0">
                <a:solidFill>
                  <a:schemeClr val="tx1"/>
                </a:solidFill>
                <a:effectLst/>
                <a:latin typeface="+mn-lt"/>
                <a:ea typeface="+mn-ea"/>
                <a:cs typeface="+mn-cs"/>
              </a:rPr>
              <a:t> “Yifang, is that a technology area where CEPC R&amp;D could contribute?”</a:t>
            </a:r>
            <a:br>
              <a:rPr lang="en-GB" sz="1200" b="0" i="0" kern="1200" dirty="0">
                <a:solidFill>
                  <a:schemeClr val="tx1"/>
                </a:solidFill>
                <a:effectLst/>
                <a:latin typeface="+mn-lt"/>
                <a:ea typeface="+mn-ea"/>
                <a:cs typeface="+mn-cs"/>
              </a:rPr>
            </a:br>
            <a:r>
              <a:rPr lang="en-GB" sz="1200" b="1" i="0" kern="1200" dirty="0">
                <a:solidFill>
                  <a:schemeClr val="tx1"/>
                </a:solidFill>
                <a:effectLst/>
                <a:latin typeface="+mn-lt"/>
                <a:ea typeface="+mn-ea"/>
                <a:cs typeface="+mn-cs"/>
              </a:rPr>
              <a:t>Yifang answers.</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Now you've created a discussion.</a:t>
            </a:r>
          </a:p>
          <a:p>
            <a:r>
              <a:rPr lang="en-GB" sz="1200" b="0" i="0" kern="1200" dirty="0">
                <a:solidFill>
                  <a:schemeClr val="tx1"/>
                </a:solidFill>
                <a:effectLst/>
                <a:latin typeface="+mn-lt"/>
                <a:ea typeface="+mn-ea"/>
                <a:cs typeface="+mn-cs"/>
              </a:rPr>
              <a:t>That is much more powerful than asking three speakers three separate questions.</a:t>
            </a:r>
          </a:p>
          <a:p>
            <a:r>
              <a:rPr lang="en-GB" sz="1200" b="1" i="0" kern="1200" dirty="0">
                <a:solidFill>
                  <a:schemeClr val="tx1"/>
                </a:solidFill>
                <a:effectLst/>
                <a:latin typeface="+mn-lt"/>
                <a:ea typeface="+mn-ea"/>
                <a:cs typeface="+mn-cs"/>
              </a:rPr>
              <a:t>In fact, your four discussion areas are strong enough that I would keep them exactly as the backbone:</a:t>
            </a:r>
          </a:p>
          <a:p>
            <a:r>
              <a:rPr lang="en-GB" sz="1200" b="1" i="0" kern="1200" dirty="0">
                <a:solidFill>
                  <a:schemeClr val="tx1"/>
                </a:solidFill>
                <a:effectLst/>
                <a:latin typeface="+mn-lt"/>
                <a:ea typeface="+mn-ea"/>
                <a:cs typeface="+mn-cs"/>
              </a:rPr>
              <a:t>Detector</a:t>
            </a:r>
            <a:r>
              <a:rPr lang="en-GB" sz="1200" b="0" i="0" kern="1200" dirty="0">
                <a:solidFill>
                  <a:schemeClr val="tx1"/>
                </a:solidFill>
                <a:effectLst/>
                <a:latin typeface="+mn-lt"/>
                <a:ea typeface="+mn-ea"/>
                <a:cs typeface="+mn-cs"/>
              </a:rPr>
              <a:t> → </a:t>
            </a:r>
            <a:r>
              <a:rPr lang="en-GB" sz="1200" b="1" i="0" kern="1200" dirty="0">
                <a:solidFill>
                  <a:schemeClr val="tx1"/>
                </a:solidFill>
                <a:effectLst/>
                <a:latin typeface="+mn-lt"/>
                <a:ea typeface="+mn-ea"/>
                <a:cs typeface="+mn-cs"/>
              </a:rPr>
              <a:t>Theory/Physics</a:t>
            </a:r>
            <a:r>
              <a:rPr lang="en-GB" sz="1200" b="0" i="0" kern="1200" dirty="0">
                <a:solidFill>
                  <a:schemeClr val="tx1"/>
                </a:solidFill>
                <a:effectLst/>
                <a:latin typeface="+mn-lt"/>
                <a:ea typeface="+mn-ea"/>
                <a:cs typeface="+mn-cs"/>
              </a:rPr>
              <a:t> → </a:t>
            </a:r>
            <a:r>
              <a:rPr lang="en-GB" sz="1200" b="1" i="0" kern="1200" dirty="0">
                <a:solidFill>
                  <a:schemeClr val="tx1"/>
                </a:solidFill>
                <a:effectLst/>
                <a:latin typeface="+mn-lt"/>
                <a:ea typeface="+mn-ea"/>
                <a:cs typeface="+mn-cs"/>
              </a:rPr>
              <a:t>Machine/Programme</a:t>
            </a:r>
            <a:r>
              <a:rPr lang="en-GB" sz="1200" b="0" i="0" kern="1200" dirty="0">
                <a:solidFill>
                  <a:schemeClr val="tx1"/>
                </a:solidFill>
                <a:effectLst/>
                <a:latin typeface="+mn-lt"/>
                <a:ea typeface="+mn-ea"/>
                <a:cs typeface="+mn-cs"/>
              </a:rPr>
              <a:t> → </a:t>
            </a:r>
            <a:r>
              <a:rPr lang="en-GB" sz="1200" b="1" i="0" kern="1200" dirty="0">
                <a:solidFill>
                  <a:schemeClr val="tx1"/>
                </a:solidFill>
                <a:effectLst/>
                <a:latin typeface="+mn-lt"/>
                <a:ea typeface="+mn-ea"/>
                <a:cs typeface="+mn-cs"/>
              </a:rPr>
              <a:t>Community</a:t>
            </a:r>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with the overarching question:</a:t>
            </a:r>
          </a:p>
          <a:p>
            <a:r>
              <a:rPr lang="en-GB" sz="1200" b="1" i="0" kern="1200" dirty="0">
                <a:solidFill>
                  <a:schemeClr val="tx1"/>
                </a:solidFill>
                <a:effectLst/>
                <a:latin typeface="+mn-lt"/>
                <a:ea typeface="+mn-ea"/>
                <a:cs typeface="+mn-cs"/>
              </a:rPr>
              <a:t>Are we ready for 2028?</a:t>
            </a:r>
          </a:p>
          <a:p>
            <a:endParaRPr lang="en-US" dirty="0"/>
          </a:p>
        </p:txBody>
      </p:sp>
      <p:sp>
        <p:nvSpPr>
          <p:cNvPr id="4" name="Slide Number Placeholder 3"/>
          <p:cNvSpPr>
            <a:spLocks noGrp="1"/>
          </p:cNvSpPr>
          <p:nvPr>
            <p:ph type="sldNum" sz="quarter" idx="5"/>
          </p:nvPr>
        </p:nvSpPr>
        <p:spPr/>
        <p:txBody>
          <a:bodyPr/>
          <a:lstStyle/>
          <a:p>
            <a:fld id="{60AA4FCB-03E8-4EB9-9BA6-BE82A22FABA9}" type="slidenum">
              <a:rPr lang="en-US" smtClean="0"/>
              <a:pPr/>
              <a:t>10</a:t>
            </a:fld>
            <a:endParaRPr lang="en-US"/>
          </a:p>
        </p:txBody>
      </p:sp>
    </p:spTree>
    <p:extLst>
      <p:ext uri="{BB962C8B-B14F-4D97-AF65-F5344CB8AC3E}">
        <p14:creationId xmlns:p14="http://schemas.microsoft.com/office/powerpoint/2010/main" val="6349247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nchor="t">
            <a:normAutofit/>
          </a:bodyPr>
          <a:lstStyle>
            <a:lvl1pPr marL="0" indent="0" algn="ctr">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GB"/>
              <a:t>18/September/2026</a:t>
            </a:r>
            <a:endParaRPr lang="en-US"/>
          </a:p>
        </p:txBody>
      </p:sp>
      <p:sp>
        <p:nvSpPr>
          <p:cNvPr id="5" name="Footer Placeholder 4"/>
          <p:cNvSpPr>
            <a:spLocks noGrp="1"/>
          </p:cNvSpPr>
          <p:nvPr>
            <p:ph type="ftr" sz="quarter" idx="11"/>
          </p:nvPr>
        </p:nvSpPr>
        <p:spPr/>
        <p:txBody>
          <a:bodyPr/>
          <a:lstStyle/>
          <a:p>
            <a:r>
              <a:rPr lang="en-US"/>
              <a:t>D. Bortoletto, Higgs Hunting</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60628" y="0"/>
            <a:ext cx="9807371" cy="799604"/>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r>
              <a:rPr lang="en-GB"/>
              <a:t>18/September/2026</a:t>
            </a:r>
            <a:endParaRPr lang="en-US"/>
          </a:p>
        </p:txBody>
      </p:sp>
      <p:sp>
        <p:nvSpPr>
          <p:cNvPr id="5" name="Footer Placeholder 4"/>
          <p:cNvSpPr>
            <a:spLocks noGrp="1"/>
          </p:cNvSpPr>
          <p:nvPr>
            <p:ph type="ftr" sz="quarter" idx="11"/>
          </p:nvPr>
        </p:nvSpPr>
        <p:spPr/>
        <p:txBody>
          <a:bodyPr/>
          <a:lstStyle/>
          <a:p>
            <a:r>
              <a:rPr lang="en-US"/>
              <a:t>D. Bortoletto, Higgs Hunting</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GB"/>
              <a:t>18/September/2026</a:t>
            </a:r>
            <a:endParaRPr lang="en-US"/>
          </a:p>
        </p:txBody>
      </p:sp>
      <p:sp>
        <p:nvSpPr>
          <p:cNvPr id="5" name="Footer Placeholder 4"/>
          <p:cNvSpPr>
            <a:spLocks noGrp="1"/>
          </p:cNvSpPr>
          <p:nvPr>
            <p:ph type="ftr" sz="quarter" idx="11"/>
          </p:nvPr>
        </p:nvSpPr>
        <p:spPr/>
        <p:txBody>
          <a:bodyPr/>
          <a:lstStyle/>
          <a:p>
            <a:r>
              <a:rPr lang="en-US"/>
              <a:t>D. Bortoletto, Higgs Hunting</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GB"/>
              <a:t>18/September/2026</a:t>
            </a:r>
            <a:endParaRPr lang="en-US"/>
          </a:p>
        </p:txBody>
      </p:sp>
      <p:sp>
        <p:nvSpPr>
          <p:cNvPr id="6" name="Footer Placeholder 5"/>
          <p:cNvSpPr>
            <a:spLocks noGrp="1"/>
          </p:cNvSpPr>
          <p:nvPr>
            <p:ph type="ftr" sz="quarter" idx="11"/>
          </p:nvPr>
        </p:nvSpPr>
        <p:spPr/>
        <p:txBody>
          <a:bodyPr/>
          <a:lstStyle/>
          <a:p>
            <a:r>
              <a:rPr lang="en-US"/>
              <a:t>D. Bortoletto, Higgs Hunting</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535113"/>
            <a:ext cx="5386917" cy="639762"/>
          </a:xfrm>
        </p:spPr>
        <p:txBody>
          <a:bodyPr anchor="t"/>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t"/>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GB"/>
              <a:t>18/September/2026</a:t>
            </a:r>
            <a:endParaRPr lang="en-US"/>
          </a:p>
        </p:txBody>
      </p:sp>
      <p:sp>
        <p:nvSpPr>
          <p:cNvPr id="8" name="Footer Placeholder 7"/>
          <p:cNvSpPr>
            <a:spLocks noGrp="1"/>
          </p:cNvSpPr>
          <p:nvPr>
            <p:ph type="ftr" sz="quarter" idx="11"/>
          </p:nvPr>
        </p:nvSpPr>
        <p:spPr/>
        <p:txBody>
          <a:bodyPr/>
          <a:lstStyle/>
          <a:p>
            <a:r>
              <a:rPr lang="en-US"/>
              <a:t>D. Bortoletto, Higgs Hunting</a:t>
            </a:r>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GB"/>
              <a:t>18/September/2026</a:t>
            </a:r>
            <a:endParaRPr lang="en-US"/>
          </a:p>
        </p:txBody>
      </p:sp>
      <p:sp>
        <p:nvSpPr>
          <p:cNvPr id="4" name="Footer Placeholder 3"/>
          <p:cNvSpPr>
            <a:spLocks noGrp="1"/>
          </p:cNvSpPr>
          <p:nvPr>
            <p:ph type="ftr" sz="quarter" idx="11"/>
          </p:nvPr>
        </p:nvSpPr>
        <p:spPr/>
        <p:txBody>
          <a:bodyPr/>
          <a:lstStyle/>
          <a:p>
            <a:r>
              <a:rPr lang="en-US"/>
              <a:t>D. Bortoletto, Higgs Hunting</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GB"/>
              <a:t>18/September/2026</a:t>
            </a:r>
            <a:endParaRPr lang="en-US"/>
          </a:p>
        </p:txBody>
      </p:sp>
      <p:sp>
        <p:nvSpPr>
          <p:cNvPr id="3" name="Footer Placeholder 2"/>
          <p:cNvSpPr>
            <a:spLocks noGrp="1"/>
          </p:cNvSpPr>
          <p:nvPr>
            <p:ph type="ftr" sz="quarter" idx="11"/>
          </p:nvPr>
        </p:nvSpPr>
        <p:spPr/>
        <p:txBody>
          <a:bodyPr/>
          <a:lstStyle/>
          <a:p>
            <a:r>
              <a:rPr lang="en-US"/>
              <a:t>D. Bortoletto, Higgs Hunting</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5648" y="1201"/>
            <a:ext cx="11436351" cy="836999"/>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4766733" y="914400"/>
            <a:ext cx="7349067" cy="54102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755648" y="914400"/>
            <a:ext cx="3892552" cy="5410200"/>
          </a:xfrm>
        </p:spPr>
        <p:txBody>
          <a:bodyPr/>
          <a:lstStyle>
            <a:lvl1pPr marL="0" indent="0">
              <a:buNone/>
              <a:defRPr sz="1400">
                <a:solidFill>
                  <a:schemeClr val="accent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GB"/>
              <a:t>18/September/2026</a:t>
            </a:r>
            <a:endParaRPr lang="en-US"/>
          </a:p>
        </p:txBody>
      </p:sp>
      <p:sp>
        <p:nvSpPr>
          <p:cNvPr id="6" name="Footer Placeholder 5"/>
          <p:cNvSpPr>
            <a:spLocks noGrp="1"/>
          </p:cNvSpPr>
          <p:nvPr>
            <p:ph type="ftr" sz="quarter" idx="11"/>
          </p:nvPr>
        </p:nvSpPr>
        <p:spPr/>
        <p:txBody>
          <a:bodyPr/>
          <a:lstStyle/>
          <a:p>
            <a:r>
              <a:rPr lang="en-US"/>
              <a:t>D. Bortoletto, Higgs Hunting</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90600" y="4800600"/>
            <a:ext cx="10972799"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990600" y="612775"/>
            <a:ext cx="10972799"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990600" y="5440363"/>
            <a:ext cx="10972799" cy="804862"/>
          </a:xfrm>
        </p:spPr>
        <p:txBody>
          <a:bodyPr anchor="t"/>
          <a:lstStyle>
            <a:lvl1pPr marL="0" indent="0">
              <a:buNone/>
              <a:defRPr sz="1400">
                <a:solidFill>
                  <a:schemeClr val="accent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GB"/>
              <a:t>18/September/2026</a:t>
            </a:r>
            <a:endParaRPr lang="en-US"/>
          </a:p>
        </p:txBody>
      </p:sp>
      <p:sp>
        <p:nvSpPr>
          <p:cNvPr id="6" name="Footer Placeholder 5"/>
          <p:cNvSpPr>
            <a:spLocks noGrp="1"/>
          </p:cNvSpPr>
          <p:nvPr>
            <p:ph type="ftr" sz="quarter" idx="11"/>
          </p:nvPr>
        </p:nvSpPr>
        <p:spPr/>
        <p:txBody>
          <a:bodyPr/>
          <a:lstStyle/>
          <a:p>
            <a:r>
              <a:rPr lang="en-US"/>
              <a:t>D. Bortoletto, Higgs Hunting</a:t>
            </a: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GB"/>
              <a:t>18/September/2026</a:t>
            </a:r>
            <a:endParaRPr lang="en-US"/>
          </a:p>
        </p:txBody>
      </p:sp>
      <p:sp>
        <p:nvSpPr>
          <p:cNvPr id="5" name="Footer Placeholder 4"/>
          <p:cNvSpPr>
            <a:spLocks noGrp="1"/>
          </p:cNvSpPr>
          <p:nvPr>
            <p:ph type="ftr" sz="quarter" idx="11"/>
          </p:nvPr>
        </p:nvSpPr>
        <p:spPr/>
        <p:txBody>
          <a:bodyPr/>
          <a:lstStyle/>
          <a:p>
            <a:r>
              <a:rPr lang="en-US"/>
              <a:t>D. Bortoletto, Higgs Hunting</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GB"/>
              <a:t>18/September/2026</a:t>
            </a:r>
            <a:endParaRPr lang="en-US"/>
          </a:p>
        </p:txBody>
      </p:sp>
      <p:sp>
        <p:nvSpPr>
          <p:cNvPr id="5" name="Footer Placeholder 4"/>
          <p:cNvSpPr>
            <a:spLocks noGrp="1"/>
          </p:cNvSpPr>
          <p:nvPr>
            <p:ph type="ftr" sz="quarter" idx="11"/>
          </p:nvPr>
        </p:nvSpPr>
        <p:spPr/>
        <p:txBody>
          <a:bodyPr/>
          <a:lstStyle/>
          <a:p>
            <a:r>
              <a:rPr lang="en-US"/>
              <a:t>D. Bortoletto, Higgs Hunting</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2000" y="0"/>
            <a:ext cx="11430000" cy="799604"/>
          </a:xfrm>
          <a:prstGeom prst="rect">
            <a:avLst/>
          </a:prstGeom>
          <a:solidFill>
            <a:srgbClr val="C00000"/>
          </a:solidFill>
        </p:spPr>
        <p:txBody>
          <a:bodyPr vert="horz" lIns="91440" tIns="45720" rIns="91440" bIns="45720" rtlCol="0" anchor="t">
            <a:normAutofit/>
          </a:bodyPr>
          <a:lstStyle/>
          <a:p>
            <a:r>
              <a:rPr lang="en-US" dirty="0"/>
              <a:t>Click to edit Master title style</a:t>
            </a:r>
          </a:p>
        </p:txBody>
      </p:sp>
      <p:sp>
        <p:nvSpPr>
          <p:cNvPr id="3" name="Text Placeholder 2"/>
          <p:cNvSpPr>
            <a:spLocks noGrp="1"/>
          </p:cNvSpPr>
          <p:nvPr>
            <p:ph type="body" idx="1"/>
          </p:nvPr>
        </p:nvSpPr>
        <p:spPr>
          <a:xfrm>
            <a:off x="860629" y="990600"/>
            <a:ext cx="11430000" cy="5501295"/>
          </a:xfrm>
          <a:prstGeom prst="rect">
            <a:avLst/>
          </a:prstGeom>
        </p:spPr>
        <p:txBody>
          <a:bodyPr vert="horz" lIns="91440" tIns="45720" rIns="91440" bIns="45720" rtlCol="0" anchor="t" anchorCtr="0">
            <a:normAutofit/>
          </a:bodyPr>
          <a:lstStyle/>
          <a:p>
            <a:pPr lvl="0"/>
            <a:r>
              <a:rPr lang="en-US" dirty="0"/>
              <a:t>Click to edit Master text style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0" y="6492876"/>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GB"/>
              <a:t>18/September/2026</a:t>
            </a:r>
            <a:endParaRPr lang="en-US" dirty="0"/>
          </a:p>
        </p:txBody>
      </p:sp>
      <p:sp>
        <p:nvSpPr>
          <p:cNvPr id="5" name="Footer Placeholder 4"/>
          <p:cNvSpPr>
            <a:spLocks noGrp="1"/>
          </p:cNvSpPr>
          <p:nvPr>
            <p:ph type="ftr" sz="quarter" idx="3"/>
          </p:nvPr>
        </p:nvSpPr>
        <p:spPr>
          <a:xfrm>
            <a:off x="4267200" y="6491896"/>
            <a:ext cx="416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D. Bortoletto, Higgs Hunting</a:t>
            </a:r>
            <a:endParaRPr lang="en-US" dirty="0"/>
          </a:p>
        </p:txBody>
      </p:sp>
      <p:sp>
        <p:nvSpPr>
          <p:cNvPr id="6" name="Slide Number Placeholder 5"/>
          <p:cNvSpPr>
            <a:spLocks noGrp="1"/>
          </p:cNvSpPr>
          <p:nvPr>
            <p:ph type="sldNum" sz="quarter" idx="4"/>
          </p:nvPr>
        </p:nvSpPr>
        <p:spPr>
          <a:xfrm>
            <a:off x="9347200" y="6499578"/>
            <a:ext cx="2844800" cy="358422"/>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pic>
        <p:nvPicPr>
          <p:cNvPr id="11" name="Picture 10" descr="ox_brand_cmyk_pos2.jp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17294"/>
            <a:ext cx="762000" cy="782310"/>
          </a:xfrm>
          <a:prstGeom prst="rect">
            <a:avLst/>
          </a:prstGeom>
        </p:spPr>
      </p:pic>
      <p:sp>
        <p:nvSpPr>
          <p:cNvPr id="8" name="AutoShape 4" descr="ATLAS Visual Identity Design Guidelines">
            <a:extLst>
              <a:ext uri="{FF2B5EF4-FFF2-40B4-BE49-F238E27FC236}">
                <a16:creationId xmlns:a16="http://schemas.microsoft.com/office/drawing/2014/main" id="{962EFBFE-9BCB-34F5-8FCB-2DC7BFB20000}"/>
              </a:ext>
            </a:extLst>
          </p:cNvPr>
          <p:cNvSpPr>
            <a:spLocks noChangeAspect="1" noChangeArrowheads="1"/>
          </p:cNvSpPr>
          <p:nvPr userDrawn="1"/>
        </p:nvSpPr>
        <p:spPr bwMode="auto">
          <a:xfrm>
            <a:off x="4127500" y="2393950"/>
            <a:ext cx="3937000" cy="20701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cSld>
  <p:clrMap bg1="dk1" tx1="lt1" bg2="dk2" tx2="lt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hf hdr="0"/>
  <p:txStyles>
    <p:titleStyle>
      <a:lvl1pPr algn="ctr" defTabSz="914400" rtl="0" eaLnBrk="1" latinLnBrk="0" hangingPunct="1">
        <a:spcBef>
          <a:spcPct val="0"/>
        </a:spcBef>
        <a:buNone/>
        <a:defRPr sz="50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200"/>
        </a:spcBef>
        <a:buFont typeface="Arial" pitchFamily="34" charset="0"/>
        <a:buNone/>
        <a:defRPr sz="3200" kern="1200">
          <a:solidFill>
            <a:schemeClr val="tx1"/>
          </a:solidFill>
          <a:latin typeface="Arial"/>
          <a:ea typeface="+mn-ea"/>
          <a:cs typeface="Arial"/>
        </a:defRPr>
      </a:lvl1pPr>
      <a:lvl2pPr marL="742950" indent="-285750" algn="l" defTabSz="914400" rtl="0" eaLnBrk="1" latinLnBrk="0" hangingPunct="1">
        <a:lnSpc>
          <a:spcPct val="100000"/>
        </a:lnSpc>
        <a:spcBef>
          <a:spcPts val="1200"/>
        </a:spcBef>
        <a:buFont typeface="Arial" pitchFamily="34" charset="0"/>
        <a:buChar char="–"/>
        <a:defRPr sz="2800" kern="1200">
          <a:solidFill>
            <a:schemeClr val="tx1"/>
          </a:solidFill>
          <a:latin typeface="Arial"/>
          <a:ea typeface="+mn-ea"/>
          <a:cs typeface="Arial"/>
        </a:defRPr>
      </a:lvl2pPr>
      <a:lvl3pPr marL="1143000" indent="-228600" algn="l" defTabSz="914400" rtl="0" eaLnBrk="1" latinLnBrk="0" hangingPunct="1">
        <a:lnSpc>
          <a:spcPct val="100000"/>
        </a:lnSpc>
        <a:spcBef>
          <a:spcPts val="1200"/>
        </a:spcBef>
        <a:buFont typeface="Arial" pitchFamily="34" charset="0"/>
        <a:buChar char="•"/>
        <a:defRPr sz="2400" kern="1200">
          <a:solidFill>
            <a:schemeClr val="tx1"/>
          </a:solidFill>
          <a:latin typeface="Arial"/>
          <a:ea typeface="+mn-ea"/>
          <a:cs typeface="Arial"/>
        </a:defRPr>
      </a:lvl3pPr>
      <a:lvl4pPr marL="1600200" indent="-228600" algn="l" defTabSz="914400" rtl="0" eaLnBrk="1" latinLnBrk="0" hangingPunct="1">
        <a:lnSpc>
          <a:spcPct val="100000"/>
        </a:lnSpc>
        <a:spcBef>
          <a:spcPts val="1200"/>
        </a:spcBef>
        <a:buFont typeface="Arial" pitchFamily="34" charset="0"/>
        <a:buChar char="–"/>
        <a:defRPr sz="2000" kern="1200">
          <a:solidFill>
            <a:schemeClr val="tx1"/>
          </a:solidFill>
          <a:latin typeface="Arial"/>
          <a:ea typeface="+mn-ea"/>
          <a:cs typeface="Arial"/>
        </a:defRPr>
      </a:lvl4pPr>
      <a:lvl5pPr marL="2057400" indent="-228600" algn="l" defTabSz="914400" rtl="0" eaLnBrk="1" latinLnBrk="0" hangingPunct="1">
        <a:lnSpc>
          <a:spcPct val="100000"/>
        </a:lnSpc>
        <a:spcBef>
          <a:spcPts val="1200"/>
        </a:spcBef>
        <a:buFont typeface="Arial" pitchFamily="34" charset="0"/>
        <a:buChar char="»"/>
        <a:defRPr sz="20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emf"/><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e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jpeg"/><Relationship Id="rId4" Type="http://schemas.openxmlformats.org/officeDocument/2006/relationships/image" Target="../media/image14.png"/><Relationship Id="rId9"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3.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961768" y="5070503"/>
            <a:ext cx="3048000" cy="990600"/>
          </a:xfrm>
        </p:spPr>
        <p:txBody>
          <a:bodyPr>
            <a:normAutofit/>
          </a:bodyPr>
          <a:lstStyle/>
          <a:p>
            <a:r>
              <a:rPr lang="en-US" sz="2400" dirty="0"/>
              <a:t>Daniela Bortoletto</a:t>
            </a:r>
          </a:p>
          <a:p>
            <a:r>
              <a:rPr lang="en-US" sz="2400" dirty="0"/>
              <a:t>University of Oxford</a:t>
            </a:r>
          </a:p>
        </p:txBody>
      </p:sp>
      <p:sp>
        <p:nvSpPr>
          <p:cNvPr id="10" name="Date Placeholder 9"/>
          <p:cNvSpPr>
            <a:spLocks noGrp="1"/>
          </p:cNvSpPr>
          <p:nvPr>
            <p:ph type="dt" sz="half" idx="10"/>
          </p:nvPr>
        </p:nvSpPr>
        <p:spPr/>
        <p:txBody>
          <a:bodyPr/>
          <a:lstStyle/>
          <a:p>
            <a:r>
              <a:rPr lang="en-GB"/>
              <a:t>18/September/2026</a:t>
            </a:r>
            <a:endParaRPr lang="en-US" dirty="0"/>
          </a:p>
        </p:txBody>
      </p:sp>
      <p:sp>
        <p:nvSpPr>
          <p:cNvPr id="11" name="Slide Number Placeholder 10"/>
          <p:cNvSpPr>
            <a:spLocks noGrp="1"/>
          </p:cNvSpPr>
          <p:nvPr>
            <p:ph type="sldNum" sz="quarter" idx="12"/>
          </p:nvPr>
        </p:nvSpPr>
        <p:spPr/>
        <p:txBody>
          <a:bodyPr/>
          <a:lstStyle/>
          <a:p>
            <a:fld id="{B6F15528-21DE-4FAA-801E-634DDDAF4B2B}" type="slidenum">
              <a:rPr lang="en-US" smtClean="0"/>
              <a:pPr/>
              <a:t>1</a:t>
            </a:fld>
            <a:endParaRPr lang="en-US" dirty="0"/>
          </a:p>
        </p:txBody>
      </p:sp>
      <p:sp>
        <p:nvSpPr>
          <p:cNvPr id="9" name="Title 8">
            <a:extLst>
              <a:ext uri="{FF2B5EF4-FFF2-40B4-BE49-F238E27FC236}">
                <a16:creationId xmlns:a16="http://schemas.microsoft.com/office/drawing/2014/main" id="{EFFA20EA-7442-EEF1-23C4-49A3C1A7ADAF}"/>
              </a:ext>
            </a:extLst>
          </p:cNvPr>
          <p:cNvSpPr>
            <a:spLocks noGrp="1"/>
          </p:cNvSpPr>
          <p:nvPr>
            <p:ph type="title"/>
          </p:nvPr>
        </p:nvSpPr>
        <p:spPr>
          <a:xfrm>
            <a:off x="328485" y="828564"/>
            <a:ext cx="4191738" cy="4581635"/>
          </a:xfrm>
          <a:noFill/>
        </p:spPr>
        <p:txBody>
          <a:bodyPr>
            <a:normAutofit/>
          </a:bodyPr>
          <a:lstStyle/>
          <a:p>
            <a:r>
              <a:rPr lang="en-GB" dirty="0"/>
              <a:t>Prospects for Higgs boson physics at future circular colliders</a:t>
            </a:r>
            <a:br>
              <a:rPr lang="en-GB" dirty="0"/>
            </a:br>
            <a:endParaRPr lang="en-US" dirty="0"/>
          </a:p>
        </p:txBody>
      </p:sp>
      <p:sp>
        <p:nvSpPr>
          <p:cNvPr id="13" name="Rectangle 12">
            <a:extLst>
              <a:ext uri="{FF2B5EF4-FFF2-40B4-BE49-F238E27FC236}">
                <a16:creationId xmlns:a16="http://schemas.microsoft.com/office/drawing/2014/main" id="{FCB4CBDF-B4E2-490D-3BB0-EEEBF6BC7E3D}"/>
              </a:ext>
            </a:extLst>
          </p:cNvPr>
          <p:cNvSpPr/>
          <p:nvPr/>
        </p:nvSpPr>
        <p:spPr>
          <a:xfrm>
            <a:off x="0" y="0"/>
            <a:ext cx="5715000" cy="990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Higgs Hunting 2026">
            <a:extLst>
              <a:ext uri="{FF2B5EF4-FFF2-40B4-BE49-F238E27FC236}">
                <a16:creationId xmlns:a16="http://schemas.microsoft.com/office/drawing/2014/main" id="{06385BF0-D3F2-6528-D6D9-7F4B5DE9B9F4}"/>
              </a:ext>
            </a:extLst>
          </p:cNvPr>
          <p:cNvPicPr>
            <a:picLocks noChangeAspect="1"/>
          </p:cNvPicPr>
          <p:nvPr/>
        </p:nvPicPr>
        <p:blipFill>
          <a:blip r:embed="rId3"/>
          <a:stretch>
            <a:fillRect/>
          </a:stretch>
        </p:blipFill>
        <p:spPr>
          <a:xfrm>
            <a:off x="4520223" y="819659"/>
            <a:ext cx="7343292" cy="5147954"/>
          </a:xfrm>
          <a:prstGeom prst="rect">
            <a:avLst/>
          </a:prstGeom>
        </p:spPr>
      </p:pic>
      <p:sp>
        <p:nvSpPr>
          <p:cNvPr id="4" name="Footer Placeholder 3">
            <a:extLst>
              <a:ext uri="{FF2B5EF4-FFF2-40B4-BE49-F238E27FC236}">
                <a16:creationId xmlns:a16="http://schemas.microsoft.com/office/drawing/2014/main" id="{9325E02C-2F83-D360-4AEB-33E9F76F224D}"/>
              </a:ext>
            </a:extLst>
          </p:cNvPr>
          <p:cNvSpPr>
            <a:spLocks noGrp="1"/>
          </p:cNvSpPr>
          <p:nvPr>
            <p:ph type="ftr" sz="quarter" idx="11"/>
          </p:nvPr>
        </p:nvSpPr>
        <p:spPr/>
        <p:txBody>
          <a:bodyPr/>
          <a:lstStyle/>
          <a:p>
            <a:r>
              <a:rPr lang="en-US"/>
              <a:t>D. Bortoletto, Higgs Hunting</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4C837-73FB-A68A-C8B8-17FAA052E194}"/>
              </a:ext>
            </a:extLst>
          </p:cNvPr>
          <p:cNvSpPr>
            <a:spLocks noGrp="1"/>
          </p:cNvSpPr>
          <p:nvPr>
            <p:ph type="title"/>
          </p:nvPr>
        </p:nvSpPr>
        <p:spPr>
          <a:xfrm>
            <a:off x="860628" y="0"/>
            <a:ext cx="11331372" cy="799604"/>
          </a:xfrm>
        </p:spPr>
        <p:txBody>
          <a:bodyPr>
            <a:normAutofit fontScale="90000"/>
          </a:bodyPr>
          <a:lstStyle/>
          <a:p>
            <a:r>
              <a:rPr lang="en-GB" dirty="0">
                <a:latin typeface="Arial Rounded MT Bold" panose="020F0704030504030204" pitchFamily="34" charset="77"/>
              </a:rPr>
              <a:t>Future directions: precision and energy</a:t>
            </a:r>
            <a:r>
              <a:rPr lang="en-GB" dirty="0"/>
              <a:t> </a:t>
            </a:r>
            <a:br>
              <a:rPr lang="en-GB" dirty="0"/>
            </a:br>
            <a:endParaRPr lang="en-US" dirty="0"/>
          </a:p>
        </p:txBody>
      </p:sp>
      <p:sp>
        <p:nvSpPr>
          <p:cNvPr id="3" name="Content Placeholder 2">
            <a:extLst>
              <a:ext uri="{FF2B5EF4-FFF2-40B4-BE49-F238E27FC236}">
                <a16:creationId xmlns:a16="http://schemas.microsoft.com/office/drawing/2014/main" id="{C0AC523E-446B-6FEB-E7AB-9FF597A91D7E}"/>
              </a:ext>
            </a:extLst>
          </p:cNvPr>
          <p:cNvSpPr>
            <a:spLocks noGrp="1"/>
          </p:cNvSpPr>
          <p:nvPr>
            <p:ph idx="1"/>
          </p:nvPr>
        </p:nvSpPr>
        <p:spPr>
          <a:xfrm>
            <a:off x="0" y="987954"/>
            <a:ext cx="5212492" cy="4936735"/>
          </a:xfrm>
        </p:spPr>
        <p:txBody>
          <a:bodyPr>
            <a:normAutofit fontScale="62500" lnSpcReduction="20000"/>
          </a:bodyPr>
          <a:lstStyle/>
          <a:p>
            <a:pPr marL="457200" indent="-457200">
              <a:buFont typeface="Arial" panose="020B0604020202020204" pitchFamily="34" charset="0"/>
              <a:buChar char="•"/>
            </a:pPr>
            <a:r>
              <a:rPr lang="en-US" dirty="0"/>
              <a:t>The Higgs remains our central  goal because is tied to many open questions</a:t>
            </a:r>
          </a:p>
          <a:p>
            <a:pPr marL="1200150" lvl="1" indent="-457200">
              <a:buFont typeface="System Font Regular"/>
              <a:buChar char="－"/>
            </a:pPr>
            <a:r>
              <a:rPr lang="en-US" dirty="0"/>
              <a:t>EWSB, flavor, CP violation, hidden sector, and the stability of the universe</a:t>
            </a:r>
          </a:p>
          <a:p>
            <a:pPr marL="457200" indent="-457200">
              <a:buFont typeface="Arial" panose="020B0604020202020204" pitchFamily="34" charset="0"/>
              <a:buChar char="•"/>
            </a:pPr>
            <a:r>
              <a:rPr lang="en-GB" dirty="0"/>
              <a:t>Given the level of consistency of the SM we expect new physics effects to be small</a:t>
            </a:r>
          </a:p>
          <a:p>
            <a:pPr marL="457200" indent="-457200">
              <a:buFont typeface="Arial" panose="020B0604020202020204" pitchFamily="34" charset="0"/>
              <a:buChar char="•"/>
            </a:pPr>
            <a:r>
              <a:rPr lang="en-GB" dirty="0"/>
              <a:t>The extreme precision at </a:t>
            </a:r>
            <a:r>
              <a:rPr lang="en-GB" dirty="0" err="1"/>
              <a:t>e</a:t>
            </a:r>
            <a:r>
              <a:rPr lang="en-GB" sz="2000" baseline="30000" dirty="0" err="1"/>
              <a:t>+</a:t>
            </a:r>
            <a:r>
              <a:rPr lang="en-GB" dirty="0" err="1"/>
              <a:t>e</a:t>
            </a:r>
            <a:r>
              <a:rPr lang="en-GB" sz="2000" dirty="0"/>
              <a:t>-</a:t>
            </a:r>
            <a:r>
              <a:rPr lang="en-GB" sz="2000" baseline="30000" dirty="0"/>
              <a:t> </a:t>
            </a:r>
            <a:r>
              <a:rPr lang="en-GB" dirty="0"/>
              <a:t>collider is  crucial to identify small deviations from SM predictions and point to the scale of new physics.</a:t>
            </a:r>
          </a:p>
          <a:p>
            <a:pPr marL="457200" indent="-457200">
              <a:buFont typeface="Arial" panose="020B0604020202020204" pitchFamily="34" charset="0"/>
              <a:buChar char="•"/>
            </a:pPr>
            <a:r>
              <a:rPr lang="en-GB" dirty="0"/>
              <a:t>The energies available at a multi-TeV collider are complementary and they allow to probe directly multi-TeV new physics.</a:t>
            </a:r>
          </a:p>
          <a:p>
            <a:pPr marL="1200150" lvl="1" indent="-457200">
              <a:buFont typeface="Arial" panose="020B0604020202020204" pitchFamily="34" charset="0"/>
              <a:buChar char="•"/>
            </a:pPr>
            <a:endParaRPr lang="en-US" dirty="0"/>
          </a:p>
          <a:p>
            <a:pPr marL="1200150" lvl="1" indent="-457200">
              <a:buFont typeface="System Font Regular"/>
              <a:buChar char="－"/>
            </a:pPr>
            <a:endParaRPr lang="en-US" dirty="0"/>
          </a:p>
        </p:txBody>
      </p:sp>
      <p:sp>
        <p:nvSpPr>
          <p:cNvPr id="4" name="Date Placeholder 3">
            <a:extLst>
              <a:ext uri="{FF2B5EF4-FFF2-40B4-BE49-F238E27FC236}">
                <a16:creationId xmlns:a16="http://schemas.microsoft.com/office/drawing/2014/main" id="{D058F589-4B82-BFDD-FE38-A816FA64E537}"/>
              </a:ext>
            </a:extLst>
          </p:cNvPr>
          <p:cNvSpPr>
            <a:spLocks noGrp="1"/>
          </p:cNvSpPr>
          <p:nvPr>
            <p:ph type="dt" sz="half" idx="10"/>
          </p:nvPr>
        </p:nvSpPr>
        <p:spPr/>
        <p:txBody>
          <a:bodyPr/>
          <a:lstStyle/>
          <a:p>
            <a:r>
              <a:rPr lang="en-GB"/>
              <a:t>18/September/2026</a:t>
            </a:r>
            <a:endParaRPr lang="en-US"/>
          </a:p>
        </p:txBody>
      </p:sp>
      <p:sp>
        <p:nvSpPr>
          <p:cNvPr id="5" name="Slide Number Placeholder 4">
            <a:extLst>
              <a:ext uri="{FF2B5EF4-FFF2-40B4-BE49-F238E27FC236}">
                <a16:creationId xmlns:a16="http://schemas.microsoft.com/office/drawing/2014/main" id="{10B83B55-D6A7-9016-1B5F-B7C936184C60}"/>
              </a:ext>
            </a:extLst>
          </p:cNvPr>
          <p:cNvSpPr>
            <a:spLocks noGrp="1"/>
          </p:cNvSpPr>
          <p:nvPr>
            <p:ph type="sldNum" sz="quarter" idx="12"/>
          </p:nvPr>
        </p:nvSpPr>
        <p:spPr/>
        <p:txBody>
          <a:bodyPr/>
          <a:lstStyle/>
          <a:p>
            <a:fld id="{B6F15528-21DE-4FAA-801E-634DDDAF4B2B}" type="slidenum">
              <a:rPr lang="en-US" smtClean="0"/>
              <a:pPr/>
              <a:t>2</a:t>
            </a:fld>
            <a:endParaRPr lang="en-US"/>
          </a:p>
        </p:txBody>
      </p:sp>
      <p:grpSp>
        <p:nvGrpSpPr>
          <p:cNvPr id="8" name="Group 7">
            <a:extLst>
              <a:ext uri="{FF2B5EF4-FFF2-40B4-BE49-F238E27FC236}">
                <a16:creationId xmlns:a16="http://schemas.microsoft.com/office/drawing/2014/main" id="{8491AB92-58C1-648B-61A4-5352B092D63A}"/>
              </a:ext>
            </a:extLst>
          </p:cNvPr>
          <p:cNvGrpSpPr/>
          <p:nvPr/>
        </p:nvGrpSpPr>
        <p:grpSpPr>
          <a:xfrm>
            <a:off x="5764313" y="960632"/>
            <a:ext cx="6259075" cy="4936735"/>
            <a:chOff x="5780525" y="991581"/>
            <a:chExt cx="6259075" cy="4936735"/>
          </a:xfrm>
        </p:grpSpPr>
        <p:pic>
          <p:nvPicPr>
            <p:cNvPr id="6" name="Picture 5">
              <a:extLst>
                <a:ext uri="{FF2B5EF4-FFF2-40B4-BE49-F238E27FC236}">
                  <a16:creationId xmlns:a16="http://schemas.microsoft.com/office/drawing/2014/main" id="{FF09E5F5-4E62-62A6-2ECE-EC073630C4F7}"/>
                </a:ext>
              </a:extLst>
            </p:cNvPr>
            <p:cNvPicPr>
              <a:picLocks noChangeAspect="1"/>
            </p:cNvPicPr>
            <p:nvPr/>
          </p:nvPicPr>
          <p:blipFill>
            <a:blip r:embed="rId3"/>
            <a:stretch>
              <a:fillRect/>
            </a:stretch>
          </p:blipFill>
          <p:spPr>
            <a:xfrm>
              <a:off x="5780525" y="991581"/>
              <a:ext cx="6259075" cy="4936735"/>
            </a:xfrm>
            <a:prstGeom prst="rect">
              <a:avLst/>
            </a:prstGeom>
          </p:spPr>
        </p:pic>
        <p:sp>
          <p:nvSpPr>
            <p:cNvPr id="7" name="Rectangle 6">
              <a:extLst>
                <a:ext uri="{FF2B5EF4-FFF2-40B4-BE49-F238E27FC236}">
                  <a16:creationId xmlns:a16="http://schemas.microsoft.com/office/drawing/2014/main" id="{E55E1B56-A5A7-45E2-A533-A4D17FE856C8}"/>
                </a:ext>
              </a:extLst>
            </p:cNvPr>
            <p:cNvSpPr/>
            <p:nvPr/>
          </p:nvSpPr>
          <p:spPr>
            <a:xfrm>
              <a:off x="10972800" y="1066800"/>
              <a:ext cx="1066800" cy="3810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Footer Placeholder 8">
            <a:extLst>
              <a:ext uri="{FF2B5EF4-FFF2-40B4-BE49-F238E27FC236}">
                <a16:creationId xmlns:a16="http://schemas.microsoft.com/office/drawing/2014/main" id="{651798AB-2DD7-C568-718C-A359A651A136}"/>
              </a:ext>
            </a:extLst>
          </p:cNvPr>
          <p:cNvSpPr>
            <a:spLocks noGrp="1"/>
          </p:cNvSpPr>
          <p:nvPr>
            <p:ph type="ftr" sz="quarter" idx="11"/>
          </p:nvPr>
        </p:nvSpPr>
        <p:spPr/>
        <p:txBody>
          <a:bodyPr/>
          <a:lstStyle/>
          <a:p>
            <a:r>
              <a:rPr lang="en-US"/>
              <a:t>D. Bortoletto, Higgs Hunting</a:t>
            </a:r>
            <a:endParaRPr lang="en-US" dirty="0"/>
          </a:p>
        </p:txBody>
      </p:sp>
    </p:spTree>
    <p:extLst>
      <p:ext uri="{BB962C8B-B14F-4D97-AF65-F5344CB8AC3E}">
        <p14:creationId xmlns:p14="http://schemas.microsoft.com/office/powerpoint/2010/main" val="263491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EB67E-0490-9666-9F81-1C88BD97D450}"/>
              </a:ext>
            </a:extLst>
          </p:cNvPr>
          <p:cNvSpPr>
            <a:spLocks noGrp="1"/>
          </p:cNvSpPr>
          <p:nvPr>
            <p:ph type="title"/>
          </p:nvPr>
        </p:nvSpPr>
        <p:spPr>
          <a:xfrm>
            <a:off x="860628" y="0"/>
            <a:ext cx="11331372" cy="799604"/>
          </a:xfrm>
        </p:spPr>
        <p:txBody>
          <a:bodyPr>
            <a:normAutofit fontScale="90000"/>
          </a:bodyPr>
          <a:lstStyle/>
          <a:p>
            <a:r>
              <a:rPr lang="en-US" dirty="0">
                <a:latin typeface="Arial Rounded MT Bold" panose="020F0704030504030204" pitchFamily="34" charset="77"/>
              </a:rPr>
              <a:t>The HL-LHC Higgs </a:t>
            </a:r>
            <a:r>
              <a:rPr lang="en-US" dirty="0" err="1">
                <a:latin typeface="Arial Rounded MT Bold" panose="020F0704030504030204" pitchFamily="34" charset="77"/>
              </a:rPr>
              <a:t>programme</a:t>
            </a:r>
            <a:r>
              <a:rPr lang="en-US" dirty="0">
                <a:latin typeface="Arial Rounded MT Bold" panose="020F0704030504030204" pitchFamily="34" charset="77"/>
              </a:rPr>
              <a:t> </a:t>
            </a:r>
          </a:p>
        </p:txBody>
      </p:sp>
      <p:sp>
        <p:nvSpPr>
          <p:cNvPr id="3" name="Content Placeholder 2">
            <a:extLst>
              <a:ext uri="{FF2B5EF4-FFF2-40B4-BE49-F238E27FC236}">
                <a16:creationId xmlns:a16="http://schemas.microsoft.com/office/drawing/2014/main" id="{A4D5D897-3F92-2AA3-93BC-D9FB980457B8}"/>
              </a:ext>
            </a:extLst>
          </p:cNvPr>
          <p:cNvSpPr>
            <a:spLocks noGrp="1"/>
          </p:cNvSpPr>
          <p:nvPr>
            <p:ph idx="1"/>
          </p:nvPr>
        </p:nvSpPr>
        <p:spPr>
          <a:xfrm>
            <a:off x="-5940" y="833965"/>
            <a:ext cx="4114799" cy="1116775"/>
          </a:xfrm>
          <a:solidFill>
            <a:schemeClr val="accent4">
              <a:lumMod val="50000"/>
            </a:schemeClr>
          </a:solidFill>
        </p:spPr>
        <p:txBody>
          <a:bodyPr>
            <a:normAutofit/>
          </a:bodyPr>
          <a:lstStyle/>
          <a:p>
            <a:pPr marL="457200" indent="-457200">
              <a:buFont typeface="Arial" panose="020B0604020202020204" pitchFamily="34" charset="0"/>
              <a:buChar char="•"/>
            </a:pPr>
            <a:r>
              <a:rPr lang="en-GB" dirty="0"/>
              <a:t>Run 1 (25/fb) : Higgs discovery </a:t>
            </a:r>
          </a:p>
          <a:p>
            <a:endParaRPr lang="en-US" dirty="0"/>
          </a:p>
        </p:txBody>
      </p:sp>
      <p:sp>
        <p:nvSpPr>
          <p:cNvPr id="4" name="Date Placeholder 3">
            <a:extLst>
              <a:ext uri="{FF2B5EF4-FFF2-40B4-BE49-F238E27FC236}">
                <a16:creationId xmlns:a16="http://schemas.microsoft.com/office/drawing/2014/main" id="{F8AA7738-82E4-4AF7-2477-F4BB280AECBB}"/>
              </a:ext>
            </a:extLst>
          </p:cNvPr>
          <p:cNvSpPr>
            <a:spLocks noGrp="1"/>
          </p:cNvSpPr>
          <p:nvPr>
            <p:ph type="dt" sz="half" idx="10"/>
          </p:nvPr>
        </p:nvSpPr>
        <p:spPr/>
        <p:txBody>
          <a:bodyPr/>
          <a:lstStyle/>
          <a:p>
            <a:r>
              <a:rPr lang="en-GB"/>
              <a:t>18/September/2026</a:t>
            </a:r>
            <a:endParaRPr lang="en-US"/>
          </a:p>
        </p:txBody>
      </p:sp>
      <p:sp>
        <p:nvSpPr>
          <p:cNvPr id="5" name="Slide Number Placeholder 4">
            <a:extLst>
              <a:ext uri="{FF2B5EF4-FFF2-40B4-BE49-F238E27FC236}">
                <a16:creationId xmlns:a16="http://schemas.microsoft.com/office/drawing/2014/main" id="{ECB6AED5-0015-6555-FF58-3A7C30A3F80E}"/>
              </a:ext>
            </a:extLst>
          </p:cNvPr>
          <p:cNvSpPr>
            <a:spLocks noGrp="1"/>
          </p:cNvSpPr>
          <p:nvPr>
            <p:ph type="sldNum" sz="quarter" idx="12"/>
          </p:nvPr>
        </p:nvSpPr>
        <p:spPr/>
        <p:txBody>
          <a:bodyPr/>
          <a:lstStyle/>
          <a:p>
            <a:fld id="{B6F15528-21DE-4FAA-801E-634DDDAF4B2B}" type="slidenum">
              <a:rPr lang="en-US" smtClean="0"/>
              <a:pPr/>
              <a:t>3</a:t>
            </a:fld>
            <a:endParaRPr lang="en-US" dirty="0"/>
          </a:p>
        </p:txBody>
      </p:sp>
      <p:sp>
        <p:nvSpPr>
          <p:cNvPr id="6" name="Content Placeholder 2">
            <a:extLst>
              <a:ext uri="{FF2B5EF4-FFF2-40B4-BE49-F238E27FC236}">
                <a16:creationId xmlns:a16="http://schemas.microsoft.com/office/drawing/2014/main" id="{398CEFA6-FEE3-2B85-E7AA-F6D4FC31C3EF}"/>
              </a:ext>
            </a:extLst>
          </p:cNvPr>
          <p:cNvSpPr txBox="1">
            <a:spLocks/>
          </p:cNvSpPr>
          <p:nvPr/>
        </p:nvSpPr>
        <p:spPr>
          <a:xfrm>
            <a:off x="4267201" y="802805"/>
            <a:ext cx="7924798" cy="1052523"/>
          </a:xfrm>
          <a:prstGeom prst="rect">
            <a:avLst/>
          </a:prstGeom>
        </p:spPr>
        <p:txBody>
          <a:bodyPr vert="horz" lIns="91440" tIns="45720" rIns="91440" bIns="45720" rtlCol="0" anchor="t" anchorCtr="0">
            <a:normAutofit lnSpcReduction="10000"/>
          </a:bodyPr>
          <a:lstStyle>
            <a:lvl1pPr marL="0" indent="0" algn="l" defTabSz="914400" rtl="0" eaLnBrk="1" latinLnBrk="0" hangingPunct="1">
              <a:lnSpc>
                <a:spcPct val="100000"/>
              </a:lnSpc>
              <a:spcBef>
                <a:spcPts val="1200"/>
              </a:spcBef>
              <a:buFont typeface="Arial" pitchFamily="34" charset="0"/>
              <a:buNone/>
              <a:defRPr sz="3200" kern="1200">
                <a:solidFill>
                  <a:schemeClr val="tx1"/>
                </a:solidFill>
                <a:latin typeface="Arial"/>
                <a:ea typeface="+mn-ea"/>
                <a:cs typeface="Arial"/>
              </a:defRPr>
            </a:lvl1pPr>
            <a:lvl2pPr marL="742950" indent="-285750" algn="l" defTabSz="914400" rtl="0" eaLnBrk="1" latinLnBrk="0" hangingPunct="1">
              <a:lnSpc>
                <a:spcPct val="100000"/>
              </a:lnSpc>
              <a:spcBef>
                <a:spcPts val="1200"/>
              </a:spcBef>
              <a:buFont typeface="Arial" pitchFamily="34" charset="0"/>
              <a:buChar char="–"/>
              <a:defRPr sz="2800" kern="1200">
                <a:solidFill>
                  <a:schemeClr val="tx1"/>
                </a:solidFill>
                <a:latin typeface="Arial"/>
                <a:ea typeface="+mn-ea"/>
                <a:cs typeface="Arial"/>
              </a:defRPr>
            </a:lvl2pPr>
            <a:lvl3pPr marL="1143000" indent="-228600" algn="l" defTabSz="914400" rtl="0" eaLnBrk="1" latinLnBrk="0" hangingPunct="1">
              <a:lnSpc>
                <a:spcPct val="100000"/>
              </a:lnSpc>
              <a:spcBef>
                <a:spcPts val="1200"/>
              </a:spcBef>
              <a:buFont typeface="Arial" pitchFamily="34" charset="0"/>
              <a:buChar char="•"/>
              <a:defRPr sz="2400" kern="1200">
                <a:solidFill>
                  <a:schemeClr val="tx1"/>
                </a:solidFill>
                <a:latin typeface="Arial"/>
                <a:ea typeface="+mn-ea"/>
                <a:cs typeface="Arial"/>
              </a:defRPr>
            </a:lvl3pPr>
            <a:lvl4pPr marL="1600200" indent="-228600" algn="l" defTabSz="914400" rtl="0" eaLnBrk="1" latinLnBrk="0" hangingPunct="1">
              <a:lnSpc>
                <a:spcPct val="100000"/>
              </a:lnSpc>
              <a:spcBef>
                <a:spcPts val="1200"/>
              </a:spcBef>
              <a:buFont typeface="Arial" pitchFamily="34" charset="0"/>
              <a:buChar char="–"/>
              <a:defRPr sz="2000" kern="1200">
                <a:solidFill>
                  <a:schemeClr val="tx1"/>
                </a:solidFill>
                <a:latin typeface="Arial"/>
                <a:ea typeface="+mn-ea"/>
                <a:cs typeface="Arial"/>
              </a:defRPr>
            </a:lvl4pPr>
            <a:lvl5pPr marL="2057400" indent="-228600" algn="l" defTabSz="914400" rtl="0" eaLnBrk="1" latinLnBrk="0" hangingPunct="1">
              <a:lnSpc>
                <a:spcPct val="100000"/>
              </a:lnSpc>
              <a:spcBef>
                <a:spcPts val="1200"/>
              </a:spcBef>
              <a:buFont typeface="Arial" pitchFamily="34" charset="0"/>
              <a:buChar char="»"/>
              <a:defRPr sz="20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buFont typeface="Arial" panose="020B0604020202020204" pitchFamily="34" charset="0"/>
              <a:buChar char="•"/>
            </a:pPr>
            <a:r>
              <a:rPr lang="en-US" dirty="0"/>
              <a:t>Improvements in tools will bring results beyond expectation</a:t>
            </a:r>
          </a:p>
        </p:txBody>
      </p:sp>
      <p:pic>
        <p:nvPicPr>
          <p:cNvPr id="7" name="Picture 6">
            <a:extLst>
              <a:ext uri="{FF2B5EF4-FFF2-40B4-BE49-F238E27FC236}">
                <a16:creationId xmlns:a16="http://schemas.microsoft.com/office/drawing/2014/main" id="{6509F280-9E16-0FA9-11A8-A66A55CF0111}"/>
              </a:ext>
            </a:extLst>
          </p:cNvPr>
          <p:cNvPicPr>
            <a:picLocks noChangeAspect="1"/>
          </p:cNvPicPr>
          <p:nvPr/>
        </p:nvPicPr>
        <p:blipFill>
          <a:blip r:embed="rId3"/>
          <a:stretch>
            <a:fillRect/>
          </a:stretch>
        </p:blipFill>
        <p:spPr>
          <a:xfrm>
            <a:off x="5398986" y="1954643"/>
            <a:ext cx="4964213" cy="4650760"/>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DA76B88C-E11D-611B-8681-DE35AC1FF9AF}"/>
                  </a:ext>
                </a:extLst>
              </p:cNvPr>
              <p:cNvSpPr txBox="1"/>
              <p:nvPr/>
            </p:nvSpPr>
            <p:spPr>
              <a:xfrm>
                <a:off x="9906001" y="1855328"/>
                <a:ext cx="1219200" cy="584775"/>
              </a:xfrm>
              <a:prstGeom prst="rect">
                <a:avLst/>
              </a:prstGeom>
              <a:solidFill>
                <a:srgbClr val="FFFF00"/>
              </a:solidFill>
            </p:spPr>
            <p:txBody>
              <a:bodyPr wrap="square" rtlCol="0">
                <a:spAutoFit/>
              </a:bodyPr>
              <a:lstStyle/>
              <a:p>
                <a:r>
                  <a:rPr lang="en-US" sz="3200" dirty="0">
                    <a:solidFill>
                      <a:schemeClr val="bg1"/>
                    </a:solidFill>
                  </a:rPr>
                  <a:t>H</a:t>
                </a:r>
                <a14:m>
                  <m:oMath xmlns:m="http://schemas.openxmlformats.org/officeDocument/2006/math">
                    <m:r>
                      <a:rPr lang="en-US" sz="3200" i="1" smtClean="0">
                        <a:solidFill>
                          <a:schemeClr val="bg1"/>
                        </a:solidFill>
                        <a:latin typeface="Cambria Math" panose="02040503050406030204" pitchFamily="18" charset="0"/>
                        <a:ea typeface="Cambria Math" panose="02040503050406030204" pitchFamily="18" charset="0"/>
                      </a:rPr>
                      <m:t>→</m:t>
                    </m:r>
                  </m:oMath>
                </a14:m>
                <a:r>
                  <a:rPr lang="en-US" sz="3200" dirty="0">
                    <a:solidFill>
                      <a:schemeClr val="bg1"/>
                    </a:solidFill>
                  </a:rPr>
                  <a:t>cc</a:t>
                </a:r>
              </a:p>
            </p:txBody>
          </p:sp>
        </mc:Choice>
        <mc:Fallback xmlns="">
          <p:sp>
            <p:nvSpPr>
              <p:cNvPr id="8" name="TextBox 7">
                <a:extLst>
                  <a:ext uri="{FF2B5EF4-FFF2-40B4-BE49-F238E27FC236}">
                    <a16:creationId xmlns:a16="http://schemas.microsoft.com/office/drawing/2014/main" id="{DA76B88C-E11D-611B-8681-DE35AC1FF9AF}"/>
                  </a:ext>
                </a:extLst>
              </p:cNvPr>
              <p:cNvSpPr txBox="1">
                <a:spLocks noRot="1" noChangeAspect="1" noMove="1" noResize="1" noEditPoints="1" noAdjustHandles="1" noChangeArrowheads="1" noChangeShapeType="1" noTextEdit="1"/>
              </p:cNvSpPr>
              <p:nvPr/>
            </p:nvSpPr>
            <p:spPr>
              <a:xfrm>
                <a:off x="9906001" y="1855328"/>
                <a:ext cx="1219200" cy="584775"/>
              </a:xfrm>
              <a:prstGeom prst="rect">
                <a:avLst/>
              </a:prstGeom>
              <a:blipFill>
                <a:blip r:embed="rId4"/>
                <a:stretch>
                  <a:fillRect l="-12371" t="-10638" r="-6186" b="-31915"/>
                </a:stretch>
              </a:blipFill>
            </p:spPr>
            <p:txBody>
              <a:bodyPr/>
              <a:lstStyle/>
              <a:p>
                <a:r>
                  <a:rPr lang="en-US">
                    <a:noFill/>
                  </a:rPr>
                  <a:t> </a:t>
                </a:r>
              </a:p>
            </p:txBody>
          </p:sp>
        </mc:Fallback>
      </mc:AlternateContent>
      <p:sp>
        <p:nvSpPr>
          <p:cNvPr id="9" name="Content Placeholder 2">
            <a:extLst>
              <a:ext uri="{FF2B5EF4-FFF2-40B4-BE49-F238E27FC236}">
                <a16:creationId xmlns:a16="http://schemas.microsoft.com/office/drawing/2014/main" id="{415720E9-2D25-5890-7AE3-C510AFF480BF}"/>
              </a:ext>
            </a:extLst>
          </p:cNvPr>
          <p:cNvSpPr txBox="1">
            <a:spLocks/>
          </p:cNvSpPr>
          <p:nvPr/>
        </p:nvSpPr>
        <p:spPr>
          <a:xfrm>
            <a:off x="-5940" y="1943261"/>
            <a:ext cx="4108860" cy="1254537"/>
          </a:xfrm>
          <a:prstGeom prst="rect">
            <a:avLst/>
          </a:prstGeom>
          <a:solidFill>
            <a:schemeClr val="accent5">
              <a:lumMod val="50000"/>
            </a:schemeClr>
          </a:solidFill>
        </p:spPr>
        <p:txBody>
          <a:bodyPr vert="horz" lIns="91440" tIns="45720" rIns="91440" bIns="45720" rtlCol="0" anchor="t" anchorCtr="0">
            <a:normAutofit/>
          </a:bodyPr>
          <a:lstStyle>
            <a:lvl1pPr marL="0" indent="0" algn="l" defTabSz="914400" rtl="0" eaLnBrk="1" latinLnBrk="0" hangingPunct="1">
              <a:lnSpc>
                <a:spcPct val="100000"/>
              </a:lnSpc>
              <a:spcBef>
                <a:spcPts val="1200"/>
              </a:spcBef>
              <a:buFont typeface="Arial" pitchFamily="34" charset="0"/>
              <a:buNone/>
              <a:defRPr sz="3200" kern="1200">
                <a:solidFill>
                  <a:schemeClr val="tx1"/>
                </a:solidFill>
                <a:latin typeface="Arial"/>
                <a:ea typeface="+mn-ea"/>
                <a:cs typeface="Arial"/>
              </a:defRPr>
            </a:lvl1pPr>
            <a:lvl2pPr marL="742950" indent="-285750" algn="l" defTabSz="914400" rtl="0" eaLnBrk="1" latinLnBrk="0" hangingPunct="1">
              <a:lnSpc>
                <a:spcPct val="100000"/>
              </a:lnSpc>
              <a:spcBef>
                <a:spcPts val="1200"/>
              </a:spcBef>
              <a:buFont typeface="Arial" pitchFamily="34" charset="0"/>
              <a:buChar char="–"/>
              <a:defRPr sz="2800" kern="1200">
                <a:solidFill>
                  <a:schemeClr val="tx1"/>
                </a:solidFill>
                <a:latin typeface="Arial"/>
                <a:ea typeface="+mn-ea"/>
                <a:cs typeface="Arial"/>
              </a:defRPr>
            </a:lvl2pPr>
            <a:lvl3pPr marL="1143000" indent="-228600" algn="l" defTabSz="914400" rtl="0" eaLnBrk="1" latinLnBrk="0" hangingPunct="1">
              <a:lnSpc>
                <a:spcPct val="100000"/>
              </a:lnSpc>
              <a:spcBef>
                <a:spcPts val="1200"/>
              </a:spcBef>
              <a:buFont typeface="Arial" pitchFamily="34" charset="0"/>
              <a:buChar char="•"/>
              <a:defRPr sz="2400" kern="1200">
                <a:solidFill>
                  <a:schemeClr val="tx1"/>
                </a:solidFill>
                <a:latin typeface="Arial"/>
                <a:ea typeface="+mn-ea"/>
                <a:cs typeface="Arial"/>
              </a:defRPr>
            </a:lvl3pPr>
            <a:lvl4pPr marL="1600200" indent="-228600" algn="l" defTabSz="914400" rtl="0" eaLnBrk="1" latinLnBrk="0" hangingPunct="1">
              <a:lnSpc>
                <a:spcPct val="100000"/>
              </a:lnSpc>
              <a:spcBef>
                <a:spcPts val="1200"/>
              </a:spcBef>
              <a:buFont typeface="Arial" pitchFamily="34" charset="0"/>
              <a:buChar char="–"/>
              <a:defRPr sz="2000" kern="1200">
                <a:solidFill>
                  <a:schemeClr val="tx1"/>
                </a:solidFill>
                <a:latin typeface="Arial"/>
                <a:ea typeface="+mn-ea"/>
                <a:cs typeface="Arial"/>
              </a:defRPr>
            </a:lvl4pPr>
            <a:lvl5pPr marL="2057400" indent="-228600" algn="l" defTabSz="914400" rtl="0" eaLnBrk="1" latinLnBrk="0" hangingPunct="1">
              <a:lnSpc>
                <a:spcPct val="100000"/>
              </a:lnSpc>
              <a:spcBef>
                <a:spcPts val="1200"/>
              </a:spcBef>
              <a:buFont typeface="Arial" pitchFamily="34" charset="0"/>
              <a:buChar char="»"/>
              <a:defRPr sz="20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buFont typeface="Arial" panose="020B0604020202020204" pitchFamily="34" charset="0"/>
              <a:buChar char="•"/>
            </a:pPr>
            <a:r>
              <a:rPr lang="en-GB" dirty="0"/>
              <a:t>Run 2 (139/fb) : Higgs couplings </a:t>
            </a:r>
          </a:p>
          <a:p>
            <a:endParaRPr lang="en-US" dirty="0"/>
          </a:p>
        </p:txBody>
      </p:sp>
      <p:sp>
        <p:nvSpPr>
          <p:cNvPr id="10" name="Content Placeholder 2">
            <a:extLst>
              <a:ext uri="{FF2B5EF4-FFF2-40B4-BE49-F238E27FC236}">
                <a16:creationId xmlns:a16="http://schemas.microsoft.com/office/drawing/2014/main" id="{D56E5F4C-862F-AA9F-C9D0-575DB18EA9A7}"/>
              </a:ext>
            </a:extLst>
          </p:cNvPr>
          <p:cNvSpPr txBox="1">
            <a:spLocks/>
          </p:cNvSpPr>
          <p:nvPr/>
        </p:nvSpPr>
        <p:spPr>
          <a:xfrm>
            <a:off x="0" y="3148735"/>
            <a:ext cx="4108861" cy="1677574"/>
          </a:xfrm>
          <a:prstGeom prst="rect">
            <a:avLst/>
          </a:prstGeom>
          <a:solidFill>
            <a:schemeClr val="accent2">
              <a:lumMod val="50000"/>
            </a:schemeClr>
          </a:solidFill>
        </p:spPr>
        <p:txBody>
          <a:bodyPr vert="horz" lIns="91440" tIns="45720" rIns="91440" bIns="45720" rtlCol="0" anchor="t" anchorCtr="0">
            <a:normAutofit/>
          </a:bodyPr>
          <a:lstStyle>
            <a:lvl1pPr marL="0" indent="0" algn="l" defTabSz="914400" rtl="0" eaLnBrk="1" latinLnBrk="0" hangingPunct="1">
              <a:lnSpc>
                <a:spcPct val="100000"/>
              </a:lnSpc>
              <a:spcBef>
                <a:spcPts val="1200"/>
              </a:spcBef>
              <a:buFont typeface="Arial" pitchFamily="34" charset="0"/>
              <a:buNone/>
              <a:defRPr sz="3200" kern="1200">
                <a:solidFill>
                  <a:schemeClr val="tx1"/>
                </a:solidFill>
                <a:latin typeface="Arial"/>
                <a:ea typeface="+mn-ea"/>
                <a:cs typeface="Arial"/>
              </a:defRPr>
            </a:lvl1pPr>
            <a:lvl2pPr marL="742950" indent="-285750" algn="l" defTabSz="914400" rtl="0" eaLnBrk="1" latinLnBrk="0" hangingPunct="1">
              <a:lnSpc>
                <a:spcPct val="100000"/>
              </a:lnSpc>
              <a:spcBef>
                <a:spcPts val="1200"/>
              </a:spcBef>
              <a:buFont typeface="Arial" pitchFamily="34" charset="0"/>
              <a:buChar char="–"/>
              <a:defRPr sz="2800" kern="1200">
                <a:solidFill>
                  <a:schemeClr val="tx1"/>
                </a:solidFill>
                <a:latin typeface="Arial"/>
                <a:ea typeface="+mn-ea"/>
                <a:cs typeface="Arial"/>
              </a:defRPr>
            </a:lvl2pPr>
            <a:lvl3pPr marL="1143000" indent="-228600" algn="l" defTabSz="914400" rtl="0" eaLnBrk="1" latinLnBrk="0" hangingPunct="1">
              <a:lnSpc>
                <a:spcPct val="100000"/>
              </a:lnSpc>
              <a:spcBef>
                <a:spcPts val="1200"/>
              </a:spcBef>
              <a:buFont typeface="Arial" pitchFamily="34" charset="0"/>
              <a:buChar char="•"/>
              <a:defRPr sz="2400" kern="1200">
                <a:solidFill>
                  <a:schemeClr val="tx1"/>
                </a:solidFill>
                <a:latin typeface="Arial"/>
                <a:ea typeface="+mn-ea"/>
                <a:cs typeface="Arial"/>
              </a:defRPr>
            </a:lvl3pPr>
            <a:lvl4pPr marL="1600200" indent="-228600" algn="l" defTabSz="914400" rtl="0" eaLnBrk="1" latinLnBrk="0" hangingPunct="1">
              <a:lnSpc>
                <a:spcPct val="100000"/>
              </a:lnSpc>
              <a:spcBef>
                <a:spcPts val="1200"/>
              </a:spcBef>
              <a:buFont typeface="Arial" pitchFamily="34" charset="0"/>
              <a:buChar char="–"/>
              <a:defRPr sz="2000" kern="1200">
                <a:solidFill>
                  <a:schemeClr val="tx1"/>
                </a:solidFill>
                <a:latin typeface="Arial"/>
                <a:ea typeface="+mn-ea"/>
                <a:cs typeface="Arial"/>
              </a:defRPr>
            </a:lvl4pPr>
            <a:lvl5pPr marL="2057400" indent="-228600" algn="l" defTabSz="914400" rtl="0" eaLnBrk="1" latinLnBrk="0" hangingPunct="1">
              <a:lnSpc>
                <a:spcPct val="100000"/>
              </a:lnSpc>
              <a:spcBef>
                <a:spcPts val="1200"/>
              </a:spcBef>
              <a:buFont typeface="Arial" pitchFamily="34" charset="0"/>
              <a:buChar char="»"/>
              <a:defRPr sz="20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buFont typeface="Arial" panose="020B0604020202020204" pitchFamily="34" charset="0"/>
              <a:buChar char="•"/>
            </a:pPr>
            <a:r>
              <a:rPr lang="en-GB" dirty="0"/>
              <a:t>Run 3 (332/fb) : Higgs precision program</a:t>
            </a:r>
          </a:p>
          <a:p>
            <a:endParaRPr lang="en-US" dirty="0"/>
          </a:p>
        </p:txBody>
      </p:sp>
      <p:sp>
        <p:nvSpPr>
          <p:cNvPr id="11" name="Content Placeholder 2">
            <a:extLst>
              <a:ext uri="{FF2B5EF4-FFF2-40B4-BE49-F238E27FC236}">
                <a16:creationId xmlns:a16="http://schemas.microsoft.com/office/drawing/2014/main" id="{236B7332-BC18-594B-3380-F27A4A21F227}"/>
              </a:ext>
            </a:extLst>
          </p:cNvPr>
          <p:cNvSpPr txBox="1">
            <a:spLocks/>
          </p:cNvSpPr>
          <p:nvPr/>
        </p:nvSpPr>
        <p:spPr>
          <a:xfrm>
            <a:off x="76200" y="4837315"/>
            <a:ext cx="4032660" cy="2020685"/>
          </a:xfrm>
          <a:prstGeom prst="rect">
            <a:avLst/>
          </a:prstGeom>
          <a:solidFill>
            <a:srgbClr val="C00000"/>
          </a:solidFill>
        </p:spPr>
        <p:txBody>
          <a:bodyPr vert="horz" lIns="91440" tIns="45720" rIns="91440" bIns="45720" rtlCol="0" anchor="t" anchorCtr="0">
            <a:normAutofit lnSpcReduction="10000"/>
          </a:bodyPr>
          <a:lstStyle>
            <a:lvl1pPr marL="0" indent="0" algn="l" defTabSz="914400" rtl="0" eaLnBrk="1" latinLnBrk="0" hangingPunct="1">
              <a:lnSpc>
                <a:spcPct val="100000"/>
              </a:lnSpc>
              <a:spcBef>
                <a:spcPts val="1200"/>
              </a:spcBef>
              <a:buFont typeface="Arial" pitchFamily="34" charset="0"/>
              <a:buNone/>
              <a:defRPr sz="3200" kern="1200">
                <a:solidFill>
                  <a:schemeClr val="tx1"/>
                </a:solidFill>
                <a:latin typeface="Arial"/>
                <a:ea typeface="+mn-ea"/>
                <a:cs typeface="Arial"/>
              </a:defRPr>
            </a:lvl1pPr>
            <a:lvl2pPr marL="742950" indent="-285750" algn="l" defTabSz="914400" rtl="0" eaLnBrk="1" latinLnBrk="0" hangingPunct="1">
              <a:lnSpc>
                <a:spcPct val="100000"/>
              </a:lnSpc>
              <a:spcBef>
                <a:spcPts val="1200"/>
              </a:spcBef>
              <a:buFont typeface="Arial" pitchFamily="34" charset="0"/>
              <a:buChar char="–"/>
              <a:defRPr sz="2800" kern="1200">
                <a:solidFill>
                  <a:schemeClr val="tx1"/>
                </a:solidFill>
                <a:latin typeface="Arial"/>
                <a:ea typeface="+mn-ea"/>
                <a:cs typeface="Arial"/>
              </a:defRPr>
            </a:lvl2pPr>
            <a:lvl3pPr marL="1143000" indent="-228600" algn="l" defTabSz="914400" rtl="0" eaLnBrk="1" latinLnBrk="0" hangingPunct="1">
              <a:lnSpc>
                <a:spcPct val="100000"/>
              </a:lnSpc>
              <a:spcBef>
                <a:spcPts val="1200"/>
              </a:spcBef>
              <a:buFont typeface="Arial" pitchFamily="34" charset="0"/>
              <a:buChar char="•"/>
              <a:defRPr sz="2400" kern="1200">
                <a:solidFill>
                  <a:schemeClr val="tx1"/>
                </a:solidFill>
                <a:latin typeface="Arial"/>
                <a:ea typeface="+mn-ea"/>
                <a:cs typeface="Arial"/>
              </a:defRPr>
            </a:lvl3pPr>
            <a:lvl4pPr marL="1600200" indent="-228600" algn="l" defTabSz="914400" rtl="0" eaLnBrk="1" latinLnBrk="0" hangingPunct="1">
              <a:lnSpc>
                <a:spcPct val="100000"/>
              </a:lnSpc>
              <a:spcBef>
                <a:spcPts val="1200"/>
              </a:spcBef>
              <a:buFont typeface="Arial" pitchFamily="34" charset="0"/>
              <a:buChar char="–"/>
              <a:defRPr sz="2000" kern="1200">
                <a:solidFill>
                  <a:schemeClr val="tx1"/>
                </a:solidFill>
                <a:latin typeface="Arial"/>
                <a:ea typeface="+mn-ea"/>
                <a:cs typeface="Arial"/>
              </a:defRPr>
            </a:lvl4pPr>
            <a:lvl5pPr marL="2057400" indent="-228600" algn="l" defTabSz="914400" rtl="0" eaLnBrk="1" latinLnBrk="0" hangingPunct="1">
              <a:lnSpc>
                <a:spcPct val="100000"/>
              </a:lnSpc>
              <a:spcBef>
                <a:spcPts val="1200"/>
              </a:spcBef>
              <a:buFont typeface="Arial" pitchFamily="34" charset="0"/>
              <a:buChar char="»"/>
              <a:defRPr sz="20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indent="-457200">
              <a:buFont typeface="Arial" panose="020B0604020202020204" pitchFamily="34" charset="0"/>
              <a:buChar char="•"/>
            </a:pPr>
            <a:r>
              <a:rPr lang="en-GB" dirty="0"/>
              <a:t>Run4 and beyond (3000/fb) will bring a 6-fold increase in statistics  </a:t>
            </a:r>
          </a:p>
          <a:p>
            <a:endParaRPr lang="en-US" dirty="0"/>
          </a:p>
        </p:txBody>
      </p:sp>
      <p:sp>
        <p:nvSpPr>
          <p:cNvPr id="13" name="Footer Placeholder 12">
            <a:extLst>
              <a:ext uri="{FF2B5EF4-FFF2-40B4-BE49-F238E27FC236}">
                <a16:creationId xmlns:a16="http://schemas.microsoft.com/office/drawing/2014/main" id="{CC05CBE9-737D-03C6-F81B-768514AB51B9}"/>
              </a:ext>
            </a:extLst>
          </p:cNvPr>
          <p:cNvSpPr>
            <a:spLocks noGrp="1"/>
          </p:cNvSpPr>
          <p:nvPr>
            <p:ph type="ftr" sz="quarter" idx="11"/>
          </p:nvPr>
        </p:nvSpPr>
        <p:spPr/>
        <p:txBody>
          <a:bodyPr/>
          <a:lstStyle/>
          <a:p>
            <a:r>
              <a:rPr lang="en-US"/>
              <a:t>D. Bortoletto, Higgs Hunting</a:t>
            </a:r>
            <a:endParaRPr lang="en-US" dirty="0"/>
          </a:p>
        </p:txBody>
      </p:sp>
    </p:spTree>
    <p:extLst>
      <p:ext uri="{BB962C8B-B14F-4D97-AF65-F5344CB8AC3E}">
        <p14:creationId xmlns:p14="http://schemas.microsoft.com/office/powerpoint/2010/main" val="1289542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1FF99-3AE0-9DBD-60B6-4266D62786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0C69AE-04E4-92AE-AB2A-20B803E3873C}"/>
              </a:ext>
            </a:extLst>
          </p:cNvPr>
          <p:cNvSpPr>
            <a:spLocks noGrp="1"/>
          </p:cNvSpPr>
          <p:nvPr>
            <p:ph type="title"/>
          </p:nvPr>
        </p:nvSpPr>
        <p:spPr>
          <a:xfrm>
            <a:off x="860628" y="0"/>
            <a:ext cx="11331372" cy="799604"/>
          </a:xfrm>
        </p:spPr>
        <p:txBody>
          <a:bodyPr>
            <a:normAutofit fontScale="90000"/>
          </a:bodyPr>
          <a:lstStyle/>
          <a:p>
            <a:r>
              <a:rPr lang="en-US" sz="5400" dirty="0">
                <a:latin typeface="Arial Rounded MT Bold" panose="020F0704030504030204" pitchFamily="34" charset="77"/>
              </a:rPr>
              <a:t>The legacy of the LHC + HL-LHC</a:t>
            </a:r>
            <a:br>
              <a:rPr lang="en-US" sz="5400" dirty="0"/>
            </a:br>
            <a:endParaRPr lang="en-US" dirty="0"/>
          </a:p>
        </p:txBody>
      </p:sp>
      <p:sp>
        <p:nvSpPr>
          <p:cNvPr id="4" name="Date Placeholder 3">
            <a:extLst>
              <a:ext uri="{FF2B5EF4-FFF2-40B4-BE49-F238E27FC236}">
                <a16:creationId xmlns:a16="http://schemas.microsoft.com/office/drawing/2014/main" id="{68D3A6F9-C490-4B82-6CF0-A26BC113EBD9}"/>
              </a:ext>
            </a:extLst>
          </p:cNvPr>
          <p:cNvSpPr>
            <a:spLocks noGrp="1"/>
          </p:cNvSpPr>
          <p:nvPr>
            <p:ph type="dt" sz="half" idx="10"/>
          </p:nvPr>
        </p:nvSpPr>
        <p:spPr/>
        <p:txBody>
          <a:bodyPr/>
          <a:lstStyle/>
          <a:p>
            <a:r>
              <a:rPr lang="en-GB"/>
              <a:t>18/September/2026</a:t>
            </a:r>
            <a:endParaRPr lang="en-US"/>
          </a:p>
        </p:txBody>
      </p:sp>
      <p:sp>
        <p:nvSpPr>
          <p:cNvPr id="5" name="Slide Number Placeholder 4">
            <a:extLst>
              <a:ext uri="{FF2B5EF4-FFF2-40B4-BE49-F238E27FC236}">
                <a16:creationId xmlns:a16="http://schemas.microsoft.com/office/drawing/2014/main" id="{B3E96161-6B84-9C9B-FB5D-745FE2E583A5}"/>
              </a:ext>
            </a:extLst>
          </p:cNvPr>
          <p:cNvSpPr>
            <a:spLocks noGrp="1"/>
          </p:cNvSpPr>
          <p:nvPr>
            <p:ph type="sldNum" sz="quarter" idx="12"/>
          </p:nvPr>
        </p:nvSpPr>
        <p:spPr/>
        <p:txBody>
          <a:bodyPr/>
          <a:lstStyle/>
          <a:p>
            <a:fld id="{B6F15528-21DE-4FAA-801E-634DDDAF4B2B}" type="slidenum">
              <a:rPr lang="en-US" smtClean="0"/>
              <a:pPr/>
              <a:t>4</a:t>
            </a:fld>
            <a:endParaRPr lang="en-US" dirty="0"/>
          </a:p>
        </p:txBody>
      </p:sp>
      <p:sp>
        <p:nvSpPr>
          <p:cNvPr id="6" name="Content Placeholder 2">
            <a:extLst>
              <a:ext uri="{FF2B5EF4-FFF2-40B4-BE49-F238E27FC236}">
                <a16:creationId xmlns:a16="http://schemas.microsoft.com/office/drawing/2014/main" id="{6D7AC47A-47CF-077F-3E98-F09988F54098}"/>
              </a:ext>
            </a:extLst>
          </p:cNvPr>
          <p:cNvSpPr txBox="1">
            <a:spLocks/>
          </p:cNvSpPr>
          <p:nvPr/>
        </p:nvSpPr>
        <p:spPr>
          <a:xfrm>
            <a:off x="140858" y="5286229"/>
            <a:ext cx="12042904" cy="1032775"/>
          </a:xfrm>
          <a:prstGeom prst="rect">
            <a:avLst/>
          </a:prstGeom>
          <a:solidFill>
            <a:srgbClr val="C00000"/>
          </a:solidFill>
        </p:spPr>
        <p:txBody>
          <a:bodyPr vert="horz" lIns="91440" tIns="45720" rIns="91440" bIns="45720" rtlCol="0" anchor="t" anchorCtr="0">
            <a:noAutofit/>
          </a:bodyPr>
          <a:lstStyle>
            <a:lvl1pPr marL="0" indent="0" algn="l" defTabSz="914400" rtl="0" eaLnBrk="1" latinLnBrk="0" hangingPunct="1">
              <a:lnSpc>
                <a:spcPct val="100000"/>
              </a:lnSpc>
              <a:spcBef>
                <a:spcPts val="1200"/>
              </a:spcBef>
              <a:buFont typeface="Arial" pitchFamily="34" charset="0"/>
              <a:buNone/>
              <a:defRPr sz="3200" kern="1200">
                <a:solidFill>
                  <a:schemeClr val="tx1"/>
                </a:solidFill>
                <a:latin typeface="Arial"/>
                <a:ea typeface="+mn-ea"/>
                <a:cs typeface="Arial"/>
              </a:defRPr>
            </a:lvl1pPr>
            <a:lvl2pPr marL="742950" indent="-285750" algn="l" defTabSz="914400" rtl="0" eaLnBrk="1" latinLnBrk="0" hangingPunct="1">
              <a:lnSpc>
                <a:spcPct val="100000"/>
              </a:lnSpc>
              <a:spcBef>
                <a:spcPts val="1200"/>
              </a:spcBef>
              <a:buFont typeface="Arial" pitchFamily="34" charset="0"/>
              <a:buChar char="–"/>
              <a:defRPr sz="2800" kern="1200">
                <a:solidFill>
                  <a:schemeClr val="tx1"/>
                </a:solidFill>
                <a:latin typeface="Arial"/>
                <a:ea typeface="+mn-ea"/>
                <a:cs typeface="Arial"/>
              </a:defRPr>
            </a:lvl2pPr>
            <a:lvl3pPr marL="1143000" indent="-228600" algn="l" defTabSz="914400" rtl="0" eaLnBrk="1" latinLnBrk="0" hangingPunct="1">
              <a:lnSpc>
                <a:spcPct val="100000"/>
              </a:lnSpc>
              <a:spcBef>
                <a:spcPts val="1200"/>
              </a:spcBef>
              <a:buFont typeface="Arial" pitchFamily="34" charset="0"/>
              <a:buChar char="•"/>
              <a:defRPr sz="2400" kern="1200">
                <a:solidFill>
                  <a:schemeClr val="tx1"/>
                </a:solidFill>
                <a:latin typeface="Arial"/>
                <a:ea typeface="+mn-ea"/>
                <a:cs typeface="Arial"/>
              </a:defRPr>
            </a:lvl3pPr>
            <a:lvl4pPr marL="1600200" indent="-228600" algn="l" defTabSz="914400" rtl="0" eaLnBrk="1" latinLnBrk="0" hangingPunct="1">
              <a:lnSpc>
                <a:spcPct val="100000"/>
              </a:lnSpc>
              <a:spcBef>
                <a:spcPts val="1200"/>
              </a:spcBef>
              <a:buFont typeface="Arial" pitchFamily="34" charset="0"/>
              <a:buChar char="–"/>
              <a:defRPr sz="2000" kern="1200">
                <a:solidFill>
                  <a:schemeClr val="tx1"/>
                </a:solidFill>
                <a:latin typeface="Arial"/>
                <a:ea typeface="+mn-ea"/>
                <a:cs typeface="Arial"/>
              </a:defRPr>
            </a:lvl4pPr>
            <a:lvl5pPr marL="2057400" indent="-228600" algn="l" defTabSz="914400" rtl="0" eaLnBrk="1" latinLnBrk="0" hangingPunct="1">
              <a:lnSpc>
                <a:spcPct val="100000"/>
              </a:lnSpc>
              <a:spcBef>
                <a:spcPts val="1200"/>
              </a:spcBef>
              <a:buFont typeface="Arial" pitchFamily="34" charset="0"/>
              <a:buChar char="»"/>
              <a:defRPr sz="20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n-US" dirty="0"/>
              <a:t>Measurements of HH production</a:t>
            </a:r>
            <a:r>
              <a:rPr lang="en-US"/>
              <a:t>/Higgs self </a:t>
            </a:r>
            <a:r>
              <a:rPr lang="en-US" dirty="0"/>
              <a:t>coupling will remain unbeaten until FCC-</a:t>
            </a:r>
            <a:r>
              <a:rPr lang="en-US" dirty="0" err="1"/>
              <a:t>hh</a:t>
            </a:r>
            <a:endParaRPr lang="en-US" dirty="0"/>
          </a:p>
        </p:txBody>
      </p:sp>
      <p:sp>
        <p:nvSpPr>
          <p:cNvPr id="9" name="TextBox 8">
            <a:extLst>
              <a:ext uri="{FF2B5EF4-FFF2-40B4-BE49-F238E27FC236}">
                <a16:creationId xmlns:a16="http://schemas.microsoft.com/office/drawing/2014/main" id="{2E764F7B-03ED-BFFB-1AD9-9941FA7A02D6}"/>
              </a:ext>
            </a:extLst>
          </p:cNvPr>
          <p:cNvSpPr txBox="1"/>
          <p:nvPr/>
        </p:nvSpPr>
        <p:spPr>
          <a:xfrm>
            <a:off x="182124" y="1012954"/>
            <a:ext cx="6093331" cy="3970318"/>
          </a:xfrm>
          <a:prstGeom prst="rect">
            <a:avLst/>
          </a:prstGeom>
          <a:noFill/>
        </p:spPr>
        <p:txBody>
          <a:bodyPr wrap="square">
            <a:spAutoFit/>
          </a:bodyPr>
          <a:lstStyle/>
          <a:p>
            <a:pPr marL="342900" marR="0" indent="-342900">
              <a:buFont typeface="Arial" panose="020B0604020202020204" pitchFamily="34" charset="0"/>
              <a:buChar char="•"/>
            </a:pPr>
            <a:r>
              <a:rPr lang="en-GB" sz="2800" dirty="0">
                <a:effectLst/>
                <a:latin typeface="Arial" panose="020B0604020202020204" pitchFamily="34" charset="0"/>
                <a:cs typeface="Arial" panose="020B0604020202020204" pitchFamily="34" charset="0"/>
              </a:rPr>
              <a:t>HL-LHC projections for the ESPPU based on Run 2 data: </a:t>
            </a:r>
            <a:endParaRPr lang="en-GB" sz="2800" dirty="0">
              <a:latin typeface="Arial" panose="020B0604020202020204" pitchFamily="34" charset="0"/>
              <a:cs typeface="Arial" panose="020B0604020202020204" pitchFamily="34" charset="0"/>
            </a:endParaRPr>
          </a:p>
          <a:p>
            <a:pPr marL="914400" lvl="1" indent="-457200">
              <a:buFont typeface="System Font Regular"/>
              <a:buChar char="－"/>
            </a:pPr>
            <a:r>
              <a:rPr lang="en-GB" sz="2800" dirty="0">
                <a:effectLst/>
                <a:latin typeface="Arial" panose="020B0604020202020204" pitchFamily="34" charset="0"/>
                <a:cs typeface="Arial" panose="020B0604020202020204" pitchFamily="34" charset="0"/>
              </a:rPr>
              <a:t>1.6-3.6 % on main couplings </a:t>
            </a:r>
            <a:endParaRPr lang="en-GB" sz="2800" dirty="0">
              <a:latin typeface="Arial" panose="020B0604020202020204" pitchFamily="34" charset="0"/>
              <a:cs typeface="Arial" panose="020B0604020202020204" pitchFamily="34" charset="0"/>
            </a:endParaRPr>
          </a:p>
          <a:p>
            <a:pPr marL="914400" lvl="1" indent="-457200">
              <a:buFont typeface="System Font Regular"/>
              <a:buChar char="－"/>
            </a:pPr>
            <a:r>
              <a:rPr lang="en-GB" sz="2800" dirty="0">
                <a:effectLst/>
                <a:latin typeface="Arial" panose="020B0604020202020204" pitchFamily="34" charset="0"/>
                <a:cs typeface="Arial" panose="020B0604020202020204" pitchFamily="34" charset="0"/>
              </a:rPr>
              <a:t>3-7% on 𝑯 → 𝝁</a:t>
            </a:r>
            <a:r>
              <a:rPr lang="en-GB" sz="2800" baseline="30000" dirty="0">
                <a:effectLst/>
                <a:latin typeface="Arial" panose="020B0604020202020204" pitchFamily="34" charset="0"/>
                <a:cs typeface="Arial" panose="020B0604020202020204" pitchFamily="34" charset="0"/>
              </a:rPr>
              <a:t>+</a:t>
            </a:r>
            <a:r>
              <a:rPr lang="en-GB" sz="2800" dirty="0">
                <a:effectLst/>
                <a:latin typeface="Arial" panose="020B0604020202020204" pitchFamily="34" charset="0"/>
                <a:cs typeface="Arial" panose="020B0604020202020204" pitchFamily="34" charset="0"/>
              </a:rPr>
              <a:t>𝝁</a:t>
            </a:r>
            <a:r>
              <a:rPr lang="en-GB" sz="2800" baseline="30000" dirty="0">
                <a:latin typeface="Arial" panose="020B0604020202020204" pitchFamily="34" charset="0"/>
                <a:cs typeface="Arial" panose="020B0604020202020204" pitchFamily="34" charset="0"/>
              </a:rPr>
              <a:t>-</a:t>
            </a:r>
            <a:r>
              <a:rPr lang="en-GB" sz="2800" dirty="0">
                <a:effectLst/>
                <a:latin typeface="Arial" panose="020B0604020202020204" pitchFamily="34" charset="0"/>
                <a:cs typeface="Arial" panose="020B0604020202020204" pitchFamily="34" charset="0"/>
              </a:rPr>
              <a:t> and 𝑯 → 𝒁𝜸 </a:t>
            </a:r>
            <a:endParaRPr lang="en-GB" sz="2800" dirty="0">
              <a:latin typeface="Arial" panose="020B0604020202020204" pitchFamily="34" charset="0"/>
              <a:cs typeface="Arial" panose="020B0604020202020204" pitchFamily="34" charset="0"/>
            </a:endParaRPr>
          </a:p>
          <a:p>
            <a:pPr marL="914400" lvl="1" indent="-457200">
              <a:buFont typeface="System Font Regular"/>
              <a:buChar char="－"/>
            </a:pPr>
            <a:r>
              <a:rPr lang="en-GB" sz="2800" dirty="0">
                <a:effectLst/>
                <a:latin typeface="Arial" panose="020B0604020202020204" pitchFamily="34" charset="0"/>
                <a:cs typeface="Arial" panose="020B0604020202020204" pitchFamily="34" charset="0"/>
              </a:rPr>
              <a:t> &lt; 30% on Higgs (trilinear) self-coupling </a:t>
            </a:r>
            <a:endParaRPr lang="en-GB" sz="28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GB" sz="2800" dirty="0">
                <a:effectLst/>
                <a:latin typeface="Arial" panose="020B0604020202020204" pitchFamily="34" charset="0"/>
                <a:cs typeface="Arial" panose="020B0604020202020204" pitchFamily="34" charset="0"/>
              </a:rPr>
              <a:t>Analyses and tools improving fast</a:t>
            </a:r>
          </a:p>
          <a:p>
            <a:pPr marL="342900" indent="-342900">
              <a:buFont typeface="Arial" panose="020B0604020202020204" pitchFamily="34" charset="0"/>
              <a:buChar char="•"/>
            </a:pPr>
            <a:r>
              <a:rPr lang="en-GB" sz="2800" dirty="0">
                <a:solidFill>
                  <a:srgbClr val="FFFF00"/>
                </a:solidFill>
                <a:effectLst/>
                <a:latin typeface="Arial" panose="020B0604020202020204" pitchFamily="34" charset="0"/>
                <a:cs typeface="Arial" panose="020B0604020202020204" pitchFamily="34" charset="0"/>
              </a:rPr>
              <a:t>Theory could become main limitation </a:t>
            </a:r>
          </a:p>
        </p:txBody>
      </p:sp>
      <p:pic>
        <p:nvPicPr>
          <p:cNvPr id="13" name="Picture 12">
            <a:extLst>
              <a:ext uri="{FF2B5EF4-FFF2-40B4-BE49-F238E27FC236}">
                <a16:creationId xmlns:a16="http://schemas.microsoft.com/office/drawing/2014/main" id="{7EE1AB77-8DFC-07EF-6C65-D235F1F84B33}"/>
              </a:ext>
            </a:extLst>
          </p:cNvPr>
          <p:cNvPicPr>
            <a:picLocks noChangeAspect="1"/>
          </p:cNvPicPr>
          <p:nvPr/>
        </p:nvPicPr>
        <p:blipFill>
          <a:blip r:embed="rId3"/>
          <a:stretch>
            <a:fillRect/>
          </a:stretch>
        </p:blipFill>
        <p:spPr>
          <a:xfrm>
            <a:off x="6612394" y="1143000"/>
            <a:ext cx="5629954" cy="3840272"/>
          </a:xfrm>
          <a:prstGeom prst="rect">
            <a:avLst/>
          </a:prstGeom>
        </p:spPr>
      </p:pic>
      <p:sp>
        <p:nvSpPr>
          <p:cNvPr id="3" name="Footer Placeholder 2">
            <a:extLst>
              <a:ext uri="{FF2B5EF4-FFF2-40B4-BE49-F238E27FC236}">
                <a16:creationId xmlns:a16="http://schemas.microsoft.com/office/drawing/2014/main" id="{D2EDAA62-A25C-5B2E-D3BA-53FF8A2494F1}"/>
              </a:ext>
            </a:extLst>
          </p:cNvPr>
          <p:cNvSpPr>
            <a:spLocks noGrp="1"/>
          </p:cNvSpPr>
          <p:nvPr>
            <p:ph type="ftr" sz="quarter" idx="11"/>
          </p:nvPr>
        </p:nvSpPr>
        <p:spPr/>
        <p:txBody>
          <a:bodyPr/>
          <a:lstStyle/>
          <a:p>
            <a:r>
              <a:rPr lang="en-US" dirty="0"/>
              <a:t>D. Bortoletto, Higgs Hunting</a:t>
            </a:r>
          </a:p>
        </p:txBody>
      </p:sp>
    </p:spTree>
    <p:extLst>
      <p:ext uri="{BB962C8B-B14F-4D97-AF65-F5344CB8AC3E}">
        <p14:creationId xmlns:p14="http://schemas.microsoft.com/office/powerpoint/2010/main" val="12468673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FEB9B-5E10-D1DE-A5AE-5B6C0BD4A92E}"/>
              </a:ext>
            </a:extLst>
          </p:cNvPr>
          <p:cNvSpPr>
            <a:spLocks noGrp="1"/>
          </p:cNvSpPr>
          <p:nvPr>
            <p:ph type="title"/>
          </p:nvPr>
        </p:nvSpPr>
        <p:spPr>
          <a:xfrm>
            <a:off x="860628" y="0"/>
            <a:ext cx="11331372" cy="799604"/>
          </a:xfrm>
        </p:spPr>
        <p:txBody>
          <a:bodyPr>
            <a:normAutofit fontScale="90000"/>
          </a:bodyPr>
          <a:lstStyle/>
          <a:p>
            <a:r>
              <a:rPr lang="en-US" dirty="0">
                <a:latin typeface="Arial Rounded MT Bold" panose="020F0704030504030204" pitchFamily="34" charset="77"/>
              </a:rPr>
              <a:t>FCC-ee: a Higgs factory</a:t>
            </a:r>
          </a:p>
        </p:txBody>
      </p:sp>
      <p:sp>
        <p:nvSpPr>
          <p:cNvPr id="4" name="Date Placeholder 3">
            <a:extLst>
              <a:ext uri="{FF2B5EF4-FFF2-40B4-BE49-F238E27FC236}">
                <a16:creationId xmlns:a16="http://schemas.microsoft.com/office/drawing/2014/main" id="{E0FD28BA-E0FD-89A9-B094-B2BD16431A65}"/>
              </a:ext>
            </a:extLst>
          </p:cNvPr>
          <p:cNvSpPr>
            <a:spLocks noGrp="1"/>
          </p:cNvSpPr>
          <p:nvPr>
            <p:ph type="dt" sz="half" idx="10"/>
          </p:nvPr>
        </p:nvSpPr>
        <p:spPr/>
        <p:txBody>
          <a:bodyPr/>
          <a:lstStyle/>
          <a:p>
            <a:r>
              <a:rPr lang="en-GB"/>
              <a:t>18/September/2026</a:t>
            </a:r>
            <a:endParaRPr lang="en-US"/>
          </a:p>
        </p:txBody>
      </p:sp>
      <p:sp>
        <p:nvSpPr>
          <p:cNvPr id="5" name="Slide Number Placeholder 4">
            <a:extLst>
              <a:ext uri="{FF2B5EF4-FFF2-40B4-BE49-F238E27FC236}">
                <a16:creationId xmlns:a16="http://schemas.microsoft.com/office/drawing/2014/main" id="{2BC7BFE1-E8B3-B225-BEB6-5F520EE5CB8C}"/>
              </a:ext>
            </a:extLst>
          </p:cNvPr>
          <p:cNvSpPr>
            <a:spLocks noGrp="1"/>
          </p:cNvSpPr>
          <p:nvPr>
            <p:ph type="sldNum" sz="quarter" idx="12"/>
          </p:nvPr>
        </p:nvSpPr>
        <p:spPr/>
        <p:txBody>
          <a:bodyPr/>
          <a:lstStyle/>
          <a:p>
            <a:fld id="{B6F15528-21DE-4FAA-801E-634DDDAF4B2B}" type="slidenum">
              <a:rPr lang="en-US" smtClean="0"/>
              <a:pPr/>
              <a:t>5</a:t>
            </a:fld>
            <a:endParaRPr lang="en-US"/>
          </a:p>
        </p:txBody>
      </p:sp>
      <p:grpSp>
        <p:nvGrpSpPr>
          <p:cNvPr id="10" name="Group 9">
            <a:extLst>
              <a:ext uri="{FF2B5EF4-FFF2-40B4-BE49-F238E27FC236}">
                <a16:creationId xmlns:a16="http://schemas.microsoft.com/office/drawing/2014/main" id="{CAF58177-600B-A4AC-903E-2602B0F17512}"/>
              </a:ext>
            </a:extLst>
          </p:cNvPr>
          <p:cNvGrpSpPr/>
          <p:nvPr/>
        </p:nvGrpSpPr>
        <p:grpSpPr>
          <a:xfrm>
            <a:off x="211136" y="1410886"/>
            <a:ext cx="5036548" cy="4375279"/>
            <a:chOff x="457200" y="1156118"/>
            <a:chExt cx="5036548" cy="4823361"/>
          </a:xfrm>
        </p:grpSpPr>
        <p:pic>
          <p:nvPicPr>
            <p:cNvPr id="8" name="Picture 7">
              <a:extLst>
                <a:ext uri="{FF2B5EF4-FFF2-40B4-BE49-F238E27FC236}">
                  <a16:creationId xmlns:a16="http://schemas.microsoft.com/office/drawing/2014/main" id="{6A6FC099-128E-0AF4-3E84-995BDFFB5A3F}"/>
                </a:ext>
              </a:extLst>
            </p:cNvPr>
            <p:cNvPicPr>
              <a:picLocks noChangeAspect="1"/>
            </p:cNvPicPr>
            <p:nvPr/>
          </p:nvPicPr>
          <p:blipFill>
            <a:blip r:embed="rId3"/>
            <a:stretch>
              <a:fillRect/>
            </a:stretch>
          </p:blipFill>
          <p:spPr>
            <a:xfrm>
              <a:off x="457200" y="1156118"/>
              <a:ext cx="5036548" cy="4823361"/>
            </a:xfrm>
            <a:prstGeom prst="rect">
              <a:avLst/>
            </a:prstGeom>
          </p:spPr>
        </p:pic>
        <p:sp>
          <p:nvSpPr>
            <p:cNvPr id="9" name="Rectangle 8">
              <a:extLst>
                <a:ext uri="{FF2B5EF4-FFF2-40B4-BE49-F238E27FC236}">
                  <a16:creationId xmlns:a16="http://schemas.microsoft.com/office/drawing/2014/main" id="{E9A547BD-7918-9AD4-EF9C-161B21BD5249}"/>
                </a:ext>
              </a:extLst>
            </p:cNvPr>
            <p:cNvSpPr/>
            <p:nvPr/>
          </p:nvSpPr>
          <p:spPr>
            <a:xfrm>
              <a:off x="457200" y="2057400"/>
              <a:ext cx="609600" cy="22098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highlight>
                  <a:srgbClr val="FFFF00"/>
                </a:highlight>
              </a:endParaRPr>
            </a:p>
          </p:txBody>
        </p:sp>
      </p:grpSp>
      <p:sp>
        <p:nvSpPr>
          <p:cNvPr id="11" name="TextBox 10">
            <a:extLst>
              <a:ext uri="{FF2B5EF4-FFF2-40B4-BE49-F238E27FC236}">
                <a16:creationId xmlns:a16="http://schemas.microsoft.com/office/drawing/2014/main" id="{F811072C-C8C9-FD17-9A13-2A751A7EFFDD}"/>
              </a:ext>
            </a:extLst>
          </p:cNvPr>
          <p:cNvSpPr txBox="1"/>
          <p:nvPr/>
        </p:nvSpPr>
        <p:spPr>
          <a:xfrm>
            <a:off x="6096000" y="5475109"/>
            <a:ext cx="5557072" cy="1200329"/>
          </a:xfrm>
          <a:prstGeom prst="rect">
            <a:avLst/>
          </a:prstGeom>
          <a:solidFill>
            <a:schemeClr val="accent4">
              <a:lumMod val="50000"/>
            </a:schemeClr>
          </a:solidFill>
        </p:spPr>
        <p:txBody>
          <a:bodyPr wrap="square" rtlCol="0">
            <a:spAutoFit/>
          </a:bodyPr>
          <a:lstStyle/>
          <a:p>
            <a:r>
              <a:rPr lang="en-GB" sz="2400" dirty="0">
                <a:latin typeface="Arial" panose="020B0604020202020204" pitchFamily="34" charset="0"/>
                <a:cs typeface="Arial" panose="020B0604020202020204" pitchFamily="34" charset="0"/>
              </a:rPr>
              <a:t>Unique possibility: direct access to the electron Yukawa through s-channel Higgs production?</a:t>
            </a:r>
            <a:endParaRPr lang="en-US" sz="2400" dirty="0">
              <a:latin typeface="Arial" panose="020B0604020202020204" pitchFamily="34" charset="0"/>
              <a:cs typeface="Arial" panose="020B0604020202020204" pitchFamily="34" charset="0"/>
            </a:endParaRPr>
          </a:p>
        </p:txBody>
      </p:sp>
      <p:pic>
        <p:nvPicPr>
          <p:cNvPr id="13" name="Picture 12">
            <a:extLst>
              <a:ext uri="{FF2B5EF4-FFF2-40B4-BE49-F238E27FC236}">
                <a16:creationId xmlns:a16="http://schemas.microsoft.com/office/drawing/2014/main" id="{BD1745C8-2FC6-E661-D77F-E8BD64294241}"/>
              </a:ext>
            </a:extLst>
          </p:cNvPr>
          <p:cNvPicPr>
            <a:picLocks noChangeAspect="1"/>
          </p:cNvPicPr>
          <p:nvPr/>
        </p:nvPicPr>
        <p:blipFill>
          <a:blip r:embed="rId4"/>
          <a:stretch>
            <a:fillRect/>
          </a:stretch>
        </p:blipFill>
        <p:spPr>
          <a:xfrm>
            <a:off x="6096000" y="1391094"/>
            <a:ext cx="5557072" cy="4116350"/>
          </a:xfrm>
          <a:prstGeom prst="rect">
            <a:avLst/>
          </a:prstGeom>
        </p:spPr>
      </p:pic>
      <p:sp>
        <p:nvSpPr>
          <p:cNvPr id="14" name="TextBox 13">
            <a:extLst>
              <a:ext uri="{FF2B5EF4-FFF2-40B4-BE49-F238E27FC236}">
                <a16:creationId xmlns:a16="http://schemas.microsoft.com/office/drawing/2014/main" id="{8BB44B31-AE14-A382-6DC5-7C4EC7723087}"/>
              </a:ext>
            </a:extLst>
          </p:cNvPr>
          <p:cNvSpPr txBox="1"/>
          <p:nvPr/>
        </p:nvSpPr>
        <p:spPr>
          <a:xfrm>
            <a:off x="216084" y="5768352"/>
            <a:ext cx="5117916" cy="954107"/>
          </a:xfrm>
          <a:prstGeom prst="rect">
            <a:avLst/>
          </a:prstGeom>
          <a:solidFill>
            <a:schemeClr val="accent4">
              <a:lumMod val="50000"/>
            </a:schemeClr>
          </a:solidFill>
        </p:spPr>
        <p:txBody>
          <a:bodyPr wrap="square" rtlCol="0">
            <a:spAutoFit/>
          </a:bodyPr>
          <a:lstStyle/>
          <a:p>
            <a:pPr marL="457200" indent="-457200">
              <a:buFont typeface="Arial" panose="020B0604020202020204" pitchFamily="34" charset="0"/>
              <a:buChar char="•"/>
            </a:pPr>
            <a:r>
              <a:rPr lang="en-US" sz="2800" dirty="0">
                <a:latin typeface="Arial" panose="020B0604020202020204" pitchFamily="34" charset="0"/>
                <a:cs typeface="Arial" panose="020B0604020202020204" pitchFamily="34" charset="0"/>
              </a:rPr>
              <a:t>Incredible precision</a:t>
            </a:r>
          </a:p>
          <a:p>
            <a:pPr marL="457200" indent="-457200">
              <a:buFont typeface="Arial" panose="020B0604020202020204" pitchFamily="34" charset="0"/>
              <a:buChar char="•"/>
            </a:pPr>
            <a:r>
              <a:rPr lang="en-US" sz="2800" dirty="0">
                <a:latin typeface="Arial" panose="020B0604020202020204" pitchFamily="34" charset="0"/>
                <a:cs typeface="Arial" panose="020B0604020202020204" pitchFamily="34" charset="0"/>
              </a:rPr>
              <a:t>Model independent results</a:t>
            </a:r>
          </a:p>
        </p:txBody>
      </p:sp>
      <p:sp>
        <p:nvSpPr>
          <p:cNvPr id="15" name="Rectangle 14">
            <a:extLst>
              <a:ext uri="{FF2B5EF4-FFF2-40B4-BE49-F238E27FC236}">
                <a16:creationId xmlns:a16="http://schemas.microsoft.com/office/drawing/2014/main" id="{86FA9543-2C58-8442-CD95-93F0802F27A2}"/>
              </a:ext>
            </a:extLst>
          </p:cNvPr>
          <p:cNvSpPr/>
          <p:nvPr/>
        </p:nvSpPr>
        <p:spPr>
          <a:xfrm>
            <a:off x="635000" y="3189539"/>
            <a:ext cx="4419600" cy="266720"/>
          </a:xfrm>
          <a:prstGeom prst="rect">
            <a:avLst/>
          </a:prstGeom>
          <a:solidFill>
            <a:schemeClr val="accent1">
              <a:alpha val="16024"/>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a:extLst>
              <a:ext uri="{FF2B5EF4-FFF2-40B4-BE49-F238E27FC236}">
                <a16:creationId xmlns:a16="http://schemas.microsoft.com/office/drawing/2014/main" id="{8E17168A-7362-95E6-D04F-C45989383291}"/>
              </a:ext>
            </a:extLst>
          </p:cNvPr>
          <p:cNvSpPr txBox="1"/>
          <p:nvPr/>
        </p:nvSpPr>
        <p:spPr>
          <a:xfrm>
            <a:off x="4229100" y="899336"/>
            <a:ext cx="3733800" cy="646331"/>
          </a:xfrm>
          <a:prstGeom prst="rect">
            <a:avLst/>
          </a:prstGeom>
          <a:solidFill>
            <a:schemeClr val="accent4">
              <a:lumMod val="50000"/>
            </a:schemeClr>
          </a:solidFill>
        </p:spPr>
        <p:txBody>
          <a:bodyPr wrap="square" rtlCol="0">
            <a:spAutoFit/>
          </a:bodyPr>
          <a:lstStyle/>
          <a:p>
            <a:r>
              <a:rPr lang="en-US" sz="3600" dirty="0">
                <a:latin typeface="Arial" panose="020B0604020202020204" pitchFamily="34" charset="0"/>
                <a:cs typeface="Arial" panose="020B0604020202020204" pitchFamily="34" charset="0"/>
              </a:rPr>
              <a:t> Higgs Couplings</a:t>
            </a:r>
          </a:p>
        </p:txBody>
      </p:sp>
    </p:spTree>
    <p:extLst>
      <p:ext uri="{BB962C8B-B14F-4D97-AF65-F5344CB8AC3E}">
        <p14:creationId xmlns:p14="http://schemas.microsoft.com/office/powerpoint/2010/main" val="2938439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9CAF3-3C2B-6325-B00C-840297C983B3}"/>
              </a:ext>
            </a:extLst>
          </p:cNvPr>
          <p:cNvSpPr>
            <a:spLocks noGrp="1"/>
          </p:cNvSpPr>
          <p:nvPr>
            <p:ph type="title"/>
          </p:nvPr>
        </p:nvSpPr>
        <p:spPr>
          <a:xfrm>
            <a:off x="860628" y="0"/>
            <a:ext cx="11331372" cy="799604"/>
          </a:xfrm>
        </p:spPr>
        <p:txBody>
          <a:bodyPr>
            <a:normAutofit fontScale="90000"/>
          </a:bodyPr>
          <a:lstStyle/>
          <a:p>
            <a:r>
              <a:rPr lang="en-US" b="1" dirty="0" err="1">
                <a:latin typeface="Arial Rounded MT Bold" panose="020F0704030504030204" pitchFamily="34" charset="77"/>
              </a:rPr>
              <a:t>FCCee</a:t>
            </a:r>
            <a:r>
              <a:rPr lang="en-US" b="1" dirty="0">
                <a:latin typeface="Arial Rounded MT Bold" panose="020F0704030504030204" pitchFamily="34" charset="77"/>
              </a:rPr>
              <a:t>: More  than a Higgs Factory</a:t>
            </a:r>
          </a:p>
        </p:txBody>
      </p:sp>
      <p:sp>
        <p:nvSpPr>
          <p:cNvPr id="4" name="Date Placeholder 3">
            <a:extLst>
              <a:ext uri="{FF2B5EF4-FFF2-40B4-BE49-F238E27FC236}">
                <a16:creationId xmlns:a16="http://schemas.microsoft.com/office/drawing/2014/main" id="{A658987A-FE30-2111-EF34-64232E443434}"/>
              </a:ext>
            </a:extLst>
          </p:cNvPr>
          <p:cNvSpPr>
            <a:spLocks noGrp="1"/>
          </p:cNvSpPr>
          <p:nvPr>
            <p:ph type="dt" sz="half" idx="10"/>
          </p:nvPr>
        </p:nvSpPr>
        <p:spPr/>
        <p:txBody>
          <a:bodyPr/>
          <a:lstStyle/>
          <a:p>
            <a:r>
              <a:rPr lang="en-GB"/>
              <a:t>18/September/2026</a:t>
            </a:r>
            <a:endParaRPr lang="en-US"/>
          </a:p>
        </p:txBody>
      </p:sp>
      <p:sp>
        <p:nvSpPr>
          <p:cNvPr id="5" name="Slide Number Placeholder 4">
            <a:extLst>
              <a:ext uri="{FF2B5EF4-FFF2-40B4-BE49-F238E27FC236}">
                <a16:creationId xmlns:a16="http://schemas.microsoft.com/office/drawing/2014/main" id="{5EC87847-8067-1B7B-72CB-431E95CE4BCB}"/>
              </a:ext>
            </a:extLst>
          </p:cNvPr>
          <p:cNvSpPr>
            <a:spLocks noGrp="1"/>
          </p:cNvSpPr>
          <p:nvPr>
            <p:ph type="sldNum" sz="quarter" idx="12"/>
          </p:nvPr>
        </p:nvSpPr>
        <p:spPr/>
        <p:txBody>
          <a:bodyPr/>
          <a:lstStyle/>
          <a:p>
            <a:fld id="{B6F15528-21DE-4FAA-801E-634DDDAF4B2B}" type="slidenum">
              <a:rPr lang="en-US" smtClean="0"/>
              <a:pPr/>
              <a:t>6</a:t>
            </a:fld>
            <a:endParaRPr lang="en-US" dirty="0"/>
          </a:p>
        </p:txBody>
      </p:sp>
      <p:pic>
        <p:nvPicPr>
          <p:cNvPr id="6" name="Picture 5">
            <a:extLst>
              <a:ext uri="{FF2B5EF4-FFF2-40B4-BE49-F238E27FC236}">
                <a16:creationId xmlns:a16="http://schemas.microsoft.com/office/drawing/2014/main" id="{EE801AF2-B9E3-4453-C0BB-A5F7B512DDDC}"/>
              </a:ext>
            </a:extLst>
          </p:cNvPr>
          <p:cNvPicPr>
            <a:picLocks noChangeAspect="1"/>
          </p:cNvPicPr>
          <p:nvPr/>
        </p:nvPicPr>
        <p:blipFill>
          <a:blip r:embed="rId3"/>
          <a:stretch>
            <a:fillRect/>
          </a:stretch>
        </p:blipFill>
        <p:spPr>
          <a:xfrm>
            <a:off x="2534771" y="826571"/>
            <a:ext cx="4508500" cy="5689600"/>
          </a:xfrm>
          <a:prstGeom prst="rect">
            <a:avLst/>
          </a:prstGeom>
        </p:spPr>
      </p:pic>
      <p:sp>
        <p:nvSpPr>
          <p:cNvPr id="8" name="TextBox 7">
            <a:extLst>
              <a:ext uri="{FF2B5EF4-FFF2-40B4-BE49-F238E27FC236}">
                <a16:creationId xmlns:a16="http://schemas.microsoft.com/office/drawing/2014/main" id="{7E26ED16-5C78-0C88-1D44-3ACF4C926E46}"/>
              </a:ext>
            </a:extLst>
          </p:cNvPr>
          <p:cNvSpPr txBox="1"/>
          <p:nvPr/>
        </p:nvSpPr>
        <p:spPr>
          <a:xfrm>
            <a:off x="152400" y="870605"/>
            <a:ext cx="2274048" cy="830997"/>
          </a:xfrm>
          <a:prstGeom prst="rect">
            <a:avLst/>
          </a:prstGeom>
          <a:solidFill>
            <a:schemeClr val="accent4">
              <a:lumMod val="50000"/>
            </a:schemeClr>
          </a:solidFill>
        </p:spPr>
        <p:txBody>
          <a:bodyPr wrap="square" rtlCol="0">
            <a:spAutoFit/>
          </a:bodyPr>
          <a:lstStyle/>
          <a:p>
            <a:r>
              <a:rPr lang="en-US" sz="2400" dirty="0">
                <a:latin typeface="Arial" panose="020B0604020202020204" pitchFamily="34" charset="0"/>
                <a:cs typeface="Arial" panose="020B0604020202020204" pitchFamily="34" charset="0"/>
              </a:rPr>
              <a:t>Z pole: </a:t>
            </a:r>
          </a:p>
          <a:p>
            <a:r>
              <a:rPr lang="en-US" sz="2400" dirty="0">
                <a:latin typeface="Arial" panose="020B0604020202020204" pitchFamily="34" charset="0"/>
                <a:cs typeface="Arial" panose="020B0604020202020204" pitchFamily="34" charset="0"/>
              </a:rPr>
              <a:t>6  x 10</a:t>
            </a:r>
            <a:r>
              <a:rPr lang="en-US" sz="2400" baseline="30000" dirty="0">
                <a:latin typeface="Arial" panose="020B0604020202020204" pitchFamily="34" charset="0"/>
                <a:cs typeface="Arial" panose="020B0604020202020204" pitchFamily="34" charset="0"/>
              </a:rPr>
              <a:t>12</a:t>
            </a:r>
            <a:r>
              <a:rPr lang="en-US" sz="2400" dirty="0">
                <a:latin typeface="Arial" panose="020B0604020202020204" pitchFamily="34" charset="0"/>
                <a:cs typeface="Arial" panose="020B0604020202020204" pitchFamily="34" charset="0"/>
              </a:rPr>
              <a:t> Z</a:t>
            </a:r>
          </a:p>
        </p:txBody>
      </p:sp>
      <p:sp>
        <p:nvSpPr>
          <p:cNvPr id="9" name="TextBox 8">
            <a:extLst>
              <a:ext uri="{FF2B5EF4-FFF2-40B4-BE49-F238E27FC236}">
                <a16:creationId xmlns:a16="http://schemas.microsoft.com/office/drawing/2014/main" id="{7651899A-10AC-6EA1-BD34-F9284E0EA09A}"/>
              </a:ext>
            </a:extLst>
          </p:cNvPr>
          <p:cNvSpPr txBox="1"/>
          <p:nvPr/>
        </p:nvSpPr>
        <p:spPr>
          <a:xfrm>
            <a:off x="125506" y="1691315"/>
            <a:ext cx="2327836" cy="830997"/>
          </a:xfrm>
          <a:prstGeom prst="rect">
            <a:avLst/>
          </a:prstGeom>
          <a:solidFill>
            <a:schemeClr val="accent2">
              <a:lumMod val="50000"/>
            </a:schemeClr>
          </a:solidFill>
        </p:spPr>
        <p:txBody>
          <a:bodyPr wrap="square" rtlCol="0">
            <a:spAutoFit/>
          </a:bodyPr>
          <a:lstStyle/>
          <a:p>
            <a:r>
              <a:rPr lang="en-US" sz="2400" dirty="0">
                <a:latin typeface="Arial" panose="020B0604020202020204" pitchFamily="34" charset="0"/>
                <a:cs typeface="Arial" panose="020B0604020202020204" pitchFamily="34" charset="0"/>
              </a:rPr>
              <a:t>WW Threshold:</a:t>
            </a:r>
          </a:p>
          <a:p>
            <a:r>
              <a:rPr lang="en-US" sz="2400" dirty="0">
                <a:latin typeface="Arial" panose="020B0604020202020204" pitchFamily="34" charset="0"/>
                <a:cs typeface="Arial" panose="020B0604020202020204" pitchFamily="34" charset="0"/>
              </a:rPr>
              <a:t> 2.4  x 10</a:t>
            </a:r>
            <a:r>
              <a:rPr lang="en-US" sz="2400" baseline="30000" dirty="0">
                <a:latin typeface="Arial" panose="020B0604020202020204" pitchFamily="34" charset="0"/>
                <a:cs typeface="Arial" panose="020B0604020202020204" pitchFamily="34" charset="0"/>
              </a:rPr>
              <a:t>8 </a:t>
            </a:r>
            <a:r>
              <a:rPr lang="en-US" sz="2400" dirty="0">
                <a:latin typeface="Arial" panose="020B0604020202020204" pitchFamily="34" charset="0"/>
                <a:cs typeface="Arial" panose="020B0604020202020204" pitchFamily="34" charset="0"/>
              </a:rPr>
              <a:t>WW </a:t>
            </a:r>
          </a:p>
        </p:txBody>
      </p:sp>
      <p:sp>
        <p:nvSpPr>
          <p:cNvPr id="10" name="TextBox 9">
            <a:extLst>
              <a:ext uri="{FF2B5EF4-FFF2-40B4-BE49-F238E27FC236}">
                <a16:creationId xmlns:a16="http://schemas.microsoft.com/office/drawing/2014/main" id="{00BA6672-5634-B8EB-40C0-0C1B87911861}"/>
              </a:ext>
            </a:extLst>
          </p:cNvPr>
          <p:cNvSpPr txBox="1"/>
          <p:nvPr/>
        </p:nvSpPr>
        <p:spPr>
          <a:xfrm>
            <a:off x="127949" y="2522538"/>
            <a:ext cx="2327837" cy="830997"/>
          </a:xfrm>
          <a:prstGeom prst="rect">
            <a:avLst/>
          </a:prstGeom>
          <a:solidFill>
            <a:srgbClr val="C00000"/>
          </a:solidFill>
        </p:spPr>
        <p:txBody>
          <a:bodyPr wrap="square" rtlCol="0">
            <a:spAutoFit/>
          </a:bodyPr>
          <a:lstStyle/>
          <a:p>
            <a:r>
              <a:rPr lang="en-US" sz="2400" dirty="0">
                <a:latin typeface="Arial" panose="020B0604020202020204" pitchFamily="34" charset="0"/>
                <a:cs typeface="Arial" panose="020B0604020202020204" pitchFamily="34" charset="0"/>
              </a:rPr>
              <a:t>ZH @ 240 :</a:t>
            </a:r>
          </a:p>
          <a:p>
            <a:r>
              <a:rPr lang="en-US" sz="2400" dirty="0">
                <a:latin typeface="Arial" panose="020B0604020202020204" pitchFamily="34" charset="0"/>
                <a:cs typeface="Arial" panose="020B0604020202020204" pitchFamily="34" charset="0"/>
              </a:rPr>
              <a:t>2.2  x 10</a:t>
            </a:r>
            <a:r>
              <a:rPr lang="en-US" sz="2400" baseline="30000" dirty="0">
                <a:latin typeface="Arial" panose="020B0604020202020204" pitchFamily="34" charset="0"/>
                <a:cs typeface="Arial" panose="020B0604020202020204" pitchFamily="34" charset="0"/>
              </a:rPr>
              <a:t>6  </a:t>
            </a:r>
            <a:r>
              <a:rPr lang="en-US" sz="2400" dirty="0">
                <a:latin typeface="Arial" panose="020B0604020202020204" pitchFamily="34" charset="0"/>
                <a:cs typeface="Arial" panose="020B0604020202020204" pitchFamily="34" charset="0"/>
              </a:rPr>
              <a:t>H </a:t>
            </a:r>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9BADA720-F79A-26F7-AD40-31D9A4671659}"/>
                  </a:ext>
                </a:extLst>
              </p:cNvPr>
              <p:cNvSpPr txBox="1"/>
              <p:nvPr/>
            </p:nvSpPr>
            <p:spPr>
              <a:xfrm>
                <a:off x="131443" y="3318038"/>
                <a:ext cx="2327837" cy="1569660"/>
              </a:xfrm>
              <a:prstGeom prst="rect">
                <a:avLst/>
              </a:prstGeom>
              <a:solidFill>
                <a:schemeClr val="accent5">
                  <a:lumMod val="50000"/>
                </a:schemeClr>
              </a:solidFill>
            </p:spPr>
            <p:txBody>
              <a:bodyPr wrap="square" rtlCol="0">
                <a:spAutoFit/>
              </a:bodyPr>
              <a:lstStyle/>
              <a:p>
                <a:r>
                  <a:rPr lang="en-US" sz="2400" dirty="0">
                    <a:latin typeface="Arial" panose="020B0604020202020204" pitchFamily="34" charset="0"/>
                    <a:cs typeface="Arial" panose="020B0604020202020204" pitchFamily="34" charset="0"/>
                  </a:rPr>
                  <a:t>350-360 GeV :</a:t>
                </a:r>
              </a:p>
              <a:p>
                <a:r>
                  <a:rPr lang="en-US" sz="2400" dirty="0">
                    <a:latin typeface="Arial" panose="020B0604020202020204" pitchFamily="34" charset="0"/>
                    <a:cs typeface="Arial" panose="020B0604020202020204" pitchFamily="34" charset="0"/>
                  </a:rPr>
                  <a:t>2.6 x 10</a:t>
                </a:r>
                <a:r>
                  <a:rPr lang="en-US" sz="2400" baseline="30000" dirty="0">
                    <a:latin typeface="Arial" panose="020B0604020202020204" pitchFamily="34" charset="0"/>
                    <a:cs typeface="Arial" panose="020B0604020202020204" pitchFamily="34" charset="0"/>
                  </a:rPr>
                  <a:t>6</a:t>
                </a:r>
                <a:r>
                  <a:rPr lang="en-US" sz="2400" dirty="0">
                    <a:latin typeface="Arial" panose="020B0604020202020204" pitchFamily="34" charset="0"/>
                    <a:cs typeface="Arial" panose="020B0604020202020204" pitchFamily="34" charset="0"/>
                  </a:rPr>
                  <a:t> top </a:t>
                </a:r>
              </a:p>
              <a:p>
                <a:r>
                  <a:rPr lang="en-US" sz="2400" dirty="0">
                    <a:latin typeface="Arial" panose="020B0604020202020204" pitchFamily="34" charset="0"/>
                    <a:cs typeface="Arial" panose="020B0604020202020204" pitchFamily="34" charset="0"/>
                  </a:rPr>
                  <a:t>+ 370k ZH </a:t>
                </a:r>
              </a:p>
              <a:p>
                <a:r>
                  <a:rPr lang="en-US" sz="2400" dirty="0">
                    <a:latin typeface="Arial" panose="020B0604020202020204" pitchFamily="34" charset="0"/>
                    <a:cs typeface="Arial" panose="020B0604020202020204" pitchFamily="34" charset="0"/>
                  </a:rPr>
                  <a:t>+92 k WW </a:t>
                </a:r>
                <a14:m>
                  <m:oMath xmlns:m="http://schemas.openxmlformats.org/officeDocument/2006/math">
                    <m:r>
                      <a:rPr lang="en-US" sz="2400" i="1" smtClean="0">
                        <a:latin typeface="Cambria Math" panose="02040503050406030204" pitchFamily="18" charset="0"/>
                        <a:ea typeface="Cambria Math" panose="02040503050406030204" pitchFamily="18" charset="0"/>
                        <a:cs typeface="Arial" panose="020B0604020202020204" pitchFamily="34" charset="0"/>
                      </a:rPr>
                      <m:t>→</m:t>
                    </m:r>
                  </m:oMath>
                </a14:m>
                <a:r>
                  <a:rPr lang="en-US" sz="2400" dirty="0">
                    <a:latin typeface="Arial" panose="020B0604020202020204" pitchFamily="34" charset="0"/>
                    <a:cs typeface="Arial" panose="020B0604020202020204" pitchFamily="34" charset="0"/>
                  </a:rPr>
                  <a:t>H</a:t>
                </a:r>
              </a:p>
            </p:txBody>
          </p:sp>
        </mc:Choice>
        <mc:Fallback xmlns="">
          <p:sp>
            <p:nvSpPr>
              <p:cNvPr id="11" name="TextBox 10">
                <a:extLst>
                  <a:ext uri="{FF2B5EF4-FFF2-40B4-BE49-F238E27FC236}">
                    <a16:creationId xmlns:a16="http://schemas.microsoft.com/office/drawing/2014/main" id="{9BADA720-F79A-26F7-AD40-31D9A4671659}"/>
                  </a:ext>
                </a:extLst>
              </p:cNvPr>
              <p:cNvSpPr txBox="1">
                <a:spLocks noRot="1" noChangeAspect="1" noMove="1" noResize="1" noEditPoints="1" noAdjustHandles="1" noChangeArrowheads="1" noChangeShapeType="1" noTextEdit="1"/>
              </p:cNvSpPr>
              <p:nvPr/>
            </p:nvSpPr>
            <p:spPr>
              <a:xfrm>
                <a:off x="131443" y="3318038"/>
                <a:ext cx="2327837" cy="1569660"/>
              </a:xfrm>
              <a:prstGeom prst="rect">
                <a:avLst/>
              </a:prstGeom>
              <a:blipFill>
                <a:blip r:embed="rId4"/>
                <a:stretch>
                  <a:fillRect l="-4348" t="-3226" b="-8065"/>
                </a:stretch>
              </a:blipFill>
            </p:spPr>
            <p:txBody>
              <a:bodyPr/>
              <a:lstStyle/>
              <a:p>
                <a:r>
                  <a:rPr lang="en-US">
                    <a:noFill/>
                  </a:rPr>
                  <a:t> </a:t>
                </a:r>
              </a:p>
            </p:txBody>
          </p:sp>
        </mc:Fallback>
      </mc:AlternateContent>
      <p:pic>
        <p:nvPicPr>
          <p:cNvPr id="12" name="Picture 11">
            <a:extLst>
              <a:ext uri="{FF2B5EF4-FFF2-40B4-BE49-F238E27FC236}">
                <a16:creationId xmlns:a16="http://schemas.microsoft.com/office/drawing/2014/main" id="{09676543-2A44-6FA1-2C61-D76B68C97125}"/>
              </a:ext>
            </a:extLst>
          </p:cNvPr>
          <p:cNvPicPr>
            <a:picLocks noChangeAspect="1"/>
          </p:cNvPicPr>
          <p:nvPr/>
        </p:nvPicPr>
        <p:blipFill>
          <a:blip r:embed="rId5"/>
          <a:stretch>
            <a:fillRect/>
          </a:stretch>
        </p:blipFill>
        <p:spPr>
          <a:xfrm>
            <a:off x="7147908" y="2730556"/>
            <a:ext cx="5044091" cy="3412659"/>
          </a:xfrm>
          <a:prstGeom prst="rect">
            <a:avLst/>
          </a:prstGeom>
        </p:spPr>
      </p:pic>
      <p:sp>
        <p:nvSpPr>
          <p:cNvPr id="13" name="TextBox 12">
            <a:extLst>
              <a:ext uri="{FF2B5EF4-FFF2-40B4-BE49-F238E27FC236}">
                <a16:creationId xmlns:a16="http://schemas.microsoft.com/office/drawing/2014/main" id="{9B31A0B7-A990-32B1-5A05-D7C95E5CF8C9}"/>
              </a:ext>
            </a:extLst>
          </p:cNvPr>
          <p:cNvSpPr txBox="1"/>
          <p:nvPr/>
        </p:nvSpPr>
        <p:spPr>
          <a:xfrm>
            <a:off x="7147908" y="791564"/>
            <a:ext cx="5044091" cy="1938992"/>
          </a:xfrm>
          <a:prstGeom prst="rect">
            <a:avLst/>
          </a:prstGeom>
          <a:solidFill>
            <a:schemeClr val="accent4">
              <a:lumMod val="50000"/>
            </a:schemeClr>
          </a:solidFill>
        </p:spPr>
        <p:txBody>
          <a:bodyPr wrap="square" rtlCol="0">
            <a:spAutoFit/>
          </a:bodyPr>
          <a:lstStyle/>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Exploiting these huge samples requires </a:t>
            </a:r>
            <a:r>
              <a:rPr lang="en-GB" sz="2400" dirty="0">
                <a:latin typeface="Arial" panose="020B0604020202020204" pitchFamily="34" charset="0"/>
                <a:cs typeface="Arial" panose="020B0604020202020204" pitchFamily="34" charset="0"/>
              </a:rPr>
              <a:t>understanding detector systematics, beam properties, backgrounds — and theory — at a completely new level.</a:t>
            </a:r>
          </a:p>
        </p:txBody>
      </p:sp>
      <p:sp>
        <p:nvSpPr>
          <p:cNvPr id="14" name="TextBox 13">
            <a:extLst>
              <a:ext uri="{FF2B5EF4-FFF2-40B4-BE49-F238E27FC236}">
                <a16:creationId xmlns:a16="http://schemas.microsoft.com/office/drawing/2014/main" id="{B4A6DECE-C3E8-A0B1-1321-BF23C329F980}"/>
              </a:ext>
            </a:extLst>
          </p:cNvPr>
          <p:cNvSpPr txBox="1"/>
          <p:nvPr/>
        </p:nvSpPr>
        <p:spPr>
          <a:xfrm>
            <a:off x="7138012" y="5907467"/>
            <a:ext cx="5053987" cy="707886"/>
          </a:xfrm>
          <a:prstGeom prst="rect">
            <a:avLst/>
          </a:prstGeom>
          <a:solidFill>
            <a:schemeClr val="accent4">
              <a:lumMod val="50000"/>
            </a:schemeClr>
          </a:solidFill>
        </p:spPr>
        <p:txBody>
          <a:bodyPr wrap="square" rtlCol="0">
            <a:spAutoFit/>
          </a:bodyPr>
          <a:lstStyle/>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Operation at the Z pole poses the most demanding experimental challenges</a:t>
            </a:r>
            <a:endParaRPr lang="en-US" sz="2000" dirty="0">
              <a:latin typeface="Arial" panose="020B0604020202020204" pitchFamily="34" charset="0"/>
              <a:cs typeface="Arial" panose="020B0604020202020204" pitchFamily="34" charset="0"/>
            </a:endParaRPr>
          </a:p>
        </p:txBody>
      </p:sp>
      <p:sp>
        <p:nvSpPr>
          <p:cNvPr id="3" name="Footer Placeholder 2">
            <a:extLst>
              <a:ext uri="{FF2B5EF4-FFF2-40B4-BE49-F238E27FC236}">
                <a16:creationId xmlns:a16="http://schemas.microsoft.com/office/drawing/2014/main" id="{A22A40F8-BDF1-E5CE-34E0-F0174C2F308E}"/>
              </a:ext>
            </a:extLst>
          </p:cNvPr>
          <p:cNvSpPr>
            <a:spLocks noGrp="1"/>
          </p:cNvSpPr>
          <p:nvPr>
            <p:ph type="ftr" sz="quarter" idx="11"/>
          </p:nvPr>
        </p:nvSpPr>
        <p:spPr/>
        <p:txBody>
          <a:bodyPr/>
          <a:lstStyle/>
          <a:p>
            <a:r>
              <a:rPr lang="en-US" dirty="0"/>
              <a:t>D. Bortoletto, Higgs Hunting</a:t>
            </a:r>
          </a:p>
        </p:txBody>
      </p:sp>
    </p:spTree>
    <p:extLst>
      <p:ext uri="{BB962C8B-B14F-4D97-AF65-F5344CB8AC3E}">
        <p14:creationId xmlns:p14="http://schemas.microsoft.com/office/powerpoint/2010/main" val="1747993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BC2B3-B170-A24A-87D4-D5379BCA60C2}"/>
              </a:ext>
            </a:extLst>
          </p:cNvPr>
          <p:cNvSpPr>
            <a:spLocks noGrp="1"/>
          </p:cNvSpPr>
          <p:nvPr>
            <p:ph type="title"/>
          </p:nvPr>
        </p:nvSpPr>
        <p:spPr>
          <a:xfrm>
            <a:off x="860628" y="0"/>
            <a:ext cx="11331372" cy="799604"/>
          </a:xfrm>
        </p:spPr>
        <p:txBody>
          <a:bodyPr>
            <a:normAutofit fontScale="90000"/>
          </a:bodyPr>
          <a:lstStyle/>
          <a:p>
            <a:r>
              <a:rPr lang="en-US" dirty="0">
                <a:latin typeface="Arial Rounded MT Bold" panose="020F0704030504030204" pitchFamily="34" charset="77"/>
              </a:rPr>
              <a:t>Detectors Concepts</a:t>
            </a:r>
          </a:p>
        </p:txBody>
      </p:sp>
      <p:sp>
        <p:nvSpPr>
          <p:cNvPr id="3" name="Content Placeholder 2">
            <a:extLst>
              <a:ext uri="{FF2B5EF4-FFF2-40B4-BE49-F238E27FC236}">
                <a16:creationId xmlns:a16="http://schemas.microsoft.com/office/drawing/2014/main" id="{29162DD7-1260-E968-40F4-EDCF3EC207A7}"/>
              </a:ext>
            </a:extLst>
          </p:cNvPr>
          <p:cNvSpPr>
            <a:spLocks noGrp="1"/>
          </p:cNvSpPr>
          <p:nvPr>
            <p:ph idx="1"/>
          </p:nvPr>
        </p:nvSpPr>
        <p:spPr/>
        <p:txBody>
          <a:bodyPr/>
          <a:lstStyle/>
          <a:p>
            <a:endParaRPr lang="en-US"/>
          </a:p>
        </p:txBody>
      </p:sp>
      <p:sp>
        <p:nvSpPr>
          <p:cNvPr id="4" name="Date Placeholder 3">
            <a:extLst>
              <a:ext uri="{FF2B5EF4-FFF2-40B4-BE49-F238E27FC236}">
                <a16:creationId xmlns:a16="http://schemas.microsoft.com/office/drawing/2014/main" id="{0E296D53-D26A-08A5-8392-EE5CAFC5FA23}"/>
              </a:ext>
            </a:extLst>
          </p:cNvPr>
          <p:cNvSpPr>
            <a:spLocks noGrp="1"/>
          </p:cNvSpPr>
          <p:nvPr>
            <p:ph type="dt" sz="half" idx="10"/>
          </p:nvPr>
        </p:nvSpPr>
        <p:spPr/>
        <p:txBody>
          <a:bodyPr/>
          <a:lstStyle/>
          <a:p>
            <a:r>
              <a:rPr lang="en-GB"/>
              <a:t>18/September/2026</a:t>
            </a:r>
            <a:endParaRPr lang="en-US"/>
          </a:p>
        </p:txBody>
      </p:sp>
      <p:sp>
        <p:nvSpPr>
          <p:cNvPr id="5" name="Slide Number Placeholder 4">
            <a:extLst>
              <a:ext uri="{FF2B5EF4-FFF2-40B4-BE49-F238E27FC236}">
                <a16:creationId xmlns:a16="http://schemas.microsoft.com/office/drawing/2014/main" id="{48227925-7E29-395A-4DE2-B912636CCAFC}"/>
              </a:ext>
            </a:extLst>
          </p:cNvPr>
          <p:cNvSpPr>
            <a:spLocks noGrp="1"/>
          </p:cNvSpPr>
          <p:nvPr>
            <p:ph type="sldNum" sz="quarter" idx="12"/>
          </p:nvPr>
        </p:nvSpPr>
        <p:spPr/>
        <p:txBody>
          <a:bodyPr/>
          <a:lstStyle/>
          <a:p>
            <a:fld id="{B6F15528-21DE-4FAA-801E-634DDDAF4B2B}" type="slidenum">
              <a:rPr lang="en-US" smtClean="0"/>
              <a:pPr/>
              <a:t>7</a:t>
            </a:fld>
            <a:endParaRPr lang="en-US"/>
          </a:p>
        </p:txBody>
      </p:sp>
      <p:pic>
        <p:nvPicPr>
          <p:cNvPr id="6" name="Picture 5">
            <a:extLst>
              <a:ext uri="{FF2B5EF4-FFF2-40B4-BE49-F238E27FC236}">
                <a16:creationId xmlns:a16="http://schemas.microsoft.com/office/drawing/2014/main" id="{5AB9D0DF-175B-C416-4EF8-DCC784699EB2}"/>
              </a:ext>
            </a:extLst>
          </p:cNvPr>
          <p:cNvPicPr>
            <a:picLocks noChangeAspect="1"/>
          </p:cNvPicPr>
          <p:nvPr/>
        </p:nvPicPr>
        <p:blipFill>
          <a:blip r:embed="rId3"/>
          <a:stretch>
            <a:fillRect/>
          </a:stretch>
        </p:blipFill>
        <p:spPr>
          <a:xfrm>
            <a:off x="1422400" y="1016513"/>
            <a:ext cx="9182295" cy="5310405"/>
          </a:xfrm>
          <a:prstGeom prst="rect">
            <a:avLst/>
          </a:prstGeom>
        </p:spPr>
      </p:pic>
      <p:sp>
        <p:nvSpPr>
          <p:cNvPr id="7" name="Footer Placeholder 6">
            <a:extLst>
              <a:ext uri="{FF2B5EF4-FFF2-40B4-BE49-F238E27FC236}">
                <a16:creationId xmlns:a16="http://schemas.microsoft.com/office/drawing/2014/main" id="{3122E8F7-BB3D-D3A8-4B0A-F04585528C67}"/>
              </a:ext>
            </a:extLst>
          </p:cNvPr>
          <p:cNvSpPr>
            <a:spLocks noGrp="1"/>
          </p:cNvSpPr>
          <p:nvPr>
            <p:ph type="ftr" sz="quarter" idx="11"/>
          </p:nvPr>
        </p:nvSpPr>
        <p:spPr/>
        <p:txBody>
          <a:bodyPr/>
          <a:lstStyle/>
          <a:p>
            <a:r>
              <a:rPr lang="en-US"/>
              <a:t>D. Bortoletto, Higgs Hunting</a:t>
            </a:r>
            <a:endParaRPr lang="en-US" dirty="0"/>
          </a:p>
        </p:txBody>
      </p:sp>
    </p:spTree>
    <p:extLst>
      <p:ext uri="{BB962C8B-B14F-4D97-AF65-F5344CB8AC3E}">
        <p14:creationId xmlns:p14="http://schemas.microsoft.com/office/powerpoint/2010/main" val="18645530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24676-7E92-6885-F3FB-4B69F3C7139A}"/>
              </a:ext>
            </a:extLst>
          </p:cNvPr>
          <p:cNvSpPr>
            <a:spLocks noGrp="1"/>
          </p:cNvSpPr>
          <p:nvPr>
            <p:ph type="title"/>
          </p:nvPr>
        </p:nvSpPr>
        <p:spPr>
          <a:xfrm>
            <a:off x="860628" y="0"/>
            <a:ext cx="11255172" cy="799604"/>
          </a:xfrm>
        </p:spPr>
        <p:txBody>
          <a:bodyPr>
            <a:normAutofit fontScale="90000"/>
          </a:bodyPr>
          <a:lstStyle/>
          <a:p>
            <a:r>
              <a:rPr lang="en-US" dirty="0">
                <a:latin typeface="Arial Rounded MT Bold" panose="020F0704030504030204" pitchFamily="34" charset="77"/>
              </a:rPr>
              <a:t>Detector Concepts</a:t>
            </a:r>
          </a:p>
        </p:txBody>
      </p:sp>
      <p:sp>
        <p:nvSpPr>
          <p:cNvPr id="3" name="Content Placeholder 2">
            <a:extLst>
              <a:ext uri="{FF2B5EF4-FFF2-40B4-BE49-F238E27FC236}">
                <a16:creationId xmlns:a16="http://schemas.microsoft.com/office/drawing/2014/main" id="{D40BCDA5-0AF2-D24D-CA3A-A636A755681D}"/>
              </a:ext>
            </a:extLst>
          </p:cNvPr>
          <p:cNvSpPr>
            <a:spLocks noGrp="1"/>
          </p:cNvSpPr>
          <p:nvPr>
            <p:ph idx="1"/>
          </p:nvPr>
        </p:nvSpPr>
        <p:spPr/>
        <p:txBody>
          <a:bodyPr/>
          <a:lstStyle/>
          <a:p>
            <a:endParaRPr lang="en-US"/>
          </a:p>
        </p:txBody>
      </p:sp>
      <p:sp>
        <p:nvSpPr>
          <p:cNvPr id="4" name="Date Placeholder 3">
            <a:extLst>
              <a:ext uri="{FF2B5EF4-FFF2-40B4-BE49-F238E27FC236}">
                <a16:creationId xmlns:a16="http://schemas.microsoft.com/office/drawing/2014/main" id="{BEF491A7-2C33-5568-FC12-1D5FE4D0A319}"/>
              </a:ext>
            </a:extLst>
          </p:cNvPr>
          <p:cNvSpPr>
            <a:spLocks noGrp="1"/>
          </p:cNvSpPr>
          <p:nvPr>
            <p:ph type="dt" sz="half" idx="10"/>
          </p:nvPr>
        </p:nvSpPr>
        <p:spPr/>
        <p:txBody>
          <a:bodyPr/>
          <a:lstStyle/>
          <a:p>
            <a:r>
              <a:rPr lang="en-GB"/>
              <a:t>18/September/2026</a:t>
            </a:r>
            <a:endParaRPr lang="en-US"/>
          </a:p>
        </p:txBody>
      </p:sp>
      <p:sp>
        <p:nvSpPr>
          <p:cNvPr id="5" name="Slide Number Placeholder 4">
            <a:extLst>
              <a:ext uri="{FF2B5EF4-FFF2-40B4-BE49-F238E27FC236}">
                <a16:creationId xmlns:a16="http://schemas.microsoft.com/office/drawing/2014/main" id="{B12BB25A-34D6-C9EF-77AD-16F909979AF9}"/>
              </a:ext>
            </a:extLst>
          </p:cNvPr>
          <p:cNvSpPr>
            <a:spLocks noGrp="1"/>
          </p:cNvSpPr>
          <p:nvPr>
            <p:ph type="sldNum" sz="quarter" idx="12"/>
          </p:nvPr>
        </p:nvSpPr>
        <p:spPr/>
        <p:txBody>
          <a:bodyPr/>
          <a:lstStyle/>
          <a:p>
            <a:fld id="{B6F15528-21DE-4FAA-801E-634DDDAF4B2B}" type="slidenum">
              <a:rPr lang="en-US" smtClean="0"/>
              <a:pPr/>
              <a:t>8</a:t>
            </a:fld>
            <a:endParaRPr lang="en-US"/>
          </a:p>
        </p:txBody>
      </p:sp>
      <p:pic>
        <p:nvPicPr>
          <p:cNvPr id="6" name="Picture 5">
            <a:extLst>
              <a:ext uri="{FF2B5EF4-FFF2-40B4-BE49-F238E27FC236}">
                <a16:creationId xmlns:a16="http://schemas.microsoft.com/office/drawing/2014/main" id="{4DF46A8E-9EF1-8015-FC89-68881FEF07D4}"/>
              </a:ext>
            </a:extLst>
          </p:cNvPr>
          <p:cNvPicPr>
            <a:picLocks noChangeAspect="1"/>
          </p:cNvPicPr>
          <p:nvPr/>
        </p:nvPicPr>
        <p:blipFill>
          <a:blip r:embed="rId3"/>
          <a:stretch>
            <a:fillRect/>
          </a:stretch>
        </p:blipFill>
        <p:spPr>
          <a:xfrm>
            <a:off x="990600" y="989618"/>
            <a:ext cx="9448800" cy="5431309"/>
          </a:xfrm>
          <a:prstGeom prst="rect">
            <a:avLst/>
          </a:prstGeom>
        </p:spPr>
      </p:pic>
      <p:sp>
        <p:nvSpPr>
          <p:cNvPr id="7" name="Footer Placeholder 6">
            <a:extLst>
              <a:ext uri="{FF2B5EF4-FFF2-40B4-BE49-F238E27FC236}">
                <a16:creationId xmlns:a16="http://schemas.microsoft.com/office/drawing/2014/main" id="{91301F4B-9E6D-441F-5598-E0E0B608C3CA}"/>
              </a:ext>
            </a:extLst>
          </p:cNvPr>
          <p:cNvSpPr>
            <a:spLocks noGrp="1"/>
          </p:cNvSpPr>
          <p:nvPr>
            <p:ph type="ftr" sz="quarter" idx="11"/>
          </p:nvPr>
        </p:nvSpPr>
        <p:spPr/>
        <p:txBody>
          <a:bodyPr/>
          <a:lstStyle/>
          <a:p>
            <a:r>
              <a:rPr lang="en-US"/>
              <a:t>D. Bortoletto, Higgs Hunting</a:t>
            </a:r>
            <a:endParaRPr lang="en-US" dirty="0"/>
          </a:p>
        </p:txBody>
      </p:sp>
    </p:spTree>
    <p:extLst>
      <p:ext uri="{BB962C8B-B14F-4D97-AF65-F5344CB8AC3E}">
        <p14:creationId xmlns:p14="http://schemas.microsoft.com/office/powerpoint/2010/main" val="25592252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A6A02-7EA0-DDC6-AB2A-659AAD43F336}"/>
              </a:ext>
            </a:extLst>
          </p:cNvPr>
          <p:cNvSpPr>
            <a:spLocks noGrp="1"/>
          </p:cNvSpPr>
          <p:nvPr>
            <p:ph type="title"/>
          </p:nvPr>
        </p:nvSpPr>
        <p:spPr>
          <a:xfrm>
            <a:off x="860628" y="0"/>
            <a:ext cx="11331372" cy="799604"/>
          </a:xfrm>
        </p:spPr>
        <p:txBody>
          <a:bodyPr>
            <a:normAutofit fontScale="90000"/>
          </a:bodyPr>
          <a:lstStyle/>
          <a:p>
            <a:r>
              <a:rPr lang="en-US" b="1" dirty="0"/>
              <a:t>Impressive R&amp;D for CEPC</a:t>
            </a:r>
          </a:p>
        </p:txBody>
      </p:sp>
      <p:sp>
        <p:nvSpPr>
          <p:cNvPr id="4" name="Date Placeholder 3">
            <a:extLst>
              <a:ext uri="{FF2B5EF4-FFF2-40B4-BE49-F238E27FC236}">
                <a16:creationId xmlns:a16="http://schemas.microsoft.com/office/drawing/2014/main" id="{B6AAA9AB-8453-FA9E-5E1D-CFBF1DFDA702}"/>
              </a:ext>
            </a:extLst>
          </p:cNvPr>
          <p:cNvSpPr>
            <a:spLocks noGrp="1"/>
          </p:cNvSpPr>
          <p:nvPr>
            <p:ph type="dt" sz="half" idx="10"/>
          </p:nvPr>
        </p:nvSpPr>
        <p:spPr/>
        <p:txBody>
          <a:bodyPr/>
          <a:lstStyle/>
          <a:p>
            <a:r>
              <a:rPr lang="en-GB"/>
              <a:t>18/September/2026</a:t>
            </a:r>
            <a:endParaRPr lang="en-US"/>
          </a:p>
        </p:txBody>
      </p:sp>
      <p:sp>
        <p:nvSpPr>
          <p:cNvPr id="5" name="Slide Number Placeholder 4">
            <a:extLst>
              <a:ext uri="{FF2B5EF4-FFF2-40B4-BE49-F238E27FC236}">
                <a16:creationId xmlns:a16="http://schemas.microsoft.com/office/drawing/2014/main" id="{1D0C54B6-84D3-7182-CFCE-C9C147618BAF}"/>
              </a:ext>
            </a:extLst>
          </p:cNvPr>
          <p:cNvSpPr>
            <a:spLocks noGrp="1"/>
          </p:cNvSpPr>
          <p:nvPr>
            <p:ph type="sldNum" sz="quarter" idx="12"/>
          </p:nvPr>
        </p:nvSpPr>
        <p:spPr/>
        <p:txBody>
          <a:bodyPr/>
          <a:lstStyle/>
          <a:p>
            <a:fld id="{B6F15528-21DE-4FAA-801E-634DDDAF4B2B}" type="slidenum">
              <a:rPr lang="en-US" smtClean="0"/>
              <a:pPr/>
              <a:t>9</a:t>
            </a:fld>
            <a:endParaRPr lang="en-US"/>
          </a:p>
        </p:txBody>
      </p:sp>
      <p:pic>
        <p:nvPicPr>
          <p:cNvPr id="6" name="图片 5">
            <a:extLst>
              <a:ext uri="{FF2B5EF4-FFF2-40B4-BE49-F238E27FC236}">
                <a16:creationId xmlns:a16="http://schemas.microsoft.com/office/drawing/2014/main" id="{4BA4D716-00CA-D721-1154-CB30E5446937}"/>
              </a:ext>
            </a:extLst>
          </p:cNvPr>
          <p:cNvPicPr>
            <a:picLocks noGrp="1" noChangeAspect="1"/>
          </p:cNvPicPr>
          <p:nvPr>
            <p:ph idx="1"/>
          </p:nvPr>
        </p:nvPicPr>
        <p:blipFill>
          <a:blip r:embed="rId3"/>
          <a:stretch>
            <a:fillRect/>
          </a:stretch>
        </p:blipFill>
        <p:spPr>
          <a:xfrm>
            <a:off x="-18593" y="3674030"/>
            <a:ext cx="3030340" cy="2983479"/>
          </a:xfrm>
          <a:prstGeom prst="rect">
            <a:avLst/>
          </a:prstGeom>
        </p:spPr>
      </p:pic>
      <p:sp>
        <p:nvSpPr>
          <p:cNvPr id="13" name="矩形 13">
            <a:extLst>
              <a:ext uri="{FF2B5EF4-FFF2-40B4-BE49-F238E27FC236}">
                <a16:creationId xmlns:a16="http://schemas.microsoft.com/office/drawing/2014/main" id="{25733D9C-4239-CCDB-1D65-4053077F68F9}"/>
              </a:ext>
            </a:extLst>
          </p:cNvPr>
          <p:cNvSpPr/>
          <p:nvPr/>
        </p:nvSpPr>
        <p:spPr>
          <a:xfrm>
            <a:off x="5181623" y="3484482"/>
            <a:ext cx="637597" cy="307777"/>
          </a:xfrm>
          <a:prstGeom prst="rect">
            <a:avLst/>
          </a:prstGeom>
          <a:solidFill>
            <a:schemeClr val="bg1"/>
          </a:solidFill>
        </p:spPr>
        <p:txBody>
          <a:bodyPr wrap="square">
            <a:spAutoFit/>
          </a:bodyPr>
          <a:lstStyle/>
          <a:p>
            <a:pPr defTabSz="913130">
              <a:spcBef>
                <a:spcPts val="600"/>
              </a:spcBef>
              <a:buClrTx/>
              <a:buSzTx/>
            </a:pPr>
            <a:r>
              <a:rPr lang="en-US" altLang="zh-CN" sz="1400" dirty="0">
                <a:solidFill>
                  <a:srgbClr val="C00000"/>
                </a:solidFill>
                <a:latin typeface="Calibri"/>
              </a:rPr>
              <a:t>2023</a:t>
            </a:r>
            <a:r>
              <a:rPr lang="en-US" altLang="zh-CN" sz="1400" dirty="0">
                <a:solidFill>
                  <a:srgbClr val="3333FF"/>
                </a:solidFill>
                <a:latin typeface="Calibri"/>
              </a:rPr>
              <a:t> </a:t>
            </a:r>
          </a:p>
        </p:txBody>
      </p:sp>
      <p:sp>
        <p:nvSpPr>
          <p:cNvPr id="14" name="矩形 14">
            <a:extLst>
              <a:ext uri="{FF2B5EF4-FFF2-40B4-BE49-F238E27FC236}">
                <a16:creationId xmlns:a16="http://schemas.microsoft.com/office/drawing/2014/main" id="{D33DDCF0-4CB4-C3DE-D1B2-4FFD4C4D8AD1}"/>
              </a:ext>
            </a:extLst>
          </p:cNvPr>
          <p:cNvSpPr/>
          <p:nvPr/>
        </p:nvSpPr>
        <p:spPr>
          <a:xfrm>
            <a:off x="2312497" y="3486021"/>
            <a:ext cx="637597" cy="307777"/>
          </a:xfrm>
          <a:prstGeom prst="rect">
            <a:avLst/>
          </a:prstGeom>
          <a:solidFill>
            <a:schemeClr val="bg1"/>
          </a:solidFill>
        </p:spPr>
        <p:txBody>
          <a:bodyPr wrap="square">
            <a:spAutoFit/>
          </a:bodyPr>
          <a:lstStyle/>
          <a:p>
            <a:pPr defTabSz="913130">
              <a:spcBef>
                <a:spcPts val="600"/>
              </a:spcBef>
              <a:buClrTx/>
              <a:buSzTx/>
            </a:pPr>
            <a:r>
              <a:rPr lang="en-US" altLang="zh-CN" sz="1400" dirty="0">
                <a:solidFill>
                  <a:srgbClr val="C00000"/>
                </a:solidFill>
                <a:latin typeface="Calibri"/>
              </a:rPr>
              <a:t>2018</a:t>
            </a:r>
            <a:r>
              <a:rPr lang="en-US" altLang="zh-CN" sz="1400" dirty="0">
                <a:solidFill>
                  <a:srgbClr val="3333FF"/>
                </a:solidFill>
                <a:latin typeface="Calibri"/>
              </a:rPr>
              <a:t> </a:t>
            </a:r>
          </a:p>
        </p:txBody>
      </p:sp>
      <p:sp>
        <p:nvSpPr>
          <p:cNvPr id="18" name="矩形 20">
            <a:extLst>
              <a:ext uri="{FF2B5EF4-FFF2-40B4-BE49-F238E27FC236}">
                <a16:creationId xmlns:a16="http://schemas.microsoft.com/office/drawing/2014/main" id="{58EF7909-308F-9E82-9F6D-E65F992A97D3}"/>
              </a:ext>
            </a:extLst>
          </p:cNvPr>
          <p:cNvSpPr/>
          <p:nvPr/>
        </p:nvSpPr>
        <p:spPr>
          <a:xfrm>
            <a:off x="7822627" y="3456138"/>
            <a:ext cx="637597" cy="307777"/>
          </a:xfrm>
          <a:prstGeom prst="rect">
            <a:avLst/>
          </a:prstGeom>
          <a:solidFill>
            <a:schemeClr val="bg1"/>
          </a:solidFill>
        </p:spPr>
        <p:txBody>
          <a:bodyPr wrap="square">
            <a:spAutoFit/>
          </a:bodyPr>
          <a:lstStyle/>
          <a:p>
            <a:pPr defTabSz="913130">
              <a:spcBef>
                <a:spcPts val="600"/>
              </a:spcBef>
              <a:buClrTx/>
              <a:buSzTx/>
            </a:pPr>
            <a:r>
              <a:rPr lang="en-US" altLang="zh-CN" sz="1400" dirty="0">
                <a:solidFill>
                  <a:srgbClr val="C00000"/>
                </a:solidFill>
                <a:latin typeface="Calibri"/>
              </a:rPr>
              <a:t>2025</a:t>
            </a:r>
            <a:r>
              <a:rPr lang="en-US" altLang="zh-CN" sz="1400" dirty="0">
                <a:solidFill>
                  <a:srgbClr val="3333FF"/>
                </a:solidFill>
                <a:latin typeface="Calibri"/>
              </a:rPr>
              <a:t> </a:t>
            </a:r>
          </a:p>
        </p:txBody>
      </p:sp>
      <p:pic>
        <p:nvPicPr>
          <p:cNvPr id="19" name="Content Placeholder 6">
            <a:extLst>
              <a:ext uri="{FF2B5EF4-FFF2-40B4-BE49-F238E27FC236}">
                <a16:creationId xmlns:a16="http://schemas.microsoft.com/office/drawing/2014/main" id="{E14C3F5E-1A16-FF99-9F1A-FD3570788A7F}"/>
              </a:ext>
            </a:extLst>
          </p:cNvPr>
          <p:cNvPicPr>
            <a:picLocks noGrp="1" noChangeAspect="1" noChangeArrowheads="1"/>
          </p:cNvPicPr>
          <p:nvPr/>
        </p:nvPicPr>
        <p:blipFill>
          <a:blip r:embed="rId4" cstate="print"/>
          <a:srcRect/>
          <a:stretch>
            <a:fillRect/>
          </a:stretch>
        </p:blipFill>
        <p:spPr bwMode="auto">
          <a:xfrm>
            <a:off x="2093829" y="779327"/>
            <a:ext cx="2126086" cy="3012932"/>
          </a:xfrm>
          <a:prstGeom prst="rect">
            <a:avLst/>
          </a:prstGeom>
          <a:noFill/>
          <a:ln w="9525">
            <a:noFill/>
            <a:miter lim="800000"/>
            <a:headEnd/>
            <a:tailEnd/>
          </a:ln>
        </p:spPr>
      </p:pic>
      <p:pic>
        <p:nvPicPr>
          <p:cNvPr id="20" name="图片 9">
            <a:extLst>
              <a:ext uri="{FF2B5EF4-FFF2-40B4-BE49-F238E27FC236}">
                <a16:creationId xmlns:a16="http://schemas.microsoft.com/office/drawing/2014/main" id="{23094F63-CDD8-260E-61BB-F23CA34A41A3}"/>
              </a:ext>
            </a:extLst>
          </p:cNvPr>
          <p:cNvPicPr>
            <a:picLocks noChangeAspect="1"/>
          </p:cNvPicPr>
          <p:nvPr/>
        </p:nvPicPr>
        <p:blipFill>
          <a:blip r:embed="rId5"/>
          <a:stretch>
            <a:fillRect/>
          </a:stretch>
        </p:blipFill>
        <p:spPr>
          <a:xfrm>
            <a:off x="-68337" y="794053"/>
            <a:ext cx="2105302" cy="2983479"/>
          </a:xfrm>
          <a:prstGeom prst="rect">
            <a:avLst/>
          </a:prstGeom>
          <a:ln>
            <a:solidFill>
              <a:schemeClr val="tx1"/>
            </a:solidFill>
          </a:ln>
        </p:spPr>
      </p:pic>
      <p:pic>
        <p:nvPicPr>
          <p:cNvPr id="21" name="Picture 1">
            <a:extLst>
              <a:ext uri="{FF2B5EF4-FFF2-40B4-BE49-F238E27FC236}">
                <a16:creationId xmlns:a16="http://schemas.microsoft.com/office/drawing/2014/main" id="{161DF722-2910-2CBE-B061-8658F153DD49}"/>
              </a:ext>
            </a:extLst>
          </p:cNvPr>
          <p:cNvPicPr>
            <a:picLocks noChangeAspect="1"/>
          </p:cNvPicPr>
          <p:nvPr/>
        </p:nvPicPr>
        <p:blipFill>
          <a:blip r:embed="rId6"/>
          <a:stretch>
            <a:fillRect/>
          </a:stretch>
        </p:blipFill>
        <p:spPr>
          <a:xfrm>
            <a:off x="4179570" y="775476"/>
            <a:ext cx="2258851" cy="3048001"/>
          </a:xfrm>
          <a:prstGeom prst="rect">
            <a:avLst/>
          </a:prstGeom>
        </p:spPr>
      </p:pic>
      <p:sp>
        <p:nvSpPr>
          <p:cNvPr id="23" name="矩形 13">
            <a:extLst>
              <a:ext uri="{FF2B5EF4-FFF2-40B4-BE49-F238E27FC236}">
                <a16:creationId xmlns:a16="http://schemas.microsoft.com/office/drawing/2014/main" id="{3B049DE6-012D-F85B-B273-AEA66939C4DF}"/>
              </a:ext>
            </a:extLst>
          </p:cNvPr>
          <p:cNvSpPr/>
          <p:nvPr/>
        </p:nvSpPr>
        <p:spPr>
          <a:xfrm>
            <a:off x="4179570" y="775476"/>
            <a:ext cx="637597" cy="307777"/>
          </a:xfrm>
          <a:prstGeom prst="rect">
            <a:avLst/>
          </a:prstGeom>
          <a:solidFill>
            <a:schemeClr val="bg1"/>
          </a:solidFill>
        </p:spPr>
        <p:txBody>
          <a:bodyPr wrap="square">
            <a:spAutoFit/>
          </a:bodyPr>
          <a:lstStyle/>
          <a:p>
            <a:pPr defTabSz="913130">
              <a:spcBef>
                <a:spcPts val="600"/>
              </a:spcBef>
              <a:buClrTx/>
              <a:buSzTx/>
            </a:pPr>
            <a:r>
              <a:rPr lang="en-US" altLang="zh-CN" sz="1400" dirty="0">
                <a:latin typeface="Calibri"/>
              </a:rPr>
              <a:t>2023 </a:t>
            </a:r>
          </a:p>
        </p:txBody>
      </p:sp>
      <p:sp>
        <p:nvSpPr>
          <p:cNvPr id="24" name="矩形 14">
            <a:extLst>
              <a:ext uri="{FF2B5EF4-FFF2-40B4-BE49-F238E27FC236}">
                <a16:creationId xmlns:a16="http://schemas.microsoft.com/office/drawing/2014/main" id="{47D84661-ECA4-FFBC-1C1E-2D315B799911}"/>
              </a:ext>
            </a:extLst>
          </p:cNvPr>
          <p:cNvSpPr/>
          <p:nvPr/>
        </p:nvSpPr>
        <p:spPr>
          <a:xfrm>
            <a:off x="1718166" y="775476"/>
            <a:ext cx="637597" cy="307777"/>
          </a:xfrm>
          <a:prstGeom prst="rect">
            <a:avLst/>
          </a:prstGeom>
          <a:solidFill>
            <a:schemeClr val="bg1"/>
          </a:solidFill>
        </p:spPr>
        <p:txBody>
          <a:bodyPr wrap="square">
            <a:spAutoFit/>
          </a:bodyPr>
          <a:lstStyle/>
          <a:p>
            <a:pPr defTabSz="913130">
              <a:spcBef>
                <a:spcPts val="600"/>
              </a:spcBef>
              <a:buClrTx/>
              <a:buSzTx/>
            </a:pPr>
            <a:r>
              <a:rPr lang="en-US" altLang="zh-CN" sz="1400" dirty="0">
                <a:latin typeface="Calibri"/>
              </a:rPr>
              <a:t>2018 </a:t>
            </a:r>
          </a:p>
        </p:txBody>
      </p:sp>
      <p:grpSp>
        <p:nvGrpSpPr>
          <p:cNvPr id="25" name="组合 1">
            <a:extLst>
              <a:ext uri="{FF2B5EF4-FFF2-40B4-BE49-F238E27FC236}">
                <a16:creationId xmlns:a16="http://schemas.microsoft.com/office/drawing/2014/main" id="{BA1132E9-1281-01DF-7502-E8162F72BF22}"/>
              </a:ext>
            </a:extLst>
          </p:cNvPr>
          <p:cNvGrpSpPr/>
          <p:nvPr/>
        </p:nvGrpSpPr>
        <p:grpSpPr>
          <a:xfrm>
            <a:off x="6370284" y="748582"/>
            <a:ext cx="2258851" cy="3074895"/>
            <a:chOff x="7752184" y="868883"/>
            <a:chExt cx="4291186" cy="5989117"/>
          </a:xfrm>
        </p:grpSpPr>
        <p:sp>
          <p:nvSpPr>
            <p:cNvPr id="26" name="灯片编号占位符 5">
              <a:extLst>
                <a:ext uri="{FF2B5EF4-FFF2-40B4-BE49-F238E27FC236}">
                  <a16:creationId xmlns:a16="http://schemas.microsoft.com/office/drawing/2014/main" id="{C5FBF1B8-40AE-CD71-3BE7-A94E4C814D35}"/>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zh-CN"/>
              </a:defPPr>
              <a:lvl1pPr algn="r" rtl="0" fontAlgn="base">
                <a:spcBef>
                  <a:spcPct val="20000"/>
                </a:spcBef>
                <a:spcAft>
                  <a:spcPct val="0"/>
                </a:spcAft>
                <a:buClr>
                  <a:srgbClr val="FF9900"/>
                </a:buClr>
                <a:buSzPct val="75000"/>
                <a:buFont typeface="Wingdings" panose="05000000000000000000" pitchFamily="2" charset="2"/>
                <a:defRPr sz="900" b="1" kern="1200">
                  <a:solidFill>
                    <a:schemeClr val="tx1">
                      <a:tint val="75000"/>
                    </a:schemeClr>
                  </a:solidFill>
                  <a:latin typeface="Times New Roman" panose="02020603050405020304" pitchFamily="18" charset="0"/>
                  <a:ea typeface="宋体" panose="02010600030101010101" pitchFamily="2" charset="-122"/>
                  <a:cs typeface="+mn-cs"/>
                </a:defRPr>
              </a:lvl1pPr>
              <a:lvl2pPr marL="457200" algn="l" rtl="0" fontAlgn="base">
                <a:spcBef>
                  <a:spcPct val="20000"/>
                </a:spcBef>
                <a:spcAft>
                  <a:spcPct val="0"/>
                </a:spcAft>
                <a:buClr>
                  <a:srgbClr val="FF9900"/>
                </a:buClr>
                <a:buSzPct val="75000"/>
                <a:buFont typeface="Wingdings" panose="05000000000000000000" pitchFamily="2" charset="2"/>
                <a:defRPr sz="2000" b="1" kern="1200">
                  <a:solidFill>
                    <a:srgbClr val="0000CC"/>
                  </a:solidFill>
                  <a:latin typeface="Times New Roman" panose="02020603050405020304" pitchFamily="18" charset="0"/>
                  <a:ea typeface="宋体" panose="02010600030101010101" pitchFamily="2" charset="-122"/>
                  <a:cs typeface="+mn-cs"/>
                </a:defRPr>
              </a:lvl2pPr>
              <a:lvl3pPr marL="914400" algn="l" rtl="0" fontAlgn="base">
                <a:spcBef>
                  <a:spcPct val="20000"/>
                </a:spcBef>
                <a:spcAft>
                  <a:spcPct val="0"/>
                </a:spcAft>
                <a:buClr>
                  <a:srgbClr val="FF9900"/>
                </a:buClr>
                <a:buSzPct val="75000"/>
                <a:buFont typeface="Wingdings" panose="05000000000000000000" pitchFamily="2" charset="2"/>
                <a:defRPr sz="2000" b="1" kern="1200">
                  <a:solidFill>
                    <a:srgbClr val="0000CC"/>
                  </a:solidFill>
                  <a:latin typeface="Times New Roman" panose="02020603050405020304" pitchFamily="18" charset="0"/>
                  <a:ea typeface="宋体" panose="02010600030101010101" pitchFamily="2" charset="-122"/>
                  <a:cs typeface="+mn-cs"/>
                </a:defRPr>
              </a:lvl3pPr>
              <a:lvl4pPr marL="1371600" algn="l" rtl="0" fontAlgn="base">
                <a:spcBef>
                  <a:spcPct val="20000"/>
                </a:spcBef>
                <a:spcAft>
                  <a:spcPct val="0"/>
                </a:spcAft>
                <a:buClr>
                  <a:srgbClr val="FF9900"/>
                </a:buClr>
                <a:buSzPct val="75000"/>
                <a:buFont typeface="Wingdings" panose="05000000000000000000" pitchFamily="2" charset="2"/>
                <a:defRPr sz="2000" b="1" kern="1200">
                  <a:solidFill>
                    <a:srgbClr val="0000CC"/>
                  </a:solidFill>
                  <a:latin typeface="Times New Roman" panose="02020603050405020304" pitchFamily="18" charset="0"/>
                  <a:ea typeface="宋体" panose="02010600030101010101" pitchFamily="2" charset="-122"/>
                  <a:cs typeface="+mn-cs"/>
                </a:defRPr>
              </a:lvl4pPr>
              <a:lvl5pPr marL="1828800" algn="l" rtl="0" fontAlgn="base">
                <a:spcBef>
                  <a:spcPct val="20000"/>
                </a:spcBef>
                <a:spcAft>
                  <a:spcPct val="0"/>
                </a:spcAft>
                <a:buClr>
                  <a:srgbClr val="FF9900"/>
                </a:buClr>
                <a:buSzPct val="75000"/>
                <a:buFont typeface="Wingdings" panose="05000000000000000000" pitchFamily="2" charset="2"/>
                <a:defRPr sz="2000" b="1" kern="1200">
                  <a:solidFill>
                    <a:srgbClr val="0000CC"/>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2000" b="1" kern="1200">
                  <a:solidFill>
                    <a:srgbClr val="0000CC"/>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2000" b="1" kern="1200">
                  <a:solidFill>
                    <a:srgbClr val="0000CC"/>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2000" b="1" kern="1200">
                  <a:solidFill>
                    <a:srgbClr val="0000CC"/>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2000" b="1" kern="1200">
                  <a:solidFill>
                    <a:srgbClr val="0000CC"/>
                  </a:solidFill>
                  <a:latin typeface="Times New Roman" panose="02020603050405020304" pitchFamily="18" charset="0"/>
                  <a:ea typeface="宋体" panose="02010600030101010101" pitchFamily="2" charset="-122"/>
                  <a:cs typeface="+mn-cs"/>
                </a:defRPr>
              </a:lvl9pPr>
            </a:lstStyle>
            <a:p>
              <a:pPr>
                <a:defRPr/>
              </a:pPr>
              <a:fld id="{B303E1D4-5D50-476C-BD46-EC6B360721A0}" type="slidenum">
                <a:rPr lang="zh-CN" altLang="en-US" sz="600" smtClean="0"/>
                <a:pPr>
                  <a:defRPr/>
                </a:pPr>
                <a:t>9</a:t>
              </a:fld>
              <a:endParaRPr lang="zh-CN" altLang="en-US" sz="600"/>
            </a:p>
          </p:txBody>
        </p:sp>
        <p:pic>
          <p:nvPicPr>
            <p:cNvPr id="27" name="图片 17">
              <a:extLst>
                <a:ext uri="{FF2B5EF4-FFF2-40B4-BE49-F238E27FC236}">
                  <a16:creationId xmlns:a16="http://schemas.microsoft.com/office/drawing/2014/main" id="{CAE12E8A-0094-DCEF-1A00-098FFF38DBE7}"/>
                </a:ext>
              </a:extLst>
            </p:cNvPr>
            <p:cNvPicPr>
              <a:picLocks noChangeAspect="1"/>
            </p:cNvPicPr>
            <p:nvPr/>
          </p:nvPicPr>
          <p:blipFill>
            <a:blip r:embed="rId7"/>
            <a:stretch>
              <a:fillRect/>
            </a:stretch>
          </p:blipFill>
          <p:spPr>
            <a:xfrm>
              <a:off x="7752184" y="868883"/>
              <a:ext cx="4291186" cy="5989117"/>
            </a:xfrm>
            <a:prstGeom prst="rect">
              <a:avLst/>
            </a:prstGeom>
          </p:spPr>
        </p:pic>
      </p:grpSp>
      <p:sp>
        <p:nvSpPr>
          <p:cNvPr id="28" name="矩形 20">
            <a:extLst>
              <a:ext uri="{FF2B5EF4-FFF2-40B4-BE49-F238E27FC236}">
                <a16:creationId xmlns:a16="http://schemas.microsoft.com/office/drawing/2014/main" id="{ACFD265E-FA82-C3F3-7A6D-9A6B4C9E1F27}"/>
              </a:ext>
            </a:extLst>
          </p:cNvPr>
          <p:cNvSpPr/>
          <p:nvPr/>
        </p:nvSpPr>
        <p:spPr>
          <a:xfrm>
            <a:off x="6316754" y="757609"/>
            <a:ext cx="637597" cy="307777"/>
          </a:xfrm>
          <a:prstGeom prst="rect">
            <a:avLst/>
          </a:prstGeom>
          <a:solidFill>
            <a:schemeClr val="bg1"/>
          </a:solidFill>
        </p:spPr>
        <p:txBody>
          <a:bodyPr wrap="square">
            <a:spAutoFit/>
          </a:bodyPr>
          <a:lstStyle/>
          <a:p>
            <a:pPr defTabSz="913130">
              <a:spcBef>
                <a:spcPts val="600"/>
              </a:spcBef>
              <a:buClrTx/>
              <a:buSzTx/>
            </a:pPr>
            <a:r>
              <a:rPr lang="en-US" altLang="zh-CN" sz="1400" dirty="0">
                <a:latin typeface="Calibri"/>
              </a:rPr>
              <a:t>2025 </a:t>
            </a:r>
          </a:p>
        </p:txBody>
      </p:sp>
      <p:pic>
        <p:nvPicPr>
          <p:cNvPr id="29" name="图片 2">
            <a:extLst>
              <a:ext uri="{FF2B5EF4-FFF2-40B4-BE49-F238E27FC236}">
                <a16:creationId xmlns:a16="http://schemas.microsoft.com/office/drawing/2014/main" id="{7C676406-5A17-A9AF-3615-66919D381AC9}"/>
              </a:ext>
            </a:extLst>
          </p:cNvPr>
          <p:cNvPicPr>
            <a:picLocks noChangeAspect="1"/>
          </p:cNvPicPr>
          <p:nvPr/>
        </p:nvPicPr>
        <p:blipFill rotWithShape="1">
          <a:blip r:embed="rId8" cstate="hqprint"/>
          <a:srcRect/>
          <a:stretch>
            <a:fillRect/>
          </a:stretch>
        </p:blipFill>
        <p:spPr>
          <a:xfrm>
            <a:off x="8637311" y="814702"/>
            <a:ext cx="3540241" cy="1708798"/>
          </a:xfrm>
          <a:prstGeom prst="rect">
            <a:avLst/>
          </a:prstGeom>
        </p:spPr>
      </p:pic>
      <p:pic>
        <p:nvPicPr>
          <p:cNvPr id="30" name="图片 6">
            <a:extLst>
              <a:ext uri="{FF2B5EF4-FFF2-40B4-BE49-F238E27FC236}">
                <a16:creationId xmlns:a16="http://schemas.microsoft.com/office/drawing/2014/main" id="{F3518AF1-5038-0131-1BC6-D002B6BFBB70}"/>
              </a:ext>
            </a:extLst>
          </p:cNvPr>
          <p:cNvPicPr>
            <a:picLocks noChangeAspect="1"/>
          </p:cNvPicPr>
          <p:nvPr/>
        </p:nvPicPr>
        <p:blipFill rotWithShape="1">
          <a:blip r:embed="rId9" cstate="screen"/>
          <a:srcRect/>
          <a:stretch>
            <a:fillRect/>
          </a:stretch>
        </p:blipFill>
        <p:spPr>
          <a:xfrm>
            <a:off x="8637311" y="2109392"/>
            <a:ext cx="3540241" cy="1714085"/>
          </a:xfrm>
          <a:prstGeom prst="rect">
            <a:avLst/>
          </a:prstGeom>
        </p:spPr>
      </p:pic>
      <p:pic>
        <p:nvPicPr>
          <p:cNvPr id="31" name="Picture 30" descr="https://ihep.cas.cn/xwdt2022/rd/202402/W020240206621263238529.jpg">
            <a:extLst>
              <a:ext uri="{FF2B5EF4-FFF2-40B4-BE49-F238E27FC236}">
                <a16:creationId xmlns:a16="http://schemas.microsoft.com/office/drawing/2014/main" id="{63FB9B76-2AE4-404A-48FD-030AD4E2C643}"/>
              </a:ext>
            </a:extLst>
          </p:cNvPr>
          <p:cNvPicPr>
            <a:picLocks noChangeAspect="1" noChangeArrowheads="1"/>
          </p:cNvPicPr>
          <p:nvPr/>
        </p:nvPicPr>
        <p:blipFill>
          <a:blip r:embed="rId10" cstate="email">
            <a:extLst>
              <a:ext uri="{28A0092B-C50C-407E-A947-70E740481C1C}">
                <a14:useLocalDpi xmlns:a14="http://schemas.microsoft.com/office/drawing/2010/main" val="0"/>
              </a:ext>
            </a:extLst>
          </a:blip>
          <a:srcRect/>
          <a:stretch>
            <a:fillRect/>
          </a:stretch>
        </p:blipFill>
        <p:spPr bwMode="auto">
          <a:xfrm>
            <a:off x="8651757" y="3870668"/>
            <a:ext cx="3715787" cy="2786841"/>
          </a:xfrm>
          <a:prstGeom prst="rect">
            <a:avLst/>
          </a:prstGeom>
          <a:noFill/>
          <a:extLst>
            <a:ext uri="{909E8E84-426E-40DD-AFC4-6F175D3DCCD1}">
              <a14:hiddenFill xmlns:a14="http://schemas.microsoft.com/office/drawing/2010/main">
                <a:solidFill>
                  <a:srgbClr val="FFFFFF"/>
                </a:solidFill>
              </a14:hiddenFill>
            </a:ext>
          </a:extLst>
        </p:spPr>
      </p:pic>
      <p:pic>
        <p:nvPicPr>
          <p:cNvPr id="33" name="图片 4">
            <a:extLst>
              <a:ext uri="{FF2B5EF4-FFF2-40B4-BE49-F238E27FC236}">
                <a16:creationId xmlns:a16="http://schemas.microsoft.com/office/drawing/2014/main" id="{B91F5A76-4562-3924-4C57-E402AC5A6753}"/>
              </a:ext>
            </a:extLst>
          </p:cNvPr>
          <p:cNvPicPr>
            <a:picLocks noChangeAspect="1"/>
          </p:cNvPicPr>
          <p:nvPr/>
        </p:nvPicPr>
        <p:blipFill>
          <a:blip r:embed="rId11"/>
          <a:srcRect l="16339" t="19556" r="9833" b="2750"/>
          <a:stretch>
            <a:fillRect/>
          </a:stretch>
        </p:blipFill>
        <p:spPr>
          <a:xfrm>
            <a:off x="3061492" y="3807357"/>
            <a:ext cx="5604716" cy="2927405"/>
          </a:xfrm>
          <a:prstGeom prst="rect">
            <a:avLst/>
          </a:prstGeom>
        </p:spPr>
      </p:pic>
      <p:sp>
        <p:nvSpPr>
          <p:cNvPr id="34" name="TextBox 33">
            <a:extLst>
              <a:ext uri="{FF2B5EF4-FFF2-40B4-BE49-F238E27FC236}">
                <a16:creationId xmlns:a16="http://schemas.microsoft.com/office/drawing/2014/main" id="{0B10E29B-98D3-7FFD-B915-5AAF0037F9C7}"/>
              </a:ext>
            </a:extLst>
          </p:cNvPr>
          <p:cNvSpPr txBox="1"/>
          <p:nvPr/>
        </p:nvSpPr>
        <p:spPr>
          <a:xfrm>
            <a:off x="10779504" y="863131"/>
            <a:ext cx="1482658" cy="369332"/>
          </a:xfrm>
          <a:prstGeom prst="rect">
            <a:avLst/>
          </a:prstGeom>
          <a:noFill/>
        </p:spPr>
        <p:txBody>
          <a:bodyPr wrap="square" rtlCol="0">
            <a:spAutoFit/>
          </a:bodyPr>
          <a:lstStyle/>
          <a:p>
            <a:r>
              <a:rPr lang="en-US" dirty="0">
                <a:solidFill>
                  <a:schemeClr val="bg1"/>
                </a:solidFill>
                <a:highlight>
                  <a:srgbClr val="FFFF00"/>
                </a:highlight>
                <a:latin typeface="Arial" panose="020B0604020202020204" pitchFamily="34" charset="0"/>
                <a:cs typeface="Arial" panose="020B0604020202020204" pitchFamily="34" charset="0"/>
              </a:rPr>
              <a:t>RF cavities</a:t>
            </a:r>
          </a:p>
        </p:txBody>
      </p:sp>
      <p:sp>
        <p:nvSpPr>
          <p:cNvPr id="35" name="TextBox 34">
            <a:extLst>
              <a:ext uri="{FF2B5EF4-FFF2-40B4-BE49-F238E27FC236}">
                <a16:creationId xmlns:a16="http://schemas.microsoft.com/office/drawing/2014/main" id="{ACE57E19-A484-C757-2BF0-A906190DE9E1}"/>
              </a:ext>
            </a:extLst>
          </p:cNvPr>
          <p:cNvSpPr txBox="1"/>
          <p:nvPr/>
        </p:nvSpPr>
        <p:spPr>
          <a:xfrm>
            <a:off x="10889368" y="2362430"/>
            <a:ext cx="1482658" cy="369332"/>
          </a:xfrm>
          <a:prstGeom prst="rect">
            <a:avLst/>
          </a:prstGeom>
          <a:noFill/>
        </p:spPr>
        <p:txBody>
          <a:bodyPr wrap="square" rtlCol="0">
            <a:spAutoFit/>
          </a:bodyPr>
          <a:lstStyle/>
          <a:p>
            <a:r>
              <a:rPr lang="en-US" dirty="0">
                <a:solidFill>
                  <a:schemeClr val="bg1"/>
                </a:solidFill>
                <a:highlight>
                  <a:srgbClr val="FFFF00"/>
                </a:highlight>
                <a:latin typeface="Arial" panose="020B0604020202020204" pitchFamily="34" charset="0"/>
                <a:cs typeface="Arial" panose="020B0604020202020204" pitchFamily="34" charset="0"/>
              </a:rPr>
              <a:t>Modules</a:t>
            </a:r>
          </a:p>
        </p:txBody>
      </p:sp>
      <p:sp>
        <p:nvSpPr>
          <p:cNvPr id="36" name="TextBox 35">
            <a:extLst>
              <a:ext uri="{FF2B5EF4-FFF2-40B4-BE49-F238E27FC236}">
                <a16:creationId xmlns:a16="http://schemas.microsoft.com/office/drawing/2014/main" id="{C1EBD233-860E-018A-105D-62A2502D818A}"/>
              </a:ext>
            </a:extLst>
          </p:cNvPr>
          <p:cNvSpPr txBox="1"/>
          <p:nvPr/>
        </p:nvSpPr>
        <p:spPr>
          <a:xfrm>
            <a:off x="9688914" y="3870668"/>
            <a:ext cx="2573248" cy="646331"/>
          </a:xfrm>
          <a:prstGeom prst="rect">
            <a:avLst/>
          </a:prstGeom>
          <a:noFill/>
        </p:spPr>
        <p:txBody>
          <a:bodyPr wrap="square" rtlCol="0">
            <a:spAutoFit/>
          </a:bodyPr>
          <a:lstStyle/>
          <a:p>
            <a:r>
              <a:rPr lang="en-US" dirty="0">
                <a:solidFill>
                  <a:schemeClr val="bg1"/>
                </a:solidFill>
                <a:highlight>
                  <a:srgbClr val="FFFF00"/>
                </a:highlight>
                <a:latin typeface="Arial" panose="020B0604020202020204" pitchFamily="34" charset="0"/>
                <a:cs typeface="Arial" panose="020B0604020202020204" pitchFamily="34" charset="0"/>
              </a:rPr>
              <a:t>More efficient Klystrons (87%)</a:t>
            </a:r>
          </a:p>
        </p:txBody>
      </p:sp>
      <p:sp>
        <p:nvSpPr>
          <p:cNvPr id="37" name="TextBox 36">
            <a:extLst>
              <a:ext uri="{FF2B5EF4-FFF2-40B4-BE49-F238E27FC236}">
                <a16:creationId xmlns:a16="http://schemas.microsoft.com/office/drawing/2014/main" id="{FF09F1D7-6095-3304-04BD-DC32B34EFD90}"/>
              </a:ext>
            </a:extLst>
          </p:cNvPr>
          <p:cNvSpPr txBox="1"/>
          <p:nvPr/>
        </p:nvSpPr>
        <p:spPr>
          <a:xfrm>
            <a:off x="4747377" y="3750264"/>
            <a:ext cx="3904379" cy="369332"/>
          </a:xfrm>
          <a:prstGeom prst="rect">
            <a:avLst/>
          </a:prstGeom>
          <a:noFill/>
        </p:spPr>
        <p:txBody>
          <a:bodyPr wrap="square" rtlCol="0">
            <a:spAutoFit/>
          </a:bodyPr>
          <a:lstStyle/>
          <a:p>
            <a:r>
              <a:rPr lang="en-US" dirty="0">
                <a:solidFill>
                  <a:schemeClr val="bg1"/>
                </a:solidFill>
                <a:highlight>
                  <a:srgbClr val="FFFF00"/>
                </a:highlight>
                <a:latin typeface="Arial" panose="020B0604020202020204" pitchFamily="34" charset="0"/>
                <a:cs typeface="Arial" panose="020B0604020202020204" pitchFamily="34" charset="0"/>
              </a:rPr>
              <a:t>Automatic production of magnets</a:t>
            </a:r>
          </a:p>
        </p:txBody>
      </p:sp>
      <p:sp>
        <p:nvSpPr>
          <p:cNvPr id="3" name="Footer Placeholder 2">
            <a:extLst>
              <a:ext uri="{FF2B5EF4-FFF2-40B4-BE49-F238E27FC236}">
                <a16:creationId xmlns:a16="http://schemas.microsoft.com/office/drawing/2014/main" id="{A0A153AC-2BF8-CE46-74BE-C104A454C6F9}"/>
              </a:ext>
            </a:extLst>
          </p:cNvPr>
          <p:cNvSpPr>
            <a:spLocks noGrp="1"/>
          </p:cNvSpPr>
          <p:nvPr>
            <p:ph type="ftr" sz="quarter" idx="11"/>
          </p:nvPr>
        </p:nvSpPr>
        <p:spPr/>
        <p:txBody>
          <a:bodyPr/>
          <a:lstStyle/>
          <a:p>
            <a:r>
              <a:rPr lang="en-US"/>
              <a:t>D. Bortoletto, Higgs Hunting</a:t>
            </a:r>
            <a:endParaRPr lang="en-US" dirty="0"/>
          </a:p>
        </p:txBody>
      </p:sp>
    </p:spTree>
    <p:extLst>
      <p:ext uri="{BB962C8B-B14F-4D97-AF65-F5344CB8AC3E}">
        <p14:creationId xmlns:p14="http://schemas.microsoft.com/office/powerpoint/2010/main" val="32416613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EA615-2246-265D-34FF-292F6A876DED}"/>
              </a:ext>
            </a:extLst>
          </p:cNvPr>
          <p:cNvSpPr>
            <a:spLocks noGrp="1"/>
          </p:cNvSpPr>
          <p:nvPr>
            <p:ph type="title"/>
          </p:nvPr>
        </p:nvSpPr>
        <p:spPr>
          <a:xfrm>
            <a:off x="860628" y="0"/>
            <a:ext cx="11255172" cy="799604"/>
          </a:xfrm>
        </p:spPr>
        <p:txBody>
          <a:bodyPr>
            <a:normAutofit fontScale="90000"/>
          </a:bodyPr>
          <a:lstStyle/>
          <a:p>
            <a:r>
              <a:rPr lang="en-US" dirty="0">
                <a:latin typeface="Arial Rounded MT Bold" panose="020F0704030504030204" pitchFamily="34" charset="77"/>
              </a:rPr>
              <a:t>Reaching the goal</a:t>
            </a:r>
          </a:p>
        </p:txBody>
      </p:sp>
      <p:sp>
        <p:nvSpPr>
          <p:cNvPr id="3" name="Content Placeholder 2">
            <a:extLst>
              <a:ext uri="{FF2B5EF4-FFF2-40B4-BE49-F238E27FC236}">
                <a16:creationId xmlns:a16="http://schemas.microsoft.com/office/drawing/2014/main" id="{75C56473-7DD3-8FA1-9BEE-CDC0E604F7E8}"/>
              </a:ext>
            </a:extLst>
          </p:cNvPr>
          <p:cNvSpPr>
            <a:spLocks noGrp="1"/>
          </p:cNvSpPr>
          <p:nvPr>
            <p:ph idx="1"/>
          </p:nvPr>
        </p:nvSpPr>
        <p:spPr>
          <a:xfrm>
            <a:off x="34636" y="849076"/>
            <a:ext cx="2946400" cy="6161324"/>
          </a:xfrm>
        </p:spPr>
        <p:txBody>
          <a:bodyPr>
            <a:normAutofit fontScale="55000" lnSpcReduction="20000"/>
          </a:bodyPr>
          <a:lstStyle/>
          <a:p>
            <a:pPr marL="227013" lvl="0" indent="-227013">
              <a:buFont typeface="Arial" panose="020B0604020202020204" pitchFamily="34" charset="0"/>
              <a:buChar char="•"/>
            </a:pPr>
            <a:r>
              <a:rPr lang="en-GB" sz="3600" dirty="0"/>
              <a:t>CEPC was not included in China’s 15th Five-Year Plan (2026–2030)</a:t>
            </a:r>
          </a:p>
          <a:p>
            <a:pPr marL="227013" lvl="0" indent="-227013">
              <a:buFont typeface="Arial" panose="020B0604020202020204" pitchFamily="34" charset="0"/>
              <a:buChar char="•"/>
            </a:pPr>
            <a:r>
              <a:rPr lang="en-GB" sz="3600" dirty="0"/>
              <a:t>Accelerator and detector R&amp;D continues, including applications/upgrades for BEPCII</a:t>
            </a:r>
          </a:p>
          <a:p>
            <a:pPr marL="227013" lvl="0" indent="-227013">
              <a:buFont typeface="Arial" panose="020B0604020202020204" pitchFamily="34" charset="0"/>
              <a:buChar char="•"/>
            </a:pPr>
            <a:r>
              <a:rPr lang="en-GB" sz="3600" dirty="0"/>
              <a:t>Looking toward a major partnership with FCC and identifying common interests and technologies</a:t>
            </a:r>
          </a:p>
          <a:p>
            <a:pPr marL="227013" lvl="0" indent="-227013">
              <a:buFont typeface="Arial" panose="020B0604020202020204" pitchFamily="34" charset="0"/>
              <a:buChar char="•"/>
            </a:pPr>
            <a:r>
              <a:rPr lang="en-GB" sz="3600" dirty="0"/>
              <a:t>If FCC construction is not officially approved before 2030, the CEPC proposal would be resubmitted to the Chinese government</a:t>
            </a:r>
          </a:p>
          <a:p>
            <a:endParaRPr lang="en-US" sz="1800" dirty="0">
              <a:latin typeface="Arial" panose="020B0604020202020204" pitchFamily="34" charset="0"/>
              <a:cs typeface="Arial" panose="020B0604020202020204" pitchFamily="34" charset="0"/>
            </a:endParaRPr>
          </a:p>
        </p:txBody>
      </p:sp>
      <p:sp>
        <p:nvSpPr>
          <p:cNvPr id="4" name="Date Placeholder 3">
            <a:extLst>
              <a:ext uri="{FF2B5EF4-FFF2-40B4-BE49-F238E27FC236}">
                <a16:creationId xmlns:a16="http://schemas.microsoft.com/office/drawing/2014/main" id="{E5205E78-C559-51E2-2A2A-0AA6F0F98B08}"/>
              </a:ext>
            </a:extLst>
          </p:cNvPr>
          <p:cNvSpPr>
            <a:spLocks noGrp="1"/>
          </p:cNvSpPr>
          <p:nvPr>
            <p:ph type="dt" sz="half" idx="10"/>
          </p:nvPr>
        </p:nvSpPr>
        <p:spPr/>
        <p:txBody>
          <a:bodyPr/>
          <a:lstStyle/>
          <a:p>
            <a:r>
              <a:rPr lang="en-GB"/>
              <a:t>18/September/2026</a:t>
            </a:r>
            <a:endParaRPr lang="en-US"/>
          </a:p>
        </p:txBody>
      </p:sp>
      <p:sp>
        <p:nvSpPr>
          <p:cNvPr id="5" name="Slide Number Placeholder 4">
            <a:extLst>
              <a:ext uri="{FF2B5EF4-FFF2-40B4-BE49-F238E27FC236}">
                <a16:creationId xmlns:a16="http://schemas.microsoft.com/office/drawing/2014/main" id="{F09B6185-E7E7-1089-839F-07F44F0B096A}"/>
              </a:ext>
            </a:extLst>
          </p:cNvPr>
          <p:cNvSpPr>
            <a:spLocks noGrp="1"/>
          </p:cNvSpPr>
          <p:nvPr>
            <p:ph type="sldNum" sz="quarter" idx="12"/>
          </p:nvPr>
        </p:nvSpPr>
        <p:spPr/>
        <p:txBody>
          <a:bodyPr/>
          <a:lstStyle/>
          <a:p>
            <a:fld id="{B6F15528-21DE-4FAA-801E-634DDDAF4B2B}" type="slidenum">
              <a:rPr lang="en-US" smtClean="0"/>
              <a:pPr/>
              <a:t>10</a:t>
            </a:fld>
            <a:endParaRPr lang="en-US"/>
          </a:p>
        </p:txBody>
      </p:sp>
      <p:sp>
        <p:nvSpPr>
          <p:cNvPr id="12" name="Content Placeholder 2">
            <a:extLst>
              <a:ext uri="{FF2B5EF4-FFF2-40B4-BE49-F238E27FC236}">
                <a16:creationId xmlns:a16="http://schemas.microsoft.com/office/drawing/2014/main" id="{AA30AE7D-06C4-90EE-35A9-B99D79FF542B}"/>
              </a:ext>
            </a:extLst>
          </p:cNvPr>
          <p:cNvSpPr txBox="1">
            <a:spLocks/>
          </p:cNvSpPr>
          <p:nvPr/>
        </p:nvSpPr>
        <p:spPr>
          <a:xfrm>
            <a:off x="8575964" y="814250"/>
            <a:ext cx="3581400" cy="5866419"/>
          </a:xfrm>
          <a:prstGeom prst="rect">
            <a:avLst/>
          </a:prstGeom>
        </p:spPr>
        <p:txBody>
          <a:bodyPr vert="horz" lIns="91440" tIns="45720" rIns="91440" bIns="45720" rtlCol="0" anchor="t" anchorCtr="0">
            <a:normAutofit lnSpcReduction="10000"/>
          </a:bodyPr>
          <a:lstStyle>
            <a:lvl1pPr marL="0" indent="0" algn="l" defTabSz="914400" rtl="0" eaLnBrk="1" latinLnBrk="0" hangingPunct="1">
              <a:lnSpc>
                <a:spcPct val="100000"/>
              </a:lnSpc>
              <a:spcBef>
                <a:spcPts val="1200"/>
              </a:spcBef>
              <a:buFont typeface="Arial" pitchFamily="34" charset="0"/>
              <a:buNone/>
              <a:defRPr sz="3200" kern="1200">
                <a:solidFill>
                  <a:schemeClr val="tx1"/>
                </a:solidFill>
                <a:latin typeface="Arial"/>
                <a:ea typeface="+mn-ea"/>
                <a:cs typeface="Arial"/>
              </a:defRPr>
            </a:lvl1pPr>
            <a:lvl2pPr marL="742950" indent="-285750" algn="l" defTabSz="914400" rtl="0" eaLnBrk="1" latinLnBrk="0" hangingPunct="1">
              <a:lnSpc>
                <a:spcPct val="100000"/>
              </a:lnSpc>
              <a:spcBef>
                <a:spcPts val="1200"/>
              </a:spcBef>
              <a:buFont typeface="Arial" pitchFamily="34" charset="0"/>
              <a:buChar char="–"/>
              <a:defRPr sz="2800" kern="1200">
                <a:solidFill>
                  <a:schemeClr val="tx1"/>
                </a:solidFill>
                <a:latin typeface="Arial"/>
                <a:ea typeface="+mn-ea"/>
                <a:cs typeface="Arial"/>
              </a:defRPr>
            </a:lvl2pPr>
            <a:lvl3pPr marL="1143000" indent="-228600" algn="l" defTabSz="914400" rtl="0" eaLnBrk="1" latinLnBrk="0" hangingPunct="1">
              <a:lnSpc>
                <a:spcPct val="100000"/>
              </a:lnSpc>
              <a:spcBef>
                <a:spcPts val="1200"/>
              </a:spcBef>
              <a:buFont typeface="Arial" pitchFamily="34" charset="0"/>
              <a:buChar char="•"/>
              <a:defRPr sz="2400" kern="1200">
                <a:solidFill>
                  <a:schemeClr val="tx1"/>
                </a:solidFill>
                <a:latin typeface="Arial"/>
                <a:ea typeface="+mn-ea"/>
                <a:cs typeface="Arial"/>
              </a:defRPr>
            </a:lvl3pPr>
            <a:lvl4pPr marL="1600200" indent="-228600" algn="l" defTabSz="914400" rtl="0" eaLnBrk="1" latinLnBrk="0" hangingPunct="1">
              <a:lnSpc>
                <a:spcPct val="100000"/>
              </a:lnSpc>
              <a:spcBef>
                <a:spcPts val="1200"/>
              </a:spcBef>
              <a:buFont typeface="Arial" pitchFamily="34" charset="0"/>
              <a:buChar char="–"/>
              <a:defRPr sz="2000" kern="1200">
                <a:solidFill>
                  <a:schemeClr val="tx1"/>
                </a:solidFill>
                <a:latin typeface="Arial"/>
                <a:ea typeface="+mn-ea"/>
                <a:cs typeface="Arial"/>
              </a:defRPr>
            </a:lvl4pPr>
            <a:lvl5pPr marL="2057400" indent="-228600" algn="l" defTabSz="914400" rtl="0" eaLnBrk="1" latinLnBrk="0" hangingPunct="1">
              <a:lnSpc>
                <a:spcPct val="100000"/>
              </a:lnSpc>
              <a:spcBef>
                <a:spcPts val="1200"/>
              </a:spcBef>
              <a:buFont typeface="Arial" pitchFamily="34" charset="0"/>
              <a:buChar char="»"/>
              <a:defRPr sz="20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indent="-342900">
              <a:buFont typeface="Arial" panose="020B0604020202020204" pitchFamily="34" charset="0"/>
              <a:buChar char="•"/>
            </a:pPr>
            <a:r>
              <a:rPr lang="en-US" sz="2000" dirty="0"/>
              <a:t>The ESPPU has concluded. </a:t>
            </a:r>
          </a:p>
          <a:p>
            <a:pPr marL="342900" indent="-342900">
              <a:buFont typeface="Arial" panose="020B0604020202020204" pitchFamily="34" charset="0"/>
              <a:buChar char="•"/>
            </a:pPr>
            <a:r>
              <a:rPr lang="en-US" sz="2000" dirty="0"/>
              <a:t>Key points regarding FCC:</a:t>
            </a:r>
          </a:p>
          <a:p>
            <a:pPr marL="708660" lvl="0" indent="-342900">
              <a:lnSpc>
                <a:spcPct val="105000"/>
              </a:lnSpc>
              <a:spcBef>
                <a:spcPts val="500"/>
              </a:spcBef>
              <a:buFont typeface="System Font Regular"/>
              <a:buChar char="－"/>
              <a:defRPr/>
            </a:pPr>
            <a:r>
              <a:rPr lang="en-US" sz="2000" dirty="0"/>
              <a:t>Overwhelmingly strong endorsement of the physics and strategic case for FCC-ee as the next flagship collider at CERN</a:t>
            </a:r>
          </a:p>
          <a:p>
            <a:pPr marL="708660" lvl="0" indent="-342900">
              <a:lnSpc>
                <a:spcPct val="105000"/>
              </a:lnSpc>
              <a:spcBef>
                <a:spcPts val="500"/>
              </a:spcBef>
              <a:buFont typeface="System Font Regular"/>
              <a:buChar char="－"/>
              <a:defRPr/>
            </a:pPr>
            <a:r>
              <a:rPr lang="en-US" sz="2000" i="1" dirty="0"/>
              <a:t>A</a:t>
            </a:r>
            <a:r>
              <a:rPr lang="en-US" sz="2000" dirty="0"/>
              <a:t> descoped/staged FCC-ee is preferred to other options as the alternative</a:t>
            </a:r>
          </a:p>
          <a:p>
            <a:pPr marL="342900" indent="-342900">
              <a:buFont typeface="Arial" panose="020B0604020202020204" pitchFamily="34" charset="0"/>
              <a:buChar char="•"/>
            </a:pPr>
            <a:r>
              <a:rPr lang="en-GB" sz="2000" dirty="0">
                <a:latin typeface="Arial" panose="020B0604020202020204" pitchFamily="34" charset="0"/>
                <a:cs typeface="Arial" panose="020B0604020202020204" pitchFamily="34" charset="0"/>
              </a:rPr>
              <a:t>Council has approved the strategy and given CERN a mandate to prepare FCC-ee for a 2028 decision</a:t>
            </a: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endParaRPr lang="en-US" sz="2000" dirty="0"/>
          </a:p>
        </p:txBody>
      </p:sp>
      <p:pic>
        <p:nvPicPr>
          <p:cNvPr id="15" name="Picture 14">
            <a:extLst>
              <a:ext uri="{FF2B5EF4-FFF2-40B4-BE49-F238E27FC236}">
                <a16:creationId xmlns:a16="http://schemas.microsoft.com/office/drawing/2014/main" id="{8434809A-F81D-1654-0F32-D04B8DA42A0F}"/>
              </a:ext>
            </a:extLst>
          </p:cNvPr>
          <p:cNvPicPr>
            <a:picLocks noChangeAspect="1"/>
          </p:cNvPicPr>
          <p:nvPr/>
        </p:nvPicPr>
        <p:blipFill>
          <a:blip r:embed="rId3"/>
          <a:stretch>
            <a:fillRect/>
          </a:stretch>
        </p:blipFill>
        <p:spPr>
          <a:xfrm>
            <a:off x="3021995" y="1057187"/>
            <a:ext cx="5404482" cy="3487397"/>
          </a:xfrm>
          <a:prstGeom prst="rect">
            <a:avLst/>
          </a:prstGeom>
        </p:spPr>
      </p:pic>
      <p:pic>
        <p:nvPicPr>
          <p:cNvPr id="7" name="Picture 6">
            <a:extLst>
              <a:ext uri="{FF2B5EF4-FFF2-40B4-BE49-F238E27FC236}">
                <a16:creationId xmlns:a16="http://schemas.microsoft.com/office/drawing/2014/main" id="{C8DF7CBE-3F81-3232-E436-52CB07252066}"/>
              </a:ext>
            </a:extLst>
          </p:cNvPr>
          <p:cNvPicPr>
            <a:picLocks noChangeAspect="1"/>
          </p:cNvPicPr>
          <p:nvPr/>
        </p:nvPicPr>
        <p:blipFill>
          <a:blip r:embed="rId4"/>
          <a:stretch>
            <a:fillRect/>
          </a:stretch>
        </p:blipFill>
        <p:spPr>
          <a:xfrm>
            <a:off x="3015672" y="837484"/>
            <a:ext cx="5560292" cy="5550767"/>
          </a:xfrm>
          <a:prstGeom prst="rect">
            <a:avLst/>
          </a:prstGeom>
        </p:spPr>
      </p:pic>
      <p:sp>
        <p:nvSpPr>
          <p:cNvPr id="8" name="Footer Placeholder 7">
            <a:extLst>
              <a:ext uri="{FF2B5EF4-FFF2-40B4-BE49-F238E27FC236}">
                <a16:creationId xmlns:a16="http://schemas.microsoft.com/office/drawing/2014/main" id="{0C0A56E2-2147-004D-98EA-7576A93E3EEC}"/>
              </a:ext>
            </a:extLst>
          </p:cNvPr>
          <p:cNvSpPr>
            <a:spLocks noGrp="1"/>
          </p:cNvSpPr>
          <p:nvPr>
            <p:ph type="ftr" sz="quarter" idx="11"/>
          </p:nvPr>
        </p:nvSpPr>
        <p:spPr/>
        <p:txBody>
          <a:bodyPr/>
          <a:lstStyle/>
          <a:p>
            <a:r>
              <a:rPr lang="en-US"/>
              <a:t>D. Bortoletto, Higgs Hunting</a:t>
            </a:r>
            <a:endParaRPr lang="en-US" dirty="0"/>
          </a:p>
        </p:txBody>
      </p:sp>
    </p:spTree>
    <p:extLst>
      <p:ext uri="{BB962C8B-B14F-4D97-AF65-F5344CB8AC3E}">
        <p14:creationId xmlns:p14="http://schemas.microsoft.com/office/powerpoint/2010/main" val="1720874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56E10-6A4F-598F-4B26-D2A43A833EC2}"/>
              </a:ext>
            </a:extLst>
          </p:cNvPr>
          <p:cNvSpPr>
            <a:spLocks noGrp="1"/>
          </p:cNvSpPr>
          <p:nvPr>
            <p:ph type="title"/>
          </p:nvPr>
        </p:nvSpPr>
        <p:spPr>
          <a:xfrm>
            <a:off x="860628" y="0"/>
            <a:ext cx="11331372" cy="799604"/>
          </a:xfrm>
        </p:spPr>
        <p:txBody>
          <a:bodyPr>
            <a:normAutofit fontScale="90000"/>
          </a:bodyPr>
          <a:lstStyle/>
          <a:p>
            <a:r>
              <a:rPr lang="en-US" dirty="0">
                <a:latin typeface="Arial Rounded MT Bold" panose="020F0704030504030204" pitchFamily="34" charset="77"/>
              </a:rPr>
              <a:t>Are we ready for 2028 ?</a:t>
            </a:r>
          </a:p>
        </p:txBody>
      </p:sp>
      <p:sp>
        <p:nvSpPr>
          <p:cNvPr id="4" name="Date Placeholder 3">
            <a:extLst>
              <a:ext uri="{FF2B5EF4-FFF2-40B4-BE49-F238E27FC236}">
                <a16:creationId xmlns:a16="http://schemas.microsoft.com/office/drawing/2014/main" id="{6DC2F2BE-4D9F-EB48-F651-1DF83C020BE8}"/>
              </a:ext>
            </a:extLst>
          </p:cNvPr>
          <p:cNvSpPr>
            <a:spLocks noGrp="1"/>
          </p:cNvSpPr>
          <p:nvPr>
            <p:ph type="dt" sz="half" idx="10"/>
          </p:nvPr>
        </p:nvSpPr>
        <p:spPr/>
        <p:txBody>
          <a:bodyPr/>
          <a:lstStyle/>
          <a:p>
            <a:r>
              <a:rPr lang="en-GB"/>
              <a:t>18/September/2026</a:t>
            </a:r>
            <a:endParaRPr lang="en-US"/>
          </a:p>
        </p:txBody>
      </p:sp>
      <p:sp>
        <p:nvSpPr>
          <p:cNvPr id="5" name="Slide Number Placeholder 4">
            <a:extLst>
              <a:ext uri="{FF2B5EF4-FFF2-40B4-BE49-F238E27FC236}">
                <a16:creationId xmlns:a16="http://schemas.microsoft.com/office/drawing/2014/main" id="{D09E8710-40C7-670E-3A69-5EF674A16076}"/>
              </a:ext>
            </a:extLst>
          </p:cNvPr>
          <p:cNvSpPr>
            <a:spLocks noGrp="1"/>
          </p:cNvSpPr>
          <p:nvPr>
            <p:ph type="sldNum" sz="quarter" idx="12"/>
          </p:nvPr>
        </p:nvSpPr>
        <p:spPr/>
        <p:txBody>
          <a:bodyPr/>
          <a:lstStyle/>
          <a:p>
            <a:fld id="{B6F15528-21DE-4FAA-801E-634DDDAF4B2B}" type="slidenum">
              <a:rPr lang="en-US" smtClean="0"/>
              <a:pPr/>
              <a:t>11</a:t>
            </a:fld>
            <a:endParaRPr lang="en-US"/>
          </a:p>
        </p:txBody>
      </p:sp>
      <p:sp>
        <p:nvSpPr>
          <p:cNvPr id="6" name="Footer Placeholder 5">
            <a:extLst>
              <a:ext uri="{FF2B5EF4-FFF2-40B4-BE49-F238E27FC236}">
                <a16:creationId xmlns:a16="http://schemas.microsoft.com/office/drawing/2014/main" id="{0A8CD1D9-CFEF-7CA0-291D-2542DFAD911F}"/>
              </a:ext>
            </a:extLst>
          </p:cNvPr>
          <p:cNvSpPr>
            <a:spLocks noGrp="1"/>
          </p:cNvSpPr>
          <p:nvPr>
            <p:ph type="ftr" sz="quarter" idx="11"/>
          </p:nvPr>
        </p:nvSpPr>
        <p:spPr/>
        <p:txBody>
          <a:bodyPr/>
          <a:lstStyle/>
          <a:p>
            <a:r>
              <a:rPr lang="en-US"/>
              <a:t>D. Bortoletto, Higgs Hunting</a:t>
            </a:r>
            <a:endParaRPr lang="en-US" dirty="0"/>
          </a:p>
        </p:txBody>
      </p:sp>
      <p:sp>
        <p:nvSpPr>
          <p:cNvPr id="9" name="Content Placeholder 2">
            <a:extLst>
              <a:ext uri="{FF2B5EF4-FFF2-40B4-BE49-F238E27FC236}">
                <a16:creationId xmlns:a16="http://schemas.microsoft.com/office/drawing/2014/main" id="{BABEF2A8-11C2-8479-4829-6922B1EF9A79}"/>
              </a:ext>
            </a:extLst>
          </p:cNvPr>
          <p:cNvSpPr txBox="1">
            <a:spLocks/>
          </p:cNvSpPr>
          <p:nvPr/>
        </p:nvSpPr>
        <p:spPr>
          <a:xfrm>
            <a:off x="152401" y="990600"/>
            <a:ext cx="11811000" cy="5501295"/>
          </a:xfrm>
          <a:prstGeom prst="rect">
            <a:avLst/>
          </a:prstGeom>
        </p:spPr>
        <p:txBody>
          <a:bodyPr vert="horz" lIns="91440" tIns="45720" rIns="91440" bIns="45720" rtlCol="0" anchor="t" anchorCtr="0">
            <a:normAutofit lnSpcReduction="10000"/>
          </a:bodyPr>
          <a:lstStyle>
            <a:lvl1pPr marL="0" indent="0" algn="l" defTabSz="914400" rtl="0" eaLnBrk="1" latinLnBrk="0" hangingPunct="1">
              <a:lnSpc>
                <a:spcPct val="100000"/>
              </a:lnSpc>
              <a:spcBef>
                <a:spcPts val="1200"/>
              </a:spcBef>
              <a:buFont typeface="Arial" pitchFamily="34" charset="0"/>
              <a:buNone/>
              <a:defRPr sz="3200" kern="1200">
                <a:solidFill>
                  <a:schemeClr val="tx1"/>
                </a:solidFill>
                <a:latin typeface="Arial"/>
                <a:ea typeface="+mn-ea"/>
                <a:cs typeface="Arial"/>
              </a:defRPr>
            </a:lvl1pPr>
            <a:lvl2pPr marL="742950" indent="-285750" algn="l" defTabSz="914400" rtl="0" eaLnBrk="1" latinLnBrk="0" hangingPunct="1">
              <a:lnSpc>
                <a:spcPct val="100000"/>
              </a:lnSpc>
              <a:spcBef>
                <a:spcPts val="1200"/>
              </a:spcBef>
              <a:buFont typeface="Arial" pitchFamily="34" charset="0"/>
              <a:buChar char="–"/>
              <a:defRPr sz="2800" kern="1200">
                <a:solidFill>
                  <a:schemeClr val="tx1"/>
                </a:solidFill>
                <a:latin typeface="Arial"/>
                <a:ea typeface="+mn-ea"/>
                <a:cs typeface="Arial"/>
              </a:defRPr>
            </a:lvl2pPr>
            <a:lvl3pPr marL="1143000" indent="-228600" algn="l" defTabSz="914400" rtl="0" eaLnBrk="1" latinLnBrk="0" hangingPunct="1">
              <a:lnSpc>
                <a:spcPct val="100000"/>
              </a:lnSpc>
              <a:spcBef>
                <a:spcPts val="1200"/>
              </a:spcBef>
              <a:buFont typeface="Arial" pitchFamily="34" charset="0"/>
              <a:buChar char="•"/>
              <a:defRPr sz="2400" kern="1200">
                <a:solidFill>
                  <a:schemeClr val="tx1"/>
                </a:solidFill>
                <a:latin typeface="Arial"/>
                <a:ea typeface="+mn-ea"/>
                <a:cs typeface="Arial"/>
              </a:defRPr>
            </a:lvl3pPr>
            <a:lvl4pPr marL="1600200" indent="-228600" algn="l" defTabSz="914400" rtl="0" eaLnBrk="1" latinLnBrk="0" hangingPunct="1">
              <a:lnSpc>
                <a:spcPct val="100000"/>
              </a:lnSpc>
              <a:spcBef>
                <a:spcPts val="1200"/>
              </a:spcBef>
              <a:buFont typeface="Arial" pitchFamily="34" charset="0"/>
              <a:buChar char="–"/>
              <a:defRPr sz="2000" kern="1200">
                <a:solidFill>
                  <a:schemeClr val="tx1"/>
                </a:solidFill>
                <a:latin typeface="Arial"/>
                <a:ea typeface="+mn-ea"/>
                <a:cs typeface="Arial"/>
              </a:defRPr>
            </a:lvl4pPr>
            <a:lvl5pPr marL="2057400" indent="-228600" algn="l" defTabSz="914400" rtl="0" eaLnBrk="1" latinLnBrk="0" hangingPunct="1">
              <a:lnSpc>
                <a:spcPct val="100000"/>
              </a:lnSpc>
              <a:spcBef>
                <a:spcPts val="1200"/>
              </a:spcBef>
              <a:buFont typeface="Arial" pitchFamily="34" charset="0"/>
              <a:buChar char="»"/>
              <a:defRPr sz="20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dirty="0"/>
              <a:t>1. Detector readiness</a:t>
            </a:r>
          </a:p>
          <a:p>
            <a:pPr lvl="1"/>
            <a:r>
              <a:rPr lang="en-GB" dirty="0"/>
              <a:t> Are we on a credible path to TDRs? </a:t>
            </a:r>
          </a:p>
          <a:p>
            <a:r>
              <a:rPr lang="en-GB" dirty="0"/>
              <a:t>2. Physics + theory readiness</a:t>
            </a:r>
          </a:p>
          <a:p>
            <a:pPr lvl="1"/>
            <a:r>
              <a:rPr lang="en-GB" sz="3200" dirty="0"/>
              <a:t>Can we exploit the precision that the machine promises?</a:t>
            </a:r>
          </a:p>
          <a:p>
            <a:r>
              <a:rPr lang="en-GB" dirty="0"/>
              <a:t>3. Machine / Running strategies / Possible descoping</a:t>
            </a:r>
          </a:p>
          <a:p>
            <a:pPr marL="846138" lvl="1" indent="-441325">
              <a:buFont typeface="System Font Regular"/>
              <a:buChar char="－"/>
            </a:pPr>
            <a:r>
              <a:rPr lang="en-GB" dirty="0"/>
              <a:t>Do we know enough to define the machine — while preserving physics flexibility?</a:t>
            </a:r>
          </a:p>
          <a:p>
            <a:r>
              <a:rPr lang="en-GB" dirty="0"/>
              <a:t>4. Community / collaboration readiness</a:t>
            </a:r>
          </a:p>
          <a:p>
            <a:pPr lvl="1"/>
            <a:r>
              <a:rPr lang="en-GB" dirty="0"/>
              <a:t>Could we form strong experimental collaborations rapidly after approval?</a:t>
            </a:r>
          </a:p>
          <a:p>
            <a:endParaRPr lang="en-GB" dirty="0"/>
          </a:p>
          <a:p>
            <a:endParaRPr lang="en-US" dirty="0"/>
          </a:p>
        </p:txBody>
      </p:sp>
    </p:spTree>
    <p:extLst>
      <p:ext uri="{BB962C8B-B14F-4D97-AF65-F5344CB8AC3E}">
        <p14:creationId xmlns:p14="http://schemas.microsoft.com/office/powerpoint/2010/main" val="1182370397"/>
      </p:ext>
    </p:extLst>
  </p:cSld>
  <p:clrMapOvr>
    <a:masterClrMapping/>
  </p:clrMapOvr>
</p:sld>
</file>

<file path=ppt/theme/theme1.xml><?xml version="1.0" encoding="utf-8"?>
<a:theme xmlns:a="http://schemas.openxmlformats.org/drawingml/2006/main" name="Twilight">
  <a:themeElements>
    <a:clrScheme name="Twilight">
      <a:dk1>
        <a:sysClr val="windowText" lastClr="000000"/>
      </a:dk1>
      <a:lt1>
        <a:sysClr val="window" lastClr="FFFFFF"/>
      </a:lt1>
      <a:dk2>
        <a:srgbClr val="24213E"/>
      </a:dk2>
      <a:lt2>
        <a:srgbClr val="E9EAF0"/>
      </a:lt2>
      <a:accent1>
        <a:srgbClr val="E8BC4A"/>
      </a:accent1>
      <a:accent2>
        <a:srgbClr val="83C1C6"/>
      </a:accent2>
      <a:accent3>
        <a:srgbClr val="E78D35"/>
      </a:accent3>
      <a:accent4>
        <a:srgbClr val="909CE1"/>
      </a:accent4>
      <a:accent5>
        <a:srgbClr val="839C41"/>
      </a:accent5>
      <a:accent6>
        <a:srgbClr val="CC5439"/>
      </a:accent6>
      <a:hlink>
        <a:srgbClr val="1C6CF1"/>
      </a:hlink>
      <a:folHlink>
        <a:srgbClr val="C649E0"/>
      </a:folHlink>
    </a:clrScheme>
    <a:fontScheme name="Twilight">
      <a:majorFont>
        <a:latin typeface="Corbel"/>
        <a:ea typeface=""/>
        <a:cs typeface=""/>
        <a:font script="Jpan" typeface="ヒラギノ角ゴ Pro W3"/>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ヒラギノ角ゴ Pro W3"/>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wi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fov="600000">
              <a:rot lat="0" lon="0" rev="0"/>
            </a:camera>
            <a:lightRig rig="threePt" dir="t">
              <a:rot lat="0" lon="0" rev="1200000"/>
            </a:lightRig>
          </a:scene3d>
          <a:sp3d>
            <a:bevelT w="63500" h="25400"/>
          </a:sp3d>
        </a:effectStyle>
      </a:effectStyleLst>
      <a:bgFillStyleLst>
        <a:solidFill>
          <a:schemeClr val="phClr"/>
        </a:solidFill>
        <a:gradFill rotWithShape="1">
          <a:gsLst>
            <a:gs pos="0">
              <a:schemeClr val="bg1">
                <a:shade val="100000"/>
                <a:satMod val="300000"/>
              </a:schemeClr>
            </a:gs>
            <a:gs pos="31000">
              <a:schemeClr val="bg1">
                <a:tint val="100000"/>
                <a:satMod val="300000"/>
              </a:schemeClr>
            </a:gs>
            <a:gs pos="62000">
              <a:schemeClr val="phClr">
                <a:tint val="100000"/>
                <a:shade val="100000"/>
                <a:satMod val="100000"/>
              </a:schemeClr>
            </a:gs>
            <a:gs pos="100000">
              <a:schemeClr val="phClr">
                <a:shade val="100000"/>
                <a:hueMod val="93000"/>
                <a:satMod val="50000"/>
                <a:lumMod val="200000"/>
              </a:schemeClr>
            </a:gs>
          </a:gsLst>
          <a:lin ang="5400000" scaled="0"/>
        </a:gradFill>
        <a:gradFill rotWithShape="1">
          <a:gsLst>
            <a:gs pos="0">
              <a:schemeClr val="phClr">
                <a:tint val="100000"/>
                <a:satMod val="100000"/>
              </a:schemeClr>
            </a:gs>
            <a:gs pos="100000">
              <a:schemeClr val="phClr">
                <a:tint val="100000"/>
                <a:shade val="100000"/>
                <a:alpha val="100000"/>
                <a:hueMod val="100000"/>
                <a:satMod val="150000"/>
                <a:lumMod val="5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Twilight.thmx</Template>
  <TotalTime>38712</TotalTime>
  <Words>2430</Words>
  <Application>Microsoft Macintosh PowerPoint</Application>
  <PresentationFormat>Widescreen</PresentationFormat>
  <Paragraphs>242</Paragraphs>
  <Slides>11</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Arial Rounded MT Bold</vt:lpstr>
      <vt:lpstr>Calibri</vt:lpstr>
      <vt:lpstr>Cambria Math</vt:lpstr>
      <vt:lpstr>Corbel</vt:lpstr>
      <vt:lpstr>System Font Regular</vt:lpstr>
      <vt:lpstr>Twilight</vt:lpstr>
      <vt:lpstr>Prospects for Higgs boson physics at future circular colliders </vt:lpstr>
      <vt:lpstr>Future directions: precision and energy  </vt:lpstr>
      <vt:lpstr>The HL-LHC Higgs programme </vt:lpstr>
      <vt:lpstr>The legacy of the LHC + HL-LHC </vt:lpstr>
      <vt:lpstr>FCC-ee: a Higgs factory</vt:lpstr>
      <vt:lpstr>FCCee: More  than a Higgs Factory</vt:lpstr>
      <vt:lpstr>Detectors Concepts</vt:lpstr>
      <vt:lpstr>Detector Concepts</vt:lpstr>
      <vt:lpstr>Impressive R&amp;D for CEPC</vt:lpstr>
      <vt:lpstr>Reaching the goal</vt:lpstr>
      <vt:lpstr>Are we ready for 2028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Postcards from the TERASCALE</dc:title>
  <dc:creator/>
  <cp:lastModifiedBy>Daniela Bortoletto</cp:lastModifiedBy>
  <cp:revision>1279</cp:revision>
  <cp:lastPrinted>2017-12-12T09:05:23Z</cp:lastPrinted>
  <dcterms:created xsi:type="dcterms:W3CDTF">2006-08-16T00:00:00Z</dcterms:created>
  <dcterms:modified xsi:type="dcterms:W3CDTF">2026-09-18T09:00:30Z</dcterms:modified>
</cp:coreProperties>
</file>