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2"/>
  </p:notesMasterIdLst>
  <p:sldIdLst>
    <p:sldId id="256" r:id="rId2"/>
    <p:sldId id="393" r:id="rId3"/>
    <p:sldId id="411" r:id="rId4"/>
    <p:sldId id="366" r:id="rId5"/>
    <p:sldId id="392" r:id="rId6"/>
    <p:sldId id="397" r:id="rId7"/>
    <p:sldId id="342" r:id="rId8"/>
    <p:sldId id="348" r:id="rId9"/>
    <p:sldId id="362" r:id="rId10"/>
    <p:sldId id="332" r:id="rId11"/>
    <p:sldId id="319" r:id="rId12"/>
    <p:sldId id="288" r:id="rId13"/>
    <p:sldId id="368" r:id="rId14"/>
    <p:sldId id="401" r:id="rId15"/>
    <p:sldId id="383" r:id="rId16"/>
    <p:sldId id="413" r:id="rId17"/>
    <p:sldId id="403" r:id="rId18"/>
    <p:sldId id="412" r:id="rId19"/>
    <p:sldId id="321" r:id="rId20"/>
    <p:sldId id="40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F1F4D"/>
    <a:srgbClr val="0563C1"/>
    <a:srgbClr val="2E75B6"/>
    <a:srgbClr val="2B2B69"/>
    <a:srgbClr val="00B0F0"/>
    <a:srgbClr val="ED7D31"/>
    <a:srgbClr val="E6E6E6"/>
    <a:srgbClr val="507E32"/>
    <a:srgbClr val="203864"/>
    <a:srgbClr val="1B1B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979" autoAdjust="0"/>
    <p:restoredTop sz="86416" autoAdjust="0"/>
  </p:normalViewPr>
  <p:slideViewPr>
    <p:cSldViewPr snapToGrid="0">
      <p:cViewPr varScale="1">
        <p:scale>
          <a:sx n="84" d="100"/>
          <a:sy n="84" d="100"/>
        </p:scale>
        <p:origin x="888" y="11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D22CBF-5D74-4256-B0D3-4CB21D81A3A3}" type="datetimeFigureOut">
              <a:rPr lang="en-US" smtClean="0"/>
              <a:t>6/2/2026</a:t>
            </a:fld>
            <a:endParaRPr lang="en-US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3C1677-CAFD-4B4B-AC5B-491BCFB5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828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3C1677-CAFD-4B4B-AC5B-491BCFB5455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49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3C1677-CAFD-4B4B-AC5B-491BCFB5455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66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While not depicted here, using all available voids at each redshifts works similarly well.</a:t>
            </a:r>
          </a:p>
          <a:p>
            <a:r>
              <a:rPr lang="de-DE" dirty="0"/>
              <a:t>Small voids: Compensation walls undergo strong non-linear growth, becoming taller than linear model predicts. By backwards predicting, we therefore find higher intial walls to compensate smaller linear growth</a:t>
            </a:r>
          </a:p>
          <a:p>
            <a:r>
              <a:rPr lang="de-DE" dirty="0"/>
              <a:t>Large voids:</a:t>
            </a: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3C1677-CAFD-4B4B-AC5B-491BCFB5455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5682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While not depicted here, using all available voids at each redshifts works similarly well.</a:t>
            </a:r>
          </a:p>
          <a:p>
            <a:r>
              <a:rPr lang="de-DE" dirty="0"/>
              <a:t>Small voids: Compensation walls undergo strong non-linear growth, becoming taller than linear model predicts. By backwards predicting, we therefore find higher intial walls to compensate smaller linear growth</a:t>
            </a:r>
          </a:p>
          <a:p>
            <a:r>
              <a:rPr lang="de-DE" dirty="0"/>
              <a:t>Large voids:</a:t>
            </a: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3C1677-CAFD-4B4B-AC5B-491BCFB5455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404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1EA7DBA-CE67-42DE-BF2A-1589614CD6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A31FB513-A5FE-4E7F-99CB-26656140FC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  <a:endParaRPr lang="en-US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4DAF46C-C6C6-4B89-8E4B-42D0A5304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JAC @ OAS Bologna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F0064850-63C6-45E7-8E77-9EE8918AC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9EE6B5F0-A116-4FE6-8C81-9EC210532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922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AEB5A28-A20C-43DA-810F-0E9B32837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38712A96-77AE-4D90-8875-DB82F2639C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84C1A3DF-E05C-4B51-A26E-4423FA40F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JAC @ OAS Bologna</a:t>
            </a:r>
            <a:endParaRPr lang="en-US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FFED1BB-A23D-40CD-9243-275AB5083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0CD74E4F-C228-49B9-B9B0-DBFF1FD91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496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2A64770-5407-45D8-BB4B-93813AA23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84F537FD-0678-451A-9AF2-879E87C340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1E291599-EEF5-4C46-A6C3-171AD40A1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JAC @ OAS Bologna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B7D2C13C-1595-43C8-A341-5DB637122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87109208-E9A1-4D2B-BF52-166A7B6E5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100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B335D2F-2A22-4C50-BF3C-58125217A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61230986-89C6-4A4C-B286-157C416837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0BC72BDC-3244-4FDF-9FA4-1B495986CB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F80A8976-E8D8-4C2F-A651-590410E89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JAC @ OAS Bologna</a:t>
            </a:r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0115B682-C450-49CF-903F-903878A04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18B2A434-25B4-4A21-98BA-A6059FC4A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635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2911D74-D24F-4A3E-BAA3-9502262F2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9E8939A2-C694-4EAB-888B-2F7B321BCF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569A75A5-0F3E-4430-8403-5FE7E58323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4C0D3953-34BA-4965-8A56-D9EC6F1555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CE6BF775-9108-4A23-B054-64F96CCD56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86C5B7D9-8EB1-4E8E-AF29-5388557D5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JAC @ OAS Bologna</a:t>
            </a:r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DB9E0B07-4221-4659-A744-D8D71C238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7791F83D-6327-4233-8555-6C4A5CE47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928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4A70E4-EF58-43C9-8FA2-D412C7096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FDA24270-A5AB-45DF-9D79-C35C0BA56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JAC @ OAS Bologna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86AF3906-71C3-456C-AEE5-330471F2C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E930D59C-25AF-4BC4-A17A-D8E3B6F9F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990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EBB790A2-B472-485B-B9A9-4FF0EBAD0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JAC @ OAS Bologna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7143A63D-333E-4447-92C8-E148D24EC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014A1F9F-1119-4A55-A9BE-20B289488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300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9AD15D8-76BE-49E4-BB2C-0969CBB52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8A8F1233-EB98-4A33-81C0-F9BD25FBA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2CDC11F5-9931-4C2F-B0A3-09118EA55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C67CC2F7-93CE-4552-AE18-55951AD99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JAC @ OAS Bologna</a:t>
            </a:r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7AA55EAF-9B33-45EA-962A-45360F1BD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8F7C3F48-559C-4C4C-AD38-E68C646F7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866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FED9054-EFDF-4197-A146-46A50C1C9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80BDE33C-C363-4E2A-BC64-7B46736306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CD07F6C1-179D-4686-98C8-B8B8F8F128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D06BAECF-7B07-4A39-95E6-E8DFCF542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JAC @ OAS Bologna</a:t>
            </a:r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A14D63CE-926C-4710-9817-B4DF8D051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97A88099-4595-4136-8525-6C1F66E07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70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881CA8A-C821-4ABF-B32A-D9165D580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F7141BF4-5BA6-4DCB-BE6B-ADB1FF4BE8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E73D0567-2495-4BE4-A2E7-8C8020857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JAC @ OAS Bologna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DDAF69F9-99D4-429B-A6F5-8ABC49FDA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3D01CE0F-F267-483C-B020-7137F45B0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596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963861AC-4A1D-4BA1-A3F7-983BF2F030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79A8D5A1-2617-4ED5-A6C6-558950432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5C9918C1-A0C7-4ADE-AF49-A1C5340AA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JAC @ OAS Bologna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158A79C-D8A4-4C6D-9125-DC12F0F60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AB1030F-9F4E-41FC-B47E-A6EE991BE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359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0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F7ED175C-5FAF-481B-9D96-A203FF2CD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BC1BAEFD-72DC-4D55-B11F-96FB505190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1A5D5660-2F8C-413D-807E-295F8AEB3C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JAC @ OAS Bologna</a:t>
            </a:r>
            <a:endParaRPr lang="en-US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61D8D26-A053-4697-9961-1128DAB1C1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Nico Schuster nschuster@usm.lmu.de</a:t>
            </a:r>
            <a:endParaRPr lang="en-US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1BBD79A-6F82-4376-9450-068B25102D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F55E4E-C497-44EB-BE69-4367125286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198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abs/2312.11241" TargetMode="External"/><Relationship Id="rId7" Type="http://schemas.openxmlformats.org/officeDocument/2006/relationships/image" Target="../media/image4.png"/><Relationship Id="rId2" Type="http://schemas.openxmlformats.org/officeDocument/2006/relationships/hyperlink" Target="https://arxiv.org/abs/2210.02457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s://arxiv.org/abs/2509.07092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mpa.mpa-garching.mpg.de/galform/virgo/millenniu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ui.adsabs.harvard.edu/abs/2023JCAP...05..031S/abstract" TargetMode="External"/><Relationship Id="rId2" Type="http://schemas.openxmlformats.org/officeDocument/2006/relationships/hyperlink" Target="https://ui.adsabs.harvard.edu/abs/2023arXiv231211241S/abstrac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rxiv.org/abs/2509.07092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ui.adsabs.harvard.edu/abs/2008MNRAS.386.2101N/abstract" TargetMode="External"/><Relationship Id="rId3" Type="http://schemas.openxmlformats.org/officeDocument/2006/relationships/image" Target="../media/image7.tmp"/><Relationship Id="rId7" Type="http://schemas.openxmlformats.org/officeDocument/2006/relationships/hyperlink" Target="https://ui.adsabs.harvard.edu/abs/2015A%26C.....9....1S/abstract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i.adsabs.harvard.edu/abs/2007MNRAS.380..551P/abstract" TargetMode="External"/><Relationship Id="rId11" Type="http://schemas.openxmlformats.org/officeDocument/2006/relationships/image" Target="../media/image10.png"/><Relationship Id="rId5" Type="http://schemas.openxmlformats.org/officeDocument/2006/relationships/image" Target="../media/image8.png"/><Relationship Id="rId10" Type="http://schemas.openxmlformats.org/officeDocument/2006/relationships/image" Target="../media/image9.tmp"/><Relationship Id="rId4" Type="http://schemas.openxmlformats.org/officeDocument/2006/relationships/image" Target="../media/image5.jpeg"/><Relationship Id="rId9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9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tmp"/><Relationship Id="rId5" Type="http://schemas.openxmlformats.org/officeDocument/2006/relationships/image" Target="../media/image12.tmp"/><Relationship Id="rId4" Type="http://schemas.openxmlformats.org/officeDocument/2006/relationships/hyperlink" Target="https://arxiv.org/abs/2504.01061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6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tmp"/><Relationship Id="rId5" Type="http://schemas.openxmlformats.org/officeDocument/2006/relationships/image" Target="../media/image8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0.png"/><Relationship Id="rId5" Type="http://schemas.openxmlformats.org/officeDocument/2006/relationships/image" Target="../media/image21.tmp"/><Relationship Id="rId4" Type="http://schemas.openxmlformats.org/officeDocument/2006/relationships/image" Target="../media/image20.tm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tmp"/><Relationship Id="rId5" Type="http://schemas.openxmlformats.org/officeDocument/2006/relationships/image" Target="../media/image400.png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27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26.tmp"/><Relationship Id="rId4" Type="http://schemas.openxmlformats.org/officeDocument/2006/relationships/image" Target="../media/image25.tm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hyperlink" Target="nicosmo.github.io/cosmic_web_explorer" TargetMode="External"/><Relationship Id="rId3" Type="http://schemas.microsoft.com/office/2007/relationships/media" Target="../media/media2.mp4"/><Relationship Id="rId7" Type="http://schemas.openxmlformats.org/officeDocument/2006/relationships/image" Target="../media/image5.jpeg"/><Relationship Id="rId12" Type="http://schemas.openxmlformats.org/officeDocument/2006/relationships/hyperlink" Target="tinyurl.com/cosmic-web-explorer" TargetMode="External"/><Relationship Id="rId2" Type="http://schemas.openxmlformats.org/officeDocument/2006/relationships/video" Target="../media/media1.mp4"/><Relationship Id="rId16" Type="http://schemas.openxmlformats.org/officeDocument/2006/relationships/hyperlink" Target="https://arxiv.org/abs/2603.18145" TargetMode="External"/><Relationship Id="rId1" Type="http://schemas.microsoft.com/office/2007/relationships/media" Target="../media/media1.mp4"/><Relationship Id="rId6" Type="http://schemas.openxmlformats.org/officeDocument/2006/relationships/notesSlide" Target="../notesSlides/notesSlide4.xml"/><Relationship Id="rId11" Type="http://schemas.openxmlformats.org/officeDocument/2006/relationships/hyperlink" Target="nicosmo.github.io/lensing_visualization" TargetMode="External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37.png"/><Relationship Id="rId10" Type="http://schemas.openxmlformats.org/officeDocument/2006/relationships/hyperlink" Target="tinyurl.com/lensing-visualization" TargetMode="External"/><Relationship Id="rId4" Type="http://schemas.openxmlformats.org/officeDocument/2006/relationships/video" Target="../media/media2.mp4"/><Relationship Id="rId9" Type="http://schemas.openxmlformats.org/officeDocument/2006/relationships/image" Target="../media/image35.png"/><Relationship Id="rId14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40.png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94D71FA-48AE-4CF8-A88D-AA6E8224F4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4618" y="1056904"/>
            <a:ext cx="10061448" cy="1996260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rgbClr val="203864"/>
                </a:solidFill>
                <a:effectLst/>
                <a:latin typeface="Arial" panose="020B0604020202020204" pitchFamily="34" charset="0"/>
              </a:rPr>
              <a:t>The Secret Life of Voids:</a:t>
            </a:r>
            <a:br>
              <a:rPr lang="en-US" sz="4000" dirty="0">
                <a:solidFill>
                  <a:srgbClr val="203864"/>
                </a:solidFill>
                <a:effectLst/>
                <a:latin typeface="Arial" panose="020B0604020202020204" pitchFamily="34" charset="0"/>
              </a:rPr>
            </a:br>
            <a:r>
              <a:rPr lang="en-US" sz="4000" dirty="0">
                <a:solidFill>
                  <a:srgbClr val="203864"/>
                </a:solidFill>
                <a:effectLst/>
                <a:latin typeface="Arial" panose="020B0604020202020204" pitchFamily="34" charset="0"/>
              </a:rPr>
              <a:t>Unifying Density Profiles and their Evolution</a:t>
            </a:r>
            <a:endParaRPr lang="en-US" sz="4000" dirty="0">
              <a:solidFill>
                <a:srgbClr val="203864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9" name="Untertitel 2">
            <a:extLst>
              <a:ext uri="{FF2B5EF4-FFF2-40B4-BE49-F238E27FC236}">
                <a16:creationId xmlns:a16="http://schemas.microsoft.com/office/drawing/2014/main" id="{8033B1C9-518A-477A-AF38-3FB7E8A6AB2E}"/>
              </a:ext>
            </a:extLst>
          </p:cNvPr>
          <p:cNvSpPr txBox="1">
            <a:spLocks/>
          </p:cNvSpPr>
          <p:nvPr/>
        </p:nvSpPr>
        <p:spPr>
          <a:xfrm>
            <a:off x="0" y="368174"/>
            <a:ext cx="12192000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2800" dirty="0">
                <a:solidFill>
                  <a:schemeClr val="accent5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GDR CoPhy Episode 4, June 2nd 2026</a:t>
            </a:r>
            <a:endParaRPr lang="en-US" sz="1600" dirty="0">
              <a:solidFill>
                <a:schemeClr val="accent5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1494E2C9-451C-EB0A-14C4-75E77CC7E7B8}"/>
              </a:ext>
            </a:extLst>
          </p:cNvPr>
          <p:cNvSpPr txBox="1"/>
          <p:nvPr/>
        </p:nvSpPr>
        <p:spPr>
          <a:xfrm>
            <a:off x="3034234" y="2957178"/>
            <a:ext cx="62422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Based on </a:t>
            </a:r>
            <a:r>
              <a:rPr lang="en-US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arxiv:2210.02457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arxiv:2312.11241</a:t>
            </a:r>
            <a:r>
              <a:rPr lang="en-US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and</a:t>
            </a:r>
            <a:r>
              <a:rPr lang="de-DE" dirty="0">
                <a:solidFill>
                  <a:srgbClr val="3D5BA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>
                <a:solidFill>
                  <a:srgbClr val="3D5BA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arxiv:2509.07092</a:t>
            </a:r>
            <a:endParaRPr lang="de-DE" dirty="0">
              <a:solidFill>
                <a:srgbClr val="2B2B69"/>
              </a:solidFill>
            </a:endParaRP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FCCB5215-DD5E-37A6-D3DB-8AF61E425C7D}"/>
              </a:ext>
            </a:extLst>
          </p:cNvPr>
          <p:cNvSpPr txBox="1">
            <a:spLocks/>
          </p:cNvSpPr>
          <p:nvPr/>
        </p:nvSpPr>
        <p:spPr>
          <a:xfrm>
            <a:off x="1996157" y="4725839"/>
            <a:ext cx="7732326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800" dirty="0">
                <a:solidFill>
                  <a:schemeClr val="accent5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+ collaborators</a:t>
            </a:r>
            <a:endParaRPr lang="en-US" sz="1800" dirty="0">
              <a:solidFill>
                <a:schemeClr val="accent5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Untertitel 2">
            <a:extLst>
              <a:ext uri="{FF2B5EF4-FFF2-40B4-BE49-F238E27FC236}">
                <a16:creationId xmlns:a16="http://schemas.microsoft.com/office/drawing/2014/main" id="{959DCB49-7092-AA14-8E50-970230ABB236}"/>
              </a:ext>
            </a:extLst>
          </p:cNvPr>
          <p:cNvSpPr txBox="1">
            <a:spLocks/>
          </p:cNvSpPr>
          <p:nvPr/>
        </p:nvSpPr>
        <p:spPr>
          <a:xfrm>
            <a:off x="3898179" y="5184262"/>
            <a:ext cx="4395642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800" dirty="0">
                <a:solidFill>
                  <a:schemeClr val="accent5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Nico Hamaus, Alice Pisani, Klaus Dolag, Jochen Weller and more</a:t>
            </a:r>
            <a:endParaRPr lang="en-US" sz="1100" dirty="0">
              <a:solidFill>
                <a:schemeClr val="accent5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Untertitel 2">
            <a:extLst>
              <a:ext uri="{FF2B5EF4-FFF2-40B4-BE49-F238E27FC236}">
                <a16:creationId xmlns:a16="http://schemas.microsoft.com/office/drawing/2014/main" id="{6095C0E3-4569-2980-4D72-BBC00BF7F95D}"/>
              </a:ext>
            </a:extLst>
          </p:cNvPr>
          <p:cNvSpPr txBox="1">
            <a:spLocks/>
          </p:cNvSpPr>
          <p:nvPr/>
        </p:nvSpPr>
        <p:spPr>
          <a:xfrm>
            <a:off x="2229836" y="3940069"/>
            <a:ext cx="7732326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4000" dirty="0">
                <a:solidFill>
                  <a:srgbClr val="203864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Nico Schuster</a:t>
            </a:r>
            <a:endParaRPr lang="en-US" dirty="0">
              <a:solidFill>
                <a:srgbClr val="203864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3" name="Grafik 11" descr="Ein Bild, das Text, Screenshot, Grafikdesign, Grafiken enthält.&#10;&#10;Automatisch generierte Beschreibung">
            <a:extLst>
              <a:ext uri="{FF2B5EF4-FFF2-40B4-BE49-F238E27FC236}">
                <a16:creationId xmlns:a16="http://schemas.microsoft.com/office/drawing/2014/main" id="{EEB8ADBD-D9B8-48E3-8B0B-2D2AF5A74C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08" y="5232941"/>
            <a:ext cx="1084859" cy="1307494"/>
          </a:xfrm>
          <a:prstGeom prst="rect">
            <a:avLst/>
          </a:prstGeom>
        </p:spPr>
      </p:pic>
      <p:pic>
        <p:nvPicPr>
          <p:cNvPr id="14" name="Grafik 13" descr="Ein Bild, das Text, Schrift, Symbol, Grafiken enthält.&#10;&#10;Automatisch generierte Beschreibung">
            <a:extLst>
              <a:ext uri="{FF2B5EF4-FFF2-40B4-BE49-F238E27FC236}">
                <a16:creationId xmlns:a16="http://schemas.microsoft.com/office/drawing/2014/main" id="{F0F35270-FB7D-4669-AD6D-77B0AEA5E0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8789" y="5644937"/>
            <a:ext cx="2612592" cy="895498"/>
          </a:xfrm>
          <a:prstGeom prst="rect">
            <a:avLst/>
          </a:prstGeom>
        </p:spPr>
      </p:pic>
      <p:pic>
        <p:nvPicPr>
          <p:cNvPr id="15" name="Grafik 17" descr="Ein Bild, das Schrift, Grafiken, Logo, Text enthält.&#10;&#10;Automatisch generierte Beschreibung">
            <a:extLst>
              <a:ext uri="{FF2B5EF4-FFF2-40B4-BE49-F238E27FC236}">
                <a16:creationId xmlns:a16="http://schemas.microsoft.com/office/drawing/2014/main" id="{5593AF84-1B82-4F04-9B8A-C32B1D3EA2C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453" y="5961009"/>
            <a:ext cx="2615092" cy="579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864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2</a:t>
            </a:fld>
            <a:endParaRPr lang="en-US"/>
          </a:p>
        </p:txBody>
      </p:sp>
      <p:pic>
        <p:nvPicPr>
          <p:cNvPr id="13" name="Grafik 12" descr="Ein Bild, das draußen, Outdoorobjekt, Hohltiere enthält.&#10;&#10;Automatisch generierte Beschreibung">
            <a:extLst>
              <a:ext uri="{FF2B5EF4-FFF2-40B4-BE49-F238E27FC236}">
                <a16:creationId xmlns:a16="http://schemas.microsoft.com/office/drawing/2014/main" id="{3F8F3BCD-5569-BF41-B95F-AA967988A3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2971" y="1229794"/>
            <a:ext cx="6306058" cy="4729542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7B85AB6B-70F0-6C0A-16A6-DF5ECE89597D}"/>
              </a:ext>
            </a:extLst>
          </p:cNvPr>
          <p:cNvSpPr txBox="1"/>
          <p:nvPr/>
        </p:nvSpPr>
        <p:spPr>
          <a:xfrm>
            <a:off x="4354647" y="5989992"/>
            <a:ext cx="348270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100" dirty="0">
                <a:solidFill>
                  <a:srgbClr val="2B2B69"/>
                </a:solidFill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The </a:t>
            </a:r>
            <a:r>
              <a:rPr lang="de-DE" sz="1100" dirty="0" err="1">
                <a:solidFill>
                  <a:srgbClr val="2B2B69"/>
                </a:solidFill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Millenium</a:t>
            </a:r>
            <a:r>
              <a:rPr lang="de-DE" sz="1100" dirty="0">
                <a:solidFill>
                  <a:srgbClr val="2B2B69"/>
                </a:solidFill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 Simulation Project</a:t>
            </a:r>
            <a:endParaRPr lang="en-GB" sz="1100" dirty="0">
              <a:solidFill>
                <a:srgbClr val="2B2B69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E0787BCE-6527-E152-5BAE-7B76EDB8D6DC}"/>
              </a:ext>
            </a:extLst>
          </p:cNvPr>
          <p:cNvSpPr txBox="1"/>
          <p:nvPr/>
        </p:nvSpPr>
        <p:spPr>
          <a:xfrm>
            <a:off x="9518885" y="2695301"/>
            <a:ext cx="2910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Voids</a:t>
            </a:r>
            <a:endParaRPr lang="en-GB" sz="24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F83F2748-101B-F9C9-B62E-935369CF6626}"/>
              </a:ext>
            </a:extLst>
          </p:cNvPr>
          <p:cNvSpPr txBox="1"/>
          <p:nvPr/>
        </p:nvSpPr>
        <p:spPr>
          <a:xfrm>
            <a:off x="-140287" y="3108861"/>
            <a:ext cx="2910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Knots</a:t>
            </a:r>
            <a:endParaRPr lang="en-GB" sz="24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27C1BDA4-547B-83DB-393A-3F3758739640}"/>
              </a:ext>
            </a:extLst>
          </p:cNvPr>
          <p:cNvSpPr txBox="1"/>
          <p:nvPr/>
        </p:nvSpPr>
        <p:spPr>
          <a:xfrm>
            <a:off x="291579" y="4303909"/>
            <a:ext cx="2910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Filaments/</a:t>
            </a:r>
          </a:p>
          <a:p>
            <a:pPr algn="ctr"/>
            <a:r>
              <a:rPr lang="de-DE" sz="24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Walls</a:t>
            </a:r>
            <a:endParaRPr lang="en-GB" sz="24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27" name="Gerade Verbindung mit Pfeil 26">
            <a:extLst>
              <a:ext uri="{FF2B5EF4-FFF2-40B4-BE49-F238E27FC236}">
                <a16:creationId xmlns:a16="http://schemas.microsoft.com/office/drawing/2014/main" id="{770D22BC-02C8-DFB3-D3D5-89483F175FA9}"/>
              </a:ext>
            </a:extLst>
          </p:cNvPr>
          <p:cNvCxnSpPr>
            <a:cxnSpLocks/>
          </p:cNvCxnSpPr>
          <p:nvPr/>
        </p:nvCxnSpPr>
        <p:spPr>
          <a:xfrm>
            <a:off x="1918753" y="3412805"/>
            <a:ext cx="1480246" cy="16195"/>
          </a:xfrm>
          <a:prstGeom prst="straightConnector1">
            <a:avLst/>
          </a:prstGeom>
          <a:ln w="76200">
            <a:solidFill>
              <a:srgbClr val="2E75B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Gerade Verbindung mit Pfeil 27">
            <a:extLst>
              <a:ext uri="{FF2B5EF4-FFF2-40B4-BE49-F238E27FC236}">
                <a16:creationId xmlns:a16="http://schemas.microsoft.com/office/drawing/2014/main" id="{E86C1917-6B7F-5D31-9FF1-829077750EC4}"/>
              </a:ext>
            </a:extLst>
          </p:cNvPr>
          <p:cNvCxnSpPr>
            <a:cxnSpLocks/>
          </p:cNvCxnSpPr>
          <p:nvPr/>
        </p:nvCxnSpPr>
        <p:spPr>
          <a:xfrm>
            <a:off x="2597727" y="4696282"/>
            <a:ext cx="1357345" cy="0"/>
          </a:xfrm>
          <a:prstGeom prst="straightConnector1">
            <a:avLst/>
          </a:prstGeom>
          <a:ln w="76200">
            <a:solidFill>
              <a:srgbClr val="2E75B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Gerade Verbindung mit Pfeil 30">
            <a:extLst>
              <a:ext uri="{FF2B5EF4-FFF2-40B4-BE49-F238E27FC236}">
                <a16:creationId xmlns:a16="http://schemas.microsoft.com/office/drawing/2014/main" id="{64261C48-109B-694D-7D42-35BD682D196F}"/>
              </a:ext>
            </a:extLst>
          </p:cNvPr>
          <p:cNvCxnSpPr>
            <a:cxnSpLocks/>
          </p:cNvCxnSpPr>
          <p:nvPr/>
        </p:nvCxnSpPr>
        <p:spPr>
          <a:xfrm flipH="1" flipV="1">
            <a:off x="7548279" y="2936985"/>
            <a:ext cx="2845853" cy="14920"/>
          </a:xfrm>
          <a:prstGeom prst="straightConnector1">
            <a:avLst/>
          </a:prstGeom>
          <a:ln w="76200">
            <a:solidFill>
              <a:srgbClr val="2E75B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itel 1">
            <a:extLst>
              <a:ext uri="{FF2B5EF4-FFF2-40B4-BE49-F238E27FC236}">
                <a16:creationId xmlns:a16="http://schemas.microsoft.com/office/drawing/2014/main" id="{41BA10F8-7AFC-484B-D5C2-8C78B89C4B59}"/>
              </a:ext>
            </a:extLst>
          </p:cNvPr>
          <p:cNvSpPr txBox="1">
            <a:spLocks/>
          </p:cNvSpPr>
          <p:nvPr/>
        </p:nvSpPr>
        <p:spPr>
          <a:xfrm>
            <a:off x="272917" y="-159955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Large-</a:t>
            </a:r>
            <a:r>
              <a:rPr lang="de-DE" sz="4000" b="1" dirty="0" err="1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Scale</a:t>
            </a:r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4000" b="1" dirty="0" err="1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Structure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" name="Fußzeilenplatzhalter 3">
            <a:extLst>
              <a:ext uri="{FF2B5EF4-FFF2-40B4-BE49-F238E27FC236}">
                <a16:creationId xmlns:a16="http://schemas.microsoft.com/office/drawing/2014/main" id="{35F55A6F-AA4C-4E44-A73A-8008F1E47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22" name="Datumsplatzhalter 4">
            <a:extLst>
              <a:ext uri="{FF2B5EF4-FFF2-40B4-BE49-F238E27FC236}">
                <a16:creationId xmlns:a16="http://schemas.microsoft.com/office/drawing/2014/main" id="{B130BFB3-4C7D-4716-989F-CBFAEE6668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589365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Untertitel 2">
            <a:extLst>
              <a:ext uri="{FF2B5EF4-FFF2-40B4-BE49-F238E27FC236}">
                <a16:creationId xmlns:a16="http://schemas.microsoft.com/office/drawing/2014/main" id="{55D3350C-BD53-D9EC-B4C3-FA4D292B8206}"/>
              </a:ext>
            </a:extLst>
          </p:cNvPr>
          <p:cNvSpPr txBox="1">
            <a:spLocks/>
          </p:cNvSpPr>
          <p:nvPr/>
        </p:nvSpPr>
        <p:spPr>
          <a:xfrm>
            <a:off x="6223406" y="2862265"/>
            <a:ext cx="4646252" cy="12266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Impact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baryonic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physics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almost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irrelevant</a:t>
            </a:r>
          </a:p>
          <a:p>
            <a:pPr>
              <a:buFontTx/>
              <a:buChar char="-"/>
            </a:pPr>
            <a:endParaRPr lang="de-DE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Tx/>
              <a:buChar char="-"/>
            </a:pP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Tx/>
              <a:buChar char="-"/>
            </a:pP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" name="Untertitel 2">
            <a:extLst>
              <a:ext uri="{FF2B5EF4-FFF2-40B4-BE49-F238E27FC236}">
                <a16:creationId xmlns:a16="http://schemas.microsoft.com/office/drawing/2014/main" id="{9ACF8B59-BCD7-CDE0-BAED-854FC2D24F83}"/>
              </a:ext>
            </a:extLst>
          </p:cNvPr>
          <p:cNvSpPr txBox="1">
            <a:spLocks/>
          </p:cNvSpPr>
          <p:nvPr/>
        </p:nvSpPr>
        <p:spPr>
          <a:xfrm>
            <a:off x="6227484" y="3557910"/>
            <a:ext cx="4646252" cy="115173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de-DE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Tx/>
              <a:buChar char="-"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Simpler linear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dynamics</a:t>
            </a:r>
            <a:endParaRPr lang="de-DE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	</a:t>
            </a:r>
          </a:p>
          <a:p>
            <a:pPr>
              <a:buFontTx/>
              <a:buChar char="-"/>
            </a:pP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Tx/>
              <a:buChar char="-"/>
            </a:pP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B8F5966C-DA66-77FC-6FC7-22BABE6F5370}"/>
              </a:ext>
            </a:extLst>
          </p:cNvPr>
          <p:cNvSpPr txBox="1"/>
          <p:nvPr/>
        </p:nvSpPr>
        <p:spPr>
          <a:xfrm>
            <a:off x="6945740" y="3479298"/>
            <a:ext cx="31535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N. Schuster et al. (2024)</a:t>
            </a:r>
            <a:r>
              <a:rPr lang="de-DE" sz="1600" dirty="0">
                <a:solidFill>
                  <a:srgbClr val="2B2B69"/>
                </a:solidFill>
              </a:rPr>
              <a:t> 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0F217085-682C-9EC7-9B79-6DA591348717}"/>
              </a:ext>
            </a:extLst>
          </p:cNvPr>
          <p:cNvSpPr txBox="1"/>
          <p:nvPr/>
        </p:nvSpPr>
        <p:spPr>
          <a:xfrm>
            <a:off x="6942507" y="4224190"/>
            <a:ext cx="31535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N. Schuster et al. (2023)</a:t>
            </a:r>
            <a:r>
              <a:rPr lang="de-DE" sz="1600" dirty="0">
                <a:solidFill>
                  <a:srgbClr val="2B2B69"/>
                </a:solidFill>
              </a:rPr>
              <a:t> </a:t>
            </a:r>
          </a:p>
        </p:txBody>
      </p:sp>
      <p:sp>
        <p:nvSpPr>
          <p:cNvPr id="13" name="Untertitel 2">
            <a:extLst>
              <a:ext uri="{FF2B5EF4-FFF2-40B4-BE49-F238E27FC236}">
                <a16:creationId xmlns:a16="http://schemas.microsoft.com/office/drawing/2014/main" id="{62162793-CFD0-49DE-9D32-C5DDC2DDC8D7}"/>
              </a:ext>
            </a:extLst>
          </p:cNvPr>
          <p:cNvSpPr txBox="1">
            <a:spLocks/>
          </p:cNvSpPr>
          <p:nvPr/>
        </p:nvSpPr>
        <p:spPr>
          <a:xfrm>
            <a:off x="1154614" y="3533872"/>
            <a:ext cx="4114800" cy="9923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Tx/>
              <a:buChar char="-"/>
            </a:pPr>
            <a:r>
              <a:rPr lang="en-US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Complicated dynamics</a:t>
            </a:r>
          </a:p>
        </p:txBody>
      </p:sp>
      <p:sp>
        <p:nvSpPr>
          <p:cNvPr id="5" name="Untertitel 2">
            <a:extLst>
              <a:ext uri="{FF2B5EF4-FFF2-40B4-BE49-F238E27FC236}">
                <a16:creationId xmlns:a16="http://schemas.microsoft.com/office/drawing/2014/main" id="{E271DE47-E888-A1E3-40E3-ADD366A4C6ED}"/>
              </a:ext>
            </a:extLst>
          </p:cNvPr>
          <p:cNvSpPr txBox="1">
            <a:spLocks/>
          </p:cNvSpPr>
          <p:nvPr/>
        </p:nvSpPr>
        <p:spPr>
          <a:xfrm>
            <a:off x="6229317" y="1675248"/>
            <a:ext cx="4646252" cy="1372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de-DE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Tx/>
              <a:buChar char="-"/>
            </a:pP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Underdensities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down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around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20%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mean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density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3</a:t>
            </a:fld>
            <a:endParaRPr lang="en-US"/>
          </a:p>
        </p:txBody>
      </p:sp>
      <p:pic>
        <p:nvPicPr>
          <p:cNvPr id="19" name="Inhaltsplatzhalter 5">
            <a:extLst>
              <a:ext uri="{FF2B5EF4-FFF2-40B4-BE49-F238E27FC236}">
                <a16:creationId xmlns:a16="http://schemas.microsoft.com/office/drawing/2014/main" id="{4164BC49-F720-1E61-DD7D-F469D76FA1D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prstGeom prst="rect">
            <a:avLst/>
          </a:prstGeom>
          <a:effectLst>
            <a:softEdge rad="88900"/>
          </a:effectLst>
        </p:spPr>
      </p:pic>
      <p:sp>
        <p:nvSpPr>
          <p:cNvPr id="20" name="Titel 1">
            <a:extLst>
              <a:ext uri="{FF2B5EF4-FFF2-40B4-BE49-F238E27FC236}">
                <a16:creationId xmlns:a16="http://schemas.microsoft.com/office/drawing/2014/main" id="{F1C15FC7-8BE3-C933-0B38-D7A8AE38E004}"/>
              </a:ext>
            </a:extLst>
          </p:cNvPr>
          <p:cNvSpPr txBox="1">
            <a:spLocks/>
          </p:cNvSpPr>
          <p:nvPr/>
        </p:nvSpPr>
        <p:spPr>
          <a:xfrm>
            <a:off x="272917" y="-159955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 err="1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</a:t>
            </a:r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4000" b="1" dirty="0" err="1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</a:t>
            </a:r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4000" b="1" dirty="0" err="1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Cosmic</a:t>
            </a:r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4000" b="1" dirty="0" err="1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Voids</a:t>
            </a:r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Untertitel 2">
            <a:extLst>
              <a:ext uri="{FF2B5EF4-FFF2-40B4-BE49-F238E27FC236}">
                <a16:creationId xmlns:a16="http://schemas.microsoft.com/office/drawing/2014/main" id="{880A4EFD-7B2D-0272-67E2-04DD9EEDD83E}"/>
              </a:ext>
            </a:extLst>
          </p:cNvPr>
          <p:cNvSpPr txBox="1">
            <a:spLocks/>
          </p:cNvSpPr>
          <p:nvPr/>
        </p:nvSpPr>
        <p:spPr>
          <a:xfrm>
            <a:off x="1154127" y="1675248"/>
            <a:ext cx="4114800" cy="1325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de-DE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Tx/>
              <a:buChar char="-"/>
            </a:pP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Overdensities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over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hundreds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times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mean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density</a:t>
            </a:r>
            <a:endParaRPr lang="de-DE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ABD37979-836A-96DB-3D4F-59D7B9AB57D3}"/>
              </a:ext>
            </a:extLst>
          </p:cNvPr>
          <p:cNvSpPr txBox="1"/>
          <p:nvPr/>
        </p:nvSpPr>
        <p:spPr>
          <a:xfrm>
            <a:off x="6229317" y="1331968"/>
            <a:ext cx="2910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800" b="1" i="1" u="sng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Voids</a:t>
            </a:r>
            <a:endParaRPr lang="en-GB" sz="3600" b="1" i="1" u="sng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EC1E833B-D9B8-A481-DC2B-92AE462A8417}"/>
              </a:ext>
            </a:extLst>
          </p:cNvPr>
          <p:cNvSpPr txBox="1"/>
          <p:nvPr/>
        </p:nvSpPr>
        <p:spPr>
          <a:xfrm>
            <a:off x="1278589" y="1389737"/>
            <a:ext cx="3537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800" b="1" i="1" u="sng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Galaxies</a:t>
            </a:r>
            <a:r>
              <a:rPr lang="de-DE" sz="2800" b="1" i="1" u="sng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/Halos</a:t>
            </a:r>
            <a:endParaRPr lang="en-GB" sz="2800" b="1" i="1" u="sng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" name="Pfeil: nach rechts 17">
            <a:extLst>
              <a:ext uri="{FF2B5EF4-FFF2-40B4-BE49-F238E27FC236}">
                <a16:creationId xmlns:a16="http://schemas.microsoft.com/office/drawing/2014/main" id="{FCC99DFD-FEF9-86F2-871A-F5C62CE74FEC}"/>
              </a:ext>
            </a:extLst>
          </p:cNvPr>
          <p:cNvSpPr/>
          <p:nvPr/>
        </p:nvSpPr>
        <p:spPr>
          <a:xfrm>
            <a:off x="6942507" y="3517851"/>
            <a:ext cx="268496" cy="21410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Pfeil: nach rechts 20">
            <a:extLst>
              <a:ext uri="{FF2B5EF4-FFF2-40B4-BE49-F238E27FC236}">
                <a16:creationId xmlns:a16="http://schemas.microsoft.com/office/drawing/2014/main" id="{296E15C1-939F-80F9-C50C-604F5DBEB96A}"/>
              </a:ext>
            </a:extLst>
          </p:cNvPr>
          <p:cNvSpPr/>
          <p:nvPr/>
        </p:nvSpPr>
        <p:spPr>
          <a:xfrm>
            <a:off x="6975660" y="4279852"/>
            <a:ext cx="268496" cy="21410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Untertitel 2">
            <a:extLst>
              <a:ext uri="{FF2B5EF4-FFF2-40B4-BE49-F238E27FC236}">
                <a16:creationId xmlns:a16="http://schemas.microsoft.com/office/drawing/2014/main" id="{412D312C-47AC-4DC8-215C-32A76CA4ADDE}"/>
              </a:ext>
            </a:extLst>
          </p:cNvPr>
          <p:cNvSpPr txBox="1">
            <a:spLocks/>
          </p:cNvSpPr>
          <p:nvPr/>
        </p:nvSpPr>
        <p:spPr>
          <a:xfrm>
            <a:off x="1159777" y="2495937"/>
            <a:ext cx="4114800" cy="14762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Tx/>
              <a:buChar char="-"/>
            </a:pPr>
            <a:r>
              <a:rPr lang="en-US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Baryonic physics of great relevance</a:t>
            </a:r>
          </a:p>
          <a:p>
            <a:pPr>
              <a:buFontTx/>
              <a:buChar char="-"/>
            </a:pP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" name="Untertitel 2">
            <a:extLst>
              <a:ext uri="{FF2B5EF4-FFF2-40B4-BE49-F238E27FC236}">
                <a16:creationId xmlns:a16="http://schemas.microsoft.com/office/drawing/2014/main" id="{E5BD1010-66D2-4740-8974-076DBE6EBCEA}"/>
              </a:ext>
            </a:extLst>
          </p:cNvPr>
          <p:cNvSpPr txBox="1">
            <a:spLocks/>
          </p:cNvSpPr>
          <p:nvPr/>
        </p:nvSpPr>
        <p:spPr>
          <a:xfrm>
            <a:off x="6223406" y="4757588"/>
            <a:ext cx="4646252" cy="12266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More predictable evolution</a:t>
            </a:r>
          </a:p>
          <a:p>
            <a:pPr>
              <a:buFontTx/>
              <a:buChar char="-"/>
            </a:pPr>
            <a:endParaRPr lang="de-DE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Tx/>
              <a:buChar char="-"/>
            </a:pP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Tx/>
              <a:buChar char="-"/>
            </a:pP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5" name="Textfeld 13">
            <a:extLst>
              <a:ext uri="{FF2B5EF4-FFF2-40B4-BE49-F238E27FC236}">
                <a16:creationId xmlns:a16="http://schemas.microsoft.com/office/drawing/2014/main" id="{4FBC66E4-85B8-4591-9204-F62A14CB575A}"/>
              </a:ext>
            </a:extLst>
          </p:cNvPr>
          <p:cNvSpPr txBox="1"/>
          <p:nvPr/>
        </p:nvSpPr>
        <p:spPr>
          <a:xfrm>
            <a:off x="6942507" y="5055637"/>
            <a:ext cx="31535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N. Schuster et al. (2026a)</a:t>
            </a:r>
            <a:r>
              <a:rPr lang="de-DE" sz="1600" dirty="0">
                <a:solidFill>
                  <a:srgbClr val="2B2B69"/>
                </a:solidFill>
              </a:rPr>
              <a:t> </a:t>
            </a:r>
          </a:p>
        </p:txBody>
      </p:sp>
      <p:sp>
        <p:nvSpPr>
          <p:cNvPr id="26" name="Pfeil: nach rechts 20">
            <a:extLst>
              <a:ext uri="{FF2B5EF4-FFF2-40B4-BE49-F238E27FC236}">
                <a16:creationId xmlns:a16="http://schemas.microsoft.com/office/drawing/2014/main" id="{933AECE4-EDD4-471A-939A-D6BA4ED24EEB}"/>
              </a:ext>
            </a:extLst>
          </p:cNvPr>
          <p:cNvSpPr/>
          <p:nvPr/>
        </p:nvSpPr>
        <p:spPr>
          <a:xfrm>
            <a:off x="6975660" y="5113232"/>
            <a:ext cx="268496" cy="21410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Untertitel 2">
            <a:extLst>
              <a:ext uri="{FF2B5EF4-FFF2-40B4-BE49-F238E27FC236}">
                <a16:creationId xmlns:a16="http://schemas.microsoft.com/office/drawing/2014/main" id="{A0C851E9-56FD-436E-95AF-808266762769}"/>
              </a:ext>
            </a:extLst>
          </p:cNvPr>
          <p:cNvSpPr txBox="1">
            <a:spLocks/>
          </p:cNvSpPr>
          <p:nvPr/>
        </p:nvSpPr>
        <p:spPr>
          <a:xfrm>
            <a:off x="1153379" y="4385177"/>
            <a:ext cx="4114800" cy="14762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Tx/>
              <a:buChar char="-"/>
            </a:pPr>
            <a:r>
              <a:rPr lang="en-US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Complicated evolution</a:t>
            </a:r>
          </a:p>
          <a:p>
            <a:pPr>
              <a:buFontTx/>
              <a:buChar char="-"/>
            </a:pP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0" name="Fußzeilenplatzhalter 3">
            <a:extLst>
              <a:ext uri="{FF2B5EF4-FFF2-40B4-BE49-F238E27FC236}">
                <a16:creationId xmlns:a16="http://schemas.microsoft.com/office/drawing/2014/main" id="{083AF69B-197A-451D-BAFD-54EB1DBA1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32" name="Textfeld 13">
            <a:extLst>
              <a:ext uri="{FF2B5EF4-FFF2-40B4-BE49-F238E27FC236}">
                <a16:creationId xmlns:a16="http://schemas.microsoft.com/office/drawing/2014/main" id="{FE6C739B-B3D2-4803-9346-5A3E99A5C05D}"/>
              </a:ext>
            </a:extLst>
          </p:cNvPr>
          <p:cNvSpPr txBox="1"/>
          <p:nvPr/>
        </p:nvSpPr>
        <p:spPr>
          <a:xfrm>
            <a:off x="6987479" y="5390012"/>
            <a:ext cx="31535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N. Schuster et al. in prep.</a:t>
            </a:r>
            <a:endParaRPr lang="de-DE" sz="1600" dirty="0">
              <a:solidFill>
                <a:srgbClr val="2B2B69"/>
              </a:solidFill>
            </a:endParaRPr>
          </a:p>
        </p:txBody>
      </p:sp>
      <p:sp>
        <p:nvSpPr>
          <p:cNvPr id="33" name="Pfeil: nach rechts 20">
            <a:extLst>
              <a:ext uri="{FF2B5EF4-FFF2-40B4-BE49-F238E27FC236}">
                <a16:creationId xmlns:a16="http://schemas.microsoft.com/office/drawing/2014/main" id="{D1025A30-C0FF-4001-805E-A2DE21CDDE2C}"/>
              </a:ext>
            </a:extLst>
          </p:cNvPr>
          <p:cNvSpPr/>
          <p:nvPr/>
        </p:nvSpPr>
        <p:spPr>
          <a:xfrm>
            <a:off x="6974912" y="5447607"/>
            <a:ext cx="268496" cy="21410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Datumsplatzhalter 4">
            <a:extLst>
              <a:ext uri="{FF2B5EF4-FFF2-40B4-BE49-F238E27FC236}">
                <a16:creationId xmlns:a16="http://schemas.microsoft.com/office/drawing/2014/main" id="{5EB239EC-BE24-45B5-97F4-93F85DE38E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3469227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3" grpId="0"/>
      <p:bldP spid="14" grpId="0"/>
      <p:bldP spid="17" grpId="0"/>
      <p:bldP spid="13" grpId="0"/>
      <p:bldP spid="5" grpId="0"/>
      <p:bldP spid="6" grpId="0"/>
      <p:bldP spid="18" grpId="0" animBg="1"/>
      <p:bldP spid="21" grpId="0" animBg="1"/>
      <p:bldP spid="16" grpId="0"/>
      <p:bldP spid="22" grpId="0"/>
      <p:bldP spid="25" grpId="0"/>
      <p:bldP spid="26" grpId="0" animBg="1"/>
      <p:bldP spid="27" grpId="0"/>
      <p:bldP spid="32" grpId="0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rafik 17" descr="Ein Bild, das Kuchen, Schokolade, Rahm, Dessert enthält.&#10;&#10;Automatisch generierte Beschreibung">
            <a:extLst>
              <a:ext uri="{FF2B5EF4-FFF2-40B4-BE49-F238E27FC236}">
                <a16:creationId xmlns:a16="http://schemas.microsoft.com/office/drawing/2014/main" id="{55E418AA-E207-F5A1-6DF8-125C9836E9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7118" y="1977966"/>
            <a:ext cx="2972168" cy="2883831"/>
          </a:xfrm>
          <a:prstGeom prst="rect">
            <a:avLst/>
          </a:prstGeom>
        </p:spPr>
      </p:pic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4</a:t>
            </a:fld>
            <a:endParaRPr lang="en-US"/>
          </a:p>
        </p:txBody>
      </p:sp>
      <p:sp>
        <p:nvSpPr>
          <p:cNvPr id="16" name="Titel 1">
            <a:extLst>
              <a:ext uri="{FF2B5EF4-FFF2-40B4-BE49-F238E27FC236}">
                <a16:creationId xmlns:a16="http://schemas.microsoft.com/office/drawing/2014/main" id="{BFEC0619-C215-097E-C588-5614CEEE70CB}"/>
              </a:ext>
            </a:extLst>
          </p:cNvPr>
          <p:cNvSpPr txBox="1">
            <a:spLocks/>
          </p:cNvSpPr>
          <p:nvPr/>
        </p:nvSpPr>
        <p:spPr>
          <a:xfrm>
            <a:off x="272917" y="-159955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 err="1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Void</a:t>
            </a:r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4000" b="1" dirty="0" err="1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Identification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3" name="Grafik 22">
            <a:extLst>
              <a:ext uri="{FF2B5EF4-FFF2-40B4-BE49-F238E27FC236}">
                <a16:creationId xmlns:a16="http://schemas.microsoft.com/office/drawing/2014/main" id="{12E5CC8A-E937-3271-217A-E1CCCCDC3B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1515" y="2643446"/>
            <a:ext cx="4589085" cy="1574013"/>
          </a:xfrm>
          <a:prstGeom prst="rect">
            <a:avLst/>
          </a:prstGeom>
        </p:spPr>
      </p:pic>
      <p:sp>
        <p:nvSpPr>
          <p:cNvPr id="24" name="Textfeld 23">
            <a:extLst>
              <a:ext uri="{FF2B5EF4-FFF2-40B4-BE49-F238E27FC236}">
                <a16:creationId xmlns:a16="http://schemas.microsoft.com/office/drawing/2014/main" id="{17E52942-2E2C-EAF9-D132-430E9BCE388D}"/>
              </a:ext>
            </a:extLst>
          </p:cNvPr>
          <p:cNvSpPr txBox="1"/>
          <p:nvPr/>
        </p:nvSpPr>
        <p:spPr>
          <a:xfrm>
            <a:off x="4016039" y="4232420"/>
            <a:ext cx="45720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100" dirty="0">
                <a:solidFill>
                  <a:srgbClr val="2B2B69"/>
                </a:solidFill>
                <a:hlinkClick r:id="rId6"/>
              </a:rPr>
              <a:t>Platen (2007)</a:t>
            </a:r>
            <a:endParaRPr lang="de-DE" sz="1100" dirty="0">
              <a:solidFill>
                <a:srgbClr val="2B2B69"/>
              </a:solidFill>
            </a:endParaRP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502C7905-D1B6-4754-5F25-9AA621FDED56}"/>
              </a:ext>
            </a:extLst>
          </p:cNvPr>
          <p:cNvSpPr txBox="1"/>
          <p:nvPr/>
        </p:nvSpPr>
        <p:spPr>
          <a:xfrm>
            <a:off x="4038600" y="2207741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Watershed</a:t>
            </a:r>
            <a:endParaRPr lang="en-GB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D1DDA3E8-7A3F-1EAE-E657-3023685586E5}"/>
              </a:ext>
            </a:extLst>
          </p:cNvPr>
          <p:cNvSpPr txBox="1"/>
          <p:nvPr/>
        </p:nvSpPr>
        <p:spPr>
          <a:xfrm>
            <a:off x="3411871" y="3119933"/>
            <a:ext cx="727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32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+</a:t>
            </a:r>
            <a:endParaRPr lang="en-GB" sz="32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F5E889FD-B1C4-2077-3D28-ACA1EFBD8828}"/>
              </a:ext>
            </a:extLst>
          </p:cNvPr>
          <p:cNvSpPr txBox="1"/>
          <p:nvPr/>
        </p:nvSpPr>
        <p:spPr>
          <a:xfrm>
            <a:off x="7979817" y="3124392"/>
            <a:ext cx="17407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32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=</a:t>
            </a:r>
            <a:endParaRPr lang="en-GB" sz="32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1" name="Textfeld 30">
            <a:extLst>
              <a:ext uri="{FF2B5EF4-FFF2-40B4-BE49-F238E27FC236}">
                <a16:creationId xmlns:a16="http://schemas.microsoft.com/office/drawing/2014/main" id="{2D944F0A-E34D-429C-661D-4A7CD4190CE5}"/>
              </a:ext>
            </a:extLst>
          </p:cNvPr>
          <p:cNvSpPr txBox="1"/>
          <p:nvPr/>
        </p:nvSpPr>
        <p:spPr>
          <a:xfrm>
            <a:off x="9089342" y="1542058"/>
            <a:ext cx="2910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Voids</a:t>
            </a:r>
            <a:endParaRPr lang="en-GB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7673AE88-73C6-8AC2-B5F8-2E9DD2642FD9}"/>
              </a:ext>
            </a:extLst>
          </p:cNvPr>
          <p:cNvSpPr txBox="1"/>
          <p:nvPr/>
        </p:nvSpPr>
        <p:spPr>
          <a:xfrm>
            <a:off x="9089343" y="4887855"/>
            <a:ext cx="29106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100" dirty="0">
                <a:solidFill>
                  <a:srgbClr val="2B2B69"/>
                </a:solidFill>
                <a:hlinkClick r:id="rId7"/>
              </a:rPr>
              <a:t>Sutter et al. (2015)</a:t>
            </a:r>
            <a:endParaRPr lang="de-DE" sz="1100" dirty="0">
              <a:solidFill>
                <a:srgbClr val="2B2B69"/>
              </a:solidFill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92F78147-F9B1-52D2-4E87-33A6F67E3E1A}"/>
              </a:ext>
            </a:extLst>
          </p:cNvPr>
          <p:cNvSpPr txBox="1"/>
          <p:nvPr/>
        </p:nvSpPr>
        <p:spPr>
          <a:xfrm>
            <a:off x="4572" y="5224078"/>
            <a:ext cx="38693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Density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field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estimated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from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tracers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via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Voronoi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Tesselation</a:t>
            </a:r>
            <a:endParaRPr lang="de-DE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/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subdivision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space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into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cells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volumes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closest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one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particle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</a:t>
            </a:r>
            <a:endParaRPr lang="en-GB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959C7E25-57FC-DEAF-70E3-BF8E904FCDF5}"/>
              </a:ext>
            </a:extLst>
          </p:cNvPr>
          <p:cNvSpPr txBox="1"/>
          <p:nvPr/>
        </p:nvSpPr>
        <p:spPr>
          <a:xfrm>
            <a:off x="4038600" y="5056529"/>
            <a:ext cx="45890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Starting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from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cells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lowest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density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continually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raise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density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level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until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drops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again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defining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our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void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boundaries</a:t>
            </a:r>
            <a:endParaRPr lang="en-GB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0858BB7B-795D-4BFB-BF20-3D048F3D13D5}"/>
              </a:ext>
            </a:extLst>
          </p:cNvPr>
          <p:cNvSpPr txBox="1"/>
          <p:nvPr/>
        </p:nvSpPr>
        <p:spPr>
          <a:xfrm>
            <a:off x="9106427" y="5155504"/>
            <a:ext cx="28935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Depending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on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density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between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voids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merged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into</a:t>
            </a:r>
            <a:r>
              <a:rPr lang="de-DE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larger </a:t>
            </a:r>
            <a:r>
              <a:rPr lang="de-DE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ones</a:t>
            </a:r>
            <a:endParaRPr lang="en-GB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Untertitel 2">
            <a:extLst>
              <a:ext uri="{FF2B5EF4-FFF2-40B4-BE49-F238E27FC236}">
                <a16:creationId xmlns:a16="http://schemas.microsoft.com/office/drawing/2014/main" id="{E896AAE0-3AD8-3E11-C2DB-988ADE2FFD0D}"/>
              </a:ext>
            </a:extLst>
          </p:cNvPr>
          <p:cNvSpPr txBox="1">
            <a:spLocks/>
          </p:cNvSpPr>
          <p:nvPr/>
        </p:nvSpPr>
        <p:spPr>
          <a:xfrm>
            <a:off x="1207583" y="1120407"/>
            <a:ext cx="7392290" cy="4944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sz="32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</a:t>
            </a:r>
            <a:r>
              <a:rPr lang="de-DE" sz="32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do </a:t>
            </a:r>
            <a:r>
              <a:rPr lang="de-DE" sz="32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</a:t>
            </a:r>
            <a:r>
              <a:rPr lang="de-DE" sz="32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find </a:t>
            </a:r>
            <a:r>
              <a:rPr lang="de-DE" sz="32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Cosmic</a:t>
            </a:r>
            <a:r>
              <a:rPr lang="de-DE" sz="32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32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Voids</a:t>
            </a:r>
            <a:r>
              <a:rPr lang="de-DE" sz="32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32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DD0021BF-75D8-03D2-522B-77742C7B99F0}"/>
              </a:ext>
            </a:extLst>
          </p:cNvPr>
          <p:cNvSpPr txBox="1"/>
          <p:nvPr/>
        </p:nvSpPr>
        <p:spPr>
          <a:xfrm>
            <a:off x="1169995" y="5033601"/>
            <a:ext cx="16849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100" dirty="0">
                <a:solidFill>
                  <a:srgbClr val="2B2B69"/>
                </a:solidFill>
                <a:hlinkClick r:id="rId8"/>
              </a:rPr>
              <a:t>M. C. </a:t>
            </a:r>
            <a:r>
              <a:rPr lang="de-DE" sz="1100" dirty="0" err="1">
                <a:solidFill>
                  <a:srgbClr val="2B2B69"/>
                </a:solidFill>
                <a:hlinkClick r:id="rId8"/>
              </a:rPr>
              <a:t>Neyrinck</a:t>
            </a:r>
            <a:r>
              <a:rPr lang="de-DE" sz="1100" dirty="0">
                <a:solidFill>
                  <a:srgbClr val="2B2B69"/>
                </a:solidFill>
                <a:hlinkClick r:id="rId8"/>
              </a:rPr>
              <a:t> (2008)</a:t>
            </a:r>
            <a:endParaRPr lang="de-DE" sz="1100" dirty="0">
              <a:solidFill>
                <a:srgbClr val="2B2B69"/>
              </a:solidFill>
            </a:endParaRPr>
          </a:p>
        </p:txBody>
      </p:sp>
      <p:pic>
        <p:nvPicPr>
          <p:cNvPr id="20" name="Grafik 19" descr="Ein Bild, das draußen, Outdoorobjekt, Hohltiere enthält.&#10;&#10;Automatisch generierte Beschreibung">
            <a:extLst>
              <a:ext uri="{FF2B5EF4-FFF2-40B4-BE49-F238E27FC236}">
                <a16:creationId xmlns:a16="http://schemas.microsoft.com/office/drawing/2014/main" id="{6117C802-B041-C97F-A918-28C3AF704A9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928" y="2329958"/>
            <a:ext cx="3201820" cy="2401364"/>
          </a:xfrm>
          <a:prstGeom prst="rect">
            <a:avLst/>
          </a:prstGeom>
        </p:spPr>
      </p:pic>
      <p:sp>
        <p:nvSpPr>
          <p:cNvPr id="22" name="Textfeld 21">
            <a:extLst>
              <a:ext uri="{FF2B5EF4-FFF2-40B4-BE49-F238E27FC236}">
                <a16:creationId xmlns:a16="http://schemas.microsoft.com/office/drawing/2014/main" id="{A92A828A-988B-6167-B936-C693766768B3}"/>
              </a:ext>
            </a:extLst>
          </p:cNvPr>
          <p:cNvSpPr txBox="1"/>
          <p:nvPr/>
        </p:nvSpPr>
        <p:spPr>
          <a:xfrm>
            <a:off x="1070517" y="1941161"/>
            <a:ext cx="1708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Cosmic</a:t>
            </a:r>
            <a:r>
              <a:rPr lang="de-DE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Web</a:t>
            </a:r>
            <a:endParaRPr lang="en-GB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5" name="Grafik 4" descr="Ein Bild, das Karte enthält.&#10;&#10;Automatisch generierte Beschreibung">
            <a:extLst>
              <a:ext uri="{FF2B5EF4-FFF2-40B4-BE49-F238E27FC236}">
                <a16:creationId xmlns:a16="http://schemas.microsoft.com/office/drawing/2014/main" id="{C7962012-BF8E-637C-9BA8-28BEB333999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928" y="1838906"/>
            <a:ext cx="3201820" cy="3180187"/>
          </a:xfrm>
          <a:prstGeom prst="rect">
            <a:avLst/>
          </a:prstGeom>
        </p:spPr>
      </p:pic>
      <p:sp>
        <p:nvSpPr>
          <p:cNvPr id="28" name="Fußzeilenplatzhalter 3">
            <a:extLst>
              <a:ext uri="{FF2B5EF4-FFF2-40B4-BE49-F238E27FC236}">
                <a16:creationId xmlns:a16="http://schemas.microsoft.com/office/drawing/2014/main" id="{452DB5D2-0796-42EE-9617-660C8C3C3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A2CB32B-0355-455B-885B-D6AC535FF26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20283">
            <a:off x="3755062" y="43366"/>
            <a:ext cx="5292283" cy="2885947"/>
          </a:xfrm>
          <a:prstGeom prst="rect">
            <a:avLst/>
          </a:prstGeom>
        </p:spPr>
      </p:pic>
      <p:sp>
        <p:nvSpPr>
          <p:cNvPr id="32" name="Datumsplatzhalter 4">
            <a:extLst>
              <a:ext uri="{FF2B5EF4-FFF2-40B4-BE49-F238E27FC236}">
                <a16:creationId xmlns:a16="http://schemas.microsoft.com/office/drawing/2014/main" id="{E974DA3A-5F14-4805-B397-0F4D0CB406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849862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9" grpId="0"/>
      <p:bldP spid="30" grpId="0"/>
      <p:bldP spid="31" grpId="0"/>
      <p:bldP spid="9" grpId="0"/>
      <p:bldP spid="17" grpId="0"/>
      <p:bldP spid="19" grpId="0"/>
      <p:bldP spid="2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5</a:t>
            </a:fld>
            <a:endParaRPr lang="en-US"/>
          </a:p>
        </p:txBody>
      </p:sp>
      <p:sp>
        <p:nvSpPr>
          <p:cNvPr id="16" name="Titel 1">
            <a:extLst>
              <a:ext uri="{FF2B5EF4-FFF2-40B4-BE49-F238E27FC236}">
                <a16:creationId xmlns:a16="http://schemas.microsoft.com/office/drawing/2014/main" id="{BFEC0619-C215-097E-C588-5614CEEE70CB}"/>
              </a:ext>
            </a:extLst>
          </p:cNvPr>
          <p:cNvSpPr txBox="1">
            <a:spLocks/>
          </p:cNvSpPr>
          <p:nvPr/>
        </p:nvSpPr>
        <p:spPr>
          <a:xfrm>
            <a:off x="272916" y="-159955"/>
            <a:ext cx="11842883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32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A1E98030-CCC2-5E51-142E-5E0C52558027}"/>
              </a:ext>
            </a:extLst>
          </p:cNvPr>
          <p:cNvSpPr txBox="1">
            <a:spLocks/>
          </p:cNvSpPr>
          <p:nvPr/>
        </p:nvSpPr>
        <p:spPr>
          <a:xfrm>
            <a:off x="272917" y="-159955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 err="1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Magneticum</a:t>
            </a:r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4000" b="1" dirty="0" err="1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Simulations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1D95203-BE46-4D8F-858C-007B13FA43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333" y="803310"/>
            <a:ext cx="4241051" cy="5655441"/>
          </a:xfrm>
          <a:prstGeom prst="rect">
            <a:avLst/>
          </a:prstGeom>
        </p:spPr>
      </p:pic>
      <p:sp>
        <p:nvSpPr>
          <p:cNvPr id="17" name="Textfeld 9">
            <a:extLst>
              <a:ext uri="{FF2B5EF4-FFF2-40B4-BE49-F238E27FC236}">
                <a16:creationId xmlns:a16="http://schemas.microsoft.com/office/drawing/2014/main" id="{E24CBBD7-5A8E-4DE6-9837-55E178EECB60}"/>
              </a:ext>
            </a:extLst>
          </p:cNvPr>
          <p:cNvSpPr txBox="1"/>
          <p:nvPr/>
        </p:nvSpPr>
        <p:spPr>
          <a:xfrm>
            <a:off x="5283333" y="1201573"/>
            <a:ext cx="2058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F1F4D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Credit: Benjamin Seidel (see: </a:t>
            </a:r>
            <a:r>
              <a:rPr lang="en-US" sz="1400" dirty="0">
                <a:solidFill>
                  <a:srgbClr val="1F1F4D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Dolag et al. 2025</a:t>
            </a:r>
            <a:r>
              <a:rPr lang="en-US" sz="1400" dirty="0">
                <a:solidFill>
                  <a:srgbClr val="1F1F4D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</a:t>
            </a:r>
            <a:endParaRPr lang="de-DE" sz="1000" dirty="0">
              <a:solidFill>
                <a:srgbClr val="1F1F4D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8" name="Grafik 25" descr="Ein Bild, das Tisch enthält.&#10;&#10;Automatisch generierte Beschreibung">
            <a:extLst>
              <a:ext uri="{FF2B5EF4-FFF2-40B4-BE49-F238E27FC236}">
                <a16:creationId xmlns:a16="http://schemas.microsoft.com/office/drawing/2014/main" id="{B8923AEA-150A-4C7E-A24A-918DFA15A3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962" y="5106231"/>
            <a:ext cx="6315276" cy="1124442"/>
          </a:xfrm>
          <a:prstGeom prst="rect">
            <a:avLst/>
          </a:prstGeom>
        </p:spPr>
      </p:pic>
      <p:pic>
        <p:nvPicPr>
          <p:cNvPr id="19" name="Grafik 23" descr="Ein Bild, das Tisch enthält.&#10;&#10;Automatisch generierte Beschreibung">
            <a:extLst>
              <a:ext uri="{FF2B5EF4-FFF2-40B4-BE49-F238E27FC236}">
                <a16:creationId xmlns:a16="http://schemas.microsoft.com/office/drawing/2014/main" id="{9C70707C-08F9-49D0-9628-0704C5450E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735" y="3863840"/>
            <a:ext cx="5815729" cy="1115738"/>
          </a:xfrm>
          <a:prstGeom prst="rect">
            <a:avLst/>
          </a:prstGeom>
        </p:spPr>
      </p:pic>
      <p:sp>
        <p:nvSpPr>
          <p:cNvPr id="15" name="Fußzeilenplatzhalter 3">
            <a:extLst>
              <a:ext uri="{FF2B5EF4-FFF2-40B4-BE49-F238E27FC236}">
                <a16:creationId xmlns:a16="http://schemas.microsoft.com/office/drawing/2014/main" id="{59EE4E7E-7AF4-4DBA-8680-2383FD431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Untertitel 2">
                <a:extLst>
                  <a:ext uri="{FF2B5EF4-FFF2-40B4-BE49-F238E27FC236}">
                    <a16:creationId xmlns:a16="http://schemas.microsoft.com/office/drawing/2014/main" id="{92D6F212-5721-4F97-B3CD-88630B8D1EE6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504463" y="1353773"/>
                <a:ext cx="4436775" cy="391488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Hydrodynamical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simulations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with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dark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matter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only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(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DMo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)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counterparts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,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assuming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a WMAP7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cosmology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:</a:t>
                </a:r>
              </a:p>
              <a:p>
                <a:pPr marL="0" indent="0">
                  <a:buNone/>
                </a:pPr>
                <a:r>
                  <a:rPr lang="de-DE" sz="3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  </a:t>
                </a:r>
              </a:p>
              <a:p>
                <a:pPr marL="0" indent="0">
                  <a:buNone/>
                </a:pPr>
                <a:r>
                  <a:rPr lang="de-DE" sz="2000" b="0" dirty="0">
                    <a:solidFill>
                      <a:srgbClr val="2B2B69"/>
                    </a:solidFill>
                    <a:ea typeface="Tahoma" panose="020B0604030504040204" pitchFamily="34" charset="0"/>
                    <a:cs typeface="Tahoma" panose="020B0604030504040204" pitchFamily="34" charset="0"/>
                  </a:rPr>
                  <a:t>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de-DE" sz="2000" b="0" i="1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de-DE" sz="2000" b="0" i="0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Ω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de-DE" sz="2000" b="0" i="0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Λ</m:t>
                        </m:r>
                      </m:sub>
                    </m:sSub>
                    <m:r>
                      <a:rPr lang="de-DE" sz="20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=0.728</m:t>
                    </m:r>
                  </m:oMath>
                </a14:m>
                <a:r>
                  <a:rPr lang="de-DE" sz="2000" b="0" dirty="0">
                    <a:solidFill>
                      <a:srgbClr val="2B2B69"/>
                    </a:solidFill>
                    <a:ea typeface="Tahoma" panose="020B0604030504040204" pitchFamily="34" charset="0"/>
                    <a:cs typeface="Tahoma" panose="020B0604030504040204" pitchFamily="34" charset="0"/>
                  </a:rPr>
                  <a:t>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de-DE" sz="2000" b="0" i="1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de-DE" sz="2000" b="0" i="0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Ω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de-DE" sz="2000" b="0" i="0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m</m:t>
                        </m:r>
                      </m:sub>
                    </m:sSub>
                    <m:r>
                      <a:rPr lang="de-DE" sz="20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=0.272</m:t>
                    </m:r>
                  </m:oMath>
                </a14:m>
                <a:endParaRPr lang="en-US" sz="2000" b="0" dirty="0">
                  <a:solidFill>
                    <a:srgbClr val="2B2B69"/>
                  </a:solidFill>
                  <a:ea typeface="Tahoma" panose="020B0604030504040204" pitchFamily="34" charset="0"/>
                  <a:cs typeface="Tahoma" panose="020B0604030504040204" pitchFamily="34" charset="0"/>
                </a:endParaRPr>
              </a:p>
              <a:p>
                <a:pPr marL="0" indent="0">
                  <a:buNone/>
                </a:pPr>
                <a:r>
                  <a:rPr lang="de-DE" sz="2000" b="0" dirty="0">
                    <a:solidFill>
                      <a:srgbClr val="2B2B69"/>
                    </a:solidFill>
                    <a:ea typeface="Tahoma" panose="020B0604030504040204" pitchFamily="34" charset="0"/>
                    <a:cs typeface="Tahoma" panose="020B0604030504040204" pitchFamily="34" charset="0"/>
                  </a:rPr>
                  <a:t>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de-DE" sz="2000" b="0" i="1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de-DE" sz="2000" b="0" i="0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Ω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de-DE" sz="2000" b="0" i="0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b</m:t>
                        </m:r>
                      </m:sub>
                    </m:sSub>
                    <m:r>
                      <a:rPr lang="de-DE" sz="2000" b="0" i="0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=0.0456 </m:t>
                    </m:r>
                  </m:oMath>
                </a14:m>
                <a:r>
                  <a:rPr lang="de-DE" sz="2000" b="0" dirty="0">
                    <a:solidFill>
                      <a:srgbClr val="2B2B69"/>
                    </a:solidFill>
                    <a:ea typeface="Tahoma" panose="020B0604030504040204" pitchFamily="34" charset="0"/>
                    <a:cs typeface="Tahoma" panose="020B0604030504040204" pitchFamily="34" charset="0"/>
                  </a:rPr>
                  <a:t>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de-DE" sz="2000" b="0" i="1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</m:ctrlPr>
                      </m:sSubPr>
                      <m:e>
                        <m:r>
                          <a:rPr lang="de-DE" sz="2000" b="0" i="1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𝜎</m:t>
                        </m:r>
                      </m:e>
                      <m:sub>
                        <m:r>
                          <a:rPr lang="de-DE" sz="2000" b="0" i="1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8</m:t>
                        </m:r>
                      </m:sub>
                    </m:sSub>
                    <m:r>
                      <a:rPr lang="de-DE" sz="20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=0.809  </m:t>
                    </m:r>
                  </m:oMath>
                </a14:m>
                <a:endParaRPr lang="de-DE" sz="2000" b="0" i="1" dirty="0">
                  <a:solidFill>
                    <a:srgbClr val="2B2B69"/>
                  </a:solidFill>
                  <a:latin typeface="Cambria Math" panose="02040503050406030204" pitchFamily="18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  <a:p>
                <a:pPr marL="0" indent="0">
                  <a:buNone/>
                </a:pPr>
                <a:r>
                  <a:rPr lang="de-DE" sz="2000" b="0" dirty="0">
                    <a:solidFill>
                      <a:srgbClr val="2B2B69"/>
                    </a:solidFill>
                    <a:ea typeface="Tahoma" panose="020B0604030504040204" pitchFamily="34" charset="0"/>
                    <a:cs typeface="Tahoma" panose="020B0604030504040204" pitchFamily="34" charset="0"/>
                  </a:rPr>
                  <a:t>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de-DE" sz="2000" b="0" i="1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</m:ctrlPr>
                      </m:sSubPr>
                      <m:e>
                        <m:r>
                          <a:rPr lang="de-DE" sz="2000" b="0" i="1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𝑛</m:t>
                        </m:r>
                      </m:e>
                      <m:sub>
                        <m:r>
                          <a:rPr lang="de-DE" sz="2000" b="0" i="1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𝑠</m:t>
                        </m:r>
                      </m:sub>
                    </m:sSub>
                    <m:r>
                      <a:rPr lang="de-DE" sz="20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=0.963</m:t>
                    </m:r>
                    <m:r>
                      <a:rPr lang="en-US" sz="20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                   </m:t>
                    </m:r>
                    <m:r>
                      <a:rPr lang="de-DE" sz="2000" i="1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h</m:t>
                    </m:r>
                    <m:r>
                      <a:rPr lang="de-DE" sz="2000" i="1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=0.704  </m:t>
                    </m:r>
                  </m:oMath>
                </a14:m>
                <a:endParaRPr lang="de-DE" sz="2000" b="0" i="0" dirty="0">
                  <a:solidFill>
                    <a:srgbClr val="2B2B69"/>
                  </a:solidFill>
                  <a:latin typeface="Cambria Math" panose="02040503050406030204" pitchFamily="18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de-DE" sz="2000" b="0" i="0" smtClean="0">
                          <a:solidFill>
                            <a:srgbClr val="2B2B69"/>
                          </a:solidFill>
                          <a:latin typeface="Cambria Math" panose="020405030504060302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m:t>  </m:t>
                      </m:r>
                    </m:oMath>
                  </m:oMathPara>
                </a14:m>
                <a:endParaRPr lang="de-DE" sz="2000" dirty="0">
                  <a:solidFill>
                    <a:srgbClr val="2B2B69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</p:txBody>
          </p:sp>
        </mc:Choice>
        <mc:Fallback xmlns="">
          <p:sp>
            <p:nvSpPr>
              <p:cNvPr id="21" name="Untertitel 2">
                <a:extLst>
                  <a:ext uri="{FF2B5EF4-FFF2-40B4-BE49-F238E27FC236}">
                    <a16:creationId xmlns:a16="http://schemas.microsoft.com/office/drawing/2014/main" id="{92D6F212-5721-4F97-B3CD-88630B8D1EE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04463" y="1353773"/>
                <a:ext cx="4436775" cy="3914888"/>
              </a:xfrm>
              <a:prstGeom prst="rect">
                <a:avLst/>
              </a:prstGeom>
              <a:blipFill>
                <a:blip r:embed="rId7"/>
                <a:stretch>
                  <a:fillRect l="-1374" t="-1558" r="-1374"/>
                </a:stretch>
              </a:blipFill>
            </p:spPr>
            <p:txBody>
              <a:bodyPr/>
              <a:lstStyle/>
              <a:p>
                <a:r>
                  <a:rPr lang="LID4096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Datumsplatzhalter 4">
            <a:extLst>
              <a:ext uri="{FF2B5EF4-FFF2-40B4-BE49-F238E27FC236}">
                <a16:creationId xmlns:a16="http://schemas.microsoft.com/office/drawing/2014/main" id="{B4B40525-2051-476D-8222-EFC5569F9A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241843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8150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6</a:t>
            </a:fld>
            <a:endParaRPr lang="en-US"/>
          </a:p>
        </p:txBody>
      </p:sp>
      <p:sp>
        <p:nvSpPr>
          <p:cNvPr id="16" name="Titel 1">
            <a:extLst>
              <a:ext uri="{FF2B5EF4-FFF2-40B4-BE49-F238E27FC236}">
                <a16:creationId xmlns:a16="http://schemas.microsoft.com/office/drawing/2014/main" id="{BFEC0619-C215-097E-C588-5614CEEE70CB}"/>
              </a:ext>
            </a:extLst>
          </p:cNvPr>
          <p:cNvSpPr txBox="1">
            <a:spLocks/>
          </p:cNvSpPr>
          <p:nvPr/>
        </p:nvSpPr>
        <p:spPr>
          <a:xfrm>
            <a:off x="0" y="1320483"/>
            <a:ext cx="12192000" cy="3841848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de-DE" sz="54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makes Voids interesting for current and upcoming Surveys?</a:t>
            </a:r>
            <a:endParaRPr lang="en-US" sz="54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Fußzeilenplatzhalter 3">
            <a:extLst>
              <a:ext uri="{FF2B5EF4-FFF2-40B4-BE49-F238E27FC236}">
                <a16:creationId xmlns:a16="http://schemas.microsoft.com/office/drawing/2014/main" id="{64033D6F-AF24-4376-9EDC-AA9162D9B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10" name="Datumsplatzhalter 4">
            <a:extLst>
              <a:ext uri="{FF2B5EF4-FFF2-40B4-BE49-F238E27FC236}">
                <a16:creationId xmlns:a16="http://schemas.microsoft.com/office/drawing/2014/main" id="{31878394-09A5-4243-8C80-0B8AD65B47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10158147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fik 13">
            <a:extLst>
              <a:ext uri="{FF2B5EF4-FFF2-40B4-BE49-F238E27FC236}">
                <a16:creationId xmlns:a16="http://schemas.microsoft.com/office/drawing/2014/main" id="{EA1D93B9-DC99-58FD-5592-DCDA2750B4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4544" y="2688449"/>
            <a:ext cx="3725665" cy="3640949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8AFE379D-FEFF-6368-D26F-B35C14D613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071" y="2692603"/>
            <a:ext cx="3751686" cy="3632642"/>
          </a:xfrm>
          <a:prstGeom prst="rect">
            <a:avLst/>
          </a:prstGeom>
        </p:spPr>
      </p:pic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240050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7</a:t>
            </a:fld>
            <a:endParaRPr lang="en-US"/>
          </a:p>
        </p:txBody>
      </p:sp>
      <p:sp>
        <p:nvSpPr>
          <p:cNvPr id="16" name="Titel 1">
            <a:extLst>
              <a:ext uri="{FF2B5EF4-FFF2-40B4-BE49-F238E27FC236}">
                <a16:creationId xmlns:a16="http://schemas.microsoft.com/office/drawing/2014/main" id="{BFEC0619-C215-097E-C588-5614CEEE70CB}"/>
              </a:ext>
            </a:extLst>
          </p:cNvPr>
          <p:cNvSpPr txBox="1">
            <a:spLocks/>
          </p:cNvSpPr>
          <p:nvPr/>
        </p:nvSpPr>
        <p:spPr>
          <a:xfrm>
            <a:off x="272916" y="-159955"/>
            <a:ext cx="11823833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Baryonic Sensitivity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Untertitel 2">
            <a:extLst>
              <a:ext uri="{FF2B5EF4-FFF2-40B4-BE49-F238E27FC236}">
                <a16:creationId xmlns:a16="http://schemas.microsoft.com/office/drawing/2014/main" id="{8ED9CFE1-1B00-D592-C80C-1F16A717257D}"/>
              </a:ext>
            </a:extLst>
          </p:cNvPr>
          <p:cNvSpPr txBox="1">
            <a:spLocks/>
          </p:cNvSpPr>
          <p:nvPr/>
        </p:nvSpPr>
        <p:spPr>
          <a:xfrm>
            <a:off x="4621899" y="3974252"/>
            <a:ext cx="2954712" cy="6639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Some individual voids match between simulations, but most do not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Ellipse 11">
            <a:extLst>
              <a:ext uri="{FF2B5EF4-FFF2-40B4-BE49-F238E27FC236}">
                <a16:creationId xmlns:a16="http://schemas.microsoft.com/office/drawing/2014/main" id="{2CEC80AF-9251-F86C-C762-9008F33CC64E}"/>
              </a:ext>
            </a:extLst>
          </p:cNvPr>
          <p:cNvSpPr/>
          <p:nvPr/>
        </p:nvSpPr>
        <p:spPr>
          <a:xfrm>
            <a:off x="3008231" y="2636795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Ellipse 12">
            <a:extLst>
              <a:ext uri="{FF2B5EF4-FFF2-40B4-BE49-F238E27FC236}">
                <a16:creationId xmlns:a16="http://schemas.microsoft.com/office/drawing/2014/main" id="{FC8A7A86-166D-1E34-5771-318E9CCD92F7}"/>
              </a:ext>
            </a:extLst>
          </p:cNvPr>
          <p:cNvSpPr/>
          <p:nvPr/>
        </p:nvSpPr>
        <p:spPr>
          <a:xfrm>
            <a:off x="8580082" y="2501471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Ellipse 14">
            <a:extLst>
              <a:ext uri="{FF2B5EF4-FFF2-40B4-BE49-F238E27FC236}">
                <a16:creationId xmlns:a16="http://schemas.microsoft.com/office/drawing/2014/main" id="{37527171-864C-330D-853D-7408027B4324}"/>
              </a:ext>
            </a:extLst>
          </p:cNvPr>
          <p:cNvSpPr/>
          <p:nvPr/>
        </p:nvSpPr>
        <p:spPr>
          <a:xfrm>
            <a:off x="1483705" y="5710808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Ellipse 16">
            <a:extLst>
              <a:ext uri="{FF2B5EF4-FFF2-40B4-BE49-F238E27FC236}">
                <a16:creationId xmlns:a16="http://schemas.microsoft.com/office/drawing/2014/main" id="{1C310604-3B66-34F8-A195-0A06BC5F7DB0}"/>
              </a:ext>
            </a:extLst>
          </p:cNvPr>
          <p:cNvSpPr/>
          <p:nvPr/>
        </p:nvSpPr>
        <p:spPr>
          <a:xfrm>
            <a:off x="8007085" y="5713015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llipse 17">
            <a:extLst>
              <a:ext uri="{FF2B5EF4-FFF2-40B4-BE49-F238E27FC236}">
                <a16:creationId xmlns:a16="http://schemas.microsoft.com/office/drawing/2014/main" id="{AD7B6BC8-7A49-D4F7-BC8C-33CA51E9DE52}"/>
              </a:ext>
            </a:extLst>
          </p:cNvPr>
          <p:cNvSpPr/>
          <p:nvPr/>
        </p:nvSpPr>
        <p:spPr>
          <a:xfrm>
            <a:off x="4326312" y="2987119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Ellipse 18">
            <a:extLst>
              <a:ext uri="{FF2B5EF4-FFF2-40B4-BE49-F238E27FC236}">
                <a16:creationId xmlns:a16="http://schemas.microsoft.com/office/drawing/2014/main" id="{CFCD0F80-5A5F-A1FE-973B-A08391703194}"/>
              </a:ext>
            </a:extLst>
          </p:cNvPr>
          <p:cNvSpPr/>
          <p:nvPr/>
        </p:nvSpPr>
        <p:spPr>
          <a:xfrm>
            <a:off x="10837914" y="3017154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Ellipse 19">
            <a:extLst>
              <a:ext uri="{FF2B5EF4-FFF2-40B4-BE49-F238E27FC236}">
                <a16:creationId xmlns:a16="http://schemas.microsoft.com/office/drawing/2014/main" id="{2993AF74-5099-A9A0-342D-BADF88F73687}"/>
              </a:ext>
            </a:extLst>
          </p:cNvPr>
          <p:cNvSpPr/>
          <p:nvPr/>
        </p:nvSpPr>
        <p:spPr>
          <a:xfrm>
            <a:off x="1371600" y="4290839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Ellipse 20">
            <a:extLst>
              <a:ext uri="{FF2B5EF4-FFF2-40B4-BE49-F238E27FC236}">
                <a16:creationId xmlns:a16="http://schemas.microsoft.com/office/drawing/2014/main" id="{48CC7996-8C7B-804D-95DB-1261CF4A07F7}"/>
              </a:ext>
            </a:extLst>
          </p:cNvPr>
          <p:cNvSpPr/>
          <p:nvPr/>
        </p:nvSpPr>
        <p:spPr>
          <a:xfrm>
            <a:off x="7877160" y="4289775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Ellipse 21">
            <a:extLst>
              <a:ext uri="{FF2B5EF4-FFF2-40B4-BE49-F238E27FC236}">
                <a16:creationId xmlns:a16="http://schemas.microsoft.com/office/drawing/2014/main" id="{D75C9A8D-10D0-F834-C2E5-2DF92F99F40F}"/>
              </a:ext>
            </a:extLst>
          </p:cNvPr>
          <p:cNvSpPr/>
          <p:nvPr/>
        </p:nvSpPr>
        <p:spPr>
          <a:xfrm>
            <a:off x="2670587" y="3742147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Ellipse 22">
            <a:extLst>
              <a:ext uri="{FF2B5EF4-FFF2-40B4-BE49-F238E27FC236}">
                <a16:creationId xmlns:a16="http://schemas.microsoft.com/office/drawing/2014/main" id="{3702A31E-55C3-023E-6450-A156D82263CC}"/>
              </a:ext>
            </a:extLst>
          </p:cNvPr>
          <p:cNvSpPr/>
          <p:nvPr/>
        </p:nvSpPr>
        <p:spPr>
          <a:xfrm>
            <a:off x="9143856" y="3759865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Ellipse 23">
            <a:extLst>
              <a:ext uri="{FF2B5EF4-FFF2-40B4-BE49-F238E27FC236}">
                <a16:creationId xmlns:a16="http://schemas.microsoft.com/office/drawing/2014/main" id="{5941F0E1-CFA0-1483-8C03-C049A2851AEA}"/>
              </a:ext>
            </a:extLst>
          </p:cNvPr>
          <p:cNvSpPr/>
          <p:nvPr/>
        </p:nvSpPr>
        <p:spPr>
          <a:xfrm>
            <a:off x="2042160" y="2474519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Ellipse 24">
            <a:extLst>
              <a:ext uri="{FF2B5EF4-FFF2-40B4-BE49-F238E27FC236}">
                <a16:creationId xmlns:a16="http://schemas.microsoft.com/office/drawing/2014/main" id="{F9E4E534-2DCC-3BF0-514F-37896B7A5248}"/>
              </a:ext>
            </a:extLst>
          </p:cNvPr>
          <p:cNvSpPr/>
          <p:nvPr/>
        </p:nvSpPr>
        <p:spPr>
          <a:xfrm>
            <a:off x="9496756" y="2613640"/>
            <a:ext cx="447040" cy="4361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Fußzeilenplatzhalter 3">
            <a:extLst>
              <a:ext uri="{FF2B5EF4-FFF2-40B4-BE49-F238E27FC236}">
                <a16:creationId xmlns:a16="http://schemas.microsoft.com/office/drawing/2014/main" id="{D4767AA4-3FCA-4303-B565-A14AA0323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26" name="Untertitel 2">
            <a:extLst>
              <a:ext uri="{FF2B5EF4-FFF2-40B4-BE49-F238E27FC236}">
                <a16:creationId xmlns:a16="http://schemas.microsoft.com/office/drawing/2014/main" id="{6BE663D4-8399-4EC5-902D-0454195FDC32}"/>
              </a:ext>
            </a:extLst>
          </p:cNvPr>
          <p:cNvSpPr txBox="1">
            <a:spLocks/>
          </p:cNvSpPr>
          <p:nvPr/>
        </p:nvSpPr>
        <p:spPr>
          <a:xfrm>
            <a:off x="907046" y="1085405"/>
            <a:ext cx="10950632" cy="23360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sz="22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Due to different numbers of halos between hydro and DMo simulations at a given mass cut, void numbers differ as well.</a:t>
            </a:r>
          </a:p>
          <a:p>
            <a:pPr marL="0" indent="0">
              <a:buNone/>
            </a:pPr>
            <a:r>
              <a:rPr lang="de-DE" sz="22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imitate observations, statistics from matched halo density catalogs are analyzed</a:t>
            </a:r>
          </a:p>
          <a:p>
            <a:pPr marL="0" indent="0">
              <a:buNone/>
            </a:pPr>
            <a:endParaRPr lang="de-DE" sz="22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7" name="Datumsplatzhalter 4">
            <a:extLst>
              <a:ext uri="{FF2B5EF4-FFF2-40B4-BE49-F238E27FC236}">
                <a16:creationId xmlns:a16="http://schemas.microsoft.com/office/drawing/2014/main" id="{016CC0B0-7FE1-45A9-BDFB-29E6721BFC5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65574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3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rafik 19" descr="Ein Bild, das Text, Diagramm, Reihe, Screenshot enthält.&#10;&#10;Automatisch generierte Beschreibung">
            <a:extLst>
              <a:ext uri="{FF2B5EF4-FFF2-40B4-BE49-F238E27FC236}">
                <a16:creationId xmlns:a16="http://schemas.microsoft.com/office/drawing/2014/main" id="{AB472521-B5C1-2F33-C07C-FDFF94CBC1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247" y="1849283"/>
            <a:ext cx="4667313" cy="4597755"/>
          </a:xfrm>
          <a:prstGeom prst="rect">
            <a:avLst/>
          </a:prstGeom>
        </p:spPr>
      </p:pic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8</a:t>
            </a:fld>
            <a:endParaRPr lang="en-US"/>
          </a:p>
        </p:txBody>
      </p:sp>
      <p:sp>
        <p:nvSpPr>
          <p:cNvPr id="16" name="Titel 1">
            <a:extLst>
              <a:ext uri="{FF2B5EF4-FFF2-40B4-BE49-F238E27FC236}">
                <a16:creationId xmlns:a16="http://schemas.microsoft.com/office/drawing/2014/main" id="{BFEC0619-C215-097E-C588-5614CEEE70CB}"/>
              </a:ext>
            </a:extLst>
          </p:cNvPr>
          <p:cNvSpPr txBox="1">
            <a:spLocks/>
          </p:cNvSpPr>
          <p:nvPr/>
        </p:nvSpPr>
        <p:spPr>
          <a:xfrm>
            <a:off x="272917" y="-159955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Baryonic Sensitivity</a:t>
            </a:r>
            <a:r>
              <a:rPr lang="en-US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 Halo Density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Untertitel 2">
                <a:extLst>
                  <a:ext uri="{FF2B5EF4-FFF2-40B4-BE49-F238E27FC236}">
                    <a16:creationId xmlns:a16="http://schemas.microsoft.com/office/drawing/2014/main" id="{CAF8F677-2946-E6E9-51E6-D76A273F775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073269" y="1094856"/>
                <a:ext cx="8045461" cy="101941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US" sz="2400" b="1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ahoma" panose="020B0604030504040204" pitchFamily="34" charset="0"/>
                      </a:rPr>
                      <m:t>→</m:t>
                    </m:r>
                  </m:oMath>
                </a14:m>
                <a:r>
                  <a:rPr lang="en-US" sz="24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4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Matching </a:t>
                </a:r>
                <a:r>
                  <a:rPr lang="de-DE" sz="24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halo</a:t>
                </a:r>
                <a:r>
                  <a:rPr lang="de-DE" sz="24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4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densities</a:t>
                </a:r>
                <a:r>
                  <a:rPr lang="de-DE" sz="24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4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reduces</a:t>
                </a:r>
                <a:r>
                  <a:rPr lang="de-DE" sz="24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potential </a:t>
                </a:r>
                <a:r>
                  <a:rPr lang="de-DE" sz="24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effects</a:t>
                </a:r>
                <a:r>
                  <a:rPr lang="de-DE" sz="24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in </a:t>
                </a:r>
                <a:r>
                  <a:rPr lang="de-DE" sz="24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halo</a:t>
                </a:r>
                <a:r>
                  <a:rPr lang="de-DE" sz="24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4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defined</a:t>
                </a:r>
                <a:r>
                  <a:rPr lang="de-DE" sz="24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4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voids</a:t>
                </a:r>
                <a:endParaRPr lang="en-US" sz="2400" b="1" dirty="0">
                  <a:solidFill>
                    <a:srgbClr val="2B2B69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</p:txBody>
          </p:sp>
        </mc:Choice>
        <mc:Fallback xmlns="">
          <p:sp>
            <p:nvSpPr>
              <p:cNvPr id="5" name="Untertitel 2">
                <a:extLst>
                  <a:ext uri="{FF2B5EF4-FFF2-40B4-BE49-F238E27FC236}">
                    <a16:creationId xmlns:a16="http://schemas.microsoft.com/office/drawing/2014/main" id="{CAF8F677-2946-E6E9-51E6-D76A273F77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3269" y="1094856"/>
                <a:ext cx="8045461" cy="1019415"/>
              </a:xfrm>
              <a:prstGeom prst="rect">
                <a:avLst/>
              </a:prstGeom>
              <a:blipFill>
                <a:blip r:embed="rId4"/>
                <a:stretch>
                  <a:fillRect t="-8982" r="-11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2" name="Grafik 21" descr="Ein Bild, das Text, Reihe, Diagramm, Screenshot enthält.&#10;&#10;Automatisch generierte Beschreibung">
            <a:extLst>
              <a:ext uri="{FF2B5EF4-FFF2-40B4-BE49-F238E27FC236}">
                <a16:creationId xmlns:a16="http://schemas.microsoft.com/office/drawing/2014/main" id="{7FF3261F-7DF7-869C-5440-DE1792B0269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1240" y="1848498"/>
            <a:ext cx="4644688" cy="4598540"/>
          </a:xfrm>
          <a:prstGeom prst="rect">
            <a:avLst/>
          </a:prstGeom>
        </p:spPr>
      </p:pic>
      <p:sp>
        <p:nvSpPr>
          <p:cNvPr id="14" name="Fußzeilenplatzhalter 3">
            <a:extLst>
              <a:ext uri="{FF2B5EF4-FFF2-40B4-BE49-F238E27FC236}">
                <a16:creationId xmlns:a16="http://schemas.microsoft.com/office/drawing/2014/main" id="{35F3E536-E3EB-467B-A28C-99E3704F5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13" name="Datumsplatzhalter 4">
            <a:extLst>
              <a:ext uri="{FF2B5EF4-FFF2-40B4-BE49-F238E27FC236}">
                <a16:creationId xmlns:a16="http://schemas.microsoft.com/office/drawing/2014/main" id="{F4C8E9B4-C93F-42B1-A729-AD8C669D5B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36020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fik 12" descr="Ein Bild, das Text, Reihe, Diagramm, Screenshot enthält.&#10;&#10;Automatisch generierte Beschreibung">
            <a:extLst>
              <a:ext uri="{FF2B5EF4-FFF2-40B4-BE49-F238E27FC236}">
                <a16:creationId xmlns:a16="http://schemas.microsoft.com/office/drawing/2014/main" id="{5197E0DB-3EE3-DB7E-CE65-F55DBFF79B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586" y="1599496"/>
            <a:ext cx="4820064" cy="4723552"/>
          </a:xfrm>
          <a:prstGeom prst="rect">
            <a:avLst/>
          </a:prstGeom>
        </p:spPr>
      </p:pic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9</a:t>
            </a:fld>
            <a:endParaRPr lang="en-US"/>
          </a:p>
        </p:txBody>
      </p:sp>
      <p:sp>
        <p:nvSpPr>
          <p:cNvPr id="16" name="Titel 1">
            <a:extLst>
              <a:ext uri="{FF2B5EF4-FFF2-40B4-BE49-F238E27FC236}">
                <a16:creationId xmlns:a16="http://schemas.microsoft.com/office/drawing/2014/main" id="{BFEC0619-C215-097E-C588-5614CEEE70CB}"/>
              </a:ext>
            </a:extLst>
          </p:cNvPr>
          <p:cNvSpPr txBox="1">
            <a:spLocks/>
          </p:cNvSpPr>
          <p:nvPr/>
        </p:nvSpPr>
        <p:spPr>
          <a:xfrm>
            <a:off x="272917" y="-159955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Baryons and CDM around voids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Untertitel 2">
            <a:extLst>
              <a:ext uri="{FF2B5EF4-FFF2-40B4-BE49-F238E27FC236}">
                <a16:creationId xmlns:a16="http://schemas.microsoft.com/office/drawing/2014/main" id="{BCC1B9F0-94E8-CA76-A564-FB9BD9738CAD}"/>
              </a:ext>
            </a:extLst>
          </p:cNvPr>
          <p:cNvSpPr txBox="1">
            <a:spLocks/>
          </p:cNvSpPr>
          <p:nvPr/>
        </p:nvSpPr>
        <p:spPr>
          <a:xfrm>
            <a:off x="362092" y="1164708"/>
            <a:ext cx="11369660" cy="8324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2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Density profiles of CDM (dashed) and baryons (dotted) in comoving scales</a:t>
            </a:r>
          </a:p>
          <a:p>
            <a:pPr marL="0" indent="0" algn="ctr">
              <a:buNone/>
            </a:pPr>
            <a:endParaRPr lang="en-US" sz="22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Untertitel 2">
                <a:extLst>
                  <a:ext uri="{FF2B5EF4-FFF2-40B4-BE49-F238E27FC236}">
                    <a16:creationId xmlns:a16="http://schemas.microsoft.com/office/drawing/2014/main" id="{FE9829E0-6389-9376-F5D4-BA3FC63FC9DD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958585" y="3122958"/>
                <a:ext cx="2350768" cy="411602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US" sz="2400" b="1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ahoma" panose="020B0604030504040204" pitchFamily="34" charset="0"/>
                      </a:rPr>
                      <m:t>→</m:t>
                    </m:r>
                  </m:oMath>
                </a14:m>
                <a:r>
                  <a:rPr lang="en-US" sz="24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4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Limit on maximal </a:t>
                </a:r>
                <a:r>
                  <a:rPr lang="de-DE" sz="24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differences</a:t>
                </a:r>
                <a:r>
                  <a:rPr lang="de-DE" sz="24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and </a:t>
                </a:r>
                <a:r>
                  <a:rPr lang="de-DE" sz="24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scale</a:t>
                </a:r>
                <a:endParaRPr lang="en-US" sz="2400" b="1" dirty="0">
                  <a:solidFill>
                    <a:srgbClr val="2B2B69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</p:txBody>
          </p:sp>
        </mc:Choice>
        <mc:Fallback xmlns="">
          <p:sp>
            <p:nvSpPr>
              <p:cNvPr id="17" name="Untertitel 2">
                <a:extLst>
                  <a:ext uri="{FF2B5EF4-FFF2-40B4-BE49-F238E27FC236}">
                    <a16:creationId xmlns:a16="http://schemas.microsoft.com/office/drawing/2014/main" id="{FE9829E0-6389-9376-F5D4-BA3FC63FC9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8585" y="3122958"/>
                <a:ext cx="2350768" cy="4116024"/>
              </a:xfrm>
              <a:prstGeom prst="rect">
                <a:avLst/>
              </a:prstGeom>
              <a:blipFill>
                <a:blip r:embed="rId5"/>
                <a:stretch>
                  <a:fillRect t="-22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" name="Grafik 17" descr="Ein Bild, das Text, Diagramm, Reihe, Screenshot enthält.&#10;&#10;Automatisch generierte Beschreibung">
            <a:extLst>
              <a:ext uri="{FF2B5EF4-FFF2-40B4-BE49-F238E27FC236}">
                <a16:creationId xmlns:a16="http://schemas.microsoft.com/office/drawing/2014/main" id="{F51E2969-D821-4C01-BF54-C742A2D5A7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5352" y="1595963"/>
            <a:ext cx="4734556" cy="4723552"/>
          </a:xfrm>
          <a:prstGeom prst="rect">
            <a:avLst/>
          </a:prstGeom>
        </p:spPr>
      </p:pic>
      <p:sp>
        <p:nvSpPr>
          <p:cNvPr id="15" name="Fußzeilenplatzhalter 3">
            <a:extLst>
              <a:ext uri="{FF2B5EF4-FFF2-40B4-BE49-F238E27FC236}">
                <a16:creationId xmlns:a16="http://schemas.microsoft.com/office/drawing/2014/main" id="{E81788AF-7152-4829-A694-E744389C5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19" name="Datumsplatzhalter 4">
            <a:extLst>
              <a:ext uri="{FF2B5EF4-FFF2-40B4-BE49-F238E27FC236}">
                <a16:creationId xmlns:a16="http://schemas.microsoft.com/office/drawing/2014/main" id="{F5042780-E774-48ED-8D14-007C60ABA4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2016352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3" name="Untertitel 2">
                <a:extLst>
                  <a:ext uri="{FF2B5EF4-FFF2-40B4-BE49-F238E27FC236}">
                    <a16:creationId xmlns:a16="http://schemas.microsoft.com/office/drawing/2014/main" id="{31B022F9-7C29-1144-F5F4-BFAA5736FB6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24356" y="924307"/>
                <a:ext cx="11734294" cy="101941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150000"/>
                  </a:lnSpc>
                  <a:buNone/>
                </a:pP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Application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of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linear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mass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conservation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on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the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individual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density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profiles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of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0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CDM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voids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,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the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resulting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velocity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profiles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(solid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lines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) and „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measured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“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velocity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profiles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(</a:t>
                </a:r>
                <a:r>
                  <a:rPr lang="de-DE" sz="20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dashed</a:t>
                </a:r>
                <a:r>
                  <a:rPr lang="de-DE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),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de-DE" sz="2000" b="1" i="1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</m:ctrlPr>
                      </m:sSubPr>
                      <m:e>
                        <m:r>
                          <a:rPr lang="de-DE" sz="2000" b="1" i="1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𝒃</m:t>
                        </m:r>
                      </m:e>
                      <m:sub>
                        <m:r>
                          <a:rPr lang="de-DE" sz="2000" b="1" i="0" smtClean="0">
                            <a:solidFill>
                              <a:srgbClr val="2B2B69"/>
                            </a:solidFill>
                            <a:latin typeface="Cambria Math" panose="02040503050406030204" pitchFamily="18" charset="0"/>
                            <a:ea typeface="Tahoma" panose="020B0604030504040204" pitchFamily="34" charset="0"/>
                            <a:cs typeface="Tahoma" panose="020B0604030504040204" pitchFamily="34" charset="0"/>
                          </a:rPr>
                          <m:t>𝐭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is fixed to 1:</a:t>
                </a:r>
              </a:p>
            </p:txBody>
          </p:sp>
        </mc:Choice>
        <mc:Fallback xmlns="">
          <p:sp>
            <p:nvSpPr>
              <p:cNvPr id="13" name="Untertitel 2">
                <a:extLst>
                  <a:ext uri="{FF2B5EF4-FFF2-40B4-BE49-F238E27FC236}">
                    <a16:creationId xmlns:a16="http://schemas.microsoft.com/office/drawing/2014/main" id="{31B022F9-7C29-1144-F5F4-BFAA5736FB6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356" y="924307"/>
                <a:ext cx="11734294" cy="1019415"/>
              </a:xfrm>
              <a:prstGeom prst="rect">
                <a:avLst/>
              </a:prstGeom>
              <a:blipFill>
                <a:blip r:embed="rId2"/>
                <a:stretch>
                  <a:fillRect l="-519" b="-3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10</a:t>
            </a:fld>
            <a:endParaRPr lang="en-US"/>
          </a:p>
        </p:txBody>
      </p:sp>
      <p:sp>
        <p:nvSpPr>
          <p:cNvPr id="16" name="Titel 1">
            <a:extLst>
              <a:ext uri="{FF2B5EF4-FFF2-40B4-BE49-F238E27FC236}">
                <a16:creationId xmlns:a16="http://schemas.microsoft.com/office/drawing/2014/main" id="{BFEC0619-C215-097E-C588-5614CEEE70CB}"/>
              </a:ext>
            </a:extLst>
          </p:cNvPr>
          <p:cNvSpPr txBox="1">
            <a:spLocks/>
          </p:cNvSpPr>
          <p:nvPr/>
        </p:nvSpPr>
        <p:spPr>
          <a:xfrm>
            <a:off x="272916" y="-159955"/>
            <a:ext cx="12296739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Modeling dynamics - Individual Voids 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39B7DFD6-96B5-3186-B129-0ABDA8BBF2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943" y="2814465"/>
            <a:ext cx="3632846" cy="3669371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726F390B-E892-0559-19B1-AF595BACD2C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6023" y="2814465"/>
            <a:ext cx="3608783" cy="361986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feld 1">
                <a:extLst>
                  <a:ext uri="{FF2B5EF4-FFF2-40B4-BE49-F238E27FC236}">
                    <a16:creationId xmlns:a16="http://schemas.microsoft.com/office/drawing/2014/main" id="{D6237226-4390-C88C-AC85-47A7F2F83453}"/>
                  </a:ext>
                </a:extLst>
              </p:cNvPr>
              <p:cNvSpPr txBox="1"/>
              <p:nvPr/>
            </p:nvSpPr>
            <p:spPr>
              <a:xfrm>
                <a:off x="2133767" y="1909967"/>
                <a:ext cx="7633688" cy="99270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DE" sz="22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𝑢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de-DE" sz="2200" b="0" i="0" smtClean="0">
                              <a:latin typeface="Cambria Math" panose="02040503050406030204" pitchFamily="18" charset="0"/>
                            </a:rPr>
                            <m:t>v</m:t>
                          </m:r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de-DE" sz="2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e>
                      </m:d>
                      <m:r>
                        <a:rPr lang="de-DE" sz="2200" b="0" i="1" smtClean="0">
                          <a:latin typeface="Cambria Math" panose="02040503050406030204" pitchFamily="18" charset="0"/>
                        </a:rPr>
                        <m:t>=− </m:t>
                      </m:r>
                      <m:f>
                        <m:fPr>
                          <m:ctrlPr>
                            <a:rPr lang="de-DE" sz="2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de-DE" sz="2200" b="0" i="0" smtClean="0">
                                  <a:latin typeface="Cambria Math" panose="02040503050406030204" pitchFamily="18" charset="0"/>
                                </a:rPr>
                                <m:t>t</m:t>
                              </m:r>
                            </m:sub>
                          </m:sSub>
                        </m:den>
                      </m:f>
                      <m:r>
                        <a:rPr lang="de-DE" sz="2200" b="0" i="1" smtClean="0">
                          <a:latin typeface="Cambria Math" panose="02040503050406030204" pitchFamily="18" charset="0"/>
                        </a:rPr>
                        <m:t> </m:t>
                      </m:r>
                      <m:sSubSup>
                        <m:sSubSupPr>
                          <m:ctrlPr>
                            <a:rPr lang="de-DE" sz="22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m:rPr>
                              <m:sty m:val="p"/>
                            </m:rPr>
                            <a:rPr lang="de-DE" sz="2200">
                              <a:latin typeface="Cambria Math" panose="02040503050406030204" pitchFamily="18" charset="0"/>
                            </a:rPr>
                            <m:t>Ω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de-DE" sz="2200">
                              <a:latin typeface="Cambria Math" panose="02040503050406030204" pitchFamily="18" charset="0"/>
                            </a:rPr>
                            <m:t>m</m:t>
                          </m:r>
                        </m:sub>
                        <m:sup>
                          <m:r>
                            <a:rPr lang="de-DE" sz="2200" i="1">
                              <a:latin typeface="Cambria Math" panose="02040503050406030204" pitchFamily="18" charset="0"/>
                            </a:rPr>
                            <m:t>𝛾</m:t>
                          </m:r>
                        </m:sup>
                      </m:sSubSup>
                      <m:d>
                        <m:dPr>
                          <m:ctrlPr>
                            <a:rPr lang="de-DE" sz="22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de-DE" sz="2200" i="1">
                              <a:latin typeface="Cambria Math" panose="02040503050406030204" pitchFamily="18" charset="0"/>
                            </a:rPr>
                            <m:t>𝑧</m:t>
                          </m:r>
                        </m:e>
                      </m:d>
                      <m:f>
                        <m:fPr>
                          <m:ctrlPr>
                            <a:rPr lang="de-DE" sz="2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d>
                            <m:dPr>
                              <m:ctrlP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</m:e>
                          </m:d>
                        </m:num>
                        <m:den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den>
                      </m:f>
                      <m:r>
                        <a:rPr lang="de-DE" sz="2200" b="0" i="1" smtClean="0">
                          <a:latin typeface="Cambria Math" panose="02040503050406030204" pitchFamily="18" charset="0"/>
                        </a:rPr>
                        <m:t>  </m:t>
                      </m:r>
                      <m:f>
                        <m:fPr>
                          <m:ctrlPr>
                            <a:rPr lang="de-DE" sz="2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de-DE" sz="2200" b="0" i="1" smtClean="0">
                          <a:latin typeface="Cambria Math" panose="02040503050406030204" pitchFamily="18" charset="0"/>
                        </a:rPr>
                        <m:t> </m:t>
                      </m:r>
                      <m:nary>
                        <m:naryPr>
                          <m:limLoc m:val="undOvr"/>
                          <m:ctrlPr>
                            <a:rPr lang="de-DE" sz="22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sup>
                        <m:e>
                          <m:d>
                            <m:dPr>
                              <m:ctrlP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de-DE" sz="2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de-DE" sz="22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de-DE" sz="2200" b="0" i="1" smtClean="0">
                                          <a:latin typeface="Cambria Math" panose="02040503050406030204" pitchFamily="18" charset="0"/>
                                        </a:rPr>
                                        <m:t>𝑛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de-DE" sz="2200" b="0" i="0" smtClean="0">
                                          <a:latin typeface="Cambria Math" panose="02040503050406030204" pitchFamily="18" charset="0"/>
                                        </a:rPr>
                                        <m:t>v</m:t>
                                      </m:r>
                                    </m:sub>
                                  </m:sSub>
                                  <m:r>
                                    <a:rPr lang="de-DE" sz="2200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de-DE" sz="2200" b="0" i="1" smtClean="0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  <m:r>
                                    <a:rPr lang="de-DE" sz="2200" b="0" i="1" smtClean="0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num>
                                <m:den>
                                  <m:acc>
                                    <m:accPr>
                                      <m:chr m:val="̅"/>
                                      <m:ctrlPr>
                                        <a:rPr lang="de-DE" sz="22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de-DE" sz="2200" b="0" i="1" smtClean="0">
                                          <a:latin typeface="Cambria Math" panose="02040503050406030204" pitchFamily="18" charset="0"/>
                                        </a:rPr>
                                        <m:t>𝑛</m:t>
                                      </m:r>
                                    </m:e>
                                  </m:acc>
                                </m:den>
                              </m:f>
                              <m: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  <m:t> −1</m:t>
                              </m:r>
                            </m:e>
                          </m:d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sSup>
                            <m:sSupPr>
                              <m:ctrlP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  <m:t>𝑞</m:t>
                              </m:r>
                            </m:e>
                            <m:sup>
                              <m:r>
                                <a:rPr lang="de-DE" sz="22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de-DE" sz="2200" b="0" i="0" smtClean="0">
                              <a:latin typeface="Cambria Math" panose="02040503050406030204" pitchFamily="18" charset="0"/>
                            </a:rPr>
                            <m:t>d</m:t>
                          </m:r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𝑞</m:t>
                          </m:r>
                          <m:r>
                            <a:rPr lang="de-DE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e>
                      </m:nary>
                    </m:oMath>
                  </m:oMathPara>
                </a14:m>
                <a:endParaRPr lang="en-GB" sz="2200" dirty="0"/>
              </a:p>
            </p:txBody>
          </p:sp>
        </mc:Choice>
        <mc:Fallback xmlns="">
          <p:sp>
            <p:nvSpPr>
              <p:cNvPr id="2" name="Textfeld 1">
                <a:extLst>
                  <a:ext uri="{FF2B5EF4-FFF2-40B4-BE49-F238E27FC236}">
                    <a16:creationId xmlns:a16="http://schemas.microsoft.com/office/drawing/2014/main" id="{D6237226-4390-C88C-AC85-47A7F2F8345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3767" y="1909967"/>
                <a:ext cx="7633688" cy="99270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Ellipse 14">
            <a:extLst>
              <a:ext uri="{FF2B5EF4-FFF2-40B4-BE49-F238E27FC236}">
                <a16:creationId xmlns:a16="http://schemas.microsoft.com/office/drawing/2014/main" id="{C05F0009-3BE8-B935-BDF9-FB09059E57B0}"/>
              </a:ext>
            </a:extLst>
          </p:cNvPr>
          <p:cNvSpPr/>
          <p:nvPr/>
        </p:nvSpPr>
        <p:spPr>
          <a:xfrm>
            <a:off x="6793987" y="1943722"/>
            <a:ext cx="1693333" cy="926855"/>
          </a:xfrm>
          <a:prstGeom prst="ellipse">
            <a:avLst/>
          </a:prstGeom>
          <a:noFill/>
          <a:ln w="38100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Ellipse 16">
            <a:extLst>
              <a:ext uri="{FF2B5EF4-FFF2-40B4-BE49-F238E27FC236}">
                <a16:creationId xmlns:a16="http://schemas.microsoft.com/office/drawing/2014/main" id="{CF6DB94A-7CE7-79A4-B97A-FCD564EB7A13}"/>
              </a:ext>
            </a:extLst>
          </p:cNvPr>
          <p:cNvSpPr/>
          <p:nvPr/>
        </p:nvSpPr>
        <p:spPr>
          <a:xfrm>
            <a:off x="2566555" y="2104726"/>
            <a:ext cx="1064795" cy="627761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Gerader Verbinder 17">
            <a:extLst>
              <a:ext uri="{FF2B5EF4-FFF2-40B4-BE49-F238E27FC236}">
                <a16:creationId xmlns:a16="http://schemas.microsoft.com/office/drawing/2014/main" id="{B364696D-B57D-095C-D52C-981C8591EA65}"/>
              </a:ext>
            </a:extLst>
          </p:cNvPr>
          <p:cNvCxnSpPr/>
          <p:nvPr/>
        </p:nvCxnSpPr>
        <p:spPr>
          <a:xfrm>
            <a:off x="6793987" y="1366071"/>
            <a:ext cx="1693333" cy="0"/>
          </a:xfrm>
          <a:prstGeom prst="line">
            <a:avLst/>
          </a:prstGeom>
          <a:ln w="38100">
            <a:solidFill>
              <a:srgbClr val="507E3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Gerader Verbinder 18">
            <a:extLst>
              <a:ext uri="{FF2B5EF4-FFF2-40B4-BE49-F238E27FC236}">
                <a16:creationId xmlns:a16="http://schemas.microsoft.com/office/drawing/2014/main" id="{63F4C255-B412-E883-A7AE-2BC70DE30354}"/>
              </a:ext>
            </a:extLst>
          </p:cNvPr>
          <p:cNvCxnSpPr/>
          <p:nvPr/>
        </p:nvCxnSpPr>
        <p:spPr>
          <a:xfrm>
            <a:off x="433660" y="1822024"/>
            <a:ext cx="1700107" cy="0"/>
          </a:xfrm>
          <a:prstGeom prst="line">
            <a:avLst/>
          </a:prstGeom>
          <a:ln w="38100">
            <a:solidFill>
              <a:srgbClr val="ED7D3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Ellipse 19">
            <a:extLst>
              <a:ext uri="{FF2B5EF4-FFF2-40B4-BE49-F238E27FC236}">
                <a16:creationId xmlns:a16="http://schemas.microsoft.com/office/drawing/2014/main" id="{0ED37BFA-B728-1E5A-E6DB-0BEEB9961152}"/>
              </a:ext>
            </a:extLst>
          </p:cNvPr>
          <p:cNvSpPr/>
          <p:nvPr/>
        </p:nvSpPr>
        <p:spPr>
          <a:xfrm>
            <a:off x="753418" y="4056674"/>
            <a:ext cx="430423" cy="1019415"/>
          </a:xfrm>
          <a:prstGeom prst="ellipse">
            <a:avLst/>
          </a:prstGeom>
          <a:noFill/>
          <a:ln w="38100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Ellipse 20">
            <a:extLst>
              <a:ext uri="{FF2B5EF4-FFF2-40B4-BE49-F238E27FC236}">
                <a16:creationId xmlns:a16="http://schemas.microsoft.com/office/drawing/2014/main" id="{314B3259-A7CF-9049-9FE0-284B0AECE427}"/>
              </a:ext>
            </a:extLst>
          </p:cNvPr>
          <p:cNvSpPr/>
          <p:nvPr/>
        </p:nvSpPr>
        <p:spPr>
          <a:xfrm>
            <a:off x="7741391" y="4063507"/>
            <a:ext cx="320329" cy="1014575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Geschweifte Klammer rechts 3">
            <a:extLst>
              <a:ext uri="{FF2B5EF4-FFF2-40B4-BE49-F238E27FC236}">
                <a16:creationId xmlns:a16="http://schemas.microsoft.com/office/drawing/2014/main" id="{420BA6A7-F276-64DE-8D90-62411417489D}"/>
              </a:ext>
            </a:extLst>
          </p:cNvPr>
          <p:cNvSpPr/>
          <p:nvPr/>
        </p:nvSpPr>
        <p:spPr>
          <a:xfrm rot="5400000">
            <a:off x="5186160" y="2080556"/>
            <a:ext cx="384085" cy="1508495"/>
          </a:xfrm>
          <a:prstGeom prst="rightBrac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Untertitel 2">
            <a:extLst>
              <a:ext uri="{FF2B5EF4-FFF2-40B4-BE49-F238E27FC236}">
                <a16:creationId xmlns:a16="http://schemas.microsoft.com/office/drawing/2014/main" id="{2EFECB15-5C11-4B29-F8F3-72249D3DF2C8}"/>
              </a:ext>
            </a:extLst>
          </p:cNvPr>
          <p:cNvSpPr txBox="1">
            <a:spLocks/>
          </p:cNvSpPr>
          <p:nvPr/>
        </p:nvSpPr>
        <p:spPr>
          <a:xfrm>
            <a:off x="4582391" y="3342287"/>
            <a:ext cx="1610590" cy="4329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 err="1">
                <a:solidFill>
                  <a:srgbClr val="7030A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cosmology</a:t>
            </a:r>
            <a:endParaRPr lang="en-US" sz="2000" b="1" dirty="0">
              <a:solidFill>
                <a:srgbClr val="7030A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22" name="Gerader Verbinder 21">
            <a:extLst>
              <a:ext uri="{FF2B5EF4-FFF2-40B4-BE49-F238E27FC236}">
                <a16:creationId xmlns:a16="http://schemas.microsoft.com/office/drawing/2014/main" id="{0E7DE73A-2A1D-46F7-E7C8-B5C17272267B}"/>
              </a:ext>
            </a:extLst>
          </p:cNvPr>
          <p:cNvCxnSpPr>
            <a:cxnSpLocks/>
          </p:cNvCxnSpPr>
          <p:nvPr/>
        </p:nvCxnSpPr>
        <p:spPr>
          <a:xfrm>
            <a:off x="4257382" y="2784806"/>
            <a:ext cx="2151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C37F0A77-E89F-AA1C-D5A5-FCCC9192E4E5}"/>
              </a:ext>
            </a:extLst>
          </p:cNvPr>
          <p:cNvCxnSpPr>
            <a:cxnSpLocks/>
          </p:cNvCxnSpPr>
          <p:nvPr/>
        </p:nvCxnSpPr>
        <p:spPr>
          <a:xfrm>
            <a:off x="8416792" y="1853559"/>
            <a:ext cx="2151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Fußzeilenplatzhalter 3">
            <a:extLst>
              <a:ext uri="{FF2B5EF4-FFF2-40B4-BE49-F238E27FC236}">
                <a16:creationId xmlns:a16="http://schemas.microsoft.com/office/drawing/2014/main" id="{065DA16A-9A53-4598-81CA-BDB5C79FD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28" name="Datumsplatzhalter 4">
            <a:extLst>
              <a:ext uri="{FF2B5EF4-FFF2-40B4-BE49-F238E27FC236}">
                <a16:creationId xmlns:a16="http://schemas.microsoft.com/office/drawing/2014/main" id="{EED2AD00-7298-4A51-B1C3-95D78D26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4118345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20" grpId="0" animBg="1"/>
      <p:bldP spid="21" grpId="0" animBg="1"/>
      <p:bldP spid="4" grpId="0" animBg="1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fik 13">
            <a:extLst>
              <a:ext uri="{FF2B5EF4-FFF2-40B4-BE49-F238E27FC236}">
                <a16:creationId xmlns:a16="http://schemas.microsoft.com/office/drawing/2014/main" id="{EDB87C0C-F9F5-858B-726A-D12F80455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2940" y="1381886"/>
            <a:ext cx="3770611" cy="3664291"/>
          </a:xfrm>
          <a:prstGeom prst="rect">
            <a:avLst/>
          </a:prstGeom>
        </p:spPr>
      </p:pic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11</a:t>
            </a:fld>
            <a:endParaRPr lang="en-US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C49734C3-D354-6AD7-893F-73F34B7F3D46}"/>
              </a:ext>
            </a:extLst>
          </p:cNvPr>
          <p:cNvSpPr txBox="1">
            <a:spLocks/>
          </p:cNvSpPr>
          <p:nvPr/>
        </p:nvSpPr>
        <p:spPr>
          <a:xfrm>
            <a:off x="272916" y="-159955"/>
            <a:ext cx="11742415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Modeling dynamics - Stacked Voids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" name="Untertitel 2">
            <a:extLst>
              <a:ext uri="{FF2B5EF4-FFF2-40B4-BE49-F238E27FC236}">
                <a16:creationId xmlns:a16="http://schemas.microsoft.com/office/drawing/2014/main" id="{99ED284E-6C89-A872-3CA6-7C43E0EDDFAC}"/>
              </a:ext>
            </a:extLst>
          </p:cNvPr>
          <p:cNvSpPr txBox="1">
            <a:spLocks/>
          </p:cNvSpPr>
          <p:nvPr/>
        </p:nvSpPr>
        <p:spPr>
          <a:xfrm>
            <a:off x="1262940" y="990321"/>
            <a:ext cx="3770611" cy="4329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midres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" name="Untertitel 2">
            <a:extLst>
              <a:ext uri="{FF2B5EF4-FFF2-40B4-BE49-F238E27FC236}">
                <a16:creationId xmlns:a16="http://schemas.microsoft.com/office/drawing/2014/main" id="{B1106527-64DE-9B59-FDBA-9C277D17723A}"/>
              </a:ext>
            </a:extLst>
          </p:cNvPr>
          <p:cNvSpPr txBox="1">
            <a:spLocks/>
          </p:cNvSpPr>
          <p:nvPr/>
        </p:nvSpPr>
        <p:spPr>
          <a:xfrm>
            <a:off x="7158451" y="990321"/>
            <a:ext cx="3740445" cy="4329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highres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Untertitel 2">
                <a:extLst>
                  <a:ext uri="{FF2B5EF4-FFF2-40B4-BE49-F238E27FC236}">
                    <a16:creationId xmlns:a16="http://schemas.microsoft.com/office/drawing/2014/main" id="{20535CD8-7C2B-0EB7-7E66-6C7DF283D27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38201" y="5173044"/>
                <a:ext cx="10515600" cy="181715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de-DE" sz="22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Similar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2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agreement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2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between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(</a:t>
                </a:r>
                <a:r>
                  <a:rPr lang="de-DE" sz="22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simulation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) </a:t>
                </a:r>
                <a:r>
                  <a:rPr lang="de-DE" sz="22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data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and </a:t>
                </a:r>
                <a:r>
                  <a:rPr lang="de-DE" sz="22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model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in </a:t>
                </a:r>
                <a:r>
                  <a:rPr lang="de-DE" sz="22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highres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at </a:t>
                </a:r>
                <a:r>
                  <a:rPr lang="de-DE" sz="22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smaller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2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scales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</a:t>
                </a:r>
                <a:r>
                  <a:rPr lang="de-DE" sz="2200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than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in </a:t>
                </a:r>
                <a:r>
                  <a:rPr lang="de-DE" sz="22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midres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, e.g. </a:t>
                </a:r>
                <a14:m>
                  <m:oMath xmlns:m="http://schemas.openxmlformats.org/officeDocument/2006/math">
                    <m:r>
                      <a:rPr lang="de-DE" sz="22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22 </m:t>
                    </m:r>
                    <m:r>
                      <m:rPr>
                        <m:sty m:val="p"/>
                      </m:rPr>
                      <a:rPr lang="de-DE" sz="2200" b="0" i="0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Mpc</m:t>
                    </m:r>
                    <m:r>
                      <a:rPr lang="de-DE" sz="22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/</m:t>
                    </m:r>
                    <m:r>
                      <a:rPr lang="de-DE" sz="22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h</m:t>
                    </m:r>
                  </m:oMath>
                </a14:m>
                <a:r>
                  <a:rPr lang="en-US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in </a:t>
                </a:r>
                <a:r>
                  <a:rPr lang="en-US" sz="22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mr</a:t>
                </a:r>
                <a:r>
                  <a:rPr lang="en-US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de-DE" sz="22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12 </m:t>
                    </m:r>
                    <m:r>
                      <m:rPr>
                        <m:sty m:val="p"/>
                      </m:rPr>
                      <a:rPr lang="de-DE" sz="2200" b="0" i="0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Mpc</m:t>
                    </m:r>
                    <m:r>
                      <a:rPr lang="de-DE" sz="22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/</m:t>
                    </m:r>
                    <m:r>
                      <a:rPr lang="de-DE" sz="22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h</m:t>
                    </m:r>
                  </m:oMath>
                </a14:m>
                <a:r>
                  <a:rPr lang="en-US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in </a:t>
                </a:r>
                <a:r>
                  <a:rPr lang="en-US" sz="22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hr</a:t>
                </a:r>
                <a:endParaRPr lang="en-US" sz="2200" b="1" dirty="0">
                  <a:solidFill>
                    <a:srgbClr val="2B2B69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US" sz="2200" b="1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ahoma" panose="020B0604030504040204" pitchFamily="34" charset="0"/>
                      </a:rPr>
                      <m:t>→</m:t>
                    </m:r>
                  </m:oMath>
                </a14:m>
                <a:r>
                  <a:rPr lang="en-US" sz="22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resolution and sampling effects, not onset of nonlinearity around voids</a:t>
                </a:r>
              </a:p>
            </p:txBody>
          </p:sp>
        </mc:Choice>
        <mc:Fallback xmlns="">
          <p:sp>
            <p:nvSpPr>
              <p:cNvPr id="10" name="Untertitel 2">
                <a:extLst>
                  <a:ext uri="{FF2B5EF4-FFF2-40B4-BE49-F238E27FC236}">
                    <a16:creationId xmlns:a16="http://schemas.microsoft.com/office/drawing/2014/main" id="{20535CD8-7C2B-0EB7-7E66-6C7DF283D2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201" y="5173044"/>
                <a:ext cx="10515600" cy="1817155"/>
              </a:xfrm>
              <a:prstGeom prst="rect">
                <a:avLst/>
              </a:prstGeom>
              <a:blipFill>
                <a:blip r:embed="rId5"/>
                <a:stretch>
                  <a:fillRect l="-754" t="-4027" r="-1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" name="Grafik 16">
            <a:extLst>
              <a:ext uri="{FF2B5EF4-FFF2-40B4-BE49-F238E27FC236}">
                <a16:creationId xmlns:a16="http://schemas.microsoft.com/office/drawing/2014/main" id="{27B32AB4-FA01-C900-11B2-D1DB6F18D88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6476" y="1381886"/>
            <a:ext cx="3802584" cy="3680167"/>
          </a:xfrm>
          <a:prstGeom prst="rect">
            <a:avLst/>
          </a:prstGeom>
        </p:spPr>
      </p:pic>
      <p:sp>
        <p:nvSpPr>
          <p:cNvPr id="16" name="Fußzeilenplatzhalter 3">
            <a:extLst>
              <a:ext uri="{FF2B5EF4-FFF2-40B4-BE49-F238E27FC236}">
                <a16:creationId xmlns:a16="http://schemas.microsoft.com/office/drawing/2014/main" id="{3C8AD61A-23A7-475E-A002-9B6EAF564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15" name="Datumsplatzhalter 4">
            <a:extLst>
              <a:ext uri="{FF2B5EF4-FFF2-40B4-BE49-F238E27FC236}">
                <a16:creationId xmlns:a16="http://schemas.microsoft.com/office/drawing/2014/main" id="{BDB58BA8-B33E-4197-A33B-565BB3C8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413708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fik 14">
            <a:extLst>
              <a:ext uri="{FF2B5EF4-FFF2-40B4-BE49-F238E27FC236}">
                <a16:creationId xmlns:a16="http://schemas.microsoft.com/office/drawing/2014/main" id="{66CD9492-0576-4C78-C28F-D0402F0A88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2784" y="1347494"/>
            <a:ext cx="2744629" cy="2660011"/>
          </a:xfrm>
          <a:prstGeom prst="rect">
            <a:avLst/>
          </a:prstGeom>
        </p:spPr>
      </p:pic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12</a:t>
            </a:fld>
            <a:endParaRPr lang="en-US"/>
          </a:p>
        </p:txBody>
      </p:sp>
      <p:sp>
        <p:nvSpPr>
          <p:cNvPr id="16" name="Titel 1">
            <a:extLst>
              <a:ext uri="{FF2B5EF4-FFF2-40B4-BE49-F238E27FC236}">
                <a16:creationId xmlns:a16="http://schemas.microsoft.com/office/drawing/2014/main" id="{BFEC0619-C215-097E-C588-5614CEEE70CB}"/>
              </a:ext>
            </a:extLst>
          </p:cNvPr>
          <p:cNvSpPr txBox="1">
            <a:spLocks/>
          </p:cNvSpPr>
          <p:nvPr/>
        </p:nvSpPr>
        <p:spPr>
          <a:xfrm>
            <a:off x="272916" y="-159955"/>
            <a:ext cx="11823833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Modeling dynamics - Small Scale Limit?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0859A416-4B9E-446C-0E31-CC62A00138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868" y="2462210"/>
            <a:ext cx="3687625" cy="3812976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CCBB9566-98E6-60A8-C7EF-17BD50E5A84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1493" y="2462210"/>
            <a:ext cx="3792556" cy="381297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8" name="Untertitel 2">
                <a:extLst>
                  <a:ext uri="{FF2B5EF4-FFF2-40B4-BE49-F238E27FC236}">
                    <a16:creationId xmlns:a16="http://schemas.microsoft.com/office/drawing/2014/main" id="{B6B3C0B2-F0F5-E243-3909-4316C5703ED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72915" y="1030561"/>
                <a:ext cx="8195676" cy="134096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de-DE" sz="22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ultra-</a:t>
                </a:r>
                <a:r>
                  <a:rPr lang="de-DE" sz="2200" b="1" dirty="0" err="1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hr</a:t>
                </a:r>
                <a:r>
                  <a:rPr lang="de-DE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: </a:t>
                </a:r>
                <a14:m>
                  <m:oMath xmlns:m="http://schemas.openxmlformats.org/officeDocument/2006/math">
                    <m:r>
                      <a:rPr lang="de-DE" sz="22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48 </m:t>
                    </m:r>
                    <m:r>
                      <m:rPr>
                        <m:sty m:val="p"/>
                      </m:rPr>
                      <a:rPr lang="de-DE" sz="2200" b="0" i="0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Mpc</m:t>
                    </m:r>
                    <m:r>
                      <a:rPr lang="de-DE" sz="22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/</m:t>
                    </m:r>
                    <m:r>
                      <a:rPr lang="de-DE" sz="22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h</m:t>
                    </m:r>
                  </m:oMath>
                </a14:m>
                <a:r>
                  <a:rPr lang="en-US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box with </a:t>
                </a:r>
                <a14:m>
                  <m:oMath xmlns:m="http://schemas.openxmlformats.org/officeDocument/2006/math">
                    <m:r>
                      <a:rPr lang="de-DE" sz="22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346</m:t>
                    </m:r>
                  </m:oMath>
                </a14:m>
                <a:r>
                  <a:rPr lang="en-US" sz="22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halo voids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US" sz="2200" b="1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ahoma" panose="020B0604030504040204" pitchFamily="34" charset="0"/>
                      </a:rPr>
                      <m:t>→</m:t>
                    </m:r>
                  </m:oMath>
                </a14:m>
                <a:r>
                  <a:rPr lang="en-US" sz="22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linear mass conservation still holds up around voids                                        with radii of a few </a:t>
                </a:r>
                <a14:m>
                  <m:oMath xmlns:m="http://schemas.openxmlformats.org/officeDocument/2006/math">
                    <m:r>
                      <a:rPr lang="de-DE" sz="2200" b="1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𝐌𝐩𝐜</m:t>
                    </m:r>
                    <m:r>
                      <a:rPr lang="de-DE" sz="2200" b="1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/</m:t>
                    </m:r>
                    <m:r>
                      <a:rPr lang="de-DE" sz="2200" b="1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𝒉</m:t>
                    </m:r>
                  </m:oMath>
                </a14:m>
                <a:r>
                  <a:rPr lang="en-US" sz="22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.</a:t>
                </a:r>
              </a:p>
              <a:p>
                <a:pPr marL="0" indent="0">
                  <a:buNone/>
                </a:pPr>
                <a:endParaRPr lang="en-US" sz="2200" dirty="0">
                  <a:solidFill>
                    <a:srgbClr val="2B2B69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</p:txBody>
          </p:sp>
        </mc:Choice>
        <mc:Fallback xmlns="">
          <p:sp>
            <p:nvSpPr>
              <p:cNvPr id="18" name="Untertitel 2">
                <a:extLst>
                  <a:ext uri="{FF2B5EF4-FFF2-40B4-BE49-F238E27FC236}">
                    <a16:creationId xmlns:a16="http://schemas.microsoft.com/office/drawing/2014/main" id="{B6B3C0B2-F0F5-E243-3909-4316C5703ED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915" y="1030561"/>
                <a:ext cx="8195676" cy="1340960"/>
              </a:xfrm>
              <a:prstGeom prst="rect">
                <a:avLst/>
              </a:prstGeom>
              <a:blipFill>
                <a:blip r:embed="rId6"/>
                <a:stretch>
                  <a:fillRect l="-967" t="-5909" r="-361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Untertitel 2">
            <a:extLst>
              <a:ext uri="{FF2B5EF4-FFF2-40B4-BE49-F238E27FC236}">
                <a16:creationId xmlns:a16="http://schemas.microsoft.com/office/drawing/2014/main" id="{32452BB3-616D-6867-25FD-27042995D0DB}"/>
              </a:ext>
            </a:extLst>
          </p:cNvPr>
          <p:cNvSpPr txBox="1">
            <a:spLocks/>
          </p:cNvSpPr>
          <p:nvPr/>
        </p:nvSpPr>
        <p:spPr>
          <a:xfrm>
            <a:off x="324356" y="2122121"/>
            <a:ext cx="7469693" cy="4516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individual </a:t>
            </a:r>
            <a:r>
              <a:rPr lang="de-DE" sz="2000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profiles</a:t>
            </a:r>
            <a:r>
              <a:rPr lang="de-DE" sz="20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  <a:endParaRPr lang="en-US" sz="20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A11AC58E-D39D-BD62-63E6-C92891CE6F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2784" y="3750776"/>
            <a:ext cx="2744630" cy="2668428"/>
          </a:xfrm>
          <a:prstGeom prst="rect">
            <a:avLst/>
          </a:prstGeom>
        </p:spPr>
      </p:pic>
      <p:sp>
        <p:nvSpPr>
          <p:cNvPr id="19" name="Untertitel 2">
            <a:extLst>
              <a:ext uri="{FF2B5EF4-FFF2-40B4-BE49-F238E27FC236}">
                <a16:creationId xmlns:a16="http://schemas.microsoft.com/office/drawing/2014/main" id="{8D4269BC-D7DC-231E-EC0D-2C8682E496B5}"/>
              </a:ext>
            </a:extLst>
          </p:cNvPr>
          <p:cNvSpPr txBox="1">
            <a:spLocks/>
          </p:cNvSpPr>
          <p:nvPr/>
        </p:nvSpPr>
        <p:spPr>
          <a:xfrm>
            <a:off x="8652783" y="1021679"/>
            <a:ext cx="2744629" cy="4516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stacked</a:t>
            </a:r>
            <a:r>
              <a:rPr lang="de-DE" sz="20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2000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profiles</a:t>
            </a:r>
            <a:r>
              <a:rPr lang="de-DE" sz="20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  <a:endParaRPr lang="en-US" sz="20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" name="Fußzeilenplatzhalter 3">
            <a:extLst>
              <a:ext uri="{FF2B5EF4-FFF2-40B4-BE49-F238E27FC236}">
                <a16:creationId xmlns:a16="http://schemas.microsoft.com/office/drawing/2014/main" id="{B3B5869F-2276-47D5-9E9F-B0EF9E4F8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21" name="Datumsplatzhalter 4">
            <a:extLst>
              <a:ext uri="{FF2B5EF4-FFF2-40B4-BE49-F238E27FC236}">
                <a16:creationId xmlns:a16="http://schemas.microsoft.com/office/drawing/2014/main" id="{4D0264F7-CC1B-419F-997B-DDD7F43139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202235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8150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13</a:t>
            </a:fld>
            <a:endParaRPr lang="en-US"/>
          </a:p>
        </p:txBody>
      </p:sp>
      <p:sp>
        <p:nvSpPr>
          <p:cNvPr id="16" name="Titel 1">
            <a:extLst>
              <a:ext uri="{FF2B5EF4-FFF2-40B4-BE49-F238E27FC236}">
                <a16:creationId xmlns:a16="http://schemas.microsoft.com/office/drawing/2014/main" id="{BFEC0619-C215-097E-C588-5614CEEE70CB}"/>
              </a:ext>
            </a:extLst>
          </p:cNvPr>
          <p:cNvSpPr txBox="1">
            <a:spLocks/>
          </p:cNvSpPr>
          <p:nvPr/>
        </p:nvSpPr>
        <p:spPr>
          <a:xfrm>
            <a:off x="0" y="1320483"/>
            <a:ext cx="12192000" cy="3841848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de-DE" sz="54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 do voids evolve?</a:t>
            </a:r>
            <a:endParaRPr lang="en-US" sz="54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Fußzeilenplatzhalter 3">
            <a:extLst>
              <a:ext uri="{FF2B5EF4-FFF2-40B4-BE49-F238E27FC236}">
                <a16:creationId xmlns:a16="http://schemas.microsoft.com/office/drawing/2014/main" id="{64033D6F-AF24-4376-9EDC-AA9162D9B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10" name="Datumsplatzhalter 4">
            <a:extLst>
              <a:ext uri="{FF2B5EF4-FFF2-40B4-BE49-F238E27FC236}">
                <a16:creationId xmlns:a16="http://schemas.microsoft.com/office/drawing/2014/main" id="{50723AF3-D2D9-41C5-9EDF-ECE14250D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3475846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14</a:t>
            </a:fld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1D324F89-BEEA-5D12-B928-5EBAADCAE978}"/>
              </a:ext>
            </a:extLst>
          </p:cNvPr>
          <p:cNvSpPr txBox="1">
            <a:spLocks/>
          </p:cNvSpPr>
          <p:nvPr/>
        </p:nvSpPr>
        <p:spPr>
          <a:xfrm>
            <a:off x="272917" y="-159955"/>
            <a:ext cx="12089956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Densities around halo-defined voids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25403B1-6DBE-42F3-9B4C-5B0257E2CE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677" y="1270641"/>
            <a:ext cx="6165859" cy="5121620"/>
          </a:xfrm>
          <a:prstGeom prst="rect">
            <a:avLst/>
          </a:prstGeom>
        </p:spPr>
      </p:pic>
      <p:sp>
        <p:nvSpPr>
          <p:cNvPr id="10" name="Untertitel 2">
            <a:extLst>
              <a:ext uri="{FF2B5EF4-FFF2-40B4-BE49-F238E27FC236}">
                <a16:creationId xmlns:a16="http://schemas.microsoft.com/office/drawing/2014/main" id="{AFB44E99-8EA1-478B-B576-B57FA9A4B315}"/>
              </a:ext>
            </a:extLst>
          </p:cNvPr>
          <p:cNvSpPr txBox="1">
            <a:spLocks/>
          </p:cNvSpPr>
          <p:nvPr/>
        </p:nvSpPr>
        <p:spPr>
          <a:xfrm>
            <a:off x="299920" y="3228525"/>
            <a:ext cx="2366838" cy="7871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sz="20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Left panels depict 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CDM density </a:t>
            </a:r>
            <a:r>
              <a:rPr lang="de-DE" sz="20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around halo voids</a:t>
            </a:r>
            <a:endParaRPr lang="en-US" sz="20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Untertitel 2">
            <a:extLst>
              <a:ext uri="{FF2B5EF4-FFF2-40B4-BE49-F238E27FC236}">
                <a16:creationId xmlns:a16="http://schemas.microsoft.com/office/drawing/2014/main" id="{1F4C008C-E9B7-4D8B-AFC1-ECDE692ABFA0}"/>
              </a:ext>
            </a:extLst>
          </p:cNvPr>
          <p:cNvSpPr txBox="1">
            <a:spLocks/>
          </p:cNvSpPr>
          <p:nvPr/>
        </p:nvSpPr>
        <p:spPr>
          <a:xfrm>
            <a:off x="9113012" y="3283332"/>
            <a:ext cx="2504399" cy="7871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sz="20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Right panels depict </a:t>
            </a: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halo density </a:t>
            </a:r>
            <a:r>
              <a:rPr lang="de-DE" sz="20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around halo voids</a:t>
            </a:r>
            <a:endParaRPr lang="en-US" sz="20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Untertitel 2">
            <a:extLst>
              <a:ext uri="{FF2B5EF4-FFF2-40B4-BE49-F238E27FC236}">
                <a16:creationId xmlns:a16="http://schemas.microsoft.com/office/drawing/2014/main" id="{1964EABB-4601-431F-8454-1FC5F4392C9C}"/>
              </a:ext>
            </a:extLst>
          </p:cNvPr>
          <p:cNvSpPr txBox="1">
            <a:spLocks/>
          </p:cNvSpPr>
          <p:nvPr/>
        </p:nvSpPr>
        <p:spPr>
          <a:xfrm>
            <a:off x="2764496" y="958131"/>
            <a:ext cx="6361336" cy="9296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midres: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Fußzeilenplatzhalter 3">
            <a:extLst>
              <a:ext uri="{FF2B5EF4-FFF2-40B4-BE49-F238E27FC236}">
                <a16:creationId xmlns:a16="http://schemas.microsoft.com/office/drawing/2014/main" id="{1783F554-4D30-4657-AF2D-177B530E5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14" name="Datumsplatzhalter 4">
            <a:extLst>
              <a:ext uri="{FF2B5EF4-FFF2-40B4-BE49-F238E27FC236}">
                <a16:creationId xmlns:a16="http://schemas.microsoft.com/office/drawing/2014/main" id="{8F19AFDA-4FFC-4F69-8F11-651ABABF96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39665097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12272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15</a:t>
            </a:fld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1D324F89-BEEA-5D12-B928-5EBAADCAE978}"/>
              </a:ext>
            </a:extLst>
          </p:cNvPr>
          <p:cNvSpPr txBox="1">
            <a:spLocks/>
          </p:cNvSpPr>
          <p:nvPr/>
        </p:nvSpPr>
        <p:spPr>
          <a:xfrm>
            <a:off x="272917" y="-159955"/>
            <a:ext cx="12089956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Densities around halo-defined voids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D93D874-D90E-41FD-BAB3-7B38D7C7D5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60" y="1273399"/>
            <a:ext cx="4566386" cy="379303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735154D-3A5F-463B-8AAB-57594B71B9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4256" y="1273399"/>
            <a:ext cx="4546352" cy="3793032"/>
          </a:xfrm>
          <a:prstGeom prst="rect">
            <a:avLst/>
          </a:prstGeom>
        </p:spPr>
      </p:pic>
      <p:sp>
        <p:nvSpPr>
          <p:cNvPr id="17" name="Untertitel 2">
            <a:extLst>
              <a:ext uri="{FF2B5EF4-FFF2-40B4-BE49-F238E27FC236}">
                <a16:creationId xmlns:a16="http://schemas.microsoft.com/office/drawing/2014/main" id="{DD138F51-DCB7-4DBE-9EC8-B7623B02FA45}"/>
              </a:ext>
            </a:extLst>
          </p:cNvPr>
          <p:cNvSpPr txBox="1">
            <a:spLocks/>
          </p:cNvSpPr>
          <p:nvPr/>
        </p:nvSpPr>
        <p:spPr>
          <a:xfrm>
            <a:off x="231359" y="974855"/>
            <a:ext cx="4565871" cy="9296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midres: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9" name="Untertitel 2">
            <a:extLst>
              <a:ext uri="{FF2B5EF4-FFF2-40B4-BE49-F238E27FC236}">
                <a16:creationId xmlns:a16="http://schemas.microsoft.com/office/drawing/2014/main" id="{442F4282-26FD-4AB5-A6A4-7DFADC7DBA81}"/>
              </a:ext>
            </a:extLst>
          </p:cNvPr>
          <p:cNvSpPr txBox="1">
            <a:spLocks/>
          </p:cNvSpPr>
          <p:nvPr/>
        </p:nvSpPr>
        <p:spPr>
          <a:xfrm>
            <a:off x="7394256" y="974855"/>
            <a:ext cx="4524827" cy="9296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highres: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" name="Untertitel 2">
            <a:extLst>
              <a:ext uri="{FF2B5EF4-FFF2-40B4-BE49-F238E27FC236}">
                <a16:creationId xmlns:a16="http://schemas.microsoft.com/office/drawing/2014/main" id="{0B849F3D-EFC6-469E-B4B7-077A7AA2A5F4}"/>
              </a:ext>
            </a:extLst>
          </p:cNvPr>
          <p:cNvSpPr txBox="1">
            <a:spLocks/>
          </p:cNvSpPr>
          <p:nvPr/>
        </p:nvSpPr>
        <p:spPr>
          <a:xfrm>
            <a:off x="4734370" y="2448370"/>
            <a:ext cx="2713290" cy="19783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causes this uncharacteristic evolution and how can we remedy it?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" name="Untertitel 2">
            <a:extLst>
              <a:ext uri="{FF2B5EF4-FFF2-40B4-BE49-F238E27FC236}">
                <a16:creationId xmlns:a16="http://schemas.microsoft.com/office/drawing/2014/main" id="{67F7AE27-AA6B-454C-8F5E-DE2226088D6E}"/>
              </a:ext>
            </a:extLst>
          </p:cNvPr>
          <p:cNvSpPr txBox="1">
            <a:spLocks/>
          </p:cNvSpPr>
          <p:nvPr/>
        </p:nvSpPr>
        <p:spPr>
          <a:xfrm>
            <a:off x="231358" y="5109192"/>
            <a:ext cx="5081305" cy="1173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sz="18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CDM densities </a:t>
            </a:r>
            <a:r>
              <a:rPr lang="de-DE" sz="18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evolve as expected:</a:t>
            </a:r>
          </a:p>
          <a:p>
            <a:pPr marL="0" indent="0">
              <a:buNone/>
            </a:pPr>
            <a:r>
              <a:rPr lang="de-DE" sz="18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Void interiours become emptier as CDM streams outwards and clusters at their boundary to form pronounced compensation walls.</a:t>
            </a:r>
            <a:endParaRPr lang="en-US" sz="18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4" name="Untertitel 2">
            <a:extLst>
              <a:ext uri="{FF2B5EF4-FFF2-40B4-BE49-F238E27FC236}">
                <a16:creationId xmlns:a16="http://schemas.microsoft.com/office/drawing/2014/main" id="{24B3F9B6-6812-4F22-8CA8-2EEA80D07066}"/>
              </a:ext>
            </a:extLst>
          </p:cNvPr>
          <p:cNvSpPr txBox="1">
            <a:spLocks/>
          </p:cNvSpPr>
          <p:nvPr/>
        </p:nvSpPr>
        <p:spPr>
          <a:xfrm>
            <a:off x="6976124" y="5109192"/>
            <a:ext cx="4964484" cy="1173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sz="18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Halo densities </a:t>
            </a:r>
            <a:r>
              <a:rPr lang="de-DE" sz="18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around voids of fixed size have a counterintuitive apparent evolution: </a:t>
            </a:r>
          </a:p>
          <a:p>
            <a:pPr marL="0" indent="0">
              <a:buNone/>
            </a:pPr>
            <a:r>
              <a:rPr lang="de-DE" sz="18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Their compensation walls are most pronounced at high redshift and decrease with time. </a:t>
            </a:r>
            <a:endParaRPr lang="en-US" sz="18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" name="Fußzeilenplatzhalter 3">
            <a:extLst>
              <a:ext uri="{FF2B5EF4-FFF2-40B4-BE49-F238E27FC236}">
                <a16:creationId xmlns:a16="http://schemas.microsoft.com/office/drawing/2014/main" id="{43037C54-4972-4BDB-91F3-08A9CB505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21" name="Datumsplatzhalter 4">
            <a:extLst>
              <a:ext uri="{FF2B5EF4-FFF2-40B4-BE49-F238E27FC236}">
                <a16:creationId xmlns:a16="http://schemas.microsoft.com/office/drawing/2014/main" id="{ACFBC6F2-AF53-42FB-B36F-42312DBCFA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3478427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3" grpId="0"/>
      <p:bldP spid="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1677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16</a:t>
            </a:fld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1D324F89-BEEA-5D12-B928-5EBAADCAE978}"/>
              </a:ext>
            </a:extLst>
          </p:cNvPr>
          <p:cNvSpPr txBox="1">
            <a:spLocks/>
          </p:cNvSpPr>
          <p:nvPr/>
        </p:nvSpPr>
        <p:spPr>
          <a:xfrm>
            <a:off x="272917" y="-159955"/>
            <a:ext cx="12089956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Densities in a relative-size framework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" name="Untertitel 2">
            <a:extLst>
              <a:ext uri="{FF2B5EF4-FFF2-40B4-BE49-F238E27FC236}">
                <a16:creationId xmlns:a16="http://schemas.microsoft.com/office/drawing/2014/main" id="{0B849F3D-EFC6-469E-B4B7-077A7AA2A5F4}"/>
              </a:ext>
            </a:extLst>
          </p:cNvPr>
          <p:cNvSpPr txBox="1">
            <a:spLocks/>
          </p:cNvSpPr>
          <p:nvPr/>
        </p:nvSpPr>
        <p:spPr>
          <a:xfrm>
            <a:off x="9294262" y="1971690"/>
            <a:ext cx="2638521" cy="40761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18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this relative-size framework we follow the evolution of certain void populaions, capturing their density and size evolution at the same time</a:t>
            </a:r>
            <a:endParaRPr lang="en-US" sz="18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4" name="Untertitel 2">
            <a:extLst>
              <a:ext uri="{FF2B5EF4-FFF2-40B4-BE49-F238E27FC236}">
                <a16:creationId xmlns:a16="http://schemas.microsoft.com/office/drawing/2014/main" id="{626228E0-5437-4F42-9EF6-900B650642C3}"/>
              </a:ext>
            </a:extLst>
          </p:cNvPr>
          <p:cNvSpPr txBox="1">
            <a:spLocks/>
          </p:cNvSpPr>
          <p:nvPr/>
        </p:nvSpPr>
        <p:spPr>
          <a:xfrm>
            <a:off x="247119" y="1395678"/>
            <a:ext cx="3074862" cy="1173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sz="18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CDM densities </a:t>
            </a:r>
            <a:r>
              <a:rPr lang="de-DE" sz="18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evolve as expected.</a:t>
            </a:r>
            <a:endParaRPr lang="en-US" sz="18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5" name="Untertitel 2">
            <a:extLst>
              <a:ext uri="{FF2B5EF4-FFF2-40B4-BE49-F238E27FC236}">
                <a16:creationId xmlns:a16="http://schemas.microsoft.com/office/drawing/2014/main" id="{4D561493-BB09-4B4D-9DC9-86B2ABD30CC8}"/>
              </a:ext>
            </a:extLst>
          </p:cNvPr>
          <p:cNvSpPr txBox="1">
            <a:spLocks/>
          </p:cNvSpPr>
          <p:nvPr/>
        </p:nvSpPr>
        <p:spPr>
          <a:xfrm>
            <a:off x="247118" y="2530918"/>
            <a:ext cx="3044722" cy="1173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sz="18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Halo densities </a:t>
            </a:r>
            <a:r>
              <a:rPr lang="de-DE" sz="18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now evolve similiarly to CDM. Compensation walls grow with time as halos evacuate void centers.</a:t>
            </a:r>
            <a:endParaRPr lang="en-US" sz="18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6" name="Untertitel 2">
            <a:extLst>
              <a:ext uri="{FF2B5EF4-FFF2-40B4-BE49-F238E27FC236}">
                <a16:creationId xmlns:a16="http://schemas.microsoft.com/office/drawing/2014/main" id="{1A0448DA-DF9A-4749-A6AC-DDC865F5F3A2}"/>
              </a:ext>
            </a:extLst>
          </p:cNvPr>
          <p:cNvSpPr txBox="1">
            <a:spLocks/>
          </p:cNvSpPr>
          <p:nvPr/>
        </p:nvSpPr>
        <p:spPr>
          <a:xfrm>
            <a:off x="247118" y="4330919"/>
            <a:ext cx="3074863" cy="5179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sz="18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late-time stabilization of halo voids can be observed, similarly in the size evolution. </a:t>
            </a:r>
            <a:endParaRPr lang="en-US" sz="18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7" name="Fußzeilenplatzhalter 3">
            <a:extLst>
              <a:ext uri="{FF2B5EF4-FFF2-40B4-BE49-F238E27FC236}">
                <a16:creationId xmlns:a16="http://schemas.microsoft.com/office/drawing/2014/main" id="{8781232B-5657-4437-8D2F-83C78DF7E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22" name="Datumsplatzhalter 4">
            <a:extLst>
              <a:ext uri="{FF2B5EF4-FFF2-40B4-BE49-F238E27FC236}">
                <a16:creationId xmlns:a16="http://schemas.microsoft.com/office/drawing/2014/main" id="{44890DFB-B694-4F2B-B8E2-83F095B91C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4741B4-B4C5-4654-B6C3-F4D8678DE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2951" y="1165608"/>
            <a:ext cx="5541311" cy="5109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843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4" grpId="0"/>
      <p:bldP spid="25" grpId="0"/>
      <p:bldP spid="2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B080A501-5463-4A11-AFA6-250A638A22BF}"/>
              </a:ext>
            </a:extLst>
          </p:cNvPr>
          <p:cNvSpPr txBox="1">
            <a:spLocks/>
          </p:cNvSpPr>
          <p:nvPr/>
        </p:nvSpPr>
        <p:spPr>
          <a:xfrm>
            <a:off x="966071" y="1030560"/>
            <a:ext cx="10095363" cy="166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17</a:t>
            </a:fld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1D324F89-BEEA-5D12-B928-5EBAADCAE978}"/>
              </a:ext>
            </a:extLst>
          </p:cNvPr>
          <p:cNvSpPr txBox="1">
            <a:spLocks/>
          </p:cNvSpPr>
          <p:nvPr/>
        </p:nvSpPr>
        <p:spPr>
          <a:xfrm>
            <a:off x="272917" y="-159955"/>
            <a:ext cx="12089956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Linear predictions around evolving voids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" name="Untertitel 2">
            <a:extLst>
              <a:ext uri="{FF2B5EF4-FFF2-40B4-BE49-F238E27FC236}">
                <a16:creationId xmlns:a16="http://schemas.microsoft.com/office/drawing/2014/main" id="{BC1279D1-106D-92C2-FF99-5DF7C3BF135C}"/>
              </a:ext>
            </a:extLst>
          </p:cNvPr>
          <p:cNvSpPr txBox="1">
            <a:spLocks/>
          </p:cNvSpPr>
          <p:nvPr/>
        </p:nvSpPr>
        <p:spPr>
          <a:xfrm>
            <a:off x="3923940" y="1081891"/>
            <a:ext cx="4813660" cy="8472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4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0C61E76-0004-44DA-9F03-7DB97D0CE4F1}"/>
              </a:ext>
            </a:extLst>
          </p:cNvPr>
          <p:cNvGrpSpPr/>
          <p:nvPr/>
        </p:nvGrpSpPr>
        <p:grpSpPr>
          <a:xfrm>
            <a:off x="7930003" y="1477724"/>
            <a:ext cx="4072480" cy="4653018"/>
            <a:chOff x="7091801" y="1601517"/>
            <a:chExt cx="3696715" cy="4223687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B35D3FC-F002-45ED-B0F4-B7E74220B87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091801" y="1601517"/>
              <a:ext cx="3696715" cy="3959005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F0A8CE94-C568-4165-8232-5969A0ACED6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091801" y="1833871"/>
              <a:ext cx="3674878" cy="3991333"/>
            </a:xfrm>
            <a:prstGeom prst="rect">
              <a:avLst/>
            </a:prstGeom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D283828-0949-4CA3-B425-FF22AF4CF219}"/>
              </a:ext>
            </a:extLst>
          </p:cNvPr>
          <p:cNvGrpSpPr/>
          <p:nvPr/>
        </p:nvGrpSpPr>
        <p:grpSpPr>
          <a:xfrm>
            <a:off x="159611" y="1477724"/>
            <a:ext cx="4102387" cy="4680668"/>
            <a:chOff x="3264074" y="1601517"/>
            <a:chExt cx="3701864" cy="4223686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7E8C050-7E30-41E7-A601-CDF482513BF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291060" y="1833870"/>
              <a:ext cx="3674878" cy="3991333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372EBD7-91E6-42C6-BF33-E88C949FBF9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264074" y="1601517"/>
              <a:ext cx="3696715" cy="3959005"/>
            </a:xfrm>
            <a:prstGeom prst="rect">
              <a:avLst/>
            </a:prstGeom>
          </p:spPr>
        </p:pic>
      </p:grpSp>
      <p:sp>
        <p:nvSpPr>
          <p:cNvPr id="25" name="Untertitel 2">
            <a:extLst>
              <a:ext uri="{FF2B5EF4-FFF2-40B4-BE49-F238E27FC236}">
                <a16:creationId xmlns:a16="http://schemas.microsoft.com/office/drawing/2014/main" id="{EA621402-9C1D-437E-9E60-0E1C02236388}"/>
              </a:ext>
            </a:extLst>
          </p:cNvPr>
          <p:cNvSpPr txBox="1">
            <a:spLocks/>
          </p:cNvSpPr>
          <p:nvPr/>
        </p:nvSpPr>
        <p:spPr>
          <a:xfrm>
            <a:off x="3246912" y="1031547"/>
            <a:ext cx="5686763" cy="8472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 predict for bins in relative size</a:t>
            </a:r>
          </a:p>
          <a:p>
            <a:pPr marL="0" indent="0" algn="ctr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using the growth factor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9" name="Untertitel 2">
            <a:extLst>
              <a:ext uri="{FF2B5EF4-FFF2-40B4-BE49-F238E27FC236}">
                <a16:creationId xmlns:a16="http://schemas.microsoft.com/office/drawing/2014/main" id="{1DC9D21B-DE3F-4660-A395-E24913192794}"/>
              </a:ext>
            </a:extLst>
          </p:cNvPr>
          <p:cNvSpPr txBox="1">
            <a:spLocks/>
          </p:cNvSpPr>
          <p:nvPr/>
        </p:nvSpPr>
        <p:spPr>
          <a:xfrm>
            <a:off x="4331910" y="2948026"/>
            <a:ext cx="3516766" cy="7902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16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Two regimes</a:t>
            </a:r>
            <a:r>
              <a:rPr lang="de-DE" sz="16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where the linear model deviates from the data:</a:t>
            </a: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" name="Untertitel 2">
            <a:extLst>
              <a:ext uri="{FF2B5EF4-FFF2-40B4-BE49-F238E27FC236}">
                <a16:creationId xmlns:a16="http://schemas.microsoft.com/office/drawing/2014/main" id="{94A56A5D-76C9-4AC2-BDB9-97A64E0B6C1B}"/>
              </a:ext>
            </a:extLst>
          </p:cNvPr>
          <p:cNvSpPr txBox="1">
            <a:spLocks/>
          </p:cNvSpPr>
          <p:nvPr/>
        </p:nvSpPr>
        <p:spPr>
          <a:xfrm>
            <a:off x="4384320" y="3727107"/>
            <a:ext cx="3434773" cy="8453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16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Small voids</a:t>
            </a:r>
            <a:r>
              <a:rPr lang="de-DE" sz="16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(left): compensation walls predicted too high, as linear model does not account for non-linear clustering</a:t>
            </a: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6" name="Untertitel 2">
            <a:extLst>
              <a:ext uri="{FF2B5EF4-FFF2-40B4-BE49-F238E27FC236}">
                <a16:creationId xmlns:a16="http://schemas.microsoft.com/office/drawing/2014/main" id="{CAF50B7A-316B-4EA6-B30F-6B72A0BCF1AC}"/>
              </a:ext>
            </a:extLst>
          </p:cNvPr>
          <p:cNvSpPr txBox="1">
            <a:spLocks/>
          </p:cNvSpPr>
          <p:nvPr/>
        </p:nvSpPr>
        <p:spPr>
          <a:xfrm>
            <a:off x="4302327" y="4961031"/>
            <a:ext cx="3516766" cy="8453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16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Large voids</a:t>
            </a:r>
            <a:r>
              <a:rPr lang="de-DE" sz="16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(right): interior densities overestimated at ~z = 1-2, implying </a:t>
            </a:r>
            <a:r>
              <a:rPr lang="de-DE" sz="16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suppressed late-time structure growth</a:t>
            </a:r>
            <a:r>
              <a:rPr lang="de-DE" sz="16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potentially due to local impact of dark energy. </a:t>
            </a: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8" name="Fußzeilenplatzhalter 3">
            <a:extLst>
              <a:ext uri="{FF2B5EF4-FFF2-40B4-BE49-F238E27FC236}">
                <a16:creationId xmlns:a16="http://schemas.microsoft.com/office/drawing/2014/main" id="{8169CC95-B794-4CE3-855C-90BC24970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97EA58E-BC8F-494E-AD8A-22C54188F8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1910" y="1947904"/>
            <a:ext cx="3516766" cy="693171"/>
          </a:xfrm>
          <a:prstGeom prst="rect">
            <a:avLst/>
          </a:prstGeom>
        </p:spPr>
      </p:pic>
      <p:sp>
        <p:nvSpPr>
          <p:cNvPr id="29" name="Datumsplatzhalter 4">
            <a:extLst>
              <a:ext uri="{FF2B5EF4-FFF2-40B4-BE49-F238E27FC236}">
                <a16:creationId xmlns:a16="http://schemas.microsoft.com/office/drawing/2014/main" id="{BD759830-8441-497F-AA08-0B745DD54FE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3744861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  <p:bldP spid="2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18</a:t>
            </a:fld>
            <a:endParaRPr lang="en-US"/>
          </a:p>
        </p:txBody>
      </p:sp>
      <p:sp>
        <p:nvSpPr>
          <p:cNvPr id="28" name="Fußzeilenplatzhalter 3">
            <a:extLst>
              <a:ext uri="{FF2B5EF4-FFF2-40B4-BE49-F238E27FC236}">
                <a16:creationId xmlns:a16="http://schemas.microsoft.com/office/drawing/2014/main" id="{8169CC95-B794-4CE3-855C-90BC24970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B1BB325-15BC-425D-BAEF-35B2C8A779BC}"/>
              </a:ext>
            </a:extLst>
          </p:cNvPr>
          <p:cNvSpPr txBox="1"/>
          <p:nvPr/>
        </p:nvSpPr>
        <p:spPr>
          <a:xfrm>
            <a:off x="3090672" y="3166610"/>
            <a:ext cx="6181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DE" dirty="0"/>
              <a:t> </a:t>
            </a:r>
            <a:endParaRPr lang="LID4096" dirty="0"/>
          </a:p>
        </p:txBody>
      </p:sp>
      <p:pic>
        <p:nvPicPr>
          <p:cNvPr id="32" name="LSS_visualization_720p_z10.0-0.0">
            <a:hlinkClick r:id="" action="ppaction://media"/>
            <a:extLst>
              <a:ext uri="{FF2B5EF4-FFF2-40B4-BE49-F238E27FC236}">
                <a16:creationId xmlns:a16="http://schemas.microsoft.com/office/drawing/2014/main" id="{481A5C4D-AA56-4E98-81A0-0743472519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330928" y="1948720"/>
            <a:ext cx="6194116" cy="3484190"/>
          </a:xfrm>
          <a:prstGeom prst="rect">
            <a:avLst/>
          </a:prstGeom>
        </p:spPr>
      </p:pic>
      <p:pic>
        <p:nvPicPr>
          <p:cNvPr id="33" name="Lensing">
            <a:hlinkClick r:id="" action="ppaction://media"/>
            <a:extLst>
              <a:ext uri="{FF2B5EF4-FFF2-40B4-BE49-F238E27FC236}">
                <a16:creationId xmlns:a16="http://schemas.microsoft.com/office/drawing/2014/main" id="{5F197787-12C6-4F7C-934B-46B8EA65B3C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66956" y="1733827"/>
            <a:ext cx="3996218" cy="3851125"/>
          </a:xfrm>
          <a:prstGeom prst="rect">
            <a:avLst/>
          </a:prstGeom>
        </p:spPr>
      </p:pic>
      <p:sp>
        <p:nvSpPr>
          <p:cNvPr id="34" name="Untertitel 2">
            <a:extLst>
              <a:ext uri="{FF2B5EF4-FFF2-40B4-BE49-F238E27FC236}">
                <a16:creationId xmlns:a16="http://schemas.microsoft.com/office/drawing/2014/main" id="{E58F2B8F-7CED-4A8E-A75C-F1E820C342C3}"/>
              </a:ext>
            </a:extLst>
          </p:cNvPr>
          <p:cNvSpPr txBox="1">
            <a:spLocks/>
          </p:cNvSpPr>
          <p:nvPr/>
        </p:nvSpPr>
        <p:spPr>
          <a:xfrm>
            <a:off x="1506203" y="5730330"/>
            <a:ext cx="3284389" cy="991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 action="ppaction://hlinkfile"/>
              </a:rPr>
              <a:t>tinyurl.com/lensing-visualization</a:t>
            </a:r>
            <a:r>
              <a:rPr lang="en-US" sz="14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or </a:t>
            </a:r>
            <a:r>
              <a:rPr lang="en-US" sz="14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 action="ppaction://hlinkfile"/>
              </a:rPr>
              <a:t>nicosmo.github.io/</a:t>
            </a:r>
            <a:r>
              <a:rPr lang="en-US" sz="1400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 action="ppaction://hlinkfile"/>
              </a:rPr>
              <a:t>lensing_visualization</a:t>
            </a:r>
            <a:endParaRPr lang="en-US" sz="14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US" sz="14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US" sz="14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6" name="Untertitel 2">
            <a:extLst>
              <a:ext uri="{FF2B5EF4-FFF2-40B4-BE49-F238E27FC236}">
                <a16:creationId xmlns:a16="http://schemas.microsoft.com/office/drawing/2014/main" id="{75C36E1C-3B9A-415F-8180-D177F68331DB}"/>
              </a:ext>
            </a:extLst>
          </p:cNvPr>
          <p:cNvSpPr txBox="1">
            <a:spLocks/>
          </p:cNvSpPr>
          <p:nvPr/>
        </p:nvSpPr>
        <p:spPr>
          <a:xfrm>
            <a:off x="7259201" y="5523234"/>
            <a:ext cx="3996218" cy="991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 action="ppaction://hlinkfile"/>
              </a:rPr>
              <a:t>tinyurl.com/cosmic-web-explorer</a:t>
            </a:r>
            <a:r>
              <a:rPr lang="en-US" sz="14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or </a:t>
            </a:r>
            <a:r>
              <a:rPr lang="en-US" sz="14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3" action="ppaction://hlinkfile"/>
              </a:rPr>
              <a:t>nicosmo.github.io/</a:t>
            </a:r>
            <a:r>
              <a:rPr lang="en-US" sz="1400" dirty="0" err="1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3" action="ppaction://hlinkfile"/>
              </a:rPr>
              <a:t>cosmic_web_explorer</a:t>
            </a:r>
            <a:endParaRPr lang="en-US" sz="14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C7AADE44-7DE1-4E1D-B597-D585E7DA916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92" y="5627485"/>
            <a:ext cx="843424" cy="843424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F8E14384-59DC-488A-95FF-30E3DFC8CD25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0376" y="5432910"/>
            <a:ext cx="843424" cy="843424"/>
          </a:xfrm>
          <a:prstGeom prst="rect">
            <a:avLst/>
          </a:prstGeom>
        </p:spPr>
      </p:pic>
      <p:sp>
        <p:nvSpPr>
          <p:cNvPr id="43" name="Untertitel 2">
            <a:extLst>
              <a:ext uri="{FF2B5EF4-FFF2-40B4-BE49-F238E27FC236}">
                <a16:creationId xmlns:a16="http://schemas.microsoft.com/office/drawing/2014/main" id="{97608390-F163-4B1C-B2EA-EB1934AEF314}"/>
              </a:ext>
            </a:extLst>
          </p:cNvPr>
          <p:cNvSpPr txBox="1">
            <a:spLocks/>
          </p:cNvSpPr>
          <p:nvPr/>
        </p:nvSpPr>
        <p:spPr>
          <a:xfrm>
            <a:off x="2093609" y="1067808"/>
            <a:ext cx="5823083" cy="19783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Real-time interactive browser tools with accurate science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4" name="Titel 1">
            <a:extLst>
              <a:ext uri="{FF2B5EF4-FFF2-40B4-BE49-F238E27FC236}">
                <a16:creationId xmlns:a16="http://schemas.microsoft.com/office/drawing/2014/main" id="{C9D7200C-4373-4CA3-A169-CBF883CEFEC6}"/>
              </a:ext>
            </a:extLst>
          </p:cNvPr>
          <p:cNvSpPr txBox="1">
            <a:spLocks/>
          </p:cNvSpPr>
          <p:nvPr/>
        </p:nvSpPr>
        <p:spPr>
          <a:xfrm>
            <a:off x="272917" y="-159955"/>
            <a:ext cx="12089956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Visualizing and Communicating Science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5" name="Untertitel 2">
            <a:extLst>
              <a:ext uri="{FF2B5EF4-FFF2-40B4-BE49-F238E27FC236}">
                <a16:creationId xmlns:a16="http://schemas.microsoft.com/office/drawing/2014/main" id="{7F3320BA-0F98-46C3-8091-F2AB4DFD1F12}"/>
              </a:ext>
            </a:extLst>
          </p:cNvPr>
          <p:cNvSpPr txBox="1">
            <a:spLocks/>
          </p:cNvSpPr>
          <p:nvPr/>
        </p:nvSpPr>
        <p:spPr>
          <a:xfrm>
            <a:off x="8068056" y="1240312"/>
            <a:ext cx="4123944" cy="991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the method for such tools: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600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6"/>
              </a:rPr>
              <a:t>Schuster et al. (2026b): arxiv:2603.18145</a:t>
            </a:r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7" name="Datumsplatzhalter 4">
            <a:extLst>
              <a:ext uri="{FF2B5EF4-FFF2-40B4-BE49-F238E27FC236}">
                <a16:creationId xmlns:a16="http://schemas.microsoft.com/office/drawing/2014/main" id="{308A94A0-FB1A-4AED-A15D-A0C96239B6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338480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76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847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300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video>
              <p:cMediaNode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32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2EE547A-FEA8-4C5C-964C-28D0E2437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55E4E-C497-44EB-BE69-43671252867D}" type="slidenum">
              <a:rPr lang="en-US" smtClean="0"/>
              <a:t>19</a:t>
            </a:fld>
            <a:endParaRPr lang="en-US" dirty="0"/>
          </a:p>
        </p:txBody>
      </p:sp>
      <p:sp>
        <p:nvSpPr>
          <p:cNvPr id="16" name="Titel 1">
            <a:extLst>
              <a:ext uri="{FF2B5EF4-FFF2-40B4-BE49-F238E27FC236}">
                <a16:creationId xmlns:a16="http://schemas.microsoft.com/office/drawing/2014/main" id="{BFEC0619-C215-097E-C588-5614CEEE70CB}"/>
              </a:ext>
            </a:extLst>
          </p:cNvPr>
          <p:cNvSpPr txBox="1">
            <a:spLocks/>
          </p:cNvSpPr>
          <p:nvPr/>
        </p:nvSpPr>
        <p:spPr>
          <a:xfrm>
            <a:off x="272916" y="-159955"/>
            <a:ext cx="11823833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4000" b="1" dirty="0" err="1">
                <a:solidFill>
                  <a:srgbClr val="1F1F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Conclusions</a:t>
            </a:r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Fußzeilenplatzhalter 3">
            <a:extLst>
              <a:ext uri="{FF2B5EF4-FFF2-40B4-BE49-F238E27FC236}">
                <a16:creationId xmlns:a16="http://schemas.microsoft.com/office/drawing/2014/main" id="{57FA5F8C-98AE-469F-A5E6-C3AFEFBB5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Untertitel 2">
                <a:extLst>
                  <a:ext uri="{FF2B5EF4-FFF2-40B4-BE49-F238E27FC236}">
                    <a16:creationId xmlns:a16="http://schemas.microsoft.com/office/drawing/2014/main" id="{E373F3FB-E0D7-42BD-A4FB-ACBB0D483FF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777" y="1135768"/>
                <a:ext cx="9016496" cy="446950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Tx/>
                  <a:buChar char="-"/>
                </a:pPr>
                <a:r>
                  <a:rPr lang="en-US" sz="18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Clean physics: </a:t>
                </a:r>
                <a:r>
                  <a:rPr lang="en-US" sz="18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Baryons have negligible effect on voids, especially if tracer densities are matched. Baryons are more evenly distributed around them than CDM</a:t>
                </a:r>
              </a:p>
              <a:p>
                <a:pPr>
                  <a:buFontTx/>
                  <a:buChar char="-"/>
                </a:pPr>
                <a:endParaRPr lang="en-US" sz="900" dirty="0">
                  <a:solidFill>
                    <a:srgbClr val="2B2B69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  <a:p>
                <a:pPr>
                  <a:buFontTx/>
                  <a:buChar char="-"/>
                </a:pPr>
                <a:r>
                  <a:rPr lang="en-US" sz="18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Simplified dynamics: </a:t>
                </a:r>
                <a:r>
                  <a:rPr lang="en-US" sz="18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CDM and halos have identical dynamics around voids, which can be modeled even around individual voids down to the smallest scales.</a:t>
                </a:r>
              </a:p>
              <a:p>
                <a:pPr marL="0" indent="0">
                  <a:buNone/>
                </a:pPr>
                <a:endParaRPr lang="en-US" sz="900" dirty="0">
                  <a:solidFill>
                    <a:srgbClr val="2B2B69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  <a:p>
                <a:pPr>
                  <a:buFontTx/>
                  <a:buChar char="-"/>
                </a:pPr>
                <a:r>
                  <a:rPr lang="en-US" sz="18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Halo voids stabilize: </a:t>
                </a:r>
                <a:r>
                  <a:rPr lang="en-US" sz="18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At late times (</a:t>
                </a:r>
                <a14:m>
                  <m:oMath xmlns:m="http://schemas.openxmlformats.org/officeDocument/2006/math">
                    <m:r>
                      <a:rPr lang="de-DE" sz="18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𝑧</m:t>
                    </m:r>
                    <m:r>
                      <a:rPr lang="de-DE" sz="1800" b="0" i="1" smtClean="0">
                        <a:solidFill>
                          <a:srgbClr val="2B2B69"/>
                        </a:solidFill>
                        <a:latin typeface="Cambria Math" panose="02040503050406030204" pitchFamily="18" charset="0"/>
                        <a:ea typeface="Tahoma" panose="020B0604030504040204" pitchFamily="34" charset="0"/>
                        <a:cs typeface="Tahoma" panose="020B0604030504040204" pitchFamily="34" charset="0"/>
                      </a:rPr>
                      <m:t>≈1</m:t>
                    </m:r>
                  </m:oMath>
                </a14:m>
                <a:r>
                  <a:rPr lang="en-US" sz="18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 and below), they “freeze” and become passive tracers of cosmic expansion as their comoving sizes and densities reach a plateau.</a:t>
                </a:r>
              </a:p>
              <a:p>
                <a:pPr marL="0" indent="0">
                  <a:buNone/>
                </a:pPr>
                <a:endParaRPr lang="en-US" sz="900" dirty="0">
                  <a:solidFill>
                    <a:srgbClr val="2B2B69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  <a:p>
                <a:pPr>
                  <a:buFontTx/>
                  <a:buChar char="-"/>
                </a:pPr>
                <a:r>
                  <a:rPr lang="en-US" sz="18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Relative-size framework: </a:t>
                </a:r>
                <a:r>
                  <a:rPr lang="en-US" sz="18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Essential for correctly tracking the evolution of void populations by simultaneously capturing their size and density evolution.</a:t>
                </a:r>
              </a:p>
              <a:p>
                <a:pPr>
                  <a:buFontTx/>
                  <a:buChar char="-"/>
                </a:pPr>
                <a:endParaRPr lang="en-US" sz="900" dirty="0">
                  <a:solidFill>
                    <a:srgbClr val="2B2B69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  <a:p>
                <a:pPr>
                  <a:buFontTx/>
                  <a:buChar char="-"/>
                </a:pPr>
                <a:r>
                  <a:rPr lang="en-US" sz="1800" b="1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Pristine density evolution: </a:t>
                </a:r>
                <a:r>
                  <a:rPr lang="en-US" sz="18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Linear growth accurately predicts CDM density evolution, but reveals potential dark energy effects around large voids</a:t>
                </a:r>
              </a:p>
              <a:p>
                <a:pPr>
                  <a:buFontTx/>
                  <a:buChar char="-"/>
                </a:pPr>
                <a:endParaRPr lang="en-US" sz="1800" dirty="0">
                  <a:solidFill>
                    <a:srgbClr val="2B2B69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  <a:p>
                <a:pPr marL="457200" lvl="1" indent="0">
                  <a:buNone/>
                </a:pPr>
                <a:r>
                  <a:rPr lang="en-US" sz="1800" dirty="0">
                    <a:solidFill>
                      <a:srgbClr val="2B2B69"/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					</a:t>
                </a:r>
              </a:p>
            </p:txBody>
          </p:sp>
        </mc:Choice>
        <mc:Fallback xmlns="">
          <p:sp>
            <p:nvSpPr>
              <p:cNvPr id="12" name="Untertitel 2">
                <a:extLst>
                  <a:ext uri="{FF2B5EF4-FFF2-40B4-BE49-F238E27FC236}">
                    <a16:creationId xmlns:a16="http://schemas.microsoft.com/office/drawing/2014/main" id="{E373F3FB-E0D7-42BD-A4FB-ACBB0D483FF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77" y="1135768"/>
                <a:ext cx="9016496" cy="4469504"/>
              </a:xfrm>
              <a:prstGeom prst="rect">
                <a:avLst/>
              </a:prstGeom>
              <a:blipFill>
                <a:blip r:embed="rId3"/>
                <a:stretch>
                  <a:fillRect l="-609" t="-1226" r="-744"/>
                </a:stretch>
              </a:blipFill>
            </p:spPr>
            <p:txBody>
              <a:bodyPr/>
              <a:lstStyle/>
              <a:p>
                <a:r>
                  <a:rPr lang="LID4096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Untertitel 2">
            <a:extLst>
              <a:ext uri="{FF2B5EF4-FFF2-40B4-BE49-F238E27FC236}">
                <a16:creationId xmlns:a16="http://schemas.microsoft.com/office/drawing/2014/main" id="{370644C9-4AC1-42FF-B243-551CBD00107A}"/>
              </a:ext>
            </a:extLst>
          </p:cNvPr>
          <p:cNvSpPr txBox="1">
            <a:spLocks/>
          </p:cNvSpPr>
          <p:nvPr/>
        </p:nvSpPr>
        <p:spPr>
          <a:xfrm>
            <a:off x="9790615" y="1026504"/>
            <a:ext cx="2148319" cy="9296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Papers: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C53894-B1C5-4ACB-88A6-88B3BD0E95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0686" y="1391443"/>
            <a:ext cx="1108174" cy="1108174"/>
          </a:xfrm>
          <a:prstGeom prst="rect">
            <a:avLst/>
          </a:prstGeom>
        </p:spPr>
      </p:pic>
      <p:sp>
        <p:nvSpPr>
          <p:cNvPr id="15" name="Untertitel 2">
            <a:extLst>
              <a:ext uri="{FF2B5EF4-FFF2-40B4-BE49-F238E27FC236}">
                <a16:creationId xmlns:a16="http://schemas.microsoft.com/office/drawing/2014/main" id="{439C30A9-0C14-49B7-B77E-AB3B69345530}"/>
              </a:ext>
            </a:extLst>
          </p:cNvPr>
          <p:cNvSpPr txBox="1">
            <a:spLocks/>
          </p:cNvSpPr>
          <p:nvPr/>
        </p:nvSpPr>
        <p:spPr>
          <a:xfrm>
            <a:off x="9790612" y="3021755"/>
            <a:ext cx="2148319" cy="9296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Lensing tool: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4587E77-4628-45DB-847D-0F97DD57AF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0685" y="3397294"/>
            <a:ext cx="1108174" cy="1108174"/>
          </a:xfrm>
          <a:prstGeom prst="rect">
            <a:avLst/>
          </a:prstGeom>
        </p:spPr>
      </p:pic>
      <p:sp>
        <p:nvSpPr>
          <p:cNvPr id="19" name="Untertitel 2">
            <a:extLst>
              <a:ext uri="{FF2B5EF4-FFF2-40B4-BE49-F238E27FC236}">
                <a16:creationId xmlns:a16="http://schemas.microsoft.com/office/drawing/2014/main" id="{10221F02-94A9-4F69-B301-1EDA95A275D6}"/>
              </a:ext>
            </a:extLst>
          </p:cNvPr>
          <p:cNvSpPr txBox="1">
            <a:spLocks/>
          </p:cNvSpPr>
          <p:nvPr/>
        </p:nvSpPr>
        <p:spPr>
          <a:xfrm>
            <a:off x="9714357" y="5010326"/>
            <a:ext cx="2148319" cy="9296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2000" b="1" dirty="0">
                <a:solidFill>
                  <a:srgbClr val="2B2B6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Cosmic Web:</a:t>
            </a:r>
            <a:endParaRPr lang="en-US" sz="2000" b="1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2EBA5E84-EE8F-4E4A-AB28-2328662134C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0686" y="5324064"/>
            <a:ext cx="1108173" cy="1108173"/>
          </a:xfrm>
          <a:prstGeom prst="rect">
            <a:avLst/>
          </a:prstGeom>
        </p:spPr>
      </p:pic>
      <p:sp>
        <p:nvSpPr>
          <p:cNvPr id="21" name="Datumsplatzhalter 4">
            <a:extLst>
              <a:ext uri="{FF2B5EF4-FFF2-40B4-BE49-F238E27FC236}">
                <a16:creationId xmlns:a16="http://schemas.microsoft.com/office/drawing/2014/main" id="{E7DA9E84-B5D1-4C6A-B912-4C9C4A8D3B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977" y="6368063"/>
            <a:ext cx="2743200" cy="365125"/>
          </a:xfrm>
        </p:spPr>
        <p:txBody>
          <a:bodyPr/>
          <a:lstStyle/>
          <a:p>
            <a:r>
              <a:rPr lang="en-US" dirty="0"/>
              <a:t>GDR </a:t>
            </a:r>
            <a:r>
              <a:rPr lang="en-US" dirty="0" err="1"/>
              <a:t>CoPhy</a:t>
            </a:r>
            <a:r>
              <a:rPr lang="en-US" dirty="0"/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31212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5D315440-16AA-4940-806F-217A9D2B6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5" b="69287"/>
          <a:stretch/>
        </p:blipFill>
        <p:spPr>
          <a:xfrm>
            <a:off x="0" y="-5080"/>
            <a:ext cx="12192000" cy="1080000"/>
          </a:xfrm>
          <a:effectLst>
            <a:softEdge rad="88900"/>
          </a:effectLst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617E63BF-4D78-4631-A5D1-C522F70D5156}"/>
              </a:ext>
            </a:extLst>
          </p:cNvPr>
          <p:cNvSpPr txBox="1">
            <a:spLocks/>
          </p:cNvSpPr>
          <p:nvPr/>
        </p:nvSpPr>
        <p:spPr>
          <a:xfrm>
            <a:off x="272917" y="-159954"/>
            <a:ext cx="10515600" cy="1325563"/>
          </a:xfrm>
          <a:prstGeom prst="rect">
            <a:avLst/>
          </a:prstGeom>
          <a:effectLst>
            <a:softEdge rad="0"/>
          </a:effectLst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b="1" dirty="0">
              <a:solidFill>
                <a:srgbClr val="1F1F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DD6BB2BA-DBFB-4057-934E-B89756FA55FB}"/>
              </a:ext>
            </a:extLst>
          </p:cNvPr>
          <p:cNvSpPr txBox="1">
            <a:spLocks/>
          </p:cNvSpPr>
          <p:nvPr/>
        </p:nvSpPr>
        <p:spPr>
          <a:xfrm>
            <a:off x="1217797" y="2003646"/>
            <a:ext cx="9144000" cy="3423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rgbClr val="2B2B6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Fußzeilenplatzhalter 3">
            <a:extLst>
              <a:ext uri="{FF2B5EF4-FFF2-40B4-BE49-F238E27FC236}">
                <a16:creationId xmlns:a16="http://schemas.microsoft.com/office/drawing/2014/main" id="{57FA5F8C-98AE-469F-A5E6-C3AFEFBB5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68063"/>
            <a:ext cx="4114800" cy="365125"/>
          </a:xfrm>
        </p:spPr>
        <p:txBody>
          <a:bodyPr/>
          <a:lstStyle/>
          <a:p>
            <a:r>
              <a:rPr lang="it-IT" dirty="0"/>
              <a:t>Nico Schuster</a:t>
            </a:r>
          </a:p>
          <a:p>
            <a:r>
              <a:rPr lang="en-US" dirty="0"/>
              <a:t>schuster@cppm.in2p3.fr</a:t>
            </a:r>
          </a:p>
        </p:txBody>
      </p:sp>
      <p:pic>
        <p:nvPicPr>
          <p:cNvPr id="2" name="LSS_visualization_1080p_Fast_z10.0-0.0">
            <a:hlinkClick r:id="" action="ppaction://media"/>
            <a:extLst>
              <a:ext uri="{FF2B5EF4-FFF2-40B4-BE49-F238E27FC236}">
                <a16:creationId xmlns:a16="http://schemas.microsoft.com/office/drawing/2014/main" id="{B6A45641-9D3A-4F96-84B3-CBBF1E0A3D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6635" y="48840"/>
            <a:ext cx="11558728" cy="6501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89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3620</TotalTime>
  <Words>1340</Words>
  <Application>Microsoft Office PowerPoint</Application>
  <PresentationFormat>Widescreen</PresentationFormat>
  <Paragraphs>212</Paragraphs>
  <Slides>20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Cambria Math</vt:lpstr>
      <vt:lpstr>Tahoma</vt:lpstr>
      <vt:lpstr>Office</vt:lpstr>
      <vt:lpstr>The Secret Life of Voids: Unifying Density Profiles and their Evolution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Cosmic voids in the presence of massive neutrinos</dc:title>
  <dc:creator>ru69nom</dc:creator>
  <cp:lastModifiedBy>Nico SCHUSTER</cp:lastModifiedBy>
  <cp:revision>158</cp:revision>
  <dcterms:created xsi:type="dcterms:W3CDTF">2022-05-02T14:04:35Z</dcterms:created>
  <dcterms:modified xsi:type="dcterms:W3CDTF">2026-06-02T10:04:36Z</dcterms:modified>
</cp:coreProperties>
</file>