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6" r:id="rId2"/>
    <p:sldId id="334" r:id="rId3"/>
    <p:sldId id="311" r:id="rId4"/>
    <p:sldId id="313" r:id="rId5"/>
    <p:sldId id="314" r:id="rId6"/>
    <p:sldId id="312" r:id="rId7"/>
    <p:sldId id="289" r:id="rId8"/>
    <p:sldId id="323" r:id="rId9"/>
    <p:sldId id="303" r:id="rId10"/>
    <p:sldId id="325" r:id="rId11"/>
    <p:sldId id="326" r:id="rId12"/>
    <p:sldId id="327" r:id="rId13"/>
    <p:sldId id="331" r:id="rId14"/>
    <p:sldId id="333" r:id="rId15"/>
    <p:sldId id="329" r:id="rId16"/>
    <p:sldId id="338" r:id="rId17"/>
    <p:sldId id="302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62"/>
    <p:restoredTop sz="96296"/>
  </p:normalViewPr>
  <p:slideViewPr>
    <p:cSldViewPr snapToGrid="0">
      <p:cViewPr varScale="1">
        <p:scale>
          <a:sx n="120" d="100"/>
          <a:sy n="120" d="100"/>
        </p:scale>
        <p:origin x="2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23CD-D134-21E5-4DFC-705377365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5C617-7774-1C8A-26C9-9D98B8DC1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531CD-DC2C-130B-748F-FEB14E93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E84A9-7575-AFAA-A583-3BB13F6B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24D52-A066-7A63-D819-72DBE3246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9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A4BCF-5A49-24A3-34F8-78A53F08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F2F69-B548-D61C-0FD0-615E17A43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B3FE7-FC71-315A-CFFB-7856C1C0A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129AD-4BFB-4B7B-A196-5BF2119E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BB901-E35E-5EC2-9E7F-5242AE78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5B8-FB46-26BB-D229-5737E1DF1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E46F9-430E-079E-70F4-EA45452C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AABC-41FE-616D-D59C-1AFBA337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83BAD-2DD5-5281-222A-6C46102DB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1A17-2427-7B94-C537-6ABB6058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0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6E92-818F-CD15-743C-CE7D2607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35012-F2AE-A811-0033-3A3A08134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7318F-5064-5342-2AEF-95439FCBD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EAE4-6F85-EE6D-7BD1-97562DDC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87E41-5146-E9DC-6A29-D971D146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FBEB-43D5-D1EB-279A-EC69179E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72DCA-4BE4-AEA0-C792-346BD4595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4F36C-494E-F3EA-1799-C825DE502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4CDAF-4F2F-5E7D-19CD-3D28B407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F6C9F-A0EF-E815-71D4-92CA3C90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1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0892-7F30-6344-075B-36DDE25C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50A3E-C37A-EBE9-1B10-C2869E60C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A720A-9FD1-BB48-0FF5-6AA8E5CDA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15CEE-C803-B8A9-9FF9-0DB654BC1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AE9DA-1BBB-8498-11B6-4BF378A31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1314D-3C46-C232-2AFD-A652F432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7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3485-E1A3-7DF6-4FDD-2D8CAA31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1A128-B4B9-5C96-8532-BA58CC54A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5BA6C-334B-6302-A6DB-7577A8459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2B17E-61B2-DE1A-FAC0-1AB8190E4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435B71-DB54-E006-EAED-A4168451B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7D60E-C311-6590-C89C-C8E9CDF83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FF25D-B95C-A34E-2A64-1F5CDB1C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497BAE-EAE1-848E-EFB8-30953468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1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090BC-5B13-EAB7-14A6-605509457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B88A16-4FE6-15B4-7EA6-80E44B666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B029E-1E65-EFE2-DDD5-1F090598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F78C8-ABE3-EBC7-D6BB-CDCA6C22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9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B0914F-7182-FE18-4217-B733F436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ABDAF-C82F-8751-84C4-3FFDF7CB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354BD-8AFF-30A4-2067-B1FE51F4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0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8297B-E323-D625-8B43-4318BA7F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7568C-046E-F919-37FB-1CCCCDF93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F3A1B-F1C2-7682-3690-335C540B8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B0604-A2C0-1704-961A-F076EBE7A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AC120-309D-C79A-1654-1E2486A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8B88F-C282-E568-452D-54E662B0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DD4C3-839B-74F1-72A3-580D05EE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CFB497-CFF2-ACB1-D9BF-CCF104A824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33AB9-9AF9-C5E3-FDCE-7DAB71F24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892D7-ABC8-CBEC-9C71-B0807172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50A7E-E9ED-98DB-C3E2-E1A8011FC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631DB-7C7D-7D0F-49E1-1EBB9230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8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A6C1F6-4FF7-38A0-ABBB-1D6C2F0D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78CB3-152C-4565-2A80-3F980942B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E4C0-B92B-FCD3-6998-4D594D7B4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82090-4162-4845-A8E7-FB59B0DFDEA9}" type="datetimeFigureOut">
              <a:rPr lang="en-US" smtClean="0"/>
              <a:t>6/2/26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2A209-0378-5381-77B3-A45B34F18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E1742-A1C6-FEEA-DAF3-0BBD056A6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9EC6-6F6B-7A4F-8563-14C36ADA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2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10" Type="http://schemas.openxmlformats.org/officeDocument/2006/relationships/image" Target="../media/image58.emf"/><Relationship Id="rId4" Type="http://schemas.openxmlformats.org/officeDocument/2006/relationships/image" Target="../media/image52.emf"/><Relationship Id="rId9" Type="http://schemas.openxmlformats.org/officeDocument/2006/relationships/image" Target="../media/image5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2.emf"/><Relationship Id="rId7" Type="http://schemas.openxmlformats.org/officeDocument/2006/relationships/image" Target="../media/image58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62.emf"/><Relationship Id="rId5" Type="http://schemas.openxmlformats.org/officeDocument/2006/relationships/image" Target="../media/image55.emf"/><Relationship Id="rId10" Type="http://schemas.openxmlformats.org/officeDocument/2006/relationships/image" Target="../media/image57.emf"/><Relationship Id="rId4" Type="http://schemas.openxmlformats.org/officeDocument/2006/relationships/image" Target="../media/image54.emf"/><Relationship Id="rId9" Type="http://schemas.openxmlformats.org/officeDocument/2006/relationships/image" Target="../media/image6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59.png"/><Relationship Id="rId7" Type="http://schemas.openxmlformats.org/officeDocument/2006/relationships/image" Target="../media/image66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3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9C00-86C1-BB49-4F03-B43A3348B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256" y="1122363"/>
            <a:ext cx="9604744" cy="2387600"/>
          </a:xfrm>
        </p:spPr>
        <p:txBody>
          <a:bodyPr>
            <a:normAutofit/>
          </a:bodyPr>
          <a:lstStyle/>
          <a:p>
            <a:r>
              <a:rPr lang="en-IN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Testing Entropic Explanations of Cosmic Acceleration with DESI and Supernovae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077A1-E55F-1098-1A66-2B54361712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Soumen</a:t>
            </a:r>
            <a:r>
              <a:rPr lang="en-US" dirty="0"/>
              <a:t> </a:t>
            </a:r>
            <a:r>
              <a:rPr lang="en-US" dirty="0" err="1"/>
              <a:t>Basak</a:t>
            </a:r>
            <a:endParaRPr lang="en-US" dirty="0"/>
          </a:p>
          <a:p>
            <a:r>
              <a:rPr lang="en-US" dirty="0"/>
              <a:t>Indian Institute of Science Education and Research Thiruvananthapuram </a:t>
            </a:r>
          </a:p>
          <a:p>
            <a:r>
              <a:rPr lang="en-US" dirty="0"/>
              <a:t>Kerala, India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1F27C0B-F574-8B25-1772-E65A0B0721B4}"/>
              </a:ext>
            </a:extLst>
          </p:cNvPr>
          <p:cNvSpPr txBox="1">
            <a:spLocks/>
          </p:cNvSpPr>
          <p:nvPr/>
        </p:nvSpPr>
        <p:spPr>
          <a:xfrm>
            <a:off x="8247322" y="6465740"/>
            <a:ext cx="3944678" cy="381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GDR </a:t>
            </a:r>
            <a:r>
              <a:rPr lang="en-US" dirty="0" err="1"/>
              <a:t>CoPHY</a:t>
            </a:r>
            <a:r>
              <a:rPr lang="en-US" dirty="0"/>
              <a:t> 2026, June 1-3,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EC591-F6B1-7ACD-A0F0-57A97071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5" y="5470452"/>
            <a:ext cx="216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86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0C10C-411F-750B-B6A7-514A376D4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52" y="894216"/>
            <a:ext cx="6757200" cy="5744224"/>
          </a:xfrm>
        </p:spPr>
        <p:txBody>
          <a:bodyPr>
            <a:noAutofit/>
          </a:bodyPr>
          <a:lstStyle/>
          <a:p>
            <a:r>
              <a:rPr lang="en-IN" sz="2400" dirty="0"/>
              <a:t>Pantheon+ + DESI best-fit numbers</a:t>
            </a:r>
          </a:p>
          <a:p>
            <a:endParaRPr lang="en-IN" sz="2400" dirty="0"/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/>
              <a:t>Pantheon+ + DESI evidence numbers</a:t>
            </a:r>
          </a:p>
          <a:p>
            <a:endParaRPr lang="en-IN" sz="2400" dirty="0"/>
          </a:p>
          <a:p>
            <a:endParaRPr lang="en-IN" sz="2400" dirty="0"/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/>
              <a:t>Models compared</a:t>
            </a:r>
            <a:br>
              <a:rPr lang="en-IN" sz="2400" dirty="0"/>
            </a:br>
            <a:endParaRPr lang="en-IN" sz="2400" dirty="0"/>
          </a:p>
          <a:p>
            <a:pPr marL="0" indent="0">
              <a:buNone/>
            </a:pPr>
            <a:endParaRPr lang="en-IN" sz="2400" dirty="0"/>
          </a:p>
        </p:txBody>
      </p:sp>
      <p:pic>
        <p:nvPicPr>
          <p:cNvPr id="6" name="Image 0" descr="/mnt/data/paper_fig_sources/paper1/Pan+DESI.png">
            <a:extLst>
              <a:ext uri="{FF2B5EF4-FFF2-40B4-BE49-F238E27FC236}">
                <a16:creationId xmlns:a16="http://schemas.microsoft.com/office/drawing/2014/main" id="{BDC7F4A2-CAC6-EF4B-4B70-CA817D887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874152"/>
            <a:ext cx="4683600" cy="488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97999-A363-21DE-C71F-4F762641F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160" y="1286510"/>
            <a:ext cx="5184000" cy="438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2175C-50AE-DB2E-3B95-EF5987E6E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782" y="1750060"/>
            <a:ext cx="6458400" cy="514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279AA1-E2D1-A181-6053-A1D6A8184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682" y="2772310"/>
            <a:ext cx="4554000" cy="495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B4247F-2ACA-A1DD-EC31-AA7483013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682" y="3270411"/>
            <a:ext cx="6249600" cy="457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23743F-28C0-50A4-3459-50BECAD35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132" y="4527836"/>
            <a:ext cx="3981600" cy="514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0822FA-AADF-09B4-1BE6-03CAE94C85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594" y="5104130"/>
            <a:ext cx="4860000" cy="495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51FDF2-1E9F-E0B9-A673-50011F4DF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1434" y="5603052"/>
            <a:ext cx="6037200" cy="457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BC338A-BE4E-7577-4281-4A57000BBF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4524" y="6141762"/>
            <a:ext cx="6134400" cy="552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81B7B-DAC9-B828-BCBF-7235718B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2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3600" b="1" dirty="0"/>
              <a:t> Best fit is not the same as evidence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89046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aper_fig_sources/paper1/DESy5+DESI.png">
            <a:extLst>
              <a:ext uri="{FF2B5EF4-FFF2-40B4-BE49-F238E27FC236}">
                <a16:creationId xmlns:a16="http://schemas.microsoft.com/office/drawing/2014/main" id="{F5BF1547-8439-F758-90BB-EA9EED697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47" y="894215"/>
            <a:ext cx="4680000" cy="48799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57CB30-8445-8EF2-57C1-E2104AF2A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52" y="894216"/>
            <a:ext cx="6757200" cy="5744224"/>
          </a:xfrm>
        </p:spPr>
        <p:txBody>
          <a:bodyPr>
            <a:noAutofit/>
          </a:bodyPr>
          <a:lstStyle/>
          <a:p>
            <a:r>
              <a:rPr lang="en-IN" sz="2400" dirty="0"/>
              <a:t>DESy5 + DESI best-fit numbers</a:t>
            </a:r>
          </a:p>
          <a:p>
            <a:endParaRPr lang="en-IN" sz="2400" dirty="0"/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/>
              <a:t>DESy5 + DESI evidence numbers</a:t>
            </a:r>
          </a:p>
          <a:p>
            <a:endParaRPr lang="en-IN" sz="2400" dirty="0"/>
          </a:p>
          <a:p>
            <a:endParaRPr lang="en-IN" sz="2400" dirty="0"/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/>
              <a:t>Models compared</a:t>
            </a:r>
            <a:br>
              <a:rPr lang="en-IN" sz="2400" dirty="0"/>
            </a:br>
            <a:endParaRPr lang="en-IN" sz="2400" dirty="0"/>
          </a:p>
          <a:p>
            <a:pPr marL="0" indent="0">
              <a:buNone/>
            </a:pPr>
            <a:endParaRPr lang="en-IN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D9926-07EA-23BA-D1D5-F17304D15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782" y="1750060"/>
            <a:ext cx="6458400" cy="514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8BD46D-3940-8476-4864-DA7A139B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682" y="3270411"/>
            <a:ext cx="6249600" cy="457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F7DF52-C770-B37A-601A-70C7764D0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132" y="4527836"/>
            <a:ext cx="3981600" cy="514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2BD35A-EE57-CE6D-6EBF-BFF42699E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594" y="5104130"/>
            <a:ext cx="4860000" cy="4955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0F3B42-D477-550A-17E5-5B4ED6119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524" y="6141762"/>
            <a:ext cx="6134400" cy="552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0E73D-2246-CABE-791F-1448D2054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782" y="1386908"/>
            <a:ext cx="5184000" cy="4192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49F930-6C73-253E-EDB6-876943D331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6682" y="2800178"/>
            <a:ext cx="5191200" cy="4467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ECCFD72-BDCB-7BD3-BF6E-60F58722FFA6}"/>
              </a:ext>
            </a:extLst>
          </p:cNvPr>
          <p:cNvGrpSpPr/>
          <p:nvPr/>
        </p:nvGrpSpPr>
        <p:grpSpPr>
          <a:xfrm>
            <a:off x="5919968" y="5611950"/>
            <a:ext cx="5465746" cy="460469"/>
            <a:chOff x="6422888" y="5611950"/>
            <a:chExt cx="5465746" cy="46046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AF4BCB-B875-E4D9-1246-B788A6076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8635" t="-742"/>
            <a:stretch/>
          </p:blipFill>
          <p:spPr>
            <a:xfrm>
              <a:off x="8183880" y="5611950"/>
              <a:ext cx="3704754" cy="46046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265239-638B-AE71-9557-4426099CA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22888" y="5632814"/>
              <a:ext cx="1922400" cy="418741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5E740E13-FFDC-D701-BCAA-7A3D307E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2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3600" b="1" dirty="0"/>
              <a:t> Best fit is not the same as evidence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039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21D7-D53C-439B-DEC4-AB44CC49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2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3600" b="1" dirty="0"/>
              <a:t> Best fit is not the same as evidence </a:t>
            </a:r>
            <a:endParaRPr lang="en-US" sz="3600" b="1" dirty="0"/>
          </a:p>
        </p:txBody>
      </p:sp>
      <p:pic>
        <p:nvPicPr>
          <p:cNvPr id="3" name="Image 0" descr="/mnt/data/paper_fig_sources/paper1/Pan+DESI.png">
            <a:extLst>
              <a:ext uri="{FF2B5EF4-FFF2-40B4-BE49-F238E27FC236}">
                <a16:creationId xmlns:a16="http://schemas.microsoft.com/office/drawing/2014/main" id="{027D0F89-41F3-98B7-ACBE-F97E88F61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59" y="872297"/>
            <a:ext cx="3960000" cy="4127156"/>
          </a:xfrm>
          <a:prstGeom prst="rect">
            <a:avLst/>
          </a:prstGeom>
        </p:spPr>
      </p:pic>
      <p:pic>
        <p:nvPicPr>
          <p:cNvPr id="4" name="Image 0" descr="/mnt/data/paper_fig_sources/paper1/DESy5+DESI.png">
            <a:extLst>
              <a:ext uri="{FF2B5EF4-FFF2-40B4-BE49-F238E27FC236}">
                <a16:creationId xmlns:a16="http://schemas.microsoft.com/office/drawing/2014/main" id="{8C2D9842-9F03-6A4E-9096-08514D5CB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059" y="828082"/>
            <a:ext cx="3960000" cy="4129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E7527-09CB-F393-BB55-AFAD7AEA7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82" y="5096833"/>
            <a:ext cx="34798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08AE2-625C-3A5E-C480-B4B48DB00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82" y="5407993"/>
            <a:ext cx="3733800" cy="134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F9420-7CA6-64B0-65CF-5ADC02B76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358" y="5096833"/>
            <a:ext cx="3695700" cy="34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9A2AEE-2C52-FEA5-8817-513093A49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3658" y="5439733"/>
            <a:ext cx="3467100" cy="67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3311EC-9783-DB26-1D52-5231CF367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1054" y="6296983"/>
            <a:ext cx="5003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95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A491BD-4EAB-16E7-86B1-7654682AB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2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IN" sz="3600" b="1" dirty="0"/>
              <a:t> </a:t>
            </a:r>
            <a:r>
              <a:rPr lang="en-IN" sz="3600" dirty="0"/>
              <a:t>Three-parameter S3​ Model: Entropy Freedom</a:t>
            </a:r>
            <a:endParaRPr lang="en-US" sz="36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570741-F5DA-F721-62CE-8BAD4DDEB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442" y="836796"/>
            <a:ext cx="6698511" cy="5860444"/>
          </a:xfrm>
        </p:spPr>
        <p:txBody>
          <a:bodyPr>
            <a:normAutofit/>
          </a:bodyPr>
          <a:lstStyle/>
          <a:p>
            <a:r>
              <a:rPr lang="en-US" sz="2400" dirty="0"/>
              <a:t>After simple GT models were </a:t>
            </a:r>
            <a:r>
              <a:rPr lang="en-US" sz="2400" dirty="0" err="1"/>
              <a:t>disfavoured</a:t>
            </a:r>
            <a:r>
              <a:rPr lang="en-US" sz="2400" dirty="0"/>
              <a:t>, we ask whether a broader entropy sector can improve GT.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model is tested with DESI DR2 + Pantheon+ / DESY5 supernovae.</a:t>
            </a:r>
          </a:p>
          <a:p>
            <a:r>
              <a:rPr lang="en-IN" sz="2400" dirty="0"/>
              <a:t>H0​ and </a:t>
            </a:r>
            <a:r>
              <a:rPr lang="el-GR" sz="2400" dirty="0"/>
              <a:t>Ω</a:t>
            </a:r>
            <a:r>
              <a:rPr lang="en-IN" sz="2400" dirty="0"/>
              <a:t>m​ are well constrained by DESI DR2. H0​ and </a:t>
            </a:r>
            <a:r>
              <a:rPr lang="el-GR" sz="2400" dirty="0"/>
              <a:t>Ω</a:t>
            </a:r>
            <a:r>
              <a:rPr lang="en-IN" sz="2400" dirty="0"/>
              <a:t>m\</a:t>
            </a:r>
            <a:r>
              <a:rPr lang="en-IN" sz="2400" dirty="0" err="1"/>
              <a:t>Omega_m</a:t>
            </a:r>
            <a:r>
              <a:rPr lang="el-GR" sz="2400" dirty="0"/>
              <a:t>Ω</a:t>
            </a:r>
            <a:r>
              <a:rPr lang="en-IN" sz="2400" dirty="0"/>
              <a:t>m​ are anti-correlated.</a:t>
            </a:r>
          </a:p>
          <a:p>
            <a:r>
              <a:rPr lang="en-IN" sz="2400" dirty="0"/>
              <a:t>Posterior pushes </a:t>
            </a:r>
            <a:r>
              <a:rPr lang="el-GR" sz="2400" dirty="0"/>
              <a:t>β≃1.</a:t>
            </a:r>
            <a:r>
              <a:rPr lang="en-US" sz="2400" dirty="0"/>
              <a:t> log</a:t>
            </a:r>
            <a:r>
              <a:rPr lang="el-GR" sz="2400" dirty="0"/>
              <a:t>α </a:t>
            </a:r>
            <a:r>
              <a:rPr lang="en-US" sz="2400" dirty="0"/>
              <a:t>is weakly constrained; mostly upper limits are obtained. </a:t>
            </a:r>
            <a:r>
              <a:rPr lang="el-GR" sz="2400" dirty="0"/>
              <a:t>α </a:t>
            </a:r>
            <a:r>
              <a:rPr lang="en-US" sz="2400" dirty="0"/>
              <a:t>and </a:t>
            </a:r>
            <a:r>
              <a:rPr lang="el-GR" sz="2400" dirty="0"/>
              <a:t>γ </a:t>
            </a:r>
            <a:r>
              <a:rPr lang="en-US" sz="2400" dirty="0"/>
              <a:t>are strongly correlated.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1FD67F-7AD1-28AB-CD39-C5F0116A0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72" y="836796"/>
            <a:ext cx="4320000" cy="433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01AFE7-5115-103A-57BE-A418C3FA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70" y="5287131"/>
            <a:ext cx="2613921" cy="1462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6B1B-FE36-5665-93A8-3F9888EC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936" y="1477926"/>
            <a:ext cx="3594887" cy="1003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524550-582D-D88E-BCEE-665B0DA5C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137" y="2481150"/>
            <a:ext cx="1677196" cy="813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062CE-9B70-38C0-A21F-F1E0572DD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618" y="2600913"/>
            <a:ext cx="1471795" cy="584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936FCD-D1F9-2492-1233-996D12D85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549" y="2481150"/>
            <a:ext cx="1219177" cy="7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A491BD-4EAB-16E7-86B1-7654682AB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2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IN" sz="3200" b="1" dirty="0"/>
              <a:t> </a:t>
            </a:r>
            <a:r>
              <a:rPr lang="en-IN" sz="3200" dirty="0"/>
              <a:t>Four-parameter S4​ Model: More Freedom, Less Evidence Support</a:t>
            </a:r>
            <a:endParaRPr lang="en-US" sz="32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570741-F5DA-F721-62CE-8BAD4DDEB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442" y="836796"/>
            <a:ext cx="6709144" cy="5860444"/>
          </a:xfrm>
        </p:spPr>
        <p:txBody>
          <a:bodyPr>
            <a:noAutofit/>
          </a:bodyPr>
          <a:lstStyle/>
          <a:p>
            <a:r>
              <a:rPr lang="en-IN" sz="2400" dirty="0"/>
              <a:t>S4​ extends the generalized entropy sector beyond S3​.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model is tested with DESI DR2 + Pantheon+ / DESY5 supernovae.</a:t>
            </a:r>
          </a:p>
          <a:p>
            <a:r>
              <a:rPr lang="en-IN" sz="2400" dirty="0"/>
              <a:t>H0​ and </a:t>
            </a:r>
            <a:r>
              <a:rPr lang="el-GR" sz="2400" dirty="0"/>
              <a:t>Ω</a:t>
            </a:r>
            <a:r>
              <a:rPr lang="en-IN" sz="2400" dirty="0"/>
              <a:t>m​ are reasonably well constrained by DESI DR2. H0​ and </a:t>
            </a:r>
            <a:r>
              <a:rPr lang="el-GR" sz="2400" dirty="0"/>
              <a:t>Ω</a:t>
            </a:r>
            <a:r>
              <a:rPr lang="en-IN" sz="2400" dirty="0"/>
              <a:t>m​ are anti-correlated.</a:t>
            </a:r>
          </a:p>
          <a:p>
            <a:r>
              <a:rPr lang="en-IN" sz="2400" dirty="0"/>
              <a:t>Posterior pushes </a:t>
            </a:r>
            <a:r>
              <a:rPr lang="el-GR" sz="2400" dirty="0"/>
              <a:t>β≃1.</a:t>
            </a:r>
            <a:r>
              <a:rPr lang="en-US" sz="2400" dirty="0"/>
              <a:t> The internal entropy parameters, such as </a:t>
            </a:r>
            <a:r>
              <a:rPr lang="el-GR" sz="2400" dirty="0"/>
              <a:t>α−​,α+​,γ,</a:t>
            </a:r>
            <a:r>
              <a:rPr lang="en-US" sz="2400" dirty="0"/>
              <a:t> mostly upper limits are obtained. </a:t>
            </a:r>
            <a:r>
              <a:rPr lang="el-GR" sz="2400" dirty="0"/>
              <a:t>α </a:t>
            </a:r>
            <a:r>
              <a:rPr lang="en-US" sz="2400" dirty="0"/>
              <a:t>and </a:t>
            </a:r>
            <a:r>
              <a:rPr lang="el-GR" sz="2400" dirty="0"/>
              <a:t>γ </a:t>
            </a:r>
            <a:r>
              <a:rPr lang="en-US" sz="2400" dirty="0"/>
              <a:t>are strongly correlated.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8DC6D-E72B-6B0A-3BF8-035F5306B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489" y="1467293"/>
            <a:ext cx="5664334" cy="1031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029861-4E00-916D-E8E2-67BE52453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74" y="979002"/>
            <a:ext cx="4320000" cy="4332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5FBA0F-C221-466F-3119-0E3A8E874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00" y="5568438"/>
            <a:ext cx="3065972" cy="1128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10FE0-3956-A753-5BF6-DEACF4324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137" y="2481150"/>
            <a:ext cx="1677196" cy="813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5E01F-7287-4137-C127-0CBA204AF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618" y="2600913"/>
            <a:ext cx="1471795" cy="584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B4A24-160B-1763-1AE6-A22B5BE9F5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549" y="2481150"/>
            <a:ext cx="1219177" cy="7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03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26B3A-762F-238C-A32D-A0229E882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785741"/>
            <a:ext cx="11597640" cy="5636324"/>
          </a:xfrm>
        </p:spPr>
        <p:txBody>
          <a:bodyPr>
            <a:noAutofit/>
          </a:bodyPr>
          <a:lstStyle/>
          <a:p>
            <a:r>
              <a:rPr lang="en-IN" sz="2400" dirty="0"/>
              <a:t>Motivation remains strong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Horizons carry entropy and temperature.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Cosmological horizons may therefore contain thermodynamic information.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Dark energy may emerge from spacetime thermodynamics, not only from an added fluid.</a:t>
            </a:r>
            <a:endParaRPr lang="en-US" sz="2400" dirty="0"/>
          </a:p>
          <a:p>
            <a:r>
              <a:rPr lang="en-US" sz="2400" dirty="0"/>
              <a:t> HDE performs better than GT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HDE is directly linked to the horizon scale and entropy deformation.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It describes the background expansion data better.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GT modifies Friedmann dynamics more indirectly and is less supported by current data.</a:t>
            </a:r>
          </a:p>
          <a:p>
            <a:r>
              <a:rPr lang="en-US" sz="2400" dirty="0"/>
              <a:t>S3 and S4 give richer dynamics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Three-parameter models allow more flexible late-time evolution.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But extra freedom is not strongly favored by the evidence.</a:t>
            </a:r>
          </a:p>
          <a:p>
            <a:r>
              <a:rPr lang="en-US" sz="2400" dirty="0"/>
              <a:t>Background data may not be enough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SN, BAO, and H(z) mainly probe the homogeneous expansion history.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Different models can mimic similar distance-redshift behavior.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39F224-2198-B15C-4F1E-05045D4DD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340" y="0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Summary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04548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26B3A-762F-238C-A32D-A0229E882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785742"/>
            <a:ext cx="11597640" cy="1245078"/>
          </a:xfrm>
        </p:spPr>
        <p:txBody>
          <a:bodyPr>
            <a:noAutofit/>
          </a:bodyPr>
          <a:lstStyle/>
          <a:p>
            <a:r>
              <a:rPr lang="en-US" sz="2400" dirty="0"/>
              <a:t>Future tests should include structure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Test structure growth: matter clustering, and CMB lensing.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A viable model should explain both expansion and structure formation.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39F224-2198-B15C-4F1E-05045D4DD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340" y="0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Summary and Future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7D0A6-9D51-FD96-394D-BEDCA6FC64CD}"/>
              </a:ext>
            </a:extLst>
          </p:cNvPr>
          <p:cNvSpPr txBox="1"/>
          <p:nvPr/>
        </p:nvSpPr>
        <p:spPr>
          <a:xfrm>
            <a:off x="3221665" y="3763926"/>
            <a:ext cx="3162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1390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549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C268-5477-F2A0-6C46-BADB937C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650D3-6775-C250-2006-DD9513287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9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78B566-1696-7FE5-E919-7ECD439D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00" y="0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3600" dirty="0"/>
              <a:t>  Can horizon thermodynamics inform dark energy?</a:t>
            </a:r>
            <a:endParaRPr lang="en-US" sz="36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11AC78-30F3-2C23-0331-6F7079674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43" y="897253"/>
            <a:ext cx="5119920" cy="5808347"/>
          </a:xfrm>
        </p:spPr>
        <p:txBody>
          <a:bodyPr>
            <a:noAutofit/>
          </a:bodyPr>
          <a:lstStyle/>
          <a:p>
            <a:r>
              <a:rPr lang="en-US" sz="2400" dirty="0"/>
              <a:t>Late-time cosmic acceleration is well described by </a:t>
            </a:r>
            <a:r>
              <a:rPr lang="el-GR" sz="2400" dirty="0"/>
              <a:t>Λ</a:t>
            </a:r>
            <a:r>
              <a:rPr lang="en-US" sz="2400" dirty="0"/>
              <a:t>CDM, but the physical origin of dark energy remains open.</a:t>
            </a:r>
          </a:p>
          <a:p>
            <a:r>
              <a:rPr lang="en-US" sz="2400" dirty="0"/>
              <a:t>Can the thermodynamic nature of horizons give us a useful way to think about dark energy?</a:t>
            </a:r>
          </a:p>
          <a:p>
            <a:r>
              <a:rPr lang="en-IN" sz="2400" dirty="0"/>
              <a:t>Compare two entropic routes: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Holographic Dark Energy (HDE)     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Gravity Thermodynamics (GT)</a:t>
            </a:r>
          </a:p>
          <a:p>
            <a:r>
              <a:rPr lang="en-IN" sz="2400" dirty="0"/>
              <a:t>Outline: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Motivation for entropic cosmology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Two theoretical routes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Observational constraints on the model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Main results obtained using large scale data sets</a:t>
            </a:r>
          </a:p>
          <a:p>
            <a:pPr lvl="1">
              <a:buFont typeface="Wingdings" pitchFamily="2" charset="2"/>
              <a:buChar char="Ø"/>
            </a:pPr>
            <a:r>
              <a:rPr lang="en-IN" sz="2000" dirty="0"/>
              <a:t>Conclude and future directions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79642-AC66-A852-9498-7893CF82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674" y="942973"/>
            <a:ext cx="4148936" cy="23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207BE1-EB76-C83B-7A49-BF768D343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443" y="976919"/>
            <a:ext cx="2299067" cy="23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478C3B-4D79-3C19-AB6C-244BBC4FEE60}"/>
              </a:ext>
            </a:extLst>
          </p:cNvPr>
          <p:cNvSpPr txBox="1"/>
          <p:nvPr/>
        </p:nvSpPr>
        <p:spPr>
          <a:xfrm>
            <a:off x="5455920" y="4445568"/>
            <a:ext cx="61243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Udit K. Tyagi, Sandeep </a:t>
            </a:r>
            <a:r>
              <a:rPr lang="en-IN" dirty="0" err="1"/>
              <a:t>Haridasu</a:t>
            </a:r>
            <a:r>
              <a:rPr lang="en-IN" dirty="0"/>
              <a:t>, and </a:t>
            </a:r>
            <a:r>
              <a:rPr lang="en-IN" dirty="0" err="1"/>
              <a:t>Soumen</a:t>
            </a:r>
            <a:r>
              <a:rPr lang="en-IN" dirty="0"/>
              <a:t> </a:t>
            </a:r>
            <a:r>
              <a:rPr lang="en-IN" dirty="0" err="1"/>
              <a:t>Basak</a:t>
            </a:r>
            <a:r>
              <a:rPr lang="en-IN" dirty="0"/>
              <a:t>, “Holographic and gravity-thermodynamic approaches in entropic cosmology: Bayesian assessment using late-time data,” </a:t>
            </a:r>
            <a:r>
              <a:rPr lang="en-IN" i="1" dirty="0"/>
              <a:t>Physical Review D</a:t>
            </a:r>
            <a:r>
              <a:rPr lang="en-IN" dirty="0"/>
              <a:t> 110, 063503 (2024)</a:t>
            </a:r>
          </a:p>
          <a:p>
            <a:endParaRPr lang="en-IN" dirty="0"/>
          </a:p>
          <a:p>
            <a:r>
              <a:rPr lang="en-IN" dirty="0"/>
              <a:t>Udit K. Tyagi, Sandeep </a:t>
            </a:r>
            <a:r>
              <a:rPr lang="en-IN" dirty="0" err="1"/>
              <a:t>Haridasu</a:t>
            </a:r>
            <a:r>
              <a:rPr lang="en-IN" dirty="0"/>
              <a:t>, and </a:t>
            </a:r>
            <a:r>
              <a:rPr lang="en-IN" dirty="0" err="1"/>
              <a:t>Soumen</a:t>
            </a:r>
            <a:r>
              <a:rPr lang="en-IN" dirty="0"/>
              <a:t> </a:t>
            </a:r>
            <a:r>
              <a:rPr lang="en-IN" dirty="0" err="1"/>
              <a:t>Basak</a:t>
            </a:r>
            <a:r>
              <a:rPr lang="en-IN" dirty="0"/>
              <a:t>, “Constraints on generalized gravity-thermodynamic cosmology from DESI DR2,” </a:t>
            </a:r>
            <a:r>
              <a:rPr lang="en-IN" i="1" dirty="0"/>
              <a:t>Physical Review D</a:t>
            </a:r>
            <a:r>
              <a:rPr lang="en-IN" dirty="0"/>
              <a:t> 113, 063507 (2026).</a:t>
            </a:r>
          </a:p>
        </p:txBody>
      </p:sp>
    </p:spTree>
    <p:extLst>
      <p:ext uri="{BB962C8B-B14F-4D97-AF65-F5344CB8AC3E}">
        <p14:creationId xmlns:p14="http://schemas.microsoft.com/office/powerpoint/2010/main" val="10400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454496-D01F-8200-1D1B-AFF14E221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00" y="0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3600" dirty="0"/>
              <a:t> Horizons are thermodynamic objects</a:t>
            </a:r>
            <a:endParaRPr lang="en-US" sz="36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865B68-C8B5-483B-5085-DB587712E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09" y="1807755"/>
            <a:ext cx="11950994" cy="4805696"/>
          </a:xfrm>
        </p:spPr>
        <p:txBody>
          <a:bodyPr>
            <a:noAutofit/>
          </a:bodyPr>
          <a:lstStyle/>
          <a:p>
            <a:r>
              <a:rPr lang="en-IN" sz="2400" dirty="0"/>
              <a:t>Black-hole physics teaches us that horizons are not just geometrical boundaries. </a:t>
            </a:r>
            <a:r>
              <a:rPr lang="en-US" sz="2400" dirty="0"/>
              <a:t>They carry entropy and temperature. </a:t>
            </a:r>
            <a:r>
              <a:rPr lang="en-IN" sz="2400" dirty="0"/>
              <a:t>They are thermodynamic objects. The </a:t>
            </a:r>
            <a:r>
              <a:rPr lang="en-IN" sz="2400" dirty="0" err="1"/>
              <a:t>Bekenstein</a:t>
            </a:r>
            <a:r>
              <a:rPr lang="en-IN" sz="2400" dirty="0"/>
              <a:t>-Hawking entropy is proportional to the area of the horizon,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</a:t>
            </a:r>
          </a:p>
          <a:p>
            <a:pPr marL="0" indent="0">
              <a:buNone/>
            </a:pPr>
            <a:r>
              <a:rPr lang="en-US" sz="2400" dirty="0"/>
              <a:t>                               Entropy:                                Temperature:               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Cosmology also has horizons:</a:t>
            </a:r>
          </a:p>
          <a:p>
            <a:pPr marL="0" indent="0">
              <a:buNone/>
            </a:pPr>
            <a:r>
              <a:rPr lang="en-US" sz="2400" dirty="0"/>
              <a:t>             Hubble radius                         Apparent Horizon                               Future event Horizon</a:t>
            </a:r>
          </a:p>
          <a:p>
            <a:pPr marL="0" indent="0">
              <a:buNone/>
            </a:pPr>
            <a:r>
              <a:rPr lang="en-US" sz="2400" dirty="0"/>
              <a:t>  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Therefore, it is natural to ask whether cosmological horizons can influence cosmic expansion.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FC3405-71D7-4BCC-BAA6-B3FFA776F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620" y="3182588"/>
            <a:ext cx="1728000" cy="835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71EA8B-3A0E-5CF6-AC38-E0CFB81AA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873" y="3182597"/>
            <a:ext cx="1756800" cy="859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51E8B-D732-AAD5-93DC-CA7343A08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186" y="5132407"/>
            <a:ext cx="1360800" cy="785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3C15C-04F9-0726-D704-4FB1BDE29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463" y="5182821"/>
            <a:ext cx="2797200" cy="79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D948B8-590C-FFDD-0649-9A81CBF1C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2109" y="5132706"/>
            <a:ext cx="2743200" cy="8382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75E159-AF80-5980-D55F-E416675AF8B7}"/>
              </a:ext>
            </a:extLst>
          </p:cNvPr>
          <p:cNvSpPr txBox="1">
            <a:spLocks/>
          </p:cNvSpPr>
          <p:nvPr/>
        </p:nvSpPr>
        <p:spPr>
          <a:xfrm>
            <a:off x="134676" y="795124"/>
            <a:ext cx="11869482" cy="872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Entropic cosmology is not introduced merely as a fitting function. It is motivated by the thermodynamic nature of spacetime horizons.</a:t>
            </a:r>
          </a:p>
        </p:txBody>
      </p:sp>
    </p:spTree>
    <p:extLst>
      <p:ext uri="{BB962C8B-B14F-4D97-AF65-F5344CB8AC3E}">
        <p14:creationId xmlns:p14="http://schemas.microsoft.com/office/powerpoint/2010/main" val="266386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493D4A-E9F1-6414-D5B0-D0FDC3F3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00" y="0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 HDE and GT are physically different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1C73E8-7F49-DBDE-EB3B-9E9092D82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99" y="847558"/>
            <a:ext cx="4900390" cy="2611463"/>
          </a:xfrm>
        </p:spPr>
        <p:txBody>
          <a:bodyPr>
            <a:noAutofit/>
          </a:bodyPr>
          <a:lstStyle/>
          <a:p>
            <a:r>
              <a:rPr lang="en-IN" dirty="0"/>
              <a:t>Holographic dark energy (HDE)</a:t>
            </a:r>
          </a:p>
          <a:p>
            <a:pPr lvl="1">
              <a:buFont typeface="Wingdings" pitchFamily="2" charset="2"/>
              <a:buChar char="Ø"/>
            </a:pPr>
            <a:r>
              <a:rPr lang="en-IN" dirty="0"/>
              <a:t>The horizon length directly controls the dark-energy density.</a:t>
            </a:r>
          </a:p>
          <a:p>
            <a:pPr lvl="1">
              <a:buFont typeface="Wingdings" pitchFamily="2" charset="2"/>
              <a:buChar char="Ø"/>
            </a:pPr>
            <a:r>
              <a:rPr lang="en-IN" dirty="0"/>
              <a:t>HDE changes the dark-energy density directly through the horizon scale.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42C09-8FCD-BC65-D7B3-EC1372E8E17A}"/>
              </a:ext>
            </a:extLst>
          </p:cNvPr>
          <p:cNvGrpSpPr/>
          <p:nvPr/>
        </p:nvGrpSpPr>
        <p:grpSpPr>
          <a:xfrm>
            <a:off x="5226004" y="960426"/>
            <a:ext cx="6683647" cy="2066743"/>
            <a:chOff x="5418436" y="1975977"/>
            <a:chExt cx="6683647" cy="20667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05CEBDE-26AF-7991-C5A2-920F7BFB8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8436" y="2180244"/>
              <a:ext cx="1864800" cy="38057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2EF206-519A-FFBC-9A2B-968ED2C4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8883" y="1975977"/>
              <a:ext cx="4363200" cy="8002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BAC376-0E8E-231B-2C42-80C29DA0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8436" y="2770418"/>
              <a:ext cx="3981600" cy="5905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F8A0D9-7F89-0C9D-D86D-583637255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05887" y="2869580"/>
              <a:ext cx="1659600" cy="4196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250037-F587-EA41-4C43-214027ED0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8436" y="3336284"/>
              <a:ext cx="2138400" cy="70643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C0C5E2-56F7-90FF-FE4E-92701A9C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38883" y="3447428"/>
              <a:ext cx="2646000" cy="552043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44BAA86-AECF-230C-3F06-5498B4EAC2C5}"/>
              </a:ext>
            </a:extLst>
          </p:cNvPr>
          <p:cNvSpPr txBox="1">
            <a:spLocks/>
          </p:cNvSpPr>
          <p:nvPr/>
        </p:nvSpPr>
        <p:spPr>
          <a:xfrm>
            <a:off x="170499" y="3697863"/>
            <a:ext cx="11487854" cy="1379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Gravity-Thermodynamics (GT)</a:t>
            </a:r>
          </a:p>
          <a:p>
            <a:pPr lvl="1">
              <a:buFont typeface="Wingdings" pitchFamily="2" charset="2"/>
              <a:buChar char="Ø"/>
            </a:pPr>
            <a:r>
              <a:rPr lang="en-IN" dirty="0"/>
              <a:t>GT changes the Friedmann equation first and then reinterprets the correction as effective dark energy.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014D94-7B68-5CBA-F88D-A19049478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33" y="5729859"/>
            <a:ext cx="7297200" cy="8954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7B8358-F097-1F41-A19E-7031F8711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536" y="5884804"/>
            <a:ext cx="2113200" cy="7234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4B98F9-405A-C064-A226-F7CAA89489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0340" y="4957599"/>
            <a:ext cx="4438800" cy="5334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8809C9-6240-AF4A-2A6E-22D74AC1AE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480" y="4997036"/>
            <a:ext cx="3279600" cy="6482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F1EF82-7D70-1CF5-BD30-89B7EBA14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7891" y="5009075"/>
            <a:ext cx="2440800" cy="648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309F85-FC2F-75B3-4C2C-94D6F4C92C34}"/>
              </a:ext>
            </a:extLst>
          </p:cNvPr>
          <p:cNvSpPr txBox="1"/>
          <p:nvPr/>
        </p:nvSpPr>
        <p:spPr>
          <a:xfrm>
            <a:off x="4901610" y="3106197"/>
            <a:ext cx="7325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/>
              <a:t>HDE:</a:t>
            </a:r>
            <a:r>
              <a:rPr lang="en-IN" dirty="0"/>
              <a:t> M. Li, </a:t>
            </a:r>
            <a:r>
              <a:rPr lang="en-IN" i="1" dirty="0"/>
              <a:t>Phys. Lett. B</a:t>
            </a:r>
            <a:r>
              <a:rPr lang="en-IN" dirty="0"/>
              <a:t> </a:t>
            </a:r>
            <a:r>
              <a:rPr lang="en-IN" b="1" dirty="0"/>
              <a:t>603</a:t>
            </a:r>
            <a:r>
              <a:rPr lang="en-IN" dirty="0"/>
              <a:t>, 1 (2004). </a:t>
            </a:r>
          </a:p>
          <a:p>
            <a:r>
              <a:rPr lang="en-IN" b="1" dirty="0"/>
              <a:t>GT:</a:t>
            </a:r>
            <a:r>
              <a:rPr lang="en-IN" dirty="0"/>
              <a:t> D. A. </a:t>
            </a:r>
            <a:r>
              <a:rPr lang="en-IN" dirty="0" err="1"/>
              <a:t>Easson</a:t>
            </a:r>
            <a:r>
              <a:rPr lang="en-IN" dirty="0"/>
              <a:t>, P. H. Frampton &amp; G. F. Smoot, </a:t>
            </a:r>
            <a:r>
              <a:rPr lang="en-IN" i="1" dirty="0"/>
              <a:t>Phys. Lett. B</a:t>
            </a:r>
            <a:r>
              <a:rPr lang="en-IN" dirty="0"/>
              <a:t> </a:t>
            </a:r>
            <a:r>
              <a:rPr lang="en-IN" b="1" dirty="0"/>
              <a:t>696</a:t>
            </a:r>
            <a:r>
              <a:rPr lang="en-IN" dirty="0"/>
              <a:t>, 273 (2011).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85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493D4A-E9F1-6414-D5B0-D0FDC3F3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9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  Late-time probes of H(z)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1C73E8-7F49-DBDE-EB3B-9E9092D82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49" y="1093031"/>
            <a:ext cx="11519999" cy="5560291"/>
          </a:xfrm>
        </p:spPr>
        <p:txBody>
          <a:bodyPr>
            <a:noAutofit/>
          </a:bodyPr>
          <a:lstStyle/>
          <a:p>
            <a:r>
              <a:rPr lang="en-IN" sz="2400" dirty="0"/>
              <a:t>The analysis mainly uses late-time probes. Supernovae are standard candles. They constrain the luminosity distance,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pPr marL="0" indent="0">
              <a:buNone/>
            </a:pPr>
            <a:r>
              <a:rPr lang="en-IN" sz="2400" dirty="0"/>
              <a:t>    so supernovae tell us about the integrated expansion history of the Universe.</a:t>
            </a:r>
          </a:p>
          <a:p>
            <a:pPr marL="0" indent="0">
              <a:buNone/>
            </a:pPr>
            <a:endParaRPr lang="en-IN" sz="2400" dirty="0"/>
          </a:p>
          <a:p>
            <a:r>
              <a:rPr lang="en-US" sz="2400" dirty="0"/>
              <a:t>BAO acts as a standard ruler. It constrains distance combinations and, in some cases, the Hubble rate directly. The commonly used BAO distance combination are</a:t>
            </a:r>
          </a:p>
          <a:p>
            <a:endParaRPr lang="en-IN" sz="2400" dirty="0"/>
          </a:p>
          <a:p>
            <a:endParaRPr lang="en-IN" sz="2400" dirty="0"/>
          </a:p>
          <a:p>
            <a:pPr marL="0" indent="0">
              <a:buNone/>
            </a:pPr>
            <a:r>
              <a:rPr lang="en-US" sz="2400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20466-A97A-FC2F-D960-3AD3F45F6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20" y="5032964"/>
            <a:ext cx="2712202" cy="573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EA123-8887-73BC-D8D1-3DD398E0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692" y="5000822"/>
            <a:ext cx="1879571" cy="638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6DBBDB-F10F-2879-D61F-323457832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080" y="5008497"/>
            <a:ext cx="2995543" cy="622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FC9FD-39A1-1617-9C56-7F3D3EF0A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740" y="5764969"/>
            <a:ext cx="3834111" cy="873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F515C-0790-1CD3-7370-0FA6D2CF6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121" y="2179674"/>
            <a:ext cx="3498208" cy="767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F3804D-9CDE-4F10-7399-230640198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1047" y="2043551"/>
            <a:ext cx="3357381" cy="853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2165DA-AC30-AF05-F62D-C653B69351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9010" y="4913097"/>
            <a:ext cx="2791312" cy="81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2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91A505-7892-D416-7C6F-7CCA3C78E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00" y="0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3600" dirty="0"/>
              <a:t>  Good fit or good model?</a:t>
            </a:r>
            <a:endParaRPr lang="en-US" sz="36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84A72D-E53F-27A1-5E44-8E5A67355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1091106"/>
            <a:ext cx="11520000" cy="5504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 model must answer two different questions:</a:t>
            </a:r>
          </a:p>
          <a:p>
            <a:r>
              <a:rPr lang="en-US" sz="2400" dirty="0"/>
              <a:t>Best-fit: Can the model fit the data?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/>
              <a:t>Do the data really prefer the model over the existing one ?</a:t>
            </a:r>
          </a:p>
          <a:p>
            <a:endParaRPr lang="en-IN" sz="2400" dirty="0"/>
          </a:p>
          <a:p>
            <a:endParaRPr lang="en-IN" sz="2400" dirty="0"/>
          </a:p>
          <a:p>
            <a:endParaRPr lang="en-IN" sz="2400" dirty="0"/>
          </a:p>
          <a:p>
            <a:pPr marL="0" indent="0">
              <a:buNone/>
            </a:pPr>
            <a:endParaRPr lang="en-IN" sz="2400" dirty="0"/>
          </a:p>
          <a:p>
            <a:r>
              <a:rPr lang="en-US" sz="2400" dirty="0"/>
              <a:t>A lower \(\chi^2_{\rm min}\) shows a better best-fit point, but Bayesian evidence asks whether this improvement is worth the extra parameter volume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19DAA-0238-3B55-A23F-08933CC3C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491" y="2109659"/>
            <a:ext cx="2113200" cy="494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1924C-6C96-0A1E-DCD7-9FF25FC70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60" y="2801941"/>
            <a:ext cx="2534400" cy="381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8F71A-A77B-664B-03FE-421A7E5C1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060" y="2827380"/>
            <a:ext cx="2556000" cy="400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EE845-A5EF-5E15-6927-530C2F4BF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200" y="2013937"/>
            <a:ext cx="3279600" cy="686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C25358-2A2C-7950-D08E-8C7520755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68" y="3995327"/>
            <a:ext cx="4899600" cy="533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0F1EA-DABB-7E78-A186-65F0FE026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5536" y="3988920"/>
            <a:ext cx="4039200" cy="476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4B1A17-B6EA-D935-E258-BEDA7E3F7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4168" y="4641161"/>
            <a:ext cx="6249600" cy="495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AFB812-3C8F-9A5F-480F-4569CD060A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4168" y="5092478"/>
            <a:ext cx="6134400" cy="4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1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B8C7C-E6B5-C58F-7F86-2EE3C39F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2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3600" b="1" dirty="0"/>
              <a:t> Holographic Dark Energy Parameter Constraints</a:t>
            </a:r>
            <a:endParaRPr lang="en-US" sz="3600" b="1" dirty="0"/>
          </a:p>
        </p:txBody>
      </p:sp>
      <p:pic>
        <p:nvPicPr>
          <p:cNvPr id="3" name="Image 0" descr="/mnt/data/paper_fig_sources/paper1/THDE_PAN_THDE_DESY5_BHDE_PAN_THDE_DESY5.png">
            <a:extLst>
              <a:ext uri="{FF2B5EF4-FFF2-40B4-BE49-F238E27FC236}">
                <a16:creationId xmlns:a16="http://schemas.microsoft.com/office/drawing/2014/main" id="{A80B6493-286B-0C87-CFA3-1AEF2A60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18" y="969382"/>
            <a:ext cx="4680000" cy="4763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7BED8B-9F77-1B0F-52AC-285B0D6605E9}"/>
              </a:ext>
            </a:extLst>
          </p:cNvPr>
          <p:cNvSpPr txBox="1"/>
          <p:nvPr/>
        </p:nvSpPr>
        <p:spPr>
          <a:xfrm rot="16200000" flipV="1">
            <a:off x="4327063" y="2598166"/>
            <a:ext cx="180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/>
              <a:t>Barrow Entropy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2E2ABB-D3EC-1CB2-21B5-126855FFDB03}"/>
              </a:ext>
            </a:extLst>
          </p:cNvPr>
          <p:cNvSpPr txBox="1"/>
          <p:nvPr/>
        </p:nvSpPr>
        <p:spPr>
          <a:xfrm rot="16200000">
            <a:off x="-625120" y="3597188"/>
            <a:ext cx="180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 err="1"/>
              <a:t>Tsallis</a:t>
            </a:r>
            <a:r>
              <a:rPr lang="en-IN" dirty="0"/>
              <a:t> Entropy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C62B8E-F706-4117-A842-83A3C39D3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29" y="951301"/>
            <a:ext cx="6760875" cy="5159939"/>
          </a:xfrm>
        </p:spPr>
        <p:txBody>
          <a:bodyPr>
            <a:noAutofit/>
          </a:bodyPr>
          <a:lstStyle/>
          <a:p>
            <a:r>
              <a:rPr lang="en-IN" sz="2400" dirty="0"/>
              <a:t>Parameter space:</a:t>
            </a:r>
          </a:p>
          <a:p>
            <a:r>
              <a:rPr lang="en-US" sz="2400" dirty="0"/>
              <a:t>Upper triangle: Barrow prior </a:t>
            </a:r>
          </a:p>
          <a:p>
            <a:r>
              <a:rPr lang="en-US" sz="2400" dirty="0"/>
              <a:t>Lower triangle: </a:t>
            </a:r>
            <a:r>
              <a:rPr lang="en-US" sz="2400" dirty="0" err="1"/>
              <a:t>Tsallis</a:t>
            </a:r>
            <a:r>
              <a:rPr lang="en-US" sz="2400" dirty="0"/>
              <a:t> prior </a:t>
            </a:r>
          </a:p>
          <a:p>
            <a:r>
              <a:rPr lang="en-IN" sz="2400" dirty="0"/>
              <a:t>Data combinations: </a:t>
            </a:r>
            <a:r>
              <a:rPr lang="en-IN" sz="2400" dirty="0" err="1"/>
              <a:t>Pan+DESI</a:t>
            </a:r>
            <a:r>
              <a:rPr lang="en-IN" sz="2400" dirty="0"/>
              <a:t> and DESy5+DESI</a:t>
            </a:r>
          </a:p>
          <a:p>
            <a:r>
              <a:rPr lang="en-US" sz="2400" dirty="0"/>
              <a:t>Contours show 68% and 95% confidence regions.</a:t>
            </a:r>
          </a:p>
          <a:p>
            <a:r>
              <a:rPr lang="en-IN" sz="2400" dirty="0" err="1"/>
              <a:t>DESI+SNe</a:t>
            </a:r>
            <a:r>
              <a:rPr lang="en-IN" sz="2400" dirty="0"/>
              <a:t> tightly constrain H0​ and </a:t>
            </a:r>
            <a:r>
              <a:rPr lang="el-GR" sz="2400" dirty="0"/>
              <a:t>Ω</a:t>
            </a:r>
            <a:r>
              <a:rPr lang="en-IN" sz="2400" dirty="0"/>
              <a:t>m​.</a:t>
            </a:r>
          </a:p>
          <a:p>
            <a:r>
              <a:rPr lang="en-IN" sz="2400" dirty="0"/>
              <a:t>DESy5+DESI gives slightly larger </a:t>
            </a:r>
            <a:r>
              <a:rPr lang="el-GR" sz="2400" dirty="0"/>
              <a:t>Ω</a:t>
            </a:r>
            <a:r>
              <a:rPr lang="en-IN" sz="2400" dirty="0"/>
              <a:t>m​ and lower H0​.</a:t>
            </a:r>
          </a:p>
          <a:p>
            <a:r>
              <a:rPr lang="en-US" sz="2400" dirty="0"/>
              <a:t>Main degeneracy is                                          Physically, </a:t>
            </a:r>
            <a:r>
              <a:rPr lang="el-GR" sz="2400" dirty="0"/>
              <a:t>Δ </a:t>
            </a:r>
            <a:r>
              <a:rPr lang="en-US" sz="2400" dirty="0"/>
              <a:t>changes the horizon-scaling power, while C renormalizes the HDE density.</a:t>
            </a:r>
          </a:p>
          <a:p>
            <a:r>
              <a:rPr lang="en-US" sz="2400" dirty="0"/>
              <a:t>Posteriors prefer positive </a:t>
            </a:r>
            <a:r>
              <a:rPr lang="el-GR" sz="2400" dirty="0"/>
              <a:t>Δ, </a:t>
            </a:r>
            <a:r>
              <a:rPr lang="en-US" sz="2400" dirty="0"/>
              <a:t>not the simple </a:t>
            </a:r>
            <a:r>
              <a:rPr lang="el-GR" sz="2400" dirty="0"/>
              <a:t>Δ=0 </a:t>
            </a:r>
            <a:r>
              <a:rPr lang="en-US" sz="2400" dirty="0"/>
              <a:t>limit.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1C036-0CF4-9595-46D7-79F58A269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212" y="951301"/>
            <a:ext cx="2167200" cy="41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5D3391-C231-A750-999E-13F7ABD6F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612" y="1398829"/>
            <a:ext cx="1620000" cy="419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4C99F-5C01-637F-06FA-1C7F3073E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400" y="1882832"/>
            <a:ext cx="1854000" cy="359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268CC4-326D-C663-A5B0-8C116C54C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252" y="4155544"/>
            <a:ext cx="1533600" cy="408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ADB9F-62B4-A4E7-1990-F4DEBA4E414B}"/>
              </a:ext>
            </a:extLst>
          </p:cNvPr>
          <p:cNvSpPr txBox="1"/>
          <p:nvPr/>
        </p:nvSpPr>
        <p:spPr>
          <a:xfrm>
            <a:off x="624840" y="6204739"/>
            <a:ext cx="7909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/>
              <a:t>HDE is constrained mostly by the combined effect of </a:t>
            </a:r>
            <a:r>
              <a:rPr lang="el-GR" sz="2400" dirty="0"/>
              <a:t>Δ </a:t>
            </a:r>
            <a:r>
              <a:rPr lang="en-IN" sz="2400" dirty="0"/>
              <a:t>and 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706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B8C7C-E6B5-C58F-7F86-2EE3C39F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00" y="-21385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3600" b="1" dirty="0"/>
              <a:t> Gravity-thermodynamics Parameter Constraints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BED8B-9F77-1B0F-52AC-285B0D6605E9}"/>
              </a:ext>
            </a:extLst>
          </p:cNvPr>
          <p:cNvSpPr txBox="1"/>
          <p:nvPr/>
        </p:nvSpPr>
        <p:spPr>
          <a:xfrm rot="16200000" flipV="1">
            <a:off x="4327063" y="2598166"/>
            <a:ext cx="180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/>
              <a:t>Barrow Entropy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2E2ABB-D3EC-1CB2-21B5-126855FFDB03}"/>
              </a:ext>
            </a:extLst>
          </p:cNvPr>
          <p:cNvSpPr txBox="1"/>
          <p:nvPr/>
        </p:nvSpPr>
        <p:spPr>
          <a:xfrm rot="16200000">
            <a:off x="-625120" y="3597188"/>
            <a:ext cx="180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 err="1"/>
              <a:t>Tsallis</a:t>
            </a:r>
            <a:r>
              <a:rPr lang="en-IN" dirty="0"/>
              <a:t> Entropy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C62B8E-F706-4117-A842-83A3C39D3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29" y="951301"/>
            <a:ext cx="6757200" cy="5253438"/>
          </a:xfrm>
        </p:spPr>
        <p:txBody>
          <a:bodyPr>
            <a:noAutofit/>
          </a:bodyPr>
          <a:lstStyle/>
          <a:p>
            <a:r>
              <a:rPr lang="en-IN" sz="2400" dirty="0"/>
              <a:t>Parameter space:</a:t>
            </a:r>
          </a:p>
          <a:p>
            <a:r>
              <a:rPr lang="en-US" sz="2400" dirty="0"/>
              <a:t>Upper triangle: Barrow prior </a:t>
            </a:r>
          </a:p>
          <a:p>
            <a:r>
              <a:rPr lang="en-US" sz="2400" dirty="0"/>
              <a:t>Lower triangle: </a:t>
            </a:r>
            <a:r>
              <a:rPr lang="en-US" sz="2400" dirty="0" err="1"/>
              <a:t>Tsallis</a:t>
            </a:r>
            <a:r>
              <a:rPr lang="en-US" sz="2400" dirty="0"/>
              <a:t> prior </a:t>
            </a:r>
          </a:p>
          <a:p>
            <a:r>
              <a:rPr lang="en-IN" sz="2400" dirty="0"/>
              <a:t>Data combinations: </a:t>
            </a:r>
            <a:r>
              <a:rPr lang="en-IN" sz="2400" dirty="0" err="1"/>
              <a:t>Pan+DESI</a:t>
            </a:r>
            <a:r>
              <a:rPr lang="en-IN" sz="2400" dirty="0"/>
              <a:t> and DESy5+DESI</a:t>
            </a:r>
          </a:p>
          <a:p>
            <a:r>
              <a:rPr lang="en-US" sz="2400" dirty="0"/>
              <a:t>Contours show 68% and 95% confidence regions.</a:t>
            </a:r>
          </a:p>
          <a:p>
            <a:r>
              <a:rPr lang="en-IN" sz="2400" dirty="0" err="1"/>
              <a:t>DESI+SNe</a:t>
            </a:r>
            <a:r>
              <a:rPr lang="en-IN" sz="2400" dirty="0"/>
              <a:t> tightly constrain H0​ and </a:t>
            </a:r>
            <a:r>
              <a:rPr lang="el-GR" sz="2400" dirty="0"/>
              <a:t>Ω</a:t>
            </a:r>
            <a:r>
              <a:rPr lang="en-IN" sz="2400" dirty="0"/>
              <a:t>m​.</a:t>
            </a:r>
          </a:p>
          <a:p>
            <a:r>
              <a:rPr lang="en-IN" sz="2400" dirty="0"/>
              <a:t>DESy5+DESI shifts the contours toward larger </a:t>
            </a:r>
            <a:r>
              <a:rPr lang="el-GR" sz="2400" dirty="0"/>
              <a:t>Ω</a:t>
            </a:r>
            <a:r>
              <a:rPr lang="en-IN" sz="2400" dirty="0"/>
              <a:t>m, lower H0, and lower </a:t>
            </a:r>
            <a:r>
              <a:rPr lang="el-GR" sz="2400" dirty="0"/>
              <a:t>β.</a:t>
            </a:r>
            <a:endParaRPr lang="en-IN" sz="2400" dirty="0"/>
          </a:p>
          <a:p>
            <a:r>
              <a:rPr lang="en-US" sz="2400" dirty="0"/>
              <a:t>Main degeneracy is                                          Physically, </a:t>
            </a:r>
            <a:r>
              <a:rPr lang="el-GR" sz="2400" dirty="0"/>
              <a:t>β </a:t>
            </a:r>
            <a:r>
              <a:rPr lang="en-US" sz="2400" dirty="0"/>
              <a:t>changes the expansion normalization and can compensate changes in </a:t>
            </a:r>
            <a:r>
              <a:rPr lang="el-GR" sz="2400" dirty="0"/>
              <a:t>Ω</a:t>
            </a:r>
            <a:r>
              <a:rPr lang="en-US" sz="2400" dirty="0"/>
              <a:t>m	​</a:t>
            </a:r>
          </a:p>
          <a:p>
            <a:r>
              <a:rPr lang="en-US" sz="2400" dirty="0"/>
              <a:t>Posteriors prefer positive </a:t>
            </a:r>
            <a:r>
              <a:rPr lang="el-GR" sz="2400" dirty="0"/>
              <a:t>Δ, </a:t>
            </a:r>
            <a:r>
              <a:rPr lang="en-US" sz="2400" dirty="0"/>
              <a:t>not the simple </a:t>
            </a:r>
            <a:r>
              <a:rPr lang="el-GR" sz="2400" dirty="0"/>
              <a:t>Δ=0 </a:t>
            </a:r>
            <a:r>
              <a:rPr lang="en-US" sz="2400" dirty="0"/>
              <a:t>limit.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1C036-0CF4-9595-46D7-79F58A269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212" y="951301"/>
            <a:ext cx="2167200" cy="41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5D3391-C231-A750-999E-13F7ABD6F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612" y="1398829"/>
            <a:ext cx="1620000" cy="419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4C99F-5C01-637F-06FA-1C7F3073E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400" y="1882832"/>
            <a:ext cx="1854000" cy="3594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CADB9F-62B4-A4E7-1990-F4DEBA4E414B}"/>
              </a:ext>
            </a:extLst>
          </p:cNvPr>
          <p:cNvSpPr txBox="1"/>
          <p:nvPr/>
        </p:nvSpPr>
        <p:spPr>
          <a:xfrm>
            <a:off x="624840" y="6296179"/>
            <a:ext cx="1104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data mostly constrain the combined effect of </a:t>
            </a:r>
            <a:r>
              <a:rPr lang="el-GR" sz="2400" dirty="0"/>
              <a:t>Ω</a:t>
            </a:r>
            <a:r>
              <a:rPr lang="en-US" sz="2400" dirty="0"/>
              <a:t>m and </a:t>
            </a:r>
            <a:r>
              <a:rPr lang="el-GR" sz="2400" dirty="0"/>
              <a:t>β, </a:t>
            </a:r>
            <a:r>
              <a:rPr lang="en-US" sz="2400" dirty="0"/>
              <a:t>rather than </a:t>
            </a:r>
            <a:r>
              <a:rPr lang="el-GR" sz="2400" dirty="0"/>
              <a:t>Δ </a:t>
            </a:r>
            <a:r>
              <a:rPr lang="en-US" sz="2400" dirty="0"/>
              <a:t>by itself.</a:t>
            </a:r>
          </a:p>
        </p:txBody>
      </p:sp>
      <p:pic>
        <p:nvPicPr>
          <p:cNvPr id="9" name="Image 0" descr="/mnt/data/paper_fig_sources/paper1/TGT_PAN_TGT_DESY5_BGT_PAN_TGT_DESY5.png">
            <a:extLst>
              <a:ext uri="{FF2B5EF4-FFF2-40B4-BE49-F238E27FC236}">
                <a16:creationId xmlns:a16="http://schemas.microsoft.com/office/drawing/2014/main" id="{E2F7DC89-878F-3C63-C356-89E2C7B17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26" y="1059366"/>
            <a:ext cx="4680000" cy="4847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3C5D46-045C-7B7A-73D7-4B0B8E462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412" y="4457968"/>
            <a:ext cx="1630800" cy="4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3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0C10C-411F-750B-B6A7-514A376D4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52" y="894216"/>
            <a:ext cx="6757200" cy="5744224"/>
          </a:xfrm>
        </p:spPr>
        <p:txBody>
          <a:bodyPr>
            <a:noAutofit/>
          </a:bodyPr>
          <a:lstStyle/>
          <a:p>
            <a:r>
              <a:rPr lang="en-IN" sz="2400" dirty="0"/>
              <a:t>Best-fit comparison</a:t>
            </a:r>
          </a:p>
          <a:p>
            <a:endParaRPr lang="en-IN" sz="2400" dirty="0"/>
          </a:p>
          <a:p>
            <a:pPr marL="0" indent="0">
              <a:buNone/>
            </a:pPr>
            <a:endParaRPr lang="en-IN" sz="2400" dirty="0"/>
          </a:p>
          <a:p>
            <a:endParaRPr lang="en-IN" sz="2400" dirty="0"/>
          </a:p>
          <a:p>
            <a:r>
              <a:rPr lang="en-IN" sz="2400" dirty="0"/>
              <a:t>Bayesian evidence</a:t>
            </a:r>
          </a:p>
          <a:p>
            <a:endParaRPr lang="en-IN" sz="2400" dirty="0"/>
          </a:p>
          <a:p>
            <a:endParaRPr lang="en-IN" sz="2400" dirty="0"/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/>
              <a:t>Models compared</a:t>
            </a:r>
          </a:p>
        </p:txBody>
      </p:sp>
      <p:pic>
        <p:nvPicPr>
          <p:cNvPr id="6" name="Image 0" descr="/mnt/data/paper_fig_sources/paper1/Pan+DESI.png">
            <a:extLst>
              <a:ext uri="{FF2B5EF4-FFF2-40B4-BE49-F238E27FC236}">
                <a16:creationId xmlns:a16="http://schemas.microsoft.com/office/drawing/2014/main" id="{BDC7F4A2-CAC6-EF4B-4B70-CA817D887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874152"/>
            <a:ext cx="4683600" cy="488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E9D41D-4F27-B5C0-BC11-01946B19D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060" y="1358252"/>
            <a:ext cx="5292000" cy="533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3BDAC5-F70E-6C99-5B46-732FDB527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480" y="1917316"/>
            <a:ext cx="5277600" cy="457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F15DDF-1D6F-A94F-69D9-8A4EED076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032" y="3089392"/>
            <a:ext cx="4071600" cy="79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F4F2D1-EA58-9610-DB40-4F5CCBCDF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720" y="3800893"/>
            <a:ext cx="3618000" cy="4570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27F7F5-129D-253B-B55C-9AF9574B0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0512" y="4241229"/>
            <a:ext cx="5983200" cy="457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D3C4BF-F984-27B2-375A-272E661A6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480" y="5336570"/>
            <a:ext cx="5637600" cy="4761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7E414D-2A0D-71C4-D32D-8719B1598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331" y="5833516"/>
            <a:ext cx="6627600" cy="4570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916CC-CF7A-CC26-CAB2-ADE59A1288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911" y="6291580"/>
            <a:ext cx="6231600" cy="4573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A1370FF-FD94-0130-4BA9-6D2E3607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52"/>
            <a:ext cx="12240000" cy="720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IN" sz="3600" b="1" dirty="0"/>
              <a:t> Best fit is not the same as evidence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51095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14399</TotalTime>
  <Words>1156</Words>
  <Application>Microsoft Macintosh PowerPoint</Application>
  <PresentationFormat>Widescreen</PresentationFormat>
  <Paragraphs>156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Testing Entropic Explanations of Cosmic Acceleration with DESI and Supernovae</vt:lpstr>
      <vt:lpstr>  Can horizon thermodynamics inform dark energy?</vt:lpstr>
      <vt:lpstr> Horizons are thermodynamic objects</vt:lpstr>
      <vt:lpstr> HDE and GT are physically different</vt:lpstr>
      <vt:lpstr>  Late-time probes of H(z)</vt:lpstr>
      <vt:lpstr>  Good fit or good model?</vt:lpstr>
      <vt:lpstr> Holographic Dark Energy Parameter Constraints</vt:lpstr>
      <vt:lpstr> Gravity-thermodynamics Parameter Constraints</vt:lpstr>
      <vt:lpstr> Best fit is not the same as evidence </vt:lpstr>
      <vt:lpstr> Best fit is not the same as evidence </vt:lpstr>
      <vt:lpstr> Best fit is not the same as evidence </vt:lpstr>
      <vt:lpstr> Best fit is not the same as evidence </vt:lpstr>
      <vt:lpstr> Three-parameter S3​ Model: Entropy Freedom</vt:lpstr>
      <vt:lpstr> Four-parameter S4​ Model: More Freedom, Less Evidence Support</vt:lpstr>
      <vt:lpstr>Summary and Future directions</vt:lpstr>
      <vt:lpstr>Summary and Future directions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50</cp:revision>
  <cp:lastPrinted>2026-06-02T07:56:59Z</cp:lastPrinted>
  <dcterms:created xsi:type="dcterms:W3CDTF">2026-05-19T12:27:59Z</dcterms:created>
  <dcterms:modified xsi:type="dcterms:W3CDTF">2026-06-02T08:22:42Z</dcterms:modified>
</cp:coreProperties>
</file>