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7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173397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173397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173397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173397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173397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173397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173397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173397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chemeClr val="accent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chemeClr val="accent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1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33973" latinLnBrk="0">
      <a:defRPr sz="2600">
        <a:latin typeface="+mn-lt"/>
        <a:ea typeface="+mn-ea"/>
        <a:cs typeface="+mn-cs"/>
        <a:sym typeface="Arial"/>
      </a:defRPr>
    </a:lvl1pPr>
    <a:lvl2pPr indent="228600" defTabSz="1733973" latinLnBrk="0">
      <a:defRPr sz="2600">
        <a:latin typeface="+mn-lt"/>
        <a:ea typeface="+mn-ea"/>
        <a:cs typeface="+mn-cs"/>
        <a:sym typeface="Arial"/>
      </a:defRPr>
    </a:lvl2pPr>
    <a:lvl3pPr indent="457200" defTabSz="1733973" latinLnBrk="0">
      <a:defRPr sz="2600">
        <a:latin typeface="+mn-lt"/>
        <a:ea typeface="+mn-ea"/>
        <a:cs typeface="+mn-cs"/>
        <a:sym typeface="Arial"/>
      </a:defRPr>
    </a:lvl3pPr>
    <a:lvl4pPr indent="685800" defTabSz="1733973" latinLnBrk="0">
      <a:defRPr sz="2600">
        <a:latin typeface="+mn-lt"/>
        <a:ea typeface="+mn-ea"/>
        <a:cs typeface="+mn-cs"/>
        <a:sym typeface="Arial"/>
      </a:defRPr>
    </a:lvl4pPr>
    <a:lvl5pPr indent="914400" defTabSz="1733973" latinLnBrk="0">
      <a:defRPr sz="2600">
        <a:latin typeface="+mn-lt"/>
        <a:ea typeface="+mn-ea"/>
        <a:cs typeface="+mn-cs"/>
        <a:sym typeface="Arial"/>
      </a:defRPr>
    </a:lvl5pPr>
    <a:lvl6pPr indent="1143000" defTabSz="1733973" latinLnBrk="0">
      <a:defRPr sz="2600">
        <a:latin typeface="+mn-lt"/>
        <a:ea typeface="+mn-ea"/>
        <a:cs typeface="+mn-cs"/>
        <a:sym typeface="Arial"/>
      </a:defRPr>
    </a:lvl6pPr>
    <a:lvl7pPr indent="1371600" defTabSz="1733973" latinLnBrk="0">
      <a:defRPr sz="2600">
        <a:latin typeface="+mn-lt"/>
        <a:ea typeface="+mn-ea"/>
        <a:cs typeface="+mn-cs"/>
        <a:sym typeface="Arial"/>
      </a:defRPr>
    </a:lvl7pPr>
    <a:lvl8pPr indent="1600200" defTabSz="1733973" latinLnBrk="0">
      <a:defRPr sz="2600">
        <a:latin typeface="+mn-lt"/>
        <a:ea typeface="+mn-ea"/>
        <a:cs typeface="+mn-cs"/>
        <a:sym typeface="Arial"/>
      </a:defRPr>
    </a:lvl8pPr>
    <a:lvl9pPr indent="1828800" defTabSz="1733973" latinLnBrk="0">
      <a:defRPr sz="2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443306" y="2792355"/>
            <a:ext cx="12118188" cy="2792534"/>
          </a:xfrm>
          <a:prstGeom prst="rect">
            <a:avLst/>
          </a:prstGeom>
        </p:spPr>
        <p:txBody>
          <a:bodyPr/>
          <a:lstStyle>
            <a:lvl1pPr>
              <a:defRPr sz="226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3306" y="5702364"/>
            <a:ext cx="12118188" cy="1850027"/>
          </a:xfrm>
          <a:prstGeom prst="rect">
            <a:avLst/>
          </a:prstGeom>
        </p:spPr>
        <p:txBody>
          <a:bodyPr/>
          <a:lstStyle>
            <a:lvl1pPr marL="762000" indent="-6477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●"/>
              <a:defRPr sz="3400"/>
            </a:lvl1pPr>
            <a:lvl2pPr marL="1367971" indent="-771071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○"/>
              <a:defRPr sz="3400"/>
            </a:lvl2pPr>
            <a:lvl3pPr marL="1825171" indent="-771071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■"/>
              <a:defRPr sz="3400"/>
            </a:lvl3pPr>
            <a:lvl4pPr marL="2282371" indent="-771071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●"/>
              <a:defRPr sz="3400"/>
            </a:lvl4pPr>
            <a:lvl5pPr marL="2739571" indent="-771071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○"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1625599" y="2416387"/>
            <a:ext cx="9753601" cy="2546774"/>
          </a:xfrm>
          <a:prstGeom prst="rect">
            <a:avLst/>
          </a:prstGeom>
        </p:spPr>
        <p:txBody>
          <a:bodyPr lIns="48767" tIns="48767" rIns="48767" bIns="48767"/>
          <a:lstStyle>
            <a:lvl1pPr defTabSz="1300480">
              <a:lnSpc>
                <a:spcPct val="90000"/>
              </a:lnSpc>
              <a:defRPr sz="8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25599" y="5061374"/>
            <a:ext cx="9753601" cy="1766147"/>
          </a:xfrm>
          <a:prstGeom prst="rect">
            <a:avLst/>
          </a:prstGeom>
        </p:spPr>
        <p:txBody>
          <a:bodyPr lIns="48767" tIns="48767" rIns="48767" bIns="48767"/>
          <a:lstStyle>
            <a:lvl1pPr marL="0" indent="0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1300480">
              <a:lnSpc>
                <a:spcPct val="90000"/>
              </a:lnSpc>
              <a:spcBef>
                <a:spcPts val="1400"/>
              </a:spcBef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94506" y="8040695"/>
            <a:ext cx="316215" cy="306690"/>
          </a:xfrm>
          <a:prstGeom prst="rect">
            <a:avLst/>
          </a:prstGeom>
        </p:spPr>
        <p:txBody>
          <a:bodyPr lIns="48767" tIns="48767" rIns="48767" bIns="48767">
            <a:spAutoFit/>
          </a:bodyPr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43306" y="4278186"/>
            <a:ext cx="12118188" cy="1197228"/>
          </a:xfrm>
          <a:prstGeom prst="rect">
            <a:avLst/>
          </a:prstGeom>
        </p:spPr>
        <p:txBody>
          <a:bodyPr anchor="ctr"/>
          <a:lstStyle>
            <a:lvl1pPr>
              <a:defRPr sz="68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443306" y="1852124"/>
            <a:ext cx="12118188" cy="814508"/>
          </a:xfrm>
          <a:prstGeom prst="rect">
            <a:avLst/>
          </a:prstGeom>
        </p:spPr>
        <p:txBody>
          <a:bodyPr anchor="t"/>
          <a:lstStyle>
            <a:lvl1pPr algn="l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xfrm>
            <a:off x="443306" y="2858275"/>
            <a:ext cx="12118188" cy="4858881"/>
          </a:xfrm>
          <a:prstGeom prst="rect">
            <a:avLst/>
          </a:prstGeom>
        </p:spPr>
        <p:txBody>
          <a:bodyPr/>
          <a:lstStyle>
            <a:lvl1pPr marL="762000" indent="-6477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●"/>
              <a:defRPr sz="3400"/>
            </a:lvl1pPr>
            <a:lvl2pPr marL="1367971" indent="-771071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○"/>
              <a:defRPr sz="3400"/>
            </a:lvl2pPr>
            <a:lvl3pPr marL="1825171" indent="-771071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■"/>
              <a:defRPr sz="3400"/>
            </a:lvl3pPr>
            <a:lvl4pPr marL="2282371" indent="-771071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●"/>
              <a:defRPr sz="3400"/>
            </a:lvl4pPr>
            <a:lvl5pPr marL="2739571" indent="-771071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○"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443306" y="1852124"/>
            <a:ext cx="12118188" cy="814508"/>
          </a:xfrm>
          <a:prstGeom prst="rect">
            <a:avLst/>
          </a:prstGeom>
        </p:spPr>
        <p:txBody>
          <a:bodyPr anchor="t"/>
          <a:lstStyle>
            <a:lvl1pPr algn="l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43306" y="2858275"/>
            <a:ext cx="5688748" cy="4858881"/>
          </a:xfrm>
          <a:prstGeom prst="rect">
            <a:avLst/>
          </a:prstGeom>
        </p:spPr>
        <p:txBody>
          <a:bodyPr/>
          <a:lstStyle>
            <a:lvl1pPr marL="729342" indent="-589642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600"/>
              <a:buFont typeface="Arial"/>
              <a:buChar char="●"/>
              <a:defRPr sz="2600"/>
            </a:lvl1pPr>
            <a:lvl2pPr marL="1270000" indent="-6604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600"/>
              <a:buFont typeface="Arial"/>
              <a:buChar char="○"/>
              <a:defRPr sz="2600"/>
            </a:lvl2pPr>
            <a:lvl3pPr marL="1727200" indent="-6604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600"/>
              <a:buFont typeface="Arial"/>
              <a:buChar char="■"/>
              <a:defRPr sz="2600"/>
            </a:lvl3pPr>
            <a:lvl4pPr marL="2184400" indent="-6604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600"/>
              <a:buFont typeface="Arial"/>
              <a:buChar char="●"/>
              <a:defRPr sz="2600"/>
            </a:lvl4pPr>
            <a:lvl5pPr marL="2641600" indent="-6604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600"/>
              <a:buFont typeface="Arial"/>
              <a:buChar char="○"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6872746" y="2858275"/>
            <a:ext cx="5688748" cy="4858881"/>
          </a:xfrm>
          <a:prstGeom prst="rect">
            <a:avLst/>
          </a:prstGeom>
        </p:spPr>
        <p:txBody>
          <a:bodyPr/>
          <a:lstStyle/>
          <a:p>
            <a:pPr marL="729342" indent="-589642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600"/>
              <a:buFont typeface="Arial"/>
              <a:buChar char="●"/>
              <a:defRPr sz="26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43306" y="1852124"/>
            <a:ext cx="12118188" cy="814508"/>
          </a:xfrm>
          <a:prstGeom prst="rect">
            <a:avLst/>
          </a:prstGeom>
        </p:spPr>
        <p:txBody>
          <a:bodyPr anchor="t"/>
          <a:lstStyle>
            <a:lvl1pPr algn="l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443306" y="2009386"/>
            <a:ext cx="3993601" cy="1074775"/>
          </a:xfrm>
          <a:prstGeom prst="rect">
            <a:avLst/>
          </a:prstGeom>
        </p:spPr>
        <p:txBody>
          <a:bodyPr/>
          <a:lstStyle>
            <a:lvl1pPr algn="l"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3306" y="3195519"/>
            <a:ext cx="3993601" cy="4521815"/>
          </a:xfrm>
          <a:prstGeom prst="rect">
            <a:avLst/>
          </a:prstGeom>
        </p:spPr>
        <p:txBody>
          <a:bodyPr/>
          <a:lstStyle>
            <a:lvl1pPr marL="711200" indent="-5588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200"/>
              <a:buFont typeface="Arial"/>
              <a:buChar char="●"/>
              <a:defRPr sz="2200"/>
            </a:lvl1pPr>
            <a:lvl2pPr marL="1168400" indent="-5588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200"/>
              <a:buFont typeface="Arial"/>
              <a:buChar char="○"/>
              <a:defRPr sz="2200"/>
            </a:lvl2pPr>
            <a:lvl3pPr marL="1625600" indent="-5588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200"/>
              <a:buFont typeface="Arial"/>
              <a:buChar char="■"/>
              <a:defRPr sz="2200"/>
            </a:lvl3pPr>
            <a:lvl4pPr marL="2082800" indent="-5588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200"/>
              <a:buFont typeface="Arial"/>
              <a:buChar char="●"/>
              <a:defRPr sz="2200"/>
            </a:lvl4pPr>
            <a:lvl5pPr marL="2540000" indent="-5588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2200"/>
              <a:buFont typeface="Arial"/>
              <a:buChar char="○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697244" y="1859413"/>
            <a:ext cx="9056428" cy="5818027"/>
          </a:xfrm>
          <a:prstGeom prst="rect">
            <a:avLst/>
          </a:prstGeom>
        </p:spPr>
        <p:txBody>
          <a:bodyPr anchor="ctr"/>
          <a:lstStyle>
            <a:lvl1pPr algn="l">
              <a:defRPr sz="90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6502400" y="1219022"/>
            <a:ext cx="6502400" cy="73152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377599" y="2973048"/>
            <a:ext cx="5753175" cy="2108162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7599" y="5205795"/>
            <a:ext cx="5753175" cy="1756588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800"/>
            </a:lvl2pPr>
            <a:lvl3pPr>
              <a:defRPr sz="3800"/>
            </a:lvl3pPr>
            <a:lvl4pPr>
              <a:defRPr sz="3800"/>
            </a:lvl4pPr>
            <a:lvl5pPr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7025066" y="2248995"/>
            <a:ext cx="5457068" cy="5255255"/>
          </a:xfrm>
          <a:prstGeom prst="rect">
            <a:avLst/>
          </a:prstGeom>
        </p:spPr>
        <p:txBody>
          <a:bodyPr anchor="ctr"/>
          <a:lstStyle/>
          <a:p>
            <a:pPr marL="762000" indent="-647700" algn="l">
              <a:lnSpc>
                <a:spcPct val="115000"/>
              </a:lnSpc>
              <a:buClr>
                <a:schemeClr val="accent2">
                  <a:lumOff val="21764"/>
                </a:schemeClr>
              </a:buClr>
              <a:buSzPts val="3400"/>
              <a:buFont typeface="Arial"/>
              <a:buChar char="●"/>
              <a:defRPr sz="3400"/>
            </a:pPr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3306" y="7236018"/>
            <a:ext cx="8531628" cy="860587"/>
          </a:xfrm>
          <a:prstGeom prst="rect">
            <a:avLst/>
          </a:prstGeom>
        </p:spPr>
        <p:txBody>
          <a:bodyPr anchor="ctr"/>
          <a:lstStyle>
            <a:lvl1pPr marL="433493" indent="-204893" algn="l">
              <a:defRPr sz="3400"/>
            </a:lvl1pPr>
            <a:lvl2pPr marL="1367971" indent="-771071" algn="l">
              <a:buSzPts val="3400"/>
              <a:buChar char="○"/>
              <a:defRPr sz="3400"/>
            </a:lvl2pPr>
            <a:lvl3pPr marL="1825171" indent="-771071" algn="l">
              <a:buSzPts val="3400"/>
              <a:buChar char="■"/>
              <a:defRPr sz="3400"/>
            </a:lvl3pPr>
            <a:lvl4pPr marL="2282371" indent="-771071" algn="l">
              <a:buSzPts val="3400"/>
              <a:buChar char="●"/>
              <a:defRPr sz="3400"/>
            </a:lvl4pPr>
            <a:lvl5pPr marL="2739571" indent="-771071" algn="l">
              <a:buSzPts val="3400"/>
              <a:buChar char="○"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43317" y="2278151"/>
            <a:ext cx="12118188" cy="291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43306" y="5249955"/>
            <a:ext cx="12118188" cy="1127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03065" y="7871586"/>
            <a:ext cx="527027" cy="519276"/>
          </a:xfrm>
          <a:prstGeom prst="rect">
            <a:avLst/>
          </a:prstGeom>
          <a:ln w="12700">
            <a:miter lim="400000"/>
          </a:ln>
        </p:spPr>
        <p:txBody>
          <a:bodyPr wrap="none" lIns="130026" tIns="130026" rIns="130026" bIns="130026" anchor="ctr">
            <a:normAutofit/>
          </a:bodyPr>
          <a:lstStyle>
            <a:lvl1pPr algn="r"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50240" marR="0" indent="-53594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650240" marR="0" indent="-5334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650240" marR="0" indent="403859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650240" marR="0" indent="86106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650240" marR="0" indent="131826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650240" marR="0" indent="177546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650240" marR="0" indent="223266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650240" marR="0" indent="268986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650240" marR="0" indent="3147060" algn="ct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7339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1.jpe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1605.0398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abs/1605.03982" TargetMode="Externa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arxiv.org/abs/1806.06860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xiv.org/abs/2401.1445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6.pn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rxiv.org/abs/2212.03873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xiv.org/abs/2212.0387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443;p38"/>
          <p:cNvSpPr/>
          <p:nvPr/>
        </p:nvSpPr>
        <p:spPr>
          <a:xfrm>
            <a:off x="-1" y="8078508"/>
            <a:ext cx="13004801" cy="16572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pic>
        <p:nvPicPr>
          <p:cNvPr id="119" name="LOGO_ERC-FLAG_EU.png" descr="LOGO_ERC-FLAG_E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240" y="8098634"/>
            <a:ext cx="3754528" cy="1617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Rubin-NSF-DOE triad - Horizontal - Use me over light backgrounds - RGB-2.png" descr="Rubin-NSF-DOE triad - Horizontal - Use me over light backgrounds - RGB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3575" y="8169998"/>
            <a:ext cx="9890398" cy="147428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Google Shape;54;p13"/>
          <p:cNvSpPr txBox="1"/>
          <p:nvPr/>
        </p:nvSpPr>
        <p:spPr>
          <a:xfrm>
            <a:off x="144902" y="1494994"/>
            <a:ext cx="12714996" cy="2196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/>
          <a:p>
            <a:pPr algn="ctr">
              <a:lnSpc>
                <a:spcPct val="150000"/>
              </a:lnSpc>
              <a:defRPr sz="5100" b="1">
                <a:solidFill>
                  <a:schemeClr val="accent2">
                    <a:lumOff val="21764"/>
                  </a:schemeClr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</a:t>
            </a:r>
            <a:r>
              <a:rPr>
                <a:solidFill>
                  <a:srgbClr val="FFFFFF"/>
                </a:solidFill>
              </a:rPr>
              <a:t>Cosmology with the Rubin </a:t>
            </a:r>
          </a:p>
          <a:p>
            <a:pPr algn="ctr">
              <a:lnSpc>
                <a:spcPct val="150000"/>
              </a:lnSpc>
              <a:defRPr sz="5100" b="1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Void Size Function</a:t>
            </a:r>
          </a:p>
        </p:txBody>
      </p:sp>
      <p:pic>
        <p:nvPicPr>
          <p:cNvPr id="122" name="Logo_CPPM_filet_blanc.png" descr="Logo_CPPM_filet_blan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192" y="5506156"/>
            <a:ext cx="1982155" cy="238893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Google Shape;55;p13"/>
          <p:cNvSpPr txBox="1"/>
          <p:nvPr/>
        </p:nvSpPr>
        <p:spPr>
          <a:xfrm>
            <a:off x="3858976" y="4787083"/>
            <a:ext cx="5286848" cy="933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4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124" name="Google Shape;105;p17"/>
          <p:cNvSpPr txBox="1"/>
          <p:nvPr/>
        </p:nvSpPr>
        <p:spPr>
          <a:xfrm>
            <a:off x="4939952" y="6946323"/>
            <a:ext cx="3124896" cy="996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PhD supervised by Alice Pisani</a:t>
            </a:r>
          </a:p>
        </p:txBody>
      </p:sp>
      <p:pic>
        <p:nvPicPr>
          <p:cNvPr id="125" name="logo-universite.jpg" descr="logo-universite.jpg"/>
          <p:cNvPicPr>
            <a:picLocks noChangeAspect="1"/>
          </p:cNvPicPr>
          <p:nvPr/>
        </p:nvPicPr>
        <p:blipFill>
          <a:blip r:embed="rId6"/>
          <a:srcRect t="30821" b="36434"/>
          <a:stretch>
            <a:fillRect/>
          </a:stretch>
        </p:blipFill>
        <p:spPr>
          <a:xfrm>
            <a:off x="347276" y="6894898"/>
            <a:ext cx="2758062" cy="90309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43343" y="453311"/>
            <a:ext cx="399890" cy="519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rubin.mp4" descr="rubi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87" y="806952"/>
            <a:ext cx="13566159" cy="8139696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57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258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259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260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261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262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63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264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265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266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Deep Multi-band photometry : Measures brightness and color of ~20B galaxies…"/>
          <p:cNvSpPr txBox="1"/>
          <p:nvPr/>
        </p:nvSpPr>
        <p:spPr>
          <a:xfrm>
            <a:off x="264179" y="1078795"/>
            <a:ext cx="7258734" cy="838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/>
              <a:t>Deep Multi-band photometry</a:t>
            </a:r>
            <a:r>
              <a:t> : Measures brightness and color of ~20B galaxies</a:t>
            </a:r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/>
              <a:t>Optics</a:t>
            </a:r>
            <a:r>
              <a:t> : 6 optical filters - u, g, r, i, z, y - spanning 320 to 1050nm</a:t>
            </a:r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/>
              <a:t>Timeline</a:t>
            </a:r>
            <a:r>
              <a:t> : Data release each year for 10 years starting in 2028</a:t>
            </a:r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/>
              <a:t>Data volume</a:t>
            </a:r>
            <a:r>
              <a:t> : ~20TB per night, ~60PB over 10 years</a:t>
            </a:r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/>
              <a:t>Science goal</a:t>
            </a:r>
            <a:r>
              <a:t> : </a:t>
            </a:r>
          </a:p>
          <a:p>
            <a:pPr marL="982578" lvl="2" indent="-220578">
              <a:buSzPct val="100000"/>
              <a:buChar char="-"/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Map the structure of the Universe </a:t>
            </a:r>
          </a:p>
          <a:p>
            <a:pPr marL="982578" lvl="2" indent="-220578">
              <a:buSzPct val="100000"/>
              <a:buChar char="-"/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Formation of Milky Way </a:t>
            </a:r>
          </a:p>
          <a:p>
            <a:pPr marL="982578" lvl="2" indent="-220578">
              <a:buSzPct val="100000"/>
              <a:buChar char="-"/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Detect Near-Earth Objects and asteroids</a:t>
            </a:r>
          </a:p>
          <a:p>
            <a:pPr marL="982578" lvl="2" indent="-220578">
              <a:buSzPct val="100000"/>
              <a:buChar char="-"/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Monitor transients (supernovas, variable stars)</a:t>
            </a:r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pic>
        <p:nvPicPr>
          <p:cNvPr id="270" name="LSST Camera - LSST Camera and SLAC Camera Team-5.jpg" descr="LSST Camera - LSST Camera and SLAC Camera Team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311" y="3095534"/>
            <a:ext cx="5345884" cy="356253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72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273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274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275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276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277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78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279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280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281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20031" y="7871586"/>
            <a:ext cx="510061" cy="519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114;p17"/>
          <p:cNvSpPr txBox="1"/>
          <p:nvPr/>
        </p:nvSpPr>
        <p:spPr>
          <a:xfrm>
            <a:off x="2999433" y="3756173"/>
            <a:ext cx="7005934" cy="2241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6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Photometric redshifts</a:t>
            </a:r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loan_Digit_Sky_Survey_1.25_Declination_Slice_2013_720.jpg" descr="Sloan_Digit_Sky_Survey_1.25_Declination_Slice_2013_7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288" name="Credit : M. Blanton and the Sloan Digital Sky Survey"/>
          <p:cNvSpPr txBox="1"/>
          <p:nvPr/>
        </p:nvSpPr>
        <p:spPr>
          <a:xfrm>
            <a:off x="3559484" y="7795547"/>
            <a:ext cx="5885831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accent2">
                    <a:lumOff val="43529"/>
                  </a:schemeClr>
                </a:solidFill>
              </a:defRPr>
            </a:lvl1pPr>
          </a:lstStyle>
          <a:p>
            <a:r>
              <a:t>Credit : M. Blanton and the Sloan Digital Sky Survey</a:t>
            </a:r>
          </a:p>
        </p:txBody>
      </p:sp>
      <p:pic>
        <p:nvPicPr>
          <p:cNvPr id="289" name="Sloan_Digit_Sky_Survey_1.25_Declination_Slice_2013_720.jpg" descr="Sloan_Digit_Sky_Survey_1.25_Declination_Slice_2013_7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285" y="1275459"/>
            <a:ext cx="6358230" cy="6322907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291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292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293" name="2D voids"/>
          <p:cNvSpPr txBox="1"/>
          <p:nvPr/>
        </p:nvSpPr>
        <p:spPr>
          <a:xfrm>
            <a:off x="7046633" y="222107"/>
            <a:ext cx="124038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294" name="Cluster voids"/>
          <p:cNvSpPr txBox="1"/>
          <p:nvPr/>
        </p:nvSpPr>
        <p:spPr>
          <a:xfrm>
            <a:off x="9145964" y="222107"/>
            <a:ext cx="184101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295" name="VSF"/>
          <p:cNvSpPr txBox="1"/>
          <p:nvPr/>
        </p:nvSpPr>
        <p:spPr>
          <a:xfrm>
            <a:off x="11845929" y="222107"/>
            <a:ext cx="63248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296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97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298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299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300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301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302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303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04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305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306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hotoz_los_smearing.mp4" descr="photoz_los_smearing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032" y="1717195"/>
            <a:ext cx="10110736" cy="631921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11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312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313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314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315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316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17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318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319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320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ra_redshift_uncertainty02.jpeg" descr="ra_redshift_uncertainty02.jpeg"/>
          <p:cNvPicPr>
            <a:picLocks noChangeAspect="1"/>
          </p:cNvPicPr>
          <p:nvPr/>
        </p:nvPicPr>
        <p:blipFill>
          <a:blip r:embed="rId3"/>
          <a:srcRect l="10823" t="1236" r="1871" b="8227"/>
          <a:stretch>
            <a:fillRect/>
          </a:stretch>
        </p:blipFill>
        <p:spPr>
          <a:xfrm>
            <a:off x="6984639" y="2055336"/>
            <a:ext cx="5612163" cy="5610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ra_redshift.jpeg" descr="ra_redshift.jpeg"/>
          <p:cNvPicPr>
            <a:picLocks noChangeAspect="1"/>
          </p:cNvPicPr>
          <p:nvPr/>
        </p:nvPicPr>
        <p:blipFill>
          <a:blip r:embed="rId4"/>
          <a:srcRect l="10600" t="1378" r="1258" b="7548"/>
          <a:stretch>
            <a:fillRect/>
          </a:stretch>
        </p:blipFill>
        <p:spPr>
          <a:xfrm>
            <a:off x="407951" y="2087641"/>
            <a:ext cx="5632649" cy="5610615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Google Shape;384;p34"/>
          <p:cNvSpPr txBox="1"/>
          <p:nvPr/>
        </p:nvSpPr>
        <p:spPr>
          <a:xfrm>
            <a:off x="4376177" y="1053548"/>
            <a:ext cx="4252446" cy="64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Slice of Abacus lightcone</a:t>
            </a:r>
          </a:p>
        </p:txBody>
      </p:sp>
      <p:sp>
        <p:nvSpPr>
          <p:cNvPr id="326" name="Line"/>
          <p:cNvSpPr/>
          <p:nvPr/>
        </p:nvSpPr>
        <p:spPr>
          <a:xfrm>
            <a:off x="1384300" y="8087652"/>
            <a:ext cx="10236201" cy="1"/>
          </a:xfrm>
          <a:prstGeom prst="line">
            <a:avLst/>
          </a:prstGeom>
          <a:ln w="63500">
            <a:solidFill>
              <a:srgbClr val="ECEA28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327" name="Google Shape;384;p34"/>
          <p:cNvSpPr txBox="1"/>
          <p:nvPr/>
        </p:nvSpPr>
        <p:spPr>
          <a:xfrm>
            <a:off x="4165138" y="8218591"/>
            <a:ext cx="4252445" cy="64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500">
                <a:solidFill>
                  <a:srgbClr val="ECEA28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Line-of-sight</a:t>
            </a:r>
          </a:p>
        </p:txBody>
      </p:sp>
      <p:sp>
        <p:nvSpPr>
          <p:cNvPr id="328" name="Google Shape;384;p34"/>
          <p:cNvSpPr txBox="1"/>
          <p:nvPr/>
        </p:nvSpPr>
        <p:spPr>
          <a:xfrm>
            <a:off x="1747892" y="1575246"/>
            <a:ext cx="2952966" cy="590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Without z-errors</a:t>
            </a:r>
          </a:p>
        </p:txBody>
      </p:sp>
      <p:sp>
        <p:nvSpPr>
          <p:cNvPr id="329" name="Google Shape;384;p34"/>
          <p:cNvSpPr txBox="1"/>
          <p:nvPr/>
        </p:nvSpPr>
        <p:spPr>
          <a:xfrm>
            <a:off x="8724331" y="1575246"/>
            <a:ext cx="2132825" cy="590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With z-errors</a:t>
            </a:r>
          </a:p>
        </p:txBody>
      </p:sp>
      <p:sp>
        <p:nvSpPr>
          <p:cNvPr id="330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31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332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333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334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335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336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37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338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339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340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3" name="Table 1"/>
          <p:cNvGraphicFramePr/>
          <p:nvPr/>
        </p:nvGraphicFramePr>
        <p:xfrm>
          <a:off x="1785173" y="3899318"/>
          <a:ext cx="9434452" cy="4125488"/>
        </p:xfrm>
        <a:graphic>
          <a:graphicData uri="http://schemas.openxmlformats.org/drawingml/2006/table">
            <a:tbl>
              <a:tblPr firstRow="1">
                <a:tableStyleId>{C7B018BB-80A7-4F77-B60F-C8B233D01FF8}</a:tableStyleId>
              </a:tblPr>
              <a:tblGrid>
                <a:gridCol w="2358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8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8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1372"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12700">
                      <a:miter lim="400000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372"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372"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372"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600"/>
                      </a:pPr>
                      <a:endParaRPr/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44" name="Text"/>
              <p:cNvSpPr txBox="1"/>
              <p:nvPr/>
            </p:nvSpPr>
            <p:spPr>
              <a:xfrm>
                <a:off x="2636970" y="4067724"/>
                <a:ext cx="410715" cy="6619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3500">
                    <a:solidFill>
                      <a:srgbClr val="FFFFFF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2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2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42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4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970" y="4067724"/>
                <a:ext cx="410715" cy="661949"/>
              </a:xfrm>
              <a:prstGeom prst="rect">
                <a:avLst/>
              </a:prstGeom>
              <a:blipFill>
                <a:blip r:embed="rId3"/>
                <a:stretch>
                  <a:fillRect l="-2686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5" name="Text"/>
              <p:cNvSpPr txBox="1"/>
              <p:nvPr/>
            </p:nvSpPr>
            <p:spPr>
              <a:xfrm>
                <a:off x="4677554" y="4067724"/>
                <a:ext cx="1283692" cy="533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35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4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4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4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554" y="4067724"/>
                <a:ext cx="1283692" cy="533401"/>
              </a:xfrm>
              <a:prstGeom prst="rect">
                <a:avLst/>
              </a:prstGeom>
              <a:blipFill>
                <a:blip r:embed="rId4"/>
                <a:stretch>
                  <a:fillRect l="-66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6" name="Text"/>
              <p:cNvSpPr txBox="1"/>
              <p:nvPr/>
            </p:nvSpPr>
            <p:spPr>
              <a:xfrm>
                <a:off x="7066278" y="4097870"/>
                <a:ext cx="1283692" cy="533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35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4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4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4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278" y="4097870"/>
                <a:ext cx="1283692" cy="533401"/>
              </a:xfrm>
              <a:prstGeom prst="rect">
                <a:avLst/>
              </a:prstGeom>
              <a:blipFill>
                <a:blip r:embed="rId5"/>
                <a:stretch>
                  <a:fillRect l="-66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7" name="Text"/>
              <p:cNvSpPr txBox="1"/>
              <p:nvPr/>
            </p:nvSpPr>
            <p:spPr>
              <a:xfrm>
                <a:off x="9455001" y="4097870"/>
                <a:ext cx="1283692" cy="533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35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4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34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=1.5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4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001" y="4097870"/>
                <a:ext cx="1283692" cy="533401"/>
              </a:xfrm>
              <a:prstGeom prst="rect">
                <a:avLst/>
              </a:prstGeom>
              <a:blipFill>
                <a:blip r:embed="rId6"/>
                <a:stretch>
                  <a:fillRect l="-66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8" name="Text"/>
              <p:cNvSpPr txBox="1"/>
              <p:nvPr/>
            </p:nvSpPr>
            <p:spPr>
              <a:xfrm>
                <a:off x="2339420" y="5166558"/>
                <a:ext cx="1005815" cy="533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35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4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0.005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4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420" y="5166558"/>
                <a:ext cx="1005815" cy="533401"/>
              </a:xfrm>
              <a:prstGeom prst="rect">
                <a:avLst/>
              </a:prstGeom>
              <a:blipFill>
                <a:blip r:embed="rId7"/>
                <a:stretch>
                  <a:fillRect l="-545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9" name="Text"/>
              <p:cNvSpPr txBox="1"/>
              <p:nvPr/>
            </p:nvSpPr>
            <p:spPr>
              <a:xfrm>
                <a:off x="2449766" y="6176921"/>
                <a:ext cx="785123" cy="533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35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4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0.01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4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766" y="6176921"/>
                <a:ext cx="785123" cy="533401"/>
              </a:xfrm>
              <a:prstGeom prst="rect">
                <a:avLst/>
              </a:prstGeom>
              <a:blipFill>
                <a:blip r:embed="rId8"/>
                <a:stretch>
                  <a:fillRect l="-542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0" name="Text"/>
              <p:cNvSpPr txBox="1"/>
              <p:nvPr/>
            </p:nvSpPr>
            <p:spPr>
              <a:xfrm>
                <a:off x="2449766" y="7187283"/>
                <a:ext cx="785123" cy="5334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ctr">
                  <a:defRPr sz="35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4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0.02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5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766" y="7187283"/>
                <a:ext cx="785123" cy="533401"/>
              </a:xfrm>
              <a:prstGeom prst="rect">
                <a:avLst/>
              </a:prstGeom>
              <a:blipFill>
                <a:blip r:embed="rId9"/>
                <a:stretch>
                  <a:fillRect l="-542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1" name="Google Shape;384;p34"/>
          <p:cNvSpPr txBox="1"/>
          <p:nvPr/>
        </p:nvSpPr>
        <p:spPr>
          <a:xfrm>
            <a:off x="3307864" y="1286443"/>
            <a:ext cx="6389072" cy="1707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/>
          <a:p>
            <a: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Mean displacement of galaxies (Mpc/h) </a:t>
            </a:r>
          </a:p>
          <a:p>
            <a:pPr algn="ctr"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Assuming a Gaussian distribution</a:t>
            </a:r>
          </a:p>
        </p:txBody>
      </p:sp>
      <p:sp>
        <p:nvSpPr>
          <p:cNvPr id="352" name="17.0"/>
          <p:cNvSpPr txBox="1"/>
          <p:nvPr/>
        </p:nvSpPr>
        <p:spPr>
          <a:xfrm>
            <a:off x="4958116" y="5166558"/>
            <a:ext cx="72256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17.0</a:t>
            </a:r>
          </a:p>
        </p:txBody>
      </p:sp>
      <p:sp>
        <p:nvSpPr>
          <p:cNvPr id="353" name="16.8"/>
          <p:cNvSpPr txBox="1"/>
          <p:nvPr/>
        </p:nvSpPr>
        <p:spPr>
          <a:xfrm>
            <a:off x="7338839" y="5166558"/>
            <a:ext cx="73857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16.8</a:t>
            </a:r>
          </a:p>
        </p:txBody>
      </p:sp>
      <p:sp>
        <p:nvSpPr>
          <p:cNvPr id="354" name="15.9"/>
          <p:cNvSpPr txBox="1"/>
          <p:nvPr/>
        </p:nvSpPr>
        <p:spPr>
          <a:xfrm>
            <a:off x="9749788" y="5166558"/>
            <a:ext cx="69411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15.9</a:t>
            </a:r>
          </a:p>
        </p:txBody>
      </p:sp>
      <p:sp>
        <p:nvSpPr>
          <p:cNvPr id="355" name="34.0"/>
          <p:cNvSpPr txBox="1"/>
          <p:nvPr/>
        </p:nvSpPr>
        <p:spPr>
          <a:xfrm>
            <a:off x="4916555" y="6176921"/>
            <a:ext cx="80568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34.0</a:t>
            </a:r>
          </a:p>
        </p:txBody>
      </p:sp>
      <p:sp>
        <p:nvSpPr>
          <p:cNvPr id="356" name="68.0"/>
          <p:cNvSpPr txBox="1"/>
          <p:nvPr/>
        </p:nvSpPr>
        <p:spPr>
          <a:xfrm>
            <a:off x="4901887" y="7187283"/>
            <a:ext cx="83502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68.0</a:t>
            </a:r>
          </a:p>
        </p:txBody>
      </p:sp>
      <p:sp>
        <p:nvSpPr>
          <p:cNvPr id="357" name="33.5"/>
          <p:cNvSpPr txBox="1"/>
          <p:nvPr/>
        </p:nvSpPr>
        <p:spPr>
          <a:xfrm>
            <a:off x="7375511" y="6176921"/>
            <a:ext cx="66522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33.5</a:t>
            </a:r>
          </a:p>
        </p:txBody>
      </p:sp>
      <p:sp>
        <p:nvSpPr>
          <p:cNvPr id="358" name="67.1"/>
          <p:cNvSpPr txBox="1"/>
          <p:nvPr/>
        </p:nvSpPr>
        <p:spPr>
          <a:xfrm>
            <a:off x="7362398" y="7187283"/>
            <a:ext cx="6914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67.1</a:t>
            </a:r>
          </a:p>
        </p:txBody>
      </p:sp>
      <p:sp>
        <p:nvSpPr>
          <p:cNvPr id="359" name="31.7"/>
          <p:cNvSpPr txBox="1"/>
          <p:nvPr/>
        </p:nvSpPr>
        <p:spPr>
          <a:xfrm>
            <a:off x="9766901" y="6176921"/>
            <a:ext cx="65989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31.7</a:t>
            </a:r>
          </a:p>
        </p:txBody>
      </p:sp>
      <p:sp>
        <p:nvSpPr>
          <p:cNvPr id="360" name="63.4"/>
          <p:cNvSpPr txBox="1"/>
          <p:nvPr/>
        </p:nvSpPr>
        <p:spPr>
          <a:xfrm>
            <a:off x="9709560" y="7187283"/>
            <a:ext cx="77457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63.4</a:t>
            </a:r>
          </a:p>
        </p:txBody>
      </p:sp>
      <p:sp>
        <p:nvSpPr>
          <p:cNvPr id="361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62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363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364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365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366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367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68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369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370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371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114;p17"/>
          <p:cNvSpPr txBox="1"/>
          <p:nvPr/>
        </p:nvSpPr>
        <p:spPr>
          <a:xfrm>
            <a:off x="2999433" y="3756173"/>
            <a:ext cx="7005934" cy="2241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6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How do you find voids in this mess ?</a:t>
            </a: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114;p17"/>
          <p:cNvSpPr txBox="1"/>
          <p:nvPr/>
        </p:nvSpPr>
        <p:spPr>
          <a:xfrm>
            <a:off x="2999433" y="4251473"/>
            <a:ext cx="7005934" cy="125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6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We want to use as many galaxies as possible"/>
          <p:cNvSpPr/>
          <p:nvPr/>
        </p:nvSpPr>
        <p:spPr>
          <a:xfrm>
            <a:off x="1188603" y="1603579"/>
            <a:ext cx="4239983" cy="1434085"/>
          </a:xfrm>
          <a:prstGeom prst="roundRect">
            <a:avLst>
              <a:gd name="adj" fmla="val 16328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968"/>
                </a:schemeClr>
              </a:gs>
              <a:gs pos="100000">
                <a:schemeClr val="accent5">
                  <a:hueOff val="360152"/>
                  <a:satOff val="-11196"/>
                  <a:lumOff val="61575"/>
                  <a:alpha val="63968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30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We want to use as many galaxies as possible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1" name="Expected redshift uncertainty in LSST :"/>
              <p:cNvSpPr/>
              <p:nvPr/>
            </p:nvSpPr>
            <p:spPr>
              <a:xfrm>
                <a:off x="7784703" y="1492851"/>
                <a:ext cx="4171187" cy="1655541"/>
              </a:xfrm>
              <a:prstGeom prst="roundRect">
                <a:avLst>
                  <a:gd name="adj" fmla="val 15207"/>
                </a:avLst>
              </a:prstGeom>
              <a:gradFill>
                <a:gsLst>
                  <a:gs pos="0">
                    <a:schemeClr val="accent5">
                      <a:hueOff val="321316"/>
                      <a:satOff val="-15343"/>
                      <a:lumOff val="46176"/>
                      <a:alpha val="63968"/>
                    </a:schemeClr>
                  </a:gs>
                  <a:gs pos="100000">
                    <a:schemeClr val="accent5">
                      <a:hueOff val="360152"/>
                      <a:satOff val="-11196"/>
                      <a:lumOff val="61575"/>
                      <a:alpha val="63968"/>
                    </a:schemeClr>
                  </a:gs>
                </a:gsLst>
                <a:lin ang="16200000"/>
              </a:gra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 anchor="ctr"/>
              <a:lstStyle/>
              <a:p>
                <a:pPr algn="ctr">
                  <a:defRPr sz="3000"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rPr dirty="0"/>
                  <a:t>Expected redshift uncertainty in LSST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9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sz="2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sz="2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/(1+</m:t>
                    </m:r>
                    <m:r>
                      <a:rPr sz="2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2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)≃0.02</m:t>
                    </m:r>
                  </m:oMath>
                </a14:m>
                <a:r>
                  <a:rPr dirty="0"/>
                  <a:t> </a:t>
                </a:r>
              </a:p>
            </p:txBody>
          </p:sp>
        </mc:Choice>
        <mc:Fallback>
          <p:sp>
            <p:nvSpPr>
              <p:cNvPr id="381" name="Expected redshift uncertainty in LSST :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703" y="1492851"/>
                <a:ext cx="4171187" cy="1655541"/>
              </a:xfrm>
              <a:prstGeom prst="roundRect">
                <a:avLst>
                  <a:gd name="adj" fmla="val 15207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No LOS clustering"/>
          <p:cNvSpPr/>
          <p:nvPr/>
        </p:nvSpPr>
        <p:spPr>
          <a:xfrm>
            <a:off x="7930505" y="4634891"/>
            <a:ext cx="3879583" cy="1093418"/>
          </a:xfrm>
          <a:prstGeom prst="roundRect">
            <a:avLst>
              <a:gd name="adj" fmla="val 21416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968"/>
                </a:schemeClr>
              </a:gs>
              <a:gs pos="100000">
                <a:schemeClr val="accent5">
                  <a:hueOff val="360152"/>
                  <a:satOff val="-11196"/>
                  <a:lumOff val="61575"/>
                  <a:alpha val="63968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30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dirty="0"/>
              <a:t>No LOS clustering</a:t>
            </a:r>
          </a:p>
        </p:txBody>
      </p:sp>
      <p:sp>
        <p:nvSpPr>
          <p:cNvPr id="383" name="Void Identification with VIDE is impossible"/>
          <p:cNvSpPr/>
          <p:nvPr/>
        </p:nvSpPr>
        <p:spPr>
          <a:xfrm>
            <a:off x="1549003" y="4353829"/>
            <a:ext cx="3879583" cy="1655542"/>
          </a:xfrm>
          <a:prstGeom prst="roundRect">
            <a:avLst>
              <a:gd name="adj" fmla="val 14144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968"/>
                </a:schemeClr>
              </a:gs>
              <a:gs pos="100000">
                <a:schemeClr val="accent5">
                  <a:hueOff val="360152"/>
                  <a:satOff val="-11196"/>
                  <a:lumOff val="61575"/>
                  <a:alpha val="63968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30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dirty="0"/>
              <a:t>Void Identification with VIDE is impossible</a:t>
            </a:r>
          </a:p>
        </p:txBody>
      </p:sp>
      <p:cxnSp>
        <p:nvCxnSpPr>
          <p:cNvPr id="384" name="Connection Line"/>
          <p:cNvCxnSpPr>
            <a:cxnSpLocks/>
            <a:stCxn id="380" idx="3"/>
            <a:endCxn id="381" idx="1"/>
          </p:cNvCxnSpPr>
          <p:nvPr/>
        </p:nvCxnSpPr>
        <p:spPr>
          <a:xfrm>
            <a:off x="5428586" y="2320622"/>
            <a:ext cx="2356117" cy="0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p:cxnSp>
        <p:nvCxnSpPr>
          <p:cNvPr id="385" name="Connection Line"/>
          <p:cNvCxnSpPr>
            <a:cxnSpLocks/>
            <a:stCxn id="381" idx="2"/>
            <a:endCxn id="382" idx="0"/>
          </p:cNvCxnSpPr>
          <p:nvPr/>
        </p:nvCxnSpPr>
        <p:spPr>
          <a:xfrm>
            <a:off x="9870297" y="3148392"/>
            <a:ext cx="0" cy="1486499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p:cxnSp>
        <p:nvCxnSpPr>
          <p:cNvPr id="386" name="Connection Line"/>
          <p:cNvCxnSpPr>
            <a:cxnSpLocks/>
            <a:stCxn id="382" idx="1"/>
            <a:endCxn id="383" idx="3"/>
          </p:cNvCxnSpPr>
          <p:nvPr/>
        </p:nvCxnSpPr>
        <p:spPr>
          <a:xfrm flipH="1">
            <a:off x="5428586" y="5181600"/>
            <a:ext cx="2501919" cy="0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p:sp>
        <p:nvSpPr>
          <p:cNvPr id="387" name="Use a 2D void finder"/>
          <p:cNvSpPr/>
          <p:nvPr/>
        </p:nvSpPr>
        <p:spPr>
          <a:xfrm>
            <a:off x="4863703" y="6833913"/>
            <a:ext cx="3879583" cy="1271168"/>
          </a:xfrm>
          <a:prstGeom prst="roundRect">
            <a:avLst>
              <a:gd name="adj" fmla="val 18421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968"/>
                </a:schemeClr>
              </a:gs>
              <a:gs pos="100000">
                <a:schemeClr val="accent5">
                  <a:hueOff val="360152"/>
                  <a:satOff val="-11196"/>
                  <a:lumOff val="61575"/>
                  <a:alpha val="63968"/>
                </a:schemeClr>
              </a:gs>
            </a:gsLst>
            <a:lin ang="16200000"/>
          </a:gradFill>
          <a:ln w="88900">
            <a:solidFill>
              <a:srgbClr val="FF2600">
                <a:alpha val="63968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30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Use a 2D void finder </a:t>
            </a:r>
          </a:p>
        </p:txBody>
      </p:sp>
      <p:cxnSp>
        <p:nvCxnSpPr>
          <p:cNvPr id="388" name="Connection Line"/>
          <p:cNvCxnSpPr>
            <a:cxnSpLocks/>
            <a:endCxn id="387" idx="1"/>
          </p:cNvCxnSpPr>
          <p:nvPr/>
        </p:nvCxnSpPr>
        <p:spPr>
          <a:xfrm>
            <a:off x="3570857" y="6006143"/>
            <a:ext cx="1292846" cy="1463354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p:sp>
        <p:nvSpPr>
          <p:cNvPr id="389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90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391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392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393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394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395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396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97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398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399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4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443;p38"/>
          <p:cNvSpPr/>
          <p:nvPr/>
        </p:nvSpPr>
        <p:spPr>
          <a:xfrm>
            <a:off x="0" y="-27968"/>
            <a:ext cx="13004801" cy="975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9" name="Nico Schuster…"/>
          <p:cNvSpPr txBox="1"/>
          <p:nvPr/>
        </p:nvSpPr>
        <p:spPr>
          <a:xfrm>
            <a:off x="2739039" y="7601080"/>
            <a:ext cx="1902539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199" tIns="76199" rIns="76199" bIns="76199" anchor="ctr">
            <a:spAutoFit/>
          </a:bodyPr>
          <a:lstStyle/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Pauline Vielzeuf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Researcher</a:t>
            </a:r>
          </a:p>
        </p:txBody>
      </p:sp>
      <p:sp>
        <p:nvSpPr>
          <p:cNvPr id="130" name="Nico Schuster…"/>
          <p:cNvSpPr txBox="1"/>
          <p:nvPr/>
        </p:nvSpPr>
        <p:spPr>
          <a:xfrm>
            <a:off x="4910415" y="7932632"/>
            <a:ext cx="190254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199" tIns="76199" rIns="76199" bIns="76199" anchor="ctr">
            <a:spAutoFit/>
          </a:bodyPr>
          <a:lstStyle/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Marie-Claude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Cousinou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Professor</a:t>
            </a:r>
          </a:p>
        </p:txBody>
      </p:sp>
      <p:sp>
        <p:nvSpPr>
          <p:cNvPr id="131" name="Nico Schuster…"/>
          <p:cNvSpPr txBox="1"/>
          <p:nvPr/>
        </p:nvSpPr>
        <p:spPr>
          <a:xfrm>
            <a:off x="6922958" y="7393692"/>
            <a:ext cx="1902539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199" tIns="76199" rIns="76199" bIns="76199" anchor="ctr">
            <a:spAutoFit/>
          </a:bodyPr>
          <a:lstStyle/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Stéphanie Escoffier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Senior Researcher</a:t>
            </a:r>
          </a:p>
        </p:txBody>
      </p:sp>
      <p:pic>
        <p:nvPicPr>
          <p:cNvPr id="132" name="Logo_CPPM_filet_blanc.png" descr="Logo_CPPM_filet_blan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744" y="325084"/>
            <a:ext cx="1193237" cy="1438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Euclid_logo.pdf" descr="Euclid_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293" y="289622"/>
            <a:ext cx="938032" cy="938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Colorized RGB - use over white-100.jpg" descr="Colorized RGB - use over white-100.jpg"/>
          <p:cNvPicPr>
            <a:picLocks noChangeAspect="1"/>
          </p:cNvPicPr>
          <p:nvPr/>
        </p:nvPicPr>
        <p:blipFill>
          <a:blip r:embed="rId5"/>
          <a:srcRect l="12447" t="24149" r="8246" b="27594"/>
          <a:stretch>
            <a:fillRect/>
          </a:stretch>
        </p:blipFill>
        <p:spPr>
          <a:xfrm>
            <a:off x="10471955" y="419122"/>
            <a:ext cx="1116022" cy="679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DESI-logo-1.png" descr="DESI-logo-1.png"/>
          <p:cNvPicPr>
            <a:picLocks noChangeAspect="1"/>
          </p:cNvPicPr>
          <p:nvPr/>
        </p:nvPicPr>
        <p:blipFill>
          <a:blip r:embed="rId6"/>
          <a:srcRect r="51896"/>
          <a:stretch>
            <a:fillRect/>
          </a:stretch>
        </p:blipFill>
        <p:spPr>
          <a:xfrm>
            <a:off x="9305295" y="289788"/>
            <a:ext cx="1193409" cy="937781"/>
          </a:xfrm>
          <a:prstGeom prst="rect">
            <a:avLst/>
          </a:prstGeom>
          <a:ln w="12700">
            <a:miter lim="400000"/>
          </a:ln>
          <a:effectLst>
            <a:outerShdw blurRad="25400" dist="12700" dir="5400000" rotWithShape="0">
              <a:srgbClr val="002452"/>
            </a:outerShdw>
          </a:effectLst>
        </p:spPr>
      </p:pic>
      <p:sp>
        <p:nvSpPr>
          <p:cNvPr id="136" name="Voids@CPPM team"/>
          <p:cNvSpPr txBox="1"/>
          <p:nvPr/>
        </p:nvSpPr>
        <p:spPr>
          <a:xfrm>
            <a:off x="222819" y="206751"/>
            <a:ext cx="587358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6199" tIns="76199" rIns="76199" bIns="76199" anchor="ctr">
            <a:spAutoFit/>
          </a:bodyPr>
          <a:lstStyle/>
          <a:p>
            <a:pPr algn="just" defTabSz="1168399">
              <a:defRPr sz="5000">
                <a:solidFill>
                  <a:srgbClr val="004D8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Voids@CPPM team:</a:t>
            </a:r>
          </a:p>
        </p:txBody>
      </p:sp>
      <p:pic>
        <p:nvPicPr>
          <p:cNvPr id="137" name="logoAMU.jpg" descr="logoAMU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9530" y="8170495"/>
            <a:ext cx="1593076" cy="545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n2p3-logo.png" descr="in2p3-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3349" y="8130230"/>
            <a:ext cx="1054735" cy="585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LOGO_ERC.jpg" descr="LOGO_ERC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5860" y="8772903"/>
            <a:ext cx="956734" cy="956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Amidex + FR2030.png" descr="Amidex + FR2030.png"/>
          <p:cNvPicPr>
            <a:picLocks noChangeAspect="1"/>
          </p:cNvPicPr>
          <p:nvPr/>
        </p:nvPicPr>
        <p:blipFill>
          <a:blip r:embed="rId10"/>
          <a:srcRect r="54631"/>
          <a:stretch>
            <a:fillRect/>
          </a:stretch>
        </p:blipFill>
        <p:spPr>
          <a:xfrm>
            <a:off x="11071536" y="9153607"/>
            <a:ext cx="1902267" cy="398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CPPM_Vue.jpg" descr="CPPM_Vue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6784" y="3614784"/>
            <a:ext cx="2609866" cy="2805745"/>
          </a:xfrm>
          <a:prstGeom prst="rect">
            <a:avLst/>
          </a:prstGeom>
          <a:ln w="12700">
            <a:miter lim="400000"/>
          </a:ln>
          <a:effectLst>
            <a:outerShdw blurRad="444500" dist="127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468" y="2808729"/>
            <a:ext cx="1457409" cy="1457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icture 9" descr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5997" y="2125505"/>
            <a:ext cx="1457023" cy="1457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11" descr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1381" y="2301842"/>
            <a:ext cx="1457023" cy="1457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13" descr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5716" y="2678749"/>
            <a:ext cx="1457023" cy="1457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icture 15" descr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1610" y="4436990"/>
            <a:ext cx="1457023" cy="1457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17" descr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1797" y="6250238"/>
            <a:ext cx="1457023" cy="1457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47" descr="Picture 4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3366" y="6611368"/>
            <a:ext cx="1457023" cy="1457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51" descr="Picture 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45715" y="6325637"/>
            <a:ext cx="1457023" cy="1457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63" descr="Picture 6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6186" y="5073810"/>
            <a:ext cx="1457023" cy="145702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Nico Schuster…"/>
          <p:cNvSpPr txBox="1"/>
          <p:nvPr/>
        </p:nvSpPr>
        <p:spPr>
          <a:xfrm>
            <a:off x="1868008" y="4207313"/>
            <a:ext cx="1457409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199" tIns="76199" rIns="76199" bIns="76199" anchor="ctr">
            <a:spAutoFit/>
          </a:bodyPr>
          <a:lstStyle/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Nico Schuster</a:t>
            </a:r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Postdoc</a:t>
            </a:r>
          </a:p>
        </p:txBody>
      </p:sp>
      <p:sp>
        <p:nvSpPr>
          <p:cNvPr id="152" name="Nico Schuster…"/>
          <p:cNvSpPr txBox="1"/>
          <p:nvPr/>
        </p:nvSpPr>
        <p:spPr>
          <a:xfrm>
            <a:off x="3389244" y="3651117"/>
            <a:ext cx="1457409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199" tIns="76199" rIns="76199" bIns="76199" anchor="ctr">
            <a:spAutoFit/>
          </a:bodyPr>
          <a:lstStyle/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Giulia Degni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Postdoc</a:t>
            </a:r>
          </a:p>
        </p:txBody>
      </p:sp>
      <p:sp>
        <p:nvSpPr>
          <p:cNvPr id="153" name="Nico Schuster…"/>
          <p:cNvSpPr txBox="1"/>
          <p:nvPr/>
        </p:nvSpPr>
        <p:spPr>
          <a:xfrm>
            <a:off x="4910480" y="3618532"/>
            <a:ext cx="190254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199" tIns="76199" rIns="76199" bIns="76199" anchor="ctr">
            <a:spAutoFit/>
          </a:bodyPr>
          <a:lstStyle/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Katayoon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Ghaemiardakani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PhD 2</a:t>
            </a:r>
            <a:r>
              <a:rPr baseline="30444"/>
              <a:t>nd</a:t>
            </a:r>
            <a:r>
              <a:t> year</a:t>
            </a:r>
          </a:p>
        </p:txBody>
      </p:sp>
      <p:sp>
        <p:nvSpPr>
          <p:cNvPr id="154" name="Nico Schuster…"/>
          <p:cNvSpPr txBox="1"/>
          <p:nvPr/>
        </p:nvSpPr>
        <p:spPr>
          <a:xfrm>
            <a:off x="1126186" y="6420962"/>
            <a:ext cx="145741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199" tIns="76199" rIns="76199" bIns="76199" anchor="ctr">
            <a:spAutoFit/>
          </a:bodyPr>
          <a:lstStyle/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Alice Pisani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Professor</a:t>
            </a:r>
          </a:p>
        </p:txBody>
      </p:sp>
      <p:sp>
        <p:nvSpPr>
          <p:cNvPr id="155" name="Nico Schuster…"/>
          <p:cNvSpPr txBox="1"/>
          <p:nvPr/>
        </p:nvSpPr>
        <p:spPr>
          <a:xfrm>
            <a:off x="6866749" y="3995984"/>
            <a:ext cx="1902539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199" tIns="76199" rIns="76199" bIns="76199" anchor="ctr">
            <a:spAutoFit/>
          </a:bodyPr>
          <a:lstStyle/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Pierre Boccard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PhD 2</a:t>
            </a:r>
            <a:r>
              <a:rPr baseline="30444"/>
              <a:t>nd</a:t>
            </a:r>
            <a:r>
              <a:t> year</a:t>
            </a:r>
          </a:p>
        </p:txBody>
      </p:sp>
      <p:sp>
        <p:nvSpPr>
          <p:cNvPr id="156" name="Nico Schuster…"/>
          <p:cNvSpPr txBox="1"/>
          <p:nvPr/>
        </p:nvSpPr>
        <p:spPr>
          <a:xfrm>
            <a:off x="8244928" y="5850896"/>
            <a:ext cx="190254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199" tIns="76199" rIns="76199" bIns="76199" anchor="ctr">
            <a:spAutoFit/>
          </a:bodyPr>
          <a:lstStyle/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Julien Zoubian</a:t>
            </a:r>
            <a:endParaRPr sz="4000"/>
          </a:p>
          <a:p>
            <a:pPr algn="ctr" defTabSz="1168399">
              <a:defRPr sz="1800">
                <a:solidFill>
                  <a:srgbClr val="004D8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Research Engineer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97495" y="8040695"/>
            <a:ext cx="213226" cy="3066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ra_dec.jpeg" descr="ra_dec.jpeg"/>
          <p:cNvPicPr>
            <a:picLocks noChangeAspect="1"/>
          </p:cNvPicPr>
          <p:nvPr/>
        </p:nvPicPr>
        <p:blipFill>
          <a:blip r:embed="rId3"/>
          <a:srcRect l="14483" t="5465" r="5471" b="11083"/>
          <a:stretch>
            <a:fillRect/>
          </a:stretch>
        </p:blipFill>
        <p:spPr>
          <a:xfrm>
            <a:off x="491112" y="2332668"/>
            <a:ext cx="5476401" cy="5472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ra_dec_uncertainty02.jpeg" descr="ra_dec_uncertainty02.jpeg"/>
          <p:cNvPicPr>
            <a:picLocks noChangeAspect="1"/>
          </p:cNvPicPr>
          <p:nvPr/>
        </p:nvPicPr>
        <p:blipFill>
          <a:blip r:embed="rId4"/>
          <a:srcRect l="14992" t="5133" r="5039" b="11437"/>
          <a:stretch>
            <a:fillRect/>
          </a:stretch>
        </p:blipFill>
        <p:spPr>
          <a:xfrm>
            <a:off x="7036812" y="2330440"/>
            <a:ext cx="5476725" cy="5476845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Google Shape;114;p17"/>
          <p:cNvSpPr txBox="1"/>
          <p:nvPr/>
        </p:nvSpPr>
        <p:spPr>
          <a:xfrm>
            <a:off x="2999433" y="1224322"/>
            <a:ext cx="7005934" cy="869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Why does 2D work ?</a:t>
            </a:r>
          </a:p>
        </p:txBody>
      </p:sp>
      <p:sp>
        <p:nvSpPr>
          <p:cNvPr id="405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06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407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408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409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410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411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12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413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414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415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416" name="Google Shape;114;p17"/>
          <p:cNvSpPr txBox="1"/>
          <p:nvPr/>
        </p:nvSpPr>
        <p:spPr>
          <a:xfrm>
            <a:off x="1020140" y="1728150"/>
            <a:ext cx="2398628" cy="64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True redshift</a:t>
            </a:r>
          </a:p>
        </p:txBody>
      </p:sp>
      <p:sp>
        <p:nvSpPr>
          <p:cNvPr id="417" name="Google Shape;114;p17"/>
          <p:cNvSpPr txBox="1"/>
          <p:nvPr/>
        </p:nvSpPr>
        <p:spPr>
          <a:xfrm>
            <a:off x="9902369" y="1728150"/>
            <a:ext cx="2398628" cy="641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Photo-z</a:t>
            </a:r>
          </a:p>
        </p:txBody>
      </p:sp>
      <p:sp>
        <p:nvSpPr>
          <p:cNvPr id="418" name="Google Shape;114;p17"/>
          <p:cNvSpPr txBox="1"/>
          <p:nvPr/>
        </p:nvSpPr>
        <p:spPr>
          <a:xfrm>
            <a:off x="4835025" y="8043870"/>
            <a:ext cx="3334750" cy="717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3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Slice 100 Mpc/h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Screenshot 2025-07-10 at 11.12.12.png" descr="Screenshot 2025-07-10 at 11.12.12.png"/>
          <p:cNvPicPr>
            <a:picLocks noChangeAspect="1"/>
          </p:cNvPicPr>
          <p:nvPr/>
        </p:nvPicPr>
        <p:blipFill>
          <a:blip r:embed="rId3"/>
          <a:srcRect b="36037"/>
          <a:stretch>
            <a:fillRect/>
          </a:stretch>
        </p:blipFill>
        <p:spPr>
          <a:xfrm>
            <a:off x="180776" y="3352641"/>
            <a:ext cx="12643235" cy="3952782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Google Shape;384;p34"/>
          <p:cNvSpPr txBox="1"/>
          <p:nvPr/>
        </p:nvSpPr>
        <p:spPr>
          <a:xfrm>
            <a:off x="4349253" y="7346821"/>
            <a:ext cx="4306294" cy="60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200">
                <a:solidFill>
                  <a:srgbClr val="FFFFFF"/>
                </a:solidFill>
                <a:uFill>
                  <a:solidFill>
                    <a:schemeClr val="accent5"/>
                  </a:solidFill>
                </a:uFill>
                <a:latin typeface="Hoefler Text"/>
                <a:ea typeface="Hoefler Text"/>
                <a:cs typeface="Hoefler Text"/>
                <a:sym typeface="Hoefler Text"/>
                <a:hlinkClick r:id="rId4"/>
              </a:defRPr>
            </a:lvl1pPr>
          </a:lstStyle>
          <a:p>
            <a:pPr>
              <a:defRPr>
                <a:uFillTx/>
              </a:defRPr>
            </a:pPr>
            <a:r>
              <a:rPr dirty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Sanchez et al. arxiv:1605.03982</a:t>
            </a:r>
          </a:p>
        </p:txBody>
      </p:sp>
      <p:sp>
        <p:nvSpPr>
          <p:cNvPr id="423" name="Google Shape;114;p17"/>
          <p:cNvSpPr txBox="1"/>
          <p:nvPr/>
        </p:nvSpPr>
        <p:spPr>
          <a:xfrm>
            <a:off x="2999433" y="1546373"/>
            <a:ext cx="7005934" cy="869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Density profile in 2D</a:t>
            </a:r>
          </a:p>
        </p:txBody>
      </p:sp>
      <p:sp>
        <p:nvSpPr>
          <p:cNvPr id="424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25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426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427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428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429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430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31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432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433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434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4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void_flattening.mp4" descr="void_flattening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225" y="1000734"/>
            <a:ext cx="9866350" cy="7752132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39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440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441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442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443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444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45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446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447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448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3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image copy 2.png" descr="image copy 2.png"/>
          <p:cNvPicPr>
            <a:picLocks noChangeAspect="1"/>
          </p:cNvPicPr>
          <p:nvPr/>
        </p:nvPicPr>
        <p:blipFill>
          <a:blip r:embed="rId3"/>
          <a:srcRect r="3090" b="9165"/>
          <a:stretch>
            <a:fillRect/>
          </a:stretch>
        </p:blipFill>
        <p:spPr>
          <a:xfrm>
            <a:off x="966011" y="5731168"/>
            <a:ext cx="5292403" cy="2048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age copy 3.png" descr="image copy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871" y="5731168"/>
            <a:ext cx="5045918" cy="204867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Google Shape;387;p34"/>
          <p:cNvSpPr txBox="1"/>
          <p:nvPr/>
        </p:nvSpPr>
        <p:spPr>
          <a:xfrm>
            <a:off x="302418" y="1537002"/>
            <a:ext cx="12399965" cy="3206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/>
          <a:p>
            <a:pPr marL="240631" indent="-240631">
              <a:buSzPct val="100000"/>
              <a:buChar char="•"/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Slice the sample in redshift bins of ~100 Mpc/h and project on a 2D plane.  </a:t>
            </a:r>
          </a:p>
          <a:p>
            <a:pPr marL="240631" indent="-240631">
              <a:buSzPct val="100000"/>
              <a:buChar char="•"/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 marL="240631" indent="-240631">
              <a:buSzPct val="100000"/>
              <a:buChar char="•"/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Compute the density field and applying Gaussian smoothing </a:t>
            </a:r>
          </a:p>
          <a:p>
            <a:pPr marL="240631" indent="-240631">
              <a:buSzPct val="100000"/>
              <a:buChar char="•"/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 marL="240631" indent="-240631">
              <a:buSzPct val="100000"/>
              <a:buChar char="•"/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Identify  the most underdense pixel and grow the void to a density threshold </a:t>
            </a:r>
          </a:p>
          <a:p>
            <a:pPr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 marL="240631" indent="-240631">
              <a:buSzPct val="100000"/>
              <a:buChar char="•"/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Current work : establish an analytical connexion between the density contrast in 3D to the one in 2D</a:t>
            </a:r>
          </a:p>
        </p:txBody>
      </p:sp>
      <p:sp>
        <p:nvSpPr>
          <p:cNvPr id="454" name="Google Shape;384;p34"/>
          <p:cNvSpPr txBox="1"/>
          <p:nvPr/>
        </p:nvSpPr>
        <p:spPr>
          <a:xfrm>
            <a:off x="4349253" y="7867522"/>
            <a:ext cx="4306294" cy="60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200">
                <a:solidFill>
                  <a:srgbClr val="FFFFFF"/>
                </a:solidFill>
                <a:uFill>
                  <a:solidFill>
                    <a:schemeClr val="accent5"/>
                  </a:solidFill>
                </a:uFill>
                <a:latin typeface="Hoefler Text"/>
                <a:ea typeface="Hoefler Text"/>
                <a:cs typeface="Hoefler Text"/>
                <a:sym typeface="Hoefler Text"/>
                <a:hlinkClick r:id="rId5"/>
              </a:defRPr>
            </a:lvl1pPr>
          </a:lstStyle>
          <a:p>
            <a:pPr>
              <a:defRPr>
                <a:uFillTx/>
              </a:defRPr>
            </a:pPr>
            <a:r>
              <a:rPr dirty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Sanchez et al. arxiv:1605.03982</a:t>
            </a:r>
          </a:p>
        </p:txBody>
      </p:sp>
      <p:sp>
        <p:nvSpPr>
          <p:cNvPr id="455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56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457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458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459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460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461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62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463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464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465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4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114;p17"/>
          <p:cNvSpPr txBox="1"/>
          <p:nvPr/>
        </p:nvSpPr>
        <p:spPr>
          <a:xfrm>
            <a:off x="2999433" y="4251473"/>
            <a:ext cx="7005934" cy="125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6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Screenshot 2025-03-14 at 09.59.00.pngGoogle Shape;244;p25"/>
          <p:cNvGrpSpPr/>
          <p:nvPr/>
        </p:nvGrpSpPr>
        <p:grpSpPr>
          <a:xfrm>
            <a:off x="6922491" y="3273686"/>
            <a:ext cx="5900991" cy="4704828"/>
            <a:chOff x="0" y="0"/>
            <a:chExt cx="5900989" cy="4704827"/>
          </a:xfrm>
        </p:grpSpPr>
        <p:sp>
          <p:nvSpPr>
            <p:cNvPr id="471" name="Rectangle"/>
            <p:cNvSpPr/>
            <p:nvPr/>
          </p:nvSpPr>
          <p:spPr>
            <a:xfrm>
              <a:off x="0" y="0"/>
              <a:ext cx="5900990" cy="47048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472" name="image7.png" descr="image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900990" cy="4704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4" name="Google Shape;384;p34"/>
          <p:cNvSpPr txBox="1"/>
          <p:nvPr/>
        </p:nvSpPr>
        <p:spPr>
          <a:xfrm>
            <a:off x="7719839" y="8070722"/>
            <a:ext cx="4306295" cy="60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200">
                <a:solidFill>
                  <a:srgbClr val="FFFFFF"/>
                </a:solidFill>
                <a:uFill>
                  <a:solidFill>
                    <a:schemeClr val="accent5"/>
                  </a:solidFill>
                </a:uFill>
                <a:latin typeface="Hoefler Text"/>
                <a:ea typeface="Hoefler Text"/>
                <a:cs typeface="Hoefler Text"/>
                <a:sym typeface="Hoefler Text"/>
                <a:hlinkClick r:id="rId4"/>
              </a:defRPr>
            </a:lvl1pPr>
          </a:lstStyle>
          <a:p>
            <a:pPr>
              <a:defRPr>
                <a:uFillTx/>
              </a:defRPr>
            </a:pPr>
            <a:r>
              <a:rPr dirty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Pollina et al. arxiv:1806.06860</a:t>
            </a:r>
          </a:p>
        </p:txBody>
      </p:sp>
      <p:sp>
        <p:nvSpPr>
          <p:cNvPr id="475" name="Cluster voids means using clusters…"/>
          <p:cNvSpPr txBox="1"/>
          <p:nvPr/>
        </p:nvSpPr>
        <p:spPr>
          <a:xfrm>
            <a:off x="200679" y="2781300"/>
            <a:ext cx="6534754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Cluster voids means using clusters </a:t>
            </a:r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(= more biased tracers)</a:t>
            </a:r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Some previous studies exist on the cluster VSF</a:t>
            </a:r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Galaxy cluster VSF significantly different than galaxy VSF</a:t>
            </a:r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defRPr sz="2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More robust to photo-z errors</a:t>
            </a:r>
          </a:p>
        </p:txBody>
      </p:sp>
      <p:sp>
        <p:nvSpPr>
          <p:cNvPr id="476" name="Line"/>
          <p:cNvSpPr/>
          <p:nvPr/>
        </p:nvSpPr>
        <p:spPr>
          <a:xfrm flipV="1">
            <a:off x="8445500" y="2281981"/>
            <a:ext cx="194568" cy="1350219"/>
          </a:xfrm>
          <a:prstGeom prst="line">
            <a:avLst/>
          </a:prstGeom>
          <a:ln w="25400">
            <a:solidFill>
              <a:srgbClr val="EC3835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7" name="Line"/>
          <p:cNvSpPr/>
          <p:nvPr/>
        </p:nvSpPr>
        <p:spPr>
          <a:xfrm flipH="1" flipV="1">
            <a:off x="8777188" y="2294731"/>
            <a:ext cx="633513" cy="1832770"/>
          </a:xfrm>
          <a:prstGeom prst="line">
            <a:avLst/>
          </a:prstGeom>
          <a:ln w="25400">
            <a:solidFill>
              <a:srgbClr val="EC3835"/>
            </a:solidFill>
          </a:ln>
        </p:spPr>
        <p:txBody>
          <a:bodyPr lIns="0" tIns="0" rIns="0" bIns="0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8" name="Google Shape;384;p34"/>
              <p:cNvSpPr txBox="1"/>
              <p:nvPr/>
            </p:nvSpPr>
            <p:spPr>
              <a:xfrm>
                <a:off x="7476372" y="1731940"/>
                <a:ext cx="2132824" cy="5906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30026" tIns="130026" rIns="130026" bIns="130026">
                <a:spAutoFit/>
              </a:bodyPr>
              <a:lstStyle>
                <a:lvl1pPr algn="ctr">
                  <a:defRPr sz="22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20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20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/(1+</m:t>
                      </m:r>
                      <m:r>
                        <a:rPr sz="20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0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)=0.017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78" name="Google Shape;384;p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372" y="1731940"/>
                <a:ext cx="2132824" cy="590637"/>
              </a:xfrm>
              <a:prstGeom prst="rect">
                <a:avLst/>
              </a:prstGeom>
              <a:blipFill>
                <a:blip r:embed="rId5"/>
                <a:stretch>
                  <a:fillRect b="-278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9" name="Line"/>
          <p:cNvSpPr/>
          <p:nvPr/>
        </p:nvSpPr>
        <p:spPr>
          <a:xfrm flipH="1" flipV="1">
            <a:off x="11465140" y="2282661"/>
            <a:ext cx="91860" cy="3660940"/>
          </a:xfrm>
          <a:prstGeom prst="line">
            <a:avLst/>
          </a:prstGeom>
          <a:ln w="25400">
            <a:solidFill>
              <a:srgbClr val="1729EC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80" name="Line"/>
          <p:cNvSpPr/>
          <p:nvPr/>
        </p:nvSpPr>
        <p:spPr>
          <a:xfrm flipV="1">
            <a:off x="10680079" y="2255986"/>
            <a:ext cx="594421" cy="3052615"/>
          </a:xfrm>
          <a:prstGeom prst="line">
            <a:avLst/>
          </a:prstGeom>
          <a:ln w="25400">
            <a:solidFill>
              <a:srgbClr val="1729EC"/>
            </a:solidFill>
          </a:ln>
        </p:spPr>
        <p:txBody>
          <a:bodyPr lIns="0" tIns="0" rIns="0" bIns="0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1" name="Google Shape;384;p34"/>
              <p:cNvSpPr txBox="1"/>
              <p:nvPr/>
            </p:nvSpPr>
            <p:spPr>
              <a:xfrm>
                <a:off x="10444658" y="1059222"/>
                <a:ext cx="2132824" cy="5963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30026" tIns="130026" rIns="130026" bIns="130026">
                <a:spAutoFit/>
              </a:bodyPr>
              <a:lstStyle>
                <a:lvl1pPr algn="ctr">
                  <a:defRPr sz="22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5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21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/(1+</m:t>
                      </m:r>
                      <m:r>
                        <a:rPr sz="21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21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)=0.01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81" name="Google Shape;384;p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4658" y="1059222"/>
                <a:ext cx="2132824" cy="596353"/>
              </a:xfrm>
              <a:prstGeom prst="rect">
                <a:avLst/>
              </a:prstGeom>
              <a:blipFill>
                <a:blip r:embed="rId6"/>
                <a:stretch>
                  <a:fillRect b="-346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2" name="Google Shape;384;p34"/>
              <p:cNvSpPr txBox="1"/>
              <p:nvPr/>
            </p:nvSpPr>
            <p:spPr>
              <a:xfrm>
                <a:off x="10350135" y="1643256"/>
                <a:ext cx="2132824" cy="59722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30026" tIns="130026" rIns="130026" bIns="130026">
                <a:spAutoFit/>
              </a:bodyPr>
              <a:lstStyle>
                <a:lvl1pPr algn="ctr">
                  <a:defRPr sz="22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21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sz="215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sSup>
                        <m:sSupPr>
                          <m:ctrlP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sz="215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482" name="Google Shape;384;p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0135" y="1643256"/>
                <a:ext cx="2132824" cy="597222"/>
              </a:xfrm>
              <a:prstGeom prst="rect">
                <a:avLst/>
              </a:prstGeom>
              <a:blipFill>
                <a:blip r:embed="rId7"/>
                <a:stretch>
                  <a:fillRect b="-4693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3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84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485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486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487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488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489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490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91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492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493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4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114;p17"/>
          <p:cNvSpPr txBox="1"/>
          <p:nvPr/>
        </p:nvSpPr>
        <p:spPr>
          <a:xfrm>
            <a:off x="1871136" y="4251473"/>
            <a:ext cx="9262528" cy="125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6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The Void Size Function</a:t>
            </a:r>
          </a:p>
        </p:txBody>
      </p:sp>
      <p:sp>
        <p:nvSpPr>
          <p:cNvPr id="497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498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499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500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5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vsf.mp4" descr="vsf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53" y="1556241"/>
            <a:ext cx="13004801" cy="6641118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05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506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507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508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509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510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511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12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513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514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5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0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18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519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520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521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522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523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524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25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526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527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528" name="Google Shape;114;p17"/>
          <p:cNvSpPr txBox="1"/>
          <p:nvPr/>
        </p:nvSpPr>
        <p:spPr>
          <a:xfrm>
            <a:off x="1871136" y="1221780"/>
            <a:ext cx="9262528" cy="1022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Theoretical model</a:t>
            </a:r>
          </a:p>
        </p:txBody>
      </p:sp>
      <p:pic>
        <p:nvPicPr>
          <p:cNvPr id="529" name="Screenshot 2026-06-02 at 11.47.28.png" descr="Screenshot 2026-06-02 at 11.47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819" y="3449224"/>
            <a:ext cx="7657162" cy="2194791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Google Shape;384;p34"/>
          <p:cNvSpPr txBox="1"/>
          <p:nvPr/>
        </p:nvSpPr>
        <p:spPr>
          <a:xfrm>
            <a:off x="4349253" y="5870049"/>
            <a:ext cx="4306294" cy="60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200">
                <a:solidFill>
                  <a:srgbClr val="FFFFFF"/>
                </a:solidFill>
                <a:uFill>
                  <a:solidFill>
                    <a:schemeClr val="accent5"/>
                  </a:solidFill>
                </a:uFill>
                <a:latin typeface="Hoefler Text"/>
                <a:ea typeface="Hoefler Text"/>
                <a:cs typeface="Hoefler Text"/>
                <a:sym typeface="Hoefler Text"/>
                <a:hlinkClick r:id="rId4"/>
              </a:defRPr>
            </a:lvl1pPr>
          </a:lstStyle>
          <a:p>
            <a:pPr>
              <a:defRPr>
                <a:uFillTx/>
              </a:defRPr>
            </a:pPr>
            <a:r>
              <a:rPr dirty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Verza et al. arxiv:2401.14451</a:t>
            </a:r>
          </a:p>
        </p:txBody>
      </p:sp>
      <p:sp>
        <p:nvSpPr>
          <p:cNvPr id="5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34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535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536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537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538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539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540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41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542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543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544" name="Excursion set + peak theory…"/>
          <p:cNvSpPr/>
          <p:nvPr/>
        </p:nvSpPr>
        <p:spPr>
          <a:xfrm>
            <a:off x="309770" y="1603579"/>
            <a:ext cx="5118816" cy="1434085"/>
          </a:xfrm>
          <a:prstGeom prst="roundRect">
            <a:avLst>
              <a:gd name="adj" fmla="val 16328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968"/>
                </a:schemeClr>
              </a:gs>
              <a:gs pos="100000">
                <a:schemeClr val="accent5">
                  <a:hueOff val="360152"/>
                  <a:satOff val="-11196"/>
                  <a:lumOff val="61575"/>
                  <a:alpha val="63968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30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Excursion set + peak theory</a:t>
            </a:r>
          </a:p>
          <a:p>
            <a:pPr algn="ctr">
              <a:defRPr sz="2000">
                <a:solidFill>
                  <a:schemeClr val="accent2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Lagrangian density peaks</a:t>
            </a:r>
          </a:p>
        </p:txBody>
      </p:sp>
      <p:sp>
        <p:nvSpPr>
          <p:cNvPr id="545" name="Effective moving barrier"/>
          <p:cNvSpPr/>
          <p:nvPr/>
        </p:nvSpPr>
        <p:spPr>
          <a:xfrm>
            <a:off x="7784703" y="1492851"/>
            <a:ext cx="3879583" cy="1655541"/>
          </a:xfrm>
          <a:prstGeom prst="roundRect">
            <a:avLst>
              <a:gd name="adj" fmla="val 15207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968"/>
                </a:schemeClr>
              </a:gs>
              <a:gs pos="100000">
                <a:schemeClr val="accent5">
                  <a:hueOff val="360152"/>
                  <a:satOff val="-11196"/>
                  <a:lumOff val="61575"/>
                  <a:alpha val="63968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30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Effective moving barrier</a:t>
            </a:r>
          </a:p>
        </p:txBody>
      </p:sp>
      <p:sp>
        <p:nvSpPr>
          <p:cNvPr id="546" name="Multiplicity function…"/>
          <p:cNvSpPr/>
          <p:nvPr/>
        </p:nvSpPr>
        <p:spPr>
          <a:xfrm>
            <a:off x="7930505" y="4025291"/>
            <a:ext cx="3879583" cy="1703018"/>
          </a:xfrm>
          <a:prstGeom prst="roundRect">
            <a:avLst>
              <a:gd name="adj" fmla="val 13750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968"/>
                </a:schemeClr>
              </a:gs>
              <a:gs pos="100000">
                <a:schemeClr val="accent5">
                  <a:hueOff val="360152"/>
                  <a:satOff val="-11196"/>
                  <a:lumOff val="61575"/>
                  <a:alpha val="63968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30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Multiplicity function</a:t>
            </a:r>
          </a:p>
          <a:p>
            <a:pPr algn="ctr">
              <a:defRPr sz="2000">
                <a:solidFill>
                  <a:schemeClr val="accent2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First-crossing distribution of the moving barrier</a:t>
            </a:r>
          </a:p>
        </p:txBody>
      </p:sp>
      <p:sp>
        <p:nvSpPr>
          <p:cNvPr id="547" name="Lagrangian VSF…"/>
          <p:cNvSpPr/>
          <p:nvPr/>
        </p:nvSpPr>
        <p:spPr>
          <a:xfrm>
            <a:off x="1549003" y="4353829"/>
            <a:ext cx="3879583" cy="1655542"/>
          </a:xfrm>
          <a:prstGeom prst="roundRect">
            <a:avLst>
              <a:gd name="adj" fmla="val 14144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968"/>
                </a:schemeClr>
              </a:gs>
              <a:gs pos="100000">
                <a:schemeClr val="accent5">
                  <a:hueOff val="360152"/>
                  <a:satOff val="-11196"/>
                  <a:lumOff val="61575"/>
                  <a:alpha val="63968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30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dirty="0" err="1"/>
              <a:t>Lagrangian</a:t>
            </a:r>
            <a:r>
              <a:rPr dirty="0"/>
              <a:t> VSF</a:t>
            </a:r>
          </a:p>
          <a:p>
            <a:pPr algn="ctr">
              <a:defRPr sz="2000">
                <a:solidFill>
                  <a:schemeClr val="accent2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dirty="0" err="1"/>
              <a:t>dn</a:t>
            </a:r>
            <a:r>
              <a:rPr dirty="0"/>
              <a:t>/</a:t>
            </a:r>
            <a:r>
              <a:rPr dirty="0" err="1"/>
              <a:t>dR</a:t>
            </a:r>
            <a:r>
              <a:rPr dirty="0"/>
              <a:t> in </a:t>
            </a:r>
            <a:r>
              <a:rPr dirty="0" err="1"/>
              <a:t>lagrangian</a:t>
            </a:r>
            <a:r>
              <a:rPr dirty="0"/>
              <a:t> space</a:t>
            </a:r>
          </a:p>
        </p:txBody>
      </p:sp>
      <p:cxnSp>
        <p:nvCxnSpPr>
          <p:cNvPr id="548" name="Connection Line"/>
          <p:cNvCxnSpPr>
            <a:cxnSpLocks/>
            <a:stCxn id="544" idx="3"/>
            <a:endCxn id="545" idx="1"/>
          </p:cNvCxnSpPr>
          <p:nvPr/>
        </p:nvCxnSpPr>
        <p:spPr>
          <a:xfrm>
            <a:off x="5428586" y="2320622"/>
            <a:ext cx="2356117" cy="0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p:cxnSp>
        <p:nvCxnSpPr>
          <p:cNvPr id="549" name="Connection Line"/>
          <p:cNvCxnSpPr>
            <a:cxnSpLocks/>
            <a:stCxn id="545" idx="2"/>
            <a:endCxn id="546" idx="0"/>
          </p:cNvCxnSpPr>
          <p:nvPr/>
        </p:nvCxnSpPr>
        <p:spPr>
          <a:xfrm>
            <a:off x="9724495" y="3148392"/>
            <a:ext cx="145802" cy="876899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p:cxnSp>
        <p:nvCxnSpPr>
          <p:cNvPr id="550" name="Connection Line"/>
          <p:cNvCxnSpPr>
            <a:cxnSpLocks/>
            <a:stCxn id="546" idx="1"/>
            <a:endCxn id="547" idx="3"/>
          </p:cNvCxnSpPr>
          <p:nvPr/>
        </p:nvCxnSpPr>
        <p:spPr>
          <a:xfrm flipH="1">
            <a:off x="5428586" y="4876800"/>
            <a:ext cx="2501919" cy="304800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51" name="Eulerian VSF, fixed…"/>
              <p:cNvSpPr/>
              <p:nvPr/>
            </p:nvSpPr>
            <p:spPr>
              <a:xfrm>
                <a:off x="4863703" y="6405566"/>
                <a:ext cx="5029916" cy="1846800"/>
              </a:xfrm>
              <a:prstGeom prst="roundRect">
                <a:avLst>
                  <a:gd name="adj" fmla="val 12679"/>
                </a:avLst>
              </a:prstGeom>
              <a:gradFill>
                <a:gsLst>
                  <a:gs pos="0">
                    <a:schemeClr val="accent5">
                      <a:hueOff val="321316"/>
                      <a:satOff val="-15343"/>
                      <a:lumOff val="46176"/>
                      <a:alpha val="63968"/>
                    </a:schemeClr>
                  </a:gs>
                  <a:gs pos="100000">
                    <a:schemeClr val="accent5">
                      <a:hueOff val="360152"/>
                      <a:satOff val="-11196"/>
                      <a:lumOff val="61575"/>
                      <a:alpha val="63968"/>
                    </a:schemeClr>
                  </a:gs>
                </a:gsLst>
                <a:lin ang="16200000"/>
              </a:gradFill>
              <a:ln w="88900">
                <a:solidFill>
                  <a:srgbClr val="FF2600">
                    <a:alpha val="63968"/>
                  </a:srgb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 anchor="ctr"/>
              <a:lstStyle/>
              <a:p>
                <a:pPr algn="ctr">
                  <a:defRPr sz="3000"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t>Eulerian VSF,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9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sz="2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/>
              </a:p>
              <a:p>
                <a:pPr algn="ctr">
                  <a:defRPr sz="2000">
                    <a:solidFill>
                      <a:schemeClr val="accent2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t>Lagrangian </a:t>
                </a:r>
                <a14:m>
                  <m:oMath xmlns:m="http://schemas.openxmlformats.org/officeDocument/2006/math">
                    <m:r>
                      <a:rPr sz="1950" i="1">
                        <a:solidFill>
                          <a:srgbClr val="21212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t> Eulerian mapping</a:t>
                </a:r>
                <a:endParaRPr>
                  <a:solidFill>
                    <a:srgbClr val="212121"/>
                  </a:solidFill>
                </a:endParaRPr>
              </a:p>
            </p:txBody>
          </p:sp>
        </mc:Choice>
        <mc:Fallback>
          <p:sp>
            <p:nvSpPr>
              <p:cNvPr id="551" name="Eulerian VSF, fixed…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703" y="6405566"/>
                <a:ext cx="5029916" cy="1846800"/>
              </a:xfrm>
              <a:prstGeom prst="roundRect">
                <a:avLst>
                  <a:gd name="adj" fmla="val 12679"/>
                </a:avLst>
              </a:prstGeom>
              <a:blipFill>
                <a:blip r:embed="rId3"/>
                <a:stretch>
                  <a:fillRect/>
                </a:stretch>
              </a:blipFill>
              <a:ln w="88900">
                <a:solidFill>
                  <a:srgbClr val="FF2600">
                    <a:alpha val="63968"/>
                  </a:srgb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2" name="Connection Line"/>
          <p:cNvCxnSpPr>
            <a:cxnSpLocks/>
            <a:stCxn id="547" idx="2"/>
          </p:cNvCxnSpPr>
          <p:nvPr/>
        </p:nvCxnSpPr>
        <p:spPr>
          <a:xfrm>
            <a:off x="3488795" y="6009371"/>
            <a:ext cx="1374908" cy="1262028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p:sp>
        <p:nvSpPr>
          <p:cNvPr id="5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14;p17"/>
          <p:cNvSpPr txBox="1"/>
          <p:nvPr/>
        </p:nvSpPr>
        <p:spPr>
          <a:xfrm>
            <a:off x="4278826" y="4372123"/>
            <a:ext cx="4447148" cy="125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6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Big picture 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30201" y="7871586"/>
            <a:ext cx="399891" cy="519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291;p28"/>
          <p:cNvSpPr txBox="1"/>
          <p:nvPr/>
        </p:nvSpPr>
        <p:spPr>
          <a:xfrm>
            <a:off x="186178" y="1212522"/>
            <a:ext cx="5977830" cy="2838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/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VIDE voids are topological voids</a:t>
            </a:r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In the model, voids have a density threshold</a:t>
            </a:r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>
              <a:solidFill>
                <a:srgbClr val="434343"/>
              </a:solidFill>
            </a:endParaRPr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Post-process to reach density contrast used in the theoretical model to compare both </a:t>
            </a:r>
          </a:p>
        </p:txBody>
      </p:sp>
      <p:sp>
        <p:nvSpPr>
          <p:cNvPr id="556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57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558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559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560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561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562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63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564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565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566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pic>
        <p:nvPicPr>
          <p:cNvPr id="567" name="void_finder_comparison.mp4" descr="void_finder_comparis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7102" y="3965181"/>
            <a:ext cx="9329551" cy="4886910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5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6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71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572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573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574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575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576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77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578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579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580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1" name="Google Shape;291;p28"/>
              <p:cNvSpPr txBox="1"/>
              <p:nvPr/>
            </p:nvSpPr>
            <p:spPr>
              <a:xfrm>
                <a:off x="190090" y="1216173"/>
                <a:ext cx="5977830" cy="63738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30026" tIns="130026" rIns="130026" bIns="130026">
                <a:spAutoFit/>
              </a:bodyPr>
              <a:lstStyle/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rPr dirty="0"/>
                  <a:t>VIDE voids are topological voids</a:t>
                </a:r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endParaRPr dirty="0"/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rPr dirty="0"/>
                  <a:t>In the model, voids have a density threshold</a:t>
                </a:r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endParaRPr dirty="0">
                  <a:solidFill>
                    <a:srgbClr val="434343"/>
                  </a:solidFill>
                </a:endParaRPr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rPr dirty="0"/>
                  <a:t>Post-process to reach density contrast used in the theoretical model to compare both </a:t>
                </a:r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endParaRPr dirty="0">
                  <a:solidFill>
                    <a:srgbClr val="434343"/>
                  </a:solidFill>
                </a:endParaRPr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rPr dirty="0"/>
                  <a:t>VSF is directly related to </a:t>
                </a:r>
                <a14:m>
                  <m:oMath xmlns:m="http://schemas.openxmlformats.org/officeDocument/2006/math">
                    <m:r>
                      <a:rPr sz="23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sz="23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3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23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endParaRPr dirty="0"/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rPr dirty="0"/>
                  <a:t>Complementary to other classical probes</a:t>
                </a:r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434343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endParaRPr dirty="0"/>
              </a:p>
              <a:p>
                <a:pPr>
                  <a:lnSpc>
                    <a:spcPct val="120000"/>
                  </a:lnSpc>
                  <a:defRPr sz="24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rPr dirty="0"/>
                  <a:t>Powerful tool for physics beyond standard model : modified gravity and the sum of neutrinos masses</a:t>
                </a:r>
              </a:p>
            </p:txBody>
          </p:sp>
        </mc:Choice>
        <mc:Fallback>
          <p:sp>
            <p:nvSpPr>
              <p:cNvPr id="581" name="Google Shape;291;p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90" y="1216173"/>
                <a:ext cx="5977830" cy="6373835"/>
              </a:xfrm>
              <a:prstGeom prst="rect">
                <a:avLst/>
              </a:prstGeom>
              <a:blipFill>
                <a:blip r:embed="rId3"/>
                <a:stretch>
                  <a:fillRect l="-917" r="-1631" b="-86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2" name="Screenshot 2025-03-17 at 10.20.37.pngGoogle Shape;292;p28" descr="Screenshot 2025-03-17 at 10.20.37.pngGoogle Shape;292;p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420" y="4797224"/>
            <a:ext cx="3999843" cy="3851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shot 2025-03-14 at 10.01.04.pngGoogle Shape;260;p26" descr="Screenshot 2025-03-14 at 10.01.04.pngGoogle Shape;260;p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420" y="948915"/>
            <a:ext cx="3999843" cy="3721429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17" name="Google Shape;384;p34">
            <a:extLst>
              <a:ext uri="{FF2B5EF4-FFF2-40B4-BE49-F238E27FC236}">
                <a16:creationId xmlns:a16="http://schemas.microsoft.com/office/drawing/2014/main" id="{C2F553E9-5F98-480F-91E6-DF40F2DC6B06}"/>
              </a:ext>
            </a:extLst>
          </p:cNvPr>
          <p:cNvSpPr txBox="1"/>
          <p:nvPr/>
        </p:nvSpPr>
        <p:spPr>
          <a:xfrm>
            <a:off x="5332381" y="831411"/>
            <a:ext cx="2868054" cy="755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200" i="1" u="sng">
                <a:solidFill>
                  <a:srgbClr val="FFFFFF"/>
                </a:solidFill>
                <a:uFill>
                  <a:solidFill>
                    <a:schemeClr val="accent5"/>
                  </a:solidFill>
                </a:uFill>
                <a:latin typeface="Georgia"/>
                <a:ea typeface="Georgia"/>
                <a:cs typeface="Georgia"/>
                <a:sym typeface="Georgia"/>
                <a:hlinkClick r:id="rId6"/>
              </a:defRPr>
            </a:lvl1pPr>
          </a:lstStyle>
          <a:p>
            <a:pPr>
              <a:defRPr u="none">
                <a:uFillTx/>
              </a:defRPr>
            </a:pPr>
            <a:r>
              <a:rPr sz="1600" u="sng" dirty="0" err="1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Contarini</a:t>
            </a:r>
            <a:r>
              <a:rPr sz="1600" u="sng" dirty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arxiv:2212.03873</a:t>
            </a:r>
          </a:p>
        </p:txBody>
      </p:sp>
      <p:sp>
        <p:nvSpPr>
          <p:cNvPr id="18" name="Google Shape;384;p34">
            <a:extLst>
              <a:ext uri="{FF2B5EF4-FFF2-40B4-BE49-F238E27FC236}">
                <a16:creationId xmlns:a16="http://schemas.microsoft.com/office/drawing/2014/main" id="{DD3D3012-83B8-41E8-8CEA-A12C51B1E708}"/>
              </a:ext>
            </a:extLst>
          </p:cNvPr>
          <p:cNvSpPr txBox="1"/>
          <p:nvPr/>
        </p:nvSpPr>
        <p:spPr>
          <a:xfrm>
            <a:off x="5332381" y="8071429"/>
            <a:ext cx="2868054" cy="5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200" i="1" u="sng">
                <a:solidFill>
                  <a:srgbClr val="FFFFFF"/>
                </a:solidFill>
                <a:uFill>
                  <a:solidFill>
                    <a:schemeClr val="accent5"/>
                  </a:solidFill>
                </a:uFill>
                <a:latin typeface="Georgia"/>
                <a:ea typeface="Georgia"/>
                <a:cs typeface="Georgia"/>
                <a:sym typeface="Georgia"/>
                <a:hlinkClick r:id="rId6"/>
              </a:defRPr>
            </a:lvl1pPr>
          </a:lstStyle>
          <a:p>
            <a:pPr>
              <a:defRPr u="none">
                <a:uFillTx/>
              </a:defRPr>
            </a:pPr>
            <a:r>
              <a:rPr lang="en-US" sz="1600" u="sng" dirty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Kreisch et al. 2020</a:t>
            </a:r>
            <a:endParaRPr sz="1600" u="sng" dirty="0">
              <a:solidFill>
                <a:schemeClr val="bg1"/>
              </a:solidFill>
              <a:uFill>
                <a:solidFill>
                  <a:schemeClr val="accent5"/>
                </a:solidFill>
              </a:u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output2.png" descr="outpu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795" y="2613943"/>
            <a:ext cx="9831549" cy="580041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87" name="Google Shape;114;p17"/>
              <p:cNvSpPr txBox="1"/>
              <p:nvPr/>
            </p:nvSpPr>
            <p:spPr>
              <a:xfrm>
                <a:off x="2694615" y="1100295"/>
                <a:ext cx="8097909" cy="12353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30026" tIns="130026" rIns="130026" bIns="130026">
                <a:sp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:r>
                  <a:t>Voronoi VSF in Abacus mock lightcone</a:t>
                </a:r>
                <a14:m>
                  <m:oMath xmlns:m="http://schemas.openxmlformats.org/officeDocument/2006/math">
                    <m:r>
                      <a:rPr sz="3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sz="3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&gt;2</m:t>
                    </m:r>
                    <m:r>
                      <m:rPr>
                        <m:nor/>
                      </m:rPr>
                      <a:rPr sz="31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sz="3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3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sSup>
                      <m:sSupPr>
                        <m:ctrlPr>
                          <a:rPr sz="3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sz="3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sz="3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1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>
          <p:sp>
            <p:nvSpPr>
              <p:cNvPr id="587" name="Google Shape;114;p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615" y="1100295"/>
                <a:ext cx="8097909" cy="12353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8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89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590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591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592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593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594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595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596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597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598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5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114;p17"/>
          <p:cNvSpPr txBox="1"/>
          <p:nvPr/>
        </p:nvSpPr>
        <p:spPr>
          <a:xfrm>
            <a:off x="1871136" y="181736"/>
            <a:ext cx="9262528" cy="125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6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Conclusion</a:t>
            </a:r>
          </a:p>
        </p:txBody>
      </p:sp>
      <p:sp>
        <p:nvSpPr>
          <p:cNvPr id="602" name="Google Shape;291;p28"/>
          <p:cNvSpPr txBox="1"/>
          <p:nvPr/>
        </p:nvSpPr>
        <p:spPr>
          <a:xfrm>
            <a:off x="412275" y="1951104"/>
            <a:ext cx="12548878" cy="504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/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LSST will provide enormous quantities of galaxies/clusters but photo-z are a real obstacle </a:t>
            </a:r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Use 2D voids, connect those voids to true redshift 3D voids (in progress)</a:t>
            </a:r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>
              <a:solidFill>
                <a:srgbClr val="434343"/>
              </a:solidFill>
            </a:endParaRPr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Use cluster voids to keep using VIDE+Voronoi (main work of PhD)</a:t>
            </a:r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  <a:p>
            <a:pPr>
              <a:lnSpc>
                <a:spcPct val="12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Several questions :</a:t>
            </a:r>
          </a:p>
          <a:p>
            <a:pPr marL="621631" lvl="1" indent="-240631">
              <a:lnSpc>
                <a:spcPct val="120000"/>
              </a:lnSpc>
              <a:buSzPct val="100000"/>
              <a:buChar char="-"/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How are the cosmological constraints affected by photo-z errors ? </a:t>
            </a:r>
          </a:p>
          <a:p>
            <a:pPr marL="621631" lvl="1" indent="-240631">
              <a:lnSpc>
                <a:spcPct val="120000"/>
              </a:lnSpc>
              <a:buSzPct val="100000"/>
              <a:buChar char="-"/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How many clusters and cluster voids should we expect in LSST observations ? </a:t>
            </a:r>
          </a:p>
          <a:p>
            <a:pPr marL="621631" lvl="1" indent="-240631">
              <a:lnSpc>
                <a:spcPct val="120000"/>
              </a:lnSpc>
              <a:buSzPct val="100000"/>
              <a:buChar char="-"/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Photo-z errors in LSST are not simply Gaussian (non-Gaussian tails, catastrophic outliers, systematic biases), how do we incorporate this in the model ? </a:t>
            </a:r>
          </a:p>
        </p:txBody>
      </p:sp>
      <p:sp>
        <p:nvSpPr>
          <p:cNvPr id="603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604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605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606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607" name="Thank You"/>
          <p:cNvSpPr txBox="1"/>
          <p:nvPr/>
        </p:nvSpPr>
        <p:spPr>
          <a:xfrm>
            <a:off x="5402357" y="7906151"/>
            <a:ext cx="22000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7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Thank You</a:t>
            </a:r>
          </a:p>
        </p:txBody>
      </p:sp>
      <p:sp>
        <p:nvSpPr>
          <p:cNvPr id="6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114;p17"/>
          <p:cNvSpPr txBox="1"/>
          <p:nvPr/>
        </p:nvSpPr>
        <p:spPr>
          <a:xfrm>
            <a:off x="1871136" y="4251473"/>
            <a:ext cx="9262528" cy="125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6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Appendix</a:t>
            </a:r>
          </a:p>
        </p:txBody>
      </p:sp>
      <p:sp>
        <p:nvSpPr>
          <p:cNvPr id="6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34</a:t>
            </a:fld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443;p38"/>
          <p:cNvSpPr/>
          <p:nvPr/>
        </p:nvSpPr>
        <p:spPr>
          <a:xfrm>
            <a:off x="0" y="1011208"/>
            <a:ext cx="13004801" cy="77311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pic>
        <p:nvPicPr>
          <p:cNvPr id="614" name="[67,67,67,&quot;https://www.codecogs.com/eqnedit.php?latex=%20n_V(R)%20dR%20%3D%20%5Cfrac%7Bd%7D%7BdR%7D%20%5Cleft%5B%20f_V(%5Cdelta_v%2C%20S)%20%5Cright%5D%20%5Cfrac%7BdS%7D%7BdR%7D%20#0&quot;]Google Shape;388;p34" descr="[67,67,67,&quot;https://www.codecogs.com/eqnedit.php?latex=%20n_V(R)%20dR%20%3D%20%5Cfrac%7Bd%7D%7BdR%7D%20%5Cleft%5B%20f_V(%5Cdelta_v%2C%20S)%20%5Cright%5D%20%5Cfrac%7BdS%7D%7BdR%7D%20#0&quot;]Google Shape;388;p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759" y="2865772"/>
            <a:ext cx="7203362" cy="1174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[67,67,67,&quot;https://www.codecogs.com/eqnedit.php?latex=%20S(R)%20%3D%20%5Cint_0%5E%5Cinfty%20%5Cfrac%7Bdk%7D%7Bk%7D%20%5Cfrac%7Bk%5E3%20P(k)%7D%7B2%5Cpi%5E2%7D%20W%5E2(kR)%20#0&quot;]Google Shape;389;p34" descr="[67,67,67,&quot;https://www.codecogs.com/eqnedit.php?latex=%20S(R)%20%3D%20%5Cint_0%5E%5Cinfty%20%5Cfrac%7Bdk%7D%7Bk%7D%20%5Cfrac%7Bk%5E3%20P(k)%7D%7B2%5Cpi%5E2%7D%20W%5E2(kR)%20#0&quot;]Google Shape;389;p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714" y="5412514"/>
            <a:ext cx="7293452" cy="1319315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Screenshot 2025-07-10 at 17.55.19.png" descr="Screenshot 2025-07-10 at 17.55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315" y="1977983"/>
            <a:ext cx="6666170" cy="6998603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Google Shape;384;p34"/>
          <p:cNvSpPr txBox="1"/>
          <p:nvPr/>
        </p:nvSpPr>
        <p:spPr>
          <a:xfrm>
            <a:off x="5068373" y="880735"/>
            <a:ext cx="2868054" cy="93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200" i="1" u="sng">
                <a:solidFill>
                  <a:srgbClr val="FFFFFF"/>
                </a:solidFill>
                <a:uFill>
                  <a:solidFill>
                    <a:schemeClr val="accent5"/>
                  </a:solidFill>
                </a:uFill>
                <a:latin typeface="Georgia"/>
                <a:ea typeface="Georgia"/>
                <a:cs typeface="Georgia"/>
                <a:sym typeface="Georgia"/>
                <a:hlinkClick r:id="rId4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 err="1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Contarini</a:t>
            </a:r>
            <a:r>
              <a:rPr u="sng" dirty="0">
                <a:solidFill>
                  <a:schemeClr val="bg1"/>
                </a:solidFill>
                <a:uFill>
                  <a:solidFill>
                    <a:schemeClr val="accent5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arxiv:2212.03873</a:t>
            </a:r>
          </a:p>
        </p:txBody>
      </p:sp>
      <p:sp>
        <p:nvSpPr>
          <p:cNvPr id="6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14;p17"/>
          <p:cNvSpPr txBox="1"/>
          <p:nvPr/>
        </p:nvSpPr>
        <p:spPr>
          <a:xfrm>
            <a:off x="8917" y="7761126"/>
            <a:ext cx="830921" cy="717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06</a:t>
            </a:r>
          </a:p>
        </p:txBody>
      </p:sp>
      <p:sp>
        <p:nvSpPr>
          <p:cNvPr id="163" name="Void size function (VSF)…"/>
          <p:cNvSpPr/>
          <p:nvPr/>
        </p:nvSpPr>
        <p:spPr>
          <a:xfrm>
            <a:off x="693340" y="5323497"/>
            <a:ext cx="4157793" cy="2437460"/>
          </a:xfrm>
          <a:prstGeom prst="roundRect">
            <a:avLst>
              <a:gd name="adj" fmla="val 9607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792"/>
                </a:schemeClr>
              </a:gs>
              <a:gs pos="35000">
                <a:srgbClr val="BAECF8">
                  <a:alpha val="63792"/>
                </a:srgbClr>
              </a:gs>
              <a:gs pos="100000">
                <a:schemeClr val="accent5">
                  <a:hueOff val="360152"/>
                  <a:satOff val="-11196"/>
                  <a:lumOff val="61575"/>
                  <a:alpha val="63792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  <a:defRPr sz="3500">
                <a:solidFill>
                  <a:srgbClr val="5A00F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Void size function (VSF) </a:t>
            </a:r>
          </a:p>
          <a:p>
            <a:pPr algn="ctr">
              <a:lnSpc>
                <a:spcPct val="90000"/>
              </a:lnSpc>
              <a:defRPr sz="2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Abundance of voids as a function </a:t>
            </a:r>
          </a:p>
          <a:p>
            <a:pPr algn="ctr">
              <a:lnSpc>
                <a:spcPct val="90000"/>
              </a:lnSpc>
              <a:defRPr sz="3000">
                <a:solidFill>
                  <a:srgbClr val="61AFBC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2500">
                <a:solidFill>
                  <a:srgbClr val="000000"/>
                </a:solidFill>
              </a:rPr>
              <a:t>of their size</a:t>
            </a:r>
            <a: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4" name="Google Shape;452;p38"/>
              <p:cNvSpPr txBox="1"/>
              <p:nvPr/>
            </p:nvSpPr>
            <p:spPr>
              <a:xfrm>
                <a:off x="7829153" y="7070894"/>
                <a:ext cx="4576793" cy="958554"/>
              </a:xfrm>
              <a:prstGeom prst="rect">
                <a:avLst/>
              </a:prstGeom>
              <a:ln w="12700">
                <a:solidFill>
                  <a:srgbClr val="FFFFFF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30026" tIns="130026" rIns="130026" bIns="130026">
                <a:spAutoFit/>
              </a:bodyPr>
              <a:lstStyle/>
              <a:p>
                <a:pPr algn="ctr">
                  <a:defRPr sz="4500">
                    <a:solidFill>
                      <a:srgbClr val="FFFFFF"/>
                    </a:solidFill>
                    <a:latin typeface="Hoefler Text"/>
                    <a:ea typeface="Hoefler Text"/>
                    <a:cs typeface="Hoefler Text"/>
                    <a:sym typeface="Hoefler Text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45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4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sz="44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t>, </a:t>
                </a:r>
                <a14:m>
                  <m:oMath xmlns:m="http://schemas.openxmlformats.org/officeDocument/2006/math">
                    <m:r>
                      <a:rPr sz="44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45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4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sz="44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445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sz="44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4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sz="445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>
          <p:sp>
            <p:nvSpPr>
              <p:cNvPr id="164" name="Google Shape;452;p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153" y="7070894"/>
                <a:ext cx="4576793" cy="958554"/>
              </a:xfrm>
              <a:prstGeom prst="rect">
                <a:avLst/>
              </a:prstGeom>
              <a:blipFill>
                <a:blip r:embed="rId3"/>
                <a:stretch>
                  <a:fillRect t="-3774" b="-20755"/>
                </a:stretch>
              </a:blipFill>
              <a:ln w="12700">
                <a:solidFill>
                  <a:srgbClr val="FFFFFF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5" name="LSST mocks &amp; data…"/>
          <p:cNvSpPr/>
          <p:nvPr/>
        </p:nvSpPr>
        <p:spPr>
          <a:xfrm>
            <a:off x="850503" y="1324179"/>
            <a:ext cx="4589493" cy="2179763"/>
          </a:xfrm>
          <a:prstGeom prst="roundRect">
            <a:avLst>
              <a:gd name="adj" fmla="val 10743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968"/>
                </a:schemeClr>
              </a:gs>
              <a:gs pos="100000">
                <a:schemeClr val="accent5">
                  <a:hueOff val="360152"/>
                  <a:satOff val="-11196"/>
                  <a:lumOff val="61575"/>
                  <a:alpha val="63968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defRPr sz="3500">
                <a:solidFill>
                  <a:srgbClr val="4B08A4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dirty="0"/>
              <a:t>LSST mocks &amp; data</a:t>
            </a:r>
          </a:p>
          <a:p>
            <a:pPr algn="ctr">
              <a:lnSpc>
                <a:spcPct val="120000"/>
              </a:lnSpc>
              <a:defRPr sz="2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dirty="0"/>
              <a:t>- Galaxy </a:t>
            </a:r>
            <a:r>
              <a:rPr dirty="0" err="1"/>
              <a:t>lightcones</a:t>
            </a:r>
            <a:r>
              <a:rPr dirty="0"/>
              <a:t> </a:t>
            </a:r>
          </a:p>
          <a:p>
            <a:pPr algn="ctr">
              <a:lnSpc>
                <a:spcPct val="120000"/>
              </a:lnSpc>
              <a:defRPr sz="2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dirty="0"/>
              <a:t>- 10 years of observations</a:t>
            </a:r>
          </a:p>
          <a:p>
            <a:pPr algn="ctr">
              <a:lnSpc>
                <a:spcPct val="120000"/>
              </a:lnSpc>
              <a:defRPr sz="2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dirty="0"/>
              <a:t>- Billions of galaxies</a:t>
            </a:r>
          </a:p>
        </p:txBody>
      </p:sp>
      <p:sp>
        <p:nvSpPr>
          <p:cNvPr id="166" name="Photo-z uncertainties…"/>
          <p:cNvSpPr/>
          <p:nvPr/>
        </p:nvSpPr>
        <p:spPr>
          <a:xfrm>
            <a:off x="7822803" y="1713020"/>
            <a:ext cx="4589493" cy="1402081"/>
          </a:xfrm>
          <a:prstGeom prst="roundRect">
            <a:avLst>
              <a:gd name="adj" fmla="val 16701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5358"/>
                </a:schemeClr>
              </a:gs>
              <a:gs pos="35000">
                <a:srgbClr val="BAECF8">
                  <a:alpha val="65358"/>
                </a:srgbClr>
              </a:gs>
              <a:gs pos="100000">
                <a:schemeClr val="accent5">
                  <a:hueOff val="360152"/>
                  <a:satOff val="-11196"/>
                  <a:lumOff val="61575"/>
                  <a:alpha val="65358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  <a:defRPr sz="3500">
                <a:solidFill>
                  <a:srgbClr val="3B0A84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Photo-z uncertainties</a:t>
            </a:r>
          </a:p>
          <a:p>
            <a:pPr algn="ctr">
              <a:lnSpc>
                <a:spcPct val="90000"/>
              </a:lnSpc>
              <a:defRPr sz="2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Loss of LOS clustering</a:t>
            </a:r>
          </a:p>
        </p:txBody>
      </p:sp>
      <p:sp>
        <p:nvSpPr>
          <p:cNvPr id="167" name="2 types of voids…"/>
          <p:cNvSpPr/>
          <p:nvPr/>
        </p:nvSpPr>
        <p:spPr>
          <a:xfrm>
            <a:off x="7465119" y="4385480"/>
            <a:ext cx="3857061" cy="1561085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5">
                  <a:hueOff val="321316"/>
                  <a:satOff val="-15343"/>
                  <a:lumOff val="46176"/>
                  <a:alpha val="63347"/>
                </a:schemeClr>
              </a:gs>
              <a:gs pos="35000">
                <a:srgbClr val="BAECF8">
                  <a:alpha val="63347"/>
                </a:srgbClr>
              </a:gs>
              <a:gs pos="100000">
                <a:schemeClr val="accent5">
                  <a:hueOff val="360152"/>
                  <a:satOff val="-11196"/>
                  <a:lumOff val="61575"/>
                  <a:alpha val="63347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10000"/>
              </a:lnSpc>
              <a:defRPr sz="3500">
                <a:solidFill>
                  <a:srgbClr val="3B0A84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2 types of voids</a:t>
            </a:r>
          </a:p>
          <a:p>
            <a:pPr algn="ctr">
              <a:lnSpc>
                <a:spcPct val="110000"/>
              </a:lnSpc>
              <a:defRPr sz="2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solidFill>
                  <a:srgbClr val="000000"/>
                </a:solidFill>
              </a:rPr>
              <a:t>- Cluster voids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- 2D voids</a:t>
            </a:r>
          </a:p>
        </p:txBody>
      </p:sp>
      <p:sp>
        <p:nvSpPr>
          <p:cNvPr id="184" name="Connection Line"/>
          <p:cNvSpPr/>
          <p:nvPr/>
        </p:nvSpPr>
        <p:spPr>
          <a:xfrm>
            <a:off x="6236677" y="5344089"/>
            <a:ext cx="1228442" cy="1561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583" y="11266"/>
                  <a:pt x="11783" y="4066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headEnd type="triangle"/>
          </a:ln>
        </p:spPr>
        <p:txBody>
          <a:bodyPr/>
          <a:lstStyle/>
          <a:p>
            <a:endParaRPr/>
          </a:p>
        </p:txBody>
      </p:sp>
      <p:cxnSp>
        <p:nvCxnSpPr>
          <p:cNvPr id="169" name="Connection Line"/>
          <p:cNvCxnSpPr>
            <a:cxnSpLocks/>
            <a:stCxn id="167" idx="0"/>
            <a:endCxn id="166" idx="2"/>
          </p:cNvCxnSpPr>
          <p:nvPr/>
        </p:nvCxnSpPr>
        <p:spPr>
          <a:xfrm flipV="1">
            <a:off x="9393650" y="3115101"/>
            <a:ext cx="723900" cy="1270379"/>
          </a:xfrm>
          <a:prstGeom prst="straightConnector1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</p:cxnSp>
      <p:cxnSp>
        <p:nvCxnSpPr>
          <p:cNvPr id="170" name="Connection Line"/>
          <p:cNvCxnSpPr>
            <a:cxnSpLocks/>
            <a:endCxn id="166" idx="1"/>
          </p:cNvCxnSpPr>
          <p:nvPr/>
        </p:nvCxnSpPr>
        <p:spPr>
          <a:xfrm>
            <a:off x="5439996" y="2203428"/>
            <a:ext cx="2382807" cy="210633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p:cxnSp>
        <p:nvCxnSpPr>
          <p:cNvPr id="171" name="Connection Line"/>
          <p:cNvCxnSpPr>
            <a:cxnSpLocks/>
            <a:stCxn id="163" idx="3"/>
          </p:cNvCxnSpPr>
          <p:nvPr/>
        </p:nvCxnSpPr>
        <p:spPr>
          <a:xfrm>
            <a:off x="4851133" y="6542227"/>
            <a:ext cx="2978020" cy="958554"/>
          </a:xfrm>
          <a:prstGeom prst="straightConnector1">
            <a:avLst/>
          </a:prstGeom>
          <a:ln w="25400">
            <a:solidFill>
              <a:srgbClr val="FFFFFF"/>
            </a:solidFill>
            <a:tailEnd type="triangle"/>
          </a:ln>
        </p:spPr>
      </p:cxnSp>
      <p:sp>
        <p:nvSpPr>
          <p:cNvPr id="172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173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174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175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176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177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178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179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180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181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182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30201" y="7871586"/>
            <a:ext cx="399891" cy="519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14;p17"/>
          <p:cNvSpPr txBox="1"/>
          <p:nvPr/>
        </p:nvSpPr>
        <p:spPr>
          <a:xfrm>
            <a:off x="3103699" y="3337073"/>
            <a:ext cx="6797402" cy="3231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65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 &amp; The Vera C. Rubin Observatory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30201" y="7871586"/>
            <a:ext cx="399891" cy="519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rubin-photo.jpg" descr="rubin-photo.jpg"/>
          <p:cNvPicPr>
            <a:picLocks noChangeAspect="1"/>
          </p:cNvPicPr>
          <p:nvPr/>
        </p:nvPicPr>
        <p:blipFill>
          <a:blip r:embed="rId3"/>
          <a:srcRect l="11574"/>
          <a:stretch>
            <a:fillRect/>
          </a:stretch>
        </p:blipFill>
        <p:spPr>
          <a:xfrm>
            <a:off x="39117" y="146"/>
            <a:ext cx="12926566" cy="975330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Google Shape;114;p17"/>
          <p:cNvSpPr txBox="1"/>
          <p:nvPr/>
        </p:nvSpPr>
        <p:spPr>
          <a:xfrm>
            <a:off x="2395002" y="985946"/>
            <a:ext cx="8214796" cy="1047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52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Vera C. Rubin Observatory</a:t>
            </a:r>
          </a:p>
        </p:txBody>
      </p:sp>
      <p:sp>
        <p:nvSpPr>
          <p:cNvPr id="191" name="Google Shape;114;p17"/>
          <p:cNvSpPr txBox="1"/>
          <p:nvPr/>
        </p:nvSpPr>
        <p:spPr>
          <a:xfrm>
            <a:off x="936901" y="7563825"/>
            <a:ext cx="2631208" cy="564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20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Cerro Pachón, Chile</a:t>
            </a:r>
          </a:p>
        </p:txBody>
      </p:sp>
      <p:sp>
        <p:nvSpPr>
          <p:cNvPr id="192" name="Location Pin"/>
          <p:cNvSpPr/>
          <p:nvPr/>
        </p:nvSpPr>
        <p:spPr>
          <a:xfrm>
            <a:off x="669825" y="7274575"/>
            <a:ext cx="407911" cy="657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>
              <a:lumOff val="-2588"/>
            </a:schemeClr>
          </a:solidFill>
          <a:ln w="25400">
            <a:solidFill>
              <a:srgbClr val="F33616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93" name="© NSF-DOE Vera C. Rubin Observatory"/>
          <p:cNvSpPr txBox="1"/>
          <p:nvPr/>
        </p:nvSpPr>
        <p:spPr>
          <a:xfrm>
            <a:off x="9869221" y="7570052"/>
            <a:ext cx="3108862" cy="5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866986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© NSF-DOE Vera C. Rubin Observatory</a:t>
            </a:r>
          </a:p>
        </p:txBody>
      </p:sp>
      <p:sp>
        <p:nvSpPr>
          <p:cNvPr id="194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195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196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197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198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199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200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201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02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203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204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30201" y="7871586"/>
            <a:ext cx="399891" cy="519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3crop2.jpg" descr="Im3crop2.jpg"/>
          <p:cNvPicPr>
            <a:picLocks noChangeAspect="1"/>
          </p:cNvPicPr>
          <p:nvPr/>
        </p:nvPicPr>
        <p:blipFill>
          <a:blip r:embed="rId3"/>
          <a:srcRect l="13309" r="13309" b="8122"/>
          <a:stretch>
            <a:fillRect/>
          </a:stretch>
        </p:blipFill>
        <p:spPr>
          <a:xfrm>
            <a:off x="-19049" y="-123359"/>
            <a:ext cx="13039850" cy="10000222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© NSF-DOE Vera C. Rubin Observatory"/>
          <p:cNvSpPr txBox="1"/>
          <p:nvPr/>
        </p:nvSpPr>
        <p:spPr>
          <a:xfrm>
            <a:off x="8741967" y="8622443"/>
            <a:ext cx="4048634" cy="2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866986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© NSF-DOE Vera C. Rubin Observatory</a:t>
            </a:r>
          </a:p>
        </p:txBody>
      </p:sp>
      <p:sp>
        <p:nvSpPr>
          <p:cNvPr id="209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10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211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212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213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214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215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16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217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218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219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30201" y="7871586"/>
            <a:ext cx="399891" cy="519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cosmic-void-bg.jpg" descr="cosmic-void-bg.jpg"/>
          <p:cNvPicPr>
            <a:picLocks noChangeAspect="1"/>
          </p:cNvPicPr>
          <p:nvPr/>
        </p:nvPicPr>
        <p:blipFill>
          <a:blip r:embed="rId3"/>
          <a:srcRect b="25194"/>
          <a:stretch>
            <a:fillRect/>
          </a:stretch>
        </p:blipFill>
        <p:spPr>
          <a:xfrm>
            <a:off x="-18020" y="-830"/>
            <a:ext cx="13040840" cy="9755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2050.jpeg" descr="2050.jpeg"/>
          <p:cNvPicPr>
            <a:picLocks noChangeAspect="1"/>
          </p:cNvPicPr>
          <p:nvPr/>
        </p:nvPicPr>
        <p:blipFill>
          <a:blip r:embed="rId4"/>
          <a:srcRect l="26521" r="3693"/>
          <a:stretch>
            <a:fillRect/>
          </a:stretch>
        </p:blipFill>
        <p:spPr>
          <a:xfrm>
            <a:off x="18676" y="-13397"/>
            <a:ext cx="12967448" cy="978039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25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226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227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228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229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230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31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232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233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234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235" name="© NSF-DOE Vera C. Rubin Observatory"/>
          <p:cNvSpPr txBox="1"/>
          <p:nvPr/>
        </p:nvSpPr>
        <p:spPr>
          <a:xfrm>
            <a:off x="8925213" y="8532626"/>
            <a:ext cx="4048634" cy="2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866986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© NSF-DOE Vera C. Rubin Observatory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30201" y="7871586"/>
            <a:ext cx="399891" cy="519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443;p38"/>
          <p:cNvSpPr/>
          <p:nvPr/>
        </p:nvSpPr>
        <p:spPr>
          <a:xfrm>
            <a:off x="-1" y="1223466"/>
            <a:ext cx="13004801" cy="73066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9" name="Google Shape;111;p17"/>
          <p:cNvSpPr txBox="1"/>
          <p:nvPr/>
        </p:nvSpPr>
        <p:spPr>
          <a:xfrm>
            <a:off x="4681315" y="7960960"/>
            <a:ext cx="3822508" cy="70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026" tIns="130026" rIns="130026" bIns="130026">
            <a:spAutoFit/>
          </a:bodyPr>
          <a:lstStyle>
            <a:lvl1pPr algn="ctr"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PhD @ CPPM, CNRS</a:t>
            </a:r>
          </a:p>
        </p:txBody>
      </p:sp>
      <p:pic>
        <p:nvPicPr>
          <p:cNvPr id="240" name="lm4-Trifid-10k.jpg" descr="lm4-Trifid-10k.jpg"/>
          <p:cNvPicPr>
            <a:picLocks noChangeAspect="1"/>
          </p:cNvPicPr>
          <p:nvPr/>
        </p:nvPicPr>
        <p:blipFill>
          <a:blip r:embed="rId3"/>
          <a:srcRect l="12497" t="4008" r="12497" b="4008"/>
          <a:stretch>
            <a:fillRect/>
          </a:stretch>
        </p:blipFill>
        <p:spPr>
          <a:xfrm>
            <a:off x="1677" y="-12387"/>
            <a:ext cx="13001446" cy="9778304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© NSF-DOE Vera C. Rubin Observatory"/>
          <p:cNvSpPr txBox="1"/>
          <p:nvPr/>
        </p:nvSpPr>
        <p:spPr>
          <a:xfrm>
            <a:off x="8925213" y="8532626"/>
            <a:ext cx="4048634" cy="2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866986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© NSF-DOE Vera C. Rubin Observatory</a:t>
            </a:r>
          </a:p>
        </p:txBody>
      </p:sp>
      <p:sp>
        <p:nvSpPr>
          <p:cNvPr id="242" name="Google Shape;443;p38"/>
          <p:cNvSpPr/>
          <p:nvPr/>
        </p:nvSpPr>
        <p:spPr>
          <a:xfrm>
            <a:off x="0" y="15881"/>
            <a:ext cx="13004801" cy="806154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43" name="Introduction"/>
          <p:cNvSpPr txBox="1"/>
          <p:nvPr/>
        </p:nvSpPr>
        <p:spPr>
          <a:xfrm>
            <a:off x="210812" y="222107"/>
            <a:ext cx="182417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Introduction</a:t>
            </a:r>
          </a:p>
        </p:txBody>
      </p:sp>
      <p:sp>
        <p:nvSpPr>
          <p:cNvPr id="244" name="Photometric…"/>
          <p:cNvSpPr txBox="1"/>
          <p:nvPr/>
        </p:nvSpPr>
        <p:spPr>
          <a:xfrm>
            <a:off x="4695228" y="25257"/>
            <a:ext cx="179049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Photometric</a:t>
            </a:r>
          </a:p>
          <a:p>
            <a:pPr algn="ctr"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redshifts</a:t>
            </a:r>
          </a:p>
        </p:txBody>
      </p:sp>
      <p:sp>
        <p:nvSpPr>
          <p:cNvPr id="245" name="2D voids"/>
          <p:cNvSpPr txBox="1"/>
          <p:nvPr/>
        </p:nvSpPr>
        <p:spPr>
          <a:xfrm>
            <a:off x="7046634" y="222107"/>
            <a:ext cx="124038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2D voids</a:t>
            </a:r>
          </a:p>
        </p:txBody>
      </p:sp>
      <p:sp>
        <p:nvSpPr>
          <p:cNvPr id="246" name="Cluster voids"/>
          <p:cNvSpPr txBox="1"/>
          <p:nvPr/>
        </p:nvSpPr>
        <p:spPr>
          <a:xfrm>
            <a:off x="9145964" y="222107"/>
            <a:ext cx="1841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Cluster voids</a:t>
            </a:r>
          </a:p>
        </p:txBody>
      </p:sp>
      <p:sp>
        <p:nvSpPr>
          <p:cNvPr id="247" name="VSF"/>
          <p:cNvSpPr txBox="1"/>
          <p:nvPr/>
        </p:nvSpPr>
        <p:spPr>
          <a:xfrm>
            <a:off x="11845929" y="222107"/>
            <a:ext cx="6324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VSF</a:t>
            </a:r>
          </a:p>
        </p:txBody>
      </p:sp>
      <p:sp>
        <p:nvSpPr>
          <p:cNvPr id="248" name="Google Shape;443;p38"/>
          <p:cNvSpPr/>
          <p:nvPr/>
        </p:nvSpPr>
        <p:spPr>
          <a:xfrm>
            <a:off x="0" y="8929623"/>
            <a:ext cx="13004801" cy="806155"/>
          </a:xfrm>
          <a:prstGeom prst="rect">
            <a:avLst/>
          </a:prstGeom>
          <a:solidFill>
            <a:srgbClr val="FFFFFF">
              <a:alpha val="3685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5">
              <a:defRPr sz="2000"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49" name="GDR CoPhy"/>
          <p:cNvSpPr txBox="1"/>
          <p:nvPr/>
        </p:nvSpPr>
        <p:spPr>
          <a:xfrm>
            <a:off x="210316" y="9135850"/>
            <a:ext cx="1825169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GDR CoPhy</a:t>
            </a:r>
          </a:p>
        </p:txBody>
      </p:sp>
      <p:sp>
        <p:nvSpPr>
          <p:cNvPr id="250" name="02/06/26"/>
          <p:cNvSpPr txBox="1"/>
          <p:nvPr/>
        </p:nvSpPr>
        <p:spPr>
          <a:xfrm>
            <a:off x="11077679" y="9135850"/>
            <a:ext cx="12357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02/06/26</a:t>
            </a:r>
          </a:p>
        </p:txBody>
      </p:sp>
      <p:sp>
        <p:nvSpPr>
          <p:cNvPr id="251" name="Pierre Boccard"/>
          <p:cNvSpPr txBox="1"/>
          <p:nvPr/>
        </p:nvSpPr>
        <p:spPr>
          <a:xfrm>
            <a:off x="5458231" y="9135850"/>
            <a:ext cx="20883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Pierre Boccard</a:t>
            </a:r>
          </a:p>
        </p:txBody>
      </p:sp>
      <p:sp>
        <p:nvSpPr>
          <p:cNvPr id="252" name="LSST"/>
          <p:cNvSpPr txBox="1"/>
          <p:nvPr/>
        </p:nvSpPr>
        <p:spPr>
          <a:xfrm>
            <a:off x="2971929" y="222107"/>
            <a:ext cx="7863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LSST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30201" y="7871586"/>
            <a:ext cx="399891" cy="5192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73397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73397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73397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173397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1143</Words>
  <Application>Microsoft Office PowerPoint</Application>
  <PresentationFormat>Custom</PresentationFormat>
  <Paragraphs>449</Paragraphs>
  <Slides>36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Georgia</vt:lpstr>
      <vt:lpstr>Helvetica Light</vt:lpstr>
      <vt:lpstr>Helvetica Neue</vt:lpstr>
      <vt:lpstr>Hoefler Text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Nico SCHUSTER</cp:lastModifiedBy>
  <cp:revision>3</cp:revision>
  <dcterms:modified xsi:type="dcterms:W3CDTF">2026-06-02T13:08:09Z</dcterms:modified>
</cp:coreProperties>
</file>