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21" d="100"/>
          <a:sy n="21" d="100"/>
        </p:scale>
        <p:origin x="1576" y="1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9" name="Shape 1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Shape 19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4" name="Shape 19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Dark matter is invisible but it behaves gravitationally like ordinary matter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Shape 20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9" name="Shape 20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Dark matter is invisible but it behaves gravitationally like ordinary matter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Shape 22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8" name="Shape 2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Galaxies trace dark matter filaments</a:t>
            </a:r>
          </a:p>
          <a:p>
            <a:r>
              <a:t>Redshift → distance under cosmology</a:t>
            </a:r>
          </a:p>
          <a:p>
            <a:r>
              <a:t>Yields biased 3D matter tracer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Shape 27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9" name="Shape 27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Infer each voxel of the initial field + cosmological parameters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29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0" name="Shape 30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Infer each voxel of the initial field + cosmological parameters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Shape 31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6" name="Shape 31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Shape 32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8" name="Shape 3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Shape 33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9" name="Shape 33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Shape 35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52" name="Shape 35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4" name="Shape 3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Shape 37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76" name="Shape 37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Shape 38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4" name="Shape 38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Shape 39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2" name="Shape 39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Shape 40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2" name="Shape 40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Shape 41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1" name="Shape 41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Shape 42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24" name="Shape 42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Shape 43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34" name="Shape 43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Shape 44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46" name="Shape 44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Correlated Maps: direct measurement of the same structures</a:t>
            </a:r>
          </a:p>
          <a:p>
            <a:r>
              <a:t>Robustness: reduces systematics biases specific to one probe</a:t>
            </a:r>
          </a:p>
          <a:p>
            <a:r>
              <a:t>Complementarity: allows constraining the triplet 〖(Ω〗_"m" , σ_8,𝑏_1)</a:t>
            </a:r>
          </a:p>
          <a:p>
            <a:r>
              <a:t>Clustering alone: sensitive to 𝑏_1× σ_8</a:t>
            </a:r>
          </a:p>
          <a:p>
            <a:r>
              <a:t>Lensing alone: sensitive to 𝜎_8 × Ω_𝑚^0.25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Shape 45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7" name="Shape 45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N_l, Kernel, C_l high z et resolution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Shape 46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6" name="Shape 46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Shape 47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8" name="Shape 47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Shape 48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86" name="Shape 48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Shape 50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01" name="Shape 50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Shape 50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10" name="Shape 51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Shape 52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25" name="Shape 52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Shape 53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36" name="Shape 53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Shape 54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41" name="Shape 5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eur et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Auteur et date</a:t>
            </a:r>
          </a:p>
        </p:txBody>
      </p:sp>
      <p:sp>
        <p:nvSpPr>
          <p:cNvPr id="12" name="Titre de la présentation"/>
          <p:cNvSpPr txBox="1">
            <a:spLocks noGrp="1"/>
          </p:cNvSpPr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Titre de la présentation</a:t>
            </a:r>
          </a:p>
        </p:txBody>
      </p:sp>
      <p:sp>
        <p:nvSpPr>
          <p:cNvPr id="13" name="Texte niveau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Sous-titre de la présentation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ts et citrons verts"/>
          <p:cNvSpPr>
            <a:spLocks noGrp="1"/>
          </p:cNvSpPr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Titre de la présentation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Titre de la présentation</a:t>
            </a:r>
          </a:p>
        </p:txBody>
      </p:sp>
      <p:sp>
        <p:nvSpPr>
          <p:cNvPr id="23" name="Auteur et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Auteur et date</a:t>
            </a:r>
          </a:p>
        </p:txBody>
      </p:sp>
      <p:sp>
        <p:nvSpPr>
          <p:cNvPr id="24" name="Texte niveau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Sous-titre de la présentation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utre titre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l avec des beignets de saumon, de la salade et du houmous"/>
          <p:cNvSpPr>
            <a:spLocks noGrp="1"/>
          </p:cNvSpPr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Titre de diapo</a:t>
            </a:r>
          </a:p>
        </p:txBody>
      </p:sp>
      <p:sp>
        <p:nvSpPr>
          <p:cNvPr id="34" name="Texte niveau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Sous-titre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et 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re de diapo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Titre de diapo</a:t>
            </a:r>
          </a:p>
        </p:txBody>
      </p:sp>
      <p:sp>
        <p:nvSpPr>
          <p:cNvPr id="43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44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u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 et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61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l de pâtes pappardelle avec du beurre maître d’hôtel, des noisettes grillées et des lamelles de parmesan"/>
          <p:cNvSpPr>
            <a:spLocks noGrp="1"/>
          </p:cNvSpPr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Titre de diapo</a:t>
            </a:r>
          </a:p>
        </p:txBody>
      </p:sp>
      <p:sp>
        <p:nvSpPr>
          <p:cNvPr id="6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, vidéo direct, pet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72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3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Titre de diapo</a:t>
            </a:r>
          </a:p>
        </p:txBody>
      </p:sp>
      <p:sp>
        <p:nvSpPr>
          <p:cNvPr id="7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, puces, vidéo direct, gr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82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3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Titre de diapo</a:t>
            </a:r>
          </a:p>
        </p:txBody>
      </p:sp>
      <p:sp>
        <p:nvSpPr>
          <p:cNvPr id="8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itre de section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b="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Titre de section</a:t>
            </a:r>
          </a:p>
        </p:txBody>
      </p:sp>
      <p:sp>
        <p:nvSpPr>
          <p:cNvPr id="92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re seul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Titre de diapo</a:t>
            </a:r>
          </a:p>
        </p:txBody>
      </p:sp>
      <p:sp>
        <p:nvSpPr>
          <p:cNvPr id="100" name="Sous-titre de diapositiv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diapositive</a:t>
            </a:r>
          </a:p>
        </p:txBody>
      </p:sp>
      <p:sp>
        <p:nvSpPr>
          <p:cNvPr id="10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Ordre du jo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Titre de l’ordre du jour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Titre de l’ordre du jour</a:t>
            </a:r>
          </a:p>
        </p:txBody>
      </p:sp>
      <p:sp>
        <p:nvSpPr>
          <p:cNvPr id="109" name="Sous-titre de l’ordre du jour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Sous-titre de l’ordre du jour</a:t>
            </a:r>
          </a:p>
        </p:txBody>
      </p:sp>
      <p:sp>
        <p:nvSpPr>
          <p:cNvPr id="110" name="Texte niveau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Rubriques de l’ordre du jour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Énonc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Énoncé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ait import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e niveau 1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5pPr>
          </a:lstStyle>
          <a:p>
            <a:r>
              <a:t>100 %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Données clés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Données clés</a:t>
            </a:r>
          </a:p>
        </p:txBody>
      </p:sp>
      <p:sp>
        <p:nvSpPr>
          <p:cNvPr id="128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Attribution</a:t>
            </a:r>
          </a:p>
        </p:txBody>
      </p:sp>
      <p:sp>
        <p:nvSpPr>
          <p:cNvPr id="136" name="Texte niveau 1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« Citation notable »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3 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l de salade avec du riz frit, des œufs durs et des baguettes"/>
          <p:cNvSpPr>
            <a:spLocks noGrp="1"/>
          </p:cNvSpPr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Bol avec des beignets de saumon, de la salade et du houmous "/>
          <p:cNvSpPr>
            <a:spLocks noGrp="1"/>
          </p:cNvSpPr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Bol de pâtes pappardelle avec du beurre maître d’hôtel, des noisettes grillées et des lamelles de parmesan"/>
          <p:cNvSpPr>
            <a:spLocks noGrp="1"/>
          </p:cNvSpPr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l de salade avec du riz frit, des œufs durs et des baguettes"/>
          <p:cNvSpPr>
            <a:spLocks noGrp="1"/>
          </p:cNvSpPr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ie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‹N°›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de diapo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Titre de diapo</a:t>
            </a:r>
          </a:p>
        </p:txBody>
      </p:sp>
      <p:sp>
        <p:nvSpPr>
          <p:cNvPr id="3" name="Texte niveau 1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Texte de puce de diapositive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fld id="{86CB4B4D-7CA3-9044-876B-883B54F8677D}" type="slidenum">
              <a:t>‹N°›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iopscience.iop.org/article/10.1088/1475-7516/2025/12/039" TargetMode="External"/><Relationship Id="rId3" Type="http://schemas.openxmlformats.org/officeDocument/2006/relationships/image" Target="../media/image9.tif"/><Relationship Id="rId7" Type="http://schemas.openxmlformats.org/officeDocument/2006/relationships/hyperlink" Target="http://github.com/hsimonfroy/benchmark-field-leve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gif"/><Relationship Id="rId5" Type="http://schemas.openxmlformats.org/officeDocument/2006/relationships/image" Target="../media/image11.tif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github.com/DifferentiableUniverseInitiative/JaxPM" TargetMode="Externa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Jonathan Hawla, supervised by Arnaud De Mattia and Etienne Burtin, June 3, 2026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r>
              <a:t>Jonathan Hawla, supervised by Arnaud De Mattia and Etienne Burtin, June 3, 2026</a:t>
            </a:r>
          </a:p>
        </p:txBody>
      </p:sp>
      <p:sp>
        <p:nvSpPr>
          <p:cNvPr id="172" name="Field-Level Inference for Joint Analysis of Galaxy Clustering and CMB Lensing"/>
          <p:cNvSpPr txBox="1">
            <a:spLocks noGrp="1"/>
          </p:cNvSpPr>
          <p:nvPr>
            <p:ph type="ctrTitle"/>
          </p:nvPr>
        </p:nvSpPr>
        <p:spPr>
          <a:xfrm>
            <a:off x="1206496" y="2574991"/>
            <a:ext cx="21971004" cy="4781413"/>
          </a:xfrm>
          <a:prstGeom prst="rect">
            <a:avLst/>
          </a:prstGeom>
        </p:spPr>
        <p:txBody>
          <a:bodyPr/>
          <a:lstStyle/>
          <a:p>
            <a:r>
              <a:t>Field-Level Inference </a:t>
            </a:r>
            <a:r>
              <a:rPr>
                <a:solidFill>
                  <a:srgbClr val="5E5E5E"/>
                </a:solidFill>
              </a:rPr>
              <a:t>for Joint Analysis of</a:t>
            </a:r>
            <a:r>
              <a:t> </a:t>
            </a:r>
            <a:r>
              <a:rPr>
                <a:solidFill>
                  <a:schemeClr val="accent1">
                    <a:hueOff val="114395"/>
                    <a:lumOff val="-24975"/>
                  </a:schemeClr>
                </a:solidFill>
              </a:rPr>
              <a:t>Galaxy Clustering</a:t>
            </a:r>
            <a:r>
              <a:t> </a:t>
            </a:r>
            <a:r>
              <a:rPr>
                <a:solidFill>
                  <a:srgbClr val="5E5E5E"/>
                </a:solidFill>
              </a:rPr>
              <a:t>and</a:t>
            </a:r>
            <a:r>
              <a:t> </a:t>
            </a: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173" name="Field-Level Inference"/>
          <p:cNvSpPr txBox="1"/>
          <p:nvPr/>
        </p:nvSpPr>
        <p:spPr>
          <a:xfrm>
            <a:off x="1205892" y="2399070"/>
            <a:ext cx="14559829" cy="2129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rPr dirty="0"/>
              <a:t>Field-Level Inference</a:t>
            </a:r>
          </a:p>
        </p:txBody>
      </p:sp>
      <p:sp>
        <p:nvSpPr>
          <p:cNvPr id="174" name="Galaxy Clustering"/>
          <p:cNvSpPr txBox="1"/>
          <p:nvPr/>
        </p:nvSpPr>
        <p:spPr>
          <a:xfrm>
            <a:off x="8894229" y="3659153"/>
            <a:ext cx="12436347" cy="22832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rPr dirty="0"/>
              <a:t>Galaxy Clustering</a:t>
            </a:r>
          </a:p>
        </p:txBody>
      </p:sp>
      <p:sp>
        <p:nvSpPr>
          <p:cNvPr id="175" name="CMB Lensing"/>
          <p:cNvSpPr txBox="1"/>
          <p:nvPr/>
        </p:nvSpPr>
        <p:spPr>
          <a:xfrm>
            <a:off x="4120345" y="5329366"/>
            <a:ext cx="10211688" cy="20195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176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9822" y="7369147"/>
            <a:ext cx="6350001" cy="3022601"/>
          </a:xfrm>
          <a:prstGeom prst="rect">
            <a:avLst/>
          </a:prstGeom>
          <a:ln w="25400">
            <a:miter lim="400000"/>
          </a:ln>
          <a:effectLst>
            <a:reflection stA="50000" endPos="40000" dir="5400000" sy="-100000" algn="bl" rotWithShape="0"/>
          </a:effectLst>
        </p:spPr>
      </p:pic>
      <p:sp>
        <p:nvSpPr>
          <p:cNvPr id="177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</a:t>
            </a:fld>
            <a:endParaRPr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Field-Level Inference"/>
          <p:cNvSpPr txBox="1"/>
          <p:nvPr/>
        </p:nvSpPr>
        <p:spPr>
          <a:xfrm>
            <a:off x="1206498" y="2331834"/>
            <a:ext cx="14559829" cy="2129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180" name="Galaxy Clustering"/>
          <p:cNvSpPr txBox="1"/>
          <p:nvPr/>
        </p:nvSpPr>
        <p:spPr>
          <a:xfrm>
            <a:off x="8894229" y="3617750"/>
            <a:ext cx="12436347" cy="22832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181" name="CMB Lensing"/>
          <p:cNvSpPr txBox="1"/>
          <p:nvPr/>
        </p:nvSpPr>
        <p:spPr>
          <a:xfrm>
            <a:off x="4120345" y="5329366"/>
            <a:ext cx="10211688" cy="20195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182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Field-Level Inference"/>
          <p:cNvSpPr txBox="1"/>
          <p:nvPr/>
        </p:nvSpPr>
        <p:spPr>
          <a:xfrm>
            <a:off x="1203715" y="1981323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185" name="Galaxy Clustering"/>
          <p:cNvSpPr txBox="1"/>
          <p:nvPr/>
        </p:nvSpPr>
        <p:spPr>
          <a:xfrm>
            <a:off x="1202988" y="5905274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186" name="CMB Lensing"/>
          <p:cNvSpPr txBox="1"/>
          <p:nvPr/>
        </p:nvSpPr>
        <p:spPr>
          <a:xfrm>
            <a:off x="1211554" y="9829225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187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0" name="Texte"/>
          <p:cNvSpPr txBox="1"/>
          <p:nvPr/>
        </p:nvSpPr>
        <p:spPr>
          <a:xfrm>
            <a:off x="20222691" y="9922197"/>
            <a:ext cx="1559053" cy="80843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/>
          <a:p>
            <a:endParaRPr/>
          </a:p>
        </p:txBody>
      </p:sp>
      <p:sp>
        <p:nvSpPr>
          <p:cNvPr id="191" name="NASA's Goddard Space Flight Center"/>
          <p:cNvSpPr txBox="1"/>
          <p:nvPr/>
        </p:nvSpPr>
        <p:spPr>
          <a:xfrm>
            <a:off x="20981717" y="13153284"/>
            <a:ext cx="3161818" cy="286944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38100" tIns="38100" rIns="38100" bIns="38100" anchor="ctr">
            <a:spAutoFit/>
          </a:bodyPr>
          <a:lstStyle>
            <a:lvl1pPr algn="ctr" defTabSz="825500">
              <a:lnSpc>
                <a:spcPct val="100000"/>
              </a:lnSpc>
              <a:spcBef>
                <a:spcPts val="0"/>
              </a:spcBef>
              <a:defRPr sz="14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NASA's Goddard Space Flight Center</a:t>
            </a:r>
          </a:p>
        </p:txBody>
      </p:sp>
      <p:sp>
        <p:nvSpPr>
          <p:cNvPr id="192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197849" y="-760564"/>
            <a:ext cx="75292627" cy="4235210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02" name="Grouper"/>
          <p:cNvGrpSpPr/>
          <p:nvPr/>
        </p:nvGrpSpPr>
        <p:grpSpPr>
          <a:xfrm>
            <a:off x="4281851" y="4660080"/>
            <a:ext cx="19841977" cy="8015476"/>
            <a:chOff x="0" y="0"/>
            <a:chExt cx="19841976" cy="8015475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97" name="Équation"/>
                <p:cNvSpPr txBox="1"/>
                <p:nvPr/>
              </p:nvSpPr>
              <p:spPr>
                <a:xfrm>
                  <a:off x="8974780" y="1814388"/>
                  <a:ext cx="2506714" cy="1834592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wrap="none" lIns="0" tIns="0" rIns="0" bIns="0">
                  <a:spAutoFit/>
                </a:bodyPr>
                <a:lstStyle/>
                <a:p>
                  <a:pPr defTabSz="914400" latinLnBrk="1">
                    <a:lnSpc>
                      <a:spcPct val="100000"/>
                    </a:lnSpc>
                    <a:spcBef>
                      <a:spcPts val="0"/>
                    </a:spcBef>
                    <a:defRPr sz="1800"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sz="15600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sz="15600" i="1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  <m:t>Ω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sz="15600" i="1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  <m:t>m</m:t>
                            </m:r>
                          </m:sub>
                        </m:sSub>
                      </m:oMath>
                    </m:oMathPara>
                  </a14:m>
                  <a:endParaRPr sz="15600">
                    <a:solidFill>
                      <a:srgbClr val="FFFFFF"/>
                    </a:solidFill>
                  </a:endParaRPr>
                </a:p>
              </p:txBody>
            </p:sp>
          </mc:Choice>
          <mc:Fallback>
            <p:sp>
              <p:nvSpPr>
                <p:cNvPr id="197" name="Équation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74780" y="1814388"/>
                  <a:ext cx="2506714" cy="1834592"/>
                </a:xfrm>
                <a:prstGeom prst="rect">
                  <a:avLst/>
                </a:prstGeom>
                <a:blipFill>
                  <a:blip r:embed="rId4"/>
                  <a:stretch>
                    <a:fillRect l="-26768" r="-21212" b="-47260"/>
                  </a:stretch>
                </a:blipFill>
                <a:ln w="12700" cap="flat">
                  <a:noFill/>
                  <a:miter lim="400000"/>
                </a:ln>
                <a:effectLst/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98" name="Ovale"/>
            <p:cNvSpPr/>
            <p:nvPr/>
          </p:nvSpPr>
          <p:spPr>
            <a:xfrm>
              <a:off x="0" y="4939038"/>
              <a:ext cx="5993250" cy="3076438"/>
            </a:xfrm>
            <a:prstGeom prst="ellipse">
              <a:avLst/>
            </a:prstGeom>
            <a:noFill/>
            <a:ln w="1016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199" name="Flèche"/>
            <p:cNvSpPr/>
            <p:nvPr/>
          </p:nvSpPr>
          <p:spPr>
            <a:xfrm rot="19238915">
              <a:off x="5298589" y="4286108"/>
              <a:ext cx="3837186" cy="643310"/>
            </a:xfrm>
            <a:prstGeom prst="rightArrow">
              <a:avLst>
                <a:gd name="adj1" fmla="val 22431"/>
                <a:gd name="adj2" fmla="val 12745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200" name="Ovale"/>
            <p:cNvSpPr/>
            <p:nvPr/>
          </p:nvSpPr>
          <p:spPr>
            <a:xfrm>
              <a:off x="15209772" y="0"/>
              <a:ext cx="4632205" cy="3076438"/>
            </a:xfrm>
            <a:prstGeom prst="ellipse">
              <a:avLst/>
            </a:prstGeom>
            <a:noFill/>
            <a:ln w="101600" cap="flat">
              <a:solidFill>
                <a:srgbClr val="FFFFFF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201" name="Flèche"/>
            <p:cNvSpPr/>
            <p:nvPr/>
          </p:nvSpPr>
          <p:spPr>
            <a:xfrm rot="10227402">
              <a:off x="10859007" y="1620371"/>
              <a:ext cx="4370912" cy="643310"/>
            </a:xfrm>
            <a:prstGeom prst="rightArrow">
              <a:avLst>
                <a:gd name="adj1" fmla="val 22431"/>
                <a:gd name="adj2" fmla="val 12745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</p:grpSp>
      <p:grpSp>
        <p:nvGrpSpPr>
          <p:cNvPr id="206" name="Grouper"/>
          <p:cNvGrpSpPr/>
          <p:nvPr/>
        </p:nvGrpSpPr>
        <p:grpSpPr>
          <a:xfrm>
            <a:off x="1818658" y="850599"/>
            <a:ext cx="9878004" cy="3872917"/>
            <a:chOff x="0" y="0"/>
            <a:chExt cx="9878003" cy="3872915"/>
          </a:xfrm>
        </p:grpSpPr>
        <p:sp>
          <p:nvSpPr>
            <p:cNvPr id="203" name="Flèche"/>
            <p:cNvSpPr/>
            <p:nvPr/>
          </p:nvSpPr>
          <p:spPr>
            <a:xfrm>
              <a:off x="1076144" y="2507869"/>
              <a:ext cx="3837185" cy="643309"/>
            </a:xfrm>
            <a:prstGeom prst="rightArrow">
              <a:avLst>
                <a:gd name="adj1" fmla="val 22431"/>
                <a:gd name="adj2" fmla="val 12745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204" name="Distribution ?"/>
            <p:cNvSpPr txBox="1"/>
            <p:nvPr/>
          </p:nvSpPr>
          <p:spPr>
            <a:xfrm>
              <a:off x="0" y="0"/>
              <a:ext cx="9878004" cy="184956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spAutoFit/>
            </a:bodyPr>
            <a:lstStyle>
              <a:lvl1pPr>
                <a:defRPr sz="11600" b="1">
                  <a:solidFill>
                    <a:srgbClr val="FFFFFF"/>
                  </a:solidFill>
                </a:defRPr>
              </a:lvl1pPr>
            </a:lstStyle>
            <a:p>
              <a:r>
                <a:t>Distribution ?</a:t>
              </a: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05" name="Équation"/>
                <p:cNvSpPr txBox="1"/>
                <p:nvPr/>
              </p:nvSpPr>
              <p:spPr>
                <a:xfrm>
                  <a:off x="5413856" y="2300284"/>
                  <a:ext cx="1718649" cy="1572632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wrap="none" lIns="0" tIns="0" rIns="0" bIns="0">
                  <a:spAutoFit/>
                </a:bodyPr>
                <a:lstStyle/>
                <a:p>
                  <a:pPr defTabSz="914400" latinLnBrk="1">
                    <a:lnSpc>
                      <a:spcPct val="100000"/>
                    </a:lnSpc>
                    <a:spcBef>
                      <a:spcPts val="0"/>
                    </a:spcBef>
                    <a:defRPr sz="1800"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sz="18000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sz="18000" i="1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b>
                            <m:r>
                              <a:rPr sz="18000" i="1">
                                <a:solidFill>
                                  <a:srgbClr val="FEFFFE"/>
                                </a:solidFill>
                                <a:latin typeface="Cambria Math" panose="02040503050406030204" pitchFamily="18" charset="0"/>
                              </a:rPr>
                              <m:t>8</m:t>
                            </m:r>
                          </m:sub>
                        </m:sSub>
                      </m:oMath>
                    </m:oMathPara>
                  </a14:m>
                  <a:endParaRPr sz="18000">
                    <a:solidFill>
                      <a:srgbClr val="FFFFFF"/>
                    </a:solidFill>
                  </a:endParaRPr>
                </a:p>
              </p:txBody>
            </p:sp>
          </mc:Choice>
          <mc:Fallback>
            <p:sp>
              <p:nvSpPr>
                <p:cNvPr id="205" name="Équation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13856" y="2300284"/>
                  <a:ext cx="1718649" cy="1572632"/>
                </a:xfrm>
                <a:prstGeom prst="rect">
                  <a:avLst/>
                </a:prstGeom>
                <a:blipFill>
                  <a:blip r:embed="rId5"/>
                  <a:stretch>
                    <a:fillRect l="-31618" r="-55882" b="-108065"/>
                  </a:stretch>
                </a:blipFill>
                <a:ln w="12700" cap="flat">
                  <a:noFill/>
                  <a:miter lim="400000"/>
                </a:ln>
                <a:effectLst/>
              </p:spPr>
              <p:txBody>
                <a:bodyPr/>
                <a:lstStyle/>
                <a:p>
                  <a:r>
                    <a:rPr lang="fr-FR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07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" grpId="1" animBg="1" advAuto="0"/>
      <p:bldP spid="206" grpId="2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Field-Level Inference"/>
          <p:cNvSpPr txBox="1"/>
          <p:nvPr/>
        </p:nvSpPr>
        <p:spPr>
          <a:xfrm>
            <a:off x="1203715" y="-2114365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12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213" name="Galaxy Clustering"/>
          <p:cNvSpPr txBox="1"/>
          <p:nvPr/>
        </p:nvSpPr>
        <p:spPr>
          <a:xfrm>
            <a:off x="1202988" y="899434"/>
            <a:ext cx="12436347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1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noirlab2203a.tif" descr="noirlab2203a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8801" y="-10134601"/>
            <a:ext cx="33316733" cy="33316733"/>
          </a:xfrm>
          <a:prstGeom prst="rect">
            <a:avLst/>
          </a:prstGeom>
          <a:ln w="12700">
            <a:miter lim="400000"/>
          </a:ln>
        </p:spPr>
      </p:pic>
      <p:sp>
        <p:nvSpPr>
          <p:cNvPr id="217" name="Galaxy Clustering"/>
          <p:cNvSpPr txBox="1"/>
          <p:nvPr/>
        </p:nvSpPr>
        <p:spPr>
          <a:xfrm>
            <a:off x="1202988" y="899434"/>
            <a:ext cx="12436347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18" name="Field-Level Inference"/>
          <p:cNvSpPr txBox="1"/>
          <p:nvPr/>
        </p:nvSpPr>
        <p:spPr>
          <a:xfrm>
            <a:off x="1203715" y="-2114365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19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220" name="D. Schlegel/Berkeley Lab using data from DESI"/>
          <p:cNvSpPr txBox="1"/>
          <p:nvPr/>
        </p:nvSpPr>
        <p:spPr>
          <a:xfrm>
            <a:off x="20310851" y="13313643"/>
            <a:ext cx="3971494" cy="312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14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D. Schlegel/Berkeley Lab using data from DESI</a:t>
            </a:r>
          </a:p>
        </p:txBody>
      </p:sp>
      <p:sp>
        <p:nvSpPr>
          <p:cNvPr id="221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7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" name="noirlab2203a.tif" descr="noirlab2203a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433" y="1581034"/>
            <a:ext cx="10553931" cy="10553932"/>
          </a:xfrm>
          <a:prstGeom prst="rect">
            <a:avLst/>
          </a:prstGeom>
          <a:ln w="12700">
            <a:miter lim="400000"/>
          </a:ln>
        </p:spPr>
      </p:pic>
      <p:sp>
        <p:nvSpPr>
          <p:cNvPr id="224" name="Field-Level Inference"/>
          <p:cNvSpPr txBox="1"/>
          <p:nvPr/>
        </p:nvSpPr>
        <p:spPr>
          <a:xfrm>
            <a:off x="1203715" y="-2114365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25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226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t>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noirlab2203a.tif" descr="noirlab2203a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433" y="1581034"/>
            <a:ext cx="10553931" cy="10553932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Field-Level Inference"/>
          <p:cNvSpPr txBox="1"/>
          <p:nvPr/>
        </p:nvSpPr>
        <p:spPr>
          <a:xfrm>
            <a:off x="1203715" y="-2114365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32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233" name="vidéo-collée.png" descr="vidéo-collée.png"/>
          <p:cNvPicPr>
            <a:picLocks noChangeAspect="1"/>
          </p:cNvPicPr>
          <p:nvPr/>
        </p:nvPicPr>
        <p:blipFill>
          <a:blip r:embed="rId3"/>
          <a:srcRect l="1356" t="9578" r="743" b="8208"/>
          <a:stretch>
            <a:fillRect/>
          </a:stretch>
        </p:blipFill>
        <p:spPr>
          <a:xfrm rot="2303604">
            <a:off x="12385924" y="2455905"/>
            <a:ext cx="10679248" cy="59132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2" h="21566" extrusionOk="0">
                <a:moveTo>
                  <a:pt x="11509" y="0"/>
                </a:moveTo>
                <a:cubicBezTo>
                  <a:pt x="11136" y="0"/>
                  <a:pt x="10766" y="11"/>
                  <a:pt x="10652" y="33"/>
                </a:cubicBezTo>
                <a:cubicBezTo>
                  <a:pt x="10344" y="93"/>
                  <a:pt x="10042" y="166"/>
                  <a:pt x="9969" y="198"/>
                </a:cubicBezTo>
                <a:cubicBezTo>
                  <a:pt x="9929" y="216"/>
                  <a:pt x="9865" y="238"/>
                  <a:pt x="9827" y="248"/>
                </a:cubicBezTo>
                <a:cubicBezTo>
                  <a:pt x="9788" y="257"/>
                  <a:pt x="9708" y="281"/>
                  <a:pt x="9649" y="301"/>
                </a:cubicBezTo>
                <a:cubicBezTo>
                  <a:pt x="9589" y="321"/>
                  <a:pt x="9517" y="342"/>
                  <a:pt x="9487" y="346"/>
                </a:cubicBezTo>
                <a:cubicBezTo>
                  <a:pt x="9458" y="351"/>
                  <a:pt x="9394" y="366"/>
                  <a:pt x="9345" y="381"/>
                </a:cubicBezTo>
                <a:cubicBezTo>
                  <a:pt x="9295" y="396"/>
                  <a:pt x="9249" y="405"/>
                  <a:pt x="9241" y="401"/>
                </a:cubicBezTo>
                <a:cubicBezTo>
                  <a:pt x="9234" y="398"/>
                  <a:pt x="9092" y="454"/>
                  <a:pt x="8928" y="527"/>
                </a:cubicBezTo>
                <a:cubicBezTo>
                  <a:pt x="8763" y="599"/>
                  <a:pt x="8586" y="666"/>
                  <a:pt x="8534" y="676"/>
                </a:cubicBezTo>
                <a:cubicBezTo>
                  <a:pt x="8482" y="686"/>
                  <a:pt x="8435" y="707"/>
                  <a:pt x="8429" y="722"/>
                </a:cubicBezTo>
                <a:cubicBezTo>
                  <a:pt x="8424" y="738"/>
                  <a:pt x="8408" y="750"/>
                  <a:pt x="8393" y="750"/>
                </a:cubicBezTo>
                <a:cubicBezTo>
                  <a:pt x="8377" y="750"/>
                  <a:pt x="8339" y="771"/>
                  <a:pt x="8308" y="796"/>
                </a:cubicBezTo>
                <a:cubicBezTo>
                  <a:pt x="8277" y="821"/>
                  <a:pt x="8232" y="849"/>
                  <a:pt x="8207" y="858"/>
                </a:cubicBezTo>
                <a:cubicBezTo>
                  <a:pt x="8105" y="898"/>
                  <a:pt x="7996" y="957"/>
                  <a:pt x="7925" y="1013"/>
                </a:cubicBezTo>
                <a:cubicBezTo>
                  <a:pt x="7883" y="1046"/>
                  <a:pt x="7840" y="1073"/>
                  <a:pt x="7827" y="1074"/>
                </a:cubicBezTo>
                <a:cubicBezTo>
                  <a:pt x="7815" y="1075"/>
                  <a:pt x="7776" y="1095"/>
                  <a:pt x="7741" y="1119"/>
                </a:cubicBezTo>
                <a:cubicBezTo>
                  <a:pt x="7620" y="1203"/>
                  <a:pt x="7267" y="1430"/>
                  <a:pt x="7267" y="1424"/>
                </a:cubicBezTo>
                <a:cubicBezTo>
                  <a:pt x="7267" y="1403"/>
                  <a:pt x="7043" y="1558"/>
                  <a:pt x="6903" y="1676"/>
                </a:cubicBezTo>
                <a:cubicBezTo>
                  <a:pt x="6811" y="1754"/>
                  <a:pt x="6727" y="1817"/>
                  <a:pt x="6716" y="1817"/>
                </a:cubicBezTo>
                <a:cubicBezTo>
                  <a:pt x="6705" y="1817"/>
                  <a:pt x="6684" y="1837"/>
                  <a:pt x="6668" y="1861"/>
                </a:cubicBezTo>
                <a:cubicBezTo>
                  <a:pt x="6653" y="1886"/>
                  <a:pt x="6556" y="1973"/>
                  <a:pt x="6452" y="2053"/>
                </a:cubicBezTo>
                <a:cubicBezTo>
                  <a:pt x="6239" y="2217"/>
                  <a:pt x="6070" y="2369"/>
                  <a:pt x="6061" y="2406"/>
                </a:cubicBezTo>
                <a:cubicBezTo>
                  <a:pt x="6058" y="2419"/>
                  <a:pt x="6045" y="2430"/>
                  <a:pt x="6032" y="2430"/>
                </a:cubicBezTo>
                <a:cubicBezTo>
                  <a:pt x="6020" y="2430"/>
                  <a:pt x="5948" y="2488"/>
                  <a:pt x="5873" y="2558"/>
                </a:cubicBezTo>
                <a:cubicBezTo>
                  <a:pt x="5797" y="2627"/>
                  <a:pt x="5736" y="2676"/>
                  <a:pt x="5736" y="2666"/>
                </a:cubicBezTo>
                <a:cubicBezTo>
                  <a:pt x="5736" y="2656"/>
                  <a:pt x="5726" y="2664"/>
                  <a:pt x="5714" y="2682"/>
                </a:cubicBezTo>
                <a:cubicBezTo>
                  <a:pt x="5701" y="2701"/>
                  <a:pt x="5635" y="2768"/>
                  <a:pt x="5566" y="2833"/>
                </a:cubicBezTo>
                <a:cubicBezTo>
                  <a:pt x="5498" y="2897"/>
                  <a:pt x="5438" y="2960"/>
                  <a:pt x="5432" y="2973"/>
                </a:cubicBezTo>
                <a:cubicBezTo>
                  <a:pt x="5423" y="2996"/>
                  <a:pt x="5340" y="3095"/>
                  <a:pt x="5143" y="3320"/>
                </a:cubicBezTo>
                <a:cubicBezTo>
                  <a:pt x="5067" y="3407"/>
                  <a:pt x="4794" y="3733"/>
                  <a:pt x="4706" y="3840"/>
                </a:cubicBezTo>
                <a:cubicBezTo>
                  <a:pt x="4687" y="3864"/>
                  <a:pt x="4630" y="3933"/>
                  <a:pt x="4580" y="3992"/>
                </a:cubicBezTo>
                <a:cubicBezTo>
                  <a:pt x="4531" y="4051"/>
                  <a:pt x="4447" y="4177"/>
                  <a:pt x="4393" y="4270"/>
                </a:cubicBezTo>
                <a:cubicBezTo>
                  <a:pt x="4339" y="4363"/>
                  <a:pt x="4244" y="4497"/>
                  <a:pt x="4182" y="4568"/>
                </a:cubicBezTo>
                <a:cubicBezTo>
                  <a:pt x="4120" y="4639"/>
                  <a:pt x="4060" y="4722"/>
                  <a:pt x="4048" y="4752"/>
                </a:cubicBezTo>
                <a:cubicBezTo>
                  <a:pt x="4036" y="4782"/>
                  <a:pt x="3997" y="4839"/>
                  <a:pt x="3962" y="4878"/>
                </a:cubicBezTo>
                <a:cubicBezTo>
                  <a:pt x="3876" y="4972"/>
                  <a:pt x="3819" y="5062"/>
                  <a:pt x="3819" y="5107"/>
                </a:cubicBezTo>
                <a:cubicBezTo>
                  <a:pt x="3819" y="5127"/>
                  <a:pt x="3812" y="5140"/>
                  <a:pt x="3802" y="5135"/>
                </a:cubicBezTo>
                <a:cubicBezTo>
                  <a:pt x="3793" y="5131"/>
                  <a:pt x="3725" y="5230"/>
                  <a:pt x="3649" y="5354"/>
                </a:cubicBezTo>
                <a:cubicBezTo>
                  <a:pt x="3574" y="5478"/>
                  <a:pt x="3463" y="5660"/>
                  <a:pt x="3402" y="5758"/>
                </a:cubicBezTo>
                <a:cubicBezTo>
                  <a:pt x="3221" y="6052"/>
                  <a:pt x="3085" y="6295"/>
                  <a:pt x="3085" y="6328"/>
                </a:cubicBezTo>
                <a:cubicBezTo>
                  <a:pt x="3085" y="6356"/>
                  <a:pt x="2886" y="6731"/>
                  <a:pt x="2751" y="6956"/>
                </a:cubicBezTo>
                <a:cubicBezTo>
                  <a:pt x="2700" y="7042"/>
                  <a:pt x="2659" y="7123"/>
                  <a:pt x="2430" y="7584"/>
                </a:cubicBezTo>
                <a:cubicBezTo>
                  <a:pt x="2190" y="8069"/>
                  <a:pt x="2101" y="8261"/>
                  <a:pt x="2101" y="8294"/>
                </a:cubicBezTo>
                <a:cubicBezTo>
                  <a:pt x="2100" y="8312"/>
                  <a:pt x="2072" y="8379"/>
                  <a:pt x="2038" y="8444"/>
                </a:cubicBezTo>
                <a:cubicBezTo>
                  <a:pt x="2004" y="8510"/>
                  <a:pt x="1975" y="8570"/>
                  <a:pt x="1975" y="8579"/>
                </a:cubicBezTo>
                <a:cubicBezTo>
                  <a:pt x="1975" y="8591"/>
                  <a:pt x="1773" y="9127"/>
                  <a:pt x="1693" y="9329"/>
                </a:cubicBezTo>
                <a:cubicBezTo>
                  <a:pt x="1656" y="9422"/>
                  <a:pt x="1633" y="9495"/>
                  <a:pt x="1623" y="9546"/>
                </a:cubicBezTo>
                <a:cubicBezTo>
                  <a:pt x="1618" y="9577"/>
                  <a:pt x="1607" y="9602"/>
                  <a:pt x="1601" y="9602"/>
                </a:cubicBezTo>
                <a:cubicBezTo>
                  <a:pt x="1594" y="9602"/>
                  <a:pt x="1575" y="9653"/>
                  <a:pt x="1556" y="9715"/>
                </a:cubicBezTo>
                <a:cubicBezTo>
                  <a:pt x="1537" y="9777"/>
                  <a:pt x="1515" y="9828"/>
                  <a:pt x="1507" y="9828"/>
                </a:cubicBezTo>
                <a:cubicBezTo>
                  <a:pt x="1499" y="9828"/>
                  <a:pt x="1491" y="9853"/>
                  <a:pt x="1491" y="9884"/>
                </a:cubicBezTo>
                <a:cubicBezTo>
                  <a:pt x="1491" y="9916"/>
                  <a:pt x="1475" y="9977"/>
                  <a:pt x="1456" y="10022"/>
                </a:cubicBezTo>
                <a:cubicBezTo>
                  <a:pt x="1436" y="10066"/>
                  <a:pt x="1421" y="10119"/>
                  <a:pt x="1420" y="10141"/>
                </a:cubicBezTo>
                <a:cubicBezTo>
                  <a:pt x="1420" y="10162"/>
                  <a:pt x="1409" y="10192"/>
                  <a:pt x="1396" y="10206"/>
                </a:cubicBezTo>
                <a:cubicBezTo>
                  <a:pt x="1384" y="10220"/>
                  <a:pt x="1360" y="10283"/>
                  <a:pt x="1344" y="10345"/>
                </a:cubicBezTo>
                <a:cubicBezTo>
                  <a:pt x="1328" y="10407"/>
                  <a:pt x="1298" y="10489"/>
                  <a:pt x="1278" y="10529"/>
                </a:cubicBezTo>
                <a:cubicBezTo>
                  <a:pt x="1257" y="10568"/>
                  <a:pt x="1241" y="10612"/>
                  <a:pt x="1241" y="10625"/>
                </a:cubicBezTo>
                <a:cubicBezTo>
                  <a:pt x="1241" y="10653"/>
                  <a:pt x="1148" y="10997"/>
                  <a:pt x="1133" y="11024"/>
                </a:cubicBezTo>
                <a:cubicBezTo>
                  <a:pt x="1113" y="11061"/>
                  <a:pt x="1062" y="11258"/>
                  <a:pt x="1062" y="11300"/>
                </a:cubicBezTo>
                <a:cubicBezTo>
                  <a:pt x="1062" y="11325"/>
                  <a:pt x="1054" y="11346"/>
                  <a:pt x="1044" y="11346"/>
                </a:cubicBezTo>
                <a:cubicBezTo>
                  <a:pt x="1034" y="11346"/>
                  <a:pt x="1026" y="11376"/>
                  <a:pt x="1026" y="11411"/>
                </a:cubicBezTo>
                <a:cubicBezTo>
                  <a:pt x="1026" y="11447"/>
                  <a:pt x="1019" y="11475"/>
                  <a:pt x="1011" y="11475"/>
                </a:cubicBezTo>
                <a:cubicBezTo>
                  <a:pt x="996" y="11475"/>
                  <a:pt x="937" y="11701"/>
                  <a:pt x="937" y="11759"/>
                </a:cubicBezTo>
                <a:cubicBezTo>
                  <a:pt x="937" y="11778"/>
                  <a:pt x="930" y="11798"/>
                  <a:pt x="922" y="11804"/>
                </a:cubicBezTo>
                <a:cubicBezTo>
                  <a:pt x="913" y="11810"/>
                  <a:pt x="877" y="11924"/>
                  <a:pt x="841" y="12057"/>
                </a:cubicBezTo>
                <a:cubicBezTo>
                  <a:pt x="806" y="12190"/>
                  <a:pt x="762" y="12342"/>
                  <a:pt x="746" y="12396"/>
                </a:cubicBezTo>
                <a:cubicBezTo>
                  <a:pt x="696" y="12555"/>
                  <a:pt x="686" y="12602"/>
                  <a:pt x="686" y="12655"/>
                </a:cubicBezTo>
                <a:cubicBezTo>
                  <a:pt x="686" y="12682"/>
                  <a:pt x="674" y="12714"/>
                  <a:pt x="659" y="12724"/>
                </a:cubicBezTo>
                <a:cubicBezTo>
                  <a:pt x="645" y="12734"/>
                  <a:pt x="636" y="12753"/>
                  <a:pt x="640" y="12765"/>
                </a:cubicBezTo>
                <a:cubicBezTo>
                  <a:pt x="647" y="12785"/>
                  <a:pt x="617" y="12928"/>
                  <a:pt x="577" y="13066"/>
                </a:cubicBezTo>
                <a:cubicBezTo>
                  <a:pt x="568" y="13097"/>
                  <a:pt x="561" y="13160"/>
                  <a:pt x="561" y="13206"/>
                </a:cubicBezTo>
                <a:cubicBezTo>
                  <a:pt x="561" y="13253"/>
                  <a:pt x="547" y="13337"/>
                  <a:pt x="531" y="13393"/>
                </a:cubicBezTo>
                <a:cubicBezTo>
                  <a:pt x="476" y="13583"/>
                  <a:pt x="471" y="13606"/>
                  <a:pt x="471" y="13665"/>
                </a:cubicBezTo>
                <a:cubicBezTo>
                  <a:pt x="471" y="13697"/>
                  <a:pt x="459" y="13752"/>
                  <a:pt x="444" y="13787"/>
                </a:cubicBezTo>
                <a:cubicBezTo>
                  <a:pt x="430" y="13821"/>
                  <a:pt x="418" y="13897"/>
                  <a:pt x="418" y="13955"/>
                </a:cubicBezTo>
                <a:cubicBezTo>
                  <a:pt x="418" y="14012"/>
                  <a:pt x="409" y="14060"/>
                  <a:pt x="399" y="14060"/>
                </a:cubicBezTo>
                <a:cubicBezTo>
                  <a:pt x="390" y="14060"/>
                  <a:pt x="382" y="14100"/>
                  <a:pt x="382" y="14150"/>
                </a:cubicBezTo>
                <a:cubicBezTo>
                  <a:pt x="382" y="14200"/>
                  <a:pt x="370" y="14269"/>
                  <a:pt x="355" y="14303"/>
                </a:cubicBezTo>
                <a:cubicBezTo>
                  <a:pt x="341" y="14338"/>
                  <a:pt x="328" y="14399"/>
                  <a:pt x="328" y="14438"/>
                </a:cubicBezTo>
                <a:cubicBezTo>
                  <a:pt x="328" y="14477"/>
                  <a:pt x="319" y="14517"/>
                  <a:pt x="310" y="14528"/>
                </a:cubicBezTo>
                <a:cubicBezTo>
                  <a:pt x="300" y="14539"/>
                  <a:pt x="292" y="14577"/>
                  <a:pt x="292" y="14612"/>
                </a:cubicBezTo>
                <a:cubicBezTo>
                  <a:pt x="292" y="14646"/>
                  <a:pt x="286" y="14674"/>
                  <a:pt x="278" y="14674"/>
                </a:cubicBezTo>
                <a:cubicBezTo>
                  <a:pt x="258" y="14674"/>
                  <a:pt x="202" y="14864"/>
                  <a:pt x="202" y="14933"/>
                </a:cubicBezTo>
                <a:cubicBezTo>
                  <a:pt x="202" y="14966"/>
                  <a:pt x="194" y="15002"/>
                  <a:pt x="184" y="15013"/>
                </a:cubicBezTo>
                <a:cubicBezTo>
                  <a:pt x="175" y="15024"/>
                  <a:pt x="167" y="15074"/>
                  <a:pt x="167" y="15124"/>
                </a:cubicBezTo>
                <a:cubicBezTo>
                  <a:pt x="167" y="15174"/>
                  <a:pt x="154" y="15234"/>
                  <a:pt x="140" y="15256"/>
                </a:cubicBezTo>
                <a:cubicBezTo>
                  <a:pt x="122" y="15282"/>
                  <a:pt x="113" y="15353"/>
                  <a:pt x="113" y="15468"/>
                </a:cubicBezTo>
                <a:cubicBezTo>
                  <a:pt x="113" y="15564"/>
                  <a:pt x="104" y="15642"/>
                  <a:pt x="95" y="15642"/>
                </a:cubicBezTo>
                <a:cubicBezTo>
                  <a:pt x="84" y="15642"/>
                  <a:pt x="77" y="15766"/>
                  <a:pt x="77" y="15948"/>
                </a:cubicBezTo>
                <a:cubicBezTo>
                  <a:pt x="77" y="16116"/>
                  <a:pt x="69" y="16262"/>
                  <a:pt x="59" y="16273"/>
                </a:cubicBezTo>
                <a:cubicBezTo>
                  <a:pt x="50" y="16284"/>
                  <a:pt x="41" y="16356"/>
                  <a:pt x="41" y="16432"/>
                </a:cubicBezTo>
                <a:cubicBezTo>
                  <a:pt x="41" y="16517"/>
                  <a:pt x="31" y="16588"/>
                  <a:pt x="14" y="16612"/>
                </a:cubicBezTo>
                <a:cubicBezTo>
                  <a:pt x="8" y="16621"/>
                  <a:pt x="4" y="16644"/>
                  <a:pt x="0" y="16665"/>
                </a:cubicBezTo>
                <a:lnTo>
                  <a:pt x="0" y="16936"/>
                </a:lnTo>
                <a:cubicBezTo>
                  <a:pt x="3" y="16951"/>
                  <a:pt x="5" y="16970"/>
                  <a:pt x="10" y="16978"/>
                </a:cubicBezTo>
                <a:cubicBezTo>
                  <a:pt x="119" y="17169"/>
                  <a:pt x="338" y="17312"/>
                  <a:pt x="686" y="17420"/>
                </a:cubicBezTo>
                <a:cubicBezTo>
                  <a:pt x="740" y="17436"/>
                  <a:pt x="849" y="17474"/>
                  <a:pt x="928" y="17502"/>
                </a:cubicBezTo>
                <a:cubicBezTo>
                  <a:pt x="1007" y="17531"/>
                  <a:pt x="1107" y="17567"/>
                  <a:pt x="1152" y="17582"/>
                </a:cubicBezTo>
                <a:cubicBezTo>
                  <a:pt x="1196" y="17597"/>
                  <a:pt x="1288" y="17632"/>
                  <a:pt x="1357" y="17661"/>
                </a:cubicBezTo>
                <a:cubicBezTo>
                  <a:pt x="1426" y="17690"/>
                  <a:pt x="1535" y="17721"/>
                  <a:pt x="1599" y="17731"/>
                </a:cubicBezTo>
                <a:cubicBezTo>
                  <a:pt x="1663" y="17740"/>
                  <a:pt x="1772" y="17781"/>
                  <a:pt x="1841" y="17822"/>
                </a:cubicBezTo>
                <a:cubicBezTo>
                  <a:pt x="2104" y="17978"/>
                  <a:pt x="2507" y="18103"/>
                  <a:pt x="2907" y="18149"/>
                </a:cubicBezTo>
                <a:cubicBezTo>
                  <a:pt x="3091" y="18171"/>
                  <a:pt x="3116" y="18178"/>
                  <a:pt x="3372" y="18301"/>
                </a:cubicBezTo>
                <a:cubicBezTo>
                  <a:pt x="3522" y="18373"/>
                  <a:pt x="3578" y="18384"/>
                  <a:pt x="3847" y="18385"/>
                </a:cubicBezTo>
                <a:cubicBezTo>
                  <a:pt x="4015" y="18386"/>
                  <a:pt x="4173" y="18400"/>
                  <a:pt x="4197" y="18417"/>
                </a:cubicBezTo>
                <a:cubicBezTo>
                  <a:pt x="4221" y="18434"/>
                  <a:pt x="4290" y="18533"/>
                  <a:pt x="4349" y="18637"/>
                </a:cubicBezTo>
                <a:cubicBezTo>
                  <a:pt x="4461" y="18829"/>
                  <a:pt x="4518" y="18872"/>
                  <a:pt x="4778" y="18952"/>
                </a:cubicBezTo>
                <a:cubicBezTo>
                  <a:pt x="4807" y="18962"/>
                  <a:pt x="4916" y="19006"/>
                  <a:pt x="5019" y="19051"/>
                </a:cubicBezTo>
                <a:cubicBezTo>
                  <a:pt x="5123" y="19096"/>
                  <a:pt x="5272" y="19147"/>
                  <a:pt x="5351" y="19164"/>
                </a:cubicBezTo>
                <a:cubicBezTo>
                  <a:pt x="5597" y="19215"/>
                  <a:pt x="5652" y="19233"/>
                  <a:pt x="5763" y="19300"/>
                </a:cubicBezTo>
                <a:cubicBezTo>
                  <a:pt x="5864" y="19361"/>
                  <a:pt x="6047" y="19423"/>
                  <a:pt x="6309" y="19485"/>
                </a:cubicBezTo>
                <a:cubicBezTo>
                  <a:pt x="6417" y="19511"/>
                  <a:pt x="6498" y="19549"/>
                  <a:pt x="6586" y="19617"/>
                </a:cubicBezTo>
                <a:cubicBezTo>
                  <a:pt x="6683" y="19691"/>
                  <a:pt x="6918" y="19796"/>
                  <a:pt x="6970" y="19788"/>
                </a:cubicBezTo>
                <a:cubicBezTo>
                  <a:pt x="6984" y="19785"/>
                  <a:pt x="7061" y="19816"/>
                  <a:pt x="7141" y="19857"/>
                </a:cubicBezTo>
                <a:cubicBezTo>
                  <a:pt x="7220" y="19898"/>
                  <a:pt x="7337" y="19949"/>
                  <a:pt x="7401" y="19971"/>
                </a:cubicBezTo>
                <a:cubicBezTo>
                  <a:pt x="7465" y="19994"/>
                  <a:pt x="7534" y="20028"/>
                  <a:pt x="7553" y="20045"/>
                </a:cubicBezTo>
                <a:cubicBezTo>
                  <a:pt x="7572" y="20063"/>
                  <a:pt x="7680" y="20080"/>
                  <a:pt x="7794" y="20084"/>
                </a:cubicBezTo>
                <a:cubicBezTo>
                  <a:pt x="7967" y="20090"/>
                  <a:pt x="8022" y="20106"/>
                  <a:pt x="8129" y="20177"/>
                </a:cubicBezTo>
                <a:cubicBezTo>
                  <a:pt x="8199" y="20224"/>
                  <a:pt x="8269" y="20262"/>
                  <a:pt x="8285" y="20262"/>
                </a:cubicBezTo>
                <a:cubicBezTo>
                  <a:pt x="8301" y="20262"/>
                  <a:pt x="8350" y="20285"/>
                  <a:pt x="8396" y="20313"/>
                </a:cubicBezTo>
                <a:cubicBezTo>
                  <a:pt x="8507" y="20381"/>
                  <a:pt x="8737" y="20453"/>
                  <a:pt x="9049" y="20518"/>
                </a:cubicBezTo>
                <a:cubicBezTo>
                  <a:pt x="9123" y="20534"/>
                  <a:pt x="9240" y="20586"/>
                  <a:pt x="9309" y="20634"/>
                </a:cubicBezTo>
                <a:cubicBezTo>
                  <a:pt x="9451" y="20734"/>
                  <a:pt x="9633" y="20827"/>
                  <a:pt x="9738" y="20856"/>
                </a:cubicBezTo>
                <a:cubicBezTo>
                  <a:pt x="9778" y="20866"/>
                  <a:pt x="9886" y="20918"/>
                  <a:pt x="9980" y="20972"/>
                </a:cubicBezTo>
                <a:cubicBezTo>
                  <a:pt x="10073" y="21025"/>
                  <a:pt x="10183" y="21069"/>
                  <a:pt x="10222" y="21070"/>
                </a:cubicBezTo>
                <a:cubicBezTo>
                  <a:pt x="10261" y="21070"/>
                  <a:pt x="10370" y="21101"/>
                  <a:pt x="10463" y="21138"/>
                </a:cubicBezTo>
                <a:cubicBezTo>
                  <a:pt x="10557" y="21175"/>
                  <a:pt x="10670" y="21218"/>
                  <a:pt x="10714" y="21233"/>
                </a:cubicBezTo>
                <a:cubicBezTo>
                  <a:pt x="10830" y="21273"/>
                  <a:pt x="10857" y="21286"/>
                  <a:pt x="10947" y="21338"/>
                </a:cubicBezTo>
                <a:cubicBezTo>
                  <a:pt x="10991" y="21363"/>
                  <a:pt x="11046" y="21385"/>
                  <a:pt x="11069" y="21387"/>
                </a:cubicBezTo>
                <a:cubicBezTo>
                  <a:pt x="11092" y="21388"/>
                  <a:pt x="11153" y="21414"/>
                  <a:pt x="11204" y="21445"/>
                </a:cubicBezTo>
                <a:cubicBezTo>
                  <a:pt x="11255" y="21476"/>
                  <a:pt x="11340" y="21520"/>
                  <a:pt x="11395" y="21542"/>
                </a:cubicBezTo>
                <a:cubicBezTo>
                  <a:pt x="11536" y="21600"/>
                  <a:pt x="11660" y="21551"/>
                  <a:pt x="11749" y="21401"/>
                </a:cubicBezTo>
                <a:cubicBezTo>
                  <a:pt x="11762" y="21379"/>
                  <a:pt x="11780" y="21361"/>
                  <a:pt x="11787" y="21361"/>
                </a:cubicBezTo>
                <a:cubicBezTo>
                  <a:pt x="11794" y="21361"/>
                  <a:pt x="11816" y="21335"/>
                  <a:pt x="11835" y="21303"/>
                </a:cubicBezTo>
                <a:cubicBezTo>
                  <a:pt x="11854" y="21271"/>
                  <a:pt x="11873" y="21244"/>
                  <a:pt x="11878" y="21245"/>
                </a:cubicBezTo>
                <a:cubicBezTo>
                  <a:pt x="11883" y="21246"/>
                  <a:pt x="11907" y="21220"/>
                  <a:pt x="11932" y="21189"/>
                </a:cubicBezTo>
                <a:cubicBezTo>
                  <a:pt x="12037" y="21053"/>
                  <a:pt x="12225" y="20844"/>
                  <a:pt x="12260" y="20824"/>
                </a:cubicBezTo>
                <a:cubicBezTo>
                  <a:pt x="12304" y="20799"/>
                  <a:pt x="12490" y="20585"/>
                  <a:pt x="12509" y="20537"/>
                </a:cubicBezTo>
                <a:cubicBezTo>
                  <a:pt x="12517" y="20519"/>
                  <a:pt x="12523" y="20518"/>
                  <a:pt x="12523" y="20534"/>
                </a:cubicBezTo>
                <a:cubicBezTo>
                  <a:pt x="12523" y="20551"/>
                  <a:pt x="12541" y="20535"/>
                  <a:pt x="12563" y="20500"/>
                </a:cubicBezTo>
                <a:cubicBezTo>
                  <a:pt x="12624" y="20402"/>
                  <a:pt x="12846" y="20149"/>
                  <a:pt x="13002" y="19999"/>
                </a:cubicBezTo>
                <a:cubicBezTo>
                  <a:pt x="13078" y="19925"/>
                  <a:pt x="13145" y="19856"/>
                  <a:pt x="13149" y="19845"/>
                </a:cubicBezTo>
                <a:cubicBezTo>
                  <a:pt x="13154" y="19835"/>
                  <a:pt x="13205" y="19786"/>
                  <a:pt x="13263" y="19737"/>
                </a:cubicBezTo>
                <a:cubicBezTo>
                  <a:pt x="13341" y="19669"/>
                  <a:pt x="13378" y="19614"/>
                  <a:pt x="13415" y="19505"/>
                </a:cubicBezTo>
                <a:cubicBezTo>
                  <a:pt x="13446" y="19415"/>
                  <a:pt x="13488" y="19342"/>
                  <a:pt x="13530" y="19307"/>
                </a:cubicBezTo>
                <a:cubicBezTo>
                  <a:pt x="13567" y="19276"/>
                  <a:pt x="13607" y="19231"/>
                  <a:pt x="13619" y="19206"/>
                </a:cubicBezTo>
                <a:cubicBezTo>
                  <a:pt x="13630" y="19181"/>
                  <a:pt x="13666" y="19140"/>
                  <a:pt x="13698" y="19116"/>
                </a:cubicBezTo>
                <a:cubicBezTo>
                  <a:pt x="13730" y="19092"/>
                  <a:pt x="13813" y="19006"/>
                  <a:pt x="13882" y="18925"/>
                </a:cubicBezTo>
                <a:cubicBezTo>
                  <a:pt x="13951" y="18844"/>
                  <a:pt x="14017" y="18776"/>
                  <a:pt x="14029" y="18776"/>
                </a:cubicBezTo>
                <a:cubicBezTo>
                  <a:pt x="14060" y="18776"/>
                  <a:pt x="14206" y="18650"/>
                  <a:pt x="14258" y="18578"/>
                </a:cubicBezTo>
                <a:cubicBezTo>
                  <a:pt x="14281" y="18545"/>
                  <a:pt x="14315" y="18518"/>
                  <a:pt x="14332" y="18518"/>
                </a:cubicBezTo>
                <a:cubicBezTo>
                  <a:pt x="14349" y="18518"/>
                  <a:pt x="14382" y="18466"/>
                  <a:pt x="14405" y="18404"/>
                </a:cubicBezTo>
                <a:cubicBezTo>
                  <a:pt x="14433" y="18331"/>
                  <a:pt x="14490" y="18252"/>
                  <a:pt x="14563" y="18185"/>
                </a:cubicBezTo>
                <a:cubicBezTo>
                  <a:pt x="14737" y="18027"/>
                  <a:pt x="14736" y="18028"/>
                  <a:pt x="14772" y="17928"/>
                </a:cubicBezTo>
                <a:cubicBezTo>
                  <a:pt x="14807" y="17831"/>
                  <a:pt x="14941" y="17645"/>
                  <a:pt x="14976" y="17645"/>
                </a:cubicBezTo>
                <a:cubicBezTo>
                  <a:pt x="14986" y="17645"/>
                  <a:pt x="15008" y="17631"/>
                  <a:pt x="15025" y="17614"/>
                </a:cubicBezTo>
                <a:cubicBezTo>
                  <a:pt x="15043" y="17596"/>
                  <a:pt x="15106" y="17547"/>
                  <a:pt x="15167" y="17504"/>
                </a:cubicBezTo>
                <a:cubicBezTo>
                  <a:pt x="15305" y="17406"/>
                  <a:pt x="15494" y="17167"/>
                  <a:pt x="15537" y="17035"/>
                </a:cubicBezTo>
                <a:cubicBezTo>
                  <a:pt x="15555" y="16980"/>
                  <a:pt x="15577" y="16935"/>
                  <a:pt x="15586" y="16935"/>
                </a:cubicBezTo>
                <a:cubicBezTo>
                  <a:pt x="15595" y="16935"/>
                  <a:pt x="15603" y="16916"/>
                  <a:pt x="15603" y="16893"/>
                </a:cubicBezTo>
                <a:cubicBezTo>
                  <a:pt x="15603" y="16812"/>
                  <a:pt x="15683" y="16717"/>
                  <a:pt x="15769" y="16697"/>
                </a:cubicBezTo>
                <a:cubicBezTo>
                  <a:pt x="15860" y="16676"/>
                  <a:pt x="16035" y="16499"/>
                  <a:pt x="16066" y="16396"/>
                </a:cubicBezTo>
                <a:cubicBezTo>
                  <a:pt x="16075" y="16364"/>
                  <a:pt x="16115" y="16311"/>
                  <a:pt x="16152" y="16278"/>
                </a:cubicBezTo>
                <a:cubicBezTo>
                  <a:pt x="16190" y="16245"/>
                  <a:pt x="16233" y="16204"/>
                  <a:pt x="16248" y="16188"/>
                </a:cubicBezTo>
                <a:cubicBezTo>
                  <a:pt x="16263" y="16172"/>
                  <a:pt x="16289" y="16149"/>
                  <a:pt x="16306" y="16139"/>
                </a:cubicBezTo>
                <a:cubicBezTo>
                  <a:pt x="16324" y="16128"/>
                  <a:pt x="16338" y="16107"/>
                  <a:pt x="16338" y="16091"/>
                </a:cubicBezTo>
                <a:cubicBezTo>
                  <a:pt x="16338" y="16075"/>
                  <a:pt x="16343" y="16065"/>
                  <a:pt x="16350" y="16069"/>
                </a:cubicBezTo>
                <a:cubicBezTo>
                  <a:pt x="16377" y="16082"/>
                  <a:pt x="16575" y="15931"/>
                  <a:pt x="16630" y="15855"/>
                </a:cubicBezTo>
                <a:cubicBezTo>
                  <a:pt x="16661" y="15812"/>
                  <a:pt x="16731" y="15746"/>
                  <a:pt x="16785" y="15709"/>
                </a:cubicBezTo>
                <a:cubicBezTo>
                  <a:pt x="16950" y="15594"/>
                  <a:pt x="17073" y="15482"/>
                  <a:pt x="17201" y="15332"/>
                </a:cubicBezTo>
                <a:cubicBezTo>
                  <a:pt x="17269" y="15254"/>
                  <a:pt x="17333" y="15191"/>
                  <a:pt x="17346" y="15191"/>
                </a:cubicBezTo>
                <a:cubicBezTo>
                  <a:pt x="17358" y="15191"/>
                  <a:pt x="17380" y="15160"/>
                  <a:pt x="17395" y="15124"/>
                </a:cubicBezTo>
                <a:cubicBezTo>
                  <a:pt x="17409" y="15088"/>
                  <a:pt x="17454" y="15023"/>
                  <a:pt x="17496" y="14979"/>
                </a:cubicBezTo>
                <a:cubicBezTo>
                  <a:pt x="17537" y="14936"/>
                  <a:pt x="17614" y="14820"/>
                  <a:pt x="17666" y="14722"/>
                </a:cubicBezTo>
                <a:cubicBezTo>
                  <a:pt x="17729" y="14603"/>
                  <a:pt x="17785" y="14531"/>
                  <a:pt x="17833" y="14506"/>
                </a:cubicBezTo>
                <a:cubicBezTo>
                  <a:pt x="17872" y="14486"/>
                  <a:pt x="17913" y="14460"/>
                  <a:pt x="17922" y="14448"/>
                </a:cubicBezTo>
                <a:cubicBezTo>
                  <a:pt x="17932" y="14437"/>
                  <a:pt x="17974" y="14408"/>
                  <a:pt x="18015" y="14384"/>
                </a:cubicBezTo>
                <a:cubicBezTo>
                  <a:pt x="18056" y="14361"/>
                  <a:pt x="18128" y="14282"/>
                  <a:pt x="18176" y="14208"/>
                </a:cubicBezTo>
                <a:cubicBezTo>
                  <a:pt x="18289" y="14032"/>
                  <a:pt x="18360" y="13944"/>
                  <a:pt x="18415" y="13914"/>
                </a:cubicBezTo>
                <a:cubicBezTo>
                  <a:pt x="18440" y="13900"/>
                  <a:pt x="18503" y="13834"/>
                  <a:pt x="18558" y="13766"/>
                </a:cubicBezTo>
                <a:cubicBezTo>
                  <a:pt x="18612" y="13699"/>
                  <a:pt x="18678" y="13635"/>
                  <a:pt x="18704" y="13623"/>
                </a:cubicBezTo>
                <a:cubicBezTo>
                  <a:pt x="18731" y="13611"/>
                  <a:pt x="18787" y="13544"/>
                  <a:pt x="18830" y="13473"/>
                </a:cubicBezTo>
                <a:cubicBezTo>
                  <a:pt x="18918" y="13325"/>
                  <a:pt x="19099" y="13129"/>
                  <a:pt x="19225" y="13046"/>
                </a:cubicBezTo>
                <a:cubicBezTo>
                  <a:pt x="19272" y="13014"/>
                  <a:pt x="19322" y="12968"/>
                  <a:pt x="19336" y="12943"/>
                </a:cubicBezTo>
                <a:cubicBezTo>
                  <a:pt x="19350" y="12918"/>
                  <a:pt x="19365" y="12896"/>
                  <a:pt x="19370" y="12896"/>
                </a:cubicBezTo>
                <a:cubicBezTo>
                  <a:pt x="19375" y="12896"/>
                  <a:pt x="19434" y="12829"/>
                  <a:pt x="19501" y="12747"/>
                </a:cubicBezTo>
                <a:cubicBezTo>
                  <a:pt x="19568" y="12666"/>
                  <a:pt x="19664" y="12565"/>
                  <a:pt x="19714" y="12523"/>
                </a:cubicBezTo>
                <a:cubicBezTo>
                  <a:pt x="19764" y="12481"/>
                  <a:pt x="19843" y="12383"/>
                  <a:pt x="19888" y="12304"/>
                </a:cubicBezTo>
                <a:cubicBezTo>
                  <a:pt x="19975" y="12155"/>
                  <a:pt x="20069" y="12045"/>
                  <a:pt x="20250" y="11885"/>
                </a:cubicBezTo>
                <a:cubicBezTo>
                  <a:pt x="20309" y="11832"/>
                  <a:pt x="20374" y="11765"/>
                  <a:pt x="20394" y="11734"/>
                </a:cubicBezTo>
                <a:cubicBezTo>
                  <a:pt x="20413" y="11703"/>
                  <a:pt x="20468" y="11653"/>
                  <a:pt x="20515" y="11621"/>
                </a:cubicBezTo>
                <a:cubicBezTo>
                  <a:pt x="20561" y="11590"/>
                  <a:pt x="20600" y="11555"/>
                  <a:pt x="20600" y="11543"/>
                </a:cubicBezTo>
                <a:cubicBezTo>
                  <a:pt x="20600" y="11532"/>
                  <a:pt x="20643" y="11474"/>
                  <a:pt x="20697" y="11416"/>
                </a:cubicBezTo>
                <a:cubicBezTo>
                  <a:pt x="20750" y="11357"/>
                  <a:pt x="20797" y="11292"/>
                  <a:pt x="20802" y="11270"/>
                </a:cubicBezTo>
                <a:cubicBezTo>
                  <a:pt x="20806" y="11248"/>
                  <a:pt x="20872" y="11172"/>
                  <a:pt x="20948" y="11103"/>
                </a:cubicBezTo>
                <a:cubicBezTo>
                  <a:pt x="21023" y="11034"/>
                  <a:pt x="21134" y="10901"/>
                  <a:pt x="21195" y="10806"/>
                </a:cubicBezTo>
                <a:cubicBezTo>
                  <a:pt x="21255" y="10712"/>
                  <a:pt x="21315" y="10636"/>
                  <a:pt x="21328" y="10636"/>
                </a:cubicBezTo>
                <a:cubicBezTo>
                  <a:pt x="21341" y="10636"/>
                  <a:pt x="21352" y="10625"/>
                  <a:pt x="21352" y="10611"/>
                </a:cubicBezTo>
                <a:cubicBezTo>
                  <a:pt x="21352" y="10597"/>
                  <a:pt x="21384" y="10551"/>
                  <a:pt x="21423" y="10507"/>
                </a:cubicBezTo>
                <a:cubicBezTo>
                  <a:pt x="21463" y="10463"/>
                  <a:pt x="21495" y="10412"/>
                  <a:pt x="21495" y="10394"/>
                </a:cubicBezTo>
                <a:cubicBezTo>
                  <a:pt x="21495" y="10376"/>
                  <a:pt x="21515" y="10322"/>
                  <a:pt x="21540" y="10274"/>
                </a:cubicBezTo>
                <a:cubicBezTo>
                  <a:pt x="21600" y="10156"/>
                  <a:pt x="21596" y="10060"/>
                  <a:pt x="21522" y="9838"/>
                </a:cubicBezTo>
                <a:cubicBezTo>
                  <a:pt x="21488" y="9735"/>
                  <a:pt x="21459" y="9632"/>
                  <a:pt x="21459" y="9609"/>
                </a:cubicBezTo>
                <a:cubicBezTo>
                  <a:pt x="21459" y="9587"/>
                  <a:pt x="21452" y="9569"/>
                  <a:pt x="21444" y="9569"/>
                </a:cubicBezTo>
                <a:cubicBezTo>
                  <a:pt x="21436" y="9569"/>
                  <a:pt x="21416" y="9511"/>
                  <a:pt x="21398" y="9440"/>
                </a:cubicBezTo>
                <a:cubicBezTo>
                  <a:pt x="21381" y="9369"/>
                  <a:pt x="21360" y="9311"/>
                  <a:pt x="21350" y="9311"/>
                </a:cubicBezTo>
                <a:cubicBezTo>
                  <a:pt x="21341" y="9311"/>
                  <a:pt x="21334" y="9290"/>
                  <a:pt x="21334" y="9265"/>
                </a:cubicBezTo>
                <a:cubicBezTo>
                  <a:pt x="21334" y="9217"/>
                  <a:pt x="21192" y="8818"/>
                  <a:pt x="21168" y="8799"/>
                </a:cubicBezTo>
                <a:cubicBezTo>
                  <a:pt x="21161" y="8793"/>
                  <a:pt x="21155" y="8771"/>
                  <a:pt x="21155" y="8750"/>
                </a:cubicBezTo>
                <a:cubicBezTo>
                  <a:pt x="21155" y="8728"/>
                  <a:pt x="21122" y="8647"/>
                  <a:pt x="21082" y="8567"/>
                </a:cubicBezTo>
                <a:cubicBezTo>
                  <a:pt x="20959" y="8322"/>
                  <a:pt x="20940" y="8278"/>
                  <a:pt x="20940" y="8247"/>
                </a:cubicBezTo>
                <a:cubicBezTo>
                  <a:pt x="20940" y="8231"/>
                  <a:pt x="20933" y="8213"/>
                  <a:pt x="20926" y="8207"/>
                </a:cubicBezTo>
                <a:cubicBezTo>
                  <a:pt x="20912" y="8195"/>
                  <a:pt x="20815" y="7934"/>
                  <a:pt x="20815" y="7907"/>
                </a:cubicBezTo>
                <a:cubicBezTo>
                  <a:pt x="20815" y="7899"/>
                  <a:pt x="20784" y="7835"/>
                  <a:pt x="20747" y="7767"/>
                </a:cubicBezTo>
                <a:cubicBezTo>
                  <a:pt x="20710" y="7698"/>
                  <a:pt x="20635" y="7552"/>
                  <a:pt x="20581" y="7441"/>
                </a:cubicBezTo>
                <a:cubicBezTo>
                  <a:pt x="20448" y="7168"/>
                  <a:pt x="20344" y="6986"/>
                  <a:pt x="20321" y="6985"/>
                </a:cubicBezTo>
                <a:cubicBezTo>
                  <a:pt x="20311" y="6985"/>
                  <a:pt x="20289" y="6943"/>
                  <a:pt x="20272" y="6891"/>
                </a:cubicBezTo>
                <a:cubicBezTo>
                  <a:pt x="20255" y="6839"/>
                  <a:pt x="20185" y="6693"/>
                  <a:pt x="20116" y="6566"/>
                </a:cubicBezTo>
                <a:cubicBezTo>
                  <a:pt x="20047" y="6438"/>
                  <a:pt x="19991" y="6321"/>
                  <a:pt x="19991" y="6306"/>
                </a:cubicBezTo>
                <a:cubicBezTo>
                  <a:pt x="19991" y="6292"/>
                  <a:pt x="19962" y="6237"/>
                  <a:pt x="19928" y="6182"/>
                </a:cubicBezTo>
                <a:cubicBezTo>
                  <a:pt x="19893" y="6127"/>
                  <a:pt x="19865" y="6067"/>
                  <a:pt x="19865" y="6049"/>
                </a:cubicBezTo>
                <a:cubicBezTo>
                  <a:pt x="19865" y="6030"/>
                  <a:pt x="19858" y="6016"/>
                  <a:pt x="19848" y="6016"/>
                </a:cubicBezTo>
                <a:cubicBezTo>
                  <a:pt x="19833" y="6016"/>
                  <a:pt x="19693" y="5787"/>
                  <a:pt x="19513" y="5470"/>
                </a:cubicBezTo>
                <a:cubicBezTo>
                  <a:pt x="19482" y="5415"/>
                  <a:pt x="19452" y="5370"/>
                  <a:pt x="19447" y="5370"/>
                </a:cubicBezTo>
                <a:cubicBezTo>
                  <a:pt x="19425" y="5370"/>
                  <a:pt x="19313" y="5214"/>
                  <a:pt x="19215" y="5047"/>
                </a:cubicBezTo>
                <a:cubicBezTo>
                  <a:pt x="19157" y="4949"/>
                  <a:pt x="19097" y="4856"/>
                  <a:pt x="19081" y="4840"/>
                </a:cubicBezTo>
                <a:cubicBezTo>
                  <a:pt x="19064" y="4824"/>
                  <a:pt x="19046" y="4800"/>
                  <a:pt x="19041" y="4788"/>
                </a:cubicBezTo>
                <a:cubicBezTo>
                  <a:pt x="19036" y="4776"/>
                  <a:pt x="18984" y="4711"/>
                  <a:pt x="18925" y="4643"/>
                </a:cubicBezTo>
                <a:cubicBezTo>
                  <a:pt x="18866" y="4576"/>
                  <a:pt x="18756" y="4425"/>
                  <a:pt x="18681" y="4308"/>
                </a:cubicBezTo>
                <a:cubicBezTo>
                  <a:pt x="18427" y="3909"/>
                  <a:pt x="18113" y="3496"/>
                  <a:pt x="18064" y="3496"/>
                </a:cubicBezTo>
                <a:cubicBezTo>
                  <a:pt x="18053" y="3496"/>
                  <a:pt x="18022" y="3466"/>
                  <a:pt x="17996" y="3429"/>
                </a:cubicBezTo>
                <a:cubicBezTo>
                  <a:pt x="17970" y="3392"/>
                  <a:pt x="17949" y="3374"/>
                  <a:pt x="17949" y="3387"/>
                </a:cubicBezTo>
                <a:cubicBezTo>
                  <a:pt x="17949" y="3400"/>
                  <a:pt x="17931" y="3382"/>
                  <a:pt x="17909" y="3347"/>
                </a:cubicBezTo>
                <a:cubicBezTo>
                  <a:pt x="17834" y="3227"/>
                  <a:pt x="17500" y="2846"/>
                  <a:pt x="17387" y="2752"/>
                </a:cubicBezTo>
                <a:cubicBezTo>
                  <a:pt x="17325" y="2700"/>
                  <a:pt x="17265" y="2638"/>
                  <a:pt x="17254" y="2614"/>
                </a:cubicBezTo>
                <a:cubicBezTo>
                  <a:pt x="17243" y="2590"/>
                  <a:pt x="17177" y="2521"/>
                  <a:pt x="17108" y="2461"/>
                </a:cubicBezTo>
                <a:cubicBezTo>
                  <a:pt x="17038" y="2400"/>
                  <a:pt x="16982" y="2340"/>
                  <a:pt x="16982" y="2326"/>
                </a:cubicBezTo>
                <a:cubicBezTo>
                  <a:pt x="16982" y="2313"/>
                  <a:pt x="16972" y="2301"/>
                  <a:pt x="16959" y="2301"/>
                </a:cubicBezTo>
                <a:cubicBezTo>
                  <a:pt x="16947" y="2301"/>
                  <a:pt x="16888" y="2259"/>
                  <a:pt x="16829" y="2209"/>
                </a:cubicBezTo>
                <a:cubicBezTo>
                  <a:pt x="16770" y="2158"/>
                  <a:pt x="16658" y="2069"/>
                  <a:pt x="16579" y="2009"/>
                </a:cubicBezTo>
                <a:cubicBezTo>
                  <a:pt x="16500" y="1949"/>
                  <a:pt x="16420" y="1876"/>
                  <a:pt x="16400" y="1846"/>
                </a:cubicBezTo>
                <a:cubicBezTo>
                  <a:pt x="16380" y="1815"/>
                  <a:pt x="16313" y="1759"/>
                  <a:pt x="16250" y="1723"/>
                </a:cubicBezTo>
                <a:cubicBezTo>
                  <a:pt x="16187" y="1686"/>
                  <a:pt x="16126" y="1641"/>
                  <a:pt x="16115" y="1624"/>
                </a:cubicBezTo>
                <a:cubicBezTo>
                  <a:pt x="16091" y="1589"/>
                  <a:pt x="15818" y="1396"/>
                  <a:pt x="15818" y="1414"/>
                </a:cubicBezTo>
                <a:cubicBezTo>
                  <a:pt x="15818" y="1421"/>
                  <a:pt x="15796" y="1412"/>
                  <a:pt x="15769" y="1393"/>
                </a:cubicBezTo>
                <a:cubicBezTo>
                  <a:pt x="15742" y="1374"/>
                  <a:pt x="15659" y="1329"/>
                  <a:pt x="15585" y="1294"/>
                </a:cubicBezTo>
                <a:cubicBezTo>
                  <a:pt x="15511" y="1259"/>
                  <a:pt x="15434" y="1209"/>
                  <a:pt x="15412" y="1184"/>
                </a:cubicBezTo>
                <a:cubicBezTo>
                  <a:pt x="15358" y="1121"/>
                  <a:pt x="15245" y="1049"/>
                  <a:pt x="14949" y="889"/>
                </a:cubicBezTo>
                <a:cubicBezTo>
                  <a:pt x="14900" y="862"/>
                  <a:pt x="14848" y="836"/>
                  <a:pt x="14833" y="829"/>
                </a:cubicBezTo>
                <a:cubicBezTo>
                  <a:pt x="14818" y="823"/>
                  <a:pt x="14770" y="793"/>
                  <a:pt x="14726" y="764"/>
                </a:cubicBezTo>
                <a:cubicBezTo>
                  <a:pt x="14544" y="646"/>
                  <a:pt x="14069" y="435"/>
                  <a:pt x="13921" y="408"/>
                </a:cubicBezTo>
                <a:cubicBezTo>
                  <a:pt x="13856" y="396"/>
                  <a:pt x="13786" y="374"/>
                  <a:pt x="13764" y="359"/>
                </a:cubicBezTo>
                <a:cubicBezTo>
                  <a:pt x="13742" y="344"/>
                  <a:pt x="13661" y="318"/>
                  <a:pt x="13584" y="300"/>
                </a:cubicBezTo>
                <a:cubicBezTo>
                  <a:pt x="13425" y="262"/>
                  <a:pt x="13392" y="252"/>
                  <a:pt x="13194" y="181"/>
                </a:cubicBezTo>
                <a:cubicBezTo>
                  <a:pt x="13116" y="153"/>
                  <a:pt x="12950" y="116"/>
                  <a:pt x="12827" y="100"/>
                </a:cubicBezTo>
                <a:cubicBezTo>
                  <a:pt x="12704" y="84"/>
                  <a:pt x="12507" y="54"/>
                  <a:pt x="12388" y="33"/>
                </a:cubicBezTo>
                <a:cubicBezTo>
                  <a:pt x="12259" y="11"/>
                  <a:pt x="11883" y="0"/>
                  <a:pt x="1150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34" name="Claire Lamman/DESI collaboration"/>
          <p:cNvSpPr txBox="1"/>
          <p:nvPr/>
        </p:nvSpPr>
        <p:spPr>
          <a:xfrm>
            <a:off x="18929570" y="8875286"/>
            <a:ext cx="3217327" cy="3446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>
            <a:lvl1pPr defTabSz="457200">
              <a:lnSpc>
                <a:spcPct val="100000"/>
              </a:lnSpc>
              <a:spcBef>
                <a:spcPts val="1000"/>
              </a:spcBef>
              <a:defRPr sz="14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Claire Lamman/DESI collaboration</a:t>
            </a:r>
          </a:p>
        </p:txBody>
      </p:sp>
      <p:sp>
        <p:nvSpPr>
          <p:cNvPr id="235" name="Figure"/>
          <p:cNvSpPr/>
          <p:nvPr/>
        </p:nvSpPr>
        <p:spPr>
          <a:xfrm>
            <a:off x="5993080" y="6160009"/>
            <a:ext cx="1093357" cy="7860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81" h="20686" extrusionOk="0">
                <a:moveTo>
                  <a:pt x="6530" y="17911"/>
                </a:moveTo>
                <a:lnTo>
                  <a:pt x="0" y="1202"/>
                </a:lnTo>
                <a:cubicBezTo>
                  <a:pt x="4642" y="-914"/>
                  <a:pt x="9801" y="-210"/>
                  <a:pt x="13974" y="3108"/>
                </a:cubicBezTo>
                <a:cubicBezTo>
                  <a:pt x="18753" y="6907"/>
                  <a:pt x="21600" y="13578"/>
                  <a:pt x="21477" y="20686"/>
                </a:cubicBezTo>
                <a:lnTo>
                  <a:pt x="6530" y="17911"/>
                </a:lnTo>
                <a:close/>
              </a:path>
            </a:pathLst>
          </a:custGeom>
          <a:ln w="635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36" name="Ligne"/>
          <p:cNvSpPr/>
          <p:nvPr/>
        </p:nvSpPr>
        <p:spPr>
          <a:xfrm>
            <a:off x="7074934" y="6952184"/>
            <a:ext cx="14911281" cy="1676763"/>
          </a:xfrm>
          <a:prstGeom prst="line">
            <a:avLst/>
          </a:prstGeom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237" name="Ligne"/>
          <p:cNvSpPr/>
          <p:nvPr/>
        </p:nvSpPr>
        <p:spPr>
          <a:xfrm flipV="1">
            <a:off x="5973870" y="3428003"/>
            <a:ext cx="6551940" cy="2785231"/>
          </a:xfrm>
          <a:prstGeom prst="line">
            <a:avLst/>
          </a:prstGeom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238" name="Ligne"/>
          <p:cNvSpPr/>
          <p:nvPr/>
        </p:nvSpPr>
        <p:spPr>
          <a:xfrm>
            <a:off x="12507890" y="3431897"/>
            <a:ext cx="3700582" cy="4545803"/>
          </a:xfrm>
          <a:prstGeom prst="line">
            <a:avLst/>
          </a:prstGeom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239" name="Ligne"/>
          <p:cNvSpPr/>
          <p:nvPr/>
        </p:nvSpPr>
        <p:spPr>
          <a:xfrm>
            <a:off x="12516853" y="2117334"/>
            <a:ext cx="9513024" cy="652622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57" h="20270" extrusionOk="0">
                <a:moveTo>
                  <a:pt x="0" y="4108"/>
                </a:moveTo>
                <a:cubicBezTo>
                  <a:pt x="4090" y="-606"/>
                  <a:pt x="9819" y="-1330"/>
                  <a:pt x="14444" y="2281"/>
                </a:cubicBezTo>
                <a:cubicBezTo>
                  <a:pt x="19023" y="5857"/>
                  <a:pt x="21600" y="12971"/>
                  <a:pt x="20960" y="20270"/>
                </a:cubicBezTo>
              </a:path>
            </a:pathLst>
          </a:custGeom>
          <a:ln w="50800">
            <a:solidFill>
              <a:srgbClr val="FFFFFF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240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t>9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600">
        <p159:morph option="byObject"/>
      </p:transition>
    </mc:Choice>
    <mc:Fallback xmlns:a14="http://schemas.microsoft.com/office/drawing/2010/main" xmlns:m="http://schemas.openxmlformats.org/officeDocument/2006/math" xmlns="">
      <p:transition spd="fast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Field-Level Inference"/>
          <p:cNvSpPr txBox="1"/>
          <p:nvPr/>
        </p:nvSpPr>
        <p:spPr>
          <a:xfrm>
            <a:off x="1242325" y="-4430972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43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244" name="vidéo-collée.png" descr="vidéo-collée.png"/>
          <p:cNvPicPr>
            <a:picLocks noChangeAspect="1"/>
          </p:cNvPicPr>
          <p:nvPr/>
        </p:nvPicPr>
        <p:blipFill>
          <a:blip r:embed="rId2"/>
          <a:srcRect l="1356" t="9578" r="743" b="8208"/>
          <a:stretch>
            <a:fillRect/>
          </a:stretch>
        </p:blipFill>
        <p:spPr>
          <a:xfrm rot="2303604">
            <a:off x="388262" y="3981770"/>
            <a:ext cx="10679247" cy="59132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2" h="21566" extrusionOk="0">
                <a:moveTo>
                  <a:pt x="11509" y="0"/>
                </a:moveTo>
                <a:cubicBezTo>
                  <a:pt x="11136" y="0"/>
                  <a:pt x="10766" y="11"/>
                  <a:pt x="10652" y="33"/>
                </a:cubicBezTo>
                <a:cubicBezTo>
                  <a:pt x="10344" y="93"/>
                  <a:pt x="10042" y="166"/>
                  <a:pt x="9969" y="198"/>
                </a:cubicBezTo>
                <a:cubicBezTo>
                  <a:pt x="9929" y="216"/>
                  <a:pt x="9865" y="238"/>
                  <a:pt x="9827" y="248"/>
                </a:cubicBezTo>
                <a:cubicBezTo>
                  <a:pt x="9788" y="257"/>
                  <a:pt x="9708" y="281"/>
                  <a:pt x="9649" y="301"/>
                </a:cubicBezTo>
                <a:cubicBezTo>
                  <a:pt x="9589" y="321"/>
                  <a:pt x="9517" y="342"/>
                  <a:pt x="9487" y="346"/>
                </a:cubicBezTo>
                <a:cubicBezTo>
                  <a:pt x="9458" y="351"/>
                  <a:pt x="9394" y="366"/>
                  <a:pt x="9345" y="381"/>
                </a:cubicBezTo>
                <a:cubicBezTo>
                  <a:pt x="9295" y="396"/>
                  <a:pt x="9249" y="405"/>
                  <a:pt x="9241" y="401"/>
                </a:cubicBezTo>
                <a:cubicBezTo>
                  <a:pt x="9234" y="398"/>
                  <a:pt x="9092" y="454"/>
                  <a:pt x="8928" y="527"/>
                </a:cubicBezTo>
                <a:cubicBezTo>
                  <a:pt x="8763" y="599"/>
                  <a:pt x="8586" y="666"/>
                  <a:pt x="8534" y="676"/>
                </a:cubicBezTo>
                <a:cubicBezTo>
                  <a:pt x="8482" y="686"/>
                  <a:pt x="8435" y="707"/>
                  <a:pt x="8429" y="722"/>
                </a:cubicBezTo>
                <a:cubicBezTo>
                  <a:pt x="8424" y="738"/>
                  <a:pt x="8408" y="750"/>
                  <a:pt x="8393" y="750"/>
                </a:cubicBezTo>
                <a:cubicBezTo>
                  <a:pt x="8377" y="750"/>
                  <a:pt x="8339" y="771"/>
                  <a:pt x="8308" y="796"/>
                </a:cubicBezTo>
                <a:cubicBezTo>
                  <a:pt x="8277" y="821"/>
                  <a:pt x="8232" y="849"/>
                  <a:pt x="8207" y="858"/>
                </a:cubicBezTo>
                <a:cubicBezTo>
                  <a:pt x="8105" y="898"/>
                  <a:pt x="7996" y="957"/>
                  <a:pt x="7925" y="1013"/>
                </a:cubicBezTo>
                <a:cubicBezTo>
                  <a:pt x="7883" y="1046"/>
                  <a:pt x="7840" y="1073"/>
                  <a:pt x="7827" y="1074"/>
                </a:cubicBezTo>
                <a:cubicBezTo>
                  <a:pt x="7815" y="1075"/>
                  <a:pt x="7776" y="1095"/>
                  <a:pt x="7741" y="1119"/>
                </a:cubicBezTo>
                <a:cubicBezTo>
                  <a:pt x="7620" y="1203"/>
                  <a:pt x="7267" y="1430"/>
                  <a:pt x="7267" y="1424"/>
                </a:cubicBezTo>
                <a:cubicBezTo>
                  <a:pt x="7267" y="1403"/>
                  <a:pt x="7043" y="1558"/>
                  <a:pt x="6903" y="1676"/>
                </a:cubicBezTo>
                <a:cubicBezTo>
                  <a:pt x="6811" y="1754"/>
                  <a:pt x="6727" y="1817"/>
                  <a:pt x="6716" y="1817"/>
                </a:cubicBezTo>
                <a:cubicBezTo>
                  <a:pt x="6705" y="1817"/>
                  <a:pt x="6684" y="1837"/>
                  <a:pt x="6668" y="1861"/>
                </a:cubicBezTo>
                <a:cubicBezTo>
                  <a:pt x="6653" y="1886"/>
                  <a:pt x="6556" y="1973"/>
                  <a:pt x="6452" y="2053"/>
                </a:cubicBezTo>
                <a:cubicBezTo>
                  <a:pt x="6239" y="2217"/>
                  <a:pt x="6070" y="2369"/>
                  <a:pt x="6061" y="2406"/>
                </a:cubicBezTo>
                <a:cubicBezTo>
                  <a:pt x="6058" y="2419"/>
                  <a:pt x="6045" y="2430"/>
                  <a:pt x="6032" y="2430"/>
                </a:cubicBezTo>
                <a:cubicBezTo>
                  <a:pt x="6020" y="2430"/>
                  <a:pt x="5948" y="2488"/>
                  <a:pt x="5873" y="2558"/>
                </a:cubicBezTo>
                <a:cubicBezTo>
                  <a:pt x="5797" y="2627"/>
                  <a:pt x="5736" y="2676"/>
                  <a:pt x="5736" y="2666"/>
                </a:cubicBezTo>
                <a:cubicBezTo>
                  <a:pt x="5736" y="2656"/>
                  <a:pt x="5726" y="2664"/>
                  <a:pt x="5714" y="2682"/>
                </a:cubicBezTo>
                <a:cubicBezTo>
                  <a:pt x="5701" y="2701"/>
                  <a:pt x="5635" y="2768"/>
                  <a:pt x="5566" y="2833"/>
                </a:cubicBezTo>
                <a:cubicBezTo>
                  <a:pt x="5498" y="2897"/>
                  <a:pt x="5438" y="2960"/>
                  <a:pt x="5432" y="2973"/>
                </a:cubicBezTo>
                <a:cubicBezTo>
                  <a:pt x="5423" y="2996"/>
                  <a:pt x="5340" y="3095"/>
                  <a:pt x="5143" y="3320"/>
                </a:cubicBezTo>
                <a:cubicBezTo>
                  <a:pt x="5067" y="3407"/>
                  <a:pt x="4794" y="3733"/>
                  <a:pt x="4706" y="3840"/>
                </a:cubicBezTo>
                <a:cubicBezTo>
                  <a:pt x="4687" y="3864"/>
                  <a:pt x="4630" y="3933"/>
                  <a:pt x="4580" y="3992"/>
                </a:cubicBezTo>
                <a:cubicBezTo>
                  <a:pt x="4531" y="4051"/>
                  <a:pt x="4447" y="4177"/>
                  <a:pt x="4393" y="4270"/>
                </a:cubicBezTo>
                <a:cubicBezTo>
                  <a:pt x="4339" y="4363"/>
                  <a:pt x="4244" y="4497"/>
                  <a:pt x="4182" y="4568"/>
                </a:cubicBezTo>
                <a:cubicBezTo>
                  <a:pt x="4120" y="4639"/>
                  <a:pt x="4060" y="4722"/>
                  <a:pt x="4048" y="4752"/>
                </a:cubicBezTo>
                <a:cubicBezTo>
                  <a:pt x="4036" y="4782"/>
                  <a:pt x="3997" y="4839"/>
                  <a:pt x="3962" y="4878"/>
                </a:cubicBezTo>
                <a:cubicBezTo>
                  <a:pt x="3876" y="4972"/>
                  <a:pt x="3819" y="5062"/>
                  <a:pt x="3819" y="5107"/>
                </a:cubicBezTo>
                <a:cubicBezTo>
                  <a:pt x="3819" y="5127"/>
                  <a:pt x="3812" y="5140"/>
                  <a:pt x="3802" y="5135"/>
                </a:cubicBezTo>
                <a:cubicBezTo>
                  <a:pt x="3793" y="5131"/>
                  <a:pt x="3725" y="5230"/>
                  <a:pt x="3649" y="5354"/>
                </a:cubicBezTo>
                <a:cubicBezTo>
                  <a:pt x="3574" y="5478"/>
                  <a:pt x="3463" y="5660"/>
                  <a:pt x="3402" y="5758"/>
                </a:cubicBezTo>
                <a:cubicBezTo>
                  <a:pt x="3221" y="6052"/>
                  <a:pt x="3085" y="6295"/>
                  <a:pt x="3085" y="6328"/>
                </a:cubicBezTo>
                <a:cubicBezTo>
                  <a:pt x="3085" y="6356"/>
                  <a:pt x="2886" y="6731"/>
                  <a:pt x="2751" y="6956"/>
                </a:cubicBezTo>
                <a:cubicBezTo>
                  <a:pt x="2700" y="7042"/>
                  <a:pt x="2659" y="7123"/>
                  <a:pt x="2430" y="7584"/>
                </a:cubicBezTo>
                <a:cubicBezTo>
                  <a:pt x="2190" y="8069"/>
                  <a:pt x="2101" y="8261"/>
                  <a:pt x="2101" y="8294"/>
                </a:cubicBezTo>
                <a:cubicBezTo>
                  <a:pt x="2100" y="8312"/>
                  <a:pt x="2072" y="8379"/>
                  <a:pt x="2038" y="8444"/>
                </a:cubicBezTo>
                <a:cubicBezTo>
                  <a:pt x="2004" y="8510"/>
                  <a:pt x="1975" y="8570"/>
                  <a:pt x="1975" y="8579"/>
                </a:cubicBezTo>
                <a:cubicBezTo>
                  <a:pt x="1975" y="8591"/>
                  <a:pt x="1773" y="9127"/>
                  <a:pt x="1693" y="9329"/>
                </a:cubicBezTo>
                <a:cubicBezTo>
                  <a:pt x="1656" y="9422"/>
                  <a:pt x="1633" y="9495"/>
                  <a:pt x="1623" y="9546"/>
                </a:cubicBezTo>
                <a:cubicBezTo>
                  <a:pt x="1618" y="9577"/>
                  <a:pt x="1607" y="9602"/>
                  <a:pt x="1601" y="9602"/>
                </a:cubicBezTo>
                <a:cubicBezTo>
                  <a:pt x="1594" y="9602"/>
                  <a:pt x="1575" y="9653"/>
                  <a:pt x="1556" y="9715"/>
                </a:cubicBezTo>
                <a:cubicBezTo>
                  <a:pt x="1537" y="9777"/>
                  <a:pt x="1515" y="9828"/>
                  <a:pt x="1507" y="9828"/>
                </a:cubicBezTo>
                <a:cubicBezTo>
                  <a:pt x="1499" y="9828"/>
                  <a:pt x="1491" y="9853"/>
                  <a:pt x="1491" y="9884"/>
                </a:cubicBezTo>
                <a:cubicBezTo>
                  <a:pt x="1491" y="9916"/>
                  <a:pt x="1475" y="9977"/>
                  <a:pt x="1456" y="10022"/>
                </a:cubicBezTo>
                <a:cubicBezTo>
                  <a:pt x="1436" y="10066"/>
                  <a:pt x="1421" y="10119"/>
                  <a:pt x="1420" y="10141"/>
                </a:cubicBezTo>
                <a:cubicBezTo>
                  <a:pt x="1420" y="10162"/>
                  <a:pt x="1409" y="10192"/>
                  <a:pt x="1396" y="10206"/>
                </a:cubicBezTo>
                <a:cubicBezTo>
                  <a:pt x="1384" y="10220"/>
                  <a:pt x="1360" y="10283"/>
                  <a:pt x="1344" y="10345"/>
                </a:cubicBezTo>
                <a:cubicBezTo>
                  <a:pt x="1328" y="10407"/>
                  <a:pt x="1298" y="10489"/>
                  <a:pt x="1278" y="10529"/>
                </a:cubicBezTo>
                <a:cubicBezTo>
                  <a:pt x="1257" y="10568"/>
                  <a:pt x="1241" y="10612"/>
                  <a:pt x="1241" y="10625"/>
                </a:cubicBezTo>
                <a:cubicBezTo>
                  <a:pt x="1241" y="10653"/>
                  <a:pt x="1148" y="10997"/>
                  <a:pt x="1133" y="11024"/>
                </a:cubicBezTo>
                <a:cubicBezTo>
                  <a:pt x="1113" y="11061"/>
                  <a:pt x="1062" y="11258"/>
                  <a:pt x="1062" y="11300"/>
                </a:cubicBezTo>
                <a:cubicBezTo>
                  <a:pt x="1062" y="11325"/>
                  <a:pt x="1054" y="11346"/>
                  <a:pt x="1044" y="11346"/>
                </a:cubicBezTo>
                <a:cubicBezTo>
                  <a:pt x="1034" y="11346"/>
                  <a:pt x="1026" y="11376"/>
                  <a:pt x="1026" y="11411"/>
                </a:cubicBezTo>
                <a:cubicBezTo>
                  <a:pt x="1026" y="11447"/>
                  <a:pt x="1019" y="11475"/>
                  <a:pt x="1011" y="11475"/>
                </a:cubicBezTo>
                <a:cubicBezTo>
                  <a:pt x="996" y="11475"/>
                  <a:pt x="937" y="11701"/>
                  <a:pt x="937" y="11759"/>
                </a:cubicBezTo>
                <a:cubicBezTo>
                  <a:pt x="937" y="11778"/>
                  <a:pt x="930" y="11798"/>
                  <a:pt x="922" y="11804"/>
                </a:cubicBezTo>
                <a:cubicBezTo>
                  <a:pt x="913" y="11810"/>
                  <a:pt x="877" y="11924"/>
                  <a:pt x="841" y="12057"/>
                </a:cubicBezTo>
                <a:cubicBezTo>
                  <a:pt x="806" y="12190"/>
                  <a:pt x="762" y="12342"/>
                  <a:pt x="746" y="12396"/>
                </a:cubicBezTo>
                <a:cubicBezTo>
                  <a:pt x="696" y="12555"/>
                  <a:pt x="686" y="12602"/>
                  <a:pt x="686" y="12655"/>
                </a:cubicBezTo>
                <a:cubicBezTo>
                  <a:pt x="686" y="12682"/>
                  <a:pt x="674" y="12714"/>
                  <a:pt x="659" y="12724"/>
                </a:cubicBezTo>
                <a:cubicBezTo>
                  <a:pt x="645" y="12734"/>
                  <a:pt x="636" y="12753"/>
                  <a:pt x="640" y="12765"/>
                </a:cubicBezTo>
                <a:cubicBezTo>
                  <a:pt x="647" y="12785"/>
                  <a:pt x="617" y="12928"/>
                  <a:pt x="577" y="13066"/>
                </a:cubicBezTo>
                <a:cubicBezTo>
                  <a:pt x="568" y="13097"/>
                  <a:pt x="561" y="13160"/>
                  <a:pt x="561" y="13206"/>
                </a:cubicBezTo>
                <a:cubicBezTo>
                  <a:pt x="561" y="13253"/>
                  <a:pt x="547" y="13337"/>
                  <a:pt x="531" y="13393"/>
                </a:cubicBezTo>
                <a:cubicBezTo>
                  <a:pt x="476" y="13583"/>
                  <a:pt x="471" y="13606"/>
                  <a:pt x="471" y="13665"/>
                </a:cubicBezTo>
                <a:cubicBezTo>
                  <a:pt x="471" y="13697"/>
                  <a:pt x="459" y="13752"/>
                  <a:pt x="444" y="13787"/>
                </a:cubicBezTo>
                <a:cubicBezTo>
                  <a:pt x="430" y="13821"/>
                  <a:pt x="418" y="13897"/>
                  <a:pt x="418" y="13955"/>
                </a:cubicBezTo>
                <a:cubicBezTo>
                  <a:pt x="418" y="14012"/>
                  <a:pt x="409" y="14060"/>
                  <a:pt x="399" y="14060"/>
                </a:cubicBezTo>
                <a:cubicBezTo>
                  <a:pt x="390" y="14060"/>
                  <a:pt x="382" y="14100"/>
                  <a:pt x="382" y="14150"/>
                </a:cubicBezTo>
                <a:cubicBezTo>
                  <a:pt x="382" y="14200"/>
                  <a:pt x="370" y="14269"/>
                  <a:pt x="355" y="14303"/>
                </a:cubicBezTo>
                <a:cubicBezTo>
                  <a:pt x="341" y="14338"/>
                  <a:pt x="328" y="14399"/>
                  <a:pt x="328" y="14438"/>
                </a:cubicBezTo>
                <a:cubicBezTo>
                  <a:pt x="328" y="14477"/>
                  <a:pt x="319" y="14517"/>
                  <a:pt x="310" y="14528"/>
                </a:cubicBezTo>
                <a:cubicBezTo>
                  <a:pt x="300" y="14539"/>
                  <a:pt x="292" y="14577"/>
                  <a:pt x="292" y="14612"/>
                </a:cubicBezTo>
                <a:cubicBezTo>
                  <a:pt x="292" y="14646"/>
                  <a:pt x="286" y="14674"/>
                  <a:pt x="278" y="14674"/>
                </a:cubicBezTo>
                <a:cubicBezTo>
                  <a:pt x="258" y="14674"/>
                  <a:pt x="202" y="14864"/>
                  <a:pt x="202" y="14933"/>
                </a:cubicBezTo>
                <a:cubicBezTo>
                  <a:pt x="202" y="14966"/>
                  <a:pt x="194" y="15002"/>
                  <a:pt x="184" y="15013"/>
                </a:cubicBezTo>
                <a:cubicBezTo>
                  <a:pt x="175" y="15024"/>
                  <a:pt x="167" y="15074"/>
                  <a:pt x="167" y="15124"/>
                </a:cubicBezTo>
                <a:cubicBezTo>
                  <a:pt x="167" y="15174"/>
                  <a:pt x="154" y="15234"/>
                  <a:pt x="140" y="15256"/>
                </a:cubicBezTo>
                <a:cubicBezTo>
                  <a:pt x="122" y="15282"/>
                  <a:pt x="113" y="15353"/>
                  <a:pt x="113" y="15468"/>
                </a:cubicBezTo>
                <a:cubicBezTo>
                  <a:pt x="113" y="15564"/>
                  <a:pt x="104" y="15642"/>
                  <a:pt x="95" y="15642"/>
                </a:cubicBezTo>
                <a:cubicBezTo>
                  <a:pt x="84" y="15642"/>
                  <a:pt x="77" y="15766"/>
                  <a:pt x="77" y="15948"/>
                </a:cubicBezTo>
                <a:cubicBezTo>
                  <a:pt x="77" y="16116"/>
                  <a:pt x="69" y="16262"/>
                  <a:pt x="59" y="16273"/>
                </a:cubicBezTo>
                <a:cubicBezTo>
                  <a:pt x="50" y="16284"/>
                  <a:pt x="41" y="16356"/>
                  <a:pt x="41" y="16432"/>
                </a:cubicBezTo>
                <a:cubicBezTo>
                  <a:pt x="41" y="16517"/>
                  <a:pt x="31" y="16588"/>
                  <a:pt x="14" y="16612"/>
                </a:cubicBezTo>
                <a:cubicBezTo>
                  <a:pt x="8" y="16621"/>
                  <a:pt x="4" y="16644"/>
                  <a:pt x="0" y="16665"/>
                </a:cubicBezTo>
                <a:lnTo>
                  <a:pt x="0" y="16936"/>
                </a:lnTo>
                <a:cubicBezTo>
                  <a:pt x="3" y="16951"/>
                  <a:pt x="5" y="16970"/>
                  <a:pt x="10" y="16978"/>
                </a:cubicBezTo>
                <a:cubicBezTo>
                  <a:pt x="119" y="17169"/>
                  <a:pt x="338" y="17312"/>
                  <a:pt x="686" y="17420"/>
                </a:cubicBezTo>
                <a:cubicBezTo>
                  <a:pt x="740" y="17436"/>
                  <a:pt x="849" y="17474"/>
                  <a:pt x="928" y="17502"/>
                </a:cubicBezTo>
                <a:cubicBezTo>
                  <a:pt x="1007" y="17531"/>
                  <a:pt x="1107" y="17567"/>
                  <a:pt x="1152" y="17582"/>
                </a:cubicBezTo>
                <a:cubicBezTo>
                  <a:pt x="1196" y="17597"/>
                  <a:pt x="1288" y="17632"/>
                  <a:pt x="1357" y="17661"/>
                </a:cubicBezTo>
                <a:cubicBezTo>
                  <a:pt x="1426" y="17690"/>
                  <a:pt x="1535" y="17721"/>
                  <a:pt x="1599" y="17731"/>
                </a:cubicBezTo>
                <a:cubicBezTo>
                  <a:pt x="1663" y="17740"/>
                  <a:pt x="1772" y="17781"/>
                  <a:pt x="1841" y="17822"/>
                </a:cubicBezTo>
                <a:cubicBezTo>
                  <a:pt x="2104" y="17978"/>
                  <a:pt x="2507" y="18103"/>
                  <a:pt x="2907" y="18149"/>
                </a:cubicBezTo>
                <a:cubicBezTo>
                  <a:pt x="3091" y="18171"/>
                  <a:pt x="3116" y="18178"/>
                  <a:pt x="3372" y="18301"/>
                </a:cubicBezTo>
                <a:cubicBezTo>
                  <a:pt x="3522" y="18373"/>
                  <a:pt x="3578" y="18384"/>
                  <a:pt x="3847" y="18385"/>
                </a:cubicBezTo>
                <a:cubicBezTo>
                  <a:pt x="4015" y="18386"/>
                  <a:pt x="4173" y="18400"/>
                  <a:pt x="4197" y="18417"/>
                </a:cubicBezTo>
                <a:cubicBezTo>
                  <a:pt x="4221" y="18434"/>
                  <a:pt x="4290" y="18533"/>
                  <a:pt x="4349" y="18637"/>
                </a:cubicBezTo>
                <a:cubicBezTo>
                  <a:pt x="4461" y="18829"/>
                  <a:pt x="4518" y="18872"/>
                  <a:pt x="4778" y="18952"/>
                </a:cubicBezTo>
                <a:cubicBezTo>
                  <a:pt x="4807" y="18962"/>
                  <a:pt x="4916" y="19006"/>
                  <a:pt x="5019" y="19051"/>
                </a:cubicBezTo>
                <a:cubicBezTo>
                  <a:pt x="5123" y="19096"/>
                  <a:pt x="5272" y="19147"/>
                  <a:pt x="5351" y="19164"/>
                </a:cubicBezTo>
                <a:cubicBezTo>
                  <a:pt x="5597" y="19215"/>
                  <a:pt x="5652" y="19233"/>
                  <a:pt x="5763" y="19300"/>
                </a:cubicBezTo>
                <a:cubicBezTo>
                  <a:pt x="5864" y="19361"/>
                  <a:pt x="6047" y="19423"/>
                  <a:pt x="6309" y="19485"/>
                </a:cubicBezTo>
                <a:cubicBezTo>
                  <a:pt x="6417" y="19511"/>
                  <a:pt x="6498" y="19549"/>
                  <a:pt x="6586" y="19617"/>
                </a:cubicBezTo>
                <a:cubicBezTo>
                  <a:pt x="6683" y="19691"/>
                  <a:pt x="6918" y="19796"/>
                  <a:pt x="6970" y="19788"/>
                </a:cubicBezTo>
                <a:cubicBezTo>
                  <a:pt x="6984" y="19785"/>
                  <a:pt x="7061" y="19816"/>
                  <a:pt x="7141" y="19857"/>
                </a:cubicBezTo>
                <a:cubicBezTo>
                  <a:pt x="7220" y="19898"/>
                  <a:pt x="7337" y="19949"/>
                  <a:pt x="7401" y="19971"/>
                </a:cubicBezTo>
                <a:cubicBezTo>
                  <a:pt x="7465" y="19994"/>
                  <a:pt x="7534" y="20028"/>
                  <a:pt x="7553" y="20045"/>
                </a:cubicBezTo>
                <a:cubicBezTo>
                  <a:pt x="7572" y="20063"/>
                  <a:pt x="7680" y="20080"/>
                  <a:pt x="7794" y="20084"/>
                </a:cubicBezTo>
                <a:cubicBezTo>
                  <a:pt x="7967" y="20090"/>
                  <a:pt x="8022" y="20106"/>
                  <a:pt x="8129" y="20177"/>
                </a:cubicBezTo>
                <a:cubicBezTo>
                  <a:pt x="8199" y="20224"/>
                  <a:pt x="8269" y="20262"/>
                  <a:pt x="8285" y="20262"/>
                </a:cubicBezTo>
                <a:cubicBezTo>
                  <a:pt x="8301" y="20262"/>
                  <a:pt x="8350" y="20285"/>
                  <a:pt x="8396" y="20313"/>
                </a:cubicBezTo>
                <a:cubicBezTo>
                  <a:pt x="8507" y="20381"/>
                  <a:pt x="8737" y="20453"/>
                  <a:pt x="9049" y="20518"/>
                </a:cubicBezTo>
                <a:cubicBezTo>
                  <a:pt x="9123" y="20534"/>
                  <a:pt x="9240" y="20586"/>
                  <a:pt x="9309" y="20634"/>
                </a:cubicBezTo>
                <a:cubicBezTo>
                  <a:pt x="9451" y="20734"/>
                  <a:pt x="9633" y="20827"/>
                  <a:pt x="9738" y="20856"/>
                </a:cubicBezTo>
                <a:cubicBezTo>
                  <a:pt x="9778" y="20866"/>
                  <a:pt x="9886" y="20918"/>
                  <a:pt x="9980" y="20972"/>
                </a:cubicBezTo>
                <a:cubicBezTo>
                  <a:pt x="10073" y="21025"/>
                  <a:pt x="10183" y="21069"/>
                  <a:pt x="10222" y="21070"/>
                </a:cubicBezTo>
                <a:cubicBezTo>
                  <a:pt x="10261" y="21070"/>
                  <a:pt x="10370" y="21101"/>
                  <a:pt x="10463" y="21138"/>
                </a:cubicBezTo>
                <a:cubicBezTo>
                  <a:pt x="10557" y="21175"/>
                  <a:pt x="10670" y="21218"/>
                  <a:pt x="10714" y="21233"/>
                </a:cubicBezTo>
                <a:cubicBezTo>
                  <a:pt x="10830" y="21273"/>
                  <a:pt x="10857" y="21286"/>
                  <a:pt x="10947" y="21338"/>
                </a:cubicBezTo>
                <a:cubicBezTo>
                  <a:pt x="10991" y="21363"/>
                  <a:pt x="11046" y="21385"/>
                  <a:pt x="11069" y="21387"/>
                </a:cubicBezTo>
                <a:cubicBezTo>
                  <a:pt x="11092" y="21388"/>
                  <a:pt x="11153" y="21414"/>
                  <a:pt x="11204" y="21445"/>
                </a:cubicBezTo>
                <a:cubicBezTo>
                  <a:pt x="11255" y="21476"/>
                  <a:pt x="11340" y="21520"/>
                  <a:pt x="11395" y="21542"/>
                </a:cubicBezTo>
                <a:cubicBezTo>
                  <a:pt x="11536" y="21600"/>
                  <a:pt x="11660" y="21551"/>
                  <a:pt x="11749" y="21401"/>
                </a:cubicBezTo>
                <a:cubicBezTo>
                  <a:pt x="11762" y="21379"/>
                  <a:pt x="11780" y="21361"/>
                  <a:pt x="11787" y="21361"/>
                </a:cubicBezTo>
                <a:cubicBezTo>
                  <a:pt x="11794" y="21361"/>
                  <a:pt x="11816" y="21335"/>
                  <a:pt x="11835" y="21303"/>
                </a:cubicBezTo>
                <a:cubicBezTo>
                  <a:pt x="11854" y="21271"/>
                  <a:pt x="11873" y="21244"/>
                  <a:pt x="11878" y="21245"/>
                </a:cubicBezTo>
                <a:cubicBezTo>
                  <a:pt x="11883" y="21246"/>
                  <a:pt x="11907" y="21220"/>
                  <a:pt x="11932" y="21189"/>
                </a:cubicBezTo>
                <a:cubicBezTo>
                  <a:pt x="12037" y="21053"/>
                  <a:pt x="12225" y="20844"/>
                  <a:pt x="12260" y="20824"/>
                </a:cubicBezTo>
                <a:cubicBezTo>
                  <a:pt x="12304" y="20799"/>
                  <a:pt x="12490" y="20585"/>
                  <a:pt x="12509" y="20537"/>
                </a:cubicBezTo>
                <a:cubicBezTo>
                  <a:pt x="12517" y="20519"/>
                  <a:pt x="12523" y="20518"/>
                  <a:pt x="12523" y="20534"/>
                </a:cubicBezTo>
                <a:cubicBezTo>
                  <a:pt x="12523" y="20551"/>
                  <a:pt x="12541" y="20535"/>
                  <a:pt x="12563" y="20500"/>
                </a:cubicBezTo>
                <a:cubicBezTo>
                  <a:pt x="12624" y="20402"/>
                  <a:pt x="12846" y="20149"/>
                  <a:pt x="13002" y="19999"/>
                </a:cubicBezTo>
                <a:cubicBezTo>
                  <a:pt x="13078" y="19925"/>
                  <a:pt x="13145" y="19856"/>
                  <a:pt x="13149" y="19845"/>
                </a:cubicBezTo>
                <a:cubicBezTo>
                  <a:pt x="13154" y="19835"/>
                  <a:pt x="13205" y="19786"/>
                  <a:pt x="13263" y="19737"/>
                </a:cubicBezTo>
                <a:cubicBezTo>
                  <a:pt x="13341" y="19669"/>
                  <a:pt x="13378" y="19614"/>
                  <a:pt x="13415" y="19505"/>
                </a:cubicBezTo>
                <a:cubicBezTo>
                  <a:pt x="13446" y="19415"/>
                  <a:pt x="13488" y="19342"/>
                  <a:pt x="13530" y="19307"/>
                </a:cubicBezTo>
                <a:cubicBezTo>
                  <a:pt x="13567" y="19276"/>
                  <a:pt x="13607" y="19231"/>
                  <a:pt x="13619" y="19206"/>
                </a:cubicBezTo>
                <a:cubicBezTo>
                  <a:pt x="13630" y="19181"/>
                  <a:pt x="13666" y="19140"/>
                  <a:pt x="13698" y="19116"/>
                </a:cubicBezTo>
                <a:cubicBezTo>
                  <a:pt x="13730" y="19092"/>
                  <a:pt x="13813" y="19006"/>
                  <a:pt x="13882" y="18925"/>
                </a:cubicBezTo>
                <a:cubicBezTo>
                  <a:pt x="13951" y="18844"/>
                  <a:pt x="14017" y="18776"/>
                  <a:pt x="14029" y="18776"/>
                </a:cubicBezTo>
                <a:cubicBezTo>
                  <a:pt x="14060" y="18776"/>
                  <a:pt x="14206" y="18650"/>
                  <a:pt x="14258" y="18578"/>
                </a:cubicBezTo>
                <a:cubicBezTo>
                  <a:pt x="14281" y="18545"/>
                  <a:pt x="14315" y="18518"/>
                  <a:pt x="14332" y="18518"/>
                </a:cubicBezTo>
                <a:cubicBezTo>
                  <a:pt x="14349" y="18518"/>
                  <a:pt x="14382" y="18466"/>
                  <a:pt x="14405" y="18404"/>
                </a:cubicBezTo>
                <a:cubicBezTo>
                  <a:pt x="14433" y="18331"/>
                  <a:pt x="14490" y="18252"/>
                  <a:pt x="14563" y="18185"/>
                </a:cubicBezTo>
                <a:cubicBezTo>
                  <a:pt x="14737" y="18027"/>
                  <a:pt x="14736" y="18028"/>
                  <a:pt x="14772" y="17928"/>
                </a:cubicBezTo>
                <a:cubicBezTo>
                  <a:pt x="14807" y="17831"/>
                  <a:pt x="14941" y="17645"/>
                  <a:pt x="14976" y="17645"/>
                </a:cubicBezTo>
                <a:cubicBezTo>
                  <a:pt x="14986" y="17645"/>
                  <a:pt x="15008" y="17631"/>
                  <a:pt x="15025" y="17614"/>
                </a:cubicBezTo>
                <a:cubicBezTo>
                  <a:pt x="15043" y="17596"/>
                  <a:pt x="15106" y="17547"/>
                  <a:pt x="15167" y="17504"/>
                </a:cubicBezTo>
                <a:cubicBezTo>
                  <a:pt x="15305" y="17406"/>
                  <a:pt x="15494" y="17167"/>
                  <a:pt x="15537" y="17035"/>
                </a:cubicBezTo>
                <a:cubicBezTo>
                  <a:pt x="15555" y="16980"/>
                  <a:pt x="15577" y="16935"/>
                  <a:pt x="15586" y="16935"/>
                </a:cubicBezTo>
                <a:cubicBezTo>
                  <a:pt x="15595" y="16935"/>
                  <a:pt x="15603" y="16916"/>
                  <a:pt x="15603" y="16893"/>
                </a:cubicBezTo>
                <a:cubicBezTo>
                  <a:pt x="15603" y="16812"/>
                  <a:pt x="15683" y="16717"/>
                  <a:pt x="15769" y="16697"/>
                </a:cubicBezTo>
                <a:cubicBezTo>
                  <a:pt x="15860" y="16676"/>
                  <a:pt x="16035" y="16499"/>
                  <a:pt x="16066" y="16396"/>
                </a:cubicBezTo>
                <a:cubicBezTo>
                  <a:pt x="16075" y="16364"/>
                  <a:pt x="16115" y="16311"/>
                  <a:pt x="16152" y="16278"/>
                </a:cubicBezTo>
                <a:cubicBezTo>
                  <a:pt x="16190" y="16245"/>
                  <a:pt x="16233" y="16204"/>
                  <a:pt x="16248" y="16188"/>
                </a:cubicBezTo>
                <a:cubicBezTo>
                  <a:pt x="16263" y="16172"/>
                  <a:pt x="16289" y="16149"/>
                  <a:pt x="16306" y="16139"/>
                </a:cubicBezTo>
                <a:cubicBezTo>
                  <a:pt x="16324" y="16128"/>
                  <a:pt x="16338" y="16107"/>
                  <a:pt x="16338" y="16091"/>
                </a:cubicBezTo>
                <a:cubicBezTo>
                  <a:pt x="16338" y="16075"/>
                  <a:pt x="16343" y="16065"/>
                  <a:pt x="16350" y="16069"/>
                </a:cubicBezTo>
                <a:cubicBezTo>
                  <a:pt x="16377" y="16082"/>
                  <a:pt x="16575" y="15931"/>
                  <a:pt x="16630" y="15855"/>
                </a:cubicBezTo>
                <a:cubicBezTo>
                  <a:pt x="16661" y="15812"/>
                  <a:pt x="16731" y="15746"/>
                  <a:pt x="16785" y="15709"/>
                </a:cubicBezTo>
                <a:cubicBezTo>
                  <a:pt x="16950" y="15594"/>
                  <a:pt x="17073" y="15482"/>
                  <a:pt x="17201" y="15332"/>
                </a:cubicBezTo>
                <a:cubicBezTo>
                  <a:pt x="17269" y="15254"/>
                  <a:pt x="17333" y="15191"/>
                  <a:pt x="17346" y="15191"/>
                </a:cubicBezTo>
                <a:cubicBezTo>
                  <a:pt x="17358" y="15191"/>
                  <a:pt x="17380" y="15160"/>
                  <a:pt x="17395" y="15124"/>
                </a:cubicBezTo>
                <a:cubicBezTo>
                  <a:pt x="17409" y="15088"/>
                  <a:pt x="17454" y="15023"/>
                  <a:pt x="17496" y="14979"/>
                </a:cubicBezTo>
                <a:cubicBezTo>
                  <a:pt x="17537" y="14936"/>
                  <a:pt x="17614" y="14820"/>
                  <a:pt x="17666" y="14722"/>
                </a:cubicBezTo>
                <a:cubicBezTo>
                  <a:pt x="17729" y="14603"/>
                  <a:pt x="17785" y="14531"/>
                  <a:pt x="17833" y="14506"/>
                </a:cubicBezTo>
                <a:cubicBezTo>
                  <a:pt x="17872" y="14486"/>
                  <a:pt x="17913" y="14460"/>
                  <a:pt x="17922" y="14448"/>
                </a:cubicBezTo>
                <a:cubicBezTo>
                  <a:pt x="17932" y="14437"/>
                  <a:pt x="17974" y="14408"/>
                  <a:pt x="18015" y="14384"/>
                </a:cubicBezTo>
                <a:cubicBezTo>
                  <a:pt x="18056" y="14361"/>
                  <a:pt x="18128" y="14282"/>
                  <a:pt x="18176" y="14208"/>
                </a:cubicBezTo>
                <a:cubicBezTo>
                  <a:pt x="18289" y="14032"/>
                  <a:pt x="18360" y="13944"/>
                  <a:pt x="18415" y="13914"/>
                </a:cubicBezTo>
                <a:cubicBezTo>
                  <a:pt x="18440" y="13900"/>
                  <a:pt x="18503" y="13834"/>
                  <a:pt x="18558" y="13766"/>
                </a:cubicBezTo>
                <a:cubicBezTo>
                  <a:pt x="18612" y="13699"/>
                  <a:pt x="18678" y="13635"/>
                  <a:pt x="18704" y="13623"/>
                </a:cubicBezTo>
                <a:cubicBezTo>
                  <a:pt x="18731" y="13611"/>
                  <a:pt x="18787" y="13544"/>
                  <a:pt x="18830" y="13473"/>
                </a:cubicBezTo>
                <a:cubicBezTo>
                  <a:pt x="18918" y="13325"/>
                  <a:pt x="19099" y="13129"/>
                  <a:pt x="19225" y="13046"/>
                </a:cubicBezTo>
                <a:cubicBezTo>
                  <a:pt x="19272" y="13014"/>
                  <a:pt x="19322" y="12968"/>
                  <a:pt x="19336" y="12943"/>
                </a:cubicBezTo>
                <a:cubicBezTo>
                  <a:pt x="19350" y="12918"/>
                  <a:pt x="19365" y="12896"/>
                  <a:pt x="19370" y="12896"/>
                </a:cubicBezTo>
                <a:cubicBezTo>
                  <a:pt x="19375" y="12896"/>
                  <a:pt x="19434" y="12829"/>
                  <a:pt x="19501" y="12747"/>
                </a:cubicBezTo>
                <a:cubicBezTo>
                  <a:pt x="19568" y="12666"/>
                  <a:pt x="19664" y="12565"/>
                  <a:pt x="19714" y="12523"/>
                </a:cubicBezTo>
                <a:cubicBezTo>
                  <a:pt x="19764" y="12481"/>
                  <a:pt x="19843" y="12383"/>
                  <a:pt x="19888" y="12304"/>
                </a:cubicBezTo>
                <a:cubicBezTo>
                  <a:pt x="19975" y="12155"/>
                  <a:pt x="20069" y="12045"/>
                  <a:pt x="20250" y="11885"/>
                </a:cubicBezTo>
                <a:cubicBezTo>
                  <a:pt x="20309" y="11832"/>
                  <a:pt x="20374" y="11765"/>
                  <a:pt x="20394" y="11734"/>
                </a:cubicBezTo>
                <a:cubicBezTo>
                  <a:pt x="20413" y="11703"/>
                  <a:pt x="20468" y="11653"/>
                  <a:pt x="20515" y="11621"/>
                </a:cubicBezTo>
                <a:cubicBezTo>
                  <a:pt x="20561" y="11590"/>
                  <a:pt x="20600" y="11555"/>
                  <a:pt x="20600" y="11543"/>
                </a:cubicBezTo>
                <a:cubicBezTo>
                  <a:pt x="20600" y="11532"/>
                  <a:pt x="20643" y="11474"/>
                  <a:pt x="20697" y="11416"/>
                </a:cubicBezTo>
                <a:cubicBezTo>
                  <a:pt x="20750" y="11357"/>
                  <a:pt x="20797" y="11292"/>
                  <a:pt x="20802" y="11270"/>
                </a:cubicBezTo>
                <a:cubicBezTo>
                  <a:pt x="20806" y="11248"/>
                  <a:pt x="20872" y="11172"/>
                  <a:pt x="20948" y="11103"/>
                </a:cubicBezTo>
                <a:cubicBezTo>
                  <a:pt x="21023" y="11034"/>
                  <a:pt x="21134" y="10901"/>
                  <a:pt x="21195" y="10806"/>
                </a:cubicBezTo>
                <a:cubicBezTo>
                  <a:pt x="21255" y="10712"/>
                  <a:pt x="21315" y="10636"/>
                  <a:pt x="21328" y="10636"/>
                </a:cubicBezTo>
                <a:cubicBezTo>
                  <a:pt x="21341" y="10636"/>
                  <a:pt x="21352" y="10625"/>
                  <a:pt x="21352" y="10611"/>
                </a:cubicBezTo>
                <a:cubicBezTo>
                  <a:pt x="21352" y="10597"/>
                  <a:pt x="21384" y="10551"/>
                  <a:pt x="21423" y="10507"/>
                </a:cubicBezTo>
                <a:cubicBezTo>
                  <a:pt x="21463" y="10463"/>
                  <a:pt x="21495" y="10412"/>
                  <a:pt x="21495" y="10394"/>
                </a:cubicBezTo>
                <a:cubicBezTo>
                  <a:pt x="21495" y="10376"/>
                  <a:pt x="21515" y="10322"/>
                  <a:pt x="21540" y="10274"/>
                </a:cubicBezTo>
                <a:cubicBezTo>
                  <a:pt x="21600" y="10156"/>
                  <a:pt x="21596" y="10060"/>
                  <a:pt x="21522" y="9838"/>
                </a:cubicBezTo>
                <a:cubicBezTo>
                  <a:pt x="21488" y="9735"/>
                  <a:pt x="21459" y="9632"/>
                  <a:pt x="21459" y="9609"/>
                </a:cubicBezTo>
                <a:cubicBezTo>
                  <a:pt x="21459" y="9587"/>
                  <a:pt x="21452" y="9569"/>
                  <a:pt x="21444" y="9569"/>
                </a:cubicBezTo>
                <a:cubicBezTo>
                  <a:pt x="21436" y="9569"/>
                  <a:pt x="21416" y="9511"/>
                  <a:pt x="21398" y="9440"/>
                </a:cubicBezTo>
                <a:cubicBezTo>
                  <a:pt x="21381" y="9369"/>
                  <a:pt x="21360" y="9311"/>
                  <a:pt x="21350" y="9311"/>
                </a:cubicBezTo>
                <a:cubicBezTo>
                  <a:pt x="21341" y="9311"/>
                  <a:pt x="21334" y="9290"/>
                  <a:pt x="21334" y="9265"/>
                </a:cubicBezTo>
                <a:cubicBezTo>
                  <a:pt x="21334" y="9217"/>
                  <a:pt x="21192" y="8818"/>
                  <a:pt x="21168" y="8799"/>
                </a:cubicBezTo>
                <a:cubicBezTo>
                  <a:pt x="21161" y="8793"/>
                  <a:pt x="21155" y="8771"/>
                  <a:pt x="21155" y="8750"/>
                </a:cubicBezTo>
                <a:cubicBezTo>
                  <a:pt x="21155" y="8728"/>
                  <a:pt x="21122" y="8647"/>
                  <a:pt x="21082" y="8567"/>
                </a:cubicBezTo>
                <a:cubicBezTo>
                  <a:pt x="20959" y="8322"/>
                  <a:pt x="20940" y="8278"/>
                  <a:pt x="20940" y="8247"/>
                </a:cubicBezTo>
                <a:cubicBezTo>
                  <a:pt x="20940" y="8231"/>
                  <a:pt x="20933" y="8213"/>
                  <a:pt x="20926" y="8207"/>
                </a:cubicBezTo>
                <a:cubicBezTo>
                  <a:pt x="20912" y="8195"/>
                  <a:pt x="20815" y="7934"/>
                  <a:pt x="20815" y="7907"/>
                </a:cubicBezTo>
                <a:cubicBezTo>
                  <a:pt x="20815" y="7899"/>
                  <a:pt x="20784" y="7835"/>
                  <a:pt x="20747" y="7767"/>
                </a:cubicBezTo>
                <a:cubicBezTo>
                  <a:pt x="20710" y="7698"/>
                  <a:pt x="20635" y="7552"/>
                  <a:pt x="20581" y="7441"/>
                </a:cubicBezTo>
                <a:cubicBezTo>
                  <a:pt x="20448" y="7168"/>
                  <a:pt x="20344" y="6986"/>
                  <a:pt x="20321" y="6985"/>
                </a:cubicBezTo>
                <a:cubicBezTo>
                  <a:pt x="20311" y="6985"/>
                  <a:pt x="20289" y="6943"/>
                  <a:pt x="20272" y="6891"/>
                </a:cubicBezTo>
                <a:cubicBezTo>
                  <a:pt x="20255" y="6839"/>
                  <a:pt x="20185" y="6693"/>
                  <a:pt x="20116" y="6566"/>
                </a:cubicBezTo>
                <a:cubicBezTo>
                  <a:pt x="20047" y="6438"/>
                  <a:pt x="19991" y="6321"/>
                  <a:pt x="19991" y="6306"/>
                </a:cubicBezTo>
                <a:cubicBezTo>
                  <a:pt x="19991" y="6292"/>
                  <a:pt x="19962" y="6237"/>
                  <a:pt x="19928" y="6182"/>
                </a:cubicBezTo>
                <a:cubicBezTo>
                  <a:pt x="19893" y="6127"/>
                  <a:pt x="19865" y="6067"/>
                  <a:pt x="19865" y="6049"/>
                </a:cubicBezTo>
                <a:cubicBezTo>
                  <a:pt x="19865" y="6030"/>
                  <a:pt x="19858" y="6016"/>
                  <a:pt x="19848" y="6016"/>
                </a:cubicBezTo>
                <a:cubicBezTo>
                  <a:pt x="19833" y="6016"/>
                  <a:pt x="19693" y="5787"/>
                  <a:pt x="19513" y="5470"/>
                </a:cubicBezTo>
                <a:cubicBezTo>
                  <a:pt x="19482" y="5415"/>
                  <a:pt x="19452" y="5370"/>
                  <a:pt x="19447" y="5370"/>
                </a:cubicBezTo>
                <a:cubicBezTo>
                  <a:pt x="19425" y="5370"/>
                  <a:pt x="19313" y="5214"/>
                  <a:pt x="19215" y="5047"/>
                </a:cubicBezTo>
                <a:cubicBezTo>
                  <a:pt x="19157" y="4949"/>
                  <a:pt x="19097" y="4856"/>
                  <a:pt x="19081" y="4840"/>
                </a:cubicBezTo>
                <a:cubicBezTo>
                  <a:pt x="19064" y="4824"/>
                  <a:pt x="19046" y="4800"/>
                  <a:pt x="19041" y="4788"/>
                </a:cubicBezTo>
                <a:cubicBezTo>
                  <a:pt x="19036" y="4776"/>
                  <a:pt x="18984" y="4711"/>
                  <a:pt x="18925" y="4643"/>
                </a:cubicBezTo>
                <a:cubicBezTo>
                  <a:pt x="18866" y="4576"/>
                  <a:pt x="18756" y="4425"/>
                  <a:pt x="18681" y="4308"/>
                </a:cubicBezTo>
                <a:cubicBezTo>
                  <a:pt x="18427" y="3909"/>
                  <a:pt x="18113" y="3496"/>
                  <a:pt x="18064" y="3496"/>
                </a:cubicBezTo>
                <a:cubicBezTo>
                  <a:pt x="18053" y="3496"/>
                  <a:pt x="18022" y="3466"/>
                  <a:pt x="17996" y="3429"/>
                </a:cubicBezTo>
                <a:cubicBezTo>
                  <a:pt x="17970" y="3392"/>
                  <a:pt x="17949" y="3374"/>
                  <a:pt x="17949" y="3387"/>
                </a:cubicBezTo>
                <a:cubicBezTo>
                  <a:pt x="17949" y="3400"/>
                  <a:pt x="17931" y="3382"/>
                  <a:pt x="17909" y="3347"/>
                </a:cubicBezTo>
                <a:cubicBezTo>
                  <a:pt x="17834" y="3227"/>
                  <a:pt x="17500" y="2846"/>
                  <a:pt x="17387" y="2752"/>
                </a:cubicBezTo>
                <a:cubicBezTo>
                  <a:pt x="17325" y="2700"/>
                  <a:pt x="17265" y="2638"/>
                  <a:pt x="17254" y="2614"/>
                </a:cubicBezTo>
                <a:cubicBezTo>
                  <a:pt x="17243" y="2590"/>
                  <a:pt x="17177" y="2521"/>
                  <a:pt x="17108" y="2461"/>
                </a:cubicBezTo>
                <a:cubicBezTo>
                  <a:pt x="17038" y="2400"/>
                  <a:pt x="16982" y="2340"/>
                  <a:pt x="16982" y="2326"/>
                </a:cubicBezTo>
                <a:cubicBezTo>
                  <a:pt x="16982" y="2313"/>
                  <a:pt x="16972" y="2301"/>
                  <a:pt x="16959" y="2301"/>
                </a:cubicBezTo>
                <a:cubicBezTo>
                  <a:pt x="16947" y="2301"/>
                  <a:pt x="16888" y="2259"/>
                  <a:pt x="16829" y="2209"/>
                </a:cubicBezTo>
                <a:cubicBezTo>
                  <a:pt x="16770" y="2158"/>
                  <a:pt x="16658" y="2069"/>
                  <a:pt x="16579" y="2009"/>
                </a:cubicBezTo>
                <a:cubicBezTo>
                  <a:pt x="16500" y="1949"/>
                  <a:pt x="16420" y="1876"/>
                  <a:pt x="16400" y="1846"/>
                </a:cubicBezTo>
                <a:cubicBezTo>
                  <a:pt x="16380" y="1815"/>
                  <a:pt x="16313" y="1759"/>
                  <a:pt x="16250" y="1723"/>
                </a:cubicBezTo>
                <a:cubicBezTo>
                  <a:pt x="16187" y="1686"/>
                  <a:pt x="16126" y="1641"/>
                  <a:pt x="16115" y="1624"/>
                </a:cubicBezTo>
                <a:cubicBezTo>
                  <a:pt x="16091" y="1589"/>
                  <a:pt x="15818" y="1396"/>
                  <a:pt x="15818" y="1414"/>
                </a:cubicBezTo>
                <a:cubicBezTo>
                  <a:pt x="15818" y="1421"/>
                  <a:pt x="15796" y="1412"/>
                  <a:pt x="15769" y="1393"/>
                </a:cubicBezTo>
                <a:cubicBezTo>
                  <a:pt x="15742" y="1374"/>
                  <a:pt x="15659" y="1329"/>
                  <a:pt x="15585" y="1294"/>
                </a:cubicBezTo>
                <a:cubicBezTo>
                  <a:pt x="15511" y="1259"/>
                  <a:pt x="15434" y="1209"/>
                  <a:pt x="15412" y="1184"/>
                </a:cubicBezTo>
                <a:cubicBezTo>
                  <a:pt x="15358" y="1121"/>
                  <a:pt x="15245" y="1049"/>
                  <a:pt x="14949" y="889"/>
                </a:cubicBezTo>
                <a:cubicBezTo>
                  <a:pt x="14900" y="862"/>
                  <a:pt x="14848" y="836"/>
                  <a:pt x="14833" y="829"/>
                </a:cubicBezTo>
                <a:cubicBezTo>
                  <a:pt x="14818" y="823"/>
                  <a:pt x="14770" y="793"/>
                  <a:pt x="14726" y="764"/>
                </a:cubicBezTo>
                <a:cubicBezTo>
                  <a:pt x="14544" y="646"/>
                  <a:pt x="14069" y="435"/>
                  <a:pt x="13921" y="408"/>
                </a:cubicBezTo>
                <a:cubicBezTo>
                  <a:pt x="13856" y="396"/>
                  <a:pt x="13786" y="374"/>
                  <a:pt x="13764" y="359"/>
                </a:cubicBezTo>
                <a:cubicBezTo>
                  <a:pt x="13742" y="344"/>
                  <a:pt x="13661" y="318"/>
                  <a:pt x="13584" y="300"/>
                </a:cubicBezTo>
                <a:cubicBezTo>
                  <a:pt x="13425" y="262"/>
                  <a:pt x="13392" y="252"/>
                  <a:pt x="13194" y="181"/>
                </a:cubicBezTo>
                <a:cubicBezTo>
                  <a:pt x="13116" y="153"/>
                  <a:pt x="12950" y="116"/>
                  <a:pt x="12827" y="100"/>
                </a:cubicBezTo>
                <a:cubicBezTo>
                  <a:pt x="12704" y="84"/>
                  <a:pt x="12507" y="54"/>
                  <a:pt x="12388" y="33"/>
                </a:cubicBezTo>
                <a:cubicBezTo>
                  <a:pt x="12259" y="11"/>
                  <a:pt x="11883" y="0"/>
                  <a:pt x="11509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245" name="Flèche"/>
          <p:cNvSpPr/>
          <p:nvPr/>
        </p:nvSpPr>
        <p:spPr>
          <a:xfrm>
            <a:off x="10452073" y="6536345"/>
            <a:ext cx="3837186" cy="643310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46" name="Galaxy Clustering"/>
          <p:cNvSpPr txBox="1"/>
          <p:nvPr/>
        </p:nvSpPr>
        <p:spPr>
          <a:xfrm>
            <a:off x="1202988" y="-221548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grpSp>
        <p:nvGrpSpPr>
          <p:cNvPr id="249" name="Grouper"/>
          <p:cNvGrpSpPr/>
          <p:nvPr/>
        </p:nvGrpSpPr>
        <p:grpSpPr>
          <a:xfrm>
            <a:off x="14964229" y="3358133"/>
            <a:ext cx="8516806" cy="6999734"/>
            <a:chOff x="0" y="0"/>
            <a:chExt cx="8516804" cy="6999733"/>
          </a:xfrm>
        </p:grpSpPr>
        <p:pic>
          <p:nvPicPr>
            <p:cNvPr id="247" name="vidéo-collée.png" descr="vidéo-collée.pn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8515751" cy="699973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48" name="Rectangle"/>
            <p:cNvSpPr/>
            <p:nvPr/>
          </p:nvSpPr>
          <p:spPr>
            <a:xfrm>
              <a:off x="8101359" y="3392312"/>
              <a:ext cx="415446" cy="37669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</p:grpSp>
      <p:sp>
        <p:nvSpPr>
          <p:cNvPr id="250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t>10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alaxy Clustering"/>
          <p:cNvSpPr txBox="1"/>
          <p:nvPr/>
        </p:nvSpPr>
        <p:spPr>
          <a:xfrm>
            <a:off x="1177588" y="-221548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53" name="CMB Lensing"/>
          <p:cNvSpPr txBox="1"/>
          <p:nvPr/>
        </p:nvSpPr>
        <p:spPr>
          <a:xfrm>
            <a:off x="1211554" y="14390346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grpSp>
        <p:nvGrpSpPr>
          <p:cNvPr id="256" name="Grouper"/>
          <p:cNvGrpSpPr/>
          <p:nvPr/>
        </p:nvGrpSpPr>
        <p:grpSpPr>
          <a:xfrm>
            <a:off x="4530127" y="11130707"/>
            <a:ext cx="15323746" cy="1332221"/>
            <a:chOff x="0" y="0"/>
            <a:chExt cx="15323745" cy="1332220"/>
          </a:xfrm>
        </p:grpSpPr>
        <p:sp>
          <p:nvSpPr>
            <p:cNvPr id="254" name="Flèche"/>
            <p:cNvSpPr/>
            <p:nvPr/>
          </p:nvSpPr>
          <p:spPr>
            <a:xfrm>
              <a:off x="0" y="344455"/>
              <a:ext cx="3837185" cy="643310"/>
            </a:xfrm>
            <a:prstGeom prst="rightArrow">
              <a:avLst>
                <a:gd name="adj1" fmla="val 22431"/>
                <a:gd name="adj2" fmla="val 12745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255" name="Same power spectrum !"/>
            <p:cNvSpPr txBox="1"/>
            <p:nvPr/>
          </p:nvSpPr>
          <p:spPr>
            <a:xfrm>
              <a:off x="4301486" y="0"/>
              <a:ext cx="11022260" cy="133222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b">
              <a:normAutofit/>
            </a:bodyPr>
            <a:lstStyle>
              <a:lvl1pPr defTabSz="1633687">
                <a:lnSpc>
                  <a:spcPct val="80000"/>
                </a:lnSpc>
                <a:spcBef>
                  <a:spcPts val="0"/>
                </a:spcBef>
                <a:defRPr sz="7772" b="1" spc="-155">
                  <a:solidFill>
                    <a:srgbClr val="FFFFFF"/>
                  </a:solidFill>
                </a:defRPr>
              </a:lvl1pPr>
            </a:lstStyle>
            <a:p>
              <a:r>
                <a:t>Same power spectrum !</a:t>
              </a:r>
            </a:p>
          </p:txBody>
        </p:sp>
      </p:grpSp>
      <p:sp>
        <p:nvSpPr>
          <p:cNvPr id="257" name="Field-Level Inference"/>
          <p:cNvSpPr txBox="1"/>
          <p:nvPr/>
        </p:nvSpPr>
        <p:spPr>
          <a:xfrm>
            <a:off x="1242325" y="-4430972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58" name="Gaussian"/>
          <p:cNvSpPr txBox="1"/>
          <p:nvPr/>
        </p:nvSpPr>
        <p:spPr>
          <a:xfrm>
            <a:off x="8006056" y="1089821"/>
            <a:ext cx="2362697" cy="6841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900" b="1"/>
            </a:lvl1pPr>
          </a:lstStyle>
          <a:p>
            <a:r>
              <a:t>Gaussian</a:t>
            </a:r>
          </a:p>
        </p:txBody>
      </p:sp>
      <p:sp>
        <p:nvSpPr>
          <p:cNvPr id="259" name="Log-normal"/>
          <p:cNvSpPr txBox="1"/>
          <p:nvPr/>
        </p:nvSpPr>
        <p:spPr>
          <a:xfrm>
            <a:off x="12470973" y="1089821"/>
            <a:ext cx="2862695" cy="6841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900" b="1"/>
            </a:lvl1pPr>
          </a:lstStyle>
          <a:p>
            <a:r>
              <a:t>Log-normal</a:t>
            </a:r>
          </a:p>
        </p:txBody>
      </p:sp>
      <p:sp>
        <p:nvSpPr>
          <p:cNvPr id="260" name="N-body"/>
          <p:cNvSpPr txBox="1"/>
          <p:nvPr/>
        </p:nvSpPr>
        <p:spPr>
          <a:xfrm>
            <a:off x="17588289" y="1089821"/>
            <a:ext cx="2862695" cy="6841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900" b="1"/>
            </a:lvl1pPr>
          </a:lstStyle>
          <a:p>
            <a:r>
              <a:t>N-body</a:t>
            </a:r>
          </a:p>
        </p:txBody>
      </p:sp>
      <p:sp>
        <p:nvSpPr>
          <p:cNvPr id="261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65050" y="13080999"/>
            <a:ext cx="241403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rPr/>
              <a:t>11</a:t>
            </a:fld>
            <a:endParaRPr/>
          </a:p>
        </p:txBody>
      </p:sp>
      <p:pic>
        <p:nvPicPr>
          <p:cNvPr id="262" name="vidéo-collée.png" descr="vidéo-collé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646" y="1120636"/>
            <a:ext cx="19754708" cy="9392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" grpId="1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Field-Level Inference"/>
          <p:cNvSpPr txBox="1"/>
          <p:nvPr/>
        </p:nvSpPr>
        <p:spPr>
          <a:xfrm>
            <a:off x="1203715" y="1981323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65" name="Galaxy Clustering"/>
          <p:cNvSpPr txBox="1"/>
          <p:nvPr/>
        </p:nvSpPr>
        <p:spPr>
          <a:xfrm>
            <a:off x="1202988" y="5905274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66" name="CMB Lensing"/>
          <p:cNvSpPr txBox="1"/>
          <p:nvPr/>
        </p:nvSpPr>
        <p:spPr>
          <a:xfrm>
            <a:off x="1211554" y="9829225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26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Field-Level Inference"/>
          <p:cNvSpPr txBox="1"/>
          <p:nvPr/>
        </p:nvSpPr>
        <p:spPr>
          <a:xfrm>
            <a:off x="1203715" y="683456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270" name="Galaxy Clustering"/>
          <p:cNvSpPr txBox="1"/>
          <p:nvPr/>
        </p:nvSpPr>
        <p:spPr>
          <a:xfrm>
            <a:off x="1202988" y="14283669"/>
            <a:ext cx="12436347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71" name="CMB Lensing"/>
          <p:cNvSpPr txBox="1"/>
          <p:nvPr/>
        </p:nvSpPr>
        <p:spPr>
          <a:xfrm>
            <a:off x="1211554" y="18207620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272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877" y="4306370"/>
            <a:ext cx="10652946" cy="6227876"/>
          </a:xfrm>
          <a:prstGeom prst="rect">
            <a:avLst/>
          </a:prstGeom>
          <a:ln w="12700">
            <a:miter lim="400000"/>
          </a:ln>
        </p:spPr>
      </p:pic>
      <p:sp>
        <p:nvSpPr>
          <p:cNvPr id="273" name="Simulator"/>
          <p:cNvSpPr txBox="1"/>
          <p:nvPr/>
        </p:nvSpPr>
        <p:spPr>
          <a:xfrm>
            <a:off x="5356816" y="10882454"/>
            <a:ext cx="4811067" cy="13322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 defTabSz="1706837">
              <a:lnSpc>
                <a:spcPct val="80000"/>
              </a:lnSpc>
              <a:spcBef>
                <a:spcPts val="0"/>
              </a:spcBef>
              <a:defRPr sz="8119" b="1" spc="-162"/>
            </a:lvl1pPr>
          </a:lstStyle>
          <a:p>
            <a:r>
              <a:t>Simulator</a:t>
            </a:r>
          </a:p>
        </p:txBody>
      </p:sp>
      <p:sp>
        <p:nvSpPr>
          <p:cNvPr id="274" name="+"/>
          <p:cNvSpPr txBox="1"/>
          <p:nvPr/>
        </p:nvSpPr>
        <p:spPr>
          <a:xfrm>
            <a:off x="13435583" y="6039428"/>
            <a:ext cx="1692183" cy="23704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defRPr sz="15000" b="1"/>
            </a:lvl1pPr>
          </a:lstStyle>
          <a:p>
            <a:r>
              <a:t>+</a:t>
            </a:r>
          </a:p>
        </p:txBody>
      </p:sp>
      <p:sp>
        <p:nvSpPr>
          <p:cNvPr id="275" name="Sampler"/>
          <p:cNvSpPr txBox="1"/>
          <p:nvPr/>
        </p:nvSpPr>
        <p:spPr>
          <a:xfrm>
            <a:off x="16467308" y="10809115"/>
            <a:ext cx="4811067" cy="13322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 defTabSz="1706837">
              <a:lnSpc>
                <a:spcPct val="80000"/>
              </a:lnSpc>
              <a:spcBef>
                <a:spcPts val="0"/>
              </a:spcBef>
              <a:defRPr sz="8119" b="1" spc="-162"/>
            </a:lvl1pPr>
          </a:lstStyle>
          <a:p>
            <a:r>
              <a:t>Sampler</a:t>
            </a:r>
          </a:p>
        </p:txBody>
      </p:sp>
      <p:pic>
        <p:nvPicPr>
          <p:cNvPr id="276" name="vidéo-collée.png" descr="vidéo-collée.png"/>
          <p:cNvPicPr>
            <a:picLocks noChangeAspect="1"/>
          </p:cNvPicPr>
          <p:nvPr/>
        </p:nvPicPr>
        <p:blipFill>
          <a:blip r:embed="rId4"/>
          <a:srcRect l="1304" t="1740" b="1740"/>
          <a:stretch>
            <a:fillRect/>
          </a:stretch>
        </p:blipFill>
        <p:spPr>
          <a:xfrm>
            <a:off x="15349979" y="4353853"/>
            <a:ext cx="7045795" cy="6132729"/>
          </a:xfrm>
          <a:prstGeom prst="rect">
            <a:avLst/>
          </a:prstGeom>
          <a:ln w="12700">
            <a:miter lim="400000"/>
          </a:ln>
        </p:spPr>
      </p:pic>
      <p:sp>
        <p:nvSpPr>
          <p:cNvPr id="27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3" presetClass="entr" presetSubtype="16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" grpId="1" animBg="1" advAuto="0"/>
      <p:bldP spid="273" grpId="2" animBg="1" advAuto="0"/>
      <p:bldP spid="274" grpId="3" animBg="1" advAuto="0"/>
      <p:bldP spid="275" grpId="5" animBg="1" advAuto="0"/>
      <p:bldP spid="276" grpId="4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alaxy Clustering"/>
          <p:cNvSpPr txBox="1"/>
          <p:nvPr/>
        </p:nvSpPr>
        <p:spPr>
          <a:xfrm>
            <a:off x="1202988" y="14283669"/>
            <a:ext cx="12436347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282" name="CMB Lensing"/>
          <p:cNvSpPr txBox="1"/>
          <p:nvPr/>
        </p:nvSpPr>
        <p:spPr>
          <a:xfrm>
            <a:off x="1211554" y="18207620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283" name="Rectangle aux angles arrondis"/>
          <p:cNvSpPr/>
          <p:nvPr/>
        </p:nvSpPr>
        <p:spPr>
          <a:xfrm>
            <a:off x="970160" y="3010782"/>
            <a:ext cx="10756206" cy="4051301"/>
          </a:xfrm>
          <a:prstGeom prst="roundRect">
            <a:avLst>
              <a:gd name="adj" fmla="val 15000"/>
            </a:avLst>
          </a:prstGeom>
          <a:ln w="508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4" name="Flèche"/>
          <p:cNvSpPr/>
          <p:nvPr/>
        </p:nvSpPr>
        <p:spPr>
          <a:xfrm rot="1040986">
            <a:off x="12250201" y="5958546"/>
            <a:ext cx="1835874" cy="643309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5" name="Rectangle aux angles arrondis"/>
          <p:cNvSpPr/>
          <p:nvPr/>
        </p:nvSpPr>
        <p:spPr>
          <a:xfrm>
            <a:off x="13665519" y="8493407"/>
            <a:ext cx="1291488" cy="2098098"/>
          </a:xfrm>
          <a:prstGeom prst="roundRect">
            <a:avLst>
              <a:gd name="adj" fmla="val 15000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6" name="Rectangle aux angles arrondis"/>
          <p:cNvSpPr/>
          <p:nvPr/>
        </p:nvSpPr>
        <p:spPr>
          <a:xfrm>
            <a:off x="14427542" y="9924619"/>
            <a:ext cx="1902765" cy="809437"/>
          </a:xfrm>
          <a:prstGeom prst="roundRect">
            <a:avLst>
              <a:gd name="adj" fmla="val 12403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7" name="Flèche"/>
          <p:cNvSpPr/>
          <p:nvPr/>
        </p:nvSpPr>
        <p:spPr>
          <a:xfrm rot="9910189">
            <a:off x="12630345" y="8264527"/>
            <a:ext cx="1699387" cy="643309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88" name="Field-Level Inference"/>
          <p:cNvSpPr txBox="1"/>
          <p:nvPr/>
        </p:nvSpPr>
        <p:spPr>
          <a:xfrm>
            <a:off x="1203715" y="683456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pic>
        <p:nvPicPr>
          <p:cNvPr id="289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3125" y="3269109"/>
            <a:ext cx="6046108" cy="353464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vidéo-collée.png" descr="vidéo-collée.png"/>
          <p:cNvPicPr>
            <a:picLocks noChangeAspect="1"/>
          </p:cNvPicPr>
          <p:nvPr/>
        </p:nvPicPr>
        <p:blipFill>
          <a:blip r:embed="rId4"/>
          <a:srcRect l="1304" t="1740" b="1740"/>
          <a:stretch>
            <a:fillRect/>
          </a:stretch>
        </p:blipFill>
        <p:spPr>
          <a:xfrm>
            <a:off x="7702914" y="3395751"/>
            <a:ext cx="3769722" cy="3281203"/>
          </a:xfrm>
          <a:prstGeom prst="rect">
            <a:avLst/>
          </a:prstGeom>
          <a:ln w="12700">
            <a:miter lim="400000"/>
          </a:ln>
        </p:spPr>
      </p:pic>
      <p:pic>
        <p:nvPicPr>
          <p:cNvPr id="291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601" y="7809442"/>
            <a:ext cx="5468542" cy="5468542"/>
          </a:xfrm>
          <a:prstGeom prst="rect">
            <a:avLst/>
          </a:prstGeom>
          <a:ln w="12700">
            <a:miter lim="400000"/>
          </a:ln>
        </p:spPr>
      </p:pic>
      <p:sp>
        <p:nvSpPr>
          <p:cNvPr id="292" name="Rectangle aux angles arrondis"/>
          <p:cNvSpPr/>
          <p:nvPr/>
        </p:nvSpPr>
        <p:spPr>
          <a:xfrm>
            <a:off x="6813715" y="7676527"/>
            <a:ext cx="5711888" cy="5734372"/>
          </a:xfrm>
          <a:prstGeom prst="roundRect">
            <a:avLst>
              <a:gd name="adj" fmla="val 10802"/>
            </a:avLst>
          </a:prstGeom>
          <a:ln w="508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pic>
        <p:nvPicPr>
          <p:cNvPr id="293" name="ezgif-73e3a5baef2e9052.gif" descr="ezgif-73e3a5baef2e9052.gif"/>
          <p:cNvPicPr>
            <a:picLocks/>
          </p:cNvPicPr>
          <p:nvPr/>
        </p:nvPicPr>
        <p:blipFill>
          <a:blip r:embed="rId6"/>
          <a:stretch>
            <a:fillRect/>
          </a:stretch>
        </p:blipFill>
        <p:spPr>
          <a:xfrm>
            <a:off x="14722436" y="5751867"/>
            <a:ext cx="8865178" cy="4102101"/>
          </a:xfrm>
          <a:prstGeom prst="rect">
            <a:avLst/>
          </a:prstGeom>
          <a:ln w="12700">
            <a:miter lim="400000"/>
          </a:ln>
        </p:spPr>
      </p:pic>
      <p:sp>
        <p:nvSpPr>
          <p:cNvPr id="294" name="Rectangle aux angles arrondis"/>
          <p:cNvSpPr/>
          <p:nvPr/>
        </p:nvSpPr>
        <p:spPr>
          <a:xfrm>
            <a:off x="14461309" y="5633650"/>
            <a:ext cx="9387431" cy="4338536"/>
          </a:xfrm>
          <a:prstGeom prst="roundRect">
            <a:avLst>
              <a:gd name="adj" fmla="val 14222"/>
            </a:avLst>
          </a:prstGeom>
          <a:ln w="508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295" name="github.com/hsimonfroy/benchmark-field-level">
            <a:hlinkClick r:id="rId7"/>
          </p:cNvPr>
          <p:cNvSpPr txBox="1"/>
          <p:nvPr/>
        </p:nvSpPr>
        <p:spPr>
          <a:xfrm>
            <a:off x="14497053" y="10027658"/>
            <a:ext cx="7959621" cy="1032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300">
                <a:solidFill>
                  <a:srgbClr val="929292"/>
                </a:solidFill>
              </a:defRPr>
            </a:lvl1pPr>
          </a:lstStyle>
          <a:p>
            <a:r>
              <a:t>github.com/hsimonfroy/benchmark-field-level</a:t>
            </a:r>
          </a:p>
        </p:txBody>
      </p:sp>
      <p:sp>
        <p:nvSpPr>
          <p:cNvPr id="296" name="Hugo Simon et al. 2025">
            <a:hlinkClick r:id="rId8"/>
          </p:cNvPr>
          <p:cNvSpPr txBox="1"/>
          <p:nvPr/>
        </p:nvSpPr>
        <p:spPr>
          <a:xfrm>
            <a:off x="12782904" y="12463207"/>
            <a:ext cx="7110081" cy="597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300" b="1"/>
            </a:lvl1pPr>
          </a:lstStyle>
          <a:p>
            <a:r>
              <a:t>Hugo Simon et al. 2025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97" name="complete analysis in ~2h on 4 GPUs"/>
              <p:cNvSpPr txBox="1"/>
              <p:nvPr/>
            </p:nvSpPr>
            <p:spPr>
              <a:xfrm>
                <a:off x="1310177" y="8134357"/>
                <a:ext cx="5082664" cy="2816199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>
                  <a:lnSpc>
                    <a:spcPct val="80000"/>
                  </a:lnSpc>
                  <a:spcBef>
                    <a:spcPts val="0"/>
                  </a:spcBef>
                  <a:defRPr sz="5200" b="1" spc="-104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sz="62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𝟏𝟐𝟖</m:t>
                        </m:r>
                      </m:e>
                      <m:sup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t> </a:t>
                </a:r>
                <a:r>
                  <a:rPr b="0"/>
                  <a:t>complete analysis </a:t>
                </a:r>
                <a:r>
                  <a:t>in ~2h </a:t>
                </a:r>
                <a:r>
                  <a:rPr b="0"/>
                  <a:t>on 4 GPUs</a:t>
                </a:r>
              </a:p>
            </p:txBody>
          </p:sp>
        </mc:Choice>
        <mc:Fallback>
          <p:sp>
            <p:nvSpPr>
              <p:cNvPr id="297" name="complete analysis in ~2h on 4 GPUs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0177" y="8134357"/>
                <a:ext cx="5082664" cy="2816199"/>
              </a:xfrm>
              <a:prstGeom prst="rect">
                <a:avLst/>
              </a:prstGeom>
              <a:blipFill>
                <a:blip r:embed="rId9"/>
                <a:stretch>
                  <a:fillRect l="-6983" t="-7175" r="-1995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8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23141640" y="13016927"/>
            <a:ext cx="36850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3" presetClass="entr" presetSubtype="16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3" presetClass="entr" presetSubtype="16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3" presetClass="entr" presetSubtype="16" fill="hold" grpId="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3" presetClass="entr" presetSubtype="16" fill="hold" grpId="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3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3" presetClass="entr" presetSubtype="16" fill="hold" grpId="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6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1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" grpId="1" animBg="1" advAuto="0"/>
      <p:bldP spid="284" grpId="2" animBg="1" advAuto="0"/>
      <p:bldP spid="287" grpId="6" animBg="1" advAuto="0"/>
      <p:bldP spid="291" grpId="8" animBg="1" advAuto="0"/>
      <p:bldP spid="292" grpId="7" animBg="1" advAuto="0"/>
      <p:bldP spid="293" grpId="4" animBg="1" advAuto="0"/>
      <p:bldP spid="294" grpId="3" animBg="1" advAuto="0"/>
      <p:bldP spid="295" grpId="5" animBg="1" advAuto="0"/>
      <p:bldP spid="296" grpId="9" animBg="1" advAuto="0"/>
      <p:bldP spid="297" grpId="1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Field-Level Inference"/>
          <p:cNvSpPr txBox="1"/>
          <p:nvPr/>
        </p:nvSpPr>
        <p:spPr>
          <a:xfrm>
            <a:off x="1203715" y="1981323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03" name="Galaxy Clustering"/>
          <p:cNvSpPr txBox="1"/>
          <p:nvPr/>
        </p:nvSpPr>
        <p:spPr>
          <a:xfrm>
            <a:off x="1202988" y="5905274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04" name="CMB Lensing"/>
          <p:cNvSpPr txBox="1"/>
          <p:nvPr/>
        </p:nvSpPr>
        <p:spPr>
          <a:xfrm>
            <a:off x="1211554" y="9829225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30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15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08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09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10" name="Biased tracer…"/>
              <p:cNvSpPr txBox="1"/>
              <p:nvPr/>
            </p:nvSpPr>
            <p:spPr>
              <a:xfrm>
                <a:off x="9441246" y="3775657"/>
                <a:ext cx="13235049" cy="7107635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 marL="660400" indent="-660400">
                  <a:lnSpc>
                    <a:spcPct val="80000"/>
                  </a:lnSpc>
                  <a:spcBef>
                    <a:spcPts val="0"/>
                  </a:spcBef>
                  <a:buSzPct val="123000"/>
                  <a:buChar char="•"/>
                  <a:defRPr sz="5100" b="1" spc="-102"/>
                </a:pPr>
                <a:r>
                  <a:t>Biased </a:t>
                </a:r>
                <a:r>
                  <a:rPr b="0"/>
                  <a:t>tracer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61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𝛿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𝛿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+</m:t>
                    </m:r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𝒪</m:t>
                    </m:r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(</m:t>
                    </m:r>
                    <m:sSubSup>
                      <m:sSubSupPr>
                        <m:ctrlP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𝛿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  <m:sup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b="0"/>
              </a:p>
              <a:p>
                <a:pPr>
                  <a:lnSpc>
                    <a:spcPct val="80000"/>
                  </a:lnSpc>
                  <a:spcBef>
                    <a:spcPts val="0"/>
                  </a:spcBef>
                  <a:defRPr sz="5100" b="1" spc="-102"/>
                </a:pPr>
                <a:endParaRPr b="0"/>
              </a:p>
              <a:p>
                <a:pPr marL="660400" indent="-660400">
                  <a:lnSpc>
                    <a:spcPct val="100000"/>
                  </a:lnSpc>
                  <a:spcBef>
                    <a:spcPts val="0"/>
                  </a:spcBef>
                  <a:buSzPct val="123000"/>
                  <a:buChar char="•"/>
                  <a:defRPr sz="5100" b="1" spc="-102"/>
                </a:pPr>
                <a:r>
                  <a:t>Sensitive to</a:t>
                </a:r>
                <a:r>
                  <a:rPr b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61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</m:oMath>
                </a14:m>
                <a:r>
                  <a:rPr b="0"/>
                  <a:t> : degeneracy partially broken with Redshift Space Distortion sensitive to </a:t>
                </a:r>
                <a14:m>
                  <m:oMath xmlns:m="http://schemas.openxmlformats.org/officeDocument/2006/math"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𝑓</m:t>
                    </m:r>
                    <m:r>
                      <a:rPr sz="61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sz="61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</m:oMath>
                </a14:m>
                <a:endParaRPr b="0"/>
              </a:p>
            </p:txBody>
          </p:sp>
        </mc:Choice>
        <mc:Fallback>
          <p:sp>
            <p:nvSpPr>
              <p:cNvPr id="310" name="Biased tracer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41246" y="3775657"/>
                <a:ext cx="13235049" cy="7107635"/>
              </a:xfrm>
              <a:prstGeom prst="rect">
                <a:avLst/>
              </a:prstGeom>
              <a:blipFill>
                <a:blip r:embed="rId3"/>
                <a:stretch>
                  <a:fillRect l="-3164" t="-4821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1" name="Why a joint analysis ?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Why a joint analysis ?</a:t>
            </a:r>
          </a:p>
        </p:txBody>
      </p:sp>
      <p:pic>
        <p:nvPicPr>
          <p:cNvPr id="312" name="2026-04-08_10-38-53.png" descr="2026-04-08_10-38-53.png"/>
          <p:cNvPicPr>
            <a:picLocks noChangeAspect="1"/>
          </p:cNvPicPr>
          <p:nvPr/>
        </p:nvPicPr>
        <p:blipFill>
          <a:blip r:embed="rId4"/>
          <a:srcRect l="56849"/>
          <a:stretch>
            <a:fillRect/>
          </a:stretch>
        </p:blipFill>
        <p:spPr>
          <a:xfrm>
            <a:off x="1852962" y="3775657"/>
            <a:ext cx="7225356" cy="7107489"/>
          </a:xfrm>
          <a:prstGeom prst="rect">
            <a:avLst/>
          </a:prstGeom>
          <a:ln w="12700">
            <a:miter lim="400000"/>
          </a:ln>
        </p:spPr>
      </p:pic>
      <p:sp>
        <p:nvSpPr>
          <p:cNvPr id="313" name="Galaxies"/>
          <p:cNvSpPr txBox="1"/>
          <p:nvPr/>
        </p:nvSpPr>
        <p:spPr>
          <a:xfrm>
            <a:off x="3965399" y="10666487"/>
            <a:ext cx="3000634" cy="11418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 algn="ctr">
              <a:lnSpc>
                <a:spcPct val="80000"/>
              </a:lnSpc>
              <a:spcBef>
                <a:spcPts val="0"/>
              </a:spcBef>
              <a:defRPr sz="5600" b="1" spc="-112"/>
            </a:lvl1pPr>
          </a:lstStyle>
          <a:p>
            <a:r>
              <a:t>Galaxies</a:t>
            </a:r>
          </a:p>
        </p:txBody>
      </p:sp>
      <p:sp>
        <p:nvSpPr>
          <p:cNvPr id="31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" grpId="3" animBg="1" advAuto="0"/>
      <p:bldP spid="312" grpId="1" animBg="1" advAuto="0"/>
      <p:bldP spid="313" grpId="2" animBg="1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19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20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pic>
        <p:nvPicPr>
          <p:cNvPr id="321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9362" y="4419482"/>
            <a:ext cx="10361676" cy="5819984"/>
          </a:xfrm>
          <a:prstGeom prst="rect">
            <a:avLst/>
          </a:prstGeom>
          <a:ln w="12700">
            <a:miter lim="400000"/>
          </a:ln>
        </p:spPr>
      </p:pic>
      <p:sp>
        <p:nvSpPr>
          <p:cNvPr id="322" name="+"/>
          <p:cNvSpPr txBox="1"/>
          <p:nvPr/>
        </p:nvSpPr>
        <p:spPr>
          <a:xfrm>
            <a:off x="9702628" y="5688817"/>
            <a:ext cx="1692184" cy="2370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ctr">
              <a:defRPr sz="15000" b="1"/>
            </a:lvl1pPr>
          </a:lstStyle>
          <a:p>
            <a:r>
              <a:t>+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23" name="Unbiased projection of total matter, sensitive to"/>
              <p:cNvSpPr txBox="1"/>
              <p:nvPr/>
            </p:nvSpPr>
            <p:spPr>
              <a:xfrm>
                <a:off x="13682364" y="10617623"/>
                <a:ext cx="7335673" cy="1905451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 defTabSz="2048204">
                  <a:lnSpc>
                    <a:spcPct val="100000"/>
                  </a:lnSpc>
                  <a:spcBef>
                    <a:spcPts val="0"/>
                  </a:spcBef>
                  <a:defRPr sz="4368" b="1" spc="-87"/>
                </a:pPr>
                <a:r>
                  <a:t>Unbiased </a:t>
                </a:r>
                <a:r>
                  <a:rPr b="0"/>
                  <a:t>projection of total matter, sensitive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52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  <m:r>
                      <a:rPr sz="5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×</m:t>
                    </m:r>
                    <m:sSubSup>
                      <m:sSubSupPr>
                        <m:ctrlP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m:rPr>
                            <m:sty m:val="p"/>
                          </m:rP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</m:e>
                      <m:sub>
                        <m: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  <m:sup>
                        <m:r>
                          <a:rPr sz="5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0.25</m:t>
                        </m:r>
                      </m:sup>
                    </m:sSubSup>
                  </m:oMath>
                </a14:m>
                <a:endParaRPr sz="5200"/>
              </a:p>
            </p:txBody>
          </p:sp>
        </mc:Choice>
        <mc:Fallback>
          <p:sp>
            <p:nvSpPr>
              <p:cNvPr id="323" name="Unbiased projection of total matter, sensitive to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82364" y="10617623"/>
                <a:ext cx="7335673" cy="1905451"/>
              </a:xfrm>
              <a:prstGeom prst="rect">
                <a:avLst/>
              </a:prstGeom>
              <a:blipFill>
                <a:blip r:embed="rId4"/>
                <a:stretch>
                  <a:fillRect l="-3800" t="-6667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17</a:t>
            </a:fld>
            <a:endParaRPr/>
          </a:p>
        </p:txBody>
      </p:sp>
      <p:pic>
        <p:nvPicPr>
          <p:cNvPr id="325" name="2026-04-08_10-38-53.png" descr="2026-04-08_10-38-53.png"/>
          <p:cNvPicPr>
            <a:picLocks noChangeAspect="1"/>
          </p:cNvPicPr>
          <p:nvPr/>
        </p:nvPicPr>
        <p:blipFill>
          <a:blip r:embed="rId5"/>
          <a:srcRect l="56849"/>
          <a:stretch>
            <a:fillRect/>
          </a:stretch>
        </p:blipFill>
        <p:spPr>
          <a:xfrm>
            <a:off x="1852962" y="3775657"/>
            <a:ext cx="7225356" cy="7107489"/>
          </a:xfrm>
          <a:prstGeom prst="rect">
            <a:avLst/>
          </a:prstGeom>
          <a:ln w="12700">
            <a:miter lim="400000"/>
          </a:ln>
        </p:spPr>
      </p:pic>
      <p:sp>
        <p:nvSpPr>
          <p:cNvPr id="326" name="Galaxies"/>
          <p:cNvSpPr txBox="1"/>
          <p:nvPr/>
        </p:nvSpPr>
        <p:spPr>
          <a:xfrm>
            <a:off x="3965399" y="10666487"/>
            <a:ext cx="3000634" cy="11418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 algn="ctr">
              <a:lnSpc>
                <a:spcPct val="80000"/>
              </a:lnSpc>
              <a:spcBef>
                <a:spcPts val="0"/>
              </a:spcBef>
              <a:defRPr sz="5600" b="1" spc="-112"/>
            </a:lvl1pPr>
          </a:lstStyle>
          <a:p>
            <a:r>
              <a:t>Galaxies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" grpId="2" animBg="1" advAuto="0"/>
      <p:bldP spid="322" grpId="1" animBg="1" advAuto="0"/>
      <p:bldP spid="323" grpId="3" animBg="1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0" name="2026-04-08_10-38-53.png" descr="2026-04-08_10-38-53.png"/>
          <p:cNvPicPr>
            <a:picLocks noChangeAspect="1"/>
          </p:cNvPicPr>
          <p:nvPr/>
        </p:nvPicPr>
        <p:blipFill>
          <a:blip r:embed="rId3"/>
          <a:srcRect l="56849"/>
          <a:stretch>
            <a:fillRect/>
          </a:stretch>
        </p:blipFill>
        <p:spPr>
          <a:xfrm>
            <a:off x="5547146" y="3872611"/>
            <a:ext cx="4782465" cy="4704449"/>
          </a:xfrm>
          <a:prstGeom prst="rect">
            <a:avLst/>
          </a:prstGeom>
          <a:ln w="12700">
            <a:miter lim="400000"/>
          </a:ln>
        </p:spPr>
      </p:pic>
      <p:sp>
        <p:nvSpPr>
          <p:cNvPr id="331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32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33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34" name="Together : better constraints on"/>
              <p:cNvSpPr txBox="1"/>
              <p:nvPr/>
            </p:nvSpPr>
            <p:spPr>
              <a:xfrm>
                <a:off x="3010617" y="7975476"/>
                <a:ext cx="18362766" cy="2986315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 anchor="b">
                <a:normAutofit/>
              </a:bodyPr>
              <a:lstStyle/>
              <a:p>
                <a:pPr algn="ctr">
                  <a:lnSpc>
                    <a:spcPct val="80000"/>
                  </a:lnSpc>
                  <a:spcBef>
                    <a:spcPts val="0"/>
                  </a:spcBef>
                  <a:defRPr sz="7200" b="1" spc="-144"/>
                </a:pPr>
                <a:r>
                  <a:t>Together : </a:t>
                </a:r>
                <a:r>
                  <a:rPr b="0"/>
                  <a:t>better constraints on</a:t>
                </a:r>
                <a: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86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sz="86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Ω</m:t>
                        </m:r>
                      </m:e>
                      <m:sub>
                        <m:r>
                          <a:rPr sz="86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sz="86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sz="86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86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b>
                        <m:r>
                          <a:rPr sz="86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sub>
                    </m:sSub>
                  </m:oMath>
                </a14:m>
                <a:endParaRPr/>
              </a:p>
            </p:txBody>
          </p:sp>
        </mc:Choice>
        <mc:Fallback>
          <p:sp>
            <p:nvSpPr>
              <p:cNvPr id="334" name="Together : better constraints 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0617" y="7975476"/>
                <a:ext cx="18362766" cy="2986315"/>
              </a:xfrm>
              <a:prstGeom prst="rect">
                <a:avLst/>
              </a:prstGeom>
              <a:blipFill>
                <a:blip r:embed="rId4"/>
                <a:stretch>
                  <a:fillRect b="-15190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35" name="vidéo-collée.png" descr="vidéo-collé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28877" y="3967920"/>
            <a:ext cx="7991222" cy="4488539"/>
          </a:xfrm>
          <a:prstGeom prst="rect">
            <a:avLst/>
          </a:prstGeom>
          <a:ln w="12700">
            <a:miter lim="400000"/>
          </a:ln>
        </p:spPr>
      </p:pic>
      <p:sp>
        <p:nvSpPr>
          <p:cNvPr id="336" name="Rectangle aux angles arrondis"/>
          <p:cNvSpPr/>
          <p:nvPr/>
        </p:nvSpPr>
        <p:spPr>
          <a:xfrm>
            <a:off x="4981464" y="3557378"/>
            <a:ext cx="14815499" cy="5335024"/>
          </a:xfrm>
          <a:prstGeom prst="roundRect">
            <a:avLst>
              <a:gd name="adj" fmla="val 15000"/>
            </a:avLst>
          </a:prstGeom>
          <a:ln w="50800">
            <a:solidFill>
              <a:srgbClr val="000000"/>
            </a:solidFill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33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" grpId="2" animBg="1" advAuto="0"/>
      <p:bldP spid="336" grpId="1" animBg="1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42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43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344" name="The standard analysis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standard analysis</a:t>
            </a:r>
          </a:p>
        </p:txBody>
      </p:sp>
      <p:grpSp>
        <p:nvGrpSpPr>
          <p:cNvPr id="349" name="Grouper"/>
          <p:cNvGrpSpPr/>
          <p:nvPr/>
        </p:nvGrpSpPr>
        <p:grpSpPr>
          <a:xfrm>
            <a:off x="7597042" y="3177771"/>
            <a:ext cx="11959593" cy="9943188"/>
            <a:chOff x="0" y="0"/>
            <a:chExt cx="11959591" cy="9943186"/>
          </a:xfrm>
        </p:grpSpPr>
        <p:pic>
          <p:nvPicPr>
            <p:cNvPr id="345" name="vidéo-collée.png" descr="vidéo-collée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9189916" cy="994318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346" name="Rectangle"/>
            <p:cNvSpPr/>
            <p:nvPr/>
          </p:nvSpPr>
          <p:spPr>
            <a:xfrm>
              <a:off x="5009807" y="4054878"/>
              <a:ext cx="1798208" cy="1858831"/>
            </a:xfrm>
            <a:prstGeom prst="rect">
              <a:avLst/>
            </a:prstGeom>
            <a:noFill/>
            <a:ln w="63500" cap="flat">
              <a:solidFill>
                <a:schemeClr val="accent5">
                  <a:hueOff val="-82419"/>
                  <a:satOff val="-9513"/>
                  <a:lumOff val="-16343"/>
                </a:schemeClr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  <p:sp>
          <p:nvSpPr>
            <p:cNvPr id="347" name="M. Maus et al. 2025"/>
            <p:cNvSpPr txBox="1"/>
            <p:nvPr/>
          </p:nvSpPr>
          <p:spPr>
            <a:xfrm>
              <a:off x="8944205" y="342742"/>
              <a:ext cx="3015387" cy="6985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 defTabSz="457200">
                <a:lnSpc>
                  <a:spcPct val="100000"/>
                </a:lnSpc>
                <a:spcBef>
                  <a:spcPts val="0"/>
                </a:spcBef>
                <a:defRPr sz="2400" b="1">
                  <a:latin typeface="Avenir Next Regular"/>
                  <a:ea typeface="Avenir Next Regular"/>
                  <a:cs typeface="Avenir Next Regular"/>
                  <a:sym typeface="Avenir Next Regular"/>
                </a:defRPr>
              </a:lvl1pPr>
            </a:lstStyle>
            <a:p>
              <a:r>
                <a:t>M. Maus et al. 2025</a:t>
              </a:r>
              <a:endParaRPr sz="1200" b="0">
                <a:latin typeface="Times Roman"/>
                <a:ea typeface="Times Roman"/>
                <a:cs typeface="Times Roman"/>
                <a:sym typeface="Times Roman"/>
              </a:endParaRPr>
            </a:p>
          </p:txBody>
        </p:sp>
        <p:sp>
          <p:nvSpPr>
            <p:cNvPr id="348" name="Rectangle"/>
            <p:cNvSpPr/>
            <p:nvPr/>
          </p:nvSpPr>
          <p:spPr>
            <a:xfrm>
              <a:off x="1287960" y="309125"/>
              <a:ext cx="1798208" cy="1858832"/>
            </a:xfrm>
            <a:prstGeom prst="rect">
              <a:avLst/>
            </a:prstGeom>
            <a:noFill/>
            <a:ln w="63500" cap="flat">
              <a:solidFill>
                <a:schemeClr val="accent5">
                  <a:hueOff val="-82419"/>
                  <a:satOff val="-9513"/>
                  <a:lumOff val="-16343"/>
                </a:schemeClr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 algn="ctr" defTabSz="825500">
                <a:lnSpc>
                  <a:spcPct val="100000"/>
                </a:lnSpc>
                <a:spcBef>
                  <a:spcPts val="0"/>
                </a:spcBef>
                <a:defRPr sz="3200">
                  <a:solidFill>
                    <a:srgbClr val="FFFFFF"/>
                  </a:solidFill>
                  <a:latin typeface="Helvetica Neue Medium"/>
                  <a:ea typeface="Helvetica Neue Medium"/>
                  <a:cs typeface="Helvetica Neue Medium"/>
                  <a:sym typeface="Helvetica Neue Medium"/>
                </a:defRPr>
              </a:pPr>
              <a:endParaRPr/>
            </a:p>
          </p:txBody>
        </p:sp>
      </p:grpSp>
      <p:sp>
        <p:nvSpPr>
          <p:cNvPr id="350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19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" grpId="1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55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56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grpSp>
        <p:nvGrpSpPr>
          <p:cNvPr id="360" name="Grouper"/>
          <p:cNvGrpSpPr/>
          <p:nvPr/>
        </p:nvGrpSpPr>
        <p:grpSpPr>
          <a:xfrm>
            <a:off x="455211" y="3623402"/>
            <a:ext cx="23936902" cy="9051936"/>
            <a:chOff x="0" y="0"/>
            <a:chExt cx="23936900" cy="9051934"/>
          </a:xfrm>
        </p:grpSpPr>
        <p:pic>
          <p:nvPicPr>
            <p:cNvPr id="357" name="vidéo-collée.png" descr="vidéo-collée.pn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12712644" cy="905193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8" name="vidéo-collée.png" descr="vidéo-collée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274935" y="534723"/>
              <a:ext cx="7333822" cy="366691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359" name="SPT-3G (F. Ge et al. 2025)"/>
            <p:cNvSpPr txBox="1"/>
            <p:nvPr/>
          </p:nvSpPr>
          <p:spPr>
            <a:xfrm>
              <a:off x="21056691" y="1862962"/>
              <a:ext cx="2880210" cy="101043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spAutoFit/>
            </a:bodyPr>
            <a:lstStyle/>
            <a:p>
              <a:pPr>
                <a:defRPr sz="3100"/>
              </a:pPr>
              <a:r>
                <a:rPr b="1"/>
                <a:t>SPT-3G</a:t>
              </a:r>
              <a:r>
                <a:t> (F. Ge et al. 2025)</a:t>
              </a:r>
            </a:p>
          </p:txBody>
        </p:sp>
      </p:grpSp>
      <p:sp>
        <p:nvSpPr>
          <p:cNvPr id="361" name="Current data"/>
          <p:cNvSpPr txBox="1"/>
          <p:nvPr/>
        </p:nvSpPr>
        <p:spPr>
          <a:xfrm>
            <a:off x="12562127" y="-1308249"/>
            <a:ext cx="1271270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Current data</a:t>
            </a:r>
          </a:p>
        </p:txBody>
      </p:sp>
      <p:sp>
        <p:nvSpPr>
          <p:cNvPr id="362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20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0" grpId="1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67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68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pic>
        <p:nvPicPr>
          <p:cNvPr id="369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734" y="3693373"/>
            <a:ext cx="11268361" cy="6329254"/>
          </a:xfrm>
          <a:prstGeom prst="rect">
            <a:avLst/>
          </a:prstGeom>
          <a:ln w="12700">
            <a:miter lim="400000"/>
          </a:ln>
        </p:spPr>
      </p:pic>
      <p:sp>
        <p:nvSpPr>
          <p:cNvPr id="370" name="Born Approximation"/>
          <p:cNvSpPr txBox="1"/>
          <p:nvPr/>
        </p:nvSpPr>
        <p:spPr>
          <a:xfrm>
            <a:off x="14511177" y="4068068"/>
            <a:ext cx="7948263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6400" b="1" spc="-128"/>
            </a:lvl1pPr>
          </a:lstStyle>
          <a:p>
            <a:r>
              <a:t>Born Approximation </a:t>
            </a:r>
          </a:p>
        </p:txBody>
      </p:sp>
      <p:pic>
        <p:nvPicPr>
          <p:cNvPr id="371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69381" y="5583631"/>
            <a:ext cx="8631856" cy="1660255"/>
          </a:xfrm>
          <a:prstGeom prst="rect">
            <a:avLst/>
          </a:prstGeom>
          <a:ln w="12700">
            <a:miter lim="400000"/>
          </a:ln>
        </p:spPr>
      </p:pic>
      <p:pic>
        <p:nvPicPr>
          <p:cNvPr id="372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62567" y="7811930"/>
            <a:ext cx="9245483" cy="1734403"/>
          </a:xfrm>
          <a:prstGeom prst="rect">
            <a:avLst/>
          </a:prstGeom>
          <a:ln w="12700">
            <a:miter lim="400000"/>
          </a:ln>
        </p:spPr>
      </p:pic>
      <p:sp>
        <p:nvSpPr>
          <p:cNvPr id="373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21</a:t>
            </a:fld>
            <a:endParaRPr/>
          </a:p>
        </p:txBody>
      </p:sp>
      <p:sp>
        <p:nvSpPr>
          <p:cNvPr id="374" name="Differentiable curved-sky implementation : https://github.com/DifferentiableUniverseInitiative/JaxPM by Wassim Kabalan (JaxPM)"/>
          <p:cNvSpPr txBox="1"/>
          <p:nvPr/>
        </p:nvSpPr>
        <p:spPr>
          <a:xfrm>
            <a:off x="1595963" y="10809199"/>
            <a:ext cx="21192075" cy="14852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>
                <a:solidFill>
                  <a:srgbClr val="929292"/>
                </a:solidFill>
              </a:defRPr>
            </a:pPr>
            <a:r>
              <a:rPr b="1">
                <a:solidFill>
                  <a:srgbClr val="000000"/>
                </a:solidFill>
              </a:rPr>
              <a:t>Differentiable curved-sky implementation </a:t>
            </a:r>
            <a:r>
              <a:t>: </a:t>
            </a:r>
            <a:r>
              <a:rPr u="sng">
                <a:hlinkClick r:id="rId6"/>
              </a:rPr>
              <a:t>https://github.com/DifferentiableUniverseInitiative/JaxPM</a:t>
            </a:r>
            <a:r>
              <a:t> by </a:t>
            </a:r>
            <a:r>
              <a:rPr b="1">
                <a:solidFill>
                  <a:srgbClr val="000000"/>
                </a:solidFill>
              </a:rPr>
              <a:t>Wassim Kabalan (JaxPM)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" grpId="1" animBg="1" advAuto="0"/>
      <p:bldP spid="372" grpId="2" animBg="1" advAuto="0"/>
      <p:bldP spid="374" grpId="3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79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80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pic>
        <p:nvPicPr>
          <p:cNvPr id="381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007" y="2864001"/>
            <a:ext cx="13939986" cy="10570728"/>
          </a:xfrm>
          <a:prstGeom prst="rect">
            <a:avLst/>
          </a:prstGeom>
          <a:ln w="12700">
            <a:miter lim="400000"/>
          </a:ln>
        </p:spPr>
      </p:pic>
      <p:sp>
        <p:nvSpPr>
          <p:cNvPr id="382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6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006" y="744571"/>
            <a:ext cx="19727988" cy="12734858"/>
          </a:xfrm>
          <a:prstGeom prst="rect">
            <a:avLst/>
          </a:prstGeom>
          <a:ln w="12700">
            <a:miter lim="400000"/>
          </a:ln>
        </p:spPr>
      </p:pic>
      <p:sp>
        <p:nvSpPr>
          <p:cNvPr id="387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88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389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390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7717" y="3541154"/>
            <a:ext cx="16408566" cy="9216423"/>
          </a:xfrm>
          <a:prstGeom prst="rect">
            <a:avLst/>
          </a:prstGeom>
          <a:ln w="12700">
            <a:miter lim="400000"/>
          </a:ln>
        </p:spPr>
      </p:pic>
      <p:sp>
        <p:nvSpPr>
          <p:cNvPr id="395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396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pic>
        <p:nvPicPr>
          <p:cNvPr id="397" name="vidéo-collée.png" descr="vidéo-collé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90417" y="5971171"/>
            <a:ext cx="7715813" cy="6031807"/>
          </a:xfrm>
          <a:prstGeom prst="rect">
            <a:avLst/>
          </a:prstGeom>
          <a:ln w="12700">
            <a:miter lim="400000"/>
          </a:ln>
        </p:spPr>
      </p:pic>
      <p:sp>
        <p:nvSpPr>
          <p:cNvPr id="398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399" name="The finite box problem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finite box problem</a:t>
            </a:r>
          </a:p>
        </p:txBody>
      </p:sp>
      <p:sp>
        <p:nvSpPr>
          <p:cNvPr id="400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4" grpId="1" animBg="1" advAuto="0"/>
      <p:bldP spid="397" grpId="2" animBg="1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05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06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pic>
        <p:nvPicPr>
          <p:cNvPr id="407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785" y="2853373"/>
            <a:ext cx="16010430" cy="10591985"/>
          </a:xfrm>
          <a:prstGeom prst="rect">
            <a:avLst/>
          </a:prstGeom>
          <a:ln w="12700">
            <a:miter lim="400000"/>
          </a:ln>
        </p:spPr>
      </p:pic>
      <p:sp>
        <p:nvSpPr>
          <p:cNvPr id="408" name="The finite box problem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finite box problem</a:t>
            </a:r>
          </a:p>
        </p:txBody>
      </p:sp>
      <p:sp>
        <p:nvSpPr>
          <p:cNvPr id="40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25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14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15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pic>
        <p:nvPicPr>
          <p:cNvPr id="416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789" y="4879512"/>
            <a:ext cx="10488422" cy="1087395"/>
          </a:xfrm>
          <a:prstGeom prst="rect">
            <a:avLst/>
          </a:prstGeom>
          <a:ln w="12700">
            <a:miter lim="400000"/>
          </a:ln>
        </p:spPr>
      </p:pic>
      <p:pic>
        <p:nvPicPr>
          <p:cNvPr id="417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4696" y="8204076"/>
            <a:ext cx="13329827" cy="2405729"/>
          </a:xfrm>
          <a:prstGeom prst="rect">
            <a:avLst/>
          </a:prstGeom>
          <a:ln w="12700">
            <a:miter lim="400000"/>
          </a:ln>
        </p:spPr>
      </p:pic>
      <p:pic>
        <p:nvPicPr>
          <p:cNvPr id="418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37034" y="8792309"/>
            <a:ext cx="7501192" cy="1229262"/>
          </a:xfrm>
          <a:prstGeom prst="rect">
            <a:avLst/>
          </a:prstGeom>
          <a:ln w="12700">
            <a:miter lim="400000"/>
          </a:ln>
        </p:spPr>
      </p:pic>
      <p:pic>
        <p:nvPicPr>
          <p:cNvPr id="419" name="vidéo-collée.png" descr="vidéo-collé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27500" y="9958754"/>
            <a:ext cx="3354515" cy="3304447"/>
          </a:xfrm>
          <a:prstGeom prst="rect">
            <a:avLst/>
          </a:prstGeom>
          <a:ln w="12700">
            <a:miter lim="400000"/>
          </a:ln>
        </p:spPr>
      </p:pic>
      <p:pic>
        <p:nvPicPr>
          <p:cNvPr id="420" name="vidéo-collée.png" descr="vidéo-collé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163203" y="9958754"/>
            <a:ext cx="3329481" cy="3304447"/>
          </a:xfrm>
          <a:prstGeom prst="rect">
            <a:avLst/>
          </a:prstGeom>
          <a:ln w="12700">
            <a:miter lim="400000"/>
          </a:ln>
        </p:spPr>
      </p:pic>
      <p:sp>
        <p:nvSpPr>
          <p:cNvPr id="421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26</a:t>
            </a:fld>
            <a:endParaRPr/>
          </a:p>
        </p:txBody>
      </p:sp>
      <p:sp>
        <p:nvSpPr>
          <p:cNvPr id="422" name="The finite box problem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finite box problem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3" presetClass="entr" presetSubtype="16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" grpId="1" animBg="1" advAuto="0"/>
      <p:bldP spid="417" grpId="2" animBg="1" advAuto="0"/>
      <p:bldP spid="418" grpId="4" animBg="1" advAuto="0"/>
      <p:bldP spid="419" grpId="3" animBg="1" advAuto="0"/>
      <p:bldP spid="420" grpId="5" animBg="1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27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28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42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27</a:t>
            </a:fld>
            <a:endParaRPr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30" name="Équation"/>
              <p:cNvSpPr txBox="1"/>
              <p:nvPr/>
            </p:nvSpPr>
            <p:spPr>
              <a:xfrm>
                <a:off x="828139" y="4048664"/>
                <a:ext cx="23083729" cy="3323346"/>
              </a:xfrm>
              <a:prstGeom prst="rect">
                <a:avLst/>
              </a:prstGeom>
              <a:ln w="12700">
                <a:miter lim="400000"/>
              </a:ln>
            </p:spPr>
            <p:txBody>
              <a:bodyPr wrap="square" lIns="0" tIns="0" rIns="0" bIns="0">
                <a:spAutoFit/>
              </a:bodyPr>
              <a:lstStyle/>
              <a:p>
                <a:pPr defTabSz="914400" latinLnBrk="1">
                  <a:lnSpc>
                    <a:spcPct val="100000"/>
                  </a:lnSpc>
                  <a:spcBef>
                    <a:spcPts val="0"/>
                  </a:spcBef>
                  <a:defRPr sz="18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sz="1000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ℓ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high</m:t>
                          </m:r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z</m:t>
                          </m:r>
                        </m:sup>
                      </m:sSubSup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𝜃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)=</m:t>
                      </m:r>
                      <m:sSubSup>
                        <m:sSubSupPr>
                          <m:ctrlP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∫</m:t>
                          </m:r>
                        </m:e>
                        <m:sub>
                          <m:sSub>
                            <m:sSubPr>
                              <m:ctrl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end</m:t>
                              </m:r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_</m:t>
                              </m:r>
                              <m:r>
                                <m:rPr>
                                  <m:sty m:val="p"/>
                                </m:r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box</m:t>
                              </m:r>
                            </m:sub>
                          </m:sSub>
                        </m:sub>
                        <m:sup>
                          <m:sSub>
                            <m:sSubPr>
                              <m:ctrl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CMB</m:t>
                              </m:r>
                            </m:sub>
                          </m:sSub>
                        </m:sup>
                      </m:sSubSup>
                      <m:f>
                        <m:fPr>
                          <m:ctrlP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e>
                            <m:sub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𝜅</m:t>
                              </m:r>
                            </m:sub>
                            <m:sup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𝜒</m:t>
                          </m:r>
                          <m:r>
                            <a:rPr sz="100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sSup>
                            <m:sSupPr>
                              <m:ctrlP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𝜒</m:t>
                              </m:r>
                            </m:e>
                            <m:sup>
                              <m:r>
                                <a:rPr sz="10000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𝑘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𝜒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sz="100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𝜒</m:t>
                      </m:r>
                    </m:oMath>
                  </m:oMathPara>
                </a14:m>
                <a:endParaRPr sz="10000" dirty="0"/>
              </a:p>
            </p:txBody>
          </p:sp>
        </mc:Choice>
        <mc:Fallback>
          <p:sp>
            <p:nvSpPr>
              <p:cNvPr id="430" name="Équation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139" y="4048664"/>
                <a:ext cx="23083729" cy="3323346"/>
              </a:xfrm>
              <a:prstGeom prst="rect">
                <a:avLst/>
              </a:prstGeom>
              <a:blipFill>
                <a:blip r:embed="rId3"/>
                <a:stretch>
                  <a:fillRect l="-605" r="-1100" b="-11787"/>
                </a:stretch>
              </a:blipFill>
              <a:ln w="12700">
                <a:miter lim="400000"/>
              </a:ln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1" name="High z : more linear regime…"/>
          <p:cNvSpPr txBox="1"/>
          <p:nvPr/>
        </p:nvSpPr>
        <p:spPr>
          <a:xfrm>
            <a:off x="2253046" y="9048891"/>
            <a:ext cx="18573911" cy="35501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pPr marL="660400" indent="-660400">
              <a:lnSpc>
                <a:spcPct val="150000"/>
              </a:lnSpc>
              <a:spcBef>
                <a:spcPts val="0"/>
              </a:spcBef>
              <a:buSzPct val="123000"/>
              <a:buChar char="•"/>
              <a:defRPr sz="5100" b="1" spc="-102"/>
            </a:pPr>
            <a:r>
              <a:t>High z </a:t>
            </a:r>
            <a:r>
              <a:rPr b="0"/>
              <a:t>: more linear regime</a:t>
            </a:r>
          </a:p>
          <a:p>
            <a:pPr marL="660400" indent="-660400">
              <a:lnSpc>
                <a:spcPct val="150000"/>
              </a:lnSpc>
              <a:spcBef>
                <a:spcPts val="0"/>
              </a:spcBef>
              <a:buSzPct val="123000"/>
              <a:buChar char="•"/>
              <a:defRPr sz="5100" b="1" spc="-102"/>
            </a:pPr>
            <a:r>
              <a:rPr b="0"/>
              <a:t>Equivalent to a </a:t>
            </a:r>
            <a:r>
              <a:t>standard analysis outside</a:t>
            </a:r>
            <a:r>
              <a:rPr b="0"/>
              <a:t> of the simulation box</a:t>
            </a:r>
          </a:p>
        </p:txBody>
      </p:sp>
      <p:sp>
        <p:nvSpPr>
          <p:cNvPr id="432" name="The finite box problem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finite box problem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" grpId="1" animBg="1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37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38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439" name="The geometric puzzle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geometric puzzle </a:t>
            </a:r>
          </a:p>
        </p:txBody>
      </p:sp>
      <p:pic>
        <p:nvPicPr>
          <p:cNvPr id="440" name="vidéo-collée.png" descr="vidéo-collée.png"/>
          <p:cNvPicPr>
            <a:picLocks noChangeAspect="1"/>
          </p:cNvPicPr>
          <p:nvPr/>
        </p:nvPicPr>
        <p:blipFill>
          <a:blip r:embed="rId3"/>
          <a:srcRect l="13209" t="4810" r="14381" b="8309"/>
          <a:stretch>
            <a:fillRect/>
          </a:stretch>
        </p:blipFill>
        <p:spPr>
          <a:xfrm>
            <a:off x="13632421" y="3550742"/>
            <a:ext cx="5958519" cy="68363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2" h="21597" extrusionOk="0">
                <a:moveTo>
                  <a:pt x="10793" y="0"/>
                </a:moveTo>
                <a:cubicBezTo>
                  <a:pt x="10698" y="0"/>
                  <a:pt x="10523" y="53"/>
                  <a:pt x="10523" y="83"/>
                </a:cubicBezTo>
                <a:cubicBezTo>
                  <a:pt x="10523" y="95"/>
                  <a:pt x="10511" y="99"/>
                  <a:pt x="10497" y="92"/>
                </a:cubicBezTo>
                <a:cubicBezTo>
                  <a:pt x="10483" y="84"/>
                  <a:pt x="10416" y="112"/>
                  <a:pt x="10348" y="155"/>
                </a:cubicBezTo>
                <a:cubicBezTo>
                  <a:pt x="10280" y="199"/>
                  <a:pt x="10187" y="245"/>
                  <a:pt x="10141" y="260"/>
                </a:cubicBezTo>
                <a:cubicBezTo>
                  <a:pt x="10095" y="274"/>
                  <a:pt x="10056" y="293"/>
                  <a:pt x="10056" y="303"/>
                </a:cubicBezTo>
                <a:cubicBezTo>
                  <a:pt x="10056" y="313"/>
                  <a:pt x="10010" y="337"/>
                  <a:pt x="9954" y="356"/>
                </a:cubicBezTo>
                <a:cubicBezTo>
                  <a:pt x="9898" y="375"/>
                  <a:pt x="9852" y="400"/>
                  <a:pt x="9852" y="411"/>
                </a:cubicBezTo>
                <a:cubicBezTo>
                  <a:pt x="9852" y="423"/>
                  <a:pt x="9840" y="433"/>
                  <a:pt x="9825" y="433"/>
                </a:cubicBezTo>
                <a:cubicBezTo>
                  <a:pt x="9810" y="433"/>
                  <a:pt x="9742" y="466"/>
                  <a:pt x="9673" y="507"/>
                </a:cubicBezTo>
                <a:cubicBezTo>
                  <a:pt x="9604" y="547"/>
                  <a:pt x="9475" y="609"/>
                  <a:pt x="9387" y="644"/>
                </a:cubicBezTo>
                <a:cubicBezTo>
                  <a:pt x="9299" y="680"/>
                  <a:pt x="9195" y="732"/>
                  <a:pt x="9157" y="761"/>
                </a:cubicBezTo>
                <a:cubicBezTo>
                  <a:pt x="9119" y="790"/>
                  <a:pt x="9076" y="807"/>
                  <a:pt x="9062" y="800"/>
                </a:cubicBezTo>
                <a:cubicBezTo>
                  <a:pt x="9048" y="792"/>
                  <a:pt x="9036" y="795"/>
                  <a:pt x="9036" y="807"/>
                </a:cubicBezTo>
                <a:cubicBezTo>
                  <a:pt x="9036" y="820"/>
                  <a:pt x="8935" y="875"/>
                  <a:pt x="8811" y="930"/>
                </a:cubicBezTo>
                <a:cubicBezTo>
                  <a:pt x="8686" y="985"/>
                  <a:pt x="8579" y="1037"/>
                  <a:pt x="8571" y="1044"/>
                </a:cubicBezTo>
                <a:cubicBezTo>
                  <a:pt x="8548" y="1066"/>
                  <a:pt x="8371" y="1157"/>
                  <a:pt x="8167" y="1251"/>
                </a:cubicBezTo>
                <a:cubicBezTo>
                  <a:pt x="7941" y="1355"/>
                  <a:pt x="7907" y="1372"/>
                  <a:pt x="7792" y="1444"/>
                </a:cubicBezTo>
                <a:cubicBezTo>
                  <a:pt x="7742" y="1476"/>
                  <a:pt x="7693" y="1501"/>
                  <a:pt x="7683" y="1501"/>
                </a:cubicBezTo>
                <a:cubicBezTo>
                  <a:pt x="7673" y="1501"/>
                  <a:pt x="7575" y="1553"/>
                  <a:pt x="7466" y="1616"/>
                </a:cubicBezTo>
                <a:cubicBezTo>
                  <a:pt x="7356" y="1679"/>
                  <a:pt x="7255" y="1730"/>
                  <a:pt x="7240" y="1730"/>
                </a:cubicBezTo>
                <a:cubicBezTo>
                  <a:pt x="7226" y="1730"/>
                  <a:pt x="7168" y="1758"/>
                  <a:pt x="7112" y="1790"/>
                </a:cubicBezTo>
                <a:cubicBezTo>
                  <a:pt x="7007" y="1852"/>
                  <a:pt x="6806" y="1953"/>
                  <a:pt x="6602" y="2046"/>
                </a:cubicBezTo>
                <a:cubicBezTo>
                  <a:pt x="6538" y="2076"/>
                  <a:pt x="6481" y="2107"/>
                  <a:pt x="6476" y="2118"/>
                </a:cubicBezTo>
                <a:cubicBezTo>
                  <a:pt x="6470" y="2128"/>
                  <a:pt x="6448" y="2138"/>
                  <a:pt x="6425" y="2138"/>
                </a:cubicBezTo>
                <a:cubicBezTo>
                  <a:pt x="6403" y="2138"/>
                  <a:pt x="6384" y="2146"/>
                  <a:pt x="6384" y="2158"/>
                </a:cubicBezTo>
                <a:cubicBezTo>
                  <a:pt x="6384" y="2169"/>
                  <a:pt x="6337" y="2195"/>
                  <a:pt x="6280" y="2214"/>
                </a:cubicBezTo>
                <a:cubicBezTo>
                  <a:pt x="6223" y="2234"/>
                  <a:pt x="6162" y="2264"/>
                  <a:pt x="6145" y="2282"/>
                </a:cubicBezTo>
                <a:cubicBezTo>
                  <a:pt x="6128" y="2300"/>
                  <a:pt x="6092" y="2316"/>
                  <a:pt x="6066" y="2316"/>
                </a:cubicBezTo>
                <a:cubicBezTo>
                  <a:pt x="6040" y="2316"/>
                  <a:pt x="5983" y="2343"/>
                  <a:pt x="5940" y="2378"/>
                </a:cubicBezTo>
                <a:cubicBezTo>
                  <a:pt x="5897" y="2413"/>
                  <a:pt x="5843" y="2442"/>
                  <a:pt x="5821" y="2442"/>
                </a:cubicBezTo>
                <a:cubicBezTo>
                  <a:pt x="5798" y="2442"/>
                  <a:pt x="5762" y="2460"/>
                  <a:pt x="5742" y="2481"/>
                </a:cubicBezTo>
                <a:cubicBezTo>
                  <a:pt x="5721" y="2503"/>
                  <a:pt x="5699" y="2514"/>
                  <a:pt x="5691" y="2508"/>
                </a:cubicBezTo>
                <a:cubicBezTo>
                  <a:pt x="5684" y="2501"/>
                  <a:pt x="5635" y="2523"/>
                  <a:pt x="5583" y="2558"/>
                </a:cubicBezTo>
                <a:cubicBezTo>
                  <a:pt x="5532" y="2592"/>
                  <a:pt x="5468" y="2620"/>
                  <a:pt x="5441" y="2620"/>
                </a:cubicBezTo>
                <a:cubicBezTo>
                  <a:pt x="5415" y="2620"/>
                  <a:pt x="5392" y="2633"/>
                  <a:pt x="5392" y="2647"/>
                </a:cubicBezTo>
                <a:cubicBezTo>
                  <a:pt x="5392" y="2661"/>
                  <a:pt x="5375" y="2672"/>
                  <a:pt x="5352" y="2672"/>
                </a:cubicBezTo>
                <a:cubicBezTo>
                  <a:pt x="5329" y="2672"/>
                  <a:pt x="5306" y="2682"/>
                  <a:pt x="5300" y="2694"/>
                </a:cubicBezTo>
                <a:cubicBezTo>
                  <a:pt x="5295" y="2707"/>
                  <a:pt x="5243" y="2739"/>
                  <a:pt x="5184" y="2765"/>
                </a:cubicBezTo>
                <a:cubicBezTo>
                  <a:pt x="5054" y="2822"/>
                  <a:pt x="4447" y="3127"/>
                  <a:pt x="4336" y="3191"/>
                </a:cubicBezTo>
                <a:cubicBezTo>
                  <a:pt x="4292" y="3216"/>
                  <a:pt x="4256" y="3227"/>
                  <a:pt x="4256" y="3215"/>
                </a:cubicBezTo>
                <a:cubicBezTo>
                  <a:pt x="4256" y="3203"/>
                  <a:pt x="4246" y="3206"/>
                  <a:pt x="4234" y="3221"/>
                </a:cubicBezTo>
                <a:cubicBezTo>
                  <a:pt x="4201" y="3264"/>
                  <a:pt x="3881" y="3435"/>
                  <a:pt x="3835" y="3435"/>
                </a:cubicBezTo>
                <a:cubicBezTo>
                  <a:pt x="3812" y="3435"/>
                  <a:pt x="3785" y="3446"/>
                  <a:pt x="3776" y="3459"/>
                </a:cubicBezTo>
                <a:cubicBezTo>
                  <a:pt x="3767" y="3472"/>
                  <a:pt x="3700" y="3508"/>
                  <a:pt x="3628" y="3539"/>
                </a:cubicBezTo>
                <a:cubicBezTo>
                  <a:pt x="3556" y="3571"/>
                  <a:pt x="3499" y="3606"/>
                  <a:pt x="3499" y="3617"/>
                </a:cubicBezTo>
                <a:cubicBezTo>
                  <a:pt x="3499" y="3629"/>
                  <a:pt x="3472" y="3639"/>
                  <a:pt x="3441" y="3639"/>
                </a:cubicBezTo>
                <a:cubicBezTo>
                  <a:pt x="3410" y="3639"/>
                  <a:pt x="3376" y="3650"/>
                  <a:pt x="3366" y="3664"/>
                </a:cubicBezTo>
                <a:cubicBezTo>
                  <a:pt x="3357" y="3678"/>
                  <a:pt x="3322" y="3690"/>
                  <a:pt x="3289" y="3690"/>
                </a:cubicBezTo>
                <a:cubicBezTo>
                  <a:pt x="3221" y="3690"/>
                  <a:pt x="3124" y="3746"/>
                  <a:pt x="2964" y="3878"/>
                </a:cubicBezTo>
                <a:cubicBezTo>
                  <a:pt x="2903" y="3928"/>
                  <a:pt x="2829" y="3970"/>
                  <a:pt x="2800" y="3970"/>
                </a:cubicBezTo>
                <a:cubicBezTo>
                  <a:pt x="2771" y="3970"/>
                  <a:pt x="2731" y="3986"/>
                  <a:pt x="2711" y="4007"/>
                </a:cubicBezTo>
                <a:cubicBezTo>
                  <a:pt x="2691" y="4028"/>
                  <a:pt x="2660" y="4046"/>
                  <a:pt x="2641" y="4046"/>
                </a:cubicBezTo>
                <a:cubicBezTo>
                  <a:pt x="2622" y="4046"/>
                  <a:pt x="2511" y="4097"/>
                  <a:pt x="2394" y="4160"/>
                </a:cubicBezTo>
                <a:cubicBezTo>
                  <a:pt x="2277" y="4223"/>
                  <a:pt x="2174" y="4274"/>
                  <a:pt x="2167" y="4274"/>
                </a:cubicBezTo>
                <a:cubicBezTo>
                  <a:pt x="2159" y="4274"/>
                  <a:pt x="2133" y="4292"/>
                  <a:pt x="2109" y="4313"/>
                </a:cubicBezTo>
                <a:cubicBezTo>
                  <a:pt x="2085" y="4334"/>
                  <a:pt x="2054" y="4345"/>
                  <a:pt x="2039" y="4337"/>
                </a:cubicBezTo>
                <a:cubicBezTo>
                  <a:pt x="2024" y="4329"/>
                  <a:pt x="2012" y="4335"/>
                  <a:pt x="2012" y="4349"/>
                </a:cubicBezTo>
                <a:cubicBezTo>
                  <a:pt x="2012" y="4364"/>
                  <a:pt x="1994" y="4376"/>
                  <a:pt x="1974" y="4376"/>
                </a:cubicBezTo>
                <a:cubicBezTo>
                  <a:pt x="1954" y="4376"/>
                  <a:pt x="1872" y="4415"/>
                  <a:pt x="1792" y="4462"/>
                </a:cubicBezTo>
                <a:cubicBezTo>
                  <a:pt x="1712" y="4510"/>
                  <a:pt x="1569" y="4585"/>
                  <a:pt x="1473" y="4629"/>
                </a:cubicBezTo>
                <a:cubicBezTo>
                  <a:pt x="1249" y="4731"/>
                  <a:pt x="1113" y="4802"/>
                  <a:pt x="1024" y="4862"/>
                </a:cubicBezTo>
                <a:cubicBezTo>
                  <a:pt x="986" y="4889"/>
                  <a:pt x="931" y="4911"/>
                  <a:pt x="902" y="4911"/>
                </a:cubicBezTo>
                <a:cubicBezTo>
                  <a:pt x="874" y="4911"/>
                  <a:pt x="846" y="4920"/>
                  <a:pt x="841" y="4932"/>
                </a:cubicBezTo>
                <a:cubicBezTo>
                  <a:pt x="835" y="4945"/>
                  <a:pt x="686" y="5025"/>
                  <a:pt x="510" y="5112"/>
                </a:cubicBezTo>
                <a:cubicBezTo>
                  <a:pt x="334" y="5198"/>
                  <a:pt x="147" y="5308"/>
                  <a:pt x="95" y="5356"/>
                </a:cubicBezTo>
                <a:lnTo>
                  <a:pt x="0" y="5444"/>
                </a:lnTo>
                <a:lnTo>
                  <a:pt x="0" y="10778"/>
                </a:lnTo>
                <a:cubicBezTo>
                  <a:pt x="0" y="15771"/>
                  <a:pt x="3" y="16116"/>
                  <a:pt x="50" y="16185"/>
                </a:cubicBezTo>
                <a:cubicBezTo>
                  <a:pt x="78" y="16226"/>
                  <a:pt x="108" y="16259"/>
                  <a:pt x="118" y="16259"/>
                </a:cubicBezTo>
                <a:cubicBezTo>
                  <a:pt x="127" y="16259"/>
                  <a:pt x="161" y="16280"/>
                  <a:pt x="193" y="16306"/>
                </a:cubicBezTo>
                <a:cubicBezTo>
                  <a:pt x="224" y="16331"/>
                  <a:pt x="282" y="16360"/>
                  <a:pt x="322" y="16368"/>
                </a:cubicBezTo>
                <a:cubicBezTo>
                  <a:pt x="362" y="16377"/>
                  <a:pt x="423" y="16408"/>
                  <a:pt x="458" y="16436"/>
                </a:cubicBezTo>
                <a:cubicBezTo>
                  <a:pt x="493" y="16465"/>
                  <a:pt x="533" y="16488"/>
                  <a:pt x="546" y="16487"/>
                </a:cubicBezTo>
                <a:cubicBezTo>
                  <a:pt x="585" y="16487"/>
                  <a:pt x="826" y="16600"/>
                  <a:pt x="887" y="16647"/>
                </a:cubicBezTo>
                <a:cubicBezTo>
                  <a:pt x="918" y="16671"/>
                  <a:pt x="958" y="16691"/>
                  <a:pt x="977" y="16691"/>
                </a:cubicBezTo>
                <a:cubicBezTo>
                  <a:pt x="996" y="16691"/>
                  <a:pt x="1066" y="16725"/>
                  <a:pt x="1132" y="16767"/>
                </a:cubicBezTo>
                <a:cubicBezTo>
                  <a:pt x="1199" y="16809"/>
                  <a:pt x="1262" y="16844"/>
                  <a:pt x="1274" y="16844"/>
                </a:cubicBezTo>
                <a:cubicBezTo>
                  <a:pt x="1287" y="16844"/>
                  <a:pt x="1377" y="16886"/>
                  <a:pt x="1473" y="16938"/>
                </a:cubicBezTo>
                <a:cubicBezTo>
                  <a:pt x="1569" y="16989"/>
                  <a:pt x="1726" y="17066"/>
                  <a:pt x="1822" y="17109"/>
                </a:cubicBezTo>
                <a:cubicBezTo>
                  <a:pt x="1979" y="17180"/>
                  <a:pt x="2235" y="17319"/>
                  <a:pt x="2273" y="17353"/>
                </a:cubicBezTo>
                <a:cubicBezTo>
                  <a:pt x="2303" y="17380"/>
                  <a:pt x="2420" y="17429"/>
                  <a:pt x="2453" y="17429"/>
                </a:cubicBezTo>
                <a:cubicBezTo>
                  <a:pt x="2471" y="17429"/>
                  <a:pt x="2529" y="17458"/>
                  <a:pt x="2582" y="17493"/>
                </a:cubicBezTo>
                <a:cubicBezTo>
                  <a:pt x="2635" y="17528"/>
                  <a:pt x="2691" y="17556"/>
                  <a:pt x="2708" y="17556"/>
                </a:cubicBezTo>
                <a:cubicBezTo>
                  <a:pt x="2725" y="17556"/>
                  <a:pt x="2740" y="17565"/>
                  <a:pt x="2740" y="17576"/>
                </a:cubicBezTo>
                <a:cubicBezTo>
                  <a:pt x="2740" y="17586"/>
                  <a:pt x="2783" y="17611"/>
                  <a:pt x="2835" y="17631"/>
                </a:cubicBezTo>
                <a:cubicBezTo>
                  <a:pt x="2887" y="17651"/>
                  <a:pt x="3015" y="17714"/>
                  <a:pt x="3119" y="17773"/>
                </a:cubicBezTo>
                <a:cubicBezTo>
                  <a:pt x="3224" y="17831"/>
                  <a:pt x="3355" y="17899"/>
                  <a:pt x="3411" y="17924"/>
                </a:cubicBezTo>
                <a:cubicBezTo>
                  <a:pt x="3467" y="17950"/>
                  <a:pt x="3538" y="17983"/>
                  <a:pt x="3570" y="17997"/>
                </a:cubicBezTo>
                <a:cubicBezTo>
                  <a:pt x="3603" y="18012"/>
                  <a:pt x="3754" y="18088"/>
                  <a:pt x="3907" y="18168"/>
                </a:cubicBezTo>
                <a:cubicBezTo>
                  <a:pt x="4059" y="18247"/>
                  <a:pt x="4248" y="18345"/>
                  <a:pt x="4326" y="18386"/>
                </a:cubicBezTo>
                <a:cubicBezTo>
                  <a:pt x="4405" y="18426"/>
                  <a:pt x="4516" y="18486"/>
                  <a:pt x="4573" y="18517"/>
                </a:cubicBezTo>
                <a:cubicBezTo>
                  <a:pt x="4631" y="18549"/>
                  <a:pt x="4715" y="18588"/>
                  <a:pt x="4759" y="18603"/>
                </a:cubicBezTo>
                <a:cubicBezTo>
                  <a:pt x="4803" y="18618"/>
                  <a:pt x="4839" y="18640"/>
                  <a:pt x="4839" y="18652"/>
                </a:cubicBezTo>
                <a:cubicBezTo>
                  <a:pt x="4839" y="18663"/>
                  <a:pt x="4885" y="18687"/>
                  <a:pt x="4941" y="18704"/>
                </a:cubicBezTo>
                <a:cubicBezTo>
                  <a:pt x="4997" y="18722"/>
                  <a:pt x="5043" y="18745"/>
                  <a:pt x="5043" y="18753"/>
                </a:cubicBezTo>
                <a:cubicBezTo>
                  <a:pt x="5043" y="18762"/>
                  <a:pt x="5089" y="18784"/>
                  <a:pt x="5145" y="18803"/>
                </a:cubicBezTo>
                <a:cubicBezTo>
                  <a:pt x="5201" y="18822"/>
                  <a:pt x="5247" y="18847"/>
                  <a:pt x="5247" y="18857"/>
                </a:cubicBezTo>
                <a:cubicBezTo>
                  <a:pt x="5247" y="18868"/>
                  <a:pt x="5276" y="18884"/>
                  <a:pt x="5312" y="18894"/>
                </a:cubicBezTo>
                <a:cubicBezTo>
                  <a:pt x="5348" y="18903"/>
                  <a:pt x="5420" y="18938"/>
                  <a:pt x="5471" y="18971"/>
                </a:cubicBezTo>
                <a:cubicBezTo>
                  <a:pt x="5522" y="19005"/>
                  <a:pt x="5584" y="19031"/>
                  <a:pt x="5609" y="19031"/>
                </a:cubicBezTo>
                <a:cubicBezTo>
                  <a:pt x="5634" y="19031"/>
                  <a:pt x="5655" y="19044"/>
                  <a:pt x="5655" y="19058"/>
                </a:cubicBezTo>
                <a:cubicBezTo>
                  <a:pt x="5655" y="19072"/>
                  <a:pt x="5675" y="19083"/>
                  <a:pt x="5698" y="19083"/>
                </a:cubicBezTo>
                <a:cubicBezTo>
                  <a:pt x="5748" y="19083"/>
                  <a:pt x="6001" y="19200"/>
                  <a:pt x="6234" y="19330"/>
                </a:cubicBezTo>
                <a:cubicBezTo>
                  <a:pt x="6323" y="19379"/>
                  <a:pt x="6410" y="19421"/>
                  <a:pt x="6427" y="19424"/>
                </a:cubicBezTo>
                <a:cubicBezTo>
                  <a:pt x="6444" y="19426"/>
                  <a:pt x="6516" y="19462"/>
                  <a:pt x="6588" y="19503"/>
                </a:cubicBezTo>
                <a:cubicBezTo>
                  <a:pt x="6660" y="19543"/>
                  <a:pt x="6791" y="19612"/>
                  <a:pt x="6879" y="19656"/>
                </a:cubicBezTo>
                <a:cubicBezTo>
                  <a:pt x="6968" y="19700"/>
                  <a:pt x="7072" y="19751"/>
                  <a:pt x="7112" y="19771"/>
                </a:cubicBezTo>
                <a:cubicBezTo>
                  <a:pt x="7152" y="19791"/>
                  <a:pt x="7192" y="19814"/>
                  <a:pt x="7200" y="19821"/>
                </a:cubicBezTo>
                <a:cubicBezTo>
                  <a:pt x="7219" y="19838"/>
                  <a:pt x="7337" y="19896"/>
                  <a:pt x="7448" y="19944"/>
                </a:cubicBezTo>
                <a:cubicBezTo>
                  <a:pt x="7497" y="19965"/>
                  <a:pt x="7596" y="20021"/>
                  <a:pt x="7670" y="20066"/>
                </a:cubicBezTo>
                <a:cubicBezTo>
                  <a:pt x="7744" y="20111"/>
                  <a:pt x="7874" y="20180"/>
                  <a:pt x="7959" y="20220"/>
                </a:cubicBezTo>
                <a:cubicBezTo>
                  <a:pt x="8268" y="20366"/>
                  <a:pt x="8326" y="20395"/>
                  <a:pt x="8402" y="20438"/>
                </a:cubicBezTo>
                <a:cubicBezTo>
                  <a:pt x="8445" y="20463"/>
                  <a:pt x="8495" y="20482"/>
                  <a:pt x="8513" y="20482"/>
                </a:cubicBezTo>
                <a:cubicBezTo>
                  <a:pt x="8531" y="20482"/>
                  <a:pt x="8587" y="20510"/>
                  <a:pt x="8638" y="20544"/>
                </a:cubicBezTo>
                <a:cubicBezTo>
                  <a:pt x="8689" y="20577"/>
                  <a:pt x="8846" y="20658"/>
                  <a:pt x="8987" y="20724"/>
                </a:cubicBezTo>
                <a:cubicBezTo>
                  <a:pt x="9128" y="20790"/>
                  <a:pt x="9264" y="20863"/>
                  <a:pt x="9290" y="20886"/>
                </a:cubicBezTo>
                <a:cubicBezTo>
                  <a:pt x="9317" y="20909"/>
                  <a:pt x="9340" y="20922"/>
                  <a:pt x="9341" y="20916"/>
                </a:cubicBezTo>
                <a:cubicBezTo>
                  <a:pt x="9342" y="20910"/>
                  <a:pt x="9380" y="20926"/>
                  <a:pt x="9426" y="20952"/>
                </a:cubicBezTo>
                <a:cubicBezTo>
                  <a:pt x="9533" y="21014"/>
                  <a:pt x="9663" y="21077"/>
                  <a:pt x="9815" y="21143"/>
                </a:cubicBezTo>
                <a:cubicBezTo>
                  <a:pt x="9882" y="21172"/>
                  <a:pt x="9945" y="21207"/>
                  <a:pt x="9954" y="21219"/>
                </a:cubicBezTo>
                <a:cubicBezTo>
                  <a:pt x="9963" y="21232"/>
                  <a:pt x="10038" y="21275"/>
                  <a:pt x="10122" y="21316"/>
                </a:cubicBezTo>
                <a:cubicBezTo>
                  <a:pt x="10389" y="21444"/>
                  <a:pt x="10508" y="21506"/>
                  <a:pt x="10523" y="21523"/>
                </a:cubicBezTo>
                <a:cubicBezTo>
                  <a:pt x="10531" y="21532"/>
                  <a:pt x="10577" y="21552"/>
                  <a:pt x="10625" y="21568"/>
                </a:cubicBezTo>
                <a:cubicBezTo>
                  <a:pt x="10692" y="21590"/>
                  <a:pt x="10744" y="21600"/>
                  <a:pt x="10798" y="21597"/>
                </a:cubicBezTo>
                <a:cubicBezTo>
                  <a:pt x="10852" y="21593"/>
                  <a:pt x="10908" y="21577"/>
                  <a:pt x="10983" y="21547"/>
                </a:cubicBezTo>
                <a:cubicBezTo>
                  <a:pt x="11059" y="21516"/>
                  <a:pt x="11127" y="21484"/>
                  <a:pt x="11135" y="21476"/>
                </a:cubicBezTo>
                <a:cubicBezTo>
                  <a:pt x="11158" y="21455"/>
                  <a:pt x="11252" y="21406"/>
                  <a:pt x="11413" y="21332"/>
                </a:cubicBezTo>
                <a:cubicBezTo>
                  <a:pt x="11493" y="21295"/>
                  <a:pt x="11581" y="21247"/>
                  <a:pt x="11609" y="21226"/>
                </a:cubicBezTo>
                <a:cubicBezTo>
                  <a:pt x="11662" y="21185"/>
                  <a:pt x="11715" y="21157"/>
                  <a:pt x="11894" y="21074"/>
                </a:cubicBezTo>
                <a:cubicBezTo>
                  <a:pt x="12059" y="20997"/>
                  <a:pt x="12136" y="20955"/>
                  <a:pt x="12178" y="20921"/>
                </a:cubicBezTo>
                <a:cubicBezTo>
                  <a:pt x="12200" y="20903"/>
                  <a:pt x="12231" y="20895"/>
                  <a:pt x="12246" y="20903"/>
                </a:cubicBezTo>
                <a:cubicBezTo>
                  <a:pt x="12261" y="20911"/>
                  <a:pt x="12272" y="20908"/>
                  <a:pt x="12272" y="20897"/>
                </a:cubicBezTo>
                <a:cubicBezTo>
                  <a:pt x="12272" y="20886"/>
                  <a:pt x="12302" y="20864"/>
                  <a:pt x="12338" y="20848"/>
                </a:cubicBezTo>
                <a:cubicBezTo>
                  <a:pt x="12552" y="20755"/>
                  <a:pt x="12612" y="20726"/>
                  <a:pt x="12653" y="20695"/>
                </a:cubicBezTo>
                <a:cubicBezTo>
                  <a:pt x="12704" y="20657"/>
                  <a:pt x="12894" y="20561"/>
                  <a:pt x="13088" y="20477"/>
                </a:cubicBezTo>
                <a:cubicBezTo>
                  <a:pt x="13160" y="20446"/>
                  <a:pt x="13233" y="20410"/>
                  <a:pt x="13249" y="20398"/>
                </a:cubicBezTo>
                <a:cubicBezTo>
                  <a:pt x="13288" y="20369"/>
                  <a:pt x="13481" y="20272"/>
                  <a:pt x="13643" y="20199"/>
                </a:cubicBezTo>
                <a:cubicBezTo>
                  <a:pt x="13715" y="20166"/>
                  <a:pt x="13783" y="20127"/>
                  <a:pt x="13795" y="20113"/>
                </a:cubicBezTo>
                <a:cubicBezTo>
                  <a:pt x="13807" y="20099"/>
                  <a:pt x="13816" y="20096"/>
                  <a:pt x="13816" y="20107"/>
                </a:cubicBezTo>
                <a:cubicBezTo>
                  <a:pt x="13817" y="20136"/>
                  <a:pt x="13990" y="20054"/>
                  <a:pt x="14108" y="19969"/>
                </a:cubicBezTo>
                <a:cubicBezTo>
                  <a:pt x="14164" y="19929"/>
                  <a:pt x="14232" y="19897"/>
                  <a:pt x="14260" y="19897"/>
                </a:cubicBezTo>
                <a:cubicBezTo>
                  <a:pt x="14289" y="19897"/>
                  <a:pt x="14312" y="19886"/>
                  <a:pt x="14312" y="19872"/>
                </a:cubicBezTo>
                <a:cubicBezTo>
                  <a:pt x="14312" y="19858"/>
                  <a:pt x="14336" y="19846"/>
                  <a:pt x="14365" y="19846"/>
                </a:cubicBezTo>
                <a:cubicBezTo>
                  <a:pt x="14394" y="19846"/>
                  <a:pt x="14445" y="19824"/>
                  <a:pt x="14477" y="19798"/>
                </a:cubicBezTo>
                <a:cubicBezTo>
                  <a:pt x="14530" y="19754"/>
                  <a:pt x="14690" y="19671"/>
                  <a:pt x="15099" y="19469"/>
                </a:cubicBezTo>
                <a:cubicBezTo>
                  <a:pt x="15172" y="19433"/>
                  <a:pt x="15238" y="19398"/>
                  <a:pt x="15246" y="19390"/>
                </a:cubicBezTo>
                <a:cubicBezTo>
                  <a:pt x="15254" y="19382"/>
                  <a:pt x="15300" y="19358"/>
                  <a:pt x="15348" y="19337"/>
                </a:cubicBezTo>
                <a:cubicBezTo>
                  <a:pt x="15396" y="19316"/>
                  <a:pt x="15451" y="19282"/>
                  <a:pt x="15470" y="19261"/>
                </a:cubicBezTo>
                <a:cubicBezTo>
                  <a:pt x="15490" y="19240"/>
                  <a:pt x="15507" y="19234"/>
                  <a:pt x="15508" y="19248"/>
                </a:cubicBezTo>
                <a:cubicBezTo>
                  <a:pt x="15508" y="19265"/>
                  <a:pt x="15516" y="19265"/>
                  <a:pt x="15531" y="19248"/>
                </a:cubicBezTo>
                <a:cubicBezTo>
                  <a:pt x="15557" y="19217"/>
                  <a:pt x="15681" y="19152"/>
                  <a:pt x="15872" y="19069"/>
                </a:cubicBezTo>
                <a:cubicBezTo>
                  <a:pt x="16063" y="18987"/>
                  <a:pt x="16248" y="18896"/>
                  <a:pt x="16266" y="18876"/>
                </a:cubicBezTo>
                <a:cubicBezTo>
                  <a:pt x="16274" y="18867"/>
                  <a:pt x="16352" y="18827"/>
                  <a:pt x="16440" y="18787"/>
                </a:cubicBezTo>
                <a:cubicBezTo>
                  <a:pt x="16528" y="18747"/>
                  <a:pt x="16607" y="18709"/>
                  <a:pt x="16615" y="18702"/>
                </a:cubicBezTo>
                <a:cubicBezTo>
                  <a:pt x="16633" y="18686"/>
                  <a:pt x="16730" y="18638"/>
                  <a:pt x="16921" y="18549"/>
                </a:cubicBezTo>
                <a:cubicBezTo>
                  <a:pt x="17002" y="18511"/>
                  <a:pt x="17132" y="18444"/>
                  <a:pt x="17212" y="18400"/>
                </a:cubicBezTo>
                <a:cubicBezTo>
                  <a:pt x="17291" y="18355"/>
                  <a:pt x="17367" y="18319"/>
                  <a:pt x="17380" y="18319"/>
                </a:cubicBezTo>
                <a:cubicBezTo>
                  <a:pt x="17393" y="18319"/>
                  <a:pt x="17466" y="18282"/>
                  <a:pt x="17542" y="18237"/>
                </a:cubicBezTo>
                <a:cubicBezTo>
                  <a:pt x="17618" y="18191"/>
                  <a:pt x="17751" y="18121"/>
                  <a:pt x="17839" y="18080"/>
                </a:cubicBezTo>
                <a:cubicBezTo>
                  <a:pt x="17928" y="18039"/>
                  <a:pt x="18040" y="17985"/>
                  <a:pt x="18088" y="17959"/>
                </a:cubicBezTo>
                <a:cubicBezTo>
                  <a:pt x="18136" y="17934"/>
                  <a:pt x="18195" y="17905"/>
                  <a:pt x="18219" y="17896"/>
                </a:cubicBezTo>
                <a:cubicBezTo>
                  <a:pt x="18243" y="17886"/>
                  <a:pt x="18331" y="17839"/>
                  <a:pt x="18414" y="17793"/>
                </a:cubicBezTo>
                <a:cubicBezTo>
                  <a:pt x="18498" y="17746"/>
                  <a:pt x="18578" y="17709"/>
                  <a:pt x="18594" y="17709"/>
                </a:cubicBezTo>
                <a:cubicBezTo>
                  <a:pt x="18609" y="17709"/>
                  <a:pt x="18626" y="17701"/>
                  <a:pt x="18631" y="17690"/>
                </a:cubicBezTo>
                <a:cubicBezTo>
                  <a:pt x="18640" y="17672"/>
                  <a:pt x="18761" y="17611"/>
                  <a:pt x="19056" y="17475"/>
                </a:cubicBezTo>
                <a:cubicBezTo>
                  <a:pt x="19125" y="17444"/>
                  <a:pt x="19181" y="17410"/>
                  <a:pt x="19181" y="17399"/>
                </a:cubicBezTo>
                <a:cubicBezTo>
                  <a:pt x="19181" y="17388"/>
                  <a:pt x="19198" y="17378"/>
                  <a:pt x="19220" y="17378"/>
                </a:cubicBezTo>
                <a:cubicBezTo>
                  <a:pt x="19266" y="17378"/>
                  <a:pt x="19685" y="17173"/>
                  <a:pt x="19700" y="17143"/>
                </a:cubicBezTo>
                <a:cubicBezTo>
                  <a:pt x="19706" y="17133"/>
                  <a:pt x="19728" y="17123"/>
                  <a:pt x="19749" y="17123"/>
                </a:cubicBezTo>
                <a:cubicBezTo>
                  <a:pt x="19770" y="17123"/>
                  <a:pt x="19792" y="17112"/>
                  <a:pt x="19798" y="17097"/>
                </a:cubicBezTo>
                <a:cubicBezTo>
                  <a:pt x="19803" y="17082"/>
                  <a:pt x="19827" y="17067"/>
                  <a:pt x="19851" y="17063"/>
                </a:cubicBezTo>
                <a:cubicBezTo>
                  <a:pt x="19932" y="17049"/>
                  <a:pt x="20049" y="17000"/>
                  <a:pt x="20069" y="16971"/>
                </a:cubicBezTo>
                <a:cubicBezTo>
                  <a:pt x="20081" y="16956"/>
                  <a:pt x="20118" y="16932"/>
                  <a:pt x="20153" y="16919"/>
                </a:cubicBezTo>
                <a:cubicBezTo>
                  <a:pt x="20187" y="16905"/>
                  <a:pt x="20256" y="16871"/>
                  <a:pt x="20304" y="16844"/>
                </a:cubicBezTo>
                <a:cubicBezTo>
                  <a:pt x="20352" y="16816"/>
                  <a:pt x="20417" y="16782"/>
                  <a:pt x="20449" y="16768"/>
                </a:cubicBezTo>
                <a:cubicBezTo>
                  <a:pt x="20481" y="16755"/>
                  <a:pt x="20585" y="16703"/>
                  <a:pt x="20682" y="16653"/>
                </a:cubicBezTo>
                <a:cubicBezTo>
                  <a:pt x="20778" y="16603"/>
                  <a:pt x="20903" y="16543"/>
                  <a:pt x="20959" y="16519"/>
                </a:cubicBezTo>
                <a:cubicBezTo>
                  <a:pt x="21015" y="16495"/>
                  <a:pt x="21083" y="16458"/>
                  <a:pt x="21110" y="16437"/>
                </a:cubicBezTo>
                <a:cubicBezTo>
                  <a:pt x="21136" y="16416"/>
                  <a:pt x="21230" y="16367"/>
                  <a:pt x="21317" y="16327"/>
                </a:cubicBezTo>
                <a:cubicBezTo>
                  <a:pt x="21600" y="16198"/>
                  <a:pt x="21571" y="16816"/>
                  <a:pt x="21571" y="10779"/>
                </a:cubicBezTo>
                <a:lnTo>
                  <a:pt x="21571" y="5445"/>
                </a:lnTo>
                <a:lnTo>
                  <a:pt x="21442" y="5337"/>
                </a:lnTo>
                <a:cubicBezTo>
                  <a:pt x="21371" y="5278"/>
                  <a:pt x="21236" y="5194"/>
                  <a:pt x="21143" y="5153"/>
                </a:cubicBezTo>
                <a:cubicBezTo>
                  <a:pt x="21049" y="5112"/>
                  <a:pt x="20927" y="5054"/>
                  <a:pt x="20871" y="5024"/>
                </a:cubicBezTo>
                <a:cubicBezTo>
                  <a:pt x="20815" y="4994"/>
                  <a:pt x="20730" y="4948"/>
                  <a:pt x="20682" y="4922"/>
                </a:cubicBezTo>
                <a:cubicBezTo>
                  <a:pt x="20633" y="4897"/>
                  <a:pt x="20593" y="4881"/>
                  <a:pt x="20591" y="4887"/>
                </a:cubicBezTo>
                <a:cubicBezTo>
                  <a:pt x="20589" y="4893"/>
                  <a:pt x="20562" y="4879"/>
                  <a:pt x="20532" y="4856"/>
                </a:cubicBezTo>
                <a:cubicBezTo>
                  <a:pt x="20477" y="4813"/>
                  <a:pt x="20361" y="4754"/>
                  <a:pt x="20098" y="4632"/>
                </a:cubicBezTo>
                <a:cubicBezTo>
                  <a:pt x="20018" y="4594"/>
                  <a:pt x="19916" y="4542"/>
                  <a:pt x="19871" y="4516"/>
                </a:cubicBezTo>
                <a:cubicBezTo>
                  <a:pt x="19784" y="4467"/>
                  <a:pt x="19651" y="4400"/>
                  <a:pt x="19531" y="4347"/>
                </a:cubicBezTo>
                <a:cubicBezTo>
                  <a:pt x="19491" y="4329"/>
                  <a:pt x="19404" y="4284"/>
                  <a:pt x="19338" y="4245"/>
                </a:cubicBezTo>
                <a:cubicBezTo>
                  <a:pt x="19272" y="4207"/>
                  <a:pt x="19199" y="4172"/>
                  <a:pt x="19177" y="4168"/>
                </a:cubicBezTo>
                <a:cubicBezTo>
                  <a:pt x="19155" y="4164"/>
                  <a:pt x="19131" y="4155"/>
                  <a:pt x="19123" y="4148"/>
                </a:cubicBezTo>
                <a:cubicBezTo>
                  <a:pt x="19099" y="4127"/>
                  <a:pt x="18998" y="4073"/>
                  <a:pt x="18919" y="4040"/>
                </a:cubicBezTo>
                <a:cubicBezTo>
                  <a:pt x="18878" y="4023"/>
                  <a:pt x="18839" y="4001"/>
                  <a:pt x="18831" y="3992"/>
                </a:cubicBezTo>
                <a:cubicBezTo>
                  <a:pt x="18823" y="3983"/>
                  <a:pt x="18744" y="3944"/>
                  <a:pt x="18656" y="3906"/>
                </a:cubicBezTo>
                <a:cubicBezTo>
                  <a:pt x="18567" y="3867"/>
                  <a:pt x="18486" y="3822"/>
                  <a:pt x="18475" y="3807"/>
                </a:cubicBezTo>
                <a:cubicBezTo>
                  <a:pt x="18463" y="3791"/>
                  <a:pt x="18453" y="3789"/>
                  <a:pt x="18453" y="3802"/>
                </a:cubicBezTo>
                <a:cubicBezTo>
                  <a:pt x="18453" y="3814"/>
                  <a:pt x="18429" y="3808"/>
                  <a:pt x="18401" y="3786"/>
                </a:cubicBezTo>
                <a:cubicBezTo>
                  <a:pt x="18373" y="3765"/>
                  <a:pt x="18307" y="3732"/>
                  <a:pt x="18255" y="3713"/>
                </a:cubicBezTo>
                <a:cubicBezTo>
                  <a:pt x="18203" y="3693"/>
                  <a:pt x="18160" y="3670"/>
                  <a:pt x="18160" y="3661"/>
                </a:cubicBezTo>
                <a:cubicBezTo>
                  <a:pt x="18160" y="3653"/>
                  <a:pt x="18104" y="3625"/>
                  <a:pt x="18036" y="3598"/>
                </a:cubicBezTo>
                <a:cubicBezTo>
                  <a:pt x="17968" y="3572"/>
                  <a:pt x="17883" y="3526"/>
                  <a:pt x="17845" y="3498"/>
                </a:cubicBezTo>
                <a:cubicBezTo>
                  <a:pt x="17808" y="3470"/>
                  <a:pt x="17768" y="3447"/>
                  <a:pt x="17758" y="3447"/>
                </a:cubicBezTo>
                <a:cubicBezTo>
                  <a:pt x="17726" y="3445"/>
                  <a:pt x="17288" y="3229"/>
                  <a:pt x="17249" y="3196"/>
                </a:cubicBezTo>
                <a:cubicBezTo>
                  <a:pt x="17230" y="3179"/>
                  <a:pt x="17170" y="3151"/>
                  <a:pt x="17118" y="3132"/>
                </a:cubicBezTo>
                <a:cubicBezTo>
                  <a:pt x="17066" y="3113"/>
                  <a:pt x="17023" y="3090"/>
                  <a:pt x="17023" y="3081"/>
                </a:cubicBezTo>
                <a:cubicBezTo>
                  <a:pt x="17023" y="3071"/>
                  <a:pt x="16987" y="3051"/>
                  <a:pt x="16943" y="3034"/>
                </a:cubicBezTo>
                <a:cubicBezTo>
                  <a:pt x="16899" y="3017"/>
                  <a:pt x="16814" y="2977"/>
                  <a:pt x="16755" y="2945"/>
                </a:cubicBezTo>
                <a:cubicBezTo>
                  <a:pt x="16695" y="2914"/>
                  <a:pt x="16564" y="2850"/>
                  <a:pt x="16463" y="2802"/>
                </a:cubicBezTo>
                <a:cubicBezTo>
                  <a:pt x="16362" y="2755"/>
                  <a:pt x="16274" y="2707"/>
                  <a:pt x="16266" y="2697"/>
                </a:cubicBezTo>
                <a:cubicBezTo>
                  <a:pt x="16258" y="2687"/>
                  <a:pt x="16198" y="2656"/>
                  <a:pt x="16134" y="2628"/>
                </a:cubicBezTo>
                <a:cubicBezTo>
                  <a:pt x="16005" y="2572"/>
                  <a:pt x="15895" y="2519"/>
                  <a:pt x="15828" y="2481"/>
                </a:cubicBezTo>
                <a:cubicBezTo>
                  <a:pt x="15804" y="2468"/>
                  <a:pt x="15769" y="2455"/>
                  <a:pt x="15750" y="2452"/>
                </a:cubicBezTo>
                <a:cubicBezTo>
                  <a:pt x="15731" y="2450"/>
                  <a:pt x="15679" y="2417"/>
                  <a:pt x="15634" y="2381"/>
                </a:cubicBezTo>
                <a:cubicBezTo>
                  <a:pt x="15589" y="2345"/>
                  <a:pt x="15531" y="2316"/>
                  <a:pt x="15506" y="2316"/>
                </a:cubicBezTo>
                <a:cubicBezTo>
                  <a:pt x="15481" y="2316"/>
                  <a:pt x="15417" y="2287"/>
                  <a:pt x="15362" y="2252"/>
                </a:cubicBezTo>
                <a:cubicBezTo>
                  <a:pt x="15308" y="2217"/>
                  <a:pt x="15247" y="2188"/>
                  <a:pt x="15226" y="2188"/>
                </a:cubicBezTo>
                <a:cubicBezTo>
                  <a:pt x="15205" y="2188"/>
                  <a:pt x="15187" y="2176"/>
                  <a:pt x="15187" y="2162"/>
                </a:cubicBezTo>
                <a:cubicBezTo>
                  <a:pt x="15187" y="2147"/>
                  <a:pt x="15175" y="2141"/>
                  <a:pt x="15160" y="2149"/>
                </a:cubicBezTo>
                <a:cubicBezTo>
                  <a:pt x="15145" y="2157"/>
                  <a:pt x="15123" y="2149"/>
                  <a:pt x="15110" y="2131"/>
                </a:cubicBezTo>
                <a:cubicBezTo>
                  <a:pt x="15097" y="2113"/>
                  <a:pt x="15020" y="2070"/>
                  <a:pt x="14940" y="2035"/>
                </a:cubicBezTo>
                <a:cubicBezTo>
                  <a:pt x="14860" y="2000"/>
                  <a:pt x="14787" y="1965"/>
                  <a:pt x="14779" y="1956"/>
                </a:cubicBezTo>
                <a:cubicBezTo>
                  <a:pt x="14771" y="1947"/>
                  <a:pt x="14607" y="1863"/>
                  <a:pt x="14414" y="1768"/>
                </a:cubicBezTo>
                <a:cubicBezTo>
                  <a:pt x="14222" y="1673"/>
                  <a:pt x="14060" y="1585"/>
                  <a:pt x="14055" y="1574"/>
                </a:cubicBezTo>
                <a:cubicBezTo>
                  <a:pt x="14050" y="1562"/>
                  <a:pt x="14027" y="1552"/>
                  <a:pt x="14005" y="1552"/>
                </a:cubicBezTo>
                <a:cubicBezTo>
                  <a:pt x="13982" y="1552"/>
                  <a:pt x="13963" y="1541"/>
                  <a:pt x="13963" y="1527"/>
                </a:cubicBezTo>
                <a:cubicBezTo>
                  <a:pt x="13963" y="1513"/>
                  <a:pt x="13943" y="1501"/>
                  <a:pt x="13918" y="1501"/>
                </a:cubicBezTo>
                <a:cubicBezTo>
                  <a:pt x="13870" y="1501"/>
                  <a:pt x="13728" y="1428"/>
                  <a:pt x="13694" y="1387"/>
                </a:cubicBezTo>
                <a:cubicBezTo>
                  <a:pt x="13683" y="1372"/>
                  <a:pt x="13664" y="1363"/>
                  <a:pt x="13651" y="1365"/>
                </a:cubicBezTo>
                <a:cubicBezTo>
                  <a:pt x="13639" y="1368"/>
                  <a:pt x="13483" y="1297"/>
                  <a:pt x="13305" y="1207"/>
                </a:cubicBezTo>
                <a:cubicBezTo>
                  <a:pt x="13127" y="1117"/>
                  <a:pt x="12967" y="1043"/>
                  <a:pt x="12949" y="1043"/>
                </a:cubicBezTo>
                <a:cubicBezTo>
                  <a:pt x="12931" y="1043"/>
                  <a:pt x="12905" y="1029"/>
                  <a:pt x="12893" y="1012"/>
                </a:cubicBezTo>
                <a:cubicBezTo>
                  <a:pt x="12867" y="978"/>
                  <a:pt x="12713" y="897"/>
                  <a:pt x="12512" y="815"/>
                </a:cubicBezTo>
                <a:cubicBezTo>
                  <a:pt x="12443" y="787"/>
                  <a:pt x="12345" y="736"/>
                  <a:pt x="12293" y="702"/>
                </a:cubicBezTo>
                <a:cubicBezTo>
                  <a:pt x="12242" y="668"/>
                  <a:pt x="12154" y="622"/>
                  <a:pt x="12098" y="599"/>
                </a:cubicBezTo>
                <a:cubicBezTo>
                  <a:pt x="11957" y="542"/>
                  <a:pt x="11824" y="478"/>
                  <a:pt x="11806" y="460"/>
                </a:cubicBezTo>
                <a:cubicBezTo>
                  <a:pt x="11789" y="442"/>
                  <a:pt x="11679" y="387"/>
                  <a:pt x="11558" y="335"/>
                </a:cubicBezTo>
                <a:cubicBezTo>
                  <a:pt x="11510" y="314"/>
                  <a:pt x="11397" y="254"/>
                  <a:pt x="11306" y="201"/>
                </a:cubicBezTo>
                <a:cubicBezTo>
                  <a:pt x="11216" y="147"/>
                  <a:pt x="11124" y="101"/>
                  <a:pt x="11102" y="97"/>
                </a:cubicBezTo>
                <a:cubicBezTo>
                  <a:pt x="11080" y="93"/>
                  <a:pt x="11056" y="83"/>
                  <a:pt x="11048" y="75"/>
                </a:cubicBezTo>
                <a:cubicBezTo>
                  <a:pt x="11013" y="44"/>
                  <a:pt x="10864" y="0"/>
                  <a:pt x="1079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441" name="vidéo-collée.png" descr="vidéo-collée.png"/>
          <p:cNvPicPr>
            <a:picLocks noChangeAspect="1"/>
          </p:cNvPicPr>
          <p:nvPr/>
        </p:nvPicPr>
        <p:blipFill>
          <a:blip r:embed="rId4"/>
          <a:srcRect l="13209" t="6054" r="14383" b="6969"/>
          <a:stretch>
            <a:fillRect/>
          </a:stretch>
        </p:blipFill>
        <p:spPr>
          <a:xfrm>
            <a:off x="4792978" y="3546748"/>
            <a:ext cx="5958683" cy="68443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8" extrusionOk="0">
                <a:moveTo>
                  <a:pt x="10737" y="5"/>
                </a:moveTo>
                <a:cubicBezTo>
                  <a:pt x="10672" y="12"/>
                  <a:pt x="10591" y="39"/>
                  <a:pt x="10557" y="66"/>
                </a:cubicBezTo>
                <a:cubicBezTo>
                  <a:pt x="10522" y="93"/>
                  <a:pt x="10381" y="164"/>
                  <a:pt x="10245" y="225"/>
                </a:cubicBezTo>
                <a:cubicBezTo>
                  <a:pt x="10108" y="285"/>
                  <a:pt x="9993" y="345"/>
                  <a:pt x="9987" y="356"/>
                </a:cubicBezTo>
                <a:cubicBezTo>
                  <a:pt x="9982" y="368"/>
                  <a:pt x="9966" y="378"/>
                  <a:pt x="9953" y="378"/>
                </a:cubicBezTo>
                <a:cubicBezTo>
                  <a:pt x="9926" y="378"/>
                  <a:pt x="9720" y="482"/>
                  <a:pt x="9458" y="628"/>
                </a:cubicBezTo>
                <a:cubicBezTo>
                  <a:pt x="9369" y="677"/>
                  <a:pt x="9293" y="712"/>
                  <a:pt x="9288" y="706"/>
                </a:cubicBezTo>
                <a:cubicBezTo>
                  <a:pt x="9283" y="700"/>
                  <a:pt x="9271" y="707"/>
                  <a:pt x="9259" y="721"/>
                </a:cubicBezTo>
                <a:cubicBezTo>
                  <a:pt x="9235" y="750"/>
                  <a:pt x="9107" y="816"/>
                  <a:pt x="8961" y="875"/>
                </a:cubicBezTo>
                <a:cubicBezTo>
                  <a:pt x="8905" y="897"/>
                  <a:pt x="8816" y="944"/>
                  <a:pt x="8764" y="978"/>
                </a:cubicBezTo>
                <a:cubicBezTo>
                  <a:pt x="8712" y="1013"/>
                  <a:pt x="8669" y="1032"/>
                  <a:pt x="8669" y="1022"/>
                </a:cubicBezTo>
                <a:cubicBezTo>
                  <a:pt x="8669" y="1012"/>
                  <a:pt x="8646" y="1020"/>
                  <a:pt x="8618" y="1040"/>
                </a:cubicBezTo>
                <a:cubicBezTo>
                  <a:pt x="8554" y="1084"/>
                  <a:pt x="8455" y="1135"/>
                  <a:pt x="8304" y="1199"/>
                </a:cubicBezTo>
                <a:cubicBezTo>
                  <a:pt x="8240" y="1226"/>
                  <a:pt x="8181" y="1256"/>
                  <a:pt x="8173" y="1265"/>
                </a:cubicBezTo>
                <a:cubicBezTo>
                  <a:pt x="8165" y="1275"/>
                  <a:pt x="8086" y="1317"/>
                  <a:pt x="7997" y="1359"/>
                </a:cubicBezTo>
                <a:cubicBezTo>
                  <a:pt x="7827" y="1440"/>
                  <a:pt x="7660" y="1523"/>
                  <a:pt x="7516" y="1599"/>
                </a:cubicBezTo>
                <a:cubicBezTo>
                  <a:pt x="7467" y="1625"/>
                  <a:pt x="7383" y="1666"/>
                  <a:pt x="7327" y="1691"/>
                </a:cubicBezTo>
                <a:cubicBezTo>
                  <a:pt x="7271" y="1716"/>
                  <a:pt x="7193" y="1759"/>
                  <a:pt x="7156" y="1787"/>
                </a:cubicBezTo>
                <a:cubicBezTo>
                  <a:pt x="7118" y="1815"/>
                  <a:pt x="7079" y="1840"/>
                  <a:pt x="7068" y="1841"/>
                </a:cubicBezTo>
                <a:cubicBezTo>
                  <a:pt x="7004" y="1848"/>
                  <a:pt x="6749" y="1968"/>
                  <a:pt x="6706" y="2011"/>
                </a:cubicBezTo>
                <a:cubicBezTo>
                  <a:pt x="6677" y="2039"/>
                  <a:pt x="6655" y="2054"/>
                  <a:pt x="6655" y="2044"/>
                </a:cubicBezTo>
                <a:cubicBezTo>
                  <a:pt x="6655" y="2034"/>
                  <a:pt x="6619" y="2048"/>
                  <a:pt x="6575" y="2075"/>
                </a:cubicBezTo>
                <a:cubicBezTo>
                  <a:pt x="6531" y="2102"/>
                  <a:pt x="6416" y="2159"/>
                  <a:pt x="6320" y="2203"/>
                </a:cubicBezTo>
                <a:cubicBezTo>
                  <a:pt x="6103" y="2300"/>
                  <a:pt x="5974" y="2366"/>
                  <a:pt x="5953" y="2391"/>
                </a:cubicBezTo>
                <a:cubicBezTo>
                  <a:pt x="5944" y="2401"/>
                  <a:pt x="5853" y="2445"/>
                  <a:pt x="5750" y="2488"/>
                </a:cubicBezTo>
                <a:cubicBezTo>
                  <a:pt x="5648" y="2531"/>
                  <a:pt x="5504" y="2602"/>
                  <a:pt x="5431" y="2646"/>
                </a:cubicBezTo>
                <a:cubicBezTo>
                  <a:pt x="5358" y="2690"/>
                  <a:pt x="5279" y="2728"/>
                  <a:pt x="5257" y="2731"/>
                </a:cubicBezTo>
                <a:cubicBezTo>
                  <a:pt x="5234" y="2734"/>
                  <a:pt x="5208" y="2746"/>
                  <a:pt x="5198" y="2757"/>
                </a:cubicBezTo>
                <a:cubicBezTo>
                  <a:pt x="5188" y="2769"/>
                  <a:pt x="5150" y="2794"/>
                  <a:pt x="5112" y="2812"/>
                </a:cubicBezTo>
                <a:cubicBezTo>
                  <a:pt x="5073" y="2831"/>
                  <a:pt x="4994" y="2870"/>
                  <a:pt x="4936" y="2899"/>
                </a:cubicBezTo>
                <a:cubicBezTo>
                  <a:pt x="4878" y="2927"/>
                  <a:pt x="4733" y="2996"/>
                  <a:pt x="4612" y="3051"/>
                </a:cubicBezTo>
                <a:cubicBezTo>
                  <a:pt x="4492" y="3107"/>
                  <a:pt x="4386" y="3159"/>
                  <a:pt x="4378" y="3168"/>
                </a:cubicBezTo>
                <a:cubicBezTo>
                  <a:pt x="4358" y="3191"/>
                  <a:pt x="4265" y="3241"/>
                  <a:pt x="4145" y="3293"/>
                </a:cubicBezTo>
                <a:cubicBezTo>
                  <a:pt x="4089" y="3317"/>
                  <a:pt x="4038" y="3345"/>
                  <a:pt x="4033" y="3356"/>
                </a:cubicBezTo>
                <a:cubicBezTo>
                  <a:pt x="4027" y="3366"/>
                  <a:pt x="4006" y="3376"/>
                  <a:pt x="3985" y="3376"/>
                </a:cubicBezTo>
                <a:cubicBezTo>
                  <a:pt x="3964" y="3376"/>
                  <a:pt x="3931" y="3393"/>
                  <a:pt x="3910" y="3414"/>
                </a:cubicBezTo>
                <a:cubicBezTo>
                  <a:pt x="3890" y="3436"/>
                  <a:pt x="3867" y="3447"/>
                  <a:pt x="3860" y="3441"/>
                </a:cubicBezTo>
                <a:cubicBezTo>
                  <a:pt x="3852" y="3434"/>
                  <a:pt x="3823" y="3448"/>
                  <a:pt x="3794" y="3472"/>
                </a:cubicBezTo>
                <a:cubicBezTo>
                  <a:pt x="3764" y="3496"/>
                  <a:pt x="3658" y="3553"/>
                  <a:pt x="3556" y="3598"/>
                </a:cubicBezTo>
                <a:cubicBezTo>
                  <a:pt x="3341" y="3696"/>
                  <a:pt x="3288" y="3724"/>
                  <a:pt x="3162" y="3801"/>
                </a:cubicBezTo>
                <a:cubicBezTo>
                  <a:pt x="3111" y="3833"/>
                  <a:pt x="3056" y="3858"/>
                  <a:pt x="3040" y="3858"/>
                </a:cubicBezTo>
                <a:cubicBezTo>
                  <a:pt x="3024" y="3858"/>
                  <a:pt x="2908" y="3912"/>
                  <a:pt x="2782" y="3979"/>
                </a:cubicBezTo>
                <a:cubicBezTo>
                  <a:pt x="2657" y="4046"/>
                  <a:pt x="2495" y="4128"/>
                  <a:pt x="2423" y="4161"/>
                </a:cubicBezTo>
                <a:cubicBezTo>
                  <a:pt x="2350" y="4193"/>
                  <a:pt x="2285" y="4227"/>
                  <a:pt x="2277" y="4236"/>
                </a:cubicBezTo>
                <a:cubicBezTo>
                  <a:pt x="2269" y="4245"/>
                  <a:pt x="2216" y="4272"/>
                  <a:pt x="2159" y="4297"/>
                </a:cubicBezTo>
                <a:cubicBezTo>
                  <a:pt x="1943" y="4393"/>
                  <a:pt x="1735" y="4499"/>
                  <a:pt x="1686" y="4537"/>
                </a:cubicBezTo>
                <a:cubicBezTo>
                  <a:pt x="1658" y="4559"/>
                  <a:pt x="1634" y="4568"/>
                  <a:pt x="1634" y="4557"/>
                </a:cubicBezTo>
                <a:cubicBezTo>
                  <a:pt x="1634" y="4547"/>
                  <a:pt x="1592" y="4566"/>
                  <a:pt x="1539" y="4600"/>
                </a:cubicBezTo>
                <a:cubicBezTo>
                  <a:pt x="1487" y="4634"/>
                  <a:pt x="1379" y="4689"/>
                  <a:pt x="1299" y="4721"/>
                </a:cubicBezTo>
                <a:cubicBezTo>
                  <a:pt x="1219" y="4754"/>
                  <a:pt x="1133" y="4794"/>
                  <a:pt x="1109" y="4811"/>
                </a:cubicBezTo>
                <a:cubicBezTo>
                  <a:pt x="1064" y="4844"/>
                  <a:pt x="925" y="4915"/>
                  <a:pt x="701" y="5018"/>
                </a:cubicBezTo>
                <a:cubicBezTo>
                  <a:pt x="542" y="5091"/>
                  <a:pt x="467" y="5131"/>
                  <a:pt x="420" y="5168"/>
                </a:cubicBezTo>
                <a:cubicBezTo>
                  <a:pt x="401" y="5183"/>
                  <a:pt x="341" y="5212"/>
                  <a:pt x="288" y="5231"/>
                </a:cubicBezTo>
                <a:cubicBezTo>
                  <a:pt x="172" y="5272"/>
                  <a:pt x="140" y="5296"/>
                  <a:pt x="60" y="5410"/>
                </a:cubicBezTo>
                <a:lnTo>
                  <a:pt x="0" y="5496"/>
                </a:lnTo>
                <a:lnTo>
                  <a:pt x="0" y="10825"/>
                </a:lnTo>
                <a:lnTo>
                  <a:pt x="0" y="16153"/>
                </a:lnTo>
                <a:lnTo>
                  <a:pt x="85" y="16223"/>
                </a:lnTo>
                <a:cubicBezTo>
                  <a:pt x="131" y="16261"/>
                  <a:pt x="245" y="16327"/>
                  <a:pt x="338" y="16369"/>
                </a:cubicBezTo>
                <a:cubicBezTo>
                  <a:pt x="508" y="16446"/>
                  <a:pt x="550" y="16469"/>
                  <a:pt x="626" y="16528"/>
                </a:cubicBezTo>
                <a:cubicBezTo>
                  <a:pt x="648" y="16546"/>
                  <a:pt x="681" y="16561"/>
                  <a:pt x="699" y="16561"/>
                </a:cubicBezTo>
                <a:cubicBezTo>
                  <a:pt x="732" y="16561"/>
                  <a:pt x="878" y="16634"/>
                  <a:pt x="905" y="16665"/>
                </a:cubicBezTo>
                <a:cubicBezTo>
                  <a:pt x="913" y="16674"/>
                  <a:pt x="953" y="16689"/>
                  <a:pt x="993" y="16700"/>
                </a:cubicBezTo>
                <a:cubicBezTo>
                  <a:pt x="1033" y="16711"/>
                  <a:pt x="1106" y="16747"/>
                  <a:pt x="1155" y="16780"/>
                </a:cubicBezTo>
                <a:cubicBezTo>
                  <a:pt x="1205" y="16813"/>
                  <a:pt x="1254" y="16840"/>
                  <a:pt x="1265" y="16840"/>
                </a:cubicBezTo>
                <a:cubicBezTo>
                  <a:pt x="1275" y="16840"/>
                  <a:pt x="1370" y="16885"/>
                  <a:pt x="1475" y="16941"/>
                </a:cubicBezTo>
                <a:cubicBezTo>
                  <a:pt x="1580" y="16997"/>
                  <a:pt x="1678" y="17043"/>
                  <a:pt x="1693" y="17043"/>
                </a:cubicBezTo>
                <a:cubicBezTo>
                  <a:pt x="1709" y="17043"/>
                  <a:pt x="1722" y="17052"/>
                  <a:pt x="1722" y="17063"/>
                </a:cubicBezTo>
                <a:cubicBezTo>
                  <a:pt x="1722" y="17074"/>
                  <a:pt x="1767" y="17098"/>
                  <a:pt x="1821" y="17115"/>
                </a:cubicBezTo>
                <a:cubicBezTo>
                  <a:pt x="1876" y="17132"/>
                  <a:pt x="1958" y="17171"/>
                  <a:pt x="2003" y="17202"/>
                </a:cubicBezTo>
                <a:cubicBezTo>
                  <a:pt x="2047" y="17232"/>
                  <a:pt x="2099" y="17259"/>
                  <a:pt x="2119" y="17262"/>
                </a:cubicBezTo>
                <a:cubicBezTo>
                  <a:pt x="2139" y="17264"/>
                  <a:pt x="2212" y="17299"/>
                  <a:pt x="2282" y="17339"/>
                </a:cubicBezTo>
                <a:cubicBezTo>
                  <a:pt x="2351" y="17380"/>
                  <a:pt x="2442" y="17427"/>
                  <a:pt x="2482" y="17443"/>
                </a:cubicBezTo>
                <a:cubicBezTo>
                  <a:pt x="2522" y="17460"/>
                  <a:pt x="2606" y="17502"/>
                  <a:pt x="2670" y="17536"/>
                </a:cubicBezTo>
                <a:cubicBezTo>
                  <a:pt x="2734" y="17570"/>
                  <a:pt x="2866" y="17635"/>
                  <a:pt x="2962" y="17680"/>
                </a:cubicBezTo>
                <a:cubicBezTo>
                  <a:pt x="3059" y="17725"/>
                  <a:pt x="3144" y="17769"/>
                  <a:pt x="3152" y="17779"/>
                </a:cubicBezTo>
                <a:cubicBezTo>
                  <a:pt x="3160" y="17788"/>
                  <a:pt x="3250" y="17833"/>
                  <a:pt x="3352" y="17878"/>
                </a:cubicBezTo>
                <a:cubicBezTo>
                  <a:pt x="3454" y="17922"/>
                  <a:pt x="3557" y="17976"/>
                  <a:pt x="3581" y="17997"/>
                </a:cubicBezTo>
                <a:cubicBezTo>
                  <a:pt x="3604" y="18017"/>
                  <a:pt x="3638" y="18034"/>
                  <a:pt x="3656" y="18034"/>
                </a:cubicBezTo>
                <a:cubicBezTo>
                  <a:pt x="3673" y="18034"/>
                  <a:pt x="3728" y="18060"/>
                  <a:pt x="3778" y="18092"/>
                </a:cubicBezTo>
                <a:cubicBezTo>
                  <a:pt x="3828" y="18124"/>
                  <a:pt x="3946" y="18184"/>
                  <a:pt x="4043" y="18226"/>
                </a:cubicBezTo>
                <a:cubicBezTo>
                  <a:pt x="4139" y="18267"/>
                  <a:pt x="4223" y="18309"/>
                  <a:pt x="4228" y="18319"/>
                </a:cubicBezTo>
                <a:cubicBezTo>
                  <a:pt x="4234" y="18330"/>
                  <a:pt x="4249" y="18338"/>
                  <a:pt x="4263" y="18338"/>
                </a:cubicBezTo>
                <a:cubicBezTo>
                  <a:pt x="4277" y="18338"/>
                  <a:pt x="4370" y="18384"/>
                  <a:pt x="4468" y="18440"/>
                </a:cubicBezTo>
                <a:cubicBezTo>
                  <a:pt x="4567" y="18495"/>
                  <a:pt x="4675" y="18548"/>
                  <a:pt x="4709" y="18557"/>
                </a:cubicBezTo>
                <a:cubicBezTo>
                  <a:pt x="4760" y="18572"/>
                  <a:pt x="4978" y="18689"/>
                  <a:pt x="5093" y="18764"/>
                </a:cubicBezTo>
                <a:cubicBezTo>
                  <a:pt x="5109" y="18774"/>
                  <a:pt x="5182" y="18809"/>
                  <a:pt x="5254" y="18840"/>
                </a:cubicBezTo>
                <a:cubicBezTo>
                  <a:pt x="5438" y="18919"/>
                  <a:pt x="5638" y="19023"/>
                  <a:pt x="5699" y="19069"/>
                </a:cubicBezTo>
                <a:cubicBezTo>
                  <a:pt x="5727" y="19091"/>
                  <a:pt x="5750" y="19101"/>
                  <a:pt x="5750" y="19092"/>
                </a:cubicBezTo>
                <a:cubicBezTo>
                  <a:pt x="5750" y="19076"/>
                  <a:pt x="6040" y="19221"/>
                  <a:pt x="6071" y="19252"/>
                </a:cubicBezTo>
                <a:cubicBezTo>
                  <a:pt x="6079" y="19260"/>
                  <a:pt x="6152" y="19296"/>
                  <a:pt x="6232" y="19332"/>
                </a:cubicBezTo>
                <a:cubicBezTo>
                  <a:pt x="6406" y="19409"/>
                  <a:pt x="6519" y="19464"/>
                  <a:pt x="6539" y="19481"/>
                </a:cubicBezTo>
                <a:cubicBezTo>
                  <a:pt x="6564" y="19503"/>
                  <a:pt x="6724" y="19583"/>
                  <a:pt x="6860" y="19641"/>
                </a:cubicBezTo>
                <a:cubicBezTo>
                  <a:pt x="6932" y="19672"/>
                  <a:pt x="6997" y="19705"/>
                  <a:pt x="7005" y="19714"/>
                </a:cubicBezTo>
                <a:cubicBezTo>
                  <a:pt x="7013" y="19723"/>
                  <a:pt x="7098" y="19766"/>
                  <a:pt x="7195" y="19812"/>
                </a:cubicBezTo>
                <a:cubicBezTo>
                  <a:pt x="7291" y="19857"/>
                  <a:pt x="7410" y="19918"/>
                  <a:pt x="7458" y="19948"/>
                </a:cubicBezTo>
                <a:cubicBezTo>
                  <a:pt x="7506" y="19978"/>
                  <a:pt x="7547" y="19996"/>
                  <a:pt x="7550" y="19989"/>
                </a:cubicBezTo>
                <a:cubicBezTo>
                  <a:pt x="7553" y="19982"/>
                  <a:pt x="7589" y="20003"/>
                  <a:pt x="7631" y="20034"/>
                </a:cubicBezTo>
                <a:cubicBezTo>
                  <a:pt x="7672" y="20066"/>
                  <a:pt x="7724" y="20091"/>
                  <a:pt x="7744" y="20091"/>
                </a:cubicBezTo>
                <a:cubicBezTo>
                  <a:pt x="7765" y="20091"/>
                  <a:pt x="7794" y="20102"/>
                  <a:pt x="7809" y="20115"/>
                </a:cubicBezTo>
                <a:cubicBezTo>
                  <a:pt x="7824" y="20128"/>
                  <a:pt x="7916" y="20178"/>
                  <a:pt x="8012" y="20226"/>
                </a:cubicBezTo>
                <a:cubicBezTo>
                  <a:pt x="8108" y="20274"/>
                  <a:pt x="8282" y="20360"/>
                  <a:pt x="8397" y="20417"/>
                </a:cubicBezTo>
                <a:cubicBezTo>
                  <a:pt x="8646" y="20542"/>
                  <a:pt x="8783" y="20609"/>
                  <a:pt x="8961" y="20695"/>
                </a:cubicBezTo>
                <a:cubicBezTo>
                  <a:pt x="9034" y="20730"/>
                  <a:pt x="9099" y="20769"/>
                  <a:pt x="9107" y="20779"/>
                </a:cubicBezTo>
                <a:cubicBezTo>
                  <a:pt x="9115" y="20790"/>
                  <a:pt x="9135" y="20800"/>
                  <a:pt x="9151" y="20802"/>
                </a:cubicBezTo>
                <a:cubicBezTo>
                  <a:pt x="9167" y="20804"/>
                  <a:pt x="9226" y="20829"/>
                  <a:pt x="9282" y="20859"/>
                </a:cubicBezTo>
                <a:cubicBezTo>
                  <a:pt x="9338" y="20889"/>
                  <a:pt x="9437" y="20936"/>
                  <a:pt x="9501" y="20962"/>
                </a:cubicBezTo>
                <a:cubicBezTo>
                  <a:pt x="9565" y="20988"/>
                  <a:pt x="9647" y="21033"/>
                  <a:pt x="9684" y="21062"/>
                </a:cubicBezTo>
                <a:cubicBezTo>
                  <a:pt x="9720" y="21092"/>
                  <a:pt x="9750" y="21109"/>
                  <a:pt x="9750" y="21100"/>
                </a:cubicBezTo>
                <a:cubicBezTo>
                  <a:pt x="9750" y="21090"/>
                  <a:pt x="9831" y="21128"/>
                  <a:pt x="9931" y="21184"/>
                </a:cubicBezTo>
                <a:cubicBezTo>
                  <a:pt x="10031" y="21239"/>
                  <a:pt x="10166" y="21309"/>
                  <a:pt x="10230" y="21336"/>
                </a:cubicBezTo>
                <a:cubicBezTo>
                  <a:pt x="10366" y="21395"/>
                  <a:pt x="10457" y="21443"/>
                  <a:pt x="10479" y="21468"/>
                </a:cubicBezTo>
                <a:cubicBezTo>
                  <a:pt x="10488" y="21477"/>
                  <a:pt x="10554" y="21509"/>
                  <a:pt x="10626" y="21537"/>
                </a:cubicBezTo>
                <a:cubicBezTo>
                  <a:pt x="10698" y="21564"/>
                  <a:pt x="10769" y="21587"/>
                  <a:pt x="10784" y="21588"/>
                </a:cubicBezTo>
                <a:cubicBezTo>
                  <a:pt x="10833" y="21591"/>
                  <a:pt x="11063" y="21509"/>
                  <a:pt x="11063" y="21488"/>
                </a:cubicBezTo>
                <a:cubicBezTo>
                  <a:pt x="11063" y="21477"/>
                  <a:pt x="11152" y="21431"/>
                  <a:pt x="11260" y="21385"/>
                </a:cubicBezTo>
                <a:cubicBezTo>
                  <a:pt x="11369" y="21340"/>
                  <a:pt x="11464" y="21295"/>
                  <a:pt x="11472" y="21287"/>
                </a:cubicBezTo>
                <a:cubicBezTo>
                  <a:pt x="11480" y="21279"/>
                  <a:pt x="11515" y="21259"/>
                  <a:pt x="11551" y="21241"/>
                </a:cubicBezTo>
                <a:cubicBezTo>
                  <a:pt x="11716" y="21161"/>
                  <a:pt x="11749" y="21143"/>
                  <a:pt x="11787" y="21113"/>
                </a:cubicBezTo>
                <a:cubicBezTo>
                  <a:pt x="11809" y="21096"/>
                  <a:pt x="11838" y="21088"/>
                  <a:pt x="11853" y="21096"/>
                </a:cubicBezTo>
                <a:cubicBezTo>
                  <a:pt x="11868" y="21104"/>
                  <a:pt x="11880" y="21100"/>
                  <a:pt x="11880" y="21086"/>
                </a:cubicBezTo>
                <a:cubicBezTo>
                  <a:pt x="11880" y="21072"/>
                  <a:pt x="11955" y="21029"/>
                  <a:pt x="12047" y="20991"/>
                </a:cubicBezTo>
                <a:cubicBezTo>
                  <a:pt x="12140" y="20952"/>
                  <a:pt x="12235" y="20908"/>
                  <a:pt x="12259" y="20891"/>
                </a:cubicBezTo>
                <a:cubicBezTo>
                  <a:pt x="12283" y="20874"/>
                  <a:pt x="12368" y="20829"/>
                  <a:pt x="12449" y="20792"/>
                </a:cubicBezTo>
                <a:cubicBezTo>
                  <a:pt x="12618" y="20713"/>
                  <a:pt x="12679" y="20683"/>
                  <a:pt x="12800" y="20613"/>
                </a:cubicBezTo>
                <a:cubicBezTo>
                  <a:pt x="12848" y="20585"/>
                  <a:pt x="12894" y="20561"/>
                  <a:pt x="12902" y="20560"/>
                </a:cubicBezTo>
                <a:cubicBezTo>
                  <a:pt x="12910" y="20559"/>
                  <a:pt x="12969" y="20530"/>
                  <a:pt x="13033" y="20496"/>
                </a:cubicBezTo>
                <a:cubicBezTo>
                  <a:pt x="13097" y="20462"/>
                  <a:pt x="13186" y="20417"/>
                  <a:pt x="13230" y="20396"/>
                </a:cubicBezTo>
                <a:cubicBezTo>
                  <a:pt x="13312" y="20357"/>
                  <a:pt x="13637" y="20192"/>
                  <a:pt x="13792" y="20111"/>
                </a:cubicBezTo>
                <a:cubicBezTo>
                  <a:pt x="13841" y="20086"/>
                  <a:pt x="13902" y="20058"/>
                  <a:pt x="13931" y="20049"/>
                </a:cubicBezTo>
                <a:cubicBezTo>
                  <a:pt x="13959" y="20041"/>
                  <a:pt x="13981" y="20024"/>
                  <a:pt x="13981" y="20012"/>
                </a:cubicBezTo>
                <a:cubicBezTo>
                  <a:pt x="13981" y="20000"/>
                  <a:pt x="14007" y="19989"/>
                  <a:pt x="14037" y="19989"/>
                </a:cubicBezTo>
                <a:cubicBezTo>
                  <a:pt x="14067" y="19989"/>
                  <a:pt x="14107" y="19972"/>
                  <a:pt x="14126" y="19952"/>
                </a:cubicBezTo>
                <a:cubicBezTo>
                  <a:pt x="14146" y="19931"/>
                  <a:pt x="14231" y="19886"/>
                  <a:pt x="14313" y="19850"/>
                </a:cubicBezTo>
                <a:cubicBezTo>
                  <a:pt x="14396" y="19815"/>
                  <a:pt x="14548" y="19740"/>
                  <a:pt x="14653" y="19684"/>
                </a:cubicBezTo>
                <a:cubicBezTo>
                  <a:pt x="14757" y="19628"/>
                  <a:pt x="14862" y="19575"/>
                  <a:pt x="14886" y="19566"/>
                </a:cubicBezTo>
                <a:cubicBezTo>
                  <a:pt x="14910" y="19557"/>
                  <a:pt x="14971" y="19523"/>
                  <a:pt x="15021" y="19491"/>
                </a:cubicBezTo>
                <a:cubicBezTo>
                  <a:pt x="15071" y="19459"/>
                  <a:pt x="15120" y="19440"/>
                  <a:pt x="15130" y="19449"/>
                </a:cubicBezTo>
                <a:cubicBezTo>
                  <a:pt x="15140" y="19457"/>
                  <a:pt x="15149" y="19451"/>
                  <a:pt x="15149" y="19435"/>
                </a:cubicBezTo>
                <a:cubicBezTo>
                  <a:pt x="15149" y="19419"/>
                  <a:pt x="15161" y="19406"/>
                  <a:pt x="15176" y="19406"/>
                </a:cubicBezTo>
                <a:cubicBezTo>
                  <a:pt x="15191" y="19406"/>
                  <a:pt x="15313" y="19348"/>
                  <a:pt x="15447" y="19278"/>
                </a:cubicBezTo>
                <a:cubicBezTo>
                  <a:pt x="15580" y="19209"/>
                  <a:pt x="15701" y="19152"/>
                  <a:pt x="15716" y="19152"/>
                </a:cubicBezTo>
                <a:cubicBezTo>
                  <a:pt x="15731" y="19152"/>
                  <a:pt x="15764" y="19136"/>
                  <a:pt x="15789" y="19117"/>
                </a:cubicBezTo>
                <a:cubicBezTo>
                  <a:pt x="15815" y="19098"/>
                  <a:pt x="15894" y="19055"/>
                  <a:pt x="15966" y="19022"/>
                </a:cubicBezTo>
                <a:cubicBezTo>
                  <a:pt x="16038" y="18988"/>
                  <a:pt x="16105" y="18955"/>
                  <a:pt x="16113" y="18948"/>
                </a:cubicBezTo>
                <a:cubicBezTo>
                  <a:pt x="16121" y="18941"/>
                  <a:pt x="16199" y="18901"/>
                  <a:pt x="16287" y="18860"/>
                </a:cubicBezTo>
                <a:cubicBezTo>
                  <a:pt x="16375" y="18819"/>
                  <a:pt x="16507" y="18755"/>
                  <a:pt x="16579" y="18716"/>
                </a:cubicBezTo>
                <a:cubicBezTo>
                  <a:pt x="16651" y="18678"/>
                  <a:pt x="16816" y="18595"/>
                  <a:pt x="16945" y="18531"/>
                </a:cubicBezTo>
                <a:cubicBezTo>
                  <a:pt x="17259" y="18375"/>
                  <a:pt x="17350" y="18328"/>
                  <a:pt x="17367" y="18313"/>
                </a:cubicBezTo>
                <a:cubicBezTo>
                  <a:pt x="17375" y="18306"/>
                  <a:pt x="17461" y="18265"/>
                  <a:pt x="17557" y="18222"/>
                </a:cubicBezTo>
                <a:cubicBezTo>
                  <a:pt x="17654" y="18179"/>
                  <a:pt x="17807" y="18102"/>
                  <a:pt x="17898" y="18050"/>
                </a:cubicBezTo>
                <a:cubicBezTo>
                  <a:pt x="17990" y="17999"/>
                  <a:pt x="18079" y="17958"/>
                  <a:pt x="18095" y="17958"/>
                </a:cubicBezTo>
                <a:cubicBezTo>
                  <a:pt x="18112" y="17958"/>
                  <a:pt x="18127" y="17948"/>
                  <a:pt x="18127" y="17938"/>
                </a:cubicBezTo>
                <a:cubicBezTo>
                  <a:pt x="18127" y="17927"/>
                  <a:pt x="18168" y="17903"/>
                  <a:pt x="18221" y="17884"/>
                </a:cubicBezTo>
                <a:cubicBezTo>
                  <a:pt x="18273" y="17864"/>
                  <a:pt x="18349" y="17829"/>
                  <a:pt x="18389" y="17805"/>
                </a:cubicBezTo>
                <a:cubicBezTo>
                  <a:pt x="18429" y="17781"/>
                  <a:pt x="18534" y="17729"/>
                  <a:pt x="18622" y="17689"/>
                </a:cubicBezTo>
                <a:cubicBezTo>
                  <a:pt x="18710" y="17648"/>
                  <a:pt x="18846" y="17578"/>
                  <a:pt x="18924" y="17532"/>
                </a:cubicBezTo>
                <a:cubicBezTo>
                  <a:pt x="19002" y="17487"/>
                  <a:pt x="19084" y="17449"/>
                  <a:pt x="19107" y="17449"/>
                </a:cubicBezTo>
                <a:cubicBezTo>
                  <a:pt x="19129" y="17449"/>
                  <a:pt x="19148" y="17441"/>
                  <a:pt x="19149" y="17431"/>
                </a:cubicBezTo>
                <a:cubicBezTo>
                  <a:pt x="19149" y="17405"/>
                  <a:pt x="19317" y="17322"/>
                  <a:pt x="19369" y="17322"/>
                </a:cubicBezTo>
                <a:cubicBezTo>
                  <a:pt x="19391" y="17322"/>
                  <a:pt x="19410" y="17313"/>
                  <a:pt x="19410" y="17302"/>
                </a:cubicBezTo>
                <a:cubicBezTo>
                  <a:pt x="19410" y="17282"/>
                  <a:pt x="19465" y="17253"/>
                  <a:pt x="19809" y="17093"/>
                </a:cubicBezTo>
                <a:cubicBezTo>
                  <a:pt x="19891" y="17054"/>
                  <a:pt x="20009" y="16993"/>
                  <a:pt x="20071" y="16956"/>
                </a:cubicBezTo>
                <a:cubicBezTo>
                  <a:pt x="20132" y="16920"/>
                  <a:pt x="20197" y="16890"/>
                  <a:pt x="20215" y="16890"/>
                </a:cubicBezTo>
                <a:cubicBezTo>
                  <a:pt x="20232" y="16890"/>
                  <a:pt x="20271" y="16871"/>
                  <a:pt x="20302" y="16846"/>
                </a:cubicBezTo>
                <a:cubicBezTo>
                  <a:pt x="20333" y="16822"/>
                  <a:pt x="20399" y="16785"/>
                  <a:pt x="20448" y="16765"/>
                </a:cubicBezTo>
                <a:cubicBezTo>
                  <a:pt x="20496" y="16744"/>
                  <a:pt x="20567" y="16709"/>
                  <a:pt x="20607" y="16686"/>
                </a:cubicBezTo>
                <a:cubicBezTo>
                  <a:pt x="20647" y="16663"/>
                  <a:pt x="20785" y="16596"/>
                  <a:pt x="20914" y="16536"/>
                </a:cubicBezTo>
                <a:cubicBezTo>
                  <a:pt x="21238" y="16385"/>
                  <a:pt x="21432" y="16269"/>
                  <a:pt x="21522" y="16174"/>
                </a:cubicBezTo>
                <a:lnTo>
                  <a:pt x="21600" y="16093"/>
                </a:lnTo>
                <a:lnTo>
                  <a:pt x="21600" y="10789"/>
                </a:lnTo>
                <a:lnTo>
                  <a:pt x="21600" y="5484"/>
                </a:lnTo>
                <a:lnTo>
                  <a:pt x="21495" y="5382"/>
                </a:lnTo>
                <a:cubicBezTo>
                  <a:pt x="21437" y="5326"/>
                  <a:pt x="21337" y="5255"/>
                  <a:pt x="21275" y="5225"/>
                </a:cubicBezTo>
                <a:cubicBezTo>
                  <a:pt x="21213" y="5194"/>
                  <a:pt x="21163" y="5162"/>
                  <a:pt x="21163" y="5152"/>
                </a:cubicBezTo>
                <a:cubicBezTo>
                  <a:pt x="21163" y="5137"/>
                  <a:pt x="21105" y="5114"/>
                  <a:pt x="21016" y="5093"/>
                </a:cubicBezTo>
                <a:cubicBezTo>
                  <a:pt x="21008" y="5091"/>
                  <a:pt x="20960" y="5064"/>
                  <a:pt x="20909" y="5033"/>
                </a:cubicBezTo>
                <a:cubicBezTo>
                  <a:pt x="20859" y="5002"/>
                  <a:pt x="20805" y="4975"/>
                  <a:pt x="20790" y="4975"/>
                </a:cubicBezTo>
                <a:cubicBezTo>
                  <a:pt x="20775" y="4975"/>
                  <a:pt x="20687" y="4930"/>
                  <a:pt x="20596" y="4874"/>
                </a:cubicBezTo>
                <a:cubicBezTo>
                  <a:pt x="20504" y="4818"/>
                  <a:pt x="20411" y="4773"/>
                  <a:pt x="20387" y="4773"/>
                </a:cubicBezTo>
                <a:cubicBezTo>
                  <a:pt x="20364" y="4773"/>
                  <a:pt x="20344" y="4764"/>
                  <a:pt x="20344" y="4754"/>
                </a:cubicBezTo>
                <a:cubicBezTo>
                  <a:pt x="20344" y="4743"/>
                  <a:pt x="20315" y="4721"/>
                  <a:pt x="20279" y="4705"/>
                </a:cubicBezTo>
                <a:cubicBezTo>
                  <a:pt x="20075" y="4614"/>
                  <a:pt x="19931" y="4545"/>
                  <a:pt x="19858" y="4501"/>
                </a:cubicBezTo>
                <a:cubicBezTo>
                  <a:pt x="19812" y="4474"/>
                  <a:pt x="19709" y="4422"/>
                  <a:pt x="19629" y="4387"/>
                </a:cubicBezTo>
                <a:cubicBezTo>
                  <a:pt x="19549" y="4352"/>
                  <a:pt x="19411" y="4284"/>
                  <a:pt x="19323" y="4236"/>
                </a:cubicBezTo>
                <a:cubicBezTo>
                  <a:pt x="19234" y="4187"/>
                  <a:pt x="19107" y="4126"/>
                  <a:pt x="19039" y="4100"/>
                </a:cubicBezTo>
                <a:cubicBezTo>
                  <a:pt x="18971" y="4075"/>
                  <a:pt x="18914" y="4042"/>
                  <a:pt x="18914" y="4028"/>
                </a:cubicBezTo>
                <a:cubicBezTo>
                  <a:pt x="18914" y="4014"/>
                  <a:pt x="18906" y="4008"/>
                  <a:pt x="18897" y="4017"/>
                </a:cubicBezTo>
                <a:cubicBezTo>
                  <a:pt x="18887" y="4025"/>
                  <a:pt x="18825" y="3997"/>
                  <a:pt x="18759" y="3955"/>
                </a:cubicBezTo>
                <a:cubicBezTo>
                  <a:pt x="18692" y="3913"/>
                  <a:pt x="18598" y="3863"/>
                  <a:pt x="18550" y="3844"/>
                </a:cubicBezTo>
                <a:cubicBezTo>
                  <a:pt x="18502" y="3825"/>
                  <a:pt x="18410" y="3780"/>
                  <a:pt x="18346" y="3745"/>
                </a:cubicBezTo>
                <a:cubicBezTo>
                  <a:pt x="18282" y="3710"/>
                  <a:pt x="18209" y="3673"/>
                  <a:pt x="18185" y="3664"/>
                </a:cubicBezTo>
                <a:cubicBezTo>
                  <a:pt x="18161" y="3654"/>
                  <a:pt x="18135" y="3639"/>
                  <a:pt x="18127" y="3631"/>
                </a:cubicBezTo>
                <a:cubicBezTo>
                  <a:pt x="18119" y="3623"/>
                  <a:pt x="18056" y="3593"/>
                  <a:pt x="17988" y="3567"/>
                </a:cubicBezTo>
                <a:cubicBezTo>
                  <a:pt x="17919" y="3541"/>
                  <a:pt x="17864" y="3510"/>
                  <a:pt x="17864" y="3498"/>
                </a:cubicBezTo>
                <a:cubicBezTo>
                  <a:pt x="17864" y="3486"/>
                  <a:pt x="17845" y="3477"/>
                  <a:pt x="17821" y="3477"/>
                </a:cubicBezTo>
                <a:cubicBezTo>
                  <a:pt x="17797" y="3477"/>
                  <a:pt x="17776" y="3464"/>
                  <a:pt x="17776" y="3450"/>
                </a:cubicBezTo>
                <a:cubicBezTo>
                  <a:pt x="17776" y="3435"/>
                  <a:pt x="17763" y="3429"/>
                  <a:pt x="17749" y="3437"/>
                </a:cubicBezTo>
                <a:cubicBezTo>
                  <a:pt x="17734" y="3445"/>
                  <a:pt x="17705" y="3437"/>
                  <a:pt x="17683" y="3419"/>
                </a:cubicBezTo>
                <a:cubicBezTo>
                  <a:pt x="17638" y="3384"/>
                  <a:pt x="17541" y="3333"/>
                  <a:pt x="17411" y="3277"/>
                </a:cubicBezTo>
                <a:cubicBezTo>
                  <a:pt x="17362" y="3256"/>
                  <a:pt x="17282" y="3212"/>
                  <a:pt x="17229" y="3178"/>
                </a:cubicBezTo>
                <a:cubicBezTo>
                  <a:pt x="17177" y="3144"/>
                  <a:pt x="17134" y="3125"/>
                  <a:pt x="17134" y="3135"/>
                </a:cubicBezTo>
                <a:cubicBezTo>
                  <a:pt x="17134" y="3146"/>
                  <a:pt x="17111" y="3138"/>
                  <a:pt x="17083" y="3118"/>
                </a:cubicBezTo>
                <a:cubicBezTo>
                  <a:pt x="17055" y="3097"/>
                  <a:pt x="16959" y="3048"/>
                  <a:pt x="16871" y="3008"/>
                </a:cubicBezTo>
                <a:cubicBezTo>
                  <a:pt x="16783" y="2967"/>
                  <a:pt x="16704" y="2927"/>
                  <a:pt x="16696" y="2918"/>
                </a:cubicBezTo>
                <a:cubicBezTo>
                  <a:pt x="16688" y="2908"/>
                  <a:pt x="16598" y="2864"/>
                  <a:pt x="16496" y="2819"/>
                </a:cubicBezTo>
                <a:cubicBezTo>
                  <a:pt x="16393" y="2774"/>
                  <a:pt x="16266" y="2710"/>
                  <a:pt x="16215" y="2676"/>
                </a:cubicBezTo>
                <a:cubicBezTo>
                  <a:pt x="16164" y="2642"/>
                  <a:pt x="16115" y="2619"/>
                  <a:pt x="16107" y="2626"/>
                </a:cubicBezTo>
                <a:cubicBezTo>
                  <a:pt x="16099" y="2633"/>
                  <a:pt x="16069" y="2616"/>
                  <a:pt x="16040" y="2588"/>
                </a:cubicBezTo>
                <a:cubicBezTo>
                  <a:pt x="16010" y="2560"/>
                  <a:pt x="15967" y="2537"/>
                  <a:pt x="15943" y="2537"/>
                </a:cubicBezTo>
                <a:cubicBezTo>
                  <a:pt x="15897" y="2537"/>
                  <a:pt x="15578" y="2364"/>
                  <a:pt x="15562" y="2329"/>
                </a:cubicBezTo>
                <a:cubicBezTo>
                  <a:pt x="15557" y="2318"/>
                  <a:pt x="15535" y="2308"/>
                  <a:pt x="15513" y="2308"/>
                </a:cubicBezTo>
                <a:cubicBezTo>
                  <a:pt x="15476" y="2308"/>
                  <a:pt x="15323" y="2235"/>
                  <a:pt x="15047" y="2084"/>
                </a:cubicBezTo>
                <a:cubicBezTo>
                  <a:pt x="14935" y="2022"/>
                  <a:pt x="14680" y="1899"/>
                  <a:pt x="14543" y="1841"/>
                </a:cubicBezTo>
                <a:cubicBezTo>
                  <a:pt x="14507" y="1826"/>
                  <a:pt x="14479" y="1804"/>
                  <a:pt x="14479" y="1793"/>
                </a:cubicBezTo>
                <a:cubicBezTo>
                  <a:pt x="14479" y="1783"/>
                  <a:pt x="14458" y="1775"/>
                  <a:pt x="14434" y="1775"/>
                </a:cubicBezTo>
                <a:cubicBezTo>
                  <a:pt x="14410" y="1775"/>
                  <a:pt x="14391" y="1764"/>
                  <a:pt x="14391" y="1750"/>
                </a:cubicBezTo>
                <a:cubicBezTo>
                  <a:pt x="14391" y="1736"/>
                  <a:pt x="14372" y="1725"/>
                  <a:pt x="14349" y="1725"/>
                </a:cubicBezTo>
                <a:cubicBezTo>
                  <a:pt x="14297" y="1725"/>
                  <a:pt x="14128" y="1641"/>
                  <a:pt x="14128" y="1616"/>
                </a:cubicBezTo>
                <a:cubicBezTo>
                  <a:pt x="14128" y="1605"/>
                  <a:pt x="14108" y="1597"/>
                  <a:pt x="14084" y="1597"/>
                </a:cubicBezTo>
                <a:cubicBezTo>
                  <a:pt x="14061" y="1597"/>
                  <a:pt x="13972" y="1560"/>
                  <a:pt x="13887" y="1514"/>
                </a:cubicBezTo>
                <a:cubicBezTo>
                  <a:pt x="13659" y="1392"/>
                  <a:pt x="13572" y="1350"/>
                  <a:pt x="13437" y="1293"/>
                </a:cubicBezTo>
                <a:cubicBezTo>
                  <a:pt x="13370" y="1264"/>
                  <a:pt x="13310" y="1232"/>
                  <a:pt x="13305" y="1221"/>
                </a:cubicBezTo>
                <a:cubicBezTo>
                  <a:pt x="13293" y="1198"/>
                  <a:pt x="13163" y="1130"/>
                  <a:pt x="12990" y="1056"/>
                </a:cubicBezTo>
                <a:cubicBezTo>
                  <a:pt x="12917" y="1025"/>
                  <a:pt x="12842" y="987"/>
                  <a:pt x="12823" y="971"/>
                </a:cubicBezTo>
                <a:cubicBezTo>
                  <a:pt x="12783" y="938"/>
                  <a:pt x="12343" y="723"/>
                  <a:pt x="12313" y="722"/>
                </a:cubicBezTo>
                <a:cubicBezTo>
                  <a:pt x="12303" y="721"/>
                  <a:pt x="12259" y="694"/>
                  <a:pt x="12217" y="663"/>
                </a:cubicBezTo>
                <a:cubicBezTo>
                  <a:pt x="12176" y="632"/>
                  <a:pt x="12129" y="607"/>
                  <a:pt x="12112" y="607"/>
                </a:cubicBezTo>
                <a:cubicBezTo>
                  <a:pt x="12095" y="607"/>
                  <a:pt x="12033" y="578"/>
                  <a:pt x="11974" y="543"/>
                </a:cubicBezTo>
                <a:cubicBezTo>
                  <a:pt x="11915" y="508"/>
                  <a:pt x="11855" y="479"/>
                  <a:pt x="11842" y="479"/>
                </a:cubicBezTo>
                <a:cubicBezTo>
                  <a:pt x="11828" y="479"/>
                  <a:pt x="11762" y="447"/>
                  <a:pt x="11695" y="408"/>
                </a:cubicBezTo>
                <a:cubicBezTo>
                  <a:pt x="11628" y="368"/>
                  <a:pt x="11495" y="298"/>
                  <a:pt x="11398" y="251"/>
                </a:cubicBezTo>
                <a:cubicBezTo>
                  <a:pt x="11302" y="205"/>
                  <a:pt x="11177" y="144"/>
                  <a:pt x="11121" y="116"/>
                </a:cubicBezTo>
                <a:cubicBezTo>
                  <a:pt x="10896" y="4"/>
                  <a:pt x="10853" y="-9"/>
                  <a:pt x="10737" y="5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42" name="Full sky kappa map…"/>
          <p:cNvSpPr txBox="1"/>
          <p:nvPr/>
        </p:nvSpPr>
        <p:spPr>
          <a:xfrm>
            <a:off x="4545641" y="11041040"/>
            <a:ext cx="6453358" cy="17109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/>
          <a:p>
            <a:pPr marL="512063" indent="-512063" defTabSz="1560536">
              <a:lnSpc>
                <a:spcPct val="80000"/>
              </a:lnSpc>
              <a:spcBef>
                <a:spcPts val="0"/>
              </a:spcBef>
              <a:buSzPct val="123000"/>
              <a:buChar char="•"/>
              <a:defRPr sz="4032" b="1" spc="-80"/>
            </a:pPr>
            <a:r>
              <a:t>Full sky</a:t>
            </a:r>
            <a:r>
              <a:rPr b="0"/>
              <a:t> kappa map</a:t>
            </a:r>
          </a:p>
          <a:p>
            <a:pPr defTabSz="1560536">
              <a:lnSpc>
                <a:spcPct val="80000"/>
              </a:lnSpc>
              <a:spcBef>
                <a:spcPts val="0"/>
              </a:spcBef>
              <a:defRPr sz="4032" b="1" spc="-80"/>
            </a:pPr>
            <a:endParaRPr b="0"/>
          </a:p>
          <a:p>
            <a:pPr marL="512063" indent="-512063" defTabSz="1560536">
              <a:lnSpc>
                <a:spcPct val="80000"/>
              </a:lnSpc>
              <a:spcBef>
                <a:spcPts val="0"/>
              </a:spcBef>
              <a:buSzPct val="123000"/>
              <a:buChar char="•"/>
              <a:defRPr sz="4032" b="1" spc="-80"/>
            </a:pPr>
            <a:r>
              <a:rPr b="0"/>
              <a:t>depth = L/2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3" name="kappa map…"/>
              <p:cNvSpPr txBox="1"/>
              <p:nvPr/>
            </p:nvSpPr>
            <p:spPr>
              <a:xfrm>
                <a:off x="13385001" y="11041040"/>
                <a:ext cx="6453358" cy="1710943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 anchor="b">
                <a:normAutofit/>
              </a:bodyPr>
              <a:lstStyle/>
              <a:p>
                <a:pPr marL="480060" indent="-480060" defTabSz="1463003">
                  <a:lnSpc>
                    <a:spcPct val="80000"/>
                  </a:lnSpc>
                  <a:spcBef>
                    <a:spcPts val="0"/>
                  </a:spcBef>
                  <a:buSzPct val="123000"/>
                  <a:buChar char="•"/>
                  <a:defRPr sz="3780" b="1" spc="-75"/>
                </a:pPr>
                <a14:m>
                  <m:oMath xmlns:m="http://schemas.openxmlformats.org/officeDocument/2006/math">
                    <m:r>
                      <a:rPr sz="45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≈3620</m:t>
                    </m:r>
                    <m:sSup>
                      <m:sSupPr>
                        <m:ctrlPr>
                          <a:rPr sz="45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sz="45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deg</m:t>
                        </m:r>
                      </m:e>
                      <m:sup>
                        <m:r>
                          <a:rPr sz="45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b="0"/>
                  <a:t> kappa map</a:t>
                </a:r>
              </a:p>
              <a:p>
                <a:pPr defTabSz="1463003">
                  <a:lnSpc>
                    <a:spcPct val="80000"/>
                  </a:lnSpc>
                  <a:spcBef>
                    <a:spcPts val="0"/>
                  </a:spcBef>
                  <a:defRPr sz="3780" b="1" spc="-75"/>
                </a:pPr>
                <a:endParaRPr b="0"/>
              </a:p>
              <a:p>
                <a:pPr marL="480060" indent="-480060" defTabSz="1463003">
                  <a:lnSpc>
                    <a:spcPct val="80000"/>
                  </a:lnSpc>
                  <a:spcBef>
                    <a:spcPts val="0"/>
                  </a:spcBef>
                  <a:buSzPct val="123000"/>
                  <a:buChar char="•"/>
                  <a:defRPr sz="3780" b="1" spc="-75"/>
                </a:pPr>
                <a:r>
                  <a:rPr b="0"/>
                  <a:t>depth = L</a:t>
                </a:r>
              </a:p>
            </p:txBody>
          </p:sp>
        </mc:Choice>
        <mc:Fallback>
          <p:sp>
            <p:nvSpPr>
              <p:cNvPr id="443" name="kappa map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5001" y="11041040"/>
                <a:ext cx="6453358" cy="1710943"/>
              </a:xfrm>
              <a:prstGeom prst="rect">
                <a:avLst/>
              </a:prstGeom>
              <a:blipFill>
                <a:blip r:embed="rId5"/>
                <a:stretch>
                  <a:fillRect l="-4921" t="-8088" b="-18382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49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50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r>
              <a:t>CMB Lensing</a:t>
            </a:r>
          </a:p>
        </p:txBody>
      </p:sp>
      <p:sp>
        <p:nvSpPr>
          <p:cNvPr id="451" name="The geometric puzzle"/>
          <p:cNvSpPr txBox="1"/>
          <p:nvPr/>
        </p:nvSpPr>
        <p:spPr>
          <a:xfrm>
            <a:off x="11864657" y="-1308249"/>
            <a:ext cx="13410171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The geometric puzzle </a:t>
            </a:r>
          </a:p>
        </p:txBody>
      </p:sp>
      <p:pic>
        <p:nvPicPr>
          <p:cNvPr id="452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7781" y="2791201"/>
            <a:ext cx="14288438" cy="10716329"/>
          </a:xfrm>
          <a:prstGeom prst="rect">
            <a:avLst/>
          </a:prstGeom>
          <a:ln w="12700">
            <a:miter lim="400000"/>
          </a:ln>
        </p:spPr>
      </p:pic>
      <p:pic>
        <p:nvPicPr>
          <p:cNvPr id="453" name="vidéo-collée.png" descr="vidéo-collée.png"/>
          <p:cNvPicPr>
            <a:picLocks noChangeAspect="1"/>
          </p:cNvPicPr>
          <p:nvPr/>
        </p:nvPicPr>
        <p:blipFill>
          <a:blip r:embed="rId4"/>
          <a:srcRect l="13209" t="4810" r="14377" b="8312"/>
          <a:stretch>
            <a:fillRect/>
          </a:stretch>
        </p:blipFill>
        <p:spPr>
          <a:xfrm>
            <a:off x="14140033" y="4579190"/>
            <a:ext cx="2259077" cy="25916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5" h="21597" extrusionOk="0">
                <a:moveTo>
                  <a:pt x="10795" y="0"/>
                </a:moveTo>
                <a:cubicBezTo>
                  <a:pt x="10699" y="0"/>
                  <a:pt x="10526" y="53"/>
                  <a:pt x="10526" y="83"/>
                </a:cubicBezTo>
                <a:cubicBezTo>
                  <a:pt x="10526" y="95"/>
                  <a:pt x="10513" y="100"/>
                  <a:pt x="10499" y="93"/>
                </a:cubicBezTo>
                <a:cubicBezTo>
                  <a:pt x="10485" y="85"/>
                  <a:pt x="10419" y="112"/>
                  <a:pt x="10351" y="155"/>
                </a:cubicBezTo>
                <a:cubicBezTo>
                  <a:pt x="10283" y="198"/>
                  <a:pt x="10189" y="244"/>
                  <a:pt x="10143" y="258"/>
                </a:cubicBezTo>
                <a:cubicBezTo>
                  <a:pt x="10097" y="272"/>
                  <a:pt x="10059" y="294"/>
                  <a:pt x="10059" y="304"/>
                </a:cubicBezTo>
                <a:cubicBezTo>
                  <a:pt x="10059" y="314"/>
                  <a:pt x="10013" y="338"/>
                  <a:pt x="9957" y="357"/>
                </a:cubicBezTo>
                <a:cubicBezTo>
                  <a:pt x="9901" y="376"/>
                  <a:pt x="9855" y="402"/>
                  <a:pt x="9855" y="413"/>
                </a:cubicBezTo>
                <a:cubicBezTo>
                  <a:pt x="9855" y="425"/>
                  <a:pt x="9840" y="433"/>
                  <a:pt x="9824" y="433"/>
                </a:cubicBezTo>
                <a:cubicBezTo>
                  <a:pt x="9809" y="433"/>
                  <a:pt x="9742" y="465"/>
                  <a:pt x="9673" y="506"/>
                </a:cubicBezTo>
                <a:cubicBezTo>
                  <a:pt x="9604" y="547"/>
                  <a:pt x="9477" y="610"/>
                  <a:pt x="9389" y="645"/>
                </a:cubicBezTo>
                <a:cubicBezTo>
                  <a:pt x="9300" y="680"/>
                  <a:pt x="9195" y="732"/>
                  <a:pt x="9157" y="761"/>
                </a:cubicBezTo>
                <a:cubicBezTo>
                  <a:pt x="9119" y="790"/>
                  <a:pt x="9077" y="808"/>
                  <a:pt x="9063" y="800"/>
                </a:cubicBezTo>
                <a:cubicBezTo>
                  <a:pt x="9049" y="793"/>
                  <a:pt x="9036" y="795"/>
                  <a:pt x="9036" y="807"/>
                </a:cubicBezTo>
                <a:cubicBezTo>
                  <a:pt x="9036" y="819"/>
                  <a:pt x="8937" y="874"/>
                  <a:pt x="8812" y="929"/>
                </a:cubicBezTo>
                <a:cubicBezTo>
                  <a:pt x="8688" y="984"/>
                  <a:pt x="8578" y="1037"/>
                  <a:pt x="8570" y="1045"/>
                </a:cubicBezTo>
                <a:cubicBezTo>
                  <a:pt x="8547" y="1067"/>
                  <a:pt x="8373" y="1156"/>
                  <a:pt x="8168" y="1250"/>
                </a:cubicBezTo>
                <a:cubicBezTo>
                  <a:pt x="7942" y="1354"/>
                  <a:pt x="7908" y="1373"/>
                  <a:pt x="7793" y="1445"/>
                </a:cubicBezTo>
                <a:cubicBezTo>
                  <a:pt x="7743" y="1477"/>
                  <a:pt x="7693" y="1502"/>
                  <a:pt x="7683" y="1502"/>
                </a:cubicBezTo>
                <a:cubicBezTo>
                  <a:pt x="7673" y="1502"/>
                  <a:pt x="7576" y="1554"/>
                  <a:pt x="7467" y="1617"/>
                </a:cubicBezTo>
                <a:cubicBezTo>
                  <a:pt x="7357" y="1680"/>
                  <a:pt x="7254" y="1730"/>
                  <a:pt x="7239" y="1730"/>
                </a:cubicBezTo>
                <a:cubicBezTo>
                  <a:pt x="7225" y="1730"/>
                  <a:pt x="7170" y="1756"/>
                  <a:pt x="7114" y="1789"/>
                </a:cubicBezTo>
                <a:cubicBezTo>
                  <a:pt x="7010" y="1851"/>
                  <a:pt x="6806" y="1954"/>
                  <a:pt x="6603" y="2047"/>
                </a:cubicBezTo>
                <a:cubicBezTo>
                  <a:pt x="6539" y="2077"/>
                  <a:pt x="6483" y="2106"/>
                  <a:pt x="6478" y="2117"/>
                </a:cubicBezTo>
                <a:cubicBezTo>
                  <a:pt x="6472" y="2127"/>
                  <a:pt x="6447" y="2137"/>
                  <a:pt x="6425" y="2137"/>
                </a:cubicBezTo>
                <a:cubicBezTo>
                  <a:pt x="6402" y="2137"/>
                  <a:pt x="6383" y="2148"/>
                  <a:pt x="6383" y="2160"/>
                </a:cubicBezTo>
                <a:cubicBezTo>
                  <a:pt x="6383" y="2171"/>
                  <a:pt x="6337" y="2193"/>
                  <a:pt x="6280" y="2213"/>
                </a:cubicBezTo>
                <a:cubicBezTo>
                  <a:pt x="6224" y="2232"/>
                  <a:pt x="6165" y="2264"/>
                  <a:pt x="6148" y="2282"/>
                </a:cubicBezTo>
                <a:cubicBezTo>
                  <a:pt x="6131" y="2300"/>
                  <a:pt x="6095" y="2315"/>
                  <a:pt x="6068" y="2315"/>
                </a:cubicBezTo>
                <a:cubicBezTo>
                  <a:pt x="6042" y="2315"/>
                  <a:pt x="5983" y="2343"/>
                  <a:pt x="5939" y="2378"/>
                </a:cubicBezTo>
                <a:cubicBezTo>
                  <a:pt x="5896" y="2413"/>
                  <a:pt x="5845" y="2444"/>
                  <a:pt x="5822" y="2444"/>
                </a:cubicBezTo>
                <a:cubicBezTo>
                  <a:pt x="5799" y="2444"/>
                  <a:pt x="5763" y="2459"/>
                  <a:pt x="5742" y="2480"/>
                </a:cubicBezTo>
                <a:cubicBezTo>
                  <a:pt x="5722" y="2502"/>
                  <a:pt x="5701" y="2514"/>
                  <a:pt x="5693" y="2507"/>
                </a:cubicBezTo>
                <a:cubicBezTo>
                  <a:pt x="5685" y="2500"/>
                  <a:pt x="5635" y="2525"/>
                  <a:pt x="5583" y="2560"/>
                </a:cubicBezTo>
                <a:cubicBezTo>
                  <a:pt x="5531" y="2594"/>
                  <a:pt x="5469" y="2619"/>
                  <a:pt x="5443" y="2619"/>
                </a:cubicBezTo>
                <a:cubicBezTo>
                  <a:pt x="5416" y="2619"/>
                  <a:pt x="5394" y="2632"/>
                  <a:pt x="5394" y="2646"/>
                </a:cubicBezTo>
                <a:cubicBezTo>
                  <a:pt x="5394" y="2660"/>
                  <a:pt x="5375" y="2672"/>
                  <a:pt x="5352" y="2672"/>
                </a:cubicBezTo>
                <a:cubicBezTo>
                  <a:pt x="5329" y="2672"/>
                  <a:pt x="5308" y="2683"/>
                  <a:pt x="5303" y="2695"/>
                </a:cubicBezTo>
                <a:cubicBezTo>
                  <a:pt x="5297" y="2708"/>
                  <a:pt x="5244" y="2739"/>
                  <a:pt x="5185" y="2765"/>
                </a:cubicBezTo>
                <a:cubicBezTo>
                  <a:pt x="5055" y="2823"/>
                  <a:pt x="4447" y="3128"/>
                  <a:pt x="4336" y="3192"/>
                </a:cubicBezTo>
                <a:cubicBezTo>
                  <a:pt x="4292" y="3217"/>
                  <a:pt x="4257" y="3227"/>
                  <a:pt x="4256" y="3215"/>
                </a:cubicBezTo>
                <a:cubicBezTo>
                  <a:pt x="4256" y="3203"/>
                  <a:pt x="4246" y="3206"/>
                  <a:pt x="4234" y="3221"/>
                </a:cubicBezTo>
                <a:cubicBezTo>
                  <a:pt x="4201" y="3264"/>
                  <a:pt x="3882" y="3436"/>
                  <a:pt x="3836" y="3436"/>
                </a:cubicBezTo>
                <a:cubicBezTo>
                  <a:pt x="3813" y="3436"/>
                  <a:pt x="3784" y="3446"/>
                  <a:pt x="3775" y="3459"/>
                </a:cubicBezTo>
                <a:cubicBezTo>
                  <a:pt x="3766" y="3473"/>
                  <a:pt x="3699" y="3508"/>
                  <a:pt x="3627" y="3539"/>
                </a:cubicBezTo>
                <a:cubicBezTo>
                  <a:pt x="3556" y="3570"/>
                  <a:pt x="3498" y="3607"/>
                  <a:pt x="3498" y="3618"/>
                </a:cubicBezTo>
                <a:cubicBezTo>
                  <a:pt x="3498" y="3630"/>
                  <a:pt x="3473" y="3638"/>
                  <a:pt x="3442" y="3638"/>
                </a:cubicBezTo>
                <a:cubicBezTo>
                  <a:pt x="3410" y="3638"/>
                  <a:pt x="3376" y="3651"/>
                  <a:pt x="3366" y="3665"/>
                </a:cubicBezTo>
                <a:cubicBezTo>
                  <a:pt x="3356" y="3678"/>
                  <a:pt x="3323" y="3691"/>
                  <a:pt x="3290" y="3691"/>
                </a:cubicBezTo>
                <a:cubicBezTo>
                  <a:pt x="3222" y="3691"/>
                  <a:pt x="3124" y="3745"/>
                  <a:pt x="2964" y="3876"/>
                </a:cubicBezTo>
                <a:cubicBezTo>
                  <a:pt x="2903" y="3927"/>
                  <a:pt x="2830" y="3969"/>
                  <a:pt x="2801" y="3969"/>
                </a:cubicBezTo>
                <a:cubicBezTo>
                  <a:pt x="2772" y="3969"/>
                  <a:pt x="2730" y="3987"/>
                  <a:pt x="2710" y="4008"/>
                </a:cubicBezTo>
                <a:cubicBezTo>
                  <a:pt x="2690" y="4029"/>
                  <a:pt x="2661" y="4045"/>
                  <a:pt x="2642" y="4045"/>
                </a:cubicBezTo>
                <a:cubicBezTo>
                  <a:pt x="2623" y="4045"/>
                  <a:pt x="2512" y="4098"/>
                  <a:pt x="2395" y="4161"/>
                </a:cubicBezTo>
                <a:cubicBezTo>
                  <a:pt x="2278" y="4224"/>
                  <a:pt x="2176" y="4276"/>
                  <a:pt x="2168" y="4276"/>
                </a:cubicBezTo>
                <a:cubicBezTo>
                  <a:pt x="2160" y="4276"/>
                  <a:pt x="2132" y="4292"/>
                  <a:pt x="2107" y="4313"/>
                </a:cubicBezTo>
                <a:cubicBezTo>
                  <a:pt x="2083" y="4334"/>
                  <a:pt x="2054" y="4344"/>
                  <a:pt x="2039" y="4336"/>
                </a:cubicBezTo>
                <a:cubicBezTo>
                  <a:pt x="2024" y="4328"/>
                  <a:pt x="2013" y="4334"/>
                  <a:pt x="2013" y="4349"/>
                </a:cubicBezTo>
                <a:cubicBezTo>
                  <a:pt x="2013" y="4364"/>
                  <a:pt x="1995" y="4376"/>
                  <a:pt x="1975" y="4376"/>
                </a:cubicBezTo>
                <a:cubicBezTo>
                  <a:pt x="1955" y="4376"/>
                  <a:pt x="1873" y="4414"/>
                  <a:pt x="1793" y="4462"/>
                </a:cubicBezTo>
                <a:cubicBezTo>
                  <a:pt x="1713" y="4509"/>
                  <a:pt x="1567" y="4586"/>
                  <a:pt x="1471" y="4630"/>
                </a:cubicBezTo>
                <a:cubicBezTo>
                  <a:pt x="1247" y="4732"/>
                  <a:pt x="1112" y="4801"/>
                  <a:pt x="1023" y="4862"/>
                </a:cubicBezTo>
                <a:cubicBezTo>
                  <a:pt x="985" y="4888"/>
                  <a:pt x="931" y="4911"/>
                  <a:pt x="902" y="4911"/>
                </a:cubicBezTo>
                <a:cubicBezTo>
                  <a:pt x="874" y="4911"/>
                  <a:pt x="847" y="4922"/>
                  <a:pt x="841" y="4935"/>
                </a:cubicBezTo>
                <a:cubicBezTo>
                  <a:pt x="836" y="4947"/>
                  <a:pt x="688" y="5027"/>
                  <a:pt x="512" y="5113"/>
                </a:cubicBezTo>
                <a:cubicBezTo>
                  <a:pt x="335" y="5199"/>
                  <a:pt x="147" y="5310"/>
                  <a:pt x="95" y="5358"/>
                </a:cubicBezTo>
                <a:lnTo>
                  <a:pt x="0" y="5444"/>
                </a:lnTo>
                <a:lnTo>
                  <a:pt x="0" y="10779"/>
                </a:lnTo>
                <a:cubicBezTo>
                  <a:pt x="0" y="15772"/>
                  <a:pt x="2" y="16117"/>
                  <a:pt x="49" y="16186"/>
                </a:cubicBezTo>
                <a:cubicBezTo>
                  <a:pt x="77" y="16227"/>
                  <a:pt x="108" y="16259"/>
                  <a:pt x="117" y="16259"/>
                </a:cubicBezTo>
                <a:cubicBezTo>
                  <a:pt x="127" y="16259"/>
                  <a:pt x="162" y="16279"/>
                  <a:pt x="193" y="16305"/>
                </a:cubicBezTo>
                <a:cubicBezTo>
                  <a:pt x="225" y="16331"/>
                  <a:pt x="282" y="16359"/>
                  <a:pt x="322" y="16368"/>
                </a:cubicBezTo>
                <a:cubicBezTo>
                  <a:pt x="362" y="16377"/>
                  <a:pt x="424" y="16409"/>
                  <a:pt x="459" y="16437"/>
                </a:cubicBezTo>
                <a:cubicBezTo>
                  <a:pt x="494" y="16466"/>
                  <a:pt x="533" y="16487"/>
                  <a:pt x="546" y="16487"/>
                </a:cubicBezTo>
                <a:cubicBezTo>
                  <a:pt x="585" y="16487"/>
                  <a:pt x="826" y="16602"/>
                  <a:pt x="887" y="16649"/>
                </a:cubicBezTo>
                <a:cubicBezTo>
                  <a:pt x="919" y="16673"/>
                  <a:pt x="959" y="16692"/>
                  <a:pt x="978" y="16692"/>
                </a:cubicBezTo>
                <a:cubicBezTo>
                  <a:pt x="997" y="16692"/>
                  <a:pt x="1067" y="16726"/>
                  <a:pt x="1133" y="16768"/>
                </a:cubicBezTo>
                <a:cubicBezTo>
                  <a:pt x="1200" y="16810"/>
                  <a:pt x="1261" y="16844"/>
                  <a:pt x="1274" y="16844"/>
                </a:cubicBezTo>
                <a:cubicBezTo>
                  <a:pt x="1286" y="16844"/>
                  <a:pt x="1374" y="16885"/>
                  <a:pt x="1471" y="16937"/>
                </a:cubicBezTo>
                <a:cubicBezTo>
                  <a:pt x="1567" y="16988"/>
                  <a:pt x="1727" y="17069"/>
                  <a:pt x="1823" y="17112"/>
                </a:cubicBezTo>
                <a:cubicBezTo>
                  <a:pt x="1980" y="17183"/>
                  <a:pt x="2236" y="17320"/>
                  <a:pt x="2274" y="17353"/>
                </a:cubicBezTo>
                <a:cubicBezTo>
                  <a:pt x="2304" y="17380"/>
                  <a:pt x="2420" y="17430"/>
                  <a:pt x="2452" y="17430"/>
                </a:cubicBezTo>
                <a:cubicBezTo>
                  <a:pt x="2471" y="17430"/>
                  <a:pt x="2529" y="17457"/>
                  <a:pt x="2581" y="17492"/>
                </a:cubicBezTo>
                <a:cubicBezTo>
                  <a:pt x="2634" y="17527"/>
                  <a:pt x="2693" y="17559"/>
                  <a:pt x="2710" y="17559"/>
                </a:cubicBezTo>
                <a:cubicBezTo>
                  <a:pt x="2727" y="17559"/>
                  <a:pt x="2740" y="17564"/>
                  <a:pt x="2740" y="17575"/>
                </a:cubicBezTo>
                <a:cubicBezTo>
                  <a:pt x="2740" y="17586"/>
                  <a:pt x="2783" y="17612"/>
                  <a:pt x="2835" y="17631"/>
                </a:cubicBezTo>
                <a:cubicBezTo>
                  <a:pt x="2887" y="17651"/>
                  <a:pt x="3015" y="17715"/>
                  <a:pt x="3119" y="17773"/>
                </a:cubicBezTo>
                <a:cubicBezTo>
                  <a:pt x="3224" y="17832"/>
                  <a:pt x="3355" y="17900"/>
                  <a:pt x="3411" y="17926"/>
                </a:cubicBezTo>
                <a:cubicBezTo>
                  <a:pt x="3467" y="17951"/>
                  <a:pt x="3538" y="17984"/>
                  <a:pt x="3570" y="17998"/>
                </a:cubicBezTo>
                <a:cubicBezTo>
                  <a:pt x="3603" y="18013"/>
                  <a:pt x="3755" y="18088"/>
                  <a:pt x="3908" y="18167"/>
                </a:cubicBezTo>
                <a:cubicBezTo>
                  <a:pt x="4060" y="18246"/>
                  <a:pt x="4246" y="18345"/>
                  <a:pt x="4325" y="18385"/>
                </a:cubicBezTo>
                <a:cubicBezTo>
                  <a:pt x="4403" y="18426"/>
                  <a:pt x="4517" y="18486"/>
                  <a:pt x="4575" y="18518"/>
                </a:cubicBezTo>
                <a:cubicBezTo>
                  <a:pt x="4633" y="18550"/>
                  <a:pt x="4717" y="18589"/>
                  <a:pt x="4761" y="18604"/>
                </a:cubicBezTo>
                <a:cubicBezTo>
                  <a:pt x="4805" y="18619"/>
                  <a:pt x="4840" y="18642"/>
                  <a:pt x="4840" y="18653"/>
                </a:cubicBezTo>
                <a:cubicBezTo>
                  <a:pt x="4840" y="18665"/>
                  <a:pt x="4886" y="18688"/>
                  <a:pt x="4943" y="18706"/>
                </a:cubicBezTo>
                <a:cubicBezTo>
                  <a:pt x="4999" y="18724"/>
                  <a:pt x="5045" y="18744"/>
                  <a:pt x="5045" y="18752"/>
                </a:cubicBezTo>
                <a:cubicBezTo>
                  <a:pt x="5045" y="18761"/>
                  <a:pt x="5091" y="18786"/>
                  <a:pt x="5147" y="18805"/>
                </a:cubicBezTo>
                <a:cubicBezTo>
                  <a:pt x="5203" y="18825"/>
                  <a:pt x="5246" y="18848"/>
                  <a:pt x="5246" y="18858"/>
                </a:cubicBezTo>
                <a:cubicBezTo>
                  <a:pt x="5246" y="18869"/>
                  <a:pt x="5278" y="18885"/>
                  <a:pt x="5314" y="18895"/>
                </a:cubicBezTo>
                <a:cubicBezTo>
                  <a:pt x="5350" y="18904"/>
                  <a:pt x="5422" y="18937"/>
                  <a:pt x="5473" y="18971"/>
                </a:cubicBezTo>
                <a:cubicBezTo>
                  <a:pt x="5524" y="19004"/>
                  <a:pt x="5584" y="19034"/>
                  <a:pt x="5610" y="19034"/>
                </a:cubicBezTo>
                <a:cubicBezTo>
                  <a:pt x="5635" y="19034"/>
                  <a:pt x="5655" y="19043"/>
                  <a:pt x="5655" y="19057"/>
                </a:cubicBezTo>
                <a:cubicBezTo>
                  <a:pt x="5655" y="19071"/>
                  <a:pt x="5677" y="19083"/>
                  <a:pt x="5701" y="19083"/>
                </a:cubicBezTo>
                <a:cubicBezTo>
                  <a:pt x="5750" y="19083"/>
                  <a:pt x="6002" y="19201"/>
                  <a:pt x="6235" y="19331"/>
                </a:cubicBezTo>
                <a:cubicBezTo>
                  <a:pt x="6323" y="19381"/>
                  <a:pt x="6412" y="19421"/>
                  <a:pt x="6428" y="19424"/>
                </a:cubicBezTo>
                <a:cubicBezTo>
                  <a:pt x="6445" y="19426"/>
                  <a:pt x="6515" y="19463"/>
                  <a:pt x="6588" y="19503"/>
                </a:cubicBezTo>
                <a:cubicBezTo>
                  <a:pt x="6660" y="19544"/>
                  <a:pt x="6791" y="19611"/>
                  <a:pt x="6879" y="19655"/>
                </a:cubicBezTo>
                <a:cubicBezTo>
                  <a:pt x="6968" y="19699"/>
                  <a:pt x="7074" y="19751"/>
                  <a:pt x="7114" y="19771"/>
                </a:cubicBezTo>
                <a:cubicBezTo>
                  <a:pt x="7154" y="19791"/>
                  <a:pt x="7194" y="19814"/>
                  <a:pt x="7202" y="19821"/>
                </a:cubicBezTo>
                <a:cubicBezTo>
                  <a:pt x="7220" y="19837"/>
                  <a:pt x="7337" y="19898"/>
                  <a:pt x="7448" y="19946"/>
                </a:cubicBezTo>
                <a:cubicBezTo>
                  <a:pt x="7496" y="19967"/>
                  <a:pt x="7597" y="20020"/>
                  <a:pt x="7672" y="20065"/>
                </a:cubicBezTo>
                <a:cubicBezTo>
                  <a:pt x="7746" y="20111"/>
                  <a:pt x="7875" y="20181"/>
                  <a:pt x="7960" y="20221"/>
                </a:cubicBezTo>
                <a:cubicBezTo>
                  <a:pt x="8269" y="20367"/>
                  <a:pt x="8327" y="20396"/>
                  <a:pt x="8403" y="20439"/>
                </a:cubicBezTo>
                <a:cubicBezTo>
                  <a:pt x="8446" y="20464"/>
                  <a:pt x="8495" y="20482"/>
                  <a:pt x="8513" y="20482"/>
                </a:cubicBezTo>
                <a:cubicBezTo>
                  <a:pt x="8531" y="20482"/>
                  <a:pt x="8587" y="20512"/>
                  <a:pt x="8638" y="20545"/>
                </a:cubicBezTo>
                <a:cubicBezTo>
                  <a:pt x="8689" y="20578"/>
                  <a:pt x="8846" y="20658"/>
                  <a:pt x="8987" y="20724"/>
                </a:cubicBezTo>
                <a:cubicBezTo>
                  <a:pt x="9128" y="20790"/>
                  <a:pt x="9264" y="20863"/>
                  <a:pt x="9290" y="20886"/>
                </a:cubicBezTo>
                <a:cubicBezTo>
                  <a:pt x="9316" y="20909"/>
                  <a:pt x="9342" y="20925"/>
                  <a:pt x="9343" y="20919"/>
                </a:cubicBezTo>
                <a:cubicBezTo>
                  <a:pt x="9344" y="20913"/>
                  <a:pt x="9381" y="20926"/>
                  <a:pt x="9426" y="20952"/>
                </a:cubicBezTo>
                <a:cubicBezTo>
                  <a:pt x="9534" y="21013"/>
                  <a:pt x="9665" y="21078"/>
                  <a:pt x="9817" y="21144"/>
                </a:cubicBezTo>
                <a:cubicBezTo>
                  <a:pt x="9884" y="21173"/>
                  <a:pt x="9944" y="21207"/>
                  <a:pt x="9953" y="21220"/>
                </a:cubicBezTo>
                <a:cubicBezTo>
                  <a:pt x="9962" y="21232"/>
                  <a:pt x="10040" y="21275"/>
                  <a:pt x="10124" y="21316"/>
                </a:cubicBezTo>
                <a:cubicBezTo>
                  <a:pt x="10390" y="21444"/>
                  <a:pt x="10511" y="21507"/>
                  <a:pt x="10526" y="21524"/>
                </a:cubicBezTo>
                <a:cubicBezTo>
                  <a:pt x="10534" y="21533"/>
                  <a:pt x="10580" y="21554"/>
                  <a:pt x="10628" y="21570"/>
                </a:cubicBezTo>
                <a:cubicBezTo>
                  <a:pt x="10695" y="21592"/>
                  <a:pt x="10745" y="21600"/>
                  <a:pt x="10799" y="21597"/>
                </a:cubicBezTo>
                <a:cubicBezTo>
                  <a:pt x="10852" y="21593"/>
                  <a:pt x="10909" y="21578"/>
                  <a:pt x="10984" y="21547"/>
                </a:cubicBezTo>
                <a:cubicBezTo>
                  <a:pt x="11060" y="21516"/>
                  <a:pt x="11128" y="21485"/>
                  <a:pt x="11136" y="21478"/>
                </a:cubicBezTo>
                <a:cubicBezTo>
                  <a:pt x="11158" y="21456"/>
                  <a:pt x="11252" y="21406"/>
                  <a:pt x="11413" y="21332"/>
                </a:cubicBezTo>
                <a:cubicBezTo>
                  <a:pt x="11493" y="21295"/>
                  <a:pt x="11581" y="21248"/>
                  <a:pt x="11610" y="21226"/>
                </a:cubicBezTo>
                <a:cubicBezTo>
                  <a:pt x="11662" y="21186"/>
                  <a:pt x="11715" y="21157"/>
                  <a:pt x="11894" y="21074"/>
                </a:cubicBezTo>
                <a:cubicBezTo>
                  <a:pt x="12058" y="20997"/>
                  <a:pt x="12136" y="20956"/>
                  <a:pt x="12178" y="20922"/>
                </a:cubicBezTo>
                <a:cubicBezTo>
                  <a:pt x="12200" y="20904"/>
                  <a:pt x="12232" y="20898"/>
                  <a:pt x="12246" y="20906"/>
                </a:cubicBezTo>
                <a:cubicBezTo>
                  <a:pt x="12261" y="20913"/>
                  <a:pt x="12273" y="20910"/>
                  <a:pt x="12273" y="20899"/>
                </a:cubicBezTo>
                <a:cubicBezTo>
                  <a:pt x="12273" y="20888"/>
                  <a:pt x="12301" y="20865"/>
                  <a:pt x="12337" y="20849"/>
                </a:cubicBezTo>
                <a:cubicBezTo>
                  <a:pt x="12551" y="20756"/>
                  <a:pt x="12615" y="20728"/>
                  <a:pt x="12656" y="20697"/>
                </a:cubicBezTo>
                <a:cubicBezTo>
                  <a:pt x="12707" y="20659"/>
                  <a:pt x="12894" y="20563"/>
                  <a:pt x="13088" y="20479"/>
                </a:cubicBezTo>
                <a:cubicBezTo>
                  <a:pt x="13160" y="20448"/>
                  <a:pt x="13235" y="20412"/>
                  <a:pt x="13251" y="20399"/>
                </a:cubicBezTo>
                <a:cubicBezTo>
                  <a:pt x="13290" y="20370"/>
                  <a:pt x="13483" y="20271"/>
                  <a:pt x="13645" y="20198"/>
                </a:cubicBezTo>
                <a:cubicBezTo>
                  <a:pt x="13717" y="20165"/>
                  <a:pt x="13785" y="20129"/>
                  <a:pt x="13797" y="20115"/>
                </a:cubicBezTo>
                <a:cubicBezTo>
                  <a:pt x="13808" y="20101"/>
                  <a:pt x="13819" y="20098"/>
                  <a:pt x="13819" y="20108"/>
                </a:cubicBezTo>
                <a:cubicBezTo>
                  <a:pt x="13820" y="20137"/>
                  <a:pt x="13993" y="20054"/>
                  <a:pt x="14111" y="19970"/>
                </a:cubicBezTo>
                <a:cubicBezTo>
                  <a:pt x="14167" y="19930"/>
                  <a:pt x="14234" y="19897"/>
                  <a:pt x="14263" y="19897"/>
                </a:cubicBezTo>
                <a:cubicBezTo>
                  <a:pt x="14291" y="19897"/>
                  <a:pt x="14316" y="19888"/>
                  <a:pt x="14316" y="19874"/>
                </a:cubicBezTo>
                <a:cubicBezTo>
                  <a:pt x="14316" y="19860"/>
                  <a:pt x="14336" y="19847"/>
                  <a:pt x="14365" y="19847"/>
                </a:cubicBezTo>
                <a:cubicBezTo>
                  <a:pt x="14394" y="19847"/>
                  <a:pt x="14446" y="19824"/>
                  <a:pt x="14479" y="19798"/>
                </a:cubicBezTo>
                <a:cubicBezTo>
                  <a:pt x="14532" y="19754"/>
                  <a:pt x="14691" y="19672"/>
                  <a:pt x="15100" y="19470"/>
                </a:cubicBezTo>
                <a:cubicBezTo>
                  <a:pt x="15173" y="19435"/>
                  <a:pt x="15240" y="19399"/>
                  <a:pt x="15248" y="19391"/>
                </a:cubicBezTo>
                <a:cubicBezTo>
                  <a:pt x="15256" y="19383"/>
                  <a:pt x="15303" y="19359"/>
                  <a:pt x="15351" y="19338"/>
                </a:cubicBezTo>
                <a:cubicBezTo>
                  <a:pt x="15399" y="19317"/>
                  <a:pt x="15452" y="19283"/>
                  <a:pt x="15472" y="19262"/>
                </a:cubicBezTo>
                <a:cubicBezTo>
                  <a:pt x="15491" y="19241"/>
                  <a:pt x="15509" y="19235"/>
                  <a:pt x="15510" y="19249"/>
                </a:cubicBezTo>
                <a:cubicBezTo>
                  <a:pt x="15511" y="19266"/>
                  <a:pt x="15518" y="19266"/>
                  <a:pt x="15533" y="19249"/>
                </a:cubicBezTo>
                <a:cubicBezTo>
                  <a:pt x="15559" y="19217"/>
                  <a:pt x="15683" y="19153"/>
                  <a:pt x="15874" y="19070"/>
                </a:cubicBezTo>
                <a:cubicBezTo>
                  <a:pt x="16064" y="18988"/>
                  <a:pt x="16250" y="18898"/>
                  <a:pt x="16268" y="18878"/>
                </a:cubicBezTo>
                <a:cubicBezTo>
                  <a:pt x="16276" y="18869"/>
                  <a:pt x="16354" y="18829"/>
                  <a:pt x="16442" y="18789"/>
                </a:cubicBezTo>
                <a:cubicBezTo>
                  <a:pt x="16530" y="18749"/>
                  <a:pt x="16609" y="18710"/>
                  <a:pt x="16617" y="18703"/>
                </a:cubicBezTo>
                <a:cubicBezTo>
                  <a:pt x="16635" y="18687"/>
                  <a:pt x="16733" y="18640"/>
                  <a:pt x="16924" y="18551"/>
                </a:cubicBezTo>
                <a:cubicBezTo>
                  <a:pt x="17004" y="18513"/>
                  <a:pt x="17132" y="18446"/>
                  <a:pt x="17212" y="18402"/>
                </a:cubicBezTo>
                <a:cubicBezTo>
                  <a:pt x="17291" y="18358"/>
                  <a:pt x="17369" y="18319"/>
                  <a:pt x="17382" y="18319"/>
                </a:cubicBezTo>
                <a:cubicBezTo>
                  <a:pt x="17395" y="18319"/>
                  <a:pt x="17465" y="18282"/>
                  <a:pt x="17541" y="18237"/>
                </a:cubicBezTo>
                <a:cubicBezTo>
                  <a:pt x="17617" y="18191"/>
                  <a:pt x="17753" y="18122"/>
                  <a:pt x="17841" y="18081"/>
                </a:cubicBezTo>
                <a:cubicBezTo>
                  <a:pt x="17929" y="18040"/>
                  <a:pt x="18043" y="17984"/>
                  <a:pt x="18091" y="17959"/>
                </a:cubicBezTo>
                <a:cubicBezTo>
                  <a:pt x="18139" y="17933"/>
                  <a:pt x="18196" y="17906"/>
                  <a:pt x="18220" y="17896"/>
                </a:cubicBezTo>
                <a:cubicBezTo>
                  <a:pt x="18244" y="17886"/>
                  <a:pt x="18334" y="17840"/>
                  <a:pt x="18417" y="17793"/>
                </a:cubicBezTo>
                <a:cubicBezTo>
                  <a:pt x="18500" y="17747"/>
                  <a:pt x="18580" y="17711"/>
                  <a:pt x="18595" y="17711"/>
                </a:cubicBezTo>
                <a:cubicBezTo>
                  <a:pt x="18611" y="17711"/>
                  <a:pt x="18628" y="17702"/>
                  <a:pt x="18633" y="17691"/>
                </a:cubicBezTo>
                <a:cubicBezTo>
                  <a:pt x="18642" y="17673"/>
                  <a:pt x="18762" y="17611"/>
                  <a:pt x="19058" y="17476"/>
                </a:cubicBezTo>
                <a:cubicBezTo>
                  <a:pt x="19126" y="17445"/>
                  <a:pt x="19183" y="17411"/>
                  <a:pt x="19183" y="17400"/>
                </a:cubicBezTo>
                <a:cubicBezTo>
                  <a:pt x="19183" y="17389"/>
                  <a:pt x="19202" y="17380"/>
                  <a:pt x="19224" y="17380"/>
                </a:cubicBezTo>
                <a:cubicBezTo>
                  <a:pt x="19270" y="17380"/>
                  <a:pt x="19687" y="17175"/>
                  <a:pt x="19702" y="17145"/>
                </a:cubicBezTo>
                <a:cubicBezTo>
                  <a:pt x="19707" y="17134"/>
                  <a:pt x="19730" y="17125"/>
                  <a:pt x="19751" y="17125"/>
                </a:cubicBezTo>
                <a:cubicBezTo>
                  <a:pt x="19773" y="17125"/>
                  <a:pt x="19795" y="17114"/>
                  <a:pt x="19800" y="17099"/>
                </a:cubicBezTo>
                <a:cubicBezTo>
                  <a:pt x="19806" y="17084"/>
                  <a:pt x="19830" y="17067"/>
                  <a:pt x="19853" y="17062"/>
                </a:cubicBezTo>
                <a:cubicBezTo>
                  <a:pt x="19935" y="17048"/>
                  <a:pt x="20053" y="17002"/>
                  <a:pt x="20073" y="16973"/>
                </a:cubicBezTo>
                <a:cubicBezTo>
                  <a:pt x="20084" y="16957"/>
                  <a:pt x="20122" y="16934"/>
                  <a:pt x="20157" y="16920"/>
                </a:cubicBezTo>
                <a:cubicBezTo>
                  <a:pt x="20191" y="16907"/>
                  <a:pt x="20256" y="16872"/>
                  <a:pt x="20305" y="16844"/>
                </a:cubicBezTo>
                <a:cubicBezTo>
                  <a:pt x="20353" y="16817"/>
                  <a:pt x="20420" y="16782"/>
                  <a:pt x="20452" y="16768"/>
                </a:cubicBezTo>
                <a:cubicBezTo>
                  <a:pt x="20484" y="16754"/>
                  <a:pt x="20587" y="16705"/>
                  <a:pt x="20684" y="16656"/>
                </a:cubicBezTo>
                <a:cubicBezTo>
                  <a:pt x="20780" y="16606"/>
                  <a:pt x="20904" y="16544"/>
                  <a:pt x="20960" y="16520"/>
                </a:cubicBezTo>
                <a:cubicBezTo>
                  <a:pt x="21016" y="16496"/>
                  <a:pt x="21085" y="16458"/>
                  <a:pt x="21112" y="16437"/>
                </a:cubicBezTo>
                <a:cubicBezTo>
                  <a:pt x="21139" y="16416"/>
                  <a:pt x="21230" y="16368"/>
                  <a:pt x="21317" y="16328"/>
                </a:cubicBezTo>
                <a:cubicBezTo>
                  <a:pt x="21600" y="16199"/>
                  <a:pt x="21574" y="16816"/>
                  <a:pt x="21574" y="10779"/>
                </a:cubicBezTo>
                <a:lnTo>
                  <a:pt x="21574" y="5447"/>
                </a:lnTo>
                <a:lnTo>
                  <a:pt x="21445" y="5338"/>
                </a:lnTo>
                <a:cubicBezTo>
                  <a:pt x="21374" y="5278"/>
                  <a:pt x="21239" y="5194"/>
                  <a:pt x="21146" y="5153"/>
                </a:cubicBezTo>
                <a:cubicBezTo>
                  <a:pt x="21053" y="5111"/>
                  <a:pt x="20929" y="5054"/>
                  <a:pt x="20873" y="5024"/>
                </a:cubicBezTo>
                <a:cubicBezTo>
                  <a:pt x="20817" y="4994"/>
                  <a:pt x="20732" y="4947"/>
                  <a:pt x="20684" y="4921"/>
                </a:cubicBezTo>
                <a:cubicBezTo>
                  <a:pt x="20635" y="4895"/>
                  <a:pt x="20595" y="4882"/>
                  <a:pt x="20593" y="4888"/>
                </a:cubicBezTo>
                <a:cubicBezTo>
                  <a:pt x="20590" y="4894"/>
                  <a:pt x="20565" y="4878"/>
                  <a:pt x="20536" y="4855"/>
                </a:cubicBezTo>
                <a:cubicBezTo>
                  <a:pt x="20481" y="4813"/>
                  <a:pt x="20363" y="4752"/>
                  <a:pt x="20100" y="4630"/>
                </a:cubicBezTo>
                <a:cubicBezTo>
                  <a:pt x="20019" y="4593"/>
                  <a:pt x="19917" y="4544"/>
                  <a:pt x="19872" y="4518"/>
                </a:cubicBezTo>
                <a:cubicBezTo>
                  <a:pt x="19786" y="4468"/>
                  <a:pt x="19651" y="4402"/>
                  <a:pt x="19531" y="4349"/>
                </a:cubicBezTo>
                <a:cubicBezTo>
                  <a:pt x="19491" y="4331"/>
                  <a:pt x="19404" y="4285"/>
                  <a:pt x="19338" y="4247"/>
                </a:cubicBezTo>
                <a:cubicBezTo>
                  <a:pt x="19272" y="4208"/>
                  <a:pt x="19201" y="4171"/>
                  <a:pt x="19179" y="4167"/>
                </a:cubicBezTo>
                <a:cubicBezTo>
                  <a:pt x="19157" y="4163"/>
                  <a:pt x="19134" y="4154"/>
                  <a:pt x="19126" y="4147"/>
                </a:cubicBezTo>
                <a:cubicBezTo>
                  <a:pt x="19102" y="4127"/>
                  <a:pt x="19000" y="4072"/>
                  <a:pt x="18921" y="4038"/>
                </a:cubicBezTo>
                <a:cubicBezTo>
                  <a:pt x="18881" y="4021"/>
                  <a:pt x="18842" y="4001"/>
                  <a:pt x="18834" y="3992"/>
                </a:cubicBezTo>
                <a:cubicBezTo>
                  <a:pt x="18826" y="3983"/>
                  <a:pt x="18748" y="3945"/>
                  <a:pt x="18660" y="3906"/>
                </a:cubicBezTo>
                <a:cubicBezTo>
                  <a:pt x="18571" y="3867"/>
                  <a:pt x="18489" y="3822"/>
                  <a:pt x="18478" y="3807"/>
                </a:cubicBezTo>
                <a:cubicBezTo>
                  <a:pt x="18466" y="3791"/>
                  <a:pt x="18455" y="3787"/>
                  <a:pt x="18455" y="3800"/>
                </a:cubicBezTo>
                <a:cubicBezTo>
                  <a:pt x="18455" y="3813"/>
                  <a:pt x="18430" y="3808"/>
                  <a:pt x="18402" y="3787"/>
                </a:cubicBezTo>
                <a:cubicBezTo>
                  <a:pt x="18374" y="3766"/>
                  <a:pt x="18310" y="3734"/>
                  <a:pt x="18258" y="3714"/>
                </a:cubicBezTo>
                <a:cubicBezTo>
                  <a:pt x="18206" y="3695"/>
                  <a:pt x="18163" y="3670"/>
                  <a:pt x="18163" y="3661"/>
                </a:cubicBezTo>
                <a:cubicBezTo>
                  <a:pt x="18163" y="3653"/>
                  <a:pt x="18106" y="3625"/>
                  <a:pt x="18038" y="3598"/>
                </a:cubicBezTo>
                <a:cubicBezTo>
                  <a:pt x="17970" y="3572"/>
                  <a:pt x="17886" y="3527"/>
                  <a:pt x="17848" y="3499"/>
                </a:cubicBezTo>
                <a:cubicBezTo>
                  <a:pt x="17811" y="3471"/>
                  <a:pt x="17768" y="3447"/>
                  <a:pt x="17757" y="3446"/>
                </a:cubicBezTo>
                <a:cubicBezTo>
                  <a:pt x="17726" y="3445"/>
                  <a:pt x="17288" y="3228"/>
                  <a:pt x="17250" y="3195"/>
                </a:cubicBezTo>
                <a:cubicBezTo>
                  <a:pt x="17230" y="3178"/>
                  <a:pt x="17173" y="3151"/>
                  <a:pt x="17121" y="3132"/>
                </a:cubicBezTo>
                <a:cubicBezTo>
                  <a:pt x="17069" y="3113"/>
                  <a:pt x="17026" y="3092"/>
                  <a:pt x="17026" y="3082"/>
                </a:cubicBezTo>
                <a:cubicBezTo>
                  <a:pt x="17026" y="3073"/>
                  <a:pt x="16990" y="3050"/>
                  <a:pt x="16946" y="3033"/>
                </a:cubicBezTo>
                <a:cubicBezTo>
                  <a:pt x="16902" y="3016"/>
                  <a:pt x="16817" y="2978"/>
                  <a:pt x="16757" y="2947"/>
                </a:cubicBezTo>
                <a:cubicBezTo>
                  <a:pt x="16697" y="2915"/>
                  <a:pt x="16566" y="2849"/>
                  <a:pt x="16465" y="2801"/>
                </a:cubicBezTo>
                <a:cubicBezTo>
                  <a:pt x="16364" y="2754"/>
                  <a:pt x="16276" y="2706"/>
                  <a:pt x="16268" y="2695"/>
                </a:cubicBezTo>
                <a:cubicBezTo>
                  <a:pt x="16260" y="2685"/>
                  <a:pt x="16199" y="2657"/>
                  <a:pt x="16135" y="2629"/>
                </a:cubicBezTo>
                <a:cubicBezTo>
                  <a:pt x="16007" y="2573"/>
                  <a:pt x="15895" y="2518"/>
                  <a:pt x="15828" y="2480"/>
                </a:cubicBezTo>
                <a:cubicBezTo>
                  <a:pt x="15804" y="2467"/>
                  <a:pt x="15771" y="2453"/>
                  <a:pt x="15752" y="2451"/>
                </a:cubicBezTo>
                <a:cubicBezTo>
                  <a:pt x="15733" y="2448"/>
                  <a:pt x="15680" y="2418"/>
                  <a:pt x="15635" y="2381"/>
                </a:cubicBezTo>
                <a:cubicBezTo>
                  <a:pt x="15590" y="2345"/>
                  <a:pt x="15535" y="2315"/>
                  <a:pt x="15510" y="2315"/>
                </a:cubicBezTo>
                <a:cubicBezTo>
                  <a:pt x="15485" y="2315"/>
                  <a:pt x="15416" y="2287"/>
                  <a:pt x="15362" y="2252"/>
                </a:cubicBezTo>
                <a:cubicBezTo>
                  <a:pt x="15308" y="2217"/>
                  <a:pt x="15247" y="2189"/>
                  <a:pt x="15226" y="2189"/>
                </a:cubicBezTo>
                <a:cubicBezTo>
                  <a:pt x="15205" y="2189"/>
                  <a:pt x="15188" y="2174"/>
                  <a:pt x="15188" y="2160"/>
                </a:cubicBezTo>
                <a:cubicBezTo>
                  <a:pt x="15188" y="2145"/>
                  <a:pt x="15176" y="2142"/>
                  <a:pt x="15161" y="2150"/>
                </a:cubicBezTo>
                <a:cubicBezTo>
                  <a:pt x="15146" y="2158"/>
                  <a:pt x="15125" y="2148"/>
                  <a:pt x="15112" y="2130"/>
                </a:cubicBezTo>
                <a:cubicBezTo>
                  <a:pt x="15099" y="2112"/>
                  <a:pt x="15021" y="2069"/>
                  <a:pt x="14941" y="2034"/>
                </a:cubicBezTo>
                <a:cubicBezTo>
                  <a:pt x="14861" y="1999"/>
                  <a:pt x="14790" y="1967"/>
                  <a:pt x="14782" y="1958"/>
                </a:cubicBezTo>
                <a:cubicBezTo>
                  <a:pt x="14774" y="1949"/>
                  <a:pt x="14607" y="1864"/>
                  <a:pt x="14414" y="1769"/>
                </a:cubicBezTo>
                <a:cubicBezTo>
                  <a:pt x="14222" y="1675"/>
                  <a:pt x="14064" y="1586"/>
                  <a:pt x="14058" y="1574"/>
                </a:cubicBezTo>
                <a:cubicBezTo>
                  <a:pt x="14053" y="1562"/>
                  <a:pt x="14028" y="1551"/>
                  <a:pt x="14005" y="1551"/>
                </a:cubicBezTo>
                <a:cubicBezTo>
                  <a:pt x="13982" y="1551"/>
                  <a:pt x="13963" y="1542"/>
                  <a:pt x="13963" y="1528"/>
                </a:cubicBezTo>
                <a:cubicBezTo>
                  <a:pt x="13963" y="1514"/>
                  <a:pt x="13943" y="1502"/>
                  <a:pt x="13918" y="1502"/>
                </a:cubicBezTo>
                <a:cubicBezTo>
                  <a:pt x="13869" y="1502"/>
                  <a:pt x="13728" y="1428"/>
                  <a:pt x="13694" y="1386"/>
                </a:cubicBezTo>
                <a:cubicBezTo>
                  <a:pt x="13683" y="1371"/>
                  <a:pt x="13665" y="1363"/>
                  <a:pt x="13653" y="1366"/>
                </a:cubicBezTo>
                <a:cubicBezTo>
                  <a:pt x="13640" y="1368"/>
                  <a:pt x="13485" y="1297"/>
                  <a:pt x="13308" y="1207"/>
                </a:cubicBezTo>
                <a:cubicBezTo>
                  <a:pt x="13130" y="1117"/>
                  <a:pt x="12969" y="1042"/>
                  <a:pt x="12951" y="1042"/>
                </a:cubicBezTo>
                <a:cubicBezTo>
                  <a:pt x="12933" y="1042"/>
                  <a:pt x="12907" y="1030"/>
                  <a:pt x="12895" y="1012"/>
                </a:cubicBezTo>
                <a:cubicBezTo>
                  <a:pt x="12869" y="978"/>
                  <a:pt x="12713" y="896"/>
                  <a:pt x="12512" y="814"/>
                </a:cubicBezTo>
                <a:cubicBezTo>
                  <a:pt x="12443" y="786"/>
                  <a:pt x="12347" y="735"/>
                  <a:pt x="12296" y="701"/>
                </a:cubicBezTo>
                <a:cubicBezTo>
                  <a:pt x="12244" y="667"/>
                  <a:pt x="12155" y="621"/>
                  <a:pt x="12099" y="599"/>
                </a:cubicBezTo>
                <a:cubicBezTo>
                  <a:pt x="11958" y="541"/>
                  <a:pt x="11824" y="478"/>
                  <a:pt x="11807" y="460"/>
                </a:cubicBezTo>
                <a:cubicBezTo>
                  <a:pt x="11789" y="442"/>
                  <a:pt x="11681" y="386"/>
                  <a:pt x="11560" y="334"/>
                </a:cubicBezTo>
                <a:cubicBezTo>
                  <a:pt x="11512" y="313"/>
                  <a:pt x="11397" y="255"/>
                  <a:pt x="11306" y="202"/>
                </a:cubicBezTo>
                <a:cubicBezTo>
                  <a:pt x="11216" y="149"/>
                  <a:pt x="11124" y="100"/>
                  <a:pt x="11102" y="96"/>
                </a:cubicBezTo>
                <a:cubicBezTo>
                  <a:pt x="11080" y="92"/>
                  <a:pt x="11057" y="83"/>
                  <a:pt x="11049" y="76"/>
                </a:cubicBezTo>
                <a:cubicBezTo>
                  <a:pt x="11014" y="45"/>
                  <a:pt x="10865" y="0"/>
                  <a:pt x="10795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454" name="vidéo-collée.png" descr="vidéo-collée.png"/>
          <p:cNvPicPr>
            <a:picLocks noChangeAspect="1"/>
          </p:cNvPicPr>
          <p:nvPr/>
        </p:nvPicPr>
        <p:blipFill>
          <a:blip r:embed="rId5"/>
          <a:srcRect l="13209" t="6047" r="14389" b="6964"/>
          <a:stretch>
            <a:fillRect/>
          </a:stretch>
        </p:blipFill>
        <p:spPr>
          <a:xfrm>
            <a:off x="9317976" y="8973081"/>
            <a:ext cx="2259014" cy="25953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8" extrusionOk="0">
                <a:moveTo>
                  <a:pt x="10735" y="5"/>
                </a:moveTo>
                <a:cubicBezTo>
                  <a:pt x="10671" y="12"/>
                  <a:pt x="10592" y="41"/>
                  <a:pt x="10557" y="67"/>
                </a:cubicBezTo>
                <a:cubicBezTo>
                  <a:pt x="10523" y="94"/>
                  <a:pt x="10382" y="165"/>
                  <a:pt x="10246" y="226"/>
                </a:cubicBezTo>
                <a:cubicBezTo>
                  <a:pt x="10109" y="286"/>
                  <a:pt x="9993" y="346"/>
                  <a:pt x="9988" y="358"/>
                </a:cubicBezTo>
                <a:cubicBezTo>
                  <a:pt x="9983" y="370"/>
                  <a:pt x="9967" y="378"/>
                  <a:pt x="9954" y="378"/>
                </a:cubicBezTo>
                <a:cubicBezTo>
                  <a:pt x="9927" y="378"/>
                  <a:pt x="9719" y="483"/>
                  <a:pt x="9457" y="629"/>
                </a:cubicBezTo>
                <a:cubicBezTo>
                  <a:pt x="9368" y="678"/>
                  <a:pt x="9294" y="714"/>
                  <a:pt x="9290" y="708"/>
                </a:cubicBezTo>
                <a:cubicBezTo>
                  <a:pt x="9285" y="702"/>
                  <a:pt x="9271" y="707"/>
                  <a:pt x="9259" y="721"/>
                </a:cubicBezTo>
                <a:cubicBezTo>
                  <a:pt x="9235" y="750"/>
                  <a:pt x="9109" y="817"/>
                  <a:pt x="8963" y="876"/>
                </a:cubicBezTo>
                <a:cubicBezTo>
                  <a:pt x="8907" y="899"/>
                  <a:pt x="8818" y="944"/>
                  <a:pt x="8766" y="978"/>
                </a:cubicBezTo>
                <a:cubicBezTo>
                  <a:pt x="8714" y="1013"/>
                  <a:pt x="8671" y="1035"/>
                  <a:pt x="8671" y="1025"/>
                </a:cubicBezTo>
                <a:cubicBezTo>
                  <a:pt x="8671" y="1015"/>
                  <a:pt x="8646" y="1022"/>
                  <a:pt x="8618" y="1041"/>
                </a:cubicBezTo>
                <a:cubicBezTo>
                  <a:pt x="8555" y="1085"/>
                  <a:pt x="8458" y="1136"/>
                  <a:pt x="8307" y="1200"/>
                </a:cubicBezTo>
                <a:cubicBezTo>
                  <a:pt x="8243" y="1227"/>
                  <a:pt x="8182" y="1256"/>
                  <a:pt x="8174" y="1266"/>
                </a:cubicBezTo>
                <a:cubicBezTo>
                  <a:pt x="8166" y="1275"/>
                  <a:pt x="8088" y="1319"/>
                  <a:pt x="7999" y="1361"/>
                </a:cubicBezTo>
                <a:cubicBezTo>
                  <a:pt x="7829" y="1442"/>
                  <a:pt x="7662" y="1526"/>
                  <a:pt x="7517" y="1602"/>
                </a:cubicBezTo>
                <a:cubicBezTo>
                  <a:pt x="7469" y="1628"/>
                  <a:pt x="7384" y="1667"/>
                  <a:pt x="7328" y="1692"/>
                </a:cubicBezTo>
                <a:cubicBezTo>
                  <a:pt x="7272" y="1716"/>
                  <a:pt x="7194" y="1759"/>
                  <a:pt x="7157" y="1787"/>
                </a:cubicBezTo>
                <a:cubicBezTo>
                  <a:pt x="7120" y="1815"/>
                  <a:pt x="7080" y="1842"/>
                  <a:pt x="7070" y="1843"/>
                </a:cubicBezTo>
                <a:cubicBezTo>
                  <a:pt x="7006" y="1851"/>
                  <a:pt x="6748" y="1969"/>
                  <a:pt x="6705" y="2012"/>
                </a:cubicBezTo>
                <a:cubicBezTo>
                  <a:pt x="6677" y="2040"/>
                  <a:pt x="6656" y="2055"/>
                  <a:pt x="6656" y="2045"/>
                </a:cubicBezTo>
                <a:cubicBezTo>
                  <a:pt x="6656" y="2035"/>
                  <a:pt x="6621" y="2047"/>
                  <a:pt x="6576" y="2074"/>
                </a:cubicBezTo>
                <a:cubicBezTo>
                  <a:pt x="6532" y="2102"/>
                  <a:pt x="6415" y="2160"/>
                  <a:pt x="6318" y="2203"/>
                </a:cubicBezTo>
                <a:cubicBezTo>
                  <a:pt x="6101" y="2301"/>
                  <a:pt x="5975" y="2367"/>
                  <a:pt x="5954" y="2391"/>
                </a:cubicBezTo>
                <a:cubicBezTo>
                  <a:pt x="5945" y="2402"/>
                  <a:pt x="5852" y="2447"/>
                  <a:pt x="5749" y="2490"/>
                </a:cubicBezTo>
                <a:cubicBezTo>
                  <a:pt x="5646" y="2534"/>
                  <a:pt x="5503" y="2605"/>
                  <a:pt x="5430" y="2649"/>
                </a:cubicBezTo>
                <a:cubicBezTo>
                  <a:pt x="5357" y="2693"/>
                  <a:pt x="5278" y="2728"/>
                  <a:pt x="5256" y="2731"/>
                </a:cubicBezTo>
                <a:cubicBezTo>
                  <a:pt x="5233" y="2734"/>
                  <a:pt x="5209" y="2746"/>
                  <a:pt x="5199" y="2758"/>
                </a:cubicBezTo>
                <a:cubicBezTo>
                  <a:pt x="5189" y="2769"/>
                  <a:pt x="5150" y="2795"/>
                  <a:pt x="5112" y="2814"/>
                </a:cubicBezTo>
                <a:cubicBezTo>
                  <a:pt x="5073" y="2833"/>
                  <a:pt x="4995" y="2871"/>
                  <a:pt x="4937" y="2900"/>
                </a:cubicBezTo>
                <a:cubicBezTo>
                  <a:pt x="4879" y="2928"/>
                  <a:pt x="4731" y="2996"/>
                  <a:pt x="4611" y="3052"/>
                </a:cubicBezTo>
                <a:cubicBezTo>
                  <a:pt x="4490" y="3107"/>
                  <a:pt x="4387" y="3161"/>
                  <a:pt x="4379" y="3170"/>
                </a:cubicBezTo>
                <a:cubicBezTo>
                  <a:pt x="4359" y="3193"/>
                  <a:pt x="4265" y="3240"/>
                  <a:pt x="4144" y="3293"/>
                </a:cubicBezTo>
                <a:cubicBezTo>
                  <a:pt x="4088" y="3317"/>
                  <a:pt x="4039" y="3348"/>
                  <a:pt x="4034" y="3359"/>
                </a:cubicBezTo>
                <a:cubicBezTo>
                  <a:pt x="4029" y="3369"/>
                  <a:pt x="4005" y="3375"/>
                  <a:pt x="3985" y="3375"/>
                </a:cubicBezTo>
                <a:cubicBezTo>
                  <a:pt x="3964" y="3375"/>
                  <a:pt x="3933" y="3393"/>
                  <a:pt x="3912" y="3415"/>
                </a:cubicBezTo>
                <a:cubicBezTo>
                  <a:pt x="3892" y="3436"/>
                  <a:pt x="3867" y="3448"/>
                  <a:pt x="3859" y="3441"/>
                </a:cubicBezTo>
                <a:cubicBezTo>
                  <a:pt x="3852" y="3435"/>
                  <a:pt x="3824" y="3451"/>
                  <a:pt x="3795" y="3474"/>
                </a:cubicBezTo>
                <a:cubicBezTo>
                  <a:pt x="3766" y="3498"/>
                  <a:pt x="3657" y="3554"/>
                  <a:pt x="3556" y="3600"/>
                </a:cubicBezTo>
                <a:cubicBezTo>
                  <a:pt x="3340" y="3697"/>
                  <a:pt x="3286" y="3724"/>
                  <a:pt x="3161" y="3801"/>
                </a:cubicBezTo>
                <a:cubicBezTo>
                  <a:pt x="3110" y="3832"/>
                  <a:pt x="3056" y="3860"/>
                  <a:pt x="3040" y="3860"/>
                </a:cubicBezTo>
                <a:cubicBezTo>
                  <a:pt x="3024" y="3860"/>
                  <a:pt x="2907" y="3912"/>
                  <a:pt x="2782" y="3979"/>
                </a:cubicBezTo>
                <a:cubicBezTo>
                  <a:pt x="2656" y="4046"/>
                  <a:pt x="2493" y="4128"/>
                  <a:pt x="2421" y="4161"/>
                </a:cubicBezTo>
                <a:cubicBezTo>
                  <a:pt x="2349" y="4193"/>
                  <a:pt x="2285" y="4228"/>
                  <a:pt x="2277" y="4237"/>
                </a:cubicBezTo>
                <a:cubicBezTo>
                  <a:pt x="2269" y="4246"/>
                  <a:pt x="2215" y="4275"/>
                  <a:pt x="2159" y="4299"/>
                </a:cubicBezTo>
                <a:cubicBezTo>
                  <a:pt x="1943" y="4395"/>
                  <a:pt x="1734" y="4499"/>
                  <a:pt x="1685" y="4537"/>
                </a:cubicBezTo>
                <a:cubicBezTo>
                  <a:pt x="1657" y="4559"/>
                  <a:pt x="1636" y="4568"/>
                  <a:pt x="1636" y="4557"/>
                </a:cubicBezTo>
                <a:cubicBezTo>
                  <a:pt x="1636" y="4546"/>
                  <a:pt x="1593" y="4566"/>
                  <a:pt x="1541" y="4600"/>
                </a:cubicBezTo>
                <a:cubicBezTo>
                  <a:pt x="1489" y="4634"/>
                  <a:pt x="1378" y="4689"/>
                  <a:pt x="1298" y="4722"/>
                </a:cubicBezTo>
                <a:cubicBezTo>
                  <a:pt x="1218" y="4755"/>
                  <a:pt x="1132" y="4797"/>
                  <a:pt x="1108" y="4814"/>
                </a:cubicBezTo>
                <a:cubicBezTo>
                  <a:pt x="1063" y="4847"/>
                  <a:pt x="927" y="4916"/>
                  <a:pt x="702" y="5019"/>
                </a:cubicBezTo>
                <a:cubicBezTo>
                  <a:pt x="543" y="5092"/>
                  <a:pt x="468" y="5134"/>
                  <a:pt x="421" y="5171"/>
                </a:cubicBezTo>
                <a:cubicBezTo>
                  <a:pt x="402" y="5186"/>
                  <a:pt x="342" y="5215"/>
                  <a:pt x="288" y="5234"/>
                </a:cubicBezTo>
                <a:cubicBezTo>
                  <a:pt x="172" y="5275"/>
                  <a:pt x="140" y="5299"/>
                  <a:pt x="61" y="5412"/>
                </a:cubicBezTo>
                <a:lnTo>
                  <a:pt x="0" y="5498"/>
                </a:lnTo>
                <a:lnTo>
                  <a:pt x="0" y="10826"/>
                </a:lnTo>
                <a:lnTo>
                  <a:pt x="0" y="16154"/>
                </a:lnTo>
                <a:lnTo>
                  <a:pt x="83" y="16223"/>
                </a:lnTo>
                <a:cubicBezTo>
                  <a:pt x="130" y="16262"/>
                  <a:pt x="245" y="16327"/>
                  <a:pt x="338" y="16369"/>
                </a:cubicBezTo>
                <a:cubicBezTo>
                  <a:pt x="508" y="16445"/>
                  <a:pt x="551" y="16468"/>
                  <a:pt x="626" y="16527"/>
                </a:cubicBezTo>
                <a:cubicBezTo>
                  <a:pt x="649" y="16545"/>
                  <a:pt x="680" y="16560"/>
                  <a:pt x="698" y="16560"/>
                </a:cubicBezTo>
                <a:cubicBezTo>
                  <a:pt x="731" y="16560"/>
                  <a:pt x="876" y="16632"/>
                  <a:pt x="903" y="16662"/>
                </a:cubicBezTo>
                <a:cubicBezTo>
                  <a:pt x="911" y="16671"/>
                  <a:pt x="954" y="16688"/>
                  <a:pt x="994" y="16699"/>
                </a:cubicBezTo>
                <a:cubicBezTo>
                  <a:pt x="1034" y="16710"/>
                  <a:pt x="1108" y="16745"/>
                  <a:pt x="1157" y="16778"/>
                </a:cubicBezTo>
                <a:cubicBezTo>
                  <a:pt x="1207" y="16811"/>
                  <a:pt x="1253" y="16841"/>
                  <a:pt x="1264" y="16841"/>
                </a:cubicBezTo>
                <a:cubicBezTo>
                  <a:pt x="1274" y="16841"/>
                  <a:pt x="1367" y="16884"/>
                  <a:pt x="1472" y="16940"/>
                </a:cubicBezTo>
                <a:cubicBezTo>
                  <a:pt x="1577" y="16996"/>
                  <a:pt x="1677" y="17042"/>
                  <a:pt x="1692" y="17042"/>
                </a:cubicBezTo>
                <a:cubicBezTo>
                  <a:pt x="1708" y="17042"/>
                  <a:pt x="1723" y="17051"/>
                  <a:pt x="1723" y="17062"/>
                </a:cubicBezTo>
                <a:cubicBezTo>
                  <a:pt x="1723" y="17073"/>
                  <a:pt x="1767" y="17098"/>
                  <a:pt x="1822" y="17115"/>
                </a:cubicBezTo>
                <a:cubicBezTo>
                  <a:pt x="1876" y="17132"/>
                  <a:pt x="1959" y="17170"/>
                  <a:pt x="2004" y="17201"/>
                </a:cubicBezTo>
                <a:cubicBezTo>
                  <a:pt x="2048" y="17231"/>
                  <a:pt x="2101" y="17257"/>
                  <a:pt x="2121" y="17260"/>
                </a:cubicBezTo>
                <a:cubicBezTo>
                  <a:pt x="2141" y="17263"/>
                  <a:pt x="2211" y="17299"/>
                  <a:pt x="2281" y="17339"/>
                </a:cubicBezTo>
                <a:cubicBezTo>
                  <a:pt x="2350" y="17380"/>
                  <a:pt x="2442" y="17425"/>
                  <a:pt x="2482" y="17442"/>
                </a:cubicBezTo>
                <a:cubicBezTo>
                  <a:pt x="2522" y="17458"/>
                  <a:pt x="2607" y="17500"/>
                  <a:pt x="2672" y="17534"/>
                </a:cubicBezTo>
                <a:cubicBezTo>
                  <a:pt x="2736" y="17568"/>
                  <a:pt x="2867" y="17635"/>
                  <a:pt x="2964" y="17679"/>
                </a:cubicBezTo>
                <a:cubicBezTo>
                  <a:pt x="3060" y="17724"/>
                  <a:pt x="3145" y="17769"/>
                  <a:pt x="3153" y="17778"/>
                </a:cubicBezTo>
                <a:cubicBezTo>
                  <a:pt x="3162" y="17788"/>
                  <a:pt x="3252" y="17833"/>
                  <a:pt x="3355" y="17877"/>
                </a:cubicBezTo>
                <a:cubicBezTo>
                  <a:pt x="3457" y="17922"/>
                  <a:pt x="3559" y="17976"/>
                  <a:pt x="3582" y="17996"/>
                </a:cubicBezTo>
                <a:cubicBezTo>
                  <a:pt x="3606" y="18017"/>
                  <a:pt x="3637" y="18032"/>
                  <a:pt x="3654" y="18032"/>
                </a:cubicBezTo>
                <a:cubicBezTo>
                  <a:pt x="3672" y="18032"/>
                  <a:pt x="3726" y="18060"/>
                  <a:pt x="3776" y="18092"/>
                </a:cubicBezTo>
                <a:cubicBezTo>
                  <a:pt x="3826" y="18124"/>
                  <a:pt x="3945" y="18183"/>
                  <a:pt x="4041" y="18224"/>
                </a:cubicBezTo>
                <a:cubicBezTo>
                  <a:pt x="4138" y="18265"/>
                  <a:pt x="4222" y="18309"/>
                  <a:pt x="4227" y="18320"/>
                </a:cubicBezTo>
                <a:cubicBezTo>
                  <a:pt x="4233" y="18330"/>
                  <a:pt x="4247" y="18336"/>
                  <a:pt x="4262" y="18336"/>
                </a:cubicBezTo>
                <a:cubicBezTo>
                  <a:pt x="4276" y="18336"/>
                  <a:pt x="4368" y="18383"/>
                  <a:pt x="4466" y="18439"/>
                </a:cubicBezTo>
                <a:cubicBezTo>
                  <a:pt x="4565" y="18494"/>
                  <a:pt x="4675" y="18548"/>
                  <a:pt x="4709" y="18557"/>
                </a:cubicBezTo>
                <a:cubicBezTo>
                  <a:pt x="4761" y="18572"/>
                  <a:pt x="4978" y="18687"/>
                  <a:pt x="5093" y="18762"/>
                </a:cubicBezTo>
                <a:cubicBezTo>
                  <a:pt x="5109" y="18773"/>
                  <a:pt x="5184" y="18807"/>
                  <a:pt x="5256" y="18838"/>
                </a:cubicBezTo>
                <a:cubicBezTo>
                  <a:pt x="5440" y="18917"/>
                  <a:pt x="5639" y="19022"/>
                  <a:pt x="5700" y="19069"/>
                </a:cubicBezTo>
                <a:cubicBezTo>
                  <a:pt x="5728" y="19091"/>
                  <a:pt x="5749" y="19101"/>
                  <a:pt x="5749" y="19092"/>
                </a:cubicBezTo>
                <a:cubicBezTo>
                  <a:pt x="5749" y="19077"/>
                  <a:pt x="6041" y="19220"/>
                  <a:pt x="6072" y="19251"/>
                </a:cubicBezTo>
                <a:cubicBezTo>
                  <a:pt x="6080" y="19259"/>
                  <a:pt x="6151" y="19294"/>
                  <a:pt x="6231" y="19330"/>
                </a:cubicBezTo>
                <a:cubicBezTo>
                  <a:pt x="6405" y="19407"/>
                  <a:pt x="6518" y="19464"/>
                  <a:pt x="6538" y="19482"/>
                </a:cubicBezTo>
                <a:cubicBezTo>
                  <a:pt x="6564" y="19504"/>
                  <a:pt x="6725" y="19582"/>
                  <a:pt x="6861" y="19640"/>
                </a:cubicBezTo>
                <a:cubicBezTo>
                  <a:pt x="6933" y="19671"/>
                  <a:pt x="6997" y="19704"/>
                  <a:pt x="7005" y="19713"/>
                </a:cubicBezTo>
                <a:cubicBezTo>
                  <a:pt x="7013" y="19722"/>
                  <a:pt x="7099" y="19767"/>
                  <a:pt x="7195" y="19812"/>
                </a:cubicBezTo>
                <a:cubicBezTo>
                  <a:pt x="7291" y="19857"/>
                  <a:pt x="7409" y="19917"/>
                  <a:pt x="7457" y="19947"/>
                </a:cubicBezTo>
                <a:cubicBezTo>
                  <a:pt x="7505" y="19977"/>
                  <a:pt x="7549" y="19997"/>
                  <a:pt x="7552" y="19990"/>
                </a:cubicBezTo>
                <a:cubicBezTo>
                  <a:pt x="7554" y="19983"/>
                  <a:pt x="7590" y="20002"/>
                  <a:pt x="7631" y="20033"/>
                </a:cubicBezTo>
                <a:cubicBezTo>
                  <a:pt x="7673" y="20064"/>
                  <a:pt x="7724" y="20089"/>
                  <a:pt x="7745" y="20089"/>
                </a:cubicBezTo>
                <a:cubicBezTo>
                  <a:pt x="7766" y="20089"/>
                  <a:pt x="7794" y="20103"/>
                  <a:pt x="7810" y="20116"/>
                </a:cubicBezTo>
                <a:cubicBezTo>
                  <a:pt x="7825" y="20129"/>
                  <a:pt x="7918" y="20177"/>
                  <a:pt x="8015" y="20224"/>
                </a:cubicBezTo>
                <a:cubicBezTo>
                  <a:pt x="8111" y="20272"/>
                  <a:pt x="8282" y="20358"/>
                  <a:pt x="8398" y="20416"/>
                </a:cubicBezTo>
                <a:cubicBezTo>
                  <a:pt x="8647" y="20540"/>
                  <a:pt x="8785" y="20607"/>
                  <a:pt x="8963" y="20693"/>
                </a:cubicBezTo>
                <a:cubicBezTo>
                  <a:pt x="9036" y="20728"/>
                  <a:pt x="9099" y="20769"/>
                  <a:pt x="9108" y="20779"/>
                </a:cubicBezTo>
                <a:cubicBezTo>
                  <a:pt x="9116" y="20790"/>
                  <a:pt x="9137" y="20800"/>
                  <a:pt x="9153" y="20802"/>
                </a:cubicBezTo>
                <a:cubicBezTo>
                  <a:pt x="9169" y="20804"/>
                  <a:pt x="9226" y="20828"/>
                  <a:pt x="9282" y="20858"/>
                </a:cubicBezTo>
                <a:cubicBezTo>
                  <a:pt x="9338" y="20888"/>
                  <a:pt x="9438" y="20935"/>
                  <a:pt x="9502" y="20961"/>
                </a:cubicBezTo>
                <a:cubicBezTo>
                  <a:pt x="9566" y="20987"/>
                  <a:pt x="9648" y="21033"/>
                  <a:pt x="9684" y="21063"/>
                </a:cubicBezTo>
                <a:cubicBezTo>
                  <a:pt x="9720" y="21093"/>
                  <a:pt x="9749" y="21109"/>
                  <a:pt x="9749" y="21099"/>
                </a:cubicBezTo>
                <a:cubicBezTo>
                  <a:pt x="9749" y="21090"/>
                  <a:pt x="9831" y="21126"/>
                  <a:pt x="9931" y="21182"/>
                </a:cubicBezTo>
                <a:cubicBezTo>
                  <a:pt x="10031" y="21238"/>
                  <a:pt x="10167" y="21306"/>
                  <a:pt x="10231" y="21334"/>
                </a:cubicBezTo>
                <a:cubicBezTo>
                  <a:pt x="10367" y="21392"/>
                  <a:pt x="10460" y="21441"/>
                  <a:pt x="10481" y="21466"/>
                </a:cubicBezTo>
                <a:cubicBezTo>
                  <a:pt x="10490" y="21475"/>
                  <a:pt x="10554" y="21507"/>
                  <a:pt x="10625" y="21535"/>
                </a:cubicBezTo>
                <a:cubicBezTo>
                  <a:pt x="10697" y="21563"/>
                  <a:pt x="10769" y="21587"/>
                  <a:pt x="10785" y="21588"/>
                </a:cubicBezTo>
                <a:cubicBezTo>
                  <a:pt x="10834" y="21591"/>
                  <a:pt x="11062" y="21506"/>
                  <a:pt x="11062" y="21486"/>
                </a:cubicBezTo>
                <a:cubicBezTo>
                  <a:pt x="11062" y="21475"/>
                  <a:pt x="11151" y="21429"/>
                  <a:pt x="11259" y="21383"/>
                </a:cubicBezTo>
                <a:cubicBezTo>
                  <a:pt x="11368" y="21338"/>
                  <a:pt x="11464" y="21295"/>
                  <a:pt x="11472" y="21287"/>
                </a:cubicBezTo>
                <a:cubicBezTo>
                  <a:pt x="11480" y="21279"/>
                  <a:pt x="11515" y="21259"/>
                  <a:pt x="11551" y="21241"/>
                </a:cubicBezTo>
                <a:cubicBezTo>
                  <a:pt x="11716" y="21161"/>
                  <a:pt x="11749" y="21142"/>
                  <a:pt x="11787" y="21113"/>
                </a:cubicBezTo>
                <a:cubicBezTo>
                  <a:pt x="11809" y="21095"/>
                  <a:pt x="11840" y="21088"/>
                  <a:pt x="11855" y="21096"/>
                </a:cubicBezTo>
                <a:cubicBezTo>
                  <a:pt x="11870" y="21104"/>
                  <a:pt x="11882" y="21100"/>
                  <a:pt x="11882" y="21086"/>
                </a:cubicBezTo>
                <a:cubicBezTo>
                  <a:pt x="11882" y="21072"/>
                  <a:pt x="11956" y="21029"/>
                  <a:pt x="12048" y="20990"/>
                </a:cubicBezTo>
                <a:cubicBezTo>
                  <a:pt x="12141" y="20952"/>
                  <a:pt x="12237" y="20905"/>
                  <a:pt x="12261" y="20888"/>
                </a:cubicBezTo>
                <a:cubicBezTo>
                  <a:pt x="12285" y="20871"/>
                  <a:pt x="12370" y="20826"/>
                  <a:pt x="12451" y="20789"/>
                </a:cubicBezTo>
                <a:cubicBezTo>
                  <a:pt x="12620" y="20711"/>
                  <a:pt x="12679" y="20681"/>
                  <a:pt x="12800" y="20611"/>
                </a:cubicBezTo>
                <a:cubicBezTo>
                  <a:pt x="12848" y="20583"/>
                  <a:pt x="12894" y="20559"/>
                  <a:pt x="12902" y="20558"/>
                </a:cubicBezTo>
                <a:cubicBezTo>
                  <a:pt x="12910" y="20557"/>
                  <a:pt x="12971" y="20529"/>
                  <a:pt x="13035" y="20495"/>
                </a:cubicBezTo>
                <a:cubicBezTo>
                  <a:pt x="13099" y="20461"/>
                  <a:pt x="13185" y="20417"/>
                  <a:pt x="13229" y="20396"/>
                </a:cubicBezTo>
                <a:cubicBezTo>
                  <a:pt x="13311" y="20357"/>
                  <a:pt x="13639" y="20190"/>
                  <a:pt x="13794" y="20109"/>
                </a:cubicBezTo>
                <a:cubicBezTo>
                  <a:pt x="13842" y="20084"/>
                  <a:pt x="13903" y="20058"/>
                  <a:pt x="13931" y="20050"/>
                </a:cubicBezTo>
                <a:cubicBezTo>
                  <a:pt x="13959" y="20041"/>
                  <a:pt x="13984" y="20022"/>
                  <a:pt x="13984" y="20010"/>
                </a:cubicBezTo>
                <a:cubicBezTo>
                  <a:pt x="13984" y="19998"/>
                  <a:pt x="14007" y="19990"/>
                  <a:pt x="14037" y="19990"/>
                </a:cubicBezTo>
                <a:cubicBezTo>
                  <a:pt x="14067" y="19990"/>
                  <a:pt x="14108" y="19971"/>
                  <a:pt x="14128" y="19950"/>
                </a:cubicBezTo>
                <a:cubicBezTo>
                  <a:pt x="14148" y="19930"/>
                  <a:pt x="14231" y="19884"/>
                  <a:pt x="14314" y="19848"/>
                </a:cubicBezTo>
                <a:cubicBezTo>
                  <a:pt x="14397" y="19813"/>
                  <a:pt x="14551" y="19739"/>
                  <a:pt x="14656" y="19683"/>
                </a:cubicBezTo>
                <a:cubicBezTo>
                  <a:pt x="14760" y="19627"/>
                  <a:pt x="14863" y="19573"/>
                  <a:pt x="14887" y="19564"/>
                </a:cubicBezTo>
                <a:cubicBezTo>
                  <a:pt x="14911" y="19555"/>
                  <a:pt x="14973" y="19524"/>
                  <a:pt x="15024" y="19492"/>
                </a:cubicBezTo>
                <a:cubicBezTo>
                  <a:pt x="15074" y="19459"/>
                  <a:pt x="15124" y="19440"/>
                  <a:pt x="15134" y="19449"/>
                </a:cubicBezTo>
                <a:cubicBezTo>
                  <a:pt x="15144" y="19457"/>
                  <a:pt x="15149" y="19452"/>
                  <a:pt x="15149" y="19436"/>
                </a:cubicBezTo>
                <a:cubicBezTo>
                  <a:pt x="15149" y="19419"/>
                  <a:pt x="15164" y="19406"/>
                  <a:pt x="15179" y="19406"/>
                </a:cubicBezTo>
                <a:cubicBezTo>
                  <a:pt x="15194" y="19406"/>
                  <a:pt x="15315" y="19347"/>
                  <a:pt x="15449" y="19277"/>
                </a:cubicBezTo>
                <a:cubicBezTo>
                  <a:pt x="15582" y="19207"/>
                  <a:pt x="15703" y="19152"/>
                  <a:pt x="15718" y="19152"/>
                </a:cubicBezTo>
                <a:cubicBezTo>
                  <a:pt x="15733" y="19152"/>
                  <a:pt x="15765" y="19134"/>
                  <a:pt x="15790" y="19115"/>
                </a:cubicBezTo>
                <a:cubicBezTo>
                  <a:pt x="15816" y="19096"/>
                  <a:pt x="15896" y="19053"/>
                  <a:pt x="15969" y="19020"/>
                </a:cubicBezTo>
                <a:cubicBezTo>
                  <a:pt x="16041" y="18986"/>
                  <a:pt x="16105" y="18954"/>
                  <a:pt x="16113" y="18947"/>
                </a:cubicBezTo>
                <a:cubicBezTo>
                  <a:pt x="16121" y="18940"/>
                  <a:pt x="16199" y="18902"/>
                  <a:pt x="16287" y="18861"/>
                </a:cubicBezTo>
                <a:cubicBezTo>
                  <a:pt x="16376" y="18820"/>
                  <a:pt x="16507" y="18754"/>
                  <a:pt x="16579" y="18716"/>
                </a:cubicBezTo>
                <a:cubicBezTo>
                  <a:pt x="16652" y="18677"/>
                  <a:pt x="16815" y="18595"/>
                  <a:pt x="16944" y="18531"/>
                </a:cubicBezTo>
                <a:cubicBezTo>
                  <a:pt x="17258" y="18375"/>
                  <a:pt x="17351" y="18328"/>
                  <a:pt x="17369" y="18313"/>
                </a:cubicBezTo>
                <a:cubicBezTo>
                  <a:pt x="17377" y="18306"/>
                  <a:pt x="17462" y="18264"/>
                  <a:pt x="17559" y="18221"/>
                </a:cubicBezTo>
                <a:cubicBezTo>
                  <a:pt x="17655" y="18178"/>
                  <a:pt x="17809" y="18100"/>
                  <a:pt x="17900" y="18049"/>
                </a:cubicBezTo>
                <a:cubicBezTo>
                  <a:pt x="17992" y="17998"/>
                  <a:pt x="18081" y="17957"/>
                  <a:pt x="18097" y="17957"/>
                </a:cubicBezTo>
                <a:cubicBezTo>
                  <a:pt x="18114" y="17957"/>
                  <a:pt x="18128" y="17947"/>
                  <a:pt x="18128" y="17937"/>
                </a:cubicBezTo>
                <a:cubicBezTo>
                  <a:pt x="18128" y="17926"/>
                  <a:pt x="18170" y="17904"/>
                  <a:pt x="18223" y="17884"/>
                </a:cubicBezTo>
                <a:cubicBezTo>
                  <a:pt x="18275" y="17864"/>
                  <a:pt x="18349" y="17828"/>
                  <a:pt x="18390" y="17805"/>
                </a:cubicBezTo>
                <a:cubicBezTo>
                  <a:pt x="18430" y="17781"/>
                  <a:pt x="18537" y="17730"/>
                  <a:pt x="18625" y="17689"/>
                </a:cubicBezTo>
                <a:cubicBezTo>
                  <a:pt x="18713" y="17649"/>
                  <a:pt x="18846" y="17576"/>
                  <a:pt x="18925" y="17531"/>
                </a:cubicBezTo>
                <a:cubicBezTo>
                  <a:pt x="19003" y="17485"/>
                  <a:pt x="19084" y="17448"/>
                  <a:pt x="19107" y="17448"/>
                </a:cubicBezTo>
                <a:cubicBezTo>
                  <a:pt x="19129" y="17448"/>
                  <a:pt x="19148" y="17439"/>
                  <a:pt x="19149" y="17428"/>
                </a:cubicBezTo>
                <a:cubicBezTo>
                  <a:pt x="19149" y="17403"/>
                  <a:pt x="19320" y="17323"/>
                  <a:pt x="19372" y="17323"/>
                </a:cubicBezTo>
                <a:cubicBezTo>
                  <a:pt x="19395" y="17323"/>
                  <a:pt x="19410" y="17311"/>
                  <a:pt x="19410" y="17300"/>
                </a:cubicBezTo>
                <a:cubicBezTo>
                  <a:pt x="19410" y="17280"/>
                  <a:pt x="19465" y="17252"/>
                  <a:pt x="19809" y="17092"/>
                </a:cubicBezTo>
                <a:cubicBezTo>
                  <a:pt x="19891" y="17053"/>
                  <a:pt x="20009" y="16993"/>
                  <a:pt x="20071" y="16956"/>
                </a:cubicBezTo>
                <a:cubicBezTo>
                  <a:pt x="20132" y="16920"/>
                  <a:pt x="20198" y="16890"/>
                  <a:pt x="20215" y="16890"/>
                </a:cubicBezTo>
                <a:cubicBezTo>
                  <a:pt x="20232" y="16890"/>
                  <a:pt x="20275" y="16869"/>
                  <a:pt x="20306" y="16844"/>
                </a:cubicBezTo>
                <a:cubicBezTo>
                  <a:pt x="20337" y="16820"/>
                  <a:pt x="20402" y="16785"/>
                  <a:pt x="20450" y="16765"/>
                </a:cubicBezTo>
                <a:cubicBezTo>
                  <a:pt x="20498" y="16744"/>
                  <a:pt x="20569" y="16708"/>
                  <a:pt x="20610" y="16686"/>
                </a:cubicBezTo>
                <a:cubicBezTo>
                  <a:pt x="20650" y="16663"/>
                  <a:pt x="20788" y="16594"/>
                  <a:pt x="20917" y="16534"/>
                </a:cubicBezTo>
                <a:cubicBezTo>
                  <a:pt x="21241" y="16383"/>
                  <a:pt x="21434" y="16269"/>
                  <a:pt x="21524" y="16174"/>
                </a:cubicBezTo>
                <a:lnTo>
                  <a:pt x="21600" y="16091"/>
                </a:lnTo>
                <a:lnTo>
                  <a:pt x="21600" y="10790"/>
                </a:lnTo>
                <a:lnTo>
                  <a:pt x="21600" y="5485"/>
                </a:lnTo>
                <a:lnTo>
                  <a:pt x="21498" y="5382"/>
                </a:lnTo>
                <a:cubicBezTo>
                  <a:pt x="21439" y="5326"/>
                  <a:pt x="21340" y="5258"/>
                  <a:pt x="21277" y="5227"/>
                </a:cubicBezTo>
                <a:cubicBezTo>
                  <a:pt x="21215" y="5197"/>
                  <a:pt x="21164" y="5164"/>
                  <a:pt x="21164" y="5154"/>
                </a:cubicBezTo>
                <a:cubicBezTo>
                  <a:pt x="21164" y="5140"/>
                  <a:pt x="21108" y="5116"/>
                  <a:pt x="21019" y="5095"/>
                </a:cubicBezTo>
                <a:cubicBezTo>
                  <a:pt x="21011" y="5093"/>
                  <a:pt x="20960" y="5064"/>
                  <a:pt x="20909" y="5032"/>
                </a:cubicBezTo>
                <a:cubicBezTo>
                  <a:pt x="20859" y="5001"/>
                  <a:pt x="20807" y="4976"/>
                  <a:pt x="20792" y="4976"/>
                </a:cubicBezTo>
                <a:cubicBezTo>
                  <a:pt x="20777" y="4976"/>
                  <a:pt x="20690" y="4930"/>
                  <a:pt x="20598" y="4874"/>
                </a:cubicBezTo>
                <a:cubicBezTo>
                  <a:pt x="20506" y="4818"/>
                  <a:pt x="20413" y="4775"/>
                  <a:pt x="20389" y="4775"/>
                </a:cubicBezTo>
                <a:cubicBezTo>
                  <a:pt x="20366" y="4775"/>
                  <a:pt x="20348" y="4766"/>
                  <a:pt x="20348" y="4755"/>
                </a:cubicBezTo>
                <a:cubicBezTo>
                  <a:pt x="20348" y="4745"/>
                  <a:pt x="20315" y="4722"/>
                  <a:pt x="20279" y="4706"/>
                </a:cubicBezTo>
                <a:cubicBezTo>
                  <a:pt x="20075" y="4615"/>
                  <a:pt x="19931" y="4545"/>
                  <a:pt x="19858" y="4501"/>
                </a:cubicBezTo>
                <a:cubicBezTo>
                  <a:pt x="19813" y="4473"/>
                  <a:pt x="19711" y="4423"/>
                  <a:pt x="19630" y="4389"/>
                </a:cubicBezTo>
                <a:cubicBezTo>
                  <a:pt x="19550" y="4354"/>
                  <a:pt x="19411" y="4285"/>
                  <a:pt x="19323" y="4237"/>
                </a:cubicBezTo>
                <a:cubicBezTo>
                  <a:pt x="19235" y="4188"/>
                  <a:pt x="19107" y="4127"/>
                  <a:pt x="19039" y="4101"/>
                </a:cubicBezTo>
                <a:cubicBezTo>
                  <a:pt x="18970" y="4075"/>
                  <a:pt x="18917" y="4043"/>
                  <a:pt x="18917" y="4029"/>
                </a:cubicBezTo>
                <a:cubicBezTo>
                  <a:pt x="18917" y="4015"/>
                  <a:pt x="18908" y="4010"/>
                  <a:pt x="18898" y="4019"/>
                </a:cubicBezTo>
                <a:cubicBezTo>
                  <a:pt x="18888" y="4027"/>
                  <a:pt x="18828" y="3998"/>
                  <a:pt x="18761" y="3956"/>
                </a:cubicBezTo>
                <a:cubicBezTo>
                  <a:pt x="18695" y="3914"/>
                  <a:pt x="18601" y="3863"/>
                  <a:pt x="18553" y="3844"/>
                </a:cubicBezTo>
                <a:cubicBezTo>
                  <a:pt x="18505" y="3825"/>
                  <a:pt x="18412" y="3780"/>
                  <a:pt x="18348" y="3745"/>
                </a:cubicBezTo>
                <a:cubicBezTo>
                  <a:pt x="18284" y="3710"/>
                  <a:pt x="18209" y="3675"/>
                  <a:pt x="18185" y="3666"/>
                </a:cubicBezTo>
                <a:cubicBezTo>
                  <a:pt x="18161" y="3656"/>
                  <a:pt x="18136" y="3641"/>
                  <a:pt x="18128" y="3633"/>
                </a:cubicBezTo>
                <a:cubicBezTo>
                  <a:pt x="18120" y="3624"/>
                  <a:pt x="18056" y="3596"/>
                  <a:pt x="17987" y="3570"/>
                </a:cubicBezTo>
                <a:cubicBezTo>
                  <a:pt x="17919" y="3544"/>
                  <a:pt x="17866" y="3512"/>
                  <a:pt x="17866" y="3501"/>
                </a:cubicBezTo>
                <a:cubicBezTo>
                  <a:pt x="17866" y="3489"/>
                  <a:pt x="17844" y="3477"/>
                  <a:pt x="17820" y="3477"/>
                </a:cubicBezTo>
                <a:cubicBezTo>
                  <a:pt x="17796" y="3477"/>
                  <a:pt x="17779" y="3466"/>
                  <a:pt x="17779" y="3451"/>
                </a:cubicBezTo>
                <a:cubicBezTo>
                  <a:pt x="17779" y="3436"/>
                  <a:pt x="17767" y="3430"/>
                  <a:pt x="17752" y="3438"/>
                </a:cubicBezTo>
                <a:cubicBezTo>
                  <a:pt x="17737" y="3446"/>
                  <a:pt x="17706" y="3439"/>
                  <a:pt x="17684" y="3421"/>
                </a:cubicBezTo>
                <a:cubicBezTo>
                  <a:pt x="17639" y="3385"/>
                  <a:pt x="17545" y="3336"/>
                  <a:pt x="17414" y="3279"/>
                </a:cubicBezTo>
                <a:cubicBezTo>
                  <a:pt x="17366" y="3259"/>
                  <a:pt x="17281" y="3211"/>
                  <a:pt x="17228" y="3177"/>
                </a:cubicBezTo>
                <a:cubicBezTo>
                  <a:pt x="17176" y="3143"/>
                  <a:pt x="17134" y="3127"/>
                  <a:pt x="17134" y="3137"/>
                </a:cubicBezTo>
                <a:cubicBezTo>
                  <a:pt x="17134" y="3148"/>
                  <a:pt x="17112" y="3138"/>
                  <a:pt x="17084" y="3118"/>
                </a:cubicBezTo>
                <a:cubicBezTo>
                  <a:pt x="17056" y="3097"/>
                  <a:pt x="16960" y="3049"/>
                  <a:pt x="16872" y="3009"/>
                </a:cubicBezTo>
                <a:cubicBezTo>
                  <a:pt x="16783" y="2969"/>
                  <a:pt x="16705" y="2929"/>
                  <a:pt x="16697" y="2920"/>
                </a:cubicBezTo>
                <a:cubicBezTo>
                  <a:pt x="16689" y="2910"/>
                  <a:pt x="16599" y="2866"/>
                  <a:pt x="16496" y="2821"/>
                </a:cubicBezTo>
                <a:cubicBezTo>
                  <a:pt x="16393" y="2776"/>
                  <a:pt x="16267" y="2709"/>
                  <a:pt x="16215" y="2675"/>
                </a:cubicBezTo>
                <a:cubicBezTo>
                  <a:pt x="16164" y="2641"/>
                  <a:pt x="16117" y="2622"/>
                  <a:pt x="16109" y="2629"/>
                </a:cubicBezTo>
                <a:cubicBezTo>
                  <a:pt x="16101" y="2636"/>
                  <a:pt x="16070" y="2617"/>
                  <a:pt x="16041" y="2589"/>
                </a:cubicBezTo>
                <a:cubicBezTo>
                  <a:pt x="16011" y="2561"/>
                  <a:pt x="15970" y="2537"/>
                  <a:pt x="15946" y="2537"/>
                </a:cubicBezTo>
                <a:cubicBezTo>
                  <a:pt x="15899" y="2537"/>
                  <a:pt x="15579" y="2363"/>
                  <a:pt x="15562" y="2329"/>
                </a:cubicBezTo>
                <a:cubicBezTo>
                  <a:pt x="15557" y="2317"/>
                  <a:pt x="15535" y="2309"/>
                  <a:pt x="15513" y="2309"/>
                </a:cubicBezTo>
                <a:cubicBezTo>
                  <a:pt x="15476" y="2309"/>
                  <a:pt x="15323" y="2235"/>
                  <a:pt x="15046" y="2084"/>
                </a:cubicBezTo>
                <a:cubicBezTo>
                  <a:pt x="14934" y="2023"/>
                  <a:pt x="14682" y="1902"/>
                  <a:pt x="14545" y="1843"/>
                </a:cubicBezTo>
                <a:cubicBezTo>
                  <a:pt x="14509" y="1828"/>
                  <a:pt x="14481" y="1804"/>
                  <a:pt x="14481" y="1794"/>
                </a:cubicBezTo>
                <a:cubicBezTo>
                  <a:pt x="14481" y="1783"/>
                  <a:pt x="14460" y="1777"/>
                  <a:pt x="14435" y="1777"/>
                </a:cubicBezTo>
                <a:cubicBezTo>
                  <a:pt x="14411" y="1777"/>
                  <a:pt x="14390" y="1765"/>
                  <a:pt x="14390" y="1751"/>
                </a:cubicBezTo>
                <a:cubicBezTo>
                  <a:pt x="14390" y="1737"/>
                  <a:pt x="14371" y="1725"/>
                  <a:pt x="14348" y="1725"/>
                </a:cubicBezTo>
                <a:cubicBezTo>
                  <a:pt x="14296" y="1725"/>
                  <a:pt x="14128" y="1644"/>
                  <a:pt x="14128" y="1619"/>
                </a:cubicBezTo>
                <a:cubicBezTo>
                  <a:pt x="14128" y="1608"/>
                  <a:pt x="14110" y="1599"/>
                  <a:pt x="14086" y="1599"/>
                </a:cubicBezTo>
                <a:cubicBezTo>
                  <a:pt x="14063" y="1599"/>
                  <a:pt x="13974" y="1562"/>
                  <a:pt x="13889" y="1517"/>
                </a:cubicBezTo>
                <a:cubicBezTo>
                  <a:pt x="13660" y="1394"/>
                  <a:pt x="13572" y="1349"/>
                  <a:pt x="13437" y="1292"/>
                </a:cubicBezTo>
                <a:cubicBezTo>
                  <a:pt x="13370" y="1264"/>
                  <a:pt x="13310" y="1233"/>
                  <a:pt x="13305" y="1223"/>
                </a:cubicBezTo>
                <a:cubicBezTo>
                  <a:pt x="13293" y="1200"/>
                  <a:pt x="13163" y="1132"/>
                  <a:pt x="12990" y="1058"/>
                </a:cubicBezTo>
                <a:cubicBezTo>
                  <a:pt x="12917" y="1027"/>
                  <a:pt x="12842" y="988"/>
                  <a:pt x="12823" y="972"/>
                </a:cubicBezTo>
                <a:cubicBezTo>
                  <a:pt x="12783" y="939"/>
                  <a:pt x="12344" y="726"/>
                  <a:pt x="12314" y="724"/>
                </a:cubicBezTo>
                <a:cubicBezTo>
                  <a:pt x="12303" y="724"/>
                  <a:pt x="12261" y="696"/>
                  <a:pt x="12219" y="665"/>
                </a:cubicBezTo>
                <a:cubicBezTo>
                  <a:pt x="12178" y="633"/>
                  <a:pt x="12130" y="609"/>
                  <a:pt x="12113" y="609"/>
                </a:cubicBezTo>
                <a:cubicBezTo>
                  <a:pt x="12096" y="609"/>
                  <a:pt x="12035" y="578"/>
                  <a:pt x="11976" y="543"/>
                </a:cubicBezTo>
                <a:cubicBezTo>
                  <a:pt x="11917" y="508"/>
                  <a:pt x="11857" y="480"/>
                  <a:pt x="11844" y="480"/>
                </a:cubicBezTo>
                <a:cubicBezTo>
                  <a:pt x="11830" y="480"/>
                  <a:pt x="11763" y="450"/>
                  <a:pt x="11696" y="411"/>
                </a:cubicBezTo>
                <a:cubicBezTo>
                  <a:pt x="11628" y="371"/>
                  <a:pt x="11496" y="299"/>
                  <a:pt x="11400" y="252"/>
                </a:cubicBezTo>
                <a:cubicBezTo>
                  <a:pt x="11303" y="206"/>
                  <a:pt x="11179" y="145"/>
                  <a:pt x="11123" y="117"/>
                </a:cubicBezTo>
                <a:cubicBezTo>
                  <a:pt x="10898" y="5"/>
                  <a:pt x="10852" y="-9"/>
                  <a:pt x="10735" y="5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55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29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9" name="vidéo-collée.png" descr="vidéo-collée.png"/>
          <p:cNvPicPr>
            <a:picLocks noChangeAspect="1"/>
          </p:cNvPicPr>
          <p:nvPr/>
        </p:nvPicPr>
        <p:blipFill>
          <a:blip r:embed="rId3"/>
          <a:srcRect l="52501"/>
          <a:stretch>
            <a:fillRect/>
          </a:stretch>
        </p:blipFill>
        <p:spPr>
          <a:xfrm>
            <a:off x="59458" y="3336859"/>
            <a:ext cx="11830152" cy="9625040"/>
          </a:xfrm>
          <a:prstGeom prst="rect">
            <a:avLst/>
          </a:prstGeom>
          <a:ln w="12700">
            <a:miter lim="400000"/>
          </a:ln>
        </p:spPr>
      </p:pic>
      <p:sp>
        <p:nvSpPr>
          <p:cNvPr id="460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61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pic>
        <p:nvPicPr>
          <p:cNvPr id="462" name="vidéo-collée.png" descr="vidéo-collée.png"/>
          <p:cNvPicPr>
            <a:picLocks noChangeAspect="1"/>
          </p:cNvPicPr>
          <p:nvPr/>
        </p:nvPicPr>
        <p:blipFill>
          <a:blip r:embed="rId3"/>
          <a:srcRect r="53496"/>
          <a:stretch>
            <a:fillRect/>
          </a:stretch>
        </p:blipFill>
        <p:spPr>
          <a:xfrm>
            <a:off x="12742142" y="3336859"/>
            <a:ext cx="11582368" cy="9624935"/>
          </a:xfrm>
          <a:prstGeom prst="rect">
            <a:avLst/>
          </a:prstGeom>
          <a:ln w="12700">
            <a:miter lim="400000"/>
          </a:ln>
        </p:spPr>
      </p:pic>
      <p:sp>
        <p:nvSpPr>
          <p:cNvPr id="463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46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30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69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70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grpSp>
        <p:nvGrpSpPr>
          <p:cNvPr id="473" name="Grouper"/>
          <p:cNvGrpSpPr/>
          <p:nvPr/>
        </p:nvGrpSpPr>
        <p:grpSpPr>
          <a:xfrm>
            <a:off x="-6047" y="3230994"/>
            <a:ext cx="24383210" cy="9290131"/>
            <a:chOff x="0" y="1410692"/>
            <a:chExt cx="24383209" cy="9290129"/>
          </a:xfrm>
        </p:grpSpPr>
        <p:pic>
          <p:nvPicPr>
            <p:cNvPr id="471" name="vidéo-collée.png" descr="vidéo-collée.png"/>
            <p:cNvPicPr>
              <a:picLocks noChangeAspect="1"/>
            </p:cNvPicPr>
            <p:nvPr/>
          </p:nvPicPr>
          <p:blipFill>
            <a:blip r:embed="rId3"/>
            <a:srcRect l="67265" b="7987"/>
            <a:stretch>
              <a:fillRect/>
            </a:stretch>
          </p:blipFill>
          <p:spPr>
            <a:xfrm>
              <a:off x="12123753" y="1410692"/>
              <a:ext cx="12259457" cy="929013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72" name="vidéo-collée.png" descr="vidéo-collée.png"/>
            <p:cNvPicPr>
              <a:picLocks noChangeAspect="1"/>
            </p:cNvPicPr>
            <p:nvPr/>
          </p:nvPicPr>
          <p:blipFill>
            <a:blip r:embed="rId3"/>
            <a:srcRect l="33185" r="32524" b="6628"/>
            <a:stretch>
              <a:fillRect/>
            </a:stretch>
          </p:blipFill>
          <p:spPr>
            <a:xfrm>
              <a:off x="0" y="1556136"/>
              <a:ext cx="12259007" cy="899914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74" name="vidéo-collée.png" descr="vidéo-collée.png"/>
          <p:cNvPicPr>
            <a:picLocks noChangeAspect="1"/>
          </p:cNvPicPr>
          <p:nvPr/>
        </p:nvPicPr>
        <p:blipFill>
          <a:blip r:embed="rId4"/>
          <a:srcRect l="13209" t="6050" r="14382" b="6962"/>
          <a:stretch>
            <a:fillRect/>
          </a:stretch>
        </p:blipFill>
        <p:spPr>
          <a:xfrm>
            <a:off x="12584044" y="484494"/>
            <a:ext cx="3591719" cy="41259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8" extrusionOk="0">
                <a:moveTo>
                  <a:pt x="10736" y="5"/>
                </a:moveTo>
                <a:cubicBezTo>
                  <a:pt x="10671" y="12"/>
                  <a:pt x="10591" y="40"/>
                  <a:pt x="10557" y="67"/>
                </a:cubicBezTo>
                <a:cubicBezTo>
                  <a:pt x="10522" y="94"/>
                  <a:pt x="10383" y="164"/>
                  <a:pt x="10246" y="225"/>
                </a:cubicBezTo>
                <a:cubicBezTo>
                  <a:pt x="10110" y="285"/>
                  <a:pt x="9994" y="346"/>
                  <a:pt x="9989" y="358"/>
                </a:cubicBezTo>
                <a:cubicBezTo>
                  <a:pt x="9983" y="369"/>
                  <a:pt x="9966" y="378"/>
                  <a:pt x="9953" y="378"/>
                </a:cubicBezTo>
                <a:cubicBezTo>
                  <a:pt x="9926" y="378"/>
                  <a:pt x="9719" y="482"/>
                  <a:pt x="9456" y="628"/>
                </a:cubicBezTo>
                <a:cubicBezTo>
                  <a:pt x="9368" y="677"/>
                  <a:pt x="9294" y="712"/>
                  <a:pt x="9289" y="706"/>
                </a:cubicBezTo>
                <a:cubicBezTo>
                  <a:pt x="9285" y="701"/>
                  <a:pt x="9270" y="707"/>
                  <a:pt x="9258" y="721"/>
                </a:cubicBezTo>
                <a:cubicBezTo>
                  <a:pt x="9234" y="751"/>
                  <a:pt x="9106" y="816"/>
                  <a:pt x="8960" y="875"/>
                </a:cubicBezTo>
                <a:cubicBezTo>
                  <a:pt x="8904" y="897"/>
                  <a:pt x="8816" y="944"/>
                  <a:pt x="8764" y="978"/>
                </a:cubicBezTo>
                <a:cubicBezTo>
                  <a:pt x="8712" y="1013"/>
                  <a:pt x="8669" y="1034"/>
                  <a:pt x="8669" y="1024"/>
                </a:cubicBezTo>
                <a:cubicBezTo>
                  <a:pt x="8669" y="1014"/>
                  <a:pt x="8647" y="1021"/>
                  <a:pt x="8619" y="1041"/>
                </a:cubicBezTo>
                <a:cubicBezTo>
                  <a:pt x="8555" y="1085"/>
                  <a:pt x="8455" y="1135"/>
                  <a:pt x="8303" y="1199"/>
                </a:cubicBezTo>
                <a:cubicBezTo>
                  <a:pt x="8239" y="1226"/>
                  <a:pt x="8180" y="1258"/>
                  <a:pt x="8172" y="1267"/>
                </a:cubicBezTo>
                <a:cubicBezTo>
                  <a:pt x="8164" y="1277"/>
                  <a:pt x="8086" y="1319"/>
                  <a:pt x="7998" y="1361"/>
                </a:cubicBezTo>
                <a:cubicBezTo>
                  <a:pt x="7828" y="1441"/>
                  <a:pt x="7660" y="1523"/>
                  <a:pt x="7516" y="1599"/>
                </a:cubicBezTo>
                <a:cubicBezTo>
                  <a:pt x="7468" y="1625"/>
                  <a:pt x="7383" y="1666"/>
                  <a:pt x="7327" y="1691"/>
                </a:cubicBezTo>
                <a:cubicBezTo>
                  <a:pt x="7271" y="1715"/>
                  <a:pt x="7193" y="1760"/>
                  <a:pt x="7155" y="1788"/>
                </a:cubicBezTo>
                <a:cubicBezTo>
                  <a:pt x="7118" y="1817"/>
                  <a:pt x="7080" y="1839"/>
                  <a:pt x="7070" y="1840"/>
                </a:cubicBezTo>
                <a:cubicBezTo>
                  <a:pt x="7006" y="1848"/>
                  <a:pt x="6750" y="1970"/>
                  <a:pt x="6707" y="2013"/>
                </a:cubicBezTo>
                <a:cubicBezTo>
                  <a:pt x="6679" y="2041"/>
                  <a:pt x="6654" y="2054"/>
                  <a:pt x="6654" y="2044"/>
                </a:cubicBezTo>
                <a:cubicBezTo>
                  <a:pt x="6654" y="2034"/>
                  <a:pt x="6620" y="2048"/>
                  <a:pt x="6575" y="2075"/>
                </a:cubicBezTo>
                <a:cubicBezTo>
                  <a:pt x="6531" y="2102"/>
                  <a:pt x="6416" y="2160"/>
                  <a:pt x="6320" y="2204"/>
                </a:cubicBezTo>
                <a:cubicBezTo>
                  <a:pt x="6103" y="2301"/>
                  <a:pt x="5974" y="2366"/>
                  <a:pt x="5953" y="2391"/>
                </a:cubicBezTo>
                <a:cubicBezTo>
                  <a:pt x="5944" y="2401"/>
                  <a:pt x="5852" y="2445"/>
                  <a:pt x="5750" y="2488"/>
                </a:cubicBezTo>
                <a:cubicBezTo>
                  <a:pt x="5647" y="2531"/>
                  <a:pt x="5503" y="2604"/>
                  <a:pt x="5430" y="2648"/>
                </a:cubicBezTo>
                <a:cubicBezTo>
                  <a:pt x="5357" y="2692"/>
                  <a:pt x="5280" y="2728"/>
                  <a:pt x="5258" y="2731"/>
                </a:cubicBezTo>
                <a:cubicBezTo>
                  <a:pt x="5236" y="2734"/>
                  <a:pt x="5208" y="2747"/>
                  <a:pt x="5198" y="2758"/>
                </a:cubicBezTo>
                <a:cubicBezTo>
                  <a:pt x="5189" y="2769"/>
                  <a:pt x="5151" y="2793"/>
                  <a:pt x="5112" y="2812"/>
                </a:cubicBezTo>
                <a:cubicBezTo>
                  <a:pt x="5074" y="2831"/>
                  <a:pt x="4994" y="2871"/>
                  <a:pt x="4936" y="2899"/>
                </a:cubicBezTo>
                <a:cubicBezTo>
                  <a:pt x="4878" y="2928"/>
                  <a:pt x="4732" y="2995"/>
                  <a:pt x="4611" y="3051"/>
                </a:cubicBezTo>
                <a:cubicBezTo>
                  <a:pt x="4491" y="3106"/>
                  <a:pt x="4385" y="3160"/>
                  <a:pt x="4377" y="3169"/>
                </a:cubicBezTo>
                <a:cubicBezTo>
                  <a:pt x="4357" y="3192"/>
                  <a:pt x="4266" y="3242"/>
                  <a:pt x="4146" y="3294"/>
                </a:cubicBezTo>
                <a:cubicBezTo>
                  <a:pt x="4090" y="3318"/>
                  <a:pt x="4039" y="3346"/>
                  <a:pt x="4034" y="3356"/>
                </a:cubicBezTo>
                <a:cubicBezTo>
                  <a:pt x="4028" y="3367"/>
                  <a:pt x="4007" y="3375"/>
                  <a:pt x="3986" y="3375"/>
                </a:cubicBezTo>
                <a:cubicBezTo>
                  <a:pt x="3965" y="3375"/>
                  <a:pt x="3932" y="3393"/>
                  <a:pt x="3912" y="3414"/>
                </a:cubicBezTo>
                <a:cubicBezTo>
                  <a:pt x="3892" y="3436"/>
                  <a:pt x="3867" y="3448"/>
                  <a:pt x="3859" y="3441"/>
                </a:cubicBezTo>
                <a:cubicBezTo>
                  <a:pt x="3852" y="3435"/>
                  <a:pt x="3822" y="3449"/>
                  <a:pt x="3793" y="3472"/>
                </a:cubicBezTo>
                <a:cubicBezTo>
                  <a:pt x="3763" y="3496"/>
                  <a:pt x="3658" y="3553"/>
                  <a:pt x="3556" y="3599"/>
                </a:cubicBezTo>
                <a:cubicBezTo>
                  <a:pt x="3341" y="3697"/>
                  <a:pt x="3288" y="3723"/>
                  <a:pt x="3162" y="3800"/>
                </a:cubicBezTo>
                <a:cubicBezTo>
                  <a:pt x="3111" y="3832"/>
                  <a:pt x="3057" y="3859"/>
                  <a:pt x="3041" y="3859"/>
                </a:cubicBezTo>
                <a:cubicBezTo>
                  <a:pt x="3025" y="3859"/>
                  <a:pt x="2909" y="3912"/>
                  <a:pt x="2783" y="3979"/>
                </a:cubicBezTo>
                <a:cubicBezTo>
                  <a:pt x="2657" y="4046"/>
                  <a:pt x="2495" y="4127"/>
                  <a:pt x="2423" y="4160"/>
                </a:cubicBezTo>
                <a:cubicBezTo>
                  <a:pt x="2350" y="4192"/>
                  <a:pt x="2285" y="4228"/>
                  <a:pt x="2277" y="4237"/>
                </a:cubicBezTo>
                <a:cubicBezTo>
                  <a:pt x="2269" y="4245"/>
                  <a:pt x="2216" y="4272"/>
                  <a:pt x="2160" y="4297"/>
                </a:cubicBezTo>
                <a:cubicBezTo>
                  <a:pt x="1944" y="4392"/>
                  <a:pt x="1734" y="4499"/>
                  <a:pt x="1685" y="4538"/>
                </a:cubicBezTo>
                <a:cubicBezTo>
                  <a:pt x="1657" y="4560"/>
                  <a:pt x="1635" y="4569"/>
                  <a:pt x="1635" y="4558"/>
                </a:cubicBezTo>
                <a:cubicBezTo>
                  <a:pt x="1635" y="4548"/>
                  <a:pt x="1592" y="4566"/>
                  <a:pt x="1539" y="4600"/>
                </a:cubicBezTo>
                <a:cubicBezTo>
                  <a:pt x="1487" y="4634"/>
                  <a:pt x="1379" y="4688"/>
                  <a:pt x="1298" y="4720"/>
                </a:cubicBezTo>
                <a:cubicBezTo>
                  <a:pt x="1218" y="4753"/>
                  <a:pt x="1134" y="4794"/>
                  <a:pt x="1110" y="4812"/>
                </a:cubicBezTo>
                <a:cubicBezTo>
                  <a:pt x="1064" y="4845"/>
                  <a:pt x="926" y="4916"/>
                  <a:pt x="702" y="5019"/>
                </a:cubicBezTo>
                <a:cubicBezTo>
                  <a:pt x="543" y="5093"/>
                  <a:pt x="467" y="5132"/>
                  <a:pt x="420" y="5169"/>
                </a:cubicBezTo>
                <a:cubicBezTo>
                  <a:pt x="401" y="5184"/>
                  <a:pt x="340" y="5212"/>
                  <a:pt x="286" y="5231"/>
                </a:cubicBezTo>
                <a:cubicBezTo>
                  <a:pt x="170" y="5273"/>
                  <a:pt x="139" y="5296"/>
                  <a:pt x="60" y="5410"/>
                </a:cubicBezTo>
                <a:lnTo>
                  <a:pt x="0" y="5497"/>
                </a:lnTo>
                <a:lnTo>
                  <a:pt x="0" y="10825"/>
                </a:lnTo>
                <a:lnTo>
                  <a:pt x="0" y="16152"/>
                </a:lnTo>
                <a:lnTo>
                  <a:pt x="84" y="16222"/>
                </a:lnTo>
                <a:cubicBezTo>
                  <a:pt x="130" y="16261"/>
                  <a:pt x="246" y="16328"/>
                  <a:pt x="339" y="16370"/>
                </a:cubicBezTo>
                <a:cubicBezTo>
                  <a:pt x="509" y="16446"/>
                  <a:pt x="550" y="16469"/>
                  <a:pt x="625" y="16527"/>
                </a:cubicBezTo>
                <a:cubicBezTo>
                  <a:pt x="648" y="16545"/>
                  <a:pt x="682" y="16559"/>
                  <a:pt x="699" y="16559"/>
                </a:cubicBezTo>
                <a:cubicBezTo>
                  <a:pt x="732" y="16559"/>
                  <a:pt x="877" y="16632"/>
                  <a:pt x="905" y="16662"/>
                </a:cubicBezTo>
                <a:cubicBezTo>
                  <a:pt x="913" y="16671"/>
                  <a:pt x="953" y="16689"/>
                  <a:pt x="993" y="16700"/>
                </a:cubicBezTo>
                <a:cubicBezTo>
                  <a:pt x="1033" y="16711"/>
                  <a:pt x="1106" y="16746"/>
                  <a:pt x="1155" y="16779"/>
                </a:cubicBezTo>
                <a:cubicBezTo>
                  <a:pt x="1205" y="16812"/>
                  <a:pt x="1255" y="16839"/>
                  <a:pt x="1265" y="16839"/>
                </a:cubicBezTo>
                <a:cubicBezTo>
                  <a:pt x="1275" y="16839"/>
                  <a:pt x="1370" y="16885"/>
                  <a:pt x="1475" y="16941"/>
                </a:cubicBezTo>
                <a:cubicBezTo>
                  <a:pt x="1580" y="16997"/>
                  <a:pt x="1679" y="17042"/>
                  <a:pt x="1695" y="17042"/>
                </a:cubicBezTo>
                <a:cubicBezTo>
                  <a:pt x="1710" y="17042"/>
                  <a:pt x="1723" y="17050"/>
                  <a:pt x="1723" y="17061"/>
                </a:cubicBezTo>
                <a:cubicBezTo>
                  <a:pt x="1723" y="17072"/>
                  <a:pt x="1766" y="17096"/>
                  <a:pt x="1821" y="17113"/>
                </a:cubicBezTo>
                <a:cubicBezTo>
                  <a:pt x="1876" y="17130"/>
                  <a:pt x="1958" y="17170"/>
                  <a:pt x="2002" y="17200"/>
                </a:cubicBezTo>
                <a:cubicBezTo>
                  <a:pt x="2047" y="17231"/>
                  <a:pt x="2100" y="17258"/>
                  <a:pt x="2119" y="17260"/>
                </a:cubicBezTo>
                <a:cubicBezTo>
                  <a:pt x="2139" y="17263"/>
                  <a:pt x="2212" y="17299"/>
                  <a:pt x="2282" y="17339"/>
                </a:cubicBezTo>
                <a:cubicBezTo>
                  <a:pt x="2351" y="17380"/>
                  <a:pt x="2442" y="17427"/>
                  <a:pt x="2482" y="17443"/>
                </a:cubicBezTo>
                <a:cubicBezTo>
                  <a:pt x="2522" y="17460"/>
                  <a:pt x="2607" y="17500"/>
                  <a:pt x="2671" y="17535"/>
                </a:cubicBezTo>
                <a:cubicBezTo>
                  <a:pt x="2735" y="17569"/>
                  <a:pt x="2866" y="17633"/>
                  <a:pt x="2962" y="17678"/>
                </a:cubicBezTo>
                <a:cubicBezTo>
                  <a:pt x="3058" y="17723"/>
                  <a:pt x="3145" y="17768"/>
                  <a:pt x="3153" y="17777"/>
                </a:cubicBezTo>
                <a:cubicBezTo>
                  <a:pt x="3161" y="17787"/>
                  <a:pt x="3251" y="17832"/>
                  <a:pt x="3353" y="17877"/>
                </a:cubicBezTo>
                <a:cubicBezTo>
                  <a:pt x="3456" y="17922"/>
                  <a:pt x="3557" y="17975"/>
                  <a:pt x="3580" y="17996"/>
                </a:cubicBezTo>
                <a:cubicBezTo>
                  <a:pt x="3604" y="18016"/>
                  <a:pt x="3637" y="18033"/>
                  <a:pt x="3654" y="18033"/>
                </a:cubicBezTo>
                <a:cubicBezTo>
                  <a:pt x="3672" y="18033"/>
                  <a:pt x="3729" y="18059"/>
                  <a:pt x="3778" y="18091"/>
                </a:cubicBezTo>
                <a:cubicBezTo>
                  <a:pt x="3828" y="18123"/>
                  <a:pt x="3947" y="18183"/>
                  <a:pt x="4043" y="18224"/>
                </a:cubicBezTo>
                <a:cubicBezTo>
                  <a:pt x="4139" y="18265"/>
                  <a:pt x="4222" y="18307"/>
                  <a:pt x="4227" y="18317"/>
                </a:cubicBezTo>
                <a:cubicBezTo>
                  <a:pt x="4232" y="18328"/>
                  <a:pt x="4249" y="18338"/>
                  <a:pt x="4263" y="18338"/>
                </a:cubicBezTo>
                <a:cubicBezTo>
                  <a:pt x="4277" y="18338"/>
                  <a:pt x="4370" y="18382"/>
                  <a:pt x="4468" y="18438"/>
                </a:cubicBezTo>
                <a:cubicBezTo>
                  <a:pt x="4566" y="18493"/>
                  <a:pt x="4675" y="18547"/>
                  <a:pt x="4709" y="18556"/>
                </a:cubicBezTo>
                <a:cubicBezTo>
                  <a:pt x="4761" y="18570"/>
                  <a:pt x="4979" y="18687"/>
                  <a:pt x="5093" y="18762"/>
                </a:cubicBezTo>
                <a:cubicBezTo>
                  <a:pt x="5109" y="18772"/>
                  <a:pt x="5181" y="18807"/>
                  <a:pt x="5253" y="18839"/>
                </a:cubicBezTo>
                <a:cubicBezTo>
                  <a:pt x="5437" y="18918"/>
                  <a:pt x="5639" y="19020"/>
                  <a:pt x="5700" y="19067"/>
                </a:cubicBezTo>
                <a:cubicBezTo>
                  <a:pt x="5728" y="19089"/>
                  <a:pt x="5750" y="19099"/>
                  <a:pt x="5750" y="19090"/>
                </a:cubicBezTo>
                <a:cubicBezTo>
                  <a:pt x="5750" y="19074"/>
                  <a:pt x="6041" y="19221"/>
                  <a:pt x="6072" y="19252"/>
                </a:cubicBezTo>
                <a:cubicBezTo>
                  <a:pt x="6080" y="19260"/>
                  <a:pt x="6152" y="19295"/>
                  <a:pt x="6232" y="19331"/>
                </a:cubicBezTo>
                <a:cubicBezTo>
                  <a:pt x="6405" y="19408"/>
                  <a:pt x="6517" y="19463"/>
                  <a:pt x="6537" y="19480"/>
                </a:cubicBezTo>
                <a:cubicBezTo>
                  <a:pt x="6563" y="19503"/>
                  <a:pt x="6724" y="19582"/>
                  <a:pt x="6859" y="19640"/>
                </a:cubicBezTo>
                <a:cubicBezTo>
                  <a:pt x="6932" y="19671"/>
                  <a:pt x="6997" y="19704"/>
                  <a:pt x="7005" y="19713"/>
                </a:cubicBezTo>
                <a:cubicBezTo>
                  <a:pt x="7013" y="19722"/>
                  <a:pt x="7100" y="19765"/>
                  <a:pt x="7196" y="19810"/>
                </a:cubicBezTo>
                <a:cubicBezTo>
                  <a:pt x="7292" y="19856"/>
                  <a:pt x="7410" y="19918"/>
                  <a:pt x="7459" y="19947"/>
                </a:cubicBezTo>
                <a:cubicBezTo>
                  <a:pt x="7507" y="19977"/>
                  <a:pt x="7547" y="19996"/>
                  <a:pt x="7549" y="19989"/>
                </a:cubicBezTo>
                <a:cubicBezTo>
                  <a:pt x="7552" y="19982"/>
                  <a:pt x="7589" y="20001"/>
                  <a:pt x="7630" y="20033"/>
                </a:cubicBezTo>
                <a:cubicBezTo>
                  <a:pt x="7672" y="20064"/>
                  <a:pt x="7724" y="20091"/>
                  <a:pt x="7745" y="20091"/>
                </a:cubicBezTo>
                <a:cubicBezTo>
                  <a:pt x="7766" y="20091"/>
                  <a:pt x="7794" y="20101"/>
                  <a:pt x="7809" y="20114"/>
                </a:cubicBezTo>
                <a:cubicBezTo>
                  <a:pt x="7825" y="20127"/>
                  <a:pt x="7916" y="20176"/>
                  <a:pt x="8012" y="20224"/>
                </a:cubicBezTo>
                <a:cubicBezTo>
                  <a:pt x="8109" y="20272"/>
                  <a:pt x="8281" y="20359"/>
                  <a:pt x="8397" y="20417"/>
                </a:cubicBezTo>
                <a:cubicBezTo>
                  <a:pt x="8645" y="20541"/>
                  <a:pt x="8782" y="20609"/>
                  <a:pt x="8960" y="20695"/>
                </a:cubicBezTo>
                <a:cubicBezTo>
                  <a:pt x="9032" y="20730"/>
                  <a:pt x="9100" y="20768"/>
                  <a:pt x="9108" y="20778"/>
                </a:cubicBezTo>
                <a:cubicBezTo>
                  <a:pt x="9116" y="20789"/>
                  <a:pt x="9135" y="20799"/>
                  <a:pt x="9151" y="20801"/>
                </a:cubicBezTo>
                <a:cubicBezTo>
                  <a:pt x="9167" y="20803"/>
                  <a:pt x="9226" y="20829"/>
                  <a:pt x="9282" y="20859"/>
                </a:cubicBezTo>
                <a:cubicBezTo>
                  <a:pt x="9338" y="20889"/>
                  <a:pt x="9437" y="20935"/>
                  <a:pt x="9502" y="20961"/>
                </a:cubicBezTo>
                <a:cubicBezTo>
                  <a:pt x="9566" y="20987"/>
                  <a:pt x="9647" y="21031"/>
                  <a:pt x="9683" y="21060"/>
                </a:cubicBezTo>
                <a:cubicBezTo>
                  <a:pt x="9719" y="21090"/>
                  <a:pt x="9750" y="21107"/>
                  <a:pt x="9750" y="21098"/>
                </a:cubicBezTo>
                <a:cubicBezTo>
                  <a:pt x="9750" y="21089"/>
                  <a:pt x="9831" y="21127"/>
                  <a:pt x="9931" y="21183"/>
                </a:cubicBezTo>
                <a:cubicBezTo>
                  <a:pt x="10032" y="21239"/>
                  <a:pt x="10165" y="21307"/>
                  <a:pt x="10230" y="21335"/>
                </a:cubicBezTo>
                <a:cubicBezTo>
                  <a:pt x="10365" y="21393"/>
                  <a:pt x="10458" y="21442"/>
                  <a:pt x="10480" y="21467"/>
                </a:cubicBezTo>
                <a:cubicBezTo>
                  <a:pt x="10489" y="21477"/>
                  <a:pt x="10554" y="21506"/>
                  <a:pt x="10626" y="21534"/>
                </a:cubicBezTo>
                <a:cubicBezTo>
                  <a:pt x="10698" y="21562"/>
                  <a:pt x="10768" y="21587"/>
                  <a:pt x="10783" y="21588"/>
                </a:cubicBezTo>
                <a:cubicBezTo>
                  <a:pt x="10832" y="21591"/>
                  <a:pt x="11063" y="21507"/>
                  <a:pt x="11063" y="21486"/>
                </a:cubicBezTo>
                <a:cubicBezTo>
                  <a:pt x="11063" y="21475"/>
                  <a:pt x="11152" y="21428"/>
                  <a:pt x="11261" y="21382"/>
                </a:cubicBezTo>
                <a:cubicBezTo>
                  <a:pt x="11369" y="21337"/>
                  <a:pt x="11463" y="21293"/>
                  <a:pt x="11471" y="21285"/>
                </a:cubicBezTo>
                <a:cubicBezTo>
                  <a:pt x="11479" y="21277"/>
                  <a:pt x="11516" y="21257"/>
                  <a:pt x="11552" y="21239"/>
                </a:cubicBezTo>
                <a:cubicBezTo>
                  <a:pt x="11717" y="21159"/>
                  <a:pt x="11748" y="21142"/>
                  <a:pt x="11786" y="21112"/>
                </a:cubicBezTo>
                <a:cubicBezTo>
                  <a:pt x="11808" y="21095"/>
                  <a:pt x="11838" y="21086"/>
                  <a:pt x="11853" y="21094"/>
                </a:cubicBezTo>
                <a:cubicBezTo>
                  <a:pt x="11867" y="21102"/>
                  <a:pt x="11879" y="21097"/>
                  <a:pt x="11879" y="21083"/>
                </a:cubicBezTo>
                <a:cubicBezTo>
                  <a:pt x="11879" y="21070"/>
                  <a:pt x="11956" y="21028"/>
                  <a:pt x="12048" y="20990"/>
                </a:cubicBezTo>
                <a:cubicBezTo>
                  <a:pt x="12141" y="20952"/>
                  <a:pt x="12234" y="20905"/>
                  <a:pt x="12258" y="20888"/>
                </a:cubicBezTo>
                <a:cubicBezTo>
                  <a:pt x="12282" y="20871"/>
                  <a:pt x="12369" y="20828"/>
                  <a:pt x="12449" y="20791"/>
                </a:cubicBezTo>
                <a:cubicBezTo>
                  <a:pt x="12618" y="20712"/>
                  <a:pt x="12679" y="20680"/>
                  <a:pt x="12800" y="20610"/>
                </a:cubicBezTo>
                <a:cubicBezTo>
                  <a:pt x="12848" y="20582"/>
                  <a:pt x="12892" y="20559"/>
                  <a:pt x="12900" y="20558"/>
                </a:cubicBezTo>
                <a:cubicBezTo>
                  <a:pt x="12908" y="20557"/>
                  <a:pt x="12967" y="20530"/>
                  <a:pt x="13032" y="20496"/>
                </a:cubicBezTo>
                <a:cubicBezTo>
                  <a:pt x="13096" y="20462"/>
                  <a:pt x="13186" y="20415"/>
                  <a:pt x="13230" y="20394"/>
                </a:cubicBezTo>
                <a:cubicBezTo>
                  <a:pt x="13312" y="20355"/>
                  <a:pt x="13635" y="20191"/>
                  <a:pt x="13791" y="20109"/>
                </a:cubicBezTo>
                <a:cubicBezTo>
                  <a:pt x="13839" y="20084"/>
                  <a:pt x="13903" y="20057"/>
                  <a:pt x="13931" y="20049"/>
                </a:cubicBezTo>
                <a:cubicBezTo>
                  <a:pt x="13959" y="20041"/>
                  <a:pt x="13982" y="20024"/>
                  <a:pt x="13982" y="20012"/>
                </a:cubicBezTo>
                <a:cubicBezTo>
                  <a:pt x="13982" y="19999"/>
                  <a:pt x="14006" y="19989"/>
                  <a:pt x="14036" y="19989"/>
                </a:cubicBezTo>
                <a:cubicBezTo>
                  <a:pt x="14067" y="19989"/>
                  <a:pt x="14108" y="19972"/>
                  <a:pt x="14127" y="19952"/>
                </a:cubicBezTo>
                <a:cubicBezTo>
                  <a:pt x="14147" y="19931"/>
                  <a:pt x="14231" y="19885"/>
                  <a:pt x="14313" y="19850"/>
                </a:cubicBezTo>
                <a:cubicBezTo>
                  <a:pt x="14396" y="19814"/>
                  <a:pt x="14548" y="19740"/>
                  <a:pt x="14652" y="19684"/>
                </a:cubicBezTo>
                <a:cubicBezTo>
                  <a:pt x="14757" y="19628"/>
                  <a:pt x="14862" y="19574"/>
                  <a:pt x="14886" y="19565"/>
                </a:cubicBezTo>
                <a:cubicBezTo>
                  <a:pt x="14910" y="19556"/>
                  <a:pt x="14972" y="19523"/>
                  <a:pt x="15022" y="19491"/>
                </a:cubicBezTo>
                <a:cubicBezTo>
                  <a:pt x="15072" y="19458"/>
                  <a:pt x="15122" y="19438"/>
                  <a:pt x="15132" y="19447"/>
                </a:cubicBezTo>
                <a:cubicBezTo>
                  <a:pt x="15142" y="19456"/>
                  <a:pt x="15149" y="19451"/>
                  <a:pt x="15149" y="19435"/>
                </a:cubicBezTo>
                <a:cubicBezTo>
                  <a:pt x="15149" y="19418"/>
                  <a:pt x="15162" y="19403"/>
                  <a:pt x="15177" y="19403"/>
                </a:cubicBezTo>
                <a:cubicBezTo>
                  <a:pt x="15192" y="19403"/>
                  <a:pt x="15314" y="19347"/>
                  <a:pt x="15447" y="19277"/>
                </a:cubicBezTo>
                <a:cubicBezTo>
                  <a:pt x="15580" y="19207"/>
                  <a:pt x="15702" y="19150"/>
                  <a:pt x="15717" y="19150"/>
                </a:cubicBezTo>
                <a:cubicBezTo>
                  <a:pt x="15731" y="19150"/>
                  <a:pt x="15763" y="19134"/>
                  <a:pt x="15788" y="19115"/>
                </a:cubicBezTo>
                <a:cubicBezTo>
                  <a:pt x="15814" y="19096"/>
                  <a:pt x="15895" y="19055"/>
                  <a:pt x="15967" y="19021"/>
                </a:cubicBezTo>
                <a:cubicBezTo>
                  <a:pt x="16040" y="18988"/>
                  <a:pt x="16105" y="18954"/>
                  <a:pt x="16113" y="18947"/>
                </a:cubicBezTo>
                <a:cubicBezTo>
                  <a:pt x="16121" y="18939"/>
                  <a:pt x="16199" y="18900"/>
                  <a:pt x="16287" y="18859"/>
                </a:cubicBezTo>
                <a:cubicBezTo>
                  <a:pt x="16375" y="18818"/>
                  <a:pt x="16506" y="18755"/>
                  <a:pt x="16578" y="18716"/>
                </a:cubicBezTo>
                <a:cubicBezTo>
                  <a:pt x="16651" y="18678"/>
                  <a:pt x="16815" y="18593"/>
                  <a:pt x="16943" y="18529"/>
                </a:cubicBezTo>
                <a:cubicBezTo>
                  <a:pt x="17258" y="18374"/>
                  <a:pt x="17351" y="18326"/>
                  <a:pt x="17368" y="18311"/>
                </a:cubicBezTo>
                <a:cubicBezTo>
                  <a:pt x="17376" y="18304"/>
                  <a:pt x="17461" y="18265"/>
                  <a:pt x="17557" y="18222"/>
                </a:cubicBezTo>
                <a:cubicBezTo>
                  <a:pt x="17653" y="18179"/>
                  <a:pt x="17807" y="18101"/>
                  <a:pt x="17898" y="18050"/>
                </a:cubicBezTo>
                <a:cubicBezTo>
                  <a:pt x="17990" y="17998"/>
                  <a:pt x="18079" y="17956"/>
                  <a:pt x="18096" y="17956"/>
                </a:cubicBezTo>
                <a:cubicBezTo>
                  <a:pt x="18113" y="17956"/>
                  <a:pt x="18127" y="17948"/>
                  <a:pt x="18127" y="17937"/>
                </a:cubicBezTo>
                <a:cubicBezTo>
                  <a:pt x="18127" y="17927"/>
                  <a:pt x="18168" y="17901"/>
                  <a:pt x="18220" y="17881"/>
                </a:cubicBezTo>
                <a:cubicBezTo>
                  <a:pt x="18273" y="17862"/>
                  <a:pt x="18350" y="17828"/>
                  <a:pt x="18390" y="17804"/>
                </a:cubicBezTo>
                <a:cubicBezTo>
                  <a:pt x="18430" y="17781"/>
                  <a:pt x="18533" y="17729"/>
                  <a:pt x="18621" y="17688"/>
                </a:cubicBezTo>
                <a:cubicBezTo>
                  <a:pt x="18709" y="17648"/>
                  <a:pt x="18846" y="17576"/>
                  <a:pt x="18924" y="17530"/>
                </a:cubicBezTo>
                <a:cubicBezTo>
                  <a:pt x="19003" y="17485"/>
                  <a:pt x="19083" y="17447"/>
                  <a:pt x="19106" y="17447"/>
                </a:cubicBezTo>
                <a:cubicBezTo>
                  <a:pt x="19128" y="17447"/>
                  <a:pt x="19149" y="17439"/>
                  <a:pt x="19149" y="17429"/>
                </a:cubicBezTo>
                <a:cubicBezTo>
                  <a:pt x="19149" y="17403"/>
                  <a:pt x="19316" y="17321"/>
                  <a:pt x="19368" y="17321"/>
                </a:cubicBezTo>
                <a:cubicBezTo>
                  <a:pt x="19391" y="17321"/>
                  <a:pt x="19411" y="17311"/>
                  <a:pt x="19411" y="17300"/>
                </a:cubicBezTo>
                <a:cubicBezTo>
                  <a:pt x="19411" y="17280"/>
                  <a:pt x="19464" y="17253"/>
                  <a:pt x="19808" y="17092"/>
                </a:cubicBezTo>
                <a:cubicBezTo>
                  <a:pt x="19890" y="17054"/>
                  <a:pt x="20008" y="16992"/>
                  <a:pt x="20070" y="16955"/>
                </a:cubicBezTo>
                <a:cubicBezTo>
                  <a:pt x="20132" y="16919"/>
                  <a:pt x="20198" y="16889"/>
                  <a:pt x="20216" y="16889"/>
                </a:cubicBezTo>
                <a:cubicBezTo>
                  <a:pt x="20233" y="16889"/>
                  <a:pt x="20270" y="16870"/>
                  <a:pt x="20302" y="16845"/>
                </a:cubicBezTo>
                <a:cubicBezTo>
                  <a:pt x="20333" y="16821"/>
                  <a:pt x="20399" y="16785"/>
                  <a:pt x="20447" y="16764"/>
                </a:cubicBezTo>
                <a:cubicBezTo>
                  <a:pt x="20495" y="16744"/>
                  <a:pt x="20567" y="16708"/>
                  <a:pt x="20607" y="16685"/>
                </a:cubicBezTo>
                <a:cubicBezTo>
                  <a:pt x="20647" y="16663"/>
                  <a:pt x="20784" y="16594"/>
                  <a:pt x="20913" y="16534"/>
                </a:cubicBezTo>
                <a:cubicBezTo>
                  <a:pt x="21237" y="16383"/>
                  <a:pt x="21433" y="16267"/>
                  <a:pt x="21524" y="16172"/>
                </a:cubicBezTo>
                <a:lnTo>
                  <a:pt x="21600" y="16091"/>
                </a:lnTo>
                <a:lnTo>
                  <a:pt x="21600" y="10788"/>
                </a:lnTo>
                <a:lnTo>
                  <a:pt x="21600" y="5485"/>
                </a:lnTo>
                <a:lnTo>
                  <a:pt x="21495" y="5383"/>
                </a:lnTo>
                <a:cubicBezTo>
                  <a:pt x="21437" y="5327"/>
                  <a:pt x="21338" y="5255"/>
                  <a:pt x="21275" y="5225"/>
                </a:cubicBezTo>
                <a:cubicBezTo>
                  <a:pt x="21213" y="5194"/>
                  <a:pt x="21161" y="5162"/>
                  <a:pt x="21161" y="5152"/>
                </a:cubicBezTo>
                <a:cubicBezTo>
                  <a:pt x="21161" y="5138"/>
                  <a:pt x="21104" y="5115"/>
                  <a:pt x="21015" y="5094"/>
                </a:cubicBezTo>
                <a:cubicBezTo>
                  <a:pt x="21007" y="5092"/>
                  <a:pt x="20961" y="5065"/>
                  <a:pt x="20910" y="5034"/>
                </a:cubicBezTo>
                <a:cubicBezTo>
                  <a:pt x="20860" y="5003"/>
                  <a:pt x="20806" y="4976"/>
                  <a:pt x="20791" y="4976"/>
                </a:cubicBezTo>
                <a:cubicBezTo>
                  <a:pt x="20776" y="4976"/>
                  <a:pt x="20687" y="4930"/>
                  <a:pt x="20595" y="4874"/>
                </a:cubicBezTo>
                <a:cubicBezTo>
                  <a:pt x="20504" y="4818"/>
                  <a:pt x="20411" y="4772"/>
                  <a:pt x="20388" y="4772"/>
                </a:cubicBezTo>
                <a:cubicBezTo>
                  <a:pt x="20364" y="4772"/>
                  <a:pt x="20345" y="4764"/>
                  <a:pt x="20345" y="4754"/>
                </a:cubicBezTo>
                <a:cubicBezTo>
                  <a:pt x="20344" y="4743"/>
                  <a:pt x="20314" y="4722"/>
                  <a:pt x="20278" y="4706"/>
                </a:cubicBezTo>
                <a:cubicBezTo>
                  <a:pt x="20074" y="4615"/>
                  <a:pt x="19931" y="4544"/>
                  <a:pt x="19858" y="4500"/>
                </a:cubicBezTo>
                <a:cubicBezTo>
                  <a:pt x="19812" y="4473"/>
                  <a:pt x="19709" y="4423"/>
                  <a:pt x="19629" y="4388"/>
                </a:cubicBezTo>
                <a:cubicBezTo>
                  <a:pt x="19548" y="4353"/>
                  <a:pt x="19411" y="4285"/>
                  <a:pt x="19323" y="4237"/>
                </a:cubicBezTo>
                <a:cubicBezTo>
                  <a:pt x="19235" y="4188"/>
                  <a:pt x="19107" y="4127"/>
                  <a:pt x="19039" y="4102"/>
                </a:cubicBezTo>
                <a:cubicBezTo>
                  <a:pt x="18971" y="4076"/>
                  <a:pt x="18915" y="4043"/>
                  <a:pt x="18915" y="4029"/>
                </a:cubicBezTo>
                <a:cubicBezTo>
                  <a:pt x="18915" y="4015"/>
                  <a:pt x="18905" y="4010"/>
                  <a:pt x="18896" y="4019"/>
                </a:cubicBezTo>
                <a:cubicBezTo>
                  <a:pt x="18886" y="4027"/>
                  <a:pt x="18824" y="3998"/>
                  <a:pt x="18757" y="3956"/>
                </a:cubicBezTo>
                <a:cubicBezTo>
                  <a:pt x="18691" y="3914"/>
                  <a:pt x="18598" y="3863"/>
                  <a:pt x="18550" y="3844"/>
                </a:cubicBezTo>
                <a:cubicBezTo>
                  <a:pt x="18502" y="3825"/>
                  <a:pt x="18409" y="3780"/>
                  <a:pt x="18344" y="3744"/>
                </a:cubicBezTo>
                <a:cubicBezTo>
                  <a:pt x="18280" y="3709"/>
                  <a:pt x="18209" y="3673"/>
                  <a:pt x="18185" y="3663"/>
                </a:cubicBezTo>
                <a:cubicBezTo>
                  <a:pt x="18160" y="3654"/>
                  <a:pt x="18135" y="3639"/>
                  <a:pt x="18127" y="3630"/>
                </a:cubicBezTo>
                <a:cubicBezTo>
                  <a:pt x="18119" y="3622"/>
                  <a:pt x="18055" y="3594"/>
                  <a:pt x="17986" y="3568"/>
                </a:cubicBezTo>
                <a:cubicBezTo>
                  <a:pt x="17918" y="3542"/>
                  <a:pt x="17862" y="3511"/>
                  <a:pt x="17862" y="3499"/>
                </a:cubicBezTo>
                <a:cubicBezTo>
                  <a:pt x="17862" y="3488"/>
                  <a:pt x="17843" y="3477"/>
                  <a:pt x="17819" y="3477"/>
                </a:cubicBezTo>
                <a:cubicBezTo>
                  <a:pt x="17795" y="3477"/>
                  <a:pt x="17776" y="3464"/>
                  <a:pt x="17776" y="3450"/>
                </a:cubicBezTo>
                <a:cubicBezTo>
                  <a:pt x="17776" y="3435"/>
                  <a:pt x="17765" y="3429"/>
                  <a:pt x="17750" y="3437"/>
                </a:cubicBezTo>
                <a:cubicBezTo>
                  <a:pt x="17735" y="3445"/>
                  <a:pt x="17705" y="3438"/>
                  <a:pt x="17683" y="3420"/>
                </a:cubicBezTo>
                <a:cubicBezTo>
                  <a:pt x="17639" y="3385"/>
                  <a:pt x="17542" y="3334"/>
                  <a:pt x="17411" y="3277"/>
                </a:cubicBezTo>
                <a:cubicBezTo>
                  <a:pt x="17363" y="3256"/>
                  <a:pt x="17280" y="3212"/>
                  <a:pt x="17227" y="3178"/>
                </a:cubicBezTo>
                <a:cubicBezTo>
                  <a:pt x="17175" y="3143"/>
                  <a:pt x="17134" y="3125"/>
                  <a:pt x="17134" y="3136"/>
                </a:cubicBezTo>
                <a:cubicBezTo>
                  <a:pt x="17134" y="3147"/>
                  <a:pt x="17110" y="3138"/>
                  <a:pt x="17082" y="3117"/>
                </a:cubicBezTo>
                <a:cubicBezTo>
                  <a:pt x="17054" y="3097"/>
                  <a:pt x="16960" y="3047"/>
                  <a:pt x="16872" y="3007"/>
                </a:cubicBezTo>
                <a:cubicBezTo>
                  <a:pt x="16784" y="2967"/>
                  <a:pt x="16703" y="2927"/>
                  <a:pt x="16695" y="2918"/>
                </a:cubicBezTo>
                <a:cubicBezTo>
                  <a:pt x="16687" y="2909"/>
                  <a:pt x="16597" y="2865"/>
                  <a:pt x="16495" y="2820"/>
                </a:cubicBezTo>
                <a:cubicBezTo>
                  <a:pt x="16392" y="2775"/>
                  <a:pt x="16267" y="2709"/>
                  <a:pt x="16216" y="2675"/>
                </a:cubicBezTo>
                <a:cubicBezTo>
                  <a:pt x="16164" y="2641"/>
                  <a:pt x="16116" y="2620"/>
                  <a:pt x="16108" y="2627"/>
                </a:cubicBezTo>
                <a:cubicBezTo>
                  <a:pt x="16100" y="2634"/>
                  <a:pt x="16068" y="2616"/>
                  <a:pt x="16039" y="2588"/>
                </a:cubicBezTo>
                <a:cubicBezTo>
                  <a:pt x="16010" y="2560"/>
                  <a:pt x="15967" y="2538"/>
                  <a:pt x="15943" y="2538"/>
                </a:cubicBezTo>
                <a:cubicBezTo>
                  <a:pt x="15897" y="2538"/>
                  <a:pt x="15578" y="2365"/>
                  <a:pt x="15562" y="2330"/>
                </a:cubicBezTo>
                <a:cubicBezTo>
                  <a:pt x="15556" y="2319"/>
                  <a:pt x="15535" y="2310"/>
                  <a:pt x="15514" y="2310"/>
                </a:cubicBezTo>
                <a:cubicBezTo>
                  <a:pt x="15477" y="2310"/>
                  <a:pt x="15322" y="2234"/>
                  <a:pt x="15046" y="2083"/>
                </a:cubicBezTo>
                <a:cubicBezTo>
                  <a:pt x="14934" y="2022"/>
                  <a:pt x="14679" y="1901"/>
                  <a:pt x="14542" y="1842"/>
                </a:cubicBezTo>
                <a:cubicBezTo>
                  <a:pt x="14506" y="1827"/>
                  <a:pt x="14478" y="1805"/>
                  <a:pt x="14478" y="1795"/>
                </a:cubicBezTo>
                <a:cubicBezTo>
                  <a:pt x="14478" y="1784"/>
                  <a:pt x="14459" y="1776"/>
                  <a:pt x="14435" y="1776"/>
                </a:cubicBezTo>
                <a:cubicBezTo>
                  <a:pt x="14411" y="1776"/>
                  <a:pt x="14390" y="1765"/>
                  <a:pt x="14390" y="1751"/>
                </a:cubicBezTo>
                <a:cubicBezTo>
                  <a:pt x="14390" y="1737"/>
                  <a:pt x="14372" y="1724"/>
                  <a:pt x="14349" y="1724"/>
                </a:cubicBezTo>
                <a:cubicBezTo>
                  <a:pt x="14297" y="1724"/>
                  <a:pt x="14127" y="1642"/>
                  <a:pt x="14127" y="1616"/>
                </a:cubicBezTo>
                <a:cubicBezTo>
                  <a:pt x="14127" y="1605"/>
                  <a:pt x="14108" y="1597"/>
                  <a:pt x="14084" y="1597"/>
                </a:cubicBezTo>
                <a:cubicBezTo>
                  <a:pt x="14060" y="1597"/>
                  <a:pt x="13971" y="1560"/>
                  <a:pt x="13886" y="1514"/>
                </a:cubicBezTo>
                <a:cubicBezTo>
                  <a:pt x="13657" y="1392"/>
                  <a:pt x="13572" y="1349"/>
                  <a:pt x="13437" y="1292"/>
                </a:cubicBezTo>
                <a:cubicBezTo>
                  <a:pt x="13370" y="1264"/>
                  <a:pt x="13311" y="1234"/>
                  <a:pt x="13306" y="1224"/>
                </a:cubicBezTo>
                <a:cubicBezTo>
                  <a:pt x="13294" y="1200"/>
                  <a:pt x="13162" y="1132"/>
                  <a:pt x="12989" y="1057"/>
                </a:cubicBezTo>
                <a:cubicBezTo>
                  <a:pt x="12916" y="1027"/>
                  <a:pt x="12841" y="988"/>
                  <a:pt x="12822" y="972"/>
                </a:cubicBezTo>
                <a:cubicBezTo>
                  <a:pt x="12782" y="939"/>
                  <a:pt x="12343" y="725"/>
                  <a:pt x="12313" y="723"/>
                </a:cubicBezTo>
                <a:cubicBezTo>
                  <a:pt x="12302" y="723"/>
                  <a:pt x="12259" y="696"/>
                  <a:pt x="12218" y="665"/>
                </a:cubicBezTo>
                <a:cubicBezTo>
                  <a:pt x="12176" y="633"/>
                  <a:pt x="12129" y="607"/>
                  <a:pt x="12113" y="607"/>
                </a:cubicBezTo>
                <a:cubicBezTo>
                  <a:pt x="12096" y="607"/>
                  <a:pt x="12033" y="577"/>
                  <a:pt x="11974" y="542"/>
                </a:cubicBezTo>
                <a:cubicBezTo>
                  <a:pt x="11915" y="507"/>
                  <a:pt x="11856" y="480"/>
                  <a:pt x="11843" y="480"/>
                </a:cubicBezTo>
                <a:cubicBezTo>
                  <a:pt x="11830" y="480"/>
                  <a:pt x="11762" y="447"/>
                  <a:pt x="11695" y="407"/>
                </a:cubicBezTo>
                <a:cubicBezTo>
                  <a:pt x="11628" y="368"/>
                  <a:pt x="11495" y="298"/>
                  <a:pt x="11399" y="252"/>
                </a:cubicBezTo>
                <a:cubicBezTo>
                  <a:pt x="11303" y="205"/>
                  <a:pt x="11176" y="145"/>
                  <a:pt x="11120" y="117"/>
                </a:cubicBezTo>
                <a:cubicBezTo>
                  <a:pt x="10895" y="4"/>
                  <a:pt x="10852" y="-9"/>
                  <a:pt x="10736" y="5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47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31</a:t>
            </a:fld>
            <a:endParaRPr/>
          </a:p>
        </p:txBody>
      </p:sp>
      <p:sp>
        <p:nvSpPr>
          <p:cNvPr id="476" name="Full-sky setup"/>
          <p:cNvSpPr txBox="1"/>
          <p:nvPr/>
        </p:nvSpPr>
        <p:spPr>
          <a:xfrm>
            <a:off x="16506781" y="1355012"/>
            <a:ext cx="4822245" cy="11418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 algn="ctr">
              <a:lnSpc>
                <a:spcPct val="80000"/>
              </a:lnSpc>
              <a:spcBef>
                <a:spcPts val="0"/>
              </a:spcBef>
              <a:defRPr sz="5600" b="1" spc="-112"/>
            </a:lvl1pPr>
          </a:lstStyle>
          <a:p>
            <a:r>
              <a:t>Full-sky setup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3" grpId="1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81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82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483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926" y="3386782"/>
            <a:ext cx="22268148" cy="9525166"/>
          </a:xfrm>
          <a:prstGeom prst="rect">
            <a:avLst/>
          </a:prstGeom>
          <a:ln w="12700">
            <a:miter lim="400000"/>
          </a:ln>
        </p:spPr>
      </p:pic>
      <p:sp>
        <p:nvSpPr>
          <p:cNvPr id="484" name="Numéro de diapositive"/>
          <p:cNvSpPr txBox="1">
            <a:spLocks noGrp="1"/>
          </p:cNvSpPr>
          <p:nvPr>
            <p:ph type="sldNum" sz="quarter" idx="2"/>
          </p:nvPr>
        </p:nvSpPr>
        <p:spPr>
          <a:xfrm>
            <a:off x="12058764" y="13080999"/>
            <a:ext cx="253975" cy="374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32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489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490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491" name="vidéo-collée.png" descr="vidéo-collée.png"/>
          <p:cNvPicPr>
            <a:picLocks noChangeAspect="1"/>
          </p:cNvPicPr>
          <p:nvPr/>
        </p:nvPicPr>
        <p:blipFill>
          <a:blip r:embed="rId3"/>
          <a:srcRect r="49504" b="4834"/>
          <a:stretch>
            <a:fillRect/>
          </a:stretch>
        </p:blipFill>
        <p:spPr>
          <a:xfrm>
            <a:off x="5648325" y="2874102"/>
            <a:ext cx="13087385" cy="10550360"/>
          </a:xfrm>
          <a:prstGeom prst="rect">
            <a:avLst/>
          </a:prstGeom>
          <a:ln w="12700">
            <a:miter lim="400000"/>
          </a:ln>
        </p:spPr>
      </p:pic>
      <p:sp>
        <p:nvSpPr>
          <p:cNvPr id="492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33</a:t>
            </a:fld>
            <a:endParaRPr/>
          </a:p>
        </p:txBody>
      </p:sp>
      <p:sp>
        <p:nvSpPr>
          <p:cNvPr id="493" name="Flèche"/>
          <p:cNvSpPr/>
          <p:nvPr/>
        </p:nvSpPr>
        <p:spPr>
          <a:xfrm rot="20356544">
            <a:off x="4935001" y="6878823"/>
            <a:ext cx="1835874" cy="643310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4" name="Inside the simulation box"/>
          <p:cNvSpPr txBox="1"/>
          <p:nvPr/>
        </p:nvSpPr>
        <p:spPr>
          <a:xfrm>
            <a:off x="1074142" y="7196639"/>
            <a:ext cx="6177095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200" b="1" spc="-104"/>
            </a:lvl1pPr>
          </a:lstStyle>
          <a:p>
            <a:r>
              <a:t>Inside the simulation box</a:t>
            </a:r>
          </a:p>
        </p:txBody>
      </p:sp>
      <p:sp>
        <p:nvSpPr>
          <p:cNvPr id="495" name="Flèche"/>
          <p:cNvSpPr/>
          <p:nvPr/>
        </p:nvSpPr>
        <p:spPr>
          <a:xfrm rot="13142468">
            <a:off x="18422401" y="7564623"/>
            <a:ext cx="1835874" cy="643310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96" name="+"/>
              <p:cNvSpPr txBox="1"/>
              <p:nvPr/>
            </p:nvSpPr>
            <p:spPr>
              <a:xfrm>
                <a:off x="20209986" y="7961695"/>
                <a:ext cx="3589867" cy="1905452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>
                  <a:lnSpc>
                    <a:spcPct val="100000"/>
                  </a:lnSpc>
                  <a:spcBef>
                    <a:spcPts val="0"/>
                  </a:spcBef>
                  <a:defRPr sz="5200" b="1" spc="-104"/>
                </a:pPr>
                <a:r>
                  <a:t>+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sz="62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  <m:sup>
                        <m:r>
                          <m:rPr>
                            <m:sty m:val="p"/>
                          </m:rP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high</m:t>
                        </m:r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z</m:t>
                        </m:r>
                      </m:sup>
                    </m:sSubSup>
                  </m:oMath>
                </a14:m>
                <a:endParaRPr/>
              </a:p>
            </p:txBody>
          </p:sp>
        </mc:Choice>
        <mc:Fallback>
          <p:sp>
            <p:nvSpPr>
              <p:cNvPr id="496" name="+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09986" y="7961695"/>
                <a:ext cx="3589867" cy="1905452"/>
              </a:xfrm>
              <a:prstGeom prst="rect">
                <a:avLst/>
              </a:prstGeom>
              <a:blipFill>
                <a:blip r:embed="rId4"/>
                <a:stretch>
                  <a:fillRect l="-9541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97" name="+"/>
              <p:cNvSpPr txBox="1"/>
              <p:nvPr/>
            </p:nvSpPr>
            <p:spPr>
              <a:xfrm>
                <a:off x="20662602" y="4119486"/>
                <a:ext cx="3589867" cy="1905452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>
                  <a:lnSpc>
                    <a:spcPct val="100000"/>
                  </a:lnSpc>
                  <a:spcBef>
                    <a:spcPts val="0"/>
                  </a:spcBef>
                  <a:defRPr sz="5200" b="1" spc="-104"/>
                </a:pPr>
                <a:r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62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ℓ</m:t>
                        </m:r>
                      </m:sub>
                    </m:sSub>
                  </m:oMath>
                </a14:m>
                <a:endParaRPr/>
              </a:p>
            </p:txBody>
          </p:sp>
        </mc:Choice>
        <mc:Fallback>
          <p:sp>
            <p:nvSpPr>
              <p:cNvPr id="497" name="+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62602" y="4119486"/>
                <a:ext cx="3589867" cy="1905452"/>
              </a:xfrm>
              <a:prstGeom prst="rect">
                <a:avLst/>
              </a:prstGeom>
              <a:blipFill>
                <a:blip r:embed="rId5"/>
                <a:stretch>
                  <a:fillRect l="-9894" t="-1325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8" name="Flèche"/>
          <p:cNvSpPr/>
          <p:nvPr/>
        </p:nvSpPr>
        <p:spPr>
          <a:xfrm rot="11129773">
            <a:off x="18646226" y="4384524"/>
            <a:ext cx="1835874" cy="643310"/>
          </a:xfrm>
          <a:prstGeom prst="rightArrow">
            <a:avLst>
              <a:gd name="adj1" fmla="val 22431"/>
              <a:gd name="adj2" fmla="val 127457"/>
            </a:avLst>
          </a:prstGeom>
          <a:solidFill>
            <a:srgbClr val="000000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499" name="Validation"/>
          <p:cNvSpPr txBox="1"/>
          <p:nvPr/>
        </p:nvSpPr>
        <p:spPr>
          <a:xfrm>
            <a:off x="13571089" y="-1308249"/>
            <a:ext cx="13410170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Validation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3" presetClass="entr" presetSubtype="16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3" grpId="1" animBg="1" advAuto="0"/>
      <p:bldP spid="494" grpId="2" animBg="1" advAuto="0"/>
      <p:bldP spid="495" grpId="3" animBg="1" advAuto="0"/>
      <p:bldP spid="496" grpId="4" animBg="1" advAuto="0"/>
      <p:bldP spid="497" grpId="6" animBg="1" advAuto="0"/>
      <p:bldP spid="498" grpId="5" animBg="1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504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505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pic>
        <p:nvPicPr>
          <p:cNvPr id="506" name="vidéo-collée.png" descr="vidéo-collé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4339365"/>
            <a:ext cx="22860000" cy="7620001"/>
          </a:xfrm>
          <a:prstGeom prst="rect">
            <a:avLst/>
          </a:prstGeom>
          <a:ln w="12700">
            <a:miter lim="400000"/>
          </a:ln>
        </p:spPr>
      </p:pic>
      <p:sp>
        <p:nvSpPr>
          <p:cNvPr id="507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34</a:t>
            </a:fld>
            <a:endParaRPr/>
          </a:p>
        </p:txBody>
      </p:sp>
      <p:sp>
        <p:nvSpPr>
          <p:cNvPr id="508" name="Validation"/>
          <p:cNvSpPr txBox="1"/>
          <p:nvPr/>
        </p:nvSpPr>
        <p:spPr>
          <a:xfrm>
            <a:off x="13571089" y="-1308249"/>
            <a:ext cx="13410170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Validation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Field-Level Inference"/>
          <p:cNvSpPr txBox="1"/>
          <p:nvPr/>
        </p:nvSpPr>
        <p:spPr>
          <a:xfrm>
            <a:off x="1203715" y="-6654677"/>
            <a:ext cx="1455982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513" name="Galaxy Clustering"/>
          <p:cNvSpPr txBox="1"/>
          <p:nvPr/>
        </p:nvSpPr>
        <p:spPr>
          <a:xfrm>
            <a:off x="1202988" y="-2730726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514" name="CMB Lensing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515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35</a:t>
            </a:fld>
            <a:endParaRPr/>
          </a:p>
        </p:txBody>
      </p:sp>
      <p:grpSp>
        <p:nvGrpSpPr>
          <p:cNvPr id="520" name="Grouper"/>
          <p:cNvGrpSpPr/>
          <p:nvPr/>
        </p:nvGrpSpPr>
        <p:grpSpPr>
          <a:xfrm>
            <a:off x="7008123" y="3162882"/>
            <a:ext cx="10367753" cy="9972967"/>
            <a:chOff x="0" y="0"/>
            <a:chExt cx="10367752" cy="9972965"/>
          </a:xfrm>
        </p:grpSpPr>
        <p:grpSp>
          <p:nvGrpSpPr>
            <p:cNvPr id="518" name="Grouper"/>
            <p:cNvGrpSpPr/>
            <p:nvPr/>
          </p:nvGrpSpPr>
          <p:grpSpPr>
            <a:xfrm>
              <a:off x="0" y="0"/>
              <a:ext cx="10211688" cy="9972966"/>
              <a:chOff x="0" y="0"/>
              <a:chExt cx="10211687" cy="9972965"/>
            </a:xfrm>
          </p:grpSpPr>
          <p:pic>
            <p:nvPicPr>
              <p:cNvPr id="516" name="vidéo-collée.png" descr="vidéo-collée.png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6854" y="9163563"/>
                <a:ext cx="9622899" cy="809403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  <p:pic>
            <p:nvPicPr>
              <p:cNvPr id="517" name="vidéo-collée.png" descr="vidéo-collée.png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10211688" cy="9240274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519" name="vidéo-collée.png" descr="vidéo-collée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452852" y="162350"/>
              <a:ext cx="4914901" cy="110490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521" name="on synthetic data (closure test)"/>
          <p:cNvSpPr txBox="1"/>
          <p:nvPr/>
        </p:nvSpPr>
        <p:spPr>
          <a:xfrm>
            <a:off x="18218835" y="3053069"/>
            <a:ext cx="5207095" cy="29362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lnSpc>
                <a:spcPct val="100000"/>
              </a:lnSpc>
              <a:defRPr sz="6200" b="1"/>
            </a:lvl1pPr>
          </a:lstStyle>
          <a:p>
            <a:r>
              <a:t>on synthetic data (closure test)</a:t>
            </a:r>
          </a:p>
        </p:txBody>
      </p:sp>
      <p:sp>
        <p:nvSpPr>
          <p:cNvPr id="522" name="Results"/>
          <p:cNvSpPr txBox="1"/>
          <p:nvPr/>
        </p:nvSpPr>
        <p:spPr>
          <a:xfrm>
            <a:off x="13571089" y="-1308249"/>
            <a:ext cx="13410170" cy="393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8500" b="1" spc="-170"/>
            </a:lvl1pPr>
          </a:lstStyle>
          <a:p>
            <a:r>
              <a:t>Results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23" name="Box :…"/>
              <p:cNvSpPr txBox="1"/>
              <p:nvPr/>
            </p:nvSpPr>
            <p:spPr>
              <a:xfrm>
                <a:off x="780773" y="3490992"/>
                <a:ext cx="6713120" cy="2816199"/>
              </a:xfrm>
              <a:prstGeom prst="rect">
                <a:avLst/>
              </a:prstGeom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m="http://schemas.openxmlformats.org/officeDocument/2006/math" xmlns="" val="1"/>
                </a:ext>
              </a:extLst>
            </p:spPr>
            <p:txBody>
              <a:bodyPr lIns="50800" tIns="50800" rIns="50800" bIns="50800">
                <a:normAutofit/>
              </a:bodyPr>
              <a:lstStyle/>
              <a:p>
                <a:pPr>
                  <a:lnSpc>
                    <a:spcPct val="80000"/>
                  </a:lnSpc>
                  <a:spcBef>
                    <a:spcPts val="0"/>
                  </a:spcBef>
                  <a:defRPr sz="5200" b="1" spc="-104"/>
                </a:pPr>
                <a:r>
                  <a:t>Box : </a:t>
                </a:r>
                <a14:m>
                  <m:oMath xmlns:m="http://schemas.openxmlformats.org/officeDocument/2006/math">
                    <m: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(2</m:t>
                    </m:r>
                    <m:r>
                      <m:rPr>
                        <m:sty m:val="p"/>
                      </m:rP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Gpc</m:t>
                    </m:r>
                    <m: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h</m:t>
                    </m:r>
                    <m:sSup>
                      <m:sSupPr>
                        <m:ctrlP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sz="62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/>
              </a:p>
              <a:p>
                <a:pPr>
                  <a:lnSpc>
                    <a:spcPct val="80000"/>
                  </a:lnSpc>
                  <a:spcBef>
                    <a:spcPts val="0"/>
                  </a:spcBef>
                  <a:defRPr sz="5200" b="1" spc="-104"/>
                </a:pPr>
                <a:endParaRPr/>
              </a:p>
              <a:p>
                <a:pPr>
                  <a:lnSpc>
                    <a:spcPct val="80000"/>
                  </a:lnSpc>
                  <a:spcBef>
                    <a:spcPts val="0"/>
                  </a:spcBef>
                  <a:defRPr sz="5200" b="1" spc="-104"/>
                </a:pPr>
                <a:r>
                  <a:t>Cell size : </a:t>
                </a:r>
                <a14:m>
                  <m:oMath xmlns:m="http://schemas.openxmlformats.org/officeDocument/2006/math">
                    <m: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15</m:t>
                    </m:r>
                    <m:r>
                      <m:rPr>
                        <m:sty m:val="p"/>
                      </m:rP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Mpc</m:t>
                    </m:r>
                    <m: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sz="6250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h</m:t>
                    </m:r>
                  </m:oMath>
                </a14:m>
                <a:endParaRPr/>
              </a:p>
            </p:txBody>
          </p:sp>
        </mc:Choice>
        <mc:Fallback>
          <p:sp>
            <p:nvSpPr>
              <p:cNvPr id="523" name="Box :…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773" y="3490992"/>
                <a:ext cx="6713120" cy="2816199"/>
              </a:xfrm>
              <a:prstGeom prst="rect">
                <a:avLst/>
              </a:prstGeom>
              <a:blipFill>
                <a:blip r:embed="rId6"/>
                <a:stretch>
                  <a:fillRect l="-5104" t="-7658"/>
                </a:stretch>
              </a:blipFill>
              <a:ln w="12700">
                <a:miter lim="400000"/>
              </a:ln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1" grpId="1" animBg="1" advAuto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Field-Level Inference"/>
          <p:cNvSpPr txBox="1"/>
          <p:nvPr/>
        </p:nvSpPr>
        <p:spPr>
          <a:xfrm>
            <a:off x="1203715" y="1981323"/>
            <a:ext cx="1455982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Field-Level Inference</a:t>
            </a:r>
          </a:p>
        </p:txBody>
      </p:sp>
      <p:sp>
        <p:nvSpPr>
          <p:cNvPr id="528" name="Galaxy Clustering"/>
          <p:cNvSpPr txBox="1"/>
          <p:nvPr/>
        </p:nvSpPr>
        <p:spPr>
          <a:xfrm>
            <a:off x="1202988" y="5905274"/>
            <a:ext cx="12436347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1">
                    <a:lumOff val="-13575"/>
                  </a:schemeClr>
                </a:solidFill>
              </a:defRPr>
            </a:lvl1pPr>
          </a:lstStyle>
          <a:p>
            <a:r>
              <a:t>Galaxy Clustering</a:t>
            </a:r>
          </a:p>
        </p:txBody>
      </p:sp>
      <p:sp>
        <p:nvSpPr>
          <p:cNvPr id="529" name="CMB Lensing"/>
          <p:cNvSpPr txBox="1"/>
          <p:nvPr/>
        </p:nvSpPr>
        <p:spPr>
          <a:xfrm>
            <a:off x="1211554" y="9829225"/>
            <a:ext cx="10211688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>
                <a:solidFill>
                  <a:schemeClr val="accent5">
                    <a:lumOff val="-29866"/>
                  </a:schemeClr>
                </a:solidFill>
              </a:defRPr>
            </a:lvl1pPr>
          </a:lstStyle>
          <a:p>
            <a:pPr>
              <a:defRPr>
                <a:solidFill>
                  <a:srgbClr val="000000"/>
                </a:solidFill>
              </a:defRPr>
            </a:pPr>
            <a:r>
              <a:rPr>
                <a:solidFill>
                  <a:schemeClr val="accent5">
                    <a:lumOff val="-29866"/>
                  </a:schemeClr>
                </a:solidFill>
              </a:rPr>
              <a:t>CMB Lensing</a:t>
            </a:r>
          </a:p>
        </p:txBody>
      </p:sp>
      <p:sp>
        <p:nvSpPr>
          <p:cNvPr id="530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36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532" name="Validating the pipeline on external simulations (ABACUS, B. Hadzhiyska et al. 2023)…"/>
              <p:cNvSpPr txBox="1">
                <a:spLocks noGrp="1"/>
              </p:cNvSpPr>
              <p:nvPr>
                <p:ph type="body" idx="1"/>
              </p:nvPr>
            </p:nvSpPr>
            <p:spPr>
              <a:prstGeom prst="rect">
                <a:avLst/>
              </a:prstGeom>
            </p:spPr>
            <p:txBody>
              <a:bodyPr/>
              <a:lstStyle/>
              <a:p>
                <a:pPr marL="609600" indent="-609600">
                  <a:lnSpc>
                    <a:spcPct val="100000"/>
                  </a:lnSpc>
                  <a:defRPr sz="6200"/>
                </a:pPr>
                <a:r>
                  <a:rPr b="1"/>
                  <a:t>Validating the pipeline on external simulations </a:t>
                </a:r>
                <a:r>
                  <a:t>(ABACUS, B. Hadzhiyska et al. 2023)</a:t>
                </a:r>
                <a:endParaRPr b="1"/>
              </a:p>
              <a:p>
                <a:pPr marL="609600" indent="-609600">
                  <a:defRPr sz="6200"/>
                </a:pPr>
                <a:r>
                  <a:rPr b="1"/>
                  <a:t>Constraint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sz="745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sz="74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m:rPr>
                            <m:sty m:val="p"/>
                          </m:rPr>
                          <a:rPr sz="745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NL</m:t>
                        </m:r>
                      </m:sub>
                    </m:sSub>
                  </m:oMath>
                </a14:m>
                <a:r>
                  <a:rPr b="1"/>
                  <a:t> </a:t>
                </a:r>
                <a:r>
                  <a:t>(Primordial Non Gaussianities)</a:t>
                </a:r>
              </a:p>
              <a:p>
                <a:pPr marL="609600" indent="-609600">
                  <a:defRPr sz="6200" b="1"/>
                </a:pPr>
                <a:r>
                  <a:rPr b="0"/>
                  <a:t>Work towards</a:t>
                </a:r>
                <a:r>
                  <a:t> more realism </a:t>
                </a:r>
                <a:r>
                  <a:rPr b="0"/>
                  <a:t>and</a:t>
                </a:r>
                <a:r>
                  <a:t> real data analysis</a:t>
                </a:r>
              </a:p>
            </p:txBody>
          </p:sp>
        </mc:Choice>
        <mc:Fallback>
          <p:sp>
            <p:nvSpPr>
              <p:cNvPr id="532" name="Validating the pipeline on external simulations (ABACUS, B. Hadzhiyska et al. 2023)…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prstGeom prst="rect">
                <a:avLst/>
              </a:prstGeom>
              <a:blipFill>
                <a:blip r:embed="rId3"/>
                <a:stretch>
                  <a:fillRect l="-2370" t="-4762" r="-2197"/>
                </a:stretch>
              </a:blipFill>
            </p:spPr>
            <p:txBody>
              <a:bodyPr/>
              <a:lstStyle/>
              <a:p>
                <a:r>
                  <a:rPr lang="fr-FR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3" name="Ongoing…"/>
          <p:cNvSpPr txBox="1"/>
          <p:nvPr/>
        </p:nvSpPr>
        <p:spPr>
          <a:xfrm>
            <a:off x="1211554" y="774700"/>
            <a:ext cx="10211688" cy="19054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Ongoing…</a:t>
            </a:r>
          </a:p>
        </p:txBody>
      </p:sp>
      <p:sp>
        <p:nvSpPr>
          <p:cNvPr id="534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37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Thank you !"/>
          <p:cNvSpPr txBox="1"/>
          <p:nvPr/>
        </p:nvSpPr>
        <p:spPr>
          <a:xfrm>
            <a:off x="7989543" y="5092474"/>
            <a:ext cx="8404915" cy="19054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lnSpc>
                <a:spcPct val="80000"/>
              </a:lnSpc>
              <a:spcBef>
                <a:spcPts val="0"/>
              </a:spcBef>
              <a:defRPr sz="11600" b="1" spc="-232"/>
            </a:lvl1pPr>
          </a:lstStyle>
          <a:p>
            <a:r>
              <a:t>Thank you !</a:t>
            </a:r>
          </a:p>
        </p:txBody>
      </p:sp>
      <p:sp>
        <p:nvSpPr>
          <p:cNvPr id="539" name="Numéro de diapositiv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1461</Words>
  <Application>Microsoft Macintosh PowerPoint</Application>
  <PresentationFormat>Personnalisé</PresentationFormat>
  <Paragraphs>275</Paragraphs>
  <Slides>38</Slides>
  <Notes>27</Notes>
  <HiddenSlides>6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38</vt:i4>
      </vt:variant>
    </vt:vector>
  </HeadingPairs>
  <TitlesOfParts>
    <vt:vector size="43" baseType="lpstr">
      <vt:lpstr>Cambria Math</vt:lpstr>
      <vt:lpstr>Helvetica Neue</vt:lpstr>
      <vt:lpstr>Helvetica Neue Medium</vt:lpstr>
      <vt:lpstr>Times Roman</vt:lpstr>
      <vt:lpstr>21_BasicWhite</vt:lpstr>
      <vt:lpstr>Field-Level Inference for Joint Analysis of Galaxy Clustering and CMB Lensing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HAWLA Jonathan</cp:lastModifiedBy>
  <cp:revision>2</cp:revision>
  <dcterms:modified xsi:type="dcterms:W3CDTF">2026-06-02T09:26:05Z</dcterms:modified>
</cp:coreProperties>
</file>