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 ContentType="image/ti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modernComment_E0B_201D86E2.xml" ContentType="application/vnd.ms-powerpoint.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omments/modernComment_120_181E075E.xml" ContentType="application/vnd.ms-powerpoint.comment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omments/modernComment_10F_7AE1C8FA.xml" ContentType="application/vnd.ms-powerpoint.comment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828" r:id="rId4"/>
  </p:sldMasterIdLst>
  <p:notesMasterIdLst>
    <p:notesMasterId r:id="rId37"/>
  </p:notesMasterIdLst>
  <p:handoutMasterIdLst>
    <p:handoutMasterId r:id="rId38"/>
  </p:handoutMasterIdLst>
  <p:sldIdLst>
    <p:sldId id="256" r:id="rId5"/>
    <p:sldId id="3520" r:id="rId6"/>
    <p:sldId id="257" r:id="rId7"/>
    <p:sldId id="258" r:id="rId8"/>
    <p:sldId id="291" r:id="rId9"/>
    <p:sldId id="3559" r:id="rId10"/>
    <p:sldId id="3597" r:id="rId11"/>
    <p:sldId id="3564" r:id="rId12"/>
    <p:sldId id="3595" r:id="rId13"/>
    <p:sldId id="3573" r:id="rId14"/>
    <p:sldId id="3588" r:id="rId15"/>
    <p:sldId id="3522" r:id="rId16"/>
    <p:sldId id="3593" r:id="rId17"/>
    <p:sldId id="3582" r:id="rId18"/>
    <p:sldId id="277" r:id="rId19"/>
    <p:sldId id="3594" r:id="rId20"/>
    <p:sldId id="287" r:id="rId21"/>
    <p:sldId id="3511" r:id="rId22"/>
    <p:sldId id="285" r:id="rId23"/>
    <p:sldId id="288" r:id="rId24"/>
    <p:sldId id="3580" r:id="rId25"/>
    <p:sldId id="3527" r:id="rId26"/>
    <p:sldId id="3586" r:id="rId27"/>
    <p:sldId id="328" r:id="rId28"/>
    <p:sldId id="3560" r:id="rId29"/>
    <p:sldId id="3563" r:id="rId30"/>
    <p:sldId id="3577" r:id="rId31"/>
    <p:sldId id="271" r:id="rId32"/>
    <p:sldId id="3570" r:id="rId33"/>
    <p:sldId id="3561" r:id="rId34"/>
    <p:sldId id="3596" r:id="rId35"/>
    <p:sldId id="265"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3BB11F-A6C2-00ED-5336-5C464E84E9B9}" name="mcfortuna.art@gmail.com" initials="m" userId="fe449f20aafa517c"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140"/>
    <a:srgbClr val="FFFFFF"/>
    <a:srgbClr val="EBEBEB"/>
    <a:srgbClr val="F2F2F2"/>
    <a:srgbClr val="A9A9DB"/>
    <a:srgbClr val="EBB3E9"/>
    <a:srgbClr val="FFB9AD"/>
    <a:srgbClr val="00FDFF"/>
    <a:srgbClr val="000000"/>
    <a:srgbClr val="BF90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6"/>
    <p:restoredTop sz="86531"/>
  </p:normalViewPr>
  <p:slideViewPr>
    <p:cSldViewPr snapToGrid="0">
      <p:cViewPr varScale="1">
        <p:scale>
          <a:sx n="105" d="100"/>
          <a:sy n="105" d="100"/>
        </p:scale>
        <p:origin x="392" y="200"/>
      </p:cViewPr>
      <p:guideLst/>
    </p:cSldViewPr>
  </p:slideViewPr>
  <p:notesTextViewPr>
    <p:cViewPr>
      <p:scale>
        <a:sx n="1" d="1"/>
        <a:sy n="1" d="1"/>
      </p:scale>
      <p:origin x="0" y="0"/>
    </p:cViewPr>
  </p:notesTextViewPr>
  <p:sorterViewPr>
    <p:cViewPr>
      <p:scale>
        <a:sx n="125" d="100"/>
        <a:sy n="125" d="100"/>
      </p:scale>
      <p:origin x="0" y="0"/>
    </p:cViewPr>
  </p:sorterViewPr>
  <p:notesViewPr>
    <p:cSldViewPr snapToGrid="0">
      <p:cViewPr varScale="1">
        <p:scale>
          <a:sx n="96" d="100"/>
          <a:sy n="96" d="100"/>
        </p:scale>
        <p:origin x="2768" y="17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8/10/relationships/authors" Targe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comments/modernComment_10F_7AE1C8FA.xml><?xml version="1.0" encoding="utf-8"?>
<p188:cmLst xmlns:a="http://schemas.openxmlformats.org/drawingml/2006/main" xmlns:r="http://schemas.openxmlformats.org/officeDocument/2006/relationships" xmlns:p188="http://schemas.microsoft.com/office/powerpoint/2018/8/main">
  <p188:cm id="{AC90FF51-6BA2-194E-A20C-969D31516EC7}" authorId="{233BB11F-A6C2-00ED-5336-5C464E84E9B9}" created="2025-10-13T10:53:16.039">
    <pc:sldMkLst xmlns:pc="http://schemas.microsoft.com/office/powerpoint/2013/main/command">
      <pc:docMk/>
      <pc:sldMk cId="2061617402" sldId="271"/>
    </pc:sldMkLst>
    <p188:txBody>
      <a:bodyPr/>
      <a:lstStyle/>
      <a:p>
        <a:r>
          <a:rPr lang="en-IT"/>
          <a:t>Here I changed the colors to match the VI of the WST. As a general rule, we should always indicate the WST with the yellow colour, but to keep the contrast high and make it visibile I had to change them all (so that now the yellow is close to a dark colour and so on)</a:t>
        </a:r>
      </a:p>
    </p188:txBody>
  </p188:cm>
</p188:cmLst>
</file>

<file path=ppt/comments/modernComment_120_181E075E.xml><?xml version="1.0" encoding="utf-8"?>
<p188:cmLst xmlns:a="http://schemas.openxmlformats.org/drawingml/2006/main" xmlns:r="http://schemas.openxmlformats.org/officeDocument/2006/relationships" xmlns:p188="http://schemas.microsoft.com/office/powerpoint/2018/8/main">
  <p188:cm id="{B7B35705-9547-EB40-8DC3-F85E576BF3AD}" authorId="{233BB11F-A6C2-00ED-5336-5C464E84E9B9}" created="2025-10-14T10:10:51.781">
    <ac:deMkLst xmlns:ac="http://schemas.microsoft.com/office/drawing/2013/main/command">
      <pc:docMk xmlns:pc="http://schemas.microsoft.com/office/powerpoint/2013/main/command"/>
      <pc:sldMk xmlns:pc="http://schemas.microsoft.com/office/powerpoint/2013/main/command" cId="404621150" sldId="288"/>
      <ac:spMk id="12" creationId="{4E1CAE59-AF34-3200-050F-04E4C22C6C9C}"/>
    </ac:deMkLst>
    <p188:txBody>
      <a:bodyPr/>
      <a:lstStyle/>
      <a:p>
        <a:r>
          <a:rPr lang="en-IT"/>
          <a:t>Same here, the slide is very busy... Could we remove one of the images, or are they all equally important?</a:t>
        </a:r>
      </a:p>
    </p188:txBody>
  </p188:cm>
</p188:cmLst>
</file>

<file path=ppt/comments/modernComment_E0B_201D86E2.xml><?xml version="1.0" encoding="utf-8"?>
<p188:cmLst xmlns:a="http://schemas.openxmlformats.org/drawingml/2006/main" xmlns:r="http://schemas.openxmlformats.org/officeDocument/2006/relationships" xmlns:p188="http://schemas.microsoft.com/office/powerpoint/2018/8/main">
  <p188:cm id="{F780153B-DD6B-A248-9259-86990A13C8D5}" authorId="{233BB11F-A6C2-00ED-5336-5C464E84E9B9}" created="2025-10-14T10:52:01.971">
    <ac:deMkLst xmlns:ac="http://schemas.microsoft.com/office/drawing/2013/main/command">
      <pc:docMk xmlns:pc="http://schemas.microsoft.com/office/powerpoint/2013/main/command"/>
      <pc:sldMk xmlns:pc="http://schemas.microsoft.com/office/powerpoint/2013/main/command" cId="1134810056" sldId="3536"/>
      <ac:grpSpMk id="3" creationId="{FB60DC31-2BC9-7DB7-BEDE-56178353440F}"/>
    </ac:deMkLst>
    <p188:txBody>
      <a:bodyPr/>
      <a:lstStyle/>
      <a:p>
        <a:r>
          <a:rPr lang="en-IT"/>
          <a:t>I can make a new horizontal version of the figure on the right to use it as a single slide</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502F5E-A7CB-3696-EC16-A086B164522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T"/>
          </a:p>
        </p:txBody>
      </p:sp>
      <p:sp>
        <p:nvSpPr>
          <p:cNvPr id="3" name="Date Placeholder 2">
            <a:extLst>
              <a:ext uri="{FF2B5EF4-FFF2-40B4-BE49-F238E27FC236}">
                <a16:creationId xmlns:a16="http://schemas.microsoft.com/office/drawing/2014/main" id="{C34A4B98-F265-3E3D-BF2C-D2750E98C79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BBB98C8-D463-0643-B3A9-43B62FEDC938}" type="datetime1">
              <a:rPr lang="fr-FR" smtClean="0"/>
              <a:t>03/06/2026</a:t>
            </a:fld>
            <a:endParaRPr lang="en-IT"/>
          </a:p>
        </p:txBody>
      </p:sp>
      <p:sp>
        <p:nvSpPr>
          <p:cNvPr id="4" name="Footer Placeholder 3">
            <a:extLst>
              <a:ext uri="{FF2B5EF4-FFF2-40B4-BE49-F238E27FC236}">
                <a16:creationId xmlns:a16="http://schemas.microsoft.com/office/drawing/2014/main" id="{6332FA94-4604-A43C-FAE6-59C6F9FFCBF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Date, Conference name</a:t>
            </a:r>
            <a:endParaRPr lang="en-IT"/>
          </a:p>
        </p:txBody>
      </p:sp>
      <p:sp>
        <p:nvSpPr>
          <p:cNvPr id="5" name="Slide Number Placeholder 4">
            <a:extLst>
              <a:ext uri="{FF2B5EF4-FFF2-40B4-BE49-F238E27FC236}">
                <a16:creationId xmlns:a16="http://schemas.microsoft.com/office/drawing/2014/main" id="{EEFB6652-2A11-EBFF-7D39-7CF3E7FCDC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46826B5-B3C9-3543-B7EA-F81229F7D158}" type="slidenum">
              <a:rPr lang="en-IT" smtClean="0"/>
              <a:t>‹#›</a:t>
            </a:fld>
            <a:endParaRPr lang="en-IT"/>
          </a:p>
        </p:txBody>
      </p:sp>
    </p:spTree>
    <p:extLst>
      <p:ext uri="{BB962C8B-B14F-4D97-AF65-F5344CB8AC3E}">
        <p14:creationId xmlns:p14="http://schemas.microsoft.com/office/powerpoint/2010/main" val="2251424682"/>
      </p:ext>
    </p:extLst>
  </p:cSld>
  <p:clrMap bg1="lt1" tx1="dk1" bg2="lt2" tx2="dk2" accent1="accent1" accent2="accent2" accent3="accent3" accent4="accent4" accent5="accent5" accent6="accent6" hlink="hlink" folHlink="folHlink"/>
  <p:hf hd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T"/>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68CA2-E36C-E64F-BFCA-17FE44214772}" type="datetime1">
              <a:rPr lang="fr-FR" smtClean="0"/>
              <a:t>03/06/2026</a:t>
            </a:fld>
            <a:endParaRPr lang="en-IT"/>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T"/>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T"/>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Date, Conference name</a:t>
            </a:r>
            <a:endParaRPr lang="en-IT"/>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4B63AA-F2F2-8746-BB21-99C9C0BB3AA9}" type="slidenum">
              <a:rPr lang="en-IT" smtClean="0"/>
              <a:t>‹#›</a:t>
            </a:fld>
            <a:endParaRPr lang="en-IT"/>
          </a:p>
        </p:txBody>
      </p:sp>
    </p:spTree>
    <p:extLst>
      <p:ext uri="{BB962C8B-B14F-4D97-AF65-F5344CB8AC3E}">
        <p14:creationId xmlns:p14="http://schemas.microsoft.com/office/powerpoint/2010/main" val="2789300720"/>
      </p:ext>
    </p:extLst>
  </p:cSld>
  <p:clrMap bg1="lt1" tx1="dk1" bg2="lt2" tx2="dk2" accent1="accent1" accent2="accent2" accent3="accent3" accent4="accent4" accent5="accent5" accent6="accent6" hlink="hlink" folHlink="folHlink"/>
  <p:hf hd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20’+5’</a:t>
            </a:r>
          </a:p>
        </p:txBody>
      </p:sp>
      <p:sp>
        <p:nvSpPr>
          <p:cNvPr id="4" name="Date Placeholder 3"/>
          <p:cNvSpPr>
            <a:spLocks noGrp="1"/>
          </p:cNvSpPr>
          <p:nvPr>
            <p:ph type="dt" idx="1"/>
          </p:nvPr>
        </p:nvSpPr>
        <p:spPr/>
        <p:txBody>
          <a:bodyPr/>
          <a:lstStyle/>
          <a:p>
            <a:fld id="{D3217EFB-B6CC-5548-8155-A6A75A99B9A1}" type="datetime1">
              <a:rPr lang="fr-FR" smtClean="0"/>
              <a:t>03/06/2026</a:t>
            </a:fld>
            <a:endParaRPr lang="en-IT"/>
          </a:p>
        </p:txBody>
      </p:sp>
      <p:sp>
        <p:nvSpPr>
          <p:cNvPr id="5" name="Footer Placeholder 4"/>
          <p:cNvSpPr>
            <a:spLocks noGrp="1"/>
          </p:cNvSpPr>
          <p:nvPr>
            <p:ph type="ftr" sz="quarter" idx="4"/>
          </p:nvPr>
        </p:nvSpPr>
        <p:spPr/>
        <p:txBody>
          <a:bodyPr/>
          <a:lstStyle/>
          <a:p>
            <a:r>
              <a:rPr lang="en-GB"/>
              <a:t>Date, Conference name</a:t>
            </a:r>
            <a:endParaRPr lang="en-IT"/>
          </a:p>
        </p:txBody>
      </p:sp>
      <p:sp>
        <p:nvSpPr>
          <p:cNvPr id="6" name="Slide Number Placeholder 5"/>
          <p:cNvSpPr>
            <a:spLocks noGrp="1"/>
          </p:cNvSpPr>
          <p:nvPr>
            <p:ph type="sldNum" sz="quarter" idx="5"/>
          </p:nvPr>
        </p:nvSpPr>
        <p:spPr/>
        <p:txBody>
          <a:bodyPr/>
          <a:lstStyle/>
          <a:p>
            <a:fld id="{144B63AA-F2F2-8746-BB21-99C9C0BB3AA9}" type="slidenum">
              <a:rPr lang="en-IT" smtClean="0"/>
              <a:t>1</a:t>
            </a:fld>
            <a:endParaRPr lang="en-IT"/>
          </a:p>
        </p:txBody>
      </p:sp>
    </p:spTree>
    <p:extLst>
      <p:ext uri="{BB962C8B-B14F-4D97-AF65-F5344CB8AC3E}">
        <p14:creationId xmlns:p14="http://schemas.microsoft.com/office/powerpoint/2010/main" val="2301456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 name="Shape 686"/>
          <p:cNvSpPr>
            <a:spLocks noGrp="1" noRot="1" noChangeAspect="1"/>
          </p:cNvSpPr>
          <p:nvPr>
            <p:ph type="sldImg"/>
          </p:nvPr>
        </p:nvSpPr>
        <p:spPr>
          <a:prstGeom prst="rect">
            <a:avLst/>
          </a:prstGeom>
        </p:spPr>
        <p:txBody>
          <a:bodyPr/>
          <a:lstStyle/>
          <a:p>
            <a:endParaRPr/>
          </a:p>
        </p:txBody>
      </p:sp>
      <p:sp>
        <p:nvSpPr>
          <p:cNvPr id="687" name="Shape 687"/>
          <p:cNvSpPr>
            <a:spLocks noGrp="1"/>
          </p:cNvSpPr>
          <p:nvPr>
            <p:ph type="body" sz="quarter" idx="1"/>
          </p:nvPr>
        </p:nvSpPr>
        <p:spPr>
          <a:prstGeom prst="rect">
            <a:avLst/>
          </a:prstGeom>
        </p:spPr>
        <p:txBody>
          <a:bodyPr/>
          <a:lstStyle/>
          <a:p>
            <a:pPr defTabSz="914400">
              <a:defRPr sz="1200"/>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The Horizon EU and ESO timelines are shown in respectively blue and yellow.</a:t>
            </a:r>
          </a:p>
          <a:p>
            <a:r>
              <a:rPr lang="en-US" i="1" dirty="0"/>
              <a:t>SSC: Science Senior Committee</a:t>
            </a:r>
          </a:p>
        </p:txBody>
      </p:sp>
      <p:sp>
        <p:nvSpPr>
          <p:cNvPr id="4" name="Slide Number Placeholder 3"/>
          <p:cNvSpPr>
            <a:spLocks noGrp="1"/>
          </p:cNvSpPr>
          <p:nvPr>
            <p:ph type="sldNum" sz="quarter" idx="5"/>
          </p:nvPr>
        </p:nvSpPr>
        <p:spPr/>
        <p:txBody>
          <a:bodyPr/>
          <a:lstStyle/>
          <a:p>
            <a:fld id="{EF8649B4-3CAC-384F-928C-9911122CC5D1}" type="slidenum">
              <a:rPr lang="fr-FR" smtClean="0"/>
              <a:t>3</a:t>
            </a:fld>
            <a:endParaRPr lang="fr-FR"/>
          </a:p>
        </p:txBody>
      </p:sp>
    </p:spTree>
    <p:extLst>
      <p:ext uri="{BB962C8B-B14F-4D97-AF65-F5344CB8AC3E}">
        <p14:creationId xmlns:p14="http://schemas.microsoft.com/office/powerpoint/2010/main" val="3251229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fld id="{00389A4B-6090-FE4C-B62B-02267CE4646C}" type="datetime1">
              <a:rPr lang="fr-FR" smtClean="0"/>
              <a:t>03/06/2026</a:t>
            </a:fld>
            <a:endParaRPr lang="en-IT"/>
          </a:p>
        </p:txBody>
      </p:sp>
      <p:sp>
        <p:nvSpPr>
          <p:cNvPr id="5" name="Footer Placeholder 4"/>
          <p:cNvSpPr>
            <a:spLocks noGrp="1"/>
          </p:cNvSpPr>
          <p:nvPr>
            <p:ph type="ftr" sz="quarter" idx="4"/>
          </p:nvPr>
        </p:nvSpPr>
        <p:spPr/>
        <p:txBody>
          <a:bodyPr/>
          <a:lstStyle/>
          <a:p>
            <a:r>
              <a:rPr lang="en-GB"/>
              <a:t>Date, Conference name</a:t>
            </a:r>
            <a:endParaRPr lang="en-IT"/>
          </a:p>
        </p:txBody>
      </p:sp>
      <p:sp>
        <p:nvSpPr>
          <p:cNvPr id="6" name="Slide Number Placeholder 5"/>
          <p:cNvSpPr>
            <a:spLocks noGrp="1"/>
          </p:cNvSpPr>
          <p:nvPr>
            <p:ph type="sldNum" sz="quarter" idx="5"/>
          </p:nvPr>
        </p:nvSpPr>
        <p:spPr/>
        <p:txBody>
          <a:bodyPr/>
          <a:lstStyle/>
          <a:p>
            <a:fld id="{144B63AA-F2F2-8746-BB21-99C9C0BB3AA9}" type="slidenum">
              <a:rPr lang="en-IT" smtClean="0"/>
              <a:t>4</a:t>
            </a:fld>
            <a:endParaRPr lang="en-IT"/>
          </a:p>
        </p:txBody>
      </p:sp>
    </p:spTree>
    <p:extLst>
      <p:ext uri="{BB962C8B-B14F-4D97-AF65-F5344CB8AC3E}">
        <p14:creationId xmlns:p14="http://schemas.microsoft.com/office/powerpoint/2010/main" val="4087727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EF8649B4-3CAC-384F-928C-9911122CC5D1}" type="slidenum">
              <a:rPr lang="fr-FR" smtClean="0"/>
              <a:pPr/>
              <a:t>5</a:t>
            </a:fld>
            <a:endParaRPr lang="fr-FR" dirty="0"/>
          </a:p>
        </p:txBody>
      </p:sp>
    </p:spTree>
    <p:extLst>
      <p:ext uri="{BB962C8B-B14F-4D97-AF65-F5344CB8AC3E}">
        <p14:creationId xmlns:p14="http://schemas.microsoft.com/office/powerpoint/2010/main" val="2006406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CE6934-88D5-5E55-FD41-B69AA58E55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A416B5-6393-F778-47B3-53C19A2652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7443F-CE56-A7CD-8258-6E693D612041}"/>
              </a:ext>
            </a:extLst>
          </p:cNvPr>
          <p:cNvSpPr>
            <a:spLocks noGrp="1"/>
          </p:cNvSpPr>
          <p:nvPr>
            <p:ph type="body"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A4914DA0-26C0-A78A-BD58-503CDE4395F9}"/>
              </a:ext>
            </a:extLst>
          </p:cNvPr>
          <p:cNvSpPr>
            <a:spLocks noGrp="1"/>
          </p:cNvSpPr>
          <p:nvPr>
            <p:ph type="sldNum" sz="quarter" idx="5"/>
          </p:nvPr>
        </p:nvSpPr>
        <p:spPr/>
        <p:txBody>
          <a:bodyPr/>
          <a:lstStyle/>
          <a:p>
            <a:fld id="{EF8649B4-3CAC-384F-928C-9911122CC5D1}" type="slidenum">
              <a:rPr lang="fr-FR" smtClean="0"/>
              <a:pPr/>
              <a:t>7</a:t>
            </a:fld>
            <a:endParaRPr lang="fr-FR" dirty="0"/>
          </a:p>
        </p:txBody>
      </p:sp>
    </p:spTree>
    <p:extLst>
      <p:ext uri="{BB962C8B-B14F-4D97-AF65-F5344CB8AC3E}">
        <p14:creationId xmlns:p14="http://schemas.microsoft.com/office/powerpoint/2010/main" val="897403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fld id="{B0D9C330-B677-E340-89D2-6AD74C11208E}" type="datetime1">
              <a:rPr lang="fr-FR" smtClean="0"/>
              <a:t>03/06/2026</a:t>
            </a:fld>
            <a:endParaRPr lang="en-IT"/>
          </a:p>
        </p:txBody>
      </p:sp>
      <p:sp>
        <p:nvSpPr>
          <p:cNvPr id="5" name="Footer Placeholder 4"/>
          <p:cNvSpPr>
            <a:spLocks noGrp="1"/>
          </p:cNvSpPr>
          <p:nvPr>
            <p:ph type="ftr" sz="quarter" idx="4"/>
          </p:nvPr>
        </p:nvSpPr>
        <p:spPr/>
        <p:txBody>
          <a:bodyPr/>
          <a:lstStyle/>
          <a:p>
            <a:r>
              <a:rPr lang="en-GB"/>
              <a:t>Date, Conference name</a:t>
            </a:r>
            <a:endParaRPr lang="en-IT"/>
          </a:p>
        </p:txBody>
      </p:sp>
      <p:sp>
        <p:nvSpPr>
          <p:cNvPr id="6" name="Slide Number Placeholder 5"/>
          <p:cNvSpPr>
            <a:spLocks noGrp="1"/>
          </p:cNvSpPr>
          <p:nvPr>
            <p:ph type="sldNum" sz="quarter" idx="5"/>
          </p:nvPr>
        </p:nvSpPr>
        <p:spPr/>
        <p:txBody>
          <a:bodyPr/>
          <a:lstStyle/>
          <a:p>
            <a:fld id="{144B63AA-F2F2-8746-BB21-99C9C0BB3AA9}" type="slidenum">
              <a:rPr lang="en-IT" smtClean="0"/>
              <a:t>8</a:t>
            </a:fld>
            <a:endParaRPr lang="en-IT"/>
          </a:p>
        </p:txBody>
      </p:sp>
    </p:spTree>
    <p:extLst>
      <p:ext uri="{BB962C8B-B14F-4D97-AF65-F5344CB8AC3E}">
        <p14:creationId xmlns:p14="http://schemas.microsoft.com/office/powerpoint/2010/main" val="185489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870A4C-CF76-3A31-DA87-8258027F72B5}"/>
            </a:ext>
          </a:extLst>
        </p:cNvPr>
        <p:cNvGrpSpPr/>
        <p:nvPr/>
      </p:nvGrpSpPr>
      <p:grpSpPr>
        <a:xfrm>
          <a:off x="0" y="0"/>
          <a:ext cx="0" cy="0"/>
          <a:chOff x="0" y="0"/>
          <a:chExt cx="0" cy="0"/>
        </a:xfrm>
      </p:grpSpPr>
      <p:sp>
        <p:nvSpPr>
          <p:cNvPr id="708" name="Shape 708">
            <a:extLst>
              <a:ext uri="{FF2B5EF4-FFF2-40B4-BE49-F238E27FC236}">
                <a16:creationId xmlns:a16="http://schemas.microsoft.com/office/drawing/2014/main" id="{BD9771BB-5B1F-0473-AF7C-94069D02136A}"/>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709" name="Shape 709">
            <a:extLst>
              <a:ext uri="{FF2B5EF4-FFF2-40B4-BE49-F238E27FC236}">
                <a16:creationId xmlns:a16="http://schemas.microsoft.com/office/drawing/2014/main" id="{0CCE22CF-330A-42DA-0B16-2CB755A15E4D}"/>
              </a:ext>
            </a:extLst>
          </p:cNvPr>
          <p:cNvSpPr>
            <a:spLocks noGrp="1"/>
          </p:cNvSpPr>
          <p:nvPr>
            <p:ph type="body" sz="quarter" idx="1"/>
          </p:nvPr>
        </p:nvSpPr>
        <p:spPr>
          <a:prstGeom prst="rect">
            <a:avLst/>
          </a:prstGeom>
        </p:spPr>
        <p:txBody>
          <a:bodyPr/>
          <a:lstStyle/>
          <a:p>
            <a:endParaRPr dirty="0"/>
          </a:p>
        </p:txBody>
      </p:sp>
    </p:spTree>
    <p:extLst>
      <p:ext uri="{BB962C8B-B14F-4D97-AF65-F5344CB8AC3E}">
        <p14:creationId xmlns:p14="http://schemas.microsoft.com/office/powerpoint/2010/main" val="4045423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be more efficient,</a:t>
            </a:r>
          </a:p>
          <a:p>
            <a:r>
              <a:rPr lang="en-US" dirty="0"/>
              <a:t>Adress the time-domain science requirements</a:t>
            </a:r>
          </a:p>
          <a:p>
            <a:r>
              <a:rPr lang="en-US" dirty="0"/>
              <a:t>Adress the multiscale aspect of astrophysics</a:t>
            </a:r>
          </a:p>
        </p:txBody>
      </p:sp>
      <p:sp>
        <p:nvSpPr>
          <p:cNvPr id="4" name="Date Placeholder 3"/>
          <p:cNvSpPr>
            <a:spLocks noGrp="1"/>
          </p:cNvSpPr>
          <p:nvPr>
            <p:ph type="dt" idx="1"/>
          </p:nvPr>
        </p:nvSpPr>
        <p:spPr/>
        <p:txBody>
          <a:bodyPr/>
          <a:lstStyle/>
          <a:p>
            <a:fld id="{638B1D31-9396-C340-A008-4317C0A4BB49}" type="datetime1">
              <a:rPr lang="fr-FR" smtClean="0"/>
              <a:t>03/06/2026</a:t>
            </a:fld>
            <a:endParaRPr lang="en-IT"/>
          </a:p>
        </p:txBody>
      </p:sp>
      <p:sp>
        <p:nvSpPr>
          <p:cNvPr id="5" name="Footer Placeholder 4"/>
          <p:cNvSpPr>
            <a:spLocks noGrp="1"/>
          </p:cNvSpPr>
          <p:nvPr>
            <p:ph type="ftr" sz="quarter" idx="4"/>
          </p:nvPr>
        </p:nvSpPr>
        <p:spPr/>
        <p:txBody>
          <a:bodyPr/>
          <a:lstStyle/>
          <a:p>
            <a:r>
              <a:rPr lang="en-GB"/>
              <a:t>Date, Conference name</a:t>
            </a:r>
            <a:endParaRPr lang="en-IT"/>
          </a:p>
        </p:txBody>
      </p:sp>
      <p:sp>
        <p:nvSpPr>
          <p:cNvPr id="6" name="Slide Number Placeholder 5"/>
          <p:cNvSpPr>
            <a:spLocks noGrp="1"/>
          </p:cNvSpPr>
          <p:nvPr>
            <p:ph type="sldNum" sz="quarter" idx="5"/>
          </p:nvPr>
        </p:nvSpPr>
        <p:spPr/>
        <p:txBody>
          <a:bodyPr/>
          <a:lstStyle/>
          <a:p>
            <a:fld id="{144B63AA-F2F2-8746-BB21-99C9C0BB3AA9}" type="slidenum">
              <a:rPr lang="en-IT" smtClean="0"/>
              <a:t>10</a:t>
            </a:fld>
            <a:endParaRPr lang="en-IT"/>
          </a:p>
        </p:txBody>
      </p:sp>
    </p:spTree>
    <p:extLst>
      <p:ext uri="{BB962C8B-B14F-4D97-AF65-F5344CB8AC3E}">
        <p14:creationId xmlns:p14="http://schemas.microsoft.com/office/powerpoint/2010/main" val="7970893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fld id="{CD8C70C7-C525-DC46-A123-5EBFA3083AA2}" type="datetime1">
              <a:rPr lang="fr-FR" smtClean="0"/>
              <a:t>03/06/2026</a:t>
            </a:fld>
            <a:endParaRPr lang="en-IT"/>
          </a:p>
        </p:txBody>
      </p:sp>
      <p:sp>
        <p:nvSpPr>
          <p:cNvPr id="5" name="Footer Placeholder 4"/>
          <p:cNvSpPr>
            <a:spLocks noGrp="1"/>
          </p:cNvSpPr>
          <p:nvPr>
            <p:ph type="ftr" sz="quarter" idx="4"/>
          </p:nvPr>
        </p:nvSpPr>
        <p:spPr/>
        <p:txBody>
          <a:bodyPr/>
          <a:lstStyle/>
          <a:p>
            <a:r>
              <a:rPr lang="en-GB"/>
              <a:t>Date, Conference name</a:t>
            </a:r>
            <a:endParaRPr lang="en-IT"/>
          </a:p>
        </p:txBody>
      </p:sp>
      <p:sp>
        <p:nvSpPr>
          <p:cNvPr id="6" name="Slide Number Placeholder 5"/>
          <p:cNvSpPr>
            <a:spLocks noGrp="1"/>
          </p:cNvSpPr>
          <p:nvPr>
            <p:ph type="sldNum" sz="quarter" idx="5"/>
          </p:nvPr>
        </p:nvSpPr>
        <p:spPr/>
        <p:txBody>
          <a:bodyPr/>
          <a:lstStyle/>
          <a:p>
            <a:fld id="{144B63AA-F2F2-8746-BB21-99C9C0BB3AA9}" type="slidenum">
              <a:rPr lang="en-IT" smtClean="0"/>
              <a:t>11</a:t>
            </a:fld>
            <a:endParaRPr lang="en-IT"/>
          </a:p>
        </p:txBody>
      </p:sp>
    </p:spTree>
    <p:extLst>
      <p:ext uri="{BB962C8B-B14F-4D97-AF65-F5344CB8AC3E}">
        <p14:creationId xmlns:p14="http://schemas.microsoft.com/office/powerpoint/2010/main" val="1085552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D1C1D"/>
                </a:solidFill>
                <a:effectLst/>
              </a:rPr>
              <a:t>Comparison of WST MOS (left panel) and IFS (right panel) capabilities with existing and proposed ground-based spectroscopic facilities. Circle areas are proportional to the etendue (i.e., aperture times field of view area). For clarity, MOS or IFS with small multiplex or field of view are not shown in these figures. Multi-IFUs (e.g. KMOS, Hector or </a:t>
            </a:r>
            <a:r>
              <a:rPr lang="en-US" dirty="0" err="1">
                <a:solidFill>
                  <a:srgbClr val="1D1C1D"/>
                </a:solidFill>
                <a:effectLst/>
              </a:rPr>
              <a:t>MaNGA</a:t>
            </a:r>
            <a:r>
              <a:rPr lang="en-US" dirty="0">
                <a:solidFill>
                  <a:srgbClr val="1D1C1D"/>
                </a:solidFill>
                <a:effectLst/>
              </a:rPr>
              <a:t>) or sparse-field panoramic IFS (e.g. HETDEX) are not shown in this comparison, which only considers panoramic (monolithic) IFS with 100% fill-factor. However, multi-IFUs are considered as a possible WST upgrade to the MOS components.</a:t>
            </a:r>
            <a:endParaRPr lang="en-US" dirty="0"/>
          </a:p>
        </p:txBody>
      </p:sp>
      <p:sp>
        <p:nvSpPr>
          <p:cNvPr id="4" name="Slide Number Placeholder 3"/>
          <p:cNvSpPr>
            <a:spLocks noGrp="1"/>
          </p:cNvSpPr>
          <p:nvPr>
            <p:ph type="sldNum" sz="quarter" idx="5"/>
          </p:nvPr>
        </p:nvSpPr>
        <p:spPr/>
        <p:txBody>
          <a:bodyPr/>
          <a:lstStyle/>
          <a:p>
            <a:fld id="{EF8649B4-3CAC-384F-928C-9911122CC5D1}" type="slidenum">
              <a:rPr lang="fr-FR" smtClean="0"/>
              <a:t>12</a:t>
            </a:fld>
            <a:endParaRPr lang="fr-FR"/>
          </a:p>
        </p:txBody>
      </p:sp>
    </p:spTree>
    <p:extLst>
      <p:ext uri="{BB962C8B-B14F-4D97-AF65-F5344CB8AC3E}">
        <p14:creationId xmlns:p14="http://schemas.microsoft.com/office/powerpoint/2010/main" val="26390695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EF8649B4-3CAC-384F-928C-9911122CC5D1}" type="slidenum">
              <a:rPr lang="fr-FR" smtClean="0"/>
              <a:pPr/>
              <a:t>15</a:t>
            </a:fld>
            <a:endParaRPr lang="fr-FR" dirty="0"/>
          </a:p>
        </p:txBody>
      </p:sp>
    </p:spTree>
    <p:extLst>
      <p:ext uri="{BB962C8B-B14F-4D97-AF65-F5344CB8AC3E}">
        <p14:creationId xmlns:p14="http://schemas.microsoft.com/office/powerpoint/2010/main" val="13517985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Helvetica" pitchFamily="2" charset="0"/>
              </a:rPr>
              <a:t>Forecast sensitivity of WST on BAO parameters DA(z)/</a:t>
            </a:r>
            <a:r>
              <a:rPr lang="en-GB" dirty="0" err="1">
                <a:effectLst/>
                <a:latin typeface="Helvetica" pitchFamily="2" charset="0"/>
              </a:rPr>
              <a:t>rs</a:t>
            </a:r>
            <a:r>
              <a:rPr lang="en-GB" dirty="0">
                <a:effectLst/>
                <a:latin typeface="Helvetica" pitchFamily="2" charset="0"/>
              </a:rPr>
              <a:t> and on structure growth f</a:t>
            </a:r>
            <a:r>
              <a:rPr lang="el-GR" dirty="0">
                <a:effectLst/>
                <a:latin typeface="Helvetica" pitchFamily="2" charset="0"/>
              </a:rPr>
              <a:t>σ8</a:t>
            </a:r>
          </a:p>
          <a:p>
            <a:endParaRPr lang="el-GR" dirty="0">
              <a:effectLst/>
              <a:latin typeface="Helvetica" pitchFamily="2" charset="0"/>
            </a:endParaRPr>
          </a:p>
          <a:p>
            <a:r>
              <a:rPr lang="en-GB" dirty="0">
                <a:effectLst/>
                <a:latin typeface="Helvetica" pitchFamily="2" charset="0"/>
              </a:rPr>
              <a:t>After the successful investigation of the DESI and (soon) 4MOST surveys in probing Dark</a:t>
            </a:r>
          </a:p>
          <a:p>
            <a:r>
              <a:rPr lang="en-GB" dirty="0">
                <a:effectLst/>
                <a:latin typeface="Helvetica" pitchFamily="2" charset="0"/>
              </a:rPr>
              <a:t>Energy thanks to BAO measurements, the WST Cosmology survey will conduct sub-percent</a:t>
            </a:r>
          </a:p>
          <a:p>
            <a:r>
              <a:rPr lang="en-GB" dirty="0">
                <a:effectLst/>
                <a:latin typeface="Helvetica" pitchFamily="2" charset="0"/>
              </a:rPr>
              <a:t>galaxy clustering measurement beyond redshift two. Through clustering analysis using P(k)</a:t>
            </a:r>
          </a:p>
          <a:p>
            <a:r>
              <a:rPr lang="en-GB" dirty="0">
                <a:effectLst/>
                <a:latin typeface="Helvetica" pitchFamily="2" charset="0"/>
              </a:rPr>
              <a:t>and B(k), we will conduct precise measurement of the large scale structure of the universe</a:t>
            </a:r>
          </a:p>
          <a:p>
            <a:r>
              <a:rPr lang="en-GB" dirty="0">
                <a:effectLst/>
                <a:latin typeface="Helvetica" pitchFamily="2" charset="0"/>
              </a:rPr>
              <a:t>in a broad k range from k ∼ 0.002.h/Mpc to k ∼ 0.3.h/Mpc (equivalently from ∼ 20 Mpc/h</a:t>
            </a:r>
          </a:p>
          <a:p>
            <a:r>
              <a:rPr lang="en-GB" dirty="0">
                <a:effectLst/>
                <a:latin typeface="Helvetica" pitchFamily="2" charset="0"/>
              </a:rPr>
              <a:t>to ∼ 3 </a:t>
            </a:r>
            <a:r>
              <a:rPr lang="en-GB" dirty="0" err="1">
                <a:effectLst/>
                <a:latin typeface="Helvetica" pitchFamily="2" charset="0"/>
              </a:rPr>
              <a:t>Gpc</a:t>
            </a:r>
            <a:r>
              <a:rPr lang="en-GB" dirty="0">
                <a:effectLst/>
                <a:latin typeface="Helvetica" pitchFamily="2" charset="0"/>
              </a:rPr>
              <a:t>/h comoving separation) (see Figure </a:t>
            </a:r>
            <a:r>
              <a:rPr lang="en-GB" dirty="0">
                <a:solidFill>
                  <a:srgbClr val="0000FF"/>
                </a:solidFill>
                <a:effectLst/>
                <a:latin typeface="Helvetica" pitchFamily="2" charset="0"/>
              </a:rPr>
              <a:t>44</a:t>
            </a:r>
            <a:r>
              <a:rPr lang="en-GB" dirty="0">
                <a:effectLst/>
                <a:latin typeface="Helvetica" pitchFamily="2" charset="0"/>
              </a:rPr>
              <a:t>). Thanks to these new measurements,</a:t>
            </a:r>
          </a:p>
          <a:p>
            <a:r>
              <a:rPr lang="en-GB" dirty="0">
                <a:effectLst/>
                <a:latin typeface="Helvetica" pitchFamily="2" charset="0"/>
              </a:rPr>
              <a:t>sensitive constraints can be placed on the level of non-</a:t>
            </a:r>
            <a:r>
              <a:rPr lang="en-GB" dirty="0" err="1">
                <a:effectLst/>
                <a:latin typeface="Helvetica" pitchFamily="2" charset="0"/>
              </a:rPr>
              <a:t>gaussianity</a:t>
            </a:r>
            <a:r>
              <a:rPr lang="en-GB" dirty="0">
                <a:effectLst/>
                <a:latin typeface="Helvetica" pitchFamily="2" charset="0"/>
              </a:rPr>
              <a:t>, the sum of neutrino mass</a:t>
            </a:r>
          </a:p>
          <a:p>
            <a:r>
              <a:rPr lang="en-GB" dirty="0">
                <a:effectLst/>
                <a:latin typeface="Helvetica" pitchFamily="2" charset="0"/>
              </a:rPr>
              <a:t>–expecting to discriminate between the normal and inverse hierarchy (see Section </a:t>
            </a:r>
            <a:r>
              <a:rPr lang="en-GB" dirty="0">
                <a:solidFill>
                  <a:srgbClr val="0000FF"/>
                </a:solidFill>
                <a:effectLst/>
                <a:latin typeface="Helvetica" pitchFamily="2" charset="0"/>
              </a:rPr>
              <a:t>8.2.2</a:t>
            </a:r>
            <a:r>
              <a:rPr lang="en-GB" dirty="0">
                <a:effectLst/>
                <a:latin typeface="Helvetica" pitchFamily="2" charset="0"/>
              </a:rPr>
              <a:t>), but</a:t>
            </a:r>
          </a:p>
          <a:p>
            <a:r>
              <a:rPr lang="en-GB" dirty="0">
                <a:effectLst/>
                <a:latin typeface="Helvetica" pitchFamily="2" charset="0"/>
              </a:rPr>
              <a:t>also inflationary model, precise H0 value, modified gravity and the early expansion.</a:t>
            </a:r>
          </a:p>
          <a:p>
            <a:r>
              <a:rPr lang="en-GB" dirty="0">
                <a:effectLst/>
                <a:latin typeface="Helvetica" pitchFamily="2" charset="0"/>
              </a:rPr>
              <a:t>To achieve this, we will take advantage of the efficient Lyman-Break Galaxies (LBG)</a:t>
            </a:r>
          </a:p>
          <a:p>
            <a:r>
              <a:rPr lang="en-GB" dirty="0">
                <a:effectLst/>
                <a:latin typeface="Helvetica" pitchFamily="2" charset="0"/>
              </a:rPr>
              <a:t>selection techniques at 2 &lt; z &lt; 5 that will be available with the deep u-band, g-band</a:t>
            </a:r>
          </a:p>
          <a:p>
            <a:endParaRPr lang="en-GB" dirty="0"/>
          </a:p>
          <a:p>
            <a:endParaRPr lang="en-GB" dirty="0"/>
          </a:p>
        </p:txBody>
      </p:sp>
      <p:sp>
        <p:nvSpPr>
          <p:cNvPr id="4" name="Slide Number Placeholder 3"/>
          <p:cNvSpPr>
            <a:spLocks noGrp="1"/>
          </p:cNvSpPr>
          <p:nvPr>
            <p:ph type="sldNum" sz="quarter" idx="5"/>
          </p:nvPr>
        </p:nvSpPr>
        <p:spPr/>
        <p:txBody>
          <a:bodyPr/>
          <a:lstStyle/>
          <a:p>
            <a:fld id="{EF8649B4-3CAC-384F-928C-9911122CC5D1}" type="slidenum">
              <a:rPr lang="fr-FR" smtClean="0"/>
              <a:pPr/>
              <a:t>17</a:t>
            </a:fld>
            <a:endParaRPr lang="fr-FR" dirty="0"/>
          </a:p>
        </p:txBody>
      </p:sp>
    </p:spTree>
    <p:extLst>
      <p:ext uri="{BB962C8B-B14F-4D97-AF65-F5344CB8AC3E}">
        <p14:creationId xmlns:p14="http://schemas.microsoft.com/office/powerpoint/2010/main" val="17906563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82055-FD5C-977F-48F1-7A81C3791AC0}"/>
            </a:ext>
          </a:extLst>
        </p:cNvPr>
        <p:cNvGrpSpPr/>
        <p:nvPr/>
      </p:nvGrpSpPr>
      <p:grpSpPr>
        <a:xfrm>
          <a:off x="0" y="0"/>
          <a:ext cx="0" cy="0"/>
          <a:chOff x="0" y="0"/>
          <a:chExt cx="0" cy="0"/>
        </a:xfrm>
      </p:grpSpPr>
      <p:sp>
        <p:nvSpPr>
          <p:cNvPr id="638" name="Shape 638">
            <a:extLst>
              <a:ext uri="{FF2B5EF4-FFF2-40B4-BE49-F238E27FC236}">
                <a16:creationId xmlns:a16="http://schemas.microsoft.com/office/drawing/2014/main" id="{E113601E-A38A-5721-83D5-202384AAF2D6}"/>
              </a:ext>
            </a:extLst>
          </p:cNvPr>
          <p:cNvSpPr>
            <a:spLocks noGrp="1" noRot="1" noChangeAspect="1"/>
          </p:cNvSpPr>
          <p:nvPr>
            <p:ph type="sldImg"/>
          </p:nvPr>
        </p:nvSpPr>
        <p:spPr>
          <a:prstGeom prst="rect">
            <a:avLst/>
          </a:prstGeom>
        </p:spPr>
        <p:txBody>
          <a:bodyPr/>
          <a:lstStyle/>
          <a:p>
            <a:endParaRPr/>
          </a:p>
        </p:txBody>
      </p:sp>
      <p:sp>
        <p:nvSpPr>
          <p:cNvPr id="639" name="Shape 639">
            <a:extLst>
              <a:ext uri="{FF2B5EF4-FFF2-40B4-BE49-F238E27FC236}">
                <a16:creationId xmlns:a16="http://schemas.microsoft.com/office/drawing/2014/main" id="{E08C2CF1-274D-6ED6-FD04-2CDE5BF39BF9}"/>
              </a:ext>
            </a:extLst>
          </p:cNvPr>
          <p:cNvSpPr>
            <a:spLocks noGrp="1"/>
          </p:cNvSpPr>
          <p:nvPr>
            <p:ph type="body" sz="quarter" idx="1"/>
          </p:nvPr>
        </p:nvSpPr>
        <p:spPr>
          <a:prstGeom prst="rect">
            <a:avLst/>
          </a:prstGeom>
        </p:spPr>
        <p:txBody>
          <a:bodyPr/>
          <a:lstStyle>
            <a:lvl1pPr defTabSz="914400">
              <a:defRPr sz="1200"/>
            </a:lvl1pPr>
          </a:lstStyle>
          <a:p>
            <a:pPr algn="l"/>
            <a:r>
              <a:rPr lang="en-GB" dirty="0">
                <a:effectLst/>
                <a:latin typeface="Helvetica Neue" panose="02000503000000020004" pitchFamily="2" charset="0"/>
              </a:rPr>
              <a:t>The observation of </a:t>
            </a:r>
            <a:r>
              <a:rPr lang="en-GB" dirty="0" err="1">
                <a:effectLst/>
                <a:latin typeface="Helvetica Neue" panose="02000503000000020004" pitchFamily="2" charset="0"/>
              </a:rPr>
              <a:t>flavor</a:t>
            </a:r>
            <a:r>
              <a:rPr lang="en-GB" dirty="0">
                <a:effectLst/>
                <a:latin typeface="Helvetica Neue" panose="02000503000000020004" pitchFamily="2" charset="0"/>
              </a:rPr>
              <a:t> oscillations of atmospheric and solar neutrinos as well as oscillation studies at reactors and accelerators unequivocally</a:t>
            </a:r>
            <a:endParaRPr lang="en-GB" b="0" i="0" dirty="0">
              <a:effectLst/>
              <a:latin typeface="Times"/>
            </a:endParaRPr>
          </a:p>
          <a:p>
            <a:pPr algn="l"/>
            <a:r>
              <a:rPr lang="en-GB" dirty="0">
                <a:effectLst/>
                <a:latin typeface="Helvetica Neue" panose="02000503000000020004" pitchFamily="2" charset="0"/>
              </a:rPr>
              <a:t>prove neutrinos to possess non-zero rest masses contradicting the</a:t>
            </a:r>
            <a:endParaRPr lang="en-GB" b="0" i="0" dirty="0">
              <a:effectLst/>
              <a:latin typeface="Times"/>
            </a:endParaRPr>
          </a:p>
          <a:p>
            <a:r>
              <a:rPr lang="en-GB" dirty="0">
                <a:effectLst/>
                <a:latin typeface="Helvetica Neue" panose="02000503000000020004" pitchFamily="2" charset="0"/>
              </a:rPr>
              <a:t>Standard Model expectation of them being massless. </a:t>
            </a:r>
          </a:p>
          <a:p>
            <a:endParaRPr lang="en-GB" dirty="0">
              <a:effectLst/>
              <a:latin typeface="Helvetica Neue" panose="02000503000000020004" pitchFamily="2" charset="0"/>
            </a:endParaRPr>
          </a:p>
          <a:p>
            <a:endParaRPr dirty="0"/>
          </a:p>
        </p:txBody>
      </p:sp>
    </p:spTree>
    <p:extLst>
      <p:ext uri="{BB962C8B-B14F-4D97-AF65-F5344CB8AC3E}">
        <p14:creationId xmlns:p14="http://schemas.microsoft.com/office/powerpoint/2010/main" val="11501152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superb synergy between WST and the next generation of GW detectors.</a:t>
            </a:r>
          </a:p>
          <a:p>
            <a:r>
              <a:rPr lang="en-GB" dirty="0"/>
              <a:t>Gold event with &lt;2deg2 uncertainties:</a:t>
            </a:r>
          </a:p>
          <a:p>
            <a:endParaRPr lang="en-US" dirty="0"/>
          </a:p>
        </p:txBody>
      </p:sp>
      <p:sp>
        <p:nvSpPr>
          <p:cNvPr id="4" name="Slide Number Placeholder 3"/>
          <p:cNvSpPr>
            <a:spLocks noGrp="1"/>
          </p:cNvSpPr>
          <p:nvPr>
            <p:ph type="sldNum" sz="quarter" idx="5"/>
          </p:nvPr>
        </p:nvSpPr>
        <p:spPr/>
        <p:txBody>
          <a:bodyPr/>
          <a:lstStyle/>
          <a:p>
            <a:fld id="{EF8649B4-3CAC-384F-928C-9911122CC5D1}" type="slidenum">
              <a:rPr lang="fr-FR" smtClean="0"/>
              <a:pPr/>
              <a:t>20</a:t>
            </a:fld>
            <a:endParaRPr lang="fr-FR" dirty="0"/>
          </a:p>
        </p:txBody>
      </p:sp>
    </p:spTree>
    <p:extLst>
      <p:ext uri="{BB962C8B-B14F-4D97-AF65-F5344CB8AC3E}">
        <p14:creationId xmlns:p14="http://schemas.microsoft.com/office/powerpoint/2010/main" val="40509621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Current and upcoming facilities (DESI, Subaru PFS, VLT MOONS) will be inadequate. For example, achieving the minimum required sensitivity (&gt;4e18 cgs, Fig. 2) and area (100 deg2) with VLT/MOONS demands ~10,000 </a:t>
            </a:r>
            <a:r>
              <a:rPr lang="en-GB" sz="1200" i="1" kern="1200" dirty="0">
                <a:solidFill>
                  <a:schemeClr val="tx1"/>
                </a:solidFill>
                <a:effectLst/>
                <a:latin typeface="+mn-lt"/>
                <a:ea typeface="+mn-ea"/>
                <a:cs typeface="+mn-cs"/>
              </a:rPr>
              <a:t>dark </a:t>
            </a:r>
            <a:r>
              <a:rPr lang="en-GB" sz="1200" kern="1200" dirty="0">
                <a:solidFill>
                  <a:schemeClr val="tx1"/>
                </a:solidFill>
                <a:effectLst/>
                <a:latin typeface="+mn-lt"/>
                <a:ea typeface="+mn-ea"/>
                <a:cs typeface="+mn-cs"/>
              </a:rPr>
              <a:t>hours (1600 nights), equivalent to a dedicated 20-year survey. </a:t>
            </a:r>
          </a:p>
          <a:p>
            <a:endParaRPr lang="en-US" dirty="0"/>
          </a:p>
        </p:txBody>
      </p:sp>
      <p:sp>
        <p:nvSpPr>
          <p:cNvPr id="4" name="Date Placeholder 3"/>
          <p:cNvSpPr>
            <a:spLocks noGrp="1"/>
          </p:cNvSpPr>
          <p:nvPr>
            <p:ph type="dt" idx="1"/>
          </p:nvPr>
        </p:nvSpPr>
        <p:spPr/>
        <p:txBody>
          <a:bodyPr/>
          <a:lstStyle/>
          <a:p>
            <a:fld id="{000766C2-22DF-7348-B77B-9E0D81F27AF4}" type="datetime1">
              <a:rPr lang="fr-FR" smtClean="0"/>
              <a:t>03/06/2026</a:t>
            </a:fld>
            <a:endParaRPr lang="en-IT"/>
          </a:p>
        </p:txBody>
      </p:sp>
      <p:sp>
        <p:nvSpPr>
          <p:cNvPr id="5" name="Footer Placeholder 4"/>
          <p:cNvSpPr>
            <a:spLocks noGrp="1"/>
          </p:cNvSpPr>
          <p:nvPr>
            <p:ph type="ftr" sz="quarter" idx="4"/>
          </p:nvPr>
        </p:nvSpPr>
        <p:spPr/>
        <p:txBody>
          <a:bodyPr/>
          <a:lstStyle/>
          <a:p>
            <a:r>
              <a:rPr lang="en-GB"/>
              <a:t>WST workshop in Santiago</a:t>
            </a:r>
            <a:endParaRPr lang="en-IT"/>
          </a:p>
        </p:txBody>
      </p:sp>
      <p:sp>
        <p:nvSpPr>
          <p:cNvPr id="6" name="Slide Number Placeholder 5"/>
          <p:cNvSpPr>
            <a:spLocks noGrp="1"/>
          </p:cNvSpPr>
          <p:nvPr>
            <p:ph type="sldNum" sz="quarter" idx="5"/>
          </p:nvPr>
        </p:nvSpPr>
        <p:spPr/>
        <p:txBody>
          <a:bodyPr/>
          <a:lstStyle/>
          <a:p>
            <a:fld id="{144B63AA-F2F2-8746-BB21-99C9C0BB3AA9}" type="slidenum">
              <a:rPr lang="en-IT" smtClean="0"/>
              <a:t>21</a:t>
            </a:fld>
            <a:endParaRPr lang="en-IT"/>
          </a:p>
        </p:txBody>
      </p:sp>
      <p:sp>
        <p:nvSpPr>
          <p:cNvPr id="7" name="Header Placeholder 6">
            <a:extLst>
              <a:ext uri="{FF2B5EF4-FFF2-40B4-BE49-F238E27FC236}">
                <a16:creationId xmlns:a16="http://schemas.microsoft.com/office/drawing/2014/main" id="{62A04C21-4950-7DD5-31FE-9AAE7A282E2D}"/>
              </a:ext>
            </a:extLst>
          </p:cNvPr>
          <p:cNvSpPr>
            <a:spLocks noGrp="1"/>
          </p:cNvSpPr>
          <p:nvPr>
            <p:ph type="hdr" sz="quarter"/>
          </p:nvPr>
        </p:nvSpPr>
        <p:spPr/>
        <p:txBody>
          <a:bodyPr/>
          <a:lstStyle/>
          <a:p>
            <a:r>
              <a:rPr lang="en-IT"/>
              <a:t>TES</a:t>
            </a:r>
          </a:p>
        </p:txBody>
      </p:sp>
    </p:spTree>
    <p:extLst>
      <p:ext uri="{BB962C8B-B14F-4D97-AF65-F5344CB8AC3E}">
        <p14:creationId xmlns:p14="http://schemas.microsoft.com/office/powerpoint/2010/main" val="22285886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Left: WST will be </a:t>
            </a:r>
            <a:r>
              <a:rPr lang="en-US" b="1" dirty="0"/>
              <a:t>the largest ever etendue </a:t>
            </a:r>
            <a:r>
              <a:rPr lang="en-US" dirty="0"/>
              <a:t>(A</a:t>
            </a:r>
            <a:r>
              <a:rPr lang="el-GR" dirty="0"/>
              <a:t>Ω) </a:t>
            </a:r>
            <a:r>
              <a:rPr lang="en-US" dirty="0"/>
              <a:t>telescope</a:t>
            </a:r>
          </a:p>
          <a:p>
            <a:r>
              <a:rPr lang="en-US" dirty="0"/>
              <a:t>Right: WST will be the first ground-based telescope to enable </a:t>
            </a:r>
            <a:r>
              <a:rPr lang="en-US" b="1" dirty="0"/>
              <a:t>true parallel observations through dual focal planes</a:t>
            </a:r>
            <a:r>
              <a:rPr lang="en-US" dirty="0"/>
              <a:t>.</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EF8649B4-3CAC-384F-928C-9911122CC5D1}" type="slidenum">
              <a:rPr lang="fr-FR" smtClean="0"/>
              <a:pPr/>
              <a:t>28</a:t>
            </a:fld>
            <a:endParaRPr lang="fr-FR" dirty="0"/>
          </a:p>
        </p:txBody>
      </p:sp>
    </p:spTree>
    <p:extLst>
      <p:ext uri="{BB962C8B-B14F-4D97-AF65-F5344CB8AC3E}">
        <p14:creationId xmlns:p14="http://schemas.microsoft.com/office/powerpoint/2010/main" val="8093649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1F8B2-AFF2-C741-F4CC-98923792B0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43C0D8-63B0-2236-F47D-6DB7AA4099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EC8E35-55F7-9F8F-EAFF-394D32FDBEE1}"/>
              </a:ext>
            </a:extLst>
          </p:cNvPr>
          <p:cNvSpPr>
            <a:spLocks noGrp="1"/>
          </p:cNvSpPr>
          <p:nvPr>
            <p:ph type="body" idx="1"/>
          </p:nvPr>
        </p:nvSpPr>
        <p:spPr/>
        <p:txBody>
          <a:bodyPr/>
          <a:lstStyle/>
          <a:p>
            <a:r>
              <a:rPr lang="en-US" dirty="0"/>
              <a:t>A Southern location is a perfect match to LSST, SKA &amp; CTA</a:t>
            </a:r>
          </a:p>
          <a:p>
            <a:r>
              <a:rPr lang="en-US" dirty="0"/>
              <a:t>La Chira is currently the preferred one because it is on the ESO concession (no negotiation with Chilean authorities) and it will not be sensitive to laser collision from VLT and ELT. It is also distant from the potential INNA Hydrogen mega facility, located South of the VLT.</a:t>
            </a:r>
          </a:p>
          <a:p>
            <a:endParaRPr lang="en-US" dirty="0"/>
          </a:p>
          <a:p>
            <a:r>
              <a:rPr lang="en-US" dirty="0"/>
              <a:t>Good for sustainability with green power from the new Paranal solar plant</a:t>
            </a:r>
          </a:p>
        </p:txBody>
      </p:sp>
      <p:sp>
        <p:nvSpPr>
          <p:cNvPr id="4" name="Slide Number Placeholder 3">
            <a:extLst>
              <a:ext uri="{FF2B5EF4-FFF2-40B4-BE49-F238E27FC236}">
                <a16:creationId xmlns:a16="http://schemas.microsoft.com/office/drawing/2014/main" id="{1EF2EC2E-8016-531E-A977-AAC2070A0440}"/>
              </a:ext>
            </a:extLst>
          </p:cNvPr>
          <p:cNvSpPr>
            <a:spLocks noGrp="1"/>
          </p:cNvSpPr>
          <p:nvPr>
            <p:ph type="sldNum" sz="quarter" idx="5"/>
          </p:nvPr>
        </p:nvSpPr>
        <p:spPr/>
        <p:txBody>
          <a:bodyPr/>
          <a:lstStyle/>
          <a:p>
            <a:fld id="{EF8649B4-3CAC-384F-928C-9911122CC5D1}" type="slidenum">
              <a:rPr lang="fr-FR" smtClean="0"/>
              <a:pPr/>
              <a:t>30</a:t>
            </a:fld>
            <a:endParaRPr lang="fr-FR" dirty="0"/>
          </a:p>
        </p:txBody>
      </p:sp>
    </p:spTree>
    <p:extLst>
      <p:ext uri="{BB962C8B-B14F-4D97-AF65-F5344CB8AC3E}">
        <p14:creationId xmlns:p14="http://schemas.microsoft.com/office/powerpoint/2010/main" val="7953672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AEE5F-134C-8EB5-EAE0-EDB921F886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ADC919-4ECC-01FE-2D8F-904AD500F8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58399C-DFF8-BF99-2EE2-832CA167A21D}"/>
              </a:ext>
            </a:extLst>
          </p:cNvPr>
          <p:cNvSpPr>
            <a:spLocks noGrp="1"/>
          </p:cNvSpPr>
          <p:nvPr>
            <p:ph type="body" idx="1"/>
          </p:nvPr>
        </p:nvSpPr>
        <p:spPr/>
        <p:txBody>
          <a:bodyPr/>
          <a:lstStyle/>
          <a:p>
            <a:r>
              <a:rPr lang="en-US" dirty="0">
                <a:solidFill>
                  <a:srgbClr val="1D1C1D"/>
                </a:solidFill>
                <a:effectLst/>
              </a:rPr>
              <a:t>Comparison of WST MOS (left panel) and IFS (right panel) capabilities with existing and proposed ground-based spectroscopic facilities. Circle areas are proportional to the etendue (i.e., aperture times field of view area). For clarity, MOS or IFS with small multiplex or field of view are not shown in these figures. Multi-IFUs (e.g. KMOS, Hector or </a:t>
            </a:r>
            <a:r>
              <a:rPr lang="en-US" dirty="0" err="1">
                <a:solidFill>
                  <a:srgbClr val="1D1C1D"/>
                </a:solidFill>
                <a:effectLst/>
              </a:rPr>
              <a:t>MaNGA</a:t>
            </a:r>
            <a:r>
              <a:rPr lang="en-US" dirty="0">
                <a:solidFill>
                  <a:srgbClr val="1D1C1D"/>
                </a:solidFill>
                <a:effectLst/>
              </a:rPr>
              <a:t>) or sparse-field panoramic IFS (e.g. HETDEX) are not shown in this comparison, which only considers panoramic (monolithic) IFS with 100% fill-factor. However, multi-IFUs are considered as a possible WST upgrade to the MOS components.</a:t>
            </a:r>
            <a:endParaRPr lang="en-US" dirty="0"/>
          </a:p>
        </p:txBody>
      </p:sp>
      <p:sp>
        <p:nvSpPr>
          <p:cNvPr id="4" name="Slide Number Placeholder 3">
            <a:extLst>
              <a:ext uri="{FF2B5EF4-FFF2-40B4-BE49-F238E27FC236}">
                <a16:creationId xmlns:a16="http://schemas.microsoft.com/office/drawing/2014/main" id="{47D1DA32-6BE5-8CF0-90B8-AA2FF4E9322A}"/>
              </a:ext>
            </a:extLst>
          </p:cNvPr>
          <p:cNvSpPr>
            <a:spLocks noGrp="1"/>
          </p:cNvSpPr>
          <p:nvPr>
            <p:ph type="sldNum" sz="quarter" idx="5"/>
          </p:nvPr>
        </p:nvSpPr>
        <p:spPr/>
        <p:txBody>
          <a:bodyPr/>
          <a:lstStyle/>
          <a:p>
            <a:fld id="{EF8649B4-3CAC-384F-928C-9911122CC5D1}" type="slidenum">
              <a:rPr lang="fr-FR" smtClean="0"/>
              <a:t>31</a:t>
            </a:fld>
            <a:endParaRPr lang="fr-FR"/>
          </a:p>
        </p:txBody>
      </p:sp>
    </p:spTree>
    <p:extLst>
      <p:ext uri="{BB962C8B-B14F-4D97-AF65-F5344CB8AC3E}">
        <p14:creationId xmlns:p14="http://schemas.microsoft.com/office/powerpoint/2010/main" val="32689923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8649B4-3CAC-384F-928C-9911122CC5D1}" type="slidenum">
              <a:rPr lang="fr-FR" smtClean="0"/>
              <a:pPr/>
              <a:t>32</a:t>
            </a:fld>
            <a:endParaRPr lang="fr-FR" dirty="0"/>
          </a:p>
        </p:txBody>
      </p:sp>
    </p:spTree>
    <p:extLst>
      <p:ext uri="{BB962C8B-B14F-4D97-AF65-F5344CB8AC3E}">
        <p14:creationId xmlns:p14="http://schemas.microsoft.com/office/powerpoint/2010/main" val="53088723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Master" Target="../slideMasters/slideMaster1.xml"/><Relationship Id="rId4" Type="http://schemas.openxmlformats.org/officeDocument/2006/relationships/image" Target="../media/image9.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37949" y="2194914"/>
            <a:ext cx="7284147" cy="2387600"/>
          </a:xfrm>
          <a:prstGeom prst="rect">
            <a:avLst/>
          </a:prstGeom>
        </p:spPr>
        <p:txBody>
          <a:bodyPr anchor="b"/>
          <a:lstStyle>
            <a:lvl1pPr algn="l">
              <a:defRPr sz="6000" b="1" i="0">
                <a:solidFill>
                  <a:schemeClr val="accent1"/>
                </a:solidFill>
                <a:latin typeface="Helvetica Neue" panose="02000503000000020004" pitchFamily="2" charset="0"/>
                <a:ea typeface="Helvetica Neue" panose="02000503000000020004" pitchFamily="2" charset="0"/>
                <a:cs typeface="Helvetica Neue" panose="02000503000000020004" pitchFamily="2" charset="0"/>
              </a:defRPr>
            </a:lvl1pPr>
          </a:lstStyle>
          <a:p>
            <a:r>
              <a:rPr lang="en-GB" dirty="0"/>
              <a:t>Click to edit Master title style</a:t>
            </a:r>
            <a:endParaRPr lang="en-US" dirty="0"/>
          </a:p>
        </p:txBody>
      </p:sp>
      <p:sp>
        <p:nvSpPr>
          <p:cNvPr id="3" name="Subtitle 2"/>
          <p:cNvSpPr>
            <a:spLocks noGrp="1"/>
          </p:cNvSpPr>
          <p:nvPr>
            <p:ph type="subTitle" idx="1" hasCustomPrompt="1"/>
          </p:nvPr>
        </p:nvSpPr>
        <p:spPr>
          <a:xfrm>
            <a:off x="537949" y="4841079"/>
            <a:ext cx="7284147" cy="369332"/>
          </a:xfrm>
        </p:spPr>
        <p:txBody>
          <a:bodyPr/>
          <a:lstStyle>
            <a:lvl1pPr marL="0" indent="0" algn="l">
              <a:buNone/>
              <a:defRPr sz="2400" b="0" i="0">
                <a:latin typeface="Helvetica Neue" panose="02000503000000020004" pitchFamily="2" charset="0"/>
                <a:ea typeface="Helvetica Neue" panose="02000503000000020004" pitchFamily="2" charset="0"/>
                <a:cs typeface="Helvetica Neue" panose="02000503000000020004"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Your name</a:t>
            </a:r>
          </a:p>
          <a:p>
            <a:endParaRPr lang="en-US" dirty="0"/>
          </a:p>
        </p:txBody>
      </p:sp>
      <p:pic>
        <p:nvPicPr>
          <p:cNvPr id="14" name="Picture 13" descr="A black background with white text&#10;&#10;AI-generated content may be incorrect.">
            <a:extLst>
              <a:ext uri="{FF2B5EF4-FFF2-40B4-BE49-F238E27FC236}">
                <a16:creationId xmlns:a16="http://schemas.microsoft.com/office/drawing/2014/main" id="{08A51F91-2156-6E4B-00B3-E9E2D53918AD}"/>
              </a:ext>
            </a:extLst>
          </p:cNvPr>
          <p:cNvPicPr>
            <a:picLocks noChangeAspect="1"/>
          </p:cNvPicPr>
          <p:nvPr userDrawn="1"/>
        </p:nvPicPr>
        <p:blipFill>
          <a:blip r:embed="rId2"/>
          <a:stretch>
            <a:fillRect/>
          </a:stretch>
        </p:blipFill>
        <p:spPr>
          <a:xfrm>
            <a:off x="3217333" y="425975"/>
            <a:ext cx="4881453" cy="1084767"/>
          </a:xfrm>
          <a:prstGeom prst="rect">
            <a:avLst/>
          </a:prstGeom>
        </p:spPr>
      </p:pic>
      <p:pic>
        <p:nvPicPr>
          <p:cNvPr id="16" name="Graphic 15" descr="The Wide-field Spectroscopic Telescope (WST) logo ">
            <a:extLst>
              <a:ext uri="{FF2B5EF4-FFF2-40B4-BE49-F238E27FC236}">
                <a16:creationId xmlns:a16="http://schemas.microsoft.com/office/drawing/2014/main" id="{C88DBA23-020D-EA23-3D68-E94746E2735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7949" y="400619"/>
            <a:ext cx="2306478" cy="1144942"/>
          </a:xfrm>
          <a:prstGeom prst="rect">
            <a:avLst/>
          </a:prstGeom>
        </p:spPr>
      </p:pic>
      <p:sp>
        <p:nvSpPr>
          <p:cNvPr id="17" name="TextBox 16">
            <a:extLst>
              <a:ext uri="{FF2B5EF4-FFF2-40B4-BE49-F238E27FC236}">
                <a16:creationId xmlns:a16="http://schemas.microsoft.com/office/drawing/2014/main" id="{18093E68-0CBA-3194-B354-C502E01D6F17}"/>
              </a:ext>
            </a:extLst>
          </p:cNvPr>
          <p:cNvSpPr txBox="1"/>
          <p:nvPr userDrawn="1"/>
        </p:nvSpPr>
        <p:spPr>
          <a:xfrm>
            <a:off x="537949" y="1413253"/>
            <a:ext cx="2848718" cy="584775"/>
          </a:xfrm>
          <a:prstGeom prst="rect">
            <a:avLst/>
          </a:prstGeom>
          <a:noFill/>
        </p:spPr>
        <p:txBody>
          <a:bodyPr wrap="square" rtlCol="0">
            <a:spAutoFit/>
          </a:bodyPr>
          <a:lstStyle/>
          <a:p>
            <a:pPr algn="l"/>
            <a:r>
              <a:rPr lang="en-IT" sz="1600" b="0" i="1" dirty="0">
                <a:solidFill>
                  <a:schemeClr val="accent1"/>
                </a:solidFill>
                <a:latin typeface="Helvetica Neue Light" panose="02000403000000020004" pitchFamily="2" charset="0"/>
                <a:ea typeface="Helvetica Neue Light" panose="02000403000000020004" pitchFamily="2" charset="0"/>
              </a:rPr>
              <a:t>Pushing the boundaries </a:t>
            </a:r>
          </a:p>
          <a:p>
            <a:pPr algn="l"/>
            <a:r>
              <a:rPr lang="en-IT" sz="1600" b="0" i="1" dirty="0">
                <a:solidFill>
                  <a:schemeClr val="accent1"/>
                </a:solidFill>
                <a:latin typeface="Helvetica Neue Light" panose="02000403000000020004" pitchFamily="2" charset="0"/>
                <a:ea typeface="Helvetica Neue Light" panose="02000403000000020004" pitchFamily="2" charset="0"/>
              </a:rPr>
              <a:t>of Spectroscopic Surveys</a:t>
            </a:r>
          </a:p>
        </p:txBody>
      </p:sp>
      <p:sp>
        <p:nvSpPr>
          <p:cNvPr id="21" name="Picture Placeholder 20" descr="Institute logo">
            <a:extLst>
              <a:ext uri="{FF2B5EF4-FFF2-40B4-BE49-F238E27FC236}">
                <a16:creationId xmlns:a16="http://schemas.microsoft.com/office/drawing/2014/main" id="{1EF972E1-C052-B3C9-46AE-DFA461AA2266}"/>
              </a:ext>
            </a:extLst>
          </p:cNvPr>
          <p:cNvSpPr>
            <a:spLocks noGrp="1"/>
          </p:cNvSpPr>
          <p:nvPr>
            <p:ph type="pic" sz="quarter" idx="12"/>
          </p:nvPr>
        </p:nvSpPr>
        <p:spPr>
          <a:xfrm>
            <a:off x="8471692" y="501414"/>
            <a:ext cx="2076450" cy="1146175"/>
          </a:xfrm>
        </p:spPr>
        <p:txBody>
          <a:bodyPr/>
          <a:lstStyle/>
          <a:p>
            <a:endParaRPr lang="en-IT" dirty="0"/>
          </a:p>
        </p:txBody>
      </p:sp>
      <p:sp>
        <p:nvSpPr>
          <p:cNvPr id="25" name="Text Placeholder 24">
            <a:extLst>
              <a:ext uri="{FF2B5EF4-FFF2-40B4-BE49-F238E27FC236}">
                <a16:creationId xmlns:a16="http://schemas.microsoft.com/office/drawing/2014/main" id="{5613EC32-A8CC-AA66-24D4-0D3E058E6E10}"/>
              </a:ext>
            </a:extLst>
          </p:cNvPr>
          <p:cNvSpPr>
            <a:spLocks noGrp="1"/>
          </p:cNvSpPr>
          <p:nvPr>
            <p:ph type="body" sz="quarter" idx="13" hasCustomPrompt="1"/>
          </p:nvPr>
        </p:nvSpPr>
        <p:spPr>
          <a:xfrm>
            <a:off x="515371" y="5340350"/>
            <a:ext cx="7306725" cy="439738"/>
          </a:xfrm>
        </p:spPr>
        <p:txBody>
          <a:bodyPr/>
          <a:lstStyle>
            <a:lvl1pPr marL="0" indent="0" algn="l">
              <a:buFontTx/>
              <a:buNone/>
              <a:defRPr sz="1800"/>
            </a:lvl1pPr>
          </a:lstStyle>
          <a:p>
            <a:pPr lvl="0"/>
            <a:r>
              <a:rPr lang="en-GB" dirty="0"/>
              <a:t>Affiliation or title</a:t>
            </a:r>
            <a:endParaRPr lang="en-IT" dirty="0"/>
          </a:p>
        </p:txBody>
      </p:sp>
      <p:pic>
        <p:nvPicPr>
          <p:cNvPr id="27" name="Picture 26" descr="A model of a building with a telescope&#10;&#10;AI-generated content may be incorrect.">
            <a:extLst>
              <a:ext uri="{FF2B5EF4-FFF2-40B4-BE49-F238E27FC236}">
                <a16:creationId xmlns:a16="http://schemas.microsoft.com/office/drawing/2014/main" id="{21748E76-3420-6143-088A-EC3F64307C8B}"/>
              </a:ext>
            </a:extLst>
          </p:cNvPr>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7340026" y="1153514"/>
            <a:ext cx="4851974" cy="6858000"/>
          </a:xfrm>
          <a:prstGeom prst="rect">
            <a:avLst/>
          </a:prstGeom>
        </p:spPr>
      </p:pic>
    </p:spTree>
    <p:extLst>
      <p:ext uri="{BB962C8B-B14F-4D97-AF65-F5344CB8AC3E}">
        <p14:creationId xmlns:p14="http://schemas.microsoft.com/office/powerpoint/2010/main" val="3562026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5378" y="403397"/>
            <a:ext cx="10518422" cy="1027057"/>
          </a:xfrm>
          <a:prstGeom prst="rect">
            <a:avLst/>
          </a:prstGeom>
        </p:spPr>
        <p:txBody>
          <a:bodyPr>
            <a:normAutofit/>
          </a:bodyPr>
          <a:lstStyle>
            <a:lvl1pPr>
              <a:defRPr sz="5200" b="1" i="0">
                <a:solidFill>
                  <a:schemeClr val="accent1"/>
                </a:solidFill>
                <a:latin typeface="Helvetica Neue" panose="02000503000000020004" pitchFamily="2" charset="0"/>
                <a:ea typeface="Helvetica Neue" panose="02000503000000020004" pitchFamily="2" charset="0"/>
                <a:cs typeface="Helvetica Neue" panose="02000503000000020004" pitchFamily="2" charset="0"/>
              </a:defRPr>
            </a:lvl1pPr>
          </a:lstStyle>
          <a:p>
            <a:r>
              <a:rPr lang="en-GB" dirty="0"/>
              <a:t>Slide Title</a:t>
            </a:r>
            <a:endParaRPr lang="en-US" dirty="0"/>
          </a:p>
        </p:txBody>
      </p:sp>
      <p:sp>
        <p:nvSpPr>
          <p:cNvPr id="3" name="Content Placeholder 2"/>
          <p:cNvSpPr>
            <a:spLocks noGrp="1"/>
          </p:cNvSpPr>
          <p:nvPr>
            <p:ph idx="1"/>
          </p:nvPr>
        </p:nvSpPr>
        <p:spPr>
          <a:xfrm>
            <a:off x="835378" y="1825625"/>
            <a:ext cx="10518422" cy="4351338"/>
          </a:xfrm>
        </p:spPr>
        <p:txBody>
          <a:bodyPr anchor="ctr"/>
          <a:lstStyle>
            <a:lvl1pPr marL="228600" indent="-228600">
              <a:buSzPct val="90000"/>
              <a:buFontTx/>
              <a:buBlip>
                <a:blip>
                  <a:extLst>
                    <a:ext uri="{96DAC541-7B7A-43D3-8B79-37D633B846F1}">
                      <asvg:svgBlip xmlns:asvg="http://schemas.microsoft.com/office/drawing/2016/SVG/main" r:embed="rId2"/>
                    </a:ext>
                  </a:extLst>
                </a:blip>
              </a:buBlip>
              <a:defRPr sz="2400" b="0" i="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1pPr>
            <a:lvl2pPr marL="685800" indent="-228600">
              <a:buSzPct val="90000"/>
              <a:buFontTx/>
              <a:buBlip>
                <a:blip>
                  <a:extLst>
                    <a:ext uri="{96DAC541-7B7A-43D3-8B79-37D633B846F1}">
                      <asvg:svgBlip xmlns:asvg="http://schemas.microsoft.com/office/drawing/2016/SVG/main" r:embed="rId2"/>
                    </a:ext>
                  </a:extLst>
                </a:blip>
              </a:buBlip>
              <a:defRPr b="0" i="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2pPr>
            <a:lvl3pPr marL="1143000" indent="-228600">
              <a:buSzPct val="90000"/>
              <a:buFontTx/>
              <a:buBlip>
                <a:blip>
                  <a:extLst>
                    <a:ext uri="{96DAC541-7B7A-43D3-8B79-37D633B846F1}">
                      <asvg:svgBlip xmlns:asvg="http://schemas.microsoft.com/office/drawing/2016/SVG/main" r:embed="rId2"/>
                    </a:ext>
                  </a:extLst>
                </a:blip>
              </a:buBlip>
              <a:defRPr b="0" i="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3pPr>
            <a:lvl4pPr marL="1600200" indent="-228600">
              <a:buSzPct val="90000"/>
              <a:buFontTx/>
              <a:buBlip>
                <a:blip>
                  <a:extLst>
                    <a:ext uri="{96DAC541-7B7A-43D3-8B79-37D633B846F1}">
                      <asvg:svgBlip xmlns:asvg="http://schemas.microsoft.com/office/drawing/2016/SVG/main" r:embed="rId2"/>
                    </a:ext>
                  </a:extLst>
                </a:blip>
              </a:buBlip>
              <a:defRPr b="0" i="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4pPr>
            <a:lvl5pPr marL="2057400" indent="-228600">
              <a:buSzPct val="90000"/>
              <a:buFontTx/>
              <a:buBlip>
                <a:blip>
                  <a:extLst>
                    <a:ext uri="{96DAC541-7B7A-43D3-8B79-37D633B846F1}">
                      <asvg:svgBlip xmlns:asvg="http://schemas.microsoft.com/office/drawing/2016/SVG/main" r:embed="rId2"/>
                    </a:ext>
                  </a:extLst>
                </a:blip>
              </a:buBlip>
              <a:defRPr b="0" i="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8" name="Graphic 7">
            <a:extLst>
              <a:ext uri="{FF2B5EF4-FFF2-40B4-BE49-F238E27FC236}">
                <a16:creationId xmlns:a16="http://schemas.microsoft.com/office/drawing/2014/main" id="{96A0E6E9-1D3F-783A-F384-FBA83EE7498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flipH="1">
            <a:off x="239100" y="631217"/>
            <a:ext cx="426943" cy="489729"/>
          </a:xfrm>
          <a:prstGeom prst="rect">
            <a:avLst/>
          </a:prstGeom>
        </p:spPr>
      </p:pic>
      <p:sp>
        <p:nvSpPr>
          <p:cNvPr id="22" name="Footer Placeholder 21">
            <a:extLst>
              <a:ext uri="{FF2B5EF4-FFF2-40B4-BE49-F238E27FC236}">
                <a16:creationId xmlns:a16="http://schemas.microsoft.com/office/drawing/2014/main" id="{09F98313-FE1C-B266-FD9E-F6A3E52B51A1}"/>
              </a:ext>
            </a:extLst>
          </p:cNvPr>
          <p:cNvSpPr>
            <a:spLocks noGrp="1"/>
          </p:cNvSpPr>
          <p:nvPr>
            <p:ph type="ftr" sz="quarter" idx="10"/>
          </p:nvPr>
        </p:nvSpPr>
        <p:spPr/>
        <p:txBody>
          <a:bodyPr/>
          <a:lstStyle/>
          <a:p>
            <a:endParaRPr lang="en-IT" dirty="0"/>
          </a:p>
        </p:txBody>
      </p:sp>
      <p:sp>
        <p:nvSpPr>
          <p:cNvPr id="23" name="Slide Number Placeholder 22">
            <a:extLst>
              <a:ext uri="{FF2B5EF4-FFF2-40B4-BE49-F238E27FC236}">
                <a16:creationId xmlns:a16="http://schemas.microsoft.com/office/drawing/2014/main" id="{A49A888D-F8DC-559A-FBE7-B509CC175DAC}"/>
              </a:ext>
            </a:extLst>
          </p:cNvPr>
          <p:cNvSpPr>
            <a:spLocks noGrp="1"/>
          </p:cNvSpPr>
          <p:nvPr>
            <p:ph type="sldNum" sz="quarter" idx="11"/>
          </p:nvPr>
        </p:nvSpPr>
        <p:spPr/>
        <p:txBody>
          <a:bodyPr/>
          <a:lstStyle/>
          <a:p>
            <a:fld id="{4C4028E4-8C43-D147-8514-E00E087A1D63}" type="slidenum">
              <a:rPr lang="en-IT" smtClean="0"/>
              <a:pPr/>
              <a:t>‹#›</a:t>
            </a:fld>
            <a:endParaRPr lang="en-IT" dirty="0"/>
          </a:p>
        </p:txBody>
      </p:sp>
    </p:spTree>
    <p:extLst>
      <p:ext uri="{BB962C8B-B14F-4D97-AF65-F5344CB8AC3E}">
        <p14:creationId xmlns:p14="http://schemas.microsoft.com/office/powerpoint/2010/main" val="1528193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9" name="IMG_5148.jpeg" descr="IMG_5148.jpeg">
            <a:extLst>
              <a:ext uri="{FF2B5EF4-FFF2-40B4-BE49-F238E27FC236}">
                <a16:creationId xmlns:a16="http://schemas.microsoft.com/office/drawing/2014/main" id="{720F4968-2FDD-CE2E-FEDB-5616612AA59B}"/>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0" y="0"/>
            <a:ext cx="12192000" cy="6858000"/>
          </a:xfrm>
          <a:prstGeom prst="rect">
            <a:avLst/>
          </a:prstGeom>
          <a:ln w="12700">
            <a:miter lim="400000"/>
          </a:ln>
        </p:spPr>
      </p:pic>
      <p:sp>
        <p:nvSpPr>
          <p:cNvPr id="2" name="Title 1"/>
          <p:cNvSpPr>
            <a:spLocks noGrp="1"/>
          </p:cNvSpPr>
          <p:nvPr>
            <p:ph type="title"/>
          </p:nvPr>
        </p:nvSpPr>
        <p:spPr>
          <a:xfrm>
            <a:off x="831850" y="2751746"/>
            <a:ext cx="10515600" cy="2297747"/>
          </a:xfrm>
          <a:prstGeom prst="rect">
            <a:avLst/>
          </a:prstGeom>
        </p:spPr>
        <p:txBody>
          <a:bodyPr anchor="b"/>
          <a:lstStyle>
            <a:lvl1pPr>
              <a:defRPr sz="6000">
                <a:solidFill>
                  <a:schemeClr val="tx1"/>
                </a:solidFill>
              </a:defRPr>
            </a:lvl1pPr>
          </a:lstStyle>
          <a:p>
            <a:r>
              <a:rPr lang="en-GB" dirty="0"/>
              <a:t>Click to edit Master title style</a:t>
            </a:r>
            <a:endParaRPr lang="en-US" dirty="0"/>
          </a:p>
        </p:txBody>
      </p:sp>
      <p:sp>
        <p:nvSpPr>
          <p:cNvPr id="3" name="Text Placeholder 2"/>
          <p:cNvSpPr>
            <a:spLocks noGrp="1"/>
          </p:cNvSpPr>
          <p:nvPr>
            <p:ph type="body" idx="1"/>
          </p:nvPr>
        </p:nvSpPr>
        <p:spPr>
          <a:xfrm>
            <a:off x="831850" y="5068957"/>
            <a:ext cx="10515600" cy="1020693"/>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dirty="0"/>
              <a:t>Click to edit Master text styles</a:t>
            </a:r>
          </a:p>
        </p:txBody>
      </p:sp>
      <p:sp>
        <p:nvSpPr>
          <p:cNvPr id="8" name="Slide Number Placeholder 7">
            <a:extLst>
              <a:ext uri="{FF2B5EF4-FFF2-40B4-BE49-F238E27FC236}">
                <a16:creationId xmlns:a16="http://schemas.microsoft.com/office/drawing/2014/main" id="{1074F7A8-4B29-9F77-C2C6-15B557E6BEDF}"/>
              </a:ext>
            </a:extLst>
          </p:cNvPr>
          <p:cNvSpPr>
            <a:spLocks noGrp="1"/>
          </p:cNvSpPr>
          <p:nvPr>
            <p:ph type="sldNum" sz="quarter" idx="11"/>
          </p:nvPr>
        </p:nvSpPr>
        <p:spPr/>
        <p:txBody>
          <a:bodyPr/>
          <a:lstStyle/>
          <a:p>
            <a:fld id="{4C4028E4-8C43-D147-8514-E00E087A1D63}" type="slidenum">
              <a:rPr lang="en-IT" smtClean="0"/>
              <a:pPr/>
              <a:t>‹#›</a:t>
            </a:fld>
            <a:endParaRPr lang="en-IT" dirty="0"/>
          </a:p>
        </p:txBody>
      </p:sp>
      <p:pic>
        <p:nvPicPr>
          <p:cNvPr id="10" name="Picture 9">
            <a:extLst>
              <a:ext uri="{FF2B5EF4-FFF2-40B4-BE49-F238E27FC236}">
                <a16:creationId xmlns:a16="http://schemas.microsoft.com/office/drawing/2014/main" id="{3C378B1C-2748-659D-D548-A0FB8F39FE82}"/>
              </a:ext>
            </a:extLst>
          </p:cNvPr>
          <p:cNvPicPr>
            <a:picLocks noChangeAspect="1"/>
          </p:cNvPicPr>
          <p:nvPr userDrawn="1"/>
        </p:nvPicPr>
        <p:blipFill>
          <a:blip r:embed="rId3"/>
          <a:srcRect/>
          <a:stretch/>
        </p:blipFill>
        <p:spPr>
          <a:xfrm>
            <a:off x="3217334" y="425975"/>
            <a:ext cx="4881451" cy="1084767"/>
          </a:xfrm>
          <a:prstGeom prst="rect">
            <a:avLst/>
          </a:prstGeom>
        </p:spPr>
      </p:pic>
      <p:pic>
        <p:nvPicPr>
          <p:cNvPr id="11" name="Graphic 10">
            <a:extLst>
              <a:ext uri="{FF2B5EF4-FFF2-40B4-BE49-F238E27FC236}">
                <a16:creationId xmlns:a16="http://schemas.microsoft.com/office/drawing/2014/main" id="{91908332-1B0E-0743-9AC3-AA29458229F4}"/>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537949" y="400619"/>
            <a:ext cx="2306477" cy="1144942"/>
          </a:xfrm>
          <a:prstGeom prst="rect">
            <a:avLst/>
          </a:prstGeom>
        </p:spPr>
      </p:pic>
      <p:sp>
        <p:nvSpPr>
          <p:cNvPr id="12" name="TextBox 11">
            <a:extLst>
              <a:ext uri="{FF2B5EF4-FFF2-40B4-BE49-F238E27FC236}">
                <a16:creationId xmlns:a16="http://schemas.microsoft.com/office/drawing/2014/main" id="{19DCD841-27F8-3DE4-6FF1-F1F64025AE0E}"/>
              </a:ext>
            </a:extLst>
          </p:cNvPr>
          <p:cNvSpPr txBox="1"/>
          <p:nvPr userDrawn="1"/>
        </p:nvSpPr>
        <p:spPr>
          <a:xfrm>
            <a:off x="537949" y="1413253"/>
            <a:ext cx="2848718" cy="584775"/>
          </a:xfrm>
          <a:prstGeom prst="rect">
            <a:avLst/>
          </a:prstGeom>
          <a:noFill/>
        </p:spPr>
        <p:txBody>
          <a:bodyPr wrap="square" rtlCol="0">
            <a:spAutoFit/>
          </a:bodyPr>
          <a:lstStyle/>
          <a:p>
            <a:pPr algn="l"/>
            <a:r>
              <a:rPr lang="en-IT" sz="1600" b="0" i="1" dirty="0">
                <a:solidFill>
                  <a:schemeClr val="bg2"/>
                </a:solidFill>
                <a:latin typeface="Helvetica Neue Light" panose="02000403000000020004" pitchFamily="2" charset="0"/>
                <a:ea typeface="Helvetica Neue Light" panose="02000403000000020004" pitchFamily="2" charset="0"/>
              </a:rPr>
              <a:t>Pushing the boundaries </a:t>
            </a:r>
          </a:p>
          <a:p>
            <a:pPr algn="l"/>
            <a:r>
              <a:rPr lang="en-IT" sz="1600" b="0" i="1" dirty="0">
                <a:solidFill>
                  <a:schemeClr val="bg2"/>
                </a:solidFill>
                <a:latin typeface="Helvetica Neue Light" panose="02000403000000020004" pitchFamily="2" charset="0"/>
                <a:ea typeface="Helvetica Neue Light" panose="02000403000000020004" pitchFamily="2" charset="0"/>
              </a:rPr>
              <a:t>of Spectroscopic Surveys</a:t>
            </a:r>
          </a:p>
        </p:txBody>
      </p:sp>
      <p:sp>
        <p:nvSpPr>
          <p:cNvPr id="13" name="Picture Placeholder 20" descr="Institute logo">
            <a:extLst>
              <a:ext uri="{FF2B5EF4-FFF2-40B4-BE49-F238E27FC236}">
                <a16:creationId xmlns:a16="http://schemas.microsoft.com/office/drawing/2014/main" id="{C49C199A-5043-1E5D-643D-490A633A0BD7}"/>
              </a:ext>
            </a:extLst>
          </p:cNvPr>
          <p:cNvSpPr>
            <a:spLocks noGrp="1"/>
          </p:cNvSpPr>
          <p:nvPr>
            <p:ph type="pic" sz="quarter" idx="12"/>
          </p:nvPr>
        </p:nvSpPr>
        <p:spPr>
          <a:xfrm>
            <a:off x="8471692" y="501414"/>
            <a:ext cx="2076450" cy="1146175"/>
          </a:xfrm>
        </p:spPr>
        <p:txBody>
          <a:bodyPr/>
          <a:lstStyle/>
          <a:p>
            <a:endParaRPr lang="en-IT" dirty="0"/>
          </a:p>
        </p:txBody>
      </p:sp>
    </p:spTree>
    <p:extLst>
      <p:ext uri="{BB962C8B-B14F-4D97-AF65-F5344CB8AC3E}">
        <p14:creationId xmlns:p14="http://schemas.microsoft.com/office/powerpoint/2010/main" val="3431270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EB570C90-D228-8118-C696-FE11C2540238}"/>
              </a:ext>
            </a:extLst>
          </p:cNvPr>
          <p:cNvSpPr>
            <a:spLocks noGrp="1"/>
          </p:cNvSpPr>
          <p:nvPr>
            <p:ph type="ftr" sz="quarter" idx="10"/>
          </p:nvPr>
        </p:nvSpPr>
        <p:spPr/>
        <p:txBody>
          <a:bodyPr/>
          <a:lstStyle/>
          <a:p>
            <a:endParaRPr lang="en-IT" dirty="0"/>
          </a:p>
        </p:txBody>
      </p:sp>
      <p:sp>
        <p:nvSpPr>
          <p:cNvPr id="9" name="Slide Number Placeholder 8">
            <a:extLst>
              <a:ext uri="{FF2B5EF4-FFF2-40B4-BE49-F238E27FC236}">
                <a16:creationId xmlns:a16="http://schemas.microsoft.com/office/drawing/2014/main" id="{8BD490B0-03DA-1AC6-E6C6-BB35C15EF4CA}"/>
              </a:ext>
            </a:extLst>
          </p:cNvPr>
          <p:cNvSpPr>
            <a:spLocks noGrp="1"/>
          </p:cNvSpPr>
          <p:nvPr>
            <p:ph type="sldNum" sz="quarter" idx="11"/>
          </p:nvPr>
        </p:nvSpPr>
        <p:spPr/>
        <p:txBody>
          <a:bodyPr/>
          <a:lstStyle/>
          <a:p>
            <a:fld id="{4C4028E4-8C43-D147-8514-E00E087A1D63}" type="slidenum">
              <a:rPr lang="en-IT" smtClean="0"/>
              <a:pPr/>
              <a:t>‹#›</a:t>
            </a:fld>
            <a:endParaRPr lang="en-IT" dirty="0"/>
          </a:p>
        </p:txBody>
      </p:sp>
    </p:spTree>
    <p:extLst>
      <p:ext uri="{BB962C8B-B14F-4D97-AF65-F5344CB8AC3E}">
        <p14:creationId xmlns:p14="http://schemas.microsoft.com/office/powerpoint/2010/main" val="1706770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IT"/>
          </a:p>
        </p:txBody>
      </p:sp>
      <p:sp>
        <p:nvSpPr>
          <p:cNvPr id="9" name="Slide Number Placeholder 8"/>
          <p:cNvSpPr>
            <a:spLocks noGrp="1"/>
          </p:cNvSpPr>
          <p:nvPr>
            <p:ph type="sldNum" sz="quarter" idx="12"/>
          </p:nvPr>
        </p:nvSpPr>
        <p:spPr/>
        <p:txBody>
          <a:bodyPr/>
          <a:lstStyle/>
          <a:p>
            <a:fld id="{4C4028E4-8C43-D147-8514-E00E087A1D63}" type="slidenum">
              <a:rPr lang="en-IT" smtClean="0"/>
              <a:t>‹#›</a:t>
            </a:fld>
            <a:endParaRPr lang="en-IT"/>
          </a:p>
        </p:txBody>
      </p:sp>
    </p:spTree>
    <p:extLst>
      <p:ext uri="{BB962C8B-B14F-4D97-AF65-F5344CB8AC3E}">
        <p14:creationId xmlns:p14="http://schemas.microsoft.com/office/powerpoint/2010/main" val="424958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xt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2C3EEBEF-0D4E-24D0-03CC-7ECAEABC6F20}"/>
              </a:ext>
            </a:extLst>
          </p:cNvPr>
          <p:cNvSpPr>
            <a:spLocks noGrp="1"/>
          </p:cNvSpPr>
          <p:nvPr>
            <p:ph type="ftr" sz="quarter" idx="10"/>
          </p:nvPr>
        </p:nvSpPr>
        <p:spPr/>
        <p:txBody>
          <a:bodyPr/>
          <a:lstStyle/>
          <a:p>
            <a:endParaRPr lang="en-IT" dirty="0"/>
          </a:p>
        </p:txBody>
      </p:sp>
      <p:sp>
        <p:nvSpPr>
          <p:cNvPr id="7" name="Slide Number Placeholder 6">
            <a:extLst>
              <a:ext uri="{FF2B5EF4-FFF2-40B4-BE49-F238E27FC236}">
                <a16:creationId xmlns:a16="http://schemas.microsoft.com/office/drawing/2014/main" id="{CD738FA6-573F-9AA9-4F2F-4C83DF72DF12}"/>
              </a:ext>
            </a:extLst>
          </p:cNvPr>
          <p:cNvSpPr>
            <a:spLocks noGrp="1"/>
          </p:cNvSpPr>
          <p:nvPr>
            <p:ph type="sldNum" sz="quarter" idx="11"/>
          </p:nvPr>
        </p:nvSpPr>
        <p:spPr/>
        <p:txBody>
          <a:bodyPr/>
          <a:lstStyle/>
          <a:p>
            <a:fld id="{4C4028E4-8C43-D147-8514-E00E087A1D63}" type="slidenum">
              <a:rPr lang="en-IT" smtClean="0"/>
              <a:pPr/>
              <a:t>‹#›</a:t>
            </a:fld>
            <a:endParaRPr lang="en-IT" dirty="0"/>
          </a:p>
        </p:txBody>
      </p:sp>
      <p:sp>
        <p:nvSpPr>
          <p:cNvPr id="8" name="TextBox 7">
            <a:extLst>
              <a:ext uri="{FF2B5EF4-FFF2-40B4-BE49-F238E27FC236}">
                <a16:creationId xmlns:a16="http://schemas.microsoft.com/office/drawing/2014/main" id="{62F36DFF-063D-BBBE-1116-D0877F7519D3}"/>
              </a:ext>
            </a:extLst>
          </p:cNvPr>
          <p:cNvSpPr txBox="1"/>
          <p:nvPr userDrawn="1"/>
        </p:nvSpPr>
        <p:spPr>
          <a:xfrm>
            <a:off x="838200" y="2533385"/>
            <a:ext cx="7315200" cy="461665"/>
          </a:xfrm>
          <a:prstGeom prst="rect">
            <a:avLst/>
          </a:prstGeom>
          <a:noFill/>
        </p:spPr>
        <p:txBody>
          <a:bodyPr wrap="square" rtlCol="0">
            <a:spAutoFit/>
          </a:bodyPr>
          <a:lstStyle/>
          <a:p>
            <a:r>
              <a:rPr lang="en-IT" sz="2400" b="0" i="0" dirty="0">
                <a:solidFill>
                  <a:schemeClr val="tx1"/>
                </a:solidFill>
                <a:latin typeface="Helvetica Neue" panose="02000503000000020004" pitchFamily="2" charset="0"/>
                <a:ea typeface="Helvetica Neue" panose="02000503000000020004" pitchFamily="2" charset="0"/>
                <a:cs typeface="Helvetica Neue" panose="02000503000000020004" pitchFamily="2" charset="0"/>
              </a:rPr>
              <a:t>Text </a:t>
            </a:r>
            <a:r>
              <a:rPr lang="en-IT" sz="2400" b="0" i="0" baseline="0" dirty="0">
                <a:solidFill>
                  <a:schemeClr val="tx1"/>
                </a:solidFill>
                <a:latin typeface="Helvetica Neue" panose="02000503000000020004" pitchFamily="2" charset="0"/>
                <a:ea typeface="Helvetica Neue" panose="02000503000000020004" pitchFamily="2" charset="0"/>
                <a:cs typeface="Helvetica Neue" panose="02000503000000020004" pitchFamily="2" charset="0"/>
              </a:rPr>
              <a:t>here</a:t>
            </a:r>
          </a:p>
        </p:txBody>
      </p:sp>
    </p:spTree>
    <p:extLst>
      <p:ext uri="{BB962C8B-B14F-4D97-AF65-F5344CB8AC3E}">
        <p14:creationId xmlns:p14="http://schemas.microsoft.com/office/powerpoint/2010/main" val="3718945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2C3EEBEF-0D4E-24D0-03CC-7ECAEABC6F20}"/>
              </a:ext>
            </a:extLst>
          </p:cNvPr>
          <p:cNvSpPr>
            <a:spLocks noGrp="1"/>
          </p:cNvSpPr>
          <p:nvPr>
            <p:ph type="ftr" sz="quarter" idx="10"/>
          </p:nvPr>
        </p:nvSpPr>
        <p:spPr/>
        <p:txBody>
          <a:bodyPr/>
          <a:lstStyle/>
          <a:p>
            <a:endParaRPr lang="en-IT" dirty="0"/>
          </a:p>
        </p:txBody>
      </p:sp>
      <p:sp>
        <p:nvSpPr>
          <p:cNvPr id="7" name="Slide Number Placeholder 6">
            <a:extLst>
              <a:ext uri="{FF2B5EF4-FFF2-40B4-BE49-F238E27FC236}">
                <a16:creationId xmlns:a16="http://schemas.microsoft.com/office/drawing/2014/main" id="{CD738FA6-573F-9AA9-4F2F-4C83DF72DF12}"/>
              </a:ext>
            </a:extLst>
          </p:cNvPr>
          <p:cNvSpPr>
            <a:spLocks noGrp="1"/>
          </p:cNvSpPr>
          <p:nvPr>
            <p:ph type="sldNum" sz="quarter" idx="11"/>
          </p:nvPr>
        </p:nvSpPr>
        <p:spPr/>
        <p:txBody>
          <a:bodyPr/>
          <a:lstStyle/>
          <a:p>
            <a:fld id="{4C4028E4-8C43-D147-8514-E00E087A1D63}" type="slidenum">
              <a:rPr lang="en-IT" smtClean="0"/>
              <a:pPr/>
              <a:t>‹#›</a:t>
            </a:fld>
            <a:endParaRPr lang="en-IT" dirty="0"/>
          </a:p>
        </p:txBody>
      </p:sp>
    </p:spTree>
    <p:extLst>
      <p:ext uri="{BB962C8B-B14F-4D97-AF65-F5344CB8AC3E}">
        <p14:creationId xmlns:p14="http://schemas.microsoft.com/office/powerpoint/2010/main" val="548644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llets+image">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IT"/>
          </a:p>
        </p:txBody>
      </p:sp>
      <p:sp>
        <p:nvSpPr>
          <p:cNvPr id="4" name="Slide Number Placeholder 3"/>
          <p:cNvSpPr>
            <a:spLocks noGrp="1"/>
          </p:cNvSpPr>
          <p:nvPr>
            <p:ph type="sldNum" sz="quarter" idx="12"/>
          </p:nvPr>
        </p:nvSpPr>
        <p:spPr/>
        <p:txBody>
          <a:bodyPr/>
          <a:lstStyle/>
          <a:p>
            <a:fld id="{4C4028E4-8C43-D147-8514-E00E087A1D63}" type="slidenum">
              <a:rPr lang="en-IT" smtClean="0"/>
              <a:t>‹#›</a:t>
            </a:fld>
            <a:endParaRPr lang="en-IT"/>
          </a:p>
        </p:txBody>
      </p:sp>
      <p:sp>
        <p:nvSpPr>
          <p:cNvPr id="5" name="Title 1">
            <a:extLst>
              <a:ext uri="{FF2B5EF4-FFF2-40B4-BE49-F238E27FC236}">
                <a16:creationId xmlns:a16="http://schemas.microsoft.com/office/drawing/2014/main" id="{C7EEBA5D-194B-7977-9B24-430DEA4F5CF3}"/>
              </a:ext>
            </a:extLst>
          </p:cNvPr>
          <p:cNvSpPr>
            <a:spLocks noGrp="1"/>
          </p:cNvSpPr>
          <p:nvPr>
            <p:ph type="title"/>
          </p:nvPr>
        </p:nvSpPr>
        <p:spPr>
          <a:xfrm>
            <a:off x="838200" y="365125"/>
            <a:ext cx="10515600" cy="1325563"/>
          </a:xfrm>
          <a:prstGeom prst="rect">
            <a:avLst/>
          </a:prstGeom>
        </p:spPr>
        <p:txBody>
          <a:bodyPr/>
          <a:lstStyle/>
          <a:p>
            <a:r>
              <a:rPr lang="en-GB"/>
              <a:t>Click to edit Master title style</a:t>
            </a:r>
            <a:endParaRPr lang="en-US" dirty="0"/>
          </a:p>
        </p:txBody>
      </p:sp>
      <p:sp>
        <p:nvSpPr>
          <p:cNvPr id="10" name="Picture Placeholder 9">
            <a:extLst>
              <a:ext uri="{FF2B5EF4-FFF2-40B4-BE49-F238E27FC236}">
                <a16:creationId xmlns:a16="http://schemas.microsoft.com/office/drawing/2014/main" id="{D1D9EAFB-AE47-416E-02CC-01B692340F4F}"/>
              </a:ext>
            </a:extLst>
          </p:cNvPr>
          <p:cNvSpPr>
            <a:spLocks noGrp="1"/>
          </p:cNvSpPr>
          <p:nvPr>
            <p:ph type="pic" sz="quarter" idx="13"/>
          </p:nvPr>
        </p:nvSpPr>
        <p:spPr>
          <a:xfrm>
            <a:off x="6096000" y="2116138"/>
            <a:ext cx="5257799" cy="3814762"/>
          </a:xfrm>
        </p:spPr>
        <p:txBody>
          <a:bodyPr/>
          <a:lstStyle/>
          <a:p>
            <a:endParaRPr lang="en-IT"/>
          </a:p>
        </p:txBody>
      </p:sp>
      <p:sp>
        <p:nvSpPr>
          <p:cNvPr id="12" name="Text Placeholder 11">
            <a:extLst>
              <a:ext uri="{FF2B5EF4-FFF2-40B4-BE49-F238E27FC236}">
                <a16:creationId xmlns:a16="http://schemas.microsoft.com/office/drawing/2014/main" id="{B18569AA-0D1D-3D3D-31DD-F1992F7FE9C0}"/>
              </a:ext>
            </a:extLst>
          </p:cNvPr>
          <p:cNvSpPr>
            <a:spLocks noGrp="1"/>
          </p:cNvSpPr>
          <p:nvPr>
            <p:ph type="body" sz="quarter" idx="14"/>
          </p:nvPr>
        </p:nvSpPr>
        <p:spPr>
          <a:xfrm>
            <a:off x="838202" y="2116138"/>
            <a:ext cx="4411132" cy="3814762"/>
          </a:xfrm>
        </p:spPr>
        <p:txBody>
          <a:bodyPr anchor="ctr"/>
          <a:lstStyle>
            <a:lvl1pPr marL="457200" indent="-457200" algn="l">
              <a:buFontTx/>
              <a:buBlip>
                <a:blip>
                  <a:extLst>
                    <a:ext uri="{96DAC541-7B7A-43D3-8B79-37D633B846F1}">
                      <asvg:svgBlip xmlns:asvg="http://schemas.microsoft.com/office/drawing/2016/SVG/main" r:embed="rId2"/>
                    </a:ext>
                  </a:extLst>
                </a:blip>
              </a:buBlip>
              <a:defRPr>
                <a:solidFill>
                  <a:schemeClr val="tx1"/>
                </a:solidFill>
              </a:defRPr>
            </a:lvl1pPr>
            <a:lvl2pPr marL="800100" indent="-342900" algn="l">
              <a:buFontTx/>
              <a:buBlip>
                <a:blip>
                  <a:extLst>
                    <a:ext uri="{96DAC541-7B7A-43D3-8B79-37D633B846F1}">
                      <asvg:svgBlip xmlns:asvg="http://schemas.microsoft.com/office/drawing/2016/SVG/main" r:embed="rId2"/>
                    </a:ext>
                  </a:extLst>
                </a:blip>
              </a:buBlip>
              <a:defRPr>
                <a:solidFill>
                  <a:schemeClr val="tx1"/>
                </a:solidFill>
              </a:defRPr>
            </a:lvl2pPr>
            <a:lvl3pPr marL="1257300" indent="-342900" algn="l">
              <a:buFontTx/>
              <a:buBlip>
                <a:blip>
                  <a:extLst>
                    <a:ext uri="{96DAC541-7B7A-43D3-8B79-37D633B846F1}">
                      <asvg:svgBlip xmlns:asvg="http://schemas.microsoft.com/office/drawing/2016/SVG/main" r:embed="rId2"/>
                    </a:ext>
                  </a:extLst>
                </a:blip>
              </a:buBlip>
              <a:defRPr>
                <a:solidFill>
                  <a:schemeClr val="tx1"/>
                </a:solidFill>
              </a:defRPr>
            </a:lvl3pPr>
            <a:lvl4pPr marL="1657350" indent="-285750" algn="l">
              <a:buFontTx/>
              <a:buBlip>
                <a:blip>
                  <a:extLst>
                    <a:ext uri="{96DAC541-7B7A-43D3-8B79-37D633B846F1}">
                      <asvg:svgBlip xmlns:asvg="http://schemas.microsoft.com/office/drawing/2016/SVG/main" r:embed="rId2"/>
                    </a:ext>
                  </a:extLst>
                </a:blip>
              </a:buBlip>
              <a:defRPr>
                <a:solidFill>
                  <a:schemeClr val="tx1"/>
                </a:solidFill>
              </a:defRPr>
            </a:lvl4pPr>
            <a:lvl5pPr marL="2114550" indent="-285750" algn="l">
              <a:buFontTx/>
              <a:buBlip>
                <a:blip>
                  <a:extLst>
                    <a:ext uri="{96DAC541-7B7A-43D3-8B79-37D633B846F1}">
                      <asvg:svgBlip xmlns:asvg="http://schemas.microsoft.com/office/drawing/2016/SVG/main" r:embed="rId2"/>
                    </a:ext>
                  </a:extLst>
                </a:blip>
              </a:buBlip>
              <a:defRPr>
                <a:solidFill>
                  <a:schemeClr val="tx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IT" dirty="0"/>
          </a:p>
        </p:txBody>
      </p:sp>
    </p:spTree>
    <p:extLst>
      <p:ext uri="{BB962C8B-B14F-4D97-AF65-F5344CB8AC3E}">
        <p14:creationId xmlns:p14="http://schemas.microsoft.com/office/powerpoint/2010/main" val="526490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endParaRPr lang="en-IT"/>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IT"/>
          </a:p>
        </p:txBody>
      </p:sp>
      <p:sp>
        <p:nvSpPr>
          <p:cNvPr id="7" name="Slide Number Placeholder 6"/>
          <p:cNvSpPr>
            <a:spLocks noGrp="1"/>
          </p:cNvSpPr>
          <p:nvPr>
            <p:ph type="sldNum" sz="quarter" idx="12"/>
          </p:nvPr>
        </p:nvSpPr>
        <p:spPr/>
        <p:txBody>
          <a:bodyPr/>
          <a:lstStyle/>
          <a:p>
            <a:fld id="{4C4028E4-8C43-D147-8514-E00E087A1D63}" type="slidenum">
              <a:rPr lang="en-IT" smtClean="0"/>
              <a:t>‹#›</a:t>
            </a:fld>
            <a:endParaRPr lang="en-IT"/>
          </a:p>
        </p:txBody>
      </p:sp>
    </p:spTree>
    <p:extLst>
      <p:ext uri="{BB962C8B-B14F-4D97-AF65-F5344CB8AC3E}">
        <p14:creationId xmlns:p14="http://schemas.microsoft.com/office/powerpoint/2010/main" val="3375449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endParaRPr lang="en-IT"/>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4C4028E4-8C43-D147-8514-E00E087A1D63}" type="slidenum">
              <a:rPr lang="en-IT" smtClean="0"/>
              <a:t>‹#›</a:t>
            </a:fld>
            <a:endParaRPr lang="en-IT"/>
          </a:p>
        </p:txBody>
      </p:sp>
    </p:spTree>
    <p:extLst>
      <p:ext uri="{BB962C8B-B14F-4D97-AF65-F5344CB8AC3E}">
        <p14:creationId xmlns:p14="http://schemas.microsoft.com/office/powerpoint/2010/main" val="1051863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Title and Content">
    <p:bg>
      <p:bgPr>
        <a:solidFill>
          <a:srgbClr val="00247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1E3F8-92D1-6519-2118-B51506F987E8}"/>
              </a:ext>
            </a:extLst>
          </p:cNvPr>
          <p:cNvSpPr>
            <a:spLocks noGrp="1"/>
          </p:cNvSpPr>
          <p:nvPr>
            <p:ph type="title"/>
          </p:nvPr>
        </p:nvSpPr>
        <p:spPr>
          <a:xfrm>
            <a:off x="838200" y="365125"/>
            <a:ext cx="10515600" cy="1325563"/>
          </a:xfrm>
        </p:spPr>
        <p:txBody>
          <a:bodyPr/>
          <a:lstStyle>
            <a:lvl1pPr>
              <a:defRPr b="0" i="0">
                <a:solidFill>
                  <a:srgbClr val="FEAE00"/>
                </a:solidFill>
                <a:latin typeface="Helvetica Neue Light" panose="02000403000000020004" pitchFamily="2" charset="0"/>
                <a:ea typeface="Helvetica Neue" panose="02000503000000020004" pitchFamily="2" charset="0"/>
                <a:cs typeface="Helvetica Neue" panose="02000503000000020004" pitchFamily="2" charset="0"/>
              </a:defRPr>
            </a:lvl1pPr>
          </a:lstStyle>
          <a:p>
            <a:r>
              <a:rPr lang="en-GB" dirty="0"/>
              <a:t>Click to edit Master title style</a:t>
            </a:r>
            <a:endParaRPr lang="fr-FR" dirty="0"/>
          </a:p>
        </p:txBody>
      </p:sp>
      <p:sp>
        <p:nvSpPr>
          <p:cNvPr id="3" name="Content Placeholder 2">
            <a:extLst>
              <a:ext uri="{FF2B5EF4-FFF2-40B4-BE49-F238E27FC236}">
                <a16:creationId xmlns:a16="http://schemas.microsoft.com/office/drawing/2014/main" id="{D60B46F4-6037-C8F6-2145-F944776E0E02}"/>
              </a:ext>
            </a:extLst>
          </p:cNvPr>
          <p:cNvSpPr>
            <a:spLocks noGrp="1"/>
          </p:cNvSpPr>
          <p:nvPr>
            <p:ph idx="1"/>
          </p:nvPr>
        </p:nvSpPr>
        <p:spPr>
          <a:xfrm>
            <a:off x="1662545" y="1825626"/>
            <a:ext cx="3636818" cy="2164484"/>
          </a:xfrm>
        </p:spPr>
        <p:txBody>
          <a:bodyPr/>
          <a:lstStyle>
            <a:lvl1pPr marL="0" indent="0">
              <a:buNone/>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1pPr>
            <a:lvl2pPr marL="457200" indent="0">
              <a:buNone/>
              <a:defRPr b="0" i="0">
                <a:solidFill>
                  <a:srgbClr val="FEAE00"/>
                </a:solidFill>
                <a:latin typeface="Helvetica Neue Light" panose="02000403000000020004" pitchFamily="2" charset="0"/>
                <a:ea typeface="Helvetica Neue" panose="02000503000000020004" pitchFamily="2" charset="0"/>
                <a:cs typeface="Helvetica Neue" panose="02000503000000020004" pitchFamily="2" charset="0"/>
              </a:defRPr>
            </a:lvl2pPr>
            <a:lvl3pPr>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3pPr>
            <a:lvl4pPr>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4pPr>
            <a:lvl5pPr>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5pPr>
          </a:lstStyle>
          <a:p>
            <a:pPr lvl="0"/>
            <a:r>
              <a:rPr lang="en-GB" dirty="0"/>
              <a:t>Click to edit Master text styles</a:t>
            </a:r>
          </a:p>
          <a:p>
            <a:pPr lvl="1"/>
            <a:r>
              <a:rPr lang="en-GB" dirty="0"/>
              <a:t>Second level</a:t>
            </a:r>
          </a:p>
        </p:txBody>
      </p:sp>
      <p:pic>
        <p:nvPicPr>
          <p:cNvPr id="4" name="Picture 3">
            <a:extLst>
              <a:ext uri="{FF2B5EF4-FFF2-40B4-BE49-F238E27FC236}">
                <a16:creationId xmlns:a16="http://schemas.microsoft.com/office/drawing/2014/main" id="{76A2CC3E-586B-2E9E-E583-C5C7652A30D1}"/>
              </a:ext>
            </a:extLst>
          </p:cNvPr>
          <p:cNvPicPr>
            <a:picLocks noChangeAspect="1"/>
          </p:cNvPicPr>
          <p:nvPr userDrawn="1"/>
        </p:nvPicPr>
        <p:blipFill>
          <a:blip r:embed="rId2"/>
          <a:srcRect/>
          <a:stretch/>
        </p:blipFill>
        <p:spPr>
          <a:xfrm>
            <a:off x="10160203" y="388538"/>
            <a:ext cx="1193597" cy="658129"/>
          </a:xfrm>
          <a:prstGeom prst="rect">
            <a:avLst/>
          </a:prstGeom>
          <a:solidFill>
            <a:schemeClr val="bg1"/>
          </a:solidFill>
          <a:ln>
            <a:noFill/>
          </a:ln>
        </p:spPr>
      </p:pic>
      <p:sp>
        <p:nvSpPr>
          <p:cNvPr id="5" name="Content Placeholder 2">
            <a:extLst>
              <a:ext uri="{FF2B5EF4-FFF2-40B4-BE49-F238E27FC236}">
                <a16:creationId xmlns:a16="http://schemas.microsoft.com/office/drawing/2014/main" id="{D6259CBB-6029-7D83-A471-EF5AD063792D}"/>
              </a:ext>
            </a:extLst>
          </p:cNvPr>
          <p:cNvSpPr>
            <a:spLocks noGrp="1"/>
          </p:cNvSpPr>
          <p:nvPr>
            <p:ph idx="10"/>
          </p:nvPr>
        </p:nvSpPr>
        <p:spPr>
          <a:xfrm>
            <a:off x="6892637" y="1825626"/>
            <a:ext cx="3636818" cy="2164484"/>
          </a:xfrm>
        </p:spPr>
        <p:txBody>
          <a:bodyPr/>
          <a:lstStyle>
            <a:lvl1pPr marL="0" indent="0">
              <a:buNone/>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1pPr>
            <a:lvl2pPr marL="457200" indent="0">
              <a:buNone/>
              <a:defRPr b="0" i="0">
                <a:solidFill>
                  <a:srgbClr val="FEAE00"/>
                </a:solidFill>
                <a:latin typeface="Helvetica Neue Light" panose="02000403000000020004" pitchFamily="2" charset="0"/>
                <a:ea typeface="Helvetica Neue" panose="02000503000000020004" pitchFamily="2" charset="0"/>
                <a:cs typeface="Helvetica Neue" panose="02000503000000020004" pitchFamily="2" charset="0"/>
              </a:defRPr>
            </a:lvl2pPr>
            <a:lvl3pPr>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3pPr>
            <a:lvl4pPr>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4pPr>
            <a:lvl5pPr>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5pPr>
          </a:lstStyle>
          <a:p>
            <a:pPr lvl="0"/>
            <a:r>
              <a:rPr lang="en-GB" dirty="0"/>
              <a:t>Click to edit Master text styles</a:t>
            </a:r>
          </a:p>
          <a:p>
            <a:pPr lvl="1"/>
            <a:r>
              <a:rPr lang="en-GB" dirty="0"/>
              <a:t>Second level</a:t>
            </a:r>
          </a:p>
        </p:txBody>
      </p:sp>
      <p:sp>
        <p:nvSpPr>
          <p:cNvPr id="6" name="Content Placeholder 2">
            <a:extLst>
              <a:ext uri="{FF2B5EF4-FFF2-40B4-BE49-F238E27FC236}">
                <a16:creationId xmlns:a16="http://schemas.microsoft.com/office/drawing/2014/main" id="{6CA4B29A-27D8-DB01-9F8E-C931B59D3881}"/>
              </a:ext>
            </a:extLst>
          </p:cNvPr>
          <p:cNvSpPr>
            <a:spLocks noGrp="1"/>
          </p:cNvSpPr>
          <p:nvPr>
            <p:ph idx="11"/>
          </p:nvPr>
        </p:nvSpPr>
        <p:spPr>
          <a:xfrm>
            <a:off x="1662545" y="4328391"/>
            <a:ext cx="3636818" cy="2164484"/>
          </a:xfrm>
        </p:spPr>
        <p:txBody>
          <a:bodyPr/>
          <a:lstStyle>
            <a:lvl1pPr marL="0" indent="0">
              <a:buNone/>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1pPr>
            <a:lvl2pPr marL="457200" indent="0">
              <a:buNone/>
              <a:defRPr b="0" i="0">
                <a:solidFill>
                  <a:srgbClr val="FEAE00"/>
                </a:solidFill>
                <a:latin typeface="Helvetica Neue Light" panose="02000403000000020004" pitchFamily="2" charset="0"/>
                <a:ea typeface="Helvetica Neue" panose="02000503000000020004" pitchFamily="2" charset="0"/>
                <a:cs typeface="Helvetica Neue" panose="02000503000000020004" pitchFamily="2" charset="0"/>
              </a:defRPr>
            </a:lvl2pPr>
            <a:lvl3pPr>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3pPr>
            <a:lvl4pPr>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4pPr>
            <a:lvl5pPr>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5pPr>
          </a:lstStyle>
          <a:p>
            <a:pPr lvl="0"/>
            <a:r>
              <a:rPr lang="en-GB" dirty="0"/>
              <a:t>Click to edit Master text styles</a:t>
            </a:r>
          </a:p>
          <a:p>
            <a:pPr lvl="1"/>
            <a:r>
              <a:rPr lang="en-GB" dirty="0"/>
              <a:t>Second level</a:t>
            </a:r>
          </a:p>
        </p:txBody>
      </p:sp>
      <p:sp>
        <p:nvSpPr>
          <p:cNvPr id="7" name="Content Placeholder 2">
            <a:extLst>
              <a:ext uri="{FF2B5EF4-FFF2-40B4-BE49-F238E27FC236}">
                <a16:creationId xmlns:a16="http://schemas.microsoft.com/office/drawing/2014/main" id="{5C7248A3-52D0-B225-73BD-1DCD442315FA}"/>
              </a:ext>
            </a:extLst>
          </p:cNvPr>
          <p:cNvSpPr>
            <a:spLocks noGrp="1"/>
          </p:cNvSpPr>
          <p:nvPr>
            <p:ph idx="12"/>
          </p:nvPr>
        </p:nvSpPr>
        <p:spPr>
          <a:xfrm>
            <a:off x="6892637" y="4328391"/>
            <a:ext cx="3636818" cy="2164484"/>
          </a:xfrm>
        </p:spPr>
        <p:txBody>
          <a:bodyPr/>
          <a:lstStyle>
            <a:lvl1pPr marL="0" indent="0">
              <a:buNone/>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1pPr>
            <a:lvl2pPr marL="457200" indent="0">
              <a:buNone/>
              <a:defRPr b="0" i="0">
                <a:solidFill>
                  <a:srgbClr val="FEAE00"/>
                </a:solidFill>
                <a:latin typeface="Helvetica Neue Light" panose="02000403000000020004" pitchFamily="2" charset="0"/>
                <a:ea typeface="Helvetica Neue" panose="02000503000000020004" pitchFamily="2" charset="0"/>
                <a:cs typeface="Helvetica Neue" panose="02000503000000020004" pitchFamily="2" charset="0"/>
              </a:defRPr>
            </a:lvl2pPr>
            <a:lvl3pPr>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3pPr>
            <a:lvl4pPr>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4pPr>
            <a:lvl5pPr>
              <a:defRPr b="0" i="0">
                <a:solidFill>
                  <a:schemeClr val="bg1"/>
                </a:solidFill>
                <a:latin typeface="Helvetica Neue Light" panose="02000403000000020004" pitchFamily="2" charset="0"/>
                <a:ea typeface="Helvetica Neue" panose="02000503000000020004" pitchFamily="2" charset="0"/>
                <a:cs typeface="Helvetica Neue" panose="02000503000000020004" pitchFamily="2" charset="0"/>
              </a:defRPr>
            </a:lvl5pPr>
          </a:lstStyle>
          <a:p>
            <a:pPr lvl="0"/>
            <a:r>
              <a:rPr lang="en-GB" dirty="0"/>
              <a:t>Click to edit Master text styles</a:t>
            </a:r>
          </a:p>
          <a:p>
            <a:pPr lvl="1"/>
            <a:r>
              <a:rPr lang="en-GB" dirty="0"/>
              <a:t>Second level</a:t>
            </a:r>
          </a:p>
        </p:txBody>
      </p:sp>
    </p:spTree>
    <p:extLst>
      <p:ext uri="{BB962C8B-B14F-4D97-AF65-F5344CB8AC3E}">
        <p14:creationId xmlns:p14="http://schemas.microsoft.com/office/powerpoint/2010/main" val="292903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sv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image" Target="../media/image4.sv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sv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046231"/>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accent1"/>
                </a:solidFill>
                <a:latin typeface="Helvetica Neue" panose="02000503000000020004" pitchFamily="2" charset="0"/>
                <a:ea typeface="Helvetica Neue" panose="02000503000000020004" pitchFamily="2" charset="0"/>
                <a:cs typeface="Helvetica Neue" panose="02000503000000020004" pitchFamily="2" charset="0"/>
              </a:defRPr>
            </a:lvl1pPr>
          </a:lstStyle>
          <a:p>
            <a:fld id="{4C4028E4-8C43-D147-8514-E00E087A1D63}" type="slidenum">
              <a:rPr lang="en-IT" smtClean="0"/>
              <a:pPr/>
              <a:t>‹#›</a:t>
            </a:fld>
            <a:endParaRPr lang="en-IT" dirty="0"/>
          </a:p>
        </p:txBody>
      </p:sp>
      <p:pic>
        <p:nvPicPr>
          <p:cNvPr id="9" name="Graphic 8">
            <a:extLst>
              <a:ext uri="{FF2B5EF4-FFF2-40B4-BE49-F238E27FC236}">
                <a16:creationId xmlns:a16="http://schemas.microsoft.com/office/drawing/2014/main" id="{20F88F41-FB89-42A0-DCD5-48FD84378E4D}"/>
              </a:ext>
            </a:extLst>
          </p:cNvPr>
          <p:cNvPicPr>
            <a:picLocks noChangeAspect="1"/>
          </p:cNvPicPr>
          <p:nvPr userDrawn="1"/>
        </p:nvPicPr>
        <p:blipFill>
          <a:blip>
            <a:extLst>
              <a:ext uri="{96DAC541-7B7A-43D3-8B79-37D633B846F1}">
                <asvg:svgBlip xmlns:asvg="http://schemas.microsoft.com/office/drawing/2016/SVG/main" r:embed="rId13"/>
              </a:ext>
            </a:extLst>
          </a:blip>
          <a:stretch>
            <a:fillRect/>
          </a:stretch>
        </p:blipFill>
        <p:spPr>
          <a:xfrm>
            <a:off x="10388887" y="440705"/>
            <a:ext cx="1803113" cy="895070"/>
          </a:xfrm>
          <a:prstGeom prst="rect">
            <a:avLst/>
          </a:prstGeom>
        </p:spPr>
      </p:pic>
      <p:pic>
        <p:nvPicPr>
          <p:cNvPr id="13" name="Graphic 12">
            <a:extLst>
              <a:ext uri="{FF2B5EF4-FFF2-40B4-BE49-F238E27FC236}">
                <a16:creationId xmlns:a16="http://schemas.microsoft.com/office/drawing/2014/main" id="{F1A43BAF-2B1A-1C23-4099-7D09F545F916}"/>
              </a:ext>
            </a:extLst>
          </p:cNvPr>
          <p:cNvPicPr>
            <a:picLocks noChangeAspect="1"/>
          </p:cNvPicPr>
          <p:nvPr userDrawn="1"/>
        </p:nvPicPr>
        <p:blipFill>
          <a:blip>
            <a:extLst>
              <a:ext uri="{96DAC541-7B7A-43D3-8B79-37D633B846F1}">
                <asvg:svgBlip xmlns:asvg="http://schemas.microsoft.com/office/drawing/2016/SVG/main" r:embed="rId14"/>
              </a:ext>
            </a:extLst>
          </a:blip>
          <a:stretch>
            <a:fillRect/>
          </a:stretch>
        </p:blipFill>
        <p:spPr>
          <a:xfrm flipH="1">
            <a:off x="239100" y="631217"/>
            <a:ext cx="426943" cy="489729"/>
          </a:xfrm>
          <a:prstGeom prst="rect">
            <a:avLst/>
          </a:prstGeom>
        </p:spPr>
      </p:pic>
      <p:sp>
        <p:nvSpPr>
          <p:cNvPr id="15" name="TextBox 14">
            <a:extLst>
              <a:ext uri="{FF2B5EF4-FFF2-40B4-BE49-F238E27FC236}">
                <a16:creationId xmlns:a16="http://schemas.microsoft.com/office/drawing/2014/main" id="{EE7E1073-455A-3616-9F2E-AC822B187092}"/>
              </a:ext>
            </a:extLst>
          </p:cNvPr>
          <p:cNvSpPr txBox="1"/>
          <p:nvPr userDrawn="1"/>
        </p:nvSpPr>
        <p:spPr>
          <a:xfrm>
            <a:off x="759178" y="6400412"/>
            <a:ext cx="2672644" cy="276999"/>
          </a:xfrm>
          <a:prstGeom prst="rect">
            <a:avLst/>
          </a:prstGeom>
          <a:noFill/>
        </p:spPr>
        <p:txBody>
          <a:bodyPr wrap="square" rtlCol="0">
            <a:spAutoFit/>
          </a:bodyPr>
          <a:lstStyle/>
          <a:p>
            <a:r>
              <a:rPr lang="fr-FR" sz="1200" b="0" i="0" dirty="0">
                <a:solidFill>
                  <a:schemeClr val="tx1"/>
                </a:solidFill>
                <a:latin typeface="Helvetica Neue" panose="02000503000000020004" pitchFamily="2" charset="0"/>
                <a:ea typeface="Helvetica Neue" panose="02000503000000020004" pitchFamily="2" charset="0"/>
                <a:cs typeface="Helvetica Neue" panose="02000503000000020004" pitchFamily="2" charset="0"/>
              </a:rPr>
              <a:t>2 Juin, CPPM, Marseille</a:t>
            </a:r>
            <a:endParaRPr lang="en-IT" sz="1200" b="0" i="0" dirty="0">
              <a:solidFill>
                <a:schemeClr val="tx1"/>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16" name="Footer Placeholder 15">
            <a:extLst>
              <a:ext uri="{FF2B5EF4-FFF2-40B4-BE49-F238E27FC236}">
                <a16:creationId xmlns:a16="http://schemas.microsoft.com/office/drawing/2014/main" id="{C93992A5-5D4B-AE99-4F4D-628328C8E9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T"/>
          </a:p>
        </p:txBody>
      </p:sp>
      <p:pic>
        <p:nvPicPr>
          <p:cNvPr id="19" name="Graphic 18">
            <a:extLst>
              <a:ext uri="{FF2B5EF4-FFF2-40B4-BE49-F238E27FC236}">
                <a16:creationId xmlns:a16="http://schemas.microsoft.com/office/drawing/2014/main" id="{DDFDB861-D33F-7C8E-1A27-69FEE00728EC}"/>
              </a:ext>
            </a:extLst>
          </p:cNvPr>
          <p:cNvPicPr>
            <a:picLocks noChangeAspect="1"/>
          </p:cNvPicPr>
          <p:nvPr userDrawn="1"/>
        </p:nvPicPr>
        <p:blipFill>
          <a:blip>
            <a:extLst>
              <a:ext uri="{96DAC541-7B7A-43D3-8B79-37D633B846F1}">
                <asvg:svgBlip xmlns:asvg="http://schemas.microsoft.com/office/drawing/2016/SVG/main" r:embed="rId15"/>
              </a:ext>
            </a:extLst>
          </a:blip>
          <a:stretch>
            <a:fillRect/>
          </a:stretch>
        </p:blipFill>
        <p:spPr>
          <a:xfrm>
            <a:off x="-31374" y="115319"/>
            <a:ext cx="10269068" cy="224750"/>
          </a:xfrm>
          <a:prstGeom prst="rect">
            <a:avLst/>
          </a:prstGeom>
        </p:spPr>
      </p:pic>
    </p:spTree>
    <p:extLst>
      <p:ext uri="{BB962C8B-B14F-4D97-AF65-F5344CB8AC3E}">
        <p14:creationId xmlns:p14="http://schemas.microsoft.com/office/powerpoint/2010/main" val="3090487587"/>
      </p:ext>
    </p:extLst>
  </p:cSld>
  <p:clrMap bg1="dk1" tx1="lt1" bg2="dk2" tx2="lt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8" r:id="rId7"/>
    <p:sldLayoutId id="2147483835" r:id="rId8"/>
    <p:sldLayoutId id="2147483836" r:id="rId9"/>
    <p:sldLayoutId id="2147483837" r:id="rId10"/>
    <p:sldLayoutId id="2147483839" r:id="rId11"/>
  </p:sldLayoutIdLst>
  <p:hf sldNum="0" hdr="0" ftr="0" dt="0"/>
  <p:txStyles>
    <p:titleStyle>
      <a:lvl1pPr algn="l" defTabSz="914400" rtl="0" eaLnBrk="1" latinLnBrk="0" hangingPunct="1">
        <a:lnSpc>
          <a:spcPct val="90000"/>
        </a:lnSpc>
        <a:spcBef>
          <a:spcPct val="0"/>
        </a:spcBef>
        <a:buNone/>
        <a:defRPr sz="4400" b="1" i="0" kern="1200">
          <a:solidFill>
            <a:schemeClr val="accent1"/>
          </a:solidFill>
          <a:latin typeface="Helvetica Neue" panose="02000503000000020004" pitchFamily="2" charset="0"/>
          <a:ea typeface="Helvetica Neue" panose="02000503000000020004" pitchFamily="2" charset="0"/>
          <a:cs typeface="Helvetica Neue" panose="02000503000000020004" pitchFamily="2" charset="0"/>
        </a:defRPr>
      </a:lvl1pPr>
    </p:titleStyle>
    <p:bodyStyle>
      <a:lvl1pPr marL="228600" indent="-228600" algn="l" defTabSz="914400" rtl="0" eaLnBrk="1" latinLnBrk="0" hangingPunct="1">
        <a:lnSpc>
          <a:spcPct val="90000"/>
        </a:lnSpc>
        <a:spcBef>
          <a:spcPts val="1000"/>
        </a:spcBef>
        <a:buSzPct val="90000"/>
        <a:buFontTx/>
        <a:buBlip>
          <a:blip>
            <a:extLst>
              <a:ext uri="{96DAC541-7B7A-43D3-8B79-37D633B846F1}">
                <asvg:svgBlip xmlns:asvg="http://schemas.microsoft.com/office/drawing/2016/SVG/main" r:embed="rId16"/>
              </a:ext>
            </a:extLst>
          </a:blip>
        </a:buBlip>
        <a:defRPr sz="28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1pPr>
      <a:lvl2pPr marL="685800" indent="-228600" algn="l" defTabSz="914400" rtl="0" eaLnBrk="1" latinLnBrk="0" hangingPunct="1">
        <a:lnSpc>
          <a:spcPct val="90000"/>
        </a:lnSpc>
        <a:spcBef>
          <a:spcPts val="500"/>
        </a:spcBef>
        <a:buSzPct val="90000"/>
        <a:buFontTx/>
        <a:buBlip>
          <a:blip>
            <a:extLst>
              <a:ext uri="{96DAC541-7B7A-43D3-8B79-37D633B846F1}">
                <asvg:svgBlip xmlns:asvg="http://schemas.microsoft.com/office/drawing/2016/SVG/main" r:embed="rId16"/>
              </a:ext>
            </a:extLst>
          </a:blip>
        </a:buBlip>
        <a:defRPr sz="24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2pPr>
      <a:lvl3pPr marL="1143000" indent="-228600" algn="l" defTabSz="914400" rtl="0" eaLnBrk="1" latinLnBrk="0" hangingPunct="1">
        <a:lnSpc>
          <a:spcPct val="90000"/>
        </a:lnSpc>
        <a:spcBef>
          <a:spcPts val="500"/>
        </a:spcBef>
        <a:buSzPct val="90000"/>
        <a:buFontTx/>
        <a:buBlip>
          <a:blip>
            <a:extLst>
              <a:ext uri="{96DAC541-7B7A-43D3-8B79-37D633B846F1}">
                <asvg:svgBlip xmlns:asvg="http://schemas.microsoft.com/office/drawing/2016/SVG/main" r:embed="rId16"/>
              </a:ext>
            </a:extLst>
          </a:blip>
        </a:buBlip>
        <a:defRPr sz="20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3pPr>
      <a:lvl4pPr marL="1600200" indent="-228600" algn="l" defTabSz="914400" rtl="0" eaLnBrk="1" latinLnBrk="0" hangingPunct="1">
        <a:lnSpc>
          <a:spcPct val="90000"/>
        </a:lnSpc>
        <a:spcBef>
          <a:spcPts val="500"/>
        </a:spcBef>
        <a:buSzPct val="90000"/>
        <a:buFontTx/>
        <a:buBlip>
          <a:blip>
            <a:extLst>
              <a:ext uri="{96DAC541-7B7A-43D3-8B79-37D633B846F1}">
                <asvg:svgBlip xmlns:asvg="http://schemas.microsoft.com/office/drawing/2016/SVG/main" r:embed="rId16"/>
              </a:ext>
            </a:extLst>
          </a:blip>
        </a:buBlip>
        <a:defRPr sz="18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4pPr>
      <a:lvl5pPr marL="2057400" indent="-228600" algn="l" defTabSz="914400" rtl="0" eaLnBrk="1" latinLnBrk="0" hangingPunct="1">
        <a:lnSpc>
          <a:spcPct val="90000"/>
        </a:lnSpc>
        <a:spcBef>
          <a:spcPts val="500"/>
        </a:spcBef>
        <a:buSzPct val="90000"/>
        <a:buFontTx/>
        <a:buBlip>
          <a:blip>
            <a:extLst>
              <a:ext uri="{96DAC541-7B7A-43D3-8B79-37D633B846F1}">
                <asvg:svgBlip xmlns:asvg="http://schemas.microsoft.com/office/drawing/2016/SVG/main" r:embed="rId16"/>
              </a:ext>
            </a:extLst>
          </a:blip>
        </a:buBlip>
        <a:defRPr sz="18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4.svg"/><Relationship Id="rId4" Type="http://schemas.openxmlformats.org/officeDocument/2006/relationships/image" Target="../media/image1.sv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18.tif"/><Relationship Id="rId7"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image" Target="../media/image21.tif"/><Relationship Id="rId5" Type="http://schemas.openxmlformats.org/officeDocument/2006/relationships/image" Target="../media/image20.tif"/><Relationship Id="rId4" Type="http://schemas.openxmlformats.org/officeDocument/2006/relationships/image" Target="../media/image19.tif"/></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microsoft.com/office/2018/10/relationships/comments" Target="../comments/modernComment_E0B_201D86E2.xm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5.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38.png"/><Relationship Id="rId5" Type="http://schemas.openxmlformats.org/officeDocument/2006/relationships/image" Target="../media/image42.jpg"/><Relationship Id="rId4" Type="http://schemas.openxmlformats.org/officeDocument/2006/relationships/image" Target="../media/image41.jpg"/></Relationships>
</file>

<file path=ppt/slides/_rels/slide18.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45.png"/><Relationship Id="rId4" Type="http://schemas.openxmlformats.org/officeDocument/2006/relationships/image" Target="../media/image44.jpg"/></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6.png"/><Relationship Id="rId1" Type="http://schemas.openxmlformats.org/officeDocument/2006/relationships/slideLayout" Target="../slideLayouts/slideLayout4.xml"/><Relationship Id="rId4" Type="http://schemas.openxmlformats.org/officeDocument/2006/relationships/image" Target="../media/image39.png"/></Relationships>
</file>

<file path=ppt/slides/_rels/slide20.xml.rels><?xml version="1.0" encoding="UTF-8" standalone="yes"?>
<Relationships xmlns="http://schemas.openxmlformats.org/package/2006/relationships"><Relationship Id="rId3" Type="http://schemas.microsoft.com/office/2018/10/relationships/comments" Target="../comments/modernComment_120_181E075E.xml"/><Relationship Id="rId7" Type="http://schemas.openxmlformats.org/officeDocument/2006/relationships/image" Target="../media/image4.sv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8.png"/><Relationship Id="rId5" Type="http://schemas.microsoft.com/office/2007/relationships/hdphoto" Target="../media/hdphoto1.wdp"/><Relationship Id="rId4" Type="http://schemas.openxmlformats.org/officeDocument/2006/relationships/image" Target="../media/image47.png"/></Relationships>
</file>

<file path=ppt/slides/_rels/slide21.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38.png"/></Relationships>
</file>

<file path=ppt/slides/_rels/slide2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g"/><Relationship Id="rId1" Type="http://schemas.openxmlformats.org/officeDocument/2006/relationships/slideLayout" Target="../slideLayouts/slideLayout4.xml"/><Relationship Id="rId5" Type="http://schemas.openxmlformats.org/officeDocument/2006/relationships/image" Target="../media/image39.png"/><Relationship Id="rId4" Type="http://schemas.openxmlformats.org/officeDocument/2006/relationships/image" Target="../media/image3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7.xml"/><Relationship Id="rId6" Type="http://schemas.microsoft.com/office/2007/relationships/hdphoto" Target="../media/hdphoto3.wdp"/><Relationship Id="rId5" Type="http://schemas.openxmlformats.org/officeDocument/2006/relationships/image" Target="../media/image56.png"/><Relationship Id="rId4" Type="http://schemas.microsoft.com/office/2007/relationships/hdphoto" Target="../media/hdphoto2.wdp"/></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18/10/relationships/comments" Target="../comments/modernComment_10F_7AE1C8FA.xm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57.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59.jpeg"/></Relationships>
</file>

<file path=ppt/slides/_rels/slide31.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7.jpeg"/><Relationship Id="rId7" Type="http://schemas.openxmlformats.org/officeDocument/2006/relationships/image" Target="../media/image63.png"/><Relationship Id="rId2" Type="http://schemas.openxmlformats.org/officeDocument/2006/relationships/notesSlide" Target="../notesSlides/notesSlide20.xml"/><Relationship Id="rId1" Type="http://schemas.openxmlformats.org/officeDocument/2006/relationships/slideLayout" Target="../slideLayouts/slideLayout11.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 Id="rId9" Type="http://schemas.openxmlformats.org/officeDocument/2006/relationships/image" Target="../media/image6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2D98A-177B-50D3-B174-3D6478D99316}"/>
              </a:ext>
            </a:extLst>
          </p:cNvPr>
          <p:cNvSpPr>
            <a:spLocks noGrp="1"/>
          </p:cNvSpPr>
          <p:nvPr>
            <p:ph type="ctrTitle"/>
          </p:nvPr>
        </p:nvSpPr>
        <p:spPr>
          <a:xfrm>
            <a:off x="485424" y="2037977"/>
            <a:ext cx="7326734" cy="2387600"/>
          </a:xfrm>
        </p:spPr>
        <p:txBody>
          <a:bodyPr>
            <a:normAutofit/>
          </a:bodyPr>
          <a:lstStyle/>
          <a:p>
            <a:pPr algn="l"/>
            <a:r>
              <a:rPr lang="en-IT" sz="4400" b="1" dirty="0">
                <a:solidFill>
                  <a:schemeClr val="accent1"/>
                </a:solidFill>
                <a:latin typeface="Helvetica Neue" panose="02000503000000020004" pitchFamily="2" charset="0"/>
                <a:ea typeface="Helvetica Neue" panose="02000503000000020004" pitchFamily="2" charset="0"/>
                <a:cs typeface="Helvetica Neue" panose="02000503000000020004" pitchFamily="2" charset="0"/>
              </a:rPr>
              <a:t>The Wide-field</a:t>
            </a:r>
            <a:br>
              <a:rPr lang="en-IT" sz="4400" b="1" dirty="0">
                <a:solidFill>
                  <a:schemeClr val="accent1"/>
                </a:solidFill>
                <a:latin typeface="Helvetica Neue" panose="02000503000000020004" pitchFamily="2" charset="0"/>
                <a:ea typeface="Helvetica Neue" panose="02000503000000020004" pitchFamily="2" charset="0"/>
                <a:cs typeface="Helvetica Neue" panose="02000503000000020004" pitchFamily="2" charset="0"/>
              </a:rPr>
            </a:br>
            <a:r>
              <a:rPr lang="en-IT" sz="4400" b="1">
                <a:solidFill>
                  <a:schemeClr val="accent1"/>
                </a:solidFill>
                <a:latin typeface="Helvetica Neue" panose="02000503000000020004" pitchFamily="2" charset="0"/>
                <a:ea typeface="Helvetica Neue" panose="02000503000000020004" pitchFamily="2" charset="0"/>
                <a:cs typeface="Helvetica Neue" panose="02000503000000020004" pitchFamily="2" charset="0"/>
              </a:rPr>
              <a:t>Spectroscopic  Telescope</a:t>
            </a:r>
            <a:br>
              <a:rPr lang="fr-FR" sz="4400" b="1" dirty="0">
                <a:solidFill>
                  <a:schemeClr val="accent1"/>
                </a:solidFill>
                <a:latin typeface="Helvetica Neue" panose="02000503000000020004" pitchFamily="2" charset="0"/>
                <a:ea typeface="Helvetica Neue" panose="02000503000000020004" pitchFamily="2" charset="0"/>
                <a:cs typeface="Helvetica Neue" panose="02000503000000020004" pitchFamily="2" charset="0"/>
              </a:rPr>
            </a:br>
            <a:r>
              <a:rPr lang="fr-FR" sz="4400" b="1" dirty="0">
                <a:solidFill>
                  <a:schemeClr val="accent1"/>
                </a:solidFill>
                <a:latin typeface="Helvetica Neue" panose="02000503000000020004" pitchFamily="2" charset="0"/>
                <a:ea typeface="Helvetica Neue" panose="02000503000000020004" pitchFamily="2" charset="0"/>
                <a:cs typeface="Helvetica Neue" panose="02000503000000020004" pitchFamily="2" charset="0"/>
              </a:rPr>
              <a:t>Concept </a:t>
            </a:r>
            <a:r>
              <a:rPr lang="fr-FR" sz="4400" dirty="0" err="1"/>
              <a:t>S</a:t>
            </a:r>
            <a:r>
              <a:rPr lang="fr-FR" sz="4400" b="1" dirty="0" err="1">
                <a:solidFill>
                  <a:schemeClr val="accent1"/>
                </a:solidFill>
                <a:latin typeface="Helvetica Neue" panose="02000503000000020004" pitchFamily="2" charset="0"/>
                <a:ea typeface="Helvetica Neue" panose="02000503000000020004" pitchFamily="2" charset="0"/>
                <a:cs typeface="Helvetica Neue" panose="02000503000000020004" pitchFamily="2" charset="0"/>
              </a:rPr>
              <a:t>tudy</a:t>
            </a:r>
            <a:endParaRPr lang="en-IT" sz="4400" b="1" dirty="0">
              <a:solidFill>
                <a:schemeClr val="accent1"/>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3" name="Subtitle 2">
            <a:extLst>
              <a:ext uri="{FF2B5EF4-FFF2-40B4-BE49-F238E27FC236}">
                <a16:creationId xmlns:a16="http://schemas.microsoft.com/office/drawing/2014/main" id="{07CC9468-0566-82C8-78DA-3BC3E48513CC}"/>
              </a:ext>
            </a:extLst>
          </p:cNvPr>
          <p:cNvSpPr>
            <a:spLocks noGrp="1"/>
          </p:cNvSpPr>
          <p:nvPr>
            <p:ph type="subTitle" idx="1"/>
          </p:nvPr>
        </p:nvSpPr>
        <p:spPr>
          <a:xfrm>
            <a:off x="485424" y="4755634"/>
            <a:ext cx="7326734" cy="369332"/>
          </a:xfrm>
        </p:spPr>
        <p:txBody>
          <a:bodyPr>
            <a:normAutofit fontScale="92500" lnSpcReduction="10000"/>
          </a:bodyPr>
          <a:lstStyle/>
          <a:p>
            <a:pPr algn="ctr"/>
            <a:r>
              <a:rPr lang="fr-FR" dirty="0"/>
              <a:t>Slides </a:t>
            </a:r>
            <a:r>
              <a:rPr lang="fr-FR" dirty="0" err="1"/>
              <a:t>kindly</a:t>
            </a:r>
            <a:r>
              <a:rPr lang="fr-FR" dirty="0"/>
              <a:t> </a:t>
            </a:r>
            <a:r>
              <a:rPr lang="fr-FR" dirty="0" err="1"/>
              <a:t>provided</a:t>
            </a:r>
            <a:r>
              <a:rPr lang="fr-FR" dirty="0"/>
              <a:t> by Roland Bacon (CRAL)</a:t>
            </a:r>
            <a:endParaRPr lang="en-IT" dirty="0"/>
          </a:p>
        </p:txBody>
      </p:sp>
      <p:sp>
        <p:nvSpPr>
          <p:cNvPr id="4" name="Subtitle 2">
            <a:extLst>
              <a:ext uri="{FF2B5EF4-FFF2-40B4-BE49-F238E27FC236}">
                <a16:creationId xmlns:a16="http://schemas.microsoft.com/office/drawing/2014/main" id="{BB5C7576-3127-A47C-600A-C20F300FF382}"/>
              </a:ext>
            </a:extLst>
          </p:cNvPr>
          <p:cNvSpPr txBox="1">
            <a:spLocks/>
          </p:cNvSpPr>
          <p:nvPr/>
        </p:nvSpPr>
        <p:spPr>
          <a:xfrm>
            <a:off x="485424" y="5257801"/>
            <a:ext cx="6946317" cy="1148234"/>
          </a:xfrm>
          <a:prstGeom prst="rect">
            <a:avLst/>
          </a:prstGeom>
        </p:spPr>
        <p:txBody>
          <a:bodyPr vert="horz" lIns="91440" tIns="45720" rIns="91440" bIns="45720" rtlCol="0">
            <a:normAutofit fontScale="92500" lnSpcReduction="20000"/>
          </a:bodyPr>
          <a:lstStyle>
            <a:lvl1pPr marL="0" indent="0" algn="l" defTabSz="914400" rtl="0" eaLnBrk="1" latinLnBrk="0" hangingPunct="1">
              <a:lnSpc>
                <a:spcPct val="90000"/>
              </a:lnSpc>
              <a:spcBef>
                <a:spcPts val="1000"/>
              </a:spcBef>
              <a:buSzPct val="90000"/>
              <a:buFontTx/>
              <a:buNone/>
              <a:defRPr sz="24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1pPr>
            <a:lvl2pPr marL="457200" indent="0" algn="ctr" defTabSz="914400" rtl="0" eaLnBrk="1" latinLnBrk="0" hangingPunct="1">
              <a:lnSpc>
                <a:spcPct val="90000"/>
              </a:lnSpc>
              <a:spcBef>
                <a:spcPts val="500"/>
              </a:spcBef>
              <a:buSzPct val="90000"/>
              <a:buFontTx/>
              <a:buNone/>
              <a:defRPr sz="20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2pPr>
            <a:lvl3pPr marL="914400" indent="0" algn="ctr" defTabSz="914400" rtl="0" eaLnBrk="1" latinLnBrk="0" hangingPunct="1">
              <a:lnSpc>
                <a:spcPct val="90000"/>
              </a:lnSpc>
              <a:spcBef>
                <a:spcPts val="500"/>
              </a:spcBef>
              <a:buSzPct val="90000"/>
              <a:buFontTx/>
              <a:buNone/>
              <a:defRPr sz="18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3pPr>
            <a:lvl4pPr marL="1371600" indent="0" algn="ctr" defTabSz="914400" rtl="0" eaLnBrk="1" latinLnBrk="0" hangingPunct="1">
              <a:lnSpc>
                <a:spcPct val="90000"/>
              </a:lnSpc>
              <a:spcBef>
                <a:spcPts val="500"/>
              </a:spcBef>
              <a:buSzPct val="90000"/>
              <a:buFontTx/>
              <a:buNone/>
              <a:defRPr sz="16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4pPr>
            <a:lvl5pPr marL="1828800" indent="0" algn="ctr" defTabSz="914400" rtl="0" eaLnBrk="1" latinLnBrk="0" hangingPunct="1">
              <a:lnSpc>
                <a:spcPct val="90000"/>
              </a:lnSpc>
              <a:spcBef>
                <a:spcPts val="500"/>
              </a:spcBef>
              <a:buSzPct val="90000"/>
              <a:buFontTx/>
              <a:buNone/>
              <a:defRPr sz="16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endParaRPr lang="fr-FR" dirty="0"/>
          </a:p>
          <a:p>
            <a:pPr algn="ctr"/>
            <a:r>
              <a:rPr lang="fr-FR" dirty="0"/>
              <a:t>Etienne Burtin, CEA-Saclay</a:t>
            </a:r>
          </a:p>
          <a:p>
            <a:pPr algn="ctr"/>
            <a:r>
              <a:rPr lang="fr-FR" dirty="0"/>
              <a:t>GDR </a:t>
            </a:r>
            <a:r>
              <a:rPr lang="fr-FR" dirty="0" err="1"/>
              <a:t>CoPhy</a:t>
            </a:r>
            <a:r>
              <a:rPr lang="fr-FR" dirty="0"/>
              <a:t>, 3 Juin 2026</a:t>
            </a:r>
          </a:p>
        </p:txBody>
      </p:sp>
    </p:spTree>
    <p:extLst>
      <p:ext uri="{BB962C8B-B14F-4D97-AF65-F5344CB8AC3E}">
        <p14:creationId xmlns:p14="http://schemas.microsoft.com/office/powerpoint/2010/main" val="2122783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 name="Picture 1" descr="Picture 1"/>
          <p:cNvPicPr>
            <a:picLocks noChangeAspect="1"/>
          </p:cNvPicPr>
          <p:nvPr/>
        </p:nvPicPr>
        <p:blipFill>
          <a:blip r:embed="rId3"/>
          <a:stretch>
            <a:fillRect/>
          </a:stretch>
        </p:blipFill>
        <p:spPr>
          <a:xfrm>
            <a:off x="1750315" y="1530148"/>
            <a:ext cx="8691370" cy="4685505"/>
          </a:xfrm>
          <a:prstGeom prst="rect">
            <a:avLst/>
          </a:prstGeom>
          <a:ln w="12700">
            <a:miter lim="400000"/>
          </a:ln>
        </p:spPr>
      </p:pic>
      <p:sp>
        <p:nvSpPr>
          <p:cNvPr id="676" name="Title 5"/>
          <p:cNvSpPr txBox="1">
            <a:spLocks noGrp="1"/>
          </p:cNvSpPr>
          <p:nvPr>
            <p:ph type="title"/>
          </p:nvPr>
        </p:nvSpPr>
        <p:spPr>
          <a:prstGeom prst="rect">
            <a:avLst/>
          </a:prstGeom>
        </p:spPr>
        <p:txBody>
          <a:bodyPr>
            <a:normAutofit/>
          </a:bodyPr>
          <a:lstStyle/>
          <a:p>
            <a:r>
              <a:rPr dirty="0"/>
              <a:t>ESO future plans</a:t>
            </a:r>
          </a:p>
        </p:txBody>
      </p:sp>
      <p:sp>
        <p:nvSpPr>
          <p:cNvPr id="678" name="TextBox 11"/>
          <p:cNvSpPr txBox="1"/>
          <p:nvPr/>
        </p:nvSpPr>
        <p:spPr>
          <a:xfrm>
            <a:off x="4876410" y="2594025"/>
            <a:ext cx="697627" cy="369332"/>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tIns="45720" bIns="45720">
            <a:spAutoFit/>
          </a:bodyPr>
          <a:lstStyle>
            <a:lvl1pPr algn="l">
              <a:defRPr sz="3600" i="0">
                <a:solidFill>
                  <a:srgbClr val="FFFFFF"/>
                </a:solidFill>
                <a:latin typeface="+mn-lt"/>
                <a:ea typeface="+mn-ea"/>
                <a:cs typeface="+mn-cs"/>
                <a:sym typeface="Calibri"/>
              </a:defRPr>
            </a:lvl1pPr>
          </a:lstStyle>
          <a:p>
            <a:r>
              <a:rPr sz="1800" dirty="0">
                <a:solidFill>
                  <a:schemeClr val="bg1"/>
                </a:solidFill>
              </a:rPr>
              <a:t>2029</a:t>
            </a:r>
          </a:p>
        </p:txBody>
      </p:sp>
      <p:sp>
        <p:nvSpPr>
          <p:cNvPr id="679" name="TextBox 12"/>
          <p:cNvSpPr txBox="1"/>
          <p:nvPr/>
        </p:nvSpPr>
        <p:spPr>
          <a:xfrm>
            <a:off x="2018206" y="3402075"/>
            <a:ext cx="697627" cy="369332"/>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tIns="45720" bIns="45720">
            <a:spAutoFit/>
          </a:bodyPr>
          <a:lstStyle>
            <a:lvl1pPr algn="l">
              <a:defRPr sz="3600" i="0">
                <a:latin typeface="+mn-lt"/>
                <a:ea typeface="+mn-ea"/>
                <a:cs typeface="+mn-cs"/>
                <a:sym typeface="Calibri"/>
              </a:defRPr>
            </a:lvl1pPr>
          </a:lstStyle>
          <a:p>
            <a:r>
              <a:rPr sz="1800" dirty="0">
                <a:solidFill>
                  <a:schemeClr val="bg1"/>
                </a:solidFill>
              </a:rPr>
              <a:t>1998</a:t>
            </a:r>
          </a:p>
        </p:txBody>
      </p:sp>
      <p:grpSp>
        <p:nvGrpSpPr>
          <p:cNvPr id="682" name="Group 21"/>
          <p:cNvGrpSpPr/>
          <p:nvPr/>
        </p:nvGrpSpPr>
        <p:grpSpPr>
          <a:xfrm>
            <a:off x="6096000" y="2489615"/>
            <a:ext cx="2265322" cy="2164771"/>
            <a:chOff x="224491" y="0"/>
            <a:chExt cx="4530642" cy="4329540"/>
          </a:xfrm>
          <a:solidFill>
            <a:srgbClr val="7CB4C5"/>
          </a:solidFill>
        </p:grpSpPr>
        <p:sp>
          <p:nvSpPr>
            <p:cNvPr id="680" name="Oval 8"/>
            <p:cNvSpPr/>
            <p:nvPr/>
          </p:nvSpPr>
          <p:spPr>
            <a:xfrm>
              <a:off x="224491" y="0"/>
              <a:ext cx="4530642" cy="4329540"/>
            </a:xfrm>
            <a:prstGeom prst="ellipse">
              <a:avLst/>
            </a:prstGeom>
            <a:grpFill/>
            <a:ln w="25400" cap="flat">
              <a:solidFill>
                <a:srgbClr val="1D3053"/>
              </a:solidFill>
              <a:prstDash val="solid"/>
              <a:miter lim="800000"/>
            </a:ln>
            <a:effectLst/>
          </p:spPr>
          <p:txBody>
            <a:bodyPr wrap="square" lIns="45720" tIns="45720" rIns="45720" bIns="45720" numCol="1" anchor="ctr">
              <a:noAutofit/>
            </a:bodyPr>
            <a:lstStyle/>
            <a:p>
              <a:pPr>
                <a:defRPr sz="3600" i="0">
                  <a:solidFill>
                    <a:srgbClr val="FFFFFF"/>
                  </a:solidFill>
                  <a:latin typeface="+mn-lt"/>
                  <a:ea typeface="+mn-ea"/>
                  <a:cs typeface="+mn-cs"/>
                  <a:sym typeface="Calibri"/>
                </a:defRPr>
              </a:pPr>
              <a:endParaRPr dirty="0"/>
            </a:p>
          </p:txBody>
        </p:sp>
        <p:sp>
          <p:nvSpPr>
            <p:cNvPr id="681" name="TextBox 10"/>
            <p:cNvSpPr txBox="1"/>
            <p:nvPr/>
          </p:nvSpPr>
          <p:spPr>
            <a:xfrm>
              <a:off x="1813986" y="254320"/>
              <a:ext cx="1479891" cy="738664"/>
            </a:xfrm>
            <a:prstGeom prst="rect">
              <a:avLst/>
            </a:prstGeom>
            <a:grpFill/>
            <a:ln w="254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20" tIns="45720" rIns="45720" bIns="45720" numCol="1" anchor="t">
              <a:spAutoFit/>
            </a:bodyPr>
            <a:lstStyle>
              <a:lvl1pPr algn="l">
                <a:defRPr sz="3600" i="0">
                  <a:latin typeface="+mn-lt"/>
                  <a:ea typeface="+mn-ea"/>
                  <a:cs typeface="+mn-cs"/>
                  <a:sym typeface="Calibri"/>
                </a:defRPr>
              </a:lvl1pPr>
            </a:lstStyle>
            <a:p>
              <a:r>
                <a:rPr sz="1800" dirty="0">
                  <a:solidFill>
                    <a:schemeClr val="bg1"/>
                  </a:solidFill>
                </a:rPr>
                <a:t>2040+</a:t>
              </a:r>
            </a:p>
          </p:txBody>
        </p:sp>
      </p:grpSp>
      <p:sp>
        <p:nvSpPr>
          <p:cNvPr id="683" name="Rectangle 16"/>
          <p:cNvSpPr txBox="1"/>
          <p:nvPr/>
        </p:nvSpPr>
        <p:spPr>
          <a:xfrm>
            <a:off x="6853015" y="3158626"/>
            <a:ext cx="901216" cy="1107996"/>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tIns="45720" bIns="45720">
            <a:spAutoFit/>
          </a:bodyPr>
          <a:lstStyle>
            <a:lvl1pPr>
              <a:defRPr sz="13200" i="0">
                <a:ln w="9525" cap="flat">
                  <a:solidFill>
                    <a:srgbClr val="FFFFFF"/>
                  </a:solidFill>
                  <a:prstDash val="solid"/>
                  <a:round/>
                </a:ln>
                <a:effectLst>
                  <a:outerShdw blurRad="12700" dist="38100" dir="2700000" rotWithShape="0">
                    <a:srgbClr val="808080"/>
                  </a:outerShdw>
                </a:effectLst>
                <a:latin typeface="Alfa Slab One Regular"/>
                <a:ea typeface="Alfa Slab One Regular"/>
                <a:cs typeface="Alfa Slab One Regular"/>
                <a:sym typeface="Alfa Slab One Regular"/>
              </a:defRPr>
            </a:lvl1pPr>
          </a:lstStyle>
          <a:p>
            <a:r>
              <a:rPr sz="6600" dirty="0"/>
              <a:t>?</a:t>
            </a:r>
          </a:p>
        </p:txBody>
      </p:sp>
      <p:pic>
        <p:nvPicPr>
          <p:cNvPr id="684" name="Picture 20" descr="Picture 20"/>
          <p:cNvPicPr>
            <a:picLocks noChangeAspect="1"/>
          </p:cNvPicPr>
          <p:nvPr/>
        </p:nvPicPr>
        <p:blipFill>
          <a:blip r:embed="rId4"/>
          <a:stretch>
            <a:fillRect/>
          </a:stretch>
        </p:blipFill>
        <p:spPr>
          <a:xfrm>
            <a:off x="6413307" y="3158626"/>
            <a:ext cx="1630707" cy="925093"/>
          </a:xfrm>
          <a:prstGeom prst="rect">
            <a:avLst/>
          </a:prstGeom>
          <a:ln w="12700">
            <a:miter lim="400000"/>
          </a:ln>
        </p:spPr>
      </p:pic>
      <p:sp>
        <p:nvSpPr>
          <p:cNvPr id="5" name="TextBox 4">
            <a:extLst>
              <a:ext uri="{FF2B5EF4-FFF2-40B4-BE49-F238E27FC236}">
                <a16:creationId xmlns:a16="http://schemas.microsoft.com/office/drawing/2014/main" id="{87A4DCF0-0381-F178-1622-A6F9B493F97A}"/>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500" fill="hold"/>
                                        <p:tgtEl>
                                          <p:spTgt spid="683"/>
                                        </p:tgtEl>
                                      </p:cBhvr>
                                    </p:animEffect>
                                    <p:set>
                                      <p:cBhvr>
                                        <p:cTn id="7" fill="hold">
                                          <p:stCondLst>
                                            <p:cond delay="499"/>
                                          </p:stCondLst>
                                        </p:cTn>
                                        <p:tgtEl>
                                          <p:spTgt spid="683"/>
                                        </p:tgtEl>
                                        <p:attrNameLst>
                                          <p:attrName>style.visibility</p:attrName>
                                        </p:attrNameLst>
                                      </p:cBhvr>
                                      <p:to>
                                        <p:strVal val="hidden"/>
                                      </p:to>
                                    </p:set>
                                  </p:childTnLst>
                                </p:cTn>
                              </p:par>
                            </p:childTnLst>
                          </p:cTn>
                        </p:par>
                        <p:par>
                          <p:cTn id="8" fill="hold">
                            <p:stCondLst>
                              <p:cond delay="500"/>
                            </p:stCondLst>
                            <p:childTnLst>
                              <p:par>
                                <p:cTn id="9" presetID="10" presetClass="entr" fill="hold" grpId="0" nodeType="afterEffect">
                                  <p:stCondLst>
                                    <p:cond delay="0"/>
                                  </p:stCondLst>
                                  <p:iterate>
                                    <p:tmAbs val="0"/>
                                  </p:iterate>
                                  <p:childTnLst>
                                    <p:set>
                                      <p:cBhvr>
                                        <p:cTn id="10" fill="hold"/>
                                        <p:tgtEl>
                                          <p:spTgt spid="684"/>
                                        </p:tgtEl>
                                        <p:attrNameLst>
                                          <p:attrName>style.visibility</p:attrName>
                                        </p:attrNameLst>
                                      </p:cBhvr>
                                      <p:to>
                                        <p:strVal val="visible"/>
                                      </p:to>
                                    </p:set>
                                    <p:animEffect transition="in" filter="fade">
                                      <p:cBhvr>
                                        <p:cTn id="11" dur="500"/>
                                        <p:tgtEl>
                                          <p:spTgt spid="6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3" grpId="0" animBg="1" advAuto="0"/>
      <p:bldP spid="684" grpId="0"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8D74E2-D10B-1677-9EC8-8470EFE79565}"/>
              </a:ext>
            </a:extLst>
          </p:cNvPr>
          <p:cNvSpPr>
            <a:spLocks noGrp="1"/>
          </p:cNvSpPr>
          <p:nvPr>
            <p:ph type="title"/>
          </p:nvPr>
        </p:nvSpPr>
        <p:spPr/>
        <p:txBody>
          <a:bodyPr anchor="ctr">
            <a:normAutofit/>
          </a:bodyPr>
          <a:lstStyle/>
          <a:p>
            <a:r>
              <a:rPr lang="fr-FR" dirty="0"/>
              <a:t>Project timeline</a:t>
            </a:r>
          </a:p>
        </p:txBody>
      </p:sp>
      <p:cxnSp>
        <p:nvCxnSpPr>
          <p:cNvPr id="3" name="Straight Connector 2">
            <a:extLst>
              <a:ext uri="{FF2B5EF4-FFF2-40B4-BE49-F238E27FC236}">
                <a16:creationId xmlns:a16="http://schemas.microsoft.com/office/drawing/2014/main" id="{31AA6550-B51E-E0CC-698D-52345A04DA99}"/>
              </a:ext>
            </a:extLst>
          </p:cNvPr>
          <p:cNvCxnSpPr>
            <a:cxnSpLocks/>
          </p:cNvCxnSpPr>
          <p:nvPr/>
        </p:nvCxnSpPr>
        <p:spPr>
          <a:xfrm>
            <a:off x="5657847" y="2016403"/>
            <a:ext cx="0" cy="182880"/>
          </a:xfrm>
          <a:prstGeom prst="line">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5" name="Picture 4" descr="A diagram of a program&#10;&#10;AI-generated content may be incorrect.">
            <a:extLst>
              <a:ext uri="{FF2B5EF4-FFF2-40B4-BE49-F238E27FC236}">
                <a16:creationId xmlns:a16="http://schemas.microsoft.com/office/drawing/2014/main" id="{BBDFE67D-CEBD-F25F-C43D-BD3857117974}"/>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838200" y="1451538"/>
            <a:ext cx="9923585" cy="4932888"/>
          </a:xfrm>
          <a:prstGeom prst="rect">
            <a:avLst/>
          </a:prstGeom>
        </p:spPr>
      </p:pic>
      <p:sp>
        <p:nvSpPr>
          <p:cNvPr id="2" name="Down Arrow 1">
            <a:extLst>
              <a:ext uri="{FF2B5EF4-FFF2-40B4-BE49-F238E27FC236}">
                <a16:creationId xmlns:a16="http://schemas.microsoft.com/office/drawing/2014/main" id="{06C4031E-3AD6-9E58-2FF8-4091A846A02B}"/>
              </a:ext>
            </a:extLst>
          </p:cNvPr>
          <p:cNvSpPr/>
          <p:nvPr/>
        </p:nvSpPr>
        <p:spPr>
          <a:xfrm>
            <a:off x="7521669" y="1783252"/>
            <a:ext cx="224790" cy="53721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0EA3B0B-A3DB-F2B1-A06F-46CAFFC9CB17}"/>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2361671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F9ED709-C377-6E83-121B-73F5BC334C22}"/>
              </a:ext>
            </a:extLst>
          </p:cNvPr>
          <p:cNvPicPr>
            <a:picLocks noChangeAspect="1"/>
          </p:cNvPicPr>
          <p:nvPr/>
        </p:nvPicPr>
        <p:blipFill>
          <a:blip r:embed="rId3"/>
          <a:stretch>
            <a:fillRect/>
          </a:stretch>
        </p:blipFill>
        <p:spPr>
          <a:xfrm>
            <a:off x="4606876" y="114487"/>
            <a:ext cx="7600293" cy="6858000"/>
          </a:xfrm>
          <a:prstGeom prst="rect">
            <a:avLst/>
          </a:prstGeom>
        </p:spPr>
      </p:pic>
      <p:sp>
        <p:nvSpPr>
          <p:cNvPr id="21" name="Rectangle 20">
            <a:extLst>
              <a:ext uri="{FF2B5EF4-FFF2-40B4-BE49-F238E27FC236}">
                <a16:creationId xmlns:a16="http://schemas.microsoft.com/office/drawing/2014/main" id="{C912BC63-945B-7485-562D-E9C68B841FC4}"/>
              </a:ext>
              <a:ext uri="{C183D7F6-B498-43B3-948B-1728B52AA6E4}">
                <adec:decorative xmlns:adec="http://schemas.microsoft.com/office/drawing/2017/decorative" val="1"/>
              </a:ext>
            </a:extLst>
          </p:cNvPr>
          <p:cNvSpPr/>
          <p:nvPr/>
        </p:nvSpPr>
        <p:spPr>
          <a:xfrm>
            <a:off x="-1" y="0"/>
            <a:ext cx="12191999" cy="1027057"/>
          </a:xfrm>
          <a:prstGeom prst="rect">
            <a:avLst/>
          </a:prstGeom>
          <a:gradFill flip="none" rotWithShape="1">
            <a:gsLst>
              <a:gs pos="100000">
                <a:srgbClr val="000328">
                  <a:lumMod val="100000"/>
                  <a:alpha val="0"/>
                </a:srgbClr>
              </a:gs>
              <a:gs pos="0">
                <a:schemeClr val="bg2">
                  <a:shade val="80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T" dirty="0"/>
          </a:p>
        </p:txBody>
      </p:sp>
      <p:sp>
        <p:nvSpPr>
          <p:cNvPr id="2" name="Title 1">
            <a:extLst>
              <a:ext uri="{FF2B5EF4-FFF2-40B4-BE49-F238E27FC236}">
                <a16:creationId xmlns:a16="http://schemas.microsoft.com/office/drawing/2014/main" id="{15191462-48F2-6BB3-0584-E1C3CEB6E616}"/>
              </a:ext>
            </a:extLst>
          </p:cNvPr>
          <p:cNvSpPr>
            <a:spLocks noGrp="1"/>
          </p:cNvSpPr>
          <p:nvPr>
            <p:ph type="title"/>
          </p:nvPr>
        </p:nvSpPr>
        <p:spPr/>
        <p:txBody>
          <a:bodyPr>
            <a:normAutofit/>
          </a:bodyPr>
          <a:lstStyle/>
          <a:p>
            <a:r>
              <a:rPr lang="en-IT" sz="4800" dirty="0"/>
              <a:t>Consortium</a:t>
            </a:r>
          </a:p>
        </p:txBody>
      </p:sp>
      <p:pic>
        <p:nvPicPr>
          <p:cNvPr id="13" name="Graphic 12">
            <a:extLst>
              <a:ext uri="{FF2B5EF4-FFF2-40B4-BE49-F238E27FC236}">
                <a16:creationId xmlns:a16="http://schemas.microsoft.com/office/drawing/2014/main" id="{F2B3B976-6C2F-FD86-5838-4B1E97974EE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414705" y="448553"/>
            <a:ext cx="1765300" cy="876300"/>
          </a:xfrm>
          <a:prstGeom prst="rect">
            <a:avLst/>
          </a:prstGeom>
        </p:spPr>
      </p:pic>
      <p:sp>
        <p:nvSpPr>
          <p:cNvPr id="18" name="TextBox 17">
            <a:extLst>
              <a:ext uri="{FF2B5EF4-FFF2-40B4-BE49-F238E27FC236}">
                <a16:creationId xmlns:a16="http://schemas.microsoft.com/office/drawing/2014/main" id="{8EA7CA69-003D-C5D3-753D-D6770F2AEB38}"/>
              </a:ext>
            </a:extLst>
          </p:cNvPr>
          <p:cNvSpPr txBox="1"/>
          <p:nvPr/>
        </p:nvSpPr>
        <p:spPr>
          <a:xfrm>
            <a:off x="835378" y="2076954"/>
            <a:ext cx="4007555" cy="1938992"/>
          </a:xfrm>
          <a:prstGeom prst="rect">
            <a:avLst/>
          </a:prstGeom>
          <a:noFill/>
        </p:spPr>
        <p:txBody>
          <a:bodyPr wrap="square" rtlCol="0">
            <a:spAutoFit/>
          </a:bodyPr>
          <a:lstStyle/>
          <a:p>
            <a:pPr marL="342900" indent="-342900">
              <a:buBlip>
                <a:blip>
                  <a:extLst>
                    <a:ext uri="{96DAC541-7B7A-43D3-8B79-37D633B846F1}">
                      <asvg:svgBlip xmlns:asvg="http://schemas.microsoft.com/office/drawing/2016/SVG/main" r:embed="rId5"/>
                    </a:ext>
                  </a:extLst>
                </a:blip>
              </a:buBlip>
            </a:pPr>
            <a:r>
              <a:rPr lang="en-GB" sz="2400" b="1"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26</a:t>
            </a:r>
            <a:r>
              <a:rPr lang="en-GB" sz="2400" dirty="0">
                <a:solidFill>
                  <a:schemeClr val="tx2"/>
                </a:solidFill>
                <a:latin typeface="Helvetica Neue Light" panose="02000403000000020004" pitchFamily="2" charset="0"/>
                <a:ea typeface="Helvetica Neue Light" panose="02000403000000020004" pitchFamily="2" charset="0"/>
              </a:rPr>
              <a:t> </a:t>
            </a:r>
            <a:r>
              <a:rPr lang="en-GB" sz="2400" b="1"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research institutes or universities </a:t>
            </a:r>
            <a:r>
              <a:rPr lang="en-GB" sz="2400" dirty="0">
                <a:solidFill>
                  <a:schemeClr val="tx2"/>
                </a:solidFill>
                <a:latin typeface="Helvetica Neue Light" panose="02000403000000020004" pitchFamily="2" charset="0"/>
                <a:ea typeface="Helvetica Neue Light" panose="02000403000000020004" pitchFamily="2" charset="0"/>
              </a:rPr>
              <a:t>spread over 12 different countries </a:t>
            </a:r>
          </a:p>
          <a:p>
            <a:endParaRPr lang="en-IT" sz="2400"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19" name="TextBox 18">
            <a:extLst>
              <a:ext uri="{FF2B5EF4-FFF2-40B4-BE49-F238E27FC236}">
                <a16:creationId xmlns:a16="http://schemas.microsoft.com/office/drawing/2014/main" id="{309FE094-9F20-131B-AE00-D1BB2258AEA4}"/>
              </a:ext>
            </a:extLst>
          </p:cNvPr>
          <p:cNvSpPr txBox="1"/>
          <p:nvPr/>
        </p:nvSpPr>
        <p:spPr>
          <a:xfrm>
            <a:off x="835378" y="3646614"/>
            <a:ext cx="4007555" cy="1569660"/>
          </a:xfrm>
          <a:prstGeom prst="rect">
            <a:avLst/>
          </a:prstGeom>
          <a:noFill/>
        </p:spPr>
        <p:txBody>
          <a:bodyPr wrap="square" rtlCol="0">
            <a:spAutoFit/>
          </a:bodyPr>
          <a:lstStyle/>
          <a:p>
            <a:pPr marL="342900" indent="-342900">
              <a:buBlip>
                <a:blip>
                  <a:extLst>
                    <a:ext uri="{96DAC541-7B7A-43D3-8B79-37D633B846F1}">
                      <asvg:svgBlip xmlns:asvg="http://schemas.microsoft.com/office/drawing/2016/SVG/main" r:embed="rId5"/>
                    </a:ext>
                  </a:extLst>
                </a:blip>
              </a:buBlip>
            </a:pPr>
            <a:r>
              <a:rPr lang="en-GB" sz="2400" b="1"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&gt;800 science team members </a:t>
            </a:r>
            <a:r>
              <a:rPr lang="en-GB" sz="2400" dirty="0">
                <a:solidFill>
                  <a:schemeClr val="tx2"/>
                </a:solidFill>
                <a:latin typeface="Helvetica Neue Light" panose="02000403000000020004" pitchFamily="2" charset="0"/>
                <a:ea typeface="Helvetica Neue Light" panose="02000403000000020004" pitchFamily="2" charset="0"/>
              </a:rPr>
              <a:t>from 34 countries</a:t>
            </a:r>
          </a:p>
          <a:p>
            <a:endParaRPr lang="en-IT" sz="2400"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endParaRPr>
          </a:p>
        </p:txBody>
      </p:sp>
      <p:pic>
        <p:nvPicPr>
          <p:cNvPr id="23" name="Graphic 22">
            <a:extLst>
              <a:ext uri="{FF2B5EF4-FFF2-40B4-BE49-F238E27FC236}">
                <a16:creationId xmlns:a16="http://schemas.microsoft.com/office/drawing/2014/main" id="{2353FA13-F8BA-A146-A74F-B3B7350399B9}"/>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5170" y="114487"/>
            <a:ext cx="10219765" cy="218874"/>
          </a:xfrm>
          <a:prstGeom prst="rect">
            <a:avLst/>
          </a:prstGeom>
        </p:spPr>
      </p:pic>
      <p:sp>
        <p:nvSpPr>
          <p:cNvPr id="3" name="TextBox 2">
            <a:extLst>
              <a:ext uri="{FF2B5EF4-FFF2-40B4-BE49-F238E27FC236}">
                <a16:creationId xmlns:a16="http://schemas.microsoft.com/office/drawing/2014/main" id="{A854BA15-A316-2C29-9D3F-D0F6075EDE18}"/>
              </a:ext>
            </a:extLst>
          </p:cNvPr>
          <p:cNvSpPr txBox="1"/>
          <p:nvPr/>
        </p:nvSpPr>
        <p:spPr>
          <a:xfrm>
            <a:off x="8175181" y="6444476"/>
            <a:ext cx="2819921" cy="276999"/>
          </a:xfrm>
          <a:prstGeom prst="rect">
            <a:avLst/>
          </a:prstGeom>
          <a:noFill/>
        </p:spPr>
        <p:txBody>
          <a:bodyPr wrap="square" rtlCol="0">
            <a:spAutoFit/>
          </a:bodyPr>
          <a:lstStyle/>
          <a:p>
            <a:r>
              <a:rPr lang="en-US" sz="1200" i="1" dirty="0">
                <a:solidFill>
                  <a:srgbClr val="FFFFFF"/>
                </a:solidFill>
              </a:rPr>
              <a:t>Credits: Maria Cristina Fortuna (INAF)</a:t>
            </a:r>
          </a:p>
        </p:txBody>
      </p:sp>
      <p:sp>
        <p:nvSpPr>
          <p:cNvPr id="6" name="TextBox 5">
            <a:extLst>
              <a:ext uri="{FF2B5EF4-FFF2-40B4-BE49-F238E27FC236}">
                <a16:creationId xmlns:a16="http://schemas.microsoft.com/office/drawing/2014/main" id="{CD8D5AFA-6EBB-B3B2-1126-85B6082FDE6F}"/>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539583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road in a valley&#10;&#10;AI-generated content may be incorrect.">
            <a:extLst>
              <a:ext uri="{FF2B5EF4-FFF2-40B4-BE49-F238E27FC236}">
                <a16:creationId xmlns:a16="http://schemas.microsoft.com/office/drawing/2014/main" id="{E4265E23-F61A-3F2E-D73C-40A0297F60CF}"/>
              </a:ext>
            </a:extLst>
          </p:cNvPr>
          <p:cNvPicPr>
            <a:picLocks noChangeAspect="1"/>
          </p:cNvPicPr>
          <p:nvPr/>
        </p:nvPicPr>
        <p:blipFill>
          <a:blip r:embed="rId3">
            <a:extLst>
              <a:ext uri="{28A0092B-C50C-407E-A947-70E740481C1C}">
                <a14:useLocalDpi xmlns:a14="http://schemas.microsoft.com/office/drawing/2010/main"/>
              </a:ext>
            </a:extLst>
          </a:blip>
          <a:srcRect/>
          <a:stretch/>
        </p:blipFill>
        <p:spPr>
          <a:xfrm>
            <a:off x="0" y="1801338"/>
            <a:ext cx="6789615" cy="4089400"/>
          </a:xfrm>
          <a:prstGeom prst="rect">
            <a:avLst/>
          </a:prstGeom>
        </p:spPr>
      </p:pic>
      <p:pic>
        <p:nvPicPr>
          <p:cNvPr id="2" name="Picture 1" descr="A road in a valley&#10;&#10;AI-generated content may be incorrect.">
            <a:extLst>
              <a:ext uri="{FF2B5EF4-FFF2-40B4-BE49-F238E27FC236}">
                <a16:creationId xmlns:a16="http://schemas.microsoft.com/office/drawing/2014/main" id="{C618D69B-947B-FF94-3668-7C6C5F5FAF02}"/>
              </a:ext>
            </a:extLst>
          </p:cNvPr>
          <p:cNvPicPr>
            <a:picLocks noChangeAspect="1"/>
          </p:cNvPicPr>
          <p:nvPr/>
        </p:nvPicPr>
        <p:blipFill>
          <a:blip r:embed="rId4">
            <a:extLst>
              <a:ext uri="{28A0092B-C50C-407E-A947-70E740481C1C}">
                <a14:useLocalDpi xmlns:a14="http://schemas.microsoft.com/office/drawing/2010/main"/>
              </a:ext>
            </a:extLst>
          </a:blip>
          <a:srcRect/>
          <a:stretch/>
        </p:blipFill>
        <p:spPr>
          <a:xfrm>
            <a:off x="6400801" y="3429000"/>
            <a:ext cx="5669612" cy="2819400"/>
          </a:xfrm>
          <a:prstGeom prst="rect">
            <a:avLst/>
          </a:prstGeom>
        </p:spPr>
      </p:pic>
      <p:sp>
        <p:nvSpPr>
          <p:cNvPr id="8" name="Title 7">
            <a:extLst>
              <a:ext uri="{FF2B5EF4-FFF2-40B4-BE49-F238E27FC236}">
                <a16:creationId xmlns:a16="http://schemas.microsoft.com/office/drawing/2014/main" id="{827BF1A7-12FF-AA92-A922-DA2EBF39B975}"/>
              </a:ext>
            </a:extLst>
          </p:cNvPr>
          <p:cNvSpPr>
            <a:spLocks noGrp="1"/>
          </p:cNvSpPr>
          <p:nvPr>
            <p:ph type="title"/>
          </p:nvPr>
        </p:nvSpPr>
        <p:spPr>
          <a:xfrm>
            <a:off x="838200" y="365125"/>
            <a:ext cx="10515600" cy="1078551"/>
          </a:xfrm>
        </p:spPr>
        <p:txBody>
          <a:bodyPr/>
          <a:lstStyle/>
          <a:p>
            <a:r>
              <a:rPr lang="en-US" dirty="0"/>
              <a:t>Rationale</a:t>
            </a:r>
          </a:p>
        </p:txBody>
      </p:sp>
      <p:sp>
        <p:nvSpPr>
          <p:cNvPr id="4" name="TextBox 3">
            <a:extLst>
              <a:ext uri="{FF2B5EF4-FFF2-40B4-BE49-F238E27FC236}">
                <a16:creationId xmlns:a16="http://schemas.microsoft.com/office/drawing/2014/main" id="{6FB85735-F4BC-EF0A-3BA7-66EFB78FF076}"/>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2386009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ATHENA">
            <a:extLst>
              <a:ext uri="{FF2B5EF4-FFF2-40B4-BE49-F238E27FC236}">
                <a16:creationId xmlns:a16="http://schemas.microsoft.com/office/drawing/2014/main" id="{08E3AD20-6E95-EC46-1C10-A6C045246D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10008192" y="2486796"/>
            <a:ext cx="2604205" cy="1401459"/>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B7BCBC1A-3AEE-C57E-9D4F-764F6451F935}"/>
              </a:ext>
            </a:extLst>
          </p:cNvPr>
          <p:cNvSpPr>
            <a:spLocks noGrp="1"/>
          </p:cNvSpPr>
          <p:nvPr>
            <p:ph type="title"/>
          </p:nvPr>
        </p:nvSpPr>
        <p:spPr>
          <a:xfrm>
            <a:off x="835378" y="403397"/>
            <a:ext cx="5259211" cy="1027057"/>
          </a:xfrm>
        </p:spPr>
        <p:txBody>
          <a:bodyPr>
            <a:normAutofit fontScale="90000"/>
          </a:bodyPr>
          <a:lstStyle/>
          <a:p>
            <a:r>
              <a:rPr lang="en-US" dirty="0"/>
              <a:t>Landscape in 2040+</a:t>
            </a:r>
          </a:p>
        </p:txBody>
      </p:sp>
      <p:sp>
        <p:nvSpPr>
          <p:cNvPr id="7" name="Content Placeholder 6">
            <a:extLst>
              <a:ext uri="{FF2B5EF4-FFF2-40B4-BE49-F238E27FC236}">
                <a16:creationId xmlns:a16="http://schemas.microsoft.com/office/drawing/2014/main" id="{9AA0F97C-B6DB-4ECC-6EC8-E73CA6360970}"/>
              </a:ext>
            </a:extLst>
          </p:cNvPr>
          <p:cNvSpPr>
            <a:spLocks noGrp="1"/>
          </p:cNvSpPr>
          <p:nvPr>
            <p:ph idx="1"/>
          </p:nvPr>
        </p:nvSpPr>
        <p:spPr>
          <a:xfrm>
            <a:off x="835378" y="1825625"/>
            <a:ext cx="4186073" cy="4351338"/>
          </a:xfrm>
        </p:spPr>
        <p:txBody>
          <a:bodyPr>
            <a:normAutofit fontScale="92500" lnSpcReduction="10000"/>
          </a:bodyPr>
          <a:lstStyle/>
          <a:p>
            <a:r>
              <a:rPr lang="en-US" dirty="0"/>
              <a:t>Billions of high quality images available in 2040</a:t>
            </a:r>
          </a:p>
          <a:p>
            <a:pPr lvl="1"/>
            <a:r>
              <a:rPr lang="en-US" dirty="0"/>
              <a:t>Example: 10-years of Rubin/LSST = 20 billion galaxies and 10 billion stars</a:t>
            </a:r>
          </a:p>
          <a:p>
            <a:r>
              <a:rPr lang="en-US" dirty="0"/>
              <a:t>Fully exploiting these data requires a wide-field, 10m-class, high-multiplex spectroscopic facility</a:t>
            </a:r>
          </a:p>
          <a:p>
            <a:r>
              <a:rPr lang="en-US" dirty="0">
                <a:solidFill>
                  <a:schemeClr val="accent1"/>
                </a:solidFill>
              </a:rPr>
              <a:t>Spectroscopy is the missing piece in the global landscape</a:t>
            </a:r>
          </a:p>
          <a:p>
            <a:pPr lvl="1"/>
            <a:r>
              <a:rPr lang="en-US" dirty="0">
                <a:solidFill>
                  <a:schemeClr val="tx2"/>
                </a:solidFill>
              </a:rPr>
              <a:t>Astronet priorities remain valid for 2040</a:t>
            </a:r>
          </a:p>
        </p:txBody>
      </p:sp>
      <p:pic>
        <p:nvPicPr>
          <p:cNvPr id="12" name="Image" descr="Image">
            <a:extLst>
              <a:ext uri="{FF2B5EF4-FFF2-40B4-BE49-F238E27FC236}">
                <a16:creationId xmlns:a16="http://schemas.microsoft.com/office/drawing/2014/main" id="{30942006-827C-1EA6-0440-EF6CB45C223A}"/>
              </a:ext>
            </a:extLst>
          </p:cNvPr>
          <p:cNvPicPr>
            <a:picLocks noChangeAspect="1"/>
          </p:cNvPicPr>
          <p:nvPr/>
        </p:nvPicPr>
        <p:blipFill>
          <a:blip r:embed="rId3"/>
          <a:stretch>
            <a:fillRect/>
          </a:stretch>
        </p:blipFill>
        <p:spPr>
          <a:xfrm>
            <a:off x="6152828" y="791321"/>
            <a:ext cx="2216258" cy="1796292"/>
          </a:xfrm>
          <a:prstGeom prst="rect">
            <a:avLst/>
          </a:prstGeom>
          <a:ln w="12700" cap="flat">
            <a:noFill/>
            <a:miter lim="400000"/>
          </a:ln>
          <a:effectLst/>
        </p:spPr>
      </p:pic>
      <p:sp>
        <p:nvSpPr>
          <p:cNvPr id="13" name="Caption">
            <a:extLst>
              <a:ext uri="{FF2B5EF4-FFF2-40B4-BE49-F238E27FC236}">
                <a16:creationId xmlns:a16="http://schemas.microsoft.com/office/drawing/2014/main" id="{038987BC-2357-FBA1-B9DF-A569C93A0699}"/>
              </a:ext>
            </a:extLst>
          </p:cNvPr>
          <p:cNvSpPr/>
          <p:nvPr/>
        </p:nvSpPr>
        <p:spPr>
          <a:xfrm>
            <a:off x="6094589" y="2587613"/>
            <a:ext cx="2216258" cy="387924"/>
          </a:xfrm>
          <a:prstGeom prst="roundRect">
            <a:avLst>
              <a:gd name="adj" fmla="val 0"/>
            </a:avLst>
          </a:prstGeom>
          <a:solidFill>
            <a:srgbClr val="000000">
              <a:alpha val="0"/>
            </a:srgbClr>
          </a:solid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101600" tIns="101600" rIns="101600" bIns="101600" numCol="1" anchor="t">
            <a:noAutofit/>
          </a:bodyPr>
          <a:lstStyle>
            <a:lvl1pPr>
              <a:defRPr sz="2800" i="0"/>
            </a:lvl1pPr>
          </a:lstStyle>
          <a:p>
            <a:pPr algn="ctr"/>
            <a:r>
              <a:rPr sz="1400" dirty="0"/>
              <a:t>Vera Rubin</a:t>
            </a:r>
            <a:r>
              <a:rPr lang="fr-FR" sz="1400" dirty="0"/>
              <a:t> </a:t>
            </a:r>
            <a:r>
              <a:rPr sz="1400" dirty="0"/>
              <a:t>Observatory</a:t>
            </a:r>
            <a:endParaRPr sz="2400" dirty="0"/>
          </a:p>
        </p:txBody>
      </p:sp>
      <p:pic>
        <p:nvPicPr>
          <p:cNvPr id="17" name="Image" descr="Image">
            <a:extLst>
              <a:ext uri="{FF2B5EF4-FFF2-40B4-BE49-F238E27FC236}">
                <a16:creationId xmlns:a16="http://schemas.microsoft.com/office/drawing/2014/main" id="{113BEBEC-B08B-99C1-4C0D-894680ED7A7C}"/>
              </a:ext>
            </a:extLst>
          </p:cNvPr>
          <p:cNvPicPr>
            <a:picLocks noChangeAspect="1"/>
          </p:cNvPicPr>
          <p:nvPr/>
        </p:nvPicPr>
        <p:blipFill>
          <a:blip r:embed="rId4"/>
          <a:stretch>
            <a:fillRect/>
          </a:stretch>
        </p:blipFill>
        <p:spPr>
          <a:xfrm>
            <a:off x="8538823" y="791320"/>
            <a:ext cx="1843840" cy="1796291"/>
          </a:xfrm>
          <a:prstGeom prst="rect">
            <a:avLst/>
          </a:prstGeom>
          <a:ln w="12700" cap="flat">
            <a:noFill/>
            <a:miter lim="400000"/>
          </a:ln>
          <a:effectLst/>
        </p:spPr>
      </p:pic>
      <p:sp>
        <p:nvSpPr>
          <p:cNvPr id="19" name="Caption">
            <a:extLst>
              <a:ext uri="{FF2B5EF4-FFF2-40B4-BE49-F238E27FC236}">
                <a16:creationId xmlns:a16="http://schemas.microsoft.com/office/drawing/2014/main" id="{820AE227-36E0-FB0B-86BF-6E0C472DE7F2}"/>
              </a:ext>
            </a:extLst>
          </p:cNvPr>
          <p:cNvSpPr/>
          <p:nvPr/>
        </p:nvSpPr>
        <p:spPr>
          <a:xfrm>
            <a:off x="8427325" y="2587613"/>
            <a:ext cx="1955338" cy="387924"/>
          </a:xfrm>
          <a:prstGeom prst="roundRect">
            <a:avLst>
              <a:gd name="adj" fmla="val 0"/>
            </a:avLst>
          </a:prstGeom>
          <a:solidFill>
            <a:srgbClr val="000000">
              <a:alpha val="0"/>
            </a:srgbClr>
          </a:solid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101600" tIns="101600" rIns="101600" bIns="101600" numCol="1" anchor="t">
            <a:noAutofit/>
          </a:bodyPr>
          <a:lstStyle>
            <a:lvl1pPr>
              <a:defRPr sz="2800" i="0"/>
            </a:lvl1pPr>
          </a:lstStyle>
          <a:p>
            <a:pPr algn="ctr"/>
            <a:r>
              <a:rPr lang="fr-FR" sz="1400" dirty="0"/>
              <a:t>Euclid</a:t>
            </a:r>
            <a:endParaRPr sz="2400" dirty="0"/>
          </a:p>
        </p:txBody>
      </p:sp>
      <p:pic>
        <p:nvPicPr>
          <p:cNvPr id="20" name="Image" descr="Image">
            <a:extLst>
              <a:ext uri="{FF2B5EF4-FFF2-40B4-BE49-F238E27FC236}">
                <a16:creationId xmlns:a16="http://schemas.microsoft.com/office/drawing/2014/main" id="{E8DAFF1F-5E8A-3323-B052-FCFFEFFB15C2}"/>
              </a:ext>
            </a:extLst>
          </p:cNvPr>
          <p:cNvPicPr>
            <a:picLocks noChangeAspect="1"/>
          </p:cNvPicPr>
          <p:nvPr/>
        </p:nvPicPr>
        <p:blipFill>
          <a:blip r:embed="rId5"/>
          <a:srcRect l="-1" r="28347"/>
          <a:stretch>
            <a:fillRect/>
          </a:stretch>
        </p:blipFill>
        <p:spPr>
          <a:xfrm>
            <a:off x="6094589" y="2999912"/>
            <a:ext cx="1897671" cy="1489716"/>
          </a:xfrm>
          <a:prstGeom prst="rect">
            <a:avLst/>
          </a:prstGeom>
          <a:ln w="12700" cap="flat">
            <a:noFill/>
            <a:miter lim="400000"/>
          </a:ln>
          <a:effectLst/>
        </p:spPr>
      </p:pic>
      <p:sp>
        <p:nvSpPr>
          <p:cNvPr id="22" name="Caption">
            <a:extLst>
              <a:ext uri="{FF2B5EF4-FFF2-40B4-BE49-F238E27FC236}">
                <a16:creationId xmlns:a16="http://schemas.microsoft.com/office/drawing/2014/main" id="{79EAEBAC-B583-D2A7-51F4-3C82B1067826}"/>
              </a:ext>
            </a:extLst>
          </p:cNvPr>
          <p:cNvSpPr/>
          <p:nvPr/>
        </p:nvSpPr>
        <p:spPr>
          <a:xfrm>
            <a:off x="6046298" y="6470076"/>
            <a:ext cx="2723172" cy="387924"/>
          </a:xfrm>
          <a:prstGeom prst="roundRect">
            <a:avLst>
              <a:gd name="adj" fmla="val 0"/>
            </a:avLst>
          </a:prstGeom>
          <a:solidFill>
            <a:srgbClr val="000000">
              <a:alpha val="0"/>
            </a:srgbClr>
          </a:solid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101600" tIns="101600" rIns="101600" bIns="101600" numCol="1" anchor="t">
            <a:noAutofit/>
          </a:bodyPr>
          <a:lstStyle>
            <a:lvl1pPr>
              <a:defRPr sz="2800" i="0"/>
            </a:lvl1pPr>
          </a:lstStyle>
          <a:p>
            <a:pPr algn="ctr"/>
            <a:r>
              <a:rPr lang="fr-FR" sz="1400" dirty="0"/>
              <a:t>HWO</a:t>
            </a:r>
            <a:endParaRPr sz="2400" dirty="0"/>
          </a:p>
        </p:txBody>
      </p:sp>
      <p:pic>
        <p:nvPicPr>
          <p:cNvPr id="23" name="Image" descr="Image">
            <a:extLst>
              <a:ext uri="{FF2B5EF4-FFF2-40B4-BE49-F238E27FC236}">
                <a16:creationId xmlns:a16="http://schemas.microsoft.com/office/drawing/2014/main" id="{5856CB70-EFE9-ED1E-FE8A-5C2A375FF2B5}"/>
              </a:ext>
            </a:extLst>
          </p:cNvPr>
          <p:cNvPicPr>
            <a:picLocks noChangeAspect="1"/>
          </p:cNvPicPr>
          <p:nvPr/>
        </p:nvPicPr>
        <p:blipFill>
          <a:blip r:embed="rId6"/>
          <a:stretch>
            <a:fillRect/>
          </a:stretch>
        </p:blipFill>
        <p:spPr>
          <a:xfrm>
            <a:off x="8105712" y="2985583"/>
            <a:ext cx="2390402" cy="1494001"/>
          </a:xfrm>
          <a:prstGeom prst="rect">
            <a:avLst/>
          </a:prstGeom>
          <a:ln w="12700" cap="flat">
            <a:noFill/>
            <a:miter lim="400000"/>
          </a:ln>
          <a:effectLst/>
        </p:spPr>
      </p:pic>
      <p:sp>
        <p:nvSpPr>
          <p:cNvPr id="25" name="Caption">
            <a:extLst>
              <a:ext uri="{FF2B5EF4-FFF2-40B4-BE49-F238E27FC236}">
                <a16:creationId xmlns:a16="http://schemas.microsoft.com/office/drawing/2014/main" id="{113FFD98-BF0F-A9A8-8B7A-9D49AD99E37B}"/>
              </a:ext>
            </a:extLst>
          </p:cNvPr>
          <p:cNvSpPr/>
          <p:nvPr/>
        </p:nvSpPr>
        <p:spPr>
          <a:xfrm>
            <a:off x="8105712" y="4408147"/>
            <a:ext cx="2390402" cy="387924"/>
          </a:xfrm>
          <a:prstGeom prst="roundRect">
            <a:avLst>
              <a:gd name="adj" fmla="val 0"/>
            </a:avLst>
          </a:prstGeom>
          <a:solidFill>
            <a:srgbClr val="000000">
              <a:alpha val="0"/>
            </a:srgbClr>
          </a:solid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101600" tIns="101600" rIns="101600" bIns="101600" numCol="1" anchor="t">
            <a:noAutofit/>
          </a:bodyPr>
          <a:lstStyle>
            <a:lvl1pPr>
              <a:defRPr sz="2800" i="0"/>
            </a:lvl1pPr>
          </a:lstStyle>
          <a:p>
            <a:pPr algn="ctr"/>
            <a:r>
              <a:rPr lang="fr-FR" sz="1400" dirty="0"/>
              <a:t>ELT</a:t>
            </a:r>
            <a:endParaRPr sz="2400" dirty="0"/>
          </a:p>
        </p:txBody>
      </p:sp>
      <p:pic>
        <p:nvPicPr>
          <p:cNvPr id="1026" name="Picture 2" descr="NASA's Roman Space Telescope Ready To Revolutionize Our View of the Cosmos">
            <a:extLst>
              <a:ext uri="{FF2B5EF4-FFF2-40B4-BE49-F238E27FC236}">
                <a16:creationId xmlns:a16="http://schemas.microsoft.com/office/drawing/2014/main" id="{878B589A-0C0C-3091-3276-CBFACCC0359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38846" y="4806117"/>
            <a:ext cx="2428049" cy="1618200"/>
          </a:xfrm>
          <a:prstGeom prst="rect">
            <a:avLst/>
          </a:prstGeom>
          <a:noFill/>
          <a:extLst>
            <a:ext uri="{909E8E84-426E-40DD-AFC4-6F175D3DCCD1}">
              <a14:hiddenFill xmlns:a14="http://schemas.microsoft.com/office/drawing/2010/main">
                <a:solidFill>
                  <a:srgbClr val="FFFFFF"/>
                </a:solidFill>
              </a14:hiddenFill>
            </a:ext>
          </a:extLst>
        </p:spPr>
      </p:pic>
      <p:sp>
        <p:nvSpPr>
          <p:cNvPr id="26" name="Caption">
            <a:extLst>
              <a:ext uri="{FF2B5EF4-FFF2-40B4-BE49-F238E27FC236}">
                <a16:creationId xmlns:a16="http://schemas.microsoft.com/office/drawing/2014/main" id="{6F2FDCA1-DFB7-5D94-D477-9920C3AA844B}"/>
              </a:ext>
            </a:extLst>
          </p:cNvPr>
          <p:cNvSpPr/>
          <p:nvPr/>
        </p:nvSpPr>
        <p:spPr>
          <a:xfrm>
            <a:off x="8786999" y="6424317"/>
            <a:ext cx="2390402" cy="387924"/>
          </a:xfrm>
          <a:prstGeom prst="roundRect">
            <a:avLst>
              <a:gd name="adj" fmla="val 0"/>
            </a:avLst>
          </a:prstGeom>
          <a:solidFill>
            <a:srgbClr val="000000">
              <a:alpha val="0"/>
            </a:srgbClr>
          </a:solid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101600" tIns="101600" rIns="101600" bIns="101600" numCol="1" anchor="t">
            <a:noAutofit/>
          </a:bodyPr>
          <a:lstStyle>
            <a:lvl1pPr>
              <a:defRPr sz="2800" i="0"/>
            </a:lvl1pPr>
          </a:lstStyle>
          <a:p>
            <a:pPr algn="ctr"/>
            <a:r>
              <a:rPr lang="fr-FR" sz="1400" dirty="0"/>
              <a:t>Roman</a:t>
            </a:r>
            <a:endParaRPr sz="2400" dirty="0"/>
          </a:p>
        </p:txBody>
      </p:sp>
      <p:pic>
        <p:nvPicPr>
          <p:cNvPr id="1028" name="Picture 4" descr="Meet the Habitable Worlds Observatory, NASA's… | The Planetary Society">
            <a:extLst>
              <a:ext uri="{FF2B5EF4-FFF2-40B4-BE49-F238E27FC236}">
                <a16:creationId xmlns:a16="http://schemas.microsoft.com/office/drawing/2014/main" id="{73E86DED-B4E9-AE88-0C29-D9ADA8CBDDE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5242" r="1925"/>
          <a:stretch>
            <a:fillRect/>
          </a:stretch>
        </p:blipFill>
        <p:spPr bwMode="auto">
          <a:xfrm>
            <a:off x="6094589" y="4806117"/>
            <a:ext cx="2657351" cy="1684277"/>
          </a:xfrm>
          <a:prstGeom prst="rect">
            <a:avLst/>
          </a:prstGeom>
          <a:noFill/>
          <a:extLst>
            <a:ext uri="{909E8E84-426E-40DD-AFC4-6F175D3DCCD1}">
              <a14:hiddenFill xmlns:a14="http://schemas.microsoft.com/office/drawing/2010/main">
                <a:solidFill>
                  <a:srgbClr val="FFFFFF"/>
                </a:solidFill>
              </a14:hiddenFill>
            </a:ext>
          </a:extLst>
        </p:spPr>
      </p:pic>
      <p:sp>
        <p:nvSpPr>
          <p:cNvPr id="27" name="Caption">
            <a:extLst>
              <a:ext uri="{FF2B5EF4-FFF2-40B4-BE49-F238E27FC236}">
                <a16:creationId xmlns:a16="http://schemas.microsoft.com/office/drawing/2014/main" id="{C68CFAA8-92CD-1219-2FE6-E31F0902F5F6}"/>
              </a:ext>
            </a:extLst>
          </p:cNvPr>
          <p:cNvSpPr/>
          <p:nvPr/>
        </p:nvSpPr>
        <p:spPr>
          <a:xfrm>
            <a:off x="6019800" y="4418193"/>
            <a:ext cx="1897670" cy="387924"/>
          </a:xfrm>
          <a:prstGeom prst="roundRect">
            <a:avLst>
              <a:gd name="adj" fmla="val 0"/>
            </a:avLst>
          </a:prstGeom>
          <a:solidFill>
            <a:srgbClr val="000000">
              <a:alpha val="0"/>
            </a:srgbClr>
          </a:solid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101600" tIns="101600" rIns="101600" bIns="101600" numCol="1" anchor="t">
            <a:noAutofit/>
          </a:bodyPr>
          <a:lstStyle>
            <a:lvl1pPr>
              <a:defRPr sz="2800" i="0"/>
            </a:lvl1pPr>
          </a:lstStyle>
          <a:p>
            <a:pPr algn="ctr"/>
            <a:r>
              <a:rPr lang="fr-FR" sz="1400" dirty="0"/>
              <a:t>SKAO</a:t>
            </a:r>
            <a:endParaRPr sz="2400" dirty="0"/>
          </a:p>
        </p:txBody>
      </p:sp>
      <p:sp>
        <p:nvSpPr>
          <p:cNvPr id="28" name="Caption">
            <a:extLst>
              <a:ext uri="{FF2B5EF4-FFF2-40B4-BE49-F238E27FC236}">
                <a16:creationId xmlns:a16="http://schemas.microsoft.com/office/drawing/2014/main" id="{DEEF5464-7465-F798-54CF-301DB4590A0C}"/>
              </a:ext>
            </a:extLst>
          </p:cNvPr>
          <p:cNvSpPr/>
          <p:nvPr/>
        </p:nvSpPr>
        <p:spPr>
          <a:xfrm>
            <a:off x="10609565" y="4476114"/>
            <a:ext cx="1401460" cy="387924"/>
          </a:xfrm>
          <a:prstGeom prst="roundRect">
            <a:avLst>
              <a:gd name="adj" fmla="val 0"/>
            </a:avLst>
          </a:prstGeom>
          <a:solidFill>
            <a:srgbClr val="000000">
              <a:alpha val="0"/>
            </a:srgbClr>
          </a:solidFill>
          <a:ln w="254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101600" tIns="101600" rIns="101600" bIns="101600" numCol="1" anchor="t">
            <a:noAutofit/>
          </a:bodyPr>
          <a:lstStyle>
            <a:lvl1pPr>
              <a:defRPr sz="2800" i="0"/>
            </a:lvl1pPr>
          </a:lstStyle>
          <a:p>
            <a:pPr algn="ctr"/>
            <a:r>
              <a:rPr lang="fr-FR" sz="1400" dirty="0"/>
              <a:t>New </a:t>
            </a:r>
            <a:r>
              <a:rPr lang="fr-FR" sz="1400" dirty="0" err="1"/>
              <a:t>Athena</a:t>
            </a:r>
            <a:endParaRPr sz="2400" dirty="0"/>
          </a:p>
        </p:txBody>
      </p:sp>
      <p:sp>
        <p:nvSpPr>
          <p:cNvPr id="3" name="TextBox 2">
            <a:extLst>
              <a:ext uri="{FF2B5EF4-FFF2-40B4-BE49-F238E27FC236}">
                <a16:creationId xmlns:a16="http://schemas.microsoft.com/office/drawing/2014/main" id="{E460C151-1AB7-C6D0-9781-F7118F3922BF}"/>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3364298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A4361C-0034-1FB9-7D55-74331B3602EE}"/>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54CEACAF-5DA1-7032-9F60-F531AD7A238B}"/>
              </a:ext>
            </a:extLst>
          </p:cNvPr>
          <p:cNvSpPr>
            <a:spLocks noGrp="1"/>
          </p:cNvSpPr>
          <p:nvPr>
            <p:ph type="title"/>
          </p:nvPr>
        </p:nvSpPr>
        <p:spPr>
          <a:xfrm>
            <a:off x="838200" y="365125"/>
            <a:ext cx="10515600" cy="1078551"/>
          </a:xfrm>
        </p:spPr>
        <p:txBody>
          <a:bodyPr/>
          <a:lstStyle/>
          <a:p>
            <a:r>
              <a:rPr lang="en-US" dirty="0"/>
              <a:t>Large scale galaxy surveys</a:t>
            </a:r>
          </a:p>
        </p:txBody>
      </p:sp>
      <p:pic>
        <p:nvPicPr>
          <p:cNvPr id="3" name="Content Placeholder 9">
            <a:extLst>
              <a:ext uri="{FF2B5EF4-FFF2-40B4-BE49-F238E27FC236}">
                <a16:creationId xmlns:a16="http://schemas.microsoft.com/office/drawing/2014/main" id="{7F20B22C-B6F3-82E9-1F2A-A4FF699208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3873" y="1531917"/>
            <a:ext cx="7341870" cy="4806206"/>
          </a:xfrm>
          <a:prstGeom prst="rect">
            <a:avLst/>
          </a:prstGeom>
        </p:spPr>
      </p:pic>
      <p:sp>
        <p:nvSpPr>
          <p:cNvPr id="4" name="Rectangle 3">
            <a:extLst>
              <a:ext uri="{FF2B5EF4-FFF2-40B4-BE49-F238E27FC236}">
                <a16:creationId xmlns:a16="http://schemas.microsoft.com/office/drawing/2014/main" id="{B2D0771A-3086-E79A-BB94-06B6D9BF20A0}"/>
              </a:ext>
            </a:extLst>
          </p:cNvPr>
          <p:cNvSpPr/>
          <p:nvPr/>
        </p:nvSpPr>
        <p:spPr bwMode="auto">
          <a:xfrm>
            <a:off x="5665725" y="3462181"/>
            <a:ext cx="574999" cy="2232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FR" sz="1800" b="0" i="0" u="none" strike="noStrike" kern="0" cap="none" spc="0" normalizeH="0" baseline="0" noProof="0" dirty="0">
              <a:ln>
                <a:noFill/>
              </a:ln>
              <a:solidFill>
                <a:prstClr val="white"/>
              </a:solidFill>
              <a:effectLst/>
              <a:uLnTx/>
              <a:uFillTx/>
              <a:latin typeface="Arial"/>
              <a:cs typeface="Arial"/>
            </a:endParaRPr>
          </a:p>
        </p:txBody>
      </p:sp>
      <p:sp>
        <p:nvSpPr>
          <p:cNvPr id="5" name="Rectangle 4">
            <a:extLst>
              <a:ext uri="{FF2B5EF4-FFF2-40B4-BE49-F238E27FC236}">
                <a16:creationId xmlns:a16="http://schemas.microsoft.com/office/drawing/2014/main" id="{B454BBEA-B14A-118E-89E4-C704809AA502}"/>
              </a:ext>
            </a:extLst>
          </p:cNvPr>
          <p:cNvSpPr/>
          <p:nvPr/>
        </p:nvSpPr>
        <p:spPr bwMode="auto">
          <a:xfrm>
            <a:off x="4801332" y="3076052"/>
            <a:ext cx="1151892" cy="42620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tlCol="0" anchor="ctr"/>
          <a:lstStyle/>
          <a:p>
            <a:pPr marL="0" marR="0" lvl="0" indent="0" algn="l" defTabSz="914400" eaLnBrk="1" fontAlgn="auto" latinLnBrk="0" hangingPunct="1">
              <a:lnSpc>
                <a:spcPct val="100000"/>
              </a:lnSpc>
              <a:spcBef>
                <a:spcPts val="0"/>
              </a:spcBef>
              <a:spcAft>
                <a:spcPts val="0"/>
              </a:spcAft>
              <a:buClrTx/>
              <a:buSzTx/>
              <a:buFontTx/>
              <a:buNone/>
              <a:tabLst/>
              <a:defRPr/>
            </a:pPr>
            <a:r>
              <a:rPr kumimoji="0" lang="en-FR" sz="1200" b="0" i="0" u="none" strike="noStrike" kern="0" cap="none" spc="0" normalizeH="0" baseline="0" noProof="0" dirty="0">
                <a:ln>
                  <a:noFill/>
                </a:ln>
                <a:solidFill>
                  <a:srgbClr val="FF4124"/>
                </a:solidFill>
                <a:effectLst/>
                <a:uLnTx/>
                <a:uFillTx/>
                <a:latin typeface="Arial"/>
                <a:cs typeface="Arial"/>
              </a:rPr>
              <a:t>Spec-S5/MUST</a:t>
            </a:r>
          </a:p>
          <a:p>
            <a:pPr marL="0" marR="0" lvl="0" indent="0" algn="l" defTabSz="914400" eaLnBrk="1" fontAlgn="auto" latinLnBrk="0" hangingPunct="1">
              <a:lnSpc>
                <a:spcPct val="100000"/>
              </a:lnSpc>
              <a:spcBef>
                <a:spcPts val="0"/>
              </a:spcBef>
              <a:spcAft>
                <a:spcPts val="0"/>
              </a:spcAft>
              <a:buClrTx/>
              <a:buSzTx/>
              <a:buFontTx/>
              <a:buNone/>
              <a:tabLst/>
              <a:defRPr/>
            </a:pPr>
            <a:endParaRPr kumimoji="0" lang="en-FR" sz="1200" b="0" i="0" u="none" strike="noStrike" kern="0" cap="none" spc="0" normalizeH="0" baseline="0" noProof="0" dirty="0">
              <a:ln>
                <a:noFill/>
              </a:ln>
              <a:solidFill>
                <a:srgbClr val="FF4124"/>
              </a:solidFill>
              <a:effectLst/>
              <a:uLnTx/>
              <a:uFillTx/>
              <a:latin typeface="Arial"/>
              <a:cs typeface="Arial"/>
            </a:endParaRPr>
          </a:p>
        </p:txBody>
      </p:sp>
      <p:graphicFrame>
        <p:nvGraphicFramePr>
          <p:cNvPr id="7" name="Table 6">
            <a:extLst>
              <a:ext uri="{FF2B5EF4-FFF2-40B4-BE49-F238E27FC236}">
                <a16:creationId xmlns:a16="http://schemas.microsoft.com/office/drawing/2014/main" id="{D4AC8333-3C82-460B-9EA0-6B4BCBAB46A1}"/>
              </a:ext>
            </a:extLst>
          </p:cNvPr>
          <p:cNvGraphicFramePr>
            <a:graphicFrameLocks noGrp="1"/>
          </p:cNvGraphicFramePr>
          <p:nvPr>
            <p:extLst>
              <p:ext uri="{D42A27DB-BD31-4B8C-83A1-F6EECF244321}">
                <p14:modId xmlns:p14="http://schemas.microsoft.com/office/powerpoint/2010/main" val="122490443"/>
              </p:ext>
            </p:extLst>
          </p:nvPr>
        </p:nvGraphicFramePr>
        <p:xfrm>
          <a:off x="7833243" y="2358230"/>
          <a:ext cx="3869333" cy="2654470"/>
        </p:xfrm>
        <a:graphic>
          <a:graphicData uri="http://schemas.openxmlformats.org/drawingml/2006/table">
            <a:tbl>
              <a:tblPr firstRow="1" bandRow="1">
                <a:tableStyleId>{5C22544A-7EE6-4342-B048-85BDC9FD1C3A}</a:tableStyleId>
              </a:tblPr>
              <a:tblGrid>
                <a:gridCol w="1007370">
                  <a:extLst>
                    <a:ext uri="{9D8B030D-6E8A-4147-A177-3AD203B41FA5}">
                      <a16:colId xmlns:a16="http://schemas.microsoft.com/office/drawing/2014/main" val="2034258233"/>
                    </a:ext>
                  </a:extLst>
                </a:gridCol>
                <a:gridCol w="968572">
                  <a:extLst>
                    <a:ext uri="{9D8B030D-6E8A-4147-A177-3AD203B41FA5}">
                      <a16:colId xmlns:a16="http://schemas.microsoft.com/office/drawing/2014/main" val="210175122"/>
                    </a:ext>
                  </a:extLst>
                </a:gridCol>
                <a:gridCol w="1021403">
                  <a:extLst>
                    <a:ext uri="{9D8B030D-6E8A-4147-A177-3AD203B41FA5}">
                      <a16:colId xmlns:a16="http://schemas.microsoft.com/office/drawing/2014/main" val="2426308374"/>
                    </a:ext>
                  </a:extLst>
                </a:gridCol>
                <a:gridCol w="871988">
                  <a:extLst>
                    <a:ext uri="{9D8B030D-6E8A-4147-A177-3AD203B41FA5}">
                      <a16:colId xmlns:a16="http://schemas.microsoft.com/office/drawing/2014/main" val="773263146"/>
                    </a:ext>
                  </a:extLst>
                </a:gridCol>
              </a:tblGrid>
              <a:tr h="678485">
                <a:tc>
                  <a:txBody>
                    <a:bodyPr/>
                    <a:lstStyle/>
                    <a:p>
                      <a:endParaRPr lang="en-FR" sz="1400" dirty="0"/>
                    </a:p>
                  </a:txBody>
                  <a:tcPr/>
                </a:tc>
                <a:tc>
                  <a:txBody>
                    <a:bodyPr/>
                    <a:lstStyle/>
                    <a:p>
                      <a:r>
                        <a:rPr lang="en-GB" sz="1400" dirty="0"/>
                        <a:t>D</a:t>
                      </a:r>
                      <a:r>
                        <a:rPr lang="en-FR" sz="1400" dirty="0"/>
                        <a:t>iametre</a:t>
                      </a:r>
                    </a:p>
                    <a:p>
                      <a:r>
                        <a:rPr lang="en-FR" sz="1400" dirty="0"/>
                        <a:t>miroir</a:t>
                      </a:r>
                    </a:p>
                  </a:txBody>
                  <a:tcPr/>
                </a:tc>
                <a:tc>
                  <a:txBody>
                    <a:bodyPr/>
                    <a:lstStyle/>
                    <a:p>
                      <a:r>
                        <a:rPr lang="en-FR" sz="1400" dirty="0"/>
                        <a:t>fibres</a:t>
                      </a:r>
                    </a:p>
                  </a:txBody>
                  <a:tcPr/>
                </a:tc>
                <a:tc>
                  <a:txBody>
                    <a:bodyPr/>
                    <a:lstStyle/>
                    <a:p>
                      <a:r>
                        <a:rPr lang="en-FR" sz="1400" dirty="0"/>
                        <a:t>“speed”</a:t>
                      </a:r>
                    </a:p>
                  </a:txBody>
                  <a:tcPr/>
                </a:tc>
                <a:extLst>
                  <a:ext uri="{0D108BD9-81ED-4DB2-BD59-A6C34878D82A}">
                    <a16:rowId xmlns:a16="http://schemas.microsoft.com/office/drawing/2014/main" val="730394505"/>
                  </a:ext>
                </a:extLst>
              </a:tr>
              <a:tr h="395197">
                <a:tc>
                  <a:txBody>
                    <a:bodyPr/>
                    <a:lstStyle/>
                    <a:p>
                      <a:r>
                        <a:rPr lang="en-FR" sz="1400" dirty="0"/>
                        <a:t>SDSS</a:t>
                      </a:r>
                    </a:p>
                  </a:txBody>
                  <a:tcPr/>
                </a:tc>
                <a:tc>
                  <a:txBody>
                    <a:bodyPr/>
                    <a:lstStyle/>
                    <a:p>
                      <a:r>
                        <a:rPr lang="en-FR" sz="1400" dirty="0"/>
                        <a:t>2.5m</a:t>
                      </a:r>
                    </a:p>
                  </a:txBody>
                  <a:tcPr/>
                </a:tc>
                <a:tc>
                  <a:txBody>
                    <a:bodyPr/>
                    <a:lstStyle/>
                    <a:p>
                      <a:r>
                        <a:rPr lang="en-FR" sz="1400" dirty="0"/>
                        <a:t>1000</a:t>
                      </a:r>
                    </a:p>
                  </a:txBody>
                  <a:tcPr/>
                </a:tc>
                <a:tc>
                  <a:txBody>
                    <a:bodyPr/>
                    <a:lstStyle/>
                    <a:p>
                      <a:r>
                        <a:rPr lang="en-FR" sz="1400" dirty="0"/>
                        <a:t>0.08</a:t>
                      </a:r>
                    </a:p>
                  </a:txBody>
                  <a:tcPr/>
                </a:tc>
                <a:extLst>
                  <a:ext uri="{0D108BD9-81ED-4DB2-BD59-A6C34878D82A}">
                    <a16:rowId xmlns:a16="http://schemas.microsoft.com/office/drawing/2014/main" val="309820748"/>
                  </a:ext>
                </a:extLst>
              </a:tr>
              <a:tr h="395197">
                <a:tc>
                  <a:txBody>
                    <a:bodyPr/>
                    <a:lstStyle/>
                    <a:p>
                      <a:r>
                        <a:rPr lang="en-FR" sz="1400" dirty="0"/>
                        <a:t>DESI</a:t>
                      </a:r>
                    </a:p>
                  </a:txBody>
                  <a:tcPr/>
                </a:tc>
                <a:tc>
                  <a:txBody>
                    <a:bodyPr/>
                    <a:lstStyle/>
                    <a:p>
                      <a:r>
                        <a:rPr lang="en-FR" sz="1400" dirty="0"/>
                        <a:t>4.0m</a:t>
                      </a:r>
                    </a:p>
                  </a:txBody>
                  <a:tcPr/>
                </a:tc>
                <a:tc>
                  <a:txBody>
                    <a:bodyPr/>
                    <a:lstStyle/>
                    <a:p>
                      <a:r>
                        <a:rPr lang="en-FR" sz="1400" dirty="0"/>
                        <a:t>5000</a:t>
                      </a:r>
                    </a:p>
                  </a:txBody>
                  <a:tcPr/>
                </a:tc>
                <a:tc>
                  <a:txBody>
                    <a:bodyPr/>
                    <a:lstStyle/>
                    <a:p>
                      <a:r>
                        <a:rPr lang="en-FR" sz="1400" dirty="0"/>
                        <a:t>1</a:t>
                      </a:r>
                    </a:p>
                  </a:txBody>
                  <a:tcPr/>
                </a:tc>
                <a:extLst>
                  <a:ext uri="{0D108BD9-81ED-4DB2-BD59-A6C34878D82A}">
                    <a16:rowId xmlns:a16="http://schemas.microsoft.com/office/drawing/2014/main" val="2429220684"/>
                  </a:ext>
                </a:extLst>
              </a:tr>
              <a:tr h="395197">
                <a:tc>
                  <a:txBody>
                    <a:bodyPr/>
                    <a:lstStyle/>
                    <a:p>
                      <a:r>
                        <a:rPr lang="en-FR" sz="1400" dirty="0"/>
                        <a:t>MUST</a:t>
                      </a:r>
                    </a:p>
                  </a:txBody>
                  <a:tcPr/>
                </a:tc>
                <a:tc>
                  <a:txBody>
                    <a:bodyPr/>
                    <a:lstStyle/>
                    <a:p>
                      <a:r>
                        <a:rPr lang="en-FR" sz="1400" dirty="0"/>
                        <a:t>6.5m</a:t>
                      </a:r>
                    </a:p>
                  </a:txBody>
                  <a:tcPr/>
                </a:tc>
                <a:tc>
                  <a:txBody>
                    <a:bodyPr/>
                    <a:lstStyle/>
                    <a:p>
                      <a:r>
                        <a:rPr lang="en-FR" sz="1400" dirty="0"/>
                        <a:t>20000</a:t>
                      </a:r>
                    </a:p>
                  </a:txBody>
                  <a:tcPr/>
                </a:tc>
                <a:tc>
                  <a:txBody>
                    <a:bodyPr/>
                    <a:lstStyle/>
                    <a:p>
                      <a:r>
                        <a:rPr lang="en-FR" sz="1400" dirty="0"/>
                        <a:t>10.6</a:t>
                      </a:r>
                    </a:p>
                  </a:txBody>
                  <a:tcPr/>
                </a:tc>
                <a:extLst>
                  <a:ext uri="{0D108BD9-81ED-4DB2-BD59-A6C34878D82A}">
                    <a16:rowId xmlns:a16="http://schemas.microsoft.com/office/drawing/2014/main" val="2784257497"/>
                  </a:ext>
                </a:extLst>
              </a:tr>
              <a:tr h="395197">
                <a:tc>
                  <a:txBody>
                    <a:bodyPr/>
                    <a:lstStyle/>
                    <a:p>
                      <a:r>
                        <a:rPr lang="en-FR" sz="1400" dirty="0"/>
                        <a:t>Spec-S5</a:t>
                      </a:r>
                    </a:p>
                  </a:txBody>
                  <a:tcPr/>
                </a:tc>
                <a:tc>
                  <a:txBody>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FR" sz="1400" dirty="0"/>
                        <a:t>2*6m</a:t>
                      </a:r>
                    </a:p>
                  </a:txBody>
                  <a:tcPr/>
                </a:tc>
                <a:tc>
                  <a:txBody>
                    <a:bodyPr/>
                    <a:lstStyle/>
                    <a:p>
                      <a:r>
                        <a:rPr lang="en-FR" sz="1400" dirty="0"/>
                        <a:t>2*13000</a:t>
                      </a:r>
                    </a:p>
                  </a:txBody>
                  <a:tcPr/>
                </a:tc>
                <a:tc>
                  <a:txBody>
                    <a:bodyPr/>
                    <a:lstStyle/>
                    <a:p>
                      <a:r>
                        <a:rPr lang="en-FR" sz="1400" dirty="0"/>
                        <a:t>11.7</a:t>
                      </a:r>
                    </a:p>
                  </a:txBody>
                  <a:tcPr/>
                </a:tc>
                <a:extLst>
                  <a:ext uri="{0D108BD9-81ED-4DB2-BD59-A6C34878D82A}">
                    <a16:rowId xmlns:a16="http://schemas.microsoft.com/office/drawing/2014/main" val="963336931"/>
                  </a:ext>
                </a:extLst>
              </a:tr>
              <a:tr h="395197">
                <a:tc>
                  <a:txBody>
                    <a:bodyPr/>
                    <a:lstStyle/>
                    <a:p>
                      <a:r>
                        <a:rPr lang="en-FR" sz="1400" dirty="0"/>
                        <a:t>WST</a:t>
                      </a:r>
                    </a:p>
                  </a:txBody>
                  <a:tcPr/>
                </a:tc>
                <a:tc>
                  <a:txBody>
                    <a:bodyPr/>
                    <a:lstStyle/>
                    <a:p>
                      <a:r>
                        <a:rPr lang="en-FR" sz="1400" dirty="0"/>
                        <a:t>12.0m</a:t>
                      </a:r>
                    </a:p>
                  </a:txBody>
                  <a:tcPr/>
                </a:tc>
                <a:tc>
                  <a:txBody>
                    <a:bodyPr/>
                    <a:lstStyle/>
                    <a:p>
                      <a:r>
                        <a:rPr lang="en-FR" sz="1400" dirty="0"/>
                        <a:t>30000</a:t>
                      </a:r>
                    </a:p>
                  </a:txBody>
                  <a:tcPr/>
                </a:tc>
                <a:tc>
                  <a:txBody>
                    <a:bodyPr/>
                    <a:lstStyle/>
                    <a:p>
                      <a:r>
                        <a:rPr lang="en-FR" sz="1400" dirty="0"/>
                        <a:t>54</a:t>
                      </a:r>
                    </a:p>
                  </a:txBody>
                  <a:tcPr/>
                </a:tc>
                <a:extLst>
                  <a:ext uri="{0D108BD9-81ED-4DB2-BD59-A6C34878D82A}">
                    <a16:rowId xmlns:a16="http://schemas.microsoft.com/office/drawing/2014/main" val="2725974901"/>
                  </a:ext>
                </a:extLst>
              </a:tr>
            </a:tbl>
          </a:graphicData>
        </a:graphic>
      </p:graphicFrame>
      <p:sp>
        <p:nvSpPr>
          <p:cNvPr id="9" name="TextBox 8">
            <a:extLst>
              <a:ext uri="{FF2B5EF4-FFF2-40B4-BE49-F238E27FC236}">
                <a16:creationId xmlns:a16="http://schemas.microsoft.com/office/drawing/2014/main" id="{7B36587B-66CE-F4A6-4D5F-9CC748E37F28}"/>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1967964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AB320-C2A7-5B61-97F1-71CDB374B425}"/>
              </a:ext>
            </a:extLst>
          </p:cNvPr>
          <p:cNvSpPr>
            <a:spLocks noGrp="1"/>
          </p:cNvSpPr>
          <p:nvPr>
            <p:ph type="title"/>
          </p:nvPr>
        </p:nvSpPr>
        <p:spPr/>
        <p:txBody>
          <a:bodyPr/>
          <a:lstStyle/>
          <a:p>
            <a:r>
              <a:rPr lang="en-GB" dirty="0">
                <a:solidFill>
                  <a:srgbClr val="FEAE00"/>
                </a:solidFill>
              </a:rPr>
              <a:t>Top Level Requirements</a:t>
            </a:r>
            <a:endParaRPr lang="en-US" dirty="0"/>
          </a:p>
        </p:txBody>
      </p:sp>
      <p:graphicFrame>
        <p:nvGraphicFramePr>
          <p:cNvPr id="128" name="Table 127">
            <a:extLst>
              <a:ext uri="{FF2B5EF4-FFF2-40B4-BE49-F238E27FC236}">
                <a16:creationId xmlns:a16="http://schemas.microsoft.com/office/drawing/2014/main" id="{8AE88B60-05F4-8281-2DCC-5CD3F36D6715}"/>
              </a:ext>
            </a:extLst>
          </p:cNvPr>
          <p:cNvGraphicFramePr>
            <a:graphicFrameLocks noGrp="1"/>
          </p:cNvGraphicFramePr>
          <p:nvPr>
            <p:extLst>
              <p:ext uri="{D42A27DB-BD31-4B8C-83A1-F6EECF244321}">
                <p14:modId xmlns:p14="http://schemas.microsoft.com/office/powerpoint/2010/main" val="4041585404"/>
              </p:ext>
            </p:extLst>
          </p:nvPr>
        </p:nvGraphicFramePr>
        <p:xfrm>
          <a:off x="1952173" y="1419879"/>
          <a:ext cx="6665686" cy="5257800"/>
        </p:xfrm>
        <a:graphic>
          <a:graphicData uri="http://schemas.openxmlformats.org/drawingml/2006/table">
            <a:tbl>
              <a:tblPr firstRow="1" bandRow="1">
                <a:tableStyleId>{5C22544A-7EE6-4342-B048-85BDC9FD1C3A}</a:tableStyleId>
              </a:tblPr>
              <a:tblGrid>
                <a:gridCol w="2446191">
                  <a:extLst>
                    <a:ext uri="{9D8B030D-6E8A-4147-A177-3AD203B41FA5}">
                      <a16:colId xmlns:a16="http://schemas.microsoft.com/office/drawing/2014/main" val="438896818"/>
                    </a:ext>
                  </a:extLst>
                </a:gridCol>
                <a:gridCol w="4219495">
                  <a:extLst>
                    <a:ext uri="{9D8B030D-6E8A-4147-A177-3AD203B41FA5}">
                      <a16:colId xmlns:a16="http://schemas.microsoft.com/office/drawing/2014/main" val="124205712"/>
                    </a:ext>
                  </a:extLst>
                </a:gridCol>
              </a:tblGrid>
              <a:tr h="0">
                <a:tc>
                  <a:txBody>
                    <a:bodyPr/>
                    <a:lstStyle/>
                    <a:p>
                      <a:r>
                        <a:rPr lang="fr-FR" sz="1700" b="0" dirty="0" err="1">
                          <a:solidFill>
                            <a:schemeClr val="bg1"/>
                          </a:solidFill>
                          <a:latin typeface="Helvetica Neue" panose="02000503000000020004" pitchFamily="2" charset="0"/>
                          <a:ea typeface="Helvetica Neue" panose="02000503000000020004" pitchFamily="2" charset="0"/>
                          <a:cs typeface="Helvetica Neue" panose="02000503000000020004" pitchFamily="2" charset="0"/>
                        </a:rPr>
                        <a:t>Telescope</a:t>
                      </a:r>
                      <a:r>
                        <a:rPr lang="fr-FR" sz="1700" b="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 Aperture</a:t>
                      </a:r>
                    </a:p>
                  </a:txBody>
                  <a:tcPr>
                    <a:solidFill>
                      <a:srgbClr val="EBB4E9"/>
                    </a:solidFill>
                  </a:tcPr>
                </a:tc>
                <a:tc>
                  <a:txBody>
                    <a:bodyPr/>
                    <a:lstStyle/>
                    <a:p>
                      <a:r>
                        <a:rPr lang="fr-FR" sz="1700" b="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12 m (100 m</a:t>
                      </a:r>
                      <a:r>
                        <a:rPr lang="fr-FR" sz="1700" b="0" baseline="300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2</a:t>
                      </a:r>
                      <a:r>
                        <a:rPr lang="fr-FR" sz="1700" b="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a:t>
                      </a:r>
                    </a:p>
                  </a:txBody>
                  <a:tcPr>
                    <a:solidFill>
                      <a:srgbClr val="EBB4E9"/>
                    </a:solidFill>
                  </a:tcPr>
                </a:tc>
                <a:extLst>
                  <a:ext uri="{0D108BD9-81ED-4DB2-BD59-A6C34878D82A}">
                    <a16:rowId xmlns:a16="http://schemas.microsoft.com/office/drawing/2014/main" val="1293287102"/>
                  </a:ext>
                </a:extLst>
              </a:tr>
              <a:tr h="348483">
                <a:tc>
                  <a:txBody>
                    <a:bodyPr/>
                    <a:lstStyle/>
                    <a:p>
                      <a:r>
                        <a:rPr lang="fr-FR" sz="1700" dirty="0" err="1">
                          <a:latin typeface="Helvetica Neue" panose="02000503000000020004" pitchFamily="2" charset="0"/>
                          <a:ea typeface="Helvetica Neue" panose="02000503000000020004" pitchFamily="2" charset="0"/>
                          <a:cs typeface="Helvetica Neue" panose="02000503000000020004" pitchFamily="2" charset="0"/>
                        </a:rPr>
                        <a:t>Telescope</a:t>
                      </a:r>
                      <a:r>
                        <a:rPr lang="fr-FR" sz="1700" dirty="0">
                          <a:latin typeface="Helvetica Neue" panose="02000503000000020004" pitchFamily="2" charset="0"/>
                          <a:ea typeface="Helvetica Neue" panose="02000503000000020004" pitchFamily="2" charset="0"/>
                          <a:cs typeface="Helvetica Neue" panose="02000503000000020004" pitchFamily="2" charset="0"/>
                        </a:rPr>
                        <a:t>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FoV</a:t>
                      </a:r>
                      <a:endParaRPr lang="fr-FR" sz="1700" dirty="0">
                        <a:latin typeface="Helvetica Neue" panose="02000503000000020004" pitchFamily="2" charset="0"/>
                        <a:ea typeface="Helvetica Neue" panose="02000503000000020004" pitchFamily="2" charset="0"/>
                        <a:cs typeface="Helvetica Neue" panose="02000503000000020004" pitchFamily="2" charset="0"/>
                      </a:endParaRPr>
                    </a:p>
                  </a:txBody>
                  <a:tcPr>
                    <a:solidFill>
                      <a:srgbClr val="CED4EA"/>
                    </a:solidFill>
                  </a:tcPr>
                </a:tc>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2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deg</a:t>
                      </a:r>
                      <a:r>
                        <a:rPr lang="fr-FR" sz="1700" dirty="0">
                          <a:latin typeface="Helvetica Neue" panose="02000503000000020004" pitchFamily="2" charset="0"/>
                          <a:ea typeface="Helvetica Neue" panose="02000503000000020004" pitchFamily="2" charset="0"/>
                          <a:cs typeface="Helvetica Neue" panose="02000503000000020004" pitchFamily="2" charset="0"/>
                        </a:rPr>
                        <a:t> diam. (3.1 deg</a:t>
                      </a:r>
                      <a:r>
                        <a:rPr lang="fr-FR" sz="1700" baseline="30000" dirty="0">
                          <a:latin typeface="Helvetica Neue" panose="02000503000000020004" pitchFamily="2" charset="0"/>
                          <a:ea typeface="Helvetica Neue" panose="02000503000000020004" pitchFamily="2" charset="0"/>
                          <a:cs typeface="Helvetica Neue" panose="02000503000000020004" pitchFamily="2" charset="0"/>
                        </a:rPr>
                        <a:t>2</a:t>
                      </a:r>
                      <a:r>
                        <a:rPr lang="fr-FR" sz="1700" dirty="0">
                          <a:latin typeface="Helvetica Neue" panose="02000503000000020004" pitchFamily="2" charset="0"/>
                          <a:ea typeface="Helvetica Neue" panose="02000503000000020004" pitchFamily="2" charset="0"/>
                          <a:cs typeface="Helvetica Neue" panose="02000503000000020004" pitchFamily="2" charset="0"/>
                        </a:rPr>
                        <a:t>)</a:t>
                      </a:r>
                    </a:p>
                  </a:txBody>
                  <a:tcPr>
                    <a:solidFill>
                      <a:srgbClr val="CED4EA"/>
                    </a:solidFill>
                  </a:tcPr>
                </a:tc>
                <a:extLst>
                  <a:ext uri="{0D108BD9-81ED-4DB2-BD59-A6C34878D82A}">
                    <a16:rowId xmlns:a16="http://schemas.microsoft.com/office/drawing/2014/main" val="1602377861"/>
                  </a:ext>
                </a:extLst>
              </a:tr>
              <a:tr h="348483">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Tel.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Spec</a:t>
                      </a:r>
                      <a:r>
                        <a:rPr lang="fr-FR" sz="1700" dirty="0">
                          <a:latin typeface="Helvetica Neue" panose="02000503000000020004" pitchFamily="2" charset="0"/>
                          <a:ea typeface="Helvetica Neue" panose="02000503000000020004" pitchFamily="2" charset="0"/>
                          <a:cs typeface="Helvetica Neue" panose="02000503000000020004" pitchFamily="2" charset="0"/>
                        </a:rPr>
                        <a:t>. Range</a:t>
                      </a:r>
                    </a:p>
                  </a:txBody>
                  <a:tcPr>
                    <a:solidFill>
                      <a:srgbClr val="A2B9E2"/>
                    </a:solidFill>
                  </a:tcPr>
                </a:tc>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0.35-1.6 µm</a:t>
                      </a:r>
                    </a:p>
                  </a:txBody>
                  <a:tcPr>
                    <a:solidFill>
                      <a:srgbClr val="A2B9E2"/>
                    </a:solidFill>
                  </a:tcPr>
                </a:tc>
                <a:extLst>
                  <a:ext uri="{0D108BD9-81ED-4DB2-BD59-A6C34878D82A}">
                    <a16:rowId xmlns:a16="http://schemas.microsoft.com/office/drawing/2014/main" val="3128585029"/>
                  </a:ext>
                </a:extLst>
              </a:tr>
              <a:tr h="348483">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MOS LR Multiplex</a:t>
                      </a:r>
                    </a:p>
                  </a:txBody>
                  <a:tcPr>
                    <a:solidFill>
                      <a:srgbClr val="93C275"/>
                    </a:solidFill>
                  </a:tcPr>
                </a:tc>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30,000</a:t>
                      </a:r>
                    </a:p>
                  </a:txBody>
                  <a:tcPr>
                    <a:solidFill>
                      <a:srgbClr val="93C275"/>
                    </a:solidFill>
                  </a:tcPr>
                </a:tc>
                <a:extLst>
                  <a:ext uri="{0D108BD9-81ED-4DB2-BD59-A6C34878D82A}">
                    <a16:rowId xmlns:a16="http://schemas.microsoft.com/office/drawing/2014/main" val="1127928412"/>
                  </a:ext>
                </a:extLst>
              </a:tr>
              <a:tr h="348483">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MOS LR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Resolution</a:t>
                      </a:r>
                      <a:endParaRPr lang="fr-FR" sz="1700" dirty="0">
                        <a:latin typeface="Helvetica Neue" panose="02000503000000020004" pitchFamily="2" charset="0"/>
                        <a:ea typeface="Helvetica Neue" panose="02000503000000020004" pitchFamily="2" charset="0"/>
                        <a:cs typeface="Helvetica Neue" panose="02000503000000020004" pitchFamily="2" charset="0"/>
                      </a:endParaRPr>
                    </a:p>
                  </a:txBody>
                  <a:tcPr>
                    <a:solidFill>
                      <a:srgbClr val="A7DE8A"/>
                    </a:solidFill>
                  </a:tcPr>
                </a:tc>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3,800 @ 420nm  4,900 @ 680nm</a:t>
                      </a:r>
                    </a:p>
                  </a:txBody>
                  <a:tcPr>
                    <a:solidFill>
                      <a:srgbClr val="A7DE8A"/>
                    </a:solidFill>
                  </a:tcPr>
                </a:tc>
                <a:extLst>
                  <a:ext uri="{0D108BD9-81ED-4DB2-BD59-A6C34878D82A}">
                    <a16:rowId xmlns:a16="http://schemas.microsoft.com/office/drawing/2014/main" val="1466568403"/>
                  </a:ext>
                </a:extLst>
              </a:tr>
              <a:tr h="0">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MOS LR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Spec</a:t>
                      </a:r>
                      <a:r>
                        <a:rPr lang="fr-FR" sz="1700" dirty="0">
                          <a:latin typeface="Helvetica Neue" panose="02000503000000020004" pitchFamily="2" charset="0"/>
                          <a:ea typeface="Helvetica Neue" panose="02000503000000020004" pitchFamily="2" charset="0"/>
                          <a:cs typeface="Helvetica Neue" panose="02000503000000020004" pitchFamily="2" charset="0"/>
                        </a:rPr>
                        <a:t>. Range</a:t>
                      </a:r>
                    </a:p>
                  </a:txBody>
                  <a:tcPr>
                    <a:solidFill>
                      <a:srgbClr val="93C275"/>
                    </a:solidFill>
                  </a:tcPr>
                </a:tc>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370-930 nm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simultaneous</a:t>
                      </a:r>
                      <a:r>
                        <a:rPr lang="fr-FR" sz="1700" dirty="0">
                          <a:latin typeface="Helvetica Neue" panose="02000503000000020004" pitchFamily="2" charset="0"/>
                          <a:ea typeface="Helvetica Neue" panose="02000503000000020004" pitchFamily="2" charset="0"/>
                          <a:cs typeface="Helvetica Neue" panose="02000503000000020004" pitchFamily="2" charset="0"/>
                        </a:rPr>
                        <a:t>)</a:t>
                      </a:r>
                    </a:p>
                  </a:txBody>
                  <a:tcPr>
                    <a:solidFill>
                      <a:srgbClr val="93C275"/>
                    </a:solidFill>
                  </a:tcPr>
                </a:tc>
                <a:extLst>
                  <a:ext uri="{0D108BD9-81ED-4DB2-BD59-A6C34878D82A}">
                    <a16:rowId xmlns:a16="http://schemas.microsoft.com/office/drawing/2014/main" val="887357868"/>
                  </a:ext>
                </a:extLst>
              </a:tr>
              <a:tr h="348483">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MOS HR Multiplex</a:t>
                      </a:r>
                    </a:p>
                  </a:txBody>
                  <a:tcPr>
                    <a:solidFill>
                      <a:srgbClr val="FFE389"/>
                    </a:solidFill>
                  </a:tcPr>
                </a:tc>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2,000</a:t>
                      </a:r>
                    </a:p>
                  </a:txBody>
                  <a:tcPr>
                    <a:solidFill>
                      <a:srgbClr val="FFE389"/>
                    </a:solidFill>
                  </a:tcPr>
                </a:tc>
                <a:extLst>
                  <a:ext uri="{0D108BD9-81ED-4DB2-BD59-A6C34878D82A}">
                    <a16:rowId xmlns:a16="http://schemas.microsoft.com/office/drawing/2014/main" val="1825256836"/>
                  </a:ext>
                </a:extLst>
              </a:tr>
              <a:tr h="348483">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MOS HR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Resolution</a:t>
                      </a:r>
                      <a:endParaRPr lang="fr-FR" sz="1700" dirty="0">
                        <a:latin typeface="Helvetica Neue" panose="02000503000000020004" pitchFamily="2" charset="0"/>
                        <a:ea typeface="Helvetica Neue" panose="02000503000000020004" pitchFamily="2" charset="0"/>
                        <a:cs typeface="Helvetica Neue" panose="02000503000000020004" pitchFamily="2" charset="0"/>
                      </a:endParaRPr>
                    </a:p>
                  </a:txBody>
                  <a:tcPr>
                    <a:solidFill>
                      <a:srgbClr val="FFD040"/>
                    </a:solidFill>
                  </a:tcPr>
                </a:tc>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40,000</a:t>
                      </a:r>
                    </a:p>
                  </a:txBody>
                  <a:tcPr>
                    <a:solidFill>
                      <a:srgbClr val="FFD040"/>
                    </a:solidFill>
                  </a:tcPr>
                </a:tc>
                <a:extLst>
                  <a:ext uri="{0D108BD9-81ED-4DB2-BD59-A6C34878D82A}">
                    <a16:rowId xmlns:a16="http://schemas.microsoft.com/office/drawing/2014/main" val="2899182398"/>
                  </a:ext>
                </a:extLst>
              </a:tr>
              <a:tr h="348483">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MOS HR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Spec</a:t>
                      </a:r>
                      <a:r>
                        <a:rPr lang="fr-FR" sz="1700" dirty="0">
                          <a:latin typeface="Helvetica Neue" panose="02000503000000020004" pitchFamily="2" charset="0"/>
                          <a:ea typeface="Helvetica Neue" panose="02000503000000020004" pitchFamily="2" charset="0"/>
                          <a:cs typeface="Helvetica Neue" panose="02000503000000020004" pitchFamily="2" charset="0"/>
                        </a:rPr>
                        <a:t>. Range</a:t>
                      </a:r>
                    </a:p>
                  </a:txBody>
                  <a:tcPr>
                    <a:solidFill>
                      <a:srgbClr val="FFE389"/>
                    </a:solidFill>
                  </a:tcPr>
                </a:tc>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405-440, 455-495, 545-595, 610-670 nm</a:t>
                      </a:r>
                    </a:p>
                  </a:txBody>
                  <a:tcPr>
                    <a:solidFill>
                      <a:srgbClr val="FFE389"/>
                    </a:solidFill>
                  </a:tcPr>
                </a:tc>
                <a:extLst>
                  <a:ext uri="{0D108BD9-81ED-4DB2-BD59-A6C34878D82A}">
                    <a16:rowId xmlns:a16="http://schemas.microsoft.com/office/drawing/2014/main" val="3370744235"/>
                  </a:ext>
                </a:extLst>
              </a:tr>
              <a:tr h="348483">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IFS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FoV</a:t>
                      </a:r>
                      <a:r>
                        <a:rPr lang="fr-FR" sz="1700" dirty="0">
                          <a:latin typeface="Helvetica Neue" panose="02000503000000020004" pitchFamily="2" charset="0"/>
                          <a:ea typeface="Helvetica Neue" panose="02000503000000020004" pitchFamily="2" charset="0"/>
                          <a:cs typeface="Helvetica Neue" panose="02000503000000020004" pitchFamily="2" charset="0"/>
                        </a:rPr>
                        <a:t> &amp; sampling</a:t>
                      </a:r>
                    </a:p>
                  </a:txBody>
                  <a:tcPr/>
                </a:tc>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3x3 arcmin</a:t>
                      </a:r>
                      <a:r>
                        <a:rPr lang="fr-FR" sz="1700" baseline="30000" dirty="0">
                          <a:latin typeface="Helvetica Neue" panose="02000503000000020004" pitchFamily="2" charset="0"/>
                          <a:ea typeface="Helvetica Neue" panose="02000503000000020004" pitchFamily="2" charset="0"/>
                          <a:cs typeface="Helvetica Neue" panose="02000503000000020004" pitchFamily="2" charset="0"/>
                        </a:rPr>
                        <a:t>2</a:t>
                      </a:r>
                      <a:r>
                        <a:rPr lang="fr-FR" sz="1700" baseline="0" dirty="0">
                          <a:latin typeface="Helvetica Neue" panose="02000503000000020004" pitchFamily="2" charset="0"/>
                          <a:ea typeface="Helvetica Neue" panose="02000503000000020004" pitchFamily="2" charset="0"/>
                          <a:cs typeface="Helvetica Neue" panose="02000503000000020004" pitchFamily="2" charset="0"/>
                        </a:rPr>
                        <a:t> 0.25x0.25 arcsec</a:t>
                      </a:r>
                      <a:r>
                        <a:rPr lang="fr-FR" sz="1700" baseline="30000" dirty="0">
                          <a:latin typeface="Helvetica Neue" panose="02000503000000020004" pitchFamily="2" charset="0"/>
                          <a:ea typeface="Helvetica Neue" panose="02000503000000020004" pitchFamily="2" charset="0"/>
                          <a:cs typeface="Helvetica Neue" panose="02000503000000020004" pitchFamily="2" charset="0"/>
                        </a:rPr>
                        <a:t>2</a:t>
                      </a:r>
                      <a:r>
                        <a:rPr lang="fr-FR" sz="1700" baseline="0" dirty="0">
                          <a:latin typeface="Helvetica Neue" panose="02000503000000020004" pitchFamily="2" charset="0"/>
                          <a:ea typeface="Helvetica Neue" panose="02000503000000020004" pitchFamily="2" charset="0"/>
                          <a:cs typeface="Helvetica Neue" panose="02000503000000020004" pitchFamily="2" charset="0"/>
                        </a:rPr>
                        <a:t> </a:t>
                      </a:r>
                      <a:r>
                        <a:rPr lang="fr-FR" sz="1700" baseline="0" dirty="0" err="1">
                          <a:latin typeface="Helvetica Neue" panose="02000503000000020004" pitchFamily="2" charset="0"/>
                          <a:ea typeface="Helvetica Neue" panose="02000503000000020004" pitchFamily="2" charset="0"/>
                          <a:cs typeface="Helvetica Neue" panose="02000503000000020004" pitchFamily="2" charset="0"/>
                        </a:rPr>
                        <a:t>spaxel</a:t>
                      </a:r>
                      <a:endParaRPr lang="fr-FR" sz="1700" baseline="30000" dirty="0">
                        <a:latin typeface="Helvetica Neue" panose="02000503000000020004" pitchFamily="2" charset="0"/>
                        <a:ea typeface="Helvetica Neue" panose="02000503000000020004" pitchFamily="2" charset="0"/>
                        <a:cs typeface="Helvetica Neue" panose="02000503000000020004" pitchFamily="2" charset="0"/>
                      </a:endParaRPr>
                    </a:p>
                  </a:txBody>
                  <a:tcPr/>
                </a:tc>
                <a:extLst>
                  <a:ext uri="{0D108BD9-81ED-4DB2-BD59-A6C34878D82A}">
                    <a16:rowId xmlns:a16="http://schemas.microsoft.com/office/drawing/2014/main" val="1601694046"/>
                  </a:ext>
                </a:extLst>
              </a:tr>
              <a:tr h="348483">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IFS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Resolution</a:t>
                      </a:r>
                      <a:endParaRPr lang="fr-FR" sz="1700" dirty="0">
                        <a:latin typeface="Helvetica Neue" panose="02000503000000020004" pitchFamily="2" charset="0"/>
                        <a:ea typeface="Helvetica Neue" panose="02000503000000020004" pitchFamily="2" charset="0"/>
                        <a:cs typeface="Helvetica Neue" panose="02000503000000020004" pitchFamily="2" charset="0"/>
                      </a:endParaRPr>
                    </a:p>
                  </a:txBody>
                  <a:tcPr>
                    <a:solidFill>
                      <a:schemeClr val="accent3">
                        <a:lumMod val="40000"/>
                        <a:lumOff val="60000"/>
                      </a:schemeClr>
                    </a:solidFill>
                  </a:tcPr>
                </a:tc>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4,800 @ 480,750 nm</a:t>
                      </a:r>
                    </a:p>
                  </a:txBody>
                  <a:tcPr>
                    <a:solidFill>
                      <a:schemeClr val="accent3">
                        <a:lumMod val="40000"/>
                        <a:lumOff val="60000"/>
                      </a:schemeClr>
                    </a:solidFill>
                  </a:tcPr>
                </a:tc>
                <a:extLst>
                  <a:ext uri="{0D108BD9-81ED-4DB2-BD59-A6C34878D82A}">
                    <a16:rowId xmlns:a16="http://schemas.microsoft.com/office/drawing/2014/main" val="2067547460"/>
                  </a:ext>
                </a:extLst>
              </a:tr>
              <a:tr h="348483">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IFS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Spec</a:t>
                      </a:r>
                      <a:r>
                        <a:rPr lang="fr-FR" sz="1700" dirty="0">
                          <a:latin typeface="Helvetica Neue" panose="02000503000000020004" pitchFamily="2" charset="0"/>
                          <a:ea typeface="Helvetica Neue" panose="02000503000000020004" pitchFamily="2" charset="0"/>
                          <a:cs typeface="Helvetica Neue" panose="02000503000000020004" pitchFamily="2" charset="0"/>
                        </a:rPr>
                        <a:t>. Range</a:t>
                      </a:r>
                    </a:p>
                  </a:txBody>
                  <a:tcPr/>
                </a:tc>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370-930 nm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simultaneous</a:t>
                      </a:r>
                      <a:r>
                        <a:rPr lang="fr-FR" sz="1700" dirty="0">
                          <a:latin typeface="Helvetica Neue" panose="02000503000000020004" pitchFamily="2" charset="0"/>
                          <a:ea typeface="Helvetica Neue" panose="02000503000000020004" pitchFamily="2" charset="0"/>
                          <a:cs typeface="Helvetica Neue" panose="02000503000000020004" pitchFamily="2" charset="0"/>
                        </a:rPr>
                        <a:t>)</a:t>
                      </a:r>
                    </a:p>
                  </a:txBody>
                  <a:tcPr/>
                </a:tc>
                <a:extLst>
                  <a:ext uri="{0D108BD9-81ED-4DB2-BD59-A6C34878D82A}">
                    <a16:rowId xmlns:a16="http://schemas.microsoft.com/office/drawing/2014/main" val="1080259169"/>
                  </a:ext>
                </a:extLst>
              </a:tr>
              <a:tr h="348483">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IFS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Patrol</a:t>
                      </a:r>
                      <a:r>
                        <a:rPr lang="fr-FR" sz="1700" dirty="0">
                          <a:latin typeface="Helvetica Neue" panose="02000503000000020004" pitchFamily="2" charset="0"/>
                          <a:ea typeface="Helvetica Neue" panose="02000503000000020004" pitchFamily="2" charset="0"/>
                          <a:cs typeface="Helvetica Neue" panose="02000503000000020004" pitchFamily="2" charset="0"/>
                        </a:rPr>
                        <a:t> Field</a:t>
                      </a:r>
                    </a:p>
                  </a:txBody>
                  <a:tcPr>
                    <a:solidFill>
                      <a:schemeClr val="accent3">
                        <a:lumMod val="40000"/>
                        <a:lumOff val="60000"/>
                      </a:schemeClr>
                    </a:solidFill>
                  </a:tcPr>
                </a:tc>
                <a:tc>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13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arcmin</a:t>
                      </a:r>
                      <a:r>
                        <a:rPr lang="fr-FR" sz="1700" dirty="0">
                          <a:latin typeface="Helvetica Neue" panose="02000503000000020004" pitchFamily="2" charset="0"/>
                          <a:ea typeface="Helvetica Neue" panose="02000503000000020004" pitchFamily="2" charset="0"/>
                          <a:cs typeface="Helvetica Neue" panose="02000503000000020004" pitchFamily="2" charset="0"/>
                        </a:rPr>
                        <a:t>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diameter</a:t>
                      </a:r>
                      <a:endParaRPr lang="fr-FR" sz="1700" dirty="0">
                        <a:latin typeface="Helvetica Neue" panose="02000503000000020004" pitchFamily="2" charset="0"/>
                        <a:ea typeface="Helvetica Neue" panose="02000503000000020004" pitchFamily="2" charset="0"/>
                        <a:cs typeface="Helvetica Neue" panose="02000503000000020004" pitchFamily="2" charset="0"/>
                      </a:endParaRPr>
                    </a:p>
                  </a:txBody>
                  <a:tcPr>
                    <a:solidFill>
                      <a:schemeClr val="accent3">
                        <a:lumMod val="40000"/>
                        <a:lumOff val="60000"/>
                      </a:schemeClr>
                    </a:solidFill>
                  </a:tcPr>
                </a:tc>
                <a:extLst>
                  <a:ext uri="{0D108BD9-81ED-4DB2-BD59-A6C34878D82A}">
                    <a16:rowId xmlns:a16="http://schemas.microsoft.com/office/drawing/2014/main" val="3752977029"/>
                  </a:ext>
                </a:extLst>
              </a:tr>
              <a:tr h="348483">
                <a:tc gridSpan="2">
                  <a:txBody>
                    <a:bodyPr/>
                    <a:lstStyle/>
                    <a:p>
                      <a:r>
                        <a:rPr lang="fr-FR" sz="1700" dirty="0">
                          <a:latin typeface="Helvetica Neue" panose="02000503000000020004" pitchFamily="2" charset="0"/>
                          <a:ea typeface="Helvetica Neue" panose="02000503000000020004" pitchFamily="2" charset="0"/>
                          <a:cs typeface="Helvetica Neue" panose="02000503000000020004" pitchFamily="2" charset="0"/>
                        </a:rPr>
                        <a:t>MOS &amp; IFS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parallel</a:t>
                      </a:r>
                      <a:r>
                        <a:rPr lang="fr-FR" sz="1700" dirty="0">
                          <a:latin typeface="Helvetica Neue" panose="02000503000000020004" pitchFamily="2" charset="0"/>
                          <a:ea typeface="Helvetica Neue" panose="02000503000000020004" pitchFamily="2" charset="0"/>
                          <a:cs typeface="Helvetica Neue" panose="02000503000000020004" pitchFamily="2" charset="0"/>
                        </a:rPr>
                        <a:t>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operation</a:t>
                      </a:r>
                      <a:endParaRPr lang="fr-FR" sz="1700" dirty="0">
                        <a:latin typeface="Helvetica Neue" panose="02000503000000020004" pitchFamily="2" charset="0"/>
                        <a:ea typeface="Helvetica Neue" panose="02000503000000020004" pitchFamily="2" charset="0"/>
                        <a:cs typeface="Helvetica Neue" panose="02000503000000020004" pitchFamily="2" charset="0"/>
                      </a:endParaRPr>
                    </a:p>
                  </a:txBody>
                  <a:tcPr>
                    <a:solidFill>
                      <a:schemeClr val="accent5">
                        <a:lumMod val="20000"/>
                        <a:lumOff val="80000"/>
                      </a:schemeClr>
                    </a:solidFill>
                  </a:tcPr>
                </a:tc>
                <a:tc hMerge="1">
                  <a:txBody>
                    <a:bodyPr/>
                    <a:lstStyle/>
                    <a:p>
                      <a:endParaRPr lang="fr-FR" dirty="0"/>
                    </a:p>
                  </a:txBody>
                  <a:tcPr/>
                </a:tc>
                <a:extLst>
                  <a:ext uri="{0D108BD9-81ED-4DB2-BD59-A6C34878D82A}">
                    <a16:rowId xmlns:a16="http://schemas.microsoft.com/office/drawing/2014/main" val="1529886257"/>
                  </a:ext>
                </a:extLst>
              </a:tr>
              <a:tr h="348483">
                <a:tc gridSpan="2">
                  <a:txBody>
                    <a:bodyPr/>
                    <a:lstStyle/>
                    <a:p>
                      <a:r>
                        <a:rPr lang="fr-FR" sz="1700" dirty="0" err="1">
                          <a:latin typeface="Helvetica Neue" panose="02000503000000020004" pitchFamily="2" charset="0"/>
                          <a:ea typeface="Helvetica Neue" panose="02000503000000020004" pitchFamily="2" charset="0"/>
                          <a:cs typeface="Helvetica Neue" panose="02000503000000020004" pitchFamily="2" charset="0"/>
                        </a:rPr>
                        <a:t>ToO</a:t>
                      </a:r>
                      <a:r>
                        <a:rPr lang="fr-FR" sz="1700" dirty="0">
                          <a:latin typeface="Helvetica Neue" panose="02000503000000020004" pitchFamily="2" charset="0"/>
                          <a:ea typeface="Helvetica Neue" panose="02000503000000020004" pitchFamily="2" charset="0"/>
                          <a:cs typeface="Helvetica Neue" panose="02000503000000020004" pitchFamily="2" charset="0"/>
                        </a:rPr>
                        <a:t>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implemented</a:t>
                      </a:r>
                      <a:r>
                        <a:rPr lang="fr-FR" sz="1700" dirty="0">
                          <a:latin typeface="Helvetica Neue" panose="02000503000000020004" pitchFamily="2" charset="0"/>
                          <a:ea typeface="Helvetica Neue" panose="02000503000000020004" pitchFamily="2" charset="0"/>
                          <a:cs typeface="Helvetica Neue" panose="02000503000000020004" pitchFamily="2" charset="0"/>
                        </a:rPr>
                        <a:t> at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telescope</a:t>
                      </a:r>
                      <a:r>
                        <a:rPr lang="fr-FR" sz="1700" dirty="0">
                          <a:latin typeface="Helvetica Neue" panose="02000503000000020004" pitchFamily="2" charset="0"/>
                          <a:ea typeface="Helvetica Neue" panose="02000503000000020004" pitchFamily="2" charset="0"/>
                          <a:cs typeface="Helvetica Neue" panose="02000503000000020004" pitchFamily="2" charset="0"/>
                        </a:rPr>
                        <a:t> &amp; fibre </a:t>
                      </a:r>
                      <a:r>
                        <a:rPr lang="fr-FR" sz="1700" dirty="0" err="1">
                          <a:latin typeface="Helvetica Neue" panose="02000503000000020004" pitchFamily="2" charset="0"/>
                          <a:ea typeface="Helvetica Neue" panose="02000503000000020004" pitchFamily="2" charset="0"/>
                          <a:cs typeface="Helvetica Neue" panose="02000503000000020004" pitchFamily="2" charset="0"/>
                        </a:rPr>
                        <a:t>level</a:t>
                      </a:r>
                      <a:endParaRPr lang="fr-FR" sz="1700" dirty="0">
                        <a:latin typeface="Helvetica Neue" panose="02000503000000020004" pitchFamily="2" charset="0"/>
                        <a:ea typeface="Helvetica Neue" panose="02000503000000020004" pitchFamily="2" charset="0"/>
                        <a:cs typeface="Helvetica Neue" panose="02000503000000020004" pitchFamily="2" charset="0"/>
                      </a:endParaRPr>
                    </a:p>
                  </a:txBody>
                  <a:tcPr>
                    <a:solidFill>
                      <a:schemeClr val="accent5">
                        <a:lumMod val="20000"/>
                        <a:lumOff val="80000"/>
                      </a:schemeClr>
                    </a:solidFill>
                  </a:tcPr>
                </a:tc>
                <a:tc hMerge="1">
                  <a:txBody>
                    <a:bodyPr/>
                    <a:lstStyle/>
                    <a:p>
                      <a:endParaRPr lang="fr-FR"/>
                    </a:p>
                  </a:txBody>
                  <a:tcPr/>
                </a:tc>
                <a:extLst>
                  <a:ext uri="{0D108BD9-81ED-4DB2-BD59-A6C34878D82A}">
                    <a16:rowId xmlns:a16="http://schemas.microsoft.com/office/drawing/2014/main" val="3128306064"/>
                  </a:ext>
                </a:extLst>
              </a:tr>
            </a:tbl>
          </a:graphicData>
        </a:graphic>
      </p:graphicFrame>
      <p:sp>
        <p:nvSpPr>
          <p:cNvPr id="129" name="Rectangle 128">
            <a:extLst>
              <a:ext uri="{FF2B5EF4-FFF2-40B4-BE49-F238E27FC236}">
                <a16:creationId xmlns:a16="http://schemas.microsoft.com/office/drawing/2014/main" id="{6B9596ED-C92F-C33A-3474-28256131A997}"/>
              </a:ext>
            </a:extLst>
          </p:cNvPr>
          <p:cNvSpPr/>
          <p:nvPr/>
        </p:nvSpPr>
        <p:spPr>
          <a:xfrm>
            <a:off x="1743265" y="2471759"/>
            <a:ext cx="6898967" cy="43824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Rectangle 129">
            <a:extLst>
              <a:ext uri="{FF2B5EF4-FFF2-40B4-BE49-F238E27FC236}">
                <a16:creationId xmlns:a16="http://schemas.microsoft.com/office/drawing/2014/main" id="{713CD025-CB94-3075-E85D-E24D27E6C1EA}"/>
              </a:ext>
            </a:extLst>
          </p:cNvPr>
          <p:cNvSpPr/>
          <p:nvPr/>
        </p:nvSpPr>
        <p:spPr>
          <a:xfrm>
            <a:off x="1770744" y="3507359"/>
            <a:ext cx="6872023" cy="3202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Rectangle 130">
            <a:extLst>
              <a:ext uri="{FF2B5EF4-FFF2-40B4-BE49-F238E27FC236}">
                <a16:creationId xmlns:a16="http://schemas.microsoft.com/office/drawing/2014/main" id="{AA57F370-B730-33B0-4BEB-B3820D99C80C}"/>
              </a:ext>
            </a:extLst>
          </p:cNvPr>
          <p:cNvSpPr/>
          <p:nvPr/>
        </p:nvSpPr>
        <p:spPr>
          <a:xfrm>
            <a:off x="1656262" y="4536973"/>
            <a:ext cx="6985970" cy="21569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TextBox 132">
            <a:extLst>
              <a:ext uri="{FF2B5EF4-FFF2-40B4-BE49-F238E27FC236}">
                <a16:creationId xmlns:a16="http://schemas.microsoft.com/office/drawing/2014/main" id="{9B9A2285-EA38-0DFC-C678-D11E3B28A442}"/>
              </a:ext>
            </a:extLst>
          </p:cNvPr>
          <p:cNvSpPr txBox="1"/>
          <p:nvPr/>
        </p:nvSpPr>
        <p:spPr>
          <a:xfrm>
            <a:off x="8670245" y="1411008"/>
            <a:ext cx="2386010" cy="353943"/>
          </a:xfrm>
          <a:prstGeom prst="rect">
            <a:avLst/>
          </a:prstGeom>
          <a:solidFill>
            <a:srgbClr val="EBB3E9"/>
          </a:solidFill>
        </p:spPr>
        <p:txBody>
          <a:bodyPr wrap="square">
            <a:spAutoFit/>
          </a:bodyPr>
          <a:lstStyle/>
          <a:p>
            <a:r>
              <a:rPr lang="en-US" sz="1700" dirty="0">
                <a:solidFill>
                  <a:schemeClr val="bg1"/>
                </a:solidFill>
              </a:rPr>
              <a:t>x2 VLT area</a:t>
            </a:r>
          </a:p>
        </p:txBody>
      </p:sp>
      <p:sp>
        <p:nvSpPr>
          <p:cNvPr id="132" name="Rectangle 131">
            <a:extLst>
              <a:ext uri="{FF2B5EF4-FFF2-40B4-BE49-F238E27FC236}">
                <a16:creationId xmlns:a16="http://schemas.microsoft.com/office/drawing/2014/main" id="{FFE8DDC5-6C03-F2FD-7600-BC45BE824C6E}"/>
              </a:ext>
            </a:extLst>
          </p:cNvPr>
          <p:cNvSpPr/>
          <p:nvPr/>
        </p:nvSpPr>
        <p:spPr>
          <a:xfrm>
            <a:off x="1589315" y="5995638"/>
            <a:ext cx="7167934" cy="7704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TextBox 133">
            <a:extLst>
              <a:ext uri="{FF2B5EF4-FFF2-40B4-BE49-F238E27FC236}">
                <a16:creationId xmlns:a16="http://schemas.microsoft.com/office/drawing/2014/main" id="{0A508E27-A6AB-3E64-EC96-C92A6D6E4117}"/>
              </a:ext>
            </a:extLst>
          </p:cNvPr>
          <p:cNvSpPr txBox="1"/>
          <p:nvPr/>
        </p:nvSpPr>
        <p:spPr>
          <a:xfrm>
            <a:off x="8670246" y="1780340"/>
            <a:ext cx="2386010" cy="353943"/>
          </a:xfrm>
          <a:prstGeom prst="rect">
            <a:avLst/>
          </a:prstGeom>
          <a:solidFill>
            <a:srgbClr val="CED5EB"/>
          </a:solidFill>
        </p:spPr>
        <p:txBody>
          <a:bodyPr wrap="square">
            <a:spAutoFit/>
          </a:bodyPr>
          <a:lstStyle/>
          <a:p>
            <a:r>
              <a:rPr lang="en-US" sz="1700" dirty="0">
                <a:solidFill>
                  <a:schemeClr val="bg1"/>
                </a:solidFill>
              </a:rPr>
              <a:t>x22 MOONS x2.5 PFS </a:t>
            </a:r>
          </a:p>
        </p:txBody>
      </p:sp>
      <p:sp>
        <p:nvSpPr>
          <p:cNvPr id="135" name="TextBox 134">
            <a:extLst>
              <a:ext uri="{FF2B5EF4-FFF2-40B4-BE49-F238E27FC236}">
                <a16:creationId xmlns:a16="http://schemas.microsoft.com/office/drawing/2014/main" id="{52DFB4AD-3E12-9100-FCC6-666FE496A949}"/>
              </a:ext>
            </a:extLst>
          </p:cNvPr>
          <p:cNvSpPr txBox="1"/>
          <p:nvPr/>
        </p:nvSpPr>
        <p:spPr>
          <a:xfrm>
            <a:off x="8670246" y="2471759"/>
            <a:ext cx="2386010" cy="353943"/>
          </a:xfrm>
          <a:prstGeom prst="rect">
            <a:avLst/>
          </a:prstGeom>
          <a:solidFill>
            <a:srgbClr val="92C375"/>
          </a:solidFill>
        </p:spPr>
        <p:txBody>
          <a:bodyPr wrap="square">
            <a:spAutoFit/>
          </a:bodyPr>
          <a:lstStyle/>
          <a:p>
            <a:r>
              <a:rPr lang="en-US" sz="1700" dirty="0">
                <a:solidFill>
                  <a:schemeClr val="bg1"/>
                </a:solidFill>
              </a:rPr>
              <a:t>x13 4MOST x6 DESI</a:t>
            </a:r>
          </a:p>
        </p:txBody>
      </p:sp>
      <p:sp>
        <p:nvSpPr>
          <p:cNvPr id="137" name="TextBox 136">
            <a:extLst>
              <a:ext uri="{FF2B5EF4-FFF2-40B4-BE49-F238E27FC236}">
                <a16:creationId xmlns:a16="http://schemas.microsoft.com/office/drawing/2014/main" id="{36B21F78-3002-C190-781D-BFE1A31F1303}"/>
              </a:ext>
            </a:extLst>
          </p:cNvPr>
          <p:cNvSpPr txBox="1"/>
          <p:nvPr/>
        </p:nvSpPr>
        <p:spPr>
          <a:xfrm>
            <a:off x="8670245" y="3861626"/>
            <a:ext cx="2386011" cy="353943"/>
          </a:xfrm>
          <a:prstGeom prst="rect">
            <a:avLst/>
          </a:prstGeom>
          <a:solidFill>
            <a:srgbClr val="FFD13F"/>
          </a:solidFill>
        </p:spPr>
        <p:txBody>
          <a:bodyPr wrap="square">
            <a:spAutoFit/>
          </a:bodyPr>
          <a:lstStyle/>
          <a:p>
            <a:r>
              <a:rPr lang="en-US" sz="1700" dirty="0">
                <a:solidFill>
                  <a:schemeClr val="bg1"/>
                </a:solidFill>
              </a:rPr>
              <a:t>x2 4MOST</a:t>
            </a:r>
          </a:p>
        </p:txBody>
      </p:sp>
      <p:sp>
        <p:nvSpPr>
          <p:cNvPr id="138" name="TextBox 137">
            <a:extLst>
              <a:ext uri="{FF2B5EF4-FFF2-40B4-BE49-F238E27FC236}">
                <a16:creationId xmlns:a16="http://schemas.microsoft.com/office/drawing/2014/main" id="{FD2FFEDA-2027-AE8B-FD51-B79D32FB1701}"/>
              </a:ext>
            </a:extLst>
          </p:cNvPr>
          <p:cNvSpPr txBox="1"/>
          <p:nvPr/>
        </p:nvSpPr>
        <p:spPr>
          <a:xfrm>
            <a:off x="8670245" y="4551962"/>
            <a:ext cx="2386011" cy="353943"/>
          </a:xfrm>
          <a:prstGeom prst="rect">
            <a:avLst/>
          </a:prstGeom>
          <a:solidFill>
            <a:srgbClr val="FFE4CB"/>
          </a:solidFill>
        </p:spPr>
        <p:txBody>
          <a:bodyPr wrap="square">
            <a:spAutoFit/>
          </a:bodyPr>
          <a:lstStyle/>
          <a:p>
            <a:r>
              <a:rPr lang="en-US" sz="1700" dirty="0">
                <a:solidFill>
                  <a:schemeClr val="bg1"/>
                </a:solidFill>
              </a:rPr>
              <a:t>x9 MUSE</a:t>
            </a:r>
          </a:p>
        </p:txBody>
      </p:sp>
      <p:sp>
        <p:nvSpPr>
          <p:cNvPr id="5" name="TextBox 4">
            <a:extLst>
              <a:ext uri="{FF2B5EF4-FFF2-40B4-BE49-F238E27FC236}">
                <a16:creationId xmlns:a16="http://schemas.microsoft.com/office/drawing/2014/main" id="{A796C6C3-C19F-86E7-0193-56E2D13D80F5}"/>
              </a:ext>
            </a:extLst>
          </p:cNvPr>
          <p:cNvSpPr txBox="1"/>
          <p:nvPr/>
        </p:nvSpPr>
        <p:spPr>
          <a:xfrm>
            <a:off x="8669496" y="4929823"/>
            <a:ext cx="2386761" cy="338554"/>
          </a:xfrm>
          <a:prstGeom prst="rect">
            <a:avLst/>
          </a:prstGeom>
          <a:solidFill>
            <a:srgbClr val="FFB9AD"/>
          </a:solidFill>
        </p:spPr>
        <p:txBody>
          <a:bodyPr wrap="square">
            <a:spAutoFit/>
          </a:bodyPr>
          <a:lstStyle/>
          <a:p>
            <a:r>
              <a:rPr lang="en-US" sz="1600" dirty="0">
                <a:solidFill>
                  <a:schemeClr val="bg1"/>
                </a:solidFill>
              </a:rPr>
              <a:t>x1.3</a:t>
            </a:r>
            <a:r>
              <a:rPr lang="en-US" sz="1200" dirty="0">
                <a:solidFill>
                  <a:schemeClr val="bg1"/>
                </a:solidFill>
              </a:rPr>
              <a:t> BlueMUSE </a:t>
            </a:r>
            <a:r>
              <a:rPr lang="en-US" sz="1600" dirty="0">
                <a:solidFill>
                  <a:schemeClr val="bg1"/>
                </a:solidFill>
              </a:rPr>
              <a:t>x1.7</a:t>
            </a:r>
            <a:r>
              <a:rPr lang="en-US" sz="1200" dirty="0">
                <a:solidFill>
                  <a:schemeClr val="bg1"/>
                </a:solidFill>
              </a:rPr>
              <a:t> MUSE</a:t>
            </a:r>
          </a:p>
        </p:txBody>
      </p:sp>
      <p:sp>
        <p:nvSpPr>
          <p:cNvPr id="139" name="TextBox 138">
            <a:extLst>
              <a:ext uri="{FF2B5EF4-FFF2-40B4-BE49-F238E27FC236}">
                <a16:creationId xmlns:a16="http://schemas.microsoft.com/office/drawing/2014/main" id="{402A548A-0C3C-804E-11DA-4EB3061F3BB2}"/>
              </a:ext>
            </a:extLst>
          </p:cNvPr>
          <p:cNvSpPr txBox="1"/>
          <p:nvPr/>
        </p:nvSpPr>
        <p:spPr>
          <a:xfrm>
            <a:off x="8670245" y="5293097"/>
            <a:ext cx="2386010" cy="353943"/>
          </a:xfrm>
          <a:prstGeom prst="rect">
            <a:avLst/>
          </a:prstGeom>
          <a:solidFill>
            <a:srgbClr val="FFE4CB"/>
          </a:solidFill>
        </p:spPr>
        <p:txBody>
          <a:bodyPr wrap="square">
            <a:spAutoFit/>
          </a:bodyPr>
          <a:lstStyle/>
          <a:p>
            <a:r>
              <a:rPr lang="en-US" sz="1700" dirty="0">
                <a:solidFill>
                  <a:schemeClr val="bg1"/>
                </a:solidFill>
              </a:rPr>
              <a:t>MUSE + BlueMUSE</a:t>
            </a:r>
          </a:p>
        </p:txBody>
      </p:sp>
      <p:sp>
        <p:nvSpPr>
          <p:cNvPr id="140" name="TextBox 139">
            <a:extLst>
              <a:ext uri="{FF2B5EF4-FFF2-40B4-BE49-F238E27FC236}">
                <a16:creationId xmlns:a16="http://schemas.microsoft.com/office/drawing/2014/main" id="{284503DF-CA5E-D5CC-BCBA-83E1B3BC12D5}"/>
              </a:ext>
            </a:extLst>
          </p:cNvPr>
          <p:cNvSpPr txBox="1"/>
          <p:nvPr/>
        </p:nvSpPr>
        <p:spPr>
          <a:xfrm>
            <a:off x="8670245" y="5961662"/>
            <a:ext cx="2386009" cy="353943"/>
          </a:xfrm>
          <a:prstGeom prst="rect">
            <a:avLst/>
          </a:prstGeom>
          <a:solidFill>
            <a:srgbClr val="E6E6E6"/>
          </a:solidFill>
        </p:spPr>
        <p:txBody>
          <a:bodyPr wrap="square">
            <a:spAutoFit/>
          </a:bodyPr>
          <a:lstStyle/>
          <a:p>
            <a:r>
              <a:rPr lang="en-US" sz="1700" dirty="0">
                <a:solidFill>
                  <a:schemeClr val="bg1"/>
                </a:solidFill>
              </a:rPr>
              <a:t>New</a:t>
            </a:r>
          </a:p>
        </p:txBody>
      </p:sp>
      <p:sp>
        <p:nvSpPr>
          <p:cNvPr id="141" name="TextBox 140">
            <a:extLst>
              <a:ext uri="{FF2B5EF4-FFF2-40B4-BE49-F238E27FC236}">
                <a16:creationId xmlns:a16="http://schemas.microsoft.com/office/drawing/2014/main" id="{EF15E758-FF63-9599-FAC4-89AE23146B3F}"/>
              </a:ext>
            </a:extLst>
          </p:cNvPr>
          <p:cNvSpPr txBox="1"/>
          <p:nvPr/>
        </p:nvSpPr>
        <p:spPr>
          <a:xfrm>
            <a:off x="8670246" y="6315605"/>
            <a:ext cx="2386008" cy="353943"/>
          </a:xfrm>
          <a:prstGeom prst="rect">
            <a:avLst/>
          </a:prstGeom>
          <a:solidFill>
            <a:srgbClr val="E6E6E6"/>
          </a:solidFill>
          <a:ln>
            <a:noFill/>
          </a:ln>
        </p:spPr>
        <p:txBody>
          <a:bodyPr wrap="square">
            <a:spAutoFit/>
          </a:bodyPr>
          <a:lstStyle/>
          <a:p>
            <a:r>
              <a:rPr lang="en-US" sz="1700" dirty="0">
                <a:solidFill>
                  <a:schemeClr val="bg1"/>
                </a:solidFill>
              </a:rPr>
              <a:t>New</a:t>
            </a:r>
          </a:p>
        </p:txBody>
      </p:sp>
      <p:sp>
        <p:nvSpPr>
          <p:cNvPr id="6" name="TextBox 5">
            <a:extLst>
              <a:ext uri="{FF2B5EF4-FFF2-40B4-BE49-F238E27FC236}">
                <a16:creationId xmlns:a16="http://schemas.microsoft.com/office/drawing/2014/main" id="{2D7BE839-AD29-F2AB-B3FF-665989378961}"/>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379276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0" nodeType="clickEffect">
                                  <p:stCondLst>
                                    <p:cond delay="0"/>
                                  </p:stCondLst>
                                  <p:childTnLst>
                                    <p:set>
                                      <p:cBhvr>
                                        <p:cTn id="12" dur="1" fill="hold">
                                          <p:stCondLst>
                                            <p:cond delay="0"/>
                                          </p:stCondLst>
                                        </p:cTn>
                                        <p:tgtEl>
                                          <p:spTgt spid="12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3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0" nodeType="clickEffect">
                                  <p:stCondLst>
                                    <p:cond delay="0"/>
                                  </p:stCondLst>
                                  <p:childTnLst>
                                    <p:set>
                                      <p:cBhvr>
                                        <p:cTn id="20" dur="1" fill="hold">
                                          <p:stCondLst>
                                            <p:cond delay="0"/>
                                          </p:stCondLst>
                                        </p:cTn>
                                        <p:tgtEl>
                                          <p:spTgt spid="130"/>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0" nodeType="clickEffect">
                                  <p:stCondLst>
                                    <p:cond delay="0"/>
                                  </p:stCondLst>
                                  <p:childTnLst>
                                    <p:set>
                                      <p:cBhvr>
                                        <p:cTn id="28" dur="1" fill="hold">
                                          <p:stCondLst>
                                            <p:cond delay="0"/>
                                          </p:stCondLst>
                                        </p:cTn>
                                        <p:tgtEl>
                                          <p:spTgt spid="131"/>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38"/>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3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9" presetClass="exit" presetSubtype="0" fill="hold" grpId="0" nodeType="clickEffect">
                                  <p:stCondLst>
                                    <p:cond delay="0"/>
                                  </p:stCondLst>
                                  <p:childTnLst>
                                    <p:animEffect transition="out" filter="dissolve">
                                      <p:cBhvr>
                                        <p:cTn id="40" dur="500"/>
                                        <p:tgtEl>
                                          <p:spTgt spid="132"/>
                                        </p:tgtEl>
                                      </p:cBhvr>
                                    </p:animEffect>
                                    <p:set>
                                      <p:cBhvr>
                                        <p:cTn id="41" dur="1" fill="hold">
                                          <p:stCondLst>
                                            <p:cond delay="499"/>
                                          </p:stCondLst>
                                        </p:cTn>
                                        <p:tgtEl>
                                          <p:spTgt spid="132"/>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140"/>
                                        </p:tgtEl>
                                        <p:attrNameLst>
                                          <p:attrName>style.visibility</p:attrName>
                                        </p:attrNameLst>
                                      </p:cBhvr>
                                      <p:to>
                                        <p:strVal val="visible"/>
                                      </p:to>
                                    </p:set>
                                  </p:childTnLst>
                                </p:cTn>
                              </p:par>
                              <p:par>
                                <p:cTn id="46" presetID="1" presetClass="entr" presetSubtype="0" fill="hold" grpId="0" nodeType="withEffect">
                                  <p:stCondLst>
                                    <p:cond delay="0"/>
                                  </p:stCondLst>
                                  <p:childTnLst>
                                    <p:set>
                                      <p:cBhvr>
                                        <p:cTn id="47" dur="1" fill="hold">
                                          <p:stCondLst>
                                            <p:cond delay="0"/>
                                          </p:stCondLst>
                                        </p:cTn>
                                        <p:tgtEl>
                                          <p:spTgt spid="1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 grpId="0" animBg="1"/>
      <p:bldP spid="130" grpId="0" animBg="1"/>
      <p:bldP spid="131" grpId="0" animBg="1"/>
      <p:bldP spid="133" grpId="0" animBg="1"/>
      <p:bldP spid="132" grpId="0" animBg="1"/>
      <p:bldP spid="134" grpId="0" animBg="1"/>
      <p:bldP spid="135" grpId="0" animBg="1"/>
      <p:bldP spid="137" grpId="0" animBg="1"/>
      <p:bldP spid="138" grpId="0" animBg="1"/>
      <p:bldP spid="5" grpId="0" animBg="1"/>
      <p:bldP spid="139" grpId="0" animBg="1"/>
      <p:bldP spid="140" grpId="0" animBg="1"/>
      <p:bldP spid="14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1438E8-B7A2-2757-74B5-2679E13337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CE7EA7-4AF9-C8AA-C4E5-9CC3DC6202CD}"/>
              </a:ext>
            </a:extLst>
          </p:cNvPr>
          <p:cNvSpPr>
            <a:spLocks noGrp="1"/>
          </p:cNvSpPr>
          <p:nvPr>
            <p:ph type="title"/>
          </p:nvPr>
        </p:nvSpPr>
        <p:spPr/>
        <p:txBody>
          <a:bodyPr>
            <a:normAutofit/>
          </a:bodyPr>
          <a:lstStyle/>
          <a:p>
            <a:r>
              <a:rPr lang="en-GB" sz="4800" dirty="0">
                <a:solidFill>
                  <a:srgbClr val="FEAE00"/>
                </a:solidFill>
              </a:rPr>
              <a:t>Field of views</a:t>
            </a:r>
            <a:endParaRPr lang="en-GB" sz="4800" dirty="0"/>
          </a:p>
        </p:txBody>
      </p:sp>
      <p:pic>
        <p:nvPicPr>
          <p:cNvPr id="6" name="Graphic 5">
            <a:extLst>
              <a:ext uri="{FF2B5EF4-FFF2-40B4-BE49-F238E27FC236}">
                <a16:creationId xmlns:a16="http://schemas.microsoft.com/office/drawing/2014/main" id="{C09A33E2-A6F1-0A1F-0854-85CC3A4770D9}"/>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468923" y="0"/>
            <a:ext cx="11254154" cy="6330462"/>
          </a:xfrm>
          <a:prstGeom prst="rect">
            <a:avLst/>
          </a:prstGeom>
        </p:spPr>
      </p:pic>
      <p:sp>
        <p:nvSpPr>
          <p:cNvPr id="8" name="Oval 7">
            <a:extLst>
              <a:ext uri="{FF2B5EF4-FFF2-40B4-BE49-F238E27FC236}">
                <a16:creationId xmlns:a16="http://schemas.microsoft.com/office/drawing/2014/main" id="{0CB382CE-9095-292F-8D1C-687D66918588}"/>
              </a:ext>
            </a:extLst>
          </p:cNvPr>
          <p:cNvSpPr>
            <a:spLocks noChangeAspect="1"/>
          </p:cNvSpPr>
          <p:nvPr/>
        </p:nvSpPr>
        <p:spPr>
          <a:xfrm>
            <a:off x="7908952" y="4041802"/>
            <a:ext cx="857053" cy="857053"/>
          </a:xfrm>
          <a:prstGeom prst="ellipse">
            <a:avLst/>
          </a:prstGeom>
          <a:noFill/>
          <a:ln w="127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5-Point Star 8">
            <a:extLst>
              <a:ext uri="{FF2B5EF4-FFF2-40B4-BE49-F238E27FC236}">
                <a16:creationId xmlns:a16="http://schemas.microsoft.com/office/drawing/2014/main" id="{BF0EE43B-E6E2-02A3-F2E4-3DE224BDF111}"/>
              </a:ext>
            </a:extLst>
          </p:cNvPr>
          <p:cNvSpPr/>
          <p:nvPr/>
        </p:nvSpPr>
        <p:spPr>
          <a:xfrm>
            <a:off x="8166100" y="4105275"/>
            <a:ext cx="111125" cy="92075"/>
          </a:xfrm>
          <a:prstGeom prst="star5">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5-Point Star 9">
            <a:extLst>
              <a:ext uri="{FF2B5EF4-FFF2-40B4-BE49-F238E27FC236}">
                <a16:creationId xmlns:a16="http://schemas.microsoft.com/office/drawing/2014/main" id="{9A87392C-6858-B976-6BF6-19A2C3FAB13B}"/>
              </a:ext>
            </a:extLst>
          </p:cNvPr>
          <p:cNvSpPr>
            <a:spLocks noChangeAspect="1"/>
          </p:cNvSpPr>
          <p:nvPr/>
        </p:nvSpPr>
        <p:spPr>
          <a:xfrm>
            <a:off x="8604250" y="4502150"/>
            <a:ext cx="111125" cy="92075"/>
          </a:xfrm>
          <a:prstGeom prst="star5">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5-Point Star 10">
            <a:extLst>
              <a:ext uri="{FF2B5EF4-FFF2-40B4-BE49-F238E27FC236}">
                <a16:creationId xmlns:a16="http://schemas.microsoft.com/office/drawing/2014/main" id="{E2E5A725-52B9-A5B6-D3F3-6457148F7D62}"/>
              </a:ext>
            </a:extLst>
          </p:cNvPr>
          <p:cNvSpPr>
            <a:spLocks noChangeAspect="1"/>
          </p:cNvSpPr>
          <p:nvPr/>
        </p:nvSpPr>
        <p:spPr>
          <a:xfrm>
            <a:off x="7997827" y="4397377"/>
            <a:ext cx="78039" cy="64661"/>
          </a:xfrm>
          <a:prstGeom prst="star5">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C7A68CE-EA84-212B-54EA-1C2C5BE9A3FC}"/>
              </a:ext>
            </a:extLst>
          </p:cNvPr>
          <p:cNvSpPr/>
          <p:nvPr/>
        </p:nvSpPr>
        <p:spPr>
          <a:xfrm>
            <a:off x="2743199" y="2055813"/>
            <a:ext cx="313700" cy="380444"/>
          </a:xfrm>
          <a:prstGeom prst="rect">
            <a:avLst/>
          </a:prstGeom>
          <a:solidFill>
            <a:srgbClr val="00014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9010B21F-FD48-2C04-9613-F002BBFA6B06}"/>
              </a:ext>
            </a:extLst>
          </p:cNvPr>
          <p:cNvCxnSpPr>
            <a:cxnSpLocks/>
          </p:cNvCxnSpPr>
          <p:nvPr/>
        </p:nvCxnSpPr>
        <p:spPr>
          <a:xfrm flipV="1">
            <a:off x="8485106" y="3884945"/>
            <a:ext cx="1126106" cy="266367"/>
          </a:xfrm>
          <a:prstGeom prst="line">
            <a:avLst/>
          </a:prstGeom>
          <a:ln>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sp>
        <p:nvSpPr>
          <p:cNvPr id="17" name="Oval 16">
            <a:extLst>
              <a:ext uri="{FF2B5EF4-FFF2-40B4-BE49-F238E27FC236}">
                <a16:creationId xmlns:a16="http://schemas.microsoft.com/office/drawing/2014/main" id="{11314AD9-D822-77E4-7D4A-63020EF13B69}"/>
              </a:ext>
            </a:extLst>
          </p:cNvPr>
          <p:cNvSpPr/>
          <p:nvPr/>
        </p:nvSpPr>
        <p:spPr>
          <a:xfrm>
            <a:off x="8394801" y="4105275"/>
            <a:ext cx="126814" cy="126815"/>
          </a:xfrm>
          <a:prstGeom prst="ellipse">
            <a:avLst/>
          </a:prstGeom>
          <a:solidFill>
            <a:schemeClr val="tx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67EBF6F-74E3-B8B3-A30D-13575DD83801}"/>
              </a:ext>
            </a:extLst>
          </p:cNvPr>
          <p:cNvSpPr txBox="1"/>
          <p:nvPr/>
        </p:nvSpPr>
        <p:spPr>
          <a:xfrm>
            <a:off x="9569164" y="3647315"/>
            <a:ext cx="1669047" cy="584775"/>
          </a:xfrm>
          <a:prstGeom prst="rect">
            <a:avLst/>
          </a:prstGeom>
          <a:noFill/>
        </p:spPr>
        <p:txBody>
          <a:bodyPr wrap="none" rtlCol="0">
            <a:spAutoFit/>
          </a:bodyPr>
          <a:lstStyle/>
          <a:p>
            <a:r>
              <a:rPr lang="en-US" sz="1600" dirty="0">
                <a:latin typeface="Helvetica Neue Medium" panose="02000503000000020004" pitchFamily="2" charset="0"/>
                <a:ea typeface="Helvetica Neue Medium" panose="02000503000000020004" pitchFamily="2" charset="0"/>
                <a:cs typeface="Helvetica Neue Medium" panose="02000503000000020004" pitchFamily="2" charset="0"/>
              </a:rPr>
              <a:t>6 arcmin dia.</a:t>
            </a:r>
          </a:p>
          <a:p>
            <a:r>
              <a:rPr lang="en-US" sz="1600" dirty="0">
                <a:latin typeface="Helvetica Neue Medium" panose="02000503000000020004" pitchFamily="2" charset="0"/>
                <a:ea typeface="Helvetica Neue Medium" panose="02000503000000020004" pitchFamily="2" charset="0"/>
                <a:cs typeface="Helvetica Neue Medium" panose="02000503000000020004" pitchFamily="2" charset="0"/>
              </a:rPr>
              <a:t>NGS GLAO </a:t>
            </a:r>
            <a:r>
              <a:rPr lang="en-US" sz="1600" dirty="0" err="1">
                <a:latin typeface="Helvetica Neue Medium" panose="02000503000000020004" pitchFamily="2" charset="0"/>
                <a:ea typeface="Helvetica Neue Medium" panose="02000503000000020004" pitchFamily="2" charset="0"/>
                <a:cs typeface="Helvetica Neue Medium" panose="02000503000000020004" pitchFamily="2" charset="0"/>
              </a:rPr>
              <a:t>FoV</a:t>
            </a:r>
            <a:endParaRPr lang="en-US" sz="1600" dirty="0">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sp>
        <p:nvSpPr>
          <p:cNvPr id="5" name="TextBox 4">
            <a:extLst>
              <a:ext uri="{FF2B5EF4-FFF2-40B4-BE49-F238E27FC236}">
                <a16:creationId xmlns:a16="http://schemas.microsoft.com/office/drawing/2014/main" id="{9EF1CE6C-DF1F-6E81-97B0-4556196AC01B}"/>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538805986"/>
      </p:ext>
    </p:extLst>
  </p:cSld>
  <p:clrMapOvr>
    <a:masterClrMapping/>
  </p:clrMapOvr>
  <p:extLst>
    <p:ext uri="{6950BFC3-D8DA-4A85-94F7-54DA5524770B}">
      <p188:commentRel xmlns:p188="http://schemas.microsoft.com/office/powerpoint/2018/8/main" r:id="rId3"/>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4AF7A-4A45-1A4E-6E72-721749D8BF4D}"/>
              </a:ext>
            </a:extLst>
          </p:cNvPr>
          <p:cNvSpPr>
            <a:spLocks noGrp="1"/>
          </p:cNvSpPr>
          <p:nvPr>
            <p:ph type="title"/>
          </p:nvPr>
        </p:nvSpPr>
        <p:spPr>
          <a:xfrm>
            <a:off x="835378" y="403397"/>
            <a:ext cx="9570494" cy="1027057"/>
          </a:xfrm>
        </p:spPr>
        <p:txBody>
          <a:bodyPr>
            <a:normAutofit fontScale="90000"/>
          </a:bodyPr>
          <a:lstStyle/>
          <a:p>
            <a:r>
              <a:rPr lang="en-US" sz="4900" dirty="0"/>
              <a:t>Going Parallel: A New Paradigm in Operations</a:t>
            </a:r>
            <a:endParaRPr lang="en-US" dirty="0"/>
          </a:p>
        </p:txBody>
      </p:sp>
      <p:sp>
        <p:nvSpPr>
          <p:cNvPr id="5" name="Content Placeholder 4">
            <a:extLst>
              <a:ext uri="{FF2B5EF4-FFF2-40B4-BE49-F238E27FC236}">
                <a16:creationId xmlns:a16="http://schemas.microsoft.com/office/drawing/2014/main" id="{80476CE0-461D-76CF-331A-D0F5472C4973}"/>
              </a:ext>
            </a:extLst>
          </p:cNvPr>
          <p:cNvSpPr>
            <a:spLocks noGrp="1"/>
          </p:cNvSpPr>
          <p:nvPr>
            <p:ph idx="1"/>
          </p:nvPr>
        </p:nvSpPr>
        <p:spPr/>
        <p:txBody>
          <a:bodyPr/>
          <a:lstStyle/>
          <a:p>
            <a:r>
              <a:rPr lang="en-US" dirty="0"/>
              <a:t>Run </a:t>
            </a:r>
            <a:r>
              <a:rPr lang="en-US" dirty="0">
                <a:solidFill>
                  <a:srgbClr val="FFC000"/>
                </a:solidFill>
              </a:rPr>
              <a:t>multiple surveys </a:t>
            </a:r>
            <a:r>
              <a:rPr lang="en-US" dirty="0"/>
              <a:t>in parallel addressing diverse science goals</a:t>
            </a:r>
          </a:p>
          <a:p>
            <a:pPr lvl="1"/>
            <a:r>
              <a:rPr lang="en-US" dirty="0"/>
              <a:t>Exploit extreme multiplexing (32,000 targets)</a:t>
            </a:r>
          </a:p>
          <a:p>
            <a:r>
              <a:rPr lang="en-US" dirty="0"/>
              <a:t>Enable </a:t>
            </a:r>
            <a:r>
              <a:rPr lang="en-US" dirty="0">
                <a:solidFill>
                  <a:srgbClr val="FFC000"/>
                </a:solidFill>
              </a:rPr>
              <a:t>time-domain</a:t>
            </a:r>
            <a:r>
              <a:rPr lang="en-US" dirty="0"/>
              <a:t> science within the survey strategy</a:t>
            </a:r>
          </a:p>
          <a:p>
            <a:pPr lvl="1"/>
            <a:r>
              <a:rPr lang="en-US" dirty="0"/>
              <a:t>Support repeated observations and targets of opportunity</a:t>
            </a:r>
          </a:p>
          <a:p>
            <a:r>
              <a:rPr lang="en-US" dirty="0"/>
              <a:t>Parallel </a:t>
            </a:r>
            <a:r>
              <a:rPr lang="en-US" dirty="0">
                <a:solidFill>
                  <a:srgbClr val="FFC000"/>
                </a:solidFill>
              </a:rPr>
              <a:t>Multiscale</a:t>
            </a:r>
            <a:r>
              <a:rPr lang="en-US" dirty="0"/>
              <a:t> Observations with IFS &amp; MOS</a:t>
            </a:r>
          </a:p>
          <a:p>
            <a:pPr lvl="1"/>
            <a:r>
              <a:rPr lang="en-US" dirty="0"/>
              <a:t>Leverage complementary spatial scales to enable a multiscale approach</a:t>
            </a:r>
          </a:p>
          <a:p>
            <a:pPr lvl="1"/>
            <a:r>
              <a:rPr lang="en-US" dirty="0"/>
              <a:t>MOS </a:t>
            </a:r>
            <a:r>
              <a:rPr lang="en-US" dirty="0">
                <a:solidFill>
                  <a:srgbClr val="FFC000"/>
                </a:solidFill>
              </a:rPr>
              <a:t>2 deg </a:t>
            </a:r>
            <a:r>
              <a:rPr lang="en-US" dirty="0" err="1"/>
              <a:t>FoV</a:t>
            </a:r>
            <a:r>
              <a:rPr lang="en-US" dirty="0"/>
              <a:t> </a:t>
            </a:r>
            <a:r>
              <a:rPr lang="en-US" dirty="0">
                <a:solidFill>
                  <a:srgbClr val="FFC000"/>
                </a:solidFill>
              </a:rPr>
              <a:t>sparse</a:t>
            </a:r>
            <a:r>
              <a:rPr lang="en-US" dirty="0"/>
              <a:t> sampling + IFS 3x3 arcmin</a:t>
            </a:r>
            <a:r>
              <a:rPr lang="en-US" baseline="30000" dirty="0"/>
              <a:t>2</a:t>
            </a:r>
            <a:r>
              <a:rPr lang="en-US" dirty="0"/>
              <a:t> </a:t>
            </a:r>
            <a:r>
              <a:rPr lang="en-US" dirty="0">
                <a:solidFill>
                  <a:srgbClr val="FFC000"/>
                </a:solidFill>
              </a:rPr>
              <a:t>continuous</a:t>
            </a:r>
            <a:r>
              <a:rPr lang="en-US" dirty="0"/>
              <a:t> sampling at </a:t>
            </a:r>
            <a:r>
              <a:rPr lang="en-US" dirty="0">
                <a:solidFill>
                  <a:srgbClr val="FFC000"/>
                </a:solidFill>
              </a:rPr>
              <a:t>0.25 arcsec </a:t>
            </a:r>
            <a:r>
              <a:rPr lang="en-US" dirty="0"/>
              <a:t>sampling</a:t>
            </a:r>
          </a:p>
        </p:txBody>
      </p:sp>
      <p:sp>
        <p:nvSpPr>
          <p:cNvPr id="6" name="TextBox 5">
            <a:extLst>
              <a:ext uri="{FF2B5EF4-FFF2-40B4-BE49-F238E27FC236}">
                <a16:creationId xmlns:a16="http://schemas.microsoft.com/office/drawing/2014/main" id="{0CF0C891-978D-0801-13E0-3E245CAD6287}"/>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170778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7FBFDDA-9948-0358-F315-C607F5C3BF69}"/>
              </a:ext>
            </a:extLst>
          </p:cNvPr>
          <p:cNvSpPr>
            <a:spLocks noGrp="1"/>
          </p:cNvSpPr>
          <p:nvPr>
            <p:ph type="title"/>
          </p:nvPr>
        </p:nvSpPr>
        <p:spPr>
          <a:xfrm>
            <a:off x="838200" y="365126"/>
            <a:ext cx="9614338" cy="911882"/>
          </a:xfrm>
        </p:spPr>
        <p:txBody>
          <a:bodyPr>
            <a:normAutofit fontScale="90000"/>
          </a:bodyPr>
          <a:lstStyle/>
          <a:p>
            <a:r>
              <a:rPr lang="en-US" dirty="0"/>
              <a:t>Example: A survey of massive clusters</a:t>
            </a:r>
          </a:p>
        </p:txBody>
      </p:sp>
      <p:sp>
        <p:nvSpPr>
          <p:cNvPr id="15" name="TextBox 14">
            <a:extLst>
              <a:ext uri="{FF2B5EF4-FFF2-40B4-BE49-F238E27FC236}">
                <a16:creationId xmlns:a16="http://schemas.microsoft.com/office/drawing/2014/main" id="{3713816E-BF80-F672-1126-721CAAED2FAF}"/>
              </a:ext>
            </a:extLst>
          </p:cNvPr>
          <p:cNvSpPr txBox="1"/>
          <p:nvPr/>
        </p:nvSpPr>
        <p:spPr>
          <a:xfrm>
            <a:off x="9745717" y="1365135"/>
            <a:ext cx="1906291" cy="276999"/>
          </a:xfrm>
          <a:prstGeom prst="rect">
            <a:avLst/>
          </a:prstGeom>
          <a:noFill/>
        </p:spPr>
        <p:txBody>
          <a:bodyPr wrap="none" rtlCol="0">
            <a:spAutoFit/>
          </a:bodyPr>
          <a:lstStyle/>
          <a:p>
            <a:r>
              <a:rPr lang="en-US" sz="1200" dirty="0"/>
              <a:t>Abell 2390, credits Euclid</a:t>
            </a:r>
          </a:p>
        </p:txBody>
      </p:sp>
      <p:sp>
        <p:nvSpPr>
          <p:cNvPr id="16" name="TextBox 15">
            <a:extLst>
              <a:ext uri="{FF2B5EF4-FFF2-40B4-BE49-F238E27FC236}">
                <a16:creationId xmlns:a16="http://schemas.microsoft.com/office/drawing/2014/main" id="{C4292163-7CC6-A006-D04B-DDB63B9C2847}"/>
              </a:ext>
            </a:extLst>
          </p:cNvPr>
          <p:cNvSpPr txBox="1"/>
          <p:nvPr/>
        </p:nvSpPr>
        <p:spPr>
          <a:xfrm>
            <a:off x="8108627" y="6510764"/>
            <a:ext cx="2343911" cy="276999"/>
          </a:xfrm>
          <a:prstGeom prst="rect">
            <a:avLst/>
          </a:prstGeom>
          <a:noFill/>
        </p:spPr>
        <p:txBody>
          <a:bodyPr wrap="none" rtlCol="0">
            <a:spAutoFit/>
          </a:bodyPr>
          <a:lstStyle/>
          <a:p>
            <a:r>
              <a:rPr lang="en-US" sz="1200" i="1" dirty="0"/>
              <a:t>Image conception: M-C Fortuna</a:t>
            </a:r>
          </a:p>
        </p:txBody>
      </p:sp>
      <p:pic>
        <p:nvPicPr>
          <p:cNvPr id="11" name="Picture 10">
            <a:extLst>
              <a:ext uri="{FF2B5EF4-FFF2-40B4-BE49-F238E27FC236}">
                <a16:creationId xmlns:a16="http://schemas.microsoft.com/office/drawing/2014/main" id="{5FD63C2A-B072-4EF5-8B7B-3107CF5E4B82}"/>
              </a:ext>
            </a:extLst>
          </p:cNvPr>
          <p:cNvPicPr>
            <a:picLocks noChangeAspect="1"/>
          </p:cNvPicPr>
          <p:nvPr/>
        </p:nvPicPr>
        <p:blipFill>
          <a:blip r:embed="rId3"/>
          <a:srcRect/>
          <a:stretch/>
        </p:blipFill>
        <p:spPr>
          <a:xfrm>
            <a:off x="0" y="0"/>
            <a:ext cx="12192000" cy="6858000"/>
          </a:xfrm>
          <a:prstGeom prst="rect">
            <a:avLst/>
          </a:prstGeom>
        </p:spPr>
      </p:pic>
      <p:pic>
        <p:nvPicPr>
          <p:cNvPr id="20" name="Picture 19">
            <a:extLst>
              <a:ext uri="{FF2B5EF4-FFF2-40B4-BE49-F238E27FC236}">
                <a16:creationId xmlns:a16="http://schemas.microsoft.com/office/drawing/2014/main" id="{E24FE68F-7635-AA0B-2F4F-E8EFC5DB0ECF}"/>
              </a:ext>
            </a:extLst>
          </p:cNvPr>
          <p:cNvPicPr>
            <a:picLocks noChangeAspect="1"/>
          </p:cNvPicPr>
          <p:nvPr/>
        </p:nvPicPr>
        <p:blipFill>
          <a:blip r:embed="rId4"/>
          <a:stretch>
            <a:fillRect/>
          </a:stretch>
        </p:blipFill>
        <p:spPr>
          <a:xfrm>
            <a:off x="0" y="-1"/>
            <a:ext cx="12192000" cy="6858000"/>
          </a:xfrm>
          <a:prstGeom prst="rect">
            <a:avLst/>
          </a:prstGeom>
        </p:spPr>
      </p:pic>
      <p:pic>
        <p:nvPicPr>
          <p:cNvPr id="3" name="Picture 2">
            <a:extLst>
              <a:ext uri="{FF2B5EF4-FFF2-40B4-BE49-F238E27FC236}">
                <a16:creationId xmlns:a16="http://schemas.microsoft.com/office/drawing/2014/main" id="{EFC7378E-4FF9-0D80-3302-7845421DD737}"/>
              </a:ext>
            </a:extLst>
          </p:cNvPr>
          <p:cNvPicPr>
            <a:picLocks noChangeAspect="1"/>
          </p:cNvPicPr>
          <p:nvPr/>
        </p:nvPicPr>
        <p:blipFill>
          <a:blip r:embed="rId5"/>
          <a:stretch>
            <a:fillRect/>
          </a:stretch>
        </p:blipFill>
        <p:spPr>
          <a:xfrm>
            <a:off x="0" y="-2"/>
            <a:ext cx="12192000" cy="6858000"/>
          </a:xfrm>
          <a:prstGeom prst="rect">
            <a:avLst/>
          </a:prstGeom>
        </p:spPr>
      </p:pic>
      <p:sp>
        <p:nvSpPr>
          <p:cNvPr id="29" name="5-Point Star 28">
            <a:extLst>
              <a:ext uri="{FF2B5EF4-FFF2-40B4-BE49-F238E27FC236}">
                <a16:creationId xmlns:a16="http://schemas.microsoft.com/office/drawing/2014/main" id="{26F3D61C-473A-5F71-AEF7-88D8093021B0}"/>
              </a:ext>
            </a:extLst>
          </p:cNvPr>
          <p:cNvSpPr>
            <a:spLocks noChangeAspect="1"/>
          </p:cNvSpPr>
          <p:nvPr/>
        </p:nvSpPr>
        <p:spPr>
          <a:xfrm>
            <a:off x="2605602" y="1858417"/>
            <a:ext cx="137160" cy="137160"/>
          </a:xfrm>
          <a:prstGeom prst="star5">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31CB6DA0-50E5-B07A-E7B8-A12703652F8D}"/>
              </a:ext>
            </a:extLst>
          </p:cNvPr>
          <p:cNvPicPr>
            <a:picLocks noChangeAspect="1"/>
          </p:cNvPicPr>
          <p:nvPr/>
        </p:nvPicPr>
        <p:blipFill>
          <a:blip r:embed="rId6"/>
          <a:srcRect/>
          <a:stretch/>
        </p:blipFill>
        <p:spPr>
          <a:xfrm>
            <a:off x="0" y="-1"/>
            <a:ext cx="12192000" cy="6858000"/>
          </a:xfrm>
          <a:prstGeom prst="rect">
            <a:avLst/>
          </a:prstGeom>
        </p:spPr>
      </p:pic>
      <p:sp>
        <p:nvSpPr>
          <p:cNvPr id="30" name="5-Point Star 29">
            <a:extLst>
              <a:ext uri="{FF2B5EF4-FFF2-40B4-BE49-F238E27FC236}">
                <a16:creationId xmlns:a16="http://schemas.microsoft.com/office/drawing/2014/main" id="{53A9B9FE-22C5-3BFF-DC8A-0392B8716176}"/>
              </a:ext>
            </a:extLst>
          </p:cNvPr>
          <p:cNvSpPr>
            <a:spLocks noChangeAspect="1"/>
          </p:cNvSpPr>
          <p:nvPr/>
        </p:nvSpPr>
        <p:spPr>
          <a:xfrm>
            <a:off x="4727474" y="1870135"/>
            <a:ext cx="137160" cy="137160"/>
          </a:xfrm>
          <a:prstGeom prst="star5">
            <a:avLst/>
          </a:prstGeom>
          <a:solidFill>
            <a:srgbClr val="00FD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A1403EE-6E88-E773-7B4C-18B17B569581}"/>
              </a:ext>
            </a:extLst>
          </p:cNvPr>
          <p:cNvPicPr>
            <a:picLocks noChangeAspect="1"/>
          </p:cNvPicPr>
          <p:nvPr/>
        </p:nvPicPr>
        <p:blipFill>
          <a:blip r:embed="rId7"/>
          <a:stretch>
            <a:fillRect/>
          </a:stretch>
        </p:blipFill>
        <p:spPr>
          <a:xfrm>
            <a:off x="0" y="-1"/>
            <a:ext cx="12192000" cy="6858000"/>
          </a:xfrm>
          <a:prstGeom prst="rect">
            <a:avLst/>
          </a:prstGeom>
        </p:spPr>
      </p:pic>
      <p:sp>
        <p:nvSpPr>
          <p:cNvPr id="31" name="5-Point Star 30">
            <a:extLst>
              <a:ext uri="{FF2B5EF4-FFF2-40B4-BE49-F238E27FC236}">
                <a16:creationId xmlns:a16="http://schemas.microsoft.com/office/drawing/2014/main" id="{8162C58A-6937-5AB6-7262-9528D967D573}"/>
              </a:ext>
            </a:extLst>
          </p:cNvPr>
          <p:cNvSpPr>
            <a:spLocks noChangeAspect="1"/>
          </p:cNvSpPr>
          <p:nvPr/>
        </p:nvSpPr>
        <p:spPr>
          <a:xfrm>
            <a:off x="2605598" y="2139771"/>
            <a:ext cx="137160" cy="137160"/>
          </a:xfrm>
          <a:prstGeom prst="star5">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5193674-2C9C-5ED2-66B7-4355D829FCF0}"/>
              </a:ext>
            </a:extLst>
          </p:cNvPr>
          <p:cNvPicPr>
            <a:picLocks noChangeAspect="1"/>
          </p:cNvPicPr>
          <p:nvPr/>
        </p:nvPicPr>
        <p:blipFill>
          <a:blip r:embed="rId8"/>
          <a:stretch>
            <a:fillRect/>
          </a:stretch>
        </p:blipFill>
        <p:spPr>
          <a:xfrm>
            <a:off x="0" y="-1"/>
            <a:ext cx="12192000" cy="6858000"/>
          </a:xfrm>
          <a:prstGeom prst="rect">
            <a:avLst/>
          </a:prstGeom>
        </p:spPr>
      </p:pic>
      <p:sp>
        <p:nvSpPr>
          <p:cNvPr id="32" name="5-Point Star 31">
            <a:extLst>
              <a:ext uri="{FF2B5EF4-FFF2-40B4-BE49-F238E27FC236}">
                <a16:creationId xmlns:a16="http://schemas.microsoft.com/office/drawing/2014/main" id="{B4859342-7B24-2B43-0C59-E23CB6140EB2}"/>
              </a:ext>
            </a:extLst>
          </p:cNvPr>
          <p:cNvSpPr>
            <a:spLocks noChangeAspect="1"/>
          </p:cNvSpPr>
          <p:nvPr/>
        </p:nvSpPr>
        <p:spPr>
          <a:xfrm>
            <a:off x="2599734" y="2409403"/>
            <a:ext cx="137160" cy="137160"/>
          </a:xfrm>
          <a:prstGeom prst="star5">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hidden="1">
            <a:extLst>
              <a:ext uri="{FF2B5EF4-FFF2-40B4-BE49-F238E27FC236}">
                <a16:creationId xmlns:a16="http://schemas.microsoft.com/office/drawing/2014/main" id="{CC698440-FA98-24B7-83C3-BBDC9CD7D850}"/>
              </a:ext>
            </a:extLst>
          </p:cNvPr>
          <p:cNvPicPr>
            <a:picLocks noChangeAspect="1"/>
          </p:cNvPicPr>
          <p:nvPr/>
        </p:nvPicPr>
        <p:blipFill>
          <a:blip r:embed="rId9"/>
          <a:stretch>
            <a:fillRect/>
          </a:stretch>
        </p:blipFill>
        <p:spPr>
          <a:xfrm>
            <a:off x="0" y="-1"/>
            <a:ext cx="12192000" cy="6858000"/>
          </a:xfrm>
          <a:prstGeom prst="rect">
            <a:avLst/>
          </a:prstGeom>
        </p:spPr>
      </p:pic>
      <p:pic>
        <p:nvPicPr>
          <p:cNvPr id="22" name="Picture 21" hidden="1">
            <a:extLst>
              <a:ext uri="{FF2B5EF4-FFF2-40B4-BE49-F238E27FC236}">
                <a16:creationId xmlns:a16="http://schemas.microsoft.com/office/drawing/2014/main" id="{2776FE4E-B42F-FD11-7D15-8BBDDF391617}"/>
              </a:ext>
            </a:extLst>
          </p:cNvPr>
          <p:cNvPicPr>
            <a:picLocks noChangeAspect="1"/>
          </p:cNvPicPr>
          <p:nvPr/>
        </p:nvPicPr>
        <p:blipFill>
          <a:blip r:embed="rId10"/>
          <a:stretch>
            <a:fillRect/>
          </a:stretch>
        </p:blipFill>
        <p:spPr>
          <a:xfrm>
            <a:off x="0" y="-1"/>
            <a:ext cx="12192000" cy="6858000"/>
          </a:xfrm>
          <a:prstGeom prst="rect">
            <a:avLst/>
          </a:prstGeom>
        </p:spPr>
      </p:pic>
      <p:pic>
        <p:nvPicPr>
          <p:cNvPr id="12" name="Picture 11">
            <a:extLst>
              <a:ext uri="{FF2B5EF4-FFF2-40B4-BE49-F238E27FC236}">
                <a16:creationId xmlns:a16="http://schemas.microsoft.com/office/drawing/2014/main" id="{D06D6FB2-6636-9EE7-A371-5F889F0BD7CC}"/>
              </a:ext>
            </a:extLst>
          </p:cNvPr>
          <p:cNvPicPr>
            <a:picLocks noChangeAspect="1"/>
          </p:cNvPicPr>
          <p:nvPr/>
        </p:nvPicPr>
        <p:blipFill>
          <a:blip r:embed="rId10"/>
          <a:srcRect l="63540" t="50725" r="22306" b="24028"/>
          <a:stretch>
            <a:fillRect/>
          </a:stretch>
        </p:blipFill>
        <p:spPr>
          <a:xfrm>
            <a:off x="6252949" y="1796548"/>
            <a:ext cx="4550735" cy="4614530"/>
          </a:xfrm>
          <a:prstGeom prst="rect">
            <a:avLst/>
          </a:prstGeom>
        </p:spPr>
      </p:pic>
      <p:sp>
        <p:nvSpPr>
          <p:cNvPr id="4" name="TextBox 3">
            <a:extLst>
              <a:ext uri="{FF2B5EF4-FFF2-40B4-BE49-F238E27FC236}">
                <a16:creationId xmlns:a16="http://schemas.microsoft.com/office/drawing/2014/main" id="{080B17F6-03DA-F8C8-EEDB-1949F5B0B806}"/>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345008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nodeType="clickEffect">
                                  <p:stCondLst>
                                    <p:cond delay="0"/>
                                  </p:stCondLst>
                                  <p:childTnLst>
                                    <p:set>
                                      <p:cBhvr>
                                        <p:cTn id="22" dur="1" fill="hold">
                                          <p:stCondLst>
                                            <p:cond delay="0"/>
                                          </p:stCondLst>
                                        </p:cTn>
                                        <p:tgtEl>
                                          <p:spTgt spid="12"/>
                                        </p:tgtEl>
                                        <p:attrNameLst>
                                          <p:attrName>style.visibility</p:attrName>
                                        </p:attrNameLst>
                                      </p:cBhvr>
                                      <p:to>
                                        <p:strVal val="hidden"/>
                                      </p:to>
                                    </p:set>
                                  </p:childTnLst>
                                </p:cTn>
                              </p:par>
                              <p:par>
                                <p:cTn id="23" presetID="1"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P spid="31" grpId="0" animBg="1"/>
      <p:bldP spid="3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5DA0E-DDDF-A79C-34A8-6CD7E7A17DB6}"/>
              </a:ext>
            </a:extLst>
          </p:cNvPr>
          <p:cNvSpPr>
            <a:spLocks noGrp="1"/>
          </p:cNvSpPr>
          <p:nvPr>
            <p:ph type="title"/>
          </p:nvPr>
        </p:nvSpPr>
        <p:spPr>
          <a:xfrm>
            <a:off x="838200" y="365125"/>
            <a:ext cx="9529119" cy="1325563"/>
          </a:xfrm>
        </p:spPr>
        <p:txBody>
          <a:bodyPr anchor="ctr">
            <a:noAutofit/>
          </a:bodyPr>
          <a:lstStyle/>
          <a:p>
            <a:r>
              <a:rPr lang="en-US" sz="4800" dirty="0"/>
              <a:t>Comparison </a:t>
            </a:r>
            <a:r>
              <a:rPr lang="en-US" sz="4800" b="0" dirty="0">
                <a:latin typeface="Helvetica Neue Light" panose="02000403000000020004" pitchFamily="2" charset="0"/>
                <a:ea typeface="Helvetica Neue Light" panose="02000403000000020004" pitchFamily="2" charset="0"/>
              </a:rPr>
              <a:t>with</a:t>
            </a:r>
            <a:r>
              <a:rPr lang="en-US" sz="4800" dirty="0"/>
              <a:t> existing </a:t>
            </a:r>
            <a:r>
              <a:rPr lang="en-US" sz="4800" b="0" dirty="0">
                <a:latin typeface="Helvetica Neue Light" panose="02000403000000020004" pitchFamily="2" charset="0"/>
                <a:ea typeface="Helvetica Neue Light" panose="02000403000000020004" pitchFamily="2" charset="0"/>
              </a:rPr>
              <a:t>and</a:t>
            </a:r>
            <a:r>
              <a:rPr lang="en-US" sz="4800" dirty="0"/>
              <a:t> planned </a:t>
            </a:r>
            <a:r>
              <a:rPr lang="en-US" sz="4800" b="0" dirty="0">
                <a:latin typeface="Helvetica Neue Light" panose="02000403000000020004" pitchFamily="2" charset="0"/>
                <a:ea typeface="Helvetica Neue Light" panose="02000403000000020004" pitchFamily="2" charset="0"/>
              </a:rPr>
              <a:t>facilities</a:t>
            </a:r>
          </a:p>
        </p:txBody>
      </p:sp>
      <p:pic>
        <p:nvPicPr>
          <p:cNvPr id="10" name="Picture 9">
            <a:extLst>
              <a:ext uri="{FF2B5EF4-FFF2-40B4-BE49-F238E27FC236}">
                <a16:creationId xmlns:a16="http://schemas.microsoft.com/office/drawing/2014/main" id="{DC2E5784-0685-2022-F850-39A105584F8B}"/>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0" y="2092986"/>
            <a:ext cx="12112141" cy="3998325"/>
          </a:xfrm>
          <a:prstGeom prst="rect">
            <a:avLst/>
          </a:prstGeom>
          <a:noFill/>
        </p:spPr>
      </p:pic>
      <p:sp>
        <p:nvSpPr>
          <p:cNvPr id="4" name="TextBox 3">
            <a:extLst>
              <a:ext uri="{FF2B5EF4-FFF2-40B4-BE49-F238E27FC236}">
                <a16:creationId xmlns:a16="http://schemas.microsoft.com/office/drawing/2014/main" id="{C1C33B35-3805-B332-A7D8-BD4ACEB1475B}"/>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3773909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D47EB1F-5637-D13F-0202-53E29285D3F4}"/>
              </a:ext>
            </a:extLst>
          </p:cNvPr>
          <p:cNvSpPr>
            <a:spLocks noGrp="1"/>
          </p:cNvSpPr>
          <p:nvPr>
            <p:ph type="ctrTitle"/>
          </p:nvPr>
        </p:nvSpPr>
        <p:spPr/>
        <p:txBody>
          <a:bodyPr/>
          <a:lstStyle/>
          <a:p>
            <a:r>
              <a:rPr lang="en-US" dirty="0"/>
              <a:t>Science Case</a:t>
            </a:r>
          </a:p>
        </p:txBody>
      </p:sp>
    </p:spTree>
    <p:extLst>
      <p:ext uri="{BB962C8B-B14F-4D97-AF65-F5344CB8AC3E}">
        <p14:creationId xmlns:p14="http://schemas.microsoft.com/office/powerpoint/2010/main" val="1183475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18FF4E-2F06-6144-EC56-A9521DC5A7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93C943-360F-922F-C77E-B8F7C22454C0}"/>
              </a:ext>
            </a:extLst>
          </p:cNvPr>
          <p:cNvSpPr>
            <a:spLocks noGrp="1"/>
          </p:cNvSpPr>
          <p:nvPr>
            <p:ph type="title"/>
          </p:nvPr>
        </p:nvSpPr>
        <p:spPr/>
        <p:txBody>
          <a:bodyPr>
            <a:normAutofit/>
          </a:bodyPr>
          <a:lstStyle/>
          <a:p>
            <a:r>
              <a:rPr lang="en-US" dirty="0"/>
              <a:t>Addressing key scientific questions across all astrophysical scales</a:t>
            </a:r>
          </a:p>
        </p:txBody>
      </p:sp>
      <p:pic>
        <p:nvPicPr>
          <p:cNvPr id="5" name="Picture 4">
            <a:extLst>
              <a:ext uri="{FF2B5EF4-FFF2-40B4-BE49-F238E27FC236}">
                <a16:creationId xmlns:a16="http://schemas.microsoft.com/office/drawing/2014/main" id="{A989E1F7-C182-847C-271D-601E9520EBB1}"/>
              </a:ext>
            </a:extLst>
          </p:cNvPr>
          <p:cNvPicPr>
            <a:picLocks noChangeAspect="1"/>
          </p:cNvPicPr>
          <p:nvPr/>
        </p:nvPicPr>
        <p:blipFill>
          <a:blip r:embed="rId2"/>
          <a:srcRect/>
          <a:stretch/>
        </p:blipFill>
        <p:spPr>
          <a:xfrm>
            <a:off x="322811" y="1639254"/>
            <a:ext cx="11215255" cy="4715903"/>
          </a:xfrm>
          <a:prstGeom prst="rect">
            <a:avLst/>
          </a:prstGeom>
        </p:spPr>
      </p:pic>
      <p:sp>
        <p:nvSpPr>
          <p:cNvPr id="6" name="TextBox 5">
            <a:extLst>
              <a:ext uri="{FF2B5EF4-FFF2-40B4-BE49-F238E27FC236}">
                <a16:creationId xmlns:a16="http://schemas.microsoft.com/office/drawing/2014/main" id="{820CDD7F-B13B-0180-4225-9E2CC3F41332}"/>
              </a:ext>
            </a:extLst>
          </p:cNvPr>
          <p:cNvSpPr txBox="1"/>
          <p:nvPr/>
        </p:nvSpPr>
        <p:spPr>
          <a:xfrm>
            <a:off x="8270958" y="6400413"/>
            <a:ext cx="2746714" cy="276999"/>
          </a:xfrm>
          <a:prstGeom prst="rect">
            <a:avLst/>
          </a:prstGeom>
          <a:noFill/>
        </p:spPr>
        <p:txBody>
          <a:bodyPr wrap="none" rtlCol="0">
            <a:spAutoFit/>
          </a:bodyPr>
          <a:lstStyle/>
          <a:p>
            <a:r>
              <a:rPr lang="en-GB" sz="1200" i="1" dirty="0">
                <a:latin typeface="Helvetica Neue Light" panose="02000403000000020004" pitchFamily="2" charset="0"/>
                <a:ea typeface="Helvetica Neue Light" panose="02000403000000020004" pitchFamily="2" charset="0"/>
              </a:rPr>
              <a:t>Credit to Maria Cristina Fortuna (INAF) </a:t>
            </a:r>
          </a:p>
        </p:txBody>
      </p:sp>
      <p:sp>
        <p:nvSpPr>
          <p:cNvPr id="7" name="TextBox 6">
            <a:extLst>
              <a:ext uri="{FF2B5EF4-FFF2-40B4-BE49-F238E27FC236}">
                <a16:creationId xmlns:a16="http://schemas.microsoft.com/office/drawing/2014/main" id="{79464354-361A-8171-A497-89DEFB3790F9}"/>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2723019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12FC6C-480C-CBA3-4293-40AE7E31C96C}"/>
              </a:ext>
            </a:extLst>
          </p:cNvPr>
          <p:cNvSpPr txBox="1"/>
          <p:nvPr/>
        </p:nvSpPr>
        <p:spPr>
          <a:xfrm>
            <a:off x="821423" y="1681657"/>
            <a:ext cx="3174124" cy="461665"/>
          </a:xfrm>
          <a:prstGeom prst="rect">
            <a:avLst/>
          </a:prstGeom>
          <a:noFill/>
          <a:ln>
            <a:solidFill>
              <a:schemeClr val="tx1"/>
            </a:solidFill>
          </a:ln>
        </p:spPr>
        <p:txBody>
          <a:bodyPr wrap="square" rtlCol="0">
            <a:spAutoFit/>
          </a:bodyPr>
          <a:lstStyle/>
          <a:p>
            <a:pPr algn="ctr"/>
            <a:r>
              <a:rPr lang="en-US" sz="2400" dirty="0">
                <a:solidFill>
                  <a:srgbClr val="FEAE00"/>
                </a:solidFill>
                <a:latin typeface="Helvetica Neue" panose="02000503000000020004" pitchFamily="2" charset="0"/>
                <a:ea typeface="Helvetica Neue" panose="02000503000000020004" pitchFamily="2" charset="0"/>
                <a:cs typeface="Helvetica Neue" panose="02000503000000020004" pitchFamily="2" charset="0"/>
              </a:rPr>
              <a:t>Galactic</a:t>
            </a:r>
          </a:p>
        </p:txBody>
      </p:sp>
      <p:sp>
        <p:nvSpPr>
          <p:cNvPr id="4" name="TextBox 3">
            <a:extLst>
              <a:ext uri="{FF2B5EF4-FFF2-40B4-BE49-F238E27FC236}">
                <a16:creationId xmlns:a16="http://schemas.microsoft.com/office/drawing/2014/main" id="{9028BB7E-CF42-3A4E-8378-E6753DAD1B27}"/>
              </a:ext>
            </a:extLst>
          </p:cNvPr>
          <p:cNvSpPr txBox="1"/>
          <p:nvPr/>
        </p:nvSpPr>
        <p:spPr>
          <a:xfrm>
            <a:off x="821423" y="2271748"/>
            <a:ext cx="3174124" cy="461665"/>
          </a:xfrm>
          <a:prstGeom prst="rect">
            <a:avLst/>
          </a:prstGeom>
          <a:noFill/>
          <a:ln>
            <a:solidFill>
              <a:schemeClr val="tx1"/>
            </a:solidFill>
          </a:ln>
        </p:spPr>
        <p:txBody>
          <a:bodyPr wrap="square" rtlCol="0">
            <a:spAutoFit/>
          </a:bodyPr>
          <a:lstStyle/>
          <a:p>
            <a:pPr algn="ctr"/>
            <a:r>
              <a:rPr lang="en-US" sz="2400" dirty="0">
                <a:solidFill>
                  <a:srgbClr val="FEAE00"/>
                </a:solidFill>
                <a:latin typeface="Helvetica Neue" panose="02000503000000020004" pitchFamily="2" charset="0"/>
                <a:ea typeface="Helvetica Neue" panose="02000503000000020004" pitchFamily="2" charset="0"/>
                <a:cs typeface="Helvetica Neue" panose="02000503000000020004" pitchFamily="2" charset="0"/>
              </a:rPr>
              <a:t>Resolved Stellar Pop.</a:t>
            </a:r>
          </a:p>
        </p:txBody>
      </p:sp>
      <p:sp>
        <p:nvSpPr>
          <p:cNvPr id="5" name="TextBox 4">
            <a:extLst>
              <a:ext uri="{FF2B5EF4-FFF2-40B4-BE49-F238E27FC236}">
                <a16:creationId xmlns:a16="http://schemas.microsoft.com/office/drawing/2014/main" id="{2A68E21E-5D26-E836-E02D-75FA13532EE8}"/>
              </a:ext>
            </a:extLst>
          </p:cNvPr>
          <p:cNvSpPr txBox="1"/>
          <p:nvPr/>
        </p:nvSpPr>
        <p:spPr>
          <a:xfrm>
            <a:off x="821423" y="2861839"/>
            <a:ext cx="3174124" cy="461665"/>
          </a:xfrm>
          <a:prstGeom prst="rect">
            <a:avLst/>
          </a:prstGeom>
          <a:noFill/>
          <a:ln>
            <a:solidFill>
              <a:schemeClr val="tx1"/>
            </a:solidFill>
          </a:ln>
        </p:spPr>
        <p:txBody>
          <a:bodyPr wrap="square" rtlCol="0">
            <a:spAutoFit/>
          </a:bodyPr>
          <a:lstStyle/>
          <a:p>
            <a:pPr algn="ctr"/>
            <a:r>
              <a:rPr lang="en-US" sz="2400" dirty="0">
                <a:solidFill>
                  <a:srgbClr val="FEAE00"/>
                </a:solidFill>
                <a:latin typeface="Helvetica Neue" panose="02000503000000020004" pitchFamily="2" charset="0"/>
                <a:ea typeface="Helvetica Neue" panose="02000503000000020004" pitchFamily="2" charset="0"/>
                <a:cs typeface="Helvetica Neue" panose="02000503000000020004" pitchFamily="2" charset="0"/>
              </a:rPr>
              <a:t>Extragalactic</a:t>
            </a:r>
          </a:p>
        </p:txBody>
      </p:sp>
      <p:sp>
        <p:nvSpPr>
          <p:cNvPr id="6" name="TextBox 5">
            <a:extLst>
              <a:ext uri="{FF2B5EF4-FFF2-40B4-BE49-F238E27FC236}">
                <a16:creationId xmlns:a16="http://schemas.microsoft.com/office/drawing/2014/main" id="{ED39FFE3-979C-5ED7-72AA-307C8CB3C594}"/>
              </a:ext>
            </a:extLst>
          </p:cNvPr>
          <p:cNvSpPr txBox="1"/>
          <p:nvPr/>
        </p:nvSpPr>
        <p:spPr>
          <a:xfrm>
            <a:off x="821423" y="3451930"/>
            <a:ext cx="3174124" cy="461665"/>
          </a:xfrm>
          <a:prstGeom prst="rect">
            <a:avLst/>
          </a:prstGeom>
          <a:noFill/>
          <a:ln>
            <a:solidFill>
              <a:schemeClr val="tx1"/>
            </a:solidFill>
          </a:ln>
        </p:spPr>
        <p:txBody>
          <a:bodyPr wrap="square" rtlCol="0">
            <a:spAutoFit/>
          </a:bodyPr>
          <a:lstStyle/>
          <a:p>
            <a:pPr algn="ctr"/>
            <a:r>
              <a:rPr lang="en-US" sz="2400" dirty="0">
                <a:solidFill>
                  <a:srgbClr val="FEAE00"/>
                </a:solidFill>
                <a:latin typeface="Helvetica Neue" panose="02000503000000020004" pitchFamily="2" charset="0"/>
                <a:ea typeface="Helvetica Neue" panose="02000503000000020004" pitchFamily="2" charset="0"/>
                <a:cs typeface="Helvetica Neue" panose="02000503000000020004" pitchFamily="2" charset="0"/>
              </a:rPr>
              <a:t>Cosmology</a:t>
            </a:r>
          </a:p>
        </p:txBody>
      </p:sp>
      <p:sp>
        <p:nvSpPr>
          <p:cNvPr id="7" name="TextBox 6">
            <a:extLst>
              <a:ext uri="{FF2B5EF4-FFF2-40B4-BE49-F238E27FC236}">
                <a16:creationId xmlns:a16="http://schemas.microsoft.com/office/drawing/2014/main" id="{6F94D773-E557-2D67-00A7-E71D036E7AD4}"/>
              </a:ext>
            </a:extLst>
          </p:cNvPr>
          <p:cNvSpPr txBox="1"/>
          <p:nvPr/>
        </p:nvSpPr>
        <p:spPr>
          <a:xfrm>
            <a:off x="821423" y="4042021"/>
            <a:ext cx="3174124" cy="461665"/>
          </a:xfrm>
          <a:prstGeom prst="rect">
            <a:avLst/>
          </a:prstGeom>
          <a:noFill/>
          <a:ln>
            <a:solidFill>
              <a:schemeClr val="tx1"/>
            </a:solidFill>
          </a:ln>
        </p:spPr>
        <p:txBody>
          <a:bodyPr wrap="square" rtlCol="0">
            <a:spAutoFit/>
          </a:bodyPr>
          <a:lstStyle/>
          <a:p>
            <a:pPr algn="ctr"/>
            <a:r>
              <a:rPr lang="en-US" sz="2400" dirty="0">
                <a:solidFill>
                  <a:srgbClr val="FEAE00"/>
                </a:solidFill>
                <a:latin typeface="Helvetica Neue" panose="02000503000000020004" pitchFamily="2" charset="0"/>
                <a:ea typeface="Helvetica Neue" panose="02000503000000020004" pitchFamily="2" charset="0"/>
                <a:cs typeface="Helvetica Neue" panose="02000503000000020004" pitchFamily="2" charset="0"/>
              </a:rPr>
              <a:t>Time Domain</a:t>
            </a:r>
          </a:p>
        </p:txBody>
      </p:sp>
      <p:sp>
        <p:nvSpPr>
          <p:cNvPr id="11" name="TextBox 10">
            <a:extLst>
              <a:ext uri="{FF2B5EF4-FFF2-40B4-BE49-F238E27FC236}">
                <a16:creationId xmlns:a16="http://schemas.microsoft.com/office/drawing/2014/main" id="{52DB8FAA-32EC-FFC3-A1D8-51EA56E93E52}"/>
              </a:ext>
            </a:extLst>
          </p:cNvPr>
          <p:cNvSpPr txBox="1"/>
          <p:nvPr/>
        </p:nvSpPr>
        <p:spPr>
          <a:xfrm>
            <a:off x="7530519" y="1653615"/>
            <a:ext cx="2737737" cy="3046988"/>
          </a:xfrm>
          <a:prstGeom prst="rect">
            <a:avLst/>
          </a:prstGeom>
          <a:noFill/>
          <a:ln w="19050">
            <a:solidFill>
              <a:schemeClr val="accent1"/>
            </a:solidFill>
          </a:ln>
        </p:spPr>
        <p:txBody>
          <a:bodyPr wrap="none" rtlCol="0">
            <a:spAutoFit/>
          </a:bodyPr>
          <a:lstStyle/>
          <a:p>
            <a:r>
              <a:rPr lang="en-US" sz="2400" dirty="0">
                <a:solidFill>
                  <a:srgbClr val="FFC000"/>
                </a:solidFill>
                <a:latin typeface="Helvetica Neue" panose="02000503000000020004" pitchFamily="2" charset="0"/>
                <a:ea typeface="Helvetica Neue" panose="02000503000000020004" pitchFamily="2" charset="0"/>
                <a:cs typeface="Helvetica Neue" panose="02000503000000020004" pitchFamily="2" charset="0"/>
              </a:rPr>
              <a:t>ELT</a:t>
            </a:r>
          </a:p>
          <a:p>
            <a:r>
              <a:rPr lang="en-US" sz="2400" dirty="0">
                <a:solidFill>
                  <a:srgbClr val="FFC000"/>
                </a:solidFill>
                <a:latin typeface="Helvetica Neue" panose="02000503000000020004" pitchFamily="2" charset="0"/>
                <a:ea typeface="Helvetica Neue" panose="02000503000000020004" pitchFamily="2" charset="0"/>
                <a:cs typeface="Helvetica Neue" panose="02000503000000020004" pitchFamily="2" charset="0"/>
              </a:rPr>
              <a:t>Gaia &amp; Gaia-NIR</a:t>
            </a:r>
          </a:p>
          <a:p>
            <a:r>
              <a:rPr lang="en-US" sz="2400" dirty="0">
                <a:solidFill>
                  <a:srgbClr val="FFC000"/>
                </a:solidFill>
                <a:latin typeface="Helvetica Neue" panose="02000503000000020004" pitchFamily="2" charset="0"/>
                <a:ea typeface="Helvetica Neue" panose="02000503000000020004" pitchFamily="2" charset="0"/>
                <a:cs typeface="Helvetica Neue" panose="02000503000000020004" pitchFamily="2" charset="0"/>
              </a:rPr>
              <a:t>Rubin/LSST</a:t>
            </a:r>
          </a:p>
          <a:p>
            <a:r>
              <a:rPr lang="en-US" sz="2400" dirty="0">
                <a:solidFill>
                  <a:srgbClr val="FFC000"/>
                </a:solidFill>
                <a:latin typeface="Helvetica Neue" panose="02000503000000020004" pitchFamily="2" charset="0"/>
                <a:ea typeface="Helvetica Neue" panose="02000503000000020004" pitchFamily="2" charset="0"/>
                <a:cs typeface="Helvetica Neue" panose="02000503000000020004" pitchFamily="2" charset="0"/>
              </a:rPr>
              <a:t>Euclid, Roman</a:t>
            </a:r>
          </a:p>
          <a:p>
            <a:r>
              <a:rPr lang="en-US" sz="2400" dirty="0">
                <a:solidFill>
                  <a:srgbClr val="FFC000"/>
                </a:solidFill>
                <a:latin typeface="Helvetica Neue" panose="02000503000000020004" pitchFamily="2" charset="0"/>
                <a:ea typeface="Helvetica Neue" panose="02000503000000020004" pitchFamily="2" charset="0"/>
                <a:cs typeface="Helvetica Neue" panose="02000503000000020004" pitchFamily="2" charset="0"/>
              </a:rPr>
              <a:t>SKAO</a:t>
            </a:r>
          </a:p>
          <a:p>
            <a:r>
              <a:rPr lang="en-US" sz="2400" dirty="0">
                <a:solidFill>
                  <a:srgbClr val="FFC000"/>
                </a:solidFill>
                <a:latin typeface="Helvetica Neue" panose="02000503000000020004" pitchFamily="2" charset="0"/>
                <a:ea typeface="Helvetica Neue" panose="02000503000000020004" pitchFamily="2" charset="0"/>
                <a:cs typeface="Helvetica Neue" panose="02000503000000020004" pitchFamily="2" charset="0"/>
              </a:rPr>
              <a:t>Athena</a:t>
            </a:r>
          </a:p>
          <a:p>
            <a:r>
              <a:rPr lang="en-US" sz="2400" dirty="0">
                <a:solidFill>
                  <a:srgbClr val="FFC000"/>
                </a:solidFill>
                <a:latin typeface="Helvetica Neue" panose="02000503000000020004" pitchFamily="2" charset="0"/>
                <a:ea typeface="Helvetica Neue" panose="02000503000000020004" pitchFamily="2" charset="0"/>
                <a:cs typeface="Helvetica Neue" panose="02000503000000020004" pitchFamily="2" charset="0"/>
              </a:rPr>
              <a:t>Einstein Telescope</a:t>
            </a:r>
          </a:p>
          <a:p>
            <a:r>
              <a:rPr lang="en-US" sz="2400" dirty="0">
                <a:solidFill>
                  <a:srgbClr val="FFC000"/>
                </a:solidFill>
                <a:latin typeface="Helvetica Neue" panose="02000503000000020004" pitchFamily="2" charset="0"/>
                <a:ea typeface="Helvetica Neue" panose="02000503000000020004" pitchFamily="2" charset="0"/>
                <a:cs typeface="Helvetica Neue" panose="02000503000000020004" pitchFamily="2" charset="0"/>
              </a:rPr>
              <a:t>LISA</a:t>
            </a:r>
          </a:p>
        </p:txBody>
      </p:sp>
      <p:sp>
        <p:nvSpPr>
          <p:cNvPr id="13" name="TextBox 12">
            <a:extLst>
              <a:ext uri="{FF2B5EF4-FFF2-40B4-BE49-F238E27FC236}">
                <a16:creationId xmlns:a16="http://schemas.microsoft.com/office/drawing/2014/main" id="{5EBD425E-168D-27FF-B289-C88419B46333}"/>
              </a:ext>
            </a:extLst>
          </p:cNvPr>
          <p:cNvSpPr txBox="1"/>
          <p:nvPr/>
        </p:nvSpPr>
        <p:spPr>
          <a:xfrm>
            <a:off x="2148994" y="5341984"/>
            <a:ext cx="2320751" cy="646331"/>
          </a:xfrm>
          <a:prstGeom prst="rect">
            <a:avLst/>
          </a:prstGeom>
          <a:noFill/>
          <a:ln>
            <a:solidFill>
              <a:schemeClr val="bg1"/>
            </a:solidFill>
          </a:ln>
        </p:spPr>
        <p:txBody>
          <a:bodyPr wrap="square" rtlCol="0">
            <a:spAutoFit/>
          </a:bodyPr>
          <a:lstStyle/>
          <a:p>
            <a:r>
              <a:rPr lang="en-US" dirty="0">
                <a:solidFill>
                  <a:srgbClr val="FEAE00"/>
                </a:solidFill>
                <a:latin typeface="Helvetica Neue" panose="02000503000000020004" pitchFamily="2" charset="0"/>
                <a:ea typeface="Helvetica Neue" panose="02000503000000020004" pitchFamily="2" charset="0"/>
                <a:cs typeface="Helvetica Neue" panose="02000503000000020004" pitchFamily="2" charset="0"/>
              </a:rPr>
              <a:t>White paper </a:t>
            </a:r>
            <a:r>
              <a:rPr lang="en-US" dirty="0">
                <a:latin typeface="Helvetica Neue" panose="02000503000000020004" pitchFamily="2" charset="0"/>
                <a:ea typeface="Helvetica Neue" panose="02000503000000020004" pitchFamily="2" charset="0"/>
                <a:cs typeface="Helvetica Neue" panose="02000503000000020004" pitchFamily="2" charset="0"/>
              </a:rPr>
              <a:t>(v1), Mainieri et al, 2024</a:t>
            </a:r>
          </a:p>
        </p:txBody>
      </p:sp>
      <p:pic>
        <p:nvPicPr>
          <p:cNvPr id="17" name="Picture 16" descr="A qr code on a white background&#10;&#10;AI-generated content may be incorrect.">
            <a:extLst>
              <a:ext uri="{FF2B5EF4-FFF2-40B4-BE49-F238E27FC236}">
                <a16:creationId xmlns:a16="http://schemas.microsoft.com/office/drawing/2014/main" id="{E431DEC8-C1A6-3332-5505-72D0878D500E}"/>
              </a:ext>
            </a:extLst>
          </p:cNvPr>
          <p:cNvPicPr>
            <a:picLocks noChangeAspect="1"/>
          </p:cNvPicPr>
          <p:nvPr/>
        </p:nvPicPr>
        <p:blipFill>
          <a:blip r:embed="rId3"/>
          <a:stretch>
            <a:fillRect/>
          </a:stretch>
        </p:blipFill>
        <p:spPr>
          <a:xfrm>
            <a:off x="797978" y="5029200"/>
            <a:ext cx="1243284" cy="1243284"/>
          </a:xfrm>
          <a:prstGeom prst="rect">
            <a:avLst/>
          </a:prstGeom>
        </p:spPr>
      </p:pic>
      <p:sp>
        <p:nvSpPr>
          <p:cNvPr id="12" name="TextBox 11">
            <a:extLst>
              <a:ext uri="{FF2B5EF4-FFF2-40B4-BE49-F238E27FC236}">
                <a16:creationId xmlns:a16="http://schemas.microsoft.com/office/drawing/2014/main" id="{26AC92F6-782D-6783-C37C-E8CB77DF5249}"/>
              </a:ext>
            </a:extLst>
          </p:cNvPr>
          <p:cNvSpPr txBox="1"/>
          <p:nvPr/>
        </p:nvSpPr>
        <p:spPr>
          <a:xfrm>
            <a:off x="8020831" y="1170523"/>
            <a:ext cx="1555234" cy="461665"/>
          </a:xfrm>
          <a:prstGeom prst="rect">
            <a:avLst/>
          </a:prstGeom>
          <a:noFill/>
        </p:spPr>
        <p:txBody>
          <a:bodyPr wrap="none" rtlCol="0">
            <a:spAutoFit/>
          </a:bodyPr>
          <a:lstStyle/>
          <a:p>
            <a:r>
              <a:rPr lang="en-US" sz="2400" dirty="0">
                <a:solidFill>
                  <a:srgbClr val="FFC000"/>
                </a:solidFill>
              </a:rPr>
              <a:t>Synergies</a:t>
            </a:r>
          </a:p>
        </p:txBody>
      </p:sp>
      <p:grpSp>
        <p:nvGrpSpPr>
          <p:cNvPr id="19" name="Group 18">
            <a:extLst>
              <a:ext uri="{FF2B5EF4-FFF2-40B4-BE49-F238E27FC236}">
                <a16:creationId xmlns:a16="http://schemas.microsoft.com/office/drawing/2014/main" id="{9C5A208F-46CB-D191-8672-27CE40653DEE}"/>
              </a:ext>
            </a:extLst>
          </p:cNvPr>
          <p:cNvGrpSpPr/>
          <p:nvPr/>
        </p:nvGrpSpPr>
        <p:grpSpPr>
          <a:xfrm>
            <a:off x="4571999" y="1659892"/>
            <a:ext cx="2409055" cy="2719436"/>
            <a:chOff x="4596714" y="1865871"/>
            <a:chExt cx="2409055" cy="2719436"/>
          </a:xfrm>
        </p:grpSpPr>
        <p:pic>
          <p:nvPicPr>
            <p:cNvPr id="14" name="Picture 13">
              <a:extLst>
                <a:ext uri="{FF2B5EF4-FFF2-40B4-BE49-F238E27FC236}">
                  <a16:creationId xmlns:a16="http://schemas.microsoft.com/office/drawing/2014/main" id="{D60D7181-AB67-FD92-C81B-702E45F60C6F}"/>
                </a:ext>
              </a:extLst>
            </p:cNvPr>
            <p:cNvPicPr>
              <a:picLocks noChangeAspect="1"/>
            </p:cNvPicPr>
            <p:nvPr/>
          </p:nvPicPr>
          <p:blipFill>
            <a:blip r:embed="rId4"/>
            <a:stretch>
              <a:fillRect/>
            </a:stretch>
          </p:blipFill>
          <p:spPr>
            <a:xfrm>
              <a:off x="4865241" y="3670906"/>
              <a:ext cx="2140528" cy="914400"/>
            </a:xfrm>
            <a:prstGeom prst="rect">
              <a:avLst/>
            </a:prstGeom>
          </p:spPr>
        </p:pic>
        <p:pic>
          <p:nvPicPr>
            <p:cNvPr id="15" name="Picture 14">
              <a:extLst>
                <a:ext uri="{FF2B5EF4-FFF2-40B4-BE49-F238E27FC236}">
                  <a16:creationId xmlns:a16="http://schemas.microsoft.com/office/drawing/2014/main" id="{8C574E52-FAC8-7668-FF77-6BB5FAC427BB}"/>
                </a:ext>
              </a:extLst>
            </p:cNvPr>
            <p:cNvPicPr>
              <a:picLocks noChangeAspect="1"/>
            </p:cNvPicPr>
            <p:nvPr/>
          </p:nvPicPr>
          <p:blipFill>
            <a:blip r:embed="rId5"/>
            <a:stretch>
              <a:fillRect/>
            </a:stretch>
          </p:blipFill>
          <p:spPr>
            <a:xfrm>
              <a:off x="4812770" y="2842955"/>
              <a:ext cx="2114552" cy="914400"/>
            </a:xfrm>
            <a:prstGeom prst="rect">
              <a:avLst/>
            </a:prstGeom>
          </p:spPr>
        </p:pic>
        <p:pic>
          <p:nvPicPr>
            <p:cNvPr id="16" name="Picture 15">
              <a:extLst>
                <a:ext uri="{FF2B5EF4-FFF2-40B4-BE49-F238E27FC236}">
                  <a16:creationId xmlns:a16="http://schemas.microsoft.com/office/drawing/2014/main" id="{9A25EDA4-5EB6-D95D-2DC0-B1BDE2854085}"/>
                </a:ext>
              </a:extLst>
            </p:cNvPr>
            <p:cNvPicPr>
              <a:picLocks noChangeAspect="1"/>
            </p:cNvPicPr>
            <p:nvPr/>
          </p:nvPicPr>
          <p:blipFill>
            <a:blip r:embed="rId6"/>
            <a:stretch>
              <a:fillRect/>
            </a:stretch>
          </p:blipFill>
          <p:spPr>
            <a:xfrm>
              <a:off x="4729236" y="1980946"/>
              <a:ext cx="1764253" cy="914400"/>
            </a:xfrm>
            <a:prstGeom prst="rect">
              <a:avLst/>
            </a:prstGeom>
          </p:spPr>
        </p:pic>
        <p:sp>
          <p:nvSpPr>
            <p:cNvPr id="18" name="Rectangle 17">
              <a:extLst>
                <a:ext uri="{FF2B5EF4-FFF2-40B4-BE49-F238E27FC236}">
                  <a16:creationId xmlns:a16="http://schemas.microsoft.com/office/drawing/2014/main" id="{20F0595C-5900-94FC-7FF7-6876754E840F}"/>
                </a:ext>
              </a:extLst>
            </p:cNvPr>
            <p:cNvSpPr/>
            <p:nvPr/>
          </p:nvSpPr>
          <p:spPr>
            <a:xfrm>
              <a:off x="4596714" y="1865871"/>
              <a:ext cx="2409055" cy="2719436"/>
            </a:xfrm>
            <a:prstGeom prst="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TextBox 19">
            <a:extLst>
              <a:ext uri="{FF2B5EF4-FFF2-40B4-BE49-F238E27FC236}">
                <a16:creationId xmlns:a16="http://schemas.microsoft.com/office/drawing/2014/main" id="{C6CBF678-37FB-E2DD-9D69-190DE99425FF}"/>
              </a:ext>
            </a:extLst>
          </p:cNvPr>
          <p:cNvSpPr txBox="1"/>
          <p:nvPr/>
        </p:nvSpPr>
        <p:spPr>
          <a:xfrm>
            <a:off x="4880287" y="1181069"/>
            <a:ext cx="1792478" cy="461665"/>
          </a:xfrm>
          <a:prstGeom prst="rect">
            <a:avLst/>
          </a:prstGeom>
          <a:noFill/>
        </p:spPr>
        <p:txBody>
          <a:bodyPr wrap="none" rtlCol="0">
            <a:spAutoFit/>
          </a:bodyPr>
          <a:lstStyle/>
          <a:p>
            <a:r>
              <a:rPr lang="en-US" sz="2400" dirty="0">
                <a:solidFill>
                  <a:srgbClr val="FFC000"/>
                </a:solidFill>
              </a:rPr>
              <a:t>Instruments</a:t>
            </a:r>
          </a:p>
        </p:txBody>
      </p:sp>
      <p:sp>
        <p:nvSpPr>
          <p:cNvPr id="23" name="TextBox 22">
            <a:extLst>
              <a:ext uri="{FF2B5EF4-FFF2-40B4-BE49-F238E27FC236}">
                <a16:creationId xmlns:a16="http://schemas.microsoft.com/office/drawing/2014/main" id="{BB65E1AD-27AB-7159-6D2D-52E17AA4BC13}"/>
              </a:ext>
            </a:extLst>
          </p:cNvPr>
          <p:cNvSpPr txBox="1"/>
          <p:nvPr/>
        </p:nvSpPr>
        <p:spPr>
          <a:xfrm>
            <a:off x="680287" y="1192850"/>
            <a:ext cx="3456395" cy="461665"/>
          </a:xfrm>
          <a:prstGeom prst="rect">
            <a:avLst/>
          </a:prstGeom>
          <a:noFill/>
        </p:spPr>
        <p:txBody>
          <a:bodyPr wrap="none" rtlCol="0">
            <a:spAutoFit/>
          </a:bodyPr>
          <a:lstStyle/>
          <a:p>
            <a:r>
              <a:rPr lang="en-US" sz="2400" dirty="0">
                <a:solidFill>
                  <a:srgbClr val="FFC000"/>
                </a:solidFill>
              </a:rPr>
              <a:t>Science working groups</a:t>
            </a:r>
          </a:p>
        </p:txBody>
      </p:sp>
      <p:sp>
        <p:nvSpPr>
          <p:cNvPr id="8" name="TextBox 7">
            <a:extLst>
              <a:ext uri="{FF2B5EF4-FFF2-40B4-BE49-F238E27FC236}">
                <a16:creationId xmlns:a16="http://schemas.microsoft.com/office/drawing/2014/main" id="{716B95C1-5141-3E76-8987-24DD56260A12}"/>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289138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38E05-CE4F-02CB-9D8C-D742815868EA}"/>
              </a:ext>
            </a:extLst>
          </p:cNvPr>
          <p:cNvSpPr>
            <a:spLocks noGrp="1"/>
          </p:cNvSpPr>
          <p:nvPr>
            <p:ph type="title"/>
          </p:nvPr>
        </p:nvSpPr>
        <p:spPr/>
        <p:txBody>
          <a:bodyPr/>
          <a:lstStyle/>
          <a:p>
            <a:r>
              <a:rPr lang="en-US" dirty="0"/>
              <a:t>Cosmology Beyond Stage IV</a:t>
            </a:r>
          </a:p>
        </p:txBody>
      </p:sp>
      <p:sp>
        <p:nvSpPr>
          <p:cNvPr id="5" name="Content Placeholder 4">
            <a:extLst>
              <a:ext uri="{FF2B5EF4-FFF2-40B4-BE49-F238E27FC236}">
                <a16:creationId xmlns:a16="http://schemas.microsoft.com/office/drawing/2014/main" id="{46700F42-23CE-11BF-503B-F6511E21113B}"/>
              </a:ext>
            </a:extLst>
          </p:cNvPr>
          <p:cNvSpPr>
            <a:spLocks noGrp="1"/>
          </p:cNvSpPr>
          <p:nvPr>
            <p:ph idx="1"/>
          </p:nvPr>
        </p:nvSpPr>
        <p:spPr>
          <a:xfrm>
            <a:off x="835378" y="1179445"/>
            <a:ext cx="10518422" cy="5436014"/>
          </a:xfrm>
        </p:spPr>
        <p:txBody>
          <a:bodyPr>
            <a:normAutofit fontScale="85000" lnSpcReduction="20000"/>
          </a:bodyPr>
          <a:lstStyle/>
          <a:p>
            <a:r>
              <a:rPr lang="en-US" dirty="0"/>
              <a:t>Dark Energy and the Expansion History</a:t>
            </a:r>
          </a:p>
          <a:p>
            <a:pPr lvl="1"/>
            <a:r>
              <a:rPr lang="en-US" dirty="0"/>
              <a:t>Dense spectroscopic mapping at 2 &lt; z &lt; 5 </a:t>
            </a:r>
          </a:p>
          <a:p>
            <a:pPr lvl="1"/>
            <a:r>
              <a:rPr lang="en-US" dirty="0"/>
              <a:t>BAO, redshift-space distortions, and full-shape clustering</a:t>
            </a:r>
          </a:p>
          <a:p>
            <a:r>
              <a:rPr lang="en-US" dirty="0"/>
              <a:t>Growth of Structure and Tests of Gravity</a:t>
            </a:r>
          </a:p>
          <a:p>
            <a:pPr lvl="1"/>
            <a:r>
              <a:rPr lang="en-US" dirty="0"/>
              <a:t>High-fidelity spectroscopy at z &gt; 2</a:t>
            </a:r>
          </a:p>
          <a:p>
            <a:pPr lvl="1"/>
            <a:r>
              <a:rPr lang="en-US" dirty="0"/>
              <a:t>Complete the low-z surveys and CMB measurements</a:t>
            </a:r>
          </a:p>
          <a:p>
            <a:r>
              <a:rPr lang="en-US" dirty="0"/>
              <a:t>Neutrino Masses and Fundamental Physics</a:t>
            </a:r>
          </a:p>
          <a:p>
            <a:pPr lvl="1"/>
            <a:r>
              <a:rPr lang="en-US" dirty="0"/>
              <a:t>Dense, high SNR spectroscopic surveys up to z ≳ 4</a:t>
            </a:r>
          </a:p>
          <a:p>
            <a:pPr lvl="1"/>
            <a:r>
              <a:rPr lang="en-US" dirty="0"/>
              <a:t>Improved sensitivity to the sum of neutrino masses</a:t>
            </a:r>
          </a:p>
          <a:p>
            <a:r>
              <a:rPr lang="en-US" dirty="0"/>
              <a:t>Primordial Non-</a:t>
            </a:r>
            <a:r>
              <a:rPr lang="en-US" dirty="0" err="1"/>
              <a:t>Gaussianity</a:t>
            </a:r>
            <a:r>
              <a:rPr lang="en-US" dirty="0"/>
              <a:t> and Ultra-Large Scales</a:t>
            </a:r>
          </a:p>
          <a:p>
            <a:pPr lvl="1"/>
            <a:r>
              <a:rPr lang="en-US" dirty="0"/>
              <a:t>z&gt;2 enable access to ultra large cosmological volume</a:t>
            </a:r>
          </a:p>
          <a:p>
            <a:pPr lvl="1"/>
            <a:r>
              <a:rPr lang="en-US" dirty="0"/>
              <a:t>Physics of inflation</a:t>
            </a:r>
          </a:p>
          <a:p>
            <a:r>
              <a:rPr lang="en-US" dirty="0"/>
              <a:t>Legacy Science and Multi-Probe Cosmology</a:t>
            </a:r>
          </a:p>
          <a:p>
            <a:pPr lvl="1"/>
            <a:r>
              <a:rPr lang="en-US" dirty="0"/>
              <a:t>Galaxy clustering, cluster- and void-based statistics, weak and CMB lensing, intensity-mapping experiments</a:t>
            </a:r>
          </a:p>
          <a:p>
            <a:pPr lvl="1"/>
            <a:r>
              <a:rPr lang="en-US" dirty="0"/>
              <a:t>Dark Siren cosmology</a:t>
            </a:r>
          </a:p>
          <a:p>
            <a:pPr lvl="1"/>
            <a:r>
              <a:rPr lang="en-US" dirty="0"/>
              <a:t>Improved dark matter constraints</a:t>
            </a:r>
          </a:p>
        </p:txBody>
      </p:sp>
      <p:sp>
        <p:nvSpPr>
          <p:cNvPr id="6" name="TextBox 5">
            <a:extLst>
              <a:ext uri="{FF2B5EF4-FFF2-40B4-BE49-F238E27FC236}">
                <a16:creationId xmlns:a16="http://schemas.microsoft.com/office/drawing/2014/main" id="{3A01BD5D-C6F4-D366-D0AA-9021AE31837C}"/>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1596786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xEl>
                                              <p:pRg st="10" end="1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12" end="1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
                                            <p:txEl>
                                              <p:pRg st="13" end="1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
                                            <p:txEl>
                                              <p:pRg st="14" end="14"/>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5">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33FB0-B20B-117E-6B20-2392D5337F93}"/>
              </a:ext>
            </a:extLst>
          </p:cNvPr>
          <p:cNvSpPr>
            <a:spLocks noGrp="1"/>
          </p:cNvSpPr>
          <p:nvPr>
            <p:ph type="title"/>
          </p:nvPr>
        </p:nvSpPr>
        <p:spPr/>
        <p:txBody>
          <a:bodyPr/>
          <a:lstStyle/>
          <a:p>
            <a:r>
              <a:rPr lang="en-US" dirty="0"/>
              <a:t>Stage V Cosmology surveys</a:t>
            </a:r>
          </a:p>
        </p:txBody>
      </p:sp>
      <p:pic>
        <p:nvPicPr>
          <p:cNvPr id="4" name="pasted-movie.png" descr="pasted-movie.png">
            <a:extLst>
              <a:ext uri="{FF2B5EF4-FFF2-40B4-BE49-F238E27FC236}">
                <a16:creationId xmlns:a16="http://schemas.microsoft.com/office/drawing/2014/main" id="{46935988-9F9B-E48A-1C4B-4BB11D3F4187}"/>
              </a:ext>
            </a:extLst>
          </p:cNvPr>
          <p:cNvPicPr>
            <a:picLocks noGrp="1" noChangeAspect="1"/>
          </p:cNvPicPr>
          <p:nvPr>
            <p:ph sz="half" idx="1"/>
          </p:nvPr>
        </p:nvPicPr>
        <p:blipFill>
          <a:blip r:embed="rId3"/>
          <a:stretch>
            <a:fillRect/>
          </a:stretch>
        </p:blipFill>
        <p:spPr>
          <a:xfrm>
            <a:off x="356103" y="1648563"/>
            <a:ext cx="5011595" cy="4351338"/>
          </a:xfrm>
          <a:prstGeom prst="rect">
            <a:avLst/>
          </a:prstGeom>
          <a:ln w="12700">
            <a:miter lim="400000"/>
          </a:ln>
        </p:spPr>
      </p:pic>
      <p:sp>
        <p:nvSpPr>
          <p:cNvPr id="5" name="Content Placeholder 4">
            <a:extLst>
              <a:ext uri="{FF2B5EF4-FFF2-40B4-BE49-F238E27FC236}">
                <a16:creationId xmlns:a16="http://schemas.microsoft.com/office/drawing/2014/main" id="{EAB374ED-8C87-D7F5-F793-22EFD1109492}"/>
              </a:ext>
            </a:extLst>
          </p:cNvPr>
          <p:cNvSpPr>
            <a:spLocks noGrp="1"/>
          </p:cNvSpPr>
          <p:nvPr>
            <p:ph sz="half" idx="2"/>
          </p:nvPr>
        </p:nvSpPr>
        <p:spPr>
          <a:xfrm>
            <a:off x="5519300" y="1550106"/>
            <a:ext cx="5181600" cy="2746375"/>
          </a:xfrm>
        </p:spPr>
        <p:txBody>
          <a:bodyPr>
            <a:normAutofit fontScale="77500" lnSpcReduction="20000"/>
          </a:bodyPr>
          <a:lstStyle/>
          <a:p>
            <a:pPr marL="0" indent="0">
              <a:buNone/>
            </a:pPr>
            <a:r>
              <a:rPr lang="en-US" dirty="0"/>
              <a:t>WST will conduct sub-percent galaxy clustering measurements at  z&gt;2</a:t>
            </a:r>
          </a:p>
          <a:p>
            <a:pPr marL="0" indent="0">
              <a:buNone/>
            </a:pPr>
            <a:r>
              <a:rPr lang="en-US" dirty="0"/>
              <a:t>Sensitive constraints will be placed on :</a:t>
            </a:r>
          </a:p>
          <a:p>
            <a:r>
              <a:rPr lang="en-US" dirty="0"/>
              <a:t>The level of non-</a:t>
            </a:r>
            <a:r>
              <a:rPr lang="en-US" dirty="0" err="1"/>
              <a:t>gaussianity</a:t>
            </a:r>
            <a:endParaRPr lang="en-US" dirty="0"/>
          </a:p>
          <a:p>
            <a:r>
              <a:rPr lang="en-US" dirty="0"/>
              <a:t>The sum of neutrino mass</a:t>
            </a:r>
          </a:p>
          <a:p>
            <a:r>
              <a:rPr lang="en-US" dirty="0"/>
              <a:t>Inflationary model</a:t>
            </a:r>
          </a:p>
          <a:p>
            <a:r>
              <a:rPr lang="en-US" dirty="0"/>
              <a:t>Modified gravity</a:t>
            </a:r>
          </a:p>
          <a:p>
            <a:endParaRPr lang="en-US" dirty="0"/>
          </a:p>
        </p:txBody>
      </p:sp>
      <p:pic>
        <p:nvPicPr>
          <p:cNvPr id="11" name="Picture 10" descr="A comparison of graphs with different colored lines&#10;&#10;AI-generated content may be incorrect.">
            <a:extLst>
              <a:ext uri="{FF2B5EF4-FFF2-40B4-BE49-F238E27FC236}">
                <a16:creationId xmlns:a16="http://schemas.microsoft.com/office/drawing/2014/main" id="{E0B2FF5A-7094-57EF-3372-22C4B3802F06}"/>
              </a:ext>
            </a:extLst>
          </p:cNvPr>
          <p:cNvPicPr>
            <a:picLocks noChangeAspect="1"/>
          </p:cNvPicPr>
          <p:nvPr/>
        </p:nvPicPr>
        <p:blipFill>
          <a:blip r:embed="rId4"/>
          <a:stretch>
            <a:fillRect/>
          </a:stretch>
        </p:blipFill>
        <p:spPr>
          <a:xfrm>
            <a:off x="6518468" y="4162473"/>
            <a:ext cx="5400000" cy="2402871"/>
          </a:xfrm>
          <a:prstGeom prst="rect">
            <a:avLst/>
          </a:prstGeom>
        </p:spPr>
      </p:pic>
      <p:pic>
        <p:nvPicPr>
          <p:cNvPr id="12" name="Picture 11" descr="A close-up of a line&#10;&#10;AI-generated content may be incorrect.">
            <a:extLst>
              <a:ext uri="{FF2B5EF4-FFF2-40B4-BE49-F238E27FC236}">
                <a16:creationId xmlns:a16="http://schemas.microsoft.com/office/drawing/2014/main" id="{AB097780-7CED-4F6E-2C3F-063E6F8FFC5B}"/>
              </a:ext>
            </a:extLst>
          </p:cNvPr>
          <p:cNvPicPr>
            <a:picLocks noChangeAspect="1"/>
          </p:cNvPicPr>
          <p:nvPr/>
        </p:nvPicPr>
        <p:blipFill>
          <a:blip r:embed="rId5"/>
          <a:stretch>
            <a:fillRect/>
          </a:stretch>
        </p:blipFill>
        <p:spPr>
          <a:xfrm>
            <a:off x="10118468" y="2695526"/>
            <a:ext cx="1800000" cy="1462009"/>
          </a:xfrm>
          <a:prstGeom prst="rect">
            <a:avLst/>
          </a:prstGeom>
        </p:spPr>
      </p:pic>
      <p:pic>
        <p:nvPicPr>
          <p:cNvPr id="3" name="Picture 2">
            <a:extLst>
              <a:ext uri="{FF2B5EF4-FFF2-40B4-BE49-F238E27FC236}">
                <a16:creationId xmlns:a16="http://schemas.microsoft.com/office/drawing/2014/main" id="{3187BCB4-6436-1D94-7E51-AEE374923E70}"/>
              </a:ext>
            </a:extLst>
          </p:cNvPr>
          <p:cNvPicPr>
            <a:picLocks noChangeAspect="1"/>
          </p:cNvPicPr>
          <p:nvPr/>
        </p:nvPicPr>
        <p:blipFill>
          <a:blip r:embed="rId6"/>
          <a:stretch>
            <a:fillRect/>
          </a:stretch>
        </p:blipFill>
        <p:spPr>
          <a:xfrm>
            <a:off x="10542650" y="1232073"/>
            <a:ext cx="1649350" cy="713232"/>
          </a:xfrm>
          <a:prstGeom prst="rect">
            <a:avLst/>
          </a:prstGeom>
        </p:spPr>
      </p:pic>
      <p:pic>
        <p:nvPicPr>
          <p:cNvPr id="8" name="Picture 7">
            <a:extLst>
              <a:ext uri="{FF2B5EF4-FFF2-40B4-BE49-F238E27FC236}">
                <a16:creationId xmlns:a16="http://schemas.microsoft.com/office/drawing/2014/main" id="{C4F5A508-F11F-9333-49F4-8FFCF774AD72}"/>
              </a:ext>
            </a:extLst>
          </p:cNvPr>
          <p:cNvPicPr>
            <a:picLocks noChangeAspect="1"/>
          </p:cNvPicPr>
          <p:nvPr/>
        </p:nvPicPr>
        <p:blipFill>
          <a:blip r:embed="rId7"/>
          <a:stretch>
            <a:fillRect/>
          </a:stretch>
        </p:blipFill>
        <p:spPr>
          <a:xfrm>
            <a:off x="10542650" y="1735942"/>
            <a:ext cx="1234977" cy="640080"/>
          </a:xfrm>
          <a:prstGeom prst="rect">
            <a:avLst/>
          </a:prstGeom>
        </p:spPr>
      </p:pic>
      <p:sp>
        <p:nvSpPr>
          <p:cNvPr id="6" name="TextBox 5">
            <a:extLst>
              <a:ext uri="{FF2B5EF4-FFF2-40B4-BE49-F238E27FC236}">
                <a16:creationId xmlns:a16="http://schemas.microsoft.com/office/drawing/2014/main" id="{46FF1739-4D95-98F2-D397-993308B2A64E}"/>
              </a:ext>
            </a:extLst>
          </p:cNvPr>
          <p:cNvSpPr txBox="1"/>
          <p:nvPr/>
        </p:nvSpPr>
        <p:spPr>
          <a:xfrm>
            <a:off x="7646489" y="4157069"/>
            <a:ext cx="671979" cy="369332"/>
          </a:xfrm>
          <a:prstGeom prst="rect">
            <a:avLst/>
          </a:prstGeom>
          <a:noFill/>
        </p:spPr>
        <p:txBody>
          <a:bodyPr wrap="none" rtlCol="0">
            <a:spAutoFit/>
          </a:bodyPr>
          <a:lstStyle/>
          <a:p>
            <a:r>
              <a:rPr lang="en-US" dirty="0">
                <a:solidFill>
                  <a:schemeClr val="bg1"/>
                </a:solidFill>
              </a:rPr>
              <a:t>BAO</a:t>
            </a:r>
          </a:p>
        </p:txBody>
      </p:sp>
      <p:sp>
        <p:nvSpPr>
          <p:cNvPr id="7" name="TextBox 6">
            <a:extLst>
              <a:ext uri="{FF2B5EF4-FFF2-40B4-BE49-F238E27FC236}">
                <a16:creationId xmlns:a16="http://schemas.microsoft.com/office/drawing/2014/main" id="{F38690AC-6ABE-6965-8D59-782DC88A2AE0}"/>
              </a:ext>
            </a:extLst>
          </p:cNvPr>
          <p:cNvSpPr txBox="1"/>
          <p:nvPr/>
        </p:nvSpPr>
        <p:spPr>
          <a:xfrm>
            <a:off x="9762181" y="4157069"/>
            <a:ext cx="1877437" cy="369332"/>
          </a:xfrm>
          <a:prstGeom prst="rect">
            <a:avLst/>
          </a:prstGeom>
          <a:noFill/>
        </p:spPr>
        <p:txBody>
          <a:bodyPr wrap="none" rtlCol="0">
            <a:spAutoFit/>
          </a:bodyPr>
          <a:lstStyle/>
          <a:p>
            <a:r>
              <a:rPr lang="en-US" dirty="0">
                <a:solidFill>
                  <a:schemeClr val="bg1"/>
                </a:solidFill>
              </a:rPr>
              <a:t>Structure growth</a:t>
            </a:r>
          </a:p>
        </p:txBody>
      </p:sp>
      <p:sp>
        <p:nvSpPr>
          <p:cNvPr id="10" name="TextBox 9">
            <a:extLst>
              <a:ext uri="{FF2B5EF4-FFF2-40B4-BE49-F238E27FC236}">
                <a16:creationId xmlns:a16="http://schemas.microsoft.com/office/drawing/2014/main" id="{AD428D53-9392-951D-1EF8-2C94F6B506F8}"/>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1485040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56DE9-9BDB-C7BC-475D-750C7589D89E}"/>
            </a:ext>
          </a:extLst>
        </p:cNvPr>
        <p:cNvGrpSpPr/>
        <p:nvPr/>
      </p:nvGrpSpPr>
      <p:grpSpPr>
        <a:xfrm>
          <a:off x="0" y="0"/>
          <a:ext cx="0" cy="0"/>
          <a:chOff x="0" y="0"/>
          <a:chExt cx="0" cy="0"/>
        </a:xfrm>
      </p:grpSpPr>
      <p:pic>
        <p:nvPicPr>
          <p:cNvPr id="5" name="Picture 4" descr="A diagram of a circle with numbers and lines&#10;&#10;AI-generated content may be incorrect.">
            <a:extLst>
              <a:ext uri="{FF2B5EF4-FFF2-40B4-BE49-F238E27FC236}">
                <a16:creationId xmlns:a16="http://schemas.microsoft.com/office/drawing/2014/main" id="{DD3655EB-8C47-2C73-AE01-CFCA9973FF9C}"/>
              </a:ext>
            </a:extLst>
          </p:cNvPr>
          <p:cNvPicPr>
            <a:picLocks noChangeAspect="1"/>
          </p:cNvPicPr>
          <p:nvPr/>
        </p:nvPicPr>
        <p:blipFill>
          <a:blip r:embed="rId3"/>
          <a:stretch>
            <a:fillRect/>
          </a:stretch>
        </p:blipFill>
        <p:spPr>
          <a:xfrm>
            <a:off x="838200" y="2983151"/>
            <a:ext cx="4320000" cy="3377974"/>
          </a:xfrm>
          <a:prstGeom prst="rect">
            <a:avLst/>
          </a:prstGeom>
        </p:spPr>
      </p:pic>
      <p:pic>
        <p:nvPicPr>
          <p:cNvPr id="8" name="Picture 7">
            <a:extLst>
              <a:ext uri="{FF2B5EF4-FFF2-40B4-BE49-F238E27FC236}">
                <a16:creationId xmlns:a16="http://schemas.microsoft.com/office/drawing/2014/main" id="{1A0B20C3-ED0F-C49A-F544-9FEAD172C70D}"/>
              </a:ext>
            </a:extLst>
          </p:cNvPr>
          <p:cNvPicPr>
            <a:picLocks noChangeAspect="1"/>
          </p:cNvPicPr>
          <p:nvPr/>
        </p:nvPicPr>
        <p:blipFill>
          <a:blip r:embed="rId4"/>
          <a:stretch>
            <a:fillRect/>
          </a:stretch>
        </p:blipFill>
        <p:spPr>
          <a:xfrm>
            <a:off x="838201" y="6290647"/>
            <a:ext cx="4320000" cy="366792"/>
          </a:xfrm>
          <a:prstGeom prst="rect">
            <a:avLst/>
          </a:prstGeom>
        </p:spPr>
      </p:pic>
      <p:sp>
        <p:nvSpPr>
          <p:cNvPr id="9" name="Rounded Rectangle 8">
            <a:extLst>
              <a:ext uri="{FF2B5EF4-FFF2-40B4-BE49-F238E27FC236}">
                <a16:creationId xmlns:a16="http://schemas.microsoft.com/office/drawing/2014/main" id="{DB2587E0-403C-7BD9-4D62-3A70CD9511C4}"/>
              </a:ext>
            </a:extLst>
          </p:cNvPr>
          <p:cNvSpPr/>
          <p:nvPr/>
        </p:nvSpPr>
        <p:spPr>
          <a:xfrm>
            <a:off x="838201" y="1329404"/>
            <a:ext cx="4320000" cy="1439196"/>
          </a:xfrm>
          <a:prstGeom prst="round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Helvetica Neue" panose="02000503000000020004" pitchFamily="2" charset="0"/>
                <a:ea typeface="Helvetica Neue" panose="02000503000000020004" pitchFamily="2" charset="0"/>
                <a:cs typeface="Helvetica Neue" panose="02000503000000020004" pitchFamily="2" charset="0"/>
              </a:rPr>
              <a:t>Neutrinos mass</a:t>
            </a:r>
          </a:p>
          <a:p>
            <a:pPr algn="ctr"/>
            <a:endParaRPr lang="en-GB" sz="800" b="1" dirty="0">
              <a:latin typeface="Helvetica Neue" panose="02000503000000020004" pitchFamily="2" charset="0"/>
              <a:ea typeface="Helvetica Neue" panose="02000503000000020004" pitchFamily="2" charset="0"/>
              <a:cs typeface="Helvetica Neue" panose="02000503000000020004" pitchFamily="2" charset="0"/>
            </a:endParaRPr>
          </a:p>
          <a:p>
            <a:pPr algn="ctr"/>
            <a:r>
              <a:rPr lang="en-GB" dirty="0">
                <a:latin typeface="Helvetica Neue Light" panose="02000403000000020004" pitchFamily="2" charset="0"/>
                <a:ea typeface="Helvetica Neue Light" panose="02000403000000020004" pitchFamily="2" charset="0"/>
                <a:cs typeface="Helvetica Neue" panose="02000503000000020004" pitchFamily="2" charset="0"/>
              </a:rPr>
              <a:t>In the most conservative case (M</a:t>
            </a:r>
            <a:r>
              <a:rPr lang="en-GB" baseline="-25000" dirty="0">
                <a:latin typeface="Symbol" pitchFamily="2" charset="2"/>
                <a:ea typeface="Helvetica Neue Light" panose="02000403000000020004" pitchFamily="2" charset="0"/>
                <a:cs typeface="Helvetica Neue" panose="02000503000000020004" pitchFamily="2" charset="0"/>
              </a:rPr>
              <a:t>n</a:t>
            </a:r>
            <a:r>
              <a:rPr lang="en-GB" dirty="0">
                <a:latin typeface="Helvetica Neue Light" panose="02000403000000020004" pitchFamily="2" charset="0"/>
                <a:ea typeface="Helvetica Neue Light" panose="02000403000000020004" pitchFamily="2" charset="0"/>
                <a:cs typeface="Helvetica Neue" panose="02000503000000020004" pitchFamily="2" charset="0"/>
              </a:rPr>
              <a:t>=0.06 eV) WST could provide a 3.5σ evidence of non-null neutrino masses</a:t>
            </a:r>
          </a:p>
        </p:txBody>
      </p:sp>
      <p:sp>
        <p:nvSpPr>
          <p:cNvPr id="12" name="Rounded Rectangle 11">
            <a:extLst>
              <a:ext uri="{FF2B5EF4-FFF2-40B4-BE49-F238E27FC236}">
                <a16:creationId xmlns:a16="http://schemas.microsoft.com/office/drawing/2014/main" id="{3D81F8B3-2B89-21C8-EAF8-733B31E6CD07}"/>
              </a:ext>
            </a:extLst>
          </p:cNvPr>
          <p:cNvSpPr/>
          <p:nvPr/>
        </p:nvSpPr>
        <p:spPr>
          <a:xfrm>
            <a:off x="6735451" y="1329404"/>
            <a:ext cx="4077299" cy="1439196"/>
          </a:xfrm>
          <a:prstGeom prst="round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Helvetica Neue" panose="02000503000000020004" pitchFamily="2" charset="0"/>
                <a:ea typeface="Helvetica Neue" panose="02000503000000020004" pitchFamily="2" charset="0"/>
                <a:cs typeface="Helvetica Neue" panose="02000503000000020004" pitchFamily="2" charset="0"/>
              </a:rPr>
              <a:t>Primordial non-</a:t>
            </a:r>
            <a:r>
              <a:rPr lang="en-GB" b="1" dirty="0" err="1">
                <a:latin typeface="Helvetica Neue" panose="02000503000000020004" pitchFamily="2" charset="0"/>
                <a:ea typeface="Helvetica Neue" panose="02000503000000020004" pitchFamily="2" charset="0"/>
                <a:cs typeface="Helvetica Neue" panose="02000503000000020004" pitchFamily="2" charset="0"/>
              </a:rPr>
              <a:t>Gaussianities</a:t>
            </a:r>
            <a:endParaRPr lang="en-GB" b="1" dirty="0">
              <a:latin typeface="Helvetica Neue" panose="02000503000000020004" pitchFamily="2" charset="0"/>
              <a:ea typeface="Helvetica Neue" panose="02000503000000020004" pitchFamily="2" charset="0"/>
              <a:cs typeface="Helvetica Neue" panose="02000503000000020004" pitchFamily="2" charset="0"/>
            </a:endParaRPr>
          </a:p>
          <a:p>
            <a:pPr algn="ctr"/>
            <a:endParaRPr lang="en-GB" sz="800" b="1" dirty="0">
              <a:latin typeface="Helvetica Neue" panose="02000503000000020004" pitchFamily="2" charset="0"/>
              <a:ea typeface="Helvetica Neue" panose="02000503000000020004" pitchFamily="2" charset="0"/>
              <a:cs typeface="Helvetica Neue" panose="02000503000000020004" pitchFamily="2" charset="0"/>
            </a:endParaRPr>
          </a:p>
          <a:p>
            <a:pPr algn="ctr"/>
            <a:r>
              <a:rPr lang="en-GB" dirty="0">
                <a:latin typeface="Helvetica Neue Light" panose="02000403000000020004" pitchFamily="2" charset="0"/>
                <a:ea typeface="Helvetica Neue Light" panose="02000403000000020004" pitchFamily="2" charset="0"/>
                <a:cs typeface="Helvetica Neue" panose="02000503000000020004" pitchFamily="2" charset="0"/>
              </a:rPr>
              <a:t>WST will be able to distinguish for the first time between single-field and multi-field inflationary models</a:t>
            </a:r>
          </a:p>
        </p:txBody>
      </p:sp>
      <p:pic>
        <p:nvPicPr>
          <p:cNvPr id="14" name="Google Shape;114;g33bdae03ef3_0_34">
            <a:extLst>
              <a:ext uri="{FF2B5EF4-FFF2-40B4-BE49-F238E27FC236}">
                <a16:creationId xmlns:a16="http://schemas.microsoft.com/office/drawing/2014/main" id="{DEFFBDEC-500E-E66B-2164-227D3FDC6AF9}"/>
              </a:ext>
            </a:extLst>
          </p:cNvPr>
          <p:cNvPicPr preferRelativeResize="0"/>
          <p:nvPr/>
        </p:nvPicPr>
        <p:blipFill>
          <a:blip r:embed="rId5">
            <a:alphaModFix/>
          </a:blip>
          <a:stretch>
            <a:fillRect/>
          </a:stretch>
        </p:blipFill>
        <p:spPr>
          <a:xfrm>
            <a:off x="6186901" y="2983151"/>
            <a:ext cx="5467164" cy="3674288"/>
          </a:xfrm>
          <a:prstGeom prst="rect">
            <a:avLst/>
          </a:prstGeom>
          <a:noFill/>
          <a:ln>
            <a:noFill/>
          </a:ln>
        </p:spPr>
      </p:pic>
      <p:sp>
        <p:nvSpPr>
          <p:cNvPr id="4" name="Title 3">
            <a:extLst>
              <a:ext uri="{FF2B5EF4-FFF2-40B4-BE49-F238E27FC236}">
                <a16:creationId xmlns:a16="http://schemas.microsoft.com/office/drawing/2014/main" id="{686991D7-0F80-FF32-E19B-899762BBB9CA}"/>
              </a:ext>
            </a:extLst>
          </p:cNvPr>
          <p:cNvSpPr>
            <a:spLocks noGrp="1"/>
          </p:cNvSpPr>
          <p:nvPr>
            <p:ph type="title"/>
          </p:nvPr>
        </p:nvSpPr>
        <p:spPr>
          <a:xfrm>
            <a:off x="838200" y="365125"/>
            <a:ext cx="9448800" cy="1078193"/>
          </a:xfrm>
        </p:spPr>
        <p:txBody>
          <a:bodyPr>
            <a:normAutofit/>
          </a:bodyPr>
          <a:lstStyle/>
          <a:p>
            <a:r>
              <a:rPr lang="en-GB" sz="3600" dirty="0"/>
              <a:t>Probing fundamental physics</a:t>
            </a:r>
          </a:p>
        </p:txBody>
      </p:sp>
    </p:spTree>
    <p:extLst>
      <p:ext uri="{BB962C8B-B14F-4D97-AF65-F5344CB8AC3E}">
        <p14:creationId xmlns:p14="http://schemas.microsoft.com/office/powerpoint/2010/main" val="17746731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FE186-830C-6212-C251-FA60D6043F51}"/>
              </a:ext>
            </a:extLst>
          </p:cNvPr>
          <p:cNvSpPr>
            <a:spLocks noGrp="1"/>
          </p:cNvSpPr>
          <p:nvPr>
            <p:ph type="title"/>
          </p:nvPr>
        </p:nvSpPr>
        <p:spPr/>
        <p:txBody>
          <a:bodyPr/>
          <a:lstStyle/>
          <a:p>
            <a:r>
              <a:rPr lang="en-US" dirty="0"/>
              <a:t>Reconstructing dark matter distribution</a:t>
            </a:r>
          </a:p>
        </p:txBody>
      </p:sp>
      <p:sp>
        <p:nvSpPr>
          <p:cNvPr id="6" name="Content Placeholder 5">
            <a:extLst>
              <a:ext uri="{FF2B5EF4-FFF2-40B4-BE49-F238E27FC236}">
                <a16:creationId xmlns:a16="http://schemas.microsoft.com/office/drawing/2014/main" id="{E71BF82B-F204-2CD7-66E0-41C804EB44EA}"/>
              </a:ext>
            </a:extLst>
          </p:cNvPr>
          <p:cNvSpPr>
            <a:spLocks noGrp="1"/>
          </p:cNvSpPr>
          <p:nvPr>
            <p:ph sz="half" idx="1"/>
          </p:nvPr>
        </p:nvSpPr>
        <p:spPr>
          <a:xfrm>
            <a:off x="120726" y="1844269"/>
            <a:ext cx="4134000" cy="4487425"/>
          </a:xfrm>
        </p:spPr>
        <p:txBody>
          <a:bodyPr>
            <a:normAutofit fontScale="85000" lnSpcReduction="10000"/>
          </a:bodyPr>
          <a:lstStyle/>
          <a:p>
            <a:pPr marL="0" indent="0">
              <a:buNone/>
            </a:pPr>
            <a:r>
              <a:rPr lang="en-US" dirty="0"/>
              <a:t>Exploring the 3D distribution of DM at z ~1 over Gpc³-scale volume at 100 kpc resolution.</a:t>
            </a:r>
          </a:p>
          <a:p>
            <a:pPr marL="0" indent="0">
              <a:buNone/>
            </a:pPr>
            <a:r>
              <a:rPr lang="en-US" dirty="0"/>
              <a:t>High completeness survey of 10 millions galaxies over 4x30 </a:t>
            </a:r>
            <a:r>
              <a:rPr lang="en-US" dirty="0" err="1"/>
              <a:t>sq.deg</a:t>
            </a:r>
            <a:r>
              <a:rPr lang="en-US" dirty="0"/>
              <a:t>, </a:t>
            </a:r>
            <a:r>
              <a:rPr lang="en-US" dirty="0" err="1"/>
              <a:t>m</a:t>
            </a:r>
            <a:r>
              <a:rPr lang="en-US" baseline="-25000" dirty="0" err="1"/>
              <a:t>z</a:t>
            </a:r>
            <a:r>
              <a:rPr lang="en-US" dirty="0"/>
              <a:t>&lt;26 AB mag</a:t>
            </a:r>
          </a:p>
          <a:p>
            <a:pPr lvl="1"/>
            <a:r>
              <a:rPr lang="en-US" dirty="0"/>
              <a:t>Test of the </a:t>
            </a:r>
            <a:r>
              <a:rPr lang="el-GR" dirty="0"/>
              <a:t>Λ</a:t>
            </a:r>
            <a:r>
              <a:rPr lang="en-US" dirty="0"/>
              <a:t>CDM paradigm and alternative dark matter</a:t>
            </a:r>
          </a:p>
          <a:p>
            <a:pPr lvl="1"/>
            <a:r>
              <a:rPr lang="en-US" dirty="0"/>
              <a:t>Evolution of the halo mass function </a:t>
            </a:r>
          </a:p>
          <a:p>
            <a:pPr lvl="1"/>
            <a:r>
              <a:rPr lang="en-US" dirty="0"/>
              <a:t>Characterizing the growth of cosmic voids </a:t>
            </a:r>
          </a:p>
          <a:p>
            <a:pPr lvl="1"/>
            <a:r>
              <a:rPr lang="en-US" dirty="0"/>
              <a:t>Measuring the emergence of fine filamentary structure</a:t>
            </a:r>
          </a:p>
          <a:p>
            <a:endParaRPr lang="en-US" dirty="0"/>
          </a:p>
        </p:txBody>
      </p:sp>
      <p:grpSp>
        <p:nvGrpSpPr>
          <p:cNvPr id="4" name="Group 3">
            <a:extLst>
              <a:ext uri="{FF2B5EF4-FFF2-40B4-BE49-F238E27FC236}">
                <a16:creationId xmlns:a16="http://schemas.microsoft.com/office/drawing/2014/main" id="{3B910BA4-8BB5-57DB-F5A3-D5C45F57EC64}"/>
              </a:ext>
            </a:extLst>
          </p:cNvPr>
          <p:cNvGrpSpPr/>
          <p:nvPr/>
        </p:nvGrpSpPr>
        <p:grpSpPr>
          <a:xfrm>
            <a:off x="4254726" y="1999002"/>
            <a:ext cx="7891668" cy="4486274"/>
            <a:chOff x="2495080" y="1761844"/>
            <a:chExt cx="9215638" cy="5073114"/>
          </a:xfrm>
        </p:grpSpPr>
        <p:pic>
          <p:nvPicPr>
            <p:cNvPr id="8" name="Picture 7">
              <a:extLst>
                <a:ext uri="{FF2B5EF4-FFF2-40B4-BE49-F238E27FC236}">
                  <a16:creationId xmlns:a16="http://schemas.microsoft.com/office/drawing/2014/main" id="{5BE5C295-F7AF-85CF-7E77-DDB0B11ECFF8}"/>
                </a:ext>
              </a:extLst>
            </p:cNvPr>
            <p:cNvPicPr>
              <a:picLocks noChangeAspect="1"/>
            </p:cNvPicPr>
            <p:nvPr/>
          </p:nvPicPr>
          <p:blipFill>
            <a:blip r:embed="rId2"/>
            <a:stretch>
              <a:fillRect/>
            </a:stretch>
          </p:blipFill>
          <p:spPr>
            <a:xfrm>
              <a:off x="2495080" y="1761844"/>
              <a:ext cx="9215638" cy="4724471"/>
            </a:xfrm>
            <a:prstGeom prst="rect">
              <a:avLst/>
            </a:prstGeom>
          </p:spPr>
        </p:pic>
        <p:sp>
          <p:nvSpPr>
            <p:cNvPr id="3" name="TextBox 2">
              <a:extLst>
                <a:ext uri="{FF2B5EF4-FFF2-40B4-BE49-F238E27FC236}">
                  <a16:creationId xmlns:a16="http://schemas.microsoft.com/office/drawing/2014/main" id="{5999BD96-C041-416E-F7F1-A258105B79BF}"/>
                </a:ext>
              </a:extLst>
            </p:cNvPr>
            <p:cNvSpPr txBox="1"/>
            <p:nvPr/>
          </p:nvSpPr>
          <p:spPr>
            <a:xfrm>
              <a:off x="8867558" y="6527182"/>
              <a:ext cx="2131289" cy="307776"/>
            </a:xfrm>
            <a:prstGeom prst="rect">
              <a:avLst/>
            </a:prstGeom>
            <a:solidFill>
              <a:schemeClr val="bg1"/>
            </a:solidFill>
          </p:spPr>
          <p:txBody>
            <a:bodyPr wrap="none" rtlCol="0">
              <a:spAutoFit/>
            </a:bodyPr>
            <a:lstStyle/>
            <a:p>
              <a:r>
                <a:rPr lang="en-GB" sz="1400" dirty="0"/>
                <a:t>Credit Simon Driver (UWA)</a:t>
              </a:r>
            </a:p>
          </p:txBody>
        </p:sp>
      </p:grpSp>
      <p:pic>
        <p:nvPicPr>
          <p:cNvPr id="9" name="Picture 8">
            <a:extLst>
              <a:ext uri="{FF2B5EF4-FFF2-40B4-BE49-F238E27FC236}">
                <a16:creationId xmlns:a16="http://schemas.microsoft.com/office/drawing/2014/main" id="{DA680A43-43E7-7045-EACC-B7BD91A7E2FF}"/>
              </a:ext>
            </a:extLst>
          </p:cNvPr>
          <p:cNvPicPr>
            <a:picLocks noChangeAspect="1"/>
          </p:cNvPicPr>
          <p:nvPr/>
        </p:nvPicPr>
        <p:blipFill>
          <a:blip r:embed="rId3"/>
          <a:stretch>
            <a:fillRect/>
          </a:stretch>
        </p:blipFill>
        <p:spPr>
          <a:xfrm>
            <a:off x="10239565" y="1334072"/>
            <a:ext cx="1649350" cy="713232"/>
          </a:xfrm>
          <a:prstGeom prst="rect">
            <a:avLst/>
          </a:prstGeom>
        </p:spPr>
      </p:pic>
      <p:pic>
        <p:nvPicPr>
          <p:cNvPr id="10" name="Picture 9">
            <a:extLst>
              <a:ext uri="{FF2B5EF4-FFF2-40B4-BE49-F238E27FC236}">
                <a16:creationId xmlns:a16="http://schemas.microsoft.com/office/drawing/2014/main" id="{C943A124-2CE0-06AF-DA0D-0E6386860BCD}"/>
              </a:ext>
            </a:extLst>
          </p:cNvPr>
          <p:cNvPicPr>
            <a:picLocks noChangeAspect="1"/>
          </p:cNvPicPr>
          <p:nvPr/>
        </p:nvPicPr>
        <p:blipFill>
          <a:blip r:embed="rId4"/>
          <a:stretch>
            <a:fillRect/>
          </a:stretch>
        </p:blipFill>
        <p:spPr>
          <a:xfrm>
            <a:off x="9256672" y="1370648"/>
            <a:ext cx="1234977" cy="640080"/>
          </a:xfrm>
          <a:prstGeom prst="rect">
            <a:avLst/>
          </a:prstGeom>
        </p:spPr>
      </p:pic>
      <p:sp>
        <p:nvSpPr>
          <p:cNvPr id="7" name="TextBox 6">
            <a:extLst>
              <a:ext uri="{FF2B5EF4-FFF2-40B4-BE49-F238E27FC236}">
                <a16:creationId xmlns:a16="http://schemas.microsoft.com/office/drawing/2014/main" id="{89475685-47B1-FAFD-8B3E-289A62382FBE}"/>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7749657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A00443-74C1-3BD6-E0E3-052E747FC0E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839" b="97317" l="1606" r="97477">
                        <a14:foregroundMark x1="1606" y1="33095" x2="1606" y2="33095"/>
                        <a14:foregroundMark x1="44534" y1="19320" x2="44534" y2="19320"/>
                        <a14:foregroundMark x1="68884" y1="33810" x2="68884" y2="33810"/>
                        <a14:foregroundMark x1="58677" y1="26029" x2="77561" y2="29070"/>
                        <a14:foregroundMark x1="77561" y1="29070" x2="82034" y2="42218"/>
                        <a14:foregroundMark x1="82034" y1="42218" x2="82875" y2="57335"/>
                        <a14:foregroundMark x1="82875" y1="57335" x2="73662" y2="72451"/>
                        <a14:foregroundMark x1="73662" y1="72451" x2="59786" y2="77549"/>
                        <a14:foregroundMark x1="59786" y1="77549" x2="53364" y2="69946"/>
                        <a14:foregroundMark x1="53364" y1="69946" x2="48777" y2="49106"/>
                        <a14:foregroundMark x1="48777" y1="49106" x2="55505" y2="32737"/>
                        <a14:foregroundMark x1="55505" y1="32737" x2="59327" y2="30859"/>
                        <a14:foregroundMark x1="80619" y1="20036" x2="86812" y2="36941"/>
                        <a14:foregroundMark x1="86812" y1="36941" x2="91093" y2="68605"/>
                        <a14:foregroundMark x1="91093" y1="68605" x2="86391" y2="79606"/>
                        <a14:foregroundMark x1="86391" y1="79606" x2="59518" y2="95259"/>
                        <a14:foregroundMark x1="59518" y1="95259" x2="25459" y2="97406"/>
                        <a14:foregroundMark x1="90023" y1="15564" x2="96521" y2="19946"/>
                        <a14:foregroundMark x1="96521" y1="19946" x2="99885" y2="32916"/>
                        <a14:foregroundMark x1="99885" y1="32916" x2="97668" y2="50447"/>
                        <a14:foregroundMark x1="97668" y1="50447" x2="99006" y2="84347"/>
                        <a14:foregroundMark x1="99006" y1="84347" x2="92087" y2="95528"/>
                        <a14:foregroundMark x1="92087" y1="95528" x2="74274" y2="97406"/>
                        <a14:foregroundMark x1="93349" y1="18157" x2="98930" y2="25403"/>
                        <a14:foregroundMark x1="98930" y1="25403" x2="99197" y2="98927"/>
                        <a14:foregroundMark x1="99197" y1="98927" x2="91361" y2="96512"/>
                        <a14:foregroundMark x1="91361" y1="96512" x2="86277" y2="79785"/>
                        <a14:foregroundMark x1="86277" y1="79785" x2="88991" y2="26565"/>
                        <a14:foregroundMark x1="88991" y1="26565" x2="93807" y2="21556"/>
                        <a14:foregroundMark x1="97477" y1="41234" x2="97477" y2="41234"/>
                        <a14:backgroundMark x1="5122" y1="7066" x2="5122" y2="7066"/>
                        <a14:backgroundMark x1="38" y1="24150" x2="6690" y2="13327"/>
                        <a14:backgroundMark x1="6690" y1="12970" x2="24656" y2="3309"/>
                      </a14:backgroundRemoval>
                    </a14:imgEffect>
                  </a14:imgLayer>
                </a14:imgProps>
              </a:ext>
            </a:extLst>
          </a:blip>
          <a:srcRect b="16076"/>
          <a:stretch>
            <a:fillRect/>
          </a:stretch>
        </p:blipFill>
        <p:spPr>
          <a:xfrm>
            <a:off x="5420" y="2222858"/>
            <a:ext cx="12122933" cy="4635142"/>
          </a:xfrm>
          <a:prstGeom prst="rect">
            <a:avLst/>
          </a:prstGeom>
        </p:spPr>
      </p:pic>
      <p:sp>
        <p:nvSpPr>
          <p:cNvPr id="2" name="Title 1">
            <a:extLst>
              <a:ext uri="{FF2B5EF4-FFF2-40B4-BE49-F238E27FC236}">
                <a16:creationId xmlns:a16="http://schemas.microsoft.com/office/drawing/2014/main" id="{1A4A6FF0-97F8-F642-D5C0-AB28EE40BAB6}"/>
              </a:ext>
            </a:extLst>
          </p:cNvPr>
          <p:cNvSpPr>
            <a:spLocks noGrp="1"/>
          </p:cNvSpPr>
          <p:nvPr>
            <p:ph type="title"/>
          </p:nvPr>
        </p:nvSpPr>
        <p:spPr>
          <a:xfrm>
            <a:off x="753533" y="237289"/>
            <a:ext cx="9382432" cy="1265056"/>
          </a:xfrm>
        </p:spPr>
        <p:txBody>
          <a:bodyPr>
            <a:normAutofit/>
          </a:bodyPr>
          <a:lstStyle/>
          <a:p>
            <a:r>
              <a:rPr lang="en-US" sz="3600" dirty="0"/>
              <a:t>Bright and dark sirens from GW</a:t>
            </a:r>
          </a:p>
        </p:txBody>
      </p:sp>
      <p:pic>
        <p:nvPicPr>
          <p:cNvPr id="3" name="Picture 2">
            <a:extLst>
              <a:ext uri="{FF2B5EF4-FFF2-40B4-BE49-F238E27FC236}">
                <a16:creationId xmlns:a16="http://schemas.microsoft.com/office/drawing/2014/main" id="{7649EF67-D9AE-1B8B-CE97-C23C5263FB12}"/>
              </a:ext>
            </a:extLst>
          </p:cNvPr>
          <p:cNvPicPr>
            <a:picLocks noChangeAspect="1"/>
          </p:cNvPicPr>
          <p:nvPr/>
        </p:nvPicPr>
        <p:blipFill>
          <a:blip r:embed="rId6"/>
          <a:stretch>
            <a:fillRect/>
          </a:stretch>
        </p:blipFill>
        <p:spPr>
          <a:xfrm>
            <a:off x="8486615" y="411967"/>
            <a:ext cx="1649350" cy="713232"/>
          </a:xfrm>
          <a:prstGeom prst="rect">
            <a:avLst/>
          </a:prstGeom>
        </p:spPr>
      </p:pic>
      <p:sp>
        <p:nvSpPr>
          <p:cNvPr id="6" name="TextBox 5">
            <a:extLst>
              <a:ext uri="{FF2B5EF4-FFF2-40B4-BE49-F238E27FC236}">
                <a16:creationId xmlns:a16="http://schemas.microsoft.com/office/drawing/2014/main" id="{84C58924-AE43-5214-3BED-AA281E662CBE}"/>
              </a:ext>
            </a:extLst>
          </p:cNvPr>
          <p:cNvSpPr txBox="1"/>
          <p:nvPr/>
        </p:nvSpPr>
        <p:spPr>
          <a:xfrm>
            <a:off x="10391141" y="6412920"/>
            <a:ext cx="1548822" cy="307777"/>
          </a:xfrm>
          <a:prstGeom prst="rect">
            <a:avLst/>
          </a:prstGeom>
          <a:noFill/>
        </p:spPr>
        <p:txBody>
          <a:bodyPr wrap="none" rtlCol="0">
            <a:spAutoFit/>
          </a:bodyPr>
          <a:lstStyle/>
          <a:p>
            <a:r>
              <a:rPr lang="en-US" sz="1400" i="1" dirty="0"/>
              <a:t>Credits N. Borghi</a:t>
            </a:r>
          </a:p>
        </p:txBody>
      </p:sp>
      <p:sp>
        <p:nvSpPr>
          <p:cNvPr id="7" name="Content Placeholder 11">
            <a:extLst>
              <a:ext uri="{FF2B5EF4-FFF2-40B4-BE49-F238E27FC236}">
                <a16:creationId xmlns:a16="http://schemas.microsoft.com/office/drawing/2014/main" id="{D4610080-2FBC-5BF2-94A0-C4271B764734}"/>
              </a:ext>
            </a:extLst>
          </p:cNvPr>
          <p:cNvSpPr txBox="1">
            <a:spLocks/>
          </p:cNvSpPr>
          <p:nvPr/>
        </p:nvSpPr>
        <p:spPr>
          <a:xfrm>
            <a:off x="392200" y="1334948"/>
            <a:ext cx="5772223" cy="2261692"/>
          </a:xfrm>
          <a:prstGeom prst="rect">
            <a:avLst/>
          </a:prstGeom>
          <a:noFill/>
          <a:ln>
            <a:noFill/>
          </a:ln>
        </p:spPr>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SzPct val="90000"/>
              <a:buFontTx/>
              <a:buBlip>
                <a:blip>
                  <a:extLst>
                    <a:ext uri="{96DAC541-7B7A-43D3-8B79-37D633B846F1}">
                      <asvg:svgBlip xmlns:asvg="http://schemas.microsoft.com/office/drawing/2016/SVG/main" r:embed="rId7"/>
                    </a:ext>
                  </a:extLst>
                </a:blip>
              </a:buBlip>
              <a:defRPr sz="24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1pPr>
            <a:lvl2pPr marL="685800" indent="-228600" algn="l" defTabSz="914400" rtl="0" eaLnBrk="1" latinLnBrk="0" hangingPunct="1">
              <a:lnSpc>
                <a:spcPct val="90000"/>
              </a:lnSpc>
              <a:spcBef>
                <a:spcPts val="500"/>
              </a:spcBef>
              <a:buSzPct val="90000"/>
              <a:buFontTx/>
              <a:buBlip>
                <a:blip>
                  <a:extLst>
                    <a:ext uri="{96DAC541-7B7A-43D3-8B79-37D633B846F1}">
                      <asvg:svgBlip xmlns:asvg="http://schemas.microsoft.com/office/drawing/2016/SVG/main" r:embed="rId7"/>
                    </a:ext>
                  </a:extLst>
                </a:blip>
              </a:buBlip>
              <a:defRPr sz="24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2pPr>
            <a:lvl3pPr marL="1143000" indent="-228600" algn="l" defTabSz="914400" rtl="0" eaLnBrk="1" latinLnBrk="0" hangingPunct="1">
              <a:lnSpc>
                <a:spcPct val="90000"/>
              </a:lnSpc>
              <a:spcBef>
                <a:spcPts val="500"/>
              </a:spcBef>
              <a:buSzPct val="90000"/>
              <a:buFontTx/>
              <a:buBlip>
                <a:blip>
                  <a:extLst>
                    <a:ext uri="{96DAC541-7B7A-43D3-8B79-37D633B846F1}">
                      <asvg:svgBlip xmlns:asvg="http://schemas.microsoft.com/office/drawing/2016/SVG/main" r:embed="rId7"/>
                    </a:ext>
                  </a:extLst>
                </a:blip>
              </a:buBlip>
              <a:defRPr sz="20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3pPr>
            <a:lvl4pPr marL="1600200" indent="-228600" algn="l" defTabSz="914400" rtl="0" eaLnBrk="1" latinLnBrk="0" hangingPunct="1">
              <a:lnSpc>
                <a:spcPct val="90000"/>
              </a:lnSpc>
              <a:spcBef>
                <a:spcPts val="500"/>
              </a:spcBef>
              <a:buSzPct val="90000"/>
              <a:buFontTx/>
              <a:buBlip>
                <a:blip>
                  <a:extLst>
                    <a:ext uri="{96DAC541-7B7A-43D3-8B79-37D633B846F1}">
                      <asvg:svgBlip xmlns:asvg="http://schemas.microsoft.com/office/drawing/2016/SVG/main" r:embed="rId7"/>
                    </a:ext>
                  </a:extLst>
                </a:blip>
              </a:buBlip>
              <a:defRPr sz="18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4pPr>
            <a:lvl5pPr marL="2057400" indent="-228600" algn="l" defTabSz="914400" rtl="0" eaLnBrk="1" latinLnBrk="0" hangingPunct="1">
              <a:lnSpc>
                <a:spcPct val="90000"/>
              </a:lnSpc>
              <a:spcBef>
                <a:spcPts val="500"/>
              </a:spcBef>
              <a:buSzPct val="90000"/>
              <a:buFontTx/>
              <a:buBlip>
                <a:blip>
                  <a:extLst>
                    <a:ext uri="{96DAC541-7B7A-43D3-8B79-37D633B846F1}">
                      <asvg:svgBlip xmlns:asvg="http://schemas.microsoft.com/office/drawing/2016/SVG/main" r:embed="rId7"/>
                    </a:ext>
                  </a:extLst>
                </a:blip>
              </a:buBlip>
              <a:defRPr sz="18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GW provide independent distance measurement.</a:t>
            </a:r>
          </a:p>
          <a:p>
            <a:r>
              <a:rPr lang="en-GB" sz="2000" dirty="0"/>
              <a:t>In the 2040s, Einstein Telescope and Cosmic Explorer will provide 10</a:t>
            </a:r>
            <a:r>
              <a:rPr lang="en-GB" sz="2000" baseline="30000" dirty="0"/>
              <a:t>4 </a:t>
            </a:r>
            <a:r>
              <a:rPr lang="en-GB" sz="2000" dirty="0"/>
              <a:t>-10</a:t>
            </a:r>
            <a:r>
              <a:rPr lang="en-GB" sz="2000" baseline="30000" dirty="0"/>
              <a:t>5</a:t>
            </a:r>
            <a:r>
              <a:rPr lang="en-GB" sz="2000" dirty="0"/>
              <a:t> compact binary mergers by years.</a:t>
            </a:r>
          </a:p>
          <a:p>
            <a:r>
              <a:rPr lang="en-GB" sz="2000" dirty="0">
                <a:solidFill>
                  <a:srgbClr val="FFFFFF"/>
                </a:solidFill>
              </a:rPr>
              <a:t>Localisation of GW counterpart for </a:t>
            </a:r>
            <a:r>
              <a:rPr lang="en-GB" sz="2000" dirty="0" err="1">
                <a:solidFill>
                  <a:srgbClr val="FFFFFF"/>
                </a:solidFill>
              </a:rPr>
              <a:t>kilonovae</a:t>
            </a:r>
            <a:r>
              <a:rPr lang="en-GB" sz="2000" dirty="0">
                <a:solidFill>
                  <a:srgbClr val="FFFFFF"/>
                </a:solidFill>
              </a:rPr>
              <a:t> (LSST + WST) z&lt;0.5</a:t>
            </a:r>
          </a:p>
          <a:p>
            <a:r>
              <a:rPr lang="en-GB" sz="2000" dirty="0">
                <a:solidFill>
                  <a:srgbClr val="FFFFFF"/>
                </a:solidFill>
              </a:rPr>
              <a:t>Enable precision cosmology with H0 (sub-percent)</a:t>
            </a:r>
          </a:p>
        </p:txBody>
      </p:sp>
      <p:sp>
        <p:nvSpPr>
          <p:cNvPr id="16" name="Content Placeholder 11">
            <a:extLst>
              <a:ext uri="{FF2B5EF4-FFF2-40B4-BE49-F238E27FC236}">
                <a16:creationId xmlns:a16="http://schemas.microsoft.com/office/drawing/2014/main" id="{06F7E11B-4F96-3370-E00B-8A5F38E53920}"/>
              </a:ext>
            </a:extLst>
          </p:cNvPr>
          <p:cNvSpPr txBox="1">
            <a:spLocks/>
          </p:cNvSpPr>
          <p:nvPr/>
        </p:nvSpPr>
        <p:spPr>
          <a:xfrm>
            <a:off x="6164424" y="1213028"/>
            <a:ext cx="5730115" cy="1554556"/>
          </a:xfrm>
          <a:prstGeom prst="rect">
            <a:avLst/>
          </a:prstGeom>
          <a:noFill/>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SzPct val="90000"/>
              <a:buFontTx/>
              <a:buBlip>
                <a:blip>
                  <a:extLst>
                    <a:ext uri="{96DAC541-7B7A-43D3-8B79-37D633B846F1}">
                      <asvg:svgBlip xmlns:asvg="http://schemas.microsoft.com/office/drawing/2016/SVG/main" r:embed="rId7"/>
                    </a:ext>
                  </a:extLst>
                </a:blip>
              </a:buBlip>
              <a:defRPr sz="24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1pPr>
            <a:lvl2pPr marL="685800" indent="-228600" algn="l" defTabSz="914400" rtl="0" eaLnBrk="1" latinLnBrk="0" hangingPunct="1">
              <a:lnSpc>
                <a:spcPct val="90000"/>
              </a:lnSpc>
              <a:spcBef>
                <a:spcPts val="500"/>
              </a:spcBef>
              <a:buSzPct val="90000"/>
              <a:buFontTx/>
              <a:buBlip>
                <a:blip>
                  <a:extLst>
                    <a:ext uri="{96DAC541-7B7A-43D3-8B79-37D633B846F1}">
                      <asvg:svgBlip xmlns:asvg="http://schemas.microsoft.com/office/drawing/2016/SVG/main" r:embed="rId7"/>
                    </a:ext>
                  </a:extLst>
                </a:blip>
              </a:buBlip>
              <a:defRPr sz="24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2pPr>
            <a:lvl3pPr marL="1143000" indent="-228600" algn="l" defTabSz="914400" rtl="0" eaLnBrk="1" latinLnBrk="0" hangingPunct="1">
              <a:lnSpc>
                <a:spcPct val="90000"/>
              </a:lnSpc>
              <a:spcBef>
                <a:spcPts val="500"/>
              </a:spcBef>
              <a:buSzPct val="90000"/>
              <a:buFontTx/>
              <a:buBlip>
                <a:blip>
                  <a:extLst>
                    <a:ext uri="{96DAC541-7B7A-43D3-8B79-37D633B846F1}">
                      <asvg:svgBlip xmlns:asvg="http://schemas.microsoft.com/office/drawing/2016/SVG/main" r:embed="rId7"/>
                    </a:ext>
                  </a:extLst>
                </a:blip>
              </a:buBlip>
              <a:defRPr sz="20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3pPr>
            <a:lvl4pPr marL="1600200" indent="-228600" algn="l" defTabSz="914400" rtl="0" eaLnBrk="1" latinLnBrk="0" hangingPunct="1">
              <a:lnSpc>
                <a:spcPct val="90000"/>
              </a:lnSpc>
              <a:spcBef>
                <a:spcPts val="500"/>
              </a:spcBef>
              <a:buSzPct val="90000"/>
              <a:buFontTx/>
              <a:buBlip>
                <a:blip>
                  <a:extLst>
                    <a:ext uri="{96DAC541-7B7A-43D3-8B79-37D633B846F1}">
                      <asvg:svgBlip xmlns:asvg="http://schemas.microsoft.com/office/drawing/2016/SVG/main" r:embed="rId7"/>
                    </a:ext>
                  </a:extLst>
                </a:blip>
              </a:buBlip>
              <a:defRPr sz="18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4pPr>
            <a:lvl5pPr marL="2057400" indent="-228600" algn="l" defTabSz="914400" rtl="0" eaLnBrk="1" latinLnBrk="0" hangingPunct="1">
              <a:lnSpc>
                <a:spcPct val="90000"/>
              </a:lnSpc>
              <a:spcBef>
                <a:spcPts val="500"/>
              </a:spcBef>
              <a:buSzPct val="90000"/>
              <a:buFontTx/>
              <a:buBlip>
                <a:blip>
                  <a:extLst>
                    <a:ext uri="{96DAC541-7B7A-43D3-8B79-37D633B846F1}">
                      <asvg:svgBlip xmlns:asvg="http://schemas.microsoft.com/office/drawing/2016/SVG/main" r:embed="rId7"/>
                    </a:ext>
                  </a:extLst>
                </a:blip>
              </a:buBlip>
              <a:defRPr sz="1800" b="0" i="0"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solidFill>
                  <a:srgbClr val="FFFFFF"/>
                </a:solidFill>
              </a:rPr>
              <a:t>Statistical association of BBH population with complete spectroscopic galaxy </a:t>
            </a:r>
            <a:r>
              <a:rPr lang="en-GB" sz="2000" dirty="0" err="1">
                <a:solidFill>
                  <a:srgbClr val="FFFFFF"/>
                </a:solidFill>
              </a:rPr>
              <a:t>catalog</a:t>
            </a:r>
            <a:r>
              <a:rPr lang="en-GB" sz="2000" dirty="0">
                <a:solidFill>
                  <a:srgbClr val="FFFFFF"/>
                </a:solidFill>
              </a:rPr>
              <a:t> (m ∼ 25 across ≳ 10,000 deg</a:t>
            </a:r>
            <a:r>
              <a:rPr lang="en-GB" sz="2000" baseline="30000" dirty="0">
                <a:solidFill>
                  <a:srgbClr val="FFFFFF"/>
                </a:solidFill>
              </a:rPr>
              <a:t>2</a:t>
            </a:r>
            <a:r>
              <a:rPr lang="en-GB" sz="2000" dirty="0">
                <a:solidFill>
                  <a:srgbClr val="FFFFFF"/>
                </a:solidFill>
              </a:rPr>
              <a:t>)</a:t>
            </a:r>
          </a:p>
          <a:p>
            <a:r>
              <a:rPr lang="en-GB" sz="2000" dirty="0">
                <a:solidFill>
                  <a:srgbClr val="FFFFFF"/>
                </a:solidFill>
              </a:rPr>
              <a:t>Enable Expansion history H(z) z=1-2</a:t>
            </a:r>
          </a:p>
        </p:txBody>
      </p:sp>
    </p:spTree>
    <p:extLst>
      <p:ext uri="{BB962C8B-B14F-4D97-AF65-F5344CB8AC3E}">
        <p14:creationId xmlns:p14="http://schemas.microsoft.com/office/powerpoint/2010/main" val="40462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extLst>
    <p:ext uri="{6950BFC3-D8DA-4A85-94F7-54DA5524770B}">
      <p188:commentRel xmlns:p188="http://schemas.microsoft.com/office/powerpoint/2018/8/main" r:id="rId3"/>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AA2E9-D16C-6A80-E94A-B73F984ACA39}"/>
              </a:ext>
            </a:extLst>
          </p:cNvPr>
          <p:cNvSpPr>
            <a:spLocks noGrp="1"/>
          </p:cNvSpPr>
          <p:nvPr>
            <p:ph type="title"/>
          </p:nvPr>
        </p:nvSpPr>
        <p:spPr>
          <a:xfrm>
            <a:off x="838200" y="365125"/>
            <a:ext cx="9733156" cy="1325563"/>
          </a:xfrm>
        </p:spPr>
        <p:txBody>
          <a:bodyPr/>
          <a:lstStyle/>
          <a:p>
            <a:r>
              <a:rPr lang="en-US" dirty="0"/>
              <a:t>Charting the end of reionization</a:t>
            </a:r>
          </a:p>
        </p:txBody>
      </p:sp>
      <p:sp>
        <p:nvSpPr>
          <p:cNvPr id="3" name="Content Placeholder 2">
            <a:extLst>
              <a:ext uri="{FF2B5EF4-FFF2-40B4-BE49-F238E27FC236}">
                <a16:creationId xmlns:a16="http://schemas.microsoft.com/office/drawing/2014/main" id="{358510F6-FB73-3CA5-E7D1-F69AA11777FC}"/>
              </a:ext>
            </a:extLst>
          </p:cNvPr>
          <p:cNvSpPr>
            <a:spLocks noGrp="1"/>
          </p:cNvSpPr>
          <p:nvPr>
            <p:ph sz="half" idx="1"/>
          </p:nvPr>
        </p:nvSpPr>
        <p:spPr/>
        <p:txBody>
          <a:bodyPr>
            <a:normAutofit/>
          </a:bodyPr>
          <a:lstStyle/>
          <a:p>
            <a:r>
              <a:rPr lang="en-US" dirty="0"/>
              <a:t>SKA-Low 3D distribution of neutral &amp; ionized H in 5 deep-fields (~100 deg</a:t>
            </a:r>
            <a:r>
              <a:rPr lang="en-US" baseline="30000" dirty="0"/>
              <a:t>2</a:t>
            </a:r>
            <a:r>
              <a:rPr lang="en-US" dirty="0"/>
              <a:t>)</a:t>
            </a:r>
          </a:p>
          <a:p>
            <a:r>
              <a:rPr lang="en-US" dirty="0"/>
              <a:t>Spatially correlating 5&lt;z&lt;6.7 WST spectra with SKA tomography</a:t>
            </a:r>
          </a:p>
          <a:p>
            <a:pPr lvl="1"/>
            <a:r>
              <a:rPr lang="en-US" dirty="0"/>
              <a:t>sources of </a:t>
            </a:r>
            <a:r>
              <a:rPr lang="en-US" dirty="0" err="1"/>
              <a:t>reionisation</a:t>
            </a:r>
            <a:endParaRPr lang="en-US" dirty="0"/>
          </a:p>
          <a:p>
            <a:pPr lvl="1"/>
            <a:r>
              <a:rPr lang="en-US" dirty="0"/>
              <a:t>scale of </a:t>
            </a:r>
            <a:r>
              <a:rPr lang="en-US" dirty="0" err="1"/>
              <a:t>ionised</a:t>
            </a:r>
            <a:r>
              <a:rPr lang="en-US" dirty="0"/>
              <a:t> bubbles</a:t>
            </a:r>
          </a:p>
          <a:p>
            <a:endParaRPr lang="en-US" dirty="0"/>
          </a:p>
        </p:txBody>
      </p:sp>
      <p:pic>
        <p:nvPicPr>
          <p:cNvPr id="7" name="Picture 6" descr="A diagram of a scientific experiment&#10;&#10;AI-generated content may be incorrect.">
            <a:extLst>
              <a:ext uri="{FF2B5EF4-FFF2-40B4-BE49-F238E27FC236}">
                <a16:creationId xmlns:a16="http://schemas.microsoft.com/office/drawing/2014/main" id="{235DA7B1-F698-9D57-B8B1-FD416D983A9D}"/>
              </a:ext>
            </a:extLst>
          </p:cNvPr>
          <p:cNvPicPr>
            <a:picLocks noChangeAspect="1"/>
          </p:cNvPicPr>
          <p:nvPr/>
        </p:nvPicPr>
        <p:blipFill>
          <a:blip r:embed="rId3"/>
          <a:stretch>
            <a:fillRect/>
          </a:stretch>
        </p:blipFill>
        <p:spPr>
          <a:xfrm>
            <a:off x="6548257" y="1956816"/>
            <a:ext cx="4250676" cy="3600000"/>
          </a:xfrm>
          <a:prstGeom prst="rect">
            <a:avLst/>
          </a:prstGeom>
        </p:spPr>
      </p:pic>
      <p:sp>
        <p:nvSpPr>
          <p:cNvPr id="5" name="TextBox 4">
            <a:extLst>
              <a:ext uri="{FF2B5EF4-FFF2-40B4-BE49-F238E27FC236}">
                <a16:creationId xmlns:a16="http://schemas.microsoft.com/office/drawing/2014/main" id="{3DF9045D-C036-B8C4-0A5E-4D2266858E39}"/>
              </a:ext>
            </a:extLst>
          </p:cNvPr>
          <p:cNvSpPr txBox="1"/>
          <p:nvPr/>
        </p:nvSpPr>
        <p:spPr>
          <a:xfrm>
            <a:off x="8924702" y="5636677"/>
            <a:ext cx="1874231" cy="276999"/>
          </a:xfrm>
          <a:prstGeom prst="rect">
            <a:avLst/>
          </a:prstGeom>
          <a:noFill/>
        </p:spPr>
        <p:txBody>
          <a:bodyPr wrap="none" rtlCol="0">
            <a:spAutoFit/>
          </a:bodyPr>
          <a:lstStyle/>
          <a:p>
            <a:r>
              <a:rPr lang="en-GB" sz="1200" dirty="0"/>
              <a:t>credit </a:t>
            </a:r>
            <a:r>
              <a:rPr lang="en-GB" sz="1200" dirty="0" err="1"/>
              <a:t>Kakiichi</a:t>
            </a:r>
            <a:r>
              <a:rPr lang="en-GB" sz="1200" dirty="0"/>
              <a:t> &amp; Matthee</a:t>
            </a:r>
          </a:p>
        </p:txBody>
      </p:sp>
      <p:pic>
        <p:nvPicPr>
          <p:cNvPr id="8" name="Picture 7">
            <a:extLst>
              <a:ext uri="{FF2B5EF4-FFF2-40B4-BE49-F238E27FC236}">
                <a16:creationId xmlns:a16="http://schemas.microsoft.com/office/drawing/2014/main" id="{CCA3485F-6903-FA10-E190-201E2BC90E42}"/>
              </a:ext>
            </a:extLst>
          </p:cNvPr>
          <p:cNvPicPr>
            <a:picLocks noChangeAspect="1"/>
          </p:cNvPicPr>
          <p:nvPr/>
        </p:nvPicPr>
        <p:blipFill>
          <a:blip r:embed="rId4"/>
          <a:stretch>
            <a:fillRect/>
          </a:stretch>
        </p:blipFill>
        <p:spPr>
          <a:xfrm>
            <a:off x="10374457" y="1243584"/>
            <a:ext cx="1649350" cy="713232"/>
          </a:xfrm>
          <a:prstGeom prst="rect">
            <a:avLst/>
          </a:prstGeom>
        </p:spPr>
      </p:pic>
      <p:sp>
        <p:nvSpPr>
          <p:cNvPr id="6" name="TextBox 5">
            <a:extLst>
              <a:ext uri="{FF2B5EF4-FFF2-40B4-BE49-F238E27FC236}">
                <a16:creationId xmlns:a16="http://schemas.microsoft.com/office/drawing/2014/main" id="{6D344B4E-C907-B5F4-C643-2C90E1A9A5EF}"/>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14453287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E93C5-7206-3C08-EDBB-9F551A54F305}"/>
              </a:ext>
            </a:extLst>
          </p:cNvPr>
          <p:cNvSpPr>
            <a:spLocks noGrp="1"/>
          </p:cNvSpPr>
          <p:nvPr>
            <p:ph type="title"/>
          </p:nvPr>
        </p:nvSpPr>
        <p:spPr>
          <a:xfrm>
            <a:off x="838200" y="365125"/>
            <a:ext cx="9508067" cy="1325563"/>
          </a:xfrm>
        </p:spPr>
        <p:txBody>
          <a:bodyPr>
            <a:normAutofit/>
          </a:bodyPr>
          <a:lstStyle/>
          <a:p>
            <a:r>
              <a:rPr lang="en-US" dirty="0"/>
              <a:t>Tracing the cosmic web at unprecedented scales</a:t>
            </a:r>
          </a:p>
        </p:txBody>
      </p:sp>
      <p:sp>
        <p:nvSpPr>
          <p:cNvPr id="17" name="Content Placeholder 16">
            <a:extLst>
              <a:ext uri="{FF2B5EF4-FFF2-40B4-BE49-F238E27FC236}">
                <a16:creationId xmlns:a16="http://schemas.microsoft.com/office/drawing/2014/main" id="{304D726D-AB43-2874-060D-B6396E4AE3B0}"/>
              </a:ext>
            </a:extLst>
          </p:cNvPr>
          <p:cNvSpPr>
            <a:spLocks noGrp="1"/>
          </p:cNvSpPr>
          <p:nvPr>
            <p:ph sz="half" idx="1"/>
          </p:nvPr>
        </p:nvSpPr>
        <p:spPr>
          <a:xfrm>
            <a:off x="177800" y="1690688"/>
            <a:ext cx="5762144" cy="4802187"/>
          </a:xfrm>
        </p:spPr>
        <p:txBody>
          <a:bodyPr>
            <a:normAutofit lnSpcReduction="10000"/>
          </a:bodyPr>
          <a:lstStyle/>
          <a:p>
            <a:pPr marL="0" indent="0">
              <a:buNone/>
            </a:pPr>
            <a:r>
              <a:rPr lang="en-US" dirty="0"/>
              <a:t>3 deep-fields &amp; 10 proto-cluster fields</a:t>
            </a:r>
          </a:p>
          <a:p>
            <a:r>
              <a:rPr lang="en-US" dirty="0"/>
              <a:t>Mapping the z&gt;2 cosmic web in emission up to ~35 </a:t>
            </a:r>
            <a:r>
              <a:rPr lang="en-US" dirty="0" err="1"/>
              <a:t>cMpc</a:t>
            </a:r>
            <a:endParaRPr lang="en-US" dirty="0"/>
          </a:p>
          <a:p>
            <a:r>
              <a:rPr lang="en-US" dirty="0"/>
              <a:t>Directly imaging the CGM (and CGM-IGM interface) at z~2-7</a:t>
            </a:r>
          </a:p>
          <a:p>
            <a:r>
              <a:rPr lang="en-US" dirty="0"/>
              <a:t>Mapping the baryon cycle during the </a:t>
            </a:r>
            <a:r>
              <a:rPr lang="en-US" dirty="0" err="1"/>
              <a:t>protocluster</a:t>
            </a:r>
            <a:r>
              <a:rPr lang="en-US" dirty="0"/>
              <a:t> to cluster transition</a:t>
            </a:r>
          </a:p>
          <a:p>
            <a:r>
              <a:rPr lang="en-US" dirty="0"/>
              <a:t>Connecting halos and filaments to &gt; 50 </a:t>
            </a:r>
            <a:r>
              <a:rPr lang="en-US" dirty="0" err="1"/>
              <a:t>cMpc</a:t>
            </a:r>
            <a:r>
              <a:rPr lang="en-US" dirty="0"/>
              <a:t> structures</a:t>
            </a:r>
            <a:endParaRPr lang="it-IT" dirty="0">
              <a:solidFill>
                <a:srgbClr val="FF9300"/>
              </a:solidFill>
              <a:latin typeface="Aptos" panose="020B0004020202020204" pitchFamily="34" charset="0"/>
            </a:endParaRPr>
          </a:p>
          <a:p>
            <a:pPr lvl="1"/>
            <a:endParaRPr lang="it-IT" dirty="0">
              <a:solidFill>
                <a:srgbClr val="FF9300"/>
              </a:solidFill>
              <a:latin typeface="Aptos" panose="020B0004020202020204" pitchFamily="34" charset="0"/>
            </a:endParaRPr>
          </a:p>
          <a:p>
            <a:endParaRPr lang="en-US" dirty="0"/>
          </a:p>
        </p:txBody>
      </p:sp>
      <p:pic>
        <p:nvPicPr>
          <p:cNvPr id="4" name="Immagine 3" descr="Immagine che contiene diagramma, disegno&#10;&#10;Il contenuto generato dall'IA potrebbe non essere corretto.">
            <a:extLst>
              <a:ext uri="{FF2B5EF4-FFF2-40B4-BE49-F238E27FC236}">
                <a16:creationId xmlns:a16="http://schemas.microsoft.com/office/drawing/2014/main" id="{87974EE0-19E9-8F0B-C2E9-D1257303C72F}"/>
              </a:ext>
            </a:extLst>
          </p:cNvPr>
          <p:cNvPicPr>
            <a:picLocks noChangeAspect="1"/>
          </p:cNvPicPr>
          <p:nvPr/>
        </p:nvPicPr>
        <p:blipFill>
          <a:blip r:embed="rId2"/>
          <a:srcRect b="1089"/>
          <a:stretch>
            <a:fillRect/>
          </a:stretch>
        </p:blipFill>
        <p:spPr>
          <a:xfrm>
            <a:off x="7125077" y="1763685"/>
            <a:ext cx="4330130" cy="2661935"/>
          </a:xfrm>
          <a:prstGeom prst="rect">
            <a:avLst/>
          </a:prstGeom>
        </p:spPr>
      </p:pic>
      <p:pic>
        <p:nvPicPr>
          <p:cNvPr id="8" name="Picture 2">
            <a:extLst>
              <a:ext uri="{FF2B5EF4-FFF2-40B4-BE49-F238E27FC236}">
                <a16:creationId xmlns:a16="http://schemas.microsoft.com/office/drawing/2014/main" id="{A3EECCA9-396B-4D3B-FB9F-7FAF69E160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9599" y="4494976"/>
            <a:ext cx="5455801" cy="199789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BFEB95B-865F-C3B3-E808-BC983B5B2AE0}"/>
              </a:ext>
            </a:extLst>
          </p:cNvPr>
          <p:cNvSpPr txBox="1"/>
          <p:nvPr/>
        </p:nvSpPr>
        <p:spPr>
          <a:xfrm>
            <a:off x="10024922" y="3875271"/>
            <a:ext cx="623889" cy="276999"/>
          </a:xfrm>
          <a:prstGeom prst="rect">
            <a:avLst/>
          </a:prstGeom>
          <a:noFill/>
        </p:spPr>
        <p:txBody>
          <a:bodyPr wrap="none" rtlCol="0">
            <a:spAutoFit/>
          </a:bodyPr>
          <a:lstStyle/>
          <a:p>
            <a:r>
              <a:rPr lang="en-US" sz="1200" dirty="0">
                <a:latin typeface="Helvetica Neue" panose="02000503000000020004" pitchFamily="2" charset="0"/>
                <a:ea typeface="Helvetica Neue" panose="02000503000000020004" pitchFamily="2" charset="0"/>
                <a:cs typeface="Helvetica Neue" panose="02000503000000020004" pitchFamily="2" charset="0"/>
              </a:rPr>
              <a:t>MUSE</a:t>
            </a:r>
          </a:p>
        </p:txBody>
      </p:sp>
      <p:sp>
        <p:nvSpPr>
          <p:cNvPr id="13" name="TextBox 12">
            <a:extLst>
              <a:ext uri="{FF2B5EF4-FFF2-40B4-BE49-F238E27FC236}">
                <a16:creationId xmlns:a16="http://schemas.microsoft.com/office/drawing/2014/main" id="{E8FD5466-5CD7-58C8-94E8-9866D98E0FD4}"/>
              </a:ext>
            </a:extLst>
          </p:cNvPr>
          <p:cNvSpPr txBox="1"/>
          <p:nvPr/>
        </p:nvSpPr>
        <p:spPr>
          <a:xfrm>
            <a:off x="8653906" y="6562231"/>
            <a:ext cx="2742033" cy="276999"/>
          </a:xfrm>
          <a:prstGeom prst="rect">
            <a:avLst/>
          </a:prstGeom>
          <a:noFill/>
        </p:spPr>
        <p:txBody>
          <a:bodyPr wrap="none" rtlCol="0">
            <a:spAutoFit/>
          </a:bodyPr>
          <a:lstStyle/>
          <a:p>
            <a:r>
              <a:rPr lang="en-GB" sz="1200" dirty="0">
                <a:latin typeface="Helvetica Neue Light" panose="02000403000000020004" pitchFamily="2" charset="0"/>
                <a:ea typeface="Helvetica Neue Light" panose="02000403000000020004" pitchFamily="2" charset="0"/>
              </a:rPr>
              <a:t>Credit Davide </a:t>
            </a:r>
            <a:r>
              <a:rPr lang="en-GB" sz="1200" dirty="0" err="1">
                <a:latin typeface="Helvetica Neue Light" panose="02000403000000020004" pitchFamily="2" charset="0"/>
                <a:ea typeface="Helvetica Neue Light" panose="02000403000000020004" pitchFamily="2" charset="0"/>
              </a:rPr>
              <a:t>Tornotti</a:t>
            </a:r>
            <a:r>
              <a:rPr lang="en-GB" sz="1200" dirty="0">
                <a:latin typeface="Helvetica Neue Light" panose="02000403000000020004" pitchFamily="2" charset="0"/>
                <a:ea typeface="Helvetica Neue Light" panose="02000403000000020004" pitchFamily="2" charset="0"/>
              </a:rPr>
              <a:t> (Milano </a:t>
            </a:r>
            <a:r>
              <a:rPr lang="en-GB" sz="1200" dirty="0" err="1">
                <a:latin typeface="Helvetica Neue Light" panose="02000403000000020004" pitchFamily="2" charset="0"/>
                <a:ea typeface="Helvetica Neue Light" panose="02000403000000020004" pitchFamily="2" charset="0"/>
              </a:rPr>
              <a:t>Biccoca</a:t>
            </a:r>
            <a:r>
              <a:rPr lang="en-GB" sz="1200" dirty="0">
                <a:latin typeface="Helvetica Neue Light" panose="02000403000000020004" pitchFamily="2" charset="0"/>
                <a:ea typeface="Helvetica Neue Light" panose="02000403000000020004" pitchFamily="2" charset="0"/>
              </a:rPr>
              <a:t>)</a:t>
            </a:r>
          </a:p>
        </p:txBody>
      </p:sp>
      <p:sp>
        <p:nvSpPr>
          <p:cNvPr id="14" name="TextBox 13">
            <a:extLst>
              <a:ext uri="{FF2B5EF4-FFF2-40B4-BE49-F238E27FC236}">
                <a16:creationId xmlns:a16="http://schemas.microsoft.com/office/drawing/2014/main" id="{0DD0E6EB-7CDF-A1E9-75E0-4F786512A4D4}"/>
              </a:ext>
            </a:extLst>
          </p:cNvPr>
          <p:cNvSpPr txBox="1"/>
          <p:nvPr/>
        </p:nvSpPr>
        <p:spPr>
          <a:xfrm>
            <a:off x="5940137" y="4625886"/>
            <a:ext cx="1184940" cy="369332"/>
          </a:xfrm>
          <a:prstGeom prst="rect">
            <a:avLst/>
          </a:prstGeom>
          <a:noFill/>
        </p:spPr>
        <p:txBody>
          <a:bodyPr wrap="none" rtlCol="0">
            <a:spAutoFit/>
          </a:bodyPr>
          <a:lstStyle/>
          <a:p>
            <a:r>
              <a:rPr lang="en-US" dirty="0">
                <a:solidFill>
                  <a:schemeClr val="bg1"/>
                </a:solidFill>
              </a:rPr>
              <a:t>200 </a:t>
            </a:r>
            <a:r>
              <a:rPr lang="en-US" dirty="0" err="1">
                <a:solidFill>
                  <a:schemeClr val="bg1"/>
                </a:solidFill>
              </a:rPr>
              <a:t>cMpc</a:t>
            </a:r>
            <a:endParaRPr lang="en-US" dirty="0">
              <a:solidFill>
                <a:schemeClr val="bg1"/>
              </a:solidFill>
            </a:endParaRPr>
          </a:p>
        </p:txBody>
      </p:sp>
      <p:cxnSp>
        <p:nvCxnSpPr>
          <p:cNvPr id="16" name="Straight Arrow Connector 15">
            <a:extLst>
              <a:ext uri="{FF2B5EF4-FFF2-40B4-BE49-F238E27FC236}">
                <a16:creationId xmlns:a16="http://schemas.microsoft.com/office/drawing/2014/main" id="{E704F0A5-68CE-006A-001D-7406368772CE}"/>
              </a:ext>
            </a:extLst>
          </p:cNvPr>
          <p:cNvCxnSpPr>
            <a:cxnSpLocks/>
          </p:cNvCxnSpPr>
          <p:nvPr/>
        </p:nvCxnSpPr>
        <p:spPr>
          <a:xfrm>
            <a:off x="5957268" y="4666860"/>
            <a:ext cx="5497939" cy="13062"/>
          </a:xfrm>
          <a:prstGeom prst="straightConnector1">
            <a:avLst/>
          </a:prstGeom>
          <a:ln w="19050"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pic>
        <p:nvPicPr>
          <p:cNvPr id="6" name="Picture 5">
            <a:extLst>
              <a:ext uri="{FF2B5EF4-FFF2-40B4-BE49-F238E27FC236}">
                <a16:creationId xmlns:a16="http://schemas.microsoft.com/office/drawing/2014/main" id="{5AC8F569-F40F-B607-0294-370913C2EC43}"/>
              </a:ext>
            </a:extLst>
          </p:cNvPr>
          <p:cNvPicPr>
            <a:picLocks noChangeAspect="1"/>
          </p:cNvPicPr>
          <p:nvPr/>
        </p:nvPicPr>
        <p:blipFill>
          <a:blip r:embed="rId4"/>
          <a:stretch>
            <a:fillRect/>
          </a:stretch>
        </p:blipFill>
        <p:spPr>
          <a:xfrm>
            <a:off x="9824136" y="977456"/>
            <a:ext cx="1649350" cy="713232"/>
          </a:xfrm>
          <a:prstGeom prst="rect">
            <a:avLst/>
          </a:prstGeom>
        </p:spPr>
      </p:pic>
      <p:pic>
        <p:nvPicPr>
          <p:cNvPr id="7" name="Picture 6">
            <a:extLst>
              <a:ext uri="{FF2B5EF4-FFF2-40B4-BE49-F238E27FC236}">
                <a16:creationId xmlns:a16="http://schemas.microsoft.com/office/drawing/2014/main" id="{DDF67454-2193-88D1-08DA-CCD5C0D84611}"/>
              </a:ext>
            </a:extLst>
          </p:cNvPr>
          <p:cNvPicPr>
            <a:picLocks noChangeAspect="1"/>
          </p:cNvPicPr>
          <p:nvPr/>
        </p:nvPicPr>
        <p:blipFill>
          <a:blip r:embed="rId5"/>
          <a:stretch>
            <a:fillRect/>
          </a:stretch>
        </p:blipFill>
        <p:spPr>
          <a:xfrm>
            <a:off x="8841243" y="1014032"/>
            <a:ext cx="1234977" cy="640080"/>
          </a:xfrm>
          <a:prstGeom prst="rect">
            <a:avLst/>
          </a:prstGeom>
        </p:spPr>
      </p:pic>
      <p:sp>
        <p:nvSpPr>
          <p:cNvPr id="5" name="TextBox 4">
            <a:extLst>
              <a:ext uri="{FF2B5EF4-FFF2-40B4-BE49-F238E27FC236}">
                <a16:creationId xmlns:a16="http://schemas.microsoft.com/office/drawing/2014/main" id="{4D492FAF-6E61-628C-CAC8-48A59035E7A0}"/>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17676090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903B884-FCF2-1F35-9C23-B2ABC4366665}"/>
              </a:ext>
            </a:extLst>
          </p:cNvPr>
          <p:cNvSpPr>
            <a:spLocks noGrp="1"/>
          </p:cNvSpPr>
          <p:nvPr>
            <p:ph type="ctrTitle"/>
          </p:nvPr>
        </p:nvSpPr>
        <p:spPr/>
        <p:txBody>
          <a:bodyPr/>
          <a:lstStyle/>
          <a:p>
            <a:r>
              <a:rPr lang="en-US" dirty="0"/>
              <a:t>Facility design</a:t>
            </a:r>
          </a:p>
        </p:txBody>
      </p:sp>
    </p:spTree>
    <p:extLst>
      <p:ext uri="{BB962C8B-B14F-4D97-AF65-F5344CB8AC3E}">
        <p14:creationId xmlns:p14="http://schemas.microsoft.com/office/powerpoint/2010/main" val="38741555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398374B-AF2E-B5C3-91EC-97E5214BB3D4}"/>
              </a:ext>
            </a:extLst>
          </p:cNvPr>
          <p:cNvSpPr/>
          <p:nvPr/>
        </p:nvSpPr>
        <p:spPr>
          <a:xfrm>
            <a:off x="121921" y="365125"/>
            <a:ext cx="8199120" cy="5906135"/>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Arrow Connector 7">
            <a:extLst>
              <a:ext uri="{FF2B5EF4-FFF2-40B4-BE49-F238E27FC236}">
                <a16:creationId xmlns:a16="http://schemas.microsoft.com/office/drawing/2014/main" id="{C5963099-C0FE-265E-CC92-FEEB85BF69B5}"/>
              </a:ext>
            </a:extLst>
          </p:cNvPr>
          <p:cNvCxnSpPr/>
          <p:nvPr/>
        </p:nvCxnSpPr>
        <p:spPr>
          <a:xfrm rot="5400000">
            <a:off x="3070113" y="-502029"/>
            <a:ext cx="94" cy="2319173"/>
          </a:xfrm>
          <a:prstGeom prst="straightConnector1">
            <a:avLst/>
          </a:prstGeom>
          <a:ln>
            <a:headEnd type="triangle" w="sm" len="lg"/>
            <a:tailEnd type="triangle" w="sm" len="lg"/>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FA44523-F849-E23E-E355-383268AE284D}"/>
              </a:ext>
            </a:extLst>
          </p:cNvPr>
          <p:cNvSpPr>
            <a:spLocks noGrp="1"/>
          </p:cNvSpPr>
          <p:nvPr>
            <p:ph type="title"/>
          </p:nvPr>
        </p:nvSpPr>
        <p:spPr>
          <a:xfrm>
            <a:off x="3553082" y="375594"/>
            <a:ext cx="5753915" cy="814712"/>
          </a:xfrm>
        </p:spPr>
        <p:txBody>
          <a:bodyPr>
            <a:normAutofit/>
          </a:bodyPr>
          <a:lstStyle/>
          <a:p>
            <a:pPr algn="ctr"/>
            <a:r>
              <a:rPr lang="en-DE" sz="4000">
                <a:solidFill>
                  <a:schemeClr val="bg1"/>
                </a:solidFill>
              </a:rPr>
              <a:t>Optical design</a:t>
            </a:r>
            <a:endParaRPr lang="en-DE" sz="4000" dirty="0">
              <a:solidFill>
                <a:schemeClr val="bg1"/>
              </a:solidFill>
            </a:endParaRPr>
          </a:p>
        </p:txBody>
      </p:sp>
      <p:sp>
        <p:nvSpPr>
          <p:cNvPr id="4" name="Content Placeholder 3">
            <a:extLst>
              <a:ext uri="{FF2B5EF4-FFF2-40B4-BE49-F238E27FC236}">
                <a16:creationId xmlns:a16="http://schemas.microsoft.com/office/drawing/2014/main" id="{D602195F-C2EF-A981-5696-0EFE117232B1}"/>
              </a:ext>
            </a:extLst>
          </p:cNvPr>
          <p:cNvSpPr>
            <a:spLocks noGrp="1"/>
          </p:cNvSpPr>
          <p:nvPr>
            <p:ph sz="quarter" idx="4294967295"/>
          </p:nvPr>
        </p:nvSpPr>
        <p:spPr>
          <a:xfrm>
            <a:off x="8489998" y="2229167"/>
            <a:ext cx="3525837" cy="3503613"/>
          </a:xfrm>
        </p:spPr>
        <p:txBody>
          <a:bodyPr>
            <a:normAutofit/>
          </a:bodyPr>
          <a:lstStyle/>
          <a:p>
            <a:pPr marL="50800" indent="0" algn="ctr">
              <a:buNone/>
            </a:pPr>
            <a:r>
              <a:rPr lang="en-US" sz="1600" dirty="0"/>
              <a:t>Baselined Jul-2025</a:t>
            </a:r>
          </a:p>
          <a:p>
            <a:pPr marL="50800" indent="0" algn="ctr">
              <a:buNone/>
            </a:pPr>
            <a:endParaRPr lang="en-US" sz="1600" dirty="0"/>
          </a:p>
          <a:p>
            <a:pPr marL="50800" indent="0" algn="ctr">
              <a:buNone/>
            </a:pPr>
            <a:r>
              <a:rPr lang="en-US" sz="1600" b="1" dirty="0"/>
              <a:t>Field of view</a:t>
            </a:r>
          </a:p>
          <a:p>
            <a:pPr marL="50800" indent="0" algn="ctr">
              <a:buNone/>
            </a:pPr>
            <a:r>
              <a:rPr lang="en-US" sz="1600" dirty="0"/>
              <a:t>f/3.3 MOS 2º</a:t>
            </a:r>
          </a:p>
          <a:p>
            <a:pPr marL="50800" indent="0" algn="ctr">
              <a:buNone/>
            </a:pPr>
            <a:r>
              <a:rPr lang="en-US" sz="1600" dirty="0"/>
              <a:t>f/28 IFS 3x3’ anywhere in 13’</a:t>
            </a:r>
          </a:p>
          <a:p>
            <a:pPr marL="50800" indent="0" algn="ctr">
              <a:buNone/>
            </a:pPr>
            <a:endParaRPr lang="en-US" sz="1600" dirty="0"/>
          </a:p>
          <a:p>
            <a:pPr marL="50800" indent="0" algn="ctr">
              <a:buNone/>
            </a:pPr>
            <a:r>
              <a:rPr lang="en-US" sz="1600" b="1" dirty="0"/>
              <a:t>Image quality (as-designed) </a:t>
            </a:r>
          </a:p>
          <a:p>
            <a:pPr marL="50800" indent="0" algn="ctr">
              <a:buNone/>
            </a:pPr>
            <a:r>
              <a:rPr lang="en-US" sz="1600" dirty="0"/>
              <a:t>MOS ~ 0.13-0.30”</a:t>
            </a:r>
          </a:p>
          <a:p>
            <a:pPr marL="50800" indent="0" algn="ctr">
              <a:buNone/>
            </a:pPr>
            <a:r>
              <a:rPr lang="en-US" sz="1600" dirty="0"/>
              <a:t>IFS ~ 0.03-0.013”</a:t>
            </a:r>
          </a:p>
          <a:p>
            <a:pPr marL="50800" indent="0" algn="ctr">
              <a:buNone/>
            </a:pPr>
            <a:r>
              <a:rPr lang="en-US" sz="1600" dirty="0"/>
              <a:t>NGS GLAO correction for the IFS</a:t>
            </a:r>
          </a:p>
          <a:p>
            <a:pPr marL="50800" indent="0" algn="ctr">
              <a:buNone/>
            </a:pPr>
            <a:endParaRPr lang="en-DE" sz="1600" dirty="0"/>
          </a:p>
        </p:txBody>
      </p:sp>
      <p:sp>
        <p:nvSpPr>
          <p:cNvPr id="3" name="TextBox 2">
            <a:extLst>
              <a:ext uri="{FF2B5EF4-FFF2-40B4-BE49-F238E27FC236}">
                <a16:creationId xmlns:a16="http://schemas.microsoft.com/office/drawing/2014/main" id="{61B62485-75DE-D1B4-F9AA-1E3CF601873D}"/>
              </a:ext>
            </a:extLst>
          </p:cNvPr>
          <p:cNvSpPr txBox="1"/>
          <p:nvPr/>
        </p:nvSpPr>
        <p:spPr>
          <a:xfrm>
            <a:off x="9245698" y="6079351"/>
            <a:ext cx="2470795" cy="276999"/>
          </a:xfrm>
          <a:prstGeom prst="rect">
            <a:avLst/>
          </a:prstGeom>
          <a:noFill/>
        </p:spPr>
        <p:txBody>
          <a:bodyPr wrap="square" rtlCol="0">
            <a:spAutoFit/>
          </a:bodyPr>
          <a:lstStyle/>
          <a:p>
            <a:r>
              <a:rPr lang="en-US" sz="1200" i="1" dirty="0">
                <a:solidFill>
                  <a:srgbClr val="FFFFFF"/>
                </a:solidFill>
              </a:rPr>
              <a:t>Credits: Philippe Dierickx (CRAL)</a:t>
            </a:r>
          </a:p>
        </p:txBody>
      </p:sp>
      <p:grpSp>
        <p:nvGrpSpPr>
          <p:cNvPr id="10" name="Group 9">
            <a:extLst>
              <a:ext uri="{FF2B5EF4-FFF2-40B4-BE49-F238E27FC236}">
                <a16:creationId xmlns:a16="http://schemas.microsoft.com/office/drawing/2014/main" id="{E4A921E5-83B9-DF1A-717E-8306DC4F9445}"/>
              </a:ext>
            </a:extLst>
          </p:cNvPr>
          <p:cNvGrpSpPr/>
          <p:nvPr/>
        </p:nvGrpSpPr>
        <p:grpSpPr>
          <a:xfrm>
            <a:off x="163600" y="416487"/>
            <a:ext cx="8063673" cy="5743033"/>
            <a:chOff x="163600" y="416487"/>
            <a:chExt cx="8063673" cy="5743033"/>
          </a:xfrm>
        </p:grpSpPr>
        <p:grpSp>
          <p:nvGrpSpPr>
            <p:cNvPr id="13" name="Group 12">
              <a:extLst>
                <a:ext uri="{FF2B5EF4-FFF2-40B4-BE49-F238E27FC236}">
                  <a16:creationId xmlns:a16="http://schemas.microsoft.com/office/drawing/2014/main" id="{EAD59073-1859-0626-7345-A1172DF2C53B}"/>
                </a:ext>
              </a:extLst>
            </p:cNvPr>
            <p:cNvGrpSpPr/>
            <p:nvPr/>
          </p:nvGrpSpPr>
          <p:grpSpPr>
            <a:xfrm>
              <a:off x="163600" y="416487"/>
              <a:ext cx="8063673" cy="5743033"/>
              <a:chOff x="-34370" y="-105522"/>
              <a:chExt cx="5818789" cy="4144452"/>
            </a:xfrm>
          </p:grpSpPr>
          <p:grpSp>
            <p:nvGrpSpPr>
              <p:cNvPr id="16" name="Group 15">
                <a:extLst>
                  <a:ext uri="{FF2B5EF4-FFF2-40B4-BE49-F238E27FC236}">
                    <a16:creationId xmlns:a16="http://schemas.microsoft.com/office/drawing/2014/main" id="{3CE92FE1-9EDE-842E-37CC-783AC679BD16}"/>
                  </a:ext>
                </a:extLst>
              </p:cNvPr>
              <p:cNvGrpSpPr/>
              <p:nvPr/>
            </p:nvGrpSpPr>
            <p:grpSpPr>
              <a:xfrm>
                <a:off x="-34370" y="-105522"/>
                <a:ext cx="2934996" cy="4124970"/>
                <a:chOff x="-34370" y="-105522"/>
                <a:chExt cx="2934996" cy="4124970"/>
              </a:xfrm>
            </p:grpSpPr>
            <p:cxnSp>
              <p:nvCxnSpPr>
                <p:cNvPr id="19" name="Straight Arrow Connector 18">
                  <a:extLst>
                    <a:ext uri="{FF2B5EF4-FFF2-40B4-BE49-F238E27FC236}">
                      <a16:creationId xmlns:a16="http://schemas.microsoft.com/office/drawing/2014/main" id="{5388E9BA-2B17-EA46-40C8-53D452D4B368}"/>
                    </a:ext>
                  </a:extLst>
                </p:cNvPr>
                <p:cNvCxnSpPr/>
                <p:nvPr/>
              </p:nvCxnSpPr>
              <p:spPr>
                <a:xfrm>
                  <a:off x="124148" y="203404"/>
                  <a:ext cx="68" cy="1436662"/>
                </a:xfrm>
                <a:prstGeom prst="straightConnector1">
                  <a:avLst/>
                </a:prstGeom>
                <a:ln>
                  <a:headEnd type="triangle" w="sm" len="lg"/>
                  <a:tailEnd type="triangle" w="sm" len="lg"/>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7012633-3EBF-FB41-36B3-75C46AD95637}"/>
                    </a:ext>
                  </a:extLst>
                </p:cNvPr>
                <p:cNvCxnSpPr/>
                <p:nvPr/>
              </p:nvCxnSpPr>
              <p:spPr>
                <a:xfrm>
                  <a:off x="123197" y="4019448"/>
                  <a:ext cx="2586793"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1BB88FBB-05E8-5C22-83D3-D74CB29CE634}"/>
                    </a:ext>
                  </a:extLst>
                </p:cNvPr>
                <p:cNvCxnSpPr/>
                <p:nvPr/>
              </p:nvCxnSpPr>
              <p:spPr>
                <a:xfrm>
                  <a:off x="124148" y="1636127"/>
                  <a:ext cx="0" cy="2381352"/>
                </a:xfrm>
                <a:prstGeom prst="straightConnector1">
                  <a:avLst/>
                </a:prstGeom>
                <a:ln>
                  <a:headEnd type="triangle" w="sm" len="lg"/>
                  <a:tailEnd type="triangle" w="sm" len="lg"/>
                </a:ln>
              </p:spPr>
              <p:style>
                <a:lnRef idx="1">
                  <a:schemeClr val="accent1"/>
                </a:lnRef>
                <a:fillRef idx="0">
                  <a:schemeClr val="accent1"/>
                </a:fillRef>
                <a:effectRef idx="0">
                  <a:schemeClr val="accent1"/>
                </a:effectRef>
                <a:fontRef idx="minor">
                  <a:schemeClr val="tx1"/>
                </a:fontRef>
              </p:style>
            </p:cxnSp>
            <p:sp>
              <p:nvSpPr>
                <p:cNvPr id="23" name="Text Box 5">
                  <a:extLst>
                    <a:ext uri="{FF2B5EF4-FFF2-40B4-BE49-F238E27FC236}">
                      <a16:creationId xmlns:a16="http://schemas.microsoft.com/office/drawing/2014/main" id="{E47E76F7-B47C-7FDE-F5E8-ED7146E11CCC}"/>
                    </a:ext>
                  </a:extLst>
                </p:cNvPr>
                <p:cNvSpPr txBox="1"/>
                <p:nvPr/>
              </p:nvSpPr>
              <p:spPr>
                <a:xfrm rot="16200000">
                  <a:off x="-202861" y="823601"/>
                  <a:ext cx="527280" cy="190297"/>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600"/>
                    </a:spcAft>
                    <a:buNone/>
                  </a:pPr>
                  <a:r>
                    <a:rPr lang="en-US" sz="1100" b="1" dirty="0">
                      <a:solidFill>
                        <a:schemeClr val="bg1"/>
                      </a:solidFill>
                      <a:effectLst/>
                      <a:latin typeface="Calibri" panose="020F0502020204030204" pitchFamily="34" charset="0"/>
                      <a:ea typeface="Yu Gothic" panose="020B0400000000000000" pitchFamily="34" charset="-128"/>
                    </a:rPr>
                    <a:t>9551</a:t>
                  </a:r>
                  <a:endParaRPr lang="en-GB" sz="1100" b="1" dirty="0">
                    <a:solidFill>
                      <a:schemeClr val="bg1"/>
                    </a:solidFill>
                    <a:effectLst/>
                    <a:latin typeface="Calibri" panose="020F0502020204030204" pitchFamily="34" charset="0"/>
                    <a:ea typeface="Yu Gothic" panose="020B0400000000000000" pitchFamily="34" charset="-128"/>
                  </a:endParaRPr>
                </a:p>
              </p:txBody>
            </p:sp>
            <p:sp>
              <p:nvSpPr>
                <p:cNvPr id="24" name="Text Box 5">
                  <a:extLst>
                    <a:ext uri="{FF2B5EF4-FFF2-40B4-BE49-F238E27FC236}">
                      <a16:creationId xmlns:a16="http://schemas.microsoft.com/office/drawing/2014/main" id="{6B8EC255-A5AF-F295-3615-53689FBAFCE3}"/>
                    </a:ext>
                  </a:extLst>
                </p:cNvPr>
                <p:cNvSpPr txBox="1"/>
                <p:nvPr/>
              </p:nvSpPr>
              <p:spPr>
                <a:xfrm rot="16200000">
                  <a:off x="-225292" y="2707797"/>
                  <a:ext cx="625914" cy="239602"/>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600"/>
                    </a:spcAft>
                    <a:buNone/>
                  </a:pPr>
                  <a:r>
                    <a:rPr lang="en-US" sz="1100" b="1" dirty="0">
                      <a:solidFill>
                        <a:schemeClr val="bg1"/>
                      </a:solidFill>
                      <a:effectLst/>
                      <a:latin typeface="Calibri" panose="020F0502020204030204" pitchFamily="34" charset="0"/>
                      <a:ea typeface="Yu Gothic" panose="020B0400000000000000" pitchFamily="34" charset="-128"/>
                    </a:rPr>
                    <a:t>16000</a:t>
                  </a:r>
                  <a:endParaRPr lang="en-GB" sz="1100" b="1" dirty="0">
                    <a:solidFill>
                      <a:schemeClr val="bg1"/>
                    </a:solidFill>
                    <a:effectLst/>
                    <a:latin typeface="Calibri" panose="020F0502020204030204" pitchFamily="34" charset="0"/>
                    <a:ea typeface="Yu Gothic" panose="020B0400000000000000" pitchFamily="34" charset="-128"/>
                  </a:endParaRPr>
                </a:p>
              </p:txBody>
            </p:sp>
            <p:sp>
              <p:nvSpPr>
                <p:cNvPr id="25" name="Text Box 5">
                  <a:extLst>
                    <a:ext uri="{FF2B5EF4-FFF2-40B4-BE49-F238E27FC236}">
                      <a16:creationId xmlns:a16="http://schemas.microsoft.com/office/drawing/2014/main" id="{638FB13E-F982-2784-8948-C0B06BF46A95}"/>
                    </a:ext>
                  </a:extLst>
                </p:cNvPr>
                <p:cNvSpPr txBox="1"/>
                <p:nvPr/>
              </p:nvSpPr>
              <p:spPr>
                <a:xfrm>
                  <a:off x="1772658" y="-105522"/>
                  <a:ext cx="580722" cy="239602"/>
                </a:xfrm>
                <a:prstGeom prst="rect">
                  <a:avLst/>
                </a:prstGeom>
                <a:noFill/>
                <a:ln w="6350">
                  <a:solidFill>
                    <a:schemeClr val="tx1"/>
                  </a:solidFill>
                </a:ln>
              </p:spPr>
              <p:txBody>
                <a:bodyPr rot="0" spcFirstLastPara="0" vert="horz" wrap="square" lIns="91440" tIns="45720" rIns="91440" bIns="45720" numCol="1" spcCol="0" rtlCol="0" fromWordArt="0" anchor="ctr" anchorCtr="0" forceAA="0" compatLnSpc="1">
                  <a:prstTxWarp prst="textNoShape">
                    <a:avLst/>
                  </a:prstTxWarp>
                  <a:noAutofit/>
                </a:bodyPr>
                <a:lstStyle/>
                <a:p>
                  <a:pPr algn="ctr">
                    <a:spcAft>
                      <a:spcPts val="600"/>
                    </a:spcAft>
                    <a:buNone/>
                  </a:pPr>
                  <a:r>
                    <a:rPr lang="en-US" sz="1100" b="1" dirty="0">
                      <a:solidFill>
                        <a:schemeClr val="bg1"/>
                      </a:solidFill>
                      <a:effectLst/>
                      <a:latin typeface="Calibri" panose="020F0502020204030204" pitchFamily="34" charset="0"/>
                      <a:ea typeface="Yu Gothic" panose="020B0400000000000000" pitchFamily="34" charset="-128"/>
                    </a:rPr>
                    <a:t>12227</a:t>
                  </a:r>
                  <a:endParaRPr lang="en-GB" sz="1100" b="1" dirty="0">
                    <a:solidFill>
                      <a:schemeClr val="bg1"/>
                    </a:solidFill>
                    <a:effectLst/>
                    <a:latin typeface="Calibri" panose="020F0502020204030204" pitchFamily="34" charset="0"/>
                    <a:ea typeface="Yu Gothic" panose="020B0400000000000000" pitchFamily="34" charset="-128"/>
                  </a:endParaRPr>
                </a:p>
              </p:txBody>
            </p:sp>
            <p:cxnSp>
              <p:nvCxnSpPr>
                <p:cNvPr id="26" name="Straight Connector 25">
                  <a:extLst>
                    <a:ext uri="{FF2B5EF4-FFF2-40B4-BE49-F238E27FC236}">
                      <a16:creationId xmlns:a16="http://schemas.microsoft.com/office/drawing/2014/main" id="{06355DF3-CCB6-C14E-26FB-CD4214623EF5}"/>
                    </a:ext>
                  </a:extLst>
                </p:cNvPr>
                <p:cNvCxnSpPr/>
                <p:nvPr/>
              </p:nvCxnSpPr>
              <p:spPr>
                <a:xfrm>
                  <a:off x="123197" y="205373"/>
                  <a:ext cx="2528047"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31B7FAD-D85E-428A-FD32-2F4B6D6B2A0B}"/>
                    </a:ext>
                  </a:extLst>
                </p:cNvPr>
                <p:cNvCxnSpPr/>
                <p:nvPr/>
              </p:nvCxnSpPr>
              <p:spPr>
                <a:xfrm>
                  <a:off x="123197" y="1638096"/>
                  <a:ext cx="2083072"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A424551-2369-4092-4273-D091F8C76391}"/>
                    </a:ext>
                  </a:extLst>
                </p:cNvPr>
                <p:cNvCxnSpPr/>
                <p:nvPr/>
              </p:nvCxnSpPr>
              <p:spPr>
                <a:xfrm>
                  <a:off x="1228301" y="117356"/>
                  <a:ext cx="0" cy="751134"/>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C7B52003-49F5-BA46-320A-77602EAA98A8}"/>
                    </a:ext>
                  </a:extLst>
                </p:cNvPr>
                <p:cNvCxnSpPr/>
                <p:nvPr/>
              </p:nvCxnSpPr>
              <p:spPr>
                <a:xfrm>
                  <a:off x="2900626" y="117356"/>
                  <a:ext cx="0" cy="53789"/>
                </a:xfrm>
                <a:prstGeom prst="line">
                  <a:avLst/>
                </a:prstGeom>
                <a:ln>
                  <a:prstDash val="dash"/>
                </a:ln>
              </p:spPr>
              <p:style>
                <a:lnRef idx="1">
                  <a:schemeClr val="accent1"/>
                </a:lnRef>
                <a:fillRef idx="0">
                  <a:schemeClr val="accent1"/>
                </a:fillRef>
                <a:effectRef idx="0">
                  <a:schemeClr val="accent1"/>
                </a:effectRef>
                <a:fontRef idx="minor">
                  <a:schemeClr val="tx1"/>
                </a:fontRef>
              </p:style>
            </p:cxnSp>
          </p:grpSp>
          <p:pic>
            <p:nvPicPr>
              <p:cNvPr id="18" name="Picture 17">
                <a:extLst>
                  <a:ext uri="{FF2B5EF4-FFF2-40B4-BE49-F238E27FC236}">
                    <a16:creationId xmlns:a16="http://schemas.microsoft.com/office/drawing/2014/main" id="{2BFB2A87-CE5E-7F8F-AB0D-BF8B477B42FC}"/>
                  </a:ext>
                </a:extLst>
              </p:cNvPr>
              <p:cNvPicPr>
                <a:picLocks noChangeAspect="1"/>
              </p:cNvPicPr>
              <p:nvPr/>
            </p:nvPicPr>
            <p:blipFill rotWithShape="1">
              <a:blip r:embed="rId2"/>
              <a:srcRect l="7672"/>
              <a:stretch>
                <a:fillRect/>
              </a:stretch>
            </p:blipFill>
            <p:spPr bwMode="auto">
              <a:xfrm>
                <a:off x="190704" y="171145"/>
                <a:ext cx="5593715" cy="3867785"/>
              </a:xfrm>
              <a:prstGeom prst="rect">
                <a:avLst/>
              </a:prstGeom>
              <a:ln>
                <a:noFill/>
              </a:ln>
              <a:extLst>
                <a:ext uri="{53640926-AAD7-44D8-BBD7-CCE9431645EC}">
                  <a14:shadowObscured xmlns:a14="http://schemas.microsoft.com/office/drawing/2010/main"/>
                </a:ext>
              </a:extLst>
            </p:spPr>
          </p:pic>
        </p:grpSp>
        <p:sp>
          <p:nvSpPr>
            <p:cNvPr id="7" name="Rectangle 6">
              <a:extLst>
                <a:ext uri="{FF2B5EF4-FFF2-40B4-BE49-F238E27FC236}">
                  <a16:creationId xmlns:a16="http://schemas.microsoft.com/office/drawing/2014/main" id="{4C590545-B94E-1497-639F-F0F088275002}"/>
                </a:ext>
              </a:extLst>
            </p:cNvPr>
            <p:cNvSpPr/>
            <p:nvPr/>
          </p:nvSpPr>
          <p:spPr>
            <a:xfrm>
              <a:off x="2602006" y="3025588"/>
              <a:ext cx="1999824" cy="464659"/>
            </a:xfrm>
            <a:prstGeom prst="rect">
              <a:avLst/>
            </a:prstGeom>
            <a:solidFill>
              <a:srgbClr val="F2F2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3E99378-263A-1712-909F-71FD1DC202A1}"/>
                </a:ext>
              </a:extLst>
            </p:cNvPr>
            <p:cNvSpPr txBox="1"/>
            <p:nvPr/>
          </p:nvSpPr>
          <p:spPr>
            <a:xfrm>
              <a:off x="2707616" y="3001385"/>
              <a:ext cx="2387192" cy="292388"/>
            </a:xfrm>
            <a:prstGeom prst="rect">
              <a:avLst/>
            </a:prstGeom>
            <a:noFill/>
          </p:spPr>
          <p:txBody>
            <a:bodyPr wrap="none" rtlCol="0">
              <a:spAutoFit/>
            </a:bodyPr>
            <a:lstStyle/>
            <a:p>
              <a:r>
                <a:rPr lang="en-US" sz="1300" dirty="0">
                  <a:solidFill>
                    <a:srgbClr val="000000"/>
                  </a:solidFill>
                </a:rPr>
                <a:t>M7 - 1m class adaptive mirror</a:t>
              </a:r>
            </a:p>
          </p:txBody>
        </p:sp>
      </p:grpSp>
      <p:sp>
        <p:nvSpPr>
          <p:cNvPr id="12" name="TextBox 11">
            <a:extLst>
              <a:ext uri="{FF2B5EF4-FFF2-40B4-BE49-F238E27FC236}">
                <a16:creationId xmlns:a16="http://schemas.microsoft.com/office/drawing/2014/main" id="{24BFAA33-F2AD-6B6C-C20A-BF7078B99F74}"/>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244820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8B9F1-1F1A-1DB4-8755-98FBBD1B5192}"/>
              </a:ext>
            </a:extLst>
          </p:cNvPr>
          <p:cNvSpPr>
            <a:spLocks noGrp="1"/>
          </p:cNvSpPr>
          <p:nvPr>
            <p:ph type="title"/>
          </p:nvPr>
        </p:nvSpPr>
        <p:spPr/>
        <p:txBody>
          <a:bodyPr/>
          <a:lstStyle/>
          <a:p>
            <a:r>
              <a:rPr lang="en-US" dirty="0"/>
              <a:t>Re-using ELT technology</a:t>
            </a:r>
          </a:p>
        </p:txBody>
      </p:sp>
      <p:pic>
        <p:nvPicPr>
          <p:cNvPr id="2050" name="Picture 2" descr="Multiple E-ELT Mirror Segments Tested Together for the First Time | ESO">
            <a:extLst>
              <a:ext uri="{FF2B5EF4-FFF2-40B4-BE49-F238E27FC236}">
                <a16:creationId xmlns:a16="http://schemas.microsoft.com/office/drawing/2014/main" id="{9882B883-CE74-5208-BE6C-DC799A99D2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9179" y="2729740"/>
            <a:ext cx="3655523" cy="258755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D1B650B-14F6-4145-F118-E95F18E08816}"/>
              </a:ext>
            </a:extLst>
          </p:cNvPr>
          <p:cNvSpPr txBox="1"/>
          <p:nvPr/>
        </p:nvSpPr>
        <p:spPr>
          <a:xfrm>
            <a:off x="7306868" y="5317297"/>
            <a:ext cx="3100144" cy="369332"/>
          </a:xfrm>
          <a:prstGeom prst="rect">
            <a:avLst/>
          </a:prstGeom>
          <a:noFill/>
        </p:spPr>
        <p:txBody>
          <a:bodyPr wrap="none" rtlCol="0">
            <a:spAutoFit/>
          </a:bodyPr>
          <a:lstStyle/>
          <a:p>
            <a:r>
              <a:rPr lang="en-US" dirty="0"/>
              <a:t>Test of ELT segments (ESO)</a:t>
            </a:r>
          </a:p>
        </p:txBody>
      </p:sp>
      <p:grpSp>
        <p:nvGrpSpPr>
          <p:cNvPr id="5" name="Group 4">
            <a:extLst>
              <a:ext uri="{FF2B5EF4-FFF2-40B4-BE49-F238E27FC236}">
                <a16:creationId xmlns:a16="http://schemas.microsoft.com/office/drawing/2014/main" id="{D389FEF6-4D0E-7961-2D66-85FCCF82008B}"/>
              </a:ext>
            </a:extLst>
          </p:cNvPr>
          <p:cNvGrpSpPr/>
          <p:nvPr/>
        </p:nvGrpSpPr>
        <p:grpSpPr>
          <a:xfrm>
            <a:off x="1220995" y="1419177"/>
            <a:ext cx="4823598" cy="4846320"/>
            <a:chOff x="1220995" y="1419177"/>
            <a:chExt cx="4823598" cy="4846320"/>
          </a:xfrm>
        </p:grpSpPr>
        <p:pic>
          <p:nvPicPr>
            <p:cNvPr id="8" name="Picture 16" descr="Picture 16">
              <a:extLst>
                <a:ext uri="{FF2B5EF4-FFF2-40B4-BE49-F238E27FC236}">
                  <a16:creationId xmlns:a16="http://schemas.microsoft.com/office/drawing/2014/main" id="{93DAC921-DF53-ABF7-476A-A1E74C746850}"/>
                </a:ext>
              </a:extLst>
            </p:cNvPr>
            <p:cNvPicPr>
              <a:picLocks noChangeAspect="1"/>
            </p:cNvPicPr>
            <p:nvPr/>
          </p:nvPicPr>
          <p:blipFill>
            <a:blip r:embed="rId3"/>
            <a:stretch>
              <a:fillRect/>
            </a:stretch>
          </p:blipFill>
          <p:spPr>
            <a:xfrm>
              <a:off x="1220995" y="1419177"/>
              <a:ext cx="4823598" cy="4846320"/>
            </a:xfrm>
            <a:prstGeom prst="rect">
              <a:avLst/>
            </a:prstGeom>
            <a:ln w="12700" cap="flat">
              <a:noFill/>
              <a:miter lim="400000"/>
            </a:ln>
            <a:effectLst>
              <a:outerShdw blurRad="63500" dist="50800" dir="2700000" rotWithShape="0">
                <a:srgbClr val="000000">
                  <a:alpha val="40000"/>
                </a:srgbClr>
              </a:outerShdw>
            </a:effectLst>
          </p:spPr>
        </p:pic>
        <p:sp>
          <p:nvSpPr>
            <p:cNvPr id="3" name="TextBox 2">
              <a:extLst>
                <a:ext uri="{FF2B5EF4-FFF2-40B4-BE49-F238E27FC236}">
                  <a16:creationId xmlns:a16="http://schemas.microsoft.com/office/drawing/2014/main" id="{A495AD46-9859-F7E1-7453-B5BF969D4041}"/>
                </a:ext>
              </a:extLst>
            </p:cNvPr>
            <p:cNvSpPr txBox="1"/>
            <p:nvPr/>
          </p:nvSpPr>
          <p:spPr>
            <a:xfrm>
              <a:off x="3158144" y="3654186"/>
              <a:ext cx="949299" cy="369332"/>
            </a:xfrm>
            <a:prstGeom prst="rect">
              <a:avLst/>
            </a:prstGeom>
            <a:noFill/>
          </p:spPr>
          <p:txBody>
            <a:bodyPr wrap="none" rtlCol="0">
              <a:spAutoFit/>
            </a:bodyPr>
            <a:lstStyle/>
            <a:p>
              <a:r>
                <a:rPr lang="en-US" dirty="0">
                  <a:solidFill>
                    <a:srgbClr val="F2F2F2"/>
                  </a:solidFill>
                </a:rPr>
                <a:t>⌀12.4m</a:t>
              </a:r>
            </a:p>
          </p:txBody>
        </p:sp>
      </p:grpSp>
      <p:sp>
        <p:nvSpPr>
          <p:cNvPr id="7" name="TextBox 6">
            <a:extLst>
              <a:ext uri="{FF2B5EF4-FFF2-40B4-BE49-F238E27FC236}">
                <a16:creationId xmlns:a16="http://schemas.microsoft.com/office/drawing/2014/main" id="{91933842-841B-B808-150C-9A344F904F45}"/>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14830735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081FD-2D73-2A68-4E8C-ECAD76400F94}"/>
              </a:ext>
            </a:extLst>
          </p:cNvPr>
          <p:cNvSpPr>
            <a:spLocks noGrp="1"/>
          </p:cNvSpPr>
          <p:nvPr>
            <p:ph type="title"/>
          </p:nvPr>
        </p:nvSpPr>
        <p:spPr/>
        <p:txBody>
          <a:bodyPr/>
          <a:lstStyle/>
          <a:p>
            <a:r>
              <a:rPr lang="en-US" dirty="0"/>
              <a:t>Telescope Structure &amp; Enclosure</a:t>
            </a:r>
          </a:p>
        </p:txBody>
      </p:sp>
      <p:pic>
        <p:nvPicPr>
          <p:cNvPr id="6" name="Picture 5">
            <a:extLst>
              <a:ext uri="{FF2B5EF4-FFF2-40B4-BE49-F238E27FC236}">
                <a16:creationId xmlns:a16="http://schemas.microsoft.com/office/drawing/2014/main" id="{091EB007-D994-A53D-E1EA-22B97A225036}"/>
              </a:ext>
            </a:extLst>
          </p:cNvPr>
          <p:cNvPicPr>
            <a:picLocks noChangeAspect="1"/>
          </p:cNvPicPr>
          <p:nvPr/>
        </p:nvPicPr>
        <p:blipFill>
          <a:blip r:embed="rId2"/>
          <a:srcRect l="6679" t="1445" r="5707"/>
          <a:stretch>
            <a:fillRect/>
          </a:stretch>
        </p:blipFill>
        <p:spPr>
          <a:xfrm>
            <a:off x="386575" y="1690688"/>
            <a:ext cx="5129561" cy="4430809"/>
          </a:xfrm>
          <a:prstGeom prst="rect">
            <a:avLst/>
          </a:prstGeom>
        </p:spPr>
      </p:pic>
      <p:grpSp>
        <p:nvGrpSpPr>
          <p:cNvPr id="9" name="Group 8">
            <a:extLst>
              <a:ext uri="{FF2B5EF4-FFF2-40B4-BE49-F238E27FC236}">
                <a16:creationId xmlns:a16="http://schemas.microsoft.com/office/drawing/2014/main" id="{D5D84567-76A6-D5C5-7CBD-9558637B7206}"/>
              </a:ext>
            </a:extLst>
          </p:cNvPr>
          <p:cNvGrpSpPr/>
          <p:nvPr/>
        </p:nvGrpSpPr>
        <p:grpSpPr>
          <a:xfrm>
            <a:off x="7067523" y="1895652"/>
            <a:ext cx="4447614" cy="4365819"/>
            <a:chOff x="6535271" y="1895653"/>
            <a:chExt cx="4447614" cy="4365819"/>
          </a:xfrm>
        </p:grpSpPr>
        <p:pic>
          <p:nvPicPr>
            <p:cNvPr id="8" name="Picture 7">
              <a:extLst>
                <a:ext uri="{FF2B5EF4-FFF2-40B4-BE49-F238E27FC236}">
                  <a16:creationId xmlns:a16="http://schemas.microsoft.com/office/drawing/2014/main" id="{1BCC8E9A-76DE-F5C9-D38F-B1C5B8A841A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5269" b="95902" l="4478" r="91734">
                          <a14:foregroundMark x1="8611" y1="30445" x2="9529" y2="31382"/>
                          <a14:foregroundMark x1="89093" y1="36534" x2="91734" y2="38642"/>
                          <a14:foregroundMark x1="45809" y1="10304" x2="46383" y2="10656"/>
                          <a14:foregroundMark x1="42021" y1="12061" x2="42824" y2="9836"/>
                          <a14:foregroundMark x1="53961" y1="62763" x2="53617" y2="68150"/>
                          <a14:foregroundMark x1="39839" y1="95902" x2="45465" y2="86417"/>
                          <a14:foregroundMark x1="45465" y1="86417" x2="42595" y2="84426"/>
                          <a14:foregroundMark x1="42250" y1="84075" x2="42250" y2="84075"/>
                          <a14:foregroundMark x1="41561" y1="84075" x2="41561" y2="84075"/>
                          <a14:foregroundMark x1="33639" y1="6089" x2="56602" y2="6323"/>
                          <a14:foregroundMark x1="56602" y1="6323" x2="45695" y2="3279"/>
                          <a14:foregroundMark x1="45695" y1="3279" x2="34788" y2="5386"/>
                          <a14:foregroundMark x1="34788" y1="5386" x2="46154" y2="4098"/>
                          <a14:foregroundMark x1="46154" y1="4098" x2="35821" y2="6792"/>
                          <a14:foregroundMark x1="35821" y1="6792" x2="46958" y2="5269"/>
                          <a14:foregroundMark x1="46958" y1="5269" x2="55454" y2="6206"/>
                          <a14:foregroundMark x1="76119" y1="82670" x2="76923" y2="81616"/>
                          <a14:foregroundMark x1="75660" y1="84075" x2="76119" y2="83958"/>
                          <a14:foregroundMark x1="76464" y1="87354" x2="78645" y2="83958"/>
                          <a14:foregroundMark x1="75660" y1="89344" x2="75890" y2="90867"/>
                          <a14:foregroundMark x1="76464" y1="89930" x2="77268" y2="88407"/>
                          <a14:foregroundMark x1="77382" y1="89461" x2="79679" y2="84309"/>
                          <a14:backgroundMark x1="4248" y1="34075" x2="4248" y2="34075"/>
                          <a14:backgroundMark x1="4248" y1="34309" x2="4248" y2="34426"/>
                          <a14:backgroundMark x1="4478" y1="34075" x2="4478" y2="34075"/>
                          <a14:backgroundMark x1="4478" y1="34075" x2="4478" y2="34075"/>
                          <a14:backgroundMark x1="4478" y1="34075" x2="4478" y2="34075"/>
                          <a14:backgroundMark x1="4478" y1="33724" x2="4592" y2="33958"/>
                          <a14:backgroundMark x1="39610" y1="96721" x2="39724" y2="96019"/>
                          <a14:backgroundMark x1="40069" y1="96487" x2="39954" y2="95785"/>
                          <a14:backgroundMark x1="39495" y1="96487" x2="39265" y2="95902"/>
                          <a14:backgroundMark x1="78137" y1="88124" x2="80941" y2="83138"/>
                          <a14:backgroundMark x1="13088" y1="80094" x2="12629" y2="81733"/>
                        </a14:backgroundRemoval>
                      </a14:imgEffect>
                    </a14:imgLayer>
                  </a14:imgProps>
                </a:ext>
              </a:extLst>
            </a:blip>
            <a:stretch>
              <a:fillRect/>
            </a:stretch>
          </p:blipFill>
          <p:spPr>
            <a:xfrm>
              <a:off x="6535271" y="1895653"/>
              <a:ext cx="4447614" cy="4365819"/>
            </a:xfrm>
            <a:prstGeom prst="rect">
              <a:avLst/>
            </a:prstGeom>
          </p:spPr>
        </p:pic>
        <p:pic>
          <p:nvPicPr>
            <p:cNvPr id="3076" name="Picture 4" descr="Personnage homme PSD, modèles PSD gratuits de haute qualité à télécharger |  Freepik">
              <a:extLst>
                <a:ext uri="{FF2B5EF4-FFF2-40B4-BE49-F238E27FC236}">
                  <a16:creationId xmlns:a16="http://schemas.microsoft.com/office/drawing/2014/main" id="{2E2538C8-B307-09BC-54BD-4B3D913C782D}"/>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9904" b="90735" l="9904" r="89936">
                          <a14:foregroundMark x1="46645" y1="19489" x2="43291" y2="12620"/>
                          <a14:foregroundMark x1="44409" y1="27316" x2="50160" y2="27316"/>
                          <a14:foregroundMark x1="42492" y1="90735" x2="44089" y2="88179"/>
                          <a14:foregroundMark x1="54633" y1="86581" x2="57348" y2="87220"/>
                        </a14:backgroundRemoval>
                      </a14:imgEffect>
                    </a14:imgLayer>
                  </a14:imgProps>
                </a:ext>
                <a:ext uri="{28A0092B-C50C-407E-A947-70E740481C1C}">
                  <a14:useLocalDpi xmlns:a14="http://schemas.microsoft.com/office/drawing/2010/main" val="0"/>
                </a:ext>
              </a:extLst>
            </a:blip>
            <a:srcRect/>
            <a:stretch>
              <a:fillRect/>
            </a:stretch>
          </p:blipFill>
          <p:spPr bwMode="auto">
            <a:xfrm>
              <a:off x="7096124" y="5426075"/>
              <a:ext cx="214975" cy="214975"/>
            </a:xfrm>
            <a:prstGeom prst="rect">
              <a:avLst/>
            </a:prstGeom>
            <a:noFill/>
            <a:extLst>
              <a:ext uri="{909E8E84-426E-40DD-AFC4-6F175D3DCCD1}">
                <a14:hiddenFill xmlns:a14="http://schemas.microsoft.com/office/drawing/2010/main">
                  <a:solidFill>
                    <a:srgbClr val="FFFFFF"/>
                  </a:solidFill>
                </a14:hiddenFill>
              </a:ext>
            </a:extLst>
          </p:spPr>
        </p:pic>
      </p:grpSp>
      <p:sp>
        <p:nvSpPr>
          <p:cNvPr id="10" name="TextBox 9">
            <a:extLst>
              <a:ext uri="{FF2B5EF4-FFF2-40B4-BE49-F238E27FC236}">
                <a16:creationId xmlns:a16="http://schemas.microsoft.com/office/drawing/2014/main" id="{C40ABB3D-521B-68CD-E6E4-AAA22D8258DE}"/>
              </a:ext>
            </a:extLst>
          </p:cNvPr>
          <p:cNvSpPr txBox="1"/>
          <p:nvPr/>
        </p:nvSpPr>
        <p:spPr>
          <a:xfrm>
            <a:off x="5829091" y="5520222"/>
            <a:ext cx="1725719" cy="954107"/>
          </a:xfrm>
          <a:prstGeom prst="rect">
            <a:avLst/>
          </a:prstGeom>
          <a:noFill/>
          <a:ln>
            <a:solidFill>
              <a:srgbClr val="EBB3E9"/>
            </a:solidFill>
          </a:ln>
        </p:spPr>
        <p:txBody>
          <a:bodyPr wrap="square" rtlCol="0">
            <a:spAutoFit/>
          </a:bodyPr>
          <a:lstStyle/>
          <a:p>
            <a:pPr algn="ctr"/>
            <a:r>
              <a:rPr lang="en-US" sz="1400" dirty="0">
                <a:solidFill>
                  <a:srgbClr val="BF90BF"/>
                </a:solidFill>
              </a:rPr>
              <a:t>IFS station</a:t>
            </a:r>
          </a:p>
          <a:p>
            <a:pPr algn="ctr"/>
            <a:r>
              <a:rPr lang="en-US" sz="1400" dirty="0">
                <a:solidFill>
                  <a:srgbClr val="BF90BF"/>
                </a:solidFill>
              </a:rPr>
              <a:t>192 IFUs – slicer + 2 arms spectrographs</a:t>
            </a:r>
          </a:p>
        </p:txBody>
      </p:sp>
      <p:sp>
        <p:nvSpPr>
          <p:cNvPr id="11" name="TextBox 10">
            <a:extLst>
              <a:ext uri="{FF2B5EF4-FFF2-40B4-BE49-F238E27FC236}">
                <a16:creationId xmlns:a16="http://schemas.microsoft.com/office/drawing/2014/main" id="{E6D45259-80CF-D78B-178F-0601C32EE6F3}"/>
              </a:ext>
            </a:extLst>
          </p:cNvPr>
          <p:cNvSpPr txBox="1"/>
          <p:nvPr/>
        </p:nvSpPr>
        <p:spPr>
          <a:xfrm>
            <a:off x="9982200" y="2041864"/>
            <a:ext cx="1659549" cy="738664"/>
          </a:xfrm>
          <a:prstGeom prst="rect">
            <a:avLst/>
          </a:prstGeom>
          <a:noFill/>
          <a:ln>
            <a:solidFill>
              <a:srgbClr val="A9A9DB"/>
            </a:solidFill>
          </a:ln>
        </p:spPr>
        <p:txBody>
          <a:bodyPr wrap="square" rtlCol="0">
            <a:spAutoFit/>
          </a:bodyPr>
          <a:lstStyle/>
          <a:p>
            <a:pPr algn="ctr"/>
            <a:r>
              <a:rPr lang="en-US" sz="1400" dirty="0">
                <a:solidFill>
                  <a:srgbClr val="9293BC"/>
                </a:solidFill>
              </a:rPr>
              <a:t>8 or 16 MOS-HR </a:t>
            </a:r>
          </a:p>
          <a:p>
            <a:pPr algn="ctr"/>
            <a:r>
              <a:rPr lang="en-US" sz="1400" dirty="0">
                <a:solidFill>
                  <a:srgbClr val="9293BC"/>
                </a:solidFill>
              </a:rPr>
              <a:t>4 arms spectrographs</a:t>
            </a:r>
          </a:p>
        </p:txBody>
      </p:sp>
      <p:sp>
        <p:nvSpPr>
          <p:cNvPr id="12" name="TextBox 11">
            <a:extLst>
              <a:ext uri="{FF2B5EF4-FFF2-40B4-BE49-F238E27FC236}">
                <a16:creationId xmlns:a16="http://schemas.microsoft.com/office/drawing/2014/main" id="{381FB114-7366-2BD3-276D-950466BE95BF}"/>
              </a:ext>
            </a:extLst>
          </p:cNvPr>
          <p:cNvSpPr txBox="1"/>
          <p:nvPr/>
        </p:nvSpPr>
        <p:spPr>
          <a:xfrm>
            <a:off x="5764648" y="3163194"/>
            <a:ext cx="1390906" cy="738664"/>
          </a:xfrm>
          <a:prstGeom prst="rect">
            <a:avLst/>
          </a:prstGeom>
          <a:noFill/>
          <a:ln>
            <a:solidFill>
              <a:srgbClr val="92D050"/>
            </a:solidFill>
          </a:ln>
        </p:spPr>
        <p:txBody>
          <a:bodyPr wrap="square" rtlCol="0">
            <a:spAutoFit/>
          </a:bodyPr>
          <a:lstStyle/>
          <a:p>
            <a:pPr algn="ctr"/>
            <a:r>
              <a:rPr lang="en-US" sz="1400" dirty="0">
                <a:solidFill>
                  <a:srgbClr val="92B698"/>
                </a:solidFill>
              </a:rPr>
              <a:t>58 MOS-LR</a:t>
            </a:r>
          </a:p>
          <a:p>
            <a:pPr algn="ctr"/>
            <a:r>
              <a:rPr lang="en-US" sz="1400" dirty="0">
                <a:solidFill>
                  <a:srgbClr val="92B698"/>
                </a:solidFill>
              </a:rPr>
              <a:t>4 arms spectrographs</a:t>
            </a:r>
          </a:p>
        </p:txBody>
      </p:sp>
      <p:cxnSp>
        <p:nvCxnSpPr>
          <p:cNvPr id="17" name="Straight Arrow Connector 16">
            <a:extLst>
              <a:ext uri="{FF2B5EF4-FFF2-40B4-BE49-F238E27FC236}">
                <a16:creationId xmlns:a16="http://schemas.microsoft.com/office/drawing/2014/main" id="{FCC47152-81F9-20D1-B617-6B4CC50514C9}"/>
              </a:ext>
            </a:extLst>
          </p:cNvPr>
          <p:cNvCxnSpPr>
            <a:cxnSpLocks/>
          </p:cNvCxnSpPr>
          <p:nvPr/>
        </p:nvCxnSpPr>
        <p:spPr>
          <a:xfrm>
            <a:off x="7155554" y="3568455"/>
            <a:ext cx="489719" cy="337637"/>
          </a:xfrm>
          <a:prstGeom prst="straightConnector1">
            <a:avLst/>
          </a:prstGeom>
          <a:ln>
            <a:solidFill>
              <a:srgbClr val="92D050"/>
            </a:solidFill>
            <a:tailEnd type="oval"/>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CC2749EA-0D4E-FC02-1700-B113F58BA127}"/>
              </a:ext>
            </a:extLst>
          </p:cNvPr>
          <p:cNvCxnSpPr>
            <a:cxnSpLocks/>
          </p:cNvCxnSpPr>
          <p:nvPr/>
        </p:nvCxnSpPr>
        <p:spPr>
          <a:xfrm flipH="1">
            <a:off x="10459844" y="2780528"/>
            <a:ext cx="234961" cy="765560"/>
          </a:xfrm>
          <a:prstGeom prst="straightConnector1">
            <a:avLst/>
          </a:prstGeom>
          <a:ln>
            <a:solidFill>
              <a:srgbClr val="A9A9DB"/>
            </a:solidFill>
            <a:tailEnd type="oval"/>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3EEF0F3F-D827-D7A5-8E8D-02B1FD04F4E1}"/>
              </a:ext>
            </a:extLst>
          </p:cNvPr>
          <p:cNvCxnSpPr>
            <a:cxnSpLocks/>
          </p:cNvCxnSpPr>
          <p:nvPr/>
        </p:nvCxnSpPr>
        <p:spPr>
          <a:xfrm>
            <a:off x="7554810" y="5933110"/>
            <a:ext cx="625352" cy="0"/>
          </a:xfrm>
          <a:prstGeom prst="straightConnector1">
            <a:avLst/>
          </a:prstGeom>
          <a:ln>
            <a:solidFill>
              <a:srgbClr val="EBB3E9"/>
            </a:solidFill>
            <a:tailEnd type="oval"/>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8D781339-AB03-2145-9AF5-CC4F1DC307CF}"/>
              </a:ext>
            </a:extLst>
          </p:cNvPr>
          <p:cNvCxnSpPr>
            <a:cxnSpLocks/>
          </p:cNvCxnSpPr>
          <p:nvPr/>
        </p:nvCxnSpPr>
        <p:spPr>
          <a:xfrm flipH="1" flipV="1">
            <a:off x="4438185" y="5712570"/>
            <a:ext cx="1390906" cy="220540"/>
          </a:xfrm>
          <a:prstGeom prst="straightConnector1">
            <a:avLst/>
          </a:prstGeom>
          <a:ln>
            <a:solidFill>
              <a:srgbClr val="EBB3E9"/>
            </a:solidFill>
            <a:tailEnd type="oval"/>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32A42B69-0CB9-83AC-E19F-D13E0F4F933A}"/>
              </a:ext>
            </a:extLst>
          </p:cNvPr>
          <p:cNvCxnSpPr>
            <a:cxnSpLocks/>
          </p:cNvCxnSpPr>
          <p:nvPr/>
        </p:nvCxnSpPr>
        <p:spPr>
          <a:xfrm flipH="1">
            <a:off x="4133385" y="3568455"/>
            <a:ext cx="1631262" cy="510106"/>
          </a:xfrm>
          <a:prstGeom prst="straightConnector1">
            <a:avLst/>
          </a:prstGeom>
          <a:ln>
            <a:solidFill>
              <a:srgbClr val="92D050"/>
            </a:solidFill>
            <a:tailEnd type="ova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34BB3BBF-05DD-B7B4-E4AF-78241AF173EC}"/>
              </a:ext>
            </a:extLst>
          </p:cNvPr>
          <p:cNvSpPr txBox="1"/>
          <p:nvPr/>
        </p:nvSpPr>
        <p:spPr>
          <a:xfrm>
            <a:off x="9466744" y="6147137"/>
            <a:ext cx="2456122" cy="276999"/>
          </a:xfrm>
          <a:prstGeom prst="rect">
            <a:avLst/>
          </a:prstGeom>
          <a:noFill/>
        </p:spPr>
        <p:txBody>
          <a:bodyPr wrap="none" rtlCol="0">
            <a:spAutoFit/>
          </a:bodyPr>
          <a:lstStyle/>
          <a:p>
            <a:r>
              <a:rPr lang="en-US" sz="1200" i="1" dirty="0"/>
              <a:t>Credits: Gaston </a:t>
            </a:r>
            <a:r>
              <a:rPr lang="en-US" sz="1200" i="1" dirty="0" err="1"/>
              <a:t>Gausachs</a:t>
            </a:r>
            <a:r>
              <a:rPr lang="en-US" sz="1200" i="1" dirty="0"/>
              <a:t> (ANU)</a:t>
            </a:r>
          </a:p>
        </p:txBody>
      </p:sp>
      <p:sp>
        <p:nvSpPr>
          <p:cNvPr id="7" name="TextBox 6">
            <a:extLst>
              <a:ext uri="{FF2B5EF4-FFF2-40B4-BE49-F238E27FC236}">
                <a16:creationId xmlns:a16="http://schemas.microsoft.com/office/drawing/2014/main" id="{AC257F86-0912-23AC-6744-B70B261948BF}"/>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23598348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8FC33-6AE4-9ACD-4887-C02B4B8FC643}"/>
              </a:ext>
            </a:extLst>
          </p:cNvPr>
          <p:cNvSpPr>
            <a:spLocks noGrp="1"/>
          </p:cNvSpPr>
          <p:nvPr>
            <p:ph type="title"/>
          </p:nvPr>
        </p:nvSpPr>
        <p:spPr/>
        <p:txBody>
          <a:bodyPr/>
          <a:lstStyle/>
          <a:p>
            <a:r>
              <a:rPr lang="en-US" dirty="0"/>
              <a:t>A big data facility</a:t>
            </a:r>
          </a:p>
        </p:txBody>
      </p:sp>
      <p:sp>
        <p:nvSpPr>
          <p:cNvPr id="3" name="Content Placeholder 2">
            <a:extLst>
              <a:ext uri="{FF2B5EF4-FFF2-40B4-BE49-F238E27FC236}">
                <a16:creationId xmlns:a16="http://schemas.microsoft.com/office/drawing/2014/main" id="{65742204-A1C0-1127-226B-36F87D1E4899}"/>
              </a:ext>
            </a:extLst>
          </p:cNvPr>
          <p:cNvSpPr>
            <a:spLocks noGrp="1"/>
          </p:cNvSpPr>
          <p:nvPr>
            <p:ph idx="1"/>
          </p:nvPr>
        </p:nvSpPr>
        <p:spPr>
          <a:xfrm>
            <a:off x="835378" y="1825625"/>
            <a:ext cx="10518422" cy="3046413"/>
          </a:xfrm>
        </p:spPr>
        <p:txBody>
          <a:bodyPr>
            <a:normAutofit fontScale="92500" lnSpcReduction="10000"/>
          </a:bodyPr>
          <a:lstStyle/>
          <a:p>
            <a:r>
              <a:rPr lang="en-US" dirty="0">
                <a:solidFill>
                  <a:srgbClr val="FFC000"/>
                </a:solidFill>
              </a:rPr>
              <a:t>648</a:t>
            </a:r>
            <a:r>
              <a:rPr lang="en-US" dirty="0"/>
              <a:t> visible sensors (370-930nm)</a:t>
            </a:r>
          </a:p>
          <a:p>
            <a:pPr lvl="1"/>
            <a:r>
              <a:rPr lang="en-US" dirty="0">
                <a:solidFill>
                  <a:srgbClr val="FFC000"/>
                </a:solidFill>
              </a:rPr>
              <a:t>384</a:t>
            </a:r>
            <a:r>
              <a:rPr lang="en-US" dirty="0"/>
              <a:t> 6k-15µm (IFS) + </a:t>
            </a:r>
            <a:r>
              <a:rPr lang="en-US" dirty="0">
                <a:solidFill>
                  <a:srgbClr val="FFC000"/>
                </a:solidFill>
              </a:rPr>
              <a:t>232</a:t>
            </a:r>
            <a:r>
              <a:rPr lang="en-US" dirty="0"/>
              <a:t> 6k-15µm (MOS-LR) + </a:t>
            </a:r>
            <a:r>
              <a:rPr lang="en-US" dirty="0">
                <a:solidFill>
                  <a:srgbClr val="FFC000"/>
                </a:solidFill>
              </a:rPr>
              <a:t>32</a:t>
            </a:r>
            <a:r>
              <a:rPr lang="en-US" dirty="0"/>
              <a:t> 12k-10µm (MOS-HR)</a:t>
            </a:r>
          </a:p>
          <a:p>
            <a:r>
              <a:rPr lang="en-US" dirty="0"/>
              <a:t>27 </a:t>
            </a:r>
            <a:r>
              <a:rPr lang="en-US" dirty="0" err="1"/>
              <a:t>Gpix</a:t>
            </a:r>
            <a:r>
              <a:rPr lang="en-US" dirty="0"/>
              <a:t> – </a:t>
            </a:r>
            <a:r>
              <a:rPr lang="en-US" dirty="0">
                <a:solidFill>
                  <a:srgbClr val="FFC000"/>
                </a:solidFill>
              </a:rPr>
              <a:t>54 GB </a:t>
            </a:r>
            <a:r>
              <a:rPr lang="en-US" dirty="0"/>
              <a:t>of raw data by exposure (</a:t>
            </a:r>
            <a:r>
              <a:rPr lang="en-US" dirty="0">
                <a:solidFill>
                  <a:srgbClr val="FFC000"/>
                </a:solidFill>
              </a:rPr>
              <a:t>8x Rubin/LSST</a:t>
            </a:r>
            <a:r>
              <a:rPr lang="en-US" dirty="0"/>
              <a:t>) </a:t>
            </a:r>
          </a:p>
          <a:p>
            <a:r>
              <a:rPr lang="en-US" dirty="0"/>
              <a:t>WST data management </a:t>
            </a:r>
            <a:r>
              <a:rPr lang="en-US" dirty="0">
                <a:solidFill>
                  <a:schemeClr val="accent1"/>
                </a:solidFill>
              </a:rPr>
              <a:t>challenges</a:t>
            </a:r>
          </a:p>
          <a:p>
            <a:pPr lvl="1"/>
            <a:r>
              <a:rPr lang="en-US" dirty="0"/>
              <a:t>&gt;2-3 PB/year</a:t>
            </a:r>
          </a:p>
          <a:p>
            <a:pPr lvl="1"/>
            <a:r>
              <a:rPr lang="en-US" dirty="0"/>
              <a:t>Spectra, </a:t>
            </a:r>
            <a:r>
              <a:rPr lang="en-US" dirty="0" err="1"/>
              <a:t>datacubes</a:t>
            </a:r>
            <a:r>
              <a:rPr lang="en-US" dirty="0"/>
              <a:t>, advanced data products</a:t>
            </a:r>
          </a:p>
          <a:p>
            <a:pPr lvl="1"/>
            <a:r>
              <a:rPr lang="en-US" dirty="0"/>
              <a:t>Time domain alerts</a:t>
            </a:r>
          </a:p>
          <a:p>
            <a:pPr lvl="1"/>
            <a:r>
              <a:rPr lang="en-US" dirty="0">
                <a:solidFill>
                  <a:schemeClr val="accent1"/>
                </a:solidFill>
              </a:rPr>
              <a:t>Mitigation</a:t>
            </a:r>
            <a:r>
              <a:rPr lang="en-US" dirty="0"/>
              <a:t>: experience with 4MOST, MUSE &amp; BlueMUSE</a:t>
            </a:r>
          </a:p>
          <a:p>
            <a:pPr marL="457200" lvl="1" indent="0">
              <a:buNone/>
            </a:pPr>
            <a:endParaRPr lang="en-US" dirty="0"/>
          </a:p>
        </p:txBody>
      </p:sp>
      <p:sp>
        <p:nvSpPr>
          <p:cNvPr id="6" name="TextBox 5">
            <a:extLst>
              <a:ext uri="{FF2B5EF4-FFF2-40B4-BE49-F238E27FC236}">
                <a16:creationId xmlns:a16="http://schemas.microsoft.com/office/drawing/2014/main" id="{352B3FA5-9C34-6003-C1B6-529E132CEDD6}"/>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13752155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264BC-A6A0-A138-6B39-1950162C1BFC}"/>
              </a:ext>
            </a:extLst>
          </p:cNvPr>
          <p:cNvSpPr>
            <a:spLocks noGrp="1"/>
          </p:cNvSpPr>
          <p:nvPr>
            <p:ph type="title"/>
          </p:nvPr>
        </p:nvSpPr>
        <p:spPr>
          <a:xfrm>
            <a:off x="838200" y="365126"/>
            <a:ext cx="10515600" cy="1104768"/>
          </a:xfrm>
        </p:spPr>
        <p:txBody>
          <a:bodyPr>
            <a:normAutofit/>
          </a:bodyPr>
          <a:lstStyle/>
          <a:p>
            <a:r>
              <a:rPr lang="en-US" dirty="0"/>
              <a:t>Key telescope innovations</a:t>
            </a:r>
          </a:p>
        </p:txBody>
      </p:sp>
      <p:sp>
        <p:nvSpPr>
          <p:cNvPr id="4" name="Oval 3">
            <a:extLst>
              <a:ext uri="{FF2B5EF4-FFF2-40B4-BE49-F238E27FC236}">
                <a16:creationId xmlns:a16="http://schemas.microsoft.com/office/drawing/2014/main" id="{91037DB0-54A2-14BC-2D96-6C631FEF5EF0}"/>
              </a:ext>
            </a:extLst>
          </p:cNvPr>
          <p:cNvSpPr>
            <a:spLocks noChangeAspect="1"/>
          </p:cNvSpPr>
          <p:nvPr/>
        </p:nvSpPr>
        <p:spPr>
          <a:xfrm>
            <a:off x="863019" y="2278670"/>
            <a:ext cx="2587752" cy="2587752"/>
          </a:xfrm>
          <a:prstGeom prst="ellipse">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C2AED370-4F16-614D-A554-46462CF4F7D6}"/>
              </a:ext>
            </a:extLst>
          </p:cNvPr>
          <p:cNvSpPr>
            <a:spLocks noChangeAspect="1"/>
          </p:cNvSpPr>
          <p:nvPr/>
        </p:nvSpPr>
        <p:spPr>
          <a:xfrm>
            <a:off x="922455" y="2338106"/>
            <a:ext cx="2468880" cy="2468880"/>
          </a:xfrm>
          <a:prstGeom prst="ellipse">
            <a:avLst/>
          </a:prstGeom>
          <a:solidFill>
            <a:schemeClr val="accent4"/>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34BC5135-1607-C8D2-8B52-D79787B9EBEE}"/>
              </a:ext>
            </a:extLst>
          </p:cNvPr>
          <p:cNvSpPr>
            <a:spLocks noChangeAspect="1"/>
          </p:cNvSpPr>
          <p:nvPr/>
        </p:nvSpPr>
        <p:spPr>
          <a:xfrm>
            <a:off x="1667691" y="3083342"/>
            <a:ext cx="978408" cy="978408"/>
          </a:xfrm>
          <a:prstGeom prst="ellipse">
            <a:avLst/>
          </a:prstGeom>
          <a:solidFill>
            <a:schemeClr val="accent3"/>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AADB20BE-E774-8D74-22F8-308A948F7520}"/>
              </a:ext>
            </a:extLst>
          </p:cNvPr>
          <p:cNvSpPr>
            <a:spLocks noChangeAspect="1"/>
          </p:cNvSpPr>
          <p:nvPr/>
        </p:nvSpPr>
        <p:spPr>
          <a:xfrm>
            <a:off x="1905435" y="3321086"/>
            <a:ext cx="502920" cy="502920"/>
          </a:xfrm>
          <a:prstGeom prst="ellipse">
            <a:avLst/>
          </a:prstGeom>
          <a:solidFill>
            <a:srgbClr val="05B0F1"/>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F3E838D5-E1DD-19FB-A2C4-DD07391AFD2B}"/>
              </a:ext>
            </a:extLst>
          </p:cNvPr>
          <p:cNvSpPr>
            <a:spLocks noChangeAspect="1"/>
          </p:cNvSpPr>
          <p:nvPr/>
        </p:nvSpPr>
        <p:spPr>
          <a:xfrm>
            <a:off x="1978587" y="3389666"/>
            <a:ext cx="365760" cy="365760"/>
          </a:xfrm>
          <a:prstGeom prst="ellipse">
            <a:avLst/>
          </a:prstGeom>
          <a:solidFill>
            <a:schemeClr val="tx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graphicFrame>
        <p:nvGraphicFramePr>
          <p:cNvPr id="10" name="Table 9">
            <a:extLst>
              <a:ext uri="{FF2B5EF4-FFF2-40B4-BE49-F238E27FC236}">
                <a16:creationId xmlns:a16="http://schemas.microsoft.com/office/drawing/2014/main" id="{16EBFD10-0B04-3C53-4158-F5ABF4A0EB12}"/>
              </a:ext>
            </a:extLst>
          </p:cNvPr>
          <p:cNvGraphicFramePr>
            <a:graphicFrameLocks noGrp="1"/>
          </p:cNvGraphicFramePr>
          <p:nvPr>
            <p:extLst>
              <p:ext uri="{D42A27DB-BD31-4B8C-83A1-F6EECF244321}">
                <p14:modId xmlns:p14="http://schemas.microsoft.com/office/powerpoint/2010/main" val="2936573067"/>
              </p:ext>
            </p:extLst>
          </p:nvPr>
        </p:nvGraphicFramePr>
        <p:xfrm>
          <a:off x="3713796" y="2372142"/>
          <a:ext cx="2958252" cy="2494280"/>
        </p:xfrm>
        <a:graphic>
          <a:graphicData uri="http://schemas.openxmlformats.org/drawingml/2006/table">
            <a:tbl>
              <a:tblPr firstRow="1" bandRow="1">
                <a:tableStyleId>{5C22544A-7EE6-4342-B048-85BDC9FD1C3A}</a:tableStyleId>
              </a:tblPr>
              <a:tblGrid>
                <a:gridCol w="1382903">
                  <a:extLst>
                    <a:ext uri="{9D8B030D-6E8A-4147-A177-3AD203B41FA5}">
                      <a16:colId xmlns:a16="http://schemas.microsoft.com/office/drawing/2014/main" val="2023920686"/>
                    </a:ext>
                  </a:extLst>
                </a:gridCol>
                <a:gridCol w="1575349">
                  <a:extLst>
                    <a:ext uri="{9D8B030D-6E8A-4147-A177-3AD203B41FA5}">
                      <a16:colId xmlns:a16="http://schemas.microsoft.com/office/drawing/2014/main" val="529444176"/>
                    </a:ext>
                  </a:extLst>
                </a:gridCol>
              </a:tblGrid>
              <a:tr h="370840">
                <a:tc>
                  <a:txBody>
                    <a:bodyPr/>
                    <a:lstStyle/>
                    <a:p>
                      <a:pPr algn="ctr"/>
                      <a:r>
                        <a:rPr lang="en-US" b="1"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Facility</a:t>
                      </a:r>
                    </a:p>
                  </a:txBody>
                  <a:tcPr>
                    <a:solidFill>
                      <a:schemeClr val="bg1"/>
                    </a:solidFill>
                  </a:tcPr>
                </a:tc>
                <a:tc>
                  <a:txBody>
                    <a:bodyPr/>
                    <a:lstStyle/>
                    <a:p>
                      <a:pPr algn="ctr"/>
                      <a:r>
                        <a:rPr lang="en-US" b="1"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Etendue </a:t>
                      </a:r>
                      <a:r>
                        <a:rPr lang="en-US" b="1" i="0"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AΩ </a:t>
                      </a:r>
                      <a:r>
                        <a:rPr lang="en-US" b="0"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(m</a:t>
                      </a:r>
                      <a:r>
                        <a:rPr lang="en-US" b="0" baseline="30000"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2</a:t>
                      </a:r>
                      <a:r>
                        <a:rPr lang="en-US" b="0"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.deg</a:t>
                      </a:r>
                      <a:r>
                        <a:rPr lang="en-US" b="0" baseline="30000"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2</a:t>
                      </a:r>
                      <a:r>
                        <a:rPr lang="en-US" b="0"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a:t>
                      </a:r>
                    </a:p>
                  </a:txBody>
                  <a:tcPr>
                    <a:solidFill>
                      <a:schemeClr val="bg1"/>
                    </a:solidFill>
                  </a:tcPr>
                </a:tc>
                <a:extLst>
                  <a:ext uri="{0D108BD9-81ED-4DB2-BD59-A6C34878D82A}">
                    <a16:rowId xmlns:a16="http://schemas.microsoft.com/office/drawing/2014/main" val="2821028154"/>
                  </a:ext>
                </a:extLst>
              </a:tr>
              <a:tr h="370840">
                <a:tc>
                  <a:txBody>
                    <a:bodyPr/>
                    <a:lstStyle/>
                    <a:p>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WST/MOS</a:t>
                      </a:r>
                    </a:p>
                  </a:txBody>
                  <a:tcPr>
                    <a:solidFill>
                      <a:schemeClr val="accent1"/>
                    </a:solidFill>
                  </a:tcPr>
                </a:tc>
                <a:tc>
                  <a:txBody>
                    <a:bodyPr/>
                    <a:lstStyle/>
                    <a:p>
                      <a:pPr algn="r"/>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351</a:t>
                      </a:r>
                    </a:p>
                  </a:txBody>
                  <a:tcPr>
                    <a:solidFill>
                      <a:schemeClr val="accent1"/>
                    </a:solidFill>
                  </a:tcPr>
                </a:tc>
                <a:extLst>
                  <a:ext uri="{0D108BD9-81ED-4DB2-BD59-A6C34878D82A}">
                    <a16:rowId xmlns:a16="http://schemas.microsoft.com/office/drawing/2014/main" val="3194741520"/>
                  </a:ext>
                </a:extLst>
              </a:tr>
              <a:tr h="370840">
                <a:tc>
                  <a:txBody>
                    <a:bodyPr/>
                    <a:lstStyle/>
                    <a:p>
                      <a:r>
                        <a:rPr lang="en-US" sz="1600"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Rubin/LSST</a:t>
                      </a:r>
                    </a:p>
                  </a:txBody>
                  <a:tcPr>
                    <a:solidFill>
                      <a:schemeClr val="accent4"/>
                    </a:solidFill>
                  </a:tcPr>
                </a:tc>
                <a:tc>
                  <a:txBody>
                    <a:bodyPr/>
                    <a:lstStyle/>
                    <a:p>
                      <a:pPr algn="r"/>
                      <a:r>
                        <a:rPr lang="en-US" sz="1600" dirty="0">
                          <a:solidFill>
                            <a:schemeClr val="tx2"/>
                          </a:solidFill>
                          <a:latin typeface="Helvetica Neue" panose="02000503000000020004" pitchFamily="2" charset="0"/>
                          <a:ea typeface="Helvetica Neue" panose="02000503000000020004" pitchFamily="2" charset="0"/>
                          <a:cs typeface="Helvetica Neue" panose="02000503000000020004" pitchFamily="2" charset="0"/>
                        </a:rPr>
                        <a:t>319</a:t>
                      </a:r>
                    </a:p>
                  </a:txBody>
                  <a:tcPr>
                    <a:solidFill>
                      <a:schemeClr val="accent4"/>
                    </a:solidFill>
                  </a:tcPr>
                </a:tc>
                <a:extLst>
                  <a:ext uri="{0D108BD9-81ED-4DB2-BD59-A6C34878D82A}">
                    <a16:rowId xmlns:a16="http://schemas.microsoft.com/office/drawing/2014/main" val="2806787171"/>
                  </a:ext>
                </a:extLst>
              </a:tr>
              <a:tr h="370840">
                <a:tc>
                  <a:txBody>
                    <a:bodyPr/>
                    <a:lstStyle/>
                    <a:p>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Subaru/HSC</a:t>
                      </a:r>
                    </a:p>
                  </a:txBody>
                  <a:tcPr>
                    <a:solidFill>
                      <a:schemeClr val="accent3"/>
                    </a:solidFill>
                  </a:tcPr>
                </a:tc>
                <a:tc>
                  <a:txBody>
                    <a:bodyPr/>
                    <a:lstStyle/>
                    <a:p>
                      <a:pPr algn="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50</a:t>
                      </a:r>
                    </a:p>
                  </a:txBody>
                  <a:tcPr>
                    <a:solidFill>
                      <a:schemeClr val="accent3"/>
                    </a:solidFill>
                  </a:tcPr>
                </a:tc>
                <a:extLst>
                  <a:ext uri="{0D108BD9-81ED-4DB2-BD59-A6C34878D82A}">
                    <a16:rowId xmlns:a16="http://schemas.microsoft.com/office/drawing/2014/main" val="2467315572"/>
                  </a:ext>
                </a:extLst>
              </a:tr>
              <a:tr h="370840">
                <a:tc>
                  <a:txBody>
                    <a:bodyPr/>
                    <a:lstStyle/>
                    <a:p>
                      <a:r>
                        <a:rPr lang="en-US" sz="1600" dirty="0">
                          <a:latin typeface="Helvetica Neue" panose="02000503000000020004" pitchFamily="2" charset="0"/>
                          <a:ea typeface="Helvetica Neue" panose="02000503000000020004" pitchFamily="2" charset="0"/>
                          <a:cs typeface="Helvetica Neue" panose="02000503000000020004" pitchFamily="2" charset="0"/>
                        </a:rPr>
                        <a:t>ELT/MOSAIC</a:t>
                      </a:r>
                    </a:p>
                  </a:txBody>
                  <a:tcPr>
                    <a:solidFill>
                      <a:srgbClr val="00B0F0"/>
                    </a:solidFill>
                  </a:tcPr>
                </a:tc>
                <a:tc>
                  <a:txBody>
                    <a:bodyPr/>
                    <a:lstStyle/>
                    <a:p>
                      <a:pPr algn="r"/>
                      <a:r>
                        <a:rPr lang="en-US" sz="1600" dirty="0">
                          <a:latin typeface="Helvetica Neue" panose="02000503000000020004" pitchFamily="2" charset="0"/>
                          <a:ea typeface="Helvetica Neue" panose="02000503000000020004" pitchFamily="2" charset="0"/>
                          <a:cs typeface="Helvetica Neue" panose="02000503000000020004" pitchFamily="2" charset="0"/>
                        </a:rPr>
                        <a:t>13</a:t>
                      </a:r>
                    </a:p>
                  </a:txBody>
                  <a:tcPr>
                    <a:solidFill>
                      <a:srgbClr val="00B0F0"/>
                    </a:solidFill>
                  </a:tcPr>
                </a:tc>
                <a:extLst>
                  <a:ext uri="{0D108BD9-81ED-4DB2-BD59-A6C34878D82A}">
                    <a16:rowId xmlns:a16="http://schemas.microsoft.com/office/drawing/2014/main" val="2647378999"/>
                  </a:ext>
                </a:extLst>
              </a:tr>
              <a:tr h="370840">
                <a:tc>
                  <a:txBody>
                    <a:bodyPr/>
                    <a:lstStyle/>
                    <a:p>
                      <a:r>
                        <a:rPr lang="en-US" sz="1600" dirty="0">
                          <a:latin typeface="Helvetica Neue" panose="02000503000000020004" pitchFamily="2" charset="0"/>
                          <a:ea typeface="Helvetica Neue" panose="02000503000000020004" pitchFamily="2" charset="0"/>
                          <a:cs typeface="Helvetica Neue" panose="02000503000000020004" pitchFamily="2" charset="0"/>
                        </a:rPr>
                        <a:t>VLT/MOONS</a:t>
                      </a:r>
                    </a:p>
                  </a:txBody>
                  <a:tcPr>
                    <a:solidFill>
                      <a:schemeClr val="tx2"/>
                    </a:solidFill>
                  </a:tcPr>
                </a:tc>
                <a:tc>
                  <a:txBody>
                    <a:bodyPr/>
                    <a:lstStyle/>
                    <a:p>
                      <a:pPr algn="r"/>
                      <a:r>
                        <a:rPr lang="en-US" sz="1600" dirty="0">
                          <a:latin typeface="Helvetica Neue" panose="02000503000000020004" pitchFamily="2" charset="0"/>
                          <a:ea typeface="Helvetica Neue" panose="02000503000000020004" pitchFamily="2" charset="0"/>
                          <a:cs typeface="Helvetica Neue" panose="02000503000000020004" pitchFamily="2" charset="0"/>
                        </a:rPr>
                        <a:t>7</a:t>
                      </a:r>
                    </a:p>
                  </a:txBody>
                  <a:tcPr>
                    <a:solidFill>
                      <a:schemeClr val="tx2"/>
                    </a:solidFill>
                  </a:tcPr>
                </a:tc>
                <a:extLst>
                  <a:ext uri="{0D108BD9-81ED-4DB2-BD59-A6C34878D82A}">
                    <a16:rowId xmlns:a16="http://schemas.microsoft.com/office/drawing/2014/main" val="3873722174"/>
                  </a:ext>
                </a:extLst>
              </a:tr>
            </a:tbl>
          </a:graphicData>
        </a:graphic>
      </p:graphicFrame>
      <p:grpSp>
        <p:nvGrpSpPr>
          <p:cNvPr id="13" name="Group 12">
            <a:extLst>
              <a:ext uri="{FF2B5EF4-FFF2-40B4-BE49-F238E27FC236}">
                <a16:creationId xmlns:a16="http://schemas.microsoft.com/office/drawing/2014/main" id="{261397DE-1F1A-7FF4-0577-B1FD372B861E}"/>
              </a:ext>
            </a:extLst>
          </p:cNvPr>
          <p:cNvGrpSpPr/>
          <p:nvPr/>
        </p:nvGrpSpPr>
        <p:grpSpPr>
          <a:xfrm>
            <a:off x="7164867" y="1903959"/>
            <a:ext cx="3918858" cy="4895485"/>
            <a:chOff x="7315200" y="1263577"/>
            <a:chExt cx="3918858" cy="4895485"/>
          </a:xfrm>
        </p:grpSpPr>
        <p:sp>
          <p:nvSpPr>
            <p:cNvPr id="12" name="Rectangle 11">
              <a:extLst>
                <a:ext uri="{FF2B5EF4-FFF2-40B4-BE49-F238E27FC236}">
                  <a16:creationId xmlns:a16="http://schemas.microsoft.com/office/drawing/2014/main" id="{C891E14B-31FA-FB0F-BBBE-45F8C5CED83B}"/>
                </a:ext>
              </a:extLst>
            </p:cNvPr>
            <p:cNvSpPr/>
            <p:nvPr/>
          </p:nvSpPr>
          <p:spPr>
            <a:xfrm>
              <a:off x="7315200" y="1263577"/>
              <a:ext cx="3918858" cy="489548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16EA359-5CAF-82CD-A02E-3EC10DF6FAF8}"/>
                </a:ext>
              </a:extLst>
            </p:cNvPr>
            <p:cNvPicPr>
              <a:picLocks noChangeAspect="1"/>
            </p:cNvPicPr>
            <p:nvPr/>
          </p:nvPicPr>
          <p:blipFill>
            <a:blip r:embed="rId4">
              <a:extLst>
                <a:ext uri="{28A0092B-C50C-407E-A947-70E740481C1C}">
                  <a14:useLocalDpi xmlns:a14="http://schemas.microsoft.com/office/drawing/2010/main"/>
                </a:ext>
              </a:extLst>
            </a:blip>
            <a:srcRect/>
            <a:stretch/>
          </p:blipFill>
          <p:spPr>
            <a:xfrm>
              <a:off x="7504475" y="1263577"/>
              <a:ext cx="3729583" cy="4813694"/>
            </a:xfrm>
            <a:prstGeom prst="rect">
              <a:avLst/>
            </a:prstGeom>
            <a:ln>
              <a:noFill/>
            </a:ln>
          </p:spPr>
        </p:pic>
      </p:grpSp>
      <p:sp>
        <p:nvSpPr>
          <p:cNvPr id="3" name="TextBox 2">
            <a:extLst>
              <a:ext uri="{FF2B5EF4-FFF2-40B4-BE49-F238E27FC236}">
                <a16:creationId xmlns:a16="http://schemas.microsoft.com/office/drawing/2014/main" id="{35E6D912-6C9F-6C60-323F-AC4966B73E70}"/>
              </a:ext>
            </a:extLst>
          </p:cNvPr>
          <p:cNvSpPr txBox="1"/>
          <p:nvPr/>
        </p:nvSpPr>
        <p:spPr>
          <a:xfrm>
            <a:off x="9170966" y="1934799"/>
            <a:ext cx="1397000" cy="584775"/>
          </a:xfrm>
          <a:prstGeom prst="rect">
            <a:avLst/>
          </a:prstGeom>
          <a:solidFill>
            <a:srgbClr val="000140"/>
          </a:solidFill>
        </p:spPr>
        <p:txBody>
          <a:bodyPr wrap="square" rtlCol="0">
            <a:spAutoFit/>
          </a:bodyPr>
          <a:lstStyle/>
          <a:p>
            <a:r>
              <a:rPr lang="en-US" sz="1600" dirty="0">
                <a:latin typeface="Helvetica Neue" panose="02000503000000020004" pitchFamily="2" charset="0"/>
                <a:ea typeface="Helvetica Neue" panose="02000503000000020004" pitchFamily="2" charset="0"/>
                <a:cs typeface="Helvetica Neue" panose="02000503000000020004" pitchFamily="2" charset="0"/>
              </a:rPr>
              <a:t>MOS &amp; IFS beam</a:t>
            </a:r>
          </a:p>
        </p:txBody>
      </p:sp>
      <p:sp>
        <p:nvSpPr>
          <p:cNvPr id="5" name="TextBox 4">
            <a:extLst>
              <a:ext uri="{FF2B5EF4-FFF2-40B4-BE49-F238E27FC236}">
                <a16:creationId xmlns:a16="http://schemas.microsoft.com/office/drawing/2014/main" id="{0D036681-8474-8B08-3B52-73729EEA8ACE}"/>
              </a:ext>
            </a:extLst>
          </p:cNvPr>
          <p:cNvSpPr txBox="1"/>
          <p:nvPr/>
        </p:nvSpPr>
        <p:spPr>
          <a:xfrm>
            <a:off x="9006748" y="6172169"/>
            <a:ext cx="1586275" cy="584775"/>
          </a:xfrm>
          <a:prstGeom prst="rect">
            <a:avLst/>
          </a:prstGeom>
          <a:solidFill>
            <a:srgbClr val="000140"/>
          </a:solidFill>
        </p:spPr>
        <p:txBody>
          <a:bodyPr wrap="square" rtlCol="0">
            <a:spAutoFit/>
          </a:bodyPr>
          <a:lstStyle/>
          <a:p>
            <a:r>
              <a:rPr lang="en-US" sz="1600" dirty="0"/>
              <a:t>MOS f/3 focus &amp; positioner</a:t>
            </a:r>
          </a:p>
        </p:txBody>
      </p:sp>
      <p:sp>
        <p:nvSpPr>
          <p:cNvPr id="14" name="TextBox 13">
            <a:extLst>
              <a:ext uri="{FF2B5EF4-FFF2-40B4-BE49-F238E27FC236}">
                <a16:creationId xmlns:a16="http://schemas.microsoft.com/office/drawing/2014/main" id="{246D745A-F36F-54E4-800D-351924FF7422}"/>
              </a:ext>
            </a:extLst>
          </p:cNvPr>
          <p:cNvSpPr txBox="1"/>
          <p:nvPr/>
        </p:nvSpPr>
        <p:spPr>
          <a:xfrm>
            <a:off x="7292670" y="5925491"/>
            <a:ext cx="1586275" cy="830997"/>
          </a:xfrm>
          <a:prstGeom prst="rect">
            <a:avLst/>
          </a:prstGeom>
          <a:solidFill>
            <a:srgbClr val="000140"/>
          </a:solidFill>
        </p:spPr>
        <p:txBody>
          <a:bodyPr wrap="square" rtlCol="0">
            <a:spAutoFit/>
          </a:bodyPr>
          <a:lstStyle/>
          <a:p>
            <a:r>
              <a:rPr lang="en-US" sz="1600" dirty="0"/>
              <a:t>IFS Cassegrain &amp; relay mirrors</a:t>
            </a:r>
          </a:p>
          <a:p>
            <a:endParaRPr lang="en-US" sz="1600" dirty="0"/>
          </a:p>
        </p:txBody>
      </p:sp>
      <p:cxnSp>
        <p:nvCxnSpPr>
          <p:cNvPr id="17" name="Straight Connector 16">
            <a:extLst>
              <a:ext uri="{FF2B5EF4-FFF2-40B4-BE49-F238E27FC236}">
                <a16:creationId xmlns:a16="http://schemas.microsoft.com/office/drawing/2014/main" id="{E46B6B9E-AEEC-E492-0761-2CC720B25300}"/>
              </a:ext>
            </a:extLst>
          </p:cNvPr>
          <p:cNvCxnSpPr>
            <a:cxnSpLocks/>
          </p:cNvCxnSpPr>
          <p:nvPr/>
        </p:nvCxnSpPr>
        <p:spPr>
          <a:xfrm flipV="1">
            <a:off x="8004065" y="4470378"/>
            <a:ext cx="1073646" cy="1451903"/>
          </a:xfrm>
          <a:prstGeom prst="line">
            <a:avLst/>
          </a:prstGeom>
          <a:ln>
            <a:tailEnd type="ova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303B47BF-27BA-1639-E5DC-4EBA051A56B9}"/>
              </a:ext>
            </a:extLst>
          </p:cNvPr>
          <p:cNvCxnSpPr>
            <a:cxnSpLocks/>
          </p:cNvCxnSpPr>
          <p:nvPr/>
        </p:nvCxnSpPr>
        <p:spPr>
          <a:xfrm flipV="1">
            <a:off x="8004065" y="3981251"/>
            <a:ext cx="569348" cy="1941030"/>
          </a:xfrm>
          <a:prstGeom prst="line">
            <a:avLst/>
          </a:prstGeom>
          <a:ln>
            <a:tailEnd type="ova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D5448FCF-8883-CB47-9D2C-07FDB537BEBC}"/>
              </a:ext>
            </a:extLst>
          </p:cNvPr>
          <p:cNvCxnSpPr>
            <a:cxnSpLocks/>
          </p:cNvCxnSpPr>
          <p:nvPr/>
        </p:nvCxnSpPr>
        <p:spPr>
          <a:xfrm flipH="1" flipV="1">
            <a:off x="9205514" y="4898323"/>
            <a:ext cx="507233" cy="1294678"/>
          </a:xfrm>
          <a:prstGeom prst="line">
            <a:avLst/>
          </a:prstGeom>
          <a:ln>
            <a:headEnd type="none" w="med" len="med"/>
            <a:tailEnd type="oval" w="med" len="med"/>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E9AC7EE8-7D08-5814-6B21-4494D5A84430}"/>
              </a:ext>
            </a:extLst>
          </p:cNvPr>
          <p:cNvSpPr txBox="1"/>
          <p:nvPr/>
        </p:nvSpPr>
        <p:spPr>
          <a:xfrm>
            <a:off x="1028437" y="1317594"/>
            <a:ext cx="5763116" cy="369332"/>
          </a:xfrm>
          <a:prstGeom prst="rect">
            <a:avLst/>
          </a:prstGeom>
          <a:noFill/>
        </p:spPr>
        <p:txBody>
          <a:bodyPr wrap="none" rtlCol="0">
            <a:spAutoFit/>
          </a:bodyPr>
          <a:lstStyle/>
          <a:p>
            <a:r>
              <a:rPr lang="en-US" i="1" dirty="0">
                <a:solidFill>
                  <a:schemeClr val="accent1"/>
                </a:solidFill>
              </a:rPr>
              <a:t>Largest </a:t>
            </a:r>
            <a:r>
              <a:rPr lang="en-US" i="1" dirty="0" err="1">
                <a:solidFill>
                  <a:schemeClr val="accent1"/>
                </a:solidFill>
              </a:rPr>
              <a:t>étendue</a:t>
            </a:r>
            <a:r>
              <a:rPr lang="en-US" i="1" dirty="0">
                <a:solidFill>
                  <a:schemeClr val="accent1"/>
                </a:solidFill>
              </a:rPr>
              <a:t> ever achieved by an optical telescope</a:t>
            </a:r>
          </a:p>
        </p:txBody>
      </p:sp>
      <p:sp>
        <p:nvSpPr>
          <p:cNvPr id="16" name="TextBox 15">
            <a:extLst>
              <a:ext uri="{FF2B5EF4-FFF2-40B4-BE49-F238E27FC236}">
                <a16:creationId xmlns:a16="http://schemas.microsoft.com/office/drawing/2014/main" id="{11A268AD-6965-34D5-319C-79D7A807A8A9}"/>
              </a:ext>
            </a:extLst>
          </p:cNvPr>
          <p:cNvSpPr txBox="1"/>
          <p:nvPr/>
        </p:nvSpPr>
        <p:spPr>
          <a:xfrm>
            <a:off x="6981789" y="1278726"/>
            <a:ext cx="4801227" cy="646331"/>
          </a:xfrm>
          <a:prstGeom prst="rect">
            <a:avLst/>
          </a:prstGeom>
          <a:noFill/>
        </p:spPr>
        <p:txBody>
          <a:bodyPr wrap="square" rtlCol="0">
            <a:spAutoFit/>
          </a:bodyPr>
          <a:lstStyle/>
          <a:p>
            <a:r>
              <a:rPr lang="en-US" i="1" dirty="0">
                <a:solidFill>
                  <a:schemeClr val="accent1"/>
                </a:solidFill>
              </a:rPr>
              <a:t>First ground-based optical telescope with dual focal planes operating in parallel</a:t>
            </a:r>
          </a:p>
        </p:txBody>
      </p:sp>
      <p:sp>
        <p:nvSpPr>
          <p:cNvPr id="18" name="Rectangle 17">
            <a:extLst>
              <a:ext uri="{FF2B5EF4-FFF2-40B4-BE49-F238E27FC236}">
                <a16:creationId xmlns:a16="http://schemas.microsoft.com/office/drawing/2014/main" id="{677EE183-064C-F12E-A385-B65DD7C95710}"/>
              </a:ext>
            </a:extLst>
          </p:cNvPr>
          <p:cNvSpPr/>
          <p:nvPr/>
        </p:nvSpPr>
        <p:spPr>
          <a:xfrm>
            <a:off x="10874857" y="2864289"/>
            <a:ext cx="388999" cy="333428"/>
          </a:xfrm>
          <a:prstGeom prst="rect">
            <a:avLst/>
          </a:prstGeom>
          <a:solidFill>
            <a:srgbClr val="00014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B0E08EA-1FC7-D2D7-97EA-F3A2AA3A4B59}"/>
              </a:ext>
            </a:extLst>
          </p:cNvPr>
          <p:cNvSpPr/>
          <p:nvPr/>
        </p:nvSpPr>
        <p:spPr>
          <a:xfrm>
            <a:off x="10869805" y="3851704"/>
            <a:ext cx="388999" cy="333428"/>
          </a:xfrm>
          <a:prstGeom prst="rect">
            <a:avLst/>
          </a:prstGeom>
          <a:solidFill>
            <a:srgbClr val="00014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177557E1-7E25-D9FD-0839-37594ED22A21}"/>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206161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14" grpId="0" animBg="1"/>
      <p:bldP spid="16" grpId="0"/>
    </p:bldLst>
  </p:timing>
  <p:extLst>
    <p:ext uri="{6950BFC3-D8DA-4A85-94F7-54DA5524770B}">
      <p188:commentRel xmlns:p188="http://schemas.microsoft.com/office/powerpoint/2018/8/main" r:id="rId3"/>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8D45D-EC54-F5A7-AE1D-F39D7573D3FB}"/>
              </a:ext>
            </a:extLst>
          </p:cNvPr>
          <p:cNvSpPr>
            <a:spLocks noGrp="1"/>
          </p:cNvSpPr>
          <p:nvPr>
            <p:ph type="title"/>
          </p:nvPr>
        </p:nvSpPr>
        <p:spPr/>
        <p:txBody>
          <a:bodyPr/>
          <a:lstStyle/>
          <a:p>
            <a:r>
              <a:rPr lang="en-US" dirty="0"/>
              <a:t>Key instrument innovations</a:t>
            </a:r>
          </a:p>
        </p:txBody>
      </p:sp>
      <p:sp>
        <p:nvSpPr>
          <p:cNvPr id="5" name="Content Placeholder 4">
            <a:extLst>
              <a:ext uri="{FF2B5EF4-FFF2-40B4-BE49-F238E27FC236}">
                <a16:creationId xmlns:a16="http://schemas.microsoft.com/office/drawing/2014/main" id="{574C5A47-C964-FF4C-00AB-0DDBEB8C2B52}"/>
              </a:ext>
            </a:extLst>
          </p:cNvPr>
          <p:cNvSpPr>
            <a:spLocks noGrp="1"/>
          </p:cNvSpPr>
          <p:nvPr>
            <p:ph idx="1"/>
          </p:nvPr>
        </p:nvSpPr>
        <p:spPr>
          <a:xfrm>
            <a:off x="424977" y="1524552"/>
            <a:ext cx="9671923" cy="4351338"/>
          </a:xfrm>
        </p:spPr>
        <p:txBody>
          <a:bodyPr/>
          <a:lstStyle/>
          <a:p>
            <a:r>
              <a:rPr lang="en-US" dirty="0"/>
              <a:t>Improved visible CMOS (ESO)</a:t>
            </a:r>
          </a:p>
          <a:p>
            <a:r>
              <a:rPr lang="en-US" dirty="0"/>
              <a:t>Curved detectors (ESO, LAM)</a:t>
            </a:r>
          </a:p>
          <a:p>
            <a:r>
              <a:rPr lang="en-US" dirty="0"/>
              <a:t>Enhanced mirror and lenses coatings (LMA/IP2I)</a:t>
            </a:r>
          </a:p>
          <a:p>
            <a:r>
              <a:rPr lang="en-US" dirty="0"/>
              <a:t>New </a:t>
            </a:r>
            <a:r>
              <a:rPr lang="en-US" dirty="0" err="1"/>
              <a:t>fibre</a:t>
            </a:r>
            <a:r>
              <a:rPr lang="en-US" dirty="0"/>
              <a:t> positioner concepts (AIP, EPFL, ANU, UKATC)</a:t>
            </a:r>
          </a:p>
          <a:p>
            <a:r>
              <a:rPr lang="en-US" dirty="0"/>
              <a:t>Spectrograph design adapted to series production (CRAL, LAM)</a:t>
            </a:r>
          </a:p>
          <a:p>
            <a:r>
              <a:rPr lang="en-US" dirty="0"/>
              <a:t>Slicer manufacturing process adapted to serial production (CRAL)</a:t>
            </a:r>
          </a:p>
        </p:txBody>
      </p:sp>
      <p:sp>
        <p:nvSpPr>
          <p:cNvPr id="6" name="TextBox 5">
            <a:extLst>
              <a:ext uri="{FF2B5EF4-FFF2-40B4-BE49-F238E27FC236}">
                <a16:creationId xmlns:a16="http://schemas.microsoft.com/office/drawing/2014/main" id="{E1F99927-35C6-C491-E3E7-FFC20AC8052C}"/>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12642673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F6EF6-D30E-9577-0323-FB7B909C00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37AA83-455E-230C-19A5-0F177528F476}"/>
              </a:ext>
            </a:extLst>
          </p:cNvPr>
          <p:cNvSpPr>
            <a:spLocks noGrp="1"/>
          </p:cNvSpPr>
          <p:nvPr>
            <p:ph type="title"/>
          </p:nvPr>
        </p:nvSpPr>
        <p:spPr/>
        <p:txBody>
          <a:bodyPr>
            <a:normAutofit/>
          </a:bodyPr>
          <a:lstStyle/>
          <a:p>
            <a:r>
              <a:rPr lang="en-US" sz="4800" dirty="0"/>
              <a:t>Potential sites in ESO areas</a:t>
            </a:r>
          </a:p>
        </p:txBody>
      </p:sp>
      <p:pic>
        <p:nvPicPr>
          <p:cNvPr id="7" name="Image" descr="Image">
            <a:extLst>
              <a:ext uri="{FF2B5EF4-FFF2-40B4-BE49-F238E27FC236}">
                <a16:creationId xmlns:a16="http://schemas.microsoft.com/office/drawing/2014/main" id="{8520D38C-1495-6D30-9EFE-4283FB748042}"/>
              </a:ext>
            </a:extLst>
          </p:cNvPr>
          <p:cNvPicPr>
            <a:picLocks noChangeAspect="1"/>
          </p:cNvPicPr>
          <p:nvPr/>
        </p:nvPicPr>
        <p:blipFill>
          <a:blip r:embed="rId3"/>
          <a:stretch>
            <a:fillRect/>
          </a:stretch>
        </p:blipFill>
        <p:spPr>
          <a:xfrm>
            <a:off x="395241" y="1644046"/>
            <a:ext cx="5973516" cy="4569541"/>
          </a:xfrm>
          <a:prstGeom prst="rect">
            <a:avLst/>
          </a:prstGeom>
          <a:ln w="12700" cap="flat">
            <a:noFill/>
            <a:miter lim="400000"/>
          </a:ln>
          <a:effectLst/>
        </p:spPr>
      </p:pic>
      <p:sp>
        <p:nvSpPr>
          <p:cNvPr id="8" name="Caption">
            <a:extLst>
              <a:ext uri="{FF2B5EF4-FFF2-40B4-BE49-F238E27FC236}">
                <a16:creationId xmlns:a16="http://schemas.microsoft.com/office/drawing/2014/main" id="{DE194084-F48F-A9AD-A5DE-16314C54839B}"/>
              </a:ext>
            </a:extLst>
          </p:cNvPr>
          <p:cNvSpPr/>
          <p:nvPr/>
        </p:nvSpPr>
        <p:spPr>
          <a:xfrm>
            <a:off x="6731788" y="5655303"/>
            <a:ext cx="4854316" cy="748108"/>
          </a:xfrm>
          <a:prstGeom prst="roundRect">
            <a:avLst>
              <a:gd name="adj" fmla="val 0"/>
            </a:avLst>
          </a:prstGeom>
          <a:solidFill>
            <a:schemeClr val="bg1"/>
          </a:solidFill>
          <a:ln w="254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t">
            <a:noAutofit/>
          </a:bodyPr>
          <a:lstStyle>
            <a:lvl1pPr defTabSz="2438338">
              <a:defRPr sz="3200" i="0"/>
            </a:lvl1pPr>
          </a:lstStyle>
          <a:p>
            <a:r>
              <a:rPr sz="1600" dirty="0">
                <a:latin typeface="Helvetica Neue" panose="02000503000000020004" pitchFamily="2" charset="0"/>
                <a:ea typeface="Helvetica Neue" panose="02000503000000020004" pitchFamily="2" charset="0"/>
                <a:cs typeface="Helvetica Neue" panose="02000503000000020004" pitchFamily="2" charset="0"/>
              </a:rPr>
              <a:t>Potential sites in and around Paranal-</a:t>
            </a:r>
            <a:r>
              <a:rPr sz="1600" dirty="0" err="1">
                <a:latin typeface="Helvetica Neue" panose="02000503000000020004" pitchFamily="2" charset="0"/>
                <a:ea typeface="Helvetica Neue" panose="02000503000000020004" pitchFamily="2" charset="0"/>
                <a:cs typeface="Helvetica Neue" panose="02000503000000020004" pitchFamily="2" charset="0"/>
              </a:rPr>
              <a:t>Armazones</a:t>
            </a:r>
            <a:r>
              <a:rPr sz="1600" dirty="0">
                <a:latin typeface="Helvetica Neue" panose="02000503000000020004" pitchFamily="2" charset="0"/>
                <a:ea typeface="Helvetica Neue" panose="02000503000000020004" pitchFamily="2" charset="0"/>
                <a:cs typeface="Helvetica Neue" panose="02000503000000020004" pitchFamily="2" charset="0"/>
              </a:rPr>
              <a:t> ESO area</a:t>
            </a:r>
          </a:p>
        </p:txBody>
      </p:sp>
      <p:sp>
        <p:nvSpPr>
          <p:cNvPr id="9" name="Line">
            <a:extLst>
              <a:ext uri="{FF2B5EF4-FFF2-40B4-BE49-F238E27FC236}">
                <a16:creationId xmlns:a16="http://schemas.microsoft.com/office/drawing/2014/main" id="{10075E36-B8E3-00BC-47EC-8D31C6A5BFC4}"/>
              </a:ext>
            </a:extLst>
          </p:cNvPr>
          <p:cNvSpPr/>
          <p:nvPr/>
        </p:nvSpPr>
        <p:spPr>
          <a:xfrm>
            <a:off x="386372" y="3648283"/>
            <a:ext cx="4854315" cy="2589869"/>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509" y="171"/>
                </a:lnTo>
                <a:lnTo>
                  <a:pt x="21600" y="21600"/>
                </a:lnTo>
              </a:path>
            </a:pathLst>
          </a:custGeom>
          <a:ln/>
        </p:spPr>
        <p:style>
          <a:lnRef idx="1">
            <a:schemeClr val="dk1"/>
          </a:lnRef>
          <a:fillRef idx="0">
            <a:schemeClr val="dk1"/>
          </a:fillRef>
          <a:effectRef idx="0">
            <a:schemeClr val="dk1"/>
          </a:effectRef>
          <a:fontRef idx="minor">
            <a:schemeClr val="tx1"/>
          </a:fontRef>
        </p:style>
        <p:txBody>
          <a:bodyPr tIns="45720" bIns="45720"/>
          <a:lstStyle/>
          <a:p>
            <a:pPr algn="l">
              <a:defRPr sz="3600" i="0">
                <a:latin typeface="+mn-lt"/>
                <a:ea typeface="+mn-ea"/>
                <a:cs typeface="+mn-cs"/>
                <a:sym typeface="Calibri"/>
              </a:defRPr>
            </a:pPr>
            <a:endParaRPr/>
          </a:p>
        </p:txBody>
      </p:sp>
      <p:sp>
        <p:nvSpPr>
          <p:cNvPr id="10" name="Paranal Armazones…">
            <a:extLst>
              <a:ext uri="{FF2B5EF4-FFF2-40B4-BE49-F238E27FC236}">
                <a16:creationId xmlns:a16="http://schemas.microsoft.com/office/drawing/2014/main" id="{E85C5995-A2D5-7FCF-9533-9028DAC2930A}"/>
              </a:ext>
            </a:extLst>
          </p:cNvPr>
          <p:cNvSpPr txBox="1"/>
          <p:nvPr/>
        </p:nvSpPr>
        <p:spPr>
          <a:xfrm>
            <a:off x="473608" y="3300541"/>
            <a:ext cx="3831429" cy="40000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tIns="45720" bIns="45720"/>
          <a:lstStyle/>
          <a:p>
            <a:pPr algn="ctr">
              <a:defRPr>
                <a:solidFill>
                  <a:srgbClr val="FFFFFF"/>
                </a:solidFill>
              </a:defRPr>
            </a:pPr>
            <a:r>
              <a:rPr sz="1600" dirty="0">
                <a:solidFill>
                  <a:schemeClr val="bg1"/>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Paranal </a:t>
            </a:r>
            <a:r>
              <a:rPr sz="1600" dirty="0" err="1">
                <a:solidFill>
                  <a:schemeClr val="bg1"/>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Armazones</a:t>
            </a:r>
            <a:r>
              <a:rPr sz="1600" dirty="0">
                <a:solidFill>
                  <a:schemeClr val="bg1"/>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 </a:t>
            </a:r>
            <a:r>
              <a:rPr lang="fr-FR" sz="1600" dirty="0">
                <a:solidFill>
                  <a:schemeClr val="bg1"/>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 </a:t>
            </a:r>
            <a:r>
              <a:rPr sz="1600" dirty="0">
                <a:solidFill>
                  <a:schemeClr val="bg1"/>
                </a:solidFill>
                <a:latin typeface="Helvetica Neue Condensed" panose="02000503000000020004" pitchFamily="2" charset="0"/>
                <a:ea typeface="Helvetica Neue Condensed" panose="02000503000000020004" pitchFamily="2" charset="0"/>
                <a:cs typeface="Helvetica Neue Condensed" panose="02000503000000020004" pitchFamily="2" charset="0"/>
              </a:rPr>
              <a:t>ESO concession limit</a:t>
            </a:r>
          </a:p>
        </p:txBody>
      </p:sp>
      <p:sp>
        <p:nvSpPr>
          <p:cNvPr id="19" name="Ventarrones">
            <a:extLst>
              <a:ext uri="{FF2B5EF4-FFF2-40B4-BE49-F238E27FC236}">
                <a16:creationId xmlns:a16="http://schemas.microsoft.com/office/drawing/2014/main" id="{6C4C1A2C-059E-2D26-0E52-48A20A45FEB6}"/>
              </a:ext>
            </a:extLst>
          </p:cNvPr>
          <p:cNvSpPr txBox="1"/>
          <p:nvPr/>
        </p:nvSpPr>
        <p:spPr>
          <a:xfrm>
            <a:off x="2955006" y="1872195"/>
            <a:ext cx="1350031" cy="278132"/>
          </a:xfrm>
          <a:prstGeom prst="rect">
            <a:avLst/>
          </a:prstGeom>
          <a:solidFill>
            <a:srgbClr val="BD9A7E"/>
          </a:solidFill>
          <a:ln w="25400">
            <a:no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tIns="45720" bIns="45720" anchor="ctr"/>
          <a:lstStyle>
            <a:lvl1pPr algn="l">
              <a:defRPr sz="3600" i="0">
                <a:latin typeface="+mn-lt"/>
                <a:ea typeface="+mn-ea"/>
                <a:cs typeface="+mn-cs"/>
                <a:sym typeface="Calibri"/>
              </a:defRPr>
            </a:lvl1pPr>
          </a:lstStyle>
          <a:p>
            <a:pPr algn="ctr"/>
            <a:r>
              <a:rPr sz="1600" dirty="0" err="1">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rPr>
              <a:t>Ventarrones</a:t>
            </a:r>
            <a:endParaRPr sz="1600" dirty="0">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sp>
        <p:nvSpPr>
          <p:cNvPr id="3" name="Circle">
            <a:extLst>
              <a:ext uri="{FF2B5EF4-FFF2-40B4-BE49-F238E27FC236}">
                <a16:creationId xmlns:a16="http://schemas.microsoft.com/office/drawing/2014/main" id="{512DB333-87D8-AAA9-D6FA-0BBEAD8681E3}"/>
              </a:ext>
            </a:extLst>
          </p:cNvPr>
          <p:cNvSpPr>
            <a:spLocks noChangeAspect="1"/>
          </p:cNvSpPr>
          <p:nvPr/>
        </p:nvSpPr>
        <p:spPr>
          <a:xfrm>
            <a:off x="3524029" y="2177083"/>
            <a:ext cx="237711" cy="237711"/>
          </a:xfrm>
          <a:prstGeom prst="ellipse">
            <a:avLst/>
          </a:prstGeom>
          <a:solidFill>
            <a:schemeClr val="bg1"/>
          </a:solidFill>
          <a:ln w="12700">
            <a:solidFill>
              <a:schemeClr val="bg1"/>
            </a:solidFill>
            <a:miter/>
          </a:ln>
        </p:spPr>
        <p:txBody>
          <a:bodyPr tIns="45720" bIns="45720" anchor="ctr"/>
          <a:lstStyle/>
          <a:p>
            <a:pPr algn="l">
              <a:defRPr sz="3600" i="0">
                <a:latin typeface="+mn-lt"/>
                <a:ea typeface="+mn-ea"/>
                <a:cs typeface="+mn-cs"/>
                <a:sym typeface="Calibri"/>
              </a:defRPr>
            </a:pPr>
            <a:endParaRPr/>
          </a:p>
        </p:txBody>
      </p:sp>
      <p:sp>
        <p:nvSpPr>
          <p:cNvPr id="4" name="Circle">
            <a:extLst>
              <a:ext uri="{FF2B5EF4-FFF2-40B4-BE49-F238E27FC236}">
                <a16:creationId xmlns:a16="http://schemas.microsoft.com/office/drawing/2014/main" id="{CC556DDC-0676-3411-344E-496E40B470E3}"/>
              </a:ext>
            </a:extLst>
          </p:cNvPr>
          <p:cNvSpPr>
            <a:spLocks noChangeAspect="1"/>
          </p:cNvSpPr>
          <p:nvPr/>
        </p:nvSpPr>
        <p:spPr>
          <a:xfrm>
            <a:off x="5753416" y="3314177"/>
            <a:ext cx="237711" cy="237711"/>
          </a:xfrm>
          <a:prstGeom prst="ellipse">
            <a:avLst/>
          </a:prstGeom>
          <a:solidFill>
            <a:schemeClr val="bg1"/>
          </a:solidFill>
          <a:ln w="12700">
            <a:solidFill>
              <a:schemeClr val="bg1"/>
            </a:solidFill>
            <a:miter/>
          </a:ln>
        </p:spPr>
        <p:txBody>
          <a:bodyPr tIns="45720" bIns="45720" anchor="ctr"/>
          <a:lstStyle/>
          <a:p>
            <a:pPr algn="l">
              <a:defRPr sz="3600" i="0">
                <a:latin typeface="+mn-lt"/>
                <a:ea typeface="+mn-ea"/>
                <a:cs typeface="+mn-cs"/>
                <a:sym typeface="Calibri"/>
              </a:defRPr>
            </a:pPr>
            <a:endParaRPr/>
          </a:p>
        </p:txBody>
      </p:sp>
      <p:sp>
        <p:nvSpPr>
          <p:cNvPr id="5" name="Circle">
            <a:extLst>
              <a:ext uri="{FF2B5EF4-FFF2-40B4-BE49-F238E27FC236}">
                <a16:creationId xmlns:a16="http://schemas.microsoft.com/office/drawing/2014/main" id="{DE051497-0620-A820-D5D9-1A821140D6F5}"/>
              </a:ext>
            </a:extLst>
          </p:cNvPr>
          <p:cNvSpPr>
            <a:spLocks noChangeAspect="1"/>
          </p:cNvSpPr>
          <p:nvPr/>
        </p:nvSpPr>
        <p:spPr>
          <a:xfrm>
            <a:off x="2029106" y="4179996"/>
            <a:ext cx="237711" cy="237711"/>
          </a:xfrm>
          <a:prstGeom prst="ellipse">
            <a:avLst/>
          </a:prstGeom>
          <a:solidFill>
            <a:schemeClr val="accent1"/>
          </a:solidFill>
          <a:ln w="12700">
            <a:solidFill>
              <a:schemeClr val="bg1"/>
            </a:solidFill>
            <a:miter/>
          </a:ln>
        </p:spPr>
        <p:txBody>
          <a:bodyPr tIns="45720" bIns="45720" anchor="ctr"/>
          <a:lstStyle/>
          <a:p>
            <a:pPr algn="l">
              <a:defRPr sz="3600" i="0">
                <a:latin typeface="+mn-lt"/>
                <a:ea typeface="+mn-ea"/>
                <a:cs typeface="+mn-cs"/>
                <a:sym typeface="Calibri"/>
              </a:defRPr>
            </a:pPr>
            <a:endParaRPr/>
          </a:p>
        </p:txBody>
      </p:sp>
      <p:sp>
        <p:nvSpPr>
          <p:cNvPr id="24" name="Circle">
            <a:extLst>
              <a:ext uri="{FF2B5EF4-FFF2-40B4-BE49-F238E27FC236}">
                <a16:creationId xmlns:a16="http://schemas.microsoft.com/office/drawing/2014/main" id="{66B289F7-8098-9495-1925-305955361A44}"/>
              </a:ext>
            </a:extLst>
          </p:cNvPr>
          <p:cNvSpPr>
            <a:spLocks noChangeAspect="1"/>
          </p:cNvSpPr>
          <p:nvPr/>
        </p:nvSpPr>
        <p:spPr>
          <a:xfrm>
            <a:off x="1600753" y="5357037"/>
            <a:ext cx="237711" cy="237711"/>
          </a:xfrm>
          <a:prstGeom prst="ellipse">
            <a:avLst/>
          </a:prstGeom>
          <a:solidFill>
            <a:schemeClr val="bg1"/>
          </a:solidFill>
          <a:ln w="12700">
            <a:solidFill>
              <a:schemeClr val="bg1"/>
            </a:solidFill>
            <a:miter/>
          </a:ln>
        </p:spPr>
        <p:txBody>
          <a:bodyPr tIns="45720" bIns="45720" anchor="ctr"/>
          <a:lstStyle/>
          <a:p>
            <a:pPr algn="l">
              <a:defRPr sz="3600" i="0">
                <a:latin typeface="+mn-lt"/>
                <a:ea typeface="+mn-ea"/>
                <a:cs typeface="+mn-cs"/>
                <a:sym typeface="Calibri"/>
              </a:defRPr>
            </a:pPr>
            <a:endParaRPr/>
          </a:p>
        </p:txBody>
      </p:sp>
      <p:sp>
        <p:nvSpPr>
          <p:cNvPr id="27" name="Circle">
            <a:extLst>
              <a:ext uri="{FF2B5EF4-FFF2-40B4-BE49-F238E27FC236}">
                <a16:creationId xmlns:a16="http://schemas.microsoft.com/office/drawing/2014/main" id="{C1B43728-6BB0-2D90-1158-DC731CCF5280}"/>
              </a:ext>
            </a:extLst>
          </p:cNvPr>
          <p:cNvSpPr>
            <a:spLocks noChangeAspect="1"/>
          </p:cNvSpPr>
          <p:nvPr/>
        </p:nvSpPr>
        <p:spPr>
          <a:xfrm>
            <a:off x="3855155" y="5275824"/>
            <a:ext cx="237711" cy="237711"/>
          </a:xfrm>
          <a:prstGeom prst="ellipse">
            <a:avLst/>
          </a:prstGeom>
          <a:solidFill>
            <a:schemeClr val="tx2"/>
          </a:solidFill>
          <a:ln w="12700">
            <a:solidFill>
              <a:schemeClr val="bg1"/>
            </a:solidFill>
            <a:miter/>
          </a:ln>
        </p:spPr>
        <p:txBody>
          <a:bodyPr tIns="45720" bIns="45720" anchor="ctr"/>
          <a:lstStyle/>
          <a:p>
            <a:pPr algn="l">
              <a:defRPr sz="3600" i="0">
                <a:latin typeface="+mn-lt"/>
                <a:ea typeface="+mn-ea"/>
                <a:cs typeface="+mn-cs"/>
                <a:sym typeface="Calibri"/>
              </a:defRPr>
            </a:pPr>
            <a:endParaRPr/>
          </a:p>
        </p:txBody>
      </p:sp>
      <p:sp>
        <p:nvSpPr>
          <p:cNvPr id="28" name="Ventarrones">
            <a:extLst>
              <a:ext uri="{FF2B5EF4-FFF2-40B4-BE49-F238E27FC236}">
                <a16:creationId xmlns:a16="http://schemas.microsoft.com/office/drawing/2014/main" id="{6AAE6169-24BC-E2DA-23E9-DE4B64BF09DD}"/>
              </a:ext>
            </a:extLst>
          </p:cNvPr>
          <p:cNvSpPr txBox="1"/>
          <p:nvPr/>
        </p:nvSpPr>
        <p:spPr>
          <a:xfrm>
            <a:off x="5320295" y="3011480"/>
            <a:ext cx="1048461" cy="278132"/>
          </a:xfrm>
          <a:prstGeom prst="rect">
            <a:avLst/>
          </a:prstGeom>
          <a:solidFill>
            <a:srgbClr val="BD9A7E"/>
          </a:solidFill>
          <a:ln w="25400">
            <a:no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tIns="45720" bIns="45720" anchor="ctr"/>
          <a:lstStyle>
            <a:lvl1pPr algn="l">
              <a:defRPr sz="3600" i="0">
                <a:latin typeface="+mn-lt"/>
                <a:ea typeface="+mn-ea"/>
                <a:cs typeface="+mn-cs"/>
                <a:sym typeface="Calibri"/>
              </a:defRPr>
            </a:lvl1pPr>
          </a:lstStyle>
          <a:p>
            <a:pPr algn="ctr"/>
            <a:r>
              <a:rPr lang="fr-FR" sz="1600" dirty="0" err="1">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rPr>
              <a:t>Mackena</a:t>
            </a:r>
            <a:endParaRPr sz="1600" dirty="0">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sp>
        <p:nvSpPr>
          <p:cNvPr id="29" name="Ventarrones">
            <a:extLst>
              <a:ext uri="{FF2B5EF4-FFF2-40B4-BE49-F238E27FC236}">
                <a16:creationId xmlns:a16="http://schemas.microsoft.com/office/drawing/2014/main" id="{2698F54D-C78B-39A7-1307-28A6F6713B0F}"/>
              </a:ext>
            </a:extLst>
          </p:cNvPr>
          <p:cNvSpPr txBox="1"/>
          <p:nvPr/>
        </p:nvSpPr>
        <p:spPr>
          <a:xfrm>
            <a:off x="1719608" y="3851550"/>
            <a:ext cx="1012169" cy="278132"/>
          </a:xfrm>
          <a:prstGeom prst="rect">
            <a:avLst/>
          </a:prstGeom>
          <a:solidFill>
            <a:srgbClr val="BD9A7E"/>
          </a:solidFill>
          <a:ln w="25400">
            <a:no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tIns="45720" bIns="45720" anchor="ctr"/>
          <a:lstStyle>
            <a:lvl1pPr algn="l">
              <a:defRPr sz="3600" i="0">
                <a:latin typeface="+mn-lt"/>
                <a:ea typeface="+mn-ea"/>
                <a:cs typeface="+mn-cs"/>
                <a:sym typeface="Calibri"/>
              </a:defRPr>
            </a:lvl1pPr>
          </a:lstStyle>
          <a:p>
            <a:pPr algn="ctr"/>
            <a:r>
              <a:rPr lang="fr-FR" sz="1600" dirty="0">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rPr>
              <a:t>La Chira</a:t>
            </a:r>
            <a:endParaRPr sz="1600" dirty="0">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sp>
        <p:nvSpPr>
          <p:cNvPr id="30" name="Ventarrones">
            <a:extLst>
              <a:ext uri="{FF2B5EF4-FFF2-40B4-BE49-F238E27FC236}">
                <a16:creationId xmlns:a16="http://schemas.microsoft.com/office/drawing/2014/main" id="{2C8930F5-F81C-6380-5A18-A957258CD8CD}"/>
              </a:ext>
            </a:extLst>
          </p:cNvPr>
          <p:cNvSpPr txBox="1"/>
          <p:nvPr/>
        </p:nvSpPr>
        <p:spPr>
          <a:xfrm>
            <a:off x="1122839" y="5059509"/>
            <a:ext cx="1266483" cy="278132"/>
          </a:xfrm>
          <a:prstGeom prst="rect">
            <a:avLst/>
          </a:prstGeom>
          <a:solidFill>
            <a:srgbClr val="BD9A7E"/>
          </a:solidFill>
          <a:ln w="25400">
            <a:no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tIns="45720" bIns="45720" anchor="ctr"/>
          <a:lstStyle>
            <a:lvl1pPr algn="l">
              <a:defRPr sz="3600" i="0">
                <a:latin typeface="+mn-lt"/>
                <a:ea typeface="+mn-ea"/>
                <a:cs typeface="+mn-cs"/>
                <a:sym typeface="Calibri"/>
              </a:defRPr>
            </a:lvl1pPr>
          </a:lstStyle>
          <a:p>
            <a:pPr algn="ctr"/>
            <a:r>
              <a:rPr lang="fr-FR" sz="1600" dirty="0">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rPr>
              <a:t>La </a:t>
            </a:r>
            <a:r>
              <a:rPr lang="fr-FR" sz="1600" dirty="0" err="1">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rPr>
              <a:t>Montura</a:t>
            </a:r>
            <a:endParaRPr sz="1600" dirty="0">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sp>
        <p:nvSpPr>
          <p:cNvPr id="32" name="Ventarrones">
            <a:extLst>
              <a:ext uri="{FF2B5EF4-FFF2-40B4-BE49-F238E27FC236}">
                <a16:creationId xmlns:a16="http://schemas.microsoft.com/office/drawing/2014/main" id="{8A5B3E76-D9E4-96E6-FFE4-E8D5B99B494B}"/>
              </a:ext>
            </a:extLst>
          </p:cNvPr>
          <p:cNvSpPr txBox="1"/>
          <p:nvPr/>
        </p:nvSpPr>
        <p:spPr>
          <a:xfrm>
            <a:off x="1482605" y="5806087"/>
            <a:ext cx="564114" cy="278132"/>
          </a:xfrm>
          <a:prstGeom prst="rect">
            <a:avLst/>
          </a:prstGeom>
          <a:solidFill>
            <a:srgbClr val="BD9A7E"/>
          </a:solidFill>
          <a:ln w="25400">
            <a:no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tIns="45720" bIns="45720" anchor="ctr"/>
          <a:lstStyle>
            <a:lvl1pPr algn="l">
              <a:defRPr sz="3600" i="0">
                <a:latin typeface="+mn-lt"/>
                <a:ea typeface="+mn-ea"/>
                <a:cs typeface="+mn-cs"/>
                <a:sym typeface="Calibri"/>
              </a:defRPr>
            </a:lvl1pPr>
          </a:lstStyle>
          <a:p>
            <a:pPr algn="ctr"/>
            <a:r>
              <a:rPr lang="fr-FR" sz="1600" dirty="0">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rPr>
              <a:t>VLT</a:t>
            </a:r>
            <a:endParaRPr sz="1600" dirty="0">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sp>
        <p:nvSpPr>
          <p:cNvPr id="25" name="Circle">
            <a:extLst>
              <a:ext uri="{FF2B5EF4-FFF2-40B4-BE49-F238E27FC236}">
                <a16:creationId xmlns:a16="http://schemas.microsoft.com/office/drawing/2014/main" id="{B453925A-BAEB-2274-4F33-17BC05FDF21F}"/>
              </a:ext>
            </a:extLst>
          </p:cNvPr>
          <p:cNvSpPr>
            <a:spLocks noChangeAspect="1"/>
          </p:cNvSpPr>
          <p:nvPr/>
        </p:nvSpPr>
        <p:spPr>
          <a:xfrm>
            <a:off x="1319791" y="5729961"/>
            <a:ext cx="237711" cy="237711"/>
          </a:xfrm>
          <a:prstGeom prst="ellipse">
            <a:avLst/>
          </a:prstGeom>
          <a:solidFill>
            <a:schemeClr val="tx2"/>
          </a:solidFill>
          <a:ln w="12700">
            <a:solidFill>
              <a:schemeClr val="bg1"/>
            </a:solidFill>
            <a:miter/>
          </a:ln>
        </p:spPr>
        <p:txBody>
          <a:bodyPr tIns="45720" bIns="45720" anchor="ctr"/>
          <a:lstStyle/>
          <a:p>
            <a:pPr algn="l">
              <a:defRPr sz="3600" i="0">
                <a:latin typeface="+mn-lt"/>
                <a:ea typeface="+mn-ea"/>
                <a:cs typeface="+mn-cs"/>
                <a:sym typeface="Calibri"/>
              </a:defRPr>
            </a:pPr>
            <a:endParaRPr/>
          </a:p>
        </p:txBody>
      </p:sp>
      <p:sp>
        <p:nvSpPr>
          <p:cNvPr id="33" name="Ventarrones">
            <a:extLst>
              <a:ext uri="{FF2B5EF4-FFF2-40B4-BE49-F238E27FC236}">
                <a16:creationId xmlns:a16="http://schemas.microsoft.com/office/drawing/2014/main" id="{FB55DFB9-6156-741B-747A-38F6F7B774C8}"/>
              </a:ext>
            </a:extLst>
          </p:cNvPr>
          <p:cNvSpPr txBox="1"/>
          <p:nvPr/>
        </p:nvSpPr>
        <p:spPr>
          <a:xfrm>
            <a:off x="3718732" y="5564766"/>
            <a:ext cx="564114" cy="278132"/>
          </a:xfrm>
          <a:prstGeom prst="rect">
            <a:avLst/>
          </a:prstGeom>
          <a:solidFill>
            <a:srgbClr val="BD9A7E"/>
          </a:solidFill>
          <a:ln w="25400">
            <a:no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tIns="45720" bIns="45720" anchor="ctr"/>
          <a:lstStyle>
            <a:lvl1pPr algn="l">
              <a:defRPr sz="3600" i="0">
                <a:latin typeface="+mn-lt"/>
                <a:ea typeface="+mn-ea"/>
                <a:cs typeface="+mn-cs"/>
                <a:sym typeface="Calibri"/>
              </a:defRPr>
            </a:lvl1pPr>
          </a:lstStyle>
          <a:p>
            <a:pPr algn="ctr"/>
            <a:r>
              <a:rPr lang="fr-FR" sz="1600" dirty="0">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rPr>
              <a:t>ELT</a:t>
            </a:r>
            <a:endParaRPr sz="1600" dirty="0">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sp>
        <p:nvSpPr>
          <p:cNvPr id="13" name="Triangle 12">
            <a:extLst>
              <a:ext uri="{FF2B5EF4-FFF2-40B4-BE49-F238E27FC236}">
                <a16:creationId xmlns:a16="http://schemas.microsoft.com/office/drawing/2014/main" id="{82CEFAFF-D67A-B2BA-BCCA-8E0D66F61167}"/>
              </a:ext>
            </a:extLst>
          </p:cNvPr>
          <p:cNvSpPr/>
          <p:nvPr/>
        </p:nvSpPr>
        <p:spPr>
          <a:xfrm rot="16200000">
            <a:off x="6521248" y="5772653"/>
            <a:ext cx="162968" cy="140490"/>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T"/>
          </a:p>
        </p:txBody>
      </p:sp>
      <p:sp>
        <p:nvSpPr>
          <p:cNvPr id="15" name="TextBox 14">
            <a:extLst>
              <a:ext uri="{FF2B5EF4-FFF2-40B4-BE49-F238E27FC236}">
                <a16:creationId xmlns:a16="http://schemas.microsoft.com/office/drawing/2014/main" id="{CF086E81-12E3-E278-39A4-AEFE94061153}"/>
              </a:ext>
            </a:extLst>
          </p:cNvPr>
          <p:cNvSpPr txBox="1"/>
          <p:nvPr/>
        </p:nvSpPr>
        <p:spPr>
          <a:xfrm>
            <a:off x="9344834" y="6264911"/>
            <a:ext cx="2716393" cy="276999"/>
          </a:xfrm>
          <a:prstGeom prst="rect">
            <a:avLst/>
          </a:prstGeom>
          <a:noFill/>
        </p:spPr>
        <p:txBody>
          <a:bodyPr wrap="square" rtlCol="0">
            <a:spAutoFit/>
          </a:bodyPr>
          <a:lstStyle/>
          <a:p>
            <a:r>
              <a:rPr lang="en-US" sz="1200" i="1" dirty="0">
                <a:solidFill>
                  <a:srgbClr val="FFFFFF"/>
                </a:solidFill>
              </a:rPr>
              <a:t>Credits: Angel Otarola (ESO)</a:t>
            </a:r>
          </a:p>
        </p:txBody>
      </p:sp>
      <p:grpSp>
        <p:nvGrpSpPr>
          <p:cNvPr id="17" name="Group 16">
            <a:extLst>
              <a:ext uri="{FF2B5EF4-FFF2-40B4-BE49-F238E27FC236}">
                <a16:creationId xmlns:a16="http://schemas.microsoft.com/office/drawing/2014/main" id="{5DE6E660-FFA5-29D6-FBBD-B6DCF5320CC7}"/>
              </a:ext>
            </a:extLst>
          </p:cNvPr>
          <p:cNvGrpSpPr/>
          <p:nvPr/>
        </p:nvGrpSpPr>
        <p:grpSpPr>
          <a:xfrm>
            <a:off x="1657335" y="1668341"/>
            <a:ext cx="9970865" cy="3270036"/>
            <a:chOff x="1657335" y="1668341"/>
            <a:chExt cx="9970865" cy="3270036"/>
          </a:xfrm>
        </p:grpSpPr>
        <p:sp>
          <p:nvSpPr>
            <p:cNvPr id="14" name="Triangle 13">
              <a:extLst>
                <a:ext uri="{FF2B5EF4-FFF2-40B4-BE49-F238E27FC236}">
                  <a16:creationId xmlns:a16="http://schemas.microsoft.com/office/drawing/2014/main" id="{A756929A-B0E7-F28E-4B32-AB08E1647CAF}"/>
                </a:ext>
              </a:extLst>
            </p:cNvPr>
            <p:cNvSpPr/>
            <p:nvPr/>
          </p:nvSpPr>
          <p:spPr>
            <a:xfrm rot="16200000">
              <a:off x="9016346" y="4412075"/>
              <a:ext cx="162968" cy="140490"/>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T"/>
            </a:p>
          </p:txBody>
        </p:sp>
        <p:grpSp>
          <p:nvGrpSpPr>
            <p:cNvPr id="16" name="Group 15">
              <a:extLst>
                <a:ext uri="{FF2B5EF4-FFF2-40B4-BE49-F238E27FC236}">
                  <a16:creationId xmlns:a16="http://schemas.microsoft.com/office/drawing/2014/main" id="{522A2C43-BE1E-C826-3BFF-56F6A1F078C9}"/>
                </a:ext>
              </a:extLst>
            </p:cNvPr>
            <p:cNvGrpSpPr/>
            <p:nvPr/>
          </p:nvGrpSpPr>
          <p:grpSpPr>
            <a:xfrm>
              <a:off x="1657335" y="1668341"/>
              <a:ext cx="9970865" cy="3270036"/>
              <a:chOff x="1657335" y="1668341"/>
              <a:chExt cx="9970865" cy="3270036"/>
            </a:xfrm>
          </p:grpSpPr>
          <p:pic>
            <p:nvPicPr>
              <p:cNvPr id="6" name="Picture 3">
                <a:extLst>
                  <a:ext uri="{FF2B5EF4-FFF2-40B4-BE49-F238E27FC236}">
                    <a16:creationId xmlns:a16="http://schemas.microsoft.com/office/drawing/2014/main" id="{0B7F7758-6555-38B4-7E09-36376D9173B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67820" y="1668341"/>
                <a:ext cx="2460702" cy="327003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90DD4D9C-4E89-F646-E9AB-37972F7DECA7}"/>
                  </a:ext>
                </a:extLst>
              </p:cNvPr>
              <p:cNvSpPr txBox="1"/>
              <p:nvPr/>
            </p:nvSpPr>
            <p:spPr>
              <a:xfrm>
                <a:off x="9219370" y="4107380"/>
                <a:ext cx="2408830" cy="830997"/>
              </a:xfrm>
              <a:prstGeom prst="rect">
                <a:avLst/>
              </a:prstGeom>
              <a:noFill/>
            </p:spPr>
            <p:txBody>
              <a:bodyPr wrap="square" rtlCol="0">
                <a:spAutoFit/>
              </a:bodyPr>
              <a:lstStyle/>
              <a:p>
                <a:r>
                  <a:rPr lang="en-US" sz="1600" dirty="0"/>
                  <a:t>ESO atmospheric monitoring tower to be installed at La Chira</a:t>
                </a:r>
              </a:p>
            </p:txBody>
          </p:sp>
          <p:sp>
            <p:nvSpPr>
              <p:cNvPr id="11" name="Oval 10">
                <a:extLst>
                  <a:ext uri="{FF2B5EF4-FFF2-40B4-BE49-F238E27FC236}">
                    <a16:creationId xmlns:a16="http://schemas.microsoft.com/office/drawing/2014/main" id="{27483751-543D-8717-CDC0-74E58D3152B8}"/>
                  </a:ext>
                </a:extLst>
              </p:cNvPr>
              <p:cNvSpPr/>
              <p:nvPr/>
            </p:nvSpPr>
            <p:spPr>
              <a:xfrm>
                <a:off x="1657335" y="3741180"/>
                <a:ext cx="1041016" cy="940826"/>
              </a:xfrm>
              <a:custGeom>
                <a:avLst/>
                <a:gdLst>
                  <a:gd name="csX0" fmla="*/ 0 w 1041016"/>
                  <a:gd name="csY0" fmla="*/ 470413 h 940826"/>
                  <a:gd name="csX1" fmla="*/ 520508 w 1041016"/>
                  <a:gd name="csY1" fmla="*/ 0 h 940826"/>
                  <a:gd name="csX2" fmla="*/ 1041016 w 1041016"/>
                  <a:gd name="csY2" fmla="*/ 470413 h 940826"/>
                  <a:gd name="csX3" fmla="*/ 520508 w 1041016"/>
                  <a:gd name="csY3" fmla="*/ 940826 h 940826"/>
                  <a:gd name="csX4" fmla="*/ 0 w 1041016"/>
                  <a:gd name="csY4" fmla="*/ 470413 h 940826"/>
                </a:gdLst>
                <a:ahLst/>
                <a:cxnLst>
                  <a:cxn ang="0">
                    <a:pos x="csX0" y="csY0"/>
                  </a:cxn>
                  <a:cxn ang="0">
                    <a:pos x="csX1" y="csY1"/>
                  </a:cxn>
                  <a:cxn ang="0">
                    <a:pos x="csX2" y="csY2"/>
                  </a:cxn>
                  <a:cxn ang="0">
                    <a:pos x="csX3" y="csY3"/>
                  </a:cxn>
                  <a:cxn ang="0">
                    <a:pos x="csX4" y="csY4"/>
                  </a:cxn>
                </a:cxnLst>
                <a:rect l="l" t="t" r="r" b="b"/>
                <a:pathLst>
                  <a:path w="1041016" h="940826" extrusionOk="0">
                    <a:moveTo>
                      <a:pt x="0" y="470413"/>
                    </a:moveTo>
                    <a:cubicBezTo>
                      <a:pt x="-14636" y="211237"/>
                      <a:pt x="248929" y="15622"/>
                      <a:pt x="520508" y="0"/>
                    </a:cubicBezTo>
                    <a:cubicBezTo>
                      <a:pt x="830067" y="45337"/>
                      <a:pt x="1041377" y="221643"/>
                      <a:pt x="1041016" y="470413"/>
                    </a:cubicBezTo>
                    <a:cubicBezTo>
                      <a:pt x="998216" y="665643"/>
                      <a:pt x="862159" y="1006335"/>
                      <a:pt x="520508" y="940826"/>
                    </a:cubicBezTo>
                    <a:cubicBezTo>
                      <a:pt x="239301" y="917536"/>
                      <a:pt x="3612" y="736949"/>
                      <a:pt x="0" y="470413"/>
                    </a:cubicBezTo>
                    <a:close/>
                  </a:path>
                </a:pathLst>
              </a:cu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0" name="TextBox 19">
            <a:extLst>
              <a:ext uri="{FF2B5EF4-FFF2-40B4-BE49-F238E27FC236}">
                <a16:creationId xmlns:a16="http://schemas.microsoft.com/office/drawing/2014/main" id="{ECD2A081-42F1-C36F-37BD-7CEEF5BE5877}"/>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1413394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72C207-F965-5DBD-E027-77E13105BA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94E1D6-8503-0F2B-D895-80C93699FCC2}"/>
              </a:ext>
            </a:extLst>
          </p:cNvPr>
          <p:cNvSpPr>
            <a:spLocks noGrp="1"/>
          </p:cNvSpPr>
          <p:nvPr>
            <p:ph type="title"/>
          </p:nvPr>
        </p:nvSpPr>
        <p:spPr>
          <a:xfrm>
            <a:off x="838200" y="365125"/>
            <a:ext cx="9529119" cy="1325563"/>
          </a:xfrm>
        </p:spPr>
        <p:txBody>
          <a:bodyPr anchor="ctr">
            <a:noAutofit/>
          </a:bodyPr>
          <a:lstStyle/>
          <a:p>
            <a:r>
              <a:rPr lang="en-US" sz="4800" dirty="0"/>
              <a:t>Comparison </a:t>
            </a:r>
            <a:r>
              <a:rPr lang="en-US" sz="4800" b="0" dirty="0">
                <a:latin typeface="Helvetica Neue Light" panose="02000403000000020004" pitchFamily="2" charset="0"/>
                <a:ea typeface="Helvetica Neue Light" panose="02000403000000020004" pitchFamily="2" charset="0"/>
              </a:rPr>
              <a:t>with</a:t>
            </a:r>
            <a:r>
              <a:rPr lang="en-US" sz="4800" dirty="0"/>
              <a:t> existing </a:t>
            </a:r>
            <a:r>
              <a:rPr lang="en-US" sz="4800" b="0" dirty="0">
                <a:latin typeface="Helvetica Neue Light" panose="02000403000000020004" pitchFamily="2" charset="0"/>
                <a:ea typeface="Helvetica Neue Light" panose="02000403000000020004" pitchFamily="2" charset="0"/>
              </a:rPr>
              <a:t>and</a:t>
            </a:r>
            <a:r>
              <a:rPr lang="en-US" sz="4800" dirty="0"/>
              <a:t> planned </a:t>
            </a:r>
            <a:r>
              <a:rPr lang="en-US" sz="4800" b="0" dirty="0">
                <a:latin typeface="Helvetica Neue Light" panose="02000403000000020004" pitchFamily="2" charset="0"/>
                <a:ea typeface="Helvetica Neue Light" panose="02000403000000020004" pitchFamily="2" charset="0"/>
              </a:rPr>
              <a:t>facilities</a:t>
            </a:r>
          </a:p>
        </p:txBody>
      </p:sp>
      <p:pic>
        <p:nvPicPr>
          <p:cNvPr id="10" name="Picture 9">
            <a:extLst>
              <a:ext uri="{FF2B5EF4-FFF2-40B4-BE49-F238E27FC236}">
                <a16:creationId xmlns:a16="http://schemas.microsoft.com/office/drawing/2014/main" id="{3C8B4F56-5DA2-07D5-C4A2-089761E1C2F8}"/>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0" y="2092986"/>
            <a:ext cx="12112141" cy="3998325"/>
          </a:xfrm>
          <a:prstGeom prst="rect">
            <a:avLst/>
          </a:prstGeom>
          <a:noFill/>
        </p:spPr>
      </p:pic>
      <p:sp>
        <p:nvSpPr>
          <p:cNvPr id="4" name="TextBox 3">
            <a:extLst>
              <a:ext uri="{FF2B5EF4-FFF2-40B4-BE49-F238E27FC236}">
                <a16:creationId xmlns:a16="http://schemas.microsoft.com/office/drawing/2014/main" id="{628CEEE8-19A0-1B85-0315-08BE16F57C52}"/>
              </a:ext>
            </a:extLst>
          </p:cNvPr>
          <p:cNvSpPr txBox="1"/>
          <p:nvPr/>
        </p:nvSpPr>
        <p:spPr>
          <a:xfrm>
            <a:off x="789213" y="6351812"/>
            <a:ext cx="1725386" cy="369332"/>
          </a:xfrm>
          <a:prstGeom prst="rect">
            <a:avLst/>
          </a:prstGeom>
          <a:solidFill>
            <a:schemeClr val="bg1"/>
          </a:solidFill>
        </p:spPr>
        <p:txBody>
          <a:bodyPr wrap="square" rtlCol="0">
            <a:spAutoFit/>
          </a:bodyPr>
          <a:lstStyle/>
          <a:p>
            <a:endParaRPr lang="en-FR" dirty="0"/>
          </a:p>
        </p:txBody>
      </p:sp>
    </p:spTree>
    <p:extLst>
      <p:ext uri="{BB962C8B-B14F-4D97-AF65-F5344CB8AC3E}">
        <p14:creationId xmlns:p14="http://schemas.microsoft.com/office/powerpoint/2010/main" val="7343731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G_5148.jpeg" descr="IMG_5148.jpeg">
            <a:extLst>
              <a:ext uri="{FF2B5EF4-FFF2-40B4-BE49-F238E27FC236}">
                <a16:creationId xmlns:a16="http://schemas.microsoft.com/office/drawing/2014/main" id="{BBE7836A-6193-B11B-6DEC-C998F69FF081}"/>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0" y="0"/>
            <a:ext cx="12192000" cy="6858000"/>
          </a:xfrm>
          <a:prstGeom prst="rect">
            <a:avLst/>
          </a:prstGeom>
          <a:ln w="12700">
            <a:miter lim="400000"/>
          </a:ln>
        </p:spPr>
      </p:pic>
      <p:sp>
        <p:nvSpPr>
          <p:cNvPr id="2" name="Title 5">
            <a:extLst>
              <a:ext uri="{FF2B5EF4-FFF2-40B4-BE49-F238E27FC236}">
                <a16:creationId xmlns:a16="http://schemas.microsoft.com/office/drawing/2014/main" id="{5061A558-C1C4-B1A5-C87E-1756BFA23ACE}"/>
              </a:ext>
            </a:extLst>
          </p:cNvPr>
          <p:cNvSpPr txBox="1">
            <a:spLocks/>
          </p:cNvSpPr>
          <p:nvPr/>
        </p:nvSpPr>
        <p:spPr>
          <a:xfrm>
            <a:off x="273534" y="1051241"/>
            <a:ext cx="5091113" cy="47940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2400" b="0" i="0" kern="1200">
                <a:solidFill>
                  <a:srgbClr val="00247E"/>
                </a:solidFill>
                <a:latin typeface="Helvetica Neue Light" panose="02000403000000020004" pitchFamily="2" charset="0"/>
                <a:ea typeface="Helvetica Neue" panose="02000503000000020004" pitchFamily="2" charset="0"/>
                <a:cs typeface="Helvetica Neue" panose="02000503000000020004" pitchFamily="2" charset="0"/>
              </a:defRPr>
            </a:lvl1pPr>
          </a:lstStyle>
          <a:p>
            <a:pPr defTabSz="548640">
              <a:defRPr sz="8220"/>
            </a:pPr>
            <a:endParaRPr lang="en-US" sz="3200" b="1" dirty="0">
              <a:solidFill>
                <a:schemeClr val="bg1"/>
              </a:solidFill>
              <a:latin typeface="Helvetica Neue" panose="02000503000000020004" pitchFamily="2" charset="0"/>
            </a:endParaRPr>
          </a:p>
          <a:p>
            <a:pPr defTabSz="548640">
              <a:defRPr sz="5280"/>
            </a:pPr>
            <a:endParaRPr lang="en-US" sz="3200" b="1" dirty="0">
              <a:solidFill>
                <a:srgbClr val="FEAE00"/>
              </a:solidFill>
              <a:latin typeface="Helvetica Neue" panose="02000503000000020004" pitchFamily="2" charset="0"/>
            </a:endParaRPr>
          </a:p>
          <a:p>
            <a:pPr defTabSz="548640">
              <a:defRPr sz="5280"/>
            </a:pPr>
            <a:r>
              <a:rPr lang="en-US" sz="2800" b="1" i="1" dirty="0">
                <a:solidFill>
                  <a:srgbClr val="FEAE00"/>
                </a:solidFill>
                <a:latin typeface="Helvetica Neue" panose="02000503000000020004" pitchFamily="2" charset="0"/>
              </a:rPr>
              <a:t>Not yet registered to WST science team ?</a:t>
            </a:r>
          </a:p>
          <a:p>
            <a:pPr defTabSz="548640">
              <a:defRPr sz="5280"/>
            </a:pPr>
            <a:endParaRPr lang="en-US" sz="2800" b="1" dirty="0">
              <a:solidFill>
                <a:srgbClr val="FEAE00"/>
              </a:solidFill>
              <a:latin typeface="Helvetica Neue" panose="02000503000000020004" pitchFamily="2" charset="0"/>
            </a:endParaRPr>
          </a:p>
          <a:p>
            <a:pPr defTabSz="548640">
              <a:defRPr sz="5280"/>
            </a:pPr>
            <a:r>
              <a:rPr lang="en-US" sz="2800" b="1" dirty="0">
                <a:solidFill>
                  <a:srgbClr val="FEAE00"/>
                </a:solidFill>
                <a:latin typeface="Helvetica Neue" panose="02000503000000020004" pitchFamily="2" charset="0"/>
              </a:rPr>
              <a:t>Register now at </a:t>
            </a:r>
            <a:r>
              <a:rPr lang="en-US" sz="2800" b="1" dirty="0" err="1">
                <a:solidFill>
                  <a:srgbClr val="FEAE00"/>
                </a:solidFill>
                <a:latin typeface="Helvetica Neue" panose="02000503000000020004" pitchFamily="2" charset="0"/>
              </a:rPr>
              <a:t>wstelescope.eu</a:t>
            </a:r>
            <a:endParaRPr lang="en-US" sz="2800" b="1" dirty="0">
              <a:solidFill>
                <a:srgbClr val="FEAE00"/>
              </a:solidFill>
              <a:latin typeface="Helvetica Neue" panose="02000503000000020004" pitchFamily="2" charset="0"/>
            </a:endParaRPr>
          </a:p>
        </p:txBody>
      </p:sp>
      <p:sp>
        <p:nvSpPr>
          <p:cNvPr id="3" name="TextBox 2">
            <a:extLst>
              <a:ext uri="{FF2B5EF4-FFF2-40B4-BE49-F238E27FC236}">
                <a16:creationId xmlns:a16="http://schemas.microsoft.com/office/drawing/2014/main" id="{0402B823-E49F-5D90-A602-A5A29412E87F}"/>
              </a:ext>
            </a:extLst>
          </p:cNvPr>
          <p:cNvSpPr txBox="1"/>
          <p:nvPr/>
        </p:nvSpPr>
        <p:spPr>
          <a:xfrm>
            <a:off x="6344353" y="681909"/>
            <a:ext cx="4258538" cy="369332"/>
          </a:xfrm>
          <a:prstGeom prst="rect">
            <a:avLst/>
          </a:prstGeom>
          <a:noFill/>
        </p:spPr>
        <p:txBody>
          <a:bodyPr wrap="none" rtlCol="0">
            <a:spAutoFit/>
          </a:bodyPr>
          <a:lstStyle/>
          <a:p>
            <a:r>
              <a:rPr lang="en-US" i="1" dirty="0">
                <a:solidFill>
                  <a:srgbClr val="000000"/>
                </a:solidFill>
              </a:rPr>
              <a:t>The WST Chronicle, published </a:t>
            </a:r>
            <a:r>
              <a:rPr lang="en-US" i="1" dirty="0" err="1">
                <a:solidFill>
                  <a:srgbClr val="000000"/>
                </a:solidFill>
              </a:rPr>
              <a:t>quaterly</a:t>
            </a:r>
            <a:r>
              <a:rPr lang="en-US" i="1" dirty="0">
                <a:solidFill>
                  <a:srgbClr val="000000"/>
                </a:solidFill>
              </a:rPr>
              <a:t> </a:t>
            </a:r>
          </a:p>
        </p:txBody>
      </p:sp>
      <p:pic>
        <p:nvPicPr>
          <p:cNvPr id="6" name="Picture 5">
            <a:extLst>
              <a:ext uri="{FF2B5EF4-FFF2-40B4-BE49-F238E27FC236}">
                <a16:creationId xmlns:a16="http://schemas.microsoft.com/office/drawing/2014/main" id="{7BD2EE91-6E25-E57A-3351-C2EEC4108BE6}"/>
              </a:ext>
            </a:extLst>
          </p:cNvPr>
          <p:cNvPicPr>
            <a:picLocks noChangeAspect="1"/>
          </p:cNvPicPr>
          <p:nvPr/>
        </p:nvPicPr>
        <p:blipFill>
          <a:blip r:embed="rId4"/>
          <a:stretch>
            <a:fillRect/>
          </a:stretch>
        </p:blipFill>
        <p:spPr>
          <a:xfrm>
            <a:off x="2061743" y="5010353"/>
            <a:ext cx="1377176" cy="1377176"/>
          </a:xfrm>
          <a:prstGeom prst="rect">
            <a:avLst/>
          </a:prstGeom>
        </p:spPr>
      </p:pic>
      <p:pic>
        <p:nvPicPr>
          <p:cNvPr id="11" name="Picture 10">
            <a:extLst>
              <a:ext uri="{FF2B5EF4-FFF2-40B4-BE49-F238E27FC236}">
                <a16:creationId xmlns:a16="http://schemas.microsoft.com/office/drawing/2014/main" id="{92B825F1-AE02-431E-9945-BCE5E5FC87BC}"/>
              </a:ext>
            </a:extLst>
          </p:cNvPr>
          <p:cNvPicPr>
            <a:picLocks noChangeAspect="1"/>
          </p:cNvPicPr>
          <p:nvPr/>
        </p:nvPicPr>
        <p:blipFill>
          <a:blip r:embed="rId5"/>
          <a:stretch>
            <a:fillRect/>
          </a:stretch>
        </p:blipFill>
        <p:spPr>
          <a:xfrm>
            <a:off x="10543036" y="5010353"/>
            <a:ext cx="1375430" cy="1375430"/>
          </a:xfrm>
          <a:prstGeom prst="rect">
            <a:avLst/>
          </a:prstGeom>
        </p:spPr>
      </p:pic>
      <p:pic>
        <p:nvPicPr>
          <p:cNvPr id="8" name="Picture 7">
            <a:extLst>
              <a:ext uri="{FF2B5EF4-FFF2-40B4-BE49-F238E27FC236}">
                <a16:creationId xmlns:a16="http://schemas.microsoft.com/office/drawing/2014/main" id="{8BEA7BAA-F016-C662-19C2-A8539F75A8AF}"/>
              </a:ext>
            </a:extLst>
          </p:cNvPr>
          <p:cNvPicPr>
            <a:picLocks/>
          </p:cNvPicPr>
          <p:nvPr/>
        </p:nvPicPr>
        <p:blipFill>
          <a:blip r:embed="rId6"/>
          <a:stretch>
            <a:fillRect/>
          </a:stretch>
        </p:blipFill>
        <p:spPr>
          <a:xfrm>
            <a:off x="6482494" y="1049977"/>
            <a:ext cx="3922776" cy="5559552"/>
          </a:xfrm>
          <a:prstGeom prst="rect">
            <a:avLst/>
          </a:prstGeom>
        </p:spPr>
      </p:pic>
      <p:pic>
        <p:nvPicPr>
          <p:cNvPr id="5" name="Picture 4">
            <a:extLst>
              <a:ext uri="{FF2B5EF4-FFF2-40B4-BE49-F238E27FC236}">
                <a16:creationId xmlns:a16="http://schemas.microsoft.com/office/drawing/2014/main" id="{ADC3AAE3-6D8F-2C37-C468-20AD62C19E4B}"/>
              </a:ext>
            </a:extLst>
          </p:cNvPr>
          <p:cNvPicPr>
            <a:picLocks/>
          </p:cNvPicPr>
          <p:nvPr/>
        </p:nvPicPr>
        <p:blipFill>
          <a:blip r:embed="rId7"/>
          <a:stretch>
            <a:fillRect/>
          </a:stretch>
        </p:blipFill>
        <p:spPr>
          <a:xfrm>
            <a:off x="6508832" y="1048713"/>
            <a:ext cx="3922776" cy="5559552"/>
          </a:xfrm>
          <a:prstGeom prst="rect">
            <a:avLst/>
          </a:prstGeom>
        </p:spPr>
      </p:pic>
      <p:pic>
        <p:nvPicPr>
          <p:cNvPr id="4" name="Picture 3">
            <a:extLst>
              <a:ext uri="{FF2B5EF4-FFF2-40B4-BE49-F238E27FC236}">
                <a16:creationId xmlns:a16="http://schemas.microsoft.com/office/drawing/2014/main" id="{7137E441-AAC4-EDDA-77FC-AC1B3DA6BC48}"/>
              </a:ext>
            </a:extLst>
          </p:cNvPr>
          <p:cNvPicPr>
            <a:picLocks noChangeAspect="1"/>
          </p:cNvPicPr>
          <p:nvPr/>
        </p:nvPicPr>
        <p:blipFill>
          <a:blip r:embed="rId8"/>
          <a:stretch>
            <a:fillRect/>
          </a:stretch>
        </p:blipFill>
        <p:spPr>
          <a:xfrm>
            <a:off x="6501749" y="1047449"/>
            <a:ext cx="3922860" cy="5557024"/>
          </a:xfrm>
          <a:prstGeom prst="rect">
            <a:avLst/>
          </a:prstGeom>
        </p:spPr>
      </p:pic>
      <p:pic>
        <p:nvPicPr>
          <p:cNvPr id="12" name="Picture 11">
            <a:extLst>
              <a:ext uri="{FF2B5EF4-FFF2-40B4-BE49-F238E27FC236}">
                <a16:creationId xmlns:a16="http://schemas.microsoft.com/office/drawing/2014/main" id="{92C96A2E-C672-7099-0B13-8B1E3A2C092A}"/>
              </a:ext>
            </a:extLst>
          </p:cNvPr>
          <p:cNvPicPr>
            <a:picLocks noChangeAspect="1"/>
          </p:cNvPicPr>
          <p:nvPr/>
        </p:nvPicPr>
        <p:blipFill>
          <a:blip r:embed="rId9"/>
          <a:stretch>
            <a:fillRect/>
          </a:stretch>
        </p:blipFill>
        <p:spPr>
          <a:xfrm>
            <a:off x="6498124" y="1051241"/>
            <a:ext cx="3920466" cy="5557024"/>
          </a:xfrm>
          <a:prstGeom prst="rect">
            <a:avLst/>
          </a:prstGeom>
        </p:spPr>
      </p:pic>
    </p:spTree>
    <p:extLst>
      <p:ext uri="{BB962C8B-B14F-4D97-AF65-F5344CB8AC3E}">
        <p14:creationId xmlns:p14="http://schemas.microsoft.com/office/powerpoint/2010/main" val="230743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par>
                          <p:cTn id="8" fill="hold">
                            <p:stCondLst>
                              <p:cond delay="500"/>
                            </p:stCondLst>
                            <p:childTnLst>
                              <p:par>
                                <p:cTn id="9" presetID="9" presetClass="entr" presetSubtype="0" fill="hold" nodeType="afterEffect">
                                  <p:stCondLst>
                                    <p:cond delay="2000"/>
                                  </p:stCondLst>
                                  <p:childTnLst>
                                    <p:set>
                                      <p:cBhvr>
                                        <p:cTn id="10" dur="1" fill="hold">
                                          <p:stCondLst>
                                            <p:cond delay="0"/>
                                          </p:stCondLst>
                                        </p:cTn>
                                        <p:tgtEl>
                                          <p:spTgt spid="5"/>
                                        </p:tgtEl>
                                        <p:attrNameLst>
                                          <p:attrName>style.visibility</p:attrName>
                                        </p:attrNameLst>
                                      </p:cBhvr>
                                      <p:to>
                                        <p:strVal val="visible"/>
                                      </p:to>
                                    </p:set>
                                    <p:animEffect transition="in" filter="dissolve">
                                      <p:cBhvr>
                                        <p:cTn id="11" dur="2000"/>
                                        <p:tgtEl>
                                          <p:spTgt spid="5"/>
                                        </p:tgtEl>
                                      </p:cBhvr>
                                    </p:animEffect>
                                  </p:childTnLst>
                                </p:cTn>
                              </p:par>
                            </p:childTnLst>
                          </p:cTn>
                        </p:par>
                        <p:par>
                          <p:cTn id="12" fill="hold">
                            <p:stCondLst>
                              <p:cond delay="4500"/>
                            </p:stCondLst>
                            <p:childTnLst>
                              <p:par>
                                <p:cTn id="13" presetID="9" presetClass="entr" presetSubtype="0" fill="hold" nodeType="afterEffect">
                                  <p:stCondLst>
                                    <p:cond delay="200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2000"/>
                                        <p:tgtEl>
                                          <p:spTgt spid="4"/>
                                        </p:tgtEl>
                                      </p:cBhvr>
                                    </p:animEffect>
                                  </p:childTnLst>
                                </p:cTn>
                              </p:par>
                            </p:childTnLst>
                          </p:cTn>
                        </p:par>
                        <p:par>
                          <p:cTn id="16" fill="hold">
                            <p:stCondLst>
                              <p:cond delay="8500"/>
                            </p:stCondLst>
                            <p:childTnLst>
                              <p:par>
                                <p:cTn id="17" presetID="9" presetClass="entr" presetSubtype="0" fill="hold" nodeType="afterEffect">
                                  <p:stCondLst>
                                    <p:cond delay="2000"/>
                                  </p:stCondLst>
                                  <p:childTnLst>
                                    <p:set>
                                      <p:cBhvr>
                                        <p:cTn id="18" dur="1" fill="hold">
                                          <p:stCondLst>
                                            <p:cond delay="0"/>
                                          </p:stCondLst>
                                        </p:cTn>
                                        <p:tgtEl>
                                          <p:spTgt spid="12"/>
                                        </p:tgtEl>
                                        <p:attrNameLst>
                                          <p:attrName>style.visibility</p:attrName>
                                        </p:attrNameLst>
                                      </p:cBhvr>
                                      <p:to>
                                        <p:strVal val="visible"/>
                                      </p:to>
                                    </p:set>
                                    <p:animEffect transition="in" filter="dissolve">
                                      <p:cBhvr>
                                        <p:cTn id="19"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WST dark theme">
      <a:dk1>
        <a:srgbClr val="000240"/>
      </a:dk1>
      <a:lt1>
        <a:srgbClr val="F2F2F2"/>
      </a:lt1>
      <a:dk2>
        <a:srgbClr val="000240"/>
      </a:dk2>
      <a:lt2>
        <a:srgbClr val="F2F2F2"/>
      </a:lt2>
      <a:accent1>
        <a:srgbClr val="FEAE00"/>
      </a:accent1>
      <a:accent2>
        <a:srgbClr val="00ABFF"/>
      </a:accent2>
      <a:accent3>
        <a:srgbClr val="FF5033"/>
      </a:accent3>
      <a:accent4>
        <a:srgbClr val="333AFF"/>
      </a:accent4>
      <a:accent5>
        <a:srgbClr val="808080"/>
      </a:accent5>
      <a:accent6>
        <a:srgbClr val="D3D3D3"/>
      </a:accent6>
      <a:hlink>
        <a:srgbClr val="FEAE00"/>
      </a:hlink>
      <a:folHlink>
        <a:srgbClr val="666BF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WST_powerpoint_template_test" id="{D758C01C-9F8A-754C-856F-1C50AF9AFC9E}" vid="{960F4D6E-0886-8B46-B30D-5C17D53AB56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A1B09E7A5AFDE48B00C26DB1D06EF8A" ma:contentTypeVersion="16" ma:contentTypeDescription="Create a new document." ma:contentTypeScope="" ma:versionID="716855ac50eedec4d965fe344b7b35cd">
  <xsd:schema xmlns:xsd="http://www.w3.org/2001/XMLSchema" xmlns:xs="http://www.w3.org/2001/XMLSchema" xmlns:p="http://schemas.microsoft.com/office/2006/metadata/properties" xmlns:ns2="9a506bb2-4d6e-4f5d-8fb2-d4466661e4cb" xmlns:ns3="4e399ca1-e5de-4d3b-acfe-fc54355da4a1" targetNamespace="http://schemas.microsoft.com/office/2006/metadata/properties" ma:root="true" ma:fieldsID="085e0d6407bcb5d4f303c534eaf83fe6" ns2:_="" ns3:_="">
    <xsd:import namespace="9a506bb2-4d6e-4f5d-8fb2-d4466661e4cb"/>
    <xsd:import namespace="4e399ca1-e5de-4d3b-acfe-fc54355da4a1"/>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OCR" minOccurs="0"/>
                <xsd:element ref="ns2:MediaServiceLocation"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506bb2-4d6e-4f5d-8fb2-d4466661e4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fe07c91c-676c-4292-ab42-0332d43006d1"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Location" ma:index="21" nillable="true" ma:displayName="Location" ma:indexed="true"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399ca1-e5de-4d3b-acfe-fc54355da4a1"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19" nillable="true" ma:displayName="Taxonomy Catch All Column" ma:hidden="true" ma:list="{d2b92a9e-1a2f-4c93-b04e-47bdb4a2c147}" ma:internalName="TaxCatchAll" ma:showField="CatchAllData" ma:web="4e399ca1-e5de-4d3b-acfe-fc54355da4a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e399ca1-e5de-4d3b-acfe-fc54355da4a1" xsi:nil="true"/>
    <lcf76f155ced4ddcb4097134ff3c332f xmlns="9a506bb2-4d6e-4f5d-8fb2-d4466661e4cb">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FA063BC-7A5B-465D-8F3B-A35740D71E2F}">
  <ds:schemaRefs>
    <ds:schemaRef ds:uri="http://schemas.microsoft.com/sharepoint/v3/contenttype/forms"/>
  </ds:schemaRefs>
</ds:datastoreItem>
</file>

<file path=customXml/itemProps2.xml><?xml version="1.0" encoding="utf-8"?>
<ds:datastoreItem xmlns:ds="http://schemas.openxmlformats.org/officeDocument/2006/customXml" ds:itemID="{89769073-BB2C-4163-B631-0515766216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506bb2-4d6e-4f5d-8fb2-d4466661e4cb"/>
    <ds:schemaRef ds:uri="4e399ca1-e5de-4d3b-acfe-fc54355da4a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BE35A6-7CDD-4989-83FF-5A0B6F7B95C9}">
  <ds:schemaRefs>
    <ds:schemaRef ds:uri="http://schemas.microsoft.com/office/2006/metadata/properties"/>
    <ds:schemaRef ds:uri="http://schemas.microsoft.com/office/infopath/2007/PartnerControls"/>
    <ds:schemaRef ds:uri="4e399ca1-e5de-4d3b-acfe-fc54355da4a1"/>
    <ds:schemaRef ds:uri="9a506bb2-4d6e-4f5d-8fb2-d4466661e4cb"/>
  </ds:schemaRefs>
</ds:datastoreItem>
</file>

<file path=docProps/app.xml><?xml version="1.0" encoding="utf-8"?>
<Properties xmlns="http://schemas.openxmlformats.org/officeDocument/2006/extended-properties" xmlns:vt="http://schemas.openxmlformats.org/officeDocument/2006/docPropsVTypes">
  <Template/>
  <TotalTime>42410</TotalTime>
  <Words>2070</Words>
  <Application>Microsoft Macintosh PowerPoint</Application>
  <PresentationFormat>Widescreen</PresentationFormat>
  <Paragraphs>341</Paragraphs>
  <Slides>32</Slides>
  <Notes>20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32</vt:i4>
      </vt:variant>
    </vt:vector>
  </HeadingPairs>
  <TitlesOfParts>
    <vt:vector size="43" baseType="lpstr">
      <vt:lpstr>Aptos</vt:lpstr>
      <vt:lpstr>Arial</vt:lpstr>
      <vt:lpstr>Calibri</vt:lpstr>
      <vt:lpstr>Helvetica</vt:lpstr>
      <vt:lpstr>Helvetica Neue</vt:lpstr>
      <vt:lpstr>Helvetica Neue Condensed</vt:lpstr>
      <vt:lpstr>Helvetica Neue Light</vt:lpstr>
      <vt:lpstr>Helvetica Neue Medium</vt:lpstr>
      <vt:lpstr>Symbol</vt:lpstr>
      <vt:lpstr>Times</vt:lpstr>
      <vt:lpstr>Office Theme</vt:lpstr>
      <vt:lpstr>The Wide-field Spectroscopic  Telescope Concept Study</vt:lpstr>
      <vt:lpstr>ESO future plans</vt:lpstr>
      <vt:lpstr>Project timeline</vt:lpstr>
      <vt:lpstr>Consortium</vt:lpstr>
      <vt:lpstr>Rationale</vt:lpstr>
      <vt:lpstr>Landscape in 2040+</vt:lpstr>
      <vt:lpstr>Large scale galaxy surveys</vt:lpstr>
      <vt:lpstr>Top Level Requirements</vt:lpstr>
      <vt:lpstr>Field of views</vt:lpstr>
      <vt:lpstr>Going Parallel: A New Paradigm in Operations</vt:lpstr>
      <vt:lpstr>Example: A survey of massive clusters</vt:lpstr>
      <vt:lpstr>Comparison with existing and planned facilities</vt:lpstr>
      <vt:lpstr>Science Case</vt:lpstr>
      <vt:lpstr>Addressing key scientific questions across all astrophysical scales</vt:lpstr>
      <vt:lpstr>PowerPoint Presentation</vt:lpstr>
      <vt:lpstr>Cosmology Beyond Stage IV</vt:lpstr>
      <vt:lpstr>Stage V Cosmology surveys</vt:lpstr>
      <vt:lpstr>Probing fundamental physics</vt:lpstr>
      <vt:lpstr>Reconstructing dark matter distribution</vt:lpstr>
      <vt:lpstr>Bright and dark sirens from GW</vt:lpstr>
      <vt:lpstr>Charting the end of reionization</vt:lpstr>
      <vt:lpstr>Tracing the cosmic web at unprecedented scales</vt:lpstr>
      <vt:lpstr>Facility design</vt:lpstr>
      <vt:lpstr>Optical design</vt:lpstr>
      <vt:lpstr>Re-using ELT technology</vt:lpstr>
      <vt:lpstr>Telescope Structure &amp; Enclosure</vt:lpstr>
      <vt:lpstr>A big data facility</vt:lpstr>
      <vt:lpstr>Key telescope innovations</vt:lpstr>
      <vt:lpstr>Key instrument innovations</vt:lpstr>
      <vt:lpstr>Potential sites in ESO areas</vt:lpstr>
      <vt:lpstr>Comparison with existing and planned facilities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mcfortuna.art@gmail.com</dc:creator>
  <cp:lastModifiedBy>Burtin Etienne</cp:lastModifiedBy>
  <cp:revision>118</cp:revision>
  <dcterms:created xsi:type="dcterms:W3CDTF">2025-07-08T13:28:47Z</dcterms:created>
  <dcterms:modified xsi:type="dcterms:W3CDTF">2026-06-03T07:22:28Z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0x0101008A1B09E7A5AFDE48B00C26DB1D06EF8A</vt:lpwstr>
  </property>
</Properties>
</file>