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16"/>
  </p:notesMasterIdLst>
  <p:sldIdLst>
    <p:sldId id="1857" r:id="rId2"/>
    <p:sldId id="1862" r:id="rId3"/>
    <p:sldId id="1860" r:id="rId4"/>
    <p:sldId id="1866" r:id="rId5"/>
    <p:sldId id="367" r:id="rId6"/>
    <p:sldId id="1863" r:id="rId7"/>
    <p:sldId id="1865" r:id="rId8"/>
    <p:sldId id="387" r:id="rId9"/>
    <p:sldId id="1861" r:id="rId10"/>
    <p:sldId id="1864" r:id="rId11"/>
    <p:sldId id="1856" r:id="rId12"/>
    <p:sldId id="1867" r:id="rId13"/>
    <p:sldId id="1844" r:id="rId14"/>
    <p:sldId id="372" r:id="rId1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39200"/>
    <a:srgbClr val="FF6700"/>
    <a:srgbClr val="E05314"/>
    <a:srgbClr val="00F350"/>
    <a:srgbClr val="6600CC"/>
    <a:srgbClr val="00294B"/>
    <a:srgbClr val="456487"/>
    <a:srgbClr val="511F74"/>
    <a:srgbClr val="7A2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0" autoAdjust="0"/>
    <p:restoredTop sz="96291" autoAdjust="0"/>
  </p:normalViewPr>
  <p:slideViewPr>
    <p:cSldViewPr>
      <p:cViewPr varScale="1">
        <p:scale>
          <a:sx n="145" d="100"/>
          <a:sy n="145" d="100"/>
        </p:scale>
        <p:origin x="848" y="184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bp-walid/Documents/PERLE/Management%20Projet/RH%20Involvements/extraction%20ositah%20S1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bp-walid\Documents\PERLE\Project%20Management\RH%20Involvements\Tableau%20Implication%20RH%20PERLE%202024-2025_Version%20Fev%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Évolution des FTE sur PERLE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5864468864468864"/>
          <c:w val="0.95477903391572461"/>
          <c:h val="0.75429782815609592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5"/>
              </a:outerShdw>
            </a:effectLst>
          </c:spPr>
          <c:marker>
            <c:symbol val="none"/>
          </c:marker>
          <c:dLbls>
            <c:spPr>
              <a:solidFill>
                <a:schemeClr val="accent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'Répartition RH pole et service'!$I$38:$P$38</c:f>
              <c:strCache>
                <c:ptCount val="8"/>
                <c:pt idx="0">
                  <c:v>S1-2022</c:v>
                </c:pt>
                <c:pt idx="1">
                  <c:v>S2-2022</c:v>
                </c:pt>
                <c:pt idx="2">
                  <c:v>S1-2023</c:v>
                </c:pt>
                <c:pt idx="3">
                  <c:v>S2-2023</c:v>
                </c:pt>
                <c:pt idx="4">
                  <c:v>S1-2024</c:v>
                </c:pt>
                <c:pt idx="5">
                  <c:v>S2-2024</c:v>
                </c:pt>
                <c:pt idx="6">
                  <c:v>S1-2025</c:v>
                </c:pt>
                <c:pt idx="7">
                  <c:v>S2-2025</c:v>
                </c:pt>
              </c:strCache>
            </c:strRef>
          </c:cat>
          <c:val>
            <c:numRef>
              <c:f>'Répartition RH pole et service'!$I$39:$P$39</c:f>
              <c:numCache>
                <c:formatCode>General</c:formatCode>
                <c:ptCount val="8"/>
                <c:pt idx="0">
                  <c:v>7</c:v>
                </c:pt>
                <c:pt idx="1">
                  <c:v>11.55</c:v>
                </c:pt>
                <c:pt idx="2">
                  <c:v>10.38</c:v>
                </c:pt>
                <c:pt idx="3">
                  <c:v>9.4700000000000006</c:v>
                </c:pt>
                <c:pt idx="4">
                  <c:v>15.25</c:v>
                </c:pt>
                <c:pt idx="5">
                  <c:v>20.82</c:v>
                </c:pt>
                <c:pt idx="6">
                  <c:v>28.33</c:v>
                </c:pt>
                <c:pt idx="7">
                  <c:v>30.25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30-FA4C-9436-01CB2275B98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026438223"/>
        <c:axId val="2026439935"/>
      </c:lineChart>
      <c:catAx>
        <c:axId val="20264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26439935"/>
        <c:crosses val="autoZero"/>
        <c:auto val="1"/>
        <c:lblAlgn val="ctr"/>
        <c:lblOffset val="100"/>
        <c:noMultiLvlLbl val="0"/>
      </c:catAx>
      <c:valAx>
        <c:axId val="20264399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643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5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Estimate evolution</a:t>
            </a:r>
            <a:r>
              <a:rPr lang="fr-FR" baseline="0"/>
              <a:t> of HR involvement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76-1947-A405-1CC0C419608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76-1947-A405-1CC0C419608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76-1947-A405-1CC0C419608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76-1947-A405-1CC0C4196080}"/>
              </c:ext>
            </c:extLst>
          </c:dPt>
          <c:dPt>
            <c:idx val="4"/>
            <c:invertIfNegative val="0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76-1947-A405-1CC0C4196080}"/>
              </c:ext>
            </c:extLst>
          </c:dPt>
          <c:dPt>
            <c:idx val="5"/>
            <c:invertIfNegative val="0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76-1947-A405-1CC0C4196080}"/>
              </c:ext>
            </c:extLst>
          </c:dPt>
          <c:dPt>
            <c:idx val="6"/>
            <c:invertIfNegative val="0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F476-1947-A405-1CC0C4196080}"/>
              </c:ext>
            </c:extLst>
          </c:dPt>
          <c:dPt>
            <c:idx val="7"/>
            <c:invertIfNegative val="0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F476-1947-A405-1CC0C4196080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476-1947-A405-1CC0C419608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476-1947-A405-1CC0C419608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F476-1947-A405-1CC0C419608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F476-1947-A405-1CC0C41960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'Implications par pole service'!$Z$29:$AG$29</c:f>
              <c:numCache>
                <c:formatCode>General</c:formatCode>
                <c:ptCount val="8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</c:numCache>
            </c:numRef>
          </c:cat>
          <c:val>
            <c:numRef>
              <c:f>'Implications par pole service'!$Z$30:$AG$30</c:f>
              <c:numCache>
                <c:formatCode>General</c:formatCode>
                <c:ptCount val="8"/>
                <c:pt idx="0">
                  <c:v>9.27</c:v>
                </c:pt>
                <c:pt idx="1">
                  <c:v>9.92</c:v>
                </c:pt>
                <c:pt idx="2">
                  <c:v>18.03</c:v>
                </c:pt>
                <c:pt idx="3">
                  <c:v>28.33</c:v>
                </c:pt>
                <c:pt idx="4">
                  <c:v>35</c:v>
                </c:pt>
                <c:pt idx="5">
                  <c:v>33</c:v>
                </c:pt>
                <c:pt idx="6">
                  <c:v>32</c:v>
                </c:pt>
                <c:pt idx="7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476-1947-A405-1CC0C41960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63423295"/>
        <c:axId val="1663425007"/>
      </c:barChart>
      <c:catAx>
        <c:axId val="1663423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425007"/>
        <c:crosses val="autoZero"/>
        <c:auto val="1"/>
        <c:lblAlgn val="ctr"/>
        <c:lblOffset val="100"/>
        <c:noMultiLvlLbl val="0"/>
      </c:catAx>
      <c:valAx>
        <c:axId val="166342500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63423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21/01/2026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Progress Review 1- 2026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22/01/2026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1- 2026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22/01/2026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Progress Review 1- 2026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roceedings.jacow.org/linac2024/classification/mc2.3/index.html" TargetMode="External"/><Relationship Id="rId13" Type="http://schemas.openxmlformats.org/officeDocument/2006/relationships/hyperlink" Target="https://proceedings.jacow.org/linac2024/classification/mc3.1/index.html" TargetMode="External"/><Relationship Id="rId18" Type="http://schemas.openxmlformats.org/officeDocument/2006/relationships/hyperlink" Target="https://proceedings.jacow.org/linac2024/classification/mc3.6/index.html" TargetMode="External"/><Relationship Id="rId26" Type="http://schemas.openxmlformats.org/officeDocument/2006/relationships/hyperlink" Target="https://proceedings.jacow.org/linac2024/classification/mc4.7/index.html" TargetMode="External"/><Relationship Id="rId3" Type="http://schemas.openxmlformats.org/officeDocument/2006/relationships/hyperlink" Target="https://proceedings.jacow.org/linac2024/classification/mc1.2/index.html" TargetMode="External"/><Relationship Id="rId21" Type="http://schemas.openxmlformats.org/officeDocument/2006/relationships/hyperlink" Target="https://proceedings.jacow.org/linac2024/classification/mc4.2/index.html" TargetMode="External"/><Relationship Id="rId7" Type="http://schemas.openxmlformats.org/officeDocument/2006/relationships/hyperlink" Target="https://proceedings.jacow.org/linac2024/classification/mc2.2/index.html" TargetMode="External"/><Relationship Id="rId12" Type="http://schemas.openxmlformats.org/officeDocument/2006/relationships/hyperlink" Target="https://proceedings.jacow.org/linac2024/classification/mc2.7/index.html" TargetMode="External"/><Relationship Id="rId17" Type="http://schemas.openxmlformats.org/officeDocument/2006/relationships/hyperlink" Target="https://proceedings.jacow.org/linac2024/classification/mc3.5/index.html" TargetMode="External"/><Relationship Id="rId25" Type="http://schemas.openxmlformats.org/officeDocument/2006/relationships/hyperlink" Target="https://proceedings.jacow.org/linac2024/classification/mc4.6/index.html" TargetMode="External"/><Relationship Id="rId2" Type="http://schemas.openxmlformats.org/officeDocument/2006/relationships/hyperlink" Target="https://proceedings.jacow.org/linac2024/classification/mc1.1/index.html" TargetMode="External"/><Relationship Id="rId16" Type="http://schemas.openxmlformats.org/officeDocument/2006/relationships/hyperlink" Target="https://proceedings.jacow.org/linac2024/classification/mc3.4/index.html" TargetMode="External"/><Relationship Id="rId20" Type="http://schemas.openxmlformats.org/officeDocument/2006/relationships/hyperlink" Target="https://proceedings.jacow.org/linac2024/classification/mc4.1/index.htm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proceedings.jacow.org/linac2024/classification/mc2.1/index.html" TargetMode="External"/><Relationship Id="rId11" Type="http://schemas.openxmlformats.org/officeDocument/2006/relationships/hyperlink" Target="https://proceedings.jacow.org/linac2024/classification/mc2.6/index.html" TargetMode="External"/><Relationship Id="rId24" Type="http://schemas.openxmlformats.org/officeDocument/2006/relationships/hyperlink" Target="https://proceedings.jacow.org/linac2024/classification/mc4.5/index.html" TargetMode="External"/><Relationship Id="rId5" Type="http://schemas.openxmlformats.org/officeDocument/2006/relationships/hyperlink" Target="https://proceedings.jacow.org/linac2024/classification/mc1.4/index.html" TargetMode="External"/><Relationship Id="rId15" Type="http://schemas.openxmlformats.org/officeDocument/2006/relationships/hyperlink" Target="https://proceedings.jacow.org/linac2024/classification/mc3.3/index.html" TargetMode="External"/><Relationship Id="rId23" Type="http://schemas.openxmlformats.org/officeDocument/2006/relationships/hyperlink" Target="https://proceedings.jacow.org/linac2024/classification/mc4.4/index.html" TargetMode="External"/><Relationship Id="rId10" Type="http://schemas.openxmlformats.org/officeDocument/2006/relationships/hyperlink" Target="https://proceedings.jacow.org/linac2024/classification/mc2.5/index.html" TargetMode="External"/><Relationship Id="rId19" Type="http://schemas.openxmlformats.org/officeDocument/2006/relationships/hyperlink" Target="https://proceedings.jacow.org/linac2024/classification/mc3.7/index.html" TargetMode="External"/><Relationship Id="rId4" Type="http://schemas.openxmlformats.org/officeDocument/2006/relationships/hyperlink" Target="https://proceedings.jacow.org/linac2024/classification/mc1.3/index.html" TargetMode="External"/><Relationship Id="rId9" Type="http://schemas.openxmlformats.org/officeDocument/2006/relationships/hyperlink" Target="https://proceedings.jacow.org/linac2024/classification/mc2.4/index.html" TargetMode="External"/><Relationship Id="rId14" Type="http://schemas.openxmlformats.org/officeDocument/2006/relationships/hyperlink" Target="https://proceedings.jacow.org/linac2024/classification/mc3.2/index.html" TargetMode="External"/><Relationship Id="rId22" Type="http://schemas.openxmlformats.org/officeDocument/2006/relationships/hyperlink" Target="https://proceedings.jacow.org/linac2024/classification/mc4.3/index.html" TargetMode="External"/><Relationship Id="rId27" Type="http://schemas.openxmlformats.org/officeDocument/2006/relationships/hyperlink" Target="https://proceedings.jacow.org/linac2024/classification/mc4.8/index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F46-333B-B4F7-B2F9-660A36DD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854B3AC-B06C-E9AD-5542-89554A6E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9425FE-79D7-A693-2FD4-E4EEE8A7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35B70-9AD2-EA7F-F9ED-92F5EFF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9023F66-0F08-41FF-9964-749806EA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47" y="20135"/>
            <a:ext cx="2140048" cy="2994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F0C61D-DFD5-B2B5-378C-8E984E28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875" y="26628"/>
            <a:ext cx="4038600" cy="30031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6EE1AD-783D-9CB5-5925-730527E6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372" y="3077703"/>
            <a:ext cx="2205575" cy="29593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A08063-AD27-08D6-1C18-A5DAA4AB2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2" y="3077704"/>
            <a:ext cx="3734172" cy="29681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FE3B15-4286-F3B2-E247-F2F977FF8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965" y="3085934"/>
            <a:ext cx="4052399" cy="29681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5FAD422-D997-19DA-00F8-E448A9765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468" y="26628"/>
            <a:ext cx="2295271" cy="2987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4E3573C-2B96-7A6D-9C90-5E0AC27D3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5" y="26630"/>
            <a:ext cx="2010072" cy="30161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6EDC2C9-CB24-82D4-4486-1AC0F681D62D}"/>
              </a:ext>
            </a:extLst>
          </p:cNvPr>
          <p:cNvSpPr/>
          <p:nvPr/>
        </p:nvSpPr>
        <p:spPr>
          <a:xfrm>
            <a:off x="201811" y="2453680"/>
            <a:ext cx="10380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+mn-lt"/>
              </a:rPr>
              <a:t>PERLE Progress </a:t>
            </a:r>
            <a:r>
              <a:rPr lang="fr-FR" sz="4800" b="1" dirty="0" err="1">
                <a:solidFill>
                  <a:schemeClr val="bg1"/>
                </a:solidFill>
                <a:latin typeface="+mn-lt"/>
              </a:rPr>
              <a:t>Review</a:t>
            </a:r>
            <a:r>
              <a:rPr lang="fr-FR" sz="4800" b="1" dirty="0">
                <a:solidFill>
                  <a:schemeClr val="bg1"/>
                </a:solidFill>
                <a:latin typeface="+mn-lt"/>
              </a:rPr>
              <a:t> (PPR 1-2026)</a:t>
            </a:r>
          </a:p>
        </p:txBody>
      </p:sp>
    </p:spTree>
    <p:extLst>
      <p:ext uri="{BB962C8B-B14F-4D97-AF65-F5344CB8AC3E}">
        <p14:creationId xmlns:p14="http://schemas.microsoft.com/office/powerpoint/2010/main" val="353206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3C05E-ADA6-AFE7-3DCB-8DF7D751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2382B1-118B-16E1-DE66-8B48457B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AE69369-C291-2A4E-E9C6-880B2959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9C726F-4344-6B51-CF02-3E72F9B1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D022C9D-09A9-9B98-12A7-E096FA58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Propositions de talk pour LINAC’26?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C1B938-55CA-3398-9396-2E5B23371C57}"/>
              </a:ext>
            </a:extLst>
          </p:cNvPr>
          <p:cNvSpPr txBox="1"/>
          <p:nvPr/>
        </p:nvSpPr>
        <p:spPr>
          <a:xfrm>
            <a:off x="201811" y="2081441"/>
            <a:ext cx="6048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>
                <a:latin typeface="+mn-lt"/>
              </a:rPr>
              <a:t>MC1: Beam Dynamics, Extreme Beams, Sources and Beam-Related Technologies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"/>
              </a:rPr>
              <a:t>MC1.1 Beam Dynamics, beam simulations, beam transport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3"/>
              </a:rPr>
              <a:t>MC1.2 Electron and ion sources, guns, photo injectors, charge breeders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MC1.3 Other beams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MC1.4 Plasma and wakefield acceleration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0"/>
            <a:r>
              <a:rPr lang="en-US" sz="1400" b="1" dirty="0">
                <a:latin typeface="+mn-lt"/>
              </a:rPr>
              <a:t>MC2: Electron Accelerators and Applications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MC2.1 Colliders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MC2.2 Electron linac projects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8"/>
              </a:rPr>
              <a:t>MC2.3 Energy recovery linacs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MC2.4 FELs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MC2.5 Industrial and medical accelerators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MC2.6 Other electron accelerators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MC2.7 Synchrotron light sources</a:t>
            </a:r>
            <a:endParaRPr lang="fr-FR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077FE1-6D73-29EE-3EC4-F74827BD3928}"/>
              </a:ext>
            </a:extLst>
          </p:cNvPr>
          <p:cNvSpPr txBox="1"/>
          <p:nvPr/>
        </p:nvSpPr>
        <p:spPr>
          <a:xfrm>
            <a:off x="6322491" y="1723722"/>
            <a:ext cx="41764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>
                <a:latin typeface="+mn-lt"/>
              </a:rPr>
              <a:t>MC3: Proton and Ion Accelerators and Applications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MC3.1 Industrial and medical accelerators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MC3.2 Ion linac projects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MC3.3 Other proton/ion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MC3.4 Proton linac projects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MC3.5 RFQs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MC3.6 Room temperature structures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19"/>
              </a:rPr>
              <a:t>MC3.7 Superconducting structures</a:t>
            </a:r>
            <a:endParaRPr lang="fr-FR" sz="1400" dirty="0">
              <a:latin typeface="+mn-lt"/>
            </a:endParaRPr>
          </a:p>
          <a:p>
            <a:pPr lvl="0"/>
            <a:r>
              <a:rPr lang="en-US" sz="1400" b="1" dirty="0">
                <a:latin typeface="+mn-lt"/>
              </a:rPr>
              <a:t>MC4: Technology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0"/>
              </a:rPr>
              <a:t>MC4.1 Beam diagnostics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1"/>
              </a:rPr>
              <a:t>MC4.2 Cryomodules and cryogenics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MC4.3 Industrial developments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3"/>
              </a:rPr>
              <a:t>MC4.4 Low level RF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4"/>
              </a:rPr>
              <a:t>MC4.5 Other technology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5"/>
              </a:rPr>
              <a:t>MC4.6 RF power sources and power couplers</a:t>
            </a:r>
            <a:endParaRPr lang="fr-FR" sz="1400" dirty="0">
              <a:latin typeface="+mn-lt"/>
            </a:endParaRPr>
          </a:p>
          <a:p>
            <a:pPr lvl="1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MC4.7 Room temperature RF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lvl="1"/>
            <a:r>
              <a:rPr lang="en-US" sz="1400" b="1" dirty="0">
                <a:latin typeface="+mn-lt"/>
                <a:hlinkClick r:id="rId27"/>
              </a:rPr>
              <a:t>MC4.8 Superconducting RF</a:t>
            </a:r>
            <a:endParaRPr lang="fr-FR" sz="1400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BEDF91-4DB1-B23A-62D3-073AFADF3797}"/>
              </a:ext>
            </a:extLst>
          </p:cNvPr>
          <p:cNvSpPr txBox="1"/>
          <p:nvPr/>
        </p:nvSpPr>
        <p:spPr>
          <a:xfrm>
            <a:off x="201811" y="901442"/>
            <a:ext cx="1029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>
                <a:latin typeface="+mn-lt"/>
              </a:rPr>
              <a:t>Linac’26 se tiendra à </a:t>
            </a:r>
            <a:r>
              <a:rPr lang="fr-FR" noProof="0" dirty="0" err="1">
                <a:latin typeface="+mn-lt"/>
              </a:rPr>
              <a:t>Daejeon</a:t>
            </a:r>
            <a:r>
              <a:rPr lang="fr-FR" noProof="0" dirty="0">
                <a:latin typeface="+mn-lt"/>
              </a:rPr>
              <a:t>-Corée du Sud du 16 au 21 Août. En </a:t>
            </a:r>
            <a:r>
              <a:rPr lang="fr-FR" noProof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« Bleu » </a:t>
            </a:r>
            <a:r>
              <a:rPr lang="fr-FR" noProof="0" dirty="0">
                <a:latin typeface="+mn-lt"/>
              </a:rPr>
              <a:t>les thématiques d’intérêt pour nous:  </a:t>
            </a:r>
          </a:p>
        </p:txBody>
      </p:sp>
    </p:spTree>
    <p:extLst>
      <p:ext uri="{BB962C8B-B14F-4D97-AF65-F5344CB8AC3E}">
        <p14:creationId xmlns:p14="http://schemas.microsoft.com/office/powerpoint/2010/main" val="4266192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1ABB-D26D-4AB1-54B2-BAA796F5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383A9-DF5F-03A3-1CDC-158B5E38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A7F17A-F1AD-BE4B-A6EE-6822641A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6BBC63-6323-5638-15D5-DF2FB473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B049DB-1BB2-058B-D122-BFF781F7BC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Prochains PPR: No</a:t>
            </a:r>
            <a:r>
              <a:rPr lang="fr-FR" sz="2400" b="1" noProof="0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uvelle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proposition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24CC3CCF-4A41-9C3A-9704-BEC831DEA665}"/>
              </a:ext>
            </a:extLst>
          </p:cNvPr>
          <p:cNvSpPr txBox="1"/>
          <p:nvPr/>
        </p:nvSpPr>
        <p:spPr>
          <a:xfrm>
            <a:off x="273818" y="1013520"/>
            <a:ext cx="10308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Nouveau format: les prochaines PPR se tiendront à une fréquence mensuelle, sur une demi- journée, avec une sélection de </a:t>
            </a:r>
            <a:r>
              <a:rPr lang="fr-FR" sz="1800" dirty="0" err="1">
                <a:latin typeface="+mn-lt"/>
              </a:rPr>
              <a:t>WPs</a:t>
            </a:r>
            <a:r>
              <a:rPr lang="fr-FR" sz="1800" dirty="0">
                <a:latin typeface="+mn-lt"/>
              </a:rPr>
              <a:t> selon l’actualité. On alternera le passage des </a:t>
            </a:r>
            <a:r>
              <a:rPr lang="fr-FR" sz="1800" dirty="0" err="1">
                <a:latin typeface="+mn-lt"/>
              </a:rPr>
              <a:t>WPs</a:t>
            </a:r>
            <a:r>
              <a:rPr lang="fr-FR" sz="1800" dirty="0">
                <a:latin typeface="+mn-lt"/>
              </a:rPr>
              <a:t> d’une réunion à une autre. </a:t>
            </a:r>
          </a:p>
          <a:p>
            <a:r>
              <a:rPr lang="fr-FR" sz="1800" dirty="0">
                <a:latin typeface="+mn-lt"/>
              </a:rPr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Dates des prochains PPR: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PPR 2-2026: le 19 Mars 2026 de 13h00 à 17h30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PPR 3-2026: le 10 Avril 2026 de 13h00 à 17h30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PPR 4-2026: le 29 Mai 2026 de 13h00 à 17h30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PPR 5-2026: le 26 Juin 2026 de 09h00 à 12h30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>
              <a:latin typeface="+mn-lt"/>
            </a:endParaRPr>
          </a:p>
          <a:p>
            <a:r>
              <a:rPr lang="fr-FR" sz="1800" dirty="0">
                <a:latin typeface="+mn-lt"/>
              </a:rPr>
              <a:t> </a:t>
            </a:r>
            <a:endParaRPr lang="fr-FR" sz="1800" noProof="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3D51FE-5ED2-D3CF-58D2-699E18B9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51" y="3389784"/>
            <a:ext cx="2304256" cy="23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BBEA-8A36-A924-A564-FFDD6C5DD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A4082D-B46D-3C7E-46AC-D84142C0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BB8A7D-1B8B-28F8-0113-4DB5F6E4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BC05D7-A8E2-2AF2-4D5E-26E171F0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17D09386-0684-C0A4-1D68-7122FA8CDF89}"/>
              </a:ext>
            </a:extLst>
          </p:cNvPr>
          <p:cNvSpPr txBox="1"/>
          <p:nvPr/>
        </p:nvSpPr>
        <p:spPr>
          <a:xfrm>
            <a:off x="273819" y="2486779"/>
            <a:ext cx="1030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noProof="0" dirty="0">
                <a:solidFill>
                  <a:srgbClr val="F39200"/>
                </a:solidFill>
                <a:latin typeface="+mn-lt"/>
                <a:sym typeface="Wingdings" pitchFamily="2" charset="2"/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173819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9DD7-9416-1318-0771-BFD99D67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6DB5A1F-AD8C-BD08-E4A9-3F57B560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986F80-936A-DAC6-AE45-5D1E3248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1A8345-2B00-37FC-BB4D-E7EC6071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904BE6-21C2-7FCC-72B8-67E5F9923FAF}"/>
              </a:ext>
            </a:extLst>
          </p:cNvPr>
          <p:cNvSpPr txBox="1"/>
          <p:nvPr/>
        </p:nvSpPr>
        <p:spPr>
          <a:xfrm>
            <a:off x="129803" y="4021594"/>
            <a:ext cx="1054988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+mn-lt"/>
              </a:rPr>
              <a:t>En plus de </a:t>
            </a:r>
            <a:r>
              <a:rPr lang="fr-FR" sz="1400" b="1" dirty="0">
                <a:latin typeface="+mn-lt"/>
              </a:rPr>
              <a:t>4 nouveaux doctorants</a:t>
            </a:r>
            <a:r>
              <a:rPr lang="fr-FR" sz="1400" dirty="0">
                <a:latin typeface="+mn-lt"/>
              </a:rPr>
              <a:t>:</a:t>
            </a:r>
            <a:endParaRPr lang="fr-FR" sz="1400" noProof="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noProof="0" dirty="0">
                <a:latin typeface="+mn-lt"/>
              </a:rPr>
              <a:t>Nawal </a:t>
            </a:r>
            <a:r>
              <a:rPr lang="fr-FR" sz="1400" noProof="0" dirty="0" err="1">
                <a:latin typeface="+mn-lt"/>
              </a:rPr>
              <a:t>Belouchrani</a:t>
            </a:r>
            <a:r>
              <a:rPr lang="fr-FR" sz="1400" dirty="0">
                <a:latin typeface="+mn-lt"/>
              </a:rPr>
              <a:t>: Optimisation</a:t>
            </a:r>
            <a:r>
              <a:rPr lang="fr-FR" sz="1400" noProof="0" dirty="0">
                <a:latin typeface="+mn-lt"/>
              </a:rPr>
              <a:t> LLRF et étude de cavité de simulation temps réel</a:t>
            </a:r>
            <a:r>
              <a:rPr lang="fr-FR" sz="1400" dirty="0">
                <a:latin typeface="+mn-lt"/>
              </a:rPr>
              <a:t> (Encadrant : Ch. Joly et </a:t>
            </a:r>
            <a:r>
              <a:rPr lang="fr-FR" sz="1400" dirty="0" err="1">
                <a:latin typeface="+mn-lt"/>
              </a:rPr>
              <a:t>T</a:t>
            </a:r>
            <a:r>
              <a:rPr lang="fr-FR" sz="1400" dirty="0">
                <a:latin typeface="+mn-lt"/>
              </a:rPr>
              <a:t>. </a:t>
            </a:r>
            <a:r>
              <a:rPr lang="fr-FR" sz="1400" dirty="0" err="1">
                <a:latin typeface="+mn-lt"/>
              </a:rPr>
              <a:t>Junquera</a:t>
            </a:r>
            <a:r>
              <a:rPr lang="fr-FR" sz="1400" dirty="0">
                <a:latin typeface="+mn-lt"/>
              </a:rPr>
              <a:t>)- CIFRE- ACS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noProof="0" dirty="0">
                <a:latin typeface="+mn-lt"/>
              </a:rPr>
              <a:t>Janine ISSA</a:t>
            </a:r>
            <a:r>
              <a:rPr lang="fr-FR" sz="1400" dirty="0">
                <a:latin typeface="+mn-lt"/>
              </a:rPr>
              <a:t>: Etudes de dynamique faisceaux (Encadrant: J. Michaud et F. </a:t>
            </a:r>
            <a:r>
              <a:rPr lang="fr-FR" sz="1400" dirty="0" err="1">
                <a:latin typeface="+mn-lt"/>
              </a:rPr>
              <a:t>Bouly</a:t>
            </a:r>
            <a:r>
              <a:rPr lang="fr-FR" sz="1400" dirty="0">
                <a:latin typeface="+mn-lt"/>
              </a:rPr>
              <a:t>)- Financement IN2P3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noProof="0" dirty="0">
                <a:latin typeface="+mn-lt"/>
              </a:rPr>
              <a:t>Axel Perez-Ruiz: Etude des absorbeurs RF (BLA: </a:t>
            </a:r>
            <a:r>
              <a:rPr lang="fr-FR" sz="1400" dirty="0" err="1">
                <a:latin typeface="+mn-lt"/>
              </a:rPr>
              <a:t>beam</a:t>
            </a:r>
            <a:r>
              <a:rPr lang="fr-FR" sz="1400" dirty="0">
                <a:latin typeface="+mn-lt"/>
              </a:rPr>
              <a:t> line </a:t>
            </a:r>
            <a:r>
              <a:rPr lang="fr-FR" sz="1400" dirty="0" err="1">
                <a:latin typeface="+mn-lt"/>
              </a:rPr>
              <a:t>absorbers</a:t>
            </a:r>
            <a:r>
              <a:rPr lang="fr-FR" sz="1400" dirty="0">
                <a:latin typeface="+mn-lt"/>
              </a:rPr>
              <a:t> </a:t>
            </a:r>
            <a:r>
              <a:rPr lang="fr-FR" sz="1400" noProof="0" dirty="0">
                <a:latin typeface="+mn-lt"/>
              </a:rPr>
              <a:t>) (</a:t>
            </a:r>
            <a:r>
              <a:rPr lang="fr-FR" sz="1400" dirty="0">
                <a:latin typeface="+mn-lt"/>
              </a:rPr>
              <a:t>Encadrant </a:t>
            </a:r>
            <a:r>
              <a:rPr lang="fr-FR" sz="1400" noProof="0" dirty="0">
                <a:latin typeface="+mn-lt"/>
              </a:rPr>
              <a:t>: A. Miyazaki + A. </a:t>
            </a:r>
            <a:r>
              <a:rPr lang="fr-FR" sz="1400" noProof="0" dirty="0" err="1">
                <a:latin typeface="+mn-lt"/>
              </a:rPr>
              <a:t>Iziquel</a:t>
            </a:r>
            <a:r>
              <a:rPr lang="fr-FR" sz="1400" noProof="0" dirty="0">
                <a:latin typeface="+mn-lt"/>
              </a:rPr>
              <a:t>)- CIFRE- ACS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400" dirty="0">
                <a:latin typeface="+mn-lt"/>
              </a:rPr>
              <a:t>Arnaud </a:t>
            </a:r>
            <a:r>
              <a:rPr lang="fr-FR" sz="1400" dirty="0" err="1">
                <a:latin typeface="+mn-lt"/>
              </a:rPr>
              <a:t>Cieplak</a:t>
            </a:r>
            <a:r>
              <a:rPr lang="fr-FR" sz="1400" dirty="0">
                <a:latin typeface="+mn-lt"/>
              </a:rPr>
              <a:t>: Etude, contrôle et mitigation des pertes faisceaux (Encadrant : A. </a:t>
            </a:r>
            <a:r>
              <a:rPr lang="fr-FR" sz="1400" dirty="0" err="1">
                <a:latin typeface="+mn-lt"/>
              </a:rPr>
              <a:t>Fomin</a:t>
            </a:r>
            <a:r>
              <a:rPr lang="fr-FR" sz="1400" dirty="0">
                <a:latin typeface="+mn-lt"/>
              </a:rPr>
              <a:t>)</a:t>
            </a:r>
            <a:r>
              <a:rPr lang="fr-FR" sz="1400" noProof="0" dirty="0">
                <a:latin typeface="+mn-lt"/>
              </a:rPr>
              <a:t> – Financement ED PHENICS/IJCLab</a:t>
            </a:r>
          </a:p>
          <a:p>
            <a:endParaRPr lang="fr-FR" sz="1400" dirty="0">
              <a:latin typeface="+mn-lt"/>
            </a:endParaRPr>
          </a:p>
          <a:p>
            <a:r>
              <a:rPr lang="fr-FR" sz="1400" dirty="0">
                <a:solidFill>
                  <a:srgbClr val="CC0066"/>
                </a:solidFill>
                <a:latin typeface="+mn-lt"/>
                <a:sym typeface="Wingdings" pitchFamily="2" charset="2"/>
              </a:rPr>
              <a:t> </a:t>
            </a:r>
            <a:r>
              <a:rPr lang="fr-FR" sz="1400" dirty="0">
                <a:solidFill>
                  <a:srgbClr val="CC0066"/>
                </a:solidFill>
                <a:latin typeface="+mn-lt"/>
              </a:rPr>
              <a:t>Soutenance de thèse de </a:t>
            </a:r>
            <a:r>
              <a:rPr lang="fr-FR" sz="1400" dirty="0" err="1">
                <a:solidFill>
                  <a:srgbClr val="CC0066"/>
                </a:solidFill>
                <a:latin typeface="+mn-lt"/>
              </a:rPr>
              <a:t>Rasha</a:t>
            </a:r>
            <a:r>
              <a:rPr lang="fr-FR" sz="1400" dirty="0">
                <a:solidFill>
                  <a:srgbClr val="CC0066"/>
                </a:solidFill>
                <a:latin typeface="+mn-lt"/>
              </a:rPr>
              <a:t> </a:t>
            </a:r>
            <a:r>
              <a:rPr lang="fr-FR" sz="1400" dirty="0" err="1">
                <a:solidFill>
                  <a:srgbClr val="CC0066"/>
                </a:solidFill>
                <a:latin typeface="+mn-lt"/>
              </a:rPr>
              <a:t>Abukechek</a:t>
            </a:r>
            <a:r>
              <a:rPr lang="fr-FR" sz="1400" dirty="0">
                <a:solidFill>
                  <a:srgbClr val="CC0066"/>
                </a:solidFill>
                <a:latin typeface="+mn-lt"/>
              </a:rPr>
              <a:t> le </a:t>
            </a:r>
            <a:r>
              <a:rPr lang="fr-FR" sz="1400" b="1" u="sng" dirty="0">
                <a:solidFill>
                  <a:srgbClr val="CC0066"/>
                </a:solidFill>
                <a:latin typeface="+mn-lt"/>
              </a:rPr>
              <a:t>10 Décembre 2025</a:t>
            </a:r>
            <a:r>
              <a:rPr lang="fr-FR" sz="1400" dirty="0">
                <a:solidFill>
                  <a:srgbClr val="CC0066"/>
                </a:solidFill>
                <a:latin typeface="+mn-lt"/>
              </a:rPr>
              <a:t>: Conception des aimants de PERLE et étude des erreurs et leur mitigation</a:t>
            </a:r>
            <a:endParaRPr lang="fr-FR" sz="1400" noProof="0" dirty="0">
              <a:solidFill>
                <a:srgbClr val="CC0066"/>
              </a:solidFill>
              <a:latin typeface="+mn-lt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85C83A07-C6C4-F443-1047-8B76EB9043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470" y="1134744"/>
          <a:ext cx="4788000" cy="268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02453AA3-7CA8-F988-4AB9-3D3A59D089C7}"/>
              </a:ext>
            </a:extLst>
          </p:cNvPr>
          <p:cNvSpPr txBox="1"/>
          <p:nvPr/>
        </p:nvSpPr>
        <p:spPr>
          <a:xfrm>
            <a:off x="5242372" y="1789346"/>
            <a:ext cx="543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1400" noProof="0" dirty="0">
                <a:latin typeface="+mn-lt"/>
              </a:rPr>
              <a:t>Ont rejoint le projet cette année:</a:t>
            </a:r>
          </a:p>
          <a:p>
            <a:pPr algn="just"/>
            <a:endParaRPr lang="fr-CA" sz="1400" noProof="0" dirty="0">
              <a:latin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CA" sz="1400" noProof="0" dirty="0">
                <a:latin typeface="+mn-lt"/>
              </a:rPr>
              <a:t>Damien Till: IR (CDD-IN2P3), Conception du process </a:t>
            </a:r>
            <a:r>
              <a:rPr lang="fr-CA" sz="1400" dirty="0">
                <a:latin typeface="+mn-lt"/>
              </a:rPr>
              <a:t>c</a:t>
            </a:r>
            <a:r>
              <a:rPr lang="fr-CA" sz="1400" noProof="0" dirty="0" err="1">
                <a:latin typeface="+mn-lt"/>
              </a:rPr>
              <a:t>ryogénique</a:t>
            </a:r>
            <a:r>
              <a:rPr lang="fr-CA" sz="1400" dirty="0">
                <a:latin typeface="+mn-lt"/>
              </a:rPr>
              <a:t> de PERLE.</a:t>
            </a:r>
            <a:endParaRPr lang="fr-CA" sz="1400" noProof="0" dirty="0">
              <a:latin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CA" sz="1400" noProof="0" dirty="0">
                <a:latin typeface="+mn-lt"/>
              </a:rPr>
              <a:t>Anahi Segovia-Miranda: post-doc (RP-IJCLab), laser photocathode (une fraction de son temps sur PERLE)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38A8EC3-0DDE-611B-F37C-35BE11A3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021492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Les acteurs du projet : bilan et projections RH</a:t>
            </a:r>
            <a:endParaRPr lang="en-GB" noProof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67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E11A5-9546-00CE-2E46-54114EC4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7A3A3B-0927-F97E-3247-B15B95BF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389C35-455A-D1FF-1E45-DAA87E17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ACD511-10C0-C436-6745-348E5CA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349A7B7-07CC-A14A-F8E2-012BD58D5A0A}"/>
              </a:ext>
            </a:extLst>
          </p:cNvPr>
          <p:cNvCxnSpPr>
            <a:cxnSpLocks/>
          </p:cNvCxnSpPr>
          <p:nvPr/>
        </p:nvCxnSpPr>
        <p:spPr>
          <a:xfrm>
            <a:off x="6288084" y="3426097"/>
            <a:ext cx="0" cy="145548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1273109-1886-EB14-99CB-D56C3AE62F59}"/>
              </a:ext>
            </a:extLst>
          </p:cNvPr>
          <p:cNvCxnSpPr>
            <a:cxnSpLocks/>
          </p:cNvCxnSpPr>
          <p:nvPr/>
        </p:nvCxnSpPr>
        <p:spPr>
          <a:xfrm>
            <a:off x="6054256" y="2513208"/>
            <a:ext cx="0" cy="234427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94FE132-63F9-171A-6A89-9F5FD04FD8A8}"/>
              </a:ext>
            </a:extLst>
          </p:cNvPr>
          <p:cNvSpPr/>
          <p:nvPr/>
        </p:nvSpPr>
        <p:spPr>
          <a:xfrm>
            <a:off x="3174031" y="1472752"/>
            <a:ext cx="1430559" cy="3408828"/>
          </a:xfrm>
          <a:prstGeom prst="rect">
            <a:avLst/>
          </a:prstGeom>
          <a:solidFill>
            <a:srgbClr val="F43CDE">
              <a:alpha val="11000"/>
            </a:srgbClr>
          </a:solidFill>
          <a:ln w="28575"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E7659-33E3-EAF3-7644-BCBF1E598601}"/>
              </a:ext>
            </a:extLst>
          </p:cNvPr>
          <p:cNvSpPr/>
          <p:nvPr/>
        </p:nvSpPr>
        <p:spPr>
          <a:xfrm>
            <a:off x="6970563" y="914745"/>
            <a:ext cx="445608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60B4A-4AB2-901C-9063-8217D7D64E05}"/>
              </a:ext>
            </a:extLst>
          </p:cNvPr>
          <p:cNvSpPr/>
          <p:nvPr/>
        </p:nvSpPr>
        <p:spPr>
          <a:xfrm>
            <a:off x="6969299" y="1155761"/>
            <a:ext cx="445608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0D47A31-E596-98F7-0F4B-932B39354D7A}"/>
              </a:ext>
            </a:extLst>
          </p:cNvPr>
          <p:cNvGrpSpPr/>
          <p:nvPr/>
        </p:nvGrpSpPr>
        <p:grpSpPr>
          <a:xfrm>
            <a:off x="6970563" y="1390506"/>
            <a:ext cx="456906" cy="124817"/>
            <a:chOff x="5746387" y="2231600"/>
            <a:chExt cx="547848" cy="720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C67E22-AB14-DD37-4553-B10FF50A09DC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1E1B27-CDFB-D37D-4C42-E0F4D2A640D3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DF9C48F-5055-2289-DA41-498102E27338}"/>
              </a:ext>
            </a:extLst>
          </p:cNvPr>
          <p:cNvSpPr txBox="1"/>
          <p:nvPr/>
        </p:nvSpPr>
        <p:spPr>
          <a:xfrm>
            <a:off x="7431409" y="797496"/>
            <a:ext cx="89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Design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9D8655-A190-A8F5-552D-2C3E42FDC7F3}"/>
              </a:ext>
            </a:extLst>
          </p:cNvPr>
          <p:cNvSpPr txBox="1"/>
          <p:nvPr/>
        </p:nvSpPr>
        <p:spPr>
          <a:xfrm>
            <a:off x="7427469" y="1013520"/>
            <a:ext cx="334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Procurement/Construction/Installation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FD338C-387E-B6F9-6515-3DDF0DE6BEBE}"/>
              </a:ext>
            </a:extLst>
          </p:cNvPr>
          <p:cNvSpPr txBox="1"/>
          <p:nvPr/>
        </p:nvSpPr>
        <p:spPr>
          <a:xfrm>
            <a:off x="7417486" y="1262600"/>
            <a:ext cx="146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Commissioning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715A30-FD37-486F-EB77-0BD1A6F8FB5A}"/>
              </a:ext>
            </a:extLst>
          </p:cNvPr>
          <p:cNvSpPr/>
          <p:nvPr/>
        </p:nvSpPr>
        <p:spPr>
          <a:xfrm rot="5400000">
            <a:off x="9380192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2031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7DFD629-974A-BE9C-4918-BD0E856D19A8}"/>
              </a:ext>
            </a:extLst>
          </p:cNvPr>
          <p:cNvSpPr txBox="1"/>
          <p:nvPr/>
        </p:nvSpPr>
        <p:spPr>
          <a:xfrm>
            <a:off x="9797420" y="3728313"/>
            <a:ext cx="577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MW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C5ADDE-54CB-D361-0E9A-9DEF5E0917D7}"/>
              </a:ext>
            </a:extLst>
          </p:cNvPr>
          <p:cNvSpPr txBox="1"/>
          <p:nvPr/>
        </p:nvSpPr>
        <p:spPr>
          <a:xfrm>
            <a:off x="1732658" y="4464370"/>
            <a:ext cx="56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TDR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725BF62-A973-0347-68BB-1877BC1B1E00}"/>
              </a:ext>
            </a:extLst>
          </p:cNvPr>
          <p:cNvSpPr txBox="1"/>
          <p:nvPr/>
        </p:nvSpPr>
        <p:spPr>
          <a:xfrm>
            <a:off x="2997667" y="3370528"/>
            <a:ext cx="17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FF"/>
                </a:solidFill>
                <a:latin typeface="Bahnschrift SemiBold" panose="020B0502040204020203" pitchFamily="34" charset="0"/>
              </a:rPr>
              <a:t>Civil engineering work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9F50B8-A3DB-3AAA-F6C2-A7062D967FE1}"/>
              </a:ext>
            </a:extLst>
          </p:cNvPr>
          <p:cNvSpPr/>
          <p:nvPr/>
        </p:nvSpPr>
        <p:spPr>
          <a:xfrm rot="5400000">
            <a:off x="831933" y="4943214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9F1F5F-8A65-B24A-7C7A-55D5AA523082}"/>
              </a:ext>
            </a:extLst>
          </p:cNvPr>
          <p:cNvSpPr/>
          <p:nvPr/>
        </p:nvSpPr>
        <p:spPr>
          <a:xfrm rot="5400000">
            <a:off x="6631342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442F32-00F3-1CDA-0159-E34DEF84EC83}"/>
              </a:ext>
            </a:extLst>
          </p:cNvPr>
          <p:cNvSpPr/>
          <p:nvPr/>
        </p:nvSpPr>
        <p:spPr>
          <a:xfrm rot="5400000">
            <a:off x="8055910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2030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97D315-262A-C216-D663-D3C50CAC57D1}"/>
              </a:ext>
            </a:extLst>
          </p:cNvPr>
          <p:cNvSpPr/>
          <p:nvPr/>
        </p:nvSpPr>
        <p:spPr>
          <a:xfrm rot="5400000">
            <a:off x="5153287" y="4963087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E971B2-2E77-0C1F-FC3B-35BC73FC5D14}"/>
              </a:ext>
            </a:extLst>
          </p:cNvPr>
          <p:cNvSpPr/>
          <p:nvPr/>
        </p:nvSpPr>
        <p:spPr>
          <a:xfrm rot="5400000">
            <a:off x="3750986" y="4963086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F72E34-5ACF-C441-E166-C4EEE28E2FE6}"/>
              </a:ext>
            </a:extLst>
          </p:cNvPr>
          <p:cNvSpPr/>
          <p:nvPr/>
        </p:nvSpPr>
        <p:spPr>
          <a:xfrm rot="5400000">
            <a:off x="2221006" y="495264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2026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CE441BB-F372-5605-ACEF-8F17E0D58B68}"/>
              </a:ext>
            </a:extLst>
          </p:cNvPr>
          <p:cNvGrpSpPr/>
          <p:nvPr/>
        </p:nvGrpSpPr>
        <p:grpSpPr>
          <a:xfrm>
            <a:off x="293806" y="4643379"/>
            <a:ext cx="10080789" cy="585726"/>
            <a:chOff x="345828" y="4901952"/>
            <a:chExt cx="10081119" cy="585745"/>
          </a:xfrm>
        </p:grpSpPr>
        <p:sp>
          <p:nvSpPr>
            <p:cNvPr id="30" name="Flèche : droite 11">
              <a:extLst>
                <a:ext uri="{FF2B5EF4-FFF2-40B4-BE49-F238E27FC236}">
                  <a16:creationId xmlns:a16="http://schemas.microsoft.com/office/drawing/2014/main" id="{FD723FCC-296E-BD3B-1797-8FB4A98FAF54}"/>
                </a:ext>
              </a:extLst>
            </p:cNvPr>
            <p:cNvSpPr/>
            <p:nvPr/>
          </p:nvSpPr>
          <p:spPr>
            <a:xfrm>
              <a:off x="345828" y="5117976"/>
              <a:ext cx="10081119" cy="13964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6EC5CA5-3EAB-7C44-D08E-547631D3E47F}"/>
                </a:ext>
              </a:extLst>
            </p:cNvPr>
            <p:cNvCxnSpPr/>
            <p:nvPr/>
          </p:nvCxnSpPr>
          <p:spPr>
            <a:xfrm>
              <a:off x="345828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1EAFC8F8-0283-542C-F2F4-B4F6B553A036}"/>
                </a:ext>
              </a:extLst>
            </p:cNvPr>
            <p:cNvCxnSpPr/>
            <p:nvPr/>
          </p:nvCxnSpPr>
          <p:spPr>
            <a:xfrm>
              <a:off x="17859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A38376-CD07-473E-7E39-A03A03A91C6F}"/>
                </a:ext>
              </a:extLst>
            </p:cNvPr>
            <p:cNvCxnSpPr/>
            <p:nvPr/>
          </p:nvCxnSpPr>
          <p:spPr>
            <a:xfrm>
              <a:off x="322614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D42D7E1-DC02-99B0-5B33-75729D025B05}"/>
                </a:ext>
              </a:extLst>
            </p:cNvPr>
            <p:cNvCxnSpPr/>
            <p:nvPr/>
          </p:nvCxnSpPr>
          <p:spPr>
            <a:xfrm>
              <a:off x="4666307" y="4911633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82E89FB-5DDE-DA11-05F1-CC15B2C7D237}"/>
                </a:ext>
              </a:extLst>
            </p:cNvPr>
            <p:cNvCxnSpPr/>
            <p:nvPr/>
          </p:nvCxnSpPr>
          <p:spPr>
            <a:xfrm>
              <a:off x="610646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B119290-276B-1E90-F9BC-4970F9A22B98}"/>
                </a:ext>
              </a:extLst>
            </p:cNvPr>
            <p:cNvCxnSpPr/>
            <p:nvPr/>
          </p:nvCxnSpPr>
          <p:spPr>
            <a:xfrm>
              <a:off x="754662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7F321A5-515E-7B0B-F25F-E1C859DDF0D9}"/>
                </a:ext>
              </a:extLst>
            </p:cNvPr>
            <p:cNvCxnSpPr/>
            <p:nvPr/>
          </p:nvCxnSpPr>
          <p:spPr>
            <a:xfrm>
              <a:off x="89867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99BCA56-53AE-DCBF-EB9E-21B3EEBB7A11}"/>
              </a:ext>
            </a:extLst>
          </p:cNvPr>
          <p:cNvSpPr/>
          <p:nvPr/>
        </p:nvSpPr>
        <p:spPr>
          <a:xfrm>
            <a:off x="3157839" y="3016589"/>
            <a:ext cx="1437192" cy="55129"/>
          </a:xfrm>
          <a:prstGeom prst="rect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84C916B-B416-0A19-FFED-FF10BB55B891}"/>
              </a:ext>
            </a:extLst>
          </p:cNvPr>
          <p:cNvCxnSpPr>
            <a:cxnSpLocks/>
            <a:stCxn id="117" idx="2"/>
          </p:cNvCxnSpPr>
          <p:nvPr/>
        </p:nvCxnSpPr>
        <p:spPr>
          <a:xfrm>
            <a:off x="6751963" y="2573534"/>
            <a:ext cx="16480" cy="230845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9962FB3-702C-ACDB-37F4-DBF8BFA59907}"/>
              </a:ext>
            </a:extLst>
          </p:cNvPr>
          <p:cNvCxnSpPr>
            <a:cxnSpLocks/>
          </p:cNvCxnSpPr>
          <p:nvPr/>
        </p:nvCxnSpPr>
        <p:spPr>
          <a:xfrm>
            <a:off x="7494369" y="3405529"/>
            <a:ext cx="0" cy="14538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3E9FBA3-E696-A08E-2D33-E4A9EEBE036A}"/>
              </a:ext>
            </a:extLst>
          </p:cNvPr>
          <p:cNvCxnSpPr>
            <a:cxnSpLocks/>
          </p:cNvCxnSpPr>
          <p:nvPr/>
        </p:nvCxnSpPr>
        <p:spPr>
          <a:xfrm>
            <a:off x="5043565" y="2515124"/>
            <a:ext cx="6635" cy="240231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xplosion : 8 points 127">
            <a:extLst>
              <a:ext uri="{FF2B5EF4-FFF2-40B4-BE49-F238E27FC236}">
                <a16:creationId xmlns:a16="http://schemas.microsoft.com/office/drawing/2014/main" id="{BD0FD935-9B9C-BADA-7B3F-DBA2AEB57EAD}"/>
              </a:ext>
            </a:extLst>
          </p:cNvPr>
          <p:cNvSpPr/>
          <p:nvPr/>
        </p:nvSpPr>
        <p:spPr>
          <a:xfrm>
            <a:off x="1787816" y="4735658"/>
            <a:ext cx="360027" cy="3619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38DE75-9BED-738F-5A96-54D8A81AB241}"/>
              </a:ext>
            </a:extLst>
          </p:cNvPr>
          <p:cNvSpPr/>
          <p:nvPr/>
        </p:nvSpPr>
        <p:spPr>
          <a:xfrm>
            <a:off x="4604590" y="4151974"/>
            <a:ext cx="4329893" cy="934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42A282A-5E93-C87D-5B7C-B557BB6B4FE3}"/>
              </a:ext>
            </a:extLst>
          </p:cNvPr>
          <p:cNvSpPr txBox="1"/>
          <p:nvPr/>
        </p:nvSpPr>
        <p:spPr>
          <a:xfrm>
            <a:off x="231837" y="4004390"/>
            <a:ext cx="174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ERL 3-loop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9FE1A52-ECC5-AEE1-08F2-E633C84EF648}"/>
              </a:ext>
            </a:extLst>
          </p:cNvPr>
          <p:cNvGrpSpPr/>
          <p:nvPr/>
        </p:nvGrpSpPr>
        <p:grpSpPr>
          <a:xfrm>
            <a:off x="9026869" y="4151974"/>
            <a:ext cx="1015043" cy="93600"/>
            <a:chOff x="5718995" y="2231600"/>
            <a:chExt cx="1350025" cy="72008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F537BFE2-B458-8513-65FC-D5E1E5219880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86E34B3-77FA-E515-31F9-2ECC7ECF816D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AA5540C-3CE7-6A0C-D855-292164DC42B3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FA9B4F4-6FBD-2024-3498-48034CFBB7D1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60EBC84-66C3-1315-FFFB-6C83C04821C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7B4F79D-A3CB-1A11-E9F9-98BB4A0DD6EB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52" name="Explosion : 8 points 124">
            <a:extLst>
              <a:ext uri="{FF2B5EF4-FFF2-40B4-BE49-F238E27FC236}">
                <a16:creationId xmlns:a16="http://schemas.microsoft.com/office/drawing/2014/main" id="{1B132F19-60EE-48A8-2970-EB3692D1C462}"/>
              </a:ext>
            </a:extLst>
          </p:cNvPr>
          <p:cNvSpPr/>
          <p:nvPr/>
        </p:nvSpPr>
        <p:spPr>
          <a:xfrm>
            <a:off x="9912049" y="3989923"/>
            <a:ext cx="325792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650A77-6543-E841-6583-E407815030AA}"/>
              </a:ext>
            </a:extLst>
          </p:cNvPr>
          <p:cNvSpPr/>
          <p:nvPr/>
        </p:nvSpPr>
        <p:spPr>
          <a:xfrm>
            <a:off x="288795" y="1472752"/>
            <a:ext cx="1833377" cy="702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CF36BBF-7C9E-25E3-749D-B9183FC9E2FC}"/>
              </a:ext>
            </a:extLst>
          </p:cNvPr>
          <p:cNvSpPr/>
          <p:nvPr/>
        </p:nvSpPr>
        <p:spPr>
          <a:xfrm>
            <a:off x="2497905" y="2356506"/>
            <a:ext cx="3464560" cy="867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BE3F4C-ACF0-C40D-C195-72B1BD72CDDD}"/>
              </a:ext>
            </a:extLst>
          </p:cNvPr>
          <p:cNvSpPr/>
          <p:nvPr/>
        </p:nvSpPr>
        <p:spPr>
          <a:xfrm>
            <a:off x="2553246" y="3251974"/>
            <a:ext cx="3615860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3E26C9-DEEA-B17D-EDA6-45A4F5C77B50}"/>
              </a:ext>
            </a:extLst>
          </p:cNvPr>
          <p:cNvSpPr/>
          <p:nvPr/>
        </p:nvSpPr>
        <p:spPr>
          <a:xfrm>
            <a:off x="288795" y="2355381"/>
            <a:ext cx="2209109" cy="9374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45C630-AB01-B285-CD4E-CA1E062DF85C}"/>
              </a:ext>
            </a:extLst>
          </p:cNvPr>
          <p:cNvSpPr/>
          <p:nvPr/>
        </p:nvSpPr>
        <p:spPr>
          <a:xfrm>
            <a:off x="288795" y="3251974"/>
            <a:ext cx="2264451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8" name="Explosion : 8 points 32">
            <a:extLst>
              <a:ext uri="{FF2B5EF4-FFF2-40B4-BE49-F238E27FC236}">
                <a16:creationId xmlns:a16="http://schemas.microsoft.com/office/drawing/2014/main" id="{4C5A233A-62F4-30CC-5D2C-1354BBD4D463}"/>
              </a:ext>
            </a:extLst>
          </p:cNvPr>
          <p:cNvSpPr/>
          <p:nvPr/>
        </p:nvSpPr>
        <p:spPr>
          <a:xfrm>
            <a:off x="1998413" y="1335827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59" name="Explosion : 8 points 36">
            <a:extLst>
              <a:ext uri="{FF2B5EF4-FFF2-40B4-BE49-F238E27FC236}">
                <a16:creationId xmlns:a16="http://schemas.microsoft.com/office/drawing/2014/main" id="{C764D295-4278-FA1D-F4AB-BF40077FB2BB}"/>
              </a:ext>
            </a:extLst>
          </p:cNvPr>
          <p:cNvSpPr/>
          <p:nvPr/>
        </p:nvSpPr>
        <p:spPr>
          <a:xfrm>
            <a:off x="5894403" y="22115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38F2F6F-E0D7-D32D-402F-FA452E23C023}"/>
              </a:ext>
            </a:extLst>
          </p:cNvPr>
          <p:cNvSpPr txBox="1"/>
          <p:nvPr/>
        </p:nvSpPr>
        <p:spPr>
          <a:xfrm>
            <a:off x="1545874" y="959853"/>
            <a:ext cx="1248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Bahnschrift SemiBold" panose="020B0502040204020203" pitchFamily="34" charset="0"/>
              </a:rPr>
              <a:t>First electrons April 2026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968F4D2-151B-F205-89E7-D807FC735E71}"/>
              </a:ext>
            </a:extLst>
          </p:cNvPr>
          <p:cNvSpPr txBox="1"/>
          <p:nvPr/>
        </p:nvSpPr>
        <p:spPr>
          <a:xfrm>
            <a:off x="200786" y="1565534"/>
            <a:ext cx="209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DC Gun @ 350 keV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29CEBC5-E741-EF30-CAE1-B4C934066A43}"/>
              </a:ext>
            </a:extLst>
          </p:cNvPr>
          <p:cNvSpPr txBox="1"/>
          <p:nvPr/>
        </p:nvSpPr>
        <p:spPr>
          <a:xfrm>
            <a:off x="225508" y="2454260"/>
            <a:ext cx="2628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Injector @ 7 MeV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0ED9540-5A8A-A530-07AB-AED9C01894DD}"/>
              </a:ext>
            </a:extLst>
          </p:cNvPr>
          <p:cNvSpPr txBox="1"/>
          <p:nvPr/>
        </p:nvSpPr>
        <p:spPr>
          <a:xfrm>
            <a:off x="4526541" y="1826011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Buncher installation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39EEF82-E719-484A-A874-2E1296C3AD42}"/>
              </a:ext>
            </a:extLst>
          </p:cNvPr>
          <p:cNvSpPr txBox="1"/>
          <p:nvPr/>
        </p:nvSpPr>
        <p:spPr>
          <a:xfrm>
            <a:off x="229761" y="3346790"/>
            <a:ext cx="270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Bold" panose="020B0502040204020203" pitchFamily="34" charset="0"/>
              </a:rPr>
              <a:t>ERL 1-loop @ 89 </a:t>
            </a:r>
            <a:r>
              <a:rPr lang="en-US" sz="1600" b="1" dirty="0" err="1">
                <a:latin typeface="Bahnschrift SemiBold" panose="020B0502040204020203" pitchFamily="34" charset="0"/>
              </a:rPr>
              <a:t>Mev</a:t>
            </a:r>
            <a:endParaRPr lang="en-US" sz="1600" b="1" dirty="0">
              <a:latin typeface="Bahnschrift SemiBold" panose="020B0502040204020203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A2DBADC-99CA-FC01-04A0-ED295EFA7FA3}"/>
              </a:ext>
            </a:extLst>
          </p:cNvPr>
          <p:cNvSpPr txBox="1"/>
          <p:nvPr/>
        </p:nvSpPr>
        <p:spPr>
          <a:xfrm>
            <a:off x="4487393" y="1101609"/>
            <a:ext cx="947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20 mA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1E0D45-2439-2E19-A6C0-801EEF11C583}"/>
              </a:ext>
            </a:extLst>
          </p:cNvPr>
          <p:cNvSpPr txBox="1"/>
          <p:nvPr/>
        </p:nvSpPr>
        <p:spPr>
          <a:xfrm>
            <a:off x="6526137" y="1947498"/>
            <a:ext cx="6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mA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E425CD3-BDE7-4721-311F-8E2296814240}"/>
              </a:ext>
            </a:extLst>
          </p:cNvPr>
          <p:cNvGrpSpPr/>
          <p:nvPr/>
        </p:nvGrpSpPr>
        <p:grpSpPr>
          <a:xfrm>
            <a:off x="2367998" y="1473573"/>
            <a:ext cx="1015043" cy="93600"/>
            <a:chOff x="5718995" y="2231600"/>
            <a:chExt cx="1350025" cy="72008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BC82974-F70C-ABE6-1C3C-08DDC4F38BFB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2F889E0-0293-0BB2-C146-B3FE49E27343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3CEC156-CF39-BCF9-7454-8C4B1E2786B4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303A8B9C-1369-3831-EB32-59F0A2D6ECA8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8318DE3-8977-CA15-32D4-FF58592FEDB9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1E0D480-DEB3-E5F5-5F7B-37D832EBCBA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B147FE5C-4F9E-36BC-E0D4-5460AC96BFCB}"/>
              </a:ext>
            </a:extLst>
          </p:cNvPr>
          <p:cNvGrpSpPr/>
          <p:nvPr/>
        </p:nvGrpSpPr>
        <p:grpSpPr>
          <a:xfrm>
            <a:off x="6326957" y="3251488"/>
            <a:ext cx="1015043" cy="93600"/>
            <a:chOff x="5718995" y="2231600"/>
            <a:chExt cx="1350025" cy="72008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E408A33E-D47A-9AD6-5EC5-B47C18DBFBE4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6949040-5DE2-BD48-6432-90073F00D075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CD3FD44-1381-7D7A-043C-0431FE13F58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627F0517-8166-4017-FB38-8B4AD37D1A35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137F914-EB8B-1FFA-6C7F-7E9D2E64AC0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968FEB9-79B3-22DB-1D30-00F51ACE64AD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81" name="ZoneTexte 80">
            <a:extLst>
              <a:ext uri="{FF2B5EF4-FFF2-40B4-BE49-F238E27FC236}">
                <a16:creationId xmlns:a16="http://schemas.microsoft.com/office/drawing/2014/main" id="{61A5AE13-777B-13A3-65DF-03D5B3B0C894}"/>
              </a:ext>
            </a:extLst>
          </p:cNvPr>
          <p:cNvSpPr txBox="1"/>
          <p:nvPr/>
        </p:nvSpPr>
        <p:spPr>
          <a:xfrm>
            <a:off x="5728380" y="2711077"/>
            <a:ext cx="118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Cryomodule installation</a:t>
            </a:r>
          </a:p>
        </p:txBody>
      </p:sp>
      <p:sp>
        <p:nvSpPr>
          <p:cNvPr id="82" name="Explosion : 8 points 99">
            <a:extLst>
              <a:ext uri="{FF2B5EF4-FFF2-40B4-BE49-F238E27FC236}">
                <a16:creationId xmlns:a16="http://schemas.microsoft.com/office/drawing/2014/main" id="{E957013D-26D1-F337-6661-4DCC7F045AA1}"/>
              </a:ext>
            </a:extLst>
          </p:cNvPr>
          <p:cNvSpPr/>
          <p:nvPr/>
        </p:nvSpPr>
        <p:spPr>
          <a:xfrm>
            <a:off x="7304799" y="31079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ACCE44CD-59A1-9DFD-5576-4EA149E9DB0E}"/>
              </a:ext>
            </a:extLst>
          </p:cNvPr>
          <p:cNvSpPr txBox="1"/>
          <p:nvPr/>
        </p:nvSpPr>
        <p:spPr>
          <a:xfrm>
            <a:off x="7193367" y="2858115"/>
            <a:ext cx="648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0.5 MW</a:t>
            </a:r>
          </a:p>
        </p:txBody>
      </p:sp>
      <p:sp>
        <p:nvSpPr>
          <p:cNvPr id="84" name="Explosion : 8 points 132">
            <a:extLst>
              <a:ext uri="{FF2B5EF4-FFF2-40B4-BE49-F238E27FC236}">
                <a16:creationId xmlns:a16="http://schemas.microsoft.com/office/drawing/2014/main" id="{82084E56-B542-92F9-7E65-73F21E85C799}"/>
              </a:ext>
            </a:extLst>
          </p:cNvPr>
          <p:cNvSpPr/>
          <p:nvPr/>
        </p:nvSpPr>
        <p:spPr>
          <a:xfrm>
            <a:off x="6102423" y="3113945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5" name="Explosion : 8 points 33">
            <a:extLst>
              <a:ext uri="{FF2B5EF4-FFF2-40B4-BE49-F238E27FC236}">
                <a16:creationId xmlns:a16="http://schemas.microsoft.com/office/drawing/2014/main" id="{0E1E7484-A88F-7194-FC3A-582072C2E88B}"/>
              </a:ext>
            </a:extLst>
          </p:cNvPr>
          <p:cNvSpPr/>
          <p:nvPr/>
        </p:nvSpPr>
        <p:spPr>
          <a:xfrm>
            <a:off x="4307380" y="2813135"/>
            <a:ext cx="360027" cy="451544"/>
          </a:xfrm>
          <a:prstGeom prst="irregularSeal1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93C6E10-8BB1-D149-6A35-7C51D9C55F73}"/>
              </a:ext>
            </a:extLst>
          </p:cNvPr>
          <p:cNvCxnSpPr>
            <a:cxnSpLocks/>
          </p:cNvCxnSpPr>
          <p:nvPr/>
        </p:nvCxnSpPr>
        <p:spPr>
          <a:xfrm>
            <a:off x="10041912" y="4269624"/>
            <a:ext cx="0" cy="64781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xplosion : 8 points 111">
            <a:extLst>
              <a:ext uri="{FF2B5EF4-FFF2-40B4-BE49-F238E27FC236}">
                <a16:creationId xmlns:a16="http://schemas.microsoft.com/office/drawing/2014/main" id="{BC244BAB-D1BC-7C43-6B75-BAAC1F8ABB31}"/>
              </a:ext>
            </a:extLst>
          </p:cNvPr>
          <p:cNvSpPr/>
          <p:nvPr/>
        </p:nvSpPr>
        <p:spPr>
          <a:xfrm>
            <a:off x="2866107" y="1347252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C59C481-0325-10F4-38AB-F9322CE8ED6B}"/>
              </a:ext>
            </a:extLst>
          </p:cNvPr>
          <p:cNvSpPr txBox="1"/>
          <p:nvPr/>
        </p:nvSpPr>
        <p:spPr>
          <a:xfrm>
            <a:off x="2745944" y="1109609"/>
            <a:ext cx="65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5 mA</a:t>
            </a:r>
          </a:p>
        </p:txBody>
      </p:sp>
      <p:sp>
        <p:nvSpPr>
          <p:cNvPr id="89" name="Explosion : 8 points 128">
            <a:extLst>
              <a:ext uri="{FF2B5EF4-FFF2-40B4-BE49-F238E27FC236}">
                <a16:creationId xmlns:a16="http://schemas.microsoft.com/office/drawing/2014/main" id="{4911E51D-52B1-485F-BECC-EDB42E151A1F}"/>
              </a:ext>
            </a:extLst>
          </p:cNvPr>
          <p:cNvSpPr/>
          <p:nvPr/>
        </p:nvSpPr>
        <p:spPr>
          <a:xfrm>
            <a:off x="8615821" y="2212113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8020E4A-A3E6-593A-A082-2BB6605A1CDF}"/>
              </a:ext>
            </a:extLst>
          </p:cNvPr>
          <p:cNvSpPr txBox="1"/>
          <p:nvPr/>
        </p:nvSpPr>
        <p:spPr>
          <a:xfrm>
            <a:off x="8491461" y="1932368"/>
            <a:ext cx="71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20 mA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C9F6028F-B4D1-8C2C-EA1A-E532FAFF9DC2}"/>
              </a:ext>
            </a:extLst>
          </p:cNvPr>
          <p:cNvCxnSpPr>
            <a:cxnSpLocks/>
          </p:cNvCxnSpPr>
          <p:nvPr/>
        </p:nvCxnSpPr>
        <p:spPr>
          <a:xfrm flipH="1">
            <a:off x="8748783" y="2642683"/>
            <a:ext cx="21980" cy="228653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383A9505-3818-E751-32FE-197340C089DF}"/>
              </a:ext>
            </a:extLst>
          </p:cNvPr>
          <p:cNvGrpSpPr/>
          <p:nvPr/>
        </p:nvGrpSpPr>
        <p:grpSpPr>
          <a:xfrm>
            <a:off x="7807507" y="3251488"/>
            <a:ext cx="987744" cy="94085"/>
            <a:chOff x="7807507" y="3059514"/>
            <a:chExt cx="987744" cy="94085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30870625-560C-13D9-341E-556C1B3CDDD3}"/>
                </a:ext>
              </a:extLst>
            </p:cNvPr>
            <p:cNvGrpSpPr/>
            <p:nvPr/>
          </p:nvGrpSpPr>
          <p:grpSpPr>
            <a:xfrm>
              <a:off x="7807507" y="3059514"/>
              <a:ext cx="453929" cy="93600"/>
              <a:chOff x="5746387" y="2231600"/>
              <a:chExt cx="547848" cy="7200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249F1E0-8114-DF5A-664C-17389250F6B2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A5F7824-CEF0-4923-388C-ABCD4E019457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592BFF0B-E8FC-6E04-361D-8D801EE1EDF2}"/>
                </a:ext>
              </a:extLst>
            </p:cNvPr>
            <p:cNvGrpSpPr/>
            <p:nvPr/>
          </p:nvGrpSpPr>
          <p:grpSpPr>
            <a:xfrm>
              <a:off x="8341322" y="3059999"/>
              <a:ext cx="453929" cy="93600"/>
              <a:chOff x="5746387" y="2231600"/>
              <a:chExt cx="547848" cy="72008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93F452E-8F67-F729-C58C-ADB89A2ACB1B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09B97B5-1985-39E5-8A99-CC2484CC16CA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Bahnschrift SemiBold" panose="020B0502040204020203" pitchFamily="34" charset="0"/>
                </a:endParaRPr>
              </a:p>
            </p:txBody>
          </p:sp>
        </p:grpSp>
      </p:grpSp>
      <p:sp>
        <p:nvSpPr>
          <p:cNvPr id="99" name="Explosion : 8 points 143">
            <a:extLst>
              <a:ext uri="{FF2B5EF4-FFF2-40B4-BE49-F238E27FC236}">
                <a16:creationId xmlns:a16="http://schemas.microsoft.com/office/drawing/2014/main" id="{FA6C976D-B6CD-132B-9EC5-A2FAD36BC52F}"/>
              </a:ext>
            </a:extLst>
          </p:cNvPr>
          <p:cNvSpPr/>
          <p:nvPr/>
        </p:nvSpPr>
        <p:spPr>
          <a:xfrm>
            <a:off x="8768656" y="3107848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70CD4BD0-0190-B4E4-658E-5E934D284863}"/>
              </a:ext>
            </a:extLst>
          </p:cNvPr>
          <p:cNvSpPr txBox="1"/>
          <p:nvPr/>
        </p:nvSpPr>
        <p:spPr>
          <a:xfrm>
            <a:off x="8721441" y="2852123"/>
            <a:ext cx="766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ahnschrift SemiBold" panose="020B0502040204020203" pitchFamily="34" charset="0"/>
              </a:rPr>
              <a:t>2 MW</a:t>
            </a:r>
          </a:p>
        </p:txBody>
      </p:sp>
      <p:sp>
        <p:nvSpPr>
          <p:cNvPr id="101" name="Explosion : 8 points 148">
            <a:extLst>
              <a:ext uri="{FF2B5EF4-FFF2-40B4-BE49-F238E27FC236}">
                <a16:creationId xmlns:a16="http://schemas.microsoft.com/office/drawing/2014/main" id="{AE0CCA28-AF2A-29BE-78F7-40602AAD48C2}"/>
              </a:ext>
            </a:extLst>
          </p:cNvPr>
          <p:cNvSpPr/>
          <p:nvPr/>
        </p:nvSpPr>
        <p:spPr>
          <a:xfrm>
            <a:off x="4882344" y="2211686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0A07284-A44B-FEDD-0092-B6C02B681210}"/>
              </a:ext>
            </a:extLst>
          </p:cNvPr>
          <p:cNvSpPr txBox="1"/>
          <p:nvPr/>
        </p:nvSpPr>
        <p:spPr>
          <a:xfrm>
            <a:off x="5505631" y="1831336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Booster installation</a:t>
            </a: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28F3E18-28ED-7352-AB3F-03A4FAD9BE79}"/>
              </a:ext>
            </a:extLst>
          </p:cNvPr>
          <p:cNvGrpSpPr/>
          <p:nvPr/>
        </p:nvGrpSpPr>
        <p:grpSpPr>
          <a:xfrm>
            <a:off x="6272219" y="2355574"/>
            <a:ext cx="453929" cy="93600"/>
            <a:chOff x="5746387" y="2231600"/>
            <a:chExt cx="547848" cy="7200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24F312F-FBAC-0E78-0141-354503E772A6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10D1189-F56C-D700-CB29-2D113B9EAB1F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F09859-8086-779B-E09F-8D9AF87586CE}"/>
              </a:ext>
            </a:extLst>
          </p:cNvPr>
          <p:cNvSpPr/>
          <p:nvPr/>
        </p:nvSpPr>
        <p:spPr>
          <a:xfrm>
            <a:off x="3203932" y="4152634"/>
            <a:ext cx="1409494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C17D69D-A989-AEE3-1817-32E4D8ADCDB1}"/>
              </a:ext>
            </a:extLst>
          </p:cNvPr>
          <p:cNvSpPr/>
          <p:nvPr/>
        </p:nvSpPr>
        <p:spPr>
          <a:xfrm>
            <a:off x="3219025" y="1473574"/>
            <a:ext cx="509951" cy="846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018B4DD2-8379-B55D-4B3C-A544811D355A}"/>
              </a:ext>
            </a:extLst>
          </p:cNvPr>
          <p:cNvGrpSpPr/>
          <p:nvPr/>
        </p:nvGrpSpPr>
        <p:grpSpPr>
          <a:xfrm>
            <a:off x="7546627" y="2355574"/>
            <a:ext cx="453929" cy="93600"/>
            <a:chOff x="5746387" y="2231600"/>
            <a:chExt cx="547848" cy="7200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23C4C0E-995F-470D-5AF4-6EF2211E277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4FB9CD-DA96-044C-688A-22C10B4740F7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4CD2A2D7-BAEC-4992-E994-17AA4E67C0D3}"/>
              </a:ext>
            </a:extLst>
          </p:cNvPr>
          <p:cNvGrpSpPr/>
          <p:nvPr/>
        </p:nvGrpSpPr>
        <p:grpSpPr>
          <a:xfrm>
            <a:off x="8172818" y="2355380"/>
            <a:ext cx="453929" cy="93600"/>
            <a:chOff x="5746387" y="2231600"/>
            <a:chExt cx="547848" cy="7200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0010220-AE00-C1A6-AC29-6A4C5C36034B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5959D86-AB34-F24B-DF9A-929808B8DCAC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E2BADA2-C547-098F-ED80-A94206B0E516}"/>
              </a:ext>
            </a:extLst>
          </p:cNvPr>
          <p:cNvGrpSpPr/>
          <p:nvPr/>
        </p:nvGrpSpPr>
        <p:grpSpPr>
          <a:xfrm>
            <a:off x="6960978" y="2355574"/>
            <a:ext cx="453929" cy="93600"/>
            <a:chOff x="5746387" y="2231600"/>
            <a:chExt cx="547848" cy="720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65A5D32-7ACA-EAE6-0802-2A7262FA3197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25B2F58-1F11-F184-740A-146A74EEFFB6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17" name="Explosion : 8 points 35">
            <a:extLst>
              <a:ext uri="{FF2B5EF4-FFF2-40B4-BE49-F238E27FC236}">
                <a16:creationId xmlns:a16="http://schemas.microsoft.com/office/drawing/2014/main" id="{9057DD93-FE03-E126-47AA-980634B6398F}"/>
              </a:ext>
            </a:extLst>
          </p:cNvPr>
          <p:cNvSpPr/>
          <p:nvPr/>
        </p:nvSpPr>
        <p:spPr>
          <a:xfrm>
            <a:off x="6610536" y="221157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0C3167FF-8BBB-8B23-303D-D485DDEEA197}"/>
              </a:ext>
            </a:extLst>
          </p:cNvPr>
          <p:cNvSpPr txBox="1"/>
          <p:nvPr/>
        </p:nvSpPr>
        <p:spPr>
          <a:xfrm>
            <a:off x="6923970" y="1927447"/>
            <a:ext cx="161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Booster 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RF sources upgrade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B1783342-E999-3156-68FE-C63FBCBF57E7}"/>
              </a:ext>
            </a:extLst>
          </p:cNvPr>
          <p:cNvCxnSpPr/>
          <p:nvPr/>
        </p:nvCxnSpPr>
        <p:spPr>
          <a:xfrm>
            <a:off x="8060042" y="2076518"/>
            <a:ext cx="381196" cy="274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B7DD781F-2389-6B3C-ADDA-3B72999678F1}"/>
              </a:ext>
            </a:extLst>
          </p:cNvPr>
          <p:cNvCxnSpPr/>
          <p:nvPr/>
        </p:nvCxnSpPr>
        <p:spPr>
          <a:xfrm>
            <a:off x="7031526" y="2064790"/>
            <a:ext cx="381196" cy="274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Texte 120">
            <a:extLst>
              <a:ext uri="{FF2B5EF4-FFF2-40B4-BE49-F238E27FC236}">
                <a16:creationId xmlns:a16="http://schemas.microsoft.com/office/drawing/2014/main" id="{E6E685AF-E7A0-E561-184E-7B9DC7970B75}"/>
              </a:ext>
            </a:extLst>
          </p:cNvPr>
          <p:cNvSpPr txBox="1"/>
          <p:nvPr/>
        </p:nvSpPr>
        <p:spPr>
          <a:xfrm>
            <a:off x="3095303" y="1045710"/>
            <a:ext cx="77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 Upgrade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Laser</a:t>
            </a:r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19297258-2DA2-4950-4B3F-9D152D270015}"/>
              </a:ext>
            </a:extLst>
          </p:cNvPr>
          <p:cNvGrpSpPr/>
          <p:nvPr/>
        </p:nvGrpSpPr>
        <p:grpSpPr>
          <a:xfrm>
            <a:off x="4546277" y="1448747"/>
            <a:ext cx="294106" cy="84656"/>
            <a:chOff x="5746387" y="2231600"/>
            <a:chExt cx="547848" cy="72008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BA508A5-7807-7E4F-B59E-45187EFFA37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C960EF6-1A03-25FB-4728-B858722ED9E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25" name="Explosion : 8 points 135">
            <a:extLst>
              <a:ext uri="{FF2B5EF4-FFF2-40B4-BE49-F238E27FC236}">
                <a16:creationId xmlns:a16="http://schemas.microsoft.com/office/drawing/2014/main" id="{A71BD8EA-1E6F-1E75-9865-634CE8C85989}"/>
              </a:ext>
            </a:extLst>
          </p:cNvPr>
          <p:cNvSpPr/>
          <p:nvPr/>
        </p:nvSpPr>
        <p:spPr>
          <a:xfrm>
            <a:off x="4810336" y="1338500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Bahnschrift SemiBold" panose="020B0502040204020203" pitchFamily="34" charset="0"/>
            </a:endParaRP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26F60933-7EDE-5B0B-86C9-A658F3982C18}"/>
              </a:ext>
            </a:extLst>
          </p:cNvPr>
          <p:cNvCxnSpPr>
            <a:cxnSpLocks/>
          </p:cNvCxnSpPr>
          <p:nvPr/>
        </p:nvCxnSpPr>
        <p:spPr>
          <a:xfrm flipH="1">
            <a:off x="8946583" y="3329704"/>
            <a:ext cx="7773" cy="17519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lèche vers le bas 126">
            <a:extLst>
              <a:ext uri="{FF2B5EF4-FFF2-40B4-BE49-F238E27FC236}">
                <a16:creationId xmlns:a16="http://schemas.microsoft.com/office/drawing/2014/main" id="{AE3525B3-680B-B79B-1F41-1EA6D9CA4458}"/>
              </a:ext>
            </a:extLst>
          </p:cNvPr>
          <p:cNvSpPr/>
          <p:nvPr/>
        </p:nvSpPr>
        <p:spPr>
          <a:xfrm rot="10800000">
            <a:off x="1569962" y="5005645"/>
            <a:ext cx="72771" cy="256347"/>
          </a:xfrm>
          <a:prstGeom prst="downArrow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66"/>
              </a:solidFill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138C824A-DA5E-2B3E-90C5-73B03946EFC9}"/>
              </a:ext>
            </a:extLst>
          </p:cNvPr>
          <p:cNvSpPr txBox="1"/>
          <p:nvPr/>
        </p:nvSpPr>
        <p:spPr>
          <a:xfrm>
            <a:off x="1073325" y="5314255"/>
            <a:ext cx="1082258" cy="307777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CC0066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We are here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2B029E-F7F8-0B2D-2633-CACE846FF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Stratégie de phasage de PERLE (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Vue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détaillée)</a:t>
            </a:r>
          </a:p>
        </p:txBody>
      </p:sp>
    </p:spTree>
    <p:extLst>
      <p:ext uri="{BB962C8B-B14F-4D97-AF65-F5344CB8AC3E}">
        <p14:creationId xmlns:p14="http://schemas.microsoft.com/office/powerpoint/2010/main" val="203074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1B5FD-BD86-5ED4-EE5F-96F8CD76C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A6E59F1-3314-5EA7-07D9-BAAD105E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79641-A826-BB86-10A2-283752F2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307AB0-5399-C571-07D2-719A9428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D521434-2FDD-0200-7055-591313F2E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Conditionnement HV du gun jusqu’à 300 kV: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6D3BDE-472D-53CF-DBD5-A2661A95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412" y="2381672"/>
            <a:ext cx="5508495" cy="313726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0A4537-5636-12DF-D773-4A535E6E7132}"/>
              </a:ext>
            </a:extLst>
          </p:cNvPr>
          <p:cNvSpPr txBox="1"/>
          <p:nvPr/>
        </p:nvSpPr>
        <p:spPr>
          <a:xfrm>
            <a:off x="334858" y="797496"/>
            <a:ext cx="10164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noProof="0" dirty="0">
                <a:latin typeface="+mn-lt"/>
              </a:rPr>
              <a:t>Validation du dernier Jalon de la phase démonstration de ERL4ALL.</a:t>
            </a:r>
          </a:p>
          <a:p>
            <a:endParaRPr lang="fr-FR" sz="1800" noProof="0" dirty="0">
              <a:latin typeface="+mn-lt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fr-FR" sz="1800" noProof="0" dirty="0">
                <a:latin typeface="+mn-lt"/>
                <a:sym typeface="Wingdings" pitchFamily="2" charset="2"/>
              </a:rPr>
              <a:t>Le rapport scientifique de la phase 1 a été donc finalisé par Maud et envoyé pour évaluation le 15 décembre 2025.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Retour attendu Go/No go fin Janvier/début Février. </a:t>
            </a:r>
            <a:r>
              <a:rPr lang="fr-FR" sz="1800" noProof="0" dirty="0">
                <a:latin typeface="+mn-lt"/>
              </a:rPr>
              <a:t>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F4D155-53F7-5259-4BE3-80CF4535E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" y="2392650"/>
            <a:ext cx="4168375" cy="31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EEB69-1F07-AC9A-CD7A-D71F10BA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437BC0-2168-920C-6ACD-3221F4CF5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F8F696-700C-F60E-E9D8-BFB4378C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F21670-52E6-25A1-8844-9B87E7DE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DC02971-98B8-C93A-9A75-8B3AF17AD9E4}"/>
              </a:ext>
            </a:extLst>
          </p:cNvPr>
          <p:cNvGrpSpPr/>
          <p:nvPr/>
        </p:nvGrpSpPr>
        <p:grpSpPr>
          <a:xfrm>
            <a:off x="201813" y="1157536"/>
            <a:ext cx="10380120" cy="4185252"/>
            <a:chOff x="0" y="1098788"/>
            <a:chExt cx="12192000" cy="489207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ADA321B-756E-9118-62CC-1052492A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98788"/>
              <a:ext cx="12192000" cy="4892072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BF0277D-6E3F-2940-BCF8-31DE065A1697}"/>
                </a:ext>
              </a:extLst>
            </p:cNvPr>
            <p:cNvSpPr/>
            <p:nvPr/>
          </p:nvSpPr>
          <p:spPr>
            <a:xfrm>
              <a:off x="4632960" y="2812446"/>
              <a:ext cx="841248" cy="18287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DD81B8A-2CB2-7D8B-1AE1-6F6464691672}"/>
                </a:ext>
              </a:extLst>
            </p:cNvPr>
            <p:cNvSpPr/>
            <p:nvPr/>
          </p:nvSpPr>
          <p:spPr>
            <a:xfrm>
              <a:off x="5394960" y="5010912"/>
              <a:ext cx="445008" cy="2560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925F5DAC-A94D-EFF2-37D8-955DD49F116D}"/>
                </a:ext>
              </a:extLst>
            </p:cNvPr>
            <p:cNvCxnSpPr>
              <a:endCxn id="7" idx="2"/>
            </p:cNvCxnSpPr>
            <p:nvPr/>
          </p:nvCxnSpPr>
          <p:spPr>
            <a:xfrm>
              <a:off x="1377696" y="5138928"/>
              <a:ext cx="401726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E918DFF-2C6B-0490-1B31-2B27C7CEC163}"/>
                </a:ext>
              </a:extLst>
            </p:cNvPr>
            <p:cNvSpPr/>
            <p:nvPr/>
          </p:nvSpPr>
          <p:spPr>
            <a:xfrm>
              <a:off x="536448" y="5053584"/>
              <a:ext cx="841248" cy="1645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50FF72C-A13E-2C19-6C7E-1AF3FD2232B3}"/>
                </a:ext>
              </a:extLst>
            </p:cNvPr>
            <p:cNvSpPr/>
            <p:nvPr/>
          </p:nvSpPr>
          <p:spPr>
            <a:xfrm>
              <a:off x="454315" y="3544824"/>
              <a:ext cx="1912003" cy="18287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15D21A4-C0B4-47F8-F5CD-5328CA84CD50}"/>
                </a:ext>
              </a:extLst>
            </p:cNvPr>
            <p:cNvSpPr/>
            <p:nvPr/>
          </p:nvSpPr>
          <p:spPr>
            <a:xfrm>
              <a:off x="10591800" y="4990296"/>
              <a:ext cx="445008" cy="4034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96FD5F9B-6151-2D31-86E0-EA70DDAF600B}"/>
                </a:ext>
              </a:extLst>
            </p:cNvPr>
            <p:cNvCxnSpPr/>
            <p:nvPr/>
          </p:nvCxnSpPr>
          <p:spPr>
            <a:xfrm flipH="1">
              <a:off x="10869992" y="4691470"/>
              <a:ext cx="166816" cy="3194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DB10850-39A6-3643-1A1A-4BA5961701E3}"/>
                </a:ext>
              </a:extLst>
            </p:cNvPr>
            <p:cNvSpPr txBox="1"/>
            <p:nvPr/>
          </p:nvSpPr>
          <p:spPr>
            <a:xfrm>
              <a:off x="10936554" y="4380471"/>
              <a:ext cx="380835" cy="46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latin typeface="+mn-lt"/>
                </a:rPr>
                <a:t>?</a:t>
              </a:r>
            </a:p>
          </p:txBody>
        </p:sp>
      </p:grpSp>
      <p:sp>
        <p:nvSpPr>
          <p:cNvPr id="16" name="Titre 5">
            <a:extLst>
              <a:ext uri="{FF2B5EF4-FFF2-40B4-BE49-F238E27FC236}">
                <a16:creationId xmlns:a16="http://schemas.microsoft.com/office/drawing/2014/main" id="{E8315FB2-1C9B-F9A0-FAC3-EF1082915E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Planning Gun global</a:t>
            </a:r>
            <a:endParaRPr lang="fr-FR" sz="2400" b="1" noProof="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6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89B38-7BA6-F362-B786-D392732C5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D10CA1-F338-3450-7CBC-8D7CCFBA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C534461-2CF7-8B60-3FB2-8F9B635C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71C4DE-83DE-AC99-C087-C91B9E348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B37EFAC-DD3D-B70F-BA58-58DD25871A29}"/>
              </a:ext>
            </a:extLst>
          </p:cNvPr>
          <p:cNvSpPr txBox="1">
            <a:spLocks/>
          </p:cNvSpPr>
          <p:nvPr/>
        </p:nvSpPr>
        <p:spPr>
          <a:xfrm>
            <a:off x="921892" y="1229544"/>
            <a:ext cx="8784976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dirty="0"/>
              <a:t>Nombreuses activités en parallèle (notamment la HT)</a:t>
            </a:r>
          </a:p>
          <a:p>
            <a:pPr marL="342900" indent="-34290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dirty="0"/>
              <a:t>Planning assez « agressif »</a:t>
            </a:r>
          </a:p>
          <a:p>
            <a:pPr marL="800100" lvl="1" indent="-34290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dirty="0"/>
              <a:t>Premier faisceau prévu pour mi-mars 2026</a:t>
            </a:r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18687BB4-E620-482A-6AF3-B514C293C9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Résumé : Points de vigilance</a:t>
            </a:r>
            <a:endParaRPr lang="fr-FR" sz="2400" b="1" noProof="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8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048F-C0D8-8453-53C4-092F0515F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D82AD1-94F0-7A9F-0E04-4A5F0E08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FC5562-3288-51AE-75E6-523FDFB1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1AD0F5-A5A3-2F25-9661-1F7F9C8F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0F18AF-C248-9006-3147-A9DBF0786EF1}"/>
              </a:ext>
            </a:extLst>
          </p:cNvPr>
          <p:cNvSpPr txBox="1"/>
          <p:nvPr/>
        </p:nvSpPr>
        <p:spPr>
          <a:xfrm>
            <a:off x="5962451" y="1229544"/>
            <a:ext cx="46085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6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semestre 2025: </a:t>
            </a:r>
            <a:r>
              <a:rPr lang="fr-FR" sz="16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30,25 FTE pour</a:t>
            </a:r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fr-FR" sz="16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personnes impliquées</a:t>
            </a:r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, repartis comme suit: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IJCLab: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,2 FTE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fr-FR" sz="1400" noProof="0" dirty="0">
                <a:latin typeface="+mn-lt"/>
              </a:rPr>
              <a:t>Pôle accélérateurs: 19,15 FTE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fr-FR" sz="1400" noProof="0" dirty="0">
                <a:latin typeface="+mn-lt"/>
              </a:rPr>
              <a:t>Pôle ingénierie: 8,13 FTE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fr-FR" sz="1400" noProof="0" dirty="0">
                <a:latin typeface="+mn-lt"/>
              </a:rPr>
              <a:t>Services support + plateforme </a:t>
            </a:r>
            <a:r>
              <a:rPr lang="fr-FR" sz="1400" noProof="0" dirty="0" err="1">
                <a:latin typeface="+mn-lt"/>
              </a:rPr>
              <a:t>Supratech</a:t>
            </a:r>
            <a:r>
              <a:rPr lang="fr-FR" sz="1400" noProof="0" dirty="0">
                <a:latin typeface="+mn-lt"/>
              </a:rPr>
              <a:t>: 1,51 FTE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fr-FR" sz="1400" dirty="0">
                <a:latin typeface="+mn-lt"/>
              </a:rPr>
              <a:t>Pôle Nucléaire: 0,17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fr-FR" sz="1400" noProof="0" dirty="0">
                <a:latin typeface="+mn-lt"/>
              </a:rPr>
              <a:t>Direct</a:t>
            </a:r>
            <a:r>
              <a:rPr lang="fr-FR" sz="1400" dirty="0">
                <a:latin typeface="+mn-lt"/>
              </a:rPr>
              <a:t>ion: 0,24</a:t>
            </a:r>
            <a:endParaRPr lang="fr-FR" sz="1400" noProof="0" dirty="0">
              <a:latin typeface="+mn-lt"/>
            </a:endParaRPr>
          </a:p>
          <a:p>
            <a:endParaRPr lang="fr-FR" sz="1600" noProof="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>
                <a:latin typeface="+mn-lt"/>
              </a:rPr>
              <a:t>LPSC: 1,05 FTE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noProof="0" dirty="0">
                <a:latin typeface="+mn-lt"/>
              </a:rPr>
              <a:t>Ganil: 0,5 FTE</a:t>
            </a:r>
          </a:p>
          <a:p>
            <a:r>
              <a:rPr lang="fr-FR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A4B4965A-C94D-25F6-4507-35B7973B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499" y="4076638"/>
            <a:ext cx="993365" cy="7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E7F751E5-82A3-844A-FDCB-7A52A3B36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555" y="4037856"/>
            <a:ext cx="1111792" cy="788841"/>
          </a:xfrm>
          <a:prstGeom prst="rect">
            <a:avLst/>
          </a:prstGeom>
        </p:spPr>
      </p:pic>
      <p:pic>
        <p:nvPicPr>
          <p:cNvPr id="10" name="Picture 4" descr="Platforms">
            <a:extLst>
              <a:ext uri="{FF2B5EF4-FFF2-40B4-BE49-F238E27FC236}">
                <a16:creationId xmlns:a16="http://schemas.microsoft.com/office/drawing/2014/main" id="{2F47FEE9-8D4E-23D9-CE86-E7080A310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1498" y="4782922"/>
            <a:ext cx="637177" cy="6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nstitut pluridisciplinaire Hubert Curien – IPHC">
            <a:extLst>
              <a:ext uri="{FF2B5EF4-FFF2-40B4-BE49-F238E27FC236}">
                <a16:creationId xmlns:a16="http://schemas.microsoft.com/office/drawing/2014/main" id="{7C56100B-BA19-C3D7-2CD6-A6EFF480C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500" y="4908737"/>
            <a:ext cx="823319" cy="5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ANIL">
            <a:extLst>
              <a:ext uri="{FF2B5EF4-FFF2-40B4-BE49-F238E27FC236}">
                <a16:creationId xmlns:a16="http://schemas.microsoft.com/office/drawing/2014/main" id="{E565E2DE-08AC-54B8-FB82-4ECB97FF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2359" y="4250633"/>
            <a:ext cx="900532" cy="1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09D6FF7-8FA0-BD18-594D-F9A6320DD6DD}"/>
              </a:ext>
            </a:extLst>
          </p:cNvPr>
          <p:cNvSpPr txBox="1">
            <a:spLocks/>
          </p:cNvSpPr>
          <p:nvPr/>
        </p:nvSpPr>
        <p:spPr>
          <a:xfrm>
            <a:off x="1209923" y="140811"/>
            <a:ext cx="7163834" cy="44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Les acteurs du projet : bilan et projections RH</a:t>
            </a: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962980CB-21D7-FCDD-315C-DAB30BC240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100695"/>
              </p:ext>
            </p:extLst>
          </p:nvPr>
        </p:nvGraphicFramePr>
        <p:xfrm>
          <a:off x="257740" y="1349513"/>
          <a:ext cx="5560695" cy="3120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A674C3D1-3CCC-7674-CDA3-2A342DA85CDE}"/>
              </a:ext>
            </a:extLst>
          </p:cNvPr>
          <p:cNvSpPr txBox="1"/>
          <p:nvPr/>
        </p:nvSpPr>
        <p:spPr>
          <a:xfrm>
            <a:off x="1281931" y="478292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u="sng" noProof="0" dirty="0">
                <a:latin typeface="+mn-lt"/>
              </a:rPr>
              <a:t>29,3 FTE impliqués en 2025</a:t>
            </a:r>
          </a:p>
        </p:txBody>
      </p:sp>
    </p:spTree>
    <p:extLst>
      <p:ext uri="{BB962C8B-B14F-4D97-AF65-F5344CB8AC3E}">
        <p14:creationId xmlns:p14="http://schemas.microsoft.com/office/powerpoint/2010/main" val="72436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2A249-41CD-B558-CF49-76C66D7FE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7B7CA4-30DA-8798-6907-AD9766F4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E9D363-1F06-18A4-8334-FA9A63E1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28B031-E97B-51FB-E86F-54F75ED7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39C9920-5A96-F80E-FAB6-83B8DC19CA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Nouvelles Pistes de collaborations et de financement 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512542D8-C8A6-BCB5-8D52-92EB9EA7B95B}"/>
              </a:ext>
            </a:extLst>
          </p:cNvPr>
          <p:cNvSpPr txBox="1"/>
          <p:nvPr/>
        </p:nvSpPr>
        <p:spPr>
          <a:xfrm>
            <a:off x="273818" y="1175534"/>
            <a:ext cx="103081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Discussion en cours entre les coordinateurs  des projets Européens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(IJCLab) et RF 2.0 (KIT- Allemagne) pour identifier les synergies permettant la proposition d’un projet européen commun Infra-tech (suite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et RF 2.0).</a:t>
            </a:r>
          </a:p>
          <a:p>
            <a:pPr algn="just"/>
            <a:r>
              <a:rPr lang="fr-FR" sz="1800" dirty="0">
                <a:latin typeface="+mn-lt"/>
              </a:rPr>
              <a:t>	</a:t>
            </a:r>
            <a:r>
              <a:rPr lang="fr-FR" sz="1800" dirty="0">
                <a:latin typeface="+mn-lt"/>
                <a:sym typeface="Wingdings" pitchFamily="2" charset="2"/>
              </a:rPr>
              <a:t> les sources de puissance à haute efficacité sont clairement identifiés (SSA, IOT </a:t>
            </a:r>
            <a:r>
              <a:rPr lang="fr-FR" sz="1800" dirty="0" err="1">
                <a:latin typeface="+mn-lt"/>
                <a:sym typeface="Wingdings" pitchFamily="2" charset="2"/>
              </a:rPr>
              <a:t>multi-faisceaux</a:t>
            </a:r>
            <a:r>
              <a:rPr lang="fr-FR" sz="1800" dirty="0">
                <a:latin typeface="+mn-lt"/>
                <a:sym typeface="Wingdings" pitchFamily="2" charset="2"/>
              </a:rPr>
              <a:t>). Intérêt du CERN également, notamment pour la fréquence 800 MHz.  </a:t>
            </a:r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Vers la signature imminente d’un </a:t>
            </a:r>
            <a:r>
              <a:rPr lang="fr-FR" sz="1800" dirty="0" err="1">
                <a:latin typeface="+mn-lt"/>
              </a:rPr>
              <a:t>MoU</a:t>
            </a:r>
            <a:r>
              <a:rPr lang="fr-FR" sz="1800" dirty="0">
                <a:latin typeface="+mn-lt"/>
              </a:rPr>
              <a:t> avec le CERN autour du développement et test des systèmes SRF d’intérêt mutuel (PERLE-FCC).</a:t>
            </a:r>
          </a:p>
          <a:p>
            <a:pPr algn="just"/>
            <a:r>
              <a:rPr lang="fr-FR" sz="1800" dirty="0">
                <a:latin typeface="+mn-lt"/>
              </a:rPr>
              <a:t>     </a:t>
            </a:r>
          </a:p>
          <a:p>
            <a:pPr algn="just"/>
            <a:r>
              <a:rPr lang="fr-FR" sz="1800" dirty="0">
                <a:latin typeface="+mn-lt"/>
              </a:rPr>
              <a:t> </a:t>
            </a:r>
            <a:endParaRPr lang="fr-FR" sz="180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82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5E13-A117-8159-F44D-3B8BC18B5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23E198-E406-514D-FCAC-59378C9D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56F5DB-33C8-7BBE-39A5-8D8EFA18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14EA1A-EBA4-E9A8-DF21-392D29B3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5701AD0-299F-7259-140B-D74F183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Info diverse: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43F9E71-5DC8-3CF0-C000-39F5D968CA99}"/>
              </a:ext>
            </a:extLst>
          </p:cNvPr>
          <p:cNvSpPr txBox="1"/>
          <p:nvPr/>
        </p:nvSpPr>
        <p:spPr>
          <a:xfrm>
            <a:off x="273818" y="1175534"/>
            <a:ext cx="10308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L’accord de collaboration avec HZB-IN2P3, cadrant notamment le transfert de l’usine </a:t>
            </a:r>
            <a:r>
              <a:rPr lang="fr-FR" sz="1800" dirty="0" err="1">
                <a:latin typeface="+mn-lt"/>
              </a:rPr>
              <a:t>cryo</a:t>
            </a:r>
            <a:r>
              <a:rPr lang="fr-FR" sz="1800" dirty="0">
                <a:latin typeface="+mn-lt"/>
              </a:rPr>
              <a:t> à IJCLab, est en court de signature par l’IN2P3.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Une solution pour l’externalisation des prestations de câblage est à l’étude actuellement. On aurait néanmoins besoin de définir les besoins (CCTP, schéma de câblage…) pour chaque système à raccorder.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Demande d’un budget sujétions pour 2026: Financement des heures supplémentaires pour ITA permanents si nécessaire: travaux d’installation et de commissioning du DC gun et des systèmes associés avant arrêt en 2027 pour travaux d’infrastructure.</a:t>
            </a:r>
          </a:p>
          <a:p>
            <a:pPr algn="just"/>
            <a:r>
              <a:rPr lang="fr-FR" sz="1800" dirty="0">
                <a:latin typeface="+mn-lt"/>
              </a:rPr>
              <a:t>     </a:t>
            </a:r>
          </a:p>
          <a:p>
            <a:pPr algn="just"/>
            <a:r>
              <a:rPr lang="fr-FR" sz="1800" dirty="0">
                <a:latin typeface="+mn-lt"/>
              </a:rPr>
              <a:t> </a:t>
            </a:r>
            <a:endParaRPr lang="fr-FR" sz="180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3016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E9EF-828F-1779-42AD-C26D58FA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D344E8-FF28-8AC0-D375-010BC8F9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7341A-83F9-2A35-BA94-06F17604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3A259-5EB7-1A07-FAAE-1DF44C2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6F677B-01B7-F500-BE28-8CF2DC61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5" y="797496"/>
            <a:ext cx="7235960" cy="467482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2D6FD7B-E867-847E-30B7-42DB2D2E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DD6A9A-9BD2-EE7D-EA23-66A3818037F7}"/>
              </a:ext>
            </a:extLst>
          </p:cNvPr>
          <p:cNvSpPr txBox="1"/>
          <p:nvPr/>
        </p:nvSpPr>
        <p:spPr>
          <a:xfrm>
            <a:off x="7714834" y="2272496"/>
            <a:ext cx="2928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16 abstracts recensés</a:t>
            </a:r>
          </a:p>
          <a:p>
            <a:pPr algn="ctr"/>
            <a:r>
              <a:rPr lang="fr-FR" sz="1800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13 contributeurs dont 5 </a:t>
            </a:r>
            <a:r>
              <a:rPr lang="fr-FR" sz="1800" noProof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PhDs</a:t>
            </a:r>
            <a:endParaRPr lang="fr-FR" sz="1800" noProof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/>
            <a:endParaRPr lang="fr-FR" sz="1800" dirty="0">
              <a:latin typeface="+mn-lt"/>
            </a:endParaRPr>
          </a:p>
          <a:p>
            <a:pPr algn="ctr"/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Bonne nouvelle: L’abstract d’Alex </a:t>
            </a:r>
            <a:r>
              <a:rPr lang="fr-FR" sz="1800" b="1" noProof="0" dirty="0" err="1">
                <a:solidFill>
                  <a:srgbClr val="CC0066"/>
                </a:solidFill>
                <a:latin typeface="+mn-lt"/>
              </a:rPr>
              <a:t>Fomin</a:t>
            </a:r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 est retenu pour un « </a:t>
            </a:r>
            <a:r>
              <a:rPr lang="fr-FR" sz="1800" b="1" noProof="0" dirty="0" err="1">
                <a:solidFill>
                  <a:srgbClr val="CC0066"/>
                </a:solidFill>
                <a:latin typeface="+mn-lt"/>
              </a:rPr>
              <a:t>contributed</a:t>
            </a:r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 Talk »</a:t>
            </a:r>
            <a:endParaRPr lang="fr-FR" sz="1800" b="1" u="sng" noProof="0" dirty="0">
              <a:solidFill>
                <a:srgbClr val="CC0066"/>
              </a:solidFill>
              <a:latin typeface="+mn-lt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4FB2917-A771-7CAC-1780-BFADB9C83D9A}"/>
              </a:ext>
            </a:extLst>
          </p:cNvPr>
          <p:cNvSpPr/>
          <p:nvPr/>
        </p:nvSpPr>
        <p:spPr>
          <a:xfrm>
            <a:off x="417835" y="1301552"/>
            <a:ext cx="7235960" cy="288032"/>
          </a:xfrm>
          <a:prstGeom prst="round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5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9C5E8-978B-4054-8883-38C6A384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682AC5-2202-0976-B819-4A297B9B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1- 2026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BEAD38-A967-D0ED-D6FC-4A404AE6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EA909A-F921-FC03-04F9-598641F9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22/01/2026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B5B39C8-30B6-9EBE-8FB0-424FA473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F78779-43CF-6B9C-2CD5-3BF973E3D708}"/>
              </a:ext>
            </a:extLst>
          </p:cNvPr>
          <p:cNvSpPr txBox="1"/>
          <p:nvPr/>
        </p:nvSpPr>
        <p:spPr>
          <a:xfrm>
            <a:off x="345827" y="869504"/>
            <a:ext cx="1008112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Pour les contributions liées au financement RI2- ERL4ALL:</a:t>
            </a:r>
          </a:p>
          <a:p>
            <a:endParaRPr lang="fr-FR" sz="1800" noProof="0" dirty="0"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Indiquer dans  les slides et posters, le logo France 2030: </a:t>
            </a:r>
          </a:p>
          <a:p>
            <a:pPr lvl="1" indent="0"/>
            <a:r>
              <a:rPr lang="fr-FR" sz="1800" dirty="0">
                <a:latin typeface="+mn-lt"/>
              </a:rPr>
              <a:t>   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Mentionner la référence suivante au financement ANR dans les abstracts et les papiers:</a:t>
            </a:r>
          </a:p>
          <a:p>
            <a:pPr lvl="1" indent="0"/>
            <a:endParaRPr lang="fr-FR" sz="1800" dirty="0">
              <a:latin typeface="+mn-lt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managed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by the Agence Nationale de la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Recheche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(ANR) in the France 2030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ANR-24-RRII-0001</a:t>
            </a:r>
          </a:p>
          <a:p>
            <a:endParaRPr lang="fr-FR" sz="1800" b="1" i="1" dirty="0">
              <a:latin typeface="+mn-lt"/>
            </a:endParaRP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Pour les contributions liées au programme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European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iSAS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</a:p>
          <a:p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Indiquer dans  les slides et posters, le logo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: </a:t>
            </a:r>
          </a:p>
          <a:p>
            <a:pPr lvl="1" indent="0"/>
            <a:endParaRPr lang="fr-FR" sz="1800" dirty="0"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Mentionner la référence suivante au financement Européen dans les abstracts et les papiers:</a:t>
            </a:r>
          </a:p>
          <a:p>
            <a:pPr lvl="1" indent="0"/>
            <a:endParaRPr lang="fr-FR" sz="1800" dirty="0">
              <a:latin typeface="+mn-lt"/>
            </a:endParaRPr>
          </a:p>
          <a:p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5229988-4A05-4FB1-C8E2-B1C10554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667" y="860173"/>
            <a:ext cx="1080616" cy="1060480"/>
          </a:xfrm>
          <a:prstGeom prst="rect">
            <a:avLst/>
          </a:prstGeom>
        </p:spPr>
      </p:pic>
      <p:pic>
        <p:nvPicPr>
          <p:cNvPr id="14" name="Picture 102">
            <a:extLst>
              <a:ext uri="{FF2B5EF4-FFF2-40B4-BE49-F238E27FC236}">
                <a16:creationId xmlns:a16="http://schemas.microsoft.com/office/drawing/2014/main" id="{E05BC05A-41EC-260B-1C08-69DA39C2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3" y="4973960"/>
            <a:ext cx="7270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14986E-9DB4-DDFA-53A8-658EC8C227DF}"/>
              </a:ext>
            </a:extLst>
          </p:cNvPr>
          <p:cNvSpPr txBox="1"/>
          <p:nvPr/>
        </p:nvSpPr>
        <p:spPr>
          <a:xfrm>
            <a:off x="926551" y="5045968"/>
            <a:ext cx="9788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Work </a:t>
            </a:r>
            <a:r>
              <a:rPr lang="fr-FR" sz="1400" dirty="0" err="1">
                <a:latin typeface="+mn-lt"/>
              </a:rPr>
              <a:t>supported</a:t>
            </a:r>
            <a:r>
              <a:rPr lang="fr-FR" sz="1400" dirty="0">
                <a:latin typeface="+mn-lt"/>
              </a:rPr>
              <a:t> by </a:t>
            </a:r>
            <a:r>
              <a:rPr lang="fr-FR" sz="1400" dirty="0" err="1">
                <a:latin typeface="+mn-lt"/>
              </a:rPr>
              <a:t>funding</a:t>
            </a:r>
            <a:r>
              <a:rPr lang="fr-FR" sz="1400" dirty="0">
                <a:latin typeface="+mn-lt"/>
              </a:rPr>
              <a:t> </a:t>
            </a:r>
            <a:r>
              <a:rPr lang="fr-FR" sz="1400" dirty="0" err="1">
                <a:latin typeface="+mn-lt"/>
              </a:rPr>
              <a:t>from</a:t>
            </a:r>
            <a:r>
              <a:rPr lang="fr-FR" sz="1400" dirty="0">
                <a:latin typeface="+mn-lt"/>
              </a:rPr>
              <a:t> </a:t>
            </a:r>
            <a:r>
              <a:rPr lang="fr-FR" sz="1400" dirty="0" err="1">
                <a:latin typeface="+mn-lt"/>
              </a:rPr>
              <a:t>European</a:t>
            </a:r>
            <a:r>
              <a:rPr lang="fr-FR" sz="1400" dirty="0">
                <a:latin typeface="+mn-lt"/>
              </a:rPr>
              <a:t> </a:t>
            </a:r>
            <a:r>
              <a:rPr lang="fr-FR" sz="1400" dirty="0" err="1">
                <a:latin typeface="+mn-lt"/>
              </a:rPr>
              <a:t>Union‘s</a:t>
            </a:r>
            <a:r>
              <a:rPr lang="fr-FR" sz="1400" dirty="0">
                <a:latin typeface="+mn-lt"/>
              </a:rPr>
              <a:t> program EU HORIZON-INFRA-2023-TECH-01-01 </a:t>
            </a:r>
            <a:r>
              <a:rPr lang="fr-FR" sz="1400" dirty="0" err="1">
                <a:latin typeface="+mn-lt"/>
              </a:rPr>
              <a:t>under</a:t>
            </a:r>
            <a:r>
              <a:rPr lang="fr-FR" sz="1400" dirty="0">
                <a:latin typeface="+mn-lt"/>
              </a:rPr>
              <a:t> GA n°101131435</a:t>
            </a:r>
            <a:endParaRPr lang="en-GB" sz="1400" dirty="0">
              <a:latin typeface="+mn-lt"/>
            </a:endParaRPr>
          </a:p>
        </p:txBody>
      </p:sp>
      <p:pic>
        <p:nvPicPr>
          <p:cNvPr id="16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4A4F8922-6AB8-2E56-EE57-90873929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59" y="3614692"/>
            <a:ext cx="2088000" cy="65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88199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65171</TotalTime>
  <Words>1133</Words>
  <Application>Microsoft Macintosh PowerPoint</Application>
  <PresentationFormat>Personnalisé</PresentationFormat>
  <Paragraphs>201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Bahnschrift SemiBold</vt:lpstr>
      <vt:lpstr>Calibri</vt:lpstr>
      <vt:lpstr>Calibri Light</vt:lpstr>
      <vt:lpstr>Courier New</vt:lpstr>
      <vt:lpstr>Wingdings</vt:lpstr>
      <vt:lpstr>1_modele-IJCLAb-powerpoint</vt:lpstr>
      <vt:lpstr>Présentation PowerPoint</vt:lpstr>
      <vt:lpstr>Conditionnement HV du gun jusqu’à 300 kV: </vt:lpstr>
      <vt:lpstr>Planning Gun global</vt:lpstr>
      <vt:lpstr>Résumé : Points de vigilance</vt:lpstr>
      <vt:lpstr>Présentation PowerPoint</vt:lpstr>
      <vt:lpstr>Nouvelles Pistes de collaborations et de financement : </vt:lpstr>
      <vt:lpstr>Info diverse: </vt:lpstr>
      <vt:lpstr>Contributions PERLE à IPAC’26 </vt:lpstr>
      <vt:lpstr>Contributions PERLE à IPAC’26 </vt:lpstr>
      <vt:lpstr>Propositions de talk pour LINAC’26? </vt:lpstr>
      <vt:lpstr>Prochains PPR: Nouvelle proposition </vt:lpstr>
      <vt:lpstr>Présentation PowerPoint</vt:lpstr>
      <vt:lpstr>Les acteurs du projet : bilan et projections RH</vt:lpstr>
      <vt:lpstr>Stratégie de phasage de PERLE (Vue détaillée)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2017</cp:revision>
  <cp:lastPrinted>2025-11-24T07:57:59Z</cp:lastPrinted>
  <dcterms:created xsi:type="dcterms:W3CDTF">2011-03-09T16:37:49Z</dcterms:created>
  <dcterms:modified xsi:type="dcterms:W3CDTF">2026-01-22T08:29:17Z</dcterms:modified>
</cp:coreProperties>
</file>