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8"/>
  </p:notesMasterIdLst>
  <p:sldIdLst>
    <p:sldId id="307" r:id="rId2"/>
    <p:sldId id="349" r:id="rId3"/>
    <p:sldId id="353" r:id="rId4"/>
    <p:sldId id="354" r:id="rId5"/>
    <p:sldId id="351" r:id="rId6"/>
    <p:sldId id="352" r:id="rId7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19CD"/>
    <a:srgbClr val="E05314"/>
    <a:srgbClr val="FF6700"/>
    <a:srgbClr val="F39200"/>
    <a:srgbClr val="6600CC"/>
    <a:srgbClr val="00294B"/>
    <a:srgbClr val="456487"/>
    <a:srgbClr val="511F74"/>
    <a:srgbClr val="7A286A"/>
    <a:srgbClr val="DF8A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41" autoAdjust="0"/>
    <p:restoredTop sz="96291" autoAdjust="0"/>
  </p:normalViewPr>
  <p:slideViewPr>
    <p:cSldViewPr>
      <p:cViewPr varScale="1">
        <p:scale>
          <a:sx n="83" d="100"/>
          <a:sy n="83" d="100"/>
        </p:scale>
        <p:origin x="2220" y="78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21/01/2026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8FD5F-E33E-40BC-9DD7-0723FC62E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597" y="991680"/>
            <a:ext cx="8079581" cy="2109600"/>
          </a:xfrm>
        </p:spPr>
        <p:txBody>
          <a:bodyPr anchor="b"/>
          <a:lstStyle>
            <a:lvl1pPr algn="ctr">
              <a:defRPr sz="5302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AD7478-505D-44CF-BCB9-0510EA396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597" y="3182634"/>
            <a:ext cx="8079581" cy="1462973"/>
          </a:xfrm>
        </p:spPr>
        <p:txBody>
          <a:bodyPr/>
          <a:lstStyle>
            <a:lvl1pPr marL="0" indent="0" algn="ctr">
              <a:buNone/>
              <a:defRPr sz="2121"/>
            </a:lvl1pPr>
            <a:lvl2pPr marL="403982" indent="0" algn="ctr">
              <a:buNone/>
              <a:defRPr sz="1767"/>
            </a:lvl2pPr>
            <a:lvl3pPr marL="807964" indent="0" algn="ctr">
              <a:buNone/>
              <a:defRPr sz="1590"/>
            </a:lvl3pPr>
            <a:lvl4pPr marL="1211946" indent="0" algn="ctr">
              <a:buNone/>
              <a:defRPr sz="1414"/>
            </a:lvl4pPr>
            <a:lvl5pPr marL="1615928" indent="0" algn="ctr">
              <a:buNone/>
              <a:defRPr sz="1414"/>
            </a:lvl5pPr>
            <a:lvl6pPr marL="2019910" indent="0" algn="ctr">
              <a:buNone/>
              <a:defRPr sz="1414"/>
            </a:lvl6pPr>
            <a:lvl7pPr marL="2423892" indent="0" algn="ctr">
              <a:buNone/>
              <a:defRPr sz="1414"/>
            </a:lvl7pPr>
            <a:lvl8pPr marL="2827873" indent="0" algn="ctr">
              <a:buNone/>
              <a:defRPr sz="1414"/>
            </a:lvl8pPr>
            <a:lvl9pPr marL="3231855" indent="0" algn="ctr">
              <a:buNone/>
              <a:defRPr sz="1414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959662-BAB8-40BE-8F94-2794A0187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12/12/2024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033093-330B-497C-8C4E-F72E8156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Review- 1-2024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429CB5-682C-4F44-AF45-94E50533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888C-2246-473E-A69D-9BC16C973E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31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12/12/2024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  <p:sldLayoutId id="214748371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F989C989-18D5-49B8-83F0-25407A2D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- 1-2026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07A81A-6C77-4A99-ABCE-88F6992A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29DF77-A478-FFF4-2246-33D934A1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22/01/2026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E213AC-7DC4-881A-BE68-5F6D9010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6252" y="1712099"/>
            <a:ext cx="4426399" cy="347788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7E7CFD6-0172-42A9-A91E-F497F6A95F1D}"/>
              </a:ext>
            </a:extLst>
          </p:cNvPr>
          <p:cNvSpPr txBox="1"/>
          <p:nvPr/>
        </p:nvSpPr>
        <p:spPr>
          <a:xfrm>
            <a:off x="921891" y="1373560"/>
            <a:ext cx="91450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Project Progress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Review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(PPR) 1-2026</a:t>
            </a:r>
          </a:p>
          <a:p>
            <a:pPr algn="ctr"/>
            <a:endParaRPr lang="fr-FR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fr-FR" sz="2800" dirty="0">
                <a:latin typeface="+mn-lt"/>
              </a:rPr>
              <a:t>WP- 13 </a:t>
            </a:r>
          </a:p>
          <a:p>
            <a:pPr algn="ctr"/>
            <a:r>
              <a:rPr lang="fr-FR" sz="2800" dirty="0">
                <a:latin typeface="+mn-lt"/>
              </a:rPr>
              <a:t>Présenté par: </a:t>
            </a:r>
            <a:r>
              <a:rPr lang="fr-FR" sz="2800" dirty="0" err="1">
                <a:latin typeface="+mn-lt"/>
              </a:rPr>
              <a:t>L.Pinot</a:t>
            </a:r>
            <a:endParaRPr lang="fr-FR" sz="2800" dirty="0">
              <a:latin typeface="+mn-lt"/>
            </a:endParaRPr>
          </a:p>
          <a:p>
            <a:pPr algn="ctr"/>
            <a:endParaRPr lang="fr-FR" sz="2400" dirty="0">
              <a:latin typeface="+mn-lt"/>
            </a:endParaRPr>
          </a:p>
          <a:p>
            <a:pPr algn="ctr"/>
            <a:endParaRPr lang="fr-FR" sz="2400" dirty="0"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537CC1-C2DF-C452-B89B-2387774B0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867" y="774789"/>
            <a:ext cx="1117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6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Etat d’Avancement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2</a:t>
            </a:fld>
            <a:endParaRPr lang="fr-FR" dirty="0">
              <a:latin typeface="+mn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5F88F1-C0C2-B8F5-D581-10623474AF23}"/>
              </a:ext>
            </a:extLst>
          </p:cNvPr>
          <p:cNvSpPr txBox="1"/>
          <p:nvPr/>
        </p:nvSpPr>
        <p:spPr>
          <a:xfrm>
            <a:off x="633859" y="675253"/>
            <a:ext cx="972108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dirty="0"/>
          </a:p>
          <a:p>
            <a:r>
              <a:rPr lang="fr-FR" sz="1400" dirty="0"/>
              <a:t>CPER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1400" dirty="0"/>
              <a:t>Programmation en cours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400" dirty="0"/>
              <a:t>Attente du retour de la programmation (16/01/25)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400" dirty="0"/>
              <a:t>Retour programmation 7/03/25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400" dirty="0"/>
              <a:t>Programme = 3,2M€ =&gt; Hors budget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400" dirty="0"/>
              <a:t>Objectif est de trouver une solution intégrant radioprotection et l’environnement de PERLE : CTA, Groupe froid, modifications électriques dans l’enveloppe de 2 M€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400" dirty="0"/>
              <a:t>Finalisation de la solution de l’équipe projet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400" dirty="0"/>
              <a:t>Présentation aux programmistes le 20 juin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400" dirty="0"/>
              <a:t>Discussion avec le responsable infrastructure de la programmation le 26 juin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400" dirty="0"/>
              <a:t>Visite des galerie avec le responsable fluide de la programmation le 30 juin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400" dirty="0"/>
              <a:t>Retours faisabilité et chiffrage prévu le 04 juillet et repoussé au 11 juillet</a:t>
            </a:r>
          </a:p>
          <a:p>
            <a:pPr lvl="2" indent="0"/>
            <a:r>
              <a:rPr lang="fr-FR" sz="1400" dirty="0"/>
              <a:t>Coût opération : 2,5 M€TDC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400" dirty="0"/>
              <a:t>Dossier d’expertise finalisé le 10 septembre 2025, présenté en pré-CA UPSAY fin septembre. DEX présenté en CA UPSAY début octobre et IDF ensuite.  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400" dirty="0"/>
              <a:t>Programme rendu par la société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400" b="1" dirty="0"/>
              <a:t>DAPI retravaille le programme.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400" dirty="0"/>
              <a:t>Mars 2026: notification MOE 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400" dirty="0"/>
              <a:t>Travaux 1</a:t>
            </a:r>
            <a:r>
              <a:rPr lang="fr-FR" sz="1400" baseline="30000" dirty="0"/>
              <a:t>er</a:t>
            </a:r>
            <a:r>
              <a:rPr lang="fr-FR" sz="1400" dirty="0"/>
              <a:t> Trimestre 2027</a:t>
            </a:r>
          </a:p>
          <a:p>
            <a:pPr marL="844550" lvl="1" indent="-342900">
              <a:buFont typeface="Wingdings" pitchFamily="2" charset="2"/>
              <a:buChar char="§"/>
            </a:pPr>
            <a:endParaRPr lang="fr-FR" sz="1400" dirty="0"/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6BC43462-5464-48BF-A03C-3BC4D93765A8}"/>
              </a:ext>
            </a:extLst>
          </p:cNvPr>
          <p:cNvSpPr/>
          <p:nvPr/>
        </p:nvSpPr>
        <p:spPr>
          <a:xfrm>
            <a:off x="214423" y="4253880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Actuel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AFD1284D-EB53-4D06-A29E-9E55FF77B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- 1-2026</a:t>
            </a:r>
          </a:p>
        </p:txBody>
      </p:sp>
      <p:sp>
        <p:nvSpPr>
          <p:cNvPr id="12" name="Espace réservé de la date 2">
            <a:extLst>
              <a:ext uri="{FF2B5EF4-FFF2-40B4-BE49-F238E27FC236}">
                <a16:creationId xmlns:a16="http://schemas.microsoft.com/office/drawing/2014/main" id="{0CA66EBA-DCF7-4262-808E-4F5794228C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 dirty="0"/>
              <a:t>22/01/2026</a:t>
            </a:r>
          </a:p>
        </p:txBody>
      </p:sp>
    </p:spTree>
    <p:extLst>
      <p:ext uri="{BB962C8B-B14F-4D97-AF65-F5344CB8AC3E}">
        <p14:creationId xmlns:p14="http://schemas.microsoft.com/office/powerpoint/2010/main" val="1859589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Etat d’avancement : planning général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3</a:t>
            </a:fld>
            <a:endParaRPr lang="fr-FR" dirty="0">
              <a:latin typeface="+mn-lt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E1B6D2C-89AA-406E-A7EB-DCA984488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917" y="761394"/>
            <a:ext cx="5200966" cy="238675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86D6AB3-7937-4D1A-AC19-717CA1B5097A}"/>
              </a:ext>
            </a:extLst>
          </p:cNvPr>
          <p:cNvSpPr txBox="1"/>
          <p:nvPr/>
        </p:nvSpPr>
        <p:spPr>
          <a:xfrm>
            <a:off x="780843" y="788432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procédure d’un marché de maîtrise d’</a:t>
            </a:r>
            <a:r>
              <a:rPr lang="fr-FR" sz="1600" b="0" i="0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oeuvre</a:t>
            </a:r>
            <a:r>
              <a:rPr lang="fr-FR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suivi d’une procédure d’appel d’offres</a:t>
            </a:r>
          </a:p>
          <a:p>
            <a:pPr algn="l"/>
            <a:r>
              <a:rPr lang="fr-FR" sz="1600" b="0" i="0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les travaux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4159864C-D68E-4C9D-968C-2EECD6C1ECA3}"/>
              </a:ext>
            </a:extLst>
          </p:cNvPr>
          <p:cNvSpPr/>
          <p:nvPr/>
        </p:nvSpPr>
        <p:spPr>
          <a:xfrm>
            <a:off x="1281932" y="1708755"/>
            <a:ext cx="2571192" cy="10595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Option privilégiée</a:t>
            </a:r>
          </a:p>
        </p:txBody>
      </p:sp>
      <p:sp>
        <p:nvSpPr>
          <p:cNvPr id="14" name="Espace réservé du pied de page 10">
            <a:extLst>
              <a:ext uri="{FF2B5EF4-FFF2-40B4-BE49-F238E27FC236}">
                <a16:creationId xmlns:a16="http://schemas.microsoft.com/office/drawing/2014/main" id="{44C08A74-C023-4731-B8EF-BA192F55B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- 1-2026</a:t>
            </a:r>
          </a:p>
        </p:txBody>
      </p:sp>
      <p:sp>
        <p:nvSpPr>
          <p:cNvPr id="16" name="Espace réservé de la date 2">
            <a:extLst>
              <a:ext uri="{FF2B5EF4-FFF2-40B4-BE49-F238E27FC236}">
                <a16:creationId xmlns:a16="http://schemas.microsoft.com/office/drawing/2014/main" id="{DB04DFEF-CFF1-425F-8D33-1930898A62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 dirty="0"/>
              <a:t>22/01/2026</a:t>
            </a:r>
          </a:p>
        </p:txBody>
      </p:sp>
    </p:spTree>
    <p:extLst>
      <p:ext uri="{BB962C8B-B14F-4D97-AF65-F5344CB8AC3E}">
        <p14:creationId xmlns:p14="http://schemas.microsoft.com/office/powerpoint/2010/main" val="1697398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Etat d’avancement : planning travaux souhaité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4</a:t>
            </a:fld>
            <a:endParaRPr lang="fr-FR" dirty="0"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427B3BF-F54B-4601-A7F3-1B9446944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15" y="779412"/>
            <a:ext cx="9787944" cy="4500664"/>
          </a:xfrm>
          <a:prstGeom prst="rect">
            <a:avLst/>
          </a:prstGeom>
        </p:spPr>
      </p:pic>
      <p:sp>
        <p:nvSpPr>
          <p:cNvPr id="7" name="Espace réservé du pied de page 10">
            <a:extLst>
              <a:ext uri="{FF2B5EF4-FFF2-40B4-BE49-F238E27FC236}">
                <a16:creationId xmlns:a16="http://schemas.microsoft.com/office/drawing/2014/main" id="{CA961CA2-C4E4-45F8-BE90-9F8390C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- 1-2026</a:t>
            </a:r>
          </a:p>
        </p:txBody>
      </p:sp>
      <p:sp>
        <p:nvSpPr>
          <p:cNvPr id="11" name="Espace réservé de la date 2">
            <a:extLst>
              <a:ext uri="{FF2B5EF4-FFF2-40B4-BE49-F238E27FC236}">
                <a16:creationId xmlns:a16="http://schemas.microsoft.com/office/drawing/2014/main" id="{A3A01DBC-EB96-4535-8EDD-01C15DF92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 dirty="0"/>
              <a:t>22/01/2026</a:t>
            </a:r>
          </a:p>
        </p:txBody>
      </p:sp>
    </p:spTree>
    <p:extLst>
      <p:ext uri="{BB962C8B-B14F-4D97-AF65-F5344CB8AC3E}">
        <p14:creationId xmlns:p14="http://schemas.microsoft.com/office/powerpoint/2010/main" val="2471715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5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Principe d’implantation : percements et murs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86930A9-742C-42F8-8C1E-E07C423438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8" r="13244" b="4486"/>
          <a:stretch/>
        </p:blipFill>
        <p:spPr>
          <a:xfrm>
            <a:off x="185753" y="849563"/>
            <a:ext cx="5688632" cy="436195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E3534FA-8750-488D-8734-7B3BC3E729BF}"/>
              </a:ext>
            </a:extLst>
          </p:cNvPr>
          <p:cNvSpPr txBox="1"/>
          <p:nvPr/>
        </p:nvSpPr>
        <p:spPr>
          <a:xfrm>
            <a:off x="6034459" y="754185"/>
            <a:ext cx="47884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/>
              <a:t>Pas ou peu de destruction</a:t>
            </a:r>
          </a:p>
          <a:p>
            <a:r>
              <a:rPr lang="fr-FR" sz="1800" dirty="0"/>
              <a:t>Percements dans les 2 bunkers existants</a:t>
            </a:r>
          </a:p>
          <a:p>
            <a:r>
              <a:rPr lang="fr-FR" sz="1800" dirty="0"/>
              <a:t>Ajout de murs de 1 m d’épaisseur constitués </a:t>
            </a:r>
          </a:p>
          <a:p>
            <a:r>
              <a:rPr lang="fr-FR" sz="1800" dirty="0"/>
              <a:t>de « </a:t>
            </a:r>
            <a:r>
              <a:rPr lang="fr-FR" sz="1800" dirty="0" err="1"/>
              <a:t>légo</a:t>
            </a:r>
            <a:r>
              <a:rPr lang="fr-FR" sz="1800" dirty="0"/>
              <a:t> » béton (bleu sur l’image)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C42615B-38EC-42F7-B83F-89FDAEA21066}"/>
              </a:ext>
            </a:extLst>
          </p:cNvPr>
          <p:cNvSpPr txBox="1"/>
          <p:nvPr/>
        </p:nvSpPr>
        <p:spPr>
          <a:xfrm>
            <a:off x="6784671" y="2004092"/>
            <a:ext cx="2820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 x 50cm en quinconce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3391239-F0F7-4692-AEBF-DC9CE5F8EB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56" r="7313"/>
          <a:stretch/>
        </p:blipFill>
        <p:spPr>
          <a:xfrm>
            <a:off x="7114579" y="2453780"/>
            <a:ext cx="1811088" cy="1472922"/>
          </a:xfrm>
          <a:prstGeom prst="rect">
            <a:avLst/>
          </a:prstGeom>
        </p:spPr>
      </p:pic>
      <p:sp>
        <p:nvSpPr>
          <p:cNvPr id="12" name="Espace réservé du pied de page 10">
            <a:extLst>
              <a:ext uri="{FF2B5EF4-FFF2-40B4-BE49-F238E27FC236}">
                <a16:creationId xmlns:a16="http://schemas.microsoft.com/office/drawing/2014/main" id="{AD6D03E7-DEB9-4699-8D4A-37BD31CCD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- 1-2026</a:t>
            </a:r>
          </a:p>
        </p:txBody>
      </p:sp>
      <p:sp>
        <p:nvSpPr>
          <p:cNvPr id="13" name="Espace réservé de la date 2">
            <a:extLst>
              <a:ext uri="{FF2B5EF4-FFF2-40B4-BE49-F238E27FC236}">
                <a16:creationId xmlns:a16="http://schemas.microsoft.com/office/drawing/2014/main" id="{C0AE5749-0866-451B-9F6A-8C1664562C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 dirty="0"/>
              <a:t>22/01/2026</a:t>
            </a:r>
          </a:p>
        </p:txBody>
      </p:sp>
    </p:spTree>
    <p:extLst>
      <p:ext uri="{BB962C8B-B14F-4D97-AF65-F5344CB8AC3E}">
        <p14:creationId xmlns:p14="http://schemas.microsoft.com/office/powerpoint/2010/main" val="1509392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6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Principe d’implantation : couverture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E2A7A32-F32B-402D-BFE7-3BE68DD2C1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9"/>
          <a:stretch/>
        </p:blipFill>
        <p:spPr>
          <a:xfrm>
            <a:off x="2508102" y="1011817"/>
            <a:ext cx="7056784" cy="4497660"/>
          </a:xfrm>
          <a:prstGeom prst="rect">
            <a:avLst/>
          </a:prstGeom>
        </p:spPr>
      </p:pic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88B1E5C3-BA1B-4F65-AF55-28D5A45881F9}"/>
              </a:ext>
            </a:extLst>
          </p:cNvPr>
          <p:cNvCxnSpPr>
            <a:cxnSpLocks/>
          </p:cNvCxnSpPr>
          <p:nvPr/>
        </p:nvCxnSpPr>
        <p:spPr>
          <a:xfrm>
            <a:off x="1951149" y="1674722"/>
            <a:ext cx="1707046" cy="2749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EB5FA63E-3E87-4EB7-92F0-427234968E84}"/>
              </a:ext>
            </a:extLst>
          </p:cNvPr>
          <p:cNvSpPr txBox="1"/>
          <p:nvPr/>
        </p:nvSpPr>
        <p:spPr>
          <a:xfrm>
            <a:off x="928337" y="1523926"/>
            <a:ext cx="116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Zone HT</a:t>
            </a:r>
          </a:p>
          <a:p>
            <a:r>
              <a:rPr lang="fr-FR" sz="1600" dirty="0"/>
              <a:t>Ep : 1m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BA1FF3D1-7276-44AB-BAD6-FD4F43DE5FC9}"/>
              </a:ext>
            </a:extLst>
          </p:cNvPr>
          <p:cNvCxnSpPr>
            <a:cxnSpLocks/>
          </p:cNvCxnSpPr>
          <p:nvPr/>
        </p:nvCxnSpPr>
        <p:spPr>
          <a:xfrm>
            <a:off x="2059214" y="3067699"/>
            <a:ext cx="129633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44B41CB7-548A-4ED4-9BEA-8F288430BE54}"/>
              </a:ext>
            </a:extLst>
          </p:cNvPr>
          <p:cNvSpPr txBox="1"/>
          <p:nvPr/>
        </p:nvSpPr>
        <p:spPr>
          <a:xfrm>
            <a:off x="216981" y="3076004"/>
            <a:ext cx="2073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Zone ARC </a:t>
            </a:r>
          </a:p>
          <a:p>
            <a:r>
              <a:rPr lang="fr-FR" sz="1600" dirty="0"/>
              <a:t>Andromède</a:t>
            </a:r>
          </a:p>
          <a:p>
            <a:r>
              <a:rPr lang="fr-FR" sz="1600" dirty="0"/>
              <a:t>Ep : 40 cm existant + 60 cm à créer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AE985B44-CABE-49EA-BA3E-4B402CAE8F54}"/>
              </a:ext>
            </a:extLst>
          </p:cNvPr>
          <p:cNvCxnSpPr>
            <a:cxnSpLocks/>
          </p:cNvCxnSpPr>
          <p:nvPr/>
        </p:nvCxnSpPr>
        <p:spPr>
          <a:xfrm>
            <a:off x="1892960" y="2668093"/>
            <a:ext cx="2773347" cy="1456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E656ADB4-F440-40C4-AC92-7A88DB33435B}"/>
              </a:ext>
            </a:extLst>
          </p:cNvPr>
          <p:cNvCxnSpPr>
            <a:cxnSpLocks/>
          </p:cNvCxnSpPr>
          <p:nvPr/>
        </p:nvCxnSpPr>
        <p:spPr>
          <a:xfrm flipH="1">
            <a:off x="6296242" y="1123202"/>
            <a:ext cx="1106369" cy="11104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150F1354-A25B-467C-A648-5B9A4EA75F1C}"/>
              </a:ext>
            </a:extLst>
          </p:cNvPr>
          <p:cNvSpPr txBox="1"/>
          <p:nvPr/>
        </p:nvSpPr>
        <p:spPr>
          <a:xfrm>
            <a:off x="7282437" y="692929"/>
            <a:ext cx="20882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Zone </a:t>
            </a:r>
            <a:r>
              <a:rPr lang="fr-FR" sz="1600" dirty="0" err="1"/>
              <a:t>ThomX</a:t>
            </a:r>
            <a:endParaRPr lang="fr-FR" sz="1600" dirty="0"/>
          </a:p>
          <a:p>
            <a:r>
              <a:rPr lang="fr-FR" sz="1600" dirty="0"/>
              <a:t>Ep : 55 cm existant + 45 cm à créer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D1399B8-221C-4848-BF05-02A733EAE823}"/>
              </a:ext>
            </a:extLst>
          </p:cNvPr>
          <p:cNvSpPr txBox="1"/>
          <p:nvPr/>
        </p:nvSpPr>
        <p:spPr>
          <a:xfrm>
            <a:off x="694204" y="2401270"/>
            <a:ext cx="1256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Zone CM</a:t>
            </a:r>
          </a:p>
          <a:p>
            <a:r>
              <a:rPr lang="fr-FR" sz="1600" dirty="0"/>
              <a:t>Ep : 1m</a:t>
            </a:r>
          </a:p>
        </p:txBody>
      </p:sp>
      <p:sp>
        <p:nvSpPr>
          <p:cNvPr id="25" name="Espace réservé du pied de page 10">
            <a:extLst>
              <a:ext uri="{FF2B5EF4-FFF2-40B4-BE49-F238E27FC236}">
                <a16:creationId xmlns:a16="http://schemas.microsoft.com/office/drawing/2014/main" id="{FC7BE1CA-8041-4F71-B543-5463063D8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- 1-2026</a:t>
            </a:r>
          </a:p>
        </p:txBody>
      </p:sp>
      <p:sp>
        <p:nvSpPr>
          <p:cNvPr id="26" name="Espace réservé de la date 2">
            <a:extLst>
              <a:ext uri="{FF2B5EF4-FFF2-40B4-BE49-F238E27FC236}">
                <a16:creationId xmlns:a16="http://schemas.microsoft.com/office/drawing/2014/main" id="{2F6AAA54-8620-4603-89B1-2736C6C0CA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 dirty="0"/>
              <a:t>22/01/2026</a:t>
            </a:r>
          </a:p>
        </p:txBody>
      </p:sp>
    </p:spTree>
    <p:extLst>
      <p:ext uri="{BB962C8B-B14F-4D97-AF65-F5344CB8AC3E}">
        <p14:creationId xmlns:p14="http://schemas.microsoft.com/office/powerpoint/2010/main" val="4264080636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37142</TotalTime>
  <Words>317</Words>
  <Application>Microsoft Office PowerPoint</Application>
  <PresentationFormat>Personnalisé</PresentationFormat>
  <Paragraphs>63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1_modele-IJCLAb-powerpoint</vt:lpstr>
      <vt:lpstr>Présentation PowerPoint</vt:lpstr>
      <vt:lpstr>Etat d’Avancement </vt:lpstr>
      <vt:lpstr>Etat d’avancement : planning général</vt:lpstr>
      <vt:lpstr>Etat d’avancement : planning travaux souhaité </vt:lpstr>
      <vt:lpstr>Principe d’implantation : percements et murs</vt:lpstr>
      <vt:lpstr>Principe d’implantation : couverture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Laurent Pinot</cp:lastModifiedBy>
  <cp:revision>2023</cp:revision>
  <dcterms:created xsi:type="dcterms:W3CDTF">2011-03-09T16:37:49Z</dcterms:created>
  <dcterms:modified xsi:type="dcterms:W3CDTF">2026-01-21T19:03:52Z</dcterms:modified>
</cp:coreProperties>
</file>