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9"/>
  </p:notesMasterIdLst>
  <p:sldIdLst>
    <p:sldId id="307" r:id="rId2"/>
    <p:sldId id="349" r:id="rId3"/>
    <p:sldId id="358" r:id="rId4"/>
    <p:sldId id="357" r:id="rId5"/>
    <p:sldId id="356" r:id="rId6"/>
    <p:sldId id="350" r:id="rId7"/>
    <p:sldId id="353" r:id="rId8"/>
  </p:sldIdLst>
  <p:sldSz cx="10772775" cy="6059488"/>
  <p:notesSz cx="6858000" cy="9144000"/>
  <p:defaultTextStyle>
    <a:defPPr>
      <a:defRPr lang="fr-FR"/>
    </a:defPPr>
    <a:lvl1pPr algn="l" defTabSz="1004888" rtl="0" fontAlgn="base">
      <a:spcBef>
        <a:spcPct val="0"/>
      </a:spcBef>
      <a:spcAft>
        <a:spcPct val="0"/>
      </a:spcAft>
      <a:defRPr sz="2000" kern="1200">
        <a:solidFill>
          <a:schemeClr val="tx1"/>
        </a:solidFill>
        <a:latin typeface="Arial" charset="0"/>
        <a:ea typeface="+mn-ea"/>
        <a:cs typeface="Arial" charset="0"/>
      </a:defRPr>
    </a:lvl1pPr>
    <a:lvl2pPr marL="501650" indent="-44450" algn="l" defTabSz="1004888" rtl="0" fontAlgn="base">
      <a:spcBef>
        <a:spcPct val="0"/>
      </a:spcBef>
      <a:spcAft>
        <a:spcPct val="0"/>
      </a:spcAft>
      <a:defRPr sz="2000" kern="1200">
        <a:solidFill>
          <a:schemeClr val="tx1"/>
        </a:solidFill>
        <a:latin typeface="Arial" charset="0"/>
        <a:ea typeface="+mn-ea"/>
        <a:cs typeface="Arial" charset="0"/>
      </a:defRPr>
    </a:lvl2pPr>
    <a:lvl3pPr marL="1004888" indent="-90488" algn="l" defTabSz="1004888" rtl="0" fontAlgn="base">
      <a:spcBef>
        <a:spcPct val="0"/>
      </a:spcBef>
      <a:spcAft>
        <a:spcPct val="0"/>
      </a:spcAft>
      <a:defRPr sz="2000" kern="1200">
        <a:solidFill>
          <a:schemeClr val="tx1"/>
        </a:solidFill>
        <a:latin typeface="Arial" charset="0"/>
        <a:ea typeface="+mn-ea"/>
        <a:cs typeface="Arial" charset="0"/>
      </a:defRPr>
    </a:lvl3pPr>
    <a:lvl4pPr marL="1508125" indent="-136525" algn="l" defTabSz="1004888" rtl="0" fontAlgn="base">
      <a:spcBef>
        <a:spcPct val="0"/>
      </a:spcBef>
      <a:spcAft>
        <a:spcPct val="0"/>
      </a:spcAft>
      <a:defRPr sz="2000" kern="1200">
        <a:solidFill>
          <a:schemeClr val="tx1"/>
        </a:solidFill>
        <a:latin typeface="Arial" charset="0"/>
        <a:ea typeface="+mn-ea"/>
        <a:cs typeface="Arial" charset="0"/>
      </a:defRPr>
    </a:lvl4pPr>
    <a:lvl5pPr marL="2009775" indent="-180975" algn="l" defTabSz="10048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909">
          <p15:clr>
            <a:srgbClr val="A4A3A4"/>
          </p15:clr>
        </p15:guide>
        <p15:guide id="2" pos="339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 JOLY" initials="CJ" lastIdx="1" clrIdx="0">
    <p:extLst>
      <p:ext uri="{19B8F6BF-5375-455C-9EA6-DF929625EA0E}">
        <p15:presenceInfo xmlns:p15="http://schemas.microsoft.com/office/powerpoint/2012/main" userId="S-1-5-21-4087870506-3340583420-3770169302-31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200"/>
    <a:srgbClr val="CC0066"/>
    <a:srgbClr val="FF6700"/>
    <a:srgbClr val="6600CC"/>
    <a:srgbClr val="E05314"/>
    <a:srgbClr val="00294B"/>
    <a:srgbClr val="456487"/>
    <a:srgbClr val="511F74"/>
    <a:srgbClr val="7A286A"/>
    <a:srgbClr val="DF8A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41" autoAdjust="0"/>
    <p:restoredTop sz="96291" autoAdjust="0"/>
  </p:normalViewPr>
  <p:slideViewPr>
    <p:cSldViewPr>
      <p:cViewPr varScale="1">
        <p:scale>
          <a:sx n="125" d="100"/>
          <a:sy n="125" d="100"/>
        </p:scale>
        <p:origin x="1128" y="90"/>
      </p:cViewPr>
      <p:guideLst>
        <p:guide orient="horz" pos="1909"/>
        <p:guide pos="339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96" d="100"/>
          <a:sy n="96" d="100"/>
        </p:scale>
        <p:origin x="3688"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005537"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005537" fontAlgn="auto">
              <a:spcBef>
                <a:spcPts val="0"/>
              </a:spcBef>
              <a:spcAft>
                <a:spcPts val="0"/>
              </a:spcAft>
              <a:defRPr sz="1200">
                <a:latin typeface="+mn-lt"/>
                <a:cs typeface="+mn-cs"/>
              </a:defRPr>
            </a:lvl1pPr>
          </a:lstStyle>
          <a:p>
            <a:pPr>
              <a:defRPr/>
            </a:pPr>
            <a:fld id="{DA0983F0-3B2B-4346-9D34-6FF74AEF7015}" type="datetimeFigureOut">
              <a:rPr lang="fr-FR"/>
              <a:pPr>
                <a:defRPr/>
              </a:pPr>
              <a:t>22/01/2026</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005537"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1005537" fontAlgn="auto">
              <a:spcBef>
                <a:spcPts val="0"/>
              </a:spcBef>
              <a:spcAft>
                <a:spcPts val="0"/>
              </a:spcAft>
              <a:defRPr sz="1200">
                <a:latin typeface="+mn-lt"/>
                <a:cs typeface="+mn-cs"/>
              </a:defRPr>
            </a:lvl1pPr>
          </a:lstStyle>
          <a:p>
            <a:pPr>
              <a:defRPr/>
            </a:pPr>
            <a:fld id="{C3BC699F-DBFB-4FA7-9A20-949047200EDB}" type="slidenum">
              <a:rPr lang="fr-FR"/>
              <a:pPr>
                <a:defRPr/>
              </a:pPr>
              <a:t>‹N°›</a:t>
            </a:fld>
            <a:endParaRPr lang="fr-FR"/>
          </a:p>
        </p:txBody>
      </p:sp>
    </p:spTree>
    <p:extLst>
      <p:ext uri="{BB962C8B-B14F-4D97-AF65-F5344CB8AC3E}">
        <p14:creationId xmlns:p14="http://schemas.microsoft.com/office/powerpoint/2010/main" val="2153952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logo-perso">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 y="0"/>
            <a:ext cx="10772418" cy="6059486"/>
          </a:xfrm>
          <a:prstGeom prst="rect">
            <a:avLst/>
          </a:prstGeom>
        </p:spPr>
      </p:pic>
      <p:sp>
        <p:nvSpPr>
          <p:cNvPr id="2" name="Titre 1"/>
          <p:cNvSpPr>
            <a:spLocks noGrp="1"/>
          </p:cNvSpPr>
          <p:nvPr>
            <p:ph type="title"/>
          </p:nvPr>
        </p:nvSpPr>
        <p:spPr>
          <a:xfrm>
            <a:off x="1173918" y="149425"/>
            <a:ext cx="8424938" cy="432048"/>
          </a:xfrm>
        </p:spPr>
        <p:txBody>
          <a:bodyPr>
            <a:normAutofit/>
          </a:bodyPr>
          <a:lstStyle>
            <a:lvl1pPr algn="ctr">
              <a:defRPr sz="2400" b="1">
                <a:solidFill>
                  <a:schemeClr val="bg1"/>
                </a:solidFill>
              </a:defRPr>
            </a:lvl1pPr>
          </a:lstStyle>
          <a:p>
            <a:r>
              <a:rPr lang="fr-FR" dirty="0"/>
              <a:t>Modifiez le style du titre</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22/01/2026</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PERLE- Project Progress Review-1-2026</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4190257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slide-2-small">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 y="0"/>
            <a:ext cx="10772417" cy="6059484"/>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22/01/2026</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PERLE- Project Progress Review-1-2026</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1707070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A8FD5F-E33E-40BC-9DD7-0723FC62E9E4}"/>
              </a:ext>
            </a:extLst>
          </p:cNvPr>
          <p:cNvSpPr>
            <a:spLocks noGrp="1"/>
          </p:cNvSpPr>
          <p:nvPr>
            <p:ph type="ctrTitle"/>
          </p:nvPr>
        </p:nvSpPr>
        <p:spPr>
          <a:xfrm>
            <a:off x="1346597" y="991680"/>
            <a:ext cx="8079581" cy="2109600"/>
          </a:xfrm>
        </p:spPr>
        <p:txBody>
          <a:bodyPr anchor="b"/>
          <a:lstStyle>
            <a:lvl1pPr algn="ctr">
              <a:defRPr sz="5302"/>
            </a:lvl1pPr>
          </a:lstStyle>
          <a:p>
            <a:r>
              <a:rPr lang="fr-FR"/>
              <a:t>Modifiez le style du titre</a:t>
            </a:r>
          </a:p>
        </p:txBody>
      </p:sp>
      <p:sp>
        <p:nvSpPr>
          <p:cNvPr id="3" name="Sous-titre 2">
            <a:extLst>
              <a:ext uri="{FF2B5EF4-FFF2-40B4-BE49-F238E27FC236}">
                <a16:creationId xmlns:a16="http://schemas.microsoft.com/office/drawing/2014/main" id="{C2AD7478-505D-44CF-BCB9-0510EA3966F7}"/>
              </a:ext>
            </a:extLst>
          </p:cNvPr>
          <p:cNvSpPr>
            <a:spLocks noGrp="1"/>
          </p:cNvSpPr>
          <p:nvPr>
            <p:ph type="subTitle" idx="1"/>
          </p:nvPr>
        </p:nvSpPr>
        <p:spPr>
          <a:xfrm>
            <a:off x="1346597" y="3182634"/>
            <a:ext cx="8079581" cy="1462973"/>
          </a:xfrm>
        </p:spPr>
        <p:txBody>
          <a:bodyPr/>
          <a:lstStyle>
            <a:lvl1pPr marL="0" indent="0" algn="ctr">
              <a:buNone/>
              <a:defRPr sz="2121"/>
            </a:lvl1pPr>
            <a:lvl2pPr marL="403982" indent="0" algn="ctr">
              <a:buNone/>
              <a:defRPr sz="1767"/>
            </a:lvl2pPr>
            <a:lvl3pPr marL="807964" indent="0" algn="ctr">
              <a:buNone/>
              <a:defRPr sz="1590"/>
            </a:lvl3pPr>
            <a:lvl4pPr marL="1211946" indent="0" algn="ctr">
              <a:buNone/>
              <a:defRPr sz="1414"/>
            </a:lvl4pPr>
            <a:lvl5pPr marL="1615928" indent="0" algn="ctr">
              <a:buNone/>
              <a:defRPr sz="1414"/>
            </a:lvl5pPr>
            <a:lvl6pPr marL="2019910" indent="0" algn="ctr">
              <a:buNone/>
              <a:defRPr sz="1414"/>
            </a:lvl6pPr>
            <a:lvl7pPr marL="2423892" indent="0" algn="ctr">
              <a:buNone/>
              <a:defRPr sz="1414"/>
            </a:lvl7pPr>
            <a:lvl8pPr marL="2827873" indent="0" algn="ctr">
              <a:buNone/>
              <a:defRPr sz="1414"/>
            </a:lvl8pPr>
            <a:lvl9pPr marL="3231855" indent="0" algn="ctr">
              <a:buNone/>
              <a:defRPr sz="1414"/>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2959662-BAB8-40BE-8F94-2794A0187EED}"/>
              </a:ext>
            </a:extLst>
          </p:cNvPr>
          <p:cNvSpPr>
            <a:spLocks noGrp="1"/>
          </p:cNvSpPr>
          <p:nvPr>
            <p:ph type="dt" sz="half" idx="10"/>
          </p:nvPr>
        </p:nvSpPr>
        <p:spPr/>
        <p:txBody>
          <a:bodyPr/>
          <a:lstStyle/>
          <a:p>
            <a:r>
              <a:rPr lang="fr-FR"/>
              <a:t>22/01/2026</a:t>
            </a:r>
          </a:p>
        </p:txBody>
      </p:sp>
      <p:sp>
        <p:nvSpPr>
          <p:cNvPr id="5" name="Espace réservé du pied de page 4">
            <a:extLst>
              <a:ext uri="{FF2B5EF4-FFF2-40B4-BE49-F238E27FC236}">
                <a16:creationId xmlns:a16="http://schemas.microsoft.com/office/drawing/2014/main" id="{8E033093-330B-497C-8C4E-F72E815657A2}"/>
              </a:ext>
            </a:extLst>
          </p:cNvPr>
          <p:cNvSpPr>
            <a:spLocks noGrp="1"/>
          </p:cNvSpPr>
          <p:nvPr>
            <p:ph type="ftr" sz="quarter" idx="11"/>
          </p:nvPr>
        </p:nvSpPr>
        <p:spPr/>
        <p:txBody>
          <a:bodyPr/>
          <a:lstStyle/>
          <a:p>
            <a:r>
              <a:rPr lang="fr-FR"/>
              <a:t>PERLE- Project Progress Review-1-2026</a:t>
            </a:r>
          </a:p>
        </p:txBody>
      </p:sp>
      <p:sp>
        <p:nvSpPr>
          <p:cNvPr id="6" name="Espace réservé du numéro de diapositive 5">
            <a:extLst>
              <a:ext uri="{FF2B5EF4-FFF2-40B4-BE49-F238E27FC236}">
                <a16:creationId xmlns:a16="http://schemas.microsoft.com/office/drawing/2014/main" id="{F4429CB5-682C-4F44-AF45-94E50533C2C3}"/>
              </a:ext>
            </a:extLst>
          </p:cNvPr>
          <p:cNvSpPr>
            <a:spLocks noGrp="1"/>
          </p:cNvSpPr>
          <p:nvPr>
            <p:ph type="sldNum" sz="quarter" idx="12"/>
          </p:nvPr>
        </p:nvSpPr>
        <p:spPr/>
        <p:txBody>
          <a:bodyPr/>
          <a:lstStyle/>
          <a:p>
            <a:fld id="{287C888C-2246-473E-A69D-9BC16C973E16}" type="slidenum">
              <a:rPr lang="fr-FR" smtClean="0"/>
              <a:t>‹N°›</a:t>
            </a:fld>
            <a:endParaRPr lang="fr-FR"/>
          </a:p>
        </p:txBody>
      </p:sp>
    </p:spTree>
    <p:extLst>
      <p:ext uri="{BB962C8B-B14F-4D97-AF65-F5344CB8AC3E}">
        <p14:creationId xmlns:p14="http://schemas.microsoft.com/office/powerpoint/2010/main" val="960316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numbers">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 y="0"/>
            <a:ext cx="10772418" cy="6059485"/>
          </a:xfrm>
          <a:prstGeom prst="rect">
            <a:avLst/>
          </a:prstGeom>
        </p:spPr>
      </p:pic>
      <p:sp>
        <p:nvSpPr>
          <p:cNvPr id="2" name="Titre 1"/>
          <p:cNvSpPr>
            <a:spLocks noGrp="1"/>
          </p:cNvSpPr>
          <p:nvPr>
            <p:ph type="title"/>
          </p:nvPr>
        </p:nvSpPr>
        <p:spPr>
          <a:xfrm>
            <a:off x="1173918" y="149425"/>
            <a:ext cx="8424938" cy="432048"/>
          </a:xfrm>
        </p:spPr>
        <p:txBody>
          <a:bodyPr>
            <a:normAutofit/>
          </a:bodyPr>
          <a:lstStyle>
            <a:lvl1pPr algn="ctr">
              <a:defRPr sz="2400" b="1">
                <a:solidFill>
                  <a:schemeClr val="bg1"/>
                </a:solidFill>
              </a:defRPr>
            </a:lvl1pPr>
          </a:lstStyle>
          <a:p>
            <a:r>
              <a:rPr lang="fr-FR" dirty="0"/>
              <a:t>Modifiez le style du titre</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22/01/2026</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PERLE- Project Progress Review-1-2026</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3212562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p-ijclab">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6" y="0"/>
            <a:ext cx="10772420" cy="6059487"/>
          </a:xfrm>
          <a:prstGeom prst="rect">
            <a:avLst/>
          </a:prstGeom>
        </p:spPr>
      </p:pic>
      <p:sp>
        <p:nvSpPr>
          <p:cNvPr id="2" name="Titre 1"/>
          <p:cNvSpPr>
            <a:spLocks noGrp="1"/>
          </p:cNvSpPr>
          <p:nvPr>
            <p:ph type="title"/>
          </p:nvPr>
        </p:nvSpPr>
        <p:spPr>
          <a:xfrm>
            <a:off x="2290043" y="149425"/>
            <a:ext cx="8208911" cy="432048"/>
          </a:xfrm>
        </p:spPr>
        <p:txBody>
          <a:bodyPr>
            <a:normAutofit/>
          </a:bodyPr>
          <a:lstStyle>
            <a:lvl1pPr>
              <a:defRPr lang="fr-FR" sz="2400" b="1" kern="1200" dirty="0" smtClean="0">
                <a:solidFill>
                  <a:srgbClr val="00294B"/>
                </a:solidFill>
                <a:latin typeface="+mj-lt"/>
                <a:ea typeface="+mj-ea"/>
                <a:cs typeface="+mj-cs"/>
              </a:defRPr>
            </a:lvl1pPr>
          </a:lstStyle>
          <a:p>
            <a:r>
              <a:rPr lang="fr-FR" dirty="0"/>
              <a:t>Modifiez le style du titre</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22/01/2026</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PERLE- Project Progress Review-1-2026</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4233263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slide-fili-perso">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6" y="0"/>
            <a:ext cx="10772420" cy="6059487"/>
          </a:xfrm>
          <a:prstGeom prst="rect">
            <a:avLst/>
          </a:prstGeom>
        </p:spPr>
      </p:pic>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22/01/2026</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PERLE- Project Progress Review-1-2026</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1" name="Titre 1"/>
          <p:cNvSpPr>
            <a:spLocks noGrp="1"/>
          </p:cNvSpPr>
          <p:nvPr>
            <p:ph type="title"/>
          </p:nvPr>
        </p:nvSpPr>
        <p:spPr>
          <a:xfrm>
            <a:off x="2290044" y="149425"/>
            <a:ext cx="5688632" cy="432048"/>
          </a:xfrm>
        </p:spPr>
        <p:txBody>
          <a:bodyPr>
            <a:normAutofit/>
          </a:bodyPr>
          <a:lstStyle>
            <a:lvl1pPr>
              <a:defRPr lang="fr-FR" sz="2400" b="1" kern="1200" dirty="0" smtClean="0">
                <a:solidFill>
                  <a:srgbClr val="00294B"/>
                </a:solidFill>
                <a:latin typeface="+mj-lt"/>
                <a:ea typeface="+mj-ea"/>
                <a:cs typeface="+mj-cs"/>
              </a:defRPr>
            </a:lvl1pPr>
          </a:lstStyle>
          <a:p>
            <a:r>
              <a:rPr lang="fr-FR" dirty="0"/>
              <a:t>Modifiez le style du titre</a:t>
            </a:r>
          </a:p>
        </p:txBody>
      </p:sp>
    </p:spTree>
    <p:extLst>
      <p:ext uri="{BB962C8B-B14F-4D97-AF65-F5344CB8AC3E}">
        <p14:creationId xmlns:p14="http://schemas.microsoft.com/office/powerpoint/2010/main" val="360620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tro-slide-perso">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6" y="0"/>
            <a:ext cx="10772420" cy="6059486"/>
          </a:xfrm>
          <a:prstGeom prst="rect">
            <a:avLst/>
          </a:prstGeom>
        </p:spPr>
      </p:pic>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22/01/2026</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PERLE- Project Progress Review-1-2026</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1" name="Titre 1"/>
          <p:cNvSpPr>
            <a:spLocks noGrp="1"/>
          </p:cNvSpPr>
          <p:nvPr>
            <p:ph type="title"/>
          </p:nvPr>
        </p:nvSpPr>
        <p:spPr>
          <a:xfrm>
            <a:off x="2290044" y="149425"/>
            <a:ext cx="5688632" cy="432048"/>
          </a:xfrm>
        </p:spPr>
        <p:txBody>
          <a:bodyPr>
            <a:normAutofit/>
          </a:bodyPr>
          <a:lstStyle>
            <a:lvl1pPr>
              <a:defRPr lang="fr-FR" sz="2400" b="1" kern="1200" dirty="0" smtClean="0">
                <a:solidFill>
                  <a:srgbClr val="00294B"/>
                </a:solidFill>
                <a:latin typeface="+mj-lt"/>
                <a:ea typeface="+mj-ea"/>
                <a:cs typeface="+mj-cs"/>
              </a:defRPr>
            </a:lvl1pPr>
          </a:lstStyle>
          <a:p>
            <a:r>
              <a:rPr lang="fr-FR" dirty="0"/>
              <a:t>Modifiez le style du titre</a:t>
            </a:r>
          </a:p>
        </p:txBody>
      </p:sp>
    </p:spTree>
    <p:extLst>
      <p:ext uri="{BB962C8B-B14F-4D97-AF65-F5344CB8AC3E}">
        <p14:creationId xmlns:p14="http://schemas.microsoft.com/office/powerpoint/2010/main" val="680099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lide-2-fili-tutelles">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6" y="0"/>
            <a:ext cx="10772420" cy="6059486"/>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22/01/2026</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PERLE- Project Progress Review-1-2026</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3325913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lide-2-fili">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 y="0"/>
            <a:ext cx="10772418" cy="6059486"/>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22/01/2026</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PERLE- Project Progress Review-1-2026</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283614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slide-2">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 y="0"/>
            <a:ext cx="10772418" cy="6059485"/>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22/01/2026</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PERLE- Project Progress Review-1-2026</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317065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slide-2-fili-small">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 y="0"/>
            <a:ext cx="10772417" cy="6059485"/>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22/01/2026</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a:t>PERLE- Project Progress Review-1-2026</a:t>
            </a:r>
            <a:endParaRPr lang="fr-FR" dirty="0"/>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3356109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41363" y="322263"/>
            <a:ext cx="9290050" cy="11715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741363" y="1612900"/>
            <a:ext cx="9290050" cy="3844925"/>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741363" y="5616575"/>
            <a:ext cx="2422525" cy="322263"/>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22/01/2026</a:t>
            </a:r>
          </a:p>
        </p:txBody>
      </p:sp>
      <p:sp>
        <p:nvSpPr>
          <p:cNvPr id="5" name="Espace réservé du pied de page 4"/>
          <p:cNvSpPr>
            <a:spLocks noGrp="1"/>
          </p:cNvSpPr>
          <p:nvPr>
            <p:ph type="ftr" sz="quarter" idx="3"/>
          </p:nvPr>
        </p:nvSpPr>
        <p:spPr>
          <a:xfrm>
            <a:off x="3568700" y="5616575"/>
            <a:ext cx="3635375" cy="32226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PERLE- Project Progress Review-1-2026</a:t>
            </a:r>
            <a:endParaRPr lang="fr-FR" dirty="0"/>
          </a:p>
        </p:txBody>
      </p:sp>
      <p:sp>
        <p:nvSpPr>
          <p:cNvPr id="6" name="Espace réservé du numéro de diapositive 5"/>
          <p:cNvSpPr>
            <a:spLocks noGrp="1"/>
          </p:cNvSpPr>
          <p:nvPr>
            <p:ph type="sldNum" sz="quarter" idx="4"/>
          </p:nvPr>
        </p:nvSpPr>
        <p:spPr>
          <a:xfrm>
            <a:off x="7608888" y="5616575"/>
            <a:ext cx="2422525" cy="322263"/>
          </a:xfrm>
          <a:prstGeom prst="rect">
            <a:avLst/>
          </a:prstGeom>
        </p:spPr>
        <p:txBody>
          <a:bodyPr vert="horz" lIns="91440" tIns="45720" rIns="91440" bIns="45720" rtlCol="0" anchor="ctr"/>
          <a:lstStyle>
            <a:lvl1pPr algn="r">
              <a:defRPr sz="1200">
                <a:solidFill>
                  <a:schemeClr val="tx1">
                    <a:tint val="75000"/>
                  </a:schemeClr>
                </a:solidFill>
              </a:defRPr>
            </a:lvl1pPr>
          </a:lstStyle>
          <a:p>
            <a:fld id="{77E71596-5F9D-49C5-9701-16B3CA54319D}" type="slidenum">
              <a:rPr lang="fr-FR" smtClean="0"/>
              <a:t>‹N°›</a:t>
            </a:fld>
            <a:endParaRPr lang="fr-FR"/>
          </a:p>
        </p:txBody>
      </p:sp>
    </p:spTree>
    <p:extLst>
      <p:ext uri="{BB962C8B-B14F-4D97-AF65-F5344CB8AC3E}">
        <p14:creationId xmlns:p14="http://schemas.microsoft.com/office/powerpoint/2010/main" val="331646588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1" r:id="rId3"/>
    <p:sldLayoutId id="2147483708" r:id="rId4"/>
    <p:sldLayoutId id="2147483709" r:id="rId5"/>
    <p:sldLayoutId id="2147483702" r:id="rId6"/>
    <p:sldLayoutId id="2147483703" r:id="rId7"/>
    <p:sldLayoutId id="2147483704" r:id="rId8"/>
    <p:sldLayoutId id="2147483710" r:id="rId9"/>
    <p:sldLayoutId id="2147483711" r:id="rId10"/>
    <p:sldLayoutId id="2147483712"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0.xml"/><Relationship Id="rId4" Type="http://schemas.openxmlformats.org/officeDocument/2006/relationships/image" Target="../media/image20.emf"/></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a:extLst>
              <a:ext uri="{FF2B5EF4-FFF2-40B4-BE49-F238E27FC236}">
                <a16:creationId xmlns:a16="http://schemas.microsoft.com/office/drawing/2014/main" id="{F989C989-18D5-49B8-83F0-25407A2D7F55}"/>
              </a:ext>
            </a:extLst>
          </p:cNvPr>
          <p:cNvSpPr>
            <a:spLocks noGrp="1"/>
          </p:cNvSpPr>
          <p:nvPr>
            <p:ph type="ftr" sz="quarter" idx="11"/>
          </p:nvPr>
        </p:nvSpPr>
        <p:spPr/>
        <p:txBody>
          <a:bodyPr/>
          <a:lstStyle/>
          <a:p>
            <a:r>
              <a:rPr lang="fr-FR" dirty="0"/>
              <a:t>PERLE- Project Progress Review-1-2026</a:t>
            </a:r>
          </a:p>
        </p:txBody>
      </p:sp>
      <p:sp>
        <p:nvSpPr>
          <p:cNvPr id="7" name="Espace réservé du numéro de diapositive 6">
            <a:extLst>
              <a:ext uri="{FF2B5EF4-FFF2-40B4-BE49-F238E27FC236}">
                <a16:creationId xmlns:a16="http://schemas.microsoft.com/office/drawing/2014/main" id="{0D07A81A-6C77-4A99-ABCE-88F6992AC18B}"/>
              </a:ext>
            </a:extLst>
          </p:cNvPr>
          <p:cNvSpPr>
            <a:spLocks noGrp="1"/>
          </p:cNvSpPr>
          <p:nvPr>
            <p:ph type="sldNum" sz="quarter" idx="12"/>
          </p:nvPr>
        </p:nvSpPr>
        <p:spPr/>
        <p:txBody>
          <a:bodyPr/>
          <a:lstStyle/>
          <a:p>
            <a:fld id="{77E71596-5F9D-49C5-9701-16B3CA54319D}" type="slidenum">
              <a:rPr lang="fr-FR" smtClean="0"/>
              <a:pPr/>
              <a:t>1</a:t>
            </a:fld>
            <a:endParaRPr lang="fr-FR" dirty="0"/>
          </a:p>
        </p:txBody>
      </p:sp>
      <p:sp>
        <p:nvSpPr>
          <p:cNvPr id="3" name="Espace réservé de la date 2">
            <a:extLst>
              <a:ext uri="{FF2B5EF4-FFF2-40B4-BE49-F238E27FC236}">
                <a16:creationId xmlns:a16="http://schemas.microsoft.com/office/drawing/2014/main" id="{2429DF77-A478-FFF4-2246-33D934A1FF26}"/>
              </a:ext>
            </a:extLst>
          </p:cNvPr>
          <p:cNvSpPr>
            <a:spLocks noGrp="1"/>
          </p:cNvSpPr>
          <p:nvPr>
            <p:ph type="dt" sz="half" idx="10"/>
          </p:nvPr>
        </p:nvSpPr>
        <p:spPr/>
        <p:txBody>
          <a:bodyPr/>
          <a:lstStyle/>
          <a:p>
            <a:r>
              <a:rPr lang="fr-FR" dirty="0"/>
              <a:t>22/01/2026</a:t>
            </a:r>
          </a:p>
        </p:txBody>
      </p:sp>
      <p:pic>
        <p:nvPicPr>
          <p:cNvPr id="4" name="Image 3">
            <a:extLst>
              <a:ext uri="{FF2B5EF4-FFF2-40B4-BE49-F238E27FC236}">
                <a16:creationId xmlns:a16="http://schemas.microsoft.com/office/drawing/2014/main" id="{8CE213AC-7DC4-881A-BE68-5F6D90102AD1}"/>
              </a:ext>
            </a:extLst>
          </p:cNvPr>
          <p:cNvPicPr>
            <a:picLocks noChangeAspect="1"/>
          </p:cNvPicPr>
          <p:nvPr/>
        </p:nvPicPr>
        <p:blipFill rotWithShape="1">
          <a:blip r:embed="rId2" cstate="screen">
            <a:alphaModFix amt="54000"/>
            <a:extLst>
              <a:ext uri="{28A0092B-C50C-407E-A947-70E740481C1C}">
                <a14:useLocalDpi xmlns:a14="http://schemas.microsoft.com/office/drawing/2010/main"/>
              </a:ext>
            </a:extLst>
          </a:blip>
          <a:srcRect/>
          <a:stretch/>
        </p:blipFill>
        <p:spPr>
          <a:xfrm>
            <a:off x="3336252" y="1712099"/>
            <a:ext cx="4426399" cy="3477885"/>
          </a:xfrm>
          <a:prstGeom prst="rect">
            <a:avLst/>
          </a:prstGeom>
        </p:spPr>
      </p:pic>
      <p:sp>
        <p:nvSpPr>
          <p:cNvPr id="9" name="ZoneTexte 8">
            <a:extLst>
              <a:ext uri="{FF2B5EF4-FFF2-40B4-BE49-F238E27FC236}">
                <a16:creationId xmlns:a16="http://schemas.microsoft.com/office/drawing/2014/main" id="{27E7CFD6-0172-42A9-A91E-F497F6A95F1D}"/>
              </a:ext>
            </a:extLst>
          </p:cNvPr>
          <p:cNvSpPr txBox="1"/>
          <p:nvPr/>
        </p:nvSpPr>
        <p:spPr>
          <a:xfrm>
            <a:off x="993899" y="1733600"/>
            <a:ext cx="9145016" cy="2800767"/>
          </a:xfrm>
          <a:prstGeom prst="rect">
            <a:avLst/>
          </a:prstGeom>
          <a:noFill/>
        </p:spPr>
        <p:txBody>
          <a:bodyPr wrap="square" rtlCol="0">
            <a:spAutoFit/>
          </a:bodyPr>
          <a:lstStyle/>
          <a:p>
            <a:pPr algn="ctr"/>
            <a:r>
              <a:rPr lang="fr-FR" sz="3600" dirty="0">
                <a:solidFill>
                  <a:schemeClr val="accent1">
                    <a:lumMod val="75000"/>
                  </a:schemeClr>
                </a:solidFill>
                <a:latin typeface="+mn-lt"/>
              </a:rPr>
              <a:t>Project Progress Review (PPR) 1-2026</a:t>
            </a:r>
          </a:p>
          <a:p>
            <a:pPr algn="ctr"/>
            <a:endParaRPr lang="fr-FR" sz="3600" dirty="0">
              <a:solidFill>
                <a:schemeClr val="accent1">
                  <a:lumMod val="75000"/>
                </a:schemeClr>
              </a:solidFill>
              <a:latin typeface="+mn-lt"/>
            </a:endParaRPr>
          </a:p>
          <a:p>
            <a:pPr algn="ctr"/>
            <a:r>
              <a:rPr lang="fr-FR" sz="2800" dirty="0">
                <a:latin typeface="+mn-lt"/>
              </a:rPr>
              <a:t>WP- 08: RF systems </a:t>
            </a:r>
          </a:p>
          <a:p>
            <a:pPr algn="ctr"/>
            <a:r>
              <a:rPr lang="fr-FR" sz="2800" dirty="0">
                <a:latin typeface="+mn-lt"/>
              </a:rPr>
              <a:t>Présenté par C. JOLY pour le compte de l’équipe</a:t>
            </a:r>
          </a:p>
          <a:p>
            <a:pPr algn="ctr"/>
            <a:endParaRPr lang="fr-FR" sz="2400" dirty="0">
              <a:latin typeface="+mn-lt"/>
            </a:endParaRPr>
          </a:p>
          <a:p>
            <a:pPr algn="ctr"/>
            <a:endParaRPr lang="fr-FR" sz="2400" dirty="0">
              <a:latin typeface="+mn-lt"/>
            </a:endParaRPr>
          </a:p>
        </p:txBody>
      </p:sp>
      <p:pic>
        <p:nvPicPr>
          <p:cNvPr id="5" name="Image 4">
            <a:extLst>
              <a:ext uri="{FF2B5EF4-FFF2-40B4-BE49-F238E27FC236}">
                <a16:creationId xmlns:a16="http://schemas.microsoft.com/office/drawing/2014/main" id="{E0537CC1-C2DF-C452-B89B-2387774B0826}"/>
              </a:ext>
            </a:extLst>
          </p:cNvPr>
          <p:cNvPicPr>
            <a:picLocks noChangeAspect="1"/>
          </p:cNvPicPr>
          <p:nvPr/>
        </p:nvPicPr>
        <p:blipFill>
          <a:blip r:embed="rId3"/>
          <a:stretch>
            <a:fillRect/>
          </a:stretch>
        </p:blipFill>
        <p:spPr>
          <a:xfrm>
            <a:off x="4988867" y="774789"/>
            <a:ext cx="1117600" cy="762000"/>
          </a:xfrm>
          <a:prstGeom prst="rect">
            <a:avLst/>
          </a:prstGeom>
        </p:spPr>
      </p:pic>
      <p:sp>
        <p:nvSpPr>
          <p:cNvPr id="8" name="ZoneTexte 7">
            <a:extLst>
              <a:ext uri="{FF2B5EF4-FFF2-40B4-BE49-F238E27FC236}">
                <a16:creationId xmlns:a16="http://schemas.microsoft.com/office/drawing/2014/main" id="{9FC72497-69E5-4140-A91B-65E168BC0449}"/>
              </a:ext>
            </a:extLst>
          </p:cNvPr>
          <p:cNvSpPr txBox="1"/>
          <p:nvPr/>
        </p:nvSpPr>
        <p:spPr>
          <a:xfrm>
            <a:off x="230449" y="4823034"/>
            <a:ext cx="10371750" cy="923330"/>
          </a:xfrm>
          <a:prstGeom prst="rect">
            <a:avLst/>
          </a:prstGeom>
          <a:noFill/>
        </p:spPr>
        <p:txBody>
          <a:bodyPr wrap="none" rtlCol="0">
            <a:spAutoFit/>
          </a:bodyPr>
          <a:lstStyle/>
          <a:p>
            <a:pPr algn="ctr"/>
            <a:r>
              <a:rPr lang="en-GB" sz="1000" dirty="0">
                <a:latin typeface="+mn-lt"/>
              </a:rPr>
              <a:t>N. </a:t>
            </a:r>
            <a:r>
              <a:rPr lang="en-GB" sz="1000" dirty="0" err="1">
                <a:latin typeface="+mn-lt"/>
              </a:rPr>
              <a:t>Belouchrani</a:t>
            </a:r>
            <a:r>
              <a:rPr lang="en-GB" sz="1000" dirty="0"/>
              <a:t>*,</a:t>
            </a:r>
            <a:r>
              <a:rPr lang="en-GB" sz="1000" dirty="0">
                <a:latin typeface="+mn-lt"/>
              </a:rPr>
              <a:t> X. </a:t>
            </a:r>
            <a:r>
              <a:rPr lang="en-GB" sz="1000" dirty="0" err="1">
                <a:latin typeface="+mn-lt"/>
              </a:rPr>
              <a:t>Lafay</a:t>
            </a:r>
            <a:r>
              <a:rPr lang="en-GB" sz="1000" dirty="0">
                <a:latin typeface="+mn-lt"/>
              </a:rPr>
              <a:t>, S. Berthelot, J-F. </a:t>
            </a:r>
            <a:r>
              <a:rPr lang="en-GB" sz="1000" dirty="0" err="1">
                <a:latin typeface="+mn-lt"/>
              </a:rPr>
              <a:t>Yaniche</a:t>
            </a:r>
            <a:r>
              <a:rPr lang="en-GB" sz="1000" dirty="0">
                <a:latin typeface="+mn-lt"/>
              </a:rPr>
              <a:t>, O. </a:t>
            </a:r>
            <a:r>
              <a:rPr lang="en-GB" sz="1000" dirty="0" err="1">
                <a:latin typeface="+mn-lt"/>
              </a:rPr>
              <a:t>Frossard</a:t>
            </a:r>
            <a:r>
              <a:rPr lang="en-GB" sz="1000" dirty="0">
                <a:latin typeface="+mn-lt"/>
              </a:rPr>
              <a:t>,  A. Martens, P. </a:t>
            </a:r>
            <a:r>
              <a:rPr lang="en-GB" sz="1000" dirty="0" err="1">
                <a:latin typeface="+mn-lt"/>
              </a:rPr>
              <a:t>Gauron</a:t>
            </a:r>
            <a:r>
              <a:rPr lang="en-GB" sz="1000" dirty="0">
                <a:latin typeface="+mn-lt"/>
              </a:rPr>
              <a:t>, F. Bouly, A. </a:t>
            </a:r>
            <a:r>
              <a:rPr lang="en-GB" sz="1000" dirty="0" err="1">
                <a:latin typeface="+mn-lt"/>
              </a:rPr>
              <a:t>Buthod</a:t>
            </a:r>
            <a:r>
              <a:rPr lang="en-GB" sz="1000" dirty="0">
                <a:latin typeface="+mn-lt"/>
              </a:rPr>
              <a:t>, C. </a:t>
            </a:r>
            <a:r>
              <a:rPr lang="en-GB" sz="1000" dirty="0" err="1">
                <a:latin typeface="+mn-lt"/>
              </a:rPr>
              <a:t>Guérin</a:t>
            </a:r>
            <a:r>
              <a:rPr lang="en-GB" sz="1000" dirty="0">
                <a:latin typeface="+mn-lt"/>
              </a:rPr>
              <a:t>  with a strong interaction with the IDROGEN Team  : </a:t>
            </a:r>
          </a:p>
          <a:p>
            <a:pPr algn="ctr"/>
            <a:r>
              <a:rPr lang="en-GB" sz="1000" dirty="0">
                <a:latin typeface="+mn-lt"/>
              </a:rPr>
              <a:t>D. </a:t>
            </a:r>
            <a:r>
              <a:rPr lang="en-GB" sz="1000" dirty="0" err="1">
                <a:latin typeface="+mn-lt"/>
              </a:rPr>
              <a:t>Charlet</a:t>
            </a:r>
            <a:r>
              <a:rPr lang="en-GB" sz="1000" dirty="0">
                <a:latin typeface="+mn-lt"/>
              </a:rPr>
              <a:t>, A. Back, C. </a:t>
            </a:r>
            <a:r>
              <a:rPr lang="en-GB" sz="1000" dirty="0" err="1">
                <a:latin typeface="+mn-lt"/>
              </a:rPr>
              <a:t>Esnault</a:t>
            </a:r>
            <a:r>
              <a:rPr lang="en-GB" sz="1000" dirty="0">
                <a:latin typeface="+mn-lt"/>
              </a:rPr>
              <a:t>, M. </a:t>
            </a:r>
            <a:r>
              <a:rPr lang="en-GB" sz="1000" dirty="0" err="1">
                <a:latin typeface="+mn-lt"/>
              </a:rPr>
              <a:t>Taurigna</a:t>
            </a:r>
            <a:r>
              <a:rPr lang="en-GB" sz="1000" dirty="0">
                <a:latin typeface="+mn-lt"/>
              </a:rPr>
              <a:t>, C. </a:t>
            </a:r>
            <a:r>
              <a:rPr lang="en-GB" sz="1000" dirty="0" err="1">
                <a:latin typeface="+mn-lt"/>
              </a:rPr>
              <a:t>Cheik-ali</a:t>
            </a:r>
            <a:r>
              <a:rPr lang="en-GB" sz="1000" dirty="0">
                <a:latin typeface="+mn-lt"/>
              </a:rPr>
              <a:t> , C. </a:t>
            </a:r>
            <a:r>
              <a:rPr lang="en-GB" sz="1000" dirty="0" err="1">
                <a:latin typeface="+mn-lt"/>
              </a:rPr>
              <a:t>Soulet</a:t>
            </a:r>
            <a:r>
              <a:rPr lang="en-GB" sz="1000" dirty="0"/>
              <a:t>, </a:t>
            </a:r>
            <a:r>
              <a:rPr lang="en-GB" sz="1000" dirty="0">
                <a:latin typeface="+mn-lt"/>
              </a:rPr>
              <a:t>Gaetan </a:t>
            </a:r>
            <a:r>
              <a:rPr lang="en-GB" sz="1000" dirty="0" err="1">
                <a:latin typeface="+mn-lt"/>
              </a:rPr>
              <a:t>Seuillot</a:t>
            </a:r>
            <a:r>
              <a:rPr lang="en-GB" sz="1000" dirty="0">
                <a:latin typeface="+mn-lt"/>
              </a:rPr>
              <a:t>, Mathias Vecchio, Sid Ali </a:t>
            </a:r>
            <a:r>
              <a:rPr lang="en-GB" sz="1000" dirty="0" err="1">
                <a:latin typeface="+mn-lt"/>
              </a:rPr>
              <a:t>Cherrati</a:t>
            </a:r>
            <a:r>
              <a:rPr lang="en-GB" sz="1000" dirty="0">
                <a:latin typeface="+mn-lt"/>
              </a:rPr>
              <a:t> in collaboration with P-E. Potty , Michel Lours( LTE lab) , Cédric </a:t>
            </a:r>
            <a:r>
              <a:rPr lang="en-GB" sz="1000" dirty="0" err="1">
                <a:latin typeface="+mn-lt"/>
              </a:rPr>
              <a:t>Viou</a:t>
            </a:r>
            <a:r>
              <a:rPr lang="en-GB" sz="1000" dirty="0">
                <a:latin typeface="+mn-lt"/>
              </a:rPr>
              <a:t> (ORN lab).</a:t>
            </a:r>
          </a:p>
          <a:p>
            <a:pPr algn="ctr"/>
            <a:endParaRPr lang="en-GB" sz="1000" dirty="0">
              <a:latin typeface="+mn-lt"/>
            </a:endParaRPr>
          </a:p>
          <a:p>
            <a:endParaRPr lang="en-GB" sz="800" dirty="0"/>
          </a:p>
          <a:p>
            <a:endParaRPr lang="en-GB" sz="800" dirty="0"/>
          </a:p>
          <a:p>
            <a:r>
              <a:rPr lang="en-GB" sz="800" dirty="0"/>
              <a:t>PhD student CIFRE IJCLab &amp; ASC</a:t>
            </a:r>
          </a:p>
        </p:txBody>
      </p:sp>
      <p:pic>
        <p:nvPicPr>
          <p:cNvPr id="10" name="Image 9">
            <a:extLst>
              <a:ext uri="{FF2B5EF4-FFF2-40B4-BE49-F238E27FC236}">
                <a16:creationId xmlns:a16="http://schemas.microsoft.com/office/drawing/2014/main" id="{E57B5A3A-BAEC-427C-B6AB-59DEF3335CF4}"/>
              </a:ext>
            </a:extLst>
          </p:cNvPr>
          <p:cNvPicPr>
            <a:picLocks noChangeAspect="1"/>
          </p:cNvPicPr>
          <p:nvPr/>
        </p:nvPicPr>
        <p:blipFill rotWithShape="1">
          <a:blip r:embed="rId4"/>
          <a:srcRect l="3924" b="4398"/>
          <a:stretch/>
        </p:blipFill>
        <p:spPr>
          <a:xfrm>
            <a:off x="8400396" y="3921066"/>
            <a:ext cx="2111844" cy="830997"/>
          </a:xfrm>
          <a:prstGeom prst="rect">
            <a:avLst/>
          </a:prstGeom>
        </p:spPr>
      </p:pic>
      <p:pic>
        <p:nvPicPr>
          <p:cNvPr id="12" name="Image 11">
            <a:extLst>
              <a:ext uri="{FF2B5EF4-FFF2-40B4-BE49-F238E27FC236}">
                <a16:creationId xmlns:a16="http://schemas.microsoft.com/office/drawing/2014/main" id="{31F2480C-9405-4558-96A7-D49FD6F0BDF0}"/>
              </a:ext>
            </a:extLst>
          </p:cNvPr>
          <p:cNvPicPr>
            <a:picLocks noChangeAspect="1"/>
          </p:cNvPicPr>
          <p:nvPr/>
        </p:nvPicPr>
        <p:blipFill>
          <a:blip r:embed="rId5"/>
          <a:stretch>
            <a:fillRect/>
          </a:stretch>
        </p:blipFill>
        <p:spPr>
          <a:xfrm>
            <a:off x="9561631" y="2475444"/>
            <a:ext cx="1012208" cy="1563037"/>
          </a:xfrm>
          <a:prstGeom prst="rect">
            <a:avLst/>
          </a:prstGeom>
        </p:spPr>
      </p:pic>
      <p:pic>
        <p:nvPicPr>
          <p:cNvPr id="13" name="Image 12">
            <a:extLst>
              <a:ext uri="{FF2B5EF4-FFF2-40B4-BE49-F238E27FC236}">
                <a16:creationId xmlns:a16="http://schemas.microsoft.com/office/drawing/2014/main" id="{DB075A58-0E09-4A34-8C24-F7850B5729CD}"/>
              </a:ext>
            </a:extLst>
          </p:cNvPr>
          <p:cNvPicPr>
            <a:picLocks noChangeAspect="1"/>
          </p:cNvPicPr>
          <p:nvPr/>
        </p:nvPicPr>
        <p:blipFill>
          <a:blip r:embed="rId6">
            <a:duotone>
              <a:schemeClr val="accent5">
                <a:shade val="45000"/>
                <a:satMod val="135000"/>
              </a:schemeClr>
              <a:prstClr val="white"/>
            </a:duotone>
          </a:blip>
          <a:stretch>
            <a:fillRect/>
          </a:stretch>
        </p:blipFill>
        <p:spPr>
          <a:xfrm>
            <a:off x="9725926" y="1583086"/>
            <a:ext cx="721718" cy="736650"/>
          </a:xfrm>
          <a:prstGeom prst="rect">
            <a:avLst/>
          </a:prstGeom>
        </p:spPr>
      </p:pic>
      <p:pic>
        <p:nvPicPr>
          <p:cNvPr id="14" name="Image 13">
            <a:extLst>
              <a:ext uri="{FF2B5EF4-FFF2-40B4-BE49-F238E27FC236}">
                <a16:creationId xmlns:a16="http://schemas.microsoft.com/office/drawing/2014/main" id="{693C19AD-B8F5-4747-A8FE-80EB038EB30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04452" y="869504"/>
            <a:ext cx="1893397" cy="369494"/>
          </a:xfrm>
          <a:prstGeom prst="rect">
            <a:avLst/>
          </a:prstGeom>
        </p:spPr>
      </p:pic>
    </p:spTree>
    <p:extLst>
      <p:ext uri="{BB962C8B-B14F-4D97-AF65-F5344CB8AC3E}">
        <p14:creationId xmlns:p14="http://schemas.microsoft.com/office/powerpoint/2010/main" val="915661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2F7B93-E288-44C2-B53A-2029DA47F762}"/>
              </a:ext>
            </a:extLst>
          </p:cNvPr>
          <p:cNvSpPr>
            <a:spLocks noGrp="1"/>
          </p:cNvSpPr>
          <p:nvPr>
            <p:ph type="title"/>
          </p:nvPr>
        </p:nvSpPr>
        <p:spPr>
          <a:xfrm>
            <a:off x="1137915" y="149425"/>
            <a:ext cx="5688632" cy="432048"/>
          </a:xfrm>
        </p:spPr>
        <p:txBody>
          <a:bodyPr>
            <a:normAutofit/>
          </a:bodyPr>
          <a:lstStyle/>
          <a:p>
            <a:r>
              <a:rPr lang="fr-FR" dirty="0">
                <a:solidFill>
                  <a:schemeClr val="accent1">
                    <a:lumMod val="75000"/>
                  </a:schemeClr>
                </a:solidFill>
                <a:latin typeface="+mn-lt"/>
              </a:rPr>
              <a:t>Etat d’Avancement TDR </a:t>
            </a:r>
          </a:p>
        </p:txBody>
      </p:sp>
      <p:sp>
        <p:nvSpPr>
          <p:cNvPr id="8" name="Espace réservé du pied de page 7">
            <a:extLst>
              <a:ext uri="{FF2B5EF4-FFF2-40B4-BE49-F238E27FC236}">
                <a16:creationId xmlns:a16="http://schemas.microsoft.com/office/drawing/2014/main" id="{D96025E7-4870-4E02-BA73-927AADA77D28}"/>
              </a:ext>
            </a:extLst>
          </p:cNvPr>
          <p:cNvSpPr>
            <a:spLocks noGrp="1"/>
          </p:cNvSpPr>
          <p:nvPr>
            <p:ph type="ftr" sz="quarter" idx="11"/>
          </p:nvPr>
        </p:nvSpPr>
        <p:spPr/>
        <p:txBody>
          <a:bodyPr/>
          <a:lstStyle/>
          <a:p>
            <a:r>
              <a:rPr lang="fr-FR">
                <a:latin typeface="+mn-lt"/>
              </a:rPr>
              <a:t>PERLE- Project Progress Review-1-2026</a:t>
            </a:r>
            <a:endParaRPr lang="fr-FR" dirty="0">
              <a:latin typeface="+mn-lt"/>
            </a:endParaRPr>
          </a:p>
        </p:txBody>
      </p:sp>
      <p:sp>
        <p:nvSpPr>
          <p:cNvPr id="9" name="Espace réservé du numéro de diapositive 8">
            <a:extLst>
              <a:ext uri="{FF2B5EF4-FFF2-40B4-BE49-F238E27FC236}">
                <a16:creationId xmlns:a16="http://schemas.microsoft.com/office/drawing/2014/main" id="{C5618E59-5A4B-4C6D-BCAA-0C1A37FBED19}"/>
              </a:ext>
            </a:extLst>
          </p:cNvPr>
          <p:cNvSpPr>
            <a:spLocks noGrp="1"/>
          </p:cNvSpPr>
          <p:nvPr>
            <p:ph type="sldNum" sz="quarter" idx="12"/>
          </p:nvPr>
        </p:nvSpPr>
        <p:spPr/>
        <p:txBody>
          <a:bodyPr/>
          <a:lstStyle/>
          <a:p>
            <a:fld id="{77E71596-5F9D-49C5-9701-16B3CA54319D}" type="slidenum">
              <a:rPr lang="fr-FR" smtClean="0">
                <a:latin typeface="+mn-lt"/>
              </a:rPr>
              <a:pPr/>
              <a:t>2</a:t>
            </a:fld>
            <a:endParaRPr lang="fr-FR" dirty="0">
              <a:latin typeface="+mn-lt"/>
            </a:endParaRPr>
          </a:p>
        </p:txBody>
      </p:sp>
      <p:sp>
        <p:nvSpPr>
          <p:cNvPr id="4" name="ZoneTexte 3">
            <a:extLst>
              <a:ext uri="{FF2B5EF4-FFF2-40B4-BE49-F238E27FC236}">
                <a16:creationId xmlns:a16="http://schemas.microsoft.com/office/drawing/2014/main" id="{DD5F88F1-C0C2-B8F5-D581-10623474AF23}"/>
              </a:ext>
            </a:extLst>
          </p:cNvPr>
          <p:cNvSpPr txBox="1"/>
          <p:nvPr/>
        </p:nvSpPr>
        <p:spPr>
          <a:xfrm>
            <a:off x="1" y="585528"/>
            <a:ext cx="10772774" cy="5232202"/>
          </a:xfrm>
          <a:prstGeom prst="rect">
            <a:avLst/>
          </a:prstGeom>
          <a:noFill/>
        </p:spPr>
        <p:txBody>
          <a:bodyPr wrap="square" rtlCol="0">
            <a:spAutoFit/>
          </a:bodyPr>
          <a:lstStyle/>
          <a:p>
            <a:endParaRPr lang="en-GB" sz="1800" b="1" u="sng" dirty="0"/>
          </a:p>
          <a:p>
            <a:pPr marL="342900" indent="-342900">
              <a:buFont typeface="Wingdings" pitchFamily="2" charset="2"/>
              <a:buChar char="§"/>
            </a:pPr>
            <a:r>
              <a:rPr lang="en-GB" sz="1800" dirty="0"/>
              <a:t>TDR with a global definition of the RF systems in progress :</a:t>
            </a:r>
          </a:p>
          <a:p>
            <a:endParaRPr lang="en-GB" sz="1800" dirty="0"/>
          </a:p>
          <a:p>
            <a:pPr lvl="1" indent="0"/>
            <a:r>
              <a:rPr lang="en-GB" sz="1600" dirty="0"/>
              <a:t>- VIII.	RF systems (</a:t>
            </a:r>
            <a:r>
              <a:rPr lang="en-GB" sz="1600" dirty="0" err="1"/>
              <a:t>indicatif</a:t>
            </a:r>
            <a:r>
              <a:rPr lang="en-GB" sz="1600" dirty="0"/>
              <a:t>: ~ 25 pages max)	</a:t>
            </a:r>
            <a:r>
              <a:rPr lang="en-GB" sz="1600" dirty="0">
                <a:sym typeface="Wingdings" panose="05000000000000000000" pitchFamily="2" charset="2"/>
              </a:rPr>
              <a:t> </a:t>
            </a:r>
            <a:r>
              <a:rPr lang="en-GB" sz="1600" dirty="0">
                <a:solidFill>
                  <a:srgbClr val="FFC000"/>
                </a:solidFill>
                <a:sym typeface="Wingdings" panose="05000000000000000000" pitchFamily="2" charset="2"/>
              </a:rPr>
              <a:t>revision received ( standby)</a:t>
            </a:r>
            <a:endParaRPr lang="en-GB" sz="1600" dirty="0">
              <a:solidFill>
                <a:srgbClr val="FFC000"/>
              </a:solidFill>
            </a:endParaRPr>
          </a:p>
          <a:p>
            <a:pPr lvl="2" indent="0"/>
            <a:r>
              <a:rPr lang="en-GB" sz="1600" dirty="0"/>
              <a:t>A.	Introduction	</a:t>
            </a:r>
          </a:p>
          <a:p>
            <a:pPr lvl="2" indent="0"/>
            <a:r>
              <a:rPr lang="en-GB" sz="1600" dirty="0"/>
              <a:t>B.	Requirements	</a:t>
            </a:r>
          </a:p>
          <a:p>
            <a:pPr lvl="2" indent="0"/>
            <a:r>
              <a:rPr lang="en-GB" sz="1600" dirty="0"/>
              <a:t>C.	Distributed Master Oscillator	</a:t>
            </a:r>
          </a:p>
          <a:p>
            <a:pPr lvl="2" indent="0"/>
            <a:r>
              <a:rPr lang="en-GB" sz="1600" dirty="0"/>
              <a:t>D.	Timing system	</a:t>
            </a:r>
          </a:p>
          <a:p>
            <a:pPr lvl="2" indent="0"/>
            <a:r>
              <a:rPr lang="en-GB" sz="1600" dirty="0"/>
              <a:t>E.	Frequency Tuning System	</a:t>
            </a:r>
          </a:p>
          <a:p>
            <a:pPr lvl="2" indent="0"/>
            <a:r>
              <a:rPr lang="en-GB" sz="1600" dirty="0"/>
              <a:t>F.	RF power system	</a:t>
            </a:r>
          </a:p>
          <a:p>
            <a:pPr marL="1347788" lvl="2" indent="-342900">
              <a:buAutoNum type="alphaUcPeriod" startAt="7"/>
            </a:pPr>
            <a:r>
              <a:rPr lang="en-GB" sz="1600" dirty="0"/>
              <a:t>LLRF system	</a:t>
            </a:r>
          </a:p>
          <a:p>
            <a:pPr lvl="2" indent="0"/>
            <a:endParaRPr lang="en-GB" sz="1600" dirty="0"/>
          </a:p>
          <a:p>
            <a:pPr lvl="2" indent="0"/>
            <a:r>
              <a:rPr lang="en-GB" sz="1600" dirty="0"/>
              <a:t>And a chapiter on MPS :         </a:t>
            </a:r>
            <a:r>
              <a:rPr lang="en-GB" sz="1600" dirty="0">
                <a:sym typeface="Wingdings" panose="05000000000000000000" pitchFamily="2" charset="2"/>
              </a:rPr>
              <a:t> </a:t>
            </a:r>
            <a:r>
              <a:rPr lang="en-GB" sz="1600" dirty="0">
                <a:solidFill>
                  <a:srgbClr val="FFC000"/>
                </a:solidFill>
                <a:sym typeface="Wingdings" panose="05000000000000000000" pitchFamily="2" charset="2"/>
              </a:rPr>
              <a:t>in standby </a:t>
            </a:r>
            <a:r>
              <a:rPr lang="en-GB" sz="1600" dirty="0">
                <a:sym typeface="Wingdings" panose="05000000000000000000" pitchFamily="2" charset="2"/>
              </a:rPr>
              <a:t>(in collaboration with Maud, Aurore and Fred )</a:t>
            </a:r>
            <a:endParaRPr lang="en-GB" sz="1600" dirty="0"/>
          </a:p>
          <a:p>
            <a:pPr lvl="1" indent="0"/>
            <a:r>
              <a:rPr lang="en-GB" sz="1600" dirty="0"/>
              <a:t>- IX.	Machine protection System	 </a:t>
            </a:r>
          </a:p>
          <a:p>
            <a:pPr lvl="3" indent="0"/>
            <a:r>
              <a:rPr lang="en-GB" sz="1600" dirty="0"/>
              <a:t>A.	Introduction	</a:t>
            </a:r>
          </a:p>
          <a:p>
            <a:pPr lvl="3" indent="0"/>
            <a:r>
              <a:rPr lang="en-GB" sz="1600" dirty="0"/>
              <a:t>B.	Requirements	</a:t>
            </a:r>
          </a:p>
          <a:p>
            <a:pPr lvl="3" indent="0"/>
            <a:r>
              <a:rPr lang="en-GB" sz="1600" dirty="0"/>
              <a:t>C.	MPS architecture and solutions</a:t>
            </a:r>
            <a:r>
              <a:rPr lang="en-GB" sz="1800" dirty="0"/>
              <a:t>	</a:t>
            </a:r>
          </a:p>
          <a:p>
            <a:pPr marL="844550" lvl="1" indent="-342900">
              <a:buFont typeface="Wingdings" pitchFamily="2" charset="2"/>
              <a:buChar char="§"/>
            </a:pPr>
            <a:endParaRPr lang="en-GB" sz="1800" dirty="0"/>
          </a:p>
          <a:p>
            <a:pPr marL="342900" indent="-342900">
              <a:buFont typeface="Wingdings" pitchFamily="2" charset="2"/>
              <a:buChar char="§"/>
            </a:pPr>
            <a:endParaRPr lang="en-GB" sz="1800" dirty="0"/>
          </a:p>
          <a:p>
            <a:endParaRPr lang="en-GB" sz="1800" dirty="0">
              <a:sym typeface="Wingdings" panose="05000000000000000000" pitchFamily="2" charset="2"/>
            </a:endParaRPr>
          </a:p>
        </p:txBody>
      </p:sp>
      <p:sp>
        <p:nvSpPr>
          <p:cNvPr id="5" name="Espace réservé de la date 4">
            <a:extLst>
              <a:ext uri="{FF2B5EF4-FFF2-40B4-BE49-F238E27FC236}">
                <a16:creationId xmlns:a16="http://schemas.microsoft.com/office/drawing/2014/main" id="{81326DF3-5E69-1231-5AA7-4B14BE8A5E64}"/>
              </a:ext>
            </a:extLst>
          </p:cNvPr>
          <p:cNvSpPr>
            <a:spLocks noGrp="1"/>
          </p:cNvSpPr>
          <p:nvPr>
            <p:ph type="dt" sz="half" idx="10"/>
          </p:nvPr>
        </p:nvSpPr>
        <p:spPr/>
        <p:txBody>
          <a:bodyPr/>
          <a:lstStyle/>
          <a:p>
            <a:r>
              <a:rPr lang="fr-FR"/>
              <a:t>22/01/2026</a:t>
            </a:r>
            <a:endParaRPr lang="fr-FR" dirty="0"/>
          </a:p>
        </p:txBody>
      </p:sp>
    </p:spTree>
    <p:extLst>
      <p:ext uri="{BB962C8B-B14F-4D97-AF65-F5344CB8AC3E}">
        <p14:creationId xmlns:p14="http://schemas.microsoft.com/office/powerpoint/2010/main" val="1859589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2F7B93-E288-44C2-B53A-2029DA47F762}"/>
              </a:ext>
            </a:extLst>
          </p:cNvPr>
          <p:cNvSpPr>
            <a:spLocks noGrp="1"/>
          </p:cNvSpPr>
          <p:nvPr>
            <p:ph type="title"/>
          </p:nvPr>
        </p:nvSpPr>
        <p:spPr>
          <a:xfrm>
            <a:off x="1137915" y="149425"/>
            <a:ext cx="5688632" cy="432048"/>
          </a:xfrm>
        </p:spPr>
        <p:txBody>
          <a:bodyPr>
            <a:normAutofit/>
          </a:bodyPr>
          <a:lstStyle/>
          <a:p>
            <a:r>
              <a:rPr lang="fr-FR" dirty="0">
                <a:solidFill>
                  <a:schemeClr val="accent1">
                    <a:lumMod val="75000"/>
                  </a:schemeClr>
                </a:solidFill>
                <a:latin typeface="+mn-lt"/>
              </a:rPr>
              <a:t>Etat d’Avancement </a:t>
            </a:r>
          </a:p>
        </p:txBody>
      </p:sp>
      <p:sp>
        <p:nvSpPr>
          <p:cNvPr id="8" name="Espace réservé du pied de page 7">
            <a:extLst>
              <a:ext uri="{FF2B5EF4-FFF2-40B4-BE49-F238E27FC236}">
                <a16:creationId xmlns:a16="http://schemas.microsoft.com/office/drawing/2014/main" id="{D96025E7-4870-4E02-BA73-927AADA77D28}"/>
              </a:ext>
            </a:extLst>
          </p:cNvPr>
          <p:cNvSpPr>
            <a:spLocks noGrp="1"/>
          </p:cNvSpPr>
          <p:nvPr>
            <p:ph type="ftr" sz="quarter" idx="11"/>
          </p:nvPr>
        </p:nvSpPr>
        <p:spPr/>
        <p:txBody>
          <a:bodyPr/>
          <a:lstStyle/>
          <a:p>
            <a:r>
              <a:rPr lang="fr-FR">
                <a:latin typeface="+mn-lt"/>
              </a:rPr>
              <a:t>PERLE- Project Progress Review-1-2026</a:t>
            </a:r>
            <a:endParaRPr lang="fr-FR" dirty="0">
              <a:latin typeface="+mn-lt"/>
            </a:endParaRPr>
          </a:p>
        </p:txBody>
      </p:sp>
      <p:sp>
        <p:nvSpPr>
          <p:cNvPr id="9" name="Espace réservé du numéro de diapositive 8">
            <a:extLst>
              <a:ext uri="{FF2B5EF4-FFF2-40B4-BE49-F238E27FC236}">
                <a16:creationId xmlns:a16="http://schemas.microsoft.com/office/drawing/2014/main" id="{C5618E59-5A4B-4C6D-BCAA-0C1A37FBED19}"/>
              </a:ext>
            </a:extLst>
          </p:cNvPr>
          <p:cNvSpPr>
            <a:spLocks noGrp="1"/>
          </p:cNvSpPr>
          <p:nvPr>
            <p:ph type="sldNum" sz="quarter" idx="12"/>
          </p:nvPr>
        </p:nvSpPr>
        <p:spPr/>
        <p:txBody>
          <a:bodyPr/>
          <a:lstStyle/>
          <a:p>
            <a:fld id="{77E71596-5F9D-49C5-9701-16B3CA54319D}" type="slidenum">
              <a:rPr lang="fr-FR" smtClean="0">
                <a:latin typeface="+mn-lt"/>
              </a:rPr>
              <a:pPr/>
              <a:t>3</a:t>
            </a:fld>
            <a:endParaRPr lang="fr-FR" dirty="0">
              <a:latin typeface="+mn-lt"/>
            </a:endParaRPr>
          </a:p>
        </p:txBody>
      </p:sp>
      <p:sp>
        <p:nvSpPr>
          <p:cNvPr id="4" name="ZoneTexte 3">
            <a:extLst>
              <a:ext uri="{FF2B5EF4-FFF2-40B4-BE49-F238E27FC236}">
                <a16:creationId xmlns:a16="http://schemas.microsoft.com/office/drawing/2014/main" id="{DD5F88F1-C0C2-B8F5-D581-10623474AF23}"/>
              </a:ext>
            </a:extLst>
          </p:cNvPr>
          <p:cNvSpPr txBox="1"/>
          <p:nvPr/>
        </p:nvSpPr>
        <p:spPr>
          <a:xfrm>
            <a:off x="1" y="585528"/>
            <a:ext cx="10772774" cy="3108543"/>
          </a:xfrm>
          <a:prstGeom prst="rect">
            <a:avLst/>
          </a:prstGeom>
          <a:noFill/>
        </p:spPr>
        <p:txBody>
          <a:bodyPr wrap="square" rtlCol="0">
            <a:spAutoFit/>
          </a:bodyPr>
          <a:lstStyle/>
          <a:p>
            <a:endParaRPr lang="en-GB" sz="1800" dirty="0">
              <a:sym typeface="Wingdings" panose="05000000000000000000" pitchFamily="2" charset="2"/>
            </a:endParaRPr>
          </a:p>
          <a:p>
            <a:pPr marL="342900" indent="-342900">
              <a:buFont typeface="Wingdings" pitchFamily="2" charset="2"/>
              <a:buChar char="§"/>
            </a:pPr>
            <a:r>
              <a:rPr lang="en-GB" sz="1800" dirty="0"/>
              <a:t>Cavity qualification facility upgrade </a:t>
            </a:r>
            <a:r>
              <a:rPr lang="en-GB" sz="1800" dirty="0">
                <a:sym typeface="Wingdings" panose="05000000000000000000" pitchFamily="2" charset="2"/>
              </a:rPr>
              <a:t></a:t>
            </a:r>
            <a:r>
              <a:rPr lang="en-GB" sz="1800" dirty="0"/>
              <a:t> 1 kW amplifier SAT :  DAQ test bench development finished for additional tests  with the RF components needed for the SRF cavity qualification test bench. Installation in progress. </a:t>
            </a:r>
            <a:r>
              <a:rPr lang="en-GB" sz="1800" dirty="0">
                <a:solidFill>
                  <a:srgbClr val="FFC000"/>
                </a:solidFill>
              </a:rPr>
              <a:t>PLL improved must be tested. </a:t>
            </a:r>
            <a:r>
              <a:rPr lang="en-GB" sz="1800" dirty="0"/>
              <a:t>(S. Berthelot, N. </a:t>
            </a:r>
            <a:r>
              <a:rPr lang="en-GB" sz="1800" dirty="0" err="1"/>
              <a:t>Belouchrani</a:t>
            </a:r>
            <a:r>
              <a:rPr lang="en-GB" sz="1800" dirty="0"/>
              <a:t>, C. Joly)</a:t>
            </a:r>
          </a:p>
          <a:p>
            <a:endParaRPr lang="en-GB" sz="1800" u="sng" dirty="0"/>
          </a:p>
          <a:p>
            <a:pPr marL="342900" indent="-342900">
              <a:buFont typeface="Wingdings" pitchFamily="2" charset="2"/>
              <a:buChar char="§"/>
            </a:pPr>
            <a:r>
              <a:rPr lang="en-GB" sz="1800" dirty="0"/>
              <a:t>MO &amp; Timing : Use of IDROGEN board solution associated to one mezzanine board (FMC REFGEN) and a µRTM board locally providing the timings signal </a:t>
            </a:r>
            <a:r>
              <a:rPr lang="en-GB" sz="1800" dirty="0">
                <a:sym typeface="Wingdings" panose="05000000000000000000" pitchFamily="2" charset="2"/>
              </a:rPr>
              <a:t> </a:t>
            </a:r>
            <a:r>
              <a:rPr lang="en-GB" sz="1800" dirty="0">
                <a:solidFill>
                  <a:srgbClr val="00B050"/>
                </a:solidFill>
                <a:sym typeface="Wingdings" panose="05000000000000000000" pitchFamily="2" charset="2"/>
              </a:rPr>
              <a:t>Electronic design in progress and VHDL implantation in progress into the IDROGEN Board. </a:t>
            </a:r>
            <a:r>
              <a:rPr lang="en-GB" sz="1800" dirty="0">
                <a:sym typeface="Wingdings" panose="05000000000000000000" pitchFamily="2" charset="2"/>
              </a:rPr>
              <a:t>(X. </a:t>
            </a:r>
            <a:r>
              <a:rPr lang="en-GB" sz="1800" dirty="0" err="1">
                <a:sym typeface="Wingdings" panose="05000000000000000000" pitchFamily="2" charset="2"/>
              </a:rPr>
              <a:t>Lafay</a:t>
            </a:r>
            <a:r>
              <a:rPr lang="en-GB" sz="1800" dirty="0">
                <a:sym typeface="Wingdings" panose="05000000000000000000" pitchFamily="2" charset="2"/>
              </a:rPr>
              <a:t> &amp; C. Joly)</a:t>
            </a:r>
            <a:endParaRPr lang="en-GB" sz="1800" dirty="0"/>
          </a:p>
          <a:p>
            <a:endParaRPr lang="en-GB" sz="1800" dirty="0">
              <a:solidFill>
                <a:srgbClr val="FFC000"/>
              </a:solidFill>
              <a:sym typeface="Wingdings" panose="05000000000000000000" pitchFamily="2" charset="2"/>
            </a:endParaRPr>
          </a:p>
          <a:p>
            <a:endParaRPr lang="en-GB" sz="1600" dirty="0">
              <a:sym typeface="Wingdings" panose="05000000000000000000" pitchFamily="2" charset="2"/>
            </a:endParaRPr>
          </a:p>
          <a:p>
            <a:endParaRPr lang="en-GB" sz="1800" dirty="0">
              <a:sym typeface="Wingdings" panose="05000000000000000000" pitchFamily="2" charset="2"/>
            </a:endParaRPr>
          </a:p>
        </p:txBody>
      </p:sp>
      <p:sp>
        <p:nvSpPr>
          <p:cNvPr id="5" name="Espace réservé de la date 4">
            <a:extLst>
              <a:ext uri="{FF2B5EF4-FFF2-40B4-BE49-F238E27FC236}">
                <a16:creationId xmlns:a16="http://schemas.microsoft.com/office/drawing/2014/main" id="{81326DF3-5E69-1231-5AA7-4B14BE8A5E64}"/>
              </a:ext>
            </a:extLst>
          </p:cNvPr>
          <p:cNvSpPr>
            <a:spLocks noGrp="1"/>
          </p:cNvSpPr>
          <p:nvPr>
            <p:ph type="dt" sz="half" idx="10"/>
          </p:nvPr>
        </p:nvSpPr>
        <p:spPr/>
        <p:txBody>
          <a:bodyPr/>
          <a:lstStyle/>
          <a:p>
            <a:r>
              <a:rPr lang="fr-FR"/>
              <a:t>22/01/2026</a:t>
            </a:r>
            <a:endParaRPr lang="fr-FR" dirty="0"/>
          </a:p>
        </p:txBody>
      </p:sp>
      <p:pic>
        <p:nvPicPr>
          <p:cNvPr id="3" name="Image 2">
            <a:extLst>
              <a:ext uri="{FF2B5EF4-FFF2-40B4-BE49-F238E27FC236}">
                <a16:creationId xmlns:a16="http://schemas.microsoft.com/office/drawing/2014/main" id="{DDC2C27C-B332-48DC-A361-999EF65AF0AE}"/>
              </a:ext>
            </a:extLst>
          </p:cNvPr>
          <p:cNvPicPr>
            <a:picLocks noChangeAspect="1"/>
          </p:cNvPicPr>
          <p:nvPr/>
        </p:nvPicPr>
        <p:blipFill>
          <a:blip r:embed="rId2"/>
          <a:stretch>
            <a:fillRect/>
          </a:stretch>
        </p:blipFill>
        <p:spPr>
          <a:xfrm>
            <a:off x="1497955" y="2861217"/>
            <a:ext cx="7390642" cy="2832823"/>
          </a:xfrm>
          <a:prstGeom prst="rect">
            <a:avLst/>
          </a:prstGeom>
        </p:spPr>
      </p:pic>
    </p:spTree>
    <p:extLst>
      <p:ext uri="{BB962C8B-B14F-4D97-AF65-F5344CB8AC3E}">
        <p14:creationId xmlns:p14="http://schemas.microsoft.com/office/powerpoint/2010/main" val="1555845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2F7B93-E288-44C2-B53A-2029DA47F762}"/>
              </a:ext>
            </a:extLst>
          </p:cNvPr>
          <p:cNvSpPr>
            <a:spLocks noGrp="1"/>
          </p:cNvSpPr>
          <p:nvPr>
            <p:ph type="title"/>
          </p:nvPr>
        </p:nvSpPr>
        <p:spPr>
          <a:xfrm>
            <a:off x="1137915" y="149425"/>
            <a:ext cx="5688632" cy="432048"/>
          </a:xfrm>
        </p:spPr>
        <p:txBody>
          <a:bodyPr>
            <a:normAutofit/>
          </a:bodyPr>
          <a:lstStyle/>
          <a:p>
            <a:r>
              <a:rPr lang="fr-FR" dirty="0">
                <a:solidFill>
                  <a:schemeClr val="accent1">
                    <a:lumMod val="75000"/>
                  </a:schemeClr>
                </a:solidFill>
                <a:latin typeface="+mn-lt"/>
              </a:rPr>
              <a:t>Etat d’Avancement </a:t>
            </a:r>
          </a:p>
        </p:txBody>
      </p:sp>
      <p:sp>
        <p:nvSpPr>
          <p:cNvPr id="8" name="Espace réservé du pied de page 7">
            <a:extLst>
              <a:ext uri="{FF2B5EF4-FFF2-40B4-BE49-F238E27FC236}">
                <a16:creationId xmlns:a16="http://schemas.microsoft.com/office/drawing/2014/main" id="{D96025E7-4870-4E02-BA73-927AADA77D28}"/>
              </a:ext>
            </a:extLst>
          </p:cNvPr>
          <p:cNvSpPr>
            <a:spLocks noGrp="1"/>
          </p:cNvSpPr>
          <p:nvPr>
            <p:ph type="ftr" sz="quarter" idx="11"/>
          </p:nvPr>
        </p:nvSpPr>
        <p:spPr/>
        <p:txBody>
          <a:bodyPr/>
          <a:lstStyle/>
          <a:p>
            <a:r>
              <a:rPr lang="fr-FR">
                <a:latin typeface="+mn-lt"/>
              </a:rPr>
              <a:t>PERLE- Project Progress Review-1-2026</a:t>
            </a:r>
            <a:endParaRPr lang="fr-FR" dirty="0">
              <a:latin typeface="+mn-lt"/>
            </a:endParaRPr>
          </a:p>
        </p:txBody>
      </p:sp>
      <p:sp>
        <p:nvSpPr>
          <p:cNvPr id="9" name="Espace réservé du numéro de diapositive 8">
            <a:extLst>
              <a:ext uri="{FF2B5EF4-FFF2-40B4-BE49-F238E27FC236}">
                <a16:creationId xmlns:a16="http://schemas.microsoft.com/office/drawing/2014/main" id="{C5618E59-5A4B-4C6D-BCAA-0C1A37FBED19}"/>
              </a:ext>
            </a:extLst>
          </p:cNvPr>
          <p:cNvSpPr>
            <a:spLocks noGrp="1"/>
          </p:cNvSpPr>
          <p:nvPr>
            <p:ph type="sldNum" sz="quarter" idx="12"/>
          </p:nvPr>
        </p:nvSpPr>
        <p:spPr/>
        <p:txBody>
          <a:bodyPr/>
          <a:lstStyle/>
          <a:p>
            <a:fld id="{77E71596-5F9D-49C5-9701-16B3CA54319D}" type="slidenum">
              <a:rPr lang="fr-FR" smtClean="0">
                <a:latin typeface="+mn-lt"/>
              </a:rPr>
              <a:pPr/>
              <a:t>4</a:t>
            </a:fld>
            <a:endParaRPr lang="fr-FR" dirty="0">
              <a:latin typeface="+mn-lt"/>
            </a:endParaRPr>
          </a:p>
        </p:txBody>
      </p:sp>
      <p:sp>
        <p:nvSpPr>
          <p:cNvPr id="4" name="ZoneTexte 3">
            <a:extLst>
              <a:ext uri="{FF2B5EF4-FFF2-40B4-BE49-F238E27FC236}">
                <a16:creationId xmlns:a16="http://schemas.microsoft.com/office/drawing/2014/main" id="{DD5F88F1-C0C2-B8F5-D581-10623474AF23}"/>
              </a:ext>
            </a:extLst>
          </p:cNvPr>
          <p:cNvSpPr txBox="1"/>
          <p:nvPr/>
        </p:nvSpPr>
        <p:spPr>
          <a:xfrm>
            <a:off x="1" y="585528"/>
            <a:ext cx="10772774" cy="4216539"/>
          </a:xfrm>
          <a:prstGeom prst="rect">
            <a:avLst/>
          </a:prstGeom>
          <a:noFill/>
        </p:spPr>
        <p:txBody>
          <a:bodyPr wrap="square" rtlCol="0">
            <a:spAutoFit/>
          </a:bodyPr>
          <a:lstStyle/>
          <a:p>
            <a:endParaRPr lang="en-GB" sz="1800" dirty="0">
              <a:sym typeface="Wingdings" panose="05000000000000000000" pitchFamily="2" charset="2"/>
            </a:endParaRPr>
          </a:p>
          <a:p>
            <a:r>
              <a:rPr lang="en-GB" sz="1800" dirty="0">
                <a:sym typeface="Wingdings" panose="05000000000000000000" pitchFamily="2" charset="2"/>
              </a:rPr>
              <a:t>     REFGEN prototype manufactured , firmware developed by Engineering pole.                               Firsts tests realized with REFGEN + IDROGEN. Improvements in progress with a new PLL allowing to generate RF signals until 3.2GHz and probably a new low noise amplifier per channel new version planned for the series</a:t>
            </a:r>
            <a:r>
              <a:rPr lang="en-GB" sz="1800" dirty="0">
                <a:solidFill>
                  <a:srgbClr val="00B050"/>
                </a:solidFill>
                <a:sym typeface="Wingdings" panose="05000000000000000000" pitchFamily="2" charset="2"/>
              </a:rPr>
              <a:t>. Tests of jitter of the new PLL realized (</a:t>
            </a:r>
            <a:r>
              <a:rPr lang="en-GB" sz="1800" dirty="0">
                <a:sym typeface="Wingdings" panose="05000000000000000000" pitchFamily="2" charset="2"/>
              </a:rPr>
              <a:t>N .</a:t>
            </a:r>
            <a:r>
              <a:rPr lang="en-GB" sz="1800" dirty="0" err="1">
                <a:sym typeface="Wingdings" panose="05000000000000000000" pitchFamily="2" charset="2"/>
              </a:rPr>
              <a:t>Belouchrani</a:t>
            </a:r>
            <a:r>
              <a:rPr lang="en-GB" sz="1800" dirty="0">
                <a:solidFill>
                  <a:srgbClr val="00B050"/>
                </a:solidFill>
                <a:sym typeface="Wingdings" panose="05000000000000000000" pitchFamily="2" charset="2"/>
              </a:rPr>
              <a:t>) </a:t>
            </a:r>
            <a:r>
              <a:rPr lang="en-GB" sz="1800" dirty="0">
                <a:solidFill>
                  <a:srgbClr val="FFC000"/>
                </a:solidFill>
                <a:sym typeface="Wingdings" panose="05000000000000000000" pitchFamily="2" charset="2"/>
              </a:rPr>
              <a:t>but complementary tests needed with T° variation.</a:t>
            </a:r>
          </a:p>
          <a:p>
            <a:endParaRPr lang="en-GB" sz="1800" dirty="0">
              <a:solidFill>
                <a:srgbClr val="00B050"/>
              </a:solidFill>
              <a:sym typeface="Wingdings" panose="05000000000000000000" pitchFamily="2" charset="2"/>
            </a:endParaRPr>
          </a:p>
          <a:p>
            <a:r>
              <a:rPr lang="en-GB" sz="1800" dirty="0">
                <a:sym typeface="Wingdings" panose="05000000000000000000" pitchFamily="2" charset="2"/>
              </a:rPr>
              <a:t>     two IDROGEN v3  manufactured for our new LLRF test Bench. One is  configured into master and</a:t>
            </a:r>
          </a:p>
          <a:p>
            <a:r>
              <a:rPr lang="en-GB" sz="1800" dirty="0">
                <a:sym typeface="Wingdings" panose="05000000000000000000" pitchFamily="2" charset="2"/>
              </a:rPr>
              <a:t>Another in Slave. The next measurements campaign is planned the two next weeks for improving the jitter in mode Slave. </a:t>
            </a:r>
            <a:r>
              <a:rPr lang="en-GB" sz="1800" dirty="0">
                <a:solidFill>
                  <a:srgbClr val="00B050"/>
                </a:solidFill>
                <a:sym typeface="Wingdings" panose="05000000000000000000" pitchFamily="2" charset="2"/>
              </a:rPr>
              <a:t>The new Phase noise analyser is received and several measurements are in progress to see the impact of different architecture of WR system with the IDROGEN (in mode slave) jitter on the LLRF system.</a:t>
            </a:r>
            <a:endParaRPr lang="en-GB" sz="1800" dirty="0">
              <a:solidFill>
                <a:srgbClr val="FFC000"/>
              </a:solidFill>
              <a:sym typeface="Wingdings" panose="05000000000000000000" pitchFamily="2" charset="2"/>
            </a:endParaRPr>
          </a:p>
          <a:p>
            <a:endParaRPr lang="en-GB" sz="1800" dirty="0">
              <a:solidFill>
                <a:srgbClr val="FFC000"/>
              </a:solidFill>
              <a:sym typeface="Wingdings" panose="05000000000000000000" pitchFamily="2" charset="2"/>
            </a:endParaRPr>
          </a:p>
          <a:p>
            <a:endParaRPr lang="en-GB" sz="1600" dirty="0">
              <a:sym typeface="Wingdings" panose="05000000000000000000" pitchFamily="2" charset="2"/>
            </a:endParaRPr>
          </a:p>
          <a:p>
            <a:endParaRPr lang="en-GB" sz="1800" dirty="0">
              <a:sym typeface="Wingdings" panose="05000000000000000000" pitchFamily="2" charset="2"/>
            </a:endParaRPr>
          </a:p>
        </p:txBody>
      </p:sp>
      <p:sp>
        <p:nvSpPr>
          <p:cNvPr id="5" name="Espace réservé de la date 4">
            <a:extLst>
              <a:ext uri="{FF2B5EF4-FFF2-40B4-BE49-F238E27FC236}">
                <a16:creationId xmlns:a16="http://schemas.microsoft.com/office/drawing/2014/main" id="{81326DF3-5E69-1231-5AA7-4B14BE8A5E64}"/>
              </a:ext>
            </a:extLst>
          </p:cNvPr>
          <p:cNvSpPr>
            <a:spLocks noGrp="1"/>
          </p:cNvSpPr>
          <p:nvPr>
            <p:ph type="dt" sz="half" idx="10"/>
          </p:nvPr>
        </p:nvSpPr>
        <p:spPr/>
        <p:txBody>
          <a:bodyPr/>
          <a:lstStyle/>
          <a:p>
            <a:r>
              <a:rPr lang="fr-FR"/>
              <a:t>22/01/2026</a:t>
            </a:r>
            <a:endParaRPr lang="fr-FR" dirty="0"/>
          </a:p>
        </p:txBody>
      </p:sp>
      <p:pic>
        <p:nvPicPr>
          <p:cNvPr id="7" name="Image 6">
            <a:extLst>
              <a:ext uri="{FF2B5EF4-FFF2-40B4-BE49-F238E27FC236}">
                <a16:creationId xmlns:a16="http://schemas.microsoft.com/office/drawing/2014/main" id="{B2E95381-2A02-4D08-BA7D-717A71AEE39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843" y="3811844"/>
            <a:ext cx="5755640" cy="1308100"/>
          </a:xfrm>
          <a:prstGeom prst="rect">
            <a:avLst/>
          </a:prstGeom>
          <a:noFill/>
          <a:ln>
            <a:noFill/>
          </a:ln>
        </p:spPr>
      </p:pic>
      <p:pic>
        <p:nvPicPr>
          <p:cNvPr id="10" name="Image 9">
            <a:extLst>
              <a:ext uri="{FF2B5EF4-FFF2-40B4-BE49-F238E27FC236}">
                <a16:creationId xmlns:a16="http://schemas.microsoft.com/office/drawing/2014/main" id="{48DC7E78-B8F7-4452-B434-2EF106B8715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154594" y="3733444"/>
            <a:ext cx="2733804" cy="1444104"/>
          </a:xfrm>
          <a:prstGeom prst="rect">
            <a:avLst/>
          </a:prstGeom>
          <a:noFill/>
          <a:ln>
            <a:noFill/>
          </a:ln>
        </p:spPr>
      </p:pic>
      <p:sp>
        <p:nvSpPr>
          <p:cNvPr id="3" name="ZoneTexte 2">
            <a:extLst>
              <a:ext uri="{FF2B5EF4-FFF2-40B4-BE49-F238E27FC236}">
                <a16:creationId xmlns:a16="http://schemas.microsoft.com/office/drawing/2014/main" id="{8AEEFA69-0504-4B10-BAA1-BFCBF2DE9CF7}"/>
              </a:ext>
            </a:extLst>
          </p:cNvPr>
          <p:cNvSpPr txBox="1"/>
          <p:nvPr/>
        </p:nvSpPr>
        <p:spPr>
          <a:xfrm>
            <a:off x="6693298" y="5192015"/>
            <a:ext cx="3943708" cy="261610"/>
          </a:xfrm>
          <a:prstGeom prst="rect">
            <a:avLst/>
          </a:prstGeom>
          <a:noFill/>
        </p:spPr>
        <p:txBody>
          <a:bodyPr wrap="none" rtlCol="0">
            <a:spAutoFit/>
          </a:bodyPr>
          <a:lstStyle/>
          <a:p>
            <a:r>
              <a:rPr lang="en-GB" sz="1100" dirty="0" err="1">
                <a:highlight>
                  <a:srgbClr val="FF0000"/>
                </a:highlight>
              </a:rPr>
              <a:t>Écart</a:t>
            </a:r>
            <a:r>
              <a:rPr lang="en-GB" sz="1100" dirty="0">
                <a:highlight>
                  <a:srgbClr val="FF0000"/>
                </a:highlight>
              </a:rPr>
              <a:t> type sur ~1h </a:t>
            </a:r>
            <a:r>
              <a:rPr lang="en-GB" sz="1100" dirty="0" err="1">
                <a:highlight>
                  <a:srgbClr val="FF0000"/>
                </a:highlight>
              </a:rPr>
              <a:t>en</a:t>
            </a:r>
            <a:r>
              <a:rPr lang="en-GB" sz="1100" dirty="0">
                <a:highlight>
                  <a:srgbClr val="FF0000"/>
                </a:highlight>
              </a:rPr>
              <a:t> Phase : 0.27° dans </a:t>
            </a:r>
            <a:r>
              <a:rPr lang="en-GB" sz="1100" dirty="0" err="1">
                <a:highlight>
                  <a:srgbClr val="FF0000"/>
                </a:highlight>
              </a:rPr>
              <a:t>cette</a:t>
            </a:r>
            <a:r>
              <a:rPr lang="en-GB" sz="1100" dirty="0">
                <a:highlight>
                  <a:srgbClr val="FF0000"/>
                </a:highlight>
              </a:rPr>
              <a:t> configuration</a:t>
            </a:r>
          </a:p>
        </p:txBody>
      </p:sp>
      <p:sp>
        <p:nvSpPr>
          <p:cNvPr id="6" name="ZoneTexte 5">
            <a:extLst>
              <a:ext uri="{FF2B5EF4-FFF2-40B4-BE49-F238E27FC236}">
                <a16:creationId xmlns:a16="http://schemas.microsoft.com/office/drawing/2014/main" id="{2E96A809-7904-4560-8CFA-823DB70DF081}"/>
              </a:ext>
            </a:extLst>
          </p:cNvPr>
          <p:cNvSpPr txBox="1"/>
          <p:nvPr/>
        </p:nvSpPr>
        <p:spPr>
          <a:xfrm>
            <a:off x="284703" y="5334154"/>
            <a:ext cx="9208675" cy="369332"/>
          </a:xfrm>
          <a:prstGeom prst="rect">
            <a:avLst/>
          </a:prstGeom>
          <a:noFill/>
        </p:spPr>
        <p:txBody>
          <a:bodyPr wrap="none" rtlCol="0">
            <a:spAutoFit/>
          </a:bodyPr>
          <a:lstStyle/>
          <a:p>
            <a:r>
              <a:rPr lang="en-GB" sz="1800" dirty="0">
                <a:solidFill>
                  <a:srgbClr val="00B050"/>
                </a:solidFill>
              </a:rPr>
              <a:t>Test with only IDROGEN (Master and slave board in progress) with some difficulties.  </a:t>
            </a:r>
          </a:p>
        </p:txBody>
      </p:sp>
      <p:sp>
        <p:nvSpPr>
          <p:cNvPr id="11" name="ZoneTexte 10">
            <a:extLst>
              <a:ext uri="{FF2B5EF4-FFF2-40B4-BE49-F238E27FC236}">
                <a16:creationId xmlns:a16="http://schemas.microsoft.com/office/drawing/2014/main" id="{E3299DBC-A693-4914-9D99-C5554F62B33D}"/>
              </a:ext>
            </a:extLst>
          </p:cNvPr>
          <p:cNvSpPr txBox="1"/>
          <p:nvPr/>
        </p:nvSpPr>
        <p:spPr>
          <a:xfrm>
            <a:off x="2025756" y="5102059"/>
            <a:ext cx="4709687" cy="307777"/>
          </a:xfrm>
          <a:prstGeom prst="rect">
            <a:avLst/>
          </a:prstGeom>
          <a:noFill/>
        </p:spPr>
        <p:txBody>
          <a:bodyPr wrap="none" rtlCol="0">
            <a:spAutoFit/>
          </a:bodyPr>
          <a:lstStyle/>
          <a:p>
            <a:r>
              <a:rPr lang="en-GB" sz="1400" dirty="0"/>
              <a:t>N. </a:t>
            </a:r>
            <a:r>
              <a:rPr lang="en-GB" sz="1400" dirty="0" err="1"/>
              <a:t>Belouchrani</a:t>
            </a:r>
            <a:r>
              <a:rPr lang="en-GB" sz="1400" dirty="0"/>
              <a:t>, D. </a:t>
            </a:r>
            <a:r>
              <a:rPr lang="en-GB" sz="1400" dirty="0" err="1"/>
              <a:t>Charlet</a:t>
            </a:r>
            <a:r>
              <a:rPr lang="en-GB" sz="1400" dirty="0"/>
              <a:t>, A. Back, C. CHEIK-Ali, C. </a:t>
            </a:r>
            <a:r>
              <a:rPr lang="en-GB" sz="1400" dirty="0" err="1"/>
              <a:t>joly</a:t>
            </a:r>
            <a:endParaRPr lang="en-GB" sz="1400" dirty="0"/>
          </a:p>
        </p:txBody>
      </p:sp>
      <p:pic>
        <p:nvPicPr>
          <p:cNvPr id="13" name="Image 12">
            <a:extLst>
              <a:ext uri="{FF2B5EF4-FFF2-40B4-BE49-F238E27FC236}">
                <a16:creationId xmlns:a16="http://schemas.microsoft.com/office/drawing/2014/main" id="{C03846C7-8323-471A-A2B8-09C861AC0F2F}"/>
              </a:ext>
            </a:extLst>
          </p:cNvPr>
          <p:cNvPicPr>
            <a:picLocks noChangeAspect="1"/>
          </p:cNvPicPr>
          <p:nvPr/>
        </p:nvPicPr>
        <p:blipFill>
          <a:blip r:embed="rId4"/>
          <a:stretch>
            <a:fillRect/>
          </a:stretch>
        </p:blipFill>
        <p:spPr>
          <a:xfrm>
            <a:off x="6071872" y="3771813"/>
            <a:ext cx="2593280" cy="1367366"/>
          </a:xfrm>
          <a:prstGeom prst="rect">
            <a:avLst/>
          </a:prstGeom>
        </p:spPr>
      </p:pic>
    </p:spTree>
    <p:extLst>
      <p:ext uri="{BB962C8B-B14F-4D97-AF65-F5344CB8AC3E}">
        <p14:creationId xmlns:p14="http://schemas.microsoft.com/office/powerpoint/2010/main" val="2712255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2F7B93-E288-44C2-B53A-2029DA47F762}"/>
              </a:ext>
            </a:extLst>
          </p:cNvPr>
          <p:cNvSpPr>
            <a:spLocks noGrp="1"/>
          </p:cNvSpPr>
          <p:nvPr>
            <p:ph type="title"/>
          </p:nvPr>
        </p:nvSpPr>
        <p:spPr>
          <a:xfrm>
            <a:off x="1137915" y="149425"/>
            <a:ext cx="5688632" cy="432048"/>
          </a:xfrm>
        </p:spPr>
        <p:txBody>
          <a:bodyPr>
            <a:normAutofit/>
          </a:bodyPr>
          <a:lstStyle/>
          <a:p>
            <a:r>
              <a:rPr lang="fr-FR" dirty="0">
                <a:solidFill>
                  <a:schemeClr val="accent1">
                    <a:lumMod val="75000"/>
                  </a:schemeClr>
                </a:solidFill>
                <a:latin typeface="+mn-lt"/>
              </a:rPr>
              <a:t>Etat d’Avancement </a:t>
            </a:r>
          </a:p>
        </p:txBody>
      </p:sp>
      <p:sp>
        <p:nvSpPr>
          <p:cNvPr id="8" name="Espace réservé du pied de page 7">
            <a:extLst>
              <a:ext uri="{FF2B5EF4-FFF2-40B4-BE49-F238E27FC236}">
                <a16:creationId xmlns:a16="http://schemas.microsoft.com/office/drawing/2014/main" id="{D96025E7-4870-4E02-BA73-927AADA77D28}"/>
              </a:ext>
            </a:extLst>
          </p:cNvPr>
          <p:cNvSpPr>
            <a:spLocks noGrp="1"/>
          </p:cNvSpPr>
          <p:nvPr>
            <p:ph type="ftr" sz="quarter" idx="11"/>
          </p:nvPr>
        </p:nvSpPr>
        <p:spPr/>
        <p:txBody>
          <a:bodyPr/>
          <a:lstStyle/>
          <a:p>
            <a:r>
              <a:rPr lang="fr-FR">
                <a:latin typeface="+mn-lt"/>
              </a:rPr>
              <a:t>PERLE- Project Progress Review-1-2026</a:t>
            </a:r>
            <a:endParaRPr lang="fr-FR" dirty="0">
              <a:latin typeface="+mn-lt"/>
            </a:endParaRPr>
          </a:p>
        </p:txBody>
      </p:sp>
      <p:sp>
        <p:nvSpPr>
          <p:cNvPr id="9" name="Espace réservé du numéro de diapositive 8">
            <a:extLst>
              <a:ext uri="{FF2B5EF4-FFF2-40B4-BE49-F238E27FC236}">
                <a16:creationId xmlns:a16="http://schemas.microsoft.com/office/drawing/2014/main" id="{C5618E59-5A4B-4C6D-BCAA-0C1A37FBED19}"/>
              </a:ext>
            </a:extLst>
          </p:cNvPr>
          <p:cNvSpPr>
            <a:spLocks noGrp="1"/>
          </p:cNvSpPr>
          <p:nvPr>
            <p:ph type="sldNum" sz="quarter" idx="12"/>
          </p:nvPr>
        </p:nvSpPr>
        <p:spPr/>
        <p:txBody>
          <a:bodyPr/>
          <a:lstStyle/>
          <a:p>
            <a:fld id="{77E71596-5F9D-49C5-9701-16B3CA54319D}" type="slidenum">
              <a:rPr lang="fr-FR" smtClean="0">
                <a:latin typeface="+mn-lt"/>
              </a:rPr>
              <a:pPr/>
              <a:t>5</a:t>
            </a:fld>
            <a:endParaRPr lang="fr-FR" dirty="0">
              <a:latin typeface="+mn-lt"/>
            </a:endParaRPr>
          </a:p>
        </p:txBody>
      </p:sp>
      <p:sp>
        <p:nvSpPr>
          <p:cNvPr id="4" name="ZoneTexte 3">
            <a:extLst>
              <a:ext uri="{FF2B5EF4-FFF2-40B4-BE49-F238E27FC236}">
                <a16:creationId xmlns:a16="http://schemas.microsoft.com/office/drawing/2014/main" id="{DD5F88F1-C0C2-B8F5-D581-10623474AF23}"/>
              </a:ext>
            </a:extLst>
          </p:cNvPr>
          <p:cNvSpPr txBox="1"/>
          <p:nvPr/>
        </p:nvSpPr>
        <p:spPr>
          <a:xfrm>
            <a:off x="228538" y="592982"/>
            <a:ext cx="5292964" cy="2862322"/>
          </a:xfrm>
          <a:prstGeom prst="rect">
            <a:avLst/>
          </a:prstGeom>
          <a:noFill/>
        </p:spPr>
        <p:txBody>
          <a:bodyPr wrap="square" rtlCol="0">
            <a:spAutoFit/>
          </a:bodyPr>
          <a:lstStyle/>
          <a:p>
            <a:pPr marL="342900" indent="-342900">
              <a:buFont typeface="Wingdings" pitchFamily="2" charset="2"/>
              <a:buChar char="§"/>
            </a:pPr>
            <a:r>
              <a:rPr lang="en-GB" sz="1800" dirty="0"/>
              <a:t>FTS (Frequency Tuning System) C&amp;C board</a:t>
            </a:r>
          </a:p>
          <a:p>
            <a:endParaRPr lang="en-GB" sz="1800" dirty="0"/>
          </a:p>
          <a:p>
            <a:r>
              <a:rPr lang="en-GB" sz="1800" dirty="0">
                <a:sym typeface="Wingdings" panose="05000000000000000000" pitchFamily="2" charset="2"/>
              </a:rPr>
              <a:t>     </a:t>
            </a:r>
            <a:r>
              <a:rPr lang="en-GB" sz="1800" dirty="0">
                <a:solidFill>
                  <a:srgbClr val="00B050"/>
                </a:solidFill>
                <a:sym typeface="Wingdings" panose="05000000000000000000" pitchFamily="2" charset="2"/>
              </a:rPr>
              <a:t>The layout is in progress at IP2I Lyon with     placement realized, Power plan too. (</a:t>
            </a:r>
            <a:r>
              <a:rPr lang="en-GB" sz="1800" dirty="0">
                <a:sym typeface="Wingdings" panose="05000000000000000000" pitchFamily="2" charset="2"/>
              </a:rPr>
              <a:t>A. </a:t>
            </a:r>
            <a:r>
              <a:rPr lang="en-GB" sz="1800" dirty="0" err="1">
                <a:sym typeface="Wingdings" panose="05000000000000000000" pitchFamily="2" charset="2"/>
              </a:rPr>
              <a:t>Buthod</a:t>
            </a:r>
            <a:r>
              <a:rPr lang="en-GB" sz="1800" dirty="0">
                <a:solidFill>
                  <a:srgbClr val="00B050"/>
                </a:solidFill>
                <a:sym typeface="Wingdings" panose="05000000000000000000" pitchFamily="2" charset="2"/>
              </a:rPr>
              <a:t>)</a:t>
            </a:r>
          </a:p>
          <a:p>
            <a:r>
              <a:rPr lang="en-GB" sz="1800" dirty="0">
                <a:sym typeface="Wingdings" panose="05000000000000000000" pitchFamily="2" charset="2"/>
              </a:rPr>
              <a:t>    </a:t>
            </a:r>
            <a:r>
              <a:rPr lang="en-GB" sz="1800" dirty="0">
                <a:solidFill>
                  <a:srgbClr val="00B050"/>
                </a:solidFill>
                <a:sym typeface="Wingdings" panose="05000000000000000000" pitchFamily="2" charset="2"/>
              </a:rPr>
              <a:t>Power module design adaptation realized</a:t>
            </a:r>
          </a:p>
          <a:p>
            <a:r>
              <a:rPr lang="en-GB" sz="1800" dirty="0">
                <a:solidFill>
                  <a:srgbClr val="00B050"/>
                </a:solidFill>
                <a:sym typeface="Wingdings" panose="05000000000000000000" pitchFamily="2" charset="2"/>
              </a:rPr>
              <a:t>and components received </a:t>
            </a:r>
            <a:r>
              <a:rPr lang="en-GB" sz="1800" dirty="0">
                <a:sym typeface="Wingdings" panose="05000000000000000000" pitchFamily="2" charset="2"/>
              </a:rPr>
              <a:t>(J-F. </a:t>
            </a:r>
            <a:r>
              <a:rPr lang="en-GB" sz="1800" dirty="0" err="1">
                <a:sym typeface="Wingdings" panose="05000000000000000000" pitchFamily="2" charset="2"/>
              </a:rPr>
              <a:t>Yaniche</a:t>
            </a:r>
            <a:r>
              <a:rPr lang="en-GB" sz="1800" dirty="0">
                <a:sym typeface="Wingdings" panose="05000000000000000000" pitchFamily="2" charset="2"/>
              </a:rPr>
              <a:t>)</a:t>
            </a:r>
          </a:p>
          <a:p>
            <a:endParaRPr lang="en-GB" sz="1800" dirty="0">
              <a:solidFill>
                <a:srgbClr val="00B050"/>
              </a:solidFill>
              <a:sym typeface="Wingdings" panose="05000000000000000000" pitchFamily="2" charset="2"/>
            </a:endParaRPr>
          </a:p>
          <a:p>
            <a:endParaRPr lang="en-GB" sz="1800" dirty="0">
              <a:solidFill>
                <a:srgbClr val="00B050"/>
              </a:solidFill>
              <a:sym typeface="Wingdings" panose="05000000000000000000" pitchFamily="2" charset="2"/>
            </a:endParaRPr>
          </a:p>
          <a:p>
            <a:endParaRPr lang="en-GB" sz="1800" dirty="0">
              <a:solidFill>
                <a:srgbClr val="00B050"/>
              </a:solidFill>
              <a:sym typeface="Wingdings" panose="05000000000000000000" pitchFamily="2" charset="2"/>
            </a:endParaRPr>
          </a:p>
          <a:p>
            <a:r>
              <a:rPr lang="en-GB" sz="1800" dirty="0">
                <a:sym typeface="Wingdings" panose="05000000000000000000" pitchFamily="2" charset="2"/>
              </a:rPr>
              <a:t>    </a:t>
            </a:r>
          </a:p>
        </p:txBody>
      </p:sp>
      <p:sp>
        <p:nvSpPr>
          <p:cNvPr id="5" name="Espace réservé de la date 4">
            <a:extLst>
              <a:ext uri="{FF2B5EF4-FFF2-40B4-BE49-F238E27FC236}">
                <a16:creationId xmlns:a16="http://schemas.microsoft.com/office/drawing/2014/main" id="{81326DF3-5E69-1231-5AA7-4B14BE8A5E64}"/>
              </a:ext>
            </a:extLst>
          </p:cNvPr>
          <p:cNvSpPr>
            <a:spLocks noGrp="1"/>
          </p:cNvSpPr>
          <p:nvPr>
            <p:ph type="dt" sz="half" idx="10"/>
          </p:nvPr>
        </p:nvSpPr>
        <p:spPr/>
        <p:txBody>
          <a:bodyPr/>
          <a:lstStyle/>
          <a:p>
            <a:r>
              <a:rPr lang="fr-FR"/>
              <a:t>22/01/2026</a:t>
            </a:r>
            <a:endParaRPr lang="fr-FR" dirty="0"/>
          </a:p>
        </p:txBody>
      </p:sp>
      <p:sp>
        <p:nvSpPr>
          <p:cNvPr id="13" name="ZoneTexte 12">
            <a:extLst>
              <a:ext uri="{FF2B5EF4-FFF2-40B4-BE49-F238E27FC236}">
                <a16:creationId xmlns:a16="http://schemas.microsoft.com/office/drawing/2014/main" id="{FDCD2F7E-3A10-44AA-B942-A2060931C82B}"/>
              </a:ext>
            </a:extLst>
          </p:cNvPr>
          <p:cNvSpPr txBox="1"/>
          <p:nvPr/>
        </p:nvSpPr>
        <p:spPr>
          <a:xfrm>
            <a:off x="77534" y="2405124"/>
            <a:ext cx="10804551" cy="3139321"/>
          </a:xfrm>
          <a:prstGeom prst="rect">
            <a:avLst/>
          </a:prstGeom>
          <a:noFill/>
        </p:spPr>
        <p:txBody>
          <a:bodyPr wrap="square" rtlCol="0">
            <a:spAutoFit/>
          </a:bodyPr>
          <a:lstStyle/>
          <a:p>
            <a:pPr marL="285750" indent="-285750">
              <a:buFont typeface="Wingdings" panose="05000000000000000000" pitchFamily="2" charset="2"/>
              <a:buChar char="§"/>
            </a:pPr>
            <a:r>
              <a:rPr lang="en-GB" sz="1800" dirty="0">
                <a:sym typeface="Wingdings" panose="05000000000000000000" pitchFamily="2" charset="2"/>
              </a:rPr>
              <a:t>RF powers Amplifiers</a:t>
            </a:r>
          </a:p>
          <a:p>
            <a:r>
              <a:rPr lang="en-GB" sz="1800" dirty="0">
                <a:sym typeface="Wingdings" panose="05000000000000000000" pitchFamily="2" charset="2"/>
              </a:rPr>
              <a:t> </a:t>
            </a:r>
          </a:p>
          <a:p>
            <a:r>
              <a:rPr lang="en-GB" sz="1800" dirty="0">
                <a:sym typeface="Wingdings" panose="05000000000000000000" pitchFamily="2" charset="2"/>
              </a:rPr>
              <a:t>     a prototype of RF power SSA </a:t>
            </a:r>
            <a:r>
              <a:rPr lang="en-GB" sz="1800" dirty="0">
                <a:solidFill>
                  <a:srgbClr val="00B050"/>
                </a:solidFill>
                <a:sym typeface="Wingdings" panose="05000000000000000000" pitchFamily="2" charset="2"/>
              </a:rPr>
              <a:t>: Kick off meeting realized with a delivery planned end of November.</a:t>
            </a:r>
          </a:p>
          <a:p>
            <a:r>
              <a:rPr lang="en-GB" sz="1800" dirty="0">
                <a:solidFill>
                  <a:srgbClr val="00B050"/>
                </a:solidFill>
                <a:sym typeface="Wingdings" panose="05000000000000000000" pitchFamily="2" charset="2"/>
              </a:rPr>
              <a:t>	</a:t>
            </a:r>
            <a:r>
              <a:rPr lang="en-GB" sz="1800" dirty="0">
                <a:sym typeface="Wingdings" panose="05000000000000000000" pitchFamily="2" charset="2"/>
              </a:rPr>
              <a:t>(M. Adnane, S. Berthelot &amp; C. Joly)</a:t>
            </a:r>
          </a:p>
          <a:p>
            <a:pPr marL="285750" indent="-285750">
              <a:buFont typeface="Wingdings" panose="05000000000000000000" pitchFamily="2" charset="2"/>
              <a:buChar char="§"/>
            </a:pPr>
            <a:r>
              <a:rPr lang="en-GB" sz="1800" dirty="0">
                <a:sym typeface="Wingdings" panose="05000000000000000000" pitchFamily="2" charset="2"/>
              </a:rPr>
              <a:t>LLRF</a:t>
            </a:r>
          </a:p>
          <a:p>
            <a:endParaRPr lang="en-GB" sz="1800" dirty="0">
              <a:sym typeface="Wingdings" panose="05000000000000000000" pitchFamily="2" charset="2"/>
            </a:endParaRPr>
          </a:p>
          <a:p>
            <a:r>
              <a:rPr lang="en-GB" sz="1800" dirty="0">
                <a:sym typeface="Wingdings" panose="05000000000000000000" pitchFamily="2" charset="2"/>
              </a:rPr>
              <a:t>     4 RF front-end RDC1470 v2 received. </a:t>
            </a:r>
            <a:r>
              <a:rPr lang="en-GB" sz="1800" dirty="0">
                <a:solidFill>
                  <a:schemeClr val="accent4"/>
                </a:solidFill>
                <a:sym typeface="Wingdings" panose="05000000000000000000" pitchFamily="2" charset="2"/>
              </a:rPr>
              <a:t>Configuration is progress with a objective to use a distribution Debian 13 implying a new EPICS compilation (P. </a:t>
            </a:r>
            <a:r>
              <a:rPr lang="en-GB" sz="1800" dirty="0" err="1">
                <a:solidFill>
                  <a:schemeClr val="accent4"/>
                </a:solidFill>
                <a:sym typeface="Wingdings" panose="05000000000000000000" pitchFamily="2" charset="2"/>
              </a:rPr>
              <a:t>Gauron</a:t>
            </a:r>
            <a:r>
              <a:rPr lang="en-GB" sz="1800" dirty="0">
                <a:solidFill>
                  <a:schemeClr val="accent4"/>
                </a:solidFill>
                <a:sym typeface="Wingdings" panose="05000000000000000000" pitchFamily="2" charset="2"/>
              </a:rPr>
              <a:t> &amp; C. Joly) </a:t>
            </a:r>
            <a:r>
              <a:rPr lang="en-GB" sz="1800" dirty="0">
                <a:sym typeface="Wingdings" panose="05000000000000000000" pitchFamily="2" charset="2"/>
              </a:rPr>
              <a:t>before the characterization measurements at 801.58MHz for improving the performances in terms of SNR if it is possible using a RF reference providing by REFGEN+IDROGEN.</a:t>
            </a:r>
          </a:p>
          <a:p>
            <a:r>
              <a:rPr lang="en-GB" sz="1800" dirty="0">
                <a:sym typeface="Wingdings" panose="05000000000000000000" pitchFamily="2" charset="2"/>
              </a:rPr>
              <a:t>  </a:t>
            </a:r>
          </a:p>
        </p:txBody>
      </p:sp>
      <p:pic>
        <p:nvPicPr>
          <p:cNvPr id="6" name="Image 5">
            <a:extLst>
              <a:ext uri="{FF2B5EF4-FFF2-40B4-BE49-F238E27FC236}">
                <a16:creationId xmlns:a16="http://schemas.microsoft.com/office/drawing/2014/main" id="{3765BF28-1D87-4B62-9263-F08B103B8A56}"/>
              </a:ext>
            </a:extLst>
          </p:cNvPr>
          <p:cNvPicPr>
            <a:picLocks noChangeAspect="1"/>
          </p:cNvPicPr>
          <p:nvPr/>
        </p:nvPicPr>
        <p:blipFill>
          <a:blip r:embed="rId2"/>
          <a:stretch>
            <a:fillRect/>
          </a:stretch>
        </p:blipFill>
        <p:spPr>
          <a:xfrm>
            <a:off x="5292966" y="777851"/>
            <a:ext cx="2541694" cy="1661592"/>
          </a:xfrm>
          <a:prstGeom prst="rect">
            <a:avLst/>
          </a:prstGeom>
        </p:spPr>
      </p:pic>
      <p:pic>
        <p:nvPicPr>
          <p:cNvPr id="10" name="Image 9">
            <a:extLst>
              <a:ext uri="{FF2B5EF4-FFF2-40B4-BE49-F238E27FC236}">
                <a16:creationId xmlns:a16="http://schemas.microsoft.com/office/drawing/2014/main" id="{C78FD814-1CAF-4077-9B42-BC027B22CAA7}"/>
              </a:ext>
            </a:extLst>
          </p:cNvPr>
          <p:cNvPicPr>
            <a:picLocks noChangeAspect="1"/>
          </p:cNvPicPr>
          <p:nvPr/>
        </p:nvPicPr>
        <p:blipFill>
          <a:blip r:embed="rId3"/>
          <a:stretch>
            <a:fillRect/>
          </a:stretch>
        </p:blipFill>
        <p:spPr>
          <a:xfrm>
            <a:off x="8037690" y="777849"/>
            <a:ext cx="2347670" cy="1661593"/>
          </a:xfrm>
          <a:prstGeom prst="rect">
            <a:avLst/>
          </a:prstGeom>
        </p:spPr>
      </p:pic>
    </p:spTree>
    <p:extLst>
      <p:ext uri="{BB962C8B-B14F-4D97-AF65-F5344CB8AC3E}">
        <p14:creationId xmlns:p14="http://schemas.microsoft.com/office/powerpoint/2010/main" val="817009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a:extLst>
              <a:ext uri="{FF2B5EF4-FFF2-40B4-BE49-F238E27FC236}">
                <a16:creationId xmlns:a16="http://schemas.microsoft.com/office/drawing/2014/main" id="{026B44D6-5388-4F8B-BFDC-A68D448EF2CD}"/>
              </a:ext>
            </a:extLst>
          </p:cNvPr>
          <p:cNvSpPr>
            <a:spLocks noGrp="1"/>
          </p:cNvSpPr>
          <p:nvPr>
            <p:ph type="ftr" sz="quarter" idx="11"/>
          </p:nvPr>
        </p:nvSpPr>
        <p:spPr/>
        <p:txBody>
          <a:bodyPr/>
          <a:lstStyle/>
          <a:p>
            <a:r>
              <a:rPr lang="fr-FR">
                <a:latin typeface="+mn-lt"/>
              </a:rPr>
              <a:t>PERLE- Project Progress Review-1-2026</a:t>
            </a:r>
            <a:endParaRPr lang="fr-FR" dirty="0">
              <a:latin typeface="+mn-lt"/>
            </a:endParaRPr>
          </a:p>
        </p:txBody>
      </p:sp>
      <p:sp>
        <p:nvSpPr>
          <p:cNvPr id="9" name="Espace réservé du numéro de diapositive 8">
            <a:extLst>
              <a:ext uri="{FF2B5EF4-FFF2-40B4-BE49-F238E27FC236}">
                <a16:creationId xmlns:a16="http://schemas.microsoft.com/office/drawing/2014/main" id="{07B40CD8-111B-4CF9-A342-94A78F5505C2}"/>
              </a:ext>
            </a:extLst>
          </p:cNvPr>
          <p:cNvSpPr>
            <a:spLocks noGrp="1"/>
          </p:cNvSpPr>
          <p:nvPr>
            <p:ph type="sldNum" sz="quarter" idx="12"/>
          </p:nvPr>
        </p:nvSpPr>
        <p:spPr/>
        <p:txBody>
          <a:bodyPr/>
          <a:lstStyle/>
          <a:p>
            <a:fld id="{77E71596-5F9D-49C5-9701-16B3CA54319D}" type="slidenum">
              <a:rPr lang="fr-FR" smtClean="0">
                <a:latin typeface="+mn-lt"/>
              </a:rPr>
              <a:pPr/>
              <a:t>6</a:t>
            </a:fld>
            <a:endParaRPr lang="fr-FR" dirty="0">
              <a:latin typeface="+mn-lt"/>
            </a:endParaRPr>
          </a:p>
        </p:txBody>
      </p:sp>
      <p:sp>
        <p:nvSpPr>
          <p:cNvPr id="6" name="Titre 1">
            <a:extLst>
              <a:ext uri="{FF2B5EF4-FFF2-40B4-BE49-F238E27FC236}">
                <a16:creationId xmlns:a16="http://schemas.microsoft.com/office/drawing/2014/main" id="{9D2A87CC-646F-5C8B-5E73-F837BEDAC9CF}"/>
              </a:ext>
            </a:extLst>
          </p:cNvPr>
          <p:cNvSpPr>
            <a:spLocks noGrp="1"/>
          </p:cNvSpPr>
          <p:nvPr>
            <p:ph type="title"/>
          </p:nvPr>
        </p:nvSpPr>
        <p:spPr>
          <a:xfrm>
            <a:off x="1137914" y="149425"/>
            <a:ext cx="6240937" cy="432048"/>
          </a:xfrm>
        </p:spPr>
        <p:txBody>
          <a:bodyPr>
            <a:normAutofit fontScale="90000"/>
          </a:bodyPr>
          <a:lstStyle/>
          <a:p>
            <a:r>
              <a:rPr lang="fr-FR" dirty="0">
                <a:solidFill>
                  <a:schemeClr val="accent1">
                    <a:lumMod val="75000"/>
                  </a:schemeClr>
                </a:solidFill>
                <a:latin typeface="+mn-lt"/>
                <a:cs typeface="Times New Roman" panose="02020603050405020304" pitchFamily="18" charset="0"/>
                <a:sym typeface="Wingdings" panose="05000000000000000000" pitchFamily="2" charset="2"/>
              </a:rPr>
              <a:t>Planning et Principaux Jalons</a:t>
            </a:r>
            <a:r>
              <a:rPr lang="fr-FR" b="1" dirty="0">
                <a:solidFill>
                  <a:schemeClr val="accent1">
                    <a:lumMod val="75000"/>
                  </a:schemeClr>
                </a:solidFill>
                <a:latin typeface="+mn-lt"/>
                <a:cs typeface="Times New Roman" panose="02020603050405020304" pitchFamily="18" charset="0"/>
                <a:sym typeface="Wingdings" panose="05000000000000000000" pitchFamily="2" charset="2"/>
              </a:rPr>
              <a:t> du WP-8 : RF systems</a:t>
            </a:r>
            <a:endParaRPr lang="fr-FR" dirty="0">
              <a:solidFill>
                <a:schemeClr val="accent1">
                  <a:lumMod val="75000"/>
                </a:schemeClr>
              </a:solidFill>
              <a:latin typeface="+mn-lt"/>
            </a:endParaRPr>
          </a:p>
        </p:txBody>
      </p:sp>
      <p:sp>
        <p:nvSpPr>
          <p:cNvPr id="2" name="Espace réservé de la date 1">
            <a:extLst>
              <a:ext uri="{FF2B5EF4-FFF2-40B4-BE49-F238E27FC236}">
                <a16:creationId xmlns:a16="http://schemas.microsoft.com/office/drawing/2014/main" id="{265D70CD-FF9B-F6F3-BA80-D5D474C1A804}"/>
              </a:ext>
            </a:extLst>
          </p:cNvPr>
          <p:cNvSpPr>
            <a:spLocks noGrp="1"/>
          </p:cNvSpPr>
          <p:nvPr>
            <p:ph type="dt" sz="half" idx="10"/>
          </p:nvPr>
        </p:nvSpPr>
        <p:spPr/>
        <p:txBody>
          <a:bodyPr/>
          <a:lstStyle/>
          <a:p>
            <a:r>
              <a:rPr lang="fr-FR"/>
              <a:t>22/01/2026</a:t>
            </a:r>
            <a:endParaRPr lang="fr-FR" dirty="0"/>
          </a:p>
        </p:txBody>
      </p:sp>
      <p:grpSp>
        <p:nvGrpSpPr>
          <p:cNvPr id="154" name="Groupe 153">
            <a:extLst>
              <a:ext uri="{FF2B5EF4-FFF2-40B4-BE49-F238E27FC236}">
                <a16:creationId xmlns:a16="http://schemas.microsoft.com/office/drawing/2014/main" id="{F2F63875-44C9-4334-9400-310C8EBA7A48}"/>
              </a:ext>
            </a:extLst>
          </p:cNvPr>
          <p:cNvGrpSpPr/>
          <p:nvPr/>
        </p:nvGrpSpPr>
        <p:grpSpPr>
          <a:xfrm>
            <a:off x="201812" y="725488"/>
            <a:ext cx="10354939" cy="4845316"/>
            <a:chOff x="1047885" y="775327"/>
            <a:chExt cx="11473765" cy="5066596"/>
          </a:xfrm>
        </p:grpSpPr>
        <p:sp>
          <p:nvSpPr>
            <p:cNvPr id="156" name="Rectangle 155">
              <a:extLst>
                <a:ext uri="{FF2B5EF4-FFF2-40B4-BE49-F238E27FC236}">
                  <a16:creationId xmlns:a16="http://schemas.microsoft.com/office/drawing/2014/main" id="{FA271C1E-6960-4947-9F6F-84FF10DCF57F}"/>
                </a:ext>
              </a:extLst>
            </p:cNvPr>
            <p:cNvSpPr/>
            <p:nvPr/>
          </p:nvSpPr>
          <p:spPr>
            <a:xfrm>
              <a:off x="5618993" y="2211271"/>
              <a:ext cx="1309027" cy="29563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58" name="Groupe 157">
              <a:extLst>
                <a:ext uri="{FF2B5EF4-FFF2-40B4-BE49-F238E27FC236}">
                  <a16:creationId xmlns:a16="http://schemas.microsoft.com/office/drawing/2014/main" id="{C1976C9F-8C02-485B-93CD-7F010D33C9AC}"/>
                </a:ext>
              </a:extLst>
            </p:cNvPr>
            <p:cNvGrpSpPr/>
            <p:nvPr/>
          </p:nvGrpSpPr>
          <p:grpSpPr>
            <a:xfrm>
              <a:off x="1047885" y="775327"/>
              <a:ext cx="11473765" cy="5066596"/>
              <a:chOff x="-59002" y="783223"/>
              <a:chExt cx="11473765" cy="5066596"/>
            </a:xfrm>
          </p:grpSpPr>
          <p:sp>
            <p:nvSpPr>
              <p:cNvPr id="175" name="ZoneTexte 174">
                <a:extLst>
                  <a:ext uri="{FF2B5EF4-FFF2-40B4-BE49-F238E27FC236}">
                    <a16:creationId xmlns:a16="http://schemas.microsoft.com/office/drawing/2014/main" id="{8722437F-D83B-49C7-902B-B824C97A52FD}"/>
                  </a:ext>
                </a:extLst>
              </p:cNvPr>
              <p:cNvSpPr txBox="1"/>
              <p:nvPr/>
            </p:nvSpPr>
            <p:spPr>
              <a:xfrm>
                <a:off x="242466" y="1215408"/>
                <a:ext cx="2205073" cy="364267"/>
              </a:xfrm>
              <a:prstGeom prst="rect">
                <a:avLst/>
              </a:prstGeom>
              <a:noFill/>
            </p:spPr>
            <p:txBody>
              <a:bodyPr wrap="square" rtlCol="0">
                <a:spAutoFit/>
              </a:bodyPr>
              <a:lstStyle/>
              <a:p>
                <a:r>
                  <a:rPr lang="en-GB" sz="1767" b="1" dirty="0">
                    <a:latin typeface="+mn-lt"/>
                  </a:rPr>
                  <a:t>DC Gun @350 keV</a:t>
                </a:r>
              </a:p>
            </p:txBody>
          </p:sp>
          <p:cxnSp>
            <p:nvCxnSpPr>
              <p:cNvPr id="177" name="Connecteur droit avec flèche 176">
                <a:extLst>
                  <a:ext uri="{FF2B5EF4-FFF2-40B4-BE49-F238E27FC236}">
                    <a16:creationId xmlns:a16="http://schemas.microsoft.com/office/drawing/2014/main" id="{F7BDBCDA-B531-43C8-9B9F-07103B263478}"/>
                  </a:ext>
                </a:extLst>
              </p:cNvPr>
              <p:cNvCxnSpPr/>
              <p:nvPr/>
            </p:nvCxnSpPr>
            <p:spPr>
              <a:xfrm>
                <a:off x="621955" y="5183180"/>
                <a:ext cx="9702454"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Connecteur droit 177">
                <a:extLst>
                  <a:ext uri="{FF2B5EF4-FFF2-40B4-BE49-F238E27FC236}">
                    <a16:creationId xmlns:a16="http://schemas.microsoft.com/office/drawing/2014/main" id="{FED9E516-106C-4E4A-8152-66AD7DB2C97B}"/>
                  </a:ext>
                </a:extLst>
              </p:cNvPr>
              <p:cNvCxnSpPr>
                <a:cxnSpLocks/>
              </p:cNvCxnSpPr>
              <p:nvPr/>
            </p:nvCxnSpPr>
            <p:spPr>
              <a:xfrm>
                <a:off x="1914929" y="4939779"/>
                <a:ext cx="0" cy="386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Connecteur droit 181">
                <a:extLst>
                  <a:ext uri="{FF2B5EF4-FFF2-40B4-BE49-F238E27FC236}">
                    <a16:creationId xmlns:a16="http://schemas.microsoft.com/office/drawing/2014/main" id="{A461B6F5-324F-4E0F-8462-0EE37919D008}"/>
                  </a:ext>
                </a:extLst>
              </p:cNvPr>
              <p:cNvCxnSpPr>
                <a:cxnSpLocks/>
              </p:cNvCxnSpPr>
              <p:nvPr/>
            </p:nvCxnSpPr>
            <p:spPr>
              <a:xfrm>
                <a:off x="621955" y="4934796"/>
                <a:ext cx="0" cy="386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Connecteur droit 182">
                <a:extLst>
                  <a:ext uri="{FF2B5EF4-FFF2-40B4-BE49-F238E27FC236}">
                    <a16:creationId xmlns:a16="http://schemas.microsoft.com/office/drawing/2014/main" id="{A30453D5-3444-4378-9A0A-2CD049F03A1F}"/>
                  </a:ext>
                </a:extLst>
              </p:cNvPr>
              <p:cNvCxnSpPr/>
              <p:nvPr/>
            </p:nvCxnSpPr>
            <p:spPr>
              <a:xfrm>
                <a:off x="3203878" y="4910021"/>
                <a:ext cx="0" cy="386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Connecteur droit 183">
                <a:extLst>
                  <a:ext uri="{FF2B5EF4-FFF2-40B4-BE49-F238E27FC236}">
                    <a16:creationId xmlns:a16="http://schemas.microsoft.com/office/drawing/2014/main" id="{BE96A153-23F8-4B9F-89B2-A89ECC5C5AB0}"/>
                  </a:ext>
                </a:extLst>
              </p:cNvPr>
              <p:cNvCxnSpPr/>
              <p:nvPr/>
            </p:nvCxnSpPr>
            <p:spPr>
              <a:xfrm>
                <a:off x="4502252" y="4921136"/>
                <a:ext cx="0" cy="386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Connecteur droit 187">
                <a:extLst>
                  <a:ext uri="{FF2B5EF4-FFF2-40B4-BE49-F238E27FC236}">
                    <a16:creationId xmlns:a16="http://schemas.microsoft.com/office/drawing/2014/main" id="{9D9BA1A0-C370-4BCF-812A-C091D4F141FE}"/>
                  </a:ext>
                </a:extLst>
              </p:cNvPr>
              <p:cNvCxnSpPr/>
              <p:nvPr/>
            </p:nvCxnSpPr>
            <p:spPr>
              <a:xfrm>
                <a:off x="5800626" y="4932252"/>
                <a:ext cx="0" cy="386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Connecteur droit 188">
                <a:extLst>
                  <a:ext uri="{FF2B5EF4-FFF2-40B4-BE49-F238E27FC236}">
                    <a16:creationId xmlns:a16="http://schemas.microsoft.com/office/drawing/2014/main" id="{676EFA68-BB5A-475C-8134-4D19D691F5E9}"/>
                  </a:ext>
                </a:extLst>
              </p:cNvPr>
              <p:cNvCxnSpPr/>
              <p:nvPr/>
            </p:nvCxnSpPr>
            <p:spPr>
              <a:xfrm>
                <a:off x="7099000" y="4913718"/>
                <a:ext cx="0" cy="386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Connecteur droit 189">
                <a:extLst>
                  <a:ext uri="{FF2B5EF4-FFF2-40B4-BE49-F238E27FC236}">
                    <a16:creationId xmlns:a16="http://schemas.microsoft.com/office/drawing/2014/main" id="{53CCD401-4916-46EE-ABE5-96B173C1F2C0}"/>
                  </a:ext>
                </a:extLst>
              </p:cNvPr>
              <p:cNvCxnSpPr/>
              <p:nvPr/>
            </p:nvCxnSpPr>
            <p:spPr>
              <a:xfrm>
                <a:off x="8397373" y="4917421"/>
                <a:ext cx="0" cy="386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Connecteur droit 190">
                <a:extLst>
                  <a:ext uri="{FF2B5EF4-FFF2-40B4-BE49-F238E27FC236}">
                    <a16:creationId xmlns:a16="http://schemas.microsoft.com/office/drawing/2014/main" id="{B6266321-DDD7-48A0-92EC-DD6F59BD74A7}"/>
                  </a:ext>
                </a:extLst>
              </p:cNvPr>
              <p:cNvCxnSpPr/>
              <p:nvPr/>
            </p:nvCxnSpPr>
            <p:spPr>
              <a:xfrm>
                <a:off x="9695747" y="4921124"/>
                <a:ext cx="0" cy="386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ZoneTexte 191">
                <a:extLst>
                  <a:ext uri="{FF2B5EF4-FFF2-40B4-BE49-F238E27FC236}">
                    <a16:creationId xmlns:a16="http://schemas.microsoft.com/office/drawing/2014/main" id="{1A7D97D4-D00D-4B0E-8FB7-AB0548F6990B}"/>
                  </a:ext>
                </a:extLst>
              </p:cNvPr>
              <p:cNvSpPr txBox="1"/>
              <p:nvPr/>
            </p:nvSpPr>
            <p:spPr>
              <a:xfrm rot="16200000">
                <a:off x="322615" y="5379819"/>
                <a:ext cx="601447" cy="338554"/>
              </a:xfrm>
              <a:prstGeom prst="rect">
                <a:avLst/>
              </a:prstGeom>
              <a:noFill/>
              <a:ln>
                <a:noFill/>
              </a:ln>
            </p:spPr>
            <p:txBody>
              <a:bodyPr wrap="none" rtlCol="0">
                <a:spAutoFit/>
              </a:bodyPr>
              <a:lstStyle/>
              <a:p>
                <a:r>
                  <a:rPr lang="en-GB" sz="1600">
                    <a:latin typeface="+mn-lt"/>
                  </a:rPr>
                  <a:t>2024</a:t>
                </a:r>
              </a:p>
            </p:txBody>
          </p:sp>
          <p:sp>
            <p:nvSpPr>
              <p:cNvPr id="193" name="ZoneTexte 192">
                <a:extLst>
                  <a:ext uri="{FF2B5EF4-FFF2-40B4-BE49-F238E27FC236}">
                    <a16:creationId xmlns:a16="http://schemas.microsoft.com/office/drawing/2014/main" id="{09A82F85-5D82-4194-9FD9-2EE27E3ADD99}"/>
                  </a:ext>
                </a:extLst>
              </p:cNvPr>
              <p:cNvSpPr txBox="1"/>
              <p:nvPr/>
            </p:nvSpPr>
            <p:spPr>
              <a:xfrm rot="16200000">
                <a:off x="1606166" y="5373642"/>
                <a:ext cx="601447" cy="338554"/>
              </a:xfrm>
              <a:prstGeom prst="rect">
                <a:avLst/>
              </a:prstGeom>
              <a:noFill/>
              <a:ln>
                <a:noFill/>
              </a:ln>
            </p:spPr>
            <p:txBody>
              <a:bodyPr wrap="none" rtlCol="0">
                <a:spAutoFit/>
              </a:bodyPr>
              <a:lstStyle/>
              <a:p>
                <a:r>
                  <a:rPr lang="en-GB" sz="1600">
                    <a:latin typeface="+mn-lt"/>
                  </a:rPr>
                  <a:t>2025</a:t>
                </a:r>
              </a:p>
            </p:txBody>
          </p:sp>
          <p:sp>
            <p:nvSpPr>
              <p:cNvPr id="194" name="ZoneTexte 193">
                <a:extLst>
                  <a:ext uri="{FF2B5EF4-FFF2-40B4-BE49-F238E27FC236}">
                    <a16:creationId xmlns:a16="http://schemas.microsoft.com/office/drawing/2014/main" id="{95AB0899-762F-4161-8A2C-22889308EE24}"/>
                  </a:ext>
                </a:extLst>
              </p:cNvPr>
              <p:cNvSpPr txBox="1"/>
              <p:nvPr/>
            </p:nvSpPr>
            <p:spPr>
              <a:xfrm rot="16200000">
                <a:off x="2897128" y="5360053"/>
                <a:ext cx="601447" cy="338554"/>
              </a:xfrm>
              <a:prstGeom prst="rect">
                <a:avLst/>
              </a:prstGeom>
              <a:noFill/>
              <a:ln>
                <a:noFill/>
              </a:ln>
            </p:spPr>
            <p:txBody>
              <a:bodyPr wrap="none" rtlCol="0">
                <a:spAutoFit/>
              </a:bodyPr>
              <a:lstStyle/>
              <a:p>
                <a:r>
                  <a:rPr lang="en-GB" sz="1600">
                    <a:latin typeface="+mn-lt"/>
                  </a:rPr>
                  <a:t>2026</a:t>
                </a:r>
              </a:p>
            </p:txBody>
          </p:sp>
          <p:sp>
            <p:nvSpPr>
              <p:cNvPr id="195" name="ZoneTexte 194">
                <a:extLst>
                  <a:ext uri="{FF2B5EF4-FFF2-40B4-BE49-F238E27FC236}">
                    <a16:creationId xmlns:a16="http://schemas.microsoft.com/office/drawing/2014/main" id="{3765733C-6C53-4E9A-A02B-DBDE6B79F537}"/>
                  </a:ext>
                </a:extLst>
              </p:cNvPr>
              <p:cNvSpPr txBox="1"/>
              <p:nvPr/>
            </p:nvSpPr>
            <p:spPr>
              <a:xfrm rot="16200000">
                <a:off x="4217739" y="5339051"/>
                <a:ext cx="601447" cy="338554"/>
              </a:xfrm>
              <a:prstGeom prst="rect">
                <a:avLst/>
              </a:prstGeom>
              <a:noFill/>
              <a:ln>
                <a:noFill/>
              </a:ln>
            </p:spPr>
            <p:txBody>
              <a:bodyPr wrap="none" rtlCol="0">
                <a:spAutoFit/>
              </a:bodyPr>
              <a:lstStyle/>
              <a:p>
                <a:r>
                  <a:rPr lang="en-GB" sz="1600">
                    <a:latin typeface="+mn-lt"/>
                  </a:rPr>
                  <a:t>2027</a:t>
                </a:r>
              </a:p>
            </p:txBody>
          </p:sp>
          <p:sp>
            <p:nvSpPr>
              <p:cNvPr id="196" name="ZoneTexte 195">
                <a:extLst>
                  <a:ext uri="{FF2B5EF4-FFF2-40B4-BE49-F238E27FC236}">
                    <a16:creationId xmlns:a16="http://schemas.microsoft.com/office/drawing/2014/main" id="{7C47599B-BF94-4073-97A6-C18953F37341}"/>
                  </a:ext>
                </a:extLst>
              </p:cNvPr>
              <p:cNvSpPr txBox="1"/>
              <p:nvPr/>
            </p:nvSpPr>
            <p:spPr>
              <a:xfrm rot="16200000">
                <a:off x="5501290" y="5340287"/>
                <a:ext cx="601447" cy="338554"/>
              </a:xfrm>
              <a:prstGeom prst="rect">
                <a:avLst/>
              </a:prstGeom>
              <a:noFill/>
              <a:ln>
                <a:noFill/>
              </a:ln>
            </p:spPr>
            <p:txBody>
              <a:bodyPr wrap="none" rtlCol="0">
                <a:spAutoFit/>
              </a:bodyPr>
              <a:lstStyle/>
              <a:p>
                <a:r>
                  <a:rPr lang="en-GB" sz="1600">
                    <a:latin typeface="+mn-lt"/>
                  </a:rPr>
                  <a:t>2028</a:t>
                </a:r>
              </a:p>
            </p:txBody>
          </p:sp>
          <p:sp>
            <p:nvSpPr>
              <p:cNvPr id="202" name="ZoneTexte 201">
                <a:extLst>
                  <a:ext uri="{FF2B5EF4-FFF2-40B4-BE49-F238E27FC236}">
                    <a16:creationId xmlns:a16="http://schemas.microsoft.com/office/drawing/2014/main" id="{2866DFB8-303C-46E4-BDA8-CC4B3FFDAF4A}"/>
                  </a:ext>
                </a:extLst>
              </p:cNvPr>
              <p:cNvSpPr txBox="1"/>
              <p:nvPr/>
            </p:nvSpPr>
            <p:spPr>
              <a:xfrm rot="16200000">
                <a:off x="6821901" y="5341522"/>
                <a:ext cx="601447" cy="338554"/>
              </a:xfrm>
              <a:prstGeom prst="rect">
                <a:avLst/>
              </a:prstGeom>
              <a:noFill/>
              <a:ln>
                <a:noFill/>
              </a:ln>
            </p:spPr>
            <p:txBody>
              <a:bodyPr wrap="none" rtlCol="0">
                <a:spAutoFit/>
              </a:bodyPr>
              <a:lstStyle/>
              <a:p>
                <a:r>
                  <a:rPr lang="en-GB" sz="1600">
                    <a:latin typeface="+mn-lt"/>
                  </a:rPr>
                  <a:t>2029</a:t>
                </a:r>
              </a:p>
            </p:txBody>
          </p:sp>
          <p:sp>
            <p:nvSpPr>
              <p:cNvPr id="203" name="ZoneTexte 202">
                <a:extLst>
                  <a:ext uri="{FF2B5EF4-FFF2-40B4-BE49-F238E27FC236}">
                    <a16:creationId xmlns:a16="http://schemas.microsoft.com/office/drawing/2014/main" id="{B280CF17-BCA1-4073-8E85-CAB03C86D3AD}"/>
                  </a:ext>
                </a:extLst>
              </p:cNvPr>
              <p:cNvSpPr txBox="1"/>
              <p:nvPr/>
            </p:nvSpPr>
            <p:spPr>
              <a:xfrm rot="16200000">
                <a:off x="8098039" y="5350169"/>
                <a:ext cx="601447" cy="338554"/>
              </a:xfrm>
              <a:prstGeom prst="rect">
                <a:avLst/>
              </a:prstGeom>
              <a:noFill/>
              <a:ln>
                <a:noFill/>
              </a:ln>
            </p:spPr>
            <p:txBody>
              <a:bodyPr wrap="none" rtlCol="0">
                <a:spAutoFit/>
              </a:bodyPr>
              <a:lstStyle/>
              <a:p>
                <a:r>
                  <a:rPr lang="en-GB" sz="1600">
                    <a:latin typeface="+mn-lt"/>
                  </a:rPr>
                  <a:t>2030</a:t>
                </a:r>
              </a:p>
            </p:txBody>
          </p:sp>
          <p:sp>
            <p:nvSpPr>
              <p:cNvPr id="207" name="ZoneTexte 206">
                <a:extLst>
                  <a:ext uri="{FF2B5EF4-FFF2-40B4-BE49-F238E27FC236}">
                    <a16:creationId xmlns:a16="http://schemas.microsoft.com/office/drawing/2014/main" id="{249F0BC1-6E96-4821-B26D-E004893E5818}"/>
                  </a:ext>
                </a:extLst>
              </p:cNvPr>
              <p:cNvSpPr txBox="1"/>
              <p:nvPr/>
            </p:nvSpPr>
            <p:spPr>
              <a:xfrm rot="16200000">
                <a:off x="9418650" y="5366229"/>
                <a:ext cx="601447" cy="338554"/>
              </a:xfrm>
              <a:prstGeom prst="rect">
                <a:avLst/>
              </a:prstGeom>
              <a:noFill/>
              <a:ln>
                <a:noFill/>
              </a:ln>
            </p:spPr>
            <p:txBody>
              <a:bodyPr wrap="none" rtlCol="0">
                <a:spAutoFit/>
              </a:bodyPr>
              <a:lstStyle/>
              <a:p>
                <a:r>
                  <a:rPr lang="en-GB" sz="1600">
                    <a:latin typeface="+mn-lt"/>
                  </a:rPr>
                  <a:t>2031</a:t>
                </a:r>
              </a:p>
            </p:txBody>
          </p:sp>
          <p:cxnSp>
            <p:nvCxnSpPr>
              <p:cNvPr id="212" name="Connecteur droit 211">
                <a:extLst>
                  <a:ext uri="{FF2B5EF4-FFF2-40B4-BE49-F238E27FC236}">
                    <a16:creationId xmlns:a16="http://schemas.microsoft.com/office/drawing/2014/main" id="{43B3E917-8FF5-4BC6-A72C-FC4AC1E3CB14}"/>
                  </a:ext>
                </a:extLst>
              </p:cNvPr>
              <p:cNvCxnSpPr>
                <a:cxnSpLocks/>
              </p:cNvCxnSpPr>
              <p:nvPr/>
            </p:nvCxnSpPr>
            <p:spPr>
              <a:xfrm flipV="1">
                <a:off x="541893" y="1540363"/>
                <a:ext cx="2923220" cy="437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3" name="Connecteur droit 212">
                <a:extLst>
                  <a:ext uri="{FF2B5EF4-FFF2-40B4-BE49-F238E27FC236}">
                    <a16:creationId xmlns:a16="http://schemas.microsoft.com/office/drawing/2014/main" id="{28EE70EC-F9A2-4746-ACDE-1DC409715844}"/>
                  </a:ext>
                </a:extLst>
              </p:cNvPr>
              <p:cNvCxnSpPr>
                <a:cxnSpLocks/>
              </p:cNvCxnSpPr>
              <p:nvPr/>
            </p:nvCxnSpPr>
            <p:spPr>
              <a:xfrm flipV="1">
                <a:off x="561142" y="2394823"/>
                <a:ext cx="1827002" cy="2189"/>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4" name="Connecteur droit 213">
                <a:extLst>
                  <a:ext uri="{FF2B5EF4-FFF2-40B4-BE49-F238E27FC236}">
                    <a16:creationId xmlns:a16="http://schemas.microsoft.com/office/drawing/2014/main" id="{5B1E0CDD-D39E-45F0-9D44-01A183F10CFA}"/>
                  </a:ext>
                </a:extLst>
              </p:cNvPr>
              <p:cNvCxnSpPr>
                <a:cxnSpLocks/>
              </p:cNvCxnSpPr>
              <p:nvPr/>
            </p:nvCxnSpPr>
            <p:spPr>
              <a:xfrm>
                <a:off x="2356414" y="2394823"/>
                <a:ext cx="4488897"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215" name="ZoneTexte 214">
                <a:extLst>
                  <a:ext uri="{FF2B5EF4-FFF2-40B4-BE49-F238E27FC236}">
                    <a16:creationId xmlns:a16="http://schemas.microsoft.com/office/drawing/2014/main" id="{F36A0022-FA3A-4F4B-83B6-659C8B1F940D}"/>
                  </a:ext>
                </a:extLst>
              </p:cNvPr>
              <p:cNvSpPr txBox="1"/>
              <p:nvPr/>
            </p:nvSpPr>
            <p:spPr>
              <a:xfrm>
                <a:off x="265590" y="2005047"/>
                <a:ext cx="2084488" cy="364267"/>
              </a:xfrm>
              <a:prstGeom prst="rect">
                <a:avLst/>
              </a:prstGeom>
              <a:noFill/>
            </p:spPr>
            <p:txBody>
              <a:bodyPr wrap="square" rtlCol="0">
                <a:spAutoFit/>
              </a:bodyPr>
              <a:lstStyle/>
              <a:p>
                <a:r>
                  <a:rPr lang="en-GB" sz="1767" b="1">
                    <a:latin typeface="+mn-lt"/>
                  </a:rPr>
                  <a:t>Injector @ 7MeV</a:t>
                </a:r>
              </a:p>
            </p:txBody>
          </p:sp>
          <p:cxnSp>
            <p:nvCxnSpPr>
              <p:cNvPr id="216" name="Connecteur droit 215">
                <a:extLst>
                  <a:ext uri="{FF2B5EF4-FFF2-40B4-BE49-F238E27FC236}">
                    <a16:creationId xmlns:a16="http://schemas.microsoft.com/office/drawing/2014/main" id="{FAEA6095-F258-47D4-9212-7618B80E542E}"/>
                  </a:ext>
                </a:extLst>
              </p:cNvPr>
              <p:cNvCxnSpPr>
                <a:cxnSpLocks/>
              </p:cNvCxnSpPr>
              <p:nvPr/>
            </p:nvCxnSpPr>
            <p:spPr>
              <a:xfrm flipV="1">
                <a:off x="6845311" y="2385624"/>
                <a:ext cx="2602285" cy="6627"/>
              </a:xfrm>
              <a:prstGeom prst="line">
                <a:avLst/>
              </a:prstGeom>
              <a:ln w="762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17" name="Connecteur droit 216">
                <a:extLst>
                  <a:ext uri="{FF2B5EF4-FFF2-40B4-BE49-F238E27FC236}">
                    <a16:creationId xmlns:a16="http://schemas.microsoft.com/office/drawing/2014/main" id="{69350643-CCB7-4EAD-B481-7F4C8C888683}"/>
                  </a:ext>
                </a:extLst>
              </p:cNvPr>
              <p:cNvCxnSpPr>
                <a:cxnSpLocks/>
              </p:cNvCxnSpPr>
              <p:nvPr/>
            </p:nvCxnSpPr>
            <p:spPr>
              <a:xfrm>
                <a:off x="3200135" y="1702899"/>
                <a:ext cx="0" cy="3515286"/>
              </a:xfrm>
              <a:prstGeom prst="line">
                <a:avLst/>
              </a:prstGeom>
              <a:ln>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8" name="Connecteur droit 217">
                <a:extLst>
                  <a:ext uri="{FF2B5EF4-FFF2-40B4-BE49-F238E27FC236}">
                    <a16:creationId xmlns:a16="http://schemas.microsoft.com/office/drawing/2014/main" id="{0F60E45F-0C51-4AED-89AE-8E73AF628A2A}"/>
                  </a:ext>
                </a:extLst>
              </p:cNvPr>
              <p:cNvCxnSpPr>
                <a:cxnSpLocks/>
              </p:cNvCxnSpPr>
              <p:nvPr/>
            </p:nvCxnSpPr>
            <p:spPr>
              <a:xfrm>
                <a:off x="6103691" y="3881784"/>
                <a:ext cx="0" cy="133640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9" name="Connecteur droit 218">
                <a:extLst>
                  <a:ext uri="{FF2B5EF4-FFF2-40B4-BE49-F238E27FC236}">
                    <a16:creationId xmlns:a16="http://schemas.microsoft.com/office/drawing/2014/main" id="{C7E75BE0-BA4B-4C07-B3FF-5B756C44F7D2}"/>
                  </a:ext>
                </a:extLst>
              </p:cNvPr>
              <p:cNvCxnSpPr>
                <a:cxnSpLocks/>
              </p:cNvCxnSpPr>
              <p:nvPr/>
            </p:nvCxnSpPr>
            <p:spPr>
              <a:xfrm>
                <a:off x="5811171" y="2497550"/>
                <a:ext cx="7187" cy="27053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0" name="Connecteur droit 219">
                <a:extLst>
                  <a:ext uri="{FF2B5EF4-FFF2-40B4-BE49-F238E27FC236}">
                    <a16:creationId xmlns:a16="http://schemas.microsoft.com/office/drawing/2014/main" id="{888D6534-977F-48B1-8FC6-3E45CB9C302B}"/>
                  </a:ext>
                </a:extLst>
              </p:cNvPr>
              <p:cNvCxnSpPr>
                <a:cxnSpLocks/>
              </p:cNvCxnSpPr>
              <p:nvPr/>
            </p:nvCxnSpPr>
            <p:spPr>
              <a:xfrm flipV="1">
                <a:off x="522213" y="4197196"/>
                <a:ext cx="2819862" cy="530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1" name="Connecteur droit 220">
                <a:extLst>
                  <a:ext uri="{FF2B5EF4-FFF2-40B4-BE49-F238E27FC236}">
                    <a16:creationId xmlns:a16="http://schemas.microsoft.com/office/drawing/2014/main" id="{B2259258-96CD-4272-B0C9-25280F2B3AF5}"/>
                  </a:ext>
                </a:extLst>
              </p:cNvPr>
              <p:cNvCxnSpPr>
                <a:cxnSpLocks/>
              </p:cNvCxnSpPr>
              <p:nvPr/>
            </p:nvCxnSpPr>
            <p:spPr>
              <a:xfrm flipV="1">
                <a:off x="3203878" y="4165973"/>
                <a:ext cx="4149997" cy="32371"/>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222" name="ZoneTexte 221">
                <a:extLst>
                  <a:ext uri="{FF2B5EF4-FFF2-40B4-BE49-F238E27FC236}">
                    <a16:creationId xmlns:a16="http://schemas.microsoft.com/office/drawing/2014/main" id="{742E2F7A-9FB6-47EA-B478-B775F56DB4E1}"/>
                  </a:ext>
                </a:extLst>
              </p:cNvPr>
              <p:cNvSpPr txBox="1"/>
              <p:nvPr/>
            </p:nvSpPr>
            <p:spPr>
              <a:xfrm>
                <a:off x="202983" y="4226268"/>
                <a:ext cx="1881474" cy="364267"/>
              </a:xfrm>
              <a:prstGeom prst="rect">
                <a:avLst/>
              </a:prstGeom>
              <a:noFill/>
            </p:spPr>
            <p:txBody>
              <a:bodyPr wrap="square" rtlCol="0">
                <a:spAutoFit/>
              </a:bodyPr>
              <a:lstStyle/>
              <a:p>
                <a:r>
                  <a:rPr lang="en-GB" sz="1767" b="1">
                    <a:latin typeface="+mn-lt"/>
                  </a:rPr>
                  <a:t>ERL 1-LOOP</a:t>
                </a:r>
              </a:p>
            </p:txBody>
          </p:sp>
          <p:cxnSp>
            <p:nvCxnSpPr>
              <p:cNvPr id="223" name="Connecteur droit 222">
                <a:extLst>
                  <a:ext uri="{FF2B5EF4-FFF2-40B4-BE49-F238E27FC236}">
                    <a16:creationId xmlns:a16="http://schemas.microsoft.com/office/drawing/2014/main" id="{5A4F7A7C-9F27-4503-AA82-BC4DE1B9A276}"/>
                  </a:ext>
                </a:extLst>
              </p:cNvPr>
              <p:cNvCxnSpPr>
                <a:cxnSpLocks/>
              </p:cNvCxnSpPr>
              <p:nvPr/>
            </p:nvCxnSpPr>
            <p:spPr>
              <a:xfrm>
                <a:off x="7755442" y="4151461"/>
                <a:ext cx="1963931" cy="0"/>
              </a:xfrm>
              <a:prstGeom prst="line">
                <a:avLst/>
              </a:prstGeom>
              <a:ln w="762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24" name="Connecteur droit 223">
                <a:extLst>
                  <a:ext uri="{FF2B5EF4-FFF2-40B4-BE49-F238E27FC236}">
                    <a16:creationId xmlns:a16="http://schemas.microsoft.com/office/drawing/2014/main" id="{03D357AB-5ECB-42F5-9552-2731C84CC8F7}"/>
                  </a:ext>
                </a:extLst>
              </p:cNvPr>
              <p:cNvCxnSpPr>
                <a:cxnSpLocks/>
              </p:cNvCxnSpPr>
              <p:nvPr/>
            </p:nvCxnSpPr>
            <p:spPr>
              <a:xfrm>
                <a:off x="7288982" y="3537703"/>
                <a:ext cx="0" cy="166516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5" name="Connecteur droit 224">
                <a:extLst>
                  <a:ext uri="{FF2B5EF4-FFF2-40B4-BE49-F238E27FC236}">
                    <a16:creationId xmlns:a16="http://schemas.microsoft.com/office/drawing/2014/main" id="{7EFB1515-1F86-4918-B04C-7B30233AB710}"/>
                  </a:ext>
                </a:extLst>
              </p:cNvPr>
              <p:cNvCxnSpPr>
                <a:cxnSpLocks/>
              </p:cNvCxnSpPr>
              <p:nvPr/>
            </p:nvCxnSpPr>
            <p:spPr>
              <a:xfrm flipH="1">
                <a:off x="7811529" y="3645685"/>
                <a:ext cx="1" cy="143211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6" name="ZoneTexte 225">
                <a:extLst>
                  <a:ext uri="{FF2B5EF4-FFF2-40B4-BE49-F238E27FC236}">
                    <a16:creationId xmlns:a16="http://schemas.microsoft.com/office/drawing/2014/main" id="{8E3C56C8-B971-405F-8AB4-34E2BDF90A3E}"/>
                  </a:ext>
                </a:extLst>
              </p:cNvPr>
              <p:cNvSpPr txBox="1"/>
              <p:nvPr/>
            </p:nvSpPr>
            <p:spPr>
              <a:xfrm>
                <a:off x="2819973" y="1780760"/>
                <a:ext cx="702436" cy="391517"/>
              </a:xfrm>
              <a:prstGeom prst="rect">
                <a:avLst/>
              </a:prstGeom>
              <a:solidFill>
                <a:schemeClr val="bg1"/>
              </a:solidFill>
            </p:spPr>
            <p:txBody>
              <a:bodyPr wrap="none" rtlCol="0">
                <a:spAutoFit/>
              </a:bodyPr>
              <a:lstStyle/>
              <a:p>
                <a:r>
                  <a:rPr lang="en-GB" sz="972" i="1" dirty="0">
                    <a:latin typeface="+mn-lt"/>
                  </a:rPr>
                  <a:t>DC gun </a:t>
                </a:r>
              </a:p>
              <a:p>
                <a:r>
                  <a:rPr lang="en-GB" sz="972" i="1" dirty="0">
                    <a:latin typeface="+mn-lt"/>
                  </a:rPr>
                  <a:t>operation</a:t>
                </a:r>
              </a:p>
            </p:txBody>
          </p:sp>
          <p:sp>
            <p:nvSpPr>
              <p:cNvPr id="227" name="ZoneTexte 226">
                <a:extLst>
                  <a:ext uri="{FF2B5EF4-FFF2-40B4-BE49-F238E27FC236}">
                    <a16:creationId xmlns:a16="http://schemas.microsoft.com/office/drawing/2014/main" id="{257CD967-E890-427B-9969-1670B8434159}"/>
                  </a:ext>
                </a:extLst>
              </p:cNvPr>
              <p:cNvSpPr txBox="1"/>
              <p:nvPr/>
            </p:nvSpPr>
            <p:spPr>
              <a:xfrm>
                <a:off x="6115531" y="4231896"/>
                <a:ext cx="710451" cy="391517"/>
              </a:xfrm>
              <a:prstGeom prst="rect">
                <a:avLst/>
              </a:prstGeom>
              <a:noFill/>
            </p:spPr>
            <p:txBody>
              <a:bodyPr wrap="none" rtlCol="0">
                <a:spAutoFit/>
              </a:bodyPr>
              <a:lstStyle/>
              <a:p>
                <a:pPr algn="ctr"/>
                <a:r>
                  <a:rPr lang="en-GB" sz="972" i="1" dirty="0">
                    <a:latin typeface="+mn-lt"/>
                  </a:rPr>
                  <a:t>Cryogenic </a:t>
                </a:r>
              </a:p>
              <a:p>
                <a:pPr algn="ctr"/>
                <a:r>
                  <a:rPr lang="en-GB" sz="972" i="1" dirty="0">
                    <a:latin typeface="+mn-lt"/>
                  </a:rPr>
                  <a:t>installed</a:t>
                </a:r>
              </a:p>
            </p:txBody>
          </p:sp>
          <p:sp>
            <p:nvSpPr>
              <p:cNvPr id="228" name="ZoneTexte 227">
                <a:extLst>
                  <a:ext uri="{FF2B5EF4-FFF2-40B4-BE49-F238E27FC236}">
                    <a16:creationId xmlns:a16="http://schemas.microsoft.com/office/drawing/2014/main" id="{AEAFED76-EBF8-464C-A914-79AE8486C3EC}"/>
                  </a:ext>
                </a:extLst>
              </p:cNvPr>
              <p:cNvSpPr txBox="1"/>
              <p:nvPr/>
            </p:nvSpPr>
            <p:spPr>
              <a:xfrm>
                <a:off x="6749807" y="3347468"/>
                <a:ext cx="793807" cy="391517"/>
              </a:xfrm>
              <a:prstGeom prst="rect">
                <a:avLst/>
              </a:prstGeom>
              <a:solidFill>
                <a:schemeClr val="bg1"/>
              </a:solidFill>
            </p:spPr>
            <p:txBody>
              <a:bodyPr wrap="none" rtlCol="0">
                <a:spAutoFit/>
              </a:bodyPr>
              <a:lstStyle/>
              <a:p>
                <a:pPr algn="ctr"/>
                <a:r>
                  <a:rPr lang="en-GB" sz="972" i="1" dirty="0">
                    <a:latin typeface="+mn-lt"/>
                  </a:rPr>
                  <a:t>Cryomodule</a:t>
                </a:r>
              </a:p>
              <a:p>
                <a:pPr algn="ctr"/>
                <a:r>
                  <a:rPr lang="en-GB" sz="972" i="1" dirty="0">
                    <a:latin typeface="+mn-lt"/>
                  </a:rPr>
                  <a:t> installation</a:t>
                </a:r>
              </a:p>
            </p:txBody>
          </p:sp>
          <p:sp>
            <p:nvSpPr>
              <p:cNvPr id="229" name="ZoneTexte 228">
                <a:extLst>
                  <a:ext uri="{FF2B5EF4-FFF2-40B4-BE49-F238E27FC236}">
                    <a16:creationId xmlns:a16="http://schemas.microsoft.com/office/drawing/2014/main" id="{B97C0862-9B5B-4414-AC40-5368C1B4BCE1}"/>
                  </a:ext>
                </a:extLst>
              </p:cNvPr>
              <p:cNvSpPr txBox="1"/>
              <p:nvPr/>
            </p:nvSpPr>
            <p:spPr>
              <a:xfrm>
                <a:off x="7446454" y="3268953"/>
                <a:ext cx="958750" cy="541110"/>
              </a:xfrm>
              <a:prstGeom prst="rect">
                <a:avLst/>
              </a:prstGeom>
              <a:solidFill>
                <a:schemeClr val="bg1"/>
              </a:solidFill>
            </p:spPr>
            <p:txBody>
              <a:bodyPr wrap="square" rtlCol="0">
                <a:spAutoFit/>
              </a:bodyPr>
              <a:lstStyle/>
              <a:p>
                <a:pPr algn="ctr"/>
                <a:r>
                  <a:rPr lang="en-GB" sz="972" i="1" dirty="0">
                    <a:latin typeface="+mn-lt"/>
                  </a:rPr>
                  <a:t>First ERL</a:t>
                </a:r>
              </a:p>
              <a:p>
                <a:pPr algn="ctr"/>
                <a:r>
                  <a:rPr lang="en-GB" sz="972" i="1" dirty="0">
                    <a:latin typeface="+mn-lt"/>
                  </a:rPr>
                  <a:t> demonstration</a:t>
                </a:r>
              </a:p>
              <a:p>
                <a:pPr algn="ctr"/>
                <a:r>
                  <a:rPr lang="en-GB" sz="972" i="1" dirty="0"/>
                  <a:t>0.5MW</a:t>
                </a:r>
                <a:endParaRPr lang="en-GB" sz="972" i="1" dirty="0">
                  <a:latin typeface="+mn-lt"/>
                </a:endParaRPr>
              </a:p>
            </p:txBody>
          </p:sp>
          <p:cxnSp>
            <p:nvCxnSpPr>
              <p:cNvPr id="230" name="Connecteur droit 229">
                <a:extLst>
                  <a:ext uri="{FF2B5EF4-FFF2-40B4-BE49-F238E27FC236}">
                    <a16:creationId xmlns:a16="http://schemas.microsoft.com/office/drawing/2014/main" id="{E5259E14-0395-4F27-8EF7-CDAA4E67A2BF}"/>
                  </a:ext>
                </a:extLst>
              </p:cNvPr>
              <p:cNvCxnSpPr>
                <a:cxnSpLocks/>
              </p:cNvCxnSpPr>
              <p:nvPr/>
            </p:nvCxnSpPr>
            <p:spPr>
              <a:xfrm>
                <a:off x="7489152" y="915146"/>
                <a:ext cx="701358" cy="1"/>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1" name="Connecteur droit 230">
                <a:extLst>
                  <a:ext uri="{FF2B5EF4-FFF2-40B4-BE49-F238E27FC236}">
                    <a16:creationId xmlns:a16="http://schemas.microsoft.com/office/drawing/2014/main" id="{69EE1526-353E-4187-BB22-7612CC2E4E35}"/>
                  </a:ext>
                </a:extLst>
              </p:cNvPr>
              <p:cNvCxnSpPr>
                <a:cxnSpLocks/>
              </p:cNvCxnSpPr>
              <p:nvPr/>
            </p:nvCxnSpPr>
            <p:spPr>
              <a:xfrm flipV="1">
                <a:off x="7485756" y="1400918"/>
                <a:ext cx="689226" cy="3"/>
              </a:xfrm>
              <a:prstGeom prst="line">
                <a:avLst/>
              </a:prstGeom>
              <a:ln w="7620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232" name="ZoneTexte 231">
                <a:extLst>
                  <a:ext uri="{FF2B5EF4-FFF2-40B4-BE49-F238E27FC236}">
                    <a16:creationId xmlns:a16="http://schemas.microsoft.com/office/drawing/2014/main" id="{64CDFECE-373B-45C1-B797-8B4466723A1D}"/>
                  </a:ext>
                </a:extLst>
              </p:cNvPr>
              <p:cNvSpPr txBox="1"/>
              <p:nvPr/>
            </p:nvSpPr>
            <p:spPr>
              <a:xfrm>
                <a:off x="7928482" y="783223"/>
                <a:ext cx="1148984" cy="282706"/>
              </a:xfrm>
              <a:prstGeom prst="rect">
                <a:avLst/>
              </a:prstGeom>
              <a:noFill/>
            </p:spPr>
            <p:txBody>
              <a:bodyPr wrap="square" rtlCol="0">
                <a:spAutoFit/>
              </a:bodyPr>
              <a:lstStyle/>
              <a:p>
                <a:pPr algn="ctr"/>
                <a:r>
                  <a:rPr lang="en-GB" sz="1237" b="1">
                    <a:latin typeface="+mn-lt"/>
                  </a:rPr>
                  <a:t>Design</a:t>
                </a:r>
              </a:p>
            </p:txBody>
          </p:sp>
          <p:sp>
            <p:nvSpPr>
              <p:cNvPr id="233" name="ZoneTexte 232">
                <a:extLst>
                  <a:ext uri="{FF2B5EF4-FFF2-40B4-BE49-F238E27FC236}">
                    <a16:creationId xmlns:a16="http://schemas.microsoft.com/office/drawing/2014/main" id="{2A7AD294-5254-4442-AF4A-D4E7E501AD80}"/>
                  </a:ext>
                </a:extLst>
              </p:cNvPr>
              <p:cNvSpPr txBox="1"/>
              <p:nvPr/>
            </p:nvSpPr>
            <p:spPr>
              <a:xfrm>
                <a:off x="7917195" y="1013158"/>
                <a:ext cx="3497568" cy="282706"/>
              </a:xfrm>
              <a:prstGeom prst="rect">
                <a:avLst/>
              </a:prstGeom>
              <a:noFill/>
            </p:spPr>
            <p:txBody>
              <a:bodyPr wrap="square" rtlCol="0">
                <a:spAutoFit/>
              </a:bodyPr>
              <a:lstStyle/>
              <a:p>
                <a:pPr algn="ctr"/>
                <a:r>
                  <a:rPr lang="en-GB" sz="1237" b="1">
                    <a:latin typeface="+mn-lt"/>
                  </a:rPr>
                  <a:t>Procuirement / Construction / Installation</a:t>
                </a:r>
              </a:p>
            </p:txBody>
          </p:sp>
          <p:sp>
            <p:nvSpPr>
              <p:cNvPr id="234" name="ZoneTexte 233">
                <a:extLst>
                  <a:ext uri="{FF2B5EF4-FFF2-40B4-BE49-F238E27FC236}">
                    <a16:creationId xmlns:a16="http://schemas.microsoft.com/office/drawing/2014/main" id="{5A844264-127F-43FA-A4F5-4CA19D6E0E9A}"/>
                  </a:ext>
                </a:extLst>
              </p:cNvPr>
              <p:cNvSpPr txBox="1"/>
              <p:nvPr/>
            </p:nvSpPr>
            <p:spPr>
              <a:xfrm>
                <a:off x="8229485" y="1275214"/>
                <a:ext cx="2165500" cy="282706"/>
              </a:xfrm>
              <a:prstGeom prst="rect">
                <a:avLst/>
              </a:prstGeom>
              <a:noFill/>
            </p:spPr>
            <p:txBody>
              <a:bodyPr wrap="square" rtlCol="0">
                <a:spAutoFit/>
              </a:bodyPr>
              <a:lstStyle/>
              <a:p>
                <a:r>
                  <a:rPr lang="en-GB" sz="1237" b="1" dirty="0">
                    <a:latin typeface="+mn-lt"/>
                  </a:rPr>
                  <a:t>Commissioning</a:t>
                </a:r>
              </a:p>
            </p:txBody>
          </p:sp>
          <p:sp>
            <p:nvSpPr>
              <p:cNvPr id="235" name="Explosion : 8 points 234">
                <a:extLst>
                  <a:ext uri="{FF2B5EF4-FFF2-40B4-BE49-F238E27FC236}">
                    <a16:creationId xmlns:a16="http://schemas.microsoft.com/office/drawing/2014/main" id="{2631B19E-D3A0-4BE7-A0A3-6F960FE41A78}"/>
                  </a:ext>
                </a:extLst>
              </p:cNvPr>
              <p:cNvSpPr/>
              <p:nvPr/>
            </p:nvSpPr>
            <p:spPr>
              <a:xfrm>
                <a:off x="6641408" y="2195774"/>
                <a:ext cx="367241" cy="407758"/>
              </a:xfrm>
              <a:prstGeom prst="irregularSeal1">
                <a:avLst/>
              </a:prstGeom>
              <a:solidFill>
                <a:srgbClr val="FFFF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67"/>
              </a:p>
            </p:txBody>
          </p:sp>
          <p:sp>
            <p:nvSpPr>
              <p:cNvPr id="236" name="ZoneTexte 235">
                <a:extLst>
                  <a:ext uri="{FF2B5EF4-FFF2-40B4-BE49-F238E27FC236}">
                    <a16:creationId xmlns:a16="http://schemas.microsoft.com/office/drawing/2014/main" id="{25B9233C-395E-4A9F-ACEF-06F17211EDB5}"/>
                  </a:ext>
                </a:extLst>
              </p:cNvPr>
              <p:cNvSpPr txBox="1"/>
              <p:nvPr/>
            </p:nvSpPr>
            <p:spPr>
              <a:xfrm>
                <a:off x="9192558" y="1968890"/>
                <a:ext cx="510076" cy="241926"/>
              </a:xfrm>
              <a:prstGeom prst="rect">
                <a:avLst/>
              </a:prstGeom>
              <a:solidFill>
                <a:schemeClr val="bg1"/>
              </a:solidFill>
            </p:spPr>
            <p:txBody>
              <a:bodyPr wrap="none" rtlCol="0">
                <a:spAutoFit/>
              </a:bodyPr>
              <a:lstStyle/>
              <a:p>
                <a:r>
                  <a:rPr lang="en-GB" sz="972" i="1" dirty="0">
                    <a:latin typeface="+mn-lt"/>
                  </a:rPr>
                  <a:t>20 mA</a:t>
                </a:r>
              </a:p>
            </p:txBody>
          </p:sp>
          <p:cxnSp>
            <p:nvCxnSpPr>
              <p:cNvPr id="237" name="Connecteur droit 236">
                <a:extLst>
                  <a:ext uri="{FF2B5EF4-FFF2-40B4-BE49-F238E27FC236}">
                    <a16:creationId xmlns:a16="http://schemas.microsoft.com/office/drawing/2014/main" id="{F7AF62FB-EC68-419F-B753-9CA302ED6536}"/>
                  </a:ext>
                </a:extLst>
              </p:cNvPr>
              <p:cNvCxnSpPr>
                <a:cxnSpLocks/>
              </p:cNvCxnSpPr>
              <p:nvPr/>
            </p:nvCxnSpPr>
            <p:spPr>
              <a:xfrm flipH="1">
                <a:off x="6823286" y="2556186"/>
                <a:ext cx="121" cy="265318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8" name="ZoneTexte 237">
                <a:extLst>
                  <a:ext uri="{FF2B5EF4-FFF2-40B4-BE49-F238E27FC236}">
                    <a16:creationId xmlns:a16="http://schemas.microsoft.com/office/drawing/2014/main" id="{F7D8EF70-13C9-43A2-BA54-15477717B0AF}"/>
                  </a:ext>
                </a:extLst>
              </p:cNvPr>
              <p:cNvSpPr txBox="1"/>
              <p:nvPr/>
            </p:nvSpPr>
            <p:spPr>
              <a:xfrm>
                <a:off x="9442508" y="3582343"/>
                <a:ext cx="474810" cy="241926"/>
              </a:xfrm>
              <a:prstGeom prst="rect">
                <a:avLst/>
              </a:prstGeom>
              <a:solidFill>
                <a:schemeClr val="bg1"/>
              </a:solidFill>
            </p:spPr>
            <p:txBody>
              <a:bodyPr wrap="none" rtlCol="0">
                <a:spAutoFit/>
              </a:bodyPr>
              <a:lstStyle/>
              <a:p>
                <a:r>
                  <a:rPr lang="en-GB" sz="972" i="1" dirty="0">
                    <a:latin typeface="+mn-lt"/>
                  </a:rPr>
                  <a:t>2MW</a:t>
                </a:r>
              </a:p>
            </p:txBody>
          </p:sp>
          <p:cxnSp>
            <p:nvCxnSpPr>
              <p:cNvPr id="239" name="Connecteur droit 238">
                <a:extLst>
                  <a:ext uri="{FF2B5EF4-FFF2-40B4-BE49-F238E27FC236}">
                    <a16:creationId xmlns:a16="http://schemas.microsoft.com/office/drawing/2014/main" id="{DA4A8EE7-34CE-4E04-AB14-02CA9F23A134}"/>
                  </a:ext>
                </a:extLst>
              </p:cNvPr>
              <p:cNvCxnSpPr>
                <a:cxnSpLocks/>
              </p:cNvCxnSpPr>
              <p:nvPr/>
            </p:nvCxnSpPr>
            <p:spPr>
              <a:xfrm>
                <a:off x="3332486" y="4192546"/>
                <a:ext cx="4288" cy="103606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40" name="Explosion : 8 points 239">
                <a:extLst>
                  <a:ext uri="{FF2B5EF4-FFF2-40B4-BE49-F238E27FC236}">
                    <a16:creationId xmlns:a16="http://schemas.microsoft.com/office/drawing/2014/main" id="{BFE47376-4FDE-40CC-B8B7-47EBD3B90F09}"/>
                  </a:ext>
                </a:extLst>
              </p:cNvPr>
              <p:cNvSpPr/>
              <p:nvPr/>
            </p:nvSpPr>
            <p:spPr>
              <a:xfrm>
                <a:off x="3164487" y="4539608"/>
                <a:ext cx="367241" cy="407758"/>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67"/>
              </a:p>
            </p:txBody>
          </p:sp>
          <p:sp>
            <p:nvSpPr>
              <p:cNvPr id="241" name="ZoneTexte 240">
                <a:extLst>
                  <a:ext uri="{FF2B5EF4-FFF2-40B4-BE49-F238E27FC236}">
                    <a16:creationId xmlns:a16="http://schemas.microsoft.com/office/drawing/2014/main" id="{7E102834-C39B-4EBD-A886-D8B59F58E997}"/>
                  </a:ext>
                </a:extLst>
              </p:cNvPr>
              <p:cNvSpPr txBox="1"/>
              <p:nvPr/>
            </p:nvSpPr>
            <p:spPr>
              <a:xfrm>
                <a:off x="3132515" y="4299294"/>
                <a:ext cx="396262" cy="241926"/>
              </a:xfrm>
              <a:prstGeom prst="rect">
                <a:avLst/>
              </a:prstGeom>
              <a:noFill/>
            </p:spPr>
            <p:txBody>
              <a:bodyPr wrap="none" rtlCol="0">
                <a:spAutoFit/>
              </a:bodyPr>
              <a:lstStyle/>
              <a:p>
                <a:r>
                  <a:rPr lang="en-GB" sz="972" b="1" i="1" dirty="0">
                    <a:solidFill>
                      <a:srgbClr val="FF0000"/>
                    </a:solidFill>
                    <a:latin typeface="+mn-lt"/>
                  </a:rPr>
                  <a:t>TDR</a:t>
                </a:r>
              </a:p>
            </p:txBody>
          </p:sp>
          <p:sp>
            <p:nvSpPr>
              <p:cNvPr id="242" name="Explosion : 8 points 241">
                <a:extLst>
                  <a:ext uri="{FF2B5EF4-FFF2-40B4-BE49-F238E27FC236}">
                    <a16:creationId xmlns:a16="http://schemas.microsoft.com/office/drawing/2014/main" id="{E8D67A78-B89B-4BB7-AFDB-56D235F5E676}"/>
                  </a:ext>
                </a:extLst>
              </p:cNvPr>
              <p:cNvSpPr/>
              <p:nvPr/>
            </p:nvSpPr>
            <p:spPr>
              <a:xfrm>
                <a:off x="7130317" y="3970725"/>
                <a:ext cx="367241" cy="407758"/>
              </a:xfrm>
              <a:prstGeom prst="irregularSeal1">
                <a:avLst/>
              </a:prstGeom>
              <a:solidFill>
                <a:srgbClr val="FFFF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67"/>
              </a:p>
            </p:txBody>
          </p:sp>
          <p:sp>
            <p:nvSpPr>
              <p:cNvPr id="243" name="Explosion : 8 points 242">
                <a:extLst>
                  <a:ext uri="{FF2B5EF4-FFF2-40B4-BE49-F238E27FC236}">
                    <a16:creationId xmlns:a16="http://schemas.microsoft.com/office/drawing/2014/main" id="{81924027-B7F8-4452-B4AB-B3F504AD9809}"/>
                  </a:ext>
                </a:extLst>
              </p:cNvPr>
              <p:cNvSpPr/>
              <p:nvPr/>
            </p:nvSpPr>
            <p:spPr>
              <a:xfrm>
                <a:off x="5906810" y="3962448"/>
                <a:ext cx="367241" cy="407758"/>
              </a:xfrm>
              <a:prstGeom prst="irregularSeal1">
                <a:avLst/>
              </a:prstGeom>
              <a:solidFill>
                <a:srgbClr val="FFFF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67"/>
              </a:p>
            </p:txBody>
          </p:sp>
          <p:sp>
            <p:nvSpPr>
              <p:cNvPr id="244" name="Rectangle : coins arrondis 243">
                <a:extLst>
                  <a:ext uri="{FF2B5EF4-FFF2-40B4-BE49-F238E27FC236}">
                    <a16:creationId xmlns:a16="http://schemas.microsoft.com/office/drawing/2014/main" id="{75756FF7-CA7D-4A96-9A10-141E5502158E}"/>
                  </a:ext>
                </a:extLst>
              </p:cNvPr>
              <p:cNvSpPr/>
              <p:nvPr/>
            </p:nvSpPr>
            <p:spPr>
              <a:xfrm>
                <a:off x="9876843" y="2894743"/>
                <a:ext cx="403502" cy="1859053"/>
              </a:xfrm>
              <a:prstGeom prst="roundRect">
                <a:avLst>
                  <a:gd name="adj" fmla="val 5241"/>
                </a:avLst>
              </a:prstGeom>
              <a:solidFill>
                <a:schemeClr val="accent4">
                  <a:lumMod val="60000"/>
                  <a:lumOff val="40000"/>
                  <a:alpha val="5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67"/>
              </a:p>
            </p:txBody>
          </p:sp>
          <p:sp>
            <p:nvSpPr>
              <p:cNvPr id="245" name="ZoneTexte 244">
                <a:extLst>
                  <a:ext uri="{FF2B5EF4-FFF2-40B4-BE49-F238E27FC236}">
                    <a16:creationId xmlns:a16="http://schemas.microsoft.com/office/drawing/2014/main" id="{061D2D19-A2D6-4B2C-8BF0-02AE484CB850}"/>
                  </a:ext>
                </a:extLst>
              </p:cNvPr>
              <p:cNvSpPr txBox="1"/>
              <p:nvPr/>
            </p:nvSpPr>
            <p:spPr>
              <a:xfrm rot="16200000">
                <a:off x="9142850" y="3567101"/>
                <a:ext cx="1906883" cy="276999"/>
              </a:xfrm>
              <a:prstGeom prst="rect">
                <a:avLst/>
              </a:prstGeom>
              <a:noFill/>
            </p:spPr>
            <p:txBody>
              <a:bodyPr wrap="square" rtlCol="0">
                <a:spAutoFit/>
              </a:bodyPr>
              <a:lstStyle/>
              <a:p>
                <a:r>
                  <a:rPr lang="en-GB" sz="1200" b="1" dirty="0">
                    <a:latin typeface="+mn-lt"/>
                  </a:rPr>
                  <a:t>PERLE 1-LOOP  89MeV</a:t>
                </a:r>
              </a:p>
            </p:txBody>
          </p:sp>
          <p:sp>
            <p:nvSpPr>
              <p:cNvPr id="246" name="Explosion : 8 points 245">
                <a:extLst>
                  <a:ext uri="{FF2B5EF4-FFF2-40B4-BE49-F238E27FC236}">
                    <a16:creationId xmlns:a16="http://schemas.microsoft.com/office/drawing/2014/main" id="{3DC5DC03-ECA0-4963-B5DC-AAC215D9787A}"/>
                  </a:ext>
                </a:extLst>
              </p:cNvPr>
              <p:cNvSpPr/>
              <p:nvPr/>
            </p:nvSpPr>
            <p:spPr>
              <a:xfrm>
                <a:off x="5796606" y="4587326"/>
                <a:ext cx="367241" cy="407758"/>
              </a:xfrm>
              <a:prstGeom prst="irregularSeal1">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67"/>
              </a:p>
            </p:txBody>
          </p:sp>
          <p:sp>
            <p:nvSpPr>
              <p:cNvPr id="247" name="ZoneTexte 246">
                <a:extLst>
                  <a:ext uri="{FF2B5EF4-FFF2-40B4-BE49-F238E27FC236}">
                    <a16:creationId xmlns:a16="http://schemas.microsoft.com/office/drawing/2014/main" id="{FF31310C-BC3B-4396-9377-59C1C9C663F5}"/>
                  </a:ext>
                </a:extLst>
              </p:cNvPr>
              <p:cNvSpPr txBox="1"/>
              <p:nvPr/>
            </p:nvSpPr>
            <p:spPr>
              <a:xfrm>
                <a:off x="6084280" y="4643100"/>
                <a:ext cx="1146408" cy="241926"/>
              </a:xfrm>
              <a:prstGeom prst="rect">
                <a:avLst/>
              </a:prstGeom>
              <a:noFill/>
            </p:spPr>
            <p:txBody>
              <a:bodyPr wrap="square" rtlCol="0">
                <a:spAutoFit/>
              </a:bodyPr>
              <a:lstStyle/>
              <a:p>
                <a:r>
                  <a:rPr lang="en-GB" sz="972" i="1" dirty="0">
                    <a:latin typeface="+mn-lt"/>
                  </a:rPr>
                  <a:t>IGLOO ready</a:t>
                </a:r>
              </a:p>
            </p:txBody>
          </p:sp>
          <p:sp>
            <p:nvSpPr>
              <p:cNvPr id="248" name="ZoneTexte 247">
                <a:extLst>
                  <a:ext uri="{FF2B5EF4-FFF2-40B4-BE49-F238E27FC236}">
                    <a16:creationId xmlns:a16="http://schemas.microsoft.com/office/drawing/2014/main" id="{B00C3FE2-0271-403A-8B11-75A1A7660114}"/>
                  </a:ext>
                </a:extLst>
              </p:cNvPr>
              <p:cNvSpPr txBox="1"/>
              <p:nvPr/>
            </p:nvSpPr>
            <p:spPr>
              <a:xfrm>
                <a:off x="5939065" y="1141595"/>
                <a:ext cx="510076" cy="241926"/>
              </a:xfrm>
              <a:prstGeom prst="rect">
                <a:avLst/>
              </a:prstGeom>
              <a:noFill/>
            </p:spPr>
            <p:txBody>
              <a:bodyPr wrap="none" rtlCol="0">
                <a:spAutoFit/>
              </a:bodyPr>
              <a:lstStyle/>
              <a:p>
                <a:r>
                  <a:rPr lang="en-GB" sz="972" b="1" i="1" dirty="0">
                    <a:latin typeface="+mn-lt"/>
                  </a:rPr>
                  <a:t>20 mA</a:t>
                </a:r>
              </a:p>
            </p:txBody>
          </p:sp>
          <p:cxnSp>
            <p:nvCxnSpPr>
              <p:cNvPr id="249" name="Connecteur droit 248">
                <a:extLst>
                  <a:ext uri="{FF2B5EF4-FFF2-40B4-BE49-F238E27FC236}">
                    <a16:creationId xmlns:a16="http://schemas.microsoft.com/office/drawing/2014/main" id="{EC2F6564-4C75-4A7B-98C9-B763496E545D}"/>
                  </a:ext>
                </a:extLst>
              </p:cNvPr>
              <p:cNvCxnSpPr>
                <a:cxnSpLocks/>
                <a:endCxn id="166" idx="1"/>
              </p:cNvCxnSpPr>
              <p:nvPr/>
            </p:nvCxnSpPr>
            <p:spPr>
              <a:xfrm flipV="1">
                <a:off x="3773280" y="1514549"/>
                <a:ext cx="405801" cy="4663"/>
              </a:xfrm>
              <a:prstGeom prst="line">
                <a:avLst/>
              </a:prstGeom>
              <a:ln w="762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50" name="Connecteur droit 249">
                <a:extLst>
                  <a:ext uri="{FF2B5EF4-FFF2-40B4-BE49-F238E27FC236}">
                    <a16:creationId xmlns:a16="http://schemas.microsoft.com/office/drawing/2014/main" id="{36340D62-023F-418F-A4D8-FAB19D210470}"/>
                  </a:ext>
                </a:extLst>
              </p:cNvPr>
              <p:cNvCxnSpPr>
                <a:cxnSpLocks/>
              </p:cNvCxnSpPr>
              <p:nvPr/>
            </p:nvCxnSpPr>
            <p:spPr>
              <a:xfrm>
                <a:off x="4515450" y="4777337"/>
                <a:ext cx="1394532" cy="0"/>
              </a:xfrm>
              <a:prstGeom prst="line">
                <a:avLst/>
              </a:prstGeom>
              <a:ln w="57150">
                <a:solidFill>
                  <a:srgbClr val="FF99FF"/>
                </a:solidFill>
              </a:ln>
            </p:spPr>
            <p:style>
              <a:lnRef idx="1">
                <a:schemeClr val="accent1"/>
              </a:lnRef>
              <a:fillRef idx="0">
                <a:schemeClr val="accent1"/>
              </a:fillRef>
              <a:effectRef idx="0">
                <a:schemeClr val="accent1"/>
              </a:effectRef>
              <a:fontRef idx="minor">
                <a:schemeClr val="tx1"/>
              </a:fontRef>
            </p:style>
          </p:cxnSp>
          <p:cxnSp>
            <p:nvCxnSpPr>
              <p:cNvPr id="251" name="Connecteur droit 250">
                <a:extLst>
                  <a:ext uri="{FF2B5EF4-FFF2-40B4-BE49-F238E27FC236}">
                    <a16:creationId xmlns:a16="http://schemas.microsoft.com/office/drawing/2014/main" id="{1C85AD5D-D5CC-471B-8BC8-F20018E060FA}"/>
                  </a:ext>
                </a:extLst>
              </p:cNvPr>
              <p:cNvCxnSpPr>
                <a:cxnSpLocks/>
              </p:cNvCxnSpPr>
              <p:nvPr/>
            </p:nvCxnSpPr>
            <p:spPr>
              <a:xfrm flipH="1">
                <a:off x="3872132" y="2684071"/>
                <a:ext cx="9262" cy="2534114"/>
              </a:xfrm>
              <a:prstGeom prst="line">
                <a:avLst/>
              </a:prstGeom>
              <a:ln>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2" name="Connecteur droit 251">
                <a:extLst>
                  <a:ext uri="{FF2B5EF4-FFF2-40B4-BE49-F238E27FC236}">
                    <a16:creationId xmlns:a16="http://schemas.microsoft.com/office/drawing/2014/main" id="{B5872440-9C14-4605-BC21-C2A3C2125973}"/>
                  </a:ext>
                </a:extLst>
              </p:cNvPr>
              <p:cNvCxnSpPr>
                <a:cxnSpLocks/>
              </p:cNvCxnSpPr>
              <p:nvPr/>
            </p:nvCxnSpPr>
            <p:spPr>
              <a:xfrm>
                <a:off x="4901296" y="3110213"/>
                <a:ext cx="0" cy="2107972"/>
              </a:xfrm>
              <a:prstGeom prst="line">
                <a:avLst/>
              </a:prstGeom>
              <a:ln>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3" name="Connecteur droit 252">
                <a:extLst>
                  <a:ext uri="{FF2B5EF4-FFF2-40B4-BE49-F238E27FC236}">
                    <a16:creationId xmlns:a16="http://schemas.microsoft.com/office/drawing/2014/main" id="{5F5052EE-FBC6-408B-9A82-FA7DD85BBAEE}"/>
                  </a:ext>
                </a:extLst>
              </p:cNvPr>
              <p:cNvCxnSpPr>
                <a:cxnSpLocks/>
              </p:cNvCxnSpPr>
              <p:nvPr/>
            </p:nvCxnSpPr>
            <p:spPr>
              <a:xfrm>
                <a:off x="4498705" y="3110213"/>
                <a:ext cx="0" cy="2107972"/>
              </a:xfrm>
              <a:prstGeom prst="line">
                <a:avLst/>
              </a:prstGeom>
              <a:ln>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4" name="Connecteur droit 253">
                <a:extLst>
                  <a:ext uri="{FF2B5EF4-FFF2-40B4-BE49-F238E27FC236}">
                    <a16:creationId xmlns:a16="http://schemas.microsoft.com/office/drawing/2014/main" id="{1F1C1769-DCC0-4FA8-91C3-692604B84AEA}"/>
                  </a:ext>
                </a:extLst>
              </p:cNvPr>
              <p:cNvCxnSpPr>
                <a:cxnSpLocks/>
              </p:cNvCxnSpPr>
              <p:nvPr/>
            </p:nvCxnSpPr>
            <p:spPr>
              <a:xfrm>
                <a:off x="4620880" y="2691428"/>
                <a:ext cx="0" cy="2491752"/>
              </a:xfrm>
              <a:prstGeom prst="line">
                <a:avLst/>
              </a:prstGeom>
              <a:ln>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55" name="Groupe 254">
                <a:extLst>
                  <a:ext uri="{FF2B5EF4-FFF2-40B4-BE49-F238E27FC236}">
                    <a16:creationId xmlns:a16="http://schemas.microsoft.com/office/drawing/2014/main" id="{1964C8EA-CB69-43CB-A678-2357C8697087}"/>
                  </a:ext>
                </a:extLst>
              </p:cNvPr>
              <p:cNvGrpSpPr/>
              <p:nvPr/>
            </p:nvGrpSpPr>
            <p:grpSpPr>
              <a:xfrm>
                <a:off x="11881" y="2454383"/>
                <a:ext cx="4704244" cy="305289"/>
                <a:chOff x="-14212" y="1832905"/>
                <a:chExt cx="4704244" cy="305289"/>
              </a:xfrm>
            </p:grpSpPr>
            <p:cxnSp>
              <p:nvCxnSpPr>
                <p:cNvPr id="331" name="Connecteur droit 330">
                  <a:extLst>
                    <a:ext uri="{FF2B5EF4-FFF2-40B4-BE49-F238E27FC236}">
                      <a16:creationId xmlns:a16="http://schemas.microsoft.com/office/drawing/2014/main" id="{9CBD97F8-73EF-405D-A4AA-6F640C009526}"/>
                    </a:ext>
                  </a:extLst>
                </p:cNvPr>
                <p:cNvCxnSpPr>
                  <a:cxnSpLocks/>
                </p:cNvCxnSpPr>
                <p:nvPr/>
              </p:nvCxnSpPr>
              <p:spPr>
                <a:xfrm>
                  <a:off x="3850724" y="2025414"/>
                  <a:ext cx="744063"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332" name="Groupe 331">
                  <a:extLst>
                    <a:ext uri="{FF2B5EF4-FFF2-40B4-BE49-F238E27FC236}">
                      <a16:creationId xmlns:a16="http://schemas.microsoft.com/office/drawing/2014/main" id="{3DA564D7-CBAF-473D-AB31-7A3F09999E5D}"/>
                    </a:ext>
                  </a:extLst>
                </p:cNvPr>
                <p:cNvGrpSpPr/>
                <p:nvPr/>
              </p:nvGrpSpPr>
              <p:grpSpPr>
                <a:xfrm>
                  <a:off x="4594787" y="1847463"/>
                  <a:ext cx="95245" cy="188602"/>
                  <a:chOff x="3545110" y="1541399"/>
                  <a:chExt cx="95245" cy="188602"/>
                </a:xfrm>
                <a:solidFill>
                  <a:srgbClr val="00B050"/>
                </a:solidFill>
              </p:grpSpPr>
              <p:cxnSp>
                <p:nvCxnSpPr>
                  <p:cNvPr id="341" name="Connecteur droit 340">
                    <a:extLst>
                      <a:ext uri="{FF2B5EF4-FFF2-40B4-BE49-F238E27FC236}">
                        <a16:creationId xmlns:a16="http://schemas.microsoft.com/office/drawing/2014/main" id="{AFCFDC66-99D2-4F8F-827F-68ECFB5B4124}"/>
                      </a:ext>
                    </a:extLst>
                  </p:cNvPr>
                  <p:cNvCxnSpPr/>
                  <p:nvPr/>
                </p:nvCxnSpPr>
                <p:spPr>
                  <a:xfrm>
                    <a:off x="3545559" y="1584442"/>
                    <a:ext cx="0" cy="145559"/>
                  </a:xfrm>
                  <a:prstGeom prst="line">
                    <a:avLst/>
                  </a:prstGeom>
                  <a:grpFill/>
                  <a:ln>
                    <a:solidFill>
                      <a:srgbClr val="00B050"/>
                    </a:solidFill>
                  </a:ln>
                </p:spPr>
                <p:style>
                  <a:lnRef idx="1">
                    <a:schemeClr val="accent1"/>
                  </a:lnRef>
                  <a:fillRef idx="0">
                    <a:schemeClr val="accent1"/>
                  </a:fillRef>
                  <a:effectRef idx="0">
                    <a:schemeClr val="accent1"/>
                  </a:effectRef>
                  <a:fontRef idx="minor">
                    <a:schemeClr val="tx1"/>
                  </a:fontRef>
                </p:style>
              </p:cxnSp>
              <p:sp>
                <p:nvSpPr>
                  <p:cNvPr id="342" name="Triangle isocèle 341">
                    <a:extLst>
                      <a:ext uri="{FF2B5EF4-FFF2-40B4-BE49-F238E27FC236}">
                        <a16:creationId xmlns:a16="http://schemas.microsoft.com/office/drawing/2014/main" id="{3DBE0870-0972-429F-B416-546E31CA7BAB}"/>
                      </a:ext>
                    </a:extLst>
                  </p:cNvPr>
                  <p:cNvSpPr/>
                  <p:nvPr/>
                </p:nvSpPr>
                <p:spPr>
                  <a:xfrm rot="5400000">
                    <a:off x="3543927" y="1542582"/>
                    <a:ext cx="97612" cy="952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3" name="Groupe 332">
                  <a:extLst>
                    <a:ext uri="{FF2B5EF4-FFF2-40B4-BE49-F238E27FC236}">
                      <a16:creationId xmlns:a16="http://schemas.microsoft.com/office/drawing/2014/main" id="{88AF07B0-4E5F-4C58-ADB6-3348A43258F2}"/>
                    </a:ext>
                  </a:extLst>
                </p:cNvPr>
                <p:cNvGrpSpPr/>
                <p:nvPr/>
              </p:nvGrpSpPr>
              <p:grpSpPr>
                <a:xfrm>
                  <a:off x="3840706" y="1832905"/>
                  <a:ext cx="95245" cy="188726"/>
                  <a:chOff x="3544204" y="1541275"/>
                  <a:chExt cx="95245" cy="188726"/>
                </a:xfrm>
                <a:solidFill>
                  <a:schemeClr val="accent4"/>
                </a:solidFill>
              </p:grpSpPr>
              <p:cxnSp>
                <p:nvCxnSpPr>
                  <p:cNvPr id="339" name="Connecteur droit 338">
                    <a:extLst>
                      <a:ext uri="{FF2B5EF4-FFF2-40B4-BE49-F238E27FC236}">
                        <a16:creationId xmlns:a16="http://schemas.microsoft.com/office/drawing/2014/main" id="{241565A9-ACB7-4CDB-AA0E-1F399C4CB8CE}"/>
                      </a:ext>
                    </a:extLst>
                  </p:cNvPr>
                  <p:cNvCxnSpPr/>
                  <p:nvPr/>
                </p:nvCxnSpPr>
                <p:spPr>
                  <a:xfrm>
                    <a:off x="3545559" y="1584442"/>
                    <a:ext cx="0" cy="145559"/>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340" name="Triangle isocèle 339">
                    <a:extLst>
                      <a:ext uri="{FF2B5EF4-FFF2-40B4-BE49-F238E27FC236}">
                        <a16:creationId xmlns:a16="http://schemas.microsoft.com/office/drawing/2014/main" id="{7911DB96-609F-46DB-B619-0F1A3DBF92B7}"/>
                      </a:ext>
                    </a:extLst>
                  </p:cNvPr>
                  <p:cNvSpPr/>
                  <p:nvPr/>
                </p:nvSpPr>
                <p:spPr>
                  <a:xfrm rot="5400000">
                    <a:off x="3543021" y="1542458"/>
                    <a:ext cx="97612" cy="952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4" name="ZoneTexte 333">
                  <a:extLst>
                    <a:ext uri="{FF2B5EF4-FFF2-40B4-BE49-F238E27FC236}">
                      <a16:creationId xmlns:a16="http://schemas.microsoft.com/office/drawing/2014/main" id="{89A3646E-50CC-480C-BE72-C8FA81FE2313}"/>
                    </a:ext>
                  </a:extLst>
                </p:cNvPr>
                <p:cNvSpPr txBox="1"/>
                <p:nvPr/>
              </p:nvSpPr>
              <p:spPr>
                <a:xfrm>
                  <a:off x="-14212" y="1880912"/>
                  <a:ext cx="1797452" cy="241926"/>
                </a:xfrm>
                <a:prstGeom prst="rect">
                  <a:avLst/>
                </a:prstGeom>
                <a:noFill/>
              </p:spPr>
              <p:txBody>
                <a:bodyPr wrap="square" rtlCol="0">
                  <a:spAutoFit/>
                </a:bodyPr>
                <a:lstStyle/>
                <a:p>
                  <a:r>
                    <a:rPr lang="en-GB" sz="972" b="1" i="1" dirty="0">
                      <a:latin typeface="+mn-lt"/>
                    </a:rPr>
                    <a:t>DMO &amp; Timing </a:t>
                  </a:r>
                </a:p>
              </p:txBody>
            </p:sp>
            <p:cxnSp>
              <p:nvCxnSpPr>
                <p:cNvPr id="335" name="Connecteur droit 334">
                  <a:extLst>
                    <a:ext uri="{FF2B5EF4-FFF2-40B4-BE49-F238E27FC236}">
                      <a16:creationId xmlns:a16="http://schemas.microsoft.com/office/drawing/2014/main" id="{4EC585D3-4B44-4E46-B734-162070502650}"/>
                    </a:ext>
                  </a:extLst>
                </p:cNvPr>
                <p:cNvCxnSpPr>
                  <a:cxnSpLocks/>
                </p:cNvCxnSpPr>
                <p:nvPr/>
              </p:nvCxnSpPr>
              <p:spPr>
                <a:xfrm>
                  <a:off x="1906051" y="2021634"/>
                  <a:ext cx="1943264"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6" name="Connecteur droit 335">
                  <a:extLst>
                    <a:ext uri="{FF2B5EF4-FFF2-40B4-BE49-F238E27FC236}">
                      <a16:creationId xmlns:a16="http://schemas.microsoft.com/office/drawing/2014/main" id="{5C4E3A40-9998-408A-B22F-9243DA979809}"/>
                    </a:ext>
                  </a:extLst>
                </p:cNvPr>
                <p:cNvCxnSpPr>
                  <a:cxnSpLocks/>
                </p:cNvCxnSpPr>
                <p:nvPr/>
              </p:nvCxnSpPr>
              <p:spPr>
                <a:xfrm>
                  <a:off x="2912022" y="2019990"/>
                  <a:ext cx="729815"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337" name="ZoneTexte 336">
                  <a:extLst>
                    <a:ext uri="{FF2B5EF4-FFF2-40B4-BE49-F238E27FC236}">
                      <a16:creationId xmlns:a16="http://schemas.microsoft.com/office/drawing/2014/main" id="{FAF1B1CE-1B73-4CDE-87EC-5703079B2D04}"/>
                    </a:ext>
                  </a:extLst>
                </p:cNvPr>
                <p:cNvSpPr txBox="1"/>
                <p:nvPr/>
              </p:nvSpPr>
              <p:spPr>
                <a:xfrm>
                  <a:off x="2912022" y="1896268"/>
                  <a:ext cx="802024" cy="241926"/>
                </a:xfrm>
                <a:prstGeom prst="rect">
                  <a:avLst/>
                </a:prstGeom>
                <a:noFill/>
              </p:spPr>
              <p:txBody>
                <a:bodyPr wrap="square" rtlCol="0">
                  <a:spAutoFit/>
                </a:bodyPr>
                <a:lstStyle/>
                <a:p>
                  <a:r>
                    <a:rPr lang="en-GB" sz="972" i="1" dirty="0">
                      <a:solidFill>
                        <a:srgbClr val="FF0000"/>
                      </a:solidFill>
                      <a:latin typeface="+mn-lt"/>
                    </a:rPr>
                    <a:t>Board proto</a:t>
                  </a:r>
                </a:p>
              </p:txBody>
            </p:sp>
            <p:sp>
              <p:nvSpPr>
                <p:cNvPr id="338" name="ZoneTexte 337">
                  <a:extLst>
                    <a:ext uri="{FF2B5EF4-FFF2-40B4-BE49-F238E27FC236}">
                      <a16:creationId xmlns:a16="http://schemas.microsoft.com/office/drawing/2014/main" id="{AB1FA839-4C94-47A3-89FF-B16A534B2FCE}"/>
                    </a:ext>
                  </a:extLst>
                </p:cNvPr>
                <p:cNvSpPr txBox="1"/>
                <p:nvPr/>
              </p:nvSpPr>
              <p:spPr>
                <a:xfrm>
                  <a:off x="3919245" y="1891043"/>
                  <a:ext cx="640848" cy="241926"/>
                </a:xfrm>
                <a:prstGeom prst="rect">
                  <a:avLst/>
                </a:prstGeom>
                <a:noFill/>
              </p:spPr>
              <p:txBody>
                <a:bodyPr wrap="square" rtlCol="0">
                  <a:spAutoFit/>
                </a:bodyPr>
                <a:lstStyle/>
                <a:p>
                  <a:r>
                    <a:rPr lang="en-GB" sz="972" i="1">
                      <a:solidFill>
                        <a:srgbClr val="FF0000"/>
                      </a:solidFill>
                      <a:latin typeface="+mn-lt"/>
                    </a:rPr>
                    <a:t>series</a:t>
                  </a:r>
                </a:p>
              </p:txBody>
            </p:sp>
          </p:grpSp>
          <p:cxnSp>
            <p:nvCxnSpPr>
              <p:cNvPr id="256" name="Connecteur droit 255">
                <a:extLst>
                  <a:ext uri="{FF2B5EF4-FFF2-40B4-BE49-F238E27FC236}">
                    <a16:creationId xmlns:a16="http://schemas.microsoft.com/office/drawing/2014/main" id="{9580B43F-24C3-4273-90C5-C4C43F50BF59}"/>
                  </a:ext>
                </a:extLst>
              </p:cNvPr>
              <p:cNvCxnSpPr>
                <a:cxnSpLocks/>
              </p:cNvCxnSpPr>
              <p:nvPr/>
            </p:nvCxnSpPr>
            <p:spPr>
              <a:xfrm>
                <a:off x="1914042" y="2623353"/>
                <a:ext cx="0" cy="2594832"/>
              </a:xfrm>
              <a:prstGeom prst="line">
                <a:avLst/>
              </a:prstGeom>
              <a:ln>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57" name="Groupe 256">
                <a:extLst>
                  <a:ext uri="{FF2B5EF4-FFF2-40B4-BE49-F238E27FC236}">
                    <a16:creationId xmlns:a16="http://schemas.microsoft.com/office/drawing/2014/main" id="{B23805BD-F32D-4BC0-87E3-FDCFB9E0E8C0}"/>
                  </a:ext>
                </a:extLst>
              </p:cNvPr>
              <p:cNvGrpSpPr/>
              <p:nvPr/>
            </p:nvGrpSpPr>
            <p:grpSpPr>
              <a:xfrm>
                <a:off x="11337" y="2883652"/>
                <a:ext cx="5620412" cy="391517"/>
                <a:chOff x="-14756" y="2262174"/>
                <a:chExt cx="5620412" cy="391517"/>
              </a:xfrm>
            </p:grpSpPr>
            <p:sp>
              <p:nvSpPr>
                <p:cNvPr id="318" name="ZoneTexte 317">
                  <a:extLst>
                    <a:ext uri="{FF2B5EF4-FFF2-40B4-BE49-F238E27FC236}">
                      <a16:creationId xmlns:a16="http://schemas.microsoft.com/office/drawing/2014/main" id="{8DB93F22-6308-43A2-B5D6-3017AB2F65B9}"/>
                    </a:ext>
                  </a:extLst>
                </p:cNvPr>
                <p:cNvSpPr txBox="1"/>
                <p:nvPr/>
              </p:nvSpPr>
              <p:spPr>
                <a:xfrm>
                  <a:off x="-14756" y="2355770"/>
                  <a:ext cx="1797452" cy="241926"/>
                </a:xfrm>
                <a:prstGeom prst="rect">
                  <a:avLst/>
                </a:prstGeom>
                <a:noFill/>
              </p:spPr>
              <p:txBody>
                <a:bodyPr wrap="square" rtlCol="0">
                  <a:spAutoFit/>
                </a:bodyPr>
                <a:lstStyle/>
                <a:p>
                  <a:r>
                    <a:rPr lang="en-GB" sz="972" b="1" i="1">
                      <a:latin typeface="+mn-lt"/>
                    </a:rPr>
                    <a:t>Frequency tuning system</a:t>
                  </a:r>
                </a:p>
              </p:txBody>
            </p:sp>
            <p:grpSp>
              <p:nvGrpSpPr>
                <p:cNvPr id="319" name="Groupe 318">
                  <a:extLst>
                    <a:ext uri="{FF2B5EF4-FFF2-40B4-BE49-F238E27FC236}">
                      <a16:creationId xmlns:a16="http://schemas.microsoft.com/office/drawing/2014/main" id="{FF78952E-38B7-40F2-8B8C-FC02ED81E3ED}"/>
                    </a:ext>
                  </a:extLst>
                </p:cNvPr>
                <p:cNvGrpSpPr/>
                <p:nvPr/>
              </p:nvGrpSpPr>
              <p:grpSpPr>
                <a:xfrm>
                  <a:off x="4472612" y="2305703"/>
                  <a:ext cx="95245" cy="188726"/>
                  <a:chOff x="3544204" y="1541275"/>
                  <a:chExt cx="95245" cy="188726"/>
                </a:xfrm>
                <a:solidFill>
                  <a:schemeClr val="accent4"/>
                </a:solidFill>
              </p:grpSpPr>
              <p:cxnSp>
                <p:nvCxnSpPr>
                  <p:cNvPr id="329" name="Connecteur droit 328">
                    <a:extLst>
                      <a:ext uri="{FF2B5EF4-FFF2-40B4-BE49-F238E27FC236}">
                        <a16:creationId xmlns:a16="http://schemas.microsoft.com/office/drawing/2014/main" id="{FE257CE7-8088-4E62-ACAA-C3514C287A64}"/>
                      </a:ext>
                    </a:extLst>
                  </p:cNvPr>
                  <p:cNvCxnSpPr/>
                  <p:nvPr/>
                </p:nvCxnSpPr>
                <p:spPr>
                  <a:xfrm>
                    <a:off x="3545559" y="1584442"/>
                    <a:ext cx="0" cy="145559"/>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330" name="Triangle isocèle 329">
                    <a:extLst>
                      <a:ext uri="{FF2B5EF4-FFF2-40B4-BE49-F238E27FC236}">
                        <a16:creationId xmlns:a16="http://schemas.microsoft.com/office/drawing/2014/main" id="{AB6C9E87-9EE6-48C0-B378-04B4B242FBBE}"/>
                      </a:ext>
                    </a:extLst>
                  </p:cNvPr>
                  <p:cNvSpPr/>
                  <p:nvPr/>
                </p:nvSpPr>
                <p:spPr>
                  <a:xfrm rot="5400000">
                    <a:off x="3543021" y="1542458"/>
                    <a:ext cx="97612" cy="952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0" name="Groupe 319">
                  <a:extLst>
                    <a:ext uri="{FF2B5EF4-FFF2-40B4-BE49-F238E27FC236}">
                      <a16:creationId xmlns:a16="http://schemas.microsoft.com/office/drawing/2014/main" id="{F9E2D635-A178-400B-B932-36ED2F803714}"/>
                    </a:ext>
                  </a:extLst>
                </p:cNvPr>
                <p:cNvGrpSpPr/>
                <p:nvPr/>
              </p:nvGrpSpPr>
              <p:grpSpPr>
                <a:xfrm>
                  <a:off x="4880560" y="2322919"/>
                  <a:ext cx="95245" cy="188726"/>
                  <a:chOff x="3544204" y="1541275"/>
                  <a:chExt cx="95245" cy="188726"/>
                </a:xfrm>
                <a:solidFill>
                  <a:srgbClr val="00B050"/>
                </a:solidFill>
              </p:grpSpPr>
              <p:cxnSp>
                <p:nvCxnSpPr>
                  <p:cNvPr id="327" name="Connecteur droit 326">
                    <a:extLst>
                      <a:ext uri="{FF2B5EF4-FFF2-40B4-BE49-F238E27FC236}">
                        <a16:creationId xmlns:a16="http://schemas.microsoft.com/office/drawing/2014/main" id="{078C5D21-29DB-4BE1-A6BB-B5163803E2AA}"/>
                      </a:ext>
                    </a:extLst>
                  </p:cNvPr>
                  <p:cNvCxnSpPr/>
                  <p:nvPr/>
                </p:nvCxnSpPr>
                <p:spPr>
                  <a:xfrm>
                    <a:off x="3545559" y="1584442"/>
                    <a:ext cx="0" cy="145559"/>
                  </a:xfrm>
                  <a:prstGeom prst="line">
                    <a:avLst/>
                  </a:prstGeom>
                  <a:grpFill/>
                  <a:ln>
                    <a:solidFill>
                      <a:srgbClr val="00B050"/>
                    </a:solidFill>
                  </a:ln>
                </p:spPr>
                <p:style>
                  <a:lnRef idx="1">
                    <a:schemeClr val="accent1"/>
                  </a:lnRef>
                  <a:fillRef idx="0">
                    <a:schemeClr val="accent1"/>
                  </a:fillRef>
                  <a:effectRef idx="0">
                    <a:schemeClr val="accent1"/>
                  </a:effectRef>
                  <a:fontRef idx="minor">
                    <a:schemeClr val="tx1"/>
                  </a:fontRef>
                </p:style>
              </p:cxnSp>
              <p:sp>
                <p:nvSpPr>
                  <p:cNvPr id="328" name="Triangle isocèle 327">
                    <a:extLst>
                      <a:ext uri="{FF2B5EF4-FFF2-40B4-BE49-F238E27FC236}">
                        <a16:creationId xmlns:a16="http://schemas.microsoft.com/office/drawing/2014/main" id="{8877A008-B52A-4E10-BFE6-E1C59DC25545}"/>
                      </a:ext>
                    </a:extLst>
                  </p:cNvPr>
                  <p:cNvSpPr/>
                  <p:nvPr/>
                </p:nvSpPr>
                <p:spPr>
                  <a:xfrm rot="5400000">
                    <a:off x="3543021" y="1542458"/>
                    <a:ext cx="97612" cy="952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21" name="Connecteur droit 320">
                  <a:extLst>
                    <a:ext uri="{FF2B5EF4-FFF2-40B4-BE49-F238E27FC236}">
                      <a16:creationId xmlns:a16="http://schemas.microsoft.com/office/drawing/2014/main" id="{EFF26906-7C9E-4E9C-827A-B2A140AC10EE}"/>
                    </a:ext>
                  </a:extLst>
                </p:cNvPr>
                <p:cNvCxnSpPr>
                  <a:cxnSpLocks/>
                </p:cNvCxnSpPr>
                <p:nvPr/>
              </p:nvCxnSpPr>
              <p:spPr>
                <a:xfrm>
                  <a:off x="2208301" y="2467944"/>
                  <a:ext cx="1357323" cy="1"/>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2" name="Connecteur droit 321">
                  <a:extLst>
                    <a:ext uri="{FF2B5EF4-FFF2-40B4-BE49-F238E27FC236}">
                      <a16:creationId xmlns:a16="http://schemas.microsoft.com/office/drawing/2014/main" id="{B7E18324-A5EC-4EA1-ADC7-AD3516F73889}"/>
                    </a:ext>
                  </a:extLst>
                </p:cNvPr>
                <p:cNvCxnSpPr>
                  <a:cxnSpLocks/>
                </p:cNvCxnSpPr>
                <p:nvPr/>
              </p:nvCxnSpPr>
              <p:spPr>
                <a:xfrm flipV="1">
                  <a:off x="3555892" y="2470345"/>
                  <a:ext cx="920267" cy="1"/>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3" name="Connecteur droit 322">
                  <a:extLst>
                    <a:ext uri="{FF2B5EF4-FFF2-40B4-BE49-F238E27FC236}">
                      <a16:creationId xmlns:a16="http://schemas.microsoft.com/office/drawing/2014/main" id="{FCAA62D3-C55C-446D-BC85-03EC809D7595}"/>
                    </a:ext>
                  </a:extLst>
                </p:cNvPr>
                <p:cNvCxnSpPr>
                  <a:cxnSpLocks/>
                </p:cNvCxnSpPr>
                <p:nvPr/>
              </p:nvCxnSpPr>
              <p:spPr>
                <a:xfrm>
                  <a:off x="4489357" y="2470343"/>
                  <a:ext cx="389952"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324" name="ZoneTexte 323">
                  <a:extLst>
                    <a:ext uri="{FF2B5EF4-FFF2-40B4-BE49-F238E27FC236}">
                      <a16:creationId xmlns:a16="http://schemas.microsoft.com/office/drawing/2014/main" id="{519D3050-70E2-4F05-8995-9C34AC6D3A3C}"/>
                    </a:ext>
                  </a:extLst>
                </p:cNvPr>
                <p:cNvSpPr txBox="1"/>
                <p:nvPr/>
              </p:nvSpPr>
              <p:spPr>
                <a:xfrm>
                  <a:off x="4459248" y="2345204"/>
                  <a:ext cx="1146408" cy="241926"/>
                </a:xfrm>
                <a:prstGeom prst="rect">
                  <a:avLst/>
                </a:prstGeom>
                <a:noFill/>
              </p:spPr>
              <p:txBody>
                <a:bodyPr wrap="square" rtlCol="0">
                  <a:spAutoFit/>
                </a:bodyPr>
                <a:lstStyle/>
                <a:p>
                  <a:r>
                    <a:rPr lang="en-GB" sz="972" i="1">
                      <a:solidFill>
                        <a:srgbClr val="FF0000"/>
                      </a:solidFill>
                      <a:latin typeface="+mn-lt"/>
                    </a:rPr>
                    <a:t>series</a:t>
                  </a:r>
                </a:p>
              </p:txBody>
            </p:sp>
            <p:cxnSp>
              <p:nvCxnSpPr>
                <p:cNvPr id="325" name="Connecteur droit 324">
                  <a:extLst>
                    <a:ext uri="{FF2B5EF4-FFF2-40B4-BE49-F238E27FC236}">
                      <a16:creationId xmlns:a16="http://schemas.microsoft.com/office/drawing/2014/main" id="{E1CFFDE0-648C-4490-8636-889ECB8589A3}"/>
                    </a:ext>
                  </a:extLst>
                </p:cNvPr>
                <p:cNvCxnSpPr>
                  <a:cxnSpLocks/>
                </p:cNvCxnSpPr>
                <p:nvPr/>
              </p:nvCxnSpPr>
              <p:spPr>
                <a:xfrm>
                  <a:off x="2313350" y="2466167"/>
                  <a:ext cx="1097177" cy="222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326" name="ZoneTexte 325">
                  <a:extLst>
                    <a:ext uri="{FF2B5EF4-FFF2-40B4-BE49-F238E27FC236}">
                      <a16:creationId xmlns:a16="http://schemas.microsoft.com/office/drawing/2014/main" id="{8BDA07D4-EEF2-420A-B12A-F445AEDF7713}"/>
                    </a:ext>
                  </a:extLst>
                </p:cNvPr>
                <p:cNvSpPr txBox="1"/>
                <p:nvPr/>
              </p:nvSpPr>
              <p:spPr>
                <a:xfrm>
                  <a:off x="2282615" y="2262174"/>
                  <a:ext cx="1665033" cy="391517"/>
                </a:xfrm>
                <a:prstGeom prst="rect">
                  <a:avLst/>
                </a:prstGeom>
                <a:noFill/>
              </p:spPr>
              <p:txBody>
                <a:bodyPr wrap="square" rtlCol="0">
                  <a:spAutoFit/>
                </a:bodyPr>
                <a:lstStyle/>
                <a:p>
                  <a:r>
                    <a:rPr lang="en-GB" sz="972" i="1" dirty="0">
                      <a:solidFill>
                        <a:srgbClr val="FFC000"/>
                      </a:solidFill>
                      <a:latin typeface="+mn-lt"/>
                    </a:rPr>
                    <a:t>Pw mod proto </a:t>
                  </a:r>
                </a:p>
                <a:p>
                  <a:r>
                    <a:rPr lang="en-GB" sz="972" i="1" dirty="0">
                      <a:solidFill>
                        <a:srgbClr val="FFC000"/>
                      </a:solidFill>
                      <a:latin typeface="+mn-lt"/>
                    </a:rPr>
                    <a:t> &amp; Board proto</a:t>
                  </a:r>
                </a:p>
              </p:txBody>
            </p:sp>
          </p:grpSp>
          <p:cxnSp>
            <p:nvCxnSpPr>
              <p:cNvPr id="258" name="Connecteur droit 257">
                <a:extLst>
                  <a:ext uri="{FF2B5EF4-FFF2-40B4-BE49-F238E27FC236}">
                    <a16:creationId xmlns:a16="http://schemas.microsoft.com/office/drawing/2014/main" id="{B9A3A7EF-B4EC-447D-A36A-BD050B4E2AE8}"/>
                  </a:ext>
                </a:extLst>
              </p:cNvPr>
              <p:cNvCxnSpPr>
                <a:cxnSpLocks/>
              </p:cNvCxnSpPr>
              <p:nvPr/>
            </p:nvCxnSpPr>
            <p:spPr>
              <a:xfrm>
                <a:off x="7489152" y="1183357"/>
                <a:ext cx="708965"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59" name="Groupe 258">
                <a:extLst>
                  <a:ext uri="{FF2B5EF4-FFF2-40B4-BE49-F238E27FC236}">
                    <a16:creationId xmlns:a16="http://schemas.microsoft.com/office/drawing/2014/main" id="{349408F2-AC17-4F08-B804-1488F8E35166}"/>
                  </a:ext>
                </a:extLst>
              </p:cNvPr>
              <p:cNvGrpSpPr/>
              <p:nvPr/>
            </p:nvGrpSpPr>
            <p:grpSpPr>
              <a:xfrm>
                <a:off x="-59002" y="3432342"/>
                <a:ext cx="3656462" cy="281419"/>
                <a:chOff x="-85095" y="2810864"/>
                <a:chExt cx="3656462" cy="281419"/>
              </a:xfrm>
            </p:grpSpPr>
            <p:sp>
              <p:nvSpPr>
                <p:cNvPr id="311" name="ZoneTexte 310">
                  <a:extLst>
                    <a:ext uri="{FF2B5EF4-FFF2-40B4-BE49-F238E27FC236}">
                      <a16:creationId xmlns:a16="http://schemas.microsoft.com/office/drawing/2014/main" id="{DF56BE79-0B58-4BF5-B32F-92D652C69429}"/>
                    </a:ext>
                  </a:extLst>
                </p:cNvPr>
                <p:cNvSpPr txBox="1"/>
                <p:nvPr/>
              </p:nvSpPr>
              <p:spPr>
                <a:xfrm>
                  <a:off x="-85095" y="2839000"/>
                  <a:ext cx="3006591" cy="241926"/>
                </a:xfrm>
                <a:prstGeom prst="rect">
                  <a:avLst/>
                </a:prstGeom>
                <a:noFill/>
              </p:spPr>
              <p:txBody>
                <a:bodyPr wrap="square" rtlCol="0">
                  <a:spAutoFit/>
                </a:bodyPr>
                <a:lstStyle/>
                <a:p>
                  <a:r>
                    <a:rPr lang="en-GB" sz="972" b="1" i="1">
                      <a:latin typeface="+mn-lt"/>
                    </a:rPr>
                    <a:t> Cavity Qualification facility upgrade</a:t>
                  </a:r>
                </a:p>
              </p:txBody>
            </p:sp>
            <p:cxnSp>
              <p:nvCxnSpPr>
                <p:cNvPr id="312" name="Connecteur droit 311">
                  <a:extLst>
                    <a:ext uri="{FF2B5EF4-FFF2-40B4-BE49-F238E27FC236}">
                      <a16:creationId xmlns:a16="http://schemas.microsoft.com/office/drawing/2014/main" id="{AE47935C-9371-427B-B0B5-C8CCE9123455}"/>
                    </a:ext>
                  </a:extLst>
                </p:cNvPr>
                <p:cNvCxnSpPr>
                  <a:cxnSpLocks/>
                </p:cNvCxnSpPr>
                <p:nvPr/>
              </p:nvCxnSpPr>
              <p:spPr>
                <a:xfrm>
                  <a:off x="1907888" y="2970615"/>
                  <a:ext cx="162047" cy="1"/>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3" name="Connecteur droit 312">
                  <a:extLst>
                    <a:ext uri="{FF2B5EF4-FFF2-40B4-BE49-F238E27FC236}">
                      <a16:creationId xmlns:a16="http://schemas.microsoft.com/office/drawing/2014/main" id="{56DC64AF-85A2-45F4-8E99-E012DE08CB1F}"/>
                    </a:ext>
                  </a:extLst>
                </p:cNvPr>
                <p:cNvCxnSpPr>
                  <a:cxnSpLocks/>
                </p:cNvCxnSpPr>
                <p:nvPr/>
              </p:nvCxnSpPr>
              <p:spPr>
                <a:xfrm>
                  <a:off x="2070990" y="2971869"/>
                  <a:ext cx="1230522"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314" name="Groupe 313">
                  <a:extLst>
                    <a:ext uri="{FF2B5EF4-FFF2-40B4-BE49-F238E27FC236}">
                      <a16:creationId xmlns:a16="http://schemas.microsoft.com/office/drawing/2014/main" id="{580CAC80-2B60-404C-9671-E902C715904B}"/>
                    </a:ext>
                  </a:extLst>
                </p:cNvPr>
                <p:cNvGrpSpPr/>
                <p:nvPr/>
              </p:nvGrpSpPr>
              <p:grpSpPr>
                <a:xfrm>
                  <a:off x="3298978" y="2810864"/>
                  <a:ext cx="95245" cy="188602"/>
                  <a:chOff x="3545110" y="1541399"/>
                  <a:chExt cx="95245" cy="188602"/>
                </a:xfrm>
                <a:solidFill>
                  <a:srgbClr val="00B050"/>
                </a:solidFill>
              </p:grpSpPr>
              <p:cxnSp>
                <p:nvCxnSpPr>
                  <p:cNvPr id="316" name="Connecteur droit 315">
                    <a:extLst>
                      <a:ext uri="{FF2B5EF4-FFF2-40B4-BE49-F238E27FC236}">
                        <a16:creationId xmlns:a16="http://schemas.microsoft.com/office/drawing/2014/main" id="{CFDCAD58-46A6-45CE-A0B6-A1366F42CD7D}"/>
                      </a:ext>
                    </a:extLst>
                  </p:cNvPr>
                  <p:cNvCxnSpPr/>
                  <p:nvPr/>
                </p:nvCxnSpPr>
                <p:spPr>
                  <a:xfrm>
                    <a:off x="3545559" y="1584442"/>
                    <a:ext cx="0" cy="145559"/>
                  </a:xfrm>
                  <a:prstGeom prst="line">
                    <a:avLst/>
                  </a:prstGeom>
                  <a:grpFill/>
                  <a:ln>
                    <a:solidFill>
                      <a:srgbClr val="00B050"/>
                    </a:solidFill>
                  </a:ln>
                </p:spPr>
                <p:style>
                  <a:lnRef idx="1">
                    <a:schemeClr val="accent1"/>
                  </a:lnRef>
                  <a:fillRef idx="0">
                    <a:schemeClr val="accent1"/>
                  </a:fillRef>
                  <a:effectRef idx="0">
                    <a:schemeClr val="accent1"/>
                  </a:effectRef>
                  <a:fontRef idx="minor">
                    <a:schemeClr val="tx1"/>
                  </a:fontRef>
                </p:style>
              </p:cxnSp>
              <p:sp>
                <p:nvSpPr>
                  <p:cNvPr id="317" name="Triangle isocèle 316">
                    <a:extLst>
                      <a:ext uri="{FF2B5EF4-FFF2-40B4-BE49-F238E27FC236}">
                        <a16:creationId xmlns:a16="http://schemas.microsoft.com/office/drawing/2014/main" id="{27A15438-CA18-4470-BE8E-417DA49A53A5}"/>
                      </a:ext>
                    </a:extLst>
                  </p:cNvPr>
                  <p:cNvSpPr/>
                  <p:nvPr/>
                </p:nvSpPr>
                <p:spPr>
                  <a:xfrm rot="5400000">
                    <a:off x="3543927" y="1542582"/>
                    <a:ext cx="97612" cy="952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5" name="ZoneTexte 314">
                  <a:extLst>
                    <a:ext uri="{FF2B5EF4-FFF2-40B4-BE49-F238E27FC236}">
                      <a16:creationId xmlns:a16="http://schemas.microsoft.com/office/drawing/2014/main" id="{F84150D1-42C0-486F-AFC7-E19455CD19C2}"/>
                    </a:ext>
                  </a:extLst>
                </p:cNvPr>
                <p:cNvSpPr txBox="1"/>
                <p:nvPr/>
              </p:nvSpPr>
              <p:spPr>
                <a:xfrm>
                  <a:off x="2008016" y="2850357"/>
                  <a:ext cx="1563351" cy="241926"/>
                </a:xfrm>
                <a:prstGeom prst="rect">
                  <a:avLst/>
                </a:prstGeom>
                <a:noFill/>
              </p:spPr>
              <p:txBody>
                <a:bodyPr wrap="square" rtlCol="0">
                  <a:spAutoFit/>
                </a:bodyPr>
                <a:lstStyle/>
                <a:p>
                  <a:r>
                    <a:rPr lang="en-GB" sz="972" i="1">
                      <a:latin typeface="+mn-lt"/>
                    </a:rPr>
                    <a:t>RF proc. &amp; modification</a:t>
                  </a:r>
                </a:p>
              </p:txBody>
            </p:sp>
          </p:grpSp>
          <p:grpSp>
            <p:nvGrpSpPr>
              <p:cNvPr id="260" name="Groupe 259">
                <a:extLst>
                  <a:ext uri="{FF2B5EF4-FFF2-40B4-BE49-F238E27FC236}">
                    <a16:creationId xmlns:a16="http://schemas.microsoft.com/office/drawing/2014/main" id="{AB8DDE8D-24C8-4BE7-8D6B-17B21C1620C3}"/>
                  </a:ext>
                </a:extLst>
              </p:cNvPr>
              <p:cNvGrpSpPr/>
              <p:nvPr/>
            </p:nvGrpSpPr>
            <p:grpSpPr>
              <a:xfrm>
                <a:off x="-17852" y="3611409"/>
                <a:ext cx="5979427" cy="461114"/>
                <a:chOff x="-43945" y="2989931"/>
                <a:chExt cx="5979427" cy="461114"/>
              </a:xfrm>
            </p:grpSpPr>
            <p:sp>
              <p:nvSpPr>
                <p:cNvPr id="302" name="ZoneTexte 301">
                  <a:extLst>
                    <a:ext uri="{FF2B5EF4-FFF2-40B4-BE49-F238E27FC236}">
                      <a16:creationId xmlns:a16="http://schemas.microsoft.com/office/drawing/2014/main" id="{2FA4071C-A5CE-4A48-9467-CB365738F28B}"/>
                    </a:ext>
                  </a:extLst>
                </p:cNvPr>
                <p:cNvSpPr txBox="1"/>
                <p:nvPr/>
              </p:nvSpPr>
              <p:spPr>
                <a:xfrm>
                  <a:off x="-43945" y="3075850"/>
                  <a:ext cx="3006591" cy="241926"/>
                </a:xfrm>
                <a:prstGeom prst="rect">
                  <a:avLst/>
                </a:prstGeom>
                <a:noFill/>
              </p:spPr>
              <p:txBody>
                <a:bodyPr wrap="square" rtlCol="0">
                  <a:spAutoFit/>
                </a:bodyPr>
                <a:lstStyle/>
                <a:p>
                  <a:r>
                    <a:rPr lang="en-GB" sz="972" b="1" i="1" dirty="0">
                      <a:latin typeface="+mn-lt"/>
                    </a:rPr>
                    <a:t> RF power Amplifiers (</a:t>
                  </a:r>
                  <a:r>
                    <a:rPr lang="en-GB" sz="972" dirty="0">
                      <a:latin typeface="+mn-lt"/>
                    </a:rPr>
                    <a:t>9 </a:t>
                  </a:r>
                  <a:r>
                    <a:rPr lang="en-GB" sz="800" dirty="0">
                      <a:latin typeface="+mn-lt"/>
                    </a:rPr>
                    <a:t>x</a:t>
                  </a:r>
                  <a:r>
                    <a:rPr lang="en-GB" sz="972" dirty="0">
                      <a:latin typeface="+mn-lt"/>
                    </a:rPr>
                    <a:t> </a:t>
                  </a:r>
                  <a:r>
                    <a:rPr lang="en-GB" sz="972" b="1" i="1" dirty="0">
                      <a:latin typeface="+mn-lt"/>
                    </a:rPr>
                    <a:t>SSA) </a:t>
                  </a:r>
                </a:p>
              </p:txBody>
            </p:sp>
            <p:sp>
              <p:nvSpPr>
                <p:cNvPr id="303" name="ZoneTexte 302">
                  <a:extLst>
                    <a:ext uri="{FF2B5EF4-FFF2-40B4-BE49-F238E27FC236}">
                      <a16:creationId xmlns:a16="http://schemas.microsoft.com/office/drawing/2014/main" id="{AEE35210-FCEE-468D-ABD7-C7B59FAFE64E}"/>
                    </a:ext>
                  </a:extLst>
                </p:cNvPr>
                <p:cNvSpPr txBox="1"/>
                <p:nvPr/>
              </p:nvSpPr>
              <p:spPr>
                <a:xfrm>
                  <a:off x="5251648" y="3209119"/>
                  <a:ext cx="683834" cy="241926"/>
                </a:xfrm>
                <a:prstGeom prst="rect">
                  <a:avLst/>
                </a:prstGeom>
                <a:noFill/>
              </p:spPr>
              <p:txBody>
                <a:bodyPr wrap="square" rtlCol="0">
                  <a:spAutoFit/>
                </a:bodyPr>
                <a:lstStyle/>
                <a:p>
                  <a:r>
                    <a:rPr lang="en-GB" sz="972" i="1">
                      <a:latin typeface="+mn-lt"/>
                    </a:rPr>
                    <a:t>series</a:t>
                  </a:r>
                </a:p>
              </p:txBody>
            </p:sp>
            <p:cxnSp>
              <p:nvCxnSpPr>
                <p:cNvPr id="304" name="Connecteur droit 303">
                  <a:extLst>
                    <a:ext uri="{FF2B5EF4-FFF2-40B4-BE49-F238E27FC236}">
                      <a16:creationId xmlns:a16="http://schemas.microsoft.com/office/drawing/2014/main" id="{3ACB57A1-5012-40BB-A914-0DA9C9BBC3C8}"/>
                    </a:ext>
                  </a:extLst>
                </p:cNvPr>
                <p:cNvCxnSpPr>
                  <a:cxnSpLocks/>
                </p:cNvCxnSpPr>
                <p:nvPr/>
              </p:nvCxnSpPr>
              <p:spPr>
                <a:xfrm>
                  <a:off x="2656861" y="3156860"/>
                  <a:ext cx="3133489" cy="39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05" name="ZoneTexte 304">
                  <a:extLst>
                    <a:ext uri="{FF2B5EF4-FFF2-40B4-BE49-F238E27FC236}">
                      <a16:creationId xmlns:a16="http://schemas.microsoft.com/office/drawing/2014/main" id="{EBC2ADE0-1C99-4CFC-9661-0358E81DD28F}"/>
                    </a:ext>
                  </a:extLst>
                </p:cNvPr>
                <p:cNvSpPr txBox="1"/>
                <p:nvPr/>
              </p:nvSpPr>
              <p:spPr>
                <a:xfrm>
                  <a:off x="4225052" y="3030914"/>
                  <a:ext cx="470788" cy="241926"/>
                </a:xfrm>
                <a:prstGeom prst="rect">
                  <a:avLst/>
                </a:prstGeom>
                <a:noFill/>
              </p:spPr>
              <p:txBody>
                <a:bodyPr wrap="square" rtlCol="0">
                  <a:spAutoFit/>
                </a:bodyPr>
                <a:lstStyle/>
                <a:p>
                  <a:r>
                    <a:rPr lang="en-GB" sz="972" i="1" dirty="0">
                      <a:latin typeface="+mn-lt"/>
                    </a:rPr>
                    <a:t>series</a:t>
                  </a:r>
                </a:p>
              </p:txBody>
            </p:sp>
            <p:grpSp>
              <p:nvGrpSpPr>
                <p:cNvPr id="306" name="Groupe 305">
                  <a:extLst>
                    <a:ext uri="{FF2B5EF4-FFF2-40B4-BE49-F238E27FC236}">
                      <a16:creationId xmlns:a16="http://schemas.microsoft.com/office/drawing/2014/main" id="{67A02DCA-67D5-4D63-BD5F-742F19EE01E5}"/>
                    </a:ext>
                  </a:extLst>
                </p:cNvPr>
                <p:cNvGrpSpPr/>
                <p:nvPr/>
              </p:nvGrpSpPr>
              <p:grpSpPr>
                <a:xfrm>
                  <a:off x="5798594" y="2989931"/>
                  <a:ext cx="95245" cy="188602"/>
                  <a:chOff x="4628850" y="1541399"/>
                  <a:chExt cx="95245" cy="188602"/>
                </a:xfrm>
                <a:solidFill>
                  <a:srgbClr val="00B050"/>
                </a:solidFill>
              </p:grpSpPr>
              <p:cxnSp>
                <p:nvCxnSpPr>
                  <p:cNvPr id="309" name="Connecteur droit 308">
                    <a:extLst>
                      <a:ext uri="{FF2B5EF4-FFF2-40B4-BE49-F238E27FC236}">
                        <a16:creationId xmlns:a16="http://schemas.microsoft.com/office/drawing/2014/main" id="{44C1E96A-04E3-465D-A541-EB312AE8F6C9}"/>
                      </a:ext>
                    </a:extLst>
                  </p:cNvPr>
                  <p:cNvCxnSpPr/>
                  <p:nvPr/>
                </p:nvCxnSpPr>
                <p:spPr>
                  <a:xfrm>
                    <a:off x="4629299" y="1584442"/>
                    <a:ext cx="0" cy="145559"/>
                  </a:xfrm>
                  <a:prstGeom prst="line">
                    <a:avLst/>
                  </a:prstGeom>
                  <a:grpFill/>
                  <a:ln>
                    <a:solidFill>
                      <a:srgbClr val="00B050"/>
                    </a:solidFill>
                  </a:ln>
                </p:spPr>
                <p:style>
                  <a:lnRef idx="1">
                    <a:schemeClr val="accent1"/>
                  </a:lnRef>
                  <a:fillRef idx="0">
                    <a:schemeClr val="accent1"/>
                  </a:fillRef>
                  <a:effectRef idx="0">
                    <a:schemeClr val="accent1"/>
                  </a:effectRef>
                  <a:fontRef idx="minor">
                    <a:schemeClr val="tx1"/>
                  </a:fontRef>
                </p:style>
              </p:cxnSp>
              <p:sp>
                <p:nvSpPr>
                  <p:cNvPr id="310" name="Triangle isocèle 309">
                    <a:extLst>
                      <a:ext uri="{FF2B5EF4-FFF2-40B4-BE49-F238E27FC236}">
                        <a16:creationId xmlns:a16="http://schemas.microsoft.com/office/drawing/2014/main" id="{B444AE7D-F80D-4561-8CA8-B55BAB0CA8DE}"/>
                      </a:ext>
                    </a:extLst>
                  </p:cNvPr>
                  <p:cNvSpPr/>
                  <p:nvPr/>
                </p:nvSpPr>
                <p:spPr>
                  <a:xfrm rot="5400000">
                    <a:off x="4627667" y="1542582"/>
                    <a:ext cx="97612" cy="952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08" name="Connecteur droit 307">
                  <a:extLst>
                    <a:ext uri="{FF2B5EF4-FFF2-40B4-BE49-F238E27FC236}">
                      <a16:creationId xmlns:a16="http://schemas.microsoft.com/office/drawing/2014/main" id="{5D00C09D-6FC3-41F9-A448-A1C0E1810DBD}"/>
                    </a:ext>
                  </a:extLst>
                </p:cNvPr>
                <p:cNvCxnSpPr>
                  <a:cxnSpLocks/>
                </p:cNvCxnSpPr>
                <p:nvPr/>
              </p:nvCxnSpPr>
              <p:spPr>
                <a:xfrm>
                  <a:off x="2543535" y="3157257"/>
                  <a:ext cx="262614"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61" name="Groupe 260">
                <a:extLst>
                  <a:ext uri="{FF2B5EF4-FFF2-40B4-BE49-F238E27FC236}">
                    <a16:creationId xmlns:a16="http://schemas.microsoft.com/office/drawing/2014/main" id="{7676AA7D-43EF-42B8-99DD-E73CEC7D6FB3}"/>
                  </a:ext>
                </a:extLst>
              </p:cNvPr>
              <p:cNvGrpSpPr/>
              <p:nvPr/>
            </p:nvGrpSpPr>
            <p:grpSpPr>
              <a:xfrm>
                <a:off x="18048" y="2645185"/>
                <a:ext cx="5214850" cy="485720"/>
                <a:chOff x="-8045" y="2023707"/>
                <a:chExt cx="5214850" cy="485720"/>
              </a:xfrm>
            </p:grpSpPr>
            <p:sp>
              <p:nvSpPr>
                <p:cNvPr id="289" name="ZoneTexte 288">
                  <a:extLst>
                    <a:ext uri="{FF2B5EF4-FFF2-40B4-BE49-F238E27FC236}">
                      <a16:creationId xmlns:a16="http://schemas.microsoft.com/office/drawing/2014/main" id="{B500A560-495C-4B84-B815-0E1BAB319962}"/>
                    </a:ext>
                  </a:extLst>
                </p:cNvPr>
                <p:cNvSpPr txBox="1"/>
                <p:nvPr/>
              </p:nvSpPr>
              <p:spPr>
                <a:xfrm>
                  <a:off x="-8045" y="2124151"/>
                  <a:ext cx="1797452" cy="241926"/>
                </a:xfrm>
                <a:prstGeom prst="rect">
                  <a:avLst/>
                </a:prstGeom>
                <a:noFill/>
              </p:spPr>
              <p:txBody>
                <a:bodyPr wrap="square" rtlCol="0">
                  <a:spAutoFit/>
                </a:bodyPr>
                <a:lstStyle/>
                <a:p>
                  <a:r>
                    <a:rPr lang="en-GB" sz="972" b="1" i="1">
                      <a:latin typeface="+mn-lt"/>
                    </a:rPr>
                    <a:t>FeedBack system</a:t>
                  </a:r>
                </a:p>
              </p:txBody>
            </p:sp>
            <p:cxnSp>
              <p:nvCxnSpPr>
                <p:cNvPr id="290" name="Connecteur droit 289">
                  <a:extLst>
                    <a:ext uri="{FF2B5EF4-FFF2-40B4-BE49-F238E27FC236}">
                      <a16:creationId xmlns:a16="http://schemas.microsoft.com/office/drawing/2014/main" id="{3B0E116A-6008-446A-AE7E-797DD5DE5D5B}"/>
                    </a:ext>
                  </a:extLst>
                </p:cNvPr>
                <p:cNvCxnSpPr>
                  <a:cxnSpLocks/>
                </p:cNvCxnSpPr>
                <p:nvPr/>
              </p:nvCxnSpPr>
              <p:spPr>
                <a:xfrm>
                  <a:off x="1901867" y="2253864"/>
                  <a:ext cx="1943264"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1" name="Connecteur droit 290">
                  <a:extLst>
                    <a:ext uri="{FF2B5EF4-FFF2-40B4-BE49-F238E27FC236}">
                      <a16:creationId xmlns:a16="http://schemas.microsoft.com/office/drawing/2014/main" id="{675FAFB5-0D01-4BEB-93BF-FECA39B41B82}"/>
                    </a:ext>
                  </a:extLst>
                </p:cNvPr>
                <p:cNvCxnSpPr>
                  <a:cxnSpLocks/>
                </p:cNvCxnSpPr>
                <p:nvPr/>
              </p:nvCxnSpPr>
              <p:spPr>
                <a:xfrm>
                  <a:off x="2749346" y="2253864"/>
                  <a:ext cx="808701"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292" name="ZoneTexte 291">
                  <a:extLst>
                    <a:ext uri="{FF2B5EF4-FFF2-40B4-BE49-F238E27FC236}">
                      <a16:creationId xmlns:a16="http://schemas.microsoft.com/office/drawing/2014/main" id="{D535642A-4F48-49CF-A5C0-4C7DFEB3B9C9}"/>
                    </a:ext>
                  </a:extLst>
                </p:cNvPr>
                <p:cNvSpPr txBox="1"/>
                <p:nvPr/>
              </p:nvSpPr>
              <p:spPr>
                <a:xfrm>
                  <a:off x="2578075" y="2127043"/>
                  <a:ext cx="1150830" cy="241926"/>
                </a:xfrm>
                <a:prstGeom prst="rect">
                  <a:avLst/>
                </a:prstGeom>
                <a:noFill/>
              </p:spPr>
              <p:txBody>
                <a:bodyPr wrap="square" rtlCol="0">
                  <a:spAutoFit/>
                </a:bodyPr>
                <a:lstStyle/>
                <a:p>
                  <a:pPr algn="ctr"/>
                  <a:r>
                    <a:rPr lang="en-GB" sz="972" i="1" dirty="0">
                      <a:solidFill>
                        <a:srgbClr val="FF0000"/>
                      </a:solidFill>
                      <a:latin typeface="+mn-lt"/>
                    </a:rPr>
                    <a:t>Series proc.</a:t>
                  </a:r>
                </a:p>
              </p:txBody>
            </p:sp>
            <p:cxnSp>
              <p:nvCxnSpPr>
                <p:cNvPr id="293" name="Connecteur droit 292">
                  <a:extLst>
                    <a:ext uri="{FF2B5EF4-FFF2-40B4-BE49-F238E27FC236}">
                      <a16:creationId xmlns:a16="http://schemas.microsoft.com/office/drawing/2014/main" id="{41B26908-0F37-40AB-9BDC-F787D0C7F2A1}"/>
                    </a:ext>
                  </a:extLst>
                </p:cNvPr>
                <p:cNvCxnSpPr>
                  <a:cxnSpLocks/>
                </p:cNvCxnSpPr>
                <p:nvPr/>
              </p:nvCxnSpPr>
              <p:spPr>
                <a:xfrm>
                  <a:off x="4594787" y="2234921"/>
                  <a:ext cx="508528"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94" name="Groupe 293">
                  <a:extLst>
                    <a:ext uri="{FF2B5EF4-FFF2-40B4-BE49-F238E27FC236}">
                      <a16:creationId xmlns:a16="http://schemas.microsoft.com/office/drawing/2014/main" id="{D98D0FAE-3B85-4253-A5B4-5AACC0FEA7AF}"/>
                    </a:ext>
                  </a:extLst>
                </p:cNvPr>
                <p:cNvGrpSpPr/>
                <p:nvPr/>
              </p:nvGrpSpPr>
              <p:grpSpPr>
                <a:xfrm>
                  <a:off x="5111560" y="2085245"/>
                  <a:ext cx="95245" cy="188602"/>
                  <a:chOff x="3545110" y="1541399"/>
                  <a:chExt cx="95245" cy="188602"/>
                </a:xfrm>
                <a:solidFill>
                  <a:srgbClr val="00B050"/>
                </a:solidFill>
              </p:grpSpPr>
              <p:cxnSp>
                <p:nvCxnSpPr>
                  <p:cNvPr id="300" name="Connecteur droit 299">
                    <a:extLst>
                      <a:ext uri="{FF2B5EF4-FFF2-40B4-BE49-F238E27FC236}">
                        <a16:creationId xmlns:a16="http://schemas.microsoft.com/office/drawing/2014/main" id="{96B77AF5-82F7-45FA-8E16-59BB3D6A8CAB}"/>
                      </a:ext>
                    </a:extLst>
                  </p:cNvPr>
                  <p:cNvCxnSpPr/>
                  <p:nvPr/>
                </p:nvCxnSpPr>
                <p:spPr>
                  <a:xfrm>
                    <a:off x="3545559" y="1584442"/>
                    <a:ext cx="0" cy="145559"/>
                  </a:xfrm>
                  <a:prstGeom prst="line">
                    <a:avLst/>
                  </a:prstGeom>
                  <a:grpFill/>
                  <a:ln>
                    <a:solidFill>
                      <a:srgbClr val="00B050"/>
                    </a:solidFill>
                  </a:ln>
                </p:spPr>
                <p:style>
                  <a:lnRef idx="1">
                    <a:schemeClr val="accent1"/>
                  </a:lnRef>
                  <a:fillRef idx="0">
                    <a:schemeClr val="accent1"/>
                  </a:fillRef>
                  <a:effectRef idx="0">
                    <a:schemeClr val="accent1"/>
                  </a:effectRef>
                  <a:fontRef idx="minor">
                    <a:schemeClr val="tx1"/>
                  </a:fontRef>
                </p:style>
              </p:cxnSp>
              <p:sp>
                <p:nvSpPr>
                  <p:cNvPr id="301" name="Triangle isocèle 300">
                    <a:extLst>
                      <a:ext uri="{FF2B5EF4-FFF2-40B4-BE49-F238E27FC236}">
                        <a16:creationId xmlns:a16="http://schemas.microsoft.com/office/drawing/2014/main" id="{BC3FC432-5D4A-41F9-B5BE-8057CC64A5DD}"/>
                      </a:ext>
                    </a:extLst>
                  </p:cNvPr>
                  <p:cNvSpPr/>
                  <p:nvPr/>
                </p:nvSpPr>
                <p:spPr>
                  <a:xfrm rot="5400000">
                    <a:off x="3543927" y="1542582"/>
                    <a:ext cx="97612" cy="952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5" name="Groupe 294">
                  <a:extLst>
                    <a:ext uri="{FF2B5EF4-FFF2-40B4-BE49-F238E27FC236}">
                      <a16:creationId xmlns:a16="http://schemas.microsoft.com/office/drawing/2014/main" id="{35E56C8A-CB38-46E7-85B3-7DDCBB8506B3}"/>
                    </a:ext>
                  </a:extLst>
                </p:cNvPr>
                <p:cNvGrpSpPr/>
                <p:nvPr/>
              </p:nvGrpSpPr>
              <p:grpSpPr>
                <a:xfrm>
                  <a:off x="3841612" y="2092383"/>
                  <a:ext cx="95245" cy="188726"/>
                  <a:chOff x="3544204" y="1541275"/>
                  <a:chExt cx="95245" cy="188726"/>
                </a:xfrm>
                <a:solidFill>
                  <a:schemeClr val="accent4"/>
                </a:solidFill>
              </p:grpSpPr>
              <p:cxnSp>
                <p:nvCxnSpPr>
                  <p:cNvPr id="298" name="Connecteur droit 297">
                    <a:extLst>
                      <a:ext uri="{FF2B5EF4-FFF2-40B4-BE49-F238E27FC236}">
                        <a16:creationId xmlns:a16="http://schemas.microsoft.com/office/drawing/2014/main" id="{021F3238-99F2-4C65-9414-9DCF532DC337}"/>
                      </a:ext>
                    </a:extLst>
                  </p:cNvPr>
                  <p:cNvCxnSpPr/>
                  <p:nvPr/>
                </p:nvCxnSpPr>
                <p:spPr>
                  <a:xfrm>
                    <a:off x="3545559" y="1584442"/>
                    <a:ext cx="0" cy="145559"/>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299" name="Triangle isocèle 298">
                    <a:extLst>
                      <a:ext uri="{FF2B5EF4-FFF2-40B4-BE49-F238E27FC236}">
                        <a16:creationId xmlns:a16="http://schemas.microsoft.com/office/drawing/2014/main" id="{AFB58396-49A5-4B26-85B6-5BA1BFD30A3A}"/>
                      </a:ext>
                    </a:extLst>
                  </p:cNvPr>
                  <p:cNvSpPr/>
                  <p:nvPr/>
                </p:nvSpPr>
                <p:spPr>
                  <a:xfrm rot="5400000">
                    <a:off x="3543021" y="1542458"/>
                    <a:ext cx="97612" cy="952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6" name="Arc 295">
                  <a:extLst>
                    <a:ext uri="{FF2B5EF4-FFF2-40B4-BE49-F238E27FC236}">
                      <a16:creationId xmlns:a16="http://schemas.microsoft.com/office/drawing/2014/main" id="{CD0E62DD-7B86-456C-8F0A-74857A59A9CC}"/>
                    </a:ext>
                  </a:extLst>
                </p:cNvPr>
                <p:cNvSpPr/>
                <p:nvPr/>
              </p:nvSpPr>
              <p:spPr>
                <a:xfrm>
                  <a:off x="4591397" y="2023707"/>
                  <a:ext cx="218926" cy="213949"/>
                </a:xfrm>
                <a:prstGeom prst="arc">
                  <a:avLst>
                    <a:gd name="adj1" fmla="val 15361887"/>
                    <a:gd name="adj2" fmla="val 958846"/>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7" name="Arc 296">
                  <a:extLst>
                    <a:ext uri="{FF2B5EF4-FFF2-40B4-BE49-F238E27FC236}">
                      <a16:creationId xmlns:a16="http://schemas.microsoft.com/office/drawing/2014/main" id="{9B91CEC4-DFC1-4151-94D1-F30D9B9C20DA}"/>
                    </a:ext>
                  </a:extLst>
                </p:cNvPr>
                <p:cNvSpPr/>
                <p:nvPr/>
              </p:nvSpPr>
              <p:spPr>
                <a:xfrm rot="10242872" flipH="1">
                  <a:off x="4826150" y="2295478"/>
                  <a:ext cx="218926" cy="213949"/>
                </a:xfrm>
                <a:prstGeom prst="arc">
                  <a:avLst>
                    <a:gd name="adj1" fmla="val 15361887"/>
                    <a:gd name="adj2" fmla="val 958846"/>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262" name="Groupe 261">
                <a:extLst>
                  <a:ext uri="{FF2B5EF4-FFF2-40B4-BE49-F238E27FC236}">
                    <a16:creationId xmlns:a16="http://schemas.microsoft.com/office/drawing/2014/main" id="{44547C90-36F5-4A43-9DB8-01043F68E7B0}"/>
                  </a:ext>
                </a:extLst>
              </p:cNvPr>
              <p:cNvGrpSpPr/>
              <p:nvPr/>
            </p:nvGrpSpPr>
            <p:grpSpPr>
              <a:xfrm>
                <a:off x="-16466" y="3219174"/>
                <a:ext cx="6014432" cy="266874"/>
                <a:chOff x="-42559" y="2597696"/>
                <a:chExt cx="6014432" cy="266874"/>
              </a:xfrm>
            </p:grpSpPr>
            <p:sp>
              <p:nvSpPr>
                <p:cNvPr id="283" name="ZoneTexte 282">
                  <a:extLst>
                    <a:ext uri="{FF2B5EF4-FFF2-40B4-BE49-F238E27FC236}">
                      <a16:creationId xmlns:a16="http://schemas.microsoft.com/office/drawing/2014/main" id="{3D26999E-AD04-4781-A534-C1A4F215154E}"/>
                    </a:ext>
                  </a:extLst>
                </p:cNvPr>
                <p:cNvSpPr txBox="1"/>
                <p:nvPr/>
              </p:nvSpPr>
              <p:spPr>
                <a:xfrm>
                  <a:off x="-42559" y="2613269"/>
                  <a:ext cx="3006591" cy="241926"/>
                </a:xfrm>
                <a:prstGeom prst="rect">
                  <a:avLst/>
                </a:prstGeom>
                <a:noFill/>
              </p:spPr>
              <p:txBody>
                <a:bodyPr wrap="square" rtlCol="0">
                  <a:spAutoFit/>
                </a:bodyPr>
                <a:lstStyle/>
                <a:p>
                  <a:r>
                    <a:rPr lang="en-GB" sz="972" b="1" i="1">
                      <a:latin typeface="+mn-lt"/>
                    </a:rPr>
                    <a:t>Cavity Sim. and  algorithms opt. </a:t>
                  </a:r>
                </a:p>
              </p:txBody>
            </p:sp>
            <p:cxnSp>
              <p:nvCxnSpPr>
                <p:cNvPr id="284" name="Connecteur droit 283">
                  <a:extLst>
                    <a:ext uri="{FF2B5EF4-FFF2-40B4-BE49-F238E27FC236}">
                      <a16:creationId xmlns:a16="http://schemas.microsoft.com/office/drawing/2014/main" id="{4C58FA3F-2ACE-4FBA-9893-D585E217C10F}"/>
                    </a:ext>
                  </a:extLst>
                </p:cNvPr>
                <p:cNvCxnSpPr>
                  <a:cxnSpLocks/>
                </p:cNvCxnSpPr>
                <p:nvPr/>
              </p:nvCxnSpPr>
              <p:spPr>
                <a:xfrm>
                  <a:off x="2312129" y="2743355"/>
                  <a:ext cx="356939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85" name="Groupe 284">
                  <a:extLst>
                    <a:ext uri="{FF2B5EF4-FFF2-40B4-BE49-F238E27FC236}">
                      <a16:creationId xmlns:a16="http://schemas.microsoft.com/office/drawing/2014/main" id="{29515CEE-9A96-44F2-9FDA-6B20F9C935B7}"/>
                    </a:ext>
                  </a:extLst>
                </p:cNvPr>
                <p:cNvGrpSpPr/>
                <p:nvPr/>
              </p:nvGrpSpPr>
              <p:grpSpPr>
                <a:xfrm>
                  <a:off x="5876628" y="2597696"/>
                  <a:ext cx="95245" cy="188726"/>
                  <a:chOff x="3544204" y="1541275"/>
                  <a:chExt cx="95245" cy="188726"/>
                </a:xfrm>
                <a:solidFill>
                  <a:schemeClr val="accent4"/>
                </a:solidFill>
              </p:grpSpPr>
              <p:cxnSp>
                <p:nvCxnSpPr>
                  <p:cNvPr id="287" name="Connecteur droit 286">
                    <a:extLst>
                      <a:ext uri="{FF2B5EF4-FFF2-40B4-BE49-F238E27FC236}">
                        <a16:creationId xmlns:a16="http://schemas.microsoft.com/office/drawing/2014/main" id="{8DADD5D4-F088-4BF2-9487-FA21251A97B8}"/>
                      </a:ext>
                    </a:extLst>
                  </p:cNvPr>
                  <p:cNvCxnSpPr/>
                  <p:nvPr/>
                </p:nvCxnSpPr>
                <p:spPr>
                  <a:xfrm>
                    <a:off x="3545559" y="1584442"/>
                    <a:ext cx="0" cy="145559"/>
                  </a:xfrm>
                  <a:prstGeom prst="line">
                    <a:avLst/>
                  </a:prstGeom>
                  <a:grpFill/>
                  <a:ln>
                    <a:solidFill>
                      <a:srgbClr val="FFC000"/>
                    </a:solidFill>
                  </a:ln>
                </p:spPr>
                <p:style>
                  <a:lnRef idx="1">
                    <a:schemeClr val="accent1"/>
                  </a:lnRef>
                  <a:fillRef idx="0">
                    <a:schemeClr val="accent1"/>
                  </a:fillRef>
                  <a:effectRef idx="0">
                    <a:schemeClr val="accent1"/>
                  </a:effectRef>
                  <a:fontRef idx="minor">
                    <a:schemeClr val="tx1"/>
                  </a:fontRef>
                </p:style>
              </p:cxnSp>
              <p:sp>
                <p:nvSpPr>
                  <p:cNvPr id="288" name="Triangle isocèle 287">
                    <a:extLst>
                      <a:ext uri="{FF2B5EF4-FFF2-40B4-BE49-F238E27FC236}">
                        <a16:creationId xmlns:a16="http://schemas.microsoft.com/office/drawing/2014/main" id="{493457F4-A7CE-4B86-A9D1-49CAA56EC1E9}"/>
                      </a:ext>
                    </a:extLst>
                  </p:cNvPr>
                  <p:cNvSpPr/>
                  <p:nvPr/>
                </p:nvSpPr>
                <p:spPr>
                  <a:xfrm rot="5400000">
                    <a:off x="3543021" y="1542458"/>
                    <a:ext cx="97612" cy="952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6" name="ZoneTexte 285">
                  <a:extLst>
                    <a:ext uri="{FF2B5EF4-FFF2-40B4-BE49-F238E27FC236}">
                      <a16:creationId xmlns:a16="http://schemas.microsoft.com/office/drawing/2014/main" id="{239D291B-2F88-41DB-836E-D6FC30EC1082}"/>
                    </a:ext>
                  </a:extLst>
                </p:cNvPr>
                <p:cNvSpPr txBox="1"/>
                <p:nvPr/>
              </p:nvSpPr>
              <p:spPr>
                <a:xfrm>
                  <a:off x="3221909" y="2622644"/>
                  <a:ext cx="1150830" cy="241926"/>
                </a:xfrm>
                <a:prstGeom prst="rect">
                  <a:avLst/>
                </a:prstGeom>
                <a:noFill/>
              </p:spPr>
              <p:txBody>
                <a:bodyPr wrap="square" rtlCol="0">
                  <a:spAutoFit/>
                </a:bodyPr>
                <a:lstStyle/>
                <a:p>
                  <a:pPr algn="ctr"/>
                  <a:r>
                    <a:rPr lang="en-GB" sz="972" i="1">
                      <a:latin typeface="+mn-lt"/>
                    </a:rPr>
                    <a:t>PhD student work</a:t>
                  </a:r>
                </a:p>
              </p:txBody>
            </p:sp>
          </p:grpSp>
          <p:grpSp>
            <p:nvGrpSpPr>
              <p:cNvPr id="263" name="Groupe 262">
                <a:extLst>
                  <a:ext uri="{FF2B5EF4-FFF2-40B4-BE49-F238E27FC236}">
                    <a16:creationId xmlns:a16="http://schemas.microsoft.com/office/drawing/2014/main" id="{5E368606-8519-4D1A-8401-C51EE9664CAC}"/>
                  </a:ext>
                </a:extLst>
              </p:cNvPr>
              <p:cNvGrpSpPr/>
              <p:nvPr/>
            </p:nvGrpSpPr>
            <p:grpSpPr>
              <a:xfrm>
                <a:off x="1956096" y="2431049"/>
                <a:ext cx="1520185" cy="1746782"/>
                <a:chOff x="1930003" y="1809571"/>
                <a:chExt cx="1520185" cy="1746782"/>
              </a:xfrm>
            </p:grpSpPr>
            <p:sp>
              <p:nvSpPr>
                <p:cNvPr id="277" name="ZoneTexte 276">
                  <a:extLst>
                    <a:ext uri="{FF2B5EF4-FFF2-40B4-BE49-F238E27FC236}">
                      <a16:creationId xmlns:a16="http://schemas.microsoft.com/office/drawing/2014/main" id="{367B4F9D-15C7-42E1-93A3-E770F78E75C3}"/>
                    </a:ext>
                  </a:extLst>
                </p:cNvPr>
                <p:cNvSpPr txBox="1"/>
                <p:nvPr/>
              </p:nvSpPr>
              <p:spPr>
                <a:xfrm>
                  <a:off x="2047669" y="1809571"/>
                  <a:ext cx="242374" cy="215444"/>
                </a:xfrm>
                <a:prstGeom prst="rect">
                  <a:avLst/>
                </a:prstGeom>
                <a:noFill/>
              </p:spPr>
              <p:txBody>
                <a:bodyPr wrap="none" rtlCol="0">
                  <a:spAutoFit/>
                </a:bodyPr>
                <a:lstStyle/>
                <a:p>
                  <a:r>
                    <a:rPr lang="en-GB" sz="800"/>
                    <a:t>€</a:t>
                  </a:r>
                </a:p>
              </p:txBody>
            </p:sp>
            <p:sp>
              <p:nvSpPr>
                <p:cNvPr id="278" name="ZoneTexte 277">
                  <a:extLst>
                    <a:ext uri="{FF2B5EF4-FFF2-40B4-BE49-F238E27FC236}">
                      <a16:creationId xmlns:a16="http://schemas.microsoft.com/office/drawing/2014/main" id="{B1BEDFF8-1088-4908-8DDB-CA9A45A373D7}"/>
                    </a:ext>
                  </a:extLst>
                </p:cNvPr>
                <p:cNvSpPr txBox="1"/>
                <p:nvPr/>
              </p:nvSpPr>
              <p:spPr>
                <a:xfrm>
                  <a:off x="2506067" y="2043118"/>
                  <a:ext cx="300082" cy="338554"/>
                </a:xfrm>
                <a:prstGeom prst="rect">
                  <a:avLst/>
                </a:prstGeom>
                <a:noFill/>
              </p:spPr>
              <p:txBody>
                <a:bodyPr wrap="none" rtlCol="0">
                  <a:spAutoFit/>
                </a:bodyPr>
                <a:lstStyle/>
                <a:p>
                  <a:r>
                    <a:rPr lang="en-GB" sz="800"/>
                    <a:t>€€</a:t>
                  </a:r>
                </a:p>
                <a:p>
                  <a:endParaRPr lang="en-GB" sz="800"/>
                </a:p>
              </p:txBody>
            </p:sp>
            <p:sp>
              <p:nvSpPr>
                <p:cNvPr id="279" name="ZoneTexte 278">
                  <a:extLst>
                    <a:ext uri="{FF2B5EF4-FFF2-40B4-BE49-F238E27FC236}">
                      <a16:creationId xmlns:a16="http://schemas.microsoft.com/office/drawing/2014/main" id="{19A2CA9F-F0F4-4861-B41D-1391FF75538D}"/>
                    </a:ext>
                  </a:extLst>
                </p:cNvPr>
                <p:cNvSpPr txBox="1"/>
                <p:nvPr/>
              </p:nvSpPr>
              <p:spPr>
                <a:xfrm>
                  <a:off x="2052911" y="2272595"/>
                  <a:ext cx="242374" cy="215444"/>
                </a:xfrm>
                <a:prstGeom prst="rect">
                  <a:avLst/>
                </a:prstGeom>
                <a:noFill/>
              </p:spPr>
              <p:txBody>
                <a:bodyPr wrap="none" rtlCol="0">
                  <a:spAutoFit/>
                </a:bodyPr>
                <a:lstStyle/>
                <a:p>
                  <a:r>
                    <a:rPr lang="en-GB" sz="800"/>
                    <a:t>€</a:t>
                  </a:r>
                </a:p>
              </p:txBody>
            </p:sp>
            <p:sp>
              <p:nvSpPr>
                <p:cNvPr id="280" name="ZoneTexte 279">
                  <a:extLst>
                    <a:ext uri="{FF2B5EF4-FFF2-40B4-BE49-F238E27FC236}">
                      <a16:creationId xmlns:a16="http://schemas.microsoft.com/office/drawing/2014/main" id="{BA914A01-5439-4D69-BAA8-DFD456B7480A}"/>
                    </a:ext>
                  </a:extLst>
                </p:cNvPr>
                <p:cNvSpPr txBox="1"/>
                <p:nvPr/>
              </p:nvSpPr>
              <p:spPr>
                <a:xfrm>
                  <a:off x="1930003" y="2762213"/>
                  <a:ext cx="242374" cy="215444"/>
                </a:xfrm>
                <a:prstGeom prst="rect">
                  <a:avLst/>
                </a:prstGeom>
                <a:noFill/>
              </p:spPr>
              <p:txBody>
                <a:bodyPr wrap="none" rtlCol="0">
                  <a:spAutoFit/>
                </a:bodyPr>
                <a:lstStyle/>
                <a:p>
                  <a:r>
                    <a:rPr lang="en-GB" sz="800"/>
                    <a:t>€</a:t>
                  </a:r>
                </a:p>
              </p:txBody>
            </p:sp>
            <p:sp>
              <p:nvSpPr>
                <p:cNvPr id="281" name="ZoneTexte 280">
                  <a:extLst>
                    <a:ext uri="{FF2B5EF4-FFF2-40B4-BE49-F238E27FC236}">
                      <a16:creationId xmlns:a16="http://schemas.microsoft.com/office/drawing/2014/main" id="{BFF91EAA-26C8-4DD9-BA61-221EFEDD5F8A}"/>
                    </a:ext>
                  </a:extLst>
                </p:cNvPr>
                <p:cNvSpPr txBox="1"/>
                <p:nvPr/>
              </p:nvSpPr>
              <p:spPr>
                <a:xfrm>
                  <a:off x="2195428" y="3044155"/>
                  <a:ext cx="404827" cy="215444"/>
                </a:xfrm>
                <a:prstGeom prst="rect">
                  <a:avLst/>
                </a:prstGeom>
                <a:noFill/>
              </p:spPr>
              <p:txBody>
                <a:bodyPr wrap="square" rtlCol="0">
                  <a:spAutoFit/>
                </a:bodyPr>
                <a:lstStyle/>
                <a:p>
                  <a:r>
                    <a:rPr lang="en-GB" sz="800" dirty="0"/>
                    <a:t>€€€</a:t>
                  </a:r>
                </a:p>
              </p:txBody>
            </p:sp>
            <p:sp>
              <p:nvSpPr>
                <p:cNvPr id="282" name="ZoneTexte 281">
                  <a:extLst>
                    <a:ext uri="{FF2B5EF4-FFF2-40B4-BE49-F238E27FC236}">
                      <a16:creationId xmlns:a16="http://schemas.microsoft.com/office/drawing/2014/main" id="{80BF8AE3-961C-45F0-B36A-552E318C2CEB}"/>
                    </a:ext>
                  </a:extLst>
                </p:cNvPr>
                <p:cNvSpPr txBox="1"/>
                <p:nvPr/>
              </p:nvSpPr>
              <p:spPr>
                <a:xfrm>
                  <a:off x="2626436" y="3217799"/>
                  <a:ext cx="823752" cy="338554"/>
                </a:xfrm>
                <a:prstGeom prst="rect">
                  <a:avLst/>
                </a:prstGeom>
                <a:noFill/>
              </p:spPr>
              <p:txBody>
                <a:bodyPr wrap="square" rtlCol="0">
                  <a:spAutoFit/>
                </a:bodyPr>
                <a:lstStyle/>
                <a:p>
                  <a:r>
                    <a:rPr lang="en-GB" sz="800" dirty="0"/>
                    <a:t>SSA prototype</a:t>
                  </a:r>
                </a:p>
                <a:p>
                  <a:r>
                    <a:rPr lang="en-GB" sz="800" dirty="0"/>
                    <a:t>8.8kW ordered</a:t>
                  </a:r>
                </a:p>
              </p:txBody>
            </p:sp>
          </p:grpSp>
          <p:sp>
            <p:nvSpPr>
              <p:cNvPr id="264" name="ZoneTexte 263">
                <a:extLst>
                  <a:ext uri="{FF2B5EF4-FFF2-40B4-BE49-F238E27FC236}">
                    <a16:creationId xmlns:a16="http://schemas.microsoft.com/office/drawing/2014/main" id="{0D514964-5D2F-4F3E-ADA0-B74B682275DC}"/>
                  </a:ext>
                </a:extLst>
              </p:cNvPr>
              <p:cNvSpPr txBox="1"/>
              <p:nvPr/>
            </p:nvSpPr>
            <p:spPr>
              <a:xfrm>
                <a:off x="3056859" y="1115421"/>
                <a:ext cx="909223" cy="241926"/>
              </a:xfrm>
              <a:prstGeom prst="rect">
                <a:avLst/>
              </a:prstGeom>
              <a:solidFill>
                <a:schemeClr val="bg1"/>
              </a:solidFill>
            </p:spPr>
            <p:txBody>
              <a:bodyPr wrap="none" rtlCol="0">
                <a:spAutoFit/>
              </a:bodyPr>
              <a:lstStyle/>
              <a:p>
                <a:r>
                  <a:rPr lang="en-GB" sz="972" b="1" i="1" dirty="0">
                    <a:latin typeface="+mn-lt"/>
                  </a:rPr>
                  <a:t>First electrons</a:t>
                </a:r>
              </a:p>
            </p:txBody>
          </p:sp>
          <p:sp>
            <p:nvSpPr>
              <p:cNvPr id="265" name="ZoneTexte 264">
                <a:extLst>
                  <a:ext uri="{FF2B5EF4-FFF2-40B4-BE49-F238E27FC236}">
                    <a16:creationId xmlns:a16="http://schemas.microsoft.com/office/drawing/2014/main" id="{7682C0C4-ED09-463C-8AAC-946B4F0671EE}"/>
                  </a:ext>
                </a:extLst>
              </p:cNvPr>
              <p:cNvSpPr txBox="1"/>
              <p:nvPr/>
            </p:nvSpPr>
            <p:spPr>
              <a:xfrm>
                <a:off x="4125775" y="1115421"/>
                <a:ext cx="447558" cy="241926"/>
              </a:xfrm>
              <a:prstGeom prst="rect">
                <a:avLst/>
              </a:prstGeom>
              <a:noFill/>
            </p:spPr>
            <p:txBody>
              <a:bodyPr wrap="none" rtlCol="0">
                <a:spAutoFit/>
              </a:bodyPr>
              <a:lstStyle/>
              <a:p>
                <a:r>
                  <a:rPr lang="en-GB" sz="972" b="1" i="1" dirty="0">
                    <a:latin typeface="+mn-lt"/>
                  </a:rPr>
                  <a:t>5 mA</a:t>
                </a:r>
              </a:p>
            </p:txBody>
          </p:sp>
          <p:cxnSp>
            <p:nvCxnSpPr>
              <p:cNvPr id="266" name="Connecteur droit 265">
                <a:extLst>
                  <a:ext uri="{FF2B5EF4-FFF2-40B4-BE49-F238E27FC236}">
                    <a16:creationId xmlns:a16="http://schemas.microsoft.com/office/drawing/2014/main" id="{430EFE77-AABA-4DDB-9F1B-F2E42F50F72C}"/>
                  </a:ext>
                </a:extLst>
              </p:cNvPr>
              <p:cNvCxnSpPr>
                <a:cxnSpLocks/>
              </p:cNvCxnSpPr>
              <p:nvPr/>
            </p:nvCxnSpPr>
            <p:spPr>
              <a:xfrm flipV="1">
                <a:off x="5755445" y="1514549"/>
                <a:ext cx="405801" cy="4663"/>
              </a:xfrm>
              <a:prstGeom prst="line">
                <a:avLst/>
              </a:prstGeom>
              <a:ln w="762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67" name="Connecteur droit 266">
                <a:extLst>
                  <a:ext uri="{FF2B5EF4-FFF2-40B4-BE49-F238E27FC236}">
                    <a16:creationId xmlns:a16="http://schemas.microsoft.com/office/drawing/2014/main" id="{6D5CDACE-89ED-4A69-86D8-58CAF47694BC}"/>
                  </a:ext>
                </a:extLst>
              </p:cNvPr>
              <p:cNvCxnSpPr>
                <a:cxnSpLocks/>
              </p:cNvCxnSpPr>
              <p:nvPr/>
            </p:nvCxnSpPr>
            <p:spPr>
              <a:xfrm>
                <a:off x="4481710" y="1495206"/>
                <a:ext cx="708965"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268" name="ZoneTexte 267">
                <a:extLst>
                  <a:ext uri="{FF2B5EF4-FFF2-40B4-BE49-F238E27FC236}">
                    <a16:creationId xmlns:a16="http://schemas.microsoft.com/office/drawing/2014/main" id="{DB5B7DC4-D950-477E-9EF1-13BFE6F326A3}"/>
                  </a:ext>
                </a:extLst>
              </p:cNvPr>
              <p:cNvSpPr txBox="1"/>
              <p:nvPr/>
            </p:nvSpPr>
            <p:spPr>
              <a:xfrm>
                <a:off x="5850686" y="1853125"/>
                <a:ext cx="788069" cy="391517"/>
              </a:xfrm>
              <a:prstGeom prst="rect">
                <a:avLst/>
              </a:prstGeom>
              <a:solidFill>
                <a:schemeClr val="bg1"/>
              </a:solidFill>
            </p:spPr>
            <p:txBody>
              <a:bodyPr wrap="square" rtlCol="0">
                <a:spAutoFit/>
              </a:bodyPr>
              <a:lstStyle/>
              <a:p>
                <a:r>
                  <a:rPr lang="en-GB" sz="972" i="1" dirty="0">
                    <a:latin typeface="+mn-lt"/>
                  </a:rPr>
                  <a:t>Buncher installation</a:t>
                </a:r>
              </a:p>
            </p:txBody>
          </p:sp>
          <p:sp>
            <p:nvSpPr>
              <p:cNvPr id="269" name="Explosion : 8 points 268">
                <a:extLst>
                  <a:ext uri="{FF2B5EF4-FFF2-40B4-BE49-F238E27FC236}">
                    <a16:creationId xmlns:a16="http://schemas.microsoft.com/office/drawing/2014/main" id="{3EA6D639-EDEE-46E7-BAA4-A04908526C7C}"/>
                  </a:ext>
                </a:extLst>
              </p:cNvPr>
              <p:cNvSpPr/>
              <p:nvPr/>
            </p:nvSpPr>
            <p:spPr>
              <a:xfrm>
                <a:off x="7607662" y="2195774"/>
                <a:ext cx="367241" cy="407758"/>
              </a:xfrm>
              <a:prstGeom prst="irregularSeal1">
                <a:avLst/>
              </a:prstGeom>
              <a:solidFill>
                <a:srgbClr val="FFFF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67" dirty="0"/>
              </a:p>
            </p:txBody>
          </p:sp>
          <p:cxnSp>
            <p:nvCxnSpPr>
              <p:cNvPr id="270" name="Connecteur droit 269">
                <a:extLst>
                  <a:ext uri="{FF2B5EF4-FFF2-40B4-BE49-F238E27FC236}">
                    <a16:creationId xmlns:a16="http://schemas.microsoft.com/office/drawing/2014/main" id="{5DD4F967-E98F-470F-816F-567329681576}"/>
                  </a:ext>
                </a:extLst>
              </p:cNvPr>
              <p:cNvCxnSpPr>
                <a:cxnSpLocks/>
              </p:cNvCxnSpPr>
              <p:nvPr/>
            </p:nvCxnSpPr>
            <p:spPr>
              <a:xfrm>
                <a:off x="9471412" y="2431049"/>
                <a:ext cx="0" cy="271976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1" name="Explosion : 8 points 270">
                <a:extLst>
                  <a:ext uri="{FF2B5EF4-FFF2-40B4-BE49-F238E27FC236}">
                    <a16:creationId xmlns:a16="http://schemas.microsoft.com/office/drawing/2014/main" id="{3723B841-9241-4420-843E-FE973085DE42}"/>
                  </a:ext>
                </a:extLst>
              </p:cNvPr>
              <p:cNvSpPr/>
              <p:nvPr/>
            </p:nvSpPr>
            <p:spPr>
              <a:xfrm>
                <a:off x="9281759" y="2195774"/>
                <a:ext cx="367241" cy="407758"/>
              </a:xfrm>
              <a:prstGeom prst="irregularSeal1">
                <a:avLst/>
              </a:prstGeom>
              <a:solidFill>
                <a:srgbClr val="FFFF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67" dirty="0"/>
              </a:p>
            </p:txBody>
          </p:sp>
          <p:sp>
            <p:nvSpPr>
              <p:cNvPr id="272" name="Explosion : 8 points 271">
                <a:extLst>
                  <a:ext uri="{FF2B5EF4-FFF2-40B4-BE49-F238E27FC236}">
                    <a16:creationId xmlns:a16="http://schemas.microsoft.com/office/drawing/2014/main" id="{4DF90F4B-1DA8-4721-9D23-D24184D5B1AE}"/>
                  </a:ext>
                </a:extLst>
              </p:cNvPr>
              <p:cNvSpPr/>
              <p:nvPr/>
            </p:nvSpPr>
            <p:spPr>
              <a:xfrm>
                <a:off x="9550076" y="3932202"/>
                <a:ext cx="367241" cy="407758"/>
              </a:xfrm>
              <a:prstGeom prst="irregularSeal1">
                <a:avLst/>
              </a:prstGeom>
              <a:solidFill>
                <a:srgbClr val="FFFF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67"/>
              </a:p>
            </p:txBody>
          </p:sp>
          <p:sp>
            <p:nvSpPr>
              <p:cNvPr id="273" name="Explosion : 8 points 272">
                <a:extLst>
                  <a:ext uri="{FF2B5EF4-FFF2-40B4-BE49-F238E27FC236}">
                    <a16:creationId xmlns:a16="http://schemas.microsoft.com/office/drawing/2014/main" id="{3DF0F7E7-5B76-42BA-BF68-326AA949275A}"/>
                  </a:ext>
                </a:extLst>
              </p:cNvPr>
              <p:cNvSpPr/>
              <p:nvPr/>
            </p:nvSpPr>
            <p:spPr>
              <a:xfrm>
                <a:off x="7636790" y="3947582"/>
                <a:ext cx="367241" cy="407758"/>
              </a:xfrm>
              <a:prstGeom prst="irregularSeal1">
                <a:avLst/>
              </a:prstGeom>
              <a:solidFill>
                <a:srgbClr val="FFFF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67"/>
              </a:p>
            </p:txBody>
          </p:sp>
          <p:sp>
            <p:nvSpPr>
              <p:cNvPr id="274" name="Explosion : 8 points 273">
                <a:extLst>
                  <a:ext uri="{FF2B5EF4-FFF2-40B4-BE49-F238E27FC236}">
                    <a16:creationId xmlns:a16="http://schemas.microsoft.com/office/drawing/2014/main" id="{E4C4E5FF-D3A4-4BA3-B170-72A009E2B75C}"/>
                  </a:ext>
                </a:extLst>
              </p:cNvPr>
              <p:cNvSpPr/>
              <p:nvPr/>
            </p:nvSpPr>
            <p:spPr>
              <a:xfrm>
                <a:off x="5913098" y="2187159"/>
                <a:ext cx="367241" cy="407758"/>
              </a:xfrm>
              <a:prstGeom prst="irregularSeal1">
                <a:avLst/>
              </a:prstGeom>
              <a:solidFill>
                <a:srgbClr val="FFFF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67"/>
              </a:p>
            </p:txBody>
          </p:sp>
          <p:sp>
            <p:nvSpPr>
              <p:cNvPr id="275" name="ZoneTexte 274">
                <a:extLst>
                  <a:ext uri="{FF2B5EF4-FFF2-40B4-BE49-F238E27FC236}">
                    <a16:creationId xmlns:a16="http://schemas.microsoft.com/office/drawing/2014/main" id="{85310025-5DAC-4C13-B3BC-4C31420E6F38}"/>
                  </a:ext>
                </a:extLst>
              </p:cNvPr>
              <p:cNvSpPr txBox="1"/>
              <p:nvPr/>
            </p:nvSpPr>
            <p:spPr>
              <a:xfrm>
                <a:off x="6525796" y="1877254"/>
                <a:ext cx="1146408" cy="391517"/>
              </a:xfrm>
              <a:prstGeom prst="rect">
                <a:avLst/>
              </a:prstGeom>
              <a:solidFill>
                <a:schemeClr val="bg1"/>
              </a:solidFill>
            </p:spPr>
            <p:txBody>
              <a:bodyPr wrap="square" rtlCol="0">
                <a:spAutoFit/>
              </a:bodyPr>
              <a:lstStyle/>
              <a:p>
                <a:r>
                  <a:rPr lang="en-GB" sz="972" i="1" dirty="0">
                    <a:latin typeface="+mn-lt"/>
                  </a:rPr>
                  <a:t>Booster installation</a:t>
                </a:r>
              </a:p>
            </p:txBody>
          </p:sp>
          <p:sp>
            <p:nvSpPr>
              <p:cNvPr id="276" name="ZoneTexte 275">
                <a:extLst>
                  <a:ext uri="{FF2B5EF4-FFF2-40B4-BE49-F238E27FC236}">
                    <a16:creationId xmlns:a16="http://schemas.microsoft.com/office/drawing/2014/main" id="{FB9C1168-2B90-4963-B6AD-547794EBBB52}"/>
                  </a:ext>
                </a:extLst>
              </p:cNvPr>
              <p:cNvSpPr txBox="1"/>
              <p:nvPr/>
            </p:nvSpPr>
            <p:spPr>
              <a:xfrm>
                <a:off x="7523197" y="1975167"/>
                <a:ext cx="447558" cy="241926"/>
              </a:xfrm>
              <a:prstGeom prst="rect">
                <a:avLst/>
              </a:prstGeom>
              <a:solidFill>
                <a:schemeClr val="bg1"/>
              </a:solidFill>
            </p:spPr>
            <p:txBody>
              <a:bodyPr wrap="none" rtlCol="0">
                <a:spAutoFit/>
              </a:bodyPr>
              <a:lstStyle/>
              <a:p>
                <a:r>
                  <a:rPr lang="en-GB" sz="972" i="1" dirty="0">
                    <a:latin typeface="+mn-lt"/>
                  </a:rPr>
                  <a:t>5 mA</a:t>
                </a:r>
              </a:p>
            </p:txBody>
          </p:sp>
        </p:grpSp>
        <p:sp>
          <p:nvSpPr>
            <p:cNvPr id="165" name="Explosion : 8 points 164">
              <a:extLst>
                <a:ext uri="{FF2B5EF4-FFF2-40B4-BE49-F238E27FC236}">
                  <a16:creationId xmlns:a16="http://schemas.microsoft.com/office/drawing/2014/main" id="{4FE4E4CF-D3F6-45CB-9A5D-92F332A25F9E}"/>
                </a:ext>
              </a:extLst>
            </p:cNvPr>
            <p:cNvSpPr/>
            <p:nvPr/>
          </p:nvSpPr>
          <p:spPr>
            <a:xfrm>
              <a:off x="4395966" y="1318624"/>
              <a:ext cx="367241" cy="40775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67"/>
            </a:p>
          </p:txBody>
        </p:sp>
        <p:sp>
          <p:nvSpPr>
            <p:cNvPr id="166" name="Explosion : 8 points 165">
              <a:extLst>
                <a:ext uri="{FF2B5EF4-FFF2-40B4-BE49-F238E27FC236}">
                  <a16:creationId xmlns:a16="http://schemas.microsoft.com/office/drawing/2014/main" id="{1C2B6F5D-6939-4987-A147-A2F1BCD609A8}"/>
                </a:ext>
              </a:extLst>
            </p:cNvPr>
            <p:cNvSpPr/>
            <p:nvPr/>
          </p:nvSpPr>
          <p:spPr>
            <a:xfrm>
              <a:off x="5235168" y="1344022"/>
              <a:ext cx="367241" cy="40775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67"/>
            </a:p>
          </p:txBody>
        </p:sp>
        <p:sp>
          <p:nvSpPr>
            <p:cNvPr id="170" name="Explosion : 8 points 169">
              <a:extLst>
                <a:ext uri="{FF2B5EF4-FFF2-40B4-BE49-F238E27FC236}">
                  <a16:creationId xmlns:a16="http://schemas.microsoft.com/office/drawing/2014/main" id="{BB664331-4063-446C-8336-3D0EB0CF25CC}"/>
                </a:ext>
              </a:extLst>
            </p:cNvPr>
            <p:cNvSpPr/>
            <p:nvPr/>
          </p:nvSpPr>
          <p:spPr>
            <a:xfrm>
              <a:off x="7083268" y="1344022"/>
              <a:ext cx="367241" cy="40775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67"/>
            </a:p>
          </p:txBody>
        </p:sp>
        <p:sp>
          <p:nvSpPr>
            <p:cNvPr id="171" name="ZoneTexte 170">
              <a:extLst>
                <a:ext uri="{FF2B5EF4-FFF2-40B4-BE49-F238E27FC236}">
                  <a16:creationId xmlns:a16="http://schemas.microsoft.com/office/drawing/2014/main" id="{D56C2A57-93EC-4647-8085-DEE3110C20A0}"/>
                </a:ext>
              </a:extLst>
            </p:cNvPr>
            <p:cNvSpPr txBox="1"/>
            <p:nvPr/>
          </p:nvSpPr>
          <p:spPr>
            <a:xfrm>
              <a:off x="8986681" y="1877277"/>
              <a:ext cx="1399166" cy="461665"/>
            </a:xfrm>
            <a:prstGeom prst="rect">
              <a:avLst/>
            </a:prstGeom>
            <a:noFill/>
          </p:spPr>
          <p:txBody>
            <a:bodyPr wrap="none" rtlCol="0">
              <a:spAutoFit/>
            </a:bodyPr>
            <a:lstStyle/>
            <a:p>
              <a:pPr algn="ctr"/>
              <a:r>
                <a:rPr lang="en-GB" sz="1200" dirty="0">
                  <a:solidFill>
                    <a:srgbClr val="C00000"/>
                  </a:solidFill>
                </a:rPr>
                <a:t>Booster</a:t>
              </a:r>
            </a:p>
            <a:p>
              <a:pPr algn="ctr"/>
              <a:r>
                <a:rPr lang="en-GB" sz="1200" dirty="0">
                  <a:solidFill>
                    <a:srgbClr val="C00000"/>
                  </a:solidFill>
                </a:rPr>
                <a:t>RF sources upgrade</a:t>
              </a:r>
            </a:p>
          </p:txBody>
        </p:sp>
        <p:cxnSp>
          <p:nvCxnSpPr>
            <p:cNvPr id="172" name="Connecteur droit avec flèche 171">
              <a:extLst>
                <a:ext uri="{FF2B5EF4-FFF2-40B4-BE49-F238E27FC236}">
                  <a16:creationId xmlns:a16="http://schemas.microsoft.com/office/drawing/2014/main" id="{02ACBC80-9024-49A9-AD76-A4CA98DEB483}"/>
                </a:ext>
              </a:extLst>
            </p:cNvPr>
            <p:cNvCxnSpPr>
              <a:cxnSpLocks/>
            </p:cNvCxnSpPr>
            <p:nvPr/>
          </p:nvCxnSpPr>
          <p:spPr>
            <a:xfrm flipV="1">
              <a:off x="9003615" y="2108109"/>
              <a:ext cx="1261964" cy="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Connecteur droit 172">
              <a:extLst>
                <a:ext uri="{FF2B5EF4-FFF2-40B4-BE49-F238E27FC236}">
                  <a16:creationId xmlns:a16="http://schemas.microsoft.com/office/drawing/2014/main" id="{19EF1F31-39AB-42A6-83B7-24C62649C63F}"/>
                </a:ext>
              </a:extLst>
            </p:cNvPr>
            <p:cNvCxnSpPr>
              <a:cxnSpLocks/>
            </p:cNvCxnSpPr>
            <p:nvPr/>
          </p:nvCxnSpPr>
          <p:spPr>
            <a:xfrm>
              <a:off x="3879717" y="3770833"/>
              <a:ext cx="262614"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74" name="Explosion : 8 points 173">
              <a:extLst>
                <a:ext uri="{FF2B5EF4-FFF2-40B4-BE49-F238E27FC236}">
                  <a16:creationId xmlns:a16="http://schemas.microsoft.com/office/drawing/2014/main" id="{180940BE-B50A-4DC3-A10F-32C5E3971CBF}"/>
                </a:ext>
              </a:extLst>
            </p:cNvPr>
            <p:cNvSpPr/>
            <p:nvPr/>
          </p:nvSpPr>
          <p:spPr>
            <a:xfrm>
              <a:off x="4108977" y="3672144"/>
              <a:ext cx="191363" cy="212476"/>
            </a:xfrm>
            <a:prstGeom prst="irregularSeal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67"/>
            </a:p>
          </p:txBody>
        </p:sp>
      </p:grpSp>
    </p:spTree>
    <p:extLst>
      <p:ext uri="{BB962C8B-B14F-4D97-AF65-F5344CB8AC3E}">
        <p14:creationId xmlns:p14="http://schemas.microsoft.com/office/powerpoint/2010/main" val="3379553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a:extLst>
              <a:ext uri="{FF2B5EF4-FFF2-40B4-BE49-F238E27FC236}">
                <a16:creationId xmlns:a16="http://schemas.microsoft.com/office/drawing/2014/main" id="{026B44D6-5388-4F8B-BFDC-A68D448EF2CD}"/>
              </a:ext>
            </a:extLst>
          </p:cNvPr>
          <p:cNvSpPr>
            <a:spLocks noGrp="1"/>
          </p:cNvSpPr>
          <p:nvPr>
            <p:ph type="ftr" sz="quarter" idx="11"/>
          </p:nvPr>
        </p:nvSpPr>
        <p:spPr/>
        <p:txBody>
          <a:bodyPr/>
          <a:lstStyle/>
          <a:p>
            <a:r>
              <a:rPr lang="fr-FR">
                <a:latin typeface="+mn-lt"/>
              </a:rPr>
              <a:t>PERLE- Project Progress Review-1-2026</a:t>
            </a:r>
            <a:endParaRPr lang="fr-FR" dirty="0">
              <a:latin typeface="+mn-lt"/>
            </a:endParaRPr>
          </a:p>
        </p:txBody>
      </p:sp>
      <p:sp>
        <p:nvSpPr>
          <p:cNvPr id="9" name="Espace réservé du numéro de diapositive 8">
            <a:extLst>
              <a:ext uri="{FF2B5EF4-FFF2-40B4-BE49-F238E27FC236}">
                <a16:creationId xmlns:a16="http://schemas.microsoft.com/office/drawing/2014/main" id="{07B40CD8-111B-4CF9-A342-94A78F5505C2}"/>
              </a:ext>
            </a:extLst>
          </p:cNvPr>
          <p:cNvSpPr>
            <a:spLocks noGrp="1"/>
          </p:cNvSpPr>
          <p:nvPr>
            <p:ph type="sldNum" sz="quarter" idx="12"/>
          </p:nvPr>
        </p:nvSpPr>
        <p:spPr/>
        <p:txBody>
          <a:bodyPr/>
          <a:lstStyle/>
          <a:p>
            <a:fld id="{77E71596-5F9D-49C5-9701-16B3CA54319D}" type="slidenum">
              <a:rPr lang="fr-FR" smtClean="0">
                <a:latin typeface="+mn-lt"/>
              </a:rPr>
              <a:pPr/>
              <a:t>7</a:t>
            </a:fld>
            <a:endParaRPr lang="fr-FR" dirty="0">
              <a:latin typeface="+mn-lt"/>
            </a:endParaRPr>
          </a:p>
        </p:txBody>
      </p:sp>
      <p:sp>
        <p:nvSpPr>
          <p:cNvPr id="6" name="Titre 1">
            <a:extLst>
              <a:ext uri="{FF2B5EF4-FFF2-40B4-BE49-F238E27FC236}">
                <a16:creationId xmlns:a16="http://schemas.microsoft.com/office/drawing/2014/main" id="{9D2A87CC-646F-5C8B-5E73-F837BEDAC9CF}"/>
              </a:ext>
            </a:extLst>
          </p:cNvPr>
          <p:cNvSpPr>
            <a:spLocks noGrp="1"/>
          </p:cNvSpPr>
          <p:nvPr>
            <p:ph type="title"/>
          </p:nvPr>
        </p:nvSpPr>
        <p:spPr>
          <a:xfrm>
            <a:off x="1137915" y="149425"/>
            <a:ext cx="5688632" cy="432048"/>
          </a:xfrm>
        </p:spPr>
        <p:txBody>
          <a:bodyPr>
            <a:normAutofit/>
          </a:bodyPr>
          <a:lstStyle/>
          <a:p>
            <a:r>
              <a:rPr lang="fr-FR" dirty="0">
                <a:solidFill>
                  <a:schemeClr val="accent1">
                    <a:lumMod val="75000"/>
                  </a:schemeClr>
                </a:solidFill>
                <a:latin typeface="+mn-lt"/>
                <a:cs typeface="Times New Roman" panose="02020603050405020304" pitchFamily="18" charset="0"/>
                <a:sym typeface="Wingdings" panose="05000000000000000000" pitchFamily="2" charset="2"/>
              </a:rPr>
              <a:t>P</a:t>
            </a:r>
            <a:r>
              <a:rPr lang="fr-FR" b="1" dirty="0">
                <a:solidFill>
                  <a:schemeClr val="accent1">
                    <a:lumMod val="75000"/>
                  </a:schemeClr>
                </a:solidFill>
                <a:latin typeface="+mn-lt"/>
                <a:cs typeface="Times New Roman" panose="02020603050405020304" pitchFamily="18" charset="0"/>
                <a:sym typeface="Wingdings" panose="05000000000000000000" pitchFamily="2" charset="2"/>
              </a:rPr>
              <a:t>oints de vigilance</a:t>
            </a:r>
            <a:endParaRPr lang="fr-FR" dirty="0">
              <a:solidFill>
                <a:schemeClr val="accent1">
                  <a:lumMod val="75000"/>
                </a:schemeClr>
              </a:solidFill>
              <a:latin typeface="+mn-lt"/>
            </a:endParaRPr>
          </a:p>
        </p:txBody>
      </p:sp>
      <p:sp>
        <p:nvSpPr>
          <p:cNvPr id="7" name="ZoneTexte 6">
            <a:extLst>
              <a:ext uri="{FF2B5EF4-FFF2-40B4-BE49-F238E27FC236}">
                <a16:creationId xmlns:a16="http://schemas.microsoft.com/office/drawing/2014/main" id="{E1D0051A-BCD7-3F02-4FFD-45C678DAD796}"/>
              </a:ext>
            </a:extLst>
          </p:cNvPr>
          <p:cNvSpPr txBox="1"/>
          <p:nvPr/>
        </p:nvSpPr>
        <p:spPr>
          <a:xfrm>
            <a:off x="513305" y="653480"/>
            <a:ext cx="10081120" cy="4893647"/>
          </a:xfrm>
          <a:prstGeom prst="rect">
            <a:avLst/>
          </a:prstGeom>
          <a:noFill/>
        </p:spPr>
        <p:txBody>
          <a:bodyPr wrap="square" rtlCol="0">
            <a:spAutoFit/>
          </a:bodyPr>
          <a:lstStyle/>
          <a:p>
            <a:pPr marL="342900" indent="-342900">
              <a:buFont typeface="Wingdings" pitchFamily="2" charset="2"/>
              <a:buChar char="§"/>
            </a:pPr>
            <a:r>
              <a:rPr lang="fr-FR" sz="1600" dirty="0"/>
              <a:t>Disponibilité des ressources: </a:t>
            </a:r>
          </a:p>
          <a:p>
            <a:pPr marL="844550" lvl="1" indent="-342900">
              <a:buFont typeface="Wingdings" pitchFamily="2" charset="2"/>
              <a:buChar char="§"/>
            </a:pPr>
            <a:r>
              <a:rPr lang="fr-FR" sz="1400" dirty="0" err="1"/>
              <a:t>Ing</a:t>
            </a:r>
            <a:r>
              <a:rPr lang="fr-FR" sz="1400" dirty="0"/>
              <a:t> Conception </a:t>
            </a:r>
            <a:r>
              <a:rPr lang="fr-FR" sz="1400" dirty="0">
                <a:sym typeface="Wingdings" panose="05000000000000000000" pitchFamily="2" charset="2"/>
              </a:rPr>
              <a:t> C. Joly</a:t>
            </a:r>
            <a:r>
              <a:rPr lang="fr-FR" sz="1400" dirty="0"/>
              <a:t>, 1 T/AI CAO, routage </a:t>
            </a:r>
            <a:r>
              <a:rPr lang="fr-FR" sz="1400" dirty="0">
                <a:sym typeface="Wingdings" panose="05000000000000000000" pitchFamily="2" charset="2"/>
              </a:rPr>
              <a:t> IP2I Lyon</a:t>
            </a:r>
            <a:r>
              <a:rPr lang="fr-FR" sz="1400" dirty="0"/>
              <a:t> , suivi de prod </a:t>
            </a:r>
          </a:p>
          <a:p>
            <a:pPr marL="844550" lvl="1" indent="-342900">
              <a:buFont typeface="Wingdings" pitchFamily="2" charset="2"/>
              <a:buChar char="§"/>
            </a:pPr>
            <a:r>
              <a:rPr lang="fr-FR" sz="1400" dirty="0"/>
              <a:t>D. Charlet (~ mi 2027)</a:t>
            </a:r>
          </a:p>
          <a:p>
            <a:pPr marL="844550" lvl="1" indent="-342900">
              <a:buFont typeface="Wingdings" pitchFamily="2" charset="2"/>
              <a:buChar char="§"/>
            </a:pPr>
            <a:r>
              <a:rPr lang="fr-FR" sz="1400" dirty="0"/>
              <a:t>M. </a:t>
            </a:r>
            <a:r>
              <a:rPr lang="fr-FR" sz="1400" dirty="0" err="1"/>
              <a:t>Taurigna</a:t>
            </a:r>
            <a:r>
              <a:rPr lang="fr-FR" sz="1400" dirty="0"/>
              <a:t> (fin 2025)</a:t>
            </a:r>
            <a:endParaRPr lang="fr-FR" sz="1600" dirty="0"/>
          </a:p>
          <a:p>
            <a:pPr marL="342900" indent="-342900">
              <a:buFont typeface="Wingdings" pitchFamily="2" charset="2"/>
              <a:buChar char="§"/>
            </a:pPr>
            <a:r>
              <a:rPr lang="fr-FR" sz="1600" dirty="0"/>
              <a:t>Dépenses à prévoir ( à consolider) : </a:t>
            </a:r>
          </a:p>
          <a:p>
            <a:r>
              <a:rPr lang="fr-FR" sz="1400" u="sng" dirty="0"/>
              <a:t>2025 ( budget demandé en en grande partie à reporter sur 2026 et 2027)</a:t>
            </a:r>
          </a:p>
          <a:p>
            <a:pPr marL="844550" lvl="1" indent="-342900">
              <a:buFont typeface="Wingdings" pitchFamily="2" charset="2"/>
              <a:buChar char="§"/>
            </a:pPr>
            <a:r>
              <a:rPr lang="fr-FR" sz="1400" dirty="0"/>
              <a:t>6k€ pour développement des cartes proto (TIMGEN et C&amp;C FTS)</a:t>
            </a:r>
          </a:p>
          <a:p>
            <a:pPr marL="844550" lvl="1" indent="-342900">
              <a:buFont typeface="Wingdings" pitchFamily="2" charset="2"/>
              <a:buChar char="§"/>
            </a:pPr>
            <a:r>
              <a:rPr lang="fr-FR" sz="1400" dirty="0"/>
              <a:t>40k€ pour réaliser la série des modules de puissance FTS </a:t>
            </a:r>
          </a:p>
          <a:p>
            <a:pPr marL="844550" lvl="1" indent="-342900">
              <a:buFont typeface="Wingdings" pitchFamily="2" charset="2"/>
              <a:buChar char="§"/>
            </a:pPr>
            <a:r>
              <a:rPr lang="fr-FR" sz="1400" dirty="0"/>
              <a:t>30k€ pour réaliser la série des châssis d’interfaces RF</a:t>
            </a:r>
          </a:p>
          <a:p>
            <a:pPr marL="844550" lvl="1" indent="-342900">
              <a:buFont typeface="Wingdings" pitchFamily="2" charset="2"/>
              <a:buChar char="§"/>
            </a:pPr>
            <a:r>
              <a:rPr lang="fr-FR" sz="1400" dirty="0"/>
              <a:t>? Câbles</a:t>
            </a:r>
          </a:p>
          <a:p>
            <a:r>
              <a:rPr lang="fr-FR" sz="1400" u="sng" dirty="0"/>
              <a:t>2026</a:t>
            </a:r>
            <a:endParaRPr lang="fr-FR" sz="1400" dirty="0"/>
          </a:p>
          <a:p>
            <a:pPr marL="844550" lvl="1" indent="-342900">
              <a:buFont typeface="Wingdings" pitchFamily="2" charset="2"/>
              <a:buChar char="§"/>
            </a:pPr>
            <a:r>
              <a:rPr lang="fr-FR" sz="1400" dirty="0"/>
              <a:t>116k€ approvisionnements cartes IOXOS (8 + 2 </a:t>
            </a:r>
            <a:r>
              <a:rPr lang="fr-FR" sz="1400" dirty="0" err="1"/>
              <a:t>spares</a:t>
            </a:r>
            <a:r>
              <a:rPr lang="fr-FR" sz="1400" dirty="0"/>
              <a:t>)</a:t>
            </a:r>
          </a:p>
          <a:p>
            <a:pPr marL="844550" lvl="1" indent="-342900">
              <a:buFont typeface="Wingdings" pitchFamily="2" charset="2"/>
              <a:buChar char="§"/>
            </a:pPr>
            <a:r>
              <a:rPr lang="fr-FR" sz="1400" dirty="0"/>
              <a:t>? </a:t>
            </a:r>
            <a:r>
              <a:rPr lang="fr-FR" sz="1400" dirty="0" err="1"/>
              <a:t>Series</a:t>
            </a:r>
            <a:r>
              <a:rPr lang="fr-FR" sz="1400" dirty="0"/>
              <a:t> IDROGEN+ REFGEN+ TIMGEN </a:t>
            </a:r>
            <a:r>
              <a:rPr lang="fr-FR" sz="1400" dirty="0" err="1"/>
              <a:t>depending</a:t>
            </a:r>
            <a:r>
              <a:rPr lang="fr-FR" sz="1400" dirty="0"/>
              <a:t> of </a:t>
            </a:r>
            <a:r>
              <a:rPr lang="fr-FR" sz="1400" dirty="0" err="1"/>
              <a:t>needs</a:t>
            </a:r>
            <a:r>
              <a:rPr lang="fr-FR" sz="1400" dirty="0"/>
              <a:t> (LLRF + </a:t>
            </a:r>
            <a:r>
              <a:rPr lang="fr-FR" sz="1400" dirty="0" err="1"/>
              <a:t>others</a:t>
            </a:r>
            <a:r>
              <a:rPr lang="fr-FR" sz="1400" dirty="0"/>
              <a:t> systems) +C&amp;C FTS (8 + 2 </a:t>
            </a:r>
            <a:r>
              <a:rPr lang="fr-FR" sz="1400" dirty="0" err="1"/>
              <a:t>spares</a:t>
            </a:r>
            <a:r>
              <a:rPr lang="fr-FR" sz="1400" dirty="0"/>
              <a:t>)</a:t>
            </a:r>
          </a:p>
          <a:p>
            <a:pPr marL="844550" lvl="1" indent="-342900">
              <a:buFont typeface="Wingdings" pitchFamily="2" charset="2"/>
              <a:buChar char="§"/>
            </a:pPr>
            <a:r>
              <a:rPr lang="fr-FR" sz="1400" dirty="0"/>
              <a:t>80 k€ Châssis MTCA (9 native-R5 </a:t>
            </a:r>
            <a:r>
              <a:rPr lang="fr-FR" sz="1400" dirty="0" err="1"/>
              <a:t>allowing</a:t>
            </a:r>
            <a:r>
              <a:rPr lang="fr-FR" sz="1400" dirty="0"/>
              <a:t> to </a:t>
            </a:r>
            <a:r>
              <a:rPr lang="fr-FR" sz="1400" dirty="0" err="1"/>
              <a:t>implement</a:t>
            </a:r>
            <a:r>
              <a:rPr lang="fr-FR" sz="1400" dirty="0"/>
              <a:t> </a:t>
            </a:r>
            <a:r>
              <a:rPr lang="fr-FR" sz="1400" dirty="0" err="1"/>
              <a:t>others</a:t>
            </a:r>
            <a:r>
              <a:rPr lang="fr-FR" sz="1400" dirty="0"/>
              <a:t> </a:t>
            </a:r>
            <a:r>
              <a:rPr lang="fr-FR" sz="1400" dirty="0" err="1"/>
              <a:t>needs</a:t>
            </a:r>
            <a:r>
              <a:rPr lang="fr-FR" sz="1400" dirty="0"/>
              <a:t> )</a:t>
            </a:r>
          </a:p>
          <a:p>
            <a:pPr marL="844550" lvl="1" indent="-342900">
              <a:buFont typeface="Wingdings" pitchFamily="2" charset="2"/>
              <a:buChar char="§"/>
            </a:pPr>
            <a:r>
              <a:rPr lang="fr-FR" sz="1400" dirty="0"/>
              <a:t>? Lignes RF , RF </a:t>
            </a:r>
            <a:r>
              <a:rPr lang="fr-FR" sz="1400" dirty="0" err="1"/>
              <a:t>cables</a:t>
            </a:r>
            <a:r>
              <a:rPr lang="fr-FR" sz="1400" dirty="0"/>
              <a:t> and Timing</a:t>
            </a:r>
          </a:p>
          <a:p>
            <a:pPr marL="844550" lvl="1" indent="-342900">
              <a:buFont typeface="Wingdings" pitchFamily="2" charset="2"/>
              <a:buChar char="§"/>
            </a:pPr>
            <a:r>
              <a:rPr lang="fr-FR" sz="1400" dirty="0"/>
              <a:t>500k€ Circulateurs (nb: 8 for 60kW)  and </a:t>
            </a:r>
            <a:r>
              <a:rPr lang="fr-FR" sz="1400" dirty="0" err="1"/>
              <a:t>Loads</a:t>
            </a:r>
            <a:r>
              <a:rPr lang="fr-FR" sz="1400" dirty="0"/>
              <a:t> (</a:t>
            </a:r>
            <a:r>
              <a:rPr lang="fr-FR" sz="1200" dirty="0"/>
              <a:t>nb 8 : 240k€ for 80kW and RL = 30dB or 175k€ for 60kW and RL=26dB)</a:t>
            </a:r>
          </a:p>
          <a:p>
            <a:pPr marL="844550" lvl="1" indent="-342900">
              <a:buFont typeface="Wingdings" pitchFamily="2" charset="2"/>
              <a:buChar char="§"/>
            </a:pPr>
            <a:r>
              <a:rPr lang="fr-FR" sz="1400" dirty="0"/>
              <a:t>270k€ k€ Amplificateurs SSA (nb : 3 at  </a:t>
            </a:r>
            <a:r>
              <a:rPr lang="fr-FR" sz="1400" dirty="0">
                <a:solidFill>
                  <a:srgbClr val="FFC000"/>
                </a:solidFill>
              </a:rPr>
              <a:t>8.8</a:t>
            </a:r>
            <a:r>
              <a:rPr lang="fr-FR" sz="1400" dirty="0"/>
              <a:t>kW)</a:t>
            </a:r>
            <a:r>
              <a:rPr lang="fr-FR" sz="1400" dirty="0">
                <a:sym typeface="Wingdings" panose="05000000000000000000" pitchFamily="2" charset="2"/>
              </a:rPr>
              <a:t> Phase 1 (~5mA) for the </a:t>
            </a:r>
            <a:r>
              <a:rPr lang="fr-FR" sz="1400" dirty="0" err="1">
                <a:sym typeface="Wingdings" panose="05000000000000000000" pitchFamily="2" charset="2"/>
              </a:rPr>
              <a:t>injector</a:t>
            </a:r>
            <a:endParaRPr lang="fr-FR" sz="1400" dirty="0"/>
          </a:p>
          <a:p>
            <a:endParaRPr lang="fr-FR" sz="1400" u="sng" dirty="0"/>
          </a:p>
          <a:p>
            <a:r>
              <a:rPr lang="fr-FR" sz="1400" u="sng" dirty="0"/>
              <a:t>2027</a:t>
            </a:r>
          </a:p>
          <a:p>
            <a:pPr marL="844550" lvl="1" indent="-342900">
              <a:buFont typeface="Wingdings" pitchFamily="2" charset="2"/>
              <a:buChar char="§"/>
            </a:pPr>
            <a:r>
              <a:rPr lang="fr-FR" sz="1400" dirty="0"/>
              <a:t>1.4M€ ? Amplificateurs SSA (nb 4 at 35kW) </a:t>
            </a:r>
            <a:r>
              <a:rPr lang="fr-FR" sz="1400" dirty="0">
                <a:sym typeface="Wingdings" panose="05000000000000000000" pitchFamily="2" charset="2"/>
              </a:rPr>
              <a:t> </a:t>
            </a:r>
            <a:r>
              <a:rPr lang="fr-FR" sz="1400" dirty="0" err="1">
                <a:sym typeface="Wingdings" panose="05000000000000000000" pitchFamily="2" charset="2"/>
              </a:rPr>
              <a:t>Reflexion</a:t>
            </a:r>
            <a:r>
              <a:rPr lang="fr-FR" sz="1400" dirty="0">
                <a:sym typeface="Wingdings" panose="05000000000000000000" pitchFamily="2" charset="2"/>
              </a:rPr>
              <a:t> en cours avec G. </a:t>
            </a:r>
            <a:r>
              <a:rPr lang="fr-FR" sz="1400" dirty="0" err="1">
                <a:sym typeface="Wingdings" panose="05000000000000000000" pitchFamily="2" charset="2"/>
              </a:rPr>
              <a:t>Olry</a:t>
            </a:r>
            <a:r>
              <a:rPr lang="fr-FR" sz="1400" dirty="0">
                <a:sym typeface="Wingdings" panose="05000000000000000000" pitchFamily="2" charset="2"/>
              </a:rPr>
              <a:t>, R. Roux, …</a:t>
            </a:r>
            <a:r>
              <a:rPr lang="fr-FR" sz="1400" dirty="0"/>
              <a:t> </a:t>
            </a:r>
          </a:p>
          <a:p>
            <a:r>
              <a:rPr lang="fr-FR" sz="1400" u="sng" dirty="0"/>
              <a:t>2028</a:t>
            </a:r>
          </a:p>
          <a:p>
            <a:pPr marL="844550" lvl="1" indent="-342900">
              <a:buFont typeface="Wingdings" pitchFamily="2" charset="2"/>
              <a:buChar char="§"/>
            </a:pPr>
            <a:r>
              <a:rPr lang="fr-FR" sz="1400" dirty="0"/>
              <a:t>? Upgrade Amplificateurs SSA for the </a:t>
            </a:r>
            <a:r>
              <a:rPr lang="fr-FR" sz="1400" dirty="0" err="1"/>
              <a:t>injector</a:t>
            </a:r>
            <a:r>
              <a:rPr lang="fr-FR" sz="1400" dirty="0"/>
              <a:t>( power 10 kW to 50kW, </a:t>
            </a:r>
            <a:r>
              <a:rPr lang="fr-FR" sz="1400" dirty="0" err="1"/>
              <a:t>bandwidth-dependent</a:t>
            </a:r>
            <a:r>
              <a:rPr lang="fr-FR" sz="1400" dirty="0"/>
              <a:t>)</a:t>
            </a:r>
          </a:p>
        </p:txBody>
      </p:sp>
      <p:sp>
        <p:nvSpPr>
          <p:cNvPr id="2" name="Espace réservé de la date 1">
            <a:extLst>
              <a:ext uri="{FF2B5EF4-FFF2-40B4-BE49-F238E27FC236}">
                <a16:creationId xmlns:a16="http://schemas.microsoft.com/office/drawing/2014/main" id="{7A7E966E-E4B6-CA8E-5633-BE774D3A9E1C}"/>
              </a:ext>
            </a:extLst>
          </p:cNvPr>
          <p:cNvSpPr>
            <a:spLocks noGrp="1"/>
          </p:cNvSpPr>
          <p:nvPr>
            <p:ph type="dt" sz="half" idx="10"/>
          </p:nvPr>
        </p:nvSpPr>
        <p:spPr/>
        <p:txBody>
          <a:bodyPr/>
          <a:lstStyle/>
          <a:p>
            <a:r>
              <a:rPr lang="fr-FR"/>
              <a:t>22/01/2026</a:t>
            </a:r>
            <a:endParaRPr lang="fr-FR" dirty="0"/>
          </a:p>
        </p:txBody>
      </p:sp>
      <p:sp>
        <p:nvSpPr>
          <p:cNvPr id="3" name="Flèche : droite 2">
            <a:extLst>
              <a:ext uri="{FF2B5EF4-FFF2-40B4-BE49-F238E27FC236}">
                <a16:creationId xmlns:a16="http://schemas.microsoft.com/office/drawing/2014/main" id="{9835EBC5-5D1D-4BCF-83C2-76387A3DA0FA}"/>
              </a:ext>
            </a:extLst>
          </p:cNvPr>
          <p:cNvSpPr/>
          <p:nvPr/>
        </p:nvSpPr>
        <p:spPr>
          <a:xfrm>
            <a:off x="6854526" y="2669704"/>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ZoneTexte 3">
            <a:extLst>
              <a:ext uri="{FF2B5EF4-FFF2-40B4-BE49-F238E27FC236}">
                <a16:creationId xmlns:a16="http://schemas.microsoft.com/office/drawing/2014/main" id="{60721278-5A72-46D0-9C06-249DBF1C7EC5}"/>
              </a:ext>
            </a:extLst>
          </p:cNvPr>
          <p:cNvSpPr txBox="1"/>
          <p:nvPr/>
        </p:nvSpPr>
        <p:spPr>
          <a:xfrm>
            <a:off x="7301924" y="2546883"/>
            <a:ext cx="2938625" cy="461665"/>
          </a:xfrm>
          <a:prstGeom prst="rect">
            <a:avLst/>
          </a:prstGeom>
          <a:noFill/>
        </p:spPr>
        <p:txBody>
          <a:bodyPr wrap="none" rtlCol="0">
            <a:spAutoFit/>
          </a:bodyPr>
          <a:lstStyle/>
          <a:p>
            <a:r>
              <a:rPr lang="fr-FR" sz="1200" dirty="0"/>
              <a:t>prototype racks Module puissance </a:t>
            </a:r>
            <a:r>
              <a:rPr lang="fr-FR" sz="1200" dirty="0" err="1"/>
              <a:t>Piezo</a:t>
            </a:r>
            <a:endParaRPr lang="fr-FR" sz="1200" dirty="0"/>
          </a:p>
          <a:p>
            <a:r>
              <a:rPr lang="fr-FR" sz="1200" dirty="0"/>
              <a:t>~ </a:t>
            </a:r>
          </a:p>
        </p:txBody>
      </p:sp>
      <p:sp>
        <p:nvSpPr>
          <p:cNvPr id="5" name="Accolade fermante 4">
            <a:extLst>
              <a:ext uri="{FF2B5EF4-FFF2-40B4-BE49-F238E27FC236}">
                <a16:creationId xmlns:a16="http://schemas.microsoft.com/office/drawing/2014/main" id="{C971166E-69C5-4DDF-AFF0-9B56365650D2}"/>
              </a:ext>
            </a:extLst>
          </p:cNvPr>
          <p:cNvSpPr/>
          <p:nvPr/>
        </p:nvSpPr>
        <p:spPr>
          <a:xfrm>
            <a:off x="6610523" y="2381672"/>
            <a:ext cx="169877" cy="7920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Arc 10">
            <a:extLst>
              <a:ext uri="{FF2B5EF4-FFF2-40B4-BE49-F238E27FC236}">
                <a16:creationId xmlns:a16="http://schemas.microsoft.com/office/drawing/2014/main" id="{1EA163C0-EB76-43C6-BD97-153C6B3DA9BC}"/>
              </a:ext>
            </a:extLst>
          </p:cNvPr>
          <p:cNvSpPr/>
          <p:nvPr/>
        </p:nvSpPr>
        <p:spPr>
          <a:xfrm rot="7781712" flipH="1">
            <a:off x="4825864" y="4347332"/>
            <a:ext cx="360040" cy="648072"/>
          </a:xfrm>
          <a:prstGeom prst="arc">
            <a:avLst>
              <a:gd name="adj1" fmla="val 16200000"/>
              <a:gd name="adj2" fmla="val 3150529"/>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362880390"/>
      </p:ext>
    </p:extLst>
  </p:cSld>
  <p:clrMapOvr>
    <a:masterClrMapping/>
  </p:clrMapOvr>
</p:sld>
</file>

<file path=ppt/theme/theme1.xml><?xml version="1.0" encoding="utf-8"?>
<a:theme xmlns:a="http://schemas.openxmlformats.org/drawingml/2006/main" name="1_modele-IJCLAb-powerpoi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40966</TotalTime>
  <Words>1158</Words>
  <Application>Microsoft Office PowerPoint</Application>
  <PresentationFormat>Personnalisé</PresentationFormat>
  <Paragraphs>169</Paragraphs>
  <Slides>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vt:i4>
      </vt:variant>
    </vt:vector>
  </HeadingPairs>
  <TitlesOfParts>
    <vt:vector size="12" baseType="lpstr">
      <vt:lpstr>Arial</vt:lpstr>
      <vt:lpstr>Calibri</vt:lpstr>
      <vt:lpstr>Calibri Light</vt:lpstr>
      <vt:lpstr>Wingdings</vt:lpstr>
      <vt:lpstr>1_modele-IJCLAb-powerpoint</vt:lpstr>
      <vt:lpstr>Présentation PowerPoint</vt:lpstr>
      <vt:lpstr>Etat d’Avancement TDR </vt:lpstr>
      <vt:lpstr>Etat d’Avancement </vt:lpstr>
      <vt:lpstr>Etat d’Avancement </vt:lpstr>
      <vt:lpstr>Etat d’Avancement </vt:lpstr>
      <vt:lpstr>Planning et Principaux Jalons du WP-8 : RF systems</vt:lpstr>
      <vt:lpstr>Points de vigilance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Luc Petizon</dc:creator>
  <cp:lastModifiedBy>Christophe JOLY</cp:lastModifiedBy>
  <cp:revision>2134</cp:revision>
  <dcterms:created xsi:type="dcterms:W3CDTF">2011-03-09T16:37:49Z</dcterms:created>
  <dcterms:modified xsi:type="dcterms:W3CDTF">2026-01-22T08:21:06Z</dcterms:modified>
</cp:coreProperties>
</file>