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839-C060-4F28-95C4-886693160020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274-8EAE-40F8-8190-AD017E3FE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7016803-9A95-4AE2-AA70-ABD9D5C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49A2C-A001-4BFB-AEA6-4160F34D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5E6B7A-74C6-495E-9EA6-F0419EC2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5D2DB-CC10-4B65-9030-32295FB99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CD0EC-D40B-4D5C-9411-4EC7913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BC68E-0939-4119-976A-DDC50793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949BB-D848-42BC-8814-470C480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E35D2-BD05-4E82-B0D0-EF4F0BB5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E4D779-C16B-4C3B-866B-F47B2B864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B4FAD-9D63-4308-9057-000ABE85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0CF6E-82A3-4FEA-81E3-7613450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45DE7-B701-4BE2-8E3D-8FA65B3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09C4DF-6FFC-4AE6-A62B-928642311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9F980-84F7-4EA0-8812-D5CA5DD2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D3433-DFE3-4E65-B42E-3BF2D85D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448DD-6830-4771-A9E2-638F18ED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FBCA1-11C5-4AC1-AA24-FF03C2F9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D7D69-373A-4742-927E-B4ECDF6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B402F-3093-4FD5-AE29-187C732F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384BF-E09A-41FD-ABB0-35C672B6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CF09B-B402-40E1-90C8-5F03325E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EF913-8FF4-41B5-A756-FE799032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1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6799B-E3F5-4975-B455-375E3948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0F944-A35E-415E-862B-919BDFEE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5839B-CACD-4E39-9E5A-B0AF1643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4F27B-5188-43FF-923B-2798B4E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509FD-E3E8-4B39-8D14-FB1D2EE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5BE43-1A4F-469A-AC0E-1D7EFA87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90E76-D395-45E3-9F79-904DF309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3D6E8-F23F-444E-8667-9BDA8318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6F57-D2F0-4ADC-8294-0E9F92BB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1460F-7386-4B8F-9023-F9FF185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6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F9B24-0EDB-4C7F-8074-39338B93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034F-D26E-4C61-9395-FBE4CB1E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8470B-C76C-43E9-9747-1A6FAD958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468FD-AE23-46FE-B9A3-1935236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7B93B-9D18-4C79-ADCE-D7D189E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9EBC9-CAC2-4C24-9226-9B07AE6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36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E9681-DE5F-4D06-A173-1F3BB0C3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4806E-D987-40A7-AB97-20417D8B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23089-A94D-439B-AE33-C1A2283D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7704F-7EC6-4F39-BA53-ECF022E6E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4A63BB-3B4F-48E4-A352-24A6E95BB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171961-2E84-49B0-A228-26B3132D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E416A0-814B-405F-8838-E6FA21DD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AD7382-3907-42E4-B8D2-C1A0664D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ADBFC-A482-41CC-9DCE-E445783D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9A2388-E1CF-462C-9FF0-52833533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9C39-3A91-49F5-BCA3-B9019351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02079-EA7B-4400-89E8-E01129CC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77EF16-855E-4550-882E-FB8BB64D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D61EAD-F47E-4377-A403-886BEAA4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31882-0420-4572-BC6C-CC05B689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60D07F2-1307-408A-A21C-87B790F866B6}"/>
              </a:ext>
            </a:extLst>
          </p:cNvPr>
          <p:cNvGrpSpPr/>
          <p:nvPr userDrawn="1"/>
        </p:nvGrpSpPr>
        <p:grpSpPr>
          <a:xfrm>
            <a:off x="-42393" y="0"/>
            <a:ext cx="12234393" cy="784679"/>
            <a:chOff x="-42393" y="0"/>
            <a:chExt cx="12234393" cy="7846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4DFA1-6348-467C-A236-258171E86DB7}"/>
                </a:ext>
              </a:extLst>
            </p:cNvPr>
            <p:cNvSpPr/>
            <p:nvPr/>
          </p:nvSpPr>
          <p:spPr>
            <a:xfrm>
              <a:off x="0" y="0"/>
              <a:ext cx="12192000" cy="784679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9D19044-6D1F-4E0B-9C80-DEACC24E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3" y="0"/>
              <a:ext cx="1347253" cy="78467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0BBC3F4-DC60-4973-923F-332AB3C69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028" y="0"/>
              <a:ext cx="964972" cy="784679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2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CA11B-A6AA-4CFA-8ABD-516F9DC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F14F3-19D3-4CAC-BB29-45C7E833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FD86C-9CF7-41B7-B9D4-AED8176F0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3A6F4A-65F7-41F8-B6FD-16C4DB6D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34B01A-0BE2-4648-A707-27444CF7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93ACC-EED5-4F9A-BA44-FF95548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4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2861D-6F59-425C-A2D0-8A4824B9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9729D-C4CD-4CD7-A193-F91AF369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BB806-C3A5-401A-9A0A-BA0A842F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68972-2D56-459F-BE82-0F5B501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228977-37E9-45AE-8FEE-8530204A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37E1C-5829-4C94-AA3A-29ACE8D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3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5B160-7658-49FA-898E-6AD86FE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B924E-42DC-408F-9665-A541A500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768BE-10FF-43EE-BD50-FB7E6D0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6FD51-C726-4681-8C1C-BC40417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62C28-3985-4E42-9439-66C42DC7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6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27083A-6E3A-4454-8FC4-B26B57D05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D91EAE-41E8-43D7-A1BF-526A604D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C9223-0C2E-424C-9627-37C10B1F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4ED25-C3AA-4C83-82A5-2628A4D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3942-3B70-452F-9FBA-E7662376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BCE7D-3D95-4C3A-BA8F-561011D9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63176-9D89-4B65-935B-06285CA6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644F7-CBB0-4AAB-81BA-A56B659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4DB0B-DAAF-4F58-9161-964BB058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69A0D-191D-48E0-B20C-6154FFA6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071B4-AC22-4349-9D9E-E0793F97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A3B48-D924-4D40-80AD-A13866CD5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5A3C1-BB75-4EB7-8E5D-9C5C02F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A8CE1-40DE-4EDD-BF2D-CE30F1B7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2BBED-5BC3-4DDF-B00D-A5AF6EE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CB01B-6BE8-41C7-8C66-1233B75F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96463-7506-4F4C-97C3-F784908F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1BD22-85CA-42FE-A4F1-983CBE27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C2843-25B2-4B37-AC5F-46230BB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8963AD-9615-4913-BCD0-D3D2EB6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658E7-E59F-40D9-B0B1-0F5DD6A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6F58B-4A2A-443E-BE68-8B5FE6BA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D9300-8BD0-4A76-8AB9-2B605E0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E4640D-59E3-42E1-A881-1F3E0D3E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CDB45C-87C9-48C1-A746-3D2ECCE6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0B1143-26F8-4CE6-807E-A1601319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ABA99-52FD-4E5A-9C51-0CE7D66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D6BF56-895F-4906-BE0C-7AF11F6B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7FA694-FDFD-4798-BDBB-ECF019A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3C328-A56A-49FA-85C7-115F3E4B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DA1B43-307A-4BDF-A2AA-421C413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25D0B9-E450-4577-AC1B-3C589619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E4C59-05C7-490A-BF72-5BAE63CE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B88BE5-C9FA-4EDA-943E-5DF7A892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39AE7-952D-40C6-BD97-D5304049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9ACD82-1CBC-4713-AC76-7EB643AF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024D8-CAF6-47B3-810B-B23831C0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AC9A7-95E2-4CB9-B1A5-0987E0DB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E69FD-A622-472D-90E1-6A763AE3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665F7-BA24-4B66-8960-3958B448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30A14-15AD-4F80-816A-5C8B15F5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9C290-C964-463A-B6E8-7415F18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73E52-2CB6-483E-812B-720F6248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C7400-A857-4B33-926C-7BA318A1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E1DE2-77A7-4630-AC9A-158A8B1A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63288-4DF9-46D2-8AA5-7D230237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7DCD-D170-4E9B-8AA9-05478317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D333C8-B74F-44E9-A8DC-0473F67F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90DA0-10E7-4A72-9582-818CA9C5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3A9A2-43C5-4FAB-AFF4-9887ED94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7FCF-E124-402A-8DCF-94EDE12F2175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CB652-0013-4D27-A8BB-B1D22CD9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45DBB-E3FA-440A-9451-0B8DA7BF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2030E6-8D8F-4541-8E61-2A2A8E18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51" y="774789"/>
            <a:ext cx="1117600" cy="76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E2DC02-FD60-480A-8F51-4246344AADCA}"/>
              </a:ext>
            </a:extLst>
          </p:cNvPr>
          <p:cNvSpPr txBox="1"/>
          <p:nvPr/>
        </p:nvSpPr>
        <p:spPr>
          <a:xfrm>
            <a:off x="1533395" y="2263952"/>
            <a:ext cx="9145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6-2025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WP- 02 </a:t>
            </a:r>
          </a:p>
          <a:p>
            <a:pPr algn="ctr"/>
            <a:r>
              <a:rPr lang="fr-FR" sz="2800" dirty="0">
                <a:latin typeface="+mn-lt"/>
              </a:rPr>
              <a:t>Présenté par: J. Michaud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400" i="1" dirty="0"/>
              <a:t>R. </a:t>
            </a:r>
            <a:r>
              <a:rPr lang="fr-FR" sz="2400" i="1" dirty="0" err="1"/>
              <a:t>Abukeshek</a:t>
            </a:r>
            <a:r>
              <a:rPr lang="fr-FR" sz="2400" i="1" dirty="0"/>
              <a:t>, F. </a:t>
            </a:r>
            <a:r>
              <a:rPr lang="fr-FR" sz="2400" i="1" dirty="0" err="1"/>
              <a:t>Bouly</a:t>
            </a:r>
            <a:r>
              <a:rPr lang="fr-FR" sz="2400" i="1" dirty="0"/>
              <a:t>, A. </a:t>
            </a:r>
            <a:r>
              <a:rPr lang="fr-FR" sz="2400" i="1" dirty="0" err="1"/>
              <a:t>Cieplak</a:t>
            </a:r>
            <a:r>
              <a:rPr lang="fr-FR" sz="2400" i="1" dirty="0"/>
              <a:t>,  A. </a:t>
            </a:r>
            <a:r>
              <a:rPr lang="fr-FR" sz="2400" i="1" dirty="0" err="1"/>
              <a:t>Fomin</a:t>
            </a:r>
            <a:r>
              <a:rPr lang="fr-FR" sz="2400" i="1" dirty="0"/>
              <a:t>, J. Issa,  J. Michaud, C. Monaghan, L. Perrot, S. Wallon</a:t>
            </a:r>
            <a:endParaRPr lang="fr-FR" sz="20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/>
              <a:t>2</a:t>
            </a:r>
            <a:r>
              <a:rPr lang="fr-FR" sz="2400" dirty="0">
                <a:latin typeface="+mn-lt"/>
              </a:rPr>
              <a:t>2 </a:t>
            </a:r>
            <a:r>
              <a:rPr lang="fr-FR" sz="2400" dirty="0"/>
              <a:t>Janvier</a:t>
            </a:r>
            <a:r>
              <a:rPr lang="fr-FR" sz="2400" dirty="0">
                <a:latin typeface="+mn-lt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803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C119A-4333-4CC2-865A-A64C6F14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109"/>
            <a:ext cx="12192000" cy="5021781"/>
          </a:xfrm>
        </p:spPr>
        <p:txBody>
          <a:bodyPr/>
          <a:lstStyle/>
          <a:p>
            <a:r>
              <a:rPr lang="fr-FR" sz="2000" dirty="0"/>
              <a:t>Injecteur : </a:t>
            </a:r>
          </a:p>
          <a:p>
            <a:pPr lvl="1"/>
            <a:r>
              <a:rPr lang="fr-FR" sz="1800" dirty="0"/>
              <a:t>Faisceau à 5 MeV rentre toujours dans les </a:t>
            </a:r>
            <a:r>
              <a:rPr lang="fr-FR" sz="1800" dirty="0" err="1"/>
              <a:t>specs</a:t>
            </a:r>
            <a:r>
              <a:rPr lang="fr-FR" sz="1800" dirty="0"/>
              <a:t> ERL (à vérifier par simulations)</a:t>
            </a:r>
          </a:p>
          <a:p>
            <a:pPr lvl="1"/>
            <a:r>
              <a:rPr lang="fr-FR" sz="1800" dirty="0"/>
              <a:t>Possibilité d’une 1</a:t>
            </a:r>
            <a:r>
              <a:rPr lang="fr-FR" sz="1800" baseline="30000" dirty="0"/>
              <a:t>ère</a:t>
            </a:r>
            <a:r>
              <a:rPr lang="fr-FR" sz="1800" dirty="0"/>
              <a:t> phase à plus basse puissance ? (4-5kW / cavité)</a:t>
            </a:r>
          </a:p>
          <a:p>
            <a:r>
              <a:rPr lang="fr-FR" sz="2200" dirty="0"/>
              <a:t>ERL 3-tour :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E02EFB-2261-44D3-94AB-400626B5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72861"/>
            <a:ext cx="7926847" cy="37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</p:spPr>
            <p:txBody>
              <a:bodyPr/>
              <a:lstStyle/>
              <a:p>
                <a:r>
                  <a:rPr lang="fr-FR" sz="2000" dirty="0"/>
                  <a:t>Injecteur : </a:t>
                </a:r>
              </a:p>
              <a:p>
                <a:pPr lvl="1"/>
                <a:r>
                  <a:rPr lang="fr-FR" sz="1800" dirty="0"/>
                  <a:t>Faisceau à 5 MeV rentre toujours dans les </a:t>
                </a:r>
                <a:r>
                  <a:rPr lang="fr-FR" sz="1800" dirty="0" err="1"/>
                  <a:t>specs</a:t>
                </a:r>
                <a:r>
                  <a:rPr lang="fr-FR" sz="1800" dirty="0"/>
                  <a:t> ERL (à vérifier par simulations)</a:t>
                </a:r>
              </a:p>
              <a:p>
                <a:pPr lvl="1"/>
                <a:r>
                  <a:rPr lang="fr-FR" sz="1800" dirty="0"/>
                  <a:t>Possibilité d’une 1</a:t>
                </a:r>
                <a:r>
                  <a:rPr lang="fr-FR" sz="1800" baseline="30000" dirty="0"/>
                  <a:t>ère</a:t>
                </a:r>
                <a:r>
                  <a:rPr lang="fr-FR" sz="1800" dirty="0"/>
                  <a:t> phase à plus basse puissance ? (4-5kW / cavité)</a:t>
                </a:r>
              </a:p>
              <a:p>
                <a:r>
                  <a:rPr lang="fr-FR" sz="2200" dirty="0"/>
                  <a:t>ERL 3-tour :</a:t>
                </a:r>
              </a:p>
              <a:p>
                <a:pPr lvl="1"/>
                <a:r>
                  <a:rPr lang="fr-FR" sz="1800" dirty="0"/>
                  <a:t>Introduction des 3 chicanes </a:t>
                </a:r>
                <a:r>
                  <a:rPr lang="fr-FR" sz="18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±20</m:t>
                    </m:r>
                  </m:oMath>
                </a14:m>
                <a:r>
                  <a:rPr lang="fr-FR" sz="1800" dirty="0"/>
                  <a:t> mm (ou °) par tour 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  <a:blipFill>
                <a:blip r:embed="rId2"/>
                <a:stretch>
                  <a:fillRect l="-550" t="-1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E02EFB-2261-44D3-94AB-400626B5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72861"/>
            <a:ext cx="7926847" cy="371783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0C5150A-89F9-4262-AFF5-C21CBA3EA6EC}"/>
              </a:ext>
            </a:extLst>
          </p:cNvPr>
          <p:cNvSpPr/>
          <p:nvPr/>
        </p:nvSpPr>
        <p:spPr>
          <a:xfrm>
            <a:off x="4510454" y="5639267"/>
            <a:ext cx="1107831" cy="712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254E48D-FDD5-46EC-AC34-8D5903907148}"/>
              </a:ext>
            </a:extLst>
          </p:cNvPr>
          <p:cNvCxnSpPr/>
          <p:nvPr/>
        </p:nvCxnSpPr>
        <p:spPr>
          <a:xfrm>
            <a:off x="2602523" y="2588331"/>
            <a:ext cx="1916723" cy="30377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6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</p:spPr>
            <p:txBody>
              <a:bodyPr/>
              <a:lstStyle/>
              <a:p>
                <a:r>
                  <a:rPr lang="fr-FR" sz="2000" dirty="0"/>
                  <a:t>Injecteur : </a:t>
                </a:r>
              </a:p>
              <a:p>
                <a:pPr lvl="1"/>
                <a:r>
                  <a:rPr lang="fr-FR" sz="1800" dirty="0"/>
                  <a:t>Faisceau à 5 MeV rentre toujours dans les </a:t>
                </a:r>
                <a:r>
                  <a:rPr lang="fr-FR" sz="1800" dirty="0" err="1"/>
                  <a:t>specs</a:t>
                </a:r>
                <a:r>
                  <a:rPr lang="fr-FR" sz="1800" dirty="0"/>
                  <a:t> ERL (à vérifier par simulations)</a:t>
                </a:r>
              </a:p>
              <a:p>
                <a:pPr lvl="1"/>
                <a:r>
                  <a:rPr lang="fr-FR" sz="1800" dirty="0"/>
                  <a:t>Possibilité d’une 1</a:t>
                </a:r>
                <a:r>
                  <a:rPr lang="fr-FR" sz="1800" baseline="30000" dirty="0"/>
                  <a:t>ère</a:t>
                </a:r>
                <a:r>
                  <a:rPr lang="fr-FR" sz="1800" dirty="0"/>
                  <a:t> phase à plus basse puissance ? (4-5kW / cavité)</a:t>
                </a:r>
              </a:p>
              <a:p>
                <a:r>
                  <a:rPr lang="fr-FR" sz="2200" dirty="0"/>
                  <a:t>ERL 3-tour :</a:t>
                </a:r>
              </a:p>
              <a:p>
                <a:pPr lvl="1"/>
                <a:r>
                  <a:rPr lang="fr-FR" sz="1800" dirty="0"/>
                  <a:t>Introduction des 3 chicanes </a:t>
                </a:r>
                <a:r>
                  <a:rPr lang="fr-FR" sz="18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r-FR" sz="1800" b="1" dirty="0"/>
                  <a:t> mm </a:t>
                </a:r>
                <a:r>
                  <a:rPr lang="fr-FR" sz="1800" dirty="0"/>
                  <a:t>(ou °) par tour</a:t>
                </a:r>
              </a:p>
              <a:p>
                <a:pPr lvl="1"/>
                <a:r>
                  <a:rPr lang="fr-FR" sz="1800" dirty="0" err="1"/>
                  <a:t>Lattice</a:t>
                </a:r>
                <a:r>
                  <a:rPr lang="fr-FR" sz="1800" dirty="0"/>
                  <a:t> matché pour le scénario le + contraignant : 2 IP + chicanes + FCC </a:t>
                </a:r>
                <a:r>
                  <a:rPr lang="fr-FR" sz="1800" dirty="0" err="1"/>
                  <a:t>cryomodule</a:t>
                </a:r>
                <a:r>
                  <a:rPr lang="fr-FR" sz="1800" dirty="0"/>
                  <a:t> </a:t>
                </a:r>
                <a:r>
                  <a:rPr lang="fr-FR" sz="1800" dirty="0">
                    <a:sym typeface="Wingdings" panose="05000000000000000000" pitchFamily="2" charset="2"/>
                  </a:rPr>
                  <a:t> </a:t>
                </a:r>
                <a:r>
                  <a:rPr lang="fr-FR" sz="1800" b="1" dirty="0">
                    <a:sym typeface="Wingdings" panose="05000000000000000000" pitchFamily="2" charset="2"/>
                  </a:rPr>
                  <a:t>très asymétrique</a:t>
                </a:r>
                <a:r>
                  <a:rPr lang="fr-FR" sz="1800" b="1" dirty="0"/>
                  <a:t> 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  <a:blipFill>
                <a:blip r:embed="rId2"/>
                <a:stretch>
                  <a:fillRect l="-550" t="-1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12D246-7242-476D-B6CE-BAA66219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15" y="3097389"/>
            <a:ext cx="9220200" cy="33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</p:spPr>
            <p:txBody>
              <a:bodyPr/>
              <a:lstStyle/>
              <a:p>
                <a:r>
                  <a:rPr lang="fr-FR" sz="2000" dirty="0"/>
                  <a:t>Injecteur : </a:t>
                </a:r>
              </a:p>
              <a:p>
                <a:pPr lvl="1"/>
                <a:r>
                  <a:rPr lang="fr-FR" sz="1800" dirty="0"/>
                  <a:t>Faisceau à 5 MeV rentre toujours dans les </a:t>
                </a:r>
                <a:r>
                  <a:rPr lang="fr-FR" sz="1800" dirty="0" err="1"/>
                  <a:t>specs</a:t>
                </a:r>
                <a:r>
                  <a:rPr lang="fr-FR" sz="1800" dirty="0"/>
                  <a:t> ERL (à vérifier par simulations)</a:t>
                </a:r>
              </a:p>
              <a:p>
                <a:pPr lvl="1"/>
                <a:r>
                  <a:rPr lang="fr-FR" sz="1800" dirty="0"/>
                  <a:t>Possibilité d’une 1</a:t>
                </a:r>
                <a:r>
                  <a:rPr lang="fr-FR" sz="1800" baseline="30000" dirty="0"/>
                  <a:t>ère</a:t>
                </a:r>
                <a:r>
                  <a:rPr lang="fr-FR" sz="1800" dirty="0"/>
                  <a:t> phase à plus basse puissance ? (4-5kW / cavité)</a:t>
                </a:r>
              </a:p>
              <a:p>
                <a:r>
                  <a:rPr lang="fr-FR" sz="2200" dirty="0"/>
                  <a:t>ERL 3-tour :</a:t>
                </a:r>
              </a:p>
              <a:p>
                <a:pPr lvl="1"/>
                <a:r>
                  <a:rPr lang="fr-FR" sz="1800" dirty="0"/>
                  <a:t>Introduction des 3 chicanes </a:t>
                </a:r>
                <a:r>
                  <a:rPr lang="fr-FR" sz="18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r-FR" sz="1800" b="1" dirty="0"/>
                  <a:t> mm </a:t>
                </a:r>
                <a:r>
                  <a:rPr lang="fr-FR" sz="1800" dirty="0"/>
                  <a:t>(ou °) par tour</a:t>
                </a:r>
              </a:p>
              <a:p>
                <a:pPr lvl="1"/>
                <a:r>
                  <a:rPr lang="fr-FR" sz="1800" dirty="0" err="1"/>
                  <a:t>Lattice</a:t>
                </a:r>
                <a:r>
                  <a:rPr lang="fr-FR" sz="1800" dirty="0"/>
                  <a:t> matché pour le scénario le + contraignant : 2 IP + chicanes + FCC </a:t>
                </a:r>
                <a:r>
                  <a:rPr lang="fr-FR" sz="1800" dirty="0" err="1"/>
                  <a:t>cryomodule</a:t>
                </a:r>
                <a:r>
                  <a:rPr lang="fr-FR" sz="1800" dirty="0"/>
                  <a:t> </a:t>
                </a:r>
                <a:r>
                  <a:rPr lang="fr-FR" sz="1800" dirty="0">
                    <a:sym typeface="Wingdings" panose="05000000000000000000" pitchFamily="2" charset="2"/>
                  </a:rPr>
                  <a:t> </a:t>
                </a:r>
                <a:r>
                  <a:rPr lang="fr-FR" sz="1800" b="1" dirty="0">
                    <a:sym typeface="Wingdings" panose="05000000000000000000" pitchFamily="2" charset="2"/>
                  </a:rPr>
                  <a:t>très asymétrique</a:t>
                </a:r>
              </a:p>
              <a:p>
                <a:pPr lvl="1"/>
                <a:r>
                  <a:rPr lang="fr-FR" sz="1800" dirty="0"/>
                  <a:t> Grande flexibilité sur la dispersion et la compression des moments </a:t>
                </a:r>
                <a:r>
                  <a:rPr lang="fr-FR" sz="1800" dirty="0">
                    <a:sym typeface="Wingdings" panose="05000000000000000000" pitchFamily="2" charset="2"/>
                  </a:rPr>
                  <a:t> </a:t>
                </a:r>
                <a:r>
                  <a:rPr lang="fr-FR" sz="1800" b="1" dirty="0">
                    <a:sym typeface="Wingdings" panose="05000000000000000000" pitchFamily="2" charset="2"/>
                  </a:rPr>
                  <a:t>bon pour les expériences</a:t>
                </a:r>
              </a:p>
              <a:p>
                <a:pPr lvl="1"/>
                <a:r>
                  <a:rPr lang="fr-FR" sz="1800" dirty="0">
                    <a:sym typeface="Wingdings" panose="05000000000000000000" pitchFamily="2" charset="2"/>
                  </a:rPr>
                  <a:t>Plus de quads pourront être ajoutés pendant le </a:t>
                </a:r>
                <a:r>
                  <a:rPr lang="fr-FR" sz="1800" dirty="0" err="1">
                    <a:sym typeface="Wingdings" panose="05000000000000000000" pitchFamily="2" charset="2"/>
                  </a:rPr>
                  <a:t>comissioning</a:t>
                </a:r>
                <a:r>
                  <a:rPr lang="fr-FR" sz="1800" dirty="0">
                    <a:sym typeface="Wingdings" panose="05000000000000000000" pitchFamily="2" charset="2"/>
                  </a:rPr>
                  <a:t> (cas pour </a:t>
                </a:r>
                <a:r>
                  <a:rPr lang="fr-FR" sz="1800" dirty="0" err="1">
                    <a:sym typeface="Wingdings" panose="05000000000000000000" pitchFamily="2" charset="2"/>
                  </a:rPr>
                  <a:t>cERL</a:t>
                </a:r>
                <a:r>
                  <a:rPr lang="fr-FR" sz="1800" dirty="0">
                    <a:sym typeface="Wingdings" panose="05000000000000000000" pitchFamily="2" charset="2"/>
                  </a:rPr>
                  <a:t>)</a:t>
                </a:r>
                <a:endParaRPr lang="fr-FR" sz="1800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  <a:blipFill>
                <a:blip r:embed="rId2"/>
                <a:stretch>
                  <a:fillRect l="-550" t="-1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54B5EE-8C1C-4D49-8F70-FF5B74E6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4" y="3968927"/>
            <a:ext cx="10881946" cy="18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6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</p:spPr>
            <p:txBody>
              <a:bodyPr/>
              <a:lstStyle/>
              <a:p>
                <a:r>
                  <a:rPr lang="fr-FR" sz="2000" dirty="0"/>
                  <a:t>Injecteur : </a:t>
                </a:r>
              </a:p>
              <a:p>
                <a:pPr lvl="1"/>
                <a:r>
                  <a:rPr lang="fr-FR" sz="1800" dirty="0"/>
                  <a:t>Faisceau à 5 MeV rentre toujours dans les </a:t>
                </a:r>
                <a:r>
                  <a:rPr lang="fr-FR" sz="1800" dirty="0" err="1"/>
                  <a:t>specs</a:t>
                </a:r>
                <a:r>
                  <a:rPr lang="fr-FR" sz="1800" dirty="0"/>
                  <a:t> ERL (à vérifier par simulations)</a:t>
                </a:r>
              </a:p>
              <a:p>
                <a:pPr lvl="1"/>
                <a:r>
                  <a:rPr lang="fr-FR" sz="1800" dirty="0"/>
                  <a:t>Possibilité d’une 1</a:t>
                </a:r>
                <a:r>
                  <a:rPr lang="fr-FR" sz="1800" baseline="30000" dirty="0"/>
                  <a:t>ère</a:t>
                </a:r>
                <a:r>
                  <a:rPr lang="fr-FR" sz="1800" dirty="0"/>
                  <a:t> phase à plus basse puissance ? (4-5kW / cavité)</a:t>
                </a:r>
              </a:p>
              <a:p>
                <a:r>
                  <a:rPr lang="fr-FR" sz="2200" dirty="0"/>
                  <a:t>ERL 3-tour :</a:t>
                </a:r>
              </a:p>
              <a:p>
                <a:pPr lvl="1"/>
                <a:r>
                  <a:rPr lang="fr-FR" sz="1800" dirty="0"/>
                  <a:t>Introduction des 3 chicanes </a:t>
                </a:r>
                <a:r>
                  <a:rPr lang="fr-FR" sz="18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r-FR" sz="1800" b="1" dirty="0"/>
                  <a:t> mm </a:t>
                </a:r>
                <a:r>
                  <a:rPr lang="fr-FR" sz="1800" dirty="0"/>
                  <a:t>(ou °) par tour</a:t>
                </a:r>
              </a:p>
              <a:p>
                <a:pPr lvl="1"/>
                <a:r>
                  <a:rPr lang="fr-FR" sz="1800" dirty="0" err="1"/>
                  <a:t>Lattice</a:t>
                </a:r>
                <a:r>
                  <a:rPr lang="fr-FR" sz="1800" dirty="0"/>
                  <a:t> matché pour le scénario le + contraignant : 2 IP + chicanes + FCC </a:t>
                </a:r>
                <a:r>
                  <a:rPr lang="fr-FR" sz="1800" dirty="0" err="1"/>
                  <a:t>cryomodule</a:t>
                </a:r>
                <a:r>
                  <a:rPr lang="fr-FR" sz="1800" dirty="0"/>
                  <a:t> </a:t>
                </a:r>
                <a:r>
                  <a:rPr lang="fr-FR" sz="1800" dirty="0">
                    <a:sym typeface="Wingdings" panose="05000000000000000000" pitchFamily="2" charset="2"/>
                  </a:rPr>
                  <a:t> </a:t>
                </a:r>
                <a:r>
                  <a:rPr lang="fr-FR" sz="1800" b="1" dirty="0">
                    <a:sym typeface="Wingdings" panose="05000000000000000000" pitchFamily="2" charset="2"/>
                  </a:rPr>
                  <a:t>très asymétrique</a:t>
                </a:r>
              </a:p>
              <a:p>
                <a:pPr lvl="1"/>
                <a:r>
                  <a:rPr lang="fr-FR" sz="1800" dirty="0"/>
                  <a:t> Grande flexibilité sur la dispersion et la compression des moments </a:t>
                </a:r>
                <a:r>
                  <a:rPr lang="fr-FR" sz="1800" dirty="0">
                    <a:sym typeface="Wingdings" panose="05000000000000000000" pitchFamily="2" charset="2"/>
                  </a:rPr>
                  <a:t> </a:t>
                </a:r>
                <a:r>
                  <a:rPr lang="fr-FR" sz="1800" b="1" dirty="0">
                    <a:sym typeface="Wingdings" panose="05000000000000000000" pitchFamily="2" charset="2"/>
                  </a:rPr>
                  <a:t>bon pour les expériences</a:t>
                </a:r>
              </a:p>
              <a:p>
                <a:pPr lvl="1"/>
                <a:r>
                  <a:rPr lang="fr-FR" sz="1800" dirty="0">
                    <a:sym typeface="Wingdings" panose="05000000000000000000" pitchFamily="2" charset="2"/>
                  </a:rPr>
                  <a:t>Plus de quads pourront être ajoutés pendant le </a:t>
                </a:r>
                <a:r>
                  <a:rPr lang="fr-FR" sz="1800" dirty="0" err="1">
                    <a:sym typeface="Wingdings" panose="05000000000000000000" pitchFamily="2" charset="2"/>
                  </a:rPr>
                  <a:t>comissioning</a:t>
                </a:r>
                <a:r>
                  <a:rPr lang="fr-FR" sz="1800" dirty="0">
                    <a:sym typeface="Wingdings" panose="05000000000000000000" pitchFamily="2" charset="2"/>
                  </a:rPr>
                  <a:t> (cas pour </a:t>
                </a:r>
                <a:r>
                  <a:rPr lang="fr-FR" sz="1800" dirty="0" err="1">
                    <a:sym typeface="Wingdings" panose="05000000000000000000" pitchFamily="2" charset="2"/>
                  </a:rPr>
                  <a:t>cERL</a:t>
                </a:r>
                <a:r>
                  <a:rPr lang="fr-FR" sz="1800" dirty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sz="2200" dirty="0">
                    <a:sym typeface="Wingdings" panose="05000000000000000000" pitchFamily="2" charset="2"/>
                  </a:rPr>
                  <a:t>Merger :</a:t>
                </a:r>
              </a:p>
              <a:p>
                <a:pPr lvl="1"/>
                <a:r>
                  <a:rPr lang="fr-FR" sz="1800" dirty="0">
                    <a:sym typeface="Wingdings" panose="05000000000000000000" pitchFamily="2" charset="2"/>
                  </a:rPr>
                  <a:t>Erreur d’alignement étudiées. Fort effet sur la dispersion mais facilement corrigeable. Attention au halo.</a:t>
                </a:r>
                <a:endParaRPr lang="fr-FR" sz="1800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05C119A-4333-4CC2-865A-A64C6F146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8109"/>
                <a:ext cx="12192000" cy="5021781"/>
              </a:xfrm>
              <a:blipFill>
                <a:blip r:embed="rId2"/>
                <a:stretch>
                  <a:fillRect l="-550" t="-1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69912B-3715-4FCE-9D0F-97C18F76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9" y="4265188"/>
            <a:ext cx="3603245" cy="2355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1B95CF-54EB-4761-B794-4469356E5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638" y="4264551"/>
            <a:ext cx="3459778" cy="2227685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9C629BD-4775-4B98-A3D6-21119C4EA5A6}"/>
              </a:ext>
            </a:extLst>
          </p:cNvPr>
          <p:cNvSpPr/>
          <p:nvPr/>
        </p:nvSpPr>
        <p:spPr>
          <a:xfrm>
            <a:off x="5219160" y="5245036"/>
            <a:ext cx="536331" cy="16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58B7D7-67A6-478C-99AD-E1AD167E715F}"/>
              </a:ext>
            </a:extLst>
          </p:cNvPr>
          <p:cNvSpPr txBox="1"/>
          <p:nvPr/>
        </p:nvSpPr>
        <p:spPr>
          <a:xfrm>
            <a:off x="5009856" y="4936622"/>
            <a:ext cx="95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21567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C119A-4333-4CC2-865A-A64C6F14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109"/>
            <a:ext cx="12192000" cy="5021781"/>
          </a:xfrm>
        </p:spPr>
        <p:txBody>
          <a:bodyPr/>
          <a:lstStyle/>
          <a:p>
            <a:r>
              <a:rPr lang="fr-FR" sz="2000" dirty="0"/>
              <a:t>Collimation (thèse Arnaud) : </a:t>
            </a:r>
          </a:p>
          <a:p>
            <a:pPr lvl="1"/>
            <a:r>
              <a:rPr lang="fr-FR" sz="1600" dirty="0"/>
              <a:t>Nouvelles études montrent qu’il est finalement possible de </a:t>
            </a:r>
            <a:r>
              <a:rPr lang="fr-FR" sz="1600" dirty="0" err="1"/>
              <a:t>collimer</a:t>
            </a:r>
            <a:r>
              <a:rPr lang="fr-FR" sz="1600" dirty="0"/>
              <a:t> le faisceau dans le merger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B674FD-A30E-4C54-A64F-D77CC41D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59" y="1556237"/>
            <a:ext cx="6390823" cy="53017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DA4F0A-8125-4994-8BD2-533CAF443579}"/>
              </a:ext>
            </a:extLst>
          </p:cNvPr>
          <p:cNvSpPr txBox="1"/>
          <p:nvPr/>
        </p:nvSpPr>
        <p:spPr>
          <a:xfrm>
            <a:off x="7661031" y="2910254"/>
            <a:ext cx="4246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Besoin de passer à une étude « pratique »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Encombrement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Activation (7 MeV, 1kW)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Thermique (~1kW)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10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C119A-4333-4CC2-865A-A64C6F14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109"/>
            <a:ext cx="12192000" cy="5021781"/>
          </a:xfrm>
        </p:spPr>
        <p:txBody>
          <a:bodyPr/>
          <a:lstStyle/>
          <a:p>
            <a:r>
              <a:rPr lang="fr-FR" sz="2000" dirty="0"/>
              <a:t>Collimation (thèse Arnaud) : </a:t>
            </a:r>
          </a:p>
          <a:p>
            <a:pPr lvl="1"/>
            <a:r>
              <a:rPr lang="fr-FR" sz="1600" dirty="0"/>
              <a:t>Nouvelles études montrent qu’il est finalement possible de </a:t>
            </a:r>
            <a:r>
              <a:rPr lang="fr-FR" sz="1600" dirty="0" err="1"/>
              <a:t>collimer</a:t>
            </a:r>
            <a:r>
              <a:rPr lang="fr-FR" sz="1600" dirty="0"/>
              <a:t> le faisceau dans le merger</a:t>
            </a:r>
          </a:p>
          <a:p>
            <a:endParaRPr lang="fr-FR" sz="2000" dirty="0"/>
          </a:p>
          <a:p>
            <a:r>
              <a:rPr lang="fr-FR" sz="2000" dirty="0"/>
              <a:t>Arcs :</a:t>
            </a:r>
          </a:p>
          <a:p>
            <a:pPr lvl="1"/>
            <a:r>
              <a:rPr lang="fr-FR" sz="1600" dirty="0"/>
              <a:t>Discussions pour inverser l’orientation des arcs (haut/bas)</a:t>
            </a:r>
          </a:p>
          <a:p>
            <a:pPr lvl="1"/>
            <a:r>
              <a:rPr lang="fr-FR" sz="1600" dirty="0"/>
              <a:t>Pas de problème côté dynamique faisceau</a:t>
            </a:r>
          </a:p>
          <a:p>
            <a:pPr lvl="1"/>
            <a:r>
              <a:rPr lang="fr-FR" sz="1600" dirty="0"/>
              <a:t>Encombrement mécanique ?</a:t>
            </a:r>
          </a:p>
          <a:p>
            <a:pPr lvl="1"/>
            <a:r>
              <a:rPr lang="fr-FR" sz="1600" dirty="0"/>
              <a:t>Expériences ?</a:t>
            </a:r>
          </a:p>
          <a:p>
            <a:pPr lvl="1"/>
            <a:endParaRPr lang="fr-FR" sz="1600" dirty="0"/>
          </a:p>
          <a:p>
            <a:r>
              <a:rPr lang="fr-FR" sz="2000" dirty="0"/>
              <a:t>REX de </a:t>
            </a:r>
            <a:r>
              <a:rPr lang="fr-FR" sz="2000" dirty="0" err="1"/>
              <a:t>cERL</a:t>
            </a:r>
            <a:r>
              <a:rPr lang="fr-FR" sz="2000" dirty="0"/>
              <a:t> : </a:t>
            </a:r>
          </a:p>
          <a:p>
            <a:pPr lvl="1"/>
            <a:r>
              <a:rPr lang="fr-FR" sz="1600" dirty="0"/>
              <a:t>Etudes en cours d’intégration des correcteurs dans les quads</a:t>
            </a:r>
          </a:p>
          <a:p>
            <a:pPr lvl="2"/>
            <a:r>
              <a:rPr lang="fr-FR" sz="1200" dirty="0"/>
              <a:t>Gain d’encombrement mais risque d’aberrations optiques</a:t>
            </a:r>
          </a:p>
          <a:p>
            <a:pPr lvl="2"/>
            <a:r>
              <a:rPr lang="fr-FR" sz="1200" dirty="0"/>
              <a:t>Attention au halo dans les arcs </a:t>
            </a:r>
            <a:r>
              <a:rPr lang="fr-FR" sz="1200" dirty="0">
                <a:sym typeface="Wingdings" panose="05000000000000000000" pitchFamily="2" charset="2"/>
              </a:rPr>
              <a:t> collimation</a:t>
            </a:r>
          </a:p>
          <a:p>
            <a:pPr lvl="1"/>
            <a:r>
              <a:rPr lang="fr-FR" sz="1600" dirty="0">
                <a:sym typeface="Wingdings" panose="05000000000000000000" pitchFamily="2" charset="2"/>
              </a:rPr>
              <a:t>Diags : 16 écrans pour 1 tour ! Fast </a:t>
            </a:r>
            <a:r>
              <a:rPr lang="fr-FR" sz="1600" dirty="0" err="1">
                <a:sym typeface="Wingdings" panose="05000000000000000000" pitchFamily="2" charset="2"/>
              </a:rPr>
              <a:t>BLMs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sz="1600" dirty="0">
                <a:sym typeface="Wingdings" panose="05000000000000000000" pitchFamily="2" charset="2"/>
              </a:rPr>
              <a:t>CC : importance d’une méthode de démagnétisation des aimants</a:t>
            </a:r>
            <a:r>
              <a:rPr lang="fr-FR" sz="1600" dirty="0"/>
              <a:t>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69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B8A7C-4C2D-4860-95C5-EA8E0747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9E3E6-93B9-4942-93BF-8CCFDB02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/>
              <a:t>Review</a:t>
            </a:r>
            <a:r>
              <a:rPr lang="fr-FR" sz="2000" dirty="0"/>
              <a:t> </a:t>
            </a:r>
            <a:r>
              <a:rPr lang="fr-FR" sz="2000" dirty="0" err="1"/>
              <a:t>beam</a:t>
            </a:r>
            <a:r>
              <a:rPr lang="fr-FR" sz="2000" dirty="0"/>
              <a:t> </a:t>
            </a:r>
            <a:r>
              <a:rPr lang="fr-FR" sz="2000" dirty="0" err="1"/>
              <a:t>dynamics</a:t>
            </a:r>
            <a:r>
              <a:rPr lang="fr-FR" sz="2000" dirty="0"/>
              <a:t> en Mai-Juin</a:t>
            </a:r>
          </a:p>
          <a:p>
            <a:pPr lvl="1"/>
            <a:r>
              <a:rPr lang="fr-FR" sz="1800" dirty="0"/>
              <a:t>Liste de </a:t>
            </a:r>
            <a:r>
              <a:rPr lang="fr-FR" sz="1800" dirty="0" err="1"/>
              <a:t>reviewer</a:t>
            </a:r>
            <a:r>
              <a:rPr lang="fr-FR" sz="1800" dirty="0"/>
              <a:t> à inviter</a:t>
            </a:r>
          </a:p>
          <a:p>
            <a:pPr lvl="1"/>
            <a:endParaRPr lang="fr-FR" sz="1800" dirty="0"/>
          </a:p>
          <a:p>
            <a:r>
              <a:rPr lang="fr-FR" sz="2000" dirty="0"/>
              <a:t>IPAC 2026 : </a:t>
            </a:r>
          </a:p>
          <a:p>
            <a:pPr lvl="1"/>
            <a:r>
              <a:rPr lang="fr-FR" sz="1800" dirty="0"/>
              <a:t>Plusieurs abstracts - poster</a:t>
            </a:r>
          </a:p>
          <a:p>
            <a:pPr lvl="1"/>
            <a:r>
              <a:rPr lang="fr-FR" sz="1800" dirty="0"/>
              <a:t>Talk ? (en attente)</a:t>
            </a:r>
          </a:p>
          <a:p>
            <a:pPr lvl="1"/>
            <a:endParaRPr lang="fr-FR" sz="1800" dirty="0"/>
          </a:p>
          <a:p>
            <a:r>
              <a:rPr lang="fr-FR" sz="2000" dirty="0"/>
              <a:t>Introduction cartes de champs pour simulations plus réalistes</a:t>
            </a:r>
          </a:p>
          <a:p>
            <a:pPr lvl="1"/>
            <a:r>
              <a:rPr lang="fr-FR" sz="1800" dirty="0"/>
              <a:t>Longitudinales (</a:t>
            </a:r>
            <a:r>
              <a:rPr lang="fr-FR" sz="1800" dirty="0" err="1"/>
              <a:t>linac</a:t>
            </a:r>
            <a:r>
              <a:rPr lang="fr-FR" sz="1800" dirty="0"/>
              <a:t>) courant février</a:t>
            </a:r>
          </a:p>
          <a:p>
            <a:pPr lvl="1"/>
            <a:r>
              <a:rPr lang="fr-FR" sz="1800" dirty="0"/>
              <a:t>Magnétiques (en cours)</a:t>
            </a:r>
          </a:p>
          <a:p>
            <a:pPr lvl="1"/>
            <a:endParaRPr lang="fr-FR" sz="1800" dirty="0"/>
          </a:p>
          <a:p>
            <a:r>
              <a:rPr lang="fr-FR" sz="2200" dirty="0"/>
              <a:t>TDR : 30 pages/40 </a:t>
            </a:r>
          </a:p>
          <a:p>
            <a:pPr lvl="1"/>
            <a:r>
              <a:rPr lang="fr-FR" sz="1800" dirty="0"/>
              <a:t>A compléter très bientôt avec les paramètres finaux de la machine 3-tours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6AD8E-01A9-4B23-B1B4-ACE76B50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F4806-56FC-4229-8081-E7F2C971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F4DC7-A1FA-4D7D-ADD5-CE2EDEA7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931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687</Words>
  <Application>Microsoft Office PowerPoint</Application>
  <PresentationFormat>Grand écran</PresentationFormat>
  <Paragraphs>110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Thème Office</vt:lpstr>
      <vt:lpstr>Conception personnalisée</vt:lpstr>
      <vt:lpstr>Présentation PowerPoint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Planning et principaux jalons du WP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Cavalier</dc:creator>
  <cp:lastModifiedBy>julien michaud</cp:lastModifiedBy>
  <cp:revision>35</cp:revision>
  <dcterms:created xsi:type="dcterms:W3CDTF">2025-10-02T12:37:31Z</dcterms:created>
  <dcterms:modified xsi:type="dcterms:W3CDTF">2026-01-21T15:55:03Z</dcterms:modified>
</cp:coreProperties>
</file>