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7" r:id="rId1"/>
  </p:sldMasterIdLst>
  <p:notesMasterIdLst>
    <p:notesMasterId r:id="rId11"/>
  </p:notesMasterIdLst>
  <p:handoutMasterIdLst>
    <p:handoutMasterId r:id="rId12"/>
  </p:handoutMasterIdLst>
  <p:sldIdLst>
    <p:sldId id="307" r:id="rId2"/>
    <p:sldId id="368" r:id="rId3"/>
    <p:sldId id="379" r:id="rId4"/>
    <p:sldId id="360" r:id="rId5"/>
    <p:sldId id="366" r:id="rId6"/>
    <p:sldId id="361" r:id="rId7"/>
    <p:sldId id="357" r:id="rId8"/>
    <p:sldId id="369" r:id="rId9"/>
    <p:sldId id="358" r:id="rId10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200"/>
    <a:srgbClr val="E05314"/>
    <a:srgbClr val="FF6700"/>
    <a:srgbClr val="6600CC"/>
    <a:srgbClr val="00294B"/>
    <a:srgbClr val="456487"/>
    <a:srgbClr val="511F74"/>
    <a:srgbClr val="7A286A"/>
    <a:srgbClr val="DF8A2D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82" autoAdjust="0"/>
    <p:restoredTop sz="96291" autoAdjust="0"/>
  </p:normalViewPr>
  <p:slideViewPr>
    <p:cSldViewPr>
      <p:cViewPr varScale="1">
        <p:scale>
          <a:sx n="95" d="100"/>
          <a:sy n="95" d="100"/>
        </p:scale>
        <p:origin x="989" y="77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20" d="100"/>
          <a:sy n="120" d="100"/>
        </p:scale>
        <p:origin x="49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D8E4DC3-1435-4AD9-B779-B2F881F0EA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054AA30-5AB1-4D30-AD4C-292891C134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 dirty="0"/>
              <a:t>28/11/2025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C0ED91-0737-46AB-BCED-11D8AE4CB2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7F884E9-3222-4470-B16E-71B96914E9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FC218-9DB8-4FC5-A045-25D0AD22A5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46065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 dirty="0"/>
              <a:t>28/11/2025</a:t>
            </a:r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28/11/2025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- 6-2025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9883" y="56636"/>
            <a:ext cx="9577064" cy="596844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345827" y="941512"/>
            <a:ext cx="10081120" cy="4608512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1224135" cy="3222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28/11/2025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- 6-2025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850883" y="5714820"/>
            <a:ext cx="731049" cy="3222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8FD5F-E33E-40BC-9DD7-0723FC62E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597" y="991680"/>
            <a:ext cx="8079581" cy="2109600"/>
          </a:xfrm>
        </p:spPr>
        <p:txBody>
          <a:bodyPr anchor="b"/>
          <a:lstStyle>
            <a:lvl1pPr algn="ctr">
              <a:defRPr sz="5302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AD7478-505D-44CF-BCB9-0510EA396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597" y="3182634"/>
            <a:ext cx="8079581" cy="1462973"/>
          </a:xfrm>
        </p:spPr>
        <p:txBody>
          <a:bodyPr/>
          <a:lstStyle>
            <a:lvl1pPr marL="0" indent="0" algn="ctr">
              <a:buNone/>
              <a:defRPr sz="2121"/>
            </a:lvl1pPr>
            <a:lvl2pPr marL="403982" indent="0" algn="ctr">
              <a:buNone/>
              <a:defRPr sz="1767"/>
            </a:lvl2pPr>
            <a:lvl3pPr marL="807964" indent="0" algn="ctr">
              <a:buNone/>
              <a:defRPr sz="1590"/>
            </a:lvl3pPr>
            <a:lvl4pPr marL="1211946" indent="0" algn="ctr">
              <a:buNone/>
              <a:defRPr sz="1414"/>
            </a:lvl4pPr>
            <a:lvl5pPr marL="1615928" indent="0" algn="ctr">
              <a:buNone/>
              <a:defRPr sz="1414"/>
            </a:lvl5pPr>
            <a:lvl6pPr marL="2019910" indent="0" algn="ctr">
              <a:buNone/>
              <a:defRPr sz="1414"/>
            </a:lvl6pPr>
            <a:lvl7pPr marL="2423892" indent="0" algn="ctr">
              <a:buNone/>
              <a:defRPr sz="1414"/>
            </a:lvl7pPr>
            <a:lvl8pPr marL="2827873" indent="0" algn="ctr">
              <a:buNone/>
              <a:defRPr sz="1414"/>
            </a:lvl8pPr>
            <a:lvl9pPr marL="3231855" indent="0" algn="ctr">
              <a:buNone/>
              <a:defRPr sz="1414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959662-BAB8-40BE-8F94-2794A0187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28/11/2025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033093-330B-497C-8C4E-F72E8156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- 6-2025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429CB5-682C-4F44-AF45-94E50533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888C-2246-473E-A69D-9BC16C973E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31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28/11/2025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- 6-2025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28/11/2025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- 6-2025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28/11/2025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- 6-2025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28/11/2025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- 6-2025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28/11/2025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- 6-2025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28/11/2025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- 6-2025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28/11/2025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- 6-2025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28/11/2025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- 6-2025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DC8E9DE-AFD1-4783-B434-2F098487DB8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77875" y="120651"/>
            <a:ext cx="9721080" cy="460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5827" y="941512"/>
            <a:ext cx="10153128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1534" y="5731817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28/11/2025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731817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- 6-2025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45256" y="573722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  <p:sldLayoutId id="214748371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29DF77-A478-FFF4-2246-33D934A1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22/01/2026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E213AC-7DC4-881A-BE68-5F6D9010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6252" y="1712099"/>
            <a:ext cx="4426399" cy="347788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7E7CFD6-0172-42A9-A91E-F497F6A95F1D}"/>
              </a:ext>
            </a:extLst>
          </p:cNvPr>
          <p:cNvSpPr txBox="1"/>
          <p:nvPr/>
        </p:nvSpPr>
        <p:spPr>
          <a:xfrm>
            <a:off x="993899" y="1733600"/>
            <a:ext cx="91450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Project Progress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Review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(PPR) 1-2026</a:t>
            </a:r>
          </a:p>
          <a:p>
            <a:pPr algn="ctr"/>
            <a:endParaRPr lang="fr-FR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r>
              <a:rPr lang="fr-FR" sz="2800" dirty="0">
                <a:latin typeface="+mn-lt"/>
              </a:rPr>
              <a:t>WP- 05 </a:t>
            </a:r>
          </a:p>
          <a:p>
            <a:r>
              <a:rPr lang="fr-FR" sz="2800" dirty="0">
                <a:latin typeface="+mn-lt"/>
              </a:rPr>
              <a:t>Présenté par: </a:t>
            </a:r>
          </a:p>
          <a:p>
            <a:r>
              <a:rPr lang="fr-FR" sz="2400" dirty="0">
                <a:latin typeface="+mn-lt"/>
              </a:rPr>
              <a:t>Mohammed Ben Abdillah</a:t>
            </a:r>
          </a:p>
          <a:p>
            <a:pPr algn="ctr"/>
            <a:endParaRPr lang="fr-FR" sz="2400" dirty="0">
              <a:latin typeface="+mn-lt"/>
            </a:endParaRPr>
          </a:p>
          <a:p>
            <a:pPr algn="ctr"/>
            <a:endParaRPr lang="fr-FR" sz="2400" dirty="0">
              <a:latin typeface="+mn-lt"/>
            </a:endParaRPr>
          </a:p>
          <a:p>
            <a:pPr algn="ctr"/>
            <a:r>
              <a:rPr lang="fr-FR" sz="2400" dirty="0">
                <a:latin typeface="+mn-lt"/>
              </a:rPr>
              <a:t>22 janvier 2026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537CC1-C2DF-C452-B89B-2387774B0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867" y="774789"/>
            <a:ext cx="1117600" cy="762000"/>
          </a:xfrm>
          <a:prstGeom prst="rect">
            <a:avLst/>
          </a:prstGeom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58073F5-65AE-433A-92CC-DF8F85E01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- 1-2026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332A01-431A-48EB-AFE2-7D28EA117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810" y="714397"/>
            <a:ext cx="1538099" cy="150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6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0B639E-528D-4BD5-8490-20E704B4C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BPM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3B8B97-368B-4533-AAE7-4AFDAA16C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68359" y="661137"/>
            <a:ext cx="10081120" cy="5053682"/>
          </a:xfrm>
        </p:spPr>
        <p:txBody>
          <a:bodyPr>
            <a:normAutofit/>
          </a:bodyPr>
          <a:lstStyle/>
          <a:p>
            <a:r>
              <a:rPr lang="fr-FR" dirty="0"/>
              <a:t>Injecteur, LINAC + anneau PERLE 1 tour :</a:t>
            </a:r>
          </a:p>
          <a:p>
            <a:pPr lvl="1"/>
            <a:r>
              <a:rPr lang="fr-FR" dirty="0"/>
              <a:t>BPM en bloc : entre 10 et 15k€</a:t>
            </a:r>
          </a:p>
          <a:p>
            <a:pPr lvl="1"/>
            <a:r>
              <a:rPr lang="fr-FR" dirty="0"/>
              <a:t>BPM en 2 étapes: </a:t>
            </a:r>
          </a:p>
          <a:p>
            <a:pPr lvl="2"/>
            <a:r>
              <a:rPr lang="fr-FR" dirty="0"/>
              <a:t>devis KYOCERA pour les traversées: 4k€ par BPM</a:t>
            </a:r>
          </a:p>
          <a:p>
            <a:pPr lvl="2"/>
            <a:r>
              <a:rPr lang="fr-FR" dirty="0"/>
              <a:t>Intégration BPM (hors steerers) : En attente des estimations </a:t>
            </a:r>
          </a:p>
          <a:p>
            <a:pPr lvl="2"/>
            <a:endParaRPr lang="fr-FR" dirty="0"/>
          </a:p>
          <a:p>
            <a:pPr lvl="1"/>
            <a:r>
              <a:rPr lang="fr-FR" dirty="0"/>
              <a:t>Electronique d’acquisition: </a:t>
            </a:r>
          </a:p>
          <a:p>
            <a:pPr lvl="2"/>
            <a:r>
              <a:rPr lang="fr-FR" dirty="0"/>
              <a:t>Visite du LPSC les 27 et 28 janvier 2026</a:t>
            </a:r>
          </a:p>
          <a:p>
            <a:pPr lvl="2"/>
            <a:r>
              <a:rPr lang="fr-FR" dirty="0"/>
              <a:t>Solution libera en backup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69966B6-6B18-451F-96CE-80CB4894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3" name="Espace réservé de la date 2">
            <a:extLst>
              <a:ext uri="{FF2B5EF4-FFF2-40B4-BE49-F238E27FC236}">
                <a16:creationId xmlns:a16="http://schemas.microsoft.com/office/drawing/2014/main" id="{8DE3FC25-A35D-4D17-951C-C7E8934478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1224135" cy="322263"/>
          </a:xfrm>
        </p:spPr>
        <p:txBody>
          <a:bodyPr/>
          <a:lstStyle/>
          <a:p>
            <a:r>
              <a:rPr lang="fr-FR" dirty="0"/>
              <a:t>22/01/2026</a:t>
            </a:r>
          </a:p>
        </p:txBody>
      </p:sp>
      <p:sp>
        <p:nvSpPr>
          <p:cNvPr id="14" name="Espace réservé du pied de page 1">
            <a:extLst>
              <a:ext uri="{FF2B5EF4-FFF2-40B4-BE49-F238E27FC236}">
                <a16:creationId xmlns:a16="http://schemas.microsoft.com/office/drawing/2014/main" id="{82EE5A2D-72F3-4F6E-A259-55698167B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- 1-2026</a:t>
            </a:r>
          </a:p>
        </p:txBody>
      </p:sp>
    </p:spTree>
    <p:extLst>
      <p:ext uri="{BB962C8B-B14F-4D97-AF65-F5344CB8AC3E}">
        <p14:creationId xmlns:p14="http://schemas.microsoft.com/office/powerpoint/2010/main" val="4118776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0B639E-528D-4BD5-8490-20E704B4C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BPM 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69966B6-6B18-451F-96CE-80CB4894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3" name="Espace réservé de la date 2">
            <a:extLst>
              <a:ext uri="{FF2B5EF4-FFF2-40B4-BE49-F238E27FC236}">
                <a16:creationId xmlns:a16="http://schemas.microsoft.com/office/drawing/2014/main" id="{8DE3FC25-A35D-4D17-951C-C7E8934478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1224135" cy="322263"/>
          </a:xfrm>
        </p:spPr>
        <p:txBody>
          <a:bodyPr/>
          <a:lstStyle/>
          <a:p>
            <a:r>
              <a:rPr lang="fr-FR" dirty="0"/>
              <a:t>22/01/2026</a:t>
            </a:r>
          </a:p>
        </p:txBody>
      </p:sp>
      <p:sp>
        <p:nvSpPr>
          <p:cNvPr id="14" name="Espace réservé du pied de page 1">
            <a:extLst>
              <a:ext uri="{FF2B5EF4-FFF2-40B4-BE49-F238E27FC236}">
                <a16:creationId xmlns:a16="http://schemas.microsoft.com/office/drawing/2014/main" id="{82EE5A2D-72F3-4F6E-A259-55698167B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- 1-2026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4C5B76-A226-4855-9B55-23E7B7F55501}"/>
              </a:ext>
            </a:extLst>
          </p:cNvPr>
          <p:cNvSpPr/>
          <p:nvPr/>
        </p:nvSpPr>
        <p:spPr>
          <a:xfrm>
            <a:off x="2207683" y="634607"/>
            <a:ext cx="84827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Mesure de la position et de la phase de chaque faisceau séparément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D9B691D-4B10-4EAF-B06C-2C6DC6ABEDBC}"/>
              </a:ext>
            </a:extLst>
          </p:cNvPr>
          <p:cNvSpPr txBox="1"/>
          <p:nvPr/>
        </p:nvSpPr>
        <p:spPr>
          <a:xfrm>
            <a:off x="0" y="985059"/>
            <a:ext cx="653851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/>
              <a:t>Technique des sampling scopes équivalent à de l’effet stroboscopique : on ajoute un délai entre chaque période, et on reconstitue le signal ensuite.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/>
              <a:t>Moyennage en mesurant N fois le même moment sur une impulsion avant d’appliquer le délai.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/>
              <a:t>Ordre de grandeur du temps d’une mesure:</a:t>
            </a:r>
          </a:p>
          <a:p>
            <a:pPr marL="844550" lvl="1" indent="-342900">
              <a:buFont typeface="Wingdings" panose="05000000000000000000" pitchFamily="2" charset="2"/>
              <a:buChar char="Ø"/>
            </a:pPr>
            <a:r>
              <a:rPr lang="fr-FR" dirty="0"/>
              <a:t>Temps mesure ADC : 6,25 µs avec </a:t>
            </a:r>
            <a:r>
              <a:rPr lang="fr-FR" dirty="0" err="1"/>
              <a:t>T</a:t>
            </a:r>
            <a:r>
              <a:rPr lang="fr-FR" sz="1200" dirty="0" err="1"/>
              <a:t>délai</a:t>
            </a:r>
            <a:r>
              <a:rPr lang="fr-FR" dirty="0"/>
              <a:t>=10 </a:t>
            </a:r>
            <a:r>
              <a:rPr lang="fr-FR" dirty="0" err="1"/>
              <a:t>ps</a:t>
            </a:r>
            <a:r>
              <a:rPr lang="fr-FR" dirty="0"/>
              <a:t> et </a:t>
            </a:r>
            <a:r>
              <a:rPr lang="fr-FR" dirty="0" err="1"/>
              <a:t>F</a:t>
            </a:r>
            <a:r>
              <a:rPr lang="fr-FR" sz="1200" dirty="0" err="1"/>
              <a:t>ech</a:t>
            </a:r>
            <a:r>
              <a:rPr lang="fr-FR" dirty="0"/>
              <a:t>= 400 MHz</a:t>
            </a:r>
          </a:p>
          <a:p>
            <a:pPr marL="844550" lvl="1" indent="-342900">
              <a:buFont typeface="Wingdings" panose="05000000000000000000" pitchFamily="2" charset="2"/>
              <a:buChar char="Ø"/>
            </a:pPr>
            <a:r>
              <a:rPr lang="fr-FR" dirty="0"/>
              <a:t>Moyennage : x N (1000 pts) =&gt; ~ 6,25 ms</a:t>
            </a:r>
          </a:p>
          <a:p>
            <a:pPr marL="844550" lvl="1" indent="-342900">
              <a:buFont typeface="Wingdings" panose="05000000000000000000" pitchFamily="2" charset="2"/>
              <a:buChar char="Ø"/>
            </a:pPr>
            <a:r>
              <a:rPr lang="fr-FR" dirty="0"/>
              <a:t>Application du délai : ~ 25 </a:t>
            </a:r>
            <a:r>
              <a:rPr lang="fr-FR" dirty="0" err="1"/>
              <a:t>μs</a:t>
            </a:r>
            <a:endParaRPr lang="fr-FR" dirty="0"/>
          </a:p>
          <a:p>
            <a:pPr marL="844550" lvl="1" indent="-342900">
              <a:buFont typeface="Wingdings" panose="05000000000000000000" pitchFamily="2" charset="2"/>
              <a:buChar char="Ø"/>
            </a:pPr>
            <a:endParaRPr lang="fr-FR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dirty="0"/>
              <a:t>Des techniques de « </a:t>
            </a:r>
            <a:r>
              <a:rPr lang="fr-FR" dirty="0" err="1"/>
              <a:t>fitting</a:t>
            </a:r>
            <a:r>
              <a:rPr lang="fr-FR" dirty="0"/>
              <a:t> » peuvent être utilisés pour améliorer la résolution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DA1982F-9474-486A-981B-BBF4D7EB6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505" y="1039557"/>
            <a:ext cx="4306269" cy="321432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2242560-E7DD-4EDA-BAB2-8651C9C31DA9}"/>
              </a:ext>
            </a:extLst>
          </p:cNvPr>
          <p:cNvSpPr txBox="1"/>
          <p:nvPr/>
        </p:nvSpPr>
        <p:spPr>
          <a:xfrm>
            <a:off x="6980309" y="4349695"/>
            <a:ext cx="37918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FF0000"/>
                </a:solidFill>
              </a:rPr>
              <a:t>Illustration d’un échantillonnage</a:t>
            </a:r>
          </a:p>
          <a:p>
            <a:r>
              <a:rPr lang="fr-FR" sz="1800" dirty="0">
                <a:solidFill>
                  <a:srgbClr val="FF0000"/>
                </a:solidFill>
              </a:rPr>
              <a:t>stroboscopique sur 4 périodes pour un signal BPM situé en entrée de Linac pour PERLE 3 tours </a:t>
            </a:r>
          </a:p>
        </p:txBody>
      </p:sp>
    </p:spTree>
    <p:extLst>
      <p:ext uri="{BB962C8B-B14F-4D97-AF65-F5344CB8AC3E}">
        <p14:creationId xmlns:p14="http://schemas.microsoft.com/office/powerpoint/2010/main" val="4044924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0B639E-528D-4BD5-8490-20E704B4C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BCM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3B8B97-368B-4533-AAE7-4AFDAA16C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0461" y="653480"/>
            <a:ext cx="8094238" cy="4896544"/>
          </a:xfrm>
        </p:spPr>
        <p:txBody>
          <a:bodyPr>
            <a:normAutofit/>
          </a:bodyPr>
          <a:lstStyle/>
          <a:p>
            <a:r>
              <a:rPr lang="fr-FR" dirty="0"/>
              <a:t>Coupe de Faraday (CF) pour le canon : </a:t>
            </a:r>
          </a:p>
          <a:p>
            <a:pPr lvl="1"/>
            <a:r>
              <a:rPr lang="fr-FR" dirty="0" err="1"/>
              <a:t>Factory</a:t>
            </a:r>
            <a:r>
              <a:rPr lang="fr-FR" dirty="0"/>
              <a:t> Acceptance Tests reçus le 9/12/2025</a:t>
            </a:r>
          </a:p>
          <a:p>
            <a:pPr lvl="1"/>
            <a:r>
              <a:rPr lang="fr-FR" dirty="0"/>
              <a:t>CF livrée le 17/12/2025</a:t>
            </a:r>
          </a:p>
          <a:p>
            <a:pPr lvl="1"/>
            <a:r>
              <a:rPr lang="fr-FR" dirty="0"/>
              <a:t>Tests électriques le 19/12: ok</a:t>
            </a:r>
          </a:p>
          <a:p>
            <a:pPr lvl="1"/>
            <a:r>
              <a:rPr lang="fr-FR" dirty="0"/>
              <a:t> Faux positionnement de la tête de la CF</a:t>
            </a:r>
          </a:p>
          <a:p>
            <a:pPr lvl="2"/>
            <a:r>
              <a:rPr lang="fr-FR" dirty="0"/>
              <a:t>Ecart de 27 à 32mm entre les mesures et le dernier fichier .</a:t>
            </a:r>
            <a:r>
              <a:rPr lang="fr-FR" dirty="0" err="1"/>
              <a:t>step</a:t>
            </a:r>
            <a:endParaRPr lang="fr-FR" dirty="0"/>
          </a:p>
          <a:p>
            <a:pPr lvl="2"/>
            <a:r>
              <a:rPr lang="fr-FR" dirty="0"/>
              <a:t>Merci au BE pour la solution et leur réactivité</a:t>
            </a:r>
          </a:p>
          <a:p>
            <a:pPr lvl="1"/>
            <a:r>
              <a:rPr lang="fr-FR" dirty="0"/>
              <a:t>Tests d’étanchéité le 19/01: ok</a:t>
            </a:r>
          </a:p>
          <a:p>
            <a:pPr lvl="1"/>
            <a:r>
              <a:rPr lang="fr-FR" dirty="0"/>
              <a:t>Réunion avec NTG le 29/01</a:t>
            </a:r>
          </a:p>
          <a:p>
            <a:r>
              <a:rPr lang="fr-FR" dirty="0"/>
              <a:t>ICT: </a:t>
            </a:r>
          </a:p>
          <a:p>
            <a:pPr lvl="1"/>
            <a:r>
              <a:rPr lang="fr-FR" dirty="0"/>
              <a:t>Détecteur d’enveloppe en cours de développement</a:t>
            </a: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69966B6-6B18-451F-96CE-80CB4894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9" name="Espace réservé de la date 2">
            <a:extLst>
              <a:ext uri="{FF2B5EF4-FFF2-40B4-BE49-F238E27FC236}">
                <a16:creationId xmlns:a16="http://schemas.microsoft.com/office/drawing/2014/main" id="{1565D0DF-98ED-42D4-9EF3-70D8CA95D1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1224135" cy="322263"/>
          </a:xfrm>
        </p:spPr>
        <p:txBody>
          <a:bodyPr/>
          <a:lstStyle/>
          <a:p>
            <a:r>
              <a:rPr lang="fr-FR" dirty="0"/>
              <a:t>22/01/2026</a:t>
            </a:r>
          </a:p>
        </p:txBody>
      </p:sp>
      <p:sp>
        <p:nvSpPr>
          <p:cNvPr id="10" name="Espace réservé du pied de page 1">
            <a:extLst>
              <a:ext uri="{FF2B5EF4-FFF2-40B4-BE49-F238E27FC236}">
                <a16:creationId xmlns:a16="http://schemas.microsoft.com/office/drawing/2014/main" id="{A2EB7FF7-C636-4A8A-AFC3-A7AE1658C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- 1-2026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4F0D16B-8959-4A17-9E8F-0C5430A4A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005" y="0"/>
            <a:ext cx="2722982" cy="605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04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0B639E-528D-4BD5-8490-20E704B4C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Mesure du profil transverse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69966B6-6B18-451F-96CE-80CB4894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0F3B8B97-368B-4533-AAE7-4AFDAA16C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67" y="1373560"/>
            <a:ext cx="8907311" cy="3816424"/>
          </a:xfrm>
        </p:spPr>
        <p:txBody>
          <a:bodyPr>
            <a:normAutofit/>
          </a:bodyPr>
          <a:lstStyle/>
          <a:p>
            <a:r>
              <a:rPr lang="fr-FR" dirty="0"/>
              <a:t>Canon :  </a:t>
            </a:r>
          </a:p>
          <a:p>
            <a:pPr lvl="1"/>
            <a:r>
              <a:rPr lang="fr-FR" dirty="0"/>
              <a:t>Ecran sur place 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Caméra opérationnelle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Test ensemble : C&amp;C et Trigger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Caméra à installer</a:t>
            </a: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25" name="Espace réservé de la date 2">
            <a:extLst>
              <a:ext uri="{FF2B5EF4-FFF2-40B4-BE49-F238E27FC236}">
                <a16:creationId xmlns:a16="http://schemas.microsoft.com/office/drawing/2014/main" id="{9368F3FA-9589-4A89-8E01-AD76EE1D4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1224135" cy="322263"/>
          </a:xfrm>
        </p:spPr>
        <p:txBody>
          <a:bodyPr/>
          <a:lstStyle/>
          <a:p>
            <a:r>
              <a:rPr lang="fr-FR" dirty="0"/>
              <a:t>22/01/2026</a:t>
            </a:r>
          </a:p>
        </p:txBody>
      </p:sp>
      <p:sp>
        <p:nvSpPr>
          <p:cNvPr id="26" name="Espace réservé du pied de page 1">
            <a:extLst>
              <a:ext uri="{FF2B5EF4-FFF2-40B4-BE49-F238E27FC236}">
                <a16:creationId xmlns:a16="http://schemas.microsoft.com/office/drawing/2014/main" id="{A7FA7DE5-0252-4532-9001-872EB4D04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- 1-2026</a:t>
            </a:r>
          </a:p>
        </p:txBody>
      </p:sp>
    </p:spTree>
    <p:extLst>
      <p:ext uri="{BB962C8B-B14F-4D97-AF65-F5344CB8AC3E}">
        <p14:creationId xmlns:p14="http://schemas.microsoft.com/office/powerpoint/2010/main" val="2756710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0B639E-528D-4BD5-8490-20E704B4C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BLM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69966B6-6B18-451F-96CE-80CB4894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-1" y="941512"/>
            <a:ext cx="104989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800" dirty="0"/>
              <a:t>B. </a:t>
            </a:r>
            <a:r>
              <a:rPr lang="fr-FR" sz="2800" dirty="0" err="1"/>
              <a:t>Chemyol</a:t>
            </a:r>
            <a:r>
              <a:rPr lang="fr-FR" sz="2800" dirty="0"/>
              <a:t> (LPSC) responsable de tâche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800" dirty="0"/>
              <a:t>Réunion de lancement le 20/01/26 avec présence IPHC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800" dirty="0"/>
              <a:t>Simulations lancées: premiers détails pour les cahiers des charges (détecteur et électronique) pour 03/2026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800" dirty="0"/>
              <a:t>Collaborations avec IPHC et IP2I Lyon</a:t>
            </a:r>
          </a:p>
        </p:txBody>
      </p:sp>
      <p:sp>
        <p:nvSpPr>
          <p:cNvPr id="12" name="Espace réservé de la date 2">
            <a:extLst>
              <a:ext uri="{FF2B5EF4-FFF2-40B4-BE49-F238E27FC236}">
                <a16:creationId xmlns:a16="http://schemas.microsoft.com/office/drawing/2014/main" id="{29078277-1147-4E96-AF31-19D5900BA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1224135" cy="322263"/>
          </a:xfrm>
        </p:spPr>
        <p:txBody>
          <a:bodyPr/>
          <a:lstStyle/>
          <a:p>
            <a:r>
              <a:rPr lang="fr-FR" dirty="0"/>
              <a:t>22/01/2026</a:t>
            </a:r>
          </a:p>
        </p:txBody>
      </p:sp>
      <p:sp>
        <p:nvSpPr>
          <p:cNvPr id="13" name="Espace réservé du pied de page 1">
            <a:extLst>
              <a:ext uri="{FF2B5EF4-FFF2-40B4-BE49-F238E27FC236}">
                <a16:creationId xmlns:a16="http://schemas.microsoft.com/office/drawing/2014/main" id="{861F4106-76D7-4640-8390-04735A68E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- 1-2026</a:t>
            </a:r>
          </a:p>
        </p:txBody>
      </p:sp>
    </p:spTree>
    <p:extLst>
      <p:ext uri="{BB962C8B-B14F-4D97-AF65-F5344CB8AC3E}">
        <p14:creationId xmlns:p14="http://schemas.microsoft.com/office/powerpoint/2010/main" val="778183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6268DB-9CDE-442D-A095-7D9224F69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Planning et principaux jalons du WP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DF2093F-35B0-4067-BEC6-D953D242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7</a:t>
            </a:fld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985C0CA-6523-4FFA-8435-ABD046B18568}"/>
              </a:ext>
            </a:extLst>
          </p:cNvPr>
          <p:cNvCxnSpPr>
            <a:cxnSpLocks/>
            <a:stCxn id="45" idx="2"/>
          </p:cNvCxnSpPr>
          <p:nvPr/>
        </p:nvCxnSpPr>
        <p:spPr>
          <a:xfrm>
            <a:off x="6035830" y="3243783"/>
            <a:ext cx="18426" cy="142172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460D9F2-147A-4585-97CB-B7AAACBDA8A4}"/>
              </a:ext>
            </a:extLst>
          </p:cNvPr>
          <p:cNvSpPr/>
          <p:nvPr/>
        </p:nvSpPr>
        <p:spPr>
          <a:xfrm>
            <a:off x="3174031" y="1280778"/>
            <a:ext cx="1430559" cy="3408828"/>
          </a:xfrm>
          <a:prstGeom prst="rect">
            <a:avLst/>
          </a:prstGeom>
          <a:solidFill>
            <a:srgbClr val="F43CDE">
              <a:alpha val="11000"/>
            </a:srgb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Bahnschrift SemiBold" panose="020B05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A8584B-18CE-43FA-8BB8-B9B8022ACD61}"/>
              </a:ext>
            </a:extLst>
          </p:cNvPr>
          <p:cNvSpPr/>
          <p:nvPr/>
        </p:nvSpPr>
        <p:spPr>
          <a:xfrm>
            <a:off x="6970563" y="722771"/>
            <a:ext cx="445608" cy="936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Bahnschrift SemiBold" panose="020B0502040204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B818CE-E54D-4C56-9C94-E0C040867C2B}"/>
              </a:ext>
            </a:extLst>
          </p:cNvPr>
          <p:cNvSpPr/>
          <p:nvPr/>
        </p:nvSpPr>
        <p:spPr>
          <a:xfrm>
            <a:off x="6969299" y="963787"/>
            <a:ext cx="445608" cy="93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Bahnschrift SemiBold" panose="020B0502040204020203" pitchFamily="34" charset="0"/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910C4706-2D89-4C41-8A97-2E5597AED78C}"/>
              </a:ext>
            </a:extLst>
          </p:cNvPr>
          <p:cNvGrpSpPr/>
          <p:nvPr/>
        </p:nvGrpSpPr>
        <p:grpSpPr>
          <a:xfrm>
            <a:off x="6970563" y="1198532"/>
            <a:ext cx="456906" cy="124817"/>
            <a:chOff x="5746387" y="2231600"/>
            <a:chExt cx="547848" cy="72008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5042C351-E8B1-4B3B-8A07-E6DB1FEB5838}"/>
                </a:ext>
              </a:extLst>
            </p:cNvPr>
            <p:cNvSpPr/>
            <p:nvPr/>
          </p:nvSpPr>
          <p:spPr>
            <a:xfrm>
              <a:off x="5746387" y="2231600"/>
              <a:ext cx="187848" cy="7200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Bahnschrift SemiBold" panose="020B0502040204020203" pitchFamily="34" charset="0"/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1D9E6B47-B4C2-4FFD-9F86-3055EE3E21EA}"/>
                </a:ext>
              </a:extLst>
            </p:cNvPr>
            <p:cNvSpPr/>
            <p:nvPr/>
          </p:nvSpPr>
          <p:spPr>
            <a:xfrm>
              <a:off x="6106387" y="2231600"/>
              <a:ext cx="187848" cy="7200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Bahnschrift SemiBold" panose="020B0502040204020203" pitchFamily="34" charset="0"/>
              </a:endParaRPr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0E8BE5BE-236A-443C-8628-5AC492094ED3}"/>
              </a:ext>
            </a:extLst>
          </p:cNvPr>
          <p:cNvSpPr txBox="1"/>
          <p:nvPr/>
        </p:nvSpPr>
        <p:spPr>
          <a:xfrm>
            <a:off x="7431409" y="605522"/>
            <a:ext cx="892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ahnschrift SemiBold" panose="020B0502040204020203" pitchFamily="34" charset="0"/>
              </a:rPr>
              <a:t>Design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7267DC7-FF52-4E4D-A6AD-51E349BD8A17}"/>
              </a:ext>
            </a:extLst>
          </p:cNvPr>
          <p:cNvSpPr txBox="1"/>
          <p:nvPr/>
        </p:nvSpPr>
        <p:spPr>
          <a:xfrm>
            <a:off x="7427469" y="848773"/>
            <a:ext cx="3345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ahnschrift SemiBold" panose="020B0502040204020203" pitchFamily="34" charset="0"/>
              </a:rPr>
              <a:t>Procurement/Construction/Installation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F5A91F0-9842-4F9C-B583-D34ABA8A4BE3}"/>
              </a:ext>
            </a:extLst>
          </p:cNvPr>
          <p:cNvSpPr txBox="1"/>
          <p:nvPr/>
        </p:nvSpPr>
        <p:spPr>
          <a:xfrm>
            <a:off x="7417486" y="1070626"/>
            <a:ext cx="1467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ahnschrift SemiBold" panose="020B0502040204020203" pitchFamily="34" charset="0"/>
              </a:rPr>
              <a:t>Commissioning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33EBC-FD9C-4F78-9E0A-62AFD1DD98B8}"/>
              </a:ext>
            </a:extLst>
          </p:cNvPr>
          <p:cNvSpPr/>
          <p:nvPr/>
        </p:nvSpPr>
        <p:spPr>
          <a:xfrm rot="5400000">
            <a:off x="9380192" y="4760669"/>
            <a:ext cx="216010" cy="524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2031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B29C54-BFBF-4616-98B2-05B0CBDEC141}"/>
              </a:ext>
            </a:extLst>
          </p:cNvPr>
          <p:cNvSpPr/>
          <p:nvPr/>
        </p:nvSpPr>
        <p:spPr>
          <a:xfrm rot="5400000">
            <a:off x="831933" y="4751240"/>
            <a:ext cx="216010" cy="524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EC691B-F827-4B7F-862C-C2E37340C2BF}"/>
              </a:ext>
            </a:extLst>
          </p:cNvPr>
          <p:cNvSpPr/>
          <p:nvPr/>
        </p:nvSpPr>
        <p:spPr>
          <a:xfrm rot="5400000">
            <a:off x="6631342" y="4760669"/>
            <a:ext cx="216010" cy="524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2029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C766F0-B337-4916-987F-38AC93AEFBB2}"/>
              </a:ext>
            </a:extLst>
          </p:cNvPr>
          <p:cNvSpPr/>
          <p:nvPr/>
        </p:nvSpPr>
        <p:spPr>
          <a:xfrm rot="5400000">
            <a:off x="8055910" y="4760669"/>
            <a:ext cx="216010" cy="524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2030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D112267-1D0D-4941-8396-48DEC6D16435}"/>
              </a:ext>
            </a:extLst>
          </p:cNvPr>
          <p:cNvSpPr/>
          <p:nvPr/>
        </p:nvSpPr>
        <p:spPr>
          <a:xfrm rot="5400000">
            <a:off x="5153287" y="4771113"/>
            <a:ext cx="216010" cy="524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2028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5901AA2-7033-4D26-B23C-5B5DE0F3D897}"/>
              </a:ext>
            </a:extLst>
          </p:cNvPr>
          <p:cNvSpPr/>
          <p:nvPr/>
        </p:nvSpPr>
        <p:spPr>
          <a:xfrm rot="5400000">
            <a:off x="3750986" y="4771112"/>
            <a:ext cx="216010" cy="524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2027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B3E3B31-BFEA-4631-8F96-872746F2DBB5}"/>
              </a:ext>
            </a:extLst>
          </p:cNvPr>
          <p:cNvSpPr/>
          <p:nvPr/>
        </p:nvSpPr>
        <p:spPr>
          <a:xfrm rot="5400000">
            <a:off x="2221006" y="4760669"/>
            <a:ext cx="216010" cy="524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2026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3192D377-EAB2-4E02-A00D-E97F6171945F}"/>
              </a:ext>
            </a:extLst>
          </p:cNvPr>
          <p:cNvGrpSpPr/>
          <p:nvPr/>
        </p:nvGrpSpPr>
        <p:grpSpPr>
          <a:xfrm>
            <a:off x="293806" y="4451405"/>
            <a:ext cx="10080789" cy="585726"/>
            <a:chOff x="345828" y="4901952"/>
            <a:chExt cx="10081119" cy="585745"/>
          </a:xfrm>
        </p:grpSpPr>
        <p:sp>
          <p:nvSpPr>
            <p:cNvPr id="119" name="Flèche : droite 11">
              <a:extLst>
                <a:ext uri="{FF2B5EF4-FFF2-40B4-BE49-F238E27FC236}">
                  <a16:creationId xmlns:a16="http://schemas.microsoft.com/office/drawing/2014/main" id="{54447B63-6AAF-479A-AB60-4B0299C6D594}"/>
                </a:ext>
              </a:extLst>
            </p:cNvPr>
            <p:cNvSpPr/>
            <p:nvPr/>
          </p:nvSpPr>
          <p:spPr>
            <a:xfrm>
              <a:off x="345828" y="5117976"/>
              <a:ext cx="10081119" cy="139644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Bahnschrift SemiBold" panose="020B0502040204020203" pitchFamily="34" charset="0"/>
              </a:endParaRPr>
            </a:p>
          </p:txBody>
        </p:sp>
        <p:cxnSp>
          <p:nvCxnSpPr>
            <p:cNvPr id="120" name="Connecteur droit 119">
              <a:extLst>
                <a:ext uri="{FF2B5EF4-FFF2-40B4-BE49-F238E27FC236}">
                  <a16:creationId xmlns:a16="http://schemas.microsoft.com/office/drawing/2014/main" id="{82759382-F6B3-47AD-AE3D-71BD39771B40}"/>
                </a:ext>
              </a:extLst>
            </p:cNvPr>
            <p:cNvCxnSpPr/>
            <p:nvPr/>
          </p:nvCxnSpPr>
          <p:spPr>
            <a:xfrm>
              <a:off x="345828" y="4901952"/>
              <a:ext cx="0" cy="576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eur droit 120">
              <a:extLst>
                <a:ext uri="{FF2B5EF4-FFF2-40B4-BE49-F238E27FC236}">
                  <a16:creationId xmlns:a16="http://schemas.microsoft.com/office/drawing/2014/main" id="{ABCC2C2A-DF41-4FB3-8D38-FF695B405C75}"/>
                </a:ext>
              </a:extLst>
            </p:cNvPr>
            <p:cNvCxnSpPr/>
            <p:nvPr/>
          </p:nvCxnSpPr>
          <p:spPr>
            <a:xfrm>
              <a:off x="1785987" y="4901952"/>
              <a:ext cx="0" cy="576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eur droit 121">
              <a:extLst>
                <a:ext uri="{FF2B5EF4-FFF2-40B4-BE49-F238E27FC236}">
                  <a16:creationId xmlns:a16="http://schemas.microsoft.com/office/drawing/2014/main" id="{0651991D-1641-4ABF-906F-3B30173FD4D9}"/>
                </a:ext>
              </a:extLst>
            </p:cNvPr>
            <p:cNvCxnSpPr/>
            <p:nvPr/>
          </p:nvCxnSpPr>
          <p:spPr>
            <a:xfrm>
              <a:off x="3226147" y="4901952"/>
              <a:ext cx="0" cy="576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>
              <a:extLst>
                <a:ext uri="{FF2B5EF4-FFF2-40B4-BE49-F238E27FC236}">
                  <a16:creationId xmlns:a16="http://schemas.microsoft.com/office/drawing/2014/main" id="{EB1127C1-C9CD-40C9-A450-ACAB37DAB411}"/>
                </a:ext>
              </a:extLst>
            </p:cNvPr>
            <p:cNvCxnSpPr/>
            <p:nvPr/>
          </p:nvCxnSpPr>
          <p:spPr>
            <a:xfrm>
              <a:off x="4666307" y="4911633"/>
              <a:ext cx="0" cy="576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123">
              <a:extLst>
                <a:ext uri="{FF2B5EF4-FFF2-40B4-BE49-F238E27FC236}">
                  <a16:creationId xmlns:a16="http://schemas.microsoft.com/office/drawing/2014/main" id="{EDBB0071-36F6-436E-A31E-DDD009CA082D}"/>
                </a:ext>
              </a:extLst>
            </p:cNvPr>
            <p:cNvCxnSpPr/>
            <p:nvPr/>
          </p:nvCxnSpPr>
          <p:spPr>
            <a:xfrm>
              <a:off x="6106467" y="4901952"/>
              <a:ext cx="0" cy="576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124">
              <a:extLst>
                <a:ext uri="{FF2B5EF4-FFF2-40B4-BE49-F238E27FC236}">
                  <a16:creationId xmlns:a16="http://schemas.microsoft.com/office/drawing/2014/main" id="{FD03B697-1E49-4CE2-8745-E965DE51CFF2}"/>
                </a:ext>
              </a:extLst>
            </p:cNvPr>
            <p:cNvCxnSpPr/>
            <p:nvPr/>
          </p:nvCxnSpPr>
          <p:spPr>
            <a:xfrm>
              <a:off x="7546627" y="4901952"/>
              <a:ext cx="0" cy="576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125">
              <a:extLst>
                <a:ext uri="{FF2B5EF4-FFF2-40B4-BE49-F238E27FC236}">
                  <a16:creationId xmlns:a16="http://schemas.microsoft.com/office/drawing/2014/main" id="{271E85FE-C030-4EB5-B48C-73BCEC46F42D}"/>
                </a:ext>
              </a:extLst>
            </p:cNvPr>
            <p:cNvCxnSpPr/>
            <p:nvPr/>
          </p:nvCxnSpPr>
          <p:spPr>
            <a:xfrm>
              <a:off x="8986787" y="4901952"/>
              <a:ext cx="0" cy="576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8DF8BB1D-449F-4CE3-A004-3FEA71E31153}"/>
              </a:ext>
            </a:extLst>
          </p:cNvPr>
          <p:cNvCxnSpPr>
            <a:cxnSpLocks/>
            <a:stCxn id="77" idx="2"/>
          </p:cNvCxnSpPr>
          <p:nvPr/>
        </p:nvCxnSpPr>
        <p:spPr>
          <a:xfrm>
            <a:off x="6751963" y="3243783"/>
            <a:ext cx="2576" cy="144582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AA24C463-DCED-448D-8F74-65DD7DACCF40}"/>
              </a:ext>
            </a:extLst>
          </p:cNvPr>
          <p:cNvSpPr/>
          <p:nvPr/>
        </p:nvSpPr>
        <p:spPr>
          <a:xfrm>
            <a:off x="288795" y="1280778"/>
            <a:ext cx="1833377" cy="702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Bahnschrift SemiBold" panose="020B0502040204020203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56CFC21-74A9-4CB2-B09A-11FB37926E2D}"/>
              </a:ext>
            </a:extLst>
          </p:cNvPr>
          <p:cNvSpPr/>
          <p:nvPr/>
        </p:nvSpPr>
        <p:spPr>
          <a:xfrm>
            <a:off x="2497905" y="3026755"/>
            <a:ext cx="3464560" cy="867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Bahnschrift SemiBold" panose="020B0502040204020203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3E5AB75-4F44-439C-AFAA-6ADD9A339E2A}"/>
              </a:ext>
            </a:extLst>
          </p:cNvPr>
          <p:cNvSpPr/>
          <p:nvPr/>
        </p:nvSpPr>
        <p:spPr>
          <a:xfrm>
            <a:off x="288795" y="3025630"/>
            <a:ext cx="2209109" cy="9374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Bahnschrift SemiBold" panose="020B0502040204020203" pitchFamily="34" charset="0"/>
            </a:endParaRPr>
          </a:p>
        </p:txBody>
      </p:sp>
      <p:sp>
        <p:nvSpPr>
          <p:cNvPr id="44" name="Explosion : 8 points 32">
            <a:extLst>
              <a:ext uri="{FF2B5EF4-FFF2-40B4-BE49-F238E27FC236}">
                <a16:creationId xmlns:a16="http://schemas.microsoft.com/office/drawing/2014/main" id="{CC66CD2A-4554-4C49-91A6-D852F1516E2A}"/>
              </a:ext>
            </a:extLst>
          </p:cNvPr>
          <p:cNvSpPr/>
          <p:nvPr/>
        </p:nvSpPr>
        <p:spPr>
          <a:xfrm>
            <a:off x="1998413" y="1143853"/>
            <a:ext cx="360027" cy="3619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Bahnschrift SemiBold" panose="020B0502040204020203" pitchFamily="34" charset="0"/>
            </a:endParaRPr>
          </a:p>
        </p:txBody>
      </p:sp>
      <p:sp>
        <p:nvSpPr>
          <p:cNvPr id="45" name="Explosion : 8 points 36">
            <a:extLst>
              <a:ext uri="{FF2B5EF4-FFF2-40B4-BE49-F238E27FC236}">
                <a16:creationId xmlns:a16="http://schemas.microsoft.com/office/drawing/2014/main" id="{3F4AE2A3-73F2-4832-9D4E-50FDF53D45B8}"/>
              </a:ext>
            </a:extLst>
          </p:cNvPr>
          <p:cNvSpPr/>
          <p:nvPr/>
        </p:nvSpPr>
        <p:spPr>
          <a:xfrm>
            <a:off x="5894403" y="2881823"/>
            <a:ext cx="360027" cy="3619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Bahnschrift SemiBold" panose="020B0502040204020203" pitchFamily="34" charset="0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C44D5E37-4BC2-4E6F-BE40-2B1329D06B7B}"/>
              </a:ext>
            </a:extLst>
          </p:cNvPr>
          <p:cNvSpPr txBox="1"/>
          <p:nvPr/>
        </p:nvSpPr>
        <p:spPr>
          <a:xfrm>
            <a:off x="1545874" y="767879"/>
            <a:ext cx="12482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Bahnschrift SemiBold" panose="020B0502040204020203" pitchFamily="34" charset="0"/>
              </a:rPr>
              <a:t>First electrons April 2026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987FA562-3A21-4B64-89DD-60FA6DE8B58C}"/>
              </a:ext>
            </a:extLst>
          </p:cNvPr>
          <p:cNvSpPr txBox="1"/>
          <p:nvPr/>
        </p:nvSpPr>
        <p:spPr>
          <a:xfrm>
            <a:off x="200786" y="1373560"/>
            <a:ext cx="2097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hnschrift SemiBold" panose="020B0502040204020203" pitchFamily="34" charset="0"/>
              </a:rPr>
              <a:t>DC Gun @ 350 keV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284D7AF9-3C4A-4751-BB85-4C2FBC423AD9}"/>
              </a:ext>
            </a:extLst>
          </p:cNvPr>
          <p:cNvSpPr txBox="1"/>
          <p:nvPr/>
        </p:nvSpPr>
        <p:spPr>
          <a:xfrm>
            <a:off x="225508" y="3124509"/>
            <a:ext cx="2628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hnschrift SemiBold" panose="020B0502040204020203" pitchFamily="34" charset="0"/>
              </a:rPr>
              <a:t>Injector @ 7 MeV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317FD999-1C06-4240-8B1C-D32961AFB197}"/>
              </a:ext>
            </a:extLst>
          </p:cNvPr>
          <p:cNvSpPr txBox="1"/>
          <p:nvPr/>
        </p:nvSpPr>
        <p:spPr>
          <a:xfrm>
            <a:off x="4487393" y="909635"/>
            <a:ext cx="9470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ahnschrift SemiBold" panose="020B0502040204020203" pitchFamily="34" charset="0"/>
              </a:rPr>
              <a:t>20 mA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2B01EB11-DBB4-4495-9A92-95ADFA956F97}"/>
              </a:ext>
            </a:extLst>
          </p:cNvPr>
          <p:cNvSpPr txBox="1"/>
          <p:nvPr/>
        </p:nvSpPr>
        <p:spPr>
          <a:xfrm>
            <a:off x="6526137" y="2617747"/>
            <a:ext cx="6860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ahnschrift SemiBold" panose="020B0502040204020203" pitchFamily="34" charset="0"/>
              </a:rPr>
              <a:t>5 mA</a:t>
            </a:r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8619935D-4F0F-4DA7-A9C8-5A90CE5EA080}"/>
              </a:ext>
            </a:extLst>
          </p:cNvPr>
          <p:cNvGrpSpPr/>
          <p:nvPr/>
        </p:nvGrpSpPr>
        <p:grpSpPr>
          <a:xfrm>
            <a:off x="2367998" y="1281599"/>
            <a:ext cx="1015043" cy="93600"/>
            <a:chOff x="5718995" y="2231600"/>
            <a:chExt cx="1350025" cy="72008"/>
          </a:xfrm>
        </p:grpSpPr>
        <p:grpSp>
          <p:nvGrpSpPr>
            <p:cNvPr id="107" name="Groupe 106">
              <a:extLst>
                <a:ext uri="{FF2B5EF4-FFF2-40B4-BE49-F238E27FC236}">
                  <a16:creationId xmlns:a16="http://schemas.microsoft.com/office/drawing/2014/main" id="{BFED919B-94F4-40F7-A6F9-E14CBE347422}"/>
                </a:ext>
              </a:extLst>
            </p:cNvPr>
            <p:cNvGrpSpPr/>
            <p:nvPr/>
          </p:nvGrpSpPr>
          <p:grpSpPr>
            <a:xfrm>
              <a:off x="5718995" y="2231600"/>
              <a:ext cx="602633" cy="72008"/>
              <a:chOff x="5746387" y="2231600"/>
              <a:chExt cx="547848" cy="72008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766D27F4-1553-44CF-B49A-8896A853F615}"/>
                  </a:ext>
                </a:extLst>
              </p:cNvPr>
              <p:cNvSpPr/>
              <p:nvPr/>
            </p:nvSpPr>
            <p:spPr>
              <a:xfrm>
                <a:off x="574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Bahnschrift SemiBold" panose="020B0502040204020203" pitchFamily="34" charset="0"/>
                </a:endParaRPr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C91B4CE9-FAB5-4274-BEF2-FED29D7DF23C}"/>
                  </a:ext>
                </a:extLst>
              </p:cNvPr>
              <p:cNvSpPr/>
              <p:nvPr/>
            </p:nvSpPr>
            <p:spPr>
              <a:xfrm>
                <a:off x="610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Bahnschrift SemiBold" panose="020B0502040204020203" pitchFamily="34" charset="0"/>
                </a:endParaRPr>
              </a:p>
            </p:txBody>
          </p:sp>
        </p:grpSp>
        <p:grpSp>
          <p:nvGrpSpPr>
            <p:cNvPr id="108" name="Groupe 107">
              <a:extLst>
                <a:ext uri="{FF2B5EF4-FFF2-40B4-BE49-F238E27FC236}">
                  <a16:creationId xmlns:a16="http://schemas.microsoft.com/office/drawing/2014/main" id="{BAC895DC-4A58-4AEC-B59A-6637B64394DA}"/>
                </a:ext>
              </a:extLst>
            </p:cNvPr>
            <p:cNvGrpSpPr/>
            <p:nvPr/>
          </p:nvGrpSpPr>
          <p:grpSpPr>
            <a:xfrm>
              <a:off x="6466387" y="2231600"/>
              <a:ext cx="602633" cy="72008"/>
              <a:chOff x="5746387" y="2231600"/>
              <a:chExt cx="547848" cy="72008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A03655A5-AA25-469C-9B59-E1914845AC94}"/>
                  </a:ext>
                </a:extLst>
              </p:cNvPr>
              <p:cNvSpPr/>
              <p:nvPr/>
            </p:nvSpPr>
            <p:spPr>
              <a:xfrm>
                <a:off x="574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Bahnschrift SemiBold" panose="020B0502040204020203" pitchFamily="34" charset="0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E71F2DF3-E11D-4C69-A84F-B3A98FBE316C}"/>
                  </a:ext>
                </a:extLst>
              </p:cNvPr>
              <p:cNvSpPr/>
              <p:nvPr/>
            </p:nvSpPr>
            <p:spPr>
              <a:xfrm>
                <a:off x="610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Bahnschrift SemiBold" panose="020B0502040204020203" pitchFamily="34" charset="0"/>
                </a:endParaRPr>
              </a:p>
            </p:txBody>
          </p:sp>
        </p:grpSp>
      </p:grpSp>
      <p:sp>
        <p:nvSpPr>
          <p:cNvPr id="61" name="Explosion : 8 points 111">
            <a:extLst>
              <a:ext uri="{FF2B5EF4-FFF2-40B4-BE49-F238E27FC236}">
                <a16:creationId xmlns:a16="http://schemas.microsoft.com/office/drawing/2014/main" id="{6D7A1C93-AC07-4F49-BB41-35DFFD2D6461}"/>
              </a:ext>
            </a:extLst>
          </p:cNvPr>
          <p:cNvSpPr/>
          <p:nvPr/>
        </p:nvSpPr>
        <p:spPr>
          <a:xfrm>
            <a:off x="2866107" y="1155278"/>
            <a:ext cx="360027" cy="3619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Bahnschrift SemiBold" panose="020B0502040204020203" pitchFamily="34" charset="0"/>
            </a:endParaRP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9C34E812-8D34-4912-8E11-AEA3A1AFCEFC}"/>
              </a:ext>
            </a:extLst>
          </p:cNvPr>
          <p:cNvSpPr txBox="1"/>
          <p:nvPr/>
        </p:nvSpPr>
        <p:spPr>
          <a:xfrm>
            <a:off x="2745944" y="917635"/>
            <a:ext cx="6500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ahnschrift SemiBold" panose="020B0502040204020203" pitchFamily="34" charset="0"/>
              </a:rPr>
              <a:t>5 mA</a:t>
            </a:r>
          </a:p>
        </p:txBody>
      </p:sp>
      <p:sp>
        <p:nvSpPr>
          <p:cNvPr id="63" name="Explosion : 8 points 128">
            <a:extLst>
              <a:ext uri="{FF2B5EF4-FFF2-40B4-BE49-F238E27FC236}">
                <a16:creationId xmlns:a16="http://schemas.microsoft.com/office/drawing/2014/main" id="{F676BD80-C51F-45A1-AFC1-BDF31CDF98B5}"/>
              </a:ext>
            </a:extLst>
          </p:cNvPr>
          <p:cNvSpPr/>
          <p:nvPr/>
        </p:nvSpPr>
        <p:spPr>
          <a:xfrm>
            <a:off x="8615821" y="2882362"/>
            <a:ext cx="360027" cy="3619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Bahnschrift SemiBold" panose="020B0502040204020203" pitchFamily="34" charset="0"/>
            </a:endParaRP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E2C4055D-C96E-4469-B594-5DA6BAB6FAC0}"/>
              </a:ext>
            </a:extLst>
          </p:cNvPr>
          <p:cNvSpPr txBox="1"/>
          <p:nvPr/>
        </p:nvSpPr>
        <p:spPr>
          <a:xfrm>
            <a:off x="8491461" y="2602617"/>
            <a:ext cx="713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ahnschrift SemiBold" panose="020B0502040204020203" pitchFamily="34" charset="0"/>
              </a:rPr>
              <a:t>20 mA</a:t>
            </a:r>
          </a:p>
        </p:txBody>
      </p: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7F2858D5-D3AC-48B8-B33D-1423760DA732}"/>
              </a:ext>
            </a:extLst>
          </p:cNvPr>
          <p:cNvCxnSpPr>
            <a:cxnSpLocks/>
            <a:stCxn id="63" idx="2"/>
          </p:cNvCxnSpPr>
          <p:nvPr/>
        </p:nvCxnSpPr>
        <p:spPr>
          <a:xfrm flipH="1">
            <a:off x="8748783" y="3244322"/>
            <a:ext cx="8465" cy="149291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ZoneTexte 69">
            <a:extLst>
              <a:ext uri="{FF2B5EF4-FFF2-40B4-BE49-F238E27FC236}">
                <a16:creationId xmlns:a16="http://schemas.microsoft.com/office/drawing/2014/main" id="{07943AB1-36F5-4971-A9DE-F8716D94B632}"/>
              </a:ext>
            </a:extLst>
          </p:cNvPr>
          <p:cNvSpPr txBox="1"/>
          <p:nvPr/>
        </p:nvSpPr>
        <p:spPr>
          <a:xfrm>
            <a:off x="1191370" y="2268058"/>
            <a:ext cx="14061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Bahnschrift SemiBold" panose="020B0502040204020203" pitchFamily="34" charset="0"/>
              </a:rPr>
              <a:t>Faraday Cup +</a:t>
            </a:r>
          </a:p>
          <a:p>
            <a:pPr algn="ctr"/>
            <a:r>
              <a:rPr lang="en-US" sz="1100" dirty="0">
                <a:latin typeface="Bahnschrift SemiBold" panose="020B0502040204020203" pitchFamily="34" charset="0"/>
              </a:rPr>
              <a:t>BPMs + Screen operational</a:t>
            </a:r>
          </a:p>
        </p:txBody>
      </p: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E2BB400E-6154-4463-A037-CE12BE92C5D8}"/>
              </a:ext>
            </a:extLst>
          </p:cNvPr>
          <p:cNvGrpSpPr/>
          <p:nvPr/>
        </p:nvGrpSpPr>
        <p:grpSpPr>
          <a:xfrm>
            <a:off x="6272219" y="3025823"/>
            <a:ext cx="453929" cy="93600"/>
            <a:chOff x="5746387" y="2231600"/>
            <a:chExt cx="547848" cy="72008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A204EA6-1D1C-49FE-868D-E5D4C079AC07}"/>
                </a:ext>
              </a:extLst>
            </p:cNvPr>
            <p:cNvSpPr/>
            <p:nvPr/>
          </p:nvSpPr>
          <p:spPr>
            <a:xfrm>
              <a:off x="5746387" y="2231600"/>
              <a:ext cx="187848" cy="7200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Bahnschrift SemiBold" panose="020B0502040204020203" pitchFamily="34" charset="0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570B130-F6EB-4E14-AA99-8A15504A1466}"/>
                </a:ext>
              </a:extLst>
            </p:cNvPr>
            <p:cNvSpPr/>
            <p:nvPr/>
          </p:nvSpPr>
          <p:spPr>
            <a:xfrm>
              <a:off x="6106387" y="2231600"/>
              <a:ext cx="187848" cy="7200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Bahnschrift SemiBold" panose="020B0502040204020203" pitchFamily="34" charset="0"/>
              </a:endParaRPr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BC44C555-F8ED-40FC-A1AE-2A0861E56FDA}"/>
              </a:ext>
            </a:extLst>
          </p:cNvPr>
          <p:cNvSpPr/>
          <p:nvPr/>
        </p:nvSpPr>
        <p:spPr>
          <a:xfrm>
            <a:off x="3219025" y="1281600"/>
            <a:ext cx="509951" cy="846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Bahnschrift SemiBold" panose="020B0502040204020203" pitchFamily="34" charset="0"/>
            </a:endParaRPr>
          </a:p>
        </p:txBody>
      </p:sp>
      <p:grpSp>
        <p:nvGrpSpPr>
          <p:cNvPr id="74" name="Groupe 73">
            <a:extLst>
              <a:ext uri="{FF2B5EF4-FFF2-40B4-BE49-F238E27FC236}">
                <a16:creationId xmlns:a16="http://schemas.microsoft.com/office/drawing/2014/main" id="{0368A806-D714-4391-9194-CCDEC17B76EE}"/>
              </a:ext>
            </a:extLst>
          </p:cNvPr>
          <p:cNvGrpSpPr/>
          <p:nvPr/>
        </p:nvGrpSpPr>
        <p:grpSpPr>
          <a:xfrm>
            <a:off x="7546627" y="3025823"/>
            <a:ext cx="453929" cy="93600"/>
            <a:chOff x="5746387" y="2231600"/>
            <a:chExt cx="547848" cy="72008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F0AC16E-5FCC-4069-BA7C-A75AE0F09304}"/>
                </a:ext>
              </a:extLst>
            </p:cNvPr>
            <p:cNvSpPr/>
            <p:nvPr/>
          </p:nvSpPr>
          <p:spPr>
            <a:xfrm>
              <a:off x="5746387" y="2231600"/>
              <a:ext cx="187848" cy="7200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Bahnschrift SemiBold" panose="020B0502040204020203" pitchFamily="34" charset="0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84CAA5E-A39B-4BB2-B712-D7B7AF99B110}"/>
                </a:ext>
              </a:extLst>
            </p:cNvPr>
            <p:cNvSpPr/>
            <p:nvPr/>
          </p:nvSpPr>
          <p:spPr>
            <a:xfrm>
              <a:off x="6106387" y="2231600"/>
              <a:ext cx="187848" cy="7200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Bahnschrift SemiBold" panose="020B0502040204020203" pitchFamily="34" charset="0"/>
              </a:endParaRPr>
            </a:p>
          </p:txBody>
        </p:sp>
      </p:grpSp>
      <p:grpSp>
        <p:nvGrpSpPr>
          <p:cNvPr id="75" name="Groupe 74">
            <a:extLst>
              <a:ext uri="{FF2B5EF4-FFF2-40B4-BE49-F238E27FC236}">
                <a16:creationId xmlns:a16="http://schemas.microsoft.com/office/drawing/2014/main" id="{57483A3F-7872-4330-9917-358DD59EF4A8}"/>
              </a:ext>
            </a:extLst>
          </p:cNvPr>
          <p:cNvGrpSpPr/>
          <p:nvPr/>
        </p:nvGrpSpPr>
        <p:grpSpPr>
          <a:xfrm>
            <a:off x="8172818" y="3025629"/>
            <a:ext cx="453929" cy="93600"/>
            <a:chOff x="5746387" y="2231600"/>
            <a:chExt cx="547848" cy="72008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65C9D5F8-0D28-40C2-A8BC-38F57C602EAC}"/>
                </a:ext>
              </a:extLst>
            </p:cNvPr>
            <p:cNvSpPr/>
            <p:nvPr/>
          </p:nvSpPr>
          <p:spPr>
            <a:xfrm>
              <a:off x="5746387" y="2231600"/>
              <a:ext cx="187848" cy="7200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Bahnschrift SemiBold" panose="020B0502040204020203" pitchFamily="34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BB99FA6-1071-41CE-83AB-2659178869D9}"/>
                </a:ext>
              </a:extLst>
            </p:cNvPr>
            <p:cNvSpPr/>
            <p:nvPr/>
          </p:nvSpPr>
          <p:spPr>
            <a:xfrm>
              <a:off x="6106387" y="2231600"/>
              <a:ext cx="187848" cy="7200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Bahnschrift SemiBold" panose="020B0502040204020203" pitchFamily="34" charset="0"/>
              </a:endParaRP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54B1C1A8-A658-4E74-90E3-3BBCE1029751}"/>
              </a:ext>
            </a:extLst>
          </p:cNvPr>
          <p:cNvGrpSpPr/>
          <p:nvPr/>
        </p:nvGrpSpPr>
        <p:grpSpPr>
          <a:xfrm>
            <a:off x="6960978" y="3025823"/>
            <a:ext cx="453929" cy="93600"/>
            <a:chOff x="5746387" y="2231600"/>
            <a:chExt cx="547848" cy="72008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7F18B4E-F3F8-4204-B630-AFC6F8353623}"/>
                </a:ext>
              </a:extLst>
            </p:cNvPr>
            <p:cNvSpPr/>
            <p:nvPr/>
          </p:nvSpPr>
          <p:spPr>
            <a:xfrm>
              <a:off x="5746387" y="2231600"/>
              <a:ext cx="187848" cy="7200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Bahnschrift SemiBold" panose="020B0502040204020203" pitchFamily="34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FC8EE4C-2467-40A2-9737-F6D9F5E3B449}"/>
                </a:ext>
              </a:extLst>
            </p:cNvPr>
            <p:cNvSpPr/>
            <p:nvPr/>
          </p:nvSpPr>
          <p:spPr>
            <a:xfrm>
              <a:off x="6106387" y="2231600"/>
              <a:ext cx="187848" cy="7200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Bahnschrift SemiBold" panose="020B0502040204020203" pitchFamily="34" charset="0"/>
              </a:endParaRPr>
            </a:p>
          </p:txBody>
        </p:sp>
      </p:grpSp>
      <p:sp>
        <p:nvSpPr>
          <p:cNvPr id="77" name="Explosion : 8 points 35">
            <a:extLst>
              <a:ext uri="{FF2B5EF4-FFF2-40B4-BE49-F238E27FC236}">
                <a16:creationId xmlns:a16="http://schemas.microsoft.com/office/drawing/2014/main" id="{502D169A-3BD6-4352-A542-32EA313AED02}"/>
              </a:ext>
            </a:extLst>
          </p:cNvPr>
          <p:cNvSpPr/>
          <p:nvPr/>
        </p:nvSpPr>
        <p:spPr>
          <a:xfrm>
            <a:off x="6610536" y="2881823"/>
            <a:ext cx="360027" cy="3619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Bahnschrift SemiBold" panose="020B0502040204020203" pitchFamily="34" charset="0"/>
            </a:endParaRP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46C19C5F-DCA9-478B-8FD4-7C58F1994C0A}"/>
              </a:ext>
            </a:extLst>
          </p:cNvPr>
          <p:cNvSpPr txBox="1"/>
          <p:nvPr/>
        </p:nvSpPr>
        <p:spPr>
          <a:xfrm>
            <a:off x="6923970" y="2597696"/>
            <a:ext cx="16194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Booster </a:t>
            </a:r>
          </a:p>
          <a:p>
            <a:pPr algn="ctr"/>
            <a:r>
              <a:rPr lang="en-US" sz="1100" b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RF sources upgrade</a:t>
            </a:r>
          </a:p>
        </p:txBody>
      </p:sp>
      <p:cxnSp>
        <p:nvCxnSpPr>
          <p:cNvPr id="79" name="Connecteur droit 78"/>
          <p:cNvCxnSpPr/>
          <p:nvPr/>
        </p:nvCxnSpPr>
        <p:spPr>
          <a:xfrm>
            <a:off x="8060042" y="2746767"/>
            <a:ext cx="381196" cy="2743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7031526" y="2735039"/>
            <a:ext cx="381196" cy="2743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ZoneTexte 80">
            <a:extLst>
              <a:ext uri="{FF2B5EF4-FFF2-40B4-BE49-F238E27FC236}">
                <a16:creationId xmlns:a16="http://schemas.microsoft.com/office/drawing/2014/main" id="{3D8E7892-27EB-4652-B2A7-6E920B7D6A94}"/>
              </a:ext>
            </a:extLst>
          </p:cNvPr>
          <p:cNvSpPr txBox="1"/>
          <p:nvPr/>
        </p:nvSpPr>
        <p:spPr>
          <a:xfrm>
            <a:off x="3095303" y="853736"/>
            <a:ext cx="7789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 Upgrade</a:t>
            </a:r>
          </a:p>
          <a:p>
            <a:pPr algn="ctr"/>
            <a:r>
              <a:rPr lang="en-US" sz="1100" b="1" dirty="0">
                <a:solidFill>
                  <a:srgbClr val="C00000"/>
                </a:solidFill>
                <a:latin typeface="Bahnschrift SemiBold" panose="020B0502040204020203" pitchFamily="34" charset="0"/>
              </a:rPr>
              <a:t>Laser</a:t>
            </a:r>
          </a:p>
        </p:txBody>
      </p: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EBA64772-5B41-457E-916B-C77C510C7D8A}"/>
              </a:ext>
            </a:extLst>
          </p:cNvPr>
          <p:cNvGrpSpPr/>
          <p:nvPr/>
        </p:nvGrpSpPr>
        <p:grpSpPr>
          <a:xfrm>
            <a:off x="4546277" y="1256773"/>
            <a:ext cx="294106" cy="84656"/>
            <a:chOff x="5746387" y="2231600"/>
            <a:chExt cx="547848" cy="72008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02FAA450-8041-45EB-ADD3-35AFCC7887CE}"/>
                </a:ext>
              </a:extLst>
            </p:cNvPr>
            <p:cNvSpPr/>
            <p:nvPr/>
          </p:nvSpPr>
          <p:spPr>
            <a:xfrm>
              <a:off x="5746387" y="2231600"/>
              <a:ext cx="187848" cy="7200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Bahnschrift SemiBold" panose="020B0502040204020203" pitchFamily="34" charset="0"/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27BF89D-ABDE-4BB8-8770-429CB4722CE3}"/>
                </a:ext>
              </a:extLst>
            </p:cNvPr>
            <p:cNvSpPr/>
            <p:nvPr/>
          </p:nvSpPr>
          <p:spPr>
            <a:xfrm>
              <a:off x="6106387" y="2231600"/>
              <a:ext cx="187848" cy="7200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Bahnschrift SemiBold" panose="020B0502040204020203" pitchFamily="34" charset="0"/>
              </a:endParaRPr>
            </a:p>
          </p:txBody>
        </p:sp>
      </p:grpSp>
      <p:sp>
        <p:nvSpPr>
          <p:cNvPr id="83" name="Explosion : 8 points 135">
            <a:extLst>
              <a:ext uri="{FF2B5EF4-FFF2-40B4-BE49-F238E27FC236}">
                <a16:creationId xmlns:a16="http://schemas.microsoft.com/office/drawing/2014/main" id="{305F7B37-D845-406A-AC43-13EF5617BF90}"/>
              </a:ext>
            </a:extLst>
          </p:cNvPr>
          <p:cNvSpPr/>
          <p:nvPr/>
        </p:nvSpPr>
        <p:spPr>
          <a:xfrm>
            <a:off x="4810336" y="1146526"/>
            <a:ext cx="360027" cy="3619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Bahnschrift SemiBold" panose="020B0502040204020203" pitchFamily="34" charset="0"/>
            </a:endParaRPr>
          </a:p>
        </p:txBody>
      </p:sp>
      <p:cxnSp>
        <p:nvCxnSpPr>
          <p:cNvPr id="129" name="Connecteur droit 128">
            <a:extLst>
              <a:ext uri="{FF2B5EF4-FFF2-40B4-BE49-F238E27FC236}">
                <a16:creationId xmlns:a16="http://schemas.microsoft.com/office/drawing/2014/main" id="{F44A2E3B-8453-4E6F-9607-7E9A532856FF}"/>
              </a:ext>
            </a:extLst>
          </p:cNvPr>
          <p:cNvCxnSpPr>
            <a:cxnSpLocks/>
          </p:cNvCxnSpPr>
          <p:nvPr/>
        </p:nvCxnSpPr>
        <p:spPr>
          <a:xfrm>
            <a:off x="1871630" y="2735039"/>
            <a:ext cx="22835" cy="193424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ZoneTexte 132">
            <a:extLst>
              <a:ext uri="{FF2B5EF4-FFF2-40B4-BE49-F238E27FC236}">
                <a16:creationId xmlns:a16="http://schemas.microsoft.com/office/drawing/2014/main" id="{C1E8C3B2-A511-476B-BD9D-4354B857A3AD}"/>
              </a:ext>
            </a:extLst>
          </p:cNvPr>
          <p:cNvSpPr txBox="1"/>
          <p:nvPr/>
        </p:nvSpPr>
        <p:spPr>
          <a:xfrm>
            <a:off x="5466284" y="2396470"/>
            <a:ext cx="10838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Bahnschrift SemiBold" panose="020B0502040204020203" pitchFamily="34" charset="0"/>
              </a:rPr>
              <a:t>Booster installation</a:t>
            </a:r>
          </a:p>
        </p:txBody>
      </p:sp>
      <p:cxnSp>
        <p:nvCxnSpPr>
          <p:cNvPr id="138" name="Connecteur droit 137">
            <a:extLst>
              <a:ext uri="{FF2B5EF4-FFF2-40B4-BE49-F238E27FC236}">
                <a16:creationId xmlns:a16="http://schemas.microsoft.com/office/drawing/2014/main" id="{F44A2E3B-8453-4E6F-9607-7E9A532856FF}"/>
              </a:ext>
            </a:extLst>
          </p:cNvPr>
          <p:cNvCxnSpPr>
            <a:cxnSpLocks/>
            <a:stCxn id="139" idx="2"/>
          </p:cNvCxnSpPr>
          <p:nvPr/>
        </p:nvCxnSpPr>
        <p:spPr>
          <a:xfrm flipH="1">
            <a:off x="4892625" y="1852355"/>
            <a:ext cx="6432" cy="288235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ZoneTexte 138">
            <a:extLst>
              <a:ext uri="{FF2B5EF4-FFF2-40B4-BE49-F238E27FC236}">
                <a16:creationId xmlns:a16="http://schemas.microsoft.com/office/drawing/2014/main" id="{07943AB1-36F5-4971-A9DE-F8716D94B632}"/>
              </a:ext>
            </a:extLst>
          </p:cNvPr>
          <p:cNvSpPr txBox="1"/>
          <p:nvPr/>
        </p:nvSpPr>
        <p:spPr>
          <a:xfrm>
            <a:off x="4267710" y="1590745"/>
            <a:ext cx="12626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B050"/>
                </a:solidFill>
                <a:latin typeface="Bahnschrift SemiBold" panose="020B0502040204020203" pitchFamily="34" charset="0"/>
              </a:rPr>
              <a:t>Diags Delivery</a:t>
            </a:r>
          </a:p>
        </p:txBody>
      </p:sp>
      <p:sp>
        <p:nvSpPr>
          <p:cNvPr id="140" name="ZoneTexte 139">
            <a:extLst>
              <a:ext uri="{FF2B5EF4-FFF2-40B4-BE49-F238E27FC236}">
                <a16:creationId xmlns:a16="http://schemas.microsoft.com/office/drawing/2014/main" id="{07943AB1-36F5-4971-A9DE-F8716D94B632}"/>
              </a:ext>
            </a:extLst>
          </p:cNvPr>
          <p:cNvSpPr txBox="1"/>
          <p:nvPr/>
        </p:nvSpPr>
        <p:spPr>
          <a:xfrm>
            <a:off x="2618467" y="1591325"/>
            <a:ext cx="1110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B050"/>
                </a:solidFill>
                <a:latin typeface="Bahnschrift SemiBold" panose="020B0502040204020203" pitchFamily="34" charset="0"/>
              </a:rPr>
              <a:t>Orders for </a:t>
            </a:r>
          </a:p>
          <a:p>
            <a:pPr algn="ctr"/>
            <a:r>
              <a:rPr lang="en-US" sz="1200" dirty="0">
                <a:solidFill>
                  <a:srgbClr val="00B050"/>
                </a:solidFill>
                <a:latin typeface="Bahnschrift SemiBold" panose="020B0502040204020203" pitchFamily="34" charset="0"/>
              </a:rPr>
              <a:t>6 to 8 BPMs: </a:t>
            </a:r>
          </a:p>
        </p:txBody>
      </p:sp>
      <p:cxnSp>
        <p:nvCxnSpPr>
          <p:cNvPr id="141" name="Connecteur droit 140">
            <a:extLst>
              <a:ext uri="{FF2B5EF4-FFF2-40B4-BE49-F238E27FC236}">
                <a16:creationId xmlns:a16="http://schemas.microsoft.com/office/drawing/2014/main" id="{F44A2E3B-8453-4E6F-9607-7E9A532856FF}"/>
              </a:ext>
            </a:extLst>
          </p:cNvPr>
          <p:cNvCxnSpPr>
            <a:cxnSpLocks/>
            <a:stCxn id="140" idx="2"/>
          </p:cNvCxnSpPr>
          <p:nvPr/>
        </p:nvCxnSpPr>
        <p:spPr>
          <a:xfrm>
            <a:off x="3173722" y="2052990"/>
            <a:ext cx="4737" cy="260531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ZoneTexte 144">
            <a:extLst>
              <a:ext uri="{FF2B5EF4-FFF2-40B4-BE49-F238E27FC236}">
                <a16:creationId xmlns:a16="http://schemas.microsoft.com/office/drawing/2014/main" id="{07943AB1-36F5-4971-A9DE-F8716D94B632}"/>
              </a:ext>
            </a:extLst>
          </p:cNvPr>
          <p:cNvSpPr txBox="1"/>
          <p:nvPr/>
        </p:nvSpPr>
        <p:spPr>
          <a:xfrm>
            <a:off x="3226095" y="2260149"/>
            <a:ext cx="13085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B050"/>
                </a:solidFill>
                <a:latin typeface="Bahnschrift SemiBold" panose="020B0502040204020203" pitchFamily="34" charset="0"/>
              </a:rPr>
              <a:t>Orders for ICTs, Screens, </a:t>
            </a:r>
            <a:r>
              <a:rPr lang="en-US" sz="1100" dirty="0" err="1">
                <a:solidFill>
                  <a:srgbClr val="00B050"/>
                </a:solidFill>
                <a:latin typeface="Bahnschrift SemiBold" panose="020B0502040204020203" pitchFamily="34" charset="0"/>
              </a:rPr>
              <a:t>DefCav</a:t>
            </a:r>
            <a:endParaRPr lang="en-US" sz="1100" dirty="0">
              <a:solidFill>
                <a:srgbClr val="00B050"/>
              </a:solidFill>
              <a:latin typeface="Bahnschrift SemiBold" panose="020B0502040204020203" pitchFamily="34" charset="0"/>
            </a:endParaRPr>
          </a:p>
        </p:txBody>
      </p:sp>
      <p:cxnSp>
        <p:nvCxnSpPr>
          <p:cNvPr id="156" name="Connecteur droit 155">
            <a:extLst>
              <a:ext uri="{FF2B5EF4-FFF2-40B4-BE49-F238E27FC236}">
                <a16:creationId xmlns:a16="http://schemas.microsoft.com/office/drawing/2014/main" id="{F44A2E3B-8453-4E6F-9607-7E9A532856FF}"/>
              </a:ext>
            </a:extLst>
          </p:cNvPr>
          <p:cNvCxnSpPr>
            <a:cxnSpLocks/>
            <a:stCxn id="145" idx="2"/>
          </p:cNvCxnSpPr>
          <p:nvPr/>
        </p:nvCxnSpPr>
        <p:spPr>
          <a:xfrm flipH="1">
            <a:off x="3863180" y="2691036"/>
            <a:ext cx="17214" cy="203376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Espace réservé de la date 2">
            <a:extLst>
              <a:ext uri="{FF2B5EF4-FFF2-40B4-BE49-F238E27FC236}">
                <a16:creationId xmlns:a16="http://schemas.microsoft.com/office/drawing/2014/main" id="{0287AFBD-F004-48F5-930A-F1D9772781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1224135" cy="322263"/>
          </a:xfrm>
        </p:spPr>
        <p:txBody>
          <a:bodyPr/>
          <a:lstStyle/>
          <a:p>
            <a:r>
              <a:rPr lang="fr-FR" dirty="0"/>
              <a:t>22/01/2026</a:t>
            </a:r>
          </a:p>
        </p:txBody>
      </p:sp>
      <p:sp>
        <p:nvSpPr>
          <p:cNvPr id="96" name="Espace réservé du pied de page 1">
            <a:extLst>
              <a:ext uri="{FF2B5EF4-FFF2-40B4-BE49-F238E27FC236}">
                <a16:creationId xmlns:a16="http://schemas.microsoft.com/office/drawing/2014/main" id="{F408A239-0EE9-4435-9CE4-6C612E069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- 1-2026</a:t>
            </a:r>
          </a:p>
        </p:txBody>
      </p:sp>
    </p:spTree>
    <p:extLst>
      <p:ext uri="{BB962C8B-B14F-4D97-AF65-F5344CB8AC3E}">
        <p14:creationId xmlns:p14="http://schemas.microsoft.com/office/powerpoint/2010/main" val="1819595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6268DB-9CDE-442D-A095-7D9224F69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Planning et principaux jalons du WP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DDF2093F-35B0-4067-BEC6-D953D242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460D9F2-147A-4585-97CB-B7AAACBDA8A4}"/>
              </a:ext>
            </a:extLst>
          </p:cNvPr>
          <p:cNvSpPr/>
          <p:nvPr/>
        </p:nvSpPr>
        <p:spPr>
          <a:xfrm>
            <a:off x="3174031" y="1280778"/>
            <a:ext cx="1430559" cy="3408828"/>
          </a:xfrm>
          <a:prstGeom prst="rect">
            <a:avLst/>
          </a:prstGeom>
          <a:solidFill>
            <a:srgbClr val="F43CDE">
              <a:alpha val="11000"/>
            </a:srgb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Bahnschrift SemiBold" panose="020B0502040204020203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4A8584B-18CE-43FA-8BB8-B9B8022ACD61}"/>
              </a:ext>
            </a:extLst>
          </p:cNvPr>
          <p:cNvSpPr/>
          <p:nvPr/>
        </p:nvSpPr>
        <p:spPr>
          <a:xfrm>
            <a:off x="6970563" y="722771"/>
            <a:ext cx="445608" cy="936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Bahnschrift SemiBold" panose="020B0502040204020203" pitchFamily="34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BCB818CE-E54D-4C56-9C94-E0C040867C2B}"/>
              </a:ext>
            </a:extLst>
          </p:cNvPr>
          <p:cNvSpPr/>
          <p:nvPr/>
        </p:nvSpPr>
        <p:spPr>
          <a:xfrm>
            <a:off x="6969299" y="963787"/>
            <a:ext cx="445608" cy="93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Bahnschrift SemiBold" panose="020B0502040204020203" pitchFamily="34" charset="0"/>
            </a:endParaRPr>
          </a:p>
        </p:txBody>
      </p:sp>
      <p:grpSp>
        <p:nvGrpSpPr>
          <p:cNvPr id="101" name="Groupe 100">
            <a:extLst>
              <a:ext uri="{FF2B5EF4-FFF2-40B4-BE49-F238E27FC236}">
                <a16:creationId xmlns:a16="http://schemas.microsoft.com/office/drawing/2014/main" id="{910C4706-2D89-4C41-8A97-2E5597AED78C}"/>
              </a:ext>
            </a:extLst>
          </p:cNvPr>
          <p:cNvGrpSpPr/>
          <p:nvPr/>
        </p:nvGrpSpPr>
        <p:grpSpPr>
          <a:xfrm>
            <a:off x="6970563" y="1198532"/>
            <a:ext cx="456906" cy="124817"/>
            <a:chOff x="5746387" y="2231600"/>
            <a:chExt cx="547848" cy="72008"/>
          </a:xfrm>
        </p:grpSpPr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5042C351-E8B1-4B3B-8A07-E6DB1FEB5838}"/>
                </a:ext>
              </a:extLst>
            </p:cNvPr>
            <p:cNvSpPr/>
            <p:nvPr/>
          </p:nvSpPr>
          <p:spPr>
            <a:xfrm>
              <a:off x="5746387" y="2231600"/>
              <a:ext cx="187848" cy="7200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Bahnschrift SemiBold" panose="020B0502040204020203" pitchFamily="34" charset="0"/>
              </a:endParaRP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1D9E6B47-B4C2-4FFD-9F86-3055EE3E21EA}"/>
                </a:ext>
              </a:extLst>
            </p:cNvPr>
            <p:cNvSpPr/>
            <p:nvPr/>
          </p:nvSpPr>
          <p:spPr>
            <a:xfrm>
              <a:off x="6106387" y="2231600"/>
              <a:ext cx="187848" cy="7200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Bahnschrift SemiBold" panose="020B0502040204020203" pitchFamily="34" charset="0"/>
              </a:endParaRPr>
            </a:p>
          </p:txBody>
        </p:sp>
      </p:grpSp>
      <p:sp>
        <p:nvSpPr>
          <p:cNvPr id="102" name="ZoneTexte 101">
            <a:extLst>
              <a:ext uri="{FF2B5EF4-FFF2-40B4-BE49-F238E27FC236}">
                <a16:creationId xmlns:a16="http://schemas.microsoft.com/office/drawing/2014/main" id="{0E8BE5BE-236A-443C-8628-5AC492094ED3}"/>
              </a:ext>
            </a:extLst>
          </p:cNvPr>
          <p:cNvSpPr txBox="1"/>
          <p:nvPr/>
        </p:nvSpPr>
        <p:spPr>
          <a:xfrm>
            <a:off x="7431409" y="605522"/>
            <a:ext cx="892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ahnschrift SemiBold" panose="020B0502040204020203" pitchFamily="34" charset="0"/>
              </a:rPr>
              <a:t>Design</a:t>
            </a: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57267DC7-FF52-4E4D-A6AD-51E349BD8A17}"/>
              </a:ext>
            </a:extLst>
          </p:cNvPr>
          <p:cNvSpPr txBox="1"/>
          <p:nvPr/>
        </p:nvSpPr>
        <p:spPr>
          <a:xfrm>
            <a:off x="7427469" y="848773"/>
            <a:ext cx="3345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ahnschrift SemiBold" panose="020B0502040204020203" pitchFamily="34" charset="0"/>
              </a:rPr>
              <a:t>Procurement/Construction/Installation</a:t>
            </a: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4F5A91F0-9842-4F9C-B583-D34ABA8A4BE3}"/>
              </a:ext>
            </a:extLst>
          </p:cNvPr>
          <p:cNvSpPr txBox="1"/>
          <p:nvPr/>
        </p:nvSpPr>
        <p:spPr>
          <a:xfrm>
            <a:off x="7417486" y="1070626"/>
            <a:ext cx="1467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ahnschrift SemiBold" panose="020B0502040204020203" pitchFamily="34" charset="0"/>
              </a:rPr>
              <a:t>Commissioning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CA33EBC-FD9C-4F78-9E0A-62AFD1DD98B8}"/>
              </a:ext>
            </a:extLst>
          </p:cNvPr>
          <p:cNvSpPr/>
          <p:nvPr/>
        </p:nvSpPr>
        <p:spPr>
          <a:xfrm rot="5400000">
            <a:off x="9380192" y="4760669"/>
            <a:ext cx="216010" cy="524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2031</a:t>
            </a: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B704FE3C-F80F-40AB-8B99-1050B80310EB}"/>
              </a:ext>
            </a:extLst>
          </p:cNvPr>
          <p:cNvSpPr txBox="1"/>
          <p:nvPr/>
        </p:nvSpPr>
        <p:spPr>
          <a:xfrm>
            <a:off x="9797420" y="3536339"/>
            <a:ext cx="577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ahnschrift SemiBold" panose="020B0502040204020203" pitchFamily="34" charset="0"/>
              </a:rPr>
              <a:t>5 MW</a:t>
            </a: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46C19C5F-DCA9-478B-8FD4-7C58F1994C0A}"/>
              </a:ext>
            </a:extLst>
          </p:cNvPr>
          <p:cNvSpPr txBox="1"/>
          <p:nvPr/>
        </p:nvSpPr>
        <p:spPr>
          <a:xfrm>
            <a:off x="3014909" y="1284321"/>
            <a:ext cx="1760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FF"/>
                </a:solidFill>
                <a:latin typeface="Bahnschrift SemiBold" panose="020B0502040204020203" pitchFamily="34" charset="0"/>
              </a:rPr>
              <a:t>Civil engineering work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17B29C54-BFBF-4616-98B2-05B0CBDEC141}"/>
              </a:ext>
            </a:extLst>
          </p:cNvPr>
          <p:cNvSpPr/>
          <p:nvPr/>
        </p:nvSpPr>
        <p:spPr>
          <a:xfrm rot="5400000">
            <a:off x="831933" y="4751240"/>
            <a:ext cx="216010" cy="524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2025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FEC691B-F827-4B7F-862C-C2E37340C2BF}"/>
              </a:ext>
            </a:extLst>
          </p:cNvPr>
          <p:cNvSpPr/>
          <p:nvPr/>
        </p:nvSpPr>
        <p:spPr>
          <a:xfrm rot="5400000">
            <a:off x="6631342" y="4760669"/>
            <a:ext cx="216010" cy="524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2029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26C766F0-B337-4916-987F-38AC93AEFBB2}"/>
              </a:ext>
            </a:extLst>
          </p:cNvPr>
          <p:cNvSpPr/>
          <p:nvPr/>
        </p:nvSpPr>
        <p:spPr>
          <a:xfrm rot="5400000">
            <a:off x="8055910" y="4760669"/>
            <a:ext cx="216010" cy="524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2030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0D112267-1D0D-4941-8396-48DEC6D16435}"/>
              </a:ext>
            </a:extLst>
          </p:cNvPr>
          <p:cNvSpPr/>
          <p:nvPr/>
        </p:nvSpPr>
        <p:spPr>
          <a:xfrm rot="5400000">
            <a:off x="5153287" y="4771113"/>
            <a:ext cx="216010" cy="524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2028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5901AA2-7033-4D26-B23C-5B5DE0F3D897}"/>
              </a:ext>
            </a:extLst>
          </p:cNvPr>
          <p:cNvSpPr/>
          <p:nvPr/>
        </p:nvSpPr>
        <p:spPr>
          <a:xfrm rot="5400000">
            <a:off x="3750986" y="4771112"/>
            <a:ext cx="216010" cy="524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2027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EB3E3B31-BFEA-4631-8F96-872746F2DBB5}"/>
              </a:ext>
            </a:extLst>
          </p:cNvPr>
          <p:cNvSpPr/>
          <p:nvPr/>
        </p:nvSpPr>
        <p:spPr>
          <a:xfrm rot="5400000">
            <a:off x="2221006" y="4760669"/>
            <a:ext cx="216010" cy="5248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Bahnschrift SemiBold" panose="020B0502040204020203" pitchFamily="34" charset="0"/>
              </a:rPr>
              <a:t>2026</a:t>
            </a:r>
          </a:p>
        </p:txBody>
      </p:sp>
      <p:grpSp>
        <p:nvGrpSpPr>
          <p:cNvPr id="132" name="Groupe 131">
            <a:extLst>
              <a:ext uri="{FF2B5EF4-FFF2-40B4-BE49-F238E27FC236}">
                <a16:creationId xmlns:a16="http://schemas.microsoft.com/office/drawing/2014/main" id="{3192D377-EAB2-4E02-A00D-E97F6171945F}"/>
              </a:ext>
            </a:extLst>
          </p:cNvPr>
          <p:cNvGrpSpPr/>
          <p:nvPr/>
        </p:nvGrpSpPr>
        <p:grpSpPr>
          <a:xfrm>
            <a:off x="293806" y="4451405"/>
            <a:ext cx="10080789" cy="585726"/>
            <a:chOff x="345828" y="4901952"/>
            <a:chExt cx="10081119" cy="585745"/>
          </a:xfrm>
        </p:grpSpPr>
        <p:sp>
          <p:nvSpPr>
            <p:cNvPr id="229" name="Flèche : droite 11">
              <a:extLst>
                <a:ext uri="{FF2B5EF4-FFF2-40B4-BE49-F238E27FC236}">
                  <a16:creationId xmlns:a16="http://schemas.microsoft.com/office/drawing/2014/main" id="{54447B63-6AAF-479A-AB60-4B0299C6D594}"/>
                </a:ext>
              </a:extLst>
            </p:cNvPr>
            <p:cNvSpPr/>
            <p:nvPr/>
          </p:nvSpPr>
          <p:spPr>
            <a:xfrm>
              <a:off x="345828" y="5117976"/>
              <a:ext cx="10081119" cy="139644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Bahnschrift SemiBold" panose="020B0502040204020203" pitchFamily="34" charset="0"/>
              </a:endParaRPr>
            </a:p>
          </p:txBody>
        </p:sp>
        <p:cxnSp>
          <p:nvCxnSpPr>
            <p:cNvPr id="230" name="Connecteur droit 229">
              <a:extLst>
                <a:ext uri="{FF2B5EF4-FFF2-40B4-BE49-F238E27FC236}">
                  <a16:creationId xmlns:a16="http://schemas.microsoft.com/office/drawing/2014/main" id="{82759382-F6B3-47AD-AE3D-71BD39771B40}"/>
                </a:ext>
              </a:extLst>
            </p:cNvPr>
            <p:cNvCxnSpPr/>
            <p:nvPr/>
          </p:nvCxnSpPr>
          <p:spPr>
            <a:xfrm>
              <a:off x="345828" y="4901952"/>
              <a:ext cx="0" cy="576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necteur droit 230">
              <a:extLst>
                <a:ext uri="{FF2B5EF4-FFF2-40B4-BE49-F238E27FC236}">
                  <a16:creationId xmlns:a16="http://schemas.microsoft.com/office/drawing/2014/main" id="{ABCC2C2A-DF41-4FB3-8D38-FF695B405C75}"/>
                </a:ext>
              </a:extLst>
            </p:cNvPr>
            <p:cNvCxnSpPr/>
            <p:nvPr/>
          </p:nvCxnSpPr>
          <p:spPr>
            <a:xfrm>
              <a:off x="1785987" y="4901952"/>
              <a:ext cx="0" cy="576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cteur droit 231">
              <a:extLst>
                <a:ext uri="{FF2B5EF4-FFF2-40B4-BE49-F238E27FC236}">
                  <a16:creationId xmlns:a16="http://schemas.microsoft.com/office/drawing/2014/main" id="{0651991D-1641-4ABF-906F-3B30173FD4D9}"/>
                </a:ext>
              </a:extLst>
            </p:cNvPr>
            <p:cNvCxnSpPr/>
            <p:nvPr/>
          </p:nvCxnSpPr>
          <p:spPr>
            <a:xfrm>
              <a:off x="3226147" y="4901952"/>
              <a:ext cx="0" cy="576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cteur droit 232">
              <a:extLst>
                <a:ext uri="{FF2B5EF4-FFF2-40B4-BE49-F238E27FC236}">
                  <a16:creationId xmlns:a16="http://schemas.microsoft.com/office/drawing/2014/main" id="{EB1127C1-C9CD-40C9-A450-ACAB37DAB411}"/>
                </a:ext>
              </a:extLst>
            </p:cNvPr>
            <p:cNvCxnSpPr/>
            <p:nvPr/>
          </p:nvCxnSpPr>
          <p:spPr>
            <a:xfrm>
              <a:off x="4666307" y="4911633"/>
              <a:ext cx="0" cy="576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cteur droit 233">
              <a:extLst>
                <a:ext uri="{FF2B5EF4-FFF2-40B4-BE49-F238E27FC236}">
                  <a16:creationId xmlns:a16="http://schemas.microsoft.com/office/drawing/2014/main" id="{EDBB0071-36F6-436E-A31E-DDD009CA082D}"/>
                </a:ext>
              </a:extLst>
            </p:cNvPr>
            <p:cNvCxnSpPr/>
            <p:nvPr/>
          </p:nvCxnSpPr>
          <p:spPr>
            <a:xfrm>
              <a:off x="6106467" y="4901952"/>
              <a:ext cx="0" cy="576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cteur droit 234">
              <a:extLst>
                <a:ext uri="{FF2B5EF4-FFF2-40B4-BE49-F238E27FC236}">
                  <a16:creationId xmlns:a16="http://schemas.microsoft.com/office/drawing/2014/main" id="{FD03B697-1E49-4CE2-8745-E965DE51CFF2}"/>
                </a:ext>
              </a:extLst>
            </p:cNvPr>
            <p:cNvCxnSpPr/>
            <p:nvPr/>
          </p:nvCxnSpPr>
          <p:spPr>
            <a:xfrm>
              <a:off x="7546627" y="4901952"/>
              <a:ext cx="0" cy="576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onnecteur droit 235">
              <a:extLst>
                <a:ext uri="{FF2B5EF4-FFF2-40B4-BE49-F238E27FC236}">
                  <a16:creationId xmlns:a16="http://schemas.microsoft.com/office/drawing/2014/main" id="{271E85FE-C030-4EB5-B48C-73BCEC46F42D}"/>
                </a:ext>
              </a:extLst>
            </p:cNvPr>
            <p:cNvCxnSpPr/>
            <p:nvPr/>
          </p:nvCxnSpPr>
          <p:spPr>
            <a:xfrm>
              <a:off x="8986787" y="4901952"/>
              <a:ext cx="0" cy="5760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4" name="Rectangle 133">
            <a:extLst>
              <a:ext uri="{FF2B5EF4-FFF2-40B4-BE49-F238E27FC236}">
                <a16:creationId xmlns:a16="http://schemas.microsoft.com/office/drawing/2014/main" id="{72769F4D-267F-4C1B-A251-8D70920677EA}"/>
              </a:ext>
            </a:extLst>
          </p:cNvPr>
          <p:cNvSpPr/>
          <p:nvPr/>
        </p:nvSpPr>
        <p:spPr>
          <a:xfrm>
            <a:off x="3157839" y="1792545"/>
            <a:ext cx="1437192" cy="55129"/>
          </a:xfrm>
          <a:prstGeom prst="rect">
            <a:avLst/>
          </a:prstGeom>
          <a:solidFill>
            <a:srgbClr val="F43C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Bahnschrift SemiBold" panose="020B0502040204020203" pitchFamily="34" charset="0"/>
            </a:endParaRPr>
          </a:p>
        </p:txBody>
      </p:sp>
      <p:cxnSp>
        <p:nvCxnSpPr>
          <p:cNvPr id="136" name="Connecteur droit 135">
            <a:extLst>
              <a:ext uri="{FF2B5EF4-FFF2-40B4-BE49-F238E27FC236}">
                <a16:creationId xmlns:a16="http://schemas.microsoft.com/office/drawing/2014/main" id="{137D0DEE-29CA-481C-8494-2CD86A9A6D88}"/>
              </a:ext>
            </a:extLst>
          </p:cNvPr>
          <p:cNvCxnSpPr>
            <a:cxnSpLocks/>
          </p:cNvCxnSpPr>
          <p:nvPr/>
        </p:nvCxnSpPr>
        <p:spPr>
          <a:xfrm>
            <a:off x="7494369" y="2321234"/>
            <a:ext cx="0" cy="234618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9F05704-CE4F-4CDA-9E61-BCDB096E0916}"/>
              </a:ext>
            </a:extLst>
          </p:cNvPr>
          <p:cNvSpPr/>
          <p:nvPr/>
        </p:nvSpPr>
        <p:spPr>
          <a:xfrm>
            <a:off x="4604590" y="3960000"/>
            <a:ext cx="4329893" cy="9342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Bahnschrift SemiBold" panose="020B0502040204020203" pitchFamily="34" charset="0"/>
            </a:endParaRPr>
          </a:p>
        </p:txBody>
      </p:sp>
      <p:sp>
        <p:nvSpPr>
          <p:cNvPr id="144" name="ZoneTexte 143">
            <a:extLst>
              <a:ext uri="{FF2B5EF4-FFF2-40B4-BE49-F238E27FC236}">
                <a16:creationId xmlns:a16="http://schemas.microsoft.com/office/drawing/2014/main" id="{741776B4-5433-4FA9-A3CB-994802AB7B67}"/>
              </a:ext>
            </a:extLst>
          </p:cNvPr>
          <p:cNvSpPr txBox="1"/>
          <p:nvPr/>
        </p:nvSpPr>
        <p:spPr>
          <a:xfrm>
            <a:off x="231837" y="3812416"/>
            <a:ext cx="17425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hnschrift SemiBold" panose="020B0502040204020203" pitchFamily="34" charset="0"/>
              </a:rPr>
              <a:t>ERL 3-loop</a:t>
            </a:r>
          </a:p>
        </p:txBody>
      </p:sp>
      <p:grpSp>
        <p:nvGrpSpPr>
          <p:cNvPr id="146" name="Groupe 145">
            <a:extLst>
              <a:ext uri="{FF2B5EF4-FFF2-40B4-BE49-F238E27FC236}">
                <a16:creationId xmlns:a16="http://schemas.microsoft.com/office/drawing/2014/main" id="{53BCA8AB-DC79-401E-BA83-543537E6C51F}"/>
              </a:ext>
            </a:extLst>
          </p:cNvPr>
          <p:cNvGrpSpPr/>
          <p:nvPr/>
        </p:nvGrpSpPr>
        <p:grpSpPr>
          <a:xfrm>
            <a:off x="9026869" y="3960000"/>
            <a:ext cx="1015043" cy="93600"/>
            <a:chOff x="5718995" y="2231600"/>
            <a:chExt cx="1350025" cy="72008"/>
          </a:xfrm>
        </p:grpSpPr>
        <p:grpSp>
          <p:nvGrpSpPr>
            <p:cNvPr id="223" name="Groupe 222">
              <a:extLst>
                <a:ext uri="{FF2B5EF4-FFF2-40B4-BE49-F238E27FC236}">
                  <a16:creationId xmlns:a16="http://schemas.microsoft.com/office/drawing/2014/main" id="{29C06C71-C6D3-47FC-9D00-56A00E4BA524}"/>
                </a:ext>
              </a:extLst>
            </p:cNvPr>
            <p:cNvGrpSpPr/>
            <p:nvPr/>
          </p:nvGrpSpPr>
          <p:grpSpPr>
            <a:xfrm>
              <a:off x="5718995" y="2231600"/>
              <a:ext cx="602633" cy="72008"/>
              <a:chOff x="5746387" y="2231600"/>
              <a:chExt cx="547848" cy="72008"/>
            </a:xfrm>
          </p:grpSpPr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00D74F05-D7F9-4612-B286-BD344F85F7E1}"/>
                  </a:ext>
                </a:extLst>
              </p:cNvPr>
              <p:cNvSpPr/>
              <p:nvPr/>
            </p:nvSpPr>
            <p:spPr>
              <a:xfrm>
                <a:off x="574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Bahnschrift SemiBold" panose="020B0502040204020203" pitchFamily="34" charset="0"/>
                </a:endParaRPr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CEABCF9B-CFB4-4DDD-A8FE-EBCFE07E4909}"/>
                  </a:ext>
                </a:extLst>
              </p:cNvPr>
              <p:cNvSpPr/>
              <p:nvPr/>
            </p:nvSpPr>
            <p:spPr>
              <a:xfrm>
                <a:off x="610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Bahnschrift SemiBold" panose="020B0502040204020203" pitchFamily="34" charset="0"/>
                </a:endParaRPr>
              </a:p>
            </p:txBody>
          </p:sp>
        </p:grpSp>
        <p:grpSp>
          <p:nvGrpSpPr>
            <p:cNvPr id="224" name="Groupe 223">
              <a:extLst>
                <a:ext uri="{FF2B5EF4-FFF2-40B4-BE49-F238E27FC236}">
                  <a16:creationId xmlns:a16="http://schemas.microsoft.com/office/drawing/2014/main" id="{18AE6D9D-009A-4393-996D-BD5F2577C844}"/>
                </a:ext>
              </a:extLst>
            </p:cNvPr>
            <p:cNvGrpSpPr/>
            <p:nvPr/>
          </p:nvGrpSpPr>
          <p:grpSpPr>
            <a:xfrm>
              <a:off x="6466387" y="2231600"/>
              <a:ext cx="602633" cy="72008"/>
              <a:chOff x="5746387" y="2231600"/>
              <a:chExt cx="547848" cy="72008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2D7D65B7-E5DF-4819-BFCF-EAB8443DCE3C}"/>
                  </a:ext>
                </a:extLst>
              </p:cNvPr>
              <p:cNvSpPr/>
              <p:nvPr/>
            </p:nvSpPr>
            <p:spPr>
              <a:xfrm>
                <a:off x="574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Bahnschrift SemiBold" panose="020B0502040204020203" pitchFamily="34" charset="0"/>
                </a:endParaRPr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4E40D036-D713-497B-A72D-2A5C077221A1}"/>
                  </a:ext>
                </a:extLst>
              </p:cNvPr>
              <p:cNvSpPr/>
              <p:nvPr/>
            </p:nvSpPr>
            <p:spPr>
              <a:xfrm>
                <a:off x="610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Bahnschrift SemiBold" panose="020B0502040204020203" pitchFamily="34" charset="0"/>
                </a:endParaRPr>
              </a:p>
            </p:txBody>
          </p:sp>
        </p:grpSp>
      </p:grpSp>
      <p:sp>
        <p:nvSpPr>
          <p:cNvPr id="147" name="Explosion : 8 points 124">
            <a:extLst>
              <a:ext uri="{FF2B5EF4-FFF2-40B4-BE49-F238E27FC236}">
                <a16:creationId xmlns:a16="http://schemas.microsoft.com/office/drawing/2014/main" id="{54D5D116-2E93-4AA9-8889-2C4A755D99DB}"/>
              </a:ext>
            </a:extLst>
          </p:cNvPr>
          <p:cNvSpPr/>
          <p:nvPr/>
        </p:nvSpPr>
        <p:spPr>
          <a:xfrm>
            <a:off x="9912049" y="3797949"/>
            <a:ext cx="325792" cy="3619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Bahnschrift SemiBold" panose="020B0502040204020203" pitchFamily="34" charset="0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F2861E4A-DD03-4A29-9C32-B86B566815B0}"/>
              </a:ext>
            </a:extLst>
          </p:cNvPr>
          <p:cNvSpPr/>
          <p:nvPr/>
        </p:nvSpPr>
        <p:spPr>
          <a:xfrm>
            <a:off x="2553246" y="2027930"/>
            <a:ext cx="3615860" cy="93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Bahnschrift SemiBold" panose="020B0502040204020203" pitchFamily="34" charset="0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6E6EDC81-4AA6-45AF-A206-C96D96FE0C29}"/>
              </a:ext>
            </a:extLst>
          </p:cNvPr>
          <p:cNvSpPr/>
          <p:nvPr/>
        </p:nvSpPr>
        <p:spPr>
          <a:xfrm>
            <a:off x="288795" y="2027930"/>
            <a:ext cx="2264451" cy="936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Bahnschrift SemiBold" panose="020B0502040204020203" pitchFamily="34" charset="0"/>
            </a:endParaRPr>
          </a:p>
        </p:txBody>
      </p:sp>
      <p:sp>
        <p:nvSpPr>
          <p:cNvPr id="160" name="ZoneTexte 159">
            <a:extLst>
              <a:ext uri="{FF2B5EF4-FFF2-40B4-BE49-F238E27FC236}">
                <a16:creationId xmlns:a16="http://schemas.microsoft.com/office/drawing/2014/main" id="{44270FA8-78DE-4AE0-9BBD-D16623331837}"/>
              </a:ext>
            </a:extLst>
          </p:cNvPr>
          <p:cNvSpPr txBox="1"/>
          <p:nvPr/>
        </p:nvSpPr>
        <p:spPr>
          <a:xfrm>
            <a:off x="288795" y="1634371"/>
            <a:ext cx="2708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hnschrift SemiBold" panose="020B0502040204020203" pitchFamily="34" charset="0"/>
              </a:rPr>
              <a:t>ERL 1-loop @ 89 </a:t>
            </a:r>
            <a:r>
              <a:rPr lang="en-US" sz="1600" b="1" dirty="0" err="1">
                <a:latin typeface="Bahnschrift SemiBold" panose="020B0502040204020203" pitchFamily="34" charset="0"/>
              </a:rPr>
              <a:t>Mev</a:t>
            </a:r>
            <a:endParaRPr lang="en-US" sz="1600" b="1" dirty="0">
              <a:latin typeface="Bahnschrift SemiBold" panose="020B0502040204020203" pitchFamily="34" charset="0"/>
            </a:endParaRPr>
          </a:p>
        </p:txBody>
      </p:sp>
      <p:grpSp>
        <p:nvGrpSpPr>
          <p:cNvPr id="164" name="Groupe 163">
            <a:extLst>
              <a:ext uri="{FF2B5EF4-FFF2-40B4-BE49-F238E27FC236}">
                <a16:creationId xmlns:a16="http://schemas.microsoft.com/office/drawing/2014/main" id="{D118EEFC-FC46-47F0-9B9B-F923E5271226}"/>
              </a:ext>
            </a:extLst>
          </p:cNvPr>
          <p:cNvGrpSpPr/>
          <p:nvPr/>
        </p:nvGrpSpPr>
        <p:grpSpPr>
          <a:xfrm>
            <a:off x="6326957" y="2027444"/>
            <a:ext cx="1015043" cy="93600"/>
            <a:chOff x="5718995" y="2231600"/>
            <a:chExt cx="1350025" cy="72008"/>
          </a:xfrm>
        </p:grpSpPr>
        <p:grpSp>
          <p:nvGrpSpPr>
            <p:cNvPr id="211" name="Groupe 210">
              <a:extLst>
                <a:ext uri="{FF2B5EF4-FFF2-40B4-BE49-F238E27FC236}">
                  <a16:creationId xmlns:a16="http://schemas.microsoft.com/office/drawing/2014/main" id="{D0A1AC23-2492-48BC-8733-FB480B3F9DC2}"/>
                </a:ext>
              </a:extLst>
            </p:cNvPr>
            <p:cNvGrpSpPr/>
            <p:nvPr/>
          </p:nvGrpSpPr>
          <p:grpSpPr>
            <a:xfrm>
              <a:off x="5718995" y="2231600"/>
              <a:ext cx="602633" cy="72008"/>
              <a:chOff x="5746387" y="2231600"/>
              <a:chExt cx="547848" cy="72008"/>
            </a:xfrm>
          </p:grpSpPr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FF64D2C8-FB8B-4FDE-8F17-798CB608965A}"/>
                  </a:ext>
                </a:extLst>
              </p:cNvPr>
              <p:cNvSpPr/>
              <p:nvPr/>
            </p:nvSpPr>
            <p:spPr>
              <a:xfrm>
                <a:off x="574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Bahnschrift SemiBold" panose="020B0502040204020203" pitchFamily="34" charset="0"/>
                </a:endParaRPr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289E69E0-AE9C-4DF1-A756-83E763DAAAF7}"/>
                  </a:ext>
                </a:extLst>
              </p:cNvPr>
              <p:cNvSpPr/>
              <p:nvPr/>
            </p:nvSpPr>
            <p:spPr>
              <a:xfrm>
                <a:off x="610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Bahnschrift SemiBold" panose="020B0502040204020203" pitchFamily="34" charset="0"/>
                </a:endParaRPr>
              </a:p>
            </p:txBody>
          </p:sp>
        </p:grpSp>
        <p:grpSp>
          <p:nvGrpSpPr>
            <p:cNvPr id="212" name="Groupe 211">
              <a:extLst>
                <a:ext uri="{FF2B5EF4-FFF2-40B4-BE49-F238E27FC236}">
                  <a16:creationId xmlns:a16="http://schemas.microsoft.com/office/drawing/2014/main" id="{05E47180-6E4F-40F1-B72D-DA9846574D55}"/>
                </a:ext>
              </a:extLst>
            </p:cNvPr>
            <p:cNvGrpSpPr/>
            <p:nvPr/>
          </p:nvGrpSpPr>
          <p:grpSpPr>
            <a:xfrm>
              <a:off x="6466387" y="2231600"/>
              <a:ext cx="602633" cy="72008"/>
              <a:chOff x="5746387" y="2231600"/>
              <a:chExt cx="547848" cy="72008"/>
            </a:xfrm>
          </p:grpSpPr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DFFC6B3A-07E9-4F02-B4FA-6D71545521AD}"/>
                  </a:ext>
                </a:extLst>
              </p:cNvPr>
              <p:cNvSpPr/>
              <p:nvPr/>
            </p:nvSpPr>
            <p:spPr>
              <a:xfrm>
                <a:off x="574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Bahnschrift SemiBold" panose="020B0502040204020203" pitchFamily="34" charset="0"/>
                </a:endParaRPr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BE5B606E-6091-4013-A71C-27D2C4AB4FFB}"/>
                  </a:ext>
                </a:extLst>
              </p:cNvPr>
              <p:cNvSpPr/>
              <p:nvPr/>
            </p:nvSpPr>
            <p:spPr>
              <a:xfrm>
                <a:off x="610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Bahnschrift SemiBold" panose="020B0502040204020203" pitchFamily="34" charset="0"/>
                </a:endParaRPr>
              </a:p>
            </p:txBody>
          </p:sp>
        </p:grpSp>
      </p:grpSp>
      <p:sp>
        <p:nvSpPr>
          <p:cNvPr id="165" name="ZoneTexte 164">
            <a:extLst>
              <a:ext uri="{FF2B5EF4-FFF2-40B4-BE49-F238E27FC236}">
                <a16:creationId xmlns:a16="http://schemas.microsoft.com/office/drawing/2014/main" id="{7CAB749B-D88C-4A8F-8EC1-D66154D8ED7D}"/>
              </a:ext>
            </a:extLst>
          </p:cNvPr>
          <p:cNvSpPr txBox="1"/>
          <p:nvPr/>
        </p:nvSpPr>
        <p:spPr>
          <a:xfrm>
            <a:off x="5728380" y="1487033"/>
            <a:ext cx="1189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Bahnschrift SemiBold" panose="020B0502040204020203" pitchFamily="34" charset="0"/>
              </a:rPr>
              <a:t>Cryomodule installation</a:t>
            </a:r>
          </a:p>
        </p:txBody>
      </p:sp>
      <p:sp>
        <p:nvSpPr>
          <p:cNvPr id="166" name="Explosion : 8 points 99">
            <a:extLst>
              <a:ext uri="{FF2B5EF4-FFF2-40B4-BE49-F238E27FC236}">
                <a16:creationId xmlns:a16="http://schemas.microsoft.com/office/drawing/2014/main" id="{6BFD55CF-408F-4008-B1BF-0CF6935E4A47}"/>
              </a:ext>
            </a:extLst>
          </p:cNvPr>
          <p:cNvSpPr/>
          <p:nvPr/>
        </p:nvSpPr>
        <p:spPr>
          <a:xfrm>
            <a:off x="7304799" y="1883930"/>
            <a:ext cx="360027" cy="3619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Bahnschrift SemiBold" panose="020B0502040204020203" pitchFamily="34" charset="0"/>
            </a:endParaRPr>
          </a:p>
        </p:txBody>
      </p:sp>
      <p:sp>
        <p:nvSpPr>
          <p:cNvPr id="167" name="ZoneTexte 166">
            <a:extLst>
              <a:ext uri="{FF2B5EF4-FFF2-40B4-BE49-F238E27FC236}">
                <a16:creationId xmlns:a16="http://schemas.microsoft.com/office/drawing/2014/main" id="{69C0FEF1-D0F3-422B-BFDC-5DB571843D7D}"/>
              </a:ext>
            </a:extLst>
          </p:cNvPr>
          <p:cNvSpPr txBox="1"/>
          <p:nvPr/>
        </p:nvSpPr>
        <p:spPr>
          <a:xfrm>
            <a:off x="7193367" y="1634071"/>
            <a:ext cx="6480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ahnschrift SemiBold" panose="020B0502040204020203" pitchFamily="34" charset="0"/>
              </a:rPr>
              <a:t>0.5 MW</a:t>
            </a:r>
          </a:p>
        </p:txBody>
      </p:sp>
      <p:sp>
        <p:nvSpPr>
          <p:cNvPr id="168" name="Explosion : 8 points 132">
            <a:extLst>
              <a:ext uri="{FF2B5EF4-FFF2-40B4-BE49-F238E27FC236}">
                <a16:creationId xmlns:a16="http://schemas.microsoft.com/office/drawing/2014/main" id="{F82EB025-9717-4286-9E64-CE137DD1968D}"/>
              </a:ext>
            </a:extLst>
          </p:cNvPr>
          <p:cNvSpPr/>
          <p:nvPr/>
        </p:nvSpPr>
        <p:spPr>
          <a:xfrm>
            <a:off x="6102423" y="1889901"/>
            <a:ext cx="360027" cy="3619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Bahnschrift SemiBold" panose="020B0502040204020203" pitchFamily="34" charset="0"/>
            </a:endParaRPr>
          </a:p>
        </p:txBody>
      </p:sp>
      <p:sp>
        <p:nvSpPr>
          <p:cNvPr id="169" name="Explosion : 8 points 33">
            <a:extLst>
              <a:ext uri="{FF2B5EF4-FFF2-40B4-BE49-F238E27FC236}">
                <a16:creationId xmlns:a16="http://schemas.microsoft.com/office/drawing/2014/main" id="{F524DA4D-4089-47C2-A132-6F1850E19508}"/>
              </a:ext>
            </a:extLst>
          </p:cNvPr>
          <p:cNvSpPr/>
          <p:nvPr/>
        </p:nvSpPr>
        <p:spPr>
          <a:xfrm>
            <a:off x="4307380" y="1589091"/>
            <a:ext cx="360027" cy="451544"/>
          </a:xfrm>
          <a:prstGeom prst="irregularSeal1">
            <a:avLst/>
          </a:prstGeom>
          <a:solidFill>
            <a:srgbClr val="F43C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Bahnschrift SemiBold" panose="020B0502040204020203" pitchFamily="34" charset="0"/>
            </a:endParaRPr>
          </a:p>
        </p:txBody>
      </p:sp>
      <p:cxnSp>
        <p:nvCxnSpPr>
          <p:cNvPr id="170" name="Connecteur droit 169">
            <a:extLst>
              <a:ext uri="{FF2B5EF4-FFF2-40B4-BE49-F238E27FC236}">
                <a16:creationId xmlns:a16="http://schemas.microsoft.com/office/drawing/2014/main" id="{04B2FB1F-BD09-4359-8186-74246DD146BD}"/>
              </a:ext>
            </a:extLst>
          </p:cNvPr>
          <p:cNvCxnSpPr>
            <a:cxnSpLocks/>
          </p:cNvCxnSpPr>
          <p:nvPr/>
        </p:nvCxnSpPr>
        <p:spPr>
          <a:xfrm>
            <a:off x="10041912" y="4077650"/>
            <a:ext cx="0" cy="64781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Groupe 175">
            <a:extLst>
              <a:ext uri="{FF2B5EF4-FFF2-40B4-BE49-F238E27FC236}">
                <a16:creationId xmlns:a16="http://schemas.microsoft.com/office/drawing/2014/main" id="{10991568-5D1B-4D70-8C62-5B7A699C0093}"/>
              </a:ext>
            </a:extLst>
          </p:cNvPr>
          <p:cNvGrpSpPr/>
          <p:nvPr/>
        </p:nvGrpSpPr>
        <p:grpSpPr>
          <a:xfrm>
            <a:off x="7807507" y="2027444"/>
            <a:ext cx="987744" cy="94085"/>
            <a:chOff x="7807507" y="3059514"/>
            <a:chExt cx="987744" cy="94085"/>
          </a:xfrm>
        </p:grpSpPr>
        <p:grpSp>
          <p:nvGrpSpPr>
            <p:cNvPr id="205" name="Groupe 204">
              <a:extLst>
                <a:ext uri="{FF2B5EF4-FFF2-40B4-BE49-F238E27FC236}">
                  <a16:creationId xmlns:a16="http://schemas.microsoft.com/office/drawing/2014/main" id="{7952F619-0BB4-4D6D-88C8-13A30924801C}"/>
                </a:ext>
              </a:extLst>
            </p:cNvPr>
            <p:cNvGrpSpPr/>
            <p:nvPr/>
          </p:nvGrpSpPr>
          <p:grpSpPr>
            <a:xfrm>
              <a:off x="7807507" y="3059514"/>
              <a:ext cx="453929" cy="93600"/>
              <a:chOff x="5746387" y="2231600"/>
              <a:chExt cx="547848" cy="72008"/>
            </a:xfrm>
          </p:grpSpPr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C1F2D880-FCC8-462B-BB4C-095EDAD822D1}"/>
                  </a:ext>
                </a:extLst>
              </p:cNvPr>
              <p:cNvSpPr/>
              <p:nvPr/>
            </p:nvSpPr>
            <p:spPr>
              <a:xfrm>
                <a:off x="574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Bahnschrift SemiBold" panose="020B0502040204020203" pitchFamily="34" charset="0"/>
                </a:endParaRPr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0B81BF83-2E06-4E1A-8D35-254B43B6F2B1}"/>
                  </a:ext>
                </a:extLst>
              </p:cNvPr>
              <p:cNvSpPr/>
              <p:nvPr/>
            </p:nvSpPr>
            <p:spPr>
              <a:xfrm>
                <a:off x="610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Bahnschrift SemiBold" panose="020B0502040204020203" pitchFamily="34" charset="0"/>
                </a:endParaRPr>
              </a:p>
            </p:txBody>
          </p:sp>
        </p:grpSp>
        <p:grpSp>
          <p:nvGrpSpPr>
            <p:cNvPr id="206" name="Groupe 205">
              <a:extLst>
                <a:ext uri="{FF2B5EF4-FFF2-40B4-BE49-F238E27FC236}">
                  <a16:creationId xmlns:a16="http://schemas.microsoft.com/office/drawing/2014/main" id="{F9E6239B-0438-42DC-A64C-F31FBD2AC2D3}"/>
                </a:ext>
              </a:extLst>
            </p:cNvPr>
            <p:cNvGrpSpPr/>
            <p:nvPr/>
          </p:nvGrpSpPr>
          <p:grpSpPr>
            <a:xfrm>
              <a:off x="8341322" y="3059999"/>
              <a:ext cx="453929" cy="93600"/>
              <a:chOff x="5746387" y="2231600"/>
              <a:chExt cx="547848" cy="72008"/>
            </a:xfrm>
          </p:grpSpPr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33A12036-B23A-494F-924E-E01609322604}"/>
                  </a:ext>
                </a:extLst>
              </p:cNvPr>
              <p:cNvSpPr/>
              <p:nvPr/>
            </p:nvSpPr>
            <p:spPr>
              <a:xfrm>
                <a:off x="574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Bahnschrift SemiBold" panose="020B0502040204020203" pitchFamily="34" charset="0"/>
                </a:endParaRPr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9DEA3446-72DD-478B-9958-6A185BAA9F40}"/>
                  </a:ext>
                </a:extLst>
              </p:cNvPr>
              <p:cNvSpPr/>
              <p:nvPr/>
            </p:nvSpPr>
            <p:spPr>
              <a:xfrm>
                <a:off x="6106387" y="2231600"/>
                <a:ext cx="187848" cy="72008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latin typeface="Bahnschrift SemiBold" panose="020B0502040204020203" pitchFamily="34" charset="0"/>
                </a:endParaRPr>
              </a:p>
            </p:txBody>
          </p:sp>
        </p:grpSp>
      </p:grpSp>
      <p:sp>
        <p:nvSpPr>
          <p:cNvPr id="177" name="Explosion : 8 points 143">
            <a:extLst>
              <a:ext uri="{FF2B5EF4-FFF2-40B4-BE49-F238E27FC236}">
                <a16:creationId xmlns:a16="http://schemas.microsoft.com/office/drawing/2014/main" id="{388C298D-923C-43E3-883C-8CD87D31D231}"/>
              </a:ext>
            </a:extLst>
          </p:cNvPr>
          <p:cNvSpPr/>
          <p:nvPr/>
        </p:nvSpPr>
        <p:spPr>
          <a:xfrm>
            <a:off x="8768656" y="1883804"/>
            <a:ext cx="360027" cy="36196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Bahnschrift SemiBold" panose="020B0502040204020203" pitchFamily="34" charset="0"/>
            </a:endParaRPr>
          </a:p>
        </p:txBody>
      </p:sp>
      <p:sp>
        <p:nvSpPr>
          <p:cNvPr id="178" name="ZoneTexte 177">
            <a:extLst>
              <a:ext uri="{FF2B5EF4-FFF2-40B4-BE49-F238E27FC236}">
                <a16:creationId xmlns:a16="http://schemas.microsoft.com/office/drawing/2014/main" id="{8B8820FE-F047-46D3-B389-83C6BF3A5726}"/>
              </a:ext>
            </a:extLst>
          </p:cNvPr>
          <p:cNvSpPr txBox="1"/>
          <p:nvPr/>
        </p:nvSpPr>
        <p:spPr>
          <a:xfrm>
            <a:off x="8721441" y="1628079"/>
            <a:ext cx="7667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ahnschrift SemiBold" panose="020B0502040204020203" pitchFamily="34" charset="0"/>
              </a:rPr>
              <a:t>2 MW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A5F9F5F8-7EB7-43E3-BCD1-D49F9B618BEA}"/>
              </a:ext>
            </a:extLst>
          </p:cNvPr>
          <p:cNvSpPr/>
          <p:nvPr/>
        </p:nvSpPr>
        <p:spPr>
          <a:xfrm>
            <a:off x="3203932" y="3960660"/>
            <a:ext cx="1409494" cy="936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Bahnschrift SemiBold" panose="020B0502040204020203" pitchFamily="34" charset="0"/>
            </a:endParaRPr>
          </a:p>
        </p:txBody>
      </p:sp>
      <p:cxnSp>
        <p:nvCxnSpPr>
          <p:cNvPr id="194" name="Connecteur droit 193">
            <a:extLst>
              <a:ext uri="{FF2B5EF4-FFF2-40B4-BE49-F238E27FC236}">
                <a16:creationId xmlns:a16="http://schemas.microsoft.com/office/drawing/2014/main" id="{D5EBCBBB-D7DB-42F6-9F0F-20F971A67133}"/>
              </a:ext>
            </a:extLst>
          </p:cNvPr>
          <p:cNvCxnSpPr>
            <a:cxnSpLocks/>
          </p:cNvCxnSpPr>
          <p:nvPr/>
        </p:nvCxnSpPr>
        <p:spPr>
          <a:xfrm>
            <a:off x="8934482" y="2321234"/>
            <a:ext cx="12102" cy="256840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ZoneTexte 238">
            <a:extLst>
              <a:ext uri="{FF2B5EF4-FFF2-40B4-BE49-F238E27FC236}">
                <a16:creationId xmlns:a16="http://schemas.microsoft.com/office/drawing/2014/main" id="{07943AB1-36F5-4971-A9DE-F8716D94B632}"/>
              </a:ext>
            </a:extLst>
          </p:cNvPr>
          <p:cNvSpPr txBox="1"/>
          <p:nvPr/>
        </p:nvSpPr>
        <p:spPr>
          <a:xfrm>
            <a:off x="4638347" y="2115136"/>
            <a:ext cx="1428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B050"/>
                </a:solidFill>
                <a:latin typeface="Bahnschrift SemiBold" panose="020B0502040204020203" pitchFamily="34" charset="0"/>
              </a:rPr>
              <a:t>Orders for: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B050"/>
                </a:solidFill>
                <a:latin typeface="Bahnschrift SemiBold" panose="020B0502040204020203" pitchFamily="34" charset="0"/>
              </a:rPr>
              <a:t>ICTs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B050"/>
                </a:solidFill>
                <a:latin typeface="Bahnschrift SemiBold" panose="020B0502040204020203" pitchFamily="34" charset="0"/>
              </a:rPr>
              <a:t>Screens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B050"/>
                </a:solidFill>
                <a:latin typeface="Bahnschrift SemiBold" panose="020B0502040204020203" pitchFamily="34" charset="0"/>
              </a:rPr>
              <a:t>Ring BPMs </a:t>
            </a:r>
          </a:p>
        </p:txBody>
      </p:sp>
      <p:cxnSp>
        <p:nvCxnSpPr>
          <p:cNvPr id="240" name="Connecteur droit 239">
            <a:extLst>
              <a:ext uri="{FF2B5EF4-FFF2-40B4-BE49-F238E27FC236}">
                <a16:creationId xmlns:a16="http://schemas.microsoft.com/office/drawing/2014/main" id="{F44A2E3B-8453-4E6F-9607-7E9A532856FF}"/>
              </a:ext>
            </a:extLst>
          </p:cNvPr>
          <p:cNvCxnSpPr>
            <a:cxnSpLocks/>
            <a:stCxn id="239" idx="2"/>
          </p:cNvCxnSpPr>
          <p:nvPr/>
        </p:nvCxnSpPr>
        <p:spPr>
          <a:xfrm>
            <a:off x="5352353" y="2884577"/>
            <a:ext cx="19607" cy="184088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onnecteur droit 240">
            <a:extLst>
              <a:ext uri="{FF2B5EF4-FFF2-40B4-BE49-F238E27FC236}">
                <a16:creationId xmlns:a16="http://schemas.microsoft.com/office/drawing/2014/main" id="{F44A2E3B-8453-4E6F-9607-7E9A532856FF}"/>
              </a:ext>
            </a:extLst>
          </p:cNvPr>
          <p:cNvCxnSpPr>
            <a:cxnSpLocks/>
          </p:cNvCxnSpPr>
          <p:nvPr/>
        </p:nvCxnSpPr>
        <p:spPr>
          <a:xfrm flipH="1">
            <a:off x="6051462" y="3461792"/>
            <a:ext cx="2794" cy="134526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ZoneTexte 241">
            <a:extLst>
              <a:ext uri="{FF2B5EF4-FFF2-40B4-BE49-F238E27FC236}">
                <a16:creationId xmlns:a16="http://schemas.microsoft.com/office/drawing/2014/main" id="{07943AB1-36F5-4971-A9DE-F8716D94B632}"/>
              </a:ext>
            </a:extLst>
          </p:cNvPr>
          <p:cNvSpPr txBox="1"/>
          <p:nvPr/>
        </p:nvSpPr>
        <p:spPr>
          <a:xfrm>
            <a:off x="5540754" y="3052241"/>
            <a:ext cx="1051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B050"/>
                </a:solidFill>
                <a:latin typeface="Bahnschrift SemiBold" panose="020B0502040204020203" pitchFamily="34" charset="0"/>
              </a:rPr>
              <a:t>Diags Delivery</a:t>
            </a:r>
          </a:p>
        </p:txBody>
      </p:sp>
      <p:sp>
        <p:nvSpPr>
          <p:cNvPr id="244" name="ZoneTexte 243">
            <a:extLst>
              <a:ext uri="{FF2B5EF4-FFF2-40B4-BE49-F238E27FC236}">
                <a16:creationId xmlns:a16="http://schemas.microsoft.com/office/drawing/2014/main" id="{07943AB1-36F5-4971-A9DE-F8716D94B632}"/>
              </a:ext>
            </a:extLst>
          </p:cNvPr>
          <p:cNvSpPr txBox="1"/>
          <p:nvPr/>
        </p:nvSpPr>
        <p:spPr>
          <a:xfrm>
            <a:off x="4018235" y="2930562"/>
            <a:ext cx="11653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B050"/>
                </a:solidFill>
                <a:latin typeface="Bahnschrift SemiBold" panose="020B0502040204020203" pitchFamily="34" charset="0"/>
              </a:rPr>
              <a:t>Orders for Linac BPMs?  </a:t>
            </a:r>
          </a:p>
        </p:txBody>
      </p:sp>
      <p:cxnSp>
        <p:nvCxnSpPr>
          <p:cNvPr id="245" name="Connecteur droit 244">
            <a:extLst>
              <a:ext uri="{FF2B5EF4-FFF2-40B4-BE49-F238E27FC236}">
                <a16:creationId xmlns:a16="http://schemas.microsoft.com/office/drawing/2014/main" id="{F44A2E3B-8453-4E6F-9607-7E9A532856FF}"/>
              </a:ext>
            </a:extLst>
          </p:cNvPr>
          <p:cNvCxnSpPr>
            <a:cxnSpLocks/>
          </p:cNvCxnSpPr>
          <p:nvPr/>
        </p:nvCxnSpPr>
        <p:spPr>
          <a:xfrm flipH="1">
            <a:off x="4605181" y="3385983"/>
            <a:ext cx="2794" cy="134526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Espace réservé de la date 2">
            <a:extLst>
              <a:ext uri="{FF2B5EF4-FFF2-40B4-BE49-F238E27FC236}">
                <a16:creationId xmlns:a16="http://schemas.microsoft.com/office/drawing/2014/main" id="{EAD8B6CB-7188-4381-8830-90B493D82E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1224135" cy="322263"/>
          </a:xfrm>
        </p:spPr>
        <p:txBody>
          <a:bodyPr/>
          <a:lstStyle/>
          <a:p>
            <a:r>
              <a:rPr lang="fr-FR" dirty="0"/>
              <a:t>22/01/2026</a:t>
            </a:r>
          </a:p>
        </p:txBody>
      </p:sp>
      <p:sp>
        <p:nvSpPr>
          <p:cNvPr id="81" name="Espace réservé du pied de page 1">
            <a:extLst>
              <a:ext uri="{FF2B5EF4-FFF2-40B4-BE49-F238E27FC236}">
                <a16:creationId xmlns:a16="http://schemas.microsoft.com/office/drawing/2014/main" id="{11D8BA71-892E-4169-8BEA-5B2456579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- 1-2026</a:t>
            </a:r>
          </a:p>
        </p:txBody>
      </p:sp>
    </p:spTree>
    <p:extLst>
      <p:ext uri="{BB962C8B-B14F-4D97-AF65-F5344CB8AC3E}">
        <p14:creationId xmlns:p14="http://schemas.microsoft.com/office/powerpoint/2010/main" val="4049236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DE0731-6564-43DC-8B0E-44EB768AA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Besoins manquants RH et points de vigilance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B2C4EFE-6B97-413F-8DCF-0B8510719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813879" y="829141"/>
            <a:ext cx="9289032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Point de vigilance: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sz="2400" b="1" dirty="0">
              <a:solidFill>
                <a:srgbClr val="F392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rgbClr val="F39200"/>
                </a:solidFill>
              </a:rPr>
              <a:t>Schémas finaux de l’injecteur et la ligne diagnostics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392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rgbClr val="F39200"/>
                </a:solidFill>
              </a:rPr>
              <a:t>Câbles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392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>
                <a:solidFill>
                  <a:srgbClr val="F39200"/>
                </a:solidFill>
              </a:rPr>
              <a:t>BLM</a:t>
            </a:r>
            <a:endParaRPr lang="en-US" sz="2400" b="1" dirty="0">
              <a:solidFill>
                <a:srgbClr val="F392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392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39200"/>
                </a:solidFill>
              </a:rPr>
              <a:t>Collaboration avec </a:t>
            </a:r>
            <a:r>
              <a:rPr lang="en-US" sz="2400" b="1" dirty="0" err="1">
                <a:solidFill>
                  <a:srgbClr val="F39200"/>
                </a:solidFill>
              </a:rPr>
              <a:t>UoL</a:t>
            </a:r>
            <a:endParaRPr lang="en-US" sz="2400" b="1" dirty="0">
              <a:solidFill>
                <a:srgbClr val="F392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392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rgbClr val="F39200"/>
                </a:solidFill>
              </a:rPr>
              <a:t>Planning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39200"/>
              </a:solidFill>
            </a:endParaRPr>
          </a:p>
        </p:txBody>
      </p:sp>
      <p:sp>
        <p:nvSpPr>
          <p:cNvPr id="11" name="Espace réservé de la date 2">
            <a:extLst>
              <a:ext uri="{FF2B5EF4-FFF2-40B4-BE49-F238E27FC236}">
                <a16:creationId xmlns:a16="http://schemas.microsoft.com/office/drawing/2014/main" id="{E88C4BC2-83AF-45F8-86AD-1CC4E81C40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1224135" cy="322263"/>
          </a:xfrm>
        </p:spPr>
        <p:txBody>
          <a:bodyPr/>
          <a:lstStyle/>
          <a:p>
            <a:r>
              <a:rPr lang="fr-FR" dirty="0"/>
              <a:t>22/01/2026</a:t>
            </a:r>
          </a:p>
        </p:txBody>
      </p:sp>
      <p:sp>
        <p:nvSpPr>
          <p:cNvPr id="12" name="Espace réservé du pied de page 1">
            <a:extLst>
              <a:ext uri="{FF2B5EF4-FFF2-40B4-BE49-F238E27FC236}">
                <a16:creationId xmlns:a16="http://schemas.microsoft.com/office/drawing/2014/main" id="{9E4F990F-E273-4364-8C27-76C6BC8C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- 1-2026</a:t>
            </a:r>
          </a:p>
        </p:txBody>
      </p:sp>
    </p:spTree>
    <p:extLst>
      <p:ext uri="{BB962C8B-B14F-4D97-AF65-F5344CB8AC3E}">
        <p14:creationId xmlns:p14="http://schemas.microsoft.com/office/powerpoint/2010/main" val="966342257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41266</TotalTime>
  <Words>563</Words>
  <Application>Microsoft Office PowerPoint</Application>
  <PresentationFormat>Personnalisé</PresentationFormat>
  <Paragraphs>153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Bahnschrift SemiBold</vt:lpstr>
      <vt:lpstr>Calibri</vt:lpstr>
      <vt:lpstr>Calibri Light</vt:lpstr>
      <vt:lpstr>Wingdings</vt:lpstr>
      <vt:lpstr>1_modele-IJCLAb-powerpoint</vt:lpstr>
      <vt:lpstr>Présentation PowerPoint</vt:lpstr>
      <vt:lpstr>BPM </vt:lpstr>
      <vt:lpstr>BPM </vt:lpstr>
      <vt:lpstr>BCM</vt:lpstr>
      <vt:lpstr>Mesure du profil transverse</vt:lpstr>
      <vt:lpstr>BLM</vt:lpstr>
      <vt:lpstr>Planning et principaux jalons du WP</vt:lpstr>
      <vt:lpstr>Planning et principaux jalons du WP</vt:lpstr>
      <vt:lpstr>Besoins manquants RH et points de vigilance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Mohammed Abdillah</cp:lastModifiedBy>
  <cp:revision>2117</cp:revision>
  <dcterms:created xsi:type="dcterms:W3CDTF">2011-03-09T16:37:49Z</dcterms:created>
  <dcterms:modified xsi:type="dcterms:W3CDTF">2026-01-22T12:43:43Z</dcterms:modified>
</cp:coreProperties>
</file>