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</p:sldMasterIdLst>
  <p:notesMasterIdLst>
    <p:notesMasterId r:id="rId7"/>
  </p:notesMasterIdLst>
  <p:handoutMasterIdLst>
    <p:handoutMasterId r:id="rId8"/>
  </p:handoutMasterIdLst>
  <p:sldIdLst>
    <p:sldId id="307" r:id="rId2"/>
    <p:sldId id="355" r:id="rId3"/>
    <p:sldId id="356" r:id="rId4"/>
    <p:sldId id="359" r:id="rId5"/>
    <p:sldId id="357" r:id="rId6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FF67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125" d="100"/>
          <a:sy n="125" d="100"/>
        </p:scale>
        <p:origin x="1044" y="8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4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D8E4DC3-1435-4AD9-B779-B2F881F0EA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54AA30-5AB1-4D30-AD4C-292891C134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18/09/2025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C0ED91-0737-46AB-BCED-11D8AE4CB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F884E9-3222-4470-B16E-71B96914E9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C218-9DB8-4FC5-A045-25D0AD22A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4606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18/09/2025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9883" y="56636"/>
            <a:ext cx="9577064" cy="59684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345827" y="941512"/>
            <a:ext cx="10081120" cy="4608512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18/09/2025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- 5-2025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850883" y="5714820"/>
            <a:ext cx="731049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Review- 5-2025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DC8E9DE-AFD1-4783-B434-2F098487DB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77875" y="120651"/>
            <a:ext cx="9721080" cy="460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5827" y="941512"/>
            <a:ext cx="101531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4" y="5731817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18/09/2025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731817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- 5-2025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45256" y="573722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8438" r="9143" b="-265"/>
          <a:stretch/>
        </p:blipFill>
        <p:spPr>
          <a:xfrm>
            <a:off x="2002011" y="725488"/>
            <a:ext cx="6947941" cy="489900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2362051" y="1805608"/>
            <a:ext cx="6048672" cy="317009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1-2026</a:t>
            </a:r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WP- 6</a:t>
            </a:r>
            <a:r>
              <a:rPr lang="fr-FR" sz="2800" dirty="0" smtClean="0">
                <a:latin typeface="+mn-lt"/>
              </a:rPr>
              <a:t> </a:t>
            </a:r>
            <a:endParaRPr lang="fr-FR" sz="2800" dirty="0"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Présenté par: </a:t>
            </a:r>
            <a:r>
              <a:rPr lang="fr-FR" sz="2800" dirty="0" smtClean="0">
                <a:latin typeface="+mn-lt"/>
              </a:rPr>
              <a:t>Guillaume OLRY</a:t>
            </a:r>
            <a:endParaRPr lang="fr-FR" sz="28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 smtClean="0">
                <a:latin typeface="+mn-lt"/>
              </a:rPr>
              <a:t>22 Janvier 2026</a:t>
            </a:r>
            <a:endParaRPr lang="fr-FR" sz="2400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58073F5-65AE-433A-92CC-DF8F85E0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Review-1-2026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332A01-431A-48EB-AFE2-7D28EA11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41288-750A-45D5-BC8A-6502AED4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TDR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37990E-D00E-4C0B-9ED1-677E7F4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22/01/2026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63FD40E-6CDF-4D39-AE76-BF70D74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Review-1-2026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339548B-A313-4EFF-90B2-0A79E560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6322491" y="896014"/>
            <a:ext cx="4320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Tout d’abord un grand merci aux différents contributeurs!</a:t>
            </a:r>
          </a:p>
          <a:p>
            <a:endParaRPr lang="fr-FR" sz="1800" dirty="0" smtClean="0"/>
          </a:p>
          <a:p>
            <a:r>
              <a:rPr lang="fr-FR" sz="1800" dirty="0" smtClean="0"/>
              <a:t>95% du contenu est là.</a:t>
            </a:r>
          </a:p>
          <a:p>
            <a:r>
              <a:rPr lang="fr-FR" sz="1800" dirty="0" smtClean="0"/>
              <a:t>Au final, 30 à 35 pages.</a:t>
            </a:r>
            <a:endParaRPr lang="fr-FR" sz="1800" dirty="0"/>
          </a:p>
          <a:p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/>
              <a:t>A faire:</a:t>
            </a:r>
          </a:p>
          <a:p>
            <a:pPr marL="285750" indent="-285750">
              <a:buFontTx/>
              <a:buChar char="-"/>
            </a:pPr>
            <a:r>
              <a:rPr lang="fr-FR" sz="1800" dirty="0" smtClean="0"/>
              <a:t>Compléter le § sur les systèmes d’accord</a:t>
            </a:r>
          </a:p>
          <a:p>
            <a:pPr marL="285750" indent="-285750">
              <a:buFontTx/>
              <a:buChar char="-"/>
            </a:pPr>
            <a:r>
              <a:rPr lang="fr-FR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Intégrer</a:t>
            </a:r>
            <a:r>
              <a:rPr lang="fr-FR" sz="1800" dirty="0" smtClean="0"/>
              <a:t> les § dans le document final</a:t>
            </a:r>
          </a:p>
          <a:p>
            <a:pPr marL="285750" indent="-285750">
              <a:buFontTx/>
              <a:buChar char="-"/>
            </a:pPr>
            <a:r>
              <a:rPr lang="fr-FR" sz="1800" dirty="0" smtClean="0"/>
              <a:t>Faire une relecture complète avant envoi.</a:t>
            </a:r>
          </a:p>
          <a:p>
            <a:endParaRPr lang="fr-FR" sz="1800" dirty="0" smtClean="0"/>
          </a:p>
          <a:p>
            <a:pPr marL="285750" indent="-285750">
              <a:buFontTx/>
              <a:buChar char="-"/>
            </a:pPr>
            <a:endParaRPr lang="fr-FR" sz="18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27" y="848254"/>
            <a:ext cx="5688632" cy="48372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0003" y="1727010"/>
            <a:ext cx="7704855" cy="258532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</a:rPr>
              <a:t>Pas de changement,... il faut que je m’y mette!</a:t>
            </a:r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200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345827" y="581472"/>
            <a:ext cx="1008112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>
                <a:solidFill>
                  <a:srgbClr val="0070C0"/>
                </a:solidFill>
                <a:latin typeface="+mn-lt"/>
              </a:rPr>
              <a:t>C</a:t>
            </a:r>
            <a:r>
              <a:rPr lang="fr-FR" sz="1600" b="1" u="sng" dirty="0" smtClean="0">
                <a:solidFill>
                  <a:srgbClr val="0070C0"/>
                </a:solidFill>
                <a:latin typeface="+mn-lt"/>
              </a:rPr>
              <a:t>avités</a:t>
            </a:r>
            <a:r>
              <a:rPr lang="fr-FR" sz="1600" b="1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fr-FR" sz="1600" dirty="0" smtClean="0">
                <a:latin typeface="+mn-lt"/>
              </a:rPr>
              <a:t>Kick-off meeting le </a:t>
            </a:r>
            <a:r>
              <a:rPr lang="fr-FR" sz="1600" strike="sngStrike" dirty="0" smtClean="0">
                <a:latin typeface="+mn-lt"/>
              </a:rPr>
              <a:t>18 décembre </a:t>
            </a:r>
            <a:r>
              <a:rPr lang="fr-FR" sz="1600" dirty="0" smtClean="0">
                <a:latin typeface="+mn-lt"/>
              </a:rPr>
              <a:t> 16 Janvier. Très bien. Seconde mise à jour des </a:t>
            </a:r>
            <a:r>
              <a:rPr lang="fr-FR" sz="1600" dirty="0">
                <a:latin typeface="+mn-lt"/>
              </a:rPr>
              <a:t>p</a:t>
            </a:r>
            <a:r>
              <a:rPr lang="fr-FR" sz="1600" dirty="0" smtClean="0">
                <a:latin typeface="+mn-lt"/>
              </a:rPr>
              <a:t>lans suite aux remarques de ZANON. Dossier de fabrication pour le mois de Mars. Si ok 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 la fabrication démarre. Niobium à envoyer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asap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400" b="1" u="sng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Cavités </a:t>
            </a:r>
            <a:r>
              <a:rPr lang="fr-FR" sz="1400" b="1" u="sng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Booster:</a:t>
            </a:r>
            <a:r>
              <a:rPr lang="fr-FR" sz="14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devis à 180k€ pour les 4 cavités!</a:t>
            </a:r>
            <a:endParaRPr lang="fr-FR" sz="1400" b="1" u="sng" dirty="0">
              <a:solidFill>
                <a:srgbClr val="FF0000"/>
              </a:solidFill>
              <a:latin typeface="+mn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70C0"/>
                </a:solidFill>
                <a:latin typeface="+mn-lt"/>
              </a:rPr>
              <a:t>Coupleurs HOM</a:t>
            </a:r>
            <a:r>
              <a:rPr lang="fr-FR" sz="1600" b="1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fr-FR" sz="1600" dirty="0" smtClean="0">
                <a:latin typeface="+mn-lt"/>
              </a:rPr>
              <a:t>Fabrication pas encore démarrée... Autre idée mise sur la table: considérer l’option d’une commande par le CERN dans l’industrie (chez RI?) 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 Non. CERN pas intéressé. Matières premières reçues (Cu et Inox). Plans de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fab</a:t>
            </a:r>
            <a:r>
              <a:rPr lang="fr-FR" sz="1600" dirty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en cours. Revue interne au CERN cette semaine. Documentation qualité démarrée.</a:t>
            </a:r>
            <a:endParaRPr lang="fr-FR" sz="16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b="1" u="sng" dirty="0" smtClean="0">
              <a:solidFill>
                <a:srgbClr val="0070C0"/>
              </a:solidFill>
              <a:latin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70C0"/>
                </a:solidFill>
                <a:latin typeface="Calibri" panose="020F0502020204030204"/>
              </a:rPr>
              <a:t>Absorbeurs</a:t>
            </a:r>
            <a:r>
              <a:rPr lang="fr-FR" sz="1600" b="1" u="sng" dirty="0">
                <a:solidFill>
                  <a:srgbClr val="0070C0"/>
                </a:solidFill>
                <a:latin typeface="Calibri" panose="020F0502020204030204"/>
              </a:rPr>
              <a:t>:</a:t>
            </a:r>
            <a:r>
              <a:rPr lang="fr-FR" sz="16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Mesures </a:t>
            </a: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à chaud sur échantillon (EIC) au CERN par Axel début Décembre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. Très bons résultats! Etude incluse dans </a:t>
            </a:r>
            <a:r>
              <a:rPr lang="fr-FR" sz="1600" dirty="0" err="1" smtClean="0">
                <a:solidFill>
                  <a:prstClr val="black"/>
                </a:solidFill>
                <a:latin typeface="Calibri" panose="020F0502020204030204"/>
              </a:rPr>
              <a:t>iSAS</a:t>
            </a: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fr-FR" sz="1600" dirty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70C0"/>
                </a:solidFill>
                <a:latin typeface="+mn-lt"/>
              </a:rPr>
              <a:t>Coupleurs </a:t>
            </a:r>
            <a:r>
              <a:rPr lang="fr-FR" sz="1600" b="1" u="sng" dirty="0">
                <a:solidFill>
                  <a:srgbClr val="0070C0"/>
                </a:solidFill>
                <a:latin typeface="+mn-lt"/>
              </a:rPr>
              <a:t>de </a:t>
            </a:r>
            <a:r>
              <a:rPr lang="fr-FR" sz="1600" b="1" u="sng" dirty="0" smtClean="0">
                <a:solidFill>
                  <a:srgbClr val="0070C0"/>
                </a:solidFill>
                <a:latin typeface="+mn-lt"/>
              </a:rPr>
              <a:t>puissance</a:t>
            </a:r>
            <a:r>
              <a:rPr lang="fr-FR" sz="1600" b="1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fr-FR" sz="1600" dirty="0" smtClean="0">
                <a:latin typeface="+mn-lt"/>
              </a:rPr>
              <a:t>Mise en plan par le CERN en cours...terminé pour début </a:t>
            </a:r>
            <a:r>
              <a:rPr lang="fr-FR" sz="1600" strike="sngStrike" dirty="0" smtClean="0">
                <a:latin typeface="+mn-lt"/>
              </a:rPr>
              <a:t>Novembre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strike="sngStrike" dirty="0" smtClean="0">
                <a:latin typeface="+mn-lt"/>
              </a:rPr>
              <a:t>Décembre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strike="sngStrike" dirty="0" smtClean="0">
                <a:latin typeface="+mn-lt"/>
              </a:rPr>
              <a:t>Janvier </a:t>
            </a:r>
            <a:r>
              <a:rPr lang="fr-FR" sz="1600" dirty="0" smtClean="0">
                <a:latin typeface="+mn-lt"/>
              </a:rPr>
              <a:t>Février? Réunion faite avec ESS sur le montage du coupleur. Besoin de changer le design du tube de refroidissement (dans l’antenne) en deux parties. CERN regarde si air </a:t>
            </a:r>
            <a:r>
              <a:rPr lang="fr-FR" sz="1600" dirty="0" err="1" smtClean="0">
                <a:latin typeface="+mn-lt"/>
              </a:rPr>
              <a:t>blowers</a:t>
            </a:r>
            <a:r>
              <a:rPr lang="fr-FR" sz="1600" dirty="0" smtClean="0">
                <a:latin typeface="+mn-lt"/>
              </a:rPr>
              <a:t> dispo si non il faut en acheter.</a:t>
            </a:r>
            <a:endParaRPr lang="fr-FR" sz="1600" dirty="0">
              <a:latin typeface="+mn-lt"/>
            </a:endParaRPr>
          </a:p>
          <a:p>
            <a:pPr indent="265113"/>
            <a:r>
              <a:rPr lang="fr-FR" sz="1400" b="1" u="sng" dirty="0" smtClean="0">
                <a:solidFill>
                  <a:srgbClr val="FF0000"/>
                </a:solidFill>
                <a:latin typeface="Calibri" panose="020F0502020204030204"/>
              </a:rPr>
              <a:t>Coupleurs </a:t>
            </a:r>
            <a:r>
              <a:rPr lang="fr-FR" sz="1400" b="1" u="sng" dirty="0">
                <a:solidFill>
                  <a:srgbClr val="FF0000"/>
                </a:solidFill>
                <a:latin typeface="Calibri" panose="020F0502020204030204"/>
              </a:rPr>
              <a:t>de </a:t>
            </a:r>
            <a:r>
              <a:rPr lang="fr-FR" sz="1400" b="1" u="sng" dirty="0" smtClean="0">
                <a:solidFill>
                  <a:srgbClr val="FF0000"/>
                </a:solidFill>
                <a:latin typeface="Calibri" panose="020F0502020204030204"/>
              </a:rPr>
              <a:t>puissance booster</a:t>
            </a:r>
            <a:r>
              <a:rPr lang="fr-FR" sz="1400" b="1" dirty="0" smtClean="0">
                <a:solidFill>
                  <a:srgbClr val="FF0000"/>
                </a:solidFill>
                <a:latin typeface="Calibri" panose="020F0502020204030204"/>
              </a:rPr>
              <a:t>: </a:t>
            </a:r>
            <a:r>
              <a:rPr lang="fr-FR" sz="1400" dirty="0" smtClean="0">
                <a:solidFill>
                  <a:srgbClr val="FF0000"/>
                </a:solidFill>
                <a:latin typeface="Calibri" panose="020F0502020204030204"/>
              </a:rPr>
              <a:t>fabrication par le CERN (« en échange » du design du cryomodule proto FCC)</a:t>
            </a:r>
          </a:p>
          <a:p>
            <a:endParaRPr lang="fr-FR" sz="1600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70C0"/>
                </a:solidFill>
                <a:latin typeface="+mn-lt"/>
              </a:rPr>
              <a:t>Manchettes RF: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smtClean="0">
                <a:latin typeface="+mn-lt"/>
              </a:rPr>
              <a:t>2 devis reçus autour entre 80 et 90k€. Très bonne nouvelle! PUMA à préparer.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u="sng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70C0"/>
                </a:solidFill>
                <a:latin typeface="+mn-lt"/>
              </a:rPr>
              <a:t>Blindages magnétiques </a:t>
            </a:r>
            <a:r>
              <a:rPr lang="fr-FR" sz="1600" b="1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 commande en 2027 (93k€ devis). Priorité au booster pour 2026 (15k€? estimation)</a:t>
            </a:r>
          </a:p>
          <a:p>
            <a:pPr lvl="0"/>
            <a:endParaRPr lang="fr-FR" sz="1600" b="1" u="sng" dirty="0" smtClean="0">
              <a:solidFill>
                <a:srgbClr val="0070C0"/>
              </a:solidFill>
              <a:latin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70C0"/>
                </a:solidFill>
                <a:latin typeface="Calibri" panose="020F0502020204030204"/>
              </a:rPr>
              <a:t>Enceinte </a:t>
            </a:r>
            <a:r>
              <a:rPr lang="fr-FR" sz="1600" b="1" u="sng" dirty="0">
                <a:solidFill>
                  <a:srgbClr val="0070C0"/>
                </a:solidFill>
                <a:latin typeface="Calibri" panose="020F0502020204030204"/>
              </a:rPr>
              <a:t>à vide, circuit </a:t>
            </a:r>
            <a:r>
              <a:rPr lang="fr-FR" sz="1600" b="1" u="sng" dirty="0" err="1">
                <a:solidFill>
                  <a:srgbClr val="0070C0"/>
                </a:solidFill>
                <a:latin typeface="Calibri" panose="020F0502020204030204"/>
              </a:rPr>
              <a:t>cryo</a:t>
            </a:r>
            <a:r>
              <a:rPr lang="fr-FR" sz="1600" b="1" u="sng" dirty="0">
                <a:solidFill>
                  <a:srgbClr val="0070C0"/>
                </a:solidFill>
                <a:latin typeface="Calibri" panose="020F0502020204030204"/>
              </a:rPr>
              <a:t>, transitions chaud-froid...:</a:t>
            </a:r>
            <a:r>
              <a:rPr lang="fr-FR" sz="16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phase de mise en plans à démarrer </a:t>
            </a:r>
            <a:r>
              <a:rPr lang="fr-FR" sz="1600" dirty="0" err="1" smtClean="0">
                <a:solidFill>
                  <a:prstClr val="black"/>
                </a:solidFill>
                <a:latin typeface="Calibri" panose="020F0502020204030204"/>
              </a:rPr>
              <a:t>asap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fr-FR" sz="16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fr-FR" sz="1600" dirty="0" smtClean="0">
              <a:latin typeface="+mn-lt"/>
            </a:endParaRP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037990E-D00E-4C0B-9ED1-677E7F4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 smtClean="0"/>
              <a:t>22/01/2026</a:t>
            </a:r>
            <a:endParaRPr lang="fr-FR" dirty="0"/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E63FD40E-6CDF-4D39-AE76-BF70D74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Review-1-2026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8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0CEB6-B77D-4934-92A5-FE6CA8D1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de vigilance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6C4FA-7A1E-4EF0-BE6A-4C4FF1AF6E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Beaucoup de PUMA et appels d’offres</a:t>
            </a:r>
          </a:p>
          <a:p>
            <a:r>
              <a:rPr lang="fr-FR" sz="2000" dirty="0" smtClean="0"/>
              <a:t>Budget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2026: 250 à 300k€ (dont 150k€ estimés)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Prévisionnel pour 2027: 250k€ (dont 160 estimés)</a:t>
            </a:r>
            <a:endParaRPr lang="fr-FR" sz="160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D0734CD-31A3-40D8-BB89-F8AEB25E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037990E-D00E-4C0B-9ED1-677E7F4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 smtClean="0"/>
              <a:t>22/01/2026</a:t>
            </a:r>
            <a:endParaRPr lang="fr-FR" dirty="0"/>
          </a:p>
        </p:txBody>
      </p:sp>
      <p:sp>
        <p:nvSpPr>
          <p:cNvPr id="10" name="Espace réservé du pied de page 6">
            <a:extLst>
              <a:ext uri="{FF2B5EF4-FFF2-40B4-BE49-F238E27FC236}">
                <a16:creationId xmlns:a16="http://schemas.microsoft.com/office/drawing/2014/main" id="{E63FD40E-6CDF-4D39-AE76-BF70D74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Review-1-2026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268DB-9CDE-442D-A095-7D9224F6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et principaux jalons du WP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F2093F-35B0-4067-BEC6-D953D24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E43A48BE-7785-DA67-1EE3-29A8CB3F39FD}"/>
              </a:ext>
            </a:extLst>
          </p:cNvPr>
          <p:cNvGrpSpPr/>
          <p:nvPr/>
        </p:nvGrpSpPr>
        <p:grpSpPr>
          <a:xfrm>
            <a:off x="10061172" y="3254072"/>
            <a:ext cx="737846" cy="394045"/>
            <a:chOff x="10858995" y="4834449"/>
            <a:chExt cx="651956" cy="348176"/>
          </a:xfrm>
          <a:solidFill>
            <a:schemeClr val="bg1">
              <a:lumMod val="50000"/>
            </a:schemeClr>
          </a:solidFill>
        </p:grpSpPr>
        <p:sp>
          <p:nvSpPr>
            <p:cNvPr id="62" name="Chevron 61">
              <a:extLst>
                <a:ext uri="{FF2B5EF4-FFF2-40B4-BE49-F238E27FC236}">
                  <a16:creationId xmlns:a16="http://schemas.microsoft.com/office/drawing/2014/main" id="{624FCCC5-84F2-98AC-D8B6-E943B0123C55}"/>
                </a:ext>
              </a:extLst>
            </p:cNvPr>
            <p:cNvSpPr/>
            <p:nvPr/>
          </p:nvSpPr>
          <p:spPr>
            <a:xfrm>
              <a:off x="10858995" y="4839295"/>
              <a:ext cx="301614" cy="343330"/>
            </a:xfrm>
            <a:prstGeom prst="chevron">
              <a:avLst>
                <a:gd name="adj" fmla="val 6462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37232" fontAlgn="base">
                <a:spcBef>
                  <a:spcPct val="0"/>
                </a:spcBef>
                <a:spcAft>
                  <a:spcPct val="0"/>
                </a:spcAft>
              </a:pPr>
              <a:endParaRPr lang="en-GB" sz="2305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Chevron 62">
              <a:extLst>
                <a:ext uri="{FF2B5EF4-FFF2-40B4-BE49-F238E27FC236}">
                  <a16:creationId xmlns:a16="http://schemas.microsoft.com/office/drawing/2014/main" id="{51464142-9DD4-17EC-0F62-9D637BBFE691}"/>
                </a:ext>
              </a:extLst>
            </p:cNvPr>
            <p:cNvSpPr/>
            <p:nvPr/>
          </p:nvSpPr>
          <p:spPr>
            <a:xfrm>
              <a:off x="11037650" y="4834449"/>
              <a:ext cx="310312" cy="343329"/>
            </a:xfrm>
            <a:prstGeom prst="chevron">
              <a:avLst>
                <a:gd name="adj" fmla="val 6462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37232" fontAlgn="base">
                <a:spcBef>
                  <a:spcPct val="0"/>
                </a:spcBef>
                <a:spcAft>
                  <a:spcPct val="0"/>
                </a:spcAft>
              </a:pPr>
              <a:endParaRPr lang="en-GB" sz="230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Chevron 63">
              <a:extLst>
                <a:ext uri="{FF2B5EF4-FFF2-40B4-BE49-F238E27FC236}">
                  <a16:creationId xmlns:a16="http://schemas.microsoft.com/office/drawing/2014/main" id="{4C2A6004-EF27-96F6-8D4F-2CA2325A5103}"/>
                </a:ext>
              </a:extLst>
            </p:cNvPr>
            <p:cNvSpPr/>
            <p:nvPr/>
          </p:nvSpPr>
          <p:spPr>
            <a:xfrm>
              <a:off x="11200639" y="4834449"/>
              <a:ext cx="310312" cy="343329"/>
            </a:xfrm>
            <a:prstGeom prst="chevron">
              <a:avLst>
                <a:gd name="adj" fmla="val 6462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37232" fontAlgn="base">
                <a:spcBef>
                  <a:spcPct val="0"/>
                </a:spcBef>
                <a:spcAft>
                  <a:spcPct val="0"/>
                </a:spcAft>
              </a:pPr>
              <a:endParaRPr lang="en-GB" sz="230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1122335" y="3245768"/>
            <a:ext cx="2240849" cy="412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2305" dirty="0">
                <a:solidFill>
                  <a:prstClr val="white"/>
                </a:solidFill>
                <a:latin typeface="Calibri" panose="020F0502020204030204"/>
              </a:rPr>
              <a:t>2025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3372418" y="3246293"/>
            <a:ext cx="2240849" cy="412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2305" dirty="0">
                <a:solidFill>
                  <a:prstClr val="white"/>
                </a:solidFill>
                <a:latin typeface="Calibri" panose="020F0502020204030204"/>
              </a:rPr>
              <a:t>2026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5615435" y="3244105"/>
            <a:ext cx="2240849" cy="412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2305" dirty="0">
                <a:solidFill>
                  <a:prstClr val="white"/>
                </a:solidFill>
                <a:latin typeface="Calibri" panose="020F0502020204030204"/>
              </a:rPr>
              <a:t>2027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7820323" y="3244105"/>
            <a:ext cx="2240849" cy="412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2305" dirty="0">
                <a:solidFill>
                  <a:prstClr val="white"/>
                </a:solidFill>
                <a:latin typeface="Calibri" panose="020F0502020204030204"/>
              </a:rPr>
              <a:t>2028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42759" y="4785771"/>
            <a:ext cx="1874372" cy="4579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5 </a:t>
            </a:r>
            <a:r>
              <a:rPr lang="fr-FR" sz="1188" b="1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cell</a:t>
            </a: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</a:t>
            </a:r>
            <a:r>
              <a:rPr lang="fr-FR" sz="1188" b="1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cavities</a:t>
            </a: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fabrication</a:t>
            </a:r>
          </a:p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Purchase</a:t>
            </a:r>
            <a:r>
              <a:rPr lang="fr-FR" sz="1188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</a:t>
            </a:r>
            <a:r>
              <a:rPr lang="fr-FR" sz="1188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Order</a:t>
            </a:r>
            <a:endParaRPr lang="fr-FR" sz="1188" dirty="0">
              <a:solidFill>
                <a:srgbClr val="00B050"/>
              </a:solidFill>
              <a:latin typeface="Calibri" panose="020F0502020204030204"/>
              <a:cs typeface="Arial" charset="0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 flipV="1">
            <a:off x="3071999" y="3640907"/>
            <a:ext cx="2555" cy="107687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-106529" y="1451271"/>
            <a:ext cx="2118857" cy="52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00B050"/>
                </a:solidFill>
              </a:rPr>
              <a:t>Niobium </a:t>
            </a:r>
            <a:r>
              <a:rPr lang="fr-FR" sz="1245" b="1" dirty="0" err="1">
                <a:solidFill>
                  <a:srgbClr val="00B050"/>
                </a:solidFill>
              </a:rPr>
              <a:t>material</a:t>
            </a:r>
            <a:endParaRPr lang="fr-FR" sz="1245" b="1" dirty="0">
              <a:solidFill>
                <a:srgbClr val="00B05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dirty="0" err="1" smtClean="0">
                <a:solidFill>
                  <a:srgbClr val="00B050"/>
                </a:solidFill>
              </a:rPr>
              <a:t>Delivered</a:t>
            </a:r>
            <a:endParaRPr lang="fr-FR" sz="1245" dirty="0">
              <a:solidFill>
                <a:srgbClr val="00B050"/>
              </a:solidFill>
            </a:endParaRPr>
          </a:p>
        </p:txBody>
      </p:sp>
      <p:cxnSp>
        <p:nvCxnSpPr>
          <p:cNvPr id="73" name="Connecteur droit avec flèche 72"/>
          <p:cNvCxnSpPr>
            <a:stCxn id="72" idx="2"/>
          </p:cNvCxnSpPr>
          <p:nvPr/>
        </p:nvCxnSpPr>
        <p:spPr>
          <a:xfrm>
            <a:off x="952899" y="1974671"/>
            <a:ext cx="802640" cy="1257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1763669" y="728085"/>
            <a:ext cx="2061280" cy="8204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00B050"/>
                </a:solidFill>
              </a:rPr>
              <a:t>Adaptation/modifications of the ESS </a:t>
            </a:r>
            <a:r>
              <a:rPr lang="fr-FR" sz="1245" b="1" dirty="0" smtClean="0">
                <a:solidFill>
                  <a:srgbClr val="00B050"/>
                </a:solidFill>
              </a:rPr>
              <a:t>Cryomodule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dirty="0" smtClean="0">
                <a:solidFill>
                  <a:srgbClr val="00B050"/>
                </a:solidFill>
              </a:rPr>
              <a:t>Report </a:t>
            </a:r>
            <a:r>
              <a:rPr lang="fr-FR" sz="1245" dirty="0" err="1" smtClean="0">
                <a:solidFill>
                  <a:srgbClr val="00B050"/>
                </a:solidFill>
              </a:rPr>
              <a:t>released</a:t>
            </a:r>
            <a:endParaRPr lang="fr-FR" sz="1245" dirty="0">
              <a:solidFill>
                <a:srgbClr val="00B050"/>
              </a:solidFill>
            </a:endParaRPr>
          </a:p>
        </p:txBody>
      </p:sp>
      <p:cxnSp>
        <p:nvCxnSpPr>
          <p:cNvPr id="77" name="Connecteur droit avec flèche 76"/>
          <p:cNvCxnSpPr>
            <a:stCxn id="76" idx="2"/>
          </p:cNvCxnSpPr>
          <p:nvPr/>
        </p:nvCxnSpPr>
        <p:spPr>
          <a:xfrm flipH="1">
            <a:off x="2770043" y="1548563"/>
            <a:ext cx="24266" cy="1683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7755300" y="1273964"/>
            <a:ext cx="2061280" cy="3772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F39200"/>
                </a:solidFill>
              </a:rPr>
              <a:t>Cryomodule </a:t>
            </a:r>
            <a:r>
              <a:rPr lang="fr-FR" sz="1245" b="1" dirty="0" err="1">
                <a:solidFill>
                  <a:srgbClr val="F39200"/>
                </a:solidFill>
              </a:rPr>
              <a:t>assembly</a:t>
            </a:r>
            <a:endParaRPr lang="fr-FR" sz="1245" b="1" dirty="0">
              <a:solidFill>
                <a:srgbClr val="F39200"/>
              </a:solidFill>
            </a:endParaRPr>
          </a:p>
        </p:txBody>
      </p:sp>
      <p:cxnSp>
        <p:nvCxnSpPr>
          <p:cNvPr id="79" name="Connecteur droit avec flèche 78"/>
          <p:cNvCxnSpPr/>
          <p:nvPr/>
        </p:nvCxnSpPr>
        <p:spPr>
          <a:xfrm flipH="1">
            <a:off x="8741229" y="1598065"/>
            <a:ext cx="9659" cy="164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942567" y="2494381"/>
            <a:ext cx="1651516" cy="45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b="1" dirty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Last </a:t>
            </a:r>
            <a:r>
              <a:rPr lang="fr-FR" sz="1188" b="1" dirty="0" smtClean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5 </a:t>
            </a:r>
            <a:r>
              <a:rPr lang="fr-FR" sz="1188" b="1" dirty="0" err="1" smtClean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cell</a:t>
            </a:r>
            <a:r>
              <a:rPr lang="fr-FR" sz="1188" b="1" dirty="0" smtClean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 </a:t>
            </a:r>
            <a:r>
              <a:rPr lang="fr-FR" sz="1188" b="1" dirty="0" err="1">
                <a:solidFill>
                  <a:srgbClr val="FF0000"/>
                </a:solidFill>
                <a:latin typeface="Calibri" panose="020F0502020204030204"/>
                <a:cs typeface="Arial" charset="0"/>
              </a:rPr>
              <a:t>cavity</a:t>
            </a:r>
            <a:endParaRPr lang="fr-FR" sz="1188" b="1" dirty="0">
              <a:solidFill>
                <a:srgbClr val="FF0000"/>
              </a:solidFill>
              <a:latin typeface="Calibri" panose="020F0502020204030204"/>
              <a:cs typeface="Arial" charset="0"/>
            </a:endParaRPr>
          </a:p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dirty="0" err="1">
                <a:solidFill>
                  <a:srgbClr val="FF0000"/>
                </a:solidFill>
                <a:latin typeface="Calibri" panose="020F0502020204030204"/>
                <a:cs typeface="Arial" charset="0"/>
              </a:rPr>
              <a:t>Tested</a:t>
            </a:r>
            <a:endParaRPr lang="fr-FR" sz="1188" dirty="0">
              <a:solidFill>
                <a:srgbClr val="FF0000"/>
              </a:solidFill>
              <a:latin typeface="Calibri" panose="020F0502020204030204"/>
              <a:cs typeface="Arial" charset="0"/>
            </a:endParaRPr>
          </a:p>
        </p:txBody>
      </p:sp>
      <p:cxnSp>
        <p:nvCxnSpPr>
          <p:cNvPr id="81" name="Connecteur droit avec flèche 80"/>
          <p:cNvCxnSpPr/>
          <p:nvPr/>
        </p:nvCxnSpPr>
        <p:spPr>
          <a:xfrm>
            <a:off x="7763585" y="2910966"/>
            <a:ext cx="3480" cy="352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8746059" y="2313061"/>
            <a:ext cx="2061280" cy="564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F39200"/>
                </a:solidFill>
              </a:rPr>
              <a:t>Cryomodule test</a:t>
            </a:r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9843002" y="2628161"/>
            <a:ext cx="0" cy="582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3423509" y="3271993"/>
            <a:ext cx="0" cy="3689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5489268" y="1338208"/>
            <a:ext cx="1444372" cy="5724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F39200"/>
                </a:solidFill>
              </a:rPr>
              <a:t>Power </a:t>
            </a:r>
            <a:r>
              <a:rPr lang="fr-FR" sz="1245" b="1" dirty="0" err="1">
                <a:solidFill>
                  <a:srgbClr val="F39200"/>
                </a:solidFill>
              </a:rPr>
              <a:t>couplers</a:t>
            </a:r>
            <a:r>
              <a:rPr lang="fr-FR" sz="1245" b="1" dirty="0">
                <a:solidFill>
                  <a:srgbClr val="F39200"/>
                </a:solidFill>
              </a:rPr>
              <a:t> </a:t>
            </a:r>
            <a:r>
              <a:rPr lang="fr-FR" sz="1245" b="1" dirty="0" err="1">
                <a:solidFill>
                  <a:srgbClr val="F39200"/>
                </a:solidFill>
              </a:rPr>
              <a:t>conditioning</a:t>
            </a:r>
            <a:endParaRPr lang="fr-FR" sz="1245" b="1" dirty="0">
              <a:solidFill>
                <a:srgbClr val="F39200"/>
              </a:solidFill>
            </a:endParaRPr>
          </a:p>
        </p:txBody>
      </p:sp>
      <p:cxnSp>
        <p:nvCxnSpPr>
          <p:cNvPr id="86" name="Connecteur droit avec flèche 85"/>
          <p:cNvCxnSpPr>
            <a:stCxn id="85" idx="2"/>
          </p:cNvCxnSpPr>
          <p:nvPr/>
        </p:nvCxnSpPr>
        <p:spPr>
          <a:xfrm>
            <a:off x="6211454" y="1910697"/>
            <a:ext cx="5147" cy="134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4536578" y="2226150"/>
            <a:ext cx="1825488" cy="7143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F39200"/>
                </a:solidFill>
              </a:rPr>
              <a:t>Power </a:t>
            </a:r>
            <a:r>
              <a:rPr lang="fr-FR" sz="1245" b="1" dirty="0" err="1" smtClean="0">
                <a:solidFill>
                  <a:srgbClr val="F39200"/>
                </a:solidFill>
              </a:rPr>
              <a:t>Couplers</a:t>
            </a:r>
            <a:r>
              <a:rPr lang="fr-FR" sz="1245" b="1" dirty="0" smtClean="0">
                <a:solidFill>
                  <a:srgbClr val="F39200"/>
                </a:solidFill>
              </a:rPr>
              <a:t> + HOM </a:t>
            </a:r>
            <a:r>
              <a:rPr lang="fr-FR" sz="1245" b="1" dirty="0" err="1" smtClean="0">
                <a:solidFill>
                  <a:srgbClr val="F39200"/>
                </a:solidFill>
              </a:rPr>
              <a:t>Couplers</a:t>
            </a:r>
            <a:r>
              <a:rPr lang="fr-FR" sz="1245" b="1" dirty="0" smtClean="0">
                <a:solidFill>
                  <a:srgbClr val="F39200"/>
                </a:solidFill>
              </a:rPr>
              <a:t> fabrication</a:t>
            </a:r>
            <a:endParaRPr lang="fr-FR" sz="1245" b="1" dirty="0">
              <a:solidFill>
                <a:srgbClr val="F392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FR" sz="1245" b="1" dirty="0">
              <a:solidFill>
                <a:srgbClr val="F39200"/>
              </a:solidFill>
            </a:endParaRPr>
          </a:p>
        </p:txBody>
      </p:sp>
      <p:cxnSp>
        <p:nvCxnSpPr>
          <p:cNvPr id="88" name="Connecteur droit avec flèche 87"/>
          <p:cNvCxnSpPr/>
          <p:nvPr/>
        </p:nvCxnSpPr>
        <p:spPr>
          <a:xfrm flipH="1">
            <a:off x="5674771" y="2755012"/>
            <a:ext cx="2905" cy="491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>
            <a:stCxn id="105" idx="0"/>
            <a:endCxn id="100" idx="2"/>
          </p:cNvCxnSpPr>
          <p:nvPr/>
        </p:nvCxnSpPr>
        <p:spPr>
          <a:xfrm flipV="1">
            <a:off x="1584208" y="3584537"/>
            <a:ext cx="504346" cy="1085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ge 89">
            <a:extLst>
              <a:ext uri="{FF2B5EF4-FFF2-40B4-BE49-F238E27FC236}">
                <a16:creationId xmlns:a16="http://schemas.microsoft.com/office/drawing/2014/main" id="{ADEDE24B-A544-4964-9A3D-632B638CD7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337" y="862225"/>
            <a:ext cx="507206" cy="413847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CE338D71-F233-4A08-AA02-6BC1F9712D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584" y="1772347"/>
            <a:ext cx="498808" cy="498808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9AC75166-B88F-42B9-87FF-A468FA0BF5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322" y="2121663"/>
            <a:ext cx="894009" cy="404092"/>
          </a:xfrm>
          <a:prstGeom prst="rect">
            <a:avLst/>
          </a:prstGeom>
        </p:spPr>
      </p:pic>
      <p:pic>
        <p:nvPicPr>
          <p:cNvPr id="93" name="Picture 2" descr="Fichier:Logo CERN.jpg">
            <a:extLst>
              <a:ext uri="{FF2B5EF4-FFF2-40B4-BE49-F238E27FC236}">
                <a16:creationId xmlns:a16="http://schemas.microsoft.com/office/drawing/2014/main" id="{4E0A8048-B2E7-43B7-A03E-FA497F38A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557" y="955526"/>
            <a:ext cx="344374" cy="35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Fichier:Logo CERN.jpg">
            <a:extLst>
              <a:ext uri="{FF2B5EF4-FFF2-40B4-BE49-F238E27FC236}">
                <a16:creationId xmlns:a16="http://schemas.microsoft.com/office/drawing/2014/main" id="{4E0A8048-B2E7-43B7-A03E-FA497F38A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776" y="1889950"/>
            <a:ext cx="344374" cy="35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850" y="493485"/>
            <a:ext cx="503181" cy="352332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999" y="5323082"/>
            <a:ext cx="503181" cy="352332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8" y="977060"/>
            <a:ext cx="468989" cy="308678"/>
          </a:xfrm>
          <a:prstGeom prst="rect">
            <a:avLst/>
          </a:prstGeom>
        </p:spPr>
      </p:pic>
      <p:sp>
        <p:nvSpPr>
          <p:cNvPr id="99" name="ZoneTexte 98">
            <a:extLst>
              <a:ext uri="{FF2B5EF4-FFF2-40B4-BE49-F238E27FC236}">
                <a16:creationId xmlns:a16="http://schemas.microsoft.com/office/drawing/2014/main" id="{B0E84737-30F5-79AC-809E-6E6711EDA783}"/>
              </a:ext>
            </a:extLst>
          </p:cNvPr>
          <p:cNvSpPr txBox="1"/>
          <p:nvPr/>
        </p:nvSpPr>
        <p:spPr>
          <a:xfrm>
            <a:off x="6735859" y="4057969"/>
            <a:ext cx="3571102" cy="16004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Critical </a:t>
            </a:r>
            <a:r>
              <a:rPr lang="fr-FR" sz="1400" b="1" dirty="0" err="1" smtClean="0">
                <a:solidFill>
                  <a:srgbClr val="FF0000"/>
                </a:solidFill>
                <a:latin typeface="+mn-lt"/>
              </a:rPr>
              <a:t>path</a:t>
            </a:r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: </a:t>
            </a:r>
          </a:p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5 </a:t>
            </a:r>
            <a:r>
              <a:rPr lang="fr-FR" sz="1400" b="1" dirty="0" err="1" smtClean="0">
                <a:solidFill>
                  <a:srgbClr val="FF0000"/>
                </a:solidFill>
                <a:latin typeface="+mn-lt"/>
              </a:rPr>
              <a:t>cell</a:t>
            </a:r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latin typeface="+mn-lt"/>
              </a:rPr>
              <a:t>cavities</a:t>
            </a:r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 (1 </a:t>
            </a:r>
            <a:r>
              <a:rPr lang="fr-FR" sz="1400" b="1" dirty="0" err="1" smtClean="0">
                <a:solidFill>
                  <a:srgbClr val="FF0000"/>
                </a:solidFill>
                <a:latin typeface="+mn-lt"/>
              </a:rPr>
              <a:t>year</a:t>
            </a:r>
            <a:r>
              <a:rPr lang="fr-FR" sz="1400" b="1" dirty="0" smtClean="0">
                <a:solidFill>
                  <a:srgbClr val="FF0000"/>
                </a:solidFill>
                <a:latin typeface="+mn-lt"/>
              </a:rPr>
              <a:t>)</a:t>
            </a:r>
          </a:p>
          <a:p>
            <a:pPr defTabSz="1137232"/>
            <a:endParaRPr lang="fr-FR" sz="1400" b="1" dirty="0" smtClean="0">
              <a:solidFill>
                <a:srgbClr val="F39200"/>
              </a:solidFill>
              <a:latin typeface="+mn-lt"/>
            </a:endParaRPr>
          </a:p>
          <a:p>
            <a:pPr defTabSz="1137232"/>
            <a:r>
              <a:rPr lang="fr-FR" sz="1400" b="1" dirty="0" err="1" smtClean="0">
                <a:solidFill>
                  <a:srgbClr val="F39200"/>
                </a:solidFill>
                <a:latin typeface="+mn-lt"/>
              </a:rPr>
              <a:t>Delayed</a:t>
            </a:r>
            <a:r>
              <a:rPr lang="fr-FR" sz="1400" b="1" dirty="0" smtClean="0">
                <a:solidFill>
                  <a:srgbClr val="F39200"/>
                </a:solidFill>
                <a:latin typeface="+mn-lt"/>
              </a:rPr>
              <a:t> : </a:t>
            </a:r>
          </a:p>
          <a:p>
            <a:pPr defTabSz="1137232"/>
            <a:r>
              <a:rPr lang="fr-FR" sz="1400" b="1" dirty="0" smtClean="0">
                <a:solidFill>
                  <a:srgbClr val="F39200"/>
                </a:solidFill>
                <a:latin typeface="+mn-lt"/>
              </a:rPr>
              <a:t>Power coupler + HOM </a:t>
            </a:r>
            <a:r>
              <a:rPr lang="fr-FR" sz="1400" b="1" dirty="0" err="1" smtClean="0">
                <a:solidFill>
                  <a:srgbClr val="F39200"/>
                </a:solidFill>
                <a:latin typeface="+mn-lt"/>
              </a:rPr>
              <a:t>couplers</a:t>
            </a:r>
            <a:r>
              <a:rPr lang="fr-FR" sz="1400" b="1" dirty="0" smtClean="0">
                <a:solidFill>
                  <a:srgbClr val="F39200"/>
                </a:solidFill>
                <a:latin typeface="+mn-lt"/>
              </a:rPr>
              <a:t> (~</a:t>
            </a:r>
            <a:r>
              <a:rPr lang="fr-FR" sz="1400" b="1" dirty="0">
                <a:solidFill>
                  <a:srgbClr val="F39200"/>
                </a:solidFill>
                <a:latin typeface="+mn-lt"/>
              </a:rPr>
              <a:t>6 </a:t>
            </a:r>
            <a:r>
              <a:rPr lang="fr-FR" sz="1400" b="1" dirty="0" err="1">
                <a:solidFill>
                  <a:srgbClr val="F39200"/>
                </a:solidFill>
                <a:latin typeface="+mn-lt"/>
              </a:rPr>
              <a:t>months</a:t>
            </a:r>
            <a:r>
              <a:rPr lang="fr-FR" sz="1400" b="1" dirty="0" smtClean="0">
                <a:solidFill>
                  <a:srgbClr val="F39200"/>
                </a:solidFill>
                <a:latin typeface="+mn-lt"/>
              </a:rPr>
              <a:t>)</a:t>
            </a:r>
          </a:p>
          <a:p>
            <a:pPr defTabSz="1137232"/>
            <a:r>
              <a:rPr lang="fr-FR" sz="1400" b="1" dirty="0" smtClean="0">
                <a:solidFill>
                  <a:srgbClr val="F39200"/>
                </a:solidFill>
                <a:latin typeface="+mn-lt"/>
              </a:rPr>
              <a:t>CM </a:t>
            </a:r>
            <a:r>
              <a:rPr lang="fr-FR" sz="1400" b="1" dirty="0" err="1" smtClean="0">
                <a:solidFill>
                  <a:srgbClr val="F39200"/>
                </a:solidFill>
                <a:latin typeface="+mn-lt"/>
              </a:rPr>
              <a:t>assembly</a:t>
            </a:r>
            <a:r>
              <a:rPr lang="fr-FR" sz="1400" b="1" dirty="0" smtClean="0">
                <a:solidFill>
                  <a:srgbClr val="F39200"/>
                </a:solidFill>
                <a:latin typeface="+mn-lt"/>
              </a:rPr>
              <a:t> (1 </a:t>
            </a:r>
            <a:r>
              <a:rPr lang="fr-FR" sz="1400" b="1" dirty="0" err="1" smtClean="0">
                <a:solidFill>
                  <a:srgbClr val="F39200"/>
                </a:solidFill>
                <a:latin typeface="+mn-lt"/>
              </a:rPr>
              <a:t>year</a:t>
            </a:r>
            <a:r>
              <a:rPr lang="fr-FR" sz="1400" b="1" dirty="0" smtClean="0">
                <a:solidFill>
                  <a:srgbClr val="F39200"/>
                </a:solidFill>
                <a:latin typeface="+mn-lt"/>
              </a:rPr>
              <a:t>)</a:t>
            </a:r>
          </a:p>
          <a:p>
            <a:pPr defTabSz="1137232"/>
            <a:r>
              <a:rPr lang="fr-FR" sz="1400" b="1" dirty="0" smtClean="0">
                <a:solidFill>
                  <a:srgbClr val="F39200"/>
                </a:solidFill>
                <a:latin typeface="+mn-lt"/>
              </a:rPr>
              <a:t>CM </a:t>
            </a:r>
            <a:r>
              <a:rPr lang="fr-FR" sz="1400" b="1" dirty="0" err="1" smtClean="0">
                <a:solidFill>
                  <a:srgbClr val="F39200"/>
                </a:solidFill>
                <a:latin typeface="+mn-lt"/>
              </a:rPr>
              <a:t>testing</a:t>
            </a:r>
            <a:r>
              <a:rPr lang="fr-FR" sz="1400" b="1" dirty="0" smtClean="0">
                <a:solidFill>
                  <a:srgbClr val="F39200"/>
                </a:solidFill>
                <a:latin typeface="+mn-lt"/>
              </a:rPr>
              <a:t> (9 </a:t>
            </a:r>
            <a:r>
              <a:rPr lang="fr-FR" sz="1400" b="1" dirty="0" err="1" smtClean="0">
                <a:solidFill>
                  <a:srgbClr val="F39200"/>
                </a:solidFill>
                <a:latin typeface="+mn-lt"/>
              </a:rPr>
              <a:t>months</a:t>
            </a:r>
            <a:r>
              <a:rPr lang="fr-FR" sz="1400" b="1" dirty="0" smtClean="0">
                <a:solidFill>
                  <a:srgbClr val="F39200"/>
                </a:solidFill>
                <a:latin typeface="+mn-lt"/>
              </a:rPr>
              <a:t>)</a:t>
            </a:r>
            <a:endParaRPr lang="fr-FR" sz="1400" b="1" dirty="0">
              <a:solidFill>
                <a:srgbClr val="F39200"/>
              </a:solidFill>
              <a:latin typeface="+mn-lt"/>
            </a:endParaRPr>
          </a:p>
        </p:txBody>
      </p:sp>
      <p:sp>
        <p:nvSpPr>
          <p:cNvPr id="100" name="Étoile à 5 branches 99"/>
          <p:cNvSpPr/>
          <p:nvPr/>
        </p:nvSpPr>
        <p:spPr>
          <a:xfrm>
            <a:off x="2042220" y="3352585"/>
            <a:ext cx="242607" cy="231953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endParaRPr lang="fr-FR" sz="203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1332126" y="1917851"/>
            <a:ext cx="1355925" cy="7143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00B050"/>
                </a:solidFill>
              </a:rPr>
              <a:t>HOM and Power </a:t>
            </a:r>
            <a:r>
              <a:rPr lang="fr-FR" sz="1245" b="1" dirty="0" err="1">
                <a:solidFill>
                  <a:srgbClr val="00B050"/>
                </a:solidFill>
              </a:rPr>
              <a:t>Couplers</a:t>
            </a:r>
            <a:r>
              <a:rPr lang="fr-FR" sz="1245" b="1" dirty="0">
                <a:solidFill>
                  <a:srgbClr val="00B050"/>
                </a:solidFill>
              </a:rPr>
              <a:t> designs </a:t>
            </a:r>
            <a:r>
              <a:rPr lang="fr-FR" sz="1245" b="1" dirty="0" err="1">
                <a:solidFill>
                  <a:srgbClr val="00B050"/>
                </a:solidFill>
              </a:rPr>
              <a:t>finished</a:t>
            </a:r>
            <a:endParaRPr lang="fr-FR" sz="1245" b="1" dirty="0">
              <a:solidFill>
                <a:srgbClr val="00B05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FR" sz="1245" b="1" dirty="0">
              <a:solidFill>
                <a:srgbClr val="00B050"/>
              </a:solidFill>
            </a:endParaRPr>
          </a:p>
        </p:txBody>
      </p:sp>
      <p:pic>
        <p:nvPicPr>
          <p:cNvPr id="104" name="Image 103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529" y="1646057"/>
            <a:ext cx="503181" cy="352332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647021" y="4669976"/>
            <a:ext cx="1874372" cy="640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5 </a:t>
            </a:r>
            <a:r>
              <a:rPr lang="fr-FR" sz="1188" b="1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cell</a:t>
            </a: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</a:t>
            </a:r>
            <a:r>
              <a:rPr lang="fr-FR" sz="1188" b="1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cavities</a:t>
            </a: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fabrication</a:t>
            </a:r>
          </a:p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2</a:t>
            </a:r>
            <a:r>
              <a:rPr lang="fr-FR" sz="1188" baseline="30000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nd</a:t>
            </a:r>
            <a:r>
              <a:rPr lang="fr-FR" sz="1188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call for tender publication</a:t>
            </a:r>
          </a:p>
        </p:txBody>
      </p:sp>
      <p:cxnSp>
        <p:nvCxnSpPr>
          <p:cNvPr id="106" name="Connecteur droit avec flèche 105"/>
          <p:cNvCxnSpPr/>
          <p:nvPr/>
        </p:nvCxnSpPr>
        <p:spPr>
          <a:xfrm flipH="1">
            <a:off x="1764405" y="2661572"/>
            <a:ext cx="293237" cy="583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Image 1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61" y="1656234"/>
            <a:ext cx="468989" cy="308678"/>
          </a:xfrm>
          <a:prstGeom prst="rect">
            <a:avLst/>
          </a:prstGeom>
        </p:spPr>
      </p:pic>
      <p:sp>
        <p:nvSpPr>
          <p:cNvPr id="13" name="Accolade fermante 12"/>
          <p:cNvSpPr/>
          <p:nvPr/>
        </p:nvSpPr>
        <p:spPr>
          <a:xfrm rot="5400000">
            <a:off x="4767176" y="2404541"/>
            <a:ext cx="207441" cy="29480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3933710" y="4046690"/>
            <a:ext cx="1874372" cy="4579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b="1" dirty="0" smtClean="0">
                <a:latin typeface="Calibri" panose="020F0502020204030204"/>
                <a:cs typeface="Arial" charset="0"/>
              </a:rPr>
              <a:t>Cryomodule components</a:t>
            </a:r>
            <a:endParaRPr lang="fr-FR" sz="1188" b="1" dirty="0">
              <a:latin typeface="Calibri" panose="020F0502020204030204"/>
              <a:cs typeface="Arial" charset="0"/>
            </a:endParaRPr>
          </a:p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dirty="0" err="1" smtClean="0">
                <a:latin typeface="Calibri" panose="020F0502020204030204"/>
                <a:cs typeface="Arial" charset="0"/>
              </a:rPr>
              <a:t>procurements</a:t>
            </a:r>
            <a:endParaRPr lang="fr-FR" sz="1188" dirty="0">
              <a:latin typeface="Calibri" panose="020F0502020204030204"/>
              <a:cs typeface="Arial" charset="0"/>
            </a:endParaRPr>
          </a:p>
        </p:txBody>
      </p:sp>
      <p:cxnSp>
        <p:nvCxnSpPr>
          <p:cNvPr id="110" name="Connecteur droit avec flèche 109"/>
          <p:cNvCxnSpPr/>
          <p:nvPr/>
        </p:nvCxnSpPr>
        <p:spPr>
          <a:xfrm>
            <a:off x="5059902" y="1548563"/>
            <a:ext cx="408079" cy="1690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4040328" y="992086"/>
            <a:ext cx="1825488" cy="7143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 err="1" smtClean="0"/>
              <a:t>Absorbers</a:t>
            </a:r>
            <a:endParaRPr lang="fr-FR" sz="1245" b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 smtClean="0"/>
              <a:t>fabrication</a:t>
            </a:r>
            <a:endParaRPr lang="fr-FR" sz="1245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FR" sz="1245" b="1" dirty="0">
              <a:solidFill>
                <a:srgbClr val="FF6700"/>
              </a:solidFill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089" y="660636"/>
            <a:ext cx="503181" cy="352332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054" y="4586060"/>
            <a:ext cx="503181" cy="352332"/>
          </a:xfrm>
          <a:prstGeom prst="rect">
            <a:avLst/>
          </a:prstGeom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6802" y="538801"/>
            <a:ext cx="503181" cy="352332"/>
          </a:xfrm>
          <a:prstGeom prst="rect">
            <a:avLst/>
          </a:prstGeom>
        </p:spPr>
      </p:pic>
      <p:sp>
        <p:nvSpPr>
          <p:cNvPr id="58" name="Espace réservé de la date 3">
            <a:extLst>
              <a:ext uri="{FF2B5EF4-FFF2-40B4-BE49-F238E27FC236}">
                <a16:creationId xmlns:a16="http://schemas.microsoft.com/office/drawing/2014/main" id="{4037990E-D00E-4C0B-9ED1-677E7F4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 smtClean="0"/>
              <a:t>22/01/2026</a:t>
            </a:r>
            <a:endParaRPr lang="fr-FR" dirty="0"/>
          </a:p>
        </p:txBody>
      </p:sp>
      <p:sp>
        <p:nvSpPr>
          <p:cNvPr id="74" name="Espace réservé du pied de page 6">
            <a:extLst>
              <a:ext uri="{FF2B5EF4-FFF2-40B4-BE49-F238E27FC236}">
                <a16:creationId xmlns:a16="http://schemas.microsoft.com/office/drawing/2014/main" id="{E63FD40E-6CDF-4D39-AE76-BF70D74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Review-1-2026</a:t>
            </a:r>
            <a:endParaRPr lang="fr-FR" dirty="0"/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9AC75166-B88F-42B9-87FF-A468FA0BF5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385" y="694486"/>
            <a:ext cx="664392" cy="30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37514</TotalTime>
  <Words>524</Words>
  <Application>Microsoft Office PowerPoint</Application>
  <PresentationFormat>Personnalisé</PresentationFormat>
  <Paragraphs>84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Wingdings</vt:lpstr>
      <vt:lpstr>1_modele-IJCLAb-powerpoint</vt:lpstr>
      <vt:lpstr>Présentation PowerPoint</vt:lpstr>
      <vt:lpstr>TDR</vt:lpstr>
      <vt:lpstr>Etat d’avancement</vt:lpstr>
      <vt:lpstr>Points de vigilance</vt:lpstr>
      <vt:lpstr>Planning et principaux jalons du WP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OLRY Guillaume</cp:lastModifiedBy>
  <cp:revision>2077</cp:revision>
  <dcterms:created xsi:type="dcterms:W3CDTF">2011-03-09T16:37:49Z</dcterms:created>
  <dcterms:modified xsi:type="dcterms:W3CDTF">2026-01-22T08:20:18Z</dcterms:modified>
</cp:coreProperties>
</file>