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62" r:id="rId4"/>
    <p:sldId id="258" r:id="rId5"/>
    <p:sldId id="263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7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76839-C060-4F28-95C4-886693160020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D0274-8EAE-40F8-8190-AD017E3FE9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4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27016803-9A95-4AE2-AA70-ABD9D5C62D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77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049A2C-A001-4BFB-AEA6-4160F34D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5E6B7A-74C6-495E-9EA6-F0419EC2A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A5D2DB-CC10-4B65-9030-32295FB9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2CD0EC-D40B-4D5C-9411-4EC7913C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ABC68E-0939-4119-976A-DDC50793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F949BB-D848-42BC-8814-470C480C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4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E35D2-BD05-4E82-B0D0-EF4F0BB5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4D779-C16B-4C3B-866B-F47B2B864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CB4FAD-9D63-4308-9057-000ABE8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0CF6E-82A3-4FEA-81E3-76134501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5DE7-B701-4BE2-8E3D-8FA65B36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0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B09C4DF-6FFC-4AE6-A62B-92864231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49F980-84F7-4EA0-8812-D5CA5DD2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D3433-DFE3-4E65-B42E-3BF2D85D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448DD-6830-4771-A9E2-638F18E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FBCA1-11C5-4AC1-AA24-FF03C2F9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D7D69-373A-4742-927E-B4ECDF60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4B402F-3093-4FD5-AE29-187C732F5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4384BF-E09A-41FD-ABB0-35C672B6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9CF09B-B402-40E1-90C8-5F03325E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3EF913-8FF4-41B5-A756-FE799032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91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6799B-E3F5-4975-B455-375E39489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70F944-A35E-415E-862B-919BDFEEF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B5839B-CACD-4E39-9E5A-B0AF1643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4F27B-5188-43FF-923B-2798B4E1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509FD-E3E8-4B39-8D14-FB1D2EECB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88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5BE43-1A4F-469A-AC0E-1D7EFA872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90E76-D395-45E3-9F79-904DF3093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E3D6E8-F23F-444E-8667-9BDA8318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356F57-D2F0-4ADC-8294-0E9F92BBB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1460F-7386-4B8F-9023-F9FF185E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F9B24-0EDB-4C7F-8074-39338B93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4034F-D26E-4C61-9395-FBE4CB1E05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98470B-C76C-43E9-9747-1A6FAD958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4468FD-AE23-46FE-B9A3-19352361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A7B93B-9D18-4C79-ADCE-D7D189EB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E9EBC9-CAC2-4C24-9226-9B07AE6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36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0E9681-DE5F-4D06-A173-1F3BB0C3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4806E-D987-40A7-AB97-20417D8B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023089-A94D-439B-AE33-C1A2283D6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B7704F-7EC6-4F39-BA53-ECF022E6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4A63BB-3B4F-48E4-A352-24A6E95BB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71961-2E84-49B0-A228-26B3132D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E416A0-814B-405F-8838-E6FA21DD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AAD7382-3907-42E4-B8D2-C1A0664D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46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ADBFC-A482-41CC-9DCE-E445783D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9A2388-E1CF-462C-9FF0-52833533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A9C39-3A91-49F5-BCA3-B9019351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602079-EA7B-4400-89E8-E01129CC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7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77EF16-855E-4550-882E-FB8BB64D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D61EAD-F47E-4377-A403-886BEAA4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C31882-0420-4572-BC6C-CC05B68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2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B60D07F2-1307-408A-A21C-87B790F866B6}"/>
              </a:ext>
            </a:extLst>
          </p:cNvPr>
          <p:cNvGrpSpPr/>
          <p:nvPr userDrawn="1"/>
        </p:nvGrpSpPr>
        <p:grpSpPr>
          <a:xfrm>
            <a:off x="-42393" y="0"/>
            <a:ext cx="12234393" cy="784679"/>
            <a:chOff x="-42393" y="0"/>
            <a:chExt cx="12234393" cy="7846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B4DFA1-6348-467C-A236-258171E86DB7}"/>
                </a:ext>
              </a:extLst>
            </p:cNvPr>
            <p:cNvSpPr/>
            <p:nvPr/>
          </p:nvSpPr>
          <p:spPr>
            <a:xfrm>
              <a:off x="0" y="0"/>
              <a:ext cx="12192000" cy="784679"/>
            </a:xfrm>
            <a:prstGeom prst="rect">
              <a:avLst/>
            </a:prstGeom>
            <a:gradFill>
              <a:gsLst>
                <a:gs pos="10000">
                  <a:schemeClr val="accent1"/>
                </a:gs>
                <a:gs pos="43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59D19044-6D1F-4E0B-9C80-DEACC24EE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2393" y="0"/>
              <a:ext cx="1347253" cy="784679"/>
            </a:xfrm>
            <a:prstGeom prst="rect">
              <a:avLst/>
            </a:prstGeom>
          </p:spPr>
        </p:pic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B0BBC3F4-DC60-4973-923F-332AB3C69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7028" y="0"/>
              <a:ext cx="964972" cy="784679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F4CA17D-7F1F-40EB-B482-4795B67D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"/>
            <a:ext cx="10363199" cy="86264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F89247-F5D9-4101-9CAF-C0462111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8435"/>
            <a:ext cx="12192000" cy="502178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63B3B-F493-4490-9E11-009C7809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" y="6492874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7BD71-90B7-4A83-9138-24026FE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3510"/>
            <a:ext cx="41148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527C63-3BB0-48D9-BAB1-24179C74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416" y="6475222"/>
            <a:ext cx="2743200" cy="365125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5C1CE2-6D07-417E-AC36-B374E24F93E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3423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CCA11B-A6AA-4CFA-8ABD-516F9DC8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7F14F3-19D3-4CAC-BB29-45C7E833E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BFD86C-9CF7-41B7-B9D4-AED8176F0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A6F4A-65F7-41F8-B6FD-16C4DB6D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34B01A-0BE2-4648-A707-27444CF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093ACC-EED5-4F9A-BA44-FF95548A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043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A2861D-6F59-425C-A2D0-8A4824B9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E89729D-C4CD-4CD7-A193-F91AF3699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BBB806-C3A5-401A-9A0A-BA0A842F2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68972-2D56-459F-BE82-0F5B5011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28977-37E9-45AE-8FEE-8530204A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037E1C-5829-4C94-AA3A-29ACE8D5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132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5B160-7658-49FA-898E-6AD86FEE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0B924E-42DC-408F-9665-A541A5002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768BE-10FF-43EE-BD50-FB7E6D0E5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6FD51-C726-4681-8C1C-BC40417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362C28-3985-4E42-9439-66C42DC7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663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127083A-6E3A-4454-8FC4-B26B57D0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D91EAE-41E8-43D7-A1BF-526A604DE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8C9223-0C2E-424C-9627-37C10B1F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74ED25-C3AA-4C83-82A5-2628A4DB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D3942-3B70-452F-9FBA-E7662376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2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BCE7D-3D95-4C3A-BA8F-561011D93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963176-9D89-4B65-935B-06285CA6D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644F7-CBB0-4AAB-81BA-A56B6590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DB0B-DAAF-4F58-9161-964BB058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69A0D-191D-48E0-B20C-6154FFA6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071B4-AC22-4349-9D9E-E0793F973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CA3B48-D924-4D40-80AD-A13866CD5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5A3C1-BB75-4EB7-8E5D-9C5C02F1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5A8CE1-40DE-4EDD-BF2D-CE30F1B78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E2BBED-5BC3-4DDF-B00D-A5AF6EE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CB01B-6BE8-41C7-8C66-1233B75F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96463-7506-4F4C-97C3-F784908F1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21BD22-85CA-42FE-A4F1-983CBE27D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6C2843-25B2-4B37-AC5F-46230BB8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8963AD-9615-4913-BCD0-D3D2EB67D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6658E7-E59F-40D9-B0B1-0F5DD6A3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2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6F58B-4A2A-443E-BE68-8B5FE6BA0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D9300-8BD0-4A76-8AB9-2B605E05E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E4640D-59E3-42E1-A881-1F3E0D3ED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CDB45C-87C9-48C1-A746-3D2ECCE626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90B1143-26F8-4CE6-807E-A1601319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3ABA99-52FD-4E5A-9C51-0CE7D66F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6BF56-895F-4906-BE0C-7AF11F6B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7FA694-FDFD-4798-BDBB-ECF019AA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16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C328-A56A-49FA-85C7-115F3E4B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DA1B43-307A-4BDF-A2AA-421C413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25D0B9-E450-4577-AC1B-3C58961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FE4C59-05C7-490A-BF72-5BAE63CE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01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B88BE5-C9FA-4EDA-943E-5DF7A89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939AE7-952D-40C6-BD97-D5304049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ACD82-1CBC-4713-AC76-7EB643AF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34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5024D8-CAF6-47B3-810B-B23831C0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AC9A7-95E2-4CB9-B1A5-0987E0DBF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E69FD-A622-472D-90E1-6A763AE31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65F7-BA24-4B66-8960-3958B448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28/11/25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D30A14-15AD-4F80-816A-5C8B15F5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PERLE- Project Progress Review- 6-2025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9C290-C964-463A-B6E8-7415F18E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27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573E52-2CB6-483E-812B-720F62487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C7400-A857-4B33-926C-7BA318A14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E1DE2-77A7-4630-AC9A-158A8B1A4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28/11/25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63288-4DF9-46D2-8AA5-7D2302372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PERLE- Project Progress Review- 6-2025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CE7DCD-D170-4E9B-8AA9-054783174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1CE2-6D07-417E-AC36-B374E24F93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44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0" r:id="rId2"/>
    <p:sldLayoutId id="214748364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D333C8-B74F-44E9-A8DC-0473F67FB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E90DA0-10E7-4A72-9582-818CA9C55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3A9A2-43C5-4FAB-AFF4-9887ED944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FCF-E124-402A-8DCF-94EDE12F2175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5CB652-0013-4D27-A8BB-B1D22CD9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45DBB-E3FA-440A-9451-0B8DA7BFB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3765-2987-4485-94FA-4CB4D1247A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55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2030E6-8D8F-4541-8E61-2A2A8E185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51" y="774789"/>
            <a:ext cx="1117600" cy="762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2E2DC02-FD60-480A-8F51-4246344AADCA}"/>
              </a:ext>
            </a:extLst>
          </p:cNvPr>
          <p:cNvSpPr txBox="1"/>
          <p:nvPr/>
        </p:nvSpPr>
        <p:spPr>
          <a:xfrm>
            <a:off x="1533395" y="2263952"/>
            <a:ext cx="91450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Project Progress </a:t>
            </a:r>
            <a:r>
              <a:rPr lang="fr-FR" sz="36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Review</a:t>
            </a:r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(PPR) 7-2026</a:t>
            </a:r>
          </a:p>
          <a:p>
            <a:pPr algn="ctr"/>
            <a:endParaRPr lang="fr-FR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fr-FR" sz="2800" dirty="0">
                <a:latin typeface="+mn-lt"/>
              </a:rPr>
              <a:t>WP- </a:t>
            </a:r>
            <a:r>
              <a:rPr lang="fr-FR" sz="2800" dirty="0"/>
              <a:t>07</a:t>
            </a:r>
            <a:r>
              <a:rPr lang="fr-FR" sz="2800" dirty="0">
                <a:latin typeface="+mn-lt"/>
              </a:rPr>
              <a:t> </a:t>
            </a:r>
          </a:p>
          <a:p>
            <a:pPr algn="ctr"/>
            <a:r>
              <a:rPr lang="fr-FR" sz="2800" dirty="0">
                <a:latin typeface="+mn-lt"/>
              </a:rPr>
              <a:t>Présenté par: </a:t>
            </a:r>
          </a:p>
          <a:p>
            <a:pPr algn="ctr"/>
            <a:r>
              <a:rPr lang="fr-FR" sz="2400" dirty="0">
                <a:latin typeface="+mn-lt"/>
              </a:rPr>
              <a:t>Damien TILL</a:t>
            </a:r>
          </a:p>
          <a:p>
            <a:pPr algn="ctr"/>
            <a:endParaRPr lang="fr-FR" sz="2400" dirty="0">
              <a:latin typeface="+mn-lt"/>
            </a:endParaRPr>
          </a:p>
          <a:p>
            <a:pPr algn="ctr"/>
            <a:r>
              <a:rPr lang="fr-FR" sz="2400" dirty="0"/>
              <a:t>22</a:t>
            </a:r>
            <a:r>
              <a:rPr lang="fr-FR" sz="2400" dirty="0">
                <a:latin typeface="+mn-lt"/>
              </a:rPr>
              <a:t> </a:t>
            </a:r>
            <a:r>
              <a:rPr lang="fr-FR" sz="2400" dirty="0"/>
              <a:t>Janvier</a:t>
            </a:r>
            <a:r>
              <a:rPr lang="fr-FR" sz="2400" dirty="0">
                <a:latin typeface="+mn-lt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8035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F15C2-18AE-4CE5-B22C-625F0C924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TDR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A00F25-CB75-4A7B-9DA0-EA5080316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Point sur l’avancée:</a:t>
            </a:r>
          </a:p>
          <a:p>
            <a:pPr lvl="1"/>
            <a:r>
              <a:rPr lang="fr-FR" dirty="0">
                <a:solidFill>
                  <a:srgbClr val="00B050"/>
                </a:solidFill>
              </a:rPr>
              <a:t>Tableaux de paramètres (itérés et figés ; voir slides qui suivent)</a:t>
            </a:r>
          </a:p>
          <a:p>
            <a:pPr lvl="1"/>
            <a:r>
              <a:rPr lang="fr-FR" dirty="0">
                <a:solidFill>
                  <a:srgbClr val="00B050"/>
                </a:solidFill>
              </a:rPr>
              <a:t>Schémas, Figures</a:t>
            </a:r>
          </a:p>
          <a:p>
            <a:pPr lvl="1"/>
            <a:r>
              <a:rPr lang="fr-FR" dirty="0">
                <a:solidFill>
                  <a:srgbClr val="00B050"/>
                </a:solidFill>
              </a:rPr>
              <a:t>Rédaction </a:t>
            </a:r>
          </a:p>
          <a:p>
            <a:pPr lvl="1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Taux de réalisation global estimé :   ~70%</a:t>
            </a:r>
          </a:p>
          <a:p>
            <a:r>
              <a:rPr lang="fr-FR" dirty="0"/>
              <a:t>A venir:</a:t>
            </a:r>
          </a:p>
          <a:p>
            <a:pPr lvl="1"/>
            <a:r>
              <a:rPr lang="fr-FR" dirty="0"/>
              <a:t>Finalisation estimée avant PPR8		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D7BE7B-BFC4-43BB-8CBE-CC0AD82B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71EF5-5B4A-4E1E-9CC5-118ECA270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5DF5E-2F60-4766-9AAC-D0644400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45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21B3B-DA14-48A5-A403-A1DBE46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C119A-4333-4CC2-865A-A64C6F14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24207"/>
            <a:ext cx="12192000" cy="5353025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PROCESS CRYOGENIQUE</a:t>
            </a:r>
          </a:p>
          <a:p>
            <a:pPr lvl="1"/>
            <a:r>
              <a:rPr lang="fr-FR" dirty="0"/>
              <a:t>Vannes cryogéniques dimensionnées :</a:t>
            </a:r>
          </a:p>
          <a:p>
            <a:pPr marL="914400" lvl="2" indent="0">
              <a:buNone/>
            </a:pPr>
            <a:r>
              <a:rPr lang="fr-FR" dirty="0">
                <a:solidFill>
                  <a:srgbClr val="00B050"/>
                </a:solidFill>
              </a:rPr>
              <a:t>- Cas de fonctionnement définis </a:t>
            </a:r>
          </a:p>
          <a:p>
            <a:pPr marL="914400" lvl="2" indent="0">
              <a:buNone/>
            </a:pPr>
            <a:r>
              <a:rPr lang="fr-FR" dirty="0">
                <a:solidFill>
                  <a:srgbClr val="00B050"/>
                </a:solidFill>
              </a:rPr>
              <a:t>- Coefficients de débits et DN spécifiés 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 tableaux réalisés et inclus dans le TDR</a:t>
            </a:r>
          </a:p>
          <a:p>
            <a:pPr lvl="1"/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Modélisation du process cryogénique:</a:t>
            </a:r>
          </a:p>
          <a:p>
            <a:pPr marL="914400" lvl="2" indent="0">
              <a:buNone/>
            </a:pPr>
            <a:r>
              <a:rPr lang="fr-FR" dirty="0">
                <a:solidFill>
                  <a:srgbClr val="00B050"/>
                </a:solidFill>
              </a:rPr>
              <a:t>- Collaboration avec </a:t>
            </a:r>
            <a:r>
              <a:rPr lang="fr-FR" dirty="0" err="1">
                <a:solidFill>
                  <a:srgbClr val="00B050"/>
                </a:solidFill>
              </a:rPr>
              <a:t>Cryoscape</a:t>
            </a:r>
            <a:r>
              <a:rPr lang="fr-FR" dirty="0">
                <a:solidFill>
                  <a:srgbClr val="00B050"/>
                </a:solidFill>
              </a:rPr>
              <a:t> opérationnelle</a:t>
            </a:r>
            <a:r>
              <a:rPr lang="fr-FR" dirty="0">
                <a:solidFill>
                  <a:schemeClr val="tx1"/>
                </a:solidFill>
              </a:rPr>
              <a:t> ;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accord de collaboration non mis en place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marL="914400" lvl="2" indent="0">
              <a:buNone/>
            </a:pPr>
            <a:r>
              <a:rPr lang="fr-FR" dirty="0">
                <a:solidFill>
                  <a:srgbClr val="00B050"/>
                </a:solidFill>
              </a:rPr>
              <a:t>- Mise en place d’un processus pour paramétriser "simplement" les variables d’entrée du modèle (pour tous les composants) </a:t>
            </a:r>
          </a:p>
          <a:p>
            <a:pPr marL="914400" lvl="2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Modélisation des Beam Line </a:t>
            </a:r>
            <a:r>
              <a:rPr lang="fr-F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Absorbers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: en cours</a:t>
            </a:r>
          </a:p>
          <a:p>
            <a:pPr marL="914400" lvl="2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Amélioration de la convergence du modèle : en cours  </a:t>
            </a:r>
          </a:p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fr-FR" dirty="0"/>
              <a:t>WP7.1. - CRYOPLANT 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/>
              <a:t>Fourniture HZB : 	- </a:t>
            </a:r>
            <a:r>
              <a:rPr lang="fr-FR" dirty="0" err="1">
                <a:sym typeface="Symbol" panose="05050102010706020507" pitchFamily="18" charset="2"/>
              </a:rPr>
              <a:t>MoU</a:t>
            </a:r>
            <a:r>
              <a:rPr lang="fr-FR" dirty="0">
                <a:sym typeface="Symbol" panose="05050102010706020507" pitchFamily="18" charset="2"/>
              </a:rPr>
              <a:t> : En court de signature par IN2P3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>
                <a:solidFill>
                  <a:srgbClr val="00B050"/>
                </a:solidFill>
              </a:rPr>
              <a:t>     		 	- 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"Packing </a:t>
            </a:r>
            <a:r>
              <a:rPr lang="fr-FR" dirty="0" err="1">
                <a:solidFill>
                  <a:srgbClr val="00B050"/>
                </a:solidFill>
                <a:sym typeface="Symbol" panose="05050102010706020507" pitchFamily="18" charset="2"/>
              </a:rPr>
              <a:t>list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" établie (à finaliser) et transmise à ULISSE en Janvier</a:t>
            </a:r>
          </a:p>
          <a:p>
            <a:pPr marL="914400" lvl="2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 		-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NDA </a:t>
            </a:r>
            <a:r>
              <a:rPr lang="fr-FR" sz="2400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Cryoworld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(fabricant 2K box et de la MTL) : relance en Janvier mais toujours pas de 		  retour 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			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- NDA Linde: reprise des discussions en Janvier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			- RAK (partenaire industriel possible le remontage, la mise en service…) : std-by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44886-E37F-401A-AFE5-C264A66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B7D63-AD73-4DA3-8A32-328BC230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994973-0B68-450C-AFF0-12210375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772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21B3B-DA14-48A5-A403-A1DBE46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d’avancement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5C119A-4333-4CC2-865A-A64C6F146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8110"/>
            <a:ext cx="12192000" cy="564659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fr-FR" dirty="0"/>
              <a:t>WP7.3. – DISTRIBUTION CRYOGENIQUE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>
                <a:solidFill>
                  <a:schemeClr val="tx1"/>
                </a:solidFill>
              </a:rPr>
              <a:t>Boite à vannes Booster : 	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- </a:t>
            </a:r>
            <a:r>
              <a:rPr lang="fr-FR" dirty="0" err="1">
                <a:solidFill>
                  <a:srgbClr val="00B050"/>
                </a:solidFill>
                <a:sym typeface="Symbol" panose="05050102010706020507" pitchFamily="18" charset="2"/>
              </a:rPr>
              <a:t>Cmde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 passée à ACS pour l’étude thermomécanique</a:t>
            </a:r>
            <a:endParaRPr lang="fr-FR" dirty="0">
              <a:solidFill>
                <a:srgbClr val="00B050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>
                <a:solidFill>
                  <a:srgbClr val="00B050"/>
                </a:solidFill>
              </a:rPr>
              <a:t>				 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- ACS impliquée dans les réunions techniques depuis Janvier</a:t>
            </a:r>
            <a:endParaRPr lang="fr-FR" dirty="0">
              <a:solidFill>
                <a:srgbClr val="00B050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fr-FR" dirty="0">
                <a:solidFill>
                  <a:srgbClr val="00B050"/>
                </a:solidFill>
              </a:rPr>
              <a:t>				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- D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esign conceptuel presque finalisé (en cours: études de 						flexibilité pour la définition des points fixes et des supports de lignes 					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formation au calcul de flexibilité sous ANSYS) </a:t>
            </a:r>
            <a:endParaRPr lang="fr-FR" dirty="0">
              <a:solidFill>
                <a:srgbClr val="00B050"/>
              </a:solidFill>
            </a:endParaRP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>
                <a:solidFill>
                  <a:schemeClr val="tx1"/>
                </a:solidFill>
              </a:rPr>
              <a:t>Lignes </a:t>
            </a:r>
            <a:r>
              <a:rPr lang="fr-FR" dirty="0" err="1">
                <a:solidFill>
                  <a:schemeClr val="tx1"/>
                </a:solidFill>
              </a:rPr>
              <a:t>cryos</a:t>
            </a:r>
            <a:r>
              <a:rPr lang="fr-FR" dirty="0">
                <a:solidFill>
                  <a:schemeClr val="tx1"/>
                </a:solidFill>
              </a:rPr>
              <a:t>/châssis…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 	 Stage 5 mois 2</a:t>
            </a:r>
            <a:r>
              <a:rPr lang="fr-FR" baseline="30000" dirty="0">
                <a:solidFill>
                  <a:srgbClr val="00B050"/>
                </a:solidFill>
                <a:sym typeface="Symbol" panose="05050102010706020507" pitchFamily="18" charset="2"/>
              </a:rPr>
              <a:t>ème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 année Centrale Nantes (Pôle Ingé\BE) début Avril</a:t>
            </a:r>
          </a:p>
          <a:p>
            <a:pPr marL="914400" lvl="2" indent="0">
              <a:buNone/>
            </a:pPr>
            <a:endParaRPr lang="fr-FR" dirty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fr-FR" dirty="0"/>
              <a:t>WP7.2. – INFRAS CRYOS </a:t>
            </a:r>
            <a:endParaRPr lang="fr-FR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fr-FR" dirty="0"/>
              <a:t>Std-by </a:t>
            </a:r>
          </a:p>
          <a:p>
            <a:pPr marL="457200" lvl="1" indent="0">
              <a:lnSpc>
                <a:spcPct val="110000"/>
              </a:lnSpc>
              <a:spcBef>
                <a:spcPts val="300"/>
              </a:spcBef>
              <a:buNone/>
            </a:pPr>
            <a:r>
              <a:rPr lang="fr-FR" dirty="0"/>
              <a:t>(Mesures de cotes dans la fosse de l’Igloo pour intégration de la Cold Box ) </a:t>
            </a:r>
            <a:endParaRPr lang="fr-FR" dirty="0">
              <a:solidFill>
                <a:srgbClr val="00B050"/>
              </a:solidFill>
              <a:sym typeface="Symbol" panose="05050102010706020507" pitchFamily="18" charset="2"/>
            </a:endParaRPr>
          </a:p>
          <a:p>
            <a:pPr marL="914400" lvl="2" indent="0">
              <a:buNone/>
            </a:pPr>
            <a:endParaRPr lang="fr-FR" dirty="0"/>
          </a:p>
          <a:p>
            <a:pPr lvl="2"/>
            <a:endParaRPr lang="fr-FR" dirty="0"/>
          </a:p>
          <a:p>
            <a:pPr lvl="1">
              <a:lnSpc>
                <a:spcPct val="110000"/>
              </a:lnSpc>
              <a:spcBef>
                <a:spcPts val="300"/>
              </a:spcBef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44886-E37F-401A-AFE5-C264A66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B7D63-AD73-4DA3-8A32-328BC230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994973-0B68-450C-AFF0-12210375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602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3B8A7C-4C2D-4860-95C5-EA8E0747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et principaux jalons du WP7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49E3E6-93B9-4942-93BF-8CCFDB024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8109"/>
            <a:ext cx="12192000" cy="5021781"/>
          </a:xfrm>
        </p:spPr>
        <p:txBody>
          <a:bodyPr/>
          <a:lstStyle/>
          <a:p>
            <a:r>
              <a:rPr lang="fr-FR" dirty="0"/>
              <a:t>A venir (pour la PPR8) :</a:t>
            </a:r>
          </a:p>
          <a:p>
            <a:endParaRPr lang="fr-FR" dirty="0"/>
          </a:p>
          <a:p>
            <a:pPr lvl="2"/>
            <a:r>
              <a:rPr lang="fr-FR" sz="2400" dirty="0"/>
              <a:t>Process </a:t>
            </a:r>
            <a:r>
              <a:rPr lang="fr-FR" sz="2400" dirty="0" err="1"/>
              <a:t>cryo</a:t>
            </a:r>
            <a:r>
              <a:rPr lang="fr-FR" sz="2400" dirty="0"/>
              <a:t> : Définition des marges en pression ; définition et dimensionnement des équipements de sécurité </a:t>
            </a:r>
          </a:p>
          <a:p>
            <a:pPr lvl="2"/>
            <a:endParaRPr lang="fr-FR" sz="2400" dirty="0"/>
          </a:p>
          <a:p>
            <a:pPr lvl="2"/>
            <a:r>
              <a:rPr lang="fr-FR" sz="2400" dirty="0"/>
              <a:t>Transport HZB : Définir le périmètre des prestations (chargement à HZB, réalisation de caisses de transport…), estimation du budget </a:t>
            </a:r>
          </a:p>
          <a:p>
            <a:pPr lvl="2"/>
            <a:endParaRPr lang="fr-FR" sz="2400" dirty="0"/>
          </a:p>
          <a:p>
            <a:pPr lvl="2"/>
            <a:r>
              <a:rPr lang="fr-FR" sz="2400" dirty="0"/>
              <a:t>Distribution cryogénique : commande étude de détail CAO de l’ICB</a:t>
            </a:r>
          </a:p>
          <a:p>
            <a:pPr lvl="2"/>
            <a:endParaRPr lang="fr-FR" sz="2400" dirty="0"/>
          </a:p>
          <a:p>
            <a:pPr lvl="2"/>
            <a:r>
              <a:rPr lang="fr-FR" sz="2400" dirty="0"/>
              <a:t>TDR</a:t>
            </a:r>
          </a:p>
          <a:p>
            <a:pPr lvl="2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46AD8E-01A9-4B23-B1B4-ACE76B50E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5F4806-56FC-4229-8081-E7F2C971A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DF4DC7-A1FA-4D7D-ADD5-CE2EDEA7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093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0C5EA-1FC3-45C4-A477-A358574F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Besoins manquants RH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FBD1FA-AFCC-4D79-A46F-F00BB3EC4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Pour conception des Lignes </a:t>
            </a:r>
            <a:r>
              <a:rPr lang="fr-FR" dirty="0" err="1">
                <a:solidFill>
                  <a:schemeClr val="tx1"/>
                </a:solidFill>
              </a:rPr>
              <a:t>cryos</a:t>
            </a:r>
            <a:r>
              <a:rPr lang="fr-FR" dirty="0">
                <a:solidFill>
                  <a:schemeClr val="tx1"/>
                </a:solidFill>
              </a:rPr>
              <a:t>/châssis</a:t>
            </a:r>
            <a:r>
              <a:rPr lang="fr-FR" dirty="0">
                <a:solidFill>
                  <a:schemeClr val="tx1"/>
                </a:solidFill>
                <a:sym typeface="Symbol" panose="05050102010706020507" pitchFamily="18" charset="2"/>
              </a:rPr>
              <a:t> :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	</a:t>
            </a:r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	 Stage 5 mois 2</a:t>
            </a:r>
            <a:r>
              <a:rPr lang="fr-FR" baseline="30000" dirty="0">
                <a:solidFill>
                  <a:srgbClr val="00B050"/>
                </a:solidFill>
                <a:sym typeface="Symbol" panose="05050102010706020507" pitchFamily="18" charset="2"/>
              </a:rPr>
              <a:t>ème</a:t>
            </a:r>
            <a:r>
              <a:rPr lang="fr-FR" dirty="0">
                <a:solidFill>
                  <a:srgbClr val="00B050"/>
                </a:solidFill>
                <a:sym typeface="Symbol" panose="05050102010706020507" pitchFamily="18" charset="2"/>
              </a:rPr>
              <a:t> année Centrale Nantes (Pôle Ingé\BE)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CF315B-FD6B-4243-8E74-422BCAA9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4EC9A-D737-4B27-8C96-E20004201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372F41-30C1-4F75-92E5-97286980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914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07A03-A947-46F9-BBD8-5A4826CA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de vigilance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666B1-D1D6-446B-8001-039ADDDF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110"/>
            <a:ext cx="12192000" cy="502178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Budget WP7 :</a:t>
            </a:r>
          </a:p>
          <a:p>
            <a:pPr lvl="1">
              <a:lnSpc>
                <a:spcPct val="120000"/>
              </a:lnSpc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Financement pour transports équipements HZB ? 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Chiffrage pour PPR </a:t>
            </a:r>
            <a:r>
              <a:rPr lang="fr-FR" sz="2600" strike="sngStrike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7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8 </a:t>
            </a:r>
            <a:endParaRPr lang="fr-FR" sz="2600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Financements pour fourniture autres équipements ? 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SESAME à décider pour PPR7 (discussion)</a:t>
            </a:r>
          </a:p>
          <a:p>
            <a:pPr lvl="1">
              <a:lnSpc>
                <a:spcPct val="120000"/>
              </a:lnSpc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Financement pour installation équipements ?</a:t>
            </a:r>
          </a:p>
          <a:p>
            <a:pPr lvl="1">
              <a:lnSpc>
                <a:spcPct val="120000"/>
              </a:lnSpc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</a:rPr>
              <a:t>Financement pour mise en service ?</a:t>
            </a:r>
          </a:p>
          <a:p>
            <a:pPr>
              <a:lnSpc>
                <a:spcPct val="120000"/>
              </a:lnSpc>
            </a:pPr>
            <a:r>
              <a:rPr lang="fr-FR" dirty="0"/>
              <a:t>Impliquer LINDE (et ses sous-traitants) 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 LINDE : en cours</a:t>
            </a:r>
            <a:endParaRPr lang="fr-FR" sz="2600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  <a:buFont typeface="Symbol" panose="05050102010706020507" pitchFamily="18" charset="2"/>
              <a:buChar char="Þ"/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RAK </a:t>
            </a:r>
            <a:r>
              <a:rPr lang="fr-FR" sz="2600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Industrial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Consulting : RAS</a:t>
            </a:r>
          </a:p>
          <a:p>
            <a:pPr lvl="1">
              <a:lnSpc>
                <a:spcPct val="120000"/>
              </a:lnSpc>
              <a:buFont typeface="Symbol" panose="05050102010706020507" pitchFamily="18" charset="2"/>
              <a:buChar char="Þ"/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fr-FR" sz="2600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Cryoworld</a:t>
            </a: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 : amorcé</a:t>
            </a:r>
          </a:p>
          <a:p>
            <a:pPr>
              <a:lnSpc>
                <a:spcPct val="120000"/>
              </a:lnSpc>
            </a:pPr>
            <a:r>
              <a:rPr lang="fr-FR" dirty="0"/>
              <a:t>Fourniture HZB :</a:t>
            </a:r>
          </a:p>
          <a:p>
            <a:pPr lvl="1">
              <a:lnSpc>
                <a:spcPct val="120000"/>
              </a:lnSpc>
            </a:pPr>
            <a:r>
              <a:rPr lang="fr-FR" sz="26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Lieu de stockage</a:t>
            </a:r>
            <a:endParaRPr lang="fr-FR" sz="26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9ED57D-D1D9-4489-A811-06761B23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72DF8-1B3C-4B4D-95E0-55AF5C64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C92BF6-6D5C-4D58-ABD6-4F4773D3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0253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07A03-A947-46F9-BBD8-5A4826CA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au management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666B1-D1D6-446B-8001-039ADDDF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110"/>
            <a:ext cx="12192000" cy="5021781"/>
          </a:xfrm>
        </p:spPr>
        <p:txBody>
          <a:bodyPr>
            <a:normAutofit lnSpcReduction="10000"/>
          </a:bodyPr>
          <a:lstStyle/>
          <a:p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1- Lancement études de détail boite à vannes Booster : 2025 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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2026</a:t>
            </a:r>
          </a:p>
          <a:p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2- Quel outil pour un planning exploitable ? 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3- Injecteur : possibilité de fonctionner à 4 K / en mode pulsé ?</a:t>
            </a:r>
          </a:p>
          <a:p>
            <a:r>
              <a:rPr lang="fr-FR" strike="sngStrike" dirty="0">
                <a:solidFill>
                  <a:schemeClr val="bg1">
                    <a:lumMod val="50000"/>
                  </a:schemeClr>
                </a:solidFill>
              </a:rPr>
              <a:t>4- Ligne de transfert HZB (MTL) que l’on ne veut pas : informer HZB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5- Place de parking pour la Cold Box</a:t>
            </a:r>
          </a:p>
          <a:p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r>
            <a:r>
              <a:rPr lang="fr-FR" strike="sngStrike" dirty="0">
                <a:solidFill>
                  <a:schemeClr val="tx1">
                    <a:lumMod val="50000"/>
                    <a:lumOff val="50000"/>
                  </a:schemeClr>
                </a:solidFill>
                <a:latin typeface="monospace"/>
              </a:rPr>
              <a:t>- Qui gère, centralise et défini les paramètres machines et les docs machines (dont PID...) ?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  <a:t>7- Qui gère les installations sur sites ?</a:t>
            </a:r>
          </a:p>
          <a:p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  <a:t>8- Qui gère/défini les opérations futures de PERLE (comment opèrera-t-on PERLE) ?</a:t>
            </a:r>
            <a:br>
              <a:rPr lang="fr-FR" dirty="0">
                <a:solidFill>
                  <a:schemeClr val="bg1">
                    <a:lumMod val="50000"/>
                  </a:schemeClr>
                </a:solidFill>
                <a:latin typeface="monospace"/>
              </a:rPr>
            </a:br>
            <a:endParaRPr lang="fr-FR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9ED57D-D1D9-4489-A811-06761B23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22/01/26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72DF8-1B3C-4B4D-95E0-55AF5C64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PERLE- Project Progress </a:t>
            </a:r>
            <a:r>
              <a:rPr lang="fr-FR" dirty="0" err="1"/>
              <a:t>Review</a:t>
            </a:r>
            <a:r>
              <a:rPr lang="fr-FR" dirty="0"/>
              <a:t>- 7-2026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C92BF6-6D5C-4D58-ABD6-4F4773D3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1CE2-6D07-417E-AC36-B374E24F93EB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85380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686</Words>
  <Application>Microsoft Office PowerPoint</Application>
  <PresentationFormat>Grand écran</PresentationFormat>
  <Paragraphs>99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monospace</vt:lpstr>
      <vt:lpstr>Symbol</vt:lpstr>
      <vt:lpstr>Thème Office</vt:lpstr>
      <vt:lpstr>Conception personnalisée</vt:lpstr>
      <vt:lpstr>Présentation PowerPoint</vt:lpstr>
      <vt:lpstr>TDR</vt:lpstr>
      <vt:lpstr>Etat d’avancement</vt:lpstr>
      <vt:lpstr>Etat d’avancement</vt:lpstr>
      <vt:lpstr>Planning et principaux jalons du WP7</vt:lpstr>
      <vt:lpstr>Besoins manquants RH</vt:lpstr>
      <vt:lpstr>Points de vigilance</vt:lpstr>
      <vt:lpstr>Questions au management projet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Cavalier</dc:creator>
  <cp:lastModifiedBy>damien till</cp:lastModifiedBy>
  <cp:revision>51</cp:revision>
  <dcterms:created xsi:type="dcterms:W3CDTF">2025-10-02T12:37:31Z</dcterms:created>
  <dcterms:modified xsi:type="dcterms:W3CDTF">2026-01-22T09:11:43Z</dcterms:modified>
</cp:coreProperties>
</file>