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67" r:id="rId4"/>
    <p:sldId id="296" r:id="rId5"/>
    <p:sldId id="258" r:id="rId6"/>
    <p:sldId id="264" r:id="rId7"/>
    <p:sldId id="277" r:id="rId8"/>
    <p:sldId id="297" r:id="rId9"/>
    <p:sldId id="259" r:id="rId10"/>
    <p:sldId id="260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4660"/>
  </p:normalViewPr>
  <p:slideViewPr>
    <p:cSldViewPr snapToGrid="0" showGuides="1">
      <p:cViewPr varScale="1">
        <p:scale>
          <a:sx n="159" d="100"/>
          <a:sy n="159" d="100"/>
        </p:scale>
        <p:origin x="174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76839-C060-4F28-95C4-886693160020}" type="datetimeFigureOut">
              <a:rPr lang="fr-FR" smtClean="0"/>
              <a:t>21/01/2026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D0274-8EAE-40F8-8190-AD017E3FE9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4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27016803-9A95-4AE2-AA70-ABD9D5C62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4CA17D-7F1F-40EB-B482-4795B67D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"/>
            <a:ext cx="10363199" cy="86264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F89247-F5D9-4101-9CAF-C0462111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12192000" cy="50217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63B3B-F493-4490-9E11-009C7809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7BD71-90B7-4A83-9138-24026FE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27C63-3BB0-48D9-BAB1-24179C74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416" y="6475222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5C1CE2-6D07-417E-AC36-B374E24F93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79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60D07F2-1307-408A-A21C-87B790F866B6}"/>
              </a:ext>
            </a:extLst>
          </p:cNvPr>
          <p:cNvGrpSpPr/>
          <p:nvPr userDrawn="1"/>
        </p:nvGrpSpPr>
        <p:grpSpPr>
          <a:xfrm>
            <a:off x="-42393" y="0"/>
            <a:ext cx="12234393" cy="784679"/>
            <a:chOff x="-42393" y="0"/>
            <a:chExt cx="12234393" cy="7846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B4DFA1-6348-467C-A236-258171E86DB7}"/>
                </a:ext>
              </a:extLst>
            </p:cNvPr>
            <p:cNvSpPr/>
            <p:nvPr/>
          </p:nvSpPr>
          <p:spPr>
            <a:xfrm>
              <a:off x="0" y="0"/>
              <a:ext cx="12192000" cy="78467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4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9D19044-6D1F-4E0B-9C80-DEACC24EE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393" y="0"/>
              <a:ext cx="1347253" cy="78467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BBC3F4-DC60-4973-923F-332AB3C69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7028" y="0"/>
              <a:ext cx="964972" cy="784679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F4CA17D-7F1F-40EB-B482-4795B67D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"/>
            <a:ext cx="10363199" cy="86264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F89247-F5D9-4101-9CAF-C0462111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12192000" cy="50217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63B3B-F493-4490-9E11-009C7809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22/01/265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7BD71-90B7-4A83-9138-24026FE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27C63-3BB0-48D9-BAB1-24179C74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416" y="6475222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5C1CE2-6D07-417E-AC36-B374E24F93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342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BCE7D-3D95-4C3A-BA8F-561011D93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963176-9D89-4B65-935B-06285CA6D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5644F7-CBB0-4AAB-81BA-A56B65909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84DB0B-DAAF-4F58-9161-964BB058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669A0D-191D-48E0-B20C-6154FFA6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34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09C4DF-6FFC-4AE6-A62B-928642311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49F980-84F7-4EA0-8812-D5CA5DD2F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7D3433-DFE3-4E65-B42E-3BF2D85DD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2448DD-6830-4771-A9E2-638F18ED4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4FBCA1-11C5-4AC1-AA24-FF03C2F9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88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573E52-2CB6-483E-812B-720F6248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4C7400-A857-4B33-926C-7BA318A14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1E1DE2-77A7-4630-AC9A-158A8B1A4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763288-4DF9-46D2-8AA5-7D2302372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CE7DCD-D170-4E9B-8AA9-054783174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C1CE2-6D07-417E-AC36-B374E24F93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44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49" r:id="rId3"/>
    <p:sldLayoutId id="2147483659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2030E6-8D8F-4541-8E61-2A2A8E185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651" y="774789"/>
            <a:ext cx="1117600" cy="762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2E2DC02-FD60-480A-8F51-4246344AADCA}"/>
              </a:ext>
            </a:extLst>
          </p:cNvPr>
          <p:cNvSpPr txBox="1"/>
          <p:nvPr/>
        </p:nvSpPr>
        <p:spPr>
          <a:xfrm>
            <a:off x="1533395" y="2263952"/>
            <a:ext cx="9145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Project Progress </a:t>
            </a:r>
            <a:r>
              <a:rPr lang="fr-FR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Review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(PPR) 1-2026</a:t>
            </a:r>
          </a:p>
          <a:p>
            <a:pPr algn="ctr"/>
            <a:endParaRPr lang="fr-FR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sz="2800" dirty="0">
                <a:latin typeface="+mn-lt"/>
              </a:rPr>
              <a:t>WP- </a:t>
            </a:r>
            <a:r>
              <a:rPr lang="fr-FR" sz="2800" dirty="0"/>
              <a:t>12 Gun installation </a:t>
            </a:r>
            <a:r>
              <a:rPr lang="fr-FR" sz="2800" dirty="0" err="1"/>
              <a:t>progress</a:t>
            </a:r>
            <a:r>
              <a:rPr lang="fr-FR" sz="2800" dirty="0"/>
              <a:t> and PERLE </a:t>
            </a:r>
            <a:r>
              <a:rPr lang="fr-FR" sz="2800" dirty="0" err="1"/>
              <a:t>integration</a:t>
            </a:r>
            <a:r>
              <a:rPr lang="fr-FR" sz="2800" dirty="0"/>
              <a:t> </a:t>
            </a:r>
            <a:endParaRPr lang="fr-FR" sz="2800" dirty="0">
              <a:latin typeface="+mn-lt"/>
            </a:endParaRPr>
          </a:p>
          <a:p>
            <a:pPr algn="ctr"/>
            <a:r>
              <a:rPr lang="fr-FR" sz="2800" dirty="0">
                <a:latin typeface="+mn-lt"/>
              </a:rPr>
              <a:t>Présenté par: Sylvain Brault</a:t>
            </a:r>
          </a:p>
          <a:p>
            <a:pPr algn="ctr"/>
            <a:endParaRPr lang="fr-FR" sz="2400" dirty="0">
              <a:latin typeface="+mn-lt"/>
            </a:endParaRPr>
          </a:p>
          <a:p>
            <a:pPr algn="ctr"/>
            <a:endParaRPr lang="fr-FR" sz="2400" dirty="0">
              <a:latin typeface="+mn-lt"/>
            </a:endParaRPr>
          </a:p>
          <a:p>
            <a:pPr algn="ctr"/>
            <a:r>
              <a:rPr lang="fr-FR" sz="2400" dirty="0"/>
              <a:t>22</a:t>
            </a:r>
            <a:r>
              <a:rPr lang="fr-FR" sz="2400" dirty="0">
                <a:latin typeface="+mn-lt"/>
              </a:rPr>
              <a:t> janvier 2026</a:t>
            </a:r>
          </a:p>
        </p:txBody>
      </p:sp>
    </p:spTree>
    <p:extLst>
      <p:ext uri="{BB962C8B-B14F-4D97-AF65-F5344CB8AC3E}">
        <p14:creationId xmlns:p14="http://schemas.microsoft.com/office/powerpoint/2010/main" val="380356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0C5EA-1FC3-45C4-A477-A358574F1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Besoins manquants RH et points de vigilance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FBD1FA-AFCC-4D79-A46F-F00BB3EC4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Identifier les forces/expertises manquantes :</a:t>
            </a:r>
          </a:p>
          <a:p>
            <a:pPr lvl="1"/>
            <a:r>
              <a:rPr lang="fr-FR" dirty="0"/>
              <a:t>Câbleur: câblage entre le gun et l'armoire C&amp;C</a:t>
            </a:r>
          </a:p>
          <a:p>
            <a:pPr marL="1828800" lvl="4" indent="0">
              <a:buNone/>
            </a:pPr>
            <a:r>
              <a:rPr lang="fr-FR" dirty="0"/>
              <a:t>	 (≈1 semaine à temps plein)</a:t>
            </a:r>
          </a:p>
          <a:p>
            <a:pPr lvl="1"/>
            <a:endParaRPr lang="fr-FR" dirty="0"/>
          </a:p>
          <a:p>
            <a:r>
              <a:rPr lang="fr-FR" dirty="0"/>
              <a:t>Forces envisagées (si disponible) au laboratoire :</a:t>
            </a:r>
          </a:p>
          <a:p>
            <a:pPr lvl="1"/>
            <a:r>
              <a:rPr lang="fr-FR" dirty="0"/>
              <a:t>Frédéric Chatelet (semaine prochaine)</a:t>
            </a:r>
          </a:p>
          <a:p>
            <a:pPr lvl="1"/>
            <a:endParaRPr lang="fr-FR" dirty="0"/>
          </a:p>
          <a:p>
            <a:r>
              <a:rPr lang="fr-FR" dirty="0"/>
              <a:t>Disponibilité des ressources: </a:t>
            </a:r>
          </a:p>
          <a:p>
            <a:pPr lvl="1"/>
            <a:r>
              <a:rPr lang="fr-FR" dirty="0"/>
              <a:t>Bientôt la réparation du Cryomodule ESS (décalée S11 mars)</a:t>
            </a:r>
          </a:p>
          <a:p>
            <a:pPr lvl="1"/>
            <a:endParaRPr lang="fr-FR" dirty="0"/>
          </a:p>
          <a:p>
            <a:r>
              <a:rPr lang="fr-FR" dirty="0"/>
              <a:t>Retard à prévoir : </a:t>
            </a:r>
          </a:p>
          <a:p>
            <a:pPr lvl="1"/>
            <a:r>
              <a:rPr lang="fr-FR" dirty="0"/>
              <a:t>intégration 3D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F315B-FD6B-4243-8E74-422BCAA9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D4EC9A-D737-4B27-8C96-E2000420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72F41-30C1-4F75-92E5-97286980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2BADDE-57FC-4378-8F59-6F23CFD7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337" y="929318"/>
            <a:ext cx="2557080" cy="170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44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id="{72CC5C52-7798-43EF-A593-DBE8D6F67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1" y="1774170"/>
            <a:ext cx="4574636" cy="1618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A2F15C2-18AE-4CE5-B22C-625F0C92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TDR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A00F25-CB75-4A7B-9DA0-EA5080316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Point sur l’avancée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D7BE7B-BFC4-43BB-8CBE-CC0AD82B0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371EF5-5B4A-4E1E-9CC5-118ECA27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D5DF5E-2F60-4766-9AAC-D0644400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59061D4-D221-4CD5-A57A-0578B6F1EC44}"/>
              </a:ext>
            </a:extLst>
          </p:cNvPr>
          <p:cNvSpPr txBox="1">
            <a:spLocks/>
          </p:cNvSpPr>
          <p:nvPr/>
        </p:nvSpPr>
        <p:spPr>
          <a:xfrm>
            <a:off x="3399379" y="1842788"/>
            <a:ext cx="2493877" cy="32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900" dirty="0"/>
              <a:t>(Denis, Laurent, Sylvain)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0A2021D0-FC59-45EC-9681-178EA4771C95}"/>
              </a:ext>
            </a:extLst>
          </p:cNvPr>
          <p:cNvSpPr/>
          <p:nvPr/>
        </p:nvSpPr>
        <p:spPr>
          <a:xfrm>
            <a:off x="8087540" y="1842788"/>
            <a:ext cx="888018" cy="262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33A3C11-3255-4F36-9AAD-029899D443FF}"/>
              </a:ext>
            </a:extLst>
          </p:cNvPr>
          <p:cNvSpPr txBox="1">
            <a:spLocks/>
          </p:cNvSpPr>
          <p:nvPr/>
        </p:nvSpPr>
        <p:spPr>
          <a:xfrm>
            <a:off x="9328952" y="1458881"/>
            <a:ext cx="2368215" cy="13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 dirty="0"/>
              <a:t>V2 finalisée 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34B0EF5-5613-40EE-971D-53FF5FE74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056" y="931972"/>
            <a:ext cx="2258402" cy="1892175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0D0BA125-C743-4087-ACF2-CE5CF1EA8B33}"/>
              </a:ext>
            </a:extLst>
          </p:cNvPr>
          <p:cNvSpPr txBox="1">
            <a:spLocks/>
          </p:cNvSpPr>
          <p:nvPr/>
        </p:nvSpPr>
        <p:spPr>
          <a:xfrm>
            <a:off x="8676640" y="2524955"/>
            <a:ext cx="3435099" cy="13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 dirty="0"/>
              <a:t>Relecture interne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43FA20E7-12D0-4C07-A14F-8F841DAE1926}"/>
              </a:ext>
            </a:extLst>
          </p:cNvPr>
          <p:cNvSpPr/>
          <p:nvPr/>
        </p:nvSpPr>
        <p:spPr>
          <a:xfrm rot="5400000">
            <a:off x="10232086" y="2140829"/>
            <a:ext cx="561946" cy="262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FD66A84-BC09-4482-B511-B4F461A6D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121" y="3646156"/>
            <a:ext cx="7454046" cy="2514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5456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Préparation au conditionnement HT 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DBBC43-DF8C-45EC-895B-27788BD6CFC4}"/>
              </a:ext>
            </a:extLst>
          </p:cNvPr>
          <p:cNvSpPr/>
          <p:nvPr/>
        </p:nvSpPr>
        <p:spPr>
          <a:xfrm>
            <a:off x="206906" y="5331680"/>
            <a:ext cx="4525085" cy="480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accent1"/>
                </a:solidFill>
              </a:rPr>
              <a:t> Conditionnement HT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497A907D-89BE-43AC-A6A4-6F4369406CFE}"/>
              </a:ext>
            </a:extLst>
          </p:cNvPr>
          <p:cNvSpPr txBox="1">
            <a:spLocks/>
          </p:cNvSpPr>
          <p:nvPr/>
        </p:nvSpPr>
        <p:spPr>
          <a:xfrm>
            <a:off x="3428761" y="2716908"/>
            <a:ext cx="5334477" cy="12691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Fermeture du bunker</a:t>
            </a:r>
          </a:p>
          <a:p>
            <a:r>
              <a:rPr lang="fr-FR" sz="1600" dirty="0"/>
              <a:t>Remplissage des cuves N2 Ultrapur &gt; 2 bar relatif</a:t>
            </a:r>
          </a:p>
          <a:p>
            <a:pPr marL="457200" lvl="1" indent="0">
              <a:buNone/>
            </a:pPr>
            <a:r>
              <a:rPr lang="fr-FR" sz="1200" dirty="0"/>
              <a:t>(- 28 mbar en 1 mois)</a:t>
            </a:r>
          </a:p>
          <a:p>
            <a:r>
              <a:rPr lang="fr-FR" sz="1600" dirty="0"/>
              <a:t>Mise en place sondes X </a:t>
            </a:r>
            <a:r>
              <a:rPr lang="fr-FR" sz="1100" dirty="0"/>
              <a:t>(coté cuves et coté chambre)</a:t>
            </a:r>
            <a:endParaRPr lang="fr-FR" sz="16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6815CC-B369-4FD8-A671-324466C24199}"/>
              </a:ext>
            </a:extLst>
          </p:cNvPr>
          <p:cNvSpPr txBox="1"/>
          <p:nvPr/>
        </p:nvSpPr>
        <p:spPr>
          <a:xfrm>
            <a:off x="822951" y="3986032"/>
            <a:ext cx="2011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Fermeture Bunker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EE8BD9F-4CF5-4F47-B088-308393D59C92}"/>
              </a:ext>
            </a:extLst>
          </p:cNvPr>
          <p:cNvSpPr txBox="1"/>
          <p:nvPr/>
        </p:nvSpPr>
        <p:spPr>
          <a:xfrm>
            <a:off x="8153400" y="6530826"/>
            <a:ext cx="31419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Conditionnement du gun : Maud est aux manettes !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7A8CF7E-6301-47AB-8DD6-CE75547F9332}"/>
              </a:ext>
            </a:extLst>
          </p:cNvPr>
          <p:cNvSpPr txBox="1"/>
          <p:nvPr/>
        </p:nvSpPr>
        <p:spPr>
          <a:xfrm>
            <a:off x="8629569" y="2580621"/>
            <a:ext cx="2189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Pression cuves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518C4C69-864E-4EB5-A457-172478F77FB7}"/>
              </a:ext>
            </a:extLst>
          </p:cNvPr>
          <p:cNvSpPr txBox="1">
            <a:spLocks/>
          </p:cNvSpPr>
          <p:nvPr/>
        </p:nvSpPr>
        <p:spPr>
          <a:xfrm>
            <a:off x="761523" y="5812283"/>
            <a:ext cx="5334477" cy="4801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Montée progressive jusqu’à 300 kV : </a:t>
            </a:r>
            <a:r>
              <a:rPr lang="fr-FR" sz="1600" dirty="0">
                <a:solidFill>
                  <a:srgbClr val="00B050"/>
                </a:solidFill>
              </a:rPr>
              <a:t>OK    </a:t>
            </a:r>
            <a:endParaRPr lang="fr-FR" sz="10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2213CAC-738C-4297-9B5D-C0355FE77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8" r="15722"/>
          <a:stretch/>
        </p:blipFill>
        <p:spPr>
          <a:xfrm>
            <a:off x="140042" y="1840462"/>
            <a:ext cx="3146195" cy="214557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5D34643-26B5-4585-97BC-63297D09D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919" y="865352"/>
            <a:ext cx="4923535" cy="172633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ECD2A85-9383-48A1-9A6E-A9FD7DA89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84" y="5490633"/>
            <a:ext cx="1219137" cy="80958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0C711A9-DE29-4EE8-9FD8-94FAE0C45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917" y="4945098"/>
            <a:ext cx="3776962" cy="156707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8917F1A-0F25-441D-A7A2-A2DE9FEAC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9661" y="2893085"/>
            <a:ext cx="3671147" cy="157248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6288CE28-1410-4343-AACE-363E684462AA}"/>
              </a:ext>
            </a:extLst>
          </p:cNvPr>
          <p:cNvSpPr txBox="1"/>
          <p:nvPr/>
        </p:nvSpPr>
        <p:spPr>
          <a:xfrm>
            <a:off x="8712064" y="4416599"/>
            <a:ext cx="31419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Lecture des balises X</a:t>
            </a:r>
          </a:p>
        </p:txBody>
      </p:sp>
    </p:spTree>
    <p:extLst>
      <p:ext uri="{BB962C8B-B14F-4D97-AF65-F5344CB8AC3E}">
        <p14:creationId xmlns:p14="http://schemas.microsoft.com/office/powerpoint/2010/main" val="2947561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Faraday Cup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497A907D-89BE-43AC-A6A4-6F4369406CFE}"/>
              </a:ext>
            </a:extLst>
          </p:cNvPr>
          <p:cNvSpPr txBox="1">
            <a:spLocks/>
          </p:cNvSpPr>
          <p:nvPr/>
        </p:nvSpPr>
        <p:spPr>
          <a:xfrm>
            <a:off x="109031" y="4349864"/>
            <a:ext cx="6339182" cy="23142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Centralisation matériel et mise en place flux dans l’igloo</a:t>
            </a:r>
            <a:endParaRPr lang="fr-FR" sz="1600" dirty="0">
              <a:solidFill>
                <a:srgbClr val="00B050"/>
              </a:solidFill>
            </a:endParaRPr>
          </a:p>
          <a:p>
            <a:r>
              <a:rPr lang="fr-FR" sz="1600" dirty="0"/>
              <a:t>Montage FC sur sa chambre : </a:t>
            </a:r>
            <a:r>
              <a:rPr lang="fr-FR" sz="1600" b="1" dirty="0">
                <a:solidFill>
                  <a:srgbClr val="FF0000"/>
                </a:solidFill>
              </a:rPr>
              <a:t>PB !!!</a:t>
            </a:r>
            <a:endParaRPr lang="fr-FR" sz="1200" b="1" dirty="0">
              <a:solidFill>
                <a:srgbClr val="FF0000"/>
              </a:solidFill>
            </a:endParaRPr>
          </a:p>
          <a:p>
            <a:r>
              <a:rPr lang="fr-FR" sz="1600" dirty="0"/>
              <a:t>Montage FC sur sa chambre retournée: </a:t>
            </a:r>
            <a:r>
              <a:rPr lang="fr-FR" sz="1600" b="1" dirty="0">
                <a:solidFill>
                  <a:srgbClr val="00B050"/>
                </a:solidFill>
              </a:rPr>
              <a:t>OK !!! </a:t>
            </a:r>
            <a:r>
              <a:rPr lang="fr-FR" sz="1300" dirty="0"/>
              <a:t>(mais plus de translation        )</a:t>
            </a:r>
            <a:endParaRPr lang="fr-FR" sz="900" dirty="0"/>
          </a:p>
          <a:p>
            <a:r>
              <a:rPr lang="fr-FR" sz="1600" dirty="0"/>
              <a:t>Mise en place pompe, jauge, RGA, vanne …</a:t>
            </a:r>
          </a:p>
          <a:p>
            <a:r>
              <a:rPr lang="fr-FR" sz="1600" dirty="0"/>
              <a:t>Installation sur la ligne injection</a:t>
            </a:r>
          </a:p>
          <a:p>
            <a:r>
              <a:rPr lang="fr-FR" sz="1600" dirty="0"/>
              <a:t>Test étanchéité : </a:t>
            </a:r>
            <a:r>
              <a:rPr lang="fr-FR" sz="1600" b="1" dirty="0">
                <a:solidFill>
                  <a:srgbClr val="00B050"/>
                </a:solidFill>
              </a:rPr>
              <a:t>OK !!! </a:t>
            </a:r>
            <a:endParaRPr lang="fr-FR" sz="16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6815CC-B369-4FD8-A671-324466C24199}"/>
              </a:ext>
            </a:extLst>
          </p:cNvPr>
          <p:cNvSpPr txBox="1"/>
          <p:nvPr/>
        </p:nvSpPr>
        <p:spPr>
          <a:xfrm>
            <a:off x="965191" y="3894670"/>
            <a:ext cx="2011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Matériel sous flux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EE8BD9F-4CF5-4F47-B088-308393D59C92}"/>
              </a:ext>
            </a:extLst>
          </p:cNvPr>
          <p:cNvSpPr txBox="1"/>
          <p:nvPr/>
        </p:nvSpPr>
        <p:spPr>
          <a:xfrm>
            <a:off x="9225017" y="6589050"/>
            <a:ext cx="31419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Raccordement ligne injection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7A8CF7E-6301-47AB-8DD6-CE75547F9332}"/>
              </a:ext>
            </a:extLst>
          </p:cNvPr>
          <p:cNvSpPr txBox="1"/>
          <p:nvPr/>
        </p:nvSpPr>
        <p:spPr>
          <a:xfrm>
            <a:off x="5264769" y="3804058"/>
            <a:ext cx="2189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FC/chambre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AF63994-8099-4FAC-9609-3F2A185F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1" y="1728519"/>
            <a:ext cx="4849051" cy="21661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60F86B6-CBD7-4853-B216-9BC7A7EA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402" y="844427"/>
            <a:ext cx="1345906" cy="29734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AD7FFD-4A1F-482A-8341-7CE7406A1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214" y="862643"/>
            <a:ext cx="1289490" cy="295633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8CEE32-716C-4D06-9B83-DDB1C9F7E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618" y="847780"/>
            <a:ext cx="1282059" cy="296711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9240292-EEE9-469A-9C86-4697B3D0AB08}"/>
              </a:ext>
            </a:extLst>
          </p:cNvPr>
          <p:cNvSpPr txBox="1"/>
          <p:nvPr/>
        </p:nvSpPr>
        <p:spPr>
          <a:xfrm>
            <a:off x="7077794" y="3822716"/>
            <a:ext cx="2189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FC/chambre retournée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317520D-5FDE-401C-BA58-F92207B4C590}"/>
              </a:ext>
            </a:extLst>
          </p:cNvPr>
          <p:cNvSpPr txBox="1"/>
          <p:nvPr/>
        </p:nvSpPr>
        <p:spPr>
          <a:xfrm>
            <a:off x="9145523" y="3805745"/>
            <a:ext cx="21896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Simulation faisceau dans FC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84D5E4C-2E75-471B-9BE3-58BC5EDF1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903" y="5106075"/>
            <a:ext cx="200018" cy="19494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FCA481-016E-4A15-AAE8-91AD3A0C9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4438" y="4114495"/>
            <a:ext cx="1258613" cy="24719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ACFE706-FC7A-493C-A331-78E76E70C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9941" y="4077675"/>
            <a:ext cx="1123234" cy="250875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95CD0C0-225D-4B32-B2B7-D645A34531EC}"/>
              </a:ext>
            </a:extLst>
          </p:cNvPr>
          <p:cNvSpPr txBox="1"/>
          <p:nvPr/>
        </p:nvSpPr>
        <p:spPr>
          <a:xfrm>
            <a:off x="7868569" y="6604084"/>
            <a:ext cx="21111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Assemblage</a:t>
            </a:r>
          </a:p>
        </p:txBody>
      </p:sp>
    </p:spTree>
    <p:extLst>
      <p:ext uri="{BB962C8B-B14F-4D97-AF65-F5344CB8AC3E}">
        <p14:creationId xmlns:p14="http://schemas.microsoft.com/office/powerpoint/2010/main" val="3756594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B6916D8-A0C1-45FC-BD22-ADF74F4EBC0B}"/>
              </a:ext>
            </a:extLst>
          </p:cNvPr>
          <p:cNvSpPr txBox="1">
            <a:spLocks/>
          </p:cNvSpPr>
          <p:nvPr/>
        </p:nvSpPr>
        <p:spPr>
          <a:xfrm>
            <a:off x="140097" y="5343614"/>
            <a:ext cx="5284506" cy="11594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Positionnement des centres magnétique des solénoïdes sur l’axe faisceau:	</a:t>
            </a:r>
            <a:r>
              <a:rPr lang="fr-FR" sz="1600" dirty="0">
                <a:solidFill>
                  <a:srgbClr val="00B050"/>
                </a:solidFill>
              </a:rPr>
              <a:t>&lt; 0,15mm</a:t>
            </a:r>
            <a:endParaRPr lang="fr-FR" sz="1600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D0402EE8-3038-4F6D-99AF-62B492EB05ED}"/>
              </a:ext>
            </a:extLst>
          </p:cNvPr>
          <p:cNvSpPr txBox="1">
            <a:spLocks/>
          </p:cNvSpPr>
          <p:nvPr/>
        </p:nvSpPr>
        <p:spPr>
          <a:xfrm>
            <a:off x="152400" y="1430835"/>
            <a:ext cx="12192000" cy="5021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Alignement des solénoïdes</a:t>
            </a:r>
          </a:p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3A6228B-8099-493B-9CCE-BD7A3DC7B712}"/>
              </a:ext>
            </a:extLst>
          </p:cNvPr>
          <p:cNvSpPr txBox="1"/>
          <p:nvPr/>
        </p:nvSpPr>
        <p:spPr>
          <a:xfrm>
            <a:off x="2205717" y="4227128"/>
            <a:ext cx="10871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i="1" dirty="0"/>
              <a:t>Mesures tracker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5DEB09C-2224-4464-A59A-FFCE8977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52" y="1909198"/>
            <a:ext cx="3608078" cy="2983653"/>
          </a:xfrm>
          <a:prstGeom prst="rect">
            <a:avLst/>
          </a:prstGeom>
        </p:spPr>
      </p:pic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3DDDF8A0-A102-44F0-A2A6-ECAEE7594E1E}"/>
              </a:ext>
            </a:extLst>
          </p:cNvPr>
          <p:cNvGrpSpPr/>
          <p:nvPr/>
        </p:nvGrpSpPr>
        <p:grpSpPr>
          <a:xfrm>
            <a:off x="8897595" y="3943691"/>
            <a:ext cx="3013234" cy="2153156"/>
            <a:chOff x="5560306" y="3938833"/>
            <a:chExt cx="3013234" cy="2153156"/>
          </a:xfrm>
        </p:grpSpPr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684D6B6F-CAED-4C1F-A299-C7E42D0C7BF2}"/>
                </a:ext>
              </a:extLst>
            </p:cNvPr>
            <p:cNvGrpSpPr/>
            <p:nvPr/>
          </p:nvGrpSpPr>
          <p:grpSpPr>
            <a:xfrm>
              <a:off x="5560306" y="3938833"/>
              <a:ext cx="2922110" cy="2153156"/>
              <a:chOff x="5421608" y="3771052"/>
              <a:chExt cx="2922110" cy="2153156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29515D6-81C6-467F-A12D-60C7BDAD8863}"/>
                  </a:ext>
                </a:extLst>
              </p:cNvPr>
              <p:cNvSpPr txBox="1"/>
              <p:nvPr/>
            </p:nvSpPr>
            <p:spPr>
              <a:xfrm>
                <a:off x="7429318" y="5670292"/>
                <a:ext cx="9144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i="1" dirty="0">
                    <a:solidFill>
                      <a:srgbClr val="00B0F0"/>
                    </a:solidFill>
                  </a:rPr>
                  <a:t>Z0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09B6E21-BCC8-4437-B787-CA7EF14DABDA}"/>
                  </a:ext>
                </a:extLst>
              </p:cNvPr>
              <p:cNvSpPr txBox="1"/>
              <p:nvPr/>
            </p:nvSpPr>
            <p:spPr>
              <a:xfrm rot="19764386">
                <a:off x="5560607" y="5516339"/>
                <a:ext cx="76815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Axe faisceau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BD37DDB-3D37-4C79-9D8C-968F37EE3F44}"/>
                  </a:ext>
                </a:extLst>
              </p:cNvPr>
              <p:cNvSpPr txBox="1"/>
              <p:nvPr/>
            </p:nvSpPr>
            <p:spPr>
              <a:xfrm>
                <a:off x="5421608" y="5242499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X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7C6C5A9-E6C9-4C4F-9664-1A933069C09F}"/>
                  </a:ext>
                </a:extLst>
              </p:cNvPr>
              <p:cNvSpPr txBox="1"/>
              <p:nvPr/>
            </p:nvSpPr>
            <p:spPr>
              <a:xfrm>
                <a:off x="7619392" y="5336930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Y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2A63602-FC03-4073-972C-E127AD6BA0F1}"/>
                  </a:ext>
                </a:extLst>
              </p:cNvPr>
              <p:cNvSpPr txBox="1"/>
              <p:nvPr/>
            </p:nvSpPr>
            <p:spPr>
              <a:xfrm>
                <a:off x="6245184" y="3771052"/>
                <a:ext cx="292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Z</a:t>
                </a:r>
              </a:p>
            </p:txBody>
          </p: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7282DDA4-E07B-42E0-8468-087AB15B02D8}"/>
                  </a:ext>
                </a:extLst>
              </p:cNvPr>
              <p:cNvGrpSpPr/>
              <p:nvPr/>
            </p:nvGrpSpPr>
            <p:grpSpPr>
              <a:xfrm rot="888342">
                <a:off x="5828749" y="4098007"/>
                <a:ext cx="1955751" cy="1737785"/>
                <a:chOff x="3892599" y="2595305"/>
                <a:chExt cx="1955751" cy="1737785"/>
              </a:xfrm>
            </p:grpSpPr>
            <p:cxnSp>
              <p:nvCxnSpPr>
                <p:cNvPr id="32" name="Connecteur droit avec flèche 31">
                  <a:extLst>
                    <a:ext uri="{FF2B5EF4-FFF2-40B4-BE49-F238E27FC236}">
                      <a16:creationId xmlns:a16="http://schemas.microsoft.com/office/drawing/2014/main" id="{A6E3A645-B215-46AB-B700-B8969F16FE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11658" flipH="1" flipV="1">
                  <a:off x="4566130" y="2595305"/>
                  <a:ext cx="1" cy="116417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avec flèche 32">
                  <a:extLst>
                    <a:ext uri="{FF2B5EF4-FFF2-40B4-BE49-F238E27FC236}">
                      <a16:creationId xmlns:a16="http://schemas.microsoft.com/office/drawing/2014/main" id="{305BE3E1-272A-4010-BA6E-62E0FE2DC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711658" flipH="1">
                  <a:off x="3892599" y="3846986"/>
                  <a:ext cx="899318" cy="48610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avec flèche 33">
                  <a:extLst>
                    <a:ext uri="{FF2B5EF4-FFF2-40B4-BE49-F238E27FC236}">
                      <a16:creationId xmlns:a16="http://schemas.microsoft.com/office/drawing/2014/main" id="{BB68E8D6-C87F-4515-B43A-F189C0B57F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14875" y="3740150"/>
                  <a:ext cx="1133475" cy="20320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C3FBAA2-9087-4B29-8126-E633814264EF}"/>
                  </a:ext>
                </a:extLst>
              </p:cNvPr>
              <p:cNvSpPr txBox="1"/>
              <p:nvPr/>
            </p:nvSpPr>
            <p:spPr>
              <a:xfrm>
                <a:off x="6537252" y="5288413"/>
                <a:ext cx="1509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00B050"/>
                    </a:solidFill>
                  </a:rPr>
                  <a:t>*</a:t>
                </a:r>
              </a:p>
            </p:txBody>
          </p: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E494461F-F21C-4761-A944-493D2B212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2304" y="4611843"/>
                <a:ext cx="0" cy="82513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avec flèche 56">
                <a:extLst>
                  <a:ext uri="{FF2B5EF4-FFF2-40B4-BE49-F238E27FC236}">
                    <a16:creationId xmlns:a16="http://schemas.microsoft.com/office/drawing/2014/main" id="{D156D172-1973-4F88-828A-6FA5236E193A}"/>
                  </a:ext>
                </a:extLst>
              </p:cNvPr>
              <p:cNvCxnSpPr>
                <a:cxnSpLocks/>
                <a:endCxn id="14" idx="1"/>
              </p:cNvCxnSpPr>
              <p:nvPr/>
            </p:nvCxnSpPr>
            <p:spPr>
              <a:xfrm>
                <a:off x="7425958" y="5576307"/>
                <a:ext cx="3360" cy="220943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avec flèche 57">
                <a:extLst>
                  <a:ext uri="{FF2B5EF4-FFF2-40B4-BE49-F238E27FC236}">
                    <a16:creationId xmlns:a16="http://schemas.microsoft.com/office/drawing/2014/main" id="{55D14446-E330-41CE-810A-D39412D92A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8065" y="5438007"/>
                <a:ext cx="772004" cy="361554"/>
              </a:xfrm>
              <a:prstGeom prst="straightConnector1">
                <a:avLst/>
              </a:prstGeom>
              <a:ln w="3175">
                <a:solidFill>
                  <a:srgbClr val="00B0F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05685A77-D988-4AEC-8B37-3DF6B9D36694}"/>
                  </a:ext>
                </a:extLst>
              </p:cNvPr>
              <p:cNvSpPr txBox="1"/>
              <p:nvPr/>
            </p:nvSpPr>
            <p:spPr>
              <a:xfrm>
                <a:off x="6643389" y="4691013"/>
                <a:ext cx="49725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b="1" i="1" dirty="0">
                    <a:solidFill>
                      <a:srgbClr val="00B0F0"/>
                    </a:solidFill>
                  </a:rPr>
                  <a:t>Y0,08</a:t>
                </a:r>
              </a:p>
            </p:txBody>
          </p:sp>
          <p:cxnSp>
            <p:nvCxnSpPr>
              <p:cNvPr id="64" name="Connecteur droit avec flèche 63">
                <a:extLst>
                  <a:ext uri="{FF2B5EF4-FFF2-40B4-BE49-F238E27FC236}">
                    <a16:creationId xmlns:a16="http://schemas.microsoft.com/office/drawing/2014/main" id="{62F4D068-9CD7-4D33-887A-D00FBDDF8A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1042" y="4660829"/>
                <a:ext cx="150102" cy="64241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headEnd type="triangle"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avec flèche 71">
                <a:extLst>
                  <a:ext uri="{FF2B5EF4-FFF2-40B4-BE49-F238E27FC236}">
                    <a16:creationId xmlns:a16="http://schemas.microsoft.com/office/drawing/2014/main" id="{617DF768-3554-4ACF-9032-4132D0B1F5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91218" y="4565942"/>
                <a:ext cx="185199" cy="64959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headEnd type="triangle"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avec flèche 74">
                <a:extLst>
                  <a:ext uri="{FF2B5EF4-FFF2-40B4-BE49-F238E27FC236}">
                    <a16:creationId xmlns:a16="http://schemas.microsoft.com/office/drawing/2014/main" id="{A46F13D3-CBB2-424C-9067-BDB13D79CC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6417" y="4625735"/>
                <a:ext cx="111630" cy="4062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headEnd type="none"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avec flèche 77">
                <a:extLst>
                  <a:ext uri="{FF2B5EF4-FFF2-40B4-BE49-F238E27FC236}">
                    <a16:creationId xmlns:a16="http://schemas.microsoft.com/office/drawing/2014/main" id="{A3868A70-7D50-48B9-9301-072F02CA25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71042" y="5313360"/>
                <a:ext cx="179384" cy="143748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56D686FF-AD49-42F0-90E6-F9109E801719}"/>
                  </a:ext>
                </a:extLst>
              </p:cNvPr>
              <p:cNvSpPr txBox="1"/>
              <p:nvPr/>
            </p:nvSpPr>
            <p:spPr>
              <a:xfrm rot="19546356">
                <a:off x="6033555" y="5658443"/>
                <a:ext cx="50045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b="1" i="1" dirty="0">
                    <a:solidFill>
                      <a:srgbClr val="00B0F0"/>
                    </a:solidFill>
                  </a:rPr>
                  <a:t>X0,02</a:t>
                </a:r>
              </a:p>
            </p:txBody>
          </p: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16907F07-99B5-44F1-A6B6-3F50789CCA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36017" y="5449079"/>
                <a:ext cx="524741" cy="348171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30BE511B-F93E-46D4-AF68-7E38C2E5B2BD}"/>
                </a:ext>
              </a:extLst>
            </p:cNvPr>
            <p:cNvSpPr txBox="1"/>
            <p:nvPr/>
          </p:nvSpPr>
          <p:spPr>
            <a:xfrm>
              <a:off x="6383882" y="4029946"/>
              <a:ext cx="218965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i="1" dirty="0"/>
                <a:t>Solénoïde n°1</a:t>
              </a:r>
            </a:p>
          </p:txBody>
        </p:sp>
      </p:grpSp>
      <p:pic>
        <p:nvPicPr>
          <p:cNvPr id="86" name="Image 85">
            <a:extLst>
              <a:ext uri="{FF2B5EF4-FFF2-40B4-BE49-F238E27FC236}">
                <a16:creationId xmlns:a16="http://schemas.microsoft.com/office/drawing/2014/main" id="{9BAA1A32-1939-46F7-8ACC-F7EB0DA34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192" y="816108"/>
            <a:ext cx="4279102" cy="3236340"/>
          </a:xfrm>
          <a:prstGeom prst="rect">
            <a:avLst/>
          </a:prstGeom>
        </p:spPr>
      </p:pic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1E8801F7-DAC8-40DC-972B-723F48CF71AB}"/>
              </a:ext>
            </a:extLst>
          </p:cNvPr>
          <p:cNvGrpSpPr/>
          <p:nvPr/>
        </p:nvGrpSpPr>
        <p:grpSpPr>
          <a:xfrm>
            <a:off x="5571089" y="3935522"/>
            <a:ext cx="3013234" cy="2055362"/>
            <a:chOff x="5571089" y="3935522"/>
            <a:chExt cx="3013234" cy="2055362"/>
          </a:xfrm>
        </p:grpSpPr>
        <p:grpSp>
          <p:nvGrpSpPr>
            <p:cNvPr id="127" name="Groupe 126">
              <a:extLst>
                <a:ext uri="{FF2B5EF4-FFF2-40B4-BE49-F238E27FC236}">
                  <a16:creationId xmlns:a16="http://schemas.microsoft.com/office/drawing/2014/main" id="{F6063F9C-60CB-4A57-A65F-D464F42AAA27}"/>
                </a:ext>
              </a:extLst>
            </p:cNvPr>
            <p:cNvGrpSpPr/>
            <p:nvPr/>
          </p:nvGrpSpPr>
          <p:grpSpPr>
            <a:xfrm>
              <a:off x="5571089" y="3935522"/>
              <a:ext cx="3013234" cy="2055362"/>
              <a:chOff x="8830591" y="3937309"/>
              <a:chExt cx="3013234" cy="2055362"/>
            </a:xfrm>
          </p:grpSpPr>
          <p:grpSp>
            <p:nvGrpSpPr>
              <p:cNvPr id="92" name="Groupe 91">
                <a:extLst>
                  <a:ext uri="{FF2B5EF4-FFF2-40B4-BE49-F238E27FC236}">
                    <a16:creationId xmlns:a16="http://schemas.microsoft.com/office/drawing/2014/main" id="{BDDAEA83-319A-4572-BF34-7A6E8D305F78}"/>
                  </a:ext>
                </a:extLst>
              </p:cNvPr>
              <p:cNvGrpSpPr/>
              <p:nvPr/>
            </p:nvGrpSpPr>
            <p:grpSpPr>
              <a:xfrm>
                <a:off x="8830591" y="3937309"/>
                <a:ext cx="2717108" cy="2055362"/>
                <a:chOff x="5421608" y="3771052"/>
                <a:chExt cx="2717108" cy="2055362"/>
              </a:xfrm>
            </p:grpSpPr>
            <p:sp>
              <p:nvSpPr>
                <p:cNvPr id="93" name="ZoneTexte 92">
                  <a:extLst>
                    <a:ext uri="{FF2B5EF4-FFF2-40B4-BE49-F238E27FC236}">
                      <a16:creationId xmlns:a16="http://schemas.microsoft.com/office/drawing/2014/main" id="{63A9A59C-AAE1-4BE2-A144-09A95E76A5F2}"/>
                    </a:ext>
                  </a:extLst>
                </p:cNvPr>
                <p:cNvSpPr txBox="1"/>
                <p:nvPr/>
              </p:nvSpPr>
              <p:spPr>
                <a:xfrm>
                  <a:off x="7224316" y="5274908"/>
                  <a:ext cx="91440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i="1" dirty="0">
                      <a:solidFill>
                        <a:srgbClr val="00B0F0"/>
                      </a:solidFill>
                    </a:rPr>
                    <a:t>Z0,1</a:t>
                  </a:r>
                </a:p>
              </p:txBody>
            </p:sp>
            <p:sp>
              <p:nvSpPr>
                <p:cNvPr id="94" name="ZoneTexte 93">
                  <a:extLst>
                    <a:ext uri="{FF2B5EF4-FFF2-40B4-BE49-F238E27FC236}">
                      <a16:creationId xmlns:a16="http://schemas.microsoft.com/office/drawing/2014/main" id="{251526C2-3603-4E81-9BBC-23E1ABB1DA95}"/>
                    </a:ext>
                  </a:extLst>
                </p:cNvPr>
                <p:cNvSpPr txBox="1"/>
                <p:nvPr/>
              </p:nvSpPr>
              <p:spPr>
                <a:xfrm rot="19764386">
                  <a:off x="5560607" y="5516339"/>
                  <a:ext cx="76815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/>
                    <a:t>Axe faisceau</a:t>
                  </a:r>
                </a:p>
              </p:txBody>
            </p:sp>
            <p:sp>
              <p:nvSpPr>
                <p:cNvPr id="95" name="ZoneTexte 94">
                  <a:extLst>
                    <a:ext uri="{FF2B5EF4-FFF2-40B4-BE49-F238E27FC236}">
                      <a16:creationId xmlns:a16="http://schemas.microsoft.com/office/drawing/2014/main" id="{62AD6B13-3B46-479B-9D60-41B967551644}"/>
                    </a:ext>
                  </a:extLst>
                </p:cNvPr>
                <p:cNvSpPr txBox="1"/>
                <p:nvPr/>
              </p:nvSpPr>
              <p:spPr>
                <a:xfrm>
                  <a:off x="5421608" y="5242499"/>
                  <a:ext cx="3048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X</a:t>
                  </a:r>
                </a:p>
              </p:txBody>
            </p:sp>
            <p:sp>
              <p:nvSpPr>
                <p:cNvPr id="96" name="ZoneTexte 95">
                  <a:extLst>
                    <a:ext uri="{FF2B5EF4-FFF2-40B4-BE49-F238E27FC236}">
                      <a16:creationId xmlns:a16="http://schemas.microsoft.com/office/drawing/2014/main" id="{1F4C8526-38E6-4327-B11D-549EC209F4C7}"/>
                    </a:ext>
                  </a:extLst>
                </p:cNvPr>
                <p:cNvSpPr txBox="1"/>
                <p:nvPr/>
              </p:nvSpPr>
              <p:spPr>
                <a:xfrm>
                  <a:off x="7619392" y="5336930"/>
                  <a:ext cx="3048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Y</a:t>
                  </a:r>
                </a:p>
              </p:txBody>
            </p:sp>
            <p:sp>
              <p:nvSpPr>
                <p:cNvPr id="97" name="ZoneTexte 96">
                  <a:extLst>
                    <a:ext uri="{FF2B5EF4-FFF2-40B4-BE49-F238E27FC236}">
                      <a16:creationId xmlns:a16="http://schemas.microsoft.com/office/drawing/2014/main" id="{08F4630D-31A5-4180-930E-11CCB3F7D04B}"/>
                    </a:ext>
                  </a:extLst>
                </p:cNvPr>
                <p:cNvSpPr txBox="1"/>
                <p:nvPr/>
              </p:nvSpPr>
              <p:spPr>
                <a:xfrm>
                  <a:off x="6245184" y="3771052"/>
                  <a:ext cx="2920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Z</a:t>
                  </a:r>
                </a:p>
              </p:txBody>
            </p:sp>
            <p:grpSp>
              <p:nvGrpSpPr>
                <p:cNvPr id="98" name="Groupe 97">
                  <a:extLst>
                    <a:ext uri="{FF2B5EF4-FFF2-40B4-BE49-F238E27FC236}">
                      <a16:creationId xmlns:a16="http://schemas.microsoft.com/office/drawing/2014/main" id="{2E7FA193-BFDA-4269-88F6-2E684E83B79E}"/>
                    </a:ext>
                  </a:extLst>
                </p:cNvPr>
                <p:cNvGrpSpPr/>
                <p:nvPr/>
              </p:nvGrpSpPr>
              <p:grpSpPr>
                <a:xfrm rot="888342">
                  <a:off x="5829967" y="4088629"/>
                  <a:ext cx="1882351" cy="1737785"/>
                  <a:chOff x="3892599" y="2595305"/>
                  <a:chExt cx="1882351" cy="1737785"/>
                </a:xfrm>
              </p:grpSpPr>
              <p:cxnSp>
                <p:nvCxnSpPr>
                  <p:cNvPr id="110" name="Connecteur droit avec flèche 109">
                    <a:extLst>
                      <a:ext uri="{FF2B5EF4-FFF2-40B4-BE49-F238E27FC236}">
                        <a16:creationId xmlns:a16="http://schemas.microsoft.com/office/drawing/2014/main" id="{93E17CC5-9585-49CB-B18B-E1184F41EB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711658" flipH="1" flipV="1">
                    <a:off x="4566130" y="2595305"/>
                    <a:ext cx="1" cy="1164172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Connecteur droit avec flèche 110">
                    <a:extLst>
                      <a:ext uri="{FF2B5EF4-FFF2-40B4-BE49-F238E27FC236}">
                        <a16:creationId xmlns:a16="http://schemas.microsoft.com/office/drawing/2014/main" id="{22044197-60C8-4808-9714-FF42A08581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711658" flipH="1">
                    <a:off x="3892599" y="3846986"/>
                    <a:ext cx="899318" cy="48610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Connecteur droit avec flèche 111">
                    <a:extLst>
                      <a:ext uri="{FF2B5EF4-FFF2-40B4-BE49-F238E27FC236}">
                        <a16:creationId xmlns:a16="http://schemas.microsoft.com/office/drawing/2014/main" id="{F399CD72-A0D1-4B91-A170-589F8206C1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711658">
                    <a:off x="4054209" y="3378420"/>
                    <a:ext cx="1720741" cy="798039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D1AD4B43-8F49-4864-893C-E6BA75F0B335}"/>
                    </a:ext>
                  </a:extLst>
                </p:cNvPr>
                <p:cNvSpPr txBox="1"/>
                <p:nvPr/>
              </p:nvSpPr>
              <p:spPr>
                <a:xfrm>
                  <a:off x="6323050" y="4773286"/>
                  <a:ext cx="1509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rgbClr val="00B050"/>
                      </a:solidFill>
                    </a:rPr>
                    <a:t>*</a:t>
                  </a:r>
                </a:p>
              </p:txBody>
            </p: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36AD7AA7-1B46-4D39-8C44-B880B36BCE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52591" y="4114789"/>
                  <a:ext cx="0" cy="825136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cteur droit avec flèche 100">
                  <a:extLst>
                    <a:ext uri="{FF2B5EF4-FFF2-40B4-BE49-F238E27FC236}">
                      <a16:creationId xmlns:a16="http://schemas.microsoft.com/office/drawing/2014/main" id="{4D9E1E72-C0D9-46DA-A503-B764126024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36589" y="5270137"/>
                  <a:ext cx="0" cy="229693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cteur droit avec flèche 101">
                  <a:extLst>
                    <a:ext uri="{FF2B5EF4-FFF2-40B4-BE49-F238E27FC236}">
                      <a16:creationId xmlns:a16="http://schemas.microsoft.com/office/drawing/2014/main" id="{EB7C957C-F7EE-4730-A5F7-7D409EAC9B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56536" y="4915331"/>
                  <a:ext cx="831306" cy="386148"/>
                </a:xfrm>
                <a:prstGeom prst="straightConnector1">
                  <a:avLst/>
                </a:prstGeom>
                <a:ln w="3175">
                  <a:solidFill>
                    <a:srgbClr val="00B0F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ZoneTexte 102">
                  <a:extLst>
                    <a:ext uri="{FF2B5EF4-FFF2-40B4-BE49-F238E27FC236}">
                      <a16:creationId xmlns:a16="http://schemas.microsoft.com/office/drawing/2014/main" id="{CDC5522E-ADFC-4ADB-BB55-77E95A2B2EBE}"/>
                    </a:ext>
                  </a:extLst>
                </p:cNvPr>
                <p:cNvSpPr txBox="1"/>
                <p:nvPr/>
              </p:nvSpPr>
              <p:spPr>
                <a:xfrm>
                  <a:off x="6016611" y="4329989"/>
                  <a:ext cx="49725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50" b="1" i="1" dirty="0">
                      <a:solidFill>
                        <a:srgbClr val="00B0F0"/>
                      </a:solidFill>
                    </a:rPr>
                    <a:t>Y0,13</a:t>
                  </a:r>
                </a:p>
              </p:txBody>
            </p:sp>
            <p:cxnSp>
              <p:nvCxnSpPr>
                <p:cNvPr id="104" name="Connecteur droit avec flèche 103">
                  <a:extLst>
                    <a:ext uri="{FF2B5EF4-FFF2-40B4-BE49-F238E27FC236}">
                      <a16:creationId xmlns:a16="http://schemas.microsoft.com/office/drawing/2014/main" id="{ADFDCB33-1741-417D-BC48-CED176F0E2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7216" y="4632254"/>
                  <a:ext cx="150102" cy="64241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headEnd type="triangle"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avec flèche 104">
                  <a:extLst>
                    <a:ext uri="{FF2B5EF4-FFF2-40B4-BE49-F238E27FC236}">
                      <a16:creationId xmlns:a16="http://schemas.microsoft.com/office/drawing/2014/main" id="{7507034A-7CB2-48BB-B2F1-6468EBC1BF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267392" y="4537367"/>
                  <a:ext cx="185199" cy="64959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headEnd type="triangle"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necteur droit avec flèche 105">
                  <a:extLst>
                    <a:ext uri="{FF2B5EF4-FFF2-40B4-BE49-F238E27FC236}">
                      <a16:creationId xmlns:a16="http://schemas.microsoft.com/office/drawing/2014/main" id="{39E6E822-BE24-4E54-B9E6-C7EB07EAF7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52591" y="4597160"/>
                  <a:ext cx="111630" cy="40620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headEnd type="none"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necteur droit avec flèche 106">
                  <a:extLst>
                    <a:ext uri="{FF2B5EF4-FFF2-40B4-BE49-F238E27FC236}">
                      <a16:creationId xmlns:a16="http://schemas.microsoft.com/office/drawing/2014/main" id="{2D5A82EC-DA75-416F-B457-9275A3922A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78875" y="4855799"/>
                  <a:ext cx="263361" cy="125090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ZoneTexte 107">
                  <a:extLst>
                    <a:ext uri="{FF2B5EF4-FFF2-40B4-BE49-F238E27FC236}">
                      <a16:creationId xmlns:a16="http://schemas.microsoft.com/office/drawing/2014/main" id="{847754F3-1638-4635-A325-863D9AD3786F}"/>
                    </a:ext>
                  </a:extLst>
                </p:cNvPr>
                <p:cNvSpPr txBox="1"/>
                <p:nvPr/>
              </p:nvSpPr>
              <p:spPr>
                <a:xfrm rot="20064442">
                  <a:off x="5432825" y="4953786"/>
                  <a:ext cx="50045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50" b="1" i="1" dirty="0">
                      <a:solidFill>
                        <a:srgbClr val="00B0F0"/>
                      </a:solidFill>
                    </a:rPr>
                    <a:t>X0,07</a:t>
                  </a:r>
                </a:p>
              </p:txBody>
            </p:sp>
            <p:cxnSp>
              <p:nvCxnSpPr>
                <p:cNvPr id="109" name="Connecteur droit 108">
                  <a:extLst>
                    <a:ext uri="{FF2B5EF4-FFF2-40B4-BE49-F238E27FC236}">
                      <a16:creationId xmlns:a16="http://schemas.microsoft.com/office/drawing/2014/main" id="{D1928655-4423-415D-AC86-4D6E55881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73092" y="4969208"/>
                  <a:ext cx="525386" cy="260448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00E249C4-4497-448C-B940-552EEB0C5DFB}"/>
                  </a:ext>
                </a:extLst>
              </p:cNvPr>
              <p:cNvSpPr txBox="1"/>
              <p:nvPr/>
            </p:nvSpPr>
            <p:spPr>
              <a:xfrm>
                <a:off x="9654167" y="4028422"/>
                <a:ext cx="218965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b="1" i="1" dirty="0"/>
                  <a:t>Solénoïde n°2</a:t>
                </a:r>
              </a:p>
            </p:txBody>
          </p:sp>
        </p:grpSp>
        <p:cxnSp>
          <p:nvCxnSpPr>
            <p:cNvPr id="118" name="Connecteur droit avec flèche 117">
              <a:extLst>
                <a:ext uri="{FF2B5EF4-FFF2-40B4-BE49-F238E27FC236}">
                  <a16:creationId xmlns:a16="http://schemas.microsoft.com/office/drawing/2014/main" id="{EDB9716D-339D-47AF-BF4D-977AA3933A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2101" y="4924847"/>
              <a:ext cx="339446" cy="154002"/>
            </a:xfrm>
            <a:prstGeom prst="straightConnector1">
              <a:avLst/>
            </a:prstGeom>
            <a:ln w="3175">
              <a:solidFill>
                <a:srgbClr val="00B0F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772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Refroidissement hydraulique Gun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29BD344-75C4-4E65-905B-6AA56FDA2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79" y="915291"/>
            <a:ext cx="5638801" cy="2539534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67CEA2E-E407-4693-8732-14A4C2344751}"/>
              </a:ext>
            </a:extLst>
          </p:cNvPr>
          <p:cNvSpPr txBox="1">
            <a:spLocks/>
          </p:cNvSpPr>
          <p:nvPr/>
        </p:nvSpPr>
        <p:spPr>
          <a:xfrm>
            <a:off x="2385580" y="3105612"/>
            <a:ext cx="4427220" cy="25395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Mise en place de deux circuits : </a:t>
            </a:r>
          </a:p>
          <a:p>
            <a:pPr lvl="1"/>
            <a:r>
              <a:rPr lang="fr-FR" sz="1200" dirty="0"/>
              <a:t>Circuit PFF : </a:t>
            </a:r>
            <a:r>
              <a:rPr lang="fr-FR" sz="1200" dirty="0">
                <a:solidFill>
                  <a:srgbClr val="00B050"/>
                </a:solidFill>
              </a:rPr>
              <a:t>OK</a:t>
            </a:r>
            <a:endParaRPr lang="fr-FR" sz="1200" dirty="0"/>
          </a:p>
          <a:p>
            <a:pPr lvl="1"/>
            <a:r>
              <a:rPr lang="fr-FR" sz="1200" dirty="0"/>
              <a:t>Circuit Solénoïdes : </a:t>
            </a:r>
            <a:r>
              <a:rPr lang="fr-FR" sz="1200" dirty="0">
                <a:solidFill>
                  <a:srgbClr val="00B050"/>
                </a:solidFill>
              </a:rPr>
              <a:t>OK</a:t>
            </a:r>
            <a:endParaRPr lang="fr-FR" sz="1200" dirty="0"/>
          </a:p>
          <a:p>
            <a:r>
              <a:rPr lang="fr-FR" sz="1600" i="1" dirty="0">
                <a:solidFill>
                  <a:srgbClr val="FF0000"/>
                </a:solidFill>
              </a:rPr>
              <a:t>Prévoir circuit Faraday cup et lecture température sur le circuit retour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D3D2249-FCD9-4BBC-A39A-FBF616174938}"/>
              </a:ext>
            </a:extLst>
          </p:cNvPr>
          <p:cNvSpPr txBox="1"/>
          <p:nvPr/>
        </p:nvSpPr>
        <p:spPr>
          <a:xfrm>
            <a:off x="211112" y="6061160"/>
            <a:ext cx="20670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Raccordement nourrices </a:t>
            </a:r>
            <a:r>
              <a:rPr lang="fr-FR" sz="1050" b="1" i="1" dirty="0" err="1"/>
              <a:t>ThomX</a:t>
            </a:r>
            <a:endParaRPr lang="fr-FR" sz="1050" b="1" i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73A39B-8B0B-4947-AB86-47CED9E28A83}"/>
              </a:ext>
            </a:extLst>
          </p:cNvPr>
          <p:cNvSpPr txBox="1"/>
          <p:nvPr/>
        </p:nvSpPr>
        <p:spPr>
          <a:xfrm>
            <a:off x="8305800" y="3474319"/>
            <a:ext cx="20670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Entrées/sorties solénoïdes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58BF6E4-3E52-415E-A23D-A792E19A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" y="1975099"/>
            <a:ext cx="1904805" cy="408606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62C75DF-FE12-41CE-8AA5-810305F7E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726" y="3992101"/>
            <a:ext cx="4427220" cy="198179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4B35C5E-51AF-444D-88FB-8412AE6AF392}"/>
              </a:ext>
            </a:extLst>
          </p:cNvPr>
          <p:cNvSpPr txBox="1"/>
          <p:nvPr/>
        </p:nvSpPr>
        <p:spPr>
          <a:xfrm>
            <a:off x="8305799" y="6021940"/>
            <a:ext cx="20670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/>
              <a:t>Entrées/sorties PPF</a:t>
            </a:r>
          </a:p>
        </p:txBody>
      </p:sp>
    </p:spTree>
    <p:extLst>
      <p:ext uri="{BB962C8B-B14F-4D97-AF65-F5344CB8AC3E}">
        <p14:creationId xmlns:p14="http://schemas.microsoft.com/office/powerpoint/2010/main" val="2994601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Intégration: </a:t>
            </a:r>
            <a:r>
              <a:rPr lang="fr-FR" dirty="0" err="1"/>
              <a:t>Mesh</a:t>
            </a:r>
            <a:r>
              <a:rPr lang="fr-FR" dirty="0"/>
              <a:t> file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75DA3BB-4B26-4846-85B9-3B00BE5C1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757" r="21389" b="9078"/>
          <a:stretch/>
        </p:blipFill>
        <p:spPr>
          <a:xfrm>
            <a:off x="9973733" y="0"/>
            <a:ext cx="2218267" cy="202805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611EBD-D3C1-4C16-ACBA-CF285FD4C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06" y="2013871"/>
            <a:ext cx="10323322" cy="3965867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B24D91DD-6BC4-4617-B2AB-D1E1D8D99FB4}"/>
              </a:ext>
            </a:extLst>
          </p:cNvPr>
          <p:cNvSpPr txBox="1">
            <a:spLocks/>
          </p:cNvSpPr>
          <p:nvPr/>
        </p:nvSpPr>
        <p:spPr>
          <a:xfrm>
            <a:off x="170820" y="6076385"/>
            <a:ext cx="7694803" cy="4906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Mise à jour du </a:t>
            </a:r>
            <a:r>
              <a:rPr lang="fr-FR" sz="1600" dirty="0" err="1"/>
              <a:t>mesh</a:t>
            </a:r>
            <a:r>
              <a:rPr lang="fr-FR" sz="1600" dirty="0"/>
              <a:t> file en cours</a:t>
            </a:r>
            <a:endParaRPr lang="fr-FR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85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d’avancement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Intégration: Ligne injection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EBC683-E394-4E88-B28D-51799A4C9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58" y="1790434"/>
            <a:ext cx="9468104" cy="4605793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722F25D-F6A0-44DC-A729-D2392AB47942}"/>
              </a:ext>
            </a:extLst>
          </p:cNvPr>
          <p:cNvSpPr txBox="1">
            <a:spLocks/>
          </p:cNvSpPr>
          <p:nvPr/>
        </p:nvSpPr>
        <p:spPr>
          <a:xfrm>
            <a:off x="170820" y="6076385"/>
            <a:ext cx="7694803" cy="4906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Ajustement sur le nombre/position des équipements diagnostique et instrumentation</a:t>
            </a:r>
            <a:endParaRPr lang="fr-FR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62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3B8A7C-4C2D-4860-95C5-EA8E0747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Planning et principaux jalons du WP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49E3E6-93B9-4942-93BF-8CCFDB024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Activités des prochaines semaines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Remplissage 3 bars Azote Alphagaz2 des cuves HT</a:t>
            </a:r>
          </a:p>
          <a:p>
            <a:pPr lvl="1"/>
            <a:r>
              <a:rPr lang="fr-FR" dirty="0"/>
              <a:t>Conditionnement haute tension </a:t>
            </a:r>
            <a:r>
              <a:rPr lang="fr-FR" b="1" dirty="0">
                <a:solidFill>
                  <a:srgbClr val="00B050"/>
                </a:solidFill>
              </a:rPr>
              <a:t>390 kV</a:t>
            </a:r>
            <a:r>
              <a:rPr lang="fr-FR" dirty="0"/>
              <a:t> Semaines 7-8-9 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Etuvage lignes Tra, </a:t>
            </a:r>
            <a:r>
              <a:rPr lang="fr-FR" dirty="0" err="1"/>
              <a:t>TRb</a:t>
            </a:r>
            <a:r>
              <a:rPr lang="fr-FR" dirty="0"/>
              <a:t> et LL (en cours)</a:t>
            </a:r>
          </a:p>
          <a:p>
            <a:pPr lvl="1"/>
            <a:r>
              <a:rPr lang="fr-FR" dirty="0"/>
              <a:t>Préparation de MBE pour étuvage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Câblage gun/baie C&amp;C</a:t>
            </a:r>
          </a:p>
          <a:p>
            <a:pPr lvl="1"/>
            <a:r>
              <a:rPr lang="fr-FR" dirty="0"/>
              <a:t>Déménagement du CC vers le poste de pilotage</a:t>
            </a:r>
          </a:p>
          <a:p>
            <a:pPr lvl="1"/>
            <a:r>
              <a:rPr lang="fr-FR" dirty="0"/>
              <a:t>Câblage solénoïdes, </a:t>
            </a:r>
            <a:r>
              <a:rPr lang="fr-FR" dirty="0" err="1"/>
              <a:t>steerers</a:t>
            </a:r>
            <a:r>
              <a:rPr lang="fr-FR" dirty="0"/>
              <a:t>, </a:t>
            </a:r>
            <a:r>
              <a:rPr lang="fr-FR" dirty="0" err="1"/>
              <a:t>BPMs</a:t>
            </a:r>
            <a:r>
              <a:rPr lang="fr-FR" dirty="0"/>
              <a:t>, caméra…   (en cours)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Montage de la « ligne Laser » (en cours)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Alignement bras photocathode dans la chambre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…</a:t>
            </a:r>
          </a:p>
          <a:p>
            <a:pPr lvl="1"/>
            <a:endParaRPr lang="fr-FR" dirty="0"/>
          </a:p>
          <a:p>
            <a:r>
              <a:rPr lang="fr-FR" dirty="0"/>
              <a:t>Tâches sur le chemin critique pour premier faisceau mi-mars : </a:t>
            </a:r>
            <a:r>
              <a:rPr lang="fr-FR" dirty="0">
                <a:solidFill>
                  <a:srgbClr val="FF0000"/>
                </a:solidFill>
              </a:rPr>
              <a:t>un peu toutes </a:t>
            </a:r>
            <a:r>
              <a:rPr lang="fr-FR" dirty="0"/>
              <a:t>(peu de marge)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46AD8E-01A9-4B23-B1B4-ACE76B50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22/01/26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5F4806-56FC-4229-8081-E7F2C971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- 1-2026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DF4DC7-A1FA-4D7D-ADD5-CE2EDEA7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3174D6-250A-4576-B356-76C9473FE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408" y="1837505"/>
            <a:ext cx="490592" cy="49059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B19533F-43AC-4428-AC78-FC8C4FAB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759" y="5474464"/>
            <a:ext cx="808175" cy="1241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09313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15152</TotalTime>
  <Words>537</Words>
  <Application>Microsoft Office PowerPoint</Application>
  <PresentationFormat>Grand écran</PresentationFormat>
  <Paragraphs>135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Présentation PowerPoint</vt:lpstr>
      <vt:lpstr>TDR</vt:lpstr>
      <vt:lpstr>Etat d’avancement</vt:lpstr>
      <vt:lpstr>Etat d’avancement</vt:lpstr>
      <vt:lpstr>Etat d’avancement</vt:lpstr>
      <vt:lpstr>Etat d’avancement</vt:lpstr>
      <vt:lpstr>Etat d’avancement</vt:lpstr>
      <vt:lpstr>Etat d’avancement</vt:lpstr>
      <vt:lpstr>Planning et principaux jalons du WP</vt:lpstr>
      <vt:lpstr>Besoins manquants RH et points de vigilance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Cavalier</dc:creator>
  <cp:lastModifiedBy>Sylvain Brault</cp:lastModifiedBy>
  <cp:revision>134</cp:revision>
  <dcterms:created xsi:type="dcterms:W3CDTF">2025-10-02T12:37:31Z</dcterms:created>
  <dcterms:modified xsi:type="dcterms:W3CDTF">2026-01-22T08:05:21Z</dcterms:modified>
</cp:coreProperties>
</file>