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7" r:id="rId1"/>
  </p:sldMasterIdLst>
  <p:notesMasterIdLst>
    <p:notesMasterId r:id="rId8"/>
  </p:notesMasterIdLst>
  <p:handoutMasterIdLst>
    <p:handoutMasterId r:id="rId9"/>
  </p:handoutMasterIdLst>
  <p:sldIdLst>
    <p:sldId id="307" r:id="rId2"/>
    <p:sldId id="356" r:id="rId3"/>
    <p:sldId id="360" r:id="rId4"/>
    <p:sldId id="357" r:id="rId5"/>
    <p:sldId id="361" r:id="rId6"/>
    <p:sldId id="359" r:id="rId7"/>
  </p:sldIdLst>
  <p:sldSz cx="10772775" cy="6059488"/>
  <p:notesSz cx="6858000" cy="9144000"/>
  <p:defaultTextStyle>
    <a:defPPr>
      <a:defRPr lang="fr-FR"/>
    </a:defPPr>
    <a:lvl1pPr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501650" indent="-44450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1004888" indent="-90488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508125" indent="-136525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2009775" indent="-180975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909">
          <p15:clr>
            <a:srgbClr val="A4A3A4"/>
          </p15:clr>
        </p15:guide>
        <p15:guide id="2" pos="339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700"/>
    <a:srgbClr val="F39200"/>
    <a:srgbClr val="6600CC"/>
    <a:srgbClr val="E05314"/>
    <a:srgbClr val="00294B"/>
    <a:srgbClr val="456487"/>
    <a:srgbClr val="511F74"/>
    <a:srgbClr val="7A286A"/>
    <a:srgbClr val="DF8A2D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641" autoAdjust="0"/>
    <p:restoredTop sz="96291" autoAdjust="0"/>
  </p:normalViewPr>
  <p:slideViewPr>
    <p:cSldViewPr>
      <p:cViewPr varScale="1">
        <p:scale>
          <a:sx n="127" d="100"/>
          <a:sy n="127" d="100"/>
        </p:scale>
        <p:origin x="1092" y="126"/>
      </p:cViewPr>
      <p:guideLst>
        <p:guide orient="horz" pos="1909"/>
        <p:guide pos="339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120" d="100"/>
          <a:sy n="120" d="100"/>
        </p:scale>
        <p:origin x="496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4D8E4DC3-1435-4AD9-B779-B2F881F0EAF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054AA30-5AB1-4D30-AD4C-292891C1349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fr-FR" dirty="0"/>
              <a:t>22/01/2026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CC0ED91-0737-46AB-BCED-11D8AE4CB2E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7F884E9-3222-4470-B16E-71B96914E9E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CFC218-9DB8-4FC5-A045-25D0AD22A5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1460651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r-FR" dirty="0"/>
              <a:t>22/01/2026</a:t>
            </a:r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3BC699F-DBFB-4FA7-9A20-949047200ED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3952710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-logo-per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" y="0"/>
            <a:ext cx="10772418" cy="605948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73918" y="149425"/>
            <a:ext cx="8424938" cy="432048"/>
          </a:xfrm>
        </p:spPr>
        <p:txBody>
          <a:bodyPr>
            <a:normAutofit/>
          </a:bodyPr>
          <a:lstStyle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22/01/2026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PERLE- Project Progress Review- 5-2025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90257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-2-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9883" y="56636"/>
            <a:ext cx="9577064" cy="596844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345827" y="941512"/>
            <a:ext cx="10081120" cy="4608512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1224135" cy="3222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22/01/2026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PERLE- Project Progress </a:t>
            </a:r>
            <a:r>
              <a:rPr lang="fr-FR" dirty="0" err="1"/>
              <a:t>Review</a:t>
            </a:r>
            <a:r>
              <a:rPr lang="fr-FR" dirty="0"/>
              <a:t>- 5-2025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9850883" y="5714820"/>
            <a:ext cx="731049" cy="3222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07070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A8FD5F-E33E-40BC-9DD7-0723FC62E9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6597" y="991680"/>
            <a:ext cx="8079581" cy="2109600"/>
          </a:xfrm>
        </p:spPr>
        <p:txBody>
          <a:bodyPr anchor="b"/>
          <a:lstStyle>
            <a:lvl1pPr algn="ctr">
              <a:defRPr sz="5302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2AD7478-505D-44CF-BCB9-0510EA3966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6597" y="3182634"/>
            <a:ext cx="8079581" cy="1462973"/>
          </a:xfrm>
        </p:spPr>
        <p:txBody>
          <a:bodyPr/>
          <a:lstStyle>
            <a:lvl1pPr marL="0" indent="0" algn="ctr">
              <a:buNone/>
              <a:defRPr sz="2121"/>
            </a:lvl1pPr>
            <a:lvl2pPr marL="403982" indent="0" algn="ctr">
              <a:buNone/>
              <a:defRPr sz="1767"/>
            </a:lvl2pPr>
            <a:lvl3pPr marL="807964" indent="0" algn="ctr">
              <a:buNone/>
              <a:defRPr sz="1590"/>
            </a:lvl3pPr>
            <a:lvl4pPr marL="1211946" indent="0" algn="ctr">
              <a:buNone/>
              <a:defRPr sz="1414"/>
            </a:lvl4pPr>
            <a:lvl5pPr marL="1615928" indent="0" algn="ctr">
              <a:buNone/>
              <a:defRPr sz="1414"/>
            </a:lvl5pPr>
            <a:lvl6pPr marL="2019910" indent="0" algn="ctr">
              <a:buNone/>
              <a:defRPr sz="1414"/>
            </a:lvl6pPr>
            <a:lvl7pPr marL="2423892" indent="0" algn="ctr">
              <a:buNone/>
              <a:defRPr sz="1414"/>
            </a:lvl7pPr>
            <a:lvl8pPr marL="2827873" indent="0" algn="ctr">
              <a:buNone/>
              <a:defRPr sz="1414"/>
            </a:lvl8pPr>
            <a:lvl9pPr marL="3231855" indent="0" algn="ctr">
              <a:buNone/>
              <a:defRPr sz="1414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2959662-BAB8-40BE-8F94-2794A0187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22/01/2026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E033093-330B-497C-8C4E-F72E81565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PERLE- Project Progress Review- 5-2025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4429CB5-682C-4F44-AF45-94E50533C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C888C-2246-473E-A69D-9BC16C973E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0316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-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" y="0"/>
            <a:ext cx="10772418" cy="605948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73918" y="149425"/>
            <a:ext cx="8424938" cy="432048"/>
          </a:xfrm>
        </p:spPr>
        <p:txBody>
          <a:bodyPr>
            <a:normAutofit/>
          </a:bodyPr>
          <a:lstStyle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22/01/2026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PERLE- Project Progress Review- 5-2025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12562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-ijcla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" y="0"/>
            <a:ext cx="10772420" cy="6059487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3" y="149425"/>
            <a:ext cx="8208911" cy="432048"/>
          </a:xfrm>
        </p:spPr>
        <p:txBody>
          <a:bodyPr>
            <a:normAutofit/>
          </a:bodyPr>
          <a:lstStyle>
            <a:lvl1pPr>
              <a:defRPr lang="fr-FR" sz="240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22/01/2026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PERLE- Project Progress Review- 5-2025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33263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-slide-fili-per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" y="0"/>
            <a:ext cx="10772420" cy="6059487"/>
          </a:xfrm>
          <a:prstGeom prst="rect">
            <a:avLst/>
          </a:prstGeom>
        </p:spPr>
      </p:pic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22/01/2026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PERLE- Project Progress Review- 5-2025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lang="fr-FR" sz="240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60620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ro-slide-per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" y="0"/>
            <a:ext cx="10772420" cy="6059486"/>
          </a:xfrm>
          <a:prstGeom prst="rect">
            <a:avLst/>
          </a:prstGeom>
        </p:spPr>
      </p:pic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22/01/2026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PERLE- Project Progress Review- 5-2025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lang="fr-FR" sz="240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680099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-2-fili-tutel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" y="0"/>
            <a:ext cx="10772420" cy="605948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22/01/2026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PERLE- Project Progress Review- 5-2025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25913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-2-fi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" y="0"/>
            <a:ext cx="10772418" cy="605948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22/01/2026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PERLE- Project Progress Review- 5-2025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3614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" y="0"/>
            <a:ext cx="10772418" cy="605948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22/01/2026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PERLE- Project Progress Review- 5-2025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7065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-2-fili-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" y="0"/>
            <a:ext cx="10772417" cy="605948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22/01/2026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PERLE- Project Progress Review- 5-2025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56109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1DC8E9DE-AFD1-4783-B434-2F098487DB8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" y="0"/>
            <a:ext cx="10772417" cy="6059485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777875" y="120651"/>
            <a:ext cx="9721080" cy="4608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5827" y="941512"/>
            <a:ext cx="10153128" cy="4536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1534" y="5731817"/>
            <a:ext cx="2422525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22/01/2026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568700" y="5731817"/>
            <a:ext cx="3635375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PERLE- Project Progress </a:t>
            </a:r>
            <a:r>
              <a:rPr lang="fr-FR" dirty="0" err="1"/>
              <a:t>Review</a:t>
            </a:r>
            <a:r>
              <a:rPr lang="fr-FR" dirty="0"/>
              <a:t>- 5-2025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345256" y="5737225"/>
            <a:ext cx="2422525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16465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1" r:id="rId3"/>
    <p:sldLayoutId id="2147483708" r:id="rId4"/>
    <p:sldLayoutId id="2147483709" r:id="rId5"/>
    <p:sldLayoutId id="2147483702" r:id="rId6"/>
    <p:sldLayoutId id="2147483703" r:id="rId7"/>
    <p:sldLayoutId id="2147483704" r:id="rId8"/>
    <p:sldLayoutId id="2147483710" r:id="rId9"/>
    <p:sldLayoutId id="2147483711" r:id="rId10"/>
    <p:sldLayoutId id="2147483712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429DF77-A478-FFF4-2246-33D934A1F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22/01/2026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CE213AC-7DC4-881A-BE68-5F6D90102AD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5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36252" y="1712099"/>
            <a:ext cx="4426399" cy="3477885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27E7CFD6-0172-42A9-A91E-F497F6A95F1D}"/>
              </a:ext>
            </a:extLst>
          </p:cNvPr>
          <p:cNvSpPr txBox="1"/>
          <p:nvPr/>
        </p:nvSpPr>
        <p:spPr>
          <a:xfrm>
            <a:off x="993899" y="1733600"/>
            <a:ext cx="914501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Project Progress </a:t>
            </a:r>
            <a:r>
              <a:rPr lang="fr-FR" sz="3600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Review</a:t>
            </a:r>
            <a:r>
              <a:rPr lang="fr-FR" sz="36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(PPR) 1-2026</a:t>
            </a:r>
          </a:p>
          <a:p>
            <a:pPr algn="ctr"/>
            <a:endParaRPr lang="fr-FR" sz="36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algn="ctr"/>
            <a:r>
              <a:rPr lang="fr-FR" sz="2800" dirty="0">
                <a:latin typeface="+mn-lt"/>
              </a:rPr>
              <a:t>WP- 3 Injecteur </a:t>
            </a:r>
          </a:p>
          <a:p>
            <a:pPr algn="ctr"/>
            <a:endParaRPr lang="fr-FR" sz="2800" dirty="0">
              <a:latin typeface="+mn-lt"/>
            </a:endParaRPr>
          </a:p>
          <a:p>
            <a:pPr algn="ctr"/>
            <a:endParaRPr lang="fr-FR" sz="2400" dirty="0">
              <a:latin typeface="+mn-lt"/>
            </a:endParaRPr>
          </a:p>
          <a:p>
            <a:pPr algn="ctr"/>
            <a:endParaRPr lang="fr-FR" sz="2400" dirty="0">
              <a:latin typeface="+mn-lt"/>
            </a:endParaRPr>
          </a:p>
          <a:p>
            <a:pPr algn="ctr"/>
            <a:r>
              <a:rPr lang="fr-FR" sz="2400" dirty="0">
                <a:latin typeface="+mn-lt"/>
              </a:rPr>
              <a:t>22 Janvier 2026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0537CC1-C2DF-C452-B89B-2387774B08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8867" y="774789"/>
            <a:ext cx="1117600" cy="762000"/>
          </a:xfrm>
          <a:prstGeom prst="rect">
            <a:avLst/>
          </a:prstGeom>
        </p:spPr>
      </p:pic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558073F5-65AE-433A-92CC-DF8F85E01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PERLE- Project Progress </a:t>
            </a:r>
            <a:r>
              <a:rPr lang="fr-FR" dirty="0" err="1"/>
              <a:t>Review</a:t>
            </a:r>
            <a:r>
              <a:rPr lang="fr-FR" dirty="0"/>
              <a:t>- 1-2026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C332A01-431A-48EB-AFE2-7D28EA117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15661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0B639E-528D-4BD5-8490-20E704B4C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Etat d’avancement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F3B8B97-368B-4533-AAE7-4AFDAA16C8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14794" y="797496"/>
            <a:ext cx="10081120" cy="2520280"/>
          </a:xfrm>
        </p:spPr>
        <p:txBody>
          <a:bodyPr>
            <a:normAutofit/>
          </a:bodyPr>
          <a:lstStyle/>
          <a:p>
            <a:r>
              <a:rPr lang="fr-FR" sz="2000" dirty="0">
                <a:solidFill>
                  <a:srgbClr val="FF0000"/>
                </a:solidFill>
              </a:rPr>
              <a:t>Canon  </a:t>
            </a:r>
          </a:p>
          <a:p>
            <a:pPr lvl="1"/>
            <a:r>
              <a:rPr lang="fr-FR" sz="1600" dirty="0">
                <a:solidFill>
                  <a:schemeClr val="tx1"/>
                </a:solidFill>
              </a:rPr>
              <a:t>Fait marquant: conditionnement HT réussi jusqu’à 300 kV en 2 jours, détails </a:t>
            </a:r>
            <a:r>
              <a:rPr lang="fr-FR" sz="1600" dirty="0"/>
              <a:t>=&gt; voir exposé Sylvain et Maud</a:t>
            </a:r>
          </a:p>
          <a:p>
            <a:r>
              <a:rPr lang="fr-FR" sz="2000" dirty="0">
                <a:solidFill>
                  <a:srgbClr val="FF0000"/>
                </a:solidFill>
              </a:rPr>
              <a:t>Laser</a:t>
            </a:r>
          </a:p>
          <a:p>
            <a:pPr lvl="1">
              <a:lnSpc>
                <a:spcPct val="150000"/>
              </a:lnSpc>
            </a:pPr>
            <a:r>
              <a:rPr lang="fr-FR" sz="1800" dirty="0">
                <a:solidFill>
                  <a:schemeClr val="tx1"/>
                </a:solidFill>
              </a:rPr>
              <a:t>transport du laser à l’extérieur de la salle jusqu’au voisinage du canon fait. </a:t>
            </a:r>
          </a:p>
          <a:p>
            <a:pPr lvl="1">
              <a:lnSpc>
                <a:spcPct val="150000"/>
              </a:lnSpc>
            </a:pPr>
            <a:r>
              <a:rPr lang="fr-FR" sz="1800" dirty="0">
                <a:solidFill>
                  <a:schemeClr val="tx1"/>
                </a:solidFill>
              </a:rPr>
              <a:t>Reste à aligner le laser à travers la boite de diagnostic RI</a:t>
            </a:r>
          </a:p>
          <a:p>
            <a:pPr lvl="1">
              <a:lnSpc>
                <a:spcPct val="150000"/>
              </a:lnSpc>
            </a:pPr>
            <a:r>
              <a:rPr lang="fr-FR" sz="1800" dirty="0">
                <a:solidFill>
                  <a:schemeClr val="tx1"/>
                </a:solidFill>
              </a:rPr>
              <a:t>Vérifier qu’il arrive jusqu’à la photocathode avec la boite de sortie</a:t>
            </a:r>
          </a:p>
          <a:p>
            <a:pPr lvl="1"/>
            <a:endParaRPr lang="fr-FR" sz="1800" dirty="0">
              <a:solidFill>
                <a:schemeClr val="tx1"/>
              </a:solidFill>
            </a:endParaRP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C30A685-18E9-4670-9338-10FF77E608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22/01/2026</a:t>
            </a: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B619C611-4816-418F-A658-8061FDD0F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PERLE- Project Progress </a:t>
            </a:r>
            <a:r>
              <a:rPr lang="fr-FR" dirty="0" err="1"/>
              <a:t>Review</a:t>
            </a:r>
            <a:r>
              <a:rPr lang="fr-FR" dirty="0"/>
              <a:t>- 1-2026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869966B6-6B18-451F-96CE-80CB4894D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2</a:t>
            </a:fld>
            <a:endParaRPr lang="fr-F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68B10565-FB9F-4C46-8DB7-606E8F381582}"/>
                  </a:ext>
                </a:extLst>
              </p:cNvPr>
              <p:cNvSpPr txBox="1"/>
              <p:nvPr/>
            </p:nvSpPr>
            <p:spPr>
              <a:xfrm>
                <a:off x="8122691" y="1892238"/>
                <a:ext cx="238847" cy="3307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√</m:t>
                      </m:r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68B10565-FB9F-4C46-8DB7-606E8F3815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2691" y="1892238"/>
                <a:ext cx="238847" cy="330796"/>
              </a:xfrm>
              <a:prstGeom prst="rect">
                <a:avLst/>
              </a:prstGeom>
              <a:blipFill>
                <a:blip r:embed="rId2"/>
                <a:stretch>
                  <a:fillRect l="-37500" t="-9091" r="-37500" b="-2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Image 8">
            <a:extLst>
              <a:ext uri="{FF2B5EF4-FFF2-40B4-BE49-F238E27FC236}">
                <a16:creationId xmlns:a16="http://schemas.microsoft.com/office/drawing/2014/main" id="{362E4BD1-4720-42C1-8BF7-AD62FF4624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2221" y="3225537"/>
            <a:ext cx="4464496" cy="2489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883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0B639E-528D-4BD5-8490-20E704B4C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Etat d’avancement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C30A685-18E9-4670-9338-10FF77E608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22/01/2026</a:t>
            </a: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B619C611-4816-418F-A658-8061FDD0F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PERLE- Project Progress </a:t>
            </a:r>
            <a:r>
              <a:rPr lang="fr-FR" dirty="0" err="1"/>
              <a:t>Review</a:t>
            </a:r>
            <a:r>
              <a:rPr lang="fr-FR" dirty="0"/>
              <a:t>- 1-2026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869966B6-6B18-451F-96CE-80CB4894D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8DDBDB3-2459-40C1-8840-99364B42A286}"/>
              </a:ext>
            </a:extLst>
          </p:cNvPr>
          <p:cNvSpPr txBox="1"/>
          <p:nvPr/>
        </p:nvSpPr>
        <p:spPr>
          <a:xfrm>
            <a:off x="561851" y="1301552"/>
            <a:ext cx="7563096" cy="2670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rgbClr val="FF0000"/>
                </a:solidFill>
                <a:latin typeface="+mn-lt"/>
              </a:rPr>
              <a:t>Cavité groupeur</a:t>
            </a:r>
            <a:r>
              <a:rPr lang="fr-FR" sz="1800" dirty="0">
                <a:latin typeface="+mn-lt"/>
              </a:rPr>
              <a:t>: RAS</a:t>
            </a:r>
          </a:p>
          <a:p>
            <a:pPr>
              <a:lnSpc>
                <a:spcPct val="200000"/>
              </a:lnSpc>
            </a:pPr>
            <a:endParaRPr lang="fr-FR" sz="1800" dirty="0">
              <a:latin typeface="+mn-lt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rgbClr val="FF0000"/>
                </a:solidFill>
                <a:latin typeface="+mn-lt"/>
              </a:rPr>
              <a:t>Booster</a:t>
            </a:r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sz="1600" dirty="0">
                <a:latin typeface="+mn-lt"/>
              </a:rPr>
              <a:t>Cavités: devis de </a:t>
            </a:r>
            <a:r>
              <a:rPr lang="fr-FR" sz="1600" dirty="0" err="1">
                <a:latin typeface="+mn-lt"/>
              </a:rPr>
              <a:t>Zanon</a:t>
            </a:r>
            <a:r>
              <a:rPr lang="fr-FR" sz="1600" dirty="0">
                <a:latin typeface="+mn-lt"/>
              </a:rPr>
              <a:t>, 180 k€ au lieu de 800 k€! Détails voir exposé Guillaume</a:t>
            </a:r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sz="1600" dirty="0">
                <a:latin typeface="+mn-lt"/>
              </a:rPr>
              <a:t>Cryomodule: design 3D à passer en revue, outillage en cours de conception</a:t>
            </a:r>
          </a:p>
        </p:txBody>
      </p:sp>
    </p:spTree>
    <p:extLst>
      <p:ext uri="{BB962C8B-B14F-4D97-AF65-F5344CB8AC3E}">
        <p14:creationId xmlns:p14="http://schemas.microsoft.com/office/powerpoint/2010/main" val="3191777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6DBC7DD-F905-4E71-B3F9-9BAFC657D1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5827" y="941512"/>
            <a:ext cx="10081120" cy="410445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r-FR" sz="2000" dirty="0">
                <a:solidFill>
                  <a:srgbClr val="FF0000"/>
                </a:solidFill>
              </a:rPr>
              <a:t>Cryogénie</a:t>
            </a:r>
            <a:r>
              <a:rPr lang="fr-FR" sz="2000" dirty="0"/>
              <a:t> : RAS, détails voir exposé </a:t>
            </a:r>
            <a:r>
              <a:rPr lang="fr-FR" sz="2000" dirty="0" err="1"/>
              <a:t>Patxi</a:t>
            </a:r>
            <a:endParaRPr lang="fr-FR" sz="2000" dirty="0"/>
          </a:p>
          <a:p>
            <a:pPr marL="0" indent="0">
              <a:lnSpc>
                <a:spcPct val="150000"/>
              </a:lnSpc>
              <a:buNone/>
            </a:pPr>
            <a:endParaRPr lang="fr-FR" sz="2000" dirty="0"/>
          </a:p>
          <a:p>
            <a:pPr>
              <a:lnSpc>
                <a:spcPct val="150000"/>
              </a:lnSpc>
            </a:pPr>
            <a:r>
              <a:rPr lang="fr-FR" sz="2000" dirty="0">
                <a:solidFill>
                  <a:srgbClr val="FF0000"/>
                </a:solidFill>
              </a:rPr>
              <a:t>RF</a:t>
            </a:r>
            <a:r>
              <a:rPr lang="fr-FR" sz="2000" dirty="0"/>
              <a:t> : RAS, détails voir exposé Christophe</a:t>
            </a:r>
          </a:p>
          <a:p>
            <a:pPr marL="0" indent="0">
              <a:lnSpc>
                <a:spcPct val="150000"/>
              </a:lnSpc>
              <a:buNone/>
            </a:pPr>
            <a:endParaRPr lang="fr-FR" sz="2000" dirty="0"/>
          </a:p>
          <a:p>
            <a:pPr>
              <a:lnSpc>
                <a:spcPct val="150000"/>
              </a:lnSpc>
            </a:pPr>
            <a:r>
              <a:rPr lang="fr-FR" sz="2000" dirty="0">
                <a:solidFill>
                  <a:srgbClr val="FF0000"/>
                </a:solidFill>
              </a:rPr>
              <a:t>Merger</a:t>
            </a:r>
            <a:r>
              <a:rPr lang="fr-FR" sz="2000" dirty="0"/>
              <a:t>: RAS</a:t>
            </a:r>
          </a:p>
          <a:p>
            <a:pPr marL="0" indent="0">
              <a:lnSpc>
                <a:spcPct val="150000"/>
              </a:lnSpc>
              <a:buNone/>
            </a:pPr>
            <a:endParaRPr lang="fr-FR" sz="2000" dirty="0"/>
          </a:p>
          <a:p>
            <a:pPr>
              <a:lnSpc>
                <a:spcPct val="100000"/>
              </a:lnSpc>
            </a:pPr>
            <a:r>
              <a:rPr lang="fr-FR" sz="2000" dirty="0">
                <a:solidFill>
                  <a:srgbClr val="FF0000"/>
                </a:solidFill>
              </a:rPr>
              <a:t>Beam dump</a:t>
            </a:r>
            <a:r>
              <a:rPr lang="fr-FR" sz="2000" dirty="0"/>
              <a:t>: RAS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379F595-D879-41D2-8B50-EBEC61B50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22/01/2026</a:t>
            </a: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3ABF6A04-6B09-4A0F-85C0-7AEC528F7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PERLE- Project Progress </a:t>
            </a:r>
            <a:r>
              <a:rPr lang="fr-FR" dirty="0" err="1"/>
              <a:t>Review</a:t>
            </a:r>
            <a:r>
              <a:rPr lang="fr-FR" dirty="0"/>
              <a:t>- 1-2026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DDF2093F-35B0-4067-BEC6-D953D2426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BC0BE823-A7F8-489B-9596-DA4827371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Etat d’avancement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95956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379F595-D879-41D2-8B50-EBEC61B50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22/01/2026</a:t>
            </a: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3ABF6A04-6B09-4A0F-85C0-7AEC528F7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PERLE- Project Progress </a:t>
            </a:r>
            <a:r>
              <a:rPr lang="fr-FR" dirty="0" err="1"/>
              <a:t>Review</a:t>
            </a:r>
            <a:r>
              <a:rPr lang="fr-FR" dirty="0"/>
              <a:t>- 1-2026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DDF2093F-35B0-4067-BEC6-D953D2426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BC0BE823-A7F8-489B-9596-DA4827371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Etat d’avancement</a:t>
            </a:r>
            <a:endParaRPr lang="en-GB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12B9E5A5-4D76-4083-9AAB-FB56B4DB0462}"/>
              </a:ext>
            </a:extLst>
          </p:cNvPr>
          <p:cNvSpPr txBox="1"/>
          <p:nvPr/>
        </p:nvSpPr>
        <p:spPr>
          <a:xfrm>
            <a:off x="1209923" y="582987"/>
            <a:ext cx="77745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  <a:latin typeface="+mn-lt"/>
              </a:rPr>
              <a:t>Fonctionnement de l’injecteur à bas courant: quels réglages?</a:t>
            </a:r>
            <a:endParaRPr lang="en-US" sz="2400" dirty="0">
              <a:solidFill>
                <a:srgbClr val="FF0000"/>
              </a:solidFill>
              <a:latin typeface="+mn-lt"/>
            </a:endParaRPr>
          </a:p>
        </p:txBody>
      </p:sp>
      <p:graphicFrame>
        <p:nvGraphicFramePr>
          <p:cNvPr id="10" name="Tableau 9">
            <a:extLst>
              <a:ext uri="{FF2B5EF4-FFF2-40B4-BE49-F238E27FC236}">
                <a16:creationId xmlns:a16="http://schemas.microsoft.com/office/drawing/2014/main" id="{E8644ABC-5984-465E-8EB6-682955FE82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6754656"/>
              </p:ext>
            </p:extLst>
          </p:nvPr>
        </p:nvGraphicFramePr>
        <p:xfrm>
          <a:off x="844043" y="1044652"/>
          <a:ext cx="6778511" cy="4540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46837">
                  <a:extLst>
                    <a:ext uri="{9D8B030D-6E8A-4147-A177-3AD203B41FA5}">
                      <a16:colId xmlns:a16="http://schemas.microsoft.com/office/drawing/2014/main" val="3165245385"/>
                    </a:ext>
                  </a:extLst>
                </a:gridCol>
                <a:gridCol w="847382">
                  <a:extLst>
                    <a:ext uri="{9D8B030D-6E8A-4147-A177-3AD203B41FA5}">
                      <a16:colId xmlns:a16="http://schemas.microsoft.com/office/drawing/2014/main" val="451350950"/>
                    </a:ext>
                  </a:extLst>
                </a:gridCol>
                <a:gridCol w="847382">
                  <a:extLst>
                    <a:ext uri="{9D8B030D-6E8A-4147-A177-3AD203B41FA5}">
                      <a16:colId xmlns:a16="http://schemas.microsoft.com/office/drawing/2014/main" val="1952386321"/>
                    </a:ext>
                  </a:extLst>
                </a:gridCol>
                <a:gridCol w="847382">
                  <a:extLst>
                    <a:ext uri="{9D8B030D-6E8A-4147-A177-3AD203B41FA5}">
                      <a16:colId xmlns:a16="http://schemas.microsoft.com/office/drawing/2014/main" val="1361809794"/>
                    </a:ext>
                  </a:extLst>
                </a:gridCol>
                <a:gridCol w="847382">
                  <a:extLst>
                    <a:ext uri="{9D8B030D-6E8A-4147-A177-3AD203B41FA5}">
                      <a16:colId xmlns:a16="http://schemas.microsoft.com/office/drawing/2014/main" val="3397098287"/>
                    </a:ext>
                  </a:extLst>
                </a:gridCol>
                <a:gridCol w="847382">
                  <a:extLst>
                    <a:ext uri="{9D8B030D-6E8A-4147-A177-3AD203B41FA5}">
                      <a16:colId xmlns:a16="http://schemas.microsoft.com/office/drawing/2014/main" val="4138359488"/>
                    </a:ext>
                  </a:extLst>
                </a:gridCol>
                <a:gridCol w="847382">
                  <a:extLst>
                    <a:ext uri="{9D8B030D-6E8A-4147-A177-3AD203B41FA5}">
                      <a16:colId xmlns:a16="http://schemas.microsoft.com/office/drawing/2014/main" val="10985913"/>
                    </a:ext>
                  </a:extLst>
                </a:gridCol>
                <a:gridCol w="847382">
                  <a:extLst>
                    <a:ext uri="{9D8B030D-6E8A-4147-A177-3AD203B41FA5}">
                      <a16:colId xmlns:a16="http://schemas.microsoft.com/office/drawing/2014/main" val="3261951789"/>
                    </a:ext>
                  </a:extLst>
                </a:gridCol>
              </a:tblGrid>
              <a:tr h="1690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000" dirty="0">
                          <a:effectLst/>
                        </a:rPr>
                        <a:t>P</a:t>
                      </a:r>
                      <a:r>
                        <a:rPr lang="en-US" sz="1000" baseline="-25000" dirty="0">
                          <a:effectLst/>
                        </a:rPr>
                        <a:t>RF</a:t>
                      </a:r>
                      <a:r>
                        <a:rPr lang="en-US" sz="1000" dirty="0">
                          <a:effectLst/>
                        </a:rPr>
                        <a:t> (kW)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854" marR="588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1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854" marR="588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2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854" marR="588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3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854" marR="588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4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854" marR="588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5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854" marR="588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6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854" marR="588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7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854" marR="58854" marT="0" marB="0"/>
                </a:tc>
                <a:extLst>
                  <a:ext uri="{0D108BD9-81ED-4DB2-BD59-A6C34878D82A}">
                    <a16:rowId xmlns:a16="http://schemas.microsoft.com/office/drawing/2014/main" val="2875801632"/>
                  </a:ext>
                </a:extLst>
              </a:tr>
              <a:tr h="1972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1 mA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854" marR="588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854" marR="588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854" marR="588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854" marR="588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854" marR="588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854" marR="588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854" marR="588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854" marR="58854" marT="0" marB="0"/>
                </a:tc>
                <a:extLst>
                  <a:ext uri="{0D108BD9-81ED-4DB2-BD59-A6C34878D82A}">
                    <a16:rowId xmlns:a16="http://schemas.microsoft.com/office/drawing/2014/main" val="653820732"/>
                  </a:ext>
                </a:extLst>
              </a:tr>
              <a:tr h="1690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E (MeV)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854" marR="588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3.5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854" marR="588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000" dirty="0">
                          <a:effectLst/>
                        </a:rPr>
                        <a:t>4.88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854" marR="588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5.95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854" marR="588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854" marR="588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854" marR="588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854" marR="588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854" marR="58854" marT="0" marB="0"/>
                </a:tc>
                <a:extLst>
                  <a:ext uri="{0D108BD9-81ED-4DB2-BD59-A6C34878D82A}">
                    <a16:rowId xmlns:a16="http://schemas.microsoft.com/office/drawing/2014/main" val="4171922078"/>
                  </a:ext>
                </a:extLst>
              </a:tr>
              <a:tr h="1690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s</a:t>
                      </a:r>
                      <a:r>
                        <a:rPr lang="en-US" sz="1000" baseline="-25000">
                          <a:effectLst/>
                        </a:rPr>
                        <a:t>z</a:t>
                      </a:r>
                      <a:r>
                        <a:rPr lang="en-US" sz="1000">
                          <a:effectLst/>
                        </a:rPr>
                        <a:t> (mm)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854" marR="588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2.98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854" marR="588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3.06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854" marR="588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3.06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854" marR="588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854" marR="588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854" marR="588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854" marR="588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854" marR="58854" marT="0" marB="0"/>
                </a:tc>
                <a:extLst>
                  <a:ext uri="{0D108BD9-81ED-4DB2-BD59-A6C34878D82A}">
                    <a16:rowId xmlns:a16="http://schemas.microsoft.com/office/drawing/2014/main" val="2078342317"/>
                  </a:ext>
                </a:extLst>
              </a:tr>
              <a:tr h="1690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s</a:t>
                      </a:r>
                      <a:r>
                        <a:rPr lang="en-US" sz="1000" baseline="-25000">
                          <a:effectLst/>
                        </a:rPr>
                        <a:t>E</a:t>
                      </a:r>
                      <a:r>
                        <a:rPr lang="en-US" sz="1000">
                          <a:effectLst/>
                        </a:rPr>
                        <a:t>/E (%)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854" marR="588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0.15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854" marR="588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0.16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854" marR="588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0.21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854" marR="588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854" marR="588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854" marR="588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854" marR="588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854" marR="58854" marT="0" marB="0"/>
                </a:tc>
                <a:extLst>
                  <a:ext uri="{0D108BD9-81ED-4DB2-BD59-A6C34878D82A}">
                    <a16:rowId xmlns:a16="http://schemas.microsoft.com/office/drawing/2014/main" val="421380868"/>
                  </a:ext>
                </a:extLst>
              </a:tr>
              <a:tr h="1690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e (mmmrad)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854" marR="588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1.3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854" marR="588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000" b="1" dirty="0">
                          <a:effectLst/>
                        </a:rPr>
                        <a:t>0.89</a:t>
                      </a:r>
                      <a:endParaRPr lang="en-US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854" marR="588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1.6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854" marR="588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854" marR="588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854" marR="588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854" marR="588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854" marR="58854" marT="0" marB="0"/>
                </a:tc>
                <a:extLst>
                  <a:ext uri="{0D108BD9-81ED-4DB2-BD59-A6C34878D82A}">
                    <a16:rowId xmlns:a16="http://schemas.microsoft.com/office/drawing/2014/main" val="3713282377"/>
                  </a:ext>
                </a:extLst>
              </a:tr>
              <a:tr h="1972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2 mA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854" marR="588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854" marR="588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854" marR="588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854" marR="588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854" marR="588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854" marR="588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854" marR="588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854" marR="58854" marT="0" marB="0"/>
                </a:tc>
                <a:extLst>
                  <a:ext uri="{0D108BD9-81ED-4DB2-BD59-A6C34878D82A}">
                    <a16:rowId xmlns:a16="http://schemas.microsoft.com/office/drawing/2014/main" val="935640258"/>
                  </a:ext>
                </a:extLst>
              </a:tr>
              <a:tr h="1690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E (MeV)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854" marR="588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2.8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854" marR="588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4.2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854" marR="588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5.25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854" marR="588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6.15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854" marR="588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854" marR="588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854" marR="588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854" marR="58854" marT="0" marB="0"/>
                </a:tc>
                <a:extLst>
                  <a:ext uri="{0D108BD9-81ED-4DB2-BD59-A6C34878D82A}">
                    <a16:rowId xmlns:a16="http://schemas.microsoft.com/office/drawing/2014/main" val="2445386543"/>
                  </a:ext>
                </a:extLst>
              </a:tr>
              <a:tr h="1690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s</a:t>
                      </a:r>
                      <a:r>
                        <a:rPr lang="en-US" sz="1000" baseline="-25000">
                          <a:effectLst/>
                        </a:rPr>
                        <a:t>z</a:t>
                      </a:r>
                      <a:r>
                        <a:rPr lang="en-US" sz="1000">
                          <a:effectLst/>
                        </a:rPr>
                        <a:t> (mm)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854" marR="588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2.91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854" marR="588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2.94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854" marR="588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2.93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854" marR="588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2.94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854" marR="588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854" marR="588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854" marR="588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854" marR="58854" marT="0" marB="0"/>
                </a:tc>
                <a:extLst>
                  <a:ext uri="{0D108BD9-81ED-4DB2-BD59-A6C34878D82A}">
                    <a16:rowId xmlns:a16="http://schemas.microsoft.com/office/drawing/2014/main" val="2101690021"/>
                  </a:ext>
                </a:extLst>
              </a:tr>
              <a:tr h="1690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s</a:t>
                      </a:r>
                      <a:r>
                        <a:rPr lang="en-US" sz="1000" baseline="-25000">
                          <a:effectLst/>
                        </a:rPr>
                        <a:t>E</a:t>
                      </a:r>
                      <a:r>
                        <a:rPr lang="en-US" sz="1000">
                          <a:effectLst/>
                        </a:rPr>
                        <a:t>/E (%)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854" marR="588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0.24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854" marR="588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0.19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854" marR="588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0.19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854" marR="588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0.21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854" marR="588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854" marR="588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854" marR="588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854" marR="58854" marT="0" marB="0"/>
                </a:tc>
                <a:extLst>
                  <a:ext uri="{0D108BD9-81ED-4DB2-BD59-A6C34878D82A}">
                    <a16:rowId xmlns:a16="http://schemas.microsoft.com/office/drawing/2014/main" val="3549054299"/>
                  </a:ext>
                </a:extLst>
              </a:tr>
              <a:tr h="1690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e (mmmrad)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854" marR="588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1.82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854" marR="588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000" b="1" dirty="0">
                          <a:effectLst/>
                        </a:rPr>
                        <a:t>1.41</a:t>
                      </a:r>
                      <a:endParaRPr lang="en-US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854" marR="588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2.0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854" marR="588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3.0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854" marR="588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854" marR="588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854" marR="588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854" marR="58854" marT="0" marB="0"/>
                </a:tc>
                <a:extLst>
                  <a:ext uri="{0D108BD9-81ED-4DB2-BD59-A6C34878D82A}">
                    <a16:rowId xmlns:a16="http://schemas.microsoft.com/office/drawing/2014/main" val="3559486131"/>
                  </a:ext>
                </a:extLst>
              </a:tr>
              <a:tr h="1972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3 mA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854" marR="588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854" marR="588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854" marR="588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854" marR="588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854" marR="588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854" marR="588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854" marR="588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854" marR="58854" marT="0" marB="0"/>
                </a:tc>
                <a:extLst>
                  <a:ext uri="{0D108BD9-81ED-4DB2-BD59-A6C34878D82A}">
                    <a16:rowId xmlns:a16="http://schemas.microsoft.com/office/drawing/2014/main" val="506801885"/>
                  </a:ext>
                </a:extLst>
              </a:tr>
              <a:tr h="1690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E (MeV)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854" marR="588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2.1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854" marR="588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3.55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854" marR="588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4.55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854" marR="588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5.45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854" marR="588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6.23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854" marR="588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854" marR="588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854" marR="58854" marT="0" marB="0"/>
                </a:tc>
                <a:extLst>
                  <a:ext uri="{0D108BD9-81ED-4DB2-BD59-A6C34878D82A}">
                    <a16:rowId xmlns:a16="http://schemas.microsoft.com/office/drawing/2014/main" val="2736796014"/>
                  </a:ext>
                </a:extLst>
              </a:tr>
              <a:tr h="1690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s</a:t>
                      </a:r>
                      <a:r>
                        <a:rPr lang="en-US" sz="1000" baseline="-25000">
                          <a:effectLst/>
                        </a:rPr>
                        <a:t>z</a:t>
                      </a:r>
                      <a:r>
                        <a:rPr lang="en-US" sz="1000">
                          <a:effectLst/>
                        </a:rPr>
                        <a:t> (mm)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854" marR="588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3.03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854" marR="588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3.2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854" marR="588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2.99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854" marR="588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2.93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854" marR="588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3.02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854" marR="588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854" marR="588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854" marR="58854" marT="0" marB="0"/>
                </a:tc>
                <a:extLst>
                  <a:ext uri="{0D108BD9-81ED-4DB2-BD59-A6C34878D82A}">
                    <a16:rowId xmlns:a16="http://schemas.microsoft.com/office/drawing/2014/main" val="990071426"/>
                  </a:ext>
                </a:extLst>
              </a:tr>
              <a:tr h="1690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s</a:t>
                      </a:r>
                      <a:r>
                        <a:rPr lang="en-US" sz="1000" baseline="-25000">
                          <a:effectLst/>
                        </a:rPr>
                        <a:t>E</a:t>
                      </a:r>
                      <a:r>
                        <a:rPr lang="en-US" sz="1000">
                          <a:effectLst/>
                        </a:rPr>
                        <a:t>/E (%)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854" marR="588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0.4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854" marR="588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0.28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854" marR="588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0.23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854" marR="588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0.22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854" marR="588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0.24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854" marR="588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854" marR="588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854" marR="58854" marT="0" marB="0"/>
                </a:tc>
                <a:extLst>
                  <a:ext uri="{0D108BD9-81ED-4DB2-BD59-A6C34878D82A}">
                    <a16:rowId xmlns:a16="http://schemas.microsoft.com/office/drawing/2014/main" val="1966970889"/>
                  </a:ext>
                </a:extLst>
              </a:tr>
              <a:tr h="1690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e (mmmrad)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854" marR="588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3.8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854" marR="588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000" b="1" dirty="0">
                          <a:effectLst/>
                        </a:rPr>
                        <a:t>2.2</a:t>
                      </a:r>
                      <a:endParaRPr lang="en-US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854" marR="588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2.0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854" marR="588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3.0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854" marR="588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3.8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854" marR="588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854" marR="588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854" marR="58854" marT="0" marB="0"/>
                </a:tc>
                <a:extLst>
                  <a:ext uri="{0D108BD9-81ED-4DB2-BD59-A6C34878D82A}">
                    <a16:rowId xmlns:a16="http://schemas.microsoft.com/office/drawing/2014/main" val="2758571720"/>
                  </a:ext>
                </a:extLst>
              </a:tr>
              <a:tr h="1972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4 mA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854" marR="588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854" marR="588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854" marR="588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854" marR="588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854" marR="588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854" marR="588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854" marR="588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854" marR="58854" marT="0" marB="0"/>
                </a:tc>
                <a:extLst>
                  <a:ext uri="{0D108BD9-81ED-4DB2-BD59-A6C34878D82A}">
                    <a16:rowId xmlns:a16="http://schemas.microsoft.com/office/drawing/2014/main" val="3973482069"/>
                  </a:ext>
                </a:extLst>
              </a:tr>
              <a:tr h="1690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E (MeV)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854" marR="588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1.4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854" marR="588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2.78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854" marR="588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3.85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854" marR="588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4.74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854" marR="588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5.53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854" marR="588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6.25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854" marR="588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854" marR="58854" marT="0" marB="0"/>
                </a:tc>
                <a:extLst>
                  <a:ext uri="{0D108BD9-81ED-4DB2-BD59-A6C34878D82A}">
                    <a16:rowId xmlns:a16="http://schemas.microsoft.com/office/drawing/2014/main" val="658021304"/>
                  </a:ext>
                </a:extLst>
              </a:tr>
              <a:tr h="1690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s</a:t>
                      </a:r>
                      <a:r>
                        <a:rPr lang="en-US" sz="1000" baseline="-25000">
                          <a:effectLst/>
                        </a:rPr>
                        <a:t>z</a:t>
                      </a:r>
                      <a:r>
                        <a:rPr lang="en-US" sz="1000">
                          <a:effectLst/>
                        </a:rPr>
                        <a:t> (mm)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854" marR="588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5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854" marR="588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3.08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854" marR="588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3.05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854" marR="588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2.96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854" marR="588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2.92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854" marR="588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2.95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854" marR="588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854" marR="58854" marT="0" marB="0"/>
                </a:tc>
                <a:extLst>
                  <a:ext uri="{0D108BD9-81ED-4DB2-BD59-A6C34878D82A}">
                    <a16:rowId xmlns:a16="http://schemas.microsoft.com/office/drawing/2014/main" val="3352457099"/>
                  </a:ext>
                </a:extLst>
              </a:tr>
              <a:tr h="1690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s</a:t>
                      </a:r>
                      <a:r>
                        <a:rPr lang="en-US" sz="1000" baseline="-25000">
                          <a:effectLst/>
                        </a:rPr>
                        <a:t>E</a:t>
                      </a:r>
                      <a:r>
                        <a:rPr lang="en-US" sz="1000">
                          <a:effectLst/>
                        </a:rPr>
                        <a:t>/E (%)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854" marR="588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0.52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854" marR="588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0.41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854" marR="588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0.33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854" marR="588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0.28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854" marR="588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0.26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854" marR="588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0.25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854" marR="588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854" marR="58854" marT="0" marB="0"/>
                </a:tc>
                <a:extLst>
                  <a:ext uri="{0D108BD9-81ED-4DB2-BD59-A6C34878D82A}">
                    <a16:rowId xmlns:a16="http://schemas.microsoft.com/office/drawing/2014/main" val="1381638697"/>
                  </a:ext>
                </a:extLst>
              </a:tr>
              <a:tr h="1690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e (mmmrad)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854" marR="588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6.4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854" marR="588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000" b="1" dirty="0">
                          <a:effectLst/>
                        </a:rPr>
                        <a:t>3.5</a:t>
                      </a:r>
                      <a:endParaRPr lang="en-US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854" marR="588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2.9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854" marR="588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2.8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854" marR="588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3.5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854" marR="588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4.2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854" marR="588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854" marR="58854" marT="0" marB="0"/>
                </a:tc>
                <a:extLst>
                  <a:ext uri="{0D108BD9-81ED-4DB2-BD59-A6C34878D82A}">
                    <a16:rowId xmlns:a16="http://schemas.microsoft.com/office/drawing/2014/main" val="2466012884"/>
                  </a:ext>
                </a:extLst>
              </a:tr>
              <a:tr h="1972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5 mA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854" marR="588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854" marR="588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854" marR="588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854" marR="588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854" marR="588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854" marR="588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854" marR="588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854" marR="58854" marT="0" marB="0"/>
                </a:tc>
                <a:extLst>
                  <a:ext uri="{0D108BD9-81ED-4DB2-BD59-A6C34878D82A}">
                    <a16:rowId xmlns:a16="http://schemas.microsoft.com/office/drawing/2014/main" val="2131982613"/>
                  </a:ext>
                </a:extLst>
              </a:tr>
              <a:tr h="1690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E (MeV)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854" marR="588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0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854" marR="588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2.08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854" marR="588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3.15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854" marR="588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4.05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854" marR="588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4.83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854" marR="588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5.54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854" marR="588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6.2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854" marR="58854" marT="0" marB="0"/>
                </a:tc>
                <a:extLst>
                  <a:ext uri="{0D108BD9-81ED-4DB2-BD59-A6C34878D82A}">
                    <a16:rowId xmlns:a16="http://schemas.microsoft.com/office/drawing/2014/main" val="2169736052"/>
                  </a:ext>
                </a:extLst>
              </a:tr>
              <a:tr h="1690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s</a:t>
                      </a:r>
                      <a:r>
                        <a:rPr lang="en-US" sz="1000" baseline="-25000">
                          <a:effectLst/>
                        </a:rPr>
                        <a:t>z</a:t>
                      </a:r>
                      <a:r>
                        <a:rPr lang="en-US" sz="1000">
                          <a:effectLst/>
                        </a:rPr>
                        <a:t> (mm)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854" marR="588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854" marR="588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3.05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854" marR="588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2.98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854" marR="588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2.95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854" marR="588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2.92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854" marR="588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3.03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854" marR="588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3.01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854" marR="58854" marT="0" marB="0"/>
                </a:tc>
                <a:extLst>
                  <a:ext uri="{0D108BD9-81ED-4DB2-BD59-A6C34878D82A}">
                    <a16:rowId xmlns:a16="http://schemas.microsoft.com/office/drawing/2014/main" val="3295300180"/>
                  </a:ext>
                </a:extLst>
              </a:tr>
              <a:tr h="1690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s</a:t>
                      </a:r>
                      <a:r>
                        <a:rPr lang="en-US" sz="1000" baseline="-25000">
                          <a:effectLst/>
                        </a:rPr>
                        <a:t>E</a:t>
                      </a:r>
                      <a:r>
                        <a:rPr lang="en-US" sz="1000">
                          <a:effectLst/>
                        </a:rPr>
                        <a:t>/E (%)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854" marR="588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854" marR="588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0.46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854" marR="588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0.36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854" marR="588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0.28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854" marR="588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0.22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854" marR="588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0.21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854" marR="588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0.2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854" marR="58854" marT="0" marB="0"/>
                </a:tc>
                <a:extLst>
                  <a:ext uri="{0D108BD9-81ED-4DB2-BD59-A6C34878D82A}">
                    <a16:rowId xmlns:a16="http://schemas.microsoft.com/office/drawing/2014/main" val="1146708693"/>
                  </a:ext>
                </a:extLst>
              </a:tr>
              <a:tr h="1690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e (mmmrad)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854" marR="588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854" marR="588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000" dirty="0">
                          <a:effectLst/>
                        </a:rPr>
                        <a:t>5.6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854" marR="588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4.3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854" marR="588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3.6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854" marR="588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3.3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854" marR="588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3.6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854" marR="588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000" dirty="0">
                          <a:effectLst/>
                        </a:rPr>
                        <a:t>4.2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854" marR="58854" marT="0" marB="0"/>
                </a:tc>
                <a:extLst>
                  <a:ext uri="{0D108BD9-81ED-4DB2-BD59-A6C34878D82A}">
                    <a16:rowId xmlns:a16="http://schemas.microsoft.com/office/drawing/2014/main" val="1200123096"/>
                  </a:ext>
                </a:extLst>
              </a:tr>
            </a:tbl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A8926257-33AE-469D-A70F-B03FE83C2E22}"/>
              </a:ext>
            </a:extLst>
          </p:cNvPr>
          <p:cNvSpPr/>
          <p:nvPr/>
        </p:nvSpPr>
        <p:spPr>
          <a:xfrm>
            <a:off x="2506067" y="1044652"/>
            <a:ext cx="864096" cy="371328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0F819D66-2AD4-40D0-ADA7-C79578C51153}"/>
              </a:ext>
            </a:extLst>
          </p:cNvPr>
          <p:cNvSpPr txBox="1"/>
          <p:nvPr/>
        </p:nvSpPr>
        <p:spPr>
          <a:xfrm>
            <a:off x="7905943" y="4469904"/>
            <a:ext cx="2675989" cy="792781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600" dirty="0">
                <a:latin typeface="+mn-lt"/>
              </a:rPr>
              <a:t>Même avec peu de puissance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latin typeface="+mn-lt"/>
              </a:rPr>
              <a:t>On peut avoir un bon faisceau</a:t>
            </a:r>
            <a:endParaRPr lang="en-US" sz="1600" dirty="0">
              <a:latin typeface="+mn-lt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C1DB9FE1-4218-4D9B-8CDF-CC0A4D5FF8EA}"/>
              </a:ext>
            </a:extLst>
          </p:cNvPr>
          <p:cNvSpPr txBox="1"/>
          <p:nvPr/>
        </p:nvSpPr>
        <p:spPr>
          <a:xfrm>
            <a:off x="7905943" y="1373560"/>
            <a:ext cx="24186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latin typeface="+mn-lt"/>
              </a:rPr>
              <a:t>Laser gaussien, </a:t>
            </a:r>
            <a:r>
              <a:rPr lang="fr-FR" sz="1600" dirty="0" err="1">
                <a:latin typeface="Symbol" panose="05050102010706020507" pitchFamily="18" charset="2"/>
              </a:rPr>
              <a:t>s</a:t>
            </a:r>
            <a:r>
              <a:rPr lang="fr-FR" sz="1600" baseline="-25000" dirty="0" err="1">
                <a:latin typeface="+mn-lt"/>
              </a:rPr>
              <a:t>x,y</a:t>
            </a:r>
            <a:r>
              <a:rPr lang="fr-FR" sz="1600" baseline="-25000" dirty="0">
                <a:latin typeface="+mn-lt"/>
              </a:rPr>
              <a:t> </a:t>
            </a:r>
            <a:r>
              <a:rPr lang="fr-FR" sz="1600" dirty="0">
                <a:latin typeface="+mn-lt"/>
              </a:rPr>
              <a:t>= 1 mm</a:t>
            </a:r>
            <a:endParaRPr lang="en-US" sz="1600" dirty="0">
              <a:latin typeface="+mn-lt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8B09147E-A517-4467-855D-CB81D73001FD}"/>
              </a:ext>
            </a:extLst>
          </p:cNvPr>
          <p:cNvSpPr txBox="1"/>
          <p:nvPr/>
        </p:nvSpPr>
        <p:spPr>
          <a:xfrm>
            <a:off x="7928801" y="1902462"/>
            <a:ext cx="2086405" cy="7927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600" dirty="0">
                <a:latin typeface="+mn-lt"/>
              </a:rPr>
              <a:t>Buncher, E &lt; 0.6 MV/m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latin typeface="+mn-lt"/>
              </a:rPr>
              <a:t>=&gt; P</a:t>
            </a:r>
            <a:r>
              <a:rPr lang="fr-FR" sz="1600" baseline="-25000" dirty="0">
                <a:latin typeface="+mn-lt"/>
              </a:rPr>
              <a:t>RF</a:t>
            </a:r>
            <a:r>
              <a:rPr lang="fr-FR" sz="1600" dirty="0">
                <a:latin typeface="+mn-lt"/>
              </a:rPr>
              <a:t> &lt; 500 W</a:t>
            </a:r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000413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F0CEB6-B77D-4934-92A5-FE6CA8D1A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Points de vigilance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B96C4FA-7A1E-4EF0-BE6A-4C4FF1AF6EC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lvl="1">
              <a:lnSpc>
                <a:spcPct val="150000"/>
              </a:lnSpc>
            </a:pPr>
            <a:r>
              <a:rPr lang="fr-FR" dirty="0"/>
              <a:t>Mêmes personnes au bureau d’étude et au montage =&gt; retard inévitable</a:t>
            </a:r>
          </a:p>
          <a:p>
            <a:pPr lvl="1">
              <a:lnSpc>
                <a:spcPct val="150000"/>
              </a:lnSpc>
            </a:pPr>
            <a:r>
              <a:rPr lang="fr-FR" dirty="0"/>
              <a:t>Budget pour les commandes en 2026 ?</a:t>
            </a:r>
          </a:p>
          <a:p>
            <a:pPr lvl="1">
              <a:lnSpc>
                <a:spcPct val="150000"/>
              </a:lnSpc>
            </a:pPr>
            <a:r>
              <a:rPr lang="fr-FR" dirty="0"/>
              <a:t>Quel contour pour l’injecteur?</a:t>
            </a:r>
          </a:p>
          <a:p>
            <a:pPr lvl="1">
              <a:lnSpc>
                <a:spcPct val="150000"/>
              </a:lnSpc>
            </a:pPr>
            <a:r>
              <a:rPr lang="fr-FR" dirty="0"/>
              <a:t>Retard sur le buncher =&gt; pas le temps de le tester avant arrêt pour travaux</a:t>
            </a:r>
          </a:p>
          <a:p>
            <a:pPr marL="457200" lvl="1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fr-FR" dirty="0"/>
              <a:t>	en octobre?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EE533FA-BDD9-464F-962F-8524B07DF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22/01/2026</a:t>
            </a: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5BAEB373-A9F2-4433-A756-4ACFD210D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PERLE- Project Progress </a:t>
            </a:r>
            <a:r>
              <a:rPr lang="fr-FR" dirty="0" err="1"/>
              <a:t>Review</a:t>
            </a:r>
            <a:r>
              <a:rPr lang="fr-FR" dirty="0"/>
              <a:t>- 1-2026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9D0734CD-31A3-40D8-BB89-F8AEB25E9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9991711"/>
      </p:ext>
    </p:extLst>
  </p:cSld>
  <p:clrMapOvr>
    <a:masterClrMapping/>
  </p:clrMapOvr>
</p:sld>
</file>

<file path=ppt/theme/theme1.xml><?xml version="1.0" encoding="utf-8"?>
<a:theme xmlns:a="http://schemas.openxmlformats.org/drawingml/2006/main" name="1_modele-IJCLAb-powerpoin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37768</TotalTime>
  <Words>549</Words>
  <Application>Microsoft Office PowerPoint</Application>
  <PresentationFormat>Personnalisé</PresentationFormat>
  <Paragraphs>268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Cambria Math</vt:lpstr>
      <vt:lpstr>Symbol</vt:lpstr>
      <vt:lpstr>1_modele-IJCLAb-powerpoint</vt:lpstr>
      <vt:lpstr>Présentation PowerPoint</vt:lpstr>
      <vt:lpstr>Etat d’avancement</vt:lpstr>
      <vt:lpstr>Etat d’avancement</vt:lpstr>
      <vt:lpstr>Etat d’avancement</vt:lpstr>
      <vt:lpstr>Etat d’avancement</vt:lpstr>
      <vt:lpstr>Points de vigilance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Luc Petizon</dc:creator>
  <cp:lastModifiedBy>raphael roux</cp:lastModifiedBy>
  <cp:revision>2048</cp:revision>
  <dcterms:created xsi:type="dcterms:W3CDTF">2011-03-09T16:37:49Z</dcterms:created>
  <dcterms:modified xsi:type="dcterms:W3CDTF">2026-01-21T17:24:03Z</dcterms:modified>
</cp:coreProperties>
</file>