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0"/>
  </p:notesMasterIdLst>
  <p:sldIdLst>
    <p:sldId id="256" r:id="rId3"/>
    <p:sldId id="262" r:id="rId4"/>
    <p:sldId id="263" r:id="rId5"/>
    <p:sldId id="266" r:id="rId6"/>
    <p:sldId id="267" r:id="rId7"/>
    <p:sldId id="268" r:id="rId8"/>
    <p:sldId id="270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68" autoAdjust="0"/>
    <p:restoredTop sz="94660"/>
  </p:normalViewPr>
  <p:slideViewPr>
    <p:cSldViewPr snapToGrid="0" showGuides="1">
      <p:cViewPr varScale="1">
        <p:scale>
          <a:sx n="124" d="100"/>
          <a:sy n="124" d="100"/>
        </p:scale>
        <p:origin x="114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76839-C060-4F28-95C4-886693160020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1D0274-8EAE-40F8-8190-AD017E3FE9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240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mage 22">
            <a:extLst>
              <a:ext uri="{FF2B5EF4-FFF2-40B4-BE49-F238E27FC236}">
                <a16:creationId xmlns:a16="http://schemas.microsoft.com/office/drawing/2014/main" id="{27016803-9A95-4AE2-AA70-ABD9D5C62D4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8F4CA17D-7F1F-40EB-B482-4795B67D8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1"/>
            <a:ext cx="10363199" cy="862642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F89247-F5D9-4101-9CAF-C04621117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78435"/>
            <a:ext cx="12192000" cy="502178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663B3B-F493-4490-9E11-009C78097E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" y="6492874"/>
            <a:ext cx="27432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67BD71-90B7-4A83-9138-24026FEA2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3510"/>
            <a:ext cx="41148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PERLE- Project Progress </a:t>
            </a:r>
            <a:r>
              <a:rPr lang="fr-FR" dirty="0" err="1"/>
              <a:t>Review</a:t>
            </a:r>
            <a:r>
              <a:rPr lang="fr-FR" dirty="0"/>
              <a:t>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527C63-3BB0-48D9-BAB1-24179C74C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24416" y="6475222"/>
            <a:ext cx="27432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C5C1CE2-6D07-417E-AC36-B374E24F93E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7794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049A2C-A001-4BFB-AEA6-4160F34D2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B5E6B7A-74C6-495E-9EA6-F0419EC2A1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AA5D2DB-CC10-4B65-9030-32295FB994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92CD0EC-D40B-4D5C-9411-4EC7913CD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6ABC68E-0939-4119-976A-DDC50793C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8F949BB-D848-42BC-8814-470C480C8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6644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DE35D2-BD05-4E82-B0D0-EF4F0BB50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E4D779-C16B-4C3B-866B-F47B2B864C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ECB4FAD-9D63-4308-9057-000ABE85A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B0CF6E-82A3-4FEA-81E3-761345013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545DE7-B701-4BE2-8E3D-8FA65B360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7084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B09C4DF-6FFC-4AE6-A62B-9286423115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D49F980-84F7-4EA0-8812-D5CA5DD2F4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7D3433-DFE3-4E65-B42E-3BF2D85DD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2448DD-6830-4771-A9E2-638F18ED4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4FBCA1-11C5-4AC1-AA24-FF03C2F96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08812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FD7D69-373A-4742-927E-B4ECDF6008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14B402F-3093-4FD5-AE29-187C732F52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64384BF-E09A-41FD-ABB0-35C672B63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9CF09B-B402-40E1-90C8-5F03325EB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3EF913-8FF4-41B5-A756-FE7990325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09118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06799B-E3F5-4975-B455-375E39489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70F944-A35E-415E-862B-919BDFEEF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B5839B-CACD-4E39-9E5A-B0AF1643B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44F27B-5188-43FF-923B-2798B4E10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B509FD-E3E8-4B39-8D14-FB1D2EECB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11882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35BE43-1A4F-469A-AC0E-1D7EFA872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C90E76-D395-45E3-9F79-904DF30933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E3D6E8-F23F-444E-8667-9BDA8318D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356F57-D2F0-4ADC-8294-0E9F92BBB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61460F-7386-4B8F-9023-F9FF185EF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6661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3F9B24-0EDB-4C7F-8074-39338B937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64034F-D26E-4C61-9395-FBE4CB1E05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E98470B-C76C-43E9-9747-1A6FAD9588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44468FD-AE23-46FE-B9A3-193523615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EA7B93B-9D18-4C79-ADCE-D7D189EBB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7E9EBC9-CAC2-4C24-9226-9B07AE617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03613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0E9681-DE5F-4D06-A173-1F3BB0C3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F4806E-D987-40A7-AB97-20417D8BD1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2023089-A94D-439B-AE33-C1A2283D67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FB7704F-7EC6-4F39-BA53-ECF022E6E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84A63BB-3B4F-48E4-A352-24A6E95BBF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9171961-2E84-49B0-A228-26B3132DB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DE416A0-814B-405F-8838-E6FA21DDE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AAD7382-3907-42E4-B8D2-C1A0664D8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84637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3ADBFC-A482-41CC-9DCE-E445783DE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09A2388-E1CF-462C-9FF0-52833533C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E9A9C39-3A91-49F5-BCA3-B90193511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5602079-EA7B-4400-89E8-E01129CC0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6789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C77EF16-855E-4550-882E-FB8BB64DE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2D61EAD-F47E-4377-A403-886BEAA4F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DC31882-0420-4572-BC6C-CC05B6897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4211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7">
            <a:extLst>
              <a:ext uri="{FF2B5EF4-FFF2-40B4-BE49-F238E27FC236}">
                <a16:creationId xmlns:a16="http://schemas.microsoft.com/office/drawing/2014/main" id="{B60D07F2-1307-408A-A21C-87B790F866B6}"/>
              </a:ext>
            </a:extLst>
          </p:cNvPr>
          <p:cNvGrpSpPr/>
          <p:nvPr userDrawn="1"/>
        </p:nvGrpSpPr>
        <p:grpSpPr>
          <a:xfrm>
            <a:off x="-42393" y="0"/>
            <a:ext cx="12234393" cy="784679"/>
            <a:chOff x="-42393" y="0"/>
            <a:chExt cx="12234393" cy="784679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EB4DFA1-6348-467C-A236-258171E86DB7}"/>
                </a:ext>
              </a:extLst>
            </p:cNvPr>
            <p:cNvSpPr/>
            <p:nvPr/>
          </p:nvSpPr>
          <p:spPr>
            <a:xfrm>
              <a:off x="0" y="0"/>
              <a:ext cx="12192000" cy="784679"/>
            </a:xfrm>
            <a:prstGeom prst="rect">
              <a:avLst/>
            </a:prstGeom>
            <a:gradFill>
              <a:gsLst>
                <a:gs pos="10000">
                  <a:schemeClr val="accent1"/>
                </a:gs>
                <a:gs pos="43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0" name="Image 9">
              <a:extLst>
                <a:ext uri="{FF2B5EF4-FFF2-40B4-BE49-F238E27FC236}">
                  <a16:creationId xmlns:a16="http://schemas.microsoft.com/office/drawing/2014/main" id="{59D19044-6D1F-4E0B-9C80-DEACC24EE53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2393" y="0"/>
              <a:ext cx="1347253" cy="784679"/>
            </a:xfrm>
            <a:prstGeom prst="rect">
              <a:avLst/>
            </a:prstGeom>
          </p:spPr>
        </p:pic>
        <p:pic>
          <p:nvPicPr>
            <p:cNvPr id="11" name="Image 10">
              <a:extLst>
                <a:ext uri="{FF2B5EF4-FFF2-40B4-BE49-F238E27FC236}">
                  <a16:creationId xmlns:a16="http://schemas.microsoft.com/office/drawing/2014/main" id="{B0BBC3F4-DC60-4973-923F-332AB3C696D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27028" y="0"/>
              <a:ext cx="964972" cy="784679"/>
            </a:xfrm>
            <a:prstGeom prst="rect">
              <a:avLst/>
            </a:prstGeom>
          </p:spPr>
        </p:pic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8F4CA17D-7F1F-40EB-B482-4795B67D8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1"/>
            <a:ext cx="10363199" cy="862642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F89247-F5D9-4101-9CAF-C04621117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78435"/>
            <a:ext cx="12192000" cy="502178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663B3B-F493-4490-9E11-009C78097E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" y="6492874"/>
            <a:ext cx="27432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67BD71-90B7-4A83-9138-24026FEA2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3510"/>
            <a:ext cx="41148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PERLE- Project Progress </a:t>
            </a:r>
            <a:r>
              <a:rPr lang="fr-FR" dirty="0" err="1"/>
              <a:t>Review</a:t>
            </a:r>
            <a:r>
              <a:rPr lang="fr-FR" dirty="0"/>
              <a:t>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527C63-3BB0-48D9-BAB1-24179C74C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24416" y="6475222"/>
            <a:ext cx="27432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C5C1CE2-6D07-417E-AC36-B374E24F93E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34238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CCA11B-A6AA-4CFA-8ABD-516F9DC8A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7F14F3-19D3-4CAC-BB29-45C7E833E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BFD86C-9CF7-41B7-B9D4-AED8176F03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23A6F4A-65F7-41F8-B6FD-16C4DB6D6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A34B01A-0BE2-4648-A707-27444CF71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8093ACC-EED5-4F9A-BA44-FF95548A4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90436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A2861D-6F59-425C-A2D0-8A4824B91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E89729D-C4CD-4CD7-A193-F91AF36993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BBBB806-C3A5-401A-9A0A-BA0A842F22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BA68972-2D56-459F-BE82-0F5B50117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C228977-37E9-45AE-8FEE-8530204AD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B037E1C-5829-4C94-AA3A-29ACE8D53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61326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45B160-7658-49FA-898E-6AD86FEED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60B924E-42DC-408F-9665-A541A50026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66768BE-10FF-43EE-BD50-FB7E6D0E5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A6FD51-C726-4681-8C1C-BC40417F3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362C28-3985-4E42-9439-66C42DC7E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36636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127083A-6E3A-4454-8FC4-B26B57D05C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0D91EAE-41E8-43D7-A1BF-526A604DEA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8C9223-0C2E-424C-9627-37C10B1FC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374ED25-C3AA-4C83-82A5-2628A4DBD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5D3942-3B70-452F-9FBA-E76623764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1229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3BCE7D-3D95-4C3A-BA8F-561011D938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A963176-9D89-4B65-935B-06285CA6D5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5644F7-CBB0-4AAB-81BA-A56B6590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84DB0B-DAAF-4F58-9161-964BB058D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669A0D-191D-48E0-B20C-6154FFA6E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834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A071B4-AC22-4349-9D9E-E0793F973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2CA3B48-D924-4D40-80AD-A13866CD5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A5A3C1-BB75-4EB7-8E5D-9C5C02F1B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5A8CE1-40DE-4EDD-BF2D-CE30F1B78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E2BBED-5BC3-4DDF-B00D-A5AF6EE6B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9803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1CB01B-6BE8-41C7-8C66-1233B75FE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96463-7506-4F4C-97C3-F784908F12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421BD22-85CA-42FE-A4F1-983CBE27D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B6C2843-25B2-4B37-AC5F-46230BB80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8963AD-9615-4913-BCD0-D3D2EB67D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36658E7-E59F-40D9-B0B1-0F5DD6A32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8027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F6F58B-4A2A-443E-BE68-8B5FE6BA0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2BD9300-8BD0-4A76-8AB9-2B605E05EA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8E4640D-59E3-42E1-A881-1F3E0D3EDB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0CDB45C-87C9-48C1-A746-3D2ECCE626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90B1143-26F8-4CE6-807E-A1601319C5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C3ABA99-52FD-4E5A-9C51-0CE7D66F3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1D6BF56-895F-4906-BE0C-7AF11F6B3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47FA694-FDFD-4798-BDBB-ECF019AAC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3166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13C328-A56A-49FA-85C7-115F3E4B9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6DA1B43-307A-4BDF-A2AA-421C41384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225D0B9-E450-4577-AC1B-3C5896192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CFE4C59-05C7-490A-BF72-5BAE63CE2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9016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BB88BE5-C9FA-4EDA-943E-5DF7A8927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A939AE7-952D-40C6-BD97-D5304049B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E9ACD82-1CBC-4713-AC76-7EB643AF0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1349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5024D8-CAF6-47B3-810B-B23831C0D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2AC9A7-95E2-4CB9-B1A5-0987E0DBF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EE69FD-A622-472D-90E1-6A763AE31A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15665F7-BA24-4B66-8960-3958B448C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1D30A14-15AD-4F80-816A-5C8B15F5C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419C290-C964-463A-B6E8-7415F18E1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5275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5573E52-2CB6-483E-812B-720F62487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64C7400-A857-4B33-926C-7BA318A14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1E1DE2-77A7-4630-AC9A-158A8B1A4F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763288-4DF9-46D2-8AA5-7D23023720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PERLE- Project Progress Review- 6-2025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CE7DCD-D170-4E9B-8AA9-0547831745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6444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50" r:id="rId2"/>
    <p:sldLayoutId id="2147483649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1D333C8-B74F-44E9-A8DC-0473F67FB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E90DA0-10E7-4A72-9582-818CA9C55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23A9A2-43C5-4FAB-AFF4-9887ED9448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D7FCF-E124-402A-8DCF-94EDE12F2175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5CB652-0013-4D27-A8BB-B1D22CD9E3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145DBB-E3FA-440A-9451-0B8DA7BFBA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7555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sdrive.cnrs.fr/s/NczbjwktwTDALk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t="-20000" b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3C2030E6-8D8F-4541-8E61-2A2A8E1854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6651" y="774789"/>
            <a:ext cx="1117600" cy="76200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2E2DC02-FD60-480A-8F51-4246344AADCA}"/>
              </a:ext>
            </a:extLst>
          </p:cNvPr>
          <p:cNvSpPr txBox="1"/>
          <p:nvPr/>
        </p:nvSpPr>
        <p:spPr>
          <a:xfrm>
            <a:off x="1532943" y="2051338"/>
            <a:ext cx="914501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Project Progress </a:t>
            </a:r>
            <a:r>
              <a:rPr lang="fr-FR" sz="36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Review</a:t>
            </a:r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(PPR) 6-2025</a:t>
            </a:r>
          </a:p>
          <a:p>
            <a:pPr algn="ctr"/>
            <a:endParaRPr lang="fr-FR" sz="36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algn="ctr"/>
            <a:r>
              <a:rPr lang="fr-FR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Technical</a:t>
            </a:r>
            <a:r>
              <a:rPr lang="fr-F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Design Report </a:t>
            </a:r>
          </a:p>
          <a:p>
            <a:pPr algn="ctr"/>
            <a:endParaRPr lang="fr-FR" sz="2800" dirty="0">
              <a:latin typeface="+mn-lt"/>
            </a:endParaRPr>
          </a:p>
          <a:p>
            <a:pPr algn="ctr"/>
            <a:r>
              <a:rPr lang="fr-FR" sz="2800" dirty="0">
                <a:latin typeface="+mn-lt"/>
              </a:rPr>
              <a:t>Présenté par: </a:t>
            </a:r>
          </a:p>
          <a:p>
            <a:pPr algn="ctr"/>
            <a:r>
              <a:rPr lang="fr-FR" sz="2800" dirty="0"/>
              <a:t>F. Bouly, A. </a:t>
            </a:r>
            <a:r>
              <a:rPr lang="fr-FR" sz="2800" dirty="0" err="1"/>
              <a:t>Stocchi</a:t>
            </a:r>
            <a:endParaRPr lang="fr-FR" sz="2800" dirty="0">
              <a:latin typeface="+mn-lt"/>
            </a:endParaRPr>
          </a:p>
          <a:p>
            <a:pPr algn="ctr"/>
            <a:endParaRPr lang="fr-FR" sz="2400" dirty="0">
              <a:latin typeface="+mn-lt"/>
            </a:endParaRPr>
          </a:p>
          <a:p>
            <a:pPr algn="ctr"/>
            <a:endParaRPr lang="fr-FR" sz="2400" dirty="0">
              <a:latin typeface="+mn-lt"/>
            </a:endParaRPr>
          </a:p>
          <a:p>
            <a:pPr algn="ctr"/>
            <a:r>
              <a:rPr lang="fr-FR" sz="2400" dirty="0"/>
              <a:t>2</a:t>
            </a:r>
            <a:r>
              <a:rPr lang="fr-FR" sz="2400" dirty="0">
                <a:latin typeface="+mn-lt"/>
              </a:rPr>
              <a:t>8 </a:t>
            </a:r>
            <a:r>
              <a:rPr lang="fr-FR" sz="2400" dirty="0"/>
              <a:t>nov</a:t>
            </a:r>
            <a:r>
              <a:rPr lang="fr-FR" sz="2400" dirty="0">
                <a:latin typeface="+mn-lt"/>
              </a:rPr>
              <a:t>embre 2025</a:t>
            </a:r>
          </a:p>
        </p:txBody>
      </p:sp>
    </p:spTree>
    <p:extLst>
      <p:ext uri="{BB962C8B-B14F-4D97-AF65-F5344CB8AC3E}">
        <p14:creationId xmlns:p14="http://schemas.microsoft.com/office/powerpoint/2010/main" val="380356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2F15C2-18AE-4CE5-B22C-625F0C924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1"/>
            <a:ext cx="9119937" cy="862642"/>
          </a:xfrm>
        </p:spPr>
        <p:txBody>
          <a:bodyPr/>
          <a:lstStyle/>
          <a:p>
            <a:r>
              <a:rPr lang="fr-FR" dirty="0"/>
              <a:t>Objectif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A00F25-CB75-4A7B-9DA0-EA5080316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232" y="1238872"/>
            <a:ext cx="12167616" cy="4857127"/>
          </a:xfrm>
        </p:spPr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écrit les objectifs techniques et scientifiques</a:t>
            </a:r>
          </a:p>
          <a:p>
            <a:pPr marL="844550" lvl="1" indent="-342900">
              <a:buFont typeface="Wingdings" pitchFamily="2" charset="2"/>
              <a:buChar char="§"/>
            </a:pP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PERLE 1 tour 89 MeV</a:t>
            </a:r>
          </a:p>
          <a:p>
            <a:pPr marL="844550" lvl="1" indent="-342900">
              <a:buFont typeface="Wingdings" pitchFamily="2" charset="2"/>
              <a:buChar char="§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PERLE 3 tours 250 MeV, 20 mA</a:t>
            </a:r>
          </a:p>
          <a:p>
            <a:pPr marL="844550" lvl="1" indent="-342900">
              <a:buFont typeface="Wingdings" pitchFamily="2" charset="2"/>
              <a:buChar char="§"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aire un état des lieux des développements techniques et scientifiques effectués, et à venir</a:t>
            </a:r>
          </a:p>
          <a:p>
            <a:pPr marL="342900" indent="-342900">
              <a:buFont typeface="Wingdings" pitchFamily="2" charset="2"/>
              <a:buChar char="§"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S’appuie sur (et permet de recenser) les publication scientifique et rapports technique, etc. </a:t>
            </a:r>
          </a:p>
          <a:p>
            <a:pPr marL="342900" indent="-342900">
              <a:buFont typeface="Wingdings" pitchFamily="2" charset="2"/>
              <a:buChar char="§"/>
            </a:pPr>
            <a:endParaRPr lang="fr-FR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document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sera accessible publiquement. </a:t>
            </a:r>
          </a:p>
          <a:p>
            <a:pPr marL="342900" indent="-342900">
              <a:buFont typeface="Wingdings" pitchFamily="2" charset="2"/>
              <a:buChar char="§"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C’est un document de synthèse pour l’ensemble des collaborateurs impliqués dans le projet.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Mais ce n’est pas un document technique interne ! 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’adresse aussi à l’ensemble de la communauté scientifique (collaborateurs ou futurs collaborateurs) et aux potentiels financeurs du projet. </a:t>
            </a: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D7BE7B-BFC4-43BB-8CBE-CC0AD82B0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371EF5-5B4A-4E1E-9CC5-118ECA270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D5DF5E-2F60-4766-9AAC-D06444004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25456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2F15C2-18AE-4CE5-B22C-625F0C924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1"/>
            <a:ext cx="9119937" cy="862642"/>
          </a:xfrm>
        </p:spPr>
        <p:txBody>
          <a:bodyPr/>
          <a:lstStyle/>
          <a:p>
            <a:r>
              <a:rPr lang="fr-FR" dirty="0">
                <a:latin typeface="+mn-lt"/>
                <a:cs typeface="Times New Roman" panose="02020603050405020304" pitchFamily="18" charset="0"/>
                <a:sym typeface="Wingdings" panose="05000000000000000000" pitchFamily="2" charset="2"/>
              </a:rPr>
              <a:t>Structure /Plan </a:t>
            </a: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D7BE7B-BFC4-43BB-8CBE-CC0AD82B0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371EF5-5B4A-4E1E-9CC5-118ECA270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PERLE- Project Progress </a:t>
            </a:r>
            <a:r>
              <a:rPr lang="fr-FR" dirty="0" err="1"/>
              <a:t>Review</a:t>
            </a:r>
            <a:r>
              <a:rPr lang="fr-FR" dirty="0"/>
              <a:t>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D5DF5E-2F60-4766-9AAC-D06444004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14E613A-97ED-9A92-5053-5E93FBEFD831}"/>
              </a:ext>
            </a:extLst>
          </p:cNvPr>
          <p:cNvSpPr txBox="1"/>
          <p:nvPr/>
        </p:nvSpPr>
        <p:spPr>
          <a:xfrm>
            <a:off x="549742" y="1281924"/>
            <a:ext cx="5233436" cy="4382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I. Introduction 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(indicatif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MR10"/>
                <a:cs typeface="CMR10"/>
              </a:rPr>
              <a:t> 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: ~ 5 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MR10"/>
                <a:cs typeface="CMR10"/>
              </a:rPr>
              <a:t>à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 10 pages max)</a:t>
            </a:r>
            <a:endParaRPr lang="fr-FR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A. Context 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B. PERLE in the ERL worldwide landscape 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C. PERLE Project 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 indent="449580">
              <a:lnSpc>
                <a:spcPct val="107000"/>
              </a:lnSpc>
              <a:spcAft>
                <a:spcPts val="0"/>
              </a:spcAft>
            </a:pPr>
            <a:r>
              <a:rPr lang="en-GB" sz="900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1. Scheme and option </a:t>
            </a:r>
            <a:endParaRPr lang="fr-FR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 indent="449580">
              <a:lnSpc>
                <a:spcPct val="107000"/>
              </a:lnSpc>
              <a:spcAft>
                <a:spcPts val="0"/>
              </a:spcAft>
            </a:pPr>
            <a:r>
              <a:rPr lang="en-GB" sz="900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2. Organisation </a:t>
            </a:r>
            <a:endParaRPr lang="fr-FR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 indent="449580">
              <a:lnSpc>
                <a:spcPct val="107000"/>
              </a:lnSpc>
              <a:spcAft>
                <a:spcPts val="0"/>
              </a:spcAft>
            </a:pPr>
            <a:r>
              <a:rPr lang="en-GB" sz="900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3. Programme </a:t>
            </a:r>
            <a:endParaRPr lang="fr-FR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D. General layout 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E. Application &amp; experiment 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F. Machine parameters 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II. Accelerator </a:t>
            </a:r>
            <a:r>
              <a:rPr lang="fr-FR" sz="1300" b="1" dirty="0" err="1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Physics</a:t>
            </a: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/design 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(indicatif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MR10"/>
                <a:cs typeface="CMR10"/>
              </a:rPr>
              <a:t> 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: ~ 40 pages max)</a:t>
            </a:r>
            <a:endParaRPr lang="fr-FR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III. </a:t>
            </a:r>
            <a:r>
              <a:rPr lang="fr-FR" sz="1300" b="1" dirty="0" err="1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Injector</a:t>
            </a: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 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(indicatif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MR10"/>
                <a:cs typeface="CMR10"/>
              </a:rPr>
              <a:t> 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: ~ 20 pages max )</a:t>
            </a:r>
            <a:endParaRPr lang="fr-FR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IV. Merger, diagnostic line &amp; Dump 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(indicatif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MR10"/>
                <a:cs typeface="CMR10"/>
              </a:rPr>
              <a:t> 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: ~ 20 pages max)</a:t>
            </a:r>
            <a:endParaRPr lang="fr-FR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V. Beam diagnostics 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(indicatif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MR10"/>
                <a:cs typeface="CMR10"/>
              </a:rPr>
              <a:t> 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: ~ 25 pages max)</a:t>
            </a:r>
            <a:endParaRPr lang="fr-FR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VI. Magnets 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(indicatif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MR10"/>
                <a:cs typeface="CMR10"/>
              </a:rPr>
              <a:t> 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: ~ 20 pages)</a:t>
            </a:r>
            <a:endParaRPr lang="fr-FR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VII. </a:t>
            </a:r>
            <a:r>
              <a:rPr lang="fr-FR" sz="1300" b="1" dirty="0" err="1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Cryomodules</a:t>
            </a: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 and </a:t>
            </a:r>
            <a:r>
              <a:rPr lang="fr-FR" sz="1300" b="1" dirty="0" err="1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superconducting</a:t>
            </a: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 RF 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(indicatif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MR10"/>
                <a:cs typeface="CMR10"/>
              </a:rPr>
              <a:t> 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: ~ 30 pages max)</a:t>
            </a:r>
            <a:endParaRPr lang="fr-FR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VIII. RF </a:t>
            </a:r>
            <a:r>
              <a:rPr lang="fr-FR" sz="1300" b="1" dirty="0" err="1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systems</a:t>
            </a: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 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(indicatif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MR10"/>
                <a:cs typeface="CMR10"/>
              </a:rPr>
              <a:t> 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: ~ 25 pages max)</a:t>
            </a:r>
            <a:endParaRPr lang="fr-FR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IX. </a:t>
            </a:r>
            <a:r>
              <a:rPr lang="fr-FR" sz="1300" b="1" dirty="0" err="1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Cryogenics</a:t>
            </a: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 </a:t>
            </a:r>
            <a:r>
              <a:rPr lang="fr-FR" sz="1300" b="1" dirty="0" err="1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systems</a:t>
            </a: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 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(indicatif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MR10"/>
                <a:cs typeface="CMR10"/>
              </a:rPr>
              <a:t> 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: ~ 25 pages max)</a:t>
            </a:r>
            <a:endParaRPr lang="fr-FR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F36A4D3-F715-EE90-1A09-450CD716033E}"/>
              </a:ext>
            </a:extLst>
          </p:cNvPr>
          <p:cNvSpPr txBox="1"/>
          <p:nvPr/>
        </p:nvSpPr>
        <p:spPr>
          <a:xfrm>
            <a:off x="6408823" y="1884947"/>
            <a:ext cx="4828263" cy="37797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X. Vacuum </a:t>
            </a:r>
            <a:r>
              <a:rPr lang="fr-FR" sz="1300" b="1" dirty="0" err="1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Systems</a:t>
            </a: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 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(indicatif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MR10"/>
                <a:cs typeface="CMR10"/>
              </a:rPr>
              <a:t> 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: ~ 20 pages max)</a:t>
            </a:r>
            <a:endParaRPr lang="fr-FR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300" b="1" dirty="0">
                <a:effectLst/>
                <a:latin typeface="CMR10"/>
                <a:ea typeface="Calibri" panose="020F0502020204030204" pitchFamily="34" charset="0"/>
                <a:cs typeface="CMR10"/>
              </a:rPr>
              <a:t>XI. Machine Protection system 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(indicatif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MR10"/>
                <a:cs typeface="CMR10"/>
              </a:rPr>
              <a:t> 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: ~ 10 pages max)</a:t>
            </a:r>
            <a:endParaRPr lang="fr-FR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XII. Control </a:t>
            </a:r>
            <a:r>
              <a:rPr lang="fr-FR" sz="1300" b="1" dirty="0" err="1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systems</a:t>
            </a: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 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(indicatif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MR10"/>
                <a:cs typeface="CMR10"/>
              </a:rPr>
              <a:t> 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: ~ 15 pages max)</a:t>
            </a:r>
            <a:endParaRPr lang="fr-FR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XIII. Infra &amp; </a:t>
            </a:r>
            <a:r>
              <a:rPr lang="fr-FR" sz="1300" b="1" dirty="0" err="1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Integration</a:t>
            </a: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 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(indicatif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MR10"/>
                <a:cs typeface="CMR10"/>
              </a:rPr>
              <a:t> 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: ~ 15 pages max)</a:t>
            </a:r>
            <a:endParaRPr lang="fr-FR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XIV. </a:t>
            </a:r>
            <a:r>
              <a:rPr lang="fr-FR" sz="1300" b="1" dirty="0" err="1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Quality</a:t>
            </a: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 management 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(indicatif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MR10"/>
                <a:cs typeface="CMR10"/>
              </a:rPr>
              <a:t> 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: ~ 10 pages max)</a:t>
            </a:r>
            <a:endParaRPr lang="fr-FR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XV. Commissioning 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(indicatif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MR10"/>
                <a:cs typeface="CMR10"/>
              </a:rPr>
              <a:t> 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: ~ 10 pages max)</a:t>
            </a:r>
            <a:endParaRPr lang="fr-FR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XVI. </a:t>
            </a:r>
            <a:r>
              <a:rPr lang="fr-FR" sz="1300" b="1" dirty="0" err="1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Sustainability</a:t>
            </a: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 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(indicatif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MR10"/>
                <a:cs typeface="CMR10"/>
              </a:rPr>
              <a:t> 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: ~ 10 pages max)</a:t>
            </a:r>
            <a:endParaRPr lang="fr-FR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XVII. </a:t>
            </a:r>
            <a:r>
              <a:rPr lang="fr-FR" sz="1300" b="1" dirty="0" err="1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Experiments</a:t>
            </a: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 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(indicatif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MR10"/>
                <a:cs typeface="CMR10"/>
              </a:rPr>
              <a:t> 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: ~ 15 pages max)</a:t>
            </a:r>
            <a:endParaRPr lang="fr-FR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XVIII. </a:t>
            </a:r>
            <a:r>
              <a:rPr lang="fr-FR" sz="1300" b="1" dirty="0" err="1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Safety</a:t>
            </a: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 &amp; Radiation Management 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(indicatif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MR10"/>
                <a:cs typeface="CMR10"/>
              </a:rPr>
              <a:t> </a:t>
            </a:r>
            <a:r>
              <a:rPr lang="fr-FR" sz="1300" i="1" dirty="0">
                <a:solidFill>
                  <a:srgbClr val="2F5496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: ~ 10 pages max)</a:t>
            </a:r>
            <a:endParaRPr lang="fr-FR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1300" b="1" dirty="0">
              <a:solidFill>
                <a:srgbClr val="000000"/>
              </a:solidFill>
              <a:effectLst/>
              <a:latin typeface="CMR10"/>
              <a:ea typeface="Calibri" panose="020F0502020204030204" pitchFamily="34" charset="0"/>
              <a:cs typeface="CMR1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1300" b="1" dirty="0">
              <a:solidFill>
                <a:srgbClr val="000000"/>
              </a:solidFill>
              <a:latin typeface="CMR10"/>
              <a:ea typeface="Calibri" panose="020F0502020204030204" pitchFamily="34" charset="0"/>
              <a:cs typeface="CMR1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300" b="1" dirty="0" err="1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References</a:t>
            </a:r>
            <a:r>
              <a:rPr lang="fr-FR" sz="1300" b="1" dirty="0">
                <a:solidFill>
                  <a:srgbClr val="000000"/>
                </a:solidFill>
                <a:effectLst/>
                <a:latin typeface="CMR10"/>
                <a:ea typeface="Calibri" panose="020F0502020204030204" pitchFamily="34" charset="0"/>
                <a:cs typeface="CMR10"/>
              </a:rPr>
              <a:t> </a:t>
            </a:r>
            <a:endParaRPr lang="fr-FR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482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4A6238-DE10-2C99-1A1F-E3B13C32F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Bases \ Règles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D2FB82-B4DE-A01A-9062-F8DD475B8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016" y="1045825"/>
            <a:ext cx="11767205" cy="4986007"/>
          </a:xfrm>
        </p:spPr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machine de référence</a:t>
            </a:r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décrite dans le TDR est :  </a:t>
            </a:r>
            <a:r>
              <a:rPr lang="fr-F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PERLE   250 MeV, 20 mA.  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document est rédigé en anglais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L’outil utilisé pour la rédaction du document final  est Latex (</a:t>
            </a:r>
            <a:r>
              <a:rPr lang="fr-FR" sz="1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overleaf</a:t>
            </a:r>
            <a:r>
              <a:rPr lang="fr-F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Word pourra être utilisé et un outil de conversion Word -&gt; Latex sera utilisé par l’équipe d’édition ou le coordinateur du chapitre. </a:t>
            </a:r>
            <a:b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Afin de faciliter cette conversion : </a:t>
            </a:r>
          </a:p>
          <a:p>
            <a:pPr marL="1143000" lvl="2" indent="-228600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chapitres/parties écrit(e)s</a:t>
            </a:r>
            <a:r>
              <a:rPr lang="fr-FR" sz="1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avec Word 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devront </a:t>
            </a:r>
            <a:r>
              <a:rPr lang="fr-F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référencer les figures, tableaux, parties et les renvois en utilisant l’onglet </a:t>
            </a:r>
            <a:r>
              <a:rPr lang="fr-FR" sz="14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références &gt; Légendes</a:t>
            </a:r>
            <a:r>
              <a:rPr lang="fr-F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1143000" lvl="2" indent="-228600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fr-F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sources devront aussi être gérées avec l’onglet -&gt; </a:t>
            </a:r>
            <a:r>
              <a:rPr lang="fr-FR" sz="14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citation et bibliographie</a:t>
            </a:r>
            <a:r>
              <a:rPr lang="fr-F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FR" sz="14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 de numérotation ni de référence « à la main »,  (ni de « ci-dessous », </a:t>
            </a:r>
            <a:r>
              <a:rPr lang="fr-FR" sz="1400" b="1" u="sng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  <a:r>
              <a:rPr lang="fr-FR" sz="14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fr-FR" sz="1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Références bibliographiques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Latex : le format sera uniformisé dans le document final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fr-FR" sz="1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Word : utiliser via l’onglet Références -&gt; citation et Bibliographie -&gt; Style : IEEE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fr-FR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Fournir toutes le figures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fr-FR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 un dossier annexe a placer sur le partage (cf. Slide 6)</a:t>
            </a:r>
            <a:endParaRPr lang="fr-FR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9FCBF6A-18B3-C498-E8BF-C8FA41566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7D654D-B899-83A7-62C9-E540E303E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74734C6-1434-39A7-DBAB-EC42270AF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9076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863C31-CFDF-C877-8024-7FE4AD5F3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Redaction</a:t>
            </a:r>
            <a:r>
              <a:rPr lang="fr-FR" dirty="0"/>
              <a:t> 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37DE78-0B01-FC7D-6AE3-780B923B2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FDBFF5-22EB-67A5-D95E-9F2C9C19F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595865-9224-6F3E-6E6C-26A8D1A62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2AFEA9C6-8E44-6E8B-8454-460E0EF563B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0" y="1277938"/>
            <a:ext cx="12192000" cy="37812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Comité de rédaction (= Direction projet)</a:t>
            </a:r>
            <a:endParaRPr lang="fr-FR" sz="1800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Assure la cohérence globale du document.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Définit le découpage en chapitre. 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Assure la rédaction des chapitres introductif et conclusif. </a:t>
            </a:r>
            <a:endParaRPr lang="fr-F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16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Relecteur : A. </a:t>
            </a:r>
            <a:r>
              <a:rPr lang="fr-FR" sz="1600" b="1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Stocchi</a:t>
            </a:r>
            <a:r>
              <a:rPr lang="fr-FR" sz="16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F. Bouly </a:t>
            </a:r>
            <a:endParaRPr lang="fr-FR" sz="16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Coordinateur.trice</a:t>
            </a:r>
            <a:r>
              <a:rPr lang="fr-FR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chapitre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Définit le plan du chapitre, en concertation avec le comité de rédaction et aussi les autres responsables de chapitres </a:t>
            </a: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Définit les rédacteurs des différentes parties constituant le chapitre. Le coordinateur peut aussi être rédacteur. 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16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charge d’assurer le suivi de correction</a:t>
            </a:r>
            <a:endParaRPr lang="fr-FR" sz="16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240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DFA401-9F63-C8AC-4E17-0E8C55809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5980" y="0"/>
            <a:ext cx="9585158" cy="862642"/>
          </a:xfrm>
        </p:spPr>
        <p:txBody>
          <a:bodyPr/>
          <a:lstStyle/>
          <a:p>
            <a:r>
              <a:rPr lang="fr-FR" dirty="0"/>
              <a:t>Suivi de rédaction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360B60-351C-8EE6-0341-03EB6A583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62642"/>
            <a:ext cx="12192000" cy="1268794"/>
          </a:xfrm>
        </p:spPr>
        <p:txBody>
          <a:bodyPr/>
          <a:lstStyle/>
          <a:p>
            <a:r>
              <a:rPr lang="fr-FR" dirty="0"/>
              <a:t>Dépôt,  versions relues et rappel règles dans le partage</a:t>
            </a:r>
          </a:p>
          <a:p>
            <a:pPr lvl="1"/>
            <a:r>
              <a:rPr lang="fr-FR" dirty="0"/>
              <a:t>Lien : </a:t>
            </a:r>
            <a:r>
              <a:rPr lang="fr-FR" dirty="0">
                <a:hlinkClick r:id="rId2"/>
              </a:rPr>
              <a:t>https://sdrive.cnrs.fr/s/NczbjwktwTDALkL</a:t>
            </a:r>
            <a:endParaRPr lang="fr-FR" dirty="0"/>
          </a:p>
          <a:p>
            <a:pPr lvl="1"/>
            <a:r>
              <a:rPr lang="fr-FR" dirty="0"/>
              <a:t>Dossier « contributions »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26D023-A059-02D5-9493-E86F63250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117D2D-14C0-F5D0-A684-F6966E881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2A41AD-F202-8FA6-4508-7BBB51D69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pPr/>
              <a:t>6</a:t>
            </a:fld>
            <a:endParaRPr lang="fr-FR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91D9ED1A-28DA-5E6B-188E-82B2516BF6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5706" y="2204572"/>
            <a:ext cx="6863430" cy="4288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29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DFA401-9F63-C8AC-4E17-0E8C55809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5980" y="0"/>
            <a:ext cx="9585158" cy="862642"/>
          </a:xfrm>
        </p:spPr>
        <p:txBody>
          <a:bodyPr/>
          <a:lstStyle/>
          <a:p>
            <a:r>
              <a:rPr lang="fr-FR" dirty="0"/>
              <a:t>Avancement état au 21/01/2026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2A41AD-F202-8FA6-4508-7BBB51D69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3B6C669-017A-9432-F95C-597551F87D69}"/>
              </a:ext>
            </a:extLst>
          </p:cNvPr>
          <p:cNvSpPr txBox="1"/>
          <p:nvPr/>
        </p:nvSpPr>
        <p:spPr>
          <a:xfrm>
            <a:off x="9555502" y="2792366"/>
            <a:ext cx="2689849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u="sng" dirty="0"/>
              <a:t>Avancement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i="1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fr-FR" sz="1100" dirty="0">
                <a:solidFill>
                  <a:schemeClr val="accent1">
                    <a:lumMod val="75000"/>
                  </a:schemeClr>
                </a:solidFill>
              </a:rPr>
              <a:t> &lt;  25% </a:t>
            </a:r>
            <a:r>
              <a:rPr lang="fr-FR" sz="1100" dirty="0"/>
              <a:t>: pas de plan ou de détails d’avancement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i="1" dirty="0">
                <a:solidFill>
                  <a:schemeClr val="accent1">
                    <a:lumMod val="75000"/>
                  </a:schemeClr>
                </a:solidFill>
              </a:rPr>
              <a:t>a=25% </a:t>
            </a:r>
            <a:r>
              <a:rPr lang="fr-FR" sz="1100" i="1" dirty="0"/>
              <a:t>:  plan reçu mais </a:t>
            </a:r>
            <a:r>
              <a:rPr lang="fr-FR" sz="1100" dirty="0"/>
              <a:t>V0 en cours de </a:t>
            </a:r>
            <a:r>
              <a:rPr lang="fr-FR" sz="1100" dirty="0" err="1"/>
              <a:t>redaction</a:t>
            </a:r>
            <a:endParaRPr lang="fr-F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i="1" dirty="0">
                <a:solidFill>
                  <a:schemeClr val="accent1">
                    <a:lumMod val="75000"/>
                  </a:schemeClr>
                </a:solidFill>
              </a:rPr>
              <a:t>a= 50 % </a:t>
            </a:r>
            <a:r>
              <a:rPr lang="fr-FR" sz="1100" i="1" dirty="0"/>
              <a:t>: </a:t>
            </a:r>
            <a:r>
              <a:rPr lang="fr-FR" sz="1100" dirty="0"/>
              <a:t>V0 reçue en relecture ou en correction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i="1" dirty="0">
                <a:solidFill>
                  <a:schemeClr val="accent1">
                    <a:lumMod val="75000"/>
                  </a:schemeClr>
                </a:solidFill>
              </a:rPr>
              <a:t>a &gt; 50 % </a:t>
            </a:r>
            <a:r>
              <a:rPr lang="fr-FR" sz="1100" dirty="0"/>
              <a:t>: V1 corrigée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i="1" dirty="0">
                <a:solidFill>
                  <a:schemeClr val="accent1">
                    <a:lumMod val="75000"/>
                  </a:schemeClr>
                </a:solidFill>
              </a:rPr>
              <a:t>a ≥ 75% </a:t>
            </a:r>
            <a:r>
              <a:rPr lang="fr-FR" sz="1100" dirty="0"/>
              <a:t>: version finale prête et /ou corrections mineures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i="1" dirty="0">
                <a:solidFill>
                  <a:schemeClr val="accent1">
                    <a:lumMod val="75000"/>
                  </a:schemeClr>
                </a:solidFill>
              </a:rPr>
              <a:t>a = 100 % </a:t>
            </a:r>
            <a:r>
              <a:rPr lang="fr-FR" sz="1100" dirty="0"/>
              <a:t>: version finale intégrée au TDR. Relue &amp; approuvée par Coord. chapitre et Coord. </a:t>
            </a:r>
            <a:r>
              <a:rPr lang="fr-FR" sz="1100" dirty="0" err="1"/>
              <a:t>Board</a:t>
            </a:r>
            <a:r>
              <a:rPr lang="fr-FR" sz="1100" dirty="0"/>
              <a:t>. 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3FB1C67-EF86-B54C-B1EB-03214ECA69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26" y="842755"/>
            <a:ext cx="9585158" cy="5878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09922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2539</TotalTime>
  <Words>804</Words>
  <Application>Microsoft Office PowerPoint</Application>
  <PresentationFormat>Grand écran</PresentationFormat>
  <Paragraphs>105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CMR10</vt:lpstr>
      <vt:lpstr>Courier New</vt:lpstr>
      <vt:lpstr>Symbol</vt:lpstr>
      <vt:lpstr>Wingdings</vt:lpstr>
      <vt:lpstr>Thème Office</vt:lpstr>
      <vt:lpstr>Conception personnalisée</vt:lpstr>
      <vt:lpstr>Présentation PowerPoint</vt:lpstr>
      <vt:lpstr>Objectif</vt:lpstr>
      <vt:lpstr>Structure /Plan </vt:lpstr>
      <vt:lpstr>Bases \ Règles</vt:lpstr>
      <vt:lpstr>Redaction </vt:lpstr>
      <vt:lpstr>Suivi de rédaction</vt:lpstr>
      <vt:lpstr>Avancement état au 21/01/2026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Sophie Cavalier</dc:creator>
  <cp:lastModifiedBy>Frederic Bouly</cp:lastModifiedBy>
  <cp:revision>34</cp:revision>
  <dcterms:created xsi:type="dcterms:W3CDTF">2025-10-02T12:37:31Z</dcterms:created>
  <dcterms:modified xsi:type="dcterms:W3CDTF">2026-01-22T09:43:39Z</dcterms:modified>
</cp:coreProperties>
</file>