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59" r:id="rId2"/>
    <p:sldMasterId id="2147483770" r:id="rId3"/>
  </p:sldMasterIdLst>
  <p:notesMasterIdLst>
    <p:notesMasterId r:id="rId35"/>
  </p:notesMasterIdLst>
  <p:sldIdLst>
    <p:sldId id="258" r:id="rId4"/>
    <p:sldId id="266" r:id="rId5"/>
    <p:sldId id="267" r:id="rId6"/>
    <p:sldId id="1536" r:id="rId7"/>
    <p:sldId id="1537" r:id="rId8"/>
    <p:sldId id="1538" r:id="rId9"/>
    <p:sldId id="1535" r:id="rId10"/>
    <p:sldId id="1532" r:id="rId11"/>
    <p:sldId id="1539" r:id="rId12"/>
    <p:sldId id="1540" r:id="rId13"/>
    <p:sldId id="1529" r:id="rId14"/>
    <p:sldId id="1528" r:id="rId15"/>
    <p:sldId id="1544" r:id="rId16"/>
    <p:sldId id="274" r:id="rId17"/>
    <p:sldId id="1543" r:id="rId18"/>
    <p:sldId id="678" r:id="rId19"/>
    <p:sldId id="684" r:id="rId20"/>
    <p:sldId id="680" r:id="rId21"/>
    <p:sldId id="677" r:id="rId22"/>
    <p:sldId id="278" r:id="rId23"/>
    <p:sldId id="682" r:id="rId24"/>
    <p:sldId id="683" r:id="rId25"/>
    <p:sldId id="681" r:id="rId26"/>
    <p:sldId id="277" r:id="rId27"/>
    <p:sldId id="679" r:id="rId28"/>
    <p:sldId id="1541" r:id="rId29"/>
    <p:sldId id="1542" r:id="rId30"/>
    <p:sldId id="1531" r:id="rId31"/>
    <p:sldId id="1533" r:id="rId32"/>
    <p:sldId id="1530" r:id="rId33"/>
    <p:sldId id="1534" r:id="rId34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00294B"/>
    <a:srgbClr val="456487"/>
    <a:srgbClr val="E05314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2" autoAdjust="0"/>
    <p:restoredTop sz="98233" autoAdjust="0"/>
  </p:normalViewPr>
  <p:slideViewPr>
    <p:cSldViewPr>
      <p:cViewPr varScale="1">
        <p:scale>
          <a:sx n="86" d="100"/>
          <a:sy n="86" d="100"/>
        </p:scale>
        <p:origin x="492" y="6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b="1" i="0" baseline="0">
                <a:effectLst/>
              </a:rPr>
              <a:t>Secteurs d'activités / domaines d'applications industrielles</a:t>
            </a:r>
            <a:endParaRPr lang="fr-FR" sz="1600">
              <a:effectLst/>
            </a:endParaRPr>
          </a:p>
        </c:rich>
      </c:tx>
      <c:layout>
        <c:manualLayout>
          <c:xMode val="edge"/>
          <c:yMode val="edge"/>
          <c:x val="0.16135887274430868"/>
          <c:y val="2.94002277229838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2813155559960069E-2"/>
          <c:y val="0.22948879820270024"/>
          <c:w val="0.43964129483814524"/>
          <c:h val="0.73936743653965764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3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ED-4D07-BDB8-1CECE2C269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AED-4D07-BDB8-1CECE2C26975}"/>
              </c:ext>
            </c:extLst>
          </c:dPt>
          <c:dPt>
            <c:idx val="2"/>
            <c:bubble3D val="0"/>
            <c:explosion val="3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ED-4D07-BDB8-1CECE2C26975}"/>
              </c:ext>
            </c:extLst>
          </c:dPt>
          <c:dPt>
            <c:idx val="3"/>
            <c:bubble3D val="0"/>
            <c:explosion val="4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AED-4D07-BDB8-1CECE2C2697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'Copil 2026'!$B$24:$E$24</c:f>
              <c:strCache>
                <c:ptCount val="4"/>
                <c:pt idx="0">
                  <c:v>Nucléaire (énergie/sécurité)</c:v>
                </c:pt>
                <c:pt idx="1">
                  <c:v>Santé (nucléaire / radiotheraphie)</c:v>
                </c:pt>
                <c:pt idx="2">
                  <c:v>Accélérateurs (technologie/vide/cryo)</c:v>
                </c:pt>
                <c:pt idx="3">
                  <c:v>autres (spatial,quantique, instrumentation)</c:v>
                </c:pt>
              </c:strCache>
            </c:strRef>
          </c:cat>
          <c:val>
            <c:numRef>
              <c:f>'Copil 2026'!$B$25:$E$25</c:f>
              <c:numCache>
                <c:formatCode>General</c:formatCode>
                <c:ptCount val="4"/>
                <c:pt idx="0">
                  <c:v>7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ED-4D07-BDB8-1CECE2C2697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751125577919459"/>
          <c:y val="0.24388285801027218"/>
          <c:w val="0.4260426914101596"/>
          <c:h val="0.7430586595254846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PROPRIETE INTELLECTUELLE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0390512942166973E-2"/>
          <c:y val="0.42460345224375606"/>
          <c:w val="0.91921897411566611"/>
          <c:h val="0.44257796634706986"/>
        </c:manualLayout>
      </c:layout>
      <c:barChart>
        <c:barDir val="col"/>
        <c:grouping val="stacked"/>
        <c:varyColors val="0"/>
        <c:ser>
          <c:idx val="0"/>
          <c:order val="0"/>
          <c:tx>
            <c:v>DI</c:v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'Copil 2026'!$C$15:$C$16</c:f>
              <c:strCache>
                <c:ptCount val="2"/>
                <c:pt idx="0">
                  <c:v>2019-2025</c:v>
                </c:pt>
                <c:pt idx="1">
                  <c:v>2025</c:v>
                </c:pt>
              </c:strCache>
            </c:strRef>
          </c:cat>
          <c:val>
            <c:numRef>
              <c:f>'Copil 2026'!$D$15:$D$16</c:f>
              <c:numCache>
                <c:formatCode>General</c:formatCode>
                <c:ptCount val="2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82-484F-A132-F30ABEFA0938}"/>
            </c:ext>
          </c:extLst>
        </c:ser>
        <c:ser>
          <c:idx val="1"/>
          <c:order val="1"/>
          <c:tx>
            <c:v>Brevet/Protection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'Copil 2026'!$E$15:$E$16</c:f>
              <c:numCache>
                <c:formatCode>General</c:formatCode>
                <c:ptCount val="2"/>
                <c:pt idx="0">
                  <c:v>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82-484F-A132-F30ABEFA093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80847567"/>
        <c:axId val="951638303"/>
      </c:barChart>
      <c:catAx>
        <c:axId val="6808475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51638303"/>
        <c:crosses val="autoZero"/>
        <c:auto val="1"/>
        <c:lblAlgn val="ctr"/>
        <c:lblOffset val="100"/>
        <c:noMultiLvlLbl val="0"/>
      </c:catAx>
      <c:valAx>
        <c:axId val="9516383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084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CONTRATS INDUSTRIELS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En cours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'Copil 2026'!$B$3:$B$5</c:f>
              <c:strCache>
                <c:ptCount val="3"/>
                <c:pt idx="0">
                  <c:v>Contrat collaboration</c:v>
                </c:pt>
                <c:pt idx="1">
                  <c:v>Accord de secret</c:v>
                </c:pt>
                <c:pt idx="2">
                  <c:v>Contrat de prestation </c:v>
                </c:pt>
              </c:strCache>
            </c:strRef>
          </c:cat>
          <c:val>
            <c:numRef>
              <c:f>'Copil 2026'!$C$3:$C$5</c:f>
              <c:numCache>
                <c:formatCode>General</c:formatCode>
                <c:ptCount val="3"/>
                <c:pt idx="0">
                  <c:v>14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5D-4705-A61A-6D180A507F42}"/>
            </c:ext>
          </c:extLst>
        </c:ser>
        <c:ser>
          <c:idx val="1"/>
          <c:order val="1"/>
          <c:tx>
            <c:v>2025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'Copil 2026'!$D$3:$D$5</c:f>
              <c:numCache>
                <c:formatCode>General</c:formatCode>
                <c:ptCount val="3"/>
                <c:pt idx="0">
                  <c:v>7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5D-4705-A61A-6D180A507F42}"/>
            </c:ext>
          </c:extLst>
        </c:ser>
        <c:ser>
          <c:idx val="2"/>
          <c:order val="2"/>
          <c:tx>
            <c:v>CIFRE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'Copil 2026'!$E$3:$E$5</c:f>
              <c:numCache>
                <c:formatCode>General</c:formatCode>
                <c:ptCount val="3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5D-4705-A61A-6D180A507F4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770529135"/>
        <c:axId val="951636639"/>
      </c:barChart>
      <c:catAx>
        <c:axId val="770529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51636639"/>
        <c:crosses val="autoZero"/>
        <c:auto val="1"/>
        <c:lblAlgn val="ctr"/>
        <c:lblOffset val="100"/>
        <c:noMultiLvlLbl val="0"/>
      </c:catAx>
      <c:valAx>
        <c:axId val="9516366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0529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17/02/2026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3728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t>17/02/2026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12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t>17/02/2026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938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8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39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léments :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3E441-9CE9-467E-A45E-81261F83965F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48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9" y="149426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74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1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9" y="149426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397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1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986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1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06213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0416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roduction V2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16054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7620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139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1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8986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1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42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4945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9" y="149426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432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1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9" y="149426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760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1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0771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1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33911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0783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7825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2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6235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1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034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1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1410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1293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1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75644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introduction V2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1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17198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 + 1 chiff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4289" y="5427356"/>
            <a:ext cx="549978" cy="549960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0890" y="208978"/>
            <a:ext cx="8947185" cy="61723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21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/>
              <a:t>TITRE 1</a:t>
            </a:r>
            <a:br>
              <a:rPr lang="fr-FR"/>
            </a:br>
            <a:r>
              <a:rPr lang="fr-FR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716315" y="1517"/>
            <a:ext cx="296888" cy="76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21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0518418" y="4893182"/>
            <a:ext cx="254357" cy="11663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2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8907018" y="5805021"/>
            <a:ext cx="1865759" cy="2544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21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316" y="997023"/>
            <a:ext cx="9563662" cy="4224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357" b="1" i="0" baseline="0">
                <a:solidFill>
                  <a:schemeClr val="accent4"/>
                </a:solidFill>
                <a:latin typeface="+mn-lt"/>
              </a:defRPr>
            </a:lvl1pPr>
            <a:lvl2pPr marL="807920" indent="-269306">
              <a:buClr>
                <a:schemeClr val="accent4"/>
              </a:buClr>
              <a:buFont typeface="Wingdings" pitchFamily="2" charset="2"/>
              <a:buChar char="§"/>
              <a:defRPr sz="2121" baseline="0">
                <a:solidFill>
                  <a:schemeClr val="bg2"/>
                </a:solidFill>
                <a:latin typeface="+mn-lt"/>
              </a:defRPr>
            </a:lvl2pPr>
            <a:lvl3pPr marL="1481186" indent="-403960">
              <a:buFont typeface="Arial" panose="020B0604020202020204" pitchFamily="34" charset="0"/>
              <a:buChar char="•"/>
              <a:defRPr sz="2121">
                <a:solidFill>
                  <a:schemeClr val="bg2"/>
                </a:solidFill>
                <a:latin typeface="+mn-lt"/>
              </a:defRPr>
            </a:lvl3pPr>
            <a:lvl4pPr marL="1952472" indent="-336633">
              <a:buClr>
                <a:schemeClr val="tx2"/>
              </a:buClr>
              <a:buFont typeface="Wingdings" pitchFamily="2" charset="2"/>
              <a:buChar char="ü"/>
              <a:defRPr sz="1885">
                <a:solidFill>
                  <a:schemeClr val="bg2"/>
                </a:solidFill>
                <a:latin typeface="+mn-lt"/>
              </a:defRPr>
            </a:lvl4pPr>
            <a:lvl5pPr marL="2154452" indent="0">
              <a:buClr>
                <a:schemeClr val="tx2"/>
              </a:buClr>
              <a:buFontTx/>
              <a:buNone/>
              <a:defRPr sz="1885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insérer du texte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24562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1" y="797497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61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5526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1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3706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92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t>17/02/2026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34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t>17/02/2026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4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1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56" r:id="rId2"/>
    <p:sldLayoutId id="2147483727" r:id="rId3"/>
    <p:sldLayoutId id="2147483738" r:id="rId4"/>
    <p:sldLayoutId id="2147483753" r:id="rId5"/>
    <p:sldLayoutId id="2147483754" r:id="rId6"/>
    <p:sldLayoutId id="2147483755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58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4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1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4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1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9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07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</p:sldLayoutIdLst>
  <p:hf hdr="0"/>
  <p:txStyles>
    <p:titleStyle>
      <a:lvl1pPr algn="l" defTabSz="9143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0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6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2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9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5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1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97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4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9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5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8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5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1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4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1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4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1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9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80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hf hdr="0"/>
  <p:txStyles>
    <p:titleStyle>
      <a:lvl1pPr algn="l" defTabSz="9143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0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6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2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9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5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1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97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4" indent="-228594" algn="l" defTabSz="9143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9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5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8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5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1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jpg"/><Relationship Id="rId3" Type="http://schemas.openxmlformats.org/officeDocument/2006/relationships/image" Target="../media/image26.png"/><Relationship Id="rId21" Type="http://schemas.openxmlformats.org/officeDocument/2006/relationships/image" Target="../media/image44.svg"/><Relationship Id="rId7" Type="http://schemas.openxmlformats.org/officeDocument/2006/relationships/image" Target="../media/image30.pn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jpg"/><Relationship Id="rId23" Type="http://schemas.openxmlformats.org/officeDocument/2006/relationships/image" Target="../media/image46.png"/><Relationship Id="rId10" Type="http://schemas.openxmlformats.org/officeDocument/2006/relationships/image" Target="../media/image33.jpg"/><Relationship Id="rId19" Type="http://schemas.openxmlformats.org/officeDocument/2006/relationships/image" Target="../media/image42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intranet.ijclab.in2p3.fr/stiri-accueil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AEE-26E2-4090-BA40-F9D135FCBEFC}" type="datetime1">
              <a:rPr lang="fr-FR" smtClean="0"/>
              <a:t>17/02/2026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1C90711A-80BC-4851-8910-8FDA541177BE}"/>
              </a:ext>
            </a:extLst>
          </p:cNvPr>
          <p:cNvSpPr>
            <a:spLocks noGrp="1"/>
          </p:cNvSpPr>
          <p:nvPr/>
        </p:nvSpPr>
        <p:spPr>
          <a:xfrm>
            <a:off x="1930003" y="747151"/>
            <a:ext cx="6713219" cy="998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dirty="0"/>
              <a:t>COPIL STIRI </a:t>
            </a:r>
            <a:br>
              <a:rPr lang="fr-FR" sz="3200" dirty="0"/>
            </a:br>
            <a:r>
              <a:rPr lang="fr-FR" sz="3200" dirty="0"/>
              <a:t>Mardi 17 février 2026</a:t>
            </a:r>
          </a:p>
        </p:txBody>
      </p:sp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C3F2BB19-240C-415E-806C-4A1C766C0072}"/>
              </a:ext>
            </a:extLst>
          </p:cNvPr>
          <p:cNvSpPr txBox="1">
            <a:spLocks/>
          </p:cNvSpPr>
          <p:nvPr/>
        </p:nvSpPr>
        <p:spPr>
          <a:xfrm>
            <a:off x="513266" y="1841651"/>
            <a:ext cx="2304257" cy="451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dirty="0">
                <a:solidFill>
                  <a:srgbClr val="FF6700"/>
                </a:solidFill>
              </a:rPr>
              <a:t>Ordre du jour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266" y="2394783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Bilan des partenariats publics et privés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Présentation des activités de Nour </a:t>
            </a:r>
            <a:r>
              <a:rPr lang="fr-FR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Hleiss</a:t>
            </a: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Ingénieure Transfert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Discussion autour de 3 sujets :</a:t>
            </a:r>
            <a:b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Quels sont les besoins dans vos équipes/pôles ?</a:t>
            </a:r>
          </a:p>
          <a:p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Comment voyez-vous la collaboration de vos pôles avec le STIRI ?</a:t>
            </a:r>
            <a:b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Quel est pour vous le rôle du STIRI dans la stratégie scientifique d’</a:t>
            </a:r>
            <a:r>
              <a:rPr lang="fr-FR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068798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43D66F-38F5-495C-83FC-A1D8826C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01/03/2020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5D1CE4-0D5C-47A1-B5AE-42270E13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Mon exposé - Lieu - Titre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5C1CA0F-6544-46AD-8510-8FB2D9F1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F2891FB-47F8-41F5-A1CD-1EC7CA875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7720" y="2082116"/>
            <a:ext cx="8360017" cy="1717570"/>
          </a:xfrm>
        </p:spPr>
        <p:txBody>
          <a:bodyPr>
            <a:noAutofit/>
          </a:bodyPr>
          <a:lstStyle/>
          <a:p>
            <a:r>
              <a:rPr lang="fr-FR" sz="3534" dirty="0"/>
              <a:t>Valorisation de la recherche : Bilan 2025</a:t>
            </a:r>
          </a:p>
          <a:p>
            <a:endParaRPr lang="fr-FR" sz="3534" dirty="0"/>
          </a:p>
        </p:txBody>
      </p:sp>
    </p:spTree>
    <p:extLst>
      <p:ext uri="{BB962C8B-B14F-4D97-AF65-F5344CB8AC3E}">
        <p14:creationId xmlns:p14="http://schemas.microsoft.com/office/powerpoint/2010/main" val="110518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79EC88-8454-43EE-961A-68334E6B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01/03/2020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4DE6E36-C085-4CD6-BB1E-0FCDDA7F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Mon exposé - Lieu - Titre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FB02C47-0344-4EC9-BAD4-B76AE999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C334AE40-291F-4A43-B273-2310304CE4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957277"/>
              </p:ext>
            </p:extLst>
          </p:nvPr>
        </p:nvGraphicFramePr>
        <p:xfrm>
          <a:off x="2938116" y="3334013"/>
          <a:ext cx="4303521" cy="2315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E04F1D78-B63B-403C-AD22-CA7FE2615934}"/>
              </a:ext>
            </a:extLst>
          </p:cNvPr>
          <p:cNvGraphicFramePr>
            <a:graphicFrameLocks/>
          </p:cNvGraphicFramePr>
          <p:nvPr/>
        </p:nvGraphicFramePr>
        <p:xfrm>
          <a:off x="6242305" y="1007719"/>
          <a:ext cx="3056015" cy="213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F404AE80-3682-4705-A7EC-9B69C0971CDD}"/>
              </a:ext>
            </a:extLst>
          </p:cNvPr>
          <p:cNvGraphicFramePr>
            <a:graphicFrameLocks/>
          </p:cNvGraphicFramePr>
          <p:nvPr/>
        </p:nvGraphicFramePr>
        <p:xfrm>
          <a:off x="1127236" y="757328"/>
          <a:ext cx="3688061" cy="2398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itre 1">
            <a:extLst>
              <a:ext uri="{FF2B5EF4-FFF2-40B4-BE49-F238E27FC236}">
                <a16:creationId xmlns:a16="http://schemas.microsoft.com/office/drawing/2014/main" id="{D6161F77-425D-40E9-B35E-14BA24C9F020}"/>
              </a:ext>
            </a:extLst>
          </p:cNvPr>
          <p:cNvSpPr txBox="1">
            <a:spLocks/>
          </p:cNvSpPr>
          <p:nvPr/>
        </p:nvSpPr>
        <p:spPr>
          <a:xfrm>
            <a:off x="1127237" y="147142"/>
            <a:ext cx="5688446" cy="432048"/>
          </a:xfrm>
          <a:prstGeom prst="rect">
            <a:avLst/>
          </a:prstGeom>
        </p:spPr>
        <p:txBody>
          <a:bodyPr vert="horz" lIns="80793" tIns="40397" rIns="80793" bIns="40397" rtlCol="0" anchor="ctr">
            <a:noAutofit/>
          </a:bodyPr>
          <a:lstStyle>
            <a:lvl1pPr algn="l" defTabSz="10348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16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2" fontAlgn="auto">
              <a:spcAft>
                <a:spcPts val="0"/>
              </a:spcAft>
              <a:defRPr/>
            </a:pPr>
            <a:r>
              <a:rPr lang="fr-FR" sz="2828" dirty="0">
                <a:latin typeface="Calibri Light" panose="020F0302020204030204"/>
              </a:rPr>
              <a:t>Valorisation &amp; Innovation : Bilan 2025</a:t>
            </a:r>
          </a:p>
        </p:txBody>
      </p:sp>
    </p:spTree>
    <p:extLst>
      <p:ext uri="{BB962C8B-B14F-4D97-AF65-F5344CB8AC3E}">
        <p14:creationId xmlns:p14="http://schemas.microsoft.com/office/powerpoint/2010/main" val="404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861065" y="162047"/>
            <a:ext cx="5688446" cy="432048"/>
          </a:xfrm>
          <a:prstGeom prst="rect">
            <a:avLst/>
          </a:prstGeom>
        </p:spPr>
        <p:txBody>
          <a:bodyPr vert="horz" lIns="80793" tIns="40397" rIns="80793" bIns="40397" rtlCol="0" anchor="ctr">
            <a:noAutofit/>
          </a:bodyPr>
          <a:lstStyle>
            <a:lvl1pPr algn="l" defTabSz="10348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16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2" fontAlgn="auto">
              <a:spcAft>
                <a:spcPts val="0"/>
              </a:spcAft>
              <a:defRPr/>
            </a:pPr>
            <a:r>
              <a:rPr lang="fr-FR" sz="2828" dirty="0">
                <a:latin typeface="Calibri Light" panose="020F0302020204030204"/>
              </a:rPr>
              <a:t>Valorisation &amp; Innovation : Bilan 2025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192838-3A3D-4E73-8241-036A420B738E}"/>
              </a:ext>
            </a:extLst>
          </p:cNvPr>
          <p:cNvSpPr/>
          <p:nvPr/>
        </p:nvSpPr>
        <p:spPr>
          <a:xfrm>
            <a:off x="4089802" y="1063724"/>
            <a:ext cx="3360228" cy="107721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Dépôt de brevet et savoir-faire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endParaRPr lang="fr-FR" sz="1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 extension mondiale brevet      «</a:t>
            </a:r>
            <a:r>
              <a:rPr lang="fr-FR" sz="1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Dosimoems</a:t>
            </a:r>
            <a:r>
              <a:rPr lang="fr-FR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»</a:t>
            </a:r>
            <a:r>
              <a:rPr lang="fr-FR" sz="1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03BAD4-2217-4674-A689-B30C940175B1}"/>
              </a:ext>
            </a:extLst>
          </p:cNvPr>
          <p:cNvSpPr/>
          <p:nvPr/>
        </p:nvSpPr>
        <p:spPr>
          <a:xfrm>
            <a:off x="4102805" y="2686449"/>
            <a:ext cx="3689791" cy="83099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u="sng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Licence et T</a:t>
            </a:r>
            <a:r>
              <a:rPr lang="fr-FR" sz="18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ransfert de technologie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 Licence de savoir-faire (Ingénierie)</a:t>
            </a:r>
            <a:endParaRPr lang="fr-FR" sz="1800" b="1" kern="0" dirty="0">
              <a:solidFill>
                <a:prstClr val="black"/>
              </a:solidFill>
              <a:latin typeface="Calibri" panose="020F0502020204030204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EE1A32-6CB6-417C-8FA5-D8DB6F017F33}"/>
              </a:ext>
            </a:extLst>
          </p:cNvPr>
          <p:cNvSpPr/>
          <p:nvPr/>
        </p:nvSpPr>
        <p:spPr>
          <a:xfrm>
            <a:off x="515480" y="1020990"/>
            <a:ext cx="3169458" cy="1200329"/>
          </a:xfrm>
          <a:prstGeom prst="rect">
            <a:avLst/>
          </a:prstGeom>
          <a:solidFill>
            <a:srgbClr val="E7E6E6">
              <a:lumMod val="90000"/>
            </a:srgbClr>
          </a:solidFill>
        </p:spPr>
        <p:txBody>
          <a:bodyPr wrap="square">
            <a:spAutoFit/>
          </a:bodyPr>
          <a:lstStyle/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u="sng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14 Contrats de collaboration avec les entreprises </a:t>
            </a: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dont </a:t>
            </a:r>
            <a:r>
              <a:rPr lang="fr-FR" sz="1800" b="1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4 CIFRE</a:t>
            </a: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~ </a:t>
            </a:r>
            <a:r>
              <a:rPr lang="fr-FR" sz="1800" b="1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565 k€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647FB36-E8F8-4983-B420-62C47AB4B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767" y="5312210"/>
            <a:ext cx="532861" cy="25307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F0C1CE6-BCC3-4C63-99DA-C0914001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661" y="4487187"/>
            <a:ext cx="1088185" cy="25128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39F2DC7-C198-48DC-BEA5-08F21ADF4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010" y="4823456"/>
            <a:ext cx="475424" cy="4754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4935080-92EC-45DB-8CE0-5733CFC2A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947" y="4976727"/>
            <a:ext cx="557676" cy="55767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AA0D34D-00B1-4E75-9590-4CD2FF984006}"/>
              </a:ext>
            </a:extLst>
          </p:cNvPr>
          <p:cNvGrpSpPr/>
          <p:nvPr/>
        </p:nvGrpSpPr>
        <p:grpSpPr>
          <a:xfrm>
            <a:off x="936699" y="4065099"/>
            <a:ext cx="1955969" cy="1305614"/>
            <a:chOff x="419333" y="3219054"/>
            <a:chExt cx="3125602" cy="118559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C9C836-323C-45F1-B66F-EE097AE97343}"/>
                </a:ext>
              </a:extLst>
            </p:cNvPr>
            <p:cNvSpPr/>
            <p:nvPr/>
          </p:nvSpPr>
          <p:spPr>
            <a:xfrm>
              <a:off x="419333" y="3219054"/>
              <a:ext cx="3125602" cy="1185596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</p:spPr>
          <p:txBody>
            <a:bodyPr wrap="square">
              <a:spAutoFit/>
            </a:bodyPr>
            <a:lstStyle/>
            <a:p>
              <a:pPr defTabSz="100482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b="1" u="sng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1 Start up</a:t>
              </a:r>
              <a:endParaRPr lang="fr-FR" sz="1000" b="1" kern="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  <a:p>
              <a:pPr algn="ctr" defTabSz="100482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 </a:t>
              </a:r>
            </a:p>
            <a:p>
              <a:pPr algn="ctr" defTabSz="100482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fr-FR" sz="18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Gamma Camera (Physique Santé)</a:t>
              </a:r>
            </a:p>
            <a:p>
              <a:pPr algn="ctr" defTabSz="100482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84" kern="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DBCFD2DF-A34C-4E51-AA2D-E05E2CF4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114" y="3279089"/>
              <a:ext cx="1194774" cy="243343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57220CB2-991B-44CF-B3D2-C804CAB1F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700" y="4761497"/>
            <a:ext cx="762663" cy="266932"/>
          </a:xfrm>
          <a:prstGeom prst="rect">
            <a:avLst/>
          </a:prstGeom>
        </p:spPr>
      </p:pic>
      <p:pic>
        <p:nvPicPr>
          <p:cNvPr id="35" name="Image 34" descr="Logo Framatome">
            <a:extLst>
              <a:ext uri="{FF2B5EF4-FFF2-40B4-BE49-F238E27FC236}">
                <a16:creationId xmlns:a16="http://schemas.microsoft.com/office/drawing/2014/main" id="{AA1BE245-C179-49E8-B233-76128AA47A1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38" y="5451616"/>
            <a:ext cx="1131650" cy="13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0AABE43-64EC-4AB5-AF85-D4289E21C7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7958" y="4720010"/>
            <a:ext cx="376376" cy="30718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75957CD-77AC-45DE-A144-09CAE302D4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2157" y="4800975"/>
            <a:ext cx="486672" cy="48667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496C790-AFC2-49DF-ACD7-BED6A0DF7A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8972" y="5320691"/>
            <a:ext cx="801716" cy="25317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338C88BE-374A-4063-9415-564399CB77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3239" y="4827299"/>
            <a:ext cx="369690" cy="39167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425DC24-E79B-443D-AA6A-451A06E0595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11" t="18124" r="8779" b="22971"/>
          <a:stretch/>
        </p:blipFill>
        <p:spPr>
          <a:xfrm>
            <a:off x="8153797" y="4376786"/>
            <a:ext cx="1029921" cy="43190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F1012E3-D4A3-40D8-B366-59E9694DE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2661" y="4789763"/>
            <a:ext cx="803650" cy="24913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EC0789D-1AF2-47AE-9A04-119C4F0221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5637" y="4442910"/>
            <a:ext cx="533246" cy="399934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3221547E-187B-41F0-8B13-6158E7D362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32452" y="4988186"/>
            <a:ext cx="689787" cy="446381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0C342DC-47C6-4E6C-93C7-FF68B2D1DFAC}"/>
              </a:ext>
            </a:extLst>
          </p:cNvPr>
          <p:cNvSpPr/>
          <p:nvPr/>
        </p:nvSpPr>
        <p:spPr>
          <a:xfrm>
            <a:off x="4701499" y="3861171"/>
            <a:ext cx="341186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Partenaires industriels et hospitaliers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1B06B7-C522-4B11-96CB-A2F310F056D5}"/>
              </a:ext>
            </a:extLst>
          </p:cNvPr>
          <p:cNvSpPr/>
          <p:nvPr/>
        </p:nvSpPr>
        <p:spPr>
          <a:xfrm>
            <a:off x="7996553" y="1560611"/>
            <a:ext cx="2548813" cy="1494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u="sng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Laboratoire commun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84" b="1" u="sng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14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INNOVATION MOLTEN SALT LAB (</a:t>
            </a:r>
            <a:r>
              <a:rPr lang="fr-FR" sz="1414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IMS LAB)</a:t>
            </a:r>
            <a:endParaRPr lang="fr-FR" sz="1800" b="1" u="sng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9FF5B7F0-E488-49B7-A994-AC58E96FB3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3283" y="2482637"/>
            <a:ext cx="399935" cy="3999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DD582D-1E12-4195-882E-37269594CA3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34" y="2485335"/>
            <a:ext cx="407064" cy="4070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97733B-AC4B-4C0F-9B6B-3AFAF40F3DE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1" b="28188"/>
          <a:stretch/>
        </p:blipFill>
        <p:spPr>
          <a:xfrm>
            <a:off x="9630277" y="2529426"/>
            <a:ext cx="831359" cy="3063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2941BE-5E1E-4FAD-B0DB-403A3E0EBDD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26" y="5268942"/>
            <a:ext cx="377262" cy="342479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E04D9138-BF2C-4110-90A5-814664FFC45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11700" y="4679766"/>
            <a:ext cx="812628" cy="23247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CB8240A-D3EA-45DF-94EC-E5B027C871C3}"/>
              </a:ext>
            </a:extLst>
          </p:cNvPr>
          <p:cNvSpPr/>
          <p:nvPr/>
        </p:nvSpPr>
        <p:spPr>
          <a:xfrm>
            <a:off x="350650" y="2546753"/>
            <a:ext cx="3499118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u="sng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3 contrats de prestation de service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(contrats &gt; 10 k€) </a:t>
            </a:r>
            <a:r>
              <a:rPr lang="fr-FR" sz="1800" b="1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~ 240 k€</a:t>
            </a:r>
            <a:endParaRPr lang="fr-FR" sz="1200" b="1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A17C5ECD-A725-49A4-9A23-59C4CFFAAC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71173" y="5000462"/>
            <a:ext cx="695767" cy="13915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6F33BBA0-6B7A-40F7-B26B-330E07CE2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0644" y="5429257"/>
            <a:ext cx="637006" cy="212336"/>
          </a:xfrm>
          <a:prstGeom prst="rect">
            <a:avLst/>
          </a:prstGeom>
        </p:spPr>
      </p:pic>
      <p:pic>
        <p:nvPicPr>
          <p:cNvPr id="1026" name="Picture 2" descr="Eloïse | sfmu2007">
            <a:extLst>
              <a:ext uri="{FF2B5EF4-FFF2-40B4-BE49-F238E27FC236}">
                <a16:creationId xmlns:a16="http://schemas.microsoft.com/office/drawing/2014/main" id="{9244ED67-576A-4E06-A10F-65DC85CCA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00" y="4533157"/>
            <a:ext cx="645010" cy="22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0AAA6E2-7AE5-4468-8B70-2262F020C1C8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2739" t="24820" r="23978" b="28667"/>
          <a:stretch/>
        </p:blipFill>
        <p:spPr>
          <a:xfrm>
            <a:off x="7707223" y="4805483"/>
            <a:ext cx="532861" cy="247843"/>
          </a:xfrm>
          <a:prstGeom prst="rect">
            <a:avLst/>
          </a:prstGeom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57CD200F-097B-47A1-B607-C2875913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516" y="5131770"/>
            <a:ext cx="609713" cy="198156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38" name="Signe de multiplication 37">
            <a:extLst>
              <a:ext uri="{FF2B5EF4-FFF2-40B4-BE49-F238E27FC236}">
                <a16:creationId xmlns:a16="http://schemas.microsoft.com/office/drawing/2014/main" id="{B9F20DE9-774B-4F3F-BC43-DE995BB94029}"/>
              </a:ext>
            </a:extLst>
          </p:cNvPr>
          <p:cNvSpPr/>
          <p:nvPr/>
        </p:nvSpPr>
        <p:spPr>
          <a:xfrm>
            <a:off x="8887023" y="1076716"/>
            <a:ext cx="619375" cy="687537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59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74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43D66F-38F5-495C-83FC-A1D8826C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01/03/2020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5D1CE4-0D5C-47A1-B5AE-42270E13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 exposé - Lieu - Titre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5C1CA0F-6544-46AD-8510-8FB2D9F1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F2891FB-47F8-41F5-A1CD-1EC7CA875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763" y="2075221"/>
            <a:ext cx="9246329" cy="1171469"/>
          </a:xfrm>
        </p:spPr>
        <p:txBody>
          <a:bodyPr>
            <a:noAutofit/>
          </a:bodyPr>
          <a:lstStyle/>
          <a:p>
            <a:pPr algn="ctr"/>
            <a:r>
              <a:rPr lang="fr-FR" sz="3534" dirty="0"/>
              <a:t>Valorisation de la recherche : Quelle stratégie pour le nouveau mandat 2026 – 2030 ?</a:t>
            </a:r>
          </a:p>
        </p:txBody>
      </p:sp>
    </p:spTree>
    <p:extLst>
      <p:ext uri="{BB962C8B-B14F-4D97-AF65-F5344CB8AC3E}">
        <p14:creationId xmlns:p14="http://schemas.microsoft.com/office/powerpoint/2010/main" val="378827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29266485-1F8C-49AD-A5D5-E767E4406627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42B3E8-B88A-484B-9FFC-45E9B36C7915}"/>
              </a:ext>
            </a:extLst>
          </p:cNvPr>
          <p:cNvSpPr/>
          <p:nvPr/>
        </p:nvSpPr>
        <p:spPr>
          <a:xfrm>
            <a:off x="2489200" y="2309688"/>
            <a:ext cx="5980606" cy="923326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5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+mn-cs"/>
              </a:rPr>
              <a:t>Ingénieure Transfert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2D11BA-7DF5-4D69-9F6D-98DC73ED7B78}"/>
              </a:ext>
            </a:extLst>
          </p:cNvPr>
          <p:cNvSpPr/>
          <p:nvPr/>
        </p:nvSpPr>
        <p:spPr>
          <a:xfrm>
            <a:off x="3653865" y="4183672"/>
            <a:ext cx="3322442" cy="923326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+mn-cs"/>
              </a:rPr>
              <a:t>Présentation pour le COPIL –STIRI</a:t>
            </a: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+mn-cs"/>
              </a:rPr>
              <a:t>17/2/2026</a:t>
            </a:r>
          </a:p>
        </p:txBody>
      </p:sp>
    </p:spTree>
    <p:extLst>
      <p:ext uri="{BB962C8B-B14F-4D97-AF65-F5344CB8AC3E}">
        <p14:creationId xmlns:p14="http://schemas.microsoft.com/office/powerpoint/2010/main" val="137208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b="1" dirty="0">
                <a:latin typeface="Arial Black" panose="020B0A04020102020204" pitchFamily="34" charset="0"/>
              </a:rPr>
              <a:t>Le pont entre la recherche et l’industrie</a:t>
            </a:r>
          </a:p>
          <a:p>
            <a:pPr marL="0" indent="0" algn="ctr">
              <a:buNone/>
            </a:pPr>
            <a:r>
              <a:rPr lang="fr-FR" b="1" dirty="0">
                <a:latin typeface="Arial Black" panose="020B0A04020102020204" pitchFamily="34" charset="0"/>
              </a:rPr>
              <a:t>Un acteur clé de l’innovation</a:t>
            </a:r>
          </a:p>
          <a:p>
            <a:pPr marL="0" indent="0" algn="ctr">
              <a:buNone/>
            </a:pPr>
            <a:r>
              <a:rPr lang="fr-FR" b="1" dirty="0">
                <a:latin typeface="Arial Black" panose="020B0A04020102020204" pitchFamily="34" charset="0"/>
              </a:rPr>
              <a:t>Valoriser l’innovation et créer des partenariats gagnant-gagnant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29266485-1F8C-49AD-A5D5-E767E4406627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90145" y="293530"/>
            <a:ext cx="5688446" cy="432034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Black" panose="020B0A04020102020204" pitchFamily="34" charset="0"/>
              </a:rPr>
              <a:t>C’est quoi un IT?</a:t>
            </a:r>
            <a:br>
              <a:rPr lang="fr-FR" dirty="0">
                <a:latin typeface="Arial Black" panose="020B0A04020102020204" pitchFamily="34" charset="0"/>
              </a:rPr>
            </a:b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7DAB7C-73ED-4F14-B12D-54B17D07D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78" y="3029745"/>
            <a:ext cx="3456619" cy="23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9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EB9A5F-463F-4F49-B381-A3D8F7CC8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754" y="1714326"/>
            <a:ext cx="9928008" cy="1073936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Arial Black" panose="020B0A04020102020204" pitchFamily="34" charset="0"/>
              </a:rPr>
              <a:t>Interface entre les laboratoires de recherche et les entreprises pour créer des partenariats, des contrats, et des projets collaboratifs.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0F5F84-92AA-49EF-A39C-04DB5013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29266485-1F8C-49AD-A5D5-E767E4406627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C44A6A-78D1-46CA-933B-A0196D55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6A5C63-BA70-44A9-B035-606BDB4A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63490F2-9B8A-4334-8EDB-2BCC2844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Rôle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904136-C23B-4CB2-980C-E3665AB21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460" y="2381693"/>
            <a:ext cx="4608360" cy="30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66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Appel « Plateformes 2022 »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852945" y="1141082"/>
            <a:ext cx="9563036" cy="4580957"/>
          </a:xfrm>
        </p:spPr>
        <p:txBody>
          <a:bodyPr/>
          <a:lstStyle/>
          <a:p>
            <a:pPr marL="201980" indent="-201980" algn="just">
              <a:buFont typeface="Arial" panose="020B0604020202020204" pitchFamily="34" charset="0"/>
              <a:buChar char="•"/>
            </a:pPr>
            <a:r>
              <a:rPr lang="fr-FR" sz="1296" dirty="0">
                <a:latin typeface="Calibri" panose="020F0502020204030204" pitchFamily="34" charset="0"/>
                <a:cs typeface="Calibri" panose="020F0502020204030204" pitchFamily="34" charset="0"/>
              </a:rPr>
              <a:t>Objectifs</a:t>
            </a:r>
            <a:r>
              <a:rPr lang="fr-FR" sz="1296" b="0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1009899" lvl="1" indent="-201980" algn="just">
              <a:buFont typeface="Arial" panose="020B0604020202020204" pitchFamily="34" charset="0"/>
              <a:buChar char="•"/>
            </a:pPr>
            <a:r>
              <a:rPr lang="fr-FR" sz="1296" dirty="0">
                <a:solidFill>
                  <a:srgbClr val="0C28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 à l’une des missions statutaires du CNRS en matière de transfert des résultats de la recherche, de leur valorisation, et du développement des interactions avec le monde socio-économique (</a:t>
            </a:r>
            <a:r>
              <a:rPr lang="fr-FR" sz="1296" u="sng" dirty="0">
                <a:solidFill>
                  <a:srgbClr val="0C28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décret n°82-993 du 24 novembre 1982 portant son organisation et son fonctionnement</a:t>
            </a:r>
            <a:r>
              <a:rPr lang="fr-FR" sz="1296" dirty="0">
                <a:solidFill>
                  <a:srgbClr val="0C28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;</a:t>
            </a:r>
            <a:endParaRPr lang="fr-FR" sz="1296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899" lvl="1" indent="-201980" algn="just">
              <a:buFont typeface="Arial" panose="020B0604020202020204" pitchFamily="34" charset="0"/>
              <a:buChar char="•"/>
            </a:pPr>
            <a:r>
              <a:rPr lang="fr-FR" sz="1296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Favoriser l'ouverture des plateformes de recherche aux partenaires industriels ; </a:t>
            </a:r>
          </a:p>
          <a:p>
            <a:pPr marL="1009899" lvl="1" indent="-201980" algn="just">
              <a:buFont typeface="Arial" panose="020B0604020202020204" pitchFamily="34" charset="0"/>
              <a:buChar char="•"/>
            </a:pPr>
            <a:r>
              <a:rPr lang="fr-FR" sz="1296" dirty="0">
                <a:solidFill>
                  <a:srgbClr val="0C28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Augmenter le volume de contrats industriels pour le laboratoire.</a:t>
            </a:r>
          </a:p>
          <a:p>
            <a:pPr marL="1009899" lvl="1" indent="-201980" algn="just">
              <a:buFont typeface="Arial" panose="020B0604020202020204" pitchFamily="34" charset="0"/>
              <a:buChar char="•"/>
            </a:pPr>
            <a:endParaRPr lang="fr-FR" sz="1296" dirty="0">
              <a:solidFill>
                <a:srgbClr val="0C28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1980" indent="-201980" algn="just">
              <a:buFont typeface="Arial" panose="020B0604020202020204" pitchFamily="34" charset="0"/>
              <a:buChar char="•"/>
            </a:pPr>
            <a:r>
              <a:rPr lang="fr-FR" sz="1296" dirty="0">
                <a:latin typeface="Calibri" panose="020F0502020204030204" pitchFamily="34" charset="0"/>
                <a:cs typeface="Calibri" panose="020F0502020204030204" pitchFamily="34" charset="0"/>
              </a:rPr>
              <a:t>Modalités : </a:t>
            </a:r>
          </a:p>
          <a:p>
            <a:pPr marL="1009899" lvl="1" indent="-20198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fr-FR" sz="1296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 CNRS</a:t>
            </a:r>
            <a:r>
              <a:rPr lang="fr-FR" sz="1296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aux projets de plateformes lauréats : </a:t>
            </a:r>
          </a:p>
          <a:p>
            <a:pPr marL="1683166" lvl="2" indent="-201980" algn="just">
              <a:lnSpc>
                <a:spcPct val="105000"/>
              </a:lnSpc>
            </a:pPr>
            <a:r>
              <a:rPr lang="fr-FR" sz="1296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</a:t>
            </a:r>
            <a:r>
              <a:rPr lang="fr-FR" sz="1296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dotation financière </a:t>
            </a:r>
            <a:r>
              <a:rPr lang="fr-FR" sz="1296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pouvant aller </a:t>
            </a:r>
            <a:r>
              <a:rPr lang="fr-FR" sz="1296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jusqu’à 100.000 €</a:t>
            </a:r>
            <a:r>
              <a:rPr lang="fr-FR" sz="1296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(couvrant les dépenses en matière d’équipements et de fonctionnement, ainsi que les besoins RH complémentaires) ;</a:t>
            </a:r>
          </a:p>
          <a:p>
            <a:pPr marL="1683166" lvl="2" indent="-201980" algn="just">
              <a:lnSpc>
                <a:spcPct val="105000"/>
              </a:lnSpc>
            </a:pPr>
            <a:r>
              <a:rPr lang="fr-FR" sz="1296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fr-FR" sz="1296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poste d’ingénieur-transfert </a:t>
            </a:r>
            <a:r>
              <a:rPr lang="fr-FR" sz="1296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une durée de </a:t>
            </a:r>
            <a:r>
              <a:rPr lang="fr-FR" sz="1296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ans.</a:t>
            </a:r>
            <a:endParaRPr lang="fr-FR" sz="1296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0" algn="just">
              <a:lnSpc>
                <a:spcPct val="105000"/>
              </a:lnSpc>
              <a:buNone/>
            </a:pPr>
            <a:endParaRPr lang="fr-FR" sz="1178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899" lvl="1" indent="-20198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fr-FR" sz="1296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Finalité</a:t>
            </a:r>
            <a:r>
              <a:rPr lang="fr-FR" sz="1296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sélectionner une demi-douzaine de plateformes, en fonction de la viabilité et de l’ambition de leur projet, parmi l’ensemble des projets </a:t>
            </a:r>
            <a:r>
              <a:rPr lang="fr-FR" sz="1296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proposés et validés</a:t>
            </a:r>
            <a:r>
              <a:rPr lang="fr-FR" sz="1296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 les Instituts du CNRS.</a:t>
            </a:r>
            <a:endParaRPr lang="fr-FR" sz="1296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Clr>
                <a:srgbClr val="5FBEDC"/>
              </a:buClr>
            </a:pPr>
            <a:endParaRPr lang="fr-FR" sz="1296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FR" sz="1296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FR" sz="129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8A6C0A-EC9C-4234-98DB-98C1377F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29266485-1F8C-49AD-A5D5-E767E4406627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0E49C63-3F24-451A-9E64-A5B6BEDC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B6D3E9-A3CB-4443-82AD-CDA80BDF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3B47ECD-3C50-44DD-ADA7-0399AE4D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Appel « Plateformes 2022 »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772AB9-3046-48C1-ABF0-20DA1DCFE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68735" y="3014639"/>
            <a:ext cx="1008079" cy="10080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4EFEA9A-343F-4561-A3B7-4F98592FA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98083" y="3831425"/>
            <a:ext cx="1331090" cy="13310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4B943BF-BDD6-4E1C-A94E-9B513E6C5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78" t="38117" r="28609" b="38116"/>
          <a:stretch/>
        </p:blipFill>
        <p:spPr bwMode="auto">
          <a:xfrm>
            <a:off x="3946275" y="5162513"/>
            <a:ext cx="1656129" cy="52575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B14E199-C7C5-409D-A57F-ED59113CFE9E}"/>
              </a:ext>
            </a:extLst>
          </p:cNvPr>
          <p:cNvSpPr txBox="1"/>
          <p:nvPr/>
        </p:nvSpPr>
        <p:spPr bwMode="auto">
          <a:xfrm>
            <a:off x="6719508" y="3996850"/>
            <a:ext cx="1979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la Direction des relations avec les entreprises (DRE)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E125A5B-8220-42A7-93DA-143EF84DA983}"/>
              </a:ext>
            </a:extLst>
          </p:cNvPr>
          <p:cNvCxnSpPr/>
          <p:nvPr/>
        </p:nvCxnSpPr>
        <p:spPr>
          <a:xfrm flipH="1">
            <a:off x="3010202" y="3749801"/>
            <a:ext cx="1152090" cy="2729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ECBA0653-63A5-46DA-B484-250E8DE72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94452">
            <a:off x="5434348" y="3742415"/>
            <a:ext cx="1274132" cy="4023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CCBBAE1-D27F-402E-A860-F5E21FAC5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024680">
            <a:off x="4465837" y="4656290"/>
            <a:ext cx="807512" cy="255004"/>
          </a:xfrm>
          <a:prstGeom prst="rect">
            <a:avLst/>
          </a:prstGeom>
        </p:spPr>
      </p:pic>
      <p:sp>
        <p:nvSpPr>
          <p:cNvPr id="16" name="ZoneTexte 6">
            <a:extLst>
              <a:ext uri="{FF2B5EF4-FFF2-40B4-BE49-F238E27FC236}">
                <a16:creationId xmlns:a16="http://schemas.microsoft.com/office/drawing/2014/main" id="{EAEAE3ED-305B-4966-9F73-62A8FE05FF4E}"/>
              </a:ext>
            </a:extLst>
          </p:cNvPr>
          <p:cNvSpPr txBox="1">
            <a:spLocks noGrp="1"/>
          </p:cNvSpPr>
          <p:nvPr>
            <p:ph sz="half" idx="2"/>
          </p:nvPr>
        </p:nvSpPr>
        <p:spPr bwMode="auto">
          <a:xfrm>
            <a:off x="1025243" y="1078011"/>
            <a:ext cx="6705362" cy="1495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defTabSz="1004828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FR" sz="1600" b="1" kern="0" dirty="0">
                <a:solidFill>
                  <a:srgbClr val="ED7D31"/>
                </a:solidFill>
                <a:latin typeface="Calibri"/>
                <a:cs typeface="Arial"/>
              </a:rPr>
              <a:t>Le Programme PIT </a:t>
            </a:r>
          </a:p>
          <a:p>
            <a:pPr marL="342868" indent="-342868" defTabSz="1004828">
              <a:lnSpc>
                <a:spcPct val="150000"/>
              </a:lnSpc>
              <a:spcBef>
                <a:spcPts val="0"/>
              </a:spcBef>
              <a:buFont typeface="Wingdings"/>
              <a:buChar char="Ø"/>
              <a:defRPr/>
            </a:pPr>
            <a:r>
              <a:rPr lang="fr-FR" sz="1600" b="1" kern="0" dirty="0">
                <a:solidFill>
                  <a:srgbClr val="ED7D31"/>
                </a:solidFill>
                <a:latin typeface="Calibri"/>
                <a:cs typeface="Arial"/>
              </a:rPr>
              <a:t>Pilotage par la Direction des Relations aux Entreprises (DRE)   </a:t>
            </a: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Recrutement de 100 IT (affectation : DR, laboratoires, plateformes, Carnot)</a:t>
            </a: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Réseau IT et managers IT</a:t>
            </a: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Budget 100 M€ sur la durée du programme (2022-2026)</a:t>
            </a:r>
            <a:endParaRPr lang="fr-FR" sz="18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114AC99-8878-4254-8584-C054709CA342}"/>
              </a:ext>
            </a:extLst>
          </p:cNvPr>
          <p:cNvSpPr txBox="1"/>
          <p:nvPr/>
        </p:nvSpPr>
        <p:spPr bwMode="auto">
          <a:xfrm>
            <a:off x="1009941" y="2551714"/>
            <a:ext cx="8826757" cy="671524"/>
          </a:xfrm>
          <a:prstGeom prst="rect">
            <a:avLst/>
          </a:prstGeom>
          <a:noFill/>
        </p:spPr>
        <p:txBody>
          <a:bodyPr vertOverflow="overflow" horzOverflow="clip" vert="horz" wrap="square" lIns="91434" tIns="45717" rIns="91434" bIns="45717" numCol="1" spcCol="0" rtlCol="0" fromWordArt="0" anchor="t" anchorCtr="0" forceAA="0" compatLnSpc="0">
            <a:spAutoFit/>
          </a:bodyPr>
          <a:lstStyle/>
          <a:p>
            <a:pPr marL="342868" indent="-342868" defTabSz="1004828" fontAlgn="auto"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fr-FR" sz="1600" b="1" kern="0" dirty="0">
                <a:solidFill>
                  <a:srgbClr val="ED7D31"/>
                </a:solidFill>
                <a:latin typeface="Calibri"/>
                <a:cs typeface="Arial"/>
              </a:rPr>
              <a:t>Mission principale : </a:t>
            </a: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Augmentation du nombre d’accords de recherche conclus entre des entreprises et les unités sous tutelle du CNRS.</a:t>
            </a:r>
          </a:p>
          <a:p>
            <a:pPr defTabSz="1004828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E8224-28AE-4063-B7B7-900651E0C76F}"/>
              </a:ext>
            </a:extLst>
          </p:cNvPr>
          <p:cNvSpPr/>
          <p:nvPr/>
        </p:nvSpPr>
        <p:spPr>
          <a:xfrm>
            <a:off x="4012301" y="4010375"/>
            <a:ext cx="1656129" cy="369328"/>
          </a:xfrm>
          <a:prstGeom prst="rect">
            <a:avLst/>
          </a:prstGeom>
          <a:noFill/>
        </p:spPr>
        <p:txBody>
          <a:bodyPr wrap="square" lIns="91437" tIns="45718" rIns="91437" bIns="45718">
            <a:spAutoFit/>
          </a:bodyPr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DGDI</a:t>
            </a:r>
          </a:p>
        </p:txBody>
      </p:sp>
    </p:spTree>
    <p:extLst>
      <p:ext uri="{BB962C8B-B14F-4D97-AF65-F5344CB8AC3E}">
        <p14:creationId xmlns:p14="http://schemas.microsoft.com/office/powerpoint/2010/main" val="991701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532687A-6ADF-49DC-8B78-EA70776C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29266485-1F8C-49AD-A5D5-E767E4406627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A35D47-C575-4034-A09F-5D72A7136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F45F4E-947C-44D8-8835-0B763E1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91675EF-2606-4971-B722-78A45B7FC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Arial Black" panose="020B0A04020102020204" pitchFamily="34" charset="0"/>
              </a:rPr>
              <a:t>Missions au sein d’</a:t>
            </a:r>
            <a:r>
              <a:rPr lang="fr-FR" dirty="0" err="1">
                <a:latin typeface="Arial Black" panose="020B0A04020102020204" pitchFamily="34" charset="0"/>
              </a:rPr>
              <a:t>IJCLab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0832B97-508A-4224-B6BA-1F7961136B5B}"/>
              </a:ext>
            </a:extLst>
          </p:cNvPr>
          <p:cNvSpPr txBox="1">
            <a:spLocks noGrp="1"/>
          </p:cNvSpPr>
          <p:nvPr>
            <p:ph sz="half" idx="2"/>
          </p:nvPr>
        </p:nvSpPr>
        <p:spPr bwMode="auto">
          <a:xfrm>
            <a:off x="273218" y="1446265"/>
            <a:ext cx="10308887" cy="345908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vertOverflow="overflow" horzOverflow="clip" vert="horz" wrap="square" lIns="91434" tIns="45717" rIns="91434" bIns="45717" numCol="1" spcCol="0" rtlCol="0" fromWordArt="0" anchor="t" anchorCtr="0" forceAA="0" compatLnSpc="0">
            <a:spAutoFit/>
          </a:bodyPr>
          <a:lstStyle/>
          <a:p>
            <a:pPr marL="0" indent="0" defTabSz="1004828">
              <a:spcBef>
                <a:spcPts val="0"/>
              </a:spcBef>
              <a:buNone/>
              <a:defRPr/>
            </a:pPr>
            <a:endParaRPr lang="fr-FR" sz="1600" b="1" kern="0" dirty="0">
              <a:solidFill>
                <a:srgbClr val="ED7D31"/>
              </a:solidFill>
              <a:latin typeface="Calibri"/>
              <a:cs typeface="Arial"/>
            </a:endParaRP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Piloter et conduire les actions de promotion des technologies et connaissances issues des </a:t>
            </a:r>
            <a:r>
              <a:rPr lang="fr-FR" sz="1600" kern="0" dirty="0">
                <a:solidFill>
                  <a:prstClr val="black"/>
                </a:solidFill>
                <a:cs typeface="Arial"/>
              </a:rPr>
              <a:t>plateformes et des pôles scientifiques </a:t>
            </a: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d’</a:t>
            </a:r>
            <a:r>
              <a:rPr lang="fr-FR" sz="1600" kern="0" dirty="0" err="1">
                <a:solidFill>
                  <a:prstClr val="black"/>
                </a:solidFill>
                <a:latin typeface="Calibri"/>
                <a:cs typeface="Arial"/>
              </a:rPr>
              <a:t>IJCLab</a:t>
            </a: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 en forte interaction avec les responsables scientifiques et opérationnels des plateformes. </a:t>
            </a:r>
          </a:p>
          <a:p>
            <a:pPr marL="0" indent="0" defTabSz="1004828">
              <a:spcBef>
                <a:spcPts val="0"/>
              </a:spcBef>
              <a:buNone/>
              <a:defRPr/>
            </a:pPr>
            <a:endParaRPr lang="fr-FR" sz="16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Définir les stratégies de prospections adaptées pour le laboratoire et travailler au développement de nouveaux partenariats ainsi que de nouveaux domaines d’applications</a:t>
            </a:r>
          </a:p>
          <a:p>
            <a:pPr marL="0" indent="0" defTabSz="1004828">
              <a:spcBef>
                <a:spcPts val="0"/>
              </a:spcBef>
              <a:buNone/>
              <a:defRPr/>
            </a:pPr>
            <a:endParaRPr sz="5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Concevoir et mettre en place une stratégie commerciale afin augmenter les ressources propres des plateformes</a:t>
            </a: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endParaRPr lang="fr-FR" sz="16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defTabSz="1004828">
              <a:spcBef>
                <a:spcPts val="0"/>
              </a:spcBef>
              <a:defRPr/>
            </a:pPr>
            <a:endParaRPr sz="5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Assurer le suivi des demandes de prestation d’étude et de service dans les plateformes (devis, bon de commande, service fait) en interaction avec la division financière du laboratoire</a:t>
            </a: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endParaRPr lang="fr-FR" sz="16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Assurer le suivi administratif et juridique des contrats en lien avec les services de la délégation CNRS Gif-sur-Yvette</a:t>
            </a: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endParaRPr lang="fr-FR" sz="16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defTabSz="1004828">
              <a:spcBef>
                <a:spcPts val="0"/>
              </a:spcBef>
              <a:defRPr/>
            </a:pPr>
            <a:endParaRPr lang="fr-FR" sz="5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61835" indent="-261835" defTabSz="1004828">
              <a:spcBef>
                <a:spcPts val="0"/>
              </a:spcBef>
              <a:buFont typeface="Arial"/>
              <a:buChar char="•"/>
              <a:defRPr/>
            </a:pPr>
            <a:r>
              <a:rPr sz="1600" kern="0" dirty="0">
                <a:solidFill>
                  <a:prstClr val="black"/>
                </a:solidFill>
                <a:latin typeface="Calibri"/>
                <a:cs typeface="Arial"/>
              </a:rPr>
              <a:t>Relation </a:t>
            </a:r>
            <a:r>
              <a:rPr lang="fr-FR" sz="1600" kern="0" dirty="0">
                <a:solidFill>
                  <a:prstClr val="black"/>
                </a:solidFill>
                <a:latin typeface="Calibri"/>
                <a:cs typeface="Arial"/>
              </a:rPr>
              <a:t>clientèle</a:t>
            </a:r>
          </a:p>
        </p:txBody>
      </p:sp>
    </p:spTree>
    <p:extLst>
      <p:ext uri="{BB962C8B-B14F-4D97-AF65-F5344CB8AC3E}">
        <p14:creationId xmlns:p14="http://schemas.microsoft.com/office/powerpoint/2010/main" val="208788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F6E6CD-51EA-4964-8A70-E71E115D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66485-1F8C-49AD-A5D5-E767E4406627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17/02/2026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F3D0A0-A157-43C8-AA83-DF20B547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5C8D10-6D83-4B2E-873E-1B770750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FE3E87E-9344-473D-96BA-60A2D0A5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28" y="149424"/>
            <a:ext cx="5688632" cy="432048"/>
          </a:xfrm>
        </p:spPr>
        <p:txBody>
          <a:bodyPr/>
          <a:lstStyle/>
          <a:p>
            <a:r>
              <a:rPr lang="fr-FR" dirty="0"/>
              <a:t>COPIL STIRI</a:t>
            </a: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E70F7B40-8522-4697-84ED-42F7057EDFFB}"/>
              </a:ext>
            </a:extLst>
          </p:cNvPr>
          <p:cNvSpPr/>
          <p:nvPr/>
        </p:nvSpPr>
        <p:spPr bwMode="auto">
          <a:xfrm>
            <a:off x="4448133" y="1085528"/>
            <a:ext cx="1876508" cy="257232"/>
          </a:xfrm>
          <a:prstGeom prst="roundRect">
            <a:avLst>
              <a:gd name="adj" fmla="val 28053"/>
            </a:avLst>
          </a:prstGeom>
          <a:solidFill>
            <a:schemeClr val="accent2"/>
          </a:solidFill>
          <a:ln w="12700">
            <a:solidFill>
              <a:srgbClr val="FF6700"/>
            </a:solidFill>
          </a:ln>
        </p:spPr>
        <p:txBody>
          <a:bodyPr wrap="square" lIns="0" tIns="20400" rIns="0" bIns="20400" rtlCol="0" anchor="ctr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Direction du laboratoire </a:t>
            </a:r>
            <a:endParaRPr kumimoji="0" sz="1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7A7FDDF4-124B-4DA4-8E55-3E2F3A326D99}"/>
              </a:ext>
            </a:extLst>
          </p:cNvPr>
          <p:cNvSpPr/>
          <p:nvPr/>
        </p:nvSpPr>
        <p:spPr bwMode="auto">
          <a:xfrm>
            <a:off x="4436444" y="1392293"/>
            <a:ext cx="1888197" cy="1281006"/>
          </a:xfrm>
          <a:prstGeom prst="roundRect">
            <a:avLst>
              <a:gd name="adj" fmla="val 10188"/>
            </a:avLst>
          </a:prstGeom>
          <a:noFill/>
          <a:ln w="12700">
            <a:solidFill>
              <a:srgbClr val="FF6700"/>
            </a:solidFill>
          </a:ln>
        </p:spPr>
        <p:txBody>
          <a:bodyPr wrap="square" lIns="0" tIns="20400" rIns="0" bIns="20400" rtlCol="0" anchor="ctr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STIRI</a:t>
            </a: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Service Transfert, Innovation et Relations Internationales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b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Souleymane KAMARA</a:t>
            </a: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Ketel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TURZÓ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object 81">
            <a:extLst>
              <a:ext uri="{FF2B5EF4-FFF2-40B4-BE49-F238E27FC236}">
                <a16:creationId xmlns:a16="http://schemas.microsoft.com/office/drawing/2014/main" id="{0B55F77E-4E32-40D3-8095-96C0E302DD66}"/>
              </a:ext>
            </a:extLst>
          </p:cNvPr>
          <p:cNvSpPr/>
          <p:nvPr/>
        </p:nvSpPr>
        <p:spPr bwMode="auto">
          <a:xfrm>
            <a:off x="7514619" y="3821832"/>
            <a:ext cx="1445248" cy="407045"/>
          </a:xfrm>
          <a:prstGeom prst="roundRect">
            <a:avLst>
              <a:gd name="adj" fmla="val 10061"/>
            </a:avLst>
          </a:prstGeom>
          <a:solidFill>
            <a:srgbClr val="FFFFFF"/>
          </a:solidFill>
          <a:ln w="12700">
            <a:solidFill>
              <a:srgbClr val="558ED5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Calibri"/>
              </a:rPr>
              <a:t>Rémi</a:t>
            </a: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Calibri"/>
              </a:rPr>
              <a:t> LEDEVIN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Calibri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Présent 40% de son temps au laboratoire*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12A7460-8A01-45B4-B3D2-DE10F603BE1D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 bwMode="auto">
          <a:xfrm flipH="1">
            <a:off x="5380543" y="1342760"/>
            <a:ext cx="5844" cy="49533"/>
          </a:xfrm>
          <a:prstGeom prst="line">
            <a:avLst/>
          </a:prstGeom>
          <a:ln w="12700">
            <a:solidFill>
              <a:srgbClr val="FF6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81">
            <a:extLst>
              <a:ext uri="{FF2B5EF4-FFF2-40B4-BE49-F238E27FC236}">
                <a16:creationId xmlns:a16="http://schemas.microsoft.com/office/drawing/2014/main" id="{E1701E19-A821-49D9-9FF3-96A97036F1F7}"/>
              </a:ext>
            </a:extLst>
          </p:cNvPr>
          <p:cNvSpPr/>
          <p:nvPr/>
        </p:nvSpPr>
        <p:spPr bwMode="auto">
          <a:xfrm>
            <a:off x="5603983" y="3868802"/>
            <a:ext cx="1501191" cy="295751"/>
          </a:xfrm>
          <a:prstGeom prst="roundRect">
            <a:avLst>
              <a:gd name="adj" fmla="val 11031"/>
            </a:avLst>
          </a:prstGeom>
          <a:solidFill>
            <a:srgbClr val="FFFFFF"/>
          </a:solidFill>
          <a:ln w="12700">
            <a:solidFill>
              <a:srgbClr val="558ED5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Nathalie CHÉREL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Adjointe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-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Chargée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de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Partenariats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bject 81">
            <a:extLst>
              <a:ext uri="{FF2B5EF4-FFF2-40B4-BE49-F238E27FC236}">
                <a16:creationId xmlns:a16="http://schemas.microsoft.com/office/drawing/2014/main" id="{0F549C6C-08B0-4047-8AB4-B17F668FA283}"/>
              </a:ext>
            </a:extLst>
          </p:cNvPr>
          <p:cNvSpPr/>
          <p:nvPr/>
        </p:nvSpPr>
        <p:spPr bwMode="auto">
          <a:xfrm>
            <a:off x="5595600" y="4219460"/>
            <a:ext cx="1509574" cy="414486"/>
          </a:xfrm>
          <a:prstGeom prst="roundRect">
            <a:avLst>
              <a:gd name="adj" fmla="val 12973"/>
            </a:avLst>
          </a:prstGeom>
          <a:solidFill>
            <a:srgbClr val="FFFFFF"/>
          </a:solidFill>
          <a:ln w="12700">
            <a:solidFill>
              <a:srgbClr val="558ED5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Adèle DE VALERA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Manager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Projet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Européen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iSAS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(EPM)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A08333B4-93FF-4B2F-92BF-E086EA1CBC62}"/>
              </a:ext>
            </a:extLst>
          </p:cNvPr>
          <p:cNvSpPr/>
          <p:nvPr/>
        </p:nvSpPr>
        <p:spPr bwMode="auto">
          <a:xfrm>
            <a:off x="1775238" y="3672393"/>
            <a:ext cx="1631971" cy="604776"/>
          </a:xfrm>
          <a:prstGeom prst="round2SameRect">
            <a:avLst>
              <a:gd name="adj1" fmla="val 0"/>
              <a:gd name="adj2" fmla="val 10257"/>
            </a:avLst>
          </a:prstGeom>
          <a:noFill/>
          <a:ln w="12700">
            <a:solidFill>
              <a:srgbClr val="FF67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9092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-3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81">
            <a:extLst>
              <a:ext uri="{FF2B5EF4-FFF2-40B4-BE49-F238E27FC236}">
                <a16:creationId xmlns:a16="http://schemas.microsoft.com/office/drawing/2014/main" id="{454D7C41-47A9-4767-8969-6C5C790D058A}"/>
              </a:ext>
            </a:extLst>
          </p:cNvPr>
          <p:cNvSpPr/>
          <p:nvPr/>
        </p:nvSpPr>
        <p:spPr bwMode="auto">
          <a:xfrm>
            <a:off x="1888868" y="3821832"/>
            <a:ext cx="1424915" cy="407045"/>
          </a:xfrm>
          <a:prstGeom prst="roundRect">
            <a:avLst>
              <a:gd name="adj" fmla="val 10326"/>
            </a:avLst>
          </a:prstGeom>
          <a:solidFill>
            <a:srgbClr val="FFFFFF"/>
          </a:solidFill>
          <a:ln w="12700">
            <a:solidFill>
              <a:srgbClr val="558ED5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Miriam OLIVEIRA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Présente 20% de son temps au laboratoire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8D9B0B83-FFC0-460A-A7A1-66C739881B14}"/>
              </a:ext>
            </a:extLst>
          </p:cNvPr>
          <p:cNvSpPr/>
          <p:nvPr/>
        </p:nvSpPr>
        <p:spPr bwMode="auto">
          <a:xfrm>
            <a:off x="1775238" y="3129415"/>
            <a:ext cx="1631971" cy="542978"/>
          </a:xfrm>
          <a:prstGeom prst="round2SameRect">
            <a:avLst>
              <a:gd name="adj1" fmla="val 20348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Juriste Chargée d’affaires DR4</a:t>
            </a: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45648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06">
            <a:extLst>
              <a:ext uri="{FF2B5EF4-FFF2-40B4-BE49-F238E27FC236}">
                <a16:creationId xmlns:a16="http://schemas.microsoft.com/office/drawing/2014/main" id="{26EAF7D2-55E8-490F-9182-2B2B091C2193}"/>
              </a:ext>
            </a:extLst>
          </p:cNvPr>
          <p:cNvSpPr txBox="1"/>
          <p:nvPr/>
        </p:nvSpPr>
        <p:spPr bwMode="auto">
          <a:xfrm>
            <a:off x="2413130" y="4311982"/>
            <a:ext cx="335867" cy="148920"/>
          </a:xfrm>
          <a:prstGeom prst="rect">
            <a:avLst/>
          </a:prstGeom>
          <a:grpFill/>
          <a:ln w="12700">
            <a:noFill/>
          </a:ln>
        </p:spPr>
        <p:txBody>
          <a:bodyPr vert="horz" wrap="square" lIns="20400" tIns="20400" rIns="20400" bIns="20400" rtlCol="0">
            <a:spAutoFit/>
          </a:bodyPr>
          <a:lstStyle/>
          <a:p>
            <a:pPr marL="7197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-3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 agent</a:t>
            </a: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FF67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4497AEE6-1706-43A4-8D46-D93F707C78E2}"/>
              </a:ext>
            </a:extLst>
          </p:cNvPr>
          <p:cNvSpPr/>
          <p:nvPr/>
        </p:nvSpPr>
        <p:spPr bwMode="auto">
          <a:xfrm>
            <a:off x="3584696" y="3138408"/>
            <a:ext cx="1795847" cy="533985"/>
          </a:xfrm>
          <a:prstGeom prst="round2SameRect">
            <a:avLst>
              <a:gd name="adj1" fmla="val 20348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Valorisation de la Recherche et Innovation</a:t>
            </a:r>
            <a:b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fr-FR" sz="1000" b="0" i="0" u="none" strike="noStrike" kern="1200" cap="none" spc="-3" normalizeH="0" baseline="0" noProof="0" dirty="0" err="1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Resp</a:t>
            </a:r>
            <a:r>
              <a:rPr kumimoji="0" lang="fr-FR" sz="1000" b="0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: </a:t>
            </a:r>
            <a: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Souleymane KAMARA</a:t>
            </a:r>
            <a:endParaRPr kumimoji="0" lang="fr-FR" sz="1000" b="0" i="0" u="none" strike="noStrike" kern="1200" cap="none" spc="-3" normalizeH="0" baseline="0" noProof="0" dirty="0">
              <a:ln>
                <a:noFill/>
              </a:ln>
              <a:solidFill>
                <a:srgbClr val="456487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5C059160-A784-4A36-AEEA-F5BA3D74F7EE}"/>
              </a:ext>
            </a:extLst>
          </p:cNvPr>
          <p:cNvSpPr/>
          <p:nvPr/>
        </p:nvSpPr>
        <p:spPr bwMode="auto">
          <a:xfrm>
            <a:off x="5508608" y="3129414"/>
            <a:ext cx="1683558" cy="548151"/>
          </a:xfrm>
          <a:prstGeom prst="round2SameRect">
            <a:avLst>
              <a:gd name="adj1" fmla="val 20348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Relations Internationales</a:t>
            </a:r>
            <a:b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b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fr-FR" sz="1000" b="0" i="0" u="none" strike="noStrike" kern="1200" cap="none" spc="-3" normalizeH="0" baseline="0" noProof="0" dirty="0" err="1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Resp</a:t>
            </a:r>
            <a:r>
              <a:rPr kumimoji="0" lang="fr-FR" sz="1000" b="0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: </a:t>
            </a:r>
            <a:r>
              <a:rPr kumimoji="0" lang="fr-FR" sz="1000" b="1" i="0" u="none" strike="noStrike" kern="1200" cap="none" spc="-3" normalizeH="0" baseline="0" noProof="0" dirty="0" err="1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Ketel</a:t>
            </a:r>
            <a: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TURZÓ</a:t>
            </a:r>
            <a:endParaRPr kumimoji="0" lang="fr-FR" sz="1000" b="0" i="0" u="none" strike="noStrike" kern="1200" cap="none" spc="-3" normalizeH="0" baseline="0" noProof="0" dirty="0">
              <a:ln>
                <a:noFill/>
              </a:ln>
              <a:solidFill>
                <a:srgbClr val="456487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F35D1AF6-4555-45FE-B2F1-B4C9630930CA}"/>
              </a:ext>
            </a:extLst>
          </p:cNvPr>
          <p:cNvSpPr/>
          <p:nvPr/>
        </p:nvSpPr>
        <p:spPr bwMode="auto">
          <a:xfrm>
            <a:off x="7424652" y="3129414"/>
            <a:ext cx="1631971" cy="548151"/>
          </a:xfrm>
          <a:prstGeom prst="round2SameRect">
            <a:avLst>
              <a:gd name="adj1" fmla="val 20348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Ingénieur Projets Européens (IPE) DR4</a:t>
            </a: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45648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CF26A91-4CCA-49FC-AEC7-27498855FB78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380543" y="2673299"/>
            <a:ext cx="0" cy="321715"/>
          </a:xfrm>
          <a:prstGeom prst="line">
            <a:avLst/>
          </a:prstGeom>
          <a:ln w="12700">
            <a:solidFill>
              <a:srgbClr val="FF6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15">
            <a:extLst>
              <a:ext uri="{FF2B5EF4-FFF2-40B4-BE49-F238E27FC236}">
                <a16:creationId xmlns:a16="http://schemas.microsoft.com/office/drawing/2014/main" id="{D7ABD2B1-F3B8-46BB-A955-439A17270533}"/>
              </a:ext>
            </a:extLst>
          </p:cNvPr>
          <p:cNvSpPr/>
          <p:nvPr/>
        </p:nvSpPr>
        <p:spPr bwMode="auto">
          <a:xfrm>
            <a:off x="3584694" y="3672393"/>
            <a:ext cx="1795849" cy="604776"/>
          </a:xfrm>
          <a:prstGeom prst="round2SameRect">
            <a:avLst>
              <a:gd name="adj1" fmla="val 0"/>
              <a:gd name="adj2" fmla="val 7268"/>
            </a:avLst>
          </a:prstGeom>
          <a:noFill/>
          <a:ln w="12700">
            <a:solidFill>
              <a:srgbClr val="FF67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5FF9E1AC-3C79-496C-B8E3-0C9CC8849B38}"/>
              </a:ext>
            </a:extLst>
          </p:cNvPr>
          <p:cNvSpPr/>
          <p:nvPr/>
        </p:nvSpPr>
        <p:spPr bwMode="auto">
          <a:xfrm>
            <a:off x="5508609" y="3675802"/>
            <a:ext cx="1683559" cy="1414544"/>
          </a:xfrm>
          <a:prstGeom prst="round2SameRect">
            <a:avLst>
              <a:gd name="adj1" fmla="val 0"/>
              <a:gd name="adj2" fmla="val 4279"/>
            </a:avLst>
          </a:prstGeom>
          <a:noFill/>
          <a:ln w="12700">
            <a:solidFill>
              <a:srgbClr val="FF67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 panose="020F0502020204030204"/>
              <a:ea typeface="+mn-ea"/>
              <a:cs typeface="Trebuchet MS"/>
            </a:endParaRPr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B3FE5EA7-655B-4EB3-982D-52C7B3939BFD}"/>
              </a:ext>
            </a:extLst>
          </p:cNvPr>
          <p:cNvSpPr/>
          <p:nvPr/>
        </p:nvSpPr>
        <p:spPr bwMode="auto">
          <a:xfrm>
            <a:off x="7424652" y="3675802"/>
            <a:ext cx="1631971" cy="601367"/>
          </a:xfrm>
          <a:prstGeom prst="round2SameRect">
            <a:avLst>
              <a:gd name="adj1" fmla="val 0"/>
              <a:gd name="adj2" fmla="val 6283"/>
            </a:avLst>
          </a:prstGeom>
          <a:noFill/>
          <a:ln w="12700">
            <a:solidFill>
              <a:srgbClr val="FF67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106">
            <a:extLst>
              <a:ext uri="{FF2B5EF4-FFF2-40B4-BE49-F238E27FC236}">
                <a16:creationId xmlns:a16="http://schemas.microsoft.com/office/drawing/2014/main" id="{B6B92B73-FE2F-4563-AA08-8B35A869B80A}"/>
              </a:ext>
            </a:extLst>
          </p:cNvPr>
          <p:cNvSpPr txBox="1"/>
          <p:nvPr/>
        </p:nvSpPr>
        <p:spPr bwMode="auto">
          <a:xfrm>
            <a:off x="4089477" y="4325554"/>
            <a:ext cx="538597" cy="148920"/>
          </a:xfrm>
          <a:prstGeom prst="rect">
            <a:avLst/>
          </a:prstGeom>
          <a:grpFill/>
          <a:ln w="12700">
            <a:noFill/>
          </a:ln>
        </p:spPr>
        <p:txBody>
          <a:bodyPr vert="horz" wrap="square" lIns="20400" tIns="20400" rIns="20400" bIns="20400" rtlCol="0">
            <a:spAutoFit/>
          </a:bodyPr>
          <a:lstStyle/>
          <a:p>
            <a:pPr marL="7197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-3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agents</a:t>
            </a: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FF67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106">
            <a:extLst>
              <a:ext uri="{FF2B5EF4-FFF2-40B4-BE49-F238E27FC236}">
                <a16:creationId xmlns:a16="http://schemas.microsoft.com/office/drawing/2014/main" id="{A7FBBF13-B51F-446C-B860-A6098F9E7974}"/>
              </a:ext>
            </a:extLst>
          </p:cNvPr>
          <p:cNvSpPr txBox="1"/>
          <p:nvPr/>
        </p:nvSpPr>
        <p:spPr bwMode="auto">
          <a:xfrm>
            <a:off x="6095834" y="5135698"/>
            <a:ext cx="525871" cy="148920"/>
          </a:xfrm>
          <a:prstGeom prst="rect">
            <a:avLst/>
          </a:prstGeom>
          <a:grpFill/>
          <a:ln w="12700">
            <a:noFill/>
          </a:ln>
        </p:spPr>
        <p:txBody>
          <a:bodyPr vert="horz" wrap="square" lIns="20400" tIns="20400" rIns="20400" bIns="20400" rtlCol="0">
            <a:spAutoFit/>
          </a:bodyPr>
          <a:lstStyle/>
          <a:p>
            <a:pPr marL="7197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-3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 agents</a:t>
            </a: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FF67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object 106">
            <a:extLst>
              <a:ext uri="{FF2B5EF4-FFF2-40B4-BE49-F238E27FC236}">
                <a16:creationId xmlns:a16="http://schemas.microsoft.com/office/drawing/2014/main" id="{51574DA9-7D14-498F-B89F-E0FE435F0C04}"/>
              </a:ext>
            </a:extLst>
          </p:cNvPr>
          <p:cNvSpPr txBox="1"/>
          <p:nvPr/>
        </p:nvSpPr>
        <p:spPr bwMode="auto">
          <a:xfrm>
            <a:off x="8072703" y="4311982"/>
            <a:ext cx="335867" cy="148920"/>
          </a:xfrm>
          <a:prstGeom prst="rect">
            <a:avLst/>
          </a:prstGeom>
          <a:grpFill/>
          <a:ln w="12700">
            <a:noFill/>
          </a:ln>
        </p:spPr>
        <p:txBody>
          <a:bodyPr vert="horz" wrap="square" lIns="20400" tIns="20400" rIns="20400" bIns="20400" rtlCol="0">
            <a:spAutoFit/>
          </a:bodyPr>
          <a:lstStyle/>
          <a:p>
            <a:pPr marL="7197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-3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 agent</a:t>
            </a: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FF67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184BB73B-3F21-4A21-890F-E53691E85A64}"/>
              </a:ext>
            </a:extLst>
          </p:cNvPr>
          <p:cNvCxnSpPr>
            <a:cxnSpLocks/>
          </p:cNvCxnSpPr>
          <p:nvPr/>
        </p:nvCxnSpPr>
        <p:spPr>
          <a:xfrm>
            <a:off x="4446132" y="2995015"/>
            <a:ext cx="1890199" cy="7197"/>
          </a:xfrm>
          <a:prstGeom prst="bentConnector3">
            <a:avLst>
              <a:gd name="adj1" fmla="val 99648"/>
            </a:avLst>
          </a:prstGeom>
          <a:ln w="12700">
            <a:solidFill>
              <a:srgbClr val="FF6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D3E1EAD-F6D3-430F-BD46-BC9FC570DFDB}"/>
              </a:ext>
            </a:extLst>
          </p:cNvPr>
          <p:cNvCxnSpPr>
            <a:cxnSpLocks/>
          </p:cNvCxnSpPr>
          <p:nvPr/>
        </p:nvCxnSpPr>
        <p:spPr>
          <a:xfrm>
            <a:off x="6336330" y="2995016"/>
            <a:ext cx="0" cy="134399"/>
          </a:xfrm>
          <a:prstGeom prst="line">
            <a:avLst/>
          </a:prstGeom>
          <a:ln w="12700">
            <a:solidFill>
              <a:srgbClr val="FF6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66F82EFA-2EA5-42F8-A735-722EE0CE3C67}"/>
              </a:ext>
            </a:extLst>
          </p:cNvPr>
          <p:cNvSpPr txBox="1"/>
          <p:nvPr/>
        </p:nvSpPr>
        <p:spPr>
          <a:xfrm>
            <a:off x="3810220" y="3821832"/>
            <a:ext cx="129537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8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Nour HLEISS</a:t>
            </a:r>
            <a:endParaRPr kumimoji="0" lang="en-GB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18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Ingénieure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Transfert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Innovation</a:t>
            </a:r>
          </a:p>
        </p:txBody>
      </p:sp>
      <p:sp>
        <p:nvSpPr>
          <p:cNvPr id="31" name="object 81">
            <a:extLst>
              <a:ext uri="{FF2B5EF4-FFF2-40B4-BE49-F238E27FC236}">
                <a16:creationId xmlns:a16="http://schemas.microsoft.com/office/drawing/2014/main" id="{853D884C-1602-4E60-A9D8-57A7EFCAD0C1}"/>
              </a:ext>
            </a:extLst>
          </p:cNvPr>
          <p:cNvSpPr/>
          <p:nvPr/>
        </p:nvSpPr>
        <p:spPr bwMode="auto">
          <a:xfrm>
            <a:off x="3733673" y="3833568"/>
            <a:ext cx="1424915" cy="396000"/>
          </a:xfrm>
          <a:prstGeom prst="roundRect">
            <a:avLst>
              <a:gd name="adj" fmla="val 11993"/>
            </a:avLst>
          </a:prstGeom>
          <a:noFill/>
          <a:ln w="12700">
            <a:solidFill>
              <a:srgbClr val="558ED5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object 81">
            <a:extLst>
              <a:ext uri="{FF2B5EF4-FFF2-40B4-BE49-F238E27FC236}">
                <a16:creationId xmlns:a16="http://schemas.microsoft.com/office/drawing/2014/main" id="{274A6FBB-6675-4898-BF53-0DB68EE27CDD}"/>
              </a:ext>
            </a:extLst>
          </p:cNvPr>
          <p:cNvSpPr/>
          <p:nvPr/>
        </p:nvSpPr>
        <p:spPr bwMode="auto">
          <a:xfrm>
            <a:off x="5603983" y="4685928"/>
            <a:ext cx="1509574" cy="360000"/>
          </a:xfrm>
          <a:prstGeom prst="roundRect">
            <a:avLst>
              <a:gd name="adj" fmla="val 12973"/>
            </a:avLst>
          </a:prstGeom>
          <a:solidFill>
            <a:srgbClr val="FFFFFF"/>
          </a:solidFill>
          <a:ln w="12700">
            <a:solidFill>
              <a:srgbClr val="558ED5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Maïlys</a:t>
            </a: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POIROUX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Manager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Projets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Européens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(EPM)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84038BB-BF6C-4098-9E5A-F1D473ADF3D0}"/>
              </a:ext>
            </a:extLst>
          </p:cNvPr>
          <p:cNvCxnSpPr>
            <a:cxnSpLocks/>
          </p:cNvCxnSpPr>
          <p:nvPr/>
        </p:nvCxnSpPr>
        <p:spPr>
          <a:xfrm>
            <a:off x="3407209" y="3590850"/>
            <a:ext cx="177485" cy="0"/>
          </a:xfrm>
          <a:prstGeom prst="line">
            <a:avLst/>
          </a:prstGeom>
          <a:ln w="12700">
            <a:solidFill>
              <a:srgbClr val="FF67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C156225-322A-47CF-AA9B-9C2D0B07C921}"/>
              </a:ext>
            </a:extLst>
          </p:cNvPr>
          <p:cNvCxnSpPr>
            <a:cxnSpLocks/>
          </p:cNvCxnSpPr>
          <p:nvPr/>
        </p:nvCxnSpPr>
        <p:spPr>
          <a:xfrm>
            <a:off x="7207702" y="3578828"/>
            <a:ext cx="208110" cy="0"/>
          </a:xfrm>
          <a:prstGeom prst="line">
            <a:avLst/>
          </a:prstGeom>
          <a:ln w="12700">
            <a:solidFill>
              <a:srgbClr val="FF67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ject 15">
            <a:extLst>
              <a:ext uri="{FF2B5EF4-FFF2-40B4-BE49-F238E27FC236}">
                <a16:creationId xmlns:a16="http://schemas.microsoft.com/office/drawing/2014/main" id="{F727F245-79A2-4A89-BB62-A7810BF813CD}"/>
              </a:ext>
            </a:extLst>
          </p:cNvPr>
          <p:cNvSpPr/>
          <p:nvPr/>
        </p:nvSpPr>
        <p:spPr bwMode="auto">
          <a:xfrm>
            <a:off x="2193060" y="1693956"/>
            <a:ext cx="1437086" cy="1335787"/>
          </a:xfrm>
          <a:prstGeom prst="round2SameRect">
            <a:avLst>
              <a:gd name="adj1" fmla="val 0"/>
              <a:gd name="adj2" fmla="val 4279"/>
            </a:avLst>
          </a:prstGeom>
          <a:noFill/>
          <a:ln w="12700">
            <a:solidFill>
              <a:srgbClr val="FF67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9092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-3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53AED2D0-CC4D-4ACC-8205-E18700281587}"/>
              </a:ext>
            </a:extLst>
          </p:cNvPr>
          <p:cNvSpPr/>
          <p:nvPr/>
        </p:nvSpPr>
        <p:spPr bwMode="auto">
          <a:xfrm>
            <a:off x="2193060" y="1373560"/>
            <a:ext cx="1437086" cy="320396"/>
          </a:xfrm>
          <a:prstGeom prst="round2SameRect">
            <a:avLst>
              <a:gd name="adj1" fmla="val 20348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-3" normalizeH="0" baseline="0" noProof="0" dirty="0">
                <a:ln>
                  <a:noFill/>
                </a:ln>
                <a:solidFill>
                  <a:srgbClr val="45648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Réseaux nationaux et internationaux</a:t>
            </a: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45648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bject 81">
            <a:extLst>
              <a:ext uri="{FF2B5EF4-FFF2-40B4-BE49-F238E27FC236}">
                <a16:creationId xmlns:a16="http://schemas.microsoft.com/office/drawing/2014/main" id="{C600902F-2E71-4E27-A98D-ECAE8574BD74}"/>
              </a:ext>
            </a:extLst>
          </p:cNvPr>
          <p:cNvSpPr/>
          <p:nvPr/>
        </p:nvSpPr>
        <p:spPr bwMode="auto">
          <a:xfrm>
            <a:off x="2238508" y="1779851"/>
            <a:ext cx="1346188" cy="293072"/>
          </a:xfrm>
          <a:prstGeom prst="roundRect">
            <a:avLst>
              <a:gd name="adj" fmla="val 10326"/>
            </a:avLst>
          </a:prstGeom>
          <a:solidFill>
            <a:srgbClr val="FFFFFF"/>
          </a:solidFill>
          <a:ln w="12700">
            <a:solidFill>
              <a:srgbClr val="558ED5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Valorisation, Europe, ANR </a:t>
            </a:r>
            <a:b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 CNRS Nucléaire &amp; Particules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" name="object 81">
            <a:extLst>
              <a:ext uri="{FF2B5EF4-FFF2-40B4-BE49-F238E27FC236}">
                <a16:creationId xmlns:a16="http://schemas.microsoft.com/office/drawing/2014/main" id="{B1855B80-9350-418F-B0BE-038998B30C0B}"/>
              </a:ext>
            </a:extLst>
          </p:cNvPr>
          <p:cNvSpPr/>
          <p:nvPr/>
        </p:nvSpPr>
        <p:spPr bwMode="auto">
          <a:xfrm>
            <a:off x="2228525" y="2132615"/>
            <a:ext cx="1346188" cy="293072"/>
          </a:xfrm>
          <a:prstGeom prst="roundRect">
            <a:avLst>
              <a:gd name="adj" fmla="val 10326"/>
            </a:avLst>
          </a:prstGeom>
          <a:solidFill>
            <a:srgbClr val="FFFFFF"/>
          </a:solidFill>
          <a:ln w="12700">
            <a:solidFill>
              <a:srgbClr val="558ED5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Relais Horizon Europe du ministère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" name="object 81">
            <a:extLst>
              <a:ext uri="{FF2B5EF4-FFF2-40B4-BE49-F238E27FC236}">
                <a16:creationId xmlns:a16="http://schemas.microsoft.com/office/drawing/2014/main" id="{E16F3A2A-F0D6-440E-A866-6E62330B0418}"/>
              </a:ext>
            </a:extLst>
          </p:cNvPr>
          <p:cNvSpPr/>
          <p:nvPr/>
        </p:nvSpPr>
        <p:spPr bwMode="auto">
          <a:xfrm>
            <a:off x="2228525" y="2463475"/>
            <a:ext cx="1346188" cy="521018"/>
          </a:xfrm>
          <a:prstGeom prst="roundRect">
            <a:avLst>
              <a:gd name="adj" fmla="val 10326"/>
            </a:avLst>
          </a:prstGeom>
          <a:solidFill>
            <a:srgbClr val="FFFFFF"/>
          </a:solidFill>
          <a:ln w="12700">
            <a:solidFill>
              <a:srgbClr val="558ED5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Membre de l’</a:t>
            </a:r>
            <a:r>
              <a:rPr kumimoji="0" lang="fr-FR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European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Association of </a:t>
            </a:r>
            <a:r>
              <a:rPr kumimoji="0" lang="fr-FR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Research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Managers and </a:t>
            </a:r>
            <a:r>
              <a:rPr kumimoji="0" lang="fr-FR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Administrators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(EARMA)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AA5A3919-263B-4DD5-BB8C-EED45F4600B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618458" y="2032796"/>
            <a:ext cx="817986" cy="0"/>
          </a:xfrm>
          <a:prstGeom prst="line">
            <a:avLst/>
          </a:prstGeom>
          <a:ln w="12700">
            <a:solidFill>
              <a:srgbClr val="FF67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itre 13">
            <a:extLst>
              <a:ext uri="{FF2B5EF4-FFF2-40B4-BE49-F238E27FC236}">
                <a16:creationId xmlns:a16="http://schemas.microsoft.com/office/drawing/2014/main" id="{45312EBB-1F5F-4DCB-BB41-3BB6ABB1AA4D}"/>
              </a:ext>
            </a:extLst>
          </p:cNvPr>
          <p:cNvSpPr txBox="1">
            <a:spLocks/>
          </p:cNvSpPr>
          <p:nvPr/>
        </p:nvSpPr>
        <p:spPr bwMode="auto">
          <a:xfrm>
            <a:off x="2825867" y="807325"/>
            <a:ext cx="5008793" cy="1743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2000">
                <a:solidFill>
                  <a:srgbClr val="FF6700"/>
                </a:solidFill>
                <a:latin typeface="Trebuchet MS"/>
                <a:ea typeface="+mj-ea"/>
                <a:cs typeface="+mj-cs"/>
              </a:defRPr>
            </a:lvl1pPr>
          </a:lstStyle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33" b="1" i="0" u="none" strike="noStrike" kern="1200" cap="none" spc="0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Organigramme STIRI – 8 agents</a:t>
            </a:r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9C52FCA0-7071-4529-B6EB-3B5C0546212E}"/>
              </a:ext>
            </a:extLst>
          </p:cNvPr>
          <p:cNvCxnSpPr>
            <a:cxnSpLocks/>
          </p:cNvCxnSpPr>
          <p:nvPr/>
        </p:nvCxnSpPr>
        <p:spPr>
          <a:xfrm rot="480000">
            <a:off x="4446000" y="2987532"/>
            <a:ext cx="18000" cy="144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F0381C0-F2E2-43F1-A5F4-3B916D779157}"/>
              </a:ext>
            </a:extLst>
          </p:cNvPr>
          <p:cNvSpPr txBox="1"/>
          <p:nvPr/>
        </p:nvSpPr>
        <p:spPr>
          <a:xfrm>
            <a:off x="7618635" y="5284618"/>
            <a:ext cx="2016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A partir de mi-mars, début avril</a:t>
            </a:r>
          </a:p>
        </p:txBody>
      </p:sp>
    </p:spTree>
    <p:extLst>
      <p:ext uri="{BB962C8B-B14F-4D97-AF65-F5344CB8AC3E}">
        <p14:creationId xmlns:p14="http://schemas.microsoft.com/office/powerpoint/2010/main" val="1582573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9EC8EE-5376-441B-B378-BD4DCEE1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29266485-1F8C-49AD-A5D5-E767E4406627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1657F1-764C-44F0-8602-96CAE094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714CED-D037-4E31-8C07-600CB695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CF70C99-A282-4F28-AAC7-C422C920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Arial Black" panose="020B0A04020102020204" pitchFamily="34" charset="0"/>
              </a:rPr>
              <a:t>Comment je travaille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08ACA6-CC49-436A-A66A-46E3B614C5C7}"/>
              </a:ext>
            </a:extLst>
          </p:cNvPr>
          <p:cNvSpPr/>
          <p:nvPr/>
        </p:nvSpPr>
        <p:spPr>
          <a:xfrm>
            <a:off x="941174" y="1463048"/>
            <a:ext cx="1642880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Besoin identifié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076E3F-E4EB-4CA2-82CD-12BF422914CF}"/>
              </a:ext>
            </a:extLst>
          </p:cNvPr>
          <p:cNvSpPr/>
          <p:nvPr/>
        </p:nvSpPr>
        <p:spPr>
          <a:xfrm>
            <a:off x="4151141" y="1490188"/>
            <a:ext cx="1641854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Contact interne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B784CD-410C-449F-8075-0155520551BF}"/>
              </a:ext>
            </a:extLst>
          </p:cNvPr>
          <p:cNvSpPr/>
          <p:nvPr/>
        </p:nvSpPr>
        <p:spPr>
          <a:xfrm>
            <a:off x="7113566" y="4076943"/>
            <a:ext cx="592272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SPV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7688B0-5FC1-4EEC-8502-43E94A4F1000}"/>
              </a:ext>
            </a:extLst>
          </p:cNvPr>
          <p:cNvSpPr/>
          <p:nvPr/>
        </p:nvSpPr>
        <p:spPr>
          <a:xfrm>
            <a:off x="7223317" y="4963041"/>
            <a:ext cx="1770543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Service Financier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6348CB-2A7A-43E9-97A9-6C8A0E33BC55}"/>
              </a:ext>
            </a:extLst>
          </p:cNvPr>
          <p:cNvSpPr/>
          <p:nvPr/>
        </p:nvSpPr>
        <p:spPr>
          <a:xfrm>
            <a:off x="7490757" y="1505935"/>
            <a:ext cx="2168857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Planifier 1èr échange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937DF2-DAC3-4B3B-ACA8-3F684C1F4266}"/>
              </a:ext>
            </a:extLst>
          </p:cNvPr>
          <p:cNvSpPr/>
          <p:nvPr/>
        </p:nvSpPr>
        <p:spPr>
          <a:xfrm>
            <a:off x="3929234" y="4056777"/>
            <a:ext cx="2465605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Contrat de collaboration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F920BB-15AF-43D4-B17F-5BE1058007A1}"/>
              </a:ext>
            </a:extLst>
          </p:cNvPr>
          <p:cNvSpPr/>
          <p:nvPr/>
        </p:nvSpPr>
        <p:spPr>
          <a:xfrm>
            <a:off x="3935612" y="4992552"/>
            <a:ext cx="2397510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Demande de prestation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33FDE2-820A-44BB-A589-09664A0EE613}"/>
              </a:ext>
            </a:extLst>
          </p:cNvPr>
          <p:cNvSpPr/>
          <p:nvPr/>
        </p:nvSpPr>
        <p:spPr>
          <a:xfrm>
            <a:off x="7497075" y="2805060"/>
            <a:ext cx="2642833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Sécurisation des échanges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8674F8-BB4F-4E3A-8733-C2623800A787}"/>
              </a:ext>
            </a:extLst>
          </p:cNvPr>
          <p:cNvSpPr/>
          <p:nvPr/>
        </p:nvSpPr>
        <p:spPr>
          <a:xfrm>
            <a:off x="752960" y="4414198"/>
            <a:ext cx="1897308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Contractualisation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56A4DE-E2A0-4BA8-8890-5BC695A6104E}"/>
              </a:ext>
            </a:extLst>
          </p:cNvPr>
          <p:cNvSpPr/>
          <p:nvPr/>
        </p:nvSpPr>
        <p:spPr>
          <a:xfrm>
            <a:off x="3857569" y="2798919"/>
            <a:ext cx="1962454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Cadrage Technique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0E60EF-08CD-43B0-8482-284303635093}"/>
              </a:ext>
            </a:extLst>
          </p:cNvPr>
          <p:cNvSpPr/>
          <p:nvPr/>
        </p:nvSpPr>
        <p:spPr>
          <a:xfrm>
            <a:off x="1046086" y="2808054"/>
            <a:ext cx="1311058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Négociation</a:t>
            </a: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76FCFFA2-FF24-40A1-BB2E-22126AB86674}"/>
              </a:ext>
            </a:extLst>
          </p:cNvPr>
          <p:cNvSpPr/>
          <p:nvPr/>
        </p:nvSpPr>
        <p:spPr>
          <a:xfrm>
            <a:off x="6405134" y="1600343"/>
            <a:ext cx="623457" cy="2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76070D66-4C28-484E-9398-B78B1D056358}"/>
              </a:ext>
            </a:extLst>
          </p:cNvPr>
          <p:cNvSpPr/>
          <p:nvPr/>
        </p:nvSpPr>
        <p:spPr>
          <a:xfrm rot="10800000">
            <a:off x="6331213" y="2936308"/>
            <a:ext cx="623457" cy="2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9C0348A8-BD0F-4AFE-AA18-DCF60941C4D4}"/>
              </a:ext>
            </a:extLst>
          </p:cNvPr>
          <p:cNvSpPr/>
          <p:nvPr/>
        </p:nvSpPr>
        <p:spPr>
          <a:xfrm rot="5400000">
            <a:off x="8132103" y="2224191"/>
            <a:ext cx="623457" cy="2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CAC196F8-8B8D-42BC-8AD3-3C75BF8011EF}"/>
              </a:ext>
            </a:extLst>
          </p:cNvPr>
          <p:cNvSpPr/>
          <p:nvPr/>
        </p:nvSpPr>
        <p:spPr>
          <a:xfrm rot="5400000">
            <a:off x="1389887" y="3757458"/>
            <a:ext cx="623457" cy="2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92C9B2C2-BC3F-442A-B0CA-159F5D889A08}"/>
              </a:ext>
            </a:extLst>
          </p:cNvPr>
          <p:cNvSpPr/>
          <p:nvPr/>
        </p:nvSpPr>
        <p:spPr>
          <a:xfrm rot="10800000">
            <a:off x="2862220" y="2945442"/>
            <a:ext cx="623457" cy="2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EDE5A89A-693A-4A8E-844A-ED73E9FE0851}"/>
              </a:ext>
            </a:extLst>
          </p:cNvPr>
          <p:cNvSpPr/>
          <p:nvPr/>
        </p:nvSpPr>
        <p:spPr>
          <a:xfrm rot="20131996">
            <a:off x="2965856" y="4231425"/>
            <a:ext cx="623457" cy="2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8FB70C2D-27D5-4A1E-B8EE-3F46F5DD7685}"/>
              </a:ext>
            </a:extLst>
          </p:cNvPr>
          <p:cNvSpPr/>
          <p:nvPr/>
        </p:nvSpPr>
        <p:spPr>
          <a:xfrm rot="1524209">
            <a:off x="2954623" y="4931980"/>
            <a:ext cx="623457" cy="2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8BBDA76F-9D2E-42B2-A5D7-92EA072D795C}"/>
              </a:ext>
            </a:extLst>
          </p:cNvPr>
          <p:cNvSpPr/>
          <p:nvPr/>
        </p:nvSpPr>
        <p:spPr>
          <a:xfrm>
            <a:off x="2915547" y="1528622"/>
            <a:ext cx="623457" cy="29031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4702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22A4A-1DAE-4518-B8F3-10F79B41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48" y="306339"/>
            <a:ext cx="8064632" cy="432034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Black" panose="020B0A04020102020204" pitchFamily="34" charset="0"/>
              </a:rPr>
              <a:t>Support de communication (ALTO, V&amp;S et MOSAIC)</a:t>
            </a:r>
            <a:br>
              <a:rPr lang="fr-FR" dirty="0">
                <a:latin typeface="Arial Black" panose="020B0A04020102020204" pitchFamily="34" charset="0"/>
              </a:rPr>
            </a:b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067398-16AF-43C2-AB86-168F3D0E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559EED68-CB98-4B02-A34D-AB6A0D8F9355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84B4BF-5BEF-440A-8F4F-EFD2CE9E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769985-7A74-444E-946E-A567E246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810D799-B674-4D2F-BAFE-F2B49FA5C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0637" y="912507"/>
            <a:ext cx="2664209" cy="5832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Plaquette pour ALTO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F0715D-53D6-4FE1-9152-55E0F5BE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28" y="1452838"/>
            <a:ext cx="5055949" cy="36452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C65E60-44B1-4E4E-8346-0BDF034A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122" y="1733643"/>
            <a:ext cx="2507188" cy="34616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91198F9-E61A-45FD-A2EA-9DE94BC2B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63" y="1805648"/>
            <a:ext cx="2376836" cy="33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09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6BF59-FD50-4FBA-BE98-F8A2010B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060" y="281937"/>
            <a:ext cx="7416580" cy="432034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Black" panose="020B0A04020102020204" pitchFamily="34" charset="0"/>
              </a:rPr>
              <a:t>Participation à des Salons</a:t>
            </a:r>
            <a:br>
              <a:rPr lang="fr-FR" dirty="0">
                <a:latin typeface="Arial Black" panose="020B0A04020102020204" pitchFamily="34" charset="0"/>
              </a:rPr>
            </a:b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EA1560-3AE2-4C6C-B059-62BD69A7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559EED68-CB98-4B02-A34D-AB6A0D8F9355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4C8589-DAE3-4306-8C1D-700EE7B7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F1BFA8-4576-47E4-831B-A887C010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5D13B9-CBD5-4ECC-9702-2A98B68A1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30" y="940733"/>
            <a:ext cx="1298998" cy="12410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0DA839-6AD2-4A99-B57D-DFF0CD12B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1" y="2269397"/>
            <a:ext cx="2519854" cy="33577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9FC060-3A0F-45E9-8297-E2CDA6E8F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75" t="15526" r="3451" b="25045"/>
          <a:stretch/>
        </p:blipFill>
        <p:spPr>
          <a:xfrm>
            <a:off x="3874269" y="2597712"/>
            <a:ext cx="3024237" cy="22314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76900D-DD80-46ED-80D5-52BE1FE015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308"/>
          <a:stretch/>
        </p:blipFill>
        <p:spPr>
          <a:xfrm>
            <a:off x="7790322" y="2181769"/>
            <a:ext cx="2303838" cy="3489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38156E-DF35-46EF-8087-059BC978C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1643" y="1026092"/>
            <a:ext cx="2634830" cy="8487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88CD9F-22BF-449B-975A-E9BF435DB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4400" y="835303"/>
            <a:ext cx="1902151" cy="134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20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8773AB-2372-4B6E-91B3-0161FEFE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29266485-1F8C-49AD-A5D5-E767E4406627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DA4D2C-CBD2-4887-96E6-EA67207E7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482616-12B0-4020-82C7-B39729634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D97C427-9273-4A28-90F0-66756643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145" y="279242"/>
            <a:ext cx="5688446" cy="432034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Black" panose="020B0A04020102020204" pitchFamily="34" charset="0"/>
              </a:rPr>
              <a:t>Nouveaux Prospects</a:t>
            </a:r>
            <a:br>
              <a:rPr lang="fr-FR" dirty="0">
                <a:latin typeface="Arial Black" panose="020B0A04020102020204" pitchFamily="34" charset="0"/>
              </a:rPr>
            </a:b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D4BA9E-4E28-4494-A811-48A2E9574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992" y="1964936"/>
            <a:ext cx="2314153" cy="23141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02FA6E-B629-4AAE-9082-CB4C7F243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22" y="1441792"/>
            <a:ext cx="1891548" cy="12610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04CD59-473A-480A-BBCF-46DADA582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28" y="3242415"/>
            <a:ext cx="1336422" cy="133459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D715FA2-CDF7-4953-96DC-EEBFA40CE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557" y="1208206"/>
            <a:ext cx="2069700" cy="12989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AFEC96-928C-45C8-B27A-4621058B7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550" y="1393682"/>
            <a:ext cx="2250084" cy="9927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EA0CB1-3CEF-4EDE-9977-88F098EA6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892" y="4193148"/>
            <a:ext cx="3047735" cy="7649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45BCFD-6774-4268-9FC8-131C0504A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9038" y="3051153"/>
            <a:ext cx="2834667" cy="5816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CD75F42-1892-4E94-90CA-BAB6ADEE15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2897" y="4267345"/>
            <a:ext cx="2314153" cy="7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30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8F3613F-AA34-4399-AEEC-65A9B40FC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29266485-1F8C-49AD-A5D5-E767E4406627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FF2A70-1D7A-4BFF-B25B-0BEC4269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00B621-F61E-4C42-A40C-0410628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23A4E23-BC38-46CE-AEDA-6018CFD3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Perspectives 2026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388574-67FB-498F-B15B-8A7FC494B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890" y="3565973"/>
            <a:ext cx="2960343" cy="19735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C40589-6FC7-4E60-8CBC-2FCE4E19C3EA}"/>
              </a:ext>
            </a:extLst>
          </p:cNvPr>
          <p:cNvSpPr/>
          <p:nvPr/>
        </p:nvSpPr>
        <p:spPr>
          <a:xfrm>
            <a:off x="2730184" y="1229556"/>
            <a:ext cx="4512832" cy="461661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CA entre 100Keuros et 120 </a:t>
            </a:r>
            <a:r>
              <a:rPr lang="fr-FR" sz="240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Keuros</a:t>
            </a:r>
            <a:endParaRPr lang="fr-FR" sz="240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2CF5633-A4CD-4138-931B-590B8A3E5E03}"/>
              </a:ext>
            </a:extLst>
          </p:cNvPr>
          <p:cNvSpPr txBox="1"/>
          <p:nvPr/>
        </p:nvSpPr>
        <p:spPr>
          <a:xfrm>
            <a:off x="5928284" y="2440281"/>
            <a:ext cx="3812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Projets de collaborations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(les pôles scientifiques)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9FF4D2-BDA1-40AD-BFC1-AB7AEC55B983}"/>
              </a:ext>
            </a:extLst>
          </p:cNvPr>
          <p:cNvSpPr txBox="1"/>
          <p:nvPr/>
        </p:nvSpPr>
        <p:spPr>
          <a:xfrm>
            <a:off x="2048883" y="2440281"/>
            <a:ext cx="3650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Prestation 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(Plateformes)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A06650B-91C5-4AED-A84A-C15BD7566998}"/>
              </a:ext>
            </a:extLst>
          </p:cNvPr>
          <p:cNvCxnSpPr>
            <a:cxnSpLocks/>
          </p:cNvCxnSpPr>
          <p:nvPr/>
        </p:nvCxnSpPr>
        <p:spPr>
          <a:xfrm flipH="1">
            <a:off x="3081804" y="1861763"/>
            <a:ext cx="792464" cy="4905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7F612AE-9A5B-48CA-9D91-1BE1491A7854}"/>
              </a:ext>
            </a:extLst>
          </p:cNvPr>
          <p:cNvCxnSpPr>
            <a:cxnSpLocks/>
          </p:cNvCxnSpPr>
          <p:nvPr/>
        </p:nvCxnSpPr>
        <p:spPr>
          <a:xfrm>
            <a:off x="6110151" y="1880079"/>
            <a:ext cx="656163" cy="472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424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D0DBB0-BD60-4EDC-878D-957A75E8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29266485-1F8C-49AD-A5D5-E767E4406627}" type="datetime1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17/02/2026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B10ECF-52FA-4685-BBAA-B6329FC1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317702-6AB6-4E28-BFFE-475C79823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C8B2F37-5576-4AD2-9487-E791532E5D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6529" y="2741721"/>
            <a:ext cx="2285925" cy="28574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319335-B763-462A-9210-A61EA695F822}"/>
              </a:ext>
            </a:extLst>
          </p:cNvPr>
          <p:cNvSpPr/>
          <p:nvPr/>
        </p:nvSpPr>
        <p:spPr>
          <a:xfrm>
            <a:off x="2834334" y="1589631"/>
            <a:ext cx="4731226" cy="1569656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libri" panose="020F0502020204030204"/>
                <a:cs typeface="+mn-cs"/>
              </a:rPr>
              <a:t>Merci pour votre attention</a:t>
            </a: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3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Calibri" panose="020F0502020204030204"/>
              <a:cs typeface="+mn-cs"/>
            </a:endParaRP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libri" panose="020F0502020204030204"/>
                <a:cs typeface="+mn-cs"/>
              </a:rPr>
              <a:t>Des questions?</a:t>
            </a:r>
          </a:p>
        </p:txBody>
      </p:sp>
    </p:spTree>
    <p:extLst>
      <p:ext uri="{BB962C8B-B14F-4D97-AF65-F5344CB8AC3E}">
        <p14:creationId xmlns:p14="http://schemas.microsoft.com/office/powerpoint/2010/main" val="299377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43D66F-38F5-495C-83FC-A1D8826C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01/03/2020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5D1CE4-0D5C-47A1-B5AE-42270E13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 exposé - Lieu - Titre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5C1CA0F-6544-46AD-8510-8FB2D9F1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F2891FB-47F8-41F5-A1CD-1EC7CA875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763" y="2075221"/>
            <a:ext cx="9246329" cy="1171469"/>
          </a:xfrm>
        </p:spPr>
        <p:txBody>
          <a:bodyPr>
            <a:noAutofit/>
          </a:bodyPr>
          <a:lstStyle/>
          <a:p>
            <a:pPr algn="ctr"/>
            <a:r>
              <a:rPr lang="fr-FR" sz="3534" dirty="0"/>
              <a:t>Valorisation de la recherche : Quelle stratégie pour le nouveau mandat 2026 – 2030 ?</a:t>
            </a:r>
          </a:p>
        </p:txBody>
      </p:sp>
    </p:spTree>
    <p:extLst>
      <p:ext uri="{BB962C8B-B14F-4D97-AF65-F5344CB8AC3E}">
        <p14:creationId xmlns:p14="http://schemas.microsoft.com/office/powerpoint/2010/main" val="146926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72B80EF-D12C-4E5C-AC48-ED7EEEAEA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69" y="4538085"/>
            <a:ext cx="4308622" cy="1176736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FA9796-2070-424B-A37B-F963454B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01/03/2020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CF22EA0-7C22-4AE4-92F6-D918D49E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 exposé - Lieu - Titre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634B39-1B75-40D5-A80F-D0EB8588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F7F1D28-2C34-4391-8EA7-2123A0011801}"/>
              </a:ext>
            </a:extLst>
          </p:cNvPr>
          <p:cNvSpPr txBox="1">
            <a:spLocks/>
          </p:cNvSpPr>
          <p:nvPr/>
        </p:nvSpPr>
        <p:spPr>
          <a:xfrm>
            <a:off x="560052" y="1126762"/>
            <a:ext cx="9330992" cy="324490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fr-FR" sz="2200" b="0" i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1338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7104" marR="0" lvl="0" indent="-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7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Renforcer nos points forts </a:t>
            </a: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nucléaire (santé, énergie), accélérateurs ( technologie, vide, cryogénie), instrumentation scientifique.</a:t>
            </a:r>
          </a:p>
          <a:p>
            <a:pPr marL="157104" marR="0" lvl="0" indent="-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sz="17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57104" marR="0" lvl="0" indent="-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7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 positionner sur les thématiques émergentes </a:t>
            </a: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(quantique, spatial, défense) </a:t>
            </a:r>
          </a:p>
          <a:p>
            <a:pPr marL="157104" marR="0" lvl="0" indent="-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sz="17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57104" marR="0" lvl="0" indent="-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7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Renforcer et structurer les liens avec les entreprises </a:t>
            </a: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stratégiques pour nos activités</a:t>
            </a:r>
          </a:p>
          <a:p>
            <a:pPr marL="478326" marR="0" lvl="2" indent="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4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 lien avec la Direction des Relations avec les Entreprises …&gt; rapprocher les pôles et les filières DRE</a:t>
            </a:r>
          </a:p>
          <a:p>
            <a:pPr marL="478326" marR="0" lvl="2" indent="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4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Participer au C</a:t>
            </a:r>
            <a:r>
              <a:rPr kumimoji="0" lang="fr-FR" sz="141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lub</a:t>
            </a:r>
            <a:r>
              <a:rPr kumimoji="0" lang="fr-FR" sz="14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</a:t>
            </a:r>
            <a:r>
              <a:rPr kumimoji="0" lang="fr-FR" sz="141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urope</a:t>
            </a:r>
            <a:r>
              <a:rPr kumimoji="0" lang="fr-FR" sz="14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Entreprise (DRE) … proposer un délégué scientifique DRE?</a:t>
            </a:r>
          </a:p>
          <a:p>
            <a:pPr marL="478326" marR="0" lvl="2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-  </a:t>
            </a:r>
            <a:r>
              <a:rPr kumimoji="0" lang="fr-FR" sz="141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 répondre aux AAP ANR &amp; Europe</a:t>
            </a:r>
          </a:p>
          <a:p>
            <a:pPr marL="478326" marR="0" lvl="2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-  </a:t>
            </a:r>
            <a:r>
              <a:rPr kumimoji="0" lang="fr-FR" sz="141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 transférer les connaissances et les technologies</a:t>
            </a:r>
            <a:endParaRPr kumimoji="0" lang="fr-FR" sz="17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7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57104" marR="0" lvl="0" indent="-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7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Renforcer les partenariats inter-labos </a:t>
            </a: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inter-instituts sur les projets de valorisation </a:t>
            </a:r>
          </a:p>
          <a:p>
            <a:pPr marL="157104" marR="0" lvl="0" indent="-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sz="17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57104" marR="0" lvl="0" indent="-157104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7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Faire émerger les transferts </a:t>
            </a: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savoir-faire et la valorisation des logiciels libres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615EF-C682-4BFC-A809-E8F017282C0B}"/>
              </a:ext>
            </a:extLst>
          </p:cNvPr>
          <p:cNvSpPr/>
          <p:nvPr/>
        </p:nvSpPr>
        <p:spPr>
          <a:xfrm>
            <a:off x="1301843" y="670614"/>
            <a:ext cx="8400993" cy="364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Intégrer la valorisation comme débouché dans nos projets de recherche</a:t>
            </a:r>
          </a:p>
        </p:txBody>
      </p:sp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FDC238E9-3356-4F24-91FD-6656AA788844}"/>
              </a:ext>
            </a:extLst>
          </p:cNvPr>
          <p:cNvSpPr txBox="1">
            <a:spLocks/>
          </p:cNvSpPr>
          <p:nvPr/>
        </p:nvSpPr>
        <p:spPr>
          <a:xfrm>
            <a:off x="996526" y="161484"/>
            <a:ext cx="7815406" cy="50930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284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07964" rtl="0" eaLnBrk="1" fontAlgn="auto" latinLnBrk="0" hangingPunct="1">
              <a:lnSpc>
                <a:spcPts val="31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28" b="1" i="0" u="none" strike="noStrike" kern="120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Renforcer la stratégie de la valorisation</a:t>
            </a:r>
          </a:p>
        </p:txBody>
      </p:sp>
    </p:spTree>
    <p:extLst>
      <p:ext uri="{BB962C8B-B14F-4D97-AF65-F5344CB8AC3E}">
        <p14:creationId xmlns:p14="http://schemas.microsoft.com/office/powerpoint/2010/main" val="1190924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FA2F5D8-36FA-4DBC-BECD-27565AD18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01/03/2020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AC0FA7-F0EF-464F-BD06-A53AEA10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 exposé - Lieu - Titre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B235A64-EE8B-4423-A317-94EB9F41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34C4EF5E-C860-4310-B823-73D3561BF94F}"/>
              </a:ext>
            </a:extLst>
          </p:cNvPr>
          <p:cNvGraphicFramePr>
            <a:graphicFrameLocks noGrp="1"/>
          </p:cNvGraphicFramePr>
          <p:nvPr/>
        </p:nvGraphicFramePr>
        <p:xfrm>
          <a:off x="1112643" y="3014554"/>
          <a:ext cx="8171318" cy="521164"/>
        </p:xfrm>
        <a:graphic>
          <a:graphicData uri="http://schemas.openxmlformats.org/drawingml/2006/table">
            <a:tbl>
              <a:tblPr/>
              <a:tblGrid>
                <a:gridCol w="1632489">
                  <a:extLst>
                    <a:ext uri="{9D8B030D-6E8A-4147-A177-3AD203B41FA5}">
                      <a16:colId xmlns:a16="http://schemas.microsoft.com/office/drawing/2014/main" val="2763238819"/>
                    </a:ext>
                  </a:extLst>
                </a:gridCol>
                <a:gridCol w="1801061">
                  <a:extLst>
                    <a:ext uri="{9D8B030D-6E8A-4147-A177-3AD203B41FA5}">
                      <a16:colId xmlns:a16="http://schemas.microsoft.com/office/drawing/2014/main" val="3369916269"/>
                    </a:ext>
                  </a:extLst>
                </a:gridCol>
                <a:gridCol w="1472789">
                  <a:extLst>
                    <a:ext uri="{9D8B030D-6E8A-4147-A177-3AD203B41FA5}">
                      <a16:colId xmlns:a16="http://schemas.microsoft.com/office/drawing/2014/main" val="2072926030"/>
                    </a:ext>
                  </a:extLst>
                </a:gridCol>
                <a:gridCol w="1002562">
                  <a:extLst>
                    <a:ext uri="{9D8B030D-6E8A-4147-A177-3AD203B41FA5}">
                      <a16:colId xmlns:a16="http://schemas.microsoft.com/office/drawing/2014/main" val="2288210130"/>
                    </a:ext>
                  </a:extLst>
                </a:gridCol>
                <a:gridCol w="1490533">
                  <a:extLst>
                    <a:ext uri="{9D8B030D-6E8A-4147-A177-3AD203B41FA5}">
                      <a16:colId xmlns:a16="http://schemas.microsoft.com/office/drawing/2014/main" val="1453480367"/>
                    </a:ext>
                  </a:extLst>
                </a:gridCol>
                <a:gridCol w="771884">
                  <a:extLst>
                    <a:ext uri="{9D8B030D-6E8A-4147-A177-3AD203B41FA5}">
                      <a16:colId xmlns:a16="http://schemas.microsoft.com/office/drawing/2014/main" val="3060602745"/>
                    </a:ext>
                  </a:extLst>
                </a:gridCol>
              </a:tblGrid>
              <a:tr h="28291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Environnement  valorisation de la recherche et innovation du laboratoire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355616"/>
                  </a:ext>
                </a:extLst>
              </a:tr>
              <a:tr h="23824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 IT/BuzDev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Incubateurs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de compétitivité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300619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8BE00252-3374-4ADB-819D-F814EE7F3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71"/>
          <a:stretch/>
        </p:blipFill>
        <p:spPr>
          <a:xfrm>
            <a:off x="852715" y="1360291"/>
            <a:ext cx="7761233" cy="546640"/>
          </a:xfrm>
          <a:prstGeom prst="rect">
            <a:avLst/>
          </a:prstGeom>
        </p:spPr>
      </p:pic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C91F7AED-23DA-4235-92AA-4463BFA3EDEE}"/>
              </a:ext>
            </a:extLst>
          </p:cNvPr>
          <p:cNvSpPr/>
          <p:nvPr/>
        </p:nvSpPr>
        <p:spPr>
          <a:xfrm rot="5400000">
            <a:off x="5080397" y="-489129"/>
            <a:ext cx="235808" cy="8171317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C916FA-8B27-47FC-90AD-CF4346342FEC}"/>
              </a:ext>
            </a:extLst>
          </p:cNvPr>
          <p:cNvSpPr txBox="1"/>
          <p:nvPr/>
        </p:nvSpPr>
        <p:spPr>
          <a:xfrm>
            <a:off x="4274693" y="3737216"/>
            <a:ext cx="2029017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Moyens à mobiliser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F2E6130-A982-4E46-ADBD-F5D0E08B58F4}"/>
              </a:ext>
            </a:extLst>
          </p:cNvPr>
          <p:cNvSpPr txBox="1"/>
          <p:nvPr/>
        </p:nvSpPr>
        <p:spPr>
          <a:xfrm>
            <a:off x="3456049" y="733164"/>
            <a:ext cx="501810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2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Proposer un outil de suivi détaillé (exemple)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29370F83-885D-4593-90E2-C5581A727F54}"/>
              </a:ext>
            </a:extLst>
          </p:cNvPr>
          <p:cNvSpPr/>
          <p:nvPr/>
        </p:nvSpPr>
        <p:spPr>
          <a:xfrm rot="5400000">
            <a:off x="6334930" y="-1628285"/>
            <a:ext cx="261800" cy="8005869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5716F05-D48D-4196-BD35-CBE380D6452C}"/>
              </a:ext>
            </a:extLst>
          </p:cNvPr>
          <p:cNvSpPr txBox="1"/>
          <p:nvPr/>
        </p:nvSpPr>
        <p:spPr>
          <a:xfrm>
            <a:off x="4692794" y="2580193"/>
            <a:ext cx="4333509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Utiles pour la stratégie à mettre en place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36ACC5C-4686-457C-8EDD-8E2316AE8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99" r="42"/>
          <a:stretch/>
        </p:blipFill>
        <p:spPr>
          <a:xfrm>
            <a:off x="2309523" y="1682559"/>
            <a:ext cx="8171319" cy="641222"/>
          </a:xfrm>
          <a:prstGeom prst="rect">
            <a:avLst/>
          </a:prstGeom>
        </p:spPr>
      </p:pic>
      <p:sp>
        <p:nvSpPr>
          <p:cNvPr id="22" name="Espace réservé du texte 1">
            <a:extLst>
              <a:ext uri="{FF2B5EF4-FFF2-40B4-BE49-F238E27FC236}">
                <a16:creationId xmlns:a16="http://schemas.microsoft.com/office/drawing/2014/main" id="{DF9D7E5E-9B8D-4F8C-9C8F-F660FB5ADD53}"/>
              </a:ext>
            </a:extLst>
          </p:cNvPr>
          <p:cNvSpPr txBox="1">
            <a:spLocks/>
          </p:cNvSpPr>
          <p:nvPr/>
        </p:nvSpPr>
        <p:spPr>
          <a:xfrm>
            <a:off x="1505232" y="131560"/>
            <a:ext cx="7815406" cy="50930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284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07964" rtl="0" eaLnBrk="1" fontAlgn="auto" latinLnBrk="0" hangingPunct="1">
              <a:lnSpc>
                <a:spcPts val="31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28" b="1" i="0" u="none" strike="noStrike" kern="120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Renforcer la stratégie de la valorisation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F28401-917E-42EB-A4EE-26BB046BB865}"/>
              </a:ext>
            </a:extLst>
          </p:cNvPr>
          <p:cNvSpPr/>
          <p:nvPr/>
        </p:nvSpPr>
        <p:spPr>
          <a:xfrm>
            <a:off x="2784572" y="4552291"/>
            <a:ext cx="6050486" cy="90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Suivi de projet à fort potentiel (en lien avec la </a:t>
            </a:r>
            <a:r>
              <a:rPr kumimoji="0" lang="fr-FR" sz="17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CeQMaP</a:t>
            </a: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17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7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Articulation avec la stratégie de l’institut</a:t>
            </a:r>
            <a:endParaRPr kumimoji="0" lang="fr-FR" sz="17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3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D6D6B4-E7AA-4645-AF0F-1E84F802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01/03/2020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AF858D1-EEA9-4AD3-A300-632F7128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 exposé - Lieu - Titre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FFD91D-6009-4C10-B67C-5B4990E7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" name="Légende : flèche courbée encadrée à une bordure 10">
            <a:extLst>
              <a:ext uri="{FF2B5EF4-FFF2-40B4-BE49-F238E27FC236}">
                <a16:creationId xmlns:a16="http://schemas.microsoft.com/office/drawing/2014/main" id="{3585E05F-8196-4218-B601-4F48160A9C22}"/>
              </a:ext>
            </a:extLst>
          </p:cNvPr>
          <p:cNvSpPr/>
          <p:nvPr/>
        </p:nvSpPr>
        <p:spPr>
          <a:xfrm>
            <a:off x="6595272" y="855287"/>
            <a:ext cx="3499404" cy="1336136"/>
          </a:xfrm>
          <a:prstGeom prst="accentBorderCallout2">
            <a:avLst>
              <a:gd name="adj1" fmla="val 32607"/>
              <a:gd name="adj2" fmla="val -1419"/>
              <a:gd name="adj3" fmla="val 59333"/>
              <a:gd name="adj4" fmla="val -9746"/>
              <a:gd name="adj5" fmla="val 107162"/>
              <a:gd name="adj6" fmla="val -24472"/>
            </a:avLst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Animation locale</a:t>
            </a: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Rencontre entreprise / Salons / sensibilisation</a:t>
            </a: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Recrutement Business </a:t>
            </a:r>
            <a:r>
              <a:rPr kumimoji="0" lang="fr-FR" sz="123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Developper</a:t>
            </a: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55475" marR="0" lvl="1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Développement des partenariats</a:t>
            </a:r>
          </a:p>
        </p:txBody>
      </p:sp>
      <p:sp>
        <p:nvSpPr>
          <p:cNvPr id="12" name="Légende : flèche courbée encadrée à une bordure 11">
            <a:extLst>
              <a:ext uri="{FF2B5EF4-FFF2-40B4-BE49-F238E27FC236}">
                <a16:creationId xmlns:a16="http://schemas.microsoft.com/office/drawing/2014/main" id="{7B429AD7-4DCE-4806-AE67-B4B96E7B7BE4}"/>
              </a:ext>
            </a:extLst>
          </p:cNvPr>
          <p:cNvSpPr/>
          <p:nvPr/>
        </p:nvSpPr>
        <p:spPr>
          <a:xfrm>
            <a:off x="7040650" y="2738215"/>
            <a:ext cx="3290580" cy="954383"/>
          </a:xfrm>
          <a:prstGeom prst="accentBorderCallout2">
            <a:avLst>
              <a:gd name="adj1" fmla="val 54167"/>
              <a:gd name="adj2" fmla="val -1163"/>
              <a:gd name="adj3" fmla="val 45691"/>
              <a:gd name="adj4" fmla="val -10311"/>
              <a:gd name="adj5" fmla="val 21418"/>
              <a:gd name="adj6" fmla="val -26810"/>
            </a:avLst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Recrutement ingénieurs transfert (IT)</a:t>
            </a:r>
          </a:p>
          <a:p>
            <a:pPr marL="555475" marR="0" lvl="1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Développement partenariat industriel</a:t>
            </a:r>
          </a:p>
          <a:p>
            <a:pPr marL="555475" marR="0" lvl="1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Pilotage réseau IT &amp; manager IT</a:t>
            </a:r>
          </a:p>
        </p:txBody>
      </p:sp>
      <p:sp>
        <p:nvSpPr>
          <p:cNvPr id="13" name="Légende : flèche courbée encadrée à une bordure 12">
            <a:extLst>
              <a:ext uri="{FF2B5EF4-FFF2-40B4-BE49-F238E27FC236}">
                <a16:creationId xmlns:a16="http://schemas.microsoft.com/office/drawing/2014/main" id="{62ACAE8C-769C-4F3A-8D1B-0E76241DA0DC}"/>
              </a:ext>
            </a:extLst>
          </p:cNvPr>
          <p:cNvSpPr/>
          <p:nvPr/>
        </p:nvSpPr>
        <p:spPr>
          <a:xfrm>
            <a:off x="242564" y="1709197"/>
            <a:ext cx="3044179" cy="1106675"/>
          </a:xfrm>
          <a:prstGeom prst="accentBorderCallout2">
            <a:avLst>
              <a:gd name="adj1" fmla="val 52133"/>
              <a:gd name="adj2" fmla="val 102907"/>
              <a:gd name="adj3" fmla="val 52488"/>
              <a:gd name="adj4" fmla="val 113742"/>
              <a:gd name="adj5" fmla="val 107057"/>
              <a:gd name="adj6" fmla="val 133516"/>
            </a:avLst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1493" marR="0" lvl="0" indent="-151493" algn="just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Financement de l’innovation</a:t>
            </a:r>
          </a:p>
          <a:p>
            <a:pPr marL="151493" marR="0" lvl="0" indent="-151493" algn="just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Recrutement ingénieurs innovation</a:t>
            </a:r>
          </a:p>
          <a:p>
            <a:pPr marL="555475" marR="0" lvl="1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Détection, accompagnement au montage de projet d’innovation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D5290E5-46B0-44C7-B44D-567E49BBB041}"/>
              </a:ext>
            </a:extLst>
          </p:cNvPr>
          <p:cNvSpPr/>
          <p:nvPr/>
        </p:nvSpPr>
        <p:spPr>
          <a:xfrm>
            <a:off x="8065761" y="667258"/>
            <a:ext cx="999748" cy="2906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PUI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B236320-3DA3-4A55-98F8-8E1EE1927229}"/>
              </a:ext>
            </a:extLst>
          </p:cNvPr>
          <p:cNvSpPr/>
          <p:nvPr/>
        </p:nvSpPr>
        <p:spPr>
          <a:xfrm>
            <a:off x="1120811" y="1483580"/>
            <a:ext cx="1772385" cy="2830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CNRS INNOVATION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5E19C3C-BABE-411C-AE43-EC816DABE371}"/>
              </a:ext>
            </a:extLst>
          </p:cNvPr>
          <p:cNvSpPr/>
          <p:nvPr/>
        </p:nvSpPr>
        <p:spPr>
          <a:xfrm>
            <a:off x="8058658" y="2610964"/>
            <a:ext cx="999748" cy="2642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DGDI</a:t>
            </a:r>
          </a:p>
        </p:txBody>
      </p:sp>
      <p:sp>
        <p:nvSpPr>
          <p:cNvPr id="17" name="Légende : flèche courbée encadrée à une bordure 16">
            <a:extLst>
              <a:ext uri="{FF2B5EF4-FFF2-40B4-BE49-F238E27FC236}">
                <a16:creationId xmlns:a16="http://schemas.microsoft.com/office/drawing/2014/main" id="{1730C8FC-3574-45A7-BD35-E471EB14379B}"/>
              </a:ext>
            </a:extLst>
          </p:cNvPr>
          <p:cNvSpPr/>
          <p:nvPr/>
        </p:nvSpPr>
        <p:spPr>
          <a:xfrm>
            <a:off x="441545" y="3357652"/>
            <a:ext cx="3044179" cy="1688966"/>
          </a:xfrm>
          <a:prstGeom prst="accentBorderCallout2">
            <a:avLst>
              <a:gd name="adj1" fmla="val 46976"/>
              <a:gd name="adj2" fmla="val 102933"/>
              <a:gd name="adj3" fmla="val 45629"/>
              <a:gd name="adj4" fmla="val 114309"/>
              <a:gd name="adj5" fmla="val 5817"/>
              <a:gd name="adj6" fmla="val 130952"/>
            </a:avLst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Club entreprise</a:t>
            </a: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Animation filières</a:t>
            </a: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Recrutements </a:t>
            </a:r>
          </a:p>
          <a:p>
            <a:pPr marL="555475" marR="0" lvl="1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Responsables filières</a:t>
            </a:r>
          </a:p>
          <a:p>
            <a:pPr marL="555475" marR="0" lvl="1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Responsable laboratoire commun</a:t>
            </a:r>
          </a:p>
          <a:p>
            <a:pPr marL="555475" marR="0" lvl="1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Ingénieur transfert + responsables animation commercial région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EA86EAE-344E-486B-B876-4CF8A95DE342}"/>
              </a:ext>
            </a:extLst>
          </p:cNvPr>
          <p:cNvSpPr/>
          <p:nvPr/>
        </p:nvSpPr>
        <p:spPr>
          <a:xfrm>
            <a:off x="1893448" y="3223443"/>
            <a:ext cx="999748" cy="3096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5954574-7244-42E4-B777-22D20D9E13AF}"/>
              </a:ext>
            </a:extLst>
          </p:cNvPr>
          <p:cNvSpPr/>
          <p:nvPr/>
        </p:nvSpPr>
        <p:spPr>
          <a:xfrm>
            <a:off x="4432005" y="2310436"/>
            <a:ext cx="1650101" cy="11646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438E99D-C9A2-4D78-9393-E98C4D3D4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1" t="24687" r="25159" b="30213"/>
          <a:stretch/>
        </p:blipFill>
        <p:spPr>
          <a:xfrm>
            <a:off x="4798110" y="2336456"/>
            <a:ext cx="858825" cy="73159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2390B2B-4BDF-491A-8F50-94B61019C8EF}"/>
              </a:ext>
            </a:extLst>
          </p:cNvPr>
          <p:cNvSpPr txBox="1"/>
          <p:nvPr/>
        </p:nvSpPr>
        <p:spPr>
          <a:xfrm>
            <a:off x="4670659" y="3115417"/>
            <a:ext cx="1183529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IJCLab</a:t>
            </a: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/STIRI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5A90603-6145-4C3D-850E-01C2A7D1CA93}"/>
              </a:ext>
            </a:extLst>
          </p:cNvPr>
          <p:cNvSpPr txBox="1"/>
          <p:nvPr/>
        </p:nvSpPr>
        <p:spPr>
          <a:xfrm>
            <a:off x="2640139" y="5168631"/>
            <a:ext cx="6640344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Des opportunités à saisir collectivement</a:t>
            </a:r>
          </a:p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Prévoir des rencontres avec les ingénieurs transfert/innovation de la région</a:t>
            </a:r>
          </a:p>
        </p:txBody>
      </p:sp>
      <p:sp>
        <p:nvSpPr>
          <p:cNvPr id="23" name="Légende : flèche courbée encadrée à une bordure 22">
            <a:extLst>
              <a:ext uri="{FF2B5EF4-FFF2-40B4-BE49-F238E27FC236}">
                <a16:creationId xmlns:a16="http://schemas.microsoft.com/office/drawing/2014/main" id="{0A7FC137-19BE-445E-AC73-860BEA01C6F5}"/>
              </a:ext>
            </a:extLst>
          </p:cNvPr>
          <p:cNvSpPr/>
          <p:nvPr/>
        </p:nvSpPr>
        <p:spPr>
          <a:xfrm>
            <a:off x="3541246" y="677915"/>
            <a:ext cx="2672272" cy="633941"/>
          </a:xfrm>
          <a:prstGeom prst="accentBorderCallout2">
            <a:avLst>
              <a:gd name="adj1" fmla="val 54167"/>
              <a:gd name="adj2" fmla="val -1163"/>
              <a:gd name="adj3" fmla="val 115092"/>
              <a:gd name="adj4" fmla="val -882"/>
              <a:gd name="adj5" fmla="val 252928"/>
              <a:gd name="adj6" fmla="val 40944"/>
            </a:avLst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Sensibilisation</a:t>
            </a: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Contractualisation</a:t>
            </a: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Ingénieurs transfert/Innovation</a:t>
            </a: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220B358-CF9E-4897-B0D3-F41524A01D21}"/>
              </a:ext>
            </a:extLst>
          </p:cNvPr>
          <p:cNvSpPr/>
          <p:nvPr/>
        </p:nvSpPr>
        <p:spPr>
          <a:xfrm>
            <a:off x="4931058" y="548350"/>
            <a:ext cx="999748" cy="2642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SPV</a:t>
            </a:r>
          </a:p>
        </p:txBody>
      </p:sp>
      <p:sp>
        <p:nvSpPr>
          <p:cNvPr id="25" name="Légende : flèche courbée encadrée à une bordure 24">
            <a:extLst>
              <a:ext uri="{FF2B5EF4-FFF2-40B4-BE49-F238E27FC236}">
                <a16:creationId xmlns:a16="http://schemas.microsoft.com/office/drawing/2014/main" id="{4F359229-B8F4-4CDC-BDC5-24B05A72366A}"/>
              </a:ext>
            </a:extLst>
          </p:cNvPr>
          <p:cNvSpPr/>
          <p:nvPr/>
        </p:nvSpPr>
        <p:spPr>
          <a:xfrm>
            <a:off x="4526032" y="4412677"/>
            <a:ext cx="2290520" cy="633941"/>
          </a:xfrm>
          <a:prstGeom prst="accentBorderCallout2">
            <a:avLst>
              <a:gd name="adj1" fmla="val 41549"/>
              <a:gd name="adj2" fmla="val 234"/>
              <a:gd name="adj3" fmla="val -45372"/>
              <a:gd name="adj4" fmla="val 1496"/>
              <a:gd name="adj5" fmla="val -141794"/>
              <a:gd name="adj6" fmla="val 30645"/>
            </a:avLst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Financement innovation</a:t>
            </a: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Ingénieurs catalyseurs</a:t>
            </a: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DAAD0249-A8B3-46DA-A91D-1565552937CB}"/>
              </a:ext>
            </a:extLst>
          </p:cNvPr>
          <p:cNvSpPr/>
          <p:nvPr/>
        </p:nvSpPr>
        <p:spPr>
          <a:xfrm>
            <a:off x="5170045" y="4240785"/>
            <a:ext cx="1491597" cy="26426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SATT</a:t>
            </a:r>
          </a:p>
        </p:txBody>
      </p:sp>
      <p:sp>
        <p:nvSpPr>
          <p:cNvPr id="27" name="Légende : flèche courbée encadrée à une bordure 26">
            <a:extLst>
              <a:ext uri="{FF2B5EF4-FFF2-40B4-BE49-F238E27FC236}">
                <a16:creationId xmlns:a16="http://schemas.microsoft.com/office/drawing/2014/main" id="{3AD86F9E-3891-475E-B148-C12BAB887514}"/>
              </a:ext>
            </a:extLst>
          </p:cNvPr>
          <p:cNvSpPr/>
          <p:nvPr/>
        </p:nvSpPr>
        <p:spPr>
          <a:xfrm>
            <a:off x="7936942" y="4285466"/>
            <a:ext cx="1581637" cy="516687"/>
          </a:xfrm>
          <a:prstGeom prst="accentBorderCallout2">
            <a:avLst>
              <a:gd name="adj1" fmla="val 45335"/>
              <a:gd name="adj2" fmla="val -4655"/>
              <a:gd name="adj3" fmla="val 52000"/>
              <a:gd name="adj4" fmla="val -5928"/>
              <a:gd name="adj5" fmla="val -120968"/>
              <a:gd name="adj6" fmla="val -113085"/>
            </a:avLst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construction</a:t>
            </a: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1493" marR="0" lvl="0" indent="-151493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CF7ECC1-8873-4677-987B-605A583F4CC6}"/>
              </a:ext>
            </a:extLst>
          </p:cNvPr>
          <p:cNvSpPr/>
          <p:nvPr/>
        </p:nvSpPr>
        <p:spPr>
          <a:xfrm>
            <a:off x="8026981" y="4031155"/>
            <a:ext cx="1491597" cy="3437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Valorisation PEPR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01CCE4CF-A6FD-4F1A-BF92-500106F08EA5}"/>
              </a:ext>
            </a:extLst>
          </p:cNvPr>
          <p:cNvSpPr txBox="1">
            <a:spLocks/>
          </p:cNvSpPr>
          <p:nvPr/>
        </p:nvSpPr>
        <p:spPr>
          <a:xfrm>
            <a:off x="969680" y="127901"/>
            <a:ext cx="8833414" cy="46400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284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07964" rtl="0" eaLnBrk="1" fontAlgn="auto" latinLnBrk="0" hangingPunct="1">
              <a:lnSpc>
                <a:spcPts val="31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28" b="1" i="0" u="none" strike="noStrike" kern="120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Écosystème innovation &amp; valorisation en mutation</a:t>
            </a:r>
            <a:endParaRPr kumimoji="0" lang="en-US" sz="2828" b="1" i="0" u="none" strike="noStrike" kern="1200" cap="none" spc="0" normalizeH="0" baseline="0" noProof="0" dirty="0">
              <a:ln>
                <a:noFill/>
              </a:ln>
              <a:solidFill>
                <a:srgbClr val="0028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2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22" grpId="0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F8BD129-E62A-4D11-ACE3-9F9B991C88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u="sng" dirty="0"/>
              <a:t>Nos actions de communication au laboratoire</a:t>
            </a:r>
            <a:r>
              <a:rPr lang="fr-FR" dirty="0"/>
              <a:t> :</a:t>
            </a:r>
            <a:br>
              <a:rPr lang="fr-FR" dirty="0"/>
            </a:br>
            <a:endParaRPr lang="fr-FR" dirty="0"/>
          </a:p>
          <a:p>
            <a:r>
              <a:rPr lang="fr-FR" dirty="0"/>
              <a:t>Café STIRI</a:t>
            </a:r>
          </a:p>
          <a:p>
            <a:r>
              <a:rPr lang="fr-FR" dirty="0"/>
              <a:t>Journée Nouveaux Entrants : poster, jeux</a:t>
            </a:r>
          </a:p>
          <a:p>
            <a:r>
              <a:rPr lang="fr-FR" dirty="0"/>
              <a:t>Plan mails : diffusion informations, appels à projets</a:t>
            </a:r>
          </a:p>
          <a:p>
            <a:r>
              <a:rPr lang="fr-FR" dirty="0"/>
              <a:t>Infos/articles dans la Newsletter, lien avec F. Ben Salah</a:t>
            </a:r>
          </a:p>
          <a:p>
            <a:r>
              <a:rPr lang="fr-FR" dirty="0"/>
              <a:t>Intranet français/anglais : </a:t>
            </a:r>
            <a:r>
              <a:rPr lang="fr-FR" dirty="0">
                <a:hlinkClick r:id="rId2"/>
              </a:rPr>
              <a:t>https://intranet.ijclab.in2p3.fr/stiri-accueil/</a:t>
            </a:r>
            <a:endParaRPr lang="fr-FR" dirty="0"/>
          </a:p>
          <a:p>
            <a:r>
              <a:rPr lang="fr-FR" dirty="0"/>
              <a:t>Réunions régulières avec la direction, le service contrats</a:t>
            </a:r>
          </a:p>
          <a:p>
            <a:r>
              <a:rPr lang="fr-FR" dirty="0"/>
              <a:t>Nous sommes disponibles pour vous rencontrer dans vos pôles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D619128-9532-4D2C-A84C-8C0255E8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66485-1F8C-49AD-A5D5-E767E4406627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17/02/2026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2B8920-0E4E-4472-BEE1-DCC09613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938796-5553-44B1-A7A9-60656D84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ABDA33F-A05D-41C6-8051-FE1C8C85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COPIL STIRI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1A6B2A-BAD0-4EB5-B34B-8FBBC0000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492" y="3381582"/>
            <a:ext cx="2219181" cy="16643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B78D66-DD73-4208-9F88-628F7B783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467" y="1085527"/>
            <a:ext cx="1890737" cy="18402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7B1A5F-82BA-41A7-84D8-0402D56B0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252" y="813900"/>
            <a:ext cx="1648833" cy="23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37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E92E08-BA2A-41F6-8026-7FAE1720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01/03/2020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8B281F2-B293-40DE-A21E-3B83C669A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 exposé - Lieu - Titre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92FA83-CE5F-40A7-BA2E-EA2AF8BE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CBDB4380-4BE6-4785-A1AA-FB707D27157D}"/>
              </a:ext>
            </a:extLst>
          </p:cNvPr>
          <p:cNvSpPr txBox="1">
            <a:spLocks/>
          </p:cNvSpPr>
          <p:nvPr/>
        </p:nvSpPr>
        <p:spPr>
          <a:xfrm>
            <a:off x="993795" y="144507"/>
            <a:ext cx="8706163" cy="50930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284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07964" rtl="0" eaLnBrk="1" fontAlgn="auto" latinLnBrk="0" hangingPunct="1">
              <a:lnSpc>
                <a:spcPts val="31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28" b="1" i="0" u="none" strike="noStrike" kern="120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Redéfinir les  indicateurs de la valorisation de la recherche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2A7ED0-9B6D-477F-8788-65AAA8155ACE}"/>
              </a:ext>
            </a:extLst>
          </p:cNvPr>
          <p:cNvSpPr/>
          <p:nvPr/>
        </p:nvSpPr>
        <p:spPr>
          <a:xfrm>
            <a:off x="1587707" y="766591"/>
            <a:ext cx="8334941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srgbClr val="00284B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Collaboration et partenariat CNRS-Entreprises 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Collaboration de recherche / CIFRE / Laboratoire commun/ chaire industrielle/ consortium européen (Pilier 3 Europe innovante)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C4BA91-BB12-4883-9E8F-1AE5D8F709EA}"/>
              </a:ext>
            </a:extLst>
          </p:cNvPr>
          <p:cNvSpPr/>
          <p:nvPr/>
        </p:nvSpPr>
        <p:spPr>
          <a:xfrm>
            <a:off x="1582555" y="1695192"/>
            <a:ext cx="7528644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srgbClr val="FFEB6E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Transfert de technologie/connaissance vers le monde socio-économique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Licences de brevets / savoir-faire / logiciels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RISE (programme d’accompagnement à la création de start up)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Création de start up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Expertise conseil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10D8FE-CD1E-4F0A-8D16-2F1FCB047507}"/>
              </a:ext>
            </a:extLst>
          </p:cNvPr>
          <p:cNvSpPr/>
          <p:nvPr/>
        </p:nvSpPr>
        <p:spPr>
          <a:xfrm>
            <a:off x="1699887" y="3058982"/>
            <a:ext cx="5386211" cy="1071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srgbClr val="B0EE8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Innovation technologique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Pré-maturation / </a:t>
            </a:r>
            <a:r>
              <a:rPr kumimoji="0" lang="fr-FR" sz="159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PoC</a:t>
            </a: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/ maturation – Tech transfert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OPEN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EIC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10A6C1-59C4-4EA5-8E4B-4083DA3AF430}"/>
              </a:ext>
            </a:extLst>
          </p:cNvPr>
          <p:cNvSpPr/>
          <p:nvPr/>
        </p:nvSpPr>
        <p:spPr>
          <a:xfrm>
            <a:off x="1699887" y="4255935"/>
            <a:ext cx="7889562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489" marR="0" lvl="0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srgbClr val="EBF0F5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Financiers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Part du financement de la recherche par le secteur privé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Prestation de services (Plateformes / technique)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Royalties (retour financier sur l’exploitation de la PI par les industriels)</a:t>
            </a:r>
          </a:p>
        </p:txBody>
      </p:sp>
    </p:spTree>
    <p:extLst>
      <p:ext uri="{BB962C8B-B14F-4D97-AF65-F5344CB8AC3E}">
        <p14:creationId xmlns:p14="http://schemas.microsoft.com/office/powerpoint/2010/main" val="124762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AC6C7B1-74B7-4944-9DB5-CDDCBA32E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01/03/2020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827FD3-2498-4C60-8B0D-C5197E306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 exposé - Lieu - Titre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B376BF-33B2-49D2-A2CF-CF06FDC3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05A1E8-44AB-46D2-AA3D-A30045E1290C}"/>
              </a:ext>
            </a:extLst>
          </p:cNvPr>
          <p:cNvSpPr txBox="1"/>
          <p:nvPr/>
        </p:nvSpPr>
        <p:spPr>
          <a:xfrm>
            <a:off x="2266874" y="567372"/>
            <a:ext cx="6022083" cy="745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2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# CAS DES CARNOT 2.0.2.6  </a:t>
            </a:r>
          </a:p>
          <a:p>
            <a:pPr marL="0" marR="0" lvl="0" indent="0" algn="ct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2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fr-FR" sz="212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! AAP suspendu et en attente de la nouvelle version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A2D54C-07A3-4AF6-8936-D32CFA5ABC90}"/>
              </a:ext>
            </a:extLst>
          </p:cNvPr>
          <p:cNvSpPr/>
          <p:nvPr/>
        </p:nvSpPr>
        <p:spPr>
          <a:xfrm>
            <a:off x="1065356" y="1408056"/>
            <a:ext cx="8908963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Qui? … </a:t>
            </a: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Acteurs publics, structurés en consortiums organisés de manière territoriale (PUI) ou 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thématique (nationale)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Pourquoi? …  </a:t>
            </a: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Développer un flux croissant de contrats de collaboration de recherche entre les laboratoires publics qui leur sont associés et les acteurs socio-économiques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3A361-D0E6-4CAB-B025-0014E77C9C9D}"/>
              </a:ext>
            </a:extLst>
          </p:cNvPr>
          <p:cNvSpPr/>
          <p:nvPr/>
        </p:nvSpPr>
        <p:spPr>
          <a:xfrm>
            <a:off x="1065356" y="2777550"/>
            <a:ext cx="9441312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Comment ? </a:t>
            </a: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(i) renforcer la visibilité de ces consortiums,(ii) leur accorder des moyens financiers pour pérenniser les compétences scientifiques et technologiques de leurs laboratoires associés, ainsi que pour développer et professionnaliser leur capacité à réaliser des contrats de collaboration de recherche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7AE361-3885-4BA0-83B3-6D36860B0952}"/>
              </a:ext>
            </a:extLst>
          </p:cNvPr>
          <p:cNvSpPr/>
          <p:nvPr/>
        </p:nvSpPr>
        <p:spPr>
          <a:xfrm>
            <a:off x="1065355" y="3728596"/>
            <a:ext cx="9441312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Conditions : 1) </a:t>
            </a: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minimum 3 tutelles publiques </a:t>
            </a: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2) </a:t>
            </a: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générer </a:t>
            </a: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≥ 2,5 M€ </a:t>
            </a: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de recette annuelle de contrats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B808F-7AC0-422E-BC77-1C7D1D145A15}"/>
              </a:ext>
            </a:extLst>
          </p:cNvPr>
          <p:cNvSpPr/>
          <p:nvPr/>
        </p:nvSpPr>
        <p:spPr>
          <a:xfrm>
            <a:off x="1065355" y="4297435"/>
            <a:ext cx="9441312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Abonnement annuel  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L’ANR finance les Carnot au prorata des recettes de l’année N-1</a:t>
            </a:r>
          </a:p>
          <a:p>
            <a:pPr marL="656471" marR="0" lvl="1" indent="-252489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70% de l’abonnement doit servir aux actions de ressourcements scientifique et technologique (financement de projet de recherche et de R&amp;D) 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C8610602-FA52-412F-AE48-67EBD3243029}"/>
              </a:ext>
            </a:extLst>
          </p:cNvPr>
          <p:cNvSpPr txBox="1">
            <a:spLocks/>
          </p:cNvSpPr>
          <p:nvPr/>
        </p:nvSpPr>
        <p:spPr>
          <a:xfrm>
            <a:off x="969680" y="135252"/>
            <a:ext cx="8833414" cy="46400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284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07964" rtl="0" eaLnBrk="1" fontAlgn="auto" latinLnBrk="0" hangingPunct="1">
              <a:lnSpc>
                <a:spcPts val="31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28" b="1" i="0" u="none" strike="noStrike" kern="120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Écosystème innovation &amp; valorisation en mutation</a:t>
            </a:r>
            <a:endParaRPr kumimoji="0" lang="en-US" sz="2828" b="1" i="0" u="none" strike="noStrike" kern="1200" cap="none" spc="0" normalizeH="0" baseline="0" noProof="0" dirty="0">
              <a:ln>
                <a:noFill/>
              </a:ln>
              <a:solidFill>
                <a:srgbClr val="0028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44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43D66F-38F5-495C-83FC-A1D8826C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01/03/2020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5D1CE4-0D5C-47A1-B5AE-42270E13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Mon exposé - Lieu - Titre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5C1CA0F-6544-46AD-8510-8FB2D9F1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F2891FB-47F8-41F5-A1CD-1EC7CA875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7720" y="2082116"/>
            <a:ext cx="8360017" cy="1717570"/>
          </a:xfrm>
        </p:spPr>
        <p:txBody>
          <a:bodyPr>
            <a:noAutofit/>
          </a:bodyPr>
          <a:lstStyle/>
          <a:p>
            <a:pPr algn="ctr"/>
            <a:r>
              <a:rPr lang="fr-FR" sz="3534" dirty="0"/>
              <a:t>Partenariats académiques : Bilan 2025 et Perspectives 2026</a:t>
            </a:r>
          </a:p>
          <a:p>
            <a:pPr algn="ctr"/>
            <a:endParaRPr lang="fr-FR" sz="3534" dirty="0"/>
          </a:p>
        </p:txBody>
      </p:sp>
    </p:spTree>
    <p:extLst>
      <p:ext uri="{BB962C8B-B14F-4D97-AF65-F5344CB8AC3E}">
        <p14:creationId xmlns:p14="http://schemas.microsoft.com/office/powerpoint/2010/main" val="92148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01/03/2020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Mon exposé - Lieu - Titre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192838-3A3D-4E73-8241-036A420B738E}"/>
              </a:ext>
            </a:extLst>
          </p:cNvPr>
          <p:cNvSpPr/>
          <p:nvPr/>
        </p:nvSpPr>
        <p:spPr>
          <a:xfrm>
            <a:off x="5386388" y="1118108"/>
            <a:ext cx="5160261" cy="158806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Projets européens démarrés en 2025-Jan. 2026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Infrastructures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: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PACRI</a:t>
            </a:r>
            <a:r>
              <a:rPr lang="fr-FR" sz="1767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, 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ODISSEE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endParaRPr lang="fr-FR" sz="884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Actions Marie Curie (Staff Exchange) 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: 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JENNIFER3</a:t>
            </a:r>
            <a:endParaRPr lang="fr-FR" sz="884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ADDB87-94AF-4EF7-B8D1-CA2267FA8B15}"/>
              </a:ext>
            </a:extLst>
          </p:cNvPr>
          <p:cNvSpPr/>
          <p:nvPr/>
        </p:nvSpPr>
        <p:spPr>
          <a:xfrm>
            <a:off x="275401" y="1122646"/>
            <a:ext cx="4934808" cy="118006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67" b="1" u="sng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ANR Appel générique</a:t>
            </a:r>
            <a:br>
              <a:rPr lang="fr-FR" sz="1767" b="1" u="sng" kern="0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fr-FR" sz="1767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Appel 2025 : 2,2 M€</a:t>
            </a:r>
            <a:br>
              <a:rPr lang="fr-FR" sz="1767" kern="0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fr-FR" sz="1767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Appel 2026 : 39 pré-propositions soumises</a:t>
            </a: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67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Env. 40 projets en cours, 8 projets financés/an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191">
            <a:off x="5306956" y="1606092"/>
            <a:ext cx="715384" cy="4771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087">
            <a:off x="92255" y="1266581"/>
            <a:ext cx="715688" cy="47712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442036" y="150025"/>
            <a:ext cx="6840912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2121" dirty="0">
                <a:solidFill>
                  <a:prstClr val="black"/>
                </a:solidFill>
                <a:latin typeface="Calibri" panose="020F0502020204030204"/>
                <a:cs typeface="+mn-cs"/>
              </a:rPr>
              <a:t>Partenariats académiques à </a:t>
            </a:r>
            <a:r>
              <a:rPr lang="fr-FR" sz="212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IJCLab</a:t>
            </a:r>
            <a:r>
              <a:rPr lang="fr-FR" sz="2121" dirty="0">
                <a:solidFill>
                  <a:prstClr val="black"/>
                </a:solidFill>
                <a:latin typeface="Calibri" panose="020F0502020204030204"/>
                <a:cs typeface="+mn-cs"/>
              </a:rPr>
              <a:t> : faits marquants de 2025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9423" y="2573700"/>
            <a:ext cx="4920787" cy="9081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767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Appels </a:t>
            </a:r>
            <a:r>
              <a:rPr lang="fr-FR" sz="1767" b="1" u="sng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UPSaclay</a:t>
            </a:r>
            <a:endParaRPr lang="fr-FR" sz="1767" b="1" u="sng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Projets, Emilie du Châtelet, ERM, missionnaires invités et projets transverses : 515 k€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087">
            <a:off x="103724" y="2446098"/>
            <a:ext cx="715688" cy="4771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86388" y="3664783"/>
            <a:ext cx="5160261" cy="131574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Partenariats internationaux signés en 2025</a:t>
            </a: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590" b="1" u="sng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590" b="1" u="sng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590" b="1" u="sng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590" b="1" u="sng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46" y="3783448"/>
            <a:ext cx="776154" cy="7761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93B762-81A0-42FC-A02E-970509D9C7B4}"/>
              </a:ext>
            </a:extLst>
          </p:cNvPr>
          <p:cNvSpPr txBox="1"/>
          <p:nvPr/>
        </p:nvSpPr>
        <p:spPr>
          <a:xfrm>
            <a:off x="289422" y="4127082"/>
            <a:ext cx="4920786" cy="8536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767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Région Ile-de-France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SESAME : </a:t>
            </a:r>
            <a:r>
              <a:rPr lang="fr-FR" sz="159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BioALTO</a:t>
            </a: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b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DIM ORIGINES : CREP-SUSET, PARIS-</a:t>
            </a:r>
            <a:r>
              <a:rPr lang="fr-FR" sz="159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CDDs</a:t>
            </a: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MEDOR+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24AE1A-D581-41BC-8BEA-FEA55CD39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31155">
            <a:off x="60617" y="3958700"/>
            <a:ext cx="1587374" cy="361381"/>
          </a:xfrm>
          <a:prstGeom prst="rect">
            <a:avLst/>
          </a:prstGeom>
        </p:spPr>
      </p:pic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5702104" y="4021556"/>
          <a:ext cx="4417814" cy="812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907">
                  <a:extLst>
                    <a:ext uri="{9D8B030D-6E8A-4147-A177-3AD203B41FA5}">
                      <a16:colId xmlns:a16="http://schemas.microsoft.com/office/drawing/2014/main" val="3978941986"/>
                    </a:ext>
                  </a:extLst>
                </a:gridCol>
                <a:gridCol w="2208907">
                  <a:extLst>
                    <a:ext uri="{9D8B030D-6E8A-4147-A177-3AD203B41FA5}">
                      <a16:colId xmlns:a16="http://schemas.microsoft.com/office/drawing/2014/main" val="2053256342"/>
                    </a:ext>
                  </a:extLst>
                </a:gridCol>
              </a:tblGrid>
              <a:tr h="807932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Chine : USTC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Irlande : UCD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Italie : LNS</a:t>
                      </a:r>
                    </a:p>
                  </a:txBody>
                  <a:tcPr marL="80793" marR="80793" marT="40397" marB="403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Slovaquie : IEPSAS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Suède : ESS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Ukraine : TSNUK</a:t>
                      </a:r>
                    </a:p>
                  </a:txBody>
                  <a:tcPr marL="80793" marR="80793" marT="40397" marB="403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207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60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 2026 : ANR et EU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01/03/2020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Mon exposé - Lieu - Titre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192838-3A3D-4E73-8241-036A420B738E}"/>
              </a:ext>
            </a:extLst>
          </p:cNvPr>
          <p:cNvSpPr/>
          <p:nvPr/>
        </p:nvSpPr>
        <p:spPr>
          <a:xfrm>
            <a:off x="223033" y="1865205"/>
            <a:ext cx="5202959" cy="376372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Projets européens démarrés ou à démarrer en 2026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Infrastructures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: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HADRON2030 (suite de STRONG2020), EPITA (suite d’I.FAST), </a:t>
            </a: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EupRAXIA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(suite d’</a:t>
            </a: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EuPRAXIA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PP), </a:t>
            </a: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iRIS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, </a:t>
            </a: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TwinRISE</a:t>
            </a:r>
            <a:endParaRPr lang="fr-FR" sz="1767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endParaRPr lang="fr-FR" sz="884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Actions Marie Curie (Staff Exchange) 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: 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NEXUS, BEYOND 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endParaRPr lang="fr-FR" sz="884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706968" lvl="1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Financés via le projet </a:t>
            </a: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Euratom CONNECT-NM 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: </a:t>
            </a:r>
          </a:p>
          <a:p>
            <a:pPr marL="403982" lvl="1" indent="0"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ENHARMONY, FIGARO, NEUTION</a:t>
            </a:r>
          </a:p>
          <a:p>
            <a:pPr marL="403982" lvl="1" indent="0" algn="ctr" defTabSz="1004828" fontAlgn="auto">
              <a:spcBef>
                <a:spcPts val="0"/>
              </a:spcBef>
              <a:spcAft>
                <a:spcPts val="0"/>
              </a:spcAft>
            </a:pPr>
            <a:endParaRPr lang="fr-FR" sz="884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706968" lvl="1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Financés via le projet </a:t>
            </a: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COFUND </a:t>
            </a:r>
            <a:r>
              <a:rPr lang="fr-FR" sz="1767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StarPhy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:            5 post-docs, et via le projet </a:t>
            </a: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COFUND DeMythif.AI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: 1 doctorante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191">
            <a:off x="124605" y="3650614"/>
            <a:ext cx="715384" cy="4771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ADDB87-94AF-4EF7-B8D1-CA2267FA8B15}"/>
              </a:ext>
            </a:extLst>
          </p:cNvPr>
          <p:cNvSpPr/>
          <p:nvPr/>
        </p:nvSpPr>
        <p:spPr>
          <a:xfrm>
            <a:off x="223033" y="871178"/>
            <a:ext cx="5202959" cy="90813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67" b="1" u="sng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ANR Appel générique</a:t>
            </a:r>
          </a:p>
          <a:p>
            <a:pPr algn="ctr"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67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Appel 2026 : Etape 2 entre février et mars 2026</a:t>
            </a:r>
            <a:br>
              <a:rPr lang="fr-FR" sz="1767" kern="0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fr-FR" sz="1767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Appel 2027 : Etape 1 -&gt; octobre 2026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087">
            <a:off x="514975" y="537585"/>
            <a:ext cx="715688" cy="4771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192838-3A3D-4E73-8241-036A420B738E}"/>
              </a:ext>
            </a:extLst>
          </p:cNvPr>
          <p:cNvSpPr/>
          <p:nvPr/>
        </p:nvSpPr>
        <p:spPr>
          <a:xfrm>
            <a:off x="5644359" y="1166127"/>
            <a:ext cx="4937403" cy="389959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Appels à projets européens en 2026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Infrastructures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: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INFRADEV, INFRATECH -&gt; juin 2026</a:t>
            </a: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endParaRPr lang="fr-FR" sz="884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Actions Marie Curie 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: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Staff Exchange -&gt; avril 2026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Post-doctoral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Fellowships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-&gt; septembre 2026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Doctoral Network -&gt; novembre 2026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884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1004828" fontAlgn="auto">
              <a:spcBef>
                <a:spcPts val="0"/>
              </a:spcBef>
              <a:spcAft>
                <a:spcPts val="0"/>
              </a:spcAft>
            </a:pPr>
            <a:r>
              <a:rPr lang="fr-FR" sz="17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ERC :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AdG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: août 2026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Plus Grant : septembre 2026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StG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: octobre 2026 ?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SyG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: novembre 2026 ?</a:t>
            </a:r>
          </a:p>
          <a:p>
            <a:pPr marL="302986" indent="-302986" algn="ctr" defTabSz="100482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CoG</a:t>
            </a:r>
            <a:r>
              <a:rPr lang="fr-FR" sz="1767" dirty="0">
                <a:solidFill>
                  <a:prstClr val="black"/>
                </a:solidFill>
                <a:latin typeface="Calibri" panose="020F0502020204030204"/>
                <a:cs typeface="+mn-cs"/>
              </a:rPr>
              <a:t> : janvier 2027 ?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382" y="1738348"/>
            <a:ext cx="834935" cy="67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8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43D66F-38F5-495C-83FC-A1D8826C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01/03/2020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5D1CE4-0D5C-47A1-B5AE-42270E13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Mon exposé - Lieu - Titre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5C1CA0F-6544-46AD-8510-8FB2D9F1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F2891FB-47F8-41F5-A1CD-1EC7CA875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763" y="2075221"/>
            <a:ext cx="9246329" cy="1171469"/>
          </a:xfrm>
        </p:spPr>
        <p:txBody>
          <a:bodyPr>
            <a:noAutofit/>
          </a:bodyPr>
          <a:lstStyle/>
          <a:p>
            <a:pPr algn="ctr"/>
            <a:r>
              <a:rPr lang="fr-FR" sz="3534" dirty="0"/>
              <a:t>Partenariats académiques : Quelle stratégie pour le nouveau mandat 2026 – 2030 ?</a:t>
            </a:r>
          </a:p>
        </p:txBody>
      </p:sp>
    </p:spTree>
    <p:extLst>
      <p:ext uri="{BB962C8B-B14F-4D97-AF65-F5344CB8AC3E}">
        <p14:creationId xmlns:p14="http://schemas.microsoft.com/office/powerpoint/2010/main" val="1010661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697" y="754150"/>
            <a:ext cx="10075381" cy="5259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489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FF8634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Approche globale des partenariats</a:t>
            </a: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Collaborer étroitement avec le directoire et la </a:t>
            </a:r>
            <a:r>
              <a:rPr lang="fr-FR" sz="1767" dirty="0" err="1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CeQMaP</a:t>
            </a:r>
            <a:endParaRPr lang="fr-FR" sz="1767" dirty="0">
              <a:solidFill>
                <a:srgbClr val="015290"/>
              </a:solidFill>
              <a:latin typeface="Calibri" panose="020F0502020204030204"/>
              <a:ea typeface="Verdana" panose="020B0604030504040204" pitchFamily="34" charset="0"/>
              <a:cs typeface="+mn-cs"/>
            </a:endParaRP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Articuler notre stratégie avec celles de nos tutelles </a:t>
            </a:r>
          </a:p>
          <a:p>
            <a:pPr marL="403982" lvl="1" indent="0" algn="just" defTabSz="807964" fontAlgn="auto">
              <a:spcBef>
                <a:spcPts val="0"/>
              </a:spcBef>
              <a:spcAft>
                <a:spcPts val="0"/>
              </a:spcAft>
            </a:pPr>
            <a:endParaRPr lang="fr-FR" sz="884" dirty="0">
              <a:solidFill>
                <a:srgbClr val="015290"/>
              </a:solidFill>
              <a:latin typeface="Calibri" panose="020F0502020204030204"/>
              <a:ea typeface="Verdana" panose="020B0604030504040204" pitchFamily="34" charset="0"/>
              <a:cs typeface="+mn-cs"/>
            </a:endParaRPr>
          </a:p>
          <a:p>
            <a:pPr marL="252489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FF8634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Renfort de la coopération</a:t>
            </a: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Renforcer </a:t>
            </a: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les collaborations existantes.</a:t>
            </a: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Créer de nouvelles collaborations en Europe et dans le Monde.</a:t>
            </a:r>
          </a:p>
          <a:p>
            <a:pPr marL="252489" indent="-252489" algn="just" defTabSz="807964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884" dirty="0">
              <a:solidFill>
                <a:srgbClr val="015290"/>
              </a:solidFill>
              <a:latin typeface="Calibri" panose="020F0502020204030204"/>
              <a:ea typeface="Verdana" panose="020B0604030504040204" pitchFamily="34" charset="0"/>
              <a:cs typeface="+mn-cs"/>
            </a:endParaRPr>
          </a:p>
          <a:p>
            <a:pPr marL="252489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FF8634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Représentation du laboratoire</a:t>
            </a: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Avoir des évaluateurs </a:t>
            </a:r>
            <a:r>
              <a:rPr lang="fr-FR" sz="1767" dirty="0" err="1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IJCLab</a:t>
            </a: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 aux niveaux français et européens.</a:t>
            </a:r>
          </a:p>
          <a:p>
            <a:pPr marL="252489" indent="-252489" algn="just" defTabSz="807964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884" dirty="0">
              <a:solidFill>
                <a:srgbClr val="015290"/>
              </a:solidFill>
              <a:latin typeface="Calibri" panose="020F0502020204030204"/>
              <a:ea typeface="Verdana" panose="020B0604030504040204" pitchFamily="34" charset="0"/>
              <a:cs typeface="+mn-cs"/>
            </a:endParaRPr>
          </a:p>
          <a:p>
            <a:pPr marL="252489" indent="-252489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FF8634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Actions de communication</a:t>
            </a: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Assurer une veille sur les appels à projets.</a:t>
            </a: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Communiquer sur la coopération internationale au sein du laboratoire et au-delà.</a:t>
            </a:r>
          </a:p>
          <a:p>
            <a:pPr marL="252489" indent="-252489" algn="just" defTabSz="807964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884" dirty="0">
              <a:solidFill>
                <a:srgbClr val="015290"/>
              </a:solidFill>
              <a:latin typeface="Calibri" panose="020F0502020204030204"/>
              <a:ea typeface="Verdana" panose="020B0604030504040204" pitchFamily="34" charset="0"/>
              <a:cs typeface="+mn-cs"/>
            </a:endParaRPr>
          </a:p>
          <a:p>
            <a:pPr marL="252489" indent="-252489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FF8634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Aide et accompagnement dans la relation avec l’organisme financeur</a:t>
            </a: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Accompagner les porteurs de projets dans le montage et la réalisation des projets avec des partenaires académiques.</a:t>
            </a: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Collaborer étroitement avec les services d’</a:t>
            </a:r>
            <a:r>
              <a:rPr lang="fr-FR" sz="1767" dirty="0" err="1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IJCLab</a:t>
            </a:r>
            <a:r>
              <a:rPr lang="fr-FR" sz="1767" dirty="0">
                <a:solidFill>
                  <a:srgbClr val="015290"/>
                </a:solidFill>
                <a:latin typeface="Calibri" panose="020F0502020204030204"/>
                <a:ea typeface="Verdana" panose="020B0604030504040204" pitchFamily="34" charset="0"/>
                <a:cs typeface="+mn-cs"/>
              </a:rPr>
              <a:t>, des tutelles et des partenaires intervenant sur les projets.</a:t>
            </a:r>
          </a:p>
          <a:p>
            <a:pPr marL="656471" lvl="1" indent="-252489" algn="just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767" dirty="0">
              <a:solidFill>
                <a:srgbClr val="015290"/>
              </a:solidFill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FA9796-2070-424B-A37B-F963454B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01/03/2020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CF22EA0-7C22-4AE4-92F6-D918D49E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Mon exposé - Lieu - Titre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634B39-1B75-40D5-A80F-D0EB8588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FDC238E9-3356-4F24-91FD-6656AA788844}"/>
              </a:ext>
            </a:extLst>
          </p:cNvPr>
          <p:cNvSpPr txBox="1">
            <a:spLocks/>
          </p:cNvSpPr>
          <p:nvPr/>
        </p:nvSpPr>
        <p:spPr>
          <a:xfrm>
            <a:off x="996526" y="161484"/>
            <a:ext cx="7815406" cy="50930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284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7964" fontAlgn="auto">
              <a:lnSpc>
                <a:spcPts val="3163"/>
              </a:lnSpc>
              <a:spcAft>
                <a:spcPts val="0"/>
              </a:spcAft>
              <a:defRPr/>
            </a:pPr>
            <a:r>
              <a:rPr lang="fr-FR" sz="2828" dirty="0"/>
              <a:t>Renforcer nos partenariats académiques</a:t>
            </a:r>
          </a:p>
        </p:txBody>
      </p:sp>
    </p:spTree>
    <p:extLst>
      <p:ext uri="{BB962C8B-B14F-4D97-AF65-F5344CB8AC3E}">
        <p14:creationId xmlns:p14="http://schemas.microsoft.com/office/powerpoint/2010/main" val="28722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3987" y="125662"/>
            <a:ext cx="8276511" cy="432048"/>
          </a:xfrm>
        </p:spPr>
        <p:txBody>
          <a:bodyPr>
            <a:noAutofit/>
          </a:bodyPr>
          <a:lstStyle/>
          <a:p>
            <a:r>
              <a:rPr lang="fr-FR" sz="2828" dirty="0">
                <a:solidFill>
                  <a:srgbClr val="00284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Ecosystème français des projets européens fragmenté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8056" y="1735812"/>
            <a:ext cx="4050804" cy="2775482"/>
          </a:xfrm>
          <a:ln>
            <a:solidFill>
              <a:srgbClr val="FF8634"/>
            </a:solidFill>
          </a:ln>
        </p:spPr>
        <p:txBody>
          <a:bodyPr>
            <a:noAutofit/>
          </a:bodyPr>
          <a:lstStyle/>
          <a:p>
            <a:endParaRPr lang="fr-FR" sz="884" dirty="0"/>
          </a:p>
          <a:p>
            <a:r>
              <a:rPr lang="fr-FR" sz="1767" dirty="0"/>
              <a:t>CNRS</a:t>
            </a:r>
          </a:p>
          <a:p>
            <a:pPr lvl="1"/>
            <a:r>
              <a:rPr lang="fr-FR" sz="1767" dirty="0">
                <a:solidFill>
                  <a:srgbClr val="015290"/>
                </a:solidFill>
              </a:rPr>
              <a:t>DEI</a:t>
            </a:r>
          </a:p>
          <a:p>
            <a:pPr lvl="1"/>
            <a:r>
              <a:rPr lang="fr-FR" sz="1767" dirty="0">
                <a:solidFill>
                  <a:srgbClr val="015290"/>
                </a:solidFill>
              </a:rPr>
              <a:t>CNRS Nucléaire et Particules</a:t>
            </a:r>
          </a:p>
          <a:p>
            <a:pPr lvl="1"/>
            <a:r>
              <a:rPr lang="fr-FR" sz="1767" dirty="0">
                <a:solidFill>
                  <a:srgbClr val="015290"/>
                </a:solidFill>
              </a:rPr>
              <a:t>DR</a:t>
            </a:r>
          </a:p>
          <a:p>
            <a:r>
              <a:rPr lang="fr-FR" sz="1767" dirty="0"/>
              <a:t>MESRE (PCN)</a:t>
            </a:r>
          </a:p>
          <a:p>
            <a:r>
              <a:rPr lang="fr-FR" sz="1767" dirty="0"/>
              <a:t>Réseaux professionnels spontanés</a:t>
            </a:r>
          </a:p>
          <a:p>
            <a:r>
              <a:rPr lang="fr-FR" sz="1767" dirty="0"/>
              <a:t>Association européenne 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01/03/2020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t>Mon exposé - Lieu - Titre</a:t>
            </a:r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fr-FR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671539" y="2129213"/>
            <a:ext cx="4499071" cy="1996059"/>
          </a:xfrm>
          <a:prstGeom prst="rect">
            <a:avLst/>
          </a:prstGeom>
          <a:noFill/>
          <a:ln>
            <a:solidFill>
              <a:srgbClr val="015290"/>
            </a:solidFill>
          </a:ln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sz="884" dirty="0">
              <a:solidFill>
                <a:srgbClr val="FF8634"/>
              </a:solidFill>
              <a:latin typeface="Calibri" panose="020F0502020204030204"/>
              <a:cs typeface="+mn-cs"/>
            </a:endParaRP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767" dirty="0">
                <a:solidFill>
                  <a:srgbClr val="FF8634"/>
                </a:solidFill>
                <a:latin typeface="Calibri" panose="020F0502020204030204"/>
                <a:cs typeface="+mn-cs"/>
              </a:rPr>
              <a:t>STIRI </a:t>
            </a:r>
          </a:p>
          <a:p>
            <a:pPr marL="706968" lvl="1" indent="-302986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cs typeface="+mn-cs"/>
              </a:rPr>
              <a:t>Approche au cas par cas</a:t>
            </a:r>
          </a:p>
          <a:p>
            <a:pPr marL="706968" lvl="1" indent="-302986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cs typeface="+mn-cs"/>
              </a:rPr>
              <a:t>Engagement dans les réseaux existants et création de réseau</a:t>
            </a:r>
          </a:p>
          <a:p>
            <a:pPr marL="706968" lvl="1" indent="-302986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cs typeface="+mn-cs"/>
              </a:rPr>
              <a:t>Veille sur les opportunités</a:t>
            </a:r>
          </a:p>
          <a:p>
            <a:pPr marL="706968" lvl="1" indent="-302986" defTabSz="80796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67" dirty="0">
                <a:solidFill>
                  <a:srgbClr val="015290"/>
                </a:solidFill>
                <a:latin typeface="Calibri" panose="020F0502020204030204"/>
                <a:cs typeface="+mn-cs"/>
              </a:rPr>
              <a:t>Promotion du </a:t>
            </a:r>
            <a:r>
              <a:rPr lang="fr-FR" sz="1767">
                <a:solidFill>
                  <a:srgbClr val="015290"/>
                </a:solidFill>
                <a:latin typeface="Calibri" panose="020F0502020204030204"/>
                <a:cs typeface="+mn-cs"/>
              </a:rPr>
              <a:t>collectif </a:t>
            </a:r>
            <a:endParaRPr lang="fr-FR" sz="1767" dirty="0">
              <a:solidFill>
                <a:srgbClr val="015290"/>
              </a:solidFill>
              <a:latin typeface="Calibri" panose="020F0502020204030204"/>
              <a:cs typeface="+mn-cs"/>
            </a:endParaRPr>
          </a:p>
          <a:p>
            <a:pPr marL="403982" lvl="1" indent="0" defTabSz="807964" fontAlgn="auto">
              <a:spcBef>
                <a:spcPts val="0"/>
              </a:spcBef>
              <a:spcAft>
                <a:spcPts val="0"/>
              </a:spcAft>
            </a:pPr>
            <a:endParaRPr lang="fr-FR" sz="884" dirty="0">
              <a:solidFill>
                <a:srgbClr val="01529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" name="Double flèche horizontale 11"/>
          <p:cNvSpPr/>
          <p:nvPr/>
        </p:nvSpPr>
        <p:spPr>
          <a:xfrm>
            <a:off x="4649744" y="2835682"/>
            <a:ext cx="1021795" cy="472085"/>
          </a:xfrm>
          <a:prstGeom prst="leftRightArrow">
            <a:avLst/>
          </a:prstGeom>
          <a:gradFill flip="none" rotWithShape="1">
            <a:gsLst>
              <a:gs pos="0">
                <a:srgbClr val="01529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863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59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3606230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17174</TotalTime>
  <Words>2165</Words>
  <Application>Microsoft Office PowerPoint</Application>
  <PresentationFormat>Personnalisé</PresentationFormat>
  <Paragraphs>418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Wingdings</vt:lpstr>
      <vt:lpstr>Masque IJCLab standard</vt:lpstr>
      <vt:lpstr>1_modele-IJCLAb-powerpoint</vt:lpstr>
      <vt:lpstr>2_modele-IJCLAb-powerpoint</vt:lpstr>
      <vt:lpstr>Présentation PowerPoint</vt:lpstr>
      <vt:lpstr>COPIL STIRI</vt:lpstr>
      <vt:lpstr>COPIL STIRI</vt:lpstr>
      <vt:lpstr>Présentation PowerPoint</vt:lpstr>
      <vt:lpstr>Présentation PowerPoint</vt:lpstr>
      <vt:lpstr>Perspectives 2026 : ANR et EU</vt:lpstr>
      <vt:lpstr>Présentation PowerPoint</vt:lpstr>
      <vt:lpstr>Présentation PowerPoint</vt:lpstr>
      <vt:lpstr>Ecosystème français des projets européens fragmenté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C’est quoi un IT? </vt:lpstr>
      <vt:lpstr>Rôle </vt:lpstr>
      <vt:lpstr>Appel « Plateformes 2022 »</vt:lpstr>
      <vt:lpstr>Appel « Plateformes 2022 »</vt:lpstr>
      <vt:lpstr>Missions au sein d’IJCLab</vt:lpstr>
      <vt:lpstr>Comment je travaille</vt:lpstr>
      <vt:lpstr>Support de communication (ALTO, V&amp;S et MOSAIC) </vt:lpstr>
      <vt:lpstr>Participation à des Salons </vt:lpstr>
      <vt:lpstr>Nouveaux Prospects </vt:lpstr>
      <vt:lpstr>Perspectives 2026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Nathalie Cherel</cp:lastModifiedBy>
  <cp:revision>1587</cp:revision>
  <dcterms:created xsi:type="dcterms:W3CDTF">2011-03-09T16:37:49Z</dcterms:created>
  <dcterms:modified xsi:type="dcterms:W3CDTF">2026-02-17T17:00:55Z</dcterms:modified>
</cp:coreProperties>
</file>