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1"/>
    <p:sldMasterId id="2147483837" r:id="rId2"/>
    <p:sldMasterId id="2147483849" r:id="rId3"/>
  </p:sldMasterIdLst>
  <p:notesMasterIdLst>
    <p:notesMasterId r:id="rId32"/>
  </p:notesMasterIdLst>
  <p:sldIdLst>
    <p:sldId id="512" r:id="rId4"/>
    <p:sldId id="259" r:id="rId5"/>
    <p:sldId id="579" r:id="rId6"/>
    <p:sldId id="564" r:id="rId7"/>
    <p:sldId id="554" r:id="rId8"/>
    <p:sldId id="559" r:id="rId9"/>
    <p:sldId id="546" r:id="rId10"/>
    <p:sldId id="571" r:id="rId11"/>
    <p:sldId id="528" r:id="rId12"/>
    <p:sldId id="535" r:id="rId13"/>
    <p:sldId id="501" r:id="rId14"/>
    <p:sldId id="505" r:id="rId15"/>
    <p:sldId id="507" r:id="rId16"/>
    <p:sldId id="509" r:id="rId17"/>
    <p:sldId id="543" r:id="rId18"/>
    <p:sldId id="544" r:id="rId19"/>
    <p:sldId id="545" r:id="rId20"/>
    <p:sldId id="517" r:id="rId21"/>
    <p:sldId id="549" r:id="rId22"/>
    <p:sldId id="550" r:id="rId23"/>
    <p:sldId id="551" r:id="rId24"/>
    <p:sldId id="552" r:id="rId25"/>
    <p:sldId id="573" r:id="rId26"/>
    <p:sldId id="574" r:id="rId27"/>
    <p:sldId id="575" r:id="rId28"/>
    <p:sldId id="576" r:id="rId29"/>
    <p:sldId id="260" r:id="rId30"/>
    <p:sldId id="261" r:id="rId3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3F8FB70-7CC3-3013-B6DE-5C10B9CC29C2}" name="Rocco Paparella" initials="RP" userId="S::paparell@infn.it::95b00fd9-e3ce-43f4-a149-1ce256afa8c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A5C4"/>
    <a:srgbClr val="8A9FC7"/>
    <a:srgbClr val="9BA8C8"/>
    <a:srgbClr val="7497CD"/>
    <a:srgbClr val="A162D0"/>
    <a:srgbClr val="70AD47"/>
    <a:srgbClr val="172C51"/>
    <a:srgbClr val="419CDC"/>
    <a:srgbClr val="76BEE7"/>
    <a:srgbClr val="7ABF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5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092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microsoft.com/office/2018/10/relationships/authors" Target="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6817CD-1A52-4252-8FDA-7F3468CA1C05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47832-B56C-49FF-9B80-7171795C846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38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14400" lvl="1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GB" dirty="0"/>
              <a:t>CEIT’s photocathode shows consistent spatial distribution, but only 5x enhancement</a:t>
            </a:r>
          </a:p>
          <a:p>
            <a:pPr marL="914400" lvl="1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GB" dirty="0"/>
              <a:t>IOM’s photocathode: wasn’t possible to spatially resolve the checkerboard, but 25x enhancement</a:t>
            </a:r>
          </a:p>
          <a:p>
            <a:pPr marL="914400" lvl="1" indent="-45720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dirty="0"/>
              <a:t>Assessment of surface composition was realized with XPS, pointing at oxidation issues during laser treatment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47832-B56C-49FF-9B80-7171795C846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61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BA52FA-6C28-4981-B1E1-79E91D6FF3F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02170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BA52FA-6C28-4981-B1E1-79E91D6FF3F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87093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BA52FA-6C28-4981-B1E1-79E91D6FF3F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27976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BA52FA-6C28-4981-B1E1-79E91D6FF3F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6236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DA085-18CB-4A7F-9567-461EECAEF881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30498-BF26-407F-96A1-EA45DA70072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174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6197-504B-4BA3-AF8A-03B38676C9BC}" type="datetimeFigureOut">
              <a:rPr lang="de-DE" smtClean="0"/>
              <a:t>11.09.2026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64AAA-C3BA-4236-ACDA-3D765446E4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9624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6197-504B-4BA3-AF8A-03B38676C9BC}" type="datetimeFigureOut">
              <a:rPr lang="de-DE" smtClean="0"/>
              <a:t>11.09.2026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64AAA-C3BA-4236-ACDA-3D765446E4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419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016F1-EEEF-2D56-1074-180D2F829C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5BE36C-2B22-B67B-5ED9-C36761E627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A54FA-445C-249C-64CC-FBDABBF2D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26C87-7A74-4000-9B11-5DA56FD9C2C2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692A75-30FE-34CD-CEBC-CBDB13D11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07B77A-9BFF-B877-04DF-CCA3969F4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5256-A4F5-47EA-B19B-4CA8DBD7D26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9171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27BAD-D1E2-0063-7AF1-7CFE73F9D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49F4C-B6FF-E076-376E-F6E0B8EDF0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FCA35-0DB8-6118-81EE-4D5788D5C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26C87-7A74-4000-9B11-5DA56FD9C2C2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27B4F7-40A4-F690-A879-45740CF57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AFD6D4-3411-E859-5FE2-7067C153D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5256-A4F5-47EA-B19B-4CA8DBD7D26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70495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FE6D3-FDFA-D20A-9E8D-5D80CD2EA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0B1A23-CB65-E6AA-AE13-A04A9DB7EC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7A8E5C-9FDC-1EF0-1063-FD942B4C5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26C87-7A74-4000-9B11-5DA56FD9C2C2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B3E55E-076E-B272-90B2-9B03B7568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8A2209-C004-63DB-C1C5-D1FEB4A72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5256-A4F5-47EA-B19B-4CA8DBD7D26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49318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108D1-DB2D-3E02-7C33-5E5C2EEDD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FDA94C-C3D9-76E6-D134-197826F3AD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36A65B-F150-628F-5404-FA223ECBF7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8E22AD-3F45-79A7-BDE9-DC81FA27D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26C87-7A74-4000-9B11-5DA56FD9C2C2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80B27A-969D-5FDD-7A5B-650F24BF2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FBD4BF-B411-2659-7E53-AB06F7CF8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5256-A4F5-47EA-B19B-4CA8DBD7D26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0724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248CB-7FD9-722A-3629-E71187200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27E52-34AE-1D13-0441-565C6757CE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D0F0D7-9566-6631-7514-FF4850C57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7E73BB-7E14-1607-49D4-313D6A7485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A0F552-1256-431A-070B-C9317D8DFF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F36880-370F-54BB-BC6E-6413D14E2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26C87-7A74-4000-9B11-5DA56FD9C2C2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0DB148-07B5-F11D-E039-7B9E56241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BF39BA-EA2E-F449-615E-D2F2C81AD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5256-A4F5-47EA-B19B-4CA8DBD7D26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7368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2A300-93D7-1992-7DD5-310B7D4FD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B9EC4A-77B1-3531-5426-C49FCDFD8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26C87-7A74-4000-9B11-5DA56FD9C2C2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5B8DE6-E03F-41B2-740A-A12A5D1FB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CE9D48-75A5-13E1-92DD-8CB0E1A76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5256-A4F5-47EA-B19B-4CA8DBD7D26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17514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864081-0888-C6F0-E79B-FD7876E79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26C87-7A74-4000-9B11-5DA56FD9C2C2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A8F9BC-DB64-3BA5-42A0-119CA6477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DA8EBD-5152-BFD5-56DC-79F9D0AE9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5256-A4F5-47EA-B19B-4CA8DBD7D26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38378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B189C-717C-311B-F1ED-9C60EE535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9C04D-E80A-CE94-2128-BFE21110AB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5E6C7F-13E4-DB84-2952-AB7673C257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72ECBA-DBC7-F1B5-9A2A-5CDC9984C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26C87-7A74-4000-9B11-5DA56FD9C2C2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8B18AE-1363-9C94-CFEB-D56745FDE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11DE5E-F3C2-1267-54BD-3D32C8D67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5256-A4F5-47EA-B19B-4CA8DBD7D26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7090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DA085-18CB-4A7F-9567-461EECAEF881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30498-BF26-407F-96A1-EA45DA70072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71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929C4-7DCB-3599-0B9B-24AEA9736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D4B78F-A1D1-92F7-BDE7-650F6EBC72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41124C-BCD8-2495-51CD-51B495C300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EA5001-DE7A-9CC5-5549-7F59ACA5B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26C87-7A74-4000-9B11-5DA56FD9C2C2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FA84F2-FB9B-3EAB-A3CD-9BB1D79EF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4C75AE-8D81-6C88-097E-2D07FAF2C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5256-A4F5-47EA-B19B-4CA8DBD7D26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6062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1AE31-03C0-520C-B015-7DB4092DF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26B213-E38F-D791-1660-9FD14B2922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1DDD1A-3130-5B48-0F8C-C3E1C4FC2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26C87-7A74-4000-9B11-5DA56FD9C2C2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B5B730-98D3-2A21-83C6-90E5D044F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584F10-584F-23AE-FBC9-50D47A90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5256-A4F5-47EA-B19B-4CA8DBD7D26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337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E0819E-7F00-F97A-924F-2FC7126FFC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E6524B-F9FE-9EAD-0841-0D75C06382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AD443-B89B-863A-DC3D-FD2005A5B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26C87-7A74-4000-9B11-5DA56FD9C2C2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3EE18E-67CA-039C-9278-8E061FF37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532D4-5DAB-15D0-604F-F9B51398B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85256-A4F5-47EA-B19B-4CA8DBD7D26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0447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 userDrawn="1"/>
        </p:nvSpPr>
        <p:spPr>
          <a:xfrm>
            <a:off x="11472597" y="6508696"/>
            <a:ext cx="4363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E75D5B-59B3-42F5-9E31-88534B407DBF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EECE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480000" y="292800"/>
            <a:ext cx="11232000" cy="495907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-53368" y="6593990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pPr defTabSz="1219170"/>
            <a:r>
              <a:rPr lang="de-DE">
                <a:solidFill>
                  <a:prstClr val="white"/>
                </a:solidFill>
              </a:rPr>
              <a:t>PSD13 summer school 31.08.01.09.2024, Como, I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981328"/>
      </p:ext>
    </p:extLst>
  </p:cSld>
  <p:clrMapOvr>
    <a:masterClrMapping/>
  </p:clrMapOvr>
  <p:hf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1219170"/>
            <a:endParaRPr lang="en-US" altLang="en-US" sz="240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1219170"/>
            <a:endParaRPr lang="en-US" alt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1219170"/>
            <a:fld id="{C570EC4F-A370-41B9-9898-570861E4EEBC}" type="slidenum">
              <a:rPr lang="en-US" altLang="en-US" smtClean="0">
                <a:solidFill>
                  <a:prstClr val="white"/>
                </a:solidFill>
              </a:rPr>
              <a:pPr defTabSz="1219170"/>
              <a:t>‹Nr.›</a:t>
            </a:fld>
            <a:endParaRPr lang="en-US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6622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noProof="0" dirty="0" err="1"/>
              <a:t>Titelmasterformat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 dirty="0" err="1"/>
              <a:t>Textmasterformat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3"/>
            <a:r>
              <a:rPr lang="en-US" noProof="0" dirty="0" err="1"/>
              <a:t>Vierte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4"/>
            <a:r>
              <a:rPr lang="en-US" noProof="0" dirty="0" err="1"/>
              <a:t>Fünfte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0"/>
          </p:nvPr>
        </p:nvSpPr>
        <p:spPr>
          <a:xfrm>
            <a:off x="0" y="6524626"/>
            <a:ext cx="2844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pPr defTabSz="1219170">
              <a:defRPr/>
            </a:pPr>
            <a:r>
              <a:rPr lang="en-US">
                <a:solidFill>
                  <a:prstClr val="white"/>
                </a:solidFill>
              </a:rPr>
              <a:t>Page </a:t>
            </a:r>
            <a:fld id="{2EAB92AE-08D6-4E4B-84DA-8F3E59CDFDC8}" type="slidenum">
              <a:rPr lang="en-US" smtClean="0">
                <a:solidFill>
                  <a:prstClr val="white"/>
                </a:solidFill>
              </a:rPr>
              <a:pPr defTabSz="1219170">
                <a:defRPr/>
              </a:pPr>
              <a:t>‹Nr.›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581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339" y="356659"/>
            <a:ext cx="11232000" cy="495907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endParaRPr lang="de-DE" sz="2400" dirty="0">
              <a:solidFill>
                <a:prstClr val="black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EBEB721F-1515-4815-8BAC-2C06E19CB9A5}" type="slidenum">
              <a:rPr lang="de-DE" smtClean="0">
                <a:solidFill>
                  <a:prstClr val="white"/>
                </a:solidFill>
              </a:rPr>
              <a:pPr defTabSz="1219170"/>
              <a:t>‹Nr.›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r>
              <a:rPr lang="de-DE">
                <a:solidFill>
                  <a:prstClr val="white"/>
                </a:solidFill>
              </a:rPr>
              <a:t>Operator Schulung ELBE</a:t>
            </a:r>
            <a:endParaRPr lang="de-DE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4561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8502" y="492369"/>
            <a:ext cx="11087100" cy="409715"/>
          </a:xfrm>
        </p:spPr>
        <p:txBody>
          <a:bodyPr>
            <a:normAutofit/>
          </a:bodyPr>
          <a:lstStyle/>
          <a:p>
            <a:r>
              <a:rPr lang="en-US" dirty="0"/>
              <a:t>Click to edit title master format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noProof="0" dirty="0"/>
              <a:t>Edit Text Master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3806" y="6464840"/>
            <a:ext cx="753533" cy="365125"/>
          </a:xfrm>
        </p:spPr>
        <p:txBody>
          <a:bodyPr/>
          <a:lstStyle>
            <a:lvl1pPr>
              <a:defRPr/>
            </a:lvl1pPr>
          </a:lstStyle>
          <a:p>
            <a:pPr defTabSz="1219170"/>
            <a:r>
              <a:rPr lang="en-US" sz="2400">
                <a:solidFill>
                  <a:prstClr val="black"/>
                </a:solidFill>
              </a:rPr>
              <a:t>03.03.2021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91730" y="6464840"/>
            <a:ext cx="5227863" cy="365125"/>
          </a:xfrm>
        </p:spPr>
        <p:txBody>
          <a:bodyPr/>
          <a:lstStyle>
            <a:lvl1pPr>
              <a:defRPr/>
            </a:lvl1pPr>
          </a:lstStyle>
          <a:p>
            <a:pPr defTabSz="1219170"/>
            <a:r>
              <a:rPr lang="en-US">
                <a:solidFill>
                  <a:prstClr val="white"/>
                </a:solidFill>
              </a:rPr>
              <a:t>PSD-20: Vacancy-Hydrogen Dynamics in Niobium during Low-Temperature Baking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155" y="6464840"/>
            <a:ext cx="533400" cy="365125"/>
          </a:xfrm>
        </p:spPr>
        <p:txBody>
          <a:bodyPr/>
          <a:lstStyle/>
          <a:p>
            <a:pPr defTabSz="1219170"/>
            <a:fld id="{EBEB721F-1515-4815-8BAC-2C06E19CB9A5}" type="slidenum">
              <a:rPr lang="en-US" smtClean="0">
                <a:solidFill>
                  <a:prstClr val="white"/>
                </a:solidFill>
              </a:rPr>
              <a:pPr defTabSz="1219170"/>
              <a:t>‹Nr.›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698502" y="931362"/>
            <a:ext cx="11087100" cy="332743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Click to edit subtitle master format</a:t>
            </a:r>
          </a:p>
        </p:txBody>
      </p: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F5D9C9A0-7951-4196-AEE3-92BFCF5721F7}"/>
              </a:ext>
            </a:extLst>
          </p:cNvPr>
          <p:cNvGrpSpPr/>
          <p:nvPr userDrawn="1"/>
        </p:nvGrpSpPr>
        <p:grpSpPr>
          <a:xfrm>
            <a:off x="-2786533" y="977047"/>
            <a:ext cx="2640000" cy="2129997"/>
            <a:chOff x="-2089900" y="977046"/>
            <a:chExt cx="1980000" cy="2129997"/>
          </a:xfrm>
        </p:grpSpPr>
        <p:sp>
          <p:nvSpPr>
            <p:cNvPr id="29" name="Folie Wechsel/Zurücksetzen/Textebenen">
              <a:extLst>
                <a:ext uri="{FF2B5EF4-FFF2-40B4-BE49-F238E27FC236}">
                  <a16:creationId xmlns:a16="http://schemas.microsoft.com/office/drawing/2014/main" id="{2AD43816-91E0-48A9-9BB1-AA81AD6B42F8}"/>
                </a:ext>
              </a:extLst>
            </p:cNvPr>
            <p:cNvSpPr txBox="1"/>
            <p:nvPr userDrawn="1"/>
          </p:nvSpPr>
          <p:spPr>
            <a:xfrm rot="10800000" flipH="1" flipV="1">
              <a:off x="-2089900" y="977046"/>
              <a:ext cx="1980000" cy="198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13907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Change slide layout in the menu via:</a:t>
              </a:r>
            </a:p>
            <a:p>
              <a:pPr marL="0" marR="0" lvl="0" indent="0" algn="r" defTabSz="9139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home // slides // layout</a:t>
              </a:r>
            </a:p>
            <a:p>
              <a:pPr marL="0" marR="0" lvl="0" indent="0" algn="r" defTabSz="9139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r" defTabSz="9139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Change text level</a:t>
              </a:r>
            </a:p>
            <a:p>
              <a:pPr marL="0" marR="0" lvl="0" indent="0" algn="r" defTabSz="91396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in the menu via:</a:t>
              </a:r>
              <a:b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home // paragraph // list level</a:t>
              </a:r>
            </a:p>
          </p:txBody>
        </p:sp>
        <p:grpSp>
          <p:nvGrpSpPr>
            <p:cNvPr id="30" name="Gruppieren 29">
              <a:extLst>
                <a:ext uri="{FF2B5EF4-FFF2-40B4-BE49-F238E27FC236}">
                  <a16:creationId xmlns:a16="http://schemas.microsoft.com/office/drawing/2014/main" id="{EF9548FA-1BF5-4FE2-AF99-BF36A949B5B1}"/>
                </a:ext>
              </a:extLst>
            </p:cNvPr>
            <p:cNvGrpSpPr/>
            <p:nvPr userDrawn="1"/>
          </p:nvGrpSpPr>
          <p:grpSpPr>
            <a:xfrm>
              <a:off x="-1549900" y="2315043"/>
              <a:ext cx="1438338" cy="792000"/>
              <a:chOff x="-1549900" y="3064343"/>
              <a:chExt cx="1438338" cy="792000"/>
            </a:xfrm>
          </p:grpSpPr>
          <p:pic>
            <p:nvPicPr>
              <p:cNvPr id="31" name="Listenebene erhöhen">
                <a:extLst>
                  <a:ext uri="{FF2B5EF4-FFF2-40B4-BE49-F238E27FC236}">
                    <a16:creationId xmlns:a16="http://schemas.microsoft.com/office/drawing/2014/main" id="{245DC52B-8031-479C-9378-4A9805176643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747100" y="3064343"/>
                <a:ext cx="635538" cy="324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" name="Listenebene verringern">
                <a:extLst>
                  <a:ext uri="{FF2B5EF4-FFF2-40B4-BE49-F238E27FC236}">
                    <a16:creationId xmlns:a16="http://schemas.microsoft.com/office/drawing/2014/main" id="{C6C92D6C-97C2-4218-8E48-AE686D7B0D00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747100" y="3532343"/>
                <a:ext cx="635538" cy="324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3" name="Text // Listenebene erhöhen">
                <a:extLst>
                  <a:ext uri="{FF2B5EF4-FFF2-40B4-BE49-F238E27FC236}">
                    <a16:creationId xmlns:a16="http://schemas.microsoft.com/office/drawing/2014/main" id="{1A822F79-4571-4D0A-A7F2-0324FFA06956}"/>
                  </a:ext>
                </a:extLst>
              </p:cNvPr>
              <p:cNvSpPr txBox="1"/>
              <p:nvPr userDrawn="1"/>
            </p:nvSpPr>
            <p:spPr>
              <a:xfrm>
                <a:off x="-1549900" y="3064343"/>
                <a:ext cx="720000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marL="0" marR="0" lvl="0" indent="0" algn="r" defTabSz="91396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Increase list level</a:t>
                </a:r>
              </a:p>
            </p:txBody>
          </p:sp>
          <p:sp>
            <p:nvSpPr>
              <p:cNvPr id="34" name="Text // Listenebene verringern">
                <a:extLst>
                  <a:ext uri="{FF2B5EF4-FFF2-40B4-BE49-F238E27FC236}">
                    <a16:creationId xmlns:a16="http://schemas.microsoft.com/office/drawing/2014/main" id="{5EEE0D9C-887A-487D-B6CE-1E98B27964DB}"/>
                  </a:ext>
                </a:extLst>
              </p:cNvPr>
              <p:cNvSpPr txBox="1"/>
              <p:nvPr userDrawn="1"/>
            </p:nvSpPr>
            <p:spPr>
              <a:xfrm>
                <a:off x="-1549900" y="3532343"/>
                <a:ext cx="720000" cy="324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marL="0" marR="0" lvl="0" indent="0" algn="r" defTabSz="91396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Lower</a:t>
                </a:r>
              </a:p>
              <a:p>
                <a:pPr marL="0" marR="0" lvl="0" indent="0" algn="r" defTabSz="913968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list level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706892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3EDE6-2C6B-4808-ABE2-9450C1AFAD5F}" type="datetimeFigureOut">
              <a:rPr lang="de-DE" smtClean="0"/>
              <a:t>11.09.2026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65492-ECAF-43F1-8484-016190AA84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318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DA085-18CB-4A7F-9567-461EECAEF881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30498-BF26-407F-96A1-EA45DA70072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990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6197-504B-4BA3-AF8A-03B38676C9BC}" type="datetimeFigureOut">
              <a:rPr lang="de-DE" smtClean="0"/>
              <a:t>11.09.2026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64AAA-C3BA-4236-ACDA-3D765446E4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9812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6197-504B-4BA3-AF8A-03B38676C9BC}" type="datetimeFigureOut">
              <a:rPr lang="de-DE" smtClean="0"/>
              <a:t>11.09.2026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64AAA-C3BA-4236-ACDA-3D765446E4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4497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6197-504B-4BA3-AF8A-03B38676C9BC}" type="datetimeFigureOut">
              <a:rPr lang="de-DE" smtClean="0"/>
              <a:t>11.09.2026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64AAA-C3BA-4236-ACDA-3D765446E4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7182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DA085-18CB-4A7F-9567-461EECAEF881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30498-BF26-407F-96A1-EA45DA70072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714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6197-504B-4BA3-AF8A-03B38676C9BC}" type="datetimeFigureOut">
              <a:rPr lang="de-DE" smtClean="0"/>
              <a:t>11.09.2026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64AAA-C3BA-4236-ACDA-3D765446E4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3043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6197-504B-4BA3-AF8A-03B38676C9BC}" type="datetimeFigureOut">
              <a:rPr lang="de-DE" smtClean="0"/>
              <a:t>11.09.2026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64AAA-C3BA-4236-ACDA-3D765446E46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5400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B6197-504B-4BA3-AF8A-03B38676C9BC}" type="datetimeFigureOut">
              <a:rPr lang="de-DE" smtClean="0"/>
              <a:t>11.09.2026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64AAA-C3BA-4236-ACDA-3D765446E460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extfeld 12"/>
          <p:cNvSpPr txBox="1"/>
          <p:nvPr userDrawn="1"/>
        </p:nvSpPr>
        <p:spPr>
          <a:xfrm>
            <a:off x="9153600" y="6537600"/>
            <a:ext cx="135889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200" dirty="0">
                <a:solidFill>
                  <a:schemeClr val="accent2"/>
                </a:solidFill>
              </a:rPr>
              <a:t>www.hzdr.de</a:t>
            </a:r>
          </a:p>
        </p:txBody>
      </p:sp>
      <p:pic>
        <p:nvPicPr>
          <p:cNvPr id="11" name="Picture 2" descr="HZDR Signet of the Helmholtz-Zentrum Dresden-Rossendorf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2517" y="6602982"/>
            <a:ext cx="1047552" cy="21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440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4317FB-E8BF-C78A-09B8-20F2D8229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19601F-CD72-09FD-6B0F-2864CDC176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534A8F-9003-91E5-6AA7-1F2B0468B6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D26C87-7A74-4000-9B11-5DA56FD9C2C2}" type="datetimeFigureOut">
              <a:rPr lang="en-GB" smtClean="0"/>
              <a:t>11/09/2026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514414-BC93-473D-E68C-287312479D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205ADA-95C5-7A90-5F3F-EE9EAEB7BA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985256-A4F5-47EA-B19B-4CA8DBD7D26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933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" y="6504001"/>
            <a:ext cx="12191977" cy="361948"/>
          </a:xfrm>
          <a:prstGeom prst="rect">
            <a:avLst/>
          </a:prstGeom>
        </p:spPr>
      </p:pic>
      <p:sp>
        <p:nvSpPr>
          <p:cNvPr id="4" name="Titelplatzhalter 3"/>
          <p:cNvSpPr>
            <a:spLocks noGrp="1"/>
          </p:cNvSpPr>
          <p:nvPr>
            <p:ph type="title"/>
          </p:nvPr>
        </p:nvSpPr>
        <p:spPr>
          <a:xfrm>
            <a:off x="480000" y="292800"/>
            <a:ext cx="11232000" cy="4959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Folientitel, insgesamt zweizeilig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idx="1"/>
          </p:nvPr>
        </p:nvSpPr>
        <p:spPr>
          <a:xfrm>
            <a:off x="480000" y="1748367"/>
            <a:ext cx="11232000" cy="45635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671" y="6475088"/>
            <a:ext cx="1430831" cy="410297"/>
          </a:xfrm>
          <a:prstGeom prst="rect">
            <a:avLst/>
          </a:prstGeom>
        </p:spPr>
      </p:pic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571286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pPr defTabSz="1219170"/>
            <a:r>
              <a:rPr lang="de-DE">
                <a:solidFill>
                  <a:prstClr val="white"/>
                </a:solidFill>
              </a:rPr>
              <a:t>PSD13 summer school 31.08.01.09.2024, Como, I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568607" y="6523433"/>
            <a:ext cx="611780" cy="3425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3">
                <a:solidFill>
                  <a:schemeClr val="bg1"/>
                </a:solidFill>
              </a:defRPr>
            </a:lvl1pPr>
          </a:lstStyle>
          <a:p>
            <a:pPr defTabSz="1219170"/>
            <a:fld id="{68A7D314-ADB3-4224-BAA8-FD8F1154CE84}" type="slidenum">
              <a:rPr lang="en-US" smtClean="0">
                <a:solidFill>
                  <a:prstClr val="white"/>
                </a:solidFill>
              </a:rPr>
              <a:pPr defTabSz="1219170"/>
              <a:t>‹Nr.›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180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</p:sldLayoutIdLst>
  <p:hf hdr="0" dt="0"/>
  <p:txStyles>
    <p:titleStyle>
      <a:lvl1pPr algn="l" defTabSz="1219170" rtl="0" eaLnBrk="1" latinLnBrk="0" hangingPunct="1">
        <a:spcBef>
          <a:spcPct val="0"/>
        </a:spcBef>
        <a:buNone/>
        <a:defRPr sz="2933" b="1" kern="1200" cap="none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41294" indent="-241294" algn="l" defTabSz="239994" rtl="0" eaLnBrk="1" latinLnBrk="0" hangingPunct="1">
        <a:lnSpc>
          <a:spcPts val="2400"/>
        </a:lnSpc>
        <a:spcBef>
          <a:spcPts val="1467"/>
        </a:spcBef>
        <a:spcAft>
          <a:spcPts val="0"/>
        </a:spcAft>
        <a:buClr>
          <a:schemeClr val="accent3"/>
        </a:buClr>
        <a:buFont typeface="Wingdings" panose="05000000000000000000" pitchFamily="2" charset="2"/>
        <a:buChar char="§"/>
        <a:tabLst>
          <a:tab pos="239994" algn="l"/>
          <a:tab pos="479988" algn="l"/>
        </a:tabLst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80472" indent="-239178" algn="l" defTabSz="1219170" rtl="0" eaLnBrk="1" latinLnBrk="0" hangingPunct="1">
        <a:spcBef>
          <a:spcPct val="20000"/>
        </a:spcBef>
        <a:buClr>
          <a:schemeClr val="accent3"/>
        </a:buClr>
        <a:buFont typeface="Wingdings" panose="05000000000000000000" pitchFamily="2" charset="2"/>
        <a:buChar char="§"/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721766" indent="-241294" algn="l" defTabSz="1219170" rtl="0" eaLnBrk="1" latinLnBrk="0" hangingPunct="1">
        <a:spcBef>
          <a:spcPct val="20000"/>
        </a:spcBef>
        <a:buClr>
          <a:schemeClr val="accent3"/>
        </a:buClr>
        <a:buFont typeface="Wingdings" panose="05000000000000000000" pitchFamily="2" charset="2"/>
        <a:buChar char="§"/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952476" indent="-232828" algn="l" defTabSz="1219170" rtl="0" eaLnBrk="1" latinLnBrk="0" hangingPunct="1">
        <a:spcBef>
          <a:spcPct val="20000"/>
        </a:spcBef>
        <a:buClr>
          <a:schemeClr val="accent3"/>
        </a:buClr>
        <a:buFont typeface="Wingdings" panose="05000000000000000000" pitchFamily="2" charset="2"/>
        <a:buChar char="§"/>
        <a:defRPr sz="2133" kern="1200">
          <a:solidFill>
            <a:schemeClr val="tx1"/>
          </a:solidFill>
          <a:latin typeface="+mn-lt"/>
          <a:ea typeface="+mn-ea"/>
          <a:cs typeface="+mn-cs"/>
        </a:defRPr>
      </a:lvl4pPr>
      <a:lvl5pPr marL="1333467" indent="-380990" algn="l" defTabSz="1219170" rtl="0" eaLnBrk="1" latinLnBrk="0" hangingPunct="1">
        <a:spcBef>
          <a:spcPct val="20000"/>
        </a:spcBef>
        <a:buClr>
          <a:schemeClr val="accent3"/>
        </a:buClr>
        <a:buFont typeface="Wingdings" panose="05000000000000000000" pitchFamily="2" charset="2"/>
        <a:buChar char="§"/>
        <a:defRPr sz="2133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indent="0" algn="l" defTabSz="1219170" rtl="0" eaLnBrk="1" latinLnBrk="0" hangingPunct="1">
        <a:spcBef>
          <a:spcPct val="20000"/>
        </a:spcBef>
        <a:buFont typeface="Arial" panose="020B0604020202020204" pitchFamily="34" charset="0"/>
        <a:buNone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7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74.jpeg"/><Relationship Id="rId4" Type="http://schemas.openxmlformats.org/officeDocument/2006/relationships/image" Target="../media/image73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Relationship Id="rId5" Type="http://schemas.openxmlformats.org/officeDocument/2006/relationships/hyperlink" Target="https://www.hzdr.de/publications/PublDoc-25684.pdf" TargetMode="External"/><Relationship Id="rId4" Type="http://schemas.openxmlformats.org/officeDocument/2006/relationships/image" Target="../media/image8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t="18974"/>
          <a:stretch/>
        </p:blipFill>
        <p:spPr>
          <a:xfrm>
            <a:off x="165369" y="0"/>
            <a:ext cx="11861259" cy="641820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370" y="5266823"/>
            <a:ext cx="11861260" cy="1542540"/>
          </a:xfrm>
          <a:solidFill>
            <a:schemeClr val="accent5"/>
          </a:solidFill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600"/>
              </a:spcBef>
            </a:pPr>
            <a:r>
              <a:rPr lang="de-DE" sz="4400" b="1" dirty="0">
                <a:solidFill>
                  <a:schemeClr val="bg1"/>
                </a:solidFill>
                <a:latin typeface="+mn-lt"/>
              </a:rPr>
              <a:t> EWPAA 2024 Highlights </a:t>
            </a:r>
            <a:br>
              <a:rPr lang="de-DE" sz="4400" b="1" dirty="0">
                <a:solidFill>
                  <a:schemeClr val="bg1"/>
                </a:solidFill>
                <a:latin typeface="+mn-lt"/>
              </a:rPr>
            </a:br>
            <a:r>
              <a:rPr lang="de-DE" sz="2700" b="1" dirty="0">
                <a:solidFill>
                  <a:schemeClr val="bg1"/>
                </a:solidFill>
                <a:latin typeface="+mn-lt"/>
              </a:rPr>
              <a:t>  </a:t>
            </a:r>
            <a:r>
              <a:rPr lang="de-DE" sz="2200" dirty="0">
                <a:solidFill>
                  <a:schemeClr val="bg1"/>
                </a:solidFill>
                <a:latin typeface="+mn-lt"/>
              </a:rPr>
              <a:t>Rong Xiang (HZDR)</a:t>
            </a:r>
            <a:br>
              <a:rPr lang="de-DE" sz="1800" dirty="0">
                <a:solidFill>
                  <a:schemeClr val="bg1"/>
                </a:solidFill>
                <a:latin typeface="+mn-lt"/>
              </a:rPr>
            </a:br>
            <a:r>
              <a:rPr lang="de-DE" sz="1800" dirty="0">
                <a:solidFill>
                  <a:schemeClr val="bg1"/>
                </a:solidFill>
                <a:latin typeface="+mn-lt"/>
              </a:rPr>
              <a:t>   </a:t>
            </a:r>
            <a:endParaRPr lang="de-DE" sz="4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B8398A-5C91-789A-47A6-5211BE398C58}"/>
              </a:ext>
            </a:extLst>
          </p:cNvPr>
          <p:cNvSpPr/>
          <p:nvPr/>
        </p:nvSpPr>
        <p:spPr>
          <a:xfrm>
            <a:off x="165367" y="48638"/>
            <a:ext cx="11861259" cy="521818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  <a:alpha val="54000"/>
                </a:schemeClr>
              </a:gs>
              <a:gs pos="38000">
                <a:schemeClr val="bg1">
                  <a:alpha val="54000"/>
                </a:schemeClr>
              </a:gs>
              <a:gs pos="66000">
                <a:schemeClr val="bg1">
                  <a:alpha val="40000"/>
                </a:schemeClr>
              </a:gs>
              <a:gs pos="100000">
                <a:schemeClr val="accent3">
                  <a:lumMod val="30000"/>
                  <a:lumOff val="7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831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99AA1-8551-4296-92AF-C99265378C07}"/>
              </a:ext>
            </a:extLst>
          </p:cNvPr>
          <p:cNvSpPr txBox="1">
            <a:spLocks/>
          </p:cNvSpPr>
          <p:nvPr/>
        </p:nvSpPr>
        <p:spPr>
          <a:xfrm>
            <a:off x="8615214" y="0"/>
            <a:ext cx="3576785" cy="46642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/>
              <a:t>3. Novel Concepts and Lasers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F6D4A8-05EF-6FEF-E002-0A1F143DE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59837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DBA37C-68A2-4E01-36E1-B3D5BCD7E531}"/>
              </a:ext>
            </a:extLst>
          </p:cNvPr>
          <p:cNvSpPr txBox="1"/>
          <p:nvPr/>
        </p:nvSpPr>
        <p:spPr>
          <a:xfrm>
            <a:off x="771787" y="821889"/>
            <a:ext cx="110862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 err="1"/>
              <a:t>Novel</a:t>
            </a:r>
            <a:r>
              <a:rPr lang="de-DE" sz="2400" b="1" dirty="0"/>
              <a:t> </a:t>
            </a:r>
            <a:r>
              <a:rPr lang="de-DE" sz="2400" b="1" dirty="0" err="1"/>
              <a:t>plasmonic</a:t>
            </a:r>
            <a:r>
              <a:rPr lang="de-DE" sz="2400" b="1" dirty="0"/>
              <a:t> and </a:t>
            </a:r>
            <a:r>
              <a:rPr lang="de-DE" sz="2400" b="1" dirty="0" err="1"/>
              <a:t>photonics</a:t>
            </a:r>
            <a:r>
              <a:rPr lang="de-DE" sz="2400" b="1" dirty="0"/>
              <a:t> </a:t>
            </a:r>
            <a:r>
              <a:rPr lang="de-DE" sz="2400" b="1" dirty="0" err="1"/>
              <a:t>integrated</a:t>
            </a:r>
            <a:r>
              <a:rPr lang="de-DE" sz="2400" b="1" dirty="0"/>
              <a:t> </a:t>
            </a:r>
            <a:r>
              <a:rPr lang="de-DE" sz="2400" b="1" dirty="0" err="1"/>
              <a:t>photocathodes</a:t>
            </a:r>
            <a:endParaRPr lang="de-DE" sz="2000" b="1" dirty="0"/>
          </a:p>
          <a:p>
            <a:pPr algn="ctr"/>
            <a:r>
              <a:rPr lang="de-DE" sz="2000" dirty="0" err="1"/>
              <a:t>Alimohammed</a:t>
            </a:r>
            <a:r>
              <a:rPr lang="de-DE" sz="2000" dirty="0"/>
              <a:t>. S.H. </a:t>
            </a:r>
            <a:r>
              <a:rPr lang="de-DE" sz="2000" dirty="0" err="1"/>
              <a:t>Kachwala</a:t>
            </a:r>
            <a:r>
              <a:rPr lang="de-DE" sz="2000" dirty="0"/>
              <a:t> (ASU)</a:t>
            </a:r>
            <a:endParaRPr 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F5399C-86E0-4B45-FBD4-694C832A1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6576" y="6287670"/>
            <a:ext cx="4915424" cy="5703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1915B69-E93F-8831-25C6-2DB0F14E1A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0084" y="3827555"/>
            <a:ext cx="3664350" cy="27413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3D2E458-6C2F-21CA-99D7-F1E790D0C2C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2965" b="5431"/>
          <a:stretch/>
        </p:blipFill>
        <p:spPr>
          <a:xfrm>
            <a:off x="5400932" y="3330700"/>
            <a:ext cx="6457085" cy="295697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08754BC-BA3E-976A-2B15-EE7393D436D4}"/>
              </a:ext>
            </a:extLst>
          </p:cNvPr>
          <p:cNvSpPr txBox="1"/>
          <p:nvPr/>
        </p:nvSpPr>
        <p:spPr>
          <a:xfrm>
            <a:off x="2125282" y="1946794"/>
            <a:ext cx="76846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Small </a:t>
            </a:r>
            <a:r>
              <a:rPr lang="de-DE" sz="2000" dirty="0" err="1"/>
              <a:t>emission</a:t>
            </a:r>
            <a:r>
              <a:rPr lang="de-DE" sz="2000" dirty="0"/>
              <a:t> </a:t>
            </a:r>
            <a:r>
              <a:rPr lang="de-DE" sz="2000" dirty="0" err="1"/>
              <a:t>area</a:t>
            </a:r>
            <a:r>
              <a:rPr lang="de-DE" sz="2000" dirty="0"/>
              <a:t> </a:t>
            </a:r>
            <a:r>
              <a:rPr lang="de-DE" sz="2000" dirty="0" err="1"/>
              <a:t>plamonic</a:t>
            </a:r>
            <a:r>
              <a:rPr lang="de-DE" sz="2000" dirty="0"/>
              <a:t> </a:t>
            </a:r>
            <a:r>
              <a:rPr lang="de-DE" sz="2000" dirty="0" err="1"/>
              <a:t>photocathode</a:t>
            </a:r>
            <a:endParaRPr lang="de-D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err="1"/>
              <a:t>Achieve</a:t>
            </a:r>
            <a:r>
              <a:rPr lang="de-DE" sz="2000" dirty="0"/>
              <a:t> </a:t>
            </a:r>
            <a:r>
              <a:rPr lang="de-DE" sz="2000" dirty="0" err="1"/>
              <a:t>nanoscale</a:t>
            </a:r>
            <a:r>
              <a:rPr lang="de-DE" sz="2000" dirty="0"/>
              <a:t> </a:t>
            </a:r>
            <a:r>
              <a:rPr lang="de-DE" sz="2000" dirty="0" err="1"/>
              <a:t>electron</a:t>
            </a:r>
            <a:r>
              <a:rPr lang="de-DE" sz="2000" dirty="0"/>
              <a:t> </a:t>
            </a:r>
            <a:r>
              <a:rPr lang="de-DE" sz="2000" dirty="0" err="1"/>
              <a:t>emission</a:t>
            </a:r>
            <a:r>
              <a:rPr lang="de-DE" sz="2000" dirty="0"/>
              <a:t> </a:t>
            </a:r>
            <a:r>
              <a:rPr lang="de-DE" sz="2000" dirty="0" err="1"/>
              <a:t>area</a:t>
            </a:r>
            <a:r>
              <a:rPr lang="de-DE" sz="2000" dirty="0"/>
              <a:t> </a:t>
            </a:r>
            <a:r>
              <a:rPr lang="de-DE" sz="2000" dirty="0" err="1"/>
              <a:t>from</a:t>
            </a:r>
            <a:r>
              <a:rPr lang="de-DE" sz="2000" dirty="0"/>
              <a:t> </a:t>
            </a:r>
            <a:r>
              <a:rPr lang="de-DE" sz="2000" dirty="0" err="1"/>
              <a:t>plasmonic</a:t>
            </a:r>
            <a:r>
              <a:rPr lang="de-DE" sz="2000" dirty="0"/>
              <a:t> </a:t>
            </a:r>
            <a:r>
              <a:rPr lang="de-DE" sz="2000" dirty="0" err="1"/>
              <a:t>gold</a:t>
            </a:r>
            <a:r>
              <a:rPr lang="de-DE" sz="2000" dirty="0"/>
              <a:t> spiral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err="1"/>
              <a:t>Confined</a:t>
            </a:r>
            <a:r>
              <a:rPr lang="de-DE" sz="2000" dirty="0"/>
              <a:t> </a:t>
            </a:r>
            <a:r>
              <a:rPr lang="de-DE" sz="2000" dirty="0" err="1"/>
              <a:t>emission</a:t>
            </a:r>
            <a:r>
              <a:rPr lang="de-DE" sz="2000" dirty="0"/>
              <a:t> down </a:t>
            </a:r>
            <a:r>
              <a:rPr lang="de-DE" sz="2000" dirty="0" err="1"/>
              <a:t>to</a:t>
            </a:r>
            <a:r>
              <a:rPr lang="de-DE" sz="2000" dirty="0"/>
              <a:t> 1 µm!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953174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609E9A3-B0B1-ADC3-CCB5-4C1657A6AAF4}"/>
              </a:ext>
            </a:extLst>
          </p:cNvPr>
          <p:cNvSpPr txBox="1">
            <a:spLocks/>
          </p:cNvSpPr>
          <p:nvPr/>
        </p:nvSpPr>
        <p:spPr>
          <a:xfrm>
            <a:off x="8638162" y="0"/>
            <a:ext cx="3553838" cy="46642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/>
              <a:t>4. Low emittance application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BB5AE0-BBBF-B648-FE50-F3125B065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59837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FF337E6D-5EF4-8AFB-B3CB-69A8115B67FA}"/>
              </a:ext>
            </a:extLst>
          </p:cNvPr>
          <p:cNvSpPr txBox="1">
            <a:spLocks/>
          </p:cNvSpPr>
          <p:nvPr/>
        </p:nvSpPr>
        <p:spPr>
          <a:xfrm>
            <a:off x="809518" y="732038"/>
            <a:ext cx="11050537" cy="8524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Photocathodes</a:t>
            </a:r>
            <a:r>
              <a:rPr lang="de-CH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CH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de-CH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CH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low</a:t>
            </a:r>
            <a:r>
              <a:rPr lang="de-CH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CH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emittance</a:t>
            </a:r>
            <a:r>
              <a:rPr lang="de-CH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CH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injector</a:t>
            </a:r>
            <a:endParaRPr lang="de-CH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de-CH" sz="2000" dirty="0">
                <a:latin typeface="Calibri" panose="020F0502020204030204" pitchFamily="34" charset="0"/>
                <a:cs typeface="Calibri" panose="020F0502020204030204" pitchFamily="34" charset="0"/>
              </a:rPr>
              <a:t>John </a:t>
            </a:r>
            <a:r>
              <a:rPr lang="de-CH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Smedley</a:t>
            </a:r>
            <a:r>
              <a:rPr lang="de-CH" sz="2000" dirty="0">
                <a:latin typeface="Calibri" panose="020F0502020204030204" pitchFamily="34" charset="0"/>
                <a:cs typeface="Calibri" panose="020F0502020204030204" pitchFamily="34" charset="0"/>
              </a:rPr>
              <a:t> (LCLS) </a:t>
            </a:r>
            <a:endParaRPr lang="en-D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Content Placeholder 11">
            <a:extLst>
              <a:ext uri="{FF2B5EF4-FFF2-40B4-BE49-F238E27FC236}">
                <a16:creationId xmlns:a16="http://schemas.microsoft.com/office/drawing/2014/main" id="{EB706775-358D-F571-7DE1-94404289756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518" y="3783823"/>
            <a:ext cx="5396534" cy="291829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5D761370-AA96-6963-4143-E7AABEC6234D}"/>
              </a:ext>
            </a:extLst>
          </p:cNvPr>
          <p:cNvSpPr txBox="1">
            <a:spLocks/>
          </p:cNvSpPr>
          <p:nvPr/>
        </p:nvSpPr>
        <p:spPr>
          <a:xfrm>
            <a:off x="846306" y="1673157"/>
            <a:ext cx="11235447" cy="2537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2000" dirty="0">
                <a:latin typeface="+mn-lt"/>
              </a:rPr>
              <a:t>LCLS-II HE </a:t>
            </a:r>
            <a:r>
              <a:rPr lang="de-CH" sz="2000" dirty="0" err="1">
                <a:latin typeface="+mn-lt"/>
              </a:rPr>
              <a:t>Gun</a:t>
            </a:r>
            <a:r>
              <a:rPr lang="de-CH" sz="2000" dirty="0">
                <a:latin typeface="+mn-lt"/>
              </a:rPr>
              <a:t> </a:t>
            </a:r>
            <a:r>
              <a:rPr lang="de-CH" sz="2000" dirty="0" err="1">
                <a:latin typeface="+mn-lt"/>
              </a:rPr>
              <a:t>lower</a:t>
            </a:r>
            <a:r>
              <a:rPr lang="de-CH" sz="2000" dirty="0">
                <a:latin typeface="+mn-lt"/>
              </a:rPr>
              <a:t> </a:t>
            </a:r>
            <a:r>
              <a:rPr lang="de-CH" sz="2000" dirty="0" err="1">
                <a:latin typeface="+mn-lt"/>
              </a:rPr>
              <a:t>emittance</a:t>
            </a:r>
            <a:r>
              <a:rPr lang="de-CH" sz="2000" dirty="0">
                <a:latin typeface="+mn-lt"/>
              </a:rPr>
              <a:t> =&gt; </a:t>
            </a:r>
            <a:r>
              <a:rPr lang="en-US" sz="2000" dirty="0">
                <a:latin typeface="+mn-lt"/>
              </a:rPr>
              <a:t>Electric field on cathode of 30 MV/m to achieve 0.1 um emittance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Epitaxial Green cathode (KCs</a:t>
            </a:r>
            <a:r>
              <a:rPr lang="en-US" sz="2000" baseline="-25000" dirty="0">
                <a:latin typeface="+mn-lt"/>
              </a:rPr>
              <a:t>2</a:t>
            </a:r>
            <a:r>
              <a:rPr lang="en-US" sz="2000" dirty="0">
                <a:latin typeface="+mn-lt"/>
              </a:rPr>
              <a:t>Sb): low roughness, MTE &lt; 184 </a:t>
            </a:r>
            <a:r>
              <a:rPr lang="en-US" sz="2000" dirty="0" err="1">
                <a:latin typeface="+mn-lt"/>
              </a:rPr>
              <a:t>meV</a:t>
            </a:r>
            <a:r>
              <a:rPr lang="en-US" sz="2000" dirty="0">
                <a:latin typeface="+mn-lt"/>
              </a:rPr>
              <a:t> with 100 </a:t>
            </a:r>
            <a:r>
              <a:rPr lang="en-US" sz="2000" dirty="0" err="1">
                <a:latin typeface="+mn-lt"/>
              </a:rPr>
              <a:t>pC</a:t>
            </a:r>
            <a:endParaRPr lang="en-US" sz="20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Overview of low emittance application. Outstanding questions:</a:t>
            </a:r>
          </a:p>
          <a:p>
            <a:r>
              <a:rPr lang="en-US" sz="2000" dirty="0">
                <a:latin typeface="+mn-lt"/>
              </a:rPr>
              <a:t>	How long will a cathode last in a real SRF gun?</a:t>
            </a:r>
          </a:p>
          <a:p>
            <a:r>
              <a:rPr lang="en-US" sz="2000" dirty="0">
                <a:latin typeface="+mn-lt"/>
              </a:rPr>
              <a:t>	Will MTE performance degrade as QE degrades?</a:t>
            </a:r>
          </a:p>
          <a:p>
            <a:r>
              <a:rPr lang="en-US" sz="2000" dirty="0">
                <a:latin typeface="+mn-lt"/>
              </a:rPr>
              <a:t>	Will the cathode pose an operational risk to the SRF Gun?</a:t>
            </a:r>
          </a:p>
          <a:p>
            <a:endParaRPr lang="en-US" sz="20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DE" sz="2000" dirty="0">
              <a:latin typeface="+mn-l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BE76AF1-1249-DA9D-6CF2-5151F8E101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8474" y="6037273"/>
            <a:ext cx="2435157" cy="706496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AEE67924-861A-E04C-6DEE-6B2A47B4F3CA}"/>
              </a:ext>
            </a:extLst>
          </p:cNvPr>
          <p:cNvGrpSpPr/>
          <p:nvPr/>
        </p:nvGrpSpPr>
        <p:grpSpPr>
          <a:xfrm>
            <a:off x="5622586" y="4397414"/>
            <a:ext cx="6459167" cy="2460586"/>
            <a:chOff x="5622586" y="4397414"/>
            <a:chExt cx="6459167" cy="2460586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DABDFF4-3DAB-6C82-9417-BA7835F9C5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7916" t="25372"/>
            <a:stretch/>
          </p:blipFill>
          <p:spPr>
            <a:xfrm>
              <a:off x="5622586" y="4669277"/>
              <a:ext cx="6454301" cy="2074492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913DFCD-ACA9-CCC0-56CE-1B3C4E821B3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44383" y="4397414"/>
              <a:ext cx="4737370" cy="24605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76977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E6428-77F9-4C23-360B-502EB491B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58" y="748053"/>
            <a:ext cx="11254205" cy="1128855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CH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Relativistic</a:t>
            </a:r>
            <a:r>
              <a:rPr lang="de-CH" sz="2400" b="1" dirty="0">
                <a:latin typeface="Calibri" panose="020F0502020204030204" pitchFamily="34" charset="0"/>
                <a:cs typeface="Calibri" panose="020F0502020204030204" pitchFamily="34" charset="0"/>
              </a:rPr>
              <a:t> Ultrafast </a:t>
            </a:r>
            <a:r>
              <a:rPr lang="de-CH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Electron</a:t>
            </a:r>
            <a:r>
              <a:rPr lang="de-CH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CH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Diffraction</a:t>
            </a:r>
            <a:r>
              <a:rPr lang="de-CH" sz="2400" b="1" dirty="0">
                <a:latin typeface="Calibri" panose="020F0502020204030204" pitchFamily="34" charset="0"/>
                <a:cs typeface="Calibri" panose="020F0502020204030204" pitchFamily="34" charset="0"/>
              </a:rPr>
              <a:t> and Imaging </a:t>
            </a:r>
            <a:br>
              <a:rPr lang="de-CH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CH" sz="2000" dirty="0">
                <a:latin typeface="Calibri" panose="020F0502020204030204" pitchFamily="34" charset="0"/>
                <a:cs typeface="Calibri" panose="020F0502020204030204" pitchFamily="34" charset="0"/>
              </a:rPr>
              <a:t>Tim </a:t>
            </a:r>
            <a:r>
              <a:rPr lang="de-CH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Noakes</a:t>
            </a:r>
            <a:r>
              <a:rPr lang="de-CH" sz="2000" dirty="0">
                <a:latin typeface="Calibri" panose="020F0502020204030204" pitchFamily="34" charset="0"/>
                <a:cs typeface="Calibri" panose="020F0502020204030204" pitchFamily="34" charset="0"/>
              </a:rPr>
              <a:t> (STFC)</a:t>
            </a:r>
            <a:endParaRPr lang="en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4FE59F-B1DD-8EA8-2F61-635B4A28D5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1887" y="1959850"/>
            <a:ext cx="10624940" cy="1552092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de-CH" sz="2000" dirty="0"/>
              <a:t>New Facility </a:t>
            </a:r>
            <a:r>
              <a:rPr lang="de-CH" sz="2000" dirty="0" err="1"/>
              <a:t>for</a:t>
            </a:r>
            <a:r>
              <a:rPr lang="de-CH" sz="2000" dirty="0"/>
              <a:t> Ultra Fast </a:t>
            </a:r>
            <a:r>
              <a:rPr lang="de-CH" sz="2000" dirty="0" err="1"/>
              <a:t>Electron</a:t>
            </a:r>
            <a:r>
              <a:rPr lang="de-CH" sz="2000" dirty="0"/>
              <a:t> </a:t>
            </a:r>
            <a:r>
              <a:rPr lang="de-CH" sz="2000" dirty="0" err="1"/>
              <a:t>Diffraction</a:t>
            </a:r>
            <a:r>
              <a:rPr lang="de-CH" sz="2000" dirty="0"/>
              <a:t> :</a:t>
            </a:r>
          </a:p>
          <a:p>
            <a:pPr>
              <a:spcBef>
                <a:spcPts val="600"/>
              </a:spcBef>
            </a:pPr>
            <a:r>
              <a:rPr lang="de-CH" sz="2000" dirty="0"/>
              <a:t>S-band </a:t>
            </a:r>
            <a:r>
              <a:rPr lang="de-CH" sz="2000" dirty="0" err="1"/>
              <a:t>gun</a:t>
            </a:r>
            <a:r>
              <a:rPr lang="de-CH" sz="2000" dirty="0"/>
              <a:t> </a:t>
            </a:r>
            <a:r>
              <a:rPr lang="de-CH" sz="2000" dirty="0" err="1"/>
              <a:t>for</a:t>
            </a:r>
            <a:r>
              <a:rPr lang="de-CH" sz="2000" dirty="0"/>
              <a:t> 4 MeV and 8 </a:t>
            </a:r>
            <a:r>
              <a:rPr lang="de-CH" sz="2000" dirty="0" err="1"/>
              <a:t>fs</a:t>
            </a:r>
            <a:r>
              <a:rPr lang="de-CH" sz="2000" dirty="0"/>
              <a:t> </a:t>
            </a:r>
            <a:r>
              <a:rPr lang="de-CH" sz="2000" dirty="0" err="1"/>
              <a:t>pulses</a:t>
            </a:r>
            <a:r>
              <a:rPr lang="de-CH" sz="2000" dirty="0"/>
              <a:t>, </a:t>
            </a:r>
            <a:r>
              <a:rPr lang="de-CH" sz="2000" dirty="0" err="1"/>
              <a:t>copper</a:t>
            </a:r>
            <a:r>
              <a:rPr lang="de-CH" sz="2000" dirty="0"/>
              <a:t> </a:t>
            </a:r>
            <a:r>
              <a:rPr lang="de-CH" sz="2000" dirty="0" err="1"/>
              <a:t>gun</a:t>
            </a:r>
            <a:r>
              <a:rPr lang="de-CH" sz="2000" dirty="0"/>
              <a:t> back plane, 0.2 </a:t>
            </a:r>
            <a:r>
              <a:rPr lang="de-CH" sz="2000" dirty="0" err="1"/>
              <a:t>fC</a:t>
            </a:r>
            <a:r>
              <a:rPr lang="de-CH" sz="2000" dirty="0"/>
              <a:t>/mm</a:t>
            </a:r>
            <a:r>
              <a:rPr lang="de-CH" sz="2000" baseline="30000" dirty="0"/>
              <a:t>2</a:t>
            </a:r>
            <a:r>
              <a:rPr lang="de-CH" sz="2000" dirty="0"/>
              <a:t>mrad</a:t>
            </a:r>
            <a:r>
              <a:rPr lang="de-CH" sz="2000" baseline="30000" dirty="0"/>
              <a:t>2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New Facility of 130 M$, commissioning planned for 2029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802161E-2E8C-0B0F-5C88-4018ED46AB10}"/>
              </a:ext>
            </a:extLst>
          </p:cNvPr>
          <p:cNvSpPr txBox="1">
            <a:spLocks/>
          </p:cNvSpPr>
          <p:nvPr/>
        </p:nvSpPr>
        <p:spPr>
          <a:xfrm>
            <a:off x="1521789" y="2387652"/>
            <a:ext cx="511256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CH" sz="2000" dirty="0"/>
          </a:p>
          <a:p>
            <a:endParaRPr lang="en-DE" sz="20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9CA8F05-4910-BC64-37B4-893F6AAC16CC}"/>
              </a:ext>
            </a:extLst>
          </p:cNvPr>
          <p:cNvSpPr txBox="1">
            <a:spLocks/>
          </p:cNvSpPr>
          <p:nvPr/>
        </p:nvSpPr>
        <p:spPr>
          <a:xfrm>
            <a:off x="685210" y="3351593"/>
            <a:ext cx="11192387" cy="9155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DE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69EE919-746B-34CC-8A94-28EFD0DE8370}"/>
              </a:ext>
            </a:extLst>
          </p:cNvPr>
          <p:cNvSpPr txBox="1">
            <a:spLocks/>
          </p:cNvSpPr>
          <p:nvPr/>
        </p:nvSpPr>
        <p:spPr>
          <a:xfrm>
            <a:off x="8628434" y="0"/>
            <a:ext cx="3563566" cy="46642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/>
              <a:t>4. Low emittance application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E8A8712-5889-3CDC-9AE3-E5235CC1F1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59837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1D6F3EC-D023-24D7-5B27-173F9FDD77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7682" y="3351593"/>
            <a:ext cx="6039915" cy="346941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2E41C9E-85B0-0E29-95E3-D15A798601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660" y="3924831"/>
            <a:ext cx="5182147" cy="250476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3CED471-FFB0-4BCF-EF3E-1D099E4A3C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8186" y="6129018"/>
            <a:ext cx="1884075" cy="65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8182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0D7AA-4191-502C-BD02-C4A755731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8707" y="964378"/>
            <a:ext cx="10515600" cy="817076"/>
          </a:xfr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</a:pPr>
            <a:r>
              <a:rPr lang="de-CH" sz="2700" b="1" dirty="0" err="1">
                <a:latin typeface="Calibri" panose="020F0502020204030204" pitchFamily="34" charset="0"/>
                <a:cs typeface="Calibri" panose="020F0502020204030204" pitchFamily="34" charset="0"/>
              </a:rPr>
              <a:t>Pulsed</a:t>
            </a:r>
            <a:r>
              <a:rPr lang="de-CH" sz="27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CH" sz="2700" b="1" dirty="0" err="1">
                <a:latin typeface="Calibri" panose="020F0502020204030204" pitchFamily="34" charset="0"/>
                <a:cs typeface="Calibri" panose="020F0502020204030204" pitchFamily="34" charset="0"/>
              </a:rPr>
              <a:t>laser</a:t>
            </a:r>
            <a:r>
              <a:rPr lang="de-CH" sz="27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CH" sz="27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deposition</a:t>
            </a:r>
            <a:r>
              <a:rPr lang="de-CH" sz="27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CH" sz="2700" b="1" dirty="0" err="1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de-CH" sz="27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CH" sz="2700" b="1" dirty="0" err="1">
                <a:latin typeface="Calibri" panose="020F0502020204030204" pitchFamily="34" charset="0"/>
                <a:cs typeface="Calibri" panose="020F0502020204030204" pitchFamily="34" charset="0"/>
              </a:rPr>
              <a:t>epitaxial</a:t>
            </a:r>
            <a:r>
              <a:rPr lang="de-CH" sz="27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CH" sz="2700" b="1" dirty="0" err="1">
                <a:latin typeface="Calibri" panose="020F0502020204030204" pitchFamily="34" charset="0"/>
                <a:cs typeface="Calibri" panose="020F0502020204030204" pitchFamily="34" charset="0"/>
              </a:rPr>
              <a:t>growth</a:t>
            </a:r>
            <a:r>
              <a:rPr lang="de-CH" sz="27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CH" sz="2700" b="1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CH" sz="27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CH" sz="27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photocathodes</a:t>
            </a:r>
            <a:r>
              <a:rPr lang="de-CH" sz="27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de-CH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CH" sz="2200" dirty="0">
                <a:latin typeface="Calibri" panose="020F0502020204030204" pitchFamily="34" charset="0"/>
                <a:cs typeface="Calibri" panose="020F0502020204030204" pitchFamily="34" charset="0"/>
              </a:rPr>
              <a:t>Kali </a:t>
            </a:r>
            <a:r>
              <a:rPr lang="de-CH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Prasana</a:t>
            </a:r>
            <a:r>
              <a:rPr lang="de-CH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CH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Mondal</a:t>
            </a:r>
            <a:r>
              <a:rPr lang="de-CH" sz="2200" dirty="0">
                <a:latin typeface="Calibri" panose="020F0502020204030204" pitchFamily="34" charset="0"/>
                <a:cs typeface="Calibri" panose="020F0502020204030204" pitchFamily="34" charset="0"/>
              </a:rPr>
              <a:t> (BNL)</a:t>
            </a:r>
            <a:endParaRPr lang="en-D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E608CB-89DB-35D5-3F21-43D2F8CF2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124" y="2014580"/>
            <a:ext cx="9528774" cy="2341307"/>
          </a:xfrm>
        </p:spPr>
        <p:txBody>
          <a:bodyPr>
            <a:normAutofit fontScale="62500" lnSpcReduction="20000"/>
          </a:bodyPr>
          <a:lstStyle/>
          <a:p>
            <a:r>
              <a:rPr lang="en-US" sz="3200" dirty="0"/>
              <a:t>BNL UHV photocathode growth system for Cs</a:t>
            </a:r>
            <a:r>
              <a:rPr lang="en-US" sz="3200" baseline="-25000" dirty="0"/>
              <a:t>2</a:t>
            </a:r>
            <a:r>
              <a:rPr lang="en-US" sz="3200" dirty="0"/>
              <a:t>Te, </a:t>
            </a:r>
            <a:r>
              <a:rPr lang="de-CH" sz="3200" dirty="0"/>
              <a:t>Cs </a:t>
            </a:r>
            <a:r>
              <a:rPr lang="de-CH" sz="3200" dirty="0" err="1"/>
              <a:t>from</a:t>
            </a:r>
            <a:r>
              <a:rPr lang="de-CH" sz="3200" dirty="0"/>
              <a:t> </a:t>
            </a:r>
            <a:r>
              <a:rPr lang="de-CH" sz="3200" dirty="0" err="1"/>
              <a:t>effusion</a:t>
            </a:r>
            <a:r>
              <a:rPr lang="de-CH" sz="3200" dirty="0"/>
              <a:t> </a:t>
            </a:r>
            <a:r>
              <a:rPr lang="de-CH" sz="3200" dirty="0" err="1"/>
              <a:t>cell</a:t>
            </a:r>
            <a:r>
              <a:rPr lang="de-CH" sz="3200" dirty="0"/>
              <a:t> and Te </a:t>
            </a:r>
            <a:r>
              <a:rPr lang="de-CH" sz="3200" dirty="0" err="1"/>
              <a:t>from</a:t>
            </a:r>
            <a:r>
              <a:rPr lang="de-CH" sz="3200" dirty="0"/>
              <a:t> PLD</a:t>
            </a:r>
          </a:p>
          <a:p>
            <a:r>
              <a:rPr lang="de-CH" sz="3200" dirty="0"/>
              <a:t>Large </a:t>
            </a:r>
            <a:r>
              <a:rPr lang="de-CH" sz="3200" dirty="0" err="1"/>
              <a:t>diagnostic</a:t>
            </a:r>
            <a:r>
              <a:rPr lang="de-CH" sz="3200" dirty="0"/>
              <a:t> </a:t>
            </a:r>
            <a:r>
              <a:rPr lang="de-CH" sz="3200" dirty="0" err="1"/>
              <a:t>capability</a:t>
            </a:r>
            <a:r>
              <a:rPr lang="de-CH" sz="3200" dirty="0"/>
              <a:t>: RHEED, XRD, XRR, XRF</a:t>
            </a:r>
          </a:p>
          <a:p>
            <a:pPr marL="0" indent="0">
              <a:buNone/>
            </a:pPr>
            <a:r>
              <a:rPr lang="de-CH" sz="3200" i="1" dirty="0" err="1"/>
              <a:t>Results</a:t>
            </a:r>
            <a:r>
              <a:rPr lang="de-CH" sz="3200" i="1" dirty="0"/>
              <a:t>:</a:t>
            </a:r>
          </a:p>
          <a:p>
            <a:r>
              <a:rPr lang="de-CH" sz="3200" dirty="0" err="1"/>
              <a:t>Highly</a:t>
            </a:r>
            <a:r>
              <a:rPr lang="de-CH" sz="3200" dirty="0"/>
              <a:t> </a:t>
            </a:r>
            <a:r>
              <a:rPr lang="de-CH" sz="3200" dirty="0" err="1"/>
              <a:t>ordered</a:t>
            </a:r>
            <a:r>
              <a:rPr lang="de-CH" sz="3200" dirty="0"/>
              <a:t> </a:t>
            </a:r>
            <a:r>
              <a:rPr lang="de-CH" sz="3200" dirty="0" err="1"/>
              <a:t>crystaline</a:t>
            </a:r>
            <a:r>
              <a:rPr lang="de-CH" sz="3200" dirty="0"/>
              <a:t> </a:t>
            </a:r>
            <a:r>
              <a:rPr lang="de-CH" sz="3200" dirty="0" err="1"/>
              <a:t>domains</a:t>
            </a:r>
            <a:r>
              <a:rPr lang="de-CH" sz="3200" dirty="0"/>
              <a:t> </a:t>
            </a:r>
            <a:r>
              <a:rPr lang="de-CH" sz="3200" dirty="0" err="1"/>
              <a:t>obtained</a:t>
            </a:r>
            <a:endParaRPr lang="de-CH" sz="3200" dirty="0"/>
          </a:p>
          <a:p>
            <a:r>
              <a:rPr lang="de-CH" sz="3200" dirty="0" err="1"/>
              <a:t>Rougness</a:t>
            </a:r>
            <a:r>
              <a:rPr lang="de-CH" sz="3200" dirty="0"/>
              <a:t> </a:t>
            </a:r>
            <a:r>
              <a:rPr lang="de-CH" sz="3200" dirty="0" err="1"/>
              <a:t>less</a:t>
            </a:r>
            <a:r>
              <a:rPr lang="de-CH" sz="3200" dirty="0"/>
              <a:t> </a:t>
            </a:r>
            <a:r>
              <a:rPr lang="de-CH" sz="3200" dirty="0" err="1"/>
              <a:t>than</a:t>
            </a:r>
            <a:r>
              <a:rPr lang="de-CH" sz="3200" dirty="0"/>
              <a:t> 1 </a:t>
            </a:r>
            <a:r>
              <a:rPr lang="de-CH" sz="3200" dirty="0" err="1"/>
              <a:t>nm</a:t>
            </a:r>
            <a:r>
              <a:rPr lang="de-CH" sz="3200" dirty="0"/>
              <a:t> </a:t>
            </a:r>
            <a:r>
              <a:rPr lang="de-CH" sz="3200" dirty="0" err="1"/>
              <a:t>for</a:t>
            </a:r>
            <a:r>
              <a:rPr lang="de-CH" sz="3200" dirty="0"/>
              <a:t> 7 </a:t>
            </a:r>
            <a:r>
              <a:rPr lang="de-CH" sz="3200" dirty="0" err="1"/>
              <a:t>to</a:t>
            </a:r>
            <a:r>
              <a:rPr lang="de-CH" sz="3200" dirty="0"/>
              <a:t> 20 </a:t>
            </a:r>
            <a:r>
              <a:rPr lang="de-CH" sz="3200" dirty="0" err="1"/>
              <a:t>nm</a:t>
            </a:r>
            <a:r>
              <a:rPr lang="de-CH" sz="3200" dirty="0"/>
              <a:t> </a:t>
            </a:r>
            <a:r>
              <a:rPr lang="de-CH" sz="3200" dirty="0" err="1"/>
              <a:t>layer</a:t>
            </a:r>
            <a:r>
              <a:rPr lang="de-CH" sz="3200" dirty="0"/>
              <a:t> </a:t>
            </a:r>
            <a:r>
              <a:rPr lang="de-CH" sz="3200" dirty="0" err="1"/>
              <a:t>thicknesses</a:t>
            </a:r>
            <a:endParaRPr lang="de-CH" sz="3200" dirty="0"/>
          </a:p>
          <a:p>
            <a:r>
              <a:rPr lang="de-CH" sz="3200" dirty="0"/>
              <a:t>QE &gt; 15% at 265nm </a:t>
            </a:r>
            <a:r>
              <a:rPr lang="de-CH" sz="3200" dirty="0" err="1"/>
              <a:t>for</a:t>
            </a:r>
            <a:r>
              <a:rPr lang="de-CH" sz="3200" dirty="0"/>
              <a:t> 4H-SiC, </a:t>
            </a:r>
            <a:r>
              <a:rPr lang="de-CH" sz="3200" dirty="0" err="1"/>
              <a:t>Gr</a:t>
            </a:r>
            <a:r>
              <a:rPr lang="de-CH" sz="3200" dirty="0"/>
              <a:t>/4H-SiC and </a:t>
            </a:r>
            <a:r>
              <a:rPr lang="de-CH" sz="3200" dirty="0" err="1"/>
              <a:t>Gr</a:t>
            </a:r>
            <a:r>
              <a:rPr lang="de-CH" sz="3200" dirty="0"/>
              <a:t>/SiO2/Si</a:t>
            </a:r>
            <a:endParaRPr lang="en-DE" sz="3200" dirty="0"/>
          </a:p>
          <a:p>
            <a:endParaRPr lang="en-DE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F7BCC00-19AA-910A-9836-30642C606A9E}"/>
              </a:ext>
            </a:extLst>
          </p:cNvPr>
          <p:cNvSpPr txBox="1">
            <a:spLocks/>
          </p:cNvSpPr>
          <p:nvPr/>
        </p:nvSpPr>
        <p:spPr>
          <a:xfrm>
            <a:off x="8579796" y="0"/>
            <a:ext cx="3612204" cy="46642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/>
              <a:t>4. Low emittance application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D1DC77-4FAC-F1CB-C111-275D21BC14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59837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EC150C-D774-BC6B-EAB2-4898BE00A8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46" b="18831"/>
          <a:stretch/>
        </p:blipFill>
        <p:spPr>
          <a:xfrm>
            <a:off x="6351631" y="4200470"/>
            <a:ext cx="5749727" cy="26383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45D49C7-B2C0-3964-AB99-E9ABF21291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515" y="4355887"/>
            <a:ext cx="5659085" cy="2003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1962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68ABE-5353-0B02-DE3B-982B0A23D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760" y="1001376"/>
            <a:ext cx="10515600" cy="829498"/>
          </a:xfrm>
        </p:spPr>
        <p:txBody>
          <a:bodyPr>
            <a:normAutofit/>
          </a:bodyPr>
          <a:lstStyle/>
          <a:p>
            <a:pPr algn="ctr"/>
            <a:r>
              <a:rPr lang="de-CH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PhotEx</a:t>
            </a:r>
            <a:r>
              <a:rPr lang="de-CH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Photoemission</a:t>
            </a:r>
            <a:r>
              <a:rPr lang="de-DE" sz="2400" b="1" dirty="0">
                <a:latin typeface="Calibri" panose="020F0502020204030204" pitchFamily="34" charset="0"/>
                <a:cs typeface="Calibri" panose="020F0502020204030204" pitchFamily="34" charset="0"/>
              </a:rPr>
              <a:t> and Transverse Energy Experiment</a:t>
            </a:r>
            <a:br>
              <a:rPr lang="de-DE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CH" sz="2000" dirty="0">
                <a:latin typeface="Calibri" panose="020F0502020204030204" pitchFamily="34" charset="0"/>
                <a:cs typeface="Calibri" panose="020F0502020204030204" pitchFamily="34" charset="0"/>
              </a:rPr>
              <a:t>Jonas </a:t>
            </a:r>
            <a:r>
              <a:rPr lang="de-CH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Dube</a:t>
            </a:r>
            <a:r>
              <a:rPr lang="de-CH" sz="2000" dirty="0">
                <a:latin typeface="Calibri" panose="020F0502020204030204" pitchFamily="34" charset="0"/>
                <a:cs typeface="Calibri" panose="020F0502020204030204" pitchFamily="34" charset="0"/>
              </a:rPr>
              <a:t> (HZB)</a:t>
            </a:r>
            <a:endParaRPr lang="en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3959E0-A205-8814-1DF9-DF6E40661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6499" y="1919837"/>
            <a:ext cx="11116861" cy="1676748"/>
          </a:xfrm>
        </p:spPr>
        <p:txBody>
          <a:bodyPr>
            <a:normAutofit fontScale="77500" lnSpcReduction="2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600" dirty="0" err="1"/>
              <a:t>Photoinjector</a:t>
            </a:r>
            <a:r>
              <a:rPr lang="de-DE" sz="2600" dirty="0"/>
              <a:t> </a:t>
            </a:r>
            <a:r>
              <a:rPr lang="de-DE" sz="2600" dirty="0" err="1"/>
              <a:t>of</a:t>
            </a:r>
            <a:r>
              <a:rPr lang="de-DE" sz="2600" dirty="0"/>
              <a:t> </a:t>
            </a:r>
            <a:r>
              <a:rPr lang="de-DE" sz="2600" dirty="0" err="1"/>
              <a:t>Superconducting</a:t>
            </a:r>
            <a:r>
              <a:rPr lang="de-DE" sz="2600" dirty="0"/>
              <a:t> RF </a:t>
            </a:r>
            <a:r>
              <a:rPr lang="de-DE" sz="2600" dirty="0" err="1"/>
              <a:t>Electron</a:t>
            </a:r>
            <a:r>
              <a:rPr lang="de-DE" sz="2600" dirty="0"/>
              <a:t> </a:t>
            </a:r>
            <a:r>
              <a:rPr lang="de-DE" sz="2600" dirty="0" err="1"/>
              <a:t>Accelerator</a:t>
            </a:r>
            <a:r>
              <a:rPr lang="de-DE" sz="2600" dirty="0"/>
              <a:t> Laboratory (</a:t>
            </a:r>
            <a:r>
              <a:rPr lang="de-DE" sz="2600" dirty="0" err="1"/>
              <a:t>SEALab</a:t>
            </a:r>
            <a:r>
              <a:rPr lang="de-DE" sz="2600" dirty="0"/>
              <a:t>) </a:t>
            </a:r>
            <a:r>
              <a:rPr lang="de-DE" sz="2600" dirty="0" err="1"/>
              <a:t>goes</a:t>
            </a:r>
            <a:r>
              <a:rPr lang="de-DE" sz="2600" dirty="0"/>
              <a:t> </a:t>
            </a:r>
            <a:r>
              <a:rPr lang="de-DE" sz="2600" dirty="0" err="1"/>
              <a:t>into</a:t>
            </a:r>
            <a:r>
              <a:rPr lang="de-DE" sz="2600" dirty="0"/>
              <a:t> </a:t>
            </a:r>
            <a:r>
              <a:rPr lang="de-DE" sz="2600" dirty="0" err="1"/>
              <a:t>operation</a:t>
            </a:r>
            <a:r>
              <a:rPr lang="de-DE" sz="2600" dirty="0"/>
              <a:t> </a:t>
            </a:r>
            <a:r>
              <a:rPr lang="de-DE" sz="2600" dirty="0" err="1"/>
              <a:t>this</a:t>
            </a:r>
            <a:r>
              <a:rPr lang="de-DE" sz="2600" dirty="0"/>
              <a:t> </a:t>
            </a:r>
            <a:r>
              <a:rPr lang="de-DE" sz="2600" dirty="0" err="1"/>
              <a:t>year</a:t>
            </a:r>
            <a:endParaRPr lang="de-DE" sz="26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de-DE" sz="2600" dirty="0" err="1"/>
              <a:t>Emittance</a:t>
            </a:r>
            <a:r>
              <a:rPr lang="de-DE" sz="2600" dirty="0"/>
              <a:t> </a:t>
            </a:r>
            <a:r>
              <a:rPr lang="de-DE" sz="2600" dirty="0" err="1"/>
              <a:t>of</a:t>
            </a:r>
            <a:r>
              <a:rPr lang="de-DE" sz="2600" dirty="0"/>
              <a:t> </a:t>
            </a:r>
            <a:r>
              <a:rPr lang="de-DE" sz="2600" dirty="0" err="1"/>
              <a:t>the</a:t>
            </a:r>
            <a:r>
              <a:rPr lang="de-DE" sz="2600" dirty="0"/>
              <a:t> </a:t>
            </a:r>
            <a:r>
              <a:rPr lang="de-DE" sz="2600" dirty="0" err="1"/>
              <a:t>accelerator</a:t>
            </a:r>
            <a:r>
              <a:rPr lang="de-DE" sz="2600" dirty="0"/>
              <a:t> </a:t>
            </a:r>
            <a:r>
              <a:rPr lang="de-DE" sz="2600" dirty="0" err="1"/>
              <a:t>is</a:t>
            </a:r>
            <a:r>
              <a:rPr lang="de-DE" sz="2600" dirty="0"/>
              <a:t> limited </a:t>
            </a:r>
            <a:r>
              <a:rPr lang="de-DE" sz="2600" dirty="0" err="1"/>
              <a:t>by</a:t>
            </a:r>
            <a:r>
              <a:rPr lang="de-DE" sz="2600" dirty="0"/>
              <a:t> </a:t>
            </a:r>
            <a:r>
              <a:rPr lang="de-DE" sz="2600" dirty="0" err="1"/>
              <a:t>the</a:t>
            </a:r>
            <a:r>
              <a:rPr lang="de-DE" sz="2600" dirty="0"/>
              <a:t> </a:t>
            </a:r>
            <a:r>
              <a:rPr lang="de-DE" sz="2600" dirty="0" err="1"/>
              <a:t>electron</a:t>
            </a:r>
            <a:r>
              <a:rPr lang="de-DE" sz="2600" dirty="0"/>
              <a:t> source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b="1" dirty="0" err="1"/>
              <a:t>PhoTEx</a:t>
            </a:r>
            <a:r>
              <a:rPr lang="en-US" sz="2600" b="1" dirty="0"/>
              <a:t> </a:t>
            </a:r>
            <a:r>
              <a:rPr lang="en-US" sz="2600" dirty="0"/>
              <a:t>allows characterization of photocathodes before they are transferred to the accelerator</a:t>
            </a:r>
          </a:p>
          <a:p>
            <a:r>
              <a:rPr lang="de-CH" sz="2600" dirty="0"/>
              <a:t>  New </a:t>
            </a:r>
            <a:r>
              <a:rPr lang="de-CH" sz="2600" dirty="0" err="1"/>
              <a:t>instrument</a:t>
            </a:r>
            <a:r>
              <a:rPr lang="de-CH" sz="2600" dirty="0"/>
              <a:t> </a:t>
            </a:r>
            <a:r>
              <a:rPr lang="de-CH" sz="2600" dirty="0" err="1"/>
              <a:t>to</a:t>
            </a:r>
            <a:r>
              <a:rPr lang="de-CH" sz="2600" dirty="0"/>
              <a:t> </a:t>
            </a:r>
            <a:r>
              <a:rPr lang="de-CH" sz="2600" dirty="0" err="1"/>
              <a:t>measure</a:t>
            </a:r>
            <a:r>
              <a:rPr lang="de-CH" sz="2600" dirty="0"/>
              <a:t> MTE, QE, </a:t>
            </a:r>
            <a:r>
              <a:rPr lang="de-CH" sz="2600" dirty="0" err="1"/>
              <a:t>reflection</a:t>
            </a:r>
            <a:r>
              <a:rPr lang="de-CH" sz="2600" dirty="0"/>
              <a:t> and </a:t>
            </a:r>
            <a:r>
              <a:rPr lang="de-CH" sz="2600" dirty="0" err="1"/>
              <a:t>lifetime</a:t>
            </a:r>
            <a:r>
              <a:rPr lang="de-CH" sz="2600" dirty="0"/>
              <a:t>: 40 </a:t>
            </a:r>
            <a:r>
              <a:rPr lang="de-CH" sz="2600" dirty="0" err="1"/>
              <a:t>meV</a:t>
            </a:r>
            <a:r>
              <a:rPr lang="de-CH" sz="2600" dirty="0"/>
              <a:t> &lt; MTE &lt;5600 </a:t>
            </a:r>
            <a:r>
              <a:rPr lang="de-CH" sz="2600" dirty="0" err="1"/>
              <a:t>meV</a:t>
            </a:r>
            <a:endParaRPr lang="de-CH" sz="2600" dirty="0"/>
          </a:p>
          <a:p>
            <a:pPr marL="0" indent="0">
              <a:buNone/>
            </a:pPr>
            <a:endParaRPr lang="en-DE" dirty="0"/>
          </a:p>
        </p:txBody>
      </p:sp>
      <p:pic>
        <p:nvPicPr>
          <p:cNvPr id="4" name="Bildplatzhalter 9">
            <a:extLst>
              <a:ext uri="{FF2B5EF4-FFF2-40B4-BE49-F238E27FC236}">
                <a16:creationId xmlns:a16="http://schemas.microsoft.com/office/drawing/2014/main" id="{1CB24309-7382-5D3F-79ED-EB12BF5FF0E8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rcRect t="4335" b="4335"/>
          <a:stretch/>
        </p:blipFill>
        <p:spPr>
          <a:xfrm>
            <a:off x="4193492" y="4465677"/>
            <a:ext cx="3038089" cy="20810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C58C42E-BA83-6C16-49EF-195C71D707D1}"/>
              </a:ext>
            </a:extLst>
          </p:cNvPr>
          <p:cNvSpPr txBox="1">
            <a:spLocks/>
          </p:cNvSpPr>
          <p:nvPr/>
        </p:nvSpPr>
        <p:spPr>
          <a:xfrm>
            <a:off x="8550612" y="0"/>
            <a:ext cx="3641387" cy="46642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/>
              <a:t>4. Low emittance application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D099AD-3FA9-8B0A-D2CE-6B5B1DFEC5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59837" cy="6858000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95E101F8-384D-20AF-75D1-5A33F1C46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83" y="4322832"/>
            <a:ext cx="3170253" cy="2377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feld 15">
            <a:extLst>
              <a:ext uri="{FF2B5EF4-FFF2-40B4-BE49-F238E27FC236}">
                <a16:creationId xmlns:a16="http://schemas.microsoft.com/office/drawing/2014/main" id="{618E611E-DEC7-82AE-5FA4-B7B9B894CFE3}"/>
              </a:ext>
            </a:extLst>
          </p:cNvPr>
          <p:cNvSpPr txBox="1"/>
          <p:nvPr/>
        </p:nvSpPr>
        <p:spPr>
          <a:xfrm>
            <a:off x="7787492" y="3949973"/>
            <a:ext cx="3420034" cy="3728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77"/>
                <a:ea typeface="Roboto" panose="02000000000000000000" pitchFamily="2" charset="0"/>
                <a:cs typeface="Roboto" panose="02000000000000000000" pitchFamily="2" charset="0"/>
              </a:rPr>
              <a:t>Fig. 2: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77"/>
                <a:ea typeface="Roboto" panose="02000000000000000000" pitchFamily="2" charset="0"/>
                <a:cs typeface="Roboto" panose="02000000000000000000" pitchFamily="2" charset="0"/>
              </a:rPr>
              <a:t>Photoinjector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77"/>
                <a:ea typeface="Roboto" panose="02000000000000000000" pitchFamily="2" charset="0"/>
                <a:cs typeface="Roboto" panose="02000000000000000000" pitchFamily="2" charset="0"/>
              </a:rPr>
              <a:t> at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77"/>
                <a:ea typeface="Roboto" panose="02000000000000000000" pitchFamily="2" charset="0"/>
                <a:cs typeface="Roboto" panose="02000000000000000000" pitchFamily="2" charset="0"/>
              </a:rPr>
              <a:t>SEALab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ource Sans Pro" panose="020B0503030403020204" pitchFamily="34" charset="77"/>
                <a:ea typeface="Roboto" panose="02000000000000000000" pitchFamily="2" charset="0"/>
                <a:cs typeface="Roboto" panose="02000000000000000000" pitchFamily="2" charset="0"/>
              </a:rPr>
              <a:t>, Source: HZB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ource Sans Pro" panose="020B0503030403020204" pitchFamily="34" charset="77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C8A6568-B651-12E6-6ABE-9593A9F310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41907" y="6235430"/>
            <a:ext cx="1931238" cy="6225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623755D-144C-DB01-F668-8A44109CCC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6560" y="4247868"/>
            <a:ext cx="2842402" cy="251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2592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517248B8-7F7D-824E-7C9E-59AC64B3AC9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90" t="5630" b="26019"/>
          <a:stretch/>
        </p:blipFill>
        <p:spPr>
          <a:xfrm>
            <a:off x="6528544" y="4587685"/>
            <a:ext cx="5487096" cy="2237362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A42F85B-881A-120D-4464-F5D71DD6C28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1012" b="11351"/>
          <a:stretch/>
        </p:blipFill>
        <p:spPr>
          <a:xfrm>
            <a:off x="666158" y="4587686"/>
            <a:ext cx="5862386" cy="223736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D3172FF-B1AE-05AA-68BF-D380CE33C159}"/>
              </a:ext>
            </a:extLst>
          </p:cNvPr>
          <p:cNvSpPr txBox="1">
            <a:spLocks/>
          </p:cNvSpPr>
          <p:nvPr/>
        </p:nvSpPr>
        <p:spPr>
          <a:xfrm>
            <a:off x="9036996" y="0"/>
            <a:ext cx="3155004" cy="46642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/>
              <a:t>5. ‘Green’ Photocathodes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23622F-1CED-DC68-09E7-91AFF02799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559837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FB34979-4986-481A-6B74-986B6E04498F}"/>
              </a:ext>
            </a:extLst>
          </p:cNvPr>
          <p:cNvSpPr txBox="1"/>
          <p:nvPr/>
        </p:nvSpPr>
        <p:spPr>
          <a:xfrm>
            <a:off x="2712396" y="909754"/>
            <a:ext cx="790210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Promoting Epitaxy in Alkali Antimonides</a:t>
            </a:r>
            <a:br>
              <a:rPr lang="en-US" sz="2400" b="1" dirty="0"/>
            </a:br>
            <a:r>
              <a:rPr lang="en-US" sz="2000" b="0" dirty="0"/>
              <a:t>Jared Maxson (Cornell University)</a:t>
            </a:r>
            <a:endParaRPr lang="en-US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7477A2-7092-1114-F4B2-8F64D922DA26}"/>
              </a:ext>
            </a:extLst>
          </p:cNvPr>
          <p:cNvSpPr txBox="1"/>
          <p:nvPr/>
        </p:nvSpPr>
        <p:spPr>
          <a:xfrm>
            <a:off x="1176351" y="1871556"/>
            <a:ext cx="10704386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“Promoting epitaxy” in the alkali antimonides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Extremely flat surfaces, interference enhancement, high QE while very thin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Atomic scale layer engineering: heterostructures, polarized cathodes?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MTEs dominated by band structure? (Particularly for thin cathodes)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X-ray and electron beam probe suites are vital for epitaxial growth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Epitaxy enables precise understanding of materials properties and detailed comparison to </a:t>
            </a:r>
            <a:r>
              <a:rPr lang="en-US" sz="2000" i="1" dirty="0"/>
              <a:t>ab-initio </a:t>
            </a:r>
            <a:r>
              <a:rPr lang="en-US" sz="2000" dirty="0"/>
              <a:t>theory.</a:t>
            </a:r>
            <a:endParaRPr lang="en-US" sz="20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356806"/>
      </p:ext>
    </p:extLst>
  </p:cSld>
  <p:clrMapOvr>
    <a:masterClrMapping/>
  </p:clrMapOvr>
  <p:transition advTm="42492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35427F33-A287-86CF-2769-AC35679361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762"/>
          <a:stretch/>
        </p:blipFill>
        <p:spPr>
          <a:xfrm>
            <a:off x="625979" y="4019459"/>
            <a:ext cx="5905292" cy="2838541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C2B0B9F-76B5-87E6-327F-0968BCC61D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1408"/>
          <a:stretch/>
        </p:blipFill>
        <p:spPr>
          <a:xfrm>
            <a:off x="6597413" y="4054965"/>
            <a:ext cx="5594587" cy="2777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1D594D8-769A-65C2-5D27-61FB3BF76904}"/>
              </a:ext>
            </a:extLst>
          </p:cNvPr>
          <p:cNvSpPr txBox="1">
            <a:spLocks/>
          </p:cNvSpPr>
          <p:nvPr/>
        </p:nvSpPr>
        <p:spPr>
          <a:xfrm>
            <a:off x="8968902" y="0"/>
            <a:ext cx="3223098" cy="46642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/>
              <a:t>5. ‘Green’ Photocathodes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2AA4AE-021E-02FB-0702-D7EC089501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559837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6B9B3B5-E03B-BA02-C83B-E8787A0410CF}"/>
              </a:ext>
            </a:extLst>
          </p:cNvPr>
          <p:cNvSpPr txBox="1"/>
          <p:nvPr/>
        </p:nvSpPr>
        <p:spPr>
          <a:xfrm>
            <a:off x="1393613" y="1069533"/>
            <a:ext cx="10275313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Atomically smooth films of </a:t>
            </a:r>
            <a:r>
              <a:rPr lang="en-US" sz="2400" b="1" dirty="0" err="1"/>
              <a:t>CsSb</a:t>
            </a:r>
            <a:r>
              <a:rPr lang="en-US" sz="2400" b="1" dirty="0"/>
              <a:t>: a chemically robust visible light photocathode</a:t>
            </a:r>
          </a:p>
          <a:p>
            <a:pPr algn="ctr"/>
            <a:r>
              <a:rPr lang="en-US" sz="2000" dirty="0"/>
              <a:t>Alice </a:t>
            </a:r>
            <a:r>
              <a:rPr lang="en-US" sz="2000" dirty="0" err="1"/>
              <a:t>Galdi</a:t>
            </a:r>
            <a:r>
              <a:rPr lang="en-US" sz="2000" dirty="0"/>
              <a:t> (University of Salerno, Italy)</a:t>
            </a:r>
          </a:p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8E6671-80C0-1F50-4FF4-0C53D22FD4CA}"/>
              </a:ext>
            </a:extLst>
          </p:cNvPr>
          <p:cNvSpPr txBox="1"/>
          <p:nvPr/>
        </p:nvSpPr>
        <p:spPr>
          <a:xfrm>
            <a:off x="1257161" y="2115973"/>
            <a:ext cx="105482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MBE can be used as an exploratory tool to discover new phases with desirable properties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Cs</a:t>
            </a:r>
            <a:r>
              <a:rPr lang="en-US" sz="2000" baseline="-25000" dirty="0"/>
              <a:t>1</a:t>
            </a:r>
            <a:r>
              <a:rPr lang="en-US" sz="2000" dirty="0"/>
              <a:t>Sb is an example of an overlooked visible light photocathode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atomically smooth surfaces, more robust than Cs</a:t>
            </a:r>
            <a:r>
              <a:rPr lang="en-US" sz="2000" baseline="-25000" dirty="0"/>
              <a:t>3</a:t>
            </a:r>
            <a:r>
              <a:rPr lang="en-US" sz="2000" dirty="0"/>
              <a:t>Sb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Low emittance? MTE measurements needed!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Band dispersion measured in ARPES despite in-plane disorder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37221202"/>
      </p:ext>
    </p:extLst>
  </p:cSld>
  <p:clrMapOvr>
    <a:masterClrMapping/>
  </p:clrMapOvr>
  <p:transition advTm="42492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9E7AFA9-40ED-BD0C-7678-DE8224A868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5737"/>
          <a:stretch/>
        </p:blipFill>
        <p:spPr>
          <a:xfrm>
            <a:off x="778213" y="4028128"/>
            <a:ext cx="11318457" cy="282987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4B33D87-E91A-B202-C3B1-13A9E9E2D317}"/>
              </a:ext>
            </a:extLst>
          </p:cNvPr>
          <p:cNvSpPr txBox="1">
            <a:spLocks/>
          </p:cNvSpPr>
          <p:nvPr/>
        </p:nvSpPr>
        <p:spPr>
          <a:xfrm>
            <a:off x="9046722" y="0"/>
            <a:ext cx="3145277" cy="46642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/>
              <a:t>5. ‘Green’ Photocathodes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422279-CDF7-2F8D-D475-259D37EDA3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59837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3E40BD-E205-387F-3970-17777F746116}"/>
              </a:ext>
            </a:extLst>
          </p:cNvPr>
          <p:cNvSpPr txBox="1"/>
          <p:nvPr/>
        </p:nvSpPr>
        <p:spPr>
          <a:xfrm>
            <a:off x="418289" y="800727"/>
            <a:ext cx="117737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Development of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Multialkali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antimonides photocathodes </a:t>
            </a:r>
          </a:p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for high-brightness photoinjectors</a:t>
            </a:r>
          </a:p>
          <a:p>
            <a:pPr algn="ctr"/>
            <a:r>
              <a:rPr lang="en-IN" sz="2000" dirty="0">
                <a:latin typeface="Calibri" panose="020F0502020204030204" pitchFamily="34" charset="0"/>
                <a:cs typeface="Calibri" panose="020F0502020204030204" pitchFamily="34" charset="0"/>
              </a:rPr>
              <a:t>Sandeep Kumar Mohanty (DESY)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C74348-186B-7164-D22A-A744A4A583A5}"/>
              </a:ext>
            </a:extLst>
          </p:cNvPr>
          <p:cNvSpPr txBox="1"/>
          <p:nvPr/>
        </p:nvSpPr>
        <p:spPr>
          <a:xfrm>
            <a:off x="923479" y="2151981"/>
            <a:ext cx="110279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KCsSb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cathodes and 1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NaKSb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(Cs) cathode have been produced for testing in the PITZ RF gun.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KCsSb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cathodes with sequential deposition, recording QE of 8-9.6% at 514 nm.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Controlling K thickness was crucial for achieving cubic orientation in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KSb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compounds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Previous XRD confirms that Cs reacts effectively with cubic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KSb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to form predominantly cubic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KCsSb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737179"/>
      </p:ext>
    </p:extLst>
  </p:cSld>
  <p:clrMapOvr>
    <a:masterClrMapping/>
  </p:clrMapOvr>
  <p:transition advTm="42492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B8254C0-7954-D78F-58E6-0F0AB2EC90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59837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DE3A5A-A062-040A-15CE-EF96FBF13C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945" y="3340062"/>
            <a:ext cx="5741729" cy="33972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4367049-F9A7-5641-7699-344F83F6242D}"/>
              </a:ext>
            </a:extLst>
          </p:cNvPr>
          <p:cNvSpPr txBox="1"/>
          <p:nvPr/>
        </p:nvSpPr>
        <p:spPr>
          <a:xfrm>
            <a:off x="965527" y="781799"/>
            <a:ext cx="10853579" cy="2793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err="1"/>
              <a:t>NaKSb</a:t>
            </a:r>
            <a:r>
              <a:rPr lang="en-GB" sz="2400" b="1" dirty="0"/>
              <a:t> Photocathodes for High Brilliant Electron Beams</a:t>
            </a:r>
          </a:p>
          <a:p>
            <a:pPr algn="ctr">
              <a:spcBef>
                <a:spcPts val="600"/>
              </a:spcBef>
            </a:pPr>
            <a:r>
              <a:rPr lang="en-GB" sz="2000" dirty="0"/>
              <a:t>Chen Wang (HZB) </a:t>
            </a:r>
          </a:p>
          <a:p>
            <a:endParaRPr lang="en-GB" dirty="0"/>
          </a:p>
          <a:p>
            <a:pPr marL="457200" indent="-45720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Demonstrated development of </a:t>
            </a:r>
            <a:r>
              <a:rPr lang="en-GB" sz="2000" dirty="0" err="1"/>
              <a:t>NaKSb</a:t>
            </a:r>
            <a:r>
              <a:rPr lang="en-GB" sz="2000" dirty="0"/>
              <a:t> photocathodes (more chemically stable than </a:t>
            </a:r>
            <a:r>
              <a:rPr lang="en-GB" sz="2000" dirty="0" err="1"/>
              <a:t>CsKSb</a:t>
            </a:r>
            <a:r>
              <a:rPr lang="en-GB" sz="2000" dirty="0"/>
              <a:t>)</a:t>
            </a:r>
          </a:p>
          <a:p>
            <a:pPr marL="457200" indent="-45720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Crucial to achieve high QE with long lifetime and good thermal stability (25W laser power)</a:t>
            </a:r>
          </a:p>
          <a:p>
            <a:pPr marL="457200" indent="-45720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Study effects of temperature on QE, K/Sb : Na/Sb ratio is a good QE predictor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E37EC2C-1917-CE46-BE07-3614BEE5228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3031"/>
          <a:stretch/>
        </p:blipFill>
        <p:spPr>
          <a:xfrm>
            <a:off x="7295824" y="3240926"/>
            <a:ext cx="3640100" cy="359555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389E5CF-6142-78D8-2449-B946F220F877}"/>
              </a:ext>
            </a:extLst>
          </p:cNvPr>
          <p:cNvSpPr txBox="1">
            <a:spLocks/>
          </p:cNvSpPr>
          <p:nvPr/>
        </p:nvSpPr>
        <p:spPr>
          <a:xfrm>
            <a:off x="8939718" y="0"/>
            <a:ext cx="3252281" cy="46642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/>
              <a:t>5. ‘Green’ Photocathodes</a:t>
            </a:r>
          </a:p>
        </p:txBody>
      </p:sp>
    </p:spTree>
    <p:extLst>
      <p:ext uri="{BB962C8B-B14F-4D97-AF65-F5344CB8AC3E}">
        <p14:creationId xmlns:p14="http://schemas.microsoft.com/office/powerpoint/2010/main" val="10655522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201D2-8C03-5BEF-345C-C3132637A1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1877" y="858494"/>
            <a:ext cx="9883570" cy="1096765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GB" sz="2400" b="1" dirty="0"/>
              <a:t>Machine learning-assisted design of </a:t>
            </a:r>
            <a:r>
              <a:rPr lang="en-GB" sz="2400" b="1" dirty="0" err="1"/>
              <a:t>Cesium</a:t>
            </a:r>
            <a:r>
              <a:rPr lang="en-GB" sz="2400" b="1" dirty="0"/>
              <a:t>-based photocathodes</a:t>
            </a:r>
            <a:br>
              <a:rPr lang="en-GB" sz="2400" b="1" dirty="0"/>
            </a:b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Holger-Dietrich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Sassnick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(Univ. Oldenburg) </a:t>
            </a:r>
            <a:endParaRPr lang="en-GB" sz="2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67F009-CBE1-3539-83D9-D2C2BE0295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1344" y="2444034"/>
            <a:ext cx="10891283" cy="1524851"/>
          </a:xfrm>
        </p:spPr>
        <p:txBody>
          <a:bodyPr>
            <a:noAutofit/>
          </a:bodyPr>
          <a:lstStyle/>
          <a:p>
            <a:pPr marL="342900" indent="-3429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Using machine learning to speed up scanning of structures</a:t>
            </a:r>
          </a:p>
          <a:p>
            <a:pPr marL="342900" indent="-3429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Coord. ET and the M3GNet models show the best performance.</a:t>
            </a:r>
          </a:p>
          <a:p>
            <a:pPr marL="342900" indent="-3429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implementation can be readily applied to any other material-system</a:t>
            </a:r>
          </a:p>
          <a:p>
            <a:pPr marL="342900" indent="-3429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b="0" i="0" u="none" strike="noStrike" baseline="0" dirty="0">
                <a:solidFill>
                  <a:srgbClr val="003F6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source code is published and freely available   (https://aim2dat.github.io/aim2dat/).</a:t>
            </a: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B2ECD6-09C9-8009-E2B7-8FF463FE5B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739" t="17606" b="8856"/>
          <a:stretch/>
        </p:blipFill>
        <p:spPr>
          <a:xfrm>
            <a:off x="628695" y="4247389"/>
            <a:ext cx="5101661" cy="25146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A9B560-B759-46BC-A204-C293F1949A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072" t="2865" r="14430" b="46909"/>
          <a:stretch/>
        </p:blipFill>
        <p:spPr>
          <a:xfrm>
            <a:off x="5799214" y="4247389"/>
            <a:ext cx="6280690" cy="25146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FDA65EE-2CA6-6FD2-CCB8-03FCC2B630B7}"/>
              </a:ext>
            </a:extLst>
          </p:cNvPr>
          <p:cNvSpPr txBox="1">
            <a:spLocks/>
          </p:cNvSpPr>
          <p:nvPr/>
        </p:nvSpPr>
        <p:spPr>
          <a:xfrm>
            <a:off x="6536986" y="9728"/>
            <a:ext cx="5655014" cy="46642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3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6. Photocathode theory and </a:t>
            </a:r>
            <a:r>
              <a:rPr lang="en-US" sz="23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characterisation</a:t>
            </a:r>
            <a:endParaRPr lang="en-US" sz="23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170AE3-6B1D-D526-D535-425C9ECA9A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59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032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2377981"/>
              </p:ext>
            </p:extLst>
          </p:nvPr>
        </p:nvGraphicFramePr>
        <p:xfrm>
          <a:off x="1011453" y="4246926"/>
          <a:ext cx="3315667" cy="21412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15667">
                  <a:extLst>
                    <a:ext uri="{9D8B030D-6E8A-4147-A177-3AD203B41FA5}">
                      <a16:colId xmlns:a16="http://schemas.microsoft.com/office/drawing/2014/main" val="2556906153"/>
                    </a:ext>
                  </a:extLst>
                </a:gridCol>
              </a:tblGrid>
              <a:tr h="814546">
                <a:tc>
                  <a:txBody>
                    <a:bodyPr/>
                    <a:lstStyle/>
                    <a:p>
                      <a:pPr algn="l" fontAlgn="b"/>
                      <a:r>
                        <a:rPr lang="de-DE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7 oral </a:t>
                      </a:r>
                      <a:r>
                        <a:rPr lang="de-DE" sz="2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sessions</a:t>
                      </a:r>
                      <a:endParaRPr lang="de-DE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de-DE" sz="2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presentations</a:t>
                      </a:r>
                    </a:p>
                    <a:p>
                      <a:pPr algn="l" fontAlgn="b"/>
                      <a:r>
                        <a:rPr lang="de-DE" sz="2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 </a:t>
                      </a:r>
                      <a:r>
                        <a:rPr lang="de-DE" sz="28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</a:t>
                      </a:r>
                      <a:r>
                        <a:rPr lang="de-DE" sz="2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DE" sz="28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talk</a:t>
                      </a:r>
                      <a:r>
                        <a:rPr lang="de-DE" sz="2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DE" sz="28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session</a:t>
                      </a:r>
                      <a:endParaRPr lang="de-DE" sz="28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de-DE" sz="2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 Poster </a:t>
                      </a:r>
                      <a:r>
                        <a:rPr lang="de-DE" sz="28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session</a:t>
                      </a:r>
                      <a:endParaRPr lang="de-DE" sz="28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de-DE" sz="2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lab tour</a:t>
                      </a:r>
                      <a:endParaRPr lang="de-DE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8694240"/>
                  </a:ext>
                </a:extLst>
              </a:tr>
            </a:tbl>
          </a:graphicData>
        </a:graphic>
      </p:graphicFrame>
      <p:grpSp>
        <p:nvGrpSpPr>
          <p:cNvPr id="11" name="Group 10"/>
          <p:cNvGrpSpPr/>
          <p:nvPr/>
        </p:nvGrpSpPr>
        <p:grpSpPr>
          <a:xfrm>
            <a:off x="1006806" y="430212"/>
            <a:ext cx="5089194" cy="3481078"/>
            <a:chOff x="654605" y="2276570"/>
            <a:chExt cx="4086564" cy="261117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4605" y="2431453"/>
              <a:ext cx="4086564" cy="2456287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975625" y="2276570"/>
              <a:ext cx="3543862" cy="45361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63 registered participants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507DFFE7-CD46-5411-DF49-CA62670A59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7605" y="488678"/>
            <a:ext cx="4967589" cy="32161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11110" y="273524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8011" y="3911290"/>
            <a:ext cx="3628331" cy="26431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5423" y="3105381"/>
            <a:ext cx="3539222" cy="253282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3FC56B2-9BF1-AE34-892C-8DFA0960B4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559837" cy="685800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BA387472-98CB-165A-9425-DB622884EED2}"/>
              </a:ext>
            </a:extLst>
          </p:cNvPr>
          <p:cNvGrpSpPr/>
          <p:nvPr/>
        </p:nvGrpSpPr>
        <p:grpSpPr>
          <a:xfrm>
            <a:off x="9632550" y="4831222"/>
            <a:ext cx="2420938" cy="1613958"/>
            <a:chOff x="9771062" y="4812398"/>
            <a:chExt cx="2420938" cy="1613958"/>
          </a:xfrm>
        </p:grpSpPr>
        <p:pic>
          <p:nvPicPr>
            <p:cNvPr id="23" name="Grafik 15">
              <a:extLst>
                <a:ext uri="{FF2B5EF4-FFF2-40B4-BE49-F238E27FC236}">
                  <a16:creationId xmlns:a16="http://schemas.microsoft.com/office/drawing/2014/main" id="{28D6045C-3C9A-7B1C-3D11-C13434A0376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71062" y="4812398"/>
              <a:ext cx="2420938" cy="1613958"/>
            </a:xfrm>
            <a:prstGeom prst="rect">
              <a:avLst/>
            </a:prstGeom>
            <a:effectLst>
              <a:softEdge rad="12700"/>
            </a:effectLst>
          </p:spPr>
        </p:pic>
        <p:pic>
          <p:nvPicPr>
            <p:cNvPr id="22" name="Picture 4">
              <a:extLst>
                <a:ext uri="{FF2B5EF4-FFF2-40B4-BE49-F238E27FC236}">
                  <a16:creationId xmlns:a16="http://schemas.microsoft.com/office/drawing/2014/main" id="{F0F03920-E581-6FE5-0CA1-A4941C8409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06722" y="6021842"/>
              <a:ext cx="1075587" cy="347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228144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201D2-8C03-5BEF-345C-C3132637A1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0314" y="919657"/>
            <a:ext cx="9144000" cy="878889"/>
          </a:xfrm>
        </p:spPr>
        <p:txBody>
          <a:bodyPr>
            <a:normAutofit/>
          </a:bodyPr>
          <a:lstStyle/>
          <a:p>
            <a:r>
              <a:rPr lang="en-GB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OptaDOS</a:t>
            </a:r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 Photoemission- The Good, The Bad and The Interesting</a:t>
            </a:r>
            <a:b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Felix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Mildner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(Imperial college London)</a:t>
            </a:r>
            <a:endParaRPr lang="en-GB" sz="2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67F009-CBE1-3539-83D9-D2C2BE0295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7328" y="1906196"/>
            <a:ext cx="10781021" cy="2464498"/>
          </a:xfrm>
        </p:spPr>
        <p:txBody>
          <a:bodyPr>
            <a:normAutofit/>
          </a:bodyPr>
          <a:lstStyle/>
          <a:p>
            <a:pPr marL="742950" indent="-7429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kern="0" dirty="0" err="1">
                <a:latin typeface="Calibri" panose="020F0502020204030204" pitchFamily="34" charset="0"/>
                <a:cs typeface="Calibri" panose="020F0502020204030204" pitchFamily="34" charset="0"/>
              </a:rPr>
              <a:t>OptaDOS</a:t>
            </a:r>
            <a:r>
              <a:rPr lang="en-US" sz="2000" kern="0" dirty="0">
                <a:latin typeface="Calibri" panose="020F0502020204030204" pitchFamily="34" charset="0"/>
                <a:cs typeface="Calibri" panose="020F0502020204030204" pitchFamily="34" charset="0"/>
              </a:rPr>
              <a:t> Photoemission: K-resolved modelling of Photoemission</a:t>
            </a:r>
          </a:p>
          <a:p>
            <a:pPr marL="742950" indent="-7429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kern="0" dirty="0">
                <a:latin typeface="Calibri" panose="020F0502020204030204" pitchFamily="34" charset="0"/>
                <a:cs typeface="Calibri" panose="020F0502020204030204" pitchFamily="34" charset="0"/>
              </a:rPr>
              <a:t>currently working on: supercell representation, weighted MTE calculation</a:t>
            </a:r>
          </a:p>
          <a:p>
            <a:pPr marL="742950" indent="-7429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 b="1" kern="0" dirty="0">
                <a:latin typeface="Calibri" panose="020F0502020204030204" pitchFamily="34" charset="0"/>
                <a:cs typeface="Calibri" panose="020F0502020204030204" pitchFamily="34" charset="0"/>
              </a:rPr>
              <a:t>Good</a:t>
            </a:r>
            <a:r>
              <a:rPr lang="en-GB" sz="2000" kern="0" dirty="0">
                <a:latin typeface="Calibri" panose="020F0502020204030204" pitchFamily="34" charset="0"/>
                <a:cs typeface="Calibri" panose="020F0502020204030204" pitchFamily="34" charset="0"/>
              </a:rPr>
              <a:t>:  Improved physics in the code (3-step and 1-step), fixed issue with vacuum gap, </a:t>
            </a:r>
            <a:r>
              <a:rPr lang="en-GB" sz="2000" kern="0" dirty="0" err="1">
                <a:latin typeface="Calibri" panose="020F0502020204030204" pitchFamily="34" charset="0"/>
                <a:cs typeface="Calibri" panose="020F0502020204030204" pitchFamily="34" charset="0"/>
              </a:rPr>
              <a:t>OptaDOS</a:t>
            </a:r>
            <a:r>
              <a:rPr lang="en-GB" sz="2000" kern="0" dirty="0">
                <a:latin typeface="Calibri" panose="020F0502020204030204" pitchFamily="34" charset="0"/>
                <a:cs typeface="Calibri" panose="020F0502020204030204" pitchFamily="34" charset="0"/>
              </a:rPr>
              <a:t> distribution freely available…</a:t>
            </a:r>
          </a:p>
          <a:p>
            <a:pPr marL="742950" indent="-7429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b="1" kern="0" dirty="0">
                <a:latin typeface="Calibri" panose="020F0502020204030204" pitchFamily="34" charset="0"/>
                <a:cs typeface="Calibri" panose="020F0502020204030204" pitchFamily="34" charset="0"/>
              </a:rPr>
              <a:t>Bad</a:t>
            </a:r>
            <a:r>
              <a:rPr lang="en-GB" sz="2000" kern="0" dirty="0">
                <a:latin typeface="Calibri" panose="020F0502020204030204" pitchFamily="34" charset="0"/>
                <a:cs typeface="Calibri" panose="020F0502020204030204" pitchFamily="34" charset="0"/>
              </a:rPr>
              <a:t>: Issues with supercells related to band folding</a:t>
            </a:r>
          </a:p>
          <a:p>
            <a:pPr marL="742950" indent="-7429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GB" sz="2000" b="1" kern="0" dirty="0">
                <a:latin typeface="Calibri" panose="020F0502020204030204" pitchFamily="34" charset="0"/>
                <a:cs typeface="Calibri" panose="020F0502020204030204" pitchFamily="34" charset="0"/>
              </a:rPr>
              <a:t>Interesting:</a:t>
            </a:r>
            <a:r>
              <a:rPr lang="en-GB" sz="2000" kern="0" dirty="0">
                <a:latin typeface="Calibri" panose="020F0502020204030204" pitchFamily="34" charset="0"/>
                <a:cs typeface="Calibri" panose="020F0502020204030204" pitchFamily="34" charset="0"/>
              </a:rPr>
              <a:t> broad agreement between theory and experiment</a:t>
            </a: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9E6B6FBD-F7DB-3797-8686-1ABBF1563A79}"/>
              </a:ext>
            </a:extLst>
          </p:cNvPr>
          <p:cNvSpPr txBox="1">
            <a:spLocks/>
          </p:cNvSpPr>
          <p:nvPr/>
        </p:nvSpPr>
        <p:spPr>
          <a:xfrm>
            <a:off x="959378" y="3298437"/>
            <a:ext cx="6871252" cy="940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669EC869-C410-4425-672F-0074BA32CA38}"/>
              </a:ext>
            </a:extLst>
          </p:cNvPr>
          <p:cNvSpPr txBox="1">
            <a:spLocks/>
          </p:cNvSpPr>
          <p:nvPr/>
        </p:nvSpPr>
        <p:spPr>
          <a:xfrm>
            <a:off x="959378" y="4390338"/>
            <a:ext cx="6871252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DBDAC56-7F10-74C0-5F1D-BBBEB33027A8}"/>
              </a:ext>
            </a:extLst>
          </p:cNvPr>
          <p:cNvSpPr txBox="1">
            <a:spLocks/>
          </p:cNvSpPr>
          <p:nvPr/>
        </p:nvSpPr>
        <p:spPr>
          <a:xfrm>
            <a:off x="6780179" y="0"/>
            <a:ext cx="5411822" cy="535021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10000"/>
              </a:lnSpc>
            </a:pPr>
            <a:r>
              <a:rPr lang="en-US" sz="23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6. Photocathode theory and </a:t>
            </a:r>
            <a:r>
              <a:rPr lang="en-US" sz="23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characterisation</a:t>
            </a:r>
            <a:endParaRPr lang="en-US" sz="23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E7756B-C92F-C9C9-DFB7-AB454918C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59837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A2CABAF-1CBA-D908-F37C-A0B21BD3A9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2046"/>
          <a:stretch/>
        </p:blipFill>
        <p:spPr>
          <a:xfrm>
            <a:off x="860453" y="4166581"/>
            <a:ext cx="3598501" cy="266861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AAEA774-E015-6064-F624-4F6DE53F948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432"/>
          <a:stretch/>
        </p:blipFill>
        <p:spPr>
          <a:xfrm>
            <a:off x="4488223" y="4370694"/>
            <a:ext cx="7480126" cy="2464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4427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201D2-8C03-5BEF-345C-C3132637A1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1871" y="902402"/>
            <a:ext cx="9708206" cy="1275963"/>
          </a:xfrm>
        </p:spPr>
        <p:txBody>
          <a:bodyPr>
            <a:normAutofit fontScale="90000"/>
          </a:bodyPr>
          <a:lstStyle/>
          <a:p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An overview of MTE measurement techniques and photocathode R&amp;D at Daresbury Laboratory </a:t>
            </a:r>
            <a:b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Lee Jones (STFC Daresbury Laboratory)</a:t>
            </a:r>
            <a:b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2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67F009-CBE1-3539-83D9-D2C2BE0295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1871" y="2225865"/>
            <a:ext cx="10042605" cy="1725385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Overview MTE measurement techniques </a:t>
            </a:r>
          </a:p>
          <a:p>
            <a:pPr marL="342900" indent="-3429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Many different instrument have been developed (low energy, higher energy)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Photocathode R&amp;D at Daresbury Laboratory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Cathodes for the CLARA accelerator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Cathode concepts for RUEDI and UK XFEL design project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9E6B6FBD-F7DB-3797-8686-1ABBF1563A79}"/>
              </a:ext>
            </a:extLst>
          </p:cNvPr>
          <p:cNvSpPr txBox="1">
            <a:spLocks/>
          </p:cNvSpPr>
          <p:nvPr/>
        </p:nvSpPr>
        <p:spPr>
          <a:xfrm>
            <a:off x="959377" y="3298437"/>
            <a:ext cx="7447723" cy="1725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AF67665-7A5D-49FE-C014-70EBC5728816}"/>
              </a:ext>
            </a:extLst>
          </p:cNvPr>
          <p:cNvSpPr txBox="1">
            <a:spLocks/>
          </p:cNvSpPr>
          <p:nvPr/>
        </p:nvSpPr>
        <p:spPr>
          <a:xfrm>
            <a:off x="6673174" y="0"/>
            <a:ext cx="5518826" cy="46642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de-DE"/>
            </a:defPPr>
            <a:lvl1pPr algn="r">
              <a:lnSpc>
                <a:spcPct val="110000"/>
              </a:lnSpc>
              <a:spcBef>
                <a:spcPct val="0"/>
              </a:spcBef>
              <a:buNone/>
              <a:defRPr sz="2300" b="1"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6. Photocathode theory and </a:t>
            </a:r>
            <a:r>
              <a:rPr lang="en-US" dirty="0" err="1"/>
              <a:t>characterisation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4CE36C-AD5F-13BE-A94A-BC62949D9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59837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69B1F4-B91A-9F7E-ED47-8D2A41DBA1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377" y="3990916"/>
            <a:ext cx="2671863" cy="279095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589DF39-D9C7-6947-A520-3DAB6289EF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1240" y="4189925"/>
            <a:ext cx="5454394" cy="25989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9D74BFE-25B5-F379-4B8D-66B2C8EC05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54808" y="4543499"/>
            <a:ext cx="2633663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6627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201D2-8C03-5BEF-345C-C3132637A1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8230" y="471239"/>
            <a:ext cx="11333795" cy="1280160"/>
          </a:xfrm>
        </p:spPr>
        <p:txBody>
          <a:bodyPr>
            <a:normAutofit/>
          </a:bodyPr>
          <a:lstStyle/>
          <a:p>
            <a:r>
              <a:rPr lang="en-GB" sz="2400" b="1" dirty="0"/>
              <a:t>Photocathode characterisation using a UV-</a:t>
            </a:r>
            <a:r>
              <a:rPr lang="en-GB" sz="2400" b="1" dirty="0" err="1"/>
              <a:t>tunable</a:t>
            </a:r>
            <a:r>
              <a:rPr lang="en-GB" sz="2400" b="1" dirty="0"/>
              <a:t> ultrashort pulse radiation source</a:t>
            </a:r>
            <a:br>
              <a:rPr lang="en-GB" sz="2400" b="1" dirty="0"/>
            </a:b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Andreas Schroeder (</a:t>
            </a:r>
            <a:r>
              <a:rPr lang="en-US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University of Illinois Chicago)</a:t>
            </a: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67F009-CBE1-3539-83D9-D2C2BE0295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2205" y="2154537"/>
            <a:ext cx="10701999" cy="3168222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Photocathode characterization system at UIC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	Key components: </a:t>
            </a:r>
            <a:r>
              <a:rPr lang="en-GB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tunable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UV radiation source, DC gun 10-20 kV DC gun, electron detection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	Calibration and performance: QE ~ 10</a:t>
            </a:r>
            <a:r>
              <a:rPr lang="en-GB" sz="20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-10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and MTE 1-2meV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UV cleaning of metal photocathodes: </a:t>
            </a:r>
            <a:r>
              <a:rPr lang="en-GB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kumimoji="0" lang="en-GB" sz="2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eduction</a:t>
            </a: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of the surface work function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Mechanisms (surface and ‘bulk’ desorption)?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9E6B6FBD-F7DB-3797-8686-1ABBF1563A79}"/>
              </a:ext>
            </a:extLst>
          </p:cNvPr>
          <p:cNvSpPr txBox="1">
            <a:spLocks/>
          </p:cNvSpPr>
          <p:nvPr/>
        </p:nvSpPr>
        <p:spPr>
          <a:xfrm>
            <a:off x="959378" y="3597375"/>
            <a:ext cx="7447723" cy="1725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691239-0E63-783D-FF5A-2AC39D8AA2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230" y="4049781"/>
            <a:ext cx="2710629" cy="271581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C9EDF75-6DBE-0D47-292A-CBE00BC6B4F1}"/>
              </a:ext>
            </a:extLst>
          </p:cNvPr>
          <p:cNvSpPr txBox="1">
            <a:spLocks/>
          </p:cNvSpPr>
          <p:nvPr/>
        </p:nvSpPr>
        <p:spPr>
          <a:xfrm>
            <a:off x="6780178" y="0"/>
            <a:ext cx="5411821" cy="544749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6. Photocathode theory and </a:t>
            </a:r>
            <a:r>
              <a:rPr lang="en-US" sz="24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characterisation</a:t>
            </a:r>
            <a:endParaRPr lang="en-US" sz="2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FA1AA2-336F-9B88-B7E6-532377ED75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59837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5824EA-EE82-AEBB-49DE-A0373DEB9E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8859" y="4044348"/>
            <a:ext cx="5836596" cy="27266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8E9A81-E684-4714-74C9-1F78B270AD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8249" y="4114669"/>
            <a:ext cx="3386138" cy="258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8152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EAA3E-6506-3DA6-7F36-A9D4699C2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8FB0855-3DA6-357E-FC2C-8BA7A6358DD4}"/>
              </a:ext>
            </a:extLst>
          </p:cNvPr>
          <p:cNvSpPr txBox="1">
            <a:spLocks/>
          </p:cNvSpPr>
          <p:nvPr/>
        </p:nvSpPr>
        <p:spPr>
          <a:xfrm>
            <a:off x="1642447" y="996702"/>
            <a:ext cx="9608126" cy="97801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fr-FR" sz="2500" b="1" dirty="0">
                <a:latin typeface="Calibri" panose="020F0502020204030204" pitchFamily="34" charset="0"/>
                <a:cs typeface="Calibri" panose="020F0502020204030204" pitchFamily="34" charset="0"/>
              </a:rPr>
              <a:t>Activation </a:t>
            </a:r>
            <a:r>
              <a:rPr lang="fr-FR" sz="2500" b="1" dirty="0" err="1">
                <a:latin typeface="Calibri" panose="020F0502020204030204" pitchFamily="34" charset="0"/>
                <a:cs typeface="Calibri" panose="020F0502020204030204" pitchFamily="34" charset="0"/>
              </a:rPr>
              <a:t>studies</a:t>
            </a:r>
            <a:r>
              <a:rPr lang="fr-FR" sz="2500" b="1" dirty="0"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fr-FR" sz="2500" b="1" dirty="0" err="1">
                <a:latin typeface="Calibri" panose="020F0502020204030204" pitchFamily="34" charset="0"/>
                <a:cs typeface="Calibri" panose="020F0502020204030204" pitchFamily="34" charset="0"/>
              </a:rPr>
              <a:t>GaAs</a:t>
            </a:r>
            <a:r>
              <a:rPr lang="fr-FR" sz="2500" b="1" dirty="0">
                <a:latin typeface="Calibri" panose="020F0502020204030204" pitchFamily="34" charset="0"/>
                <a:cs typeface="Calibri" panose="020F0502020204030204" pitchFamily="34" charset="0"/>
              </a:rPr>
              <a:t> photocathodes at Photo-CATCH </a:t>
            </a:r>
          </a:p>
          <a:p>
            <a:pPr>
              <a:spcBef>
                <a:spcPts val="600"/>
              </a:spcBef>
            </a:pPr>
            <a:r>
              <a:rPr lang="en-GB" sz="2100" dirty="0">
                <a:latin typeface="Calibri" panose="020F0502020204030204" pitchFamily="34" charset="0"/>
                <a:cs typeface="Calibri" panose="020F0502020204030204" pitchFamily="34" charset="0"/>
              </a:rPr>
              <a:t>Maximilian Herbert (TU Darmstadt)</a:t>
            </a:r>
            <a:endParaRPr lang="en-US" sz="2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00B339F-7906-687E-601A-C54FEA3FE585}"/>
              </a:ext>
            </a:extLst>
          </p:cNvPr>
          <p:cNvSpPr txBox="1"/>
          <p:nvPr/>
        </p:nvSpPr>
        <p:spPr>
          <a:xfrm>
            <a:off x="1328471" y="2264146"/>
            <a:ext cx="8729214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GaAs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photocathodes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require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activation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NEA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layer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reduce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work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function</a:t>
            </a:r>
            <a:endParaRPr lang="de-D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Automated procedure successfully tested for cathode activation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Using python, Co-deposition of Cs and O</a:t>
            </a:r>
            <a:r>
              <a:rPr lang="en-GB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GB" sz="2000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Automated procedure for QE scan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Implementation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Li-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enhanced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activation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ignificant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increase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lifetime</a:t>
            </a:r>
            <a:endParaRPr lang="en-GB" sz="2000" b="1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3" name="Grafik 1">
            <a:extLst>
              <a:ext uri="{FF2B5EF4-FFF2-40B4-BE49-F238E27FC236}">
                <a16:creationId xmlns:a16="http://schemas.microsoft.com/office/drawing/2014/main" id="{ACF3B6B9-A01A-1853-8EC6-0E560FE8C7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3875" y="4154015"/>
            <a:ext cx="3455990" cy="2590402"/>
          </a:xfrm>
          <a:prstGeom prst="rect">
            <a:avLst/>
          </a:prstGeom>
        </p:spPr>
      </p:pic>
      <p:pic>
        <p:nvPicPr>
          <p:cNvPr id="24" name="Grafik 13">
            <a:extLst>
              <a:ext uri="{FF2B5EF4-FFF2-40B4-BE49-F238E27FC236}">
                <a16:creationId xmlns:a16="http://schemas.microsoft.com/office/drawing/2014/main" id="{D2189141-FAC5-A2CE-C52E-367818931A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45"/>
          <a:stretch/>
        </p:blipFill>
        <p:spPr>
          <a:xfrm>
            <a:off x="3878563" y="4154015"/>
            <a:ext cx="4214742" cy="2169804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3C0DF9F7-646F-B573-0D89-32C8658F9D86}"/>
              </a:ext>
            </a:extLst>
          </p:cNvPr>
          <p:cNvSpPr txBox="1"/>
          <p:nvPr/>
        </p:nvSpPr>
        <p:spPr>
          <a:xfrm>
            <a:off x="1148562" y="6488869"/>
            <a:ext cx="203788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dirty="0" err="1">
                <a:solidFill>
                  <a:srgbClr val="0000FF"/>
                </a:solidFill>
              </a:rPr>
              <a:t>Activation</a:t>
            </a:r>
            <a:r>
              <a:rPr lang="de-DE" sz="1600" dirty="0">
                <a:solidFill>
                  <a:srgbClr val="0000FF"/>
                </a:solidFill>
              </a:rPr>
              <a:t> </a:t>
            </a:r>
            <a:r>
              <a:rPr lang="de-DE" sz="1600" dirty="0" err="1">
                <a:solidFill>
                  <a:srgbClr val="0000FF"/>
                </a:solidFill>
              </a:rPr>
              <a:t>cycle</a:t>
            </a:r>
            <a:endParaRPr lang="fr-FR" sz="1600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7F323BB-53E5-1F39-FA03-9A438A64269C}"/>
              </a:ext>
            </a:extLst>
          </p:cNvPr>
          <p:cNvSpPr txBox="1"/>
          <p:nvPr/>
        </p:nvSpPr>
        <p:spPr>
          <a:xfrm>
            <a:off x="4547744" y="6488869"/>
            <a:ext cx="344572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dirty="0" err="1">
                <a:solidFill>
                  <a:srgbClr val="0000FF"/>
                </a:solidFill>
              </a:rPr>
              <a:t>Pulsed</a:t>
            </a:r>
            <a:r>
              <a:rPr lang="de-DE" sz="1600" dirty="0">
                <a:solidFill>
                  <a:srgbClr val="0000FF"/>
                </a:solidFill>
              </a:rPr>
              <a:t> Li-</a:t>
            </a:r>
            <a:r>
              <a:rPr lang="de-DE" sz="1600" dirty="0" err="1">
                <a:solidFill>
                  <a:srgbClr val="0000FF"/>
                </a:solidFill>
              </a:rPr>
              <a:t>enhanced</a:t>
            </a:r>
            <a:r>
              <a:rPr lang="de-DE" sz="1600" dirty="0">
                <a:solidFill>
                  <a:srgbClr val="0000FF"/>
                </a:solidFill>
              </a:rPr>
              <a:t> </a:t>
            </a:r>
            <a:r>
              <a:rPr lang="de-DE" sz="1600" dirty="0" err="1">
                <a:solidFill>
                  <a:srgbClr val="0000FF"/>
                </a:solidFill>
              </a:rPr>
              <a:t>activation</a:t>
            </a:r>
            <a:r>
              <a:rPr lang="de-DE" sz="1600" dirty="0">
                <a:solidFill>
                  <a:srgbClr val="0000FF"/>
                </a:solidFill>
              </a:rPr>
              <a:t> </a:t>
            </a:r>
            <a:r>
              <a:rPr lang="de-DE" sz="1600" dirty="0" err="1">
                <a:solidFill>
                  <a:srgbClr val="0000FF"/>
                </a:solidFill>
              </a:rPr>
              <a:t>cycle</a:t>
            </a:r>
            <a:endParaRPr lang="fr-FR" sz="1600" dirty="0"/>
          </a:p>
        </p:txBody>
      </p:sp>
      <p:pic>
        <p:nvPicPr>
          <p:cNvPr id="27" name="Grafik 6">
            <a:extLst>
              <a:ext uri="{FF2B5EF4-FFF2-40B4-BE49-F238E27FC236}">
                <a16:creationId xmlns:a16="http://schemas.microsoft.com/office/drawing/2014/main" id="{E7F6439B-709C-E395-F08D-9440231FB9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7310" y="4154015"/>
            <a:ext cx="3640751" cy="2573407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95D42092-D544-F372-56EA-1660E2877B5C}"/>
              </a:ext>
            </a:extLst>
          </p:cNvPr>
          <p:cNvSpPr txBox="1"/>
          <p:nvPr/>
        </p:nvSpPr>
        <p:spPr>
          <a:xfrm>
            <a:off x="9010760" y="6519446"/>
            <a:ext cx="22743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dirty="0" err="1">
                <a:solidFill>
                  <a:srgbClr val="0000FF"/>
                </a:solidFill>
              </a:rPr>
              <a:t>Improved</a:t>
            </a:r>
            <a:r>
              <a:rPr lang="de-DE" sz="1600" dirty="0">
                <a:solidFill>
                  <a:srgbClr val="0000FF"/>
                </a:solidFill>
              </a:rPr>
              <a:t> </a:t>
            </a:r>
            <a:r>
              <a:rPr lang="de-DE" sz="1600" dirty="0" err="1">
                <a:solidFill>
                  <a:srgbClr val="0000FF"/>
                </a:solidFill>
              </a:rPr>
              <a:t>lifetime</a:t>
            </a:r>
            <a:endParaRPr lang="fr-FR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AA70FB-1792-0730-8044-B84277AADB65}"/>
              </a:ext>
            </a:extLst>
          </p:cNvPr>
          <p:cNvSpPr txBox="1">
            <a:spLocks/>
          </p:cNvSpPr>
          <p:nvPr/>
        </p:nvSpPr>
        <p:spPr>
          <a:xfrm>
            <a:off x="7072008" y="0"/>
            <a:ext cx="5119991" cy="55934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7. Cathodes for </a:t>
            </a:r>
            <a:r>
              <a:rPr lang="fr-FR" sz="24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polarized</a:t>
            </a:r>
            <a:r>
              <a:rPr lang="fr-FR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z="24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electron</a:t>
            </a:r>
            <a:r>
              <a:rPr lang="fr-FR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sources</a:t>
            </a:r>
            <a:endParaRPr lang="en-US" sz="2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0B4FB4-B562-C956-DBC3-D6D8B1721F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559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831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400B3-FD7A-4803-EF70-1D9B1C499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A939B11-46E8-4AC1-2941-BC0AB0510C6D}"/>
              </a:ext>
            </a:extLst>
          </p:cNvPr>
          <p:cNvSpPr txBox="1">
            <a:spLocks/>
          </p:cNvSpPr>
          <p:nvPr/>
        </p:nvSpPr>
        <p:spPr>
          <a:xfrm>
            <a:off x="988569" y="1000142"/>
            <a:ext cx="10776796" cy="78770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fr-FR" sz="2500" b="1" dirty="0">
                <a:latin typeface="Calibri" panose="020F0502020204030204" pitchFamily="34" charset="0"/>
                <a:cs typeface="Calibri" panose="020F0502020204030204" pitchFamily="34" charset="0"/>
              </a:rPr>
              <a:t>High </a:t>
            </a:r>
            <a:r>
              <a:rPr lang="fr-FR" sz="2500" b="1" dirty="0" err="1">
                <a:latin typeface="Calibri" panose="020F0502020204030204" pitchFamily="34" charset="0"/>
                <a:cs typeface="Calibri" panose="020F0502020204030204" pitchFamily="34" charset="0"/>
              </a:rPr>
              <a:t>intensity</a:t>
            </a:r>
            <a:r>
              <a:rPr lang="fr-FR" sz="2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500" b="1" dirty="0" err="1">
                <a:latin typeface="Calibri" panose="020F0502020204030204" pitchFamily="34" charset="0"/>
                <a:cs typeface="Calibri" panose="020F0502020204030204" pitchFamily="34" charset="0"/>
              </a:rPr>
              <a:t>polarized</a:t>
            </a:r>
            <a:r>
              <a:rPr lang="fr-FR" sz="2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500" b="1" dirty="0" err="1">
                <a:latin typeface="Calibri" panose="020F0502020204030204" pitchFamily="34" charset="0"/>
                <a:cs typeface="Calibri" panose="020F0502020204030204" pitchFamily="34" charset="0"/>
              </a:rPr>
              <a:t>beam</a:t>
            </a:r>
            <a:r>
              <a:rPr lang="fr-FR" sz="2500" b="1" dirty="0">
                <a:latin typeface="Calibri" panose="020F0502020204030204" pitchFamily="34" charset="0"/>
                <a:cs typeface="Calibri" panose="020F0502020204030204" pitchFamily="34" charset="0"/>
              </a:rPr>
              <a:t> to drive a positron source </a:t>
            </a:r>
          </a:p>
          <a:p>
            <a:pPr>
              <a:spcBef>
                <a:spcPts val="600"/>
              </a:spcBef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Carlos Hernandez-Garcia 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(Jefferson lab)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E9F2CC04-BABE-9428-7A39-5B5BD19220C3}"/>
                  </a:ext>
                </a:extLst>
              </p:cNvPr>
              <p:cNvSpPr txBox="1"/>
              <p:nvPr/>
            </p:nvSpPr>
            <p:spPr>
              <a:xfrm>
                <a:off x="849060" y="2008020"/>
                <a:ext cx="11215984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0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Driving a polarized positron source requires</a:t>
                </a:r>
                <a14:m>
                  <m:oMath xmlns:m="http://schemas.openxmlformats.org/officeDocument/2006/math">
                    <m:r>
                      <a:rPr lang="de-DE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en-GB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 mA CW beam of electron with high polarization (90%)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0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Considering the amount extracted charge, </a:t>
                </a:r>
                <a:r>
                  <a:rPr lang="en-US" sz="20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1/e charge lifetime should be &gt;1 </a:t>
                </a:r>
                <a:r>
                  <a:rPr lang="en-US" sz="2000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kC</a:t>
                </a:r>
                <a:endParaRPr lang="en-US" sz="20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overcome ion-back bombardment on the delicate strained-superlattice photocathode (limiting factor)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 err="1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JLab</a:t>
                </a:r>
                <a:r>
                  <a:rPr lang="en-US" sz="20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develops large conical inverted geometry insulators to operate at &gt; 300 kV </a:t>
                </a:r>
                <a:endParaRPr lang="en-GB" sz="20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E9F2CC04-BABE-9428-7A39-5B5BD19220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060" y="2008020"/>
                <a:ext cx="11215984" cy="1323439"/>
              </a:xfrm>
              <a:prstGeom prst="rect">
                <a:avLst/>
              </a:prstGeom>
              <a:blipFill>
                <a:blip r:embed="rId2"/>
                <a:stretch>
                  <a:fillRect l="-489" t="-2304" b="-73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5">
            <a:extLst>
              <a:ext uri="{FF2B5EF4-FFF2-40B4-BE49-F238E27FC236}">
                <a16:creationId xmlns:a16="http://schemas.microsoft.com/office/drawing/2014/main" id="{7EAFC1D8-D5A2-AF78-BC1E-C7CD71B19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3067" y="4056990"/>
            <a:ext cx="2658928" cy="2698762"/>
          </a:xfrm>
          <a:prstGeom prst="rect">
            <a:avLst/>
          </a:prstGeom>
        </p:spPr>
      </p:pic>
      <p:grpSp>
        <p:nvGrpSpPr>
          <p:cNvPr id="6" name="Group 2">
            <a:extLst>
              <a:ext uri="{FF2B5EF4-FFF2-40B4-BE49-F238E27FC236}">
                <a16:creationId xmlns:a16="http://schemas.microsoft.com/office/drawing/2014/main" id="{4C4BFF62-6C50-FD41-C372-73028FCB98D3}"/>
              </a:ext>
            </a:extLst>
          </p:cNvPr>
          <p:cNvGrpSpPr/>
          <p:nvPr/>
        </p:nvGrpSpPr>
        <p:grpSpPr>
          <a:xfrm>
            <a:off x="796652" y="4128775"/>
            <a:ext cx="4416368" cy="2555192"/>
            <a:chOff x="4027142" y="2181122"/>
            <a:chExt cx="8088658" cy="4775664"/>
          </a:xfrm>
        </p:grpSpPr>
        <p:pic>
          <p:nvPicPr>
            <p:cNvPr id="7" name="Picture 5">
              <a:extLst>
                <a:ext uri="{FF2B5EF4-FFF2-40B4-BE49-F238E27FC236}">
                  <a16:creationId xmlns:a16="http://schemas.microsoft.com/office/drawing/2014/main" id="{96CA2902-2A79-08A2-1DCD-AF9F0B5EAF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27142" y="2523316"/>
              <a:ext cx="8088658" cy="3931159"/>
            </a:xfrm>
            <a:prstGeom prst="rect">
              <a:avLst/>
            </a:prstGeom>
          </p:spPr>
        </p:pic>
        <p:sp>
          <p:nvSpPr>
            <p:cNvPr id="8" name="TextBox 12">
              <a:extLst>
                <a:ext uri="{FF2B5EF4-FFF2-40B4-BE49-F238E27FC236}">
                  <a16:creationId xmlns:a16="http://schemas.microsoft.com/office/drawing/2014/main" id="{0BC13F2A-832C-2F25-43A6-813A2F6C91D0}"/>
                </a:ext>
              </a:extLst>
            </p:cNvPr>
            <p:cNvSpPr txBox="1"/>
            <p:nvPr/>
          </p:nvSpPr>
          <p:spPr>
            <a:xfrm>
              <a:off x="4763193" y="3455407"/>
              <a:ext cx="852008" cy="4889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050" b="1">
                  <a:solidFill>
                    <a:srgbClr val="FF0000"/>
                  </a:solidFill>
                  <a:latin typeface="Calibri" panose="020F0502020204030204"/>
                  <a:cs typeface="+mn-cs"/>
                </a:rPr>
                <a:t>Days</a:t>
              </a:r>
            </a:p>
          </p:txBody>
        </p:sp>
        <p:cxnSp>
          <p:nvCxnSpPr>
            <p:cNvPr id="9" name="Straight Arrow Connector 14">
              <a:extLst>
                <a:ext uri="{FF2B5EF4-FFF2-40B4-BE49-F238E27FC236}">
                  <a16:creationId xmlns:a16="http://schemas.microsoft.com/office/drawing/2014/main" id="{A7A77E72-08D9-864E-B7E8-C336B534EFC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7449" y="2906486"/>
              <a:ext cx="3076094" cy="3103441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0" name="Straight Arrow Connector 16">
              <a:extLst>
                <a:ext uri="{FF2B5EF4-FFF2-40B4-BE49-F238E27FC236}">
                  <a16:creationId xmlns:a16="http://schemas.microsoft.com/office/drawing/2014/main" id="{C4845495-04FA-EC4B-8BD5-49F5CB89BF4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48806" y="6177514"/>
              <a:ext cx="0" cy="28707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7">
              <a:extLst>
                <a:ext uri="{FF2B5EF4-FFF2-40B4-BE49-F238E27FC236}">
                  <a16:creationId xmlns:a16="http://schemas.microsoft.com/office/drawing/2014/main" id="{44F65397-53E3-815F-F3FE-C173F0049E58}"/>
                </a:ext>
              </a:extLst>
            </p:cNvPr>
            <p:cNvSpPr txBox="1"/>
            <p:nvPr/>
          </p:nvSpPr>
          <p:spPr>
            <a:xfrm>
              <a:off x="4215283" y="6421817"/>
              <a:ext cx="1424513" cy="5349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700" dirty="0"/>
                <a:t>CEBAF (&lt;1 mm</a:t>
              </a:r>
              <a:r>
                <a:rPr lang="en-US" sz="700" baseline="30000" dirty="0"/>
                <a:t>2</a:t>
              </a:r>
              <a:r>
                <a:rPr lang="en-US" sz="700" dirty="0"/>
                <a:t>)</a:t>
              </a:r>
            </a:p>
            <a:p>
              <a:pPr algn="ctr">
                <a:lnSpc>
                  <a:spcPct val="90000"/>
                </a:lnSpc>
              </a:pPr>
              <a:r>
                <a:rPr lang="en-US" sz="700" dirty="0"/>
                <a:t>4𝜎 ~ 1 mm</a:t>
              </a:r>
            </a:p>
          </p:txBody>
        </p:sp>
        <p:sp>
          <p:nvSpPr>
            <p:cNvPr id="12" name="TextBox 18">
              <a:extLst>
                <a:ext uri="{FF2B5EF4-FFF2-40B4-BE49-F238E27FC236}">
                  <a16:creationId xmlns:a16="http://schemas.microsoft.com/office/drawing/2014/main" id="{82723330-86DA-5B61-0711-8595D46BC095}"/>
                </a:ext>
              </a:extLst>
            </p:cNvPr>
            <p:cNvSpPr txBox="1"/>
            <p:nvPr/>
          </p:nvSpPr>
          <p:spPr>
            <a:xfrm rot="18852938">
              <a:off x="4238029" y="4603119"/>
              <a:ext cx="2596478" cy="394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>
                  <a:latin typeface="Calibri" panose="020F0502020204030204"/>
                  <a:cs typeface="+mn-cs"/>
                </a:rPr>
                <a:t>Trend we want to realize</a:t>
              </a:r>
            </a:p>
          </p:txBody>
        </p:sp>
        <p:sp>
          <p:nvSpPr>
            <p:cNvPr id="13" name="TextBox 20">
              <a:extLst>
                <a:ext uri="{FF2B5EF4-FFF2-40B4-BE49-F238E27FC236}">
                  <a16:creationId xmlns:a16="http://schemas.microsoft.com/office/drawing/2014/main" id="{09669930-09F6-2A24-C958-D08C18EC95D4}"/>
                </a:ext>
              </a:extLst>
            </p:cNvPr>
            <p:cNvSpPr txBox="1"/>
            <p:nvPr/>
          </p:nvSpPr>
          <p:spPr>
            <a:xfrm rot="18948812">
              <a:off x="6930137" y="2594800"/>
              <a:ext cx="1245421" cy="379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non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800"/>
                <a:t>4𝜎 ~ 10 mm</a:t>
              </a:r>
            </a:p>
          </p:txBody>
        </p:sp>
        <p:sp>
          <p:nvSpPr>
            <p:cNvPr id="14" name="Oval 19">
              <a:extLst>
                <a:ext uri="{FF2B5EF4-FFF2-40B4-BE49-F238E27FC236}">
                  <a16:creationId xmlns:a16="http://schemas.microsoft.com/office/drawing/2014/main" id="{A46B2A85-311E-69EA-371A-18759B0A1CCE}"/>
                </a:ext>
              </a:extLst>
            </p:cNvPr>
            <p:cNvSpPr/>
            <p:nvPr/>
          </p:nvSpPr>
          <p:spPr>
            <a:xfrm>
              <a:off x="4156287" y="6159061"/>
              <a:ext cx="1508789" cy="698939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5" name="Oval 21">
              <a:extLst>
                <a:ext uri="{FF2B5EF4-FFF2-40B4-BE49-F238E27FC236}">
                  <a16:creationId xmlns:a16="http://schemas.microsoft.com/office/drawing/2014/main" id="{94A2E4F9-2936-72F0-051F-C44D2A2C0255}"/>
                </a:ext>
              </a:extLst>
            </p:cNvPr>
            <p:cNvSpPr/>
            <p:nvPr/>
          </p:nvSpPr>
          <p:spPr>
            <a:xfrm rot="18966787">
              <a:off x="7001421" y="2521981"/>
              <a:ext cx="1115736" cy="61424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6" name="TextBox 23">
              <a:extLst>
                <a:ext uri="{FF2B5EF4-FFF2-40B4-BE49-F238E27FC236}">
                  <a16:creationId xmlns:a16="http://schemas.microsoft.com/office/drawing/2014/main" id="{CB41E9E3-C2C1-E927-D6F4-08B7997EB0E9}"/>
                </a:ext>
              </a:extLst>
            </p:cNvPr>
            <p:cNvSpPr txBox="1"/>
            <p:nvPr/>
          </p:nvSpPr>
          <p:spPr>
            <a:xfrm>
              <a:off x="9071269" y="2181122"/>
              <a:ext cx="2965017" cy="353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700" b="1" dirty="0"/>
                <a:t>Test performed with un-biased anode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F6B0A77-3A75-CDB8-130F-48C52365CD6F}"/>
              </a:ext>
            </a:extLst>
          </p:cNvPr>
          <p:cNvGrpSpPr/>
          <p:nvPr/>
        </p:nvGrpSpPr>
        <p:grpSpPr>
          <a:xfrm>
            <a:off x="8167396" y="3785152"/>
            <a:ext cx="4024603" cy="3072848"/>
            <a:chOff x="8055823" y="3856318"/>
            <a:chExt cx="4024603" cy="3072848"/>
          </a:xfrm>
        </p:grpSpPr>
        <p:grpSp>
          <p:nvGrpSpPr>
            <p:cNvPr id="17" name="Group 15">
              <a:extLst>
                <a:ext uri="{FF2B5EF4-FFF2-40B4-BE49-F238E27FC236}">
                  <a16:creationId xmlns:a16="http://schemas.microsoft.com/office/drawing/2014/main" id="{48B9927D-02D5-F94A-C654-4E58E083CCEA}"/>
                </a:ext>
              </a:extLst>
            </p:cNvPr>
            <p:cNvGrpSpPr/>
            <p:nvPr/>
          </p:nvGrpSpPr>
          <p:grpSpPr>
            <a:xfrm>
              <a:off x="8756920" y="3856318"/>
              <a:ext cx="2685780" cy="2515627"/>
              <a:chOff x="5758773" y="3949430"/>
              <a:chExt cx="2691246" cy="2908570"/>
            </a:xfrm>
          </p:grpSpPr>
          <p:pic>
            <p:nvPicPr>
              <p:cNvPr id="18" name="Picture 7">
                <a:extLst>
                  <a:ext uri="{FF2B5EF4-FFF2-40B4-BE49-F238E27FC236}">
                    <a16:creationId xmlns:a16="http://schemas.microsoft.com/office/drawing/2014/main" id="{3C0D7F27-35DA-D4AD-B93C-805D1FA8B7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85680" y="3949430"/>
                <a:ext cx="2664339" cy="2908570"/>
              </a:xfrm>
              <a:prstGeom prst="rect">
                <a:avLst/>
              </a:prstGeom>
            </p:spPr>
          </p:pic>
          <p:sp>
            <p:nvSpPr>
              <p:cNvPr id="19" name="TextBox 8">
                <a:extLst>
                  <a:ext uri="{FF2B5EF4-FFF2-40B4-BE49-F238E27FC236}">
                    <a16:creationId xmlns:a16="http://schemas.microsoft.com/office/drawing/2014/main" id="{DE7C8535-85E7-44E4-EE77-FE1F7368FD5E}"/>
                  </a:ext>
                </a:extLst>
              </p:cNvPr>
              <p:cNvSpPr txBox="1"/>
              <p:nvPr/>
            </p:nvSpPr>
            <p:spPr>
              <a:xfrm>
                <a:off x="5758773" y="5214026"/>
                <a:ext cx="824265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>
                    <a:solidFill>
                      <a:srgbClr val="FFFF00"/>
                    </a:solidFill>
                  </a:rPr>
                  <a:t>250 kV</a:t>
                </a:r>
              </a:p>
              <a:p>
                <a:r>
                  <a:rPr lang="en-US" sz="1200">
                    <a:solidFill>
                      <a:srgbClr val="FFFF00"/>
                    </a:solidFill>
                  </a:rPr>
                  <a:t>R28</a:t>
                </a:r>
              </a:p>
            </p:txBody>
          </p:sp>
          <p:sp>
            <p:nvSpPr>
              <p:cNvPr id="20" name="TextBox 9">
                <a:extLst>
                  <a:ext uri="{FF2B5EF4-FFF2-40B4-BE49-F238E27FC236}">
                    <a16:creationId xmlns:a16="http://schemas.microsoft.com/office/drawing/2014/main" id="{651804F0-B0AA-11CD-9069-56CD03FDA106}"/>
                  </a:ext>
                </a:extLst>
              </p:cNvPr>
              <p:cNvSpPr txBox="1"/>
              <p:nvPr/>
            </p:nvSpPr>
            <p:spPr>
              <a:xfrm>
                <a:off x="6524016" y="4928681"/>
                <a:ext cx="82426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FFFF00"/>
                    </a:solidFill>
                  </a:rPr>
                  <a:t>375 kV</a:t>
                </a:r>
              </a:p>
              <a:p>
                <a:pPr algn="ctr"/>
                <a:r>
                  <a:rPr lang="en-US" sz="1400" dirty="0">
                    <a:solidFill>
                      <a:srgbClr val="FFFF00"/>
                    </a:solidFill>
                  </a:rPr>
                  <a:t>R30</a:t>
                </a:r>
              </a:p>
            </p:txBody>
          </p:sp>
          <p:sp>
            <p:nvSpPr>
              <p:cNvPr id="21" name="TextBox 10">
                <a:extLst>
                  <a:ext uri="{FF2B5EF4-FFF2-40B4-BE49-F238E27FC236}">
                    <a16:creationId xmlns:a16="http://schemas.microsoft.com/office/drawing/2014/main" id="{49317049-AD44-1A20-49D9-0E55392B3B9F}"/>
                  </a:ext>
                </a:extLst>
              </p:cNvPr>
              <p:cNvSpPr txBox="1"/>
              <p:nvPr/>
            </p:nvSpPr>
            <p:spPr>
              <a:xfrm>
                <a:off x="6725276" y="4098588"/>
                <a:ext cx="719228" cy="5182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>
                    <a:solidFill>
                      <a:srgbClr val="FFFF00"/>
                    </a:solidFill>
                  </a:rPr>
                  <a:t>500 kV</a:t>
                </a:r>
              </a:p>
              <a:p>
                <a:pPr algn="ctr"/>
                <a:r>
                  <a:rPr lang="en-US" sz="1400">
                    <a:solidFill>
                      <a:srgbClr val="FFFF00"/>
                    </a:solidFill>
                  </a:rPr>
                  <a:t>concept</a:t>
                </a:r>
              </a:p>
            </p:txBody>
          </p:sp>
        </p:grpSp>
        <p:sp>
          <p:nvSpPr>
            <p:cNvPr id="22" name="TextBox 24">
              <a:extLst>
                <a:ext uri="{FF2B5EF4-FFF2-40B4-BE49-F238E27FC236}">
                  <a16:creationId xmlns:a16="http://schemas.microsoft.com/office/drawing/2014/main" id="{AE1B7E45-B446-7418-446E-E16429D72158}"/>
                </a:ext>
              </a:extLst>
            </p:cNvPr>
            <p:cNvSpPr txBox="1"/>
            <p:nvPr/>
          </p:nvSpPr>
          <p:spPr>
            <a:xfrm>
              <a:off x="8682183" y="6388951"/>
              <a:ext cx="841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>
                  <a:latin typeface="Arial" panose="020B0604020202020204" pitchFamily="34" charset="0"/>
                  <a:cs typeface="Arial" panose="020B0604020202020204" pitchFamily="34" charset="0"/>
                </a:rPr>
                <a:t>CEBAF</a:t>
              </a:r>
            </a:p>
          </p:txBody>
        </p:sp>
        <p:sp>
          <p:nvSpPr>
            <p:cNvPr id="23" name="TextBox 25">
              <a:extLst>
                <a:ext uri="{FF2B5EF4-FFF2-40B4-BE49-F238E27FC236}">
                  <a16:creationId xmlns:a16="http://schemas.microsoft.com/office/drawing/2014/main" id="{C4A43E3E-0924-70E3-83F3-56FF8DB2ABC3}"/>
                </a:ext>
              </a:extLst>
            </p:cNvPr>
            <p:cNvSpPr txBox="1"/>
            <p:nvPr/>
          </p:nvSpPr>
          <p:spPr>
            <a:xfrm>
              <a:off x="9803526" y="6385421"/>
              <a:ext cx="841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>
                  <a:latin typeface="Arial" panose="020B0604020202020204" pitchFamily="34" charset="0"/>
                  <a:cs typeface="Arial" panose="020B0604020202020204" pitchFamily="34" charset="0"/>
                </a:rPr>
                <a:t>GTS</a:t>
              </a:r>
            </a:p>
          </p:txBody>
        </p:sp>
        <p:sp>
          <p:nvSpPr>
            <p:cNvPr id="25" name="Explosion 1 24">
              <a:extLst>
                <a:ext uri="{FF2B5EF4-FFF2-40B4-BE49-F238E27FC236}">
                  <a16:creationId xmlns:a16="http://schemas.microsoft.com/office/drawing/2014/main" id="{29F49FEE-FC0B-D32B-EB18-D175546B93EC}"/>
                </a:ext>
              </a:extLst>
            </p:cNvPr>
            <p:cNvSpPr/>
            <p:nvPr/>
          </p:nvSpPr>
          <p:spPr>
            <a:xfrm rot="19117269">
              <a:off x="8055823" y="4088108"/>
              <a:ext cx="1374290" cy="675070"/>
            </a:xfrm>
            <a:prstGeom prst="irregularSeal1">
              <a:avLst/>
            </a:prstGeom>
            <a:ln w="19050">
              <a:solidFill>
                <a:srgbClr val="FF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 b="1" dirty="0">
                  <a:solidFill>
                    <a:srgbClr val="FF0000"/>
                  </a:solidFill>
                </a:rPr>
                <a:t>Achieved!</a:t>
              </a:r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E180463A-71CE-74CA-51DC-A69A752FD979}"/>
                </a:ext>
              </a:extLst>
            </p:cNvPr>
            <p:cNvSpPr txBox="1"/>
            <p:nvPr/>
          </p:nvSpPr>
          <p:spPr>
            <a:xfrm>
              <a:off x="10215371" y="6405946"/>
              <a:ext cx="18650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SF</a:t>
              </a:r>
              <a:r>
                <a:rPr lang="en-US" sz="140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 intervening volume test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D46A5F7D-F595-5E48-C28E-8BF812F2DC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559837" cy="6858000"/>
          </a:xfrm>
          <a:prstGeom prst="rect">
            <a:avLst/>
          </a:prstGeom>
        </p:spPr>
      </p:pic>
      <p:sp>
        <p:nvSpPr>
          <p:cNvPr id="31" name="Title 1">
            <a:extLst>
              <a:ext uri="{FF2B5EF4-FFF2-40B4-BE49-F238E27FC236}">
                <a16:creationId xmlns:a16="http://schemas.microsoft.com/office/drawing/2014/main" id="{149BB687-3051-8982-94B3-E2ACADA61BEA}"/>
              </a:ext>
            </a:extLst>
          </p:cNvPr>
          <p:cNvSpPr txBox="1">
            <a:spLocks/>
          </p:cNvSpPr>
          <p:nvPr/>
        </p:nvSpPr>
        <p:spPr>
          <a:xfrm>
            <a:off x="7072008" y="0"/>
            <a:ext cx="5119991" cy="55934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7. Cathodes for </a:t>
            </a:r>
            <a:r>
              <a:rPr lang="fr-FR" sz="24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polarized</a:t>
            </a:r>
            <a:r>
              <a:rPr lang="fr-FR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z="24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electron</a:t>
            </a:r>
            <a:r>
              <a:rPr lang="fr-FR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sources</a:t>
            </a:r>
            <a:endParaRPr lang="en-US" sz="2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7549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108C8-5DFD-90C2-048B-4F7163446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1F26A26-D0B5-AA93-3C8F-79A73A9D6198}"/>
              </a:ext>
            </a:extLst>
          </p:cNvPr>
          <p:cNvSpPr txBox="1">
            <a:spLocks/>
          </p:cNvSpPr>
          <p:nvPr/>
        </p:nvSpPr>
        <p:spPr>
          <a:xfrm>
            <a:off x="1104810" y="1056716"/>
            <a:ext cx="10393283" cy="86016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fr-FR" sz="2500" b="1" dirty="0">
                <a:latin typeface="Calibri" panose="020F0502020204030204" pitchFamily="34" charset="0"/>
                <a:cs typeface="Calibri" panose="020F0502020204030204" pitchFamily="34" charset="0"/>
              </a:rPr>
              <a:t>Cathodes </a:t>
            </a:r>
            <a:r>
              <a:rPr lang="fr-FR" sz="2500" b="1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fr-FR" sz="2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500" b="1" dirty="0" err="1">
                <a:latin typeface="Calibri" panose="020F0502020204030204" pitchFamily="34" charset="0"/>
                <a:cs typeface="Calibri" panose="020F0502020204030204" pitchFamily="34" charset="0"/>
              </a:rPr>
              <a:t>optimized</a:t>
            </a:r>
            <a:r>
              <a:rPr lang="fr-FR" sz="2500" b="1" dirty="0">
                <a:latin typeface="Calibri" panose="020F0502020204030204" pitchFamily="34" charset="0"/>
                <a:cs typeface="Calibri" panose="020F0502020204030204" pitchFamily="34" charset="0"/>
              </a:rPr>
              <a:t> QE for </a:t>
            </a:r>
            <a:r>
              <a:rPr lang="fr-FR" sz="2500" b="1" dirty="0" err="1">
                <a:latin typeface="Calibri" panose="020F0502020204030204" pitchFamily="34" charset="0"/>
                <a:cs typeface="Calibri" panose="020F0502020204030204" pitchFamily="34" charset="0"/>
              </a:rPr>
              <a:t>driving</a:t>
            </a:r>
            <a:r>
              <a:rPr lang="fr-FR" sz="2500" b="1" dirty="0">
                <a:latin typeface="Calibri" panose="020F0502020204030204" pitchFamily="34" charset="0"/>
                <a:cs typeface="Calibri" panose="020F0502020204030204" pitchFamily="34" charset="0"/>
              </a:rPr>
              <a:t> a spin </a:t>
            </a:r>
            <a:r>
              <a:rPr lang="fr-FR" sz="2500" b="1" dirty="0" err="1">
                <a:latin typeface="Calibri" panose="020F0502020204030204" pitchFamily="34" charset="0"/>
                <a:cs typeface="Calibri" panose="020F0502020204030204" pitchFamily="34" charset="0"/>
              </a:rPr>
              <a:t>polarized</a:t>
            </a:r>
            <a:r>
              <a:rPr lang="fr-FR" sz="2500" b="1" dirty="0">
                <a:latin typeface="Calibri" panose="020F0502020204030204" pitchFamily="34" charset="0"/>
                <a:cs typeface="Calibri" panose="020F0502020204030204" pitchFamily="34" charset="0"/>
              </a:rPr>
              <a:t> positron source</a:t>
            </a:r>
          </a:p>
          <a:p>
            <a:pPr>
              <a:spcBef>
                <a:spcPts val="600"/>
              </a:spcBef>
            </a:pP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Kurt </a:t>
            </a:r>
            <a:r>
              <a:rPr lang="en-US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Aulenbacher</a:t>
            </a: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 (J.G.-</a:t>
            </a:r>
            <a:r>
              <a:rPr lang="en-GB" sz="2100" dirty="0">
                <a:latin typeface="Calibri" panose="020F0502020204030204" pitchFamily="34" charset="0"/>
                <a:cs typeface="Calibri" panose="020F0502020204030204" pitchFamily="34" charset="0"/>
              </a:rPr>
              <a:t>Mainz University</a:t>
            </a: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E939076-43B6-3615-BA2F-7ACF24D405DC}"/>
              </a:ext>
            </a:extLst>
          </p:cNvPr>
          <p:cNvSpPr txBox="1"/>
          <p:nvPr/>
        </p:nvSpPr>
        <p:spPr>
          <a:xfrm>
            <a:off x="1231268" y="2253737"/>
            <a:ext cx="1039328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Production of spin </a:t>
            </a:r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polarized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positron </a:t>
            </a:r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beams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well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understood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spin </a:t>
            </a:r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polarized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electrons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beams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in the multi-MeV </a:t>
            </a:r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regime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Large </a:t>
            </a:r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polarization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transfer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to positron, </a:t>
            </a:r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polarized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positron </a:t>
            </a:r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beams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good </a:t>
            </a:r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beam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quality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Sustainable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supply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GaAs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GaAsP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superlattice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photocathodes </a:t>
            </a:r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of vital importance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QE and </a:t>
            </a:r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Polarization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tests to </a:t>
            </a:r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performed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at Mainz (high </a:t>
            </a:r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current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) &amp; TU-Darmstadt  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8BD3EEB-9C85-6456-1D1A-0283419194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1267" y="4362693"/>
            <a:ext cx="2693754" cy="24014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03D605-5287-C77B-1D31-2CEE1DB41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59837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169D93BC-FE67-11E3-2A3F-B36EF21FF453}"/>
              </a:ext>
            </a:extLst>
          </p:cNvPr>
          <p:cNvSpPr txBox="1">
            <a:spLocks/>
          </p:cNvSpPr>
          <p:nvPr/>
        </p:nvSpPr>
        <p:spPr>
          <a:xfrm>
            <a:off x="7072008" y="0"/>
            <a:ext cx="5119991" cy="55934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7. Cathodes for </a:t>
            </a:r>
            <a:r>
              <a:rPr lang="fr-FR" sz="24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polarized</a:t>
            </a:r>
            <a:r>
              <a:rPr lang="fr-FR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z="24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electron</a:t>
            </a:r>
            <a:r>
              <a:rPr lang="fr-FR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sources</a:t>
            </a:r>
            <a:endParaRPr lang="en-US" sz="2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DC4230A-BC13-2E49-351C-59577D7EA5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331" y="4221804"/>
            <a:ext cx="5160789" cy="258039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23220DB-4D6B-3E0B-D735-CD4B2944EBF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8838"/>
          <a:stretch/>
        </p:blipFill>
        <p:spPr>
          <a:xfrm>
            <a:off x="5145932" y="4277605"/>
            <a:ext cx="4125335" cy="25803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F09F3AB-3EC0-D79C-E5D8-271DD5ABC2A9}"/>
              </a:ext>
            </a:extLst>
          </p:cNvPr>
          <p:cNvSpPr txBox="1"/>
          <p:nvPr/>
        </p:nvSpPr>
        <p:spPr>
          <a:xfrm>
            <a:off x="5820997" y="6276102"/>
            <a:ext cx="23144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u="none" strike="noStrike" baseline="0" dirty="0" err="1">
                <a:solidFill>
                  <a:srgbClr val="C70913"/>
                </a:solidFill>
                <a:latin typeface="Calibri" panose="020F0502020204030204" pitchFamily="34" charset="0"/>
              </a:rPr>
              <a:t>Superlatticecathodes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9606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011619A-8FE9-AEC4-0372-E88936000490}"/>
              </a:ext>
            </a:extLst>
          </p:cNvPr>
          <p:cNvSpPr txBox="1">
            <a:spLocks/>
          </p:cNvSpPr>
          <p:nvPr/>
        </p:nvSpPr>
        <p:spPr>
          <a:xfrm>
            <a:off x="1167161" y="862857"/>
            <a:ext cx="10148133" cy="76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en-US" sz="2500" b="1" dirty="0">
                <a:latin typeface="Calibri" panose="020F0502020204030204" pitchFamily="34" charset="0"/>
                <a:cs typeface="Calibri" panose="020F0502020204030204" pitchFamily="34" charset="0"/>
              </a:rPr>
              <a:t>Photocathodes for electron sources for EIC </a:t>
            </a:r>
          </a:p>
          <a:p>
            <a:pPr>
              <a:spcBef>
                <a:spcPts val="600"/>
              </a:spcBef>
            </a:pP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Omer Rahman (BNL)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629917-D3DC-F364-C2EC-6D63AA4D576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9051" y="3834630"/>
            <a:ext cx="3184351" cy="2838007"/>
          </a:xfrm>
          <a:prstGeom prst="rect">
            <a:avLst/>
          </a:prstGeom>
        </p:spPr>
      </p:pic>
      <p:sp>
        <p:nvSpPr>
          <p:cNvPr id="8" name="TextBox 11">
            <a:extLst>
              <a:ext uri="{FF2B5EF4-FFF2-40B4-BE49-F238E27FC236}">
                <a16:creationId xmlns:a16="http://schemas.microsoft.com/office/drawing/2014/main" id="{97A2AFC7-ED3E-257A-69EA-16E35EEF1386}"/>
              </a:ext>
            </a:extLst>
          </p:cNvPr>
          <p:cNvSpPr txBox="1"/>
          <p:nvPr/>
        </p:nvSpPr>
        <p:spPr>
          <a:xfrm>
            <a:off x="1167160" y="1877637"/>
            <a:ext cx="10369843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Distributed Bragg Reflector (DBR) SSL GaAs developed (ODU,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JLab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and BNL)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Tested in 300 kV DC gun at BNL : peak QE ~1% at 780 nm with 90% polarization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Extraction of 11.6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nC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bunch charge maximum 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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Exceeds EIC requirement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For DBR SSL GaAs, lifetime is wavelength dependent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Increasing laser spot size did not linearly increase SCL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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consider SCL a 3D problem instead of 1D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136E13-E3FF-2ECA-A90B-7325A3464F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59837" cy="68580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53B448E2-4913-803C-F246-E486A8E09536}"/>
              </a:ext>
            </a:extLst>
          </p:cNvPr>
          <p:cNvSpPr txBox="1">
            <a:spLocks/>
          </p:cNvSpPr>
          <p:nvPr/>
        </p:nvSpPr>
        <p:spPr>
          <a:xfrm>
            <a:off x="7072008" y="0"/>
            <a:ext cx="5119991" cy="55934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7. Cathodes for </a:t>
            </a:r>
            <a:r>
              <a:rPr lang="fr-FR" sz="24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polarized</a:t>
            </a:r>
            <a:r>
              <a:rPr lang="fr-FR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z="24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electron</a:t>
            </a:r>
            <a:r>
              <a:rPr lang="fr-FR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sources</a:t>
            </a:r>
            <a:endParaRPr lang="en-US" sz="2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1809F28-C315-F5CC-153D-4CA0A13408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151" y="3953911"/>
            <a:ext cx="3889176" cy="290408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27C52C4-9E77-7652-2DBF-4C28AA62FF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2791" y="3672312"/>
            <a:ext cx="3935648" cy="300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0115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572A14E-5F2F-FB24-9F53-F4C47FE259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974" b="8916"/>
          <a:stretch/>
        </p:blipFill>
        <p:spPr>
          <a:xfrm>
            <a:off x="4902740" y="3347791"/>
            <a:ext cx="7289260" cy="351020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0773" y="767697"/>
            <a:ext cx="7212564" cy="5146720"/>
          </a:xfrm>
          <a:solidFill>
            <a:schemeClr val="bg1">
              <a:alpha val="81000"/>
            </a:schemeClr>
          </a:solidFill>
        </p:spPr>
        <p:txBody>
          <a:bodyPr/>
          <a:lstStyle/>
          <a:p>
            <a:pPr marL="241294" lvl="1" indent="0">
              <a:buNone/>
            </a:pPr>
            <a:r>
              <a:rPr lang="de-DE" sz="2800" b="1" dirty="0">
                <a:solidFill>
                  <a:schemeClr val="tx2"/>
                </a:solidFill>
              </a:rPr>
              <a:t>Acknowledgement</a:t>
            </a:r>
          </a:p>
          <a:p>
            <a:pPr marL="241294" lvl="1" indent="0">
              <a:buNone/>
            </a:pPr>
            <a:endParaRPr lang="de-DE" sz="1800" b="1" dirty="0"/>
          </a:p>
          <a:p>
            <a:pPr lvl="1"/>
            <a:r>
              <a:rPr lang="de-DE" sz="1800" b="1" dirty="0"/>
              <a:t>Many thanks to EWPAA Scientific Program Committee</a:t>
            </a:r>
          </a:p>
          <a:p>
            <a:pPr marL="0" lvl="1" indent="0">
              <a:buNone/>
            </a:pPr>
            <a:r>
              <a:rPr lang="de-DE" sz="1600" dirty="0"/>
              <a:t>	Maud Baylac (CNRS-LPSC)  </a:t>
            </a:r>
            <a:br>
              <a:rPr lang="de-DE" sz="1600" dirty="0"/>
            </a:br>
            <a:r>
              <a:rPr lang="de-DE" sz="1600" dirty="0"/>
              <a:t>	Caterina Cocchi (Universitat Oldenburg)  </a:t>
            </a:r>
            <a:br>
              <a:rPr lang="de-DE" sz="1600" dirty="0"/>
            </a:br>
            <a:r>
              <a:rPr lang="de-DE" sz="1600" dirty="0"/>
              <a:t>	Romain Ganter (PSI)  </a:t>
            </a:r>
            <a:br>
              <a:rPr lang="de-DE" sz="1600" dirty="0"/>
            </a:br>
            <a:r>
              <a:rPr lang="de-DE" sz="1600" dirty="0"/>
              <a:t>	Lee Jones (UKRI STFC)</a:t>
            </a:r>
            <a:br>
              <a:rPr lang="de-DE" sz="1600" dirty="0"/>
            </a:br>
            <a:r>
              <a:rPr lang="de-DE" sz="1600" dirty="0"/>
              <a:t>	Julius Kühn (HZB)  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de-DE" sz="1600" dirty="0"/>
              <a:t>	Laura Monaco (INFN Milano - LASA)  </a:t>
            </a:r>
            <a:br>
              <a:rPr lang="de-DE" sz="1600" dirty="0"/>
            </a:br>
            <a:r>
              <a:rPr lang="de-DE" sz="1600" dirty="0"/>
              <a:t>	Tim Noakes (UKRI STFC)  </a:t>
            </a:r>
            <a:br>
              <a:rPr lang="de-DE" sz="1600" dirty="0"/>
            </a:br>
            <a:r>
              <a:rPr lang="de-DE" sz="1600" dirty="0"/>
              <a:t>	Daniele Sertore (INFN Milano - LASA)  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de-DE" sz="1600" dirty="0"/>
              <a:t>	Rong Xiang (HZDR)</a:t>
            </a:r>
            <a:br>
              <a:rPr lang="de-DE" sz="1800" dirty="0"/>
            </a:br>
            <a:endParaRPr lang="de-DE" sz="1800" dirty="0"/>
          </a:p>
          <a:p>
            <a:pPr marL="582078" lvl="1" indent="-342900">
              <a:spcBef>
                <a:spcPts val="0"/>
              </a:spcBef>
            </a:pPr>
            <a:r>
              <a:rPr lang="de-DE" sz="1800" b="1" dirty="0"/>
              <a:t>Special thanks to the Local committee and ELBE colleagues</a:t>
            </a:r>
          </a:p>
          <a:p>
            <a:pPr marL="239178" lvl="1" indent="0">
              <a:spcBef>
                <a:spcPts val="0"/>
              </a:spcBef>
              <a:buNone/>
            </a:pPr>
            <a:r>
              <a:rPr lang="de-DE" sz="1600" dirty="0"/>
              <a:t>	Nicki Fischer (HZDR)</a:t>
            </a:r>
          </a:p>
          <a:p>
            <a:pPr marL="239178" lvl="1" indent="0">
              <a:spcBef>
                <a:spcPts val="0"/>
              </a:spcBef>
              <a:buNone/>
            </a:pPr>
            <a:r>
              <a:rPr lang="de-DE" sz="1600" dirty="0"/>
              <a:t>	Anton Ryzhov (HZDR)</a:t>
            </a:r>
          </a:p>
          <a:p>
            <a:pPr marL="239178" lvl="1" indent="0">
              <a:spcBef>
                <a:spcPts val="0"/>
              </a:spcBef>
              <a:buNone/>
            </a:pPr>
            <a:r>
              <a:rPr lang="de-DE" sz="1600" dirty="0"/>
              <a:t>	Henryk Berndt (TU Dresden)</a:t>
            </a:r>
          </a:p>
          <a:p>
            <a:pPr marL="239178" lvl="1" indent="0">
              <a:spcBef>
                <a:spcPts val="0"/>
              </a:spcBef>
              <a:buNone/>
            </a:pPr>
            <a:r>
              <a:rPr lang="de-DE" sz="1600" dirty="0"/>
              <a:t>	Martin Starek (TU Dresden)</a:t>
            </a:r>
          </a:p>
          <a:p>
            <a:pPr marL="239178" lvl="1" indent="0">
              <a:spcBef>
                <a:spcPts val="0"/>
              </a:spcBef>
              <a:buNone/>
            </a:pPr>
            <a:r>
              <a:rPr lang="de-DE" sz="1600" dirty="0"/>
              <a:t>	Andreas, Gowri, Raffael, Mike... (HZDR)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Page </a:t>
            </a:r>
            <a:fld id="{2EAB92AE-08D6-4E4B-84DA-8F3E59CDFDC8}" type="slidenum">
              <a:rPr kumimoji="0" lang="en-US" sz="1333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DB4A31-94F3-0B25-4D55-545A103AAB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598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4391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Page </a:t>
            </a:r>
            <a:fld id="{2EAB92AE-08D6-4E4B-84DA-8F3E59CDFDC8}" type="slidenum">
              <a:rPr kumimoji="0" lang="en-US" sz="1333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CDEBBBD-E5CC-CC00-75ED-848F20834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59837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134D78F-F2C7-20BD-AA60-351502579B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0846"/>
          <a:stretch/>
        </p:blipFill>
        <p:spPr>
          <a:xfrm>
            <a:off x="747772" y="175709"/>
            <a:ext cx="6793788" cy="271566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69EB1C0-3859-57AF-907D-42B0C31A9F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3961" y="2770473"/>
            <a:ext cx="8679537" cy="391181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E709B4F-E401-DCA2-AA11-0A96B7058132}"/>
              </a:ext>
            </a:extLst>
          </p:cNvPr>
          <p:cNvSpPr txBox="1"/>
          <p:nvPr/>
        </p:nvSpPr>
        <p:spPr>
          <a:xfrm>
            <a:off x="5525754" y="1741250"/>
            <a:ext cx="6356752" cy="1323439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EWPAA2024 proceeding is published</a:t>
            </a:r>
            <a:r>
              <a:rPr lang="en-US" sz="2000" b="1" dirty="0">
                <a:solidFill>
                  <a:prstClr val="black"/>
                </a:solidFill>
                <a:latin typeface="Arial"/>
              </a:rPr>
              <a:t>: </a:t>
            </a:r>
          </a:p>
          <a:p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ISSN: 2191-8708,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eISSN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: 2191-8716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</a:b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(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  <a:hlinkClick r:id="rId5"/>
              </a:rPr>
              <a:t>https://www.hzdr.de/publications/PublDoc-25684.pdf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)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8737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54BD6-A4EA-DC79-C8D8-4F2E486F54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12093" y="129851"/>
            <a:ext cx="2858285" cy="453810"/>
          </a:xfrm>
          <a:solidFill>
            <a:srgbClr val="FFC000"/>
          </a:solidFill>
        </p:spPr>
        <p:txBody>
          <a:bodyPr anchor="ctr">
            <a:normAutofit/>
          </a:bodyPr>
          <a:lstStyle/>
          <a:p>
            <a:pPr algn="r"/>
            <a:r>
              <a:rPr lang="en-US" sz="2400" b="1" dirty="0"/>
              <a:t>1</a:t>
            </a:r>
            <a:r>
              <a:rPr lang="en-US" sz="2500" b="1" dirty="0"/>
              <a:t>. </a:t>
            </a:r>
            <a:r>
              <a:rPr lang="en-GB" sz="2500" b="1" dirty="0"/>
              <a:t>Overview session</a:t>
            </a:r>
            <a:endParaRPr lang="en-US" sz="2500" b="1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ABA044D-6AC2-DD40-E686-63AEC3467125}"/>
              </a:ext>
            </a:extLst>
          </p:cNvPr>
          <p:cNvGrpSpPr/>
          <p:nvPr/>
        </p:nvGrpSpPr>
        <p:grpSpPr>
          <a:xfrm>
            <a:off x="0" y="1"/>
            <a:ext cx="551404" cy="6857999"/>
            <a:chOff x="345357" y="0"/>
            <a:chExt cx="551404" cy="6857999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B1E8044-1867-3305-4004-8CB9711DF663}"/>
                </a:ext>
              </a:extLst>
            </p:cNvPr>
            <p:cNvSpPr/>
            <p:nvPr/>
          </p:nvSpPr>
          <p:spPr>
            <a:xfrm>
              <a:off x="345357" y="0"/>
              <a:ext cx="551404" cy="6857999"/>
            </a:xfrm>
            <a:prstGeom prst="rect">
              <a:avLst/>
            </a:prstGeom>
            <a:gradFill flip="none" rotWithShape="1">
              <a:gsLst>
                <a:gs pos="0">
                  <a:srgbClr val="A162D0"/>
                </a:gs>
                <a:gs pos="38000">
                  <a:srgbClr val="8A9FC7"/>
                </a:gs>
                <a:gs pos="59000">
                  <a:srgbClr val="9EA5C4"/>
                </a:gs>
                <a:gs pos="100000">
                  <a:schemeClr val="accent1"/>
                </a:gs>
              </a:gsLst>
              <a:lin ang="54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E05252E-30B7-B2D3-7E5B-ECB7B10D20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>
              <a:off x="-1081950" y="4856306"/>
              <a:ext cx="3406017" cy="551404"/>
            </a:xfrm>
            <a:prstGeom prst="rect">
              <a:avLst/>
            </a:prstGeom>
            <a:effectLst>
              <a:softEdge rad="38100"/>
            </a:effectLst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29E20989-1489-F17A-B089-384E526626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692" y="171930"/>
            <a:ext cx="5530192" cy="32570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3A557DD-6D75-9666-E74C-56AD553816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9508" y="663580"/>
            <a:ext cx="4063019" cy="2582179"/>
          </a:xfrm>
          <a:prstGeom prst="rect">
            <a:avLst/>
          </a:prstGeom>
          <a:scene3d>
            <a:camera prst="orthographicFront"/>
            <a:lightRig rig="threePt" dir="t"/>
          </a:scene3d>
          <a:sp3d prstMaterial="matte"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838B575-38BC-13E3-0ABF-A90A00539E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834" y="3523002"/>
            <a:ext cx="5593050" cy="31630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B644BE6-4176-BD13-D6E2-113211D8C0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0172" y="3429000"/>
            <a:ext cx="5530192" cy="33517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68602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36949" y="847045"/>
            <a:ext cx="11381082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Boosting Photocathode Performance through Plasmonic Effects </a:t>
            </a:r>
          </a:p>
          <a:p>
            <a:pPr algn="ctr"/>
            <a:r>
              <a:rPr lang="en-GB" sz="2400" b="1" dirty="0"/>
              <a:t>and In-Situ Rejuvenation Techniques</a:t>
            </a:r>
          </a:p>
          <a:p>
            <a:pPr algn="ctr">
              <a:spcBef>
                <a:spcPts val="600"/>
              </a:spcBef>
            </a:pPr>
            <a:r>
              <a:rPr lang="en-GB" sz="2000" dirty="0"/>
              <a:t>Eduardo Granados (CERN)</a:t>
            </a:r>
          </a:p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891862" y="2270677"/>
            <a:ext cx="10460317" cy="2880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ym typeface="Wingdings" panose="05000000000000000000" pitchFamily="2" charset="2"/>
              </a:rPr>
              <a:t>photocathode lab been supporting accelerator operations for 25 years – Different cathodes, different accelerators</a:t>
            </a:r>
          </a:p>
          <a:p>
            <a:pPr marL="457200" indent="-45720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Rejuvenation of &lt;aged&gt; </a:t>
            </a:r>
            <a:r>
              <a:rPr lang="en-GB" sz="2000" dirty="0" err="1"/>
              <a:t>CsTe</a:t>
            </a:r>
            <a:r>
              <a:rPr lang="en-GB" sz="2000" dirty="0"/>
              <a:t> cathodes which have delivered </a:t>
            </a:r>
            <a:r>
              <a:rPr lang="en-GB" sz="2000" dirty="0" err="1"/>
              <a:t>nC</a:t>
            </a:r>
            <a:r>
              <a:rPr lang="en-GB" sz="2000" dirty="0"/>
              <a:t> bunches through re-deposition</a:t>
            </a:r>
          </a:p>
          <a:p>
            <a:pPr marL="457200" indent="-45720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Plasmonic photocathodes studied theoretically and experimentally </a:t>
            </a:r>
          </a:p>
          <a:p>
            <a:pPr marL="457200" indent="-45720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6EA7FE-3C06-5DCF-D0C1-21961C96B1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2692" y="0"/>
            <a:ext cx="7349308" cy="466426"/>
          </a:xfrm>
          <a:solidFill>
            <a:srgbClr val="FFC000"/>
          </a:solidFill>
        </p:spPr>
        <p:txBody>
          <a:bodyPr anchor="ctr">
            <a:normAutofit fontScale="90000"/>
          </a:bodyPr>
          <a:lstStyle/>
          <a:p>
            <a:pPr algn="r"/>
            <a:r>
              <a:rPr lang="en-US" sz="2800" b="1" dirty="0"/>
              <a:t>2. </a:t>
            </a:r>
            <a:r>
              <a:rPr lang="en-GB" sz="2800" b="1" dirty="0"/>
              <a:t>Photocathode Performance in Accelerator Applications</a:t>
            </a:r>
            <a:endParaRPr lang="en-US" sz="28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923877-6D72-C0C8-7F6A-668F0558C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59837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55DC673-C38C-D700-5443-646217DBA6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606" y="4177800"/>
            <a:ext cx="3562423" cy="26258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71EF12-F58A-E887-8183-3FA02CD59A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2692" y="4454039"/>
            <a:ext cx="7257566" cy="2349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186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30825" y="1794102"/>
            <a:ext cx="9930349" cy="1889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Honest presentation, wanting to raise open questions and discuss solutions:</a:t>
            </a:r>
          </a:p>
          <a:p>
            <a:pPr marL="800100" lvl="1" indent="-34290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LCLS Experiencing issues with dark current</a:t>
            </a:r>
          </a:p>
          <a:p>
            <a:pPr marL="800100" lvl="1" indent="-34290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Cathode damage mechanism</a:t>
            </a:r>
          </a:p>
          <a:p>
            <a:pPr marL="342900" indent="-34290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A cryogenic ‘</a:t>
            </a:r>
            <a:r>
              <a:rPr lang="en-GB" sz="2000" i="1" dirty="0" err="1"/>
              <a:t>momentatron</a:t>
            </a:r>
            <a:r>
              <a:rPr lang="en-GB" sz="2000" dirty="0"/>
              <a:t>’ is currently being commissioned at SLAC.</a:t>
            </a:r>
          </a:p>
          <a:p>
            <a:pPr marL="457200" indent="-457200">
              <a:lnSpc>
                <a:spcPct val="11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813054" y="881107"/>
            <a:ext cx="11132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Photocathodes performance for LCLS-II</a:t>
            </a:r>
          </a:p>
          <a:p>
            <a:pPr algn="ctr"/>
            <a:r>
              <a:rPr lang="en-GB" sz="2000" dirty="0"/>
              <a:t>Theo </a:t>
            </a:r>
            <a:r>
              <a:rPr lang="en-GB" sz="2000" dirty="0" err="1"/>
              <a:t>Vecchione</a:t>
            </a:r>
            <a:r>
              <a:rPr lang="en-GB" sz="2000" dirty="0"/>
              <a:t>  (SLAC)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D9C3C4B-941C-0C39-EBE5-1470AFA8E7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45620" y="0"/>
            <a:ext cx="7446379" cy="466426"/>
          </a:xfrm>
          <a:solidFill>
            <a:srgbClr val="FFC000"/>
          </a:solidFill>
        </p:spPr>
        <p:txBody>
          <a:bodyPr anchor="ctr">
            <a:normAutofit fontScale="90000"/>
          </a:bodyPr>
          <a:lstStyle/>
          <a:p>
            <a:pPr algn="r"/>
            <a:r>
              <a:rPr lang="en-US" sz="2800" b="1" dirty="0"/>
              <a:t>2. </a:t>
            </a:r>
            <a:r>
              <a:rPr lang="en-GB" sz="2800" b="1" dirty="0"/>
              <a:t>Photocathode Performance in Accelerator Applications</a:t>
            </a:r>
            <a:endParaRPr lang="en-US" sz="28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0D6F05-B439-3BAA-8693-2C1D58CFC9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59837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5FC1A8-7673-8A9E-6C66-AD2DE0478E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621" t="2403" r="38879" b="4236"/>
          <a:stretch/>
        </p:blipFill>
        <p:spPr>
          <a:xfrm>
            <a:off x="8103141" y="3743765"/>
            <a:ext cx="3959157" cy="30778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B18B02-6650-F611-58D7-7245B23A3E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5621" y="3524893"/>
            <a:ext cx="3267378" cy="32967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3260A57-42F3-17C8-2E00-AE002425F0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381" y="3743765"/>
            <a:ext cx="4148348" cy="235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481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06876" y="819663"/>
            <a:ext cx="107782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mA Current Level Operation of K</a:t>
            </a:r>
            <a:r>
              <a:rPr lang="en-GB" sz="2400" b="1" baseline="-25000" dirty="0"/>
              <a:t>2</a:t>
            </a:r>
            <a:r>
              <a:rPr lang="en-GB" sz="2400" b="1" dirty="0"/>
              <a:t>CsSb Photocathode in DC-SRF-II</a:t>
            </a:r>
          </a:p>
          <a:p>
            <a:pPr algn="ctr"/>
            <a:r>
              <a:rPr lang="en-GB" sz="2000" dirty="0" err="1"/>
              <a:t>Huamu</a:t>
            </a:r>
            <a:r>
              <a:rPr lang="en-GB" sz="2000" dirty="0"/>
              <a:t> Xie (PKU)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553778-C441-7535-4AC7-0D39549221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3348" y="0"/>
            <a:ext cx="7348652" cy="466426"/>
          </a:xfrm>
          <a:solidFill>
            <a:srgbClr val="FFC000"/>
          </a:solidFill>
        </p:spPr>
        <p:txBody>
          <a:bodyPr anchor="ctr">
            <a:normAutofit fontScale="90000"/>
          </a:bodyPr>
          <a:lstStyle/>
          <a:p>
            <a:pPr algn="r"/>
            <a:r>
              <a:rPr lang="en-US" sz="2800" b="1" dirty="0"/>
              <a:t>2. </a:t>
            </a:r>
            <a:r>
              <a:rPr lang="en-GB" sz="2800" b="1" dirty="0"/>
              <a:t>Photocathode Performance in Accelerator Applications</a:t>
            </a:r>
            <a:endParaRPr lang="en-US" sz="28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045C91-095C-28B1-FB3A-BDB36A5D2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62"/>
            <a:ext cx="559837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F9CC57B-59E9-5AAD-1D64-59D5A151A6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582" y="3607336"/>
            <a:ext cx="3312944" cy="25351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F26C621-34E3-F3E7-2C1E-39E8B60B1E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6344" y="3607336"/>
            <a:ext cx="7064096" cy="24193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698E7B1-B103-29DE-409D-5D7DE936067A}"/>
              </a:ext>
            </a:extLst>
          </p:cNvPr>
          <p:cNvSpPr txBox="1"/>
          <p:nvPr/>
        </p:nvSpPr>
        <p:spPr>
          <a:xfrm>
            <a:off x="1147392" y="1733083"/>
            <a:ext cx="105003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/>
              <a:t>Fast </a:t>
            </a:r>
            <a:r>
              <a:rPr lang="en-GB" sz="2000" dirty="0" err="1"/>
              <a:t>caesiation</a:t>
            </a:r>
            <a:r>
              <a:rPr lang="en-GB" sz="2000" dirty="0"/>
              <a:t> during cathode preparation </a:t>
            </a:r>
            <a:endParaRPr lang="en-GB" sz="2000" dirty="0">
              <a:sym typeface="Wingdings" panose="05000000000000000000" pitchFamily="2" charset="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>
                <a:sym typeface="Wingdings" panose="05000000000000000000" pitchFamily="2" charset="2"/>
              </a:rPr>
              <a:t>Successful operation in DC-SRF gun, CW Operation up to 3 mA demonstrated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>
                <a:sym typeface="Wingdings" panose="05000000000000000000" pitchFamily="2" charset="2"/>
              </a:rPr>
              <a:t>Big loss of QE observed in low temperature, QE seen to rise under high charge operations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>
                <a:sym typeface="Wingdings" panose="05000000000000000000" pitchFamily="2" charset="2"/>
              </a:rPr>
              <a:t>Preliminary result: K</a:t>
            </a:r>
            <a:r>
              <a:rPr lang="en-GB" sz="2000" baseline="-25000" dirty="0">
                <a:sym typeface="Wingdings" panose="05000000000000000000" pitchFamily="2" charset="2"/>
              </a:rPr>
              <a:t>2</a:t>
            </a:r>
            <a:r>
              <a:rPr lang="en-GB" sz="2000" dirty="0">
                <a:sym typeface="Wingdings" panose="05000000000000000000" pitchFamily="2" charset="2"/>
              </a:rPr>
              <a:t>CsSb intrinsic emittance ~ 0.5 </a:t>
            </a:r>
            <a:r>
              <a:rPr lang="en-GB" sz="2000" dirty="0">
                <a:latin typeface="Symbol" panose="05050102010706020507" pitchFamily="18" charset="2"/>
                <a:sym typeface="Wingdings" panose="05000000000000000000" pitchFamily="2" charset="2"/>
              </a:rPr>
              <a:t>m</a:t>
            </a:r>
            <a:r>
              <a:rPr lang="en-GB" sz="2000" dirty="0">
                <a:sym typeface="Wingdings" panose="05000000000000000000" pitchFamily="2" charset="2"/>
              </a:rPr>
              <a:t>m at room temp., ~ 0.4 </a:t>
            </a:r>
            <a:r>
              <a:rPr lang="en-GB" sz="2000" dirty="0">
                <a:latin typeface="Symbol" panose="05050102010706020507" pitchFamily="18" charset="2"/>
                <a:sym typeface="Wingdings" panose="05000000000000000000" pitchFamily="2" charset="2"/>
              </a:rPr>
              <a:t>m</a:t>
            </a:r>
            <a:r>
              <a:rPr lang="en-GB" sz="2000" dirty="0">
                <a:sym typeface="Wingdings" panose="05000000000000000000" pitchFamily="2" charset="2"/>
              </a:rPr>
              <a:t>m at 30 K</a:t>
            </a:r>
            <a:br>
              <a:rPr lang="en-GB" sz="2000" dirty="0">
                <a:sym typeface="Wingdings" panose="05000000000000000000" pitchFamily="2" charset="2"/>
              </a:rPr>
            </a:br>
            <a:endParaRPr lang="en-GB" sz="2000" dirty="0">
              <a:sym typeface="Wingdings" panose="05000000000000000000" pitchFamily="2" charset="2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D0A2375-1423-E767-C707-19C9FFD54BB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3538" b="11256"/>
          <a:stretch/>
        </p:blipFill>
        <p:spPr>
          <a:xfrm>
            <a:off x="8414925" y="4638673"/>
            <a:ext cx="2406298" cy="191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411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442F2FC1-62F8-9C97-22C9-CA431E7E7C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865" b="19894"/>
          <a:stretch/>
        </p:blipFill>
        <p:spPr>
          <a:xfrm>
            <a:off x="1189530" y="4173166"/>
            <a:ext cx="6507653" cy="268483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1A365CD3-E99D-17B2-2A51-30E2211D2B0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0039" r="59096" b="3642"/>
          <a:stretch/>
        </p:blipFill>
        <p:spPr>
          <a:xfrm>
            <a:off x="8190690" y="4031172"/>
            <a:ext cx="3638144" cy="28268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59B5650-F518-2E73-8B74-8790852663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559837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56109DE-6417-D28E-E8FD-A9A341E62B8C}"/>
              </a:ext>
            </a:extLst>
          </p:cNvPr>
          <p:cNvSpPr txBox="1"/>
          <p:nvPr/>
        </p:nvSpPr>
        <p:spPr>
          <a:xfrm>
            <a:off x="2616739" y="1060315"/>
            <a:ext cx="774321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High QE photocathode preparations and tests at SHINE</a:t>
            </a:r>
          </a:p>
          <a:p>
            <a:pPr algn="ctr"/>
            <a:r>
              <a:rPr lang="en-US" altLang="zh-CN" sz="2000" dirty="0"/>
              <a:t>Li </a:t>
            </a:r>
            <a:r>
              <a:rPr lang="en-US" altLang="zh-CN" sz="2000" dirty="0" err="1"/>
              <a:t>Xudong</a:t>
            </a:r>
            <a:r>
              <a:rPr lang="en-US" altLang="zh-CN" sz="2000" dirty="0"/>
              <a:t> (Shanghai Advanced Research Institute)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CA01DC-BBBA-8823-5C9A-FC485288EFD4}"/>
              </a:ext>
            </a:extLst>
          </p:cNvPr>
          <p:cNvSpPr txBox="1"/>
          <p:nvPr/>
        </p:nvSpPr>
        <p:spPr>
          <a:xfrm>
            <a:off x="1332812" y="2147652"/>
            <a:ext cx="1049602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/>
              <a:t>Two Cs-</a:t>
            </a:r>
            <a:r>
              <a:rPr lang="en-US" altLang="zh-CN" sz="2000" dirty="0" err="1"/>
              <a:t>Te</a:t>
            </a:r>
            <a:r>
              <a:rPr lang="en-US" altLang="zh-CN" sz="2000" dirty="0"/>
              <a:t> recipes were developed, and the QE is typically &gt;5%@265nm.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/>
              <a:t>1 MHz beam was generated at the SHINE gun.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/>
              <a:t>Further optimize the cathode recipe based on the gun operation results (thermal emittance, lifetime, dark current, QE uniformity…).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/>
              <a:t>Explore other high QE photocathodes (UV and green photocathodes). </a:t>
            </a:r>
          </a:p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F754BD6-A4EA-DC79-C8D8-4F2E486F54C3}"/>
              </a:ext>
            </a:extLst>
          </p:cNvPr>
          <p:cNvSpPr txBox="1">
            <a:spLocks/>
          </p:cNvSpPr>
          <p:nvPr/>
        </p:nvSpPr>
        <p:spPr>
          <a:xfrm>
            <a:off x="4747098" y="0"/>
            <a:ext cx="7444902" cy="46642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800" b="1"/>
              <a:t>2. </a:t>
            </a:r>
            <a:r>
              <a:rPr lang="en-GB" sz="2800" b="1"/>
              <a:t>Photocathode Performance in Accelerator Applications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972959429"/>
      </p:ext>
    </p:extLst>
  </p:cSld>
  <p:clrMapOvr>
    <a:masterClrMapping/>
  </p:clrMapOvr>
  <p:transition advTm="42492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94CBE02-8AA7-8447-7E01-C3B1775B272C}"/>
              </a:ext>
            </a:extLst>
          </p:cNvPr>
          <p:cNvSpPr txBox="1">
            <a:spLocks/>
          </p:cNvSpPr>
          <p:nvPr/>
        </p:nvSpPr>
        <p:spPr>
          <a:xfrm>
            <a:off x="8433881" y="-1"/>
            <a:ext cx="3758119" cy="511020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500" b="1" dirty="0"/>
              <a:t>3. Novel Concepts and Lasers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D2F796-C315-B490-E140-C7E9DA2AF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59837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001D6B4-DA7E-19D4-EC32-0C7DD98051D6}"/>
              </a:ext>
            </a:extLst>
          </p:cNvPr>
          <p:cNvSpPr txBox="1"/>
          <p:nvPr/>
        </p:nvSpPr>
        <p:spPr>
          <a:xfrm>
            <a:off x="656788" y="1024549"/>
            <a:ext cx="1124014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Overview of the </a:t>
            </a:r>
            <a:r>
              <a:rPr lang="en-US" sz="2400" b="1" dirty="0" err="1"/>
              <a:t>SwissFEL</a:t>
            </a:r>
            <a:r>
              <a:rPr lang="en-US" sz="2400" b="1" dirty="0"/>
              <a:t> photocathode lasers and cathode R&amp;D</a:t>
            </a:r>
          </a:p>
          <a:p>
            <a:pPr algn="ctr"/>
            <a:r>
              <a:rPr lang="en-GB" sz="2000" noProof="0" dirty="0"/>
              <a:t>Alexandre </a:t>
            </a:r>
            <a:r>
              <a:rPr lang="en-GB" sz="2000" noProof="0" dirty="0" err="1"/>
              <a:t>Trisorio</a:t>
            </a:r>
            <a:r>
              <a:rPr lang="en-GB" sz="2000" noProof="0" dirty="0"/>
              <a:t> (PSI)</a:t>
            </a:r>
            <a:endParaRPr lang="en-US" sz="20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E6B705-41D8-6464-D822-3CBB08F7EF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8181" y="5937495"/>
            <a:ext cx="3078410" cy="92050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426B18F-53E6-0CD7-430C-7E14B4F9D4B1}"/>
              </a:ext>
            </a:extLst>
          </p:cNvPr>
          <p:cNvSpPr txBox="1"/>
          <p:nvPr/>
        </p:nvSpPr>
        <p:spPr>
          <a:xfrm>
            <a:off x="1827052" y="2120949"/>
            <a:ext cx="8537895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Introduce Twins laser systems: </a:t>
            </a:r>
            <a:r>
              <a:rPr lang="en-US" sz="2000" dirty="0" err="1"/>
              <a:t>Alcor</a:t>
            </a:r>
            <a:r>
              <a:rPr lang="en-US" sz="2000" dirty="0"/>
              <a:t> (2014) and Mizar (2019)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Successful operation of the gun lasers: &gt;99% uptime over 2019-2024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00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Laser arrival time stabilization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0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Franklin Gothic Book"/>
              </a:rPr>
              <a:t>Excellent flattop current for high and low charge operation: </a:t>
            </a:r>
          </a:p>
          <a:p>
            <a:pPr marR="0" lvl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0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Franklin Gothic Book"/>
              </a:rPr>
              <a:t>	10 </a:t>
            </a:r>
            <a:r>
              <a:rPr kumimoji="0" lang="en-US" sz="2000" b="0" i="0" u="none" strike="noStrike" kern="1000" cap="none" spc="3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Franklin Gothic Book"/>
              </a:rPr>
              <a:t>ps</a:t>
            </a:r>
            <a:r>
              <a:rPr kumimoji="0" lang="en-US" sz="2000" b="0" i="0" u="none" strike="noStrike" kern="10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Franklin Gothic Book"/>
              </a:rPr>
              <a:t> FWHM, 3.7 </a:t>
            </a:r>
            <a:r>
              <a:rPr kumimoji="0" lang="en-US" sz="2000" b="0" i="0" u="none" strike="noStrike" kern="1000" cap="none" spc="3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Franklin Gothic Book"/>
              </a:rPr>
              <a:t>ps</a:t>
            </a:r>
            <a:r>
              <a:rPr kumimoji="0" lang="en-US" sz="2000" b="0" i="0" u="none" strike="noStrike" kern="10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Franklin Gothic Book"/>
              </a:rPr>
              <a:t> FWHM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000" cap="none" spc="0" normalizeH="0" baseline="0" noProof="0" dirty="0">
              <a:ln>
                <a:noFill/>
              </a:ln>
              <a:solidFill>
                <a:srgbClr val="686868"/>
              </a:solidFill>
              <a:effectLst/>
              <a:uLnTx/>
              <a:uFillTx/>
              <a:ea typeface="+mj-ea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000" cap="none" spc="0" normalizeH="0" baseline="0" noProof="0" dirty="0">
              <a:ln>
                <a:noFill/>
              </a:ln>
              <a:solidFill>
                <a:srgbClr val="686868"/>
              </a:solidFill>
              <a:effectLst/>
              <a:uLnTx/>
              <a:uFillTx/>
              <a:ea typeface="+mj-ea"/>
              <a:cs typeface="+mj-cs"/>
            </a:endParaRPr>
          </a:p>
          <a:p>
            <a:endParaRPr lang="en-US" sz="20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31916C8-899F-73D8-4701-482A443757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7134" y="4380517"/>
            <a:ext cx="4431047" cy="1651993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F4787491-4C8B-4004-F62F-98B4E2955AB8}"/>
              </a:ext>
            </a:extLst>
          </p:cNvPr>
          <p:cNvGrpSpPr/>
          <p:nvPr/>
        </p:nvGrpSpPr>
        <p:grpSpPr>
          <a:xfrm>
            <a:off x="810211" y="4451981"/>
            <a:ext cx="5285789" cy="2232819"/>
            <a:chOff x="6906211" y="3841000"/>
            <a:chExt cx="5285789" cy="2232819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5E360FA-AED8-ED30-FBBB-8D56670DD4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06211" y="3841000"/>
              <a:ext cx="5285789" cy="2232819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9DAEA77-F48A-3729-A1BF-18CE8FEDA7D1}"/>
                </a:ext>
              </a:extLst>
            </p:cNvPr>
            <p:cNvSpPr txBox="1"/>
            <p:nvPr/>
          </p:nvSpPr>
          <p:spPr>
            <a:xfrm>
              <a:off x="7499859" y="5598715"/>
              <a:ext cx="1826703" cy="2872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000" cap="none" spc="3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Franklin Gothic Book"/>
                </a:rPr>
                <a:t>10 </a:t>
              </a:r>
              <a:r>
                <a:rPr kumimoji="0" lang="en-US" sz="1200" b="0" i="0" u="none" strike="noStrike" kern="1000" cap="none" spc="3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Franklin Gothic Book"/>
                </a:rPr>
                <a:t>ps</a:t>
              </a:r>
              <a:r>
                <a:rPr kumimoji="0" lang="en-US" sz="1200" b="0" i="0" u="none" strike="noStrike" kern="1000" cap="none" spc="3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Franklin Gothic Book"/>
                </a:rPr>
                <a:t> FWHM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7F9D361-BC56-1FFB-B896-93401E4818B9}"/>
                </a:ext>
              </a:extLst>
            </p:cNvPr>
            <p:cNvSpPr txBox="1"/>
            <p:nvPr/>
          </p:nvSpPr>
          <p:spPr>
            <a:xfrm>
              <a:off x="10094052" y="5598715"/>
              <a:ext cx="1868648" cy="2872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000" cap="none" spc="3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Franklin Gothic Book"/>
                </a:rPr>
                <a:t>3.7 </a:t>
              </a:r>
              <a:r>
                <a:rPr kumimoji="0" lang="en-US" sz="1200" b="0" i="0" u="none" strike="noStrike" kern="1000" cap="none" spc="3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Franklin Gothic Book"/>
                </a:rPr>
                <a:t>ps</a:t>
              </a:r>
              <a:r>
                <a:rPr kumimoji="0" lang="en-US" sz="1200" b="0" i="0" u="none" strike="noStrike" kern="1000" cap="none" spc="3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Franklin Gothic Book"/>
                </a:rPr>
                <a:t> FWHM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2583EF6-3BB7-7C3C-0249-38AD840D842E}"/>
              </a:ext>
            </a:extLst>
          </p:cNvPr>
          <p:cNvGrpSpPr/>
          <p:nvPr/>
        </p:nvGrpSpPr>
        <p:grpSpPr>
          <a:xfrm>
            <a:off x="9088654" y="4091316"/>
            <a:ext cx="2639550" cy="1758059"/>
            <a:chOff x="3156789" y="4956251"/>
            <a:chExt cx="2639550" cy="1758059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5402810E-1092-51BE-76DA-07CE9F91699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5400000">
              <a:off x="3597534" y="4515506"/>
              <a:ext cx="1758059" cy="2639550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90095FD-7161-5334-DE17-EE9CE343D3D5}"/>
                </a:ext>
              </a:extLst>
            </p:cNvPr>
            <p:cNvSpPr txBox="1"/>
            <p:nvPr/>
          </p:nvSpPr>
          <p:spPr bwMode="auto">
            <a:xfrm>
              <a:off x="3983571" y="6397747"/>
              <a:ext cx="1657826" cy="27699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Cu_31 co-evaporated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40993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6">
            <a:extLst>
              <a:ext uri="{FF2B5EF4-FFF2-40B4-BE49-F238E27FC236}">
                <a16:creationId xmlns:a16="http://schemas.microsoft.com/office/drawing/2014/main" id="{5D355E3F-FE34-458E-B4D7-161727BC7D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483" y="1658031"/>
            <a:ext cx="1089042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Laser Plasma Accelerator → Compact electron source to drive free-electron laser (FEL)</a:t>
            </a:r>
          </a:p>
          <a:p>
            <a:pPr defTabSz="1219170">
              <a:defRPr/>
            </a:pPr>
            <a:r>
              <a:rPr lang="en-US" altLang="de-DE" sz="2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Spatio</a:t>
            </a:r>
            <a:r>
              <a:rPr lang="en-US" altLang="de-DE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-temporal overlap between plasma wave and injection laser  very tricky!</a:t>
            </a:r>
          </a:p>
          <a:p>
            <a:pPr marL="380990" lvl="0" indent="-380990">
              <a:buClr>
                <a:srgbClr val="005AA0"/>
              </a:buClr>
              <a:buFont typeface="Wingdings" panose="05000000000000000000" pitchFamily="2" charset="2"/>
              <a:buChar char="§"/>
              <a:defRPr/>
            </a:pPr>
            <a:r>
              <a:rPr lang="en-US" altLang="de-DE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Plasma emission observed when the overlap achieved</a:t>
            </a:r>
          </a:p>
          <a:p>
            <a:pPr marL="380990" lvl="0" indent="-380990">
              <a:buClr>
                <a:srgbClr val="005AA0"/>
              </a:buClr>
              <a:buFont typeface="Wingdings" panose="05000000000000000000" pitchFamily="2" charset="2"/>
              <a:buChar char="§"/>
              <a:defRPr/>
            </a:pPr>
            <a:r>
              <a:rPr lang="en-US" altLang="de-DE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Injection observed within ~ 100fs time window matching nicely with one plasma cavity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5B62D4C0-1D11-6B36-B77D-1182CC2F92C8}"/>
              </a:ext>
            </a:extLst>
          </p:cNvPr>
          <p:cNvSpPr/>
          <p:nvPr/>
        </p:nvSpPr>
        <p:spPr>
          <a:xfrm>
            <a:off x="1048294" y="854161"/>
            <a:ext cx="10536799" cy="111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219170"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Laser-plasma based electron sources for </a:t>
            </a:r>
            <a:r>
              <a:rPr lang="en-US" sz="2400" b="1" dirty="0"/>
              <a:t>FEL applications</a:t>
            </a:r>
          </a:p>
          <a:p>
            <a:pPr lvl="0" algn="ctr" defTabSz="1219170">
              <a:defRPr/>
            </a:pPr>
            <a:r>
              <a:rPr lang="en-US" sz="2000" dirty="0"/>
              <a:t>Arie </a:t>
            </a:r>
            <a:r>
              <a:rPr lang="en-US" sz="2000" dirty="0" err="1"/>
              <a:t>Irman</a:t>
            </a:r>
            <a:r>
              <a:rPr lang="en-US" sz="2000" dirty="0"/>
              <a:t> (HZDR)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3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EA47CAE-BBD0-8AB4-6A1E-63863D2DD5D0}"/>
              </a:ext>
            </a:extLst>
          </p:cNvPr>
          <p:cNvSpPr txBox="1">
            <a:spLocks/>
          </p:cNvSpPr>
          <p:nvPr/>
        </p:nvSpPr>
        <p:spPr>
          <a:xfrm>
            <a:off x="8638162" y="0"/>
            <a:ext cx="3553838" cy="466426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/>
              <a:t>3. Novel Concepts and Lasers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8126EF-39B1-E7C4-EF1D-912D10CB20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59837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806F27C-F7CD-98E8-6FEE-9903B9058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042" y="3833358"/>
            <a:ext cx="4022931" cy="253426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CD4C895-2806-BA9C-0ECD-A6C7FACA3FF8}"/>
              </a:ext>
            </a:extLst>
          </p:cNvPr>
          <p:cNvSpPr txBox="1"/>
          <p:nvPr/>
        </p:nvSpPr>
        <p:spPr>
          <a:xfrm>
            <a:off x="386652" y="6241638"/>
            <a:ext cx="39742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0990" marR="0" lvl="0" indent="-38099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AA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altLang="de-D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Symbol" panose="05050102010706020507" pitchFamily="18" charset="2"/>
              </a:rPr>
              <a:t>Gas target: 50% helium and 50% hydrogen</a:t>
            </a:r>
          </a:p>
        </p:txBody>
      </p:sp>
      <p:pic>
        <p:nvPicPr>
          <p:cNvPr id="34" name="Grafik 2">
            <a:extLst>
              <a:ext uri="{FF2B5EF4-FFF2-40B4-BE49-F238E27FC236}">
                <a16:creationId xmlns:a16="http://schemas.microsoft.com/office/drawing/2014/main" id="{D911483E-BE1E-B7D0-C6E1-452B102C7C1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2" b="-311"/>
          <a:stretch/>
        </p:blipFill>
        <p:spPr>
          <a:xfrm>
            <a:off x="7893280" y="2617364"/>
            <a:ext cx="4186310" cy="392723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EA1BFDE-FC6F-5F3B-B40F-E6B4C30A0D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7307" y="4256927"/>
            <a:ext cx="3203759" cy="228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9099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Inhaltsfolie_Materie">
  <a:themeElements>
    <a:clrScheme name="hz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A2D6E"/>
      </a:accent1>
      <a:accent2>
        <a:srgbClr val="005AA0"/>
      </a:accent2>
      <a:accent3>
        <a:srgbClr val="8CB423"/>
      </a:accent3>
      <a:accent4>
        <a:srgbClr val="5A696E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 Klassisch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2005</Words>
  <Application>Microsoft Office PowerPoint</Application>
  <PresentationFormat>Breitbild</PresentationFormat>
  <Paragraphs>227</Paragraphs>
  <Slides>28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28</vt:i4>
      </vt:variant>
    </vt:vector>
  </HeadingPairs>
  <TitlesOfParts>
    <vt:vector size="41" baseType="lpstr">
      <vt:lpstr>Arial Unicode MS</vt:lpstr>
      <vt:lpstr>Aptos</vt:lpstr>
      <vt:lpstr>Aptos Display</vt:lpstr>
      <vt:lpstr>Arial</vt:lpstr>
      <vt:lpstr>Calibri</vt:lpstr>
      <vt:lpstr>Calibri Light</vt:lpstr>
      <vt:lpstr>Cambria Math</vt:lpstr>
      <vt:lpstr>Source Sans Pro</vt:lpstr>
      <vt:lpstr>Symbol</vt:lpstr>
      <vt:lpstr>Wingdings</vt:lpstr>
      <vt:lpstr>Office Theme</vt:lpstr>
      <vt:lpstr>1_Office Theme</vt:lpstr>
      <vt:lpstr>1_Inhaltsfolie_Materie</vt:lpstr>
      <vt:lpstr> EWPAA 2024 Highlights    Rong Xiang (HZDR)    </vt:lpstr>
      <vt:lpstr>PowerPoint-Präsentation</vt:lpstr>
      <vt:lpstr>1. Overview session</vt:lpstr>
      <vt:lpstr>2. Photocathode Performance in Accelerator Applications</vt:lpstr>
      <vt:lpstr>2. Photocathode Performance in Accelerator Applications</vt:lpstr>
      <vt:lpstr>2. Photocathode Performance in Accelerator Applications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Relativistic Ultrafast Electron Diffraction and Imaging  Tim Noakes (STFC)</vt:lpstr>
      <vt:lpstr>Pulsed laser deposition for epitaxial growth of photocathodes  Kali Prasana Mondal (BNL)</vt:lpstr>
      <vt:lpstr>PhotEx Photoemission and Transverse Energy Experiment Jonas Dube (HZB)</vt:lpstr>
      <vt:lpstr>PowerPoint-Präsentation</vt:lpstr>
      <vt:lpstr>PowerPoint-Präsentation</vt:lpstr>
      <vt:lpstr>PowerPoint-Präsentation</vt:lpstr>
      <vt:lpstr>PowerPoint-Präsentation</vt:lpstr>
      <vt:lpstr>Machine learning-assisted design of Cesium-based photocathodes Holger-Dietrich Sassnick (Univ. Oldenburg) </vt:lpstr>
      <vt:lpstr>OptaDOS Photoemission- The Good, The Bad and The Interesting Felix Mildner (Imperial college London)</vt:lpstr>
      <vt:lpstr>An overview of MTE measurement techniques and photocathode R&amp;D at Daresbury Laboratory  Lee Jones (STFC Daresbury Laboratory) </vt:lpstr>
      <vt:lpstr>Photocathode characterisation using a UV-tunable ultrashort pulse radiation source Andreas Schroeder (University of Illinois Chicago)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Daniele Sertore</dc:creator>
  <cp:lastModifiedBy>Xiang, Dr. Rong (FWKE) - 2615</cp:lastModifiedBy>
  <cp:revision>97</cp:revision>
  <dcterms:created xsi:type="dcterms:W3CDTF">2023-09-04T13:05:21Z</dcterms:created>
  <dcterms:modified xsi:type="dcterms:W3CDTF">2026-09-11T15:46:48Z</dcterms:modified>
</cp:coreProperties>
</file>