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9"/>
  </p:notesMasterIdLst>
  <p:sldIdLst>
    <p:sldId id="278" r:id="rId2"/>
    <p:sldId id="299" r:id="rId3"/>
    <p:sldId id="307" r:id="rId4"/>
    <p:sldId id="308" r:id="rId5"/>
    <p:sldId id="283" r:id="rId6"/>
    <p:sldId id="305" r:id="rId7"/>
    <p:sldId id="301" r:id="rId8"/>
    <p:sldId id="284" r:id="rId9"/>
    <p:sldId id="286" r:id="rId10"/>
    <p:sldId id="287" r:id="rId11"/>
    <p:sldId id="288" r:id="rId12"/>
    <p:sldId id="290" r:id="rId13"/>
    <p:sldId id="291" r:id="rId14"/>
    <p:sldId id="293" r:id="rId15"/>
    <p:sldId id="302" r:id="rId16"/>
    <p:sldId id="303" r:id="rId17"/>
    <p:sldId id="300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dalle, Stefanie" initials="KS" lastIdx="1" clrIdx="0">
    <p:extLst>
      <p:ext uri="{19B8F6BF-5375-455C-9EA6-DF929625EA0E}">
        <p15:presenceInfo xmlns:p15="http://schemas.microsoft.com/office/powerpoint/2012/main" userId="S::stefanie.kodalle@helmholtz-berlin.de::764867a8-4475-4f53-bddd-e793ab4cd3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68"/>
    <p:restoredTop sz="94694"/>
  </p:normalViewPr>
  <p:slideViewPr>
    <p:cSldViewPr snapToGrid="0" snapToObjects="1" showGuides="1">
      <p:cViewPr varScale="1">
        <p:scale>
          <a:sx n="82" d="100"/>
          <a:sy n="82" d="100"/>
        </p:scale>
        <p:origin x="9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A86D0-2A4D-456A-879E-A55EE706445E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52F78-E32D-4771-8168-1233CD67FD6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89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>
            <a:extLst>
              <a:ext uri="{FF2B5EF4-FFF2-40B4-BE49-F238E27FC236}">
                <a16:creationId xmlns:a16="http://schemas.microsoft.com/office/drawing/2014/main" id="{88B3C831-8866-5943-A72E-21EE02F5F1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5FBD8F71-8D1F-DA43-9AE3-DC718A13110D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4E27168-E58C-8041-961E-3402811858C2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3AF41899-2BAA-7E42-BE72-A0C2927BD9AD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37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ar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96CCC77F-9184-834F-94BB-65A77A303564}"/>
              </a:ext>
            </a:extLst>
          </p:cNvPr>
          <p:cNvSpPr/>
          <p:nvPr userDrawn="1"/>
        </p:nvSpPr>
        <p:spPr>
          <a:xfrm>
            <a:off x="0" y="1615931"/>
            <a:ext cx="12192000" cy="41530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23" name="Textplatzhalter 22">
            <a:extLst>
              <a:ext uri="{FF2B5EF4-FFF2-40B4-BE49-F238E27FC236}">
                <a16:creationId xmlns:a16="http://schemas.microsoft.com/office/drawing/2014/main" id="{4019FB14-7253-3C45-B457-58627D062E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CD8B890-6558-464D-910F-C155A0C8B31A}"/>
              </a:ext>
            </a:extLst>
          </p:cNvPr>
          <p:cNvSpPr/>
          <p:nvPr userDrawn="1"/>
        </p:nvSpPr>
        <p:spPr>
          <a:xfrm>
            <a:off x="578369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179FF9D-CAB4-A34F-8F9E-C225142A800B}"/>
              </a:ext>
            </a:extLst>
          </p:cNvPr>
          <p:cNvSpPr/>
          <p:nvPr userDrawn="1"/>
        </p:nvSpPr>
        <p:spPr>
          <a:xfrm>
            <a:off x="1010369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B72B70AD-1A85-924B-9CEA-8E9274046E3F}"/>
              </a:ext>
            </a:extLst>
          </p:cNvPr>
          <p:cNvSpPr/>
          <p:nvPr userDrawn="1"/>
        </p:nvSpPr>
        <p:spPr>
          <a:xfrm>
            <a:off x="1442069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A48C1D8-199C-7640-B8B4-2F5B8128EE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8740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tieg The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29FA98-C856-E044-BFF5-2A740457DB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11036300" cy="1476375"/>
          </a:xfrm>
        </p:spPr>
        <p:txBody>
          <a:bodyPr/>
          <a:lstStyle>
            <a:lvl1pPr algn="ctr">
              <a:defRPr cap="none" baseline="0">
                <a:solidFill>
                  <a:schemeClr val="accent2">
                    <a:alpha val="69875"/>
                  </a:schemeClr>
                </a:solidFill>
              </a:defRPr>
            </a:lvl1pPr>
          </a:lstStyle>
          <a:p>
            <a:r>
              <a:rPr lang="de-DE" dirty="0"/>
              <a:t>Headline 02 Kapitelüberschrift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A781B0-9769-D341-B617-179DA74B8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2692399"/>
            <a:ext cx="11036300" cy="3484563"/>
          </a:xfrm>
        </p:spPr>
        <p:txBody>
          <a:bodyPr lIns="0" tIns="0" rIns="0" bIns="0"/>
          <a:lstStyle>
            <a:lvl1pPr marL="0" indent="0" algn="ctr">
              <a:buFontTx/>
              <a:buNone/>
              <a:defRPr sz="2400"/>
            </a:lvl1pPr>
            <a:lvl2pPr marL="457200" indent="0" algn="ctr">
              <a:buFontTx/>
              <a:buNone/>
              <a:defRPr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45F1D1B-6D06-BE44-A7FB-22DA9AA4E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7E2AD197-4354-804D-A1E7-59F2E7372BC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646730D-D583-C94D-B95A-27110E684F1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5EBD504-B8B4-9347-9CED-32AA328E963C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7974DF12-08C6-654E-9569-4C87E78C33C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CD7E8818-5AB9-B224-9EBD-68393020DDF5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693718E0-D99B-C59E-C2CA-8D98C697E1A4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1461669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folie mit Bild und Herrvorhe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518150" cy="446087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518150" cy="190103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147B437D-28A8-E744-8B2C-38B3F959A1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7850" y="4616450"/>
            <a:ext cx="5518150" cy="828675"/>
          </a:xfrm>
        </p:spPr>
        <p:txBody>
          <a:bodyPr lIns="0" tIns="0" rIns="0" bIns="0"/>
          <a:lstStyle>
            <a:lvl1pPr marL="0" indent="0">
              <a:buFontTx/>
              <a:buNone/>
              <a:defRPr sz="2400" b="1" i="0">
                <a:solidFill>
                  <a:schemeClr val="accent3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836614"/>
            <a:ext cx="5518150" cy="524668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0EC40868-FCD5-CE4C-B669-67310C7F379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6A5265E-3CC6-A04A-B1CC-40476DC6B738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4BE76F8-64BC-F840-B7AD-6F40956F78F3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1C46DC99-ACC9-3E41-AE07-30C42F1A20EB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41FED884-3F3E-EF0D-8FA1-E7F798D1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89C97DB3-FFEA-2330-9276-6699CBF9468F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54237D95-E77C-2A27-A881-2D8D8F8BBABD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899155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, Texte, Aufzählung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24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Headline 1.1. blau 24 PT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101CC29-DC3E-4E4A-897B-EC9B6FECC3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502172"/>
            <a:ext cx="5314950" cy="4708128"/>
          </a:xfrm>
        </p:spPr>
        <p:txBody>
          <a:bodyPr lIns="0" tIns="0" rIns="0" bIns="0">
            <a:noAutofit/>
          </a:bodyPr>
          <a:lstStyle>
            <a:lvl1pPr marL="285750" indent="-285750">
              <a:lnSpc>
                <a:spcPts val="25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1" i="0">
                <a:solidFill>
                  <a:schemeClr val="tx1"/>
                </a:solidFill>
                <a:latin typeface="Source Sans Pro Semibold" panose="020B0503030403020204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  <a:p>
            <a:pPr lvl="0"/>
            <a:r>
              <a:rPr lang="de-DE" dirty="0"/>
              <a:t>L </a:t>
            </a:r>
            <a:r>
              <a:rPr lang="de-DE" dirty="0" err="1"/>
              <a:t>sdfasödlfasdf</a:t>
            </a:r>
            <a:endParaRPr lang="de-DE" dirty="0"/>
          </a:p>
        </p:txBody>
      </p:sp>
      <p:sp>
        <p:nvSpPr>
          <p:cNvPr id="10" name="Bildplatzhalter 9">
            <a:extLst>
              <a:ext uri="{FF2B5EF4-FFF2-40B4-BE49-F238E27FC236}">
                <a16:creationId xmlns:a16="http://schemas.microsoft.com/office/drawing/2014/main" id="{D6AE1CAD-EEB0-414C-BAC5-0672F1BA05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836614"/>
            <a:ext cx="5518150" cy="3779836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4737100"/>
            <a:ext cx="5276850" cy="14859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Bildunterschrift</a:t>
            </a:r>
          </a:p>
          <a:p>
            <a:pPr lvl="1"/>
            <a:endParaRPr lang="de-DE" dirty="0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BA25D584-1671-5444-81B4-DC10487C326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6EF35810-44AF-0840-83B1-2D91259F44AB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F53E7EE6-F204-5D4F-B230-BAFF77E5CF8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E2FD814-93AA-4342-B25F-53DEB6D1EC3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85167321-CEC8-11CD-89C0-2A0D4485A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8" name="Foliennummernplatzhalter 5">
            <a:extLst>
              <a:ext uri="{FF2B5EF4-FFF2-40B4-BE49-F238E27FC236}">
                <a16:creationId xmlns:a16="http://schemas.microsoft.com/office/drawing/2014/main" id="{47537082-5575-F018-577C-C91066C30E43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12" name="Foliennummernplatzhalter 5">
            <a:extLst>
              <a:ext uri="{FF2B5EF4-FFF2-40B4-BE49-F238E27FC236}">
                <a16:creationId xmlns:a16="http://schemas.microsoft.com/office/drawing/2014/main" id="{A2F31E58-0FCA-EE93-FE9A-92F91A05A47A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4173573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, Aufzählung,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CEA8D11C-DAF2-994C-8FA2-681908273A2A}"/>
              </a:ext>
            </a:extLst>
          </p:cNvPr>
          <p:cNvSpPr/>
          <p:nvPr userDrawn="1"/>
        </p:nvSpPr>
        <p:spPr>
          <a:xfrm>
            <a:off x="6096000" y="836613"/>
            <a:ext cx="5518150" cy="49323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2"/>
                </a:solidFill>
                <a:latin typeface="Source Sans Pro Semibold" panose="020B0503030403020204" pitchFamily="34" charset="77"/>
              </a:defRPr>
            </a:lvl1pPr>
          </a:lstStyle>
          <a:p>
            <a:r>
              <a:rPr lang="de-DE" dirty="0"/>
              <a:t>Headline 2 mit Minuskeln blau 16 PT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0AA9CCE-EA4A-BE49-8BD2-AFBE569827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70650" y="4616450"/>
            <a:ext cx="4743450" cy="920750"/>
          </a:xfrm>
        </p:spPr>
        <p:txBody>
          <a:bodyPr lIns="0" tIns="0" rIns="0" bIns="0"/>
          <a:lstStyle>
            <a:lvl1pPr marL="0" indent="0">
              <a:lnSpc>
                <a:spcPts val="1800"/>
              </a:lnSpc>
              <a:spcBef>
                <a:spcPts val="0"/>
              </a:spcBef>
              <a:buFontTx/>
              <a:buNone/>
              <a:defRPr sz="1200" b="0" i="1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Hier eine Grafikunterschrift</a:t>
            </a:r>
          </a:p>
          <a:p>
            <a:pPr lvl="1"/>
            <a:endParaRPr lang="de-DE" dirty="0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0C2F7728-3828-E148-8689-E032CF69B6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77850" y="1752600"/>
            <a:ext cx="5327650" cy="4584700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ts val="2500"/>
              </a:lnSpc>
              <a:buFontTx/>
              <a:buNone/>
              <a:defRPr sz="1600"/>
            </a:lvl1pPr>
            <a:lvl2pPr marL="342900" indent="-342900">
              <a:lnSpc>
                <a:spcPts val="2500"/>
              </a:lnSpc>
              <a:buFont typeface="+mj-lt"/>
              <a:buAutoNum type="arabicPeriod"/>
              <a:tabLst/>
              <a:defRPr sz="1600" b="1" i="0">
                <a:latin typeface="Source Sans Pro Semibold" panose="020B0503030403020204" pitchFamily="34" charset="77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1"/>
            <a:r>
              <a:rPr lang="de-DE" dirty="0" err="1"/>
              <a:t>sldöfjasd</a:t>
            </a:r>
            <a:endParaRPr lang="de-DE" dirty="0"/>
          </a:p>
        </p:txBody>
      </p:sp>
      <p:sp>
        <p:nvSpPr>
          <p:cNvPr id="13" name="Diagrammplatzhalter 12">
            <a:extLst>
              <a:ext uri="{FF2B5EF4-FFF2-40B4-BE49-F238E27FC236}">
                <a16:creationId xmlns:a16="http://schemas.microsoft.com/office/drawing/2014/main" id="{D940472C-04D3-C542-AA05-7E986A7A9052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6438900" y="1663700"/>
            <a:ext cx="4775200" cy="27305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7" name="Textplatzhalter 4">
            <a:extLst>
              <a:ext uri="{FF2B5EF4-FFF2-40B4-BE49-F238E27FC236}">
                <a16:creationId xmlns:a16="http://schemas.microsoft.com/office/drawing/2014/main" id="{FFC399EE-FEF3-4B4E-BD82-85157F5349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57950" y="1136650"/>
            <a:ext cx="4743450" cy="336550"/>
          </a:xfrm>
        </p:spPr>
        <p:txBody>
          <a:bodyPr lIns="0" tIns="0" rIns="0" bIns="0"/>
          <a:lstStyle>
            <a:lvl1pPr marL="0" indent="0" algn="ctr">
              <a:lnSpc>
                <a:spcPts val="1800"/>
              </a:lnSpc>
              <a:spcBef>
                <a:spcPts val="0"/>
              </a:spcBef>
              <a:buFontTx/>
              <a:buNone/>
              <a:defRPr sz="1400" b="0" i="0">
                <a:solidFill>
                  <a:schemeClr val="bg1"/>
                </a:solidFill>
                <a:latin typeface="Source Sans Pro" panose="020B0503030403020204" pitchFamily="34" charset="77"/>
              </a:defRPr>
            </a:lvl1pPr>
            <a:lvl2pPr marL="457200" indent="0" algn="ctr">
              <a:buNone/>
              <a:defRPr i="0"/>
            </a:lvl2pPr>
          </a:lstStyle>
          <a:p>
            <a:pPr lvl="0"/>
            <a:r>
              <a:rPr lang="de-DE" dirty="0"/>
              <a:t>HEADLINE DIAGRAMM</a:t>
            </a:r>
          </a:p>
          <a:p>
            <a:pPr lvl="1"/>
            <a:endParaRPr lang="de-DE" dirty="0"/>
          </a:p>
        </p:txBody>
      </p:sp>
      <p:sp>
        <p:nvSpPr>
          <p:cNvPr id="15" name="Textplatzhalter 7">
            <a:extLst>
              <a:ext uri="{FF2B5EF4-FFF2-40B4-BE49-F238E27FC236}">
                <a16:creationId xmlns:a16="http://schemas.microsoft.com/office/drawing/2014/main" id="{A2C33FF2-865D-9D40-A3B2-4DA66009AB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D4D4094-91AD-BE41-8EE5-3435EE6AB5BA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F7D737D6-7FDC-4946-B7F5-66DA1F55057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FA1ED672-BA78-7C47-8CF6-65C2C729133F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A91483C3-BE36-3B17-48E5-8684EA636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2F9210B-7B97-E3CE-4386-415B655EFCBA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09709273-5727-B2D4-362C-DD45C9D0BB8E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4070139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Text 2 Spalten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B0C42AE-97C8-B14D-B96E-C0E4911507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7850" y="836613"/>
            <a:ext cx="5340350" cy="446087"/>
          </a:xfrm>
        </p:spPr>
        <p:txBody>
          <a:bodyPr anchor="b">
            <a:noAutofit/>
          </a:bodyPr>
          <a:lstStyle>
            <a:lvl1pPr>
              <a:defRPr sz="1600" b="1" i="0" cap="none" baseline="0">
                <a:solidFill>
                  <a:schemeClr val="tx1"/>
                </a:solidFill>
                <a:latin typeface="Source Sans Pro" panose="020B0503030403020204" pitchFamily="34" charset="77"/>
              </a:defRPr>
            </a:lvl1pPr>
          </a:lstStyle>
          <a:p>
            <a:r>
              <a:rPr lang="de-DE" dirty="0"/>
              <a:t>Headline 2 mit Minuskeln 16 PT</a:t>
            </a:r>
          </a:p>
        </p:txBody>
      </p:sp>
      <p:sp>
        <p:nvSpPr>
          <p:cNvPr id="18" name="Textplatzhalter 2">
            <a:extLst>
              <a:ext uri="{FF2B5EF4-FFF2-40B4-BE49-F238E27FC236}">
                <a16:creationId xmlns:a16="http://schemas.microsoft.com/office/drawing/2014/main" id="{25EA07E5-A9A7-0441-BACA-1C7D4DD5E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7850" y="1489472"/>
            <a:ext cx="53403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Textplatzhalter 2">
            <a:extLst>
              <a:ext uri="{FF2B5EF4-FFF2-40B4-BE49-F238E27FC236}">
                <a16:creationId xmlns:a16="http://schemas.microsoft.com/office/drawing/2014/main" id="{F812D9D2-1609-244F-BA78-890B029A8E3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096000" y="1489472"/>
            <a:ext cx="5518150" cy="1976041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ts val="25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3787775"/>
            <a:ext cx="535940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1" name="Bildplatzhalter 9">
            <a:extLst>
              <a:ext uri="{FF2B5EF4-FFF2-40B4-BE49-F238E27FC236}">
                <a16:creationId xmlns:a16="http://schemas.microsoft.com/office/drawing/2014/main" id="{EAD8A5D9-3277-4B43-BDFE-7A137AA6DC4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3787775"/>
            <a:ext cx="5518150" cy="19812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03750731-1FE8-2145-BCB0-17004C4817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FC56BF9B-C4EC-5345-B638-4B51EB946753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6A9D78A-23F6-9943-A0C5-A1F77BA1F8ED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4E1F823-F785-7A47-9C2B-F278ECA10181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21C38F24-71A7-03FB-E45F-B8199F4ED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E0D9CEEA-B8B9-92FF-075E-4492541D7D4A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F4DB64EE-C341-4C7B-7388-1A7DDF1D3E63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1015411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lie grosses Foto mit B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9">
            <a:extLst>
              <a:ext uri="{FF2B5EF4-FFF2-40B4-BE49-F238E27FC236}">
                <a16:creationId xmlns:a16="http://schemas.microsoft.com/office/drawing/2014/main" id="{F8BB7806-351D-5A4B-B164-75DA39BB846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7850" y="836613"/>
            <a:ext cx="11036300" cy="493236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FontTx/>
              <a:buNone/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0BECBC40-12B4-6544-9137-FC724FA0D0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6482" y="5892800"/>
            <a:ext cx="11036300" cy="393700"/>
          </a:xfrm>
        </p:spPr>
        <p:txBody>
          <a:bodyPr lIns="0" tIns="0" rIns="0" bIns="0"/>
          <a:lstStyle>
            <a:lvl1pPr marL="0" indent="0">
              <a:lnSpc>
                <a:spcPts val="2500"/>
              </a:lnSpc>
              <a:spcBef>
                <a:spcPts val="0"/>
              </a:spcBef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HL FOTO Hier eine Bildunterschrift 16 PT</a:t>
            </a:r>
          </a:p>
          <a:p>
            <a:pPr lvl="1"/>
            <a:endParaRPr lang="de-DE" dirty="0"/>
          </a:p>
        </p:txBody>
      </p:sp>
      <p:sp>
        <p:nvSpPr>
          <p:cNvPr id="7" name="Textplatzhalter 7">
            <a:extLst>
              <a:ext uri="{FF2B5EF4-FFF2-40B4-BE49-F238E27FC236}">
                <a16:creationId xmlns:a16="http://schemas.microsoft.com/office/drawing/2014/main" id="{ACC11A70-984F-604F-A0EF-DD019FBD98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288926"/>
            <a:ext cx="1398661" cy="224546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1200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de-DE" dirty="0"/>
              <a:t>THEMA HIER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DF22E1C-5236-DC4A-823A-B224459910F6}"/>
              </a:ext>
            </a:extLst>
          </p:cNvPr>
          <p:cNvSpPr/>
          <p:nvPr userDrawn="1"/>
        </p:nvSpPr>
        <p:spPr>
          <a:xfrm>
            <a:off x="577850" y="0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8AB87BA0-F04B-304A-A8E2-4691A896BF5B}"/>
              </a:ext>
            </a:extLst>
          </p:cNvPr>
          <p:cNvSpPr/>
          <p:nvPr userDrawn="1"/>
        </p:nvSpPr>
        <p:spPr>
          <a:xfrm>
            <a:off x="1009850" y="0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2335503D-3101-704A-A8D5-00B06CF32DC5}"/>
              </a:ext>
            </a:extLst>
          </p:cNvPr>
          <p:cNvSpPr/>
          <p:nvPr userDrawn="1"/>
        </p:nvSpPr>
        <p:spPr>
          <a:xfrm>
            <a:off x="1441550" y="0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C4386895-C86F-B074-4DE8-450DD544F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70950" y="6492875"/>
            <a:ext cx="2743200" cy="365125"/>
          </a:xfrm>
        </p:spPr>
        <p:txBody>
          <a:bodyPr/>
          <a:lstStyle>
            <a:lvl1pPr>
              <a:defRPr b="0" i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</a:lstStyle>
          <a:p>
            <a:fld id="{259DF1E7-7728-684B-896D-8CFDB8DC33E7}" type="slidenum">
              <a:rPr lang="de-DE" smtClean="0"/>
              <a:pPr/>
              <a:t>‹Nr.›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4235C921-F4B7-B919-871E-DF496747C34A}"/>
              </a:ext>
            </a:extLst>
          </p:cNvPr>
          <p:cNvSpPr txBox="1">
            <a:spLocks/>
          </p:cNvSpPr>
          <p:nvPr userDrawn="1"/>
        </p:nvSpPr>
        <p:spPr>
          <a:xfrm>
            <a:off x="2597206" y="6492874"/>
            <a:ext cx="6997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Jonas Dube, HZB | PhASE26</a:t>
            </a:r>
          </a:p>
        </p:txBody>
      </p:sp>
      <p:sp>
        <p:nvSpPr>
          <p:cNvPr id="5" name="Foliennummernplatzhalter 5">
            <a:extLst>
              <a:ext uri="{FF2B5EF4-FFF2-40B4-BE49-F238E27FC236}">
                <a16:creationId xmlns:a16="http://schemas.microsoft.com/office/drawing/2014/main" id="{5A09B2F5-094B-682B-FC25-55BC5C71DB37}"/>
              </a:ext>
            </a:extLst>
          </p:cNvPr>
          <p:cNvSpPr txBox="1">
            <a:spLocks/>
          </p:cNvSpPr>
          <p:nvPr userDrawn="1"/>
        </p:nvSpPr>
        <p:spPr>
          <a:xfrm>
            <a:off x="577850" y="6492875"/>
            <a:ext cx="46868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b="1" i="0" kern="1200">
                <a:solidFill>
                  <a:schemeClr val="tx1"/>
                </a:solidFill>
                <a:latin typeface="Source Sans Pro Semibold" panose="020B050303040302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0" dirty="0">
                <a:solidFill>
                  <a:schemeClr val="tx2"/>
                </a:solidFill>
                <a:latin typeface="Source Sans Pro Light" panose="020B0403030403020204" pitchFamily="34" charset="0"/>
                <a:ea typeface="Source Sans Pro Light" panose="020B0403030403020204" pitchFamily="34" charset="0"/>
              </a:rPr>
              <a:t>2026-09-21</a:t>
            </a:r>
          </a:p>
        </p:txBody>
      </p:sp>
    </p:spTree>
    <p:extLst>
      <p:ext uri="{BB962C8B-B14F-4D97-AF65-F5344CB8AC3E}">
        <p14:creationId xmlns:p14="http://schemas.microsoft.com/office/powerpoint/2010/main" val="2461743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F221191-A6E8-9242-8605-B99EB79D1860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37BCAFE-08E1-EE44-A49D-24E49CA43D21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ABB6F81E-C2CD-B94E-9603-A85C0E56A54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AE9631-A010-4A4E-9B91-981C681DEB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F2F8431-659E-3505-C8A2-F0B3BFC0E2FB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675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EAE48A55-E0B8-424B-95B6-3A0D0D91BD32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0B4CF61-3B5A-354C-8E1F-15368B511F76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4F70FFA-A043-4244-B922-187E97E17A9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D9F57E8-BB47-A240-A36F-B10767DD9A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16C4D40-4CE5-2DA2-7302-489945B2439E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0014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81093FA7-221D-4247-A390-7D91E96268DA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92579C8D-1662-814A-94CF-0A5B0BF035D7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72B1721-16DB-DF4B-A164-13A0CB2D9EFF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B2E8E623-C457-3F4D-BE8F-ABE02B6C60B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CFA1F783-F2B7-6507-1868-700D61E423E7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0461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D5CFD05-35E4-BE48-9780-F37E258F70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50" y="2312989"/>
            <a:ext cx="7666740" cy="909896"/>
          </a:xfrm>
        </p:spPr>
        <p:txBody>
          <a:bodyPr anchor="ctr" anchorCtr="0">
            <a:normAutofit/>
          </a:bodyPr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&gt;48 PT 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9D065A2-84F7-4A46-888E-2EAF252985E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7850" y="3252993"/>
            <a:ext cx="7659245" cy="824328"/>
          </a:xfrm>
        </p:spPr>
        <p:txBody>
          <a:bodyPr lIns="0" tIns="0" rIns="0" bIns="0" anchor="ctr" anchorCtr="0">
            <a:noAutofit/>
          </a:bodyPr>
          <a:lstStyle>
            <a:lvl1pPr marL="9525" indent="0" algn="l">
              <a:buNone/>
              <a:tabLst/>
              <a:defRPr sz="48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SUBLINE TITEL &gt;48. PT</a:t>
            </a: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3469358C-AFC1-E348-8CAF-F23864F8A9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7850" y="4601460"/>
            <a:ext cx="5118100" cy="69691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defRPr sz="24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47FA7762-F342-2C42-9BD3-2E72F449704D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8060C6F-56DB-7942-B148-CB0C6D5D61D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ED1BBFEB-3E67-FD4F-807A-43BFE1BD67F4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A2510BD-8190-1D47-B0B8-3BA6E71606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876060C-D2B1-CF87-86DD-C7E07CA82A82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0863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 Varian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rafik 50">
            <a:extLst>
              <a:ext uri="{FF2B5EF4-FFF2-40B4-BE49-F238E27FC236}">
                <a16:creationId xmlns:a16="http://schemas.microsoft.com/office/drawing/2014/main" id="{876245AA-47CC-454F-8D70-4AF314E801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4387"/>
            <a:ext cx="12192000" cy="411458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B4DC9A74-9A58-6040-989B-7157C943403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8F8316E-E582-934A-BAA0-3FB020EC8BC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DBC66D2-3E1D-474C-B73F-E6E58D0DE1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BD9E304-4BF1-4846-9F94-976E38EFF647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68D0C2E3-CF31-5248-93F1-1D3F2FFCD8ED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FC90FDFE-2A79-1A4E-86D5-BDB2C9470DC3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2301FB7-9EE7-434F-ADEA-214EA98FBA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492A9C4-3AF0-C457-E129-0B085184CC73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49234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 Variante 02 Kommunik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091441AE-FE67-604E-941F-9A4CBD1224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33D1A84A-3A74-0049-B8B2-4FDE1E3681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7093588D-F929-F647-9CF9-F051E2F185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1499207F-A36E-924D-B0FE-6ED3E0E0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A4767EDA-7041-A447-8CB1-F8A8DB28126E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2AE028D9-B78C-314C-885B-8D9556EBB619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E96DD6C-525B-1A4E-9909-F676FEABE105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1F120CAA-B384-0F4C-AB0B-F4867B5007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E79C83B-4EAB-018B-ABCD-606DEE4B04AA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6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trukt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EE32FFC-2EE3-8D40-80AD-1FC61FD432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940"/>
            <a:ext cx="12192000" cy="4115035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88F92C1-ED7A-B044-B855-9C85D829687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F070CD44-E214-C04B-B59B-A9E5F94FA4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DFA84BFB-3C40-494D-865D-74231817AD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D4558E2-3E0F-7B4D-986D-4BBBE694644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A20CCB3-6D05-A64A-98D9-A3F9F0BD8B3E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CC27E568-4EB2-0B4D-8F31-26EA4D263C0D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866475FB-9447-A34D-9F89-0FF3947163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DE22C50-1559-09BE-240A-720ECE02FC22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2418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So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Licht enthält.&#10;&#10;Automatisch generierte Beschreibung">
            <a:extLst>
              <a:ext uri="{FF2B5EF4-FFF2-40B4-BE49-F238E27FC236}">
                <a16:creationId xmlns:a16="http://schemas.microsoft.com/office/drawing/2014/main" id="{94EB1320-19FF-3D41-AE84-0C3E9E22E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53096"/>
            <a:ext cx="12192000" cy="4115879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2D01C216-A861-B34B-BE30-B2B6F4F607D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46565DCF-6250-AD45-8AC9-A3DF93267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A5A0C93D-3CAA-EC40-8EA9-F4A2B11AD2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6B4F5C9C-65A2-C54F-A5A0-6E0CE99ED8BF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C9F5DD4-9193-D541-877D-D32AFFC24805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816E4B05-3FB2-7A4D-B3C1-A33BF9B75CAE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4C01044-2ED8-5A4A-A588-8D8CB511DD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BCB51AD-7975-3EDD-D3D4-9E0A98AF218C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851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elfolie Variante 01 BES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fik 33">
            <a:extLst>
              <a:ext uri="{FF2B5EF4-FFF2-40B4-BE49-F238E27FC236}">
                <a16:creationId xmlns:a16="http://schemas.microsoft.com/office/drawing/2014/main" id="{FB4AF119-5F77-D642-9D24-84E7BE44D6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2167"/>
            <a:ext cx="12192000" cy="4096808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EE39342A-D696-D848-B695-C854852575E8}"/>
              </a:ext>
            </a:extLst>
          </p:cNvPr>
          <p:cNvSpPr/>
          <p:nvPr userDrawn="1"/>
        </p:nvSpPr>
        <p:spPr>
          <a:xfrm>
            <a:off x="8811428" y="4616450"/>
            <a:ext cx="1656184" cy="165618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5A62D41E-01CF-9143-B59D-F54FCE1AC7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486283">
            <a:off x="8965939" y="5172737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TEASER</a:t>
            </a:r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A95DE50F-DDE3-4F4D-A7DC-4B39C15135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486283">
            <a:off x="8923467" y="5606684"/>
            <a:ext cx="1386591" cy="324584"/>
          </a:xfrm>
        </p:spPr>
        <p:txBody>
          <a:bodyPr lIns="0" tIns="0" rIns="0" bIns="0">
            <a:normAutofit/>
          </a:bodyPr>
          <a:lstStyle>
            <a:lvl1pPr marL="0" indent="0" algn="ctr">
              <a:buFontTx/>
              <a:buNone/>
              <a:defRPr sz="1400" b="0" i="0">
                <a:solidFill>
                  <a:schemeClr val="bg1"/>
                </a:solidFill>
                <a:latin typeface="Source Sans Pro Light" panose="020B0403030403020204" pitchFamily="34" charset="77"/>
              </a:defRPr>
            </a:lvl1pPr>
          </a:lstStyle>
          <a:p>
            <a:pPr lvl="0"/>
            <a:r>
              <a:rPr lang="de-DE" dirty="0" err="1"/>
              <a:t>Subline</a:t>
            </a:r>
            <a:endParaRPr lang="de-DE" dirty="0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0954DE49-7371-4D4F-B552-07D668AA063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7849" y="1623438"/>
            <a:ext cx="8870951" cy="2313562"/>
          </a:xfr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4000" cap="none" baseline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Headline Titel &lt;40 PT 2 bis 3-zeilig</a:t>
            </a:r>
            <a:br>
              <a:rPr lang="de-DE" dirty="0"/>
            </a:br>
            <a:r>
              <a:rPr lang="de-DE" dirty="0"/>
              <a:t>in Minuskeln, Größe kann </a:t>
            </a:r>
            <a:r>
              <a:rPr lang="de-DE" dirty="0" err="1"/>
              <a:t>varieren</a:t>
            </a:r>
            <a:endParaRPr lang="de-DE" dirty="0"/>
          </a:p>
        </p:txBody>
      </p:sp>
      <p:sp>
        <p:nvSpPr>
          <p:cNvPr id="14" name="Textplatzhalter 15">
            <a:extLst>
              <a:ext uri="{FF2B5EF4-FFF2-40B4-BE49-F238E27FC236}">
                <a16:creationId xmlns:a16="http://schemas.microsoft.com/office/drawing/2014/main" id="{39251EA5-8489-704C-8235-BF6782A142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90550" y="4639560"/>
            <a:ext cx="5118100" cy="696912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de-DE" dirty="0"/>
              <a:t>Datum oder URL</a:t>
            </a:r>
          </a:p>
        </p:txBody>
      </p:sp>
      <p:sp>
        <p:nvSpPr>
          <p:cNvPr id="15" name="Textplatzhalter 22">
            <a:extLst>
              <a:ext uri="{FF2B5EF4-FFF2-40B4-BE49-F238E27FC236}">
                <a16:creationId xmlns:a16="http://schemas.microsoft.com/office/drawing/2014/main" id="{00EDDBB1-3774-E147-A2FE-BF389DE0AF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7850" y="3152775"/>
            <a:ext cx="7877175" cy="981075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50% von Headline kann auch </a:t>
            </a:r>
            <a:r>
              <a:rPr lang="de-DE" dirty="0" err="1"/>
              <a:t>mehrzeiligsein</a:t>
            </a:r>
            <a:endParaRPr lang="de-DE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BAD56469-2121-D849-82C5-DBA0F8883348}"/>
              </a:ext>
            </a:extLst>
          </p:cNvPr>
          <p:cNvSpPr/>
          <p:nvPr userDrawn="1"/>
        </p:nvSpPr>
        <p:spPr>
          <a:xfrm>
            <a:off x="577850" y="5768975"/>
            <a:ext cx="432000" cy="104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4353D75A-64F7-E341-A0FE-509FC6236A44}"/>
              </a:ext>
            </a:extLst>
          </p:cNvPr>
          <p:cNvSpPr/>
          <p:nvPr userDrawn="1"/>
        </p:nvSpPr>
        <p:spPr>
          <a:xfrm>
            <a:off x="1009850" y="5768975"/>
            <a:ext cx="432000" cy="10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96FEC29B-EA12-7C48-A818-A717D44AA722}"/>
              </a:ext>
            </a:extLst>
          </p:cNvPr>
          <p:cNvSpPr/>
          <p:nvPr userDrawn="1"/>
        </p:nvSpPr>
        <p:spPr>
          <a:xfrm>
            <a:off x="1441550" y="5768975"/>
            <a:ext cx="432000" cy="104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EEF0E7D-EAC1-4F4D-86CE-8D1744D868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08962" y="769946"/>
            <a:ext cx="2387763" cy="8344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1C6726A-4B0F-F383-9849-B6278D62D130}"/>
              </a:ext>
            </a:extLst>
          </p:cNvPr>
          <p:cNvSpPr txBox="1"/>
          <p:nvPr userDrawn="1"/>
        </p:nvSpPr>
        <p:spPr>
          <a:xfrm>
            <a:off x="6738079" y="1132620"/>
            <a:ext cx="23245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For </a:t>
            </a:r>
            <a:r>
              <a:rPr lang="de-DE" sz="1100" b="0" dirty="0">
                <a:solidFill>
                  <a:srgbClr val="184E8B"/>
                </a:solidFill>
                <a:latin typeface="Source Sans Pro" panose="020B0503030403020204" pitchFamily="34" charset="0"/>
              </a:rPr>
              <a:t>Internal 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Use Only </a:t>
            </a:r>
            <a:r>
              <a:rPr lang="de-DE" sz="1100" b="1">
                <a:solidFill>
                  <a:srgbClr val="184E8B"/>
                </a:solidFill>
                <a:latin typeface="Source Sans Pro" panose="020B0503030403020204" pitchFamily="34" charset="0"/>
              </a:rPr>
              <a:t>or</a:t>
            </a:r>
            <a:r>
              <a:rPr lang="de-DE" sz="1100" b="0">
                <a:solidFill>
                  <a:srgbClr val="184E8B"/>
                </a:solidFill>
                <a:latin typeface="Source Sans Pro" panose="020B0503030403020204" pitchFamily="34" charset="0"/>
              </a:rPr>
              <a:t> Confidential</a:t>
            </a:r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  <a:p>
            <a:pPr algn="r"/>
            <a:endParaRPr lang="de-DE" sz="1100" b="0" dirty="0">
              <a:solidFill>
                <a:srgbClr val="184E8B"/>
              </a:solidFill>
              <a:latin typeface="Source Sans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027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79751980-83CB-1643-BA70-568A79691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B9FB86-B7F2-0B45-90CD-EF690A68C8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5F44F69-732F-B74F-945A-CBDADE8292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1C750C6-0F28-DD4E-ABB0-AE06DA556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Jonas Dube, P3, Tempe, USA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230171-9C22-6342-A988-40172D8959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DF1E7-7728-684B-896D-8CFDB8DC33E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3E64365-23B6-AE43-A8B0-AA3407368BBC}"/>
              </a:ext>
            </a:extLst>
          </p:cNvPr>
          <p:cNvSpPr txBox="1"/>
          <p:nvPr userDrawn="1"/>
        </p:nvSpPr>
        <p:spPr>
          <a:xfrm>
            <a:off x="509155" y="188075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721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62" r:id="rId5"/>
    <p:sldLayoutId id="2147483663" r:id="rId6"/>
    <p:sldLayoutId id="2147483664" r:id="rId7"/>
    <p:sldLayoutId id="2147483665" r:id="rId8"/>
    <p:sldLayoutId id="2147483667" r:id="rId9"/>
    <p:sldLayoutId id="2147483669" r:id="rId10"/>
    <p:sldLayoutId id="2147483668" r:id="rId11"/>
    <p:sldLayoutId id="2147483666" r:id="rId12"/>
    <p:sldLayoutId id="2147483674" r:id="rId13"/>
    <p:sldLayoutId id="2147483670" r:id="rId14"/>
    <p:sldLayoutId id="2147483671" r:id="rId15"/>
    <p:sldLayoutId id="2147483672" r:id="rId16"/>
    <p:sldLayoutId id="2147483673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Source Sans Pro" panose="020B0503030403020204" pitchFamily="34" charset="77"/>
          <a:ea typeface="Roboto" panose="02000000000000000000" pitchFamily="2" charset="0"/>
          <a:cs typeface="Roboto" panose="020000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133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1457" userDrawn="1">
          <p15:clr>
            <a:srgbClr val="F26B43"/>
          </p15:clr>
        </p15:guide>
        <p15:guide id="4" orient="horz" pos="2183" userDrawn="1">
          <p15:clr>
            <a:srgbClr val="F26B43"/>
          </p15:clr>
        </p15:guide>
        <p15:guide id="5" orient="horz" pos="2908" userDrawn="1">
          <p15:clr>
            <a:srgbClr val="F26B43"/>
          </p15:clr>
        </p15:guide>
        <p15:guide id="6" orient="horz" pos="3634" userDrawn="1">
          <p15:clr>
            <a:srgbClr val="F26B43"/>
          </p15:clr>
        </p15:guide>
        <p15:guide id="7" orient="horz" pos="182" userDrawn="1">
          <p15:clr>
            <a:srgbClr val="F26B43"/>
          </p15:clr>
        </p15:guide>
        <p15:guide id="8" pos="182" userDrawn="1">
          <p15:clr>
            <a:srgbClr val="F26B43"/>
          </p15:clr>
        </p15:guide>
        <p15:guide id="9" pos="7498" userDrawn="1">
          <p15:clr>
            <a:srgbClr val="F26B43"/>
          </p15:clr>
        </p15:guide>
        <p15:guide id="10" pos="7316" userDrawn="1">
          <p15:clr>
            <a:srgbClr val="F26B43"/>
          </p15:clr>
        </p15:guide>
        <p15:guide id="11" pos="364" userDrawn="1">
          <p15:clr>
            <a:srgbClr val="F26B43"/>
          </p15:clr>
        </p15:guide>
        <p15:guide id="12" orient="horz" pos="5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hyperlink" Target="https://www.youtube.com/watch?v=N0cUq7n-nkM" TargetMode="Externa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9B8846-155D-1490-A018-907C40E36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7849" y="2312989"/>
            <a:ext cx="8063429" cy="909896"/>
          </a:xfrm>
        </p:spPr>
        <p:txBody>
          <a:bodyPr>
            <a:normAutofit fontScale="90000"/>
          </a:bodyPr>
          <a:lstStyle/>
          <a:p>
            <a:r>
              <a:rPr lang="en-US" cap="none" dirty="0"/>
              <a:t>Na-K-Sb photocathode operation in an SRF photoinjector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B2CCD997-D537-F2AF-2E8D-F8A6B28BFE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7850" y="3295229"/>
            <a:ext cx="9057856" cy="1118433"/>
          </a:xfrm>
        </p:spPr>
        <p:txBody>
          <a:bodyPr/>
          <a:lstStyle/>
          <a:p>
            <a:r>
              <a:rPr lang="en-US" sz="4000" b="1" dirty="0"/>
              <a:t>Results, lessons learned &amp; outlook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1C8CA94-37AB-4AA4-60AD-23F22ACA04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850" y="4540014"/>
            <a:ext cx="7323946" cy="107320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Photocathode for Accelerator Science in Europe 2026</a:t>
            </a:r>
          </a:p>
          <a:p>
            <a:r>
              <a:rPr lang="en-US" dirty="0"/>
              <a:t>September 21, 2026, Orsay, IJCLAB, France</a:t>
            </a:r>
          </a:p>
          <a:p>
            <a:r>
              <a:rPr lang="en-US" dirty="0"/>
              <a:t>Jonas Dube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44B63E0-0E0F-D988-7469-19895A62AC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 rot="486283">
            <a:off x="8948758" y="5171519"/>
            <a:ext cx="1386591" cy="568325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P3 Workshop</a:t>
            </a:r>
          </a:p>
          <a:p>
            <a:r>
              <a:rPr lang="en-US" dirty="0"/>
              <a:t>2025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DEB9EA-376D-CFFD-EC2B-A5C7664C885B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8452" y="3661558"/>
            <a:ext cx="4222699" cy="31964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2519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C1BFA3-D4A6-CD70-3549-A5126FBB8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612067"/>
            <a:ext cx="11036300" cy="703221"/>
          </a:xfrm>
        </p:spPr>
        <p:txBody>
          <a:bodyPr/>
          <a:lstStyle/>
          <a:p>
            <a:r>
              <a:rPr lang="en-US" dirty="0"/>
              <a:t>Thank you for your support!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599606C-4A00-C9AA-45C9-CE4DC55A8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831" y="1414542"/>
            <a:ext cx="5496337" cy="3484563"/>
          </a:xfrm>
        </p:spPr>
        <p:txBody>
          <a:bodyPr/>
          <a:lstStyle/>
          <a:p>
            <a:r>
              <a:rPr lang="en-US" dirty="0"/>
              <a:t>Thanks to the support of the photocathode community we got the possibility for a final </a:t>
            </a:r>
            <a:r>
              <a:rPr lang="en-US" dirty="0" err="1"/>
              <a:t>SEALab</a:t>
            </a:r>
            <a:r>
              <a:rPr lang="en-US" dirty="0"/>
              <a:t> run in Q2 2026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DC2721-C656-663C-3B0A-5B2F7C063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2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7BDEDAD-D6F3-07E4-016F-40C239AD4C3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61467" y="2547120"/>
            <a:ext cx="6069063" cy="394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555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B07F7-482A-C656-1735-55C71182A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402408-0A18-F021-9287-58EADD0DA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Na-K-Sb photocathodes for </a:t>
            </a:r>
            <a:r>
              <a:rPr lang="en-US" dirty="0" err="1"/>
              <a:t>SEALab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F5EF5C-968B-4B20-C35B-D98C3F6EC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49" y="1377724"/>
            <a:ext cx="6369173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Na-K-Sb </a:t>
            </a:r>
            <a:r>
              <a:rPr lang="de-DE" sz="2000" dirty="0" err="1"/>
              <a:t>photocathodes</a:t>
            </a:r>
            <a:r>
              <a:rPr lang="de-DE" sz="2000" dirty="0"/>
              <a:t> promising </a:t>
            </a:r>
            <a:r>
              <a:rPr lang="de-DE" sz="2000" dirty="0" err="1"/>
              <a:t>candidate</a:t>
            </a:r>
            <a:r>
              <a:rPr lang="de-DE" sz="2000" dirty="0"/>
              <a:t> for high-</a:t>
            </a:r>
            <a:r>
              <a:rPr lang="de-DE" sz="2000" dirty="0" err="1"/>
              <a:t>brightness</a:t>
            </a:r>
            <a:r>
              <a:rPr lang="de-DE" sz="2000" dirty="0"/>
              <a:t> </a:t>
            </a:r>
            <a:r>
              <a:rPr lang="de-DE" sz="2000" dirty="0" err="1"/>
              <a:t>applications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High QE, low </a:t>
            </a:r>
            <a:r>
              <a:rPr lang="de-DE" sz="2000" dirty="0" err="1"/>
              <a:t>intrinsic</a:t>
            </a:r>
            <a:r>
              <a:rPr lang="de-DE" sz="2000" dirty="0"/>
              <a:t> </a:t>
            </a:r>
            <a:r>
              <a:rPr lang="de-DE" sz="2000" dirty="0" err="1"/>
              <a:t>emittance</a:t>
            </a:r>
            <a:r>
              <a:rPr lang="de-DE" sz="2000" dirty="0"/>
              <a:t>, </a:t>
            </a:r>
            <a:r>
              <a:rPr lang="de-DE" sz="2000" dirty="0" err="1"/>
              <a:t>improved</a:t>
            </a:r>
            <a:r>
              <a:rPr lang="de-DE" sz="2000" dirty="0"/>
              <a:t> thermal </a:t>
            </a:r>
            <a:r>
              <a:rPr lang="de-DE" sz="2000" dirty="0" err="1"/>
              <a:t>stability</a:t>
            </a:r>
            <a:r>
              <a:rPr lang="de-DE" sz="2000" dirty="0"/>
              <a:t> and </a:t>
            </a:r>
            <a:r>
              <a:rPr lang="de-DE" sz="2000" dirty="0" err="1"/>
              <a:t>lifetime</a:t>
            </a:r>
            <a:r>
              <a:rPr lang="de-DE" sz="2000" dirty="0"/>
              <a:t> </a:t>
            </a:r>
            <a:r>
              <a:rPr lang="de-DE" sz="2000" dirty="0" err="1"/>
              <a:t>compared</a:t>
            </a:r>
            <a:r>
              <a:rPr lang="de-DE" sz="2000" dirty="0"/>
              <a:t> to Cs-K-Sb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/>
              <a:t>Improved</a:t>
            </a:r>
            <a:r>
              <a:rPr lang="de-DE" sz="2000" dirty="0"/>
              <a:t> SRF </a:t>
            </a:r>
            <a:r>
              <a:rPr lang="de-DE" sz="2000" dirty="0" err="1"/>
              <a:t>compatibility</a:t>
            </a:r>
            <a:r>
              <a:rPr lang="de-DE" sz="2000" dirty="0"/>
              <a:t> </a:t>
            </a:r>
            <a:r>
              <a:rPr lang="de-DE" sz="2000" dirty="0" err="1"/>
              <a:t>expected</a:t>
            </a:r>
            <a:r>
              <a:rPr lang="de-DE" sz="2000" dirty="0"/>
              <a:t> due to lack of Cs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Triple </a:t>
            </a:r>
            <a:r>
              <a:rPr lang="de-DE" sz="2000" dirty="0" err="1"/>
              <a:t>evaporation</a:t>
            </a:r>
            <a:r>
              <a:rPr lang="de-DE" sz="2000" dirty="0"/>
              <a:t> </a:t>
            </a:r>
            <a:r>
              <a:rPr lang="de-DE" sz="2000" dirty="0" err="1"/>
              <a:t>growth</a:t>
            </a:r>
            <a:r>
              <a:rPr lang="de-DE" sz="2000" dirty="0"/>
              <a:t> for </a:t>
            </a:r>
            <a:r>
              <a:rPr lang="de-DE" sz="2000" dirty="0" err="1"/>
              <a:t>more</a:t>
            </a:r>
            <a:r>
              <a:rPr lang="de-DE" sz="2000" dirty="0"/>
              <a:t> </a:t>
            </a:r>
            <a:r>
              <a:rPr lang="de-DE" sz="2000" dirty="0" err="1"/>
              <a:t>homogeneous</a:t>
            </a:r>
            <a:r>
              <a:rPr lang="de-DE" sz="2000" dirty="0"/>
              <a:t> and </a:t>
            </a:r>
            <a:r>
              <a:rPr lang="de-DE" sz="2000" dirty="0" err="1"/>
              <a:t>reproducible</a:t>
            </a:r>
            <a:r>
              <a:rPr lang="de-DE" sz="2000" dirty="0"/>
              <a:t> </a:t>
            </a:r>
            <a:r>
              <a:rPr lang="de-DE" sz="2000" dirty="0" err="1"/>
              <a:t>photocathodes</a:t>
            </a:r>
            <a:r>
              <a:rPr lang="de-DE" sz="2000" dirty="0"/>
              <a:t> [1]</a:t>
            </a:r>
          </a:p>
          <a:p>
            <a:pPr algn="l"/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AB45289-51AF-A2A3-9D76-705BAD1D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3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0EC0874-3AB2-BA8C-297F-24FBE97247C0}"/>
              </a:ext>
            </a:extLst>
          </p:cNvPr>
          <p:cNvSpPr txBox="1"/>
          <p:nvPr/>
        </p:nvSpPr>
        <p:spPr>
          <a:xfrm>
            <a:off x="581850" y="5840584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dirty="0">
                <a:solidFill>
                  <a:schemeClr val="accent1"/>
                </a:solidFill>
              </a:rPr>
              <a:t>[1] Wang, C., et al. "Triple evaporation growth of sodium–potassium–antimonide thin films as photoemission source for electron accelerators." Journal of Physics D: Applied Physics 59.7 (2026): 075102.</a:t>
            </a:r>
            <a:endParaRPr lang="de-DE" sz="1400" dirty="0">
              <a:solidFill>
                <a:schemeClr val="accent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9B3D610-F730-396C-D023-C1AF94F94C98}"/>
              </a:ext>
            </a:extLst>
          </p:cNvPr>
          <p:cNvSpPr txBox="1"/>
          <p:nvPr/>
        </p:nvSpPr>
        <p:spPr>
          <a:xfrm>
            <a:off x="7635834" y="5237434"/>
            <a:ext cx="455616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1: Triple evaporation growth procedure</a:t>
            </a:r>
          </a:p>
        </p:txBody>
      </p:sp>
      <p:pic>
        <p:nvPicPr>
          <p:cNvPr id="7" name="Inhaltsplatzhalter 5">
            <a:extLst>
              <a:ext uri="{FF2B5EF4-FFF2-40B4-BE49-F238E27FC236}">
                <a16:creationId xmlns:a16="http://schemas.microsoft.com/office/drawing/2014/main" id="{0506BA97-E68F-8282-67FA-E6F6E21E8E1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0794" y="1664898"/>
            <a:ext cx="4551206" cy="356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92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56388-4369-F47B-77B6-8B89A5C7A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A5700F04-2377-75F6-2A3C-6EA95EDF62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A426BF-07EC-9497-8FB6-503E006F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4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4FDDC8E5-B5EB-C0D5-1483-9720DB6038B9}"/>
              </a:ext>
            </a:extLst>
          </p:cNvPr>
          <p:cNvGrpSpPr/>
          <p:nvPr/>
        </p:nvGrpSpPr>
        <p:grpSpPr>
          <a:xfrm>
            <a:off x="1373463" y="3429000"/>
            <a:ext cx="5284274" cy="2665987"/>
            <a:chOff x="1675387" y="4045364"/>
            <a:chExt cx="5284274" cy="2665987"/>
          </a:xfrm>
        </p:grpSpPr>
        <p:sp>
          <p:nvSpPr>
            <p:cNvPr id="22" name="Pfeil: nach rechts 21">
              <a:extLst>
                <a:ext uri="{FF2B5EF4-FFF2-40B4-BE49-F238E27FC236}">
                  <a16:creationId xmlns:a16="http://schemas.microsoft.com/office/drawing/2014/main" id="{FF13FA16-52E5-D098-8B70-964B59AE8464}"/>
                </a:ext>
              </a:extLst>
            </p:cNvPr>
            <p:cNvSpPr/>
            <p:nvPr/>
          </p:nvSpPr>
          <p:spPr>
            <a:xfrm rot="423981">
              <a:off x="4771941" y="4660208"/>
              <a:ext cx="2187720" cy="27604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73882983-7C53-8639-70BF-31AD9C933E06}"/>
                </a:ext>
              </a:extLst>
            </p:cNvPr>
            <p:cNvGrpSpPr/>
            <p:nvPr/>
          </p:nvGrpSpPr>
          <p:grpSpPr>
            <a:xfrm>
              <a:off x="1675387" y="4045364"/>
              <a:ext cx="3554650" cy="2665987"/>
              <a:chOff x="1675387" y="4045364"/>
              <a:chExt cx="3554650" cy="2665987"/>
            </a:xfrm>
          </p:grpSpPr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8FF269F8-E7D9-4B49-2DC6-9F02029A74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675388" y="4045364"/>
                <a:ext cx="3554649" cy="2665987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  <p:sp>
            <p:nvSpPr>
              <p:cNvPr id="20" name="Rechteck 19">
                <a:extLst>
                  <a:ext uri="{FF2B5EF4-FFF2-40B4-BE49-F238E27FC236}">
                    <a16:creationId xmlns:a16="http://schemas.microsoft.com/office/drawing/2014/main" id="{97E7DB7E-5C79-EB3A-D418-4ACB7959380E}"/>
                  </a:ext>
                </a:extLst>
              </p:cNvPr>
              <p:cNvSpPr/>
              <p:nvPr/>
            </p:nvSpPr>
            <p:spPr>
              <a:xfrm>
                <a:off x="1675387" y="4045364"/>
                <a:ext cx="3554649" cy="371361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Transfer system + Gun (QE #2 &amp; #3)</a:t>
                </a:r>
              </a:p>
            </p:txBody>
          </p:sp>
        </p:grpSp>
      </p:grpSp>
      <p:grpSp>
        <p:nvGrpSpPr>
          <p:cNvPr id="31" name="Gruppieren 30">
            <a:extLst>
              <a:ext uri="{FF2B5EF4-FFF2-40B4-BE49-F238E27FC236}">
                <a16:creationId xmlns:a16="http://schemas.microsoft.com/office/drawing/2014/main" id="{76734E42-B20C-1361-3C6D-B51F2AE9CEB3}"/>
              </a:ext>
            </a:extLst>
          </p:cNvPr>
          <p:cNvGrpSpPr/>
          <p:nvPr/>
        </p:nvGrpSpPr>
        <p:grpSpPr>
          <a:xfrm>
            <a:off x="6666408" y="198408"/>
            <a:ext cx="4508696" cy="2945934"/>
            <a:chOff x="6666408" y="198408"/>
            <a:chExt cx="4508696" cy="2945934"/>
          </a:xfrm>
        </p:grpSpPr>
        <p:sp>
          <p:nvSpPr>
            <p:cNvPr id="29" name="Pfeil: nach rechts 28">
              <a:extLst>
                <a:ext uri="{FF2B5EF4-FFF2-40B4-BE49-F238E27FC236}">
                  <a16:creationId xmlns:a16="http://schemas.microsoft.com/office/drawing/2014/main" id="{57303B4C-7E96-1E69-771F-FFFF50BA8F60}"/>
                </a:ext>
              </a:extLst>
            </p:cNvPr>
            <p:cNvSpPr/>
            <p:nvPr/>
          </p:nvSpPr>
          <p:spPr>
            <a:xfrm rot="1058986">
              <a:off x="8987384" y="2543137"/>
              <a:ext cx="2187720" cy="276046"/>
            </a:xfrm>
            <a:prstGeom prst="rightArrow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7" name="Gruppieren 26">
              <a:extLst>
                <a:ext uri="{FF2B5EF4-FFF2-40B4-BE49-F238E27FC236}">
                  <a16:creationId xmlns:a16="http://schemas.microsoft.com/office/drawing/2014/main" id="{78DD64DE-00AD-17E0-88F8-A25C86FDB69D}"/>
                </a:ext>
              </a:extLst>
            </p:cNvPr>
            <p:cNvGrpSpPr/>
            <p:nvPr/>
          </p:nvGrpSpPr>
          <p:grpSpPr>
            <a:xfrm>
              <a:off x="6666408" y="198408"/>
              <a:ext cx="2677184" cy="2945934"/>
              <a:chOff x="6666408" y="198408"/>
              <a:chExt cx="2677184" cy="2945934"/>
            </a:xfrm>
          </p:grpSpPr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C1F2BB62-DE3D-7381-52FC-3285FB8DF1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6666408" y="198408"/>
                <a:ext cx="2677184" cy="2945934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  <p:sp>
            <p:nvSpPr>
              <p:cNvPr id="26" name="Rechteck 25">
                <a:extLst>
                  <a:ext uri="{FF2B5EF4-FFF2-40B4-BE49-F238E27FC236}">
                    <a16:creationId xmlns:a16="http://schemas.microsoft.com/office/drawing/2014/main" id="{15BB2F93-0341-FC41-DDBA-0C472AC4B677}"/>
                  </a:ext>
                </a:extLst>
              </p:cNvPr>
              <p:cNvSpPr/>
              <p:nvPr/>
            </p:nvSpPr>
            <p:spPr>
              <a:xfrm>
                <a:off x="6666408" y="198408"/>
                <a:ext cx="2677184" cy="40011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Photocathode Lab (QE #1)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965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252E3-D2CE-D4E3-C5EF-0086B49AB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DD15FE62-C0F8-14B1-0B4D-7D1882F994F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1652" y="1752948"/>
            <a:ext cx="5047013" cy="34246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312F001-86E0-9A33-F9FB-952F545B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Na-K-Sb photocathodes for </a:t>
            </a:r>
            <a:r>
              <a:rPr lang="en-US" dirty="0" err="1"/>
              <a:t>SEALab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3342C8E-1D9E-31E5-F953-5CCACCF6F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777508"/>
            <a:ext cx="6369173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&gt; 5 % </a:t>
            </a:r>
            <a:r>
              <a:rPr lang="de-DE" sz="2000" dirty="0" err="1"/>
              <a:t>regularly</a:t>
            </a:r>
            <a:r>
              <a:rPr lang="de-DE" sz="2000" dirty="0"/>
              <a:t> </a:t>
            </a:r>
            <a:r>
              <a:rPr lang="de-DE" sz="2000" dirty="0" err="1"/>
              <a:t>achieved</a:t>
            </a:r>
            <a:r>
              <a:rPr lang="de-DE" sz="2000" dirty="0"/>
              <a:t>, </a:t>
            </a:r>
            <a:r>
              <a:rPr lang="de-DE" sz="2000" dirty="0" err="1"/>
              <a:t>highest</a:t>
            </a:r>
            <a:r>
              <a:rPr lang="de-DE" sz="2000" dirty="0"/>
              <a:t> QE </a:t>
            </a:r>
            <a:r>
              <a:rPr lang="de-DE" sz="2000" dirty="0" err="1"/>
              <a:t>close</a:t>
            </a:r>
            <a:r>
              <a:rPr lang="de-DE" sz="2000" dirty="0"/>
              <a:t> to 10 %</a:t>
            </a:r>
            <a:br>
              <a:rPr lang="de-DE" sz="2000" dirty="0"/>
            </a:br>
            <a:r>
              <a:rPr lang="de-DE" sz="2000" dirty="0"/>
              <a:t>(at 520 </a:t>
            </a:r>
            <a:r>
              <a:rPr lang="de-DE" sz="2000" dirty="0" err="1"/>
              <a:t>nm</a:t>
            </a:r>
            <a:r>
              <a:rPr lang="de-DE" sz="20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Strong </a:t>
            </a:r>
            <a:r>
              <a:rPr lang="de-DE" sz="2000" dirty="0" err="1"/>
              <a:t>degradation</a:t>
            </a:r>
            <a:r>
              <a:rPr lang="de-DE" sz="2000" dirty="0"/>
              <a:t> </a:t>
            </a:r>
            <a:r>
              <a:rPr lang="de-DE" sz="2000" dirty="0" err="1"/>
              <a:t>between</a:t>
            </a:r>
            <a:r>
              <a:rPr lang="de-DE" sz="2000" dirty="0"/>
              <a:t> </a:t>
            </a:r>
            <a:r>
              <a:rPr lang="de-DE" sz="2000" dirty="0" err="1"/>
              <a:t>preparation</a:t>
            </a:r>
            <a:r>
              <a:rPr lang="de-DE" sz="2000" dirty="0"/>
              <a:t> and </a:t>
            </a:r>
            <a:r>
              <a:rPr lang="de-DE" sz="2000" dirty="0" err="1"/>
              <a:t>operation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/>
              <a:t>Improved</a:t>
            </a:r>
            <a:r>
              <a:rPr lang="de-DE" sz="2000" dirty="0"/>
              <a:t> by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order</a:t>
            </a:r>
            <a:r>
              <a:rPr lang="de-DE" sz="2000" dirty="0"/>
              <a:t> of </a:t>
            </a:r>
            <a:r>
              <a:rPr lang="de-DE" sz="2000" dirty="0" err="1"/>
              <a:t>magnitude</a:t>
            </a:r>
            <a:r>
              <a:rPr lang="de-DE" sz="2000" dirty="0"/>
              <a:t> due to recipe </a:t>
            </a:r>
            <a:r>
              <a:rPr lang="de-DE" sz="2000" dirty="0" err="1"/>
              <a:t>optimization</a:t>
            </a:r>
            <a:r>
              <a:rPr lang="de-DE" sz="2000" dirty="0"/>
              <a:t> and </a:t>
            </a:r>
            <a:r>
              <a:rPr lang="de-DE" sz="2000" dirty="0" err="1"/>
              <a:t>vacuum</a:t>
            </a:r>
            <a:r>
              <a:rPr lang="de-DE" sz="2000" dirty="0"/>
              <a:t> </a:t>
            </a:r>
            <a:r>
              <a:rPr lang="de-DE" sz="2000" dirty="0" err="1"/>
              <a:t>improvement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algn="l"/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93F0FA-1E5C-F63C-F6C7-EE1228DA2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5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C773957-58C7-CEAE-1252-F3050D72E206}"/>
              </a:ext>
            </a:extLst>
          </p:cNvPr>
          <p:cNvSpPr txBox="1"/>
          <p:nvPr/>
        </p:nvSpPr>
        <p:spPr>
          <a:xfrm>
            <a:off x="7635834" y="5514433"/>
            <a:ext cx="4556166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2: Overview of the 4 photocathodes prepared for </a:t>
            </a:r>
            <a:r>
              <a:rPr lang="en-US" sz="1200" dirty="0" err="1"/>
              <a:t>SEALab</a:t>
            </a:r>
            <a:endParaRPr lang="en-US" sz="1200" dirty="0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8F2AC43-2D2D-669D-A4CF-D93B6FBC3E93}"/>
              </a:ext>
            </a:extLst>
          </p:cNvPr>
          <p:cNvSpPr txBox="1"/>
          <p:nvPr/>
        </p:nvSpPr>
        <p:spPr>
          <a:xfrm>
            <a:off x="7988060" y="5113139"/>
            <a:ext cx="95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QE #1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826C97A-5B74-016F-2541-F8B5059B0FEC}"/>
              </a:ext>
            </a:extLst>
          </p:cNvPr>
          <p:cNvSpPr txBox="1"/>
          <p:nvPr/>
        </p:nvSpPr>
        <p:spPr>
          <a:xfrm>
            <a:off x="10926791" y="5140622"/>
            <a:ext cx="95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QE #3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E97A5028-F396-5A4D-321A-E6D5AD0EBC34}"/>
              </a:ext>
            </a:extLst>
          </p:cNvPr>
          <p:cNvSpPr txBox="1"/>
          <p:nvPr/>
        </p:nvSpPr>
        <p:spPr>
          <a:xfrm>
            <a:off x="9437966" y="5113139"/>
            <a:ext cx="951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QE #2</a:t>
            </a:r>
          </a:p>
        </p:txBody>
      </p:sp>
    </p:spTree>
    <p:extLst>
      <p:ext uri="{BB962C8B-B14F-4D97-AF65-F5344CB8AC3E}">
        <p14:creationId xmlns:p14="http://schemas.microsoft.com/office/powerpoint/2010/main" val="2334742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AC2B8-730B-EDF7-6FB9-1637180B5A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C6DEF-A545-6C2C-9914-B50907F86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Na-K-Sb photocathodes for </a:t>
            </a:r>
            <a:r>
              <a:rPr lang="en-US" dirty="0" err="1"/>
              <a:t>SEALab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5590C6-7945-78FE-5D05-CC7EA60DA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50" y="1377724"/>
            <a:ext cx="5811074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First </a:t>
            </a:r>
            <a:r>
              <a:rPr lang="de-DE" sz="2000" dirty="0" err="1"/>
              <a:t>operation</a:t>
            </a:r>
            <a:r>
              <a:rPr lang="de-DE" sz="2000" dirty="0"/>
              <a:t> of Na-K-Sb </a:t>
            </a:r>
            <a:r>
              <a:rPr lang="de-DE" sz="2000" dirty="0" err="1"/>
              <a:t>photocathodes</a:t>
            </a:r>
            <a:r>
              <a:rPr lang="de-DE" sz="2000" dirty="0"/>
              <a:t> in an SRF </a:t>
            </a:r>
            <a:r>
              <a:rPr lang="de-DE" sz="2000" dirty="0" err="1"/>
              <a:t>photoinjector</a:t>
            </a:r>
            <a:r>
              <a:rPr lang="de-DE" sz="2000" dirty="0"/>
              <a:t> in 2025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Low </a:t>
            </a:r>
            <a:r>
              <a:rPr lang="de-DE" sz="2000" dirty="0" err="1"/>
              <a:t>field</a:t>
            </a:r>
            <a:r>
              <a:rPr lang="de-DE" sz="2000" dirty="0"/>
              <a:t> </a:t>
            </a:r>
            <a:r>
              <a:rPr lang="de-DE" sz="2000" dirty="0" err="1"/>
              <a:t>emission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/>
              <a:t>No</a:t>
            </a:r>
            <a:r>
              <a:rPr lang="de-DE" sz="2000" dirty="0"/>
              <a:t> </a:t>
            </a:r>
            <a:r>
              <a:rPr lang="de-DE" sz="2000" dirty="0" err="1"/>
              <a:t>multipacting</a:t>
            </a:r>
            <a:r>
              <a:rPr lang="de-DE" sz="2000" dirty="0"/>
              <a:t> (at 3 kV DC </a:t>
            </a:r>
            <a:r>
              <a:rPr lang="de-DE" sz="2000" dirty="0" err="1"/>
              <a:t>bias</a:t>
            </a:r>
            <a:r>
              <a:rPr lang="de-DE" sz="2000" dirty="0"/>
              <a:t> at </a:t>
            </a:r>
            <a:r>
              <a:rPr lang="de-DE" sz="2000" dirty="0" err="1"/>
              <a:t>cathode</a:t>
            </a:r>
            <a:r>
              <a:rPr lang="de-DE" sz="2000" dirty="0"/>
              <a:t> </a:t>
            </a:r>
            <a:r>
              <a:rPr lang="de-DE" sz="2000" dirty="0" err="1"/>
              <a:t>insert</a:t>
            </a:r>
            <a:r>
              <a:rPr lang="de-DE" sz="2000" dirty="0"/>
              <a:t>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algn="l"/>
            <a:endParaRPr lang="de-DE" sz="2000" dirty="0"/>
          </a:p>
          <a:p>
            <a:pPr algn="l"/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/>
              <a:t>Results</a:t>
            </a:r>
            <a:r>
              <a:rPr lang="de-DE" sz="2000" dirty="0"/>
              <a:t> of the </a:t>
            </a:r>
            <a:r>
              <a:rPr lang="de-DE" sz="2000" dirty="0" err="1"/>
              <a:t>first</a:t>
            </a:r>
            <a:r>
              <a:rPr lang="de-DE" sz="2000" dirty="0"/>
              <a:t> </a:t>
            </a:r>
            <a:r>
              <a:rPr lang="de-DE" sz="2000" dirty="0" err="1"/>
              <a:t>two</a:t>
            </a:r>
            <a:r>
              <a:rPr lang="de-DE" sz="2000" dirty="0"/>
              <a:t> </a:t>
            </a:r>
            <a:r>
              <a:rPr lang="de-DE" sz="2000" dirty="0" err="1"/>
              <a:t>runs</a:t>
            </a:r>
            <a:r>
              <a:rPr lang="de-DE" sz="2000" dirty="0"/>
              <a:t> </a:t>
            </a:r>
            <a:r>
              <a:rPr lang="de-DE" sz="2000" dirty="0" err="1"/>
              <a:t>published</a:t>
            </a:r>
            <a:r>
              <a:rPr lang="de-DE" sz="2000" dirty="0"/>
              <a:t> [2]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algn="l"/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0F28BA1-FD9F-B6A2-0CF6-D3766013B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6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71A2D9F1-C95E-6C9C-76FD-D1BABA5679BA}"/>
              </a:ext>
            </a:extLst>
          </p:cNvPr>
          <p:cNvSpPr txBox="1"/>
          <p:nvPr/>
        </p:nvSpPr>
        <p:spPr>
          <a:xfrm>
            <a:off x="8652294" y="849101"/>
            <a:ext cx="3537438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3: The </a:t>
            </a:r>
            <a:r>
              <a:rPr lang="en-US" sz="1200" dirty="0" err="1"/>
              <a:t>SEALab</a:t>
            </a:r>
            <a:r>
              <a:rPr lang="en-US" sz="1200" dirty="0"/>
              <a:t> photoinjector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4F47490-6526-BF16-1DB4-DD7ACB309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181" y="4668950"/>
            <a:ext cx="5355551" cy="1726169"/>
          </a:xfrm>
          <a:prstGeom prst="rect">
            <a:avLst/>
          </a:prstGeom>
        </p:spPr>
      </p:pic>
      <p:sp>
        <p:nvSpPr>
          <p:cNvPr id="8" name="Pfeil: nach rechts 7">
            <a:extLst>
              <a:ext uri="{FF2B5EF4-FFF2-40B4-BE49-F238E27FC236}">
                <a16:creationId xmlns:a16="http://schemas.microsoft.com/office/drawing/2014/main" id="{A239F23A-1DBC-D5F7-6189-E86F2BE7221D}"/>
              </a:ext>
            </a:extLst>
          </p:cNvPr>
          <p:cNvSpPr/>
          <p:nvPr/>
        </p:nvSpPr>
        <p:spPr>
          <a:xfrm>
            <a:off x="5571130" y="5325001"/>
            <a:ext cx="987484" cy="207034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F0B57F1B-23CF-8029-8B5E-6D72E1452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158" y="1126100"/>
            <a:ext cx="4644574" cy="34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275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82400-E90D-6D6A-CE98-6F69C46F9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0E8B833-A9DD-198F-2FB6-08923B2EC45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1604" y="1270660"/>
            <a:ext cx="6820395" cy="397856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280034B-16B8-60C5-54D7-C17FD04A45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The final </a:t>
            </a:r>
            <a:r>
              <a:rPr lang="en-US" dirty="0" err="1"/>
              <a:t>SEALab</a:t>
            </a:r>
            <a:r>
              <a:rPr lang="en-US" dirty="0"/>
              <a:t> run (May – July 2026)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D39070F-06D4-1AFC-89A0-891526C065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1" y="1598558"/>
            <a:ext cx="4967926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About 240 h of RF and beam </a:t>
            </a:r>
            <a:r>
              <a:rPr lang="de-DE" sz="2000" dirty="0" err="1"/>
              <a:t>operation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/>
              <a:t>~0.42 C total </a:t>
            </a:r>
            <a:r>
              <a:rPr lang="de-DE" sz="2000" dirty="0" err="1"/>
              <a:t>extracted</a:t>
            </a:r>
            <a:r>
              <a:rPr lang="de-DE" sz="2000" dirty="0"/>
              <a:t> </a:t>
            </a:r>
            <a:r>
              <a:rPr lang="de-DE" sz="2000" dirty="0" err="1"/>
              <a:t>charge</a:t>
            </a: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/>
              <a:t>Photocathode</a:t>
            </a:r>
            <a:r>
              <a:rPr lang="de-DE" sz="2000" dirty="0"/>
              <a:t> QE </a:t>
            </a:r>
            <a:r>
              <a:rPr lang="de-DE" sz="2000" dirty="0" err="1"/>
              <a:t>can</a:t>
            </a:r>
            <a:r>
              <a:rPr lang="de-DE" sz="2000" dirty="0"/>
              <a:t> </a:t>
            </a:r>
            <a:r>
              <a:rPr lang="de-DE" sz="2000" dirty="0" err="1"/>
              <a:t>recover</a:t>
            </a:r>
            <a:r>
              <a:rPr lang="de-DE" sz="2000" dirty="0"/>
              <a:t> </a:t>
            </a: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already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observed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during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first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run</a:t>
            </a:r>
            <a:r>
              <a:rPr lang="de-DE" sz="2000" dirty="0">
                <a:sym typeface="Wingdings" panose="05000000000000000000" pitchFamily="2" charset="2"/>
              </a:rPr>
              <a:t>, </a:t>
            </a:r>
            <a:r>
              <a:rPr lang="de-DE" sz="2000" dirty="0" err="1">
                <a:sym typeface="Wingdings" panose="05000000000000000000" pitchFamily="2" charset="2"/>
              </a:rPr>
              <a:t>this</a:t>
            </a:r>
            <a:r>
              <a:rPr lang="de-DE" sz="2000" dirty="0">
                <a:sym typeface="Wingdings" panose="05000000000000000000" pitchFamily="2" charset="2"/>
              </a:rPr>
              <a:t> time </a:t>
            </a:r>
            <a:r>
              <a:rPr lang="de-DE" sz="2000" dirty="0" err="1">
                <a:sym typeface="Wingdings" panose="05000000000000000000" pitchFamily="2" charset="2"/>
              </a:rPr>
              <a:t>detailed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investigations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Investigation of </a:t>
            </a:r>
            <a:r>
              <a:rPr lang="de-DE" sz="2000" dirty="0" err="1">
                <a:sym typeface="Wingdings" panose="05000000000000000000" pitchFamily="2" charset="2"/>
              </a:rPr>
              <a:t>photocathode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parameters</a:t>
            </a:r>
            <a:r>
              <a:rPr lang="de-DE" sz="2000" dirty="0">
                <a:sym typeface="Wingdings" panose="05000000000000000000" pitchFamily="2" charset="2"/>
              </a:rPr>
              <a:t> (QE, MTE, </a:t>
            </a:r>
            <a:r>
              <a:rPr lang="de-DE" sz="2000" dirty="0" err="1">
                <a:sym typeface="Wingdings" panose="05000000000000000000" pitchFamily="2" charset="2"/>
              </a:rPr>
              <a:t>threshold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energy</a:t>
            </a:r>
            <a:r>
              <a:rPr lang="de-DE" sz="2000" dirty="0">
                <a:sym typeface="Wingdings" panose="05000000000000000000" pitchFamily="2" charset="2"/>
              </a:rPr>
              <a:t>)</a:t>
            </a:r>
            <a:endParaRPr lang="de-DE" sz="20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45D0B91-12CA-2E81-21FC-537BC19D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7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D64F381-CDFA-E179-1A3F-573373EF29A9}"/>
              </a:ext>
            </a:extLst>
          </p:cNvPr>
          <p:cNvSpPr txBox="1"/>
          <p:nvPr/>
        </p:nvSpPr>
        <p:spPr>
          <a:xfrm>
            <a:off x="5838948" y="5176258"/>
            <a:ext cx="5199165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4: Overview of the final </a:t>
            </a:r>
            <a:r>
              <a:rPr lang="en-US" sz="1200" dirty="0" err="1"/>
              <a:t>SEALab</a:t>
            </a:r>
            <a:r>
              <a:rPr lang="en-US" sz="1200" dirty="0"/>
              <a:t> run with the photocathode SEA04. The QE, RF operation and extracted charge is shown.</a:t>
            </a:r>
          </a:p>
        </p:txBody>
      </p:sp>
    </p:spTree>
    <p:extLst>
      <p:ext uri="{BB962C8B-B14F-4D97-AF65-F5344CB8AC3E}">
        <p14:creationId xmlns:p14="http://schemas.microsoft.com/office/powerpoint/2010/main" val="105770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F981F-0539-B6DD-B399-F7DE0A7FA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2A6DFB-1FFD-048B-1B4C-21D6D0389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Threshold energy - Schottky scans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042356F-B1E8-984E-44F9-815C8A17933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851" y="1358584"/>
                <a:ext cx="4834432" cy="4742865"/>
              </a:xfrm>
            </p:spPr>
            <p:txBody>
              <a:bodyPr>
                <a:normAutofit/>
              </a:bodyPr>
              <a:lstStyle/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Threshold </a:t>
                </a:r>
                <a:r>
                  <a:rPr lang="de-DE" sz="2000" dirty="0" err="1"/>
                  <a:t>energy</a:t>
                </a:r>
                <a:r>
                  <a:rPr lang="de-DE" sz="20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de-DE" sz="2000" dirty="0"/>
                  <a:t> </a:t>
                </a:r>
                <a:r>
                  <a:rPr lang="de-DE" sz="2000" dirty="0" err="1"/>
                  <a:t>is</a:t>
                </a:r>
                <a:r>
                  <a:rPr lang="de-DE" sz="2000" dirty="0"/>
                  <a:t> a </a:t>
                </a:r>
                <a:r>
                  <a:rPr lang="de-DE" sz="2000" dirty="0" err="1"/>
                  <a:t>key</a:t>
                </a:r>
                <a:r>
                  <a:rPr lang="de-DE" sz="2000" dirty="0"/>
                  <a:t> </a:t>
                </a:r>
                <a:r>
                  <a:rPr lang="de-DE" sz="2000" dirty="0" err="1"/>
                  <a:t>parameter</a:t>
                </a:r>
                <a:r>
                  <a:rPr lang="de-DE" sz="2000" dirty="0"/>
                  <a:t> for </a:t>
                </a:r>
                <a:r>
                  <a:rPr lang="de-DE" sz="2000" dirty="0" err="1"/>
                  <a:t>photocathode</a:t>
                </a:r>
                <a:r>
                  <a:rPr lang="de-DE" sz="2000" dirty="0"/>
                  <a:t> </a:t>
                </a:r>
                <a:r>
                  <a:rPr lang="de-DE" sz="2000" dirty="0" err="1"/>
                  <a:t>performance</a:t>
                </a:r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  <m:r>
                      <a:rPr lang="de-DE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𝑣𝑎𝑐</m:t>
                        </m:r>
                      </m:sub>
                    </m:sSub>
                    <m:r>
                      <a:rPr lang="de-DE" sz="20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</a:rPr>
                          <m:t>𝑉𝐵𝑀</m:t>
                        </m:r>
                      </m:sub>
                    </m:sSub>
                  </m:oMath>
                </a14:m>
                <a:endParaRPr lang="de-DE" sz="2000" dirty="0"/>
              </a:p>
              <a:p>
                <a:pPr algn="l"/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de-DE" sz="2000" dirty="0"/>
                  <a:t>It </a:t>
                </a:r>
                <a:r>
                  <a:rPr lang="de-DE" sz="2000" dirty="0" err="1"/>
                  <a:t>describes</a:t>
                </a:r>
                <a:r>
                  <a:rPr lang="de-DE" sz="2000" dirty="0"/>
                  <a:t> QE, MTE and </a:t>
                </a:r>
                <a:r>
                  <a:rPr lang="de-DE" sz="2000" dirty="0" err="1"/>
                  <a:t>degradation</a:t>
                </a:r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r>
                  <a:rPr lang="de-DE" sz="2000" dirty="0" err="1"/>
                  <a:t>Measure</a:t>
                </a:r>
                <a:r>
                  <a:rPr lang="de-DE" sz="2000" dirty="0"/>
                  <a:t> the QE as a </a:t>
                </a:r>
                <a:r>
                  <a:rPr lang="de-DE" sz="2000" dirty="0" err="1"/>
                  <a:t>function</a:t>
                </a:r>
                <a:r>
                  <a:rPr lang="de-DE" sz="2000" dirty="0"/>
                  <a:t> of the </a:t>
                </a:r>
                <a:r>
                  <a:rPr lang="de-DE" sz="2000" dirty="0" err="1"/>
                  <a:t>phase</a:t>
                </a:r>
                <a:r>
                  <a:rPr lang="de-DE" sz="2000" dirty="0"/>
                  <a:t> shift </a:t>
                </a:r>
                <a:r>
                  <a:rPr lang="de-DE" sz="2000" dirty="0" err="1"/>
                  <a:t>between</a:t>
                </a:r>
                <a:r>
                  <a:rPr lang="de-DE" sz="2000" dirty="0"/>
                  <a:t> RF and </a:t>
                </a:r>
                <a:r>
                  <a:rPr lang="de-DE" sz="2000" dirty="0" err="1"/>
                  <a:t>laser</a:t>
                </a:r>
                <a:r>
                  <a:rPr lang="de-DE" sz="2000" dirty="0"/>
                  <a:t> pulse</a:t>
                </a:r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:endParaRPr lang="de-DE" sz="2000" dirty="0"/>
              </a:p>
              <a:p>
                <a:pPr marL="342900" indent="-342900" algn="l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𝑄𝐸</m:t>
                    </m:r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de-DE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de-DE" sz="2000" i="0"/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lang="de-DE" sz="2000" i="0"/>
                              <m:t>ℏ</m:t>
                            </m:r>
                            <m:r>
                              <m:rPr>
                                <m:sty m:val="p"/>
                              </m:rPr>
                              <a:rPr lang="de-DE" sz="2000" i="1">
                                <a:latin typeface="Cambria Math" panose="02040503050406030204" pitchFamily="18" charset="0"/>
                              </a:rPr>
                              <m:t>ω</m:t>
                            </m:r>
                            <m:r>
                              <a:rPr lang="de-DE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de-DE" sz="2000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  <m:r>
                              <m:rPr>
                                <m:nor/>
                              </m:rPr>
                              <a:rPr lang="de-DE" sz="2000" i="0"/>
                              <m:t> +</m:t>
                            </m:r>
                            <m:rad>
                              <m:radPr>
                                <m:degHide m:val="on"/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f>
                                  <m:fPr>
                                    <m:ctrlP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p>
                                      <m:sSupPr>
                                        <m:ctrlP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e>
                                      <m:sup>
                                        <m: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sup>
                                    </m:sSup>
                                  </m:num>
                                  <m:den>
                                    <m: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  <m:r>
                                      <a:rPr lang="de-DE" sz="20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sSub>
                                      <m:sSubPr>
                                        <m:ctrlP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  <m:t>𝜖</m:t>
                                        </m:r>
                                      </m:e>
                                      <m:sub>
                                        <m:r>
                                          <a:rPr lang="de-DE" sz="2000" i="1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den>
                                </m:f>
                                <m:r>
                                  <a:rPr lang="de-DE" sz="2000" i="1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  <m:func>
                                  <m:funcPr>
                                    <m:ctrlPr>
                                      <a:rPr lang="de-DE" sz="200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de-DE" sz="2000">
                                        <a:latin typeface="Cambria Math" panose="02040503050406030204" pitchFamily="18" charset="0"/>
                                      </a:rPr>
                                      <m:t>sin</m:t>
                                    </m:r>
                                  </m:fName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2000">
                                        <a:latin typeface="Cambria Math" panose="02040503050406030204" pitchFamily="18" charset="0"/>
                                      </a:rPr>
                                      <m:t>Θ</m:t>
                                    </m:r>
                                  </m:e>
                                </m:func>
                              </m:e>
                            </m:rad>
                          </m:e>
                        </m:d>
                      </m:e>
                      <m:sup>
                        <m:r>
                          <a:rPr lang="de-DE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de-DE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sz="2000" dirty="0"/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8042356F-B1E8-984E-44F9-815C8A1793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851" y="1358584"/>
                <a:ext cx="4834432" cy="4742865"/>
              </a:xfrm>
              <a:blipFill>
                <a:blip r:embed="rId2"/>
                <a:stretch>
                  <a:fillRect l="-3026" t="-2314" r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A76E4E-BEB9-79C2-75D3-667296A6F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8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CDAF103F-994B-2729-5DC6-3FACF5C1D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718" y="1207816"/>
            <a:ext cx="6346240" cy="4442368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42EC43B4-B7E7-D409-9CE8-B0DD8E464A51}"/>
              </a:ext>
            </a:extLst>
          </p:cNvPr>
          <p:cNvCxnSpPr/>
          <p:nvPr/>
        </p:nvCxnSpPr>
        <p:spPr>
          <a:xfrm flipV="1">
            <a:off x="1626919" y="5700264"/>
            <a:ext cx="225632" cy="510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22168FD7-9B18-8C90-46CA-66E633C5EA55}"/>
              </a:ext>
            </a:extLst>
          </p:cNvPr>
          <p:cNvCxnSpPr>
            <a:cxnSpLocks/>
          </p:cNvCxnSpPr>
          <p:nvPr/>
        </p:nvCxnSpPr>
        <p:spPr>
          <a:xfrm flipV="1">
            <a:off x="2487880" y="5700264"/>
            <a:ext cx="0" cy="510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4540AC8D-8A97-1ED5-C09E-2077E9E6BF12}"/>
              </a:ext>
            </a:extLst>
          </p:cNvPr>
          <p:cNvCxnSpPr>
            <a:cxnSpLocks/>
          </p:cNvCxnSpPr>
          <p:nvPr/>
        </p:nvCxnSpPr>
        <p:spPr>
          <a:xfrm flipH="1" flipV="1">
            <a:off x="3861460" y="5733420"/>
            <a:ext cx="265216" cy="5106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eschweifte Klammer rechts 11">
            <a:extLst>
              <a:ext uri="{FF2B5EF4-FFF2-40B4-BE49-F238E27FC236}">
                <a16:creationId xmlns:a16="http://schemas.microsoft.com/office/drawing/2014/main" id="{2B64B42B-5475-BD65-BA31-42AC0A49F144}"/>
              </a:ext>
            </a:extLst>
          </p:cNvPr>
          <p:cNvSpPr/>
          <p:nvPr/>
        </p:nvSpPr>
        <p:spPr>
          <a:xfrm rot="5400000">
            <a:off x="3812591" y="5301085"/>
            <a:ext cx="91043" cy="70731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BABB31E6-7A5F-4F6A-8FFE-B7C6B945D8AB}"/>
              </a:ext>
            </a:extLst>
          </p:cNvPr>
          <p:cNvSpPr txBox="1"/>
          <p:nvPr/>
        </p:nvSpPr>
        <p:spPr>
          <a:xfrm>
            <a:off x="3861460" y="6210902"/>
            <a:ext cx="7073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Vary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FE34636D-5C19-5597-50DA-32BDA5762066}"/>
              </a:ext>
            </a:extLst>
          </p:cNvPr>
          <p:cNvSpPr txBox="1"/>
          <p:nvPr/>
        </p:nvSpPr>
        <p:spPr>
          <a:xfrm>
            <a:off x="1282834" y="6165379"/>
            <a:ext cx="799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Known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E01E9EE-1435-4264-6488-A489E3C35088}"/>
              </a:ext>
            </a:extLst>
          </p:cNvPr>
          <p:cNvSpPr txBox="1"/>
          <p:nvPr/>
        </p:nvSpPr>
        <p:spPr>
          <a:xfrm>
            <a:off x="2293398" y="6165379"/>
            <a:ext cx="5544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accent1"/>
                </a:solidFill>
              </a:rPr>
              <a:t>Fit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7FD2377-477C-9655-FAAE-ADBBD497D451}"/>
              </a:ext>
            </a:extLst>
          </p:cNvPr>
          <p:cNvSpPr txBox="1"/>
          <p:nvPr/>
        </p:nvSpPr>
        <p:spPr>
          <a:xfrm>
            <a:off x="6559358" y="5588433"/>
            <a:ext cx="5199165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5: Schottky scans (RF-laser phase scans) are used to determine the threshold energy in the photoinjector. A clear correlation between threshold energy and QE can be seen.</a:t>
            </a:r>
          </a:p>
        </p:txBody>
      </p:sp>
    </p:spTree>
    <p:extLst>
      <p:ext uri="{BB962C8B-B14F-4D97-AF65-F5344CB8AC3E}">
        <p14:creationId xmlns:p14="http://schemas.microsoft.com/office/powerpoint/2010/main" val="1923307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F7D101-11BC-7C32-2CC8-572FFD9623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D5AF1C-3A12-96F0-B37B-0777E9361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Intrinsic emittance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7137C8-A273-7ED2-EC0E-773E7AD70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598558"/>
            <a:ext cx="5322618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Normalized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emittance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measured</a:t>
            </a:r>
            <a:r>
              <a:rPr lang="de-DE" sz="2000" dirty="0">
                <a:sym typeface="Wingdings" panose="05000000000000000000" pitchFamily="2" charset="2"/>
              </a:rPr>
              <a:t> by </a:t>
            </a:r>
            <a:r>
              <a:rPr lang="de-DE" sz="2000" dirty="0" err="1">
                <a:sym typeface="Wingdings" panose="05000000000000000000" pitchFamily="2" charset="2"/>
              </a:rPr>
              <a:t>solenoid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scans</a:t>
            </a:r>
            <a:r>
              <a:rPr lang="de-DE" sz="2000" dirty="0">
                <a:sym typeface="Wingdings" panose="05000000000000000000" pitchFamily="2" charset="2"/>
              </a:rPr>
              <a:t> for different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spot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sizes</a:t>
            </a:r>
            <a:endParaRPr lang="de-DE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Very </a:t>
            </a:r>
            <a:r>
              <a:rPr lang="de-DE" sz="2000" dirty="0" err="1">
                <a:sym typeface="Wingdings" panose="05000000000000000000" pitchFamily="2" charset="2"/>
              </a:rPr>
              <a:t>good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linearity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MTE = 368.8 </a:t>
            </a:r>
            <a:r>
              <a:rPr lang="de-DE" sz="2000" dirty="0" err="1">
                <a:sym typeface="Wingdings" panose="05000000000000000000" pitchFamily="2" charset="2"/>
              </a:rPr>
              <a:t>meV</a:t>
            </a:r>
            <a:r>
              <a:rPr lang="de-DE" sz="2000" dirty="0">
                <a:sym typeface="Wingdings" panose="05000000000000000000" pitchFamily="2" charset="2"/>
              </a:rPr>
              <a:t> (horizontal) and 248.6 </a:t>
            </a:r>
            <a:r>
              <a:rPr lang="de-DE" sz="2000" dirty="0" err="1">
                <a:sym typeface="Wingdings" panose="05000000000000000000" pitchFamily="2" charset="2"/>
              </a:rPr>
              <a:t>meV</a:t>
            </a:r>
            <a:r>
              <a:rPr lang="de-DE" sz="2000" dirty="0">
                <a:sym typeface="Wingdings" panose="05000000000000000000" pitchFamily="2" charset="2"/>
              </a:rPr>
              <a:t> (</a:t>
            </a:r>
            <a:r>
              <a:rPr lang="de-DE" sz="2000" dirty="0" err="1">
                <a:sym typeface="Wingdings" panose="05000000000000000000" pitchFamily="2" charset="2"/>
              </a:rPr>
              <a:t>vertical</a:t>
            </a:r>
            <a:r>
              <a:rPr lang="de-DE" sz="2000" dirty="0">
                <a:sym typeface="Wingdings" panose="05000000000000000000" pitchFamily="2" charset="2"/>
              </a:rPr>
              <a:t>)</a:t>
            </a:r>
          </a:p>
          <a:p>
            <a:pPr algn="l"/>
            <a:endParaRPr lang="de-DE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Emittance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growth</a:t>
            </a:r>
            <a:r>
              <a:rPr lang="de-DE" sz="2000" dirty="0">
                <a:sym typeface="Wingdings" panose="05000000000000000000" pitchFamily="2" charset="2"/>
              </a:rPr>
              <a:t> by a </a:t>
            </a:r>
            <a:r>
              <a:rPr lang="de-DE" sz="2000" dirty="0" err="1">
                <a:sym typeface="Wingdings" panose="05000000000000000000" pitchFamily="2" charset="2"/>
              </a:rPr>
              <a:t>factor</a:t>
            </a:r>
            <a:r>
              <a:rPr lang="de-DE" sz="2000" dirty="0">
                <a:sym typeface="Wingdings" panose="05000000000000000000" pitchFamily="2" charset="2"/>
              </a:rPr>
              <a:t> of 2-3 </a:t>
            </a:r>
            <a:r>
              <a:rPr lang="de-DE" sz="2000" dirty="0" err="1">
                <a:sym typeface="Wingdings" panose="05000000000000000000" pitchFamily="2" charset="2"/>
              </a:rPr>
              <a:t>compared</a:t>
            </a:r>
            <a:r>
              <a:rPr lang="de-DE" sz="2000" dirty="0">
                <a:sym typeface="Wingdings" panose="05000000000000000000" pitchFamily="2" charset="2"/>
              </a:rPr>
              <a:t> to </a:t>
            </a:r>
            <a:r>
              <a:rPr lang="de-DE" sz="2000" dirty="0" err="1">
                <a:sym typeface="Wingdings" panose="05000000000000000000" pitchFamily="2" charset="2"/>
              </a:rPr>
              <a:t>expected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value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from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threshold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energy</a:t>
            </a:r>
            <a:r>
              <a:rPr lang="de-DE" sz="2000" dirty="0">
                <a:sym typeface="Wingdings" panose="05000000000000000000" pitchFamily="2" charset="2"/>
              </a:rPr>
              <a:t>,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Contributions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from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aberrations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from</a:t>
            </a:r>
            <a:r>
              <a:rPr lang="de-DE" sz="2000" dirty="0">
                <a:sym typeface="Wingdings" panose="05000000000000000000" pitchFamily="2" charset="2"/>
              </a:rPr>
              <a:t> RF, and </a:t>
            </a:r>
            <a:r>
              <a:rPr lang="de-DE" sz="2000" dirty="0" err="1">
                <a:sym typeface="Wingdings" panose="05000000000000000000" pitchFamily="2" charset="2"/>
              </a:rPr>
              <a:t>solenoid</a:t>
            </a:r>
            <a:endParaRPr lang="de-DE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92D521-5AAE-AF08-0EBB-DB225FBA8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9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C625CDE-D960-CC97-A836-8C922AEFA9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20" r="5086"/>
          <a:stretch>
            <a:fillRect/>
          </a:stretch>
        </p:blipFill>
        <p:spPr>
          <a:xfrm>
            <a:off x="6425779" y="1777031"/>
            <a:ext cx="5766221" cy="3890279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AFC65D0-6499-B85C-3A4A-DF14C0F2C385}"/>
              </a:ext>
            </a:extLst>
          </p:cNvPr>
          <p:cNvSpPr txBox="1"/>
          <p:nvPr/>
        </p:nvSpPr>
        <p:spPr>
          <a:xfrm>
            <a:off x="7024723" y="5592495"/>
            <a:ext cx="485023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6: The thermal emittance/MTE of the photocathode SEA04 was measured by solenoid scans in the photoinjector of </a:t>
            </a:r>
            <a:r>
              <a:rPr lang="en-US" sz="1200" dirty="0" err="1"/>
              <a:t>SEALab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6075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24244-3D54-CA76-5237-74D1BCD4D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FA3A0E-E94F-4964-604F-8C860E5B2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 Recovery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E511AE-BAF2-C918-42D8-0FEAF909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598558"/>
            <a:ext cx="5070845" cy="4742865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First </a:t>
            </a:r>
            <a:r>
              <a:rPr lang="de-DE" sz="2000" dirty="0" err="1">
                <a:sym typeface="Wingdings" panose="05000000000000000000" pitchFamily="2" charset="2"/>
              </a:rPr>
              <a:t>observed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during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first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SEALab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run</a:t>
            </a:r>
            <a:r>
              <a:rPr lang="de-DE" sz="2000" dirty="0">
                <a:sym typeface="Wingdings" panose="05000000000000000000" pitchFamily="2" charset="2"/>
              </a:rPr>
              <a:t> [3]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QE </a:t>
            </a:r>
            <a:r>
              <a:rPr lang="de-DE" sz="2000" dirty="0" err="1">
                <a:sym typeface="Wingdings" panose="05000000000000000000" pitchFamily="2" charset="2"/>
              </a:rPr>
              <a:t>increases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over</a:t>
            </a:r>
            <a:r>
              <a:rPr lang="de-DE" sz="2000" dirty="0">
                <a:sym typeface="Wingdings" panose="05000000000000000000" pitchFamily="2" charset="2"/>
              </a:rPr>
              <a:t> time </a:t>
            </a:r>
            <a:r>
              <a:rPr lang="de-DE" sz="2000" dirty="0" err="1">
                <a:sym typeface="Wingdings" panose="05000000000000000000" pitchFamily="2" charset="2"/>
              </a:rPr>
              <a:t>during</a:t>
            </a:r>
            <a:r>
              <a:rPr lang="de-DE" sz="2000" dirty="0">
                <a:sym typeface="Wingdings" panose="05000000000000000000" pitchFamily="2" charset="2"/>
              </a:rPr>
              <a:t> beam </a:t>
            </a:r>
            <a:r>
              <a:rPr lang="de-DE" sz="2000" dirty="0" err="1">
                <a:sym typeface="Wingdings" panose="05000000000000000000" pitchFamily="2" charset="2"/>
              </a:rPr>
              <a:t>operation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It</a:t>
            </a:r>
            <a:r>
              <a:rPr lang="de-DE" sz="2000" dirty="0">
                <a:sym typeface="Wingdings" panose="05000000000000000000" pitchFamily="2" charset="2"/>
              </a:rPr>
              <a:t> was not </a:t>
            </a:r>
            <a:r>
              <a:rPr lang="de-DE" sz="2000" dirty="0" err="1">
                <a:sym typeface="Wingdings" panose="05000000000000000000" pitchFamily="2" charset="2"/>
              </a:rPr>
              <a:t>increasing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the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shutter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closed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Wingdings" panose="05000000000000000000" pitchFamily="2" charset="2"/>
              <a:buChar char="à"/>
            </a:pPr>
            <a:r>
              <a:rPr lang="de-DE" sz="2000" dirty="0" err="1">
                <a:sym typeface="Wingdings" panose="05000000000000000000" pitchFamily="2" charset="2"/>
              </a:rPr>
              <a:t>Detailed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investigations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during</a:t>
            </a:r>
            <a:r>
              <a:rPr lang="de-DE" sz="2000" dirty="0">
                <a:sym typeface="Wingdings" panose="05000000000000000000" pitchFamily="2" charset="2"/>
              </a:rPr>
              <a:t> the last </a:t>
            </a:r>
            <a:r>
              <a:rPr lang="de-DE" sz="2000" dirty="0" err="1">
                <a:sym typeface="Wingdings" panose="05000000000000000000" pitchFamily="2" charset="2"/>
              </a:rPr>
              <a:t>run</a:t>
            </a: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A78F11-8BF5-71DA-0896-7126229FE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10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381E0445-51E1-62F6-377C-3DF922BD9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069" y="845910"/>
            <a:ext cx="6099931" cy="4207823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2B8357F-84AC-7830-98A7-B937DC8BBBF5}"/>
              </a:ext>
            </a:extLst>
          </p:cNvPr>
          <p:cNvSpPr txBox="1"/>
          <p:nvPr/>
        </p:nvSpPr>
        <p:spPr>
          <a:xfrm>
            <a:off x="577850" y="6001543"/>
            <a:ext cx="5070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solidFill>
                  <a:schemeClr val="accent1"/>
                </a:solidFill>
              </a:rPr>
              <a:t>[3] Kamps et al. "First beam </a:t>
            </a:r>
            <a:r>
              <a:rPr lang="de-DE" sz="1400" dirty="0" err="1">
                <a:solidFill>
                  <a:schemeClr val="accent1"/>
                </a:solidFill>
              </a:rPr>
              <a:t>commissioning</a:t>
            </a:r>
            <a:r>
              <a:rPr lang="de-DE" sz="1400" dirty="0">
                <a:solidFill>
                  <a:schemeClr val="accent1"/>
                </a:solidFill>
              </a:rPr>
              <a:t> </a:t>
            </a:r>
            <a:r>
              <a:rPr lang="de-DE" sz="1400" dirty="0" err="1">
                <a:solidFill>
                  <a:schemeClr val="accent1"/>
                </a:solidFill>
              </a:rPr>
              <a:t>of</a:t>
            </a:r>
            <a:r>
              <a:rPr lang="de-DE" sz="1400" dirty="0">
                <a:solidFill>
                  <a:schemeClr val="accent1"/>
                </a:solidFill>
              </a:rPr>
              <a:t> </a:t>
            </a:r>
            <a:r>
              <a:rPr lang="de-DE" sz="1400" dirty="0" err="1">
                <a:solidFill>
                  <a:schemeClr val="accent1"/>
                </a:solidFill>
              </a:rPr>
              <a:t>the</a:t>
            </a:r>
            <a:r>
              <a:rPr lang="de-DE" sz="1400" dirty="0">
                <a:solidFill>
                  <a:schemeClr val="accent1"/>
                </a:solidFill>
              </a:rPr>
              <a:t> HZB SRF </a:t>
            </a:r>
            <a:r>
              <a:rPr lang="de-DE" sz="1400" dirty="0" err="1">
                <a:solidFill>
                  <a:schemeClr val="accent1"/>
                </a:solidFill>
              </a:rPr>
              <a:t>photoelectron</a:t>
            </a:r>
            <a:r>
              <a:rPr lang="de-DE" sz="1400" dirty="0">
                <a:solidFill>
                  <a:schemeClr val="accent1"/>
                </a:solidFill>
              </a:rPr>
              <a:t> </a:t>
            </a:r>
            <a:r>
              <a:rPr lang="de-DE" sz="1400" dirty="0" err="1">
                <a:solidFill>
                  <a:schemeClr val="accent1"/>
                </a:solidFill>
              </a:rPr>
              <a:t>gun</a:t>
            </a:r>
            <a:r>
              <a:rPr lang="de-DE" sz="1400" dirty="0">
                <a:solidFill>
                  <a:schemeClr val="accent1"/>
                </a:solidFill>
              </a:rPr>
              <a:t>." </a:t>
            </a:r>
            <a:r>
              <a:rPr lang="de-DE" sz="1400" i="1" dirty="0" err="1">
                <a:solidFill>
                  <a:schemeClr val="accent1"/>
                </a:solidFill>
              </a:rPr>
              <a:t>Proc</a:t>
            </a:r>
            <a:r>
              <a:rPr lang="de-DE" sz="1400" i="1" dirty="0">
                <a:solidFill>
                  <a:schemeClr val="accent1"/>
                </a:solidFill>
              </a:rPr>
              <a:t>. IPAC’25</a:t>
            </a:r>
            <a:r>
              <a:rPr lang="de-DE" sz="1400" dirty="0">
                <a:solidFill>
                  <a:schemeClr val="accent1"/>
                </a:solidFill>
              </a:rPr>
              <a:t>. 2025.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9DF5A0F-E122-35FA-431D-825647EB76BB}"/>
              </a:ext>
            </a:extLst>
          </p:cNvPr>
          <p:cNvSpPr txBox="1"/>
          <p:nvPr/>
        </p:nvSpPr>
        <p:spPr>
          <a:xfrm>
            <a:off x="6877766" y="5053733"/>
            <a:ext cx="4850232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7: First evidence of QE recovery of the photocathode SEA02 during the first run of </a:t>
            </a:r>
            <a:r>
              <a:rPr lang="en-US" sz="1200" dirty="0" err="1"/>
              <a:t>SEALab</a:t>
            </a:r>
            <a:r>
              <a:rPr lang="en-US" sz="1200" dirty="0"/>
              <a:t>. The effect only occurs with laser shutter open.</a:t>
            </a:r>
          </a:p>
        </p:txBody>
      </p:sp>
    </p:spTree>
    <p:extLst>
      <p:ext uri="{BB962C8B-B14F-4D97-AF65-F5344CB8AC3E}">
        <p14:creationId xmlns:p14="http://schemas.microsoft.com/office/powerpoint/2010/main" val="16594352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F6486-1B0D-2871-05EB-03A324874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D911A5-0939-FB28-7997-CBEAE824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 Recovery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2791109-163D-8DD8-5057-9E182B97EB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598558"/>
            <a:ext cx="6440467" cy="4742865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r>
              <a:rPr lang="de-DE" sz="2000" dirty="0">
                <a:sym typeface="Wingdings" panose="05000000000000000000" pitchFamily="2" charset="2"/>
              </a:rPr>
              <a:t>With RF +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 beam </a:t>
            </a:r>
            <a:r>
              <a:rPr lang="de-DE" sz="2000" dirty="0" err="1">
                <a:sym typeface="Wingdings" panose="05000000000000000000" pitchFamily="2" charset="2"/>
              </a:rPr>
              <a:t>operation</a:t>
            </a:r>
            <a:r>
              <a:rPr lang="de-DE" sz="2000" dirty="0">
                <a:sym typeface="Wingdings" panose="05000000000000000000" pitchFamily="2" charset="2"/>
              </a:rPr>
              <a:t>: </a:t>
            </a:r>
            <a:r>
              <a:rPr lang="de-DE" sz="2000" b="1" dirty="0">
                <a:solidFill>
                  <a:schemeClr val="accent3"/>
                </a:solidFill>
                <a:sym typeface="Wingdings" panose="05000000000000000000" pitchFamily="2" charset="2"/>
              </a:rPr>
              <a:t>Strong </a:t>
            </a:r>
            <a:r>
              <a:rPr lang="de-DE" sz="2000" b="1" dirty="0" err="1">
                <a:solidFill>
                  <a:schemeClr val="accent3"/>
                </a:solidFill>
                <a:sym typeface="Wingdings" panose="05000000000000000000" pitchFamily="2" charset="2"/>
              </a:rPr>
              <a:t>recovery</a:t>
            </a:r>
            <a:endParaRPr lang="de-DE" sz="2000" b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lvl="1" algn="l"/>
            <a:endParaRPr lang="de-DE" sz="2000" dirty="0">
              <a:sym typeface="Wingdings" panose="05000000000000000000" pitchFamily="2" charset="2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de-DE" sz="2000" dirty="0">
                <a:sym typeface="Wingdings" panose="05000000000000000000" pitchFamily="2" charset="2"/>
              </a:rPr>
              <a:t>With DC +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 </a:t>
            </a:r>
            <a:r>
              <a:rPr lang="de-DE" sz="2000" dirty="0" err="1">
                <a:sym typeface="Wingdings" panose="05000000000000000000" pitchFamily="2" charset="2"/>
              </a:rPr>
              <a:t>electron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extraction</a:t>
            </a:r>
            <a:r>
              <a:rPr lang="de-DE" sz="2000" dirty="0">
                <a:sym typeface="Wingdings" panose="05000000000000000000" pitchFamily="2" charset="2"/>
              </a:rPr>
              <a:t>: </a:t>
            </a:r>
            <a:r>
              <a:rPr lang="de-DE" sz="2000" b="1" dirty="0">
                <a:solidFill>
                  <a:schemeClr val="accent3"/>
                </a:solidFill>
                <a:sym typeface="Wingdings" panose="05000000000000000000" pitchFamily="2" charset="2"/>
              </a:rPr>
              <a:t>Strong </a:t>
            </a:r>
            <a:r>
              <a:rPr lang="de-DE" sz="2000" b="1" dirty="0" err="1">
                <a:solidFill>
                  <a:schemeClr val="accent3"/>
                </a:solidFill>
                <a:sym typeface="Wingdings" panose="05000000000000000000" pitchFamily="2" charset="2"/>
              </a:rPr>
              <a:t>recovery</a:t>
            </a:r>
            <a:endParaRPr lang="de-DE" sz="2000" b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de-DE" sz="2000" dirty="0">
                <a:sym typeface="Wingdings" panose="05000000000000000000" pitchFamily="2" charset="2"/>
              </a:rPr>
              <a:t>With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only</a:t>
            </a:r>
            <a:r>
              <a:rPr lang="de-DE" sz="2000" dirty="0">
                <a:sym typeface="Wingdings" panose="05000000000000000000" pitchFamily="2" charset="2"/>
              </a:rPr>
              <a:t>  </a:t>
            </a:r>
            <a:r>
              <a:rPr lang="de-DE" sz="2000" dirty="0" err="1">
                <a:sym typeface="Wingdings" panose="05000000000000000000" pitchFamily="2" charset="2"/>
              </a:rPr>
              <a:t>no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electron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extraction</a:t>
            </a:r>
            <a:r>
              <a:rPr lang="de-DE" sz="2000" dirty="0">
                <a:sym typeface="Wingdings" panose="05000000000000000000" pitchFamily="2" charset="2"/>
              </a:rPr>
              <a:t>: </a:t>
            </a:r>
            <a:r>
              <a:rPr lang="de-DE" sz="2000" b="1" dirty="0" err="1">
                <a:solidFill>
                  <a:schemeClr val="accent3"/>
                </a:solidFill>
                <a:sym typeface="Wingdings" panose="05000000000000000000" pitchFamily="2" charset="2"/>
              </a:rPr>
              <a:t>No</a:t>
            </a:r>
            <a:r>
              <a:rPr lang="de-DE" sz="2000" b="1" dirty="0">
                <a:solidFill>
                  <a:schemeClr val="accent3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accent3"/>
                </a:solidFill>
                <a:sym typeface="Wingdings" panose="05000000000000000000" pitchFamily="2" charset="2"/>
              </a:rPr>
              <a:t>recovery</a:t>
            </a:r>
            <a:br>
              <a:rPr lang="de-DE" sz="2000" dirty="0">
                <a:sym typeface="Wingdings" panose="05000000000000000000" pitchFamily="2" charset="2"/>
              </a:rPr>
            </a:br>
            <a:r>
              <a:rPr lang="de-DE" sz="2000" dirty="0">
                <a:sym typeface="Wingdings" panose="05000000000000000000" pitchFamily="2" charset="2"/>
              </a:rPr>
              <a:t>(Very </a:t>
            </a:r>
            <a:r>
              <a:rPr lang="de-DE" sz="2000" dirty="0" err="1">
                <a:sym typeface="Wingdings" panose="05000000000000000000" pitchFamily="2" charset="2"/>
              </a:rPr>
              <a:t>little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recovery</a:t>
            </a:r>
            <a:r>
              <a:rPr lang="de-DE" sz="2000" dirty="0">
                <a:sym typeface="Wingdings" panose="05000000000000000000" pitchFamily="2" charset="2"/>
              </a:rPr>
              <a:t> in </a:t>
            </a:r>
            <a:r>
              <a:rPr lang="de-DE" sz="2000" dirty="0" err="1">
                <a:sym typeface="Wingdings" panose="05000000000000000000" pitchFamily="2" charset="2"/>
              </a:rPr>
              <a:t>map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probably</a:t>
            </a:r>
            <a:r>
              <a:rPr lang="de-DE" sz="2000" dirty="0">
                <a:sym typeface="Wingdings" panose="05000000000000000000" pitchFamily="2" charset="2"/>
              </a:rPr>
              <a:t> just </a:t>
            </a:r>
            <a:r>
              <a:rPr lang="de-DE" sz="2000" dirty="0" err="1">
                <a:sym typeface="Wingdings" panose="05000000000000000000" pitchFamily="2" charset="2"/>
              </a:rPr>
              <a:t>from</a:t>
            </a:r>
            <a:r>
              <a:rPr lang="de-DE" sz="2000" dirty="0">
                <a:sym typeface="Wingdings" panose="05000000000000000000" pitchFamily="2" charset="2"/>
              </a:rPr>
              <a:t> the </a:t>
            </a:r>
            <a:r>
              <a:rPr lang="de-DE" sz="2000" dirty="0" err="1">
                <a:sym typeface="Wingdings" panose="05000000000000000000" pitchFamily="2" charset="2"/>
              </a:rPr>
              <a:t>measurement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itself</a:t>
            </a:r>
            <a:r>
              <a:rPr lang="de-DE" sz="2000" dirty="0">
                <a:sym typeface="Wingdings" panose="05000000000000000000" pitchFamily="2" charset="2"/>
              </a:rPr>
              <a:t>)</a:t>
            </a:r>
          </a:p>
          <a:p>
            <a:pPr marL="457200" indent="-457200" algn="l">
              <a:buFont typeface="+mj-lt"/>
              <a:buAutoNum type="arabicPeriod"/>
            </a:pP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Photocathode</a:t>
            </a:r>
            <a:r>
              <a:rPr lang="de-DE" sz="2000" dirty="0">
                <a:sym typeface="Wingdings" panose="05000000000000000000" pitchFamily="2" charset="2"/>
              </a:rPr>
              <a:t> QE </a:t>
            </a:r>
            <a:r>
              <a:rPr lang="de-DE" sz="2000" dirty="0" err="1">
                <a:sym typeface="Wingdings" panose="05000000000000000000" pitchFamily="2" charset="2"/>
              </a:rPr>
              <a:t>increasing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during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operation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The </a:t>
            </a:r>
            <a:r>
              <a:rPr lang="de-DE" sz="2000" dirty="0" err="1">
                <a:sym typeface="Wingdings" panose="05000000000000000000" pitchFamily="2" charset="2"/>
              </a:rPr>
              <a:t>effect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very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local</a:t>
            </a:r>
            <a:r>
              <a:rPr lang="de-DE" sz="2000" dirty="0">
                <a:sym typeface="Wingdings" panose="05000000000000000000" pitchFamily="2" charset="2"/>
              </a:rPr>
              <a:t> at the </a:t>
            </a:r>
            <a:r>
              <a:rPr lang="de-DE" sz="2000" dirty="0" err="1">
                <a:sym typeface="Wingdings" panose="05000000000000000000" pitchFamily="2" charset="2"/>
              </a:rPr>
              <a:t>emission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point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No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recovery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only</a:t>
            </a:r>
            <a:endParaRPr lang="de-DE" sz="2000" dirty="0"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We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can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exclude</a:t>
            </a:r>
            <a:r>
              <a:rPr lang="de-DE" sz="2000" dirty="0">
                <a:sym typeface="Wingdings" panose="05000000000000000000" pitchFamily="2" charset="2"/>
              </a:rPr>
              <a:t> thermal </a:t>
            </a:r>
            <a:r>
              <a:rPr lang="de-DE" sz="2000" dirty="0" err="1">
                <a:sym typeface="Wingdings" panose="05000000000000000000" pitchFamily="2" charset="2"/>
              </a:rPr>
              <a:t>effects</a:t>
            </a: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BFF91C-EA32-11AB-2BD6-27A37CDC44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11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45B7520C-873A-DD3D-39B2-7B721A8B35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92" t="6810" r="5772" b="2675"/>
          <a:stretch>
            <a:fillRect/>
          </a:stretch>
        </p:blipFill>
        <p:spPr>
          <a:xfrm>
            <a:off x="7660372" y="0"/>
            <a:ext cx="4531627" cy="332820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482C385-6AC2-BAAF-8A2F-B5CE2394DC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115" r="8526" b="2129"/>
          <a:stretch>
            <a:fillRect/>
          </a:stretch>
        </p:blipFill>
        <p:spPr>
          <a:xfrm>
            <a:off x="7544920" y="3380510"/>
            <a:ext cx="4647080" cy="322738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E93B87E-B585-05C5-E5C7-07C2FD04FE3D}"/>
              </a:ext>
            </a:extLst>
          </p:cNvPr>
          <p:cNvSpPr txBox="1"/>
          <p:nvPr/>
        </p:nvSpPr>
        <p:spPr>
          <a:xfrm>
            <a:off x="5349877" y="5743078"/>
            <a:ext cx="2310495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8: (top) QE map after recovery studies; (bottom) QE recovery curves for DC and RF operation</a:t>
            </a:r>
          </a:p>
        </p:txBody>
      </p:sp>
    </p:spTree>
    <p:extLst>
      <p:ext uri="{BB962C8B-B14F-4D97-AF65-F5344CB8AC3E}">
        <p14:creationId xmlns:p14="http://schemas.microsoft.com/office/powerpoint/2010/main" val="895025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71F1E-6929-8762-CA9D-D649962AE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8F7BE4-4446-677C-108F-C2ADBF250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 Recovery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FC83366-0E4E-22F9-0C6D-83A075265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49" y="1289749"/>
            <a:ext cx="11036301" cy="1544496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Variation of the </a:t>
            </a:r>
            <a:r>
              <a:rPr lang="de-DE" sz="2000" dirty="0" err="1">
                <a:sym typeface="Wingdings" panose="05000000000000000000" pitchFamily="2" charset="2"/>
              </a:rPr>
              <a:t>laser</a:t>
            </a:r>
            <a:r>
              <a:rPr lang="de-DE" sz="2000" dirty="0">
                <a:sym typeface="Wingdings" panose="05000000000000000000" pitchFamily="2" charset="2"/>
              </a:rPr>
              <a:t> power </a:t>
            </a:r>
            <a:r>
              <a:rPr lang="de-DE" sz="2000" dirty="0" err="1">
                <a:sym typeface="Wingdings" panose="05000000000000000000" pitchFamily="2" charset="2"/>
              </a:rPr>
              <a:t>showed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that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recovery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is</a:t>
            </a:r>
            <a:r>
              <a:rPr lang="de-DE" sz="2000" dirty="0">
                <a:sym typeface="Wingdings" panose="05000000000000000000" pitchFamily="2" charset="2"/>
              </a:rPr>
              <a:t> a </a:t>
            </a:r>
            <a:r>
              <a:rPr lang="de-DE" sz="2000" dirty="0" err="1">
                <a:sym typeface="Wingdings" panose="05000000000000000000" pitchFamily="2" charset="2"/>
              </a:rPr>
              <a:t>function</a:t>
            </a:r>
            <a:r>
              <a:rPr lang="de-DE" sz="2000" dirty="0">
                <a:sym typeface="Wingdings" panose="05000000000000000000" pitchFamily="2" charset="2"/>
              </a:rPr>
              <a:t> of </a:t>
            </a:r>
            <a:r>
              <a:rPr lang="de-DE" sz="2000" dirty="0" err="1">
                <a:sym typeface="Wingdings" panose="05000000000000000000" pitchFamily="2" charset="2"/>
              </a:rPr>
              <a:t>charge</a:t>
            </a:r>
            <a:r>
              <a:rPr lang="de-DE" sz="2000" dirty="0">
                <a:sym typeface="Wingdings" panose="05000000000000000000" pitchFamily="2" charset="2"/>
              </a:rPr>
              <a:t>, not of time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Based on the </a:t>
            </a:r>
            <a:r>
              <a:rPr lang="de-DE" sz="2000" dirty="0" err="1">
                <a:sym typeface="Wingdings" panose="05000000000000000000" pitchFamily="2" charset="2"/>
              </a:rPr>
              <a:t>observations</a:t>
            </a:r>
            <a:r>
              <a:rPr lang="de-DE" sz="2000" dirty="0">
                <a:sym typeface="Wingdings" panose="05000000000000000000" pitchFamily="2" charset="2"/>
              </a:rPr>
              <a:t> a </a:t>
            </a:r>
            <a:r>
              <a:rPr lang="de-DE" sz="2000" dirty="0" err="1">
                <a:sym typeface="Wingdings" panose="05000000000000000000" pitchFamily="2" charset="2"/>
              </a:rPr>
              <a:t>theoretical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model</a:t>
            </a:r>
            <a:r>
              <a:rPr lang="de-DE" sz="2000" dirty="0">
                <a:sym typeface="Wingdings" panose="05000000000000000000" pitchFamily="2" charset="2"/>
              </a:rPr>
              <a:t> was </a:t>
            </a:r>
            <a:r>
              <a:rPr lang="de-DE" sz="2000" dirty="0" err="1">
                <a:sym typeface="Wingdings" panose="05000000000000000000" pitchFamily="2" charset="2"/>
              </a:rPr>
              <a:t>developed</a:t>
            </a: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D6D5C84-0F44-3F81-22A2-9CA259C2D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12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BACFB0C-C3ED-64D8-F55A-CCB9FDEB0F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303"/>
          <a:stretch>
            <a:fillRect/>
          </a:stretch>
        </p:blipFill>
        <p:spPr>
          <a:xfrm>
            <a:off x="721585" y="2857878"/>
            <a:ext cx="5374414" cy="333686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50CDC7E-DA1B-1F53-D646-DAC12459CD55}"/>
              </a:ext>
            </a:extLst>
          </p:cNvPr>
          <p:cNvSpPr txBox="1"/>
          <p:nvPr/>
        </p:nvSpPr>
        <p:spPr>
          <a:xfrm>
            <a:off x="1039802" y="6079732"/>
            <a:ext cx="995445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9: (left) QE recovery curves with different laser powers plotted against time; (right) same data plotted against cumulated extracted charge. A model was developed and is in good agreement with the experimental data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5A4F333-B11B-C37E-059A-BEA51218263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93" r="8859" b="3275"/>
          <a:stretch>
            <a:fillRect/>
          </a:stretch>
        </p:blipFill>
        <p:spPr>
          <a:xfrm>
            <a:off x="6095999" y="2834245"/>
            <a:ext cx="4898257" cy="321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520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A96D7-9F26-6ED6-AC63-9008317BC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Bogen 89">
            <a:extLst>
              <a:ext uri="{FF2B5EF4-FFF2-40B4-BE49-F238E27FC236}">
                <a16:creationId xmlns:a16="http://schemas.microsoft.com/office/drawing/2014/main" id="{364D56FF-78C6-2A56-2DC0-9FC5811FC4E6}"/>
              </a:ext>
            </a:extLst>
          </p:cNvPr>
          <p:cNvSpPr/>
          <p:nvPr/>
        </p:nvSpPr>
        <p:spPr>
          <a:xfrm flipH="1">
            <a:off x="10202054" y="4761388"/>
            <a:ext cx="263584" cy="1304922"/>
          </a:xfrm>
          <a:prstGeom prst="arc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Bogen 87">
            <a:extLst>
              <a:ext uri="{FF2B5EF4-FFF2-40B4-BE49-F238E27FC236}">
                <a16:creationId xmlns:a16="http://schemas.microsoft.com/office/drawing/2014/main" id="{46D05575-3C60-8ACE-2853-36CA33D6D3DD}"/>
              </a:ext>
            </a:extLst>
          </p:cNvPr>
          <p:cNvSpPr/>
          <p:nvPr/>
        </p:nvSpPr>
        <p:spPr>
          <a:xfrm flipH="1">
            <a:off x="9803462" y="4084798"/>
            <a:ext cx="263584" cy="2096305"/>
          </a:xfrm>
          <a:prstGeom prst="arc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Bogen 85">
            <a:extLst>
              <a:ext uri="{FF2B5EF4-FFF2-40B4-BE49-F238E27FC236}">
                <a16:creationId xmlns:a16="http://schemas.microsoft.com/office/drawing/2014/main" id="{09D8A47C-F325-DF9A-EF02-0A0C91B845BE}"/>
              </a:ext>
            </a:extLst>
          </p:cNvPr>
          <p:cNvSpPr/>
          <p:nvPr/>
        </p:nvSpPr>
        <p:spPr>
          <a:xfrm>
            <a:off x="9329301" y="4695787"/>
            <a:ext cx="411678" cy="1128156"/>
          </a:xfrm>
          <a:prstGeom prst="arc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85DF6B-06FC-DEBE-2DD1-21121229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 Recovery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3D0FAF28-ED45-6DC4-64FE-854A12A0DB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77850" y="1289748"/>
                <a:ext cx="11386988" cy="4742865"/>
              </a:xfrm>
            </p:spPr>
            <p:txBody>
              <a:bodyPr>
                <a:normAutofit/>
              </a:bodyPr>
              <a:lstStyle/>
              <a:p>
                <a:pPr marL="457200" indent="-457200" algn="l">
                  <a:buFont typeface="+mj-lt"/>
                  <a:buAutoNum type="arabicPeriod"/>
                </a:pPr>
                <a:r>
                  <a:rPr lang="de-DE" sz="2000" dirty="0">
                    <a:sym typeface="Wingdings" panose="05000000000000000000" pitchFamily="2" charset="2"/>
                  </a:rPr>
                  <a:t>A </a:t>
                </a:r>
                <a:r>
                  <a:rPr lang="de-DE" sz="2000" dirty="0" err="1">
                    <a:sym typeface="Wingdings" panose="05000000000000000000" pitchFamily="2" charset="2"/>
                  </a:rPr>
                  <a:t>stable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oxide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layer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is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formed</a:t>
                </a:r>
                <a:r>
                  <a:rPr lang="de-DE" sz="2000" dirty="0">
                    <a:sym typeface="Wingdings" panose="05000000000000000000" pitchFamily="2" charset="2"/>
                  </a:rPr>
                  <a:t> at the </a:t>
                </a:r>
                <a:r>
                  <a:rPr lang="de-DE" sz="2000" dirty="0" err="1">
                    <a:sym typeface="Wingdings" panose="05000000000000000000" pitchFamily="2" charset="2"/>
                  </a:rPr>
                  <a:t>surface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acting</a:t>
                </a:r>
                <a:r>
                  <a:rPr lang="de-DE" sz="2000" dirty="0">
                    <a:sym typeface="Wingdings" panose="05000000000000000000" pitchFamily="2" charset="2"/>
                  </a:rPr>
                  <a:t> as </a:t>
                </a:r>
                <a:r>
                  <a:rPr lang="de-DE" sz="2000" dirty="0" err="1">
                    <a:sym typeface="Wingdings" panose="05000000000000000000" pitchFamily="2" charset="2"/>
                  </a:rPr>
                  <a:t>protective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layer</a:t>
                </a:r>
                <a:r>
                  <a:rPr lang="de-DE" sz="2000" dirty="0">
                    <a:sym typeface="Wingdings" panose="05000000000000000000" pitchFamily="2" charset="2"/>
                  </a:rPr>
                  <a:t> by </a:t>
                </a:r>
                <a:r>
                  <a:rPr lang="de-DE" sz="2000" dirty="0" err="1">
                    <a:sym typeface="Wingdings" panose="05000000000000000000" pitchFamily="2" charset="2"/>
                  </a:rPr>
                  <a:t>chemisorption</a:t>
                </a:r>
                <a:endParaRPr lang="de-DE" sz="2000" dirty="0">
                  <a:sym typeface="Wingdings" panose="05000000000000000000" pitchFamily="2" charset="2"/>
                </a:endParaRPr>
              </a:p>
              <a:p>
                <a:pPr marL="457200" indent="-457200" algn="l">
                  <a:buFont typeface="+mj-lt"/>
                  <a:buAutoNum type="arabicPeriod"/>
                </a:pPr>
                <a:r>
                  <a:rPr lang="de-DE" sz="2000" dirty="0" err="1">
                    <a:sym typeface="Wingdings" panose="05000000000000000000" pitchFamily="2" charset="2"/>
                  </a:rPr>
                  <a:t>Physisorbed</a:t>
                </a:r>
                <a:r>
                  <a:rPr lang="de-DE" sz="2000" dirty="0">
                    <a:sym typeface="Wingdings" panose="05000000000000000000" pitchFamily="2" charset="2"/>
                  </a:rPr>
                  <a:t> oxygen </a:t>
                </a:r>
                <a:r>
                  <a:rPr lang="de-DE" sz="2000" dirty="0" err="1">
                    <a:sym typeface="Wingdings" panose="05000000000000000000" pitchFamily="2" charset="2"/>
                  </a:rPr>
                  <a:t>further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reducing</a:t>
                </a:r>
                <a:r>
                  <a:rPr lang="de-DE" sz="2000" dirty="0">
                    <a:sym typeface="Wingdings" panose="05000000000000000000" pitchFamily="2" charset="2"/>
                  </a:rPr>
                  <a:t> QE but </a:t>
                </a:r>
                <a:r>
                  <a:rPr lang="de-DE" sz="2000" dirty="0" err="1">
                    <a:sym typeface="Wingdings" panose="05000000000000000000" pitchFamily="2" charset="2"/>
                  </a:rPr>
                  <a:t>only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has</a:t>
                </a:r>
                <a:r>
                  <a:rPr lang="de-DE" sz="2000" dirty="0">
                    <a:sym typeface="Wingdings" panose="05000000000000000000" pitchFamily="2" charset="2"/>
                  </a:rPr>
                  <a:t> a low </a:t>
                </a:r>
                <a:r>
                  <a:rPr lang="de-DE" sz="2000" dirty="0" err="1">
                    <a:sym typeface="Wingdings" panose="05000000000000000000" pitchFamily="2" charset="2"/>
                  </a:rPr>
                  <a:t>binding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energy</a:t>
                </a:r>
                <a:r>
                  <a:rPr lang="de-DE" sz="2000" dirty="0">
                    <a:sym typeface="Wingdings" panose="05000000000000000000" pitchFamily="2" charset="2"/>
                  </a:rPr>
                  <a:t> (reversible)</a:t>
                </a:r>
              </a:p>
              <a:p>
                <a:pPr marL="457200" indent="-457200" algn="l">
                  <a:buFont typeface="+mj-lt"/>
                  <a:buAutoNum type="arabicPeriod"/>
                </a:pPr>
                <a:r>
                  <a:rPr lang="de-DE" sz="2000" dirty="0" err="1">
                    <a:sym typeface="Wingdings" panose="05000000000000000000" pitchFamily="2" charset="2"/>
                  </a:rPr>
                  <a:t>Electron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emission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stimulates</a:t>
                </a:r>
                <a:r>
                  <a:rPr lang="de-DE" sz="2000" dirty="0">
                    <a:sym typeface="Wingdings" panose="05000000000000000000" pitchFamily="2" charset="2"/>
                  </a:rPr>
                  <a:t> the </a:t>
                </a:r>
                <a:r>
                  <a:rPr lang="de-DE" sz="2000" dirty="0" err="1">
                    <a:sym typeface="Wingdings" panose="05000000000000000000" pitchFamily="2" charset="2"/>
                  </a:rPr>
                  <a:t>desorption</a:t>
                </a:r>
                <a:r>
                  <a:rPr lang="de-DE" sz="2000" dirty="0">
                    <a:sym typeface="Wingdings" panose="05000000000000000000" pitchFamily="2" charset="2"/>
                  </a:rPr>
                  <a:t> of </a:t>
                </a:r>
                <a:r>
                  <a:rPr lang="de-DE" sz="2000" dirty="0" err="1">
                    <a:sym typeface="Wingdings" panose="05000000000000000000" pitchFamily="2" charset="2"/>
                  </a:rPr>
                  <a:t>physisorbed</a:t>
                </a:r>
                <a:r>
                  <a:rPr lang="de-DE" sz="2000" dirty="0">
                    <a:sym typeface="Wingdings" panose="05000000000000000000" pitchFamily="2" charset="2"/>
                  </a:rPr>
                  <a:t> oxygen</a:t>
                </a:r>
              </a:p>
              <a:p>
                <a:pPr marL="342900" indent="-342900" algn="l">
                  <a:buFont typeface="Wingdings" panose="05000000000000000000" pitchFamily="2" charset="2"/>
                  <a:buChar char="à"/>
                </a:pPr>
                <a:r>
                  <a:rPr lang="de-DE" sz="2000" dirty="0">
                    <a:sym typeface="Wingdings" panose="05000000000000000000" pitchFamily="2" charset="2"/>
                  </a:rPr>
                  <a:t>Desorption </a:t>
                </a:r>
                <a:r>
                  <a:rPr lang="de-DE" sz="2000" dirty="0" err="1">
                    <a:sym typeface="Wingdings" panose="05000000000000000000" pitchFamily="2" charset="2"/>
                  </a:rPr>
                  <a:t>induced</a:t>
                </a:r>
                <a:r>
                  <a:rPr lang="de-DE" sz="2000" dirty="0">
                    <a:sym typeface="Wingdings" panose="05000000000000000000" pitchFamily="2" charset="2"/>
                  </a:rPr>
                  <a:t> by electronic </a:t>
                </a:r>
                <a:r>
                  <a:rPr lang="de-DE" sz="2000" dirty="0" err="1">
                    <a:sym typeface="Wingdings" panose="05000000000000000000" pitchFamily="2" charset="2"/>
                  </a:rPr>
                  <a:t>transitions</a:t>
                </a:r>
                <a:r>
                  <a:rPr lang="de-DE" sz="2000" dirty="0">
                    <a:sym typeface="Wingdings" panose="05000000000000000000" pitchFamily="2" charset="2"/>
                  </a:rPr>
                  <a:t> (DIET); Here: </a:t>
                </a:r>
                <a:r>
                  <a:rPr lang="de-DE" sz="2000" dirty="0" err="1">
                    <a:sym typeface="Wingdings" panose="05000000000000000000" pitchFamily="2" charset="2"/>
                  </a:rPr>
                  <a:t>no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incident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electrons</a:t>
                </a:r>
                <a:r>
                  <a:rPr lang="de-DE" sz="2000" dirty="0">
                    <a:sym typeface="Wingdings" panose="05000000000000000000" pitchFamily="2" charset="2"/>
                  </a:rPr>
                  <a:t> but </a:t>
                </a:r>
                <a:r>
                  <a:rPr lang="de-DE" sz="2000" dirty="0" err="1">
                    <a:sym typeface="Wingdings" panose="05000000000000000000" pitchFamily="2" charset="2"/>
                  </a:rPr>
                  <a:t>emitted</a:t>
                </a:r>
                <a:r>
                  <a:rPr lang="de-DE" sz="2000" dirty="0">
                    <a:sym typeface="Wingdings" panose="05000000000000000000" pitchFamily="2" charset="2"/>
                  </a:rPr>
                  <a:t> </a:t>
                </a:r>
                <a:r>
                  <a:rPr lang="de-DE" sz="2000" dirty="0" err="1">
                    <a:sym typeface="Wingdings" panose="05000000000000000000" pitchFamily="2" charset="2"/>
                  </a:rPr>
                  <a:t>electrons</a:t>
                </a:r>
                <a:endParaRPr lang="de-DE" sz="2000" dirty="0">
                  <a:sym typeface="Wingdings" panose="05000000000000000000" pitchFamily="2" charset="2"/>
                </a:endParaRPr>
              </a:p>
              <a:p>
                <a:pPr algn="l"/>
                <a:r>
                  <a:rPr lang="de-DE" sz="2000" dirty="0">
                    <a:sym typeface="Wingdings" panose="05000000000000000000" pitchFamily="2" charset="2"/>
                  </a:rPr>
                  <a:t>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𝑑𝑁</m:t>
                        </m:r>
                      </m:num>
                      <m:den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𝑑𝑄</m:t>
                        </m:r>
                      </m:den>
                    </m:f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=− </m:t>
                    </m:r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𝑘𝑁</m:t>
                    </m:r>
                  </m:oMath>
                </a14:m>
                <a:r>
                  <a:rPr lang="de-DE" sz="2000" dirty="0">
                    <a:sym typeface="Wingdings" panose="05000000000000000000" pitchFamily="2" charset="2"/>
                  </a:rPr>
                  <a:t>				</a:t>
                </a:r>
                <a14:m>
                  <m:oMath xmlns:m="http://schemas.openxmlformats.org/officeDocument/2006/math"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𝑘</m:t>
                    </m:r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func>
                      <m:func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exp</m:t>
                        </m:r>
                      </m:fName>
                      <m:e>
                        <m:d>
                          <m:dPr>
                            <m:ctrlPr>
                              <a:rPr lang="de-DE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dPr>
                          <m:e>
                            <m:r>
                              <a:rPr lang="de-DE" sz="2000" i="1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de-DE" sz="20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de-DE" sz="2000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de-DE" sz="2000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E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de-DE" sz="2000" i="1">
                                        <a:latin typeface="Cambria Math" panose="02040503050406030204" pitchFamily="18" charset="0"/>
                                        <a:sym typeface="Wingdings" panose="05000000000000000000" pitchFamily="2" charset="2"/>
                                      </a:rPr>
                                      <m:t>a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de-DE" sz="200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RT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de-DE" sz="2000" dirty="0">
                    <a:sym typeface="Wingdings" panose="05000000000000000000" pitchFamily="2" charset="2"/>
                  </a:rPr>
                  <a:t> 	  </a:t>
                </a:r>
                <a:r>
                  <a:rPr lang="de-DE" sz="2000" dirty="0" err="1">
                    <a:sym typeface="Wingdings" panose="05000000000000000000" pitchFamily="2" charset="2"/>
                  </a:rPr>
                  <a:t>with</a:t>
                </a:r>
                <a:r>
                  <a:rPr lang="de-DE" sz="2000" dirty="0">
                    <a:sym typeface="Wingdings" panose="05000000000000000000" pitchFamily="2" charset="2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</m:t>
                        </m:r>
                      </m:sub>
                    </m:sSub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sSub>
                      <m:sSubPr>
                        <m:ctrlP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𝐸</m:t>
                        </m:r>
                      </m:e>
                      <m:sub>
                        <m:r>
                          <a:rPr lang="de-DE" sz="2000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−</m:t>
                    </m:r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𝛽</m:t>
                    </m:r>
                    <m:r>
                      <a:rPr lang="de-DE" sz="2000" i="1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𝑁</m:t>
                    </m:r>
                  </m:oMath>
                </a14:m>
                <a:endParaRPr lang="de-DE" sz="2000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3D0FAF28-ED45-6DC4-64FE-854A12A0DB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7850" y="1289748"/>
                <a:ext cx="11386988" cy="4742865"/>
              </a:xfrm>
              <a:blipFill>
                <a:blip r:embed="rId2"/>
                <a:stretch>
                  <a:fillRect l="-1445" t="-26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8947CA-FEAA-C469-152C-91383DC68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13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4B90C1E5-A0C6-E6AA-6320-C3266C4D5127}"/>
              </a:ext>
            </a:extLst>
          </p:cNvPr>
          <p:cNvSpPr/>
          <p:nvPr/>
        </p:nvSpPr>
        <p:spPr>
          <a:xfrm>
            <a:off x="803564" y="5279283"/>
            <a:ext cx="2260270" cy="44730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Photocathode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0DE5F5B-3E17-6ABB-51AD-C7A381FD3681}"/>
              </a:ext>
            </a:extLst>
          </p:cNvPr>
          <p:cNvSpPr/>
          <p:nvPr/>
        </p:nvSpPr>
        <p:spPr>
          <a:xfrm>
            <a:off x="6242462" y="5279283"/>
            <a:ext cx="2260270" cy="44730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Photocathode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54ACE46-62FC-DC7F-6ABD-517C943A4021}"/>
              </a:ext>
            </a:extLst>
          </p:cNvPr>
          <p:cNvSpPr/>
          <p:nvPr/>
        </p:nvSpPr>
        <p:spPr>
          <a:xfrm>
            <a:off x="3523013" y="5279283"/>
            <a:ext cx="2260270" cy="44730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Photocathode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C1DB06C-8FDB-9C65-AFEB-294D4920768E}"/>
              </a:ext>
            </a:extLst>
          </p:cNvPr>
          <p:cNvSpPr/>
          <p:nvPr/>
        </p:nvSpPr>
        <p:spPr>
          <a:xfrm>
            <a:off x="8961911" y="5273346"/>
            <a:ext cx="2260270" cy="447304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Photocathode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6DF6D6B-493B-631E-5323-C2A587FC38BE}"/>
              </a:ext>
            </a:extLst>
          </p:cNvPr>
          <p:cNvSpPr/>
          <p:nvPr/>
        </p:nvSpPr>
        <p:spPr>
          <a:xfrm>
            <a:off x="1253952" y="4432178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19BFCC45-A2CC-F5D0-AC4A-23B8A470450B}"/>
              </a:ext>
            </a:extLst>
          </p:cNvPr>
          <p:cNvSpPr/>
          <p:nvPr/>
        </p:nvSpPr>
        <p:spPr>
          <a:xfrm>
            <a:off x="1445084" y="453908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831B0DB7-5137-18F8-A440-90820DFFB8CB}"/>
              </a:ext>
            </a:extLst>
          </p:cNvPr>
          <p:cNvSpPr/>
          <p:nvPr/>
        </p:nvSpPr>
        <p:spPr>
          <a:xfrm>
            <a:off x="3523013" y="5126597"/>
            <a:ext cx="2260270" cy="16031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“Mixed-Oxide”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D9F7E81A-CFCB-B951-2B56-68CFC5FC290C}"/>
              </a:ext>
            </a:extLst>
          </p:cNvPr>
          <p:cNvSpPr/>
          <p:nvPr/>
        </p:nvSpPr>
        <p:spPr>
          <a:xfrm>
            <a:off x="6242462" y="5113029"/>
            <a:ext cx="2260270" cy="16031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“Mixed-Oxide”</a:t>
            </a:r>
          </a:p>
        </p:txBody>
      </p:sp>
      <p:sp>
        <p:nvSpPr>
          <p:cNvPr id="27" name="Ellipse 26">
            <a:extLst>
              <a:ext uri="{FF2B5EF4-FFF2-40B4-BE49-F238E27FC236}">
                <a16:creationId xmlns:a16="http://schemas.microsoft.com/office/drawing/2014/main" id="{BD807733-3563-530E-4144-EC8FC23ACCD5}"/>
              </a:ext>
            </a:extLst>
          </p:cNvPr>
          <p:cNvSpPr/>
          <p:nvPr/>
        </p:nvSpPr>
        <p:spPr>
          <a:xfrm>
            <a:off x="3755290" y="4436138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AAA23419-0A71-3C4E-FE13-0C3873657284}"/>
              </a:ext>
            </a:extLst>
          </p:cNvPr>
          <p:cNvSpPr/>
          <p:nvPr/>
        </p:nvSpPr>
        <p:spPr>
          <a:xfrm>
            <a:off x="3929724" y="428670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1" name="Ellipse 30">
            <a:extLst>
              <a:ext uri="{FF2B5EF4-FFF2-40B4-BE49-F238E27FC236}">
                <a16:creationId xmlns:a16="http://schemas.microsoft.com/office/drawing/2014/main" id="{5D8DC63D-05CA-1373-2B9B-C17B990BC1AB}"/>
              </a:ext>
            </a:extLst>
          </p:cNvPr>
          <p:cNvSpPr/>
          <p:nvPr/>
        </p:nvSpPr>
        <p:spPr>
          <a:xfrm>
            <a:off x="4983200" y="4142106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3" name="Ellipse 32">
            <a:extLst>
              <a:ext uri="{FF2B5EF4-FFF2-40B4-BE49-F238E27FC236}">
                <a16:creationId xmlns:a16="http://schemas.microsoft.com/office/drawing/2014/main" id="{A84CD939-8BDC-B157-0378-FE19E27827AA}"/>
              </a:ext>
            </a:extLst>
          </p:cNvPr>
          <p:cNvSpPr/>
          <p:nvPr/>
        </p:nvSpPr>
        <p:spPr>
          <a:xfrm>
            <a:off x="5210329" y="413430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1DCD9F45-31A0-C191-E9E2-904BD6D51BB7}"/>
              </a:ext>
            </a:extLst>
          </p:cNvPr>
          <p:cNvSpPr/>
          <p:nvPr/>
        </p:nvSpPr>
        <p:spPr>
          <a:xfrm>
            <a:off x="5101472" y="4722133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E5EC3811-B647-CA09-5959-503DD47F0BA9}"/>
              </a:ext>
            </a:extLst>
          </p:cNvPr>
          <p:cNvSpPr txBox="1"/>
          <p:nvPr/>
        </p:nvSpPr>
        <p:spPr>
          <a:xfrm>
            <a:off x="803564" y="5726587"/>
            <a:ext cx="2260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Fresh Photocathode</a:t>
            </a: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919CF55E-AD3C-46D6-7BDA-0EC854F94DED}"/>
              </a:ext>
            </a:extLst>
          </p:cNvPr>
          <p:cNvSpPr txBox="1"/>
          <p:nvPr/>
        </p:nvSpPr>
        <p:spPr>
          <a:xfrm>
            <a:off x="3568535" y="5726587"/>
            <a:ext cx="22602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Chemisorption</a:t>
            </a:r>
          </a:p>
          <a:p>
            <a:pPr algn="ctr"/>
            <a:r>
              <a:rPr lang="en-US" sz="1600" dirty="0"/>
              <a:t>Strong degradation,</a:t>
            </a:r>
          </a:p>
          <a:p>
            <a:pPr algn="ctr"/>
            <a:r>
              <a:rPr lang="en-US" sz="1600" dirty="0"/>
              <a:t>High binding energy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16E7BCAB-757D-9B64-F466-234A0144720E}"/>
              </a:ext>
            </a:extLst>
          </p:cNvPr>
          <p:cNvSpPr txBox="1"/>
          <p:nvPr/>
        </p:nvSpPr>
        <p:spPr>
          <a:xfrm>
            <a:off x="6196940" y="5732524"/>
            <a:ext cx="22602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Physisorption</a:t>
            </a:r>
          </a:p>
          <a:p>
            <a:pPr algn="ctr"/>
            <a:r>
              <a:rPr lang="en-US" sz="1600" dirty="0"/>
              <a:t>Low binding energy, reversible</a:t>
            </a:r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6B920BDB-AA8A-20A0-2F46-BE097C25207E}"/>
              </a:ext>
            </a:extLst>
          </p:cNvPr>
          <p:cNvSpPr/>
          <p:nvPr/>
        </p:nvSpPr>
        <p:spPr>
          <a:xfrm>
            <a:off x="6298288" y="488527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F5F33EE2-76F4-0896-6927-FB6D789239E4}"/>
              </a:ext>
            </a:extLst>
          </p:cNvPr>
          <p:cNvSpPr/>
          <p:nvPr/>
        </p:nvSpPr>
        <p:spPr>
          <a:xfrm>
            <a:off x="6627546" y="489531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BD263F7B-403F-A15B-94C5-18F8D23335DA}"/>
              </a:ext>
            </a:extLst>
          </p:cNvPr>
          <p:cNvSpPr/>
          <p:nvPr/>
        </p:nvSpPr>
        <p:spPr>
          <a:xfrm>
            <a:off x="6956804" y="489386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2" name="Ellipse 51">
            <a:extLst>
              <a:ext uri="{FF2B5EF4-FFF2-40B4-BE49-F238E27FC236}">
                <a16:creationId xmlns:a16="http://schemas.microsoft.com/office/drawing/2014/main" id="{FDC7AF35-2C99-A9D2-B7B7-14D2F56FB4E3}"/>
              </a:ext>
            </a:extLst>
          </p:cNvPr>
          <p:cNvSpPr/>
          <p:nvPr/>
        </p:nvSpPr>
        <p:spPr>
          <a:xfrm>
            <a:off x="7258917" y="489531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4" name="Ellipse 53">
            <a:extLst>
              <a:ext uri="{FF2B5EF4-FFF2-40B4-BE49-F238E27FC236}">
                <a16:creationId xmlns:a16="http://schemas.microsoft.com/office/drawing/2014/main" id="{30F93C20-E66B-C5BB-D679-DF36068232DC}"/>
              </a:ext>
            </a:extLst>
          </p:cNvPr>
          <p:cNvSpPr/>
          <p:nvPr/>
        </p:nvSpPr>
        <p:spPr>
          <a:xfrm>
            <a:off x="7580966" y="488527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6" name="Ellipse 55">
            <a:extLst>
              <a:ext uri="{FF2B5EF4-FFF2-40B4-BE49-F238E27FC236}">
                <a16:creationId xmlns:a16="http://schemas.microsoft.com/office/drawing/2014/main" id="{DDDA04EF-C0AC-AFB8-AF7C-0E4BE172BA54}"/>
              </a:ext>
            </a:extLst>
          </p:cNvPr>
          <p:cNvSpPr/>
          <p:nvPr/>
        </p:nvSpPr>
        <p:spPr>
          <a:xfrm>
            <a:off x="8203857" y="4887084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58" name="Ellipse 57">
            <a:extLst>
              <a:ext uri="{FF2B5EF4-FFF2-40B4-BE49-F238E27FC236}">
                <a16:creationId xmlns:a16="http://schemas.microsoft.com/office/drawing/2014/main" id="{B29BE645-FEB1-527D-4273-E90BA2D3C402}"/>
              </a:ext>
            </a:extLst>
          </p:cNvPr>
          <p:cNvSpPr/>
          <p:nvPr/>
        </p:nvSpPr>
        <p:spPr>
          <a:xfrm>
            <a:off x="7903015" y="488527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60" name="Rechteck 59">
            <a:extLst>
              <a:ext uri="{FF2B5EF4-FFF2-40B4-BE49-F238E27FC236}">
                <a16:creationId xmlns:a16="http://schemas.microsoft.com/office/drawing/2014/main" id="{F724CAB3-4BDA-6534-741E-3DA10723CE17}"/>
              </a:ext>
            </a:extLst>
          </p:cNvPr>
          <p:cNvSpPr/>
          <p:nvPr/>
        </p:nvSpPr>
        <p:spPr>
          <a:xfrm>
            <a:off x="8961911" y="5114841"/>
            <a:ext cx="2260270" cy="160317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“Mixed-Oxide”</a:t>
            </a:r>
          </a:p>
        </p:txBody>
      </p:sp>
      <p:sp>
        <p:nvSpPr>
          <p:cNvPr id="62" name="Ellipse 61">
            <a:extLst>
              <a:ext uri="{FF2B5EF4-FFF2-40B4-BE49-F238E27FC236}">
                <a16:creationId xmlns:a16="http://schemas.microsoft.com/office/drawing/2014/main" id="{A2E7B7A4-26E1-B929-2247-60B419038A23}"/>
              </a:ext>
            </a:extLst>
          </p:cNvPr>
          <p:cNvSpPr/>
          <p:nvPr/>
        </p:nvSpPr>
        <p:spPr>
          <a:xfrm>
            <a:off x="9017737" y="4887084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64" name="Ellipse 63">
            <a:extLst>
              <a:ext uri="{FF2B5EF4-FFF2-40B4-BE49-F238E27FC236}">
                <a16:creationId xmlns:a16="http://schemas.microsoft.com/office/drawing/2014/main" id="{CBC76EA6-503D-AD94-0528-25B65F602758}"/>
              </a:ext>
            </a:extLst>
          </p:cNvPr>
          <p:cNvSpPr/>
          <p:nvPr/>
        </p:nvSpPr>
        <p:spPr>
          <a:xfrm>
            <a:off x="9026768" y="4053158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66" name="Ellipse 65">
            <a:extLst>
              <a:ext uri="{FF2B5EF4-FFF2-40B4-BE49-F238E27FC236}">
                <a16:creationId xmlns:a16="http://schemas.microsoft.com/office/drawing/2014/main" id="{ABED975D-FD26-03E4-D486-B70581B3ECBB}"/>
              </a:ext>
            </a:extLst>
          </p:cNvPr>
          <p:cNvSpPr/>
          <p:nvPr/>
        </p:nvSpPr>
        <p:spPr>
          <a:xfrm>
            <a:off x="9480153" y="427553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68" name="Ellipse 67">
            <a:extLst>
              <a:ext uri="{FF2B5EF4-FFF2-40B4-BE49-F238E27FC236}">
                <a16:creationId xmlns:a16="http://schemas.microsoft.com/office/drawing/2014/main" id="{B24B7A3D-5813-8858-7599-9F050AFC376A}"/>
              </a:ext>
            </a:extLst>
          </p:cNvPr>
          <p:cNvSpPr/>
          <p:nvPr/>
        </p:nvSpPr>
        <p:spPr>
          <a:xfrm>
            <a:off x="9978366" y="4897127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0" name="Ellipse 69">
            <a:extLst>
              <a:ext uri="{FF2B5EF4-FFF2-40B4-BE49-F238E27FC236}">
                <a16:creationId xmlns:a16="http://schemas.microsoft.com/office/drawing/2014/main" id="{C759CB6E-7C3E-7FBE-5FBE-1D1247A96CEC}"/>
              </a:ext>
            </a:extLst>
          </p:cNvPr>
          <p:cNvSpPr/>
          <p:nvPr/>
        </p:nvSpPr>
        <p:spPr>
          <a:xfrm>
            <a:off x="10422303" y="4332735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2" name="Ellipse 71">
            <a:extLst>
              <a:ext uri="{FF2B5EF4-FFF2-40B4-BE49-F238E27FC236}">
                <a16:creationId xmlns:a16="http://schemas.microsoft.com/office/drawing/2014/main" id="{6AAD5662-3ED3-0D41-F707-75B7FFB8D829}"/>
              </a:ext>
            </a:extLst>
          </p:cNvPr>
          <p:cNvSpPr/>
          <p:nvPr/>
        </p:nvSpPr>
        <p:spPr>
          <a:xfrm>
            <a:off x="10923306" y="4888896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4" name="Ellipse 73">
            <a:extLst>
              <a:ext uri="{FF2B5EF4-FFF2-40B4-BE49-F238E27FC236}">
                <a16:creationId xmlns:a16="http://schemas.microsoft.com/office/drawing/2014/main" id="{A9DC96BD-62BC-C370-805F-2DF3EB8CA381}"/>
              </a:ext>
            </a:extLst>
          </p:cNvPr>
          <p:cNvSpPr/>
          <p:nvPr/>
        </p:nvSpPr>
        <p:spPr>
          <a:xfrm>
            <a:off x="10622464" y="4887084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5" name="Ellipse 74">
            <a:extLst>
              <a:ext uri="{FF2B5EF4-FFF2-40B4-BE49-F238E27FC236}">
                <a16:creationId xmlns:a16="http://schemas.microsoft.com/office/drawing/2014/main" id="{E5230ECF-9B54-1BE1-BFB2-41944F991560}"/>
              </a:ext>
            </a:extLst>
          </p:cNvPr>
          <p:cNvSpPr/>
          <p:nvPr/>
        </p:nvSpPr>
        <p:spPr>
          <a:xfrm>
            <a:off x="9457950" y="4607007"/>
            <a:ext cx="154380" cy="1543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7" name="Ellipse 76">
            <a:extLst>
              <a:ext uri="{FF2B5EF4-FFF2-40B4-BE49-F238E27FC236}">
                <a16:creationId xmlns:a16="http://schemas.microsoft.com/office/drawing/2014/main" id="{9C77225C-F6AA-B33E-C0AE-64DD21EB8DC6}"/>
              </a:ext>
            </a:extLst>
          </p:cNvPr>
          <p:cNvSpPr/>
          <p:nvPr/>
        </p:nvSpPr>
        <p:spPr>
          <a:xfrm>
            <a:off x="9872207" y="3979925"/>
            <a:ext cx="154380" cy="1543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9" name="Ellipse 78">
            <a:extLst>
              <a:ext uri="{FF2B5EF4-FFF2-40B4-BE49-F238E27FC236}">
                <a16:creationId xmlns:a16="http://schemas.microsoft.com/office/drawing/2014/main" id="{4C0B7F26-931A-B7B5-76F8-49C67555EB77}"/>
              </a:ext>
            </a:extLst>
          </p:cNvPr>
          <p:cNvSpPr/>
          <p:nvPr/>
        </p:nvSpPr>
        <p:spPr>
          <a:xfrm>
            <a:off x="10267923" y="4648877"/>
            <a:ext cx="154380" cy="15438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2" name="Textfeld 91">
            <a:extLst>
              <a:ext uri="{FF2B5EF4-FFF2-40B4-BE49-F238E27FC236}">
                <a16:creationId xmlns:a16="http://schemas.microsoft.com/office/drawing/2014/main" id="{D687E438-DFAE-F590-68F0-A6C083F60BF1}"/>
              </a:ext>
            </a:extLst>
          </p:cNvPr>
          <p:cNvSpPr txBox="1"/>
          <p:nvPr/>
        </p:nvSpPr>
        <p:spPr>
          <a:xfrm>
            <a:off x="8976430" y="5724991"/>
            <a:ext cx="226027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Desorption</a:t>
            </a:r>
          </a:p>
          <a:p>
            <a:pPr algn="ctr"/>
            <a:r>
              <a:rPr lang="en-US" sz="1600" dirty="0"/>
              <a:t>Stimulated by electronic transitions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075C41F6-BB60-3D3E-4A52-BF1E7FA68CC6}"/>
              </a:ext>
            </a:extLst>
          </p:cNvPr>
          <p:cNvSpPr/>
          <p:nvPr/>
        </p:nvSpPr>
        <p:spPr>
          <a:xfrm>
            <a:off x="2130027" y="4422958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C64391B-7049-9F6F-827B-B6901491091C}"/>
              </a:ext>
            </a:extLst>
          </p:cNvPr>
          <p:cNvSpPr/>
          <p:nvPr/>
        </p:nvSpPr>
        <p:spPr>
          <a:xfrm>
            <a:off x="2316843" y="4294596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6B0A76C8-652A-540D-0186-4A66C34EC19F}"/>
              </a:ext>
            </a:extLst>
          </p:cNvPr>
          <p:cNvSpPr/>
          <p:nvPr/>
        </p:nvSpPr>
        <p:spPr>
          <a:xfrm>
            <a:off x="4874343" y="4778227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DB3C1042-AFF1-77CD-7CCB-E4D4BCDF9418}"/>
              </a:ext>
            </a:extLst>
          </p:cNvPr>
          <p:cNvSpPr/>
          <p:nvPr/>
        </p:nvSpPr>
        <p:spPr>
          <a:xfrm>
            <a:off x="9192942" y="3916591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0B074892-FE26-A3DB-8E84-CEA0BC740D7F}"/>
              </a:ext>
            </a:extLst>
          </p:cNvPr>
          <p:cNvSpPr/>
          <p:nvPr/>
        </p:nvSpPr>
        <p:spPr>
          <a:xfrm>
            <a:off x="10640017" y="4286702"/>
            <a:ext cx="217714" cy="217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9EAF65E-7A3A-3C04-3E9E-9A47A7FB8709}"/>
              </a:ext>
            </a:extLst>
          </p:cNvPr>
          <p:cNvSpPr txBox="1"/>
          <p:nvPr/>
        </p:nvSpPr>
        <p:spPr>
          <a:xfrm>
            <a:off x="1471666" y="3326266"/>
            <a:ext cx="1181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Exp. decay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3CD875-73FC-7272-1989-10230AF5EDA9}"/>
              </a:ext>
            </a:extLst>
          </p:cNvPr>
          <p:cNvSpPr txBox="1"/>
          <p:nvPr/>
        </p:nvSpPr>
        <p:spPr>
          <a:xfrm>
            <a:off x="6347304" y="3326266"/>
            <a:ext cx="1507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Arrhenius eq.</a:t>
            </a:r>
          </a:p>
        </p:txBody>
      </p:sp>
    </p:spTree>
    <p:extLst>
      <p:ext uri="{BB962C8B-B14F-4D97-AF65-F5344CB8AC3E}">
        <p14:creationId xmlns:p14="http://schemas.microsoft.com/office/powerpoint/2010/main" val="3382571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6EA50-6E68-477A-D3F3-2D2BF679E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183932-4167-3B2E-46C6-D1E4B3026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 Recovery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5D1820-E2BC-06AE-3D74-B22602224A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48" y="1289748"/>
            <a:ext cx="10866007" cy="4742865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The </a:t>
            </a:r>
            <a:r>
              <a:rPr lang="de-DE" sz="2000" dirty="0" err="1">
                <a:sym typeface="Wingdings" panose="05000000000000000000" pitchFamily="2" charset="2"/>
              </a:rPr>
              <a:t>effect</a:t>
            </a:r>
            <a:r>
              <a:rPr lang="de-DE" sz="2000" dirty="0">
                <a:sym typeface="Wingdings" panose="05000000000000000000" pitchFamily="2" charset="2"/>
              </a:rPr>
              <a:t> was </a:t>
            </a:r>
            <a:r>
              <a:rPr lang="de-DE" sz="2000" dirty="0" err="1">
                <a:sym typeface="Wingdings" panose="05000000000000000000" pitchFamily="2" charset="2"/>
              </a:rPr>
              <a:t>reproduced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under</a:t>
            </a:r>
            <a:r>
              <a:rPr lang="de-DE" sz="2000" dirty="0">
                <a:sym typeface="Wingdings" panose="05000000000000000000" pitchFamily="2" charset="2"/>
              </a:rPr>
              <a:t> clean lab </a:t>
            </a:r>
            <a:r>
              <a:rPr lang="de-DE" sz="2000" dirty="0" err="1">
                <a:sym typeface="Wingdings" panose="05000000000000000000" pitchFamily="2" charset="2"/>
              </a:rPr>
              <a:t>conditions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an O2 </a:t>
            </a:r>
            <a:r>
              <a:rPr lang="de-DE" sz="2000" dirty="0" err="1">
                <a:sym typeface="Wingdings" panose="05000000000000000000" pitchFamily="2" charset="2"/>
              </a:rPr>
              <a:t>poisoned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photocathode</a:t>
            </a:r>
            <a:endParaRPr lang="de-DE" sz="2000" dirty="0">
              <a:sym typeface="Wingdings" panose="05000000000000000000" pitchFamily="2" charset="2"/>
            </a:endParaRP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dirty="0">
                <a:sym typeface="Wingdings" panose="05000000000000000000" pitchFamily="2" charset="2"/>
              </a:rPr>
              <a:t>Clean </a:t>
            </a:r>
            <a:r>
              <a:rPr lang="de-DE" sz="2000" dirty="0" err="1">
                <a:sym typeface="Wingdings" panose="05000000000000000000" pitchFamily="2" charset="2"/>
              </a:rPr>
              <a:t>degradation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mechanism</a:t>
            </a:r>
            <a:r>
              <a:rPr lang="de-DE" sz="2000" dirty="0">
                <a:sym typeface="Wingdings" panose="05000000000000000000" pitchFamily="2" charset="2"/>
              </a:rPr>
              <a:t>, </a:t>
            </a:r>
            <a:r>
              <a:rPr lang="de-DE" sz="2000" dirty="0" err="1">
                <a:sym typeface="Wingdings" panose="05000000000000000000" pitchFamily="2" charset="2"/>
              </a:rPr>
              <a:t>photocathode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did</a:t>
            </a:r>
            <a:r>
              <a:rPr lang="de-DE" sz="2000" dirty="0">
                <a:sym typeface="Wingdings" panose="05000000000000000000" pitchFamily="2" charset="2"/>
              </a:rPr>
              <a:t> not </a:t>
            </a:r>
            <a:r>
              <a:rPr lang="de-DE" sz="2000" dirty="0" err="1">
                <a:sym typeface="Wingdings" panose="05000000000000000000" pitchFamily="2" charset="2"/>
              </a:rPr>
              <a:t>experienced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other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effects</a:t>
            </a:r>
            <a:r>
              <a:rPr lang="de-DE" sz="2000" dirty="0">
                <a:sym typeface="Wingdings" panose="05000000000000000000" pitchFamily="2" charset="2"/>
              </a:rPr>
              <a:t> like </a:t>
            </a:r>
            <a:r>
              <a:rPr lang="de-DE" sz="2000" dirty="0" err="1">
                <a:sym typeface="Wingdings" panose="05000000000000000000" pitchFamily="2" charset="2"/>
              </a:rPr>
              <a:t>transfer</a:t>
            </a:r>
            <a:r>
              <a:rPr lang="de-DE" sz="2000" dirty="0">
                <a:sym typeface="Wingdings" panose="05000000000000000000" pitchFamily="2" charset="2"/>
              </a:rPr>
              <a:t>, EBB, high </a:t>
            </a:r>
            <a:r>
              <a:rPr lang="de-DE" sz="2000" dirty="0" err="1">
                <a:sym typeface="Wingdings" panose="05000000000000000000" pitchFamily="2" charset="2"/>
              </a:rPr>
              <a:t>fields</a:t>
            </a:r>
            <a:r>
              <a:rPr lang="de-DE" sz="2000" dirty="0">
                <a:sym typeface="Wingdings" panose="05000000000000000000" pitchFamily="2" charset="2"/>
              </a:rPr>
              <a:t>, cool down, …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37DF5D7-060B-8869-9967-9046C1F7A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14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E4B1FAE-6ECF-7351-527B-CB7B7A478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093" y="2406687"/>
            <a:ext cx="5145984" cy="360218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3B609EB5-23EF-A1F1-FA1E-B634ACA94435}"/>
              </a:ext>
            </a:extLst>
          </p:cNvPr>
          <p:cNvSpPr txBox="1"/>
          <p:nvPr/>
        </p:nvSpPr>
        <p:spPr>
          <a:xfrm>
            <a:off x="986473" y="5986412"/>
            <a:ext cx="10370455" cy="276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Fig 10: (left) A photocathode was degraded by pure O2 poisoning; (right) the QE was recovered by electron extraction. The curve again follows the theoretical model.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614B427-DCF7-56CC-F452-75F6C8112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8925" y="2375156"/>
            <a:ext cx="4769144" cy="3576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8875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D3300-854B-2623-7D7D-B43647064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D68CA34-2DCF-93FD-36E9-6E5AA931B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413496"/>
            <a:ext cx="11586442" cy="965528"/>
          </a:xfrm>
        </p:spPr>
        <p:txBody>
          <a:bodyPr>
            <a:normAutofit/>
          </a:bodyPr>
          <a:lstStyle/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SEALab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project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ended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July</a:t>
            </a:r>
            <a:r>
              <a:rPr lang="de-DE" sz="2000" dirty="0">
                <a:sym typeface="Wingdings" panose="05000000000000000000" pitchFamily="2" charset="2"/>
              </a:rPr>
              <a:t> 2026</a:t>
            </a:r>
          </a:p>
          <a:p>
            <a:pPr marL="457200" indent="-457200" algn="l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de-DE" sz="2000" dirty="0" err="1">
                <a:sym typeface="Wingdings" panose="05000000000000000000" pitchFamily="2" charset="2"/>
              </a:rPr>
              <a:t>Now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collaboration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with</a:t>
            </a:r>
            <a:r>
              <a:rPr lang="de-DE" sz="2000" dirty="0">
                <a:sym typeface="Wingdings" panose="05000000000000000000" pitchFamily="2" charset="2"/>
              </a:rPr>
              <a:t> Rong Xiang et al. (HZDR) to </a:t>
            </a:r>
            <a:r>
              <a:rPr lang="de-DE" sz="2000" dirty="0" err="1">
                <a:sym typeface="Wingdings" panose="05000000000000000000" pitchFamily="2" charset="2"/>
              </a:rPr>
              <a:t>develop</a:t>
            </a:r>
            <a:r>
              <a:rPr lang="de-DE" sz="2000" dirty="0">
                <a:sym typeface="Wingdings" panose="05000000000000000000" pitchFamily="2" charset="2"/>
              </a:rPr>
              <a:t> Na-K-Sb </a:t>
            </a:r>
            <a:r>
              <a:rPr lang="de-DE" sz="2000" dirty="0" err="1">
                <a:sym typeface="Wingdings" panose="05000000000000000000" pitchFamily="2" charset="2"/>
              </a:rPr>
              <a:t>photocathodes</a:t>
            </a:r>
            <a:r>
              <a:rPr lang="de-DE" sz="2000" dirty="0">
                <a:sym typeface="Wingdings" panose="05000000000000000000" pitchFamily="2" charset="2"/>
              </a:rPr>
              <a:t> for DALI</a:t>
            </a:r>
          </a:p>
          <a:p>
            <a:pPr algn="l">
              <a:lnSpc>
                <a:spcPct val="100000"/>
              </a:lnSpc>
            </a:pPr>
            <a:endParaRPr lang="de-DE" sz="2000" dirty="0">
              <a:sym typeface="Wingdings" panose="05000000000000000000" pitchFamily="2" charset="2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1E21BD-D401-5515-6B5A-ADFB6032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Photocathodes for DALI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7291FFC-5547-18A4-9E68-F3E792E3C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15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5" name="Pfeil: nach rechts 4">
            <a:extLst>
              <a:ext uri="{FF2B5EF4-FFF2-40B4-BE49-F238E27FC236}">
                <a16:creationId xmlns:a16="http://schemas.microsoft.com/office/drawing/2014/main" id="{CAB87189-0868-A772-6BE5-7B422660CF9A}"/>
              </a:ext>
            </a:extLst>
          </p:cNvPr>
          <p:cNvSpPr/>
          <p:nvPr/>
        </p:nvSpPr>
        <p:spPr>
          <a:xfrm>
            <a:off x="5209507" y="3554652"/>
            <a:ext cx="1124197" cy="28104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fik 6" descr="hzb-logo-a4-rgb.jpg (3095×1088)">
            <a:extLst>
              <a:ext uri="{FF2B5EF4-FFF2-40B4-BE49-F238E27FC236}">
                <a16:creationId xmlns:a16="http://schemas.microsoft.com/office/drawing/2014/main" id="{84A51C8B-1D75-27F8-52B6-B51546433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770" y="4890815"/>
            <a:ext cx="3150120" cy="1107377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3CE0148-D0BE-79FD-31FE-D49F8FE22C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0388" y="2645760"/>
            <a:ext cx="3659898" cy="2438407"/>
          </a:xfrm>
          <a:prstGeom prst="rect">
            <a:avLst/>
          </a:prstGeom>
        </p:spPr>
      </p:pic>
      <p:pic>
        <p:nvPicPr>
          <p:cNvPr id="6" name="Grafik 5" descr="PicUser (1920×297)">
            <a:extLst>
              <a:ext uri="{FF2B5EF4-FFF2-40B4-BE49-F238E27FC236}">
                <a16:creationId xmlns:a16="http://schemas.microsoft.com/office/drawing/2014/main" id="{F6704CD7-C3FF-ADE2-9732-C31F2E465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180" y="5084167"/>
            <a:ext cx="3946568" cy="610485"/>
          </a:xfrm>
          <a:prstGeom prst="rect">
            <a:avLst/>
          </a:prstGeom>
        </p:spPr>
      </p:pic>
      <p:pic>
        <p:nvPicPr>
          <p:cNvPr id="10" name="Inhaltsplatzhalter 10">
            <a:extLst>
              <a:ext uri="{FF2B5EF4-FFF2-40B4-BE49-F238E27FC236}">
                <a16:creationId xmlns:a16="http://schemas.microsoft.com/office/drawing/2014/main" id="{CE3D3DE2-FCAA-1438-7FB4-01F9E20ADC5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0684" y="2647947"/>
            <a:ext cx="3248293" cy="243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934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C3ED1-FA17-EB03-6BA5-6C12E286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A500D5D-4FDB-576A-903A-3A3BDFC1F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850" y="333237"/>
            <a:ext cx="11036300" cy="1025347"/>
          </a:xfrm>
        </p:spPr>
        <p:txBody>
          <a:bodyPr/>
          <a:lstStyle/>
          <a:p>
            <a:pPr algn="l"/>
            <a:r>
              <a:rPr lang="en-US" dirty="0"/>
              <a:t>Conclusions &amp; Outlook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FB87A71-F1F2-B34F-6820-C3EDE7AF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16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3DAB8CC-93EE-D988-D540-C1F85C814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850" y="1413495"/>
            <a:ext cx="11586442" cy="4951679"/>
          </a:xfrm>
        </p:spPr>
        <p:txBody>
          <a:bodyPr>
            <a:norm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b="1" dirty="0">
                <a:sym typeface="Wingdings" panose="05000000000000000000" pitchFamily="2" charset="2"/>
              </a:rPr>
              <a:t>Na-K-Sb </a:t>
            </a:r>
            <a:r>
              <a:rPr lang="de-DE" sz="2000" b="1" dirty="0" err="1">
                <a:sym typeface="Wingdings" panose="05000000000000000000" pitchFamily="2" charset="2"/>
              </a:rPr>
              <a:t>shows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good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compatibility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with</a:t>
            </a:r>
            <a:r>
              <a:rPr lang="de-DE" sz="2000" b="1" dirty="0">
                <a:sym typeface="Wingdings" panose="05000000000000000000" pitchFamily="2" charset="2"/>
              </a:rPr>
              <a:t> SRF </a:t>
            </a:r>
            <a:r>
              <a:rPr lang="de-DE" sz="2000" b="1" dirty="0" err="1">
                <a:sym typeface="Wingdings" panose="05000000000000000000" pitchFamily="2" charset="2"/>
              </a:rPr>
              <a:t>environment</a:t>
            </a:r>
            <a:r>
              <a:rPr lang="de-DE" sz="2000" b="1" dirty="0">
                <a:sym typeface="Wingdings" panose="05000000000000000000" pitchFamily="2" charset="2"/>
              </a:rPr>
              <a:t>, low </a:t>
            </a:r>
            <a:r>
              <a:rPr lang="de-DE" sz="2000" b="1" dirty="0" err="1">
                <a:sym typeface="Wingdings" panose="05000000000000000000" pitchFamily="2" charset="2"/>
              </a:rPr>
              <a:t>field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emission</a:t>
            </a:r>
            <a:r>
              <a:rPr lang="de-DE" sz="2000" b="1" dirty="0">
                <a:sym typeface="Wingdings" panose="05000000000000000000" pitchFamily="2" charset="2"/>
              </a:rPr>
              <a:t>, </a:t>
            </a:r>
            <a:r>
              <a:rPr lang="de-DE" sz="2000" b="1" dirty="0" err="1">
                <a:sym typeface="Wingdings" panose="05000000000000000000" pitchFamily="2" charset="2"/>
              </a:rPr>
              <a:t>no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multipacting</a:t>
            </a:r>
            <a:endParaRPr lang="de-DE" sz="2000" b="1" dirty="0">
              <a:sym typeface="Wingdings" panose="05000000000000000000" pitchFamily="2" charset="2"/>
            </a:endParaRPr>
          </a:p>
          <a:p>
            <a:pPr lvl="1" algn="l"/>
            <a:endParaRPr lang="de-DE" sz="2000" b="0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b="1" dirty="0">
                <a:sym typeface="Wingdings" panose="05000000000000000000" pitchFamily="2" charset="2"/>
              </a:rPr>
              <a:t>Na-K-Sb </a:t>
            </a:r>
            <a:r>
              <a:rPr lang="de-DE" sz="2000" b="1" dirty="0" err="1">
                <a:sym typeface="Wingdings" panose="05000000000000000000" pitchFamily="2" charset="2"/>
              </a:rPr>
              <a:t>photocathodes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can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recover</a:t>
            </a:r>
            <a:r>
              <a:rPr lang="de-DE" sz="2000" b="1" dirty="0">
                <a:sym typeface="Wingdings" panose="05000000000000000000" pitchFamily="2" charset="2"/>
              </a:rPr>
              <a:t> by </a:t>
            </a:r>
            <a:r>
              <a:rPr lang="de-DE" sz="2000" b="1" dirty="0" err="1">
                <a:sym typeface="Wingdings" panose="05000000000000000000" pitchFamily="2" charset="2"/>
              </a:rPr>
              <a:t>stimulated</a:t>
            </a:r>
            <a:r>
              <a:rPr lang="de-DE" sz="2000" b="1" dirty="0"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ym typeface="Wingdings" panose="05000000000000000000" pitchFamily="2" charset="2"/>
              </a:rPr>
              <a:t>desorption</a:t>
            </a:r>
            <a:r>
              <a:rPr lang="de-DE" sz="2000" b="1" dirty="0">
                <a:sym typeface="Wingdings" panose="05000000000000000000" pitchFamily="2" charset="2"/>
              </a:rPr>
              <a:t> of </a:t>
            </a:r>
            <a:r>
              <a:rPr lang="de-DE" sz="2000" b="1" dirty="0" err="1">
                <a:sym typeface="Wingdings" panose="05000000000000000000" pitchFamily="2" charset="2"/>
              </a:rPr>
              <a:t>contaminants</a:t>
            </a:r>
            <a:endParaRPr lang="de-DE" sz="2000" b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de-DE" sz="2000" b="1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algn="l"/>
            <a:r>
              <a:rPr lang="de-DE" sz="2000" b="1" dirty="0">
                <a:solidFill>
                  <a:schemeClr val="accent1"/>
                </a:solidFill>
                <a:sym typeface="Wingdings" panose="05000000000000000000" pitchFamily="2" charset="2"/>
              </a:rPr>
              <a:t>Further Research: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Growth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optimization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&amp;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automation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for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increased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reproducibility</a:t>
            </a:r>
            <a:endParaRPr lang="de-DE" sz="2000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Poisoning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studies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to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understand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the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degradation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mechanisms</a:t>
            </a:r>
            <a:endParaRPr lang="de-DE" sz="2000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Electronic </a:t>
            </a:r>
            <a:r>
              <a:rPr lang="de-DE" sz="2000" b="1" dirty="0" err="1">
                <a:sym typeface="Wingdings" panose="05000000000000000000" pitchFamily="2" charset="2"/>
              </a:rPr>
              <a:t>structure</a:t>
            </a:r>
            <a:r>
              <a:rPr lang="de-DE" sz="2000" b="1" dirty="0">
                <a:sym typeface="Wingdings" panose="05000000000000000000" pitchFamily="2" charset="2"/>
              </a:rPr>
              <a:t> and i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n-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depth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analysis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of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chemical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composition</a:t>
            </a:r>
            <a:r>
              <a:rPr lang="de-DE" sz="2000" b="1" dirty="0">
                <a:solidFill>
                  <a:schemeClr val="tx1"/>
                </a:solidFill>
                <a:sym typeface="Wingdings" panose="05000000000000000000" pitchFamily="2" charset="2"/>
              </a:rPr>
              <a:t> at </a:t>
            </a:r>
            <a:r>
              <a:rPr lang="de-DE" sz="2000" b="1" dirty="0" err="1">
                <a:solidFill>
                  <a:schemeClr val="tx1"/>
                </a:solidFill>
                <a:sym typeface="Wingdings" panose="05000000000000000000" pitchFamily="2" charset="2"/>
              </a:rPr>
              <a:t>beamline</a:t>
            </a:r>
            <a:endParaRPr lang="de-DE" sz="2000" b="1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 Talk by Alice Galdi in the </a:t>
            </a:r>
            <a:r>
              <a:rPr lang="de-DE" sz="2000" b="0" dirty="0" err="1">
                <a:solidFill>
                  <a:schemeClr val="tx1"/>
                </a:solidFill>
                <a:sym typeface="Wingdings" panose="05000000000000000000" pitchFamily="2" charset="2"/>
              </a:rPr>
              <a:t>session</a:t>
            </a: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GB" sz="2000" b="0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  <a:r>
              <a:rPr lang="de-DE" sz="2000" b="0" dirty="0" err="1">
                <a:solidFill>
                  <a:schemeClr val="tx1"/>
                </a:solidFill>
                <a:sym typeface="Wingdings" panose="05000000000000000000" pitchFamily="2" charset="2"/>
              </a:rPr>
              <a:t>semiconductor</a:t>
            </a: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de-DE" sz="2000" b="0" dirty="0" err="1">
                <a:solidFill>
                  <a:schemeClr val="tx1"/>
                </a:solidFill>
                <a:sym typeface="Wingdings" panose="05000000000000000000" pitchFamily="2" charset="2"/>
              </a:rPr>
              <a:t>photocathodes</a:t>
            </a: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“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 Poster </a:t>
            </a:r>
            <a:r>
              <a:rPr lang="de-DE" sz="2000" b="0" dirty="0" err="1">
                <a:solidFill>
                  <a:schemeClr val="tx1"/>
                </a:solidFill>
                <a:sym typeface="Wingdings" panose="05000000000000000000" pitchFamily="2" charset="2"/>
              </a:rPr>
              <a:t>from</a:t>
            </a:r>
            <a:r>
              <a:rPr lang="de-DE" sz="2000" b="0" dirty="0">
                <a:solidFill>
                  <a:schemeClr val="tx1"/>
                </a:solidFill>
                <a:sym typeface="Wingdings" panose="05000000000000000000" pitchFamily="2" charset="2"/>
              </a:rPr>
              <a:t> Lucia Santen</a:t>
            </a:r>
          </a:p>
        </p:txBody>
      </p:sp>
    </p:spTree>
    <p:extLst>
      <p:ext uri="{BB962C8B-B14F-4D97-AF65-F5344CB8AC3E}">
        <p14:creationId xmlns:p14="http://schemas.microsoft.com/office/powerpoint/2010/main" val="2726809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5569D795-8191-A9E7-1EE3-470CDC5B0B23}"/>
              </a:ext>
            </a:extLst>
          </p:cNvPr>
          <p:cNvSpPr/>
          <p:nvPr/>
        </p:nvSpPr>
        <p:spPr>
          <a:xfrm>
            <a:off x="8019803" y="0"/>
            <a:ext cx="4172197" cy="6858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EE90872-7DEB-E0DA-663C-D5A78F5BA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3479" y="2516594"/>
            <a:ext cx="3141050" cy="164785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Visual Tour of </a:t>
            </a:r>
            <a:r>
              <a:rPr lang="en-US" sz="2800" dirty="0" err="1">
                <a:solidFill>
                  <a:schemeClr val="bg1"/>
                </a:solidFill>
              </a:rPr>
              <a:t>SEALab</a:t>
            </a:r>
            <a:r>
              <a:rPr lang="en-US" sz="2800" dirty="0">
                <a:solidFill>
                  <a:schemeClr val="bg1"/>
                </a:solidFill>
              </a:rPr>
              <a:t> on YouTube</a:t>
            </a:r>
            <a:br>
              <a:rPr lang="en-US" sz="1800" dirty="0"/>
            </a:br>
            <a:r>
              <a:rPr lang="en-US" sz="16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https://www.youtube.com/watch?v=N0cUq7n-nkM</a:t>
            </a:r>
            <a:endParaRPr lang="en-US" dirty="0">
              <a:solidFill>
                <a:schemeClr val="accent2"/>
              </a:solidFill>
            </a:endParaRPr>
          </a:p>
        </p:txBody>
      </p:sp>
      <p:pic>
        <p:nvPicPr>
          <p:cNvPr id="7" name="Inhaltsplatzhalter 6">
            <a:extLst>
              <a:ext uri="{FF2B5EF4-FFF2-40B4-BE49-F238E27FC236}">
                <a16:creationId xmlns:a16="http://schemas.microsoft.com/office/drawing/2014/main" id="{A9E80E6A-73EE-3D60-5A1F-05BFA70E1E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6183" y="4164448"/>
            <a:ext cx="1959436" cy="2542351"/>
          </a:xfrm>
          <a:prstGeom prst="rect">
            <a:avLst/>
          </a:prstGeom>
        </p:spPr>
      </p:pic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B022A1-48B8-A68D-5902-3AC705CD1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F1E7-7728-684B-896D-8CFDB8DC33E7}" type="slidenum">
              <a:rPr lang="de-DE" smtClean="0"/>
              <a:pPr/>
              <a:t>17</a:t>
            </a:fld>
            <a:endParaRPr lang="de-DE" dirty="0">
              <a:latin typeface="Source Sans Pro Light" panose="020B0403030403020204" pitchFamily="34" charset="0"/>
              <a:ea typeface="Source Sans Pro Light" panose="020B040303040302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65FDD91-8FDF-9472-9350-D04823E9AFC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590587" y="228554"/>
            <a:ext cx="3030628" cy="2344433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C195CFFA-6D19-6F37-4948-1AB7F951A8EF}"/>
              </a:ext>
            </a:extLst>
          </p:cNvPr>
          <p:cNvSpPr txBox="1">
            <a:spLocks/>
          </p:cNvSpPr>
          <p:nvPr/>
        </p:nvSpPr>
        <p:spPr>
          <a:xfrm>
            <a:off x="-102919" y="629428"/>
            <a:ext cx="8019803" cy="80004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 cap="none" baseline="0">
                <a:solidFill>
                  <a:schemeClr val="accent2">
                    <a:alpha val="69875"/>
                  </a:schemeClr>
                </a:solidFill>
                <a:latin typeface="Source Sans Pro" panose="020B0503030403020204" pitchFamily="34" charset="77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 dirty="0"/>
              <a:t>Acknowledgments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8E5244D-8A5C-29B7-025A-9C253E3E8435}"/>
              </a:ext>
            </a:extLst>
          </p:cNvPr>
          <p:cNvSpPr txBox="1"/>
          <p:nvPr/>
        </p:nvSpPr>
        <p:spPr>
          <a:xfrm>
            <a:off x="260634" y="2139583"/>
            <a:ext cx="342513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High Brightness Team at HZB: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Julius Kühn, Chen Wang, Guido Klemz, Thorsten Kamps, Ezgi </a:t>
            </a:r>
            <a:r>
              <a:rPr lang="en-US" dirty="0" err="1">
                <a:solidFill>
                  <a:schemeClr val="accent1"/>
                </a:solidFill>
              </a:rPr>
              <a:t>Ergenlik</a:t>
            </a:r>
            <a:r>
              <a:rPr lang="en-US" dirty="0">
                <a:solidFill>
                  <a:schemeClr val="accent1"/>
                </a:solidFill>
              </a:rPr>
              <a:t>, Emily Brookes, Alice Galdi (</a:t>
            </a:r>
            <a:r>
              <a:rPr lang="it-IT" dirty="0">
                <a:solidFill>
                  <a:schemeClr val="accent1"/>
                </a:solidFill>
              </a:rPr>
              <a:t>Università degli Studi di Salerno</a:t>
            </a:r>
            <a:r>
              <a:rPr lang="en-US" dirty="0">
                <a:solidFill>
                  <a:schemeClr val="accent1"/>
                </a:solidFill>
              </a:rPr>
              <a:t>, Italy)</a:t>
            </a:r>
          </a:p>
          <a:p>
            <a:pPr algn="ctr"/>
            <a:endParaRPr lang="en-US" sz="2000" dirty="0">
              <a:solidFill>
                <a:schemeClr val="accent1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15506D3-1FF8-2EF1-BDE1-8611C10A3B6E}"/>
              </a:ext>
            </a:extLst>
          </p:cNvPr>
          <p:cNvSpPr txBox="1"/>
          <p:nvPr/>
        </p:nvSpPr>
        <p:spPr>
          <a:xfrm>
            <a:off x="3906983" y="2139583"/>
            <a:ext cx="367343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</a:rPr>
              <a:t>SRF Team at HZB:</a:t>
            </a:r>
          </a:p>
          <a:p>
            <a:pPr algn="ctr"/>
            <a:r>
              <a:rPr lang="en-US" dirty="0">
                <a:solidFill>
                  <a:schemeClr val="accent1"/>
                </a:solidFill>
              </a:rPr>
              <a:t>Axel Neumann, Michael Schuster, Andre Frahm, Jan Ullrich, Pablo Echevarria Fernandez, Andriy Ushakov, Stefan Rotterdam, Jens Knobloch</a:t>
            </a:r>
          </a:p>
          <a:p>
            <a:endParaRPr lang="en-US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D90AAD9-E097-2DA9-3241-9AC8D773ACD6}"/>
              </a:ext>
            </a:extLst>
          </p:cNvPr>
          <p:cNvSpPr txBox="1"/>
          <p:nvPr/>
        </p:nvSpPr>
        <p:spPr>
          <a:xfrm>
            <a:off x="-322614" y="4419960"/>
            <a:ext cx="866502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solidFill>
                <a:schemeClr val="accent1"/>
              </a:solidFill>
            </a:endParaRPr>
          </a:p>
          <a:p>
            <a:pPr algn="ctr"/>
            <a:r>
              <a:rPr lang="en-US" sz="2400" b="1" dirty="0">
                <a:solidFill>
                  <a:schemeClr val="accent1"/>
                </a:solidFill>
              </a:rPr>
              <a:t>Thank you for your attention!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3474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HZB NEU 1">
      <a:dk1>
        <a:srgbClr val="000000"/>
      </a:dk1>
      <a:lt1>
        <a:srgbClr val="FFFFFF"/>
      </a:lt1>
      <a:dk2>
        <a:srgbClr val="004F84"/>
      </a:dk2>
      <a:lt2>
        <a:srgbClr val="E7E6E6"/>
      </a:lt2>
      <a:accent1>
        <a:srgbClr val="004F84"/>
      </a:accent1>
      <a:accent2>
        <a:srgbClr val="6CABE9"/>
      </a:accent2>
      <a:accent3>
        <a:srgbClr val="D15E57"/>
      </a:accent3>
      <a:accent4>
        <a:srgbClr val="9AC6F3"/>
      </a:accent4>
      <a:accent5>
        <a:srgbClr val="C6D970"/>
      </a:accent5>
      <a:accent6>
        <a:srgbClr val="BCD932"/>
      </a:accent6>
      <a:hlink>
        <a:srgbClr val="CB59C1"/>
      </a:hlink>
      <a:folHlink>
        <a:srgbClr val="67609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1184</Words>
  <Application>Microsoft Office PowerPoint</Application>
  <PresentationFormat>Breitbild</PresentationFormat>
  <Paragraphs>194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Cambria Math</vt:lpstr>
      <vt:lpstr>Source Sans Pro</vt:lpstr>
      <vt:lpstr>Source Sans Pro Light</vt:lpstr>
      <vt:lpstr>Source Sans Pro Semibold</vt:lpstr>
      <vt:lpstr>Wingdings</vt:lpstr>
      <vt:lpstr>Office</vt:lpstr>
      <vt:lpstr>Na-K-Sb photocathode operation in an SRF photoinjector</vt:lpstr>
      <vt:lpstr>Thank you for your support!</vt:lpstr>
      <vt:lpstr>Na-K-Sb photocathodes for SEALab</vt:lpstr>
      <vt:lpstr>PowerPoint-Präsentation</vt:lpstr>
      <vt:lpstr>Na-K-Sb photocathodes for SEALab</vt:lpstr>
      <vt:lpstr>Na-K-Sb photocathodes for SEALab</vt:lpstr>
      <vt:lpstr>The final SEALab run (May – July 2026)</vt:lpstr>
      <vt:lpstr>Threshold energy - Schottky scans</vt:lpstr>
      <vt:lpstr>Intrinsic emittance</vt:lpstr>
      <vt:lpstr>Photocathode Recovery</vt:lpstr>
      <vt:lpstr>Photocathode Recovery</vt:lpstr>
      <vt:lpstr>Photocathode Recovery</vt:lpstr>
      <vt:lpstr>Photocathode Recovery</vt:lpstr>
      <vt:lpstr>Photocathode Recovery</vt:lpstr>
      <vt:lpstr>Photocathodes for DALI</vt:lpstr>
      <vt:lpstr>Conclusions &amp; Outlook</vt:lpstr>
      <vt:lpstr>Visual Tour of SEALab on YouTube https://www.youtube.com/watch?v=N0cUq7n-nkM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Monica Mantel</dc:creator>
  <cp:lastModifiedBy>Dube, Jonas</cp:lastModifiedBy>
  <cp:revision>157</cp:revision>
  <dcterms:created xsi:type="dcterms:W3CDTF">2021-07-30T13:31:34Z</dcterms:created>
  <dcterms:modified xsi:type="dcterms:W3CDTF">2026-09-19T16:40:37Z</dcterms:modified>
</cp:coreProperties>
</file>