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  <p:sldMasterId id="2147483700" r:id="rId5"/>
  </p:sldMasterIdLst>
  <p:notesMasterIdLst>
    <p:notesMasterId r:id="rId31"/>
  </p:notesMasterIdLst>
  <p:sldIdLst>
    <p:sldId id="288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42" r:id="rId16"/>
    <p:sldId id="333" r:id="rId17"/>
    <p:sldId id="334" r:id="rId18"/>
    <p:sldId id="335" r:id="rId19"/>
    <p:sldId id="336" r:id="rId20"/>
    <p:sldId id="341" r:id="rId21"/>
    <p:sldId id="339" r:id="rId22"/>
    <p:sldId id="340" r:id="rId23"/>
    <p:sldId id="316" r:id="rId24"/>
    <p:sldId id="298" r:id="rId25"/>
    <p:sldId id="299" r:id="rId26"/>
    <p:sldId id="300" r:id="rId27"/>
    <p:sldId id="338" r:id="rId28"/>
    <p:sldId id="343" r:id="rId29"/>
    <p:sldId id="34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867" userDrawn="1">
          <p15:clr>
            <a:srgbClr val="A4A3A4"/>
          </p15:clr>
        </p15:guide>
        <p15:guide id="7" orient="horz" pos="3634" userDrawn="1">
          <p15:clr>
            <a:srgbClr val="A4A3A4"/>
          </p15:clr>
        </p15:guide>
        <p15:guide id="8" pos="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D62"/>
    <a:srgbClr val="FFFFFF"/>
    <a:srgbClr val="000000"/>
    <a:srgbClr val="D77900"/>
    <a:srgbClr val="8E8E9E"/>
    <a:srgbClr val="7D7D7D"/>
    <a:srgbClr val="676767"/>
    <a:srgbClr val="858585"/>
    <a:srgbClr val="003088"/>
    <a:srgbClr val="C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147B91-00F2-44CC-9459-29FE27A8ED80}" v="86" dt="2026-09-18T14:26:21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30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38" y="408"/>
      </p:cViewPr>
      <p:guideLst>
        <p:guide orient="horz" pos="323"/>
        <p:guide pos="325"/>
        <p:guide orient="horz" pos="3974"/>
        <p:guide pos="7355"/>
        <p:guide pos="3840"/>
        <p:guide orient="horz" pos="867"/>
        <p:guide orient="horz" pos="3634"/>
        <p:guide pos="8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48FE9A4A-3203-D544-A0F2-9B4A7A1B021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C0F3BA1D-A00F-DB41-84DA-BE26C4853B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87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87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00869-C9E0-E6BC-B65C-6F6E2B042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B8D8D-6A28-F9F7-6401-BBEE45F52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7F032-4D4A-9E75-1C26-C2905CEC5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AF303-C44D-120E-F374-40E691CD2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01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2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26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41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93E6B-3571-A82C-9541-E924502F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6B444-E7D5-FE6A-7FFF-99F04E4E8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0CA8B1-8325-A4C7-26DB-F45EF0F26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35752-A21C-CC4F-1E9A-94D7032F1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66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06282-93F8-0270-1865-E04A9DA18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E80AF1-2FE3-11C5-F6DA-3A78B3669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8AF5D-E38E-519F-AE48-BD788E9AE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0D3BB-D917-2084-1ABB-BD2A72B29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651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10692-E16A-06C2-68E9-1CB054A87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2BE1A-DA6A-F26A-330E-61D5245F0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F6D95-43F0-B8D1-EC09-E78CBE002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AE6C0-D15E-7F95-4050-7B2873A5F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802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3872"/>
            <a:ext cx="9144000" cy="1450848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B8A7-0826-40F5-BA04-17F66A9C6B49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944504C-7841-4947-9FD7-02BD9E0B9F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215030"/>
            <a:ext cx="3615608" cy="155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2CDE-7C1D-46BC-AAC4-68B1F76F1A7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err="1"/>
              <a:t>PhASE</a:t>
            </a:r>
            <a:r>
              <a:rPr lang="en-US"/>
              <a:t>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4ACA80A6-B85D-43E5-969B-8D37EDA32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2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8218"/>
            <a:ext cx="10515600" cy="2852737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57943"/>
            <a:ext cx="10515600" cy="150018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ADB3A-6CCA-4325-8F63-ADC6E024964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31A1302A-02B8-4643-865F-86DCFF720D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9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8178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8178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FDB3D-64D9-44A1-9AE8-DEA9BB2AA11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CFCBE5C-5E46-4454-8A1A-67B8DFC18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7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394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1047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34387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1047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34387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84F4D-FC21-46C9-99DF-7516A4E5B37C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AD5F3E75-629D-4938-8A6A-CF771E1BA3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47780-349B-4D53-B733-85F9FB389C9D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A71EE7D8-4E85-415D-9846-D46827E9B3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6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FF7C1-10AD-4E5E-BEF1-72D26317972F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C0D76B54-4C59-4E2F-B15D-E899C6BF9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5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7CF6-5051-488F-9B45-51F67975E596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FCB18B1F-E01D-49A9-A84A-9E5F916E44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96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BB3F-84D8-4879-8BF2-5C4A2F51878D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722CA19A-3ED1-476A-9A2D-14DE6B8040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273" y="5994039"/>
            <a:ext cx="1894439" cy="8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7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880B-873E-48EF-AF41-1D6924F20441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7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4B7FD-B8E2-4CD1-B904-5F4361569294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4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81D77-5725-4FCC-8336-BE956315872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99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FBE5-805C-4C29-A94F-E3A0E93C2D12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61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A9381-55AD-414D-BD0E-D4B770B14F45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09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C9FC-B15A-4051-A651-431373D5F59B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58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5209A-05C8-4F61-A519-8775FBD7C161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84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C32C5-E9B6-414E-B3C5-8A7B361430E6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19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F0505-4AB9-4BAD-9499-F61F4D8256C2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14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28F4E-0C61-47D5-A902-0C2658DCEF0D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69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70BA5-4548-4401-85DF-4E9171DD709E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56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228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067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54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0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7205"/>
            <a:ext cx="10515600" cy="4330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98243" y="63621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8297F-3699-42B1-B72B-5FBD3E27EB84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558" y="6356350"/>
            <a:ext cx="180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8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E2D6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40C04-9842-4041-BDFB-48A0D383CB2B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8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ipac26.org/prepress/doi/jacow-ipac2026-thp2143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ipac26.org/prepress/doi/jacow-ipac2026-tup3075/index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ipac26.org/prepress/doi/jacow-ipac2026-tuo2m05/index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63/5.010905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63/5.0109053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01C2-0CD5-4AFB-901B-4952B8A28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3872"/>
            <a:ext cx="8408504" cy="1450848"/>
          </a:xfrm>
        </p:spPr>
        <p:txBody>
          <a:bodyPr>
            <a:normAutofit/>
          </a:bodyPr>
          <a:lstStyle/>
          <a:p>
            <a:r>
              <a:rPr lang="en-US" dirty="0"/>
              <a:t>The CLARA Photocathode and Rb-</a:t>
            </a:r>
            <a:r>
              <a:rPr lang="en-US" dirty="0" err="1"/>
              <a:t>Te</a:t>
            </a:r>
            <a:r>
              <a:rPr lang="en-US" dirty="0"/>
              <a:t> R&amp;D at Daresbury Laboratory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6A08BB-D530-4CFB-824A-18316C975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7174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Hugh Churn</a:t>
            </a:r>
          </a:p>
          <a:p>
            <a:r>
              <a:rPr lang="en-US" dirty="0"/>
              <a:t>Accelerator Science and Technology Centre, STFC</a:t>
            </a:r>
          </a:p>
          <a:p>
            <a:r>
              <a:rPr lang="en-US" sz="2200" i="1" dirty="0"/>
              <a:t>hugh.churn@stfc.ac.uk</a:t>
            </a:r>
          </a:p>
          <a:p>
            <a:endParaRPr lang="en-US" dirty="0"/>
          </a:p>
          <a:p>
            <a:r>
              <a:rPr lang="en-GB" dirty="0"/>
              <a:t>21/09/2026</a:t>
            </a:r>
          </a:p>
          <a:p>
            <a:r>
              <a:rPr lang="en-GB" dirty="0"/>
              <a:t>Photocathodes for Accelerator Science in Europe, Orsay,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5A37F-E2D9-3470-B01C-DADF4FE86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8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2B7E9-FACE-8572-D4E6-B2419CE9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2EEBF-7372-E6E6-BFD3-86D6A072E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/>
              <a:t>The CLARA Photocathode </a:t>
            </a:r>
          </a:p>
          <a:p>
            <a:pPr lvl="1"/>
            <a:r>
              <a:rPr lang="en-GB" sz="2000"/>
              <a:t>Cathode manufacture </a:t>
            </a:r>
          </a:p>
          <a:p>
            <a:pPr lvl="1"/>
            <a:r>
              <a:rPr lang="en-GB" sz="2000"/>
              <a:t>RF conditioning in CLARA </a:t>
            </a:r>
          </a:p>
          <a:p>
            <a:pPr lvl="1"/>
            <a:r>
              <a:rPr lang="en-GB" sz="2000"/>
              <a:t>Current performance</a:t>
            </a:r>
          </a:p>
          <a:p>
            <a:r>
              <a:rPr lang="en-GB" sz="2800"/>
              <a:t>Rubidium Telluride R&amp;D</a:t>
            </a:r>
          </a:p>
          <a:p>
            <a:pPr lvl="1"/>
            <a:r>
              <a:rPr lang="en-GB" sz="2000"/>
              <a:t>Motivation</a:t>
            </a:r>
          </a:p>
          <a:p>
            <a:pPr lvl="1"/>
            <a:r>
              <a:rPr lang="en-GB" sz="2000"/>
              <a:t>Deposition process</a:t>
            </a:r>
          </a:p>
          <a:p>
            <a:pPr lvl="1"/>
            <a:r>
              <a:rPr lang="en-GB" sz="2000"/>
              <a:t>QE and QE degradation comparison with Cs-</a:t>
            </a:r>
            <a:r>
              <a:rPr lang="en-GB" sz="2000" err="1"/>
              <a:t>Te</a:t>
            </a:r>
            <a:endParaRPr lang="en-GB" sz="2000"/>
          </a:p>
          <a:p>
            <a:pPr lvl="1"/>
            <a:r>
              <a:rPr lang="en-GB" sz="2000"/>
              <a:t>MTE and MTE degradation comparison with Cs-</a:t>
            </a:r>
            <a:r>
              <a:rPr lang="en-GB" sz="2000" err="1"/>
              <a:t>Te</a:t>
            </a:r>
            <a:endParaRPr lang="en-GB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B3E6C-5FB3-7D9D-D09F-248939D3E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4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9DF5-E729-BE25-C594-09A956EBC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CLARA Caesium Telluride Cathode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D4F48-E40B-4954-56D4-4E7ED621D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5870"/>
            <a:ext cx="7593813" cy="3023371"/>
          </a:xfrm>
        </p:spPr>
        <p:txBody>
          <a:bodyPr>
            <a:normAutofit/>
          </a:bodyPr>
          <a:lstStyle/>
          <a:p>
            <a:r>
              <a:rPr lang="en-GB" dirty="0"/>
              <a:t>CLARA: 250 MeV 250 </a:t>
            </a:r>
            <a:r>
              <a:rPr lang="en-GB" dirty="0" err="1"/>
              <a:t>pC</a:t>
            </a:r>
            <a:r>
              <a:rPr lang="en-GB" dirty="0"/>
              <a:t> 100 Hz high brightness linear electron accelerator.</a:t>
            </a:r>
          </a:p>
          <a:p>
            <a:r>
              <a:rPr lang="en-GB" dirty="0"/>
              <a:t>Full details of the process presented at IPAC ‘26</a:t>
            </a:r>
          </a:p>
          <a:p>
            <a:pPr lvl="1"/>
            <a:r>
              <a:rPr lang="en-GB" dirty="0"/>
              <a:t>H. Churn et al., DOI: </a:t>
            </a:r>
            <a:r>
              <a:rPr lang="en-GB" dirty="0">
                <a:hlinkClick r:id="rId2"/>
              </a:rPr>
              <a:t>10.18429/JACoW-IPAC2026-THP2143</a:t>
            </a:r>
            <a:endParaRPr lang="en-GB" dirty="0"/>
          </a:p>
          <a:p>
            <a:r>
              <a:rPr lang="en-GB" dirty="0"/>
              <a:t>Manufacture &amp; Polishing</a:t>
            </a:r>
          </a:p>
          <a:p>
            <a:pPr lvl="1"/>
            <a:r>
              <a:rPr lang="en-GB" dirty="0"/>
              <a:t>High purity, sintered molybdenum stock, INFN style plug.</a:t>
            </a:r>
          </a:p>
          <a:p>
            <a:pPr lvl="1"/>
            <a:r>
              <a:rPr lang="en-GB" dirty="0"/>
              <a:t>Polished by DESY, Hamburg.	 </a:t>
            </a:r>
            <a:r>
              <a:rPr lang="en-GB" dirty="0" err="1"/>
              <a:t>EuXFEL</a:t>
            </a:r>
            <a:r>
              <a:rPr lang="en-GB" dirty="0"/>
              <a:t> polishing procedure.</a:t>
            </a:r>
          </a:p>
          <a:p>
            <a:pPr lvl="1"/>
            <a:r>
              <a:rPr lang="en-GB" dirty="0"/>
              <a:t>Reasonable roughness but pitting present on surface.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A7A6F-373B-3EBD-6F79-40D3019E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073BBF-AED9-4DE0-7C2F-611E6FC16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437746"/>
              </p:ext>
            </p:extLst>
          </p:nvPr>
        </p:nvGraphicFramePr>
        <p:xfrm>
          <a:off x="2592330" y="4705023"/>
          <a:ext cx="4550229" cy="196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352">
                  <a:extLst>
                    <a:ext uri="{9D8B030D-6E8A-4147-A177-3AD203B41FA5}">
                      <a16:colId xmlns:a16="http://schemas.microsoft.com/office/drawing/2014/main" val="105300438"/>
                    </a:ext>
                  </a:extLst>
                </a:gridCol>
                <a:gridCol w="833873">
                  <a:extLst>
                    <a:ext uri="{9D8B030D-6E8A-4147-A177-3AD203B41FA5}">
                      <a16:colId xmlns:a16="http://schemas.microsoft.com/office/drawing/2014/main" val="3328173560"/>
                    </a:ext>
                  </a:extLst>
                </a:gridCol>
                <a:gridCol w="806139">
                  <a:extLst>
                    <a:ext uri="{9D8B030D-6E8A-4147-A177-3AD203B41FA5}">
                      <a16:colId xmlns:a16="http://schemas.microsoft.com/office/drawing/2014/main" val="1744617926"/>
                    </a:ext>
                  </a:extLst>
                </a:gridCol>
                <a:gridCol w="1060708">
                  <a:extLst>
                    <a:ext uri="{9D8B030D-6E8A-4147-A177-3AD203B41FA5}">
                      <a16:colId xmlns:a16="http://schemas.microsoft.com/office/drawing/2014/main" val="644284730"/>
                    </a:ext>
                  </a:extLst>
                </a:gridCol>
                <a:gridCol w="665157">
                  <a:extLst>
                    <a:ext uri="{9D8B030D-6E8A-4147-A177-3AD203B41FA5}">
                      <a16:colId xmlns:a16="http://schemas.microsoft.com/office/drawing/2014/main" val="650628163"/>
                    </a:ext>
                  </a:extLst>
                </a:gridCol>
              </a:tblGrid>
              <a:tr h="342346">
                <a:tc rowSpan="2">
                  <a:txBody>
                    <a:bodyPr/>
                    <a:lstStyle/>
                    <a:p>
                      <a:r>
                        <a:rPr lang="en-GB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Photo-cathode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 i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1600" b="1" i="1" baseline="-250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r>
                        <a:rPr lang="en-GB" sz="1600" b="1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[nm]</a:t>
                      </a:r>
                      <a:endParaRPr lang="en-GB" sz="1600" b="1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500" b="1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1600" b="1" i="1" baseline="-25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1600" b="1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[nm]</a:t>
                      </a:r>
                      <a:endParaRPr lang="en-GB" sz="1600" b="1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2500" b="1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820082"/>
                  </a:ext>
                </a:extLst>
              </a:tr>
              <a:tr h="596345">
                <a:tc vMerge="1">
                  <a:txBody>
                    <a:bodyPr/>
                    <a:lstStyle/>
                    <a:p>
                      <a:pPr lvl="0" algn="l"/>
                      <a:endParaRPr lang="en-GB" sz="25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Std. Dev.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Std. Dev.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778960"/>
                  </a:ext>
                </a:extLst>
              </a:tr>
              <a:tr h="342346">
                <a:tc>
                  <a:txBody>
                    <a:bodyPr/>
                    <a:lstStyle/>
                    <a:p>
                      <a:pPr lvl="0"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033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30.5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8.2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23.8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6.1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448407"/>
                  </a:ext>
                </a:extLst>
              </a:tr>
              <a:tr h="342346"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034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31.2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18.5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22.3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12.5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842455"/>
                  </a:ext>
                </a:extLst>
              </a:tr>
              <a:tr h="342346"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036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26.5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11.0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21.0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chemeClr val="tx1"/>
                          </a:solidFill>
                          <a:latin typeface="Arial Nova Light" panose="020B0304020202020204" pitchFamily="34" charset="0"/>
                        </a:rPr>
                        <a:t>9.0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49708"/>
                  </a:ext>
                </a:extLst>
              </a:tr>
            </a:tbl>
          </a:graphicData>
        </a:graphic>
      </p:graphicFrame>
      <p:pic>
        <p:nvPicPr>
          <p:cNvPr id="5" name="Picture 4" descr="A circular object with a black border&#10;&#10;AI-generated content may be incorrect.">
            <a:extLst>
              <a:ext uri="{FF2B5EF4-FFF2-40B4-BE49-F238E27FC236}">
                <a16:creationId xmlns:a16="http://schemas.microsoft.com/office/drawing/2014/main" id="{FCC2FFCB-AEF8-66E8-5459-4A45F7023D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5045" y="1372695"/>
            <a:ext cx="3134288" cy="3097471"/>
          </a:xfrm>
          <a:prstGeom prst="rect">
            <a:avLst/>
          </a:prstGeom>
        </p:spPr>
      </p:pic>
      <p:pic>
        <p:nvPicPr>
          <p:cNvPr id="7" name="Picture 6" descr="A circular object with a black border&#10;&#10;AI-generated content may be incorrect.">
            <a:extLst>
              <a:ext uri="{FF2B5EF4-FFF2-40B4-BE49-F238E27FC236}">
                <a16:creationId xmlns:a16="http://schemas.microsoft.com/office/drawing/2014/main" id="{E2635E94-C253-AD92-5DD8-EDAC860C53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38764" y="3871871"/>
            <a:ext cx="2600570" cy="25355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C832CA-8493-D7A9-49A3-F0A7ED13D9EE}"/>
              </a:ext>
            </a:extLst>
          </p:cNvPr>
          <p:cNvSpPr/>
          <p:nvPr/>
        </p:nvSpPr>
        <p:spPr>
          <a:xfrm>
            <a:off x="10027271" y="3255892"/>
            <a:ext cx="376063" cy="399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BF4410F-A400-4643-8CEB-9DD86B22B1DE}"/>
              </a:ext>
            </a:extLst>
          </p:cNvPr>
          <p:cNvCxnSpPr>
            <a:cxnSpLocks/>
          </p:cNvCxnSpPr>
          <p:nvPr/>
        </p:nvCxnSpPr>
        <p:spPr>
          <a:xfrm flipH="1">
            <a:off x="9238763" y="3655137"/>
            <a:ext cx="788508" cy="2167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341CC8-AA8F-B4F1-E78D-027290CC6E36}"/>
              </a:ext>
            </a:extLst>
          </p:cNvPr>
          <p:cNvCxnSpPr>
            <a:cxnSpLocks/>
          </p:cNvCxnSpPr>
          <p:nvPr/>
        </p:nvCxnSpPr>
        <p:spPr>
          <a:xfrm>
            <a:off x="10403334" y="3643270"/>
            <a:ext cx="1435999" cy="2286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8EBD1C7D-1E0B-CD43-40F3-1D1B5F4150A8}"/>
              </a:ext>
            </a:extLst>
          </p:cNvPr>
          <p:cNvSpPr/>
          <p:nvPr/>
        </p:nvSpPr>
        <p:spPr>
          <a:xfrm>
            <a:off x="9526999" y="4093846"/>
            <a:ext cx="213348" cy="2167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D12F739-817C-DFF3-1014-C44C791BD729}"/>
              </a:ext>
            </a:extLst>
          </p:cNvPr>
          <p:cNvSpPr/>
          <p:nvPr/>
        </p:nvSpPr>
        <p:spPr>
          <a:xfrm>
            <a:off x="11070877" y="4627009"/>
            <a:ext cx="213348" cy="2167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BC19EC-F77E-0B88-99E7-09C84CD9CAF6}"/>
              </a:ext>
            </a:extLst>
          </p:cNvPr>
          <p:cNvSpPr/>
          <p:nvPr/>
        </p:nvSpPr>
        <p:spPr>
          <a:xfrm>
            <a:off x="10145637" y="5825568"/>
            <a:ext cx="213348" cy="2167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C5F23FB-2F8F-7BD8-1A2B-C02AAFE70A06}"/>
              </a:ext>
            </a:extLst>
          </p:cNvPr>
          <p:cNvSpPr/>
          <p:nvPr/>
        </p:nvSpPr>
        <p:spPr>
          <a:xfrm>
            <a:off x="10640182" y="5196524"/>
            <a:ext cx="213348" cy="2167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07BEC9-E8ED-B1C0-5F58-3E0B991913CA}"/>
              </a:ext>
            </a:extLst>
          </p:cNvPr>
          <p:cNvSpPr txBox="1"/>
          <p:nvPr/>
        </p:nvSpPr>
        <p:spPr>
          <a:xfrm>
            <a:off x="753282" y="4520576"/>
            <a:ext cx="19239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White light interferometry roughness measurements post polishing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E8CFFD-9F85-A95C-43FA-ED5684DBA18B}"/>
              </a:ext>
            </a:extLst>
          </p:cNvPr>
          <p:cNvSpPr txBox="1"/>
          <p:nvPr/>
        </p:nvSpPr>
        <p:spPr>
          <a:xfrm>
            <a:off x="7414920" y="4645815"/>
            <a:ext cx="19239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High resolution images showing microscopic pits on the surface: Cathode 034</a:t>
            </a:r>
          </a:p>
        </p:txBody>
      </p:sp>
    </p:spTree>
    <p:extLst>
      <p:ext uri="{BB962C8B-B14F-4D97-AF65-F5344CB8AC3E}">
        <p14:creationId xmlns:p14="http://schemas.microsoft.com/office/powerpoint/2010/main" val="1146768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BB1B3-C287-7931-98BF-66DBB8338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346E-3955-ACE2-74BE-EFD14979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CLARA Caesium Telluride Cathode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48E0D-12D1-DB32-716E-CB67E783D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205"/>
            <a:ext cx="6576391" cy="223821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Room temperature deposition.</a:t>
            </a:r>
          </a:p>
          <a:p>
            <a:r>
              <a:rPr lang="en-GB" strike="sngStrike" dirty="0"/>
              <a:t>10 nm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</a:rPr>
              <a:t>20 nm</a:t>
            </a:r>
            <a:r>
              <a:rPr lang="en-GB" baseline="30000" dirty="0">
                <a:solidFill>
                  <a:srgbClr val="FF0000"/>
                </a:solidFill>
              </a:rPr>
              <a:t>*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/>
              <a:t>Te</a:t>
            </a:r>
            <a:r>
              <a:rPr lang="en-GB" dirty="0"/>
              <a:t> deposited according to QCM.</a:t>
            </a:r>
          </a:p>
          <a:p>
            <a:r>
              <a:rPr lang="en-GB" dirty="0"/>
              <a:t>Cs deposited from SAES Alkamax pills until photocurrent peaked.</a:t>
            </a:r>
          </a:p>
          <a:p>
            <a:r>
              <a:rPr lang="en-GB" dirty="0"/>
              <a:t>Immediate post deposition QE NOT precisely measured but estimated at ~25 %.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7B3D8C-A581-33E6-43F2-0857B403A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6A6D37-5DA6-16D0-FA42-E073E09B493D}"/>
              </a:ext>
            </a:extLst>
          </p:cNvPr>
          <p:cNvSpPr txBox="1"/>
          <p:nvPr/>
        </p:nvSpPr>
        <p:spPr>
          <a:xfrm>
            <a:off x="7722393" y="5840123"/>
            <a:ext cx="4353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 Since IPAC we have discovered a fault in how our QCM was reporting data. Rates were x2 higher than originally thought.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0DE8EE-AFB2-BEB4-50F7-0B5DEB962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367" y="1328496"/>
            <a:ext cx="4655834" cy="38531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EDE37A-A0F3-6486-BF9A-048E143B2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99" y="3834681"/>
            <a:ext cx="2050138" cy="16401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CCB1A5-AD69-B4B9-AFC0-C272B7542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375" y="3834681"/>
            <a:ext cx="2050633" cy="16405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A37F38-3A8F-FB16-120C-7A13954E04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0237" y="3834285"/>
            <a:ext cx="2050138" cy="16405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29827E-7EDC-F108-C84B-8D7DDCC00E62}"/>
              </a:ext>
            </a:extLst>
          </p:cNvPr>
          <p:cNvSpPr txBox="1"/>
          <p:nvPr/>
        </p:nvSpPr>
        <p:spPr>
          <a:xfrm>
            <a:off x="7835348" y="5167224"/>
            <a:ext cx="429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Photocurrent during Cs deposition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75C006-74DF-D23F-EB50-953DACE93D71}"/>
              </a:ext>
            </a:extLst>
          </p:cNvPr>
          <p:cNvSpPr txBox="1"/>
          <p:nvPr/>
        </p:nvSpPr>
        <p:spPr>
          <a:xfrm>
            <a:off x="1167227" y="5488353"/>
            <a:ext cx="170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Cathode #033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449722-2048-2B88-A580-09FE776E56DF}"/>
              </a:ext>
            </a:extLst>
          </p:cNvPr>
          <p:cNvSpPr txBox="1"/>
          <p:nvPr/>
        </p:nvSpPr>
        <p:spPr>
          <a:xfrm>
            <a:off x="3271630" y="5488353"/>
            <a:ext cx="170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Cathode #034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28B1C8-216B-A569-B043-C624E6D06460}"/>
              </a:ext>
            </a:extLst>
          </p:cNvPr>
          <p:cNvSpPr txBox="1"/>
          <p:nvPr/>
        </p:nvSpPr>
        <p:spPr>
          <a:xfrm>
            <a:off x="5241235" y="5488353"/>
            <a:ext cx="170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Cathode #036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6EFEB-BF1A-BE30-3D86-7C747BC50AA5}"/>
              </a:ext>
            </a:extLst>
          </p:cNvPr>
          <p:cNvSpPr txBox="1"/>
          <p:nvPr/>
        </p:nvSpPr>
        <p:spPr>
          <a:xfrm>
            <a:off x="2767304" y="5834954"/>
            <a:ext cx="429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Images taken post deposition</a:t>
            </a:r>
          </a:p>
        </p:txBody>
      </p:sp>
    </p:spTree>
    <p:extLst>
      <p:ext uri="{BB962C8B-B14F-4D97-AF65-F5344CB8AC3E}">
        <p14:creationId xmlns:p14="http://schemas.microsoft.com/office/powerpoint/2010/main" val="103886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6D8F6-41C2-CAB9-CDF3-BE1A162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RF Conditioning the photocathode in CLARA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4D52E-F64B-46C6-0329-C10B45EE7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385"/>
            <a:ext cx="6165860" cy="345383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Details presented at IPAC 2026 and P3 2025</a:t>
            </a:r>
          </a:p>
          <a:p>
            <a:pPr lvl="1"/>
            <a:r>
              <a:rPr lang="en-GB" dirty="0"/>
              <a:t>L. Jones, CLARA Photocathodes: A Tale of </a:t>
            </a:r>
            <a:r>
              <a:rPr lang="en-GB" strike="sngStrike" dirty="0"/>
              <a:t>Two </a:t>
            </a:r>
            <a:r>
              <a:rPr lang="en-GB" dirty="0"/>
              <a:t>Three Cathodes, P3 2025</a:t>
            </a:r>
          </a:p>
          <a:p>
            <a:pPr lvl="1"/>
            <a:r>
              <a:rPr lang="en-GB" dirty="0"/>
              <a:t>A. Pollard et al., DOI: </a:t>
            </a:r>
            <a:r>
              <a:rPr lang="en-GB" dirty="0">
                <a:hlinkClick r:id="rId4"/>
              </a:rPr>
              <a:t>10.18429/JACoW-IPAC2026-TUP3075</a:t>
            </a:r>
            <a:endParaRPr lang="en-GB" dirty="0"/>
          </a:p>
          <a:p>
            <a:r>
              <a:rPr lang="en-GB" dirty="0"/>
              <a:t>‘Features’ appear during RF conditioning.</a:t>
            </a:r>
          </a:p>
          <a:p>
            <a:r>
              <a:rPr lang="en-GB" dirty="0"/>
              <a:t>Quantitatively linked to RF breakdown events.</a:t>
            </a:r>
          </a:p>
          <a:p>
            <a:r>
              <a:rPr lang="en-GB" dirty="0"/>
              <a:t>Hypotheses: Caused by… </a:t>
            </a:r>
          </a:p>
          <a:p>
            <a:pPr lvl="1"/>
            <a:r>
              <a:rPr lang="en-GB" dirty="0"/>
              <a:t>…the micro-pits seen on the molybdenum substrate?</a:t>
            </a:r>
          </a:p>
          <a:p>
            <a:pPr lvl="1"/>
            <a:r>
              <a:rPr lang="en-GB" dirty="0"/>
              <a:t>…by dust on the cathode during loading?</a:t>
            </a:r>
          </a:p>
          <a:p>
            <a:pPr lvl="1"/>
            <a:r>
              <a:rPr lang="en-GB" dirty="0"/>
              <a:t>…embedded polishing particulate? </a:t>
            </a:r>
          </a:p>
          <a:p>
            <a:r>
              <a:rPr lang="en-GB" dirty="0"/>
              <a:t>Questions: are they physical, chemical, both?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BD2BB-7DFB-2436-3015-4863A8CC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5</a:t>
            </a:fld>
            <a:endParaRPr lang="en-US"/>
          </a:p>
        </p:txBody>
      </p:sp>
      <p:pic>
        <p:nvPicPr>
          <p:cNvPr id="5" name="Cathode 034 RF Breakdown Cumulative Damage">
            <a:hlinkClick r:id="" action="ppaction://media"/>
            <a:extLst>
              <a:ext uri="{FF2B5EF4-FFF2-40B4-BE49-F238E27FC236}">
                <a16:creationId xmlns:a16="http://schemas.microsoft.com/office/drawing/2014/main" id="{7B78A343-4CC3-1040-DA30-5A3624ED140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000" end="10000"/>
                </p14:media>
              </p:ext>
            </p:extLst>
          </p:nvPr>
        </p:nvPicPr>
        <p:blipFill>
          <a:blip r:embed="rId5">
            <a:lum contrast="20000"/>
          </a:blip>
          <a:srcRect l="11131" t="5102" r="14882" b="3052"/>
          <a:stretch>
            <a:fillRect/>
          </a:stretch>
        </p:blipFill>
        <p:spPr>
          <a:xfrm>
            <a:off x="7047450" y="1052736"/>
            <a:ext cx="4862528" cy="4527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2442DB-B713-CF9E-1651-730DFD1B85F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6" t="4641" r="5034" b="4313"/>
          <a:stretch>
            <a:fillRect/>
          </a:stretch>
        </p:blipFill>
        <p:spPr>
          <a:xfrm>
            <a:off x="7438724" y="999165"/>
            <a:ext cx="4515020" cy="4580753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29C53F-E19C-509D-E2D2-94E0E0F289AD}"/>
              </a:ext>
            </a:extLst>
          </p:cNvPr>
          <p:cNvSpPr txBox="1"/>
          <p:nvPr/>
        </p:nvSpPr>
        <p:spPr>
          <a:xfrm>
            <a:off x="7135192" y="5637198"/>
            <a:ext cx="496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Cathode 034 during RF conditioning in CLARA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7DE0DA-D8AE-1273-2601-DD9F8720755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633" t="18457" r="9586" b="26061"/>
          <a:stretch>
            <a:fillRect/>
          </a:stretch>
        </p:blipFill>
        <p:spPr>
          <a:xfrm>
            <a:off x="3013024" y="4727764"/>
            <a:ext cx="2131528" cy="19937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9D8AFB-93BD-9D7E-0499-DF7AB3CF4F47}"/>
              </a:ext>
            </a:extLst>
          </p:cNvPr>
          <p:cNvSpPr txBox="1"/>
          <p:nvPr/>
        </p:nvSpPr>
        <p:spPr>
          <a:xfrm>
            <a:off x="5232293" y="4955814"/>
            <a:ext cx="19028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Cathode 036 after a failed attempt at RF conditioning in CLARA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D83D7-912F-C61E-6F40-6CF30E261C11}"/>
              </a:ext>
            </a:extLst>
          </p:cNvPr>
          <p:cNvSpPr txBox="1"/>
          <p:nvPr/>
        </p:nvSpPr>
        <p:spPr>
          <a:xfrm>
            <a:off x="87742" y="5037033"/>
            <a:ext cx="2964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676767"/>
                </a:solidFill>
              </a:rPr>
              <a:t>Tellurium has changed?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676767"/>
                </a:solidFill>
              </a:rPr>
              <a:t>Features about 0.25 mm across.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rgbClr val="676767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69874E-14FA-C64B-C065-DFDC409AD22C}"/>
              </a:ext>
            </a:extLst>
          </p:cNvPr>
          <p:cNvCxnSpPr>
            <a:cxnSpLocks/>
          </p:cNvCxnSpPr>
          <p:nvPr/>
        </p:nvCxnSpPr>
        <p:spPr>
          <a:xfrm>
            <a:off x="2908300" y="5237480"/>
            <a:ext cx="959215" cy="33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DEE9BFE-C5BD-1BF3-D1ED-59C123C6A8AC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052506" y="5637198"/>
            <a:ext cx="617794" cy="874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29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BDBF-D555-C5FE-2357-9FE54A8D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Cathode performance during CLARA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08B76-0B82-BDEA-D2B1-A75718253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CLARA’s highly successful friendly user run presented at IPAC 2026</a:t>
            </a:r>
          </a:p>
          <a:p>
            <a:pPr lvl="1"/>
            <a:r>
              <a:rPr lang="en-GB" dirty="0"/>
              <a:t>M. Johnson et al., DOI: </a:t>
            </a:r>
            <a:r>
              <a:rPr lang="en-GB" dirty="0">
                <a:hlinkClick r:id="rId2"/>
              </a:rPr>
              <a:t>10.18429/JACoW-IPAC2026-TUO2M05</a:t>
            </a:r>
            <a:r>
              <a:rPr lang="en-GB" dirty="0"/>
              <a:t> &amp; Talk!</a:t>
            </a:r>
          </a:p>
          <a:p>
            <a:r>
              <a:rPr lang="en-GB" dirty="0"/>
              <a:t>0.7 µm rad normalised emittance with a 250 </a:t>
            </a:r>
            <a:r>
              <a:rPr lang="en-GB" dirty="0" err="1"/>
              <a:t>pC</a:t>
            </a:r>
            <a:r>
              <a:rPr lang="en-GB" dirty="0"/>
              <a:t> 35 MeV/c beam. </a:t>
            </a:r>
          </a:p>
          <a:p>
            <a:r>
              <a:rPr lang="en-GB" dirty="0"/>
              <a:t>Acceptable dark current; ~100 </a:t>
            </a:r>
            <a:r>
              <a:rPr lang="en-GB" dirty="0" err="1"/>
              <a:t>pC</a:t>
            </a:r>
            <a:r>
              <a:rPr lang="en-GB" dirty="0"/>
              <a:t> with a 1.25 µs RF pulse and an 87 MV/m field.</a:t>
            </a:r>
          </a:p>
          <a:p>
            <a:r>
              <a:rPr lang="en-GB" dirty="0"/>
              <a:t>No evidence of ‘features’ in QE map…</a:t>
            </a:r>
          </a:p>
          <a:p>
            <a:pPr marL="0" indent="0">
              <a:buNone/>
            </a:pPr>
            <a:r>
              <a:rPr lang="en-GB" dirty="0"/>
              <a:t>	…but laser spot size is 0.6 mm</a:t>
            </a:r>
          </a:p>
          <a:p>
            <a:pPr marL="0" indent="0">
              <a:buNone/>
            </a:pPr>
            <a:r>
              <a:rPr lang="en-GB" dirty="0"/>
              <a:t>	…and features are ~0.25 mm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34075-CE4E-E644-F6EA-E0320307E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6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EB2B8B-1F57-0FA8-B03E-7464BB6E73D3}"/>
              </a:ext>
            </a:extLst>
          </p:cNvPr>
          <p:cNvSpPr txBox="1"/>
          <p:nvPr/>
        </p:nvSpPr>
        <p:spPr>
          <a:xfrm>
            <a:off x="4187854" y="5011373"/>
            <a:ext cx="2642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Charge map of Cathode 034 in CLARA shortly after RF conditioning: September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D6D0D7-4178-50BD-BB8F-92C9485A5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905" y="3119771"/>
            <a:ext cx="4140883" cy="36908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20DB41-3ACC-95F0-2211-3A8488784BE8}"/>
              </a:ext>
            </a:extLst>
          </p:cNvPr>
          <p:cNvSpPr txBox="1"/>
          <p:nvPr/>
        </p:nvSpPr>
        <p:spPr>
          <a:xfrm rot="16200000">
            <a:off x="9562459" y="4721096"/>
            <a:ext cx="2642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Bunch Charge (</a:t>
            </a:r>
            <a:r>
              <a:rPr lang="en-GB" sz="1600" err="1"/>
              <a:t>pC</a:t>
            </a:r>
            <a:r>
              <a:rPr lang="en-GB" sz="16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20087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521657-E9BE-83FA-CFB9-4BAB4DA48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637" y="1013620"/>
            <a:ext cx="8738421" cy="572517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693B2C7-A6E4-3C7F-0EE4-C1FDE4C50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900"/>
          </a:xfrm>
        </p:spPr>
        <p:txBody>
          <a:bodyPr/>
          <a:lstStyle/>
          <a:p>
            <a:r>
              <a:rPr lang="en-GB"/>
              <a:t>Cathode performance during CLARA Operation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E18C959-C78A-6601-18BC-F85D0E514DEA}"/>
              </a:ext>
            </a:extLst>
          </p:cNvPr>
          <p:cNvSpPr txBox="1">
            <a:spLocks/>
          </p:cNvSpPr>
          <p:nvPr/>
        </p:nvSpPr>
        <p:spPr>
          <a:xfrm>
            <a:off x="381837" y="1754472"/>
            <a:ext cx="3074796" cy="4158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900" dirty="0"/>
              <a:t>Before May shutdown:</a:t>
            </a:r>
          </a:p>
          <a:p>
            <a:r>
              <a:rPr lang="en-GB" sz="2900" dirty="0"/>
              <a:t>QE looked like it was stable/very slowly decreasing at 11 %.</a:t>
            </a:r>
          </a:p>
          <a:p>
            <a:pPr marL="0" indent="0">
              <a:buNone/>
            </a:pPr>
            <a:r>
              <a:rPr lang="en-GB" sz="2900" dirty="0"/>
              <a:t>After May shutdown:</a:t>
            </a:r>
          </a:p>
          <a:p>
            <a:r>
              <a:rPr lang="en-GB" sz="2900" dirty="0"/>
              <a:t>Rate of QE decay appears to increase. But why?</a:t>
            </a:r>
          </a:p>
          <a:p>
            <a:r>
              <a:rPr lang="en-GB" sz="2900" dirty="0"/>
              <a:t>Currently investigating the corresponding vacuum and RF data.</a:t>
            </a:r>
          </a:p>
          <a:p>
            <a:r>
              <a:rPr lang="en-GB" sz="2900" dirty="0"/>
              <a:t>The QE post summer shutdown is…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0CDC2-D456-B78B-0163-CDE44D77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80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35CBCC-7334-AC9A-E865-4569D38B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/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GB"/>
              <a:t>Rubidium Telluride</a:t>
            </a:r>
            <a:br>
              <a:rPr lang="en-GB"/>
            </a:br>
            <a:br>
              <a:rPr lang="en-GB"/>
            </a:br>
            <a:r>
              <a:rPr lang="en-GB" sz="2000" b="0">
                <a:solidFill>
                  <a:srgbClr val="8E8E9E"/>
                </a:solidFill>
              </a:rPr>
              <a:t>With comparisons to caesium telluride</a:t>
            </a:r>
            <a:br>
              <a:rPr lang="en-GB"/>
            </a:b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C97F2-672A-C92E-E0D3-3F188942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B576FA-E5D8-24E3-96D9-4DE8AF25CE25}"/>
              </a:ext>
            </a:extLst>
          </p:cNvPr>
          <p:cNvSpPr txBox="1"/>
          <p:nvPr/>
        </p:nvSpPr>
        <p:spPr>
          <a:xfrm>
            <a:off x="3955774" y="5348981"/>
            <a:ext cx="42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Preliminary results!</a:t>
            </a:r>
          </a:p>
        </p:txBody>
      </p:sp>
    </p:spTree>
    <p:extLst>
      <p:ext uri="{BB962C8B-B14F-4D97-AF65-F5344CB8AC3E}">
        <p14:creationId xmlns:p14="http://schemas.microsoft.com/office/powerpoint/2010/main" val="19504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9BB4805D-C67B-9E3D-8184-2DF92B248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468" y="3532000"/>
            <a:ext cx="3952677" cy="199048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75776E6-DF3B-C9E3-6ADF-2B1EFD754EA4}"/>
              </a:ext>
            </a:extLst>
          </p:cNvPr>
          <p:cNvSpPr/>
          <p:nvPr/>
        </p:nvSpPr>
        <p:spPr>
          <a:xfrm>
            <a:off x="5185456" y="3460198"/>
            <a:ext cx="4072088" cy="2118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1D3205-F1F1-2013-11C8-6E23DCB55E8B}"/>
              </a:ext>
            </a:extLst>
          </p:cNvPr>
          <p:cNvGrpSpPr/>
          <p:nvPr/>
        </p:nvGrpSpPr>
        <p:grpSpPr>
          <a:xfrm>
            <a:off x="9433951" y="2163475"/>
            <a:ext cx="2193489" cy="2287177"/>
            <a:chOff x="9433951" y="2149187"/>
            <a:chExt cx="2193489" cy="228717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A01E990-87E6-AFD3-66C1-4F134FB7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62791" y="2149187"/>
              <a:ext cx="2164649" cy="2287177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B2025DE-F735-DA58-7349-A43B6BA5BAAD}"/>
                </a:ext>
              </a:extLst>
            </p:cNvPr>
            <p:cNvSpPr/>
            <p:nvPr/>
          </p:nvSpPr>
          <p:spPr>
            <a:xfrm>
              <a:off x="9433951" y="2214367"/>
              <a:ext cx="2171760" cy="21745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406A517E-B69A-3BB3-E78F-CECF294A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Rb-</a:t>
            </a:r>
            <a:r>
              <a:rPr lang="en-GB" dirty="0" err="1"/>
              <a:t>Te</a:t>
            </a:r>
            <a:r>
              <a:rPr lang="en-GB" dirty="0"/>
              <a:t> Motivation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F749BE-B85E-93C4-8E27-736AB113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995"/>
            <a:ext cx="4257261" cy="4330840"/>
          </a:xfrm>
        </p:spPr>
        <p:txBody>
          <a:bodyPr/>
          <a:lstStyle/>
          <a:p>
            <a:r>
              <a:rPr lang="en-GB" dirty="0"/>
              <a:t>Limited literature.</a:t>
            </a:r>
          </a:p>
          <a:p>
            <a:r>
              <a:rPr lang="en-GB" dirty="0"/>
              <a:t>Some suggest no change in QE vs Cs-</a:t>
            </a:r>
            <a:r>
              <a:rPr lang="en-GB" dirty="0" err="1"/>
              <a:t>Te</a:t>
            </a:r>
            <a:r>
              <a:rPr lang="en-GB" dirty="0"/>
              <a:t>, others expect slightly lower QE.</a:t>
            </a:r>
          </a:p>
          <a:p>
            <a:r>
              <a:rPr lang="en-GB" dirty="0"/>
              <a:t>But in an accelerator:</a:t>
            </a:r>
          </a:p>
          <a:p>
            <a:pPr lvl="1"/>
            <a:r>
              <a:rPr lang="en-GB" dirty="0"/>
              <a:t>Charge extracted more linked to field on the cathode.</a:t>
            </a:r>
          </a:p>
          <a:p>
            <a:pPr lvl="1"/>
            <a:r>
              <a:rPr lang="en-GB" dirty="0"/>
              <a:t>QE needs to be high enough to: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GB" dirty="0"/>
              <a:t>Emit enough electrons for the given laser power, after any pulse shaping techniques.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GB" dirty="0"/>
              <a:t>Allow for degradation before needing to be changed.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26D5E-C953-8C22-C69F-8492697B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B42A6-8F53-E993-DE96-CDBAFE2F10C2}"/>
              </a:ext>
            </a:extLst>
          </p:cNvPr>
          <p:cNvSpPr txBox="1"/>
          <p:nvPr/>
        </p:nvSpPr>
        <p:spPr>
          <a:xfrm>
            <a:off x="2639460" y="5806787"/>
            <a:ext cx="80585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/>
              <a:t>Could Rb-</a:t>
            </a:r>
            <a:r>
              <a:rPr lang="en-GB" sz="2500" dirty="0" err="1"/>
              <a:t>Te</a:t>
            </a:r>
            <a:r>
              <a:rPr lang="en-GB" sz="2500" dirty="0"/>
              <a:t> provide increased robustness and lower MTE in exchange for a moderate hit to QE?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153677-EDF7-A86E-C3B4-B96F651E4F23}"/>
              </a:ext>
            </a:extLst>
          </p:cNvPr>
          <p:cNvSpPr txBox="1"/>
          <p:nvPr/>
        </p:nvSpPr>
        <p:spPr>
          <a:xfrm>
            <a:off x="5264894" y="2970711"/>
            <a:ext cx="4080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Full list of Rb-</a:t>
            </a:r>
            <a:r>
              <a:rPr lang="en-GB" sz="1400" dirty="0" err="1"/>
              <a:t>Te</a:t>
            </a:r>
            <a:r>
              <a:rPr lang="en-GB" sz="1400" dirty="0"/>
              <a:t> references in additional slides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71D120-EEA5-8ED6-E7B9-02B89C0F159C}"/>
              </a:ext>
            </a:extLst>
          </p:cNvPr>
          <p:cNvGrpSpPr/>
          <p:nvPr/>
        </p:nvGrpSpPr>
        <p:grpSpPr>
          <a:xfrm>
            <a:off x="5176690" y="85725"/>
            <a:ext cx="4080854" cy="2703277"/>
            <a:chOff x="5176690" y="85725"/>
            <a:chExt cx="4080854" cy="27032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B6184B4-D414-6FA2-C240-5F33C2D08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388"/>
            <a:stretch>
              <a:fillRect/>
            </a:stretch>
          </p:blipFill>
          <p:spPr>
            <a:xfrm>
              <a:off x="5176690" y="169847"/>
              <a:ext cx="4080854" cy="2619155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F0FB42-35FF-99DD-96DC-22EA776F1477}"/>
                </a:ext>
              </a:extLst>
            </p:cNvPr>
            <p:cNvSpPr/>
            <p:nvPr/>
          </p:nvSpPr>
          <p:spPr>
            <a:xfrm>
              <a:off x="5264894" y="85725"/>
              <a:ext cx="3898387" cy="27032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8FB725D0-DA54-09FD-3CD7-93B8876DE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180" y="193652"/>
            <a:ext cx="2190519" cy="42186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B005DD2-C388-1C5D-B5CC-51694D306508}"/>
              </a:ext>
            </a:extLst>
          </p:cNvPr>
          <p:cNvSpPr/>
          <p:nvPr/>
        </p:nvSpPr>
        <p:spPr>
          <a:xfrm>
            <a:off x="9433951" y="114089"/>
            <a:ext cx="2353468" cy="2064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DFF46B-EFC7-0247-76C5-2A6ED6AFDB19}"/>
              </a:ext>
            </a:extLst>
          </p:cNvPr>
          <p:cNvGrpSpPr/>
          <p:nvPr/>
        </p:nvGrpSpPr>
        <p:grpSpPr>
          <a:xfrm>
            <a:off x="7294061" y="4457598"/>
            <a:ext cx="4397349" cy="1378845"/>
            <a:chOff x="7308349" y="4479030"/>
            <a:chExt cx="4397349" cy="137884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3BD16A7-8155-6302-6412-1060FB950DF1}"/>
                </a:ext>
              </a:extLst>
            </p:cNvPr>
            <p:cNvSpPr/>
            <p:nvPr/>
          </p:nvSpPr>
          <p:spPr>
            <a:xfrm>
              <a:off x="7308349" y="4479030"/>
              <a:ext cx="4397349" cy="13788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A0F44D-0769-56D6-21A5-65D81B8A5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55593" y="4518206"/>
              <a:ext cx="4257261" cy="1290869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EECA252F-AAF2-1BBC-B04C-29BE39510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4463" y="608377"/>
            <a:ext cx="2277444" cy="153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65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8D13A-7A28-E1E8-A844-C49298E7D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C534E0-E848-EDEA-ADD3-C6B0DA8BB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Rb-</a:t>
            </a:r>
            <a:r>
              <a:rPr lang="en-GB" dirty="0" err="1"/>
              <a:t>Te</a:t>
            </a:r>
            <a:r>
              <a:rPr lang="en-GB" dirty="0"/>
              <a:t> (&amp; Cs-</a:t>
            </a:r>
            <a:r>
              <a:rPr lang="en-GB" dirty="0" err="1"/>
              <a:t>Te</a:t>
            </a:r>
            <a:r>
              <a:rPr lang="en-GB" dirty="0"/>
              <a:t>) Depositions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F78F3E-1701-CC9A-5C54-EF76AFD3F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5817" y="1381782"/>
            <a:ext cx="4015854" cy="155810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4 samples in 2 runs.</a:t>
            </a:r>
          </a:p>
          <a:p>
            <a:r>
              <a:rPr lang="en-GB" b="1" dirty="0"/>
              <a:t>Colour: </a:t>
            </a:r>
            <a:r>
              <a:rPr lang="en-GB" dirty="0"/>
              <a:t>Thickness seems more important than composition.</a:t>
            </a:r>
          </a:p>
          <a:p>
            <a:r>
              <a:rPr lang="en-GB" dirty="0"/>
              <a:t>RbTe#001: Deposition stopped before photocurrent decreased.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EDC5B-25D0-1417-5074-35FA8207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0F123A4-EE81-5757-BAA4-15B40E2FE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155959"/>
              </p:ext>
            </p:extLst>
          </p:nvPr>
        </p:nvGraphicFramePr>
        <p:xfrm>
          <a:off x="381000" y="2037965"/>
          <a:ext cx="6757621" cy="3674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623">
                  <a:extLst>
                    <a:ext uri="{9D8B030D-6E8A-4147-A177-3AD203B41FA5}">
                      <a16:colId xmlns:a16="http://schemas.microsoft.com/office/drawing/2014/main" val="848110596"/>
                    </a:ext>
                  </a:extLst>
                </a:gridCol>
                <a:gridCol w="1276140">
                  <a:extLst>
                    <a:ext uri="{9D8B030D-6E8A-4147-A177-3AD203B41FA5}">
                      <a16:colId xmlns:a16="http://schemas.microsoft.com/office/drawing/2014/main" val="1801163870"/>
                    </a:ext>
                  </a:extLst>
                </a:gridCol>
                <a:gridCol w="1326383">
                  <a:extLst>
                    <a:ext uri="{9D8B030D-6E8A-4147-A177-3AD203B41FA5}">
                      <a16:colId xmlns:a16="http://schemas.microsoft.com/office/drawing/2014/main" val="4175078911"/>
                    </a:ext>
                  </a:extLst>
                </a:gridCol>
                <a:gridCol w="1256044">
                  <a:extLst>
                    <a:ext uri="{9D8B030D-6E8A-4147-A177-3AD203B41FA5}">
                      <a16:colId xmlns:a16="http://schemas.microsoft.com/office/drawing/2014/main" val="2750627170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1971366364"/>
                    </a:ext>
                  </a:extLst>
                </a:gridCol>
              </a:tblGrid>
              <a:tr h="553745">
                <a:tc>
                  <a:txBody>
                    <a:bodyPr/>
                    <a:lstStyle/>
                    <a:p>
                      <a:r>
                        <a:rPr lang="en-GB"/>
                        <a:t>Parameter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CsTe#028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RbTe#001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CsTe#029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GB"/>
                        <a:t>RbTe#002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71677"/>
                  </a:ext>
                </a:extLst>
              </a:tr>
              <a:tr h="553745">
                <a:tc>
                  <a:txBody>
                    <a:bodyPr/>
                    <a:lstStyle/>
                    <a:p>
                      <a:r>
                        <a:rPr lang="en-GB"/>
                        <a:t>Substrate Temperature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RT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806098"/>
                  </a:ext>
                </a:extLst>
              </a:tr>
              <a:tr h="638969">
                <a:tc>
                  <a:txBody>
                    <a:bodyPr/>
                    <a:lstStyle/>
                    <a:p>
                      <a:r>
                        <a:rPr lang="en-GB"/>
                        <a:t>Tellurium thickness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20nm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10nm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10nm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10nm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30916"/>
                  </a:ext>
                </a:extLst>
              </a:tr>
              <a:tr h="652032">
                <a:tc>
                  <a:txBody>
                    <a:bodyPr/>
                    <a:lstStyle/>
                    <a:p>
                      <a:r>
                        <a:rPr lang="en-GB"/>
                        <a:t>Final photocurrent*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1007 nA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790 nA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1238 nA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797 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81570"/>
                  </a:ext>
                </a:extLst>
              </a:tr>
              <a:tr h="546160">
                <a:tc>
                  <a:txBody>
                    <a:bodyPr/>
                    <a:lstStyle/>
                    <a:p>
                      <a:r>
                        <a:rPr lang="en-GB"/>
                        <a:t>Final colour</a:t>
                      </a:r>
                    </a:p>
                    <a:p>
                      <a:endParaRPr lang="en-GB"/>
                    </a:p>
                    <a:p>
                      <a:endParaRPr lang="en-GB"/>
                    </a:p>
                    <a:p>
                      <a:endParaRPr lang="en-GB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75174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A4CCEB9-E278-5A3E-A383-97593492392C}"/>
              </a:ext>
            </a:extLst>
          </p:cNvPr>
          <p:cNvCxnSpPr>
            <a:cxnSpLocks/>
          </p:cNvCxnSpPr>
          <p:nvPr/>
        </p:nvCxnSpPr>
        <p:spPr>
          <a:xfrm>
            <a:off x="1924108" y="1637122"/>
            <a:ext cx="5205566" cy="0"/>
          </a:xfrm>
          <a:prstGeom prst="straightConnector1">
            <a:avLst/>
          </a:prstGeom>
          <a:ln>
            <a:solidFill>
              <a:srgbClr val="2E2D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0C1F0F-7404-DBCF-2383-C72900181383}"/>
              </a:ext>
            </a:extLst>
          </p:cNvPr>
          <p:cNvSpPr txBox="1"/>
          <p:nvPr/>
        </p:nvSpPr>
        <p:spPr>
          <a:xfrm>
            <a:off x="2265080" y="1278854"/>
            <a:ext cx="473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Order of deposition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4BDBF0-7BC3-83AE-5870-223002193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159" y="4567851"/>
            <a:ext cx="1276363" cy="10210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4D7149-3213-823E-5FA1-660C15D95B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92" y="4566040"/>
            <a:ext cx="1309302" cy="10474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422501-5B67-EB4C-4AE6-F8912073F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794" y="4562249"/>
            <a:ext cx="1240483" cy="9923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07B3BE-8820-4603-28A6-24E99DEBD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277" y="4566172"/>
            <a:ext cx="1329397" cy="106351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129F663-9C61-9D63-14F2-BA303449A7CA}"/>
              </a:ext>
            </a:extLst>
          </p:cNvPr>
          <p:cNvCxnSpPr>
            <a:cxnSpLocks/>
          </p:cNvCxnSpPr>
          <p:nvPr/>
        </p:nvCxnSpPr>
        <p:spPr>
          <a:xfrm>
            <a:off x="1924108" y="1955624"/>
            <a:ext cx="260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AF68280-0F4A-BC34-8B48-4E30383D135A}"/>
              </a:ext>
            </a:extLst>
          </p:cNvPr>
          <p:cNvCxnSpPr>
            <a:cxnSpLocks/>
          </p:cNvCxnSpPr>
          <p:nvPr/>
        </p:nvCxnSpPr>
        <p:spPr>
          <a:xfrm>
            <a:off x="4559794" y="1959743"/>
            <a:ext cx="258887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0CEDC21-B0D9-41B0-6455-2EC554061AB9}"/>
              </a:ext>
            </a:extLst>
          </p:cNvPr>
          <p:cNvSpPr txBox="1"/>
          <p:nvPr/>
        </p:nvSpPr>
        <p:spPr>
          <a:xfrm>
            <a:off x="1924108" y="1611707"/>
            <a:ext cx="2600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Run #1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7B1F7A-63F2-DF11-6481-47161ED749BA}"/>
              </a:ext>
            </a:extLst>
          </p:cNvPr>
          <p:cNvSpPr txBox="1"/>
          <p:nvPr/>
        </p:nvSpPr>
        <p:spPr>
          <a:xfrm>
            <a:off x="4463497" y="1618153"/>
            <a:ext cx="2600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Run #2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ADD227-FC55-9B3E-B376-6B9C473C7639}"/>
              </a:ext>
            </a:extLst>
          </p:cNvPr>
          <p:cNvSpPr txBox="1"/>
          <p:nvPr/>
        </p:nvSpPr>
        <p:spPr>
          <a:xfrm>
            <a:off x="2514288" y="5785233"/>
            <a:ext cx="2491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 Final photocurrent values are only comparable between runs – LED changes.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D5249D-6001-3940-03E0-F91EA3DBF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8550" y="3089132"/>
            <a:ext cx="4910388" cy="29462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96BD9A-C3A5-23E9-5690-6DE1C0107555}"/>
              </a:ext>
            </a:extLst>
          </p:cNvPr>
          <p:cNvSpPr txBox="1"/>
          <p:nvPr/>
        </p:nvSpPr>
        <p:spPr>
          <a:xfrm>
            <a:off x="7594246" y="5886125"/>
            <a:ext cx="4597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Photocurrent during alkali metal deposition</a:t>
            </a:r>
          </a:p>
        </p:txBody>
      </p:sp>
    </p:spTree>
    <p:extLst>
      <p:ext uri="{BB962C8B-B14F-4D97-AF65-F5344CB8AC3E}">
        <p14:creationId xmlns:p14="http://schemas.microsoft.com/office/powerpoint/2010/main" val="4083676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F49B-1670-270F-E727-7C09A7641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F3B2027-196C-1A3B-C5C3-BED8FAD6B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811" y="477569"/>
            <a:ext cx="2795266" cy="20964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E95A9A-6E06-4205-208B-131D2BB1C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463" y="2547653"/>
            <a:ext cx="4314614" cy="3235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58ACB6-A539-63E4-C16A-C60CF0229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297"/>
            <a:ext cx="10515600" cy="850726"/>
          </a:xfrm>
        </p:spPr>
        <p:txBody>
          <a:bodyPr/>
          <a:lstStyle/>
          <a:p>
            <a:r>
              <a:rPr lang="en-GB" dirty="0"/>
              <a:t>CsTe#028 and RbTe#001: QE and XPS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FFC9B-FAB3-3F41-4A1A-FF970885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E446FA73-DA39-7B6B-1C34-A1B9CFAED505}"/>
              </a:ext>
            </a:extLst>
          </p:cNvPr>
          <p:cNvSpPr txBox="1">
            <a:spLocks/>
          </p:cNvSpPr>
          <p:nvPr/>
        </p:nvSpPr>
        <p:spPr>
          <a:xfrm>
            <a:off x="962166" y="1066183"/>
            <a:ext cx="7393329" cy="9001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CsTe#028 QE = 19.6%.</a:t>
            </a:r>
          </a:p>
          <a:p>
            <a:pPr lvl="1"/>
            <a:r>
              <a:rPr lang="en-GB" dirty="0"/>
              <a:t>Fluorine contamination reduced it to 13.5% prior to additional measurements. </a:t>
            </a:r>
          </a:p>
          <a:p>
            <a:r>
              <a:rPr lang="en-GB" dirty="0"/>
              <a:t>RbTe#001 QE = 14.6%.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CFF7C32-0763-49C7-43EC-5F16BCD6B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096069"/>
              </p:ext>
            </p:extLst>
          </p:nvPr>
        </p:nvGraphicFramePr>
        <p:xfrm>
          <a:off x="962166" y="2009005"/>
          <a:ext cx="6382773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590">
                  <a:extLst>
                    <a:ext uri="{9D8B030D-6E8A-4147-A177-3AD203B41FA5}">
                      <a16:colId xmlns:a16="http://schemas.microsoft.com/office/drawing/2014/main" val="3403944872"/>
                    </a:ext>
                  </a:extLst>
                </a:gridCol>
                <a:gridCol w="1239079">
                  <a:extLst>
                    <a:ext uri="{9D8B030D-6E8A-4147-A177-3AD203B41FA5}">
                      <a16:colId xmlns:a16="http://schemas.microsoft.com/office/drawing/2014/main" val="363367739"/>
                    </a:ext>
                  </a:extLst>
                </a:gridCol>
                <a:gridCol w="1649895">
                  <a:extLst>
                    <a:ext uri="{9D8B030D-6E8A-4147-A177-3AD203B41FA5}">
                      <a16:colId xmlns:a16="http://schemas.microsoft.com/office/drawing/2014/main" val="2109598734"/>
                    </a:ext>
                  </a:extLst>
                </a:gridCol>
                <a:gridCol w="1272209">
                  <a:extLst>
                    <a:ext uri="{9D8B030D-6E8A-4147-A177-3AD203B41FA5}">
                      <a16:colId xmlns:a16="http://schemas.microsoft.com/office/drawing/2014/main" val="4041788241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GB"/>
                    </a:p>
                    <a:p>
                      <a:endParaRPr lang="en-GB"/>
                    </a:p>
                    <a:p>
                      <a:r>
                        <a:rPr lang="en-GB"/>
                        <a:t>Element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/>
                        <a:t>Sample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2261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D77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bg1"/>
                          </a:solidFill>
                        </a:rPr>
                        <a:t>CsTe#028 Post Dep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7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bg1"/>
                          </a:solidFill>
                        </a:rPr>
                        <a:t>CsTe#028 Contaminated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7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bg1"/>
                          </a:solidFill>
                        </a:rPr>
                        <a:t>RbTe#001 Post Dep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7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38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Tellurium (Te</a:t>
                      </a:r>
                      <a:r>
                        <a:rPr lang="en-GB" baseline="30000" dirty="0"/>
                        <a:t>0</a:t>
                      </a:r>
                      <a:r>
                        <a:rPr lang="en-GB" baseline="0" dirty="0"/>
                        <a:t>)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14.8 %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14.6 %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17.1 %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0504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aseline="0" dirty="0"/>
                        <a:t>Telluride (</a:t>
                      </a:r>
                      <a:r>
                        <a:rPr lang="en-GB" dirty="0"/>
                        <a:t>Te</a:t>
                      </a:r>
                      <a:r>
                        <a:rPr lang="en-GB" baseline="30000" dirty="0"/>
                        <a:t>x-</a:t>
                      </a:r>
                      <a:r>
                        <a:rPr lang="en-GB" baseline="0" dirty="0"/>
                        <a:t>)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23.5 %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6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Caesium/Rubidium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59.6 %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4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Oxygen 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2.1 %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9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Fluorine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-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3.9 %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-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83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Alkali : Te</a:t>
                      </a:r>
                      <a:r>
                        <a:rPr lang="en-GB" baseline="30000" dirty="0"/>
                        <a:t>x-</a:t>
                      </a:r>
                      <a:r>
                        <a:rPr lang="en-GB" dirty="0"/>
                        <a:t> Ratio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2.54 : 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2.80 : 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2.08 : 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4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Alkali* : Te</a:t>
                      </a:r>
                      <a:r>
                        <a:rPr lang="en-GB" baseline="30000" dirty="0"/>
                        <a:t>x-</a:t>
                      </a:r>
                      <a:r>
                        <a:rPr lang="en-GB" dirty="0"/>
                        <a:t> Ratio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2.35 : 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2.27 : 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~ 2.08 : 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56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</a:t>
                      </a:r>
                      <a:r>
                        <a:rPr lang="en-GB" baseline="30000" dirty="0"/>
                        <a:t>0</a:t>
                      </a:r>
                      <a:r>
                        <a:rPr lang="en-GB" dirty="0"/>
                        <a:t> : Te</a:t>
                      </a:r>
                      <a:r>
                        <a:rPr lang="en-GB" baseline="30000" dirty="0"/>
                        <a:t>x-</a:t>
                      </a:r>
                      <a:r>
                        <a:rPr lang="en-GB" baseline="0" dirty="0"/>
                        <a:t> Ratio</a:t>
                      </a:r>
                      <a:endParaRPr lang="en-GB" baseline="300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1 : 1.58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~ 1 : 1.41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~ 1 : 1.57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76952816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34E07E2-3FE5-47D7-9B98-96A05856F1AA}"/>
              </a:ext>
            </a:extLst>
          </p:cNvPr>
          <p:cNvSpPr/>
          <p:nvPr/>
        </p:nvSpPr>
        <p:spPr>
          <a:xfrm>
            <a:off x="10938681" y="541855"/>
            <a:ext cx="440140" cy="178904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6A996A6-9E4B-1714-793C-79B7D9967EAC}"/>
              </a:ext>
            </a:extLst>
          </p:cNvPr>
          <p:cNvSpPr txBox="1">
            <a:spLocks/>
          </p:cNvSpPr>
          <p:nvPr/>
        </p:nvSpPr>
        <p:spPr>
          <a:xfrm>
            <a:off x="7740653" y="5798208"/>
            <a:ext cx="4214468" cy="569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~ 0.13 eV greater shift of the telluride relative to the tellurium in Cs-</a:t>
            </a:r>
            <a:r>
              <a:rPr lang="en-GB" dirty="0" err="1"/>
              <a:t>Te</a:t>
            </a:r>
            <a:r>
              <a:rPr lang="en-GB" dirty="0"/>
              <a:t> vs Rb-</a:t>
            </a:r>
            <a:r>
              <a:rPr lang="en-GB" dirty="0" err="1"/>
              <a:t>Te</a:t>
            </a:r>
            <a:r>
              <a:rPr lang="en-GB" dirty="0"/>
              <a:t>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C4A900-B325-D229-3684-8F99E1AEFB12}"/>
              </a:ext>
            </a:extLst>
          </p:cNvPr>
          <p:cNvCxnSpPr>
            <a:cxnSpLocks/>
          </p:cNvCxnSpPr>
          <p:nvPr/>
        </p:nvCxnSpPr>
        <p:spPr>
          <a:xfrm flipH="1">
            <a:off x="10783513" y="2345494"/>
            <a:ext cx="346541" cy="303377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19C4E8-AFD3-CE2D-80EE-D8C35D88AF45}"/>
              </a:ext>
            </a:extLst>
          </p:cNvPr>
          <p:cNvSpPr txBox="1"/>
          <p:nvPr/>
        </p:nvSpPr>
        <p:spPr>
          <a:xfrm>
            <a:off x="9088107" y="141017"/>
            <a:ext cx="4149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Tellurium core region scan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B8A9D0-61A6-2AF1-0A0A-CBF48E806564}"/>
              </a:ext>
            </a:extLst>
          </p:cNvPr>
          <p:cNvSpPr txBox="1"/>
          <p:nvPr/>
        </p:nvSpPr>
        <p:spPr>
          <a:xfrm>
            <a:off x="2656052" y="6136834"/>
            <a:ext cx="4809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*Subtracting estimated (Cs/Rb)F and (Cs/Rb)</a:t>
            </a:r>
            <a:r>
              <a:rPr lang="en-GB" sz="1600" baseline="-25000" dirty="0"/>
              <a:t>2</a:t>
            </a:r>
            <a:r>
              <a:rPr lang="en-GB" sz="1600" dirty="0"/>
              <a:t>O contributions.</a:t>
            </a:r>
          </a:p>
        </p:txBody>
      </p:sp>
    </p:spTree>
    <p:extLst>
      <p:ext uri="{BB962C8B-B14F-4D97-AF65-F5344CB8AC3E}">
        <p14:creationId xmlns:p14="http://schemas.microsoft.com/office/powerpoint/2010/main" val="1352408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779CBF3-EF50-8908-50C4-E55684209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06498" y="1311308"/>
            <a:ext cx="6420895" cy="5350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925107-1CEC-2B76-A23E-4B0F82F87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CsTe#028 and RbTe#001: Degradation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930EA-ADA0-34E3-5C3A-ABBA3769E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12</a:t>
            </a:fld>
            <a:endParaRPr lang="en-US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E273049-FAA9-8E69-79DF-4E040493A739}"/>
              </a:ext>
            </a:extLst>
          </p:cNvPr>
          <p:cNvSpPr txBox="1">
            <a:spLocks/>
          </p:cNvSpPr>
          <p:nvPr/>
        </p:nvSpPr>
        <p:spPr>
          <a:xfrm>
            <a:off x="962167" y="1215852"/>
            <a:ext cx="4643685" cy="4330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Base pressure ~ 3x10</a:t>
            </a:r>
            <a:r>
              <a:rPr lang="en-GB" baseline="30000" dirty="0"/>
              <a:t>-10 </a:t>
            </a:r>
            <a:r>
              <a:rPr lang="en-GB" dirty="0"/>
              <a:t>mbar.</a:t>
            </a:r>
          </a:p>
          <a:p>
            <a:r>
              <a:rPr lang="en-GB" dirty="0"/>
              <a:t>100 Langmuir oxygen exposure.</a:t>
            </a:r>
          </a:p>
          <a:p>
            <a:r>
              <a:rPr lang="en-GB" dirty="0"/>
              <a:t>RbTe#001: </a:t>
            </a:r>
            <a:r>
              <a:rPr lang="en-GB" b="1" dirty="0"/>
              <a:t>40%</a:t>
            </a:r>
            <a:r>
              <a:rPr lang="en-GB" dirty="0"/>
              <a:t> drop in photocurrent.</a:t>
            </a:r>
          </a:p>
          <a:p>
            <a:pPr lvl="1"/>
            <a:r>
              <a:rPr lang="en-GB" dirty="0"/>
              <a:t>14.3%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8.5%</a:t>
            </a:r>
          </a:p>
          <a:p>
            <a:r>
              <a:rPr lang="en-GB" dirty="0"/>
              <a:t>CsTe#028: </a:t>
            </a:r>
            <a:r>
              <a:rPr lang="en-GB" b="1" dirty="0"/>
              <a:t>92%</a:t>
            </a:r>
            <a:r>
              <a:rPr lang="en-GB" dirty="0"/>
              <a:t> drop in photocurrent*.</a:t>
            </a:r>
          </a:p>
          <a:p>
            <a:pPr lvl="1"/>
            <a:r>
              <a:rPr lang="en-GB" dirty="0"/>
              <a:t>13.5%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1.1%</a:t>
            </a:r>
          </a:p>
          <a:p>
            <a:r>
              <a:rPr lang="en-GB" dirty="0"/>
              <a:t>Some QE was recoverable upon heating for both samples.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48693C-2B98-CE3A-34FD-B397D9194DD3}"/>
              </a:ext>
            </a:extLst>
          </p:cNvPr>
          <p:cNvSpPr txBox="1"/>
          <p:nvPr/>
        </p:nvSpPr>
        <p:spPr>
          <a:xfrm>
            <a:off x="2363876" y="5892581"/>
            <a:ext cx="3241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*Degradation was less severe on the un-illuminated parts of cathode (5% vs 1%). Some kind of catalytic UV effect?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02F34-E42E-BFAB-B185-D312081575D5}"/>
              </a:ext>
            </a:extLst>
          </p:cNvPr>
          <p:cNvSpPr txBox="1"/>
          <p:nvPr/>
        </p:nvSpPr>
        <p:spPr>
          <a:xfrm>
            <a:off x="5890592" y="1067221"/>
            <a:ext cx="5847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Degradation over 100 </a:t>
            </a:r>
            <a:r>
              <a:rPr lang="en-GB" dirty="0" err="1"/>
              <a:t>Langmuirs</a:t>
            </a:r>
            <a:r>
              <a:rPr lang="en-GB" dirty="0"/>
              <a:t> of oxygen exposure</a:t>
            </a:r>
          </a:p>
        </p:txBody>
      </p:sp>
    </p:spTree>
    <p:extLst>
      <p:ext uri="{BB962C8B-B14F-4D97-AF65-F5344CB8AC3E}">
        <p14:creationId xmlns:p14="http://schemas.microsoft.com/office/powerpoint/2010/main" val="365101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156934-8322-680C-CCD7-DA37CDFB2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406" y="67671"/>
            <a:ext cx="3708632" cy="2781474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BAE7252-B3EC-A606-A2FB-367F58A008D5}"/>
              </a:ext>
            </a:extLst>
          </p:cNvPr>
          <p:cNvGrpSpPr/>
          <p:nvPr/>
        </p:nvGrpSpPr>
        <p:grpSpPr>
          <a:xfrm>
            <a:off x="9074978" y="2806875"/>
            <a:ext cx="2465758" cy="1849319"/>
            <a:chOff x="9146862" y="2828396"/>
            <a:chExt cx="2465758" cy="184931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5E75F32-A3A1-640C-626A-E58CA354A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6862" y="2828396"/>
              <a:ext cx="2465758" cy="184931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6D9A3D-8586-EC6E-E9B9-AE1434551F80}"/>
                </a:ext>
              </a:extLst>
            </p:cNvPr>
            <p:cNvSpPr txBox="1"/>
            <p:nvPr/>
          </p:nvSpPr>
          <p:spPr>
            <a:xfrm>
              <a:off x="9296592" y="2870926"/>
              <a:ext cx="1021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2E2D62"/>
                  </a:solidFill>
                </a:rPr>
                <a:t>Cs 3d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F9D48A-2889-B436-9EBD-EEB3769BAE37}"/>
              </a:ext>
            </a:extLst>
          </p:cNvPr>
          <p:cNvGrpSpPr/>
          <p:nvPr/>
        </p:nvGrpSpPr>
        <p:grpSpPr>
          <a:xfrm>
            <a:off x="9088484" y="4627528"/>
            <a:ext cx="2465760" cy="1849320"/>
            <a:chOff x="9153345" y="4656485"/>
            <a:chExt cx="2465760" cy="18493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54453C3-34F7-1D63-749E-7AD0159EE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53345" y="4656485"/>
              <a:ext cx="2465760" cy="184932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00BAEF-09D6-AE88-529A-5F6311DC5AB4}"/>
                </a:ext>
              </a:extLst>
            </p:cNvPr>
            <p:cNvSpPr txBox="1"/>
            <p:nvPr/>
          </p:nvSpPr>
          <p:spPr>
            <a:xfrm>
              <a:off x="9296591" y="4720245"/>
              <a:ext cx="1021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2E2D62"/>
                  </a:solidFill>
                </a:rPr>
                <a:t>Rb 3p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0A2EFB-7EAC-A3D6-FF5F-72CDC0973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02294" cy="850726"/>
          </a:xfrm>
        </p:spPr>
        <p:txBody>
          <a:bodyPr>
            <a:normAutofit fontScale="90000"/>
          </a:bodyPr>
          <a:lstStyle/>
          <a:p>
            <a:r>
              <a:rPr lang="en-GB" dirty="0"/>
              <a:t>CsTe#029 and RbTe#002: QE and XPS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22F26-4D72-B96C-1461-5B5ADA5D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13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73736A-277B-DC77-8734-34FCA1B9A7A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49215" y="1305752"/>
            <a:ext cx="6286081" cy="6429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CsTe#029 QE = 24.7%</a:t>
            </a:r>
          </a:p>
          <a:p>
            <a:r>
              <a:rPr lang="en-GB" dirty="0"/>
              <a:t>RbTe#002 QE = 16.7%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5437C57-9302-D3A5-81B6-2FF22F5E4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589064"/>
              </p:ext>
            </p:extLst>
          </p:nvPr>
        </p:nvGraphicFramePr>
        <p:xfrm>
          <a:off x="962166" y="2009005"/>
          <a:ext cx="4732878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590">
                  <a:extLst>
                    <a:ext uri="{9D8B030D-6E8A-4147-A177-3AD203B41FA5}">
                      <a16:colId xmlns:a16="http://schemas.microsoft.com/office/drawing/2014/main" val="3403944872"/>
                    </a:ext>
                  </a:extLst>
                </a:gridCol>
                <a:gridCol w="1239079">
                  <a:extLst>
                    <a:ext uri="{9D8B030D-6E8A-4147-A177-3AD203B41FA5}">
                      <a16:colId xmlns:a16="http://schemas.microsoft.com/office/drawing/2014/main" val="363367739"/>
                    </a:ext>
                  </a:extLst>
                </a:gridCol>
                <a:gridCol w="1272209">
                  <a:extLst>
                    <a:ext uri="{9D8B030D-6E8A-4147-A177-3AD203B41FA5}">
                      <a16:colId xmlns:a16="http://schemas.microsoft.com/office/drawing/2014/main" val="4041788241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GB"/>
                    </a:p>
                    <a:p>
                      <a:endParaRPr lang="en-GB"/>
                    </a:p>
                    <a:p>
                      <a:r>
                        <a:rPr lang="en-GB"/>
                        <a:t>Element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Sample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922261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D77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CsTe#029 Post Dep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7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RbTe#002 Post Dep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7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38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Tellurium (Te</a:t>
                      </a:r>
                      <a:r>
                        <a:rPr lang="en-GB" baseline="30000" dirty="0"/>
                        <a:t>0</a:t>
                      </a:r>
                      <a:r>
                        <a:rPr lang="en-GB" baseline="0" dirty="0"/>
                        <a:t>)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10.9 %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9.7 %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0504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aseline="0" dirty="0"/>
                        <a:t>Telluride (</a:t>
                      </a:r>
                      <a:r>
                        <a:rPr lang="en-GB" dirty="0"/>
                        <a:t>Te</a:t>
                      </a:r>
                      <a:r>
                        <a:rPr lang="en-GB" baseline="30000" dirty="0"/>
                        <a:t>x-</a:t>
                      </a:r>
                      <a:r>
                        <a:rPr lang="en-GB" baseline="0" dirty="0"/>
                        <a:t>)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26.8 %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6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Caesium/Rubidium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60.2 %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4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Oxygen 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1.1 %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9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Fluorine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1.0 %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3.0 %</a:t>
                      </a: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83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Alkali : Te</a:t>
                      </a:r>
                      <a:r>
                        <a:rPr lang="en-GB" baseline="30000" dirty="0"/>
                        <a:t>x-</a:t>
                      </a:r>
                      <a:r>
                        <a:rPr lang="en-GB" dirty="0"/>
                        <a:t> Ratio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2.25 : 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2.03 : 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4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Alkali* : Te</a:t>
                      </a:r>
                      <a:r>
                        <a:rPr lang="en-GB" baseline="30000" dirty="0"/>
                        <a:t>x-</a:t>
                      </a:r>
                      <a:r>
                        <a:rPr lang="en-GB" dirty="0"/>
                        <a:t> Ratio</a:t>
                      </a: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2.13 : 1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~ 1.79 : 1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56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</a:t>
                      </a:r>
                      <a:r>
                        <a:rPr lang="en-GB" baseline="30000" dirty="0"/>
                        <a:t>0</a:t>
                      </a:r>
                      <a:r>
                        <a:rPr lang="en-GB" dirty="0"/>
                        <a:t> : Te</a:t>
                      </a:r>
                      <a:r>
                        <a:rPr lang="en-GB" baseline="30000" dirty="0"/>
                        <a:t>x-</a:t>
                      </a:r>
                      <a:r>
                        <a:rPr lang="en-GB" baseline="0" dirty="0"/>
                        <a:t> Ratio</a:t>
                      </a:r>
                      <a:endParaRPr lang="en-GB" baseline="300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~ 1 : 2.46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~ 1 : 2.92</a:t>
                      </a: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7695281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09CD819-2ED8-397F-CE0F-DF71E1906E39}"/>
              </a:ext>
            </a:extLst>
          </p:cNvPr>
          <p:cNvSpPr txBox="1"/>
          <p:nvPr/>
        </p:nvSpPr>
        <p:spPr>
          <a:xfrm>
            <a:off x="2656052" y="6136834"/>
            <a:ext cx="3182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*Subtracting estimated (Cs/Rb)F and (Cs/Rb)</a:t>
            </a:r>
            <a:r>
              <a:rPr lang="en-GB" sz="1600" baseline="-25000" dirty="0"/>
              <a:t>2</a:t>
            </a:r>
            <a:r>
              <a:rPr lang="en-GB" sz="1600" dirty="0"/>
              <a:t>O contributions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7FD63-34BC-57E8-4594-2346B8C96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976" y="958671"/>
            <a:ext cx="2504626" cy="187846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3386B82-4FC0-2851-3B35-8F8B53D49F31}"/>
              </a:ext>
            </a:extLst>
          </p:cNvPr>
          <p:cNvGrpSpPr/>
          <p:nvPr/>
        </p:nvGrpSpPr>
        <p:grpSpPr>
          <a:xfrm>
            <a:off x="6244451" y="2806875"/>
            <a:ext cx="2480308" cy="1872684"/>
            <a:chOff x="5733912" y="2977851"/>
            <a:chExt cx="2504626" cy="187847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414C212-8D02-F4FE-CD3F-9B9E0ADD6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33912" y="2977851"/>
              <a:ext cx="2504626" cy="187847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31A8ECC-7087-E54B-959E-5DBF32586702}"/>
                </a:ext>
              </a:extLst>
            </p:cNvPr>
            <p:cNvSpPr txBox="1"/>
            <p:nvPr/>
          </p:nvSpPr>
          <p:spPr>
            <a:xfrm>
              <a:off x="5831437" y="2992746"/>
              <a:ext cx="1021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2E2D62"/>
                  </a:solidFill>
                </a:rPr>
                <a:t>F 1s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49EEBFF-9587-887B-9B73-AD5AB43D4F28}"/>
              </a:ext>
            </a:extLst>
          </p:cNvPr>
          <p:cNvSpPr txBox="1"/>
          <p:nvPr/>
        </p:nvSpPr>
        <p:spPr>
          <a:xfrm>
            <a:off x="5888072" y="1256439"/>
            <a:ext cx="102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rgbClr val="2E2D62"/>
                </a:solidFill>
              </a:rPr>
              <a:t>Te</a:t>
            </a:r>
            <a:r>
              <a:rPr lang="en-GB" sz="2000" dirty="0">
                <a:solidFill>
                  <a:srgbClr val="2E2D62"/>
                </a:solidFill>
              </a:rPr>
              <a:t> 3d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4058E3-5B81-EA9F-DE28-C2FAE5ECF1C4}"/>
                  </a:ext>
                </a:extLst>
              </p:cNvPr>
              <p:cNvSpPr txBox="1"/>
              <p:nvPr/>
            </p:nvSpPr>
            <p:spPr>
              <a:xfrm>
                <a:off x="8452260" y="320606"/>
                <a:ext cx="120652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2E2D62"/>
                    </a:solidFill>
                  </a:rPr>
                  <a:t>Te 3d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sz="2000" i="1" smtClean="0">
                            <a:solidFill>
                              <a:srgbClr val="2E2D6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2E2D6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2E2D6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b="0" dirty="0">
                  <a:solidFill>
                    <a:srgbClr val="2E2D62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4058E3-5B81-EA9F-DE28-C2FAE5ECF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260" y="320606"/>
                <a:ext cx="1206527" cy="400110"/>
              </a:xfrm>
              <a:prstGeom prst="rect">
                <a:avLst/>
              </a:prstGeom>
              <a:blipFill>
                <a:blip r:embed="rId7"/>
                <a:stretch>
                  <a:fillRect l="-5584" t="-115385" r="-50761" b="-18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E9A1D3C1-EA3F-7A19-78DC-C4E13B1B3A6B}"/>
              </a:ext>
            </a:extLst>
          </p:cNvPr>
          <p:cNvGrpSpPr/>
          <p:nvPr/>
        </p:nvGrpSpPr>
        <p:grpSpPr>
          <a:xfrm>
            <a:off x="6257959" y="4632723"/>
            <a:ext cx="2480308" cy="1838929"/>
            <a:chOff x="5733912" y="4790042"/>
            <a:chExt cx="2504627" cy="187847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B40382E-A187-B511-0E6D-C33AA4BB1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33912" y="4790042"/>
              <a:ext cx="2504627" cy="187847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4DC7B3-E6B2-6899-B4C7-096AD07482E4}"/>
                </a:ext>
              </a:extLst>
            </p:cNvPr>
            <p:cNvSpPr txBox="1"/>
            <p:nvPr/>
          </p:nvSpPr>
          <p:spPr>
            <a:xfrm>
              <a:off x="5842676" y="4830629"/>
              <a:ext cx="10216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2E2D62"/>
                  </a:solidFill>
                </a:rPr>
                <a:t>O 1s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84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35F58-804D-A5EF-338E-DE96E129B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5F9C86-E4A1-4EB1-FAA2-E591F837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900"/>
          </a:xfrm>
        </p:spPr>
        <p:txBody>
          <a:bodyPr/>
          <a:lstStyle/>
          <a:p>
            <a:r>
              <a:rPr lang="en-GB"/>
              <a:t>CsTe#029 and RbTe#002: MTE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4D0150B-6D36-8FC3-F930-07B8764AC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3716" y="1128055"/>
            <a:ext cx="8448383" cy="4787417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76C5B1-1246-5BA9-E124-607C45FCC202}"/>
              </a:ext>
            </a:extLst>
          </p:cNvPr>
          <p:cNvSpPr txBox="1">
            <a:spLocks/>
          </p:cNvSpPr>
          <p:nvPr/>
        </p:nvSpPr>
        <p:spPr>
          <a:xfrm>
            <a:off x="8918711" y="1430943"/>
            <a:ext cx="2845271" cy="43770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MTE analysed in the TESS.</a:t>
            </a:r>
          </a:p>
          <a:p>
            <a:pPr lvl="1"/>
            <a:r>
              <a:rPr lang="en-GB" dirty="0"/>
              <a:t>Jones et al. DOI: </a:t>
            </a:r>
            <a:r>
              <a:rPr lang="en-GB" dirty="0">
                <a:hlinkClick r:id="rId4"/>
              </a:rPr>
              <a:t>10.1063/5.0109053</a:t>
            </a:r>
            <a:endParaRPr lang="en-GB" dirty="0"/>
          </a:p>
          <a:p>
            <a:r>
              <a:rPr lang="en-GB" dirty="0"/>
              <a:t>No noteworthy difference between the MTE of Rb-</a:t>
            </a:r>
            <a:r>
              <a:rPr lang="en-GB" dirty="0" err="1"/>
              <a:t>Te</a:t>
            </a:r>
            <a:r>
              <a:rPr lang="en-GB" dirty="0"/>
              <a:t> and Cs-</a:t>
            </a:r>
            <a:r>
              <a:rPr lang="en-GB" dirty="0" err="1"/>
              <a:t>Te</a:t>
            </a:r>
            <a:r>
              <a:rPr lang="en-GB" dirty="0"/>
              <a:t>.</a:t>
            </a:r>
          </a:p>
          <a:p>
            <a:r>
              <a:rPr lang="en-GB" dirty="0"/>
              <a:t>UV differences within error, slight divergence in the visible.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757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5E0AB41-30BB-74FF-E932-444F0F60C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/>
              <a:t>CsTe#029 and RbTe#002: MTE and Rel. QE Degradation at 266 nm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98360-E22C-E1C3-8AE1-B8B52079F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EB4EC-447F-5AD1-1869-0052D021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376422-C14A-49C6-E2A5-66F12C50E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75" y="1215852"/>
            <a:ext cx="10659596" cy="4832350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EF29B0F-DB64-BA11-48DB-A30EE5A74D87}"/>
              </a:ext>
            </a:extLst>
          </p:cNvPr>
          <p:cNvSpPr txBox="1">
            <a:spLocks/>
          </p:cNvSpPr>
          <p:nvPr/>
        </p:nvSpPr>
        <p:spPr>
          <a:xfrm>
            <a:off x="3916630" y="6201638"/>
            <a:ext cx="4643685" cy="493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Base pressure ~ 3x10</a:t>
            </a:r>
            <a:r>
              <a:rPr lang="en-GB" baseline="30000" dirty="0"/>
              <a:t>-11 </a:t>
            </a:r>
            <a:r>
              <a:rPr lang="en-GB" dirty="0"/>
              <a:t>mbar.</a:t>
            </a:r>
          </a:p>
        </p:txBody>
      </p:sp>
    </p:spTree>
    <p:extLst>
      <p:ext uri="{BB962C8B-B14F-4D97-AF65-F5344CB8AC3E}">
        <p14:creationId xmlns:p14="http://schemas.microsoft.com/office/powerpoint/2010/main" val="457497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098D1-3965-4F12-17B5-D664F1996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FA09F-FE4E-729A-B2D2-49A47C0A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16</a:t>
            </a:fld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B02DD78-3629-92BF-92E0-6171513253D9}"/>
              </a:ext>
            </a:extLst>
          </p:cNvPr>
          <p:cNvSpPr txBox="1">
            <a:spLocks/>
          </p:cNvSpPr>
          <p:nvPr/>
        </p:nvSpPr>
        <p:spPr>
          <a:xfrm>
            <a:off x="6984602" y="1364782"/>
            <a:ext cx="4972878" cy="48571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RbTe#002 degraded ~2x faster than CsTe#029.</a:t>
            </a:r>
          </a:p>
          <a:p>
            <a:pPr lvl="1"/>
            <a:r>
              <a:rPr lang="en-GB" dirty="0"/>
              <a:t>Contradictory to direct QE data.</a:t>
            </a:r>
          </a:p>
          <a:p>
            <a:pPr lvl="1"/>
            <a:r>
              <a:rPr lang="en-GB" dirty="0"/>
              <a:t>Cs-</a:t>
            </a:r>
            <a:r>
              <a:rPr lang="en-GB" dirty="0" err="1"/>
              <a:t>Te</a:t>
            </a:r>
            <a:r>
              <a:rPr lang="en-GB" dirty="0"/>
              <a:t> dropping ~90 % over 100 L is consistent.</a:t>
            </a:r>
          </a:p>
          <a:p>
            <a:r>
              <a:rPr lang="en-GB" dirty="0"/>
              <a:t>Starting RbTe#002 MTE higher than original 266 nm data.</a:t>
            </a:r>
          </a:p>
          <a:p>
            <a:pPr lvl="1"/>
            <a:r>
              <a:rPr lang="en-GB" dirty="0"/>
              <a:t>Needs investigating.</a:t>
            </a:r>
          </a:p>
          <a:p>
            <a:r>
              <a:rPr lang="en-GB" dirty="0"/>
              <a:t>Consistent upward trend of the CsTe#029 MTE.</a:t>
            </a:r>
          </a:p>
          <a:p>
            <a:pPr lvl="1"/>
            <a:r>
              <a:rPr lang="en-GB" dirty="0"/>
              <a:t>This matches previous data I have taken.</a:t>
            </a:r>
          </a:p>
          <a:p>
            <a:r>
              <a:rPr lang="en-GB" dirty="0"/>
              <a:t>RbTe#002 MTE trends upwards until QE nearly gone, then trends down.</a:t>
            </a:r>
          </a:p>
          <a:p>
            <a:pPr lvl="1"/>
            <a:r>
              <a:rPr lang="en-GB" dirty="0"/>
              <a:t>Would CsTe#029 do the same if exposed to 200 L of oxygen?</a:t>
            </a:r>
          </a:p>
          <a:p>
            <a:r>
              <a:rPr lang="en-GB" dirty="0"/>
              <a:t>All changes modest when compared to error.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C7ECC5-93B4-B160-1B17-41EFE070A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69" y="1361395"/>
            <a:ext cx="6414061" cy="436156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935B72-4B4C-69A7-02B2-98DE7E8FDDF4}"/>
              </a:ext>
            </a:extLst>
          </p:cNvPr>
          <p:cNvSpPr txBox="1">
            <a:spLocks/>
          </p:cNvSpPr>
          <p:nvPr/>
        </p:nvSpPr>
        <p:spPr>
          <a:xfrm>
            <a:off x="990600" y="382327"/>
            <a:ext cx="10515600" cy="850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2E2D6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/>
              <a:t>CsTe#029 and RbTe#002: MTE and Rel. QE Degradation at 266 nm</a:t>
            </a:r>
          </a:p>
        </p:txBody>
      </p:sp>
    </p:spTree>
    <p:extLst>
      <p:ext uri="{BB962C8B-B14F-4D97-AF65-F5344CB8AC3E}">
        <p14:creationId xmlns:p14="http://schemas.microsoft.com/office/powerpoint/2010/main" val="4147382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EE07-3116-E14C-D96F-C326F3E69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 and Caveats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8C794-EDAF-1E65-A77E-2E275075F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>
              <a:spcBef>
                <a:spcPts val="0"/>
              </a:spcBef>
            </a:pPr>
            <a:r>
              <a:rPr lang="en-GB" dirty="0"/>
              <a:t>Conclusions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1BB15A-ECE1-3BCB-BE08-619D1C0F45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QE of Rb-</a:t>
            </a:r>
            <a:r>
              <a:rPr lang="en-GB" dirty="0" err="1"/>
              <a:t>Te</a:t>
            </a:r>
            <a:r>
              <a:rPr lang="en-GB" dirty="0"/>
              <a:t> approximately 0.1 lower than Cs-</a:t>
            </a:r>
            <a:r>
              <a:rPr lang="en-GB" dirty="0" err="1"/>
              <a:t>Te</a:t>
            </a:r>
            <a:r>
              <a:rPr lang="en-GB" dirty="0"/>
              <a:t> (25 % vs 15 %) </a:t>
            </a:r>
            <a:r>
              <a:rPr lang="en-GB" dirty="0">
                <a:solidFill>
                  <a:srgbClr val="FF0000"/>
                </a:solidFill>
              </a:rPr>
              <a:t>but still high!</a:t>
            </a:r>
            <a:endParaRPr lang="en-GB" dirty="0"/>
          </a:p>
          <a:p>
            <a:r>
              <a:rPr lang="en-GB" dirty="0"/>
              <a:t>Rb-</a:t>
            </a:r>
            <a:r>
              <a:rPr lang="en-GB" dirty="0" err="1"/>
              <a:t>Te</a:t>
            </a:r>
            <a:r>
              <a:rPr lang="en-GB" dirty="0"/>
              <a:t> more resistant to O</a:t>
            </a:r>
            <a:r>
              <a:rPr lang="en-GB" baseline="-25000" dirty="0"/>
              <a:t>2</a:t>
            </a:r>
            <a:r>
              <a:rPr lang="en-GB" dirty="0"/>
              <a:t> degradation!?</a:t>
            </a:r>
          </a:p>
          <a:p>
            <a:r>
              <a:rPr lang="en-GB" dirty="0"/>
              <a:t>Modest QE recovery possible with heating.</a:t>
            </a:r>
          </a:p>
          <a:p>
            <a:r>
              <a:rPr lang="en-GB" dirty="0"/>
              <a:t>MTE of Rb-</a:t>
            </a:r>
            <a:r>
              <a:rPr lang="en-GB" dirty="0" err="1"/>
              <a:t>Te</a:t>
            </a:r>
            <a:r>
              <a:rPr lang="en-GB" dirty="0"/>
              <a:t> and Cs-</a:t>
            </a:r>
            <a:r>
              <a:rPr lang="en-GB" dirty="0" err="1"/>
              <a:t>Te</a:t>
            </a:r>
            <a:r>
              <a:rPr lang="en-GB" dirty="0"/>
              <a:t> is the same within error at UV.</a:t>
            </a:r>
          </a:p>
          <a:p>
            <a:r>
              <a:rPr lang="en-GB" dirty="0"/>
              <a:t>MTE evolution under O</a:t>
            </a:r>
            <a:r>
              <a:rPr lang="en-GB" baseline="-25000" dirty="0"/>
              <a:t>2 </a:t>
            </a:r>
            <a:r>
              <a:rPr lang="en-GB" dirty="0"/>
              <a:t>degradation differs between Cs-</a:t>
            </a:r>
            <a:r>
              <a:rPr lang="en-GB" dirty="0" err="1"/>
              <a:t>Te</a:t>
            </a:r>
            <a:r>
              <a:rPr lang="en-GB" dirty="0"/>
              <a:t> and Rb-</a:t>
            </a:r>
            <a:r>
              <a:rPr lang="en-GB" dirty="0" err="1"/>
              <a:t>Te</a:t>
            </a:r>
            <a:r>
              <a:rPr lang="en-GB" dirty="0"/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9F96F5B-2DAF-E694-714F-AFBD641C5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en-GB" dirty="0"/>
              <a:t>Caveats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86F6A2-1E37-ABAD-9385-3F2C8F6CDF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>
                <a:solidFill>
                  <a:srgbClr val="FF0000"/>
                </a:solidFill>
              </a:rPr>
              <a:t>Only two Rb-</a:t>
            </a:r>
            <a:r>
              <a:rPr lang="en-GB" err="1">
                <a:solidFill>
                  <a:srgbClr val="FF0000"/>
                </a:solidFill>
              </a:rPr>
              <a:t>Te</a:t>
            </a:r>
            <a:r>
              <a:rPr lang="en-GB">
                <a:solidFill>
                  <a:srgbClr val="FF0000"/>
                </a:solidFill>
              </a:rPr>
              <a:t> samples!!!</a:t>
            </a:r>
          </a:p>
          <a:p>
            <a:r>
              <a:rPr lang="en-GB"/>
              <a:t>RbTe#001 was stopped pre photocurrent peak.</a:t>
            </a:r>
          </a:p>
          <a:p>
            <a:r>
              <a:rPr lang="en-GB"/>
              <a:t>Mild fluorine contamination might be influencing results.</a:t>
            </a:r>
          </a:p>
          <a:p>
            <a:r>
              <a:rPr lang="en-GB"/>
              <a:t>Simple room temperature sequential deposition recipe used. Results may vary with:</a:t>
            </a:r>
          </a:p>
          <a:p>
            <a:pPr lvl="1"/>
            <a:r>
              <a:rPr lang="en-GB"/>
              <a:t>Optimised substrate temperatures</a:t>
            </a:r>
          </a:p>
          <a:p>
            <a:pPr lvl="1"/>
            <a:r>
              <a:rPr lang="en-GB"/>
              <a:t>Different thicknesses</a:t>
            </a:r>
          </a:p>
          <a:p>
            <a:pPr lvl="1"/>
            <a:r>
              <a:rPr lang="en-GB"/>
              <a:t>Multilayer or co-depositions</a:t>
            </a:r>
          </a:p>
          <a:p>
            <a:pPr lvl="1"/>
            <a:r>
              <a:rPr lang="en-GB"/>
              <a:t>Epitaxy</a:t>
            </a:r>
          </a:p>
          <a:p>
            <a:r>
              <a:rPr lang="en-GB"/>
              <a:t>Inferred QE degradation (TESS) and direct QE degradation measurements disagree.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01D06-2F15-E5E7-4C1B-9DCA1534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2614F-332A-2C8A-13F9-F9B3B4F0E3A7}"/>
              </a:ext>
            </a:extLst>
          </p:cNvPr>
          <p:cNvSpPr txBox="1"/>
          <p:nvPr/>
        </p:nvSpPr>
        <p:spPr>
          <a:xfrm rot="673752">
            <a:off x="1578020" y="5279787"/>
            <a:ext cx="421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More research required!</a:t>
            </a:r>
          </a:p>
        </p:txBody>
      </p:sp>
    </p:spTree>
    <p:extLst>
      <p:ext uri="{BB962C8B-B14F-4D97-AF65-F5344CB8AC3E}">
        <p14:creationId xmlns:p14="http://schemas.microsoft.com/office/powerpoint/2010/main" val="1911533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2E04C95-7820-BE53-9CEF-089D9C112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DFF039-3AB6-D970-E32E-D1F5CBC36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9140"/>
            <a:ext cx="10515600" cy="4330840"/>
          </a:xfrm>
        </p:spPr>
        <p:txBody>
          <a:bodyPr/>
          <a:lstStyle/>
          <a:p>
            <a:r>
              <a:rPr lang="en-GB" dirty="0"/>
              <a:t>Caesium telluride successfully running in CLARA.</a:t>
            </a:r>
          </a:p>
          <a:p>
            <a:r>
              <a:rPr lang="en-GB" dirty="0"/>
              <a:t>Features appear on the caesium telluride during RF conditioning.</a:t>
            </a:r>
          </a:p>
          <a:p>
            <a:r>
              <a:rPr lang="en-GB" dirty="0"/>
              <a:t>QE is trending downwards but remains sufficiently high.</a:t>
            </a:r>
          </a:p>
          <a:p>
            <a:endParaRPr lang="en-GB" dirty="0"/>
          </a:p>
          <a:p>
            <a:r>
              <a:rPr lang="en-GB" dirty="0"/>
              <a:t>Rb-</a:t>
            </a:r>
            <a:r>
              <a:rPr lang="en-GB" dirty="0" err="1"/>
              <a:t>Te</a:t>
            </a:r>
            <a:r>
              <a:rPr lang="en-GB" dirty="0"/>
              <a:t> has a high QE, but less than Cs-</a:t>
            </a:r>
            <a:r>
              <a:rPr lang="en-GB" dirty="0" err="1"/>
              <a:t>Te</a:t>
            </a:r>
            <a:r>
              <a:rPr lang="en-GB" dirty="0"/>
              <a:t>.</a:t>
            </a:r>
          </a:p>
          <a:p>
            <a:r>
              <a:rPr lang="en-GB" dirty="0"/>
              <a:t>Yet may be more robust to O</a:t>
            </a:r>
            <a:r>
              <a:rPr lang="en-GB" baseline="-25000" dirty="0"/>
              <a:t>2</a:t>
            </a:r>
            <a:r>
              <a:rPr lang="en-GB" dirty="0"/>
              <a:t> degradation.</a:t>
            </a:r>
          </a:p>
          <a:p>
            <a:r>
              <a:rPr lang="en-GB" dirty="0"/>
              <a:t>Preliminary MTE measurements show no discernible difference.</a:t>
            </a:r>
          </a:p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37F18-6CB9-AC2B-FE0D-D4D8D9F4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18</a:t>
            </a:fld>
            <a:endParaRPr lang="en-US" dirty="0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15FA4D9A-7013-4AF3-B270-9B1B91FF300E}"/>
              </a:ext>
            </a:extLst>
          </p:cNvPr>
          <p:cNvSpPr txBox="1">
            <a:spLocks/>
          </p:cNvSpPr>
          <p:nvPr/>
        </p:nvSpPr>
        <p:spPr>
          <a:xfrm>
            <a:off x="8412479" y="5241472"/>
            <a:ext cx="2633869" cy="850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2E2D6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Questions?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3EFDF4-79A5-B4E2-A9EB-1777A79AA98F}"/>
              </a:ext>
            </a:extLst>
          </p:cNvPr>
          <p:cNvSpPr txBox="1"/>
          <p:nvPr/>
        </p:nvSpPr>
        <p:spPr>
          <a:xfrm>
            <a:off x="2222495" y="4600129"/>
            <a:ext cx="624705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Photocathode Team:</a:t>
            </a:r>
            <a:endParaRPr lang="en-GB" sz="1800" u="sng" dirty="0"/>
          </a:p>
          <a:p>
            <a:pPr>
              <a:spcAft>
                <a:spcPts val="1200"/>
              </a:spcAft>
            </a:pPr>
            <a:r>
              <a:rPr lang="en-GB" sz="1800" u="sng" dirty="0">
                <a:solidFill>
                  <a:srgbClr val="858585"/>
                </a:solidFill>
              </a:rPr>
              <a:t>Hugh Churn</a:t>
            </a:r>
            <a:r>
              <a:rPr lang="en-GB" dirty="0">
                <a:solidFill>
                  <a:srgbClr val="858585"/>
                </a:solidFill>
              </a:rPr>
              <a:t>, Saransh Malhotra, </a:t>
            </a:r>
            <a:r>
              <a:rPr lang="en-GB" sz="1800" dirty="0">
                <a:solidFill>
                  <a:srgbClr val="858585"/>
                </a:solidFill>
              </a:rPr>
              <a:t>Tim Noakes &amp;</a:t>
            </a:r>
            <a:r>
              <a:rPr lang="en-GB" dirty="0">
                <a:solidFill>
                  <a:srgbClr val="858585"/>
                </a:solidFill>
              </a:rPr>
              <a:t> Lee Jones</a:t>
            </a:r>
          </a:p>
          <a:p>
            <a:r>
              <a:rPr lang="en-GB" u="sng" dirty="0"/>
              <a:t>Recent Past Members:</a:t>
            </a:r>
          </a:p>
          <a:p>
            <a:r>
              <a:rPr lang="en-GB" dirty="0">
                <a:solidFill>
                  <a:srgbClr val="858585"/>
                </a:solidFill>
              </a:rPr>
              <a:t>Chris Benjamin, Dominic Sterland &amp; Felix Mildner</a:t>
            </a: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rgbClr val="2E2D62"/>
                </a:solidFill>
              </a:rPr>
              <a:t>+ the wider CLARA team</a:t>
            </a:r>
          </a:p>
          <a:p>
            <a:pPr algn="ctr">
              <a:spcBef>
                <a:spcPts val="1200"/>
              </a:spcBef>
            </a:pPr>
            <a:r>
              <a:rPr lang="en-GB" sz="1600" i="1" dirty="0"/>
              <a:t>hugh.churn@stfc.ac.uk</a:t>
            </a:r>
          </a:p>
          <a:p>
            <a:pPr>
              <a:spcBef>
                <a:spcPts val="1200"/>
              </a:spcBef>
            </a:pPr>
            <a:endParaRPr lang="en-GB" sz="1400" dirty="0">
              <a:solidFill>
                <a:srgbClr val="2E2D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69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FDC2-C04C-3EE6-860A-995AFD45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2159" y="2807157"/>
            <a:ext cx="2827682" cy="1243685"/>
          </a:xfrm>
        </p:spPr>
        <p:txBody>
          <a:bodyPr>
            <a:normAutofit/>
          </a:bodyPr>
          <a:lstStyle/>
          <a:p>
            <a:r>
              <a:rPr lang="en-GB" sz="3600"/>
              <a:t>Extra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EA612-EAAB-3C74-FAF4-2BA57537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78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B7EEC-354F-7960-65BC-075FFF9BE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3E202-3714-9B42-FB96-9234CB22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Alkali-metal Photocathode Preparation Facility (APPF)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00961-ADDB-0CE5-9746-B42CF96EB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205"/>
            <a:ext cx="6137787" cy="433084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Can be swapped between Omicron flag samples and CLARA INFN plug cathodes.</a:t>
            </a:r>
          </a:p>
          <a:p>
            <a:r>
              <a:rPr lang="en-GB" dirty="0"/>
              <a:t>Low x 10</a:t>
            </a:r>
            <a:r>
              <a:rPr lang="en-GB" baseline="30000" dirty="0"/>
              <a:t>-10</a:t>
            </a:r>
            <a:r>
              <a:rPr lang="en-GB" dirty="0"/>
              <a:t> mbar base pressure.</a:t>
            </a:r>
          </a:p>
          <a:p>
            <a:r>
              <a:rPr lang="en-GB" dirty="0"/>
              <a:t>Tellurium deposition via thermal sublimation with optional cracker stage.</a:t>
            </a:r>
          </a:p>
          <a:p>
            <a:r>
              <a:rPr lang="en-GB" dirty="0"/>
              <a:t>Caesium deposited via Saes Alkamax pills. Thermal decomposition of caesium molybdate. </a:t>
            </a:r>
          </a:p>
          <a:p>
            <a:r>
              <a:rPr lang="en-GB" dirty="0"/>
              <a:t>Quartz crystal microbalance to measure deposition rate.</a:t>
            </a:r>
          </a:p>
          <a:p>
            <a:r>
              <a:rPr lang="en-GB" dirty="0"/>
              <a:t>Photocurrent monitored via 265 nm LED. </a:t>
            </a:r>
          </a:p>
          <a:p>
            <a:r>
              <a:rPr lang="en-GB" dirty="0"/>
              <a:t>Camera and internal halogen lighting takes images every 5 minutes.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601FA7-2B7F-F301-965F-E21223DEA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32" r="33874"/>
          <a:stretch/>
        </p:blipFill>
        <p:spPr>
          <a:xfrm>
            <a:off x="7204213" y="1280479"/>
            <a:ext cx="4284781" cy="48695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1A8C9-0073-1230-810F-39FB63240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39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321E7-E4BD-27B0-EEF6-AB9AFCAB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C909-33AD-DF69-5C4D-704C275D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Multiprobe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D378D-9850-9EDD-3048-D5737772D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205"/>
            <a:ext cx="6137787" cy="433084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Surface analysis R&amp;D on Omicron flag samples. </a:t>
            </a:r>
          </a:p>
          <a:p>
            <a:r>
              <a:rPr lang="en-GB" dirty="0"/>
              <a:t>Surface composition via X-ray Photoelectron Spectroscopy.</a:t>
            </a:r>
          </a:p>
          <a:p>
            <a:pPr lvl="1"/>
            <a:r>
              <a:rPr lang="en-GB" dirty="0"/>
              <a:t>Monochromated aluminium X-Ray source.</a:t>
            </a:r>
          </a:p>
          <a:p>
            <a:pPr lvl="1"/>
            <a:r>
              <a:rPr lang="en-GB" dirty="0"/>
              <a:t>Dual anode (Mg and Al) Un-monochromated X-Ray source.</a:t>
            </a:r>
          </a:p>
          <a:p>
            <a:pPr lvl="1"/>
            <a:r>
              <a:rPr lang="en-GB" dirty="0"/>
              <a:t>Refurbished </a:t>
            </a:r>
            <a:r>
              <a:rPr lang="en-GB" dirty="0" err="1"/>
              <a:t>Thermo</a:t>
            </a:r>
            <a:r>
              <a:rPr lang="en-GB" dirty="0"/>
              <a:t> Alpha 110 hemispherical analyser.</a:t>
            </a:r>
          </a:p>
          <a:p>
            <a:r>
              <a:rPr lang="en-GB" dirty="0"/>
              <a:t>High precision QE measurement.</a:t>
            </a:r>
          </a:p>
          <a:p>
            <a:pPr lvl="1"/>
            <a:r>
              <a:rPr lang="en-GB" dirty="0"/>
              <a:t>Pulsed 266 nm laser, high voltage anode and lock-in amplifier.</a:t>
            </a:r>
          </a:p>
          <a:p>
            <a:r>
              <a:rPr lang="en-GB" dirty="0"/>
              <a:t>Surface Topography.</a:t>
            </a:r>
          </a:p>
          <a:p>
            <a:pPr lvl="1"/>
            <a:r>
              <a:rPr lang="en-GB" dirty="0"/>
              <a:t>Atomic Force Microscopy.</a:t>
            </a:r>
          </a:p>
          <a:p>
            <a:pPr lvl="1"/>
            <a:r>
              <a:rPr lang="en-GB" dirty="0"/>
              <a:t>Scanning Tunnelling Microscopy.</a:t>
            </a:r>
          </a:p>
          <a:p>
            <a:r>
              <a:rPr lang="en-GB" dirty="0"/>
              <a:t>Modifiable to include ultraviolet photoelectron spectroscopy and low energy electron diffraction.</a:t>
            </a:r>
          </a:p>
          <a:p>
            <a:r>
              <a:rPr lang="en-GB" dirty="0"/>
              <a:t>Dedicated deposition chamber for further R&amp;D.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1C35E-5DD9-374C-23BE-CD4A894A4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AB195-B577-5546-8349-9DDA93B612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E2D62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E2D62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 descr="A machine in a factory">
            <a:extLst>
              <a:ext uri="{FF2B5EF4-FFF2-40B4-BE49-F238E27FC236}">
                <a16:creationId xmlns:a16="http://schemas.microsoft.com/office/drawing/2014/main" id="{CFBE46C0-930C-6C7B-B88C-5A54EC547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555" y="906654"/>
            <a:ext cx="4019169" cy="5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4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DF693-063C-60FF-0170-325BCD0E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4C590-190C-BEA7-3839-A037720E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Transverse Energy Spread Spectrometer (TESS)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473DD-50D1-AA8F-0AE5-B61075172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097" y="4115943"/>
            <a:ext cx="10333703" cy="1842405"/>
          </a:xfrm>
        </p:spPr>
        <p:txBody>
          <a:bodyPr>
            <a:normAutofit fontScale="55000" lnSpcReduction="20000"/>
          </a:bodyPr>
          <a:lstStyle/>
          <a:p>
            <a:r>
              <a:rPr lang="en-GB"/>
              <a:t>Laser-driven plasma broadband light source and monochromator provides incident light from deep UV to near infrared.</a:t>
            </a:r>
          </a:p>
          <a:p>
            <a:r>
              <a:rPr lang="en-GB"/>
              <a:t>Electrons are emitted from a tightly focussed spot on the cathode at very low currents to avoid space charge.</a:t>
            </a:r>
          </a:p>
          <a:p>
            <a:r>
              <a:rPr lang="en-GB"/>
              <a:t>Electrons are accelerated through a known distance and potential.</a:t>
            </a:r>
          </a:p>
          <a:p>
            <a:r>
              <a:rPr lang="en-GB"/>
              <a:t>Multichannel plate amplifies the signal then we image the fluorescence of a phosphor screen. </a:t>
            </a:r>
          </a:p>
          <a:p>
            <a:r>
              <a:rPr lang="en-GB"/>
              <a:t>~100s exposure records all possible transverse energy components.</a:t>
            </a:r>
          </a:p>
          <a:p>
            <a:r>
              <a:rPr lang="en-GB"/>
              <a:t>Extremely low base pressure (3 x 10</a:t>
            </a:r>
            <a:r>
              <a:rPr lang="en-GB" baseline="30000"/>
              <a:t>-11</a:t>
            </a:r>
            <a:r>
              <a:rPr lang="en-GB"/>
              <a:t> mbar) and a piezoelectric leak valve allow for fine control of gas composition during experiments.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67DE8F-6744-23FE-B185-0237BA0D7E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53" y="1119988"/>
            <a:ext cx="7917093" cy="272851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8390E-07BB-2BAF-7159-2E4F27445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AB195-B577-5546-8349-9DDA93B612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E2D62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E2D62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882B2D-9BE0-EB19-F9C8-43F68C4186B5}"/>
              </a:ext>
            </a:extLst>
          </p:cNvPr>
          <p:cNvSpPr/>
          <p:nvPr/>
        </p:nvSpPr>
        <p:spPr>
          <a:xfrm>
            <a:off x="7166465" y="6444476"/>
            <a:ext cx="3780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L. Jones </a:t>
            </a:r>
            <a:r>
              <a:rPr kumimoji="0" lang="it-IT" sz="1200" b="0" i="1" u="none" strike="noStrike" kern="1200" cap="none" spc="0" normalizeH="0" baseline="0" noProof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al.;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Rev. Sci.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93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113314 (2022)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001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4D32-B564-F790-785D-5BBE31AF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List of Rb-</a:t>
            </a:r>
            <a:r>
              <a:rPr lang="en-GB" err="1"/>
              <a:t>Te</a:t>
            </a:r>
            <a:r>
              <a:rPr lang="en-GB"/>
              <a:t>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60991-3704-999C-EB95-F6E84F3B5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3580"/>
            <a:ext cx="10515600" cy="4330840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V. Denisov  and I. </a:t>
            </a:r>
            <a:r>
              <a:rPr lang="en-GB" dirty="0" err="1"/>
              <a:t>Klimin</a:t>
            </a:r>
            <a:r>
              <a:rPr lang="en-GB" dirty="0"/>
              <a:t>, “Photoelectric properties of rubidium telluride films”, </a:t>
            </a:r>
            <a:r>
              <a:rPr lang="en-GB" i="1" dirty="0"/>
              <a:t>Radio Engineering and Electronic Physics</a:t>
            </a:r>
            <a:r>
              <a:rPr lang="en-GB" dirty="0"/>
              <a:t>, vol. 23, Feb. 1978, p. 114-116</a:t>
            </a:r>
            <a:r>
              <a:rPr lang="en-GB" i="1" dirty="0"/>
              <a:t>. </a:t>
            </a:r>
            <a:r>
              <a:rPr lang="en-GB" dirty="0"/>
              <a:t>(1978)</a:t>
            </a:r>
          </a:p>
          <a:p>
            <a:r>
              <a:rPr lang="en-GB" dirty="0"/>
              <a:t>L. Dunkelman et al., “Spectrally Selective Photodetectors for the Middle and Vacuum Ultraviolet”, </a:t>
            </a:r>
            <a:r>
              <a:rPr lang="en-GB" i="1" dirty="0"/>
              <a:t>Appl. Opt. 1, </a:t>
            </a:r>
            <a:r>
              <a:rPr lang="en-GB" dirty="0"/>
              <a:t>695-700 (1962) </a:t>
            </a:r>
            <a:endParaRPr lang="en-GB" i="1" dirty="0"/>
          </a:p>
          <a:p>
            <a:r>
              <a:rPr lang="en-GB" dirty="0"/>
              <a:t>H. Trautner, “Spectral Response of </a:t>
            </a:r>
            <a:r>
              <a:rPr lang="en-GB" dirty="0" err="1"/>
              <a:t>Cesium</a:t>
            </a:r>
            <a:r>
              <a:rPr lang="en-GB" dirty="0"/>
              <a:t> Telluride and Rubidium Telluride Photocathodes for the Production of Highly Charged Electron Bunches”, PhD Thesis (2000)</a:t>
            </a:r>
          </a:p>
          <a:p>
            <a:r>
              <a:rPr lang="en-GB" dirty="0"/>
              <a:t>E. Taft and L. Apker, “Photoemission from </a:t>
            </a:r>
            <a:r>
              <a:rPr lang="en-GB" dirty="0" err="1"/>
              <a:t>Cesium</a:t>
            </a:r>
            <a:r>
              <a:rPr lang="en-GB" dirty="0"/>
              <a:t> and Rubidium Tellurides</a:t>
            </a:r>
            <a:r>
              <a:rPr lang="en-GB" i="1" dirty="0"/>
              <a:t>”, Journal of the Optical Society of America </a:t>
            </a:r>
            <a:r>
              <a:rPr lang="en-GB" dirty="0"/>
              <a:t>Vol. 43, Issue 2, pp. 81-83 (1953)</a:t>
            </a:r>
          </a:p>
          <a:p>
            <a:r>
              <a:rPr lang="en-GB" dirty="0"/>
              <a:t>M. Polyakova and D. Zernov, “The photoelectric and optical properties of the tellurium–rubidium photocathode”, </a:t>
            </a:r>
            <a:r>
              <a:rPr lang="en-GB" i="1" dirty="0"/>
              <a:t>Radio Engineering and Electronic Physics, </a:t>
            </a:r>
            <a:r>
              <a:rPr lang="en-GB" dirty="0"/>
              <a:t>11, No. 6 (1966)</a:t>
            </a:r>
          </a:p>
          <a:p>
            <a:r>
              <a:rPr lang="en-GB" dirty="0"/>
              <a:t>C. Benjamin et al., “Rubidium telluride photocathodes for high quantum efficiency and low mean transverse energy accelerator applications”, </a:t>
            </a:r>
            <a:r>
              <a:rPr lang="en-GB" i="1" dirty="0"/>
              <a:t>JACoW IPAC2024 (2024),</a:t>
            </a:r>
            <a:r>
              <a:rPr lang="en-GB" dirty="0"/>
              <a:t> WEPC71 (2024)</a:t>
            </a:r>
          </a:p>
          <a:p>
            <a:r>
              <a:rPr lang="en-GB" dirty="0"/>
              <a:t>X. Zhang et al., “Spectral response characteristics of transmission-mode alkali telluride photocathodes working from vacuum-ultraviolet to ultraviolet band”, </a:t>
            </a:r>
            <a:r>
              <a:rPr lang="en-GB" i="1" dirty="0"/>
              <a:t>J. Vac. Sci. Technol</a:t>
            </a:r>
            <a:r>
              <a:rPr lang="en-GB" dirty="0"/>
              <a:t>. B 35, 061202 (2017)  </a:t>
            </a:r>
          </a:p>
          <a:p>
            <a:pPr marL="0" indent="0">
              <a:buNone/>
            </a:pPr>
            <a:r>
              <a:rPr lang="en-GB" dirty="0">
                <a:solidFill>
                  <a:srgbClr val="2E2D62"/>
                </a:solidFill>
              </a:rPr>
              <a:t>Not Rb-</a:t>
            </a:r>
            <a:r>
              <a:rPr lang="en-GB" dirty="0" err="1">
                <a:solidFill>
                  <a:srgbClr val="2E2D62"/>
                </a:solidFill>
              </a:rPr>
              <a:t>Te</a:t>
            </a:r>
            <a:r>
              <a:rPr lang="en-GB" dirty="0">
                <a:solidFill>
                  <a:srgbClr val="2E2D62"/>
                </a:solidFill>
              </a:rPr>
              <a:t>, but interesting:</a:t>
            </a:r>
          </a:p>
          <a:p>
            <a:r>
              <a:rPr lang="en-GB" dirty="0"/>
              <a:t>L. Cultrera et al., “Rb based alkali antimonide high quantum efficiency photocathodes for bright electron beam sources and photon detection applications”, </a:t>
            </a:r>
            <a:r>
              <a:rPr lang="en-GB" i="1" dirty="0"/>
              <a:t>J. Appl. Phys.</a:t>
            </a:r>
            <a:r>
              <a:rPr lang="en-GB" dirty="0"/>
              <a:t> 121, 055306 (2017)</a:t>
            </a:r>
          </a:p>
          <a:p>
            <a:r>
              <a:rPr lang="en-GB" dirty="0"/>
              <a:t>D. </a:t>
            </a:r>
            <a:r>
              <a:rPr lang="en-GB" dirty="0" err="1"/>
              <a:t>Bisero</a:t>
            </a:r>
            <a:r>
              <a:rPr lang="en-GB" dirty="0"/>
              <a:t> et al., “K</a:t>
            </a:r>
            <a:r>
              <a:rPr lang="en-GB" baseline="-25000" dirty="0"/>
              <a:t>2</a:t>
            </a:r>
            <a:r>
              <a:rPr lang="en-GB" dirty="0"/>
              <a:t>Te photocathode growth: A photoemission study”,</a:t>
            </a:r>
            <a:r>
              <a:rPr lang="en-GB" i="1" dirty="0"/>
              <a:t> J. Appl. Phys. </a:t>
            </a:r>
            <a:r>
              <a:rPr lang="en-GB" dirty="0"/>
              <a:t>87, 543–548 (2000)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BE166-13F6-8F87-5250-9DE13C77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47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BC62-F355-DE34-10B3-2ED2D89C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RbTe#001 Degradation XPS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188BEE2-FACD-D81B-EA2F-DB0CDBB25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654" y="1413858"/>
            <a:ext cx="3903255" cy="29274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E594B-0BB3-6C87-02B3-2A9209828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D1E9DE-71F8-0B25-DB8C-6F6D76145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916" y="1413857"/>
            <a:ext cx="3903255" cy="29274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978348-05B0-5DD9-E5D1-7A4C0D813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178" y="1413854"/>
            <a:ext cx="3903255" cy="29274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A46F7E-0100-2E36-7903-32EAE7788D8B}"/>
              </a:ext>
            </a:extLst>
          </p:cNvPr>
          <p:cNvSpPr txBox="1"/>
          <p:nvPr/>
        </p:nvSpPr>
        <p:spPr>
          <a:xfrm>
            <a:off x="1792470" y="1114798"/>
            <a:ext cx="102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rgbClr val="2E2D62"/>
                </a:solidFill>
              </a:rPr>
              <a:t>Te</a:t>
            </a:r>
            <a:r>
              <a:rPr lang="en-GB" sz="2000" dirty="0">
                <a:solidFill>
                  <a:srgbClr val="2E2D62"/>
                </a:solidFill>
              </a:rPr>
              <a:t> 3d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36DA8D-EB6B-0B69-91C1-D8A40EC6C3D9}"/>
              </a:ext>
            </a:extLst>
          </p:cNvPr>
          <p:cNvSpPr txBox="1"/>
          <p:nvPr/>
        </p:nvSpPr>
        <p:spPr>
          <a:xfrm>
            <a:off x="5209179" y="1101187"/>
            <a:ext cx="24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E2D62"/>
                </a:solidFill>
              </a:rPr>
              <a:t>Rb 3p (&amp; Mo 3d)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4A5962-146E-EB66-F989-2CCF75337585}"/>
              </a:ext>
            </a:extLst>
          </p:cNvPr>
          <p:cNvSpPr txBox="1"/>
          <p:nvPr/>
        </p:nvSpPr>
        <p:spPr>
          <a:xfrm>
            <a:off x="9905666" y="1101187"/>
            <a:ext cx="801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E2D62"/>
                </a:solidFill>
              </a:rPr>
              <a:t>O 1s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8857D369-BF5F-FC8B-0DC1-5FC53DDCD3D3}"/>
              </a:ext>
            </a:extLst>
          </p:cNvPr>
          <p:cNvSpPr txBox="1">
            <a:spLocks/>
          </p:cNvSpPr>
          <p:nvPr/>
        </p:nvSpPr>
        <p:spPr>
          <a:xfrm>
            <a:off x="483792" y="4409873"/>
            <a:ext cx="11459641" cy="1595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Heat Recovery: Progressively increased heating to ~12 W over ~2.5 hrs until photocurrent started to decrease.</a:t>
            </a:r>
          </a:p>
          <a:p>
            <a:r>
              <a:rPr lang="en-GB" dirty="0"/>
              <a:t>QE: 14.6 %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8.5 %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11.7 %</a:t>
            </a:r>
          </a:p>
          <a:p>
            <a:r>
              <a:rPr lang="en-GB" dirty="0"/>
              <a:t>Degradation increases tellurium, decreases telluride, small amount of tellurium oxide appears.</a:t>
            </a:r>
          </a:p>
          <a:p>
            <a:pPr lvl="1"/>
            <a:r>
              <a:rPr lang="en-GB" dirty="0"/>
              <a:t>Oxygen pulls rubidium out of rubidium telluride into rubidium oxide?</a:t>
            </a:r>
          </a:p>
          <a:p>
            <a:r>
              <a:rPr lang="en-GB" dirty="0"/>
              <a:t>Sample thinner after heating, Mo 3d appears.</a:t>
            </a:r>
          </a:p>
          <a:p>
            <a:r>
              <a:rPr lang="en-GB" dirty="0"/>
              <a:t>Oxygen almost entirely removed by heating. </a:t>
            </a:r>
          </a:p>
        </p:txBody>
      </p:sp>
    </p:spTree>
    <p:extLst>
      <p:ext uri="{BB962C8B-B14F-4D97-AF65-F5344CB8AC3E}">
        <p14:creationId xmlns:p14="http://schemas.microsoft.com/office/powerpoint/2010/main" val="982169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8F2F2-02F4-9E66-AC2E-515AFC66E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2326B-FC24-6E5E-48AF-C04792213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CsTe#028 Degradation XPS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8CC2E-FF2C-6F0D-8084-BFB0DCAD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8DC861-3269-1521-7B8B-023C63E7D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522" y="1383755"/>
            <a:ext cx="3806272" cy="28547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8AC0DF-6FD6-DE72-1562-56487E87F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794" y="1383755"/>
            <a:ext cx="3806270" cy="28547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E89713-17AB-D4F3-976F-0029CF558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13" y="1383757"/>
            <a:ext cx="3806270" cy="28547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645418D-26B7-FA0E-1A40-BD66A883BF92}"/>
              </a:ext>
            </a:extLst>
          </p:cNvPr>
          <p:cNvSpPr txBox="1"/>
          <p:nvPr/>
        </p:nvSpPr>
        <p:spPr>
          <a:xfrm>
            <a:off x="1792470" y="1114798"/>
            <a:ext cx="102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rgbClr val="2E2D62"/>
                </a:solidFill>
              </a:rPr>
              <a:t>Te</a:t>
            </a:r>
            <a:r>
              <a:rPr lang="en-GB" sz="2000" dirty="0">
                <a:solidFill>
                  <a:srgbClr val="2E2D62"/>
                </a:solidFill>
              </a:rPr>
              <a:t> 3d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C90F61-766E-2D28-A6A0-994AE102276B}"/>
              </a:ext>
            </a:extLst>
          </p:cNvPr>
          <p:cNvSpPr txBox="1"/>
          <p:nvPr/>
        </p:nvSpPr>
        <p:spPr>
          <a:xfrm>
            <a:off x="5687904" y="1101187"/>
            <a:ext cx="1100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E2D62"/>
                </a:solidFill>
              </a:rPr>
              <a:t>Cs 3d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BA6961-1D45-4381-68BD-59483C64E1D9}"/>
              </a:ext>
            </a:extLst>
          </p:cNvPr>
          <p:cNvSpPr txBox="1"/>
          <p:nvPr/>
        </p:nvSpPr>
        <p:spPr>
          <a:xfrm>
            <a:off x="9662547" y="1099749"/>
            <a:ext cx="801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E2D62"/>
                </a:solidFill>
              </a:rPr>
              <a:t>O 1s</a:t>
            </a:r>
          </a:p>
        </p:txBody>
      </p:sp>
      <p:sp>
        <p:nvSpPr>
          <p:cNvPr id="24" name="Content Placeholder 5">
            <a:extLst>
              <a:ext uri="{FF2B5EF4-FFF2-40B4-BE49-F238E27FC236}">
                <a16:creationId xmlns:a16="http://schemas.microsoft.com/office/drawing/2014/main" id="{B7D0D255-80BB-7202-DDEA-DA81F93D984D}"/>
              </a:ext>
            </a:extLst>
          </p:cNvPr>
          <p:cNvSpPr txBox="1">
            <a:spLocks/>
          </p:cNvSpPr>
          <p:nvPr/>
        </p:nvSpPr>
        <p:spPr>
          <a:xfrm>
            <a:off x="483792" y="4409873"/>
            <a:ext cx="11459641" cy="159533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Wingdings" pitchFamily="2" charset="2"/>
              <a:buChar char="§"/>
              <a:defRPr sz="24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Wingdings" pitchFamily="2" charset="2"/>
              <a:buChar char="§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Heat Recovery: Progressively increased heating to ~8.5 W over ~3.5 hrs until photocurrent started to decrease.</a:t>
            </a:r>
          </a:p>
          <a:p>
            <a:r>
              <a:rPr lang="en-GB" dirty="0"/>
              <a:t>QE: 19.6 %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13.5 %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1.1 %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2.9 %.</a:t>
            </a:r>
          </a:p>
          <a:p>
            <a:pPr lvl="1"/>
            <a:r>
              <a:rPr lang="en-GB" dirty="0"/>
              <a:t>But no noticeable change after heat recovery on the lesser degraded spot at 5 % QE.</a:t>
            </a:r>
          </a:p>
          <a:p>
            <a:r>
              <a:rPr lang="en-GB" dirty="0"/>
              <a:t>Degradation increases tellurium, decreases telluride, small amount of tellurium oxide appears.</a:t>
            </a:r>
          </a:p>
          <a:p>
            <a:pPr lvl="1"/>
            <a:r>
              <a:rPr lang="en-GB" dirty="0"/>
              <a:t>Oxygen pulls caesium out of caesium telluride into caesium oxide?</a:t>
            </a:r>
          </a:p>
          <a:p>
            <a:r>
              <a:rPr lang="en-GB" dirty="0"/>
              <a:t>No Mo 3d (or 3p) on survey to indicate thinning, but sample did start off thicker (20 nm of tellurium).</a:t>
            </a:r>
          </a:p>
          <a:p>
            <a:r>
              <a:rPr lang="en-GB" dirty="0"/>
              <a:t>Oxygen levels substantially lowered by heating. </a:t>
            </a:r>
          </a:p>
        </p:txBody>
      </p:sp>
    </p:spTree>
    <p:extLst>
      <p:ext uri="{BB962C8B-B14F-4D97-AF65-F5344CB8AC3E}">
        <p14:creationId xmlns:p14="http://schemas.microsoft.com/office/powerpoint/2010/main" val="2223882439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UKRI-STFC">
      <a:dk1>
        <a:srgbClr val="2E2D62"/>
      </a:dk1>
      <a:lt1>
        <a:srgbClr val="FFFFFF"/>
      </a:lt1>
      <a:dk2>
        <a:srgbClr val="C13D33"/>
      </a:dk2>
      <a:lt2>
        <a:srgbClr val="FFFFFF"/>
      </a:lt2>
      <a:accent1>
        <a:srgbClr val="D77900"/>
      </a:accent1>
      <a:accent2>
        <a:srgbClr val="3E863E"/>
      </a:accent2>
      <a:accent3>
        <a:srgbClr val="005E54"/>
      </a:accent3>
      <a:accent4>
        <a:srgbClr val="16978A"/>
      </a:accent4>
      <a:accent5>
        <a:srgbClr val="008AAD"/>
      </a:accent5>
      <a:accent6>
        <a:srgbClr val="003088"/>
      </a:accent6>
      <a:hlink>
        <a:srgbClr val="8A1A9B"/>
      </a:hlink>
      <a:folHlink>
        <a:srgbClr val="923D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WITHOUT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45508C348CAA4E997CE89F0BAF614B" ma:contentTypeVersion="17" ma:contentTypeDescription="Create a new document." ma:contentTypeScope="" ma:versionID="efef5b77f9b9e6b792c9ca4d0fd6de4f">
  <xsd:schema xmlns:xsd="http://www.w3.org/2001/XMLSchema" xmlns:xs="http://www.w3.org/2001/XMLSchema" xmlns:p="http://schemas.microsoft.com/office/2006/metadata/properties" xmlns:ns2="6da83bfe-15ae-4d59-a0b6-dc329c63605d" xmlns:ns3="d69aa8f0-3eb0-42a0-bb52-0648b781dfed" targetNamespace="http://schemas.microsoft.com/office/2006/metadata/properties" ma:root="true" ma:fieldsID="59d18b655fd2688125bf84e7d4e877a5" ns2:_="" ns3:_="">
    <xsd:import namespace="6da83bfe-15ae-4d59-a0b6-dc329c63605d"/>
    <xsd:import namespace="d69aa8f0-3eb0-42a0-bb52-0648b781df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a83bfe-15ae-4d59-a0b6-dc329c6360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aa8f0-3eb0-42a0-bb52-0648b781dfe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9b15365-3c2f-4424-8c5b-515636e6d9a8}" ma:internalName="TaxCatchAll" ma:showField="CatchAllData" ma:web="d69aa8f0-3eb0-42a0-bb52-0648b781df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a83bfe-15ae-4d59-a0b6-dc329c63605d">
      <Terms xmlns="http://schemas.microsoft.com/office/infopath/2007/PartnerControls"/>
    </lcf76f155ced4ddcb4097134ff3c332f>
    <TaxCatchAll xmlns="d69aa8f0-3eb0-42a0-bb52-0648b781dfed" xsi:nil="true"/>
  </documentManagement>
</p:properties>
</file>

<file path=customXml/itemProps1.xml><?xml version="1.0" encoding="utf-8"?>
<ds:datastoreItem xmlns:ds="http://schemas.openxmlformats.org/officeDocument/2006/customXml" ds:itemID="{7FC3E69A-AB2C-4ADA-ADFF-443FE0859F18}">
  <ds:schemaRefs>
    <ds:schemaRef ds:uri="6da83bfe-15ae-4d59-a0b6-dc329c63605d"/>
    <ds:schemaRef ds:uri="d69aa8f0-3eb0-42a0-bb52-0648b781dfe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8F11F28-FC05-414E-BAF6-53F2DBC27C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45C54F-586F-44F4-974A-0951094C0425}">
  <ds:schemaRefs>
    <ds:schemaRef ds:uri="http://www.w3.org/XML/1998/namespace"/>
    <ds:schemaRef ds:uri="http://purl.org/dc/dcmitype/"/>
    <ds:schemaRef ds:uri="http://schemas.microsoft.com/office/2006/documentManagement/types"/>
    <ds:schemaRef ds:uri="d69aa8f0-3eb0-42a0-bb52-0648b781dfed"/>
    <ds:schemaRef ds:uri="http://purl.org/dc/terms/"/>
    <ds:schemaRef ds:uri="http://schemas.microsoft.com/office/2006/metadata/properties"/>
    <ds:schemaRef ds:uri="http://purl.org/dc/elements/1.1/"/>
    <ds:schemaRef ds:uri="6da83bfe-15ae-4d59-a0b6-dc329c63605d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1690</TotalTime>
  <Words>2422</Words>
  <Application>Microsoft Office PowerPoint</Application>
  <PresentationFormat>Widescreen</PresentationFormat>
  <Paragraphs>378</Paragraphs>
  <Slides>25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Nova Light</vt:lpstr>
      <vt:lpstr>Arial Regular</vt:lpstr>
      <vt:lpstr>Cambria Math</vt:lpstr>
      <vt:lpstr>Wingdings</vt:lpstr>
      <vt:lpstr>Font and logo master</vt:lpstr>
      <vt:lpstr>Font WITHOUT logo master</vt:lpstr>
      <vt:lpstr>The CLARA Photocathode and Rb-Te R&amp;D at Daresbury Laboratory</vt:lpstr>
      <vt:lpstr>Outline</vt:lpstr>
      <vt:lpstr>CLARA Caesium Telluride Cathode Production</vt:lpstr>
      <vt:lpstr>CLARA Caesium Telluride Cathode Production</vt:lpstr>
      <vt:lpstr>RF Conditioning the photocathode in CLARA</vt:lpstr>
      <vt:lpstr>Cathode performance during CLARA Operation</vt:lpstr>
      <vt:lpstr>Cathode performance during CLARA Operation</vt:lpstr>
      <vt:lpstr>Rubidium Telluride  With comparisons to caesium telluride </vt:lpstr>
      <vt:lpstr>Rb-Te Motivation</vt:lpstr>
      <vt:lpstr>Rb-Te (&amp; Cs-Te) Depositions</vt:lpstr>
      <vt:lpstr>CsTe#028 and RbTe#001: QE and XPS</vt:lpstr>
      <vt:lpstr>CsTe#028 and RbTe#001: Degradation</vt:lpstr>
      <vt:lpstr>CsTe#029 and RbTe#002: QE and XPS</vt:lpstr>
      <vt:lpstr>CsTe#029 and RbTe#002: MTE</vt:lpstr>
      <vt:lpstr>CsTe#029 and RbTe#002: MTE and Rel. QE Degradation at 266 nm</vt:lpstr>
      <vt:lpstr>PowerPoint Presentation</vt:lpstr>
      <vt:lpstr>Conclusions and Caveats</vt:lpstr>
      <vt:lpstr>Summary</vt:lpstr>
      <vt:lpstr>Extra Slides</vt:lpstr>
      <vt:lpstr>Alkali-metal Photocathode Preparation Facility (APPF)</vt:lpstr>
      <vt:lpstr>Multiprobe</vt:lpstr>
      <vt:lpstr>Transverse Energy Spread Spectrometer (TESS)</vt:lpstr>
      <vt:lpstr>List of Rb-Te Sources</vt:lpstr>
      <vt:lpstr>RbTe#001 Degradation XPS </vt:lpstr>
      <vt:lpstr>CsTe#028 Degradation XPS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Churn, Hugh (STFC,DL,AST)</cp:lastModifiedBy>
  <cp:revision>2</cp:revision>
  <cp:lastPrinted>2019-10-02T08:27:37Z</cp:lastPrinted>
  <dcterms:created xsi:type="dcterms:W3CDTF">2019-09-17T08:04:08Z</dcterms:created>
  <dcterms:modified xsi:type="dcterms:W3CDTF">2026-09-18T14:38:00Z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0x0101006445508C348CAA4E997CE89F0BAF614B</vt:lpwstr>
  </property>
</Properties>
</file>