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72" r:id="rId2"/>
    <p:sldId id="286" r:id="rId3"/>
    <p:sldId id="259" r:id="rId4"/>
    <p:sldId id="312" r:id="rId5"/>
    <p:sldId id="270" r:id="rId6"/>
    <p:sldId id="313" r:id="rId7"/>
    <p:sldId id="314" r:id="rId8"/>
    <p:sldId id="315" r:id="rId9"/>
    <p:sldId id="317" r:id="rId10"/>
    <p:sldId id="316" r:id="rId11"/>
    <p:sldId id="280" r:id="rId12"/>
    <p:sldId id="262" r:id="rId13"/>
    <p:sldId id="281" r:id="rId14"/>
    <p:sldId id="283" r:id="rId15"/>
    <p:sldId id="282" r:id="rId16"/>
    <p:sldId id="284" r:id="rId17"/>
    <p:sldId id="285" r:id="rId18"/>
    <p:sldId id="288" r:id="rId19"/>
    <p:sldId id="295" r:id="rId20"/>
    <p:sldId id="292" r:id="rId21"/>
    <p:sldId id="320" r:id="rId22"/>
    <p:sldId id="293" r:id="rId23"/>
    <p:sldId id="289" r:id="rId24"/>
    <p:sldId id="310" r:id="rId25"/>
    <p:sldId id="309" r:id="rId26"/>
    <p:sldId id="298" r:id="rId27"/>
    <p:sldId id="301" r:id="rId28"/>
    <p:sldId id="306" r:id="rId29"/>
    <p:sldId id="307" r:id="rId30"/>
    <p:sldId id="303" r:id="rId31"/>
    <p:sldId id="304" r:id="rId32"/>
    <p:sldId id="305" r:id="rId33"/>
    <p:sldId id="302" r:id="rId34"/>
    <p:sldId id="319" r:id="rId35"/>
    <p:sldId id="29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00008C"/>
    <a:srgbClr val="00FFFF"/>
    <a:srgbClr val="7A0907"/>
    <a:srgbClr val="FF0000"/>
    <a:srgbClr val="ECECEC"/>
    <a:srgbClr val="3D337D"/>
    <a:srgbClr val="2E8B57"/>
    <a:srgbClr val="06B0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7"/>
    <p:restoredTop sz="96255"/>
  </p:normalViewPr>
  <p:slideViewPr>
    <p:cSldViewPr snapToGrid="0" snapToObjects="1">
      <p:cViewPr varScale="1">
        <p:scale>
          <a:sx n="116" d="100"/>
          <a:sy n="116" d="100"/>
        </p:scale>
        <p:origin x="208"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E54C01-5F50-9D46-9A65-BD80707A6368}" type="datetimeFigureOut">
              <a:rPr lang="en-US" smtClean="0"/>
              <a:t>9/21/26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7FB161-6EB3-7741-9A34-0AE630D000C7}" type="slidenum">
              <a:rPr lang="en-US" smtClean="0"/>
              <a:t>‹#›</a:t>
            </a:fld>
            <a:endParaRPr lang="en-US"/>
          </a:p>
        </p:txBody>
      </p:sp>
    </p:spTree>
    <p:extLst>
      <p:ext uri="{BB962C8B-B14F-4D97-AF65-F5344CB8AC3E}">
        <p14:creationId xmlns:p14="http://schemas.microsoft.com/office/powerpoint/2010/main" val="131471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Typical resolving power for TEM is &gt;10^2 and &gt;10 for UED</a:t>
            </a:r>
          </a:p>
          <a:p>
            <a:endParaRPr lang="en-US" dirty="0"/>
          </a:p>
        </p:txBody>
      </p:sp>
      <p:sp>
        <p:nvSpPr>
          <p:cNvPr id="4" name="Slide Number Placeholder 3"/>
          <p:cNvSpPr>
            <a:spLocks noGrp="1"/>
          </p:cNvSpPr>
          <p:nvPr>
            <p:ph type="sldNum" sz="quarter" idx="5"/>
          </p:nvPr>
        </p:nvSpPr>
        <p:spPr/>
        <p:txBody>
          <a:bodyPr/>
          <a:lstStyle/>
          <a:p>
            <a:fld id="{607FB161-6EB3-7741-9A34-0AE630D000C7}" type="slidenum">
              <a:rPr lang="en-US" smtClean="0"/>
              <a:t>12</a:t>
            </a:fld>
            <a:endParaRPr lang="en-US"/>
          </a:p>
        </p:txBody>
      </p:sp>
    </p:spTree>
    <p:extLst>
      <p:ext uri="{BB962C8B-B14F-4D97-AF65-F5344CB8AC3E}">
        <p14:creationId xmlns:p14="http://schemas.microsoft.com/office/powerpoint/2010/main" val="4023024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Emittance used here is sub nm, ~0.7 nm-rad, with total bunch charge of around 1000-2000 electrons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Typical resolving power for TEM is &gt;10^2 and &gt;10 for UED</a:t>
            </a:r>
          </a:p>
          <a:p>
            <a:endParaRPr lang="en-US" dirty="0"/>
          </a:p>
        </p:txBody>
      </p:sp>
      <p:sp>
        <p:nvSpPr>
          <p:cNvPr id="4" name="Slide Number Placeholder 3"/>
          <p:cNvSpPr>
            <a:spLocks noGrp="1"/>
          </p:cNvSpPr>
          <p:nvPr>
            <p:ph type="sldNum" sz="quarter" idx="5"/>
          </p:nvPr>
        </p:nvSpPr>
        <p:spPr/>
        <p:txBody>
          <a:bodyPr/>
          <a:lstStyle/>
          <a:p>
            <a:fld id="{607FB161-6EB3-7741-9A34-0AE630D000C7}" type="slidenum">
              <a:rPr lang="en-US" smtClean="0"/>
              <a:t>13</a:t>
            </a:fld>
            <a:endParaRPr lang="en-US"/>
          </a:p>
        </p:txBody>
      </p:sp>
    </p:spTree>
    <p:extLst>
      <p:ext uri="{BB962C8B-B14F-4D97-AF65-F5344CB8AC3E}">
        <p14:creationId xmlns:p14="http://schemas.microsoft.com/office/powerpoint/2010/main" val="1803375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average QE at 780 nm</a:t>
            </a:r>
          </a:p>
        </p:txBody>
      </p:sp>
      <p:sp>
        <p:nvSpPr>
          <p:cNvPr id="4" name="Slide Number Placeholder 3"/>
          <p:cNvSpPr>
            <a:spLocks noGrp="1"/>
          </p:cNvSpPr>
          <p:nvPr>
            <p:ph type="sldNum" sz="quarter" idx="5"/>
          </p:nvPr>
        </p:nvSpPr>
        <p:spPr/>
        <p:txBody>
          <a:bodyPr/>
          <a:lstStyle/>
          <a:p>
            <a:fld id="{607FB161-6EB3-7741-9A34-0AE630D000C7}" type="slidenum">
              <a:rPr lang="en-US" smtClean="0"/>
              <a:t>17</a:t>
            </a:fld>
            <a:endParaRPr lang="en-US"/>
          </a:p>
        </p:txBody>
      </p:sp>
    </p:spTree>
    <p:extLst>
      <p:ext uri="{BB962C8B-B14F-4D97-AF65-F5344CB8AC3E}">
        <p14:creationId xmlns:p14="http://schemas.microsoft.com/office/powerpoint/2010/main" val="2569930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7FB161-6EB3-7741-9A34-0AE630D000C7}" type="slidenum">
              <a:rPr lang="en-US" smtClean="0"/>
              <a:t>18</a:t>
            </a:fld>
            <a:endParaRPr lang="en-US"/>
          </a:p>
        </p:txBody>
      </p:sp>
    </p:spTree>
    <p:extLst>
      <p:ext uri="{BB962C8B-B14F-4D97-AF65-F5344CB8AC3E}">
        <p14:creationId xmlns:p14="http://schemas.microsoft.com/office/powerpoint/2010/main" val="2375954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our plan going forward?</a:t>
            </a:r>
          </a:p>
        </p:txBody>
      </p:sp>
      <p:sp>
        <p:nvSpPr>
          <p:cNvPr id="4" name="Slide Number Placeholder 3"/>
          <p:cNvSpPr>
            <a:spLocks noGrp="1"/>
          </p:cNvSpPr>
          <p:nvPr>
            <p:ph type="sldNum" sz="quarter" idx="5"/>
          </p:nvPr>
        </p:nvSpPr>
        <p:spPr/>
        <p:txBody>
          <a:bodyPr/>
          <a:lstStyle/>
          <a:p>
            <a:fld id="{607FB161-6EB3-7741-9A34-0AE630D000C7}" type="slidenum">
              <a:rPr lang="en-US" smtClean="0"/>
              <a:t>19</a:t>
            </a:fld>
            <a:endParaRPr lang="en-US"/>
          </a:p>
        </p:txBody>
      </p:sp>
    </p:spTree>
    <p:extLst>
      <p:ext uri="{BB962C8B-B14F-4D97-AF65-F5344CB8AC3E}">
        <p14:creationId xmlns:p14="http://schemas.microsoft.com/office/powerpoint/2010/main" val="1686075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7FB161-6EB3-7741-9A34-0AE630D000C7}" type="slidenum">
              <a:rPr lang="en-US" smtClean="0"/>
              <a:t>22</a:t>
            </a:fld>
            <a:endParaRPr lang="en-US"/>
          </a:p>
        </p:txBody>
      </p:sp>
    </p:spTree>
    <p:extLst>
      <p:ext uri="{BB962C8B-B14F-4D97-AF65-F5344CB8AC3E}">
        <p14:creationId xmlns:p14="http://schemas.microsoft.com/office/powerpoint/2010/main" val="3303882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line geos back up since larger avg number of electrons emitted requires greater number of excited electrons, so chances of emitting more electrons is greater. The walls also attract electrons due to image charge, which also contributes to the increase in Fano factor. </a:t>
            </a:r>
          </a:p>
          <a:p>
            <a:endParaRPr lang="en-US" dirty="0"/>
          </a:p>
          <a:p>
            <a:r>
              <a:rPr lang="en-US" dirty="0"/>
              <a:t>Basically I think of it as, by having walls, there’s more ways to change the number of electrons that ultimately escapes, which introduces more uncertainty to the number of electrons.</a:t>
            </a:r>
          </a:p>
        </p:txBody>
      </p:sp>
      <p:sp>
        <p:nvSpPr>
          <p:cNvPr id="4" name="Slide Number Placeholder 3"/>
          <p:cNvSpPr>
            <a:spLocks noGrp="1"/>
          </p:cNvSpPr>
          <p:nvPr>
            <p:ph type="sldNum" sz="quarter" idx="5"/>
          </p:nvPr>
        </p:nvSpPr>
        <p:spPr/>
        <p:txBody>
          <a:bodyPr/>
          <a:lstStyle/>
          <a:p>
            <a:fld id="{607FB161-6EB3-7741-9A34-0AE630D000C7}" type="slidenum">
              <a:rPr lang="en-US" smtClean="0"/>
              <a:t>29</a:t>
            </a:fld>
            <a:endParaRPr lang="en-US"/>
          </a:p>
        </p:txBody>
      </p:sp>
    </p:spTree>
    <p:extLst>
      <p:ext uri="{BB962C8B-B14F-4D97-AF65-F5344CB8AC3E}">
        <p14:creationId xmlns:p14="http://schemas.microsoft.com/office/powerpoint/2010/main" val="1543119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DC48C-31CE-C749-98C6-2DC07F85B9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56ECBA-4576-F845-89EA-509B0E914A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A0EB6A-916B-2847-84BC-4757821B6142}"/>
              </a:ext>
            </a:extLst>
          </p:cNvPr>
          <p:cNvSpPr>
            <a:spLocks noGrp="1"/>
          </p:cNvSpPr>
          <p:nvPr>
            <p:ph type="dt" sz="half" idx="10"/>
          </p:nvPr>
        </p:nvSpPr>
        <p:spPr/>
        <p:txBody>
          <a:bodyPr/>
          <a:lstStyle/>
          <a:p>
            <a:fld id="{1E43A2F2-2DB5-A442-9AA5-1A0DE7691C77}" type="datetime1">
              <a:rPr lang="en-US" smtClean="0"/>
              <a:t>9/21/26</a:t>
            </a:fld>
            <a:endParaRPr lang="en-US"/>
          </a:p>
        </p:txBody>
      </p:sp>
      <p:sp>
        <p:nvSpPr>
          <p:cNvPr id="5" name="Footer Placeholder 4">
            <a:extLst>
              <a:ext uri="{FF2B5EF4-FFF2-40B4-BE49-F238E27FC236}">
                <a16:creationId xmlns:a16="http://schemas.microsoft.com/office/drawing/2014/main" id="{373DF6A6-53E0-E548-8E4C-A74B229048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57380E-406A-D04C-9C8F-4C1FEB45F327}"/>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3270643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3EF61-9EEA-DB44-88B5-9C805F8219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900923-59FC-1C47-923F-AFA6D041D5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5BE578-C654-8C43-B342-C8B1774E7F6E}"/>
              </a:ext>
            </a:extLst>
          </p:cNvPr>
          <p:cNvSpPr>
            <a:spLocks noGrp="1"/>
          </p:cNvSpPr>
          <p:nvPr>
            <p:ph type="dt" sz="half" idx="10"/>
          </p:nvPr>
        </p:nvSpPr>
        <p:spPr/>
        <p:txBody>
          <a:bodyPr/>
          <a:lstStyle/>
          <a:p>
            <a:fld id="{661D533E-7271-B14A-8492-42455CE26DF9}" type="datetime1">
              <a:rPr lang="en-US" smtClean="0"/>
              <a:t>9/21/26</a:t>
            </a:fld>
            <a:endParaRPr lang="en-US"/>
          </a:p>
        </p:txBody>
      </p:sp>
      <p:sp>
        <p:nvSpPr>
          <p:cNvPr id="5" name="Footer Placeholder 4">
            <a:extLst>
              <a:ext uri="{FF2B5EF4-FFF2-40B4-BE49-F238E27FC236}">
                <a16:creationId xmlns:a16="http://schemas.microsoft.com/office/drawing/2014/main" id="{759359E5-6F19-2C41-A174-997095B2A5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21496-9B9C-8440-9E6F-E27DBBCD71A5}"/>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2221528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07605-327F-0C44-9A1A-5613C8AE71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32ADF5-E863-884F-98A8-12A46D26BD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BC5ABA-2B19-6244-95F7-60075D75E757}"/>
              </a:ext>
            </a:extLst>
          </p:cNvPr>
          <p:cNvSpPr>
            <a:spLocks noGrp="1"/>
          </p:cNvSpPr>
          <p:nvPr>
            <p:ph type="dt" sz="half" idx="10"/>
          </p:nvPr>
        </p:nvSpPr>
        <p:spPr/>
        <p:txBody>
          <a:bodyPr/>
          <a:lstStyle/>
          <a:p>
            <a:fld id="{F6F6A924-470B-774B-9281-AEC6E66821A9}" type="datetime1">
              <a:rPr lang="en-US" smtClean="0"/>
              <a:t>9/21/26</a:t>
            </a:fld>
            <a:endParaRPr lang="en-US"/>
          </a:p>
        </p:txBody>
      </p:sp>
      <p:sp>
        <p:nvSpPr>
          <p:cNvPr id="5" name="Footer Placeholder 4">
            <a:extLst>
              <a:ext uri="{FF2B5EF4-FFF2-40B4-BE49-F238E27FC236}">
                <a16:creationId xmlns:a16="http://schemas.microsoft.com/office/drawing/2014/main" id="{07BEB13A-072B-DD4B-8F89-1A4B1E3278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FDE438-CCD3-D841-A86B-4E5F94CD25F1}"/>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3267075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34DA4-AC06-4E41-9F4C-39CAD8DA9B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4AF183-B5F6-0C44-A3BC-492F6524B8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4B01F4-CDEE-BF4A-B81B-1D6E6E5E19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928751-0111-9B41-BB3E-D676D6A5D8A3}"/>
              </a:ext>
            </a:extLst>
          </p:cNvPr>
          <p:cNvSpPr>
            <a:spLocks noGrp="1"/>
          </p:cNvSpPr>
          <p:nvPr>
            <p:ph type="dt" sz="half" idx="10"/>
          </p:nvPr>
        </p:nvSpPr>
        <p:spPr/>
        <p:txBody>
          <a:bodyPr/>
          <a:lstStyle/>
          <a:p>
            <a:fld id="{C5BD8E76-FE2C-BF48-AA6D-FD31712C47E7}" type="datetime1">
              <a:rPr lang="en-US" smtClean="0"/>
              <a:t>9/21/26</a:t>
            </a:fld>
            <a:endParaRPr lang="en-US"/>
          </a:p>
        </p:txBody>
      </p:sp>
      <p:sp>
        <p:nvSpPr>
          <p:cNvPr id="6" name="Footer Placeholder 5">
            <a:extLst>
              <a:ext uri="{FF2B5EF4-FFF2-40B4-BE49-F238E27FC236}">
                <a16:creationId xmlns:a16="http://schemas.microsoft.com/office/drawing/2014/main" id="{CB835DB0-865C-784D-B574-142D56E3E6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E1B6DF-E53E-4D4C-A152-13D4EA67DD6D}"/>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270691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69AF2-BE71-1647-B066-FB6B519AEA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AAB638-1A28-CB45-A94D-9FCF76ADA0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DF39FF-76C5-924D-A6D3-C19BA739D5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BF176F-2761-1043-9F2E-0E82254B86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337441-DCE5-0048-BD6D-19778D47BC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AB2D78-A41E-6443-B8DB-B9C32471F43B}"/>
              </a:ext>
            </a:extLst>
          </p:cNvPr>
          <p:cNvSpPr>
            <a:spLocks noGrp="1"/>
          </p:cNvSpPr>
          <p:nvPr>
            <p:ph type="dt" sz="half" idx="10"/>
          </p:nvPr>
        </p:nvSpPr>
        <p:spPr/>
        <p:txBody>
          <a:bodyPr/>
          <a:lstStyle/>
          <a:p>
            <a:fld id="{FF895033-28D6-7C4C-8922-CE39DA6370ED}" type="datetime1">
              <a:rPr lang="en-US" smtClean="0"/>
              <a:t>9/21/26</a:t>
            </a:fld>
            <a:endParaRPr lang="en-US"/>
          </a:p>
        </p:txBody>
      </p:sp>
      <p:sp>
        <p:nvSpPr>
          <p:cNvPr id="8" name="Footer Placeholder 7">
            <a:extLst>
              <a:ext uri="{FF2B5EF4-FFF2-40B4-BE49-F238E27FC236}">
                <a16:creationId xmlns:a16="http://schemas.microsoft.com/office/drawing/2014/main" id="{7D791006-BC3E-9E4B-A963-15147C96DC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28D412-E686-0348-8670-9E192B42E168}"/>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165299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4EF93-0BDB-8942-BABB-603C0F79A0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7B0D2F-C402-1E49-A535-69AACEA73B05}"/>
              </a:ext>
            </a:extLst>
          </p:cNvPr>
          <p:cNvSpPr>
            <a:spLocks noGrp="1"/>
          </p:cNvSpPr>
          <p:nvPr>
            <p:ph type="dt" sz="half" idx="10"/>
          </p:nvPr>
        </p:nvSpPr>
        <p:spPr/>
        <p:txBody>
          <a:bodyPr/>
          <a:lstStyle/>
          <a:p>
            <a:fld id="{F311B8DF-1C15-B345-AFD4-19D52281AD47}" type="datetime1">
              <a:rPr lang="en-US" smtClean="0"/>
              <a:t>9/21/26</a:t>
            </a:fld>
            <a:endParaRPr lang="en-US"/>
          </a:p>
        </p:txBody>
      </p:sp>
      <p:sp>
        <p:nvSpPr>
          <p:cNvPr id="4" name="Footer Placeholder 3">
            <a:extLst>
              <a:ext uri="{FF2B5EF4-FFF2-40B4-BE49-F238E27FC236}">
                <a16:creationId xmlns:a16="http://schemas.microsoft.com/office/drawing/2014/main" id="{2CEF64F8-5C3A-3E4E-B950-D53B415D44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11D0D1-46A9-0543-872C-2181258B6AAE}"/>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544901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9056CF-DC52-664C-B28B-6F09E184FC65}"/>
              </a:ext>
            </a:extLst>
          </p:cNvPr>
          <p:cNvSpPr>
            <a:spLocks noGrp="1"/>
          </p:cNvSpPr>
          <p:nvPr>
            <p:ph type="dt" sz="half" idx="10"/>
          </p:nvPr>
        </p:nvSpPr>
        <p:spPr/>
        <p:txBody>
          <a:bodyPr/>
          <a:lstStyle/>
          <a:p>
            <a:fld id="{C69A5DF5-757D-CC47-84A0-27BFB30E1D5F}" type="datetime1">
              <a:rPr lang="en-US" smtClean="0"/>
              <a:t>9/21/26</a:t>
            </a:fld>
            <a:endParaRPr lang="en-US"/>
          </a:p>
        </p:txBody>
      </p:sp>
      <p:sp>
        <p:nvSpPr>
          <p:cNvPr id="3" name="Footer Placeholder 2">
            <a:extLst>
              <a:ext uri="{FF2B5EF4-FFF2-40B4-BE49-F238E27FC236}">
                <a16:creationId xmlns:a16="http://schemas.microsoft.com/office/drawing/2014/main" id="{4E570551-2B41-9C4F-BB4B-7CB192E219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30EEDB-D348-1E43-9183-4682973A63CE}"/>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356741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85CFD-6F4B-F14A-AEBC-47C1E0B8BD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1F58DE-6CAB-E94B-90E0-527CEBED63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7B589F-A4C5-FC4C-95C0-FCF0301334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AAB5EA-560E-AB48-84E9-85CCDAFB8810}"/>
              </a:ext>
            </a:extLst>
          </p:cNvPr>
          <p:cNvSpPr>
            <a:spLocks noGrp="1"/>
          </p:cNvSpPr>
          <p:nvPr>
            <p:ph type="dt" sz="half" idx="10"/>
          </p:nvPr>
        </p:nvSpPr>
        <p:spPr/>
        <p:txBody>
          <a:bodyPr/>
          <a:lstStyle/>
          <a:p>
            <a:fld id="{1F06F0DD-06CA-CB4E-8BDB-DD66F08EAC51}" type="datetime1">
              <a:rPr lang="en-US" smtClean="0"/>
              <a:t>9/21/26</a:t>
            </a:fld>
            <a:endParaRPr lang="en-US"/>
          </a:p>
        </p:txBody>
      </p:sp>
      <p:sp>
        <p:nvSpPr>
          <p:cNvPr id="6" name="Footer Placeholder 5">
            <a:extLst>
              <a:ext uri="{FF2B5EF4-FFF2-40B4-BE49-F238E27FC236}">
                <a16:creationId xmlns:a16="http://schemas.microsoft.com/office/drawing/2014/main" id="{E3471262-C57F-D84E-9E6F-BB1311FD7F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A82D3C-C4BA-F840-A92C-C578DA2EC8C0}"/>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3326809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A419-1539-834B-B3DB-0EF48BB4C5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413522-DD00-B248-A3B1-2A503991E4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C9D788-A323-1145-AAF1-D11BD9DDB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66A802-2E1E-9542-AC42-6A4502D73ECD}"/>
              </a:ext>
            </a:extLst>
          </p:cNvPr>
          <p:cNvSpPr>
            <a:spLocks noGrp="1"/>
          </p:cNvSpPr>
          <p:nvPr>
            <p:ph type="dt" sz="half" idx="10"/>
          </p:nvPr>
        </p:nvSpPr>
        <p:spPr/>
        <p:txBody>
          <a:bodyPr/>
          <a:lstStyle/>
          <a:p>
            <a:fld id="{14371B5F-A49D-8840-BB76-7BFAACC3970F}" type="datetime1">
              <a:rPr lang="en-US" smtClean="0"/>
              <a:t>9/21/26</a:t>
            </a:fld>
            <a:endParaRPr lang="en-US"/>
          </a:p>
        </p:txBody>
      </p:sp>
      <p:sp>
        <p:nvSpPr>
          <p:cNvPr id="6" name="Footer Placeholder 5">
            <a:extLst>
              <a:ext uri="{FF2B5EF4-FFF2-40B4-BE49-F238E27FC236}">
                <a16:creationId xmlns:a16="http://schemas.microsoft.com/office/drawing/2014/main" id="{8264298F-B327-5A49-8D15-E8A23BF28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DFA8A-D191-9B43-8A52-E1837DBF15F1}"/>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1306717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334FE-110A-C842-B4F8-4A704F739F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F71A0F-CA8A-BD45-9116-8756CF07A7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620CDA-0A03-6142-BB1C-A5F6EEE29FD1}"/>
              </a:ext>
            </a:extLst>
          </p:cNvPr>
          <p:cNvSpPr>
            <a:spLocks noGrp="1"/>
          </p:cNvSpPr>
          <p:nvPr>
            <p:ph type="dt" sz="half" idx="10"/>
          </p:nvPr>
        </p:nvSpPr>
        <p:spPr/>
        <p:txBody>
          <a:bodyPr/>
          <a:lstStyle/>
          <a:p>
            <a:fld id="{1250F505-8ECA-134B-8D52-44174739E888}" type="datetime1">
              <a:rPr lang="en-US" smtClean="0"/>
              <a:t>9/21/26</a:t>
            </a:fld>
            <a:endParaRPr lang="en-US"/>
          </a:p>
        </p:txBody>
      </p:sp>
      <p:sp>
        <p:nvSpPr>
          <p:cNvPr id="5" name="Footer Placeholder 4">
            <a:extLst>
              <a:ext uri="{FF2B5EF4-FFF2-40B4-BE49-F238E27FC236}">
                <a16:creationId xmlns:a16="http://schemas.microsoft.com/office/drawing/2014/main" id="{E3079128-0340-2242-86EF-804C8BC286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335A09-CF58-F045-B994-6DC536409B8A}"/>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3409163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313E3E-1962-D441-864E-B6DD5B83AF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74AC84-A4F2-A547-A59D-141DFA09A1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D1285-5D74-284F-8DE9-DCF77E790A1E}"/>
              </a:ext>
            </a:extLst>
          </p:cNvPr>
          <p:cNvSpPr>
            <a:spLocks noGrp="1"/>
          </p:cNvSpPr>
          <p:nvPr>
            <p:ph type="dt" sz="half" idx="10"/>
          </p:nvPr>
        </p:nvSpPr>
        <p:spPr/>
        <p:txBody>
          <a:bodyPr/>
          <a:lstStyle/>
          <a:p>
            <a:fld id="{BC0896F6-328D-1440-B785-9485F950128C}" type="datetime1">
              <a:rPr lang="en-US" smtClean="0"/>
              <a:t>9/21/26</a:t>
            </a:fld>
            <a:endParaRPr lang="en-US"/>
          </a:p>
        </p:txBody>
      </p:sp>
      <p:sp>
        <p:nvSpPr>
          <p:cNvPr id="5" name="Footer Placeholder 4">
            <a:extLst>
              <a:ext uri="{FF2B5EF4-FFF2-40B4-BE49-F238E27FC236}">
                <a16:creationId xmlns:a16="http://schemas.microsoft.com/office/drawing/2014/main" id="{D0C66820-7917-714B-8F05-ADF8AD514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DA12F2-ABB6-CB4D-BC82-EC42DBC2310E}"/>
              </a:ext>
            </a:extLst>
          </p:cNvPr>
          <p:cNvSpPr>
            <a:spLocks noGrp="1"/>
          </p:cNvSpPr>
          <p:nvPr>
            <p:ph type="sldNum" sz="quarter" idx="12"/>
          </p:nvPr>
        </p:nvSpPr>
        <p:spPr/>
        <p:txBody>
          <a:bodyPr/>
          <a:lstStyle/>
          <a:p>
            <a:fld id="{B1CC25B5-628A-D14A-853B-6853CB5CAC68}" type="slidenum">
              <a:rPr lang="en-US" smtClean="0"/>
              <a:t>‹#›</a:t>
            </a:fld>
            <a:endParaRPr lang="en-US"/>
          </a:p>
        </p:txBody>
      </p:sp>
    </p:spTree>
    <p:extLst>
      <p:ext uri="{BB962C8B-B14F-4D97-AF65-F5344CB8AC3E}">
        <p14:creationId xmlns:p14="http://schemas.microsoft.com/office/powerpoint/2010/main" val="2001010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2A4C8D-F13B-064B-8764-5CF682E5BD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BBBFF3-40E4-B243-B48A-8B13544B5F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46D963-E2B5-6444-9554-D444574F2C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3BDD68-D906-EF4C-91D1-AC5318B446E5}" type="datetime1">
              <a:rPr lang="en-US" smtClean="0"/>
              <a:t>9/21/26</a:t>
            </a:fld>
            <a:endParaRPr lang="en-US"/>
          </a:p>
        </p:txBody>
      </p:sp>
      <p:sp>
        <p:nvSpPr>
          <p:cNvPr id="5" name="Footer Placeholder 4">
            <a:extLst>
              <a:ext uri="{FF2B5EF4-FFF2-40B4-BE49-F238E27FC236}">
                <a16:creationId xmlns:a16="http://schemas.microsoft.com/office/drawing/2014/main" id="{4E973374-C58A-BF48-8A2E-50950ED511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936108-983C-C642-A126-55D2568655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CC25B5-628A-D14A-853B-6853CB5CAC68}" type="slidenum">
              <a:rPr lang="en-US" smtClean="0"/>
              <a:t>‹#›</a:t>
            </a:fld>
            <a:endParaRPr lang="en-US"/>
          </a:p>
        </p:txBody>
      </p:sp>
    </p:spTree>
    <p:extLst>
      <p:ext uri="{BB962C8B-B14F-4D97-AF65-F5344CB8AC3E}">
        <p14:creationId xmlns:p14="http://schemas.microsoft.com/office/powerpoint/2010/main" val="4101360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8.png"/><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40.png"/></Relationships>
</file>

<file path=ppt/slides/_rels/slide16.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270.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0.png"/><Relationship Id="rId4" Type="http://schemas.openxmlformats.org/officeDocument/2006/relationships/image" Target="../media/image310.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0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53.pn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a:extLst>
              <a:ext uri="{FF2B5EF4-FFF2-40B4-BE49-F238E27FC236}">
                <a16:creationId xmlns:a16="http://schemas.microsoft.com/office/drawing/2014/main" id="{E5D15F25-3E32-6241-9AD6-4772572027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23298"/>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22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27" name="Rectangle 92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229" name="Rectangle 92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05AA4BA6-E534-AB4D-A2FA-A1232D21A0ED}"/>
              </a:ext>
            </a:extLst>
          </p:cNvPr>
          <p:cNvSpPr txBox="1">
            <a:spLocks/>
          </p:cNvSpPr>
          <p:nvPr/>
        </p:nvSpPr>
        <p:spPr>
          <a:xfrm>
            <a:off x="477979" y="1854199"/>
            <a:ext cx="11714021" cy="16557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dirty="0">
                <a:solidFill>
                  <a:schemeClr val="bg1"/>
                </a:solidFill>
              </a:rPr>
              <a:t>Nano-emitter Electron Sources for Ultrafast Applications</a:t>
            </a:r>
          </a:p>
        </p:txBody>
      </p:sp>
      <p:sp>
        <p:nvSpPr>
          <p:cNvPr id="10" name="Subtitle 2">
            <a:extLst>
              <a:ext uri="{FF2B5EF4-FFF2-40B4-BE49-F238E27FC236}">
                <a16:creationId xmlns:a16="http://schemas.microsoft.com/office/drawing/2014/main" id="{0633FEE5-F3F5-D74C-85D1-9008A585150D}"/>
              </a:ext>
            </a:extLst>
          </p:cNvPr>
          <p:cNvSpPr txBox="1">
            <a:spLocks/>
          </p:cNvSpPr>
          <p:nvPr/>
        </p:nvSpPr>
        <p:spPr>
          <a:xfrm>
            <a:off x="477979" y="3602038"/>
            <a:ext cx="11714018"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solidFill>
                  <a:schemeClr val="bg1"/>
                </a:solidFill>
              </a:rPr>
              <a:t>Presented by: Charles Zhang</a:t>
            </a:r>
          </a:p>
          <a:p>
            <a:pPr marL="0" indent="0">
              <a:buNone/>
            </a:pPr>
            <a:r>
              <a:rPr lang="en-US" i="1" dirty="0">
                <a:solidFill>
                  <a:schemeClr val="bg1"/>
                </a:solidFill>
              </a:rPr>
              <a:t>Cornell University</a:t>
            </a:r>
          </a:p>
        </p:txBody>
      </p:sp>
      <p:sp>
        <p:nvSpPr>
          <p:cNvPr id="13" name="TextBox 12">
            <a:extLst>
              <a:ext uri="{FF2B5EF4-FFF2-40B4-BE49-F238E27FC236}">
                <a16:creationId xmlns:a16="http://schemas.microsoft.com/office/drawing/2014/main" id="{57DE3A18-499F-C84E-BBCB-B06141AB23C1}"/>
              </a:ext>
            </a:extLst>
          </p:cNvPr>
          <p:cNvSpPr txBox="1"/>
          <p:nvPr/>
        </p:nvSpPr>
        <p:spPr>
          <a:xfrm>
            <a:off x="477980" y="6442857"/>
            <a:ext cx="4023359" cy="327138"/>
          </a:xfrm>
          <a:prstGeom prst="rect">
            <a:avLst/>
          </a:prstGeom>
        </p:spPr>
        <p:txBody>
          <a:bodyPr vert="horz" lIns="91440" tIns="45720" rIns="91440" bIns="45720" rtlCol="0">
            <a:normAutofit fontScale="92500" lnSpcReduction="20000"/>
          </a:bodyPr>
          <a:lstStyle/>
          <a:p>
            <a:pPr>
              <a:lnSpc>
                <a:spcPct val="90000"/>
              </a:lnSpc>
              <a:spcBef>
                <a:spcPts val="1000"/>
              </a:spcBef>
            </a:pPr>
            <a:r>
              <a:rPr lang="en-US" sz="2000" dirty="0">
                <a:solidFill>
                  <a:schemeClr val="bg1"/>
                </a:solidFill>
              </a:rPr>
              <a:t>Image credit: Adam </a:t>
            </a:r>
            <a:r>
              <a:rPr lang="en-US" sz="2000" dirty="0" err="1">
                <a:solidFill>
                  <a:schemeClr val="bg1"/>
                </a:solidFill>
              </a:rPr>
              <a:t>Bartnik</a:t>
            </a:r>
            <a:r>
              <a:rPr lang="en-US" sz="2000" dirty="0">
                <a:solidFill>
                  <a:schemeClr val="bg1"/>
                </a:solidFill>
              </a:rPr>
              <a:t> (Cornell)</a:t>
            </a:r>
          </a:p>
        </p:txBody>
      </p:sp>
      <p:sp>
        <p:nvSpPr>
          <p:cNvPr id="6" name="Slide Number Placeholder 5">
            <a:extLst>
              <a:ext uri="{FF2B5EF4-FFF2-40B4-BE49-F238E27FC236}">
                <a16:creationId xmlns:a16="http://schemas.microsoft.com/office/drawing/2014/main" id="{1DD41C7B-4AD5-394E-9830-C7A333026E25}"/>
              </a:ext>
            </a:extLst>
          </p:cNvPr>
          <p:cNvSpPr>
            <a:spLocks noGrp="1"/>
          </p:cNvSpPr>
          <p:nvPr>
            <p:ph type="sldNum" sz="quarter" idx="12"/>
          </p:nvPr>
        </p:nvSpPr>
        <p:spPr/>
        <p:txBody>
          <a:bodyPr/>
          <a:lstStyle/>
          <a:p>
            <a:fld id="{B1CC25B5-628A-D14A-853B-6853CB5CAC68}" type="slidenum">
              <a:rPr lang="en-US" smtClean="0"/>
              <a:t>1</a:t>
            </a:fld>
            <a:endParaRPr lang="en-US"/>
          </a:p>
        </p:txBody>
      </p:sp>
    </p:spTree>
    <p:extLst>
      <p:ext uri="{BB962C8B-B14F-4D97-AF65-F5344CB8AC3E}">
        <p14:creationId xmlns:p14="http://schemas.microsoft.com/office/powerpoint/2010/main" val="4251136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a:extLst>
              <a:ext uri="{FF2B5EF4-FFF2-40B4-BE49-F238E27FC236}">
                <a16:creationId xmlns:a16="http://schemas.microsoft.com/office/drawing/2014/main" id="{E5D15F25-3E32-6241-9AD6-4772572027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23298"/>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22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27" name="Rectangle 92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229" name="Rectangle 92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9095E879-1264-5244-9BD9-8504D1F4E1B0}"/>
              </a:ext>
            </a:extLst>
          </p:cNvPr>
          <p:cNvSpPr>
            <a:spLocks noGrp="1"/>
          </p:cNvSpPr>
          <p:nvPr>
            <p:ph type="sldNum" sz="quarter" idx="12"/>
          </p:nvPr>
        </p:nvSpPr>
        <p:spPr/>
        <p:txBody>
          <a:bodyPr/>
          <a:lstStyle/>
          <a:p>
            <a:fld id="{B1CC25B5-628A-D14A-853B-6853CB5CAC68}" type="slidenum">
              <a:rPr lang="en-US" smtClean="0"/>
              <a:t>2</a:t>
            </a:fld>
            <a:endParaRPr lang="en-US"/>
          </a:p>
        </p:txBody>
      </p:sp>
      <p:sp>
        <p:nvSpPr>
          <p:cNvPr id="4" name="TextBox 3">
            <a:extLst>
              <a:ext uri="{FF2B5EF4-FFF2-40B4-BE49-F238E27FC236}">
                <a16:creationId xmlns:a16="http://schemas.microsoft.com/office/drawing/2014/main" id="{5565870E-EE9C-924F-93F9-22A8F506C7F5}"/>
              </a:ext>
            </a:extLst>
          </p:cNvPr>
          <p:cNvSpPr txBox="1"/>
          <p:nvPr/>
        </p:nvSpPr>
        <p:spPr>
          <a:xfrm>
            <a:off x="481029" y="1016000"/>
            <a:ext cx="11710967" cy="5509200"/>
          </a:xfrm>
          <a:prstGeom prst="rect">
            <a:avLst/>
          </a:prstGeom>
          <a:noFill/>
        </p:spPr>
        <p:txBody>
          <a:bodyPr wrap="square" rtlCol="0">
            <a:spAutoFit/>
          </a:bodyPr>
          <a:lstStyle/>
          <a:p>
            <a:r>
              <a:rPr lang="en-US" sz="4400" dirty="0">
                <a:solidFill>
                  <a:schemeClr val="bg1"/>
                </a:solidFill>
                <a:latin typeface="+mj-lt"/>
              </a:rPr>
              <a:t>Acknowledgements</a:t>
            </a:r>
          </a:p>
          <a:p>
            <a:r>
              <a:rPr lang="en-US" sz="2800" b="1" u="sng" dirty="0">
                <a:solidFill>
                  <a:schemeClr val="bg1"/>
                </a:solidFill>
                <a:latin typeface="+mj-lt"/>
              </a:rPr>
              <a:t>Cornell University</a:t>
            </a:r>
            <a:endParaRPr lang="en-US" sz="4000" b="1" u="sng" dirty="0">
              <a:solidFill>
                <a:schemeClr val="bg1"/>
              </a:solidFill>
              <a:latin typeface="+mj-lt"/>
            </a:endParaRPr>
          </a:p>
          <a:p>
            <a:r>
              <a:rPr lang="en-US" sz="2400" dirty="0">
                <a:solidFill>
                  <a:schemeClr val="bg1"/>
                </a:solidFill>
              </a:rPr>
              <a:t>Adam </a:t>
            </a:r>
            <a:r>
              <a:rPr lang="en-US" sz="2400" dirty="0" err="1">
                <a:solidFill>
                  <a:schemeClr val="bg1"/>
                </a:solidFill>
              </a:rPr>
              <a:t>Bartnik</a:t>
            </a:r>
            <a:endParaRPr lang="en-US" sz="2400" dirty="0">
              <a:solidFill>
                <a:schemeClr val="bg1"/>
              </a:solidFill>
            </a:endParaRPr>
          </a:p>
          <a:p>
            <a:r>
              <a:rPr lang="en-US" sz="2400" dirty="0">
                <a:solidFill>
                  <a:schemeClr val="bg1"/>
                </a:solidFill>
              </a:rPr>
              <a:t>Matt Gordon</a:t>
            </a:r>
          </a:p>
          <a:p>
            <a:r>
              <a:rPr lang="en-US" sz="2400" dirty="0">
                <a:solidFill>
                  <a:schemeClr val="bg1"/>
                </a:solidFill>
              </a:rPr>
              <a:t>Michael </a:t>
            </a:r>
            <a:r>
              <a:rPr lang="en-US" sz="2400" dirty="0" err="1">
                <a:solidFill>
                  <a:schemeClr val="bg1"/>
                </a:solidFill>
              </a:rPr>
              <a:t>Kaemingk</a:t>
            </a:r>
            <a:endParaRPr lang="en-US" sz="2400" dirty="0">
              <a:solidFill>
                <a:schemeClr val="bg1"/>
              </a:solidFill>
            </a:endParaRPr>
          </a:p>
          <a:p>
            <a:r>
              <a:rPr lang="en-US" sz="2400" dirty="0">
                <a:solidFill>
                  <a:schemeClr val="bg1"/>
                </a:solidFill>
              </a:rPr>
              <a:t>Samuel Levenson</a:t>
            </a:r>
          </a:p>
          <a:p>
            <a:r>
              <a:rPr lang="en-US" sz="2400" dirty="0">
                <a:solidFill>
                  <a:schemeClr val="bg1"/>
                </a:solidFill>
              </a:rPr>
              <a:t>Jared Maxson (PI)</a:t>
            </a:r>
          </a:p>
          <a:p>
            <a:endParaRPr lang="en-US" sz="2400" dirty="0">
              <a:solidFill>
                <a:schemeClr val="bg1"/>
              </a:solidFill>
            </a:endParaRPr>
          </a:p>
          <a:p>
            <a:r>
              <a:rPr lang="en-US" sz="2400" b="1" u="sng" dirty="0">
                <a:solidFill>
                  <a:schemeClr val="bg1"/>
                </a:solidFill>
              </a:rPr>
              <a:t>Arizona State University</a:t>
            </a:r>
          </a:p>
          <a:p>
            <a:r>
              <a:rPr lang="en-US" sz="2400" dirty="0">
                <a:solidFill>
                  <a:schemeClr val="bg1"/>
                </a:solidFill>
                <a:effectLst/>
              </a:rPr>
              <a:t>Anagha </a:t>
            </a:r>
            <a:r>
              <a:rPr lang="en-US" sz="2400" dirty="0" err="1">
                <a:solidFill>
                  <a:schemeClr val="bg1"/>
                </a:solidFill>
                <a:effectLst/>
              </a:rPr>
              <a:t>Ullattuparambil</a:t>
            </a:r>
            <a:endParaRPr lang="en-US" sz="2400" dirty="0">
              <a:solidFill>
                <a:schemeClr val="bg1"/>
              </a:solidFill>
              <a:effectLst/>
            </a:endParaRPr>
          </a:p>
          <a:p>
            <a:r>
              <a:rPr lang="en-US" sz="2400" dirty="0" err="1">
                <a:solidFill>
                  <a:schemeClr val="bg1"/>
                </a:solidFill>
              </a:rPr>
              <a:t>Mansoure</a:t>
            </a:r>
            <a:r>
              <a:rPr lang="en-US" sz="2400" dirty="0">
                <a:solidFill>
                  <a:schemeClr val="bg1"/>
                </a:solidFill>
              </a:rPr>
              <a:t> </a:t>
            </a:r>
            <a:r>
              <a:rPr lang="en-US" sz="2400" dirty="0" err="1">
                <a:solidFill>
                  <a:schemeClr val="bg1"/>
                </a:solidFill>
              </a:rPr>
              <a:t>Moeini</a:t>
            </a:r>
            <a:r>
              <a:rPr lang="en-US" sz="2400" dirty="0">
                <a:solidFill>
                  <a:schemeClr val="bg1"/>
                </a:solidFill>
              </a:rPr>
              <a:t> </a:t>
            </a:r>
            <a:r>
              <a:rPr lang="en-US" sz="2400" dirty="0" err="1">
                <a:solidFill>
                  <a:schemeClr val="bg1"/>
                </a:solidFill>
              </a:rPr>
              <a:t>Rizi</a:t>
            </a:r>
            <a:endParaRPr lang="en-US" sz="2400" dirty="0">
              <a:solidFill>
                <a:schemeClr val="bg1"/>
              </a:solidFill>
            </a:endParaRPr>
          </a:p>
          <a:p>
            <a:r>
              <a:rPr lang="en-US" sz="2400" dirty="0">
                <a:solidFill>
                  <a:schemeClr val="bg1"/>
                </a:solidFill>
              </a:rPr>
              <a:t>Peter Owusu</a:t>
            </a:r>
          </a:p>
          <a:p>
            <a:r>
              <a:rPr lang="en-US" sz="2400" dirty="0" err="1">
                <a:solidFill>
                  <a:schemeClr val="bg1"/>
                </a:solidFill>
              </a:rPr>
              <a:t>Siddarth</a:t>
            </a:r>
            <a:r>
              <a:rPr lang="en-US" sz="2400" dirty="0">
                <a:solidFill>
                  <a:schemeClr val="bg1"/>
                </a:solidFill>
              </a:rPr>
              <a:t> Karkare (PI)</a:t>
            </a:r>
            <a:endParaRPr lang="en-US" sz="2400" dirty="0">
              <a:solidFill>
                <a:schemeClr val="bg1"/>
              </a:solidFill>
              <a:effectLst/>
            </a:endParaRPr>
          </a:p>
          <a:p>
            <a:endParaRPr lang="en-US" sz="1600" b="1" u="sng" dirty="0">
              <a:solidFill>
                <a:schemeClr val="bg1"/>
              </a:solidFill>
            </a:endParaRPr>
          </a:p>
        </p:txBody>
      </p:sp>
      <p:pic>
        <p:nvPicPr>
          <p:cNvPr id="2" name="Picture 1">
            <a:extLst>
              <a:ext uri="{FF2B5EF4-FFF2-40B4-BE49-F238E27FC236}">
                <a16:creationId xmlns:a16="http://schemas.microsoft.com/office/drawing/2014/main" id="{91C656FE-2E3F-B6C0-CAA6-FB36239218C9}"/>
              </a:ext>
            </a:extLst>
          </p:cNvPr>
          <p:cNvPicPr>
            <a:picLocks noChangeAspect="1"/>
          </p:cNvPicPr>
          <p:nvPr/>
        </p:nvPicPr>
        <p:blipFill>
          <a:blip r:embed="rId3"/>
          <a:stretch>
            <a:fillRect/>
          </a:stretch>
        </p:blipFill>
        <p:spPr>
          <a:xfrm>
            <a:off x="5052107" y="4726236"/>
            <a:ext cx="1630114" cy="1630114"/>
          </a:xfrm>
          <a:prstGeom prst="rect">
            <a:avLst/>
          </a:prstGeom>
        </p:spPr>
      </p:pic>
      <p:pic>
        <p:nvPicPr>
          <p:cNvPr id="3" name="Picture 2">
            <a:extLst>
              <a:ext uri="{FF2B5EF4-FFF2-40B4-BE49-F238E27FC236}">
                <a16:creationId xmlns:a16="http://schemas.microsoft.com/office/drawing/2014/main" id="{286BACB6-572E-3C31-09F8-9BE7CC6784DC}"/>
              </a:ext>
            </a:extLst>
          </p:cNvPr>
          <p:cNvPicPr>
            <a:picLocks noChangeAspect="1"/>
          </p:cNvPicPr>
          <p:nvPr/>
        </p:nvPicPr>
        <p:blipFill>
          <a:blip r:embed="rId4"/>
          <a:stretch>
            <a:fillRect/>
          </a:stretch>
        </p:blipFill>
        <p:spPr>
          <a:xfrm>
            <a:off x="7128994" y="4726236"/>
            <a:ext cx="4075285" cy="1630114"/>
          </a:xfrm>
          <a:prstGeom prst="rect">
            <a:avLst/>
          </a:prstGeom>
        </p:spPr>
      </p:pic>
    </p:spTree>
    <p:extLst>
      <p:ext uri="{BB962C8B-B14F-4D97-AF65-F5344CB8AC3E}">
        <p14:creationId xmlns:p14="http://schemas.microsoft.com/office/powerpoint/2010/main" val="679881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a:extLst>
              <a:ext uri="{FF2B5EF4-FFF2-40B4-BE49-F238E27FC236}">
                <a16:creationId xmlns:a16="http://schemas.microsoft.com/office/drawing/2014/main" id="{E5D15F25-3E32-6241-9AD6-4772572027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23298"/>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22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0B43E9A2-2D25-2B45-BD79-C6049CE60808}"/>
              </a:ext>
            </a:extLst>
          </p:cNvPr>
          <p:cNvSpPr txBox="1"/>
          <p:nvPr/>
        </p:nvSpPr>
        <p:spPr>
          <a:xfrm>
            <a:off x="477980" y="2850373"/>
            <a:ext cx="11714019" cy="115725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700" b="1" dirty="0">
                <a:solidFill>
                  <a:schemeClr val="bg1"/>
                </a:solidFill>
                <a:latin typeface="+mj-lt"/>
                <a:ea typeface="+mj-ea"/>
                <a:cs typeface="+mj-cs"/>
              </a:rPr>
              <a:t>How do you increase the brightness of an electron beam without losing charge/current?</a:t>
            </a:r>
          </a:p>
        </p:txBody>
      </p:sp>
      <p:sp>
        <p:nvSpPr>
          <p:cNvPr id="9227" name="Rectangle 92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229" name="Rectangle 92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9095E879-1264-5244-9BD9-8504D1F4E1B0}"/>
              </a:ext>
            </a:extLst>
          </p:cNvPr>
          <p:cNvSpPr>
            <a:spLocks noGrp="1"/>
          </p:cNvSpPr>
          <p:nvPr>
            <p:ph type="sldNum" sz="quarter" idx="12"/>
          </p:nvPr>
        </p:nvSpPr>
        <p:spPr/>
        <p:txBody>
          <a:bodyPr/>
          <a:lstStyle/>
          <a:p>
            <a:fld id="{B1CC25B5-628A-D14A-853B-6853CB5CAC68}" type="slidenum">
              <a:rPr lang="en-US" smtClean="0"/>
              <a:t>3</a:t>
            </a:fld>
            <a:endParaRPr lang="en-US"/>
          </a:p>
        </p:txBody>
      </p:sp>
    </p:spTree>
    <p:extLst>
      <p:ext uri="{BB962C8B-B14F-4D97-AF65-F5344CB8AC3E}">
        <p14:creationId xmlns:p14="http://schemas.microsoft.com/office/powerpoint/2010/main" val="1270502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AED17-E41D-ECBD-0BFD-C8FFAC7F8C54}"/>
            </a:ext>
          </a:extLst>
        </p:cNvPr>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1D8FCC10-0104-C715-22FB-3C8B9A7FC9F8}"/>
              </a:ext>
            </a:extLst>
          </p:cNvPr>
          <p:cNvSpPr>
            <a:spLocks noGrp="1"/>
          </p:cNvSpPr>
          <p:nvPr>
            <p:ph type="sldNum" sz="quarter" idx="12"/>
          </p:nvPr>
        </p:nvSpPr>
        <p:spPr/>
        <p:txBody>
          <a:bodyPr/>
          <a:lstStyle/>
          <a:p>
            <a:fld id="{B1CC25B5-628A-D14A-853B-6853CB5CAC68}" type="slidenum">
              <a:rPr lang="en-US" smtClean="0"/>
              <a:t>4</a:t>
            </a:fld>
            <a:endParaRPr lang="en-US"/>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9D37EACB-48D9-9403-D708-7E653DCEDFC9}"/>
                  </a:ext>
                </a:extLst>
              </p:cNvPr>
              <p:cNvSpPr txBox="1"/>
              <p:nvPr/>
            </p:nvSpPr>
            <p:spPr>
              <a:xfrm>
                <a:off x="0" y="1641855"/>
                <a:ext cx="12191999" cy="938334"/>
              </a:xfrm>
              <a:prstGeom prst="rect">
                <a:avLst/>
              </a:prstGeom>
              <a:noFill/>
            </p:spPr>
            <p:txBody>
              <a:bodyPr wrap="square" lIns="0" tIns="0" rIns="0" bIns="0" rtlCol="0">
                <a:spAutoFit/>
              </a:bodyPr>
              <a:lstStyle/>
              <a:p>
                <a:pPr/>
                <a14:m>
                  <m:oMathPara xmlns:m="http://schemas.openxmlformats.org/officeDocument/2006/math">
                    <m:oMath>
                      <m:r>
                        <m:rPr>
                          <m:nor/>
                        </m:rPr>
                        <a:rPr lang="en-US" sz="2800" b="0" i="0" smtClean="0">
                          <a:latin typeface="Cambria Math" panose="02040503050406030204" pitchFamily="18" charset="0"/>
                        </a:rPr>
                        <m:t>Beam Brightness</m:t>
                      </m:r>
                      <m:r>
                        <a:rPr lang="en-US" sz="2800" b="0" i="1" smtClean="0">
                          <a:latin typeface="Cambria Math" panose="02040503050406030204" pitchFamily="18" charset="0"/>
                        </a:rPr>
                        <m:t> =</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r>
                            <m:rPr>
                              <m:nor/>
                            </m:rPr>
                            <a:rPr lang="en-US" sz="2800" b="0" i="0" smtClean="0">
                              <a:latin typeface="Cambria Math" panose="02040503050406030204" pitchFamily="18" charset="0"/>
                            </a:rPr>
                            <m:t>Phase Space Volume</m:t>
                          </m:r>
                        </m:den>
                      </m:f>
                      <m:r>
                        <a:rPr lang="en-US" sz="2800" b="0" i="1" smtClean="0">
                          <a:latin typeface="Cambria Math" panose="02040503050406030204" pitchFamily="18" charset="0"/>
                        </a:rPr>
                        <m:t>=</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sSub>
                            <m:sSubPr>
                              <m:ctrlPr>
                                <a:rPr lang="en-US" sz="2800" b="0" i="1" smtClean="0">
                                  <a:solidFill>
                                    <a:schemeClr val="tx1"/>
                                  </a:solidFill>
                                  <a:latin typeface="Cambria Math" panose="02040503050406030204" pitchFamily="18" charset="0"/>
                                </a:rPr>
                              </m:ctrlPr>
                            </m:sSubPr>
                            <m:e>
                              <m:r>
                                <m:rPr>
                                  <m:sty m:val="p"/>
                                </m:rPr>
                                <a:rPr lang="en-US" sz="2800" b="0" i="1" smtClean="0">
                                  <a:solidFill>
                                    <a:schemeClr val="tx1"/>
                                  </a:solidFill>
                                  <a:latin typeface="Cambria Math" panose="02040503050406030204" pitchFamily="18" charset="0"/>
                                </a:rPr>
                                <m:t>σ</m:t>
                              </m:r>
                            </m:e>
                            <m:sub>
                              <m:r>
                                <a:rPr lang="en-US" sz="2800" b="0" i="1" smtClean="0">
                                  <a:solidFill>
                                    <a:schemeClr val="tx1"/>
                                  </a:solidFill>
                                  <a:latin typeface="Cambria Math" panose="02040503050406030204" pitchFamily="18" charset="0"/>
                                </a:rPr>
                                <m:t>𝑥</m:t>
                              </m:r>
                            </m:sub>
                          </m:sSub>
                          <m:sSub>
                            <m:sSubPr>
                              <m:ctrlPr>
                                <a:rPr lang="en-US" sz="2800" b="0" i="1" smtClean="0">
                                  <a:solidFill>
                                    <a:schemeClr val="tx1"/>
                                  </a:solidFill>
                                  <a:latin typeface="Cambria Math" panose="02040503050406030204" pitchFamily="18" charset="0"/>
                                </a:rPr>
                              </m:ctrlPr>
                            </m:sSubPr>
                            <m:e>
                              <m:r>
                                <m:rPr>
                                  <m:sty m:val="p"/>
                                </m:rPr>
                                <a:rPr lang="en-US" sz="2800" b="0" i="1" smtClean="0">
                                  <a:solidFill>
                                    <a:schemeClr val="tx1"/>
                                  </a:solidFill>
                                  <a:latin typeface="Cambria Math" panose="02040503050406030204" pitchFamily="18" charset="0"/>
                                </a:rPr>
                                <m:t>σ</m:t>
                              </m:r>
                            </m:e>
                            <m:sub>
                              <m:r>
                                <a:rPr lang="en-US" sz="2800" b="0" i="1" smtClean="0">
                                  <a:solidFill>
                                    <a:schemeClr val="tx1"/>
                                  </a:solidFill>
                                  <a:latin typeface="Cambria Math" panose="02040503050406030204" pitchFamily="18" charset="0"/>
                                </a:rPr>
                                <m:t>𝑦</m:t>
                              </m:r>
                            </m:sub>
                          </m:sSub>
                          <m:sSub>
                            <m:sSubPr>
                              <m:ctrlPr>
                                <a:rPr lang="en-US" sz="2800" b="0" i="1" smtClean="0">
                                  <a:latin typeface="Cambria Math" panose="02040503050406030204" pitchFamily="18" charset="0"/>
                                </a:rPr>
                              </m:ctrlPr>
                            </m:sSubPr>
                            <m:e>
                              <m:r>
                                <m:rPr>
                                  <m:sty m:val="p"/>
                                </m:rPr>
                                <a:rPr lang="en-US" sz="2800" b="0" i="1" smtClean="0">
                                  <a:latin typeface="Cambria Math" panose="02040503050406030204" pitchFamily="18" charset="0"/>
                                </a:rPr>
                                <m:t>σ</m:t>
                              </m:r>
                            </m:e>
                            <m:sub>
                              <m:r>
                                <a:rPr lang="en-US" sz="2800" b="0" i="1" smtClean="0">
                                  <a:latin typeface="Cambria Math" panose="02040503050406030204" pitchFamily="18" charset="0"/>
                                </a:rPr>
                                <m:t>𝑡</m:t>
                              </m:r>
                            </m:sub>
                          </m:sSub>
                          <m:sSub>
                            <m:sSubPr>
                              <m:ctrlPr>
                                <a:rPr lang="en-US" sz="2800" b="0" i="1" smtClean="0">
                                  <a:solidFill>
                                    <a:schemeClr val="tx1"/>
                                  </a:solidFill>
                                  <a:latin typeface="Cambria Math" panose="02040503050406030204" pitchFamily="18" charset="0"/>
                                </a:rPr>
                              </m:ctrlPr>
                            </m:sSub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𝜎</m:t>
                                  </m:r>
                                </m:e>
                                <m:sub>
                                  <m:r>
                                    <a:rPr lang="en-US" sz="2800" b="0" i="1" smtClean="0">
                                      <a:solidFill>
                                        <a:schemeClr val="tx1"/>
                                      </a:solidFill>
                                      <a:latin typeface="Cambria Math" panose="02040503050406030204" pitchFamily="18" charset="0"/>
                                    </a:rPr>
                                    <m:t>𝑝𝑥</m:t>
                                  </m:r>
                                </m:sub>
                              </m:sSub>
                              <m:r>
                                <a:rPr lang="en-US" sz="2800" b="0" i="1" smtClean="0">
                                  <a:latin typeface="Cambria Math" panose="02040503050406030204" pitchFamily="18" charset="0"/>
                                </a:rPr>
                                <m:t>𝜎</m:t>
                              </m:r>
                            </m:e>
                            <m:sub>
                              <m:r>
                                <a:rPr lang="en-US" sz="2800" b="0" i="1" smtClean="0">
                                  <a:latin typeface="Cambria Math" panose="02040503050406030204" pitchFamily="18" charset="0"/>
                                </a:rPr>
                                <m:t>𝑝𝑦</m:t>
                              </m:r>
                            </m:sub>
                          </m:sSub>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𝜎</m:t>
                              </m:r>
                            </m:e>
                            <m:sub>
                              <m:r>
                                <a:rPr lang="en-US" sz="2800" b="0" i="1" smtClean="0">
                                  <a:latin typeface="Cambria Math" panose="02040503050406030204" pitchFamily="18" charset="0"/>
                                </a:rPr>
                                <m:t>𝐸</m:t>
                              </m:r>
                            </m:sub>
                          </m:sSub>
                        </m:den>
                      </m:f>
                    </m:oMath>
                  </m:oMathPara>
                </a14:m>
                <a:endParaRPr lang="en-US" sz="2800" dirty="0"/>
              </a:p>
            </p:txBody>
          </p:sp>
        </mc:Choice>
        <mc:Fallback>
          <p:sp>
            <p:nvSpPr>
              <p:cNvPr id="3" name="TextBox 2">
                <a:extLst>
                  <a:ext uri="{FF2B5EF4-FFF2-40B4-BE49-F238E27FC236}">
                    <a16:creationId xmlns:a16="http://schemas.microsoft.com/office/drawing/2014/main" id="{9D37EACB-48D9-9403-D708-7E653DCEDFC9}"/>
                  </a:ext>
                </a:extLst>
              </p:cNvPr>
              <p:cNvSpPr txBox="1">
                <a:spLocks noRot="1" noChangeAspect="1" noMove="1" noResize="1" noEditPoints="1" noAdjustHandles="1" noChangeArrowheads="1" noChangeShapeType="1" noTextEdit="1"/>
              </p:cNvSpPr>
              <p:nvPr/>
            </p:nvSpPr>
            <p:spPr>
              <a:xfrm>
                <a:off x="0" y="1641855"/>
                <a:ext cx="12191999" cy="938334"/>
              </a:xfrm>
              <a:prstGeom prst="rect">
                <a:avLst/>
              </a:prstGeom>
              <a:blipFill>
                <a:blip r:embed="rId2"/>
                <a:stretch>
                  <a:fillRect t="-8000" b="-13333"/>
                </a:stretch>
              </a:blipFill>
            </p:spPr>
            <p:txBody>
              <a:bodyPr/>
              <a:lstStyle/>
              <a:p>
                <a:r>
                  <a:rPr lang="en-US">
                    <a:noFill/>
                  </a:rPr>
                  <a:t> </a:t>
                </a:r>
              </a:p>
            </p:txBody>
          </p:sp>
        </mc:Fallback>
      </mc:AlternateContent>
    </p:spTree>
    <p:extLst>
      <p:ext uri="{BB962C8B-B14F-4D97-AF65-F5344CB8AC3E}">
        <p14:creationId xmlns:p14="http://schemas.microsoft.com/office/powerpoint/2010/main" val="3533591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9FC5C82A-1F90-234D-8D68-8F079D848005}"/>
              </a:ext>
            </a:extLst>
          </p:cNvPr>
          <p:cNvSpPr>
            <a:spLocks noGrp="1"/>
          </p:cNvSpPr>
          <p:nvPr>
            <p:ph type="sldNum" sz="quarter" idx="12"/>
          </p:nvPr>
        </p:nvSpPr>
        <p:spPr/>
        <p:txBody>
          <a:bodyPr/>
          <a:lstStyle/>
          <a:p>
            <a:fld id="{B1CC25B5-628A-D14A-853B-6853CB5CAC68}" type="slidenum">
              <a:rPr lang="en-US" smtClean="0"/>
              <a:t>5</a:t>
            </a:fld>
            <a:endParaRPr lang="en-US"/>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81FCAABB-7578-83E0-E5A5-36A9A08DA39D}"/>
                  </a:ext>
                </a:extLst>
              </p:cNvPr>
              <p:cNvSpPr txBox="1"/>
              <p:nvPr/>
            </p:nvSpPr>
            <p:spPr>
              <a:xfrm>
                <a:off x="0" y="1641855"/>
                <a:ext cx="12191999" cy="938334"/>
              </a:xfrm>
              <a:prstGeom prst="rect">
                <a:avLst/>
              </a:prstGeom>
              <a:noFill/>
            </p:spPr>
            <p:txBody>
              <a:bodyPr wrap="square" lIns="0" tIns="0" rIns="0" bIns="0" rtlCol="0">
                <a:spAutoFit/>
              </a:bodyPr>
              <a:lstStyle/>
              <a:p>
                <a:pPr/>
                <a14:m>
                  <m:oMathPara xmlns:m="http://schemas.openxmlformats.org/officeDocument/2006/math">
                    <m:oMath>
                      <m:r>
                        <m:rPr>
                          <m:nor/>
                        </m:rPr>
                        <a:rPr lang="en-US" sz="2800" b="0" i="0" smtClean="0">
                          <a:latin typeface="Cambria Math" panose="02040503050406030204" pitchFamily="18" charset="0"/>
                        </a:rPr>
                        <m:t>Beam Brightness</m:t>
                      </m:r>
                      <m:r>
                        <a:rPr lang="en-US" sz="2800" b="0" i="1" smtClean="0">
                          <a:latin typeface="Cambria Math" panose="02040503050406030204" pitchFamily="18" charset="0"/>
                        </a:rPr>
                        <m:t> =</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r>
                            <m:rPr>
                              <m:nor/>
                            </m:rPr>
                            <a:rPr lang="en-US" sz="2800" b="0" i="0" smtClean="0">
                              <a:latin typeface="Cambria Math" panose="02040503050406030204" pitchFamily="18" charset="0"/>
                            </a:rPr>
                            <m:t>Phase Space Volume</m:t>
                          </m:r>
                        </m:den>
                      </m:f>
                      <m:r>
                        <a:rPr lang="en-US" sz="2800" b="0" i="1" smtClean="0">
                          <a:latin typeface="Cambria Math" panose="02040503050406030204" pitchFamily="18" charset="0"/>
                        </a:rPr>
                        <m:t>=</m:t>
                      </m:r>
                      <m:f>
                        <m:fPr>
                          <m:ctrlPr>
                            <a:rPr lang="en-US" sz="2800" b="0" i="0" smtClean="0">
                              <a:solidFill>
                                <a:srgbClr val="FF0000"/>
                              </a:solidFill>
                              <a:latin typeface="Cambria Math" panose="02040503050406030204" pitchFamily="18" charset="0"/>
                            </a:rPr>
                          </m:ctrlPr>
                        </m:fPr>
                        <m:num>
                          <m:r>
                            <m:rPr>
                              <m:nor/>
                            </m:rPr>
                            <a:rPr lang="en-US" sz="2800" b="0" i="0" smtClean="0">
                              <a:solidFill>
                                <a:srgbClr val="FF0000"/>
                              </a:solidFill>
                              <a:latin typeface="Cambria Math" panose="02040503050406030204" pitchFamily="18" charset="0"/>
                            </a:rPr>
                            <m:t>Total Charge</m:t>
                          </m:r>
                        </m:num>
                        <m:den>
                          <m:sSub>
                            <m:sSubPr>
                              <m:ctrlPr>
                                <a:rPr lang="en-US" sz="2800" b="0" i="1" smtClean="0">
                                  <a:solidFill>
                                    <a:schemeClr val="tx1"/>
                                  </a:solidFill>
                                  <a:latin typeface="Cambria Math" panose="02040503050406030204" pitchFamily="18" charset="0"/>
                                </a:rPr>
                              </m:ctrlPr>
                            </m:sSubPr>
                            <m:e>
                              <m:r>
                                <m:rPr>
                                  <m:sty m:val="p"/>
                                </m:rPr>
                                <a:rPr lang="en-US" sz="2800" b="0" i="1" smtClean="0">
                                  <a:solidFill>
                                    <a:schemeClr val="tx1"/>
                                  </a:solidFill>
                                  <a:latin typeface="Cambria Math" panose="02040503050406030204" pitchFamily="18" charset="0"/>
                                </a:rPr>
                                <m:t>σ</m:t>
                              </m:r>
                            </m:e>
                            <m:sub>
                              <m:r>
                                <a:rPr lang="en-US" sz="2800" b="0" i="1" smtClean="0">
                                  <a:solidFill>
                                    <a:schemeClr val="tx1"/>
                                  </a:solidFill>
                                  <a:latin typeface="Cambria Math" panose="02040503050406030204" pitchFamily="18" charset="0"/>
                                </a:rPr>
                                <m:t>𝑥</m:t>
                              </m:r>
                            </m:sub>
                          </m:sSub>
                          <m:sSub>
                            <m:sSubPr>
                              <m:ctrlPr>
                                <a:rPr lang="en-US" sz="2800" b="0" i="1" smtClean="0">
                                  <a:solidFill>
                                    <a:schemeClr val="tx1"/>
                                  </a:solidFill>
                                  <a:latin typeface="Cambria Math" panose="02040503050406030204" pitchFamily="18" charset="0"/>
                                </a:rPr>
                              </m:ctrlPr>
                            </m:sSubPr>
                            <m:e>
                              <m:r>
                                <m:rPr>
                                  <m:sty m:val="p"/>
                                </m:rPr>
                                <a:rPr lang="en-US" sz="2800" b="0" i="1" smtClean="0">
                                  <a:solidFill>
                                    <a:schemeClr val="tx1"/>
                                  </a:solidFill>
                                  <a:latin typeface="Cambria Math" panose="02040503050406030204" pitchFamily="18" charset="0"/>
                                </a:rPr>
                                <m:t>σ</m:t>
                              </m:r>
                            </m:e>
                            <m:sub>
                              <m:r>
                                <a:rPr lang="en-US" sz="2800" b="0" i="1" smtClean="0">
                                  <a:solidFill>
                                    <a:schemeClr val="tx1"/>
                                  </a:solidFill>
                                  <a:latin typeface="Cambria Math" panose="02040503050406030204" pitchFamily="18" charset="0"/>
                                </a:rPr>
                                <m:t>𝑦</m:t>
                              </m:r>
                            </m:sub>
                          </m:sSub>
                          <m:sSub>
                            <m:sSubPr>
                              <m:ctrlPr>
                                <a:rPr lang="en-US" sz="2800" b="0" i="1" smtClean="0">
                                  <a:latin typeface="Cambria Math" panose="02040503050406030204" pitchFamily="18" charset="0"/>
                                </a:rPr>
                              </m:ctrlPr>
                            </m:sSubPr>
                            <m:e>
                              <m:r>
                                <m:rPr>
                                  <m:sty m:val="p"/>
                                </m:rPr>
                                <a:rPr lang="en-US" sz="2800" b="0" i="1" smtClean="0">
                                  <a:latin typeface="Cambria Math" panose="02040503050406030204" pitchFamily="18" charset="0"/>
                                </a:rPr>
                                <m:t>σ</m:t>
                              </m:r>
                            </m:e>
                            <m:sub>
                              <m:r>
                                <a:rPr lang="en-US" sz="2800" b="0" i="1" smtClean="0">
                                  <a:latin typeface="Cambria Math" panose="02040503050406030204" pitchFamily="18" charset="0"/>
                                </a:rPr>
                                <m:t>𝑡</m:t>
                              </m:r>
                            </m:sub>
                          </m:sSub>
                          <m:sSub>
                            <m:sSubPr>
                              <m:ctrlPr>
                                <a:rPr lang="en-US" sz="2800" b="0" i="1" smtClean="0">
                                  <a:solidFill>
                                    <a:schemeClr val="tx1"/>
                                  </a:solidFill>
                                  <a:latin typeface="Cambria Math" panose="02040503050406030204" pitchFamily="18" charset="0"/>
                                </a:rPr>
                              </m:ctrlPr>
                            </m:sSub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𝜎</m:t>
                                  </m:r>
                                </m:e>
                                <m:sub>
                                  <m:r>
                                    <a:rPr lang="en-US" sz="2800" b="0" i="1" smtClean="0">
                                      <a:solidFill>
                                        <a:schemeClr val="tx1"/>
                                      </a:solidFill>
                                      <a:latin typeface="Cambria Math" panose="02040503050406030204" pitchFamily="18" charset="0"/>
                                    </a:rPr>
                                    <m:t>𝑝𝑥</m:t>
                                  </m:r>
                                </m:sub>
                              </m:sSub>
                              <m:r>
                                <a:rPr lang="en-US" sz="2800" b="0" i="1" smtClean="0">
                                  <a:latin typeface="Cambria Math" panose="02040503050406030204" pitchFamily="18" charset="0"/>
                                </a:rPr>
                                <m:t>𝜎</m:t>
                              </m:r>
                            </m:e>
                            <m:sub>
                              <m:r>
                                <a:rPr lang="en-US" sz="2800" b="0" i="1" smtClean="0">
                                  <a:latin typeface="Cambria Math" panose="02040503050406030204" pitchFamily="18" charset="0"/>
                                </a:rPr>
                                <m:t>𝑝𝑦</m:t>
                              </m:r>
                            </m:sub>
                          </m:sSub>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𝜎</m:t>
                              </m:r>
                            </m:e>
                            <m:sub>
                              <m:r>
                                <a:rPr lang="en-US" sz="2800" b="0" i="1" smtClean="0">
                                  <a:latin typeface="Cambria Math" panose="02040503050406030204" pitchFamily="18" charset="0"/>
                                </a:rPr>
                                <m:t>𝐸</m:t>
                              </m:r>
                            </m:sub>
                          </m:sSub>
                        </m:den>
                      </m:f>
                    </m:oMath>
                  </m:oMathPara>
                </a14:m>
                <a:endParaRPr lang="en-US" sz="2800" dirty="0"/>
              </a:p>
            </p:txBody>
          </p:sp>
        </mc:Choice>
        <mc:Fallback>
          <p:sp>
            <p:nvSpPr>
              <p:cNvPr id="16" name="TextBox 15">
                <a:extLst>
                  <a:ext uri="{FF2B5EF4-FFF2-40B4-BE49-F238E27FC236}">
                    <a16:creationId xmlns:a16="http://schemas.microsoft.com/office/drawing/2014/main" id="{81FCAABB-7578-83E0-E5A5-36A9A08DA39D}"/>
                  </a:ext>
                </a:extLst>
              </p:cNvPr>
              <p:cNvSpPr txBox="1">
                <a:spLocks noRot="1" noChangeAspect="1" noMove="1" noResize="1" noEditPoints="1" noAdjustHandles="1" noChangeArrowheads="1" noChangeShapeType="1" noTextEdit="1"/>
              </p:cNvSpPr>
              <p:nvPr/>
            </p:nvSpPr>
            <p:spPr>
              <a:xfrm>
                <a:off x="0" y="1641855"/>
                <a:ext cx="12191999" cy="938334"/>
              </a:xfrm>
              <a:prstGeom prst="rect">
                <a:avLst/>
              </a:prstGeom>
              <a:blipFill>
                <a:blip r:embed="rId2"/>
                <a:stretch>
                  <a:fillRect t="-8000"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1857A3DF-DBD8-0DFC-2FFC-7D404CC28F89}"/>
                  </a:ext>
                </a:extLst>
              </p:cNvPr>
              <p:cNvSpPr txBox="1"/>
              <p:nvPr/>
            </p:nvSpPr>
            <p:spPr>
              <a:xfrm>
                <a:off x="8904212" y="461665"/>
                <a:ext cx="2863733" cy="465833"/>
              </a:xfrm>
              <a:prstGeom prst="rect">
                <a:avLst/>
              </a:prstGeom>
              <a:noFill/>
            </p:spPr>
            <p:txBody>
              <a:bodyPr wrap="none" rtlCol="0">
                <a:spAutoFit/>
              </a:bodyPr>
              <a:lstStyle/>
              <a:p>
                <a14:m>
                  <m:oMath xmlns:m="http://schemas.openxmlformats.org/officeDocument/2006/math">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10</m:t>
                        </m:r>
                      </m:e>
                      <m:sup>
                        <m:r>
                          <a:rPr lang="en-US" sz="2400" b="0" i="1" smtClean="0">
                            <a:solidFill>
                              <a:srgbClr val="FF0000"/>
                            </a:solidFill>
                            <a:latin typeface="Cambria Math" panose="02040503050406030204" pitchFamily="18" charset="0"/>
                          </a:rPr>
                          <m:t>3</m:t>
                        </m:r>
                      </m:sup>
                    </m:sSup>
                    <m:r>
                      <a:rPr lang="en-US" sz="2400" b="0" i="1" smtClean="0">
                        <a:solidFill>
                          <a:srgbClr val="FF0000"/>
                        </a:solidFill>
                        <a:latin typeface="Cambria Math" panose="02040503050406030204" pitchFamily="18" charset="0"/>
                      </a:rPr>
                      <m:t> </m:t>
                    </m:r>
                    <m:r>
                      <m:rPr>
                        <m:nor/>
                      </m:rPr>
                      <a:rPr lang="en-US" sz="2400" b="0" i="0" smtClean="0">
                        <a:solidFill>
                          <a:srgbClr val="FF0000"/>
                        </a:solidFill>
                        <a:latin typeface="Cambria Math" panose="02040503050406030204" pitchFamily="18" charset="0"/>
                      </a:rPr>
                      <m:t>to </m:t>
                    </m:r>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10</m:t>
                        </m:r>
                      </m:e>
                      <m:sup>
                        <m:r>
                          <a:rPr lang="en-US" sz="2400" b="0" i="1" smtClean="0">
                            <a:solidFill>
                              <a:srgbClr val="FF0000"/>
                            </a:solidFill>
                            <a:latin typeface="Cambria Math" panose="02040503050406030204" pitchFamily="18" charset="0"/>
                          </a:rPr>
                          <m:t>5</m:t>
                        </m:r>
                      </m:sup>
                    </m:sSup>
                  </m:oMath>
                </a14:m>
                <a:r>
                  <a:rPr lang="en-US" sz="2400" dirty="0">
                    <a:solidFill>
                      <a:srgbClr val="FF0000"/>
                    </a:solidFill>
                  </a:rPr>
                  <a:t> electrons</a:t>
                </a:r>
              </a:p>
            </p:txBody>
          </p:sp>
        </mc:Choice>
        <mc:Fallback>
          <p:sp>
            <p:nvSpPr>
              <p:cNvPr id="18" name="TextBox 17">
                <a:extLst>
                  <a:ext uri="{FF2B5EF4-FFF2-40B4-BE49-F238E27FC236}">
                    <a16:creationId xmlns:a16="http://schemas.microsoft.com/office/drawing/2014/main" id="{1857A3DF-DBD8-0DFC-2FFC-7D404CC28F89}"/>
                  </a:ext>
                </a:extLst>
              </p:cNvPr>
              <p:cNvSpPr txBox="1">
                <a:spLocks noRot="1" noChangeAspect="1" noMove="1" noResize="1" noEditPoints="1" noAdjustHandles="1" noChangeArrowheads="1" noChangeShapeType="1" noTextEdit="1"/>
              </p:cNvSpPr>
              <p:nvPr/>
            </p:nvSpPr>
            <p:spPr>
              <a:xfrm>
                <a:off x="8904212" y="461665"/>
                <a:ext cx="2863733" cy="465833"/>
              </a:xfrm>
              <a:prstGeom prst="rect">
                <a:avLst/>
              </a:prstGeom>
              <a:blipFill>
                <a:blip r:embed="rId3"/>
                <a:stretch>
                  <a:fillRect l="-885" t="-8108" b="-29730"/>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0C23F07C-C5D4-8C30-0D32-F155BA9EBEA1}"/>
              </a:ext>
            </a:extLst>
          </p:cNvPr>
          <p:cNvCxnSpPr>
            <a:cxnSpLocks/>
            <a:stCxn id="18" idx="2"/>
          </p:cNvCxnSpPr>
          <p:nvPr/>
        </p:nvCxnSpPr>
        <p:spPr>
          <a:xfrm flipH="1">
            <a:off x="9639300" y="927498"/>
            <a:ext cx="696779" cy="714357"/>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6F0D2A6A-D5CD-8F95-2C33-2473F83505E6}"/>
              </a:ext>
            </a:extLst>
          </p:cNvPr>
          <p:cNvSpPr txBox="1"/>
          <p:nvPr/>
        </p:nvSpPr>
        <p:spPr>
          <a:xfrm>
            <a:off x="0" y="0"/>
            <a:ext cx="12192000" cy="461665"/>
          </a:xfrm>
          <a:prstGeom prst="rect">
            <a:avLst/>
          </a:prstGeom>
          <a:noFill/>
        </p:spPr>
        <p:txBody>
          <a:bodyPr wrap="square" rtlCol="0">
            <a:spAutoFit/>
          </a:bodyPr>
          <a:lstStyle/>
          <a:p>
            <a:r>
              <a:rPr lang="en-US" sz="2400" dirty="0"/>
              <a:t>For applications like ultrafast electron diffraction,</a:t>
            </a:r>
          </a:p>
        </p:txBody>
      </p:sp>
    </p:spTree>
    <p:extLst>
      <p:ext uri="{BB962C8B-B14F-4D97-AF65-F5344CB8AC3E}">
        <p14:creationId xmlns:p14="http://schemas.microsoft.com/office/powerpoint/2010/main" val="2535922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0A526-9A12-EF44-E27E-6FC0AD0BF53F}"/>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A43BD5EA-ECFB-5E38-0FCD-C5E68078095E}"/>
                  </a:ext>
                </a:extLst>
              </p:cNvPr>
              <p:cNvSpPr txBox="1"/>
              <p:nvPr/>
            </p:nvSpPr>
            <p:spPr>
              <a:xfrm>
                <a:off x="0" y="1641855"/>
                <a:ext cx="12191999" cy="938334"/>
              </a:xfrm>
              <a:prstGeom prst="rect">
                <a:avLst/>
              </a:prstGeom>
              <a:noFill/>
            </p:spPr>
            <p:txBody>
              <a:bodyPr wrap="square" lIns="0" tIns="0" rIns="0" bIns="0" rtlCol="0">
                <a:spAutoFit/>
              </a:bodyPr>
              <a:lstStyle/>
              <a:p>
                <a:pPr/>
                <a14:m>
                  <m:oMathPara xmlns:m="http://schemas.openxmlformats.org/officeDocument/2006/math">
                    <m:oMath>
                      <m:r>
                        <m:rPr>
                          <m:nor/>
                        </m:rPr>
                        <a:rPr lang="en-US" sz="2800" b="0" i="0" smtClean="0">
                          <a:latin typeface="Cambria Math" panose="02040503050406030204" pitchFamily="18" charset="0"/>
                        </a:rPr>
                        <m:t>Beam Brightness</m:t>
                      </m:r>
                      <m:r>
                        <a:rPr lang="en-US" sz="2800" b="0" i="1" smtClean="0">
                          <a:latin typeface="Cambria Math" panose="02040503050406030204" pitchFamily="18" charset="0"/>
                        </a:rPr>
                        <m:t> =</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r>
                            <m:rPr>
                              <m:nor/>
                            </m:rPr>
                            <a:rPr lang="en-US" sz="2800" b="0" i="0" smtClean="0">
                              <a:latin typeface="Cambria Math" panose="02040503050406030204" pitchFamily="18" charset="0"/>
                            </a:rPr>
                            <m:t>Phase Space Volume</m:t>
                          </m:r>
                        </m:den>
                      </m:f>
                      <m:r>
                        <a:rPr lang="en-US" sz="2800" b="0" i="1" smtClean="0">
                          <a:latin typeface="Cambria Math" panose="02040503050406030204" pitchFamily="18" charset="0"/>
                        </a:rPr>
                        <m:t>=</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sSub>
                            <m:sSubPr>
                              <m:ctrlPr>
                                <a:rPr lang="en-US" sz="2800" b="0" i="1" smtClean="0">
                                  <a:solidFill>
                                    <a:schemeClr val="tx1"/>
                                  </a:solidFill>
                                  <a:latin typeface="Cambria Math" panose="02040503050406030204" pitchFamily="18" charset="0"/>
                                </a:rPr>
                              </m:ctrlPr>
                            </m:sSubPr>
                            <m:e>
                              <m:r>
                                <m:rPr>
                                  <m:sty m:val="p"/>
                                </m:rPr>
                                <a:rPr lang="en-US" sz="2800" b="0" i="1" smtClean="0">
                                  <a:solidFill>
                                    <a:schemeClr val="tx1"/>
                                  </a:solidFill>
                                  <a:latin typeface="Cambria Math" panose="02040503050406030204" pitchFamily="18" charset="0"/>
                                </a:rPr>
                                <m:t>σ</m:t>
                              </m:r>
                            </m:e>
                            <m:sub>
                              <m:r>
                                <a:rPr lang="en-US" sz="2800" b="0" i="1" smtClean="0">
                                  <a:solidFill>
                                    <a:schemeClr val="tx1"/>
                                  </a:solidFill>
                                  <a:latin typeface="Cambria Math" panose="02040503050406030204" pitchFamily="18" charset="0"/>
                                </a:rPr>
                                <m:t>𝑥</m:t>
                              </m:r>
                            </m:sub>
                          </m:sSub>
                          <m:sSub>
                            <m:sSubPr>
                              <m:ctrlPr>
                                <a:rPr lang="en-US" sz="2800" b="0" i="1" smtClean="0">
                                  <a:solidFill>
                                    <a:schemeClr val="tx1"/>
                                  </a:solidFill>
                                  <a:latin typeface="Cambria Math" panose="02040503050406030204" pitchFamily="18" charset="0"/>
                                </a:rPr>
                              </m:ctrlPr>
                            </m:sSubPr>
                            <m:e>
                              <m:r>
                                <m:rPr>
                                  <m:sty m:val="p"/>
                                </m:rPr>
                                <a:rPr lang="en-US" sz="2800" b="0" i="1" smtClean="0">
                                  <a:solidFill>
                                    <a:schemeClr val="tx1"/>
                                  </a:solidFill>
                                  <a:latin typeface="Cambria Math" panose="02040503050406030204" pitchFamily="18" charset="0"/>
                                </a:rPr>
                                <m:t>σ</m:t>
                              </m:r>
                            </m:e>
                            <m:sub>
                              <m:r>
                                <a:rPr lang="en-US" sz="2800" b="0" i="1" smtClean="0">
                                  <a:solidFill>
                                    <a:schemeClr val="tx1"/>
                                  </a:solidFill>
                                  <a:latin typeface="Cambria Math" panose="02040503050406030204" pitchFamily="18" charset="0"/>
                                </a:rPr>
                                <m:t>𝑦</m:t>
                              </m:r>
                            </m:sub>
                          </m:sSub>
                          <m:sSub>
                            <m:sSubPr>
                              <m:ctrlPr>
                                <a:rPr lang="en-US" sz="2800" b="0" i="1" smtClean="0">
                                  <a:solidFill>
                                    <a:srgbClr val="FF0000"/>
                                  </a:solidFill>
                                  <a:latin typeface="Cambria Math" panose="02040503050406030204" pitchFamily="18" charset="0"/>
                                </a:rPr>
                              </m:ctrlPr>
                            </m:sSubPr>
                            <m:e>
                              <m:r>
                                <m:rPr>
                                  <m:sty m:val="p"/>
                                </m:rPr>
                                <a:rPr lang="en-US" sz="2800" b="0" i="1" smtClean="0">
                                  <a:solidFill>
                                    <a:srgbClr val="FF0000"/>
                                  </a:solidFill>
                                  <a:latin typeface="Cambria Math" panose="02040503050406030204" pitchFamily="18" charset="0"/>
                                </a:rPr>
                                <m:t>σ</m:t>
                              </m:r>
                            </m:e>
                            <m:sub>
                              <m:r>
                                <a:rPr lang="en-US" sz="2800" b="0" i="1" smtClean="0">
                                  <a:solidFill>
                                    <a:srgbClr val="FF0000"/>
                                  </a:solidFill>
                                  <a:latin typeface="Cambria Math" panose="02040503050406030204" pitchFamily="18" charset="0"/>
                                </a:rPr>
                                <m:t>𝑡</m:t>
                              </m:r>
                            </m:sub>
                          </m:sSub>
                          <m:sSub>
                            <m:sSubPr>
                              <m:ctrlPr>
                                <a:rPr lang="en-US" sz="2800" b="0" i="1" smtClean="0">
                                  <a:solidFill>
                                    <a:schemeClr val="tx1"/>
                                  </a:solidFill>
                                  <a:latin typeface="Cambria Math" panose="02040503050406030204" pitchFamily="18" charset="0"/>
                                </a:rPr>
                              </m:ctrlPr>
                            </m:sSub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𝜎</m:t>
                                  </m:r>
                                </m:e>
                                <m:sub>
                                  <m:r>
                                    <a:rPr lang="en-US" sz="2800" b="0" i="1" smtClean="0">
                                      <a:solidFill>
                                        <a:schemeClr val="tx1"/>
                                      </a:solidFill>
                                      <a:latin typeface="Cambria Math" panose="02040503050406030204" pitchFamily="18" charset="0"/>
                                    </a:rPr>
                                    <m:t>𝑝𝑥</m:t>
                                  </m:r>
                                </m:sub>
                              </m:sSub>
                              <m:r>
                                <a:rPr lang="en-US" sz="2800" b="0" i="1" smtClean="0">
                                  <a:latin typeface="Cambria Math" panose="02040503050406030204" pitchFamily="18" charset="0"/>
                                </a:rPr>
                                <m:t>𝜎</m:t>
                              </m:r>
                            </m:e>
                            <m:sub>
                              <m:r>
                                <a:rPr lang="en-US" sz="2800" b="0" i="1" smtClean="0">
                                  <a:latin typeface="Cambria Math" panose="02040503050406030204" pitchFamily="18" charset="0"/>
                                </a:rPr>
                                <m:t>𝑝𝑦</m:t>
                              </m:r>
                            </m:sub>
                          </m:sSub>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𝜎</m:t>
                              </m:r>
                            </m:e>
                            <m:sub>
                              <m:r>
                                <a:rPr lang="en-US" sz="2800" b="0" i="1" smtClean="0">
                                  <a:latin typeface="Cambria Math" panose="02040503050406030204" pitchFamily="18" charset="0"/>
                                </a:rPr>
                                <m:t>𝐸</m:t>
                              </m:r>
                            </m:sub>
                          </m:sSub>
                        </m:den>
                      </m:f>
                    </m:oMath>
                  </m:oMathPara>
                </a14:m>
                <a:endParaRPr lang="en-US" sz="2800" dirty="0"/>
              </a:p>
            </p:txBody>
          </p:sp>
        </mc:Choice>
        <mc:Fallback>
          <p:sp>
            <p:nvSpPr>
              <p:cNvPr id="4" name="TextBox 3">
                <a:extLst>
                  <a:ext uri="{FF2B5EF4-FFF2-40B4-BE49-F238E27FC236}">
                    <a16:creationId xmlns:a16="http://schemas.microsoft.com/office/drawing/2014/main" id="{A43BD5EA-ECFB-5E38-0FCD-C5E68078095E}"/>
                  </a:ext>
                </a:extLst>
              </p:cNvPr>
              <p:cNvSpPr txBox="1">
                <a:spLocks noRot="1" noChangeAspect="1" noMove="1" noResize="1" noEditPoints="1" noAdjustHandles="1" noChangeArrowheads="1" noChangeShapeType="1" noTextEdit="1"/>
              </p:cNvSpPr>
              <p:nvPr/>
            </p:nvSpPr>
            <p:spPr>
              <a:xfrm>
                <a:off x="0" y="1641855"/>
                <a:ext cx="12191999" cy="938334"/>
              </a:xfrm>
              <a:prstGeom prst="rect">
                <a:avLst/>
              </a:prstGeom>
              <a:blipFill>
                <a:blip r:embed="rId2"/>
                <a:stretch>
                  <a:fillRect t="-8000" b="-13333"/>
                </a:stretch>
              </a:blipFill>
            </p:spPr>
            <p:txBody>
              <a:bodyPr/>
              <a:lstStyle/>
              <a:p>
                <a:r>
                  <a:rPr lang="en-US">
                    <a:noFill/>
                  </a:rPr>
                  <a:t> </a:t>
                </a:r>
              </a:p>
            </p:txBody>
          </p:sp>
        </mc:Fallback>
      </mc:AlternateContent>
      <p:sp>
        <p:nvSpPr>
          <p:cNvPr id="17" name="Slide Number Placeholder 16">
            <a:extLst>
              <a:ext uri="{FF2B5EF4-FFF2-40B4-BE49-F238E27FC236}">
                <a16:creationId xmlns:a16="http://schemas.microsoft.com/office/drawing/2014/main" id="{33165D3A-F179-958A-AA36-8075D697694A}"/>
              </a:ext>
            </a:extLst>
          </p:cNvPr>
          <p:cNvSpPr>
            <a:spLocks noGrp="1"/>
          </p:cNvSpPr>
          <p:nvPr>
            <p:ph type="sldNum" sz="quarter" idx="12"/>
          </p:nvPr>
        </p:nvSpPr>
        <p:spPr/>
        <p:txBody>
          <a:bodyPr/>
          <a:lstStyle/>
          <a:p>
            <a:fld id="{B1CC25B5-628A-D14A-853B-6853CB5CAC68}" type="slidenum">
              <a:rPr lang="en-US" smtClean="0"/>
              <a:t>6</a:t>
            </a:fld>
            <a:endParaRPr lang="en-US"/>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AAF87211-2B69-6596-B4F4-EC033B1AA2EE}"/>
                  </a:ext>
                </a:extLst>
              </p:cNvPr>
              <p:cNvSpPr txBox="1"/>
              <p:nvPr/>
            </p:nvSpPr>
            <p:spPr>
              <a:xfrm>
                <a:off x="8904212" y="461665"/>
                <a:ext cx="2774862" cy="465833"/>
              </a:xfrm>
              <a:prstGeom prst="rect">
                <a:avLst/>
              </a:prstGeom>
              <a:noFill/>
            </p:spPr>
            <p:txBody>
              <a:bodyPr wrap="none" rtlCol="0">
                <a:spAutoFit/>
              </a:bodyPr>
              <a:lstStyle/>
              <a:p>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3</m:t>
                        </m:r>
                      </m:sup>
                    </m:sSup>
                    <m:r>
                      <a:rPr lang="en-US" sz="2400" b="0" i="1" smtClean="0">
                        <a:latin typeface="Cambria Math" panose="02040503050406030204" pitchFamily="18" charset="0"/>
                      </a:rPr>
                      <m:t> </m:t>
                    </m:r>
                    <m:r>
                      <m:rPr>
                        <m:nor/>
                      </m:rPr>
                      <a:rPr lang="en-US" sz="2400" b="0" i="0" smtClean="0">
                        <a:latin typeface="Cambria Math" panose="02040503050406030204" pitchFamily="18" charset="0"/>
                      </a:rPr>
                      <m:t>to </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5</m:t>
                        </m:r>
                      </m:sup>
                    </m:sSup>
                  </m:oMath>
                </a14:m>
                <a:r>
                  <a:rPr lang="en-US" sz="2400" dirty="0"/>
                  <a:t> electrons</a:t>
                </a:r>
              </a:p>
            </p:txBody>
          </p:sp>
        </mc:Choice>
        <mc:Fallback>
          <p:sp>
            <p:nvSpPr>
              <p:cNvPr id="2" name="TextBox 1">
                <a:extLst>
                  <a:ext uri="{FF2B5EF4-FFF2-40B4-BE49-F238E27FC236}">
                    <a16:creationId xmlns:a16="http://schemas.microsoft.com/office/drawing/2014/main" id="{AAF87211-2B69-6596-B4F4-EC033B1AA2EE}"/>
                  </a:ext>
                </a:extLst>
              </p:cNvPr>
              <p:cNvSpPr txBox="1">
                <a:spLocks noRot="1" noChangeAspect="1" noMove="1" noResize="1" noEditPoints="1" noAdjustHandles="1" noChangeArrowheads="1" noChangeShapeType="1" noTextEdit="1"/>
              </p:cNvSpPr>
              <p:nvPr/>
            </p:nvSpPr>
            <p:spPr>
              <a:xfrm>
                <a:off x="8904212" y="461665"/>
                <a:ext cx="2774862" cy="465833"/>
              </a:xfrm>
              <a:prstGeom prst="rect">
                <a:avLst/>
              </a:prstGeom>
              <a:blipFill>
                <a:blip r:embed="rId3"/>
                <a:stretch>
                  <a:fillRect l="-913" t="-8108" r="-2283" b="-29730"/>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546A21B7-5716-B223-CE85-B00CE644959F}"/>
              </a:ext>
            </a:extLst>
          </p:cNvPr>
          <p:cNvCxnSpPr>
            <a:cxnSpLocks/>
            <a:stCxn id="2" idx="2"/>
          </p:cNvCxnSpPr>
          <p:nvPr/>
        </p:nvCxnSpPr>
        <p:spPr>
          <a:xfrm flipH="1">
            <a:off x="9639300" y="927498"/>
            <a:ext cx="652343" cy="714357"/>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AD7639AF-4913-7F10-C756-7B5B161D5B11}"/>
              </a:ext>
            </a:extLst>
          </p:cNvPr>
          <p:cNvSpPr txBox="1"/>
          <p:nvPr/>
        </p:nvSpPr>
        <p:spPr>
          <a:xfrm>
            <a:off x="0" y="0"/>
            <a:ext cx="12192000" cy="461665"/>
          </a:xfrm>
          <a:prstGeom prst="rect">
            <a:avLst/>
          </a:prstGeom>
          <a:noFill/>
        </p:spPr>
        <p:txBody>
          <a:bodyPr wrap="square" rtlCol="0">
            <a:spAutoFit/>
          </a:bodyPr>
          <a:lstStyle/>
          <a:p>
            <a:r>
              <a:rPr lang="en-US" sz="2400" dirty="0"/>
              <a:t>For applications like ultrafast electron diffraction,</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B1EB1489-B80C-6BF4-D687-6E7DA6EAD325}"/>
                  </a:ext>
                </a:extLst>
              </p:cNvPr>
              <p:cNvSpPr txBox="1"/>
              <p:nvPr/>
            </p:nvSpPr>
            <p:spPr>
              <a:xfrm>
                <a:off x="9555044" y="3063713"/>
                <a:ext cx="1767856" cy="461665"/>
              </a:xfrm>
              <a:prstGeom prst="rect">
                <a:avLst/>
              </a:prstGeom>
              <a:noFill/>
            </p:spPr>
            <p:txBody>
              <a:bodyPr wrap="none" rtlCol="0">
                <a:spAutoFit/>
              </a:bodyPr>
              <a:lstStyle/>
              <a:p>
                <a14:m>
                  <m:oMath xmlns:m="http://schemas.openxmlformats.org/officeDocument/2006/math">
                    <m:r>
                      <a:rPr lang="en-US" sz="2400" b="0" i="1" smtClean="0">
                        <a:solidFill>
                          <a:srgbClr val="FF0000"/>
                        </a:solidFill>
                        <a:latin typeface="Cambria Math" panose="02040503050406030204" pitchFamily="18" charset="0"/>
                      </a:rPr>
                      <m:t>10</m:t>
                    </m:r>
                  </m:oMath>
                </a14:m>
                <a:r>
                  <a:rPr lang="en-US" sz="2400" dirty="0">
                    <a:solidFill>
                      <a:srgbClr val="FF0000"/>
                    </a:solidFill>
                  </a:rPr>
                  <a:t> fs to 1 </a:t>
                </a:r>
                <a:r>
                  <a:rPr lang="en-US" sz="2400" dirty="0" err="1">
                    <a:solidFill>
                      <a:srgbClr val="FF0000"/>
                    </a:solidFill>
                  </a:rPr>
                  <a:t>ps</a:t>
                </a:r>
                <a:endParaRPr lang="en-US" sz="2400" dirty="0">
                  <a:solidFill>
                    <a:srgbClr val="FF0000"/>
                  </a:solidFill>
                </a:endParaRPr>
              </a:p>
            </p:txBody>
          </p:sp>
        </mc:Choice>
        <mc:Fallback>
          <p:sp>
            <p:nvSpPr>
              <p:cNvPr id="10" name="TextBox 9">
                <a:extLst>
                  <a:ext uri="{FF2B5EF4-FFF2-40B4-BE49-F238E27FC236}">
                    <a16:creationId xmlns:a16="http://schemas.microsoft.com/office/drawing/2014/main" id="{B1EB1489-B80C-6BF4-D687-6E7DA6EAD325}"/>
                  </a:ext>
                </a:extLst>
              </p:cNvPr>
              <p:cNvSpPr txBox="1">
                <a:spLocks noRot="1" noChangeAspect="1" noMove="1" noResize="1" noEditPoints="1" noAdjustHandles="1" noChangeArrowheads="1" noChangeShapeType="1" noTextEdit="1"/>
              </p:cNvSpPr>
              <p:nvPr/>
            </p:nvSpPr>
            <p:spPr>
              <a:xfrm>
                <a:off x="9555044" y="3063713"/>
                <a:ext cx="1767856" cy="461665"/>
              </a:xfrm>
              <a:prstGeom prst="rect">
                <a:avLst/>
              </a:prstGeom>
              <a:blipFill>
                <a:blip r:embed="rId4"/>
                <a:stretch>
                  <a:fillRect l="-714" t="-8108" r="-1429" b="-29730"/>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BA00CA71-10C2-B0F6-6C1B-3BAF4785B2EF}"/>
              </a:ext>
            </a:extLst>
          </p:cNvPr>
          <p:cNvCxnSpPr>
            <a:cxnSpLocks/>
            <a:stCxn id="10" idx="0"/>
          </p:cNvCxnSpPr>
          <p:nvPr/>
        </p:nvCxnSpPr>
        <p:spPr>
          <a:xfrm flipH="1" flipV="1">
            <a:off x="9210907" y="2580189"/>
            <a:ext cx="1228065" cy="483524"/>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4FD8CF91-17AA-6F92-896F-3BCD1AEEF970}"/>
              </a:ext>
            </a:extLst>
          </p:cNvPr>
          <p:cNvPicPr>
            <a:picLocks noChangeAspect="1"/>
          </p:cNvPicPr>
          <p:nvPr/>
        </p:nvPicPr>
        <p:blipFill>
          <a:blip r:embed="rId5"/>
          <a:stretch>
            <a:fillRect/>
          </a:stretch>
        </p:blipFill>
        <p:spPr>
          <a:xfrm>
            <a:off x="2636956" y="2857340"/>
            <a:ext cx="6918089" cy="3560924"/>
          </a:xfrm>
          <a:prstGeom prst="rect">
            <a:avLst/>
          </a:prstGeom>
        </p:spPr>
      </p:pic>
      <p:sp>
        <p:nvSpPr>
          <p:cNvPr id="8" name="TextBox 7">
            <a:extLst>
              <a:ext uri="{FF2B5EF4-FFF2-40B4-BE49-F238E27FC236}">
                <a16:creationId xmlns:a16="http://schemas.microsoft.com/office/drawing/2014/main" id="{577C9CB4-BDA4-6729-4934-9FD77FEA7C0C}"/>
              </a:ext>
            </a:extLst>
          </p:cNvPr>
          <p:cNvSpPr txBox="1"/>
          <p:nvPr/>
        </p:nvSpPr>
        <p:spPr>
          <a:xfrm>
            <a:off x="-1" y="6442857"/>
            <a:ext cx="5564777" cy="415143"/>
          </a:xfrm>
          <a:prstGeom prst="rect">
            <a:avLst/>
          </a:prstGeom>
        </p:spPr>
        <p:txBody>
          <a:bodyPr vert="horz" lIns="91440" tIns="45720" rIns="91440" bIns="45720" rtlCol="0">
            <a:noAutofit/>
          </a:bodyPr>
          <a:lstStyle/>
          <a:p>
            <a:pPr>
              <a:lnSpc>
                <a:spcPct val="90000"/>
              </a:lnSpc>
              <a:spcBef>
                <a:spcPts val="1000"/>
              </a:spcBef>
            </a:pPr>
            <a:r>
              <a:rPr lang="en-US" sz="1400" dirty="0"/>
              <a:t>Image credit: Duncan et al., Nature </a:t>
            </a:r>
            <a:r>
              <a:rPr lang="en-US" sz="1400" b="1" dirty="0"/>
              <a:t>647,</a:t>
            </a:r>
            <a:r>
              <a:rPr lang="en-US" sz="1400" dirty="0"/>
              <a:t> (2025)</a:t>
            </a:r>
          </a:p>
        </p:txBody>
      </p:sp>
    </p:spTree>
    <p:extLst>
      <p:ext uri="{BB962C8B-B14F-4D97-AF65-F5344CB8AC3E}">
        <p14:creationId xmlns:p14="http://schemas.microsoft.com/office/powerpoint/2010/main" val="3843688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6B239-D8D4-3157-BC9D-F5442975CB4D}"/>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B7B8C52D-EB05-21C6-8094-881064420EE2}"/>
                  </a:ext>
                </a:extLst>
              </p:cNvPr>
              <p:cNvSpPr txBox="1"/>
              <p:nvPr/>
            </p:nvSpPr>
            <p:spPr>
              <a:xfrm>
                <a:off x="0" y="1641855"/>
                <a:ext cx="12191999" cy="938334"/>
              </a:xfrm>
              <a:prstGeom prst="rect">
                <a:avLst/>
              </a:prstGeom>
              <a:noFill/>
            </p:spPr>
            <p:txBody>
              <a:bodyPr wrap="square" lIns="0" tIns="0" rIns="0" bIns="0" rtlCol="0">
                <a:spAutoFit/>
              </a:bodyPr>
              <a:lstStyle/>
              <a:p>
                <a:pPr/>
                <a14:m>
                  <m:oMathPara xmlns:m="http://schemas.openxmlformats.org/officeDocument/2006/math">
                    <m:oMath>
                      <m:r>
                        <m:rPr>
                          <m:nor/>
                        </m:rPr>
                        <a:rPr lang="en-US" sz="2800" b="0" i="0" smtClean="0">
                          <a:latin typeface="Cambria Math" panose="02040503050406030204" pitchFamily="18" charset="0"/>
                        </a:rPr>
                        <m:t>Beam Brightness</m:t>
                      </m:r>
                      <m:r>
                        <a:rPr lang="en-US" sz="2800" b="0" i="1" smtClean="0">
                          <a:latin typeface="Cambria Math" panose="02040503050406030204" pitchFamily="18" charset="0"/>
                        </a:rPr>
                        <m:t> =</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r>
                            <m:rPr>
                              <m:nor/>
                            </m:rPr>
                            <a:rPr lang="en-US" sz="2800" b="0" i="0" smtClean="0">
                              <a:latin typeface="Cambria Math" panose="02040503050406030204" pitchFamily="18" charset="0"/>
                            </a:rPr>
                            <m:t>Phase Space Volume</m:t>
                          </m:r>
                        </m:den>
                      </m:f>
                      <m:r>
                        <a:rPr lang="en-US" sz="2800" b="0" i="1" smtClean="0">
                          <a:latin typeface="Cambria Math" panose="02040503050406030204" pitchFamily="18" charset="0"/>
                        </a:rPr>
                        <m:t>=</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sSub>
                            <m:sSubPr>
                              <m:ctrlPr>
                                <a:rPr lang="en-US" sz="2800" b="0" i="1" smtClean="0">
                                  <a:solidFill>
                                    <a:schemeClr val="tx1"/>
                                  </a:solidFill>
                                  <a:latin typeface="Cambria Math" panose="02040503050406030204" pitchFamily="18" charset="0"/>
                                </a:rPr>
                              </m:ctrlPr>
                            </m:sSubPr>
                            <m:e>
                              <m:r>
                                <m:rPr>
                                  <m:sty m:val="p"/>
                                </m:rPr>
                                <a:rPr lang="en-US" sz="2800" b="0" i="1" smtClean="0">
                                  <a:solidFill>
                                    <a:schemeClr val="tx1"/>
                                  </a:solidFill>
                                  <a:latin typeface="Cambria Math" panose="02040503050406030204" pitchFamily="18" charset="0"/>
                                </a:rPr>
                                <m:t>σ</m:t>
                              </m:r>
                            </m:e>
                            <m:sub>
                              <m:r>
                                <a:rPr lang="en-US" sz="2800" b="0" i="1" smtClean="0">
                                  <a:solidFill>
                                    <a:schemeClr val="tx1"/>
                                  </a:solidFill>
                                  <a:latin typeface="Cambria Math" panose="02040503050406030204" pitchFamily="18" charset="0"/>
                                </a:rPr>
                                <m:t>𝑥</m:t>
                              </m:r>
                            </m:sub>
                          </m:sSub>
                          <m:sSub>
                            <m:sSubPr>
                              <m:ctrlPr>
                                <a:rPr lang="en-US" sz="2800" b="0" i="1" smtClean="0">
                                  <a:solidFill>
                                    <a:schemeClr val="tx1"/>
                                  </a:solidFill>
                                  <a:latin typeface="Cambria Math" panose="02040503050406030204" pitchFamily="18" charset="0"/>
                                </a:rPr>
                              </m:ctrlPr>
                            </m:sSubPr>
                            <m:e>
                              <m:r>
                                <m:rPr>
                                  <m:sty m:val="p"/>
                                </m:rPr>
                                <a:rPr lang="en-US" sz="2800" b="0" i="1" smtClean="0">
                                  <a:solidFill>
                                    <a:schemeClr val="tx1"/>
                                  </a:solidFill>
                                  <a:latin typeface="Cambria Math" panose="02040503050406030204" pitchFamily="18" charset="0"/>
                                </a:rPr>
                                <m:t>σ</m:t>
                              </m:r>
                            </m:e>
                            <m:sub>
                              <m:r>
                                <a:rPr lang="en-US" sz="2800" b="0" i="1" smtClean="0">
                                  <a:solidFill>
                                    <a:schemeClr val="tx1"/>
                                  </a:solidFill>
                                  <a:latin typeface="Cambria Math" panose="02040503050406030204" pitchFamily="18" charset="0"/>
                                </a:rPr>
                                <m:t>𝑦</m:t>
                              </m:r>
                            </m:sub>
                          </m:sSub>
                          <m:sSub>
                            <m:sSubPr>
                              <m:ctrlPr>
                                <a:rPr lang="en-US" sz="2800" b="0" i="1" smtClean="0">
                                  <a:latin typeface="Cambria Math" panose="02040503050406030204" pitchFamily="18" charset="0"/>
                                </a:rPr>
                              </m:ctrlPr>
                            </m:sSubPr>
                            <m:e>
                              <m:r>
                                <m:rPr>
                                  <m:sty m:val="p"/>
                                </m:rPr>
                                <a:rPr lang="en-US" sz="2800" b="0" i="1" smtClean="0">
                                  <a:latin typeface="Cambria Math" panose="02040503050406030204" pitchFamily="18" charset="0"/>
                                </a:rPr>
                                <m:t>σ</m:t>
                              </m:r>
                            </m:e>
                            <m:sub>
                              <m:r>
                                <a:rPr lang="en-US" sz="2800" b="0" i="1" smtClean="0">
                                  <a:latin typeface="Cambria Math" panose="02040503050406030204" pitchFamily="18" charset="0"/>
                                </a:rPr>
                                <m:t>𝑡</m:t>
                              </m:r>
                            </m:sub>
                          </m:sSub>
                          <m:sSub>
                            <m:sSubPr>
                              <m:ctrlPr>
                                <a:rPr lang="en-US" sz="2800" b="0" i="1" smtClean="0">
                                  <a:solidFill>
                                    <a:srgbClr val="FF0000"/>
                                  </a:solidFill>
                                  <a:latin typeface="Cambria Math" panose="02040503050406030204" pitchFamily="18" charset="0"/>
                                </a:rPr>
                              </m:ctrlPr>
                            </m:sSubPr>
                            <m:e>
                              <m:sSub>
                                <m:sSubPr>
                                  <m:ctrlPr>
                                    <a:rPr lang="en-US" sz="2800" b="0" i="1" smtClean="0">
                                      <a:solidFill>
                                        <a:srgbClr val="FF0000"/>
                                      </a:solidFill>
                                      <a:latin typeface="Cambria Math" panose="02040503050406030204" pitchFamily="18" charset="0"/>
                                    </a:rPr>
                                  </m:ctrlPr>
                                </m:sSubPr>
                                <m:e>
                                  <m:r>
                                    <a:rPr lang="en-US" sz="2800" b="0" i="1" smtClean="0">
                                      <a:solidFill>
                                        <a:srgbClr val="FF0000"/>
                                      </a:solidFill>
                                      <a:latin typeface="Cambria Math" panose="02040503050406030204" pitchFamily="18" charset="0"/>
                                    </a:rPr>
                                    <m:t>𝜎</m:t>
                                  </m:r>
                                </m:e>
                                <m:sub>
                                  <m:r>
                                    <a:rPr lang="en-US" sz="2800" b="0" i="1" smtClean="0">
                                      <a:solidFill>
                                        <a:srgbClr val="FF0000"/>
                                      </a:solidFill>
                                      <a:latin typeface="Cambria Math" panose="02040503050406030204" pitchFamily="18" charset="0"/>
                                    </a:rPr>
                                    <m:t>𝑝𝑥</m:t>
                                  </m:r>
                                </m:sub>
                              </m:sSub>
                              <m:r>
                                <a:rPr lang="en-US" sz="2800" b="0" i="1" smtClean="0">
                                  <a:solidFill>
                                    <a:srgbClr val="FF0000"/>
                                  </a:solidFill>
                                  <a:latin typeface="Cambria Math" panose="02040503050406030204" pitchFamily="18" charset="0"/>
                                </a:rPr>
                                <m:t>𝜎</m:t>
                              </m:r>
                            </m:e>
                            <m:sub>
                              <m:r>
                                <a:rPr lang="en-US" sz="2800" b="0" i="1" smtClean="0">
                                  <a:solidFill>
                                    <a:srgbClr val="FF0000"/>
                                  </a:solidFill>
                                  <a:latin typeface="Cambria Math" panose="02040503050406030204" pitchFamily="18" charset="0"/>
                                </a:rPr>
                                <m:t>𝑝𝑦</m:t>
                              </m:r>
                            </m:sub>
                          </m:sSub>
                          <m:sSub>
                            <m:sSubPr>
                              <m:ctrlPr>
                                <a:rPr lang="en-US" sz="2800" b="0" i="1" smtClean="0">
                                  <a:solidFill>
                                    <a:srgbClr val="FF0000"/>
                                  </a:solidFill>
                                  <a:latin typeface="Cambria Math" panose="02040503050406030204" pitchFamily="18" charset="0"/>
                                </a:rPr>
                              </m:ctrlPr>
                            </m:sSubPr>
                            <m:e>
                              <m:r>
                                <a:rPr lang="en-US" sz="2800" b="0" i="1" smtClean="0">
                                  <a:solidFill>
                                    <a:srgbClr val="FF0000"/>
                                  </a:solidFill>
                                  <a:latin typeface="Cambria Math" panose="02040503050406030204" pitchFamily="18" charset="0"/>
                                </a:rPr>
                                <m:t>𝜎</m:t>
                              </m:r>
                            </m:e>
                            <m:sub>
                              <m:r>
                                <a:rPr lang="en-US" sz="2800" b="0" i="1" smtClean="0">
                                  <a:solidFill>
                                    <a:srgbClr val="FF0000"/>
                                  </a:solidFill>
                                  <a:latin typeface="Cambria Math" panose="02040503050406030204" pitchFamily="18" charset="0"/>
                                </a:rPr>
                                <m:t>𝐸</m:t>
                              </m:r>
                            </m:sub>
                          </m:sSub>
                        </m:den>
                      </m:f>
                    </m:oMath>
                  </m:oMathPara>
                </a14:m>
                <a:endParaRPr lang="en-US" sz="2800" dirty="0"/>
              </a:p>
            </p:txBody>
          </p:sp>
        </mc:Choice>
        <mc:Fallback>
          <p:sp>
            <p:nvSpPr>
              <p:cNvPr id="4" name="TextBox 3">
                <a:extLst>
                  <a:ext uri="{FF2B5EF4-FFF2-40B4-BE49-F238E27FC236}">
                    <a16:creationId xmlns:a16="http://schemas.microsoft.com/office/drawing/2014/main" id="{B7B8C52D-EB05-21C6-8094-881064420EE2}"/>
                  </a:ext>
                </a:extLst>
              </p:cNvPr>
              <p:cNvSpPr txBox="1">
                <a:spLocks noRot="1" noChangeAspect="1" noMove="1" noResize="1" noEditPoints="1" noAdjustHandles="1" noChangeArrowheads="1" noChangeShapeType="1" noTextEdit="1"/>
              </p:cNvSpPr>
              <p:nvPr/>
            </p:nvSpPr>
            <p:spPr>
              <a:xfrm>
                <a:off x="0" y="1641855"/>
                <a:ext cx="12191999" cy="938334"/>
              </a:xfrm>
              <a:prstGeom prst="rect">
                <a:avLst/>
              </a:prstGeom>
              <a:blipFill>
                <a:blip r:embed="rId2"/>
                <a:stretch>
                  <a:fillRect t="-8000" b="-13333"/>
                </a:stretch>
              </a:blipFill>
            </p:spPr>
            <p:txBody>
              <a:bodyPr/>
              <a:lstStyle/>
              <a:p>
                <a:r>
                  <a:rPr lang="en-US">
                    <a:noFill/>
                  </a:rPr>
                  <a:t> </a:t>
                </a:r>
              </a:p>
            </p:txBody>
          </p:sp>
        </mc:Fallback>
      </mc:AlternateContent>
      <p:sp>
        <p:nvSpPr>
          <p:cNvPr id="17" name="Slide Number Placeholder 16">
            <a:extLst>
              <a:ext uri="{FF2B5EF4-FFF2-40B4-BE49-F238E27FC236}">
                <a16:creationId xmlns:a16="http://schemas.microsoft.com/office/drawing/2014/main" id="{8123A557-5518-4955-D6F9-B149804B1D29}"/>
              </a:ext>
            </a:extLst>
          </p:cNvPr>
          <p:cNvSpPr>
            <a:spLocks noGrp="1"/>
          </p:cNvSpPr>
          <p:nvPr>
            <p:ph type="sldNum" sz="quarter" idx="12"/>
          </p:nvPr>
        </p:nvSpPr>
        <p:spPr/>
        <p:txBody>
          <a:bodyPr/>
          <a:lstStyle/>
          <a:p>
            <a:fld id="{B1CC25B5-628A-D14A-853B-6853CB5CAC68}" type="slidenum">
              <a:rPr lang="en-US" smtClean="0"/>
              <a:t>7</a:t>
            </a:fld>
            <a:endParaRPr lang="en-US"/>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60977DF8-DF29-6024-57B3-4BF869C499A3}"/>
                  </a:ext>
                </a:extLst>
              </p:cNvPr>
              <p:cNvSpPr txBox="1"/>
              <p:nvPr/>
            </p:nvSpPr>
            <p:spPr>
              <a:xfrm>
                <a:off x="8904212" y="461665"/>
                <a:ext cx="2774862" cy="465833"/>
              </a:xfrm>
              <a:prstGeom prst="rect">
                <a:avLst/>
              </a:prstGeom>
              <a:noFill/>
            </p:spPr>
            <p:txBody>
              <a:bodyPr wrap="none" rtlCol="0">
                <a:spAutoFit/>
              </a:bodyPr>
              <a:lstStyle/>
              <a:p>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3</m:t>
                        </m:r>
                      </m:sup>
                    </m:sSup>
                    <m:r>
                      <a:rPr lang="en-US" sz="2400" b="0" i="1" smtClean="0">
                        <a:latin typeface="Cambria Math" panose="02040503050406030204" pitchFamily="18" charset="0"/>
                      </a:rPr>
                      <m:t> </m:t>
                    </m:r>
                    <m:r>
                      <m:rPr>
                        <m:nor/>
                      </m:rPr>
                      <a:rPr lang="en-US" sz="2400" b="0" i="0" smtClean="0">
                        <a:latin typeface="Cambria Math" panose="02040503050406030204" pitchFamily="18" charset="0"/>
                      </a:rPr>
                      <m:t>to </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5</m:t>
                        </m:r>
                      </m:sup>
                    </m:sSup>
                  </m:oMath>
                </a14:m>
                <a:r>
                  <a:rPr lang="en-US" sz="2400" dirty="0"/>
                  <a:t> electrons</a:t>
                </a:r>
              </a:p>
            </p:txBody>
          </p:sp>
        </mc:Choice>
        <mc:Fallback>
          <p:sp>
            <p:nvSpPr>
              <p:cNvPr id="2" name="TextBox 1">
                <a:extLst>
                  <a:ext uri="{FF2B5EF4-FFF2-40B4-BE49-F238E27FC236}">
                    <a16:creationId xmlns:a16="http://schemas.microsoft.com/office/drawing/2014/main" id="{60977DF8-DF29-6024-57B3-4BF869C499A3}"/>
                  </a:ext>
                </a:extLst>
              </p:cNvPr>
              <p:cNvSpPr txBox="1">
                <a:spLocks noRot="1" noChangeAspect="1" noMove="1" noResize="1" noEditPoints="1" noAdjustHandles="1" noChangeArrowheads="1" noChangeShapeType="1" noTextEdit="1"/>
              </p:cNvSpPr>
              <p:nvPr/>
            </p:nvSpPr>
            <p:spPr>
              <a:xfrm>
                <a:off x="8904212" y="461665"/>
                <a:ext cx="2774862" cy="465833"/>
              </a:xfrm>
              <a:prstGeom prst="rect">
                <a:avLst/>
              </a:prstGeom>
              <a:blipFill>
                <a:blip r:embed="rId3"/>
                <a:stretch>
                  <a:fillRect l="-913" t="-8108" r="-2283" b="-29730"/>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5EB21EAD-4FDC-674E-2501-A0B18B45C21F}"/>
              </a:ext>
            </a:extLst>
          </p:cNvPr>
          <p:cNvCxnSpPr>
            <a:cxnSpLocks/>
            <a:stCxn id="2" idx="2"/>
          </p:cNvCxnSpPr>
          <p:nvPr/>
        </p:nvCxnSpPr>
        <p:spPr>
          <a:xfrm flipH="1">
            <a:off x="9639300" y="927498"/>
            <a:ext cx="652343" cy="714357"/>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0463E7AA-FD2A-3524-C676-FF489E2BAF2B}"/>
              </a:ext>
            </a:extLst>
          </p:cNvPr>
          <p:cNvSpPr txBox="1"/>
          <p:nvPr/>
        </p:nvSpPr>
        <p:spPr>
          <a:xfrm>
            <a:off x="0" y="0"/>
            <a:ext cx="12192000" cy="461665"/>
          </a:xfrm>
          <a:prstGeom prst="rect">
            <a:avLst/>
          </a:prstGeom>
          <a:noFill/>
        </p:spPr>
        <p:txBody>
          <a:bodyPr wrap="square" rtlCol="0">
            <a:spAutoFit/>
          </a:bodyPr>
          <a:lstStyle/>
          <a:p>
            <a:r>
              <a:rPr lang="en-US" sz="2400" dirty="0"/>
              <a:t>For applications like ultrafast electron diffraction,</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733F9AB6-F5D4-3E7E-51B2-80DF847FA2A8}"/>
                  </a:ext>
                </a:extLst>
              </p:cNvPr>
              <p:cNvSpPr txBox="1"/>
              <p:nvPr/>
            </p:nvSpPr>
            <p:spPr>
              <a:xfrm>
                <a:off x="8260578" y="3063713"/>
                <a:ext cx="1708609" cy="461665"/>
              </a:xfrm>
              <a:prstGeom prst="rect">
                <a:avLst/>
              </a:prstGeom>
              <a:noFill/>
            </p:spPr>
            <p:txBody>
              <a:bodyPr wrap="none" rtlCol="0">
                <a:spAutoFit/>
              </a:bodyPr>
              <a:lstStyle/>
              <a:p>
                <a14:m>
                  <m:oMath xmlns:m="http://schemas.openxmlformats.org/officeDocument/2006/math">
                    <m:r>
                      <a:rPr lang="en-US" sz="2400" b="0" i="1" smtClean="0">
                        <a:latin typeface="Cambria Math" panose="02040503050406030204" pitchFamily="18" charset="0"/>
                      </a:rPr>
                      <m:t>10</m:t>
                    </m:r>
                  </m:oMath>
                </a14:m>
                <a:r>
                  <a:rPr lang="en-US" sz="2400" dirty="0"/>
                  <a:t> fs to 1 </a:t>
                </a:r>
                <a:r>
                  <a:rPr lang="en-US" sz="2400" dirty="0" err="1"/>
                  <a:t>ps</a:t>
                </a:r>
                <a:endParaRPr lang="en-US" sz="2400" dirty="0"/>
              </a:p>
            </p:txBody>
          </p:sp>
        </mc:Choice>
        <mc:Fallback>
          <p:sp>
            <p:nvSpPr>
              <p:cNvPr id="10" name="TextBox 9">
                <a:extLst>
                  <a:ext uri="{FF2B5EF4-FFF2-40B4-BE49-F238E27FC236}">
                    <a16:creationId xmlns:a16="http://schemas.microsoft.com/office/drawing/2014/main" id="{733F9AB6-F5D4-3E7E-51B2-80DF847FA2A8}"/>
                  </a:ext>
                </a:extLst>
              </p:cNvPr>
              <p:cNvSpPr txBox="1">
                <a:spLocks noRot="1" noChangeAspect="1" noMove="1" noResize="1" noEditPoints="1" noAdjustHandles="1" noChangeArrowheads="1" noChangeShapeType="1" noTextEdit="1"/>
              </p:cNvSpPr>
              <p:nvPr/>
            </p:nvSpPr>
            <p:spPr>
              <a:xfrm>
                <a:off x="8260578" y="3063713"/>
                <a:ext cx="1708609" cy="461665"/>
              </a:xfrm>
              <a:prstGeom prst="rect">
                <a:avLst/>
              </a:prstGeom>
              <a:blipFill>
                <a:blip r:embed="rId4"/>
                <a:stretch>
                  <a:fillRect l="-741" t="-8108" r="-5185" b="-29730"/>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67C7D11B-866A-FA5A-0A60-C4AA65CE7F0C}"/>
              </a:ext>
            </a:extLst>
          </p:cNvPr>
          <p:cNvCxnSpPr>
            <a:cxnSpLocks/>
          </p:cNvCxnSpPr>
          <p:nvPr/>
        </p:nvCxnSpPr>
        <p:spPr>
          <a:xfrm flipV="1">
            <a:off x="9114883" y="2698595"/>
            <a:ext cx="0" cy="365118"/>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36928B26-571C-3647-4465-10818CC2446B}"/>
                  </a:ext>
                </a:extLst>
              </p:cNvPr>
              <p:cNvSpPr txBox="1"/>
              <p:nvPr/>
            </p:nvSpPr>
            <p:spPr>
              <a:xfrm>
                <a:off x="10041709" y="3061804"/>
                <a:ext cx="1156855" cy="461665"/>
              </a:xfrm>
              <a:prstGeom prst="rect">
                <a:avLst/>
              </a:prstGeom>
              <a:noFill/>
            </p:spPr>
            <p:txBody>
              <a:bodyPr wrap="none" rtlCol="0">
                <a:spAutoFit/>
              </a:bodyPr>
              <a:lstStyle/>
              <a:p>
                <a14:m>
                  <m:oMathPara xmlns:m="http://schemas.openxmlformats.org/officeDocument/2006/math">
                    <m:oMath>
                      <m:r>
                        <a:rPr lang="en-US" sz="2400" b="0" i="1" smtClean="0">
                          <a:solidFill>
                            <a:srgbClr val="FF0000"/>
                          </a:solidFill>
                          <a:latin typeface="Cambria Math" panose="02040503050406030204" pitchFamily="18" charset="0"/>
                        </a:rPr>
                        <m:t> ≈</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𝑘</m:t>
                          </m:r>
                        </m:e>
                        <m:sub>
                          <m:r>
                            <m:rPr>
                              <m:sty m:val="p"/>
                            </m:rPr>
                            <a:rPr lang="en-US" sz="2400" b="0" i="1" smtClean="0">
                              <a:solidFill>
                                <a:srgbClr val="FF0000"/>
                              </a:solidFill>
                              <a:latin typeface="Cambria Math" panose="02040503050406030204" pitchFamily="18" charset="0"/>
                            </a:rPr>
                            <m:t>B</m:t>
                          </m:r>
                        </m:sub>
                      </m:sSub>
                      <m:r>
                        <a:rPr lang="en-US" sz="2400" b="0" i="1" smtClean="0">
                          <a:solidFill>
                            <a:srgbClr val="FF0000"/>
                          </a:solidFill>
                          <a:latin typeface="Cambria Math" panose="02040503050406030204" pitchFamily="18" charset="0"/>
                        </a:rPr>
                        <m:t>𝑇</m:t>
                      </m:r>
                    </m:oMath>
                  </m:oMathPara>
                </a14:m>
              </a:p>
            </p:txBody>
          </p:sp>
        </mc:Choice>
        <mc:Fallback>
          <p:sp>
            <p:nvSpPr>
              <p:cNvPr id="6" name="TextBox 5">
                <a:extLst>
                  <a:ext uri="{FF2B5EF4-FFF2-40B4-BE49-F238E27FC236}">
                    <a16:creationId xmlns:a16="http://schemas.microsoft.com/office/drawing/2014/main" id="{36928B26-571C-3647-4465-10818CC2446B}"/>
                  </a:ext>
                </a:extLst>
              </p:cNvPr>
              <p:cNvSpPr txBox="1">
                <a:spLocks noRot="1" noChangeAspect="1" noMove="1" noResize="1" noEditPoints="1" noAdjustHandles="1" noChangeArrowheads="1" noChangeShapeType="1" noTextEdit="1"/>
              </p:cNvSpPr>
              <p:nvPr/>
            </p:nvSpPr>
            <p:spPr>
              <a:xfrm>
                <a:off x="10041709" y="3061804"/>
                <a:ext cx="1156855" cy="461665"/>
              </a:xfrm>
              <a:prstGeom prst="rect">
                <a:avLst/>
              </a:prstGeom>
              <a:blipFill>
                <a:blip r:embed="rId5"/>
                <a:stretch>
                  <a:fillRect l="-2174" t="-7895" r="-10870" b="-26316"/>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AB240179-B1A3-854C-1CC5-022D98A23C9D}"/>
              </a:ext>
            </a:extLst>
          </p:cNvPr>
          <p:cNvCxnSpPr>
            <a:cxnSpLocks/>
            <a:stCxn id="6" idx="0"/>
          </p:cNvCxnSpPr>
          <p:nvPr/>
        </p:nvCxnSpPr>
        <p:spPr>
          <a:xfrm flipH="1" flipV="1">
            <a:off x="10125307" y="2698595"/>
            <a:ext cx="494830" cy="363209"/>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p:pic>
        <p:nvPicPr>
          <p:cNvPr id="19" name="Picture 18">
            <a:extLst>
              <a:ext uri="{FF2B5EF4-FFF2-40B4-BE49-F238E27FC236}">
                <a16:creationId xmlns:a16="http://schemas.microsoft.com/office/drawing/2014/main" id="{DB8F6BD9-9861-2FDF-B046-DE9DCD62D1A1}"/>
              </a:ext>
            </a:extLst>
          </p:cNvPr>
          <p:cNvPicPr>
            <a:picLocks noChangeAspect="1"/>
          </p:cNvPicPr>
          <p:nvPr/>
        </p:nvPicPr>
        <p:blipFill>
          <a:blip r:embed="rId6"/>
          <a:stretch>
            <a:fillRect/>
          </a:stretch>
        </p:blipFill>
        <p:spPr>
          <a:xfrm>
            <a:off x="897286" y="3543419"/>
            <a:ext cx="10397425" cy="2812946"/>
          </a:xfrm>
          <a:prstGeom prst="rect">
            <a:avLst/>
          </a:prstGeom>
        </p:spPr>
      </p:pic>
      <p:sp>
        <p:nvSpPr>
          <p:cNvPr id="20" name="TextBox 19">
            <a:extLst>
              <a:ext uri="{FF2B5EF4-FFF2-40B4-BE49-F238E27FC236}">
                <a16:creationId xmlns:a16="http://schemas.microsoft.com/office/drawing/2014/main" id="{EC84D057-88C8-0C74-4426-649FDD6B4747}"/>
              </a:ext>
            </a:extLst>
          </p:cNvPr>
          <p:cNvSpPr txBox="1"/>
          <p:nvPr/>
        </p:nvSpPr>
        <p:spPr>
          <a:xfrm>
            <a:off x="-1" y="6442857"/>
            <a:ext cx="5564777" cy="415143"/>
          </a:xfrm>
          <a:prstGeom prst="rect">
            <a:avLst/>
          </a:prstGeom>
        </p:spPr>
        <p:txBody>
          <a:bodyPr vert="horz" lIns="91440" tIns="45720" rIns="91440" bIns="45720" rtlCol="0">
            <a:noAutofit/>
          </a:bodyPr>
          <a:lstStyle/>
          <a:p>
            <a:pPr>
              <a:lnSpc>
                <a:spcPct val="100000"/>
              </a:lnSpc>
              <a:spcBef>
                <a:spcPts val="1000"/>
              </a:spcBef>
            </a:pPr>
            <a:r>
              <a:rPr lang="en-US" sz="1400" dirty="0"/>
              <a:t>Image credit: Karkare et al., </a:t>
            </a:r>
            <a:r>
              <a:rPr lang="en-US" sz="1400" dirty="0">
                <a:latin typeface="Calibri" panose="020F0502020204030204" pitchFamily="34" charset="0"/>
                <a:cs typeface="Calibri" panose="020F0502020204030204" pitchFamily="34" charset="0"/>
              </a:rPr>
              <a:t>Phys. Rev. Lett. </a:t>
            </a:r>
            <a:r>
              <a:rPr lang="en-US" sz="1400" b="1" dirty="0">
                <a:latin typeface="Calibri" panose="020F0502020204030204" pitchFamily="34" charset="0"/>
                <a:cs typeface="Calibri" panose="020F0502020204030204" pitchFamily="34" charset="0"/>
              </a:rPr>
              <a:t>125</a:t>
            </a:r>
            <a:r>
              <a:rPr lang="en-US" sz="1400" b="1" dirty="0"/>
              <a:t>,</a:t>
            </a:r>
            <a:r>
              <a:rPr lang="en-US" sz="1400" dirty="0"/>
              <a:t> (2020)</a:t>
            </a:r>
          </a:p>
        </p:txBody>
      </p:sp>
      <p:sp>
        <p:nvSpPr>
          <p:cNvPr id="22" name="TextBox 21">
            <a:extLst>
              <a:ext uri="{FF2B5EF4-FFF2-40B4-BE49-F238E27FC236}">
                <a16:creationId xmlns:a16="http://schemas.microsoft.com/office/drawing/2014/main" id="{8D043CFA-E06C-84B8-EEEB-FD47075A6685}"/>
              </a:ext>
            </a:extLst>
          </p:cNvPr>
          <p:cNvSpPr txBox="1"/>
          <p:nvPr/>
        </p:nvSpPr>
        <p:spPr>
          <a:xfrm>
            <a:off x="970866" y="3178309"/>
            <a:ext cx="3096169" cy="369332"/>
          </a:xfrm>
          <a:prstGeom prst="rect">
            <a:avLst/>
          </a:prstGeom>
          <a:noFill/>
        </p:spPr>
        <p:txBody>
          <a:bodyPr wrap="none" rtlCol="0">
            <a:spAutoFit/>
          </a:bodyPr>
          <a:lstStyle/>
          <a:p>
            <a:r>
              <a:rPr lang="en-US" b="1" u="sng" dirty="0"/>
              <a:t>Cold copper photoemission</a:t>
            </a:r>
          </a:p>
        </p:txBody>
      </p:sp>
    </p:spTree>
    <p:extLst>
      <p:ext uri="{BB962C8B-B14F-4D97-AF65-F5344CB8AC3E}">
        <p14:creationId xmlns:p14="http://schemas.microsoft.com/office/powerpoint/2010/main" val="2880143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53FFA-2A3F-5E64-5355-06517BA74DFC}"/>
            </a:ext>
          </a:extLst>
        </p:cNvPr>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4533D8B8-EBC4-735D-9DC4-F1D2E3C3D714}"/>
              </a:ext>
            </a:extLst>
          </p:cNvPr>
          <p:cNvSpPr>
            <a:spLocks noGrp="1"/>
          </p:cNvSpPr>
          <p:nvPr>
            <p:ph type="sldNum" sz="quarter" idx="12"/>
          </p:nvPr>
        </p:nvSpPr>
        <p:spPr/>
        <p:txBody>
          <a:bodyPr/>
          <a:lstStyle/>
          <a:p>
            <a:fld id="{B1CC25B5-628A-D14A-853B-6853CB5CAC68}" type="slidenum">
              <a:rPr lang="en-US" smtClean="0"/>
              <a:t>8</a:t>
            </a:fld>
            <a:endParaRPr lang="en-US"/>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9037E4CB-0452-B5C0-84F0-31E3453024DE}"/>
                  </a:ext>
                </a:extLst>
              </p:cNvPr>
              <p:cNvSpPr txBox="1"/>
              <p:nvPr/>
            </p:nvSpPr>
            <p:spPr>
              <a:xfrm>
                <a:off x="0" y="1641855"/>
                <a:ext cx="12191999" cy="938334"/>
              </a:xfrm>
              <a:prstGeom prst="rect">
                <a:avLst/>
              </a:prstGeom>
              <a:noFill/>
            </p:spPr>
            <p:txBody>
              <a:bodyPr wrap="square" lIns="0" tIns="0" rIns="0" bIns="0" rtlCol="0">
                <a:spAutoFit/>
              </a:bodyPr>
              <a:lstStyle/>
              <a:p>
                <a:pPr/>
                <a14:m>
                  <m:oMathPara xmlns:m="http://schemas.openxmlformats.org/officeDocument/2006/math">
                    <m:oMath>
                      <m:r>
                        <m:rPr>
                          <m:nor/>
                        </m:rPr>
                        <a:rPr lang="en-US" sz="2800" b="0" i="0" smtClean="0">
                          <a:latin typeface="Cambria Math" panose="02040503050406030204" pitchFamily="18" charset="0"/>
                        </a:rPr>
                        <m:t>Beam Brightness</m:t>
                      </m:r>
                      <m:r>
                        <a:rPr lang="en-US" sz="2800" b="0" i="1" smtClean="0">
                          <a:latin typeface="Cambria Math" panose="02040503050406030204" pitchFamily="18" charset="0"/>
                        </a:rPr>
                        <m:t> =</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r>
                            <m:rPr>
                              <m:nor/>
                            </m:rPr>
                            <a:rPr lang="en-US" sz="2800" b="0" i="0" smtClean="0">
                              <a:latin typeface="Cambria Math" panose="02040503050406030204" pitchFamily="18" charset="0"/>
                            </a:rPr>
                            <m:t>Phase Space Volume</m:t>
                          </m:r>
                        </m:den>
                      </m:f>
                      <m:r>
                        <a:rPr lang="en-US" sz="2800" b="0" i="1" smtClean="0">
                          <a:latin typeface="Cambria Math" panose="02040503050406030204" pitchFamily="18" charset="0"/>
                        </a:rPr>
                        <m:t>=</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sSub>
                            <m:sSubPr>
                              <m:ctrlPr>
                                <a:rPr lang="en-US" sz="2800" b="0" i="1" smtClean="0">
                                  <a:solidFill>
                                    <a:srgbClr val="FF0000"/>
                                  </a:solidFill>
                                  <a:latin typeface="Cambria Math" panose="02040503050406030204" pitchFamily="18" charset="0"/>
                                </a:rPr>
                              </m:ctrlPr>
                            </m:sSubPr>
                            <m:e>
                              <m:r>
                                <m:rPr>
                                  <m:sty m:val="p"/>
                                </m:rPr>
                                <a:rPr lang="en-US" sz="2800" b="0" i="1" smtClean="0">
                                  <a:solidFill>
                                    <a:srgbClr val="FF0000"/>
                                  </a:solidFill>
                                  <a:latin typeface="Cambria Math" panose="02040503050406030204" pitchFamily="18" charset="0"/>
                                </a:rPr>
                                <m:t>σ</m:t>
                              </m:r>
                            </m:e>
                            <m:sub>
                              <m:r>
                                <a:rPr lang="en-US" sz="2800" b="0" i="1" smtClean="0">
                                  <a:solidFill>
                                    <a:srgbClr val="FF0000"/>
                                  </a:solidFill>
                                  <a:latin typeface="Cambria Math" panose="02040503050406030204" pitchFamily="18" charset="0"/>
                                </a:rPr>
                                <m:t>𝑥</m:t>
                              </m:r>
                            </m:sub>
                          </m:sSub>
                          <m:sSub>
                            <m:sSubPr>
                              <m:ctrlPr>
                                <a:rPr lang="en-US" sz="2800" b="0" i="1" smtClean="0">
                                  <a:solidFill>
                                    <a:srgbClr val="FF0000"/>
                                  </a:solidFill>
                                  <a:latin typeface="Cambria Math" panose="02040503050406030204" pitchFamily="18" charset="0"/>
                                </a:rPr>
                              </m:ctrlPr>
                            </m:sSubPr>
                            <m:e>
                              <m:r>
                                <m:rPr>
                                  <m:sty m:val="p"/>
                                </m:rPr>
                                <a:rPr lang="en-US" sz="2800" b="0" i="1" smtClean="0">
                                  <a:solidFill>
                                    <a:srgbClr val="FF0000"/>
                                  </a:solidFill>
                                  <a:latin typeface="Cambria Math" panose="02040503050406030204" pitchFamily="18" charset="0"/>
                                </a:rPr>
                                <m:t>σ</m:t>
                              </m:r>
                            </m:e>
                            <m:sub>
                              <m:r>
                                <a:rPr lang="en-US" sz="2800" b="0" i="1" smtClean="0">
                                  <a:solidFill>
                                    <a:srgbClr val="FF0000"/>
                                  </a:solidFill>
                                  <a:latin typeface="Cambria Math" panose="02040503050406030204" pitchFamily="18" charset="0"/>
                                </a:rPr>
                                <m:t>𝑦</m:t>
                              </m:r>
                            </m:sub>
                          </m:sSub>
                          <m:sSub>
                            <m:sSubPr>
                              <m:ctrlPr>
                                <a:rPr lang="en-US" sz="2800" b="0" i="1" smtClean="0">
                                  <a:latin typeface="Cambria Math" panose="02040503050406030204" pitchFamily="18" charset="0"/>
                                </a:rPr>
                              </m:ctrlPr>
                            </m:sSubPr>
                            <m:e>
                              <m:r>
                                <m:rPr>
                                  <m:sty m:val="p"/>
                                </m:rPr>
                                <a:rPr lang="en-US" sz="2800" b="0" i="1" smtClean="0">
                                  <a:latin typeface="Cambria Math" panose="02040503050406030204" pitchFamily="18" charset="0"/>
                                </a:rPr>
                                <m:t>σ</m:t>
                              </m:r>
                            </m:e>
                            <m:sub>
                              <m:r>
                                <a:rPr lang="en-US" sz="2800" b="0" i="1" smtClean="0">
                                  <a:latin typeface="Cambria Math" panose="02040503050406030204" pitchFamily="18" charset="0"/>
                                </a:rPr>
                                <m:t>𝑡</m:t>
                              </m:r>
                            </m:sub>
                          </m:sSub>
                          <m:sSub>
                            <m:sSubPr>
                              <m:ctrlPr>
                                <a:rPr lang="en-US" sz="2800" b="0" i="1" smtClean="0">
                                  <a:solidFill>
                                    <a:schemeClr val="tx1"/>
                                  </a:solidFill>
                                  <a:latin typeface="Cambria Math" panose="02040503050406030204" pitchFamily="18" charset="0"/>
                                </a:rPr>
                              </m:ctrlPr>
                            </m:sSub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𝜎</m:t>
                                  </m:r>
                                </m:e>
                                <m:sub>
                                  <m:r>
                                    <a:rPr lang="en-US" sz="2800" b="0" i="1" smtClean="0">
                                      <a:solidFill>
                                        <a:schemeClr val="tx1"/>
                                      </a:solidFill>
                                      <a:latin typeface="Cambria Math" panose="02040503050406030204" pitchFamily="18" charset="0"/>
                                    </a:rPr>
                                    <m:t>𝑝𝑥</m:t>
                                  </m:r>
                                </m:sub>
                              </m:sSub>
                              <m:r>
                                <a:rPr lang="en-US" sz="2800" b="0" i="1" smtClean="0">
                                  <a:latin typeface="Cambria Math" panose="02040503050406030204" pitchFamily="18" charset="0"/>
                                </a:rPr>
                                <m:t>𝜎</m:t>
                              </m:r>
                            </m:e>
                            <m:sub>
                              <m:r>
                                <a:rPr lang="en-US" sz="2800" b="0" i="1" smtClean="0">
                                  <a:latin typeface="Cambria Math" panose="02040503050406030204" pitchFamily="18" charset="0"/>
                                </a:rPr>
                                <m:t>𝑝𝑦</m:t>
                              </m:r>
                            </m:sub>
                          </m:sSub>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𝜎</m:t>
                              </m:r>
                            </m:e>
                            <m:sub>
                              <m:r>
                                <a:rPr lang="en-US" sz="2800" b="0" i="1" smtClean="0">
                                  <a:latin typeface="Cambria Math" panose="02040503050406030204" pitchFamily="18" charset="0"/>
                                </a:rPr>
                                <m:t>𝐸</m:t>
                              </m:r>
                            </m:sub>
                          </m:sSub>
                        </m:den>
                      </m:f>
                    </m:oMath>
                  </m:oMathPara>
                </a14:m>
                <a:endParaRPr lang="en-US" sz="2800" dirty="0"/>
              </a:p>
            </p:txBody>
          </p:sp>
        </mc:Choice>
        <mc:Fallback>
          <p:sp>
            <p:nvSpPr>
              <p:cNvPr id="16" name="TextBox 15">
                <a:extLst>
                  <a:ext uri="{FF2B5EF4-FFF2-40B4-BE49-F238E27FC236}">
                    <a16:creationId xmlns:a16="http://schemas.microsoft.com/office/drawing/2014/main" id="{9037E4CB-0452-B5C0-84F0-31E3453024DE}"/>
                  </a:ext>
                </a:extLst>
              </p:cNvPr>
              <p:cNvSpPr txBox="1">
                <a:spLocks noRot="1" noChangeAspect="1" noMove="1" noResize="1" noEditPoints="1" noAdjustHandles="1" noChangeArrowheads="1" noChangeShapeType="1" noTextEdit="1"/>
              </p:cNvSpPr>
              <p:nvPr/>
            </p:nvSpPr>
            <p:spPr>
              <a:xfrm>
                <a:off x="0" y="1641855"/>
                <a:ext cx="12191999" cy="938334"/>
              </a:xfrm>
              <a:prstGeom prst="rect">
                <a:avLst/>
              </a:prstGeom>
              <a:blipFill>
                <a:blip r:embed="rId2"/>
                <a:stretch>
                  <a:fillRect t="-8000"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0BE3028C-6B54-BB58-DE5D-181362BD81FD}"/>
                  </a:ext>
                </a:extLst>
              </p:cNvPr>
              <p:cNvSpPr txBox="1"/>
              <p:nvPr/>
            </p:nvSpPr>
            <p:spPr>
              <a:xfrm>
                <a:off x="8904212" y="461665"/>
                <a:ext cx="2774862" cy="465833"/>
              </a:xfrm>
              <a:prstGeom prst="rect">
                <a:avLst/>
              </a:prstGeom>
              <a:noFill/>
            </p:spPr>
            <p:txBody>
              <a:bodyPr wrap="none" rtlCol="0">
                <a:spAutoFit/>
              </a:bodyPr>
              <a:lstStyle/>
              <a:p>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3</m:t>
                        </m:r>
                      </m:sup>
                    </m:sSup>
                    <m:r>
                      <a:rPr lang="en-US" sz="2400" b="0" i="1" smtClean="0">
                        <a:latin typeface="Cambria Math" panose="02040503050406030204" pitchFamily="18" charset="0"/>
                      </a:rPr>
                      <m:t> </m:t>
                    </m:r>
                    <m:r>
                      <m:rPr>
                        <m:nor/>
                      </m:rPr>
                      <a:rPr lang="en-US" sz="2400" b="0" i="0" smtClean="0">
                        <a:latin typeface="Cambria Math" panose="02040503050406030204" pitchFamily="18" charset="0"/>
                      </a:rPr>
                      <m:t>to </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5</m:t>
                        </m:r>
                      </m:sup>
                    </m:sSup>
                  </m:oMath>
                </a14:m>
                <a:r>
                  <a:rPr lang="en-US" sz="2400" dirty="0"/>
                  <a:t> electrons</a:t>
                </a:r>
              </a:p>
            </p:txBody>
          </p:sp>
        </mc:Choice>
        <mc:Fallback>
          <p:sp>
            <p:nvSpPr>
              <p:cNvPr id="18" name="TextBox 17">
                <a:extLst>
                  <a:ext uri="{FF2B5EF4-FFF2-40B4-BE49-F238E27FC236}">
                    <a16:creationId xmlns:a16="http://schemas.microsoft.com/office/drawing/2014/main" id="{0BE3028C-6B54-BB58-DE5D-181362BD81FD}"/>
                  </a:ext>
                </a:extLst>
              </p:cNvPr>
              <p:cNvSpPr txBox="1">
                <a:spLocks noRot="1" noChangeAspect="1" noMove="1" noResize="1" noEditPoints="1" noAdjustHandles="1" noChangeArrowheads="1" noChangeShapeType="1" noTextEdit="1"/>
              </p:cNvSpPr>
              <p:nvPr/>
            </p:nvSpPr>
            <p:spPr>
              <a:xfrm>
                <a:off x="8904212" y="461665"/>
                <a:ext cx="2774862" cy="465833"/>
              </a:xfrm>
              <a:prstGeom prst="rect">
                <a:avLst/>
              </a:prstGeom>
              <a:blipFill>
                <a:blip r:embed="rId3"/>
                <a:stretch>
                  <a:fillRect l="-913" t="-8108" r="-2283" b="-29730"/>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A60CFE37-FE2F-AD8B-41AC-7826A3A38992}"/>
              </a:ext>
            </a:extLst>
          </p:cNvPr>
          <p:cNvCxnSpPr>
            <a:cxnSpLocks/>
            <a:stCxn id="18" idx="2"/>
          </p:cNvCxnSpPr>
          <p:nvPr/>
        </p:nvCxnSpPr>
        <p:spPr>
          <a:xfrm flipH="1">
            <a:off x="9639300" y="927498"/>
            <a:ext cx="652343" cy="714357"/>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5BBF3697-FFD5-F3A6-B25E-340E94ABD1F8}"/>
              </a:ext>
            </a:extLst>
          </p:cNvPr>
          <p:cNvSpPr txBox="1"/>
          <p:nvPr/>
        </p:nvSpPr>
        <p:spPr>
          <a:xfrm>
            <a:off x="0" y="0"/>
            <a:ext cx="12192000" cy="461665"/>
          </a:xfrm>
          <a:prstGeom prst="rect">
            <a:avLst/>
          </a:prstGeom>
          <a:noFill/>
        </p:spPr>
        <p:txBody>
          <a:bodyPr wrap="square" rtlCol="0">
            <a:spAutoFit/>
          </a:bodyPr>
          <a:lstStyle/>
          <a:p>
            <a:r>
              <a:rPr lang="en-US" sz="2400" dirty="0"/>
              <a:t>For applications like ultrafast electron diffraction,</a:t>
            </a:r>
          </a:p>
        </p:txBody>
      </p:sp>
      <p:cxnSp>
        <p:nvCxnSpPr>
          <p:cNvPr id="2" name="Straight Arrow Connector 1">
            <a:extLst>
              <a:ext uri="{FF2B5EF4-FFF2-40B4-BE49-F238E27FC236}">
                <a16:creationId xmlns:a16="http://schemas.microsoft.com/office/drawing/2014/main" id="{F63EEA2B-E832-D9FF-8A9F-150926750170}"/>
              </a:ext>
            </a:extLst>
          </p:cNvPr>
          <p:cNvCxnSpPr>
            <a:cxnSpLocks/>
            <a:stCxn id="3" idx="0"/>
          </p:cNvCxnSpPr>
          <p:nvPr/>
        </p:nvCxnSpPr>
        <p:spPr>
          <a:xfrm flipV="1">
            <a:off x="8062028" y="2671906"/>
            <a:ext cx="235527" cy="389897"/>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73F5865A-ED07-2CAC-2C93-CD1ADAB7AE75}"/>
                  </a:ext>
                </a:extLst>
              </p:cNvPr>
              <p:cNvSpPr txBox="1"/>
              <p:nvPr/>
            </p:nvSpPr>
            <p:spPr>
              <a:xfrm>
                <a:off x="7432561" y="3061803"/>
                <a:ext cx="1258934" cy="461665"/>
              </a:xfrm>
              <a:prstGeom prst="rect">
                <a:avLst/>
              </a:prstGeom>
              <a:noFill/>
            </p:spPr>
            <p:txBody>
              <a:bodyPr wrap="none" rtlCol="0">
                <a:spAutoFit/>
              </a:bodyPr>
              <a:lstStyle/>
              <a:p>
                <a:r>
                  <a:rPr lang="en-US" sz="2400" dirty="0">
                    <a:solidFill>
                      <a:srgbClr val="FF0000"/>
                    </a:solidFill>
                  </a:rPr>
                  <a:t>&gt; </a:t>
                </a:r>
                <a14:m>
                  <m:oMath xmlns:m="http://schemas.openxmlformats.org/officeDocument/2006/math">
                    <m:r>
                      <a:rPr lang="en-US" sz="2400" b="0" i="1" smtClean="0">
                        <a:solidFill>
                          <a:srgbClr val="FF0000"/>
                        </a:solidFill>
                        <a:latin typeface="Cambria Math" panose="02040503050406030204" pitchFamily="18" charset="0"/>
                      </a:rPr>
                      <m:t>20 </m:t>
                    </m:r>
                    <m:r>
                      <a:rPr lang="en-US" sz="2400" b="0" i="1" smtClean="0">
                        <a:solidFill>
                          <a:srgbClr val="FF0000"/>
                        </a:solidFill>
                        <a:latin typeface="Cambria Math" panose="02040503050406030204" pitchFamily="18" charset="0"/>
                      </a:rPr>
                      <m:t>𝜇</m:t>
                    </m:r>
                  </m:oMath>
                </a14:m>
                <a:r>
                  <a:rPr lang="en-US" sz="2400" dirty="0">
                    <a:solidFill>
                      <a:srgbClr val="FF0000"/>
                    </a:solidFill>
                  </a:rPr>
                  <a:t>m</a:t>
                </a:r>
              </a:p>
            </p:txBody>
          </p:sp>
        </mc:Choice>
        <mc:Fallback>
          <p:sp>
            <p:nvSpPr>
              <p:cNvPr id="3" name="TextBox 2">
                <a:extLst>
                  <a:ext uri="{FF2B5EF4-FFF2-40B4-BE49-F238E27FC236}">
                    <a16:creationId xmlns:a16="http://schemas.microsoft.com/office/drawing/2014/main" id="{73F5865A-ED07-2CAC-2C93-CD1ADAB7AE75}"/>
                  </a:ext>
                </a:extLst>
              </p:cNvPr>
              <p:cNvSpPr txBox="1">
                <a:spLocks noRot="1" noChangeAspect="1" noMove="1" noResize="1" noEditPoints="1" noAdjustHandles="1" noChangeArrowheads="1" noChangeShapeType="1" noTextEdit="1"/>
              </p:cNvSpPr>
              <p:nvPr/>
            </p:nvSpPr>
            <p:spPr>
              <a:xfrm>
                <a:off x="7432561" y="3061803"/>
                <a:ext cx="1258934" cy="461665"/>
              </a:xfrm>
              <a:prstGeom prst="rect">
                <a:avLst/>
              </a:prstGeom>
              <a:blipFill>
                <a:blip r:embed="rId4"/>
                <a:stretch>
                  <a:fillRect l="-8000" t="-5263" r="-5000" b="-28947"/>
                </a:stretch>
              </a:blipFill>
            </p:spPr>
            <p:txBody>
              <a:bodyPr/>
              <a:lstStyle/>
              <a:p>
                <a:r>
                  <a:rPr lang="en-US">
                    <a:noFill/>
                  </a:rPr>
                  <a:t> </a:t>
                </a:r>
              </a:p>
            </p:txBody>
          </p:sp>
        </mc:Fallback>
      </mc:AlternateContent>
      <p:cxnSp>
        <p:nvCxnSpPr>
          <p:cNvPr id="4" name="Straight Arrow Connector 3">
            <a:extLst>
              <a:ext uri="{FF2B5EF4-FFF2-40B4-BE49-F238E27FC236}">
                <a16:creationId xmlns:a16="http://schemas.microsoft.com/office/drawing/2014/main" id="{216519DB-BDC4-4B62-9C95-078107C55FA7}"/>
              </a:ext>
            </a:extLst>
          </p:cNvPr>
          <p:cNvCxnSpPr>
            <a:cxnSpLocks/>
            <a:stCxn id="3" idx="0"/>
          </p:cNvCxnSpPr>
          <p:nvPr/>
        </p:nvCxnSpPr>
        <p:spPr>
          <a:xfrm flipV="1">
            <a:off x="8062028" y="2680710"/>
            <a:ext cx="629467" cy="381093"/>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2766A15F-62F0-26BF-EEBB-E202346E5692}"/>
                  </a:ext>
                </a:extLst>
              </p:cNvPr>
              <p:cNvSpPr txBox="1"/>
              <p:nvPr/>
            </p:nvSpPr>
            <p:spPr>
              <a:xfrm>
                <a:off x="8632285" y="3063713"/>
                <a:ext cx="1708609" cy="461665"/>
              </a:xfrm>
              <a:prstGeom prst="rect">
                <a:avLst/>
              </a:prstGeom>
              <a:noFill/>
            </p:spPr>
            <p:txBody>
              <a:bodyPr wrap="none" rtlCol="0">
                <a:spAutoFit/>
              </a:bodyPr>
              <a:lstStyle/>
              <a:p>
                <a14:m>
                  <m:oMath xmlns:m="http://schemas.openxmlformats.org/officeDocument/2006/math">
                    <m:r>
                      <a:rPr lang="en-US" sz="2400" b="0" i="1" smtClean="0">
                        <a:latin typeface="Cambria Math" panose="02040503050406030204" pitchFamily="18" charset="0"/>
                      </a:rPr>
                      <m:t>10</m:t>
                    </m:r>
                  </m:oMath>
                </a14:m>
                <a:r>
                  <a:rPr lang="en-US" sz="2400" dirty="0"/>
                  <a:t> fs to 1 </a:t>
                </a:r>
                <a:r>
                  <a:rPr lang="en-US" sz="2400" dirty="0" err="1"/>
                  <a:t>ps</a:t>
                </a:r>
                <a:endParaRPr lang="en-US" sz="2400" dirty="0"/>
              </a:p>
            </p:txBody>
          </p:sp>
        </mc:Choice>
        <mc:Fallback>
          <p:sp>
            <p:nvSpPr>
              <p:cNvPr id="22" name="TextBox 21">
                <a:extLst>
                  <a:ext uri="{FF2B5EF4-FFF2-40B4-BE49-F238E27FC236}">
                    <a16:creationId xmlns:a16="http://schemas.microsoft.com/office/drawing/2014/main" id="{2766A15F-62F0-26BF-EEBB-E202346E5692}"/>
                  </a:ext>
                </a:extLst>
              </p:cNvPr>
              <p:cNvSpPr txBox="1">
                <a:spLocks noRot="1" noChangeAspect="1" noMove="1" noResize="1" noEditPoints="1" noAdjustHandles="1" noChangeArrowheads="1" noChangeShapeType="1" noTextEdit="1"/>
              </p:cNvSpPr>
              <p:nvPr/>
            </p:nvSpPr>
            <p:spPr>
              <a:xfrm>
                <a:off x="8632285" y="3063713"/>
                <a:ext cx="1708609" cy="461665"/>
              </a:xfrm>
              <a:prstGeom prst="rect">
                <a:avLst/>
              </a:prstGeom>
              <a:blipFill>
                <a:blip r:embed="rId5"/>
                <a:stretch>
                  <a:fillRect l="-735" t="-8108" r="-4412" b="-29730"/>
                </a:stretch>
              </a:blipFill>
            </p:spPr>
            <p:txBody>
              <a:bodyPr/>
              <a:lstStyle/>
              <a:p>
                <a:r>
                  <a:rPr lang="en-US">
                    <a:noFill/>
                  </a:rPr>
                  <a:t> </a:t>
                </a:r>
              </a:p>
            </p:txBody>
          </p:sp>
        </mc:Fallback>
      </mc:AlternateContent>
      <p:cxnSp>
        <p:nvCxnSpPr>
          <p:cNvPr id="23" name="Straight Arrow Connector 22">
            <a:extLst>
              <a:ext uri="{FF2B5EF4-FFF2-40B4-BE49-F238E27FC236}">
                <a16:creationId xmlns:a16="http://schemas.microsoft.com/office/drawing/2014/main" id="{4B4B01BF-1B7A-1837-C287-D727E04A659C}"/>
              </a:ext>
            </a:extLst>
          </p:cNvPr>
          <p:cNvCxnSpPr>
            <a:cxnSpLocks/>
            <a:stCxn id="22" idx="0"/>
          </p:cNvCxnSpPr>
          <p:nvPr/>
        </p:nvCxnSpPr>
        <p:spPr>
          <a:xfrm flipH="1" flipV="1">
            <a:off x="9161469" y="2698595"/>
            <a:ext cx="325121" cy="365118"/>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50761192-EEA4-85C8-16B2-E1F498BFF99C}"/>
                  </a:ext>
                </a:extLst>
              </p:cNvPr>
              <p:cNvSpPr txBox="1"/>
              <p:nvPr/>
            </p:nvSpPr>
            <p:spPr>
              <a:xfrm>
                <a:off x="10487101" y="3061804"/>
                <a:ext cx="1089529" cy="461665"/>
              </a:xfrm>
              <a:prstGeom prst="rect">
                <a:avLst/>
              </a:prstGeom>
              <a:noFill/>
              <a:ln>
                <a:noFill/>
              </a:ln>
            </p:spPr>
            <p:txBody>
              <a:bodyPr wrap="none" rtlCol="0">
                <a:spAutoFit/>
              </a:bodyPr>
              <a:lstStyle/>
              <a:p>
                <a14:m>
                  <m:oMathPara xmlns:m="http://schemas.openxmlformats.org/officeDocument/2006/math">
                    <m:oMath>
                      <m:r>
                        <a:rPr lang="en-US" sz="2400" b="0" i="1" smtClean="0">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𝑘</m:t>
                          </m:r>
                        </m:e>
                        <m:sub>
                          <m:r>
                            <m:rPr>
                              <m:sty m:val="p"/>
                            </m:rPr>
                            <a:rPr lang="en-US" sz="2400" b="0" i="1" smtClean="0">
                              <a:solidFill>
                                <a:schemeClr val="tx1"/>
                              </a:solidFill>
                              <a:latin typeface="Cambria Math" panose="02040503050406030204" pitchFamily="18" charset="0"/>
                            </a:rPr>
                            <m:t>B</m:t>
                          </m:r>
                        </m:sub>
                      </m:sSub>
                      <m:r>
                        <a:rPr lang="en-US" sz="2400" b="0" i="1" smtClean="0">
                          <a:solidFill>
                            <a:schemeClr val="tx1"/>
                          </a:solidFill>
                          <a:latin typeface="Cambria Math" panose="02040503050406030204" pitchFamily="18" charset="0"/>
                        </a:rPr>
                        <m:t>𝑇</m:t>
                      </m:r>
                    </m:oMath>
                  </m:oMathPara>
                </a14:m>
              </a:p>
            </p:txBody>
          </p:sp>
        </mc:Choice>
        <mc:Fallback>
          <p:sp>
            <p:nvSpPr>
              <p:cNvPr id="24" name="TextBox 23">
                <a:extLst>
                  <a:ext uri="{FF2B5EF4-FFF2-40B4-BE49-F238E27FC236}">
                    <a16:creationId xmlns:a16="http://schemas.microsoft.com/office/drawing/2014/main" id="{50761192-EEA4-85C8-16B2-E1F498BFF99C}"/>
                  </a:ext>
                </a:extLst>
              </p:cNvPr>
              <p:cNvSpPr txBox="1">
                <a:spLocks noRot="1" noChangeAspect="1" noMove="1" noResize="1" noEditPoints="1" noAdjustHandles="1" noChangeArrowheads="1" noChangeShapeType="1" noTextEdit="1"/>
              </p:cNvSpPr>
              <p:nvPr/>
            </p:nvSpPr>
            <p:spPr>
              <a:xfrm>
                <a:off x="10487101" y="3061804"/>
                <a:ext cx="1089529" cy="461665"/>
              </a:xfrm>
              <a:prstGeom prst="rect">
                <a:avLst/>
              </a:prstGeom>
              <a:blipFill>
                <a:blip r:embed="rId6"/>
                <a:stretch>
                  <a:fillRect t="-7895" r="-11494" b="-26316"/>
                </a:stretch>
              </a:blipFill>
              <a:ln>
                <a:noFill/>
              </a:ln>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3D20CC10-1F4E-F914-32CD-A0D662DEB277}"/>
              </a:ext>
            </a:extLst>
          </p:cNvPr>
          <p:cNvCxnSpPr>
            <a:cxnSpLocks/>
            <a:stCxn id="24" idx="0"/>
          </p:cNvCxnSpPr>
          <p:nvPr/>
        </p:nvCxnSpPr>
        <p:spPr>
          <a:xfrm flipH="1" flipV="1">
            <a:off x="10570699" y="2698595"/>
            <a:ext cx="461167" cy="36320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grpSp>
        <p:nvGrpSpPr>
          <p:cNvPr id="41" name="Group 40">
            <a:extLst>
              <a:ext uri="{FF2B5EF4-FFF2-40B4-BE49-F238E27FC236}">
                <a16:creationId xmlns:a16="http://schemas.microsoft.com/office/drawing/2014/main" id="{61F9FF02-D537-C3C9-41AB-16EA4C382933}"/>
              </a:ext>
            </a:extLst>
          </p:cNvPr>
          <p:cNvGrpSpPr/>
          <p:nvPr/>
        </p:nvGrpSpPr>
        <p:grpSpPr>
          <a:xfrm>
            <a:off x="2390846" y="3582310"/>
            <a:ext cx="7410306" cy="3121160"/>
            <a:chOff x="1938427" y="3582310"/>
            <a:chExt cx="7410306" cy="3121160"/>
          </a:xfrm>
        </p:grpSpPr>
        <p:grpSp>
          <p:nvGrpSpPr>
            <p:cNvPr id="30" name="Group 29">
              <a:extLst>
                <a:ext uri="{FF2B5EF4-FFF2-40B4-BE49-F238E27FC236}">
                  <a16:creationId xmlns:a16="http://schemas.microsoft.com/office/drawing/2014/main" id="{120EB75B-08AC-6CC4-2F24-5B5FE06F4928}"/>
                </a:ext>
              </a:extLst>
            </p:cNvPr>
            <p:cNvGrpSpPr>
              <a:grpSpLocks noChangeAspect="1"/>
            </p:cNvGrpSpPr>
            <p:nvPr/>
          </p:nvGrpSpPr>
          <p:grpSpPr>
            <a:xfrm>
              <a:off x="2817246" y="3593493"/>
              <a:ext cx="4888247" cy="2802842"/>
              <a:chOff x="739699" y="1067411"/>
              <a:chExt cx="8346957" cy="4786011"/>
            </a:xfrm>
          </p:grpSpPr>
          <p:pic>
            <p:nvPicPr>
              <p:cNvPr id="31" name="Picture 30" descr="A laser beam coming out of a box&#10;&#10;Description automatically generated">
                <a:extLst>
                  <a:ext uri="{FF2B5EF4-FFF2-40B4-BE49-F238E27FC236}">
                    <a16:creationId xmlns:a16="http://schemas.microsoft.com/office/drawing/2014/main" id="{68B8E8EC-9A15-783D-5605-2968F1A0788D}"/>
                  </a:ext>
                </a:extLst>
              </p:cNvPr>
              <p:cNvPicPr>
                <a:picLocks noChangeAspect="1"/>
              </p:cNvPicPr>
              <p:nvPr/>
            </p:nvPicPr>
            <p:blipFill rotWithShape="1">
              <a:blip r:embed="rId7"/>
              <a:srcRect l="24874" t="24089" r="20517" b="21944"/>
              <a:stretch>
                <a:fillRect/>
              </a:stretch>
            </p:blipFill>
            <p:spPr>
              <a:xfrm>
                <a:off x="784587" y="1067411"/>
                <a:ext cx="8302069" cy="4786011"/>
              </a:xfrm>
              <a:prstGeom prst="rect">
                <a:avLst/>
              </a:prstGeom>
            </p:spPr>
          </p:pic>
          <p:cxnSp>
            <p:nvCxnSpPr>
              <p:cNvPr id="32" name="Straight Arrow Connector 31">
                <a:extLst>
                  <a:ext uri="{FF2B5EF4-FFF2-40B4-BE49-F238E27FC236}">
                    <a16:creationId xmlns:a16="http://schemas.microsoft.com/office/drawing/2014/main" id="{83F0145D-ED65-0244-DEE1-4740AE5952F2}"/>
                  </a:ext>
                </a:extLst>
              </p:cNvPr>
              <p:cNvCxnSpPr/>
              <p:nvPr/>
            </p:nvCxnSpPr>
            <p:spPr>
              <a:xfrm>
                <a:off x="739699" y="1326382"/>
                <a:ext cx="0" cy="4069583"/>
              </a:xfrm>
              <a:prstGeom prst="straightConnector1">
                <a:avLst/>
              </a:prstGeom>
              <a:ln w="12700">
                <a:headEnd type="triangle"/>
                <a:tailEnd type="triangle"/>
              </a:ln>
            </p:spPr>
            <p:style>
              <a:lnRef idx="1">
                <a:schemeClr val="dk1"/>
              </a:lnRef>
              <a:fillRef idx="0">
                <a:schemeClr val="dk1"/>
              </a:fillRef>
              <a:effectRef idx="0">
                <a:schemeClr val="dk1"/>
              </a:effectRef>
              <a:fontRef idx="minor">
                <a:schemeClr val="tx1"/>
              </a:fontRef>
            </p:style>
          </p:cxnSp>
        </p:grpSp>
        <p:sp>
          <p:nvSpPr>
            <p:cNvPr id="33" name="TextBox 32">
              <a:extLst>
                <a:ext uri="{FF2B5EF4-FFF2-40B4-BE49-F238E27FC236}">
                  <a16:creationId xmlns:a16="http://schemas.microsoft.com/office/drawing/2014/main" id="{DB14A6A3-308B-D79A-4C89-C4B6C3D14B2F}"/>
                </a:ext>
              </a:extLst>
            </p:cNvPr>
            <p:cNvSpPr txBox="1"/>
            <p:nvPr/>
          </p:nvSpPr>
          <p:spPr>
            <a:xfrm>
              <a:off x="7684238" y="5767340"/>
              <a:ext cx="1664495" cy="369332"/>
            </a:xfrm>
            <a:prstGeom prst="rect">
              <a:avLst/>
            </a:prstGeom>
            <a:noFill/>
          </p:spPr>
          <p:txBody>
            <a:bodyPr wrap="none" rtlCol="0">
              <a:spAutoFit/>
            </a:bodyPr>
            <a:lstStyle/>
            <a:p>
              <a:r>
                <a:rPr lang="en-US" b="1" dirty="0"/>
                <a:t>Photocathode</a:t>
              </a:r>
            </a:p>
          </p:txBody>
        </p:sp>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FCD91872-874F-916D-13FE-4CBCBF056F32}"/>
                    </a:ext>
                  </a:extLst>
                </p:cNvPr>
                <p:cNvSpPr txBox="1"/>
                <p:nvPr/>
              </p:nvSpPr>
              <p:spPr>
                <a:xfrm>
                  <a:off x="3400890" y="6303360"/>
                  <a:ext cx="1581780" cy="400110"/>
                </a:xfrm>
                <a:prstGeom prst="rect">
                  <a:avLst/>
                </a:prstGeom>
                <a:noFill/>
              </p:spPr>
              <p:txBody>
                <a:bodyPr wrap="none" rtlCol="0">
                  <a:spAutoFit/>
                </a:bodyPr>
                <a:lstStyle/>
                <a:p>
                  <a:pPr algn="ctr"/>
                  <a14:m>
                    <m:oMath xmlns:m="http://schemas.openxmlformats.org/officeDocument/2006/math">
                      <m:r>
                        <a:rPr lang="en-US" sz="2000" b="0" i="1" dirty="0" smtClean="0">
                          <a:latin typeface="Cambria Math" panose="02040503050406030204" pitchFamily="18" charset="0"/>
                        </a:rPr>
                        <m:t>𝑓</m:t>
                      </m:r>
                      <m:r>
                        <a:rPr lang="en-US" sz="2000" b="0" i="1" dirty="0" smtClean="0">
                          <a:latin typeface="Cambria Math" panose="02040503050406030204" pitchFamily="18" charset="0"/>
                        </a:rPr>
                        <m:t>≈100</m:t>
                      </m:r>
                    </m:oMath>
                  </a14:m>
                  <a:r>
                    <a:rPr lang="en-US" sz="2000" dirty="0"/>
                    <a:t> mm</a:t>
                  </a:r>
                </a:p>
              </p:txBody>
            </p:sp>
          </mc:Choice>
          <mc:Fallback>
            <p:sp>
              <p:nvSpPr>
                <p:cNvPr id="35" name="TextBox 34">
                  <a:extLst>
                    <a:ext uri="{FF2B5EF4-FFF2-40B4-BE49-F238E27FC236}">
                      <a16:creationId xmlns:a16="http://schemas.microsoft.com/office/drawing/2014/main" id="{FCD91872-874F-916D-13FE-4CBCBF056F32}"/>
                    </a:ext>
                  </a:extLst>
                </p:cNvPr>
                <p:cNvSpPr txBox="1">
                  <a:spLocks noRot="1" noChangeAspect="1" noMove="1" noResize="1" noEditPoints="1" noAdjustHandles="1" noChangeArrowheads="1" noChangeShapeType="1" noTextEdit="1"/>
                </p:cNvSpPr>
                <p:nvPr/>
              </p:nvSpPr>
              <p:spPr>
                <a:xfrm>
                  <a:off x="3400890" y="6303360"/>
                  <a:ext cx="1581780" cy="400110"/>
                </a:xfrm>
                <a:prstGeom prst="rect">
                  <a:avLst/>
                </a:prstGeom>
                <a:blipFill>
                  <a:blip r:embed="rId8"/>
                  <a:stretch>
                    <a:fillRect l="-794" t="-9375" r="-2381" b="-28125"/>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EC8C3943-12C2-D783-D6EF-010A1BED97E1}"/>
                </a:ext>
              </a:extLst>
            </p:cNvPr>
            <p:cNvSpPr txBox="1"/>
            <p:nvPr/>
          </p:nvSpPr>
          <p:spPr>
            <a:xfrm>
              <a:off x="1938427" y="4752128"/>
              <a:ext cx="748923" cy="369332"/>
            </a:xfrm>
            <a:prstGeom prst="rect">
              <a:avLst/>
            </a:prstGeom>
            <a:noFill/>
          </p:spPr>
          <p:txBody>
            <a:bodyPr wrap="none" rtlCol="0">
              <a:spAutoFit/>
            </a:bodyPr>
            <a:lstStyle/>
            <a:p>
              <a:r>
                <a:rPr lang="en-US" dirty="0"/>
                <a:t>~ mm</a:t>
              </a:r>
            </a:p>
          </p:txBody>
        </p:sp>
        <mc:AlternateContent xmlns:mc="http://schemas.openxmlformats.org/markup-compatibility/2006">
          <mc:Choice xmlns:a14="http://schemas.microsoft.com/office/drawing/2010/main" Requires="a14">
            <p:sp>
              <p:nvSpPr>
                <p:cNvPr id="37" name="TextBox 36">
                  <a:extLst>
                    <a:ext uri="{FF2B5EF4-FFF2-40B4-BE49-F238E27FC236}">
                      <a16:creationId xmlns:a16="http://schemas.microsoft.com/office/drawing/2014/main" id="{3151B0DE-7654-CD75-D002-852DD020370E}"/>
                    </a:ext>
                  </a:extLst>
                </p:cNvPr>
                <p:cNvSpPr txBox="1"/>
                <p:nvPr/>
              </p:nvSpPr>
              <p:spPr>
                <a:xfrm>
                  <a:off x="5386397" y="3582310"/>
                  <a:ext cx="2677464" cy="400110"/>
                </a:xfrm>
                <a:prstGeom prst="rect">
                  <a:avLst/>
                </a:prstGeom>
                <a:noFill/>
              </p:spPr>
              <p:txBody>
                <a:bodyPr wrap="none" rtlCol="0">
                  <a:spAutoFit/>
                </a:bodyPr>
                <a:lstStyle/>
                <a:p>
                  <a:r>
                    <a:rPr lang="en-US" sz="2000" b="1" dirty="0">
                      <a:solidFill>
                        <a:srgbClr val="FF0000"/>
                      </a:solidFill>
                    </a:rPr>
                    <a:t>Diffraction-limited </a:t>
                  </a:r>
                  <a14:m>
                    <m:oMath xmlns:m="http://schemas.openxmlformats.org/officeDocument/2006/math">
                      <m:sSub>
                        <m:sSubPr>
                          <m:ctrlPr>
                            <a:rPr lang="en-US" sz="2000" b="1" i="1" smtClean="0">
                              <a:solidFill>
                                <a:srgbClr val="FF0000"/>
                              </a:solidFill>
                              <a:latin typeface="Cambria Math" panose="02040503050406030204" pitchFamily="18" charset="0"/>
                            </a:rPr>
                          </m:ctrlPr>
                        </m:sSubPr>
                        <m:e>
                          <m:r>
                            <a:rPr lang="en-US" sz="2000" b="1" i="1" smtClean="0">
                              <a:solidFill>
                                <a:srgbClr val="FF0000"/>
                              </a:solidFill>
                              <a:latin typeface="Cambria Math" panose="02040503050406030204" pitchFamily="18" charset="0"/>
                            </a:rPr>
                            <m:t>𝝈</m:t>
                          </m:r>
                        </m:e>
                        <m:sub>
                          <m:r>
                            <a:rPr lang="en-US" sz="2000" b="1" i="1" smtClean="0">
                              <a:solidFill>
                                <a:srgbClr val="FF0000"/>
                              </a:solidFill>
                              <a:latin typeface="Cambria Math" panose="02040503050406030204" pitchFamily="18" charset="0"/>
                            </a:rPr>
                            <m:t>𝒙</m:t>
                          </m:r>
                        </m:sub>
                      </m:sSub>
                    </m:oMath>
                  </a14:m>
                  <a:endParaRPr lang="en-US" sz="2000" b="1" dirty="0">
                    <a:solidFill>
                      <a:srgbClr val="FF0000"/>
                    </a:solidFill>
                  </a:endParaRPr>
                </a:p>
              </p:txBody>
            </p:sp>
          </mc:Choice>
          <mc:Fallback>
            <p:sp>
              <p:nvSpPr>
                <p:cNvPr id="37" name="TextBox 36">
                  <a:extLst>
                    <a:ext uri="{FF2B5EF4-FFF2-40B4-BE49-F238E27FC236}">
                      <a16:creationId xmlns:a16="http://schemas.microsoft.com/office/drawing/2014/main" id="{3151B0DE-7654-CD75-D002-852DD020370E}"/>
                    </a:ext>
                  </a:extLst>
                </p:cNvPr>
                <p:cNvSpPr txBox="1">
                  <a:spLocks noRot="1" noChangeAspect="1" noMove="1" noResize="1" noEditPoints="1" noAdjustHandles="1" noChangeArrowheads="1" noChangeShapeType="1" noTextEdit="1"/>
                </p:cNvSpPr>
                <p:nvPr/>
              </p:nvSpPr>
              <p:spPr>
                <a:xfrm>
                  <a:off x="5386397" y="3582310"/>
                  <a:ext cx="2677464" cy="400110"/>
                </a:xfrm>
                <a:prstGeom prst="rect">
                  <a:avLst/>
                </a:prstGeom>
                <a:blipFill>
                  <a:blip r:embed="rId9"/>
                  <a:stretch>
                    <a:fillRect l="-2358" t="-9375" b="-28125"/>
                  </a:stretch>
                </a:blipFill>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2D2407E6-E35C-916D-C6CB-AAD2DC7FD865}"/>
                </a:ext>
              </a:extLst>
            </p:cNvPr>
            <p:cNvCxnSpPr>
              <a:cxnSpLocks/>
            </p:cNvCxnSpPr>
            <p:nvPr/>
          </p:nvCxnSpPr>
          <p:spPr>
            <a:xfrm>
              <a:off x="6652288" y="3993603"/>
              <a:ext cx="584853" cy="570814"/>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14509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C68AB-816A-D216-59C1-ED0BE0FEA0B6}"/>
            </a:ext>
          </a:extLst>
        </p:cNvPr>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5486786A-90C5-3C1D-5316-7780714400DC}"/>
              </a:ext>
            </a:extLst>
          </p:cNvPr>
          <p:cNvSpPr>
            <a:spLocks noGrp="1"/>
          </p:cNvSpPr>
          <p:nvPr>
            <p:ph type="sldNum" sz="quarter" idx="12"/>
          </p:nvPr>
        </p:nvSpPr>
        <p:spPr/>
        <p:txBody>
          <a:bodyPr/>
          <a:lstStyle/>
          <a:p>
            <a:fld id="{B1CC25B5-628A-D14A-853B-6853CB5CAC68}" type="slidenum">
              <a:rPr lang="en-US" smtClean="0"/>
              <a:t>9</a:t>
            </a:fld>
            <a:endParaRPr lang="en-US"/>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F33A7ADC-8E73-72E5-1066-CE55E57B35AA}"/>
                  </a:ext>
                </a:extLst>
              </p:cNvPr>
              <p:cNvSpPr txBox="1"/>
              <p:nvPr/>
            </p:nvSpPr>
            <p:spPr>
              <a:xfrm>
                <a:off x="0" y="1641855"/>
                <a:ext cx="12191999" cy="938334"/>
              </a:xfrm>
              <a:prstGeom prst="rect">
                <a:avLst/>
              </a:prstGeom>
              <a:noFill/>
            </p:spPr>
            <p:txBody>
              <a:bodyPr wrap="square" lIns="0" tIns="0" rIns="0" bIns="0" rtlCol="0">
                <a:spAutoFit/>
              </a:bodyPr>
              <a:lstStyle/>
              <a:p>
                <a:pPr/>
                <a14:m>
                  <m:oMathPara xmlns:m="http://schemas.openxmlformats.org/officeDocument/2006/math">
                    <m:oMath>
                      <m:r>
                        <m:rPr>
                          <m:nor/>
                        </m:rPr>
                        <a:rPr lang="en-US" sz="2800" b="0" i="0" smtClean="0">
                          <a:latin typeface="Cambria Math" panose="02040503050406030204" pitchFamily="18" charset="0"/>
                        </a:rPr>
                        <m:t>Beam Brightness</m:t>
                      </m:r>
                      <m:r>
                        <a:rPr lang="en-US" sz="2800" b="0" i="1" smtClean="0">
                          <a:latin typeface="Cambria Math" panose="02040503050406030204" pitchFamily="18" charset="0"/>
                        </a:rPr>
                        <m:t> =</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r>
                            <m:rPr>
                              <m:nor/>
                            </m:rPr>
                            <a:rPr lang="en-US" sz="2800" b="0" i="0" smtClean="0">
                              <a:latin typeface="Cambria Math" panose="02040503050406030204" pitchFamily="18" charset="0"/>
                            </a:rPr>
                            <m:t>Phase Space Volume</m:t>
                          </m:r>
                        </m:den>
                      </m:f>
                      <m:r>
                        <a:rPr lang="en-US" sz="2800" b="0" i="1" smtClean="0">
                          <a:latin typeface="Cambria Math" panose="02040503050406030204" pitchFamily="18" charset="0"/>
                        </a:rPr>
                        <m:t>=</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sSub>
                            <m:sSubPr>
                              <m:ctrlPr>
                                <a:rPr lang="en-US" sz="2800" b="0" i="1" smtClean="0">
                                  <a:solidFill>
                                    <a:srgbClr val="FF0000"/>
                                  </a:solidFill>
                                  <a:latin typeface="Cambria Math" panose="02040503050406030204" pitchFamily="18" charset="0"/>
                                </a:rPr>
                              </m:ctrlPr>
                            </m:sSubPr>
                            <m:e>
                              <m:r>
                                <m:rPr>
                                  <m:sty m:val="p"/>
                                </m:rPr>
                                <a:rPr lang="en-US" sz="2800" b="0" i="1" smtClean="0">
                                  <a:solidFill>
                                    <a:srgbClr val="FF0000"/>
                                  </a:solidFill>
                                  <a:latin typeface="Cambria Math" panose="02040503050406030204" pitchFamily="18" charset="0"/>
                                </a:rPr>
                                <m:t>σ</m:t>
                              </m:r>
                            </m:e>
                            <m:sub>
                              <m:r>
                                <a:rPr lang="en-US" sz="2800" b="0" i="1" smtClean="0">
                                  <a:solidFill>
                                    <a:srgbClr val="FF0000"/>
                                  </a:solidFill>
                                  <a:latin typeface="Cambria Math" panose="02040503050406030204" pitchFamily="18" charset="0"/>
                                </a:rPr>
                                <m:t>𝑥</m:t>
                              </m:r>
                            </m:sub>
                          </m:sSub>
                          <m:sSub>
                            <m:sSubPr>
                              <m:ctrlPr>
                                <a:rPr lang="en-US" sz="2800" b="0" i="1" smtClean="0">
                                  <a:solidFill>
                                    <a:srgbClr val="FF0000"/>
                                  </a:solidFill>
                                  <a:latin typeface="Cambria Math" panose="02040503050406030204" pitchFamily="18" charset="0"/>
                                </a:rPr>
                              </m:ctrlPr>
                            </m:sSubPr>
                            <m:e>
                              <m:r>
                                <m:rPr>
                                  <m:sty m:val="p"/>
                                </m:rPr>
                                <a:rPr lang="en-US" sz="2800" b="0" i="1" smtClean="0">
                                  <a:solidFill>
                                    <a:srgbClr val="FF0000"/>
                                  </a:solidFill>
                                  <a:latin typeface="Cambria Math" panose="02040503050406030204" pitchFamily="18" charset="0"/>
                                </a:rPr>
                                <m:t>σ</m:t>
                              </m:r>
                            </m:e>
                            <m:sub>
                              <m:r>
                                <a:rPr lang="en-US" sz="2800" b="0" i="1" smtClean="0">
                                  <a:solidFill>
                                    <a:srgbClr val="FF0000"/>
                                  </a:solidFill>
                                  <a:latin typeface="Cambria Math" panose="02040503050406030204" pitchFamily="18" charset="0"/>
                                </a:rPr>
                                <m:t>𝑦</m:t>
                              </m:r>
                            </m:sub>
                          </m:sSub>
                          <m:sSub>
                            <m:sSubPr>
                              <m:ctrlPr>
                                <a:rPr lang="en-US" sz="2800" b="0" i="1" smtClean="0">
                                  <a:latin typeface="Cambria Math" panose="02040503050406030204" pitchFamily="18" charset="0"/>
                                </a:rPr>
                              </m:ctrlPr>
                            </m:sSubPr>
                            <m:e>
                              <m:r>
                                <m:rPr>
                                  <m:sty m:val="p"/>
                                </m:rPr>
                                <a:rPr lang="en-US" sz="2800" b="0" i="1" smtClean="0">
                                  <a:latin typeface="Cambria Math" panose="02040503050406030204" pitchFamily="18" charset="0"/>
                                </a:rPr>
                                <m:t>σ</m:t>
                              </m:r>
                            </m:e>
                            <m:sub>
                              <m:r>
                                <a:rPr lang="en-US" sz="2800" b="0" i="1" smtClean="0">
                                  <a:latin typeface="Cambria Math" panose="02040503050406030204" pitchFamily="18" charset="0"/>
                                </a:rPr>
                                <m:t>𝑡</m:t>
                              </m:r>
                            </m:sub>
                          </m:sSub>
                          <m:sSub>
                            <m:sSubPr>
                              <m:ctrlPr>
                                <a:rPr lang="en-US" sz="2800" b="0" i="1" smtClean="0">
                                  <a:solidFill>
                                    <a:schemeClr val="tx1"/>
                                  </a:solidFill>
                                  <a:latin typeface="Cambria Math" panose="02040503050406030204" pitchFamily="18" charset="0"/>
                                </a:rPr>
                              </m:ctrlPr>
                            </m:sSub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𝜎</m:t>
                                  </m:r>
                                </m:e>
                                <m:sub>
                                  <m:r>
                                    <a:rPr lang="en-US" sz="2800" b="0" i="1" smtClean="0">
                                      <a:solidFill>
                                        <a:schemeClr val="tx1"/>
                                      </a:solidFill>
                                      <a:latin typeface="Cambria Math" panose="02040503050406030204" pitchFamily="18" charset="0"/>
                                    </a:rPr>
                                    <m:t>𝑝𝑥</m:t>
                                  </m:r>
                                </m:sub>
                              </m:sSub>
                              <m:r>
                                <a:rPr lang="en-US" sz="2800" b="0" i="1" smtClean="0">
                                  <a:latin typeface="Cambria Math" panose="02040503050406030204" pitchFamily="18" charset="0"/>
                                </a:rPr>
                                <m:t>𝜎</m:t>
                              </m:r>
                            </m:e>
                            <m:sub>
                              <m:r>
                                <a:rPr lang="en-US" sz="2800" b="0" i="1" smtClean="0">
                                  <a:latin typeface="Cambria Math" panose="02040503050406030204" pitchFamily="18" charset="0"/>
                                </a:rPr>
                                <m:t>𝑝𝑦</m:t>
                              </m:r>
                            </m:sub>
                          </m:sSub>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𝜎</m:t>
                              </m:r>
                            </m:e>
                            <m:sub>
                              <m:r>
                                <a:rPr lang="en-US" sz="2800" b="0" i="1" smtClean="0">
                                  <a:latin typeface="Cambria Math" panose="02040503050406030204" pitchFamily="18" charset="0"/>
                                </a:rPr>
                                <m:t>𝐸</m:t>
                              </m:r>
                            </m:sub>
                          </m:sSub>
                        </m:den>
                      </m:f>
                    </m:oMath>
                  </m:oMathPara>
                </a14:m>
                <a:endParaRPr lang="en-US" sz="2800" dirty="0"/>
              </a:p>
            </p:txBody>
          </p:sp>
        </mc:Choice>
        <mc:Fallback>
          <p:sp>
            <p:nvSpPr>
              <p:cNvPr id="16" name="TextBox 15">
                <a:extLst>
                  <a:ext uri="{FF2B5EF4-FFF2-40B4-BE49-F238E27FC236}">
                    <a16:creationId xmlns:a16="http://schemas.microsoft.com/office/drawing/2014/main" id="{F33A7ADC-8E73-72E5-1066-CE55E57B35AA}"/>
                  </a:ext>
                </a:extLst>
              </p:cNvPr>
              <p:cNvSpPr txBox="1">
                <a:spLocks noRot="1" noChangeAspect="1" noMove="1" noResize="1" noEditPoints="1" noAdjustHandles="1" noChangeArrowheads="1" noChangeShapeType="1" noTextEdit="1"/>
              </p:cNvSpPr>
              <p:nvPr/>
            </p:nvSpPr>
            <p:spPr>
              <a:xfrm>
                <a:off x="0" y="1641855"/>
                <a:ext cx="12191999" cy="938334"/>
              </a:xfrm>
              <a:prstGeom prst="rect">
                <a:avLst/>
              </a:prstGeom>
              <a:blipFill>
                <a:blip r:embed="rId2"/>
                <a:stretch>
                  <a:fillRect t="-8000"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3EBEBBB2-AD24-BB8E-A250-4FDCF026C4B3}"/>
                  </a:ext>
                </a:extLst>
              </p:cNvPr>
              <p:cNvSpPr txBox="1"/>
              <p:nvPr/>
            </p:nvSpPr>
            <p:spPr>
              <a:xfrm>
                <a:off x="8904212" y="461665"/>
                <a:ext cx="2774862" cy="465833"/>
              </a:xfrm>
              <a:prstGeom prst="rect">
                <a:avLst/>
              </a:prstGeom>
              <a:noFill/>
            </p:spPr>
            <p:txBody>
              <a:bodyPr wrap="none" rtlCol="0">
                <a:spAutoFit/>
              </a:bodyPr>
              <a:lstStyle/>
              <a:p>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3</m:t>
                        </m:r>
                      </m:sup>
                    </m:sSup>
                    <m:r>
                      <a:rPr lang="en-US" sz="2400" b="0" i="1" smtClean="0">
                        <a:latin typeface="Cambria Math" panose="02040503050406030204" pitchFamily="18" charset="0"/>
                      </a:rPr>
                      <m:t> </m:t>
                    </m:r>
                    <m:r>
                      <m:rPr>
                        <m:nor/>
                      </m:rPr>
                      <a:rPr lang="en-US" sz="2400" b="0" i="0" smtClean="0">
                        <a:latin typeface="Cambria Math" panose="02040503050406030204" pitchFamily="18" charset="0"/>
                      </a:rPr>
                      <m:t>to </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5</m:t>
                        </m:r>
                      </m:sup>
                    </m:sSup>
                  </m:oMath>
                </a14:m>
                <a:r>
                  <a:rPr lang="en-US" sz="2400" dirty="0"/>
                  <a:t> electrons</a:t>
                </a:r>
              </a:p>
            </p:txBody>
          </p:sp>
        </mc:Choice>
        <mc:Fallback>
          <p:sp>
            <p:nvSpPr>
              <p:cNvPr id="18" name="TextBox 17">
                <a:extLst>
                  <a:ext uri="{FF2B5EF4-FFF2-40B4-BE49-F238E27FC236}">
                    <a16:creationId xmlns:a16="http://schemas.microsoft.com/office/drawing/2014/main" id="{3EBEBBB2-AD24-BB8E-A250-4FDCF026C4B3}"/>
                  </a:ext>
                </a:extLst>
              </p:cNvPr>
              <p:cNvSpPr txBox="1">
                <a:spLocks noRot="1" noChangeAspect="1" noMove="1" noResize="1" noEditPoints="1" noAdjustHandles="1" noChangeArrowheads="1" noChangeShapeType="1" noTextEdit="1"/>
              </p:cNvSpPr>
              <p:nvPr/>
            </p:nvSpPr>
            <p:spPr>
              <a:xfrm>
                <a:off x="8904212" y="461665"/>
                <a:ext cx="2774862" cy="465833"/>
              </a:xfrm>
              <a:prstGeom prst="rect">
                <a:avLst/>
              </a:prstGeom>
              <a:blipFill>
                <a:blip r:embed="rId3"/>
                <a:stretch>
                  <a:fillRect l="-913" t="-8108" r="-2283" b="-29730"/>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74FE0A0E-2F74-0A4A-F18F-8A1D72516A90}"/>
              </a:ext>
            </a:extLst>
          </p:cNvPr>
          <p:cNvCxnSpPr>
            <a:cxnSpLocks/>
            <a:stCxn id="18" idx="2"/>
          </p:cNvCxnSpPr>
          <p:nvPr/>
        </p:nvCxnSpPr>
        <p:spPr>
          <a:xfrm flipH="1">
            <a:off x="9639300" y="927498"/>
            <a:ext cx="652343" cy="714357"/>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6012A673-19CB-1D99-06E0-92791F098DF5}"/>
              </a:ext>
            </a:extLst>
          </p:cNvPr>
          <p:cNvSpPr txBox="1"/>
          <p:nvPr/>
        </p:nvSpPr>
        <p:spPr>
          <a:xfrm>
            <a:off x="0" y="0"/>
            <a:ext cx="12192000" cy="461665"/>
          </a:xfrm>
          <a:prstGeom prst="rect">
            <a:avLst/>
          </a:prstGeom>
          <a:noFill/>
        </p:spPr>
        <p:txBody>
          <a:bodyPr wrap="square" rtlCol="0">
            <a:spAutoFit/>
          </a:bodyPr>
          <a:lstStyle/>
          <a:p>
            <a:r>
              <a:rPr lang="en-US" sz="2400" dirty="0"/>
              <a:t>For applications like ultrafast electron diffraction,</a:t>
            </a:r>
          </a:p>
        </p:txBody>
      </p:sp>
      <p:cxnSp>
        <p:nvCxnSpPr>
          <p:cNvPr id="2" name="Straight Arrow Connector 1">
            <a:extLst>
              <a:ext uri="{FF2B5EF4-FFF2-40B4-BE49-F238E27FC236}">
                <a16:creationId xmlns:a16="http://schemas.microsoft.com/office/drawing/2014/main" id="{7A654029-CC52-6CB1-7BD1-353F81C13FF8}"/>
              </a:ext>
            </a:extLst>
          </p:cNvPr>
          <p:cNvCxnSpPr>
            <a:cxnSpLocks/>
            <a:stCxn id="3" idx="0"/>
          </p:cNvCxnSpPr>
          <p:nvPr/>
        </p:nvCxnSpPr>
        <p:spPr>
          <a:xfrm flipV="1">
            <a:off x="8062028" y="2671906"/>
            <a:ext cx="235527" cy="389897"/>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F8721AF6-7B54-CE22-E79B-8D3F6549226B}"/>
                  </a:ext>
                </a:extLst>
              </p:cNvPr>
              <p:cNvSpPr txBox="1"/>
              <p:nvPr/>
            </p:nvSpPr>
            <p:spPr>
              <a:xfrm>
                <a:off x="7432561" y="3061803"/>
                <a:ext cx="1258934" cy="461665"/>
              </a:xfrm>
              <a:prstGeom prst="rect">
                <a:avLst/>
              </a:prstGeom>
              <a:noFill/>
            </p:spPr>
            <p:txBody>
              <a:bodyPr wrap="none" rtlCol="0">
                <a:spAutoFit/>
              </a:bodyPr>
              <a:lstStyle/>
              <a:p>
                <a:pPr algn="ctr"/>
                <a:r>
                  <a:rPr lang="en-US" sz="2400" dirty="0">
                    <a:solidFill>
                      <a:srgbClr val="FF0000"/>
                    </a:solidFill>
                  </a:rPr>
                  <a:t>&gt; </a:t>
                </a:r>
                <a14:m>
                  <m:oMath xmlns:m="http://schemas.openxmlformats.org/officeDocument/2006/math">
                    <m:r>
                      <a:rPr lang="en-US" sz="2400" b="0" i="1" smtClean="0">
                        <a:solidFill>
                          <a:srgbClr val="FF0000"/>
                        </a:solidFill>
                        <a:latin typeface="Cambria Math" panose="02040503050406030204" pitchFamily="18" charset="0"/>
                      </a:rPr>
                      <m:t>20 </m:t>
                    </m:r>
                    <m:r>
                      <a:rPr lang="en-US" sz="2400" b="0" i="1" smtClean="0">
                        <a:solidFill>
                          <a:srgbClr val="FF0000"/>
                        </a:solidFill>
                        <a:latin typeface="Cambria Math" panose="02040503050406030204" pitchFamily="18" charset="0"/>
                      </a:rPr>
                      <m:t>𝜇</m:t>
                    </m:r>
                  </m:oMath>
                </a14:m>
                <a:r>
                  <a:rPr lang="en-US" sz="2400" dirty="0">
                    <a:solidFill>
                      <a:srgbClr val="FF0000"/>
                    </a:solidFill>
                  </a:rPr>
                  <a:t>m</a:t>
                </a:r>
              </a:p>
            </p:txBody>
          </p:sp>
        </mc:Choice>
        <mc:Fallback>
          <p:sp>
            <p:nvSpPr>
              <p:cNvPr id="3" name="TextBox 2">
                <a:extLst>
                  <a:ext uri="{FF2B5EF4-FFF2-40B4-BE49-F238E27FC236}">
                    <a16:creationId xmlns:a16="http://schemas.microsoft.com/office/drawing/2014/main" id="{F8721AF6-7B54-CE22-E79B-8D3F6549226B}"/>
                  </a:ext>
                </a:extLst>
              </p:cNvPr>
              <p:cNvSpPr txBox="1">
                <a:spLocks noRot="1" noChangeAspect="1" noMove="1" noResize="1" noEditPoints="1" noAdjustHandles="1" noChangeArrowheads="1" noChangeShapeType="1" noTextEdit="1"/>
              </p:cNvSpPr>
              <p:nvPr/>
            </p:nvSpPr>
            <p:spPr>
              <a:xfrm>
                <a:off x="7432561" y="3061803"/>
                <a:ext cx="1258934" cy="461665"/>
              </a:xfrm>
              <a:prstGeom prst="rect">
                <a:avLst/>
              </a:prstGeom>
              <a:blipFill>
                <a:blip r:embed="rId4"/>
                <a:stretch>
                  <a:fillRect l="-7000" t="-5263" r="-6000" b="-28947"/>
                </a:stretch>
              </a:blipFill>
            </p:spPr>
            <p:txBody>
              <a:bodyPr/>
              <a:lstStyle/>
              <a:p>
                <a:r>
                  <a:rPr lang="en-US">
                    <a:noFill/>
                  </a:rPr>
                  <a:t> </a:t>
                </a:r>
              </a:p>
            </p:txBody>
          </p:sp>
        </mc:Fallback>
      </mc:AlternateContent>
      <p:cxnSp>
        <p:nvCxnSpPr>
          <p:cNvPr id="4" name="Straight Arrow Connector 3">
            <a:extLst>
              <a:ext uri="{FF2B5EF4-FFF2-40B4-BE49-F238E27FC236}">
                <a16:creationId xmlns:a16="http://schemas.microsoft.com/office/drawing/2014/main" id="{F082A45B-F7D3-C008-7F52-FE4E259B9D69}"/>
              </a:ext>
            </a:extLst>
          </p:cNvPr>
          <p:cNvCxnSpPr>
            <a:cxnSpLocks/>
            <a:stCxn id="3" idx="0"/>
          </p:cNvCxnSpPr>
          <p:nvPr/>
        </p:nvCxnSpPr>
        <p:spPr>
          <a:xfrm flipV="1">
            <a:off x="8062028" y="2680710"/>
            <a:ext cx="629467" cy="381093"/>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8E1CFEEB-D916-F263-6C87-1FCC777351CB}"/>
                  </a:ext>
                </a:extLst>
              </p:cNvPr>
              <p:cNvSpPr txBox="1"/>
              <p:nvPr/>
            </p:nvSpPr>
            <p:spPr>
              <a:xfrm>
                <a:off x="8632285" y="3063713"/>
                <a:ext cx="1708609" cy="461665"/>
              </a:xfrm>
              <a:prstGeom prst="rect">
                <a:avLst/>
              </a:prstGeom>
              <a:noFill/>
            </p:spPr>
            <p:txBody>
              <a:bodyPr wrap="none" rtlCol="0">
                <a:spAutoFit/>
              </a:bodyPr>
              <a:lstStyle/>
              <a:p>
                <a14:m>
                  <m:oMath xmlns:m="http://schemas.openxmlformats.org/officeDocument/2006/math">
                    <m:r>
                      <a:rPr lang="en-US" sz="2400" b="0" i="1" smtClean="0">
                        <a:latin typeface="Cambria Math" panose="02040503050406030204" pitchFamily="18" charset="0"/>
                      </a:rPr>
                      <m:t>10</m:t>
                    </m:r>
                  </m:oMath>
                </a14:m>
                <a:r>
                  <a:rPr lang="en-US" sz="2400" dirty="0"/>
                  <a:t> fs to 1 </a:t>
                </a:r>
                <a:r>
                  <a:rPr lang="en-US" sz="2400" dirty="0" err="1"/>
                  <a:t>ps</a:t>
                </a:r>
                <a:endParaRPr lang="en-US" sz="2400" dirty="0"/>
              </a:p>
            </p:txBody>
          </p:sp>
        </mc:Choice>
        <mc:Fallback>
          <p:sp>
            <p:nvSpPr>
              <p:cNvPr id="22" name="TextBox 21">
                <a:extLst>
                  <a:ext uri="{FF2B5EF4-FFF2-40B4-BE49-F238E27FC236}">
                    <a16:creationId xmlns:a16="http://schemas.microsoft.com/office/drawing/2014/main" id="{8E1CFEEB-D916-F263-6C87-1FCC777351CB}"/>
                  </a:ext>
                </a:extLst>
              </p:cNvPr>
              <p:cNvSpPr txBox="1">
                <a:spLocks noRot="1" noChangeAspect="1" noMove="1" noResize="1" noEditPoints="1" noAdjustHandles="1" noChangeArrowheads="1" noChangeShapeType="1" noTextEdit="1"/>
              </p:cNvSpPr>
              <p:nvPr/>
            </p:nvSpPr>
            <p:spPr>
              <a:xfrm>
                <a:off x="8632285" y="3063713"/>
                <a:ext cx="1708609" cy="461665"/>
              </a:xfrm>
              <a:prstGeom prst="rect">
                <a:avLst/>
              </a:prstGeom>
              <a:blipFill>
                <a:blip r:embed="rId5"/>
                <a:stretch>
                  <a:fillRect l="-735" t="-8108" r="-4412" b="-29730"/>
                </a:stretch>
              </a:blipFill>
            </p:spPr>
            <p:txBody>
              <a:bodyPr/>
              <a:lstStyle/>
              <a:p>
                <a:r>
                  <a:rPr lang="en-US">
                    <a:noFill/>
                  </a:rPr>
                  <a:t> </a:t>
                </a:r>
              </a:p>
            </p:txBody>
          </p:sp>
        </mc:Fallback>
      </mc:AlternateContent>
      <p:cxnSp>
        <p:nvCxnSpPr>
          <p:cNvPr id="23" name="Straight Arrow Connector 22">
            <a:extLst>
              <a:ext uri="{FF2B5EF4-FFF2-40B4-BE49-F238E27FC236}">
                <a16:creationId xmlns:a16="http://schemas.microsoft.com/office/drawing/2014/main" id="{CD8B96B2-FBB3-A93C-CCBC-4CA39B6EB451}"/>
              </a:ext>
            </a:extLst>
          </p:cNvPr>
          <p:cNvCxnSpPr>
            <a:cxnSpLocks/>
            <a:stCxn id="22" idx="0"/>
          </p:cNvCxnSpPr>
          <p:nvPr/>
        </p:nvCxnSpPr>
        <p:spPr>
          <a:xfrm flipH="1" flipV="1">
            <a:off x="9161469" y="2698595"/>
            <a:ext cx="325121" cy="365118"/>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CAC947F3-BE9E-7A9A-8FE1-398E10605FA0}"/>
                  </a:ext>
                </a:extLst>
              </p:cNvPr>
              <p:cNvSpPr txBox="1"/>
              <p:nvPr/>
            </p:nvSpPr>
            <p:spPr>
              <a:xfrm>
                <a:off x="10487101" y="3061804"/>
                <a:ext cx="1089529" cy="461665"/>
              </a:xfrm>
              <a:prstGeom prst="rect">
                <a:avLst/>
              </a:prstGeom>
              <a:noFill/>
              <a:ln>
                <a:noFill/>
              </a:ln>
            </p:spPr>
            <p:txBody>
              <a:bodyPr wrap="none" rtlCol="0">
                <a:spAutoFit/>
              </a:bodyPr>
              <a:lstStyle/>
              <a:p>
                <a14:m>
                  <m:oMathPara xmlns:m="http://schemas.openxmlformats.org/officeDocument/2006/math">
                    <m:oMath>
                      <m:r>
                        <a:rPr lang="en-US" sz="2400" b="0" i="1" smtClean="0">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𝑘</m:t>
                          </m:r>
                        </m:e>
                        <m:sub>
                          <m:r>
                            <m:rPr>
                              <m:sty m:val="p"/>
                            </m:rPr>
                            <a:rPr lang="en-US" sz="2400" b="0" i="1" smtClean="0">
                              <a:solidFill>
                                <a:schemeClr val="tx1"/>
                              </a:solidFill>
                              <a:latin typeface="Cambria Math" panose="02040503050406030204" pitchFamily="18" charset="0"/>
                            </a:rPr>
                            <m:t>B</m:t>
                          </m:r>
                        </m:sub>
                      </m:sSub>
                      <m:r>
                        <a:rPr lang="en-US" sz="2400" b="0" i="1" smtClean="0">
                          <a:solidFill>
                            <a:schemeClr val="tx1"/>
                          </a:solidFill>
                          <a:latin typeface="Cambria Math" panose="02040503050406030204" pitchFamily="18" charset="0"/>
                        </a:rPr>
                        <m:t>𝑇</m:t>
                      </m:r>
                    </m:oMath>
                  </m:oMathPara>
                </a14:m>
              </a:p>
            </p:txBody>
          </p:sp>
        </mc:Choice>
        <mc:Fallback>
          <p:sp>
            <p:nvSpPr>
              <p:cNvPr id="24" name="TextBox 23">
                <a:extLst>
                  <a:ext uri="{FF2B5EF4-FFF2-40B4-BE49-F238E27FC236}">
                    <a16:creationId xmlns:a16="http://schemas.microsoft.com/office/drawing/2014/main" id="{CAC947F3-BE9E-7A9A-8FE1-398E10605FA0}"/>
                  </a:ext>
                </a:extLst>
              </p:cNvPr>
              <p:cNvSpPr txBox="1">
                <a:spLocks noRot="1" noChangeAspect="1" noMove="1" noResize="1" noEditPoints="1" noAdjustHandles="1" noChangeArrowheads="1" noChangeShapeType="1" noTextEdit="1"/>
              </p:cNvSpPr>
              <p:nvPr/>
            </p:nvSpPr>
            <p:spPr>
              <a:xfrm>
                <a:off x="10487101" y="3061804"/>
                <a:ext cx="1089529" cy="461665"/>
              </a:xfrm>
              <a:prstGeom prst="rect">
                <a:avLst/>
              </a:prstGeom>
              <a:blipFill>
                <a:blip r:embed="rId6"/>
                <a:stretch>
                  <a:fillRect t="-7895" r="-11494" b="-26316"/>
                </a:stretch>
              </a:blipFill>
              <a:ln>
                <a:noFill/>
              </a:ln>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6FBD84E3-9BAB-1032-0609-6CDB5843A5DF}"/>
              </a:ext>
            </a:extLst>
          </p:cNvPr>
          <p:cNvCxnSpPr>
            <a:cxnSpLocks/>
            <a:stCxn id="24" idx="0"/>
          </p:cNvCxnSpPr>
          <p:nvPr/>
        </p:nvCxnSpPr>
        <p:spPr>
          <a:xfrm flipH="1" flipV="1">
            <a:off x="10570699" y="2698595"/>
            <a:ext cx="461167" cy="36320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FB6DAE8C-7C15-AAB4-F68E-6ADDB8CF5742}"/>
              </a:ext>
            </a:extLst>
          </p:cNvPr>
          <p:cNvCxnSpPr>
            <a:stCxn id="3" idx="1"/>
            <a:endCxn id="22" idx="1"/>
          </p:cNvCxnSpPr>
          <p:nvPr/>
        </p:nvCxnSpPr>
        <p:spPr>
          <a:xfrm>
            <a:off x="7432561" y="3292636"/>
            <a:ext cx="1199724" cy="191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2CE49CDB-C3FA-55E7-BA59-4B5560C18DA0}"/>
                  </a:ext>
                </a:extLst>
              </p:cNvPr>
              <p:cNvSpPr txBox="1"/>
              <p:nvPr/>
            </p:nvSpPr>
            <p:spPr>
              <a:xfrm>
                <a:off x="6714388" y="3407097"/>
                <a:ext cx="2695290" cy="830997"/>
              </a:xfrm>
              <a:prstGeom prst="rect">
                <a:avLst/>
              </a:prstGeom>
              <a:noFill/>
            </p:spPr>
            <p:txBody>
              <a:bodyPr wrap="none" rtlCol="0">
                <a:spAutoFit/>
              </a:bodyPr>
              <a:lstStyle/>
              <a:p>
                <a:pPr algn="ctr"/>
                <a14:m>
                  <m:oMath xmlns:m="http://schemas.openxmlformats.org/officeDocument/2006/math">
                    <m:r>
                      <a:rPr lang="en-US" sz="2400" b="0" i="1" smtClean="0">
                        <a:solidFill>
                          <a:srgbClr val="FF0000"/>
                        </a:solidFill>
                        <a:latin typeface="Cambria Math" panose="02040503050406030204" pitchFamily="18" charset="0"/>
                      </a:rPr>
                      <m:t>0.24 </m:t>
                    </m:r>
                    <m:r>
                      <a:rPr lang="en-US" sz="2400" b="0" i="1" smtClean="0">
                        <a:solidFill>
                          <a:srgbClr val="FF0000"/>
                        </a:solidFill>
                        <a:latin typeface="Cambria Math" panose="02040503050406030204" pitchFamily="18" charset="0"/>
                      </a:rPr>
                      <m:t>𝜇</m:t>
                    </m:r>
                  </m:oMath>
                </a14:m>
                <a:r>
                  <a:rPr lang="en-US" sz="2400" dirty="0">
                    <a:solidFill>
                      <a:srgbClr val="FF0000"/>
                    </a:solidFill>
                  </a:rPr>
                  <a:t>m to 2.4 </a:t>
                </a:r>
                <a14:m>
                  <m:oMath xmlns:m="http://schemas.openxmlformats.org/officeDocument/2006/math">
                    <m:r>
                      <a:rPr lang="en-US" sz="2400" b="0" i="1" smtClean="0">
                        <a:solidFill>
                          <a:srgbClr val="FF0000"/>
                        </a:solidFill>
                        <a:latin typeface="Cambria Math" panose="02040503050406030204" pitchFamily="18" charset="0"/>
                      </a:rPr>
                      <m:t>𝜇</m:t>
                    </m:r>
                  </m:oMath>
                </a14:m>
                <a:r>
                  <a:rPr lang="en-US" sz="2400" dirty="0">
                    <a:solidFill>
                      <a:srgbClr val="FF0000"/>
                    </a:solidFill>
                  </a:rPr>
                  <a:t>m</a:t>
                </a:r>
              </a:p>
              <a:p>
                <a:pPr algn="ctr"/>
                <a:r>
                  <a:rPr lang="en-US" sz="2400" dirty="0">
                    <a:solidFill>
                      <a:srgbClr val="FF0000"/>
                    </a:solidFill>
                  </a:rPr>
                  <a:t>with nano-emitters</a:t>
                </a:r>
              </a:p>
            </p:txBody>
          </p:sp>
        </mc:Choice>
        <mc:Fallback>
          <p:sp>
            <p:nvSpPr>
              <p:cNvPr id="7" name="TextBox 6">
                <a:extLst>
                  <a:ext uri="{FF2B5EF4-FFF2-40B4-BE49-F238E27FC236}">
                    <a16:creationId xmlns:a16="http://schemas.microsoft.com/office/drawing/2014/main" id="{2CE49CDB-C3FA-55E7-BA59-4B5560C18DA0}"/>
                  </a:ext>
                </a:extLst>
              </p:cNvPr>
              <p:cNvSpPr txBox="1">
                <a:spLocks noRot="1" noChangeAspect="1" noMove="1" noResize="1" noEditPoints="1" noAdjustHandles="1" noChangeArrowheads="1" noChangeShapeType="1" noTextEdit="1"/>
              </p:cNvSpPr>
              <p:nvPr/>
            </p:nvSpPr>
            <p:spPr>
              <a:xfrm>
                <a:off x="6714388" y="3407097"/>
                <a:ext cx="2695290" cy="830997"/>
              </a:xfrm>
              <a:prstGeom prst="rect">
                <a:avLst/>
              </a:prstGeom>
              <a:blipFill>
                <a:blip r:embed="rId7"/>
                <a:stretch>
                  <a:fillRect l="-935" t="-4545" r="-935" b="-15152"/>
                </a:stretch>
              </a:blipFill>
            </p:spPr>
            <p:txBody>
              <a:bodyPr/>
              <a:lstStyle/>
              <a:p>
                <a:r>
                  <a:rPr lang="en-US">
                    <a:noFill/>
                  </a:rPr>
                  <a:t> </a:t>
                </a:r>
              </a:p>
            </p:txBody>
          </p:sp>
        </mc:Fallback>
      </mc:AlternateContent>
    </p:spTree>
    <p:extLst>
      <p:ext uri="{BB962C8B-B14F-4D97-AF65-F5344CB8AC3E}">
        <p14:creationId xmlns:p14="http://schemas.microsoft.com/office/powerpoint/2010/main" val="3317222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DF7AD-5249-80CD-A931-F8E0EAD6A8F1}"/>
            </a:ext>
          </a:extLst>
        </p:cNvPr>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69555EEF-0539-A6AC-2189-A517AA916770}"/>
              </a:ext>
            </a:extLst>
          </p:cNvPr>
          <p:cNvSpPr>
            <a:spLocks noGrp="1"/>
          </p:cNvSpPr>
          <p:nvPr>
            <p:ph type="sldNum" sz="quarter" idx="12"/>
          </p:nvPr>
        </p:nvSpPr>
        <p:spPr/>
        <p:txBody>
          <a:bodyPr/>
          <a:lstStyle/>
          <a:p>
            <a:fld id="{B1CC25B5-628A-D14A-853B-6853CB5CAC68}" type="slidenum">
              <a:rPr lang="en-US" smtClean="0"/>
              <a:t>10</a:t>
            </a:fld>
            <a:endParaRPr lang="en-US"/>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84AB3B91-8998-6CB0-3321-5E9A5155E4C8}"/>
                  </a:ext>
                </a:extLst>
              </p:cNvPr>
              <p:cNvSpPr txBox="1"/>
              <p:nvPr/>
            </p:nvSpPr>
            <p:spPr>
              <a:xfrm>
                <a:off x="0" y="1641855"/>
                <a:ext cx="12191999" cy="938334"/>
              </a:xfrm>
              <a:prstGeom prst="rect">
                <a:avLst/>
              </a:prstGeom>
              <a:noFill/>
            </p:spPr>
            <p:txBody>
              <a:bodyPr wrap="square" lIns="0" tIns="0" rIns="0" bIns="0" rtlCol="0">
                <a:spAutoFit/>
              </a:bodyPr>
              <a:lstStyle/>
              <a:p>
                <a:pPr/>
                <a14:m>
                  <m:oMathPara xmlns:m="http://schemas.openxmlformats.org/officeDocument/2006/math">
                    <m:oMath>
                      <m:r>
                        <m:rPr>
                          <m:nor/>
                        </m:rPr>
                        <a:rPr lang="en-US" sz="2800" b="0" i="0" smtClean="0">
                          <a:latin typeface="Cambria Math" panose="02040503050406030204" pitchFamily="18" charset="0"/>
                        </a:rPr>
                        <m:t>Beam Brightness</m:t>
                      </m:r>
                      <m:r>
                        <a:rPr lang="en-US" sz="2800" b="0" i="1" smtClean="0">
                          <a:latin typeface="Cambria Math" panose="02040503050406030204" pitchFamily="18" charset="0"/>
                        </a:rPr>
                        <m:t> =</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r>
                            <m:rPr>
                              <m:nor/>
                            </m:rPr>
                            <a:rPr lang="en-US" sz="2800" b="0" i="0" smtClean="0">
                              <a:latin typeface="Cambria Math" panose="02040503050406030204" pitchFamily="18" charset="0"/>
                            </a:rPr>
                            <m:t>Phase Space Volume</m:t>
                          </m:r>
                        </m:den>
                      </m:f>
                      <m:r>
                        <a:rPr lang="en-US" sz="2800" b="0" i="1" smtClean="0">
                          <a:latin typeface="Cambria Math" panose="02040503050406030204" pitchFamily="18" charset="0"/>
                        </a:rPr>
                        <m:t>=</m:t>
                      </m:r>
                      <m:f>
                        <m:fPr>
                          <m:ctrlPr>
                            <a:rPr lang="en-US" sz="2800" b="0" i="0" smtClean="0">
                              <a:latin typeface="Cambria Math" panose="02040503050406030204" pitchFamily="18" charset="0"/>
                            </a:rPr>
                          </m:ctrlPr>
                        </m:fPr>
                        <m:num>
                          <m:r>
                            <m:rPr>
                              <m:nor/>
                            </m:rPr>
                            <a:rPr lang="en-US" sz="2800" b="0" i="0" smtClean="0">
                              <a:latin typeface="Cambria Math" panose="02040503050406030204" pitchFamily="18" charset="0"/>
                            </a:rPr>
                            <m:t>Total Charge</m:t>
                          </m:r>
                        </m:num>
                        <m:den>
                          <m:sSub>
                            <m:sSubPr>
                              <m:ctrlPr>
                                <a:rPr lang="en-US" sz="2800" b="0" i="1" smtClean="0">
                                  <a:solidFill>
                                    <a:srgbClr val="FF0000"/>
                                  </a:solidFill>
                                  <a:latin typeface="Cambria Math" panose="02040503050406030204" pitchFamily="18" charset="0"/>
                                </a:rPr>
                              </m:ctrlPr>
                            </m:sSubPr>
                            <m:e>
                              <m:r>
                                <m:rPr>
                                  <m:sty m:val="p"/>
                                </m:rPr>
                                <a:rPr lang="en-US" sz="2800" b="0" i="1" smtClean="0">
                                  <a:solidFill>
                                    <a:srgbClr val="FF0000"/>
                                  </a:solidFill>
                                  <a:latin typeface="Cambria Math" panose="02040503050406030204" pitchFamily="18" charset="0"/>
                                </a:rPr>
                                <m:t>σ</m:t>
                              </m:r>
                            </m:e>
                            <m:sub>
                              <m:r>
                                <a:rPr lang="en-US" sz="2800" b="0" i="1" smtClean="0">
                                  <a:solidFill>
                                    <a:srgbClr val="FF0000"/>
                                  </a:solidFill>
                                  <a:latin typeface="Cambria Math" panose="02040503050406030204" pitchFamily="18" charset="0"/>
                                </a:rPr>
                                <m:t>𝑥</m:t>
                              </m:r>
                            </m:sub>
                          </m:sSub>
                          <m:sSub>
                            <m:sSubPr>
                              <m:ctrlPr>
                                <a:rPr lang="en-US" sz="2800" b="0" i="1" smtClean="0">
                                  <a:solidFill>
                                    <a:srgbClr val="FF0000"/>
                                  </a:solidFill>
                                  <a:latin typeface="Cambria Math" panose="02040503050406030204" pitchFamily="18" charset="0"/>
                                </a:rPr>
                              </m:ctrlPr>
                            </m:sSubPr>
                            <m:e>
                              <m:r>
                                <m:rPr>
                                  <m:sty m:val="p"/>
                                </m:rPr>
                                <a:rPr lang="en-US" sz="2800" b="0" i="1" smtClean="0">
                                  <a:solidFill>
                                    <a:srgbClr val="FF0000"/>
                                  </a:solidFill>
                                  <a:latin typeface="Cambria Math" panose="02040503050406030204" pitchFamily="18" charset="0"/>
                                </a:rPr>
                                <m:t>σ</m:t>
                              </m:r>
                            </m:e>
                            <m:sub>
                              <m:r>
                                <a:rPr lang="en-US" sz="2800" b="0" i="1" smtClean="0">
                                  <a:solidFill>
                                    <a:srgbClr val="FF0000"/>
                                  </a:solidFill>
                                  <a:latin typeface="Cambria Math" panose="02040503050406030204" pitchFamily="18" charset="0"/>
                                </a:rPr>
                                <m:t>𝑦</m:t>
                              </m:r>
                            </m:sub>
                          </m:sSub>
                          <m:sSub>
                            <m:sSubPr>
                              <m:ctrlPr>
                                <a:rPr lang="en-US" sz="2800" b="0" i="1" smtClean="0">
                                  <a:latin typeface="Cambria Math" panose="02040503050406030204" pitchFamily="18" charset="0"/>
                                </a:rPr>
                              </m:ctrlPr>
                            </m:sSubPr>
                            <m:e>
                              <m:r>
                                <m:rPr>
                                  <m:sty m:val="p"/>
                                </m:rPr>
                                <a:rPr lang="en-US" sz="2800" b="0" i="1" smtClean="0">
                                  <a:latin typeface="Cambria Math" panose="02040503050406030204" pitchFamily="18" charset="0"/>
                                </a:rPr>
                                <m:t>σ</m:t>
                              </m:r>
                            </m:e>
                            <m:sub>
                              <m:r>
                                <a:rPr lang="en-US" sz="2800" b="0" i="1" smtClean="0">
                                  <a:latin typeface="Cambria Math" panose="02040503050406030204" pitchFamily="18" charset="0"/>
                                </a:rPr>
                                <m:t>𝑡</m:t>
                              </m:r>
                            </m:sub>
                          </m:sSub>
                          <m:sSub>
                            <m:sSubPr>
                              <m:ctrlPr>
                                <a:rPr lang="en-US" sz="2800" b="0" i="1" smtClean="0">
                                  <a:solidFill>
                                    <a:schemeClr val="tx1"/>
                                  </a:solidFill>
                                  <a:latin typeface="Cambria Math" panose="02040503050406030204" pitchFamily="18" charset="0"/>
                                </a:rPr>
                              </m:ctrlPr>
                            </m:sSub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𝜎</m:t>
                                  </m:r>
                                </m:e>
                                <m:sub>
                                  <m:r>
                                    <a:rPr lang="en-US" sz="2800" b="0" i="1" smtClean="0">
                                      <a:solidFill>
                                        <a:schemeClr val="tx1"/>
                                      </a:solidFill>
                                      <a:latin typeface="Cambria Math" panose="02040503050406030204" pitchFamily="18" charset="0"/>
                                    </a:rPr>
                                    <m:t>𝑝𝑥</m:t>
                                  </m:r>
                                </m:sub>
                              </m:sSub>
                              <m:r>
                                <a:rPr lang="en-US" sz="2800" b="0" i="1" smtClean="0">
                                  <a:latin typeface="Cambria Math" panose="02040503050406030204" pitchFamily="18" charset="0"/>
                                </a:rPr>
                                <m:t>𝜎</m:t>
                              </m:r>
                            </m:e>
                            <m:sub>
                              <m:r>
                                <a:rPr lang="en-US" sz="2800" b="0" i="1" smtClean="0">
                                  <a:latin typeface="Cambria Math" panose="02040503050406030204" pitchFamily="18" charset="0"/>
                                </a:rPr>
                                <m:t>𝑝𝑦</m:t>
                              </m:r>
                            </m:sub>
                          </m:sSub>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𝜎</m:t>
                              </m:r>
                            </m:e>
                            <m:sub>
                              <m:r>
                                <a:rPr lang="en-US" sz="2800" b="0" i="1" smtClean="0">
                                  <a:latin typeface="Cambria Math" panose="02040503050406030204" pitchFamily="18" charset="0"/>
                                </a:rPr>
                                <m:t>𝐸</m:t>
                              </m:r>
                            </m:sub>
                          </m:sSub>
                        </m:den>
                      </m:f>
                    </m:oMath>
                  </m:oMathPara>
                </a14:m>
                <a:endParaRPr lang="en-US" sz="2800" dirty="0"/>
              </a:p>
            </p:txBody>
          </p:sp>
        </mc:Choice>
        <mc:Fallback>
          <p:sp>
            <p:nvSpPr>
              <p:cNvPr id="16" name="TextBox 15">
                <a:extLst>
                  <a:ext uri="{FF2B5EF4-FFF2-40B4-BE49-F238E27FC236}">
                    <a16:creationId xmlns:a16="http://schemas.microsoft.com/office/drawing/2014/main" id="{84AB3B91-8998-6CB0-3321-5E9A5155E4C8}"/>
                  </a:ext>
                </a:extLst>
              </p:cNvPr>
              <p:cNvSpPr txBox="1">
                <a:spLocks noRot="1" noChangeAspect="1" noMove="1" noResize="1" noEditPoints="1" noAdjustHandles="1" noChangeArrowheads="1" noChangeShapeType="1" noTextEdit="1"/>
              </p:cNvSpPr>
              <p:nvPr/>
            </p:nvSpPr>
            <p:spPr>
              <a:xfrm>
                <a:off x="0" y="1641855"/>
                <a:ext cx="12191999" cy="938334"/>
              </a:xfrm>
              <a:prstGeom prst="rect">
                <a:avLst/>
              </a:prstGeom>
              <a:blipFill>
                <a:blip r:embed="rId2"/>
                <a:stretch>
                  <a:fillRect t="-8000" b="-1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BACBBB0A-493C-B8BC-E557-A8E9B8B9C806}"/>
                  </a:ext>
                </a:extLst>
              </p:cNvPr>
              <p:cNvSpPr txBox="1"/>
              <p:nvPr/>
            </p:nvSpPr>
            <p:spPr>
              <a:xfrm>
                <a:off x="8904212" y="461665"/>
                <a:ext cx="2774862" cy="465833"/>
              </a:xfrm>
              <a:prstGeom prst="rect">
                <a:avLst/>
              </a:prstGeom>
              <a:noFill/>
            </p:spPr>
            <p:txBody>
              <a:bodyPr wrap="none" rtlCol="0">
                <a:spAutoFit/>
              </a:bodyPr>
              <a:lstStyle/>
              <a:p>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3</m:t>
                        </m:r>
                      </m:sup>
                    </m:sSup>
                    <m:r>
                      <a:rPr lang="en-US" sz="2400" b="0" i="1" smtClean="0">
                        <a:latin typeface="Cambria Math" panose="02040503050406030204" pitchFamily="18" charset="0"/>
                      </a:rPr>
                      <m:t> </m:t>
                    </m:r>
                    <m:r>
                      <m:rPr>
                        <m:nor/>
                      </m:rPr>
                      <a:rPr lang="en-US" sz="2400" b="0" i="0" smtClean="0">
                        <a:latin typeface="Cambria Math" panose="02040503050406030204" pitchFamily="18" charset="0"/>
                      </a:rPr>
                      <m:t>to </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5</m:t>
                        </m:r>
                      </m:sup>
                    </m:sSup>
                  </m:oMath>
                </a14:m>
                <a:r>
                  <a:rPr lang="en-US" sz="2400" dirty="0"/>
                  <a:t> electrons</a:t>
                </a:r>
              </a:p>
            </p:txBody>
          </p:sp>
        </mc:Choice>
        <mc:Fallback>
          <p:sp>
            <p:nvSpPr>
              <p:cNvPr id="18" name="TextBox 17">
                <a:extLst>
                  <a:ext uri="{FF2B5EF4-FFF2-40B4-BE49-F238E27FC236}">
                    <a16:creationId xmlns:a16="http://schemas.microsoft.com/office/drawing/2014/main" id="{BACBBB0A-493C-B8BC-E557-A8E9B8B9C806}"/>
                  </a:ext>
                </a:extLst>
              </p:cNvPr>
              <p:cNvSpPr txBox="1">
                <a:spLocks noRot="1" noChangeAspect="1" noMove="1" noResize="1" noEditPoints="1" noAdjustHandles="1" noChangeArrowheads="1" noChangeShapeType="1" noTextEdit="1"/>
              </p:cNvSpPr>
              <p:nvPr/>
            </p:nvSpPr>
            <p:spPr>
              <a:xfrm>
                <a:off x="8904212" y="461665"/>
                <a:ext cx="2774862" cy="465833"/>
              </a:xfrm>
              <a:prstGeom prst="rect">
                <a:avLst/>
              </a:prstGeom>
              <a:blipFill>
                <a:blip r:embed="rId3"/>
                <a:stretch>
                  <a:fillRect l="-913" t="-8108" r="-2283" b="-29730"/>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CC366839-8E3C-5B4E-C113-F9C23B26641A}"/>
              </a:ext>
            </a:extLst>
          </p:cNvPr>
          <p:cNvCxnSpPr>
            <a:cxnSpLocks/>
            <a:stCxn id="18" idx="2"/>
          </p:cNvCxnSpPr>
          <p:nvPr/>
        </p:nvCxnSpPr>
        <p:spPr>
          <a:xfrm flipH="1">
            <a:off x="9639300" y="927498"/>
            <a:ext cx="652343" cy="714357"/>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62E40653-01A9-6EDD-0677-F48D66B616B0}"/>
              </a:ext>
            </a:extLst>
          </p:cNvPr>
          <p:cNvSpPr txBox="1"/>
          <p:nvPr/>
        </p:nvSpPr>
        <p:spPr>
          <a:xfrm>
            <a:off x="0" y="0"/>
            <a:ext cx="12192000" cy="461665"/>
          </a:xfrm>
          <a:prstGeom prst="rect">
            <a:avLst/>
          </a:prstGeom>
          <a:noFill/>
        </p:spPr>
        <p:txBody>
          <a:bodyPr wrap="square" rtlCol="0">
            <a:spAutoFit/>
          </a:bodyPr>
          <a:lstStyle/>
          <a:p>
            <a:r>
              <a:rPr lang="en-US" sz="2400" dirty="0"/>
              <a:t>For applications like ultrafast electron diffraction,</a:t>
            </a:r>
          </a:p>
        </p:txBody>
      </p:sp>
      <p:cxnSp>
        <p:nvCxnSpPr>
          <p:cNvPr id="2" name="Straight Arrow Connector 1">
            <a:extLst>
              <a:ext uri="{FF2B5EF4-FFF2-40B4-BE49-F238E27FC236}">
                <a16:creationId xmlns:a16="http://schemas.microsoft.com/office/drawing/2014/main" id="{2FC6A554-93CC-C820-0775-8D541E7E9BFA}"/>
              </a:ext>
            </a:extLst>
          </p:cNvPr>
          <p:cNvCxnSpPr>
            <a:cxnSpLocks/>
            <a:stCxn id="3" idx="0"/>
          </p:cNvCxnSpPr>
          <p:nvPr/>
        </p:nvCxnSpPr>
        <p:spPr>
          <a:xfrm flipV="1">
            <a:off x="8062028" y="2671906"/>
            <a:ext cx="235527" cy="389897"/>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56AA36AB-8D43-5FEE-33A6-D70239CC0A7A}"/>
                  </a:ext>
                </a:extLst>
              </p:cNvPr>
              <p:cNvSpPr txBox="1"/>
              <p:nvPr/>
            </p:nvSpPr>
            <p:spPr>
              <a:xfrm>
                <a:off x="7432561" y="3061803"/>
                <a:ext cx="1258934" cy="461665"/>
              </a:xfrm>
              <a:prstGeom prst="rect">
                <a:avLst/>
              </a:prstGeom>
              <a:noFill/>
            </p:spPr>
            <p:txBody>
              <a:bodyPr wrap="none" rtlCol="0">
                <a:spAutoFit/>
              </a:bodyPr>
              <a:lstStyle/>
              <a:p>
                <a:pPr algn="ctr"/>
                <a:r>
                  <a:rPr lang="en-US" sz="2400" dirty="0">
                    <a:solidFill>
                      <a:srgbClr val="FF0000"/>
                    </a:solidFill>
                  </a:rPr>
                  <a:t>&gt; </a:t>
                </a:r>
                <a14:m>
                  <m:oMath xmlns:m="http://schemas.openxmlformats.org/officeDocument/2006/math">
                    <m:r>
                      <a:rPr lang="en-US" sz="2400" b="0" i="1" smtClean="0">
                        <a:solidFill>
                          <a:srgbClr val="FF0000"/>
                        </a:solidFill>
                        <a:latin typeface="Cambria Math" panose="02040503050406030204" pitchFamily="18" charset="0"/>
                      </a:rPr>
                      <m:t>20 </m:t>
                    </m:r>
                    <m:r>
                      <a:rPr lang="en-US" sz="2400" b="0" i="1" smtClean="0">
                        <a:solidFill>
                          <a:srgbClr val="FF0000"/>
                        </a:solidFill>
                        <a:latin typeface="Cambria Math" panose="02040503050406030204" pitchFamily="18" charset="0"/>
                      </a:rPr>
                      <m:t>𝜇</m:t>
                    </m:r>
                  </m:oMath>
                </a14:m>
                <a:r>
                  <a:rPr lang="en-US" sz="2400" dirty="0">
                    <a:solidFill>
                      <a:srgbClr val="FF0000"/>
                    </a:solidFill>
                  </a:rPr>
                  <a:t>m</a:t>
                </a:r>
              </a:p>
            </p:txBody>
          </p:sp>
        </mc:Choice>
        <mc:Fallback>
          <p:sp>
            <p:nvSpPr>
              <p:cNvPr id="3" name="TextBox 2">
                <a:extLst>
                  <a:ext uri="{FF2B5EF4-FFF2-40B4-BE49-F238E27FC236}">
                    <a16:creationId xmlns:a16="http://schemas.microsoft.com/office/drawing/2014/main" id="{56AA36AB-8D43-5FEE-33A6-D70239CC0A7A}"/>
                  </a:ext>
                </a:extLst>
              </p:cNvPr>
              <p:cNvSpPr txBox="1">
                <a:spLocks noRot="1" noChangeAspect="1" noMove="1" noResize="1" noEditPoints="1" noAdjustHandles="1" noChangeArrowheads="1" noChangeShapeType="1" noTextEdit="1"/>
              </p:cNvSpPr>
              <p:nvPr/>
            </p:nvSpPr>
            <p:spPr>
              <a:xfrm>
                <a:off x="7432561" y="3061803"/>
                <a:ext cx="1258934" cy="461665"/>
              </a:xfrm>
              <a:prstGeom prst="rect">
                <a:avLst/>
              </a:prstGeom>
              <a:blipFill>
                <a:blip r:embed="rId4"/>
                <a:stretch>
                  <a:fillRect l="-7000" t="-5263" r="-6000" b="-28947"/>
                </a:stretch>
              </a:blipFill>
            </p:spPr>
            <p:txBody>
              <a:bodyPr/>
              <a:lstStyle/>
              <a:p>
                <a:r>
                  <a:rPr lang="en-US">
                    <a:noFill/>
                  </a:rPr>
                  <a:t> </a:t>
                </a:r>
              </a:p>
            </p:txBody>
          </p:sp>
        </mc:Fallback>
      </mc:AlternateContent>
      <p:cxnSp>
        <p:nvCxnSpPr>
          <p:cNvPr id="4" name="Straight Arrow Connector 3">
            <a:extLst>
              <a:ext uri="{FF2B5EF4-FFF2-40B4-BE49-F238E27FC236}">
                <a16:creationId xmlns:a16="http://schemas.microsoft.com/office/drawing/2014/main" id="{4CA1D7B0-0095-6EA2-2AB3-CEFCB43E839F}"/>
              </a:ext>
            </a:extLst>
          </p:cNvPr>
          <p:cNvCxnSpPr>
            <a:cxnSpLocks/>
            <a:stCxn id="3" idx="0"/>
          </p:cNvCxnSpPr>
          <p:nvPr/>
        </p:nvCxnSpPr>
        <p:spPr>
          <a:xfrm flipV="1">
            <a:off x="8062028" y="2680710"/>
            <a:ext cx="629467" cy="381093"/>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0ACD0B53-ED30-CE3E-5CB7-7B5A594A7090}"/>
                  </a:ext>
                </a:extLst>
              </p:cNvPr>
              <p:cNvSpPr txBox="1"/>
              <p:nvPr/>
            </p:nvSpPr>
            <p:spPr>
              <a:xfrm>
                <a:off x="8632285" y="3063713"/>
                <a:ext cx="1708609" cy="461665"/>
              </a:xfrm>
              <a:prstGeom prst="rect">
                <a:avLst/>
              </a:prstGeom>
              <a:noFill/>
            </p:spPr>
            <p:txBody>
              <a:bodyPr wrap="none" rtlCol="0">
                <a:spAutoFit/>
              </a:bodyPr>
              <a:lstStyle/>
              <a:p>
                <a14:m>
                  <m:oMath xmlns:m="http://schemas.openxmlformats.org/officeDocument/2006/math">
                    <m:r>
                      <a:rPr lang="en-US" sz="2400" b="0" i="1" smtClean="0">
                        <a:latin typeface="Cambria Math" panose="02040503050406030204" pitchFamily="18" charset="0"/>
                      </a:rPr>
                      <m:t>10</m:t>
                    </m:r>
                  </m:oMath>
                </a14:m>
                <a:r>
                  <a:rPr lang="en-US" sz="2400" dirty="0"/>
                  <a:t> fs to 1 </a:t>
                </a:r>
                <a:r>
                  <a:rPr lang="en-US" sz="2400" dirty="0" err="1"/>
                  <a:t>ps</a:t>
                </a:r>
                <a:endParaRPr lang="en-US" sz="2400" dirty="0"/>
              </a:p>
            </p:txBody>
          </p:sp>
        </mc:Choice>
        <mc:Fallback>
          <p:sp>
            <p:nvSpPr>
              <p:cNvPr id="22" name="TextBox 21">
                <a:extLst>
                  <a:ext uri="{FF2B5EF4-FFF2-40B4-BE49-F238E27FC236}">
                    <a16:creationId xmlns:a16="http://schemas.microsoft.com/office/drawing/2014/main" id="{0ACD0B53-ED30-CE3E-5CB7-7B5A594A7090}"/>
                  </a:ext>
                </a:extLst>
              </p:cNvPr>
              <p:cNvSpPr txBox="1">
                <a:spLocks noRot="1" noChangeAspect="1" noMove="1" noResize="1" noEditPoints="1" noAdjustHandles="1" noChangeArrowheads="1" noChangeShapeType="1" noTextEdit="1"/>
              </p:cNvSpPr>
              <p:nvPr/>
            </p:nvSpPr>
            <p:spPr>
              <a:xfrm>
                <a:off x="8632285" y="3063713"/>
                <a:ext cx="1708609" cy="461665"/>
              </a:xfrm>
              <a:prstGeom prst="rect">
                <a:avLst/>
              </a:prstGeom>
              <a:blipFill>
                <a:blip r:embed="rId5"/>
                <a:stretch>
                  <a:fillRect l="-735" t="-8108" r="-4412" b="-29730"/>
                </a:stretch>
              </a:blipFill>
            </p:spPr>
            <p:txBody>
              <a:bodyPr/>
              <a:lstStyle/>
              <a:p>
                <a:r>
                  <a:rPr lang="en-US">
                    <a:noFill/>
                  </a:rPr>
                  <a:t> </a:t>
                </a:r>
              </a:p>
            </p:txBody>
          </p:sp>
        </mc:Fallback>
      </mc:AlternateContent>
      <p:cxnSp>
        <p:nvCxnSpPr>
          <p:cNvPr id="23" name="Straight Arrow Connector 22">
            <a:extLst>
              <a:ext uri="{FF2B5EF4-FFF2-40B4-BE49-F238E27FC236}">
                <a16:creationId xmlns:a16="http://schemas.microsoft.com/office/drawing/2014/main" id="{32C30C60-E99F-D784-8D18-FC850093E334}"/>
              </a:ext>
            </a:extLst>
          </p:cNvPr>
          <p:cNvCxnSpPr>
            <a:cxnSpLocks/>
            <a:stCxn id="22" idx="0"/>
          </p:cNvCxnSpPr>
          <p:nvPr/>
        </p:nvCxnSpPr>
        <p:spPr>
          <a:xfrm flipH="1" flipV="1">
            <a:off x="9161469" y="2698595"/>
            <a:ext cx="325121" cy="365118"/>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1BB11EC4-A392-A1D7-B7CE-167642B87384}"/>
                  </a:ext>
                </a:extLst>
              </p:cNvPr>
              <p:cNvSpPr txBox="1"/>
              <p:nvPr/>
            </p:nvSpPr>
            <p:spPr>
              <a:xfrm>
                <a:off x="10487101" y="3061804"/>
                <a:ext cx="1089529" cy="461665"/>
              </a:xfrm>
              <a:prstGeom prst="rect">
                <a:avLst/>
              </a:prstGeom>
              <a:noFill/>
              <a:ln>
                <a:noFill/>
              </a:ln>
            </p:spPr>
            <p:txBody>
              <a:bodyPr wrap="none" rtlCol="0">
                <a:spAutoFit/>
              </a:bodyPr>
              <a:lstStyle/>
              <a:p>
                <a14:m>
                  <m:oMathPara xmlns:m="http://schemas.openxmlformats.org/officeDocument/2006/math">
                    <m:oMath>
                      <m:r>
                        <a:rPr lang="en-US" sz="2400" b="0" i="1" smtClean="0">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𝑘</m:t>
                          </m:r>
                        </m:e>
                        <m:sub>
                          <m:r>
                            <m:rPr>
                              <m:sty m:val="p"/>
                            </m:rPr>
                            <a:rPr lang="en-US" sz="2400" b="0" i="1" smtClean="0">
                              <a:solidFill>
                                <a:schemeClr val="tx1"/>
                              </a:solidFill>
                              <a:latin typeface="Cambria Math" panose="02040503050406030204" pitchFamily="18" charset="0"/>
                            </a:rPr>
                            <m:t>B</m:t>
                          </m:r>
                        </m:sub>
                      </m:sSub>
                      <m:r>
                        <a:rPr lang="en-US" sz="2400" b="0" i="1" smtClean="0">
                          <a:solidFill>
                            <a:schemeClr val="tx1"/>
                          </a:solidFill>
                          <a:latin typeface="Cambria Math" panose="02040503050406030204" pitchFamily="18" charset="0"/>
                        </a:rPr>
                        <m:t>𝑇</m:t>
                      </m:r>
                    </m:oMath>
                  </m:oMathPara>
                </a14:m>
              </a:p>
            </p:txBody>
          </p:sp>
        </mc:Choice>
        <mc:Fallback>
          <p:sp>
            <p:nvSpPr>
              <p:cNvPr id="24" name="TextBox 23">
                <a:extLst>
                  <a:ext uri="{FF2B5EF4-FFF2-40B4-BE49-F238E27FC236}">
                    <a16:creationId xmlns:a16="http://schemas.microsoft.com/office/drawing/2014/main" id="{1BB11EC4-A392-A1D7-B7CE-167642B87384}"/>
                  </a:ext>
                </a:extLst>
              </p:cNvPr>
              <p:cNvSpPr txBox="1">
                <a:spLocks noRot="1" noChangeAspect="1" noMove="1" noResize="1" noEditPoints="1" noAdjustHandles="1" noChangeArrowheads="1" noChangeShapeType="1" noTextEdit="1"/>
              </p:cNvSpPr>
              <p:nvPr/>
            </p:nvSpPr>
            <p:spPr>
              <a:xfrm>
                <a:off x="10487101" y="3061804"/>
                <a:ext cx="1089529" cy="461665"/>
              </a:xfrm>
              <a:prstGeom prst="rect">
                <a:avLst/>
              </a:prstGeom>
              <a:blipFill>
                <a:blip r:embed="rId6"/>
                <a:stretch>
                  <a:fillRect t="-7895" r="-11494" b="-26316"/>
                </a:stretch>
              </a:blipFill>
              <a:ln>
                <a:noFill/>
              </a:ln>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958AA796-5BB9-0099-5FF2-F779BCD94D72}"/>
              </a:ext>
            </a:extLst>
          </p:cNvPr>
          <p:cNvCxnSpPr>
            <a:cxnSpLocks/>
            <a:stCxn id="24" idx="0"/>
          </p:cNvCxnSpPr>
          <p:nvPr/>
        </p:nvCxnSpPr>
        <p:spPr>
          <a:xfrm flipH="1" flipV="1">
            <a:off x="10570699" y="2698595"/>
            <a:ext cx="461167" cy="36320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FFEFA45C-794C-A38F-5FFC-B66A1FD698C5}"/>
              </a:ext>
            </a:extLst>
          </p:cNvPr>
          <p:cNvCxnSpPr>
            <a:stCxn id="3" idx="1"/>
            <a:endCxn id="22" idx="1"/>
          </p:cNvCxnSpPr>
          <p:nvPr/>
        </p:nvCxnSpPr>
        <p:spPr>
          <a:xfrm>
            <a:off x="7432561" y="3292636"/>
            <a:ext cx="1199724" cy="191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0B1164DD-C612-911A-C6EB-ABD17206810D}"/>
                  </a:ext>
                </a:extLst>
              </p:cNvPr>
              <p:cNvSpPr txBox="1"/>
              <p:nvPr/>
            </p:nvSpPr>
            <p:spPr>
              <a:xfrm>
                <a:off x="6714388" y="3407097"/>
                <a:ext cx="2695290" cy="830997"/>
              </a:xfrm>
              <a:prstGeom prst="rect">
                <a:avLst/>
              </a:prstGeom>
              <a:noFill/>
            </p:spPr>
            <p:txBody>
              <a:bodyPr wrap="none" rtlCol="0">
                <a:spAutoFit/>
              </a:bodyPr>
              <a:lstStyle/>
              <a:p>
                <a:pPr algn="ctr"/>
                <a14:m>
                  <m:oMath xmlns:m="http://schemas.openxmlformats.org/officeDocument/2006/math">
                    <m:r>
                      <a:rPr lang="en-US" sz="2400" b="0" i="1" smtClean="0">
                        <a:solidFill>
                          <a:srgbClr val="FF0000"/>
                        </a:solidFill>
                        <a:latin typeface="Cambria Math" panose="02040503050406030204" pitchFamily="18" charset="0"/>
                      </a:rPr>
                      <m:t>0.24 </m:t>
                    </m:r>
                    <m:r>
                      <a:rPr lang="en-US" sz="2400" b="0" i="1" smtClean="0">
                        <a:solidFill>
                          <a:srgbClr val="FF0000"/>
                        </a:solidFill>
                        <a:latin typeface="Cambria Math" panose="02040503050406030204" pitchFamily="18" charset="0"/>
                      </a:rPr>
                      <m:t>𝜇</m:t>
                    </m:r>
                  </m:oMath>
                </a14:m>
                <a:r>
                  <a:rPr lang="en-US" sz="2400" dirty="0">
                    <a:solidFill>
                      <a:srgbClr val="FF0000"/>
                    </a:solidFill>
                  </a:rPr>
                  <a:t>m to 2.4 </a:t>
                </a:r>
                <a14:m>
                  <m:oMath xmlns:m="http://schemas.openxmlformats.org/officeDocument/2006/math">
                    <m:r>
                      <a:rPr lang="en-US" sz="2400" b="0" i="1" smtClean="0">
                        <a:solidFill>
                          <a:srgbClr val="FF0000"/>
                        </a:solidFill>
                        <a:latin typeface="Cambria Math" panose="02040503050406030204" pitchFamily="18" charset="0"/>
                      </a:rPr>
                      <m:t>𝜇</m:t>
                    </m:r>
                  </m:oMath>
                </a14:m>
                <a:r>
                  <a:rPr lang="en-US" sz="2400" dirty="0">
                    <a:solidFill>
                      <a:srgbClr val="FF0000"/>
                    </a:solidFill>
                  </a:rPr>
                  <a:t>m</a:t>
                </a:r>
              </a:p>
              <a:p>
                <a:pPr algn="ctr"/>
                <a:r>
                  <a:rPr lang="en-US" sz="2400" dirty="0">
                    <a:solidFill>
                      <a:srgbClr val="FF0000"/>
                    </a:solidFill>
                  </a:rPr>
                  <a:t>with nano-emitters</a:t>
                </a:r>
              </a:p>
            </p:txBody>
          </p:sp>
        </mc:Choice>
        <mc:Fallback>
          <p:sp>
            <p:nvSpPr>
              <p:cNvPr id="7" name="TextBox 6">
                <a:extLst>
                  <a:ext uri="{FF2B5EF4-FFF2-40B4-BE49-F238E27FC236}">
                    <a16:creationId xmlns:a16="http://schemas.microsoft.com/office/drawing/2014/main" id="{0B1164DD-C612-911A-C6EB-ABD17206810D}"/>
                  </a:ext>
                </a:extLst>
              </p:cNvPr>
              <p:cNvSpPr txBox="1">
                <a:spLocks noRot="1" noChangeAspect="1" noMove="1" noResize="1" noEditPoints="1" noAdjustHandles="1" noChangeArrowheads="1" noChangeShapeType="1" noTextEdit="1"/>
              </p:cNvSpPr>
              <p:nvPr/>
            </p:nvSpPr>
            <p:spPr>
              <a:xfrm>
                <a:off x="6714388" y="3407097"/>
                <a:ext cx="2695290" cy="830997"/>
              </a:xfrm>
              <a:prstGeom prst="rect">
                <a:avLst/>
              </a:prstGeom>
              <a:blipFill>
                <a:blip r:embed="rId7"/>
                <a:stretch>
                  <a:fillRect l="-935" t="-4545" r="-935" b="-15152"/>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D127FBC0-EB1D-416D-C732-51BDF07366AD}"/>
              </a:ext>
            </a:extLst>
          </p:cNvPr>
          <p:cNvSpPr txBox="1"/>
          <p:nvPr/>
        </p:nvSpPr>
        <p:spPr>
          <a:xfrm>
            <a:off x="0" y="4395229"/>
            <a:ext cx="12192000" cy="1569660"/>
          </a:xfrm>
          <a:prstGeom prst="rect">
            <a:avLst/>
          </a:prstGeom>
          <a:noFill/>
        </p:spPr>
        <p:txBody>
          <a:bodyPr wrap="square" rtlCol="0">
            <a:spAutoFit/>
          </a:bodyPr>
          <a:lstStyle/>
          <a:p>
            <a:r>
              <a:rPr lang="en-US" sz="2400" dirty="0"/>
              <a:t>Besides being small, other benefits of nano-emitters also include:</a:t>
            </a:r>
          </a:p>
          <a:p>
            <a:pPr marL="342900" indent="-342900">
              <a:buFont typeface="Arial" panose="020B0604020202020204" pitchFamily="34" charset="0"/>
              <a:buChar char="•"/>
            </a:pPr>
            <a:r>
              <a:rPr lang="en-US" sz="2400" dirty="0"/>
              <a:t>Easier to make hard edge emission boundaries</a:t>
            </a:r>
          </a:p>
          <a:p>
            <a:pPr marL="342900" indent="-342900">
              <a:buFont typeface="Arial" panose="020B0604020202020204" pitchFamily="34" charset="0"/>
              <a:buChar char="•"/>
            </a:pPr>
            <a:r>
              <a:rPr lang="en-US" sz="2400" dirty="0"/>
              <a:t>Precise control of position</a:t>
            </a:r>
            <a:r>
              <a:rPr lang="en-US" sz="2400" b="1" i="1" dirty="0"/>
              <a:t> and number</a:t>
            </a:r>
            <a:r>
              <a:rPr lang="en-US" sz="2400" i="1" dirty="0"/>
              <a:t> </a:t>
            </a:r>
            <a:r>
              <a:rPr lang="en-US" sz="2400" dirty="0"/>
              <a:t>of emitted electrons</a:t>
            </a:r>
          </a:p>
          <a:p>
            <a:endParaRPr lang="en-US" sz="2400" dirty="0"/>
          </a:p>
        </p:txBody>
      </p:sp>
    </p:spTree>
    <p:extLst>
      <p:ext uri="{BB962C8B-B14F-4D97-AF65-F5344CB8AC3E}">
        <p14:creationId xmlns:p14="http://schemas.microsoft.com/office/powerpoint/2010/main" val="970627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2F71CA-A9E7-FA49-8538-30CB4A9ABFAC}"/>
              </a:ext>
            </a:extLst>
          </p:cNvPr>
          <p:cNvPicPr>
            <a:picLocks noChangeAspect="1"/>
          </p:cNvPicPr>
          <p:nvPr/>
        </p:nvPicPr>
        <p:blipFill>
          <a:blip r:embed="rId2"/>
          <a:srcRect t="10490"/>
          <a:stretch>
            <a:fillRect/>
          </a:stretch>
        </p:blipFill>
        <p:spPr>
          <a:xfrm>
            <a:off x="1892074" y="1424969"/>
            <a:ext cx="8407852" cy="5375618"/>
          </a:xfrm>
          <a:prstGeom prst="rect">
            <a:avLst/>
          </a:prstGeom>
        </p:spPr>
      </p:pic>
      <p:sp>
        <p:nvSpPr>
          <p:cNvPr id="2" name="Slide Number Placeholder 1">
            <a:extLst>
              <a:ext uri="{FF2B5EF4-FFF2-40B4-BE49-F238E27FC236}">
                <a16:creationId xmlns:a16="http://schemas.microsoft.com/office/drawing/2014/main" id="{D7E5A893-34EA-A240-A0E5-70F3461F56A5}"/>
              </a:ext>
            </a:extLst>
          </p:cNvPr>
          <p:cNvSpPr>
            <a:spLocks noGrp="1"/>
          </p:cNvSpPr>
          <p:nvPr>
            <p:ph type="sldNum" sz="quarter" idx="12"/>
          </p:nvPr>
        </p:nvSpPr>
        <p:spPr/>
        <p:txBody>
          <a:bodyPr/>
          <a:lstStyle/>
          <a:p>
            <a:fld id="{B1CC25B5-628A-D14A-853B-6853CB5CAC68}" type="slidenum">
              <a:rPr lang="en-US" smtClean="0"/>
              <a:t>11</a:t>
            </a:fld>
            <a:endParaRPr lang="en-US"/>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F4701EA8-20E9-F94D-8067-79949DF837B7}"/>
                  </a:ext>
                </a:extLst>
              </p:cNvPr>
              <p:cNvSpPr txBox="1"/>
              <p:nvPr/>
            </p:nvSpPr>
            <p:spPr>
              <a:xfrm>
                <a:off x="0" y="211752"/>
                <a:ext cx="12192000" cy="1213217"/>
              </a:xfrm>
              <a:prstGeom prst="rect">
                <a:avLst/>
              </a:prstGeom>
              <a:noFill/>
            </p:spPr>
            <p:txBody>
              <a:bodyPr wrap="square">
                <a:spAutoFit/>
              </a:bodyPr>
              <a:lstStyle/>
              <a:p>
                <a:pPr algn="ctr"/>
                <a:r>
                  <a:rPr lang="en-US" sz="2400" dirty="0">
                    <a:latin typeface="Calibri" panose="020F0502020204030204" pitchFamily="34" charset="0"/>
                    <a:cs typeface="Calibri" panose="020F0502020204030204" pitchFamily="34" charset="0"/>
                  </a:rPr>
                  <a:t>Why limit the emission size to </a:t>
                </a:r>
                <a14:m>
                  <m:oMath xmlns:m="http://schemas.openxmlformats.org/officeDocument/2006/math">
                    <m:r>
                      <a:rPr lang="en-US" sz="2400" b="0" i="1" smtClean="0">
                        <a:solidFill>
                          <a:schemeClr val="tx1"/>
                        </a:solidFill>
                        <a:latin typeface="Cambria Math" panose="02040503050406030204" pitchFamily="18" charset="0"/>
                      </a:rPr>
                      <m:t>0.24 </m:t>
                    </m:r>
                    <m:r>
                      <a:rPr lang="en-US" sz="2400" b="0" i="1" smtClean="0">
                        <a:solidFill>
                          <a:schemeClr val="tx1"/>
                        </a:solidFill>
                        <a:latin typeface="Cambria Math" panose="02040503050406030204" pitchFamily="18" charset="0"/>
                      </a:rPr>
                      <m:t>𝜇</m:t>
                    </m:r>
                  </m:oMath>
                </a14:m>
                <a:r>
                  <a:rPr lang="en-US" sz="2400" dirty="0">
                    <a:solidFill>
                      <a:schemeClr val="tx1"/>
                    </a:solidFill>
                  </a:rPr>
                  <a:t>m to 2.4 </a:t>
                </a:r>
                <a14:m>
                  <m:oMath xmlns:m="http://schemas.openxmlformats.org/officeDocument/2006/math">
                    <m:r>
                      <a:rPr lang="en-US" sz="2400" b="0" i="1" smtClean="0">
                        <a:solidFill>
                          <a:schemeClr val="tx1"/>
                        </a:solidFill>
                        <a:latin typeface="Cambria Math" panose="02040503050406030204" pitchFamily="18" charset="0"/>
                      </a:rPr>
                      <m:t>𝜇</m:t>
                    </m:r>
                  </m:oMath>
                </a14:m>
                <a:r>
                  <a:rPr lang="en-US" sz="2400" dirty="0">
                    <a:solidFill>
                      <a:schemeClr val="tx1"/>
                    </a:solidFill>
                  </a:rPr>
                  <a:t>m?</a:t>
                </a:r>
                <a:endParaRPr lang="en-US" sz="2400" dirty="0">
                  <a:latin typeface="Calibri" panose="020F0502020204030204" pitchFamily="34" charset="0"/>
                  <a:cs typeface="Calibri" panose="020F0502020204030204" pitchFamily="34" charset="0"/>
                </a:endParaRPr>
              </a:p>
              <a:p>
                <a:pPr algn="ctr"/>
                <a:r>
                  <a:rPr lang="en-US" sz="2400" dirty="0">
                    <a:latin typeface="Calibri" panose="020F0502020204030204" pitchFamily="34" charset="0"/>
                    <a:cs typeface="Calibri" panose="020F0502020204030204" pitchFamily="34" charset="0"/>
                  </a:rPr>
                  <a:t>“Space charge limit”: </a:t>
                </a:r>
                <a14:m>
                  <m:oMath xmlns:m="http://schemas.openxmlformats.org/officeDocument/2006/math">
                    <m:sSub>
                      <m:sSubPr>
                        <m:ctrlPr>
                          <a:rPr lang="en-US" sz="2400" b="1" i="1" smtClean="0">
                            <a:latin typeface="Cambria Math" panose="02040503050406030204" pitchFamily="18" charset="0"/>
                          </a:rPr>
                        </m:ctrlPr>
                      </m:sSubPr>
                      <m:e>
                        <m:r>
                          <a:rPr lang="en-US" sz="2400" b="1" i="1" smtClean="0">
                            <a:latin typeface="Cambria Math" panose="02040503050406030204" pitchFamily="18" charset="0"/>
                          </a:rPr>
                          <m:t>𝝈</m:t>
                        </m:r>
                      </m:e>
                      <m:sub>
                        <m:r>
                          <a:rPr lang="en-US" sz="2400" b="1" i="1" smtClean="0">
                            <a:latin typeface="Cambria Math" panose="02040503050406030204" pitchFamily="18" charset="0"/>
                          </a:rPr>
                          <m:t>𝒙</m:t>
                        </m:r>
                      </m:sub>
                    </m:sSub>
                    <m:r>
                      <a:rPr lang="en-US" sz="2400" b="1" i="1" smtClean="0">
                        <a:latin typeface="Cambria Math" panose="02040503050406030204" pitchFamily="18" charset="0"/>
                      </a:rPr>
                      <m:t>=</m:t>
                    </m:r>
                    <m:rad>
                      <m:radPr>
                        <m:degHide m:val="on"/>
                        <m:ctrlPr>
                          <a:rPr lang="en-US" sz="2400" b="1" i="1" smtClean="0">
                            <a:latin typeface="Cambria Math" panose="02040503050406030204" pitchFamily="18" charset="0"/>
                          </a:rPr>
                        </m:ctrlPr>
                      </m:radPr>
                      <m:deg/>
                      <m:e>
                        <m:f>
                          <m:fPr>
                            <m:ctrlPr>
                              <a:rPr lang="en-US" sz="2400" b="1" i="1" smtClean="0">
                                <a:latin typeface="Cambria Math" panose="02040503050406030204" pitchFamily="18" charset="0"/>
                              </a:rPr>
                            </m:ctrlPr>
                          </m:fPr>
                          <m:num>
                            <m:r>
                              <a:rPr lang="en-US" sz="2400" b="1" i="1" smtClean="0">
                                <a:latin typeface="Cambria Math" panose="02040503050406030204" pitchFamily="18" charset="0"/>
                              </a:rPr>
                              <m:t>𝑸</m:t>
                            </m:r>
                          </m:num>
                          <m:den>
                            <m:sSub>
                              <m:sSubPr>
                                <m:ctrlPr>
                                  <a:rPr lang="en-US" sz="2400" b="1" i="1" smtClean="0">
                                    <a:latin typeface="Cambria Math" panose="02040503050406030204" pitchFamily="18" charset="0"/>
                                  </a:rPr>
                                </m:ctrlPr>
                              </m:sSubPr>
                              <m:e>
                                <m:r>
                                  <a:rPr lang="en-US" sz="2400" b="1" i="1" smtClean="0">
                                    <a:latin typeface="Cambria Math" panose="02040503050406030204" pitchFamily="18" charset="0"/>
                                  </a:rPr>
                                  <m:t>𝝐</m:t>
                                </m:r>
                              </m:e>
                              <m:sub>
                                <m:r>
                                  <a:rPr lang="en-US" sz="2400" b="1" i="1" smtClean="0">
                                    <a:latin typeface="Cambria Math" panose="02040503050406030204" pitchFamily="18" charset="0"/>
                                  </a:rPr>
                                  <m:t>𝟎</m:t>
                                </m:r>
                              </m:sub>
                            </m:sSub>
                            <m:r>
                              <a:rPr lang="en-US" sz="2400" b="1" i="1" smtClean="0">
                                <a:latin typeface="Cambria Math" panose="02040503050406030204" pitchFamily="18" charset="0"/>
                              </a:rPr>
                              <m:t>𝝅</m:t>
                            </m:r>
                            <m:sSub>
                              <m:sSubPr>
                                <m:ctrlPr>
                                  <a:rPr lang="en-US" sz="2400" b="1" i="1" smtClean="0">
                                    <a:latin typeface="Cambria Math" panose="02040503050406030204" pitchFamily="18" charset="0"/>
                                  </a:rPr>
                                </m:ctrlPr>
                              </m:sSubPr>
                              <m:e>
                                <m:r>
                                  <a:rPr lang="en-US" sz="2400" b="1" i="1" smtClean="0">
                                    <a:latin typeface="Cambria Math" panose="02040503050406030204" pitchFamily="18" charset="0"/>
                                  </a:rPr>
                                  <m:t>𝑬</m:t>
                                </m:r>
                              </m:e>
                              <m:sub>
                                <m:r>
                                  <a:rPr lang="en-US" sz="2400" b="1" i="1" smtClean="0">
                                    <a:latin typeface="Cambria Math" panose="02040503050406030204" pitchFamily="18" charset="0"/>
                                  </a:rPr>
                                  <m:t>𝒈𝒖𝒏</m:t>
                                </m:r>
                              </m:sub>
                            </m:sSub>
                          </m:den>
                        </m:f>
                      </m:e>
                    </m:rad>
                  </m:oMath>
                </a14:m>
                <a:endParaRPr lang="en-US" sz="2400" dirty="0">
                  <a:latin typeface="Calibri" panose="020F0502020204030204" pitchFamily="34" charset="0"/>
                  <a:cs typeface="Calibri" panose="020F0502020204030204" pitchFamily="34" charset="0"/>
                </a:endParaRPr>
              </a:p>
            </p:txBody>
          </p:sp>
        </mc:Choice>
        <mc:Fallback>
          <p:sp>
            <p:nvSpPr>
              <p:cNvPr id="7" name="TextBox 6">
                <a:extLst>
                  <a:ext uri="{FF2B5EF4-FFF2-40B4-BE49-F238E27FC236}">
                    <a16:creationId xmlns:a16="http://schemas.microsoft.com/office/drawing/2014/main" id="{F4701EA8-20E9-F94D-8067-79949DF837B7}"/>
                  </a:ext>
                </a:extLst>
              </p:cNvPr>
              <p:cNvSpPr txBox="1">
                <a:spLocks noRot="1" noChangeAspect="1" noMove="1" noResize="1" noEditPoints="1" noAdjustHandles="1" noChangeArrowheads="1" noChangeShapeType="1" noTextEdit="1"/>
              </p:cNvSpPr>
              <p:nvPr/>
            </p:nvSpPr>
            <p:spPr>
              <a:xfrm>
                <a:off x="0" y="211752"/>
                <a:ext cx="12192000" cy="1213217"/>
              </a:xfrm>
              <a:prstGeom prst="rect">
                <a:avLst/>
              </a:prstGeom>
              <a:blipFill>
                <a:blip r:embed="rId3"/>
                <a:stretch>
                  <a:fillRect t="-309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1FBA5292-1BD9-0146-9D04-A78B8CB4376F}"/>
                  </a:ext>
                </a:extLst>
              </p:cNvPr>
              <p:cNvSpPr txBox="1"/>
              <p:nvPr/>
            </p:nvSpPr>
            <p:spPr>
              <a:xfrm>
                <a:off x="6678140" y="3425659"/>
                <a:ext cx="2616544" cy="496611"/>
              </a:xfrm>
              <a:prstGeom prst="rect">
                <a:avLst/>
              </a:prstGeom>
              <a:noFill/>
            </p:spPr>
            <p:txBody>
              <a:bodyPr wrap="square">
                <a:spAutoFit/>
              </a:bodyPr>
              <a:lstStyle/>
              <a:p>
                <a14:m>
                  <m:oMath xmlns:m="http://schemas.openxmlformats.org/officeDocument/2006/math">
                    <m:sSub>
                      <m:sSubPr>
                        <m:ctrlPr>
                          <a:rPr lang="en-US" sz="2400" b="1" i="1" smtClean="0">
                            <a:solidFill>
                              <a:srgbClr val="2E8B57"/>
                            </a:solidFill>
                            <a:latin typeface="Cambria Math" panose="02040503050406030204" pitchFamily="18" charset="0"/>
                          </a:rPr>
                        </m:ctrlPr>
                      </m:sSubPr>
                      <m:e>
                        <m:r>
                          <a:rPr lang="en-US" sz="2400" b="1" i="1" smtClean="0">
                            <a:solidFill>
                              <a:srgbClr val="2E8B57"/>
                            </a:solidFill>
                            <a:latin typeface="Cambria Math" panose="02040503050406030204" pitchFamily="18" charset="0"/>
                          </a:rPr>
                          <m:t>𝑬</m:t>
                        </m:r>
                      </m:e>
                      <m:sub>
                        <m:r>
                          <a:rPr lang="en-US" sz="2400" b="1" i="1" smtClean="0">
                            <a:solidFill>
                              <a:srgbClr val="2E8B57"/>
                            </a:solidFill>
                            <a:latin typeface="Cambria Math" panose="02040503050406030204" pitchFamily="18" charset="0"/>
                          </a:rPr>
                          <m:t>𝒈𝒖𝒏</m:t>
                        </m:r>
                      </m:sub>
                    </m:sSub>
                    <m:r>
                      <a:rPr lang="en-US" sz="2400" b="1" i="1" smtClean="0">
                        <a:solidFill>
                          <a:srgbClr val="2E8B57"/>
                        </a:solidFill>
                        <a:latin typeface="Cambria Math" panose="02040503050406030204" pitchFamily="18" charset="0"/>
                      </a:rPr>
                      <m:t>=</m:t>
                    </m:r>
                    <m:r>
                      <a:rPr lang="en-US" sz="2400" b="0" i="1" smtClean="0">
                        <a:solidFill>
                          <a:srgbClr val="2E8B57"/>
                        </a:solidFill>
                        <a:latin typeface="Cambria Math" panose="02040503050406030204" pitchFamily="18" charset="0"/>
                      </a:rPr>
                      <m:t>100</m:t>
                    </m:r>
                  </m:oMath>
                </a14:m>
                <a:r>
                  <a:rPr lang="en-US" sz="2400" dirty="0">
                    <a:solidFill>
                      <a:srgbClr val="2E8B57"/>
                    </a:solidFill>
                  </a:rPr>
                  <a:t> MV/m </a:t>
                </a:r>
              </a:p>
            </p:txBody>
          </p:sp>
        </mc:Choice>
        <mc:Fallback>
          <p:sp>
            <p:nvSpPr>
              <p:cNvPr id="9" name="TextBox 8">
                <a:extLst>
                  <a:ext uri="{FF2B5EF4-FFF2-40B4-BE49-F238E27FC236}">
                    <a16:creationId xmlns:a16="http://schemas.microsoft.com/office/drawing/2014/main" id="{1FBA5292-1BD9-0146-9D04-A78B8CB4376F}"/>
                  </a:ext>
                </a:extLst>
              </p:cNvPr>
              <p:cNvSpPr txBox="1">
                <a:spLocks noRot="1" noChangeAspect="1" noMove="1" noResize="1" noEditPoints="1" noAdjustHandles="1" noChangeArrowheads="1" noChangeShapeType="1" noTextEdit="1"/>
              </p:cNvSpPr>
              <p:nvPr/>
            </p:nvSpPr>
            <p:spPr>
              <a:xfrm>
                <a:off x="6678140" y="3425659"/>
                <a:ext cx="2616544" cy="496611"/>
              </a:xfrm>
              <a:prstGeom prst="rect">
                <a:avLst/>
              </a:prstGeom>
              <a:blipFill>
                <a:blip r:embed="rId4"/>
                <a:stretch>
                  <a:fillRect l="-483" t="-7500" r="-5314" b="-22500"/>
                </a:stretch>
              </a:blipFill>
            </p:spPr>
            <p:txBody>
              <a:bodyPr/>
              <a:lstStyle/>
              <a:p>
                <a:r>
                  <a:rPr lang="en-US">
                    <a:noFill/>
                  </a:rPr>
                  <a:t> </a:t>
                </a:r>
              </a:p>
            </p:txBody>
          </p:sp>
        </mc:Fallback>
      </mc:AlternateContent>
    </p:spTree>
    <p:extLst>
      <p:ext uri="{BB962C8B-B14F-4D97-AF65-F5344CB8AC3E}">
        <p14:creationId xmlns:p14="http://schemas.microsoft.com/office/powerpoint/2010/main" val="3847510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56BCDF8-1C9E-E048-99A5-4EF24100C6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585" y="939345"/>
            <a:ext cx="10571356" cy="55816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5E4261A-D0BE-A34A-94CD-304FF0143295}"/>
              </a:ext>
            </a:extLst>
          </p:cNvPr>
          <p:cNvSpPr txBox="1"/>
          <p:nvPr/>
        </p:nvSpPr>
        <p:spPr>
          <a:xfrm>
            <a:off x="2694813" y="131547"/>
            <a:ext cx="6802375" cy="523220"/>
          </a:xfrm>
          <a:prstGeom prst="rect">
            <a:avLst/>
          </a:prstGeom>
          <a:noFill/>
        </p:spPr>
        <p:txBody>
          <a:bodyPr wrap="none" rtlCol="0">
            <a:spAutoFit/>
          </a:bodyPr>
          <a:lstStyle/>
          <a:p>
            <a:pPr algn="ctr"/>
            <a:r>
              <a:rPr lang="en-US" sz="2800" b="1" u="sng" dirty="0"/>
              <a:t>Implications for ultrafast electron diffraction</a:t>
            </a:r>
          </a:p>
        </p:txBody>
      </p:sp>
      <p:sp>
        <p:nvSpPr>
          <p:cNvPr id="6" name="TextBox 5">
            <a:extLst>
              <a:ext uri="{FF2B5EF4-FFF2-40B4-BE49-F238E27FC236}">
                <a16:creationId xmlns:a16="http://schemas.microsoft.com/office/drawing/2014/main" id="{F1F9D4FB-5D18-B542-B5DB-65A8B5C12A1A}"/>
              </a:ext>
            </a:extLst>
          </p:cNvPr>
          <p:cNvSpPr txBox="1"/>
          <p:nvPr/>
        </p:nvSpPr>
        <p:spPr>
          <a:xfrm>
            <a:off x="780584" y="6521020"/>
            <a:ext cx="4909015" cy="307777"/>
          </a:xfrm>
          <a:prstGeom prst="rect">
            <a:avLst/>
          </a:prstGeom>
          <a:noFill/>
        </p:spPr>
        <p:txBody>
          <a:bodyPr wrap="square">
            <a:spAutoFit/>
          </a:bodyPr>
          <a:lstStyle/>
          <a:p>
            <a:r>
              <a:rPr lang="en-US" sz="1400" b="0" i="0" u="none" strike="noStrike" dirty="0">
                <a:solidFill>
                  <a:srgbClr val="000000"/>
                </a:solidFill>
                <a:effectLst/>
                <a:latin typeface="Calibri" panose="020F0502020204030204" pitchFamily="34" charset="0"/>
                <a:cs typeface="Calibri" panose="020F0502020204030204" pitchFamily="34" charset="0"/>
              </a:rPr>
              <a:t>Image credit: </a:t>
            </a:r>
            <a:r>
              <a:rPr lang="en-US" sz="1400" b="0" i="0" u="none" strike="noStrike" dirty="0" err="1">
                <a:solidFill>
                  <a:srgbClr val="000000"/>
                </a:solidFill>
                <a:effectLst/>
                <a:latin typeface="Calibri" panose="020F0502020204030204" pitchFamily="34" charset="0"/>
                <a:cs typeface="Calibri" panose="020F0502020204030204" pitchFamily="34" charset="0"/>
              </a:rPr>
              <a:t>Filippetto</a:t>
            </a:r>
            <a:r>
              <a:rPr lang="en-US" sz="1400" b="0" i="0" u="none" strike="noStrike" dirty="0">
                <a:solidFill>
                  <a:srgbClr val="000000"/>
                </a:solidFill>
                <a:effectLst/>
                <a:latin typeface="Calibri" panose="020F0502020204030204" pitchFamily="34" charset="0"/>
                <a:cs typeface="Calibri" panose="020F0502020204030204" pitchFamily="34" charset="0"/>
              </a:rPr>
              <a:t> et al., Rev. Mod. Phys. </a:t>
            </a:r>
            <a:r>
              <a:rPr lang="en-US" sz="1400" b="1" i="0" dirty="0">
                <a:solidFill>
                  <a:srgbClr val="000000"/>
                </a:solidFill>
                <a:effectLst/>
                <a:latin typeface="Calibri" panose="020F0502020204030204" pitchFamily="34" charset="0"/>
                <a:cs typeface="Calibri" panose="020F0502020204030204" pitchFamily="34" charset="0"/>
              </a:rPr>
              <a:t>94</a:t>
            </a:r>
            <a:r>
              <a:rPr lang="en-US" sz="1400" b="0" i="0" u="none" strike="noStrike" dirty="0">
                <a:solidFill>
                  <a:srgbClr val="000000"/>
                </a:solidFill>
                <a:effectLst/>
                <a:latin typeface="Calibri" panose="020F0502020204030204" pitchFamily="34" charset="0"/>
                <a:cs typeface="Calibri" panose="020F0502020204030204" pitchFamily="34" charset="0"/>
              </a:rPr>
              <a:t>, (2022)</a:t>
            </a:r>
            <a:endParaRPr lang="en-US" sz="1400" dirty="0">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D4227476-3C72-A24D-9A18-613FDB6A135C}"/>
              </a:ext>
            </a:extLst>
          </p:cNvPr>
          <p:cNvSpPr>
            <a:spLocks noGrp="1"/>
          </p:cNvSpPr>
          <p:nvPr>
            <p:ph type="sldNum" sz="quarter" idx="12"/>
          </p:nvPr>
        </p:nvSpPr>
        <p:spPr/>
        <p:txBody>
          <a:bodyPr/>
          <a:lstStyle/>
          <a:p>
            <a:fld id="{B1CC25B5-628A-D14A-853B-6853CB5CAC68}" type="slidenum">
              <a:rPr lang="en-US" smtClean="0"/>
              <a:t>12</a:t>
            </a:fld>
            <a:endParaRPr lang="en-US"/>
          </a:p>
        </p:txBody>
      </p:sp>
      <p:sp>
        <p:nvSpPr>
          <p:cNvPr id="3" name="Oval 2">
            <a:extLst>
              <a:ext uri="{FF2B5EF4-FFF2-40B4-BE49-F238E27FC236}">
                <a16:creationId xmlns:a16="http://schemas.microsoft.com/office/drawing/2014/main" id="{F4E6A46F-58BA-514E-9BA7-C465F85D7CDC}"/>
              </a:ext>
            </a:extLst>
          </p:cNvPr>
          <p:cNvSpPr>
            <a:spLocks noChangeAspect="1"/>
          </p:cNvSpPr>
          <p:nvPr/>
        </p:nvSpPr>
        <p:spPr>
          <a:xfrm flipH="1">
            <a:off x="7459918" y="3579865"/>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4EB4EADA-FAFC-7049-B896-4BB2A47E01ED}"/>
              </a:ext>
            </a:extLst>
          </p:cNvPr>
          <p:cNvSpPr>
            <a:spLocks noChangeAspect="1"/>
          </p:cNvSpPr>
          <p:nvPr/>
        </p:nvSpPr>
        <p:spPr>
          <a:xfrm flipH="1">
            <a:off x="7913943" y="3643892"/>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1BCF06D7-1409-D148-B3FC-6853DF1E64F5}"/>
              </a:ext>
            </a:extLst>
          </p:cNvPr>
          <p:cNvSpPr>
            <a:spLocks noChangeAspect="1"/>
          </p:cNvSpPr>
          <p:nvPr/>
        </p:nvSpPr>
        <p:spPr>
          <a:xfrm flipH="1">
            <a:off x="8120318" y="4189992"/>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82BF66C5-DF6F-7C49-9735-C275E4A52EBB}"/>
              </a:ext>
            </a:extLst>
          </p:cNvPr>
          <p:cNvSpPr>
            <a:spLocks noChangeAspect="1"/>
          </p:cNvSpPr>
          <p:nvPr/>
        </p:nvSpPr>
        <p:spPr>
          <a:xfrm flipH="1">
            <a:off x="7190043" y="4009017"/>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Oval 10">
            <a:extLst>
              <a:ext uri="{FF2B5EF4-FFF2-40B4-BE49-F238E27FC236}">
                <a16:creationId xmlns:a16="http://schemas.microsoft.com/office/drawing/2014/main" id="{74F0F54D-FFA2-C348-9C4C-7FD6BC934DCD}"/>
              </a:ext>
            </a:extLst>
          </p:cNvPr>
          <p:cNvSpPr>
            <a:spLocks noChangeAspect="1"/>
          </p:cNvSpPr>
          <p:nvPr/>
        </p:nvSpPr>
        <p:spPr>
          <a:xfrm flipH="1">
            <a:off x="7395891" y="4522822"/>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61A7A978-6C14-2249-A03B-274C5C0C712D}"/>
              </a:ext>
            </a:extLst>
          </p:cNvPr>
          <p:cNvSpPr>
            <a:spLocks noChangeAspect="1"/>
          </p:cNvSpPr>
          <p:nvPr/>
        </p:nvSpPr>
        <p:spPr>
          <a:xfrm flipH="1">
            <a:off x="8332063" y="4727474"/>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8C5FC4B5-5502-0C4D-95F4-CB7B92E8E9BC}"/>
              </a:ext>
            </a:extLst>
          </p:cNvPr>
          <p:cNvSpPr>
            <a:spLocks noChangeAspect="1"/>
          </p:cNvSpPr>
          <p:nvPr/>
        </p:nvSpPr>
        <p:spPr>
          <a:xfrm flipH="1">
            <a:off x="8396090" y="3730182"/>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31731868-2BAE-1A44-A3A6-B3D4182D310B}"/>
              </a:ext>
            </a:extLst>
          </p:cNvPr>
          <p:cNvSpPr>
            <a:spLocks noChangeAspect="1"/>
          </p:cNvSpPr>
          <p:nvPr/>
        </p:nvSpPr>
        <p:spPr>
          <a:xfrm flipH="1">
            <a:off x="6980947" y="3481988"/>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786A2CB5-E024-E74C-A685-76977FF0D18D}"/>
              </a:ext>
            </a:extLst>
          </p:cNvPr>
          <p:cNvSpPr>
            <a:spLocks noChangeAspect="1"/>
          </p:cNvSpPr>
          <p:nvPr/>
        </p:nvSpPr>
        <p:spPr>
          <a:xfrm flipH="1">
            <a:off x="6724044" y="3908708"/>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Oval 15">
            <a:extLst>
              <a:ext uri="{FF2B5EF4-FFF2-40B4-BE49-F238E27FC236}">
                <a16:creationId xmlns:a16="http://schemas.microsoft.com/office/drawing/2014/main" id="{91019817-F802-9D4D-8732-3E956F5F2849}"/>
              </a:ext>
            </a:extLst>
          </p:cNvPr>
          <p:cNvSpPr>
            <a:spLocks noChangeAspect="1"/>
          </p:cNvSpPr>
          <p:nvPr/>
        </p:nvSpPr>
        <p:spPr>
          <a:xfrm flipH="1">
            <a:off x="6929982" y="4422514"/>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43448B19-1353-E341-AA57-FC228FB95BB3}"/>
              </a:ext>
            </a:extLst>
          </p:cNvPr>
          <p:cNvSpPr>
            <a:spLocks noChangeAspect="1"/>
          </p:cNvSpPr>
          <p:nvPr/>
        </p:nvSpPr>
        <p:spPr>
          <a:xfrm flipH="1">
            <a:off x="7158029" y="5019051"/>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Oval 17">
            <a:extLst>
              <a:ext uri="{FF2B5EF4-FFF2-40B4-BE49-F238E27FC236}">
                <a16:creationId xmlns:a16="http://schemas.microsoft.com/office/drawing/2014/main" id="{EFEF6A2E-C7DA-9848-8EAC-933252E0CA11}"/>
              </a:ext>
            </a:extLst>
          </p:cNvPr>
          <p:cNvSpPr>
            <a:spLocks noChangeAspect="1"/>
          </p:cNvSpPr>
          <p:nvPr/>
        </p:nvSpPr>
        <p:spPr>
          <a:xfrm flipH="1">
            <a:off x="7717991" y="3128420"/>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Oval 18">
            <a:extLst>
              <a:ext uri="{FF2B5EF4-FFF2-40B4-BE49-F238E27FC236}">
                <a16:creationId xmlns:a16="http://schemas.microsoft.com/office/drawing/2014/main" id="{CD58A794-7CEC-E640-A53D-EC9F8DE232DF}"/>
              </a:ext>
            </a:extLst>
          </p:cNvPr>
          <p:cNvSpPr>
            <a:spLocks noChangeAspect="1"/>
          </p:cNvSpPr>
          <p:nvPr/>
        </p:nvSpPr>
        <p:spPr>
          <a:xfrm flipH="1">
            <a:off x="8171083" y="3239018"/>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 name="Oval 19">
            <a:extLst>
              <a:ext uri="{FF2B5EF4-FFF2-40B4-BE49-F238E27FC236}">
                <a16:creationId xmlns:a16="http://schemas.microsoft.com/office/drawing/2014/main" id="{AC77230D-7F52-4D46-A338-1A1E73D5F12F}"/>
              </a:ext>
            </a:extLst>
          </p:cNvPr>
          <p:cNvSpPr>
            <a:spLocks noChangeAspect="1"/>
          </p:cNvSpPr>
          <p:nvPr/>
        </p:nvSpPr>
        <p:spPr>
          <a:xfrm flipH="1">
            <a:off x="7252692" y="3063010"/>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C32E4070-F11C-AE4D-944C-50143C1335FE}"/>
              </a:ext>
            </a:extLst>
          </p:cNvPr>
          <p:cNvSpPr>
            <a:spLocks noChangeAspect="1"/>
          </p:cNvSpPr>
          <p:nvPr/>
        </p:nvSpPr>
        <p:spPr>
          <a:xfrm flipH="1">
            <a:off x="8610600" y="4297014"/>
            <a:ext cx="64027" cy="64027"/>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93714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ollage of stars and galaxies&#10;&#10;Description automatically generated">
            <a:extLst>
              <a:ext uri="{FF2B5EF4-FFF2-40B4-BE49-F238E27FC236}">
                <a16:creationId xmlns:a16="http://schemas.microsoft.com/office/drawing/2014/main" id="{AACEB132-BE86-0443-8EF7-A8BBD17DF0E9}"/>
              </a:ext>
            </a:extLst>
          </p:cNvPr>
          <p:cNvPicPr>
            <a:picLocks/>
          </p:cNvPicPr>
          <p:nvPr/>
        </p:nvPicPr>
        <p:blipFill rotWithShape="1">
          <a:blip r:embed="rId3"/>
          <a:srcRect l="1871" t="4290" r="1953" b="3751"/>
          <a:stretch/>
        </p:blipFill>
        <p:spPr>
          <a:xfrm>
            <a:off x="0" y="0"/>
            <a:ext cx="12192000" cy="6858000"/>
          </a:xfrm>
          <a:prstGeom prst="rect">
            <a:avLst/>
          </a:prstGeom>
        </p:spPr>
      </p:pic>
      <p:sp>
        <p:nvSpPr>
          <p:cNvPr id="12" name="TextBox 11">
            <a:extLst>
              <a:ext uri="{FF2B5EF4-FFF2-40B4-BE49-F238E27FC236}">
                <a16:creationId xmlns:a16="http://schemas.microsoft.com/office/drawing/2014/main" id="{2AA704AB-2953-8C48-8653-737BCA188DF7}"/>
              </a:ext>
            </a:extLst>
          </p:cNvPr>
          <p:cNvSpPr txBox="1"/>
          <p:nvPr/>
        </p:nvSpPr>
        <p:spPr>
          <a:xfrm>
            <a:off x="1699059" y="0"/>
            <a:ext cx="9351800" cy="461665"/>
          </a:xfrm>
          <a:prstGeom prst="rect">
            <a:avLst/>
          </a:prstGeom>
          <a:solidFill>
            <a:srgbClr val="3D337D"/>
          </a:solidFill>
        </p:spPr>
        <p:txBody>
          <a:bodyPr wrap="square" rtlCol="0">
            <a:spAutoFit/>
          </a:bodyPr>
          <a:lstStyle/>
          <a:p>
            <a:pPr algn="ctr"/>
            <a:r>
              <a:rPr lang="en-US" sz="2400" b="1" dirty="0">
                <a:solidFill>
                  <a:schemeClr val="bg1"/>
                </a:solidFill>
              </a:rPr>
              <a:t>Increasing e-beam brightness -&gt;  Higher diffraction spot resolution</a:t>
            </a:r>
          </a:p>
        </p:txBody>
      </p:sp>
      <p:sp>
        <p:nvSpPr>
          <p:cNvPr id="9" name="Slide Number Placeholder 8">
            <a:extLst>
              <a:ext uri="{FF2B5EF4-FFF2-40B4-BE49-F238E27FC236}">
                <a16:creationId xmlns:a16="http://schemas.microsoft.com/office/drawing/2014/main" id="{E2692F5C-8BFF-B640-B2DE-1BA59FE7C296}"/>
              </a:ext>
            </a:extLst>
          </p:cNvPr>
          <p:cNvSpPr>
            <a:spLocks noGrp="1"/>
          </p:cNvSpPr>
          <p:nvPr>
            <p:ph type="sldNum" sz="quarter" idx="12"/>
          </p:nvPr>
        </p:nvSpPr>
        <p:spPr/>
        <p:txBody>
          <a:bodyPr/>
          <a:lstStyle/>
          <a:p>
            <a:fld id="{B1CC25B5-628A-D14A-853B-6853CB5CAC68}" type="slidenum">
              <a:rPr lang="en-US" smtClean="0">
                <a:solidFill>
                  <a:schemeClr val="bg1"/>
                </a:solidFill>
              </a:rPr>
              <a:t>13</a:t>
            </a:fld>
            <a:endParaRPr lang="en-US" dirty="0">
              <a:solidFill>
                <a:schemeClr val="bg1"/>
              </a:solidFill>
            </a:endParaRPr>
          </a:p>
        </p:txBody>
      </p:sp>
      <p:sp>
        <p:nvSpPr>
          <p:cNvPr id="13" name="TextBox 12">
            <a:extLst>
              <a:ext uri="{FF2B5EF4-FFF2-40B4-BE49-F238E27FC236}">
                <a16:creationId xmlns:a16="http://schemas.microsoft.com/office/drawing/2014/main" id="{3BD2F298-7818-EA44-9B36-3F3CC3D75B6C}"/>
              </a:ext>
            </a:extLst>
          </p:cNvPr>
          <p:cNvSpPr txBox="1"/>
          <p:nvPr/>
        </p:nvSpPr>
        <p:spPr>
          <a:xfrm>
            <a:off x="0" y="6442857"/>
            <a:ext cx="5183298" cy="415143"/>
          </a:xfrm>
          <a:prstGeom prst="rect">
            <a:avLst/>
          </a:prstGeom>
        </p:spPr>
        <p:txBody>
          <a:bodyPr vert="horz" lIns="91440" tIns="45720" rIns="91440" bIns="45720" rtlCol="0">
            <a:noAutofit/>
          </a:bodyPr>
          <a:lstStyle/>
          <a:p>
            <a:pPr>
              <a:lnSpc>
                <a:spcPct val="90000"/>
              </a:lnSpc>
              <a:spcBef>
                <a:spcPts val="1000"/>
              </a:spcBef>
            </a:pPr>
            <a:r>
              <a:rPr lang="en-US" sz="1400" dirty="0">
                <a:solidFill>
                  <a:schemeClr val="bg1"/>
                </a:solidFill>
              </a:rPr>
              <a:t>Image credit: Adam </a:t>
            </a:r>
            <a:r>
              <a:rPr lang="en-US" sz="1400" dirty="0" err="1">
                <a:solidFill>
                  <a:schemeClr val="bg1"/>
                </a:solidFill>
              </a:rPr>
              <a:t>Bartnik</a:t>
            </a:r>
            <a:r>
              <a:rPr lang="en-US" sz="1400" dirty="0">
                <a:solidFill>
                  <a:schemeClr val="bg1"/>
                </a:solidFill>
              </a:rPr>
              <a:t>, Matt Gordon, Cameron Duncan (Cornell)</a:t>
            </a:r>
          </a:p>
        </p:txBody>
      </p:sp>
    </p:spTree>
    <p:extLst>
      <p:ext uri="{BB962C8B-B14F-4D97-AF65-F5344CB8AC3E}">
        <p14:creationId xmlns:p14="http://schemas.microsoft.com/office/powerpoint/2010/main" val="1423579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a:extLst>
              <a:ext uri="{FF2B5EF4-FFF2-40B4-BE49-F238E27FC236}">
                <a16:creationId xmlns:a16="http://schemas.microsoft.com/office/drawing/2014/main" id="{E5D15F25-3E32-6241-9AD6-4772572027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23298"/>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22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0B43E9A2-2D25-2B45-BD79-C6049CE60808}"/>
              </a:ext>
            </a:extLst>
          </p:cNvPr>
          <p:cNvSpPr txBox="1"/>
          <p:nvPr/>
        </p:nvSpPr>
        <p:spPr>
          <a:xfrm>
            <a:off x="477980" y="3148831"/>
            <a:ext cx="11714019" cy="560339"/>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3700" b="1" dirty="0">
                <a:solidFill>
                  <a:schemeClr val="bg1"/>
                </a:solidFill>
                <a:latin typeface="+mj-lt"/>
                <a:ea typeface="+mj-ea"/>
                <a:cs typeface="+mj-cs"/>
              </a:rPr>
              <a:t>How do we make nano-emitters?</a:t>
            </a:r>
          </a:p>
        </p:txBody>
      </p:sp>
      <p:sp>
        <p:nvSpPr>
          <p:cNvPr id="9227" name="Rectangle 92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229" name="Rectangle 92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9095E879-1264-5244-9BD9-8504D1F4E1B0}"/>
              </a:ext>
            </a:extLst>
          </p:cNvPr>
          <p:cNvSpPr>
            <a:spLocks noGrp="1"/>
          </p:cNvSpPr>
          <p:nvPr>
            <p:ph type="sldNum" sz="quarter" idx="12"/>
          </p:nvPr>
        </p:nvSpPr>
        <p:spPr/>
        <p:txBody>
          <a:bodyPr/>
          <a:lstStyle/>
          <a:p>
            <a:fld id="{B1CC25B5-628A-D14A-853B-6853CB5CAC68}" type="slidenum">
              <a:rPr lang="en-US" smtClean="0"/>
              <a:t>14</a:t>
            </a:fld>
            <a:endParaRPr lang="en-US"/>
          </a:p>
        </p:txBody>
      </p:sp>
    </p:spTree>
    <p:extLst>
      <p:ext uri="{BB962C8B-B14F-4D97-AF65-F5344CB8AC3E}">
        <p14:creationId xmlns:p14="http://schemas.microsoft.com/office/powerpoint/2010/main" val="1934120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9ED8E2-D549-864A-8329-3543299AC668}"/>
              </a:ext>
            </a:extLst>
          </p:cNvPr>
          <p:cNvSpPr>
            <a:spLocks noGrp="1"/>
          </p:cNvSpPr>
          <p:nvPr>
            <p:ph type="sldNum" sz="quarter" idx="12"/>
          </p:nvPr>
        </p:nvSpPr>
        <p:spPr/>
        <p:txBody>
          <a:bodyPr/>
          <a:lstStyle/>
          <a:p>
            <a:fld id="{B1CC25B5-628A-D14A-853B-6853CB5CAC68}" type="slidenum">
              <a:rPr lang="en-US" smtClean="0"/>
              <a:t>15</a:t>
            </a:fld>
            <a:endParaRPr lang="en-US"/>
          </a:p>
        </p:txBody>
      </p:sp>
      <p:grpSp>
        <p:nvGrpSpPr>
          <p:cNvPr id="5" name="Group 4">
            <a:extLst>
              <a:ext uri="{FF2B5EF4-FFF2-40B4-BE49-F238E27FC236}">
                <a16:creationId xmlns:a16="http://schemas.microsoft.com/office/drawing/2014/main" id="{2BC1550E-B507-534B-987C-E2F7D398E56E}"/>
              </a:ext>
            </a:extLst>
          </p:cNvPr>
          <p:cNvGrpSpPr/>
          <p:nvPr/>
        </p:nvGrpSpPr>
        <p:grpSpPr>
          <a:xfrm>
            <a:off x="0" y="0"/>
            <a:ext cx="12191999" cy="6902382"/>
            <a:chOff x="1085537" y="0"/>
            <a:chExt cx="10268263" cy="6902382"/>
          </a:xfrm>
        </p:grpSpPr>
        <p:pic>
          <p:nvPicPr>
            <p:cNvPr id="3" name="Picture 2">
              <a:extLst>
                <a:ext uri="{FF2B5EF4-FFF2-40B4-BE49-F238E27FC236}">
                  <a16:creationId xmlns:a16="http://schemas.microsoft.com/office/drawing/2014/main" id="{60F5084C-F01D-A44A-9F99-B9113A129E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3" r="363"/>
            <a:stretch/>
          </p:blipFill>
          <p:spPr bwMode="auto">
            <a:xfrm>
              <a:off x="1085537" y="0"/>
              <a:ext cx="10268263" cy="690238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722E3573-1742-3045-947B-7FBD1CD56A74}"/>
                </a:ext>
              </a:extLst>
            </p:cNvPr>
            <p:cNvSpPr/>
            <p:nvPr/>
          </p:nvSpPr>
          <p:spPr>
            <a:xfrm>
              <a:off x="2488367" y="899410"/>
              <a:ext cx="6985418" cy="5351488"/>
            </a:xfrm>
            <a:prstGeom prst="ellipse">
              <a:avLst/>
            </a:prstGeom>
            <a:noFill/>
            <a:ln w="28575">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9B76C3E7-6905-384F-98CB-10FEF905088C}"/>
              </a:ext>
            </a:extLst>
          </p:cNvPr>
          <p:cNvSpPr txBox="1"/>
          <p:nvPr/>
        </p:nvSpPr>
        <p:spPr>
          <a:xfrm>
            <a:off x="3216366" y="0"/>
            <a:ext cx="5759269" cy="769441"/>
          </a:xfrm>
          <a:prstGeom prst="rect">
            <a:avLst/>
          </a:prstGeom>
          <a:noFill/>
        </p:spPr>
        <p:txBody>
          <a:bodyPr wrap="none" rtlCol="0">
            <a:spAutoFit/>
          </a:bodyPr>
          <a:lstStyle/>
          <a:p>
            <a:pPr algn="ctr"/>
            <a:r>
              <a:rPr lang="en-US" sz="4400" b="1" dirty="0">
                <a:solidFill>
                  <a:schemeClr val="bg1"/>
                </a:solidFill>
                <a:latin typeface="+mj-lt"/>
              </a:rPr>
              <a:t>Photoemission Contrast</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0D5C533-F495-604C-A8B9-E1B43D1076CF}"/>
                  </a:ext>
                </a:extLst>
              </p:cNvPr>
              <p:cNvSpPr txBox="1"/>
              <p:nvPr/>
            </p:nvSpPr>
            <p:spPr>
              <a:xfrm>
                <a:off x="4605998" y="3059668"/>
                <a:ext cx="2818336" cy="861774"/>
              </a:xfrm>
              <a:prstGeom prst="rect">
                <a:avLst/>
              </a:prstGeom>
              <a:noFill/>
              <a:ln>
                <a:noFill/>
              </a:ln>
            </p:spPr>
            <p:txBody>
              <a:bodyPr wrap="none" lIns="0" tIns="0" rIns="0" bIns="0" rtlCol="0">
                <a:spAutoFit/>
              </a:bodyPr>
              <a:lstStyle/>
              <a:p>
                <a:pPr algn="ctr"/>
                <a:r>
                  <a:rPr lang="en-US" sz="2800" b="0" dirty="0">
                    <a:solidFill>
                      <a:srgbClr val="00FFFF"/>
                    </a:solidFill>
                  </a:rPr>
                  <a:t>Material “A”</a:t>
                </a:r>
              </a:p>
              <a:p>
                <a:pPr algn="ctr"/>
                <a:r>
                  <a:rPr lang="en-US" sz="2800" b="0" dirty="0">
                    <a:solidFill>
                      <a:srgbClr val="00FFFF"/>
                    </a:solidFill>
                  </a:rPr>
                  <a:t>Work function &lt; </a:t>
                </a:r>
                <a14:m>
                  <m:oMath xmlns:m="http://schemas.openxmlformats.org/officeDocument/2006/math">
                    <m:r>
                      <a:rPr lang="en-US" sz="2800" b="0" i="1" smtClean="0">
                        <a:solidFill>
                          <a:srgbClr val="00FFFF"/>
                        </a:solidFill>
                        <a:latin typeface="Cambria Math" panose="02040503050406030204" pitchFamily="18" charset="0"/>
                      </a:rPr>
                      <m:t>ℎ</m:t>
                    </m:r>
                    <m:r>
                      <a:rPr lang="en-US" sz="2800" b="0" i="1" smtClean="0">
                        <a:solidFill>
                          <a:srgbClr val="00FFFF"/>
                        </a:solidFill>
                        <a:latin typeface="Cambria Math" panose="02040503050406030204" pitchFamily="18" charset="0"/>
                      </a:rPr>
                      <m:t>𝜈</m:t>
                    </m:r>
                  </m:oMath>
                </a14:m>
                <a:endParaRPr lang="en-US" sz="2800" dirty="0">
                  <a:solidFill>
                    <a:srgbClr val="00FFFF"/>
                  </a:solidFill>
                </a:endParaRPr>
              </a:p>
            </p:txBody>
          </p:sp>
        </mc:Choice>
        <mc:Fallback xmlns="">
          <p:sp>
            <p:nvSpPr>
              <p:cNvPr id="7" name="TextBox 6">
                <a:extLst>
                  <a:ext uri="{FF2B5EF4-FFF2-40B4-BE49-F238E27FC236}">
                    <a16:creationId xmlns:a16="http://schemas.microsoft.com/office/drawing/2014/main" id="{B0D5C533-F495-604C-A8B9-E1B43D1076CF}"/>
                  </a:ext>
                </a:extLst>
              </p:cNvPr>
              <p:cNvSpPr txBox="1">
                <a:spLocks noRot="1" noChangeAspect="1" noMove="1" noResize="1" noEditPoints="1" noAdjustHandles="1" noChangeArrowheads="1" noChangeShapeType="1" noTextEdit="1"/>
              </p:cNvSpPr>
              <p:nvPr/>
            </p:nvSpPr>
            <p:spPr>
              <a:xfrm>
                <a:off x="4605998" y="3059668"/>
                <a:ext cx="2818336" cy="861774"/>
              </a:xfrm>
              <a:prstGeom prst="rect">
                <a:avLst/>
              </a:prstGeom>
              <a:blipFill>
                <a:blip r:embed="rId3"/>
                <a:stretch>
                  <a:fillRect l="-7175" t="-11594" r="-3587" b="-23188"/>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95179F1-C05E-1B4D-8005-EC648930C78E}"/>
                  </a:ext>
                </a:extLst>
              </p:cNvPr>
              <p:cNvSpPr txBox="1"/>
              <p:nvPr/>
            </p:nvSpPr>
            <p:spPr>
              <a:xfrm>
                <a:off x="9131827" y="1023956"/>
                <a:ext cx="2818336" cy="861774"/>
              </a:xfrm>
              <a:prstGeom prst="rect">
                <a:avLst/>
              </a:prstGeom>
              <a:noFill/>
            </p:spPr>
            <p:txBody>
              <a:bodyPr wrap="none" lIns="0" tIns="0" rIns="0" bIns="0" rtlCol="0">
                <a:spAutoFit/>
              </a:bodyPr>
              <a:lstStyle/>
              <a:p>
                <a:pPr algn="ctr"/>
                <a:r>
                  <a:rPr lang="en-US" sz="2800" b="0" dirty="0">
                    <a:solidFill>
                      <a:schemeClr val="bg1"/>
                    </a:solidFill>
                  </a:rPr>
                  <a:t>Material “B”</a:t>
                </a:r>
              </a:p>
              <a:p>
                <a:pPr algn="ctr"/>
                <a:r>
                  <a:rPr lang="en-US" sz="2800" b="0" dirty="0">
                    <a:solidFill>
                      <a:schemeClr val="bg1"/>
                    </a:solidFill>
                  </a:rPr>
                  <a:t>Work function &gt; </a:t>
                </a:r>
                <a14:m>
                  <m:oMath xmlns:m="http://schemas.openxmlformats.org/officeDocument/2006/math">
                    <m:r>
                      <a:rPr lang="en-US" sz="2800" b="0" i="1" smtClean="0">
                        <a:solidFill>
                          <a:schemeClr val="bg1"/>
                        </a:solidFill>
                        <a:latin typeface="Cambria Math" panose="02040503050406030204" pitchFamily="18" charset="0"/>
                      </a:rPr>
                      <m:t>ℎ</m:t>
                    </m:r>
                    <m:r>
                      <a:rPr lang="en-US" sz="2800" b="0" i="1" smtClean="0">
                        <a:solidFill>
                          <a:schemeClr val="bg1"/>
                        </a:solidFill>
                        <a:latin typeface="Cambria Math" panose="02040503050406030204" pitchFamily="18" charset="0"/>
                      </a:rPr>
                      <m:t>𝜈</m:t>
                    </m:r>
                  </m:oMath>
                </a14:m>
                <a:endParaRPr lang="en-US" sz="2800" dirty="0">
                  <a:solidFill>
                    <a:schemeClr val="bg1"/>
                  </a:solidFill>
                </a:endParaRPr>
              </a:p>
            </p:txBody>
          </p:sp>
        </mc:Choice>
        <mc:Fallback xmlns="">
          <p:sp>
            <p:nvSpPr>
              <p:cNvPr id="8" name="TextBox 7">
                <a:extLst>
                  <a:ext uri="{FF2B5EF4-FFF2-40B4-BE49-F238E27FC236}">
                    <a16:creationId xmlns:a16="http://schemas.microsoft.com/office/drawing/2014/main" id="{595179F1-C05E-1B4D-8005-EC648930C78E}"/>
                  </a:ext>
                </a:extLst>
              </p:cNvPr>
              <p:cNvSpPr txBox="1">
                <a:spLocks noRot="1" noChangeAspect="1" noMove="1" noResize="1" noEditPoints="1" noAdjustHandles="1" noChangeArrowheads="1" noChangeShapeType="1" noTextEdit="1"/>
              </p:cNvSpPr>
              <p:nvPr/>
            </p:nvSpPr>
            <p:spPr>
              <a:xfrm>
                <a:off x="9131827" y="1023956"/>
                <a:ext cx="2818336" cy="861774"/>
              </a:xfrm>
              <a:prstGeom prst="rect">
                <a:avLst/>
              </a:prstGeom>
              <a:blipFill>
                <a:blip r:embed="rId4"/>
                <a:stretch>
                  <a:fillRect l="-7658" t="-11594" r="-4054" b="-23188"/>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7C10FC1D-9937-1843-8484-855F7C8828F1}"/>
              </a:ext>
            </a:extLst>
          </p:cNvPr>
          <p:cNvSpPr txBox="1"/>
          <p:nvPr/>
        </p:nvSpPr>
        <p:spPr>
          <a:xfrm>
            <a:off x="6956142" y="6156686"/>
            <a:ext cx="5235857" cy="461665"/>
          </a:xfrm>
          <a:prstGeom prst="rect">
            <a:avLst/>
          </a:prstGeom>
          <a:noFill/>
        </p:spPr>
        <p:txBody>
          <a:bodyPr wrap="none" rtlCol="0">
            <a:spAutoFit/>
          </a:bodyPr>
          <a:lstStyle/>
          <a:p>
            <a:r>
              <a:rPr lang="en-US" sz="2400" dirty="0">
                <a:solidFill>
                  <a:srgbClr val="00FFFF"/>
                </a:solidFill>
              </a:rPr>
              <a:t>Lithographically-defined emission region</a:t>
            </a:r>
          </a:p>
        </p:txBody>
      </p:sp>
      <p:cxnSp>
        <p:nvCxnSpPr>
          <p:cNvPr id="11" name="Straight Arrow Connector 10">
            <a:extLst>
              <a:ext uri="{FF2B5EF4-FFF2-40B4-BE49-F238E27FC236}">
                <a16:creationId xmlns:a16="http://schemas.microsoft.com/office/drawing/2014/main" id="{C9C70493-A6FB-4643-9274-EF7D992B76B5}"/>
              </a:ext>
            </a:extLst>
          </p:cNvPr>
          <p:cNvCxnSpPr>
            <a:cxnSpLocks/>
            <a:stCxn id="9" idx="0"/>
          </p:cNvCxnSpPr>
          <p:nvPr/>
        </p:nvCxnSpPr>
        <p:spPr>
          <a:xfrm flipH="1" flipV="1">
            <a:off x="9131827" y="5394960"/>
            <a:ext cx="442244" cy="761726"/>
          </a:xfrm>
          <a:prstGeom prst="straightConnector1">
            <a:avLst/>
          </a:prstGeom>
          <a:ln w="28575">
            <a:solidFill>
              <a:srgbClr val="00FF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874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08BDE8-84B2-874D-ACEC-9C98BF11F29B}"/>
              </a:ext>
            </a:extLst>
          </p:cNvPr>
          <p:cNvSpPr>
            <a:spLocks noGrp="1"/>
          </p:cNvSpPr>
          <p:nvPr>
            <p:ph type="sldNum" sz="quarter" idx="12"/>
          </p:nvPr>
        </p:nvSpPr>
        <p:spPr/>
        <p:txBody>
          <a:bodyPr/>
          <a:lstStyle/>
          <a:p>
            <a:fld id="{B1CC25B5-628A-D14A-853B-6853CB5CAC68}" type="slidenum">
              <a:rPr lang="en-US" smtClean="0"/>
              <a:t>16</a:t>
            </a:fld>
            <a:endParaRPr lang="en-US"/>
          </a:p>
        </p:txBody>
      </p:sp>
      <p:sp>
        <p:nvSpPr>
          <p:cNvPr id="3" name="TextBox 2">
            <a:extLst>
              <a:ext uri="{FF2B5EF4-FFF2-40B4-BE49-F238E27FC236}">
                <a16:creationId xmlns:a16="http://schemas.microsoft.com/office/drawing/2014/main" id="{2A8157C6-FBDB-BD49-B23F-A1DE15355EC5}"/>
              </a:ext>
            </a:extLst>
          </p:cNvPr>
          <p:cNvSpPr txBox="1"/>
          <p:nvPr/>
        </p:nvSpPr>
        <p:spPr>
          <a:xfrm>
            <a:off x="1" y="1532598"/>
            <a:ext cx="12191999" cy="523220"/>
          </a:xfrm>
          <a:prstGeom prst="rect">
            <a:avLst/>
          </a:prstGeom>
          <a:noFill/>
        </p:spPr>
        <p:txBody>
          <a:bodyPr wrap="square" rtlCol="0">
            <a:spAutoFit/>
          </a:bodyPr>
          <a:lstStyle/>
          <a:p>
            <a:pPr algn="ctr"/>
            <a:r>
              <a:rPr lang="en-US" sz="2800" b="1" u="sng" dirty="0"/>
              <a:t>GaAs emitters</a:t>
            </a:r>
          </a:p>
        </p:txBody>
      </p:sp>
      <p:pic>
        <p:nvPicPr>
          <p:cNvPr id="4" name="Picture 3">
            <a:extLst>
              <a:ext uri="{FF2B5EF4-FFF2-40B4-BE49-F238E27FC236}">
                <a16:creationId xmlns:a16="http://schemas.microsoft.com/office/drawing/2014/main" id="{355FF395-E8F7-B847-B654-8D736B2FC88C}"/>
              </a:ext>
            </a:extLst>
          </p:cNvPr>
          <p:cNvPicPr>
            <a:picLocks noChangeAspect="1"/>
          </p:cNvPicPr>
          <p:nvPr/>
        </p:nvPicPr>
        <p:blipFill>
          <a:blip r:embed="rId2"/>
          <a:stretch>
            <a:fillRect/>
          </a:stretch>
        </p:blipFill>
        <p:spPr>
          <a:xfrm>
            <a:off x="120768" y="2055818"/>
            <a:ext cx="12071232" cy="2746365"/>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CB059BD-A732-F247-97F1-4EA448D3A1B5}"/>
                  </a:ext>
                </a:extLst>
              </p:cNvPr>
              <p:cNvSpPr txBox="1"/>
              <p:nvPr/>
            </p:nvSpPr>
            <p:spPr>
              <a:xfrm>
                <a:off x="8259580" y="2579038"/>
                <a:ext cx="1369799" cy="400110"/>
              </a:xfrm>
              <a:prstGeom prst="rect">
                <a:avLst/>
              </a:prstGeom>
              <a:noFill/>
            </p:spPr>
            <p:txBody>
              <a:bodyPr wrap="none" rtlCol="0">
                <a:spAutoFit/>
              </a:bodyPr>
              <a:lstStyle/>
              <a:p>
                <a14:m>
                  <m:oMath xmlns:m="http://schemas.openxmlformats.org/officeDocument/2006/math">
                    <m:r>
                      <a:rPr lang="en-US" sz="2000" b="0" i="1" smtClean="0">
                        <a:solidFill>
                          <a:srgbClr val="ECECEC"/>
                        </a:solidFill>
                        <a:latin typeface="Cambria Math" panose="02040503050406030204" pitchFamily="18" charset="0"/>
                      </a:rPr>
                      <m:t>𝜙</m:t>
                    </m:r>
                    <m:r>
                      <a:rPr lang="en-US" sz="2000" b="0" i="1" smtClean="0">
                        <a:solidFill>
                          <a:srgbClr val="ECECEC"/>
                        </a:solidFill>
                        <a:latin typeface="Cambria Math" panose="02040503050406030204" pitchFamily="18" charset="0"/>
                      </a:rPr>
                      <m:t>=5.6</m:t>
                    </m:r>
                  </m:oMath>
                </a14:m>
                <a:r>
                  <a:rPr lang="en-US" sz="2000" dirty="0">
                    <a:solidFill>
                      <a:srgbClr val="ECECEC"/>
                    </a:solidFill>
                  </a:rPr>
                  <a:t> eV</a:t>
                </a:r>
              </a:p>
            </p:txBody>
          </p:sp>
        </mc:Choice>
        <mc:Fallback xmlns="">
          <p:sp>
            <p:nvSpPr>
              <p:cNvPr id="5" name="TextBox 4">
                <a:extLst>
                  <a:ext uri="{FF2B5EF4-FFF2-40B4-BE49-F238E27FC236}">
                    <a16:creationId xmlns:a16="http://schemas.microsoft.com/office/drawing/2014/main" id="{8CB059BD-A732-F247-97F1-4EA448D3A1B5}"/>
                  </a:ext>
                </a:extLst>
              </p:cNvPr>
              <p:cNvSpPr txBox="1">
                <a:spLocks noRot="1" noChangeAspect="1" noMove="1" noResize="1" noEditPoints="1" noAdjustHandles="1" noChangeArrowheads="1" noChangeShapeType="1" noTextEdit="1"/>
              </p:cNvSpPr>
              <p:nvPr/>
            </p:nvSpPr>
            <p:spPr>
              <a:xfrm>
                <a:off x="8259580" y="2579038"/>
                <a:ext cx="1369799" cy="400110"/>
              </a:xfrm>
              <a:prstGeom prst="rect">
                <a:avLst/>
              </a:prstGeom>
              <a:blipFill>
                <a:blip r:embed="rId3"/>
                <a:stretch>
                  <a:fillRect l="-1835" t="-9375" r="-3670"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01D61A9-F759-4C4E-BBDD-0A97827E4A09}"/>
                  </a:ext>
                </a:extLst>
              </p:cNvPr>
              <p:cNvSpPr txBox="1"/>
              <p:nvPr/>
            </p:nvSpPr>
            <p:spPr>
              <a:xfrm>
                <a:off x="10822201" y="2178928"/>
                <a:ext cx="1369799" cy="400110"/>
              </a:xfrm>
              <a:prstGeom prst="rect">
                <a:avLst/>
              </a:prstGeom>
              <a:noFill/>
            </p:spPr>
            <p:txBody>
              <a:bodyPr wrap="none" rtlCol="0">
                <a:spAutoFit/>
              </a:bodyPr>
              <a:lstStyle/>
              <a:p>
                <a14:m>
                  <m:oMath xmlns:m="http://schemas.openxmlformats.org/officeDocument/2006/math">
                    <m:r>
                      <a:rPr lang="en-US" sz="2000" b="0" i="1" smtClean="0">
                        <a:solidFill>
                          <a:srgbClr val="00FFFF"/>
                        </a:solidFill>
                        <a:latin typeface="Cambria Math" panose="02040503050406030204" pitchFamily="18" charset="0"/>
                      </a:rPr>
                      <m:t>𝜙</m:t>
                    </m:r>
                    <m:r>
                      <a:rPr lang="en-US" sz="2000" b="0" i="1" smtClean="0">
                        <a:solidFill>
                          <a:srgbClr val="00FFFF"/>
                        </a:solidFill>
                        <a:latin typeface="Cambria Math" panose="02040503050406030204" pitchFamily="18" charset="0"/>
                      </a:rPr>
                      <m:t>=1.4</m:t>
                    </m:r>
                  </m:oMath>
                </a14:m>
                <a:r>
                  <a:rPr lang="en-US" sz="2000" dirty="0">
                    <a:solidFill>
                      <a:srgbClr val="00FFFF"/>
                    </a:solidFill>
                  </a:rPr>
                  <a:t> eV</a:t>
                </a:r>
              </a:p>
            </p:txBody>
          </p:sp>
        </mc:Choice>
        <mc:Fallback xmlns="">
          <p:sp>
            <p:nvSpPr>
              <p:cNvPr id="6" name="TextBox 5">
                <a:extLst>
                  <a:ext uri="{FF2B5EF4-FFF2-40B4-BE49-F238E27FC236}">
                    <a16:creationId xmlns:a16="http://schemas.microsoft.com/office/drawing/2014/main" id="{001D61A9-F759-4C4E-BBDD-0A97827E4A09}"/>
                  </a:ext>
                </a:extLst>
              </p:cNvPr>
              <p:cNvSpPr txBox="1">
                <a:spLocks noRot="1" noChangeAspect="1" noMove="1" noResize="1" noEditPoints="1" noAdjustHandles="1" noChangeArrowheads="1" noChangeShapeType="1" noTextEdit="1"/>
              </p:cNvSpPr>
              <p:nvPr/>
            </p:nvSpPr>
            <p:spPr>
              <a:xfrm>
                <a:off x="10822201" y="2178928"/>
                <a:ext cx="1369799" cy="400110"/>
              </a:xfrm>
              <a:prstGeom prst="rect">
                <a:avLst/>
              </a:prstGeom>
              <a:blipFill>
                <a:blip r:embed="rId4"/>
                <a:stretch>
                  <a:fillRect l="-1835" t="-9091" r="-2752" b="-24242"/>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275CE392-5C1B-4D4E-B64C-BB6F2E6320BD}"/>
              </a:ext>
            </a:extLst>
          </p:cNvPr>
          <p:cNvSpPr>
            <a:spLocks noChangeAspect="1"/>
          </p:cNvSpPr>
          <p:nvPr/>
        </p:nvSpPr>
        <p:spPr>
          <a:xfrm>
            <a:off x="9443803" y="2679492"/>
            <a:ext cx="1607695" cy="1599471"/>
          </a:xfrm>
          <a:prstGeom prst="ellipse">
            <a:avLst/>
          </a:prstGeom>
          <a:noFill/>
          <a:ln w="28575">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5A951C8C-229B-C24F-9950-A124528F76A1}"/>
              </a:ext>
            </a:extLst>
          </p:cNvPr>
          <p:cNvCxnSpPr/>
          <p:nvPr/>
        </p:nvCxnSpPr>
        <p:spPr>
          <a:xfrm flipH="1">
            <a:off x="10866474" y="2579038"/>
            <a:ext cx="637954" cy="291753"/>
          </a:xfrm>
          <a:prstGeom prst="straightConnector1">
            <a:avLst/>
          </a:prstGeom>
          <a:ln w="28575">
            <a:solidFill>
              <a:srgbClr val="00FFFF"/>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7EC1011-D6D5-6B49-9403-C3B4FAD466B8}"/>
              </a:ext>
            </a:extLst>
          </p:cNvPr>
          <p:cNvSpPr txBox="1"/>
          <p:nvPr/>
        </p:nvSpPr>
        <p:spPr>
          <a:xfrm>
            <a:off x="0" y="6442857"/>
            <a:ext cx="5183298" cy="415143"/>
          </a:xfrm>
          <a:prstGeom prst="rect">
            <a:avLst/>
          </a:prstGeom>
        </p:spPr>
        <p:txBody>
          <a:bodyPr vert="horz" lIns="91440" tIns="45720" rIns="91440" bIns="45720" rtlCol="0">
            <a:noAutofit/>
          </a:bodyPr>
          <a:lstStyle/>
          <a:p>
            <a:pPr>
              <a:lnSpc>
                <a:spcPct val="90000"/>
              </a:lnSpc>
              <a:spcBef>
                <a:spcPts val="1000"/>
              </a:spcBef>
            </a:pPr>
            <a:r>
              <a:rPr lang="en-US" sz="1400" dirty="0"/>
              <a:t>Image credit: Adam </a:t>
            </a:r>
            <a:r>
              <a:rPr lang="en-US" sz="1400" dirty="0" err="1"/>
              <a:t>Bartnik</a:t>
            </a:r>
            <a:r>
              <a:rPr lang="en-US" sz="1400" dirty="0"/>
              <a:t> (Cornell)</a:t>
            </a:r>
          </a:p>
        </p:txBody>
      </p:sp>
    </p:spTree>
    <p:extLst>
      <p:ext uri="{BB962C8B-B14F-4D97-AF65-F5344CB8AC3E}">
        <p14:creationId xmlns:p14="http://schemas.microsoft.com/office/powerpoint/2010/main" val="1404853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08BDE8-84B2-874D-ACEC-9C98BF11F29B}"/>
              </a:ext>
            </a:extLst>
          </p:cNvPr>
          <p:cNvSpPr>
            <a:spLocks noGrp="1"/>
          </p:cNvSpPr>
          <p:nvPr>
            <p:ph type="sldNum" sz="quarter" idx="12"/>
          </p:nvPr>
        </p:nvSpPr>
        <p:spPr/>
        <p:txBody>
          <a:bodyPr/>
          <a:lstStyle/>
          <a:p>
            <a:fld id="{B1CC25B5-628A-D14A-853B-6853CB5CAC68}" type="slidenum">
              <a:rPr lang="en-US" smtClean="0"/>
              <a:t>17</a:t>
            </a:fld>
            <a:endParaRPr lang="en-US"/>
          </a:p>
        </p:txBody>
      </p:sp>
      <p:sp>
        <p:nvSpPr>
          <p:cNvPr id="3" name="TextBox 2">
            <a:extLst>
              <a:ext uri="{FF2B5EF4-FFF2-40B4-BE49-F238E27FC236}">
                <a16:creationId xmlns:a16="http://schemas.microsoft.com/office/drawing/2014/main" id="{2A8157C6-FBDB-BD49-B23F-A1DE15355EC5}"/>
              </a:ext>
            </a:extLst>
          </p:cNvPr>
          <p:cNvSpPr txBox="1"/>
          <p:nvPr/>
        </p:nvSpPr>
        <p:spPr>
          <a:xfrm>
            <a:off x="0" y="0"/>
            <a:ext cx="12191999" cy="523220"/>
          </a:xfrm>
          <a:prstGeom prst="rect">
            <a:avLst/>
          </a:prstGeom>
          <a:noFill/>
        </p:spPr>
        <p:txBody>
          <a:bodyPr wrap="square" rtlCol="0">
            <a:spAutoFit/>
          </a:bodyPr>
          <a:lstStyle/>
          <a:p>
            <a:pPr algn="ctr"/>
            <a:r>
              <a:rPr lang="en-US" sz="2800" b="1" u="sng" dirty="0"/>
              <a:t>GaAs emitters post-Cs/O activation</a:t>
            </a:r>
          </a:p>
        </p:txBody>
      </p:sp>
      <p:grpSp>
        <p:nvGrpSpPr>
          <p:cNvPr id="21" name="Group 20">
            <a:extLst>
              <a:ext uri="{FF2B5EF4-FFF2-40B4-BE49-F238E27FC236}">
                <a16:creationId xmlns:a16="http://schemas.microsoft.com/office/drawing/2014/main" id="{46B27A3A-15B5-4E49-A0CF-4066D067460C}"/>
              </a:ext>
            </a:extLst>
          </p:cNvPr>
          <p:cNvGrpSpPr/>
          <p:nvPr/>
        </p:nvGrpSpPr>
        <p:grpSpPr>
          <a:xfrm>
            <a:off x="-1" y="523220"/>
            <a:ext cx="12191999" cy="5690975"/>
            <a:chOff x="-2911066" y="523220"/>
            <a:chExt cx="12191999" cy="5690975"/>
          </a:xfrm>
        </p:grpSpPr>
        <p:pic>
          <p:nvPicPr>
            <p:cNvPr id="5" name="Picture 4">
              <a:extLst>
                <a:ext uri="{FF2B5EF4-FFF2-40B4-BE49-F238E27FC236}">
                  <a16:creationId xmlns:a16="http://schemas.microsoft.com/office/drawing/2014/main" id="{D0FDB2E4-6CCF-6F49-9961-89CF016D1032}"/>
                </a:ext>
              </a:extLst>
            </p:cNvPr>
            <p:cNvPicPr>
              <a:picLocks noChangeAspect="1"/>
            </p:cNvPicPr>
            <p:nvPr/>
          </p:nvPicPr>
          <p:blipFill>
            <a:blip r:embed="rId3"/>
            <a:stretch>
              <a:fillRect/>
            </a:stretch>
          </p:blipFill>
          <p:spPr>
            <a:xfrm>
              <a:off x="545446" y="1348825"/>
              <a:ext cx="5278978" cy="4396613"/>
            </a:xfrm>
            <a:prstGeom prst="rect">
              <a:avLst/>
            </a:prstGeom>
          </p:spPr>
        </p:pic>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8D91DCD9-555D-1C4A-97F3-52438E7D3156}"/>
                    </a:ext>
                  </a:extLst>
                </p:cNvPr>
                <p:cNvSpPr txBox="1"/>
                <p:nvPr/>
              </p:nvSpPr>
              <p:spPr>
                <a:xfrm>
                  <a:off x="-2911066" y="523220"/>
                  <a:ext cx="12191999" cy="830997"/>
                </a:xfrm>
                <a:prstGeom prst="rect">
                  <a:avLst/>
                </a:prstGeom>
                <a:noFill/>
              </p:spPr>
              <p:txBody>
                <a:bodyPr wrap="square" rtlCol="0">
                  <a:spAutoFit/>
                </a:bodyPr>
                <a:lstStyle/>
                <a:p>
                  <a:r>
                    <a:rPr lang="en-US" sz="2400" dirty="0"/>
                    <a:t>Quantum efficiency (</a:t>
                  </a:r>
                  <a14:m>
                    <m:oMath xmlns:m="http://schemas.openxmlformats.org/officeDocument/2006/math">
                      <m:r>
                        <a:rPr lang="en-US" sz="2400" b="0" i="1" smtClean="0">
                          <a:solidFill>
                            <a:schemeClr val="tx1"/>
                          </a:solidFill>
                          <a:latin typeface="Cambria Math" panose="02040503050406030204" pitchFamily="18" charset="0"/>
                        </a:rPr>
                        <m:t>ℎ</m:t>
                      </m:r>
                      <m:r>
                        <a:rPr lang="en-US" sz="2400" b="0" i="1" smtClean="0">
                          <a:solidFill>
                            <a:schemeClr val="tx1"/>
                          </a:solidFill>
                          <a:latin typeface="Cambria Math" panose="02040503050406030204" pitchFamily="18" charset="0"/>
                        </a:rPr>
                        <m:t>𝜈</m:t>
                      </m:r>
                      <m:r>
                        <a:rPr lang="en-US" sz="2400" b="0" i="1" smtClean="0">
                          <a:solidFill>
                            <a:schemeClr val="tx1"/>
                          </a:solidFill>
                          <a:latin typeface="Cambria Math" panose="02040503050406030204" pitchFamily="18" charset="0"/>
                        </a:rPr>
                        <m:t>=</m:t>
                      </m:r>
                    </m:oMath>
                  </a14:m>
                  <a:r>
                    <a:rPr lang="en-US" sz="2400" dirty="0"/>
                    <a:t>2.3 eV) spatially mapped here with a laser position scan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𝜎</m:t>
                          </m:r>
                        </m:e>
                        <m:sub>
                          <m:r>
                            <a:rPr lang="en-US" sz="2400" b="0" i="1" smtClean="0">
                              <a:latin typeface="Cambria Math" panose="02040503050406030204" pitchFamily="18" charset="0"/>
                            </a:rPr>
                            <m:t>𝑥</m:t>
                          </m:r>
                        </m:sub>
                      </m:sSub>
                      <m:r>
                        <a:rPr lang="en-US" sz="2400" b="0" i="1" smtClean="0">
                          <a:latin typeface="Cambria Math" panose="02040503050406030204" pitchFamily="18" charset="0"/>
                        </a:rPr>
                        <m:t>≈25 </m:t>
                      </m:r>
                      <m:r>
                        <a:rPr lang="en-US" sz="2400" b="0" i="1" smtClean="0">
                          <a:latin typeface="Cambria Math" panose="02040503050406030204" pitchFamily="18" charset="0"/>
                        </a:rPr>
                        <m:t>𝜇</m:t>
                      </m:r>
                    </m:oMath>
                  </a14:m>
                  <a:r>
                    <a:rPr lang="en-US" sz="2400" dirty="0"/>
                    <a:t>m)</a:t>
                  </a:r>
                </a:p>
              </p:txBody>
            </p:sp>
          </mc:Choice>
          <mc:Fallback>
            <p:sp>
              <p:nvSpPr>
                <p:cNvPr id="8" name="TextBox 7">
                  <a:extLst>
                    <a:ext uri="{FF2B5EF4-FFF2-40B4-BE49-F238E27FC236}">
                      <a16:creationId xmlns:a16="http://schemas.microsoft.com/office/drawing/2014/main" id="{8D91DCD9-555D-1C4A-97F3-52438E7D3156}"/>
                    </a:ext>
                  </a:extLst>
                </p:cNvPr>
                <p:cNvSpPr txBox="1">
                  <a:spLocks noRot="1" noChangeAspect="1" noMove="1" noResize="1" noEditPoints="1" noAdjustHandles="1" noChangeArrowheads="1" noChangeShapeType="1" noTextEdit="1"/>
                </p:cNvSpPr>
                <p:nvPr/>
              </p:nvSpPr>
              <p:spPr>
                <a:xfrm>
                  <a:off x="-2911066" y="523220"/>
                  <a:ext cx="12191999" cy="830997"/>
                </a:xfrm>
                <a:prstGeom prst="rect">
                  <a:avLst/>
                </a:prstGeom>
                <a:blipFill>
                  <a:blip r:embed="rId4"/>
                  <a:stretch>
                    <a:fillRect l="-832" t="-4545"/>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EADBD5D0-23D0-1546-9D63-BCA914CADBA2}"/>
                </a:ext>
              </a:extLst>
            </p:cNvPr>
            <p:cNvSpPr txBox="1"/>
            <p:nvPr/>
          </p:nvSpPr>
          <p:spPr>
            <a:xfrm>
              <a:off x="-48578" y="5752530"/>
              <a:ext cx="6497036" cy="461665"/>
            </a:xfrm>
            <a:prstGeom prst="rect">
              <a:avLst/>
            </a:prstGeom>
            <a:noFill/>
          </p:spPr>
          <p:txBody>
            <a:bodyPr wrap="none" rtlCol="0">
              <a:spAutoFit/>
            </a:bodyPr>
            <a:lstStyle/>
            <a:p>
              <a:pPr algn="ctr"/>
              <a:r>
                <a:rPr lang="en-US" sz="2400" dirty="0"/>
                <a:t>QE of GaAs is over 40 times larger than QE of Pt.</a:t>
              </a:r>
            </a:p>
          </p:txBody>
        </p:sp>
      </p:grpSp>
      <p:sp>
        <p:nvSpPr>
          <p:cNvPr id="19" name="TextBox 18">
            <a:extLst>
              <a:ext uri="{FF2B5EF4-FFF2-40B4-BE49-F238E27FC236}">
                <a16:creationId xmlns:a16="http://schemas.microsoft.com/office/drawing/2014/main" id="{AD9E7A8A-A17E-E647-B07E-A815C9A6C778}"/>
              </a:ext>
            </a:extLst>
          </p:cNvPr>
          <p:cNvSpPr txBox="1"/>
          <p:nvPr/>
        </p:nvSpPr>
        <p:spPr>
          <a:xfrm>
            <a:off x="-1" y="6442857"/>
            <a:ext cx="5564777" cy="415143"/>
          </a:xfrm>
          <a:prstGeom prst="rect">
            <a:avLst/>
          </a:prstGeom>
        </p:spPr>
        <p:txBody>
          <a:bodyPr vert="horz" lIns="91440" tIns="45720" rIns="91440" bIns="45720" rtlCol="0">
            <a:noAutofit/>
          </a:bodyPr>
          <a:lstStyle/>
          <a:p>
            <a:pPr>
              <a:lnSpc>
                <a:spcPct val="90000"/>
              </a:lnSpc>
              <a:spcBef>
                <a:spcPts val="1000"/>
              </a:spcBef>
            </a:pPr>
            <a:r>
              <a:rPr lang="en-US" sz="1400" dirty="0"/>
              <a:t>Image credit: Adam </a:t>
            </a:r>
            <a:r>
              <a:rPr lang="en-US" sz="1400" dirty="0" err="1"/>
              <a:t>Bartnik</a:t>
            </a:r>
            <a:r>
              <a:rPr lang="en-US" sz="1400" dirty="0"/>
              <a:t>, Michael </a:t>
            </a:r>
            <a:r>
              <a:rPr lang="en-US" sz="1400" dirty="0" err="1"/>
              <a:t>Kaemingk</a:t>
            </a:r>
            <a:r>
              <a:rPr lang="en-US" sz="1400" dirty="0"/>
              <a:t>, Samuel Levenson (Cornell)</a:t>
            </a:r>
          </a:p>
        </p:txBody>
      </p:sp>
    </p:spTree>
    <p:extLst>
      <p:ext uri="{BB962C8B-B14F-4D97-AF65-F5344CB8AC3E}">
        <p14:creationId xmlns:p14="http://schemas.microsoft.com/office/powerpoint/2010/main" val="3063877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54FAD5-63A5-8044-AD3B-2D4405B228A9}"/>
              </a:ext>
            </a:extLst>
          </p:cNvPr>
          <p:cNvSpPr>
            <a:spLocks noGrp="1"/>
          </p:cNvSpPr>
          <p:nvPr>
            <p:ph type="sldNum" sz="quarter" idx="12"/>
          </p:nvPr>
        </p:nvSpPr>
        <p:spPr/>
        <p:txBody>
          <a:bodyPr/>
          <a:lstStyle/>
          <a:p>
            <a:fld id="{B1CC25B5-628A-D14A-853B-6853CB5CAC68}" type="slidenum">
              <a:rPr lang="en-US" smtClean="0"/>
              <a:t>18</a:t>
            </a:fld>
            <a:endParaRPr lang="en-US"/>
          </a:p>
        </p:txBody>
      </p:sp>
      <p:sp>
        <p:nvSpPr>
          <p:cNvPr id="7" name="TextBox 6">
            <a:extLst>
              <a:ext uri="{FF2B5EF4-FFF2-40B4-BE49-F238E27FC236}">
                <a16:creationId xmlns:a16="http://schemas.microsoft.com/office/drawing/2014/main" id="{176CCCE2-FFD4-D747-91C1-87356DC34652}"/>
              </a:ext>
            </a:extLst>
          </p:cNvPr>
          <p:cNvSpPr txBox="1"/>
          <p:nvPr/>
        </p:nvSpPr>
        <p:spPr>
          <a:xfrm>
            <a:off x="0" y="0"/>
            <a:ext cx="12191999" cy="523220"/>
          </a:xfrm>
          <a:prstGeom prst="rect">
            <a:avLst/>
          </a:prstGeom>
          <a:noFill/>
        </p:spPr>
        <p:txBody>
          <a:bodyPr wrap="square" rtlCol="0">
            <a:spAutoFit/>
          </a:bodyPr>
          <a:lstStyle/>
          <a:p>
            <a:pPr algn="ctr"/>
            <a:r>
              <a:rPr lang="en-US" sz="2800" b="1" u="sng" dirty="0" err="1"/>
              <a:t>PhotoEmission</a:t>
            </a:r>
            <a:r>
              <a:rPr lang="en-US" sz="2800" b="1" u="sng" dirty="0"/>
              <a:t> Electron Microscopy allows for much higher resolution</a:t>
            </a:r>
          </a:p>
        </p:txBody>
      </p:sp>
      <p:grpSp>
        <p:nvGrpSpPr>
          <p:cNvPr id="16" name="Group 15">
            <a:extLst>
              <a:ext uri="{FF2B5EF4-FFF2-40B4-BE49-F238E27FC236}">
                <a16:creationId xmlns:a16="http://schemas.microsoft.com/office/drawing/2014/main" id="{5789D82F-DAFC-8849-992C-35ECCA65E087}"/>
              </a:ext>
            </a:extLst>
          </p:cNvPr>
          <p:cNvGrpSpPr>
            <a:grpSpLocks noChangeAspect="1"/>
          </p:cNvGrpSpPr>
          <p:nvPr/>
        </p:nvGrpSpPr>
        <p:grpSpPr>
          <a:xfrm>
            <a:off x="935222" y="834590"/>
            <a:ext cx="10000314" cy="4575897"/>
            <a:chOff x="2058554" y="1198524"/>
            <a:chExt cx="4586910" cy="2098857"/>
          </a:xfrm>
        </p:grpSpPr>
        <p:pic>
          <p:nvPicPr>
            <p:cNvPr id="14" name="Picture 13" descr="A diagram of a blue square with a red line&#10;&#10;Description automatically generated">
              <a:extLst>
                <a:ext uri="{FF2B5EF4-FFF2-40B4-BE49-F238E27FC236}">
                  <a16:creationId xmlns:a16="http://schemas.microsoft.com/office/drawing/2014/main" id="{EAF21836-38CD-F441-843B-7F93476136B9}"/>
                </a:ext>
              </a:extLst>
            </p:cNvPr>
            <p:cNvPicPr>
              <a:picLocks noChangeAspect="1"/>
            </p:cNvPicPr>
            <p:nvPr/>
          </p:nvPicPr>
          <p:blipFill rotWithShape="1">
            <a:blip r:embed="rId3"/>
            <a:srcRect t="49324"/>
            <a:stretch/>
          </p:blipFill>
          <p:spPr>
            <a:xfrm>
              <a:off x="4486464" y="1198524"/>
              <a:ext cx="2159000" cy="2091642"/>
            </a:xfrm>
            <a:prstGeom prst="rect">
              <a:avLst/>
            </a:prstGeom>
          </p:spPr>
        </p:pic>
        <p:pic>
          <p:nvPicPr>
            <p:cNvPr id="15" name="Picture 14" descr="A diagram of a blue square with a red line&#10;&#10;Description automatically generated">
              <a:extLst>
                <a:ext uri="{FF2B5EF4-FFF2-40B4-BE49-F238E27FC236}">
                  <a16:creationId xmlns:a16="http://schemas.microsoft.com/office/drawing/2014/main" id="{9C2C2CD0-C9E7-474E-98BD-988CE5797E17}"/>
                </a:ext>
              </a:extLst>
            </p:cNvPr>
            <p:cNvPicPr>
              <a:picLocks noChangeAspect="1"/>
            </p:cNvPicPr>
            <p:nvPr/>
          </p:nvPicPr>
          <p:blipFill rotWithShape="1">
            <a:blip r:embed="rId3"/>
            <a:srcRect b="50168"/>
            <a:stretch/>
          </p:blipFill>
          <p:spPr>
            <a:xfrm>
              <a:off x="2058554" y="1240558"/>
              <a:ext cx="2159000" cy="2056823"/>
            </a:xfrm>
            <a:prstGeom prst="rect">
              <a:avLst/>
            </a:prstGeom>
          </p:spPr>
        </p:pic>
      </p:grpSp>
      <p:sp>
        <p:nvSpPr>
          <p:cNvPr id="17" name="Rectangle 16">
            <a:extLst>
              <a:ext uri="{FF2B5EF4-FFF2-40B4-BE49-F238E27FC236}">
                <a16:creationId xmlns:a16="http://schemas.microsoft.com/office/drawing/2014/main" id="{F3B754E4-9D57-6241-A614-6BE93DFE1F4F}"/>
              </a:ext>
            </a:extLst>
          </p:cNvPr>
          <p:cNvSpPr/>
          <p:nvPr/>
        </p:nvSpPr>
        <p:spPr>
          <a:xfrm>
            <a:off x="2443162" y="1218913"/>
            <a:ext cx="585788" cy="595600"/>
          </a:xfrm>
          <a:prstGeom prst="rect">
            <a:avLst/>
          </a:prstGeom>
          <a:solidFill>
            <a:srgbClr val="000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D54601-7B1F-2D49-A7B3-184DB748A9ED}"/>
              </a:ext>
            </a:extLst>
          </p:cNvPr>
          <p:cNvSpPr/>
          <p:nvPr/>
        </p:nvSpPr>
        <p:spPr>
          <a:xfrm>
            <a:off x="7715250" y="1671639"/>
            <a:ext cx="462798" cy="4429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3FCE64D9-9467-0C44-B826-D740856AE1ED}"/>
              </a:ext>
            </a:extLst>
          </p:cNvPr>
          <p:cNvCxnSpPr/>
          <p:nvPr/>
        </p:nvCxnSpPr>
        <p:spPr>
          <a:xfrm flipH="1">
            <a:off x="7715250" y="2057400"/>
            <a:ext cx="462798" cy="0"/>
          </a:xfrm>
          <a:prstGeom prst="line">
            <a:avLst/>
          </a:prstGeom>
          <a:ln w="12700">
            <a:solidFill>
              <a:srgbClr val="E6E6E6"/>
            </a:solidFill>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534ECD7B-1D47-CE4D-8249-0B926FE2EDBC}"/>
              </a:ext>
            </a:extLst>
          </p:cNvPr>
          <p:cNvSpPr txBox="1"/>
          <p:nvPr/>
        </p:nvSpPr>
        <p:spPr>
          <a:xfrm>
            <a:off x="2150600" y="5792577"/>
            <a:ext cx="7890814" cy="461665"/>
          </a:xfrm>
          <a:prstGeom prst="rect">
            <a:avLst/>
          </a:prstGeom>
          <a:noFill/>
        </p:spPr>
        <p:txBody>
          <a:bodyPr wrap="none" rtlCol="0">
            <a:spAutoFit/>
          </a:bodyPr>
          <a:lstStyle/>
          <a:p>
            <a:pPr algn="ctr"/>
            <a:r>
              <a:rPr lang="en-US" sz="2400" dirty="0"/>
              <a:t>Measured emittance comparable to electron microscope tips!</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9094D6D-0C17-0047-81FF-F0DA783069F7}"/>
                  </a:ext>
                </a:extLst>
              </p:cNvPr>
              <p:cNvSpPr txBox="1"/>
              <p:nvPr/>
            </p:nvSpPr>
            <p:spPr>
              <a:xfrm>
                <a:off x="2406803" y="1116603"/>
                <a:ext cx="1369799" cy="707886"/>
              </a:xfrm>
              <a:prstGeom prst="rect">
                <a:avLst/>
              </a:prstGeom>
              <a:noFill/>
            </p:spPr>
            <p:txBody>
              <a:bodyPr wrap="none" rtlCol="0">
                <a:spAutoFit/>
              </a:bodyPr>
              <a:lstStyle/>
              <a:p>
                <a:r>
                  <a:rPr lang="en-US" sz="2000" dirty="0">
                    <a:solidFill>
                      <a:schemeClr val="bg1"/>
                    </a:solidFill>
                  </a:rPr>
                  <a:t>p-type Si</a:t>
                </a:r>
              </a:p>
              <a:p>
                <a14:m>
                  <m:oMath xmlns:m="http://schemas.openxmlformats.org/officeDocument/2006/math">
                    <m:r>
                      <a:rPr lang="en-US" sz="2000" b="0" i="1" smtClean="0">
                        <a:solidFill>
                          <a:srgbClr val="ECECEC"/>
                        </a:solidFill>
                        <a:latin typeface="Cambria Math" panose="02040503050406030204" pitchFamily="18" charset="0"/>
                      </a:rPr>
                      <m:t>𝜙</m:t>
                    </m:r>
                    <m:r>
                      <a:rPr lang="en-US" sz="2000" b="0" i="1" smtClean="0">
                        <a:solidFill>
                          <a:srgbClr val="ECECEC"/>
                        </a:solidFill>
                        <a:latin typeface="Cambria Math" panose="02040503050406030204" pitchFamily="18" charset="0"/>
                      </a:rPr>
                      <m:t>=4.4</m:t>
                    </m:r>
                  </m:oMath>
                </a14:m>
                <a:r>
                  <a:rPr lang="en-US" sz="2000" dirty="0">
                    <a:solidFill>
                      <a:srgbClr val="ECECEC"/>
                    </a:solidFill>
                  </a:rPr>
                  <a:t> eV</a:t>
                </a:r>
              </a:p>
            </p:txBody>
          </p:sp>
        </mc:Choice>
        <mc:Fallback xmlns="">
          <p:sp>
            <p:nvSpPr>
              <p:cNvPr id="22" name="TextBox 21">
                <a:extLst>
                  <a:ext uri="{FF2B5EF4-FFF2-40B4-BE49-F238E27FC236}">
                    <a16:creationId xmlns:a16="http://schemas.microsoft.com/office/drawing/2014/main" id="{E9094D6D-0C17-0047-81FF-F0DA783069F7}"/>
                  </a:ext>
                </a:extLst>
              </p:cNvPr>
              <p:cNvSpPr txBox="1">
                <a:spLocks noRot="1" noChangeAspect="1" noMove="1" noResize="1" noEditPoints="1" noAdjustHandles="1" noChangeArrowheads="1" noChangeShapeType="1" noTextEdit="1"/>
              </p:cNvSpPr>
              <p:nvPr/>
            </p:nvSpPr>
            <p:spPr>
              <a:xfrm>
                <a:off x="2406803" y="1116603"/>
                <a:ext cx="1369799" cy="707886"/>
              </a:xfrm>
              <a:prstGeom prst="rect">
                <a:avLst/>
              </a:prstGeom>
              <a:blipFill>
                <a:blip r:embed="rId4"/>
                <a:stretch>
                  <a:fillRect l="-4587" t="-3509" r="-3670" b="-140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5E16F6F1-A457-6340-AE28-CA3498EA96E9}"/>
                  </a:ext>
                </a:extLst>
              </p:cNvPr>
              <p:cNvSpPr txBox="1"/>
              <p:nvPr/>
            </p:nvSpPr>
            <p:spPr>
              <a:xfrm>
                <a:off x="4073110" y="1703457"/>
                <a:ext cx="1369799" cy="707886"/>
              </a:xfrm>
              <a:prstGeom prst="rect">
                <a:avLst/>
              </a:prstGeom>
              <a:noFill/>
            </p:spPr>
            <p:txBody>
              <a:bodyPr wrap="none" rtlCol="0">
                <a:spAutoFit/>
              </a:bodyPr>
              <a:lstStyle/>
              <a:p>
                <a:r>
                  <a:rPr lang="en-US" sz="2000" dirty="0">
                    <a:solidFill>
                      <a:schemeClr val="bg1"/>
                    </a:solidFill>
                  </a:rPr>
                  <a:t>Gold dot</a:t>
                </a:r>
              </a:p>
              <a:p>
                <a14:m>
                  <m:oMath xmlns:m="http://schemas.openxmlformats.org/officeDocument/2006/math">
                    <m:r>
                      <a:rPr lang="en-US" sz="2000" b="0" i="1" smtClean="0">
                        <a:solidFill>
                          <a:srgbClr val="ECECEC"/>
                        </a:solidFill>
                        <a:latin typeface="Cambria Math" panose="02040503050406030204" pitchFamily="18" charset="0"/>
                      </a:rPr>
                      <m:t>𝜙</m:t>
                    </m:r>
                    <m:r>
                      <a:rPr lang="en-US" sz="2000" b="0" i="1" smtClean="0">
                        <a:solidFill>
                          <a:srgbClr val="ECECEC"/>
                        </a:solidFill>
                        <a:latin typeface="Cambria Math" panose="02040503050406030204" pitchFamily="18" charset="0"/>
                      </a:rPr>
                      <m:t>=3.6</m:t>
                    </m:r>
                  </m:oMath>
                </a14:m>
                <a:r>
                  <a:rPr lang="en-US" sz="2000" dirty="0">
                    <a:solidFill>
                      <a:srgbClr val="ECECEC"/>
                    </a:solidFill>
                  </a:rPr>
                  <a:t> eV</a:t>
                </a:r>
              </a:p>
            </p:txBody>
          </p:sp>
        </mc:Choice>
        <mc:Fallback xmlns="">
          <p:sp>
            <p:nvSpPr>
              <p:cNvPr id="23" name="TextBox 22">
                <a:extLst>
                  <a:ext uri="{FF2B5EF4-FFF2-40B4-BE49-F238E27FC236}">
                    <a16:creationId xmlns:a16="http://schemas.microsoft.com/office/drawing/2014/main" id="{5E16F6F1-A457-6340-AE28-CA3498EA96E9}"/>
                  </a:ext>
                </a:extLst>
              </p:cNvPr>
              <p:cNvSpPr txBox="1">
                <a:spLocks noRot="1" noChangeAspect="1" noMove="1" noResize="1" noEditPoints="1" noAdjustHandles="1" noChangeArrowheads="1" noChangeShapeType="1" noTextEdit="1"/>
              </p:cNvSpPr>
              <p:nvPr/>
            </p:nvSpPr>
            <p:spPr>
              <a:xfrm>
                <a:off x="4073110" y="1703457"/>
                <a:ext cx="1369799" cy="707886"/>
              </a:xfrm>
              <a:prstGeom prst="rect">
                <a:avLst/>
              </a:prstGeom>
              <a:blipFill>
                <a:blip r:embed="rId5"/>
                <a:stretch>
                  <a:fillRect l="-4587" t="-3448" r="-3670" b="-12069"/>
                </a:stretch>
              </a:blipFill>
            </p:spPr>
            <p:txBody>
              <a:bodyPr/>
              <a:lstStyle/>
              <a:p>
                <a:r>
                  <a:rPr lang="en-US">
                    <a:noFill/>
                  </a:rPr>
                  <a:t> </a:t>
                </a:r>
              </a:p>
            </p:txBody>
          </p:sp>
        </mc:Fallback>
      </mc:AlternateContent>
      <p:cxnSp>
        <p:nvCxnSpPr>
          <p:cNvPr id="24" name="Straight Arrow Connector 23">
            <a:extLst>
              <a:ext uri="{FF2B5EF4-FFF2-40B4-BE49-F238E27FC236}">
                <a16:creationId xmlns:a16="http://schemas.microsoft.com/office/drawing/2014/main" id="{9C8B2E98-794D-9840-A50F-673C5A2FAB36}"/>
              </a:ext>
            </a:extLst>
          </p:cNvPr>
          <p:cNvCxnSpPr>
            <a:cxnSpLocks/>
          </p:cNvCxnSpPr>
          <p:nvPr/>
        </p:nvCxnSpPr>
        <p:spPr>
          <a:xfrm flipH="1">
            <a:off x="4160287" y="2457510"/>
            <a:ext cx="457203" cy="191044"/>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D57C6B8-2122-6547-9F76-6945D5991B35}"/>
              </a:ext>
            </a:extLst>
          </p:cNvPr>
          <p:cNvSpPr txBox="1"/>
          <p:nvPr/>
        </p:nvSpPr>
        <p:spPr>
          <a:xfrm>
            <a:off x="-1" y="6442857"/>
            <a:ext cx="6411952" cy="415143"/>
          </a:xfrm>
          <a:prstGeom prst="rect">
            <a:avLst/>
          </a:prstGeom>
        </p:spPr>
        <p:txBody>
          <a:bodyPr vert="horz" lIns="91440" tIns="45720" rIns="91440" bIns="45720" rtlCol="0">
            <a:noAutofit/>
          </a:bodyPr>
          <a:lstStyle/>
          <a:p>
            <a:pPr>
              <a:lnSpc>
                <a:spcPct val="90000"/>
              </a:lnSpc>
              <a:spcBef>
                <a:spcPts val="1000"/>
              </a:spcBef>
            </a:pPr>
            <a:r>
              <a:rPr lang="en-US" sz="1400" dirty="0"/>
              <a:t>Image credit: </a:t>
            </a:r>
            <a:r>
              <a:rPr lang="en-US" sz="1400" dirty="0" err="1"/>
              <a:t>Anagha</a:t>
            </a:r>
            <a:r>
              <a:rPr lang="en-US" sz="1400" dirty="0"/>
              <a:t> </a:t>
            </a:r>
            <a:r>
              <a:rPr lang="en-US" sz="1400" dirty="0" err="1"/>
              <a:t>Ullattuparambil</a:t>
            </a:r>
            <a:r>
              <a:rPr lang="en-US" sz="1400" dirty="0"/>
              <a:t>, </a:t>
            </a:r>
            <a:r>
              <a:rPr lang="en-US" sz="1400" dirty="0" err="1"/>
              <a:t>Mansoure</a:t>
            </a:r>
            <a:r>
              <a:rPr lang="en-US" sz="1400" dirty="0"/>
              <a:t> </a:t>
            </a:r>
            <a:r>
              <a:rPr lang="en-US" sz="1400" dirty="0" err="1"/>
              <a:t>Moeini</a:t>
            </a:r>
            <a:r>
              <a:rPr lang="en-US" sz="1400" dirty="0"/>
              <a:t> </a:t>
            </a:r>
            <a:r>
              <a:rPr lang="en-US" sz="1400" dirty="0" err="1"/>
              <a:t>Rizi</a:t>
            </a:r>
            <a:r>
              <a:rPr lang="en-US" sz="1400" dirty="0"/>
              <a:t>, Peter Owusu (ASU)</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4F3EAF9-CCC0-D443-9640-92BF068A1DBC}"/>
                  </a:ext>
                </a:extLst>
              </p:cNvPr>
              <p:cNvSpPr txBox="1"/>
              <p:nvPr/>
            </p:nvSpPr>
            <p:spPr>
              <a:xfrm>
                <a:off x="2646560" y="665238"/>
                <a:ext cx="2700226" cy="461665"/>
              </a:xfrm>
              <a:prstGeom prst="rect">
                <a:avLst/>
              </a:prstGeom>
              <a:noFill/>
            </p:spPr>
            <p:txBody>
              <a:bodyPr wrap="none" rtlCol="0">
                <a:spAutoFit/>
              </a:bodyPr>
              <a:lstStyle/>
              <a:p>
                <a:pPr algn="ctr"/>
                <a:r>
                  <a:rPr lang="en-US" sz="2400" dirty="0"/>
                  <a:t>PEEM (</a:t>
                </a:r>
                <a14:m>
                  <m:oMath xmlns:m="http://schemas.openxmlformats.org/officeDocument/2006/math">
                    <m:r>
                      <a:rPr lang="en-US" sz="2400" b="0" i="1" smtClean="0">
                        <a:solidFill>
                          <a:schemeClr val="tx1"/>
                        </a:solidFill>
                        <a:latin typeface="Cambria Math" panose="02040503050406030204" pitchFamily="18" charset="0"/>
                      </a:rPr>
                      <m:t>ℎ</m:t>
                    </m:r>
                    <m:r>
                      <a:rPr lang="en-US" sz="2400" b="0" i="1" smtClean="0">
                        <a:solidFill>
                          <a:schemeClr val="tx1"/>
                        </a:solidFill>
                        <a:latin typeface="Cambria Math" panose="02040503050406030204" pitchFamily="18" charset="0"/>
                      </a:rPr>
                      <m:t>𝜈</m:t>
                    </m:r>
                    <m:r>
                      <a:rPr lang="en-US" sz="2400" b="0" i="1" smtClean="0">
                        <a:solidFill>
                          <a:schemeClr val="tx1"/>
                        </a:solidFill>
                        <a:latin typeface="Cambria Math" panose="02040503050406030204" pitchFamily="18" charset="0"/>
                      </a:rPr>
                      <m:t>=4.3</m:t>
                    </m:r>
                  </m:oMath>
                </a14:m>
                <a:r>
                  <a:rPr lang="en-US" sz="2400" dirty="0"/>
                  <a:t> eV)</a:t>
                </a:r>
              </a:p>
            </p:txBody>
          </p:sp>
        </mc:Choice>
        <mc:Fallback xmlns="">
          <p:sp>
            <p:nvSpPr>
              <p:cNvPr id="27" name="TextBox 26">
                <a:extLst>
                  <a:ext uri="{FF2B5EF4-FFF2-40B4-BE49-F238E27FC236}">
                    <a16:creationId xmlns:a16="http://schemas.microsoft.com/office/drawing/2014/main" id="{84F3EAF9-CCC0-D443-9640-92BF068A1DBC}"/>
                  </a:ext>
                </a:extLst>
              </p:cNvPr>
              <p:cNvSpPr txBox="1">
                <a:spLocks noRot="1" noChangeAspect="1" noMove="1" noResize="1" noEditPoints="1" noAdjustHandles="1" noChangeArrowheads="1" noChangeShapeType="1" noTextEdit="1"/>
              </p:cNvSpPr>
              <p:nvPr/>
            </p:nvSpPr>
            <p:spPr>
              <a:xfrm>
                <a:off x="2646560" y="665238"/>
                <a:ext cx="2700226" cy="461665"/>
              </a:xfrm>
              <a:prstGeom prst="rect">
                <a:avLst/>
              </a:prstGeom>
              <a:blipFill>
                <a:blip r:embed="rId6"/>
                <a:stretch>
                  <a:fillRect l="-2817" t="-8108" r="-3286" b="-29730"/>
                </a:stretch>
              </a:blipFill>
            </p:spPr>
            <p:txBody>
              <a:bodyPr/>
              <a:lstStyle/>
              <a:p>
                <a:r>
                  <a:rPr lang="en-US">
                    <a:noFill/>
                  </a:rPr>
                  <a:t> </a:t>
                </a:r>
              </a:p>
            </p:txBody>
          </p:sp>
        </mc:Fallback>
      </mc:AlternateContent>
    </p:spTree>
    <p:extLst>
      <p:ext uri="{BB962C8B-B14F-4D97-AF65-F5344CB8AC3E}">
        <p14:creationId xmlns:p14="http://schemas.microsoft.com/office/powerpoint/2010/main" val="1457302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2C7B62-3BDF-E842-BDFE-A837B0192601}"/>
              </a:ext>
            </a:extLst>
          </p:cNvPr>
          <p:cNvSpPr>
            <a:spLocks noGrp="1"/>
          </p:cNvSpPr>
          <p:nvPr>
            <p:ph type="sldNum" sz="quarter" idx="12"/>
          </p:nvPr>
        </p:nvSpPr>
        <p:spPr/>
        <p:txBody>
          <a:bodyPr/>
          <a:lstStyle/>
          <a:p>
            <a:fld id="{B1CC25B5-628A-D14A-853B-6853CB5CAC68}" type="slidenum">
              <a:rPr lang="en-US" smtClean="0"/>
              <a:t>19</a:t>
            </a:fld>
            <a:endParaRPr lang="en-US"/>
          </a:p>
        </p:txBody>
      </p:sp>
      <p:sp>
        <p:nvSpPr>
          <p:cNvPr id="3" name="TextBox 2">
            <a:extLst>
              <a:ext uri="{FF2B5EF4-FFF2-40B4-BE49-F238E27FC236}">
                <a16:creationId xmlns:a16="http://schemas.microsoft.com/office/drawing/2014/main" id="{7EB3CC6D-68FD-AB43-A840-9A3888839B1C}"/>
              </a:ext>
            </a:extLst>
          </p:cNvPr>
          <p:cNvSpPr txBox="1"/>
          <p:nvPr/>
        </p:nvSpPr>
        <p:spPr>
          <a:xfrm>
            <a:off x="0" y="0"/>
            <a:ext cx="12191999" cy="523220"/>
          </a:xfrm>
          <a:prstGeom prst="rect">
            <a:avLst/>
          </a:prstGeom>
          <a:noFill/>
        </p:spPr>
        <p:txBody>
          <a:bodyPr wrap="square" rtlCol="0">
            <a:spAutoFit/>
          </a:bodyPr>
          <a:lstStyle/>
          <a:p>
            <a:pPr algn="ctr"/>
            <a:r>
              <a:rPr lang="en-US" sz="2800" b="1" u="sng" dirty="0"/>
              <a:t>High charge + Ultrafast Operation? </a:t>
            </a:r>
          </a:p>
        </p:txBody>
      </p:sp>
      <p:sp>
        <p:nvSpPr>
          <p:cNvPr id="9" name="TextBox 8">
            <a:extLst>
              <a:ext uri="{FF2B5EF4-FFF2-40B4-BE49-F238E27FC236}">
                <a16:creationId xmlns:a16="http://schemas.microsoft.com/office/drawing/2014/main" id="{66300E29-6AC8-914D-B67A-BAECCAB375F3}"/>
              </a:ext>
            </a:extLst>
          </p:cNvPr>
          <p:cNvSpPr txBox="1"/>
          <p:nvPr/>
        </p:nvSpPr>
        <p:spPr>
          <a:xfrm>
            <a:off x="-1" y="6442857"/>
            <a:ext cx="5564777" cy="415143"/>
          </a:xfrm>
          <a:prstGeom prst="rect">
            <a:avLst/>
          </a:prstGeom>
        </p:spPr>
        <p:txBody>
          <a:bodyPr vert="horz" lIns="91440" tIns="45720" rIns="91440" bIns="45720" rtlCol="0">
            <a:noAutofit/>
          </a:bodyPr>
          <a:lstStyle/>
          <a:p>
            <a:pPr>
              <a:lnSpc>
                <a:spcPct val="90000"/>
              </a:lnSpc>
              <a:spcBef>
                <a:spcPts val="1000"/>
              </a:spcBef>
            </a:pPr>
            <a:r>
              <a:rPr lang="en-US" sz="1400" dirty="0"/>
              <a:t>Image credit: Samuel Levenson (Cornell)</a:t>
            </a:r>
          </a:p>
        </p:txBody>
      </p:sp>
      <p:sp>
        <p:nvSpPr>
          <p:cNvPr id="5" name="TextBox 4">
            <a:extLst>
              <a:ext uri="{FF2B5EF4-FFF2-40B4-BE49-F238E27FC236}">
                <a16:creationId xmlns:a16="http://schemas.microsoft.com/office/drawing/2014/main" id="{1FFD9645-B30C-0E44-815B-8314450D7683}"/>
              </a:ext>
            </a:extLst>
          </p:cNvPr>
          <p:cNvSpPr txBox="1"/>
          <p:nvPr/>
        </p:nvSpPr>
        <p:spPr>
          <a:xfrm>
            <a:off x="3984" y="647161"/>
            <a:ext cx="12188016" cy="461665"/>
          </a:xfrm>
          <a:prstGeom prst="rect">
            <a:avLst/>
          </a:prstGeom>
          <a:noFill/>
        </p:spPr>
        <p:txBody>
          <a:bodyPr wrap="square" rtlCol="0">
            <a:spAutoFit/>
          </a:bodyPr>
          <a:lstStyle/>
          <a:p>
            <a:pPr algn="ctr"/>
            <a:r>
              <a:rPr lang="en-US" sz="2400" dirty="0"/>
              <a:t>QE and spin polarization of GaAs emitters remain good after photolithography.</a:t>
            </a:r>
          </a:p>
        </p:txBody>
      </p:sp>
      <p:grpSp>
        <p:nvGrpSpPr>
          <p:cNvPr id="14" name="Group 13">
            <a:extLst>
              <a:ext uri="{FF2B5EF4-FFF2-40B4-BE49-F238E27FC236}">
                <a16:creationId xmlns:a16="http://schemas.microsoft.com/office/drawing/2014/main" id="{EAC331F5-BC04-D248-A287-8A9E677D1B0C}"/>
              </a:ext>
            </a:extLst>
          </p:cNvPr>
          <p:cNvGrpSpPr/>
          <p:nvPr/>
        </p:nvGrpSpPr>
        <p:grpSpPr>
          <a:xfrm>
            <a:off x="52208" y="1007175"/>
            <a:ext cx="12074394" cy="4843650"/>
            <a:chOff x="52208" y="1266914"/>
            <a:chExt cx="12074394" cy="4843650"/>
          </a:xfrm>
        </p:grpSpPr>
        <p:pic>
          <p:nvPicPr>
            <p:cNvPr id="4" name="Picture 3">
              <a:extLst>
                <a:ext uri="{FF2B5EF4-FFF2-40B4-BE49-F238E27FC236}">
                  <a16:creationId xmlns:a16="http://schemas.microsoft.com/office/drawing/2014/main" id="{91A018B1-E3CC-DA49-9A0D-5B808DFD939A}"/>
                </a:ext>
              </a:extLst>
            </p:cNvPr>
            <p:cNvPicPr>
              <a:picLocks noChangeAspect="1"/>
            </p:cNvPicPr>
            <p:nvPr/>
          </p:nvPicPr>
          <p:blipFill>
            <a:blip r:embed="rId3"/>
            <a:stretch>
              <a:fillRect/>
            </a:stretch>
          </p:blipFill>
          <p:spPr>
            <a:xfrm>
              <a:off x="52208" y="1266914"/>
              <a:ext cx="6054550" cy="4843640"/>
            </a:xfrm>
            <a:prstGeom prst="rect">
              <a:avLst/>
            </a:prstGeom>
          </p:spPr>
        </p:pic>
        <p:grpSp>
          <p:nvGrpSpPr>
            <p:cNvPr id="10" name="Group 9">
              <a:extLst>
                <a:ext uri="{FF2B5EF4-FFF2-40B4-BE49-F238E27FC236}">
                  <a16:creationId xmlns:a16="http://schemas.microsoft.com/office/drawing/2014/main" id="{0205B4EC-6F67-5248-BD9D-26710A0D229C}"/>
                </a:ext>
              </a:extLst>
            </p:cNvPr>
            <p:cNvGrpSpPr/>
            <p:nvPr/>
          </p:nvGrpSpPr>
          <p:grpSpPr>
            <a:xfrm>
              <a:off x="6101646" y="1313836"/>
              <a:ext cx="6024956" cy="4796728"/>
              <a:chOff x="6101646" y="948711"/>
              <a:chExt cx="6024956" cy="4796728"/>
            </a:xfrm>
          </p:grpSpPr>
          <p:pic>
            <p:nvPicPr>
              <p:cNvPr id="11" name="Picture 10">
                <a:extLst>
                  <a:ext uri="{FF2B5EF4-FFF2-40B4-BE49-F238E27FC236}">
                    <a16:creationId xmlns:a16="http://schemas.microsoft.com/office/drawing/2014/main" id="{11F4D8A3-3974-7D4A-B066-81079DD9868F}"/>
                  </a:ext>
                </a:extLst>
              </p:cNvPr>
              <p:cNvPicPr>
                <a:picLocks noChangeAspect="1"/>
              </p:cNvPicPr>
              <p:nvPr/>
            </p:nvPicPr>
            <p:blipFill>
              <a:blip r:embed="rId4"/>
              <a:stretch>
                <a:fillRect/>
              </a:stretch>
            </p:blipFill>
            <p:spPr>
              <a:xfrm>
                <a:off x="6101646" y="948711"/>
                <a:ext cx="6024956" cy="4796728"/>
              </a:xfrm>
              <a:prstGeom prst="rect">
                <a:avLst/>
              </a:prstGeom>
            </p:spPr>
          </p:pic>
          <p:cxnSp>
            <p:nvCxnSpPr>
              <p:cNvPr id="12" name="Straight Connector 11">
                <a:extLst>
                  <a:ext uri="{FF2B5EF4-FFF2-40B4-BE49-F238E27FC236}">
                    <a16:creationId xmlns:a16="http://schemas.microsoft.com/office/drawing/2014/main" id="{365E08C3-F664-C14E-8C88-8A54D089D9BE}"/>
                  </a:ext>
                </a:extLst>
              </p:cNvPr>
              <p:cNvCxnSpPr>
                <a:cxnSpLocks/>
              </p:cNvCxnSpPr>
              <p:nvPr/>
            </p:nvCxnSpPr>
            <p:spPr>
              <a:xfrm flipH="1">
                <a:off x="7014754" y="1528354"/>
                <a:ext cx="501613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6BCD44F-2765-0844-B16E-7FF34512E028}"/>
                  </a:ext>
                </a:extLst>
              </p:cNvPr>
              <p:cNvSpPr txBox="1"/>
              <p:nvPr/>
            </p:nvSpPr>
            <p:spPr>
              <a:xfrm>
                <a:off x="7680960" y="1160806"/>
                <a:ext cx="627095" cy="400110"/>
              </a:xfrm>
              <a:prstGeom prst="rect">
                <a:avLst/>
              </a:prstGeom>
              <a:noFill/>
            </p:spPr>
            <p:txBody>
              <a:bodyPr wrap="none" rtlCol="0">
                <a:spAutoFit/>
              </a:bodyPr>
              <a:lstStyle/>
              <a:p>
                <a:r>
                  <a:rPr lang="en-US" sz="2000" dirty="0"/>
                  <a:t>45%</a:t>
                </a:r>
              </a:p>
            </p:txBody>
          </p:sp>
        </p:grpSp>
      </p:grpSp>
    </p:spTree>
    <p:extLst>
      <p:ext uri="{BB962C8B-B14F-4D97-AF65-F5344CB8AC3E}">
        <p14:creationId xmlns:p14="http://schemas.microsoft.com/office/powerpoint/2010/main" val="4211083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2C7B62-3BDF-E842-BDFE-A837B0192601}"/>
              </a:ext>
            </a:extLst>
          </p:cNvPr>
          <p:cNvSpPr>
            <a:spLocks noGrp="1"/>
          </p:cNvSpPr>
          <p:nvPr>
            <p:ph type="sldNum" sz="quarter" idx="12"/>
          </p:nvPr>
        </p:nvSpPr>
        <p:spPr/>
        <p:txBody>
          <a:bodyPr/>
          <a:lstStyle/>
          <a:p>
            <a:fld id="{B1CC25B5-628A-D14A-853B-6853CB5CAC68}" type="slidenum">
              <a:rPr lang="en-US" smtClean="0"/>
              <a:t>20</a:t>
            </a:fld>
            <a:endParaRPr lang="en-US"/>
          </a:p>
        </p:txBody>
      </p:sp>
      <p:sp>
        <p:nvSpPr>
          <p:cNvPr id="3" name="TextBox 2">
            <a:extLst>
              <a:ext uri="{FF2B5EF4-FFF2-40B4-BE49-F238E27FC236}">
                <a16:creationId xmlns:a16="http://schemas.microsoft.com/office/drawing/2014/main" id="{7EB3CC6D-68FD-AB43-A840-9A3888839B1C}"/>
              </a:ext>
            </a:extLst>
          </p:cNvPr>
          <p:cNvSpPr txBox="1"/>
          <p:nvPr/>
        </p:nvSpPr>
        <p:spPr>
          <a:xfrm>
            <a:off x="0" y="0"/>
            <a:ext cx="12191999" cy="523220"/>
          </a:xfrm>
          <a:prstGeom prst="rect">
            <a:avLst/>
          </a:prstGeom>
          <a:noFill/>
        </p:spPr>
        <p:txBody>
          <a:bodyPr wrap="square" rtlCol="0">
            <a:spAutoFit/>
          </a:bodyPr>
          <a:lstStyle/>
          <a:p>
            <a:pPr algn="ctr"/>
            <a:r>
              <a:rPr lang="en-US" sz="2800" b="1" u="sng" dirty="0"/>
              <a:t>High charge + Ultrafast Operation? </a:t>
            </a:r>
          </a:p>
        </p:txBody>
      </p:sp>
      <p:pic>
        <p:nvPicPr>
          <p:cNvPr id="7" name="Picture 6" descr="A diagram of a normal distribution&#10;&#10;Description automatically generated">
            <a:extLst>
              <a:ext uri="{FF2B5EF4-FFF2-40B4-BE49-F238E27FC236}">
                <a16:creationId xmlns:a16="http://schemas.microsoft.com/office/drawing/2014/main" id="{DE43DD6D-20AF-FC41-BF4A-11114F2FC3D0}"/>
              </a:ext>
            </a:extLst>
          </p:cNvPr>
          <p:cNvPicPr>
            <a:picLocks noChangeAspect="1"/>
          </p:cNvPicPr>
          <p:nvPr/>
        </p:nvPicPr>
        <p:blipFill>
          <a:blip r:embed="rId2"/>
          <a:stretch>
            <a:fillRect/>
          </a:stretch>
        </p:blipFill>
        <p:spPr>
          <a:xfrm>
            <a:off x="1531273" y="523220"/>
            <a:ext cx="9129455" cy="6320392"/>
          </a:xfrm>
          <a:prstGeom prst="rect">
            <a:avLst/>
          </a:prstGeom>
        </p:spPr>
      </p:pic>
      <p:sp>
        <p:nvSpPr>
          <p:cNvPr id="8" name="TextBox 7">
            <a:extLst>
              <a:ext uri="{FF2B5EF4-FFF2-40B4-BE49-F238E27FC236}">
                <a16:creationId xmlns:a16="http://schemas.microsoft.com/office/drawing/2014/main" id="{C57CC8C1-5125-BC4E-8DF3-73C2DED64FD4}"/>
              </a:ext>
            </a:extLst>
          </p:cNvPr>
          <p:cNvSpPr txBox="1"/>
          <p:nvPr/>
        </p:nvSpPr>
        <p:spPr>
          <a:xfrm>
            <a:off x="7135092" y="1809828"/>
            <a:ext cx="5056908" cy="1384995"/>
          </a:xfrm>
          <a:prstGeom prst="rect">
            <a:avLst/>
          </a:prstGeom>
          <a:noFill/>
          <a:ln>
            <a:noFill/>
          </a:ln>
        </p:spPr>
        <p:txBody>
          <a:bodyPr wrap="square" rtlCol="0">
            <a:spAutoFit/>
          </a:bodyPr>
          <a:lstStyle/>
          <a:p>
            <a:r>
              <a:rPr lang="en-US" sz="2800" dirty="0"/>
              <a:t>Only 0.15% of the laser’s energy is being used to generate beam </a:t>
            </a:r>
            <a:r>
              <a:rPr lang="en-US" sz="2800" dirty="0">
                <a:sym typeface="Wingdings" pitchFamily="2" charset="2"/>
              </a:rPr>
              <a:t></a:t>
            </a:r>
            <a:endParaRPr lang="en-US" sz="2800" dirty="0"/>
          </a:p>
        </p:txBody>
      </p:sp>
    </p:spTree>
    <p:extLst>
      <p:ext uri="{BB962C8B-B14F-4D97-AF65-F5344CB8AC3E}">
        <p14:creationId xmlns:p14="http://schemas.microsoft.com/office/powerpoint/2010/main" val="144701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4FAE7A-9947-195A-0CCF-A0DE80B64FCB}"/>
              </a:ext>
            </a:extLst>
          </p:cNvPr>
          <p:cNvPicPr>
            <a:picLocks noChangeAspect="1"/>
          </p:cNvPicPr>
          <p:nvPr/>
        </p:nvPicPr>
        <p:blipFill>
          <a:blip r:embed="rId2"/>
          <a:stretch>
            <a:fillRect/>
          </a:stretch>
        </p:blipFill>
        <p:spPr>
          <a:xfrm>
            <a:off x="149074" y="1600920"/>
            <a:ext cx="11893849" cy="3946090"/>
          </a:xfrm>
          <a:prstGeom prst="rect">
            <a:avLst/>
          </a:prstGeom>
        </p:spPr>
      </p:pic>
      <p:sp>
        <p:nvSpPr>
          <p:cNvPr id="5" name="TextBox 4">
            <a:extLst>
              <a:ext uri="{FF2B5EF4-FFF2-40B4-BE49-F238E27FC236}">
                <a16:creationId xmlns:a16="http://schemas.microsoft.com/office/drawing/2014/main" id="{D27CD066-7884-4C5E-4CB4-FEFEA87BF92F}"/>
              </a:ext>
            </a:extLst>
          </p:cNvPr>
          <p:cNvSpPr txBox="1"/>
          <p:nvPr/>
        </p:nvSpPr>
        <p:spPr>
          <a:xfrm>
            <a:off x="0" y="0"/>
            <a:ext cx="12191999" cy="523220"/>
          </a:xfrm>
          <a:prstGeom prst="rect">
            <a:avLst/>
          </a:prstGeom>
          <a:noFill/>
        </p:spPr>
        <p:txBody>
          <a:bodyPr wrap="square" rtlCol="0">
            <a:spAutoFit/>
          </a:bodyPr>
          <a:lstStyle/>
          <a:p>
            <a:pPr algn="ctr"/>
            <a:r>
              <a:rPr lang="en-US" sz="2800" b="1" u="sng" dirty="0"/>
              <a:t>High charge + Ultrafast Operation? </a:t>
            </a:r>
          </a:p>
        </p:txBody>
      </p:sp>
      <p:sp>
        <p:nvSpPr>
          <p:cNvPr id="6" name="TextBox 5">
            <a:extLst>
              <a:ext uri="{FF2B5EF4-FFF2-40B4-BE49-F238E27FC236}">
                <a16:creationId xmlns:a16="http://schemas.microsoft.com/office/drawing/2014/main" id="{09DDB024-A112-4008-13E5-59DE04D827FD}"/>
              </a:ext>
            </a:extLst>
          </p:cNvPr>
          <p:cNvSpPr txBox="1"/>
          <p:nvPr/>
        </p:nvSpPr>
        <p:spPr>
          <a:xfrm>
            <a:off x="0" y="564483"/>
            <a:ext cx="12191999" cy="461665"/>
          </a:xfrm>
          <a:prstGeom prst="rect">
            <a:avLst/>
          </a:prstGeom>
          <a:noFill/>
        </p:spPr>
        <p:txBody>
          <a:bodyPr wrap="square" rtlCol="0">
            <a:spAutoFit/>
          </a:bodyPr>
          <a:lstStyle/>
          <a:p>
            <a:pPr algn="ctr"/>
            <a:r>
              <a:rPr lang="en-US" sz="2400" dirty="0"/>
              <a:t>Transmission-mode operation with a lens built into the gun allows for sub-micron laser waists.</a:t>
            </a:r>
          </a:p>
        </p:txBody>
      </p:sp>
      <p:sp>
        <p:nvSpPr>
          <p:cNvPr id="7" name="TextBox 6">
            <a:extLst>
              <a:ext uri="{FF2B5EF4-FFF2-40B4-BE49-F238E27FC236}">
                <a16:creationId xmlns:a16="http://schemas.microsoft.com/office/drawing/2014/main" id="{CC829222-B52A-695C-61FC-01CBF50C750B}"/>
              </a:ext>
            </a:extLst>
          </p:cNvPr>
          <p:cNvSpPr txBox="1"/>
          <p:nvPr/>
        </p:nvSpPr>
        <p:spPr>
          <a:xfrm>
            <a:off x="2285999" y="1416254"/>
            <a:ext cx="2833276" cy="369332"/>
          </a:xfrm>
          <a:prstGeom prst="rect">
            <a:avLst/>
          </a:prstGeom>
          <a:noFill/>
        </p:spPr>
        <p:txBody>
          <a:bodyPr wrap="none" rtlCol="0">
            <a:spAutoFit/>
          </a:bodyPr>
          <a:lstStyle/>
          <a:p>
            <a:r>
              <a:rPr lang="en-US" b="1" u="sng" dirty="0"/>
              <a:t>Modified INFN/DESY plug</a:t>
            </a:r>
          </a:p>
        </p:txBody>
      </p:sp>
      <p:sp>
        <p:nvSpPr>
          <p:cNvPr id="8" name="TextBox 7">
            <a:extLst>
              <a:ext uri="{FF2B5EF4-FFF2-40B4-BE49-F238E27FC236}">
                <a16:creationId xmlns:a16="http://schemas.microsoft.com/office/drawing/2014/main" id="{1396ABFD-E677-2C69-D64E-433C537B6CCE}"/>
              </a:ext>
            </a:extLst>
          </p:cNvPr>
          <p:cNvSpPr txBox="1"/>
          <p:nvPr/>
        </p:nvSpPr>
        <p:spPr>
          <a:xfrm>
            <a:off x="-1" y="6442857"/>
            <a:ext cx="6411952" cy="415143"/>
          </a:xfrm>
          <a:prstGeom prst="rect">
            <a:avLst/>
          </a:prstGeom>
        </p:spPr>
        <p:txBody>
          <a:bodyPr vert="horz" lIns="91440" tIns="45720" rIns="91440" bIns="45720" rtlCol="0">
            <a:noAutofit/>
          </a:bodyPr>
          <a:lstStyle/>
          <a:p>
            <a:pPr>
              <a:lnSpc>
                <a:spcPct val="90000"/>
              </a:lnSpc>
              <a:spcBef>
                <a:spcPts val="1000"/>
              </a:spcBef>
            </a:pPr>
            <a:r>
              <a:rPr lang="en-US" sz="1400" dirty="0"/>
              <a:t>Image credit: Yang et al., Photonics 11, (2024)</a:t>
            </a:r>
          </a:p>
        </p:txBody>
      </p:sp>
    </p:spTree>
    <p:extLst>
      <p:ext uri="{BB962C8B-B14F-4D97-AF65-F5344CB8AC3E}">
        <p14:creationId xmlns:p14="http://schemas.microsoft.com/office/powerpoint/2010/main" val="1371120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58E5A8-6323-D847-8022-3B2E6274C8DF}"/>
              </a:ext>
            </a:extLst>
          </p:cNvPr>
          <p:cNvSpPr>
            <a:spLocks noGrp="1"/>
          </p:cNvSpPr>
          <p:nvPr>
            <p:ph type="sldNum" sz="quarter" idx="12"/>
          </p:nvPr>
        </p:nvSpPr>
        <p:spPr/>
        <p:txBody>
          <a:bodyPr/>
          <a:lstStyle/>
          <a:p>
            <a:fld id="{B1CC25B5-628A-D14A-853B-6853CB5CAC68}" type="slidenum">
              <a:rPr lang="en-US" smtClean="0"/>
              <a:t>22</a:t>
            </a:fld>
            <a:endParaRPr lang="en-US"/>
          </a:p>
        </p:txBody>
      </p:sp>
      <p:sp>
        <p:nvSpPr>
          <p:cNvPr id="3" name="TextBox 2">
            <a:extLst>
              <a:ext uri="{FF2B5EF4-FFF2-40B4-BE49-F238E27FC236}">
                <a16:creationId xmlns:a16="http://schemas.microsoft.com/office/drawing/2014/main" id="{21DED95F-30CC-214D-BCA6-C93CB2D0906E}"/>
              </a:ext>
            </a:extLst>
          </p:cNvPr>
          <p:cNvSpPr txBox="1"/>
          <p:nvPr/>
        </p:nvSpPr>
        <p:spPr>
          <a:xfrm>
            <a:off x="0" y="0"/>
            <a:ext cx="12191999" cy="523220"/>
          </a:xfrm>
          <a:prstGeom prst="rect">
            <a:avLst/>
          </a:prstGeom>
          <a:noFill/>
        </p:spPr>
        <p:txBody>
          <a:bodyPr wrap="square" rtlCol="0">
            <a:spAutoFit/>
          </a:bodyPr>
          <a:lstStyle/>
          <a:p>
            <a:pPr algn="ctr"/>
            <a:r>
              <a:rPr lang="en-US" sz="2800" b="1" u="sng" dirty="0"/>
              <a:t>High charge + Ultrafast Operation? </a:t>
            </a:r>
          </a:p>
        </p:txBody>
      </p:sp>
      <p:sp>
        <p:nvSpPr>
          <p:cNvPr id="13" name="TextBox 12">
            <a:extLst>
              <a:ext uri="{FF2B5EF4-FFF2-40B4-BE49-F238E27FC236}">
                <a16:creationId xmlns:a16="http://schemas.microsoft.com/office/drawing/2014/main" id="{283D83D9-D452-9343-828A-B2E83832DD79}"/>
              </a:ext>
            </a:extLst>
          </p:cNvPr>
          <p:cNvSpPr txBox="1"/>
          <p:nvPr/>
        </p:nvSpPr>
        <p:spPr>
          <a:xfrm>
            <a:off x="0" y="564483"/>
            <a:ext cx="12191999" cy="830997"/>
          </a:xfrm>
          <a:prstGeom prst="rect">
            <a:avLst/>
          </a:prstGeom>
          <a:noFill/>
        </p:spPr>
        <p:txBody>
          <a:bodyPr wrap="square" rtlCol="0">
            <a:spAutoFit/>
          </a:bodyPr>
          <a:lstStyle/>
          <a:p>
            <a:pPr algn="ctr"/>
            <a:r>
              <a:rPr lang="en-US" sz="2400" dirty="0"/>
              <a:t>Thin GaAs grown on a transparent substrate like </a:t>
            </a:r>
            <a:r>
              <a:rPr lang="en-US" sz="2400" dirty="0" err="1"/>
              <a:t>AlGaAs</a:t>
            </a:r>
            <a:r>
              <a:rPr lang="en-US" sz="2400" dirty="0"/>
              <a:t> or </a:t>
            </a:r>
            <a:r>
              <a:rPr lang="en-US" sz="2400" dirty="0" err="1"/>
              <a:t>InGaP</a:t>
            </a:r>
            <a:r>
              <a:rPr lang="en-US" sz="2400" dirty="0"/>
              <a:t> would reduce the response time, resulting in shorter bunch lengths for ultrafast operation.</a:t>
            </a:r>
          </a:p>
        </p:txBody>
      </p:sp>
      <p:grpSp>
        <p:nvGrpSpPr>
          <p:cNvPr id="7" name="Group 6">
            <a:extLst>
              <a:ext uri="{FF2B5EF4-FFF2-40B4-BE49-F238E27FC236}">
                <a16:creationId xmlns:a16="http://schemas.microsoft.com/office/drawing/2014/main" id="{36F040A6-ACC3-56B4-E804-6B404E4A039C}"/>
              </a:ext>
            </a:extLst>
          </p:cNvPr>
          <p:cNvGrpSpPr/>
          <p:nvPr/>
        </p:nvGrpSpPr>
        <p:grpSpPr>
          <a:xfrm>
            <a:off x="2899627" y="1330897"/>
            <a:ext cx="6392745" cy="4905470"/>
            <a:chOff x="3479181" y="1330897"/>
            <a:chExt cx="6392745" cy="4905470"/>
          </a:xfrm>
        </p:grpSpPr>
        <p:pic>
          <p:nvPicPr>
            <p:cNvPr id="5" name="Picture 4" descr="A light beam coming out of a rectangular object&#10;&#10;Description automatically generated with medium confidence">
              <a:extLst>
                <a:ext uri="{FF2B5EF4-FFF2-40B4-BE49-F238E27FC236}">
                  <a16:creationId xmlns:a16="http://schemas.microsoft.com/office/drawing/2014/main" id="{4DFD6F80-26D8-0F5B-A0B4-8A0F8953CFC0}"/>
                </a:ext>
              </a:extLst>
            </p:cNvPr>
            <p:cNvPicPr>
              <a:picLocks noChangeAspect="1"/>
            </p:cNvPicPr>
            <p:nvPr/>
          </p:nvPicPr>
          <p:blipFill rotWithShape="1">
            <a:blip r:embed="rId3"/>
            <a:srcRect l="55921" r="1726"/>
            <a:stretch>
              <a:fillRect/>
            </a:stretch>
          </p:blipFill>
          <p:spPr>
            <a:xfrm>
              <a:off x="3479181" y="1330897"/>
              <a:ext cx="6392745" cy="4905470"/>
            </a:xfrm>
            <a:prstGeom prst="rect">
              <a:avLst/>
            </a:prstGeom>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223CAF52-B29F-74C0-2DCB-43DC16A7D74E}"/>
                    </a:ext>
                  </a:extLst>
                </p:cNvPr>
                <p:cNvSpPr txBox="1"/>
                <p:nvPr/>
              </p:nvSpPr>
              <p:spPr>
                <a:xfrm>
                  <a:off x="3877261" y="3429000"/>
                  <a:ext cx="1480855" cy="400110"/>
                </a:xfrm>
                <a:prstGeom prst="rect">
                  <a:avLst/>
                </a:prstGeom>
                <a:noFill/>
              </p:spPr>
              <p:txBody>
                <a:bodyPr wrap="none" rtlCol="0">
                  <a:spAutoFit/>
                </a:bodyPr>
                <a:lstStyle/>
                <a:p>
                  <a14:m>
                    <m:oMath xmlns:m="http://schemas.openxmlformats.org/officeDocument/2006/math">
                      <m:r>
                        <a:rPr lang="en-US" sz="2000" b="0" i="1" smtClean="0">
                          <a:latin typeface="Cambria Math" panose="02040503050406030204" pitchFamily="18" charset="0"/>
                        </a:rPr>
                        <m:t>𝜆</m:t>
                      </m:r>
                      <m:r>
                        <a:rPr lang="en-US" sz="2000" b="0" i="1" smtClean="0">
                          <a:latin typeface="Cambria Math" panose="02040503050406030204" pitchFamily="18" charset="0"/>
                        </a:rPr>
                        <m:t>=800 </m:t>
                      </m:r>
                    </m:oMath>
                  </a14:m>
                  <a:r>
                    <a:rPr lang="en-US" sz="2000" dirty="0"/>
                    <a:t>nm</a:t>
                  </a:r>
                </a:p>
              </p:txBody>
            </p:sp>
          </mc:Choice>
          <mc:Fallback>
            <p:sp>
              <p:nvSpPr>
                <p:cNvPr id="6" name="TextBox 5">
                  <a:extLst>
                    <a:ext uri="{FF2B5EF4-FFF2-40B4-BE49-F238E27FC236}">
                      <a16:creationId xmlns:a16="http://schemas.microsoft.com/office/drawing/2014/main" id="{223CAF52-B29F-74C0-2DCB-43DC16A7D74E}"/>
                    </a:ext>
                  </a:extLst>
                </p:cNvPr>
                <p:cNvSpPr txBox="1">
                  <a:spLocks noRot="1" noChangeAspect="1" noMove="1" noResize="1" noEditPoints="1" noAdjustHandles="1" noChangeArrowheads="1" noChangeShapeType="1" noTextEdit="1"/>
                </p:cNvSpPr>
                <p:nvPr/>
              </p:nvSpPr>
              <p:spPr>
                <a:xfrm>
                  <a:off x="3877261" y="3429000"/>
                  <a:ext cx="1480855" cy="400110"/>
                </a:xfrm>
                <a:prstGeom prst="rect">
                  <a:avLst/>
                </a:prstGeom>
                <a:blipFill>
                  <a:blip r:embed="rId4"/>
                  <a:stretch>
                    <a:fillRect t="-9375" r="-3390" b="-2500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39013EEA-3AD4-E87A-DCFA-B737F525D058}"/>
                </a:ext>
              </a:extLst>
            </p:cNvPr>
            <p:cNvSpPr txBox="1"/>
            <p:nvPr/>
          </p:nvSpPr>
          <p:spPr>
            <a:xfrm>
              <a:off x="3712426" y="5328993"/>
              <a:ext cx="2662908" cy="461665"/>
            </a:xfrm>
            <a:prstGeom prst="rect">
              <a:avLst/>
            </a:prstGeom>
            <a:solidFill>
              <a:schemeClr val="bg1"/>
            </a:solidFill>
          </p:spPr>
          <p:txBody>
            <a:bodyPr wrap="none" rtlCol="0">
              <a:spAutoFit/>
            </a:bodyPr>
            <a:lstStyle/>
            <a:p>
              <a:r>
                <a:rPr lang="en-US" sz="2400" b="1" dirty="0" err="1">
                  <a:latin typeface="Helvetica" pitchFamily="2" charset="0"/>
                </a:rPr>
                <a:t>AlGaAs</a:t>
              </a:r>
              <a:r>
                <a:rPr lang="en-US" sz="2400" b="1" dirty="0">
                  <a:latin typeface="Helvetica" pitchFamily="2" charset="0"/>
                </a:rPr>
                <a:t> or </a:t>
              </a:r>
              <a:r>
                <a:rPr lang="en-US" sz="2400" b="1" dirty="0" err="1">
                  <a:latin typeface="Helvetica" pitchFamily="2" charset="0"/>
                </a:rPr>
                <a:t>InGaP</a:t>
              </a:r>
              <a:endParaRPr lang="en-US" sz="2400" b="1" dirty="0">
                <a:latin typeface="Helvetica" pitchFamily="2" charset="0"/>
              </a:endParaRPr>
            </a:p>
          </p:txBody>
        </p:sp>
      </p:grpSp>
    </p:spTree>
    <p:extLst>
      <p:ext uri="{BB962C8B-B14F-4D97-AF65-F5344CB8AC3E}">
        <p14:creationId xmlns:p14="http://schemas.microsoft.com/office/powerpoint/2010/main" val="1644423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a:extLst>
              <a:ext uri="{FF2B5EF4-FFF2-40B4-BE49-F238E27FC236}">
                <a16:creationId xmlns:a16="http://schemas.microsoft.com/office/drawing/2014/main" id="{E5D15F25-3E32-6241-9AD6-4772572027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23298"/>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22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0B43E9A2-2D25-2B45-BD79-C6049CE60808}"/>
              </a:ext>
            </a:extLst>
          </p:cNvPr>
          <p:cNvSpPr txBox="1"/>
          <p:nvPr/>
        </p:nvSpPr>
        <p:spPr>
          <a:xfrm>
            <a:off x="477980" y="2725384"/>
            <a:ext cx="11714019" cy="140723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dirty="0">
                <a:solidFill>
                  <a:schemeClr val="bg1"/>
                </a:solidFill>
                <a:latin typeface="+mj-lt"/>
                <a:ea typeface="+mj-ea"/>
                <a:cs typeface="+mj-cs"/>
              </a:rPr>
              <a:t>What if we reduced the emitter size below the space charge limit?</a:t>
            </a:r>
          </a:p>
        </p:txBody>
      </p:sp>
      <p:sp>
        <p:nvSpPr>
          <p:cNvPr id="9227" name="Rectangle 92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229" name="Rectangle 92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9095E879-1264-5244-9BD9-8504D1F4E1B0}"/>
              </a:ext>
            </a:extLst>
          </p:cNvPr>
          <p:cNvSpPr>
            <a:spLocks noGrp="1"/>
          </p:cNvSpPr>
          <p:nvPr>
            <p:ph type="sldNum" sz="quarter" idx="12"/>
          </p:nvPr>
        </p:nvSpPr>
        <p:spPr/>
        <p:txBody>
          <a:bodyPr/>
          <a:lstStyle/>
          <a:p>
            <a:fld id="{B1CC25B5-628A-D14A-853B-6853CB5CAC68}" type="slidenum">
              <a:rPr lang="en-US" smtClean="0"/>
              <a:t>23</a:t>
            </a:fld>
            <a:endParaRPr lang="en-US"/>
          </a:p>
        </p:txBody>
      </p:sp>
    </p:spTree>
    <p:extLst>
      <p:ext uri="{BB962C8B-B14F-4D97-AF65-F5344CB8AC3E}">
        <p14:creationId xmlns:p14="http://schemas.microsoft.com/office/powerpoint/2010/main" val="2885833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3D93E-CAB9-5D90-62A6-4A9E8FE4839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110D79-59DB-3291-3433-09DA0B799298}"/>
              </a:ext>
            </a:extLst>
          </p:cNvPr>
          <p:cNvSpPr>
            <a:spLocks noGrp="1"/>
          </p:cNvSpPr>
          <p:nvPr>
            <p:ph type="sldNum" sz="quarter" idx="12"/>
          </p:nvPr>
        </p:nvSpPr>
        <p:spPr/>
        <p:txBody>
          <a:bodyPr/>
          <a:lstStyle/>
          <a:p>
            <a:fld id="{B1CC25B5-628A-D14A-853B-6853CB5CAC68}" type="slidenum">
              <a:rPr lang="en-US" smtClean="0"/>
              <a:t>24</a:t>
            </a:fld>
            <a:endParaRPr lang="en-US"/>
          </a:p>
        </p:txBody>
      </p:sp>
      <p:sp>
        <p:nvSpPr>
          <p:cNvPr id="3" name="TextBox 2">
            <a:extLst>
              <a:ext uri="{FF2B5EF4-FFF2-40B4-BE49-F238E27FC236}">
                <a16:creationId xmlns:a16="http://schemas.microsoft.com/office/drawing/2014/main" id="{FC978E18-C028-E20F-6AA3-9B9450567A94}"/>
              </a:ext>
            </a:extLst>
          </p:cNvPr>
          <p:cNvSpPr txBox="1"/>
          <p:nvPr/>
        </p:nvSpPr>
        <p:spPr>
          <a:xfrm>
            <a:off x="0" y="0"/>
            <a:ext cx="12192001" cy="830997"/>
          </a:xfrm>
          <a:prstGeom prst="rect">
            <a:avLst/>
          </a:prstGeom>
          <a:noFill/>
        </p:spPr>
        <p:txBody>
          <a:bodyPr wrap="square" rtlCol="0">
            <a:spAutoFit/>
          </a:bodyPr>
          <a:lstStyle/>
          <a:p>
            <a:pPr algn="ctr"/>
            <a:r>
              <a:rPr lang="en-US" sz="2400" dirty="0"/>
              <a:t>We can imagine tuning the emitter size D to set a maximum bunch charge of single to few electrons at the space charge limit.</a:t>
            </a:r>
          </a:p>
        </p:txBody>
      </p:sp>
      <p:grpSp>
        <p:nvGrpSpPr>
          <p:cNvPr id="4" name="Group 3">
            <a:extLst>
              <a:ext uri="{FF2B5EF4-FFF2-40B4-BE49-F238E27FC236}">
                <a16:creationId xmlns:a16="http://schemas.microsoft.com/office/drawing/2014/main" id="{0C6AB2F0-F8C7-5D7B-535B-41E395F59D4D}"/>
              </a:ext>
            </a:extLst>
          </p:cNvPr>
          <p:cNvGrpSpPr>
            <a:grpSpLocks noChangeAspect="1"/>
          </p:cNvGrpSpPr>
          <p:nvPr/>
        </p:nvGrpSpPr>
        <p:grpSpPr>
          <a:xfrm>
            <a:off x="2800202" y="1191734"/>
            <a:ext cx="7181997" cy="4667736"/>
            <a:chOff x="3696910" y="754943"/>
            <a:chExt cx="4734642" cy="3077148"/>
          </a:xfrm>
        </p:grpSpPr>
        <p:grpSp>
          <p:nvGrpSpPr>
            <p:cNvPr id="5" name="Group 4">
              <a:extLst>
                <a:ext uri="{FF2B5EF4-FFF2-40B4-BE49-F238E27FC236}">
                  <a16:creationId xmlns:a16="http://schemas.microsoft.com/office/drawing/2014/main" id="{9A66642F-0CDA-B108-605C-10D99C482E5E}"/>
                </a:ext>
              </a:extLst>
            </p:cNvPr>
            <p:cNvGrpSpPr/>
            <p:nvPr/>
          </p:nvGrpSpPr>
          <p:grpSpPr>
            <a:xfrm>
              <a:off x="3721623" y="754943"/>
              <a:ext cx="4709929" cy="3077148"/>
              <a:chOff x="378469" y="2374666"/>
              <a:chExt cx="4709929" cy="3077148"/>
            </a:xfrm>
          </p:grpSpPr>
          <p:sp>
            <p:nvSpPr>
              <p:cNvPr id="13" name="Rectangle 12">
                <a:extLst>
                  <a:ext uri="{FF2B5EF4-FFF2-40B4-BE49-F238E27FC236}">
                    <a16:creationId xmlns:a16="http://schemas.microsoft.com/office/drawing/2014/main" id="{0DA003BD-3027-023C-E271-2D3245781743}"/>
                  </a:ext>
                </a:extLst>
              </p:cNvPr>
              <p:cNvSpPr/>
              <p:nvPr/>
            </p:nvSpPr>
            <p:spPr>
              <a:xfrm>
                <a:off x="378469" y="4624024"/>
                <a:ext cx="4613345" cy="64167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1C56192-4EDA-F924-06C6-A222CF9D14AE}"/>
                  </a:ext>
                </a:extLst>
              </p:cNvPr>
              <p:cNvSpPr/>
              <p:nvPr/>
            </p:nvSpPr>
            <p:spPr>
              <a:xfrm>
                <a:off x="3475595" y="4209265"/>
                <a:ext cx="1516220" cy="41475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D0DCF13-7157-7C18-7EE4-5D755D04D612}"/>
                  </a:ext>
                </a:extLst>
              </p:cNvPr>
              <p:cNvSpPr/>
              <p:nvPr/>
            </p:nvSpPr>
            <p:spPr>
              <a:xfrm>
                <a:off x="378469" y="4209265"/>
                <a:ext cx="1426475" cy="41475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58F34B07-F2F7-B06C-7174-138863D44399}"/>
                  </a:ext>
                </a:extLst>
              </p:cNvPr>
              <p:cNvSpPr txBox="1"/>
              <p:nvPr/>
            </p:nvSpPr>
            <p:spPr>
              <a:xfrm>
                <a:off x="766860" y="4422257"/>
                <a:ext cx="624980" cy="426837"/>
              </a:xfrm>
              <a:prstGeom prst="rect">
                <a:avLst/>
              </a:prstGeom>
              <a:noFill/>
            </p:spPr>
            <p:txBody>
              <a:bodyPr wrap="none" rtlCol="0">
                <a:spAutoFit/>
              </a:bodyPr>
              <a:lstStyle/>
              <a:p>
                <a:pPr algn="ctr"/>
                <a:r>
                  <a:rPr lang="en-US" dirty="0"/>
                  <a:t>V = 0</a:t>
                </a:r>
              </a:p>
            </p:txBody>
          </p:sp>
          <p:sp>
            <p:nvSpPr>
              <p:cNvPr id="15" name="TextBox 14">
                <a:extLst>
                  <a:ext uri="{FF2B5EF4-FFF2-40B4-BE49-F238E27FC236}">
                    <a16:creationId xmlns:a16="http://schemas.microsoft.com/office/drawing/2014/main" id="{B7011C82-0A7F-60F2-CDD5-4720C5E3D229}"/>
                  </a:ext>
                </a:extLst>
              </p:cNvPr>
              <p:cNvSpPr txBox="1"/>
              <p:nvPr/>
            </p:nvSpPr>
            <p:spPr>
              <a:xfrm>
                <a:off x="3954683" y="4422257"/>
                <a:ext cx="624980" cy="426837"/>
              </a:xfrm>
              <a:prstGeom prst="rect">
                <a:avLst/>
              </a:prstGeom>
              <a:noFill/>
            </p:spPr>
            <p:txBody>
              <a:bodyPr wrap="none" rtlCol="0">
                <a:spAutoFit/>
              </a:bodyPr>
              <a:lstStyle/>
              <a:p>
                <a:pPr algn="ctr"/>
                <a:r>
                  <a:rPr lang="en-US" dirty="0"/>
                  <a:t>V = 0</a:t>
                </a:r>
              </a:p>
            </p:txBody>
          </p:sp>
          <p:sp>
            <p:nvSpPr>
              <p:cNvPr id="16" name="TextBox 15">
                <a:extLst>
                  <a:ext uri="{FF2B5EF4-FFF2-40B4-BE49-F238E27FC236}">
                    <a16:creationId xmlns:a16="http://schemas.microsoft.com/office/drawing/2014/main" id="{F72D3D3C-C62C-CD3E-4E39-6EE40479ADBF}"/>
                  </a:ext>
                </a:extLst>
              </p:cNvPr>
              <p:cNvSpPr txBox="1"/>
              <p:nvPr/>
            </p:nvSpPr>
            <p:spPr>
              <a:xfrm>
                <a:off x="2334452" y="5024977"/>
                <a:ext cx="703066" cy="426837"/>
              </a:xfrm>
              <a:prstGeom prst="rect">
                <a:avLst/>
              </a:prstGeom>
              <a:noFill/>
            </p:spPr>
            <p:txBody>
              <a:bodyPr wrap="none" rtlCol="0">
                <a:spAutoFit/>
              </a:bodyPr>
              <a:lstStyle/>
              <a:p>
                <a:pPr algn="ctr"/>
                <a:r>
                  <a:rPr lang="en-US" dirty="0"/>
                  <a:t>V = </a:t>
                </a:r>
                <a:r>
                  <a:rPr lang="en-US" dirty="0">
                    <a:latin typeface="Symbol" panose="05050102010706020507" pitchFamily="18" charset="2"/>
                  </a:rPr>
                  <a:t>f</a:t>
                </a:r>
                <a:r>
                  <a:rPr lang="en-US" baseline="-25000" dirty="0"/>
                  <a:t>0</a:t>
                </a:r>
              </a:p>
            </p:txBody>
          </p:sp>
          <p:sp>
            <p:nvSpPr>
              <p:cNvPr id="17" name="Arrow: Down 10">
                <a:extLst>
                  <a:ext uri="{FF2B5EF4-FFF2-40B4-BE49-F238E27FC236}">
                    <a16:creationId xmlns:a16="http://schemas.microsoft.com/office/drawing/2014/main" id="{CDA8F92D-4281-0C89-EA62-3B7F66E0FF4B}"/>
                  </a:ext>
                </a:extLst>
              </p:cNvPr>
              <p:cNvSpPr/>
              <p:nvPr/>
            </p:nvSpPr>
            <p:spPr>
              <a:xfrm rot="10800000">
                <a:off x="4797367" y="2374666"/>
                <a:ext cx="129632" cy="1840235"/>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1">
                <a:extLst>
                  <a:ext uri="{FF2B5EF4-FFF2-40B4-BE49-F238E27FC236}">
                    <a16:creationId xmlns:a16="http://schemas.microsoft.com/office/drawing/2014/main" id="{25E16892-005C-6CFC-1E41-CB61BC2F63BC}"/>
                  </a:ext>
                </a:extLst>
              </p:cNvPr>
              <p:cNvSpPr/>
              <p:nvPr/>
            </p:nvSpPr>
            <p:spPr>
              <a:xfrm rot="10800000">
                <a:off x="4457623" y="2374666"/>
                <a:ext cx="129632" cy="1840235"/>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9D1E2AD-C2CE-C5C1-97CE-1FFE4576C04B}"/>
                  </a:ext>
                </a:extLst>
              </p:cNvPr>
              <p:cNvSpPr txBox="1"/>
              <p:nvPr/>
            </p:nvSpPr>
            <p:spPr>
              <a:xfrm>
                <a:off x="3435765" y="3310205"/>
                <a:ext cx="1652633" cy="293965"/>
              </a:xfrm>
              <a:prstGeom prst="rect">
                <a:avLst/>
              </a:prstGeom>
              <a:solidFill>
                <a:schemeClr val="bg1"/>
              </a:solidFill>
              <a:ln>
                <a:solidFill>
                  <a:schemeClr val="tx1"/>
                </a:solidFill>
              </a:ln>
            </p:spPr>
            <p:txBody>
              <a:bodyPr wrap="none" rtlCol="0">
                <a:spAutoFit/>
              </a:bodyPr>
              <a:lstStyle/>
              <a:p>
                <a:pPr algn="ctr"/>
                <a:r>
                  <a:rPr lang="en-US" sz="1400" dirty="0"/>
                  <a:t>Background field = E</a:t>
                </a:r>
                <a:r>
                  <a:rPr lang="en-US" sz="1400" baseline="-25000" dirty="0"/>
                  <a:t>0</a:t>
                </a:r>
              </a:p>
            </p:txBody>
          </p:sp>
          <p:cxnSp>
            <p:nvCxnSpPr>
              <p:cNvPr id="20" name="Straight Arrow Connector 19">
                <a:extLst>
                  <a:ext uri="{FF2B5EF4-FFF2-40B4-BE49-F238E27FC236}">
                    <a16:creationId xmlns:a16="http://schemas.microsoft.com/office/drawing/2014/main" id="{0F6C4C6F-D60D-BAE7-2220-ABD116B07A76}"/>
                  </a:ext>
                </a:extLst>
              </p:cNvPr>
              <p:cNvCxnSpPr>
                <a:cxnSpLocks/>
              </p:cNvCxnSpPr>
              <p:nvPr/>
            </p:nvCxnSpPr>
            <p:spPr>
              <a:xfrm>
                <a:off x="1741574" y="4209264"/>
                <a:ext cx="0" cy="41476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1FBCA86-B25C-8211-FEDF-518FAD2D26F1}"/>
                  </a:ext>
                </a:extLst>
              </p:cNvPr>
              <p:cNvSpPr txBox="1"/>
              <p:nvPr/>
            </p:nvSpPr>
            <p:spPr>
              <a:xfrm>
                <a:off x="1387561" y="4231978"/>
                <a:ext cx="314175" cy="243478"/>
              </a:xfrm>
              <a:prstGeom prst="rect">
                <a:avLst/>
              </a:prstGeom>
              <a:noFill/>
            </p:spPr>
            <p:txBody>
              <a:bodyPr wrap="square" rtlCol="0">
                <a:spAutoFit/>
              </a:bodyPr>
              <a:lstStyle/>
              <a:p>
                <a:pPr algn="ctr"/>
                <a:r>
                  <a:rPr lang="en-US" dirty="0"/>
                  <a:t>H</a:t>
                </a:r>
              </a:p>
            </p:txBody>
          </p:sp>
        </p:grpSp>
        <p:sp>
          <p:nvSpPr>
            <p:cNvPr id="6" name="TextBox 5">
              <a:extLst>
                <a:ext uri="{FF2B5EF4-FFF2-40B4-BE49-F238E27FC236}">
                  <a16:creationId xmlns:a16="http://schemas.microsoft.com/office/drawing/2014/main" id="{6312D183-0B10-F496-078B-BD5C5E23C2F5}"/>
                </a:ext>
              </a:extLst>
            </p:cNvPr>
            <p:cNvSpPr txBox="1"/>
            <p:nvPr/>
          </p:nvSpPr>
          <p:spPr>
            <a:xfrm>
              <a:off x="3697727" y="2578936"/>
              <a:ext cx="364455" cy="352758"/>
            </a:xfrm>
            <a:prstGeom prst="rect">
              <a:avLst/>
            </a:prstGeom>
            <a:noFill/>
          </p:spPr>
          <p:txBody>
            <a:bodyPr wrap="none" rtlCol="0">
              <a:spAutoFit/>
            </a:bodyPr>
            <a:lstStyle/>
            <a:p>
              <a:pPr algn="ctr"/>
              <a:r>
                <a:rPr lang="en-US" dirty="0"/>
                <a:t>Pt</a:t>
              </a:r>
            </a:p>
          </p:txBody>
        </p:sp>
        <p:sp>
          <p:nvSpPr>
            <p:cNvPr id="7" name="TextBox 6">
              <a:extLst>
                <a:ext uri="{FF2B5EF4-FFF2-40B4-BE49-F238E27FC236}">
                  <a16:creationId xmlns:a16="http://schemas.microsoft.com/office/drawing/2014/main" id="{C7612C61-8DA9-8B79-12C7-47BAE5E99735}"/>
                </a:ext>
              </a:extLst>
            </p:cNvPr>
            <p:cNvSpPr txBox="1"/>
            <p:nvPr/>
          </p:nvSpPr>
          <p:spPr>
            <a:xfrm>
              <a:off x="3696910" y="3197901"/>
              <a:ext cx="634167" cy="352758"/>
            </a:xfrm>
            <a:prstGeom prst="rect">
              <a:avLst/>
            </a:prstGeom>
            <a:noFill/>
          </p:spPr>
          <p:txBody>
            <a:bodyPr wrap="none" rtlCol="0">
              <a:spAutoFit/>
            </a:bodyPr>
            <a:lstStyle/>
            <a:p>
              <a:pPr algn="ctr"/>
              <a:r>
                <a:rPr lang="en-US" dirty="0"/>
                <a:t>GaAs</a:t>
              </a:r>
            </a:p>
          </p:txBody>
        </p:sp>
        <p:sp>
          <p:nvSpPr>
            <p:cNvPr id="8" name="TextBox 7">
              <a:extLst>
                <a:ext uri="{FF2B5EF4-FFF2-40B4-BE49-F238E27FC236}">
                  <a16:creationId xmlns:a16="http://schemas.microsoft.com/office/drawing/2014/main" id="{755021A0-2841-DA39-7578-6E41BCA6129B}"/>
                </a:ext>
              </a:extLst>
            </p:cNvPr>
            <p:cNvSpPr txBox="1"/>
            <p:nvPr/>
          </p:nvSpPr>
          <p:spPr>
            <a:xfrm>
              <a:off x="6825626" y="2612255"/>
              <a:ext cx="364455" cy="352758"/>
            </a:xfrm>
            <a:prstGeom prst="rect">
              <a:avLst/>
            </a:prstGeom>
            <a:noFill/>
          </p:spPr>
          <p:txBody>
            <a:bodyPr wrap="none" rtlCol="0">
              <a:spAutoFit/>
            </a:bodyPr>
            <a:lstStyle/>
            <a:p>
              <a:pPr algn="ctr"/>
              <a:r>
                <a:rPr lang="en-US" dirty="0"/>
                <a:t>Pt</a:t>
              </a:r>
            </a:p>
          </p:txBody>
        </p:sp>
        <p:cxnSp>
          <p:nvCxnSpPr>
            <p:cNvPr id="9" name="Straight Arrow Connector 8">
              <a:extLst>
                <a:ext uri="{FF2B5EF4-FFF2-40B4-BE49-F238E27FC236}">
                  <a16:creationId xmlns:a16="http://schemas.microsoft.com/office/drawing/2014/main" id="{CF94064D-E565-7286-F568-27DAD12C18A4}"/>
                </a:ext>
              </a:extLst>
            </p:cNvPr>
            <p:cNvCxnSpPr>
              <a:cxnSpLocks/>
            </p:cNvCxnSpPr>
            <p:nvPr/>
          </p:nvCxnSpPr>
          <p:spPr>
            <a:xfrm flipH="1">
              <a:off x="5149241" y="2938815"/>
              <a:ext cx="1668966"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82B26CC-D558-4AA7-87AB-ABD7504CDD35}"/>
                </a:ext>
              </a:extLst>
            </p:cNvPr>
            <p:cNvSpPr txBox="1"/>
            <p:nvPr/>
          </p:nvSpPr>
          <p:spPr>
            <a:xfrm>
              <a:off x="5837547" y="2706541"/>
              <a:ext cx="312643" cy="352758"/>
            </a:xfrm>
            <a:prstGeom prst="rect">
              <a:avLst/>
            </a:prstGeom>
            <a:noFill/>
          </p:spPr>
          <p:txBody>
            <a:bodyPr wrap="none" rtlCol="0">
              <a:spAutoFit/>
            </a:bodyPr>
            <a:lstStyle/>
            <a:p>
              <a:pPr algn="ctr"/>
              <a:r>
                <a:rPr lang="en-US" dirty="0"/>
                <a:t>D</a:t>
              </a:r>
            </a:p>
          </p:txBody>
        </p:sp>
      </p:grpSp>
    </p:spTree>
    <p:extLst>
      <p:ext uri="{BB962C8B-B14F-4D97-AF65-F5344CB8AC3E}">
        <p14:creationId xmlns:p14="http://schemas.microsoft.com/office/powerpoint/2010/main" val="1418020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14FC13-D3CF-0ACF-18EB-DE9347360D43}"/>
              </a:ext>
            </a:extLst>
          </p:cNvPr>
          <p:cNvSpPr>
            <a:spLocks noGrp="1"/>
          </p:cNvSpPr>
          <p:nvPr>
            <p:ph type="sldNum" sz="quarter" idx="12"/>
          </p:nvPr>
        </p:nvSpPr>
        <p:spPr/>
        <p:txBody>
          <a:bodyPr/>
          <a:lstStyle/>
          <a:p>
            <a:fld id="{B1CC25B5-628A-D14A-853B-6853CB5CAC68}" type="slidenum">
              <a:rPr lang="en-US" smtClean="0"/>
              <a:t>25</a:t>
            </a:fld>
            <a:endParaRPr lang="en-US"/>
          </a:p>
        </p:txBody>
      </p:sp>
      <p:sp>
        <p:nvSpPr>
          <p:cNvPr id="3" name="TextBox 2">
            <a:extLst>
              <a:ext uri="{FF2B5EF4-FFF2-40B4-BE49-F238E27FC236}">
                <a16:creationId xmlns:a16="http://schemas.microsoft.com/office/drawing/2014/main" id="{A63A5518-8BE1-FF3C-95CB-2AA346F022ED}"/>
              </a:ext>
            </a:extLst>
          </p:cNvPr>
          <p:cNvSpPr txBox="1"/>
          <p:nvPr/>
        </p:nvSpPr>
        <p:spPr>
          <a:xfrm>
            <a:off x="0" y="0"/>
            <a:ext cx="12192001" cy="830997"/>
          </a:xfrm>
          <a:prstGeom prst="rect">
            <a:avLst/>
          </a:prstGeom>
          <a:noFill/>
        </p:spPr>
        <p:txBody>
          <a:bodyPr wrap="square" rtlCol="0">
            <a:spAutoFit/>
          </a:bodyPr>
          <a:lstStyle/>
          <a:p>
            <a:pPr algn="ctr"/>
            <a:r>
              <a:rPr lang="en-US" sz="2400" dirty="0"/>
              <a:t>We can imagine tuning the emitter size D to set a maximum bunch charge of single to few electrons at the space charge </a:t>
            </a:r>
            <a:r>
              <a:rPr lang="en-US" sz="2400" dirty="0">
                <a:solidFill>
                  <a:srgbClr val="FF0000"/>
                </a:solidFill>
              </a:rPr>
              <a:t>“Coulomb blockade”</a:t>
            </a:r>
            <a:r>
              <a:rPr lang="en-US" sz="2400" dirty="0"/>
              <a:t> limit.</a:t>
            </a:r>
          </a:p>
        </p:txBody>
      </p:sp>
      <p:cxnSp>
        <p:nvCxnSpPr>
          <p:cNvPr id="8" name="Straight Connector 7">
            <a:extLst>
              <a:ext uri="{FF2B5EF4-FFF2-40B4-BE49-F238E27FC236}">
                <a16:creationId xmlns:a16="http://schemas.microsoft.com/office/drawing/2014/main" id="{9D2D218D-23EA-E28E-C896-80A31572776E}"/>
              </a:ext>
            </a:extLst>
          </p:cNvPr>
          <p:cNvCxnSpPr>
            <a:cxnSpLocks/>
          </p:cNvCxnSpPr>
          <p:nvPr/>
        </p:nvCxnSpPr>
        <p:spPr>
          <a:xfrm>
            <a:off x="4572926" y="623950"/>
            <a:ext cx="16891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E72C8696-F560-74D3-2F6C-EFC7B27A0824}"/>
              </a:ext>
            </a:extLst>
          </p:cNvPr>
          <p:cNvGrpSpPr>
            <a:grpSpLocks noChangeAspect="1"/>
          </p:cNvGrpSpPr>
          <p:nvPr/>
        </p:nvGrpSpPr>
        <p:grpSpPr>
          <a:xfrm>
            <a:off x="2800202" y="1191734"/>
            <a:ext cx="7181997" cy="4385424"/>
            <a:chOff x="3696910" y="754943"/>
            <a:chExt cx="4734642" cy="2891037"/>
          </a:xfrm>
        </p:grpSpPr>
        <p:grpSp>
          <p:nvGrpSpPr>
            <p:cNvPr id="29" name="Group 28">
              <a:extLst>
                <a:ext uri="{FF2B5EF4-FFF2-40B4-BE49-F238E27FC236}">
                  <a16:creationId xmlns:a16="http://schemas.microsoft.com/office/drawing/2014/main" id="{0E103CA1-4F00-0E5A-A735-30CE48018EF5}"/>
                </a:ext>
              </a:extLst>
            </p:cNvPr>
            <p:cNvGrpSpPr/>
            <p:nvPr/>
          </p:nvGrpSpPr>
          <p:grpSpPr>
            <a:xfrm>
              <a:off x="3721623" y="754943"/>
              <a:ext cx="4709929" cy="2891037"/>
              <a:chOff x="378469" y="2374666"/>
              <a:chExt cx="4709929" cy="2891037"/>
            </a:xfrm>
          </p:grpSpPr>
          <p:sp>
            <p:nvSpPr>
              <p:cNvPr id="35" name="Rectangle 34">
                <a:extLst>
                  <a:ext uri="{FF2B5EF4-FFF2-40B4-BE49-F238E27FC236}">
                    <a16:creationId xmlns:a16="http://schemas.microsoft.com/office/drawing/2014/main" id="{5CE2C8CC-F205-CA3C-2F7D-4EC39BB5351F}"/>
                  </a:ext>
                </a:extLst>
              </p:cNvPr>
              <p:cNvSpPr/>
              <p:nvPr/>
            </p:nvSpPr>
            <p:spPr>
              <a:xfrm>
                <a:off x="378469" y="4624024"/>
                <a:ext cx="4613345" cy="64167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8D45213-F775-A613-0CA7-02DD820F2096}"/>
                  </a:ext>
                </a:extLst>
              </p:cNvPr>
              <p:cNvSpPr/>
              <p:nvPr/>
            </p:nvSpPr>
            <p:spPr>
              <a:xfrm>
                <a:off x="3475595" y="4209265"/>
                <a:ext cx="1516220" cy="41475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0BE8431D-C1C9-58B2-FAAB-CA056AAFF1F7}"/>
                  </a:ext>
                </a:extLst>
              </p:cNvPr>
              <p:cNvSpPr/>
              <p:nvPr/>
            </p:nvSpPr>
            <p:spPr>
              <a:xfrm>
                <a:off x="378469" y="4209265"/>
                <a:ext cx="1426475" cy="41475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Arrow: Down 10">
                <a:extLst>
                  <a:ext uri="{FF2B5EF4-FFF2-40B4-BE49-F238E27FC236}">
                    <a16:creationId xmlns:a16="http://schemas.microsoft.com/office/drawing/2014/main" id="{01F18C1D-C187-A7B2-3D1C-49C06964E8E2}"/>
                  </a:ext>
                </a:extLst>
              </p:cNvPr>
              <p:cNvSpPr/>
              <p:nvPr/>
            </p:nvSpPr>
            <p:spPr>
              <a:xfrm rot="10800000">
                <a:off x="4797367" y="2374666"/>
                <a:ext cx="129632" cy="1840235"/>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Down 11">
                <a:extLst>
                  <a:ext uri="{FF2B5EF4-FFF2-40B4-BE49-F238E27FC236}">
                    <a16:creationId xmlns:a16="http://schemas.microsoft.com/office/drawing/2014/main" id="{22C6726E-D879-4037-34C9-2E0285057772}"/>
                  </a:ext>
                </a:extLst>
              </p:cNvPr>
              <p:cNvSpPr/>
              <p:nvPr/>
            </p:nvSpPr>
            <p:spPr>
              <a:xfrm rot="10800000">
                <a:off x="4457623" y="2374666"/>
                <a:ext cx="129632" cy="1840235"/>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F5A3E14C-4B54-C476-D4A5-0E04D5EDE599}"/>
                  </a:ext>
                </a:extLst>
              </p:cNvPr>
              <p:cNvSpPr txBox="1"/>
              <p:nvPr/>
            </p:nvSpPr>
            <p:spPr>
              <a:xfrm>
                <a:off x="3435765" y="3310205"/>
                <a:ext cx="1652633" cy="293965"/>
              </a:xfrm>
              <a:prstGeom prst="rect">
                <a:avLst/>
              </a:prstGeom>
              <a:solidFill>
                <a:schemeClr val="bg1"/>
              </a:solidFill>
              <a:ln>
                <a:solidFill>
                  <a:schemeClr val="tx1"/>
                </a:solidFill>
              </a:ln>
            </p:spPr>
            <p:txBody>
              <a:bodyPr wrap="none" rtlCol="0">
                <a:spAutoFit/>
              </a:bodyPr>
              <a:lstStyle/>
              <a:p>
                <a:pPr algn="ctr"/>
                <a:r>
                  <a:rPr lang="en-US" sz="1400" dirty="0"/>
                  <a:t>Background field = E</a:t>
                </a:r>
                <a:r>
                  <a:rPr lang="en-US" sz="1400" baseline="-25000" dirty="0"/>
                  <a:t>0</a:t>
                </a:r>
              </a:p>
            </p:txBody>
          </p:sp>
        </p:grpSp>
        <p:sp>
          <p:nvSpPr>
            <p:cNvPr id="30" name="TextBox 29">
              <a:extLst>
                <a:ext uri="{FF2B5EF4-FFF2-40B4-BE49-F238E27FC236}">
                  <a16:creationId xmlns:a16="http://schemas.microsoft.com/office/drawing/2014/main" id="{559A876B-6FB4-9EF9-3488-B0CC01CABED5}"/>
                </a:ext>
              </a:extLst>
            </p:cNvPr>
            <p:cNvSpPr txBox="1"/>
            <p:nvPr/>
          </p:nvSpPr>
          <p:spPr>
            <a:xfrm>
              <a:off x="3697727" y="2578936"/>
              <a:ext cx="364455" cy="352758"/>
            </a:xfrm>
            <a:prstGeom prst="rect">
              <a:avLst/>
            </a:prstGeom>
            <a:noFill/>
          </p:spPr>
          <p:txBody>
            <a:bodyPr wrap="none" rtlCol="0">
              <a:spAutoFit/>
            </a:bodyPr>
            <a:lstStyle/>
            <a:p>
              <a:pPr algn="ctr"/>
              <a:r>
                <a:rPr lang="en-US" dirty="0"/>
                <a:t>Pt</a:t>
              </a:r>
            </a:p>
          </p:txBody>
        </p:sp>
        <p:sp>
          <p:nvSpPr>
            <p:cNvPr id="31" name="TextBox 30">
              <a:extLst>
                <a:ext uri="{FF2B5EF4-FFF2-40B4-BE49-F238E27FC236}">
                  <a16:creationId xmlns:a16="http://schemas.microsoft.com/office/drawing/2014/main" id="{02CAAC36-32C5-E6A0-E1C6-B5E2520F3438}"/>
                </a:ext>
              </a:extLst>
            </p:cNvPr>
            <p:cNvSpPr txBox="1"/>
            <p:nvPr/>
          </p:nvSpPr>
          <p:spPr>
            <a:xfrm>
              <a:off x="3696910" y="3197901"/>
              <a:ext cx="634167" cy="352758"/>
            </a:xfrm>
            <a:prstGeom prst="rect">
              <a:avLst/>
            </a:prstGeom>
            <a:noFill/>
          </p:spPr>
          <p:txBody>
            <a:bodyPr wrap="none" rtlCol="0">
              <a:spAutoFit/>
            </a:bodyPr>
            <a:lstStyle/>
            <a:p>
              <a:pPr algn="ctr"/>
              <a:r>
                <a:rPr lang="en-US" dirty="0"/>
                <a:t>GaAs</a:t>
              </a:r>
            </a:p>
          </p:txBody>
        </p:sp>
        <p:sp>
          <p:nvSpPr>
            <p:cNvPr id="32" name="TextBox 31">
              <a:extLst>
                <a:ext uri="{FF2B5EF4-FFF2-40B4-BE49-F238E27FC236}">
                  <a16:creationId xmlns:a16="http://schemas.microsoft.com/office/drawing/2014/main" id="{468CAD9A-658E-8A9F-564A-C5B7AB7F3133}"/>
                </a:ext>
              </a:extLst>
            </p:cNvPr>
            <p:cNvSpPr txBox="1"/>
            <p:nvPr/>
          </p:nvSpPr>
          <p:spPr>
            <a:xfrm>
              <a:off x="6825626" y="2612255"/>
              <a:ext cx="364455" cy="352758"/>
            </a:xfrm>
            <a:prstGeom prst="rect">
              <a:avLst/>
            </a:prstGeom>
            <a:noFill/>
          </p:spPr>
          <p:txBody>
            <a:bodyPr wrap="none" rtlCol="0">
              <a:spAutoFit/>
            </a:bodyPr>
            <a:lstStyle/>
            <a:p>
              <a:pPr algn="ctr"/>
              <a:r>
                <a:rPr lang="en-US" dirty="0"/>
                <a:t>Pt</a:t>
              </a:r>
            </a:p>
          </p:txBody>
        </p:sp>
      </p:grpSp>
      <p:grpSp>
        <p:nvGrpSpPr>
          <p:cNvPr id="52" name="Group 51">
            <a:extLst>
              <a:ext uri="{FF2B5EF4-FFF2-40B4-BE49-F238E27FC236}">
                <a16:creationId xmlns:a16="http://schemas.microsoft.com/office/drawing/2014/main" id="{70127B76-5ABF-EA37-B64A-E2A3C42FD3EC}"/>
              </a:ext>
            </a:extLst>
          </p:cNvPr>
          <p:cNvGrpSpPr/>
          <p:nvPr/>
        </p:nvGrpSpPr>
        <p:grpSpPr>
          <a:xfrm>
            <a:off x="6047343" y="3813275"/>
            <a:ext cx="280762" cy="369332"/>
            <a:chOff x="6047343" y="3813275"/>
            <a:chExt cx="280762" cy="369332"/>
          </a:xfrm>
        </p:grpSpPr>
        <p:sp>
          <p:nvSpPr>
            <p:cNvPr id="47" name="Oval 46">
              <a:extLst>
                <a:ext uri="{FF2B5EF4-FFF2-40B4-BE49-F238E27FC236}">
                  <a16:creationId xmlns:a16="http://schemas.microsoft.com/office/drawing/2014/main" id="{4051F3D1-6380-2D3D-19D1-AB3BA6F906E1}"/>
                </a:ext>
              </a:extLst>
            </p:cNvPr>
            <p:cNvSpPr>
              <a:spLocks noChangeAspect="1"/>
            </p:cNvSpPr>
            <p:nvPr/>
          </p:nvSpPr>
          <p:spPr>
            <a:xfrm>
              <a:off x="6047343" y="3871356"/>
              <a:ext cx="280762" cy="28076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B9BADAB2-F92C-7B5D-BA91-DF133234B5D8}"/>
                </a:ext>
              </a:extLst>
            </p:cNvPr>
            <p:cNvSpPr txBox="1"/>
            <p:nvPr/>
          </p:nvSpPr>
          <p:spPr>
            <a:xfrm>
              <a:off x="6066873" y="3813275"/>
              <a:ext cx="255198" cy="369332"/>
            </a:xfrm>
            <a:prstGeom prst="rect">
              <a:avLst/>
            </a:prstGeom>
            <a:noFill/>
          </p:spPr>
          <p:txBody>
            <a:bodyPr wrap="none" rtlCol="0">
              <a:spAutoFit/>
            </a:bodyPr>
            <a:lstStyle/>
            <a:p>
              <a:r>
                <a:rPr lang="en-US" b="1" dirty="0">
                  <a:solidFill>
                    <a:schemeClr val="bg1"/>
                  </a:solidFill>
                </a:rPr>
                <a:t>-</a:t>
              </a:r>
            </a:p>
          </p:txBody>
        </p:sp>
      </p:grpSp>
      <p:grpSp>
        <p:nvGrpSpPr>
          <p:cNvPr id="51" name="Group 50">
            <a:extLst>
              <a:ext uri="{FF2B5EF4-FFF2-40B4-BE49-F238E27FC236}">
                <a16:creationId xmlns:a16="http://schemas.microsoft.com/office/drawing/2014/main" id="{930A5A44-73E3-D653-4F41-2DAC405D66AE}"/>
              </a:ext>
            </a:extLst>
          </p:cNvPr>
          <p:cNvGrpSpPr/>
          <p:nvPr/>
        </p:nvGrpSpPr>
        <p:grpSpPr>
          <a:xfrm>
            <a:off x="6044751" y="4923453"/>
            <a:ext cx="300082" cy="369332"/>
            <a:chOff x="6044751" y="4811756"/>
            <a:chExt cx="300082" cy="369332"/>
          </a:xfrm>
        </p:grpSpPr>
        <p:sp>
          <p:nvSpPr>
            <p:cNvPr id="49" name="Oval 48">
              <a:extLst>
                <a:ext uri="{FF2B5EF4-FFF2-40B4-BE49-F238E27FC236}">
                  <a16:creationId xmlns:a16="http://schemas.microsoft.com/office/drawing/2014/main" id="{F1DF603C-CE69-9FD1-4751-58C702CE2701}"/>
                </a:ext>
              </a:extLst>
            </p:cNvPr>
            <p:cNvSpPr>
              <a:spLocks noChangeAspect="1"/>
            </p:cNvSpPr>
            <p:nvPr/>
          </p:nvSpPr>
          <p:spPr>
            <a:xfrm>
              <a:off x="6047343" y="4869837"/>
              <a:ext cx="280762" cy="280762"/>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C1EE2037-18DC-63AD-B16F-AD9624FBADC3}"/>
                </a:ext>
              </a:extLst>
            </p:cNvPr>
            <p:cNvSpPr txBox="1"/>
            <p:nvPr/>
          </p:nvSpPr>
          <p:spPr>
            <a:xfrm>
              <a:off x="6044751" y="4811756"/>
              <a:ext cx="300082" cy="369332"/>
            </a:xfrm>
            <a:prstGeom prst="rect">
              <a:avLst/>
            </a:prstGeom>
            <a:noFill/>
          </p:spPr>
          <p:txBody>
            <a:bodyPr wrap="none" rtlCol="0">
              <a:spAutoFit/>
            </a:bodyPr>
            <a:lstStyle/>
            <a:p>
              <a:r>
                <a:rPr lang="en-US" b="1" dirty="0">
                  <a:solidFill>
                    <a:schemeClr val="bg1"/>
                  </a:solidFill>
                </a:rPr>
                <a:t>+</a:t>
              </a:r>
            </a:p>
          </p:txBody>
        </p:sp>
      </p:grpSp>
      <p:grpSp>
        <p:nvGrpSpPr>
          <p:cNvPr id="56" name="Group 55">
            <a:extLst>
              <a:ext uri="{FF2B5EF4-FFF2-40B4-BE49-F238E27FC236}">
                <a16:creationId xmlns:a16="http://schemas.microsoft.com/office/drawing/2014/main" id="{60D3728A-C40B-146A-E1C5-5D169BF63F25}"/>
              </a:ext>
            </a:extLst>
          </p:cNvPr>
          <p:cNvGrpSpPr/>
          <p:nvPr/>
        </p:nvGrpSpPr>
        <p:grpSpPr>
          <a:xfrm>
            <a:off x="6751377" y="4266198"/>
            <a:ext cx="280762" cy="369332"/>
            <a:chOff x="6047343" y="3813275"/>
            <a:chExt cx="280762" cy="369332"/>
          </a:xfrm>
        </p:grpSpPr>
        <p:sp>
          <p:nvSpPr>
            <p:cNvPr id="57" name="Oval 56">
              <a:extLst>
                <a:ext uri="{FF2B5EF4-FFF2-40B4-BE49-F238E27FC236}">
                  <a16:creationId xmlns:a16="http://schemas.microsoft.com/office/drawing/2014/main" id="{CCD38B6B-1841-49C1-0259-01020DB2B377}"/>
                </a:ext>
              </a:extLst>
            </p:cNvPr>
            <p:cNvSpPr>
              <a:spLocks noChangeAspect="1"/>
            </p:cNvSpPr>
            <p:nvPr/>
          </p:nvSpPr>
          <p:spPr>
            <a:xfrm>
              <a:off x="6047343" y="3871356"/>
              <a:ext cx="280762" cy="28076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D0FD4F0C-2C5F-F97D-CFE6-B9153B5285C5}"/>
                </a:ext>
              </a:extLst>
            </p:cNvPr>
            <p:cNvSpPr txBox="1"/>
            <p:nvPr/>
          </p:nvSpPr>
          <p:spPr>
            <a:xfrm>
              <a:off x="6066873" y="3813275"/>
              <a:ext cx="255198" cy="369332"/>
            </a:xfrm>
            <a:prstGeom prst="rect">
              <a:avLst/>
            </a:prstGeom>
            <a:noFill/>
          </p:spPr>
          <p:txBody>
            <a:bodyPr wrap="none" rtlCol="0">
              <a:spAutoFit/>
            </a:bodyPr>
            <a:lstStyle/>
            <a:p>
              <a:r>
                <a:rPr lang="en-US" b="1" dirty="0">
                  <a:solidFill>
                    <a:schemeClr val="bg1"/>
                  </a:solidFill>
                </a:rPr>
                <a:t>-</a:t>
              </a:r>
            </a:p>
          </p:txBody>
        </p:sp>
      </p:grpSp>
      <mc:AlternateContent xmlns:mc="http://schemas.openxmlformats.org/markup-compatibility/2006">
        <mc:Choice xmlns:a14="http://schemas.microsoft.com/office/drawing/2010/main" Requires="a14">
          <p:sp>
            <p:nvSpPr>
              <p:cNvPr id="59" name="TextBox 58">
                <a:extLst>
                  <a:ext uri="{FF2B5EF4-FFF2-40B4-BE49-F238E27FC236}">
                    <a16:creationId xmlns:a16="http://schemas.microsoft.com/office/drawing/2014/main" id="{066DEAB5-C3F6-2DF8-9E0A-DE519CB346C9}"/>
                  </a:ext>
                </a:extLst>
              </p:cNvPr>
              <p:cNvSpPr txBox="1"/>
              <p:nvPr/>
            </p:nvSpPr>
            <p:spPr>
              <a:xfrm>
                <a:off x="6344833" y="3214179"/>
                <a:ext cx="1521763" cy="477888"/>
              </a:xfrm>
              <a:prstGeom prst="rect">
                <a:avLst/>
              </a:prstGeom>
              <a:noFill/>
            </p:spPr>
            <p:txBody>
              <a:bodyPr wrap="none" rtlCol="0">
                <a:spAutoFit/>
              </a:bodyPr>
              <a:lstStyle/>
              <a:p>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𝐸</m:t>
                          </m:r>
                        </m:e>
                        <m:sub>
                          <m:r>
                            <a:rPr lang="en-US" sz="2400" b="0" i="1" smtClean="0">
                              <a:latin typeface="Cambria Math" panose="02040503050406030204" pitchFamily="18" charset="0"/>
                            </a:rPr>
                            <m:t>𝑡𝑜𝑡</m:t>
                          </m:r>
                          <m:r>
                            <a:rPr lang="en-US" sz="2400" b="0" i="1" smtClean="0">
                              <a:latin typeface="Cambria Math" panose="02040503050406030204" pitchFamily="18" charset="0"/>
                            </a:rPr>
                            <m:t>,</m:t>
                          </m:r>
                          <m:r>
                            <a:rPr lang="en-US" sz="2400" b="0" i="1" smtClean="0">
                              <a:latin typeface="Cambria Math" panose="02040503050406030204" pitchFamily="18" charset="0"/>
                            </a:rPr>
                            <m:t>𝑧</m:t>
                          </m:r>
                        </m:sub>
                      </m:sSub>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0</m:t>
                      </m:r>
                    </m:oMath>
                  </m:oMathPara>
                </a14:m>
                <a:endParaRPr lang="en-US" sz="2400" dirty="0"/>
              </a:p>
            </p:txBody>
          </p:sp>
        </mc:Choice>
        <mc:Fallback>
          <p:sp>
            <p:nvSpPr>
              <p:cNvPr id="59" name="TextBox 58">
                <a:extLst>
                  <a:ext uri="{FF2B5EF4-FFF2-40B4-BE49-F238E27FC236}">
                    <a16:creationId xmlns:a16="http://schemas.microsoft.com/office/drawing/2014/main" id="{066DEAB5-C3F6-2DF8-9E0A-DE519CB346C9}"/>
                  </a:ext>
                </a:extLst>
              </p:cNvPr>
              <p:cNvSpPr txBox="1">
                <a:spLocks noRot="1" noChangeAspect="1" noMove="1" noResize="1" noEditPoints="1" noAdjustHandles="1" noChangeArrowheads="1" noChangeShapeType="1" noTextEdit="1"/>
              </p:cNvSpPr>
              <p:nvPr/>
            </p:nvSpPr>
            <p:spPr>
              <a:xfrm>
                <a:off x="6344833" y="3214179"/>
                <a:ext cx="1521763" cy="477888"/>
              </a:xfrm>
              <a:prstGeom prst="rect">
                <a:avLst/>
              </a:prstGeom>
              <a:blipFill>
                <a:blip r:embed="rId2"/>
                <a:stretch>
                  <a:fillRect/>
                </a:stretch>
              </a:blipFill>
            </p:spPr>
            <p:txBody>
              <a:bodyPr/>
              <a:lstStyle/>
              <a:p>
                <a:r>
                  <a:rPr lang="en-US">
                    <a:noFill/>
                  </a:rPr>
                  <a:t> </a:t>
                </a:r>
              </a:p>
            </p:txBody>
          </p:sp>
        </mc:Fallback>
      </mc:AlternateContent>
      <p:cxnSp>
        <p:nvCxnSpPr>
          <p:cNvPr id="61" name="Straight Arrow Connector 60">
            <a:extLst>
              <a:ext uri="{FF2B5EF4-FFF2-40B4-BE49-F238E27FC236}">
                <a16:creationId xmlns:a16="http://schemas.microsoft.com/office/drawing/2014/main" id="{97A2BB50-9811-6FEF-3163-7A547BA545BF}"/>
              </a:ext>
            </a:extLst>
          </p:cNvPr>
          <p:cNvCxnSpPr>
            <a:stCxn id="59" idx="2"/>
            <a:endCxn id="58" idx="0"/>
          </p:cNvCxnSpPr>
          <p:nvPr/>
        </p:nvCxnSpPr>
        <p:spPr>
          <a:xfrm flipH="1">
            <a:off x="6898506" y="3692067"/>
            <a:ext cx="207209" cy="5741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4407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577282-0828-C044-9B27-6588268D6C7C}"/>
              </a:ext>
            </a:extLst>
          </p:cNvPr>
          <p:cNvSpPr>
            <a:spLocks noGrp="1"/>
          </p:cNvSpPr>
          <p:nvPr>
            <p:ph type="sldNum" sz="quarter" idx="12"/>
          </p:nvPr>
        </p:nvSpPr>
        <p:spPr/>
        <p:txBody>
          <a:bodyPr/>
          <a:lstStyle/>
          <a:p>
            <a:fld id="{B1CC25B5-628A-D14A-853B-6853CB5CAC68}" type="slidenum">
              <a:rPr lang="en-US" smtClean="0"/>
              <a:t>26</a:t>
            </a:fld>
            <a:endParaRPr lang="en-US"/>
          </a:p>
        </p:txBody>
      </p:sp>
      <p:sp>
        <p:nvSpPr>
          <p:cNvPr id="3" name="TextBox 2">
            <a:extLst>
              <a:ext uri="{FF2B5EF4-FFF2-40B4-BE49-F238E27FC236}">
                <a16:creationId xmlns:a16="http://schemas.microsoft.com/office/drawing/2014/main" id="{592D65A1-ED37-2D4C-A03E-63BEFA00DC74}"/>
              </a:ext>
            </a:extLst>
          </p:cNvPr>
          <p:cNvSpPr txBox="1"/>
          <p:nvPr/>
        </p:nvSpPr>
        <p:spPr>
          <a:xfrm>
            <a:off x="0" y="136525"/>
            <a:ext cx="12192001" cy="830997"/>
          </a:xfrm>
          <a:prstGeom prst="rect">
            <a:avLst/>
          </a:prstGeom>
          <a:noFill/>
        </p:spPr>
        <p:txBody>
          <a:bodyPr wrap="square" rtlCol="0">
            <a:spAutoFit/>
          </a:bodyPr>
          <a:lstStyle/>
          <a:p>
            <a:r>
              <a:rPr lang="en-US" sz="2400" dirty="0"/>
              <a:t>In the Coulomb blockade emission of few electrons, we can achieve sub-</a:t>
            </a:r>
            <a:r>
              <a:rPr lang="en-US" sz="2400" dirty="0" err="1"/>
              <a:t>Poissonian</a:t>
            </a:r>
            <a:r>
              <a:rPr lang="en-US" sz="2400" dirty="0"/>
              <a:t> statistics.</a:t>
            </a:r>
            <a:endParaRPr lang="en-US" sz="2400" b="1" dirty="0"/>
          </a:p>
        </p:txBody>
      </p:sp>
      <p:sp>
        <p:nvSpPr>
          <p:cNvPr id="6" name="TextBox 5">
            <a:extLst>
              <a:ext uri="{FF2B5EF4-FFF2-40B4-BE49-F238E27FC236}">
                <a16:creationId xmlns:a16="http://schemas.microsoft.com/office/drawing/2014/main" id="{85CBBEBB-92AD-074A-93CF-6C6A1780DA8E}"/>
              </a:ext>
            </a:extLst>
          </p:cNvPr>
          <p:cNvSpPr txBox="1"/>
          <p:nvPr/>
        </p:nvSpPr>
        <p:spPr>
          <a:xfrm>
            <a:off x="0" y="5370490"/>
            <a:ext cx="12192000" cy="830997"/>
          </a:xfrm>
          <a:prstGeom prst="rect">
            <a:avLst/>
          </a:prstGeom>
          <a:noFill/>
        </p:spPr>
        <p:txBody>
          <a:bodyPr wrap="square" rtlCol="0">
            <a:spAutoFit/>
          </a:bodyPr>
          <a:lstStyle/>
          <a:p>
            <a:pPr algn="ctr"/>
            <a:r>
              <a:rPr lang="en-US" sz="2400" dirty="0"/>
              <a:t>For example, with an average emission of 0.5 electrons, sub-</a:t>
            </a:r>
            <a:r>
              <a:rPr lang="en-US" sz="2400" dirty="0" err="1"/>
              <a:t>Poissonian</a:t>
            </a:r>
            <a:r>
              <a:rPr lang="en-US" sz="2400" dirty="0"/>
              <a:t> emission significantly improves the chances of emitting </a:t>
            </a:r>
            <a:r>
              <a:rPr lang="en-US" sz="2400" b="1" dirty="0"/>
              <a:t>only 1 electron per pulse</a:t>
            </a:r>
            <a:r>
              <a:rPr lang="en-US" sz="2400" dirty="0"/>
              <a:t>. </a:t>
            </a:r>
          </a:p>
        </p:txBody>
      </p:sp>
      <p:sp>
        <p:nvSpPr>
          <p:cNvPr id="8" name="TextBox 7">
            <a:extLst>
              <a:ext uri="{FF2B5EF4-FFF2-40B4-BE49-F238E27FC236}">
                <a16:creationId xmlns:a16="http://schemas.microsoft.com/office/drawing/2014/main" id="{451FED1E-9257-DB48-9B5C-74F50FB04E3A}"/>
              </a:ext>
            </a:extLst>
          </p:cNvPr>
          <p:cNvSpPr txBox="1"/>
          <p:nvPr/>
        </p:nvSpPr>
        <p:spPr>
          <a:xfrm>
            <a:off x="6855037" y="4931569"/>
            <a:ext cx="3182410" cy="369332"/>
          </a:xfrm>
          <a:prstGeom prst="rect">
            <a:avLst/>
          </a:prstGeom>
          <a:noFill/>
        </p:spPr>
        <p:txBody>
          <a:bodyPr wrap="none" rtlCol="0">
            <a:spAutoFit/>
          </a:bodyPr>
          <a:lstStyle/>
          <a:p>
            <a:pPr algn="ctr"/>
            <a:r>
              <a:rPr lang="en-US" dirty="0"/>
              <a:t># of emitted electrons per pulse</a:t>
            </a:r>
          </a:p>
        </p:txBody>
      </p:sp>
      <p:sp>
        <p:nvSpPr>
          <p:cNvPr id="9" name="TextBox 8">
            <a:extLst>
              <a:ext uri="{FF2B5EF4-FFF2-40B4-BE49-F238E27FC236}">
                <a16:creationId xmlns:a16="http://schemas.microsoft.com/office/drawing/2014/main" id="{3D93927D-69F4-E345-999B-2B21B1940C66}"/>
              </a:ext>
            </a:extLst>
          </p:cNvPr>
          <p:cNvSpPr txBox="1"/>
          <p:nvPr/>
        </p:nvSpPr>
        <p:spPr>
          <a:xfrm>
            <a:off x="2583714" y="950795"/>
            <a:ext cx="2324098" cy="400110"/>
          </a:xfrm>
          <a:prstGeom prst="rect">
            <a:avLst/>
          </a:prstGeom>
          <a:noFill/>
        </p:spPr>
        <p:txBody>
          <a:bodyPr wrap="none" rtlCol="0">
            <a:spAutoFit/>
          </a:bodyPr>
          <a:lstStyle/>
          <a:p>
            <a:pPr algn="ctr"/>
            <a:r>
              <a:rPr lang="en-US" sz="2000" b="1" u="sng" dirty="0"/>
              <a:t>Poisson Distribution</a:t>
            </a:r>
          </a:p>
        </p:txBody>
      </p:sp>
      <p:sp>
        <p:nvSpPr>
          <p:cNvPr id="10" name="TextBox 9">
            <a:extLst>
              <a:ext uri="{FF2B5EF4-FFF2-40B4-BE49-F238E27FC236}">
                <a16:creationId xmlns:a16="http://schemas.microsoft.com/office/drawing/2014/main" id="{ECEA55D9-8EF7-5540-9407-B9CBBF28637E}"/>
              </a:ext>
            </a:extLst>
          </p:cNvPr>
          <p:cNvSpPr txBox="1"/>
          <p:nvPr/>
        </p:nvSpPr>
        <p:spPr>
          <a:xfrm>
            <a:off x="7047003" y="950795"/>
            <a:ext cx="3127203" cy="400110"/>
          </a:xfrm>
          <a:prstGeom prst="rect">
            <a:avLst/>
          </a:prstGeom>
          <a:noFill/>
        </p:spPr>
        <p:txBody>
          <a:bodyPr wrap="none" rtlCol="0">
            <a:spAutoFit/>
          </a:bodyPr>
          <a:lstStyle/>
          <a:p>
            <a:pPr algn="ctr"/>
            <a:r>
              <a:rPr lang="en-US" sz="2000" b="1" u="sng" dirty="0"/>
              <a:t>Sub-</a:t>
            </a:r>
            <a:r>
              <a:rPr lang="en-US" sz="2000" b="1" u="sng" dirty="0" err="1"/>
              <a:t>Poissonian</a:t>
            </a:r>
            <a:r>
              <a:rPr lang="en-US" sz="2000" b="1" u="sng" dirty="0"/>
              <a:t> Distribution</a:t>
            </a:r>
          </a:p>
        </p:txBody>
      </p:sp>
      <p:grpSp>
        <p:nvGrpSpPr>
          <p:cNvPr id="15" name="Group 14">
            <a:extLst>
              <a:ext uri="{FF2B5EF4-FFF2-40B4-BE49-F238E27FC236}">
                <a16:creationId xmlns:a16="http://schemas.microsoft.com/office/drawing/2014/main" id="{137D578D-FA26-1A49-BFAC-9FDCE638E62B}"/>
              </a:ext>
            </a:extLst>
          </p:cNvPr>
          <p:cNvGrpSpPr/>
          <p:nvPr/>
        </p:nvGrpSpPr>
        <p:grpSpPr>
          <a:xfrm>
            <a:off x="1575392" y="1295520"/>
            <a:ext cx="9041216" cy="3735857"/>
            <a:chOff x="1575392" y="930007"/>
            <a:chExt cx="9041216" cy="3735857"/>
          </a:xfrm>
        </p:grpSpPr>
        <p:pic>
          <p:nvPicPr>
            <p:cNvPr id="5" name="Picture 4">
              <a:extLst>
                <a:ext uri="{FF2B5EF4-FFF2-40B4-BE49-F238E27FC236}">
                  <a16:creationId xmlns:a16="http://schemas.microsoft.com/office/drawing/2014/main" id="{E9CA45D6-64BD-C24D-9C1A-4E92FE4EE1E1}"/>
                </a:ext>
              </a:extLst>
            </p:cNvPr>
            <p:cNvPicPr>
              <a:picLocks noChangeAspect="1"/>
            </p:cNvPicPr>
            <p:nvPr/>
          </p:nvPicPr>
          <p:blipFill>
            <a:blip r:embed="rId2"/>
            <a:stretch>
              <a:fillRect/>
            </a:stretch>
          </p:blipFill>
          <p:spPr>
            <a:xfrm>
              <a:off x="1575392" y="930007"/>
              <a:ext cx="9041216" cy="3735857"/>
            </a:xfrm>
            <a:prstGeom prst="rect">
              <a:avLst/>
            </a:prstGeom>
          </p:spPr>
        </p:pic>
        <p:sp>
          <p:nvSpPr>
            <p:cNvPr id="11" name="Rectangle 10">
              <a:extLst>
                <a:ext uri="{FF2B5EF4-FFF2-40B4-BE49-F238E27FC236}">
                  <a16:creationId xmlns:a16="http://schemas.microsoft.com/office/drawing/2014/main" id="{6320F11E-FA4A-5E45-A538-BD9478CEA4CC}"/>
                </a:ext>
              </a:extLst>
            </p:cNvPr>
            <p:cNvSpPr/>
            <p:nvPr/>
          </p:nvSpPr>
          <p:spPr>
            <a:xfrm>
              <a:off x="3979572" y="1584101"/>
              <a:ext cx="1107583" cy="73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1C6A3AE-E0F5-1B4D-ADAE-A85D0AB6B5B3}"/>
                    </a:ext>
                  </a:extLst>
                </p:cNvPr>
                <p:cNvSpPr txBox="1"/>
                <p:nvPr/>
              </p:nvSpPr>
              <p:spPr>
                <a:xfrm>
                  <a:off x="3299980" y="1302816"/>
                  <a:ext cx="2565061" cy="620170"/>
                </a:xfrm>
                <a:prstGeom prst="rect">
                  <a:avLst/>
                </a:prstGeom>
                <a:noFill/>
              </p:spPr>
              <p:txBody>
                <a:bodyPr wrap="none" rtlCol="0">
                  <a:spAutoFit/>
                </a:bodyPr>
                <a:lstStyle/>
                <a:p>
                  <a:r>
                    <a:rPr lang="en-US" sz="2000" dirty="0"/>
                    <a:t>Fano Factor </a:t>
                  </a:r>
                  <a14:m>
                    <m:oMath xmlns:m="http://schemas.openxmlformats.org/officeDocument/2006/math">
                      <m:r>
                        <a:rPr lang="en-US" sz="2000" b="0" i="0" smtClean="0">
                          <a:latin typeface="Cambria Math" panose="02040503050406030204" pitchFamily="18" charset="0"/>
                        </a:rPr>
                        <m:t>=</m:t>
                      </m:r>
                      <m:f>
                        <m:fPr>
                          <m:ctrlPr>
                            <a:rPr lang="en-US" sz="2000" b="1" i="1" smtClean="0">
                              <a:latin typeface="Cambria Math" panose="02040503050406030204" pitchFamily="18" charset="0"/>
                            </a:rPr>
                          </m:ctrlPr>
                        </m:fPr>
                        <m:num>
                          <m:d>
                            <m:dPr>
                              <m:begChr m:val="⟨"/>
                              <m:endChr m:val="⟩"/>
                              <m:ctrlPr>
                                <a:rPr lang="en-US" sz="2000" b="1" i="1" smtClean="0">
                                  <a:latin typeface="Cambria Math" panose="02040503050406030204" pitchFamily="18" charset="0"/>
                                </a:rPr>
                              </m:ctrlPr>
                            </m:dPr>
                            <m:e>
                              <m:sSup>
                                <m:sSupPr>
                                  <m:ctrlPr>
                                    <a:rPr lang="en-US" sz="2000" b="1" i="1" smtClean="0">
                                      <a:latin typeface="Cambria Math" panose="02040503050406030204" pitchFamily="18" charset="0"/>
                                    </a:rPr>
                                  </m:ctrlPr>
                                </m:sSupPr>
                                <m:e>
                                  <m:r>
                                    <a:rPr lang="en-US" sz="2000" b="1" i="1" smtClean="0">
                                      <a:latin typeface="Cambria Math" panose="02040503050406030204" pitchFamily="18" charset="0"/>
                                    </a:rPr>
                                    <m:t>𝒏</m:t>
                                  </m:r>
                                </m:e>
                                <m:sup>
                                  <m:r>
                                    <a:rPr lang="en-US" sz="2000" b="1" i="1" smtClean="0">
                                      <a:latin typeface="Cambria Math" panose="02040503050406030204" pitchFamily="18" charset="0"/>
                                    </a:rPr>
                                    <m:t>𝟐</m:t>
                                  </m:r>
                                </m:sup>
                              </m:sSup>
                            </m:e>
                          </m:d>
                        </m:num>
                        <m:den>
                          <m:d>
                            <m:dPr>
                              <m:begChr m:val="⟨"/>
                              <m:endChr m:val="⟩"/>
                              <m:ctrlPr>
                                <a:rPr lang="en-US" sz="2000" b="1" i="1" smtClean="0">
                                  <a:latin typeface="Cambria Math" panose="02040503050406030204" pitchFamily="18" charset="0"/>
                                </a:rPr>
                              </m:ctrlPr>
                            </m:dPr>
                            <m:e>
                              <m:r>
                                <a:rPr lang="en-US" sz="2000" b="1" i="1" smtClean="0">
                                  <a:latin typeface="Cambria Math" panose="02040503050406030204" pitchFamily="18" charset="0"/>
                                </a:rPr>
                                <m:t>𝒏</m:t>
                              </m:r>
                            </m:e>
                          </m:d>
                        </m:den>
                      </m:f>
                      <m:r>
                        <a:rPr lang="en-US" sz="2000" b="1" i="1" smtClean="0">
                          <a:latin typeface="Cambria Math" panose="02040503050406030204" pitchFamily="18" charset="0"/>
                        </a:rPr>
                        <m:t>=</m:t>
                      </m:r>
                      <m:r>
                        <a:rPr lang="en-US" sz="2000" b="1" i="1" smtClean="0">
                          <a:latin typeface="Cambria Math" panose="02040503050406030204" pitchFamily="18" charset="0"/>
                        </a:rPr>
                        <m:t>𝟏</m:t>
                      </m:r>
                    </m:oMath>
                  </a14:m>
                  <a:endParaRPr lang="en-US" sz="2000" b="1" dirty="0"/>
                </a:p>
              </p:txBody>
            </p:sp>
          </mc:Choice>
          <mc:Fallback xmlns="">
            <p:sp>
              <p:nvSpPr>
                <p:cNvPr id="12" name="TextBox 11">
                  <a:extLst>
                    <a:ext uri="{FF2B5EF4-FFF2-40B4-BE49-F238E27FC236}">
                      <a16:creationId xmlns:a16="http://schemas.microsoft.com/office/drawing/2014/main" id="{B1C6A3AE-E0F5-1B4D-ADAE-A85D0AB6B5B3}"/>
                    </a:ext>
                  </a:extLst>
                </p:cNvPr>
                <p:cNvSpPr txBox="1">
                  <a:spLocks noRot="1" noChangeAspect="1" noMove="1" noResize="1" noEditPoints="1" noAdjustHandles="1" noChangeArrowheads="1" noChangeShapeType="1" noTextEdit="1"/>
                </p:cNvSpPr>
                <p:nvPr/>
              </p:nvSpPr>
              <p:spPr>
                <a:xfrm>
                  <a:off x="3299980" y="1302816"/>
                  <a:ext cx="2565061" cy="620170"/>
                </a:xfrm>
                <a:prstGeom prst="rect">
                  <a:avLst/>
                </a:prstGeom>
                <a:blipFill>
                  <a:blip r:embed="rId3"/>
                  <a:stretch>
                    <a:fillRect l="-2463" b="-2000"/>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00DC9C50-C9DF-9948-90B0-2BB998B90578}"/>
                </a:ext>
              </a:extLst>
            </p:cNvPr>
            <p:cNvSpPr/>
            <p:nvPr/>
          </p:nvSpPr>
          <p:spPr>
            <a:xfrm>
              <a:off x="8715109" y="1583692"/>
              <a:ext cx="1107583" cy="73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ADAEB03-A70C-364E-BAFD-31FF1A55DE1C}"/>
                    </a:ext>
                  </a:extLst>
                </p:cNvPr>
                <p:cNvSpPr txBox="1"/>
                <p:nvPr/>
              </p:nvSpPr>
              <p:spPr>
                <a:xfrm>
                  <a:off x="8035517" y="1302407"/>
                  <a:ext cx="2565061" cy="620170"/>
                </a:xfrm>
                <a:prstGeom prst="rect">
                  <a:avLst/>
                </a:prstGeom>
                <a:noFill/>
              </p:spPr>
              <p:txBody>
                <a:bodyPr wrap="none" rtlCol="0">
                  <a:spAutoFit/>
                </a:bodyPr>
                <a:lstStyle/>
                <a:p>
                  <a:r>
                    <a:rPr lang="en-US" sz="2000" dirty="0"/>
                    <a:t>Fano Factor </a:t>
                  </a:r>
                  <a14:m>
                    <m:oMath xmlns:m="http://schemas.openxmlformats.org/officeDocument/2006/math">
                      <m:r>
                        <a:rPr lang="en-US" sz="2000" b="0" i="0" smtClean="0">
                          <a:latin typeface="Cambria Math" panose="02040503050406030204" pitchFamily="18" charset="0"/>
                        </a:rPr>
                        <m:t>=</m:t>
                      </m:r>
                      <m:f>
                        <m:fPr>
                          <m:ctrlPr>
                            <a:rPr lang="en-US" sz="2000" b="1" i="1" smtClean="0">
                              <a:latin typeface="Cambria Math" panose="02040503050406030204" pitchFamily="18" charset="0"/>
                            </a:rPr>
                          </m:ctrlPr>
                        </m:fPr>
                        <m:num>
                          <m:d>
                            <m:dPr>
                              <m:begChr m:val="⟨"/>
                              <m:endChr m:val="⟩"/>
                              <m:ctrlPr>
                                <a:rPr lang="en-US" sz="2000" b="1" i="1" smtClean="0">
                                  <a:latin typeface="Cambria Math" panose="02040503050406030204" pitchFamily="18" charset="0"/>
                                </a:rPr>
                              </m:ctrlPr>
                            </m:dPr>
                            <m:e>
                              <m:sSup>
                                <m:sSupPr>
                                  <m:ctrlPr>
                                    <a:rPr lang="en-US" sz="2000" b="1" i="1" smtClean="0">
                                      <a:latin typeface="Cambria Math" panose="02040503050406030204" pitchFamily="18" charset="0"/>
                                    </a:rPr>
                                  </m:ctrlPr>
                                </m:sSupPr>
                                <m:e>
                                  <m:r>
                                    <a:rPr lang="en-US" sz="2000" b="1" i="1" smtClean="0">
                                      <a:latin typeface="Cambria Math" panose="02040503050406030204" pitchFamily="18" charset="0"/>
                                    </a:rPr>
                                    <m:t>𝒏</m:t>
                                  </m:r>
                                </m:e>
                                <m:sup>
                                  <m:r>
                                    <a:rPr lang="en-US" sz="2000" b="1" i="1" smtClean="0">
                                      <a:latin typeface="Cambria Math" panose="02040503050406030204" pitchFamily="18" charset="0"/>
                                    </a:rPr>
                                    <m:t>𝟐</m:t>
                                  </m:r>
                                </m:sup>
                              </m:sSup>
                            </m:e>
                          </m:d>
                        </m:num>
                        <m:den>
                          <m:d>
                            <m:dPr>
                              <m:begChr m:val="⟨"/>
                              <m:endChr m:val="⟩"/>
                              <m:ctrlPr>
                                <a:rPr lang="en-US" sz="2000" b="1" i="1" smtClean="0">
                                  <a:latin typeface="Cambria Math" panose="02040503050406030204" pitchFamily="18" charset="0"/>
                                </a:rPr>
                              </m:ctrlPr>
                            </m:dPr>
                            <m:e>
                              <m:r>
                                <a:rPr lang="en-US" sz="2000" b="1" i="1" smtClean="0">
                                  <a:latin typeface="Cambria Math" panose="02040503050406030204" pitchFamily="18" charset="0"/>
                                </a:rPr>
                                <m:t>𝒏</m:t>
                              </m:r>
                            </m:e>
                          </m:d>
                        </m:den>
                      </m:f>
                      <m:r>
                        <a:rPr lang="en-US" sz="2000" b="1" i="1" smtClean="0">
                          <a:latin typeface="Cambria Math" panose="02040503050406030204" pitchFamily="18" charset="0"/>
                        </a:rPr>
                        <m:t>&lt;</m:t>
                      </m:r>
                      <m:r>
                        <a:rPr lang="en-US" sz="2000" b="1" i="1" smtClean="0">
                          <a:latin typeface="Cambria Math" panose="02040503050406030204" pitchFamily="18" charset="0"/>
                        </a:rPr>
                        <m:t>𝟏</m:t>
                      </m:r>
                    </m:oMath>
                  </a14:m>
                  <a:endParaRPr lang="en-US" sz="2000" b="1" dirty="0"/>
                </a:p>
              </p:txBody>
            </p:sp>
          </mc:Choice>
          <mc:Fallback xmlns="">
            <p:sp>
              <p:nvSpPr>
                <p:cNvPr id="14" name="TextBox 13">
                  <a:extLst>
                    <a:ext uri="{FF2B5EF4-FFF2-40B4-BE49-F238E27FC236}">
                      <a16:creationId xmlns:a16="http://schemas.microsoft.com/office/drawing/2014/main" id="{1ADAEB03-A70C-364E-BAFD-31FF1A55DE1C}"/>
                    </a:ext>
                  </a:extLst>
                </p:cNvPr>
                <p:cNvSpPr txBox="1">
                  <a:spLocks noRot="1" noChangeAspect="1" noMove="1" noResize="1" noEditPoints="1" noAdjustHandles="1" noChangeArrowheads="1" noChangeShapeType="1" noTextEdit="1"/>
                </p:cNvSpPr>
                <p:nvPr/>
              </p:nvSpPr>
              <p:spPr>
                <a:xfrm>
                  <a:off x="8035517" y="1302407"/>
                  <a:ext cx="2565061" cy="620170"/>
                </a:xfrm>
                <a:prstGeom prst="rect">
                  <a:avLst/>
                </a:prstGeom>
                <a:blipFill>
                  <a:blip r:embed="rId4"/>
                  <a:stretch>
                    <a:fillRect l="-2463" b="-2000"/>
                  </a:stretch>
                </a:blipFill>
              </p:spPr>
              <p:txBody>
                <a:bodyPr/>
                <a:lstStyle/>
                <a:p>
                  <a:r>
                    <a:rPr lang="en-US">
                      <a:noFill/>
                    </a:rPr>
                    <a:t> </a:t>
                  </a:r>
                </a:p>
              </p:txBody>
            </p:sp>
          </mc:Fallback>
        </mc:AlternateContent>
      </p:grpSp>
      <p:sp>
        <p:nvSpPr>
          <p:cNvPr id="16" name="TextBox 15">
            <a:extLst>
              <a:ext uri="{FF2B5EF4-FFF2-40B4-BE49-F238E27FC236}">
                <a16:creationId xmlns:a16="http://schemas.microsoft.com/office/drawing/2014/main" id="{F72EFE84-53E1-374B-A7D9-5BCE75470B34}"/>
              </a:ext>
            </a:extLst>
          </p:cNvPr>
          <p:cNvSpPr txBox="1"/>
          <p:nvPr/>
        </p:nvSpPr>
        <p:spPr>
          <a:xfrm>
            <a:off x="-1" y="6442857"/>
            <a:ext cx="5564777" cy="415143"/>
          </a:xfrm>
          <a:prstGeom prst="rect">
            <a:avLst/>
          </a:prstGeom>
        </p:spPr>
        <p:txBody>
          <a:bodyPr vert="horz" lIns="91440" tIns="45720" rIns="91440" bIns="45720" rtlCol="0">
            <a:noAutofit/>
          </a:bodyPr>
          <a:lstStyle/>
          <a:p>
            <a:pPr>
              <a:lnSpc>
                <a:spcPct val="90000"/>
              </a:lnSpc>
              <a:spcBef>
                <a:spcPts val="1000"/>
              </a:spcBef>
            </a:pPr>
            <a:r>
              <a:rPr lang="en-US" sz="1400" dirty="0"/>
              <a:t>Image credit: Meier et al., Nature Physics </a:t>
            </a:r>
            <a:r>
              <a:rPr lang="en-US" sz="1400" b="1" dirty="0"/>
              <a:t>19,</a:t>
            </a:r>
            <a:r>
              <a:rPr lang="en-US" sz="1400" dirty="0"/>
              <a:t> (2023)</a:t>
            </a:r>
          </a:p>
        </p:txBody>
      </p:sp>
      <p:sp>
        <p:nvSpPr>
          <p:cNvPr id="17" name="TextBox 16">
            <a:extLst>
              <a:ext uri="{FF2B5EF4-FFF2-40B4-BE49-F238E27FC236}">
                <a16:creationId xmlns:a16="http://schemas.microsoft.com/office/drawing/2014/main" id="{8614B26A-8706-7344-BCA2-E98CAABE62FA}"/>
              </a:ext>
            </a:extLst>
          </p:cNvPr>
          <p:cNvSpPr txBox="1"/>
          <p:nvPr/>
        </p:nvSpPr>
        <p:spPr>
          <a:xfrm>
            <a:off x="2154558" y="4906711"/>
            <a:ext cx="3182410" cy="369332"/>
          </a:xfrm>
          <a:prstGeom prst="rect">
            <a:avLst/>
          </a:prstGeom>
          <a:noFill/>
        </p:spPr>
        <p:txBody>
          <a:bodyPr wrap="none" rtlCol="0">
            <a:spAutoFit/>
          </a:bodyPr>
          <a:lstStyle/>
          <a:p>
            <a:pPr algn="ctr"/>
            <a:r>
              <a:rPr lang="en-US" dirty="0"/>
              <a:t># of emitted electrons per pulse</a:t>
            </a:r>
          </a:p>
        </p:txBody>
      </p:sp>
    </p:spTree>
    <p:extLst>
      <p:ext uri="{BB962C8B-B14F-4D97-AF65-F5344CB8AC3E}">
        <p14:creationId xmlns:p14="http://schemas.microsoft.com/office/powerpoint/2010/main" val="3490444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9E2357-1470-5140-9F43-654F6F6828EB}"/>
              </a:ext>
            </a:extLst>
          </p:cNvPr>
          <p:cNvSpPr>
            <a:spLocks noGrp="1"/>
          </p:cNvSpPr>
          <p:nvPr>
            <p:ph type="sldNum" sz="quarter" idx="12"/>
          </p:nvPr>
        </p:nvSpPr>
        <p:spPr/>
        <p:txBody>
          <a:bodyPr/>
          <a:lstStyle/>
          <a:p>
            <a:fld id="{B1CC25B5-628A-D14A-853B-6853CB5CAC68}" type="slidenum">
              <a:rPr lang="en-US" smtClean="0"/>
              <a:t>27</a:t>
            </a:fld>
            <a:endParaRPr lang="en-US"/>
          </a:p>
        </p:txBody>
      </p:sp>
      <p:sp>
        <p:nvSpPr>
          <p:cNvPr id="3" name="TextBox 2">
            <a:extLst>
              <a:ext uri="{FF2B5EF4-FFF2-40B4-BE49-F238E27FC236}">
                <a16:creationId xmlns:a16="http://schemas.microsoft.com/office/drawing/2014/main" id="{481A1683-ACFD-0A4E-BBDC-B5918486D960}"/>
              </a:ext>
            </a:extLst>
          </p:cNvPr>
          <p:cNvSpPr txBox="1"/>
          <p:nvPr/>
        </p:nvSpPr>
        <p:spPr>
          <a:xfrm>
            <a:off x="0" y="136525"/>
            <a:ext cx="12192001" cy="830997"/>
          </a:xfrm>
          <a:prstGeom prst="rect">
            <a:avLst/>
          </a:prstGeom>
          <a:noFill/>
        </p:spPr>
        <p:txBody>
          <a:bodyPr wrap="square" rtlCol="0">
            <a:spAutoFit/>
          </a:bodyPr>
          <a:lstStyle/>
          <a:p>
            <a:pPr algn="ctr"/>
            <a:r>
              <a:rPr lang="en-US" sz="2400" dirty="0"/>
              <a:t>On-demand single electron emission can improve current imaging methods and potentially unlock new ones.</a:t>
            </a:r>
            <a:endParaRPr lang="en-US" sz="2400" b="1" dirty="0"/>
          </a:p>
        </p:txBody>
      </p:sp>
      <p:sp>
        <p:nvSpPr>
          <p:cNvPr id="4" name="TextBox 3">
            <a:extLst>
              <a:ext uri="{FF2B5EF4-FFF2-40B4-BE49-F238E27FC236}">
                <a16:creationId xmlns:a16="http://schemas.microsoft.com/office/drawing/2014/main" id="{97BD080E-641C-414C-B33B-4DB42EBF1901}"/>
              </a:ext>
            </a:extLst>
          </p:cNvPr>
          <p:cNvSpPr txBox="1"/>
          <p:nvPr/>
        </p:nvSpPr>
        <p:spPr>
          <a:xfrm>
            <a:off x="984109" y="1328928"/>
            <a:ext cx="2053768" cy="369332"/>
          </a:xfrm>
          <a:prstGeom prst="rect">
            <a:avLst/>
          </a:prstGeom>
          <a:noFill/>
        </p:spPr>
        <p:txBody>
          <a:bodyPr wrap="none" rtlCol="0">
            <a:spAutoFit/>
          </a:bodyPr>
          <a:lstStyle/>
          <a:p>
            <a:pPr algn="ctr"/>
            <a:r>
              <a:rPr lang="en-US" b="1" u="sng" dirty="0"/>
              <a:t>Sub-shot noise UED</a:t>
            </a:r>
          </a:p>
        </p:txBody>
      </p:sp>
      <p:sp>
        <p:nvSpPr>
          <p:cNvPr id="5" name="TextBox 4">
            <a:extLst>
              <a:ext uri="{FF2B5EF4-FFF2-40B4-BE49-F238E27FC236}">
                <a16:creationId xmlns:a16="http://schemas.microsoft.com/office/drawing/2014/main" id="{CA870252-51FE-114B-8202-294E86F9D395}"/>
              </a:ext>
            </a:extLst>
          </p:cNvPr>
          <p:cNvSpPr txBox="1"/>
          <p:nvPr/>
        </p:nvSpPr>
        <p:spPr>
          <a:xfrm>
            <a:off x="4600430" y="1328928"/>
            <a:ext cx="2991140" cy="369332"/>
          </a:xfrm>
          <a:prstGeom prst="rect">
            <a:avLst/>
          </a:prstGeom>
          <a:noFill/>
        </p:spPr>
        <p:txBody>
          <a:bodyPr wrap="none" rtlCol="0">
            <a:spAutoFit/>
          </a:bodyPr>
          <a:lstStyle/>
          <a:p>
            <a:pPr algn="ctr"/>
            <a:r>
              <a:rPr lang="en-US" b="1" u="sng" dirty="0"/>
              <a:t>Free electron quantum optics</a:t>
            </a:r>
          </a:p>
        </p:txBody>
      </p:sp>
      <p:sp>
        <p:nvSpPr>
          <p:cNvPr id="6" name="TextBox 5">
            <a:extLst>
              <a:ext uri="{FF2B5EF4-FFF2-40B4-BE49-F238E27FC236}">
                <a16:creationId xmlns:a16="http://schemas.microsoft.com/office/drawing/2014/main" id="{64425ACC-0652-6241-8956-C13B00E5C611}"/>
              </a:ext>
            </a:extLst>
          </p:cNvPr>
          <p:cNvSpPr txBox="1"/>
          <p:nvPr/>
        </p:nvSpPr>
        <p:spPr>
          <a:xfrm>
            <a:off x="8648074" y="1328928"/>
            <a:ext cx="3139642" cy="369332"/>
          </a:xfrm>
          <a:prstGeom prst="rect">
            <a:avLst/>
          </a:prstGeom>
          <a:noFill/>
        </p:spPr>
        <p:txBody>
          <a:bodyPr wrap="none" rtlCol="0">
            <a:spAutoFit/>
          </a:bodyPr>
          <a:lstStyle/>
          <a:p>
            <a:pPr algn="ctr"/>
            <a:r>
              <a:rPr lang="en-US" b="1" u="sng" dirty="0"/>
              <a:t>Highly-ordered Electron Beams</a:t>
            </a:r>
          </a:p>
        </p:txBody>
      </p:sp>
      <p:pic>
        <p:nvPicPr>
          <p:cNvPr id="36866" name="Picture 2">
            <a:extLst>
              <a:ext uri="{FF2B5EF4-FFF2-40B4-BE49-F238E27FC236}">
                <a16:creationId xmlns:a16="http://schemas.microsoft.com/office/drawing/2014/main" id="{C8FC9372-13D6-DF4A-90AD-941652C09E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762" t="7047" r="23524" b="11048"/>
          <a:stretch/>
        </p:blipFill>
        <p:spPr bwMode="auto">
          <a:xfrm>
            <a:off x="393309" y="2059666"/>
            <a:ext cx="3235368" cy="32734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495E0E9D-BDF2-A94D-91AE-838A1B5FCA87}"/>
              </a:ext>
            </a:extLst>
          </p:cNvPr>
          <p:cNvPicPr>
            <a:picLocks noChangeAspect="1"/>
          </p:cNvPicPr>
          <p:nvPr/>
        </p:nvPicPr>
        <p:blipFill>
          <a:blip r:embed="rId3"/>
          <a:stretch>
            <a:fillRect/>
          </a:stretch>
        </p:blipFill>
        <p:spPr>
          <a:xfrm>
            <a:off x="3892234" y="2063749"/>
            <a:ext cx="4407531" cy="3278959"/>
          </a:xfrm>
          <a:prstGeom prst="rect">
            <a:avLst/>
          </a:prstGeom>
        </p:spPr>
      </p:pic>
      <p:pic>
        <p:nvPicPr>
          <p:cNvPr id="13" name="Picture 12">
            <a:extLst>
              <a:ext uri="{FF2B5EF4-FFF2-40B4-BE49-F238E27FC236}">
                <a16:creationId xmlns:a16="http://schemas.microsoft.com/office/drawing/2014/main" id="{81BD9622-E3DA-BA49-ACDC-085712CAB4AD}"/>
              </a:ext>
            </a:extLst>
          </p:cNvPr>
          <p:cNvPicPr>
            <a:picLocks noChangeAspect="1"/>
          </p:cNvPicPr>
          <p:nvPr/>
        </p:nvPicPr>
        <p:blipFill rotWithShape="1">
          <a:blip r:embed="rId4"/>
          <a:srcRect l="2114"/>
          <a:stretch/>
        </p:blipFill>
        <p:spPr>
          <a:xfrm>
            <a:off x="8462681" y="2069279"/>
            <a:ext cx="3587941" cy="3273429"/>
          </a:xfrm>
          <a:prstGeom prst="rect">
            <a:avLst/>
          </a:prstGeom>
        </p:spPr>
      </p:pic>
      <p:sp>
        <p:nvSpPr>
          <p:cNvPr id="14" name="Rectangle 13">
            <a:extLst>
              <a:ext uri="{FF2B5EF4-FFF2-40B4-BE49-F238E27FC236}">
                <a16:creationId xmlns:a16="http://schemas.microsoft.com/office/drawing/2014/main" id="{569E932D-F441-354A-A0CC-10E46623C424}"/>
              </a:ext>
            </a:extLst>
          </p:cNvPr>
          <p:cNvSpPr/>
          <p:nvPr/>
        </p:nvSpPr>
        <p:spPr>
          <a:xfrm>
            <a:off x="11737788" y="2059666"/>
            <a:ext cx="316753" cy="18151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TextBox 17">
            <a:extLst>
              <a:ext uri="{FF2B5EF4-FFF2-40B4-BE49-F238E27FC236}">
                <a16:creationId xmlns:a16="http://schemas.microsoft.com/office/drawing/2014/main" id="{3641C43D-4879-484A-9B08-AEB633957654}"/>
              </a:ext>
            </a:extLst>
          </p:cNvPr>
          <p:cNvSpPr txBox="1"/>
          <p:nvPr/>
        </p:nvSpPr>
        <p:spPr>
          <a:xfrm>
            <a:off x="9970265" y="1942849"/>
            <a:ext cx="2221735" cy="298327"/>
          </a:xfrm>
          <a:prstGeom prst="rect">
            <a:avLst/>
          </a:prstGeom>
        </p:spPr>
        <p:txBody>
          <a:bodyPr vert="horz" lIns="91440" tIns="45720" rIns="91440" bIns="45720" rtlCol="0">
            <a:noAutofit/>
          </a:bodyPr>
          <a:lstStyle/>
          <a:p>
            <a:pPr>
              <a:lnSpc>
                <a:spcPct val="90000"/>
              </a:lnSpc>
              <a:spcBef>
                <a:spcPts val="1000"/>
              </a:spcBef>
            </a:pPr>
            <a:r>
              <a:rPr lang="en-US" sz="1400" dirty="0"/>
              <a:t>Di Giulio et al., CLEO, (2026)</a:t>
            </a:r>
          </a:p>
        </p:txBody>
      </p:sp>
      <p:sp>
        <p:nvSpPr>
          <p:cNvPr id="19" name="TextBox 18">
            <a:extLst>
              <a:ext uri="{FF2B5EF4-FFF2-40B4-BE49-F238E27FC236}">
                <a16:creationId xmlns:a16="http://schemas.microsoft.com/office/drawing/2014/main" id="{0F56429A-E9F1-564B-8180-8EB8C1C40715}"/>
              </a:ext>
            </a:extLst>
          </p:cNvPr>
          <p:cNvSpPr txBox="1"/>
          <p:nvPr/>
        </p:nvSpPr>
        <p:spPr>
          <a:xfrm>
            <a:off x="5486400" y="5346588"/>
            <a:ext cx="2972362" cy="298327"/>
          </a:xfrm>
          <a:prstGeom prst="rect">
            <a:avLst/>
          </a:prstGeom>
        </p:spPr>
        <p:txBody>
          <a:bodyPr vert="horz" lIns="91440" tIns="45720" rIns="91440" bIns="45720" rtlCol="0">
            <a:noAutofit/>
          </a:bodyPr>
          <a:lstStyle/>
          <a:p>
            <a:pPr>
              <a:lnSpc>
                <a:spcPct val="90000"/>
              </a:lnSpc>
              <a:spcBef>
                <a:spcPts val="1000"/>
              </a:spcBef>
            </a:pPr>
            <a:r>
              <a:rPr lang="en-US" sz="1400" dirty="0" err="1"/>
              <a:t>Ruimy</a:t>
            </a:r>
            <a:r>
              <a:rPr lang="en-US" sz="1400" dirty="0"/>
              <a:t> et al., Nature Physics </a:t>
            </a:r>
            <a:r>
              <a:rPr lang="en-US" sz="1400" b="1" dirty="0"/>
              <a:t>21, </a:t>
            </a:r>
            <a:r>
              <a:rPr lang="en-US" sz="1400" dirty="0"/>
              <a:t>(2025)</a:t>
            </a:r>
          </a:p>
        </p:txBody>
      </p:sp>
    </p:spTree>
    <p:extLst>
      <p:ext uri="{BB962C8B-B14F-4D97-AF65-F5344CB8AC3E}">
        <p14:creationId xmlns:p14="http://schemas.microsoft.com/office/powerpoint/2010/main" val="991519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7E8A73A6-9ACE-4C92-816E-F0F2236B978B}"/>
              </a:ext>
            </a:extLst>
          </p:cNvPr>
          <p:cNvGrpSpPr/>
          <p:nvPr/>
        </p:nvGrpSpPr>
        <p:grpSpPr>
          <a:xfrm>
            <a:off x="6964801" y="2981739"/>
            <a:ext cx="4617938" cy="3103614"/>
            <a:chOff x="7108384" y="2962354"/>
            <a:chExt cx="4617938" cy="3103614"/>
          </a:xfrm>
        </p:grpSpPr>
        <p:pic>
          <p:nvPicPr>
            <p:cNvPr id="28" name="Picture 27">
              <a:extLst>
                <a:ext uri="{FF2B5EF4-FFF2-40B4-BE49-F238E27FC236}">
                  <a16:creationId xmlns:a16="http://schemas.microsoft.com/office/drawing/2014/main" id="{28018366-0C55-4AD4-AE12-B54AE31AEE0B}"/>
                </a:ext>
              </a:extLst>
            </p:cNvPr>
            <p:cNvPicPr>
              <a:picLocks noChangeAspect="1"/>
            </p:cNvPicPr>
            <p:nvPr/>
          </p:nvPicPr>
          <p:blipFill>
            <a:blip r:embed="rId2"/>
            <a:stretch>
              <a:fillRect/>
            </a:stretch>
          </p:blipFill>
          <p:spPr>
            <a:xfrm>
              <a:off x="7108384" y="2962354"/>
              <a:ext cx="4617938" cy="3103614"/>
            </a:xfrm>
            <a:prstGeom prst="rect">
              <a:avLst/>
            </a:prstGeom>
          </p:spPr>
        </p:pic>
        <p:grpSp>
          <p:nvGrpSpPr>
            <p:cNvPr id="30" name="Group 29">
              <a:extLst>
                <a:ext uri="{FF2B5EF4-FFF2-40B4-BE49-F238E27FC236}">
                  <a16:creationId xmlns:a16="http://schemas.microsoft.com/office/drawing/2014/main" id="{AEE5E92F-DC4C-41CB-99E3-283FBF83D9DA}"/>
                </a:ext>
              </a:extLst>
            </p:cNvPr>
            <p:cNvGrpSpPr/>
            <p:nvPr/>
          </p:nvGrpSpPr>
          <p:grpSpPr>
            <a:xfrm>
              <a:off x="9189343" y="4400806"/>
              <a:ext cx="1224237" cy="538334"/>
              <a:chOff x="9189343" y="4400806"/>
              <a:chExt cx="1224237" cy="538334"/>
            </a:xfrm>
          </p:grpSpPr>
          <p:sp>
            <p:nvSpPr>
              <p:cNvPr id="24" name="Arrow: Left-Right 23">
                <a:extLst>
                  <a:ext uri="{FF2B5EF4-FFF2-40B4-BE49-F238E27FC236}">
                    <a16:creationId xmlns:a16="http://schemas.microsoft.com/office/drawing/2014/main" id="{B9A6FC8B-9CC8-4CB8-B872-3A64F1B3C5A8}"/>
                  </a:ext>
                </a:extLst>
              </p:cNvPr>
              <p:cNvSpPr/>
              <p:nvPr/>
            </p:nvSpPr>
            <p:spPr>
              <a:xfrm>
                <a:off x="9189343" y="4400806"/>
                <a:ext cx="1224237" cy="156080"/>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DD905303-7792-449C-87D3-A49BB0296A9A}"/>
                  </a:ext>
                </a:extLst>
              </p:cNvPr>
              <p:cNvSpPr txBox="1"/>
              <p:nvPr/>
            </p:nvSpPr>
            <p:spPr>
              <a:xfrm>
                <a:off x="9596116" y="4415920"/>
                <a:ext cx="410690" cy="523220"/>
              </a:xfrm>
              <a:prstGeom prst="rect">
                <a:avLst/>
              </a:prstGeom>
              <a:noFill/>
            </p:spPr>
            <p:txBody>
              <a:bodyPr wrap="none" rtlCol="0">
                <a:spAutoFit/>
              </a:bodyPr>
              <a:lstStyle/>
              <a:p>
                <a:r>
                  <a:rPr lang="en-US" sz="2800" b="1" dirty="0">
                    <a:solidFill>
                      <a:srgbClr val="FF0000"/>
                    </a:solidFill>
                  </a:rPr>
                  <a:t>D</a:t>
                </a:r>
              </a:p>
            </p:txBody>
          </p:sp>
        </p:grpSp>
      </p:grpSp>
      <p:sp>
        <p:nvSpPr>
          <p:cNvPr id="36" name="TextBox 35">
            <a:extLst>
              <a:ext uri="{FF2B5EF4-FFF2-40B4-BE49-F238E27FC236}">
                <a16:creationId xmlns:a16="http://schemas.microsoft.com/office/drawing/2014/main" id="{87BF2A06-2EA5-4615-8643-CA5DE35CE0A3}"/>
              </a:ext>
            </a:extLst>
          </p:cNvPr>
          <p:cNvSpPr txBox="1"/>
          <p:nvPr/>
        </p:nvSpPr>
        <p:spPr>
          <a:xfrm>
            <a:off x="8698737" y="2520074"/>
            <a:ext cx="1918282" cy="461665"/>
          </a:xfrm>
          <a:prstGeom prst="rect">
            <a:avLst/>
          </a:prstGeom>
          <a:noFill/>
        </p:spPr>
        <p:txBody>
          <a:bodyPr wrap="none" rtlCol="0">
            <a:spAutoFit/>
          </a:bodyPr>
          <a:lstStyle/>
          <a:p>
            <a:r>
              <a:rPr lang="en-US" sz="2400" dirty="0"/>
              <a:t>Flat geometry</a:t>
            </a:r>
          </a:p>
        </p:txBody>
      </p:sp>
      <p:grpSp>
        <p:nvGrpSpPr>
          <p:cNvPr id="4" name="Group 3">
            <a:extLst>
              <a:ext uri="{FF2B5EF4-FFF2-40B4-BE49-F238E27FC236}">
                <a16:creationId xmlns:a16="http://schemas.microsoft.com/office/drawing/2014/main" id="{0AA9A81F-3F34-848F-2B46-13E7A0866486}"/>
              </a:ext>
            </a:extLst>
          </p:cNvPr>
          <p:cNvGrpSpPr/>
          <p:nvPr/>
        </p:nvGrpSpPr>
        <p:grpSpPr>
          <a:xfrm>
            <a:off x="465678" y="718163"/>
            <a:ext cx="6235932" cy="5433549"/>
            <a:chOff x="465678" y="718163"/>
            <a:chExt cx="6235932" cy="5433549"/>
          </a:xfrm>
        </p:grpSpPr>
        <p:grpSp>
          <p:nvGrpSpPr>
            <p:cNvPr id="38" name="Group 37">
              <a:extLst>
                <a:ext uri="{FF2B5EF4-FFF2-40B4-BE49-F238E27FC236}">
                  <a16:creationId xmlns:a16="http://schemas.microsoft.com/office/drawing/2014/main" id="{E897F9FC-5118-4CBD-B58F-FB994325C083}"/>
                </a:ext>
              </a:extLst>
            </p:cNvPr>
            <p:cNvGrpSpPr/>
            <p:nvPr/>
          </p:nvGrpSpPr>
          <p:grpSpPr>
            <a:xfrm>
              <a:off x="465678" y="718163"/>
              <a:ext cx="6235932" cy="5421675"/>
              <a:chOff x="465678" y="1165424"/>
              <a:chExt cx="6235932" cy="5421675"/>
            </a:xfrm>
          </p:grpSpPr>
          <p:pic>
            <p:nvPicPr>
              <p:cNvPr id="34" name="Picture 33">
                <a:extLst>
                  <a:ext uri="{FF2B5EF4-FFF2-40B4-BE49-F238E27FC236}">
                    <a16:creationId xmlns:a16="http://schemas.microsoft.com/office/drawing/2014/main" id="{EEE6F38E-D59E-4D40-BF02-13D67D1D3E34}"/>
                  </a:ext>
                </a:extLst>
              </p:cNvPr>
              <p:cNvPicPr>
                <a:picLocks noChangeAspect="1"/>
              </p:cNvPicPr>
              <p:nvPr/>
            </p:nvPicPr>
            <p:blipFill>
              <a:blip r:embed="rId3"/>
              <a:stretch>
                <a:fillRect/>
              </a:stretch>
            </p:blipFill>
            <p:spPr>
              <a:xfrm>
                <a:off x="465678" y="1448333"/>
                <a:ext cx="6235932" cy="5138766"/>
              </a:xfrm>
              <a:prstGeom prst="rect">
                <a:avLst/>
              </a:prstGeom>
            </p:spPr>
          </p:pic>
          <p:pic>
            <p:nvPicPr>
              <p:cNvPr id="37" name="Picture 36">
                <a:extLst>
                  <a:ext uri="{FF2B5EF4-FFF2-40B4-BE49-F238E27FC236}">
                    <a16:creationId xmlns:a16="http://schemas.microsoft.com/office/drawing/2014/main" id="{224F00A3-AEF3-4774-BCE5-B3B1A7F45C53}"/>
                  </a:ext>
                </a:extLst>
              </p:cNvPr>
              <p:cNvPicPr>
                <a:picLocks noChangeAspect="1"/>
              </p:cNvPicPr>
              <p:nvPr/>
            </p:nvPicPr>
            <p:blipFill>
              <a:blip r:embed="rId4"/>
              <a:stretch>
                <a:fillRect/>
              </a:stretch>
            </p:blipFill>
            <p:spPr>
              <a:xfrm>
                <a:off x="1363376" y="1165424"/>
                <a:ext cx="5014754" cy="466912"/>
              </a:xfrm>
              <a:prstGeom prst="rect">
                <a:avLst/>
              </a:prstGeom>
            </p:spPr>
          </p:pic>
        </p:gr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B61D335-D5A9-B82C-1833-06381304979A}"/>
                    </a:ext>
                  </a:extLst>
                </p:cNvPr>
                <p:cNvSpPr txBox="1"/>
                <p:nvPr/>
              </p:nvSpPr>
              <p:spPr>
                <a:xfrm>
                  <a:off x="1900054" y="5628492"/>
                  <a:ext cx="4219488" cy="523220"/>
                </a:xfrm>
                <a:prstGeom prst="rect">
                  <a:avLst/>
                </a:prstGeom>
                <a:noFill/>
              </p:spPr>
              <p:txBody>
                <a:bodyPr wrap="none" rtlCol="0">
                  <a:spAutoFit/>
                </a:bodyPr>
                <a:lstStyle/>
                <a:p>
                  <a14:m>
                    <m:oMath xmlns:m="http://schemas.openxmlformats.org/officeDocument/2006/math">
                      <m:d>
                        <m:dPr>
                          <m:begChr m:val="⟨"/>
                          <m:endChr m:val="⟩"/>
                          <m:ctrlPr>
                            <a:rPr lang="en-US" sz="2800" b="0" i="1" smtClean="0">
                              <a:latin typeface="Cambria Math" panose="02040503050406030204" pitchFamily="18" charset="0"/>
                            </a:rPr>
                          </m:ctrlPr>
                        </m:dPr>
                        <m:e>
                          <m:r>
                            <a:rPr lang="en-US" sz="2800" b="0" i="1" smtClean="0">
                              <a:latin typeface="Cambria Math" panose="02040503050406030204" pitchFamily="18" charset="0"/>
                            </a:rPr>
                            <m:t>                                              </m:t>
                          </m:r>
                        </m:e>
                      </m:d>
                    </m:oMath>
                  </a14:m>
                  <a:r>
                    <a:rPr lang="en-US" sz="2800" dirty="0"/>
                    <a:t>  </a:t>
                  </a:r>
                </a:p>
              </p:txBody>
            </p:sp>
          </mc:Choice>
          <mc:Fallback>
            <p:sp>
              <p:nvSpPr>
                <p:cNvPr id="3" name="TextBox 2">
                  <a:extLst>
                    <a:ext uri="{FF2B5EF4-FFF2-40B4-BE49-F238E27FC236}">
                      <a16:creationId xmlns:a16="http://schemas.microsoft.com/office/drawing/2014/main" id="{6B61D335-D5A9-B82C-1833-06381304979A}"/>
                    </a:ext>
                  </a:extLst>
                </p:cNvPr>
                <p:cNvSpPr txBox="1">
                  <a:spLocks noRot="1" noChangeAspect="1" noMove="1" noResize="1" noEditPoints="1" noAdjustHandles="1" noChangeArrowheads="1" noChangeShapeType="1" noTextEdit="1"/>
                </p:cNvSpPr>
                <p:nvPr/>
              </p:nvSpPr>
              <p:spPr>
                <a:xfrm>
                  <a:off x="1900054" y="5628492"/>
                  <a:ext cx="4219488" cy="523220"/>
                </a:xfrm>
                <a:prstGeom prst="rect">
                  <a:avLst/>
                </a:prstGeom>
                <a:blipFill>
                  <a:blip r:embed="rId5"/>
                  <a:stretch>
                    <a:fillRect b="-21429"/>
                  </a:stretch>
                </a:blipFill>
              </p:spPr>
              <p:txBody>
                <a:bodyPr/>
                <a:lstStyle/>
                <a:p>
                  <a:r>
                    <a:rPr lang="en-US">
                      <a:noFill/>
                    </a:rPr>
                    <a:t> </a:t>
                  </a:r>
                </a:p>
              </p:txBody>
            </p:sp>
          </mc:Fallback>
        </mc:AlternateContent>
      </p:grpSp>
    </p:spTree>
    <p:extLst>
      <p:ext uri="{BB962C8B-B14F-4D97-AF65-F5344CB8AC3E}">
        <p14:creationId xmlns:p14="http://schemas.microsoft.com/office/powerpoint/2010/main" val="3878086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B69F46-D5A7-400B-BD00-B30E53B70AE6}"/>
              </a:ext>
            </a:extLst>
          </p:cNvPr>
          <p:cNvPicPr>
            <a:picLocks noChangeAspect="1"/>
          </p:cNvPicPr>
          <p:nvPr/>
        </p:nvPicPr>
        <p:blipFill>
          <a:blip r:embed="rId3"/>
          <a:stretch>
            <a:fillRect/>
          </a:stretch>
        </p:blipFill>
        <p:spPr>
          <a:xfrm>
            <a:off x="6906802" y="3806674"/>
            <a:ext cx="4650173" cy="3017346"/>
          </a:xfrm>
          <a:prstGeom prst="rect">
            <a:avLst/>
          </a:prstGeom>
        </p:spPr>
      </p:pic>
      <p:grpSp>
        <p:nvGrpSpPr>
          <p:cNvPr id="40" name="Group 39">
            <a:extLst>
              <a:ext uri="{FF2B5EF4-FFF2-40B4-BE49-F238E27FC236}">
                <a16:creationId xmlns:a16="http://schemas.microsoft.com/office/drawing/2014/main" id="{3EDF4AE5-E776-4BC2-8A79-515859436F15}"/>
              </a:ext>
            </a:extLst>
          </p:cNvPr>
          <p:cNvGrpSpPr/>
          <p:nvPr/>
        </p:nvGrpSpPr>
        <p:grpSpPr>
          <a:xfrm>
            <a:off x="7693304" y="157568"/>
            <a:ext cx="3769846" cy="3421008"/>
            <a:chOff x="7193031" y="238746"/>
            <a:chExt cx="3769846" cy="3421008"/>
          </a:xfrm>
        </p:grpSpPr>
        <p:sp>
          <p:nvSpPr>
            <p:cNvPr id="8" name="Arrow: Left-Right 7">
              <a:extLst>
                <a:ext uri="{FF2B5EF4-FFF2-40B4-BE49-F238E27FC236}">
                  <a16:creationId xmlns:a16="http://schemas.microsoft.com/office/drawing/2014/main" id="{307426CA-4C78-4D92-9415-33B8BBCCDCAD}"/>
                </a:ext>
              </a:extLst>
            </p:cNvPr>
            <p:cNvSpPr/>
            <p:nvPr/>
          </p:nvSpPr>
          <p:spPr>
            <a:xfrm rot="16200000">
              <a:off x="9593786" y="2148999"/>
              <a:ext cx="1916802" cy="201240"/>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C5C9EE1-C4DF-4F05-AB01-37741506CCD3}"/>
                </a:ext>
              </a:extLst>
            </p:cNvPr>
            <p:cNvSpPr txBox="1"/>
            <p:nvPr/>
          </p:nvSpPr>
          <p:spPr>
            <a:xfrm>
              <a:off x="10552187" y="1971050"/>
              <a:ext cx="410690" cy="523220"/>
            </a:xfrm>
            <a:prstGeom prst="rect">
              <a:avLst/>
            </a:prstGeom>
            <a:noFill/>
          </p:spPr>
          <p:txBody>
            <a:bodyPr wrap="none" rtlCol="0">
              <a:spAutoFit/>
            </a:bodyPr>
            <a:lstStyle/>
            <a:p>
              <a:r>
                <a:rPr lang="en-US" sz="2800" b="1" dirty="0">
                  <a:solidFill>
                    <a:srgbClr val="FF0000"/>
                  </a:solidFill>
                </a:rPr>
                <a:t>H</a:t>
              </a:r>
            </a:p>
          </p:txBody>
        </p:sp>
        <p:grpSp>
          <p:nvGrpSpPr>
            <p:cNvPr id="24" name="Group 23">
              <a:extLst>
                <a:ext uri="{FF2B5EF4-FFF2-40B4-BE49-F238E27FC236}">
                  <a16:creationId xmlns:a16="http://schemas.microsoft.com/office/drawing/2014/main" id="{2526B741-D249-4884-B758-31BFD6A6BC6C}"/>
                </a:ext>
              </a:extLst>
            </p:cNvPr>
            <p:cNvGrpSpPr/>
            <p:nvPr/>
          </p:nvGrpSpPr>
          <p:grpSpPr>
            <a:xfrm>
              <a:off x="7193031" y="238746"/>
              <a:ext cx="3254753" cy="3421008"/>
              <a:chOff x="7673091" y="269698"/>
              <a:chExt cx="3254753" cy="3421008"/>
            </a:xfrm>
          </p:grpSpPr>
          <p:pic>
            <p:nvPicPr>
              <p:cNvPr id="20" name="Picture 19">
                <a:extLst>
                  <a:ext uri="{FF2B5EF4-FFF2-40B4-BE49-F238E27FC236}">
                    <a16:creationId xmlns:a16="http://schemas.microsoft.com/office/drawing/2014/main" id="{50BF5E1A-A6A9-436C-891C-F6C0133BC370}"/>
                  </a:ext>
                </a:extLst>
              </p:cNvPr>
              <p:cNvPicPr>
                <a:picLocks noChangeAspect="1"/>
              </p:cNvPicPr>
              <p:nvPr/>
            </p:nvPicPr>
            <p:blipFill>
              <a:blip r:embed="rId4"/>
              <a:stretch>
                <a:fillRect/>
              </a:stretch>
            </p:blipFill>
            <p:spPr>
              <a:xfrm>
                <a:off x="7673091" y="269698"/>
                <a:ext cx="3254753" cy="3421008"/>
              </a:xfrm>
              <a:prstGeom prst="rect">
                <a:avLst/>
              </a:prstGeom>
            </p:spPr>
          </p:pic>
          <p:sp>
            <p:nvSpPr>
              <p:cNvPr id="23" name="TextBox 22">
                <a:extLst>
                  <a:ext uri="{FF2B5EF4-FFF2-40B4-BE49-F238E27FC236}">
                    <a16:creationId xmlns:a16="http://schemas.microsoft.com/office/drawing/2014/main" id="{83C5AA4A-EBAA-4DF4-87A2-8D7EAF68066F}"/>
                  </a:ext>
                </a:extLst>
              </p:cNvPr>
              <p:cNvSpPr txBox="1"/>
              <p:nvPr/>
            </p:nvSpPr>
            <p:spPr>
              <a:xfrm>
                <a:off x="10014712" y="2170657"/>
                <a:ext cx="503086" cy="523220"/>
              </a:xfrm>
              <a:prstGeom prst="rect">
                <a:avLst/>
              </a:prstGeom>
              <a:noFill/>
            </p:spPr>
            <p:txBody>
              <a:bodyPr wrap="none" rtlCol="0">
                <a:spAutoFit/>
              </a:bodyPr>
              <a:lstStyle/>
              <a:p>
                <a:r>
                  <a:rPr lang="en-US" sz="2800" dirty="0"/>
                  <a:t>Pt</a:t>
                </a:r>
              </a:p>
            </p:txBody>
          </p:sp>
        </p:grpSp>
      </p:grpSp>
      <p:pic>
        <p:nvPicPr>
          <p:cNvPr id="13" name="Picture 12">
            <a:extLst>
              <a:ext uri="{FF2B5EF4-FFF2-40B4-BE49-F238E27FC236}">
                <a16:creationId xmlns:a16="http://schemas.microsoft.com/office/drawing/2014/main" id="{45646BDF-87EC-4F03-9DAF-B2FFB069726C}"/>
              </a:ext>
            </a:extLst>
          </p:cNvPr>
          <p:cNvPicPr>
            <a:picLocks noChangeAspect="1"/>
          </p:cNvPicPr>
          <p:nvPr/>
        </p:nvPicPr>
        <p:blipFill>
          <a:blip r:embed="rId5"/>
          <a:stretch>
            <a:fillRect/>
          </a:stretch>
        </p:blipFill>
        <p:spPr>
          <a:xfrm>
            <a:off x="269654" y="1011386"/>
            <a:ext cx="6188340" cy="4988447"/>
          </a:xfrm>
          <a:prstGeom prst="rect">
            <a:avLst/>
          </a:prstGeom>
        </p:spPr>
      </p:pic>
      <p:pic>
        <p:nvPicPr>
          <p:cNvPr id="17" name="Picture 16">
            <a:extLst>
              <a:ext uri="{FF2B5EF4-FFF2-40B4-BE49-F238E27FC236}">
                <a16:creationId xmlns:a16="http://schemas.microsoft.com/office/drawing/2014/main" id="{6327AC4C-DC63-4183-B063-9DEEBD774BD1}"/>
              </a:ext>
            </a:extLst>
          </p:cNvPr>
          <p:cNvPicPr>
            <a:picLocks noChangeAspect="1"/>
          </p:cNvPicPr>
          <p:nvPr/>
        </p:nvPicPr>
        <p:blipFill>
          <a:blip r:embed="rId6"/>
          <a:srcRect l="1" r="35910"/>
          <a:stretch>
            <a:fillRect/>
          </a:stretch>
        </p:blipFill>
        <p:spPr>
          <a:xfrm>
            <a:off x="1125847" y="670124"/>
            <a:ext cx="3213924" cy="466912"/>
          </a:xfrm>
          <a:prstGeom prst="rect">
            <a:avLst/>
          </a:prstGeom>
        </p:spPr>
      </p:pic>
      <p:sp>
        <p:nvSpPr>
          <p:cNvPr id="43" name="TextBox 42">
            <a:extLst>
              <a:ext uri="{FF2B5EF4-FFF2-40B4-BE49-F238E27FC236}">
                <a16:creationId xmlns:a16="http://schemas.microsoft.com/office/drawing/2014/main" id="{FA88EECB-AB47-44CD-9BC9-459115FC9180}"/>
              </a:ext>
            </a:extLst>
          </p:cNvPr>
          <p:cNvSpPr txBox="1"/>
          <p:nvPr/>
        </p:nvSpPr>
        <p:spPr>
          <a:xfrm>
            <a:off x="2557869" y="3948923"/>
            <a:ext cx="1037463" cy="923330"/>
          </a:xfrm>
          <a:prstGeom prst="rect">
            <a:avLst/>
          </a:prstGeom>
          <a:noFill/>
          <a:ln w="28575">
            <a:solidFill>
              <a:srgbClr val="FFC000"/>
            </a:solidFill>
          </a:ln>
        </p:spPr>
        <p:txBody>
          <a:bodyPr wrap="none" rtlCol="0">
            <a:spAutoFit/>
          </a:bodyPr>
          <a:lstStyle/>
          <a:p>
            <a:r>
              <a:rPr lang="en-US" dirty="0"/>
              <a:t>0 e</a:t>
            </a:r>
            <a:r>
              <a:rPr lang="en-US" sz="2000" b="1" baseline="30000" dirty="0"/>
              <a:t>-</a:t>
            </a:r>
            <a:r>
              <a:rPr lang="en-US" dirty="0"/>
              <a:t>: 39%</a:t>
            </a:r>
          </a:p>
          <a:p>
            <a:r>
              <a:rPr lang="en-US" dirty="0"/>
              <a:t>1 e</a:t>
            </a:r>
            <a:r>
              <a:rPr lang="en-US" sz="2000" b="1" baseline="30000" dirty="0"/>
              <a:t>-</a:t>
            </a:r>
            <a:r>
              <a:rPr lang="en-US" dirty="0"/>
              <a:t>: 60%</a:t>
            </a:r>
          </a:p>
          <a:p>
            <a:r>
              <a:rPr lang="en-US" dirty="0"/>
              <a:t>2 e</a:t>
            </a:r>
            <a:r>
              <a:rPr lang="en-US" sz="2000" b="1" baseline="30000" dirty="0"/>
              <a:t>-</a:t>
            </a:r>
            <a:r>
              <a:rPr lang="en-US" dirty="0"/>
              <a:t>: 1%</a:t>
            </a:r>
          </a:p>
        </p:txBody>
      </p:sp>
      <p:cxnSp>
        <p:nvCxnSpPr>
          <p:cNvPr id="44" name="Straight Arrow Connector 43">
            <a:extLst>
              <a:ext uri="{FF2B5EF4-FFF2-40B4-BE49-F238E27FC236}">
                <a16:creationId xmlns:a16="http://schemas.microsoft.com/office/drawing/2014/main" id="{999A4305-AC97-45FF-B3A0-9845F79A705C}"/>
              </a:ext>
            </a:extLst>
          </p:cNvPr>
          <p:cNvCxnSpPr>
            <a:cxnSpLocks/>
          </p:cNvCxnSpPr>
          <p:nvPr/>
        </p:nvCxnSpPr>
        <p:spPr>
          <a:xfrm flipH="1">
            <a:off x="3595332" y="3668036"/>
            <a:ext cx="946960" cy="385804"/>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2" name="Star: 5 Points 41">
            <a:extLst>
              <a:ext uri="{FF2B5EF4-FFF2-40B4-BE49-F238E27FC236}">
                <a16:creationId xmlns:a16="http://schemas.microsoft.com/office/drawing/2014/main" id="{4B457C83-402D-4D79-96CF-1A31FCD09D35}"/>
              </a:ext>
            </a:extLst>
          </p:cNvPr>
          <p:cNvSpPr/>
          <p:nvPr/>
        </p:nvSpPr>
        <p:spPr>
          <a:xfrm>
            <a:off x="4408991" y="3533100"/>
            <a:ext cx="249819" cy="249819"/>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rrow: Left-Right 7">
            <a:extLst>
              <a:ext uri="{FF2B5EF4-FFF2-40B4-BE49-F238E27FC236}">
                <a16:creationId xmlns:a16="http://schemas.microsoft.com/office/drawing/2014/main" id="{7DEB31E5-B513-38A3-4D07-B0A74D4282D3}"/>
              </a:ext>
            </a:extLst>
          </p:cNvPr>
          <p:cNvSpPr/>
          <p:nvPr/>
        </p:nvSpPr>
        <p:spPr>
          <a:xfrm rot="16200000">
            <a:off x="10883329" y="5250833"/>
            <a:ext cx="958401" cy="201240"/>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A176695-553F-8222-AEA4-A949FAF0836B}"/>
              </a:ext>
            </a:extLst>
          </p:cNvPr>
          <p:cNvSpPr txBox="1"/>
          <p:nvPr/>
        </p:nvSpPr>
        <p:spPr>
          <a:xfrm>
            <a:off x="11435614" y="5053737"/>
            <a:ext cx="410690" cy="523220"/>
          </a:xfrm>
          <a:prstGeom prst="rect">
            <a:avLst/>
          </a:prstGeom>
          <a:noFill/>
        </p:spPr>
        <p:txBody>
          <a:bodyPr wrap="none" rtlCol="0">
            <a:spAutoFit/>
          </a:bodyPr>
          <a:lstStyle/>
          <a:p>
            <a:r>
              <a:rPr lang="en-US" sz="2800" b="1" dirty="0">
                <a:solidFill>
                  <a:srgbClr val="FF0000"/>
                </a:solidFill>
              </a:rPr>
              <a:t>H</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41C9464-EB47-AA80-8515-CA2438555BCB}"/>
                  </a:ext>
                </a:extLst>
              </p:cNvPr>
              <p:cNvSpPr txBox="1"/>
              <p:nvPr/>
            </p:nvSpPr>
            <p:spPr>
              <a:xfrm>
                <a:off x="1650672" y="5580992"/>
                <a:ext cx="4219488" cy="523220"/>
              </a:xfrm>
              <a:prstGeom prst="rect">
                <a:avLst/>
              </a:prstGeom>
              <a:noFill/>
            </p:spPr>
            <p:txBody>
              <a:bodyPr wrap="none" rtlCol="0">
                <a:spAutoFit/>
              </a:bodyPr>
              <a:lstStyle/>
              <a:p>
                <a14:m>
                  <m:oMath xmlns:m="http://schemas.openxmlformats.org/officeDocument/2006/math">
                    <m:d>
                      <m:dPr>
                        <m:begChr m:val="⟨"/>
                        <m:endChr m:val="⟩"/>
                        <m:ctrlPr>
                          <a:rPr lang="en-US" sz="2800" b="0" i="1" smtClean="0">
                            <a:latin typeface="Cambria Math" panose="02040503050406030204" pitchFamily="18" charset="0"/>
                          </a:rPr>
                        </m:ctrlPr>
                      </m:dPr>
                      <m:e>
                        <m:r>
                          <a:rPr lang="en-US" sz="2800" b="0" i="1" smtClean="0">
                            <a:latin typeface="Cambria Math" panose="02040503050406030204" pitchFamily="18" charset="0"/>
                          </a:rPr>
                          <m:t>                                              </m:t>
                        </m:r>
                      </m:e>
                    </m:d>
                  </m:oMath>
                </a14:m>
                <a:r>
                  <a:rPr lang="en-US" sz="2800" dirty="0"/>
                  <a:t>  </a:t>
                </a:r>
              </a:p>
            </p:txBody>
          </p:sp>
        </mc:Choice>
        <mc:Fallback xmlns="">
          <p:sp>
            <p:nvSpPr>
              <p:cNvPr id="4" name="TextBox 3">
                <a:extLst>
                  <a:ext uri="{FF2B5EF4-FFF2-40B4-BE49-F238E27FC236}">
                    <a16:creationId xmlns:a16="http://schemas.microsoft.com/office/drawing/2014/main" id="{341C9464-EB47-AA80-8515-CA2438555BCB}"/>
                  </a:ext>
                </a:extLst>
              </p:cNvPr>
              <p:cNvSpPr txBox="1">
                <a:spLocks noRot="1" noChangeAspect="1" noMove="1" noResize="1" noEditPoints="1" noAdjustHandles="1" noChangeArrowheads="1" noChangeShapeType="1" noTextEdit="1"/>
              </p:cNvSpPr>
              <p:nvPr/>
            </p:nvSpPr>
            <p:spPr>
              <a:xfrm>
                <a:off x="1650672" y="5580992"/>
                <a:ext cx="4219488" cy="523220"/>
              </a:xfrm>
              <a:prstGeom prst="rect">
                <a:avLst/>
              </a:prstGeom>
              <a:blipFill>
                <a:blip r:embed="rId7"/>
                <a:stretch>
                  <a:fillRect b="-21429"/>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5DA846F0-7C97-4F42-7FF5-87265AA240E9}"/>
              </a:ext>
            </a:extLst>
          </p:cNvPr>
          <p:cNvSpPr txBox="1"/>
          <p:nvPr/>
        </p:nvSpPr>
        <p:spPr>
          <a:xfrm>
            <a:off x="-1" y="6442857"/>
            <a:ext cx="5564777" cy="415143"/>
          </a:xfrm>
          <a:prstGeom prst="rect">
            <a:avLst/>
          </a:prstGeom>
        </p:spPr>
        <p:txBody>
          <a:bodyPr vert="horz" lIns="91440" tIns="45720" rIns="91440" bIns="45720" rtlCol="0">
            <a:noAutofit/>
          </a:bodyPr>
          <a:lstStyle/>
          <a:p>
            <a:pPr>
              <a:lnSpc>
                <a:spcPct val="90000"/>
              </a:lnSpc>
              <a:spcBef>
                <a:spcPts val="1000"/>
              </a:spcBef>
            </a:pPr>
            <a:r>
              <a:rPr lang="en-US" sz="1400" dirty="0"/>
              <a:t>Image credit: Adam </a:t>
            </a:r>
            <a:r>
              <a:rPr lang="en-US" sz="1400" dirty="0" err="1"/>
              <a:t>Bartnik</a:t>
            </a:r>
            <a:r>
              <a:rPr lang="en-US" sz="1400" dirty="0"/>
              <a:t>, Michael </a:t>
            </a:r>
            <a:r>
              <a:rPr lang="en-US" sz="1400" dirty="0" err="1"/>
              <a:t>Kaemingk</a:t>
            </a:r>
            <a:r>
              <a:rPr lang="en-US" sz="1400" dirty="0"/>
              <a:t>, Matt Gordon (Cornell)</a:t>
            </a:r>
          </a:p>
        </p:txBody>
      </p:sp>
      <p:sp>
        <p:nvSpPr>
          <p:cNvPr id="7" name="Arrow: Left-Right 23">
            <a:extLst>
              <a:ext uri="{FF2B5EF4-FFF2-40B4-BE49-F238E27FC236}">
                <a16:creationId xmlns:a16="http://schemas.microsoft.com/office/drawing/2014/main" id="{2BC51CA8-088C-71F5-E413-8B17F0B069E5}"/>
              </a:ext>
            </a:extLst>
          </p:cNvPr>
          <p:cNvSpPr/>
          <p:nvPr/>
        </p:nvSpPr>
        <p:spPr>
          <a:xfrm>
            <a:off x="9008689" y="5352067"/>
            <a:ext cx="1224237" cy="156080"/>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6AB5A1E-DD5B-0F3E-6E83-5790AAADBC75}"/>
              </a:ext>
            </a:extLst>
          </p:cNvPr>
          <p:cNvSpPr txBox="1"/>
          <p:nvPr/>
        </p:nvSpPr>
        <p:spPr>
          <a:xfrm>
            <a:off x="8935969" y="5418417"/>
            <a:ext cx="1327607" cy="461665"/>
          </a:xfrm>
          <a:prstGeom prst="rect">
            <a:avLst/>
          </a:prstGeom>
          <a:noFill/>
        </p:spPr>
        <p:txBody>
          <a:bodyPr wrap="none" rtlCol="0">
            <a:spAutoFit/>
          </a:bodyPr>
          <a:lstStyle/>
          <a:p>
            <a:pPr algn="ctr"/>
            <a:r>
              <a:rPr lang="en-US" sz="2400" b="1" dirty="0">
                <a:solidFill>
                  <a:srgbClr val="FF0000"/>
                </a:solidFill>
              </a:rPr>
              <a:t>D=10 nm</a:t>
            </a:r>
          </a:p>
        </p:txBody>
      </p:sp>
      <p:sp>
        <p:nvSpPr>
          <p:cNvPr id="11" name="TextBox 10">
            <a:extLst>
              <a:ext uri="{FF2B5EF4-FFF2-40B4-BE49-F238E27FC236}">
                <a16:creationId xmlns:a16="http://schemas.microsoft.com/office/drawing/2014/main" id="{CBE29DDB-DC8C-D7B9-735E-F21263BA95BA}"/>
              </a:ext>
            </a:extLst>
          </p:cNvPr>
          <p:cNvSpPr txBox="1"/>
          <p:nvPr/>
        </p:nvSpPr>
        <p:spPr>
          <a:xfrm>
            <a:off x="4297535" y="738401"/>
            <a:ext cx="2001958" cy="369332"/>
          </a:xfrm>
          <a:prstGeom prst="rect">
            <a:avLst/>
          </a:prstGeom>
          <a:noFill/>
        </p:spPr>
        <p:txBody>
          <a:bodyPr wrap="none" rtlCol="0">
            <a:spAutoFit/>
          </a:bodyPr>
          <a:lstStyle/>
          <a:p>
            <a:r>
              <a:rPr lang="en-US" b="1" dirty="0"/>
              <a:t>emitter wall height</a:t>
            </a:r>
          </a:p>
        </p:txBody>
      </p:sp>
    </p:spTree>
    <p:extLst>
      <p:ext uri="{BB962C8B-B14F-4D97-AF65-F5344CB8AC3E}">
        <p14:creationId xmlns:p14="http://schemas.microsoft.com/office/powerpoint/2010/main" val="1387805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4EFA43-A03D-5041-8CBB-AACB40763746}"/>
              </a:ext>
            </a:extLst>
          </p:cNvPr>
          <p:cNvSpPr>
            <a:spLocks noGrp="1"/>
          </p:cNvSpPr>
          <p:nvPr>
            <p:ph type="sldNum" sz="quarter" idx="12"/>
          </p:nvPr>
        </p:nvSpPr>
        <p:spPr/>
        <p:txBody>
          <a:bodyPr/>
          <a:lstStyle/>
          <a:p>
            <a:fld id="{B1CC25B5-628A-D14A-853B-6853CB5CAC68}" type="slidenum">
              <a:rPr lang="en-US" smtClean="0"/>
              <a:t>30</a:t>
            </a:fld>
            <a:endParaRPr lang="en-US"/>
          </a:p>
        </p:txBody>
      </p:sp>
      <p:sp>
        <p:nvSpPr>
          <p:cNvPr id="3" name="TextBox 2">
            <a:extLst>
              <a:ext uri="{FF2B5EF4-FFF2-40B4-BE49-F238E27FC236}">
                <a16:creationId xmlns:a16="http://schemas.microsoft.com/office/drawing/2014/main" id="{78E5F394-C83F-2545-8210-777AB40EA15A}"/>
              </a:ext>
            </a:extLst>
          </p:cNvPr>
          <p:cNvSpPr txBox="1"/>
          <p:nvPr/>
        </p:nvSpPr>
        <p:spPr>
          <a:xfrm>
            <a:off x="0" y="0"/>
            <a:ext cx="12191999" cy="523220"/>
          </a:xfrm>
          <a:prstGeom prst="rect">
            <a:avLst/>
          </a:prstGeom>
          <a:noFill/>
        </p:spPr>
        <p:txBody>
          <a:bodyPr wrap="square" rtlCol="0">
            <a:spAutoFit/>
          </a:bodyPr>
          <a:lstStyle/>
          <a:p>
            <a:pPr algn="ctr"/>
            <a:r>
              <a:rPr lang="en-US" sz="2800" b="1" u="sng" dirty="0"/>
              <a:t>Takeaways</a:t>
            </a:r>
          </a:p>
        </p:txBody>
      </p:sp>
      <p:pic>
        <p:nvPicPr>
          <p:cNvPr id="6" name="Picture 5" descr="A diagram of a blue square with a red line&#10;&#10;Description automatically generated">
            <a:extLst>
              <a:ext uri="{FF2B5EF4-FFF2-40B4-BE49-F238E27FC236}">
                <a16:creationId xmlns:a16="http://schemas.microsoft.com/office/drawing/2014/main" id="{4B575819-0E8A-1B4F-AC64-AC03C9B9572F}"/>
              </a:ext>
            </a:extLst>
          </p:cNvPr>
          <p:cNvPicPr>
            <a:picLocks noChangeAspect="1"/>
          </p:cNvPicPr>
          <p:nvPr/>
        </p:nvPicPr>
        <p:blipFill rotWithShape="1">
          <a:blip r:embed="rId2"/>
          <a:srcRect b="50168"/>
          <a:stretch/>
        </p:blipFill>
        <p:spPr>
          <a:xfrm>
            <a:off x="261257" y="523220"/>
            <a:ext cx="3675967" cy="3501998"/>
          </a:xfrm>
          <a:prstGeom prst="rect">
            <a:avLst/>
          </a:prstGeom>
        </p:spPr>
      </p:pic>
      <p:sp>
        <p:nvSpPr>
          <p:cNvPr id="7" name="TextBox 6">
            <a:extLst>
              <a:ext uri="{FF2B5EF4-FFF2-40B4-BE49-F238E27FC236}">
                <a16:creationId xmlns:a16="http://schemas.microsoft.com/office/drawing/2014/main" id="{106795B1-7072-ED43-9183-389009523712}"/>
              </a:ext>
            </a:extLst>
          </p:cNvPr>
          <p:cNvSpPr txBox="1"/>
          <p:nvPr/>
        </p:nvSpPr>
        <p:spPr>
          <a:xfrm>
            <a:off x="261257" y="4025218"/>
            <a:ext cx="4598126" cy="1200329"/>
          </a:xfrm>
          <a:prstGeom prst="rect">
            <a:avLst/>
          </a:prstGeom>
          <a:noFill/>
        </p:spPr>
        <p:txBody>
          <a:bodyPr wrap="square" rtlCol="0">
            <a:spAutoFit/>
          </a:bodyPr>
          <a:lstStyle/>
          <a:p>
            <a:r>
              <a:rPr lang="en-US" sz="2400" dirty="0"/>
              <a:t>Demonstrated sub-micron electron emission using photoemission contrast.</a:t>
            </a:r>
          </a:p>
        </p:txBody>
      </p:sp>
      <p:sp>
        <p:nvSpPr>
          <p:cNvPr id="10" name="TextBox 9">
            <a:extLst>
              <a:ext uri="{FF2B5EF4-FFF2-40B4-BE49-F238E27FC236}">
                <a16:creationId xmlns:a16="http://schemas.microsoft.com/office/drawing/2014/main" id="{6F50571E-3423-A24B-9004-964C322339F5}"/>
              </a:ext>
            </a:extLst>
          </p:cNvPr>
          <p:cNvSpPr txBox="1"/>
          <p:nvPr/>
        </p:nvSpPr>
        <p:spPr>
          <a:xfrm>
            <a:off x="5336176" y="4025218"/>
            <a:ext cx="6855823" cy="1200329"/>
          </a:xfrm>
          <a:prstGeom prst="rect">
            <a:avLst/>
          </a:prstGeom>
          <a:noFill/>
        </p:spPr>
        <p:txBody>
          <a:bodyPr wrap="square" rtlCol="0">
            <a:spAutoFit/>
          </a:bodyPr>
          <a:lstStyle/>
          <a:p>
            <a:r>
              <a:rPr lang="en-US" sz="2400" dirty="0"/>
              <a:t>Proposed approach for achieving high charge and small response times with GaAs </a:t>
            </a:r>
            <a:r>
              <a:rPr lang="en-US" sz="2400" dirty="0" err="1"/>
              <a:t>nanoemitters</a:t>
            </a:r>
            <a:r>
              <a:rPr lang="en-US" sz="2400" dirty="0"/>
              <a:t> for ultrafast applications, </a:t>
            </a:r>
            <a:r>
              <a:rPr lang="en-US" sz="2400" dirty="0" err="1"/>
              <a:t>e.g</a:t>
            </a:r>
            <a:r>
              <a:rPr lang="en-US" sz="2400" dirty="0"/>
              <a:t> UED.</a:t>
            </a:r>
          </a:p>
        </p:txBody>
      </p:sp>
      <p:pic>
        <p:nvPicPr>
          <p:cNvPr id="5" name="Picture 4">
            <a:extLst>
              <a:ext uri="{FF2B5EF4-FFF2-40B4-BE49-F238E27FC236}">
                <a16:creationId xmlns:a16="http://schemas.microsoft.com/office/drawing/2014/main" id="{576550C8-53D0-0198-D49D-3965A4206205}"/>
              </a:ext>
            </a:extLst>
          </p:cNvPr>
          <p:cNvPicPr>
            <a:picLocks noChangeAspect="1"/>
          </p:cNvPicPr>
          <p:nvPr/>
        </p:nvPicPr>
        <p:blipFill>
          <a:blip r:embed="rId3"/>
          <a:stretch>
            <a:fillRect/>
          </a:stretch>
        </p:blipFill>
        <p:spPr>
          <a:xfrm>
            <a:off x="8355139" y="956698"/>
            <a:ext cx="3740739" cy="3002887"/>
          </a:xfrm>
          <a:prstGeom prst="rect">
            <a:avLst/>
          </a:prstGeom>
        </p:spPr>
      </p:pic>
      <p:pic>
        <p:nvPicPr>
          <p:cNvPr id="14" name="Picture 13">
            <a:extLst>
              <a:ext uri="{FF2B5EF4-FFF2-40B4-BE49-F238E27FC236}">
                <a16:creationId xmlns:a16="http://schemas.microsoft.com/office/drawing/2014/main" id="{70978A71-DA68-9532-154E-31B932DBAA53}"/>
              </a:ext>
            </a:extLst>
          </p:cNvPr>
          <p:cNvPicPr>
            <a:picLocks noChangeAspect="1"/>
          </p:cNvPicPr>
          <p:nvPr/>
        </p:nvPicPr>
        <p:blipFill>
          <a:blip r:embed="rId4"/>
          <a:stretch>
            <a:fillRect/>
          </a:stretch>
        </p:blipFill>
        <p:spPr>
          <a:xfrm>
            <a:off x="4816282" y="1144307"/>
            <a:ext cx="3438496" cy="2627671"/>
          </a:xfrm>
          <a:prstGeom prst="rect">
            <a:avLst/>
          </a:prstGeom>
        </p:spPr>
      </p:pic>
    </p:spTree>
    <p:extLst>
      <p:ext uri="{BB962C8B-B14F-4D97-AF65-F5344CB8AC3E}">
        <p14:creationId xmlns:p14="http://schemas.microsoft.com/office/powerpoint/2010/main" val="3294391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A1F545-F49B-A544-B9FE-98416B05137D}"/>
              </a:ext>
            </a:extLst>
          </p:cNvPr>
          <p:cNvSpPr>
            <a:spLocks noGrp="1"/>
          </p:cNvSpPr>
          <p:nvPr>
            <p:ph type="sldNum" sz="quarter" idx="12"/>
          </p:nvPr>
        </p:nvSpPr>
        <p:spPr/>
        <p:txBody>
          <a:bodyPr/>
          <a:lstStyle/>
          <a:p>
            <a:fld id="{B1CC25B5-628A-D14A-853B-6853CB5CAC68}" type="slidenum">
              <a:rPr lang="en-US" smtClean="0"/>
              <a:t>31</a:t>
            </a:fld>
            <a:endParaRPr lang="en-US"/>
          </a:p>
        </p:txBody>
      </p:sp>
      <p:sp>
        <p:nvSpPr>
          <p:cNvPr id="12" name="TextBox 11">
            <a:extLst>
              <a:ext uri="{FF2B5EF4-FFF2-40B4-BE49-F238E27FC236}">
                <a16:creationId xmlns:a16="http://schemas.microsoft.com/office/drawing/2014/main" id="{F96A29DF-10BB-CE46-B31A-28C84153F60A}"/>
              </a:ext>
            </a:extLst>
          </p:cNvPr>
          <p:cNvSpPr txBox="1"/>
          <p:nvPr/>
        </p:nvSpPr>
        <p:spPr>
          <a:xfrm>
            <a:off x="0" y="0"/>
            <a:ext cx="12191999" cy="523220"/>
          </a:xfrm>
          <a:prstGeom prst="rect">
            <a:avLst/>
          </a:prstGeom>
          <a:noFill/>
        </p:spPr>
        <p:txBody>
          <a:bodyPr wrap="square" rtlCol="0">
            <a:spAutoFit/>
          </a:bodyPr>
          <a:lstStyle/>
          <a:p>
            <a:pPr algn="ctr"/>
            <a:r>
              <a:rPr lang="en-US" sz="2800" b="1" u="sng" dirty="0"/>
              <a:t>Takeaways</a:t>
            </a:r>
          </a:p>
        </p:txBody>
      </p:sp>
      <p:sp>
        <p:nvSpPr>
          <p:cNvPr id="38" name="TextBox 37">
            <a:extLst>
              <a:ext uri="{FF2B5EF4-FFF2-40B4-BE49-F238E27FC236}">
                <a16:creationId xmlns:a16="http://schemas.microsoft.com/office/drawing/2014/main" id="{E4C813F5-E3DF-294A-9496-3EAD68E0A39D}"/>
              </a:ext>
            </a:extLst>
          </p:cNvPr>
          <p:cNvSpPr txBox="1"/>
          <p:nvPr/>
        </p:nvSpPr>
        <p:spPr>
          <a:xfrm>
            <a:off x="261256" y="4670892"/>
            <a:ext cx="6598459" cy="830997"/>
          </a:xfrm>
          <a:prstGeom prst="rect">
            <a:avLst/>
          </a:prstGeom>
          <a:noFill/>
        </p:spPr>
        <p:txBody>
          <a:bodyPr wrap="square" rtlCol="0">
            <a:spAutoFit/>
          </a:bodyPr>
          <a:lstStyle/>
          <a:p>
            <a:r>
              <a:rPr lang="en-US" sz="2400" dirty="0"/>
              <a:t>Developed model for electron dynamics near </a:t>
            </a:r>
            <a:r>
              <a:rPr lang="en-US" sz="2400" dirty="0" err="1"/>
              <a:t>nanoemitters</a:t>
            </a:r>
            <a:r>
              <a:rPr lang="en-US" sz="2400" dirty="0"/>
              <a:t>.</a:t>
            </a:r>
          </a:p>
        </p:txBody>
      </p:sp>
      <p:sp>
        <p:nvSpPr>
          <p:cNvPr id="40" name="TextBox 39">
            <a:extLst>
              <a:ext uri="{FF2B5EF4-FFF2-40B4-BE49-F238E27FC236}">
                <a16:creationId xmlns:a16="http://schemas.microsoft.com/office/drawing/2014/main" id="{B70F6ED1-0EEB-9D4E-BC5D-CAF5FDD5F211}"/>
              </a:ext>
            </a:extLst>
          </p:cNvPr>
          <p:cNvSpPr txBox="1"/>
          <p:nvPr/>
        </p:nvSpPr>
        <p:spPr>
          <a:xfrm>
            <a:off x="7120971" y="4699565"/>
            <a:ext cx="5071030" cy="1200329"/>
          </a:xfrm>
          <a:prstGeom prst="rect">
            <a:avLst/>
          </a:prstGeom>
          <a:noFill/>
        </p:spPr>
        <p:txBody>
          <a:bodyPr wrap="square" rtlCol="0">
            <a:spAutoFit/>
          </a:bodyPr>
          <a:lstStyle/>
          <a:p>
            <a:r>
              <a:rPr lang="en-US" sz="2400" dirty="0"/>
              <a:t>Simulated sub-</a:t>
            </a:r>
            <a:r>
              <a:rPr lang="en-US" sz="2400" dirty="0" err="1"/>
              <a:t>Poissonian</a:t>
            </a:r>
            <a:r>
              <a:rPr lang="en-US" sz="2400" dirty="0"/>
              <a:t> emission for varying emitter geometries, yielding a Fano factor as low as 0.4.</a:t>
            </a:r>
          </a:p>
        </p:txBody>
      </p:sp>
      <p:grpSp>
        <p:nvGrpSpPr>
          <p:cNvPr id="3" name="Group 2">
            <a:extLst>
              <a:ext uri="{FF2B5EF4-FFF2-40B4-BE49-F238E27FC236}">
                <a16:creationId xmlns:a16="http://schemas.microsoft.com/office/drawing/2014/main" id="{8A7DA6E5-7E7E-12E4-512F-C3C84D793014}"/>
              </a:ext>
            </a:extLst>
          </p:cNvPr>
          <p:cNvGrpSpPr/>
          <p:nvPr/>
        </p:nvGrpSpPr>
        <p:grpSpPr>
          <a:xfrm>
            <a:off x="261256" y="1159903"/>
            <a:ext cx="6054171" cy="3510989"/>
            <a:chOff x="6318987" y="843148"/>
            <a:chExt cx="5782482" cy="3353429"/>
          </a:xfrm>
        </p:grpSpPr>
        <p:grpSp>
          <p:nvGrpSpPr>
            <p:cNvPr id="4" name="Group 3">
              <a:extLst>
                <a:ext uri="{FF2B5EF4-FFF2-40B4-BE49-F238E27FC236}">
                  <a16:creationId xmlns:a16="http://schemas.microsoft.com/office/drawing/2014/main" id="{B0BD0DE8-36C6-07BC-BEE9-91C65B79FE67}"/>
                </a:ext>
              </a:extLst>
            </p:cNvPr>
            <p:cNvGrpSpPr/>
            <p:nvPr/>
          </p:nvGrpSpPr>
          <p:grpSpPr>
            <a:xfrm>
              <a:off x="6318987" y="1090994"/>
              <a:ext cx="5782482" cy="3105583"/>
              <a:chOff x="53479" y="2218541"/>
              <a:chExt cx="5782482" cy="3105583"/>
            </a:xfrm>
          </p:grpSpPr>
          <p:pic>
            <p:nvPicPr>
              <p:cNvPr id="6" name="Picture 5">
                <a:extLst>
                  <a:ext uri="{FF2B5EF4-FFF2-40B4-BE49-F238E27FC236}">
                    <a16:creationId xmlns:a16="http://schemas.microsoft.com/office/drawing/2014/main" id="{2B4E2BFA-3541-45A3-1EEA-1DCC1AA9F99A}"/>
                  </a:ext>
                </a:extLst>
              </p:cNvPr>
              <p:cNvPicPr>
                <a:picLocks noChangeAspect="1"/>
              </p:cNvPicPr>
              <p:nvPr/>
            </p:nvPicPr>
            <p:blipFill>
              <a:blip r:embed="rId2"/>
              <a:stretch>
                <a:fillRect/>
              </a:stretch>
            </p:blipFill>
            <p:spPr>
              <a:xfrm>
                <a:off x="53479" y="2218541"/>
                <a:ext cx="5782482" cy="3105583"/>
              </a:xfrm>
              <a:prstGeom prst="rect">
                <a:avLst/>
              </a:prstGeom>
            </p:spPr>
          </p:pic>
          <p:sp>
            <p:nvSpPr>
              <p:cNvPr id="7" name="TextBox 6">
                <a:extLst>
                  <a:ext uri="{FF2B5EF4-FFF2-40B4-BE49-F238E27FC236}">
                    <a16:creationId xmlns:a16="http://schemas.microsoft.com/office/drawing/2014/main" id="{C66C3F29-2AF0-3E83-F5E5-93B160EC71A8}"/>
                  </a:ext>
                </a:extLst>
              </p:cNvPr>
              <p:cNvSpPr txBox="1"/>
              <p:nvPr/>
            </p:nvSpPr>
            <p:spPr>
              <a:xfrm>
                <a:off x="3869196" y="3630663"/>
                <a:ext cx="503086" cy="523220"/>
              </a:xfrm>
              <a:prstGeom prst="rect">
                <a:avLst/>
              </a:prstGeom>
              <a:noFill/>
            </p:spPr>
            <p:txBody>
              <a:bodyPr wrap="none" rtlCol="0">
                <a:spAutoFit/>
              </a:bodyPr>
              <a:lstStyle/>
              <a:p>
                <a:r>
                  <a:rPr lang="en-US" sz="2800" dirty="0"/>
                  <a:t>Pt</a:t>
                </a:r>
              </a:p>
            </p:txBody>
          </p:sp>
          <p:sp>
            <p:nvSpPr>
              <p:cNvPr id="8" name="TextBox 7">
                <a:extLst>
                  <a:ext uri="{FF2B5EF4-FFF2-40B4-BE49-F238E27FC236}">
                    <a16:creationId xmlns:a16="http://schemas.microsoft.com/office/drawing/2014/main" id="{BF9B242A-381B-5B9E-0EDE-262E69FB7570}"/>
                  </a:ext>
                </a:extLst>
              </p:cNvPr>
              <p:cNvSpPr txBox="1"/>
              <p:nvPr/>
            </p:nvSpPr>
            <p:spPr>
              <a:xfrm>
                <a:off x="1191595" y="3637367"/>
                <a:ext cx="503086" cy="523220"/>
              </a:xfrm>
              <a:prstGeom prst="rect">
                <a:avLst/>
              </a:prstGeom>
              <a:noFill/>
            </p:spPr>
            <p:txBody>
              <a:bodyPr wrap="none" rtlCol="0">
                <a:spAutoFit/>
              </a:bodyPr>
              <a:lstStyle/>
              <a:p>
                <a:r>
                  <a:rPr lang="en-US" sz="2800" dirty="0"/>
                  <a:t>Pt</a:t>
                </a:r>
              </a:p>
            </p:txBody>
          </p:sp>
          <p:sp>
            <p:nvSpPr>
              <p:cNvPr id="9" name="TextBox 8">
                <a:extLst>
                  <a:ext uri="{FF2B5EF4-FFF2-40B4-BE49-F238E27FC236}">
                    <a16:creationId xmlns:a16="http://schemas.microsoft.com/office/drawing/2014/main" id="{EA4B7D5D-9869-25DC-FD66-EE9E42F664A7}"/>
                  </a:ext>
                </a:extLst>
              </p:cNvPr>
              <p:cNvSpPr txBox="1"/>
              <p:nvPr/>
            </p:nvSpPr>
            <p:spPr>
              <a:xfrm>
                <a:off x="2349080" y="4258303"/>
                <a:ext cx="931665" cy="523220"/>
              </a:xfrm>
              <a:prstGeom prst="rect">
                <a:avLst/>
              </a:prstGeom>
              <a:noFill/>
            </p:spPr>
            <p:txBody>
              <a:bodyPr wrap="none" rtlCol="0">
                <a:spAutoFit/>
              </a:bodyPr>
              <a:lstStyle/>
              <a:p>
                <a:r>
                  <a:rPr lang="en-US" sz="2800" dirty="0"/>
                  <a:t>GaAs</a:t>
                </a:r>
              </a:p>
            </p:txBody>
          </p:sp>
        </p:grpSp>
        <p:sp>
          <p:nvSpPr>
            <p:cNvPr id="5" name="TextBox 4">
              <a:extLst>
                <a:ext uri="{FF2B5EF4-FFF2-40B4-BE49-F238E27FC236}">
                  <a16:creationId xmlns:a16="http://schemas.microsoft.com/office/drawing/2014/main" id="{F92A8C50-5AFD-DA88-3735-1A06BC0DA876}"/>
                </a:ext>
              </a:extLst>
            </p:cNvPr>
            <p:cNvSpPr txBox="1"/>
            <p:nvPr/>
          </p:nvSpPr>
          <p:spPr>
            <a:xfrm>
              <a:off x="7423235" y="843148"/>
              <a:ext cx="3314370" cy="400110"/>
            </a:xfrm>
            <a:prstGeom prst="rect">
              <a:avLst/>
            </a:prstGeom>
            <a:noFill/>
          </p:spPr>
          <p:txBody>
            <a:bodyPr wrap="none" rtlCol="0">
              <a:spAutoFit/>
            </a:bodyPr>
            <a:lstStyle/>
            <a:p>
              <a:pPr algn="ctr"/>
              <a:r>
                <a:rPr lang="en-US" sz="2000" dirty="0"/>
                <a:t>Analytic Potential in Gun Field</a:t>
              </a:r>
            </a:p>
          </p:txBody>
        </p:sp>
      </p:grpSp>
      <p:pic>
        <p:nvPicPr>
          <p:cNvPr id="16" name="Picture 15">
            <a:extLst>
              <a:ext uri="{FF2B5EF4-FFF2-40B4-BE49-F238E27FC236}">
                <a16:creationId xmlns:a16="http://schemas.microsoft.com/office/drawing/2014/main" id="{90D3F351-F6AF-DAF3-D631-B3D0B078D450}"/>
              </a:ext>
            </a:extLst>
          </p:cNvPr>
          <p:cNvPicPr>
            <a:picLocks noChangeAspect="1"/>
          </p:cNvPicPr>
          <p:nvPr/>
        </p:nvPicPr>
        <p:blipFill>
          <a:blip r:embed="rId3"/>
          <a:stretch>
            <a:fillRect/>
          </a:stretch>
        </p:blipFill>
        <p:spPr>
          <a:xfrm>
            <a:off x="7264867" y="523221"/>
            <a:ext cx="4718603" cy="4176344"/>
          </a:xfrm>
          <a:prstGeom prst="rect">
            <a:avLst/>
          </a:prstGeom>
        </p:spPr>
      </p:pic>
    </p:spTree>
    <p:extLst>
      <p:ext uri="{BB962C8B-B14F-4D97-AF65-F5344CB8AC3E}">
        <p14:creationId xmlns:p14="http://schemas.microsoft.com/office/powerpoint/2010/main" val="168617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a:extLst>
              <a:ext uri="{FF2B5EF4-FFF2-40B4-BE49-F238E27FC236}">
                <a16:creationId xmlns:a16="http://schemas.microsoft.com/office/drawing/2014/main" id="{E5D15F25-3E32-6241-9AD6-4772572027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23298"/>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224">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27" name="Rectangle 92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229" name="Rectangle 92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4FD30BD1-9810-3F44-A8D0-C1DF28CA8CD5}"/>
              </a:ext>
            </a:extLst>
          </p:cNvPr>
          <p:cNvSpPr>
            <a:spLocks noGrp="1"/>
          </p:cNvSpPr>
          <p:nvPr>
            <p:ph type="sldNum" sz="quarter" idx="12"/>
          </p:nvPr>
        </p:nvSpPr>
        <p:spPr/>
        <p:txBody>
          <a:bodyPr/>
          <a:lstStyle/>
          <a:p>
            <a:fld id="{B1CC25B5-628A-D14A-853B-6853CB5CAC68}" type="slidenum">
              <a:rPr lang="en-US" smtClean="0"/>
              <a:t>32</a:t>
            </a:fld>
            <a:endParaRPr lang="en-US"/>
          </a:p>
        </p:txBody>
      </p:sp>
      <p:sp>
        <p:nvSpPr>
          <p:cNvPr id="8" name="TextBox 7">
            <a:extLst>
              <a:ext uri="{FF2B5EF4-FFF2-40B4-BE49-F238E27FC236}">
                <a16:creationId xmlns:a16="http://schemas.microsoft.com/office/drawing/2014/main" id="{F46CADD9-095B-BE46-8F67-952D5D3B1B98}"/>
              </a:ext>
            </a:extLst>
          </p:cNvPr>
          <p:cNvSpPr txBox="1"/>
          <p:nvPr/>
        </p:nvSpPr>
        <p:spPr>
          <a:xfrm>
            <a:off x="5457040" y="3044280"/>
            <a:ext cx="1277921" cy="769441"/>
          </a:xfrm>
          <a:prstGeom prst="rect">
            <a:avLst/>
          </a:prstGeom>
          <a:noFill/>
        </p:spPr>
        <p:txBody>
          <a:bodyPr wrap="square" rtlCol="0">
            <a:spAutoFit/>
          </a:bodyPr>
          <a:lstStyle/>
          <a:p>
            <a:pPr algn="ctr"/>
            <a:r>
              <a:rPr lang="en-US" sz="4400" b="1" dirty="0">
                <a:solidFill>
                  <a:schemeClr val="bg1"/>
                </a:solidFill>
              </a:rPr>
              <a:t>FIN</a:t>
            </a:r>
          </a:p>
        </p:txBody>
      </p:sp>
    </p:spTree>
    <p:extLst>
      <p:ext uri="{BB962C8B-B14F-4D97-AF65-F5344CB8AC3E}">
        <p14:creationId xmlns:p14="http://schemas.microsoft.com/office/powerpoint/2010/main" val="3932119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E83B61-D970-654B-B359-BAA52349CDC5}"/>
              </a:ext>
            </a:extLst>
          </p:cNvPr>
          <p:cNvSpPr>
            <a:spLocks noGrp="1"/>
          </p:cNvSpPr>
          <p:nvPr>
            <p:ph type="sldNum" sz="quarter" idx="12"/>
          </p:nvPr>
        </p:nvSpPr>
        <p:spPr/>
        <p:txBody>
          <a:bodyPr/>
          <a:lstStyle/>
          <a:p>
            <a:fld id="{B1CC25B5-628A-D14A-853B-6853CB5CAC68}" type="slidenum">
              <a:rPr lang="en-US" smtClean="0"/>
              <a:t>33</a:t>
            </a:fld>
            <a:endParaRPr lang="en-US"/>
          </a:p>
        </p:txBody>
      </p:sp>
      <p:sp>
        <p:nvSpPr>
          <p:cNvPr id="3" name="TextBox 2">
            <a:extLst>
              <a:ext uri="{FF2B5EF4-FFF2-40B4-BE49-F238E27FC236}">
                <a16:creationId xmlns:a16="http://schemas.microsoft.com/office/drawing/2014/main" id="{E29141AE-9B20-7E4A-BEEA-90509F2E4922}"/>
              </a:ext>
            </a:extLst>
          </p:cNvPr>
          <p:cNvSpPr txBox="1"/>
          <p:nvPr/>
        </p:nvSpPr>
        <p:spPr>
          <a:xfrm>
            <a:off x="1511300" y="3082380"/>
            <a:ext cx="7099300" cy="769441"/>
          </a:xfrm>
          <a:prstGeom prst="rect">
            <a:avLst/>
          </a:prstGeom>
          <a:noFill/>
        </p:spPr>
        <p:txBody>
          <a:bodyPr wrap="square" rtlCol="0">
            <a:spAutoFit/>
          </a:bodyPr>
          <a:lstStyle/>
          <a:p>
            <a:pPr algn="ctr"/>
            <a:r>
              <a:rPr lang="en-US" sz="4400" dirty="0"/>
              <a:t>Backup/abandoned slides</a:t>
            </a:r>
          </a:p>
        </p:txBody>
      </p:sp>
    </p:spTree>
    <p:extLst>
      <p:ext uri="{BB962C8B-B14F-4D97-AF65-F5344CB8AC3E}">
        <p14:creationId xmlns:p14="http://schemas.microsoft.com/office/powerpoint/2010/main" val="2343804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151C29-1F09-03B2-A8BF-B41E531CC1AC}"/>
              </a:ext>
            </a:extLst>
          </p:cNvPr>
          <p:cNvPicPr>
            <a:picLocks noChangeAspect="1"/>
          </p:cNvPicPr>
          <p:nvPr/>
        </p:nvPicPr>
        <p:blipFill>
          <a:blip r:embed="rId2"/>
          <a:stretch>
            <a:fillRect/>
          </a:stretch>
        </p:blipFill>
        <p:spPr>
          <a:xfrm>
            <a:off x="3613150" y="1234447"/>
            <a:ext cx="6125936" cy="5154560"/>
          </a:xfrm>
          <a:prstGeom prst="rect">
            <a:avLst/>
          </a:prstGeom>
        </p:spPr>
      </p:pic>
      <p:sp>
        <p:nvSpPr>
          <p:cNvPr id="3" name="TextBox 2">
            <a:extLst>
              <a:ext uri="{FF2B5EF4-FFF2-40B4-BE49-F238E27FC236}">
                <a16:creationId xmlns:a16="http://schemas.microsoft.com/office/drawing/2014/main" id="{E234A60B-87F7-1F62-5967-9D141AC7A0C6}"/>
              </a:ext>
            </a:extLst>
          </p:cNvPr>
          <p:cNvSpPr txBox="1"/>
          <p:nvPr/>
        </p:nvSpPr>
        <p:spPr>
          <a:xfrm>
            <a:off x="1756229" y="537029"/>
            <a:ext cx="9060454" cy="646331"/>
          </a:xfrm>
          <a:prstGeom prst="rect">
            <a:avLst/>
          </a:prstGeom>
          <a:noFill/>
        </p:spPr>
        <p:txBody>
          <a:bodyPr wrap="square" rtlCol="0">
            <a:spAutoFit/>
          </a:bodyPr>
          <a:lstStyle/>
          <a:p>
            <a:r>
              <a:rPr lang="en-US" dirty="0"/>
              <a:t>Space charge becomes more effective with increasing the bunch charge and results in broadening of the measured PEEM spot</a:t>
            </a:r>
          </a:p>
        </p:txBody>
      </p:sp>
    </p:spTree>
    <p:extLst>
      <p:ext uri="{BB962C8B-B14F-4D97-AF65-F5344CB8AC3E}">
        <p14:creationId xmlns:p14="http://schemas.microsoft.com/office/powerpoint/2010/main" val="3421969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54FAD5-63A5-8044-AD3B-2D4405B228A9}"/>
              </a:ext>
            </a:extLst>
          </p:cNvPr>
          <p:cNvSpPr>
            <a:spLocks noGrp="1"/>
          </p:cNvSpPr>
          <p:nvPr>
            <p:ph type="sldNum" sz="quarter" idx="12"/>
          </p:nvPr>
        </p:nvSpPr>
        <p:spPr/>
        <p:txBody>
          <a:bodyPr/>
          <a:lstStyle/>
          <a:p>
            <a:fld id="{B1CC25B5-628A-D14A-853B-6853CB5CAC68}" type="slidenum">
              <a:rPr lang="en-US" smtClean="0"/>
              <a:t>35</a:t>
            </a:fld>
            <a:endParaRPr lang="en-US"/>
          </a:p>
        </p:txBody>
      </p:sp>
      <p:sp>
        <p:nvSpPr>
          <p:cNvPr id="7" name="TextBox 6">
            <a:extLst>
              <a:ext uri="{FF2B5EF4-FFF2-40B4-BE49-F238E27FC236}">
                <a16:creationId xmlns:a16="http://schemas.microsoft.com/office/drawing/2014/main" id="{176CCCE2-FFD4-D747-91C1-87356DC34652}"/>
              </a:ext>
            </a:extLst>
          </p:cNvPr>
          <p:cNvSpPr txBox="1"/>
          <p:nvPr/>
        </p:nvSpPr>
        <p:spPr>
          <a:xfrm>
            <a:off x="0" y="0"/>
            <a:ext cx="12191999" cy="523220"/>
          </a:xfrm>
          <a:prstGeom prst="rect">
            <a:avLst/>
          </a:prstGeom>
          <a:noFill/>
        </p:spPr>
        <p:txBody>
          <a:bodyPr wrap="square" rtlCol="0">
            <a:spAutoFit/>
          </a:bodyPr>
          <a:lstStyle/>
          <a:p>
            <a:pPr algn="ctr"/>
            <a:r>
              <a:rPr lang="en-US" sz="2800" b="1" u="sng" dirty="0"/>
              <a:t>Photoemission electron microscope measurements of nano-emitters at ASU</a:t>
            </a:r>
          </a:p>
        </p:txBody>
      </p:sp>
      <p:pic>
        <p:nvPicPr>
          <p:cNvPr id="8" name="Picture 7">
            <a:extLst>
              <a:ext uri="{FF2B5EF4-FFF2-40B4-BE49-F238E27FC236}">
                <a16:creationId xmlns:a16="http://schemas.microsoft.com/office/drawing/2014/main" id="{A582D490-0FF5-4041-B4F8-763E66AA5358}"/>
              </a:ext>
            </a:extLst>
          </p:cNvPr>
          <p:cNvPicPr>
            <a:picLocks noChangeAspect="1"/>
          </p:cNvPicPr>
          <p:nvPr/>
        </p:nvPicPr>
        <p:blipFill>
          <a:blip r:embed="rId2"/>
          <a:stretch>
            <a:fillRect/>
          </a:stretch>
        </p:blipFill>
        <p:spPr>
          <a:xfrm>
            <a:off x="471053" y="523220"/>
            <a:ext cx="11249891" cy="4968703"/>
          </a:xfrm>
          <a:prstGeom prst="rect">
            <a:avLst/>
          </a:prstGeom>
        </p:spPr>
      </p:pic>
      <p:sp>
        <p:nvSpPr>
          <p:cNvPr id="9" name="TextBox 8">
            <a:extLst>
              <a:ext uri="{FF2B5EF4-FFF2-40B4-BE49-F238E27FC236}">
                <a16:creationId xmlns:a16="http://schemas.microsoft.com/office/drawing/2014/main" id="{FAC8E16B-088E-C34A-ADB7-88AE92B8F0EE}"/>
              </a:ext>
            </a:extLst>
          </p:cNvPr>
          <p:cNvSpPr txBox="1"/>
          <p:nvPr/>
        </p:nvSpPr>
        <p:spPr>
          <a:xfrm>
            <a:off x="1676399" y="770767"/>
            <a:ext cx="678391" cy="400110"/>
          </a:xfrm>
          <a:prstGeom prst="rect">
            <a:avLst/>
          </a:prstGeom>
          <a:noFill/>
        </p:spPr>
        <p:txBody>
          <a:bodyPr wrap="none" rtlCol="0">
            <a:spAutoFit/>
          </a:bodyPr>
          <a:lstStyle/>
          <a:p>
            <a:r>
              <a:rPr lang="en-US" sz="2000" dirty="0">
                <a:solidFill>
                  <a:schemeClr val="bg1"/>
                </a:solidFill>
              </a:rPr>
              <a:t>Cs-Si</a:t>
            </a:r>
          </a:p>
        </p:txBody>
      </p:sp>
      <p:sp>
        <p:nvSpPr>
          <p:cNvPr id="10" name="TextBox 9">
            <a:extLst>
              <a:ext uri="{FF2B5EF4-FFF2-40B4-BE49-F238E27FC236}">
                <a16:creationId xmlns:a16="http://schemas.microsoft.com/office/drawing/2014/main" id="{4FBDCDC7-4EE1-7F48-A332-7322E876EE58}"/>
              </a:ext>
            </a:extLst>
          </p:cNvPr>
          <p:cNvSpPr txBox="1"/>
          <p:nvPr/>
        </p:nvSpPr>
        <p:spPr>
          <a:xfrm>
            <a:off x="3976255" y="2040751"/>
            <a:ext cx="753732" cy="400110"/>
          </a:xfrm>
          <a:prstGeom prst="rect">
            <a:avLst/>
          </a:prstGeom>
          <a:noFill/>
        </p:spPr>
        <p:txBody>
          <a:bodyPr wrap="none" rtlCol="0">
            <a:spAutoFit/>
          </a:bodyPr>
          <a:lstStyle/>
          <a:p>
            <a:r>
              <a:rPr lang="en-US" sz="2000" dirty="0">
                <a:solidFill>
                  <a:schemeClr val="bg1"/>
                </a:solidFill>
              </a:rPr>
              <a:t>Cs-Sb</a:t>
            </a:r>
          </a:p>
        </p:txBody>
      </p:sp>
      <p:cxnSp>
        <p:nvCxnSpPr>
          <p:cNvPr id="12" name="Straight Arrow Connector 11">
            <a:extLst>
              <a:ext uri="{FF2B5EF4-FFF2-40B4-BE49-F238E27FC236}">
                <a16:creationId xmlns:a16="http://schemas.microsoft.com/office/drawing/2014/main" id="{D67E35DF-8A2D-D746-8DFF-918F6E02EB2D}"/>
              </a:ext>
            </a:extLst>
          </p:cNvPr>
          <p:cNvCxnSpPr/>
          <p:nvPr/>
        </p:nvCxnSpPr>
        <p:spPr>
          <a:xfrm flipH="1">
            <a:off x="3588327" y="2341418"/>
            <a:ext cx="387928" cy="18010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8827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15746</TotalTime>
  <Words>1219</Words>
  <Application>Microsoft Macintosh PowerPoint</Application>
  <PresentationFormat>Widescreen</PresentationFormat>
  <Paragraphs>218</Paragraphs>
  <Slides>35</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Calibri Light</vt:lpstr>
      <vt:lpstr>Cambria Math</vt:lpstr>
      <vt:lpstr>Helvetica</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Talk</dc:title>
  <dc:creator>C Z</dc:creator>
  <cp:lastModifiedBy>Charles Zhang</cp:lastModifiedBy>
  <cp:revision>286</cp:revision>
  <dcterms:created xsi:type="dcterms:W3CDTF">2026-09-09T17:19:19Z</dcterms:created>
  <dcterms:modified xsi:type="dcterms:W3CDTF">2026-09-22T08:03:15Z</dcterms:modified>
</cp:coreProperties>
</file>