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11091381" r:id="rId2"/>
    <p:sldId id="772" r:id="rId3"/>
    <p:sldId id="871" r:id="rId4"/>
    <p:sldId id="1000" r:id="rId5"/>
    <p:sldId id="1060" r:id="rId6"/>
    <p:sldId id="799" r:id="rId7"/>
    <p:sldId id="978" r:id="rId8"/>
    <p:sldId id="1020" r:id="rId9"/>
    <p:sldId id="1014" r:id="rId10"/>
    <p:sldId id="1025" r:id="rId11"/>
    <p:sldId id="1028" r:id="rId12"/>
    <p:sldId id="1013" r:id="rId13"/>
    <p:sldId id="1029" r:id="rId14"/>
    <p:sldId id="1048" r:id="rId15"/>
    <p:sldId id="1075" r:id="rId16"/>
    <p:sldId id="1032" r:id="rId17"/>
    <p:sldId id="1049" r:id="rId18"/>
    <p:sldId id="1047" r:id="rId19"/>
    <p:sldId id="1080" r:id="rId20"/>
    <p:sldId id="907" r:id="rId21"/>
    <p:sldId id="908" r:id="rId22"/>
    <p:sldId id="909" r:id="rId23"/>
    <p:sldId id="910" r:id="rId24"/>
    <p:sldId id="924" r:id="rId25"/>
    <p:sldId id="971" r:id="rId26"/>
    <p:sldId id="1042" r:id="rId27"/>
    <p:sldId id="1078" r:id="rId28"/>
    <p:sldId id="1077" r:id="rId29"/>
    <p:sldId id="958" r:id="rId30"/>
    <p:sldId id="996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BCB9"/>
    <a:srgbClr val="C00000"/>
    <a:srgbClr val="000000"/>
    <a:srgbClr val="7F7F7F"/>
    <a:srgbClr val="003CF0"/>
    <a:srgbClr val="F2CBCB"/>
    <a:srgbClr val="A31611"/>
    <a:srgbClr val="BFBFBF"/>
    <a:srgbClr val="F5CECC"/>
    <a:srgbClr val="000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13" autoAdjust="0"/>
    <p:restoredTop sz="83704" autoAdjust="0"/>
  </p:normalViewPr>
  <p:slideViewPr>
    <p:cSldViewPr snapToGrid="0" showGuides="1">
      <p:cViewPr varScale="1">
        <p:scale>
          <a:sx n="97" d="100"/>
          <a:sy n="97" d="100"/>
        </p:scale>
        <p:origin x="118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174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8D3067A-6465-AF43-86D5-3CFDE42A73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B5BC161-69E5-C741-82BF-CF75C5A446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21531-4181-8E49-8BB3-B99F172C6AC7}" type="datetimeFigureOut">
              <a:rPr kumimoji="1" lang="zh-CN" altLang="en-US" smtClean="0"/>
              <a:t>2026/9/21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E1DFA6E-F908-2748-9FE4-4CF08A836A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DBF4F49-B68B-9549-8F90-C42259EE24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D68CA-7F25-F742-B648-EF5A1F7E7B8E}" type="slidenum">
              <a:rPr kumimoji="1" lang="zh-CN" altLang="en-US" smtClean="0"/>
              <a:t>‹N°›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08956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3848D-F749-4E8E-9D3B-EC45323D574A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50B3C-51CB-4D88-9B08-6EEAF475224B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379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58ECFD-6189-419B-8103-9ACC25D9F72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412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50B3C-51CB-4D88-9B08-6EEAF475224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341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50B3C-51CB-4D88-9B08-6EEAF475224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324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50B3C-51CB-4D88-9B08-6EEAF475224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495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50B3C-51CB-4D88-9B08-6EEAF475224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52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5" y="1139678"/>
            <a:ext cx="12180039" cy="572164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F3F6-BDD3-4B65-BC8D-3C7273DE17CE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‹N°›</a:t>
            </a:fld>
            <a:endParaRPr lang="zh-CN" altLang="en-US"/>
          </a:p>
        </p:txBody>
      </p:sp>
      <p:pic>
        <p:nvPicPr>
          <p:cNvPr id="9" name="图片 8"/>
          <p:cNvPicPr>
            <a:picLocks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000"/>
                    </a14:imgEffect>
                    <a14:imgEffect>
                      <a14:saturation sa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723" y="1588"/>
            <a:ext cx="12203723" cy="1143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676" y="202435"/>
            <a:ext cx="2148516" cy="70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073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978091"/>
            <a:ext cx="10515600" cy="5198872"/>
          </a:xfrm>
        </p:spPr>
        <p:txBody>
          <a:bodyPr/>
          <a:lstStyle>
            <a:lvl1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34648-F4AD-4DBA-ADE4-DDD1B9DD7540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-1201" y="6786675"/>
            <a:ext cx="12191265" cy="72000"/>
          </a:xfrm>
          <a:prstGeom prst="rect">
            <a:avLst/>
          </a:prstGeom>
          <a:solidFill>
            <a:srgbClr val="5C3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D796272D-8114-43B5-B49D-B9F591CFAEBC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00"/>
                    </a14:imgEffect>
                    <a14:imgEffect>
                      <a14:saturation sa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" t="11263" r="-25" b="11263"/>
          <a:stretch/>
        </p:blipFill>
        <p:spPr>
          <a:xfrm>
            <a:off x="0" y="0"/>
            <a:ext cx="12203723" cy="8855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9E56203-72C3-4276-ABD2-C09AC23BDC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91" y="136525"/>
            <a:ext cx="1870581" cy="609671"/>
          </a:xfrm>
          <a:prstGeom prst="rect">
            <a:avLst/>
          </a:prstGeom>
        </p:spPr>
      </p:pic>
      <p:sp>
        <p:nvSpPr>
          <p:cNvPr id="18" name="标题 1">
            <a:extLst>
              <a:ext uri="{FF2B5EF4-FFF2-40B4-BE49-F238E27FC236}">
                <a16:creationId xmlns:a16="http://schemas.microsoft.com/office/drawing/2014/main" id="{E295C89A-ED44-4578-9D34-695B3DB3E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788" y="151602"/>
            <a:ext cx="8820521" cy="582333"/>
          </a:xfrm>
        </p:spPr>
        <p:txBody>
          <a:bodyPr>
            <a:normAutofit/>
          </a:bodyPr>
          <a:lstStyle>
            <a:lvl1pPr algn="r">
              <a:defRPr sz="3200"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084152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BF1B5-7A68-4D81-825D-AA21FEF049CA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47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973A-9546-4E29-95D8-495A2BDBBBC4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756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D6C4D-6C88-4B7E-9667-163F82C9F000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617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D547E-C315-42DA-A8C5-7B9DB9D62350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671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2F77-20A5-4E14-B11D-F491B13766F0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1201" y="0"/>
            <a:ext cx="12193201" cy="6858675"/>
          </a:xfrm>
          <a:prstGeom prst="rect">
            <a:avLst/>
          </a:prstGeo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3032" y="6794295"/>
            <a:ext cx="12191265" cy="72000"/>
          </a:xfrm>
          <a:prstGeom prst="rect">
            <a:avLst/>
          </a:prstGeom>
          <a:solidFill>
            <a:srgbClr val="5C3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0877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CA0FE-C37B-4DC6-ACEA-424B0AA8A1F7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-1200" y="-19577"/>
            <a:ext cx="12191265" cy="54000"/>
          </a:xfrm>
          <a:prstGeom prst="rect">
            <a:avLst/>
          </a:prstGeom>
          <a:solidFill>
            <a:srgbClr val="A84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201" y="6786675"/>
            <a:ext cx="12191265" cy="72000"/>
          </a:xfrm>
          <a:prstGeom prst="rect">
            <a:avLst/>
          </a:prstGeom>
          <a:solidFill>
            <a:srgbClr val="5C3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4280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7603-09DD-44D7-A5C0-32FF89BDF213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536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B6A8-6206-4C7E-9847-16F92185110D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15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4D2E5-7390-49CF-8219-BC9E69A0DB0F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832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1CA36-A4A6-4F5F-9D17-CE542EF9EC96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248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44661-7ABF-4E3C-8618-3A66090700DC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8327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475963BF-FE9D-48D0-AAE5-D973D9836441}"/>
              </a:ext>
            </a:extLst>
          </p:cNvPr>
          <p:cNvSpPr/>
          <p:nvPr userDrawn="1"/>
        </p:nvSpPr>
        <p:spPr>
          <a:xfrm>
            <a:off x="3032" y="6794295"/>
            <a:ext cx="12191265" cy="72000"/>
          </a:xfrm>
          <a:prstGeom prst="rect">
            <a:avLst/>
          </a:prstGeom>
          <a:solidFill>
            <a:srgbClr val="5C3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F9DC240E-4767-41D6-AD9C-3C2F4AAB7B4B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fld id="{1629971A-A7F4-4413-8293-260B27FD2F8F}" type="slidenum">
              <a:rPr lang="zh-CN" altLang="en-US" smtClean="0"/>
              <a:pPr/>
              <a:t>‹N°›</a:t>
            </a:fld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68C2E9D-6BAD-4C36-B4DA-C9D1F6FAE51C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000"/>
                    </a14:imgEffect>
                    <a14:imgEffect>
                      <a14:saturation sa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" t="11263" r="-25" b="11263"/>
          <a:stretch/>
        </p:blipFill>
        <p:spPr>
          <a:xfrm>
            <a:off x="0" y="0"/>
            <a:ext cx="12203723" cy="88553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FBE5224-BCF7-471B-B2CE-7BD7C18089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91" y="136525"/>
            <a:ext cx="1870581" cy="60967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01788" y="151602"/>
            <a:ext cx="8889380" cy="582333"/>
          </a:xfrm>
        </p:spPr>
        <p:txBody>
          <a:bodyPr>
            <a:normAutofit/>
          </a:bodyPr>
          <a:lstStyle>
            <a:lvl1pPr algn="r">
              <a:defRPr sz="3200" b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804196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A7AE0-1FDD-4579-8D43-55C5E200F5DE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0984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629971A-A7F4-4413-8293-260B27FD2F8F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6005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jp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sv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25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50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7" Type="http://schemas.openxmlformats.org/officeDocument/2006/relationships/image" Target="../media/image62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2.png"/><Relationship Id="rId5" Type="http://schemas.openxmlformats.org/officeDocument/2006/relationships/image" Target="../media/image600.png"/><Relationship Id="rId10" Type="http://schemas.openxmlformats.org/officeDocument/2006/relationships/image" Target="../media/image38.png"/><Relationship Id="rId4" Type="http://schemas.openxmlformats.org/officeDocument/2006/relationships/image" Target="../media/image590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1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56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png"/><Relationship Id="rId11" Type="http://schemas.openxmlformats.org/officeDocument/2006/relationships/image" Target="../media/image45.jpeg"/><Relationship Id="rId5" Type="http://schemas.openxmlformats.org/officeDocument/2006/relationships/image" Target="../media/image41.png"/><Relationship Id="rId10" Type="http://schemas.openxmlformats.org/officeDocument/2006/relationships/image" Target="../media/image44.png"/><Relationship Id="rId4" Type="http://schemas.openxmlformats.org/officeDocument/2006/relationships/image" Target="../media/image40.png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1.png"/><Relationship Id="rId5" Type="http://schemas.openxmlformats.org/officeDocument/2006/relationships/image" Target="../media/image51.svg"/><Relationship Id="rId4" Type="http://schemas.openxmlformats.org/officeDocument/2006/relationships/image" Target="../media/image51.pn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0.png"/><Relationship Id="rId7" Type="http://schemas.openxmlformats.org/officeDocument/2006/relationships/image" Target="../media/image6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3.png"/><Relationship Id="rId5" Type="http://schemas.openxmlformats.org/officeDocument/2006/relationships/image" Target="../media/image64.png"/><Relationship Id="rId4" Type="http://schemas.openxmlformats.org/officeDocument/2006/relationships/image" Target="../media/image61.png"/><Relationship Id="rId9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microsoft.com/office/2007/relationships/hdphoto" Target="../media/hdphoto4.wdp"/><Relationship Id="rId4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tiff"/><Relationship Id="rId4" Type="http://schemas.openxmlformats.org/officeDocument/2006/relationships/image" Target="../media/image7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8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microsoft.com/office/2007/relationships/hdphoto" Target="../media/hdphoto9.wdp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3.jpeg"/><Relationship Id="rId4" Type="http://schemas.openxmlformats.org/officeDocument/2006/relationships/image" Target="../media/image9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B9C8D92-1FA2-471E-A20C-012C70D5C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98" y="1206745"/>
            <a:ext cx="3656724" cy="4980404"/>
          </a:xfrm>
          <a:prstGeom prst="rect">
            <a:avLst/>
          </a:prstGeom>
          <a:ln>
            <a:noFill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83C9BC7-180A-4896-80D4-88A7A0927D7D}"/>
              </a:ext>
            </a:extLst>
          </p:cNvPr>
          <p:cNvSpPr txBox="1"/>
          <p:nvPr/>
        </p:nvSpPr>
        <p:spPr>
          <a:xfrm>
            <a:off x="0" y="316638"/>
            <a:ext cx="121920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14DA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Accelerator: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14DA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14DA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Science, Technology &amp; Applications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DF69357-26CF-4304-AC87-A4BE019B4714}"/>
              </a:ext>
            </a:extLst>
          </p:cNvPr>
          <p:cNvSpPr txBox="1"/>
          <p:nvPr/>
        </p:nvSpPr>
        <p:spPr>
          <a:xfrm>
            <a:off x="4432161" y="1150647"/>
            <a:ext cx="734339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Aim</a:t>
            </a:r>
            <a:r>
              <a:rPr kumimoji="0" lang="en-GB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: A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premier 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Open-Access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journal for dissemination of 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high-impact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research across the full spectrum of particle accelerator science, technology, and its transformative applications. </a:t>
            </a:r>
            <a:r>
              <a:rPr kumimoji="0" lang="en-GB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 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APC is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free before 2030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kumimoji="0" lang="en-GB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Accelerator Physics &amp; Concepts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Advanced Accelerator Technologies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Accelerator Facilities &amp; Applications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Medical &amp; Industrial Applications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Cross-Disciplinary Integration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E227C75-E1F5-41FF-91A8-5674DE21550B}"/>
              </a:ext>
            </a:extLst>
          </p:cNvPr>
          <p:cNvSpPr txBox="1"/>
          <p:nvPr/>
        </p:nvSpPr>
        <p:spPr>
          <a:xfrm>
            <a:off x="4196953" y="5475802"/>
            <a:ext cx="7873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Welcome to submit your contributions!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054744B-692D-418C-8D94-1B55C9576A4C}"/>
              </a:ext>
            </a:extLst>
          </p:cNvPr>
          <p:cNvSpPr txBox="1"/>
          <p:nvPr/>
        </p:nvSpPr>
        <p:spPr>
          <a:xfrm>
            <a:off x="4432160" y="4563558"/>
            <a:ext cx="516904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Editor-In-Chief: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Prof. 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Zhentang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Zhao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Executive Editor-In-Chief: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Prof. Haixiao Deng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2DB165B-8979-4C92-B66D-5180935D4D19}"/>
              </a:ext>
            </a:extLst>
          </p:cNvPr>
          <p:cNvSpPr txBox="1"/>
          <p:nvPr/>
        </p:nvSpPr>
        <p:spPr>
          <a:xfrm>
            <a:off x="8804732" y="2695034"/>
            <a:ext cx="2822813" cy="18384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14DA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Research Article,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14DA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14DA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Review, Letter, Perspective, Dataset, Editorial, Erratum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Expected IF: ~5.0 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3" name="图片 12" descr="49d7789ff89b0a646bbffca95c9b4379">
            <a:extLst>
              <a:ext uri="{FF2B5EF4-FFF2-40B4-BE49-F238E27FC236}">
                <a16:creationId xmlns:a16="http://schemas.microsoft.com/office/drawing/2014/main" id="{ADAFFAE6-8689-4C03-8034-9BBE1E12C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5092" y="6148315"/>
            <a:ext cx="3473157" cy="604184"/>
          </a:xfrm>
          <a:prstGeom prst="rect">
            <a:avLst/>
          </a:prstGeom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EB14D010-DF23-46A2-BEDE-944C9A42C6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848" y="6268776"/>
            <a:ext cx="1711873" cy="36326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2C4AD3D-AB93-4CAF-9E87-08898688B4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9320" y="6176892"/>
            <a:ext cx="2127893" cy="54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266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6095710"/>
            <a:ext cx="424342" cy="424342"/>
          </a:xfrm>
          <a:prstGeom prst="rect">
            <a:avLst/>
          </a:prstGeom>
          <a:solidFill>
            <a:srgbClr val="74348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0" y="6520052"/>
            <a:ext cx="12192000" cy="0"/>
          </a:xfrm>
          <a:prstGeom prst="line">
            <a:avLst/>
          </a:prstGeom>
          <a:ln>
            <a:solidFill>
              <a:srgbClr val="7434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"/>
          <p:cNvSpPr txBox="1"/>
          <p:nvPr/>
        </p:nvSpPr>
        <p:spPr>
          <a:xfrm>
            <a:off x="3979545" y="4919588"/>
            <a:ext cx="423291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altLang="zh-CN" sz="2400" b="1" dirty="0" err="1">
                <a:solidFill>
                  <a:srgbClr val="743481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Renkai</a:t>
            </a:r>
            <a:r>
              <a:rPr lang="en-US" altLang="zh-CN" sz="2400" b="1" dirty="0">
                <a:solidFill>
                  <a:srgbClr val="743481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 Li</a:t>
            </a:r>
          </a:p>
          <a:p>
            <a:pPr algn="ctr">
              <a:spcBef>
                <a:spcPts val="300"/>
              </a:spcBef>
            </a:pPr>
            <a:r>
              <a:rPr lang="en-US" altLang="zh-CN" sz="2400" b="1" dirty="0">
                <a:solidFill>
                  <a:srgbClr val="743481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Tsinghua University</a:t>
            </a:r>
          </a:p>
          <a:p>
            <a:pPr algn="ctr">
              <a:spcBef>
                <a:spcPts val="300"/>
              </a:spcBef>
            </a:pPr>
            <a:r>
              <a:rPr lang="en-US" altLang="zh-CN" sz="2400" b="1" dirty="0">
                <a:solidFill>
                  <a:srgbClr val="743481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September</a:t>
            </a:r>
            <a:r>
              <a:rPr lang="zh-CN" altLang="en-US" sz="2400" b="1" dirty="0">
                <a:solidFill>
                  <a:srgbClr val="743481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400" b="1" dirty="0">
                <a:solidFill>
                  <a:srgbClr val="743481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22, 2026</a:t>
            </a:r>
          </a:p>
        </p:txBody>
      </p:sp>
      <p:sp>
        <p:nvSpPr>
          <p:cNvPr id="12" name="TextBox 5"/>
          <p:cNvSpPr txBox="1"/>
          <p:nvPr/>
        </p:nvSpPr>
        <p:spPr>
          <a:xfrm>
            <a:off x="1799662" y="2922213"/>
            <a:ext cx="9181814" cy="2178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600"/>
              </a:lnSpc>
              <a:defRPr/>
            </a:pPr>
            <a:r>
              <a:rPr lang="en-US" sz="3800" b="1" i="1" dirty="0">
                <a:solidFill>
                  <a:srgbClr val="682D7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icrosoft YaHei" panose="020B0503020204020204" pitchFamily="34" charset="-122"/>
              </a:rPr>
              <a:t>UED sources and photocathode R&amp;D at Tsinghua University </a:t>
            </a:r>
            <a:endParaRPr lang="en-CN" sz="3800" b="1" i="1" dirty="0">
              <a:solidFill>
                <a:srgbClr val="682D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Microsoft YaHei" panose="020B0503020204020204" pitchFamily="34" charset="-122"/>
            </a:endParaRPr>
          </a:p>
          <a:p>
            <a:pPr algn="ctr">
              <a:lnSpc>
                <a:spcPts val="5600"/>
              </a:lnSpc>
              <a:defRPr/>
            </a:pPr>
            <a:endParaRPr lang="zh-CN" altLang="en-US" sz="3800" b="1" i="1" dirty="0">
              <a:solidFill>
                <a:srgbClr val="682D7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Microsoft YaHei" panose="020B050302020402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036127C-B18D-4373-B8A2-EB851123C6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0"/>
          <a:stretch/>
        </p:blipFill>
        <p:spPr>
          <a:xfrm>
            <a:off x="10107058" y="246253"/>
            <a:ext cx="1769534" cy="82646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67044FD-C1E4-411F-85F2-C694DD0152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29"/>
          <a:stretch/>
        </p:blipFill>
        <p:spPr>
          <a:xfrm>
            <a:off x="8928439" y="134441"/>
            <a:ext cx="1095937" cy="10500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3B39D74-E371-5FC7-5F7C-26C198F379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34440"/>
            <a:ext cx="8637224" cy="248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30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94"/>
    </mc:Choice>
    <mc:Fallback xmlns="">
      <p:transition spd="slow" advTm="1579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6095710"/>
            <a:ext cx="424342" cy="424342"/>
          </a:xfrm>
          <a:prstGeom prst="rect">
            <a:avLst/>
          </a:prstGeom>
          <a:solidFill>
            <a:srgbClr val="74348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036127C-B18D-4373-B8A2-EB851123C6E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0"/>
          <a:stretch/>
        </p:blipFill>
        <p:spPr>
          <a:xfrm>
            <a:off x="10107058" y="246253"/>
            <a:ext cx="1769534" cy="82646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67044FD-C1E4-411F-85F2-C694DD0152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29"/>
          <a:stretch/>
        </p:blipFill>
        <p:spPr>
          <a:xfrm>
            <a:off x="8928439" y="134441"/>
            <a:ext cx="1095937" cy="1050092"/>
          </a:xfrm>
          <a:prstGeom prst="rect">
            <a:avLst/>
          </a:prstGeom>
        </p:spPr>
      </p:pic>
      <p:sp>
        <p:nvSpPr>
          <p:cNvPr id="4" name="MH_Others_2">
            <a:extLst>
              <a:ext uri="{FF2B5EF4-FFF2-40B4-BE49-F238E27FC236}">
                <a16:creationId xmlns:a16="http://schemas.microsoft.com/office/drawing/2014/main" id="{8E127355-CB7B-B04F-61C1-88916D148CE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0" y="106265"/>
            <a:ext cx="4839889" cy="1098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Acknowledgement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C263FD4F-F7F6-863F-24C3-8DC00D4BB6ED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95576" y="1257854"/>
            <a:ext cx="3931867" cy="4759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9200" indent="-349200">
              <a:lnSpc>
                <a:spcPct val="120000"/>
              </a:lnSpc>
              <a:spcBef>
                <a:spcPts val="1800"/>
              </a:spcBef>
              <a:buSzPct val="60000"/>
              <a:buFont typeface="Wingdings" panose="05000000000000000000" pitchFamily="2" charset="2"/>
              <a:buChar char="l"/>
              <a:defRPr/>
            </a:pPr>
            <a:r>
              <a:rPr lang="en-US" altLang="zh-CN" sz="2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Collaboration and discussions with many colleagues, especially at Cornell, UCLA, and SLAC</a:t>
            </a:r>
          </a:p>
          <a:p>
            <a:pPr marL="349200" indent="-349200">
              <a:lnSpc>
                <a:spcPct val="120000"/>
              </a:lnSpc>
              <a:spcBef>
                <a:spcPts val="1800"/>
              </a:spcBef>
              <a:buSzPct val="60000"/>
              <a:buFont typeface="Wingdings" panose="05000000000000000000" pitchFamily="2" charset="2"/>
              <a:buChar char="l"/>
              <a:defRPr/>
            </a:pPr>
            <a:r>
              <a:rPr lang="en-US" altLang="zh-CN" sz="2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Colleagues at Tsinghua &amp; team members</a:t>
            </a:r>
            <a:r>
              <a:rPr lang="en-US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: </a:t>
            </a:r>
            <a:r>
              <a:rPr lang="en-CN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</a:t>
            </a:r>
            <a:r>
              <a:rPr lang="en-US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r>
              <a:rPr lang="en-CN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X.</a:t>
            </a:r>
            <a:r>
              <a:rPr lang="en-CN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Tang,</a:t>
            </a:r>
            <a:r>
              <a:rPr lang="en-CN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W.</a:t>
            </a:r>
            <a:r>
              <a:rPr lang="en-CN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H.</a:t>
            </a:r>
            <a:r>
              <a:rPr lang="en-CN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Huang,</a:t>
            </a:r>
            <a:r>
              <a:rPr lang="en-CN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Y.</a:t>
            </a:r>
            <a:r>
              <a:rPr lang="en-CN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C. Du, L. M. Zheng, L. M. Zheng, P. W. Huang, Y. N. Yang, P. </a:t>
            </a:r>
            <a:r>
              <a:rPr lang="en-US" altLang="zh-CN" sz="2000" b="1" dirty="0" err="1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Lv</a:t>
            </a:r>
            <a:r>
              <a:rPr lang="en-US" altLang="zh-CN" sz="2000" b="1" dirty="0">
                <a:solidFill>
                  <a:srgbClr val="74348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Z. Y. Wang, B. T. Song, Z. X. Liu etc. </a:t>
            </a:r>
          </a:p>
          <a:p>
            <a:pPr marL="349200" indent="-349200">
              <a:lnSpc>
                <a:spcPct val="120000"/>
              </a:lnSpc>
              <a:spcBef>
                <a:spcPts val="1800"/>
              </a:spcBef>
              <a:buSzPct val="60000"/>
              <a:buFont typeface="Wingdings" panose="05000000000000000000" pitchFamily="2" charset="2"/>
              <a:buChar char="l"/>
              <a:defRPr/>
            </a:pPr>
            <a:r>
              <a:rPr lang="en-US" altLang="zh-CN" sz="2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Funding agencies</a:t>
            </a:r>
          </a:p>
        </p:txBody>
      </p:sp>
      <p:cxnSp>
        <p:nvCxnSpPr>
          <p:cNvPr id="6" name="直接连接符 6">
            <a:extLst>
              <a:ext uri="{FF2B5EF4-FFF2-40B4-BE49-F238E27FC236}">
                <a16:creationId xmlns:a16="http://schemas.microsoft.com/office/drawing/2014/main" id="{46AE6E13-3102-D618-1A42-002CDE139815}"/>
              </a:ext>
            </a:extLst>
          </p:cNvPr>
          <p:cNvCxnSpPr/>
          <p:nvPr/>
        </p:nvCxnSpPr>
        <p:spPr>
          <a:xfrm>
            <a:off x="0" y="6520052"/>
            <a:ext cx="12192000" cy="0"/>
          </a:xfrm>
          <a:prstGeom prst="line">
            <a:avLst/>
          </a:prstGeom>
          <a:ln>
            <a:solidFill>
              <a:srgbClr val="7434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6">
            <a:extLst>
              <a:ext uri="{FF2B5EF4-FFF2-40B4-BE49-F238E27FC236}">
                <a16:creationId xmlns:a16="http://schemas.microsoft.com/office/drawing/2014/main" id="{0C6024DD-B05D-B67E-F061-BAF793ED23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067" y="1336694"/>
            <a:ext cx="7138525" cy="475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52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94"/>
    </mc:Choice>
    <mc:Fallback xmlns="">
      <p:transition spd="slow" advTm="1579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061928-A42D-C407-FC88-9A1B64CF1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pPr/>
              <a:t>4</a:t>
            </a:fld>
            <a:endParaRPr lang="zh-CN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774EF9-7CB7-F88F-6083-548290BF3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04511-F6E1-01A5-23C5-7A9113D49385}"/>
              </a:ext>
            </a:extLst>
          </p:cNvPr>
          <p:cNvSpPr txBox="1"/>
          <p:nvPr/>
        </p:nvSpPr>
        <p:spPr>
          <a:xfrm>
            <a:off x="4176146" y="1483413"/>
            <a:ext cx="6283422" cy="1951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N" sz="2800" b="1" i="1" dirty="0">
                <a:solidFill>
                  <a:srgbClr val="C00000"/>
                </a:solidFill>
              </a:rPr>
              <a:t>Introduction</a:t>
            </a:r>
          </a:p>
          <a:p>
            <a:pPr marL="944563" indent="-493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N" sz="2800" b="1" i="1" dirty="0">
                <a:solidFill>
                  <a:srgbClr val="C00000"/>
                </a:solidFill>
              </a:rPr>
              <a:t>FORTRESS beamline </a:t>
            </a:r>
          </a:p>
          <a:p>
            <a:pPr marL="1608138" indent="-5794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N" sz="2800" b="1" i="1" dirty="0">
                <a:solidFill>
                  <a:srgbClr val="C00000"/>
                </a:solidFill>
              </a:rPr>
              <a:t>few-fs e-beam control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525933E-E523-DE86-7F8C-D1ADA90F9018}"/>
              </a:ext>
            </a:extLst>
          </p:cNvPr>
          <p:cNvSpPr>
            <a:spLocks noChangeAspect="1"/>
          </p:cNvSpPr>
          <p:nvPr/>
        </p:nvSpPr>
        <p:spPr>
          <a:xfrm>
            <a:off x="476987" y="1116223"/>
            <a:ext cx="3214543" cy="3214543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0FEB0D8-FE19-C78F-F495-5810043392CD}"/>
              </a:ext>
            </a:extLst>
          </p:cNvPr>
          <p:cNvSpPr>
            <a:spLocks noChangeAspect="1"/>
          </p:cNvSpPr>
          <p:nvPr/>
        </p:nvSpPr>
        <p:spPr>
          <a:xfrm>
            <a:off x="2226203" y="3324369"/>
            <a:ext cx="3214543" cy="321454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CB5452-B6DF-F00D-A418-E3001F78727A}"/>
              </a:ext>
            </a:extLst>
          </p:cNvPr>
          <p:cNvSpPr txBox="1"/>
          <p:nvPr/>
        </p:nvSpPr>
        <p:spPr>
          <a:xfrm>
            <a:off x="5579957" y="4069486"/>
            <a:ext cx="6283422" cy="1305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C00000"/>
                </a:solidFill>
              </a:rPr>
              <a:t>U</a:t>
            </a:r>
            <a:r>
              <a:rPr lang="en-CN" sz="2800" b="1" i="1" dirty="0">
                <a:solidFill>
                  <a:srgbClr val="C00000"/>
                </a:solidFill>
              </a:rPr>
              <a:t>ltrahigh-vacuum S-band gun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N" sz="2800" b="1" i="1" dirty="0">
                <a:solidFill>
                  <a:srgbClr val="C00000"/>
                </a:solidFill>
              </a:rPr>
              <a:t>Alkali-antimonide at high-field</a:t>
            </a:r>
          </a:p>
        </p:txBody>
      </p:sp>
    </p:spTree>
    <p:extLst>
      <p:ext uri="{BB962C8B-B14F-4D97-AF65-F5344CB8AC3E}">
        <p14:creationId xmlns:p14="http://schemas.microsoft.com/office/powerpoint/2010/main" val="1085938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49A18F-8E0B-53CC-C680-D1617756F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237C33-D996-5B45-07FA-368129AE5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Ultrafast electron diffraction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1E3C219-DD19-09A0-A7C3-BA709C702108}"/>
              </a:ext>
            </a:extLst>
          </p:cNvPr>
          <p:cNvGrpSpPr/>
          <p:nvPr/>
        </p:nvGrpSpPr>
        <p:grpSpPr>
          <a:xfrm>
            <a:off x="205928" y="1098086"/>
            <a:ext cx="5603358" cy="4434051"/>
            <a:chOff x="-2818098" y="1285239"/>
            <a:chExt cx="5365053" cy="4216944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1B3BDF8B-DC43-A152-4B15-E939261A25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2818098" y="1285239"/>
              <a:ext cx="5365053" cy="3603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30535D2-BAA1-5992-C94F-6075AE05363F}"/>
                </a:ext>
              </a:extLst>
            </p:cNvPr>
            <p:cNvSpPr/>
            <p:nvPr/>
          </p:nvSpPr>
          <p:spPr>
            <a:xfrm>
              <a:off x="-2743792" y="4967994"/>
              <a:ext cx="5216440" cy="5341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s-ES" sz="1400" dirty="0"/>
                <a:t>G. </a:t>
              </a:r>
              <a:r>
                <a:rPr lang="es-ES" sz="1400" dirty="0" err="1"/>
                <a:t>Mourou</a:t>
              </a:r>
              <a:r>
                <a:rPr lang="es-ES" sz="1400" dirty="0"/>
                <a:t> and S. </a:t>
              </a:r>
              <a:r>
                <a:rPr lang="es-ES" sz="1400" dirty="0" err="1"/>
                <a:t>Williamson</a:t>
              </a:r>
              <a:r>
                <a:rPr lang="es-ES" sz="1400" dirty="0"/>
                <a:t>, APL 41, 44 (1982)</a:t>
              </a:r>
            </a:p>
            <a:p>
              <a:pPr>
                <a:spcAft>
                  <a:spcPts val="300"/>
                </a:spcAft>
              </a:pPr>
              <a:r>
                <a:rPr lang="es-ES" sz="1400" dirty="0"/>
                <a:t>S. </a:t>
              </a:r>
              <a:r>
                <a:rPr lang="es-ES" sz="1400" dirty="0" err="1"/>
                <a:t>Williamson</a:t>
              </a:r>
              <a:r>
                <a:rPr lang="es-ES" sz="1400" dirty="0"/>
                <a:t>, G. Mourou and J. C. M. Li, PRL 52, 2364 (1984)</a:t>
              </a:r>
              <a:endParaRPr lang="en-US" sz="1400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0FD4253-6A3F-E48B-776C-965CC420B9C4}"/>
              </a:ext>
            </a:extLst>
          </p:cNvPr>
          <p:cNvSpPr txBox="1"/>
          <p:nvPr/>
        </p:nvSpPr>
        <p:spPr>
          <a:xfrm>
            <a:off x="699021" y="5735371"/>
            <a:ext cx="11392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sz="2400" b="1" dirty="0">
                <a:solidFill>
                  <a:srgbClr val="C00000"/>
                </a:solidFill>
              </a:rPr>
              <a:t>Full potential of (MeV) UED are being explored: science and instrument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CF8EE2-ACFF-6472-E38C-5E0CA9400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391" y="926297"/>
            <a:ext cx="4441610" cy="25528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1DCD26-766B-B3E4-7909-AD5566B031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6164" y="3566961"/>
            <a:ext cx="4852299" cy="12997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D73763-4C72-E6C6-1E94-D3CCB3BB388A}"/>
              </a:ext>
            </a:extLst>
          </p:cNvPr>
          <p:cNvSpPr txBox="1"/>
          <p:nvPr/>
        </p:nvSpPr>
        <p:spPr>
          <a:xfrm>
            <a:off x="6212389" y="4954488"/>
            <a:ext cx="57128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N" sz="1600" dirty="0"/>
              <a:t>https://lcls.slac.stanford.edu/instruments/slac-mev-ued/mev-ued-publications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7BEA80-D954-A7D6-6A7A-A8D5785DAFF6}"/>
              </a:ext>
            </a:extLst>
          </p:cNvPr>
          <p:cNvSpPr txBox="1"/>
          <p:nvPr/>
        </p:nvSpPr>
        <p:spPr>
          <a:xfrm>
            <a:off x="967833" y="6197036"/>
            <a:ext cx="10256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</a:rPr>
              <a:t>S</a:t>
            </a:r>
            <a:r>
              <a:rPr lang="en-CN" sz="2000" i="1" dirty="0">
                <a:solidFill>
                  <a:srgbClr val="0070C0"/>
                </a:solidFill>
              </a:rPr>
              <a:t>ensitive to Coulomb fields, large cross sections, large q-range, low radaition damage</a:t>
            </a:r>
            <a:r>
              <a:rPr lang="en-US" sz="2000" i="1" dirty="0">
                <a:solidFill>
                  <a:srgbClr val="0070C0"/>
                </a:solidFill>
              </a:rPr>
              <a:t>… </a:t>
            </a:r>
            <a:endParaRPr lang="en-CN" sz="20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231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6B9E6F-1F0A-93E3-0265-7BC7331EBF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260"/>
          <a:stretch>
            <a:fillRect/>
          </a:stretch>
        </p:blipFill>
        <p:spPr>
          <a:xfrm>
            <a:off x="138953" y="895649"/>
            <a:ext cx="8001747" cy="5854215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1B2BE6D-A2A8-4F27-B563-98505F74A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96C43BB-2586-4AAC-85C8-615F81421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altLang="zh-CN" dirty="0"/>
              <a:t>An R&amp;D facility for bright beams research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C1C33BD-D843-42E2-94E5-971F96A8660D}"/>
              </a:ext>
            </a:extLst>
          </p:cNvPr>
          <p:cNvSpPr txBox="1"/>
          <p:nvPr/>
        </p:nvSpPr>
        <p:spPr>
          <a:xfrm>
            <a:off x="3314615" y="1042230"/>
            <a:ext cx="23565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</a:rPr>
              <a:t>High resolution spectrometer</a:t>
            </a:r>
            <a:endParaRPr lang="zh-CN" alt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4E6F58C-42D2-42D9-BB4B-07A9E195AD7C}"/>
              </a:ext>
            </a:extLst>
          </p:cNvPr>
          <p:cNvSpPr txBox="1"/>
          <p:nvPr/>
        </p:nvSpPr>
        <p:spPr>
          <a:xfrm>
            <a:off x="4842375" y="2331383"/>
            <a:ext cx="1800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Beam study</a:t>
            </a:r>
            <a:endParaRPr lang="zh-CN" altLang="en-US" sz="2000" b="1" dirty="0"/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F9416A23-04CF-424E-B39F-F9B0A84EDB78}"/>
              </a:ext>
            </a:extLst>
          </p:cNvPr>
          <p:cNvCxnSpPr>
            <a:cxnSpLocks/>
          </p:cNvCxnSpPr>
          <p:nvPr/>
        </p:nvCxnSpPr>
        <p:spPr>
          <a:xfrm flipH="1">
            <a:off x="4510149" y="2687451"/>
            <a:ext cx="332226" cy="30236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4AD6870E-A4D6-4CA0-A0ED-8F5AF4AB3179}"/>
              </a:ext>
            </a:extLst>
          </p:cNvPr>
          <p:cNvSpPr txBox="1"/>
          <p:nvPr/>
        </p:nvSpPr>
        <p:spPr>
          <a:xfrm>
            <a:off x="346283" y="3333685"/>
            <a:ext cx="2142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Liquid/gas phase chamber</a:t>
            </a:r>
            <a:endParaRPr lang="zh-CN" altLang="en-US" sz="2000" b="1" dirty="0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657BC61D-E5F3-4DC9-9CC7-A4945565E2F1}"/>
              </a:ext>
            </a:extLst>
          </p:cNvPr>
          <p:cNvCxnSpPr>
            <a:cxnSpLocks/>
          </p:cNvCxnSpPr>
          <p:nvPr/>
        </p:nvCxnSpPr>
        <p:spPr>
          <a:xfrm flipV="1">
            <a:off x="1968478" y="3563888"/>
            <a:ext cx="685357" cy="4070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>
            <a:extLst>
              <a:ext uri="{FF2B5EF4-FFF2-40B4-BE49-F238E27FC236}">
                <a16:creationId xmlns:a16="http://schemas.microsoft.com/office/drawing/2014/main" id="{53DAFCCB-3AC4-45C2-903C-7910A715EAC7}"/>
              </a:ext>
            </a:extLst>
          </p:cNvPr>
          <p:cNvSpPr/>
          <p:nvPr/>
        </p:nvSpPr>
        <p:spPr>
          <a:xfrm rot="21317197">
            <a:off x="1014253" y="1022166"/>
            <a:ext cx="1908451" cy="103896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箭头连接符 12">
            <a:extLst>
              <a:ext uri="{FF2B5EF4-FFF2-40B4-BE49-F238E27FC236}">
                <a16:creationId xmlns:a16="http://schemas.microsoft.com/office/drawing/2014/main" id="{C993783D-7FB1-832B-A783-5EFC2AF57111}"/>
              </a:ext>
            </a:extLst>
          </p:cNvPr>
          <p:cNvCxnSpPr>
            <a:cxnSpLocks/>
          </p:cNvCxnSpPr>
          <p:nvPr/>
        </p:nvCxnSpPr>
        <p:spPr>
          <a:xfrm flipH="1">
            <a:off x="4013200" y="2547856"/>
            <a:ext cx="829175" cy="3192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338FF212-8496-4682-A7ED-DF51BCA5524A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2900409" y="1396173"/>
            <a:ext cx="414206" cy="2131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BDF33A60-4153-449C-8C96-8438DCE609D5}"/>
              </a:ext>
            </a:extLst>
          </p:cNvPr>
          <p:cNvCxnSpPr>
            <a:cxnSpLocks/>
          </p:cNvCxnSpPr>
          <p:nvPr/>
        </p:nvCxnSpPr>
        <p:spPr>
          <a:xfrm flipV="1">
            <a:off x="4726703" y="5572910"/>
            <a:ext cx="543512" cy="46455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>
            <a:extLst>
              <a:ext uri="{FF2B5EF4-FFF2-40B4-BE49-F238E27FC236}">
                <a16:creationId xmlns:a16="http://schemas.microsoft.com/office/drawing/2014/main" id="{ED0D112E-EEF4-445C-BB79-1576D5282536}"/>
              </a:ext>
            </a:extLst>
          </p:cNvPr>
          <p:cNvSpPr/>
          <p:nvPr/>
        </p:nvSpPr>
        <p:spPr>
          <a:xfrm rot="21317197">
            <a:off x="5114197" y="4534527"/>
            <a:ext cx="2706133" cy="111650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D01D8FB-36C4-408A-839F-E6ABBB71951E}"/>
              </a:ext>
            </a:extLst>
          </p:cNvPr>
          <p:cNvSpPr txBox="1"/>
          <p:nvPr/>
        </p:nvSpPr>
        <p:spPr>
          <a:xfrm>
            <a:off x="3652462" y="6037467"/>
            <a:ext cx="17153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altLang="zh-CN" dirty="0"/>
              <a:t>Gun and load-lock</a:t>
            </a:r>
            <a:endParaRPr lang="zh-CN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0531A7-7EF7-2B94-844F-4BFF98177F16}"/>
              </a:ext>
            </a:extLst>
          </p:cNvPr>
          <p:cNvSpPr txBox="1"/>
          <p:nvPr/>
        </p:nvSpPr>
        <p:spPr>
          <a:xfrm>
            <a:off x="7118429" y="1107653"/>
            <a:ext cx="4896517" cy="132343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CN" sz="4000" b="1" i="1" dirty="0"/>
              <a:t>FORTRESS </a:t>
            </a:r>
          </a:p>
          <a:p>
            <a:r>
              <a:rPr lang="en-CN" sz="2000" b="1" i="1" dirty="0"/>
              <a:t>Facility fOr Relativistic Time-Resolved Electron Sources and Scattering</a:t>
            </a:r>
          </a:p>
        </p:txBody>
      </p:sp>
      <p:cxnSp>
        <p:nvCxnSpPr>
          <p:cNvPr id="14" name="直接箭头连接符 24">
            <a:extLst>
              <a:ext uri="{FF2B5EF4-FFF2-40B4-BE49-F238E27FC236}">
                <a16:creationId xmlns:a16="http://schemas.microsoft.com/office/drawing/2014/main" id="{FE89C4B3-9CDE-3B17-CDCA-C777B1FB6606}"/>
              </a:ext>
            </a:extLst>
          </p:cNvPr>
          <p:cNvCxnSpPr>
            <a:cxnSpLocks/>
          </p:cNvCxnSpPr>
          <p:nvPr/>
        </p:nvCxnSpPr>
        <p:spPr>
          <a:xfrm flipV="1">
            <a:off x="3201788" y="4876495"/>
            <a:ext cx="844525" cy="46277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26">
            <a:extLst>
              <a:ext uri="{FF2B5EF4-FFF2-40B4-BE49-F238E27FC236}">
                <a16:creationId xmlns:a16="http://schemas.microsoft.com/office/drawing/2014/main" id="{7BA9DACA-92EA-62FA-E845-1FF97BAF6E5E}"/>
              </a:ext>
            </a:extLst>
          </p:cNvPr>
          <p:cNvSpPr txBox="1"/>
          <p:nvPr/>
        </p:nvSpPr>
        <p:spPr>
          <a:xfrm>
            <a:off x="2507421" y="5257090"/>
            <a:ext cx="1050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altLang="zh-CN" dirty="0"/>
              <a:t>Gun</a:t>
            </a:r>
            <a:endParaRPr lang="zh-CN" alt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FB00E0D-5240-A4A4-E954-3C94FB950819}"/>
              </a:ext>
            </a:extLst>
          </p:cNvPr>
          <p:cNvSpPr txBox="1"/>
          <p:nvPr/>
        </p:nvSpPr>
        <p:spPr>
          <a:xfrm>
            <a:off x="8348030" y="2782287"/>
            <a:ext cx="354730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C00000"/>
                </a:solidFill>
              </a:rPr>
              <a:t>Sources and c</a:t>
            </a:r>
            <a:r>
              <a:rPr lang="en-CN" sz="2200" b="1" dirty="0">
                <a:solidFill>
                  <a:srgbClr val="C00000"/>
                </a:solidFill>
              </a:rPr>
              <a:t>athodes</a:t>
            </a:r>
          </a:p>
          <a:p>
            <a:pPr marL="180000" indent="-180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2200" dirty="0">
                <a:solidFill>
                  <a:srgbClr val="C00000"/>
                </a:solidFill>
              </a:rPr>
              <a:t>Low emittance</a:t>
            </a:r>
            <a:endParaRPr lang="en-CN" altLang="zh-CN" sz="2200" dirty="0">
              <a:solidFill>
                <a:srgbClr val="C00000"/>
              </a:solidFill>
            </a:endParaRPr>
          </a:p>
          <a:p>
            <a:pPr marL="180000" indent="-180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2200" dirty="0">
                <a:solidFill>
                  <a:srgbClr val="C00000"/>
                </a:solidFill>
              </a:rPr>
              <a:t>f</a:t>
            </a:r>
            <a:r>
              <a:rPr lang="en-CN" altLang="zh-CN" sz="2200" dirty="0">
                <a:solidFill>
                  <a:srgbClr val="C00000"/>
                </a:solidFill>
              </a:rPr>
              <a:t>s bunch and timing</a:t>
            </a:r>
          </a:p>
          <a:p>
            <a:pPr marL="180000" indent="-180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2200" dirty="0">
                <a:solidFill>
                  <a:srgbClr val="C00000"/>
                </a:solidFill>
              </a:rPr>
              <a:t>A</a:t>
            </a:r>
            <a:r>
              <a:rPr lang="en-CN" altLang="zh-CN" sz="2200" dirty="0">
                <a:solidFill>
                  <a:srgbClr val="C00000"/>
                </a:solidFill>
              </a:rPr>
              <a:t>dvanced diagnostics</a:t>
            </a:r>
          </a:p>
          <a:p>
            <a:pPr marL="180000" indent="-180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zh-CN" sz="2200" dirty="0">
                <a:solidFill>
                  <a:srgbClr val="C00000"/>
                </a:solidFill>
              </a:rPr>
              <a:t>UED/UEM</a:t>
            </a:r>
          </a:p>
          <a:p>
            <a:pPr marL="180000" indent="-180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C00000"/>
                </a:solidFill>
              </a:rPr>
              <a:t>Training students</a:t>
            </a:r>
            <a:endParaRPr lang="en-CN" sz="2200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5FC34B-F7B9-392B-CF1F-3A4499BD107E}"/>
              </a:ext>
            </a:extLst>
          </p:cNvPr>
          <p:cNvSpPr txBox="1"/>
          <p:nvPr/>
        </p:nvSpPr>
        <p:spPr>
          <a:xfrm>
            <a:off x="1253858" y="4326165"/>
            <a:ext cx="14350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/>
              <a:t>Solid state chamber</a:t>
            </a:r>
            <a:endParaRPr lang="zh-CN" altLang="en-US" sz="1800" b="1" dirty="0"/>
          </a:p>
        </p:txBody>
      </p:sp>
      <p:sp>
        <p:nvSpPr>
          <p:cNvPr id="29" name="椭圆 25">
            <a:extLst>
              <a:ext uri="{FF2B5EF4-FFF2-40B4-BE49-F238E27FC236}">
                <a16:creationId xmlns:a16="http://schemas.microsoft.com/office/drawing/2014/main" id="{334F3A14-2750-3DCD-21DB-0A1685D3B40F}"/>
              </a:ext>
            </a:extLst>
          </p:cNvPr>
          <p:cNvSpPr/>
          <p:nvPr/>
        </p:nvSpPr>
        <p:spPr>
          <a:xfrm rot="21317197">
            <a:off x="3951793" y="4032834"/>
            <a:ext cx="1073279" cy="88357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8" name="直接箭头连接符 16">
            <a:extLst>
              <a:ext uri="{FF2B5EF4-FFF2-40B4-BE49-F238E27FC236}">
                <a16:creationId xmlns:a16="http://schemas.microsoft.com/office/drawing/2014/main" id="{876F3AE7-98FB-F4AD-7F57-3A4662FDF747}"/>
              </a:ext>
            </a:extLst>
          </p:cNvPr>
          <p:cNvCxnSpPr>
            <a:cxnSpLocks/>
          </p:cNvCxnSpPr>
          <p:nvPr/>
        </p:nvCxnSpPr>
        <p:spPr>
          <a:xfrm flipV="1">
            <a:off x="2688912" y="4326165"/>
            <a:ext cx="625703" cy="14845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812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6" grpId="0"/>
      <p:bldP spid="21" grpId="0" animBg="1"/>
      <p:bldP spid="26" grpId="0" animBg="1"/>
      <p:bldP spid="27" grpId="0"/>
      <p:bldP spid="15" grpId="0"/>
      <p:bldP spid="37" grpId="0"/>
      <p:bldP spid="10" grpId="0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3AAA3A-AB62-6E80-CCA7-16011CA79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37FA4A-16A5-F124-8351-CF7F1901F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Construction of FORTRESS</a:t>
            </a:r>
            <a:endParaRPr lang="en-C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4BF3F1-1A6D-BE75-89D3-4FD44880A3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9482">
            <a:off x="353043" y="1162878"/>
            <a:ext cx="6253824" cy="46903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0000" dir="5400000" sy="-100000" algn="bl" rotWithShape="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7ACC68-0B2A-747E-932E-AD279B3FA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74" y="1709903"/>
            <a:ext cx="6371772" cy="47788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0000" dir="5400000" sy="-100000" algn="bl" rotWithShape="0"/>
          </a:effectLst>
        </p:spPr>
      </p:pic>
      <p:pic>
        <p:nvPicPr>
          <p:cNvPr id="8" name="图片 23">
            <a:extLst>
              <a:ext uri="{FF2B5EF4-FFF2-40B4-BE49-F238E27FC236}">
                <a16:creationId xmlns:a16="http://schemas.microsoft.com/office/drawing/2014/main" id="{0A279D74-C3AA-7F4A-EC1C-8E210525FE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651" r="11496" b="9806"/>
          <a:stretch/>
        </p:blipFill>
        <p:spPr>
          <a:xfrm>
            <a:off x="5464873" y="982949"/>
            <a:ext cx="6611300" cy="35600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0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4C1E64-6E25-B9D8-B841-2085EC0997D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364"/>
          <a:stretch/>
        </p:blipFill>
        <p:spPr>
          <a:xfrm rot="311582">
            <a:off x="5425526" y="3132035"/>
            <a:ext cx="6614663" cy="36544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0000" dir="5400000" sy="-100000" algn="bl" rotWithShape="0"/>
          </a:effectLst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804C0AD-61F5-9A70-6E21-B25E63D6FAB2}"/>
              </a:ext>
            </a:extLst>
          </p:cNvPr>
          <p:cNvSpPr/>
          <p:nvPr/>
        </p:nvSpPr>
        <p:spPr>
          <a:xfrm>
            <a:off x="6287569" y="3353922"/>
            <a:ext cx="1843527" cy="697445"/>
          </a:xfrm>
          <a:prstGeom prst="roundRect">
            <a:avLst/>
          </a:prstGeom>
          <a:solidFill>
            <a:srgbClr val="C00000">
              <a:alpha val="8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bg1"/>
                </a:solidFill>
              </a:rPr>
              <a:t>Zhiyuan</a:t>
            </a:r>
            <a:r>
              <a:rPr lang="en-US" b="1" dirty="0">
                <a:solidFill>
                  <a:schemeClr val="bg1"/>
                </a:solidFill>
              </a:rPr>
              <a:t> Wang</a:t>
            </a:r>
            <a:endParaRPr lang="en-US" altLang="zh-CN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  <a:r>
              <a:rPr lang="en-US" b="1" baseline="30000" dirty="0">
                <a:solidFill>
                  <a:schemeClr val="bg1"/>
                </a:solidFill>
              </a:rPr>
              <a:t>st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yr</a:t>
            </a:r>
            <a:r>
              <a:rPr lang="en-CN" b="1" dirty="0">
                <a:solidFill>
                  <a:schemeClr val="bg1"/>
                </a:solidFill>
              </a:rPr>
              <a:t> grad.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DBA9BF7-9E3D-E164-ED72-EAC1F4C5756E}"/>
              </a:ext>
            </a:extLst>
          </p:cNvPr>
          <p:cNvSpPr/>
          <p:nvPr/>
        </p:nvSpPr>
        <p:spPr>
          <a:xfrm>
            <a:off x="8816593" y="3353921"/>
            <a:ext cx="1511161" cy="697445"/>
          </a:xfrm>
          <a:prstGeom prst="roundRect">
            <a:avLst/>
          </a:prstGeom>
          <a:solidFill>
            <a:srgbClr val="C00000">
              <a:alpha val="8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Peng </a:t>
            </a:r>
            <a:r>
              <a:rPr lang="en-US" b="1" dirty="0" err="1">
                <a:solidFill>
                  <a:schemeClr val="bg1"/>
                </a:solidFill>
              </a:rPr>
              <a:t>Lv</a:t>
            </a:r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  <a:r>
              <a:rPr lang="en-US" b="1" baseline="30000" dirty="0">
                <a:solidFill>
                  <a:schemeClr val="bg1"/>
                </a:solidFill>
              </a:rPr>
              <a:t>nd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yr</a:t>
            </a:r>
            <a:r>
              <a:rPr lang="en-CN" b="1" dirty="0">
                <a:solidFill>
                  <a:schemeClr val="bg1"/>
                </a:solidFill>
              </a:rPr>
              <a:t> grad.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6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B030A-8B2E-A3C7-A222-EFC3BD238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E515C7A6-A952-3A87-ADCA-32B079FF93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983" r="17484"/>
          <a:stretch>
            <a:fillRect/>
          </a:stretch>
        </p:blipFill>
        <p:spPr>
          <a:xfrm>
            <a:off x="6280955" y="2131226"/>
            <a:ext cx="4719291" cy="2540410"/>
          </a:xfrm>
          <a:prstGeom prst="rect">
            <a:avLst/>
          </a:prstGeom>
        </p:spPr>
      </p:pic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31578BF3-332A-220E-0D9B-5C3BA1B7BA79}"/>
              </a:ext>
            </a:extLst>
          </p:cNvPr>
          <p:cNvSpPr>
            <a:spLocks noChangeAspect="1"/>
          </p:cNvSpPr>
          <p:nvPr/>
        </p:nvSpPr>
        <p:spPr>
          <a:xfrm>
            <a:off x="11542092" y="3652610"/>
            <a:ext cx="317325" cy="3600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31750">
            <a:solidFill>
              <a:schemeClr val="bg1">
                <a:lumMod val="50000"/>
              </a:schemeClr>
            </a:solidFill>
          </a:ln>
          <a:scene3d>
            <a:camera prst="isometricOffAxis1Lef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19D9EF-B6A0-D396-2F21-D6BE77120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25C0F8-75F0-B76E-B201-CB8B9B70A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pitchFamily="2" charset="0"/>
                <a:cs typeface="Arial" panose="020B0604020202020204" pitchFamily="34" charset="0"/>
              </a:rPr>
              <a:t>T</a:t>
            </a:r>
            <a:r>
              <a:rPr lang="en-CN" dirty="0">
                <a:latin typeface="Helvetica" pitchFamily="2" charset="0"/>
                <a:cs typeface="Arial" panose="020B0604020202020204" pitchFamily="34" charset="0"/>
              </a:rPr>
              <a:t>emporal resolution and challenges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65C9F4F9-A47F-9B81-9A2C-08ABF0F24A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16666" y="1195337"/>
            <a:ext cx="4029556" cy="590844"/>
          </a:xfrm>
          <a:prstGeom prst="rect">
            <a:avLst/>
          </a:prstGeom>
        </p:spPr>
      </p:pic>
      <p:pic>
        <p:nvPicPr>
          <p:cNvPr id="4" name="图片 1">
            <a:extLst>
              <a:ext uri="{FF2B5EF4-FFF2-40B4-BE49-F238E27FC236}">
                <a16:creationId xmlns:a16="http://schemas.microsoft.com/office/drawing/2014/main" id="{9B92B675-992D-A1E6-8EBE-FE5BC4ED69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52" y="1082688"/>
            <a:ext cx="6143995" cy="3268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1252246-C37F-3A79-E7B1-05332483781B}"/>
                  </a:ext>
                </a:extLst>
              </p:cNvPr>
              <p:cNvSpPr txBox="1"/>
              <p:nvPr/>
            </p:nvSpPr>
            <p:spPr>
              <a:xfrm>
                <a:off x="316865" y="5034911"/>
                <a:ext cx="5263070" cy="885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80000" indent="-180000">
                  <a:lnSpc>
                    <a:spcPct val="11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en-US" altLang="zh-CN" sz="2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sub>
                    </m:sSub>
                  </m:oMath>
                </a14:m>
                <a:r>
                  <a:rPr lang="en-US" altLang="zh-CN" sz="2200" b="1" dirty="0">
                    <a:solidFill>
                      <a:srgbClr val="C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: </a:t>
                </a:r>
                <a:r>
                  <a:rPr lang="en-US" altLang="zh-CN" sz="2200" dirty="0">
                    <a:solidFill>
                      <a:srgbClr val="C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space-charge effects</a:t>
                </a:r>
              </a:p>
              <a:p>
                <a:pPr marL="180000" indent="-180000">
                  <a:lnSpc>
                    <a:spcPct val="11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sz="2200" dirty="0">
                  <a:solidFill>
                    <a:srgbClr val="C00000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1252246-C37F-3A79-E7B1-0533248378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865" y="5034911"/>
                <a:ext cx="5263070" cy="885179"/>
              </a:xfrm>
              <a:prstGeom prst="rect">
                <a:avLst/>
              </a:prstGeom>
              <a:blipFill>
                <a:blip r:embed="rId6"/>
                <a:stretch>
                  <a:fillRect l="-1202" t="-2817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0">
            <a:extLst>
              <a:ext uri="{FF2B5EF4-FFF2-40B4-BE49-F238E27FC236}">
                <a16:creationId xmlns:a16="http://schemas.microsoft.com/office/drawing/2014/main" id="{41517992-447D-EA89-25BF-25895B42FF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281" y="5042203"/>
            <a:ext cx="1800000" cy="159638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4E4B3A0-4FF8-89CA-9151-43DD09F57A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3556" y="5030336"/>
            <a:ext cx="1800000" cy="1603636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DAAF23F-9FF5-1C1C-E52D-1D81A3FB5A31}"/>
              </a:ext>
            </a:extLst>
          </p:cNvPr>
          <p:cNvCxnSpPr>
            <a:cxnSpLocks/>
          </p:cNvCxnSpPr>
          <p:nvPr/>
        </p:nvCxnSpPr>
        <p:spPr>
          <a:xfrm flipH="1" flipV="1">
            <a:off x="7266373" y="4012610"/>
            <a:ext cx="1037022" cy="6347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96A749A-BD4F-AF3E-BCEA-D3AB488226D0}"/>
              </a:ext>
            </a:extLst>
          </p:cNvPr>
          <p:cNvCxnSpPr>
            <a:cxnSpLocks/>
          </p:cNvCxnSpPr>
          <p:nvPr/>
        </p:nvCxnSpPr>
        <p:spPr>
          <a:xfrm flipV="1">
            <a:off x="11011535" y="4001941"/>
            <a:ext cx="493571" cy="61325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C66D5F1-9A88-6C08-D166-8289909CF6CA}"/>
              </a:ext>
            </a:extLst>
          </p:cNvPr>
          <p:cNvCxnSpPr>
            <a:cxnSpLocks/>
          </p:cNvCxnSpPr>
          <p:nvPr/>
        </p:nvCxnSpPr>
        <p:spPr>
          <a:xfrm>
            <a:off x="10546222" y="3832610"/>
            <a:ext cx="1154532" cy="0"/>
          </a:xfrm>
          <a:prstGeom prst="line">
            <a:avLst/>
          </a:prstGeom>
          <a:ln w="15875">
            <a:solidFill>
              <a:srgbClr val="8812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31BF368-CD6B-AA59-2477-C2A5EEC9034C}"/>
              </a:ext>
            </a:extLst>
          </p:cNvPr>
          <p:cNvCxnSpPr>
            <a:cxnSpLocks/>
          </p:cNvCxnSpPr>
          <p:nvPr/>
        </p:nvCxnSpPr>
        <p:spPr>
          <a:xfrm>
            <a:off x="11778122" y="3832610"/>
            <a:ext cx="400977" cy="0"/>
          </a:xfrm>
          <a:prstGeom prst="line">
            <a:avLst/>
          </a:prstGeom>
          <a:ln w="15875">
            <a:solidFill>
              <a:srgbClr val="8812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AA556B5-E2BA-4EA1-5C59-DA9350BFB17B}"/>
              </a:ext>
            </a:extLst>
          </p:cNvPr>
          <p:cNvCxnSpPr>
            <a:cxnSpLocks/>
          </p:cNvCxnSpPr>
          <p:nvPr/>
        </p:nvCxnSpPr>
        <p:spPr>
          <a:xfrm>
            <a:off x="10978022" y="3777572"/>
            <a:ext cx="722732" cy="55038"/>
          </a:xfrm>
          <a:prstGeom prst="line">
            <a:avLst/>
          </a:prstGeom>
          <a:ln w="15875">
            <a:solidFill>
              <a:srgbClr val="0001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D34FB1B-6C39-A2E8-BB46-205624AAC13E}"/>
              </a:ext>
            </a:extLst>
          </p:cNvPr>
          <p:cNvSpPr txBox="1"/>
          <p:nvPr/>
        </p:nvSpPr>
        <p:spPr>
          <a:xfrm>
            <a:off x="10737783" y="2393873"/>
            <a:ext cx="914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</a:t>
            </a:r>
            <a:r>
              <a:rPr lang="en-CN" dirty="0"/>
              <a:t>ump laser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11DCAC-2CAB-8E71-134E-66D6F59FA14C}"/>
              </a:ext>
            </a:extLst>
          </p:cNvPr>
          <p:cNvSpPr txBox="1"/>
          <p:nvPr/>
        </p:nvSpPr>
        <p:spPr>
          <a:xfrm>
            <a:off x="7394911" y="2491196"/>
            <a:ext cx="1075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cathode </a:t>
            </a:r>
            <a:r>
              <a:rPr lang="en-CN" dirty="0"/>
              <a:t>laser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FCC16F-1E28-B2CF-5116-7BF68D5D3E76}"/>
              </a:ext>
            </a:extLst>
          </p:cNvPr>
          <p:cNvSpPr txBox="1"/>
          <p:nvPr/>
        </p:nvSpPr>
        <p:spPr>
          <a:xfrm>
            <a:off x="9616748" y="3299983"/>
            <a:ext cx="107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e-</a:t>
            </a:r>
            <a:r>
              <a:rPr lang="en-US" dirty="0"/>
              <a:t> bunch</a:t>
            </a:r>
            <a:endParaRPr lang="en-CN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30E1F01-1C8F-76A5-3A19-9DDB71728FA7}"/>
              </a:ext>
            </a:extLst>
          </p:cNvPr>
          <p:cNvSpPr/>
          <p:nvPr/>
        </p:nvSpPr>
        <p:spPr>
          <a:xfrm>
            <a:off x="9680274" y="1007616"/>
            <a:ext cx="948594" cy="951088"/>
          </a:xfrm>
          <a:prstGeom prst="ellipse">
            <a:avLst/>
          </a:prstGeom>
          <a:noFill/>
          <a:ln w="57150">
            <a:solidFill>
              <a:srgbClr val="0001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32A9E9C-8AF9-BF07-72A4-E3D628109040}"/>
              </a:ext>
            </a:extLst>
          </p:cNvPr>
          <p:cNvSpPr/>
          <p:nvPr/>
        </p:nvSpPr>
        <p:spPr>
          <a:xfrm>
            <a:off x="8569481" y="1008307"/>
            <a:ext cx="948594" cy="9510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DCE578B-0FCD-5F83-460D-20B7264EA1CA}"/>
              </a:ext>
            </a:extLst>
          </p:cNvPr>
          <p:cNvSpPr txBox="1"/>
          <p:nvPr/>
        </p:nvSpPr>
        <p:spPr>
          <a:xfrm>
            <a:off x="8495219" y="4665579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Long bunch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FF2226E-DF11-678A-2198-5EDFAA18A043}"/>
              </a:ext>
            </a:extLst>
          </p:cNvPr>
          <p:cNvSpPr txBox="1"/>
          <p:nvPr/>
        </p:nvSpPr>
        <p:spPr>
          <a:xfrm>
            <a:off x="10249258" y="4647349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Short bunch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9D97130-9D45-B13E-97A5-D12EDDE91B19}"/>
              </a:ext>
            </a:extLst>
          </p:cNvPr>
          <p:cNvSpPr/>
          <p:nvPr/>
        </p:nvSpPr>
        <p:spPr>
          <a:xfrm>
            <a:off x="183036" y="4353942"/>
            <a:ext cx="60979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Filippetto</a:t>
            </a:r>
            <a:r>
              <a:rPr lang="en-US" altLang="zh-CN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, Musumeci, Li et. al., RMP</a:t>
            </a:r>
            <a:r>
              <a:rPr lang="zh-CN" altLang="en-US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94, 045004</a:t>
            </a:r>
            <a:r>
              <a:rPr lang="zh-CN" altLang="en-US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(2022)</a:t>
            </a:r>
            <a:endParaRPr lang="zh-CN" altLang="en-US" dirty="0"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CD739369-15E0-30AF-AF82-6D7DF45B53DF}"/>
                  </a:ext>
                </a:extLst>
              </p:cNvPr>
              <p:cNvSpPr txBox="1"/>
              <p:nvPr/>
            </p:nvSpPr>
            <p:spPr>
              <a:xfrm>
                <a:off x="316865" y="5601063"/>
                <a:ext cx="5263070" cy="8309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80000" indent="-180000">
                  <a:lnSpc>
                    <a:spcPct val="11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 sz="22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ToF</m:t>
                        </m:r>
                      </m:sub>
                    </m:sSub>
                  </m:oMath>
                </a14:m>
                <a:r>
                  <a:rPr lang="en-US" altLang="zh-CN" sz="2200" b="1" dirty="0">
                    <a:solidFill>
                      <a:srgbClr val="743481"/>
                    </a:solidFill>
                    <a:ea typeface="Microsoft YaHei" panose="020B0503020204020204" pitchFamily="34" charset="-122"/>
                  </a:rPr>
                  <a:t>: </a:t>
                </a:r>
                <a:r>
                  <a:rPr lang="en-US" altLang="zh-CN" sz="2200" dirty="0">
                    <a:solidFill>
                      <a:srgbClr val="C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fluctuations</a:t>
                </a:r>
                <a:r>
                  <a:rPr lang="en-US" altLang="zh-CN" sz="2200" b="1" dirty="0">
                    <a:solidFill>
                      <a:srgbClr val="743481"/>
                    </a:solidFill>
                    <a:ea typeface="Microsoft YaHei" panose="020B0503020204020204" pitchFamily="34" charset="-122"/>
                  </a:rPr>
                  <a:t> </a:t>
                </a:r>
                <a:r>
                  <a:rPr lang="en-US" altLang="zh-CN" sz="2200" dirty="0">
                    <a:solidFill>
                      <a:srgbClr val="C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due to RF amp. and RF phase-laser jitters</a:t>
                </a:r>
              </a:p>
            </p:txBody>
          </p:sp>
        </mc:Choice>
        <mc:Fallback xmlns="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CD739369-15E0-30AF-AF82-6D7DF45B5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865" y="5601063"/>
                <a:ext cx="5263070" cy="830933"/>
              </a:xfrm>
              <a:prstGeom prst="rect">
                <a:avLst/>
              </a:prstGeom>
              <a:blipFill>
                <a:blip r:embed="rId9"/>
                <a:stretch>
                  <a:fillRect l="-1202" t="-3030" b="-13636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6157762C-A0FF-D560-B195-1361426FCFE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27146"/>
          <a:stretch>
            <a:fillRect/>
          </a:stretch>
        </p:blipFill>
        <p:spPr>
          <a:xfrm>
            <a:off x="5556043" y="5085026"/>
            <a:ext cx="2609192" cy="14587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B4A08D5-AD12-F90A-4B40-45B44520A99F}"/>
              </a:ext>
            </a:extLst>
          </p:cNvPr>
          <p:cNvSpPr/>
          <p:nvPr/>
        </p:nvSpPr>
        <p:spPr>
          <a:xfrm>
            <a:off x="5447626" y="5006866"/>
            <a:ext cx="2770027" cy="153689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947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 animBg="1"/>
      <p:bldP spid="22" grpId="0" animBg="1"/>
      <p:bldP spid="104" grpId="0"/>
      <p:bldP spid="105" grpId="0"/>
      <p:bldP spid="112" grpId="0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>
            <a:extLst>
              <a:ext uri="{FF2B5EF4-FFF2-40B4-BE49-F238E27FC236}">
                <a16:creationId xmlns:a16="http://schemas.microsoft.com/office/drawing/2014/main" id="{9B07E0BC-575B-4BE9-F0C9-72629C211D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671"/>
          <a:stretch>
            <a:fillRect/>
          </a:stretch>
        </p:blipFill>
        <p:spPr>
          <a:xfrm>
            <a:off x="1905618" y="1392793"/>
            <a:ext cx="8245387" cy="3049877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2FC38154-4D19-5C4C-E35C-19402CFA2381}"/>
              </a:ext>
            </a:extLst>
          </p:cNvPr>
          <p:cNvSpPr/>
          <p:nvPr/>
        </p:nvSpPr>
        <p:spPr>
          <a:xfrm>
            <a:off x="6548207" y="4779912"/>
            <a:ext cx="4762637" cy="1817738"/>
          </a:xfrm>
          <a:prstGeom prst="rect">
            <a:avLst/>
          </a:prstGeom>
          <a:solidFill>
            <a:srgbClr val="E2F0D9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7001E18-3E7E-52FA-3309-F42D292EBEA0}"/>
              </a:ext>
            </a:extLst>
          </p:cNvPr>
          <p:cNvSpPr/>
          <p:nvPr/>
        </p:nvSpPr>
        <p:spPr>
          <a:xfrm>
            <a:off x="711062" y="4779912"/>
            <a:ext cx="4762637" cy="1817738"/>
          </a:xfrm>
          <a:prstGeom prst="rect">
            <a:avLst/>
          </a:prstGeom>
          <a:solidFill>
            <a:srgbClr val="E2F0D9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20110B-4599-0542-D4B3-9C7AF8331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46DDB1-5754-87A1-715B-637B12AE9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N" dirty="0">
                <a:latin typeface="Arial" panose="020B0604020202020204" pitchFamily="34" charset="0"/>
                <a:cs typeface="Arial" panose="020B0604020202020204" pitchFamily="34" charset="0"/>
              </a:rPr>
              <a:t>Criteria for temporal control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98CB488-4457-233B-E6D3-F751EF15C637}"/>
                  </a:ext>
                </a:extLst>
              </p:cNvPr>
              <p:cNvSpPr txBox="1"/>
              <p:nvPr/>
            </p:nvSpPr>
            <p:spPr>
              <a:xfrm>
                <a:off x="825365" y="5195534"/>
                <a:ext cx="4470535" cy="12575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𝛿𝛾</m:t>
                    </m:r>
                  </m:oMath>
                </a14:m>
                <a:r>
                  <a:rPr lang="en-US" altLang="zh-CN" sz="2200" dirty="0"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 inevitable, try make </a:t>
                </a:r>
                <a:r>
                  <a:rPr lang="en-US" altLang="zh-CN" sz="2200" i="1" dirty="0"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R</a:t>
                </a:r>
                <a:r>
                  <a:rPr lang="en-US" altLang="zh-CN" sz="2200" i="1" baseline="-25000" dirty="0"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56</a:t>
                </a:r>
                <a14:m>
                  <m:oMath xmlns:m="http://schemas.openxmlformats.org/officeDocument/2006/math"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altLang="zh-CN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altLang="zh-CN" sz="2200" dirty="0"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0</a:t>
                </a:r>
              </a:p>
              <a:p>
                <a:pPr marL="285750" indent="-285750">
                  <a:lnSpc>
                    <a:spcPct val="11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200" b="1" dirty="0"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RF phase-to-laser jitter can still cause TOF jitter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98CB488-4457-233B-E6D3-F751EF15C6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365" y="5195534"/>
                <a:ext cx="4470535" cy="1257588"/>
              </a:xfrm>
              <a:prstGeom prst="rect">
                <a:avLst/>
              </a:prstGeom>
              <a:blipFill>
                <a:blip r:embed="rId3"/>
                <a:stretch>
                  <a:fillRect l="-1412" t="-990" b="-7921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id="{30967982-3428-05F2-F1F8-C9A528267BDB}"/>
              </a:ext>
            </a:extLst>
          </p:cNvPr>
          <p:cNvSpPr txBox="1"/>
          <p:nvPr/>
        </p:nvSpPr>
        <p:spPr>
          <a:xfrm>
            <a:off x="6718301" y="5195612"/>
            <a:ext cx="4006405" cy="1180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2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Rotate LPS w/o affecting centroid TOF (no ‘active’ EM fields)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AB482A47-A583-B8F0-E4A1-AC8C0488D7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560" y="1261758"/>
            <a:ext cx="1366462" cy="1211885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6AD4546-770E-837F-7DC5-66620E73C3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218" y="1261758"/>
            <a:ext cx="1366462" cy="1217393"/>
          </a:xfrm>
          <a:prstGeom prst="rect">
            <a:avLst/>
          </a:prstGeom>
        </p:spPr>
      </p:pic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13A08182-4376-29F3-BCF2-D7824808F7BF}"/>
              </a:ext>
            </a:extLst>
          </p:cNvPr>
          <p:cNvSpPr/>
          <p:nvPr/>
        </p:nvSpPr>
        <p:spPr>
          <a:xfrm>
            <a:off x="584783" y="4496632"/>
            <a:ext cx="3854698" cy="571500"/>
          </a:xfrm>
          <a:prstGeom prst="roundRect">
            <a:avLst/>
          </a:prstGeom>
          <a:solidFill>
            <a:srgbClr val="C00000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F4DAD71-B317-423E-A7EF-138C342F44C2}"/>
              </a:ext>
            </a:extLst>
          </p:cNvPr>
          <p:cNvSpPr txBox="1"/>
          <p:nvPr/>
        </p:nvSpPr>
        <p:spPr>
          <a:xfrm>
            <a:off x="670359" y="4550360"/>
            <a:ext cx="4070126" cy="435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altLang="zh-CN" sz="2200" b="1" i="1" dirty="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Fix cathode-target TOF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1A0B3151-0773-9584-A471-64B5AC28CC12}"/>
              </a:ext>
            </a:extLst>
          </p:cNvPr>
          <p:cNvSpPr/>
          <p:nvPr/>
        </p:nvSpPr>
        <p:spPr>
          <a:xfrm>
            <a:off x="6416088" y="4496632"/>
            <a:ext cx="3854698" cy="571500"/>
          </a:xfrm>
          <a:prstGeom prst="roundRect">
            <a:avLst/>
          </a:prstGeom>
          <a:solidFill>
            <a:srgbClr val="C00000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B078696-6D1B-C506-F4AB-BE2BBE29C64D}"/>
              </a:ext>
            </a:extLst>
          </p:cNvPr>
          <p:cNvSpPr txBox="1"/>
          <p:nvPr/>
        </p:nvSpPr>
        <p:spPr>
          <a:xfrm>
            <a:off x="6509968" y="4562000"/>
            <a:ext cx="3967531" cy="4358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spcBef>
                <a:spcPts val="600"/>
              </a:spcBef>
              <a:defRPr sz="2200" b="1" i="1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Compress bunch duration</a:t>
            </a:r>
          </a:p>
        </p:txBody>
      </p:sp>
      <p:sp>
        <p:nvSpPr>
          <p:cNvPr id="58" name="Right Arrow 57">
            <a:extLst>
              <a:ext uri="{FF2B5EF4-FFF2-40B4-BE49-F238E27FC236}">
                <a16:creationId xmlns:a16="http://schemas.microsoft.com/office/drawing/2014/main" id="{053A76BE-CD6A-3870-F50B-AC4AF2E7111D}"/>
              </a:ext>
            </a:extLst>
          </p:cNvPr>
          <p:cNvSpPr/>
          <p:nvPr/>
        </p:nvSpPr>
        <p:spPr>
          <a:xfrm>
            <a:off x="10474789" y="1793073"/>
            <a:ext cx="274101" cy="20320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21F883-9256-38B1-11A0-6AC092C9473C}"/>
              </a:ext>
            </a:extLst>
          </p:cNvPr>
          <p:cNvSpPr txBox="1"/>
          <p:nvPr/>
        </p:nvSpPr>
        <p:spPr>
          <a:xfrm>
            <a:off x="7346448" y="1829694"/>
            <a:ext cx="12046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</a:t>
            </a:r>
            <a:r>
              <a:rPr lang="en-CN" sz="2400" dirty="0"/>
              <a:t>ump laser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28D2DC-DEC9-31AE-95BC-81B7DE00D325}"/>
              </a:ext>
            </a:extLst>
          </p:cNvPr>
          <p:cNvSpPr txBox="1"/>
          <p:nvPr/>
        </p:nvSpPr>
        <p:spPr>
          <a:xfrm>
            <a:off x="3356202" y="1835980"/>
            <a:ext cx="1398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cathode </a:t>
            </a:r>
            <a:r>
              <a:rPr lang="en-CN" sz="2400" dirty="0"/>
              <a:t>laser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1085FD-16CD-6D00-A02F-DF1A1493BDAE}"/>
              </a:ext>
            </a:extLst>
          </p:cNvPr>
          <p:cNvSpPr txBox="1"/>
          <p:nvPr/>
        </p:nvSpPr>
        <p:spPr>
          <a:xfrm>
            <a:off x="6951932" y="2934637"/>
            <a:ext cx="1398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e-</a:t>
            </a:r>
            <a:r>
              <a:rPr lang="en-US" sz="2400" dirty="0"/>
              <a:t> bunch</a:t>
            </a:r>
            <a:endParaRPr lang="en-CN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FE6DEC-99E4-0969-59F0-FCCDEA784A5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7146"/>
          <a:stretch>
            <a:fillRect/>
          </a:stretch>
        </p:blipFill>
        <p:spPr>
          <a:xfrm>
            <a:off x="70671" y="1006046"/>
            <a:ext cx="2430073" cy="135859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15E9B01-6A52-D282-3051-8FD8562D98DC}"/>
              </a:ext>
            </a:extLst>
          </p:cNvPr>
          <p:cNvGrpSpPr/>
          <p:nvPr/>
        </p:nvGrpSpPr>
        <p:grpSpPr>
          <a:xfrm>
            <a:off x="3703320" y="2166550"/>
            <a:ext cx="4554831" cy="1894277"/>
            <a:chOff x="3703320" y="2166550"/>
            <a:chExt cx="4554831" cy="1894277"/>
          </a:xfrm>
        </p:grpSpPr>
        <p:sp>
          <p:nvSpPr>
            <p:cNvPr id="8" name="Cube 7">
              <a:extLst>
                <a:ext uri="{FF2B5EF4-FFF2-40B4-BE49-F238E27FC236}">
                  <a16:creationId xmlns:a16="http://schemas.microsoft.com/office/drawing/2014/main" id="{FB4C4A95-61FA-4773-6B29-341DE234E5A0}"/>
                </a:ext>
              </a:extLst>
            </p:cNvPr>
            <p:cNvSpPr/>
            <p:nvPr/>
          </p:nvSpPr>
          <p:spPr>
            <a:xfrm>
              <a:off x="3703320" y="2166550"/>
              <a:ext cx="4554831" cy="1894277"/>
            </a:xfrm>
            <a:prstGeom prst="cube">
              <a:avLst>
                <a:gd name="adj" fmla="val 15874"/>
              </a:avLst>
            </a:prstGeom>
            <a:solidFill>
              <a:schemeClr val="tx1">
                <a:lumMod val="85000"/>
                <a:lumOff val="15000"/>
                <a:alpha val="8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635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BCC67BC-A7C0-1F06-07CA-2BA5C3D7D063}"/>
                </a:ext>
              </a:extLst>
            </p:cNvPr>
            <p:cNvSpPr txBox="1"/>
            <p:nvPr/>
          </p:nvSpPr>
          <p:spPr>
            <a:xfrm>
              <a:off x="3784097" y="2439715"/>
              <a:ext cx="4196176" cy="1482714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144000" indent="-14400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bg1"/>
                  </a:solidFill>
                </a:rPr>
                <a:t>Simultaneous sync. &amp; comp.</a:t>
              </a:r>
            </a:p>
            <a:p>
              <a:pPr marL="144000" indent="-14400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bg1"/>
                  </a:solidFill>
                </a:rPr>
                <a:t>Preserve beam brightness </a:t>
              </a:r>
              <a:r>
                <a:rPr lang="en-US" sz="2400" b="1" dirty="0">
                  <a:solidFill>
                    <a:schemeClr val="bg1"/>
                  </a:solidFill>
                </a:rPr>
                <a:t>Simple, reliable, clear</a:t>
              </a:r>
              <a:endParaRPr lang="en-CN" sz="2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" name="Graphic 9">
            <a:extLst>
              <a:ext uri="{FF2B5EF4-FFF2-40B4-BE49-F238E27FC236}">
                <a16:creationId xmlns:a16="http://schemas.microsoft.com/office/drawing/2014/main" id="{E1DE5572-460D-5FEE-E7BE-16ED8359EF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78838" y="1005256"/>
            <a:ext cx="3634482" cy="53291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167C0220-CF4C-5A10-F6F4-E161895FF052}"/>
              </a:ext>
            </a:extLst>
          </p:cNvPr>
          <p:cNvSpPr/>
          <p:nvPr/>
        </p:nvSpPr>
        <p:spPr>
          <a:xfrm>
            <a:off x="5872032" y="959002"/>
            <a:ext cx="1793688" cy="68638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7357CDC-11CC-31A5-FE8E-8574CAE6E734}"/>
                  </a:ext>
                </a:extLst>
              </p:cNvPr>
              <p:cNvSpPr txBox="1"/>
              <p:nvPr/>
            </p:nvSpPr>
            <p:spPr>
              <a:xfrm>
                <a:off x="136529" y="3464727"/>
                <a:ext cx="1614288" cy="7643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CN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7357CDC-11CC-31A5-FE8E-8574CAE6E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29" y="3464727"/>
                <a:ext cx="1614288" cy="764376"/>
              </a:xfrm>
              <a:prstGeom prst="rect">
                <a:avLst/>
              </a:prstGeom>
              <a:blipFill>
                <a:blip r:embed="rId9"/>
                <a:stretch>
                  <a:fillRect l="-3125" r="-3125" b="-17742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440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9" grpId="0" animBg="1"/>
      <p:bldP spid="50" grpId="0"/>
      <p:bldP spid="52" grpId="0"/>
      <p:bldP spid="55" grpId="0" animBg="1"/>
      <p:bldP spid="47" grpId="0"/>
      <p:bldP spid="56" grpId="0" animBg="1"/>
      <p:bldP spid="51" grpId="0"/>
      <p:bldP spid="58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A8901-D1CD-9B80-D58E-5040A1E26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900660-C38E-3D89-8A70-62E7A3B7F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10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7EE8423-6944-0BF6-D072-EF055296A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>
                <a:latin typeface="Arial" panose="020B0604020202020204" pitchFamily="34" charset="0"/>
                <a:cs typeface="Arial" panose="020B0604020202020204" pitchFamily="34" charset="0"/>
              </a:rPr>
              <a:t>a new method for few-fs control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634220-A573-5B01-96D5-AB7C71F1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43" y="2299522"/>
            <a:ext cx="11836113" cy="4056828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93A0658C-3E8D-0C91-440E-C9F837DCC0E0}"/>
              </a:ext>
            </a:extLst>
          </p:cNvPr>
          <p:cNvGrpSpPr/>
          <p:nvPr/>
        </p:nvGrpSpPr>
        <p:grpSpPr>
          <a:xfrm>
            <a:off x="-1" y="876300"/>
            <a:ext cx="12192000" cy="5981700"/>
            <a:chOff x="-1" y="876300"/>
            <a:chExt cx="12192000" cy="59817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C877654-F26B-FCC0-1817-93E26595DB6F}"/>
                </a:ext>
              </a:extLst>
            </p:cNvPr>
            <p:cNvGrpSpPr/>
            <p:nvPr/>
          </p:nvGrpSpPr>
          <p:grpSpPr>
            <a:xfrm>
              <a:off x="-1" y="876300"/>
              <a:ext cx="12192000" cy="5981700"/>
              <a:chOff x="-1" y="876300"/>
              <a:chExt cx="12192000" cy="5981700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7776A37-B36F-29B8-A63E-BC7DBDD3E19B}"/>
                  </a:ext>
                </a:extLst>
              </p:cNvPr>
              <p:cNvSpPr/>
              <p:nvPr/>
            </p:nvSpPr>
            <p:spPr>
              <a:xfrm>
                <a:off x="-1" y="876300"/>
                <a:ext cx="12192000" cy="5981700"/>
              </a:xfrm>
              <a:custGeom>
                <a:avLst/>
                <a:gdLst>
                  <a:gd name="connsiteX0" fmla="*/ 8639294 w 12192000"/>
                  <a:gd name="connsiteY0" fmla="*/ 4216125 h 5981700"/>
                  <a:gd name="connsiteX1" fmla="*/ 7955294 w 12192000"/>
                  <a:gd name="connsiteY1" fmla="*/ 4900125 h 5981700"/>
                  <a:gd name="connsiteX2" fmla="*/ 8639294 w 12192000"/>
                  <a:gd name="connsiteY2" fmla="*/ 5584125 h 5981700"/>
                  <a:gd name="connsiteX3" fmla="*/ 9323294 w 12192000"/>
                  <a:gd name="connsiteY3" fmla="*/ 4900125 h 5981700"/>
                  <a:gd name="connsiteX4" fmla="*/ 8639294 w 12192000"/>
                  <a:gd name="connsiteY4" fmla="*/ 4216125 h 5981700"/>
                  <a:gd name="connsiteX5" fmla="*/ 10224495 w 12192000"/>
                  <a:gd name="connsiteY5" fmla="*/ 2083095 h 5981700"/>
                  <a:gd name="connsiteX6" fmla="*/ 9448511 w 12192000"/>
                  <a:gd name="connsiteY6" fmla="*/ 2859079 h 5981700"/>
                  <a:gd name="connsiteX7" fmla="*/ 10224495 w 12192000"/>
                  <a:gd name="connsiteY7" fmla="*/ 3635063 h 5981700"/>
                  <a:gd name="connsiteX8" fmla="*/ 11000479 w 12192000"/>
                  <a:gd name="connsiteY8" fmla="*/ 2859079 h 5981700"/>
                  <a:gd name="connsiteX9" fmla="*/ 10224495 w 12192000"/>
                  <a:gd name="connsiteY9" fmla="*/ 2083095 h 5981700"/>
                  <a:gd name="connsiteX10" fmla="*/ 0 w 12192000"/>
                  <a:gd name="connsiteY10" fmla="*/ 0 h 5981700"/>
                  <a:gd name="connsiteX11" fmla="*/ 12192000 w 12192000"/>
                  <a:gd name="connsiteY11" fmla="*/ 0 h 5981700"/>
                  <a:gd name="connsiteX12" fmla="*/ 12192000 w 12192000"/>
                  <a:gd name="connsiteY12" fmla="*/ 5981700 h 5981700"/>
                  <a:gd name="connsiteX13" fmla="*/ 0 w 12192000"/>
                  <a:gd name="connsiteY13" fmla="*/ 5981700 h 598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192000" h="5981700">
                    <a:moveTo>
                      <a:pt x="8639294" y="4216125"/>
                    </a:moveTo>
                    <a:cubicBezTo>
                      <a:pt x="8261531" y="4216125"/>
                      <a:pt x="7955294" y="4522362"/>
                      <a:pt x="7955294" y="4900125"/>
                    </a:cubicBezTo>
                    <a:cubicBezTo>
                      <a:pt x="7955294" y="5277888"/>
                      <a:pt x="8261531" y="5584125"/>
                      <a:pt x="8639294" y="5584125"/>
                    </a:cubicBezTo>
                    <a:cubicBezTo>
                      <a:pt x="9017057" y="5584125"/>
                      <a:pt x="9323294" y="5277888"/>
                      <a:pt x="9323294" y="4900125"/>
                    </a:cubicBezTo>
                    <a:cubicBezTo>
                      <a:pt x="9323294" y="4522362"/>
                      <a:pt x="9017057" y="4216125"/>
                      <a:pt x="8639294" y="4216125"/>
                    </a:cubicBezTo>
                    <a:close/>
                    <a:moveTo>
                      <a:pt x="10224495" y="2083095"/>
                    </a:moveTo>
                    <a:cubicBezTo>
                      <a:pt x="9795931" y="2083095"/>
                      <a:pt x="9448511" y="2430515"/>
                      <a:pt x="9448511" y="2859079"/>
                    </a:cubicBezTo>
                    <a:cubicBezTo>
                      <a:pt x="9448511" y="3287643"/>
                      <a:pt x="9795931" y="3635063"/>
                      <a:pt x="10224495" y="3635063"/>
                    </a:cubicBezTo>
                    <a:cubicBezTo>
                      <a:pt x="10653059" y="3635063"/>
                      <a:pt x="11000479" y="3287643"/>
                      <a:pt x="11000479" y="2859079"/>
                    </a:cubicBezTo>
                    <a:cubicBezTo>
                      <a:pt x="11000479" y="2430515"/>
                      <a:pt x="10653059" y="2083095"/>
                      <a:pt x="10224495" y="2083095"/>
                    </a:cubicBezTo>
                    <a:close/>
                    <a:moveTo>
                      <a:pt x="0" y="0"/>
                    </a:moveTo>
                    <a:lnTo>
                      <a:pt x="12192000" y="0"/>
                    </a:lnTo>
                    <a:lnTo>
                      <a:pt x="12192000" y="5981700"/>
                    </a:lnTo>
                    <a:lnTo>
                      <a:pt x="0" y="5981700"/>
                    </a:lnTo>
                    <a:close/>
                  </a:path>
                </a:pathLst>
              </a:custGeom>
              <a:solidFill>
                <a:srgbClr val="BFBFBF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CN"/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857C6CF5-43DE-B3E0-5B72-35F1307B46C3}"/>
                  </a:ext>
                </a:extLst>
              </p:cNvPr>
              <p:cNvGrpSpPr/>
              <p:nvPr/>
            </p:nvGrpSpPr>
            <p:grpSpPr>
              <a:xfrm>
                <a:off x="6422084" y="1477509"/>
                <a:ext cx="4525316" cy="737110"/>
                <a:chOff x="7380528" y="1104390"/>
                <a:chExt cx="4525316" cy="737110"/>
              </a:xfrm>
            </p:grpSpPr>
            <p:sp>
              <p:nvSpPr>
                <p:cNvPr id="15" name="Rounded Rectangle 14">
                  <a:extLst>
                    <a:ext uri="{FF2B5EF4-FFF2-40B4-BE49-F238E27FC236}">
                      <a16:creationId xmlns:a16="http://schemas.microsoft.com/office/drawing/2014/main" id="{5F1ADEE3-FF9E-5F7C-4A0B-4C76BF09BFEA}"/>
                    </a:ext>
                  </a:extLst>
                </p:cNvPr>
                <p:cNvSpPr/>
                <p:nvPr/>
              </p:nvSpPr>
              <p:spPr>
                <a:xfrm>
                  <a:off x="7380528" y="1104390"/>
                  <a:ext cx="4525316" cy="737110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N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" name="TextBox 4">
                      <a:extLst>
                        <a:ext uri="{FF2B5EF4-FFF2-40B4-BE49-F238E27FC236}">
                          <a16:creationId xmlns:a16="http://schemas.microsoft.com/office/drawing/2014/main" id="{B5800DD3-48DD-2E67-A6B5-54C838265FF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93440" y="1203453"/>
                      <a:ext cx="4261103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28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CN" sz="28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igh-gradient </a:t>
                      </a:r>
                      <a14:m>
                        <m:oMath xmlns:m="http://schemas.openxmlformats.org/officeDocument/2006/math">
                          <m:r>
                            <a:rPr lang="en-CN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𝜶</m:t>
                          </m:r>
                        </m:oMath>
                      </a14:m>
                      <a:r>
                        <a:rPr lang="en-CN" sz="28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-magnet</a:t>
                      </a:r>
                    </a:p>
                  </p:txBody>
                </p:sp>
              </mc:Choice>
              <mc:Fallback xmlns="">
                <p:sp>
                  <p:nvSpPr>
                    <p:cNvPr id="5" name="TextBox 4">
                      <a:extLst>
                        <a:ext uri="{FF2B5EF4-FFF2-40B4-BE49-F238E27FC236}">
                          <a16:creationId xmlns:a16="http://schemas.microsoft.com/office/drawing/2014/main" id="{B5800DD3-48DD-2E67-A6B5-54C838265FF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93440" y="1203453"/>
                      <a:ext cx="4261103" cy="523220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l="-2967" t="-11905" r="-1780" b="-309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CN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10644F3A-2C3F-A31A-472C-5CBB5E86CCDB}"/>
                  </a:ext>
                </a:extLst>
              </p:cNvPr>
              <p:cNvGrpSpPr/>
              <p:nvPr/>
            </p:nvGrpSpPr>
            <p:grpSpPr>
              <a:xfrm>
                <a:off x="1408601" y="1485391"/>
                <a:ext cx="4409660" cy="737110"/>
                <a:chOff x="2867828" y="1104390"/>
                <a:chExt cx="4409660" cy="737110"/>
              </a:xfrm>
            </p:grpSpPr>
            <p:sp>
              <p:nvSpPr>
                <p:cNvPr id="14" name="Rounded Rectangle 13">
                  <a:extLst>
                    <a:ext uri="{FF2B5EF4-FFF2-40B4-BE49-F238E27FC236}">
                      <a16:creationId xmlns:a16="http://schemas.microsoft.com/office/drawing/2014/main" id="{0391BAFB-624E-9CD4-F7AB-1570EA9097B1}"/>
                    </a:ext>
                  </a:extLst>
                </p:cNvPr>
                <p:cNvSpPr/>
                <p:nvPr/>
              </p:nvSpPr>
              <p:spPr>
                <a:xfrm>
                  <a:off x="2867828" y="1104390"/>
                  <a:ext cx="4409660" cy="737110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N"/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7D5F07D0-DFA8-F108-A942-D037CE1142FC}"/>
                    </a:ext>
                  </a:extLst>
                </p:cNvPr>
                <p:cNvSpPr txBox="1"/>
                <p:nvPr/>
              </p:nvSpPr>
              <p:spPr>
                <a:xfrm>
                  <a:off x="2979758" y="1203453"/>
                  <a:ext cx="4198585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rgbClr val="C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Low-jitter photoinjector</a:t>
                  </a:r>
                  <a:endParaRPr lang="en-CN" sz="28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0249DCA-C865-65F7-CEC5-6A36B321FA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30700" y="2222501"/>
                <a:ext cx="3721100" cy="315799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642745CB-02E2-714B-5F98-71FB85A12D73}"/>
                  </a:ext>
                </a:extLst>
              </p:cNvPr>
              <p:cNvCxnSpPr>
                <a:cxnSpLocks/>
                <a:stCxn id="15" idx="2"/>
              </p:cNvCxnSpPr>
              <p:nvPr/>
            </p:nvCxnSpPr>
            <p:spPr>
              <a:xfrm>
                <a:off x="8684742" y="2214619"/>
                <a:ext cx="992658" cy="947681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2B7EA34-C58F-C23A-A58B-6C3EDED8E2BF}"/>
                </a:ext>
              </a:extLst>
            </p:cNvPr>
            <p:cNvSpPr/>
            <p:nvPr/>
          </p:nvSpPr>
          <p:spPr>
            <a:xfrm>
              <a:off x="7937499" y="5092700"/>
              <a:ext cx="1368000" cy="1368000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251188C-9EE8-E116-2D64-CDC0EBE22224}"/>
                </a:ext>
              </a:extLst>
            </p:cNvPr>
            <p:cNvSpPr/>
            <p:nvPr/>
          </p:nvSpPr>
          <p:spPr>
            <a:xfrm>
              <a:off x="9439628" y="2932325"/>
              <a:ext cx="1548000" cy="1548000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</p:grpSp>
      <p:pic>
        <p:nvPicPr>
          <p:cNvPr id="7" name="图片 23">
            <a:extLst>
              <a:ext uri="{FF2B5EF4-FFF2-40B4-BE49-F238E27FC236}">
                <a16:creationId xmlns:a16="http://schemas.microsoft.com/office/drawing/2014/main" id="{3E5763BE-61DE-A6D0-9A7B-AA6A51A890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5" t="4297" r="8562" b="23083"/>
          <a:stretch>
            <a:fillRect/>
          </a:stretch>
        </p:blipFill>
        <p:spPr>
          <a:xfrm>
            <a:off x="297537" y="2364866"/>
            <a:ext cx="1325366" cy="1736228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6E91DE4A-5C27-2418-3017-B99D6E92DC4B}"/>
              </a:ext>
            </a:extLst>
          </p:cNvPr>
          <p:cNvSpPr txBox="1"/>
          <p:nvPr/>
        </p:nvSpPr>
        <p:spPr>
          <a:xfrm>
            <a:off x="94335" y="4101094"/>
            <a:ext cx="2764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sz="1600" b="1" dirty="0">
                <a:solidFill>
                  <a:srgbClr val="7030A0"/>
                </a:solidFill>
              </a:rPr>
              <a:t>Y</a:t>
            </a:r>
            <a:r>
              <a:rPr lang="en-US" sz="1600" b="1" dirty="0" err="1">
                <a:solidFill>
                  <a:srgbClr val="7030A0"/>
                </a:solidFill>
              </a:rPr>
              <a:t>ining</a:t>
            </a:r>
            <a:r>
              <a:rPr lang="en-US" sz="1600" b="1" dirty="0">
                <a:solidFill>
                  <a:srgbClr val="7030A0"/>
                </a:solidFill>
              </a:rPr>
              <a:t> Yang</a:t>
            </a:r>
          </a:p>
          <a:p>
            <a:r>
              <a:rPr lang="en-US" sz="1600" b="1" dirty="0">
                <a:solidFill>
                  <a:srgbClr val="7030A0"/>
                </a:solidFill>
              </a:rPr>
              <a:t>Now postdoc @ UCLA</a:t>
            </a:r>
          </a:p>
        </p:txBody>
      </p:sp>
    </p:spTree>
    <p:extLst>
      <p:ext uri="{BB962C8B-B14F-4D97-AF65-F5344CB8AC3E}">
        <p14:creationId xmlns:p14="http://schemas.microsoft.com/office/powerpoint/2010/main" val="395008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0BE8B0-F8D4-5EF7-6991-FC6F3B83E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>
                <a:solidFill>
                  <a:srgbClr val="C00000"/>
                </a:solidFill>
              </a:rPr>
              <a:pPr/>
              <a:t>11</a:t>
            </a:fld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5F63991-589E-632D-5BD5-FD5AC34A0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</a:t>
            </a:r>
            <a:r>
              <a:rPr lang="en-CN" dirty="0"/>
              <a:t>ow-jitter photoinjector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31F1BFC-774D-DFD4-1FE6-9406F23B8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21" y="971287"/>
            <a:ext cx="2733162" cy="198581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558BC82-8F4F-E3D0-E8AF-5AD556BC7DE5}"/>
              </a:ext>
            </a:extLst>
          </p:cNvPr>
          <p:cNvSpPr/>
          <p:nvPr/>
        </p:nvSpPr>
        <p:spPr>
          <a:xfrm>
            <a:off x="9863326" y="1484269"/>
            <a:ext cx="165100" cy="2412000"/>
          </a:xfrm>
          <a:prstGeom prst="rect">
            <a:avLst/>
          </a:prstGeom>
          <a:solidFill>
            <a:srgbClr val="7F7F7F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ACADC7-104A-80DE-46AB-FF5618A5F893}"/>
              </a:ext>
            </a:extLst>
          </p:cNvPr>
          <p:cNvSpPr/>
          <p:nvPr/>
        </p:nvSpPr>
        <p:spPr>
          <a:xfrm>
            <a:off x="10163890" y="1484269"/>
            <a:ext cx="165100" cy="2412000"/>
          </a:xfrm>
          <a:prstGeom prst="rect">
            <a:avLst/>
          </a:prstGeom>
          <a:solidFill>
            <a:srgbClr val="7F7F7F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D9FF016-282B-A867-6576-584170F28F34}"/>
              </a:ext>
            </a:extLst>
          </p:cNvPr>
          <p:cNvSpPr txBox="1"/>
          <p:nvPr/>
        </p:nvSpPr>
        <p:spPr>
          <a:xfrm>
            <a:off x="4324078" y="4617623"/>
            <a:ext cx="1068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Large </a:t>
            </a:r>
            <a:r>
              <a:rPr lang="en-US" sz="2400" dirty="0" err="1"/>
              <a:t>ToF</a:t>
            </a:r>
            <a:r>
              <a:rPr lang="en-US" sz="2400" dirty="0"/>
              <a:t> jitter</a:t>
            </a:r>
            <a:endParaRPr lang="en-CN" sz="2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19EA38-E0FD-9233-4C17-E9F14248B654}"/>
              </a:ext>
            </a:extLst>
          </p:cNvPr>
          <p:cNvSpPr txBox="1"/>
          <p:nvPr/>
        </p:nvSpPr>
        <p:spPr>
          <a:xfrm>
            <a:off x="5912581" y="4603707"/>
            <a:ext cx="1594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Large energy jitter</a:t>
            </a:r>
            <a:endParaRPr lang="en-CN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38B4A30-69AF-A104-5519-728793188708}"/>
                  </a:ext>
                </a:extLst>
              </p:cNvPr>
              <p:cNvSpPr txBox="1"/>
              <p:nvPr/>
            </p:nvSpPr>
            <p:spPr>
              <a:xfrm>
                <a:off x="7957947" y="5616925"/>
                <a:ext cx="19053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216000" indent="-216000">
                  <a:buFont typeface="Arial" panose="020B0604020202020204" pitchFamily="34" charset="0"/>
                  <a:buChar char="•"/>
                  <a:defRPr sz="2400"/>
                </a:lvl1pPr>
              </a:lstStyle>
              <a:p>
                <a14:m>
                  <m:oMath xmlns:m="http://schemas.openxmlformats.org/officeDocument/2006/math">
                    <m:r>
                      <a:rPr lang="zh-CN" altLang="en-US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RF amp. </a:t>
                </a:r>
                <a:endParaRPr lang="en-CN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38B4A30-69AF-A104-5519-728793188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7947" y="5616925"/>
                <a:ext cx="1905380" cy="461665"/>
              </a:xfrm>
              <a:prstGeom prst="rect">
                <a:avLst/>
              </a:prstGeom>
              <a:blipFill>
                <a:blip r:embed="rId4"/>
                <a:stretch>
                  <a:fillRect l="-3974" t="-10811" r="-1325" b="-27027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1C6A71-B0C4-8338-CDF6-37074A36EC64}"/>
                  </a:ext>
                </a:extLst>
              </p:cNvPr>
              <p:cNvSpPr txBox="1"/>
              <p:nvPr/>
            </p:nvSpPr>
            <p:spPr>
              <a:xfrm>
                <a:off x="9908642" y="4959967"/>
                <a:ext cx="22456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4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</a:rPr>
                  <a:t>momentum</a:t>
                </a:r>
                <a:endParaRPr lang="en-CN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1C6A71-B0C4-8338-CDF6-37074A36EC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8642" y="4959967"/>
                <a:ext cx="2245643" cy="461665"/>
              </a:xfrm>
              <a:prstGeom prst="rect">
                <a:avLst/>
              </a:prstGeom>
              <a:blipFill>
                <a:blip r:embed="rId5"/>
                <a:stretch>
                  <a:fillRect l="-562" t="-10811" b="-27027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7048A11-34D3-715A-3407-446B7B70A194}"/>
                  </a:ext>
                </a:extLst>
              </p:cNvPr>
              <p:cNvSpPr txBox="1"/>
              <p:nvPr/>
            </p:nvSpPr>
            <p:spPr>
              <a:xfrm>
                <a:off x="9908641" y="6297910"/>
                <a:ext cx="224564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4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ToF</a:t>
                </a:r>
                <a:endParaRPr lang="en-CN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7048A11-34D3-715A-3407-446B7B70A1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8641" y="6297910"/>
                <a:ext cx="2245643" cy="461665"/>
              </a:xfrm>
              <a:prstGeom prst="rect">
                <a:avLst/>
              </a:prstGeom>
              <a:blipFill>
                <a:blip r:embed="rId6"/>
                <a:stretch>
                  <a:fillRect l="-562" t="-7895" b="-26316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3AC5B91-75DF-CB0B-CDB9-E61DB94707DB}"/>
              </a:ext>
            </a:extLst>
          </p:cNvPr>
          <p:cNvCxnSpPr/>
          <p:nvPr/>
        </p:nvCxnSpPr>
        <p:spPr>
          <a:xfrm flipV="1">
            <a:off x="9367017" y="5223225"/>
            <a:ext cx="541625" cy="3937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E25D0AE-DEBF-DA34-0121-9CD898D79D95}"/>
              </a:ext>
            </a:extLst>
          </p:cNvPr>
          <p:cNvCxnSpPr>
            <a:cxnSpLocks/>
          </p:cNvCxnSpPr>
          <p:nvPr/>
        </p:nvCxnSpPr>
        <p:spPr>
          <a:xfrm>
            <a:off x="9367017" y="6117780"/>
            <a:ext cx="541624" cy="3729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8C0B8F6-A074-5901-BBB9-3050C27D8551}"/>
              </a:ext>
            </a:extLst>
          </p:cNvPr>
          <p:cNvCxnSpPr>
            <a:cxnSpLocks/>
          </p:cNvCxnSpPr>
          <p:nvPr/>
        </p:nvCxnSpPr>
        <p:spPr>
          <a:xfrm flipV="1">
            <a:off x="10513907" y="5421632"/>
            <a:ext cx="0" cy="830335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6A61B82-93FF-6035-D79B-F44965CCC634}"/>
                  </a:ext>
                </a:extLst>
              </p:cNvPr>
              <p:cNvSpPr txBox="1"/>
              <p:nvPr/>
            </p:nvSpPr>
            <p:spPr>
              <a:xfrm>
                <a:off x="7957946" y="4444890"/>
                <a:ext cx="45185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6000" indent="-2160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C00000"/>
                    </a:solidFill>
                  </a:rPr>
                  <a:t>Much less impact from </a:t>
                </a:r>
                <a14:m>
                  <m:oMath xmlns:m="http://schemas.openxmlformats.org/officeDocument/2006/math">
                    <m:r>
                      <a:rPr lang="zh-CN" altLang="en-US" sz="24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∆</m:t>
                    </m:r>
                    <m:r>
                      <a:rPr lang="zh-CN" altLang="en-US" sz="24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CN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6A61B82-93FF-6035-D79B-F44965CCC6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7946" y="4444890"/>
                <a:ext cx="4518596" cy="461665"/>
              </a:xfrm>
              <a:prstGeom prst="rect">
                <a:avLst/>
              </a:prstGeom>
              <a:blipFill>
                <a:blip r:embed="rId7"/>
                <a:stretch>
                  <a:fillRect l="-1681" t="-7895" b="-26316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Picture 46">
            <a:extLst>
              <a:ext uri="{FF2B5EF4-FFF2-40B4-BE49-F238E27FC236}">
                <a16:creationId xmlns:a16="http://schemas.microsoft.com/office/drawing/2014/main" id="{71D35DA8-50D0-643F-7FFC-32D552BE5DA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9180"/>
          <a:stretch>
            <a:fillRect/>
          </a:stretch>
        </p:blipFill>
        <p:spPr>
          <a:xfrm>
            <a:off x="7877243" y="1396041"/>
            <a:ext cx="4302365" cy="272723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578EB5E-76B5-D196-F17D-2646D757A75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89412"/>
          <a:stretch>
            <a:fillRect/>
          </a:stretch>
        </p:blipFill>
        <p:spPr>
          <a:xfrm>
            <a:off x="7769127" y="4096603"/>
            <a:ext cx="4518597" cy="323618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4CD903CD-0EF0-A10C-10A8-CD62DA67CB5C}"/>
              </a:ext>
            </a:extLst>
          </p:cNvPr>
          <p:cNvSpPr>
            <a:spLocks noChangeAspect="1"/>
          </p:cNvSpPr>
          <p:nvPr/>
        </p:nvSpPr>
        <p:spPr>
          <a:xfrm>
            <a:off x="10055840" y="1518296"/>
            <a:ext cx="161404" cy="2358000"/>
          </a:xfrm>
          <a:prstGeom prst="rect">
            <a:avLst/>
          </a:prstGeom>
          <a:solidFill>
            <a:srgbClr val="7F7F7F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0554C13-73A2-8C32-9DF1-C83551B510F9}"/>
              </a:ext>
            </a:extLst>
          </p:cNvPr>
          <p:cNvSpPr>
            <a:spLocks noChangeAspect="1"/>
          </p:cNvSpPr>
          <p:nvPr/>
        </p:nvSpPr>
        <p:spPr>
          <a:xfrm>
            <a:off x="10262570" y="1518296"/>
            <a:ext cx="161404" cy="2358000"/>
          </a:xfrm>
          <a:prstGeom prst="rect">
            <a:avLst/>
          </a:prstGeom>
          <a:solidFill>
            <a:srgbClr val="7F7F7F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A03A4DE8-2283-C9F9-1615-60FC96E51ACE}"/>
              </a:ext>
            </a:extLst>
          </p:cNvPr>
          <p:cNvSpPr/>
          <p:nvPr/>
        </p:nvSpPr>
        <p:spPr>
          <a:xfrm>
            <a:off x="4063384" y="955906"/>
            <a:ext cx="3418338" cy="449924"/>
          </a:xfrm>
          <a:prstGeom prst="roundRect">
            <a:avLst/>
          </a:prstGeom>
          <a:solidFill>
            <a:srgbClr val="C00000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AE65F27-88A0-A970-EF7F-27B64B1DFECF}"/>
              </a:ext>
            </a:extLst>
          </p:cNvPr>
          <p:cNvSpPr txBox="1"/>
          <p:nvPr/>
        </p:nvSpPr>
        <p:spPr>
          <a:xfrm>
            <a:off x="3975340" y="971287"/>
            <a:ext cx="3611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N" sz="2000" b="1" i="1" dirty="0">
                <a:solidFill>
                  <a:schemeClr val="bg1"/>
                </a:solidFill>
              </a:rPr>
              <a:t>Conventional</a:t>
            </a:r>
            <a:r>
              <a:rPr lang="zh-CN" altLang="en-US" sz="2000" b="1" i="1" dirty="0">
                <a:solidFill>
                  <a:schemeClr val="bg1"/>
                </a:solidFill>
              </a:rPr>
              <a:t> </a:t>
            </a:r>
            <a:r>
              <a:rPr lang="en-US" altLang="zh-CN" sz="2000" b="1" i="1" dirty="0">
                <a:solidFill>
                  <a:schemeClr val="bg1"/>
                </a:solidFill>
              </a:rPr>
              <a:t>gun (1.6</a:t>
            </a:r>
            <a:r>
              <a:rPr lang="zh-CN" altLang="en-US" sz="2000" b="1" i="1" dirty="0">
                <a:solidFill>
                  <a:schemeClr val="bg1"/>
                </a:solidFill>
              </a:rPr>
              <a:t> </a:t>
            </a:r>
            <a:r>
              <a:rPr lang="en-US" altLang="zh-CN" sz="2000" b="1" i="1" dirty="0">
                <a:solidFill>
                  <a:schemeClr val="bg1"/>
                </a:solidFill>
              </a:rPr>
              <a:t>cell)</a:t>
            </a:r>
            <a:endParaRPr lang="en-CN" sz="2000" b="1" i="1" dirty="0">
              <a:solidFill>
                <a:schemeClr val="bg1"/>
              </a:solidFill>
            </a:endParaRP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268F6693-2CEE-632A-A0DF-CE1928ED5D5C}"/>
              </a:ext>
            </a:extLst>
          </p:cNvPr>
          <p:cNvSpPr/>
          <p:nvPr/>
        </p:nvSpPr>
        <p:spPr>
          <a:xfrm>
            <a:off x="8316603" y="940525"/>
            <a:ext cx="3418338" cy="449924"/>
          </a:xfrm>
          <a:prstGeom prst="roundRect">
            <a:avLst/>
          </a:prstGeom>
          <a:solidFill>
            <a:srgbClr val="C00000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229E847-7931-B704-7057-B2CCE60A26C9}"/>
              </a:ext>
            </a:extLst>
          </p:cNvPr>
          <p:cNvSpPr txBox="1"/>
          <p:nvPr/>
        </p:nvSpPr>
        <p:spPr>
          <a:xfrm>
            <a:off x="8228559" y="955906"/>
            <a:ext cx="3611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N" sz="2000" b="1" i="1" dirty="0">
                <a:solidFill>
                  <a:schemeClr val="bg1"/>
                </a:solidFill>
              </a:rPr>
              <a:t>New geometry </a:t>
            </a:r>
            <a:r>
              <a:rPr lang="en-US" altLang="zh-CN" sz="2000" b="1" i="1" dirty="0">
                <a:solidFill>
                  <a:schemeClr val="bg1"/>
                </a:solidFill>
              </a:rPr>
              <a:t>(1.4</a:t>
            </a:r>
            <a:r>
              <a:rPr lang="zh-CN" altLang="en-US" sz="2000" b="1" i="1" dirty="0">
                <a:solidFill>
                  <a:schemeClr val="bg1"/>
                </a:solidFill>
              </a:rPr>
              <a:t> </a:t>
            </a:r>
            <a:r>
              <a:rPr lang="en-US" altLang="zh-CN" sz="2000" b="1" i="1" dirty="0">
                <a:solidFill>
                  <a:schemeClr val="bg1"/>
                </a:solidFill>
              </a:rPr>
              <a:t>cell)</a:t>
            </a:r>
            <a:endParaRPr lang="en-CN" sz="2000" b="1" i="1" dirty="0">
              <a:solidFill>
                <a:schemeClr val="bg1"/>
              </a:solidFill>
            </a:endParaRP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893095B0-0D86-40E0-28D4-0A426072D92C}"/>
              </a:ext>
            </a:extLst>
          </p:cNvPr>
          <p:cNvSpPr/>
          <p:nvPr/>
        </p:nvSpPr>
        <p:spPr>
          <a:xfrm>
            <a:off x="10787610" y="5545537"/>
            <a:ext cx="964045" cy="614954"/>
          </a:xfrm>
          <a:prstGeom prst="roundRect">
            <a:avLst/>
          </a:prstGeom>
          <a:solidFill>
            <a:srgbClr val="C00000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2CF34A1-376E-07E3-D9E5-31A5071E2C17}"/>
              </a:ext>
            </a:extLst>
          </p:cNvPr>
          <p:cNvSpPr txBox="1"/>
          <p:nvPr/>
        </p:nvSpPr>
        <p:spPr>
          <a:xfrm>
            <a:off x="10923096" y="5565970"/>
            <a:ext cx="7294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1" dirty="0">
                <a:solidFill>
                  <a:schemeClr val="bg1"/>
                </a:solidFill>
              </a:rPr>
              <a:t>R</a:t>
            </a:r>
            <a:r>
              <a:rPr lang="en-US" altLang="zh-CN" sz="2800" b="1" i="1" baseline="-25000" dirty="0">
                <a:solidFill>
                  <a:schemeClr val="bg1"/>
                </a:solidFill>
              </a:rPr>
              <a:t>56</a:t>
            </a:r>
            <a:endParaRPr lang="en-CN" sz="2800" b="1" i="1" dirty="0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5894917-621F-BADC-0CB5-03D1F79F5C08}"/>
              </a:ext>
            </a:extLst>
          </p:cNvPr>
          <p:cNvGrpSpPr/>
          <p:nvPr/>
        </p:nvGrpSpPr>
        <p:grpSpPr>
          <a:xfrm>
            <a:off x="3654308" y="1411423"/>
            <a:ext cx="4280975" cy="3056698"/>
            <a:chOff x="3654308" y="1411423"/>
            <a:chExt cx="4280975" cy="3056698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7AE2FCD1-6C8B-2255-F892-66E51797B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654308" y="1411423"/>
              <a:ext cx="4280975" cy="305669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B0DBE63-D9E0-1209-E2FB-16420C714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72501" t="5267" r="21517" b="85428"/>
            <a:stretch>
              <a:fillRect/>
            </a:stretch>
          </p:blipFill>
          <p:spPr>
            <a:xfrm>
              <a:off x="5695656" y="1631745"/>
              <a:ext cx="256084" cy="28443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ECB9DA7-A79A-9BA6-C488-9343916DD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73213" t="14572" r="14511" b="79041"/>
            <a:stretch>
              <a:fillRect/>
            </a:stretch>
          </p:blipFill>
          <p:spPr>
            <a:xfrm>
              <a:off x="5501070" y="3155108"/>
              <a:ext cx="525555" cy="19522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10B8E14-D8BD-BC75-22BD-2C201FC4261B}"/>
                </a:ext>
              </a:extLst>
            </p:cNvPr>
            <p:cNvSpPr/>
            <p:nvPr/>
          </p:nvSpPr>
          <p:spPr>
            <a:xfrm>
              <a:off x="6266330" y="1593994"/>
              <a:ext cx="1028700" cy="5104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C2003768-73D4-C969-A02F-18142DE060F7}"/>
              </a:ext>
            </a:extLst>
          </p:cNvPr>
          <p:cNvSpPr>
            <a:spLocks noChangeAspect="1"/>
          </p:cNvSpPr>
          <p:nvPr/>
        </p:nvSpPr>
        <p:spPr>
          <a:xfrm>
            <a:off x="6450017" y="1553650"/>
            <a:ext cx="161404" cy="2358000"/>
          </a:xfrm>
          <a:prstGeom prst="rect">
            <a:avLst/>
          </a:prstGeom>
          <a:solidFill>
            <a:srgbClr val="7F7F7F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14B2EA-953C-8635-6B00-FDAFCAE4EAA6}"/>
              </a:ext>
            </a:extLst>
          </p:cNvPr>
          <p:cNvSpPr/>
          <p:nvPr/>
        </p:nvSpPr>
        <p:spPr>
          <a:xfrm>
            <a:off x="10485113" y="1564811"/>
            <a:ext cx="1028700" cy="510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5DF6C5-64C8-CA46-B6C0-A7D4323C92E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73639" t="6788" r="21517" b="85428"/>
          <a:stretch>
            <a:fillRect/>
          </a:stretch>
        </p:blipFill>
        <p:spPr>
          <a:xfrm>
            <a:off x="8816155" y="2780930"/>
            <a:ext cx="207357" cy="2379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50998B-4DCD-369A-B257-A05AD95D5D8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73213" t="14572" r="14511" b="79041"/>
          <a:stretch>
            <a:fillRect/>
          </a:stretch>
        </p:blipFill>
        <p:spPr>
          <a:xfrm>
            <a:off x="8671976" y="2066386"/>
            <a:ext cx="525555" cy="19522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1798296-BF3D-AE5D-1E98-26864BC2F26A}"/>
              </a:ext>
            </a:extLst>
          </p:cNvPr>
          <p:cNvSpPr>
            <a:spLocks noChangeAspect="1"/>
          </p:cNvSpPr>
          <p:nvPr/>
        </p:nvSpPr>
        <p:spPr>
          <a:xfrm>
            <a:off x="4858561" y="1553650"/>
            <a:ext cx="161404" cy="2358000"/>
          </a:xfrm>
          <a:prstGeom prst="rect">
            <a:avLst/>
          </a:prstGeom>
          <a:solidFill>
            <a:srgbClr val="7F7F7F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CBE0C21-A10B-C58E-5219-748E4912BB94}"/>
              </a:ext>
            </a:extLst>
          </p:cNvPr>
          <p:cNvCxnSpPr>
            <a:cxnSpLocks/>
          </p:cNvCxnSpPr>
          <p:nvPr/>
        </p:nvCxnSpPr>
        <p:spPr>
          <a:xfrm flipV="1">
            <a:off x="4676632" y="4017575"/>
            <a:ext cx="255713" cy="58613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55E11FD-644E-EC1F-0385-555C34C660AE}"/>
              </a:ext>
            </a:extLst>
          </p:cNvPr>
          <p:cNvCxnSpPr>
            <a:cxnSpLocks/>
          </p:cNvCxnSpPr>
          <p:nvPr/>
        </p:nvCxnSpPr>
        <p:spPr>
          <a:xfrm flipV="1">
            <a:off x="6414023" y="4017575"/>
            <a:ext cx="113255" cy="5703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68">
            <a:extLst>
              <a:ext uri="{FF2B5EF4-FFF2-40B4-BE49-F238E27FC236}">
                <a16:creationId xmlns:a16="http://schemas.microsoft.com/office/drawing/2014/main" id="{36076DCB-1DC3-FA17-A129-1B368B1252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015" y="3187167"/>
            <a:ext cx="3790681" cy="353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8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6" grpId="0"/>
      <p:bldP spid="27" grpId="0"/>
      <p:bldP spid="30" grpId="0"/>
      <p:bldP spid="31" grpId="0"/>
      <p:bldP spid="32" grpId="0"/>
      <p:bldP spid="45" grpId="0"/>
      <p:bldP spid="50" grpId="0" animBg="1"/>
      <p:bldP spid="51" grpId="0" animBg="1"/>
      <p:bldP spid="54" grpId="0" animBg="1"/>
      <p:bldP spid="55" grpId="0"/>
      <p:bldP spid="64" grpId="0" animBg="1"/>
      <p:bldP spid="65" grpId="0"/>
      <p:bldP spid="49" grpId="0" animBg="1"/>
      <p:bldP spid="8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CAED9C1-545C-DB8E-A349-34E0C96ABAE1}"/>
              </a:ext>
            </a:extLst>
          </p:cNvPr>
          <p:cNvSpPr txBox="1"/>
          <p:nvPr/>
        </p:nvSpPr>
        <p:spPr>
          <a:xfrm>
            <a:off x="7195749" y="2820671"/>
            <a:ext cx="17403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SSRL injector</a:t>
            </a:r>
            <a:endParaRPr lang="en-CN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698D44-F376-5F89-965E-DAA85D747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12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0BA03945-0197-CE0C-B8D4-5D186F7E5A8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CN" dirty="0">
                    <a:solidFill>
                      <a:schemeClr val="bg1"/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What</a:t>
                </a:r>
                <a:r>
                  <a:rPr lang="zh-CN" altLang="en-US" dirty="0">
                    <a:solidFill>
                      <a:schemeClr val="bg1"/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altLang="zh-CN" dirty="0">
                    <a:solidFill>
                      <a:schemeClr val="bg1"/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is</a:t>
                </a:r>
                <a:r>
                  <a:rPr lang="zh-CN" altLang="en-US" dirty="0">
                    <a:solidFill>
                      <a:schemeClr val="bg1"/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altLang="zh-CN" dirty="0">
                    <a:solidFill>
                      <a:schemeClr val="bg1"/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an </a:t>
                </a:r>
                <a14:m>
                  <m:oMath xmlns:m="http://schemas.openxmlformats.org/officeDocument/2006/math">
                    <m:r>
                      <a:rPr lang="en-CN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CN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-magnet?</a:t>
                </a:r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0BA03945-0197-CE0C-B8D4-5D186F7E5A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9565" r="-1714" b="-30435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16ABACA-4F56-9B19-78AB-EFA47EC12F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2228" b="-5831"/>
          <a:stretch>
            <a:fillRect/>
          </a:stretch>
        </p:blipFill>
        <p:spPr>
          <a:xfrm>
            <a:off x="294201" y="1432095"/>
            <a:ext cx="5801799" cy="17707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300C394-7C78-DFF4-47BC-09B72204AB7A}"/>
              </a:ext>
            </a:extLst>
          </p:cNvPr>
          <p:cNvGrpSpPr/>
          <p:nvPr/>
        </p:nvGrpSpPr>
        <p:grpSpPr>
          <a:xfrm>
            <a:off x="2973002" y="4108909"/>
            <a:ext cx="2667732" cy="2465642"/>
            <a:chOff x="3779047" y="4073270"/>
            <a:chExt cx="2667732" cy="246564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48693B5-B11A-2C02-0DA1-CBE17904E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5491" t="36802"/>
            <a:stretch>
              <a:fillRect/>
            </a:stretch>
          </p:blipFill>
          <p:spPr>
            <a:xfrm>
              <a:off x="4192301" y="4073270"/>
              <a:ext cx="2254478" cy="2465642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30F9F41-4C73-215E-CF2D-2AC779ED4480}"/>
                </a:ext>
              </a:extLst>
            </p:cNvPr>
            <p:cNvSpPr/>
            <p:nvPr/>
          </p:nvSpPr>
          <p:spPr>
            <a:xfrm>
              <a:off x="3779047" y="4073270"/>
              <a:ext cx="413254" cy="6028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04ED940-35BA-3183-EA70-892047357B3F}"/>
              </a:ext>
            </a:extLst>
          </p:cNvPr>
          <p:cNvSpPr txBox="1"/>
          <p:nvPr/>
        </p:nvSpPr>
        <p:spPr>
          <a:xfrm>
            <a:off x="644243" y="3722458"/>
            <a:ext cx="1803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C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Top</a:t>
            </a:r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view</a:t>
            </a:r>
            <a:endParaRPr lang="en-CN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81D07B-894E-BA62-3803-48799F1972EE}"/>
              </a:ext>
            </a:extLst>
          </p:cNvPr>
          <p:cNvSpPr txBox="1"/>
          <p:nvPr/>
        </p:nvSpPr>
        <p:spPr>
          <a:xfrm>
            <a:off x="3009915" y="3717814"/>
            <a:ext cx="1803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C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Side</a:t>
            </a:r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view</a:t>
            </a:r>
            <a:endParaRPr lang="en-CN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4">
            <a:extLst>
              <a:ext uri="{FF2B5EF4-FFF2-40B4-BE49-F238E27FC236}">
                <a16:creationId xmlns:a16="http://schemas.microsoft.com/office/drawing/2014/main" id="{9C90B9F5-18F0-79EC-C969-645C86F4FD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2947" y="3838664"/>
            <a:ext cx="3896882" cy="2918534"/>
          </a:xfrm>
          <a:prstGeom prst="rect">
            <a:avLst/>
          </a:prstGeom>
        </p:spPr>
      </p:pic>
      <p:pic>
        <p:nvPicPr>
          <p:cNvPr id="18" name="图片 7">
            <a:extLst>
              <a:ext uri="{FF2B5EF4-FFF2-40B4-BE49-F238E27FC236}">
                <a16:creationId xmlns:a16="http://schemas.microsoft.com/office/drawing/2014/main" id="{44B0F51E-E535-4476-989A-A8F84EB12C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8542" y="4455238"/>
            <a:ext cx="1344919" cy="15837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76D1A07-5734-355D-5757-4E7E641434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4543" y="1192143"/>
            <a:ext cx="2984606" cy="157043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A393237-5C32-9AE9-AAE8-811EAB72A6E2}"/>
              </a:ext>
            </a:extLst>
          </p:cNvPr>
          <p:cNvSpPr txBox="1"/>
          <p:nvPr/>
        </p:nvSpPr>
        <p:spPr>
          <a:xfrm>
            <a:off x="178433" y="963153"/>
            <a:ext cx="4679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Harald</a:t>
            </a:r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Enge, proposed in 1963</a:t>
            </a:r>
            <a:endParaRPr lang="en-CN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C01D3F-B5DB-310E-064F-DAE6A997D201}"/>
              </a:ext>
            </a:extLst>
          </p:cNvPr>
          <p:cNvSpPr txBox="1"/>
          <p:nvPr/>
        </p:nvSpPr>
        <p:spPr>
          <a:xfrm>
            <a:off x="6634934" y="975081"/>
            <a:ext cx="302054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Michael Borland’s </a:t>
            </a:r>
          </a:p>
          <a:p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PhD Thesis, 1991</a:t>
            </a:r>
            <a:endParaRPr lang="en-CN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DC98CE-0D40-DF31-B5E5-EB7F0B3F2F4F}"/>
              </a:ext>
            </a:extLst>
          </p:cNvPr>
          <p:cNvSpPr txBox="1"/>
          <p:nvPr/>
        </p:nvSpPr>
        <p:spPr>
          <a:xfrm>
            <a:off x="7473421" y="3380456"/>
            <a:ext cx="361928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GPT tracking results</a:t>
            </a:r>
            <a:endParaRPr lang="en-CN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10">
                <a:extLst>
                  <a:ext uri="{FF2B5EF4-FFF2-40B4-BE49-F238E27FC236}">
                    <a16:creationId xmlns:a16="http://schemas.microsoft.com/office/drawing/2014/main" id="{D5ED7403-0B91-98B5-9465-CFA72F4316F4}"/>
                  </a:ext>
                </a:extLst>
              </p:cNvPr>
              <p:cNvSpPr txBox="1"/>
              <p:nvPr/>
            </p:nvSpPr>
            <p:spPr>
              <a:xfrm>
                <a:off x="8936065" y="3948647"/>
                <a:ext cx="17210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=40.71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zh-CN" alt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文本框 10">
                <a:extLst>
                  <a:ext uri="{FF2B5EF4-FFF2-40B4-BE49-F238E27FC236}">
                    <a16:creationId xmlns:a16="http://schemas.microsoft.com/office/drawing/2014/main" id="{D5ED7403-0B91-98B5-9465-CFA72F4316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6065" y="3948647"/>
                <a:ext cx="1721049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2FDBFC17-8E8F-0E48-57C7-181174556B3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79517" t="18763" r="4847" b="34906"/>
          <a:stretch>
            <a:fillRect/>
          </a:stretch>
        </p:blipFill>
        <p:spPr>
          <a:xfrm>
            <a:off x="4548200" y="2644776"/>
            <a:ext cx="2323058" cy="235934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2F8157-DEC8-3D81-2E30-49E6FC3BCF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84" r="6021" b="57519"/>
          <a:stretch>
            <a:fillRect/>
          </a:stretch>
        </p:blipFill>
        <p:spPr>
          <a:xfrm>
            <a:off x="-72514" y="4200270"/>
            <a:ext cx="3627057" cy="225752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A3C7092-F717-0473-3A7A-1CE0721290A7}"/>
              </a:ext>
            </a:extLst>
          </p:cNvPr>
          <p:cNvSpPr/>
          <p:nvPr/>
        </p:nvSpPr>
        <p:spPr>
          <a:xfrm>
            <a:off x="661523" y="6035255"/>
            <a:ext cx="884420" cy="5392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DDE7951-9103-E8AB-979A-F355943787D1}"/>
              </a:ext>
            </a:extLst>
          </p:cNvPr>
          <p:cNvCxnSpPr>
            <a:cxnSpLocks/>
          </p:cNvCxnSpPr>
          <p:nvPr/>
        </p:nvCxnSpPr>
        <p:spPr>
          <a:xfrm flipV="1">
            <a:off x="6551268" y="5104435"/>
            <a:ext cx="922153" cy="5324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B622986-B417-87B0-F331-A4A79D7C3EFD}"/>
              </a:ext>
            </a:extLst>
          </p:cNvPr>
          <p:cNvCxnSpPr>
            <a:cxnSpLocks/>
          </p:cNvCxnSpPr>
          <p:nvPr/>
        </p:nvCxnSpPr>
        <p:spPr>
          <a:xfrm flipH="1" flipV="1">
            <a:off x="6563467" y="4560424"/>
            <a:ext cx="922153" cy="5324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B30BD1F2-AA24-9427-58CB-99A1CFC42B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54263" y="1048647"/>
            <a:ext cx="3197363" cy="23468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Harald Enge">
            <a:extLst>
              <a:ext uri="{FF2B5EF4-FFF2-40B4-BE49-F238E27FC236}">
                <a16:creationId xmlns:a16="http://schemas.microsoft.com/office/drawing/2014/main" id="{EDE67092-0433-810A-4FA8-31AD664F6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3" y="1675637"/>
            <a:ext cx="1487588" cy="198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279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  <p:bldP spid="16" grpId="0"/>
      <p:bldP spid="21" grpId="0"/>
      <p:bldP spid="22" grpId="0" animBg="1"/>
      <p:bldP spid="23" grpId="0" animBg="1"/>
      <p:bldP spid="24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221F0B-C7B6-89B6-5467-5ECC70378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C1CB4C-97C4-06A0-97D2-2E81031B0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>
                <a:latin typeface="Arial" panose="020B0604020202020204" pitchFamily="34" charset="0"/>
                <a:cs typeface="Arial" panose="020B0604020202020204" pitchFamily="34" charset="0"/>
              </a:rPr>
              <a:t>THz streaking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0AA0F46-8F59-8EBA-25FF-0D3CE1EA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00" y="1083262"/>
            <a:ext cx="4756431" cy="23542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CBB37F-B08B-6F59-B7E5-54A5578460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225"/>
          <a:stretch>
            <a:fillRect/>
          </a:stretch>
        </p:blipFill>
        <p:spPr>
          <a:xfrm>
            <a:off x="8178262" y="1022874"/>
            <a:ext cx="4011007" cy="30638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4A9636-C39F-EDCC-08EB-4AF8BB68DA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5949"/>
          <a:stretch>
            <a:fillRect/>
          </a:stretch>
        </p:blipFill>
        <p:spPr>
          <a:xfrm>
            <a:off x="4944163" y="1022874"/>
            <a:ext cx="3122589" cy="30742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2E8A827-8625-5D83-4B3B-45AE0E59F3BD}"/>
              </a:ext>
            </a:extLst>
          </p:cNvPr>
          <p:cNvSpPr txBox="1"/>
          <p:nvPr/>
        </p:nvSpPr>
        <p:spPr>
          <a:xfrm>
            <a:off x="221185" y="4109513"/>
            <a:ext cx="464074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</a:t>
            </a:r>
            <a:r>
              <a:rPr lang="zh-CN" altLang="en-US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linearly polarized THz generated by and intrinsically synchronized with ultrafast lasers</a:t>
            </a:r>
          </a:p>
          <a:p>
            <a:pPr marL="216000" indent="-216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 temporal distribution into transverse profile</a:t>
            </a:r>
          </a:p>
          <a:p>
            <a:pPr marL="216000" indent="-216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bunch duration and </a:t>
            </a:r>
            <a:r>
              <a:rPr lang="en-US" altLang="zh-CN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relative-to-laser</a:t>
            </a:r>
            <a:r>
              <a:rPr lang="en-US" altLang="zh-CN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timing jitter </a:t>
            </a:r>
            <a:endParaRPr lang="en-CN" sz="2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950E93-C0CE-F6CE-BF59-E4B65AE40A53}"/>
              </a:ext>
            </a:extLst>
          </p:cNvPr>
          <p:cNvSpPr txBox="1"/>
          <p:nvPr/>
        </p:nvSpPr>
        <p:spPr>
          <a:xfrm>
            <a:off x="2565947" y="1366482"/>
            <a:ext cx="1827635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CN" sz="1500" dirty="0">
                <a:latin typeface="Arial" panose="020B0604020202020204" pitchFamily="34" charset="0"/>
                <a:cs typeface="Arial" panose="020B0604020202020204" pitchFamily="34" charset="0"/>
              </a:rPr>
              <a:t>aser-generated THz pulse </a:t>
            </a:r>
          </a:p>
        </p:txBody>
      </p:sp>
      <p:sp>
        <p:nvSpPr>
          <p:cNvPr id="16" name="文本框 39">
            <a:extLst>
              <a:ext uri="{FF2B5EF4-FFF2-40B4-BE49-F238E27FC236}">
                <a16:creationId xmlns:a16="http://schemas.microsoft.com/office/drawing/2014/main" id="{366E84D3-4C61-F5A1-7D82-12927FC598F9}"/>
              </a:ext>
            </a:extLst>
          </p:cNvPr>
          <p:cNvSpPr txBox="1"/>
          <p:nvPr/>
        </p:nvSpPr>
        <p:spPr>
          <a:xfrm>
            <a:off x="410720" y="3589601"/>
            <a:ext cx="3804441" cy="338554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R. K. Li et al., PRAB </a:t>
            </a:r>
            <a:r>
              <a:rPr lang="en-US" b="1" dirty="0">
                <a:solidFill>
                  <a:schemeClr val="tx1"/>
                </a:solidFill>
              </a:rPr>
              <a:t>22</a:t>
            </a:r>
            <a:r>
              <a:rPr lang="en-US" dirty="0">
                <a:solidFill>
                  <a:schemeClr val="tx1"/>
                </a:solidFill>
              </a:rPr>
              <a:t>, 012803 (2019)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C41F150-7A53-0D48-0639-25D6C45BE3C7}"/>
              </a:ext>
            </a:extLst>
          </p:cNvPr>
          <p:cNvSpPr/>
          <p:nvPr/>
        </p:nvSpPr>
        <p:spPr>
          <a:xfrm>
            <a:off x="5033642" y="4371278"/>
            <a:ext cx="3122589" cy="449924"/>
          </a:xfrm>
          <a:prstGeom prst="roundRect">
            <a:avLst/>
          </a:prstGeom>
          <a:solidFill>
            <a:srgbClr val="C00000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96F71F-3A96-F3F7-9360-4DF294D35846}"/>
              </a:ext>
            </a:extLst>
          </p:cNvPr>
          <p:cNvSpPr txBox="1"/>
          <p:nvPr/>
        </p:nvSpPr>
        <p:spPr>
          <a:xfrm>
            <a:off x="5332374" y="4397998"/>
            <a:ext cx="25251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N" sz="2000" b="1" i="1" dirty="0">
                <a:solidFill>
                  <a:schemeClr val="bg1"/>
                </a:solidFill>
              </a:rPr>
              <a:t>ToF resolution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2DCD6A1-11C5-92DB-1471-C703B47438B7}"/>
              </a:ext>
            </a:extLst>
          </p:cNvPr>
          <p:cNvSpPr/>
          <p:nvPr/>
        </p:nvSpPr>
        <p:spPr>
          <a:xfrm>
            <a:off x="8453349" y="4371278"/>
            <a:ext cx="3492854" cy="449924"/>
          </a:xfrm>
          <a:prstGeom prst="roundRect">
            <a:avLst/>
          </a:prstGeom>
          <a:solidFill>
            <a:srgbClr val="C00000">
              <a:alpha val="69804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8ED371-C46A-93C5-2E88-E74CB56D4F9C}"/>
              </a:ext>
            </a:extLst>
          </p:cNvPr>
          <p:cNvSpPr txBox="1"/>
          <p:nvPr/>
        </p:nvSpPr>
        <p:spPr>
          <a:xfrm>
            <a:off x="8531405" y="4397998"/>
            <a:ext cx="3492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chemeClr val="bg1"/>
                </a:solidFill>
              </a:rPr>
              <a:t>B</a:t>
            </a:r>
            <a:r>
              <a:rPr lang="en-CN" sz="2000" b="1" i="1" dirty="0">
                <a:solidFill>
                  <a:schemeClr val="bg1"/>
                </a:solidFill>
              </a:rPr>
              <a:t>unch duration resolution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5702FDA-38DB-A4F6-EC2B-F3275B67B014}"/>
                  </a:ext>
                </a:extLst>
              </p:cNvPr>
              <p:cNvSpPr txBox="1"/>
              <p:nvPr/>
            </p:nvSpPr>
            <p:spPr>
              <a:xfrm>
                <a:off x="5530477" y="5051429"/>
                <a:ext cx="2106346" cy="6408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i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000" i="0">
                              <a:latin typeface="+mj-lt"/>
                            </a:rPr>
                            <m:t>pointing jitter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000" b="0" i="0" smtClean="0">
                              <a:latin typeface="+mj-lt"/>
                            </a:rPr>
                            <m:t>streaking strength</m:t>
                          </m:r>
                        </m:den>
                      </m:f>
                    </m:oMath>
                  </m:oMathPara>
                </a14:m>
                <a:endParaRPr lang="en-CN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5702FDA-38DB-A4F6-EC2B-F3275B67B0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0477" y="5051429"/>
                <a:ext cx="2106346" cy="640816"/>
              </a:xfrm>
              <a:prstGeom prst="rect">
                <a:avLst/>
              </a:prstGeom>
              <a:blipFill>
                <a:blip r:embed="rId4"/>
                <a:stretch>
                  <a:fillRect l="-3593" t="-11538" r="-3593" b="-17308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1048D5F-65A5-EBA7-A839-AC6B127120AE}"/>
                  </a:ext>
                </a:extLst>
              </p:cNvPr>
              <p:cNvSpPr txBox="1"/>
              <p:nvPr/>
            </p:nvSpPr>
            <p:spPr>
              <a:xfrm>
                <a:off x="8493093" y="5017894"/>
                <a:ext cx="349285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when beam size differ from </a:t>
                </a:r>
                <a:r>
                  <a:rPr lang="en-US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unstreaked</a:t>
                </a:r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beam size by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endParaRPr lang="en-CN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1048D5F-65A5-EBA7-A839-AC6B12712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3093" y="5017894"/>
                <a:ext cx="3492853" cy="707886"/>
              </a:xfrm>
              <a:prstGeom prst="rect">
                <a:avLst/>
              </a:prstGeom>
              <a:blipFill>
                <a:blip r:embed="rId5"/>
                <a:stretch>
                  <a:fillRect l="-1812" t="-5357" b="-14286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BA111E59-AA78-0B53-61A4-B13D97E39BC6}"/>
              </a:ext>
            </a:extLst>
          </p:cNvPr>
          <p:cNvSpPr txBox="1"/>
          <p:nvPr/>
        </p:nvSpPr>
        <p:spPr>
          <a:xfrm>
            <a:off x="5551957" y="5935485"/>
            <a:ext cx="2063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 b="1" dirty="0">
                <a:solidFill>
                  <a:srgbClr val="C00000"/>
                </a:solidFill>
              </a:rPr>
              <a:t>0.51 fs rms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68E897-9F46-33DD-DE57-15C153DB8645}"/>
              </a:ext>
            </a:extLst>
          </p:cNvPr>
          <p:cNvSpPr txBox="1"/>
          <p:nvPr/>
        </p:nvSpPr>
        <p:spPr>
          <a:xfrm>
            <a:off x="9112328" y="5933489"/>
            <a:ext cx="2063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 b="1" dirty="0">
                <a:solidFill>
                  <a:srgbClr val="C00000"/>
                </a:solidFill>
              </a:rPr>
              <a:t>2.55 fs rms</a:t>
            </a:r>
          </a:p>
        </p:txBody>
      </p:sp>
    </p:spTree>
    <p:extLst>
      <p:ext uri="{BB962C8B-B14F-4D97-AF65-F5344CB8AC3E}">
        <p14:creationId xmlns:p14="http://schemas.microsoft.com/office/powerpoint/2010/main" val="3989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 animBg="1"/>
      <p:bldP spid="21" grpId="0"/>
      <p:bldP spid="22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09446E-CF93-9FDF-3726-B9334122F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BCD49C-4369-DFB2-1C30-3BB157E74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CN" dirty="0">
                <a:latin typeface="Arial" panose="020B0604020202020204" pitchFamily="34" charset="0"/>
                <a:cs typeface="Arial" panose="020B0604020202020204" pitchFamily="34" charset="0"/>
              </a:rPr>
              <a:t>hase space evolution</a:t>
            </a:r>
          </a:p>
        </p:txBody>
      </p:sp>
      <p:pic>
        <p:nvPicPr>
          <p:cNvPr id="4" name="17639_1755353866">
            <a:hlinkClick r:id="" action="ppaction://media"/>
            <a:extLst>
              <a:ext uri="{FF2B5EF4-FFF2-40B4-BE49-F238E27FC236}">
                <a16:creationId xmlns:a16="http://schemas.microsoft.com/office/drawing/2014/main" id="{D3BF9773-3678-AA5D-5BE6-99781A1BB1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8491" y="916213"/>
            <a:ext cx="10435017" cy="58696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FCEE5C-B6C5-4605-D1B9-E81A1940C2AD}"/>
              </a:ext>
            </a:extLst>
          </p:cNvPr>
          <p:cNvSpPr txBox="1"/>
          <p:nvPr/>
        </p:nvSpPr>
        <p:spPr>
          <a:xfrm>
            <a:off x="7835764" y="6125517"/>
            <a:ext cx="3714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b="1" dirty="0">
                <a:solidFill>
                  <a:srgbClr val="C00000"/>
                </a:solidFill>
              </a:rPr>
              <a:t>Courtesy of Yining Yang</a:t>
            </a:r>
          </a:p>
        </p:txBody>
      </p:sp>
    </p:spTree>
    <p:extLst>
      <p:ext uri="{BB962C8B-B14F-4D97-AF65-F5344CB8AC3E}">
        <p14:creationId xmlns:p14="http://schemas.microsoft.com/office/powerpoint/2010/main" val="361400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139A0B-E931-8BCB-6930-0730156E3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pPr/>
              <a:t>15</a:t>
            </a:fld>
            <a:endParaRPr lang="zh-CN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36AB1A-C681-423A-84C8-C35F04BB1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N" dirty="0"/>
              <a:t>ToF tuning and compression</a:t>
            </a:r>
          </a:p>
        </p:txBody>
      </p:sp>
      <p:pic>
        <p:nvPicPr>
          <p:cNvPr id="6" name="图片 6">
            <a:extLst>
              <a:ext uri="{FF2B5EF4-FFF2-40B4-BE49-F238E27FC236}">
                <a16:creationId xmlns:a16="http://schemas.microsoft.com/office/drawing/2014/main" id="{4806AEDA-95D2-4F75-18F2-13E3B7C03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21" y="2616778"/>
            <a:ext cx="4659647" cy="396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A3AC6C7-022E-8329-9149-BF16225A585A}"/>
              </a:ext>
            </a:extLst>
          </p:cNvPr>
          <p:cNvSpPr/>
          <p:nvPr/>
        </p:nvSpPr>
        <p:spPr>
          <a:xfrm>
            <a:off x="285232" y="2530903"/>
            <a:ext cx="600308" cy="568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DAC2DF-068B-0AC2-34C3-54421396B56C}"/>
              </a:ext>
            </a:extLst>
          </p:cNvPr>
          <p:cNvSpPr/>
          <p:nvPr/>
        </p:nvSpPr>
        <p:spPr>
          <a:xfrm rot="1216209">
            <a:off x="2991285" y="4330062"/>
            <a:ext cx="428263" cy="196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73FB7567-C878-6A85-F3A8-213FE6AB4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28" y="2614404"/>
            <a:ext cx="4659647" cy="3960000"/>
          </a:xfrm>
          <a:prstGeom prst="rect">
            <a:avLst/>
          </a:prstGeom>
        </p:spPr>
      </p:pic>
      <p:sp>
        <p:nvSpPr>
          <p:cNvPr id="10" name="矩形 7">
            <a:extLst>
              <a:ext uri="{FF2B5EF4-FFF2-40B4-BE49-F238E27FC236}">
                <a16:creationId xmlns:a16="http://schemas.microsoft.com/office/drawing/2014/main" id="{893FE316-949E-33FE-631D-EFF4089CA793}"/>
              </a:ext>
            </a:extLst>
          </p:cNvPr>
          <p:cNvSpPr/>
          <p:nvPr/>
        </p:nvSpPr>
        <p:spPr>
          <a:xfrm>
            <a:off x="4873455" y="2774792"/>
            <a:ext cx="491491" cy="3370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F36FD02-77FE-6361-4242-ACC53FA0B788}"/>
                  </a:ext>
                </a:extLst>
              </p:cNvPr>
              <p:cNvSpPr txBox="1"/>
              <p:nvPr/>
            </p:nvSpPr>
            <p:spPr>
              <a:xfrm>
                <a:off x="3096198" y="2946524"/>
                <a:ext cx="1082233" cy="471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56</m:t>
                          </m:r>
                        </m:sub>
                        <m:sup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𝑡𝑜𝑡</m:t>
                          </m:r>
                        </m:sup>
                      </m:sSubSup>
                    </m:oMath>
                  </m:oMathPara>
                </a14:m>
                <a:endParaRPr lang="en-CN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F36FD02-77FE-6361-4242-ACC53FA0B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198" y="2946524"/>
                <a:ext cx="1082233" cy="471732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C8A269D1-9D89-B476-2C7A-EED94E929FEB}"/>
              </a:ext>
            </a:extLst>
          </p:cNvPr>
          <p:cNvSpPr txBox="1"/>
          <p:nvPr/>
        </p:nvSpPr>
        <p:spPr>
          <a:xfrm>
            <a:off x="1609431" y="3065711"/>
            <a:ext cx="10822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N" sz="2400" dirty="0"/>
              <a:t>ToF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1B98D6-0C84-D4CC-EC65-9AE236BE3A2B}"/>
              </a:ext>
            </a:extLst>
          </p:cNvPr>
          <p:cNvSpPr/>
          <p:nvPr/>
        </p:nvSpPr>
        <p:spPr>
          <a:xfrm>
            <a:off x="3533387" y="1068192"/>
            <a:ext cx="212146" cy="300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98FEBD6-6B21-30CF-3216-73A831C47880}"/>
              </a:ext>
            </a:extLst>
          </p:cNvPr>
          <p:cNvSpPr/>
          <p:nvPr/>
        </p:nvSpPr>
        <p:spPr>
          <a:xfrm>
            <a:off x="2012674" y="1189796"/>
            <a:ext cx="3483919" cy="57183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B9D0A16-884F-231C-B82D-600D9F6F19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47465" y="1310305"/>
            <a:ext cx="3227674" cy="34393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36706CEF-BC49-1A6C-C523-131EBE5A890D}"/>
              </a:ext>
            </a:extLst>
          </p:cNvPr>
          <p:cNvSpPr/>
          <p:nvPr/>
        </p:nvSpPr>
        <p:spPr>
          <a:xfrm>
            <a:off x="3478925" y="1099702"/>
            <a:ext cx="772869" cy="75535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pic>
        <p:nvPicPr>
          <p:cNvPr id="18" name="图片 4">
            <a:extLst>
              <a:ext uri="{FF2B5EF4-FFF2-40B4-BE49-F238E27FC236}">
                <a16:creationId xmlns:a16="http://schemas.microsoft.com/office/drawing/2014/main" id="{6DA6E774-95A4-8DDB-D993-4380516DD0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971" y="1811447"/>
            <a:ext cx="1448989" cy="108520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F9FE64A-6A3F-146F-AFA2-000339EBBB91}"/>
              </a:ext>
            </a:extLst>
          </p:cNvPr>
          <p:cNvSpPr txBox="1"/>
          <p:nvPr/>
        </p:nvSpPr>
        <p:spPr>
          <a:xfrm>
            <a:off x="49422" y="1381480"/>
            <a:ext cx="1851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b="1" dirty="0"/>
              <a:t>ToF control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37A5BA-7FA6-C3C0-9646-9C6397E3F270}"/>
              </a:ext>
            </a:extLst>
          </p:cNvPr>
          <p:cNvSpPr txBox="1"/>
          <p:nvPr/>
        </p:nvSpPr>
        <p:spPr>
          <a:xfrm>
            <a:off x="6253597" y="1381480"/>
            <a:ext cx="2151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b="1" dirty="0"/>
              <a:t>Compression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6BB47AF-167B-4A0B-99DE-E681A99EE2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0364" y="1289892"/>
            <a:ext cx="3082649" cy="371643"/>
          </a:xfrm>
          <a:prstGeom prst="rect">
            <a:avLst/>
          </a:prstGeom>
        </p:spPr>
      </p:pic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2F2BC9E-6290-7438-F76A-9404211CB888}"/>
              </a:ext>
            </a:extLst>
          </p:cNvPr>
          <p:cNvSpPr/>
          <p:nvPr/>
        </p:nvSpPr>
        <p:spPr>
          <a:xfrm>
            <a:off x="8524013" y="1189796"/>
            <a:ext cx="3483919" cy="57183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91DD5F1-72DD-896D-5CAA-F8EB9BB45A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49750" y="1905611"/>
            <a:ext cx="2103297" cy="89687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A50148A-1C97-305A-6A02-CBE57CF6661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14218"/>
          <a:stretch>
            <a:fillRect/>
          </a:stretch>
        </p:blipFill>
        <p:spPr>
          <a:xfrm>
            <a:off x="6253597" y="2841569"/>
            <a:ext cx="5568922" cy="193796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996FE4B-9BCE-C2E9-807E-AB67D7579C3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5603" b="33973"/>
          <a:stretch>
            <a:fillRect/>
          </a:stretch>
        </p:blipFill>
        <p:spPr>
          <a:xfrm>
            <a:off x="7092158" y="5073845"/>
            <a:ext cx="1161586" cy="1590305"/>
          </a:xfrm>
          <a:prstGeom prst="rect">
            <a:avLst/>
          </a:prstGeom>
        </p:spPr>
      </p:pic>
      <p:pic>
        <p:nvPicPr>
          <p:cNvPr id="26" name="图片 4">
            <a:extLst>
              <a:ext uri="{FF2B5EF4-FFF2-40B4-BE49-F238E27FC236}">
                <a16:creationId xmlns:a16="http://schemas.microsoft.com/office/drawing/2014/main" id="{7A90C7AF-C8C4-5A2A-2E76-67225C16C9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8006" y="4946075"/>
            <a:ext cx="2370548" cy="1775400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B313EF75-9806-88E6-BF7A-C0A52A7B4F55}"/>
              </a:ext>
            </a:extLst>
          </p:cNvPr>
          <p:cNvSpPr/>
          <p:nvPr/>
        </p:nvSpPr>
        <p:spPr>
          <a:xfrm>
            <a:off x="6734173" y="4909654"/>
            <a:ext cx="4736370" cy="1811820"/>
          </a:xfrm>
          <a:prstGeom prst="roundRect">
            <a:avLst>
              <a:gd name="adj" fmla="val 3884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E1CE84-C933-A77F-4FDE-FFB88967E696}"/>
              </a:ext>
            </a:extLst>
          </p:cNvPr>
          <p:cNvSpPr txBox="1"/>
          <p:nvPr/>
        </p:nvSpPr>
        <p:spPr>
          <a:xfrm>
            <a:off x="6707687" y="4529004"/>
            <a:ext cx="4942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216000" indent="-216000">
              <a:spcBef>
                <a:spcPts val="600"/>
              </a:spcBef>
              <a:buFont typeface="Arial" panose="020B0604020202020204" pitchFamily="34" charset="0"/>
              <a:buChar char="•"/>
              <a:defRPr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0" indent="0" algn="ctr">
              <a:buNone/>
            </a:pPr>
            <a:r>
              <a:rPr lang="en-US" sz="2000" b="1" dirty="0"/>
              <a:t>Phase-space selection</a:t>
            </a:r>
            <a:endParaRPr lang="en-CN" sz="2000" b="1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CD4F155-9B7B-4168-BCAE-3C263B095544}"/>
              </a:ext>
            </a:extLst>
          </p:cNvPr>
          <p:cNvGrpSpPr/>
          <p:nvPr/>
        </p:nvGrpSpPr>
        <p:grpSpPr>
          <a:xfrm>
            <a:off x="10316749" y="5668204"/>
            <a:ext cx="729948" cy="109207"/>
            <a:chOff x="9309847" y="3794760"/>
            <a:chExt cx="729948" cy="10920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B9C1BAE-FC4B-6283-B0EC-6EAFC879C65E}"/>
                </a:ext>
              </a:extLst>
            </p:cNvPr>
            <p:cNvSpPr/>
            <p:nvPr/>
          </p:nvSpPr>
          <p:spPr>
            <a:xfrm>
              <a:off x="9309847" y="3794760"/>
              <a:ext cx="291353" cy="108167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0BC8AEC-4D48-8F56-9616-5C783034208D}"/>
                </a:ext>
              </a:extLst>
            </p:cNvPr>
            <p:cNvSpPr/>
            <p:nvPr/>
          </p:nvSpPr>
          <p:spPr>
            <a:xfrm>
              <a:off x="9748442" y="3795800"/>
              <a:ext cx="291353" cy="108167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D91BC3EE-6A77-14E9-FC03-EE5531B663CA}"/>
              </a:ext>
            </a:extLst>
          </p:cNvPr>
          <p:cNvSpPr txBox="1"/>
          <p:nvPr/>
        </p:nvSpPr>
        <p:spPr>
          <a:xfrm>
            <a:off x="10715176" y="5188446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b="1" dirty="0"/>
              <a:t>slit</a:t>
            </a:r>
          </a:p>
        </p:txBody>
      </p:sp>
    </p:spTree>
    <p:extLst>
      <p:ext uri="{BB962C8B-B14F-4D97-AF65-F5344CB8AC3E}">
        <p14:creationId xmlns:p14="http://schemas.microsoft.com/office/powerpoint/2010/main" val="136014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 animBg="1"/>
      <p:bldP spid="14" grpId="0" animBg="1"/>
      <p:bldP spid="16" grpId="0" animBg="1"/>
      <p:bldP spid="19" grpId="0"/>
      <p:bldP spid="20" grpId="0"/>
      <p:bldP spid="22" grpId="0" animBg="1"/>
      <p:bldP spid="27" grpId="0" animBg="1"/>
      <p:bldP spid="28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EC0A4-57C1-0E87-C92E-16C014C31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16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D3F2D4F-79A1-EC96-E776-DDDF24AD3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Robust, sub-5 fs </a:t>
            </a:r>
            <a:r>
              <a:rPr lang="en-CN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B6E26E-1B12-BF36-C331-BC6B1E48E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76" y="2641232"/>
            <a:ext cx="7670180" cy="3381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8DF9CA-17E7-4032-D9AF-AB0D5A59A729}"/>
              </a:ext>
            </a:extLst>
          </p:cNvPr>
          <p:cNvSpPr txBox="1"/>
          <p:nvPr/>
        </p:nvSpPr>
        <p:spPr>
          <a:xfrm>
            <a:off x="507792" y="1097306"/>
            <a:ext cx="70151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216000" indent="-216000">
              <a:spcBef>
                <a:spcPts val="600"/>
              </a:spcBef>
              <a:buFont typeface="Arial" panose="020B0604020202020204" pitchFamily="34" charset="0"/>
              <a:buChar char="•"/>
              <a:defRPr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sz="2600" b="1" dirty="0"/>
              <a:t>Simple, clear, compact, reliable</a:t>
            </a:r>
          </a:p>
          <a:p>
            <a:r>
              <a:rPr lang="en-US" sz="2600" b="1" dirty="0"/>
              <a:t>Minimal number of elements</a:t>
            </a:r>
          </a:p>
          <a:p>
            <a:r>
              <a:rPr lang="en-US" sz="2600" b="1" dirty="0"/>
              <a:t>Emittance preserved for high brightness</a:t>
            </a:r>
            <a:endParaRPr lang="en-CN" sz="26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91755D-DC13-D43D-8C04-3360102B8903}"/>
              </a:ext>
            </a:extLst>
          </p:cNvPr>
          <p:cNvSpPr txBox="1"/>
          <p:nvPr/>
        </p:nvSpPr>
        <p:spPr>
          <a:xfrm>
            <a:off x="8119672" y="945679"/>
            <a:ext cx="2541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B</a:t>
            </a:r>
            <a:r>
              <a:rPr lang="en-CN" sz="2400" b="1" dirty="0">
                <a:solidFill>
                  <a:srgbClr val="C00000"/>
                </a:solidFill>
              </a:rPr>
              <a:t>unch duraiton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D72C70-9150-D4E0-9219-9BBC0C624B55}"/>
              </a:ext>
            </a:extLst>
          </p:cNvPr>
          <p:cNvSpPr txBox="1"/>
          <p:nvPr/>
        </p:nvSpPr>
        <p:spPr>
          <a:xfrm>
            <a:off x="8119672" y="1947735"/>
            <a:ext cx="2759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TOF-to-laser jitter</a:t>
            </a:r>
            <a:endParaRPr lang="en-CN" sz="2400" b="1" dirty="0">
              <a:solidFill>
                <a:srgbClr val="C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435FFED-EE2E-06E9-3944-E0DEE49629EF}"/>
              </a:ext>
            </a:extLst>
          </p:cNvPr>
          <p:cNvGrpSpPr/>
          <p:nvPr/>
        </p:nvGrpSpPr>
        <p:grpSpPr>
          <a:xfrm>
            <a:off x="5122452" y="4883648"/>
            <a:ext cx="2664704" cy="495118"/>
            <a:chOff x="8007014" y="1855353"/>
            <a:chExt cx="2664704" cy="495118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18BD84F2-4A61-2058-45A2-B1D1BF8BF380}"/>
                </a:ext>
              </a:extLst>
            </p:cNvPr>
            <p:cNvSpPr/>
            <p:nvPr/>
          </p:nvSpPr>
          <p:spPr>
            <a:xfrm>
              <a:off x="8007014" y="1862086"/>
              <a:ext cx="2664704" cy="488385"/>
            </a:xfrm>
            <a:prstGeom prst="roundRect">
              <a:avLst/>
            </a:prstGeom>
            <a:solidFill>
              <a:srgbClr val="C00000">
                <a:alpha val="69804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D4EA978-99FD-21CA-B68B-0B05A9527192}"/>
                </a:ext>
              </a:extLst>
            </p:cNvPr>
            <p:cNvSpPr txBox="1"/>
            <p:nvPr/>
          </p:nvSpPr>
          <p:spPr>
            <a:xfrm>
              <a:off x="8107372" y="1855353"/>
              <a:ext cx="256434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N" sz="2400" b="1" dirty="0">
                  <a:solidFill>
                    <a:schemeClr val="bg1"/>
                  </a:solidFill>
                </a:rPr>
                <a:t>20 minutes data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BE6B10-F22D-4A4A-7DA2-D97C574ED20E}"/>
                  </a:ext>
                </a:extLst>
              </p:cNvPr>
              <p:cNvSpPr txBox="1"/>
              <p:nvPr/>
            </p:nvSpPr>
            <p:spPr>
              <a:xfrm>
                <a:off x="8603169" y="1467301"/>
                <a:ext cx="27096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𝟒𝟕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𝟑𝟑</m:t>
                    </m:r>
                  </m:oMath>
                </a14:m>
                <a:r>
                  <a:rPr lang="en-CN" sz="2400" b="1" dirty="0"/>
                  <a:t> fs rms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BE6B10-F22D-4A4A-7DA2-D97C574ED2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3169" y="1467301"/>
                <a:ext cx="2709653" cy="369332"/>
              </a:xfrm>
              <a:prstGeom prst="rect">
                <a:avLst/>
              </a:prstGeom>
              <a:blipFill>
                <a:blip r:embed="rId3"/>
                <a:stretch>
                  <a:fillRect l="-3738" t="-23333" r="-6075" b="-46667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7EDB4A3-CC40-8AA6-B3CB-CF211D209AF6}"/>
                  </a:ext>
                </a:extLst>
              </p:cNvPr>
              <p:cNvSpPr txBox="1"/>
              <p:nvPr/>
            </p:nvSpPr>
            <p:spPr>
              <a:xfrm>
                <a:off x="8603169" y="2467028"/>
                <a:ext cx="167674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CN" sz="2400" b="1" dirty="0"/>
                  <a:t> fs rms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7EDB4A3-CC40-8AA6-B3CB-CF211D209A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3169" y="2467028"/>
                <a:ext cx="1676741" cy="369332"/>
              </a:xfrm>
              <a:prstGeom prst="rect">
                <a:avLst/>
              </a:prstGeom>
              <a:blipFill>
                <a:blip r:embed="rId4"/>
                <a:stretch>
                  <a:fillRect l="-6015" t="-26667" r="-9774" b="-46667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67529C6-CDCE-E919-A3E9-0F849DE36B0B}"/>
                  </a:ext>
                </a:extLst>
              </p:cNvPr>
              <p:cNvSpPr txBox="1"/>
              <p:nvPr/>
            </p:nvSpPr>
            <p:spPr>
              <a:xfrm>
                <a:off x="8119672" y="3862158"/>
                <a:ext cx="4060535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rgbClr val="C00000"/>
                    </a:solidFill>
                  </a:rPr>
                  <a:t>5D brightness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  <m: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𝑫</m:t>
                            </m:r>
                          </m:sub>
                        </m:sSub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𝑰</m:t>
                        </m:r>
                      </m:num>
                      <m:den>
                        <m:sSubSup>
                          <m:sSubSupPr>
                            <m:ctrlPr>
                              <a:rPr lang="en-US" sz="24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  <m:sup>
                            <m:r>
                              <a:rPr lang="en-US" sz="24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</m:den>
                    </m:f>
                  </m:oMath>
                </a14:m>
                <a:endParaRPr lang="en-CN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67529C6-CDCE-E919-A3E9-0F849DE36B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9672" y="3862158"/>
                <a:ext cx="4060535" cy="470000"/>
              </a:xfrm>
              <a:prstGeom prst="rect">
                <a:avLst/>
              </a:prstGeom>
              <a:blipFill>
                <a:blip r:embed="rId5"/>
                <a:stretch>
                  <a:fillRect l="-2492" t="-121053" b="-186842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2CEF759-A53B-5AEC-7059-7621AF7D3920}"/>
                  </a:ext>
                </a:extLst>
              </p:cNvPr>
              <p:cNvSpPr txBox="1"/>
              <p:nvPr/>
            </p:nvSpPr>
            <p:spPr>
              <a:xfrm>
                <a:off x="8592201" y="4302602"/>
                <a:ext cx="3109697" cy="4398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𝟏𝟓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A/</m:t>
                      </m:r>
                      <m:sSup>
                        <m:sSupPr>
                          <m:ctrlPr>
                            <a:rPr lang="en-US" sz="2400" b="1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400" b="1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(m rad)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N" sz="2400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2CEF759-A53B-5AEC-7059-7621AF7D39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2201" y="4302602"/>
                <a:ext cx="3109697" cy="439864"/>
              </a:xfrm>
              <a:prstGeom prst="rect">
                <a:avLst/>
              </a:prstGeom>
              <a:blipFill>
                <a:blip r:embed="rId6"/>
                <a:stretch>
                  <a:fillRect l="-1626" t="-2778" r="-1220" b="-33333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571F7747-BCE3-0BBE-46B0-E09A5DE188E7}"/>
              </a:ext>
            </a:extLst>
          </p:cNvPr>
          <p:cNvSpPr txBox="1"/>
          <p:nvPr/>
        </p:nvSpPr>
        <p:spPr>
          <a:xfrm>
            <a:off x="8119672" y="4845825"/>
            <a:ext cx="2188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Energy spread</a:t>
            </a:r>
            <a:endParaRPr lang="en-CN" sz="2400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322E4-F6B4-F0B1-0E6F-A5718A3C66D2}"/>
              </a:ext>
            </a:extLst>
          </p:cNvPr>
          <p:cNvSpPr txBox="1"/>
          <p:nvPr/>
        </p:nvSpPr>
        <p:spPr>
          <a:xfrm>
            <a:off x="8119672" y="5759184"/>
            <a:ext cx="2392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Momentum jitter</a:t>
            </a:r>
            <a:endParaRPr lang="en-CN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25107D3-6733-E546-63E2-061301EB0902}"/>
                  </a:ext>
                </a:extLst>
              </p:cNvPr>
              <p:cNvSpPr txBox="1"/>
              <p:nvPr/>
            </p:nvSpPr>
            <p:spPr>
              <a:xfrm>
                <a:off x="8592201" y="5343869"/>
                <a:ext cx="2756076" cy="376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𝟑𝟕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CN" sz="24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25107D3-6733-E546-63E2-061301EB09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2201" y="5343869"/>
                <a:ext cx="2756076" cy="376642"/>
              </a:xfrm>
              <a:prstGeom prst="rect">
                <a:avLst/>
              </a:prstGeom>
              <a:blipFill>
                <a:blip r:embed="rId7"/>
                <a:stretch>
                  <a:fillRect l="-3211" r="-459" b="-32258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051F91-7316-145F-D876-B8BB101CF87F}"/>
                  </a:ext>
                </a:extLst>
              </p:cNvPr>
              <p:cNvSpPr txBox="1"/>
              <p:nvPr/>
            </p:nvSpPr>
            <p:spPr>
              <a:xfrm>
                <a:off x="8592201" y="6204726"/>
                <a:ext cx="1466684" cy="383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CN" sz="24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051F91-7316-145F-D876-B8BB101CF8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2201" y="6204726"/>
                <a:ext cx="1466684" cy="383118"/>
              </a:xfrm>
              <a:prstGeom prst="rect">
                <a:avLst/>
              </a:prstGeom>
              <a:blipFill>
                <a:blip r:embed="rId8"/>
                <a:stretch>
                  <a:fillRect l="-3448" r="-1724" b="-6452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D6186C1-D23D-E26C-C8BC-4636C7B47C58}"/>
              </a:ext>
            </a:extLst>
          </p:cNvPr>
          <p:cNvSpPr txBox="1"/>
          <p:nvPr/>
        </p:nvSpPr>
        <p:spPr>
          <a:xfrm>
            <a:off x="8119672" y="2907227"/>
            <a:ext cx="2085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Bunch charge</a:t>
            </a:r>
            <a:endParaRPr lang="en-CN" sz="2400" dirty="0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E5944D-6AF2-1223-A4CE-A196D6822E05}"/>
              </a:ext>
            </a:extLst>
          </p:cNvPr>
          <p:cNvSpPr txBox="1"/>
          <p:nvPr/>
        </p:nvSpPr>
        <p:spPr>
          <a:xfrm>
            <a:off x="8603169" y="3426520"/>
            <a:ext cx="216405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CN" sz="2400" dirty="0"/>
              <a:t>1.6 fC </a:t>
            </a:r>
            <a:r>
              <a:rPr lang="en-US" sz="2400" dirty="0"/>
              <a:t>(~10</a:t>
            </a:r>
            <a:r>
              <a:rPr lang="en-US" sz="2400" baseline="30000" dirty="0"/>
              <a:t>4</a:t>
            </a:r>
            <a:r>
              <a:rPr lang="en-US" sz="2400" dirty="0"/>
              <a:t> </a:t>
            </a:r>
            <a:r>
              <a:rPr lang="en-US" sz="2400" i="1" dirty="0"/>
              <a:t>e-</a:t>
            </a:r>
            <a:r>
              <a:rPr lang="en-US" sz="2400" dirty="0"/>
              <a:t>)</a:t>
            </a:r>
            <a:endParaRPr lang="en-CN" sz="2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51F8932-1817-58F5-707F-729E7C63CD70}"/>
              </a:ext>
            </a:extLst>
          </p:cNvPr>
          <p:cNvSpPr txBox="1"/>
          <p:nvPr/>
        </p:nvSpPr>
        <p:spPr>
          <a:xfrm>
            <a:off x="911195" y="6244733"/>
            <a:ext cx="4552057" cy="461665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CN" sz="2400" dirty="0">
                <a:solidFill>
                  <a:schemeClr val="tx1"/>
                </a:solidFill>
              </a:rPr>
              <a:t>Y. Yang et al., arXiv:2508.03946</a:t>
            </a:r>
          </a:p>
        </p:txBody>
      </p:sp>
    </p:spTree>
    <p:extLst>
      <p:ext uri="{BB962C8B-B14F-4D97-AF65-F5344CB8AC3E}">
        <p14:creationId xmlns:p14="http://schemas.microsoft.com/office/powerpoint/2010/main" val="79990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6" grpId="0"/>
      <p:bldP spid="17" grpId="0"/>
      <p:bldP spid="18" grpId="0"/>
      <p:bldP spid="19" grpId="0"/>
      <p:bldP spid="8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3CF593-5E93-41DC-9768-B64EE734F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>
                <a:latin typeface="+mj-lt"/>
              </a:rPr>
              <a:pPr/>
              <a:t>17</a:t>
            </a:fld>
            <a:endParaRPr lang="zh-CN" altLang="en-US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690EAC-48FA-D39D-DEBC-ACA9CE887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>
                <a:latin typeface="+mj-lt"/>
              </a:rPr>
              <a:t>UED measurements</a:t>
            </a:r>
          </a:p>
        </p:txBody>
      </p:sp>
      <p:pic>
        <p:nvPicPr>
          <p:cNvPr id="5" name="图片 6">
            <a:extLst>
              <a:ext uri="{FF2B5EF4-FFF2-40B4-BE49-F238E27FC236}">
                <a16:creationId xmlns:a16="http://schemas.microsoft.com/office/drawing/2014/main" id="{EF80D515-438C-21CC-0211-78134886DE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4" t="9752" r="17112" b="10621"/>
          <a:stretch>
            <a:fillRect/>
          </a:stretch>
        </p:blipFill>
        <p:spPr>
          <a:xfrm>
            <a:off x="484141" y="1078627"/>
            <a:ext cx="5461763" cy="53750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3F3354-E831-3CEE-7255-ABB1ACAF75AF}"/>
              </a:ext>
            </a:extLst>
          </p:cNvPr>
          <p:cNvSpPr txBox="1"/>
          <p:nvPr/>
        </p:nvSpPr>
        <p:spPr>
          <a:xfrm>
            <a:off x="636607" y="1354238"/>
            <a:ext cx="3377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000" dirty="0"/>
              <a:t>Single image (500 bunches)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716B5FB-09BC-173F-9EDD-D74A08520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350" y="2166568"/>
            <a:ext cx="5015593" cy="34392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2405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079E6F-CCBD-6FFD-2E47-BE9423B58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>
                <a:latin typeface="+mj-lt"/>
              </a:rPr>
              <a:pPr/>
              <a:t>18</a:t>
            </a:fld>
            <a:endParaRPr lang="zh-CN" altLang="en-US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8FDBBC-AB58-B76C-3286-95C0D995F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Dependence on </a:t>
            </a:r>
            <a:r>
              <a:rPr lang="en-CN" dirty="0">
                <a:latin typeface="+mj-lt"/>
              </a:rPr>
              <a:t>photocathodes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9095F02-D35B-BAA6-98DD-E3E9AA62B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05" y="1362573"/>
            <a:ext cx="5079017" cy="158598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98A9D42-D53C-5F57-435E-8C06DC1E473E}"/>
              </a:ext>
            </a:extLst>
          </p:cNvPr>
          <p:cNvSpPr txBox="1"/>
          <p:nvPr/>
        </p:nvSpPr>
        <p:spPr>
          <a:xfrm>
            <a:off x="285556" y="3577200"/>
            <a:ext cx="5810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7030A0"/>
                </a:solidFill>
              </a:rPr>
              <a:t>Currently operating with Cu</a:t>
            </a:r>
          </a:p>
        </p:txBody>
      </p:sp>
      <p:pic>
        <p:nvPicPr>
          <p:cNvPr id="24" name="图片 8">
            <a:extLst>
              <a:ext uri="{FF2B5EF4-FFF2-40B4-BE49-F238E27FC236}">
                <a16:creationId xmlns:a16="http://schemas.microsoft.com/office/drawing/2014/main" id="{3CFA19C7-5064-CBC7-C400-1BE1D79D2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2091" y="1286592"/>
            <a:ext cx="2720340" cy="2476500"/>
          </a:xfrm>
          <a:prstGeom prst="rect">
            <a:avLst/>
          </a:prstGeom>
        </p:spPr>
      </p:pic>
      <p:pic>
        <p:nvPicPr>
          <p:cNvPr id="25" name="图片 10">
            <a:extLst>
              <a:ext uri="{FF2B5EF4-FFF2-40B4-BE49-F238E27FC236}">
                <a16:creationId xmlns:a16="http://schemas.microsoft.com/office/drawing/2014/main" id="{D754E101-2824-7D84-35AE-B425AFAC9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0855" y="1271515"/>
            <a:ext cx="2720340" cy="2476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4C2338E-D082-38FE-8975-7641E6B8B1B6}"/>
                  </a:ext>
                </a:extLst>
              </p:cNvPr>
              <p:cNvSpPr txBox="1"/>
              <p:nvPr/>
            </p:nvSpPr>
            <p:spPr>
              <a:xfrm>
                <a:off x="7012922" y="900908"/>
                <a:ext cx="1500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𝑸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:−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CN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4C2338E-D082-38FE-8975-7641E6B8B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2922" y="900908"/>
                <a:ext cx="1500731" cy="461665"/>
              </a:xfrm>
              <a:prstGeom prst="rect">
                <a:avLst/>
              </a:prstGeom>
              <a:blipFill>
                <a:blip r:embed="rId5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图片 6">
            <a:extLst>
              <a:ext uri="{FF2B5EF4-FFF2-40B4-BE49-F238E27FC236}">
                <a16:creationId xmlns:a16="http://schemas.microsoft.com/office/drawing/2014/main" id="{1D569F12-EACD-9412-08F9-CD5AFF8DC09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4377"/>
          <a:stretch>
            <a:fillRect/>
          </a:stretch>
        </p:blipFill>
        <p:spPr>
          <a:xfrm>
            <a:off x="6132091" y="4410524"/>
            <a:ext cx="2720340" cy="2368103"/>
          </a:xfrm>
          <a:prstGeom prst="rect">
            <a:avLst/>
          </a:prstGeom>
        </p:spPr>
      </p:pic>
      <p:pic>
        <p:nvPicPr>
          <p:cNvPr id="29" name="图片 8">
            <a:extLst>
              <a:ext uri="{FF2B5EF4-FFF2-40B4-BE49-F238E27FC236}">
                <a16:creationId xmlns:a16="http://schemas.microsoft.com/office/drawing/2014/main" id="{A9C9D201-E7FE-3007-E863-935AD70517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377"/>
          <a:stretch>
            <a:fillRect/>
          </a:stretch>
        </p:blipFill>
        <p:spPr>
          <a:xfrm>
            <a:off x="8930855" y="4395446"/>
            <a:ext cx="2720340" cy="23681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6E84022-4AE9-6648-96C6-0E74500A7479}"/>
                  </a:ext>
                </a:extLst>
              </p:cNvPr>
              <p:cNvSpPr txBox="1"/>
              <p:nvPr/>
            </p:nvSpPr>
            <p:spPr>
              <a:xfrm>
                <a:off x="6764777" y="4034587"/>
                <a:ext cx="19970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N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N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𝒊𝒏𝒊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fs</m:t>
                      </m:r>
                    </m:oMath>
                  </m:oMathPara>
                </a14:m>
                <a:endParaRPr lang="en-CN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6E84022-4AE9-6648-96C6-0E74500A74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777" y="4034587"/>
                <a:ext cx="1997022" cy="461665"/>
              </a:xfrm>
              <a:prstGeom prst="rect">
                <a:avLst/>
              </a:prstGeom>
              <a:blipFill>
                <a:blip r:embed="rId7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D78366F-522E-D177-40F8-75303793B271}"/>
                  </a:ext>
                </a:extLst>
              </p:cNvPr>
              <p:cNvSpPr txBox="1"/>
              <p:nvPr/>
            </p:nvSpPr>
            <p:spPr>
              <a:xfrm>
                <a:off x="9511485" y="4019509"/>
                <a:ext cx="19970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N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N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𝒊𝒏𝒊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𝟑𝟎𝟎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fs</m:t>
                      </m:r>
                    </m:oMath>
                  </m:oMathPara>
                </a14:m>
                <a:endParaRPr lang="en-CN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D78366F-522E-D177-40F8-75303793B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1485" y="4019509"/>
                <a:ext cx="1997022" cy="461665"/>
              </a:xfrm>
              <a:prstGeom prst="rect">
                <a:avLst/>
              </a:prstGeom>
              <a:blipFill>
                <a:blip r:embed="rId8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A4FAADE-10A5-2830-74CA-8A322465CDAE}"/>
                  </a:ext>
                </a:extLst>
              </p:cNvPr>
              <p:cNvSpPr txBox="1"/>
              <p:nvPr/>
            </p:nvSpPr>
            <p:spPr>
              <a:xfrm>
                <a:off x="9759630" y="885831"/>
                <a:ext cx="15007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𝑸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:+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CN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A4FAADE-10A5-2830-74CA-8A322465C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9630" y="885831"/>
                <a:ext cx="1500732" cy="461665"/>
              </a:xfrm>
              <a:prstGeom prst="rect">
                <a:avLst/>
              </a:prstGeom>
              <a:blipFill>
                <a:blip r:embed="rId9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64F19722-4961-528F-05E3-E15CEEE6A7AB}"/>
              </a:ext>
            </a:extLst>
          </p:cNvPr>
          <p:cNvSpPr txBox="1"/>
          <p:nvPr/>
        </p:nvSpPr>
        <p:spPr>
          <a:xfrm>
            <a:off x="282435" y="4265419"/>
            <a:ext cx="58104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7030A0"/>
                </a:solidFill>
              </a:rPr>
              <a:t>C</a:t>
            </a:r>
            <a:r>
              <a:rPr lang="en-CN" sz="2800" b="1" dirty="0">
                <a:solidFill>
                  <a:srgbClr val="7030A0"/>
                </a:solidFill>
              </a:rPr>
              <a:t>ompression depends on bunch charge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72B055-4557-6B92-0018-138B159BAE9C}"/>
              </a:ext>
            </a:extLst>
          </p:cNvPr>
          <p:cNvSpPr txBox="1"/>
          <p:nvPr/>
        </p:nvSpPr>
        <p:spPr>
          <a:xfrm>
            <a:off x="282435" y="5314773"/>
            <a:ext cx="58104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7030A0"/>
                </a:solidFill>
              </a:rPr>
              <a:t>I</a:t>
            </a:r>
            <a:r>
              <a:rPr lang="en-CN" sz="2800" b="1" dirty="0">
                <a:solidFill>
                  <a:srgbClr val="7030A0"/>
                </a:solidFill>
              </a:rPr>
              <a:t>nitial bunch duration also affect LPS evolution</a:t>
            </a:r>
          </a:p>
        </p:txBody>
      </p:sp>
    </p:spTree>
    <p:extLst>
      <p:ext uri="{BB962C8B-B14F-4D97-AF65-F5344CB8AC3E}">
        <p14:creationId xmlns:p14="http://schemas.microsoft.com/office/powerpoint/2010/main" val="224617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/>
      <p:bldP spid="32" grpId="0"/>
      <p:bldP spid="33" grpId="0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FA93-8A2B-B269-8CFA-89E734D23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4A0752-616A-EF32-6125-CE4DD9203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pPr/>
              <a:t>19</a:t>
            </a:fld>
            <a:endParaRPr lang="zh-CN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21FF5B-7BCC-F552-D78B-F7DDFC2CB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DC40DB-82BD-A291-2A5A-EE2B6296D6C8}"/>
              </a:ext>
            </a:extLst>
          </p:cNvPr>
          <p:cNvSpPr txBox="1"/>
          <p:nvPr/>
        </p:nvSpPr>
        <p:spPr>
          <a:xfrm>
            <a:off x="4176146" y="1483413"/>
            <a:ext cx="6283422" cy="1951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N" sz="2800" b="1" i="1" dirty="0">
                <a:solidFill>
                  <a:srgbClr val="EFBCB9"/>
                </a:solidFill>
              </a:rPr>
              <a:t>Introduction</a:t>
            </a:r>
          </a:p>
          <a:p>
            <a:pPr marL="944563" indent="-493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N" sz="2800" b="1" i="1" dirty="0">
                <a:solidFill>
                  <a:srgbClr val="EFBCB9"/>
                </a:solidFill>
              </a:rPr>
              <a:t>FORTRESS beamline </a:t>
            </a:r>
          </a:p>
          <a:p>
            <a:pPr marL="1608138" indent="-5794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N" sz="2800" b="1" i="1" dirty="0">
                <a:solidFill>
                  <a:srgbClr val="EFBCB9"/>
                </a:solidFill>
              </a:rPr>
              <a:t>few-fs e-beam control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C2659E7-DEE7-5419-1743-AC0BFB29035E}"/>
              </a:ext>
            </a:extLst>
          </p:cNvPr>
          <p:cNvSpPr>
            <a:spLocks noChangeAspect="1"/>
          </p:cNvSpPr>
          <p:nvPr/>
        </p:nvSpPr>
        <p:spPr>
          <a:xfrm>
            <a:off x="476987" y="1116223"/>
            <a:ext cx="3214543" cy="3214543"/>
          </a:xfrm>
          <a:prstGeom prst="ellipse">
            <a:avLst/>
          </a:prstGeom>
          <a:blipFill>
            <a:blip r:embed="rId2">
              <a:alphaModFix amt="35000"/>
            </a:blip>
            <a:stretch>
              <a:fillRect/>
            </a:stretch>
          </a:blipFill>
          <a:ln w="38100">
            <a:solidFill>
              <a:srgbClr val="C00000">
                <a:alpha val="2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7891E27-61C9-724C-AD5F-7279F39DFF75}"/>
              </a:ext>
            </a:extLst>
          </p:cNvPr>
          <p:cNvSpPr>
            <a:spLocks noChangeAspect="1"/>
          </p:cNvSpPr>
          <p:nvPr/>
        </p:nvSpPr>
        <p:spPr>
          <a:xfrm>
            <a:off x="2226203" y="3324369"/>
            <a:ext cx="3214543" cy="321454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D5033F-B0A7-5423-2BF9-55BF1EFE6704}"/>
              </a:ext>
            </a:extLst>
          </p:cNvPr>
          <p:cNvSpPr txBox="1"/>
          <p:nvPr/>
        </p:nvSpPr>
        <p:spPr>
          <a:xfrm>
            <a:off x="5579957" y="4069486"/>
            <a:ext cx="6283422" cy="1305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C00000"/>
                </a:solidFill>
              </a:rPr>
              <a:t>U</a:t>
            </a:r>
            <a:r>
              <a:rPr lang="en-CN" sz="2800" b="1" i="1" dirty="0">
                <a:solidFill>
                  <a:srgbClr val="C00000"/>
                </a:solidFill>
              </a:rPr>
              <a:t>ltrahigh-vacuum S-band gun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N" sz="2800" b="1" i="1" dirty="0">
                <a:solidFill>
                  <a:srgbClr val="C00000"/>
                </a:solidFill>
              </a:rPr>
              <a:t>Alkali-antimonide at high-field</a:t>
            </a:r>
          </a:p>
        </p:txBody>
      </p:sp>
    </p:spTree>
    <p:extLst>
      <p:ext uri="{BB962C8B-B14F-4D97-AF65-F5344CB8AC3E}">
        <p14:creationId xmlns:p14="http://schemas.microsoft.com/office/powerpoint/2010/main" val="2933091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FCF8DAE-B699-4412-B3BC-6E920D130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8F796F0-C22F-40E4-A850-AB72746A5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Ultrahigh</a:t>
            </a:r>
            <a:r>
              <a:rPr lang="zh-CN" altLang="en-US" dirty="0"/>
              <a:t> </a:t>
            </a:r>
            <a:r>
              <a:rPr lang="en-US" altLang="zh-CN" dirty="0"/>
              <a:t>vacuum &amp; high gradient</a:t>
            </a:r>
            <a:endParaRPr lang="zh-CN" alt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EF59AD4-B928-1D1D-5AC9-5115C0A56C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2" t="18392" r="24602" b="20059"/>
          <a:stretch/>
        </p:blipFill>
        <p:spPr>
          <a:xfrm flipH="1">
            <a:off x="315752" y="1094574"/>
            <a:ext cx="4674075" cy="51045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4D40524-CA7C-A99A-EEED-07C5A93C3B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124"/>
          <a:stretch/>
        </p:blipFill>
        <p:spPr>
          <a:xfrm>
            <a:off x="5729895" y="2277443"/>
            <a:ext cx="6075554" cy="40257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E4C2BA-9D93-B7FF-AD50-F17C82873F32}"/>
              </a:ext>
            </a:extLst>
          </p:cNvPr>
          <p:cNvSpPr txBox="1"/>
          <p:nvPr/>
        </p:nvSpPr>
        <p:spPr>
          <a:xfrm>
            <a:off x="5476897" y="1101325"/>
            <a:ext cx="6711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&gt;10 times</a:t>
            </a:r>
            <a:r>
              <a:rPr lang="zh-CN" altLang="en-US" sz="2800" b="1" dirty="0">
                <a:solidFill>
                  <a:srgbClr val="C00000"/>
                </a:solidFill>
              </a:rPr>
              <a:t> </a:t>
            </a:r>
            <a:r>
              <a:rPr lang="en-US" altLang="zh-CN" sz="2800" b="1" dirty="0">
                <a:solidFill>
                  <a:srgbClr val="C00000"/>
                </a:solidFill>
              </a:rPr>
              <a:t>better</a:t>
            </a:r>
            <a:r>
              <a:rPr lang="en-US" sz="2800" b="1" dirty="0">
                <a:solidFill>
                  <a:srgbClr val="C00000"/>
                </a:solidFill>
              </a:rPr>
              <a:t> vacuum at cathode</a:t>
            </a:r>
            <a:endParaRPr lang="en-CN" sz="2800" b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CA8552-6141-2E5F-59A6-74827F9E5FA0}"/>
              </a:ext>
            </a:extLst>
          </p:cNvPr>
          <p:cNvSpPr txBox="1"/>
          <p:nvPr/>
        </p:nvSpPr>
        <p:spPr>
          <a:xfrm>
            <a:off x="72138" y="6306288"/>
            <a:ext cx="54052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ea typeface="Microsoft YaHei" panose="020B0503020204020204" pitchFamily="34" charset="-122"/>
              </a:rPr>
              <a:t>P. W. Huang et al., NIMA 1051,</a:t>
            </a:r>
            <a:r>
              <a:rPr lang="en-US" sz="2000" dirty="0">
                <a:effectLst/>
                <a:ea typeface="Microsoft YaHei" panose="020B0503020204020204" pitchFamily="34" charset="-122"/>
              </a:rPr>
              <a:t> 168251 (2023)</a:t>
            </a:r>
            <a:endParaRPr lang="en-CN" sz="2000" dirty="0">
              <a:ea typeface="Microsoft YaHei" panose="020B0503020204020204" pitchFamily="34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D6E4C1-43DA-FB01-F0AB-79D8DAEAC89E}"/>
              </a:ext>
            </a:extLst>
          </p:cNvPr>
          <p:cNvSpPr txBox="1"/>
          <p:nvPr/>
        </p:nvSpPr>
        <p:spPr>
          <a:xfrm>
            <a:off x="6798355" y="1821549"/>
            <a:ext cx="1465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b="1" dirty="0">
                <a:latin typeface="+mj-lt"/>
              </a:rPr>
              <a:t>New</a:t>
            </a:r>
            <a:r>
              <a:rPr lang="zh-CN" altLang="en-US" sz="2400" b="1" dirty="0">
                <a:latin typeface="+mj-lt"/>
              </a:rPr>
              <a:t> </a:t>
            </a:r>
            <a:r>
              <a:rPr lang="en-US" altLang="zh-CN" sz="2400" b="1" dirty="0">
                <a:latin typeface="+mj-lt"/>
              </a:rPr>
              <a:t>gun</a:t>
            </a:r>
            <a:endParaRPr lang="en-CN" sz="2400" b="1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BC41B0-EC5A-6860-2572-C64EE3AA96E0}"/>
              </a:ext>
            </a:extLst>
          </p:cNvPr>
          <p:cNvSpPr txBox="1"/>
          <p:nvPr/>
        </p:nvSpPr>
        <p:spPr>
          <a:xfrm>
            <a:off x="9448924" y="1815778"/>
            <a:ext cx="2323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+mj-lt"/>
              </a:rPr>
              <a:t>Earlier</a:t>
            </a:r>
            <a:r>
              <a:rPr lang="zh-CN" altLang="en-US" sz="2400" b="1" dirty="0">
                <a:latin typeface="+mj-lt"/>
              </a:rPr>
              <a:t> </a:t>
            </a:r>
            <a:r>
              <a:rPr lang="en-US" altLang="zh-CN" sz="2400" b="1" dirty="0">
                <a:latin typeface="+mj-lt"/>
              </a:rPr>
              <a:t>version</a:t>
            </a:r>
            <a:endParaRPr lang="en-CN" sz="2400" b="1" dirty="0"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08DE7B-2E0F-34A7-3019-E9E235011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762" y="987446"/>
            <a:ext cx="1347135" cy="19365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9CD0C9A-91E4-3277-4736-345F7A4A5DAD}"/>
              </a:ext>
            </a:extLst>
          </p:cNvPr>
          <p:cNvSpPr txBox="1"/>
          <p:nvPr/>
        </p:nvSpPr>
        <p:spPr>
          <a:xfrm>
            <a:off x="3906002" y="2923953"/>
            <a:ext cx="17946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Pengwei Huang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</a:rPr>
              <a:t>Now Assoc. Prof. @ Sichuan University</a:t>
            </a:r>
          </a:p>
        </p:txBody>
      </p:sp>
    </p:spTree>
    <p:extLst>
      <p:ext uri="{BB962C8B-B14F-4D97-AF65-F5344CB8AC3E}">
        <p14:creationId xmlns:p14="http://schemas.microsoft.com/office/powerpoint/2010/main" val="419207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6BD852-E1D3-29CD-BD99-CF3303ED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932F41-12D6-85BA-906C-BFA33FFB5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CN" dirty="0"/>
              <a:t>ome details of the design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DBC8DE-9F61-8589-A571-8E0A2AE0B4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076"/>
          <a:stretch/>
        </p:blipFill>
        <p:spPr>
          <a:xfrm rot="5400000">
            <a:off x="102339" y="3948126"/>
            <a:ext cx="2301082" cy="21526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07773A-A74E-D811-52DC-FA248E5F0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860" y="1051742"/>
            <a:ext cx="4867855" cy="24902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D978AC-B3F4-6E00-32A3-FF1E1CD6AA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2812631" y="2642667"/>
            <a:ext cx="3735005" cy="4978061"/>
          </a:xfrm>
          <a:prstGeom prst="rect">
            <a:avLst/>
          </a:prstGeom>
          <a:effectLst>
            <a:softEdge rad="5080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758AD9-A60F-085F-01B2-A4D659F260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320"/>
          <a:stretch/>
        </p:blipFill>
        <p:spPr>
          <a:xfrm rot="5400000">
            <a:off x="966022" y="5385525"/>
            <a:ext cx="573716" cy="21526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DE649F-00B2-F77E-BD2E-484A52A31D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9512" y="2060401"/>
            <a:ext cx="3911572" cy="45724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AEF2828-79D9-165E-6E5F-BC2A6E3FE10F}"/>
              </a:ext>
            </a:extLst>
          </p:cNvPr>
          <p:cNvSpPr txBox="1"/>
          <p:nvPr/>
        </p:nvSpPr>
        <p:spPr>
          <a:xfrm>
            <a:off x="6095999" y="1044962"/>
            <a:ext cx="5926309" cy="937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74348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Shaping the edge of the cathode plug to optimize field enhancement</a:t>
            </a:r>
          </a:p>
        </p:txBody>
      </p:sp>
    </p:spTree>
    <p:extLst>
      <p:ext uri="{BB962C8B-B14F-4D97-AF65-F5344CB8AC3E}">
        <p14:creationId xmlns:p14="http://schemas.microsoft.com/office/powerpoint/2010/main" val="727414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2F05B4-6374-FF57-1BEB-9553A0A51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512D33-753E-BDD4-0363-F4EE544D4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New gun installed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5F14FF-32FE-A4BD-4332-DFAC5A25D0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3438" t="46751" r="16936" b="26501"/>
          <a:stretch/>
        </p:blipFill>
        <p:spPr>
          <a:xfrm>
            <a:off x="138953" y="1128249"/>
            <a:ext cx="11952215" cy="53534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2FF5B3-82DE-4704-DACE-5C3306217FED}"/>
              </a:ext>
            </a:extLst>
          </p:cNvPr>
          <p:cNvSpPr txBox="1"/>
          <p:nvPr/>
        </p:nvSpPr>
        <p:spPr>
          <a:xfrm>
            <a:off x="4078514" y="4872114"/>
            <a:ext cx="1566788" cy="523220"/>
          </a:xfrm>
          <a:prstGeom prst="rect">
            <a:avLst/>
          </a:prstGeom>
          <a:solidFill>
            <a:srgbClr val="404040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  <a:ea typeface="Microsoft YaHei" panose="020B0503020204020204" pitchFamily="34" charset="-122"/>
              </a:rPr>
              <a:t>f</a:t>
            </a:r>
            <a:r>
              <a:rPr lang="en-CN" sz="2800" b="1" dirty="0">
                <a:solidFill>
                  <a:schemeClr val="bg1"/>
                </a:solidFill>
                <a:latin typeface="+mj-lt"/>
                <a:ea typeface="Microsoft YaHei" panose="020B0503020204020204" pitchFamily="34" charset="-122"/>
              </a:rPr>
              <a:t>ull cell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25E0ED-46CC-C746-E14D-C039E7478BCB}"/>
              </a:ext>
            </a:extLst>
          </p:cNvPr>
          <p:cNvSpPr txBox="1"/>
          <p:nvPr/>
        </p:nvSpPr>
        <p:spPr>
          <a:xfrm>
            <a:off x="5124227" y="5528038"/>
            <a:ext cx="1633209" cy="523220"/>
          </a:xfrm>
          <a:prstGeom prst="rect">
            <a:avLst/>
          </a:prstGeom>
          <a:solidFill>
            <a:srgbClr val="404040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  <a:ea typeface="Microsoft YaHei" panose="020B0503020204020204" pitchFamily="34" charset="-122"/>
              </a:rPr>
              <a:t>h</a:t>
            </a:r>
            <a:r>
              <a:rPr lang="en-CN" sz="2800" b="1" dirty="0">
                <a:solidFill>
                  <a:schemeClr val="bg1"/>
                </a:solidFill>
                <a:latin typeface="+mj-lt"/>
                <a:ea typeface="Microsoft YaHei" panose="020B0503020204020204" pitchFamily="34" charset="-122"/>
              </a:rPr>
              <a:t>alf cell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DB08E1-CE55-2172-5CD1-EC06FA436FC8}"/>
              </a:ext>
            </a:extLst>
          </p:cNvPr>
          <p:cNvSpPr txBox="1"/>
          <p:nvPr/>
        </p:nvSpPr>
        <p:spPr>
          <a:xfrm>
            <a:off x="7067774" y="5528038"/>
            <a:ext cx="2334382" cy="523220"/>
          </a:xfrm>
          <a:prstGeom prst="rect">
            <a:avLst/>
          </a:prstGeom>
          <a:solidFill>
            <a:srgbClr val="404040">
              <a:alpha val="69804"/>
            </a:srgb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en-US" dirty="0">
                <a:latin typeface="+mj-lt"/>
              </a:rPr>
              <a:t>vacuum </a:t>
            </a:r>
            <a:r>
              <a:rPr lang="en-CN" dirty="0">
                <a:latin typeface="+mj-lt"/>
              </a:rPr>
              <a:t>cell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0D246F-DF70-D3C6-D68B-6464E77C7870}"/>
              </a:ext>
            </a:extLst>
          </p:cNvPr>
          <p:cNvSpPr txBox="1"/>
          <p:nvPr/>
        </p:nvSpPr>
        <p:spPr>
          <a:xfrm>
            <a:off x="8717710" y="4702683"/>
            <a:ext cx="2334382" cy="523220"/>
          </a:xfrm>
          <a:prstGeom prst="rect">
            <a:avLst/>
          </a:prstGeom>
          <a:solidFill>
            <a:srgbClr val="404040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  <a:ea typeface="Microsoft YaHei" panose="020B0503020204020204" pitchFamily="34" charset="-122"/>
              </a:rPr>
              <a:t>to l</a:t>
            </a:r>
            <a:r>
              <a:rPr lang="en-CN" sz="2800" b="1" dirty="0">
                <a:solidFill>
                  <a:schemeClr val="bg1"/>
                </a:solidFill>
                <a:latin typeface="+mj-lt"/>
                <a:ea typeface="Microsoft YaHei" panose="020B0503020204020204" pitchFamily="34" charset="-122"/>
              </a:rPr>
              <a:t>oad-lock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CF1CA8F-16C3-9F63-4E7D-A1E1115B988C}"/>
              </a:ext>
            </a:extLst>
          </p:cNvPr>
          <p:cNvCxnSpPr>
            <a:cxnSpLocks/>
          </p:cNvCxnSpPr>
          <p:nvPr/>
        </p:nvCxnSpPr>
        <p:spPr>
          <a:xfrm flipV="1">
            <a:off x="4862286" y="3882816"/>
            <a:ext cx="742796" cy="895694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EF96C92-1FB7-CA27-B187-A6D1B80E4E1F}"/>
              </a:ext>
            </a:extLst>
          </p:cNvPr>
          <p:cNvCxnSpPr>
            <a:cxnSpLocks/>
          </p:cNvCxnSpPr>
          <p:nvPr/>
        </p:nvCxnSpPr>
        <p:spPr>
          <a:xfrm flipV="1">
            <a:off x="6096000" y="4778510"/>
            <a:ext cx="127355" cy="599136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5A8CD5F-C66E-34FB-0E62-637628186B7B}"/>
              </a:ext>
            </a:extLst>
          </p:cNvPr>
          <p:cNvCxnSpPr>
            <a:cxnSpLocks/>
          </p:cNvCxnSpPr>
          <p:nvPr/>
        </p:nvCxnSpPr>
        <p:spPr>
          <a:xfrm flipH="1" flipV="1">
            <a:off x="7833098" y="4919392"/>
            <a:ext cx="199225" cy="458254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2">
            <a:extLst>
              <a:ext uri="{FF2B5EF4-FFF2-40B4-BE49-F238E27FC236}">
                <a16:creationId xmlns:a16="http://schemas.microsoft.com/office/drawing/2014/main" id="{0A6A953D-9C6C-BF40-5E45-2FDAEC450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882" y="977857"/>
            <a:ext cx="3451808" cy="1647434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6246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id="{25F82BAF-56BC-4BB6-AC86-3607AA5166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87"/>
          <a:stretch/>
        </p:blipFill>
        <p:spPr>
          <a:xfrm>
            <a:off x="8807322" y="4450372"/>
            <a:ext cx="3099530" cy="223379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00C54C-9850-6C94-9ACD-C84156609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>
                <a:latin typeface="+mj-lt"/>
              </a:rPr>
              <a:t>23</a:t>
            </a:fld>
            <a:endParaRPr lang="zh-CN" altLang="en-US">
              <a:latin typeface="+mj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6F92BE-E601-03D7-CBAF-A618CE538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Vacuum test and rf conditioning</a:t>
            </a:r>
            <a:endParaRPr lang="en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48C896C-F6E1-4009-EC0B-6666A059F2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5" t="30896" r="30869" b="10307"/>
          <a:stretch/>
        </p:blipFill>
        <p:spPr>
          <a:xfrm>
            <a:off x="1005418" y="1776630"/>
            <a:ext cx="3905293" cy="4523417"/>
          </a:xfrm>
          <a:prstGeom prst="rect">
            <a:avLst/>
          </a:prstGeom>
        </p:spPr>
      </p:pic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6582F0A8-C5D3-FD4E-7C23-6938B9C328A5}"/>
              </a:ext>
            </a:extLst>
          </p:cNvPr>
          <p:cNvCxnSpPr>
            <a:cxnSpLocks/>
          </p:cNvCxnSpPr>
          <p:nvPr/>
        </p:nvCxnSpPr>
        <p:spPr>
          <a:xfrm>
            <a:off x="1485747" y="3021947"/>
            <a:ext cx="409834" cy="33843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1BD4F747-1B9E-FE0A-4C99-1F337F408E77}"/>
              </a:ext>
            </a:extLst>
          </p:cNvPr>
          <p:cNvSpPr txBox="1"/>
          <p:nvPr/>
        </p:nvSpPr>
        <p:spPr>
          <a:xfrm>
            <a:off x="78125" y="1590021"/>
            <a:ext cx="18545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+mj-lt"/>
                <a:ea typeface="Microsoft YaHei" panose="020B0503020204020204" pitchFamily="34" charset="-122"/>
              </a:rPr>
              <a:t>7.7e-9 Pa</a:t>
            </a:r>
          </a:p>
          <a:p>
            <a:r>
              <a:rPr lang="en-US" altLang="zh-CN" sz="2000" b="1" dirty="0">
                <a:solidFill>
                  <a:srgbClr val="C00000"/>
                </a:solidFill>
                <a:latin typeface="+mj-lt"/>
                <a:ea typeface="Microsoft YaHei" panose="020B0503020204020204" pitchFamily="34" charset="-122"/>
              </a:rPr>
              <a:t>(w/o </a:t>
            </a:r>
            <a:r>
              <a:rPr lang="en-US" altLang="zh-CN" sz="2000" b="1" dirty="0" err="1">
                <a:solidFill>
                  <a:srgbClr val="C00000"/>
                </a:solidFill>
                <a:latin typeface="+mj-lt"/>
                <a:ea typeface="Microsoft YaHei" panose="020B0503020204020204" pitchFamily="34" charset="-122"/>
              </a:rPr>
              <a:t>loadlock</a:t>
            </a:r>
            <a:r>
              <a:rPr lang="en-US" altLang="zh-CN" sz="2000" b="1" dirty="0">
                <a:solidFill>
                  <a:srgbClr val="C00000"/>
                </a:solidFill>
                <a:latin typeface="+mj-lt"/>
                <a:ea typeface="Microsoft YaHei" panose="020B0503020204020204" pitchFamily="34" charset="-122"/>
              </a:rPr>
              <a:t>)</a:t>
            </a:r>
          </a:p>
          <a:p>
            <a:r>
              <a:rPr lang="en-US" altLang="zh-CN" sz="2000" b="1" dirty="0">
                <a:solidFill>
                  <a:srgbClr val="C00000"/>
                </a:solidFill>
                <a:latin typeface="+mj-lt"/>
                <a:ea typeface="Microsoft YaHei" panose="020B0503020204020204" pitchFamily="34" charset="-122"/>
              </a:rPr>
              <a:t>1.3e-8</a:t>
            </a:r>
            <a:r>
              <a:rPr lang="zh-CN" altLang="en-US" sz="2000" b="1" dirty="0">
                <a:solidFill>
                  <a:srgbClr val="C00000"/>
                </a:solidFill>
                <a:latin typeface="+mj-lt"/>
                <a:ea typeface="Microsoft YaHei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  <a:latin typeface="+mj-lt"/>
                <a:ea typeface="Microsoft YaHei" panose="020B0503020204020204" pitchFamily="34" charset="-122"/>
              </a:rPr>
              <a:t>Pa</a:t>
            </a:r>
          </a:p>
          <a:p>
            <a:r>
              <a:rPr lang="en-US" altLang="zh-CN" sz="2000" b="1" dirty="0">
                <a:solidFill>
                  <a:srgbClr val="C00000"/>
                </a:solidFill>
                <a:latin typeface="+mj-lt"/>
                <a:ea typeface="Microsoft YaHei" panose="020B0503020204020204" pitchFamily="34" charset="-122"/>
              </a:rPr>
              <a:t>(w/ </a:t>
            </a:r>
            <a:r>
              <a:rPr lang="en-US" altLang="zh-CN" sz="2000" b="1" dirty="0" err="1">
                <a:solidFill>
                  <a:srgbClr val="C00000"/>
                </a:solidFill>
                <a:latin typeface="+mj-lt"/>
                <a:ea typeface="Microsoft YaHei" panose="020B0503020204020204" pitchFamily="34" charset="-122"/>
              </a:rPr>
              <a:t>loadlock</a:t>
            </a:r>
            <a:r>
              <a:rPr lang="en-US" altLang="zh-CN" sz="2000" b="1" dirty="0">
                <a:solidFill>
                  <a:srgbClr val="C00000"/>
                </a:solidFill>
                <a:latin typeface="+mj-lt"/>
                <a:ea typeface="Microsoft YaHei" panose="020B0503020204020204" pitchFamily="34" charset="-122"/>
              </a:rPr>
              <a:t>)</a:t>
            </a:r>
          </a:p>
          <a:p>
            <a:r>
              <a:rPr lang="en-US" altLang="zh-CN" sz="2000" b="1" dirty="0">
                <a:solidFill>
                  <a:srgbClr val="0381F5"/>
                </a:solidFill>
                <a:latin typeface="+mj-lt"/>
                <a:ea typeface="Microsoft YaHei" panose="020B0503020204020204" pitchFamily="34" charset="-122"/>
              </a:rPr>
              <a:t>1.7e-8</a:t>
            </a:r>
            <a:r>
              <a:rPr lang="zh-CN" altLang="en-US" sz="2000" b="1" dirty="0">
                <a:solidFill>
                  <a:srgbClr val="0381F5"/>
                </a:solidFill>
                <a:latin typeface="+mj-lt"/>
                <a:ea typeface="Microsoft YaHei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rgbClr val="0381F5"/>
                </a:solidFill>
                <a:latin typeface="+mj-lt"/>
                <a:ea typeface="Microsoft YaHei" panose="020B0503020204020204" pitchFamily="34" charset="-122"/>
              </a:rPr>
              <a:t>Pa</a:t>
            </a:r>
          </a:p>
          <a:p>
            <a:r>
              <a:rPr lang="en-US" altLang="zh-CN" sz="2000" b="1" dirty="0">
                <a:solidFill>
                  <a:srgbClr val="FFC000"/>
                </a:solidFill>
                <a:latin typeface="+mj-lt"/>
                <a:ea typeface="Microsoft YaHei" panose="020B0503020204020204" pitchFamily="34" charset="-122"/>
              </a:rPr>
              <a:t>(</a:t>
            </a:r>
            <a:r>
              <a:rPr lang="zh-CN" altLang="en-US" sz="2000" b="1" dirty="0">
                <a:solidFill>
                  <a:srgbClr val="FFC000"/>
                </a:solidFill>
                <a:latin typeface="+mj-lt"/>
                <a:ea typeface="Microsoft YaHei" panose="020B0503020204020204" pitchFamily="34" charset="-122"/>
              </a:rPr>
              <a:t>～</a:t>
            </a:r>
            <a:r>
              <a:rPr lang="en-US" altLang="zh-CN" sz="2000" b="1" dirty="0">
                <a:solidFill>
                  <a:srgbClr val="FFC000"/>
                </a:solidFill>
                <a:latin typeface="+mj-lt"/>
                <a:ea typeface="Microsoft YaHei" panose="020B0503020204020204" pitchFamily="34" charset="-122"/>
              </a:rPr>
              <a:t>2.2e-8 Pa at cathode)</a:t>
            </a:r>
            <a:endParaRPr lang="zh-CN" altLang="en-US" sz="2000" b="1" dirty="0">
              <a:solidFill>
                <a:srgbClr val="FFC000"/>
              </a:solidFill>
              <a:latin typeface="+mj-lt"/>
              <a:ea typeface="Microsoft YaHei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0E6A40C-CE1A-55F5-05AC-11C7B105C019}"/>
              </a:ext>
            </a:extLst>
          </p:cNvPr>
          <p:cNvSpPr txBox="1"/>
          <p:nvPr/>
        </p:nvSpPr>
        <p:spPr>
          <a:xfrm>
            <a:off x="130195" y="4547164"/>
            <a:ext cx="1765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+mj-lt"/>
                <a:ea typeface="Microsoft YaHei" panose="020B0503020204020204" pitchFamily="34" charset="-122"/>
              </a:rPr>
              <a:t>&lt;2.1e-9 Pa</a:t>
            </a:r>
          </a:p>
          <a:p>
            <a:r>
              <a:rPr lang="en-US" altLang="zh-CN" sz="2000" b="1" dirty="0">
                <a:solidFill>
                  <a:srgbClr val="0381F5"/>
                </a:solidFill>
                <a:latin typeface="+mj-lt"/>
                <a:ea typeface="Microsoft YaHei" panose="020B0503020204020204" pitchFamily="34" charset="-122"/>
              </a:rPr>
              <a:t>&lt;2.1e-9 Pa</a:t>
            </a:r>
            <a:endParaRPr lang="zh-CN" altLang="en-US" sz="2000" b="1" dirty="0">
              <a:solidFill>
                <a:srgbClr val="0381F5"/>
              </a:solidFill>
              <a:latin typeface="+mj-lt"/>
              <a:ea typeface="Microsoft YaHei" panose="020B0503020204020204" pitchFamily="34" charset="-122"/>
            </a:endParaRPr>
          </a:p>
          <a:p>
            <a:endParaRPr lang="zh-CN" altLang="en-US" sz="2000" b="1" dirty="0">
              <a:latin typeface="+mj-lt"/>
              <a:ea typeface="Microsoft YaHei" panose="020B0503020204020204" pitchFamily="34" charset="-122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27A04929-901D-A1AB-C9EA-4EEF2EE5C056}"/>
              </a:ext>
            </a:extLst>
          </p:cNvPr>
          <p:cNvCxnSpPr>
            <a:cxnSpLocks/>
          </p:cNvCxnSpPr>
          <p:nvPr/>
        </p:nvCxnSpPr>
        <p:spPr>
          <a:xfrm>
            <a:off x="1159072" y="5269960"/>
            <a:ext cx="326675" cy="27580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978BC4E2-2494-B806-2E0C-A6EE6AD847A6}"/>
              </a:ext>
            </a:extLst>
          </p:cNvPr>
          <p:cNvSpPr txBox="1"/>
          <p:nvPr/>
        </p:nvSpPr>
        <p:spPr>
          <a:xfrm>
            <a:off x="4345933" y="4193221"/>
            <a:ext cx="1694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+mj-lt"/>
                <a:ea typeface="Microsoft YaHei" panose="020B0503020204020204" pitchFamily="34" charset="-122"/>
              </a:rPr>
              <a:t>&lt;2.1e-9 Pa</a:t>
            </a:r>
          </a:p>
          <a:p>
            <a:r>
              <a:rPr lang="en-US" altLang="zh-CN" sz="2000" b="1" dirty="0">
                <a:solidFill>
                  <a:srgbClr val="0381F5"/>
                </a:solidFill>
                <a:latin typeface="+mj-lt"/>
                <a:ea typeface="Microsoft YaHei" panose="020B0503020204020204" pitchFamily="34" charset="-122"/>
              </a:rPr>
              <a:t>1.4e-8 Pa</a:t>
            </a:r>
            <a:endParaRPr lang="zh-CN" altLang="en-US" sz="2000" b="1" dirty="0">
              <a:solidFill>
                <a:srgbClr val="0381F5"/>
              </a:solidFill>
              <a:latin typeface="+mj-lt"/>
              <a:ea typeface="Microsoft YaHei" panose="020B0503020204020204" pitchFamily="34" charset="-122"/>
            </a:endParaRPr>
          </a:p>
        </p:txBody>
      </p:sp>
      <p:cxnSp>
        <p:nvCxnSpPr>
          <p:cNvPr id="11" name="直接箭头连接符 12">
            <a:extLst>
              <a:ext uri="{FF2B5EF4-FFF2-40B4-BE49-F238E27FC236}">
                <a16:creationId xmlns:a16="http://schemas.microsoft.com/office/drawing/2014/main" id="{5561B2A9-CF94-C4DB-0EF4-AA4119423B0B}"/>
              </a:ext>
            </a:extLst>
          </p:cNvPr>
          <p:cNvCxnSpPr>
            <a:cxnSpLocks/>
          </p:cNvCxnSpPr>
          <p:nvPr/>
        </p:nvCxnSpPr>
        <p:spPr>
          <a:xfrm flipH="1" flipV="1">
            <a:off x="3959225" y="3804774"/>
            <a:ext cx="497839" cy="3839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4">
            <a:extLst>
              <a:ext uri="{FF2B5EF4-FFF2-40B4-BE49-F238E27FC236}">
                <a16:creationId xmlns:a16="http://schemas.microsoft.com/office/drawing/2014/main" id="{E06E60D4-2891-151D-747B-FBB22A6AE4E7}"/>
              </a:ext>
            </a:extLst>
          </p:cNvPr>
          <p:cNvSpPr txBox="1"/>
          <p:nvPr/>
        </p:nvSpPr>
        <p:spPr>
          <a:xfrm>
            <a:off x="4434762" y="1768716"/>
            <a:ext cx="1694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+mj-lt"/>
                <a:ea typeface="Microsoft YaHei" panose="020B0503020204020204" pitchFamily="34" charset="-122"/>
              </a:rPr>
              <a:t>&lt;2.1e-9 Pa</a:t>
            </a:r>
          </a:p>
          <a:p>
            <a:r>
              <a:rPr lang="en-US" altLang="zh-CN" sz="2000" b="1" dirty="0">
                <a:solidFill>
                  <a:srgbClr val="0381F5"/>
                </a:solidFill>
                <a:latin typeface="+mj-lt"/>
                <a:ea typeface="Microsoft YaHei" panose="020B0503020204020204" pitchFamily="34" charset="-122"/>
              </a:rPr>
              <a:t>2.2e-8</a:t>
            </a:r>
            <a:r>
              <a:rPr lang="zh-CN" altLang="en-US" sz="2000" b="1" dirty="0">
                <a:solidFill>
                  <a:srgbClr val="0381F5"/>
                </a:solidFill>
                <a:latin typeface="+mj-lt"/>
                <a:ea typeface="Microsoft YaHei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rgbClr val="0381F5"/>
                </a:solidFill>
                <a:latin typeface="+mj-lt"/>
                <a:ea typeface="Microsoft YaHei" panose="020B0503020204020204" pitchFamily="34" charset="-122"/>
              </a:rPr>
              <a:t>Pa</a:t>
            </a:r>
            <a:endParaRPr lang="zh-CN" altLang="en-US" sz="2000" b="1" dirty="0">
              <a:solidFill>
                <a:srgbClr val="0381F5"/>
              </a:solidFill>
              <a:latin typeface="+mj-lt"/>
              <a:ea typeface="Microsoft YaHei" panose="020B0503020204020204" pitchFamily="34" charset="-122"/>
            </a:endParaRPr>
          </a:p>
        </p:txBody>
      </p:sp>
      <p:cxnSp>
        <p:nvCxnSpPr>
          <p:cNvPr id="13" name="直接箭头连接符 15">
            <a:extLst>
              <a:ext uri="{FF2B5EF4-FFF2-40B4-BE49-F238E27FC236}">
                <a16:creationId xmlns:a16="http://schemas.microsoft.com/office/drawing/2014/main" id="{9BF8FCAC-97AB-8057-444C-1637AE7971A0}"/>
              </a:ext>
            </a:extLst>
          </p:cNvPr>
          <p:cNvCxnSpPr>
            <a:cxnSpLocks/>
          </p:cNvCxnSpPr>
          <p:nvPr/>
        </p:nvCxnSpPr>
        <p:spPr>
          <a:xfrm flipH="1">
            <a:off x="4510890" y="2457771"/>
            <a:ext cx="175248" cy="23104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内容占位符 7">
            <a:extLst>
              <a:ext uri="{FF2B5EF4-FFF2-40B4-BE49-F238E27FC236}">
                <a16:creationId xmlns:a16="http://schemas.microsoft.com/office/drawing/2014/main" id="{53775AAB-7E9A-7FFA-BDA6-5F808436E3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3" b="4498"/>
          <a:stretch/>
        </p:blipFill>
        <p:spPr>
          <a:xfrm>
            <a:off x="6403393" y="1362707"/>
            <a:ext cx="3324323" cy="2537444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4F7E88-A160-5AF4-9A8F-7374E5C3E2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0834"/>
          <a:stretch/>
        </p:blipFill>
        <p:spPr>
          <a:xfrm>
            <a:off x="6116755" y="4784148"/>
            <a:ext cx="1968500" cy="1823186"/>
          </a:xfrm>
          <a:prstGeom prst="rect">
            <a:avLst/>
          </a:prstGeom>
        </p:spPr>
      </p:pic>
      <p:sp>
        <p:nvSpPr>
          <p:cNvPr id="17" name="文本框 14">
            <a:extLst>
              <a:ext uri="{FF2B5EF4-FFF2-40B4-BE49-F238E27FC236}">
                <a16:creationId xmlns:a16="http://schemas.microsoft.com/office/drawing/2014/main" id="{8F1663B0-EA28-2BDA-9A50-7DCA83FBED1B}"/>
              </a:ext>
            </a:extLst>
          </p:cNvPr>
          <p:cNvSpPr txBox="1"/>
          <p:nvPr/>
        </p:nvSpPr>
        <p:spPr>
          <a:xfrm>
            <a:off x="10203962" y="1534808"/>
            <a:ext cx="2158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1EA6C8"/>
                </a:solidFill>
                <a:latin typeface="+mj-lt"/>
                <a:ea typeface="Microsoft YaHei" panose="020B0503020204020204" pitchFamily="34" charset="-122"/>
              </a:rPr>
              <a:t>Faraday</a:t>
            </a:r>
            <a:r>
              <a:rPr lang="zh-CN" altLang="en-US" sz="2400" b="1" dirty="0">
                <a:solidFill>
                  <a:srgbClr val="1EA6C8"/>
                </a:solidFill>
                <a:latin typeface="+mj-lt"/>
                <a:ea typeface="Microsoft YaHei" panose="020B0503020204020204" pitchFamily="34" charset="-122"/>
              </a:rPr>
              <a:t> </a:t>
            </a:r>
            <a:r>
              <a:rPr lang="en-US" altLang="zh-CN" sz="2400" b="1" dirty="0">
                <a:solidFill>
                  <a:srgbClr val="1EA6C8"/>
                </a:solidFill>
                <a:latin typeface="+mj-lt"/>
                <a:ea typeface="Microsoft YaHei" panose="020B0503020204020204" pitchFamily="34" charset="-122"/>
              </a:rPr>
              <a:t>cup</a:t>
            </a:r>
            <a:endParaRPr lang="zh-CN" altLang="en-US" sz="2400" b="1" dirty="0">
              <a:solidFill>
                <a:srgbClr val="1EA6C8"/>
              </a:solidFill>
              <a:latin typeface="+mj-lt"/>
              <a:ea typeface="Microsoft YaHei" panose="020B0503020204020204" pitchFamily="34" charset="-122"/>
            </a:endParaRPr>
          </a:p>
        </p:txBody>
      </p:sp>
      <p:sp>
        <p:nvSpPr>
          <p:cNvPr id="18" name="文本框 14">
            <a:extLst>
              <a:ext uri="{FF2B5EF4-FFF2-40B4-BE49-F238E27FC236}">
                <a16:creationId xmlns:a16="http://schemas.microsoft.com/office/drawing/2014/main" id="{7CAB1AB2-4FE7-6DAF-A2D0-B762C1A69339}"/>
              </a:ext>
            </a:extLst>
          </p:cNvPr>
          <p:cNvSpPr txBox="1"/>
          <p:nvPr/>
        </p:nvSpPr>
        <p:spPr>
          <a:xfrm>
            <a:off x="10203962" y="2135622"/>
            <a:ext cx="1694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92C81F"/>
                </a:solidFill>
                <a:latin typeface="+mj-lt"/>
                <a:ea typeface="Microsoft YaHei" panose="020B0503020204020204" pitchFamily="34" charset="-122"/>
              </a:rPr>
              <a:t>rf</a:t>
            </a:r>
            <a:r>
              <a:rPr lang="zh-CN" altLang="en-US" sz="2400" b="1" dirty="0">
                <a:solidFill>
                  <a:srgbClr val="92C81F"/>
                </a:solidFill>
                <a:latin typeface="+mj-lt"/>
                <a:ea typeface="Microsoft YaHei" panose="020B0503020204020204" pitchFamily="34" charset="-122"/>
              </a:rPr>
              <a:t> </a:t>
            </a:r>
            <a:r>
              <a:rPr lang="en-CN" altLang="zh-CN" sz="2400" b="1" dirty="0">
                <a:solidFill>
                  <a:srgbClr val="92C81F"/>
                </a:solidFill>
                <a:latin typeface="+mj-lt"/>
                <a:ea typeface="Microsoft YaHei" panose="020B0503020204020204" pitchFamily="34" charset="-122"/>
              </a:rPr>
              <a:t>reflec</a:t>
            </a:r>
            <a:r>
              <a:rPr lang="en-US" altLang="zh-CN" sz="2400" b="1" dirty="0">
                <a:solidFill>
                  <a:srgbClr val="92C81F"/>
                </a:solidFill>
                <a:latin typeface="+mj-lt"/>
                <a:ea typeface="Microsoft YaHei" panose="020B0503020204020204" pitchFamily="34" charset="-122"/>
              </a:rPr>
              <a:t>.</a:t>
            </a:r>
            <a:endParaRPr lang="zh-CN" altLang="en-US" sz="2400" b="1" dirty="0">
              <a:solidFill>
                <a:srgbClr val="92C81F"/>
              </a:solidFill>
              <a:latin typeface="+mj-lt"/>
              <a:ea typeface="Microsoft YaHei" panose="020B0503020204020204" pitchFamily="34" charset="-122"/>
            </a:endParaRPr>
          </a:p>
        </p:txBody>
      </p:sp>
      <p:sp>
        <p:nvSpPr>
          <p:cNvPr id="19" name="文本框 14">
            <a:extLst>
              <a:ext uri="{FF2B5EF4-FFF2-40B4-BE49-F238E27FC236}">
                <a16:creationId xmlns:a16="http://schemas.microsoft.com/office/drawing/2014/main" id="{75C0853B-A732-DE70-732E-8F53746AA9F3}"/>
              </a:ext>
            </a:extLst>
          </p:cNvPr>
          <p:cNvSpPr txBox="1"/>
          <p:nvPr/>
        </p:nvSpPr>
        <p:spPr>
          <a:xfrm>
            <a:off x="10203962" y="2791115"/>
            <a:ext cx="1694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B2093B"/>
                </a:solidFill>
                <a:latin typeface="+mj-lt"/>
                <a:ea typeface="Microsoft YaHei" panose="020B0503020204020204" pitchFamily="34" charset="-122"/>
              </a:rPr>
              <a:t>rf</a:t>
            </a:r>
            <a:r>
              <a:rPr lang="zh-CN" altLang="en-US" sz="2400" b="1" dirty="0">
                <a:solidFill>
                  <a:srgbClr val="B2093B"/>
                </a:solidFill>
                <a:latin typeface="+mj-lt"/>
                <a:ea typeface="Microsoft YaHei" panose="020B0503020204020204" pitchFamily="34" charset="-122"/>
              </a:rPr>
              <a:t> </a:t>
            </a:r>
            <a:r>
              <a:rPr lang="en-US" altLang="zh-CN" sz="2400" b="1" dirty="0">
                <a:solidFill>
                  <a:srgbClr val="B2093B"/>
                </a:solidFill>
                <a:latin typeface="+mj-lt"/>
                <a:ea typeface="Microsoft YaHei" panose="020B0503020204020204" pitchFamily="34" charset="-122"/>
              </a:rPr>
              <a:t>forward</a:t>
            </a:r>
            <a:endParaRPr lang="zh-CN" altLang="en-US" sz="2400" b="1" dirty="0">
              <a:solidFill>
                <a:srgbClr val="B2093B"/>
              </a:solidFill>
              <a:latin typeface="+mj-lt"/>
              <a:ea typeface="Microsoft YaHei" panose="020B0503020204020204" pitchFamily="34" charset="-122"/>
            </a:endParaRPr>
          </a:p>
        </p:txBody>
      </p:sp>
      <p:cxnSp>
        <p:nvCxnSpPr>
          <p:cNvPr id="20" name="直接箭头连接符 15">
            <a:extLst>
              <a:ext uri="{FF2B5EF4-FFF2-40B4-BE49-F238E27FC236}">
                <a16:creationId xmlns:a16="http://schemas.microsoft.com/office/drawing/2014/main" id="{A4F91797-0C8B-E032-81D9-45E8814053CD}"/>
              </a:ext>
            </a:extLst>
          </p:cNvPr>
          <p:cNvCxnSpPr>
            <a:cxnSpLocks/>
          </p:cNvCxnSpPr>
          <p:nvPr/>
        </p:nvCxnSpPr>
        <p:spPr>
          <a:xfrm flipH="1">
            <a:off x="8071478" y="1755625"/>
            <a:ext cx="2149059" cy="186169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15">
            <a:extLst>
              <a:ext uri="{FF2B5EF4-FFF2-40B4-BE49-F238E27FC236}">
                <a16:creationId xmlns:a16="http://schemas.microsoft.com/office/drawing/2014/main" id="{22C52F92-ED92-2AE5-811C-730E275CCCE9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7942140" y="3021948"/>
            <a:ext cx="2261822" cy="338433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15">
            <a:extLst>
              <a:ext uri="{FF2B5EF4-FFF2-40B4-BE49-F238E27FC236}">
                <a16:creationId xmlns:a16="http://schemas.microsoft.com/office/drawing/2014/main" id="{EB4ED924-05E1-892D-8EE1-E3924B918448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8321656" y="2366455"/>
            <a:ext cx="1882306" cy="303973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">
            <a:extLst>
              <a:ext uri="{FF2B5EF4-FFF2-40B4-BE49-F238E27FC236}">
                <a16:creationId xmlns:a16="http://schemas.microsoft.com/office/drawing/2014/main" id="{2B12528C-029C-35A1-578A-B921CDCFC4FD}"/>
              </a:ext>
            </a:extLst>
          </p:cNvPr>
          <p:cNvSpPr txBox="1"/>
          <p:nvPr/>
        </p:nvSpPr>
        <p:spPr>
          <a:xfrm>
            <a:off x="878839" y="1028666"/>
            <a:ext cx="4113845" cy="4979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257168" indent="-257168" defTabSz="685783">
              <a:lnSpc>
                <a:spcPct val="120000"/>
              </a:lnSpc>
              <a:spcBef>
                <a:spcPts val="1200"/>
              </a:spcBef>
              <a:buSzPct val="50000"/>
              <a:buFont typeface="Wingdings" panose="05000000000000000000" pitchFamily="2" charset="2"/>
              <a:buChar char="u"/>
              <a:defRPr kumimoji="1" sz="2200" b="1">
                <a:solidFill>
                  <a:srgbClr val="582E7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US" altLang="zh-CN" sz="2400" dirty="0">
                <a:solidFill>
                  <a:srgbClr val="C00000"/>
                </a:solidFill>
                <a:latin typeface="+mj-lt"/>
              </a:rPr>
              <a:t>Base/</a:t>
            </a:r>
            <a:r>
              <a:rPr lang="en-US" altLang="zh-CN" sz="2400" dirty="0">
                <a:solidFill>
                  <a:srgbClr val="0381F5"/>
                </a:solidFill>
                <a:latin typeface="+mj-lt"/>
                <a:cs typeface="+mn-cs"/>
              </a:rPr>
              <a:t>operation</a:t>
            </a:r>
            <a:r>
              <a:rPr lang="en-US" altLang="zh-CN" sz="2400" dirty="0">
                <a:solidFill>
                  <a:srgbClr val="C00000"/>
                </a:solidFill>
                <a:latin typeface="+mj-lt"/>
              </a:rPr>
              <a:t> pressure</a:t>
            </a:r>
            <a:endParaRPr lang="zh-CN" altLang="en-US" sz="2400" dirty="0">
              <a:latin typeface="+mj-lt"/>
            </a:endParaRPr>
          </a:p>
        </p:txBody>
      </p:sp>
      <p:sp>
        <p:nvSpPr>
          <p:cNvPr id="24" name="文本框 2">
            <a:extLst>
              <a:ext uri="{FF2B5EF4-FFF2-40B4-BE49-F238E27FC236}">
                <a16:creationId xmlns:a16="http://schemas.microsoft.com/office/drawing/2014/main" id="{667AB4AF-D328-FFEC-1962-1AC70754FE34}"/>
              </a:ext>
            </a:extLst>
          </p:cNvPr>
          <p:cNvSpPr txBox="1"/>
          <p:nvPr/>
        </p:nvSpPr>
        <p:spPr>
          <a:xfrm>
            <a:off x="6165269" y="883541"/>
            <a:ext cx="3800569" cy="4303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257168" indent="-257168" defTabSz="685783">
              <a:lnSpc>
                <a:spcPct val="120000"/>
              </a:lnSpc>
              <a:spcBef>
                <a:spcPts val="1200"/>
              </a:spcBef>
              <a:buSzPct val="50000"/>
              <a:buFont typeface="Wingdings" panose="05000000000000000000" pitchFamily="2" charset="2"/>
              <a:buChar char="u"/>
              <a:defRPr kumimoji="1" sz="2200" b="1">
                <a:solidFill>
                  <a:srgbClr val="582E7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altLang="zh-CN" sz="2000" dirty="0">
                <a:solidFill>
                  <a:srgbClr val="C00000"/>
                </a:solidFill>
                <a:latin typeface="+mj-lt"/>
              </a:rPr>
              <a:t>rf</a:t>
            </a:r>
            <a:r>
              <a:rPr lang="zh-CN" altLang="en-US" sz="20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latin typeface="+mj-lt"/>
              </a:rPr>
              <a:t>conditioning</a:t>
            </a:r>
            <a:r>
              <a:rPr lang="zh-CN" altLang="en-US" sz="20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latin typeface="+mj-lt"/>
              </a:rPr>
              <a:t>after</a:t>
            </a:r>
            <a:r>
              <a:rPr lang="zh-CN" altLang="en-US" sz="20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latin typeface="+mj-lt"/>
              </a:rPr>
              <a:t>24</a:t>
            </a:r>
            <a:r>
              <a:rPr lang="zh-CN" altLang="en-US" sz="20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altLang="zh-CN" sz="2000" dirty="0" err="1">
                <a:solidFill>
                  <a:srgbClr val="C00000"/>
                </a:solidFill>
                <a:latin typeface="+mj-lt"/>
              </a:rPr>
              <a:t>hrs</a:t>
            </a:r>
            <a:endParaRPr lang="zh-CN" altLang="en-US" sz="2000" dirty="0">
              <a:latin typeface="+mj-lt"/>
            </a:endParaRPr>
          </a:p>
        </p:txBody>
      </p:sp>
      <p:sp>
        <p:nvSpPr>
          <p:cNvPr id="25" name="文本框 2">
            <a:extLst>
              <a:ext uri="{FF2B5EF4-FFF2-40B4-BE49-F238E27FC236}">
                <a16:creationId xmlns:a16="http://schemas.microsoft.com/office/drawing/2014/main" id="{32D14B08-D11B-EB24-5329-1733CE570D09}"/>
              </a:ext>
            </a:extLst>
          </p:cNvPr>
          <p:cNvSpPr txBox="1"/>
          <p:nvPr/>
        </p:nvSpPr>
        <p:spPr>
          <a:xfrm>
            <a:off x="5935342" y="4010252"/>
            <a:ext cx="290589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257168" indent="-257168" defTabSz="685783">
              <a:lnSpc>
                <a:spcPct val="120000"/>
              </a:lnSpc>
              <a:spcBef>
                <a:spcPts val="1200"/>
              </a:spcBef>
              <a:buSzPct val="50000"/>
              <a:buFont typeface="Wingdings" panose="05000000000000000000" pitchFamily="2" charset="2"/>
              <a:buChar char="u"/>
              <a:defRPr kumimoji="1" sz="2200" b="1">
                <a:solidFill>
                  <a:srgbClr val="582E7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CN" sz="2000" dirty="0">
                <a:solidFill>
                  <a:srgbClr val="C00000"/>
                </a:solidFill>
                <a:latin typeface="+mj-lt"/>
              </a:rPr>
              <a:t>Dark current 0.5</a:t>
            </a:r>
            <a:r>
              <a:rPr lang="zh-CN" altLang="en-US" sz="20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altLang="zh-CN" sz="2000" dirty="0" err="1">
                <a:solidFill>
                  <a:srgbClr val="C00000"/>
                </a:solidFill>
                <a:latin typeface="+mj-lt"/>
              </a:rPr>
              <a:t>nC</a:t>
            </a:r>
            <a:r>
              <a:rPr lang="en-US" altLang="zh-CN" sz="2000" dirty="0">
                <a:solidFill>
                  <a:srgbClr val="C00000"/>
                </a:solidFill>
                <a:latin typeface="+mj-lt"/>
              </a:rPr>
              <a:t> @ </a:t>
            </a:r>
            <a:r>
              <a:rPr lang="en-US" altLang="zh-CN" sz="2000" dirty="0" err="1">
                <a:solidFill>
                  <a:srgbClr val="C00000"/>
                </a:solidFill>
                <a:latin typeface="+mj-lt"/>
              </a:rPr>
              <a:t>E</a:t>
            </a:r>
            <a:r>
              <a:rPr lang="en-US" altLang="zh-CN" sz="2000" baseline="-25000" dirty="0" err="1">
                <a:solidFill>
                  <a:srgbClr val="C00000"/>
                </a:solidFill>
                <a:latin typeface="+mj-lt"/>
              </a:rPr>
              <a:t>z</a:t>
            </a:r>
            <a:r>
              <a:rPr lang="zh-CN" altLang="en-US" sz="2000" dirty="0">
                <a:solidFill>
                  <a:srgbClr val="C00000"/>
                </a:solidFill>
                <a:latin typeface="+mj-lt"/>
              </a:rPr>
              <a:t>～</a:t>
            </a:r>
            <a:r>
              <a:rPr lang="en-US" altLang="zh-CN" sz="2000" dirty="0">
                <a:solidFill>
                  <a:srgbClr val="C00000"/>
                </a:solidFill>
                <a:latin typeface="+mj-lt"/>
              </a:rPr>
              <a:t>105</a:t>
            </a:r>
            <a:r>
              <a:rPr lang="zh-CN" altLang="en-US" sz="20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latin typeface="+mj-lt"/>
              </a:rPr>
              <a:t>MV/m</a:t>
            </a:r>
            <a:endParaRPr lang="zh-CN" altLang="en-US" sz="2000" dirty="0"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3F3515D-AD1E-3473-821A-42F739CFC909}"/>
              </a:ext>
            </a:extLst>
          </p:cNvPr>
          <p:cNvSpPr txBox="1"/>
          <p:nvPr/>
        </p:nvSpPr>
        <p:spPr>
          <a:xfrm>
            <a:off x="10786440" y="5721423"/>
            <a:ext cx="1092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lt"/>
              </a:rPr>
              <a:t>Cs</a:t>
            </a:r>
            <a:r>
              <a:rPr lang="en-US" altLang="zh-CN" sz="2400" b="1" baseline="-25000" dirty="0">
                <a:solidFill>
                  <a:srgbClr val="C00000"/>
                </a:solidFill>
                <a:latin typeface="+mj-lt"/>
              </a:rPr>
              <a:t>2</a:t>
            </a:r>
            <a:r>
              <a:rPr lang="en-US" altLang="zh-CN" sz="2400" b="1" dirty="0">
                <a:solidFill>
                  <a:srgbClr val="C00000"/>
                </a:solidFill>
                <a:latin typeface="+mj-lt"/>
              </a:rPr>
              <a:t>Te</a:t>
            </a:r>
            <a:endParaRPr lang="en-CN" sz="2400" b="1" dirty="0"/>
          </a:p>
        </p:txBody>
      </p:sp>
      <p:sp>
        <p:nvSpPr>
          <p:cNvPr id="27" name="文本框 2">
            <a:extLst>
              <a:ext uri="{FF2B5EF4-FFF2-40B4-BE49-F238E27FC236}">
                <a16:creationId xmlns:a16="http://schemas.microsoft.com/office/drawing/2014/main" id="{A4A4CB51-3BD7-4D6B-AA62-138B0CCB310D}"/>
              </a:ext>
            </a:extLst>
          </p:cNvPr>
          <p:cNvSpPr txBox="1"/>
          <p:nvPr/>
        </p:nvSpPr>
        <p:spPr>
          <a:xfrm>
            <a:off x="8907795" y="4010252"/>
            <a:ext cx="332153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257168" indent="-257168" defTabSz="685783">
              <a:lnSpc>
                <a:spcPct val="120000"/>
              </a:lnSpc>
              <a:spcBef>
                <a:spcPts val="1200"/>
              </a:spcBef>
              <a:buSzPct val="50000"/>
              <a:buFont typeface="Wingdings" panose="05000000000000000000" pitchFamily="2" charset="2"/>
              <a:buChar char="u"/>
              <a:defRPr kumimoji="1" sz="2200" b="1">
                <a:solidFill>
                  <a:srgbClr val="582E7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CN" sz="2000" dirty="0">
                <a:solidFill>
                  <a:srgbClr val="C00000"/>
                </a:solidFill>
                <a:latin typeface="+mj-lt"/>
              </a:rPr>
              <a:t>QE</a:t>
            </a:r>
            <a:r>
              <a:rPr lang="zh-CN" altLang="en-US" sz="20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latin typeface="+mj-lt"/>
              </a:rPr>
              <a:t>4~5% over 6</a:t>
            </a:r>
            <a:r>
              <a:rPr lang="zh-CN" altLang="en-US" sz="20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latin typeface="+mj-lt"/>
              </a:rPr>
              <a:t>months</a:t>
            </a:r>
            <a:endParaRPr lang="zh-CN" alt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890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4" grpId="0"/>
      <p:bldP spid="25" grpId="0"/>
      <p:bldP spid="30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9311EE9-1D8F-449E-AFF2-A3DC360C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22E27705-6DFC-4EE3-8851-2C48F7CC5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Fabrication of Alkali Antimonide etc.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21D0636-CB50-406F-A915-05AD525C3D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263" y="3289059"/>
            <a:ext cx="7061588" cy="317771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64FFC5C-09B0-4B8A-B868-514F48E299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25" r="54318"/>
          <a:stretch/>
        </p:blipFill>
        <p:spPr>
          <a:xfrm>
            <a:off x="372458" y="4958146"/>
            <a:ext cx="1978294" cy="171354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117AF822-7398-4FAC-8E99-018CC5690531}"/>
              </a:ext>
            </a:extLst>
          </p:cNvPr>
          <p:cNvSpPr txBox="1"/>
          <p:nvPr/>
        </p:nvSpPr>
        <p:spPr>
          <a:xfrm>
            <a:off x="4515263" y="2479793"/>
            <a:ext cx="2743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dobe 黑体 Std R" panose="020B0400000000000000" pitchFamily="34" charset="-122"/>
                <a:cs typeface="+mn-cs"/>
              </a:rPr>
              <a:t>Evaporation sources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51E29FB-D265-4DB8-B3A9-1D79C4636F63}"/>
              </a:ext>
            </a:extLst>
          </p:cNvPr>
          <p:cNvSpPr txBox="1"/>
          <p:nvPr/>
        </p:nvSpPr>
        <p:spPr>
          <a:xfrm>
            <a:off x="131590" y="1043084"/>
            <a:ext cx="41750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spcBef>
                <a:spcPts val="1200"/>
              </a:spcBef>
              <a:buFont typeface="Arial" panose="020B0604020202020204" pitchFamily="34" charset="0"/>
              <a:buChar char="•"/>
              <a:defRPr sz="2000" b="1">
                <a:solidFill>
                  <a:srgbClr val="682D7E"/>
                </a:solidFill>
              </a:defRPr>
            </a:lvl1pPr>
          </a:lstStyle>
          <a:p>
            <a:r>
              <a:rPr lang="en-US" altLang="zh-CN" dirty="0"/>
              <a:t>A newly commissioned deposition system for Alkali Antimony cathodes (</a:t>
            </a:r>
            <a:r>
              <a:rPr lang="en-US" altLang="zh-CN" sz="2000" dirty="0"/>
              <a:t>Cs-Sb, K-Cs-Sb, etc.</a:t>
            </a:r>
            <a:r>
              <a:rPr lang="en-US" altLang="zh-CN" dirty="0"/>
              <a:t>) </a:t>
            </a:r>
          </a:p>
          <a:p>
            <a:r>
              <a:rPr lang="en-US" altLang="zh-CN" dirty="0"/>
              <a:t>Baseline vacuum 5.9e-9 Pa</a:t>
            </a:r>
          </a:p>
          <a:p>
            <a:r>
              <a:rPr lang="en-US" altLang="zh-CN" dirty="0"/>
              <a:t>Study of QE, MTE versus deposition recipes </a:t>
            </a:r>
          </a:p>
          <a:p>
            <a:r>
              <a:rPr lang="en-US" altLang="zh-CN" dirty="0"/>
              <a:t>Started fabrication of K</a:t>
            </a:r>
            <a:r>
              <a:rPr lang="en-US" altLang="zh-CN" baseline="-25000" dirty="0"/>
              <a:t>2</a:t>
            </a:r>
            <a:r>
              <a:rPr lang="en-US" altLang="zh-CN" dirty="0"/>
              <a:t>CsSb</a:t>
            </a:r>
            <a:r>
              <a:rPr lang="zh-CN" altLang="en-US" dirty="0"/>
              <a:t> </a:t>
            </a:r>
            <a:r>
              <a:rPr lang="en-US" altLang="zh-CN" dirty="0"/>
              <a:t>cathodes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K</a:t>
            </a:r>
            <a:r>
              <a:rPr lang="en-US" altLang="zh-CN" baseline="-25000" dirty="0">
                <a:solidFill>
                  <a:srgbClr val="C00000"/>
                </a:solidFill>
              </a:rPr>
              <a:t>2</a:t>
            </a:r>
            <a:r>
              <a:rPr lang="en-US" altLang="zh-CN" dirty="0">
                <a:solidFill>
                  <a:srgbClr val="C00000"/>
                </a:solidFill>
              </a:rPr>
              <a:t>CsSb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QE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4-6%@532 nm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1C5E712-4415-4A2B-B84C-B7A08101C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7972" y="1027975"/>
            <a:ext cx="4280635" cy="29536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752EBE0-8909-4CF5-A83F-5329A41FA2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19" t="62595" b="12817"/>
          <a:stretch/>
        </p:blipFill>
        <p:spPr>
          <a:xfrm>
            <a:off x="4604475" y="1212112"/>
            <a:ext cx="3379682" cy="1293603"/>
          </a:xfrm>
          <a:prstGeom prst="rect">
            <a:avLst/>
          </a:prstGeom>
        </p:spPr>
      </p:pic>
      <p:pic>
        <p:nvPicPr>
          <p:cNvPr id="2" name="图片 4">
            <a:extLst>
              <a:ext uri="{FF2B5EF4-FFF2-40B4-BE49-F238E27FC236}">
                <a16:creationId xmlns:a16="http://schemas.microsoft.com/office/drawing/2014/main" id="{59140F44-2BDD-27DE-F580-E29DF60EDA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2170" y="4958146"/>
            <a:ext cx="1710257" cy="171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78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B26982-CF9C-A4B9-7923-4882A01E0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7F517FF-1206-7231-BA0E-9FF8869F8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</a:t>
            </a:r>
            <a:r>
              <a:rPr lang="en-CN" dirty="0"/>
              <a:t>oad-lock system w/ green cathodes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1A84CD-BF1F-AD29-5FBC-018B3ACFF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t="19006"/>
          <a:stretch/>
        </p:blipFill>
        <p:spPr>
          <a:xfrm>
            <a:off x="224014" y="1157968"/>
            <a:ext cx="8858213" cy="5380944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335652-EE47-2D9A-9ED1-69EBD1C01732}"/>
              </a:ext>
            </a:extLst>
          </p:cNvPr>
          <p:cNvCxnSpPr>
            <a:cxnSpLocks/>
          </p:cNvCxnSpPr>
          <p:nvPr/>
        </p:nvCxnSpPr>
        <p:spPr>
          <a:xfrm flipV="1">
            <a:off x="1509823" y="4253023"/>
            <a:ext cx="104873" cy="76554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0C4C992-C813-C305-A40A-244BF7571719}"/>
              </a:ext>
            </a:extLst>
          </p:cNvPr>
          <p:cNvSpPr/>
          <p:nvPr/>
        </p:nvSpPr>
        <p:spPr>
          <a:xfrm>
            <a:off x="570064" y="5132295"/>
            <a:ext cx="2089265" cy="949191"/>
          </a:xfrm>
          <a:prstGeom prst="roundRect">
            <a:avLst/>
          </a:prstGeom>
          <a:solidFill>
            <a:srgbClr val="C00000">
              <a:alpha val="8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N" sz="2400" b="1" dirty="0">
                <a:solidFill>
                  <a:schemeClr val="bg1"/>
                </a:solidFill>
              </a:rPr>
              <a:t>Ultrahigh</a:t>
            </a:r>
            <a:r>
              <a:rPr lang="zh-CN" altLang="en-US" sz="2400" b="1" dirty="0">
                <a:solidFill>
                  <a:schemeClr val="bg1"/>
                </a:solidFill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</a:rPr>
              <a:t>vacuum</a:t>
            </a:r>
            <a:r>
              <a:rPr lang="zh-CN" altLang="en-US" sz="2400" b="1" dirty="0">
                <a:solidFill>
                  <a:schemeClr val="bg1"/>
                </a:solidFill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</a:rPr>
              <a:t>gun</a:t>
            </a:r>
            <a:endParaRPr lang="en-CN" sz="2400" b="1" dirty="0">
              <a:solidFill>
                <a:schemeClr val="bg1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063E4CF-E8BF-3AD1-8513-DE7A35C28567}"/>
              </a:ext>
            </a:extLst>
          </p:cNvPr>
          <p:cNvSpPr/>
          <p:nvPr/>
        </p:nvSpPr>
        <p:spPr>
          <a:xfrm>
            <a:off x="6013385" y="1218319"/>
            <a:ext cx="1843313" cy="934423"/>
          </a:xfrm>
          <a:prstGeom prst="roundRect">
            <a:avLst/>
          </a:prstGeom>
          <a:solidFill>
            <a:srgbClr val="C00000">
              <a:alpha val="8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>
                <a:solidFill>
                  <a:schemeClr val="bg1"/>
                </a:solidFill>
              </a:rPr>
              <a:t>L</a:t>
            </a:r>
            <a:r>
              <a:rPr lang="en-CN" sz="2400" b="1">
                <a:solidFill>
                  <a:schemeClr val="bg1"/>
                </a:solidFill>
              </a:rPr>
              <a:t>oad-lock</a:t>
            </a:r>
            <a:r>
              <a:rPr lang="zh-CN" altLang="en-US" sz="2400" b="1">
                <a:solidFill>
                  <a:schemeClr val="bg1"/>
                </a:solidFill>
              </a:rPr>
              <a:t> </a:t>
            </a:r>
            <a:r>
              <a:rPr lang="en-US" altLang="zh-CN" sz="2400" b="1">
                <a:solidFill>
                  <a:schemeClr val="bg1"/>
                </a:solidFill>
              </a:rPr>
              <a:t>cham</a:t>
            </a:r>
            <a:r>
              <a:rPr lang="en-US" altLang="zh-CN" sz="2400" b="1" dirty="0">
                <a:solidFill>
                  <a:schemeClr val="bg1"/>
                </a:solidFill>
              </a:rPr>
              <a:t>ber</a:t>
            </a:r>
            <a:endParaRPr lang="en-CN" sz="2400" b="1" dirty="0">
              <a:solidFill>
                <a:schemeClr val="bg1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2650F84-EECF-4A9A-C7F7-809BA8C6C641}"/>
              </a:ext>
            </a:extLst>
          </p:cNvPr>
          <p:cNvSpPr/>
          <p:nvPr/>
        </p:nvSpPr>
        <p:spPr>
          <a:xfrm>
            <a:off x="7327010" y="2494576"/>
            <a:ext cx="1587631" cy="934424"/>
          </a:xfrm>
          <a:prstGeom prst="roundRect">
            <a:avLst/>
          </a:prstGeom>
          <a:solidFill>
            <a:srgbClr val="C00000">
              <a:alpha val="8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N" sz="2400" b="1">
                <a:solidFill>
                  <a:schemeClr val="bg1"/>
                </a:solidFill>
              </a:rPr>
              <a:t>Cathode</a:t>
            </a:r>
            <a:r>
              <a:rPr lang="zh-CN" altLang="en-US" sz="2400" b="1">
                <a:solidFill>
                  <a:schemeClr val="bg1"/>
                </a:solidFill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</a:rPr>
              <a:t>suitcase</a:t>
            </a:r>
            <a:endParaRPr lang="en-CN" sz="2400" b="1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0FFE450-221D-3907-C0E6-99FB071272CB}"/>
              </a:ext>
            </a:extLst>
          </p:cNvPr>
          <p:cNvCxnSpPr>
            <a:cxnSpLocks/>
          </p:cNvCxnSpPr>
          <p:nvPr/>
        </p:nvCxnSpPr>
        <p:spPr>
          <a:xfrm flipH="1">
            <a:off x="4760686" y="1988457"/>
            <a:ext cx="1146628" cy="56605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1453B24-3188-4407-096B-06C1BAAF4184}"/>
              </a:ext>
            </a:extLst>
          </p:cNvPr>
          <p:cNvSpPr txBox="1"/>
          <p:nvPr/>
        </p:nvSpPr>
        <p:spPr>
          <a:xfrm>
            <a:off x="8674690" y="1048338"/>
            <a:ext cx="3517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CN" sz="2000" b="1" dirty="0">
                <a:latin typeface="Arial" panose="020B0604020202020204" pitchFamily="34" charset="0"/>
                <a:cs typeface="Arial" panose="020B0604020202020204" pitchFamily="34" charset="0"/>
              </a:rPr>
              <a:t>oaded</a:t>
            </a: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K</a:t>
            </a:r>
            <a:r>
              <a:rPr lang="en-US" altLang="zh-CN" sz="2000" b="1" baseline="-25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CsSb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cathodes</a:t>
            </a:r>
            <a:endParaRPr lang="en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5447726-AC2F-A598-5B6B-7D8B525533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40" t="21597" r="19631" b="25869"/>
          <a:stretch/>
        </p:blipFill>
        <p:spPr>
          <a:xfrm>
            <a:off x="9560660" y="4253023"/>
            <a:ext cx="2091161" cy="2291184"/>
          </a:xfrm>
          <a:prstGeom prst="rect">
            <a:avLst/>
          </a:prstGeom>
        </p:spPr>
      </p:pic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9291E4BE-8685-5074-080D-F0E048DD0C74}"/>
              </a:ext>
            </a:extLst>
          </p:cNvPr>
          <p:cNvGraphicFramePr>
            <a:graphicFrameLocks noGrp="1"/>
          </p:cNvGraphicFramePr>
          <p:nvPr/>
        </p:nvGraphicFramePr>
        <p:xfrm>
          <a:off x="9417748" y="1501888"/>
          <a:ext cx="2376983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6800">
                  <a:extLst>
                    <a:ext uri="{9D8B030D-6E8A-4147-A177-3AD203B41FA5}">
                      <a16:colId xmlns:a16="http://schemas.microsoft.com/office/drawing/2014/main" val="2399924936"/>
                    </a:ext>
                  </a:extLst>
                </a:gridCol>
                <a:gridCol w="1670183">
                  <a:extLst>
                    <a:ext uri="{9D8B030D-6E8A-4147-A177-3AD203B41FA5}">
                      <a16:colId xmlns:a16="http://schemas.microsoft.com/office/drawing/2014/main" val="3369337998"/>
                    </a:ext>
                  </a:extLst>
                </a:gridCol>
              </a:tblGrid>
              <a:tr h="30678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No.</a:t>
                      </a:r>
                      <a:endParaRPr lang="en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N" dirty="0"/>
                        <a:t>QE</a:t>
                      </a:r>
                      <a:r>
                        <a:rPr lang="en-US" altLang="zh-CN" dirty="0"/>
                        <a:t>@532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nm</a:t>
                      </a:r>
                      <a:endParaRPr lang="en-C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404013"/>
                  </a:ext>
                </a:extLst>
              </a:tr>
              <a:tr h="30678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#1</a:t>
                      </a:r>
                      <a:endParaRPr lang="en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5.6%</a:t>
                      </a:r>
                      <a:endParaRPr lang="en-C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847007"/>
                  </a:ext>
                </a:extLst>
              </a:tr>
              <a:tr h="30678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#2</a:t>
                      </a:r>
                      <a:endParaRPr lang="en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4.5%</a:t>
                      </a:r>
                      <a:r>
                        <a:rPr lang="zh-CN" altLang="en-US" dirty="0"/>
                        <a:t>*</a:t>
                      </a:r>
                      <a:endParaRPr lang="en-C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895862"/>
                  </a:ext>
                </a:extLst>
              </a:tr>
              <a:tr h="30678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#3</a:t>
                      </a:r>
                      <a:endParaRPr lang="en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5.7%</a:t>
                      </a:r>
                      <a:endParaRPr lang="en-C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646011"/>
                  </a:ext>
                </a:extLst>
              </a:tr>
              <a:tr h="30678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#4</a:t>
                      </a:r>
                      <a:endParaRPr lang="en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4.1%</a:t>
                      </a:r>
                      <a:r>
                        <a:rPr lang="zh-CN" altLang="en-US" dirty="0"/>
                        <a:t>**</a:t>
                      </a:r>
                      <a:endParaRPr lang="en-C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599132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FB84FE28-A0D5-4A74-8459-240B563BD3E3}"/>
              </a:ext>
            </a:extLst>
          </p:cNvPr>
          <p:cNvSpPr txBox="1"/>
          <p:nvPr/>
        </p:nvSpPr>
        <p:spPr>
          <a:xfrm>
            <a:off x="9309847" y="3394542"/>
            <a:ext cx="30394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/>
              <a:t>*  swapped</a:t>
            </a:r>
            <a:r>
              <a:rPr lang="zh-CN" altLang="en-US" sz="1400" dirty="0"/>
              <a:t> </a:t>
            </a:r>
            <a:r>
              <a:rPr lang="en-US" altLang="zh-CN" sz="1400" dirty="0"/>
              <a:t>Cs</a:t>
            </a:r>
            <a:r>
              <a:rPr lang="zh-CN" altLang="en-US" sz="1400" dirty="0"/>
              <a:t> </a:t>
            </a:r>
            <a:r>
              <a:rPr lang="en-US" altLang="zh-CN" sz="1400" dirty="0"/>
              <a:t>source, outgassing</a:t>
            </a:r>
          </a:p>
          <a:p>
            <a:r>
              <a:rPr lang="en-US" sz="1400" dirty="0"/>
              <a:t>** run out of Cs</a:t>
            </a:r>
            <a:endParaRPr lang="en-CN" sz="1400" dirty="0"/>
          </a:p>
        </p:txBody>
      </p:sp>
    </p:spTree>
    <p:extLst>
      <p:ext uri="{BB962C8B-B14F-4D97-AF65-F5344CB8AC3E}">
        <p14:creationId xmlns:p14="http://schemas.microsoft.com/office/powerpoint/2010/main" val="1141339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3C8596-4055-5A94-1846-D34741818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592" y="2061541"/>
            <a:ext cx="4940984" cy="378035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1E26DF-A2BF-066E-368F-C86455E1F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FDF32D-6206-A370-7B24-6C0E06DE1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</a:t>
            </a:r>
            <a:r>
              <a:rPr lang="en-US" baseline="-25000" dirty="0"/>
              <a:t>2</a:t>
            </a:r>
            <a:r>
              <a:rPr lang="en-US" dirty="0"/>
              <a:t>CsSb at high field </a:t>
            </a:r>
            <a:endParaRPr lang="en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E92B77-202D-5C58-19FA-DE11135EB04C}"/>
              </a:ext>
            </a:extLst>
          </p:cNvPr>
          <p:cNvSpPr txBox="1"/>
          <p:nvPr/>
        </p:nvSpPr>
        <p:spPr>
          <a:xfrm>
            <a:off x="132039" y="4591831"/>
            <a:ext cx="7622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</a:rPr>
              <a:t>K</a:t>
            </a:r>
            <a:r>
              <a:rPr lang="en-US" sz="2400" b="1" baseline="-25000" dirty="0">
                <a:solidFill>
                  <a:srgbClr val="C00000"/>
                </a:solidFill>
              </a:rPr>
              <a:t>2</a:t>
            </a:r>
            <a:r>
              <a:rPr lang="en-US" sz="2400" b="1" dirty="0">
                <a:solidFill>
                  <a:srgbClr val="C00000"/>
                </a:solidFill>
              </a:rPr>
              <a:t>CsSb survived and characterized at ~100 MV/m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643ED1-4719-A957-A2AF-B3BCF1F88CD8}"/>
              </a:ext>
            </a:extLst>
          </p:cNvPr>
          <p:cNvSpPr txBox="1"/>
          <p:nvPr/>
        </p:nvSpPr>
        <p:spPr>
          <a:xfrm>
            <a:off x="8004622" y="1211077"/>
            <a:ext cx="40176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200" b="1" dirty="0">
                <a:solidFill>
                  <a:srgbClr val="C00000"/>
                </a:solidFill>
              </a:rPr>
              <a:t>K</a:t>
            </a:r>
            <a:r>
              <a:rPr lang="en-US" sz="2200" b="1" baseline="-25000" dirty="0">
                <a:solidFill>
                  <a:srgbClr val="C00000"/>
                </a:solidFill>
              </a:rPr>
              <a:t>2</a:t>
            </a:r>
            <a:r>
              <a:rPr lang="en-US" sz="2200" b="1" dirty="0">
                <a:solidFill>
                  <a:srgbClr val="C00000"/>
                </a:solidFill>
              </a:rPr>
              <a:t>CsSb in ultrahigh-vacuum S-band gun @ 100 MV/m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452EA2-50B4-9349-8D19-52B4DD7932B4}"/>
              </a:ext>
            </a:extLst>
          </p:cNvPr>
          <p:cNvSpPr txBox="1"/>
          <p:nvPr/>
        </p:nvSpPr>
        <p:spPr>
          <a:xfrm>
            <a:off x="7953923" y="3818759"/>
            <a:ext cx="26546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&gt;1% for 2 weeks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833B2C-E958-95D6-DCB1-4FD4F491D5BE}"/>
              </a:ext>
            </a:extLst>
          </p:cNvPr>
          <p:cNvSpPr txBox="1"/>
          <p:nvPr/>
        </p:nvSpPr>
        <p:spPr>
          <a:xfrm>
            <a:off x="310892" y="6183888"/>
            <a:ext cx="11333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180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</a:rPr>
              <a:t>Potential benefits for FEL and others, </a:t>
            </a:r>
            <a:r>
              <a:rPr lang="en-US" altLang="zh-CN" sz="2400" b="1" dirty="0">
                <a:solidFill>
                  <a:srgbClr val="C00000"/>
                </a:solidFill>
                <a:ea typeface="Microsoft YaHei" panose="020B0503020204020204" pitchFamily="34" charset="-122"/>
              </a:rPr>
              <a:t>P. Huang, NIMA 1051,</a:t>
            </a:r>
            <a:r>
              <a:rPr lang="en-US" sz="2400" b="1" dirty="0">
                <a:solidFill>
                  <a:srgbClr val="C00000"/>
                </a:solidFill>
                <a:ea typeface="Microsoft YaHei" panose="020B0503020204020204" pitchFamily="34" charset="-122"/>
              </a:rPr>
              <a:t> 168251 (2023)</a:t>
            </a:r>
            <a:endParaRPr lang="en-CN" sz="2400" b="1" dirty="0">
              <a:solidFill>
                <a:srgbClr val="C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39F93F-6CD8-8D20-B8F8-2C210C93B0E8}"/>
              </a:ext>
            </a:extLst>
          </p:cNvPr>
          <p:cNvSpPr txBox="1"/>
          <p:nvPr/>
        </p:nvSpPr>
        <p:spPr>
          <a:xfrm>
            <a:off x="302348" y="5271868"/>
            <a:ext cx="7452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180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Measured QE and MTE at different laser wavelength, </a:t>
            </a:r>
            <a:r>
              <a:rPr lang="en-US" sz="24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P. Huang et al., to be submitted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6577933-967D-AAC7-FFD1-F2E01E11CAF1}"/>
              </a:ext>
            </a:extLst>
          </p:cNvPr>
          <p:cNvCxnSpPr/>
          <p:nvPr/>
        </p:nvCxnSpPr>
        <p:spPr>
          <a:xfrm>
            <a:off x="7953923" y="4309000"/>
            <a:ext cx="3947566" cy="0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1146E00C-2760-91CE-9A29-801B14BB2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48" y="1075932"/>
            <a:ext cx="5535342" cy="343175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D0401F1-C16E-C614-E499-9A4BB52DDD36}"/>
              </a:ext>
            </a:extLst>
          </p:cNvPr>
          <p:cNvSpPr/>
          <p:nvPr/>
        </p:nvSpPr>
        <p:spPr>
          <a:xfrm>
            <a:off x="714375" y="947004"/>
            <a:ext cx="485775" cy="2640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99375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7" grpId="0"/>
      <p:bldP spid="22" grpId="0"/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D74BA-788B-6714-C127-7DAE5114C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0FFD3E-387F-B886-D86A-254FDFAC5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1BC0BB6-A39A-E199-987F-E4EE641AC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MTE measurement</a:t>
            </a:r>
            <a:endParaRPr lang="en-C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2CE4EE-529C-BEBC-2C42-1F9F74EC0601}"/>
              </a:ext>
            </a:extLst>
          </p:cNvPr>
          <p:cNvSpPr txBox="1"/>
          <p:nvPr/>
        </p:nvSpPr>
        <p:spPr>
          <a:xfrm>
            <a:off x="528837" y="6014523"/>
            <a:ext cx="74526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>
                <a:solidFill>
                  <a:srgbClr val="C00000"/>
                </a:solidFill>
              </a:rPr>
              <a:t>P. Huang et al., to be submitted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4B18C8-2AB8-5779-2F96-22496B0BD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1158" y="1142313"/>
            <a:ext cx="5435771" cy="9872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F6C243-DD9B-6036-0A5E-FFB0DF77C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7973" y="2471430"/>
            <a:ext cx="4383748" cy="31265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6819D18-6C5E-98FA-E69E-BB8D7EE4E5F3}"/>
              </a:ext>
            </a:extLst>
          </p:cNvPr>
          <p:cNvSpPr txBox="1"/>
          <p:nvPr/>
        </p:nvSpPr>
        <p:spPr>
          <a:xfrm>
            <a:off x="1247566" y="1302867"/>
            <a:ext cx="3908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b="1" dirty="0"/>
              <a:t>Field-dependence of MTE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91CF258-3B55-4829-5606-64C9A9A36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50" y="1915342"/>
            <a:ext cx="6213676" cy="35184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C8B7797-BE39-1043-5838-02784673E0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5044" y="6014523"/>
            <a:ext cx="1524000" cy="4572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6FDC472-BE24-D46C-1AF3-5152452833C2}"/>
              </a:ext>
            </a:extLst>
          </p:cNvPr>
          <p:cNvSpPr txBox="1"/>
          <p:nvPr/>
        </p:nvSpPr>
        <p:spPr>
          <a:xfrm>
            <a:off x="9462843" y="6014523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～ </a:t>
            </a:r>
            <a:r>
              <a:rPr lang="en-US" altLang="zh-CN" sz="2400" dirty="0"/>
              <a:t>2</a:t>
            </a:r>
            <a:r>
              <a:rPr lang="zh-CN" altLang="en-US" sz="2400" dirty="0"/>
              <a:t> </a:t>
            </a:r>
            <a:r>
              <a:rPr lang="en-US" altLang="zh-CN" sz="2400" dirty="0"/>
              <a:t>nm</a:t>
            </a:r>
            <a:endParaRPr lang="en-CN" sz="2400" dirty="0"/>
          </a:p>
        </p:txBody>
      </p:sp>
    </p:spTree>
    <p:extLst>
      <p:ext uri="{BB962C8B-B14F-4D97-AF65-F5344CB8AC3E}">
        <p14:creationId xmlns:p14="http://schemas.microsoft.com/office/powerpoint/2010/main" val="260828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40392-B04B-030D-7889-DC36FF6E6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machine in a factory&#10;&#10;AI-generated content may be incorrect.">
            <a:extLst>
              <a:ext uri="{FF2B5EF4-FFF2-40B4-BE49-F238E27FC236}">
                <a16:creationId xmlns:a16="http://schemas.microsoft.com/office/drawing/2014/main" id="{430CAAE9-0F9B-5252-15A5-C14CB668A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50" b="30224"/>
          <a:stretch>
            <a:fillRect/>
          </a:stretch>
        </p:blipFill>
        <p:spPr>
          <a:xfrm>
            <a:off x="6940073" y="3643118"/>
            <a:ext cx="4538025" cy="3063280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D71B770-765C-16E1-2B35-43A98CC01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t>28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22D1B3DD-046D-443F-B6DA-DF0A79C52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VHF</a:t>
            </a:r>
            <a:r>
              <a:rPr lang="zh-CN" altLang="en-US" dirty="0"/>
              <a:t> </a:t>
            </a:r>
            <a:r>
              <a:rPr lang="en-US" altLang="zh-CN" dirty="0"/>
              <a:t>gun</a:t>
            </a:r>
            <a:endParaRPr lang="zh-CN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623300-4E0D-ECD1-8379-241ED17289C5}"/>
              </a:ext>
            </a:extLst>
          </p:cNvPr>
          <p:cNvSpPr txBox="1"/>
          <p:nvPr/>
        </p:nvSpPr>
        <p:spPr>
          <a:xfrm>
            <a:off x="169689" y="962104"/>
            <a:ext cx="6002097" cy="3273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1800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200" b="1" dirty="0">
                <a:solidFill>
                  <a:srgbClr val="74348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VHF gun, </a:t>
            </a:r>
            <a:r>
              <a:rPr lang="en-US" altLang="zh-CN" sz="2200" dirty="0">
                <a:solidFill>
                  <a:srgbClr val="74348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design pioneered at APEX and motivated by CW XFEL application</a:t>
            </a:r>
          </a:p>
          <a:p>
            <a:pPr marL="180000" indent="-1800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200" dirty="0">
                <a:solidFill>
                  <a:srgbClr val="74348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5 guns fabricated, commissioned, improved since 2019 (Profs. </a:t>
            </a:r>
            <a:r>
              <a:rPr lang="en-US" altLang="zh-CN" sz="2200" dirty="0" err="1">
                <a:solidFill>
                  <a:srgbClr val="74348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Chuanxiang</a:t>
            </a:r>
            <a:r>
              <a:rPr lang="en-US" altLang="zh-CN" sz="2200" dirty="0">
                <a:solidFill>
                  <a:srgbClr val="74348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Tang, </a:t>
            </a:r>
            <a:r>
              <a:rPr lang="en-US" altLang="zh-CN" sz="2200" dirty="0" err="1">
                <a:solidFill>
                  <a:srgbClr val="74348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Yingchao</a:t>
            </a:r>
            <a:r>
              <a:rPr lang="en-US" altLang="zh-CN" sz="2200" dirty="0">
                <a:solidFill>
                  <a:srgbClr val="74348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Du, </a:t>
            </a:r>
            <a:r>
              <a:rPr lang="en-US" altLang="zh-CN" sz="2200" dirty="0" err="1">
                <a:solidFill>
                  <a:srgbClr val="74348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Lianmin</a:t>
            </a:r>
            <a:r>
              <a:rPr lang="en-US" altLang="zh-CN" sz="2200" dirty="0">
                <a:solidFill>
                  <a:srgbClr val="74348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Zheng, etc.)</a:t>
            </a:r>
          </a:p>
          <a:p>
            <a:pPr marL="180000" indent="-1800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200" dirty="0">
                <a:solidFill>
                  <a:srgbClr val="74348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Test beamline repurposed for UES and</a:t>
            </a:r>
            <a:r>
              <a:rPr lang="zh-CN" altLang="en-US" sz="2200" dirty="0">
                <a:solidFill>
                  <a:srgbClr val="74348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200" dirty="0">
                <a:solidFill>
                  <a:srgbClr val="74348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photocathode R&amp;D</a:t>
            </a:r>
          </a:p>
          <a:p>
            <a:pPr marL="180000" indent="-1800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CN" sz="2200" b="1" dirty="0">
              <a:solidFill>
                <a:srgbClr val="743481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440D962-585C-2A05-EDC0-0698711EBA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953" t="-508" r="16558" b="36693"/>
          <a:stretch/>
        </p:blipFill>
        <p:spPr>
          <a:xfrm>
            <a:off x="6497874" y="1019110"/>
            <a:ext cx="2360682" cy="2932770"/>
          </a:xfrm>
          <a:prstGeom prst="rect">
            <a:avLst/>
          </a:prstGeom>
        </p:spPr>
      </p:pic>
      <p:graphicFrame>
        <p:nvGraphicFramePr>
          <p:cNvPr id="2" name="表格 9">
            <a:extLst>
              <a:ext uri="{FF2B5EF4-FFF2-40B4-BE49-F238E27FC236}">
                <a16:creationId xmlns:a16="http://schemas.microsoft.com/office/drawing/2014/main" id="{19643C15-EB0F-5843-C4BD-C914D8C6C9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550186"/>
              </p:ext>
            </p:extLst>
          </p:nvPr>
        </p:nvGraphicFramePr>
        <p:xfrm>
          <a:off x="381629" y="3855750"/>
          <a:ext cx="5911801" cy="279746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58976">
                  <a:extLst>
                    <a:ext uri="{9D8B030D-6E8A-4147-A177-3AD203B41FA5}">
                      <a16:colId xmlns:a16="http://schemas.microsoft.com/office/drawing/2014/main" val="2021933590"/>
                    </a:ext>
                  </a:extLst>
                </a:gridCol>
                <a:gridCol w="3552825">
                  <a:extLst>
                    <a:ext uri="{9D8B030D-6E8A-4147-A177-3AD203B41FA5}">
                      <a16:colId xmlns:a16="http://schemas.microsoft.com/office/drawing/2014/main" val="2385684858"/>
                    </a:ext>
                  </a:extLst>
                </a:gridCol>
              </a:tblGrid>
              <a:tr h="39963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/>
                        <a:t>Key </a:t>
                      </a:r>
                      <a:r>
                        <a:rPr lang="en-US" altLang="zh-CN" sz="2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parameters</a:t>
                      </a:r>
                      <a:endParaRPr lang="zh-CN" altLang="en-US" sz="2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/>
                        <a:t>Values</a:t>
                      </a:r>
                      <a:endParaRPr lang="zh-CN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965056"/>
                  </a:ext>
                </a:extLst>
              </a:tr>
              <a:tr h="39963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Gun gradient</a:t>
                      </a:r>
                      <a:endParaRPr lang="zh-CN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29.9 MV/m @ 82 kW</a:t>
                      </a:r>
                      <a:endParaRPr lang="zh-CN" altLang="en-US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15503"/>
                  </a:ext>
                </a:extLst>
              </a:tr>
              <a:tr h="39963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Gun voltage</a:t>
                      </a:r>
                      <a:endParaRPr lang="zh-CN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856 kV</a:t>
                      </a:r>
                      <a:endParaRPr lang="zh-CN" altLang="en-US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059927"/>
                  </a:ext>
                </a:extLst>
              </a:tr>
              <a:tr h="39963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rf amp. stability</a:t>
                      </a:r>
                      <a:endParaRPr lang="zh-CN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3.3×10</a:t>
                      </a:r>
                      <a:r>
                        <a:rPr lang="en-US" altLang="zh-CN" sz="2000" b="0" baseline="30000" dirty="0"/>
                        <a:t>-5</a:t>
                      </a:r>
                      <a:endParaRPr lang="zh-CN" altLang="en-US" sz="2000" b="0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774191"/>
                  </a:ext>
                </a:extLst>
              </a:tr>
              <a:tr h="39963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rf phase stability </a:t>
                      </a:r>
                      <a:endParaRPr lang="zh-CN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0.0033 deg </a:t>
                      </a:r>
                      <a:endParaRPr lang="zh-CN" altLang="en-US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494606"/>
                  </a:ext>
                </a:extLst>
              </a:tr>
              <a:tr h="39963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Dark current</a:t>
                      </a:r>
                      <a:endParaRPr lang="zh-CN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6.8 </a:t>
                      </a:r>
                      <a:r>
                        <a:rPr lang="en-US" altLang="zh-CN" sz="2000" b="0" dirty="0" err="1"/>
                        <a:t>nA</a:t>
                      </a:r>
                      <a:endParaRPr lang="zh-CN" altLang="en-US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141723"/>
                  </a:ext>
                </a:extLst>
              </a:tr>
              <a:tr h="39963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Vacuum</a:t>
                      </a:r>
                      <a:endParaRPr lang="zh-CN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/>
                        <a:t>4e-9 (RF off)/2.2e-8 (RF on) Pa</a:t>
                      </a:r>
                      <a:endParaRPr lang="zh-CN" altLang="en-US" sz="1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503878"/>
                  </a:ext>
                </a:extLst>
              </a:tr>
            </a:tbl>
          </a:graphicData>
        </a:graphic>
      </p:graphicFrame>
      <p:pic>
        <p:nvPicPr>
          <p:cNvPr id="10" name="图片 27">
            <a:extLst>
              <a:ext uri="{FF2B5EF4-FFF2-40B4-BE49-F238E27FC236}">
                <a16:creationId xmlns:a16="http://schemas.microsoft.com/office/drawing/2014/main" id="{02F8AE8C-61BC-4A95-0C46-051E6424212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4" t="5053" r="12378" b="23010"/>
          <a:stretch/>
        </p:blipFill>
        <p:spPr>
          <a:xfrm>
            <a:off x="8970782" y="1019110"/>
            <a:ext cx="1526367" cy="1825076"/>
          </a:xfrm>
          <a:prstGeom prst="rect">
            <a:avLst/>
          </a:prstGeom>
        </p:spPr>
      </p:pic>
      <p:sp>
        <p:nvSpPr>
          <p:cNvPr id="11" name="矩形 28">
            <a:extLst>
              <a:ext uri="{FF2B5EF4-FFF2-40B4-BE49-F238E27FC236}">
                <a16:creationId xmlns:a16="http://schemas.microsoft.com/office/drawing/2014/main" id="{EBBC007C-E552-F2EE-0A60-E9DF527E538E}"/>
              </a:ext>
            </a:extLst>
          </p:cNvPr>
          <p:cNvSpPr/>
          <p:nvPr/>
        </p:nvSpPr>
        <p:spPr>
          <a:xfrm>
            <a:off x="8858556" y="2924243"/>
            <a:ext cx="17145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Prof. </a:t>
            </a:r>
            <a:r>
              <a:rPr lang="en-US" altLang="zh-CN" b="1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Lianmin</a:t>
            </a:r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Zheng</a:t>
            </a:r>
            <a:endParaRPr lang="zh-CN" alt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29">
            <a:extLst>
              <a:ext uri="{FF2B5EF4-FFF2-40B4-BE49-F238E27FC236}">
                <a16:creationId xmlns:a16="http://schemas.microsoft.com/office/drawing/2014/main" id="{748CF9C4-2727-897F-E083-6AF0FC13A6F6}"/>
              </a:ext>
            </a:extLst>
          </p:cNvPr>
          <p:cNvSpPr/>
          <p:nvPr/>
        </p:nvSpPr>
        <p:spPr>
          <a:xfrm>
            <a:off x="10535249" y="2913774"/>
            <a:ext cx="17145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Prof. </a:t>
            </a:r>
            <a:r>
              <a:rPr lang="en-US" altLang="zh-CN" b="1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Yingchao</a:t>
            </a:r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Du</a:t>
            </a:r>
            <a:endParaRPr lang="zh-CN" alt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3" name="图片 1">
            <a:extLst>
              <a:ext uri="{FF2B5EF4-FFF2-40B4-BE49-F238E27FC236}">
                <a16:creationId xmlns:a16="http://schemas.microsoft.com/office/drawing/2014/main" id="{7219852C-1047-C662-EF91-9DF71D6981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16" t="8022"/>
          <a:stretch/>
        </p:blipFill>
        <p:spPr>
          <a:xfrm>
            <a:off x="10568779" y="1019110"/>
            <a:ext cx="1291165" cy="1825076"/>
          </a:xfrm>
          <a:prstGeom prst="rect">
            <a:avLst/>
          </a:prstGeom>
        </p:spPr>
      </p:pic>
      <p:sp>
        <p:nvSpPr>
          <p:cNvPr id="8" name="矩形 29">
            <a:extLst>
              <a:ext uri="{FF2B5EF4-FFF2-40B4-BE49-F238E27FC236}">
                <a16:creationId xmlns:a16="http://schemas.microsoft.com/office/drawing/2014/main" id="{60298316-6A4F-3E61-78BC-654DEF416A54}"/>
              </a:ext>
            </a:extLst>
          </p:cNvPr>
          <p:cNvSpPr/>
          <p:nvPr/>
        </p:nvSpPr>
        <p:spPr>
          <a:xfrm>
            <a:off x="7055084" y="6182153"/>
            <a:ext cx="2488966" cy="400110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Installed</a:t>
            </a: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at</a:t>
            </a: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SHINE</a:t>
            </a:r>
          </a:p>
        </p:txBody>
      </p:sp>
    </p:spTree>
    <p:extLst>
      <p:ext uri="{BB962C8B-B14F-4D97-AF65-F5344CB8AC3E}">
        <p14:creationId xmlns:p14="http://schemas.microsoft.com/office/powerpoint/2010/main" val="4067433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1B2BE6D-A2A8-4F27-B563-98505F74A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>
                <a:latin typeface="Arial" panose="020B0604020202020204" pitchFamily="34" charset="0"/>
                <a:cs typeface="Arial" panose="020B0604020202020204" pitchFamily="34" charset="0"/>
              </a:rPr>
              <a:t>29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96C43BB-2586-4AAC-85C8-615F81421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zh-CN" dirty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rPr>
              <a:t>Photocathode R&amp;D infrastructure</a:t>
            </a:r>
            <a:endParaRPr lang="zh-CN" altLang="en-US" dirty="0">
              <a:solidFill>
                <a:prstClr val="white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" name="图片 8">
            <a:extLst>
              <a:ext uri="{FF2B5EF4-FFF2-40B4-BE49-F238E27FC236}">
                <a16:creationId xmlns:a16="http://schemas.microsoft.com/office/drawing/2014/main" id="{37EA7A77-E5B3-670E-9CCE-AA886101D2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58" y="1359022"/>
            <a:ext cx="4931614" cy="22192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B9278D-2050-21EB-F707-238EFA363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984" y="4099001"/>
            <a:ext cx="5544016" cy="25746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78E25A-2F00-AB14-3DFA-8D2CEB50C8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223" y="4146854"/>
            <a:ext cx="2343793" cy="25746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AB267DC-B039-634F-0E57-4BC9141A4893}"/>
              </a:ext>
            </a:extLst>
          </p:cNvPr>
          <p:cNvSpPr txBox="1"/>
          <p:nvPr/>
        </p:nvSpPr>
        <p:spPr>
          <a:xfrm>
            <a:off x="198372" y="897357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Photocathode preparation system</a:t>
            </a:r>
            <a:endParaRPr lang="en-CN" sz="1600" b="1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A8AD0B-F60C-AC20-EF88-45D4E4B189C4}"/>
              </a:ext>
            </a:extLst>
          </p:cNvPr>
          <p:cNvSpPr txBox="1"/>
          <p:nvPr/>
        </p:nvSpPr>
        <p:spPr>
          <a:xfrm>
            <a:off x="174789" y="3713989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Ultrahigh vacuum S-band gun up to 100 MV/m</a:t>
            </a:r>
            <a:endParaRPr lang="en-CN" sz="1600" b="1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2EB873-F0F5-9E04-82DA-6CE0DEB46D14}"/>
              </a:ext>
            </a:extLst>
          </p:cNvPr>
          <p:cNvSpPr txBox="1"/>
          <p:nvPr/>
        </p:nvSpPr>
        <p:spPr>
          <a:xfrm>
            <a:off x="6742584" y="3709305"/>
            <a:ext cx="52746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VHF gun, CW, ~30 MV/m</a:t>
            </a:r>
            <a:endParaRPr lang="en-CN" sz="1600" b="1" dirty="0">
              <a:solidFill>
                <a:srgbClr val="C00000"/>
              </a:solidFill>
            </a:endParaRPr>
          </a:p>
        </p:txBody>
      </p:sp>
      <p:pic>
        <p:nvPicPr>
          <p:cNvPr id="18" name="图片 4">
            <a:extLst>
              <a:ext uri="{FF2B5EF4-FFF2-40B4-BE49-F238E27FC236}">
                <a16:creationId xmlns:a16="http://schemas.microsoft.com/office/drawing/2014/main" id="{5671AD2F-084A-955A-B633-5ADE526161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953" t="-508" r="16558" b="36693"/>
          <a:stretch/>
        </p:blipFill>
        <p:spPr>
          <a:xfrm>
            <a:off x="6942675" y="4146854"/>
            <a:ext cx="2072396" cy="257462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E25F87D-9154-B48F-5F46-720F59319C5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0" t="15215" r="-1220" b="14997"/>
          <a:stretch>
            <a:fillRect/>
          </a:stretch>
        </p:blipFill>
        <p:spPr>
          <a:xfrm flipH="1">
            <a:off x="6942675" y="1359022"/>
            <a:ext cx="4336440" cy="227271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DD7C7AF-DAAF-6585-4397-A6194A45B858}"/>
              </a:ext>
            </a:extLst>
          </p:cNvPr>
          <p:cNvSpPr txBox="1"/>
          <p:nvPr/>
        </p:nvSpPr>
        <p:spPr>
          <a:xfrm>
            <a:off x="6943268" y="958912"/>
            <a:ext cx="43364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200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keV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DC gun, 7.5 MV/m</a:t>
            </a:r>
            <a:endParaRPr lang="en-CN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5136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C18FAA41-CDA5-9CFE-30DA-219DCC8E00C1}"/>
              </a:ext>
            </a:extLst>
          </p:cNvPr>
          <p:cNvSpPr>
            <a:spLocks noChangeAspect="1"/>
          </p:cNvSpPr>
          <p:nvPr/>
        </p:nvSpPr>
        <p:spPr>
          <a:xfrm>
            <a:off x="3493766" y="2771622"/>
            <a:ext cx="3243395" cy="3214543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6E3CC1F-30A8-109B-7141-9881EEA18CEB}"/>
              </a:ext>
            </a:extLst>
          </p:cNvPr>
          <p:cNvSpPr>
            <a:spLocks noChangeAspect="1"/>
          </p:cNvSpPr>
          <p:nvPr/>
        </p:nvSpPr>
        <p:spPr>
          <a:xfrm>
            <a:off x="6095304" y="1352951"/>
            <a:ext cx="3214543" cy="321454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30378A7-0832-E037-92E7-1C331731EF8F}"/>
              </a:ext>
            </a:extLst>
          </p:cNvPr>
          <p:cNvSpPr>
            <a:spLocks noChangeAspect="1"/>
          </p:cNvSpPr>
          <p:nvPr/>
        </p:nvSpPr>
        <p:spPr>
          <a:xfrm>
            <a:off x="8807766" y="2092414"/>
            <a:ext cx="3214543" cy="3214543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E36055D-D60D-4551-90FD-9ACED0E84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971A-A7F4-4413-8293-260B27FD2F8F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E792562-6DC8-4BA7-BA8D-283BF9A84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 and outlook</a:t>
            </a:r>
            <a:endParaRPr lang="zh-CN" alt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B848AC1-68F6-5D83-A62A-92B4B12F279E}"/>
              </a:ext>
            </a:extLst>
          </p:cNvPr>
          <p:cNvSpPr>
            <a:spLocks noChangeAspect="1"/>
          </p:cNvSpPr>
          <p:nvPr/>
        </p:nvSpPr>
        <p:spPr>
          <a:xfrm>
            <a:off x="5506473" y="3511085"/>
            <a:ext cx="4740633" cy="4569328"/>
          </a:xfrm>
          <a:prstGeom prst="ellipse">
            <a:avLst/>
          </a:pr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FD8A8A-8251-1B8A-8EBA-C009399EA191}"/>
              </a:ext>
            </a:extLst>
          </p:cNvPr>
          <p:cNvSpPr txBox="1"/>
          <p:nvPr/>
        </p:nvSpPr>
        <p:spPr>
          <a:xfrm>
            <a:off x="1400858" y="3965972"/>
            <a:ext cx="1882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845FF"/>
                </a:solidFill>
              </a:rPr>
              <a:t>Source</a:t>
            </a:r>
            <a:r>
              <a:rPr lang="zh-CN" altLang="en-US" b="1" dirty="0">
                <a:solidFill>
                  <a:srgbClr val="B845FF"/>
                </a:solidFill>
              </a:rPr>
              <a:t> </a:t>
            </a:r>
            <a:r>
              <a:rPr lang="en-US" altLang="zh-CN" b="1" dirty="0">
                <a:solidFill>
                  <a:srgbClr val="B845FF"/>
                </a:solidFill>
              </a:rPr>
              <a:t>&amp;</a:t>
            </a:r>
            <a:r>
              <a:rPr lang="zh-CN" altLang="en-US" b="1" dirty="0">
                <a:solidFill>
                  <a:srgbClr val="B845FF"/>
                </a:solidFill>
              </a:rPr>
              <a:t> </a:t>
            </a:r>
            <a:r>
              <a:rPr lang="en-US" b="1" dirty="0">
                <a:solidFill>
                  <a:srgbClr val="B845FF"/>
                </a:solidFill>
              </a:rPr>
              <a:t>beam shaping</a:t>
            </a:r>
            <a:r>
              <a:rPr lang="zh-CN" altLang="en-US" b="1" dirty="0">
                <a:solidFill>
                  <a:srgbClr val="B845FF"/>
                </a:solidFill>
              </a:rPr>
              <a:t> </a:t>
            </a:r>
            <a:r>
              <a:rPr lang="en-US" altLang="zh-CN" b="1" dirty="0">
                <a:solidFill>
                  <a:srgbClr val="B845FF"/>
                </a:solidFill>
              </a:rPr>
              <a:t>R&amp;D</a:t>
            </a:r>
            <a:endParaRPr lang="en-CN" b="1" dirty="0">
              <a:solidFill>
                <a:srgbClr val="B845FF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0E058B-13AD-D6F1-7568-96F9B8CE10E2}"/>
              </a:ext>
            </a:extLst>
          </p:cNvPr>
          <p:cNvSpPr txBox="1"/>
          <p:nvPr/>
        </p:nvSpPr>
        <p:spPr>
          <a:xfrm>
            <a:off x="44749" y="905179"/>
            <a:ext cx="553060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i="1" u="sng" dirty="0">
                <a:solidFill>
                  <a:srgbClr val="C00000"/>
                </a:solidFill>
              </a:rPr>
              <a:t>Flexible test facility for photocathodes and beams R&amp;D, and UED experiments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N" sz="2000" b="1" i="1" u="sng" dirty="0">
                <a:solidFill>
                  <a:srgbClr val="C00000"/>
                </a:solidFill>
              </a:rPr>
              <a:t>High-field testing of alkali-antimonide photocathodes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i="1" u="sng" dirty="0">
                <a:solidFill>
                  <a:srgbClr val="C00000"/>
                </a:solidFill>
              </a:rPr>
              <a:t>N</a:t>
            </a:r>
            <a:r>
              <a:rPr lang="en-CN" sz="2000" b="1" i="1" u="sng" dirty="0">
                <a:solidFill>
                  <a:srgbClr val="C00000"/>
                </a:solidFill>
              </a:rPr>
              <a:t>ew photocathodes will support improved shaping and brighter beams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044D6C-6634-23F9-2604-10DE0614C500}"/>
              </a:ext>
            </a:extLst>
          </p:cNvPr>
          <p:cNvSpPr txBox="1"/>
          <p:nvPr/>
        </p:nvSpPr>
        <p:spPr>
          <a:xfrm>
            <a:off x="8231447" y="860836"/>
            <a:ext cx="3543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845FF"/>
                </a:solidFill>
              </a:rPr>
              <a:t>Few-fs beam control, depends on high-performance cathode </a:t>
            </a:r>
            <a:endParaRPr lang="en-CN" b="1" dirty="0">
              <a:solidFill>
                <a:srgbClr val="B845FF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59F066-54B8-41AF-E1F7-2C7B3AA1B57A}"/>
              </a:ext>
            </a:extLst>
          </p:cNvPr>
          <p:cNvSpPr txBox="1"/>
          <p:nvPr/>
        </p:nvSpPr>
        <p:spPr>
          <a:xfrm>
            <a:off x="9829800" y="1701189"/>
            <a:ext cx="254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845FF"/>
                </a:solidFill>
              </a:rPr>
              <a:t>K</a:t>
            </a:r>
            <a:r>
              <a:rPr lang="en-US" b="1" baseline="-25000" dirty="0">
                <a:solidFill>
                  <a:srgbClr val="B845FF"/>
                </a:solidFill>
              </a:rPr>
              <a:t>2</a:t>
            </a:r>
            <a:r>
              <a:rPr lang="en-US" b="1" dirty="0">
                <a:solidFill>
                  <a:srgbClr val="B845FF"/>
                </a:solidFill>
              </a:rPr>
              <a:t>CsSb at high-field</a:t>
            </a:r>
            <a:endParaRPr lang="en-CN" b="1" dirty="0">
              <a:solidFill>
                <a:srgbClr val="B845F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DBA792-1A30-2C08-ECA5-67082569BF28}"/>
              </a:ext>
            </a:extLst>
          </p:cNvPr>
          <p:cNvSpPr txBox="1"/>
          <p:nvPr/>
        </p:nvSpPr>
        <p:spPr>
          <a:xfrm>
            <a:off x="609680" y="5898705"/>
            <a:ext cx="4114774" cy="578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4800" b="1" i="1" dirty="0">
                <a:solidFill>
                  <a:srgbClr val="C00000"/>
                </a:solidFill>
              </a:rPr>
              <a:t>Thank you!</a:t>
            </a:r>
            <a:endParaRPr lang="en-CN" sz="4800" b="1" i="1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EA013B-56FD-75B0-BFAE-DAF16A02BFB9}"/>
              </a:ext>
            </a:extLst>
          </p:cNvPr>
          <p:cNvSpPr txBox="1"/>
          <p:nvPr/>
        </p:nvSpPr>
        <p:spPr>
          <a:xfrm>
            <a:off x="1487224" y="3189628"/>
            <a:ext cx="196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845FF"/>
                </a:solidFill>
              </a:rPr>
              <a:t>Stable, versatile test facility</a:t>
            </a:r>
            <a:endParaRPr lang="en-CN" b="1" dirty="0">
              <a:solidFill>
                <a:srgbClr val="B845FF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689009-67C8-B558-BCDA-61864EAE51CF}"/>
              </a:ext>
            </a:extLst>
          </p:cNvPr>
          <p:cNvSpPr txBox="1"/>
          <p:nvPr/>
        </p:nvSpPr>
        <p:spPr>
          <a:xfrm>
            <a:off x="1423161" y="4758498"/>
            <a:ext cx="2308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845FF"/>
                </a:solidFill>
              </a:rPr>
              <a:t>Testing in high-field, high-vacuum real guns</a:t>
            </a:r>
            <a:endParaRPr lang="en-CN" b="1" dirty="0">
              <a:solidFill>
                <a:srgbClr val="B845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61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0606094604"/>
  <p:tag name="MH_LIBRARY" val="CONTENTS"/>
  <p:tag name="MH_TYPE" val="OTHERS"/>
  <p:tag name="ID" val="54714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0515155413"/>
  <p:tag name="MH_LIBRARY" val="GRAPHIC"/>
  <p:tag name="MH_ORDER" val="文本框 8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76449</TotalTime>
  <Words>1387</Words>
  <Application>Microsoft Macintosh PowerPoint</Application>
  <PresentationFormat>Grand écran</PresentationFormat>
  <Paragraphs>289</Paragraphs>
  <Slides>30</Slides>
  <Notes>5</Notes>
  <HiddenSlides>2</HiddenSlides>
  <MMClips>1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40" baseType="lpstr">
      <vt:lpstr>等线</vt:lpstr>
      <vt:lpstr>微软雅黑</vt:lpstr>
      <vt:lpstr>微软雅黑</vt:lpstr>
      <vt:lpstr>华文中宋</vt:lpstr>
      <vt:lpstr>Adobe 黑体 Std R</vt:lpstr>
      <vt:lpstr>Arial</vt:lpstr>
      <vt:lpstr>Cambria Math</vt:lpstr>
      <vt:lpstr>Helvetica</vt:lpstr>
      <vt:lpstr>Wingdings</vt:lpstr>
      <vt:lpstr>1_Office 主题​​</vt:lpstr>
      <vt:lpstr>Présentation PowerPoint</vt:lpstr>
      <vt:lpstr>Présentation PowerPoint</vt:lpstr>
      <vt:lpstr>Présentation PowerPoint</vt:lpstr>
      <vt:lpstr>Outline</vt:lpstr>
      <vt:lpstr>Ultrafast electron diffraction</vt:lpstr>
      <vt:lpstr>An R&amp;D facility for bright beams research</vt:lpstr>
      <vt:lpstr>Construction of FORTRESS</vt:lpstr>
      <vt:lpstr>Temporal resolution and challenges</vt:lpstr>
      <vt:lpstr>Criteria for temporal control</vt:lpstr>
      <vt:lpstr>a new method for few-fs control</vt:lpstr>
      <vt:lpstr>Low-jitter photoinjector</vt:lpstr>
      <vt:lpstr>What is an α-magnet?</vt:lpstr>
      <vt:lpstr>THz streaking</vt:lpstr>
      <vt:lpstr>Phase space evolution</vt:lpstr>
      <vt:lpstr>ToF tuning and compression</vt:lpstr>
      <vt:lpstr>Robust, sub-5 fs control</vt:lpstr>
      <vt:lpstr>UED measurements</vt:lpstr>
      <vt:lpstr>Dependence on photocathodes</vt:lpstr>
      <vt:lpstr>Outline</vt:lpstr>
      <vt:lpstr>Ultrahigh vacuum &amp; high gradient</vt:lpstr>
      <vt:lpstr>Some details of the design</vt:lpstr>
      <vt:lpstr>New gun installed</vt:lpstr>
      <vt:lpstr>Vacuum test and rf conditioning</vt:lpstr>
      <vt:lpstr>Fabrication of Alkali Antimonide etc.</vt:lpstr>
      <vt:lpstr>Load-lock system w/ green cathodes</vt:lpstr>
      <vt:lpstr>K2CsSb at high field </vt:lpstr>
      <vt:lpstr>MTE measurement</vt:lpstr>
      <vt:lpstr>VHF gun</vt:lpstr>
      <vt:lpstr>Photocathode R&amp;D infrastructure</vt:lpstr>
      <vt:lpstr>Summary and outlook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唐传祥</dc:creator>
  <cp:lastModifiedBy>Maud Baylac</cp:lastModifiedBy>
  <cp:revision>3681</cp:revision>
  <cp:lastPrinted>2019-12-10T00:53:26Z</cp:lastPrinted>
  <dcterms:created xsi:type="dcterms:W3CDTF">2019-06-26T00:05:52Z</dcterms:created>
  <dcterms:modified xsi:type="dcterms:W3CDTF">2026-09-21T20:49:51Z</dcterms:modified>
</cp:coreProperties>
</file>