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4"/>
  </p:sldMasterIdLst>
  <p:notesMasterIdLst>
    <p:notesMasterId r:id="rId24"/>
  </p:notesMasterIdLst>
  <p:handoutMasterIdLst>
    <p:handoutMasterId r:id="rId25"/>
  </p:handoutMasterIdLst>
  <p:sldIdLst>
    <p:sldId id="256" r:id="rId5"/>
    <p:sldId id="764" r:id="rId6"/>
    <p:sldId id="765" r:id="rId7"/>
    <p:sldId id="777" r:id="rId8"/>
    <p:sldId id="769" r:id="rId9"/>
    <p:sldId id="778" r:id="rId10"/>
    <p:sldId id="780" r:id="rId11"/>
    <p:sldId id="261" r:id="rId12"/>
    <p:sldId id="627" r:id="rId13"/>
    <p:sldId id="774" r:id="rId14"/>
    <p:sldId id="775" r:id="rId15"/>
    <p:sldId id="772" r:id="rId16"/>
    <p:sldId id="773" r:id="rId17"/>
    <p:sldId id="776" r:id="rId18"/>
    <p:sldId id="732" r:id="rId19"/>
    <p:sldId id="750" r:id="rId20"/>
    <p:sldId id="739" r:id="rId21"/>
    <p:sldId id="751" r:id="rId22"/>
    <p:sldId id="742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53014"/>
    <a:srgbClr val="FD5F38"/>
    <a:srgbClr val="FE8A34"/>
    <a:srgbClr val="EDF697"/>
    <a:srgbClr val="F0F0F0"/>
    <a:srgbClr val="CBCCF5"/>
    <a:srgbClr val="E7E7FA"/>
    <a:srgbClr val="EBE7F9"/>
    <a:srgbClr val="D5CCF2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2" autoAdjust="0"/>
    <p:restoredTop sz="94741" autoAdjust="0"/>
  </p:normalViewPr>
  <p:slideViewPr>
    <p:cSldViewPr snapToGrid="0" showGuides="1">
      <p:cViewPr varScale="1">
        <p:scale>
          <a:sx n="108" d="100"/>
          <a:sy n="108" d="100"/>
        </p:scale>
        <p:origin x="224" y="240"/>
      </p:cViewPr>
      <p:guideLst/>
    </p:cSldViewPr>
  </p:slideViewPr>
  <p:outlineViewPr>
    <p:cViewPr>
      <p:scale>
        <a:sx n="33" d="100"/>
        <a:sy n="33" d="100"/>
      </p:scale>
      <p:origin x="0" y="-27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38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76672" y="229395"/>
            <a:ext cx="4320480" cy="310159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r>
              <a:rPr lang="de-CH" sz="900"/>
              <a:t>Kopfzeilentext</a:t>
            </a:r>
            <a:endParaRPr lang="de-CH" sz="9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137720" y="229395"/>
            <a:ext cx="1243608" cy="310159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EEC665CA-D682-48EC-95D2-126FD6449D65}" type="datetime1">
              <a:rPr lang="de-CH" sz="900" smtClean="0"/>
              <a:t>22.09.26</a:t>
            </a:fld>
            <a:endParaRPr lang="de-CH" sz="9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76672" y="8489144"/>
            <a:ext cx="4320480" cy="33133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r>
              <a:rPr lang="de-CH" sz="900"/>
              <a:t>Fusszeilentext</a:t>
            </a:r>
            <a:endParaRPr lang="de-CH" sz="9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137720" y="8489146"/>
            <a:ext cx="1243608" cy="33132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2CEDAA2C-602C-494B-9BFF-F0D7FF14E319}" type="slidenum">
              <a:rPr lang="de-CH" sz="900" smtClean="0"/>
              <a:t>‹N°›</a:t>
            </a:fld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16250026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bildplatzhalter 11"/>
          <p:cNvSpPr>
            <a:spLocks noGrp="1" noRot="1" noChangeAspect="1"/>
          </p:cNvSpPr>
          <p:nvPr>
            <p:ph type="sldImg" idx="2"/>
          </p:nvPr>
        </p:nvSpPr>
        <p:spPr>
          <a:xfrm>
            <a:off x="764704" y="899592"/>
            <a:ext cx="5560412" cy="3127732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4"/>
          </p:nvPr>
        </p:nvSpPr>
        <p:spPr>
          <a:xfrm>
            <a:off x="775244" y="8712000"/>
            <a:ext cx="2230428" cy="1795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/>
            </a:lvl1pPr>
          </a:lstStyle>
          <a:p>
            <a:r>
              <a:rPr lang="de-CH" dirty="0"/>
              <a:t>Fusszeilentext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5"/>
          </p:nvPr>
        </p:nvSpPr>
        <p:spPr>
          <a:xfrm>
            <a:off x="5462663" y="8712000"/>
            <a:ext cx="871173" cy="1795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/>
            </a:lvl1pPr>
          </a:lstStyle>
          <a:p>
            <a:fld id="{83C81C81-E364-4366-A610-2DB15FF98538}" type="slidenum">
              <a:rPr lang="de-CH" smtClean="0"/>
              <a:pPr/>
              <a:t>‹N°›</a:t>
            </a:fld>
            <a:endParaRPr lang="de-CH" dirty="0"/>
          </a:p>
        </p:txBody>
      </p:sp>
      <p:sp>
        <p:nvSpPr>
          <p:cNvPr id="16" name="Notizenplatzhalter 15"/>
          <p:cNvSpPr>
            <a:spLocks noGrp="1"/>
          </p:cNvSpPr>
          <p:nvPr>
            <p:ph type="body" sz="quarter" idx="3"/>
          </p:nvPr>
        </p:nvSpPr>
        <p:spPr>
          <a:xfrm>
            <a:off x="773424" y="4283968"/>
            <a:ext cx="5560412" cy="4248472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idx="1"/>
          </p:nvPr>
        </p:nvSpPr>
        <p:spPr>
          <a:xfrm>
            <a:off x="4229809" y="425838"/>
            <a:ext cx="2095308" cy="185722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900"/>
            </a:lvl1pPr>
          </a:lstStyle>
          <a:p>
            <a:fld id="{A17AAF7D-4283-4014-80F4-26E915FEACF8}" type="datetime1">
              <a:rPr lang="de-CH" smtClean="0"/>
              <a:t>22.09.26</a:t>
            </a:fld>
            <a:endParaRPr lang="de-CH" dirty="0"/>
          </a:p>
        </p:txBody>
      </p:sp>
      <p:sp>
        <p:nvSpPr>
          <p:cNvPr id="18" name="Kopfzeilenplatzhalter 17"/>
          <p:cNvSpPr>
            <a:spLocks noGrp="1"/>
          </p:cNvSpPr>
          <p:nvPr>
            <p:ph type="hdr" sz="quarter"/>
          </p:nvPr>
        </p:nvSpPr>
        <p:spPr>
          <a:xfrm>
            <a:off x="764704" y="432000"/>
            <a:ext cx="3249080" cy="17956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900"/>
            </a:lvl1pPr>
          </a:lstStyle>
          <a:p>
            <a:r>
              <a:rPr lang="de-CH"/>
              <a:t>Kopfzeilentext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70970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spcAft>
        <a:spcPts val="60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57188" indent="-17938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534988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720725" indent="-18573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56364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F03AE-0699-654B-738E-3E23DFB2F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E6730-D1D1-5EB3-3A6B-57C4623C9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5FFB4-566C-E117-E90B-7F4F0985C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CF8C46-A8C5-3DC1-3A6F-057D6BAA7C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56683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54294-D195-9A68-97CA-1B1932201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6EC5E-8F6E-E9B5-DD8A-9DDD713E5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5F7B2F-EBC1-FA95-1278-AA31EFD88A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C5C3B-16FF-EBB9-7B7A-3FCFD39C0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10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3514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2C9FC-E140-A392-122B-9A3D2D25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8842A-2833-4AAC-2D9D-7CF669CCED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92B91D-288D-07EB-8342-74F49F299D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22B7C-4B63-FB8A-C591-A8E18DB07C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51083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76064-A9E2-4A1F-4581-20038BA47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63EC93-9989-E91E-CE68-56979461A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A52DE-FEE5-0FF3-7BEC-02EB02E29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E901C-AFC2-22C9-B67A-8AECFCB9D3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72026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0477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05046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1647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PS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6" y="1558"/>
            <a:ext cx="12189228" cy="68548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854"/>
            <a:ext cx="8045451" cy="200799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Autor/in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Ort, TT. Monat JJJJ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64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 userDrawn="1">
          <p15:clr>
            <a:srgbClr val="A4A3A4"/>
          </p15:clr>
        </p15:guide>
        <p15:guide id="3" orient="horz" pos="3181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Blu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464"/>
            <a:ext cx="8045451" cy="200838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noProof="0" dirty="0"/>
              <a:t>Autor/in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Ort, TT. Monat JJJJ</a:t>
            </a:r>
            <a:endParaRPr lang="de-CH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7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 userDrawn="1">
          <p15:clr>
            <a:srgbClr val="A4A3A4"/>
          </p15:clr>
        </p15:guide>
        <p15:guide id="3" orient="horz" pos="3181" userDrawn="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464"/>
            <a:ext cx="8045451" cy="200838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noProof="0" dirty="0"/>
              <a:t>Autor/in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Ort, TT. Monat JJJJ</a:t>
            </a:r>
            <a:endParaRPr lang="de-CH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77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noProof="0" dirty="0"/>
              <a:t>Autor/in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Ort, TT. Monat JJJJ</a:t>
            </a:r>
            <a:endParaRPr lang="de-CH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CH" noProof="0" dirty="0"/>
              <a:t>Bild durch Tippen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891886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7106" userDrawn="1">
          <p15:clr>
            <a:srgbClr val="A4A3A4"/>
          </p15:clr>
        </p15:guide>
        <p15:guide id="3" orient="horz" pos="3181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Autor/in</a:t>
            </a:r>
            <a:endParaRPr lang="de-CH" noProof="0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Ort, TT. Monat JJJJ</a:t>
            </a:r>
            <a:endParaRPr lang="de-CH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79849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Autor/in</a:t>
            </a:r>
            <a:endParaRPr lang="de-CH" noProof="0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Ort, TT. Monat JJJJ</a:t>
            </a:r>
            <a:endParaRPr lang="de-CH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06675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Pi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Autor/in</a:t>
            </a:r>
            <a:endParaRPr lang="de-CH" noProof="0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Ort, TT. Monat JJJJ</a:t>
            </a:r>
            <a:endParaRPr lang="de-CH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6915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2F3DE-B35F-4A9C-93A7-DC9521D190FB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 dirty="0"/>
              <a:t>Kapiteltitel hinzufügen</a:t>
            </a:r>
          </a:p>
          <a:p>
            <a:pPr lvl="1"/>
            <a:r>
              <a:rPr lang="de-DE" noProof="0" dirty="0"/>
              <a:t>Zweite Textebene</a:t>
            </a:r>
          </a:p>
          <a:p>
            <a:pPr lvl="2"/>
            <a:r>
              <a:rPr lang="de-DE" noProof="0" dirty="0"/>
              <a:t>Dritte Textebene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5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49EBB7-FBE4-4936-8C6F-3F5FE28508E3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 noProof="0" dirty="0"/>
              <a:t>Kapiteltitel hinzufügen</a:t>
            </a:r>
          </a:p>
          <a:p>
            <a:pPr lvl="1"/>
            <a:r>
              <a:rPr lang="de-DE" noProof="0" dirty="0"/>
              <a:t>Zweite Textebene</a:t>
            </a:r>
          </a:p>
          <a:p>
            <a:pPr lvl="2"/>
            <a:r>
              <a:rPr lang="de-DE" noProof="0" dirty="0"/>
              <a:t>Dritte Textebene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4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A8875-2D2B-4FF3-87D8-3FE267C4CED4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de-DE" noProof="0" dirty="0"/>
              <a:t>Kapiteltitel hinzufügen</a:t>
            </a:r>
          </a:p>
          <a:p>
            <a:pPr lvl="1"/>
            <a:r>
              <a:rPr lang="de-DE" noProof="0" dirty="0"/>
              <a:t>Zweite Textebene</a:t>
            </a:r>
          </a:p>
          <a:p>
            <a:pPr lvl="2"/>
            <a:r>
              <a:rPr lang="de-DE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263975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Yello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5957E-A473-4FEE-A9C6-F4023BAFF6C9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de-DE" noProof="0" dirty="0"/>
              <a:t>Kapiteltitel hinzufügen</a:t>
            </a:r>
          </a:p>
          <a:p>
            <a:pPr lvl="1"/>
            <a:r>
              <a:rPr lang="de-DE" noProof="0" dirty="0"/>
              <a:t>Zweite Textebene</a:t>
            </a:r>
          </a:p>
          <a:p>
            <a:pPr lvl="2"/>
            <a:r>
              <a:rPr lang="de-DE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1822531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8964613" cy="4644616"/>
          </a:xfrm>
        </p:spPr>
        <p:txBody>
          <a:bodyPr/>
          <a:lstStyle>
            <a:lvl1pPr defTabSz="984250">
              <a:tabLst>
                <a:tab pos="536575" algn="l"/>
              </a:tabLst>
              <a:defRPr/>
            </a:lvl1pPr>
            <a:lvl2pPr>
              <a:tabLst>
                <a:tab pos="536575" algn="l"/>
              </a:tabLst>
              <a:defRPr/>
            </a:lvl2pPr>
            <a:lvl3pPr>
              <a:defRPr/>
            </a:lvl3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CAEC-58EF-48C7-96A4-61B1CBD4F37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939BEE7-204C-1008-67F3-C8FC6E64EB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479570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tra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10801349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D2A-B2F2-4151-9814-5ADDCE1A0B2F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65109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5291476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ACDA5-7E7F-4198-AC9D-83757EB6D068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3327075-DC64-5DAB-E02B-8A18CBF5A9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5201" y="1376773"/>
            <a:ext cx="5291474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338788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5292725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95B7D-2456-47F2-A26A-357DCDC049B9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3948" y="1449389"/>
            <a:ext cx="529272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99391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5292725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95B7D-2456-47F2-A26A-357DCDC049B9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3948" y="1449389"/>
            <a:ext cx="529272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E6793BC7-0BC5-60F7-DB4D-68254DECBA9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5325" y="3645023"/>
            <a:ext cx="5292725" cy="237636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17886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03950" y="1376773"/>
            <a:ext cx="5292724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6B196-395B-4F18-88A8-EA23FA7560C1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813573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5" y="1449389"/>
            <a:ext cx="8964613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B216CB-AE9D-4C01-AD48-4B79158751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A878B5C-ADB7-4A2F-B63C-C8958E4AFA8D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E67269-0443-40A6-8D53-CF9C30AE72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D2179C-3288-47A5-A587-1B7255A2C3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51753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F2EF4-F7EE-4202-A541-C14844DB798C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529325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DE28-5415-43BA-BFB6-9FC7C19E4CDF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7129461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99B93C7-FD88-F860-2772-AA3BFEC82D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3173706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749D-7FFF-401C-8188-06DF9BC13548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345757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5A45EC1-6C70-C75B-70A0-557B1FE6DA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3372432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8FA2-CAC1-49C8-B731-58B594B48EBB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C772A35F-591D-5A80-72BC-28B068C3A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1792042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0FBE-77DB-4D29-8B34-D71F82BCCC04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89D7F61-76FC-5B15-D914-2BB427BF71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2713834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2F18-6DB9-4714-8A2D-BA7F72B47CD8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8CA68BBC-536B-0C49-B239-F2A8A8ACB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008472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wid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89D25-D0FB-4F03-A811-9836E86D2FEE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139159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EAA53-288E-4A40-B02C-C2D99EAE20E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47A0213-C397-B258-EE3A-69DBB54DD3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53982"/>
            <a:ext cx="5291476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E0905A-F588-783E-2408-3EEBCC47B7C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05201" y="4553982"/>
            <a:ext cx="5291474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8212682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FD705-B77E-446B-A6EC-4193A774EA24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1B3F6C3-759F-AE0A-F24C-FF78D18C5F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982B28-131F-0EF1-DBEF-7E5426DA6F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68801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A5C3130-D9C4-9998-9902-8B054B64116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40688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12258806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3D22C-289E-46E4-BFEC-91F1EBF828CD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2B3EE353-935F-47F2-890E-86D599D69C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32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2891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</p:txBody>
      </p:sp>
    </p:spTree>
    <p:extLst>
      <p:ext uri="{BB962C8B-B14F-4D97-AF65-F5344CB8AC3E}">
        <p14:creationId xmlns:p14="http://schemas.microsoft.com/office/powerpoint/2010/main" val="1802172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83137-F296-4184-BDFD-96388B3CDEAB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5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5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0688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</p:spTree>
    <p:extLst>
      <p:ext uri="{BB962C8B-B14F-4D97-AF65-F5344CB8AC3E}">
        <p14:creationId xmlns:p14="http://schemas.microsoft.com/office/powerpoint/2010/main" val="39472543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131-3667-449B-92A5-C50D04412486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8300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FF900A0F-DD38-976A-BFC1-92B5ACB739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95325" y="3852000"/>
            <a:ext cx="2538000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8" name="Textplatzhalter 19">
            <a:extLst>
              <a:ext uri="{FF2B5EF4-FFF2-40B4-BE49-F238E27FC236}">
                <a16:creationId xmlns:a16="http://schemas.microsoft.com/office/drawing/2014/main" id="{530B9B83-A2E6-A97A-6B7B-389BCDC2C8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5325" y="3299877"/>
            <a:ext cx="253682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CD6A5AE7-8194-069E-96C6-A9A19A691F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2540001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12" name="Textplatzhalter 19">
            <a:extLst>
              <a:ext uri="{FF2B5EF4-FFF2-40B4-BE49-F238E27FC236}">
                <a16:creationId xmlns:a16="http://schemas.microsoft.com/office/drawing/2014/main" id="{E33B1E40-AEE0-028C-74FA-4DA2F2785C8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4805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6CF8C6E7-2EBA-0F42-5F97-0B15A298F5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0830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16" name="Textplatzhalter 19">
            <a:extLst>
              <a:ext uri="{FF2B5EF4-FFF2-40B4-BE49-F238E27FC236}">
                <a16:creationId xmlns:a16="http://schemas.microsoft.com/office/drawing/2014/main" id="{A8581B57-63E2-3060-2AF6-9711ABA149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55617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615C431B-993D-61F7-28CB-6E9C6E916B2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957560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5F9CC3CC-2D09-5169-EE63-2F307DD025A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4489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05CD9CF5-8030-A2FA-B5F1-BDE8A3AB64F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2028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3318096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lv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4DD2-C66F-4AF8-9C6F-7227F4F83A3F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74248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6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6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6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589240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6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04724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75092" y="3204724"/>
            <a:ext cx="1623171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C50D6C7-B8FE-16E3-A56F-215DF2E7FD0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532062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7" name="Textplatzhalter 19">
            <a:extLst>
              <a:ext uri="{FF2B5EF4-FFF2-40B4-BE49-F238E27FC236}">
                <a16:creationId xmlns:a16="http://schemas.microsoft.com/office/drawing/2014/main" id="{F254DC50-8CC2-CE50-0FB2-B9D82F2F6F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32062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4356FD2E-817C-6008-A624-C0ED226EC77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202363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B844240D-6410-EAE1-FBFE-02793B43B59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2362" y="3204724"/>
            <a:ext cx="162242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4729A6D7-E881-5FD5-1C1E-FD7A660187B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040688" y="1449389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86799E5C-45B4-E8EF-0A33-26FADBDA89C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40688" y="3204724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0480596-0358-6167-AD5A-A43149936E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532062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26" name="Textplatzhalter 19">
            <a:extLst>
              <a:ext uri="{FF2B5EF4-FFF2-40B4-BE49-F238E27FC236}">
                <a16:creationId xmlns:a16="http://schemas.microsoft.com/office/drawing/2014/main" id="{99EB327B-0262-FA88-4B41-185878FCDBA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32062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7" name="Bildplatzhalter 4">
            <a:extLst>
              <a:ext uri="{FF2B5EF4-FFF2-40B4-BE49-F238E27FC236}">
                <a16:creationId xmlns:a16="http://schemas.microsoft.com/office/drawing/2014/main" id="{7383DAC6-063E-B185-1200-CBEAF6F1917B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203950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28" name="Textplatzhalter 19">
            <a:extLst>
              <a:ext uri="{FF2B5EF4-FFF2-40B4-BE49-F238E27FC236}">
                <a16:creationId xmlns:a16="http://schemas.microsoft.com/office/drawing/2014/main" id="{814D2A83-C214-5D3D-33E5-499378F10F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03950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  <p:sp>
        <p:nvSpPr>
          <p:cNvPr id="29" name="Bildplatzhalter 4">
            <a:extLst>
              <a:ext uri="{FF2B5EF4-FFF2-40B4-BE49-F238E27FC236}">
                <a16:creationId xmlns:a16="http://schemas.microsoft.com/office/drawing/2014/main" id="{0C7EA178-EA7E-CEB6-BCCA-A6C695A390C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873502" y="3852000"/>
            <a:ext cx="1623171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30" name="Textplatzhalter 19">
            <a:extLst>
              <a:ext uri="{FF2B5EF4-FFF2-40B4-BE49-F238E27FC236}">
                <a16:creationId xmlns:a16="http://schemas.microsoft.com/office/drawing/2014/main" id="{67FC58FF-0434-E3CF-0015-FA751A6F2C4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874346" y="5589240"/>
            <a:ext cx="162391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</p:txBody>
      </p:sp>
    </p:spTree>
    <p:extLst>
      <p:ext uri="{BB962C8B-B14F-4D97-AF65-F5344CB8AC3E}">
        <p14:creationId xmlns:p14="http://schemas.microsoft.com/office/powerpoint/2010/main" val="3022121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2D8F5-65B4-4986-BC8D-724C10305041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6847926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siz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47939-1B71-4A6C-97AC-D1E661DF521F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0"/>
            <a:ext cx="5988052" cy="685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598805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 noProof="0"/>
              <a:t>Bild durch Tippen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1314079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/>
              <a:t>Titel hinzufügen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846EAAB-E9CC-4FBB-A777-DFD68618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535-4164-43EF-861A-2209502BB0E3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90A60D-3123-4534-B4E1-1B214E402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A66DD1-3165-483D-99FB-202ADC04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37984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84E75BB-61FF-4F7E-9CDB-A5E34775C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1F55A-42C7-47E5-AF2C-0305E8563D84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09AB7D-DBAB-4FFF-BA65-85B9521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9B7570-0B3E-4F91-B744-978CA7BD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054461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imation Dark Blue">
    <p:bg>
      <p:bgPr>
        <a:solidFill>
          <a:srgbClr val="000A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SI_PP_Variante_1_high" descr="PSI_PP_Variante_1_high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6414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Add Title"/>
          <p:cNvSpPr txBox="1">
            <a:spLocks noGrp="1"/>
          </p:cNvSpPr>
          <p:nvPr>
            <p:ph type="title" hasCustomPrompt="1"/>
          </p:nvPr>
        </p:nvSpPr>
        <p:spPr>
          <a:xfrm>
            <a:off x="695325" y="1122362"/>
            <a:ext cx="8045451" cy="233148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ct val="92000"/>
              </a:lnSpc>
              <a:defRPr sz="4200">
                <a:solidFill>
                  <a:srgbClr val="FFFFFF"/>
                </a:solidFill>
              </a:defRPr>
            </a:lvl1pPr>
          </a:lstStyle>
          <a:p>
            <a:r>
              <a:t>Add Title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5325" y="3789040"/>
            <a:ext cx="8045451" cy="10801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2000"/>
              </a:lnSpc>
              <a:spcBef>
                <a:spcPts val="600"/>
              </a:spcBef>
              <a:buClrTx/>
              <a:buSzTx/>
              <a:buFontTx/>
              <a:buNone/>
              <a:defRPr sz="2600" b="1">
                <a:solidFill>
                  <a:srgbClr val="FFFFFF"/>
                </a:solidFill>
              </a:defRPr>
            </a:lvl1pPr>
            <a:lvl2pPr marL="0" indent="457200">
              <a:lnSpc>
                <a:spcPct val="92000"/>
              </a:lnSpc>
              <a:spcBef>
                <a:spcPts val="600"/>
              </a:spcBef>
              <a:buClrTx/>
              <a:buSzTx/>
              <a:buFontTx/>
              <a:buNone/>
              <a:defRPr sz="2600" b="1">
                <a:solidFill>
                  <a:srgbClr val="FFFFFF"/>
                </a:solidFill>
              </a:defRPr>
            </a:lvl2pPr>
            <a:lvl3pPr marL="0" indent="914400">
              <a:lnSpc>
                <a:spcPct val="92000"/>
              </a:lnSpc>
              <a:spcBef>
                <a:spcPts val="600"/>
              </a:spcBef>
              <a:buClrTx/>
              <a:buSzTx/>
              <a:buFontTx/>
              <a:buNone/>
              <a:defRPr sz="2600" b="1">
                <a:solidFill>
                  <a:srgbClr val="FFFFFF"/>
                </a:solidFill>
              </a:defRPr>
            </a:lvl3pPr>
            <a:lvl4pPr marL="0" indent="1371600">
              <a:lnSpc>
                <a:spcPct val="92000"/>
              </a:lnSpc>
              <a:spcBef>
                <a:spcPts val="600"/>
              </a:spcBef>
              <a:buClrTx/>
              <a:buSzTx/>
              <a:buFontTx/>
              <a:buNone/>
              <a:defRPr sz="2600" b="1">
                <a:solidFill>
                  <a:srgbClr val="FFFFFF"/>
                </a:solidFill>
              </a:defRPr>
            </a:lvl4pPr>
            <a:lvl5pPr marL="0" indent="1828800">
              <a:lnSpc>
                <a:spcPct val="92000"/>
              </a:lnSpc>
              <a:spcBef>
                <a:spcPts val="600"/>
              </a:spcBef>
              <a:buClrTx/>
              <a:buSzTx/>
              <a:buFontTx/>
              <a:buNone/>
              <a:defRPr sz="2600" b="1">
                <a:solidFill>
                  <a:srgbClr val="FFFFFF"/>
                </a:solidFill>
              </a:defRPr>
            </a:lvl5pPr>
          </a:lstStyle>
          <a:p>
            <a:r>
              <a:t>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0" name="Textplatzhalt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841267"/>
            <a:ext cx="5292725" cy="28803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t>Author</a:t>
            </a:r>
          </a:p>
        </p:txBody>
      </p:sp>
      <p:sp>
        <p:nvSpPr>
          <p:cNvPr id="31" name="Textplatzhalt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95325" y="6129299"/>
            <a:ext cx="5292725" cy="2520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t>Location, DD Month YYYY</a:t>
            </a:r>
          </a:p>
        </p:txBody>
      </p:sp>
      <p:pic>
        <p:nvPicPr>
          <p:cNvPr id="32" name="Grafik 12" descr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37" y="358671"/>
            <a:ext cx="1773821" cy="730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Grafik 4" descr="Grafik 4"/>
          <p:cNvPicPr>
            <a:picLocks noChangeAspect="1"/>
          </p:cNvPicPr>
          <p:nvPr/>
        </p:nvPicPr>
        <p:blipFill>
          <a:blip r:embed="rId6"/>
          <a:srcRect l="47787"/>
          <a:stretch>
            <a:fillRect/>
          </a:stretch>
        </p:blipFill>
        <p:spPr>
          <a:xfrm>
            <a:off x="2532061" y="536791"/>
            <a:ext cx="941710" cy="37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37600" y="6356350"/>
            <a:ext cx="2844800" cy="36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625260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rafik 19" descr="Grafik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5132" y="305377"/>
            <a:ext cx="881468" cy="362795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Add Title"/>
          <p:cNvSpPr txBox="1">
            <a:spLocks noGrp="1"/>
          </p:cNvSpPr>
          <p:nvPr>
            <p:ph type="title" hasCustomPrompt="1"/>
          </p:nvPr>
        </p:nvSpPr>
        <p:spPr>
          <a:xfrm>
            <a:off x="695325" y="278295"/>
            <a:ext cx="8964614" cy="81044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2600"/>
            </a:lvl1pPr>
          </a:lstStyle>
          <a:p>
            <a:r>
              <a:t>Add Title</a:t>
            </a:r>
          </a:p>
        </p:txBody>
      </p:sp>
      <p:sp>
        <p:nvSpPr>
          <p:cNvPr id="125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95325" y="1376773"/>
            <a:ext cx="10801350" cy="46446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2000"/>
            </a:lvl1pPr>
            <a:lvl2pPr marL="252000" indent="-252000">
              <a:spcBef>
                <a:spcPts val="600"/>
              </a:spcBef>
              <a:buClrTx/>
              <a:buSzPct val="100000"/>
              <a:buFontTx/>
              <a:buChar char="•"/>
              <a:defRPr sz="2000"/>
            </a:lvl2pPr>
            <a:lvl3pPr marL="504000" indent="-252000">
              <a:spcBef>
                <a:spcPts val="600"/>
              </a:spcBef>
              <a:buClrTx/>
              <a:buSzPct val="100000"/>
              <a:buFontTx/>
              <a:defRPr sz="2000"/>
            </a:lvl3pPr>
            <a:lvl4pPr marL="755999" indent="-252000">
              <a:spcBef>
                <a:spcPts val="600"/>
              </a:spcBef>
              <a:buClrTx/>
              <a:buSzPct val="100000"/>
              <a:buFontTx/>
              <a:buChar char="•"/>
              <a:defRPr sz="2000"/>
            </a:lvl4pPr>
            <a:lvl5pPr marL="1008000" indent="-252000">
              <a:spcBef>
                <a:spcPts val="600"/>
              </a:spcBef>
              <a:buClrTx/>
              <a:buSzPct val="100000"/>
              <a:buFontTx/>
              <a:buChar char="•"/>
              <a:defRPr sz="2000"/>
            </a:lvl5pPr>
          </a:lstStyle>
          <a:p>
            <a:r>
              <a:t>Add Content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95325" y="6404573"/>
            <a:ext cx="141437" cy="165101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/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9082226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69615" y="288001"/>
            <a:ext cx="8944033" cy="508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‹N°›</a:t>
            </a:fld>
            <a:endParaRPr lang="de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B8E83-000D-704B-86BD-EE1067428E4A}"/>
              </a:ext>
            </a:extLst>
          </p:cNvPr>
          <p:cNvSpPr txBox="1"/>
          <p:nvPr userDrawn="1"/>
        </p:nvSpPr>
        <p:spPr>
          <a:xfrm>
            <a:off x="11875008" y="23164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endParaRPr lang="en-CH" sz="2400" dirty="0" err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1B8F8E-4241-344D-B15F-AC3214DF0593}"/>
              </a:ext>
            </a:extLst>
          </p:cNvPr>
          <p:cNvSpPr txBox="1"/>
          <p:nvPr userDrawn="1"/>
        </p:nvSpPr>
        <p:spPr>
          <a:xfrm>
            <a:off x="11045952" y="12192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endParaRPr lang="en-CH" sz="2400" dirty="0" err="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2149810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14" descr="PSI-Logo_narrow_30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3733" y="285750"/>
            <a:ext cx="1354667" cy="36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14"/>
          <p:cNvSpPr>
            <a:spLocks noChangeArrowheads="1"/>
          </p:cNvSpPr>
          <p:nvPr userDrawn="1"/>
        </p:nvSpPr>
        <p:spPr bwMode="auto">
          <a:xfrm>
            <a:off x="2" y="1019812"/>
            <a:ext cx="960967" cy="727901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41749" y="6661149"/>
            <a:ext cx="767656" cy="196851"/>
          </a:xfrm>
        </p:spPr>
        <p:txBody>
          <a:bodyPr/>
          <a:lstStyle/>
          <a:p>
            <a:fld id="{BB4C1F8C-2BB7-EE49-86D2-B1965F3E53DD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768602" y="292100"/>
            <a:ext cx="8945033" cy="508000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4476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 dirty="0"/>
              <a:t>Titel hinzufügen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376364"/>
            <a:ext cx="10801275" cy="46450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Inhalt hinzufügen</a:t>
            </a:r>
          </a:p>
          <a:p>
            <a:pPr lvl="1"/>
            <a:r>
              <a:rPr lang="de-CH" noProof="0" dirty="0"/>
              <a:t>Zweite Textebene</a:t>
            </a:r>
          </a:p>
          <a:p>
            <a:pPr lvl="2"/>
            <a:r>
              <a:rPr lang="de-CH" noProof="0" dirty="0"/>
              <a:t>Dritte Textebene</a:t>
            </a:r>
          </a:p>
          <a:p>
            <a:pPr lvl="3"/>
            <a:r>
              <a:rPr lang="de-CH" noProof="0" dirty="0"/>
              <a:t>Vierte Textebene</a:t>
            </a:r>
          </a:p>
          <a:p>
            <a:pPr lvl="4"/>
            <a:r>
              <a:rPr lang="de-CH" noProof="0" dirty="0"/>
              <a:t>Fünfte Textebene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875837" y="6404573"/>
            <a:ext cx="1620837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2E16785-AFF6-44C3-A4AD-6E06194ECCCA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14487" y="6404573"/>
            <a:ext cx="8045451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95325" y="6404573"/>
            <a:ext cx="703263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‹N°›</a:t>
            </a:fld>
            <a:endParaRPr lang="en-GB" noProof="0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C2031EC-4715-FBAB-E65E-0A3E5D91D8E4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133" y="305378"/>
            <a:ext cx="881467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6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0" r:id="rId2"/>
    <p:sldLayoutId id="2147483691" r:id="rId3"/>
    <p:sldLayoutId id="2147483658" r:id="rId4"/>
    <p:sldLayoutId id="2147483738" r:id="rId5"/>
    <p:sldLayoutId id="2147483739" r:id="rId6"/>
    <p:sldLayoutId id="2147483740" r:id="rId7"/>
    <p:sldLayoutId id="2147483694" r:id="rId8"/>
    <p:sldLayoutId id="2147483737" r:id="rId9"/>
    <p:sldLayoutId id="2147483692" r:id="rId10"/>
    <p:sldLayoutId id="2147483693" r:id="rId11"/>
    <p:sldLayoutId id="2147483659" r:id="rId12"/>
    <p:sldLayoutId id="2147483666" r:id="rId13"/>
    <p:sldLayoutId id="2147483667" r:id="rId14"/>
    <p:sldLayoutId id="2147483668" r:id="rId15"/>
    <p:sldLayoutId id="2147483743" r:id="rId16"/>
    <p:sldLayoutId id="2147483669" r:id="rId17"/>
    <p:sldLayoutId id="2147483665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95" r:id="rId26"/>
    <p:sldLayoutId id="2147483677" r:id="rId27"/>
    <p:sldLayoutId id="2147483679" r:id="rId28"/>
    <p:sldLayoutId id="2147483678" r:id="rId29"/>
    <p:sldLayoutId id="2147483680" r:id="rId30"/>
    <p:sldLayoutId id="2147483681" r:id="rId31"/>
    <p:sldLayoutId id="2147483683" r:id="rId32"/>
    <p:sldLayoutId id="2147483682" r:id="rId33"/>
    <p:sldLayoutId id="2147483663" r:id="rId34"/>
    <p:sldLayoutId id="2147483664" r:id="rId35"/>
    <p:sldLayoutId id="2147483744" r:id="rId36"/>
    <p:sldLayoutId id="2147483745" r:id="rId37"/>
    <p:sldLayoutId id="2147483748" r:id="rId38"/>
    <p:sldLayoutId id="2147483749" r:id="rId3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+mj-lt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4110" userDrawn="1">
          <p15:clr>
            <a:srgbClr val="A4A3A4"/>
          </p15:clr>
        </p15:guide>
        <p15:guide id="4" orient="horz" pos="913" userDrawn="1">
          <p15:clr>
            <a:srgbClr val="A4A3A4"/>
          </p15:clr>
        </p15:guide>
        <p15:guide id="5" pos="3772" userDrawn="1">
          <p15:clr>
            <a:srgbClr val="A4A3A4"/>
          </p15:clr>
        </p15:guide>
        <p15:guide id="6" pos="3908" userDrawn="1">
          <p15:clr>
            <a:srgbClr val="A4A3A4"/>
          </p15:clr>
        </p15:guide>
        <p15:guide id="7" pos="2751" userDrawn="1">
          <p15:clr>
            <a:srgbClr val="A4A3A4"/>
          </p15:clr>
        </p15:guide>
        <p15:guide id="8" pos="2615" userDrawn="1">
          <p15:clr>
            <a:srgbClr val="A4A3A4"/>
          </p15:clr>
        </p15:guide>
        <p15:guide id="9" pos="1595" userDrawn="1">
          <p15:clr>
            <a:srgbClr val="A4A3A4"/>
          </p15:clr>
        </p15:guide>
        <p15:guide id="10" pos="1459" userDrawn="1">
          <p15:clr>
            <a:srgbClr val="A4A3A4"/>
          </p15:clr>
        </p15:guide>
        <p15:guide id="11" pos="4929" userDrawn="1">
          <p15:clr>
            <a:srgbClr val="A4A3A4"/>
          </p15:clr>
        </p15:guide>
        <p15:guide id="12" pos="5065" userDrawn="1">
          <p15:clr>
            <a:srgbClr val="A4A3A4"/>
          </p15:clr>
        </p15:guide>
        <p15:guide id="13" pos="6085" userDrawn="1">
          <p15:clr>
            <a:srgbClr val="A4A3A4"/>
          </p15:clr>
        </p15:guide>
        <p15:guide id="14" pos="6221" userDrawn="1">
          <p15:clr>
            <a:srgbClr val="A4A3A4"/>
          </p15:clr>
        </p15:guide>
        <p15:guide id="15" pos="2172" userDrawn="1">
          <p15:clr>
            <a:srgbClr val="A4A3A4"/>
          </p15:clr>
        </p15:guide>
        <p15:guide id="16" pos="2036" userDrawn="1">
          <p15:clr>
            <a:srgbClr val="A4A3A4"/>
          </p15:clr>
        </p15:guide>
        <p15:guide id="17" pos="3194" userDrawn="1">
          <p15:clr>
            <a:srgbClr val="A4A3A4"/>
          </p15:clr>
        </p15:guide>
        <p15:guide id="18" pos="3330" userDrawn="1">
          <p15:clr>
            <a:srgbClr val="A4A3A4"/>
          </p15:clr>
        </p15:guide>
        <p15:guide id="19" pos="881" userDrawn="1">
          <p15:clr>
            <a:srgbClr val="A4A3A4"/>
          </p15:clr>
        </p15:guide>
        <p15:guide id="20" pos="1017" userDrawn="1">
          <p15:clr>
            <a:srgbClr val="A4A3A4"/>
          </p15:clr>
        </p15:guide>
        <p15:guide id="21" pos="4351" userDrawn="1">
          <p15:clr>
            <a:srgbClr val="A4A3A4"/>
          </p15:clr>
        </p15:guide>
        <p15:guide id="22" pos="4487" userDrawn="1">
          <p15:clr>
            <a:srgbClr val="A4A3A4"/>
          </p15:clr>
        </p15:guide>
        <p15:guide id="23" pos="5508" userDrawn="1">
          <p15:clr>
            <a:srgbClr val="A4A3A4"/>
          </p15:clr>
        </p15:guide>
        <p15:guide id="24" pos="5642" userDrawn="1">
          <p15:clr>
            <a:srgbClr val="A4A3A4"/>
          </p15:clr>
        </p15:guide>
        <p15:guide id="25" pos="6663" userDrawn="1">
          <p15:clr>
            <a:srgbClr val="A4A3A4"/>
          </p15:clr>
        </p15:guide>
        <p15:guide id="26" pos="6799" userDrawn="1">
          <p15:clr>
            <a:srgbClr val="A4A3A4"/>
          </p15:clr>
        </p15:guide>
        <p15:guide id="27" orient="horz" pos="229" userDrawn="1">
          <p15:clr>
            <a:srgbClr val="A4A3A4"/>
          </p15:clr>
        </p15:guide>
        <p15:guide id="28" orient="horz" pos="867" userDrawn="1">
          <p15:clr>
            <a:srgbClr val="A4A3A4"/>
          </p15:clr>
        </p15:guide>
        <p15:guide id="29" orient="horz" pos="379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6.png"/><Relationship Id="rId7" Type="http://schemas.openxmlformats.org/officeDocument/2006/relationships/image" Target="../media/image6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11" Type="http://schemas.openxmlformats.org/officeDocument/2006/relationships/image" Target="../media/image27.png"/><Relationship Id="rId10" Type="http://schemas.openxmlformats.org/officeDocument/2006/relationships/image" Target="../media/image90.png"/><Relationship Id="rId9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3" Type="http://schemas.openxmlformats.org/officeDocument/2006/relationships/image" Target="../media/image29.png"/><Relationship Id="rId12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11" Type="http://schemas.openxmlformats.org/officeDocument/2006/relationships/image" Target="../media/image31.png"/><Relationship Id="rId10" Type="http://schemas.openxmlformats.org/officeDocument/2006/relationships/image" Target="../media/image90.png"/><Relationship Id="rId4" Type="http://schemas.openxmlformats.org/officeDocument/2006/relationships/image" Target="../media/image30.png"/><Relationship Id="rId9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5.jpeg"/><Relationship Id="rId5" Type="http://schemas.openxmlformats.org/officeDocument/2006/relationships/image" Target="../media/image12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18" Type="http://schemas.openxmlformats.org/officeDocument/2006/relationships/image" Target="../media/image73.gif"/><Relationship Id="rId3" Type="http://schemas.openxmlformats.org/officeDocument/2006/relationships/image" Target="../media/image58.jpeg"/><Relationship Id="rId21" Type="http://schemas.openxmlformats.org/officeDocument/2006/relationships/image" Target="../media/image76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17" Type="http://schemas.openxmlformats.org/officeDocument/2006/relationships/image" Target="../media/image72.jpeg"/><Relationship Id="rId2" Type="http://schemas.openxmlformats.org/officeDocument/2006/relationships/image" Target="../media/image57.jpeg"/><Relationship Id="rId16" Type="http://schemas.openxmlformats.org/officeDocument/2006/relationships/image" Target="../media/image71.jpe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openxmlformats.org/officeDocument/2006/relationships/image" Target="../media/image60.tiff"/><Relationship Id="rId15" Type="http://schemas.openxmlformats.org/officeDocument/2006/relationships/image" Target="../media/image70.jpeg"/><Relationship Id="rId23" Type="http://schemas.openxmlformats.org/officeDocument/2006/relationships/image" Target="../media/image78.png"/><Relationship Id="rId10" Type="http://schemas.openxmlformats.org/officeDocument/2006/relationships/image" Target="../media/image65.jpeg"/><Relationship Id="rId19" Type="http://schemas.openxmlformats.org/officeDocument/2006/relationships/image" Target="../media/image74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69.jpg"/><Relationship Id="rId22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1.tiff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3.tiff"/><Relationship Id="rId5" Type="http://schemas.openxmlformats.org/officeDocument/2006/relationships/image" Target="../media/image480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83.tiff"/><Relationship Id="rId5" Type="http://schemas.openxmlformats.org/officeDocument/2006/relationships/image" Target="../media/image80.tiff"/><Relationship Id="rId4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85.tiff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el 1"/>
          <p:cNvSpPr txBox="1">
            <a:spLocks noGrp="1"/>
          </p:cNvSpPr>
          <p:nvPr>
            <p:ph type="title"/>
          </p:nvPr>
        </p:nvSpPr>
        <p:spPr>
          <a:xfrm>
            <a:off x="695325" y="1889602"/>
            <a:ext cx="11213140" cy="2331486"/>
          </a:xfrm>
          <a:prstGeom prst="rect">
            <a:avLst/>
          </a:prstGeom>
        </p:spPr>
        <p:txBody>
          <a:bodyPr/>
          <a:lstStyle/>
          <a:p>
            <a:br>
              <a:rPr lang="en-GB" sz="2800" dirty="0"/>
            </a:br>
            <a:r>
              <a:rPr lang="en-CH" dirty="0"/>
              <a:t>Field emission and plasmon-assisted photocathodes: from emitter arrays to graphene-edge cathodes</a:t>
            </a:r>
            <a:endParaRPr dirty="0"/>
          </a:p>
        </p:txBody>
      </p:sp>
      <p:sp>
        <p:nvSpPr>
          <p:cNvPr id="168" name="Textplatzhalter 4"/>
          <p:cNvSpPr>
            <a:spLocks noGrp="1"/>
          </p:cNvSpPr>
          <p:nvPr>
            <p:ph type="body" idx="21"/>
          </p:nvPr>
        </p:nvSpPr>
        <p:spPr>
          <a:xfrm>
            <a:off x="695325" y="5405330"/>
            <a:ext cx="5292725" cy="28803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en-US" dirty="0"/>
              <a:t>Soichiro Tsujino*</a:t>
            </a:r>
            <a:endParaRPr dirty="0"/>
          </a:p>
        </p:txBody>
      </p:sp>
      <p:sp>
        <p:nvSpPr>
          <p:cNvPr id="169" name="Textplatzhalter 5"/>
          <p:cNvSpPr>
            <a:spLocks noGrp="1"/>
          </p:cNvSpPr>
          <p:nvPr>
            <p:ph type="body" idx="22"/>
          </p:nvPr>
        </p:nvSpPr>
        <p:spPr>
          <a:xfrm>
            <a:off x="695325" y="5693362"/>
            <a:ext cx="5883275" cy="28803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en-CH" b="1" dirty="0"/>
              <a:t>Photocathodes for Accelerator Science in Europe (PhASE 2026)</a:t>
            </a:r>
          </a:p>
          <a:p>
            <a:r>
              <a:rPr lang="en-CH" dirty="0"/>
              <a:t>Sep 22, 2026: Auditorium Joliot Curie (IJCLab), Orsay France</a:t>
            </a:r>
          </a:p>
        </p:txBody>
      </p:sp>
      <p:sp>
        <p:nvSpPr>
          <p:cNvPr id="2" name="Textplatzhalter 4">
            <a:extLst>
              <a:ext uri="{FF2B5EF4-FFF2-40B4-BE49-F238E27FC236}">
                <a16:creationId xmlns:a16="http://schemas.microsoft.com/office/drawing/2014/main" id="{54D404D7-4A22-D63C-676D-E17CFC4A7850}"/>
              </a:ext>
            </a:extLst>
          </p:cNvPr>
          <p:cNvSpPr txBox="1">
            <a:spLocks/>
          </p:cNvSpPr>
          <p:nvPr/>
        </p:nvSpPr>
        <p:spPr>
          <a:xfrm>
            <a:off x="695325" y="6290723"/>
            <a:ext cx="5292725" cy="28803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defRPr sz="1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* also at  Shizuoka University, Hamamatsu, Japan.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1D7861-6D68-737A-1526-0C02ECF1F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76773"/>
            <a:ext cx="10801349" cy="4644616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q"/>
            </a:pPr>
            <a:r>
              <a:rPr lang="en-CH" sz="2800" dirty="0"/>
              <a:t>Double-gate field emitter array (FEA) as a low-emittance cathode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q"/>
            </a:pPr>
            <a:r>
              <a:rPr lang="en-CH" sz="2800" dirty="0"/>
              <a:t>Surface-plasmon-polariton (SPP) asssited FEA photocathode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q"/>
            </a:pPr>
            <a:r>
              <a:rPr lang="en-CH" sz="2800" dirty="0"/>
              <a:t>Spatial coherence of field emitters: field-emission wave packet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q"/>
            </a:pPr>
            <a:r>
              <a:rPr lang="en-CH" sz="2800" dirty="0"/>
              <a:t>Recent developments: 2D material-edge field-emitter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q"/>
            </a:pPr>
            <a:r>
              <a:rPr lang="en-CH" sz="2800" dirty="0"/>
              <a:t>Summary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04D1A2-5B59-3E6E-DBF5-067BD28E8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CAEC-58EF-48C7-96A4-61B1CBD4F37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2E39F1-95D7-60DE-D8EA-85E4848E3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Paul Scherrer </a:t>
            </a:r>
            <a:r>
              <a:rPr lang="en-GB" noProof="0" dirty="0" err="1"/>
              <a:t>Institut</a:t>
            </a:r>
            <a:r>
              <a:rPr lang="en-GB" noProof="0" dirty="0"/>
              <a:t> PSI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F894DB-50DC-C5CB-A77A-6555020C4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00F637B-5BD5-6DF0-03BA-165F5500C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86738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0988-5AD9-3775-25CC-A970F2FAE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996BF2-865E-CB59-D97C-4D77C2670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CAEC-58EF-48C7-96A4-61B1CBD4F37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27252-7AF2-F182-FF5E-3ACD5D39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06CF6C-DEF7-EF94-2413-57A14A6EB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267E192-4071-A442-1860-DE1373E19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278296"/>
            <a:ext cx="11545359" cy="810444"/>
          </a:xfrm>
          <a:solidFill>
            <a:schemeClr val="bg1">
              <a:alpha val="48000"/>
            </a:schemeClr>
          </a:solidFill>
        </p:spPr>
        <p:txBody>
          <a:bodyPr/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q"/>
            </a:pPr>
            <a:r>
              <a:rPr lang="en-CH" sz="2400" dirty="0"/>
              <a:t>Double-gate field emitter array (FEA) as high-current, low-emittance cathode </a:t>
            </a:r>
          </a:p>
        </p:txBody>
      </p:sp>
      <p:pic>
        <p:nvPicPr>
          <p:cNvPr id="82" name="Picture 81" descr="Figure1_SEM.tiff">
            <a:extLst>
              <a:ext uri="{FF2B5EF4-FFF2-40B4-BE49-F238E27FC236}">
                <a16:creationId xmlns:a16="http://schemas.microsoft.com/office/drawing/2014/main" id="{F9AB2040-B19A-58F6-1E75-1E9A1292BF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" t="34078" r="54440" b="1422"/>
          <a:stretch/>
        </p:blipFill>
        <p:spPr>
          <a:xfrm>
            <a:off x="4621121" y="1104104"/>
            <a:ext cx="7243791" cy="5753897"/>
          </a:xfrm>
          <a:prstGeom prst="rect">
            <a:avLst/>
          </a:prstGeom>
          <a:ln>
            <a:noFill/>
          </a:ln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05E7160F-8B5F-C6AC-1E79-120EB8D381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09" t="51317" r="64376" b="19735"/>
          <a:stretch/>
        </p:blipFill>
        <p:spPr>
          <a:xfrm flipH="1">
            <a:off x="1254318" y="1498386"/>
            <a:ext cx="3209501" cy="2496279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7FB39AC3-77B6-8261-263D-FBBA9A4DCBBB}"/>
              </a:ext>
            </a:extLst>
          </p:cNvPr>
          <p:cNvGrpSpPr>
            <a:grpSpLocks noChangeAspect="1"/>
          </p:cNvGrpSpPr>
          <p:nvPr/>
        </p:nvGrpSpPr>
        <p:grpSpPr>
          <a:xfrm>
            <a:off x="1292835" y="4296021"/>
            <a:ext cx="3170984" cy="2311784"/>
            <a:chOff x="873649" y="2571750"/>
            <a:chExt cx="3397483" cy="2476911"/>
          </a:xfrm>
        </p:grpSpPr>
        <p:pic>
          <p:nvPicPr>
            <p:cNvPr id="85" name="Picture 84" descr="w180_anna fea   2.tip05.png">
              <a:extLst>
                <a:ext uri="{FF2B5EF4-FFF2-40B4-BE49-F238E27FC236}">
                  <a16:creationId xmlns:a16="http://schemas.microsoft.com/office/drawing/2014/main" id="{7BEAA513-F936-38FD-C378-3CAA21F30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613" r="7613" b="17532"/>
            <a:stretch>
              <a:fillRect/>
            </a:stretch>
          </p:blipFill>
          <p:spPr>
            <a:xfrm>
              <a:off x="873649" y="2571750"/>
              <a:ext cx="3397483" cy="2476911"/>
            </a:xfrm>
            <a:prstGeom prst="rect">
              <a:avLst/>
            </a:prstGeom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pic>
        <p:sp>
          <p:nvSpPr>
            <p:cNvPr id="86" name="TextBox 23">
              <a:extLst>
                <a:ext uri="{FF2B5EF4-FFF2-40B4-BE49-F238E27FC236}">
                  <a16:creationId xmlns:a16="http://schemas.microsoft.com/office/drawing/2014/main" id="{A793509D-261F-D07D-7863-890F22F97D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4801" y="2674581"/>
              <a:ext cx="964463" cy="417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prstTxWarp prst="textNoShape">
                <a:avLst/>
              </a:prstTxWarp>
              <a:spAutoFit/>
            </a:bodyPr>
            <a:lstStyle/>
            <a:p>
              <a:pPr defTabSz="609585">
                <a:lnSpc>
                  <a:spcPct val="110000"/>
                </a:lnSpc>
              </a:pPr>
              <a:r>
                <a:rPr lang="en-US" sz="2400" dirty="0">
                  <a:solidFill>
                    <a:prstClr val="white"/>
                  </a:solidFill>
                  <a:ea typeface="Arial Narrow" charset="0"/>
                  <a:cs typeface="Arial Narrow" charset="0"/>
                </a:rPr>
                <a:t>5 nm</a:t>
              </a:r>
            </a:p>
          </p:txBody>
        </p:sp>
        <p:cxnSp>
          <p:nvCxnSpPr>
            <p:cNvPr id="87" name="Straight Arrow Connector 25">
              <a:extLst>
                <a:ext uri="{FF2B5EF4-FFF2-40B4-BE49-F238E27FC236}">
                  <a16:creationId xmlns:a16="http://schemas.microsoft.com/office/drawing/2014/main" id="{30447292-C65A-4C3D-0340-81E713DF2B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675908" y="2881338"/>
              <a:ext cx="414257" cy="2876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arrow" w="med" len="med"/>
            </a:ln>
          </p:spPr>
        </p:cxnSp>
        <p:cxnSp>
          <p:nvCxnSpPr>
            <p:cNvPr id="88" name="Straight Arrow Connector 26">
              <a:extLst>
                <a:ext uri="{FF2B5EF4-FFF2-40B4-BE49-F238E27FC236}">
                  <a16:creationId xmlns:a16="http://schemas.microsoft.com/office/drawing/2014/main" id="{7485F388-BD85-632F-7511-CA5015BD00E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127005" y="2881232"/>
              <a:ext cx="414257" cy="2876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round/>
              <a:headEnd type="arrow" w="med" len="med"/>
              <a:tailEnd/>
            </a:ln>
          </p:spPr>
        </p:cxn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696DC858-281F-D726-6FB6-5FBB984563D9}"/>
              </a:ext>
            </a:extLst>
          </p:cNvPr>
          <p:cNvSpPr>
            <a:spLocks noChangeAspect="1"/>
          </p:cNvSpPr>
          <p:nvPr/>
        </p:nvSpPr>
        <p:spPr bwMode="auto">
          <a:xfrm>
            <a:off x="2620563" y="2852936"/>
            <a:ext cx="240479" cy="240000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5568811" fontAlgn="base">
              <a:spcBef>
                <a:spcPct val="0"/>
              </a:spcBef>
              <a:spcAft>
                <a:spcPct val="0"/>
              </a:spcAft>
            </a:pPr>
            <a:endParaRPr lang="de-CH" sz="10933">
              <a:latin typeface="Arial Black" panose="020B0A04020102020204" pitchFamily="34" charset="0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8A8A23E-AE0F-2B5D-E5FD-D97415311D84}"/>
              </a:ext>
            </a:extLst>
          </p:cNvPr>
          <p:cNvCxnSpPr>
            <a:cxnSpLocks/>
          </p:cNvCxnSpPr>
          <p:nvPr/>
        </p:nvCxnSpPr>
        <p:spPr bwMode="auto">
          <a:xfrm>
            <a:off x="2871769" y="2876008"/>
            <a:ext cx="1585492" cy="142997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72A909B-8AD4-8969-4F93-51EB1A1AC5F3}"/>
              </a:ext>
            </a:extLst>
          </p:cNvPr>
          <p:cNvCxnSpPr>
            <a:cxnSpLocks/>
          </p:cNvCxnSpPr>
          <p:nvPr/>
        </p:nvCxnSpPr>
        <p:spPr bwMode="auto">
          <a:xfrm flipH="1">
            <a:off x="1254318" y="2852936"/>
            <a:ext cx="1366245" cy="141678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" name="TextBox 23">
            <a:extLst>
              <a:ext uri="{FF2B5EF4-FFF2-40B4-BE49-F238E27FC236}">
                <a16:creationId xmlns:a16="http://schemas.microsoft.com/office/drawing/2014/main" id="{F99E676A-A64E-77B7-E2C6-402E3F2EF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503" y="6031394"/>
            <a:ext cx="2995223" cy="29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defTabSz="609585">
              <a:lnSpc>
                <a:spcPct val="110000"/>
              </a:lnSpc>
            </a:pPr>
            <a:r>
              <a:rPr lang="en-US" dirty="0">
                <a:solidFill>
                  <a:prstClr val="white"/>
                </a:solidFill>
                <a:ea typeface="Arial Narrow" charset="0"/>
                <a:cs typeface="Arial Narrow" charset="0"/>
              </a:rPr>
              <a:t>Field emission Mo nanotip</a:t>
            </a:r>
          </a:p>
        </p:txBody>
      </p:sp>
      <p:sp>
        <p:nvSpPr>
          <p:cNvPr id="93" name="TextBox 23">
            <a:extLst>
              <a:ext uri="{FF2B5EF4-FFF2-40B4-BE49-F238E27FC236}">
                <a16:creationId xmlns:a16="http://schemas.microsoft.com/office/drawing/2014/main" id="{12D0181D-A44C-79C3-3165-9686CA3F5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66" y="1339011"/>
            <a:ext cx="1844098" cy="292452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defTabSz="609585">
              <a:lnSpc>
                <a:spcPct val="110000"/>
              </a:lnSpc>
            </a:pPr>
            <a:r>
              <a:rPr lang="en-US" dirty="0" err="1">
                <a:ea typeface="Arial Narrow" charset="0"/>
                <a:cs typeface="Arial Narrow" charset="0"/>
              </a:rPr>
              <a:t>Collimagion</a:t>
            </a:r>
            <a:r>
              <a:rPr lang="en-US" dirty="0">
                <a:ea typeface="Arial Narrow" charset="0"/>
                <a:cs typeface="Arial Narrow" charset="0"/>
              </a:rPr>
              <a:t> gate</a:t>
            </a:r>
          </a:p>
        </p:txBody>
      </p:sp>
      <p:sp>
        <p:nvSpPr>
          <p:cNvPr id="94" name="TextBox 23">
            <a:extLst>
              <a:ext uri="{FF2B5EF4-FFF2-40B4-BE49-F238E27FC236}">
                <a16:creationId xmlns:a16="http://schemas.microsoft.com/office/drawing/2014/main" id="{19ED59EE-6359-AA66-D7AA-34F5F1BCE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073" y="2193407"/>
            <a:ext cx="1594720" cy="29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defTabSz="609585">
              <a:lnSpc>
                <a:spcPct val="110000"/>
              </a:lnSpc>
            </a:pPr>
            <a:r>
              <a:rPr lang="en-US" dirty="0">
                <a:solidFill>
                  <a:prstClr val="white"/>
                </a:solidFill>
                <a:ea typeface="Arial Narrow" charset="0"/>
                <a:cs typeface="Arial Narrow" charset="0"/>
              </a:rPr>
              <a:t>Extraction gate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8209858-5A9E-6519-37E2-0C168E820B7A}"/>
              </a:ext>
            </a:extLst>
          </p:cNvPr>
          <p:cNvGrpSpPr/>
          <p:nvPr/>
        </p:nvGrpSpPr>
        <p:grpSpPr>
          <a:xfrm>
            <a:off x="4627680" y="1405136"/>
            <a:ext cx="4060609" cy="5636795"/>
            <a:chOff x="3231295" y="1053852"/>
            <a:chExt cx="3045457" cy="4227596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746251E-2417-3AB6-2614-A88A0CE811E2}"/>
                </a:ext>
              </a:extLst>
            </p:cNvPr>
            <p:cNvGrpSpPr/>
            <p:nvPr/>
          </p:nvGrpSpPr>
          <p:grpSpPr>
            <a:xfrm>
              <a:off x="3231295" y="1059582"/>
              <a:ext cx="3045457" cy="4221866"/>
              <a:chOff x="5724128" y="2211328"/>
              <a:chExt cx="3045457" cy="4221866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3321F544-8B3E-9C93-076E-1E39BD72D1A3}"/>
                  </a:ext>
                </a:extLst>
              </p:cNvPr>
              <p:cNvGrpSpPr/>
              <p:nvPr/>
            </p:nvGrpSpPr>
            <p:grpSpPr>
              <a:xfrm>
                <a:off x="5724128" y="2211328"/>
                <a:ext cx="3045457" cy="4097992"/>
                <a:chOff x="5724128" y="2211328"/>
                <a:chExt cx="3045457" cy="4097992"/>
              </a:xfrm>
            </p:grpSpPr>
            <p:pic>
              <p:nvPicPr>
                <p:cNvPr id="100" name="Picture 99">
                  <a:extLst>
                    <a:ext uri="{FF2B5EF4-FFF2-40B4-BE49-F238E27FC236}">
                      <a16:creationId xmlns:a16="http://schemas.microsoft.com/office/drawing/2014/main" id="{0F705062-B7F7-2C25-ED99-2D1FB15052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b="5008"/>
                <a:stretch/>
              </p:blipFill>
              <p:spPr>
                <a:xfrm>
                  <a:off x="5724128" y="2211328"/>
                  <a:ext cx="3045457" cy="4097992"/>
                </a:xfrm>
                <a:prstGeom prst="rect">
                  <a:avLst/>
                </a:prstGeom>
              </p:spPr>
            </p:pic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5AA6935C-5214-DFE3-D7EB-BFC168D82F6E}"/>
                    </a:ext>
                  </a:extLst>
                </p:cNvPr>
                <p:cNvSpPr/>
                <p:nvPr/>
              </p:nvSpPr>
              <p:spPr bwMode="auto">
                <a:xfrm>
                  <a:off x="7956376" y="4581128"/>
                  <a:ext cx="813209" cy="432048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121920" tIns="60960" rIns="121920" bIns="6096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>
                    <a:latin typeface="Times" charset="0"/>
                  </a:endParaRPr>
                </a:p>
              </p:txBody>
            </p:sp>
          </p:grp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03CDB6EC-E591-C04B-44CD-9B8547B1D656}"/>
                  </a:ext>
                </a:extLst>
              </p:cNvPr>
              <p:cNvSpPr txBox="1"/>
              <p:nvPr/>
            </p:nvSpPr>
            <p:spPr>
              <a:xfrm>
                <a:off x="7119753" y="5976985"/>
                <a:ext cx="792088" cy="4562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n-US" altLang="ja-JP" sz="2400" i="1" kern="1000" spc="40" dirty="0" err="1">
                    <a:cs typeface="Franklin Gothic Book"/>
                  </a:rPr>
                  <a:t>V</a:t>
                </a:r>
                <a:r>
                  <a:rPr kumimoji="1" lang="en-US" altLang="ja-JP" sz="2400" i="1" kern="1000" spc="40" baseline="-25000" dirty="0" err="1">
                    <a:cs typeface="Franklin Gothic Book"/>
                  </a:rPr>
                  <a:t>ge</a:t>
                </a:r>
                <a:r>
                  <a:rPr kumimoji="1" lang="en-US" altLang="ja-JP" sz="2400" i="1" kern="1000" spc="40" baseline="-25000" dirty="0">
                    <a:cs typeface="Franklin Gothic Book"/>
                  </a:rPr>
                  <a:t> </a:t>
                </a:r>
                <a:r>
                  <a:rPr kumimoji="1" lang="en-US" altLang="ja-JP" sz="2400" kern="1000" spc="40" dirty="0">
                    <a:cs typeface="Franklin Gothic Book"/>
                  </a:rPr>
                  <a:t>&gt; 0</a:t>
                </a:r>
                <a:endParaRPr kumimoji="1" lang="ja-JP" altLang="en-US" sz="2400" kern="1000" spc="40" dirty="0" err="1">
                  <a:cs typeface="Franklin Gothic Book"/>
                </a:endParaRPr>
              </a:p>
            </p:txBody>
          </p: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8ED620C-5CA0-F81E-EFCE-34BB6A66F107}"/>
                </a:ext>
              </a:extLst>
            </p:cNvPr>
            <p:cNvSpPr txBox="1"/>
            <p:nvPr/>
          </p:nvSpPr>
          <p:spPr>
            <a:xfrm>
              <a:off x="3334059" y="1053852"/>
              <a:ext cx="1607815" cy="2906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Collimated beam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9473206-9062-21A9-485B-BCF6DA0DE77B}"/>
              </a:ext>
            </a:extLst>
          </p:cNvPr>
          <p:cNvGrpSpPr/>
          <p:nvPr/>
        </p:nvGrpSpPr>
        <p:grpSpPr>
          <a:xfrm>
            <a:off x="8376307" y="1405136"/>
            <a:ext cx="3864376" cy="4800000"/>
            <a:chOff x="6066206" y="1053852"/>
            <a:chExt cx="2898282" cy="3600000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BD58645-C46E-DBB6-C655-B6C778ADA5D3}"/>
                </a:ext>
              </a:extLst>
            </p:cNvPr>
            <p:cNvGrpSpPr/>
            <p:nvPr/>
          </p:nvGrpSpPr>
          <p:grpSpPr>
            <a:xfrm>
              <a:off x="6066206" y="1053852"/>
              <a:ext cx="2898282" cy="3600000"/>
              <a:chOff x="36512" y="1124744"/>
              <a:chExt cx="2898282" cy="3600000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E32C77DC-54C2-8333-6281-CDC774C322DE}"/>
                  </a:ext>
                </a:extLst>
              </p:cNvPr>
              <p:cNvGrpSpPr/>
              <p:nvPr/>
            </p:nvGrpSpPr>
            <p:grpSpPr>
              <a:xfrm>
                <a:off x="74698" y="1124744"/>
                <a:ext cx="2860096" cy="3600000"/>
                <a:chOff x="74698" y="1124744"/>
                <a:chExt cx="2860096" cy="3600000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62E71A34-C964-D7D8-54B9-336C4AF223D5}"/>
                    </a:ext>
                  </a:extLst>
                </p:cNvPr>
                <p:cNvGrpSpPr/>
                <p:nvPr/>
              </p:nvGrpSpPr>
              <p:grpSpPr>
                <a:xfrm>
                  <a:off x="74698" y="1124744"/>
                  <a:ext cx="2860096" cy="3600000"/>
                  <a:chOff x="74698" y="1124744"/>
                  <a:chExt cx="2860096" cy="3600000"/>
                </a:xfrm>
              </p:grpSpPr>
              <p:pic>
                <p:nvPicPr>
                  <p:cNvPr id="109" name="Picture 108">
                    <a:extLst>
                      <a:ext uri="{FF2B5EF4-FFF2-40B4-BE49-F238E27FC236}">
                        <a16:creationId xmlns:a16="http://schemas.microsoft.com/office/drawing/2014/main" id="{13F4FAC1-F7E2-0359-2452-9A834B7244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74698" y="1124744"/>
                    <a:ext cx="2860096" cy="3600000"/>
                  </a:xfrm>
                  <a:prstGeom prst="rect">
                    <a:avLst/>
                  </a:prstGeom>
                </p:spPr>
              </p:pic>
              <p:sp>
                <p:nvSpPr>
                  <p:cNvPr id="110" name="Rectangle 109">
                    <a:extLst>
                      <a:ext uri="{FF2B5EF4-FFF2-40B4-BE49-F238E27FC236}">
                        <a16:creationId xmlns:a16="http://schemas.microsoft.com/office/drawing/2014/main" id="{B067A60D-4BD3-A6AA-8365-B59E233D76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7504" y="3356992"/>
                    <a:ext cx="792088" cy="26213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121920" tIns="60960" rIns="121920" bIns="6096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917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>
                      <a:latin typeface="Times" charset="0"/>
                    </a:endParaRPr>
                  </a:p>
                </p:txBody>
              </p:sp>
            </p:grp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66439733-3A07-25B7-8097-BA83F9C200FC}"/>
                    </a:ext>
                  </a:extLst>
                </p:cNvPr>
                <p:cNvSpPr txBox="1"/>
                <p:nvPr/>
              </p:nvSpPr>
              <p:spPr>
                <a:xfrm>
                  <a:off x="107504" y="3029257"/>
                  <a:ext cx="1584176" cy="7519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>
                    <a:lnSpc>
                      <a:spcPct val="110000"/>
                    </a:lnSpc>
                  </a:pPr>
                  <a:r>
                    <a:rPr kumimoji="1" lang="en-US" altLang="ja-JP" sz="2400" i="1" kern="1000" spc="40" dirty="0" err="1">
                      <a:cs typeface="Franklin Gothic Book"/>
                    </a:rPr>
                    <a:t>V</a:t>
                  </a:r>
                  <a:r>
                    <a:rPr kumimoji="1" lang="en-US" altLang="ja-JP" sz="2400" i="1" kern="1000" spc="40" baseline="-25000" dirty="0" err="1">
                      <a:cs typeface="Franklin Gothic Book"/>
                    </a:rPr>
                    <a:t>ge</a:t>
                  </a:r>
                  <a:r>
                    <a:rPr kumimoji="1" lang="en-US" altLang="ja-JP" sz="2400" i="1" kern="1000" spc="40" baseline="-25000" dirty="0">
                      <a:cs typeface="Franklin Gothic Book"/>
                    </a:rPr>
                    <a:t> </a:t>
                  </a:r>
                  <a:r>
                    <a:rPr kumimoji="1" lang="en-US" altLang="ja-JP" sz="2400" kern="1000" spc="40" dirty="0">
                      <a:cs typeface="Franklin Gothic Book"/>
                    </a:rPr>
                    <a:t>&gt; 0</a:t>
                  </a:r>
                </a:p>
                <a:p>
                  <a:pPr>
                    <a:lnSpc>
                      <a:spcPct val="110000"/>
                    </a:lnSpc>
                  </a:pPr>
                  <a:r>
                    <a:rPr kumimoji="1" lang="en-US" altLang="ja-JP" sz="2400" i="1" kern="1000" spc="40" dirty="0" err="1">
                      <a:cs typeface="Franklin Gothic Book"/>
                    </a:rPr>
                    <a:t>k</a:t>
                  </a:r>
                  <a:r>
                    <a:rPr kumimoji="1" lang="en-US" altLang="ja-JP" sz="2400" i="1" kern="1000" spc="40" baseline="-25000" dirty="0" err="1">
                      <a:cs typeface="Franklin Gothic Book"/>
                    </a:rPr>
                    <a:t>col</a:t>
                  </a:r>
                  <a:r>
                    <a:rPr kumimoji="1" lang="en-US" altLang="ja-JP" sz="2400" kern="1000" spc="40" dirty="0">
                      <a:cs typeface="Franklin Gothic Book"/>
                    </a:rPr>
                    <a:t> = </a:t>
                  </a:r>
                  <a:r>
                    <a:rPr kumimoji="1" lang="en-US" altLang="ja-JP" sz="2400" i="1" kern="1000" spc="40" dirty="0" err="1">
                      <a:cs typeface="Franklin Gothic Book"/>
                    </a:rPr>
                    <a:t>V</a:t>
                  </a:r>
                  <a:r>
                    <a:rPr kumimoji="1" lang="en-US" altLang="ja-JP" sz="2400" i="1" kern="1000" spc="40" baseline="-25000" dirty="0" err="1">
                      <a:cs typeface="Franklin Gothic Book"/>
                    </a:rPr>
                    <a:t>col</a:t>
                  </a:r>
                  <a:r>
                    <a:rPr kumimoji="1" lang="en-US" altLang="ja-JP" sz="2400" kern="1000" spc="40" dirty="0">
                      <a:cs typeface="Franklin Gothic Book"/>
                    </a:rPr>
                    <a:t>/</a:t>
                  </a:r>
                  <a:r>
                    <a:rPr kumimoji="1" lang="en-US" altLang="ja-JP" sz="2400" i="1" kern="1000" spc="40" dirty="0" err="1">
                      <a:cs typeface="Franklin Gothic Book"/>
                    </a:rPr>
                    <a:t>V</a:t>
                  </a:r>
                  <a:r>
                    <a:rPr kumimoji="1" lang="en-US" altLang="ja-JP" sz="2400" i="1" kern="1000" spc="40" baseline="-25000" dirty="0" err="1">
                      <a:cs typeface="Franklin Gothic Book"/>
                    </a:rPr>
                    <a:t>ge</a:t>
                  </a:r>
                  <a:r>
                    <a:rPr kumimoji="1" lang="en-US" altLang="ja-JP" sz="2400" kern="1000" spc="40" dirty="0">
                      <a:cs typeface="Franklin Gothic Book"/>
                    </a:rPr>
                    <a:t> = 0</a:t>
                  </a:r>
                  <a:endParaRPr kumimoji="1" lang="ja-JP" altLang="en-US" sz="2400" kern="1000" spc="40" dirty="0" err="1">
                    <a:cs typeface="Franklin Gothic Book"/>
                  </a:endParaRPr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53847949-9EC3-3AEC-694E-332A5CA13C1A}"/>
                  </a:ext>
                </a:extLst>
              </p:cNvPr>
              <p:cNvSpPr/>
              <p:nvPr/>
            </p:nvSpPr>
            <p:spPr bwMode="auto">
              <a:xfrm>
                <a:off x="36512" y="1137177"/>
                <a:ext cx="755576" cy="1283711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3200">
                  <a:latin typeface="Times" charset="0"/>
                </a:endParaRPr>
              </a:p>
            </p:txBody>
          </p:sp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DDB84F4-D070-3288-CEE2-73BAB25CE92F}"/>
                </a:ext>
              </a:extLst>
            </p:cNvPr>
            <p:cNvSpPr txBox="1"/>
            <p:nvPr/>
          </p:nvSpPr>
          <p:spPr>
            <a:xfrm>
              <a:off x="7089227" y="1066285"/>
              <a:ext cx="1607815" cy="2906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Diverging</a:t>
              </a: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0BE2CF40-341E-7F3E-54C8-0580665A7D3D}"/>
              </a:ext>
            </a:extLst>
          </p:cNvPr>
          <p:cNvSpPr txBox="1"/>
          <p:nvPr/>
        </p:nvSpPr>
        <p:spPr>
          <a:xfrm>
            <a:off x="1063482" y="6651204"/>
            <a:ext cx="2589964" cy="22556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1467" dirty="0">
                <a:solidFill>
                  <a:srgbClr val="000000"/>
                </a:solidFill>
                <a:latin typeface="Calibri"/>
              </a:rPr>
              <a:t>S. Tsujino et al. Nat Comm (2016).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062C1B84-AD51-7DBE-C871-1BE85DD0DB2E}"/>
              </a:ext>
            </a:extLst>
          </p:cNvPr>
          <p:cNvGrpSpPr>
            <a:grpSpLocks noChangeAspect="1"/>
          </p:cNvGrpSpPr>
          <p:nvPr/>
        </p:nvGrpSpPr>
        <p:grpSpPr>
          <a:xfrm>
            <a:off x="4286288" y="3985641"/>
            <a:ext cx="3572586" cy="2880000"/>
            <a:chOff x="5609278" y="2755499"/>
            <a:chExt cx="5046277" cy="4068000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F2DDE745-B92F-8721-9C74-499C1DFDD689}"/>
                </a:ext>
              </a:extLst>
            </p:cNvPr>
            <p:cNvGrpSpPr/>
            <p:nvPr/>
          </p:nvGrpSpPr>
          <p:grpSpPr>
            <a:xfrm>
              <a:off x="5609278" y="2755499"/>
              <a:ext cx="5046277" cy="4068000"/>
              <a:chOff x="4085277" y="2755498"/>
              <a:chExt cx="5046277" cy="4068000"/>
            </a:xfrm>
          </p:grpSpPr>
          <p:pic>
            <p:nvPicPr>
              <p:cNvPr id="136" name="Picture 135">
                <a:extLst>
                  <a:ext uri="{FF2B5EF4-FFF2-40B4-BE49-F238E27FC236}">
                    <a16:creationId xmlns:a16="http://schemas.microsoft.com/office/drawing/2014/main" id="{AD0F12F5-3BB9-2755-CA3A-2A4246AF61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85277" y="2755498"/>
                <a:ext cx="5046277" cy="4068000"/>
              </a:xfrm>
              <a:prstGeom prst="rect">
                <a:avLst/>
              </a:prstGeom>
              <a:ln>
                <a:solidFill>
                  <a:srgbClr val="00009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225E333-73AF-654D-BA44-22ADE812961F}"/>
                  </a:ext>
                </a:extLst>
              </p:cNvPr>
              <p:cNvSpPr txBox="1"/>
              <p:nvPr/>
            </p:nvSpPr>
            <p:spPr>
              <a:xfrm rot="16200000">
                <a:off x="3149364" y="4757056"/>
                <a:ext cx="2291164" cy="3600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n-US" altLang="ja-JP" sz="1600" i="1" kern="1000" spc="31" dirty="0">
                    <a:cs typeface="Franklin Gothic Book"/>
                  </a:rPr>
                  <a:t>Transverse moment </a:t>
                </a:r>
                <a:r>
                  <a:rPr kumimoji="1" lang="en-US" altLang="ja-JP" sz="1600" i="1" kern="1000" spc="31" dirty="0" err="1">
                    <a:cs typeface="Franklin Gothic Book"/>
                  </a:rPr>
                  <a:t>p</a:t>
                </a:r>
                <a:r>
                  <a:rPr kumimoji="1" lang="en-US" altLang="ja-JP" sz="1600" i="1" kern="1000" spc="31" baseline="-25000" dirty="0" err="1">
                    <a:cs typeface="Franklin Gothic Book"/>
                  </a:rPr>
                  <a:t>x</a:t>
                </a:r>
                <a:r>
                  <a:rPr kumimoji="1" lang="en-US" altLang="ja-JP" sz="1600" i="1" kern="1000" spc="31" dirty="0">
                    <a:cs typeface="Franklin Gothic Book"/>
                  </a:rPr>
                  <a:t>/</a:t>
                </a:r>
                <a:r>
                  <a:rPr kumimoji="1" lang="en-US" altLang="ja-JP" sz="1600" i="1" kern="1000" spc="31" dirty="0" err="1">
                    <a:cs typeface="Franklin Gothic Book"/>
                  </a:rPr>
                  <a:t>p</a:t>
                </a:r>
                <a:r>
                  <a:rPr kumimoji="1" lang="en-US" altLang="ja-JP" sz="1600" i="1" kern="1000" spc="31" baseline="-25000" dirty="0" err="1">
                    <a:cs typeface="Franklin Gothic Book"/>
                  </a:rPr>
                  <a:t>z</a:t>
                </a:r>
                <a:endParaRPr kumimoji="1" lang="ja-JP" altLang="en-US" sz="1600" i="1" kern="1000" spc="31" baseline="-25000" dirty="0" err="1">
                  <a:cs typeface="Franklin Gothic Book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4391C3D0-99AF-84D9-0F49-5014A089199C}"/>
                  </a:ext>
                </a:extLst>
              </p:cNvPr>
              <p:cNvSpPr txBox="1"/>
              <p:nvPr/>
            </p:nvSpPr>
            <p:spPr>
              <a:xfrm>
                <a:off x="6380589" y="2936891"/>
                <a:ext cx="1967266" cy="3185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n-US" altLang="ja-JP" kern="1000" spc="31" dirty="0">
                    <a:cs typeface="Franklin Gothic Book"/>
                  </a:rPr>
                  <a:t>Case: </a:t>
                </a:r>
                <a:r>
                  <a:rPr kumimoji="1" lang="en-US" altLang="ja-JP" sz="1600" i="1" kern="1000" spc="31" dirty="0" err="1">
                    <a:cs typeface="Franklin Gothic Book"/>
                  </a:rPr>
                  <a:t>ΔE</a:t>
                </a:r>
                <a:r>
                  <a:rPr kumimoji="1" lang="en-US" altLang="ja-JP" sz="1600" i="1" kern="1000" spc="31" baseline="-25000" dirty="0" err="1">
                    <a:cs typeface="Franklin Gothic Book"/>
                  </a:rPr>
                  <a:t>t</a:t>
                </a:r>
                <a:r>
                  <a:rPr kumimoji="1" lang="en-US" altLang="ja-JP" i="1" kern="1000" spc="31" dirty="0">
                    <a:cs typeface="Franklin Gothic Book"/>
                  </a:rPr>
                  <a:t> = 0.12 eV</a:t>
                </a:r>
                <a:endParaRPr kumimoji="1" lang="ja-JP" altLang="en-US" i="1" kern="1000" spc="31" dirty="0" err="1">
                  <a:cs typeface="Franklin Gothic Book"/>
                </a:endParaRPr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7B9F195-411B-985D-1CF7-55D639641ABB}"/>
                </a:ext>
              </a:extLst>
            </p:cNvPr>
            <p:cNvGrpSpPr/>
            <p:nvPr/>
          </p:nvGrpSpPr>
          <p:grpSpPr>
            <a:xfrm>
              <a:off x="7320175" y="4509120"/>
              <a:ext cx="2304216" cy="147781"/>
              <a:chOff x="5796175" y="4509120"/>
              <a:chExt cx="2304216" cy="147781"/>
            </a:xfrm>
          </p:grpSpPr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351A1966-E2D8-5670-3AA9-BF0755427A7D}"/>
                  </a:ext>
                </a:extLst>
              </p:cNvPr>
              <p:cNvSpPr/>
              <p:nvPr/>
            </p:nvSpPr>
            <p:spPr bwMode="auto">
              <a:xfrm rot="5400000">
                <a:off x="6084199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D018998A-CB5E-EFA4-654B-832D80298095}"/>
                  </a:ext>
                </a:extLst>
              </p:cNvPr>
              <p:cNvSpPr/>
              <p:nvPr/>
            </p:nvSpPr>
            <p:spPr bwMode="auto">
              <a:xfrm rot="5400000">
                <a:off x="5904175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76090248-4FDC-FCB7-3E87-ECA69AFBE790}"/>
                  </a:ext>
                </a:extLst>
              </p:cNvPr>
              <p:cNvSpPr/>
              <p:nvPr/>
            </p:nvSpPr>
            <p:spPr bwMode="auto">
              <a:xfrm rot="5400000">
                <a:off x="6264215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0688FEBA-72E1-5F96-9415-558708F0AB39}"/>
                  </a:ext>
                </a:extLst>
              </p:cNvPr>
              <p:cNvSpPr/>
              <p:nvPr/>
            </p:nvSpPr>
            <p:spPr bwMode="auto">
              <a:xfrm rot="5400000">
                <a:off x="6444239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DC01788C-C871-3328-3041-E25DF12D1BF9}"/>
                  </a:ext>
                </a:extLst>
              </p:cNvPr>
              <p:cNvSpPr/>
              <p:nvPr/>
            </p:nvSpPr>
            <p:spPr bwMode="auto">
              <a:xfrm rot="5400000">
                <a:off x="6624255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4789335E-274F-29DD-CEC1-319286A667E2}"/>
                  </a:ext>
                </a:extLst>
              </p:cNvPr>
              <p:cNvSpPr/>
              <p:nvPr/>
            </p:nvSpPr>
            <p:spPr bwMode="auto">
              <a:xfrm rot="5400000">
                <a:off x="6804279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E6DA5C86-225C-B557-5B4B-33500C36A870}"/>
                  </a:ext>
                </a:extLst>
              </p:cNvPr>
              <p:cNvSpPr/>
              <p:nvPr/>
            </p:nvSpPr>
            <p:spPr bwMode="auto">
              <a:xfrm rot="5400000">
                <a:off x="7164319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0A9B1B39-9319-5699-4C17-0E84FD5F135E}"/>
                  </a:ext>
                </a:extLst>
              </p:cNvPr>
              <p:cNvSpPr/>
              <p:nvPr/>
            </p:nvSpPr>
            <p:spPr bwMode="auto">
              <a:xfrm rot="5400000">
                <a:off x="7344335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D9A2E200-32BF-01D4-C6E1-20F5D97FF782}"/>
                  </a:ext>
                </a:extLst>
              </p:cNvPr>
              <p:cNvSpPr/>
              <p:nvPr/>
            </p:nvSpPr>
            <p:spPr bwMode="auto">
              <a:xfrm rot="5400000">
                <a:off x="6984295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529DB297-F5EC-F1C3-7385-6DAEEDAC48C1}"/>
                  </a:ext>
                </a:extLst>
              </p:cNvPr>
              <p:cNvSpPr/>
              <p:nvPr/>
            </p:nvSpPr>
            <p:spPr bwMode="auto">
              <a:xfrm rot="5400000">
                <a:off x="7528140" y="4401120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95132A22-F486-5C31-FBE8-1E94C4A1C7F5}"/>
                  </a:ext>
                </a:extLst>
              </p:cNvPr>
              <p:cNvSpPr/>
              <p:nvPr/>
            </p:nvSpPr>
            <p:spPr bwMode="auto">
              <a:xfrm rot="5400000">
                <a:off x="7704375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D3E9C760-BACD-80D2-54E5-A70747B9CE05}"/>
                  </a:ext>
                </a:extLst>
              </p:cNvPr>
              <p:cNvSpPr/>
              <p:nvPr/>
            </p:nvSpPr>
            <p:spPr bwMode="auto">
              <a:xfrm rot="5400000">
                <a:off x="7848391" y="4404901"/>
                <a:ext cx="144000" cy="360000"/>
              </a:xfrm>
              <a:prstGeom prst="ellipse">
                <a:avLst/>
              </a:prstGeom>
              <a:solidFill>
                <a:srgbClr val="5FB5FF"/>
              </a:solidFill>
              <a:ln w="9525" cap="flat" cmpd="sng" algn="ctr">
                <a:solidFill>
                  <a:srgbClr val="00009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63C19CE-0BAE-B05A-75AB-59878D23E110}"/>
              </a:ext>
            </a:extLst>
          </p:cNvPr>
          <p:cNvGrpSpPr/>
          <p:nvPr/>
        </p:nvGrpSpPr>
        <p:grpSpPr>
          <a:xfrm>
            <a:off x="8592820" y="4041470"/>
            <a:ext cx="3573753" cy="2880000"/>
            <a:chOff x="8592820" y="4041470"/>
            <a:chExt cx="3573753" cy="2880000"/>
          </a:xfrm>
        </p:grpSpPr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id="{48D01458-8432-F969-AAE1-C92091DF3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92820" y="4041470"/>
              <a:ext cx="3573753" cy="2880000"/>
            </a:xfrm>
            <a:prstGeom prst="rect">
              <a:avLst/>
            </a:prstGeom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0A6B64A3-6E1A-4ABD-604E-1AEC22918AB7}"/>
                </a:ext>
              </a:extLst>
            </p:cNvPr>
            <p:cNvSpPr/>
            <p:nvPr/>
          </p:nvSpPr>
          <p:spPr>
            <a:xfrm>
              <a:off x="9461500" y="4396519"/>
              <a:ext cx="2501900" cy="20080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7791D2F-DB59-D108-C13E-4B9BEB7AFE16}"/>
                </a:ext>
              </a:extLst>
            </p:cNvPr>
            <p:cNvSpPr txBox="1"/>
            <p:nvPr/>
          </p:nvSpPr>
          <p:spPr>
            <a:xfrm rot="16200000">
              <a:off x="7928140" y="5550215"/>
              <a:ext cx="1627293" cy="25580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en-US" altLang="ja-JP" sz="1600" i="1" kern="1000" spc="31" dirty="0">
                  <a:cs typeface="Franklin Gothic Book"/>
                </a:rPr>
                <a:t>Transverse moment </a:t>
              </a:r>
              <a:r>
                <a:rPr kumimoji="1" lang="en-US" altLang="ja-JP" sz="1600" i="1" kern="1000" spc="31" dirty="0" err="1">
                  <a:cs typeface="Franklin Gothic Book"/>
                </a:rPr>
                <a:t>p</a:t>
              </a:r>
              <a:r>
                <a:rPr kumimoji="1" lang="en-US" altLang="ja-JP" sz="1600" i="1" kern="1000" spc="31" baseline="-25000" dirty="0" err="1">
                  <a:cs typeface="Franklin Gothic Book"/>
                </a:rPr>
                <a:t>x</a:t>
              </a:r>
              <a:r>
                <a:rPr kumimoji="1" lang="en-US" altLang="ja-JP" sz="1600" i="1" kern="1000" spc="31" dirty="0">
                  <a:cs typeface="Franklin Gothic Book"/>
                </a:rPr>
                <a:t>/</a:t>
              </a:r>
              <a:r>
                <a:rPr kumimoji="1" lang="en-US" altLang="ja-JP" sz="1600" i="1" kern="1000" spc="31" dirty="0" err="1">
                  <a:cs typeface="Franklin Gothic Book"/>
                </a:rPr>
                <a:t>p</a:t>
              </a:r>
              <a:r>
                <a:rPr kumimoji="1" lang="en-US" altLang="ja-JP" sz="1600" i="1" kern="1000" spc="31" baseline="-25000" dirty="0" err="1">
                  <a:cs typeface="Franklin Gothic Book"/>
                </a:rPr>
                <a:t>z</a:t>
              </a:r>
              <a:endParaRPr kumimoji="1" lang="ja-JP" altLang="en-US" sz="1600" i="1" kern="1000" spc="31" baseline="-25000" dirty="0" err="1">
                <a:cs typeface="Franklin Gothic Book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D6C06B8-8D65-0781-E13E-313440F3B75C}"/>
                </a:ext>
              </a:extLst>
            </p:cNvPr>
            <p:cNvSpPr txBox="1"/>
            <p:nvPr/>
          </p:nvSpPr>
          <p:spPr>
            <a:xfrm>
              <a:off x="10353381" y="4170304"/>
              <a:ext cx="1227845" cy="2262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en-US" altLang="ja-JP" sz="1600" kern="1000" spc="31" dirty="0">
                  <a:cs typeface="Franklin Gothic Book"/>
                </a:rPr>
                <a:t>Case: </a:t>
              </a:r>
              <a:r>
                <a:rPr kumimoji="1" lang="en-US" altLang="ja-JP" sz="1600" i="1" kern="1000" spc="31" dirty="0" err="1">
                  <a:cs typeface="Franklin Gothic Book"/>
                </a:rPr>
                <a:t>ΔE</a:t>
              </a:r>
              <a:r>
                <a:rPr kumimoji="1" lang="en-US" altLang="ja-JP" sz="1600" i="1" kern="1000" spc="31" baseline="-25000" dirty="0" err="1">
                  <a:cs typeface="Franklin Gothic Book"/>
                </a:rPr>
                <a:t>t</a:t>
              </a:r>
              <a:r>
                <a:rPr kumimoji="1" lang="en-US" altLang="ja-JP" sz="1600" i="1" kern="1000" spc="31" dirty="0">
                  <a:cs typeface="Franklin Gothic Book"/>
                </a:rPr>
                <a:t> = 11 eV</a:t>
              </a:r>
              <a:endParaRPr kumimoji="1" lang="ja-JP" altLang="en-US" sz="1600" i="1" kern="1000" spc="31" dirty="0" err="1">
                <a:cs typeface="Franklin Gothic Book"/>
              </a:endParaRP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737CA2C3-A8E3-A6BC-0966-0355653F76B0}"/>
                </a:ext>
              </a:extLst>
            </p:cNvPr>
            <p:cNvGrpSpPr/>
            <p:nvPr/>
          </p:nvGrpSpPr>
          <p:grpSpPr>
            <a:xfrm>
              <a:off x="9897402" y="4671155"/>
              <a:ext cx="1406909" cy="1409116"/>
              <a:chOff x="2015712" y="2132856"/>
              <a:chExt cx="1980224" cy="1983978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72229A11-D11E-BFD2-A6B7-F6CE99904BD9}"/>
                  </a:ext>
                </a:extLst>
              </p:cNvPr>
              <p:cNvSpPr/>
              <p:nvPr/>
            </p:nvSpPr>
            <p:spPr bwMode="auto">
              <a:xfrm>
                <a:off x="2195736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E020CF9C-EAA8-7FB4-9FDD-AF6D5307AB0A}"/>
                  </a:ext>
                </a:extLst>
              </p:cNvPr>
              <p:cNvSpPr/>
              <p:nvPr/>
            </p:nvSpPr>
            <p:spPr bwMode="auto">
              <a:xfrm>
                <a:off x="2015712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3569BBE5-657F-08AB-8040-C0A90EBB9BCE}"/>
                  </a:ext>
                </a:extLst>
              </p:cNvPr>
              <p:cNvSpPr/>
              <p:nvPr/>
            </p:nvSpPr>
            <p:spPr bwMode="auto">
              <a:xfrm>
                <a:off x="2375752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096571D3-74FB-320A-9995-C1D593633385}"/>
                  </a:ext>
                </a:extLst>
              </p:cNvPr>
              <p:cNvSpPr/>
              <p:nvPr/>
            </p:nvSpPr>
            <p:spPr bwMode="auto">
              <a:xfrm>
                <a:off x="2555776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55FF4CC8-3C5E-1AFC-5FFA-EFE77FC1E7BB}"/>
                  </a:ext>
                </a:extLst>
              </p:cNvPr>
              <p:cNvSpPr/>
              <p:nvPr/>
            </p:nvSpPr>
            <p:spPr bwMode="auto">
              <a:xfrm>
                <a:off x="2735792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2A6332AB-30A3-6C4B-26F4-2163BBC77EA8}"/>
                  </a:ext>
                </a:extLst>
              </p:cNvPr>
              <p:cNvSpPr/>
              <p:nvPr/>
            </p:nvSpPr>
            <p:spPr bwMode="auto">
              <a:xfrm>
                <a:off x="2915816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FF39F007-22DD-87E4-BCCA-8DAAA9439C23}"/>
                  </a:ext>
                </a:extLst>
              </p:cNvPr>
              <p:cNvSpPr/>
              <p:nvPr/>
            </p:nvSpPr>
            <p:spPr bwMode="auto">
              <a:xfrm>
                <a:off x="3275856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71BD5060-962A-225F-06F1-ED8D374AF0CC}"/>
                  </a:ext>
                </a:extLst>
              </p:cNvPr>
              <p:cNvSpPr/>
              <p:nvPr/>
            </p:nvSpPr>
            <p:spPr bwMode="auto">
              <a:xfrm>
                <a:off x="3455872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54263FD5-0014-E16D-5C89-418385144D6D}"/>
                  </a:ext>
                </a:extLst>
              </p:cNvPr>
              <p:cNvSpPr/>
              <p:nvPr/>
            </p:nvSpPr>
            <p:spPr bwMode="auto">
              <a:xfrm>
                <a:off x="3095832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D924D198-0198-5EBE-F7E1-05B6C1674FDB}"/>
                  </a:ext>
                </a:extLst>
              </p:cNvPr>
              <p:cNvSpPr/>
              <p:nvPr/>
            </p:nvSpPr>
            <p:spPr bwMode="auto">
              <a:xfrm>
                <a:off x="3635896" y="2132856"/>
                <a:ext cx="43570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416D345C-B2BB-5AA1-4CE3-CFECC9083836}"/>
                  </a:ext>
                </a:extLst>
              </p:cNvPr>
              <p:cNvSpPr/>
              <p:nvPr/>
            </p:nvSpPr>
            <p:spPr bwMode="auto">
              <a:xfrm>
                <a:off x="3815912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7BC10E35-2A04-5F39-BC77-29D09F054B71}"/>
                  </a:ext>
                </a:extLst>
              </p:cNvPr>
              <p:cNvSpPr/>
              <p:nvPr/>
            </p:nvSpPr>
            <p:spPr bwMode="auto">
              <a:xfrm>
                <a:off x="3959928" y="2132856"/>
                <a:ext cx="36008" cy="1983978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104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CE87A-A085-6A63-C390-7677C3FA9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DB932B9-9C9E-8C0F-9A41-7635AE2D5007}"/>
              </a:ext>
            </a:extLst>
          </p:cNvPr>
          <p:cNvGrpSpPr/>
          <p:nvPr/>
        </p:nvGrpSpPr>
        <p:grpSpPr>
          <a:xfrm>
            <a:off x="1466610" y="728597"/>
            <a:ext cx="10124201" cy="4508501"/>
            <a:chOff x="1466610" y="728597"/>
            <a:chExt cx="10124201" cy="4508501"/>
          </a:xfrm>
        </p:grpSpPr>
        <p:pic>
          <p:nvPicPr>
            <p:cNvPr id="15" name="Picture 14" descr="emittance.png">
              <a:extLst>
                <a:ext uri="{FF2B5EF4-FFF2-40B4-BE49-F238E27FC236}">
                  <a16:creationId xmlns:a16="http://schemas.microsoft.com/office/drawing/2014/main" id="{E855E145-C6CC-872D-BC5A-E8CE5AA1D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6698" y="1693798"/>
              <a:ext cx="5194300" cy="3543300"/>
            </a:xfrm>
            <a:prstGeom prst="rect">
              <a:avLst/>
            </a:prstGeom>
          </p:spPr>
        </p:pic>
        <p:grpSp>
          <p:nvGrpSpPr>
            <p:cNvPr id="16" name="Group 20">
              <a:extLst>
                <a:ext uri="{FF2B5EF4-FFF2-40B4-BE49-F238E27FC236}">
                  <a16:creationId xmlns:a16="http://schemas.microsoft.com/office/drawing/2014/main" id="{5FD234AD-0996-7EC9-809B-BF745DD5681B}"/>
                </a:ext>
              </a:extLst>
            </p:cNvPr>
            <p:cNvGrpSpPr/>
            <p:nvPr/>
          </p:nvGrpSpPr>
          <p:grpSpPr>
            <a:xfrm>
              <a:off x="8528602" y="2668904"/>
              <a:ext cx="3006936" cy="1593088"/>
              <a:chOff x="610104" y="1330707"/>
              <a:chExt cx="3006936" cy="1593088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296FEC40-CEB6-8370-2BC7-6DBF9F713A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 l="20673" t="14963" r="18900" b="22838"/>
              <a:stretch>
                <a:fillRect/>
              </a:stretch>
            </p:blipFill>
            <p:spPr bwMode="auto">
              <a:xfrm>
                <a:off x="1554560" y="1330707"/>
                <a:ext cx="2062480" cy="15930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A9D4406-B40F-B1E2-29C5-8B86FF3EA6F1}"/>
                  </a:ext>
                </a:extLst>
              </p:cNvPr>
              <p:cNvSpPr txBox="1"/>
              <p:nvPr/>
            </p:nvSpPr>
            <p:spPr>
              <a:xfrm>
                <a:off x="610104" y="1920240"/>
                <a:ext cx="17038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+mj-lt"/>
                  </a:rPr>
                  <a:t>FEA1: as-fabricated</a:t>
                </a:r>
              </a:p>
            </p:txBody>
          </p:sp>
        </p:grpSp>
        <p:grpSp>
          <p:nvGrpSpPr>
            <p:cNvPr id="17" name="Group 25">
              <a:extLst>
                <a:ext uri="{FF2B5EF4-FFF2-40B4-BE49-F238E27FC236}">
                  <a16:creationId xmlns:a16="http://schemas.microsoft.com/office/drawing/2014/main" id="{A4B1F02D-2080-C031-C748-08FC3683EB08}"/>
                </a:ext>
              </a:extLst>
            </p:cNvPr>
            <p:cNvGrpSpPr/>
            <p:nvPr/>
          </p:nvGrpSpPr>
          <p:grpSpPr>
            <a:xfrm>
              <a:off x="1466610" y="3708018"/>
              <a:ext cx="2321303" cy="1529080"/>
              <a:chOff x="-7399" y="3939411"/>
              <a:chExt cx="2321302" cy="1529080"/>
            </a:xfrm>
          </p:grpSpPr>
          <p:pic>
            <p:nvPicPr>
              <p:cNvPr id="44" name="Picture 4">
                <a:extLst>
                  <a:ext uri="{FF2B5EF4-FFF2-40B4-BE49-F238E27FC236}">
                    <a16:creationId xmlns:a16="http://schemas.microsoft.com/office/drawing/2014/main" id="{5980301C-DEE9-7ED6-201C-4DD5CE81B1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 l="23625" t="22044" r="29138" b="22044"/>
              <a:stretch>
                <a:fillRect/>
              </a:stretch>
            </p:blipFill>
            <p:spPr bwMode="auto">
              <a:xfrm>
                <a:off x="-7399" y="3965076"/>
                <a:ext cx="1693010" cy="1503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3AAF821-93E6-DAA0-4CF7-03849F110B14}"/>
                  </a:ext>
                </a:extLst>
              </p:cNvPr>
              <p:cNvSpPr txBox="1"/>
              <p:nvPr/>
            </p:nvSpPr>
            <p:spPr>
              <a:xfrm>
                <a:off x="610104" y="3939411"/>
                <a:ext cx="17037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+mj-lt"/>
                  </a:rPr>
                  <a:t>FEA2: as-fabricated</a:t>
                </a: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5B298EF-9A93-2F48-F308-3C36ECB23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644" r="4429" b="5785"/>
            <a:stretch>
              <a:fillRect/>
            </a:stretch>
          </p:blipFill>
          <p:spPr>
            <a:xfrm>
              <a:off x="1614371" y="2165005"/>
              <a:ext cx="1445597" cy="1172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04EEAD-44B9-8FC4-F0A3-EFF109AAEC45}"/>
                </a:ext>
              </a:extLst>
            </p:cNvPr>
            <p:cNvSpPr txBox="1"/>
            <p:nvPr/>
          </p:nvSpPr>
          <p:spPr>
            <a:xfrm>
              <a:off x="1662048" y="1647581"/>
              <a:ext cx="10473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solidFill>
                    <a:srgbClr val="222268"/>
                  </a:solidFill>
                  <a:latin typeface="+mj-lt"/>
                </a:rPr>
                <a:t>Spindt</a:t>
              </a:r>
              <a:r>
                <a:rPr lang="en-US" sz="1400" dirty="0">
                  <a:solidFill>
                    <a:srgbClr val="222268"/>
                  </a:solidFill>
                  <a:latin typeface="+mj-lt"/>
                </a:rPr>
                <a:t>-FEA</a:t>
              </a:r>
            </a:p>
          </p:txBody>
        </p:sp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E337481D-5C9A-E6DB-02B3-37B298D71035}"/>
                </a:ext>
              </a:extLst>
            </p:cNvPr>
            <p:cNvGrpSpPr/>
            <p:nvPr/>
          </p:nvGrpSpPr>
          <p:grpSpPr>
            <a:xfrm>
              <a:off x="8398967" y="728597"/>
              <a:ext cx="3191844" cy="1867467"/>
              <a:chOff x="7277101" y="2438400"/>
              <a:chExt cx="3191844" cy="1867466"/>
            </a:xfrm>
            <a:noFill/>
          </p:grpSpPr>
          <p:pic>
            <p:nvPicPr>
              <p:cNvPr id="42" name="Picture 5">
                <a:extLst>
                  <a:ext uri="{FF2B5EF4-FFF2-40B4-BE49-F238E27FC236}">
                    <a16:creationId xmlns:a16="http://schemas.microsoft.com/office/drawing/2014/main" id="{CB7C4A37-CE77-7740-127B-058CAF5A51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lum bright="20000" contrast="20000"/>
              </a:blip>
              <a:srcRect t="7159"/>
              <a:stretch>
                <a:fillRect/>
              </a:stretch>
            </p:blipFill>
            <p:spPr bwMode="auto">
              <a:xfrm>
                <a:off x="8502575" y="2438400"/>
                <a:ext cx="1966370" cy="186746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5FFBE32-1165-E1E6-8402-3B57C0778D2E}"/>
                  </a:ext>
                </a:extLst>
              </p:cNvPr>
              <p:cNvSpPr txBox="1"/>
              <p:nvPr/>
            </p:nvSpPr>
            <p:spPr>
              <a:xfrm>
                <a:off x="7277101" y="2438400"/>
                <a:ext cx="1883849" cy="307777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FEA3: Ne-conditioned</a:t>
                </a:r>
              </a:p>
            </p:txBody>
          </p: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D3904F-9822-59A0-DC46-E2D063E26DEE}"/>
                </a:ext>
              </a:extLst>
            </p:cNvPr>
            <p:cNvCxnSpPr/>
            <p:nvPr/>
          </p:nvCxnSpPr>
          <p:spPr bwMode="auto">
            <a:xfrm flipV="1">
              <a:off x="4489497" y="1261997"/>
              <a:ext cx="3657600" cy="3340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urved Connector 21">
              <a:extLst>
                <a:ext uri="{FF2B5EF4-FFF2-40B4-BE49-F238E27FC236}">
                  <a16:creationId xmlns:a16="http://schemas.microsoft.com/office/drawing/2014/main" id="{BEE977AE-690D-0BC0-B5D2-BD7B99141446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>
              <a:off x="3059968" y="2751305"/>
              <a:ext cx="2826529" cy="352193"/>
            </a:xfrm>
            <a:prstGeom prst="curved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urved Connector 22">
              <a:extLst>
                <a:ext uri="{FF2B5EF4-FFF2-40B4-BE49-F238E27FC236}">
                  <a16:creationId xmlns:a16="http://schemas.microsoft.com/office/drawing/2014/main" id="{00889EDF-4624-FC28-D0B4-14E203CF22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0584" y="4462397"/>
              <a:ext cx="1523713" cy="261395"/>
            </a:xfrm>
            <a:prstGeom prst="curved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urved Connector 23">
              <a:extLst>
                <a:ext uri="{FF2B5EF4-FFF2-40B4-BE49-F238E27FC236}">
                  <a16:creationId xmlns:a16="http://schemas.microsoft.com/office/drawing/2014/main" id="{699A865B-6BFC-BE9D-C08B-766D817D289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276649" y="2699636"/>
              <a:ext cx="1347793" cy="357936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urved Connector 24">
              <a:extLst>
                <a:ext uri="{FF2B5EF4-FFF2-40B4-BE49-F238E27FC236}">
                  <a16:creationId xmlns:a16="http://schemas.microsoft.com/office/drawing/2014/main" id="{86798348-8E0A-0741-1169-EEB653BF41A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8187703" y="1978167"/>
              <a:ext cx="1363523" cy="274432"/>
            </a:xfrm>
            <a:prstGeom prst="curvedConnector3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8143218-E684-C51A-EE5D-6F8DC8341EE3}"/>
                </a:ext>
              </a:extLst>
            </p:cNvPr>
            <p:cNvSpPr/>
            <p:nvPr/>
          </p:nvSpPr>
          <p:spPr>
            <a:xfrm>
              <a:off x="5886498" y="2684397"/>
              <a:ext cx="469900" cy="1918401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17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17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45DA257-55A7-2438-EFEB-BA5B347E22B5}"/>
                </a:ext>
              </a:extLst>
            </p:cNvPr>
            <p:cNvSpPr/>
            <p:nvPr/>
          </p:nvSpPr>
          <p:spPr>
            <a:xfrm>
              <a:off x="4489498" y="2963798"/>
              <a:ext cx="2374900" cy="9779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100000"/>
                    <a:shade val="100000"/>
                    <a:satMod val="130000"/>
                    <a:alpha val="19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  <a:alpha val="19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A0CD4C0-3E35-1B02-2991-01753C54435F}"/>
                </a:ext>
              </a:extLst>
            </p:cNvPr>
            <p:cNvCxnSpPr/>
            <p:nvPr/>
          </p:nvCxnSpPr>
          <p:spPr>
            <a:xfrm flipV="1">
              <a:off x="4489497" y="4512349"/>
              <a:ext cx="3784787" cy="90449"/>
            </a:xfrm>
            <a:prstGeom prst="line">
              <a:avLst/>
            </a:prstGeom>
            <a:ln>
              <a:solidFill>
                <a:schemeClr val="accent2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C65C9B2-40C9-C687-F999-FED06B20DAE7}"/>
                </a:ext>
              </a:extLst>
            </p:cNvPr>
            <p:cNvSpPr/>
            <p:nvPr/>
          </p:nvSpPr>
          <p:spPr>
            <a:xfrm>
              <a:off x="6026197" y="3742906"/>
              <a:ext cx="196850" cy="153889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6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CD0C93-CD21-877C-6E4D-38AA40C47C64}"/>
                </a:ext>
              </a:extLst>
            </p:cNvPr>
            <p:cNvSpPr/>
            <p:nvPr/>
          </p:nvSpPr>
          <p:spPr>
            <a:xfrm>
              <a:off x="6045247" y="4485855"/>
              <a:ext cx="196850" cy="153889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60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A9B87B-1146-DE14-9FA6-29B516852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CAEC-58EF-48C7-96A4-61B1CBD4F37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005425-E759-73DF-C2EA-C568A4728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382B9-3B24-F9C6-E8CC-65A6EFA4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7583F1F-FEA3-4F7F-42B9-F6203E8BA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q"/>
            </a:pPr>
            <a:r>
              <a:rPr lang="en-CH" sz="2400" dirty="0"/>
              <a:t>Double-gate FEA: emittance reduction</a:t>
            </a:r>
            <a:endParaRPr lang="en-CH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28BA50-B1A6-D08B-7C9F-D2FDC82814CF}"/>
              </a:ext>
            </a:extLst>
          </p:cNvPr>
          <p:cNvGrpSpPr/>
          <p:nvPr/>
        </p:nvGrpSpPr>
        <p:grpSpPr>
          <a:xfrm>
            <a:off x="4473231" y="4677444"/>
            <a:ext cx="5402605" cy="2494877"/>
            <a:chOff x="4473231" y="4677444"/>
            <a:chExt cx="5402605" cy="2494877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995D320C-91B0-2E58-8FDE-AC53831DA6D6}"/>
                </a:ext>
              </a:extLst>
            </p:cNvPr>
            <p:cNvSpPr/>
            <p:nvPr/>
          </p:nvSpPr>
          <p:spPr>
            <a:xfrm>
              <a:off x="4473231" y="4848292"/>
              <a:ext cx="5402605" cy="2324029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  <a:alpha val="3641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E0E4980-40D0-B9BD-D858-1436BE3AD842}"/>
                </a:ext>
              </a:extLst>
            </p:cNvPr>
            <p:cNvGrpSpPr/>
            <p:nvPr/>
          </p:nvGrpSpPr>
          <p:grpSpPr>
            <a:xfrm>
              <a:off x="4879310" y="4677444"/>
              <a:ext cx="4673006" cy="2139818"/>
              <a:chOff x="4879310" y="4677444"/>
              <a:chExt cx="4673006" cy="2139818"/>
            </a:xfrm>
          </p:grpSpPr>
          <p:pic>
            <p:nvPicPr>
              <p:cNvPr id="50" name="Picture 4">
                <a:extLst>
                  <a:ext uri="{FF2B5EF4-FFF2-40B4-BE49-F238E27FC236}">
                    <a16:creationId xmlns:a16="http://schemas.microsoft.com/office/drawing/2014/main" id="{9CA1C228-06D0-343A-9138-DD0A1BD944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71" t="26536" r="28225" b="29458"/>
              <a:stretch/>
            </p:blipFill>
            <p:spPr bwMode="auto">
              <a:xfrm>
                <a:off x="7752305" y="5017262"/>
                <a:ext cx="1800011" cy="18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68403CE-E567-8C09-0F65-C13066075D80}"/>
                  </a:ext>
                </a:extLst>
              </p:cNvPr>
              <p:cNvSpPr txBox="1"/>
              <p:nvPr/>
            </p:nvSpPr>
            <p:spPr>
              <a:xfrm>
                <a:off x="5392149" y="5207855"/>
                <a:ext cx="1656961" cy="89255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CH" sz="1600" dirty="0" err="1"/>
                  <a:t>Collimated</a:t>
                </a:r>
                <a:r>
                  <a:rPr lang="de-CH" sz="1600" dirty="0"/>
                  <a:t> beam (k=1)</a:t>
                </a:r>
              </a:p>
              <a:p>
                <a:r>
                  <a:rPr lang="de-CH" sz="2000" dirty="0"/>
                  <a:t>ɛ = 0.13 </a:t>
                </a:r>
                <a:r>
                  <a:rPr lang="de-CH" sz="2000" dirty="0" err="1">
                    <a:sym typeface="Symbol"/>
                  </a:rPr>
                  <a:t>μ</a:t>
                </a:r>
                <a:r>
                  <a:rPr lang="de-CH" sz="2000" dirty="0" err="1"/>
                  <a:t>m</a:t>
                </a:r>
                <a:endParaRPr lang="de-CH" sz="2000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8F40DD7-5B71-12BE-E245-CD2ED46183B2}"/>
                  </a:ext>
                </a:extLst>
              </p:cNvPr>
              <p:cNvSpPr/>
              <p:nvPr/>
            </p:nvSpPr>
            <p:spPr>
              <a:xfrm>
                <a:off x="4879310" y="6217129"/>
                <a:ext cx="2592376" cy="37965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ja-JP" sz="1867" i="1" dirty="0"/>
                  <a:t>E</a:t>
                </a:r>
                <a:r>
                  <a:rPr kumimoji="1" lang="en-US" altLang="ja-JP" sz="1867" baseline="-25000" dirty="0"/>
                  <a:t>t</a:t>
                </a:r>
                <a:r>
                  <a:rPr kumimoji="1" lang="en-US" altLang="ja-JP" sz="1867" dirty="0"/>
                  <a:t> = 0.13±0.06 eV (k = 1)</a:t>
                </a:r>
                <a:endParaRPr kumimoji="1" lang="ja-JP" altLang="en-US" sz="1867" dirty="0"/>
              </a:p>
            </p:txBody>
          </p: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9F75740C-729A-C8DF-927A-29723C1F11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35658" y="4677444"/>
                <a:ext cx="274090" cy="71903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B3C28C2-1C64-B560-880A-8014470A8B19}"/>
              </a:ext>
            </a:extLst>
          </p:cNvPr>
          <p:cNvGrpSpPr/>
          <p:nvPr/>
        </p:nvGrpSpPr>
        <p:grpSpPr>
          <a:xfrm>
            <a:off x="3676698" y="406400"/>
            <a:ext cx="4597586" cy="3336506"/>
            <a:chOff x="3676698" y="406400"/>
            <a:chExt cx="4597586" cy="3336506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E62B6AEA-7F06-52F9-DD04-1EECF7759D6E}"/>
                </a:ext>
              </a:extLst>
            </p:cNvPr>
            <p:cNvSpPr/>
            <p:nvPr/>
          </p:nvSpPr>
          <p:spPr>
            <a:xfrm>
              <a:off x="3676698" y="406400"/>
              <a:ext cx="4597586" cy="2189664"/>
            </a:xfrm>
            <a:prstGeom prst="roundRect">
              <a:avLst/>
            </a:prstGeom>
            <a:solidFill>
              <a:schemeClr val="bg1">
                <a:lumMod val="75000"/>
                <a:alpha val="5167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 err="1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1B0FE95-B191-5BEE-1833-834C383E4369}"/>
                </a:ext>
              </a:extLst>
            </p:cNvPr>
            <p:cNvGrpSpPr/>
            <p:nvPr/>
          </p:nvGrpSpPr>
          <p:grpSpPr>
            <a:xfrm>
              <a:off x="4066056" y="542510"/>
              <a:ext cx="4016502" cy="3200396"/>
              <a:chOff x="4066056" y="542510"/>
              <a:chExt cx="4016502" cy="3200396"/>
            </a:xfrm>
            <a:solidFill>
              <a:schemeClr val="bg1">
                <a:lumMod val="75000"/>
                <a:alpha val="51678"/>
              </a:schemeClr>
            </a:solidFill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D84CC79-7EC8-7E60-B0E6-3DBEB2113C15}"/>
                  </a:ext>
                </a:extLst>
              </p:cNvPr>
              <p:cNvSpPr txBox="1"/>
              <p:nvPr/>
            </p:nvSpPr>
            <p:spPr>
              <a:xfrm>
                <a:off x="4253115" y="855945"/>
                <a:ext cx="1384097" cy="892552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de-CH" sz="1600" dirty="0" err="1"/>
                  <a:t>Uncollimated</a:t>
                </a:r>
                <a:endParaRPr lang="de-CH" sz="1600" dirty="0"/>
              </a:p>
              <a:p>
                <a:r>
                  <a:rPr lang="de-CH" sz="1600" dirty="0"/>
                  <a:t>Beam (k=0) </a:t>
                </a:r>
              </a:p>
              <a:p>
                <a:r>
                  <a:rPr lang="de-CH" sz="2000" dirty="0"/>
                  <a:t>ɛ = 1.2  </a:t>
                </a:r>
                <a:r>
                  <a:rPr lang="de-CH" sz="2000" dirty="0" err="1">
                    <a:sym typeface="Symbol"/>
                  </a:rPr>
                  <a:t>μ</a:t>
                </a:r>
                <a:r>
                  <a:rPr lang="de-CH" sz="2000" dirty="0" err="1"/>
                  <a:t>m</a:t>
                </a:r>
                <a:endParaRPr lang="de-CH" sz="200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EB68DD6-FE42-62D5-D05F-CB335F74F36B}"/>
                  </a:ext>
                </a:extLst>
              </p:cNvPr>
              <p:cNvSpPr/>
              <p:nvPr/>
            </p:nvSpPr>
            <p:spPr>
              <a:xfrm>
                <a:off x="4066056" y="1955358"/>
                <a:ext cx="2010487" cy="379656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kumimoji="1" lang="en-US" altLang="ja-JP" sz="1867" i="1" dirty="0"/>
                  <a:t>E</a:t>
                </a:r>
                <a:r>
                  <a:rPr kumimoji="1" lang="en-US" altLang="ja-JP" sz="1867" baseline="-25000" dirty="0"/>
                  <a:t>t</a:t>
                </a:r>
                <a:r>
                  <a:rPr kumimoji="1" lang="en-US" altLang="ja-JP" sz="1867" dirty="0"/>
                  <a:t> = 11.8 eV (k = 0)</a:t>
                </a:r>
                <a:endParaRPr kumimoji="1" lang="ja-JP" altLang="en-US" sz="1867" dirty="0"/>
              </a:p>
            </p:txBody>
          </p:sp>
          <p:pic>
            <p:nvPicPr>
              <p:cNvPr id="48" name="Picture 5">
                <a:extLst>
                  <a:ext uri="{FF2B5EF4-FFF2-40B4-BE49-F238E27FC236}">
                    <a16:creationId xmlns:a16="http://schemas.microsoft.com/office/drawing/2014/main" id="{A2CE8118-1970-5FD0-417A-1FEB021CD7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70" t="31221" r="28225" b="24775"/>
              <a:stretch/>
            </p:blipFill>
            <p:spPr bwMode="auto">
              <a:xfrm>
                <a:off x="6282554" y="542510"/>
                <a:ext cx="1800004" cy="1800000"/>
              </a:xfrm>
              <a:prstGeom prst="rect">
                <a:avLst/>
              </a:prstGeom>
              <a:grp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806E67FF-B48D-B8BE-C5FF-EDCE5F324EB9}"/>
                  </a:ext>
                </a:extLst>
              </p:cNvPr>
              <p:cNvCxnSpPr/>
              <p:nvPr/>
            </p:nvCxnSpPr>
            <p:spPr>
              <a:xfrm>
                <a:off x="5169725" y="2170162"/>
                <a:ext cx="954897" cy="1572744"/>
              </a:xfrm>
              <a:prstGeom prst="straightConnector1">
                <a:avLst/>
              </a:prstGeom>
              <a:grpFill/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194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9715D-F67C-D62A-A224-407A518AA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2DA198-5494-5A1F-24E7-A12CA918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CAEC-58EF-48C7-96A4-61B1CBD4F37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310BF-ECDA-60C9-6F7C-212413865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9CBBF9-0F51-FBD8-8871-57783712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5</a:t>
            </a:fld>
            <a:endParaRPr lang="en-GB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593A8A6-E584-3E64-4166-23D625656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q"/>
            </a:pPr>
            <a:r>
              <a:rPr lang="en-CH" sz="2800" b="0" dirty="0"/>
              <a:t>Enhanced local electric field via plasmon resonance </a:t>
            </a:r>
            <a:br>
              <a:rPr lang="en-CH" sz="2800" b="0" dirty="0"/>
            </a:br>
            <a:r>
              <a:rPr lang="en-CH" sz="2800" b="0" dirty="0"/>
              <a:t>and electron energy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CC039F51-961B-71D1-5DE5-0D0129872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764" y="3161848"/>
            <a:ext cx="1265220" cy="683903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8CB096EF-38A1-F128-4E78-F6037A909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746" y="1768027"/>
            <a:ext cx="1695687" cy="962159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DF9F32A9-7777-EABF-15A5-C04C53E6875F}"/>
              </a:ext>
            </a:extLst>
          </p:cNvPr>
          <p:cNvSpPr txBox="1"/>
          <p:nvPr/>
        </p:nvSpPr>
        <p:spPr>
          <a:xfrm>
            <a:off x="2586018" y="2116037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Keldysh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parameter:</a:t>
            </a:r>
            <a:endParaRPr lang="de-CH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0A37B40-4F35-2C9E-4014-E930051B5FB4}"/>
              </a:ext>
            </a:extLst>
          </p:cNvPr>
          <p:cNvSpPr txBox="1"/>
          <p:nvPr/>
        </p:nvSpPr>
        <p:spPr>
          <a:xfrm>
            <a:off x="2586018" y="2792516"/>
            <a:ext cx="2347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Ponderomotive</a:t>
            </a:r>
            <a:r>
              <a:rPr lang="de-CH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CH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endParaRPr lang="de-CH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AE40CB6-100D-C47C-2EF0-2CB182F57A08}"/>
              </a:ext>
            </a:extLst>
          </p:cNvPr>
          <p:cNvSpPr/>
          <p:nvPr/>
        </p:nvSpPr>
        <p:spPr>
          <a:xfrm>
            <a:off x="5614184" y="2331498"/>
            <a:ext cx="314325" cy="276225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0F71248-69AC-E3B6-433A-9B51316A33B9}"/>
              </a:ext>
            </a:extLst>
          </p:cNvPr>
          <p:cNvSpPr/>
          <p:nvPr/>
        </p:nvSpPr>
        <p:spPr>
          <a:xfrm>
            <a:off x="2586018" y="2833920"/>
            <a:ext cx="2347912" cy="963332"/>
          </a:xfrm>
          <a:prstGeom prst="rect">
            <a:avLst/>
          </a:prstGeom>
          <a:solidFill>
            <a:srgbClr val="FFC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6" name="Connector: Curved 34">
            <a:extLst>
              <a:ext uri="{FF2B5EF4-FFF2-40B4-BE49-F238E27FC236}">
                <a16:creationId xmlns:a16="http://schemas.microsoft.com/office/drawing/2014/main" id="{8DEC6B6E-C18E-A9B9-D942-AB4C75CB1CD8}"/>
              </a:ext>
            </a:extLst>
          </p:cNvPr>
          <p:cNvCxnSpPr>
            <a:cxnSpLocks/>
          </p:cNvCxnSpPr>
          <p:nvPr/>
        </p:nvCxnSpPr>
        <p:spPr>
          <a:xfrm flipV="1">
            <a:off x="4984393" y="2615431"/>
            <a:ext cx="680254" cy="707863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93E7649D-C29D-4A47-EF55-43D1A23A0829}"/>
              </a:ext>
            </a:extLst>
          </p:cNvPr>
          <p:cNvSpPr/>
          <p:nvPr/>
        </p:nvSpPr>
        <p:spPr>
          <a:xfrm>
            <a:off x="5557034" y="1984561"/>
            <a:ext cx="314325" cy="276225"/>
          </a:xfrm>
          <a:prstGeom prst="rect">
            <a:avLst/>
          </a:prstGeom>
          <a:solidFill>
            <a:schemeClr val="accent1">
              <a:lumMod val="40000"/>
              <a:lumOff val="6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D893ADA-BE1D-CE0F-CD79-E78F299CDCDA}"/>
              </a:ext>
            </a:extLst>
          </p:cNvPr>
          <p:cNvSpPr txBox="1"/>
          <p:nvPr/>
        </p:nvSpPr>
        <p:spPr>
          <a:xfrm>
            <a:off x="4332168" y="1447021"/>
            <a:ext cx="3975768" cy="369332"/>
          </a:xfrm>
          <a:prstGeom prst="rect">
            <a:avLst/>
          </a:prstGeom>
          <a:solidFill>
            <a:schemeClr val="tx2">
              <a:lumMod val="25000"/>
              <a:lumOff val="75000"/>
              <a:alpha val="36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Barrier height 𝛷 /ionization potential (I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CH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Connector: Curved 37">
            <a:extLst>
              <a:ext uri="{FF2B5EF4-FFF2-40B4-BE49-F238E27FC236}">
                <a16:creationId xmlns:a16="http://schemas.microsoft.com/office/drawing/2014/main" id="{4C67C6B3-5636-C0D7-1CC0-8D4152167A8E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1350" y="1758975"/>
            <a:ext cx="560560" cy="36370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220BB68-06DF-9E33-5C8D-0410E0A68915}"/>
              </a:ext>
            </a:extLst>
          </p:cNvPr>
          <p:cNvGrpSpPr/>
          <p:nvPr/>
        </p:nvGrpSpPr>
        <p:grpSpPr>
          <a:xfrm>
            <a:off x="3483800" y="5345482"/>
            <a:ext cx="6667499" cy="923330"/>
            <a:chOff x="4544210" y="2537084"/>
            <a:chExt cx="6667499" cy="923330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B7A526F-5068-0926-D740-1701D3903C3F}"/>
                </a:ext>
              </a:extLst>
            </p:cNvPr>
            <p:cNvSpPr/>
            <p:nvPr/>
          </p:nvSpPr>
          <p:spPr>
            <a:xfrm>
              <a:off x="4544210" y="2544107"/>
              <a:ext cx="6667499" cy="903371"/>
            </a:xfrm>
            <a:prstGeom prst="rect">
              <a:avLst/>
            </a:prstGeom>
            <a:solidFill>
              <a:schemeClr val="accent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BEAD356-5AD0-0203-118C-DE172A1D1ED3}"/>
                </a:ext>
              </a:extLst>
            </p:cNvPr>
            <p:cNvGrpSpPr/>
            <p:nvPr/>
          </p:nvGrpSpPr>
          <p:grpSpPr>
            <a:xfrm>
              <a:off x="4874947" y="2675583"/>
              <a:ext cx="2023954" cy="369332"/>
              <a:chOff x="7934325" y="552302"/>
              <a:chExt cx="2023954" cy="369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BD2965D2-E5E9-2A34-09BF-EDA6381BF9D3}"/>
                      </a:ext>
                    </a:extLst>
                  </p:cNvPr>
                  <p:cNvSpPr txBox="1"/>
                  <p:nvPr/>
                </p:nvSpPr>
                <p:spPr>
                  <a:xfrm>
                    <a:off x="7934325" y="552302"/>
                    <a:ext cx="87216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de-CH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de-CH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≫1 </m:t>
                          </m:r>
                        </m:oMath>
                      </m:oMathPara>
                    </a14:m>
                    <a:endParaRPr lang="en-US" b="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3D084FCD-1C11-0E72-DFF7-AE3AD52EDB3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34325" y="552302"/>
                    <a:ext cx="872162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3279"/>
                    </a:stretch>
                  </a:blipFill>
                </p:spPr>
                <p:txBody>
                  <a:bodyPr/>
                  <a:lstStyle/>
                  <a:p>
                    <a:r>
                      <a:rPr lang="de-CH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A10E60AC-FA9A-B6C7-796F-DD258BFEA7F6}"/>
                      </a:ext>
                    </a:extLst>
                  </p:cNvPr>
                  <p:cNvSpPr txBox="1"/>
                  <p:nvPr/>
                </p:nvSpPr>
                <p:spPr>
                  <a:xfrm>
                    <a:off x="8715375" y="568432"/>
                    <a:ext cx="1242904" cy="318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de-CH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≪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𝑒𝑉</m:t>
                              </m:r>
                            </m:e>
                          </m:d>
                        </m:oMath>
                      </m:oMathPara>
                    </a14:m>
                    <a:endParaRPr lang="de-CH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617BC5B-400B-92F5-CFB1-EB1D5BCCFA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15375" y="568432"/>
                    <a:ext cx="1242904" cy="31816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7308"/>
                    </a:stretch>
                  </a:blipFill>
                </p:spPr>
                <p:txBody>
                  <a:bodyPr/>
                  <a:lstStyle/>
                  <a:p>
                    <a:r>
                      <a:rPr lang="de-CH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4538B46-1C87-34DC-5B94-B65A41FA91EE}"/>
                </a:ext>
              </a:extLst>
            </p:cNvPr>
            <p:cNvSpPr txBox="1"/>
            <p:nvPr/>
          </p:nvSpPr>
          <p:spPr>
            <a:xfrm>
              <a:off x="8053916" y="2537084"/>
              <a:ext cx="3072636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Photoemission (perturbative)</a:t>
              </a:r>
            </a:p>
            <a:p>
              <a:r>
                <a:rPr lang="en-US" dirty="0" err="1"/>
                <a:t>Plasmonics</a:t>
              </a:r>
              <a:r>
                <a:rPr lang="en-US" dirty="0"/>
                <a:t> modulate </a:t>
              </a:r>
              <a:r>
                <a:rPr lang="en-US" dirty="0" err="1"/>
                <a:t>E</a:t>
              </a:r>
              <a:r>
                <a:rPr lang="en-US" baseline="-25000" dirty="0" err="1"/>
                <a:t>loc</a:t>
              </a:r>
              <a:r>
                <a:rPr lang="en-US" dirty="0"/>
                <a:t>, </a:t>
              </a:r>
            </a:p>
            <a:p>
              <a:r>
                <a:rPr lang="en-US" dirty="0"/>
                <a:t>hot-electron</a:t>
              </a:r>
              <a:endParaRPr lang="de-CH" dirty="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1B16F40-888A-0CB2-9246-EC7F0D027BBE}"/>
              </a:ext>
            </a:extLst>
          </p:cNvPr>
          <p:cNvGrpSpPr/>
          <p:nvPr/>
        </p:nvGrpSpPr>
        <p:grpSpPr>
          <a:xfrm>
            <a:off x="3129764" y="4108482"/>
            <a:ext cx="7375572" cy="952019"/>
            <a:chOff x="4544210" y="3659255"/>
            <a:chExt cx="7375572" cy="952019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0385350-C11C-A4E9-99C6-F164BE8D9CC6}"/>
                </a:ext>
              </a:extLst>
            </p:cNvPr>
            <p:cNvSpPr/>
            <p:nvPr/>
          </p:nvSpPr>
          <p:spPr>
            <a:xfrm>
              <a:off x="4544210" y="3687944"/>
              <a:ext cx="7375572" cy="923330"/>
            </a:xfrm>
            <a:prstGeom prst="rect">
              <a:avLst/>
            </a:prstGeom>
            <a:solidFill>
              <a:schemeClr val="accent5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FA0EE621-27B5-7476-4EBD-0373624CB665}"/>
                </a:ext>
              </a:extLst>
            </p:cNvPr>
            <p:cNvGrpSpPr/>
            <p:nvPr/>
          </p:nvGrpSpPr>
          <p:grpSpPr>
            <a:xfrm>
              <a:off x="4544210" y="3797754"/>
              <a:ext cx="2950744" cy="369332"/>
              <a:chOff x="7886235" y="1114575"/>
              <a:chExt cx="2950744" cy="369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21F67873-1051-A2F8-440B-873EFEBEC05B}"/>
                      </a:ext>
                    </a:extLst>
                  </p:cNvPr>
                  <p:cNvSpPr txBox="1"/>
                  <p:nvPr/>
                </p:nvSpPr>
                <p:spPr>
                  <a:xfrm>
                    <a:off x="7886235" y="1114575"/>
                    <a:ext cx="80643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de-CH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~ 1 </m:t>
                          </m:r>
                        </m:oMath>
                      </m:oMathPara>
                    </a14:m>
                    <a:endParaRPr lang="en-US" b="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ABA0616A-EB41-79AA-E884-2FF1A0CD4A0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86235" y="1114575"/>
                    <a:ext cx="806439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3279"/>
                    </a:stretch>
                  </a:blipFill>
                </p:spPr>
                <p:txBody>
                  <a:bodyPr/>
                  <a:lstStyle/>
                  <a:p>
                    <a:r>
                      <a:rPr lang="de-CH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D7F574FA-2CD3-6F3A-B5CA-A3C2B213733B}"/>
                      </a:ext>
                    </a:extLst>
                  </p:cNvPr>
                  <p:cNvSpPr txBox="1"/>
                  <p:nvPr/>
                </p:nvSpPr>
                <p:spPr>
                  <a:xfrm>
                    <a:off x="8692674" y="1140159"/>
                    <a:ext cx="2144305" cy="31816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~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𝑒𝑉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𝑙𝑎𝑟𝑔𝑒𝑟</m:t>
                              </m:r>
                            </m:e>
                          </m:d>
                        </m:oMath>
                      </m:oMathPara>
                    </a14:m>
                    <a:endParaRPr lang="de-CH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245312D3-BC7F-EAE8-69DB-A25FB680E3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92674" y="1140159"/>
                    <a:ext cx="2144305" cy="31816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25000"/>
                    </a:stretch>
                  </a:blipFill>
                </p:spPr>
                <p:txBody>
                  <a:bodyPr/>
                  <a:lstStyle/>
                  <a:p>
                    <a:r>
                      <a:rPr lang="de-CH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41F0A1C1-1FC5-B955-8A90-21216CA02FEB}"/>
                    </a:ext>
                  </a:extLst>
                </p:cNvPr>
                <p:cNvSpPr txBox="1"/>
                <p:nvPr/>
              </p:nvSpPr>
              <p:spPr>
                <a:xfrm>
                  <a:off x="8053916" y="3659255"/>
                  <a:ext cx="3865866" cy="9455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Field-driven emission &amp; </a:t>
                  </a:r>
                  <a:r>
                    <a:rPr lang="en-US" b="1" dirty="0"/>
                    <a:t>acceleration</a:t>
                  </a:r>
                </a:p>
                <a:p>
                  <a:r>
                    <a:rPr lang="en-US" dirty="0"/>
                    <a:t>High-harmonic generation: </a:t>
                  </a:r>
                </a:p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𝑐𝑢𝑡𝑜𝑓𝑓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~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+3.17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de-CH" dirty="0"/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41F0A1C1-1FC5-B955-8A90-21216CA02F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53916" y="3659255"/>
                  <a:ext cx="3865866" cy="945580"/>
                </a:xfrm>
                <a:prstGeom prst="rect">
                  <a:avLst/>
                </a:prstGeom>
                <a:blipFill>
                  <a:blip r:embed="rId11"/>
                  <a:stretch>
                    <a:fillRect l="-1307" t="-2667" r="-327" b="-4000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7391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CE130-BD24-2E83-0195-92C2D1598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Example: strong-field electron dynamics at nanotip &amp; SPP</a:t>
            </a:r>
            <a:br>
              <a:rPr lang="de-CH" b="0" dirty="0"/>
            </a:br>
            <a:endParaRPr lang="en-CH" b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59BF8-EB74-3CD3-5A85-DA3E3986D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D2A-B2F2-4151-9814-5ADDCE1A0B2F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11D26-152C-ECFB-7A1A-DFE56E3F3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51D7B-53F7-9B98-0D84-E4C3B26C7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6</a:t>
            </a:fld>
            <a:endParaRPr lang="en-GB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3710CB-E254-8C46-9FE8-AF1641E29EA3}"/>
              </a:ext>
            </a:extLst>
          </p:cNvPr>
          <p:cNvSpPr/>
          <p:nvPr/>
        </p:nvSpPr>
        <p:spPr>
          <a:xfrm>
            <a:off x="203200" y="1088740"/>
            <a:ext cx="11988800" cy="5459849"/>
          </a:xfrm>
          <a:prstGeom prst="rect">
            <a:avLst/>
          </a:prstGeom>
          <a:solidFill>
            <a:schemeClr val="accent5">
              <a:lumMod val="20000"/>
              <a:lumOff val="80000"/>
              <a:alpha val="544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C12B73B-279D-17C9-2B25-6A11F850C8D8}"/>
                  </a:ext>
                </a:extLst>
              </p:cNvPr>
              <p:cNvSpPr txBox="1"/>
              <p:nvPr/>
            </p:nvSpPr>
            <p:spPr>
              <a:xfrm>
                <a:off x="4764318" y="1285534"/>
                <a:ext cx="806439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de-CH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~ 1 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C12B73B-279D-17C9-2B25-6A11F850C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318" y="1285534"/>
                <a:ext cx="806439" cy="369332"/>
              </a:xfrm>
              <a:prstGeom prst="rect">
                <a:avLst/>
              </a:prstGeom>
              <a:blipFill>
                <a:blip r:embed="rId2"/>
                <a:stretch>
                  <a:fillRect b="-1290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93DB610C-AA4B-BD4C-53D7-C84BF83D085B}"/>
              </a:ext>
            </a:extLst>
          </p:cNvPr>
          <p:cNvGrpSpPr/>
          <p:nvPr/>
        </p:nvGrpSpPr>
        <p:grpSpPr>
          <a:xfrm>
            <a:off x="4468230" y="4043192"/>
            <a:ext cx="7723770" cy="2619691"/>
            <a:chOff x="2234115" y="3856890"/>
            <a:chExt cx="7723770" cy="261969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DB27670-4CCC-B00A-D5EA-2BC367B2E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6880" y="4226222"/>
              <a:ext cx="3501005" cy="17547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FAF2309-78C8-387A-351A-7C2E9781E217}"/>
                </a:ext>
              </a:extLst>
            </p:cNvPr>
            <p:cNvSpPr txBox="1"/>
            <p:nvPr/>
          </p:nvSpPr>
          <p:spPr>
            <a:xfrm>
              <a:off x="2234115" y="3856890"/>
              <a:ext cx="4415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[5] Irvine et al. (2004): SPP on Au via grating</a:t>
              </a:r>
              <a:endParaRPr lang="de-CH" dirty="0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59538BC-5A4E-F904-FB1F-BB94CD2BA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32062" y="4266473"/>
              <a:ext cx="3820058" cy="2210108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CB64907-A38E-889E-F91D-870899BD0622}"/>
              </a:ext>
            </a:extLst>
          </p:cNvPr>
          <p:cNvSpPr/>
          <p:nvPr/>
        </p:nvSpPr>
        <p:spPr>
          <a:xfrm>
            <a:off x="590775" y="2035313"/>
            <a:ext cx="7647790" cy="923330"/>
          </a:xfrm>
          <a:prstGeom prst="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C6678D4-76C9-18F4-4A70-702E5AEA9C58}"/>
              </a:ext>
            </a:extLst>
          </p:cNvPr>
          <p:cNvGrpSpPr/>
          <p:nvPr/>
        </p:nvGrpSpPr>
        <p:grpSpPr>
          <a:xfrm>
            <a:off x="590775" y="2145123"/>
            <a:ext cx="2950744" cy="369332"/>
            <a:chOff x="7886235" y="1114575"/>
            <a:chExt cx="2950744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7782BFD-EC52-27E1-1CCB-8011511C4F7F}"/>
                    </a:ext>
                  </a:extLst>
                </p:cNvPr>
                <p:cNvSpPr txBox="1"/>
                <p:nvPr/>
              </p:nvSpPr>
              <p:spPr>
                <a:xfrm>
                  <a:off x="7886235" y="1114575"/>
                  <a:ext cx="8064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~ 1 </m:t>
                        </m:r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BA0616A-EB41-79AA-E884-2FF1A0CD4A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6235" y="1114575"/>
                  <a:ext cx="806439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3279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7C65A07-BCCD-0352-953E-DBFB657C302D}"/>
                    </a:ext>
                  </a:extLst>
                </p:cNvPr>
                <p:cNvSpPr txBox="1"/>
                <p:nvPr/>
              </p:nvSpPr>
              <p:spPr>
                <a:xfrm>
                  <a:off x="8692674" y="1140159"/>
                  <a:ext cx="2144305" cy="3181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~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𝑜𝑟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𝑙𝑎𝑟𝑔𝑒𝑟</m:t>
                            </m:r>
                          </m:e>
                        </m:d>
                      </m:oMath>
                    </m:oMathPara>
                  </a14:m>
                  <a:endParaRPr lang="de-CH" dirty="0"/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45312D3-BC7F-EAE8-69DB-A25FB680E3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2674" y="1140159"/>
                  <a:ext cx="2144305" cy="318164"/>
                </a:xfrm>
                <a:prstGeom prst="rect">
                  <a:avLst/>
                </a:prstGeom>
                <a:blipFill>
                  <a:blip r:embed="rId10"/>
                  <a:stretch>
                    <a:fillRect b="-25000"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420A6D-7D4A-240B-6028-2294473A6511}"/>
                  </a:ext>
                </a:extLst>
              </p:cNvPr>
              <p:cNvSpPr txBox="1"/>
              <p:nvPr/>
            </p:nvSpPr>
            <p:spPr>
              <a:xfrm>
                <a:off x="681550" y="2906778"/>
                <a:ext cx="3865866" cy="945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Field-driven emission &amp; </a:t>
                </a:r>
                <a:r>
                  <a:rPr lang="en-US" b="1" dirty="0"/>
                  <a:t>acceleration</a:t>
                </a:r>
              </a:p>
              <a:p>
                <a:r>
                  <a:rPr lang="en-US" dirty="0"/>
                  <a:t>High-harmonic generation: 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𝑐𝑢𝑡𝑜𝑓𝑓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+3.17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de-CH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420A6D-7D4A-240B-6028-2294473A6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50" y="2906778"/>
                <a:ext cx="3865866" cy="945580"/>
              </a:xfrm>
              <a:prstGeom prst="rect">
                <a:avLst/>
              </a:prstGeom>
              <a:blipFill>
                <a:blip r:embed="rId11"/>
                <a:stretch>
                  <a:fillRect l="-1307" t="-2632" r="-327" b="-2632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CBD01910-03AD-6B58-6DEE-E0BE8FFB2680}"/>
              </a:ext>
            </a:extLst>
          </p:cNvPr>
          <p:cNvGrpSpPr/>
          <p:nvPr/>
        </p:nvGrpSpPr>
        <p:grpSpPr>
          <a:xfrm>
            <a:off x="5777002" y="1128991"/>
            <a:ext cx="6414998" cy="2820816"/>
            <a:chOff x="-1804647" y="4166890"/>
            <a:chExt cx="6414998" cy="282081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29CD3FD-45D5-77C8-DBB8-7CCD0637D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1176814" y="4377492"/>
              <a:ext cx="5249008" cy="261021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63ADE38-6019-8C92-8151-054989033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-1804647" y="5017262"/>
              <a:ext cx="1255666" cy="120124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8CDD020-592C-740F-4612-DFB81800BB98}"/>
                </a:ext>
              </a:extLst>
            </p:cNvPr>
            <p:cNvSpPr txBox="1"/>
            <p:nvPr/>
          </p:nvSpPr>
          <p:spPr>
            <a:xfrm>
              <a:off x="-960405" y="4166890"/>
              <a:ext cx="55707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[3] Herink et al. (2012): gold nanotips, 0.8-8 um pulses </a:t>
              </a:r>
              <a:endParaRPr lang="de-CH" dirty="0"/>
            </a:p>
          </p:txBody>
        </p:sp>
      </p:grpSp>
    </p:spTree>
    <p:extLst>
      <p:ext uri="{BB962C8B-B14F-4D97-AF65-F5344CB8AC3E}">
        <p14:creationId xmlns:p14="http://schemas.microsoft.com/office/powerpoint/2010/main" val="1511828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5428E-0C66-8389-4F23-260BEC975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806A513B-7CB5-A05E-D002-6ABDE9FF91E9}"/>
              </a:ext>
            </a:extLst>
          </p:cNvPr>
          <p:cNvSpPr/>
          <p:nvPr/>
        </p:nvSpPr>
        <p:spPr>
          <a:xfrm>
            <a:off x="132980" y="725872"/>
            <a:ext cx="12047129" cy="6291151"/>
          </a:xfrm>
          <a:prstGeom prst="rect">
            <a:avLst/>
          </a:prstGeom>
          <a:solidFill>
            <a:schemeClr val="accent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5D54057-1468-648A-3DB6-DB675C09E07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95325" y="278296"/>
                <a:ext cx="9462466" cy="327576"/>
              </a:xfrm>
            </p:spPr>
            <p:txBody>
              <a:bodyPr/>
              <a:lstStyle/>
              <a:p>
                <a:r>
                  <a:rPr lang="en-US" b="0" dirty="0"/>
                  <a:t>SPP for enhancing QE at moderate excitation: 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≫1 </m:t>
                    </m:r>
                  </m:oMath>
                </a14:m>
                <a:br>
                  <a:rPr lang="en-US" b="0" dirty="0">
                    <a:ea typeface="Cambria Math" panose="02040503050406030204" pitchFamily="18" charset="0"/>
                  </a:rPr>
                </a:br>
                <a:br>
                  <a:rPr lang="de-CH" b="0" dirty="0"/>
                </a:br>
                <a:endParaRPr lang="de-CH" u="sn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5D54057-1468-648A-3DB6-DB675C09E0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5325" y="278296"/>
                <a:ext cx="9462466" cy="327576"/>
              </a:xfrm>
              <a:blipFill>
                <a:blip r:embed="rId3"/>
                <a:stretch>
                  <a:fillRect l="-2145" t="-34615" b="-8076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F9A07-AE8C-A3B3-A1BE-61C22FB03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5FD2A-B2F2-4151-9814-5ADDCE1A0B2F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467A7-BEC9-8568-32B3-96B6FC07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4B680-B06F-6400-3492-5666DCEDB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7</a:t>
            </a:fld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2D915C-549F-A7FB-1EBC-59863A7F0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518" y="793498"/>
            <a:ext cx="5782482" cy="28007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18C94A-D83C-CB8D-3B46-FE067972C506}"/>
              </a:ext>
            </a:extLst>
          </p:cNvPr>
          <p:cNvSpPr txBox="1"/>
          <p:nvPr/>
        </p:nvSpPr>
        <p:spPr>
          <a:xfrm>
            <a:off x="370197" y="736659"/>
            <a:ext cx="271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[7] Li et al. (2013): SPP Cu</a:t>
            </a:r>
            <a:endParaRPr lang="de-CH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C4D9D8-CF5C-992D-E893-38BFA49DD7D1}"/>
              </a:ext>
            </a:extLst>
          </p:cNvPr>
          <p:cNvSpPr txBox="1"/>
          <p:nvPr/>
        </p:nvSpPr>
        <p:spPr>
          <a:xfrm>
            <a:off x="494173" y="2706557"/>
            <a:ext cx="3527056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</a:t>
            </a:r>
            <a:r>
              <a:rPr lang="en-US" baseline="-25000" dirty="0"/>
              <a:t>in</a:t>
            </a:r>
            <a:r>
              <a:rPr lang="en-US" dirty="0"/>
              <a:t> = 1.4 mm </a:t>
            </a:r>
            <a:r>
              <a:rPr lang="en-US" dirty="0" err="1"/>
              <a:t>mrad</a:t>
            </a:r>
            <a:r>
              <a:rPr lang="en-US" dirty="0"/>
              <a:t>/mm rms (~1eV)</a:t>
            </a:r>
            <a:endParaRPr lang="de-CH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B22916-0180-D633-6F66-AB7AEA4F1355}"/>
              </a:ext>
            </a:extLst>
          </p:cNvPr>
          <p:cNvSpPr txBox="1"/>
          <p:nvPr/>
        </p:nvSpPr>
        <p:spPr>
          <a:xfrm>
            <a:off x="494173" y="1301390"/>
            <a:ext cx="90441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</a:t>
            </a:r>
            <a:r>
              <a:rPr lang="en-US" baseline="-25000" dirty="0" err="1"/>
              <a:t>sp</a:t>
            </a:r>
            <a:r>
              <a:rPr lang="en-US" dirty="0"/>
              <a:t> &gt; 10</a:t>
            </a:r>
            <a:endParaRPr lang="de-CH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EDDB4B-BE4D-4542-F52F-0C0C0CD61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045" y="4000347"/>
            <a:ext cx="3953427" cy="28769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D7F026D-6BDE-5501-681C-A175DD9883F0}"/>
              </a:ext>
            </a:extLst>
          </p:cNvPr>
          <p:cNvSpPr txBox="1"/>
          <p:nvPr/>
        </p:nvSpPr>
        <p:spPr>
          <a:xfrm>
            <a:off x="695325" y="6510064"/>
            <a:ext cx="4651017" cy="369332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</a:t>
            </a:r>
            <a:r>
              <a:rPr lang="en-US" baseline="-25000" dirty="0"/>
              <a:t>in</a:t>
            </a:r>
            <a:r>
              <a:rPr lang="en-US" dirty="0"/>
              <a:t> = 0.8-1.0 mm </a:t>
            </a:r>
            <a:r>
              <a:rPr lang="en-US" dirty="0" err="1"/>
              <a:t>mrad</a:t>
            </a:r>
            <a:r>
              <a:rPr lang="en-US" dirty="0"/>
              <a:t>/mm rms (0.33-0.51 eV)</a:t>
            </a:r>
            <a:endParaRPr lang="de-CH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FB985F-757C-0CAB-B9A9-643BBBB2F59A}"/>
              </a:ext>
            </a:extLst>
          </p:cNvPr>
          <p:cNvSpPr txBox="1"/>
          <p:nvPr/>
        </p:nvSpPr>
        <p:spPr>
          <a:xfrm>
            <a:off x="494173" y="4286978"/>
            <a:ext cx="1738361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</a:t>
            </a:r>
            <a:r>
              <a:rPr lang="en-US" baseline="-25000" dirty="0" err="1"/>
              <a:t>sp</a:t>
            </a:r>
            <a:r>
              <a:rPr lang="en-US" dirty="0"/>
              <a:t> &gt;&gt; 1</a:t>
            </a:r>
          </a:p>
          <a:p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E</a:t>
            </a:r>
            <a:r>
              <a:rPr lang="en-US" baseline="-25000" dirty="0" err="1"/>
              <a:t>loc</a:t>
            </a:r>
            <a:r>
              <a:rPr lang="en-US" dirty="0"/>
              <a:t> ~0.5 GV/m)</a:t>
            </a:r>
            <a:endParaRPr lang="de-CH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CC0731-D127-2F96-62E4-189A18591E65}"/>
              </a:ext>
            </a:extLst>
          </p:cNvPr>
          <p:cNvSpPr txBox="1"/>
          <p:nvPr/>
        </p:nvSpPr>
        <p:spPr>
          <a:xfrm>
            <a:off x="370197" y="3771376"/>
            <a:ext cx="6017417" cy="369332"/>
          </a:xfrm>
          <a:prstGeom prst="rect">
            <a:avLst/>
          </a:prstGeom>
          <a:solidFill>
            <a:schemeClr val="bg1">
              <a:alpha val="77254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[9] </a:t>
            </a:r>
            <a:r>
              <a:rPr lang="en-US" dirty="0" err="1"/>
              <a:t>Kachwala</a:t>
            </a:r>
            <a:r>
              <a:rPr lang="en-US" dirty="0"/>
              <a:t> et al. (2024): SPP focusing/interference for Cu</a:t>
            </a:r>
            <a:endParaRPr lang="de-CH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1BC4263-A6B9-2F03-20C3-499A897055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0335" y="1160262"/>
            <a:ext cx="3462604" cy="432613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CD3E977-5556-2439-EDAF-F99B9FA200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1656" y="4286977"/>
            <a:ext cx="3048813" cy="236612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F439102-0471-1B5C-9EFD-407A2A8A33ED}"/>
              </a:ext>
            </a:extLst>
          </p:cNvPr>
          <p:cNvSpPr txBox="1"/>
          <p:nvPr/>
        </p:nvSpPr>
        <p:spPr>
          <a:xfrm>
            <a:off x="10673677" y="1670722"/>
            <a:ext cx="91723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</a:t>
            </a:r>
            <a:r>
              <a:rPr lang="en-US" dirty="0"/>
              <a:t>  ~ 1E4</a:t>
            </a:r>
            <a:endParaRPr lang="de-CH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5FD023-6F38-ECEE-7190-ADE1C35528B7}"/>
              </a:ext>
            </a:extLst>
          </p:cNvPr>
          <p:cNvSpPr txBox="1"/>
          <p:nvPr/>
        </p:nvSpPr>
        <p:spPr>
          <a:xfrm>
            <a:off x="10731169" y="2424696"/>
            <a:ext cx="139814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UV (266 nm)</a:t>
            </a:r>
            <a:endParaRPr lang="de-CH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1C5512-0733-86C8-301F-DE02EED5BD0B}"/>
              </a:ext>
            </a:extLst>
          </p:cNvPr>
          <p:cNvSpPr txBox="1"/>
          <p:nvPr/>
        </p:nvSpPr>
        <p:spPr>
          <a:xfrm>
            <a:off x="6805211" y="697875"/>
            <a:ext cx="5661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[11] Martinez-Calderon et al. (2023): </a:t>
            </a:r>
          </a:p>
          <a:p>
            <a:r>
              <a:rPr lang="en-US" dirty="0"/>
              <a:t>         localized plasmon exc. &amp; hot-carrier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24011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F24C03-A0BF-DC2F-457B-928016BCE8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996"/>
          <a:stretch>
            <a:fillRect/>
          </a:stretch>
        </p:blipFill>
        <p:spPr>
          <a:xfrm>
            <a:off x="608092" y="3760052"/>
            <a:ext cx="2477779" cy="28666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7B5ED5-C2C4-59B4-610A-475F77CCEE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244"/>
          <a:stretch>
            <a:fillRect/>
          </a:stretch>
        </p:blipFill>
        <p:spPr>
          <a:xfrm>
            <a:off x="654951" y="560812"/>
            <a:ext cx="3291691" cy="33851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F10FE4-06BF-19F8-B169-60CD08C94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525"/>
          <a:stretch>
            <a:fillRect/>
          </a:stretch>
        </p:blipFill>
        <p:spPr>
          <a:xfrm>
            <a:off x="2973880" y="4454166"/>
            <a:ext cx="512961" cy="24058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E75F38-F97E-D1F4-59F0-8C1D0B87D21F}"/>
                  </a:ext>
                </a:extLst>
              </p:cNvPr>
              <p:cNvSpPr txBox="1"/>
              <p:nvPr/>
            </p:nvSpPr>
            <p:spPr>
              <a:xfrm>
                <a:off x="824831" y="286964"/>
                <a:ext cx="9388843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itchFamily="2" charset="2"/>
                  <a:buChar char="q"/>
                </a:pPr>
                <a:r>
                  <a:rPr lang="en-CH" sz="2600" dirty="0"/>
                  <a:t>SPP-assisted FEA photocathode (</a:t>
                </a:r>
                <a14:m>
                  <m:oMath xmlns:m="http://schemas.openxmlformats.org/officeDocument/2006/math">
                    <m:r>
                      <a:rPr lang="de-CH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de-CH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≫1)</m:t>
                    </m:r>
                  </m:oMath>
                </a14:m>
                <a:endParaRPr lang="en-CH" sz="2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E75F38-F97E-D1F4-59F0-8C1D0B87D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831" y="286964"/>
                <a:ext cx="9388843" cy="492443"/>
              </a:xfrm>
              <a:prstGeom prst="rect">
                <a:avLst/>
              </a:prstGeom>
              <a:blipFill>
                <a:blip r:embed="rId4"/>
                <a:stretch>
                  <a:fillRect l="-945" t="-10000" b="-275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63E8DB7-8B8D-7AD2-F8F0-601B17B62E16}"/>
              </a:ext>
            </a:extLst>
          </p:cNvPr>
          <p:cNvSpPr txBox="1"/>
          <p:nvPr/>
        </p:nvSpPr>
        <p:spPr>
          <a:xfrm>
            <a:off x="4333340" y="951393"/>
            <a:ext cx="30777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EOT through sub-</a:t>
            </a:r>
            <a:r>
              <a:rPr lang="en-US" dirty="0">
                <a:sym typeface="Symbol" panose="05050102010706020507" pitchFamily="18" charset="2"/>
              </a:rPr>
              <a:t> </a:t>
            </a:r>
            <a:r>
              <a:rPr lang="en-US" dirty="0"/>
              <a:t> apertures</a:t>
            </a:r>
          </a:p>
          <a:p>
            <a:pPr algn="ctr"/>
            <a:r>
              <a:rPr lang="en-US" dirty="0"/>
              <a:t>+ </a:t>
            </a:r>
          </a:p>
          <a:p>
            <a:pPr algn="ctr"/>
            <a:r>
              <a:rPr lang="en-US" dirty="0"/>
              <a:t>Photo-field emission</a:t>
            </a:r>
            <a:endParaRPr lang="de-CH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1FB7DDD-93D2-DD20-4264-EE5846142A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213" r="48765" b="53091"/>
          <a:stretch>
            <a:fillRect/>
          </a:stretch>
        </p:blipFill>
        <p:spPr>
          <a:xfrm>
            <a:off x="7900266" y="108479"/>
            <a:ext cx="3262154" cy="234507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C6E9AB7-59B9-B704-821C-788A250D499E}"/>
              </a:ext>
            </a:extLst>
          </p:cNvPr>
          <p:cNvSpPr/>
          <p:nvPr/>
        </p:nvSpPr>
        <p:spPr>
          <a:xfrm>
            <a:off x="6970550" y="6472787"/>
            <a:ext cx="57163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altLang="ja-JP" sz="1400" kern="1000" spc="30" dirty="0">
                <a:cs typeface="Franklin Gothic Book"/>
              </a:rPr>
              <a:t>(APL 2008/2009/2011-2, </a:t>
            </a:r>
            <a:r>
              <a:rPr lang="en-US" altLang="ja-JP" sz="1400" kern="1000" spc="30" dirty="0" err="1">
                <a:cs typeface="Franklin Gothic Book"/>
              </a:rPr>
              <a:t>SciRep</a:t>
            </a:r>
            <a:r>
              <a:rPr lang="en-US" altLang="ja-JP" sz="1400" kern="1000" spc="30" dirty="0">
                <a:cs typeface="Franklin Gothic Book"/>
              </a:rPr>
              <a:t> 2012, APEX 2013, JVST2015)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14F6BD-A5DC-62F0-7DCE-E75EE25039F7}"/>
              </a:ext>
            </a:extLst>
          </p:cNvPr>
          <p:cNvSpPr txBox="1"/>
          <p:nvPr/>
        </p:nvSpPr>
        <p:spPr>
          <a:xfrm>
            <a:off x="4188101" y="5184453"/>
            <a:ext cx="3464907" cy="103481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72000" rIns="0" bIns="72000" rtlCol="0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/>
              <a:buChar char="•"/>
            </a:pPr>
            <a:r>
              <a:rPr lang="en-US" sz="1800" dirty="0">
                <a:latin typeface="Arial Narrow"/>
                <a:cs typeface="Arial Narrow"/>
              </a:rPr>
              <a:t>10^6 tips, 1 µm-pitch, NIR (800 nm)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/>
              <a:buChar char="•"/>
            </a:pPr>
            <a:r>
              <a:rPr lang="en-US" sz="1800" dirty="0">
                <a:latin typeface="Arial Narrow"/>
                <a:cs typeface="Arial Narrow"/>
              </a:rPr>
              <a:t>Copper double-gate </a:t>
            </a:r>
            <a:r>
              <a:rPr lang="en-US" sz="1800" dirty="0" err="1">
                <a:latin typeface="Arial Narrow"/>
                <a:cs typeface="Arial Narrow"/>
              </a:rPr>
              <a:t>struc</a:t>
            </a:r>
            <a:r>
              <a:rPr lang="en-US" sz="1800" dirty="0">
                <a:latin typeface="Arial Narrow"/>
                <a:cs typeface="Arial Narrow"/>
              </a:rPr>
              <a:t>. QE ~ 10</a:t>
            </a:r>
            <a:r>
              <a:rPr lang="en-US" sz="1800" baseline="30000" dirty="0">
                <a:latin typeface="Arial Narrow"/>
                <a:cs typeface="Arial Narrow"/>
              </a:rPr>
              <a:t>-5</a:t>
            </a:r>
            <a:endParaRPr lang="en-US" sz="1800" dirty="0">
              <a:latin typeface="Arial Narrow"/>
              <a:cs typeface="Arial Narrow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Arial Narrow"/>
                <a:cs typeface="Arial Narrow"/>
              </a:rPr>
              <a:t>       </a:t>
            </a:r>
            <a:r>
              <a:rPr lang="en-US" sz="1800" dirty="0">
                <a:latin typeface="Arial Narrow"/>
                <a:cs typeface="Arial Narrow"/>
              </a:rPr>
              <a:t>~25 µJ for 200 pC.</a:t>
            </a:r>
            <a:endParaRPr lang="de-CH" sz="1800" dirty="0" err="1">
              <a:latin typeface="Arial Narrow"/>
              <a:cs typeface="Arial Narrow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972B60-F8C8-700B-87AB-64DDB4DF2238}"/>
              </a:ext>
            </a:extLst>
          </p:cNvPr>
          <p:cNvSpPr txBox="1"/>
          <p:nvPr/>
        </p:nvSpPr>
        <p:spPr>
          <a:xfrm>
            <a:off x="8167098" y="5084120"/>
            <a:ext cx="3855013" cy="1224246"/>
          </a:xfrm>
          <a:prstGeom prst="rect">
            <a:avLst/>
          </a:prstGeom>
          <a:solidFill>
            <a:schemeClr val="bg1"/>
          </a:solidFill>
          <a:ln>
            <a:solidFill>
              <a:srgbClr val="4F81BD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pt-BR" sz="1800" dirty="0"/>
              <a:t>cf. Cu QE (flat </a:t>
            </a:r>
            <a:r>
              <a:rPr lang="pt-BR" sz="1800" dirty="0" err="1"/>
              <a:t>cathode</a:t>
            </a:r>
            <a:r>
              <a:rPr lang="pt-BR" sz="1800" dirty="0"/>
              <a:t>)~ 6×10</a:t>
            </a:r>
            <a:r>
              <a:rPr lang="pt-BR" sz="1800" baseline="30000" dirty="0"/>
              <a:t>-5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pt-BR" sz="1800" dirty="0" err="1"/>
              <a:t>by</a:t>
            </a:r>
            <a:r>
              <a:rPr lang="pt-BR" sz="1800" dirty="0"/>
              <a:t> UV </a:t>
            </a:r>
            <a:r>
              <a:rPr lang="pt-BR" sz="1800" dirty="0" err="1"/>
              <a:t>pump</a:t>
            </a:r>
            <a:r>
              <a:rPr lang="pt-BR" sz="1800" dirty="0"/>
              <a:t> 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pt-BR" sz="1800" dirty="0"/>
              <a:t>(</a:t>
            </a:r>
            <a:r>
              <a:rPr lang="pt-BR" sz="1800" i="1" dirty="0" err="1"/>
              <a:t>less</a:t>
            </a:r>
            <a:r>
              <a:rPr lang="pt-BR" sz="1800" dirty="0"/>
              <a:t> </a:t>
            </a:r>
            <a:r>
              <a:rPr lang="pt-BR" sz="1800" dirty="0" err="1"/>
              <a:t>stability</a:t>
            </a:r>
            <a:r>
              <a:rPr lang="pt-BR" sz="1800" dirty="0"/>
              <a:t>, </a:t>
            </a:r>
            <a:r>
              <a:rPr lang="pt-BR" sz="1800" dirty="0" err="1"/>
              <a:t>uniformity</a:t>
            </a:r>
            <a:r>
              <a:rPr lang="pt-BR" sz="1800" dirty="0"/>
              <a:t>, </a:t>
            </a:r>
            <a:r>
              <a:rPr lang="pt-BR" sz="1800" dirty="0" err="1"/>
              <a:t>efficiency</a:t>
            </a:r>
            <a:r>
              <a:rPr lang="pt-BR" sz="1800" dirty="0"/>
              <a:t>)</a:t>
            </a:r>
            <a:endParaRPr lang="en-US" sz="1800" dirty="0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D49D0209-582E-9C4E-2D50-EEC86B1EDB4D}"/>
              </a:ext>
            </a:extLst>
          </p:cNvPr>
          <p:cNvSpPr/>
          <p:nvPr/>
        </p:nvSpPr>
        <p:spPr>
          <a:xfrm>
            <a:off x="9661085" y="5618730"/>
            <a:ext cx="1981200" cy="255360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C804B44-1B06-A753-E47C-6B4334FA3E69}"/>
              </a:ext>
            </a:extLst>
          </p:cNvPr>
          <p:cNvGrpSpPr/>
          <p:nvPr/>
        </p:nvGrpSpPr>
        <p:grpSpPr>
          <a:xfrm>
            <a:off x="9661085" y="5618730"/>
            <a:ext cx="1981200" cy="255360"/>
            <a:chOff x="5955550" y="5777140"/>
            <a:chExt cx="1981200" cy="255360"/>
          </a:xfrm>
        </p:grpSpPr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A2589941-99F5-37A2-FFE3-CE8869EEB3A4}"/>
                </a:ext>
              </a:extLst>
            </p:cNvPr>
            <p:cNvSpPr/>
            <p:nvPr/>
          </p:nvSpPr>
          <p:spPr>
            <a:xfrm>
              <a:off x="5955550" y="5777140"/>
              <a:ext cx="495300" cy="25536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9E598EEA-86CD-F746-BEB6-5B9E2A823570}"/>
                </a:ext>
              </a:extLst>
            </p:cNvPr>
            <p:cNvSpPr/>
            <p:nvPr/>
          </p:nvSpPr>
          <p:spPr>
            <a:xfrm>
              <a:off x="6450850" y="5777140"/>
              <a:ext cx="495300" cy="25536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" name="Right Arrow 32">
              <a:extLst>
                <a:ext uri="{FF2B5EF4-FFF2-40B4-BE49-F238E27FC236}">
                  <a16:creationId xmlns:a16="http://schemas.microsoft.com/office/drawing/2014/main" id="{14C6E1CF-2D03-7E0A-72DA-51EE7FE2836B}"/>
                </a:ext>
              </a:extLst>
            </p:cNvPr>
            <p:cNvSpPr/>
            <p:nvPr/>
          </p:nvSpPr>
          <p:spPr>
            <a:xfrm>
              <a:off x="6946150" y="5777140"/>
              <a:ext cx="495300" cy="25536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4" name="Right Arrow 33">
              <a:extLst>
                <a:ext uri="{FF2B5EF4-FFF2-40B4-BE49-F238E27FC236}">
                  <a16:creationId xmlns:a16="http://schemas.microsoft.com/office/drawing/2014/main" id="{59FFC981-EC56-B00F-9802-7D201BBEB79B}"/>
                </a:ext>
              </a:extLst>
            </p:cNvPr>
            <p:cNvSpPr/>
            <p:nvPr/>
          </p:nvSpPr>
          <p:spPr>
            <a:xfrm>
              <a:off x="7441450" y="5777140"/>
              <a:ext cx="495300" cy="25536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0F9809BD-2228-3376-4DCD-596C7D3C8A72}"/>
              </a:ext>
            </a:extLst>
          </p:cNvPr>
          <p:cNvSpPr/>
          <p:nvPr/>
        </p:nvSpPr>
        <p:spPr>
          <a:xfrm>
            <a:off x="6475250" y="5882099"/>
            <a:ext cx="495300" cy="25536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1EADB60-A3D7-5B08-16DD-4D84421678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259" t="55976" r="3533" b="3712"/>
          <a:stretch>
            <a:fillRect/>
          </a:stretch>
        </p:blipFill>
        <p:spPr>
          <a:xfrm>
            <a:off x="4409540" y="2128240"/>
            <a:ext cx="2949299" cy="255981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FD42F0-6290-1DF9-4CF2-928D07E62E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3091" r="48765"/>
          <a:stretch>
            <a:fillRect/>
          </a:stretch>
        </p:blipFill>
        <p:spPr>
          <a:xfrm>
            <a:off x="8232537" y="2493232"/>
            <a:ext cx="2907357" cy="253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8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04470-89D2-A5D8-01E3-5120EE792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C49F9F54-7B25-163B-54D4-5BA00E785DF9}"/>
              </a:ext>
            </a:extLst>
          </p:cNvPr>
          <p:cNvGrpSpPr/>
          <p:nvPr/>
        </p:nvGrpSpPr>
        <p:grpSpPr>
          <a:xfrm>
            <a:off x="4240519" y="421143"/>
            <a:ext cx="6342340" cy="3301598"/>
            <a:chOff x="4240519" y="421143"/>
            <a:chExt cx="6342340" cy="3301598"/>
          </a:xfrm>
        </p:grpSpPr>
        <p:sp>
          <p:nvSpPr>
            <p:cNvPr id="45" name="Trapezium 44">
              <a:extLst>
                <a:ext uri="{FF2B5EF4-FFF2-40B4-BE49-F238E27FC236}">
                  <a16:creationId xmlns:a16="http://schemas.microsoft.com/office/drawing/2014/main" id="{DA17C180-2192-900E-7D77-8637AB622C18}"/>
                </a:ext>
              </a:extLst>
            </p:cNvPr>
            <p:cNvSpPr/>
            <p:nvPr/>
          </p:nvSpPr>
          <p:spPr>
            <a:xfrm rot="5400000">
              <a:off x="3656578" y="1416168"/>
              <a:ext cx="2627060" cy="1287120"/>
            </a:xfrm>
            <a:prstGeom prst="trapezoid">
              <a:avLst>
                <a:gd name="adj" fmla="val 0"/>
              </a:avLst>
            </a:prstGeom>
            <a:solidFill>
              <a:srgbClr val="EDF6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1415175-F4A7-CF6F-D023-B73E7574C1D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40519" y="421143"/>
              <a:ext cx="6342340" cy="3301598"/>
              <a:chOff x="3078775" y="984186"/>
              <a:chExt cx="7743949" cy="4031225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12477B65-AC1D-AC53-F826-CFF5AAC172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2705"/>
              <a:stretch>
                <a:fillRect/>
              </a:stretch>
            </p:blipFill>
            <p:spPr>
              <a:xfrm rot="16200000">
                <a:off x="5789467" y="-17845"/>
                <a:ext cx="4031225" cy="6035288"/>
              </a:xfrm>
              <a:prstGeom prst="rect">
                <a:avLst/>
              </a:prstGeom>
            </p:spPr>
          </p:pic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E9196B3-028A-62D5-E4E2-186679BD8B7A}"/>
                  </a:ext>
                </a:extLst>
              </p:cNvPr>
              <p:cNvGrpSpPr/>
              <p:nvPr/>
            </p:nvGrpSpPr>
            <p:grpSpPr>
              <a:xfrm>
                <a:off x="3078775" y="1449773"/>
                <a:ext cx="4724264" cy="2669030"/>
                <a:chOff x="3240000" y="1565228"/>
                <a:chExt cx="4724264" cy="2669030"/>
              </a:xfrm>
            </p:grpSpPr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4F68CDE6-9A85-7AB6-AC6F-135B6681D6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240000" y="3066008"/>
                  <a:ext cx="4392000" cy="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prstDash val="lgDash"/>
                  <a:headEnd type="none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D58AF6FB-9836-F084-9593-005A04D967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922414" y="2074258"/>
                  <a:ext cx="0" cy="21600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prstDash val="lg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022EAFB-4BD3-B5D4-E8C7-E43D4329FF3B}"/>
                    </a:ext>
                  </a:extLst>
                </p:cNvPr>
                <p:cNvSpPr txBox="1"/>
                <p:nvPr/>
              </p:nvSpPr>
              <p:spPr>
                <a:xfrm>
                  <a:off x="4791609" y="1565228"/>
                  <a:ext cx="2616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i="1" dirty="0"/>
                    <a:t>r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879684C-CA71-D6FA-29F1-72EE8BAFE471}"/>
                    </a:ext>
                  </a:extLst>
                </p:cNvPr>
                <p:cNvSpPr txBox="1"/>
                <p:nvPr/>
              </p:nvSpPr>
              <p:spPr>
                <a:xfrm>
                  <a:off x="7688226" y="2866102"/>
                  <a:ext cx="276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CH" i="1" dirty="0"/>
                    <a:t>z</a:t>
                  </a:r>
                </a:p>
              </p:txBody>
            </p:sp>
          </p:grp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8D522B68-7DE8-19B2-1E7F-196BEBE95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Field emission wave packet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74B5E4-DFEC-D9F0-8F9F-3431F2412D5B}"/>
              </a:ext>
            </a:extLst>
          </p:cNvPr>
          <p:cNvGrpSpPr>
            <a:grpSpLocks noChangeAspect="1"/>
          </p:cNvGrpSpPr>
          <p:nvPr/>
        </p:nvGrpSpPr>
        <p:grpSpPr>
          <a:xfrm>
            <a:off x="2581144" y="3541567"/>
            <a:ext cx="6014158" cy="3075401"/>
            <a:chOff x="1475655" y="2628276"/>
            <a:chExt cx="4918693" cy="251522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DB282B6-7705-D052-236C-D797425B0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9172"/>
            <a:stretch/>
          </p:blipFill>
          <p:spPr>
            <a:xfrm>
              <a:off x="1475655" y="2628276"/>
              <a:ext cx="4918693" cy="251522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51CF75-C633-EA16-A820-BC237B2BD673}"/>
                </a:ext>
              </a:extLst>
            </p:cNvPr>
            <p:cNvSpPr/>
            <p:nvPr/>
          </p:nvSpPr>
          <p:spPr bwMode="auto">
            <a:xfrm>
              <a:off x="3995936" y="2683562"/>
              <a:ext cx="878995" cy="2432076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B9950DA-73C5-AB34-86F4-D455AB34A1B9}"/>
              </a:ext>
            </a:extLst>
          </p:cNvPr>
          <p:cNvGrpSpPr/>
          <p:nvPr/>
        </p:nvGrpSpPr>
        <p:grpSpPr>
          <a:xfrm>
            <a:off x="-51223" y="2170371"/>
            <a:ext cx="3993511" cy="2900683"/>
            <a:chOff x="357572" y="1650911"/>
            <a:chExt cx="3993511" cy="290068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D783B03-6533-3BF5-C486-AFBCFD615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572" y="1681687"/>
              <a:ext cx="3098168" cy="2869907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E7D5137-FCA2-F628-FB71-30D784CE967D}"/>
                </a:ext>
              </a:extLst>
            </p:cNvPr>
            <p:cNvGrpSpPr/>
            <p:nvPr/>
          </p:nvGrpSpPr>
          <p:grpSpPr>
            <a:xfrm>
              <a:off x="582564" y="1650911"/>
              <a:ext cx="3768519" cy="2487194"/>
              <a:chOff x="582564" y="1650911"/>
              <a:chExt cx="3768519" cy="2487194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3B93836-3F57-3F8A-9E06-E58526F54D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9709" y="3523058"/>
                <a:ext cx="541003" cy="44626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007BA513-76D8-223E-4CDC-C04F4F378C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82043" y="1943100"/>
                <a:ext cx="0" cy="49995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1297EC4-C953-2EDA-3814-BE1EE4A48EEA}"/>
                  </a:ext>
                </a:extLst>
              </p:cNvPr>
              <p:cNvSpPr txBox="1"/>
              <p:nvPr/>
            </p:nvSpPr>
            <p:spPr>
              <a:xfrm>
                <a:off x="1729028" y="1650911"/>
                <a:ext cx="15228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CH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CH" sz="16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39CFB4A-17A8-5DDE-221B-AD1EBC9D5BEE}"/>
                  </a:ext>
                </a:extLst>
              </p:cNvPr>
              <p:cNvSpPr txBox="1"/>
              <p:nvPr/>
            </p:nvSpPr>
            <p:spPr>
              <a:xfrm>
                <a:off x="582564" y="3891884"/>
                <a:ext cx="15228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CH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CH" sz="16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146F61E-C8C1-0009-6A2F-510CB6AD5A4D}"/>
                  </a:ext>
                </a:extLst>
              </p:cNvPr>
              <p:cNvSpPr txBox="1"/>
              <p:nvPr/>
            </p:nvSpPr>
            <p:spPr>
              <a:xfrm>
                <a:off x="3244199" y="3041426"/>
                <a:ext cx="144270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CH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CH" sz="16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25F4A58-FA48-ABBF-BE31-AE7A1ABC209C}"/>
                  </a:ext>
                </a:extLst>
              </p:cNvPr>
              <p:cNvSpPr txBox="1"/>
              <p:nvPr/>
            </p:nvSpPr>
            <p:spPr>
              <a:xfrm>
                <a:off x="2613501" y="2254601"/>
                <a:ext cx="1737582" cy="4308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en-GB" sz="1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Tunnelling allowed for states with </a:t>
                </a:r>
                <a:r>
                  <a:rPr lang="en-GB" sz="14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CH" sz="1400" i="1" baseline="-25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 </a:t>
                </a:r>
                <a:r>
                  <a:rPr lang="en-CH" sz="14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 k</a:t>
                </a:r>
                <a:r>
                  <a:rPr lang="en-CH" sz="1400" i="1" baseline="-25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</a:p>
            </p:txBody>
          </p:sp>
          <p:cxnSp>
            <p:nvCxnSpPr>
              <p:cNvPr id="41" name="Curved Connector 40">
                <a:extLst>
                  <a:ext uri="{FF2B5EF4-FFF2-40B4-BE49-F238E27FC236}">
                    <a16:creationId xmlns:a16="http://schemas.microsoft.com/office/drawing/2014/main" id="{8C4D9694-8D6A-84CE-8CBF-EEE73526BF0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2580495" y="2730532"/>
                <a:ext cx="419116" cy="353101"/>
              </a:xfrm>
              <a:prstGeom prst="curvedConnector3">
                <a:avLst/>
              </a:prstGeom>
              <a:ln w="12700"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FDB29E1-D7E1-7B8B-8ECA-DA08B0927FB9}"/>
              </a:ext>
            </a:extLst>
          </p:cNvPr>
          <p:cNvSpPr txBox="1"/>
          <p:nvPr/>
        </p:nvSpPr>
        <p:spPr>
          <a:xfrm>
            <a:off x="1298786" y="871946"/>
            <a:ext cx="3950505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dirty="0"/>
              <a:t>Planar point-emitter case</a:t>
            </a:r>
          </a:p>
          <a:p>
            <a:pPr algn="l"/>
            <a:r>
              <a:rPr lang="en-US" sz="2000" dirty="0"/>
              <a:t>-conservation of crystal momentum</a:t>
            </a:r>
          </a:p>
          <a:p>
            <a:pPr algn="l"/>
            <a:r>
              <a:rPr lang="en-US" sz="2000" dirty="0"/>
              <a:t>-summation over available states</a:t>
            </a:r>
            <a:endParaRPr lang="en-CH" sz="2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97F4F7-5F78-AB4B-EC37-B07D03999D05}"/>
              </a:ext>
            </a:extLst>
          </p:cNvPr>
          <p:cNvGrpSpPr/>
          <p:nvPr/>
        </p:nvGrpSpPr>
        <p:grpSpPr>
          <a:xfrm>
            <a:off x="4987039" y="1257049"/>
            <a:ext cx="6545219" cy="3383100"/>
            <a:chOff x="4550606" y="1703098"/>
            <a:chExt cx="8275802" cy="474281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A002578-B5A5-624C-4043-5F3EABA6DDA8}"/>
                </a:ext>
              </a:extLst>
            </p:cNvPr>
            <p:cNvGrpSpPr/>
            <p:nvPr/>
          </p:nvGrpSpPr>
          <p:grpSpPr>
            <a:xfrm>
              <a:off x="4550606" y="1703098"/>
              <a:ext cx="7440675" cy="4742815"/>
              <a:chOff x="4072703" y="2013777"/>
              <a:chExt cx="4607980" cy="2583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C5C8FB5-1788-D699-3C52-8D98A235B3C1}"/>
                  </a:ext>
                </a:extLst>
              </p:cNvPr>
              <p:cNvGrpSpPr/>
              <p:nvPr/>
            </p:nvGrpSpPr>
            <p:grpSpPr>
              <a:xfrm>
                <a:off x="4072703" y="2013777"/>
                <a:ext cx="4607980" cy="2583290"/>
                <a:chOff x="4072703" y="2013777"/>
                <a:chExt cx="4607980" cy="2583290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F2F99CA7-99FE-6424-EA89-0A6C89144D08}"/>
                    </a:ext>
                  </a:extLst>
                </p:cNvPr>
                <p:cNvGrpSpPr/>
                <p:nvPr/>
              </p:nvGrpSpPr>
              <p:grpSpPr>
                <a:xfrm>
                  <a:off x="4072703" y="2013777"/>
                  <a:ext cx="4607980" cy="2583290"/>
                  <a:chOff x="4088188" y="2301616"/>
                  <a:chExt cx="4607980" cy="2583290"/>
                </a:xfrm>
              </p:grpSpPr>
              <p:pic>
                <p:nvPicPr>
                  <p:cNvPr id="26" name="Picture 25">
                    <a:extLst>
                      <a:ext uri="{FF2B5EF4-FFF2-40B4-BE49-F238E27FC236}">
                        <a16:creationId xmlns:a16="http://schemas.microsoft.com/office/drawing/2014/main" id="{9BB9108B-24AC-BA83-DEE9-96B197D52E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088188" y="2301616"/>
                    <a:ext cx="4607980" cy="258329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D7306F9-5962-7BFE-9596-448B78396128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931978" y="3351191"/>
                    <a:ext cx="816249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 dirty="0"/>
                      <a:t>r</a:t>
                    </a:r>
                    <a:r>
                      <a:rPr lang="en-US" dirty="0"/>
                      <a:t>  (nm)</a:t>
                    </a:r>
                    <a:endParaRPr lang="en-US" i="1" baseline="-25000" dirty="0"/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7E44A498-5862-E338-7A0F-AB8E675614EE}"/>
                      </a:ext>
                    </a:extLst>
                  </p:cNvPr>
                  <p:cNvSpPr txBox="1"/>
                  <p:nvPr/>
                </p:nvSpPr>
                <p:spPr>
                  <a:xfrm>
                    <a:off x="6162063" y="4663410"/>
                    <a:ext cx="489616" cy="20116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i="1" dirty="0"/>
                      <a:t>z</a:t>
                    </a:r>
                    <a:r>
                      <a:rPr lang="en-US" dirty="0"/>
                      <a:t> (nm)</a:t>
                    </a:r>
                    <a:endParaRPr lang="en-US" baseline="-25000" dirty="0"/>
                  </a:p>
                </p:txBody>
              </p:sp>
            </p:grp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35C6DB1B-9CB0-3A90-E8D7-4A19459974E2}"/>
                    </a:ext>
                  </a:extLst>
                </p:cNvPr>
                <p:cNvCxnSpPr/>
                <p:nvPr/>
              </p:nvCxnSpPr>
              <p:spPr bwMode="auto">
                <a:xfrm flipV="1">
                  <a:off x="4860032" y="3447701"/>
                  <a:ext cx="0" cy="619446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4E57FC49-94A3-10D7-E81E-DF7A35B7560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860032" y="2139702"/>
                  <a:ext cx="0" cy="768945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49CB0C4D-294E-9C34-AEC6-DD331D5A1D36}"/>
                      </a:ext>
                    </a:extLst>
                  </p:cNvPr>
                  <p:cNvSpPr txBox="1"/>
                  <p:nvPr/>
                </p:nvSpPr>
                <p:spPr>
                  <a:xfrm>
                    <a:off x="5004048" y="2327694"/>
                    <a:ext cx="2377439" cy="3880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noAutofit/>
                  </a:bodyPr>
                  <a:lstStyle/>
                  <a:p>
                    <a:pPr>
                      <a:lnSpc>
                        <a:spcPct val="110000"/>
                      </a:lnSpc>
                      <a:spcBef>
                        <a:spcPct val="0"/>
                      </a:spcBef>
                      <a:buClr>
                        <a:srgbClr val="000000"/>
                      </a:buClr>
                    </a:pPr>
                    <a14:m>
                      <m:oMath xmlns:m="http://schemas.openxmlformats.org/officeDocument/2006/math">
                        <m:r>
                          <a:rPr lang="en-US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 1 </m:t>
                        </m:r>
                        <m:r>
                          <a:rPr lang="en-US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𝑛𝑚</m:t>
                        </m:r>
                      </m:oMath>
                    </a14:m>
                    <a:r>
                      <a:rPr lang="en-US" sz="1800" dirty="0">
                        <a:solidFill>
                          <a:srgbClr val="000000"/>
                        </a:solidFill>
                        <a:latin typeface="Calibri"/>
                      </a:rPr>
                      <a:t> ~ 1/</a:t>
                    </a:r>
                    <a:r>
                      <a:rPr lang="en-US" dirty="0">
                        <a:solidFill>
                          <a:srgbClr val="000000"/>
                        </a:solidFill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rad>
                      </m:oMath>
                    </a14:m>
                    <a:endParaRPr lang="en-US" sz="1800" dirty="0" err="1">
                      <a:solidFill>
                        <a:srgbClr val="000000"/>
                      </a:solidFill>
                      <a:latin typeface="Calibri"/>
                    </a:endParaRP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6A69DE13-74A9-0BEC-DBE5-E36B178C518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04048" y="2327694"/>
                    <a:ext cx="2377439" cy="38807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974"/>
                    </a:stretch>
                  </a:blipFill>
                </p:spPr>
                <p:txBody>
                  <a:bodyPr/>
                  <a:lstStyle/>
                  <a:p>
                    <a:r>
                      <a:rPr lang="en-CH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50FDD4-A349-8C03-B62F-8D072F5C6709}"/>
                </a:ext>
              </a:extLst>
            </p:cNvPr>
            <p:cNvSpPr txBox="1"/>
            <p:nvPr/>
          </p:nvSpPr>
          <p:spPr>
            <a:xfrm>
              <a:off x="9316710" y="1762888"/>
              <a:ext cx="3509698" cy="862952"/>
            </a:xfrm>
            <a:prstGeom prst="rect">
              <a:avLst/>
            </a:prstGeom>
            <a:solidFill>
              <a:schemeClr val="bg1">
                <a:lumMod val="95000"/>
                <a:alpha val="78724"/>
              </a:schemeClr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CH" sz="2000" dirty="0"/>
                <a:t> wave packet expansion</a:t>
              </a:r>
            </a:p>
            <a:p>
              <a:pPr algn="l"/>
              <a:r>
                <a:rPr lang="en-GB" sz="2000" dirty="0"/>
                <a:t> ~ free space</a:t>
              </a:r>
              <a:endParaRPr lang="en-CH" sz="2000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178D5DD-9817-6627-B2C5-6059B246BA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34500" y="2438400"/>
              <a:ext cx="608851" cy="77078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04095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B28EE-4F5B-EF02-55FC-28CBABD34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5A3BA3-6ED0-CD02-6F07-DFDADC9FA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Field emission wave packet: fully coherent case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F8B441-3664-C168-5AF6-27FF2B608C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04" t="-1321" r="1074" b="1321"/>
          <a:stretch>
            <a:fillRect/>
          </a:stretch>
        </p:blipFill>
        <p:spPr>
          <a:xfrm>
            <a:off x="4591855" y="998588"/>
            <a:ext cx="5918326" cy="54827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4638E0-64E0-C0D7-72B7-CC9C657B4638}"/>
              </a:ext>
            </a:extLst>
          </p:cNvPr>
          <p:cNvSpPr txBox="1"/>
          <p:nvPr/>
        </p:nvSpPr>
        <p:spPr>
          <a:xfrm>
            <a:off x="695325" y="1526890"/>
            <a:ext cx="157447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sz="2000" u="sng" dirty="0"/>
              <a:t>‘Point’-emitter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0A2B65-D43D-3646-A6B3-58A7EA6CD3D0}"/>
              </a:ext>
            </a:extLst>
          </p:cNvPr>
          <p:cNvSpPr txBox="1"/>
          <p:nvPr/>
        </p:nvSpPr>
        <p:spPr>
          <a:xfrm>
            <a:off x="714556" y="2272817"/>
            <a:ext cx="361274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CH" sz="2000" dirty="0"/>
              <a:t>Finite-initial beam size  𝜎</a:t>
            </a:r>
            <a:r>
              <a:rPr lang="en-CH" sz="2000" baseline="-25000" dirty="0"/>
              <a:t>0</a:t>
            </a:r>
            <a:r>
              <a:rPr lang="en-CH" sz="2000" dirty="0"/>
              <a:t> </a:t>
            </a:r>
          </a:p>
          <a:p>
            <a:pPr algn="l"/>
            <a:r>
              <a:rPr lang="en-CH" sz="2000" dirty="0"/>
              <a:t>( ~ 1/momentum spread)</a:t>
            </a:r>
          </a:p>
          <a:p>
            <a:pPr algn="l"/>
            <a:endParaRPr lang="en-CH" sz="2000" dirty="0"/>
          </a:p>
          <a:p>
            <a:r>
              <a:rPr lang="en-CH" sz="2000" dirty="0"/>
              <a:t>Angular spread ~ 𝜃</a:t>
            </a:r>
            <a:r>
              <a:rPr lang="en-CH" sz="2000" baseline="-25000" dirty="0"/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BDA269-04BA-0941-987C-3698680E31EF}"/>
              </a:ext>
            </a:extLst>
          </p:cNvPr>
          <p:cNvSpPr txBox="1"/>
          <p:nvPr/>
        </p:nvSpPr>
        <p:spPr>
          <a:xfrm>
            <a:off x="714556" y="4422490"/>
            <a:ext cx="361274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CH" sz="2000" u="sng" dirty="0"/>
              <a:t>Fully-spatially coherent-emitter  (size </a:t>
            </a:r>
            <a:r>
              <a:rPr lang="en-CH" sz="2000" i="1" u="sng" dirty="0"/>
              <a:t>r</a:t>
            </a:r>
            <a:r>
              <a:rPr lang="en-CH" sz="2000" u="sng" dirty="0"/>
              <a:t>):</a:t>
            </a:r>
          </a:p>
          <a:p>
            <a:pPr algn="l"/>
            <a:endParaRPr lang="en-CH" sz="2000" dirty="0"/>
          </a:p>
          <a:p>
            <a:r>
              <a:rPr lang="en-CH" sz="2000" dirty="0"/>
              <a:t>Angular spread ~ 𝜃</a:t>
            </a:r>
            <a:r>
              <a:rPr lang="en-CH" sz="2000" baseline="-25000" dirty="0"/>
              <a:t>0</a:t>
            </a:r>
            <a:r>
              <a:rPr lang="en-CH" sz="2000" dirty="0"/>
              <a:t> x (𝜎</a:t>
            </a:r>
            <a:r>
              <a:rPr lang="en-CH" sz="2000" baseline="-25000" dirty="0"/>
              <a:t>0</a:t>
            </a:r>
            <a:r>
              <a:rPr lang="en-CH" sz="2000" dirty="0"/>
              <a:t> / </a:t>
            </a:r>
            <a:r>
              <a:rPr lang="en-CH" sz="2000" i="1" dirty="0"/>
              <a:t>r</a:t>
            </a:r>
            <a:r>
              <a:rPr lang="en-CH" sz="2000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43DD7D-1D01-1BFC-3561-D3FD576D4BF9}"/>
              </a:ext>
            </a:extLst>
          </p:cNvPr>
          <p:cNvSpPr txBox="1"/>
          <p:nvPr/>
        </p:nvSpPr>
        <p:spPr>
          <a:xfrm>
            <a:off x="695325" y="6481364"/>
            <a:ext cx="39744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sz="2000" dirty="0"/>
              <a:t>JAP (2018); JVSTB(2022); JAP (2026)</a:t>
            </a:r>
          </a:p>
        </p:txBody>
      </p:sp>
    </p:spTree>
    <p:extLst>
      <p:ext uri="{BB962C8B-B14F-4D97-AF65-F5344CB8AC3E}">
        <p14:creationId xmlns:p14="http://schemas.microsoft.com/office/powerpoint/2010/main" val="139714641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493B-EFEF-6DEA-5936-C150F2710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E12BF2-B0B3-A27D-4051-635109B3A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5"/>
            <a:ext cx="11295392" cy="810445"/>
          </a:xfrm>
          <a:solidFill>
            <a:schemeClr val="bg1"/>
          </a:solidFill>
        </p:spPr>
        <p:txBody>
          <a:bodyPr/>
          <a:lstStyle/>
          <a:p>
            <a:r>
              <a:rPr lang="en-CH" dirty="0"/>
              <a:t>Field emission wave packet from Surface State of Topological Insulator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668C9-AB53-459C-6CF4-FD78B0CA8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88" y="1341632"/>
            <a:ext cx="4410229" cy="449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4918C4-C000-49D6-C08F-F989B6BD1E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692" b="56170"/>
          <a:stretch>
            <a:fillRect/>
          </a:stretch>
        </p:blipFill>
        <p:spPr>
          <a:xfrm>
            <a:off x="6090180" y="4239444"/>
            <a:ext cx="2744273" cy="21653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B73F59-E6C8-910B-B96B-95819023F8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455" r="35203" b="56170"/>
          <a:stretch>
            <a:fillRect/>
          </a:stretch>
        </p:blipFill>
        <p:spPr>
          <a:xfrm>
            <a:off x="6090180" y="1263665"/>
            <a:ext cx="2125145" cy="21653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85EF1F-B318-5407-DC3B-99E59C6FF9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67" t="805" r="63883" b="55365"/>
          <a:stretch>
            <a:fillRect/>
          </a:stretch>
        </p:blipFill>
        <p:spPr>
          <a:xfrm>
            <a:off x="8711042" y="2505090"/>
            <a:ext cx="2180109" cy="21653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F2E147-12EC-8E6F-8D8C-2F7D643B27B7}"/>
              </a:ext>
            </a:extLst>
          </p:cNvPr>
          <p:cNvSpPr txBox="1"/>
          <p:nvPr/>
        </p:nvSpPr>
        <p:spPr>
          <a:xfrm>
            <a:off x="8624890" y="1792091"/>
            <a:ext cx="226626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sz="2000" dirty="0"/>
              <a:t>Total beam intensity </a:t>
            </a:r>
          </a:p>
          <a:p>
            <a:r>
              <a:rPr lang="en-GB" sz="2000" dirty="0"/>
              <a:t>𝓁=</a:t>
            </a:r>
            <a:r>
              <a:rPr lang="en-CH" sz="2000" dirty="0"/>
              <a:t>0 + </a:t>
            </a:r>
            <a:r>
              <a:rPr lang="en-GB" sz="2000" dirty="0"/>
              <a:t>𝓁=</a:t>
            </a:r>
            <a:r>
              <a:rPr lang="en-CH" sz="2000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5F8DF7-92FB-AD53-9927-65F25A744CBD}"/>
              </a:ext>
            </a:extLst>
          </p:cNvPr>
          <p:cNvSpPr txBox="1"/>
          <p:nvPr/>
        </p:nvSpPr>
        <p:spPr>
          <a:xfrm>
            <a:off x="5965060" y="955888"/>
            <a:ext cx="173765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𝓁</a:t>
            </a:r>
            <a:r>
              <a:rPr lang="en-CH" sz="2000" dirty="0"/>
              <a:t>=0 component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99D422-3407-F55D-DC50-64CB06F8520B}"/>
              </a:ext>
            </a:extLst>
          </p:cNvPr>
          <p:cNvSpPr txBox="1"/>
          <p:nvPr/>
        </p:nvSpPr>
        <p:spPr>
          <a:xfrm>
            <a:off x="5986525" y="3587757"/>
            <a:ext cx="1917192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/>
              <a:t>𝓁 </a:t>
            </a:r>
            <a:r>
              <a:rPr lang="en-CH" sz="2000" dirty="0"/>
              <a:t>=1 component: </a:t>
            </a:r>
          </a:p>
          <a:p>
            <a:pPr algn="l"/>
            <a:r>
              <a:rPr lang="en-GB" sz="2000" dirty="0"/>
              <a:t>v</a:t>
            </a:r>
            <a:r>
              <a:rPr lang="en-CH" sz="2000" dirty="0"/>
              <a:t>ortex beam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61E3BD-50D4-9E37-4B65-198A44F195A2}"/>
              </a:ext>
            </a:extLst>
          </p:cNvPr>
          <p:cNvSpPr txBox="1"/>
          <p:nvPr/>
        </p:nvSpPr>
        <p:spPr>
          <a:xfrm>
            <a:off x="693121" y="6404778"/>
            <a:ext cx="490134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sz="2000" dirty="0"/>
              <a:t>Tsujino, Mussler, Hajibaba (2026): submitted</a:t>
            </a:r>
          </a:p>
        </p:txBody>
      </p:sp>
    </p:spTree>
    <p:extLst>
      <p:ext uri="{BB962C8B-B14F-4D97-AF65-F5344CB8AC3E}">
        <p14:creationId xmlns:p14="http://schemas.microsoft.com/office/powerpoint/2010/main" val="247574166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BD864-B93F-ABF4-F52D-214A2BC49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515957-C71A-1B0E-7C9A-6C98DE182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CAEC-58EF-48C7-96A4-61B1CBD4F37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C55A94-60ED-C26A-09D4-7A96D8E9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2578C9-2B39-7C5A-0E57-32BF29E45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12</a:t>
            </a:fld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CDAD91-5A63-9F70-E13B-F1A07FB93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56" y="979809"/>
            <a:ext cx="5423081" cy="33181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3F5692-494F-1214-7B5A-639ED0AAE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272" y="1590018"/>
            <a:ext cx="2837697" cy="16119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234847-E3A8-094B-057C-E24E89E80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5113" y="3262547"/>
            <a:ext cx="7070724" cy="3318105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504C13C-3CCF-676B-9ED9-B0972EB53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356123"/>
            <a:ext cx="10801349" cy="663042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q"/>
            </a:pPr>
            <a:r>
              <a:rPr lang="en-CH" sz="2800" dirty="0"/>
              <a:t>Suspended Graphene-Edge Field-Emitter</a:t>
            </a:r>
          </a:p>
        </p:txBody>
      </p:sp>
    </p:spTree>
    <p:extLst>
      <p:ext uri="{BB962C8B-B14F-4D97-AF65-F5344CB8AC3E}">
        <p14:creationId xmlns:p14="http://schemas.microsoft.com/office/powerpoint/2010/main" val="272090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1C42F-019D-BEA9-341C-1F3C71462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ADF4C6-BFD8-842B-6590-DC3253871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CAEC-58EF-48C7-96A4-61B1CBD4F37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E109B-8F5C-CAF2-799B-4534F0D2F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639C10-A0CF-EDD2-6058-7E0EE17E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0575" y="6252173"/>
            <a:ext cx="703263" cy="144016"/>
          </a:xfrm>
        </p:spPr>
        <p:txBody>
          <a:bodyPr/>
          <a:lstStyle/>
          <a:p>
            <a:fld id="{442AD375-037F-43D0-B059-5172DA06796A}" type="slidenum">
              <a:rPr lang="en-GB" noProof="0" smtClean="0"/>
              <a:pPr/>
              <a:t>13</a:t>
            </a:fld>
            <a:endParaRPr lang="en-GB" noProof="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03E1E79-06D4-E161-F894-6524B6E41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356123"/>
            <a:ext cx="10801349" cy="663042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Font typeface="Wingdings" pitchFamily="2" charset="2"/>
              <a:buChar char="q"/>
            </a:pPr>
            <a:r>
              <a:rPr lang="en-CH" sz="2800" dirty="0"/>
              <a:t>Suspended Graphene-Edge Field-Emitter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908A12-76B4-DD9F-5605-93DD13E548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114" r="54782"/>
          <a:stretch>
            <a:fillRect/>
          </a:stretch>
        </p:blipFill>
        <p:spPr>
          <a:xfrm>
            <a:off x="-77055" y="2531520"/>
            <a:ext cx="3141785" cy="26046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C273CF-E2D7-7CBC-AEB7-B216A9B2A9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048"/>
          <a:stretch>
            <a:fillRect/>
          </a:stretch>
        </p:blipFill>
        <p:spPr>
          <a:xfrm>
            <a:off x="6759145" y="3147180"/>
            <a:ext cx="5295900" cy="37108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712A63-74AB-5BE1-1591-A1A47BFC54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386"/>
          <a:stretch>
            <a:fillRect/>
          </a:stretch>
        </p:blipFill>
        <p:spPr>
          <a:xfrm>
            <a:off x="3216517" y="1376293"/>
            <a:ext cx="3794614" cy="50198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B74BC0-6571-D64A-A9D3-D89EECA5DA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253" r="34556"/>
          <a:stretch>
            <a:fillRect/>
          </a:stretch>
        </p:blipFill>
        <p:spPr>
          <a:xfrm>
            <a:off x="8698645" y="285750"/>
            <a:ext cx="1922586" cy="331810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EEA175-78A7-C2A8-A149-71F8744A9411}"/>
              </a:ext>
            </a:extLst>
          </p:cNvPr>
          <p:cNvCxnSpPr/>
          <p:nvPr/>
        </p:nvCxnSpPr>
        <p:spPr>
          <a:xfrm>
            <a:off x="1942338" y="2028092"/>
            <a:ext cx="0" cy="3798277"/>
          </a:xfrm>
          <a:prstGeom prst="line">
            <a:avLst/>
          </a:prstGeom>
          <a:ln w="12700"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26F7BC-4FFB-6C18-5001-904B60D33E92}"/>
              </a:ext>
            </a:extLst>
          </p:cNvPr>
          <p:cNvCxnSpPr>
            <a:cxnSpLocks/>
          </p:cNvCxnSpPr>
          <p:nvPr/>
        </p:nvCxnSpPr>
        <p:spPr>
          <a:xfrm>
            <a:off x="3811466" y="1247073"/>
            <a:ext cx="0" cy="5364000"/>
          </a:xfrm>
          <a:prstGeom prst="line">
            <a:avLst/>
          </a:prstGeom>
          <a:ln w="12700"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884DC6-AA03-6DFB-823C-B26221370D55}"/>
              </a:ext>
            </a:extLst>
          </p:cNvPr>
          <p:cNvCxnSpPr>
            <a:cxnSpLocks/>
          </p:cNvCxnSpPr>
          <p:nvPr/>
        </p:nvCxnSpPr>
        <p:spPr>
          <a:xfrm flipH="1">
            <a:off x="8628612" y="2735873"/>
            <a:ext cx="2114733" cy="0"/>
          </a:xfrm>
          <a:prstGeom prst="line">
            <a:avLst/>
          </a:prstGeom>
          <a:ln w="12700"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855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9814F-C348-0C8C-0DE3-9220A1222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446EC383-AE18-E52D-320C-91961EC59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092" y="2745399"/>
            <a:ext cx="3959573" cy="208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4293D2-7A4B-1BCF-8FBC-48620F64E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5"/>
            <a:ext cx="2276475" cy="810445"/>
          </a:xfrm>
        </p:spPr>
        <p:txBody>
          <a:bodyPr/>
          <a:lstStyle/>
          <a:p>
            <a:r>
              <a:rPr lang="en-CH" dirty="0"/>
              <a:t>Summary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00246D-F1B3-FEDB-57E6-49AFF2716F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692" b="56170"/>
          <a:stretch>
            <a:fillRect/>
          </a:stretch>
        </p:blipFill>
        <p:spPr>
          <a:xfrm>
            <a:off x="6181294" y="4134099"/>
            <a:ext cx="2744273" cy="216533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15A6BF35-359A-5FC6-F730-CB6E007A1891}"/>
              </a:ext>
            </a:extLst>
          </p:cNvPr>
          <p:cNvGrpSpPr>
            <a:grpSpLocks noChangeAspect="1"/>
          </p:cNvGrpSpPr>
          <p:nvPr/>
        </p:nvGrpSpPr>
        <p:grpSpPr>
          <a:xfrm>
            <a:off x="5612227" y="231966"/>
            <a:ext cx="3313340" cy="1944000"/>
            <a:chOff x="264235" y="1196991"/>
            <a:chExt cx="3681490" cy="2160001"/>
          </a:xfrm>
        </p:grpSpPr>
        <p:pic>
          <p:nvPicPr>
            <p:cNvPr id="7" name="Picture 24">
              <a:extLst>
                <a:ext uri="{FF2B5EF4-FFF2-40B4-BE49-F238E27FC236}">
                  <a16:creationId xmlns:a16="http://schemas.microsoft.com/office/drawing/2014/main" id="{E5192DAC-4AC9-F59F-AD38-F5A41CED7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20300" r="25606" b="12918"/>
            <a:stretch>
              <a:fillRect/>
            </a:stretch>
          </p:blipFill>
          <p:spPr>
            <a:xfrm flipH="1">
              <a:off x="737428" y="1196992"/>
              <a:ext cx="3208297" cy="2160000"/>
            </a:xfrm>
            <a:prstGeom prst="rect">
              <a:avLst/>
            </a:prstGeom>
          </p:spPr>
        </p:pic>
        <p:pic>
          <p:nvPicPr>
            <p:cNvPr id="8" name="Picture 10" descr="w65ch106">
              <a:extLst>
                <a:ext uri="{FF2B5EF4-FFF2-40B4-BE49-F238E27FC236}">
                  <a16:creationId xmlns:a16="http://schemas.microsoft.com/office/drawing/2014/main" id="{2A3EBCA6-3E10-CE3D-1348-8A536CA45C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6" t="10526" r="11986" b="12705"/>
            <a:stretch/>
          </p:blipFill>
          <p:spPr bwMode="auto">
            <a:xfrm>
              <a:off x="264235" y="1196992"/>
              <a:ext cx="1408057" cy="1187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5">
              <a:extLst>
                <a:ext uri="{FF2B5EF4-FFF2-40B4-BE49-F238E27FC236}">
                  <a16:creationId xmlns:a16="http://schemas.microsoft.com/office/drawing/2014/main" id="{E9380762-1712-E4D1-A110-B9E03DC6A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1800" y="2565169"/>
              <a:ext cx="348671" cy="288033"/>
            </a:xfrm>
            <a:prstGeom prst="ellips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de-DE" sz="1200"/>
            </a:p>
          </p:txBody>
        </p:sp>
        <p:sp>
          <p:nvSpPr>
            <p:cNvPr id="12" name="Line 16">
              <a:extLst>
                <a:ext uri="{FF2B5EF4-FFF2-40B4-BE49-F238E27FC236}">
                  <a16:creationId xmlns:a16="http://schemas.microsoft.com/office/drawing/2014/main" id="{09F74664-76FE-36B0-D4F0-BA2AD5A52E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72291" y="1196991"/>
              <a:ext cx="1315531" cy="1440184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60DFD4CD-EEB0-655F-209D-FCE5C0A7B4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4235" y="2384986"/>
              <a:ext cx="2651581" cy="48619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CH"/>
            </a:p>
          </p:txBody>
        </p:sp>
      </p:grpSp>
      <p:pic>
        <p:nvPicPr>
          <p:cNvPr id="17" name="Picture 35" descr="SPP_double_gate.png">
            <a:extLst>
              <a:ext uri="{FF2B5EF4-FFF2-40B4-BE49-F238E27FC236}">
                <a16:creationId xmlns:a16="http://schemas.microsoft.com/office/drawing/2014/main" id="{5A5946BF-5041-4197-21A5-0B84FDEAB6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904" y="1068584"/>
            <a:ext cx="1953019" cy="22147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74236AC-2E6E-3FFA-C34B-E1395A5F858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8253" r="34556"/>
          <a:stretch>
            <a:fillRect/>
          </a:stretch>
        </p:blipFill>
        <p:spPr>
          <a:xfrm>
            <a:off x="9077526" y="3539895"/>
            <a:ext cx="1922586" cy="3318105"/>
          </a:xfrm>
          <a:prstGeom prst="rect">
            <a:avLst/>
          </a:prstGeom>
        </p:spPr>
      </p:pic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D70A0B8E-BE75-51CF-FA89-1C6A33E98A03}"/>
              </a:ext>
            </a:extLst>
          </p:cNvPr>
          <p:cNvSpPr txBox="1">
            <a:spLocks/>
          </p:cNvSpPr>
          <p:nvPr/>
        </p:nvSpPr>
        <p:spPr>
          <a:xfrm>
            <a:off x="1438053" y="1443309"/>
            <a:ext cx="6430982" cy="3951365"/>
          </a:xfrm>
          <a:prstGeom prst="rect">
            <a:avLst/>
          </a:prstGeom>
          <a:solidFill>
            <a:schemeClr val="bg1">
              <a:lumMod val="85000"/>
              <a:alpha val="71021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SzPct val="100000"/>
              <a:buFontTx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SzPct val="100000"/>
              <a:buFontTx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5999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SzPct val="100000"/>
              <a:buFontTx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Tx/>
              <a:buSzPct val="100000"/>
              <a:buFontTx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CH" sz="2800" dirty="0"/>
              <a:t>SPP-assisted FEA photothode:</a:t>
            </a:r>
          </a:p>
          <a:p>
            <a:pPr lvl="1" indent="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CH" sz="2800" dirty="0"/>
              <a:t>	low-emittance, ultrafast cathode?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CH" sz="2800" dirty="0"/>
              <a:t>Field emission wave packet: </a:t>
            </a:r>
          </a:p>
          <a:p>
            <a:pPr lvl="1" indent="0">
              <a:lnSpc>
                <a:spcPct val="150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CH" sz="2800" dirty="0"/>
              <a:t>	window of solid state into vacuum?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CH" sz="2800" dirty="0"/>
              <a:t>2D Film-edge emitter</a:t>
            </a:r>
          </a:p>
        </p:txBody>
      </p:sp>
    </p:spTree>
    <p:extLst>
      <p:ext uri="{BB962C8B-B14F-4D97-AF65-F5344CB8AC3E}">
        <p14:creationId xmlns:p14="http://schemas.microsoft.com/office/powerpoint/2010/main" val="19195587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F8714-9A53-3714-61C8-9E42D8F7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CAEC-58EF-48C7-96A4-61B1CBD4F372}" type="datetime1">
              <a:rPr lang="de-CH" noProof="0" smtClean="0"/>
              <a:t>22.09.26</a:t>
            </a:fld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4F28F-CEDB-F24A-81DA-56FF842FA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Paul Scherrer Institut PSI</a:t>
            </a:r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61AFF3-EF5F-0610-5F2A-BE001DD1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15</a:t>
            </a:fld>
            <a:endParaRPr lang="en-GB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5E705F-0404-509D-AF97-819875BB363C}"/>
              </a:ext>
            </a:extLst>
          </p:cNvPr>
          <p:cNvSpPr/>
          <p:nvPr/>
        </p:nvSpPr>
        <p:spPr>
          <a:xfrm>
            <a:off x="639047" y="4141963"/>
            <a:ext cx="5472608" cy="2072747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>
            <a:spAutoFit/>
          </a:bodyPr>
          <a:lstStyle/>
          <a:p>
            <a:r>
              <a:rPr lang="en-US" sz="1867" b="1" i="1" dirty="0"/>
              <a:t>Funding</a:t>
            </a:r>
            <a:r>
              <a:rPr lang="en-US" sz="1867" dirty="0"/>
              <a:t> </a:t>
            </a:r>
            <a:endParaRPr lang="en-US" sz="1867" b="1" i="1" dirty="0"/>
          </a:p>
          <a:p>
            <a:pPr marL="380990" indent="-380990"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lang="en-US" sz="1867" b="1" i="1" dirty="0" err="1"/>
              <a:t>SwissFEL</a:t>
            </a:r>
            <a:r>
              <a:rPr lang="en-US" sz="1867" b="1" i="1" dirty="0"/>
              <a:t>/PSI-XFEL project, PSI</a:t>
            </a:r>
          </a:p>
          <a:p>
            <a:pPr marL="380990" indent="-380990"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lang="en-US" sz="1867" b="1" i="1" dirty="0"/>
              <a:t>Swiss National Science Foundation</a:t>
            </a:r>
          </a:p>
          <a:p>
            <a:pPr marL="380990" indent="-380990"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lang="en-US" sz="1867" b="1" i="1" dirty="0"/>
              <a:t>Max Planck Institute for structure and material dynamics</a:t>
            </a:r>
          </a:p>
          <a:p>
            <a:pPr marL="380990" indent="-380990">
              <a:spcBef>
                <a:spcPts val="480"/>
              </a:spcBef>
              <a:buFont typeface="Arial" panose="020B0604020202020204" pitchFamily="34" charset="0"/>
              <a:buChar char="•"/>
            </a:pPr>
            <a:r>
              <a:rPr lang="en-US" sz="1867" b="1" i="1" dirty="0"/>
              <a:t>Swiss Nanoscience Institute, Uni. Basel</a:t>
            </a:r>
            <a:endParaRPr lang="en-US" sz="1867" dirty="0"/>
          </a:p>
        </p:txBody>
      </p:sp>
      <p:pic>
        <p:nvPicPr>
          <p:cNvPr id="8" name="Picture 4" descr="Max-Planck-Institut für Struktur und Dynamik der Materie (MPSD) - Metropole  des Wissens">
            <a:extLst>
              <a:ext uri="{FF2B5EF4-FFF2-40B4-BE49-F238E27FC236}">
                <a16:creationId xmlns:a16="http://schemas.microsoft.com/office/drawing/2014/main" id="{6B2D3119-85E9-8D5C-6CE5-9E79FCB61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150" y="5478030"/>
            <a:ext cx="1196094" cy="86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BA16C6EC-3A39-2152-6AF3-890F57C3136E}"/>
              </a:ext>
            </a:extLst>
          </p:cNvPr>
          <p:cNvSpPr txBox="1">
            <a:spLocks/>
          </p:cNvSpPr>
          <p:nvPr/>
        </p:nvSpPr>
        <p:spPr>
          <a:xfrm>
            <a:off x="695325" y="6404573"/>
            <a:ext cx="703263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/>
              <a:t>Seite </a:t>
            </a:r>
            <a:fld id="{EBC07571-3134-BB4B-B83F-1A9FE18D34F3}" type="slidenum">
              <a:rPr lang="de-DE" smtClean="0"/>
              <a:pPr algn="r">
                <a:defRPr/>
              </a:pPr>
              <a:t>15</a:t>
            </a:fld>
            <a:endParaRPr lang="de-DE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281337-0C47-1D54-A17A-F5709ABB63E2}"/>
              </a:ext>
            </a:extLst>
          </p:cNvPr>
          <p:cNvGrpSpPr>
            <a:grpSpLocks noChangeAspect="1"/>
          </p:cNvGrpSpPr>
          <p:nvPr/>
        </p:nvGrpSpPr>
        <p:grpSpPr>
          <a:xfrm>
            <a:off x="407493" y="740701"/>
            <a:ext cx="11871799" cy="3456384"/>
            <a:chOff x="65633" y="123477"/>
            <a:chExt cx="12366452" cy="3600401"/>
          </a:xfrm>
        </p:grpSpPr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3D728C39-2EAD-7702-BE19-E7D08EAA61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18" t="30754" r="44980" b="48858"/>
            <a:stretch/>
          </p:blipFill>
          <p:spPr bwMode="auto">
            <a:xfrm>
              <a:off x="6012160" y="2067694"/>
              <a:ext cx="1198299" cy="1263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DF8F1F3E-6E6F-632A-1056-AB0B9BACE2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28" t="24136" r="48457" b="54601"/>
            <a:stretch/>
          </p:blipFill>
          <p:spPr bwMode="auto">
            <a:xfrm>
              <a:off x="7444501" y="2067694"/>
              <a:ext cx="1198299" cy="1281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1EEE53-C147-8519-251F-7105C2D70722}"/>
                </a:ext>
              </a:extLst>
            </p:cNvPr>
            <p:cNvSpPr txBox="1"/>
            <p:nvPr/>
          </p:nvSpPr>
          <p:spPr>
            <a:xfrm>
              <a:off x="6084168" y="3445460"/>
              <a:ext cx="1076281" cy="2784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 Chiwon Lee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2ABAD9-A3AD-2991-3E90-B8A1760F44B6}"/>
                </a:ext>
              </a:extLst>
            </p:cNvPr>
            <p:cNvSpPr txBox="1"/>
            <p:nvPr/>
          </p:nvSpPr>
          <p:spPr>
            <a:xfrm>
              <a:off x="7524328" y="3421038"/>
              <a:ext cx="1152128" cy="2784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 D. R. J. Miller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72281C2D-E606-B4C8-75B9-0693FE5996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89" t="48644" r="30334" b="30968"/>
            <a:stretch/>
          </p:blipFill>
          <p:spPr bwMode="auto">
            <a:xfrm>
              <a:off x="4499992" y="2067694"/>
              <a:ext cx="1330809" cy="1257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4EC2C86-C017-C936-83C3-1192DF6C6661}"/>
                </a:ext>
              </a:extLst>
            </p:cNvPr>
            <p:cNvSpPr txBox="1"/>
            <p:nvPr/>
          </p:nvSpPr>
          <p:spPr>
            <a:xfrm>
              <a:off x="4499992" y="3435846"/>
              <a:ext cx="1330809" cy="2784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 P. Das Kanungo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E101004-2088-3429-1214-9C9A6FED8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319" t="20601" r="22152" b="39617"/>
            <a:stretch/>
          </p:blipFill>
          <p:spPr>
            <a:xfrm>
              <a:off x="4297981" y="372733"/>
              <a:ext cx="1426147" cy="133821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AE0613-7169-B9F6-D84F-E8934AF9AF98}"/>
                </a:ext>
              </a:extLst>
            </p:cNvPr>
            <p:cNvSpPr txBox="1"/>
            <p:nvPr/>
          </p:nvSpPr>
          <p:spPr>
            <a:xfrm>
              <a:off x="4461821" y="1717268"/>
              <a:ext cx="1198298" cy="2784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 P. Helfenstein </a:t>
              </a:r>
            </a:p>
          </p:txBody>
        </p:sp>
        <p:pic>
          <p:nvPicPr>
            <p:cNvPr id="21" name="Picture 2" descr="Photo of Vitaliy Guzenko">
              <a:extLst>
                <a:ext uri="{FF2B5EF4-FFF2-40B4-BE49-F238E27FC236}">
                  <a16:creationId xmlns:a16="http://schemas.microsoft.com/office/drawing/2014/main" id="{3C39A5B4-980E-79FF-8A7B-16C5B787C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3511" y="141351"/>
              <a:ext cx="896112" cy="1097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61632FE-2638-8910-316D-2AED001009D3}"/>
                </a:ext>
              </a:extLst>
            </p:cNvPr>
            <p:cNvSpPr txBox="1"/>
            <p:nvPr/>
          </p:nvSpPr>
          <p:spPr>
            <a:xfrm>
              <a:off x="9083847" y="1223600"/>
              <a:ext cx="982896" cy="2784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V. Guzenko</a:t>
              </a:r>
            </a:p>
          </p:txBody>
        </p:sp>
        <p:pic>
          <p:nvPicPr>
            <p:cNvPr id="23" name="Picture 4" descr="Image result for &quot;Mahta Monshipouri&quot; paul scherrer institut">
              <a:extLst>
                <a:ext uri="{FF2B5EF4-FFF2-40B4-BE49-F238E27FC236}">
                  <a16:creationId xmlns:a16="http://schemas.microsoft.com/office/drawing/2014/main" id="{B36A2D57-F73F-4044-36D8-8E1043D2A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5760" y="1723655"/>
              <a:ext cx="1072896" cy="1072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4692037-6DF7-8B23-F53A-CD246E1FE8FD}"/>
                </a:ext>
              </a:extLst>
            </p:cNvPr>
            <p:cNvSpPr txBox="1"/>
            <p:nvPr/>
          </p:nvSpPr>
          <p:spPr>
            <a:xfrm>
              <a:off x="8836703" y="2896587"/>
              <a:ext cx="1430061" cy="26275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M. Monshipouri</a:t>
              </a:r>
            </a:p>
          </p:txBody>
        </p:sp>
        <p:pic>
          <p:nvPicPr>
            <p:cNvPr id="25" name="Picture 6" descr="Image result for pulsed magnet grouppaul scherrer institut">
              <a:extLst>
                <a:ext uri="{FF2B5EF4-FFF2-40B4-BE49-F238E27FC236}">
                  <a16:creationId xmlns:a16="http://schemas.microsoft.com/office/drawing/2014/main" id="{324FBA91-036F-C108-B9B3-53892639A9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93" r="30691" b="34930"/>
            <a:stretch/>
          </p:blipFill>
          <p:spPr bwMode="auto">
            <a:xfrm>
              <a:off x="2987824" y="1826228"/>
              <a:ext cx="1317123" cy="1177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27151E-2549-CD46-DAC0-D7D0F8F4A400}"/>
                </a:ext>
              </a:extLst>
            </p:cNvPr>
            <p:cNvSpPr txBox="1"/>
            <p:nvPr/>
          </p:nvSpPr>
          <p:spPr>
            <a:xfrm>
              <a:off x="3157187" y="3087153"/>
              <a:ext cx="1106093" cy="27668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 M. Paraliev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1A34FA1-C66D-A436-A5B9-3A62ED7DE7BF}"/>
                </a:ext>
              </a:extLst>
            </p:cNvPr>
            <p:cNvGrpSpPr/>
            <p:nvPr/>
          </p:nvGrpSpPr>
          <p:grpSpPr>
            <a:xfrm>
              <a:off x="65633" y="179611"/>
              <a:ext cx="1278001" cy="1691356"/>
              <a:chOff x="2502987" y="1422109"/>
              <a:chExt cx="1278001" cy="1691356"/>
            </a:xfrm>
          </p:grpSpPr>
          <p:pic>
            <p:nvPicPr>
              <p:cNvPr id="52" name="Picture 8" descr="Image result for Albin Wrulich paul scherrer institut">
                <a:extLst>
                  <a:ext uri="{FF2B5EF4-FFF2-40B4-BE49-F238E27FC236}">
                    <a16:creationId xmlns:a16="http://schemas.microsoft.com/office/drawing/2014/main" id="{BD567CAB-E35D-7004-B8EF-5B590A362C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815" t="12201" r="22375" b="48755"/>
              <a:stretch/>
            </p:blipFill>
            <p:spPr bwMode="auto">
              <a:xfrm>
                <a:off x="2512415" y="1422109"/>
                <a:ext cx="1162650" cy="13098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D8C3D48-AE7B-A0E9-8171-BB2D0D992D3F}"/>
                  </a:ext>
                </a:extLst>
              </p:cNvPr>
              <p:cNvSpPr txBox="1"/>
              <p:nvPr/>
            </p:nvSpPr>
            <p:spPr>
              <a:xfrm>
                <a:off x="2502987" y="2816665"/>
                <a:ext cx="1278001" cy="2968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Clr>
                    <a:srgbClr val="000000"/>
                  </a:buClr>
                </a:pPr>
                <a:r>
                  <a:rPr lang="en-CH" sz="1600" dirty="0">
                    <a:solidFill>
                      <a:srgbClr val="000000"/>
                    </a:solidFill>
                    <a:latin typeface="Calibri"/>
                  </a:rPr>
                  <a:t>Albin Wrulich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D7A7EC1-A325-21BF-69B3-31DE7AB15FC0}"/>
                </a:ext>
              </a:extLst>
            </p:cNvPr>
            <p:cNvGrpSpPr/>
            <p:nvPr/>
          </p:nvGrpSpPr>
          <p:grpSpPr>
            <a:xfrm>
              <a:off x="1416774" y="159485"/>
              <a:ext cx="1321483" cy="1661018"/>
              <a:chOff x="1483652" y="982173"/>
              <a:chExt cx="1321483" cy="1661018"/>
            </a:xfrm>
          </p:grpSpPr>
          <p:pic>
            <p:nvPicPr>
              <p:cNvPr id="50" name="Picture 10" descr="Image result for Jens Gobrecht  paul scherrer institut">
                <a:extLst>
                  <a:ext uri="{FF2B5EF4-FFF2-40B4-BE49-F238E27FC236}">
                    <a16:creationId xmlns:a16="http://schemas.microsoft.com/office/drawing/2014/main" id="{FC918F15-283E-4E0B-B206-3A5C75194A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7867" y="982173"/>
                <a:ext cx="1044611" cy="13643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74904D7-FA78-5285-6126-687411F880F4}"/>
                  </a:ext>
                </a:extLst>
              </p:cNvPr>
              <p:cNvSpPr txBox="1"/>
              <p:nvPr/>
            </p:nvSpPr>
            <p:spPr>
              <a:xfrm>
                <a:off x="1483652" y="2394881"/>
                <a:ext cx="1321483" cy="2483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Clr>
                    <a:srgbClr val="000000"/>
                  </a:buClr>
                </a:pPr>
                <a:r>
                  <a:rPr lang="en-CH" sz="1600" dirty="0">
                    <a:solidFill>
                      <a:srgbClr val="000000"/>
                    </a:solidFill>
                    <a:latin typeface="Calibri"/>
                  </a:rPr>
                  <a:t> Jens Gobrecht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15302D7-DC85-00AE-30AF-5F02E8365F2F}"/>
                </a:ext>
              </a:extLst>
            </p:cNvPr>
            <p:cNvGrpSpPr/>
            <p:nvPr/>
          </p:nvGrpSpPr>
          <p:grpSpPr>
            <a:xfrm>
              <a:off x="10291853" y="123477"/>
              <a:ext cx="1275056" cy="1586499"/>
              <a:chOff x="12392038" y="-1978291"/>
              <a:chExt cx="1275056" cy="1586499"/>
            </a:xfrm>
          </p:grpSpPr>
          <p:pic>
            <p:nvPicPr>
              <p:cNvPr id="48" name="Picture 2">
                <a:extLst>
                  <a:ext uri="{FF2B5EF4-FFF2-40B4-BE49-F238E27FC236}">
                    <a16:creationId xmlns:a16="http://schemas.microsoft.com/office/drawing/2014/main" id="{EEB8802C-6B3C-C298-A0AF-EF3B1B502A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740" t="27652" r="56621" b="48755"/>
              <a:stretch/>
            </p:blipFill>
            <p:spPr bwMode="auto">
              <a:xfrm>
                <a:off x="12392038" y="-1978291"/>
                <a:ext cx="1275056" cy="12790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CD306E-23C9-7F9B-5A55-2AB70DADA990}"/>
                  </a:ext>
                </a:extLst>
              </p:cNvPr>
              <p:cNvSpPr txBox="1"/>
              <p:nvPr/>
            </p:nvSpPr>
            <p:spPr>
              <a:xfrm>
                <a:off x="12793795" y="-654548"/>
                <a:ext cx="567704" cy="2627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Clr>
                    <a:srgbClr val="000000"/>
                  </a:buClr>
                </a:pPr>
                <a:r>
                  <a:rPr lang="en-CH" sz="1600" dirty="0">
                    <a:solidFill>
                      <a:srgbClr val="000000"/>
                    </a:solidFill>
                    <a:latin typeface="Calibri"/>
                  </a:rPr>
                  <a:t> Y. Oh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262C6FA-FD6D-E560-3B47-19CCDF1B8CEE}"/>
                </a:ext>
              </a:extLst>
            </p:cNvPr>
            <p:cNvGrpSpPr/>
            <p:nvPr/>
          </p:nvGrpSpPr>
          <p:grpSpPr>
            <a:xfrm>
              <a:off x="5810149" y="196821"/>
              <a:ext cx="1426147" cy="1761218"/>
              <a:chOff x="5423672" y="456801"/>
              <a:chExt cx="1426147" cy="1761218"/>
            </a:xfrm>
          </p:grpSpPr>
          <p:pic>
            <p:nvPicPr>
              <p:cNvPr id="46" name="Picture 16" descr="Image result for Anna Mustonen">
                <a:extLst>
                  <a:ext uri="{FF2B5EF4-FFF2-40B4-BE49-F238E27FC236}">
                    <a16:creationId xmlns:a16="http://schemas.microsoft.com/office/drawing/2014/main" id="{BEC63761-BF4E-9AF0-6EBF-08E54CB003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3672" y="456801"/>
                <a:ext cx="1426147" cy="14261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8D19C47-2247-AE99-625B-40D0014A7279}"/>
                  </a:ext>
                </a:extLst>
              </p:cNvPr>
              <p:cNvSpPr txBox="1"/>
              <p:nvPr/>
            </p:nvSpPr>
            <p:spPr>
              <a:xfrm>
                <a:off x="5516825" y="1930989"/>
                <a:ext cx="1198299" cy="2870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Clr>
                    <a:srgbClr val="000000"/>
                  </a:buClr>
                </a:pPr>
                <a:r>
                  <a:rPr lang="en-CH" sz="1600" dirty="0">
                    <a:solidFill>
                      <a:srgbClr val="000000"/>
                    </a:solidFill>
                    <a:latin typeface="Calibri"/>
                  </a:rPr>
                  <a:t> A. Mustonen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B46F518-CEFB-D1E0-1C22-7AA9DE529FA1}"/>
                </a:ext>
              </a:extLst>
            </p:cNvPr>
            <p:cNvGrpSpPr/>
            <p:nvPr/>
          </p:nvGrpSpPr>
          <p:grpSpPr>
            <a:xfrm>
              <a:off x="179512" y="1910882"/>
              <a:ext cx="1278001" cy="1454291"/>
              <a:chOff x="222979" y="1995687"/>
              <a:chExt cx="1278001" cy="1454291"/>
            </a:xfrm>
          </p:grpSpPr>
          <p:pic>
            <p:nvPicPr>
              <p:cNvPr id="44" name="Picture 18" descr="leemann">
                <a:extLst>
                  <a:ext uri="{FF2B5EF4-FFF2-40B4-BE49-F238E27FC236}">
                    <a16:creationId xmlns:a16="http://schemas.microsoft.com/office/drawing/2014/main" id="{C2EC1ACF-2F25-59A3-15CC-8CA0BAD235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107" y="1995687"/>
                <a:ext cx="1126167" cy="11261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6082401-B277-B8BC-2140-5A40F628BFC5}"/>
                  </a:ext>
                </a:extLst>
              </p:cNvPr>
              <p:cNvSpPr txBox="1"/>
              <p:nvPr/>
            </p:nvSpPr>
            <p:spPr>
              <a:xfrm>
                <a:off x="222979" y="3153178"/>
                <a:ext cx="1278001" cy="2968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Clr>
                    <a:srgbClr val="000000"/>
                  </a:buClr>
                </a:pPr>
                <a:r>
                  <a:rPr lang="en-CH" sz="1600" dirty="0">
                    <a:solidFill>
                      <a:srgbClr val="000000"/>
                    </a:solidFill>
                    <a:latin typeface="Calibri"/>
                  </a:rPr>
                  <a:t>S. Leemann</a:t>
                </a:r>
              </a:p>
            </p:txBody>
          </p:sp>
        </p:grpSp>
        <p:pic>
          <p:nvPicPr>
            <p:cNvPr id="32" name="Picture 20" descr="Group Photo 2012">
              <a:extLst>
                <a:ext uri="{FF2B5EF4-FFF2-40B4-BE49-F238E27FC236}">
                  <a16:creationId xmlns:a16="http://schemas.microsoft.com/office/drawing/2014/main" id="{E1264B0F-44E4-DBAE-A1FB-876CDE6665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35" t="19906" r="56136" b="62136"/>
            <a:stretch/>
          </p:blipFill>
          <p:spPr bwMode="auto">
            <a:xfrm>
              <a:off x="1650596" y="1853005"/>
              <a:ext cx="1077264" cy="1233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C082836-0C4C-8DE3-B6AC-EB0934E1404F}"/>
                </a:ext>
              </a:extLst>
            </p:cNvPr>
            <p:cNvGrpSpPr/>
            <p:nvPr/>
          </p:nvGrpSpPr>
          <p:grpSpPr>
            <a:xfrm>
              <a:off x="2818469" y="124813"/>
              <a:ext cx="1321483" cy="1688842"/>
              <a:chOff x="2785822" y="111524"/>
              <a:chExt cx="1321483" cy="1688842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88B36F70-7955-8A71-80C7-D18AB2A619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5716" y="111524"/>
                <a:ext cx="1054637" cy="1407187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6CA767E-8243-769C-64B8-61A52B4D4BD1}"/>
                  </a:ext>
                </a:extLst>
              </p:cNvPr>
              <p:cNvSpPr txBox="1"/>
              <p:nvPr/>
            </p:nvSpPr>
            <p:spPr>
              <a:xfrm>
                <a:off x="2785822" y="1552056"/>
                <a:ext cx="1321483" cy="2483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Clr>
                    <a:srgbClr val="000000"/>
                  </a:buClr>
                </a:pPr>
                <a:r>
                  <a:rPr lang="en-US" sz="1600" dirty="0">
                    <a:solidFill>
                      <a:srgbClr val="000000"/>
                    </a:solidFill>
                    <a:latin typeface="Calibri"/>
                  </a:rPr>
                  <a:t>Hans-H Broun</a:t>
                </a:r>
                <a:endParaRPr lang="en-CH" sz="1600" dirty="0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9F56BA6-99A4-7D47-7CE4-8AAD343DFD7A}"/>
                </a:ext>
              </a:extLst>
            </p:cNvPr>
            <p:cNvGrpSpPr/>
            <p:nvPr/>
          </p:nvGrpSpPr>
          <p:grpSpPr>
            <a:xfrm>
              <a:off x="7368218" y="201108"/>
              <a:ext cx="1371293" cy="1810322"/>
              <a:chOff x="3407329" y="1221035"/>
              <a:chExt cx="1371293" cy="1810322"/>
            </a:xfrm>
          </p:grpSpPr>
          <p:pic>
            <p:nvPicPr>
              <p:cNvPr id="40" name="Picture 14" descr="Image result for Thomas Feurer">
                <a:extLst>
                  <a:ext uri="{FF2B5EF4-FFF2-40B4-BE49-F238E27FC236}">
                    <a16:creationId xmlns:a16="http://schemas.microsoft.com/office/drawing/2014/main" id="{54AAA2B2-B3BA-ACFD-A5DD-92680223ED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18840" y="1221035"/>
                <a:ext cx="1244844" cy="14699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18DC232-5457-EE95-4F50-6194360A4E7F}"/>
                  </a:ext>
                </a:extLst>
              </p:cNvPr>
              <p:cNvSpPr txBox="1"/>
              <p:nvPr/>
            </p:nvSpPr>
            <p:spPr>
              <a:xfrm>
                <a:off x="3407329" y="2728916"/>
                <a:ext cx="1371293" cy="302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Clr>
                    <a:srgbClr val="000000"/>
                  </a:buClr>
                </a:pPr>
                <a:r>
                  <a:rPr lang="en-CH" sz="1600" dirty="0">
                    <a:solidFill>
                      <a:srgbClr val="000000"/>
                    </a:solidFill>
                    <a:latin typeface="Calibri"/>
                  </a:rPr>
                  <a:t> Thomas Feurer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2E10827-ACD4-5FD2-489D-B1974D3221DB}"/>
                </a:ext>
              </a:extLst>
            </p:cNvPr>
            <p:cNvSpPr txBox="1"/>
            <p:nvPr/>
          </p:nvSpPr>
          <p:spPr>
            <a:xfrm>
              <a:off x="1894044" y="3029931"/>
              <a:ext cx="668228" cy="33162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E. Kirk</a:t>
              </a:r>
            </a:p>
          </p:txBody>
        </p:sp>
        <p:pic>
          <p:nvPicPr>
            <p:cNvPr id="36" name="Picture 2" descr="UZH - Physik-Institut - Hans-Werner Fink">
              <a:extLst>
                <a:ext uri="{FF2B5EF4-FFF2-40B4-BE49-F238E27FC236}">
                  <a16:creationId xmlns:a16="http://schemas.microsoft.com/office/drawing/2014/main" id="{742546B7-6571-0CC2-00FF-5C89003069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91659" y="1823666"/>
              <a:ext cx="1040426" cy="939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C86650-8967-F98F-0B47-03CC56A64C38}"/>
                </a:ext>
              </a:extLst>
            </p:cNvPr>
            <p:cNvSpPr txBox="1"/>
            <p:nvPr/>
          </p:nvSpPr>
          <p:spPr>
            <a:xfrm>
              <a:off x="11366884" y="2780012"/>
              <a:ext cx="1040426" cy="2784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400" dirty="0">
                  <a:solidFill>
                    <a:srgbClr val="000000"/>
                  </a:solidFill>
                  <a:latin typeface="Calibri"/>
                </a:rPr>
                <a:t>H.-W. Fink</a:t>
              </a:r>
            </a:p>
          </p:txBody>
        </p:sp>
        <p:pic>
          <p:nvPicPr>
            <p:cNvPr id="38" name="Picture 4" descr="Paul Beaud">
              <a:extLst>
                <a:ext uri="{FF2B5EF4-FFF2-40B4-BE49-F238E27FC236}">
                  <a16:creationId xmlns:a16="http://schemas.microsoft.com/office/drawing/2014/main" id="{112E61CC-2CB4-265C-9433-385A6A5BF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455" y="1723655"/>
              <a:ext cx="979418" cy="13069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1F7AE81-8CC0-25F4-9A59-E37AE8148892}"/>
                </a:ext>
              </a:extLst>
            </p:cNvPr>
            <p:cNvSpPr txBox="1"/>
            <p:nvPr/>
          </p:nvSpPr>
          <p:spPr>
            <a:xfrm>
              <a:off x="10376701" y="2823778"/>
              <a:ext cx="831325" cy="2784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600" dirty="0">
                  <a:solidFill>
                    <a:srgbClr val="000000"/>
                  </a:solidFill>
                  <a:latin typeface="Calibri"/>
                </a:rPr>
                <a:t>P. Beaud</a:t>
              </a:r>
            </a:p>
          </p:txBody>
        </p:sp>
      </p:grpSp>
      <p:pic>
        <p:nvPicPr>
          <p:cNvPr id="54" name="Picture 4">
            <a:extLst>
              <a:ext uri="{FF2B5EF4-FFF2-40B4-BE49-F238E27FC236}">
                <a16:creationId xmlns:a16="http://schemas.microsoft.com/office/drawing/2014/main" id="{AB408AAE-8EDA-73D7-F003-2A2025B25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333" y="5478030"/>
            <a:ext cx="1437546" cy="926543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926AF7EB-E2B0-F657-45DE-0CFA3000B077}"/>
              </a:ext>
            </a:extLst>
          </p:cNvPr>
          <p:cNvGrpSpPr>
            <a:grpSpLocks noChangeAspect="1"/>
          </p:cNvGrpSpPr>
          <p:nvPr/>
        </p:nvGrpSpPr>
        <p:grpSpPr>
          <a:xfrm>
            <a:off x="9387100" y="3717032"/>
            <a:ext cx="2589001" cy="1472259"/>
            <a:chOff x="5891450" y="4103485"/>
            <a:chExt cx="3172804" cy="1804239"/>
          </a:xfrm>
        </p:grpSpPr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52E88DE6-678F-26C1-B1E6-096E078966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450" y="4103485"/>
              <a:ext cx="1390327" cy="1391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37804D9-BAA4-03FB-47F6-243BC184970B}"/>
                </a:ext>
              </a:extLst>
            </p:cNvPr>
            <p:cNvSpPr txBox="1"/>
            <p:nvPr/>
          </p:nvSpPr>
          <p:spPr>
            <a:xfrm>
              <a:off x="5925543" y="5532018"/>
              <a:ext cx="1390327" cy="28800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467" dirty="0">
                  <a:solidFill>
                    <a:srgbClr val="000000"/>
                  </a:solidFill>
                  <a:latin typeface="Calibri"/>
                </a:rPr>
                <a:t>Pooja Thakkar</a:t>
              </a:r>
            </a:p>
          </p:txBody>
        </p:sp>
        <p:pic>
          <p:nvPicPr>
            <p:cNvPr id="58" name="Picture 2" descr="Portraet">
              <a:extLst>
                <a:ext uri="{FF2B5EF4-FFF2-40B4-BE49-F238E27FC236}">
                  <a16:creationId xmlns:a16="http://schemas.microsoft.com/office/drawing/2014/main" id="{7F80C4FF-4B89-DA4B-F20E-842F4135B2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07" t="8551" b="9436"/>
            <a:stretch/>
          </p:blipFill>
          <p:spPr bwMode="auto">
            <a:xfrm>
              <a:off x="7475626" y="4114176"/>
              <a:ext cx="1389577" cy="1391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8A8A0C8-4A8F-C0FA-B078-23BDE8777BF3}"/>
                </a:ext>
              </a:extLst>
            </p:cNvPr>
            <p:cNvSpPr txBox="1"/>
            <p:nvPr/>
          </p:nvSpPr>
          <p:spPr>
            <a:xfrm>
              <a:off x="7475626" y="5580175"/>
              <a:ext cx="1588628" cy="32754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1467" dirty="0">
                  <a:solidFill>
                    <a:srgbClr val="000000"/>
                  </a:solidFill>
                  <a:latin typeface="Calibri"/>
                </a:rPr>
                <a:t>Penghan Lu (FZJ)</a:t>
              </a:r>
            </a:p>
          </p:txBody>
        </p:sp>
      </p:grpSp>
      <p:pic>
        <p:nvPicPr>
          <p:cNvPr id="60" name="Picture 6" descr="Rafal E. Dunin-Borkowski">
            <a:extLst>
              <a:ext uri="{FF2B5EF4-FFF2-40B4-BE49-F238E27FC236}">
                <a16:creationId xmlns:a16="http://schemas.microsoft.com/office/drawing/2014/main" id="{4A7BDF6D-A3BE-6C77-29A0-91D385594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2339" b="15191"/>
          <a:stretch/>
        </p:blipFill>
        <p:spPr bwMode="auto">
          <a:xfrm>
            <a:off x="10725313" y="5226545"/>
            <a:ext cx="1158283" cy="131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9A22A365-AF2B-30B9-1029-84AC9C11F4F2}"/>
              </a:ext>
            </a:extLst>
          </p:cNvPr>
          <p:cNvSpPr txBox="1"/>
          <p:nvPr/>
        </p:nvSpPr>
        <p:spPr>
          <a:xfrm>
            <a:off x="10564597" y="6622992"/>
            <a:ext cx="1768249" cy="23500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1200" dirty="0">
                <a:solidFill>
                  <a:srgbClr val="000000"/>
                </a:solidFill>
                <a:latin typeface="Calibri"/>
              </a:rPr>
              <a:t>Rafal Dunin-Borowski (FZJ)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B064FC-7BCD-3D41-DBA6-22BC7F175BB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243271" y="5207114"/>
            <a:ext cx="1197208" cy="13345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804C10-F0A2-FED9-CA32-6F5199B207B7}"/>
              </a:ext>
            </a:extLst>
          </p:cNvPr>
          <p:cNvSpPr txBox="1"/>
          <p:nvPr/>
        </p:nvSpPr>
        <p:spPr>
          <a:xfrm>
            <a:off x="9414920" y="6620587"/>
            <a:ext cx="1003948" cy="23500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1200" dirty="0">
                <a:solidFill>
                  <a:srgbClr val="000000"/>
                </a:solidFill>
                <a:latin typeface="Calibri"/>
              </a:rPr>
              <a:t>Soheil Hajibaba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CA68DA-DAF6-0563-299D-EED0CFD7A17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31472" y="4357150"/>
            <a:ext cx="2900860" cy="92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39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1685" y="211987"/>
            <a:ext cx="8945033" cy="508000"/>
          </a:xfrm>
        </p:spPr>
        <p:txBody>
          <a:bodyPr/>
          <a:lstStyle/>
          <a:p>
            <a:r>
              <a:rPr kumimoji="1" lang="en-US" altLang="ja-JP" i="1" dirty="0"/>
              <a:t>FEA emittance measurement</a:t>
            </a:r>
            <a:endParaRPr kumimoji="1" lang="ja-JP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803293" y="6581629"/>
            <a:ext cx="533400" cy="320675"/>
          </a:xfrm>
          <a:prstGeom prst="rect">
            <a:avLst/>
          </a:prstGeom>
        </p:spPr>
        <p:txBody>
          <a:bodyPr/>
          <a:lstStyle/>
          <a:p>
            <a:fld id="{5B109E20-84B7-4546-87E7-71D786CCDBC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282" y="548680"/>
            <a:ext cx="3418412" cy="544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391478" y="1341368"/>
            <a:ext cx="7630885" cy="5400000"/>
            <a:chOff x="3030017" y="1815451"/>
            <a:chExt cx="4719591" cy="3339813"/>
          </a:xfrm>
        </p:grpSpPr>
        <p:grpSp>
          <p:nvGrpSpPr>
            <p:cNvPr id="6" name="Group 5"/>
            <p:cNvGrpSpPr/>
            <p:nvPr/>
          </p:nvGrpSpPr>
          <p:grpSpPr>
            <a:xfrm>
              <a:off x="4922095" y="3433370"/>
              <a:ext cx="330350" cy="216024"/>
              <a:chOff x="4922095" y="2929466"/>
              <a:chExt cx="330350" cy="216024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4922095" y="2929466"/>
                <a:ext cx="324036" cy="2160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>
                <a:off x="4928445" y="2935880"/>
                <a:ext cx="324000" cy="20520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V="1">
                <a:off x="4928445" y="2929530"/>
                <a:ext cx="324000" cy="20520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4528738" y="3181915"/>
              <a:ext cx="1872705" cy="216000"/>
              <a:chOff x="4528738" y="3181915"/>
              <a:chExt cx="1872705" cy="216000"/>
            </a:xfrm>
          </p:grpSpPr>
          <p:grpSp>
            <p:nvGrpSpPr>
              <p:cNvPr id="88" name="Group 87"/>
              <p:cNvGrpSpPr/>
              <p:nvPr/>
            </p:nvGrpSpPr>
            <p:grpSpPr>
              <a:xfrm rot="5400000">
                <a:off x="5221551" y="2489102"/>
                <a:ext cx="216000" cy="1601626"/>
                <a:chOff x="8371452" y="2442040"/>
                <a:chExt cx="216000" cy="1601626"/>
              </a:xfrm>
            </p:grpSpPr>
            <p:sp>
              <p:nvSpPr>
                <p:cNvPr id="90" name="Isosceles Triangle 89"/>
                <p:cNvSpPr/>
                <p:nvPr/>
              </p:nvSpPr>
              <p:spPr>
                <a:xfrm>
                  <a:off x="8445510" y="3846199"/>
                  <a:ext cx="69851" cy="197467"/>
                </a:xfrm>
                <a:prstGeom prst="triangl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600"/>
                </a:p>
              </p:txBody>
            </p:sp>
            <p:sp>
              <p:nvSpPr>
                <p:cNvPr id="91" name="Isosceles Triangle 90"/>
                <p:cNvSpPr/>
                <p:nvPr/>
              </p:nvSpPr>
              <p:spPr>
                <a:xfrm flipV="1">
                  <a:off x="8371452" y="3486052"/>
                  <a:ext cx="216000" cy="441609"/>
                </a:xfrm>
                <a:prstGeom prst="triangl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600"/>
                </a:p>
              </p:txBody>
            </p:sp>
            <p:sp>
              <p:nvSpPr>
                <p:cNvPr id="92" name="Isosceles Triangle 91"/>
                <p:cNvSpPr/>
                <p:nvPr/>
              </p:nvSpPr>
              <p:spPr>
                <a:xfrm>
                  <a:off x="8373558" y="2442040"/>
                  <a:ext cx="213358" cy="1050363"/>
                </a:xfrm>
                <a:prstGeom prst="triangl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600"/>
                </a:p>
              </p:txBody>
            </p:sp>
          </p:grpSp>
          <p:sp>
            <p:nvSpPr>
              <p:cNvPr id="89" name="Isosceles Triangle 88"/>
              <p:cNvSpPr/>
              <p:nvPr/>
            </p:nvSpPr>
            <p:spPr>
              <a:xfrm rot="16200000" flipH="1">
                <a:off x="6043632" y="2997656"/>
                <a:ext cx="131253" cy="584369"/>
              </a:xfrm>
              <a:prstGeom prst="triangl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60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310768" y="3325812"/>
              <a:ext cx="255623" cy="118800"/>
              <a:chOff x="3542401" y="3222000"/>
              <a:chExt cx="255623" cy="118800"/>
            </a:xfrm>
          </p:grpSpPr>
          <p:sp>
            <p:nvSpPr>
              <p:cNvPr id="86" name="Rounded Rectangle 85"/>
              <p:cNvSpPr/>
              <p:nvPr/>
            </p:nvSpPr>
            <p:spPr>
              <a:xfrm>
                <a:off x="3582000" y="3222000"/>
                <a:ext cx="216024" cy="118800"/>
              </a:xfrm>
              <a:prstGeom prst="roundRect">
                <a:avLst>
                  <a:gd name="adj" fmla="val 22546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7" name="Rectangle 86"/>
              <p:cNvSpPr/>
              <p:nvPr/>
            </p:nvSpPr>
            <p:spPr>
              <a:xfrm flipV="1">
                <a:off x="3542401" y="3258000"/>
                <a:ext cx="36015" cy="36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030017" y="2289362"/>
              <a:ext cx="3510650" cy="851718"/>
              <a:chOff x="2299750" y="2357000"/>
              <a:chExt cx="3510650" cy="851718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2299750" y="3160800"/>
                <a:ext cx="1197950" cy="4791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3230400" y="2620800"/>
                <a:ext cx="129600" cy="306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3960000" y="2357000"/>
                <a:ext cx="129600" cy="396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089600" y="2357000"/>
                <a:ext cx="1591200" cy="108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5680800" y="2357000"/>
                <a:ext cx="129600" cy="396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3358800" y="2641228"/>
                <a:ext cx="594000" cy="72008"/>
              </a:xfrm>
              <a:prstGeom prst="rect">
                <a:avLst/>
              </a:prstGeom>
              <a:solidFill>
                <a:srgbClr val="17704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0" name="Trapezoid 9"/>
            <p:cNvSpPr/>
            <p:nvPr/>
          </p:nvSpPr>
          <p:spPr>
            <a:xfrm rot="5400000">
              <a:off x="4076767" y="3255141"/>
              <a:ext cx="396000" cy="72000"/>
            </a:xfrm>
            <a:prstGeom prst="trapezoid">
              <a:avLst>
                <a:gd name="adj" fmla="val 71880"/>
              </a:avLst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310768" y="3122612"/>
              <a:ext cx="255623" cy="118800"/>
              <a:chOff x="3542401" y="3222000"/>
              <a:chExt cx="255623" cy="118800"/>
            </a:xfrm>
          </p:grpSpPr>
          <p:sp>
            <p:nvSpPr>
              <p:cNvPr id="78" name="Rounded Rectangle 77"/>
              <p:cNvSpPr/>
              <p:nvPr/>
            </p:nvSpPr>
            <p:spPr>
              <a:xfrm>
                <a:off x="3582000" y="3222000"/>
                <a:ext cx="216024" cy="118800"/>
              </a:xfrm>
              <a:prstGeom prst="roundRect">
                <a:avLst>
                  <a:gd name="adj" fmla="val 22546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9" name="Rectangle 78"/>
              <p:cNvSpPr/>
              <p:nvPr/>
            </p:nvSpPr>
            <p:spPr>
              <a:xfrm flipV="1">
                <a:off x="3542401" y="3258000"/>
                <a:ext cx="36015" cy="36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 flipV="1">
              <a:off x="4006267" y="3247962"/>
              <a:ext cx="414000" cy="79200"/>
            </a:xfrm>
            <a:prstGeom prst="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3982967" y="3287562"/>
              <a:ext cx="50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4490767" y="3235955"/>
              <a:ext cx="54000" cy="1254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" name="Right Triangle 14"/>
            <p:cNvSpPr/>
            <p:nvPr/>
          </p:nvSpPr>
          <p:spPr>
            <a:xfrm flipH="1">
              <a:off x="4652167" y="2980814"/>
              <a:ext cx="124200" cy="232200"/>
            </a:xfrm>
            <a:prstGeom prst="rtTriangle">
              <a:avLst/>
            </a:prstGeom>
            <a:solidFill>
              <a:srgbClr val="4597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770967" y="2845812"/>
              <a:ext cx="75428" cy="367200"/>
            </a:xfrm>
            <a:prstGeom prst="rect">
              <a:avLst/>
            </a:prstGeom>
            <a:solidFill>
              <a:srgbClr val="4597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770967" y="2732409"/>
              <a:ext cx="367152" cy="183600"/>
            </a:xfrm>
            <a:prstGeom prst="roundRect">
              <a:avLst>
                <a:gd name="adj" fmla="val 34824"/>
              </a:avLst>
            </a:prstGeom>
            <a:solidFill>
              <a:srgbClr val="4597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30106" y="2732409"/>
              <a:ext cx="291600" cy="183600"/>
            </a:xfrm>
            <a:prstGeom prst="rect">
              <a:avLst/>
            </a:prstGeom>
            <a:solidFill>
              <a:srgbClr val="4597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9" name="Group 18"/>
            <p:cNvGrpSpPr/>
            <p:nvPr/>
          </p:nvGrpSpPr>
          <p:grpSpPr>
            <a:xfrm flipV="1">
              <a:off x="4652167" y="3379414"/>
              <a:ext cx="669539" cy="480605"/>
              <a:chOff x="3960000" y="3009597"/>
              <a:chExt cx="446359" cy="320403"/>
            </a:xfrm>
          </p:grpSpPr>
          <p:sp>
            <p:nvSpPr>
              <p:cNvPr id="74" name="Right Triangle 73"/>
              <p:cNvSpPr/>
              <p:nvPr/>
            </p:nvSpPr>
            <p:spPr>
              <a:xfrm flipH="1">
                <a:off x="3960000" y="3175200"/>
                <a:ext cx="82800" cy="154800"/>
              </a:xfrm>
              <a:prstGeom prst="rtTriangle">
                <a:avLst/>
              </a:prstGeom>
              <a:solidFill>
                <a:srgbClr val="4597A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4039200" y="3085199"/>
                <a:ext cx="50285" cy="244800"/>
              </a:xfrm>
              <a:prstGeom prst="rect">
                <a:avLst/>
              </a:prstGeom>
              <a:solidFill>
                <a:srgbClr val="4597A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4039200" y="3009597"/>
                <a:ext cx="244768" cy="122400"/>
              </a:xfrm>
              <a:prstGeom prst="roundRect">
                <a:avLst>
                  <a:gd name="adj" fmla="val 34824"/>
                </a:avLst>
              </a:prstGeom>
              <a:solidFill>
                <a:srgbClr val="4597A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4211959" y="3009597"/>
                <a:ext cx="194400" cy="122400"/>
              </a:xfrm>
              <a:prstGeom prst="rect">
                <a:avLst/>
              </a:prstGeom>
              <a:solidFill>
                <a:srgbClr val="4597A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 flipV="1">
              <a:off x="3030017" y="3397916"/>
              <a:ext cx="3510650" cy="895234"/>
              <a:chOff x="2299750" y="2344300"/>
              <a:chExt cx="3510650" cy="895234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2299750" y="3160800"/>
                <a:ext cx="1197950" cy="7873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3230400" y="2620800"/>
                <a:ext cx="129600" cy="306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3960000" y="2344300"/>
                <a:ext cx="129600" cy="396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4089600" y="2344300"/>
                <a:ext cx="1591200" cy="108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5680800" y="2344300"/>
                <a:ext cx="129600" cy="39600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3358800" y="2653928"/>
                <a:ext cx="594000" cy="72008"/>
              </a:xfrm>
              <a:prstGeom prst="rect">
                <a:avLst/>
              </a:prstGeom>
              <a:solidFill>
                <a:srgbClr val="17704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 flipV="1">
              <a:off x="5806367" y="3742237"/>
              <a:ext cx="323998" cy="1413027"/>
              <a:chOff x="6588223" y="938007"/>
              <a:chExt cx="359998" cy="1534322"/>
            </a:xfrm>
          </p:grpSpPr>
          <p:grpSp>
            <p:nvGrpSpPr>
              <p:cNvPr id="58" name="Group 228"/>
              <p:cNvGrpSpPr>
                <a:grpSpLocks/>
              </p:cNvGrpSpPr>
              <p:nvPr/>
            </p:nvGrpSpPr>
            <p:grpSpPr bwMode="auto">
              <a:xfrm>
                <a:off x="6588223" y="938007"/>
                <a:ext cx="359998" cy="1336283"/>
                <a:chOff x="4445002" y="3824263"/>
                <a:chExt cx="546102" cy="2667975"/>
              </a:xfrm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4445002" y="4873877"/>
                  <a:ext cx="546102" cy="1540533"/>
                </a:xfrm>
                <a:prstGeom prst="rect">
                  <a:avLst/>
                </a:prstGeom>
                <a:solidFill>
                  <a:srgbClr val="17704E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prstTxWarp prst="textNoShape">
                    <a:avLst/>
                  </a:prstTxWarp>
                </a:bodyPr>
                <a:lstStyle/>
                <a:p>
                  <a:pPr algn="ctr" defTabSz="457189">
                    <a:defRPr/>
                  </a:pPr>
                  <a:endParaRPr lang="en-US" sz="17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4547395" y="3824263"/>
                  <a:ext cx="354586" cy="266797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prstTxWarp prst="textNoShape">
                    <a:avLst/>
                  </a:prstTxWarp>
                </a:bodyPr>
                <a:lstStyle/>
                <a:p>
                  <a:pPr algn="ctr" defTabSz="457189">
                    <a:defRPr/>
                  </a:pPr>
                  <a:endParaRPr lang="en-US" sz="17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9" name="Rectangle 58"/>
              <p:cNvSpPr>
                <a:spLocks noChangeArrowheads="1"/>
              </p:cNvSpPr>
              <p:nvPr/>
            </p:nvSpPr>
            <p:spPr bwMode="auto">
              <a:xfrm>
                <a:off x="6705724" y="1463719"/>
                <a:ext cx="134999" cy="749711"/>
              </a:xfrm>
              <a:prstGeom prst="rect">
                <a:avLst/>
              </a:prstGeom>
              <a:solidFill>
                <a:srgbClr val="333399"/>
              </a:solidFill>
              <a:ln w="9525">
                <a:noFill/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 defTabSz="457189">
                  <a:defRPr/>
                </a:pPr>
                <a:endParaRPr lang="en-US" sz="1700">
                  <a:solidFill>
                    <a:srgbClr val="FFFFFF"/>
                  </a:solidFill>
                  <a:latin typeface="Arial Narrow" pitchFamily="-1" charset="0"/>
                </a:endParaRPr>
              </a:p>
            </p:txBody>
          </p:sp>
          <p:grpSp>
            <p:nvGrpSpPr>
              <p:cNvPr id="60" name="Group 59"/>
              <p:cNvGrpSpPr/>
              <p:nvPr/>
            </p:nvGrpSpPr>
            <p:grpSpPr>
              <a:xfrm>
                <a:off x="6696000" y="2204864"/>
                <a:ext cx="143998" cy="267465"/>
                <a:chOff x="6732258" y="2369447"/>
                <a:chExt cx="143998" cy="267465"/>
              </a:xfrm>
            </p:grpSpPr>
            <p:sp>
              <p:nvSpPr>
                <p:cNvPr id="61" name="L-Shape 60"/>
                <p:cNvSpPr/>
                <p:nvPr/>
              </p:nvSpPr>
              <p:spPr bwMode="auto">
                <a:xfrm flipH="1" flipV="1">
                  <a:off x="6734784" y="2369447"/>
                  <a:ext cx="85894" cy="115111"/>
                </a:xfrm>
                <a:prstGeom prst="corner">
                  <a:avLst>
                    <a:gd name="adj1" fmla="val 24359"/>
                    <a:gd name="adj2" fmla="val 28608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457189">
                    <a:defRPr/>
                  </a:pPr>
                  <a:endParaRPr lang="en-US" sz="1600"/>
                </a:p>
              </p:txBody>
            </p:sp>
            <p:grpSp>
              <p:nvGrpSpPr>
                <p:cNvPr id="62" name="Group 244"/>
                <p:cNvGrpSpPr>
                  <a:grpSpLocks/>
                </p:cNvGrpSpPr>
                <p:nvPr/>
              </p:nvGrpSpPr>
              <p:grpSpPr bwMode="auto">
                <a:xfrm flipV="1">
                  <a:off x="6732518" y="2458837"/>
                  <a:ext cx="88430" cy="121455"/>
                  <a:chOff x="5923751" y="6146798"/>
                  <a:chExt cx="264165" cy="228792"/>
                </a:xfrm>
                <a:solidFill>
                  <a:schemeClr val="accent2"/>
                </a:solidFill>
              </p:grpSpPr>
              <p:sp>
                <p:nvSpPr>
                  <p:cNvPr id="64" name="L-Shape 63"/>
                  <p:cNvSpPr/>
                  <p:nvPr/>
                </p:nvSpPr>
                <p:spPr>
                  <a:xfrm flipH="1">
                    <a:off x="5922974" y="6159189"/>
                    <a:ext cx="256587" cy="216843"/>
                  </a:xfrm>
                  <a:prstGeom prst="corner">
                    <a:avLst>
                      <a:gd name="adj1" fmla="val 24359"/>
                      <a:gd name="adj2" fmla="val 28608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457189">
                      <a:defRPr/>
                    </a:pPr>
                    <a:endParaRPr lang="en-US" sz="1600"/>
                  </a:p>
                </p:txBody>
              </p:sp>
              <p:sp>
                <p:nvSpPr>
                  <p:cNvPr id="65" name="L-Shape 64"/>
                  <p:cNvSpPr/>
                  <p:nvPr/>
                </p:nvSpPr>
                <p:spPr>
                  <a:xfrm flipH="1" flipV="1">
                    <a:off x="5930520" y="6146434"/>
                    <a:ext cx="256587" cy="216843"/>
                  </a:xfrm>
                  <a:prstGeom prst="corner">
                    <a:avLst>
                      <a:gd name="adj1" fmla="val 24359"/>
                      <a:gd name="adj2" fmla="val 28608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457189">
                      <a:defRPr/>
                    </a:pPr>
                    <a:endParaRPr lang="en-US" sz="1600"/>
                  </a:p>
                </p:txBody>
              </p:sp>
            </p:grpSp>
            <p:sp>
              <p:nvSpPr>
                <p:cNvPr id="63" name="L-Shape 62"/>
                <p:cNvSpPr/>
                <p:nvPr/>
              </p:nvSpPr>
              <p:spPr bwMode="auto">
                <a:xfrm flipH="1">
                  <a:off x="6732258" y="2405560"/>
                  <a:ext cx="143998" cy="231352"/>
                </a:xfrm>
                <a:prstGeom prst="corner">
                  <a:avLst>
                    <a:gd name="adj1" fmla="val 19048"/>
                    <a:gd name="adj2" fmla="val 19048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457189">
                    <a:defRPr/>
                  </a:pPr>
                  <a:endParaRPr lang="en-US" sz="1600"/>
                </a:p>
              </p:txBody>
            </p:sp>
          </p:grpSp>
        </p:grpSp>
        <p:cxnSp>
          <p:nvCxnSpPr>
            <p:cNvPr id="22" name="Curved Connector 21"/>
            <p:cNvCxnSpPr>
              <a:cxnSpLocks noChangeShapeType="1"/>
              <a:endCxn id="42" idx="0"/>
            </p:cNvCxnSpPr>
            <p:nvPr/>
          </p:nvCxnSpPr>
          <p:spPr bwMode="auto">
            <a:xfrm rot="5400000">
              <a:off x="4895017" y="2686363"/>
              <a:ext cx="432199" cy="54006"/>
            </a:xfrm>
            <a:prstGeom prst="curvedConnector3">
              <a:avLst>
                <a:gd name="adj1" fmla="val 50000"/>
              </a:avLst>
            </a:prstGeom>
            <a:ln>
              <a:headEnd/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3" name="TextBox 275"/>
            <p:cNvSpPr txBox="1">
              <a:spLocks noChangeArrowheads="1"/>
            </p:cNvSpPr>
            <p:nvPr/>
          </p:nvSpPr>
          <p:spPr bwMode="auto">
            <a:xfrm>
              <a:off x="5030106" y="2413500"/>
              <a:ext cx="791607" cy="2093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457189">
                <a:defRPr/>
              </a:pPr>
              <a:r>
                <a:rPr lang="en-US" sz="1600" dirty="0">
                  <a:latin typeface="Arial Narrow" pitchFamily="-1" charset="0"/>
                </a:rPr>
                <a:t>Solenoid lens</a:t>
              </a:r>
              <a:endParaRPr lang="en-US" sz="1600" baseline="-25000" dirty="0">
                <a:latin typeface="Arial Narrow" pitchFamily="-1" charset="0"/>
              </a:endParaRPr>
            </a:p>
          </p:txBody>
        </p:sp>
        <p:cxnSp>
          <p:nvCxnSpPr>
            <p:cNvPr id="24" name="Curved Connector 23"/>
            <p:cNvCxnSpPr>
              <a:cxnSpLocks noChangeShapeType="1"/>
            </p:cNvCxnSpPr>
            <p:nvPr/>
          </p:nvCxnSpPr>
          <p:spPr bwMode="auto">
            <a:xfrm rot="16200000" flipH="1">
              <a:off x="4086442" y="2281692"/>
              <a:ext cx="1010290" cy="421132"/>
            </a:xfrm>
            <a:prstGeom prst="curvedConnector3">
              <a:avLst>
                <a:gd name="adj1" fmla="val 50000"/>
              </a:avLst>
            </a:prstGeom>
            <a:ln>
              <a:headEnd/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TextBox 275"/>
            <p:cNvSpPr txBox="1">
              <a:spLocks noChangeArrowheads="1"/>
            </p:cNvSpPr>
            <p:nvPr/>
          </p:nvSpPr>
          <p:spPr bwMode="auto">
            <a:xfrm>
              <a:off x="4314203" y="1987113"/>
              <a:ext cx="877093" cy="2093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457189">
                <a:defRPr/>
              </a:pPr>
              <a:r>
                <a:rPr lang="en-US" sz="1600" dirty="0">
                  <a:latin typeface="Arial Narrow" pitchFamily="-1" charset="0"/>
                </a:rPr>
                <a:t>Anode (ground)</a:t>
              </a:r>
              <a:endParaRPr lang="en-US" sz="1600" baseline="-25000" dirty="0">
                <a:latin typeface="Arial Narrow" pitchFamily="-1" charset="0"/>
              </a:endParaRPr>
            </a:p>
          </p:txBody>
        </p:sp>
        <p:sp>
          <p:nvSpPr>
            <p:cNvPr id="26" name="TextBox 275"/>
            <p:cNvSpPr txBox="1">
              <a:spLocks noChangeArrowheads="1"/>
            </p:cNvSpPr>
            <p:nvPr/>
          </p:nvSpPr>
          <p:spPr bwMode="auto">
            <a:xfrm>
              <a:off x="6975499" y="2386973"/>
              <a:ext cx="598980" cy="3616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457189">
                <a:defRPr/>
              </a:pPr>
              <a:r>
                <a:rPr lang="en-US" sz="1600" dirty="0">
                  <a:latin typeface="Arial Narrow" pitchFamily="-1" charset="0"/>
                </a:rPr>
                <a:t>phosphor screen</a:t>
              </a:r>
              <a:endParaRPr lang="en-US" sz="1600" baseline="-25000" dirty="0">
                <a:latin typeface="Arial Narrow" pitchFamily="-1" charset="0"/>
              </a:endParaRPr>
            </a:p>
          </p:txBody>
        </p:sp>
        <p:cxnSp>
          <p:nvCxnSpPr>
            <p:cNvPr id="27" name="Curved Connector 26"/>
            <p:cNvCxnSpPr>
              <a:cxnSpLocks noChangeShapeType="1"/>
              <a:stCxn id="26" idx="1"/>
              <a:endCxn id="45" idx="3"/>
            </p:cNvCxnSpPr>
            <p:nvPr/>
          </p:nvCxnSpPr>
          <p:spPr bwMode="auto">
            <a:xfrm rot="10800000" flipV="1">
              <a:off x="6481953" y="2567810"/>
              <a:ext cx="493547" cy="717298"/>
            </a:xfrm>
            <a:prstGeom prst="curvedConnector3">
              <a:avLst>
                <a:gd name="adj1" fmla="val 50000"/>
              </a:avLst>
            </a:prstGeom>
            <a:ln>
              <a:headEnd/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8" name="Curved Connector 27"/>
            <p:cNvCxnSpPr>
              <a:cxnSpLocks noChangeShapeType="1"/>
              <a:stCxn id="29" idx="1"/>
              <a:endCxn id="63" idx="2"/>
            </p:cNvCxnSpPr>
            <p:nvPr/>
          </p:nvCxnSpPr>
          <p:spPr bwMode="auto">
            <a:xfrm rot="10800000">
              <a:off x="6032964" y="3848768"/>
              <a:ext cx="361016" cy="672605"/>
            </a:xfrm>
            <a:prstGeom prst="curvedConnector3">
              <a:avLst>
                <a:gd name="adj1" fmla="val 50000"/>
              </a:avLst>
            </a:prstGeom>
            <a:ln>
              <a:headEnd/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" name="TextBox 275"/>
            <p:cNvSpPr txBox="1">
              <a:spLocks noChangeArrowheads="1"/>
            </p:cNvSpPr>
            <p:nvPr/>
          </p:nvSpPr>
          <p:spPr bwMode="auto">
            <a:xfrm>
              <a:off x="6393980" y="4340535"/>
              <a:ext cx="540810" cy="3616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457189">
                <a:defRPr/>
              </a:pPr>
              <a:r>
                <a:rPr lang="en-US" sz="1600" dirty="0">
                  <a:latin typeface="Arial Narrow" pitchFamily="-1" charset="0"/>
                </a:rPr>
                <a:t>Faraday cup</a:t>
              </a:r>
              <a:endParaRPr lang="en-US" sz="1600" baseline="-25000" dirty="0">
                <a:latin typeface="Arial Narrow" pitchFamily="-1" charset="0"/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5682928" y="3865449"/>
              <a:ext cx="0" cy="576064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6130364" y="2601024"/>
              <a:ext cx="1179669" cy="1368152"/>
              <a:chOff x="6174814" y="2569274"/>
              <a:chExt cx="1179669" cy="136815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6454403" y="3001322"/>
                <a:ext cx="72000" cy="504072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6454387" y="3109317"/>
                <a:ext cx="72016" cy="288060"/>
              </a:xfrm>
              <a:prstGeom prst="rect">
                <a:avLst/>
              </a:prstGeom>
              <a:solidFill>
                <a:srgbClr val="10FF0E"/>
              </a:solidFill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grpSp>
            <p:nvGrpSpPr>
              <p:cNvPr id="47" name="Group 46"/>
              <p:cNvGrpSpPr/>
              <p:nvPr/>
            </p:nvGrpSpPr>
            <p:grpSpPr>
              <a:xfrm>
                <a:off x="6526519" y="2569274"/>
                <a:ext cx="827964" cy="504056"/>
                <a:chOff x="5796252" y="2636912"/>
                <a:chExt cx="827964" cy="504056"/>
              </a:xfrm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5810552" y="2636912"/>
                  <a:ext cx="129600" cy="396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5940152" y="2924944"/>
                  <a:ext cx="594000" cy="72008"/>
                </a:xfrm>
                <a:prstGeom prst="rect">
                  <a:avLst/>
                </a:prstGeom>
                <a:solidFill>
                  <a:srgbClr val="17704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6516216" y="2888970"/>
                  <a:ext cx="108000" cy="251998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5796252" y="3079768"/>
                  <a:ext cx="719995" cy="612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 flipV="1">
                <a:off x="6526403" y="3433370"/>
                <a:ext cx="827964" cy="504056"/>
                <a:chOff x="5796252" y="2636912"/>
                <a:chExt cx="827964" cy="504056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5810552" y="2636912"/>
                  <a:ext cx="129600" cy="396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5940152" y="2924944"/>
                  <a:ext cx="594000" cy="72008"/>
                </a:xfrm>
                <a:prstGeom prst="rect">
                  <a:avLst/>
                </a:prstGeom>
                <a:solidFill>
                  <a:srgbClr val="17704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6516216" y="2888970"/>
                  <a:ext cx="108000" cy="251998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5796252" y="3079768"/>
                  <a:ext cx="719995" cy="612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cxnSp>
            <p:nvCxnSpPr>
              <p:cNvPr id="49" name="Straight Arrow Connector 48"/>
              <p:cNvCxnSpPr/>
              <p:nvPr/>
            </p:nvCxnSpPr>
            <p:spPr>
              <a:xfrm flipV="1">
                <a:off x="6174814" y="3565923"/>
                <a:ext cx="639688" cy="8384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275"/>
            <p:cNvSpPr txBox="1">
              <a:spLocks noChangeArrowheads="1"/>
            </p:cNvSpPr>
            <p:nvPr/>
          </p:nvSpPr>
          <p:spPr bwMode="auto">
            <a:xfrm>
              <a:off x="4491350" y="4531763"/>
              <a:ext cx="854533" cy="2093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457189">
                <a:defRPr/>
              </a:pPr>
              <a:r>
                <a:rPr lang="en-US" sz="1600" dirty="0">
                  <a:latin typeface="Arial Narrow" pitchFamily="-1" charset="0"/>
                </a:rPr>
                <a:t>FEA at – 20kV</a:t>
              </a:r>
              <a:endParaRPr lang="en-US" sz="1600" baseline="-25000" dirty="0">
                <a:latin typeface="Arial Narrow" pitchFamily="-1" charset="0"/>
              </a:endParaRPr>
            </a:p>
          </p:txBody>
        </p:sp>
        <p:cxnSp>
          <p:nvCxnSpPr>
            <p:cNvPr id="33" name="Curved Connector 32"/>
            <p:cNvCxnSpPr>
              <a:cxnSpLocks noChangeShapeType="1"/>
              <a:stCxn id="32" idx="0"/>
            </p:cNvCxnSpPr>
            <p:nvPr/>
          </p:nvCxnSpPr>
          <p:spPr bwMode="auto">
            <a:xfrm rot="16200000" flipV="1">
              <a:off x="4217719" y="3830864"/>
              <a:ext cx="1023300" cy="378496"/>
            </a:xfrm>
            <a:prstGeom prst="curvedConnector3">
              <a:avLst>
                <a:gd name="adj1" fmla="val 50000"/>
              </a:avLst>
            </a:prstGeom>
            <a:ln>
              <a:headEnd/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/>
            <p:nvPr/>
          </p:nvGrpSpPr>
          <p:grpSpPr>
            <a:xfrm>
              <a:off x="4922095" y="2929466"/>
              <a:ext cx="330350" cy="216024"/>
              <a:chOff x="4922095" y="2929466"/>
              <a:chExt cx="330350" cy="216024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4922095" y="2929466"/>
                <a:ext cx="324036" cy="2160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>
                <a:off x="4928445" y="2935880"/>
                <a:ext cx="324000" cy="20520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V="1">
                <a:off x="4928445" y="2929530"/>
                <a:ext cx="324000" cy="205200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Arrow Connector 34"/>
            <p:cNvCxnSpPr/>
            <p:nvPr/>
          </p:nvCxnSpPr>
          <p:spPr>
            <a:xfrm>
              <a:off x="5688281" y="2152588"/>
              <a:ext cx="2061327" cy="0"/>
            </a:xfrm>
            <a:prstGeom prst="straightConnector1">
              <a:avLst/>
            </a:prstGeom>
            <a:ln w="9525" cmpd="sng"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5968365" y="2061876"/>
              <a:ext cx="0" cy="1644669"/>
            </a:xfrm>
            <a:prstGeom prst="line">
              <a:avLst/>
            </a:prstGeom>
            <a:ln w="6350" cmpd="sng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5968365" y="2077824"/>
              <a:ext cx="0" cy="140460"/>
            </a:xfrm>
            <a:prstGeom prst="line">
              <a:avLst/>
            </a:prstGeom>
            <a:ln w="6350" cmpd="sng"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497359" y="1815451"/>
              <a:ext cx="542513" cy="285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i="1" dirty="0">
                  <a:latin typeface="Arial"/>
                  <a:cs typeface="Arial"/>
                </a:rPr>
                <a:t>L</a:t>
              </a:r>
              <a:r>
                <a:rPr kumimoji="1" lang="en-US" altLang="ja-JP" sz="2400" dirty="0">
                  <a:latin typeface="Arial"/>
                  <a:cs typeface="Arial"/>
                </a:rPr>
                <a:t> = 0</a:t>
              </a:r>
              <a:endParaRPr kumimoji="1" lang="ja-JP" altLang="en-US" sz="2400" dirty="0">
                <a:latin typeface="Arial"/>
                <a:cs typeface="Arial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6438265" y="2077824"/>
              <a:ext cx="0" cy="140460"/>
            </a:xfrm>
            <a:prstGeom prst="line">
              <a:avLst/>
            </a:prstGeom>
            <a:ln w="6350" cmpd="sng"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211982" y="1815451"/>
              <a:ext cx="272842" cy="285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i="1" dirty="0">
                  <a:latin typeface="Arial"/>
                  <a:cs typeface="Arial"/>
                </a:rPr>
                <a:t>L</a:t>
              </a:r>
              <a:r>
                <a:rPr kumimoji="1" lang="en-US" altLang="ja-JP" sz="2400" dirty="0">
                  <a:latin typeface="Arial"/>
                  <a:cs typeface="Arial"/>
                </a:rPr>
                <a:t> </a:t>
              </a:r>
              <a:endParaRPr kumimoji="1" lang="ja-JP" altLang="en-US" sz="2400" dirty="0">
                <a:latin typeface="Arial"/>
                <a:cs typeface="Arial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916924" y="3211566"/>
              <a:ext cx="202183" cy="1540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3215680" y="548680"/>
            <a:ext cx="4997669" cy="1221141"/>
            <a:chOff x="3046840" y="430228"/>
            <a:chExt cx="4997665" cy="1221141"/>
          </a:xfrm>
        </p:grpSpPr>
        <p:grpSp>
          <p:nvGrpSpPr>
            <p:cNvPr id="96" name="Group 95"/>
            <p:cNvGrpSpPr>
              <a:grpSpLocks noChangeAspect="1"/>
            </p:cNvGrpSpPr>
            <p:nvPr/>
          </p:nvGrpSpPr>
          <p:grpSpPr>
            <a:xfrm>
              <a:off x="3046840" y="700863"/>
              <a:ext cx="4997665" cy="950506"/>
              <a:chOff x="6301163" y="1772816"/>
              <a:chExt cx="4164720" cy="792088"/>
            </a:xfrm>
          </p:grpSpPr>
          <p:pic>
            <p:nvPicPr>
              <p:cNvPr id="97" name="Picture 5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70" t="31221" r="28225" b="24775"/>
              <a:stretch/>
            </p:blipFill>
            <p:spPr bwMode="auto">
              <a:xfrm>
                <a:off x="9673794" y="1772816"/>
                <a:ext cx="792089" cy="792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98" name="Straight Connector 97"/>
              <p:cNvCxnSpPr/>
              <p:nvPr/>
            </p:nvCxnSpPr>
            <p:spPr>
              <a:xfrm>
                <a:off x="6301163" y="2492896"/>
                <a:ext cx="1224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TextBox 105"/>
            <p:cNvSpPr txBox="1"/>
            <p:nvPr/>
          </p:nvSpPr>
          <p:spPr>
            <a:xfrm>
              <a:off x="4053468" y="430228"/>
              <a:ext cx="2759577" cy="576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Focused beam (by solenoid)</a:t>
              </a:r>
            </a:p>
            <a:p>
              <a:pPr algn="ctr"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[un-collimated, </a:t>
              </a:r>
              <a:r>
                <a:rPr kumimoji="1" lang="en-US" altLang="ja-JP" kern="1000" spc="31" dirty="0" err="1">
                  <a:cs typeface="Franklin Gothic Book"/>
                </a:rPr>
                <a:t>kcol</a:t>
              </a:r>
              <a:r>
                <a:rPr kumimoji="1" lang="en-US" altLang="ja-JP" kern="1000" spc="31" dirty="0">
                  <a:cs typeface="Franklin Gothic Book"/>
                </a:rPr>
                <a:t> = 0]</a:t>
              </a:r>
              <a:endParaRPr kumimoji="1" lang="ja-JP" altLang="en-US" kern="1000" spc="31" dirty="0" err="1">
                <a:cs typeface="Franklin Gothic Book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3438490" y="4581127"/>
            <a:ext cx="4876875" cy="1440160"/>
            <a:chOff x="2986738" y="5347455"/>
            <a:chExt cx="4876865" cy="1440161"/>
          </a:xfrm>
        </p:grpSpPr>
        <p:grpSp>
          <p:nvGrpSpPr>
            <p:cNvPr id="99" name="Group 98"/>
            <p:cNvGrpSpPr>
              <a:grpSpLocks noChangeAspect="1"/>
            </p:cNvGrpSpPr>
            <p:nvPr/>
          </p:nvGrpSpPr>
          <p:grpSpPr>
            <a:xfrm>
              <a:off x="2986738" y="5347455"/>
              <a:ext cx="4876865" cy="1440161"/>
              <a:chOff x="5722774" y="3111634"/>
              <a:chExt cx="6096068" cy="1800201"/>
            </a:xfrm>
          </p:grpSpPr>
          <p:grpSp>
            <p:nvGrpSpPr>
              <p:cNvPr id="100" name="Group 99"/>
              <p:cNvGrpSpPr>
                <a:grpSpLocks noChangeAspect="1"/>
              </p:cNvGrpSpPr>
              <p:nvPr/>
            </p:nvGrpSpPr>
            <p:grpSpPr>
              <a:xfrm>
                <a:off x="5797933" y="3723703"/>
                <a:ext cx="6020909" cy="1188132"/>
                <a:chOff x="6301163" y="3876796"/>
                <a:chExt cx="4013933" cy="792088"/>
              </a:xfrm>
            </p:grpSpPr>
            <p:pic>
              <p:nvPicPr>
                <p:cNvPr id="102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771" t="26536" r="28225" b="29458"/>
                <a:stretch/>
              </p:blipFill>
              <p:spPr bwMode="auto">
                <a:xfrm>
                  <a:off x="9523008" y="3876796"/>
                  <a:ext cx="792088" cy="792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6301163" y="4205213"/>
                  <a:ext cx="1224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1" name="TextBox 100"/>
              <p:cNvSpPr txBox="1"/>
              <p:nvPr/>
            </p:nvSpPr>
            <p:spPr>
              <a:xfrm>
                <a:off x="5722774" y="3111634"/>
                <a:ext cx="230912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endParaRPr lang="de-CH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4377270" y="5539478"/>
              <a:ext cx="2227077" cy="624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Focused beam </a:t>
              </a:r>
            </a:p>
            <a:p>
              <a:pPr algn="ctr"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[collimated, </a:t>
              </a:r>
              <a:r>
                <a:rPr kumimoji="1" lang="en-US" altLang="ja-JP" kern="1000" spc="31" dirty="0" err="1">
                  <a:cs typeface="Franklin Gothic Book"/>
                </a:rPr>
                <a:t>kcol</a:t>
              </a:r>
              <a:r>
                <a:rPr kumimoji="1" lang="en-US" altLang="ja-JP" kern="1000" spc="31" dirty="0">
                  <a:cs typeface="Franklin Gothic Book"/>
                </a:rPr>
                <a:t> = 1]</a:t>
              </a:r>
              <a:endParaRPr kumimoji="1" lang="ja-JP" altLang="en-US" kern="1000" spc="31" dirty="0" err="1">
                <a:cs typeface="Franklin Gothic Book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72F5602-BA7E-534E-8E86-3F8AFABD864C}"/>
              </a:ext>
            </a:extLst>
          </p:cNvPr>
          <p:cNvGrpSpPr/>
          <p:nvPr/>
        </p:nvGrpSpPr>
        <p:grpSpPr>
          <a:xfrm>
            <a:off x="10933" y="645362"/>
            <a:ext cx="3384376" cy="5851823"/>
            <a:chOff x="4644008" y="766600"/>
            <a:chExt cx="3384376" cy="5851822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AA13A20-D549-8943-9C6A-9C6EBA3D091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44008" y="766600"/>
              <a:ext cx="3384376" cy="5851822"/>
              <a:chOff x="1115130" y="-2582909"/>
              <a:chExt cx="3930098" cy="6795410"/>
            </a:xfrm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4F8F035-8FE1-C540-BB7F-2FA84820FC16}"/>
                  </a:ext>
                </a:extLst>
              </p:cNvPr>
              <p:cNvSpPr/>
              <p:nvPr/>
            </p:nvSpPr>
            <p:spPr bwMode="auto">
              <a:xfrm>
                <a:off x="1115130" y="-2582909"/>
                <a:ext cx="3930098" cy="6795410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 dirty="0">
                  <a:latin typeface="Times" charset="0"/>
                </a:endParaRPr>
              </a:p>
            </p:txBody>
          </p:sp>
          <p:pic>
            <p:nvPicPr>
              <p:cNvPr id="115" name="Picture 114" descr="Figure1_SEM.tiff">
                <a:extLst>
                  <a:ext uri="{FF2B5EF4-FFF2-40B4-BE49-F238E27FC236}">
                    <a16:creationId xmlns:a16="http://schemas.microsoft.com/office/drawing/2014/main" id="{7FB1F6A7-3011-9947-B846-D16F6E5E31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19" t="21329" r="53583"/>
              <a:stretch/>
            </p:blipFill>
            <p:spPr>
              <a:xfrm>
                <a:off x="1560593" y="-2252197"/>
                <a:ext cx="3024954" cy="2832147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12" name="Picture 111" descr="Figure1_SEM.tiff">
              <a:extLst>
                <a:ext uri="{FF2B5EF4-FFF2-40B4-BE49-F238E27FC236}">
                  <a16:creationId xmlns:a16="http://schemas.microsoft.com/office/drawing/2014/main" id="{32DC04FE-525E-0C4F-B4E5-0E5D1C8469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20"/>
            <a:stretch/>
          </p:blipFill>
          <p:spPr>
            <a:xfrm>
              <a:off x="4992365" y="3573016"/>
              <a:ext cx="2892003" cy="2996952"/>
            </a:xfrm>
            <a:prstGeom prst="rect">
              <a:avLst/>
            </a:prstGeom>
            <a:ln>
              <a:noFill/>
            </a:ln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A672B41-61D0-6B4A-BF9A-9657C3AEBE6C}"/>
                </a:ext>
              </a:extLst>
            </p:cNvPr>
            <p:cNvSpPr txBox="1"/>
            <p:nvPr/>
          </p:nvSpPr>
          <p:spPr>
            <a:xfrm>
              <a:off x="4860032" y="908713"/>
              <a:ext cx="2119916" cy="91612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Double-Gate FEA</a:t>
              </a:r>
            </a:p>
            <a:p>
              <a:pPr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10 µm-pitch, 10</a:t>
              </a:r>
              <a:r>
                <a:rPr kumimoji="1" lang="en-US" altLang="ja-JP" kern="1000" spc="31" baseline="30000" dirty="0">
                  <a:cs typeface="Franklin Gothic Book"/>
                </a:rPr>
                <a:t>4</a:t>
              </a:r>
              <a:r>
                <a:rPr kumimoji="1" lang="en-US" altLang="ja-JP" kern="1000" spc="31" dirty="0">
                  <a:cs typeface="Franklin Gothic Book"/>
                </a:rPr>
                <a:t> tips</a:t>
              </a:r>
            </a:p>
            <a:p>
              <a:pPr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1 mm-</a:t>
              </a:r>
              <a:r>
                <a:rPr kumimoji="1" lang="en-US" altLang="ja-JP" kern="1000" spc="31" dirty="0" err="1">
                  <a:cs typeface="Franklin Gothic Book"/>
                </a:rPr>
                <a:t>dia</a:t>
              </a:r>
              <a:endParaRPr kumimoji="1" lang="ja-JP" altLang="en-US" kern="1000" spc="31" dirty="0" err="1">
                <a:cs typeface="Franklin Gothic Book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4053B62B-4ADD-7342-B206-3BB7694F2166}"/>
              </a:ext>
            </a:extLst>
          </p:cNvPr>
          <p:cNvSpPr txBox="1"/>
          <p:nvPr/>
        </p:nvSpPr>
        <p:spPr>
          <a:xfrm>
            <a:off x="10658273" y="2276872"/>
            <a:ext cx="1384097" cy="8925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sz="1600" dirty="0" err="1"/>
              <a:t>Uncollimated</a:t>
            </a:r>
            <a:endParaRPr lang="de-CH" sz="1600" dirty="0"/>
          </a:p>
          <a:p>
            <a:r>
              <a:rPr lang="de-CH" sz="1600" dirty="0"/>
              <a:t>Beam (k=0) </a:t>
            </a:r>
          </a:p>
          <a:p>
            <a:r>
              <a:rPr lang="de-CH" sz="2000" dirty="0"/>
              <a:t>ɛ = 1.2  </a:t>
            </a:r>
            <a:r>
              <a:rPr lang="de-CH" sz="2000" dirty="0" err="1">
                <a:sym typeface="Symbol"/>
              </a:rPr>
              <a:t>μ</a:t>
            </a:r>
            <a:r>
              <a:rPr lang="de-CH" sz="2000" dirty="0" err="1"/>
              <a:t>m</a:t>
            </a:r>
            <a:endParaRPr lang="de-CH" sz="2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FCF6079-558F-6F45-B135-8FDBA6542F8D}"/>
              </a:ext>
            </a:extLst>
          </p:cNvPr>
          <p:cNvSpPr txBox="1"/>
          <p:nvPr/>
        </p:nvSpPr>
        <p:spPr>
          <a:xfrm>
            <a:off x="9969213" y="4965171"/>
            <a:ext cx="1656961" cy="8925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sz="1600" dirty="0" err="1"/>
              <a:t>Collimated</a:t>
            </a:r>
            <a:r>
              <a:rPr lang="de-CH" sz="1600" dirty="0"/>
              <a:t> beam (k=1)</a:t>
            </a:r>
          </a:p>
          <a:p>
            <a:r>
              <a:rPr lang="de-CH" sz="2000" dirty="0"/>
              <a:t>ɛ = 0.13 </a:t>
            </a:r>
            <a:r>
              <a:rPr lang="de-CH" sz="2000" dirty="0" err="1">
                <a:sym typeface="Symbol"/>
              </a:rPr>
              <a:t>μ</a:t>
            </a:r>
            <a:r>
              <a:rPr lang="de-CH" sz="2000" dirty="0" err="1"/>
              <a:t>m</a:t>
            </a:r>
            <a:endParaRPr lang="de-CH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717797-47E6-7D4F-B468-3E779A1683A5}"/>
              </a:ext>
            </a:extLst>
          </p:cNvPr>
          <p:cNvSpPr/>
          <p:nvPr/>
        </p:nvSpPr>
        <p:spPr>
          <a:xfrm>
            <a:off x="10060686" y="3291781"/>
            <a:ext cx="2010487" cy="3796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kumimoji="1" lang="en-US" altLang="ja-JP" sz="1867" i="1" dirty="0"/>
              <a:t>E</a:t>
            </a:r>
            <a:r>
              <a:rPr kumimoji="1" lang="en-US" altLang="ja-JP" sz="1867" baseline="-25000" dirty="0"/>
              <a:t>t</a:t>
            </a:r>
            <a:r>
              <a:rPr kumimoji="1" lang="en-US" altLang="ja-JP" sz="1867" dirty="0"/>
              <a:t> = 11.8 eV (k = 0)</a:t>
            </a:r>
            <a:endParaRPr kumimoji="1" lang="ja-JP" altLang="en-US" sz="1867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EE0DC51-0086-7B4D-84EC-33ECD26E7CD9}"/>
              </a:ext>
            </a:extLst>
          </p:cNvPr>
          <p:cNvSpPr/>
          <p:nvPr/>
        </p:nvSpPr>
        <p:spPr>
          <a:xfrm>
            <a:off x="9456374" y="5974445"/>
            <a:ext cx="2592376" cy="379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kumimoji="1" lang="en-US" altLang="ja-JP" sz="1867" i="1" dirty="0"/>
              <a:t>E</a:t>
            </a:r>
            <a:r>
              <a:rPr kumimoji="1" lang="en-US" altLang="ja-JP" sz="1867" baseline="-25000" dirty="0"/>
              <a:t>t</a:t>
            </a:r>
            <a:r>
              <a:rPr kumimoji="1" lang="en-US" altLang="ja-JP" sz="1867" dirty="0"/>
              <a:t> = 0.13±0.06 eV (k = 1)</a:t>
            </a:r>
            <a:endParaRPr kumimoji="1" lang="ja-JP" altLang="en-US" sz="1867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A411629-6E1D-134D-8A34-4E910FAAFE2B}"/>
              </a:ext>
            </a:extLst>
          </p:cNvPr>
          <p:cNvSpPr txBox="1"/>
          <p:nvPr/>
        </p:nvSpPr>
        <p:spPr>
          <a:xfrm>
            <a:off x="9022363" y="6576757"/>
            <a:ext cx="2589964" cy="22556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1467" dirty="0">
                <a:solidFill>
                  <a:srgbClr val="000000"/>
                </a:solidFill>
                <a:latin typeface="Calibri"/>
              </a:rPr>
              <a:t>S. Tsujino et al. Nat Comm (2016).</a:t>
            </a:r>
          </a:p>
        </p:txBody>
      </p:sp>
      <p:sp>
        <p:nvSpPr>
          <p:cNvPr id="120" name="TextBox 275">
            <a:extLst>
              <a:ext uri="{FF2B5EF4-FFF2-40B4-BE49-F238E27FC236}">
                <a16:creationId xmlns:a16="http://schemas.microsoft.com/office/drawing/2014/main" id="{D3FB2794-D4BA-9342-B4C4-2A8B01812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193" y="3429001"/>
            <a:ext cx="833553" cy="33855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189">
              <a:defRPr/>
            </a:pPr>
            <a:r>
              <a:rPr lang="en-US" sz="1600" dirty="0">
                <a:latin typeface="Arial Narrow" pitchFamily="-1" charset="0"/>
              </a:rPr>
              <a:t>camera</a:t>
            </a:r>
            <a:endParaRPr lang="en-US" sz="1600" baseline="-25000" dirty="0">
              <a:latin typeface="Arial Narrow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772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4" grpId="0" animBg="1"/>
      <p:bldP spid="10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FA5A28C5-A389-2F41-854D-36548DFD1BE6}"/>
              </a:ext>
            </a:extLst>
          </p:cNvPr>
          <p:cNvGrpSpPr/>
          <p:nvPr/>
        </p:nvGrpSpPr>
        <p:grpSpPr>
          <a:xfrm>
            <a:off x="8327533" y="1551965"/>
            <a:ext cx="3864468" cy="3388800"/>
            <a:chOff x="4455075" y="1163147"/>
            <a:chExt cx="2898351" cy="2541600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8CEF7A88-AA1A-CD4B-B15D-8010DFC035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254" r="50483"/>
            <a:stretch/>
          </p:blipFill>
          <p:spPr>
            <a:xfrm>
              <a:off x="4455075" y="1163147"/>
              <a:ext cx="2809047" cy="2541600"/>
            </a:xfrm>
            <a:prstGeom prst="rect">
              <a:avLst/>
            </a:prstGeom>
            <a:ln>
              <a:noFill/>
            </a:ln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82DF318-0AAB-8747-B0F4-77ACB238BBB0}"/>
                </a:ext>
              </a:extLst>
            </p:cNvPr>
            <p:cNvSpPr txBox="1"/>
            <p:nvPr/>
          </p:nvSpPr>
          <p:spPr>
            <a:xfrm>
              <a:off x="6023087" y="1314649"/>
              <a:ext cx="1330339" cy="550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Direct beam</a:t>
              </a: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GB" sz="2400" dirty="0">
                  <a:solidFill>
                    <a:srgbClr val="000000"/>
                  </a:solidFill>
                  <a:latin typeface="Calibri"/>
                </a:rPr>
                <a:t>s</a:t>
              </a:r>
              <a:r>
                <a:rPr lang="en-GB" sz="2400" baseline="-25000" dirty="0">
                  <a:solidFill>
                    <a:srgbClr val="000000"/>
                  </a:solidFill>
                  <a:latin typeface="Calibri"/>
                </a:rPr>
                <a:t>0</a:t>
              </a: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 = 59 µm-rms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2667" dirty="0"/>
              <a:t>Is FEA beam coherent?...test </a:t>
            </a:r>
            <a:r>
              <a:rPr lang="en-US" altLang="ja-JP" sz="2667" dirty="0"/>
              <a:t>with diffraction</a:t>
            </a:r>
            <a:r>
              <a:rPr kumimoji="1" lang="en-US" altLang="ja-JP" sz="2667" dirty="0"/>
              <a:t>  </a:t>
            </a:r>
            <a:br>
              <a:rPr kumimoji="1" lang="en-US" altLang="ja-JP" sz="2667" dirty="0"/>
            </a:br>
            <a:endParaRPr kumimoji="1" lang="ja-JP" altLang="en-US" sz="2667"/>
          </a:p>
        </p:txBody>
      </p:sp>
      <p:sp>
        <p:nvSpPr>
          <p:cNvPr id="4" name="Freeform 3"/>
          <p:cNvSpPr/>
          <p:nvPr/>
        </p:nvSpPr>
        <p:spPr>
          <a:xfrm>
            <a:off x="6755061" y="404664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>
              <a:spcBef>
                <a:spcPct val="0"/>
              </a:spcBef>
            </a:pPr>
            <a:endParaRPr lang="ja-JP" altLang="en-US" sz="2400">
              <a:latin typeface="Times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1935" y="4261149"/>
            <a:ext cx="0" cy="831924"/>
          </a:xfrm>
          <a:prstGeom prst="line">
            <a:avLst/>
          </a:prstGeom>
          <a:ln w="6350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8C54434-1BED-5946-B48F-D29CBFD8E189}"/>
              </a:ext>
            </a:extLst>
          </p:cNvPr>
          <p:cNvGrpSpPr/>
          <p:nvPr/>
        </p:nvGrpSpPr>
        <p:grpSpPr>
          <a:xfrm>
            <a:off x="2639616" y="3325668"/>
            <a:ext cx="2400000" cy="575443"/>
            <a:chOff x="1979712" y="2494249"/>
            <a:chExt cx="1800000" cy="431582"/>
          </a:xfrm>
        </p:grpSpPr>
        <p:sp>
          <p:nvSpPr>
            <p:cNvPr id="6" name="Right Arrow 5"/>
            <p:cNvSpPr/>
            <p:nvPr/>
          </p:nvSpPr>
          <p:spPr>
            <a:xfrm>
              <a:off x="1979712" y="2817808"/>
              <a:ext cx="1800000" cy="108023"/>
            </a:xfrm>
            <a:prstGeom prst="rightArrow">
              <a:avLst/>
            </a:prstGeom>
            <a:solidFill>
              <a:srgbClr val="FFFF00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97208" y="2494249"/>
              <a:ext cx="124163" cy="2308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i="1" err="1">
                  <a:latin typeface="Arial Narrow"/>
                  <a:cs typeface="Arial Narrow"/>
                </a:rPr>
                <a:t>e</a:t>
              </a:r>
              <a:r>
                <a:rPr lang="en-US" sz="2000" baseline="30000">
                  <a:latin typeface="Arial Narrow"/>
                  <a:cs typeface="Arial Narrow"/>
                </a:rPr>
                <a:t>-</a:t>
              </a:r>
            </a:p>
          </p:txBody>
        </p:sp>
      </p:grpSp>
      <p:sp>
        <p:nvSpPr>
          <p:cNvPr id="21" name="Cube 20"/>
          <p:cNvSpPr/>
          <p:nvPr/>
        </p:nvSpPr>
        <p:spPr>
          <a:xfrm flipH="1">
            <a:off x="4403663" y="1917057"/>
            <a:ext cx="1368152" cy="2844316"/>
          </a:xfrm>
          <a:prstGeom prst="cube">
            <a:avLst>
              <a:gd name="adj" fmla="val 19729"/>
            </a:avLst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58000"/>
                </a:schemeClr>
              </a:gs>
              <a:gs pos="80000">
                <a:schemeClr val="accent1">
                  <a:shade val="93000"/>
                  <a:satMod val="130000"/>
                  <a:alpha val="58000"/>
                </a:schemeClr>
              </a:gs>
              <a:gs pos="100000">
                <a:schemeClr val="accent1">
                  <a:shade val="94000"/>
                  <a:satMod val="135000"/>
                  <a:alpha val="58000"/>
                </a:schemeClr>
              </a:gs>
            </a:gsLst>
            <a:lin ang="16200000" scaled="0"/>
            <a:tileRect/>
          </a:gradFill>
          <a:scene3d>
            <a:camera prst="orthographicFront">
              <a:rot lat="19499994" lon="36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979729" y="3609246"/>
            <a:ext cx="360039" cy="360039"/>
          </a:xfrm>
          <a:prstGeom prst="ellipse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0800000" scaled="0"/>
          </a:gradFill>
          <a:scene3d>
            <a:camera prst="orthographicFront">
              <a:rot lat="0" lon="3420000" rev="0"/>
            </a:camera>
            <a:lightRig rig="threePt" dir="t"/>
          </a:scene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5168335" y="2349104"/>
            <a:ext cx="0" cy="7920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952311" y="2565128"/>
            <a:ext cx="432048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079386" y="1773042"/>
            <a:ext cx="607859" cy="33855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/>
              <a:t>MCP</a:t>
            </a:r>
            <a:endParaRPr kumimoji="1" lang="ja-JP" altLang="en-US" sz="160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195751" y="4725144"/>
            <a:ext cx="16202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195751" y="4261149"/>
            <a:ext cx="0" cy="831924"/>
          </a:xfrm>
          <a:prstGeom prst="line">
            <a:avLst/>
          </a:prstGeom>
          <a:ln w="6350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EE47D75-BC74-A248-BFB3-0A2F93D9ABA8}"/>
              </a:ext>
            </a:extLst>
          </p:cNvPr>
          <p:cNvGrpSpPr/>
          <p:nvPr/>
        </p:nvGrpSpPr>
        <p:grpSpPr>
          <a:xfrm>
            <a:off x="262597" y="1930515"/>
            <a:ext cx="4921400" cy="3422500"/>
            <a:chOff x="196948" y="1447886"/>
            <a:chExt cx="3691050" cy="256687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FE44A5F-0DE6-6445-B12D-21DF3E399B3E}"/>
                </a:ext>
              </a:extLst>
            </p:cNvPr>
            <p:cNvGrpSpPr/>
            <p:nvPr/>
          </p:nvGrpSpPr>
          <p:grpSpPr>
            <a:xfrm>
              <a:off x="196948" y="1447886"/>
              <a:ext cx="2286820" cy="2522742"/>
              <a:chOff x="407266" y="1447886"/>
              <a:chExt cx="2286820" cy="2522742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8CB3B5C4-6DC9-244C-A178-46FB328BE0D4}"/>
                  </a:ext>
                </a:extLst>
              </p:cNvPr>
              <p:cNvGrpSpPr/>
              <p:nvPr/>
            </p:nvGrpSpPr>
            <p:grpSpPr>
              <a:xfrm>
                <a:off x="407266" y="2509145"/>
                <a:ext cx="965682" cy="702078"/>
                <a:chOff x="1835696" y="2463906"/>
                <a:chExt cx="965682" cy="702078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2639360" y="2463906"/>
                  <a:ext cx="162018" cy="702078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600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1883276" y="2733936"/>
                  <a:ext cx="756084" cy="162018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600"/>
                </a:p>
              </p:txBody>
            </p:sp>
            <p:grpSp>
              <p:nvGrpSpPr>
                <p:cNvPr id="26" name="Group 25"/>
                <p:cNvGrpSpPr/>
                <p:nvPr/>
              </p:nvGrpSpPr>
              <p:grpSpPr>
                <a:xfrm rot="16200000">
                  <a:off x="2008079" y="2531135"/>
                  <a:ext cx="222312" cy="567078"/>
                  <a:chOff x="2771800" y="260640"/>
                  <a:chExt cx="296416" cy="756104"/>
                </a:xfrm>
              </p:grpSpPr>
              <p:cxnSp>
                <p:nvCxnSpPr>
                  <p:cNvPr id="27" name="Straight Arrow Connector 26"/>
                  <p:cNvCxnSpPr/>
                  <p:nvPr/>
                </p:nvCxnSpPr>
                <p:spPr>
                  <a:xfrm flipV="1">
                    <a:off x="2771800" y="260640"/>
                    <a:ext cx="0" cy="576072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3">
                    <a:schemeClr val="accent5"/>
                  </a:lnRef>
                  <a:fillRef idx="0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Arrow Connector 27"/>
                  <p:cNvCxnSpPr/>
                  <p:nvPr/>
                </p:nvCxnSpPr>
                <p:spPr>
                  <a:xfrm>
                    <a:off x="3068216" y="476672"/>
                    <a:ext cx="0" cy="540072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3">
                    <a:schemeClr val="accent5"/>
                  </a:lnRef>
                  <a:fillRef idx="0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/>
                  <p:cNvCxnSpPr/>
                  <p:nvPr/>
                </p:nvCxnSpPr>
                <p:spPr>
                  <a:xfrm flipV="1">
                    <a:off x="2771800" y="476672"/>
                    <a:ext cx="288032" cy="360040"/>
                  </a:xfrm>
                  <a:prstGeom prst="line">
                    <a:avLst/>
                  </a:prstGeom>
                </p:spPr>
                <p:style>
                  <a:lnRef idx="3">
                    <a:schemeClr val="accent5"/>
                  </a:lnRef>
                  <a:fillRef idx="0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1097CB2D-CA9F-8941-B740-DC8AB3C448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513" t="6449" b="55896"/>
              <a:stretch/>
            </p:blipFill>
            <p:spPr bwMode="auto">
              <a:xfrm rot="5400000">
                <a:off x="639255" y="1915797"/>
                <a:ext cx="2522742" cy="1586920"/>
              </a:xfrm>
              <a:prstGeom prst="rect">
                <a:avLst/>
              </a:prstGeom>
              <a:noFill/>
            </p:spPr>
          </p:pic>
        </p:grpSp>
        <p:cxnSp>
          <p:nvCxnSpPr>
            <p:cNvPr id="39" name="Straight Arrow Connector 38"/>
            <p:cNvCxnSpPr/>
            <p:nvPr/>
          </p:nvCxnSpPr>
          <p:spPr>
            <a:xfrm>
              <a:off x="2303998" y="3543858"/>
              <a:ext cx="15840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2514426" y="3668512"/>
              <a:ext cx="103658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400" i="1" dirty="0"/>
                <a:t>L</a:t>
              </a:r>
              <a:r>
                <a:rPr kumimoji="1" lang="en-US" altLang="ja-JP" sz="2400" dirty="0"/>
                <a:t> = 5 mm</a:t>
              </a:r>
              <a:endParaRPr kumimoji="1" lang="ja-JP" altLang="en-US" sz="240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384890" y="4458599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/>
              <a:t>50 mm</a:t>
            </a:r>
            <a:endParaRPr kumimoji="1" lang="ja-JP" altLang="en-US" sz="1600"/>
          </a:p>
        </p:txBody>
      </p:sp>
      <p:cxnSp>
        <p:nvCxnSpPr>
          <p:cNvPr id="46" name="Curved Connector 45"/>
          <p:cNvCxnSpPr/>
          <p:nvPr/>
        </p:nvCxnSpPr>
        <p:spPr>
          <a:xfrm rot="10800000">
            <a:off x="5339767" y="3861274"/>
            <a:ext cx="1897296" cy="143994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34" idx="2"/>
          </p:cNvCxnSpPr>
          <p:nvPr/>
        </p:nvCxnSpPr>
        <p:spPr>
          <a:xfrm rot="16200000" flipH="1">
            <a:off x="6372894" y="2122018"/>
            <a:ext cx="453529" cy="432684"/>
          </a:xfrm>
          <a:prstGeom prst="curvedConnector3">
            <a:avLst>
              <a:gd name="adj1" fmla="val 50000"/>
            </a:avLst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 rot="5400000">
            <a:off x="7398269" y="2175357"/>
            <a:ext cx="504055" cy="419504"/>
          </a:xfrm>
          <a:prstGeom prst="curvedConnector3">
            <a:avLst>
              <a:gd name="adj1" fmla="val 50000"/>
            </a:avLst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43484" y="1699751"/>
            <a:ext cx="1042273" cy="584775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/>
              <a:t>Phosphor</a:t>
            </a:r>
          </a:p>
          <a:p>
            <a:r>
              <a:rPr kumimoji="1" lang="en-US" altLang="ja-JP" sz="1600"/>
              <a:t>Screen</a:t>
            </a:r>
            <a:endParaRPr kumimoji="1" lang="ja-JP" altLang="en-US" sz="160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242F74D-A271-1D43-A464-0E34EB09D558}"/>
              </a:ext>
            </a:extLst>
          </p:cNvPr>
          <p:cNvGrpSpPr/>
          <p:nvPr/>
        </p:nvGrpSpPr>
        <p:grpSpPr>
          <a:xfrm>
            <a:off x="4403663" y="1304986"/>
            <a:ext cx="1368151" cy="881993"/>
            <a:chOff x="3302747" y="978739"/>
            <a:chExt cx="1026113" cy="661495"/>
          </a:xfrm>
        </p:grpSpPr>
        <p:sp>
          <p:nvSpPr>
            <p:cNvPr id="58" name="TextBox 57"/>
            <p:cNvSpPr txBox="1"/>
            <p:nvPr/>
          </p:nvSpPr>
          <p:spPr>
            <a:xfrm>
              <a:off x="3302747" y="978739"/>
              <a:ext cx="1026113" cy="26923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kumimoji="1" lang="en-US" altLang="ja-JP" sz="2400" i="1" kern="1000" spc="31" dirty="0">
                  <a:cs typeface="Franklin Gothic Book"/>
                </a:rPr>
                <a:t>V</a:t>
              </a:r>
              <a:r>
                <a:rPr kumimoji="1" lang="en-US" altLang="ja-JP" sz="2400" kern="1000" spc="31" baseline="-25000" dirty="0">
                  <a:cs typeface="Franklin Gothic Book"/>
                </a:rPr>
                <a:t>0</a:t>
              </a:r>
              <a:r>
                <a:rPr kumimoji="1" lang="en-US" altLang="ja-JP" sz="2400" kern="1000" spc="31" dirty="0">
                  <a:cs typeface="Franklin Gothic Book"/>
                </a:rPr>
                <a:t>=0.8 kV</a:t>
              </a:r>
              <a:endParaRPr kumimoji="1" lang="ja-JP" altLang="en-US" sz="2400" kern="1000" spc="31" err="1">
                <a:cs typeface="Franklin Gothic Book"/>
              </a:endParaRPr>
            </a:p>
          </p:txBody>
        </p:sp>
        <p:cxnSp>
          <p:nvCxnSpPr>
            <p:cNvPr id="60" name="Straight Arrow Connector 59"/>
            <p:cNvCxnSpPr>
              <a:cxnSpLocks/>
              <a:stCxn id="58" idx="2"/>
              <a:endCxn id="21" idx="1"/>
            </p:cNvCxnSpPr>
            <p:nvPr/>
          </p:nvCxnSpPr>
          <p:spPr bwMode="auto">
            <a:xfrm>
              <a:off x="3815804" y="1247978"/>
              <a:ext cx="101221" cy="3922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 rot="5400000">
            <a:off x="6136009" y="3137146"/>
            <a:ext cx="2080031" cy="935999"/>
            <a:chOff x="1547664" y="4522761"/>
            <a:chExt cx="3312369" cy="1490543"/>
          </a:xfrm>
        </p:grpSpPr>
        <p:sp>
          <p:nvSpPr>
            <p:cNvPr id="24" name="Can 23"/>
            <p:cNvSpPr/>
            <p:nvPr/>
          </p:nvSpPr>
          <p:spPr>
            <a:xfrm>
              <a:off x="1547664" y="4797152"/>
              <a:ext cx="3312368" cy="1216152"/>
            </a:xfrm>
            <a:prstGeom prst="ca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tint val="100000"/>
                    <a:shade val="100000"/>
                    <a:satMod val="130000"/>
                    <a:alpha val="52000"/>
                  </a:schemeClr>
                </a:gs>
                <a:gs pos="100000">
                  <a:schemeClr val="accent6">
                    <a:tint val="50000"/>
                    <a:shade val="100000"/>
                    <a:satMod val="350000"/>
                    <a:alpha val="52000"/>
                  </a:schemeClr>
                </a:gs>
              </a:gsLst>
              <a:lin ang="16200000" scaled="0"/>
              <a:tileRect/>
            </a:gra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25" name="Oval 24"/>
            <p:cNvSpPr/>
            <p:nvPr/>
          </p:nvSpPr>
          <p:spPr>
            <a:xfrm>
              <a:off x="1547665" y="4522761"/>
              <a:ext cx="3312368" cy="64807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716689" y="1181721"/>
            <a:ext cx="2626552" cy="5847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/>
              <a:t>Single-nanotip double-gate </a:t>
            </a:r>
          </a:p>
          <a:p>
            <a:pPr algn="ctr"/>
            <a:r>
              <a:rPr kumimoji="1" lang="en-US" altLang="ja-JP" sz="1600" dirty="0"/>
              <a:t>field emitter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703514" y="5826968"/>
            <a:ext cx="6984775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ja-JP" kern="1000" spc="31" dirty="0">
                <a:cs typeface="Franklin Gothic Book"/>
              </a:rPr>
              <a:t>- Beam potential set by sample voltage</a:t>
            </a:r>
          </a:p>
          <a:p>
            <a:pPr>
              <a:lnSpc>
                <a:spcPct val="110000"/>
              </a:lnSpc>
            </a:pPr>
            <a:r>
              <a:rPr kumimoji="1" lang="en-US" altLang="ja-JP" kern="1000" spc="31" dirty="0">
                <a:cs typeface="Franklin Gothic Book"/>
              </a:rPr>
              <a:t>- </a:t>
            </a:r>
            <a:r>
              <a:rPr kumimoji="1" lang="en-US" altLang="ja-JP" kern="1000" spc="31" dirty="0">
                <a:solidFill>
                  <a:srgbClr val="000090"/>
                </a:solidFill>
                <a:cs typeface="Franklin Gothic Book"/>
              </a:rPr>
              <a:t>No additional optics ~ </a:t>
            </a:r>
            <a:r>
              <a:rPr kumimoji="1" lang="en-US" altLang="ja-JP" b="1" i="1" kern="1000" spc="31" dirty="0">
                <a:solidFill>
                  <a:srgbClr val="000090"/>
                </a:solidFill>
                <a:cs typeface="Franklin Gothic Book"/>
              </a:rPr>
              <a:t>relying on the small velocity spread</a:t>
            </a:r>
          </a:p>
          <a:p>
            <a:pPr>
              <a:lnSpc>
                <a:spcPct val="110000"/>
              </a:lnSpc>
            </a:pPr>
            <a:r>
              <a:rPr kumimoji="1" lang="en-US" altLang="ja-JP" b="1" i="1" kern="1000" spc="31" dirty="0">
                <a:solidFill>
                  <a:srgbClr val="000090"/>
                </a:solidFill>
                <a:cs typeface="Franklin Gothic Book"/>
              </a:rPr>
              <a:t>                                         of collimated double-gate field emitter beam</a:t>
            </a:r>
            <a:r>
              <a:rPr kumimoji="1" lang="en-US" altLang="ja-JP" b="1" i="1" kern="1000" spc="31" dirty="0">
                <a:solidFill>
                  <a:srgbClr val="FF0000"/>
                </a:solidFill>
                <a:cs typeface="Franklin Gothic Book"/>
              </a:rPr>
              <a:t> </a:t>
            </a:r>
            <a:endParaRPr kumimoji="1" lang="ja-JP" altLang="en-US" b="1" i="1" kern="1000" spc="31" err="1">
              <a:solidFill>
                <a:srgbClr val="FF0000"/>
              </a:solidFill>
              <a:cs typeface="Franklin Gothic Book"/>
            </a:endParaRP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 rotWithShape="1">
          <a:blip r:embed="rId4"/>
          <a:srcRect l="5205" t="12500" r="6873" b="9537"/>
          <a:stretch/>
        </p:blipFill>
        <p:spPr>
          <a:xfrm rot="5400000">
            <a:off x="5571491" y="4961621"/>
            <a:ext cx="1120907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38" name="TextBox 37"/>
          <p:cNvSpPr txBox="1"/>
          <p:nvPr/>
        </p:nvSpPr>
        <p:spPr>
          <a:xfrm>
            <a:off x="6943483" y="5052875"/>
            <a:ext cx="255229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/>
              <a:t>Suspended 1 ML </a:t>
            </a:r>
            <a:r>
              <a:rPr kumimoji="1" lang="en-US" altLang="ja-JP" sz="1600" i="1" err="1"/>
              <a:t>graphene</a:t>
            </a:r>
            <a:r>
              <a:rPr kumimoji="1" lang="en-US" altLang="ja-JP" sz="1600" i="1"/>
              <a:t> </a:t>
            </a:r>
            <a:r>
              <a:rPr kumimoji="1" lang="en-US" altLang="ja-JP" sz="1600"/>
              <a:t>(on TEM grid)</a:t>
            </a:r>
            <a:endParaRPr kumimoji="1" lang="ja-JP" altLang="en-US" sz="16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C06F379-1C5F-EF4B-96AD-DCD127A94ADC}"/>
              </a:ext>
            </a:extLst>
          </p:cNvPr>
          <p:cNvSpPr txBox="1"/>
          <p:nvPr/>
        </p:nvSpPr>
        <p:spPr>
          <a:xfrm>
            <a:off x="346111" y="6644160"/>
            <a:ext cx="2589964" cy="22556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1467" dirty="0">
                <a:solidFill>
                  <a:srgbClr val="000000"/>
                </a:solidFill>
                <a:latin typeface="Calibri"/>
              </a:rPr>
              <a:t>Lee, Appl Phys Lett (2018).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D8E0E56-4468-4844-9A2F-9E0267608D0A}"/>
              </a:ext>
            </a:extLst>
          </p:cNvPr>
          <p:cNvCxnSpPr/>
          <p:nvPr/>
        </p:nvCxnSpPr>
        <p:spPr bwMode="auto">
          <a:xfrm flipV="1">
            <a:off x="10032437" y="2819257"/>
            <a:ext cx="576064" cy="506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5E45E08-B7B2-A247-8DC3-F01814B1178E}"/>
              </a:ext>
            </a:extLst>
          </p:cNvPr>
          <p:cNvCxnSpPr/>
          <p:nvPr/>
        </p:nvCxnSpPr>
        <p:spPr bwMode="auto">
          <a:xfrm flipV="1">
            <a:off x="10128448" y="2948947"/>
            <a:ext cx="576064" cy="506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43EC074-0F36-B44A-A127-DA3AF6685346}"/>
              </a:ext>
            </a:extLst>
          </p:cNvPr>
          <p:cNvCxnSpPr>
            <a:cxnSpLocks/>
          </p:cNvCxnSpPr>
          <p:nvPr/>
        </p:nvCxnSpPr>
        <p:spPr bwMode="auto">
          <a:xfrm>
            <a:off x="10224459" y="2660915"/>
            <a:ext cx="249741" cy="2541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F4B0BA0-CD6B-4642-9FDF-939A5C8BBA5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608501" y="3022458"/>
            <a:ext cx="315144" cy="2627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BE7AB46-8DA7-B547-A730-FD6F3F854EB6}"/>
                  </a:ext>
                </a:extLst>
              </p:cNvPr>
              <p:cNvSpPr txBox="1"/>
              <p:nvPr/>
            </p:nvSpPr>
            <p:spPr>
              <a:xfrm>
                <a:off x="9242069" y="3807208"/>
                <a:ext cx="2757535" cy="10005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eaLnBrk="1" hangingPunct="1">
                  <a:lnSpc>
                    <a:spcPct val="110000"/>
                  </a:lnSpc>
                  <a:spcBef>
                    <a:spcPct val="0"/>
                  </a:spcBef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=12 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𝑚𝑟𝑎𝑑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CH" sz="2400" dirty="0">
                  <a:solidFill>
                    <a:srgbClr val="0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BE7AB46-8DA7-B547-A730-FD6F3F854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069" y="3807208"/>
                <a:ext cx="2757535" cy="1000537"/>
              </a:xfrm>
              <a:prstGeom prst="rect">
                <a:avLst/>
              </a:prstGeom>
              <a:blipFill>
                <a:blip r:embed="rId5"/>
                <a:stretch>
                  <a:fillRect l="-2294" r="-2294" b="-2025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TextBox 96">
            <a:extLst>
              <a:ext uri="{FF2B5EF4-FFF2-40B4-BE49-F238E27FC236}">
                <a16:creationId xmlns:a16="http://schemas.microsoft.com/office/drawing/2014/main" id="{16769CBC-9F3F-A540-BF97-7E00B620181B}"/>
              </a:ext>
            </a:extLst>
          </p:cNvPr>
          <p:cNvSpPr txBox="1"/>
          <p:nvPr/>
        </p:nvSpPr>
        <p:spPr>
          <a:xfrm>
            <a:off x="8976321" y="6515805"/>
            <a:ext cx="2589964" cy="22556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1467" dirty="0">
                <a:solidFill>
                  <a:srgbClr val="000000"/>
                </a:solidFill>
                <a:latin typeface="Calibri"/>
              </a:rPr>
              <a:t>Lee, Appl Phys Lett (2018).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F1978487-CFA9-124B-BD0C-C2451A32E7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3030" y="1490049"/>
            <a:ext cx="3811993" cy="3386739"/>
          </a:xfrm>
          <a:prstGeom prst="rect">
            <a:avLst/>
          </a:prstGeom>
        </p:spPr>
      </p:pic>
      <p:sp>
        <p:nvSpPr>
          <p:cNvPr id="53" name="Slide Number Placeholder 2">
            <a:extLst>
              <a:ext uri="{FF2B5EF4-FFF2-40B4-BE49-F238E27FC236}">
                <a16:creationId xmlns:a16="http://schemas.microsoft.com/office/drawing/2014/main" id="{53E2B6FB-F304-934F-AA47-9FF277FF8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749" y="6624000"/>
            <a:ext cx="767656" cy="196851"/>
          </a:xfrm>
        </p:spPr>
        <p:txBody>
          <a:bodyPr/>
          <a:lstStyle/>
          <a:p>
            <a:pPr algn="r">
              <a:defRPr/>
            </a:pPr>
            <a:r>
              <a:rPr lang="de-DE" dirty="0"/>
              <a:t>Seite </a:t>
            </a:r>
            <a:fld id="{EBC07571-3134-BB4B-B83F-1A9FE18D34F3}" type="slidenum">
              <a:rPr lang="de-DE" smtClean="0"/>
              <a:pPr algn="r">
                <a:defRPr/>
              </a:pPr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60705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7354160-4FA0-8B49-BB9B-611E2A32FD47}"/>
              </a:ext>
            </a:extLst>
          </p:cNvPr>
          <p:cNvGrpSpPr/>
          <p:nvPr/>
        </p:nvGrpSpPr>
        <p:grpSpPr>
          <a:xfrm>
            <a:off x="7444206" y="2260360"/>
            <a:ext cx="3605151" cy="2595843"/>
            <a:chOff x="5583154" y="1695270"/>
            <a:chExt cx="2703863" cy="1946882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3009355-AEC6-5F48-80F2-D82CF3312961}"/>
                </a:ext>
              </a:extLst>
            </p:cNvPr>
            <p:cNvGrpSpPr/>
            <p:nvPr/>
          </p:nvGrpSpPr>
          <p:grpSpPr>
            <a:xfrm>
              <a:off x="5583154" y="1695270"/>
              <a:ext cx="2703863" cy="1946882"/>
              <a:chOff x="5509778" y="1216110"/>
              <a:chExt cx="3605150" cy="2595842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6893C34C-5288-7049-904F-E6D6793F9EBF}"/>
                  </a:ext>
                </a:extLst>
              </p:cNvPr>
              <p:cNvGrpSpPr/>
              <p:nvPr/>
            </p:nvGrpSpPr>
            <p:grpSpPr>
              <a:xfrm>
                <a:off x="5509778" y="1216110"/>
                <a:ext cx="3453035" cy="2595842"/>
                <a:chOff x="5509778" y="1216110"/>
                <a:chExt cx="3453035" cy="2595842"/>
              </a:xfrm>
            </p:grpSpPr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67286EF1-EC00-DD4A-BB6A-B6EF521C1B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509778" y="1216110"/>
                  <a:ext cx="3453035" cy="259584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4A3A9E87-E13A-8245-8982-816F3EBFCF43}"/>
                    </a:ext>
                  </a:extLst>
                </p:cNvPr>
                <p:cNvSpPr/>
                <p:nvPr/>
              </p:nvSpPr>
              <p:spPr bwMode="auto">
                <a:xfrm>
                  <a:off x="7739956" y="1444948"/>
                  <a:ext cx="1070172" cy="871423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377">
                    <a:spcBef>
                      <a:spcPct val="0"/>
                    </a:spcBef>
                  </a:pPr>
                  <a:endParaRPr lang="ja-JP" altLang="en-US" sz="2400">
                    <a:latin typeface="Times" charset="0"/>
                  </a:endParaRPr>
                </a:p>
              </p:txBody>
            </p: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41AD575-F451-1D42-8CCE-5E4685B0E189}"/>
                  </a:ext>
                </a:extLst>
              </p:cNvPr>
              <p:cNvSpPr txBox="1"/>
              <p:nvPr/>
            </p:nvSpPr>
            <p:spPr>
              <a:xfrm>
                <a:off x="7919615" y="1268760"/>
                <a:ext cx="900857" cy="4275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l-GR" altLang="ja-JP" i="1" kern="1000" spc="31" dirty="0">
                    <a:cs typeface="Franklin Gothic Book"/>
                  </a:rPr>
                  <a:t>σ</a:t>
                </a:r>
                <a:r>
                  <a:rPr kumimoji="1" lang="en-US" altLang="ja-JP" i="1" kern="1000" spc="31" baseline="-25000" dirty="0">
                    <a:cs typeface="Franklin Gothic Book"/>
                  </a:rPr>
                  <a:t>c</a:t>
                </a:r>
                <a:r>
                  <a:rPr kumimoji="1" lang="en-US" altLang="ja-JP" kern="1000" spc="31" dirty="0">
                    <a:cs typeface="Franklin Gothic Book"/>
                  </a:rPr>
                  <a:t> = 4 nm</a:t>
                </a:r>
                <a:endParaRPr kumimoji="1" lang="ja-JP" altLang="en-US" kern="1000" spc="31" err="1">
                  <a:cs typeface="Franklin Gothic Book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05CD8AC-1666-714D-9DFA-8A568B6F5DDB}"/>
                  </a:ext>
                </a:extLst>
              </p:cNvPr>
              <p:cNvSpPr txBox="1"/>
              <p:nvPr/>
            </p:nvSpPr>
            <p:spPr>
              <a:xfrm>
                <a:off x="7986364" y="1759860"/>
                <a:ext cx="900857" cy="4275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n-US" altLang="ja-JP" kern="1000" spc="31" dirty="0">
                    <a:cs typeface="Franklin Gothic Book"/>
                  </a:rPr>
                  <a:t>2 nm</a:t>
                </a:r>
                <a:endParaRPr kumimoji="1" lang="ja-JP" altLang="en-US" kern="1000" spc="31" err="1">
                  <a:cs typeface="Franklin Gothic Book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1CCDC9B-283B-3249-99EF-E58E22E9A070}"/>
                  </a:ext>
                </a:extLst>
              </p:cNvPr>
              <p:cNvSpPr txBox="1"/>
              <p:nvPr/>
            </p:nvSpPr>
            <p:spPr>
              <a:xfrm>
                <a:off x="8061671" y="2165028"/>
                <a:ext cx="900857" cy="4275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n-US" altLang="ja-JP" kern="1000" spc="31" dirty="0">
                    <a:cs typeface="Franklin Gothic Book"/>
                  </a:rPr>
                  <a:t>0.4 nm</a:t>
                </a:r>
                <a:endParaRPr kumimoji="1" lang="ja-JP" altLang="en-US" kern="1000" spc="31" err="1">
                  <a:cs typeface="Franklin Gothic Book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8E74AB0-44C4-7641-85B3-8BB99AF3F731}"/>
                  </a:ext>
                </a:extLst>
              </p:cNvPr>
              <p:cNvSpPr txBox="1"/>
              <p:nvPr/>
            </p:nvSpPr>
            <p:spPr>
              <a:xfrm>
                <a:off x="8214071" y="2564904"/>
                <a:ext cx="900857" cy="4275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n-US" altLang="ja-JP" kern="1000" spc="31" dirty="0">
                    <a:cs typeface="Franklin Gothic Book"/>
                  </a:rPr>
                  <a:t>0.2 nm</a:t>
                </a:r>
                <a:endParaRPr kumimoji="1" lang="ja-JP" altLang="en-US" kern="1000" spc="31" err="1">
                  <a:cs typeface="Franklin Gothic Book"/>
                </a:endParaRP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3AA4DB16-42C3-614B-BCAC-A99CF9C69504}"/>
                  </a:ext>
                </a:extLst>
              </p:cNvPr>
              <p:cNvCxnSpPr/>
              <p:nvPr/>
            </p:nvCxnSpPr>
            <p:spPr bwMode="auto">
              <a:xfrm flipV="1">
                <a:off x="7524328" y="1546089"/>
                <a:ext cx="303563" cy="11488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AFA49D24-A45C-F540-A651-DCCEF78DB3F9}"/>
                  </a:ext>
                </a:extLst>
              </p:cNvPr>
              <p:cNvCxnSpPr/>
              <p:nvPr/>
            </p:nvCxnSpPr>
            <p:spPr bwMode="auto">
              <a:xfrm flipV="1">
                <a:off x="7524328" y="2017971"/>
                <a:ext cx="303563" cy="11488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1DE23648-2201-AE41-8523-614A7151764A}"/>
                  </a:ext>
                </a:extLst>
              </p:cNvPr>
              <p:cNvCxnSpPr/>
              <p:nvPr/>
            </p:nvCxnSpPr>
            <p:spPr bwMode="auto">
              <a:xfrm flipV="1">
                <a:off x="7676728" y="2450019"/>
                <a:ext cx="303563" cy="11488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580D03AF-E4A0-C044-A98D-33A4015525FD}"/>
                  </a:ext>
                </a:extLst>
              </p:cNvPr>
              <p:cNvCxnSpPr/>
              <p:nvPr/>
            </p:nvCxnSpPr>
            <p:spPr bwMode="auto">
              <a:xfrm flipV="1">
                <a:off x="8012853" y="2852936"/>
                <a:ext cx="303563" cy="11488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114272-5568-0E4B-8305-A0BFAE9A208D}"/>
                </a:ext>
              </a:extLst>
            </p:cNvPr>
            <p:cNvSpPr/>
            <p:nvPr/>
          </p:nvSpPr>
          <p:spPr>
            <a:xfrm>
              <a:off x="7248030" y="1729140"/>
              <a:ext cx="300804" cy="34624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L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c</a:t>
              </a:r>
              <a:endParaRPr lang="en-CH" sz="2400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9B0A47E-7C14-DB4D-9514-5AE47CED00C9}"/>
              </a:ext>
            </a:extLst>
          </p:cNvPr>
          <p:cNvSpPr txBox="1"/>
          <p:nvPr/>
        </p:nvSpPr>
        <p:spPr>
          <a:xfrm>
            <a:off x="1391478" y="1378084"/>
            <a:ext cx="9409045" cy="5066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When crystal is larger than wave function (transverse coherence length </a:t>
            </a:r>
            <a:r>
              <a:rPr lang="en-CH" sz="2400" i="1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baseline="-2500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CH" sz="24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EECF83F-3957-0F4D-882C-3066CC5C3751}"/>
              </a:ext>
            </a:extLst>
          </p:cNvPr>
          <p:cNvGrpSpPr/>
          <p:nvPr/>
        </p:nvGrpSpPr>
        <p:grpSpPr>
          <a:xfrm>
            <a:off x="2831638" y="2627347"/>
            <a:ext cx="3107685" cy="1473728"/>
            <a:chOff x="801076" y="1610470"/>
            <a:chExt cx="3266868" cy="168135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2A2CC8C-8A4F-4E40-A21E-5E796B7453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205" t="12500" r="6873" b="9537"/>
            <a:stretch/>
          </p:blipFill>
          <p:spPr>
            <a:xfrm rot="5400000">
              <a:off x="2417264" y="1641150"/>
              <a:ext cx="1681359" cy="1620000"/>
            </a:xfrm>
            <a:prstGeom prst="rect">
              <a:avLst/>
            </a:prstGeom>
            <a:solidFill>
              <a:schemeClr val="bg1">
                <a:alpha val="20692"/>
              </a:schemeClr>
            </a:solidFill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BB730D3-0B4E-C348-A79F-85DD5FEE80E4}"/>
                </a:ext>
              </a:extLst>
            </p:cNvPr>
            <p:cNvSpPr/>
            <p:nvPr/>
          </p:nvSpPr>
          <p:spPr bwMode="auto">
            <a:xfrm>
              <a:off x="2771800" y="1995686"/>
              <a:ext cx="936104" cy="1008112"/>
            </a:xfrm>
            <a:prstGeom prst="ellipse">
              <a:avLst/>
            </a:prstGeom>
            <a:solidFill>
              <a:srgbClr val="FED43E">
                <a:alpha val="22734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H" sz="3200">
                <a:latin typeface="Times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E7B21B6-D209-554B-A79C-01890177396E}"/>
                </a:ext>
              </a:extLst>
            </p:cNvPr>
            <p:cNvCxnSpPr>
              <a:stCxn id="22" idx="0"/>
            </p:cNvCxnSpPr>
            <p:nvPr/>
          </p:nvCxnSpPr>
          <p:spPr bwMode="auto">
            <a:xfrm flipH="1" flipV="1">
              <a:off x="1331640" y="1610470"/>
              <a:ext cx="1908212" cy="3852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AB79670-B225-A844-96A5-2AF7AB8C9984}"/>
                </a:ext>
              </a:extLst>
            </p:cNvPr>
            <p:cNvCxnSpPr/>
            <p:nvPr/>
          </p:nvCxnSpPr>
          <p:spPr bwMode="auto">
            <a:xfrm flipH="1" flipV="1">
              <a:off x="1245623" y="2618582"/>
              <a:ext cx="1908212" cy="3852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494EE2B-032E-8F47-8861-832251D73D74}"/>
                </a:ext>
              </a:extLst>
            </p:cNvPr>
            <p:cNvSpPr/>
            <p:nvPr/>
          </p:nvSpPr>
          <p:spPr bwMode="auto">
            <a:xfrm>
              <a:off x="801076" y="1610470"/>
              <a:ext cx="936104" cy="1008112"/>
            </a:xfrm>
            <a:prstGeom prst="ellipse">
              <a:avLst/>
            </a:prstGeom>
            <a:solidFill>
              <a:srgbClr val="FED43E">
                <a:alpha val="22734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H" sz="3200">
                <a:latin typeface="Times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8E65B6D-D707-9E45-9B80-87B2840A493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148163" y="1618854"/>
              <a:ext cx="183477" cy="9997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42F652-0B04-B04C-BCA4-1878449D2DEE}"/>
                </a:ext>
              </a:extLst>
            </p:cNvPr>
            <p:cNvSpPr txBox="1"/>
            <p:nvPr/>
          </p:nvSpPr>
          <p:spPr>
            <a:xfrm>
              <a:off x="902005" y="1815666"/>
              <a:ext cx="261524" cy="3600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L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8271B2D-C27B-3E48-ABEA-EC3F1DCCD39A}"/>
              </a:ext>
            </a:extLst>
          </p:cNvPr>
          <p:cNvSpPr txBox="1"/>
          <p:nvPr/>
        </p:nvSpPr>
        <p:spPr>
          <a:xfrm>
            <a:off x="1791206" y="2092710"/>
            <a:ext cx="5264901" cy="461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1.1 </a:t>
            </a:r>
            <a:r>
              <a:rPr lang="en-CH" sz="2400" i="1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baseline="-2500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CH" sz="2400" dirty="0">
                <a:solidFill>
                  <a:srgbClr val="000000"/>
                </a:solidFill>
                <a:latin typeface="Calibri"/>
              </a:rPr>
              <a:t> covers a few lattice: large spot size 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6FBE80-8140-BA48-8D6B-CECA8C19CA70}"/>
              </a:ext>
            </a:extLst>
          </p:cNvPr>
          <p:cNvSpPr txBox="1"/>
          <p:nvPr/>
        </p:nvSpPr>
        <p:spPr>
          <a:xfrm>
            <a:off x="1791205" y="4304267"/>
            <a:ext cx="4976871" cy="461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1.2 </a:t>
            </a:r>
            <a:r>
              <a:rPr lang="en-CH" sz="2400" i="1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baseline="-2500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CH" sz="2400" dirty="0">
                <a:solidFill>
                  <a:srgbClr val="000000"/>
                </a:solidFill>
                <a:latin typeface="Calibri"/>
              </a:rPr>
              <a:t> &gt;&gt; lattice size : </a:t>
            </a:r>
            <a:r>
              <a:rPr lang="en-CH" sz="2400" b="1" i="1" dirty="0">
                <a:solidFill>
                  <a:srgbClr val="000000"/>
                </a:solidFill>
                <a:latin typeface="Calibri"/>
              </a:rPr>
              <a:t>small spot size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CDF2A7E-821C-2744-9157-3EF1CAC263DF}"/>
              </a:ext>
            </a:extLst>
          </p:cNvPr>
          <p:cNvGrpSpPr/>
          <p:nvPr/>
        </p:nvGrpSpPr>
        <p:grpSpPr>
          <a:xfrm>
            <a:off x="2811108" y="4993520"/>
            <a:ext cx="2765189" cy="1221265"/>
            <a:chOff x="801076" y="1610470"/>
            <a:chExt cx="2906828" cy="1393328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6847F1F-9E3E-E14E-BCF2-774A1D65E928}"/>
                </a:ext>
              </a:extLst>
            </p:cNvPr>
            <p:cNvSpPr/>
            <p:nvPr/>
          </p:nvSpPr>
          <p:spPr bwMode="auto">
            <a:xfrm>
              <a:off x="2771800" y="1995686"/>
              <a:ext cx="936104" cy="1008112"/>
            </a:xfrm>
            <a:prstGeom prst="ellipse">
              <a:avLst/>
            </a:prstGeom>
            <a:solidFill>
              <a:srgbClr val="FED43E">
                <a:alpha val="22734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H" sz="3200">
                <a:latin typeface="Times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A49875-1150-4640-8E13-E86E89AE964C}"/>
                </a:ext>
              </a:extLst>
            </p:cNvPr>
            <p:cNvCxnSpPr>
              <a:stCxn id="43" idx="0"/>
            </p:cNvCxnSpPr>
            <p:nvPr/>
          </p:nvCxnSpPr>
          <p:spPr bwMode="auto">
            <a:xfrm flipH="1" flipV="1">
              <a:off x="1331640" y="1610470"/>
              <a:ext cx="1908212" cy="3852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50D9120-4FB4-4A40-B018-48E5FE9F3A28}"/>
                </a:ext>
              </a:extLst>
            </p:cNvPr>
            <p:cNvCxnSpPr/>
            <p:nvPr/>
          </p:nvCxnSpPr>
          <p:spPr bwMode="auto">
            <a:xfrm flipH="1" flipV="1">
              <a:off x="1245623" y="2618582"/>
              <a:ext cx="1908212" cy="3852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483D3D7-2D3B-9D43-BFB4-65B0F26BF7EB}"/>
                </a:ext>
              </a:extLst>
            </p:cNvPr>
            <p:cNvSpPr/>
            <p:nvPr/>
          </p:nvSpPr>
          <p:spPr bwMode="auto">
            <a:xfrm>
              <a:off x="801076" y="1610470"/>
              <a:ext cx="936104" cy="1008112"/>
            </a:xfrm>
            <a:prstGeom prst="ellipse">
              <a:avLst/>
            </a:prstGeom>
            <a:solidFill>
              <a:srgbClr val="FED43E">
                <a:alpha val="22734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H" sz="3200">
                <a:latin typeface="Times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2EBED7F-0542-BB4A-BDAB-EB4B615E684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148163" y="1618854"/>
              <a:ext cx="183477" cy="9997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077CD50-CC5D-8640-B762-1DB9C6D77F13}"/>
                </a:ext>
              </a:extLst>
            </p:cNvPr>
            <p:cNvSpPr txBox="1"/>
            <p:nvPr/>
          </p:nvSpPr>
          <p:spPr>
            <a:xfrm>
              <a:off x="923585" y="1815666"/>
              <a:ext cx="261524" cy="3600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L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23DA094-3BF6-324A-B0EE-5CD61B861772}"/>
              </a:ext>
            </a:extLst>
          </p:cNvPr>
          <p:cNvGrpSpPr>
            <a:grpSpLocks noChangeAspect="1"/>
          </p:cNvGrpSpPr>
          <p:nvPr/>
        </p:nvGrpSpPr>
        <p:grpSpPr>
          <a:xfrm>
            <a:off x="4542864" y="5155243"/>
            <a:ext cx="1257768" cy="1303253"/>
            <a:chOff x="5401294" y="2097127"/>
            <a:chExt cx="2148908" cy="222661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D92372C-C23B-CC43-BA1F-CAA475AABA49}"/>
                </a:ext>
              </a:extLst>
            </p:cNvPr>
            <p:cNvGrpSpPr/>
            <p:nvPr/>
          </p:nvGrpSpPr>
          <p:grpSpPr>
            <a:xfrm>
              <a:off x="5401294" y="2097127"/>
              <a:ext cx="2146602" cy="1152145"/>
              <a:chOff x="5738838" y="3574421"/>
              <a:chExt cx="2146602" cy="1152145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7684AB2-64A7-8942-93E9-59553D2CE3E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738838" y="3574422"/>
                <a:ext cx="1146240" cy="1152144"/>
                <a:chOff x="5431223" y="3237656"/>
                <a:chExt cx="2065396" cy="2076041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EA8F2637-FE78-EE41-9D14-0E0098491A30}"/>
                    </a:ext>
                  </a:extLst>
                </p:cNvPr>
                <p:cNvGrpSpPr/>
                <p:nvPr/>
              </p:nvGrpSpPr>
              <p:grpSpPr>
                <a:xfrm>
                  <a:off x="5431223" y="3237656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34" name="Picture 33">
                    <a:extLst>
                      <a:ext uri="{FF2B5EF4-FFF2-40B4-BE49-F238E27FC236}">
                        <a16:creationId xmlns:a16="http://schemas.microsoft.com/office/drawing/2014/main" id="{72925490-B23D-A04A-9B6B-AE19E31917E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1A67B336-F44D-B84F-8E6E-C172FB8C32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13EC1B5C-2AAF-624B-9484-B6688D8A57BA}"/>
                    </a:ext>
                  </a:extLst>
                </p:cNvPr>
                <p:cNvGrpSpPr/>
                <p:nvPr/>
              </p:nvGrpSpPr>
              <p:grpSpPr>
                <a:xfrm>
                  <a:off x="5436096" y="4208400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38" name="Picture 37">
                    <a:extLst>
                      <a:ext uri="{FF2B5EF4-FFF2-40B4-BE49-F238E27FC236}">
                        <a16:creationId xmlns:a16="http://schemas.microsoft.com/office/drawing/2014/main" id="{91806E27-8C95-2E4D-94B9-B19B34CD4B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39" name="Picture 38">
                    <a:extLst>
                      <a:ext uri="{FF2B5EF4-FFF2-40B4-BE49-F238E27FC236}">
                        <a16:creationId xmlns:a16="http://schemas.microsoft.com/office/drawing/2014/main" id="{499BFCD7-FD5F-B546-8A11-16882EF805D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D417600B-1114-3A45-81E7-EAF46EA47A5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739200" y="3574421"/>
                <a:ext cx="1146240" cy="1152144"/>
                <a:chOff x="5431223" y="3237656"/>
                <a:chExt cx="2065396" cy="2076041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44312B90-2003-5849-9398-CFD46E6C27A6}"/>
                    </a:ext>
                  </a:extLst>
                </p:cNvPr>
                <p:cNvGrpSpPr/>
                <p:nvPr/>
              </p:nvGrpSpPr>
              <p:grpSpPr>
                <a:xfrm>
                  <a:off x="5431223" y="3237656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54" name="Picture 53">
                    <a:extLst>
                      <a:ext uri="{FF2B5EF4-FFF2-40B4-BE49-F238E27FC236}">
                        <a16:creationId xmlns:a16="http://schemas.microsoft.com/office/drawing/2014/main" id="{40650C18-B10F-554F-8D18-22803F518E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55" name="Picture 54">
                    <a:extLst>
                      <a:ext uri="{FF2B5EF4-FFF2-40B4-BE49-F238E27FC236}">
                        <a16:creationId xmlns:a16="http://schemas.microsoft.com/office/drawing/2014/main" id="{B937F2AC-D50E-0443-8873-8CF119E409D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88E6840-D952-2641-B5E8-E640F253D277}"/>
                    </a:ext>
                  </a:extLst>
                </p:cNvPr>
                <p:cNvGrpSpPr/>
                <p:nvPr/>
              </p:nvGrpSpPr>
              <p:grpSpPr>
                <a:xfrm>
                  <a:off x="5436096" y="4208400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52" name="Picture 51">
                    <a:extLst>
                      <a:ext uri="{FF2B5EF4-FFF2-40B4-BE49-F238E27FC236}">
                        <a16:creationId xmlns:a16="http://schemas.microsoft.com/office/drawing/2014/main" id="{D989F966-E11F-2D41-A80F-0D84E4256BC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53" name="Picture 52">
                    <a:extLst>
                      <a:ext uri="{FF2B5EF4-FFF2-40B4-BE49-F238E27FC236}">
                        <a16:creationId xmlns:a16="http://schemas.microsoft.com/office/drawing/2014/main" id="{FF4ECF67-4E2B-A844-9EF3-BF70FF6193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4063BCF-63EF-6246-8A0B-7D1F44AC8410}"/>
                </a:ext>
              </a:extLst>
            </p:cNvPr>
            <p:cNvGrpSpPr/>
            <p:nvPr/>
          </p:nvGrpSpPr>
          <p:grpSpPr>
            <a:xfrm>
              <a:off x="5403600" y="3171600"/>
              <a:ext cx="2146602" cy="1152145"/>
              <a:chOff x="5738838" y="3574421"/>
              <a:chExt cx="2146602" cy="1152145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14F2069E-544C-1546-9E9E-0C2ED0AAFA0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738838" y="3574422"/>
                <a:ext cx="1146240" cy="1152144"/>
                <a:chOff x="5431223" y="3237656"/>
                <a:chExt cx="2065396" cy="2076041"/>
              </a:xfrm>
            </p:grpSpPr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45F40DD7-EF52-F746-9D25-09F92CF6F323}"/>
                    </a:ext>
                  </a:extLst>
                </p:cNvPr>
                <p:cNvGrpSpPr/>
                <p:nvPr/>
              </p:nvGrpSpPr>
              <p:grpSpPr>
                <a:xfrm>
                  <a:off x="5431223" y="3237656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70" name="Picture 69">
                    <a:extLst>
                      <a:ext uri="{FF2B5EF4-FFF2-40B4-BE49-F238E27FC236}">
                        <a16:creationId xmlns:a16="http://schemas.microsoft.com/office/drawing/2014/main" id="{50296618-291B-1E4B-9760-ACED565D6F1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71" name="Picture 70">
                    <a:extLst>
                      <a:ext uri="{FF2B5EF4-FFF2-40B4-BE49-F238E27FC236}">
                        <a16:creationId xmlns:a16="http://schemas.microsoft.com/office/drawing/2014/main" id="{620E82F0-53B6-F54E-B9B7-D1E2D1F4E0B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4096780E-6992-C34C-B599-A1F8F530808D}"/>
                    </a:ext>
                  </a:extLst>
                </p:cNvPr>
                <p:cNvGrpSpPr/>
                <p:nvPr/>
              </p:nvGrpSpPr>
              <p:grpSpPr>
                <a:xfrm>
                  <a:off x="5436096" y="4208400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68" name="Picture 67">
                    <a:extLst>
                      <a:ext uri="{FF2B5EF4-FFF2-40B4-BE49-F238E27FC236}">
                        <a16:creationId xmlns:a16="http://schemas.microsoft.com/office/drawing/2014/main" id="{B7CCD969-7672-624C-A1C7-FEEB34BB2E4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69" name="Picture 68">
                    <a:extLst>
                      <a:ext uri="{FF2B5EF4-FFF2-40B4-BE49-F238E27FC236}">
                        <a16:creationId xmlns:a16="http://schemas.microsoft.com/office/drawing/2014/main" id="{B1104B69-6122-A64D-BAC4-D01BB55266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F63D919C-C759-B246-9BDA-9604E4E6AB5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739200" y="3574421"/>
                <a:ext cx="1146240" cy="1152144"/>
                <a:chOff x="5431223" y="3237656"/>
                <a:chExt cx="2065396" cy="2076041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E276CCA4-C824-2E4A-AC5B-D6E77481E96D}"/>
                    </a:ext>
                  </a:extLst>
                </p:cNvPr>
                <p:cNvGrpSpPr/>
                <p:nvPr/>
              </p:nvGrpSpPr>
              <p:grpSpPr>
                <a:xfrm>
                  <a:off x="5431223" y="3237656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64" name="Picture 63">
                    <a:extLst>
                      <a:ext uri="{FF2B5EF4-FFF2-40B4-BE49-F238E27FC236}">
                        <a16:creationId xmlns:a16="http://schemas.microsoft.com/office/drawing/2014/main" id="{BA129B90-B351-0440-9E84-143768B4801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65" name="Picture 64">
                    <a:extLst>
                      <a:ext uri="{FF2B5EF4-FFF2-40B4-BE49-F238E27FC236}">
                        <a16:creationId xmlns:a16="http://schemas.microsoft.com/office/drawing/2014/main" id="{DC853997-FA38-F140-ACEA-E1D48EFFAC3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3D97242B-791B-884A-BEF2-57ED6401A03C}"/>
                    </a:ext>
                  </a:extLst>
                </p:cNvPr>
                <p:cNvGrpSpPr/>
                <p:nvPr/>
              </p:nvGrpSpPr>
              <p:grpSpPr>
                <a:xfrm>
                  <a:off x="5436096" y="4208400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62" name="Picture 61">
                    <a:extLst>
                      <a:ext uri="{FF2B5EF4-FFF2-40B4-BE49-F238E27FC236}">
                        <a16:creationId xmlns:a16="http://schemas.microsoft.com/office/drawing/2014/main" id="{E1E0F736-5980-7C4D-820F-79F2AF24992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63" name="Picture 62">
                    <a:extLst>
                      <a:ext uri="{FF2B5EF4-FFF2-40B4-BE49-F238E27FC236}">
                        <a16:creationId xmlns:a16="http://schemas.microsoft.com/office/drawing/2014/main" id="{A9BD294A-EA53-D24E-9C9A-9B23A822496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DE759A-ABBD-2646-BF28-7A423D224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616" y="288001"/>
            <a:ext cx="8944033" cy="985204"/>
          </a:xfrm>
          <a:solidFill>
            <a:schemeClr val="bg1">
              <a:lumMod val="85000"/>
              <a:alpha val="80000"/>
            </a:schemeClr>
          </a:solidFill>
        </p:spPr>
        <p:txBody>
          <a:bodyPr/>
          <a:lstStyle/>
          <a:p>
            <a:r>
              <a:rPr kumimoji="1" lang="en-US" altLang="ja-JP" dirty="0"/>
              <a:t>Relationship between the spot size, crystal size, &amp; transverse coherence length </a:t>
            </a:r>
            <a:endParaRPr lang="en-CH" dirty="0"/>
          </a:p>
        </p:txBody>
      </p:sp>
      <p:cxnSp>
        <p:nvCxnSpPr>
          <p:cNvPr id="120" name="Curved Connector 119">
            <a:extLst>
              <a:ext uri="{FF2B5EF4-FFF2-40B4-BE49-F238E27FC236}">
                <a16:creationId xmlns:a16="http://schemas.microsoft.com/office/drawing/2014/main" id="{FB7C7420-7B33-B449-BFBF-1D5F6B086012}"/>
              </a:ext>
            </a:extLst>
          </p:cNvPr>
          <p:cNvCxnSpPr/>
          <p:nvPr/>
        </p:nvCxnSpPr>
        <p:spPr bwMode="auto">
          <a:xfrm>
            <a:off x="6379975" y="3551713"/>
            <a:ext cx="2239280" cy="484985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1" name="Curved Connector 120">
            <a:extLst>
              <a:ext uri="{FF2B5EF4-FFF2-40B4-BE49-F238E27FC236}">
                <a16:creationId xmlns:a16="http://schemas.microsoft.com/office/drawing/2014/main" id="{5DB9B156-235D-324D-8478-E5E3FD05D998}"/>
              </a:ext>
            </a:extLst>
          </p:cNvPr>
          <p:cNvCxnSpPr>
            <a:cxnSpLocks/>
          </p:cNvCxnSpPr>
          <p:nvPr/>
        </p:nvCxnSpPr>
        <p:spPr bwMode="auto">
          <a:xfrm flipV="1">
            <a:off x="6192962" y="2705225"/>
            <a:ext cx="2984649" cy="2608633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92F94FA-F3BA-DA4D-BD9B-CE6FE581E201}"/>
              </a:ext>
            </a:extLst>
          </p:cNvPr>
          <p:cNvGrpSpPr/>
          <p:nvPr/>
        </p:nvGrpSpPr>
        <p:grpSpPr>
          <a:xfrm>
            <a:off x="8332680" y="973941"/>
            <a:ext cx="3811993" cy="5654288"/>
            <a:chOff x="5875852" y="280158"/>
            <a:chExt cx="2858995" cy="4240716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475980A-CC8A-3642-8037-FC97C955A9B8}"/>
                </a:ext>
              </a:extLst>
            </p:cNvPr>
            <p:cNvGrpSpPr/>
            <p:nvPr/>
          </p:nvGrpSpPr>
          <p:grpSpPr>
            <a:xfrm>
              <a:off x="5875852" y="280158"/>
              <a:ext cx="2858995" cy="4240716"/>
              <a:chOff x="5875852" y="280158"/>
              <a:chExt cx="2858995" cy="4240716"/>
            </a:xfrm>
          </p:grpSpPr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85755B45-5507-9141-9540-437C6C0757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254" r="50483" b="13255"/>
              <a:stretch/>
            </p:blipFill>
            <p:spPr>
              <a:xfrm>
                <a:off x="5892922" y="2316156"/>
                <a:ext cx="2809047" cy="2204718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30ACD73B-47A9-704A-8C50-7FC855E181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5852" y="280158"/>
                <a:ext cx="2858995" cy="2540054"/>
              </a:xfrm>
              <a:prstGeom prst="rect">
                <a:avLst/>
              </a:prstGeom>
            </p:spPr>
          </p:pic>
        </p:grpSp>
        <p:cxnSp>
          <p:nvCxnSpPr>
            <p:cNvPr id="112" name="Curved Connector 111">
              <a:extLst>
                <a:ext uri="{FF2B5EF4-FFF2-40B4-BE49-F238E27FC236}">
                  <a16:creationId xmlns:a16="http://schemas.microsoft.com/office/drawing/2014/main" id="{AB45E2ED-7679-2C46-8549-BA5B75A55EB3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V="1">
              <a:off x="7236305" y="2172220"/>
              <a:ext cx="792000" cy="648000"/>
            </a:xfrm>
            <a:prstGeom prst="curvedConnector3">
              <a:avLst>
                <a:gd name="adj1" fmla="val 74190"/>
              </a:avLst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5" name="Curved Connector 114">
              <a:extLst>
                <a:ext uri="{FF2B5EF4-FFF2-40B4-BE49-F238E27FC236}">
                  <a16:creationId xmlns:a16="http://schemas.microsoft.com/office/drawing/2014/main" id="{D19AB470-2796-A94A-8191-06C676FA7D94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V="1">
              <a:off x="7423692" y="2938954"/>
              <a:ext cx="720000" cy="648000"/>
            </a:xfrm>
            <a:prstGeom prst="curvedConnector3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85F8E3E-2044-594B-82E2-7BC9C370C5D3}"/>
                </a:ext>
              </a:extLst>
            </p:cNvPr>
            <p:cNvSpPr txBox="1"/>
            <p:nvPr/>
          </p:nvSpPr>
          <p:spPr>
            <a:xfrm>
              <a:off x="5947860" y="2553319"/>
              <a:ext cx="2696989" cy="5549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Bragg spot absout same size as the direct beam spot</a:t>
              </a:r>
            </a:p>
          </p:txBody>
        </p:sp>
      </p:grpSp>
      <p:sp>
        <p:nvSpPr>
          <p:cNvPr id="85" name="Slide Number Placeholder 2">
            <a:extLst>
              <a:ext uri="{FF2B5EF4-FFF2-40B4-BE49-F238E27FC236}">
                <a16:creationId xmlns:a16="http://schemas.microsoft.com/office/drawing/2014/main" id="{162D3099-E889-8044-AFF8-9B2BFED4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749" y="6624000"/>
            <a:ext cx="767656" cy="196851"/>
          </a:xfrm>
        </p:spPr>
        <p:txBody>
          <a:bodyPr/>
          <a:lstStyle/>
          <a:p>
            <a:pPr algn="r">
              <a:defRPr/>
            </a:pPr>
            <a:r>
              <a:rPr lang="de-DE" dirty="0"/>
              <a:t>Seite </a:t>
            </a:r>
            <a:fld id="{EBC07571-3134-BB4B-B83F-1A9FE18D34F3}" type="slidenum">
              <a:rPr lang="de-DE" smtClean="0"/>
              <a:pPr algn="r">
                <a:defRPr/>
              </a:pPr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03153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E759A-ABBD-2646-BF28-7A423D224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Relationship between the spot size, crystal size, &amp; transverse coherence length </a:t>
            </a:r>
            <a:endParaRPr lang="en-CH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B0A47E-7C14-DB4D-9514-5AE47CED00C9}"/>
              </a:ext>
            </a:extLst>
          </p:cNvPr>
          <p:cNvSpPr txBox="1"/>
          <p:nvPr/>
        </p:nvSpPr>
        <p:spPr>
          <a:xfrm>
            <a:off x="1391478" y="1378084"/>
            <a:ext cx="9409045" cy="5066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When crystal is larger than wave function (transverse coherence length </a:t>
            </a:r>
            <a:r>
              <a:rPr lang="en-CH" sz="2400" i="1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baseline="-2500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CH" sz="24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EECF83F-3957-0F4D-882C-3066CC5C3751}"/>
              </a:ext>
            </a:extLst>
          </p:cNvPr>
          <p:cNvGrpSpPr/>
          <p:nvPr/>
        </p:nvGrpSpPr>
        <p:grpSpPr>
          <a:xfrm>
            <a:off x="2831638" y="2627347"/>
            <a:ext cx="3107685" cy="1473728"/>
            <a:chOff x="801076" y="1610470"/>
            <a:chExt cx="3266868" cy="168135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2A2CC8C-8A4F-4E40-A21E-5E796B7453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05" t="12500" r="6873" b="9537"/>
            <a:stretch/>
          </p:blipFill>
          <p:spPr>
            <a:xfrm rot="5400000">
              <a:off x="2417264" y="1641150"/>
              <a:ext cx="1681359" cy="1620000"/>
            </a:xfrm>
            <a:prstGeom prst="rect">
              <a:avLst/>
            </a:prstGeom>
            <a:solidFill>
              <a:schemeClr val="bg1">
                <a:alpha val="20692"/>
              </a:schemeClr>
            </a:solidFill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BB730D3-0B4E-C348-A79F-85DD5FEE80E4}"/>
                </a:ext>
              </a:extLst>
            </p:cNvPr>
            <p:cNvSpPr/>
            <p:nvPr/>
          </p:nvSpPr>
          <p:spPr bwMode="auto">
            <a:xfrm>
              <a:off x="2771800" y="1995686"/>
              <a:ext cx="936104" cy="1008112"/>
            </a:xfrm>
            <a:prstGeom prst="ellipse">
              <a:avLst/>
            </a:prstGeom>
            <a:solidFill>
              <a:srgbClr val="FED43E">
                <a:alpha val="22734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H" sz="3200">
                <a:latin typeface="Times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E7B21B6-D209-554B-A79C-01890177396E}"/>
                </a:ext>
              </a:extLst>
            </p:cNvPr>
            <p:cNvCxnSpPr>
              <a:stCxn id="22" idx="0"/>
            </p:cNvCxnSpPr>
            <p:nvPr/>
          </p:nvCxnSpPr>
          <p:spPr bwMode="auto">
            <a:xfrm flipH="1" flipV="1">
              <a:off x="1331640" y="1610470"/>
              <a:ext cx="1908212" cy="3852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AB79670-B225-A844-96A5-2AF7AB8C9984}"/>
                </a:ext>
              </a:extLst>
            </p:cNvPr>
            <p:cNvCxnSpPr/>
            <p:nvPr/>
          </p:nvCxnSpPr>
          <p:spPr bwMode="auto">
            <a:xfrm flipH="1" flipV="1">
              <a:off x="1245623" y="2618582"/>
              <a:ext cx="1908212" cy="3852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494EE2B-032E-8F47-8861-832251D73D74}"/>
                </a:ext>
              </a:extLst>
            </p:cNvPr>
            <p:cNvSpPr/>
            <p:nvPr/>
          </p:nvSpPr>
          <p:spPr bwMode="auto">
            <a:xfrm>
              <a:off x="801076" y="1610470"/>
              <a:ext cx="936104" cy="1008112"/>
            </a:xfrm>
            <a:prstGeom prst="ellipse">
              <a:avLst/>
            </a:prstGeom>
            <a:solidFill>
              <a:srgbClr val="FED43E">
                <a:alpha val="22734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H" sz="3200">
                <a:latin typeface="Times" charset="0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8E65B6D-D707-9E45-9B80-87B2840A493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148163" y="1618854"/>
              <a:ext cx="183477" cy="9997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42F652-0B04-B04C-BCA4-1878449D2DEE}"/>
                </a:ext>
              </a:extLst>
            </p:cNvPr>
            <p:cNvSpPr txBox="1"/>
            <p:nvPr/>
          </p:nvSpPr>
          <p:spPr>
            <a:xfrm>
              <a:off x="902005" y="1815666"/>
              <a:ext cx="261524" cy="3600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L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8271B2D-C27B-3E48-ABEA-EC3F1DCCD39A}"/>
              </a:ext>
            </a:extLst>
          </p:cNvPr>
          <p:cNvSpPr txBox="1"/>
          <p:nvPr/>
        </p:nvSpPr>
        <p:spPr>
          <a:xfrm>
            <a:off x="1791206" y="2092710"/>
            <a:ext cx="5264901" cy="461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1.1 </a:t>
            </a:r>
            <a:r>
              <a:rPr lang="en-CH" sz="2400" i="1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baseline="-2500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CH" sz="2400" dirty="0">
                <a:solidFill>
                  <a:srgbClr val="000000"/>
                </a:solidFill>
                <a:latin typeface="Calibri"/>
              </a:rPr>
              <a:t> covers a few lattice: large spot size 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6FBE80-8140-BA48-8D6B-CECA8C19CA70}"/>
              </a:ext>
            </a:extLst>
          </p:cNvPr>
          <p:cNvSpPr txBox="1"/>
          <p:nvPr/>
        </p:nvSpPr>
        <p:spPr>
          <a:xfrm>
            <a:off x="1791205" y="4304267"/>
            <a:ext cx="4976871" cy="4616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1.2 </a:t>
            </a:r>
            <a:r>
              <a:rPr lang="en-CH" sz="2400" i="1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baseline="-2500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CH" sz="2400" dirty="0">
                <a:solidFill>
                  <a:srgbClr val="000000"/>
                </a:solidFill>
                <a:latin typeface="Calibri"/>
              </a:rPr>
              <a:t> &gt;&gt; lattice size : </a:t>
            </a:r>
            <a:r>
              <a:rPr lang="en-CH" sz="2400" b="1" i="1" dirty="0">
                <a:solidFill>
                  <a:srgbClr val="000000"/>
                </a:solidFill>
                <a:latin typeface="Calibri"/>
              </a:rPr>
              <a:t>small spot size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CDF2A7E-821C-2744-9157-3EF1CAC263DF}"/>
              </a:ext>
            </a:extLst>
          </p:cNvPr>
          <p:cNvGrpSpPr/>
          <p:nvPr/>
        </p:nvGrpSpPr>
        <p:grpSpPr>
          <a:xfrm>
            <a:off x="2811108" y="4993520"/>
            <a:ext cx="2765189" cy="1221265"/>
            <a:chOff x="801076" y="1610470"/>
            <a:chExt cx="2906828" cy="1393328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6847F1F-9E3E-E14E-BCF2-774A1D65E928}"/>
                </a:ext>
              </a:extLst>
            </p:cNvPr>
            <p:cNvSpPr/>
            <p:nvPr/>
          </p:nvSpPr>
          <p:spPr bwMode="auto">
            <a:xfrm>
              <a:off x="2771800" y="1995686"/>
              <a:ext cx="936104" cy="1008112"/>
            </a:xfrm>
            <a:prstGeom prst="ellipse">
              <a:avLst/>
            </a:prstGeom>
            <a:solidFill>
              <a:srgbClr val="FED43E">
                <a:alpha val="22734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H" sz="3200">
                <a:latin typeface="Times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A49875-1150-4640-8E13-E86E89AE964C}"/>
                </a:ext>
              </a:extLst>
            </p:cNvPr>
            <p:cNvCxnSpPr>
              <a:stCxn id="43" idx="0"/>
            </p:cNvCxnSpPr>
            <p:nvPr/>
          </p:nvCxnSpPr>
          <p:spPr bwMode="auto">
            <a:xfrm flipH="1" flipV="1">
              <a:off x="1331640" y="1610470"/>
              <a:ext cx="1908212" cy="3852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50D9120-4FB4-4A40-B018-48E5FE9F3A28}"/>
                </a:ext>
              </a:extLst>
            </p:cNvPr>
            <p:cNvCxnSpPr/>
            <p:nvPr/>
          </p:nvCxnSpPr>
          <p:spPr bwMode="auto">
            <a:xfrm flipH="1" flipV="1">
              <a:off x="1245623" y="2618582"/>
              <a:ext cx="1908212" cy="3852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483D3D7-2D3B-9D43-BFB4-65B0F26BF7EB}"/>
                </a:ext>
              </a:extLst>
            </p:cNvPr>
            <p:cNvSpPr/>
            <p:nvPr/>
          </p:nvSpPr>
          <p:spPr bwMode="auto">
            <a:xfrm>
              <a:off x="801076" y="1610470"/>
              <a:ext cx="936104" cy="1008112"/>
            </a:xfrm>
            <a:prstGeom prst="ellipse">
              <a:avLst/>
            </a:prstGeom>
            <a:solidFill>
              <a:srgbClr val="FED43E">
                <a:alpha val="22734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H" sz="3200">
                <a:latin typeface="Times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2EBED7F-0542-BB4A-BDAB-EB4B615E684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148163" y="1618854"/>
              <a:ext cx="183477" cy="9997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077CD50-CC5D-8640-B762-1DB9C6D77F13}"/>
                </a:ext>
              </a:extLst>
            </p:cNvPr>
            <p:cNvSpPr txBox="1"/>
            <p:nvPr/>
          </p:nvSpPr>
          <p:spPr>
            <a:xfrm>
              <a:off x="923585" y="1815666"/>
              <a:ext cx="261524" cy="3600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L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c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23DA094-3BF6-324A-B0EE-5CD61B861772}"/>
              </a:ext>
            </a:extLst>
          </p:cNvPr>
          <p:cNvGrpSpPr>
            <a:grpSpLocks noChangeAspect="1"/>
          </p:cNvGrpSpPr>
          <p:nvPr/>
        </p:nvGrpSpPr>
        <p:grpSpPr>
          <a:xfrm>
            <a:off x="4542864" y="5155243"/>
            <a:ext cx="1257768" cy="1303253"/>
            <a:chOff x="5401294" y="2097127"/>
            <a:chExt cx="2148908" cy="222661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D92372C-C23B-CC43-BA1F-CAA475AABA49}"/>
                </a:ext>
              </a:extLst>
            </p:cNvPr>
            <p:cNvGrpSpPr/>
            <p:nvPr/>
          </p:nvGrpSpPr>
          <p:grpSpPr>
            <a:xfrm>
              <a:off x="5401294" y="2097127"/>
              <a:ext cx="2146602" cy="1152145"/>
              <a:chOff x="5738838" y="3574421"/>
              <a:chExt cx="2146602" cy="1152145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7684AB2-64A7-8942-93E9-59553D2CE3E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738838" y="3574422"/>
                <a:ext cx="1146240" cy="1152144"/>
                <a:chOff x="5431223" y="3237656"/>
                <a:chExt cx="2065396" cy="2076041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EA8F2637-FE78-EE41-9D14-0E0098491A30}"/>
                    </a:ext>
                  </a:extLst>
                </p:cNvPr>
                <p:cNvGrpSpPr/>
                <p:nvPr/>
              </p:nvGrpSpPr>
              <p:grpSpPr>
                <a:xfrm>
                  <a:off x="5431223" y="3237656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34" name="Picture 33">
                    <a:extLst>
                      <a:ext uri="{FF2B5EF4-FFF2-40B4-BE49-F238E27FC236}">
                        <a16:creationId xmlns:a16="http://schemas.microsoft.com/office/drawing/2014/main" id="{72925490-B23D-A04A-9B6B-AE19E31917E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1A67B336-F44D-B84F-8E6E-C172FB8C32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13EC1B5C-2AAF-624B-9484-B6688D8A57BA}"/>
                    </a:ext>
                  </a:extLst>
                </p:cNvPr>
                <p:cNvGrpSpPr/>
                <p:nvPr/>
              </p:nvGrpSpPr>
              <p:grpSpPr>
                <a:xfrm>
                  <a:off x="5436096" y="4208400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38" name="Picture 37">
                    <a:extLst>
                      <a:ext uri="{FF2B5EF4-FFF2-40B4-BE49-F238E27FC236}">
                        <a16:creationId xmlns:a16="http://schemas.microsoft.com/office/drawing/2014/main" id="{91806E27-8C95-2E4D-94B9-B19B34CD4B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39" name="Picture 38">
                    <a:extLst>
                      <a:ext uri="{FF2B5EF4-FFF2-40B4-BE49-F238E27FC236}">
                        <a16:creationId xmlns:a16="http://schemas.microsoft.com/office/drawing/2014/main" id="{499BFCD7-FD5F-B546-8A11-16882EF805D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D417600B-1114-3A45-81E7-EAF46EA47A5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739200" y="3574421"/>
                <a:ext cx="1146240" cy="1152144"/>
                <a:chOff x="5431223" y="3237656"/>
                <a:chExt cx="2065396" cy="2076041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44312B90-2003-5849-9398-CFD46E6C27A6}"/>
                    </a:ext>
                  </a:extLst>
                </p:cNvPr>
                <p:cNvGrpSpPr/>
                <p:nvPr/>
              </p:nvGrpSpPr>
              <p:grpSpPr>
                <a:xfrm>
                  <a:off x="5431223" y="3237656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54" name="Picture 53">
                    <a:extLst>
                      <a:ext uri="{FF2B5EF4-FFF2-40B4-BE49-F238E27FC236}">
                        <a16:creationId xmlns:a16="http://schemas.microsoft.com/office/drawing/2014/main" id="{40650C18-B10F-554F-8D18-22803F518E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55" name="Picture 54">
                    <a:extLst>
                      <a:ext uri="{FF2B5EF4-FFF2-40B4-BE49-F238E27FC236}">
                        <a16:creationId xmlns:a16="http://schemas.microsoft.com/office/drawing/2014/main" id="{B937F2AC-D50E-0443-8873-8CF119E409D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88E6840-D952-2641-B5E8-E640F253D277}"/>
                    </a:ext>
                  </a:extLst>
                </p:cNvPr>
                <p:cNvGrpSpPr/>
                <p:nvPr/>
              </p:nvGrpSpPr>
              <p:grpSpPr>
                <a:xfrm>
                  <a:off x="5436096" y="4208400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52" name="Picture 51">
                    <a:extLst>
                      <a:ext uri="{FF2B5EF4-FFF2-40B4-BE49-F238E27FC236}">
                        <a16:creationId xmlns:a16="http://schemas.microsoft.com/office/drawing/2014/main" id="{D989F966-E11F-2D41-A80F-0D84E4256BC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53" name="Picture 52">
                    <a:extLst>
                      <a:ext uri="{FF2B5EF4-FFF2-40B4-BE49-F238E27FC236}">
                        <a16:creationId xmlns:a16="http://schemas.microsoft.com/office/drawing/2014/main" id="{FF4ECF67-4E2B-A844-9EF3-BF70FF6193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4063BCF-63EF-6246-8A0B-7D1F44AC8410}"/>
                </a:ext>
              </a:extLst>
            </p:cNvPr>
            <p:cNvGrpSpPr/>
            <p:nvPr/>
          </p:nvGrpSpPr>
          <p:grpSpPr>
            <a:xfrm>
              <a:off x="5403600" y="3171600"/>
              <a:ext cx="2146602" cy="1152145"/>
              <a:chOff x="5738838" y="3574421"/>
              <a:chExt cx="2146602" cy="1152145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14F2069E-544C-1546-9E9E-0C2ED0AAFA0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738838" y="3574422"/>
                <a:ext cx="1146240" cy="1152144"/>
                <a:chOff x="5431223" y="3237656"/>
                <a:chExt cx="2065396" cy="2076041"/>
              </a:xfrm>
            </p:grpSpPr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45F40DD7-EF52-F746-9D25-09F92CF6F323}"/>
                    </a:ext>
                  </a:extLst>
                </p:cNvPr>
                <p:cNvGrpSpPr/>
                <p:nvPr/>
              </p:nvGrpSpPr>
              <p:grpSpPr>
                <a:xfrm>
                  <a:off x="5431223" y="3237656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70" name="Picture 69">
                    <a:extLst>
                      <a:ext uri="{FF2B5EF4-FFF2-40B4-BE49-F238E27FC236}">
                        <a16:creationId xmlns:a16="http://schemas.microsoft.com/office/drawing/2014/main" id="{50296618-291B-1E4B-9760-ACED565D6F1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71" name="Picture 70">
                    <a:extLst>
                      <a:ext uri="{FF2B5EF4-FFF2-40B4-BE49-F238E27FC236}">
                        <a16:creationId xmlns:a16="http://schemas.microsoft.com/office/drawing/2014/main" id="{620E82F0-53B6-F54E-B9B7-D1E2D1F4E0B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4096780E-6992-C34C-B599-A1F8F530808D}"/>
                    </a:ext>
                  </a:extLst>
                </p:cNvPr>
                <p:cNvGrpSpPr/>
                <p:nvPr/>
              </p:nvGrpSpPr>
              <p:grpSpPr>
                <a:xfrm>
                  <a:off x="5436096" y="4208400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68" name="Picture 67">
                    <a:extLst>
                      <a:ext uri="{FF2B5EF4-FFF2-40B4-BE49-F238E27FC236}">
                        <a16:creationId xmlns:a16="http://schemas.microsoft.com/office/drawing/2014/main" id="{B7CCD969-7672-624C-A1C7-FEEB34BB2E4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69" name="Picture 68">
                    <a:extLst>
                      <a:ext uri="{FF2B5EF4-FFF2-40B4-BE49-F238E27FC236}">
                        <a16:creationId xmlns:a16="http://schemas.microsoft.com/office/drawing/2014/main" id="{B1104B69-6122-A64D-BAC4-D01BB55266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F63D919C-C759-B246-9BDA-9604E4E6AB5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739200" y="3574421"/>
                <a:ext cx="1146240" cy="1152144"/>
                <a:chOff x="5431223" y="3237656"/>
                <a:chExt cx="2065396" cy="2076041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E276CCA4-C824-2E4A-AC5B-D6E77481E96D}"/>
                    </a:ext>
                  </a:extLst>
                </p:cNvPr>
                <p:cNvGrpSpPr/>
                <p:nvPr/>
              </p:nvGrpSpPr>
              <p:grpSpPr>
                <a:xfrm>
                  <a:off x="5431223" y="3237656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64" name="Picture 63">
                    <a:extLst>
                      <a:ext uri="{FF2B5EF4-FFF2-40B4-BE49-F238E27FC236}">
                        <a16:creationId xmlns:a16="http://schemas.microsoft.com/office/drawing/2014/main" id="{BA129B90-B351-0440-9E84-143768B4801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65" name="Picture 64">
                    <a:extLst>
                      <a:ext uri="{FF2B5EF4-FFF2-40B4-BE49-F238E27FC236}">
                        <a16:creationId xmlns:a16="http://schemas.microsoft.com/office/drawing/2014/main" id="{DC853997-FA38-F140-ACEA-E1D48EFFAC3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3D97242B-791B-884A-BEF2-57ED6401A03C}"/>
                    </a:ext>
                  </a:extLst>
                </p:cNvPr>
                <p:cNvGrpSpPr/>
                <p:nvPr/>
              </p:nvGrpSpPr>
              <p:grpSpPr>
                <a:xfrm>
                  <a:off x="5436096" y="4208400"/>
                  <a:ext cx="2060523" cy="1105297"/>
                  <a:chOff x="5431223" y="3237656"/>
                  <a:chExt cx="2060523" cy="1105297"/>
                </a:xfrm>
              </p:grpSpPr>
              <p:pic>
                <p:nvPicPr>
                  <p:cNvPr id="62" name="Picture 61">
                    <a:extLst>
                      <a:ext uri="{FF2B5EF4-FFF2-40B4-BE49-F238E27FC236}">
                        <a16:creationId xmlns:a16="http://schemas.microsoft.com/office/drawing/2014/main" id="{E1E0F736-5980-7C4D-820F-79F2AF24992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5456474" y="3212405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  <p:pic>
                <p:nvPicPr>
                  <p:cNvPr id="63" name="Picture 62">
                    <a:extLst>
                      <a:ext uri="{FF2B5EF4-FFF2-40B4-BE49-F238E27FC236}">
                        <a16:creationId xmlns:a16="http://schemas.microsoft.com/office/drawing/2014/main" id="{A9BD294A-EA53-D24E-9C9A-9B23A822496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5205" t="12500" r="6873" b="9537"/>
                  <a:stretch/>
                </p:blipFill>
                <p:spPr>
                  <a:xfrm rot="5400000">
                    <a:off x="6361200" y="3212406"/>
                    <a:ext cx="1105296" cy="1155797"/>
                  </a:xfrm>
                  <a:prstGeom prst="rect">
                    <a:avLst/>
                  </a:prstGeom>
                  <a:solidFill>
                    <a:schemeClr val="bg1">
                      <a:alpha val="20692"/>
                    </a:schemeClr>
                  </a:solidFill>
                </p:spPr>
              </p:pic>
            </p:grpSp>
          </p:grp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3009355-AEC6-5F48-80F2-D82CF3312961}"/>
              </a:ext>
            </a:extLst>
          </p:cNvPr>
          <p:cNvGrpSpPr/>
          <p:nvPr/>
        </p:nvGrpSpPr>
        <p:grpSpPr>
          <a:xfrm>
            <a:off x="7444206" y="2260360"/>
            <a:ext cx="3605151" cy="2595843"/>
            <a:chOff x="5509778" y="1216110"/>
            <a:chExt cx="3605150" cy="2595842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893C34C-5288-7049-904F-E6D6793F9EBF}"/>
                </a:ext>
              </a:extLst>
            </p:cNvPr>
            <p:cNvGrpSpPr/>
            <p:nvPr/>
          </p:nvGrpSpPr>
          <p:grpSpPr>
            <a:xfrm>
              <a:off x="5509778" y="1216110"/>
              <a:ext cx="3453035" cy="2595842"/>
              <a:chOff x="5509778" y="1216110"/>
              <a:chExt cx="3453035" cy="2595842"/>
            </a:xfrm>
          </p:grpSpPr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67286EF1-EC00-DD4A-BB6A-B6EF521C1B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09778" y="1216110"/>
                <a:ext cx="3453035" cy="259584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4A3A9E87-E13A-8245-8982-816F3EBFCF43}"/>
                  </a:ext>
                </a:extLst>
              </p:cNvPr>
              <p:cNvSpPr/>
              <p:nvPr/>
            </p:nvSpPr>
            <p:spPr bwMode="auto">
              <a:xfrm>
                <a:off x="7739956" y="1444948"/>
                <a:ext cx="1070172" cy="871423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377">
                  <a:spcBef>
                    <a:spcPct val="0"/>
                  </a:spcBef>
                </a:pPr>
                <a:endParaRPr lang="ja-JP" altLang="en-US" sz="2400">
                  <a:latin typeface="Times" charset="0"/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41AD575-F451-1D42-8CCE-5E4685B0E189}"/>
                </a:ext>
              </a:extLst>
            </p:cNvPr>
            <p:cNvSpPr txBox="1"/>
            <p:nvPr/>
          </p:nvSpPr>
          <p:spPr>
            <a:xfrm>
              <a:off x="7919615" y="1268760"/>
              <a:ext cx="900857" cy="42754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el-GR" altLang="ja-JP" i="1" kern="1000" spc="31" dirty="0">
                  <a:cs typeface="Franklin Gothic Book"/>
                </a:rPr>
                <a:t>σ</a:t>
              </a:r>
              <a:r>
                <a:rPr kumimoji="1" lang="en-US" altLang="ja-JP" i="1" kern="1000" spc="31" baseline="-25000" dirty="0">
                  <a:cs typeface="Franklin Gothic Book"/>
                </a:rPr>
                <a:t>c</a:t>
              </a:r>
              <a:r>
                <a:rPr kumimoji="1" lang="en-US" altLang="ja-JP" kern="1000" spc="31" dirty="0">
                  <a:cs typeface="Franklin Gothic Book"/>
                </a:rPr>
                <a:t> = 4 nm</a:t>
              </a:r>
              <a:endParaRPr kumimoji="1" lang="ja-JP" altLang="en-US" kern="1000" spc="31" err="1">
                <a:cs typeface="Franklin Gothic Book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05CD8AC-1666-714D-9DFA-8A568B6F5DDB}"/>
                </a:ext>
              </a:extLst>
            </p:cNvPr>
            <p:cNvSpPr txBox="1"/>
            <p:nvPr/>
          </p:nvSpPr>
          <p:spPr>
            <a:xfrm>
              <a:off x="7986364" y="1759860"/>
              <a:ext cx="900857" cy="42754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2 nm</a:t>
              </a:r>
              <a:endParaRPr kumimoji="1" lang="ja-JP" altLang="en-US" kern="1000" spc="31" err="1">
                <a:cs typeface="Franklin Gothic Book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1CCDC9B-283B-3249-99EF-E58E22E9A070}"/>
                </a:ext>
              </a:extLst>
            </p:cNvPr>
            <p:cNvSpPr txBox="1"/>
            <p:nvPr/>
          </p:nvSpPr>
          <p:spPr>
            <a:xfrm>
              <a:off x="8061671" y="2165028"/>
              <a:ext cx="900857" cy="42754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0.4 nm</a:t>
              </a:r>
              <a:endParaRPr kumimoji="1" lang="ja-JP" altLang="en-US" kern="1000" spc="31" err="1">
                <a:cs typeface="Franklin Gothic Book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E74AB0-44C4-7641-85B3-8BB99AF3F731}"/>
                </a:ext>
              </a:extLst>
            </p:cNvPr>
            <p:cNvSpPr txBox="1"/>
            <p:nvPr/>
          </p:nvSpPr>
          <p:spPr>
            <a:xfrm>
              <a:off x="8214071" y="2564904"/>
              <a:ext cx="900857" cy="42754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en-US" altLang="ja-JP" kern="1000" spc="31" dirty="0">
                  <a:cs typeface="Franklin Gothic Book"/>
                </a:rPr>
                <a:t>0.2 nm</a:t>
              </a:r>
              <a:endParaRPr kumimoji="1" lang="ja-JP" altLang="en-US" kern="1000" spc="31" err="1">
                <a:cs typeface="Franklin Gothic Book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AA4DB16-42C3-614B-BCAC-A99CF9C69504}"/>
                </a:ext>
              </a:extLst>
            </p:cNvPr>
            <p:cNvCxnSpPr/>
            <p:nvPr/>
          </p:nvCxnSpPr>
          <p:spPr bwMode="auto">
            <a:xfrm flipV="1">
              <a:off x="7524328" y="1546089"/>
              <a:ext cx="303563" cy="1148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FA49D24-A45C-F540-A651-DCCEF78DB3F9}"/>
                </a:ext>
              </a:extLst>
            </p:cNvPr>
            <p:cNvCxnSpPr/>
            <p:nvPr/>
          </p:nvCxnSpPr>
          <p:spPr bwMode="auto">
            <a:xfrm flipV="1">
              <a:off x="7524328" y="2017971"/>
              <a:ext cx="303563" cy="1148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1DE23648-2201-AE41-8523-614A7151764A}"/>
                </a:ext>
              </a:extLst>
            </p:cNvPr>
            <p:cNvCxnSpPr/>
            <p:nvPr/>
          </p:nvCxnSpPr>
          <p:spPr bwMode="auto">
            <a:xfrm flipV="1">
              <a:off x="7676728" y="2450019"/>
              <a:ext cx="303563" cy="1148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80D03AF-E4A0-C044-A98D-33A4015525FD}"/>
                </a:ext>
              </a:extLst>
            </p:cNvPr>
            <p:cNvCxnSpPr/>
            <p:nvPr/>
          </p:nvCxnSpPr>
          <p:spPr bwMode="auto">
            <a:xfrm flipV="1">
              <a:off x="8012853" y="2852936"/>
              <a:ext cx="303563" cy="11488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85" name="Picture 84">
            <a:extLst>
              <a:ext uri="{FF2B5EF4-FFF2-40B4-BE49-F238E27FC236}">
                <a16:creationId xmlns:a16="http://schemas.microsoft.com/office/drawing/2014/main" id="{BB0ED4FB-030E-9E41-984D-C3C3E3A8D3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820" t="17057" r="39726" b="27856"/>
          <a:stretch/>
        </p:blipFill>
        <p:spPr>
          <a:xfrm>
            <a:off x="7182438" y="2201093"/>
            <a:ext cx="4195532" cy="4890968"/>
          </a:xfrm>
          <a:prstGeom prst="rect">
            <a:avLst/>
          </a:prstGeom>
        </p:spPr>
      </p:pic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643EB20-80C9-164D-8B10-3C3FB6ABB828}"/>
              </a:ext>
            </a:extLst>
          </p:cNvPr>
          <p:cNvGrpSpPr/>
          <p:nvPr/>
        </p:nvGrpSpPr>
        <p:grpSpPr>
          <a:xfrm>
            <a:off x="9350888" y="1892830"/>
            <a:ext cx="2153413" cy="2053613"/>
            <a:chOff x="7013166" y="1419622"/>
            <a:chExt cx="1615060" cy="1540210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4983319-ED65-FD4C-A2D2-55ED69BA67B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507478" y="1766794"/>
              <a:ext cx="0" cy="11521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ACB2AB1F-48C6-D545-82D8-C452551C35D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683563" y="1766794"/>
              <a:ext cx="0" cy="119303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11C1B7DB-6C9A-7148-A7E2-842F4F12A273}"/>
                </a:ext>
              </a:extLst>
            </p:cNvPr>
            <p:cNvCxnSpPr/>
            <p:nvPr/>
          </p:nvCxnSpPr>
          <p:spPr bwMode="auto">
            <a:xfrm>
              <a:off x="7142387" y="2139702"/>
              <a:ext cx="347483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7776FBC9-ACD6-1545-B7EA-091CEE46A80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83563" y="2139702"/>
              <a:ext cx="35165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121734B-6FB8-8549-B098-5B60E42535CA}"/>
                </a:ext>
              </a:extLst>
            </p:cNvPr>
            <p:cNvSpPr txBox="1"/>
            <p:nvPr/>
          </p:nvSpPr>
          <p:spPr>
            <a:xfrm>
              <a:off x="7013166" y="1419622"/>
              <a:ext cx="1615060" cy="347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 d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B </a:t>
              </a:r>
              <a:r>
                <a:rPr lang="en-CH" sz="2400" dirty="0">
                  <a:solidFill>
                    <a:srgbClr val="000000"/>
                  </a:solidFill>
                  <a:latin typeface="Calibri"/>
                  <a:sym typeface="Wingdings" pitchFamily="2" charset="2"/>
                </a:rPr>
                <a:t> </a:t>
              </a: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L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c</a:t>
              </a: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 ≳ 2 nm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DF15C4-499B-8144-ABCF-F4952AFD37C9}"/>
              </a:ext>
            </a:extLst>
          </p:cNvPr>
          <p:cNvGrpSpPr/>
          <p:nvPr/>
        </p:nvGrpSpPr>
        <p:grpSpPr>
          <a:xfrm>
            <a:off x="6153344" y="4773150"/>
            <a:ext cx="2558976" cy="1590717"/>
            <a:chOff x="5533088" y="4071050"/>
            <a:chExt cx="1919232" cy="1193038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8F271DF0-B823-7D44-8FDA-0B251390117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064320" y="4071050"/>
              <a:ext cx="0" cy="1152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C57B481-09F7-2048-B386-F94020DDEE0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100664" y="4071050"/>
              <a:ext cx="0" cy="119303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C4E0842D-2315-F144-AC4B-3F31F54AE616}"/>
                </a:ext>
              </a:extLst>
            </p:cNvPr>
            <p:cNvCxnSpPr/>
            <p:nvPr/>
          </p:nvCxnSpPr>
          <p:spPr bwMode="auto">
            <a:xfrm>
              <a:off x="6740624" y="4363972"/>
              <a:ext cx="347483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4095B51-628B-9848-B3C7-29436D20869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100664" y="4363972"/>
              <a:ext cx="35165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04A485E-A5F0-8A4D-AC09-179390526DFA}"/>
                </a:ext>
              </a:extLst>
            </p:cNvPr>
            <p:cNvSpPr txBox="1"/>
            <p:nvPr/>
          </p:nvSpPr>
          <p:spPr>
            <a:xfrm>
              <a:off x="5564495" y="4473399"/>
              <a:ext cx="1368137" cy="347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d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sat</a:t>
              </a: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 ≲ </a:t>
              </a: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d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main</a:t>
              </a: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/10 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71AC8CD-6C5C-A24A-9E85-586A0CBABF17}"/>
                </a:ext>
              </a:extLst>
            </p:cNvPr>
            <p:cNvSpPr txBox="1"/>
            <p:nvPr/>
          </p:nvSpPr>
          <p:spPr>
            <a:xfrm>
              <a:off x="5533088" y="4876006"/>
              <a:ext cx="1469160" cy="347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Clr>
                  <a:srgbClr val="000000"/>
                </a:buClr>
              </a:pPr>
              <a:r>
                <a:rPr lang="en-CH" sz="2400" dirty="0">
                  <a:solidFill>
                    <a:srgbClr val="000000"/>
                  </a:solidFill>
                  <a:latin typeface="Calibri"/>
                  <a:sym typeface="Wingdings" pitchFamily="2" charset="2"/>
                </a:rPr>
                <a:t> </a:t>
              </a:r>
              <a:r>
                <a:rPr lang="en-CH" sz="2400" i="1" dirty="0">
                  <a:solidFill>
                    <a:srgbClr val="000000"/>
                  </a:solidFill>
                  <a:latin typeface="Calibri"/>
                </a:rPr>
                <a:t>L</a:t>
              </a:r>
              <a:r>
                <a:rPr lang="en-CH" sz="2400" baseline="-25000" dirty="0">
                  <a:solidFill>
                    <a:srgbClr val="000000"/>
                  </a:solidFill>
                  <a:latin typeface="Calibri"/>
                </a:rPr>
                <a:t>c </a:t>
              </a:r>
              <a:r>
                <a:rPr lang="en-CH" sz="2400" dirty="0">
                  <a:solidFill>
                    <a:srgbClr val="000000"/>
                  </a:solidFill>
                  <a:latin typeface="Calibri"/>
                </a:rPr>
                <a:t>≳ 20 nm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E69AF071-E39F-A44D-A253-D66E953F48D6}"/>
              </a:ext>
            </a:extLst>
          </p:cNvPr>
          <p:cNvSpPr txBox="1"/>
          <p:nvPr/>
        </p:nvSpPr>
        <p:spPr>
          <a:xfrm>
            <a:off x="9350888" y="1887538"/>
            <a:ext cx="2985805" cy="7748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i="1" dirty="0">
                <a:solidFill>
                  <a:srgbClr val="000000"/>
                </a:solidFill>
                <a:latin typeface="Calibri"/>
              </a:rPr>
              <a:t> d</a:t>
            </a:r>
            <a:r>
              <a:rPr lang="en-CH" sz="2400" baseline="-25000" dirty="0">
                <a:solidFill>
                  <a:srgbClr val="000000"/>
                </a:solidFill>
                <a:latin typeface="Calibri"/>
              </a:rPr>
              <a:t>B </a:t>
            </a:r>
            <a:r>
              <a:rPr lang="en-CH" sz="2400" strike="sngStrike" dirty="0">
                <a:solidFill>
                  <a:srgbClr val="000000"/>
                </a:solidFill>
                <a:latin typeface="Calibri"/>
                <a:sym typeface="Wingdings" pitchFamily="2" charset="2"/>
              </a:rPr>
              <a:t> </a:t>
            </a:r>
            <a:r>
              <a:rPr lang="en-CH" sz="2400" i="1" strike="sngStrike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strike="sngStrike" baseline="-2500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CH" sz="2400" strike="sngStrike" dirty="0">
                <a:solidFill>
                  <a:srgbClr val="000000"/>
                </a:solidFill>
                <a:latin typeface="Calibri"/>
              </a:rPr>
              <a:t> ≳ 2 nm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      ~ beam size (60 µm)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F4D7460-0404-5849-BA5D-E6F1711C7EE3}"/>
              </a:ext>
            </a:extLst>
          </p:cNvPr>
          <p:cNvSpPr txBox="1"/>
          <p:nvPr/>
        </p:nvSpPr>
        <p:spPr>
          <a:xfrm>
            <a:off x="6156739" y="5846423"/>
            <a:ext cx="2223221" cy="9429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380990" indent="-380990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  <a:buFont typeface="Wingdings" pitchFamily="2" charset="2"/>
              <a:buChar char="ó"/>
            </a:pPr>
            <a:r>
              <a:rPr lang="en-CH" sz="2400" i="1" strike="sngStrike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strike="sngStrike" baseline="-25000" dirty="0">
                <a:solidFill>
                  <a:srgbClr val="000000"/>
                </a:solidFill>
                <a:latin typeface="Calibri"/>
              </a:rPr>
              <a:t>c </a:t>
            </a:r>
            <a:r>
              <a:rPr lang="en-CH" sz="2400" strike="sngStrike" dirty="0">
                <a:solidFill>
                  <a:srgbClr val="000000"/>
                </a:solidFill>
                <a:latin typeface="Calibri"/>
              </a:rPr>
              <a:t>≳ 20 nm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    ~ 6 µm domain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5D7BB3-31D2-2948-BB80-4C55D26B2267}"/>
              </a:ext>
            </a:extLst>
          </p:cNvPr>
          <p:cNvSpPr txBox="1"/>
          <p:nvPr/>
        </p:nvSpPr>
        <p:spPr>
          <a:xfrm>
            <a:off x="8556373" y="6270574"/>
            <a:ext cx="2794393" cy="427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en-CH" sz="2400" dirty="0">
                <a:solidFill>
                  <a:srgbClr val="000000"/>
                </a:solidFill>
                <a:latin typeface="Calibri"/>
              </a:rPr>
              <a:t>=&gt; 6 µm &gt; </a:t>
            </a:r>
            <a:r>
              <a:rPr lang="en-CH" sz="2400" i="1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CH" sz="2400" baseline="-2500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CH" sz="2400" dirty="0">
                <a:solidFill>
                  <a:srgbClr val="000000"/>
                </a:solidFill>
                <a:latin typeface="Calibri"/>
              </a:rPr>
              <a:t> ≳ 20 nm </a:t>
            </a:r>
          </a:p>
        </p:txBody>
      </p:sp>
      <p:sp>
        <p:nvSpPr>
          <p:cNvPr id="93" name="Slide Number Placeholder 2">
            <a:extLst>
              <a:ext uri="{FF2B5EF4-FFF2-40B4-BE49-F238E27FC236}">
                <a16:creationId xmlns:a16="http://schemas.microsoft.com/office/drawing/2014/main" id="{709F7068-689B-6240-A459-29C6B36C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1749" y="6624000"/>
            <a:ext cx="767656" cy="196851"/>
          </a:xfrm>
        </p:spPr>
        <p:txBody>
          <a:bodyPr/>
          <a:lstStyle/>
          <a:p>
            <a:pPr algn="r">
              <a:defRPr/>
            </a:pPr>
            <a:r>
              <a:rPr lang="de-DE" dirty="0"/>
              <a:t>Seite </a:t>
            </a:r>
            <a:fld id="{EBC07571-3134-BB4B-B83F-1A9FE18D34F3}" type="slidenum">
              <a:rPr lang="de-DE" smtClean="0"/>
              <a:pPr algn="r">
                <a:defRPr/>
              </a:pPr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69084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3" grpId="0" animBg="1"/>
    </p:bldLst>
  </p:timing>
</p:sld>
</file>

<file path=ppt/theme/theme1.xml><?xml version="1.0" encoding="utf-8"?>
<a:theme xmlns:a="http://schemas.openxmlformats.org/drawingml/2006/main" name="Benutzerdefiniertes Design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A0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PSI DE V9.potx" id="{E21C0B6B-A4E6-4969-A2ED-E6BCEE4A96B8}" vid="{EE8950FA-C637-4BF7-B982-D7D136EB1CCF}"/>
    </a:ext>
  </a:extLst>
</a:theme>
</file>

<file path=ppt/theme/theme2.xml><?xml version="1.0" encoding="utf-8"?>
<a:theme xmlns:a="http://schemas.openxmlformats.org/drawingml/2006/main" name="Office Theme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96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96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24777f-78b6-4f3c-a73a-d5fa08e4d537" xsi:nil="true"/>
    <lcf76f155ced4ddcb4097134ff3c332f xmlns="c9077d15-72ed-4fec-bcfe-3472729e919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594130A2AF244FBF3F304D904ED593" ma:contentTypeVersion="18" ma:contentTypeDescription="Ein neues Dokument erstellen." ma:contentTypeScope="" ma:versionID="9c227ad3ab8d826471e210bb857ebfda">
  <xsd:schema xmlns:xsd="http://www.w3.org/2001/XMLSchema" xmlns:xs="http://www.w3.org/2001/XMLSchema" xmlns:p="http://schemas.microsoft.com/office/2006/metadata/properties" xmlns:ns2="c9077d15-72ed-4fec-bcfe-3472729e9195" xmlns:ns3="bc24777f-78b6-4f3c-a73a-d5fa08e4d537" targetNamespace="http://schemas.microsoft.com/office/2006/metadata/properties" ma:root="true" ma:fieldsID="2a0acd45fe6cc66a06723547185abeb0" ns2:_="" ns3:_="">
    <xsd:import namespace="c9077d15-72ed-4fec-bcfe-3472729e9195"/>
    <xsd:import namespace="bc24777f-78b6-4f3c-a73a-d5fa08e4d5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077d15-72ed-4fec-bcfe-3472729e91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7fbe3b91-0d7a-4fca-85de-75d49bc052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4777f-78b6-4f3c-a73a-d5fa08e4d53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3888c3-3691-4ee2-9093-74875a1c94d8}" ma:internalName="TaxCatchAll" ma:showField="CatchAllData" ma:web="bc24777f-78b6-4f3c-a73a-d5fa08e4d5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6B7BE2-63AD-4C37-AC44-F0E4FC348E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26B806-0237-4942-A1FD-5C97285908C2}">
  <ds:schemaRefs>
    <ds:schemaRef ds:uri="http://schemas.microsoft.com/office/2006/documentManagement/types"/>
    <ds:schemaRef ds:uri="http://purl.org/dc/elements/1.1/"/>
    <ds:schemaRef ds:uri="http://www.w3.org/XML/1998/namespace"/>
    <ds:schemaRef ds:uri="bc24777f-78b6-4f3c-a73a-d5fa08e4d537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c9077d15-72ed-4fec-bcfe-3472729e9195"/>
  </ds:schemaRefs>
</ds:datastoreItem>
</file>

<file path=customXml/itemProps3.xml><?xml version="1.0" encoding="utf-8"?>
<ds:datastoreItem xmlns:ds="http://schemas.openxmlformats.org/officeDocument/2006/customXml" ds:itemID="{7B9C8326-17BB-45BD-9C1C-A05512924E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077d15-72ed-4fec-bcfe-3472729e9195"/>
    <ds:schemaRef ds:uri="bc24777f-78b6-4f3c-a73a-d5fa08e4d5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Benutzerdefiniertes Design</Template>
  <TotalTime>9672</TotalTime>
  <Words>1233</Words>
  <Application>Microsoft Macintosh PowerPoint</Application>
  <PresentationFormat>Grand écran</PresentationFormat>
  <Paragraphs>261</Paragraphs>
  <Slides>19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1" baseType="lpstr">
      <vt:lpstr>Aptos</vt:lpstr>
      <vt:lpstr>Arial</vt:lpstr>
      <vt:lpstr>Arial Black</vt:lpstr>
      <vt:lpstr>Arial Narrow</vt:lpstr>
      <vt:lpstr>Calibri</vt:lpstr>
      <vt:lpstr>Cambria Math</vt:lpstr>
      <vt:lpstr>Franklin Gothic Book</vt:lpstr>
      <vt:lpstr>Symbol</vt:lpstr>
      <vt:lpstr>Times</vt:lpstr>
      <vt:lpstr>Times New Roman</vt:lpstr>
      <vt:lpstr>Wingdings</vt:lpstr>
      <vt:lpstr>Benutzerdefiniertes Design</vt:lpstr>
      <vt:lpstr> Field emission and plasmon-assisted photocathodes: from emitter arrays to graphene-edge cathodes</vt:lpstr>
      <vt:lpstr>Outline</vt:lpstr>
      <vt:lpstr>Double-gate field emitter array (FEA) as high-current, low-emittance cathode </vt:lpstr>
      <vt:lpstr>Double-gate FEA: emittance reduction</vt:lpstr>
      <vt:lpstr>Enhanced local electric field via plasmon resonance  and electron energy</vt:lpstr>
      <vt:lpstr>Example: strong-field electron dynamics at nanotip &amp; SPP </vt:lpstr>
      <vt:lpstr>SPP for enhancing QE at moderate excitation:  γ≫1   </vt:lpstr>
      <vt:lpstr>Présentation PowerPoint</vt:lpstr>
      <vt:lpstr>Field emission wave packet</vt:lpstr>
      <vt:lpstr>Field emission wave packet: fully coherent case</vt:lpstr>
      <vt:lpstr>Field emission wave packet from Surface State of Topological Insulator</vt:lpstr>
      <vt:lpstr>Présentation PowerPoint</vt:lpstr>
      <vt:lpstr>Présentation PowerPoint</vt:lpstr>
      <vt:lpstr>Summary</vt:lpstr>
      <vt:lpstr>Présentation PowerPoint</vt:lpstr>
      <vt:lpstr>FEA emittance measurement</vt:lpstr>
      <vt:lpstr>Is FEA beam coherent?...test with diffraction   </vt:lpstr>
      <vt:lpstr>Relationship between the spot size, crystal size, &amp; transverse coherence length </vt:lpstr>
      <vt:lpstr>Relationship between the spot size, crystal size, &amp; transverse coherence length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creator>Dzambegovic Mahir</dc:creator>
  <dc:description>erstellt durch Vorlagenbauer.ch</dc:description>
  <cp:lastModifiedBy>Maud Baylac</cp:lastModifiedBy>
  <cp:revision>143</cp:revision>
  <dcterms:created xsi:type="dcterms:W3CDTF">2024-06-11T13:30:08Z</dcterms:created>
  <dcterms:modified xsi:type="dcterms:W3CDTF">2026-09-22T06:46:55Z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0x0101000E594130A2AF244FBF3F304D904ED593</vt:lpwstr>
  </property>
  <property fmtid="{D5CDD505-2E9C-101B-9397-08002B2CF9AE}" pid="3" name="MediaServiceImageTags">
    <vt:lpwstr/>
  </property>
</Properties>
</file>