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sldIdLst>
    <p:sldId id="256" r:id="rId5"/>
    <p:sldId id="280" r:id="rId6"/>
    <p:sldId id="4405" r:id="rId7"/>
    <p:sldId id="4404" r:id="rId8"/>
    <p:sldId id="4413" r:id="rId9"/>
    <p:sldId id="4414" r:id="rId10"/>
    <p:sldId id="4415" r:id="rId11"/>
    <p:sldId id="475" r:id="rId12"/>
    <p:sldId id="4399" r:id="rId13"/>
    <p:sldId id="4426" r:id="rId14"/>
    <p:sldId id="4423" r:id="rId15"/>
    <p:sldId id="320" r:id="rId16"/>
    <p:sldId id="517" r:id="rId17"/>
    <p:sldId id="4422" r:id="rId18"/>
    <p:sldId id="4421" r:id="rId19"/>
    <p:sldId id="483" r:id="rId20"/>
    <p:sldId id="4397" r:id="rId21"/>
    <p:sldId id="4410" r:id="rId22"/>
    <p:sldId id="4424" r:id="rId23"/>
    <p:sldId id="4418" r:id="rId24"/>
    <p:sldId id="4420" r:id="rId25"/>
    <p:sldId id="278" r:id="rId26"/>
    <p:sldId id="459" r:id="rId27"/>
    <p:sldId id="445" r:id="rId28"/>
    <p:sldId id="289" r:id="rId29"/>
    <p:sldId id="484" r:id="rId30"/>
    <p:sldId id="4396" r:id="rId31"/>
    <p:sldId id="420" r:id="rId32"/>
  </p:sldIdLst>
  <p:sldSz cx="12192000" cy="6858000"/>
  <p:notesSz cx="6858000" cy="12192000"/>
  <p:defaultText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2D050"/>
    <a:srgbClr val="AFC3D6"/>
    <a:srgbClr val="FFC000"/>
    <a:srgbClr val="D95319"/>
    <a:srgbClr val="0033A0"/>
    <a:srgbClr val="2F2F2F"/>
    <a:srgbClr val="0173BD"/>
    <a:srgbClr val="339933"/>
    <a:srgbClr val="5D8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8D326A9-A81B-9881-C969-13F38E75D658}">
  <a:tblStyle styleId="{88D326A9-A81B-9881-C969-13F38E75D658}" styleName="Medium Style 3">
    <a:wholeTbl>
      <a:tcTxStyle>
        <a:fontRef idx="minor"/>
        <a:schemeClr val="dk1"/>
      </a:tcTxStyle>
      <a:tcStyle>
        <a:tcBdr>
          <a:left>
            <a:ln w="12700">
              <a:noFill/>
            </a:ln>
          </a:left>
          <a:right>
            <a:ln w="12700">
              <a:noFill/>
            </a:ln>
          </a:right>
          <a:top>
            <a:ln w="25400">
              <a:solidFill>
                <a:schemeClr val="dk1"/>
              </a:solidFill>
            </a:ln>
          </a:top>
          <a:bottom>
            <a:ln w="25400">
              <a:solidFill>
                <a:schemeClr val="dk1"/>
              </a:solidFill>
            </a:ln>
          </a:bottom>
          <a:insideH>
            <a:ln w="12700">
              <a:noFill/>
            </a:ln>
          </a:insideH>
          <a:insideV>
            <a:ln w="12700">
              <a:noFill/>
            </a:ln>
          </a:insideV>
        </a:tcBdr>
        <a:fill>
          <a:solidFill>
            <a:schemeClr val="lt1"/>
          </a:solidFill>
        </a:fill>
      </a:tcStyle>
    </a:wholeTbl>
    <a:band1H>
      <a:tcStyle>
        <a:tcBdr/>
        <a:fill>
          <a:solidFill>
            <a:schemeClr val="dk1">
              <a:tint val="20000"/>
            </a:schemeClr>
          </a:solidFill>
        </a:fill>
      </a:tcStyle>
    </a:band1H>
    <a:band2H>
      <a:tcStyle>
        <a:tcBdr/>
      </a:tcStyle>
    </a:band2H>
    <a:band1V>
      <a:tcStyle>
        <a:tcBdr/>
        <a:fill>
          <a:solidFill>
            <a:schemeClr val="dk1">
              <a:tint val="20000"/>
            </a:schemeClr>
          </a:solidFill>
        </a:fill>
      </a:tcStyle>
    </a:band1V>
    <a:band2V>
      <a:tcStyle>
        <a:tcBdr/>
        <a:fill>
          <a:solidFill>
            <a:schemeClr val="dk1">
              <a:tint val="20000"/>
            </a:schemeClr>
          </a:solidFill>
        </a:fill>
      </a:tcStyle>
    </a:band2V>
    <a:lastCol>
      <a:tcTxStyle b="on">
        <a:fontRef idx="minor">
          <a:srgbClr val="000000"/>
        </a:fontRef>
        <a:schemeClr val="lt1"/>
      </a:tcTxStyle>
      <a:tcStyle>
        <a:tcBdr/>
        <a:fill>
          <a:solidFill>
            <a:schemeClr val="dk1"/>
          </a:solidFill>
        </a:fill>
      </a:tcStyle>
    </a:lastCol>
    <a:firstCol>
      <a:tcTxStyle b="on">
        <a:fontRef idx="minor">
          <a:srgbClr val="000000"/>
        </a:fontRef>
        <a:schemeClr val="lt1"/>
      </a:tcTxStyle>
      <a:tcStyle>
        <a:tcBdr/>
        <a:fill>
          <a:solidFill>
            <a:schemeClr val="dk1"/>
          </a:solidFill>
        </a:fill>
      </a:tcStyle>
    </a:firstCol>
    <a:lastRow>
      <a:tcStyle>
        <a:tcBdr>
          <a:top>
            <a:ln w="50800">
              <a:solidFill>
                <a:schemeClr val="dk1"/>
              </a:solidFill>
            </a:ln>
          </a:top>
        </a:tcBdr>
        <a:fill>
          <a:solidFill>
            <a:schemeClr val="lt1"/>
          </a:solidFill>
        </a:fill>
      </a:tcStyle>
    </a:lastRow>
    <a:seCell>
      <a:tcTxStyle b="on">
        <a:fontRef idx="minor">
          <a:srgbClr val="000000"/>
        </a:fontRef>
        <a:schemeClr val="dk1"/>
      </a:tcTxStyle>
      <a:tcStyle>
        <a:tcBdr/>
      </a:tcStyle>
    </a:seCell>
    <a:swCell>
      <a:tcTxStyle b="on">
        <a:fontRef idx="minor">
          <a:srgbClr val="000000"/>
        </a:fontRef>
        <a:schemeClr val="dk1"/>
      </a:tcTxStyle>
      <a:tcStyle>
        <a:tcBdr/>
      </a:tcStyle>
    </a:swCell>
    <a:firstRow>
      <a:tcTxStyle b="on">
        <a:fontRef idx="minor">
          <a:srgbClr val="000000"/>
        </a:fontRef>
        <a:schemeClr val="lt1"/>
      </a:tcTxStyle>
      <a:tcStyle>
        <a:tcBdr>
          <a:bottom>
            <a:ln w="25400">
              <a:solidFill>
                <a:schemeClr val="dk1"/>
              </a:solidFill>
            </a:ln>
          </a:bottom>
        </a:tcBdr>
        <a:fill>
          <a:solidFill>
            <a:schemeClr val="dk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99" autoAdjust="0"/>
    <p:restoredTop sz="84565"/>
  </p:normalViewPr>
  <p:slideViewPr>
    <p:cSldViewPr>
      <p:cViewPr>
        <p:scale>
          <a:sx n="93" d="100"/>
          <a:sy n="93" d="100"/>
        </p:scale>
        <p:origin x="1496" y="632"/>
      </p:cViewPr>
      <p:guideLst>
        <p:guide orient="horz" pos="2160"/>
        <p:guide pos="3840"/>
      </p:guideLst>
    </p:cSldViewPr>
  </p:slideViewPr>
  <p:notesTextViewPr>
    <p:cViewPr>
      <p:scale>
        <a:sx n="100" d="100"/>
        <a:sy n="100" d="100"/>
      </p:scale>
      <p:origin x="0" y="0"/>
    </p:cViewPr>
  </p:notesTextViewPr>
  <p:notesViewPr>
    <p:cSldViewPr>
      <p:cViewPr varScale="1">
        <p:scale>
          <a:sx n="76" d="100"/>
          <a:sy n="76" d="100"/>
        </p:scale>
        <p:origin x="4432" y="22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12623AC6-E0BD-BE48-A614-F0E7C08BAB76}" type="datetimeFigureOut">
              <a:rPr lang="en-US" smtClean="0"/>
              <a:t>9/18/26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3A5F38DB-CAFA-D341-B4D5-64BB60628ED1}" type="slidenum">
              <a:rPr lang="en-US" smtClean="0"/>
              <a:t>‹#›</a:t>
            </a:fld>
            <a:endParaRPr lang="en-US"/>
          </a:p>
        </p:txBody>
      </p:sp>
    </p:spTree>
    <p:extLst>
      <p:ext uri="{BB962C8B-B14F-4D97-AF65-F5344CB8AC3E}">
        <p14:creationId xmlns:p14="http://schemas.microsoft.com/office/powerpoint/2010/main" val="4124784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Semiconductor photocathodes at CERN: feedback from production and operation towards FCC-ee</a:t>
            </a:r>
          </a:p>
          <a:p>
            <a:r>
              <a:rPr lang="en-US" dirty="0"/>
              <a:t>Semiconductor photocathodes at CERN: production experience and developments towards FCC-ee</a:t>
            </a:r>
            <a:endParaRPr lang="en-GB" dirty="0"/>
          </a:p>
        </p:txBody>
      </p:sp>
      <p:sp>
        <p:nvSpPr>
          <p:cNvPr id="4" name="Slide Number Placeholder 3"/>
          <p:cNvSpPr>
            <a:spLocks noGrp="1"/>
          </p:cNvSpPr>
          <p:nvPr>
            <p:ph type="sldNum" sz="quarter" idx="5"/>
          </p:nvPr>
        </p:nvSpPr>
        <p:spPr/>
        <p:txBody>
          <a:bodyPr/>
          <a:lstStyle/>
          <a:p>
            <a:fld id="{3A5F38DB-CAFA-D341-B4D5-64BB60628ED1}" type="slidenum">
              <a:rPr lang="en-US" smtClean="0"/>
              <a:t>1</a:t>
            </a:fld>
            <a:endParaRPr lang="en-US"/>
          </a:p>
        </p:txBody>
      </p:sp>
    </p:spTree>
    <p:extLst>
      <p:ext uri="{BB962C8B-B14F-4D97-AF65-F5344CB8AC3E}">
        <p14:creationId xmlns:p14="http://schemas.microsoft.com/office/powerpoint/2010/main" val="1427312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5F38DB-CAFA-D341-B4D5-64BB60628ED1}" type="slidenum">
              <a:rPr lang="en-US" smtClean="0"/>
              <a:t>2</a:t>
            </a:fld>
            <a:endParaRPr lang="en-US"/>
          </a:p>
        </p:txBody>
      </p:sp>
    </p:spTree>
    <p:extLst>
      <p:ext uri="{BB962C8B-B14F-4D97-AF65-F5344CB8AC3E}">
        <p14:creationId xmlns:p14="http://schemas.microsoft.com/office/powerpoint/2010/main" val="1376020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Where do we need high </a:t>
            </a:r>
            <a:r>
              <a:rPr lang="en-GB" dirty="0" err="1"/>
              <a:t>brighness</a:t>
            </a:r>
            <a:r>
              <a:rPr lang="en-GB" dirty="0"/>
              <a:t> e source at CERN? </a:t>
            </a:r>
          </a:p>
        </p:txBody>
      </p:sp>
      <p:sp>
        <p:nvSpPr>
          <p:cNvPr id="4" name="Slide Number Placeholder 3"/>
          <p:cNvSpPr>
            <a:spLocks noGrp="1"/>
          </p:cNvSpPr>
          <p:nvPr>
            <p:ph type="sldNum" sz="quarter" idx="5"/>
          </p:nvPr>
        </p:nvSpPr>
        <p:spPr/>
        <p:txBody>
          <a:bodyPr/>
          <a:lstStyle/>
          <a:p>
            <a:fld id="{3A5F38DB-CAFA-D341-B4D5-64BB60628ED1}" type="slidenum">
              <a:rPr lang="en-US" smtClean="0"/>
              <a:t>3</a:t>
            </a:fld>
            <a:endParaRPr lang="en-US"/>
          </a:p>
        </p:txBody>
      </p:sp>
    </p:spTree>
    <p:extLst>
      <p:ext uri="{BB962C8B-B14F-4D97-AF65-F5344CB8AC3E}">
        <p14:creationId xmlns:p14="http://schemas.microsoft.com/office/powerpoint/2010/main" val="3609203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Beside AWAKE and CLEAR, which demonstrate CERN experience and capabilities,</a:t>
            </a:r>
          </a:p>
          <a:p>
            <a:r>
              <a:rPr lang="en-GB" dirty="0"/>
              <a:t>future photoinjectors one are now becoming the focus of studies, with FCC-ee photoinjector being the electron source for the world largest accelerator complex</a:t>
            </a:r>
          </a:p>
          <a:p>
            <a:endParaRPr lang="en-GB" dirty="0"/>
          </a:p>
          <a:p>
            <a:r>
              <a:rPr lang="en-GB" dirty="0"/>
              <a:t>CERN photoinjector experience for ensuring FCC-ee operational parameter</a:t>
            </a:r>
          </a:p>
        </p:txBody>
      </p:sp>
      <p:sp>
        <p:nvSpPr>
          <p:cNvPr id="4" name="Slide Number Placeholder 3"/>
          <p:cNvSpPr>
            <a:spLocks noGrp="1"/>
          </p:cNvSpPr>
          <p:nvPr>
            <p:ph type="sldNum" sz="quarter" idx="5"/>
          </p:nvPr>
        </p:nvSpPr>
        <p:spPr/>
        <p:txBody>
          <a:bodyPr/>
          <a:lstStyle/>
          <a:p>
            <a:fld id="{3A5F38DB-CAFA-D341-B4D5-64BB60628ED1}" type="slidenum">
              <a:rPr lang="en-US" smtClean="0"/>
              <a:t>4</a:t>
            </a:fld>
            <a:endParaRPr lang="en-US"/>
          </a:p>
        </p:txBody>
      </p:sp>
    </p:spTree>
    <p:extLst>
      <p:ext uri="{BB962C8B-B14F-4D97-AF65-F5344CB8AC3E}">
        <p14:creationId xmlns:p14="http://schemas.microsoft.com/office/powerpoint/2010/main" val="1851268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baseline layout of the electron linac will have two complementary electron sources:</a:t>
            </a:r>
          </a:p>
          <a:p>
            <a:r>
              <a:rPr lang="en-GB" dirty="0"/>
              <a:t>-main e source for colliding bunches: </a:t>
            </a:r>
          </a:p>
          <a:p>
            <a:r>
              <a:rPr lang="en-GB" dirty="0"/>
              <a:t>-polarized e source which provide pilot bunches f</a:t>
            </a:r>
            <a:r>
              <a:rPr lang="en-US" dirty="0"/>
              <a:t>or precise energy calibration by resonant depolarization.</a:t>
            </a:r>
            <a:endParaRPr lang="en-GB" dirty="0"/>
          </a:p>
        </p:txBody>
      </p:sp>
      <p:sp>
        <p:nvSpPr>
          <p:cNvPr id="4" name="Slide Number Placeholder 3"/>
          <p:cNvSpPr>
            <a:spLocks noGrp="1"/>
          </p:cNvSpPr>
          <p:nvPr>
            <p:ph type="sldNum" sz="quarter" idx="5"/>
          </p:nvPr>
        </p:nvSpPr>
        <p:spPr/>
        <p:txBody>
          <a:bodyPr/>
          <a:lstStyle/>
          <a:p>
            <a:fld id="{3A5F38DB-CAFA-D341-B4D5-64BB60628ED1}" type="slidenum">
              <a:rPr lang="en-US" smtClean="0"/>
              <a:t>5</a:t>
            </a:fld>
            <a:endParaRPr lang="en-US"/>
          </a:p>
        </p:txBody>
      </p:sp>
    </p:spTree>
    <p:extLst>
      <p:ext uri="{BB962C8B-B14F-4D97-AF65-F5344CB8AC3E}">
        <p14:creationId xmlns:p14="http://schemas.microsoft.com/office/powerpoint/2010/main" val="3945974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group at CERN needs to provide technical input for the photoinjectors. For this R&amp;D studies followed by a testing phase are needed. Focusing on the photocathodes requirements: we need to provide a choice of photocathode technology and ensure production reliability. Similarly for the polarized, in this case also building expertise, established collaborations.</a:t>
            </a:r>
          </a:p>
          <a:p>
            <a:r>
              <a:rPr lang="en-GB" dirty="0"/>
              <a:t>Let’s now focus on the colliding bunches for the main RF photoinjectors</a:t>
            </a:r>
          </a:p>
        </p:txBody>
      </p:sp>
      <p:sp>
        <p:nvSpPr>
          <p:cNvPr id="4" name="Slide Number Placeholder 3"/>
          <p:cNvSpPr>
            <a:spLocks noGrp="1"/>
          </p:cNvSpPr>
          <p:nvPr>
            <p:ph type="sldNum" sz="quarter" idx="5"/>
          </p:nvPr>
        </p:nvSpPr>
        <p:spPr/>
        <p:txBody>
          <a:bodyPr/>
          <a:lstStyle/>
          <a:p>
            <a:fld id="{3A5F38DB-CAFA-D341-B4D5-64BB60628ED1}" type="slidenum">
              <a:rPr lang="en-US" smtClean="0"/>
              <a:t>6</a:t>
            </a:fld>
            <a:endParaRPr lang="en-US"/>
          </a:p>
        </p:txBody>
      </p:sp>
    </p:spTree>
    <p:extLst>
      <p:ext uri="{BB962C8B-B14F-4D97-AF65-F5344CB8AC3E}">
        <p14:creationId xmlns:p14="http://schemas.microsoft.com/office/powerpoint/2010/main" val="2217708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baseline operational requirements requires a bunch charge</a:t>
            </a:r>
          </a:p>
          <a:p>
            <a:r>
              <a:rPr lang="en-GB" dirty="0"/>
              <a:t>Assuming a Cs2Te cathodes of QE=1% this implies a minimum laser power of.. </a:t>
            </a:r>
          </a:p>
        </p:txBody>
      </p:sp>
      <p:sp>
        <p:nvSpPr>
          <p:cNvPr id="4" name="Slide Number Placeholder 3"/>
          <p:cNvSpPr>
            <a:spLocks noGrp="1"/>
          </p:cNvSpPr>
          <p:nvPr>
            <p:ph type="sldNum" sz="quarter" idx="5"/>
          </p:nvPr>
        </p:nvSpPr>
        <p:spPr/>
        <p:txBody>
          <a:bodyPr/>
          <a:lstStyle/>
          <a:p>
            <a:fld id="{3A5F38DB-CAFA-D341-B4D5-64BB60628ED1}" type="slidenum">
              <a:rPr lang="en-US" smtClean="0"/>
              <a:t>7</a:t>
            </a:fld>
            <a:endParaRPr lang="en-US"/>
          </a:p>
        </p:txBody>
      </p:sp>
    </p:spTree>
    <p:extLst>
      <p:ext uri="{BB962C8B-B14F-4D97-AF65-F5344CB8AC3E}">
        <p14:creationId xmlns:p14="http://schemas.microsoft.com/office/powerpoint/2010/main" val="67195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Focus attention on the main topic of this talk: photocathodes. Do not need to go here in details but photocathode landscape quite broad..</a:t>
            </a:r>
          </a:p>
          <a:p>
            <a:r>
              <a:rPr lang="en-GB" dirty="0"/>
              <a:t>Semiconductors cathode are the focus of this talk</a:t>
            </a:r>
          </a:p>
        </p:txBody>
      </p:sp>
      <p:sp>
        <p:nvSpPr>
          <p:cNvPr id="4" name="Slide Number Placeholder 3"/>
          <p:cNvSpPr>
            <a:spLocks noGrp="1"/>
          </p:cNvSpPr>
          <p:nvPr>
            <p:ph type="sldNum" sz="quarter" idx="5"/>
          </p:nvPr>
        </p:nvSpPr>
        <p:spPr/>
        <p:txBody>
          <a:bodyPr/>
          <a:lstStyle/>
          <a:p>
            <a:fld id="{3A5F38DB-CAFA-D341-B4D5-64BB60628ED1}" type="slidenum">
              <a:rPr lang="en-US" smtClean="0"/>
              <a:t>8</a:t>
            </a:fld>
            <a:endParaRPr lang="en-US"/>
          </a:p>
        </p:txBody>
      </p:sp>
    </p:spTree>
    <p:extLst>
      <p:ext uri="{BB962C8B-B14F-4D97-AF65-F5344CB8AC3E}">
        <p14:creationId xmlns:p14="http://schemas.microsoft.com/office/powerpoint/2010/main" val="2255780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CERN has built in experience in the production of many of them </a:t>
            </a:r>
          </a:p>
          <a:p>
            <a:endParaRPr lang="en-GB" dirty="0"/>
          </a:p>
        </p:txBody>
      </p:sp>
      <p:sp>
        <p:nvSpPr>
          <p:cNvPr id="4" name="Slide Number Placeholder 3"/>
          <p:cNvSpPr>
            <a:spLocks noGrp="1"/>
          </p:cNvSpPr>
          <p:nvPr>
            <p:ph type="sldNum" sz="quarter" idx="5"/>
          </p:nvPr>
        </p:nvSpPr>
        <p:spPr/>
        <p:txBody>
          <a:bodyPr/>
          <a:lstStyle/>
          <a:p>
            <a:fld id="{3A5F38DB-CAFA-D341-B4D5-64BB60628ED1}" type="slidenum">
              <a:rPr lang="en-US" smtClean="0"/>
              <a:t>9</a:t>
            </a:fld>
            <a:endParaRPr lang="en-US"/>
          </a:p>
        </p:txBody>
      </p:sp>
    </p:spTree>
    <p:extLst>
      <p:ext uri="{BB962C8B-B14F-4D97-AF65-F5344CB8AC3E}">
        <p14:creationId xmlns:p14="http://schemas.microsoft.com/office/powerpoint/2010/main" val="588933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3A648-1065-6D6C-1607-28322C39B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20F13-7D60-200B-F1B3-4AB33AF1F2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E0B593-CB9D-4F6E-DCC1-2C760BC6C8E0}"/>
              </a:ext>
            </a:extLst>
          </p:cNvPr>
          <p:cNvSpPr>
            <a:spLocks noGrp="1"/>
          </p:cNvSpPr>
          <p:nvPr>
            <p:ph type="body" idx="1"/>
          </p:nvPr>
        </p:nvSpPr>
        <p:spPr/>
        <p:txBody>
          <a:bodyPr/>
          <a:lstStyle/>
          <a:p>
            <a:r>
              <a:rPr lang="en-GB" dirty="0"/>
              <a:t>CERN has a dedicated lab for photocathodes production and testing, also CLIC heritage</a:t>
            </a:r>
          </a:p>
        </p:txBody>
      </p:sp>
      <p:sp>
        <p:nvSpPr>
          <p:cNvPr id="4" name="Slide Number Placeholder 3">
            <a:extLst>
              <a:ext uri="{FF2B5EF4-FFF2-40B4-BE49-F238E27FC236}">
                <a16:creationId xmlns:a16="http://schemas.microsoft.com/office/drawing/2014/main" id="{4EF6E44D-6780-781A-5661-219E6894966C}"/>
              </a:ext>
            </a:extLst>
          </p:cNvPr>
          <p:cNvSpPr>
            <a:spLocks noGrp="1"/>
          </p:cNvSpPr>
          <p:nvPr>
            <p:ph type="sldNum" sz="quarter" idx="5"/>
          </p:nvPr>
        </p:nvSpPr>
        <p:spPr/>
        <p:txBody>
          <a:bodyPr/>
          <a:lstStyle/>
          <a:p>
            <a:fld id="{103A0E81-F56B-4286-A265-814A24873831}" type="slidenum">
              <a:rPr lang="en-CH" smtClean="0"/>
              <a:t>10</a:t>
            </a:fld>
            <a:endParaRPr lang="en-CH"/>
          </a:p>
        </p:txBody>
      </p:sp>
    </p:spTree>
    <p:extLst>
      <p:ext uri="{BB962C8B-B14F-4D97-AF65-F5344CB8AC3E}">
        <p14:creationId xmlns:p14="http://schemas.microsoft.com/office/powerpoint/2010/main" val="2458186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the idea of optimizing electron beam parameters, understand the working conditions and insert new diagnostic in the line, like TESS, we are now developing a digital twin</a:t>
            </a:r>
          </a:p>
        </p:txBody>
      </p:sp>
      <p:sp>
        <p:nvSpPr>
          <p:cNvPr id="4" name="Slide Number Placeholder 3"/>
          <p:cNvSpPr>
            <a:spLocks noGrp="1"/>
          </p:cNvSpPr>
          <p:nvPr>
            <p:ph type="sldNum" sz="quarter" idx="5"/>
          </p:nvPr>
        </p:nvSpPr>
        <p:spPr/>
        <p:txBody>
          <a:bodyPr/>
          <a:lstStyle/>
          <a:p>
            <a:fld id="{3A5F38DB-CAFA-D341-B4D5-64BB60628ED1}" type="slidenum">
              <a:rPr lang="en-US" smtClean="0"/>
              <a:t>11</a:t>
            </a:fld>
            <a:endParaRPr lang="en-US"/>
          </a:p>
        </p:txBody>
      </p:sp>
    </p:spTree>
    <p:extLst>
      <p:ext uri="{BB962C8B-B14F-4D97-AF65-F5344CB8AC3E}">
        <p14:creationId xmlns:p14="http://schemas.microsoft.com/office/powerpoint/2010/main" val="2492270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Cs2Te photocathodes are also produced in-situ at CLEAR, compact evaporator</a:t>
            </a:r>
          </a:p>
        </p:txBody>
      </p:sp>
      <p:sp>
        <p:nvSpPr>
          <p:cNvPr id="4" name="Slide Number Placeholder 3"/>
          <p:cNvSpPr>
            <a:spLocks noGrp="1"/>
          </p:cNvSpPr>
          <p:nvPr>
            <p:ph type="sldNum" sz="quarter" idx="5"/>
          </p:nvPr>
        </p:nvSpPr>
        <p:spPr/>
        <p:txBody>
          <a:bodyPr/>
          <a:lstStyle/>
          <a:p>
            <a:fld id="{3A5F38DB-CAFA-D341-B4D5-64BB60628ED1}" type="slidenum">
              <a:rPr lang="en-US" smtClean="0"/>
              <a:t>12</a:t>
            </a:fld>
            <a:endParaRPr lang="en-US"/>
          </a:p>
        </p:txBody>
      </p:sp>
    </p:spTree>
    <p:extLst>
      <p:ext uri="{BB962C8B-B14F-4D97-AF65-F5344CB8AC3E}">
        <p14:creationId xmlns:p14="http://schemas.microsoft.com/office/powerpoint/2010/main" val="3423000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last 30 years CERN has..</a:t>
            </a:r>
          </a:p>
          <a:p>
            <a:r>
              <a:rPr lang="en-GB" dirty="0"/>
              <a:t>Focusing on semiconductors..</a:t>
            </a:r>
          </a:p>
          <a:p>
            <a:r>
              <a:rPr lang="en-US" dirty="0"/>
              <a:t>CERN has more than 30 years of photocathode-production experience, with over 200 photocathodes produced and several semiconductor and metallic materials tested. </a:t>
            </a:r>
            <a:r>
              <a:rPr lang="en-US" dirty="0" err="1"/>
              <a:t>Cs₂Te</a:t>
            </a:r>
            <a:r>
              <a:rPr lang="en-US" dirty="0"/>
              <a:t> remains our main reference because of its high quantum efficiency and demonstrated operational performance. However, even for productions following comparable recipes, the initial QE can vary approximately between 5 and 20%. For FCC-ee, producing an excellent cathode once is not sufficient—the performance must be predictable and reproducible. The challenge is therefore to transform this large production history into production feedback and identify which growth parameters control the final performance.</a:t>
            </a:r>
            <a:endParaRPr lang="en-GB" dirty="0"/>
          </a:p>
        </p:txBody>
      </p:sp>
      <p:sp>
        <p:nvSpPr>
          <p:cNvPr id="4" name="Slide Number Placeholder 3"/>
          <p:cNvSpPr>
            <a:spLocks noGrp="1"/>
          </p:cNvSpPr>
          <p:nvPr>
            <p:ph type="sldNum" sz="quarter" idx="5"/>
          </p:nvPr>
        </p:nvSpPr>
        <p:spPr/>
        <p:txBody>
          <a:bodyPr/>
          <a:lstStyle/>
          <a:p>
            <a:fld id="{3A5F38DB-CAFA-D341-B4D5-64BB60628ED1}" type="slidenum">
              <a:rPr lang="en-US" smtClean="0"/>
              <a:t>13</a:t>
            </a:fld>
            <a:endParaRPr lang="en-US"/>
          </a:p>
        </p:txBody>
      </p:sp>
    </p:spTree>
    <p:extLst>
      <p:ext uri="{BB962C8B-B14F-4D97-AF65-F5344CB8AC3E}">
        <p14:creationId xmlns:p14="http://schemas.microsoft.com/office/powerpoint/2010/main" val="3248404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35863-A2C7-42E3-D64F-42F64D90EC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A2D34-B144-B1DE-A806-8C5B860825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5A55AB-423B-78BF-758D-A14FDDDF80BA}"/>
              </a:ext>
            </a:extLst>
          </p:cNvPr>
          <p:cNvSpPr>
            <a:spLocks noGrp="1"/>
          </p:cNvSpPr>
          <p:nvPr>
            <p:ph type="body" idx="1"/>
          </p:nvPr>
        </p:nvSpPr>
        <p:spPr/>
        <p:txBody>
          <a:bodyPr/>
          <a:lstStyle/>
          <a:p>
            <a:pPr>
              <a:lnSpc>
                <a:spcPct val="150000"/>
              </a:lnSpc>
              <a:spcBef>
                <a:spcPts val="600"/>
              </a:spcBef>
            </a:pPr>
            <a:r>
              <a:rPr lang="en-US" dirty="0"/>
              <a:t>To investigate this variability we used the production data to reconstruct the evolution of the Cs-to-</a:t>
            </a:r>
            <a:r>
              <a:rPr lang="en-US" dirty="0" err="1"/>
              <a:t>Te</a:t>
            </a:r>
            <a:r>
              <a:rPr lang="en-US" dirty="0"/>
              <a:t> ratio during growth.</a:t>
            </a:r>
            <a:endParaRPr lang="en-GB" dirty="0"/>
          </a:p>
        </p:txBody>
      </p:sp>
      <p:sp>
        <p:nvSpPr>
          <p:cNvPr id="4" name="Slide Number Placeholder 3">
            <a:extLst>
              <a:ext uri="{FF2B5EF4-FFF2-40B4-BE49-F238E27FC236}">
                <a16:creationId xmlns:a16="http://schemas.microsoft.com/office/drawing/2014/main" id="{72468F68-B9A4-85AE-F3BE-189B787EC4B5}"/>
              </a:ext>
            </a:extLst>
          </p:cNvPr>
          <p:cNvSpPr>
            <a:spLocks noGrp="1"/>
          </p:cNvSpPr>
          <p:nvPr>
            <p:ph type="sldNum" sz="quarter" idx="5"/>
          </p:nvPr>
        </p:nvSpPr>
        <p:spPr/>
        <p:txBody>
          <a:bodyPr/>
          <a:lstStyle/>
          <a:p>
            <a:fld id="{3A5F38DB-CAFA-D341-B4D5-64BB60628ED1}" type="slidenum">
              <a:rPr lang="en-US" smtClean="0"/>
              <a:t>14</a:t>
            </a:fld>
            <a:endParaRPr lang="en-US"/>
          </a:p>
        </p:txBody>
      </p:sp>
    </p:spTree>
    <p:extLst>
      <p:ext uri="{BB962C8B-B14F-4D97-AF65-F5344CB8AC3E}">
        <p14:creationId xmlns:p14="http://schemas.microsoft.com/office/powerpoint/2010/main" val="3951057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1A568-4410-F91D-2921-287C3BB82A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E467C7-FEA1-5126-9635-0767764134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001A1-00E5-18AB-9375-46D0E50212FE}"/>
              </a:ext>
            </a:extLst>
          </p:cNvPr>
          <p:cNvSpPr>
            <a:spLocks noGrp="1"/>
          </p:cNvSpPr>
          <p:nvPr>
            <p:ph type="body" idx="1"/>
          </p:nvPr>
        </p:nvSpPr>
        <p:spPr/>
        <p:txBody>
          <a:bodyPr/>
          <a:lstStyle/>
          <a:p>
            <a:pPr>
              <a:lnSpc>
                <a:spcPct val="150000"/>
              </a:lnSpc>
              <a:spcBef>
                <a:spcPts val="600"/>
              </a:spcBef>
            </a:pPr>
            <a:r>
              <a:rPr lang="en-US" sz="1200" dirty="0"/>
              <a:t>To dig deeper into this analysis, we analyzed the thickness at different “windows” of the stoichiometric deposition ratio . </a:t>
            </a:r>
          </a:p>
          <a:p>
            <a:pPr>
              <a:lnSpc>
                <a:spcPct val="150000"/>
              </a:lnSpc>
              <a:spcBef>
                <a:spcPts val="600"/>
              </a:spcBef>
            </a:pPr>
            <a:r>
              <a:rPr lang="en-US" sz="1200" dirty="0"/>
              <a:t>We find a figure of merit of the cathode.</a:t>
            </a:r>
          </a:p>
        </p:txBody>
      </p:sp>
      <p:sp>
        <p:nvSpPr>
          <p:cNvPr id="4" name="Slide Number Placeholder 3">
            <a:extLst>
              <a:ext uri="{FF2B5EF4-FFF2-40B4-BE49-F238E27FC236}">
                <a16:creationId xmlns:a16="http://schemas.microsoft.com/office/drawing/2014/main" id="{EDC0B082-93DE-09AC-2C75-619F92724909}"/>
              </a:ext>
            </a:extLst>
          </p:cNvPr>
          <p:cNvSpPr>
            <a:spLocks noGrp="1"/>
          </p:cNvSpPr>
          <p:nvPr>
            <p:ph type="sldNum" sz="quarter" idx="5"/>
          </p:nvPr>
        </p:nvSpPr>
        <p:spPr/>
        <p:txBody>
          <a:bodyPr/>
          <a:lstStyle/>
          <a:p>
            <a:fld id="{3A5F38DB-CAFA-D341-B4D5-64BB60628ED1}" type="slidenum">
              <a:rPr lang="en-US" smtClean="0"/>
              <a:t>15</a:t>
            </a:fld>
            <a:endParaRPr lang="en-US"/>
          </a:p>
        </p:txBody>
      </p:sp>
    </p:spTree>
    <p:extLst>
      <p:ext uri="{BB962C8B-B14F-4D97-AF65-F5344CB8AC3E}">
        <p14:creationId xmlns:p14="http://schemas.microsoft.com/office/powerpoint/2010/main" val="3834659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regarding photocathodes performance testing, </a:t>
            </a:r>
          </a:p>
          <a:p>
            <a:endParaRPr lang="en-GB" dirty="0"/>
          </a:p>
          <a:p>
            <a:r>
              <a:rPr lang="en-GB" dirty="0"/>
              <a:t>Beside the DC gun in the PE lab, Cs2Te cathode are tested in RF guns at CLEAR and AWAKE</a:t>
            </a:r>
          </a:p>
        </p:txBody>
      </p:sp>
      <p:sp>
        <p:nvSpPr>
          <p:cNvPr id="4" name="Slide Number Placeholder 3"/>
          <p:cNvSpPr>
            <a:spLocks noGrp="1"/>
          </p:cNvSpPr>
          <p:nvPr>
            <p:ph type="sldNum" sz="quarter" idx="5"/>
          </p:nvPr>
        </p:nvSpPr>
        <p:spPr/>
        <p:txBody>
          <a:bodyPr/>
          <a:lstStyle/>
          <a:p>
            <a:fld id="{103A0E81-F56B-4286-A265-814A24873831}" type="slidenum">
              <a:rPr lang="en-CH" smtClean="0"/>
              <a:t>16</a:t>
            </a:fld>
            <a:endParaRPr lang="en-CH"/>
          </a:p>
        </p:txBody>
      </p:sp>
    </p:spTree>
    <p:extLst>
      <p:ext uri="{BB962C8B-B14F-4D97-AF65-F5344CB8AC3E}">
        <p14:creationId xmlns:p14="http://schemas.microsoft.com/office/powerpoint/2010/main" val="4147764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Mention charge production tests already (CTF2, AWAKE, CLEAR)</a:t>
            </a:r>
          </a:p>
          <a:p>
            <a:r>
              <a:rPr lang="en-GB" dirty="0"/>
              <a:t>Variable spot size achieved using a motorized telescope + variable attenuator</a:t>
            </a:r>
          </a:p>
          <a:p>
            <a:endParaRPr lang="en-GB" dirty="0"/>
          </a:p>
        </p:txBody>
      </p:sp>
      <p:sp>
        <p:nvSpPr>
          <p:cNvPr id="4" name="Slide Number Placeholder 3"/>
          <p:cNvSpPr>
            <a:spLocks noGrp="1"/>
          </p:cNvSpPr>
          <p:nvPr>
            <p:ph type="sldNum" sz="quarter" idx="5"/>
          </p:nvPr>
        </p:nvSpPr>
        <p:spPr/>
        <p:txBody>
          <a:bodyPr/>
          <a:lstStyle/>
          <a:p>
            <a:fld id="{3A5F38DB-CAFA-D341-B4D5-64BB60628ED1}" type="slidenum">
              <a:rPr lang="en-US" smtClean="0"/>
              <a:t>17</a:t>
            </a:fld>
            <a:endParaRPr lang="en-US"/>
          </a:p>
        </p:txBody>
      </p:sp>
    </p:spTree>
    <p:extLst>
      <p:ext uri="{BB962C8B-B14F-4D97-AF65-F5344CB8AC3E}">
        <p14:creationId xmlns:p14="http://schemas.microsoft.com/office/powerpoint/2010/main" val="781228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7BDA1-9B03-E5FF-400F-12AF25174C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C519A6-5A9F-C96D-6AC7-C53D08B74B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8B7BF3-BE7C-94F7-EC13-B7BD98543FEF}"/>
              </a:ext>
            </a:extLst>
          </p:cNvPr>
          <p:cNvSpPr>
            <a:spLocks noGrp="1"/>
          </p:cNvSpPr>
          <p:nvPr>
            <p:ph type="body" idx="1"/>
          </p:nvPr>
        </p:nvSpPr>
        <p:spPr/>
        <p:txBody>
          <a:bodyPr/>
          <a:lstStyle/>
          <a:p>
            <a:r>
              <a:rPr lang="en-GB" dirty="0"/>
              <a:t>CTF2 </a:t>
            </a:r>
          </a:p>
          <a:p>
            <a:endParaRPr lang="en-GB" dirty="0"/>
          </a:p>
        </p:txBody>
      </p:sp>
      <p:sp>
        <p:nvSpPr>
          <p:cNvPr id="4" name="Slide Number Placeholder 3">
            <a:extLst>
              <a:ext uri="{FF2B5EF4-FFF2-40B4-BE49-F238E27FC236}">
                <a16:creationId xmlns:a16="http://schemas.microsoft.com/office/drawing/2014/main" id="{76B4EC31-D469-BB6A-BC89-EFA6F44180CF}"/>
              </a:ext>
            </a:extLst>
          </p:cNvPr>
          <p:cNvSpPr>
            <a:spLocks noGrp="1"/>
          </p:cNvSpPr>
          <p:nvPr>
            <p:ph type="sldNum" sz="quarter" idx="5"/>
          </p:nvPr>
        </p:nvSpPr>
        <p:spPr/>
        <p:txBody>
          <a:bodyPr/>
          <a:lstStyle/>
          <a:p>
            <a:fld id="{3A5F38DB-CAFA-D341-B4D5-64BB60628ED1}" type="slidenum">
              <a:rPr lang="en-US" smtClean="0"/>
              <a:t>18</a:t>
            </a:fld>
            <a:endParaRPr lang="en-US"/>
          </a:p>
        </p:txBody>
      </p:sp>
    </p:spTree>
    <p:extLst>
      <p:ext uri="{BB962C8B-B14F-4D97-AF65-F5344CB8AC3E}">
        <p14:creationId xmlns:p14="http://schemas.microsoft.com/office/powerpoint/2010/main" val="1182345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Slowly coming back to FCC-ee requirements, we have seen that Cs2Te represents the baseline with high efficiency, copper a solid robust alternative. We are not excluding other alternative photocathode and for this we are starting to develop..</a:t>
            </a:r>
          </a:p>
        </p:txBody>
      </p:sp>
      <p:sp>
        <p:nvSpPr>
          <p:cNvPr id="4" name="Slide Number Placeholder 3"/>
          <p:cNvSpPr>
            <a:spLocks noGrp="1"/>
          </p:cNvSpPr>
          <p:nvPr>
            <p:ph type="sldNum" sz="quarter" idx="5"/>
          </p:nvPr>
        </p:nvSpPr>
        <p:spPr/>
        <p:txBody>
          <a:bodyPr/>
          <a:lstStyle/>
          <a:p>
            <a:fld id="{3A5F38DB-CAFA-D341-B4D5-64BB60628ED1}" type="slidenum">
              <a:rPr lang="en-US" smtClean="0"/>
              <a:t>19</a:t>
            </a:fld>
            <a:endParaRPr lang="en-US"/>
          </a:p>
        </p:txBody>
      </p:sp>
    </p:spTree>
    <p:extLst>
      <p:ext uri="{BB962C8B-B14F-4D97-AF65-F5344CB8AC3E}">
        <p14:creationId xmlns:p14="http://schemas.microsoft.com/office/powerpoint/2010/main" val="2481788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summarize our photocathode developments strategy for FCC-ee will focus on 3 research lines:</a:t>
            </a:r>
          </a:p>
          <a:p>
            <a:endParaRPr lang="en-GB" dirty="0"/>
          </a:p>
        </p:txBody>
      </p:sp>
      <p:sp>
        <p:nvSpPr>
          <p:cNvPr id="4" name="Slide Number Placeholder 3"/>
          <p:cNvSpPr>
            <a:spLocks noGrp="1"/>
          </p:cNvSpPr>
          <p:nvPr>
            <p:ph type="sldNum" sz="quarter" idx="5"/>
          </p:nvPr>
        </p:nvSpPr>
        <p:spPr/>
        <p:txBody>
          <a:bodyPr/>
          <a:lstStyle/>
          <a:p>
            <a:fld id="{3A5F38DB-CAFA-D341-B4D5-64BB60628ED1}" type="slidenum">
              <a:rPr lang="en-US" smtClean="0"/>
              <a:t>20</a:t>
            </a:fld>
            <a:endParaRPr lang="en-US"/>
          </a:p>
        </p:txBody>
      </p:sp>
    </p:spTree>
    <p:extLst>
      <p:ext uri="{BB962C8B-B14F-4D97-AF65-F5344CB8AC3E}">
        <p14:creationId xmlns:p14="http://schemas.microsoft.com/office/powerpoint/2010/main" val="485333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5F38DB-CAFA-D341-B4D5-64BB60628ED1}" type="slidenum">
              <a:rPr lang="en-US" smtClean="0"/>
              <a:t>25</a:t>
            </a:fld>
            <a:endParaRPr lang="en-US"/>
          </a:p>
        </p:txBody>
      </p:sp>
    </p:spTree>
    <p:extLst>
      <p:ext uri="{BB962C8B-B14F-4D97-AF65-F5344CB8AC3E}">
        <p14:creationId xmlns:p14="http://schemas.microsoft.com/office/powerpoint/2010/main" val="1812740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
    <p:spTree>
      <p:nvGrpSpPr>
        <p:cNvPr id="1" name=""/>
        <p:cNvGrpSpPr/>
        <p:nvPr/>
      </p:nvGrpSpPr>
      <p:grpSpPr bwMode="auto">
        <a:xfrm>
          <a:off x="0" y="0"/>
          <a:ext cx="0" cy="0"/>
          <a:chOff x="0" y="0"/>
          <a:chExt cx="0" cy="0"/>
        </a:xfrm>
      </p:grpSpPr>
      <p:sp>
        <p:nvSpPr>
          <p:cNvPr id="4" name="Title 1"/>
          <p:cNvSpPr>
            <a:spLocks noGrp="1"/>
          </p:cNvSpPr>
          <p:nvPr>
            <p:ph type="ctrTitle"/>
          </p:nvPr>
        </p:nvSpPr>
        <p:spPr bwMode="auto">
          <a:xfrm>
            <a:off x="1524000" y="1046163"/>
            <a:ext cx="9144000" cy="2387600"/>
          </a:xfrm>
        </p:spPr>
        <p:txBody>
          <a:bodyPr anchor="b"/>
          <a:lstStyle>
            <a:lvl1pPr algn="ctr">
              <a:defRPr sz="6000"/>
            </a:lvl1pPr>
          </a:lstStyle>
          <a:p>
            <a:pPr>
              <a:defRPr/>
            </a:pPr>
            <a:r>
              <a:rPr lang="en-US"/>
              <a:t>Click to edit Master title style</a:t>
            </a:r>
          </a:p>
        </p:txBody>
      </p:sp>
      <p:sp>
        <p:nvSpPr>
          <p:cNvPr id="5" name="Subtitle 2"/>
          <p:cNvSpPr>
            <a:spLocks noGrp="1"/>
          </p:cNvSpPr>
          <p:nvPr>
            <p:ph type="subTitle" idx="1"/>
          </p:nvPr>
        </p:nvSpPr>
        <p:spPr bwMode="auto">
          <a:xfrm>
            <a:off x="1524000" y="3602038"/>
            <a:ext cx="9144000" cy="1655762"/>
          </a:xfrm>
        </p:spPr>
        <p:txBody>
          <a:bodyP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p>
        </p:txBody>
      </p:sp>
      <p:sp>
        <p:nvSpPr>
          <p:cNvPr id="6" name="Date Placeholder 6"/>
          <p:cNvSpPr>
            <a:spLocks noGrp="1"/>
          </p:cNvSpPr>
          <p:nvPr>
            <p:ph type="dt" sz="half" idx="10"/>
          </p:nvPr>
        </p:nvSpPr>
        <p:spPr bwMode="auto">
          <a:xfrm>
            <a:off x="3248526" y="6408000"/>
            <a:ext cx="867862" cy="365125"/>
          </a:xfrm>
          <a:prstGeom prst="rect">
            <a:avLst/>
          </a:prstGeom>
        </p:spPr>
        <p:txBody>
          <a:bodyPr/>
          <a:lstStyle/>
          <a:p>
            <a:pPr>
              <a:defRPr/>
            </a:pPr>
            <a:r>
              <a:rPr lang="en-US"/>
              <a:t>22/09/2026</a:t>
            </a:r>
          </a:p>
        </p:txBody>
      </p:sp>
      <p:sp>
        <p:nvSpPr>
          <p:cNvPr id="7" name="Footer Placeholder 7"/>
          <p:cNvSpPr>
            <a:spLocks noGrp="1"/>
          </p:cNvSpPr>
          <p:nvPr>
            <p:ph type="ftr" sz="quarter" idx="11"/>
          </p:nvPr>
        </p:nvSpPr>
        <p:spPr bwMode="auto"/>
        <p:txBody>
          <a:bodyPr/>
          <a:lstStyle/>
          <a:p>
            <a:pPr>
              <a:defRPr/>
            </a:pPr>
            <a:r>
              <a:rPr lang="en-US"/>
              <a:t>G. Tenasini               PhASE2026, Orsay</a:t>
            </a:r>
          </a:p>
        </p:txBody>
      </p:sp>
      <p:sp>
        <p:nvSpPr>
          <p:cNvPr id="8" name="Slide Number Placeholder 8"/>
          <p:cNvSpPr>
            <a:spLocks noGrp="1"/>
          </p:cNvSpPr>
          <p:nvPr>
            <p:ph type="sldNum" sz="quarter" idx="12"/>
          </p:nvPr>
        </p:nvSpPr>
        <p:spPr bwMode="auto"/>
        <p:txBody>
          <a:bodyPr/>
          <a:lstStyle/>
          <a:p>
            <a:pPr>
              <a:defRPr/>
            </a:pPr>
            <a:fld id="{36B5EA5A-BC32-A742-B11B-8E7414D5B535}"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le Slide with logo">
    <p:bg>
      <p:bgRef idx="1001">
        <a:schemeClr val="bg1"/>
      </p:bgRef>
    </p:bg>
    <p:spTree>
      <p:nvGrpSpPr>
        <p:cNvPr id="1" name=""/>
        <p:cNvGrpSpPr/>
        <p:nvPr/>
      </p:nvGrpSpPr>
      <p:grpSpPr bwMode="auto">
        <a:xfrm>
          <a:off x="0" y="0"/>
          <a:ext cx="0" cy="0"/>
          <a:chOff x="0" y="0"/>
          <a:chExt cx="0" cy="0"/>
        </a:xfrm>
      </p:grpSpPr>
      <p:sp>
        <p:nvSpPr>
          <p:cNvPr id="2" name="Rectangle 1">
            <a:extLst>
              <a:ext uri="{FF2B5EF4-FFF2-40B4-BE49-F238E27FC236}">
                <a16:creationId xmlns:a16="http://schemas.microsoft.com/office/drawing/2014/main" id="{45CD86C6-AB8C-8347-BFC2-915357F95F3A}"/>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2" descr="logooutline.eps"/>
          <p:cNvPicPr>
            <a:picLocks noChangeAspect="1"/>
          </p:cNvPicPr>
          <p:nvPr userDrawn="1"/>
        </p:nvPicPr>
        <p:blipFill>
          <a:blip r:embed="rId2"/>
          <a:stretch/>
        </p:blipFill>
        <p:spPr bwMode="auto">
          <a:xfrm>
            <a:off x="5106130" y="710117"/>
            <a:ext cx="1990424" cy="1970420"/>
          </a:xfrm>
          <a:prstGeom prst="rect">
            <a:avLst/>
          </a:prstGeom>
        </p:spPr>
      </p:pic>
      <p:sp>
        <p:nvSpPr>
          <p:cNvPr id="5" name="Title 1"/>
          <p:cNvSpPr>
            <a:spLocks noGrp="1"/>
          </p:cNvSpPr>
          <p:nvPr>
            <p:ph type="ctrTitle" hasCustomPrompt="1"/>
          </p:nvPr>
        </p:nvSpPr>
        <p:spPr bwMode="auto">
          <a:xfrm>
            <a:off x="407987" y="3429000"/>
            <a:ext cx="11376025" cy="2153265"/>
          </a:xfrm>
        </p:spPr>
        <p:txBody>
          <a:bodyPr anchor="t" anchorCtr="0"/>
          <a:lstStyle>
            <a:lvl1pPr algn="l">
              <a:defRPr sz="5000">
                <a:solidFill>
                  <a:schemeClr val="bg1"/>
                </a:solidFill>
              </a:defRPr>
            </a:lvl1pPr>
          </a:lstStyle>
          <a:p>
            <a:pPr>
              <a:defRPr/>
            </a:pPr>
            <a:r>
              <a:rPr lang="en-US"/>
              <a:t>Click to edit Master title style</a:t>
            </a:r>
            <a:br>
              <a:rPr lang="en-US"/>
            </a:br>
            <a:endParaRPr lang="en-US"/>
          </a:p>
        </p:txBody>
      </p:sp>
      <p:sp>
        <p:nvSpPr>
          <p:cNvPr id="6" name="Subtitle 2"/>
          <p:cNvSpPr>
            <a:spLocks noGrp="1"/>
          </p:cNvSpPr>
          <p:nvPr>
            <p:ph type="subTitle" idx="1"/>
          </p:nvPr>
        </p:nvSpPr>
        <p:spPr bwMode="auto">
          <a:xfrm>
            <a:off x="407988" y="5700251"/>
            <a:ext cx="11376026" cy="803787"/>
          </a:xfrm>
        </p:spPr>
        <p:txBody>
          <a:bodyPr>
            <a:no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Title Slide with logo">
    <p:bg>
      <p:bgRef idx="1001">
        <a:schemeClr val="bg1"/>
      </p:bgRef>
    </p:bg>
    <p:spTree>
      <p:nvGrpSpPr>
        <p:cNvPr id="1" name=""/>
        <p:cNvGrpSpPr/>
        <p:nvPr/>
      </p:nvGrpSpPr>
      <p:grpSpPr bwMode="auto">
        <a:xfrm>
          <a:off x="0" y="0"/>
          <a:ext cx="0" cy="0"/>
          <a:chOff x="0" y="0"/>
          <a:chExt cx="0" cy="0"/>
        </a:xfrm>
      </p:grpSpPr>
      <p:sp>
        <p:nvSpPr>
          <p:cNvPr id="2" name="Rectangle 1">
            <a:extLst>
              <a:ext uri="{FF2B5EF4-FFF2-40B4-BE49-F238E27FC236}">
                <a16:creationId xmlns:a16="http://schemas.microsoft.com/office/drawing/2014/main" id="{45CD86C6-AB8C-8347-BFC2-915357F95F3A}"/>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2" descr="logooutline.eps"/>
          <p:cNvPicPr>
            <a:picLocks noChangeAspect="1"/>
          </p:cNvPicPr>
          <p:nvPr userDrawn="1"/>
        </p:nvPicPr>
        <p:blipFill>
          <a:blip r:embed="rId2"/>
          <a:stretch/>
        </p:blipFill>
        <p:spPr bwMode="auto">
          <a:xfrm>
            <a:off x="3647728" y="757891"/>
            <a:ext cx="1990424" cy="1970420"/>
          </a:xfrm>
          <a:prstGeom prst="rect">
            <a:avLst/>
          </a:prstGeom>
        </p:spPr>
      </p:pic>
      <p:sp>
        <p:nvSpPr>
          <p:cNvPr id="5" name="Title 1"/>
          <p:cNvSpPr>
            <a:spLocks noGrp="1"/>
          </p:cNvSpPr>
          <p:nvPr>
            <p:ph type="ctrTitle" hasCustomPrompt="1"/>
          </p:nvPr>
        </p:nvSpPr>
        <p:spPr bwMode="auto">
          <a:xfrm>
            <a:off x="407987" y="3429000"/>
            <a:ext cx="11376025" cy="2153265"/>
          </a:xfrm>
        </p:spPr>
        <p:txBody>
          <a:bodyPr anchor="t" anchorCtr="0"/>
          <a:lstStyle>
            <a:lvl1pPr algn="l">
              <a:defRPr sz="5000">
                <a:solidFill>
                  <a:schemeClr val="bg1"/>
                </a:solidFill>
              </a:defRPr>
            </a:lvl1pPr>
          </a:lstStyle>
          <a:p>
            <a:pPr>
              <a:defRPr/>
            </a:pPr>
            <a:r>
              <a:rPr lang="en-US"/>
              <a:t>Click to edit Master title style</a:t>
            </a:r>
            <a:br>
              <a:rPr lang="en-US"/>
            </a:br>
            <a:endParaRPr lang="en-US"/>
          </a:p>
        </p:txBody>
      </p:sp>
      <p:sp>
        <p:nvSpPr>
          <p:cNvPr id="6" name="Subtitle 2"/>
          <p:cNvSpPr>
            <a:spLocks noGrp="1"/>
          </p:cNvSpPr>
          <p:nvPr>
            <p:ph type="subTitle" idx="1"/>
          </p:nvPr>
        </p:nvSpPr>
        <p:spPr bwMode="auto">
          <a:xfrm>
            <a:off x="407988" y="5700251"/>
            <a:ext cx="11376026" cy="803787"/>
          </a:xfrm>
        </p:spPr>
        <p:txBody>
          <a:bodyPr>
            <a:no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lang="en-US" dirty="0"/>
          </a:p>
        </p:txBody>
      </p:sp>
      <p:pic>
        <p:nvPicPr>
          <p:cNvPr id="8" name="Picture 4">
            <a:extLst>
              <a:ext uri="{FF2B5EF4-FFF2-40B4-BE49-F238E27FC236}">
                <a16:creationId xmlns:a16="http://schemas.microsoft.com/office/drawing/2014/main" id="{9C586C67-E5AB-2148-8000-3D5AD3404719}"/>
              </a:ext>
            </a:extLst>
          </p:cNvPr>
          <p:cNvPicPr>
            <a:picLocks noChangeAspect="1" noChangeArrowheads="1"/>
          </p:cNvPicPr>
          <p:nvPr userDrawn="1"/>
        </p:nvPicPr>
        <p:blipFill>
          <a:blip r:embed="rId3">
            <a:biLevel thresh="2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90132" y="216024"/>
            <a:ext cx="2996952" cy="2996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62302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Content  ">
    <p:spTree>
      <p:nvGrpSpPr>
        <p:cNvPr id="1" name=""/>
        <p:cNvGrpSpPr/>
        <p:nvPr/>
      </p:nvGrpSpPr>
      <p:grpSpPr bwMode="auto">
        <a:xfrm>
          <a:off x="0" y="0"/>
          <a:ext cx="0" cy="0"/>
          <a:chOff x="0" y="0"/>
          <a:chExt cx="0" cy="0"/>
        </a:xfrm>
      </p:grpSpPr>
      <p:sp>
        <p:nvSpPr>
          <p:cNvPr id="4" name="Content Placeholder 2"/>
          <p:cNvSpPr>
            <a:spLocks noGrp="1"/>
          </p:cNvSpPr>
          <p:nvPr>
            <p:ph idx="1"/>
          </p:nvPr>
        </p:nvSpPr>
        <p:spPr bwMode="auto"/>
        <p:txBody>
          <a:bodyPr/>
          <a:lstStyle>
            <a:lvl1pPr>
              <a:defRPr>
                <a:solidFill>
                  <a:schemeClr val="tx2"/>
                </a:solidFill>
              </a:defRPr>
            </a:lvl1pPr>
            <a:lvl2pPr marL="324000" indent="-324000">
              <a:buFont typeface="Arial"/>
              <a:buChar char="•"/>
              <a:defRPr sz="1800">
                <a:solidFill>
                  <a:schemeClr val="tx2"/>
                </a:solidFill>
              </a:defRPr>
            </a:lvl2pPr>
            <a:lvl3pPr marL="648000" indent="-324000">
              <a:buSzPct val="100000"/>
              <a:buFont typeface="Arial"/>
              <a:buChar char="•"/>
              <a:defRPr>
                <a:solidFill>
                  <a:schemeClr val="tx2"/>
                </a:solidFill>
              </a:defRPr>
            </a:lvl3pPr>
            <a:lvl4pPr marL="972000" indent="-324000">
              <a:buSzPct val="100000"/>
              <a:buFont typeface="Arial"/>
              <a:buChar char="•"/>
              <a:defRPr>
                <a:solidFill>
                  <a:schemeClr val="tx2"/>
                </a:solidFill>
              </a:defRPr>
            </a:lvl4pPr>
            <a:lvl5pPr marL="2057400" indent="-228600">
              <a:buSzPct val="100000"/>
              <a:buFont typeface="Arial"/>
              <a:buChar char="•"/>
              <a:defRPr>
                <a:solidFill>
                  <a:schemeClr val="tx2">
                    <a:lumMod val="50000"/>
                  </a:schemeClr>
                </a:solidFill>
              </a:defRPr>
            </a:lvl5pPr>
          </a:lstStyle>
          <a:p>
            <a:pPr lvl="0">
              <a:defRPr/>
            </a:pPr>
            <a:endParaRPr lang="en-US" dirty="0"/>
          </a:p>
          <a:p>
            <a:pPr lvl="3">
              <a:defRPr/>
            </a:pPr>
            <a:endParaRPr lang="en-US" dirty="0"/>
          </a:p>
        </p:txBody>
      </p:sp>
      <p:sp>
        <p:nvSpPr>
          <p:cNvPr id="5" name="Title 6"/>
          <p:cNvSpPr>
            <a:spLocks noGrp="1"/>
          </p:cNvSpPr>
          <p:nvPr>
            <p:ph type="title"/>
          </p:nvPr>
        </p:nvSpPr>
        <p:spPr bwMode="auto"/>
        <p:txBody>
          <a:bodyPr/>
          <a:lstStyle/>
          <a:p>
            <a:pPr>
              <a:defRPr/>
            </a:pPr>
            <a:r>
              <a:rPr lang="en-US" dirty="0"/>
              <a:t>Click to edit Master title style</a:t>
            </a:r>
          </a:p>
        </p:txBody>
      </p:sp>
      <p:sp>
        <p:nvSpPr>
          <p:cNvPr id="6" name="Date Placeholder 10"/>
          <p:cNvSpPr>
            <a:spLocks noGrp="1"/>
          </p:cNvSpPr>
          <p:nvPr>
            <p:ph type="dt" sz="half" idx="10"/>
          </p:nvPr>
        </p:nvSpPr>
        <p:spPr bwMode="auto">
          <a:xfrm>
            <a:off x="2855640" y="6408000"/>
            <a:ext cx="1260748" cy="365125"/>
          </a:xfrm>
          <a:prstGeom prst="rect">
            <a:avLst/>
          </a:prstGeom>
        </p:spPr>
        <p:txBody>
          <a:bodyPr/>
          <a:lstStyle/>
          <a:p>
            <a:pPr>
              <a:defRPr/>
            </a:pPr>
            <a:r>
              <a:rPr lang="en-US"/>
              <a:t>22/09/2026</a:t>
            </a:r>
            <a:endParaRPr lang="en-US" dirty="0"/>
          </a:p>
        </p:txBody>
      </p:sp>
      <p:sp>
        <p:nvSpPr>
          <p:cNvPr id="7" name="Footer Placeholder 11"/>
          <p:cNvSpPr>
            <a:spLocks noGrp="1"/>
          </p:cNvSpPr>
          <p:nvPr>
            <p:ph type="ftr" sz="quarter" idx="11"/>
          </p:nvPr>
        </p:nvSpPr>
        <p:spPr bwMode="auto">
          <a:xfrm>
            <a:off x="4259262" y="6408000"/>
            <a:ext cx="6572221" cy="365125"/>
          </a:xfrm>
        </p:spPr>
        <p:txBody>
          <a:bodyPr/>
          <a:lstStyle/>
          <a:p>
            <a:pPr>
              <a:defRPr/>
            </a:pPr>
            <a:r>
              <a:rPr lang="en-US"/>
              <a:t>G. Tenasini               PhASE2026, Orsay</a:t>
            </a:r>
            <a:endParaRPr lang="en-US" dirty="0"/>
          </a:p>
        </p:txBody>
      </p:sp>
      <p:sp>
        <p:nvSpPr>
          <p:cNvPr id="8" name="Slide Number Placeholder 12"/>
          <p:cNvSpPr>
            <a:spLocks noGrp="1"/>
          </p:cNvSpPr>
          <p:nvPr>
            <p:ph type="sldNum" sz="quarter" idx="12"/>
          </p:nvPr>
        </p:nvSpPr>
        <p:spPr bwMode="auto">
          <a:xfrm>
            <a:off x="11064552" y="6408000"/>
            <a:ext cx="681254" cy="365125"/>
          </a:xfrm>
        </p:spPr>
        <p:txBody>
          <a:bodyPr/>
          <a:lstStyle/>
          <a:p>
            <a:pPr>
              <a:defRPr/>
            </a:pPr>
            <a:fld id="{36B5EA5A-BC32-A742-B11B-8E7414D5B535}" type="slidenum">
              <a:rPr lang="en-US"/>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Bulleted Content">
    <p:spTree>
      <p:nvGrpSpPr>
        <p:cNvPr id="1" name=""/>
        <p:cNvGrpSpPr/>
        <p:nvPr/>
      </p:nvGrpSpPr>
      <p:grpSpPr bwMode="auto">
        <a:xfrm>
          <a:off x="0" y="0"/>
          <a:ext cx="0" cy="0"/>
          <a:chOff x="0" y="0"/>
          <a:chExt cx="0" cy="0"/>
        </a:xfrm>
      </p:grpSpPr>
      <p:sp>
        <p:nvSpPr>
          <p:cNvPr id="4" name="Content Placeholder 2"/>
          <p:cNvSpPr>
            <a:spLocks noGrp="1"/>
          </p:cNvSpPr>
          <p:nvPr>
            <p:ph idx="1" hasCustomPrompt="1"/>
          </p:nvPr>
        </p:nvSpPr>
        <p:spPr bwMode="auto"/>
        <p:txBody>
          <a:bodyPr/>
          <a:lstStyle>
            <a:lvl1pPr marL="342900" indent="-342900">
              <a:buFont typeface="Arial"/>
              <a:buChar char="•"/>
              <a:defRPr>
                <a:solidFill>
                  <a:schemeClr val="tx2">
                    <a:lumMod val="50000"/>
                  </a:schemeClr>
                </a:solidFill>
              </a:defRPr>
            </a:lvl1pPr>
            <a:lvl2pPr marL="628650" indent="-261938">
              <a:buFont typeface="Arial"/>
              <a:buChar char="•"/>
              <a:defRPr sz="1800">
                <a:solidFill>
                  <a:schemeClr val="tx2">
                    <a:lumMod val="50000"/>
                  </a:schemeClr>
                </a:solidFill>
              </a:defRPr>
            </a:lvl2pPr>
            <a:lvl3pPr marL="889000" indent="-260350">
              <a:buSzPct val="100000"/>
              <a:buFont typeface="Arial"/>
              <a:buChar char="•"/>
              <a:defRPr sz="1800">
                <a:solidFill>
                  <a:schemeClr val="tx2">
                    <a:lumMod val="50000"/>
                  </a:schemeClr>
                </a:solidFill>
              </a:defRPr>
            </a:lvl3pPr>
            <a:lvl4pPr marL="1209675" indent="-269875">
              <a:buSzPct val="100000"/>
              <a:buFont typeface="Arial"/>
              <a:buChar char="•"/>
              <a:defRPr sz="1600">
                <a:solidFill>
                  <a:schemeClr val="tx2">
                    <a:lumMod val="50000"/>
                  </a:schemeClr>
                </a:solidFill>
              </a:defRPr>
            </a:lvl4pPr>
            <a:lvl5pPr marL="2057400" indent="-228600">
              <a:buSzPct val="100000"/>
              <a:buFont typeface="Arial"/>
              <a:buChar char="•"/>
              <a:defRPr>
                <a:solidFill>
                  <a:schemeClr val="tx2">
                    <a:lumMod val="50000"/>
                  </a:schemeClr>
                </a:solidFill>
              </a:defRPr>
            </a:lvl5pPr>
          </a:lstStyle>
          <a:p>
            <a:pPr lvl="0">
              <a:defRPr/>
            </a:pPr>
            <a:r>
              <a:rPr lang="en-US" dirty="0"/>
              <a:t>Click to edit Master text styles</a:t>
            </a:r>
            <a:endParaRPr dirty="0"/>
          </a:p>
          <a:p>
            <a:pPr lvl="1">
              <a:defRPr/>
            </a:pPr>
            <a:r>
              <a:rPr lang="en-US" dirty="0"/>
              <a:t>Second level</a:t>
            </a:r>
            <a:endParaRPr dirty="0"/>
          </a:p>
          <a:p>
            <a:pPr lvl="2">
              <a:defRPr/>
            </a:pPr>
            <a:r>
              <a:rPr lang="en-US" dirty="0"/>
              <a:t>Third level</a:t>
            </a:r>
            <a:endParaRPr dirty="0"/>
          </a:p>
          <a:p>
            <a:pPr lvl="3">
              <a:defRPr/>
            </a:pPr>
            <a:r>
              <a:rPr lang="en-US" dirty="0"/>
              <a:t>Fourth level</a:t>
            </a:r>
            <a:endParaRPr dirty="0"/>
          </a:p>
          <a:p>
            <a:pPr lvl="0">
              <a:defRPr/>
            </a:pPr>
            <a:endParaRPr lang="en-US" dirty="0"/>
          </a:p>
        </p:txBody>
      </p:sp>
      <p:sp>
        <p:nvSpPr>
          <p:cNvPr id="5" name="Title 6"/>
          <p:cNvSpPr>
            <a:spLocks noGrp="1"/>
          </p:cNvSpPr>
          <p:nvPr>
            <p:ph type="title"/>
          </p:nvPr>
        </p:nvSpPr>
        <p:spPr bwMode="auto"/>
        <p:txBody>
          <a:bodyPr/>
          <a:lstStyle/>
          <a:p>
            <a:pPr>
              <a:defRPr/>
            </a:pPr>
            <a:r>
              <a:rPr lang="en-US"/>
              <a:t>Click to edit Master title style</a:t>
            </a:r>
          </a:p>
        </p:txBody>
      </p:sp>
      <p:sp>
        <p:nvSpPr>
          <p:cNvPr id="6" name="Date Placeholder 10"/>
          <p:cNvSpPr>
            <a:spLocks noGrp="1"/>
          </p:cNvSpPr>
          <p:nvPr>
            <p:ph type="dt" sz="half" idx="10"/>
          </p:nvPr>
        </p:nvSpPr>
        <p:spPr bwMode="auto">
          <a:xfrm>
            <a:off x="3248526" y="6408000"/>
            <a:ext cx="867862" cy="365125"/>
          </a:xfrm>
          <a:prstGeom prst="rect">
            <a:avLst/>
          </a:prstGeom>
        </p:spPr>
        <p:txBody>
          <a:bodyPr/>
          <a:lstStyle/>
          <a:p>
            <a:pPr>
              <a:defRPr/>
            </a:pPr>
            <a:r>
              <a:rPr lang="en-US"/>
              <a:t>22/09/2026</a:t>
            </a:r>
            <a:endParaRPr lang="en-US" dirty="0"/>
          </a:p>
        </p:txBody>
      </p:sp>
      <p:sp>
        <p:nvSpPr>
          <p:cNvPr id="7" name="Footer Placeholder 11"/>
          <p:cNvSpPr>
            <a:spLocks noGrp="1"/>
          </p:cNvSpPr>
          <p:nvPr>
            <p:ph type="ftr" sz="quarter" idx="11"/>
          </p:nvPr>
        </p:nvSpPr>
        <p:spPr bwMode="auto"/>
        <p:txBody>
          <a:bodyPr/>
          <a:lstStyle/>
          <a:p>
            <a:pPr>
              <a:defRPr/>
            </a:pPr>
            <a:r>
              <a:rPr lang="en-US"/>
              <a:t>G. Tenasini               PhASE2026, Orsay</a:t>
            </a:r>
          </a:p>
        </p:txBody>
      </p:sp>
      <p:sp>
        <p:nvSpPr>
          <p:cNvPr id="8" name="Slide Number Placeholder 12"/>
          <p:cNvSpPr>
            <a:spLocks noGrp="1"/>
          </p:cNvSpPr>
          <p:nvPr>
            <p:ph type="sldNum" sz="quarter" idx="12"/>
          </p:nvPr>
        </p:nvSpPr>
        <p:spPr bwMode="auto"/>
        <p:txBody>
          <a:bodyPr/>
          <a:lstStyle/>
          <a:p>
            <a:pPr>
              <a:defRPr/>
            </a:pPr>
            <a:fld id="{36B5EA5A-BC32-A742-B11B-8E7414D5B535}"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Big Picture">
    <p:spTree>
      <p:nvGrpSpPr>
        <p:cNvPr id="1" name=""/>
        <p:cNvGrpSpPr/>
        <p:nvPr/>
      </p:nvGrpSpPr>
      <p:grpSpPr bwMode="auto">
        <a:xfrm>
          <a:off x="0" y="0"/>
          <a:ext cx="0" cy="0"/>
          <a:chOff x="0" y="0"/>
          <a:chExt cx="0" cy="0"/>
        </a:xfrm>
      </p:grpSpPr>
      <p:sp>
        <p:nvSpPr>
          <p:cNvPr id="4" name="Title 6"/>
          <p:cNvSpPr>
            <a:spLocks noGrp="1"/>
          </p:cNvSpPr>
          <p:nvPr>
            <p:ph type="title"/>
          </p:nvPr>
        </p:nvSpPr>
        <p:spPr bwMode="auto"/>
        <p:txBody>
          <a:bodyPr/>
          <a:lstStyle/>
          <a:p>
            <a:pPr>
              <a:defRPr/>
            </a:pPr>
            <a:r>
              <a:rPr lang="en-US"/>
              <a:t>Click to edit Master title style</a:t>
            </a:r>
          </a:p>
        </p:txBody>
      </p:sp>
      <p:sp>
        <p:nvSpPr>
          <p:cNvPr id="5" name="Date Placeholder 10"/>
          <p:cNvSpPr>
            <a:spLocks noGrp="1"/>
          </p:cNvSpPr>
          <p:nvPr>
            <p:ph type="dt" sz="half" idx="10"/>
          </p:nvPr>
        </p:nvSpPr>
        <p:spPr bwMode="auto">
          <a:xfrm>
            <a:off x="3248526" y="6408000"/>
            <a:ext cx="867862" cy="365125"/>
          </a:xfrm>
          <a:prstGeom prst="rect">
            <a:avLst/>
          </a:prstGeom>
        </p:spPr>
        <p:txBody>
          <a:bodyPr/>
          <a:lstStyle/>
          <a:p>
            <a:pPr>
              <a:defRPr/>
            </a:pPr>
            <a:r>
              <a:rPr lang="en-US"/>
              <a:t>22/09/2026</a:t>
            </a:r>
          </a:p>
        </p:txBody>
      </p:sp>
      <p:sp>
        <p:nvSpPr>
          <p:cNvPr id="6" name="Footer Placeholder 11"/>
          <p:cNvSpPr>
            <a:spLocks noGrp="1"/>
          </p:cNvSpPr>
          <p:nvPr>
            <p:ph type="ftr" sz="quarter" idx="11"/>
          </p:nvPr>
        </p:nvSpPr>
        <p:spPr bwMode="auto"/>
        <p:txBody>
          <a:bodyPr/>
          <a:lstStyle/>
          <a:p>
            <a:pPr>
              <a:defRPr/>
            </a:pPr>
            <a:r>
              <a:rPr lang="en-US"/>
              <a:t>G. Tenasini               PhASE2026, Orsay</a:t>
            </a:r>
          </a:p>
        </p:txBody>
      </p:sp>
      <p:sp>
        <p:nvSpPr>
          <p:cNvPr id="7" name="Slide Number Placeholder 12"/>
          <p:cNvSpPr>
            <a:spLocks noGrp="1"/>
          </p:cNvSpPr>
          <p:nvPr>
            <p:ph type="sldNum" sz="quarter" idx="12"/>
          </p:nvPr>
        </p:nvSpPr>
        <p:spPr bwMode="auto"/>
        <p:txBody>
          <a:bodyPr/>
          <a:lstStyle/>
          <a:p>
            <a:pPr>
              <a:defRPr/>
            </a:pPr>
            <a:fld id="{36B5EA5A-BC32-A742-B11B-8E7414D5B535}" type="slidenum">
              <a:rPr lang="en-US"/>
              <a:t>‹#›</a:t>
            </a:fld>
            <a:endParaRPr lang="en-US"/>
          </a:p>
        </p:txBody>
      </p:sp>
      <p:sp>
        <p:nvSpPr>
          <p:cNvPr id="8" name="Picture Placeholder 3"/>
          <p:cNvSpPr>
            <a:spLocks noGrp="1"/>
          </p:cNvSpPr>
          <p:nvPr>
            <p:ph type="pic" sz="quarter" idx="13" hasCustomPrompt="1"/>
          </p:nvPr>
        </p:nvSpPr>
        <p:spPr bwMode="auto">
          <a:xfrm>
            <a:off x="407988" y="1439863"/>
            <a:ext cx="11376025" cy="4760912"/>
          </a:xfrm>
          <a:prstGeom prst="rect">
            <a:avLst/>
          </a:prstGeom>
          <a:pattFill prst="lgCheck">
            <a:fgClr>
              <a:schemeClr val="tx2">
                <a:lumMod val="25000"/>
                <a:lumOff val="75000"/>
              </a:schemeClr>
            </a:fgClr>
            <a:bgClr>
              <a:schemeClr val="bg1"/>
            </a:bgClr>
          </a:pattFill>
        </p:spPr>
        <p:txBody>
          <a:bodyPr anchor="ctr"/>
          <a:lstStyle>
            <a:lvl1pPr algn="ctr">
              <a:defRPr/>
            </a:lvl1pPr>
          </a:lstStyle>
          <a:p>
            <a:pPr>
              <a:defRPr/>
            </a:pPr>
            <a:r>
              <a:rPr lang="en-US"/>
              <a:t>Drag and drop picture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Full page Picture">
    <p:spTree>
      <p:nvGrpSpPr>
        <p:cNvPr id="1" name=""/>
        <p:cNvGrpSpPr/>
        <p:nvPr/>
      </p:nvGrpSpPr>
      <p:grpSpPr bwMode="auto">
        <a:xfrm>
          <a:off x="0" y="0"/>
          <a:ext cx="0" cy="0"/>
          <a:chOff x="0" y="0"/>
          <a:chExt cx="0" cy="0"/>
        </a:xfrm>
      </p:grpSpPr>
      <p:sp>
        <p:nvSpPr>
          <p:cNvPr id="4" name="Picture Placeholder 3"/>
          <p:cNvSpPr>
            <a:spLocks noGrp="1"/>
          </p:cNvSpPr>
          <p:nvPr>
            <p:ph type="pic" sz="quarter" idx="13" hasCustomPrompt="1"/>
          </p:nvPr>
        </p:nvSpPr>
        <p:spPr bwMode="auto">
          <a:xfrm>
            <a:off x="0" y="-29980"/>
            <a:ext cx="12192000" cy="6351588"/>
          </a:xfrm>
          <a:prstGeom prst="rect">
            <a:avLst/>
          </a:prstGeom>
          <a:pattFill prst="lgCheck">
            <a:fgClr>
              <a:schemeClr val="tx2">
                <a:lumMod val="25000"/>
                <a:lumOff val="75000"/>
              </a:schemeClr>
            </a:fgClr>
            <a:bgClr>
              <a:schemeClr val="bg1"/>
            </a:bgClr>
          </a:pattFill>
        </p:spPr>
        <p:txBody>
          <a:bodyPr anchor="ctr" anchorCtr="0"/>
          <a:lstStyle>
            <a:lvl1pPr algn="ctr">
              <a:defRPr/>
            </a:lvl1pPr>
          </a:lstStyle>
          <a:p>
            <a:pPr>
              <a:defRPr/>
            </a:pPr>
            <a:r>
              <a:rPr lang="en-US"/>
              <a:t>Drag and drop picture</a:t>
            </a:r>
            <a:endParaRPr/>
          </a:p>
        </p:txBody>
      </p:sp>
      <p:sp>
        <p:nvSpPr>
          <p:cNvPr id="5" name="Content Placeholder 2"/>
          <p:cNvSpPr>
            <a:spLocks noGrp="1"/>
          </p:cNvSpPr>
          <p:nvPr>
            <p:ph idx="1"/>
          </p:nvPr>
        </p:nvSpPr>
        <p:spPr bwMode="auto">
          <a:xfrm>
            <a:off x="8075612" y="-52466"/>
            <a:ext cx="4116387" cy="6370820"/>
          </a:xfrm>
          <a:prstGeom prst="rect">
            <a:avLst/>
          </a:prstGeom>
          <a:solidFill>
            <a:schemeClr val="tx1">
              <a:alpha val="80000"/>
            </a:schemeClr>
          </a:solidFill>
        </p:spPr>
        <p:txBody>
          <a:bodyPr lIns="180000" tIns="180000" rIns="180000" bIns="180000"/>
          <a:lstStyle>
            <a:lvl1pPr>
              <a:defRPr sz="2800">
                <a:solidFill>
                  <a:schemeClr val="bg1"/>
                </a:solidFill>
              </a:defRPr>
            </a:lvl1pPr>
            <a:lvl2pPr marL="324000" indent="-324000">
              <a:buFont typeface="Arial"/>
              <a:buChar char="•"/>
              <a:defRPr sz="2100">
                <a:solidFill>
                  <a:schemeClr val="bg1"/>
                </a:solidFill>
              </a:defRPr>
            </a:lvl2pPr>
            <a:lvl3pPr marL="648000" indent="-324000">
              <a:buSzPct val="100000"/>
              <a:buFont typeface="Arial"/>
              <a:buChar char="•"/>
              <a:defRPr sz="1800">
                <a:solidFill>
                  <a:schemeClr val="bg1"/>
                </a:solidFill>
              </a:defRPr>
            </a:lvl3pPr>
            <a:lvl4pPr marL="972000" indent="-324000">
              <a:buSzPct val="100000"/>
              <a:buFont typeface="Arial"/>
              <a:buChar char="•"/>
              <a:defRPr>
                <a:solidFill>
                  <a:schemeClr val="bg1"/>
                </a:solidFill>
              </a:defRPr>
            </a:lvl4pPr>
            <a:lvl5pPr marL="2057400" indent="-228600">
              <a:buSzPct val="100000"/>
              <a:buFont typeface="Arial"/>
              <a:buChar char="•"/>
              <a:defRPr>
                <a:solidFill>
                  <a:schemeClr val="tx2">
                    <a:lumMod val="50000"/>
                  </a:schemeClr>
                </a:solidFill>
              </a:defRPr>
            </a:lvl5pPr>
          </a:lstStyle>
          <a:p>
            <a:pPr lvl="0">
              <a:defRPr/>
            </a:pPr>
            <a:r>
              <a:rPr lang="en-US"/>
              <a:t>Click to edit Master text styles</a:t>
            </a:r>
          </a:p>
          <a:p>
            <a:pPr lvl="1">
              <a:defRPr/>
            </a:pPr>
            <a:r>
              <a:rPr lang="en-US"/>
              <a:t>Second level</a:t>
            </a:r>
          </a:p>
          <a:p>
            <a:pPr lvl="2">
              <a:defRPr/>
            </a:pPr>
            <a:r>
              <a:rPr lang="en-US"/>
              <a:t>Third level</a:t>
            </a:r>
          </a:p>
          <a:p>
            <a:pPr lvl="3">
              <a:defRPr/>
            </a:pPr>
            <a:r>
              <a:rPr lang="en-US"/>
              <a:t>Fourth level</a:t>
            </a:r>
          </a:p>
        </p:txBody>
      </p:sp>
      <p:sp>
        <p:nvSpPr>
          <p:cNvPr id="6" name="Date Placeholder 10"/>
          <p:cNvSpPr>
            <a:spLocks noGrp="1"/>
          </p:cNvSpPr>
          <p:nvPr>
            <p:ph type="dt" sz="half" idx="10"/>
          </p:nvPr>
        </p:nvSpPr>
        <p:spPr bwMode="auto">
          <a:xfrm>
            <a:off x="3248526" y="6408000"/>
            <a:ext cx="867862" cy="365125"/>
          </a:xfrm>
          <a:prstGeom prst="rect">
            <a:avLst/>
          </a:prstGeom>
        </p:spPr>
        <p:txBody>
          <a:bodyPr/>
          <a:lstStyle/>
          <a:p>
            <a:pPr>
              <a:defRPr/>
            </a:pPr>
            <a:r>
              <a:rPr lang="en-US"/>
              <a:t>22/09/2026</a:t>
            </a:r>
          </a:p>
        </p:txBody>
      </p:sp>
      <p:sp>
        <p:nvSpPr>
          <p:cNvPr id="7" name="Footer Placeholder 11"/>
          <p:cNvSpPr>
            <a:spLocks noGrp="1"/>
          </p:cNvSpPr>
          <p:nvPr>
            <p:ph type="ftr" sz="quarter" idx="11"/>
          </p:nvPr>
        </p:nvSpPr>
        <p:spPr bwMode="auto"/>
        <p:txBody>
          <a:bodyPr/>
          <a:lstStyle/>
          <a:p>
            <a:pPr>
              <a:defRPr/>
            </a:pPr>
            <a:r>
              <a:rPr lang="en-US"/>
              <a:t>G. Tenasini               PhASE2026, Orsay</a:t>
            </a:r>
          </a:p>
        </p:txBody>
      </p:sp>
      <p:sp>
        <p:nvSpPr>
          <p:cNvPr id="8" name="Slide Number Placeholder 12"/>
          <p:cNvSpPr>
            <a:spLocks noGrp="1"/>
          </p:cNvSpPr>
          <p:nvPr>
            <p:ph type="sldNum" sz="quarter" idx="12"/>
          </p:nvPr>
        </p:nvSpPr>
        <p:spPr bwMode="auto"/>
        <p:txBody>
          <a:bodyPr/>
          <a:lstStyle/>
          <a:p>
            <a:pPr>
              <a:defRPr/>
            </a:pPr>
            <a:fld id="{36B5EA5A-BC32-A742-B11B-8E7414D5B535}"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2 Contents">
    <p:spTree>
      <p:nvGrpSpPr>
        <p:cNvPr id="1" name=""/>
        <p:cNvGrpSpPr/>
        <p:nvPr/>
      </p:nvGrpSpPr>
      <p:grpSpPr bwMode="auto">
        <a:xfrm>
          <a:off x="0" y="0"/>
          <a:ext cx="0" cy="0"/>
          <a:chOff x="0" y="0"/>
          <a:chExt cx="0" cy="0"/>
        </a:xfrm>
      </p:grpSpPr>
      <p:sp>
        <p:nvSpPr>
          <p:cNvPr id="4" name="Title 1"/>
          <p:cNvSpPr>
            <a:spLocks noGrp="1"/>
          </p:cNvSpPr>
          <p:nvPr>
            <p:ph type="title"/>
          </p:nvPr>
        </p:nvSpPr>
        <p:spPr bwMode="auto"/>
        <p:txBody>
          <a:bodyPr/>
          <a:lstStyle/>
          <a:p>
            <a:pPr>
              <a:defRPr/>
            </a:pPr>
            <a:r>
              <a:rPr lang="en-US"/>
              <a:t>Click to edit Master title style</a:t>
            </a:r>
            <a:endParaRPr/>
          </a:p>
        </p:txBody>
      </p:sp>
      <p:sp>
        <p:nvSpPr>
          <p:cNvPr id="5" name="Content Placeholder 2"/>
          <p:cNvSpPr>
            <a:spLocks noGrp="1"/>
          </p:cNvSpPr>
          <p:nvPr>
            <p:ph sz="half" idx="1"/>
          </p:nvPr>
        </p:nvSpPr>
        <p:spPr bwMode="auto">
          <a:xfrm>
            <a:off x="407987" y="1592264"/>
            <a:ext cx="5616575" cy="4608512"/>
          </a:xfrm>
        </p:spPr>
        <p:txBody>
          <a:bodyPr/>
          <a:lstStyle/>
          <a:p>
            <a:pPr lvl="0">
              <a:defRPr/>
            </a:pPr>
            <a:r>
              <a:rPr lang="en-US"/>
              <a:t>Click to edit Master text styles</a:t>
            </a:r>
          </a:p>
          <a:p>
            <a:pPr lvl="1">
              <a:defRPr/>
            </a:pPr>
            <a:r>
              <a:rPr lang="en-US"/>
              <a:t>Second level</a:t>
            </a:r>
          </a:p>
          <a:p>
            <a:pPr lvl="2">
              <a:defRPr/>
            </a:pPr>
            <a:r>
              <a:rPr lang="en-US"/>
              <a:t>Third level</a:t>
            </a:r>
          </a:p>
          <a:p>
            <a:pPr lvl="3">
              <a:defRPr/>
            </a:pPr>
            <a:r>
              <a:rPr lang="en-US"/>
              <a:t>Fourth level</a:t>
            </a:r>
          </a:p>
        </p:txBody>
      </p:sp>
      <p:sp>
        <p:nvSpPr>
          <p:cNvPr id="6" name="Content Placeholder 3"/>
          <p:cNvSpPr>
            <a:spLocks noGrp="1"/>
          </p:cNvSpPr>
          <p:nvPr>
            <p:ph sz="half" idx="2"/>
          </p:nvPr>
        </p:nvSpPr>
        <p:spPr bwMode="auto">
          <a:xfrm>
            <a:off x="6172199" y="1592264"/>
            <a:ext cx="5611813" cy="4608511"/>
          </a:xfrm>
        </p:spPr>
        <p:txBody>
          <a:bodyPr/>
          <a:lstStyle/>
          <a:p>
            <a:pPr lvl="0">
              <a:defRPr/>
            </a:pPr>
            <a:r>
              <a:rPr lang="en-US"/>
              <a:t>Click to edit Master text styles</a:t>
            </a:r>
          </a:p>
          <a:p>
            <a:pPr lvl="1">
              <a:defRPr/>
            </a:pPr>
            <a:r>
              <a:rPr lang="en-US"/>
              <a:t>Second level</a:t>
            </a:r>
          </a:p>
          <a:p>
            <a:pPr lvl="2">
              <a:defRPr/>
            </a:pPr>
            <a:r>
              <a:rPr lang="en-US"/>
              <a:t>Third level</a:t>
            </a:r>
          </a:p>
          <a:p>
            <a:pPr lvl="3">
              <a:defRPr/>
            </a:pPr>
            <a:r>
              <a:rPr lang="en-US"/>
              <a:t>Fourth level</a:t>
            </a:r>
          </a:p>
        </p:txBody>
      </p:sp>
      <p:sp>
        <p:nvSpPr>
          <p:cNvPr id="7" name="Date Placeholder 7"/>
          <p:cNvSpPr>
            <a:spLocks noGrp="1"/>
          </p:cNvSpPr>
          <p:nvPr>
            <p:ph type="dt" sz="half" idx="10"/>
          </p:nvPr>
        </p:nvSpPr>
        <p:spPr bwMode="auto">
          <a:xfrm>
            <a:off x="3248526" y="6408000"/>
            <a:ext cx="867862" cy="365125"/>
          </a:xfrm>
          <a:prstGeom prst="rect">
            <a:avLst/>
          </a:prstGeom>
        </p:spPr>
        <p:txBody>
          <a:bodyPr/>
          <a:lstStyle/>
          <a:p>
            <a:pPr>
              <a:defRPr/>
            </a:pPr>
            <a:r>
              <a:rPr lang="en-US"/>
              <a:t>22/09/2026</a:t>
            </a:r>
          </a:p>
        </p:txBody>
      </p:sp>
      <p:sp>
        <p:nvSpPr>
          <p:cNvPr id="8" name="Footer Placeholder 8"/>
          <p:cNvSpPr>
            <a:spLocks noGrp="1"/>
          </p:cNvSpPr>
          <p:nvPr>
            <p:ph type="ftr" sz="quarter" idx="11"/>
          </p:nvPr>
        </p:nvSpPr>
        <p:spPr bwMode="auto"/>
        <p:txBody>
          <a:bodyPr/>
          <a:lstStyle/>
          <a:p>
            <a:pPr>
              <a:defRPr/>
            </a:pPr>
            <a:r>
              <a:rPr lang="en-US"/>
              <a:t>G. Tenasini               PhASE2026, Orsay</a:t>
            </a:r>
          </a:p>
        </p:txBody>
      </p:sp>
      <p:sp>
        <p:nvSpPr>
          <p:cNvPr id="9" name="Slide Number Placeholder 9"/>
          <p:cNvSpPr>
            <a:spLocks noGrp="1"/>
          </p:cNvSpPr>
          <p:nvPr>
            <p:ph type="sldNum" sz="quarter" idx="12"/>
          </p:nvPr>
        </p:nvSpPr>
        <p:spPr bwMode="auto"/>
        <p:txBody>
          <a:bodyPr/>
          <a:lstStyle/>
          <a:p>
            <a:pPr>
              <a:defRPr/>
            </a:pPr>
            <a:fld id="{36B5EA5A-BC32-A742-B11B-8E7414D5B535}"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preserve="1" userDrawn="1">
  <p:cSld name="Subtitle and Comparison">
    <p:spTree>
      <p:nvGrpSpPr>
        <p:cNvPr id="1" name=""/>
        <p:cNvGrpSpPr/>
        <p:nvPr/>
      </p:nvGrpSpPr>
      <p:grpSpPr bwMode="auto">
        <a:xfrm>
          <a:off x="0" y="0"/>
          <a:ext cx="0" cy="0"/>
          <a:chOff x="0" y="0"/>
          <a:chExt cx="0" cy="0"/>
        </a:xfrm>
      </p:grpSpPr>
      <p:sp>
        <p:nvSpPr>
          <p:cNvPr id="4" name="Title 1"/>
          <p:cNvSpPr>
            <a:spLocks noGrp="1"/>
          </p:cNvSpPr>
          <p:nvPr>
            <p:ph type="title"/>
          </p:nvPr>
        </p:nvSpPr>
        <p:spPr bwMode="auto">
          <a:xfrm>
            <a:off x="407988" y="365125"/>
            <a:ext cx="11380812" cy="1084263"/>
          </a:xfrm>
        </p:spPr>
        <p:txBody>
          <a:bodyPr/>
          <a:lstStyle/>
          <a:p>
            <a:pPr>
              <a:defRPr/>
            </a:pPr>
            <a:r>
              <a:rPr lang="en-US"/>
              <a:t>Click to edit Master title style</a:t>
            </a:r>
          </a:p>
        </p:txBody>
      </p:sp>
      <p:sp>
        <p:nvSpPr>
          <p:cNvPr id="5" name="Text Placeholder 2"/>
          <p:cNvSpPr>
            <a:spLocks noGrp="1"/>
          </p:cNvSpPr>
          <p:nvPr>
            <p:ph type="body" idx="1"/>
          </p:nvPr>
        </p:nvSpPr>
        <p:spPr bwMode="auto">
          <a:xfrm>
            <a:off x="407987" y="1592263"/>
            <a:ext cx="5616575" cy="668337"/>
          </a:xfrm>
        </p:spPr>
        <p:txBody>
          <a:bodyPr anchor="t"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p>
        </p:txBody>
      </p:sp>
      <p:sp>
        <p:nvSpPr>
          <p:cNvPr id="6" name="Content Placeholder 3"/>
          <p:cNvSpPr>
            <a:spLocks noGrp="1"/>
          </p:cNvSpPr>
          <p:nvPr>
            <p:ph sz="half" idx="2"/>
          </p:nvPr>
        </p:nvSpPr>
        <p:spPr bwMode="auto">
          <a:xfrm>
            <a:off x="407987" y="2427287"/>
            <a:ext cx="5616575" cy="3762376"/>
          </a:xfrm>
        </p:spPr>
        <p:txBody>
          <a:bodyPr/>
          <a:lstStyle>
            <a:lvl1pPr marL="324000" indent="-324000">
              <a:buFont typeface="Arial"/>
              <a:buChar char="•"/>
              <a:defRPr/>
            </a:lvl1pPr>
          </a:lstStyle>
          <a:p>
            <a:pPr lvl="0">
              <a:defRPr/>
            </a:pPr>
            <a:r>
              <a:rPr lang="en-US"/>
              <a:t>Click to edit Master text styles</a:t>
            </a:r>
          </a:p>
          <a:p>
            <a:pPr lvl="1">
              <a:defRPr/>
            </a:pPr>
            <a:r>
              <a:rPr lang="en-US"/>
              <a:t>Second level</a:t>
            </a:r>
          </a:p>
          <a:p>
            <a:pPr lvl="2">
              <a:defRPr/>
            </a:pPr>
            <a:r>
              <a:rPr lang="en-US"/>
              <a:t>Third level</a:t>
            </a:r>
          </a:p>
          <a:p>
            <a:pPr lvl="3">
              <a:defRPr/>
            </a:pPr>
            <a:r>
              <a:rPr lang="en-US"/>
              <a:t>Fourth level</a:t>
            </a:r>
          </a:p>
        </p:txBody>
      </p:sp>
      <p:sp>
        <p:nvSpPr>
          <p:cNvPr id="7" name="Text Placeholder 4"/>
          <p:cNvSpPr>
            <a:spLocks noGrp="1"/>
          </p:cNvSpPr>
          <p:nvPr>
            <p:ph type="body" sz="quarter" idx="3"/>
          </p:nvPr>
        </p:nvSpPr>
        <p:spPr bwMode="auto">
          <a:xfrm>
            <a:off x="6172200" y="1604966"/>
            <a:ext cx="5616600" cy="655634"/>
          </a:xfrm>
        </p:spPr>
        <p:txBody>
          <a:bodyPr anchor="t"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p>
        </p:txBody>
      </p:sp>
      <p:sp>
        <p:nvSpPr>
          <p:cNvPr id="8" name="Content Placeholder 5"/>
          <p:cNvSpPr>
            <a:spLocks noGrp="1"/>
          </p:cNvSpPr>
          <p:nvPr>
            <p:ph sz="quarter" idx="4"/>
          </p:nvPr>
        </p:nvSpPr>
        <p:spPr bwMode="auto">
          <a:xfrm>
            <a:off x="6172200" y="2427287"/>
            <a:ext cx="5611813" cy="3762376"/>
          </a:xfrm>
        </p:spPr>
        <p:txBody>
          <a:bodyPr/>
          <a:lstStyle>
            <a:lvl1pPr marL="324000" indent="-324000">
              <a:buFont typeface="Arial"/>
              <a:buChar char="•"/>
              <a:defRPr/>
            </a:lvl1pPr>
          </a:lstStyle>
          <a:p>
            <a:pPr lvl="0">
              <a:defRPr/>
            </a:pPr>
            <a:r>
              <a:rPr lang="en-US"/>
              <a:t>Click to edit Master text styles</a:t>
            </a:r>
          </a:p>
          <a:p>
            <a:pPr lvl="1">
              <a:defRPr/>
            </a:pPr>
            <a:r>
              <a:rPr lang="en-US"/>
              <a:t>Second level</a:t>
            </a:r>
          </a:p>
          <a:p>
            <a:pPr lvl="2">
              <a:defRPr/>
            </a:pPr>
            <a:r>
              <a:rPr lang="en-US"/>
              <a:t>Third level</a:t>
            </a:r>
          </a:p>
          <a:p>
            <a:pPr lvl="3">
              <a:defRPr/>
            </a:pPr>
            <a:r>
              <a:rPr lang="en-US"/>
              <a:t>Fourth level</a:t>
            </a:r>
          </a:p>
        </p:txBody>
      </p:sp>
      <p:sp>
        <p:nvSpPr>
          <p:cNvPr id="9" name="Date Placeholder 9"/>
          <p:cNvSpPr>
            <a:spLocks noGrp="1"/>
          </p:cNvSpPr>
          <p:nvPr>
            <p:ph type="dt" sz="half" idx="10"/>
          </p:nvPr>
        </p:nvSpPr>
        <p:spPr bwMode="auto">
          <a:xfrm>
            <a:off x="3248526" y="6408000"/>
            <a:ext cx="867862" cy="365125"/>
          </a:xfrm>
          <a:prstGeom prst="rect">
            <a:avLst/>
          </a:prstGeom>
        </p:spPr>
        <p:txBody>
          <a:bodyPr/>
          <a:lstStyle/>
          <a:p>
            <a:pPr>
              <a:defRPr/>
            </a:pPr>
            <a:r>
              <a:rPr lang="en-US"/>
              <a:t>22/09/2026</a:t>
            </a:r>
          </a:p>
        </p:txBody>
      </p:sp>
      <p:sp>
        <p:nvSpPr>
          <p:cNvPr id="10" name="Footer Placeholder 10"/>
          <p:cNvSpPr>
            <a:spLocks noGrp="1"/>
          </p:cNvSpPr>
          <p:nvPr>
            <p:ph type="ftr" sz="quarter" idx="11"/>
          </p:nvPr>
        </p:nvSpPr>
        <p:spPr bwMode="auto"/>
        <p:txBody>
          <a:bodyPr/>
          <a:lstStyle/>
          <a:p>
            <a:pPr>
              <a:defRPr/>
            </a:pPr>
            <a:r>
              <a:rPr lang="en-US"/>
              <a:t>G. Tenasini               PhASE2026, Orsay</a:t>
            </a:r>
          </a:p>
        </p:txBody>
      </p:sp>
      <p:sp>
        <p:nvSpPr>
          <p:cNvPr id="11" name="Slide Number Placeholder 11"/>
          <p:cNvSpPr>
            <a:spLocks noGrp="1"/>
          </p:cNvSpPr>
          <p:nvPr>
            <p:ph type="sldNum" sz="quarter" idx="12"/>
          </p:nvPr>
        </p:nvSpPr>
        <p:spPr bwMode="auto"/>
        <p:txBody>
          <a:bodyPr/>
          <a:lstStyle/>
          <a:p>
            <a:pPr>
              <a:defRPr/>
            </a:pPr>
            <a:fld id="{36B5EA5A-BC32-A742-B11B-8E7414D5B535}"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preserve="1" userDrawn="1">
  <p:cSld name="Text and Picture">
    <p:spTree>
      <p:nvGrpSpPr>
        <p:cNvPr id="1" name=""/>
        <p:cNvGrpSpPr/>
        <p:nvPr/>
      </p:nvGrpSpPr>
      <p:grpSpPr bwMode="auto">
        <a:xfrm>
          <a:off x="0" y="0"/>
          <a:ext cx="0" cy="0"/>
          <a:chOff x="0" y="0"/>
          <a:chExt cx="0" cy="0"/>
        </a:xfrm>
      </p:grpSpPr>
      <p:sp>
        <p:nvSpPr>
          <p:cNvPr id="4" name="Title 1"/>
          <p:cNvSpPr>
            <a:spLocks noGrp="1"/>
          </p:cNvSpPr>
          <p:nvPr>
            <p:ph type="title"/>
          </p:nvPr>
        </p:nvSpPr>
        <p:spPr bwMode="auto">
          <a:xfrm>
            <a:off x="407989" y="373593"/>
            <a:ext cx="5616574" cy="1065742"/>
          </a:xfrm>
        </p:spPr>
        <p:txBody>
          <a:bodyPr/>
          <a:lstStyle/>
          <a:p>
            <a:pPr>
              <a:defRPr/>
            </a:pPr>
            <a:r>
              <a:rPr lang="en-US"/>
              <a:t>Click to edit Master title style</a:t>
            </a:r>
          </a:p>
        </p:txBody>
      </p:sp>
      <p:sp>
        <p:nvSpPr>
          <p:cNvPr id="5" name="Content Placeholder 2"/>
          <p:cNvSpPr>
            <a:spLocks noGrp="1"/>
          </p:cNvSpPr>
          <p:nvPr>
            <p:ph sz="half" idx="1"/>
          </p:nvPr>
        </p:nvSpPr>
        <p:spPr bwMode="auto">
          <a:xfrm>
            <a:off x="407987" y="1598658"/>
            <a:ext cx="5616575" cy="4608512"/>
          </a:xfrm>
        </p:spPr>
        <p:txBody>
          <a:bodyPr/>
          <a:lstStyle>
            <a:lvl1pPr>
              <a:defRPr>
                <a:solidFill>
                  <a:schemeClr val="tx2">
                    <a:lumMod val="50000"/>
                  </a:schemeClr>
                </a:solidFill>
              </a:defRPr>
            </a:lvl1pPr>
            <a:lvl2pPr>
              <a:lnSpc>
                <a:spcPct val="100000"/>
              </a:lnSpc>
              <a:defRPr/>
            </a:lvl2pPr>
          </a:lstStyle>
          <a:p>
            <a:pPr lvl="0">
              <a:defRPr/>
            </a:pPr>
            <a:r>
              <a:rPr lang="en-US"/>
              <a:t>Click to edit Master text styles</a:t>
            </a:r>
          </a:p>
          <a:p>
            <a:pPr lvl="1">
              <a:defRPr/>
            </a:pPr>
            <a:r>
              <a:rPr lang="en-US"/>
              <a:t>Second level</a:t>
            </a:r>
          </a:p>
          <a:p>
            <a:pPr lvl="2">
              <a:defRPr/>
            </a:pPr>
            <a:r>
              <a:rPr lang="en-US"/>
              <a:t>Third level</a:t>
            </a:r>
          </a:p>
          <a:p>
            <a:pPr lvl="3">
              <a:defRPr/>
            </a:pPr>
            <a:r>
              <a:rPr lang="en-US"/>
              <a:t>Fourth level</a:t>
            </a:r>
          </a:p>
        </p:txBody>
      </p:sp>
      <p:sp>
        <p:nvSpPr>
          <p:cNvPr id="6" name="Picture Placeholder 8"/>
          <p:cNvSpPr>
            <a:spLocks noGrp="1"/>
          </p:cNvSpPr>
          <p:nvPr>
            <p:ph type="pic" sz="quarter" idx="13" hasCustomPrompt="1"/>
          </p:nvPr>
        </p:nvSpPr>
        <p:spPr bwMode="auto">
          <a:xfrm>
            <a:off x="6167438" y="0"/>
            <a:ext cx="6024562" cy="6317986"/>
          </a:xfrm>
          <a:prstGeom prst="rect">
            <a:avLst/>
          </a:prstGeom>
          <a:pattFill prst="lgCheck">
            <a:fgClr>
              <a:schemeClr val="tx2">
                <a:lumMod val="25000"/>
                <a:lumOff val="75000"/>
              </a:schemeClr>
            </a:fgClr>
            <a:bgClr>
              <a:schemeClr val="bg1"/>
            </a:bgClr>
          </a:pattFill>
        </p:spPr>
        <p:txBody>
          <a:bodyPr anchor="ctr"/>
          <a:lstStyle>
            <a:lvl1pPr algn="ctr">
              <a:defRPr/>
            </a:lvl1pPr>
          </a:lstStyle>
          <a:p>
            <a:pPr>
              <a:defRPr/>
            </a:pPr>
            <a:r>
              <a:rPr lang="en-US"/>
              <a:t>Drag and Drop picture</a:t>
            </a:r>
            <a:endParaRPr/>
          </a:p>
        </p:txBody>
      </p:sp>
      <p:sp>
        <p:nvSpPr>
          <p:cNvPr id="7" name="Date Placeholder 3"/>
          <p:cNvSpPr>
            <a:spLocks noGrp="1"/>
          </p:cNvSpPr>
          <p:nvPr>
            <p:ph type="dt" sz="half" idx="14"/>
          </p:nvPr>
        </p:nvSpPr>
        <p:spPr bwMode="auto">
          <a:xfrm>
            <a:off x="3248526" y="6408000"/>
            <a:ext cx="867862" cy="365125"/>
          </a:xfrm>
          <a:prstGeom prst="rect">
            <a:avLst/>
          </a:prstGeom>
        </p:spPr>
        <p:txBody>
          <a:bodyPr/>
          <a:lstStyle/>
          <a:p>
            <a:pPr>
              <a:defRPr/>
            </a:pPr>
            <a:r>
              <a:rPr lang="en-US"/>
              <a:t>22/09/2026</a:t>
            </a:r>
          </a:p>
        </p:txBody>
      </p:sp>
      <p:sp>
        <p:nvSpPr>
          <p:cNvPr id="8" name="Footer Placeholder 7"/>
          <p:cNvSpPr>
            <a:spLocks noGrp="1"/>
          </p:cNvSpPr>
          <p:nvPr>
            <p:ph type="ftr" sz="quarter" idx="15"/>
          </p:nvPr>
        </p:nvSpPr>
        <p:spPr bwMode="auto"/>
        <p:txBody>
          <a:bodyPr/>
          <a:lstStyle/>
          <a:p>
            <a:pPr>
              <a:defRPr/>
            </a:pPr>
            <a:r>
              <a:rPr lang="en-US"/>
              <a:t>G. Tenasini               PhASE2026, Orsay</a:t>
            </a:r>
          </a:p>
        </p:txBody>
      </p:sp>
      <p:sp>
        <p:nvSpPr>
          <p:cNvPr id="9" name="Slide Number Placeholder 9"/>
          <p:cNvSpPr>
            <a:spLocks noGrp="1"/>
          </p:cNvSpPr>
          <p:nvPr>
            <p:ph type="sldNum" sz="quarter" idx="16"/>
          </p:nvPr>
        </p:nvSpPr>
        <p:spPr bwMode="auto"/>
        <p:txBody>
          <a:bodyPr/>
          <a:lstStyle/>
          <a:p>
            <a:pPr>
              <a:defRPr/>
            </a:pPr>
            <a:fld id="{36B5EA5A-BC32-A742-B11B-8E7414D5B535}"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preserve="1" userDrawn="1">
  <p:cSld name="Text and 2 Pictures horizontal">
    <p:spTree>
      <p:nvGrpSpPr>
        <p:cNvPr id="1" name=""/>
        <p:cNvGrpSpPr/>
        <p:nvPr/>
      </p:nvGrpSpPr>
      <p:grpSpPr bwMode="auto">
        <a:xfrm>
          <a:off x="0" y="0"/>
          <a:ext cx="0" cy="0"/>
          <a:chOff x="0" y="0"/>
          <a:chExt cx="0" cy="0"/>
        </a:xfrm>
      </p:grpSpPr>
      <p:sp>
        <p:nvSpPr>
          <p:cNvPr id="4" name="Title 1"/>
          <p:cNvSpPr>
            <a:spLocks noGrp="1"/>
          </p:cNvSpPr>
          <p:nvPr>
            <p:ph type="title"/>
          </p:nvPr>
        </p:nvSpPr>
        <p:spPr bwMode="auto">
          <a:xfrm>
            <a:off x="407989" y="373593"/>
            <a:ext cx="11376024" cy="1065742"/>
          </a:xfrm>
        </p:spPr>
        <p:txBody>
          <a:bodyPr/>
          <a:lstStyle/>
          <a:p>
            <a:pPr>
              <a:defRPr/>
            </a:pPr>
            <a:r>
              <a:rPr lang="en-US"/>
              <a:t>Click to edit Master title style</a:t>
            </a:r>
          </a:p>
        </p:txBody>
      </p:sp>
      <p:sp>
        <p:nvSpPr>
          <p:cNvPr id="5" name="Content Placeholder 2"/>
          <p:cNvSpPr>
            <a:spLocks noGrp="1"/>
          </p:cNvSpPr>
          <p:nvPr>
            <p:ph sz="half" idx="1"/>
          </p:nvPr>
        </p:nvSpPr>
        <p:spPr bwMode="auto">
          <a:xfrm>
            <a:off x="407987" y="1598658"/>
            <a:ext cx="5616575" cy="4608512"/>
          </a:xfrm>
        </p:spPr>
        <p:txBody>
          <a:bodyPr/>
          <a:lstStyle>
            <a:lvl1pPr>
              <a:defRPr>
                <a:solidFill>
                  <a:schemeClr val="tx2">
                    <a:lumMod val="50000"/>
                  </a:schemeClr>
                </a:solidFill>
              </a:defRPr>
            </a:lvl1pPr>
            <a:lvl2pPr>
              <a:lnSpc>
                <a:spcPct val="100000"/>
              </a:lnSpc>
              <a:defRPr/>
            </a:lvl2pPr>
          </a:lstStyle>
          <a:p>
            <a:pPr lvl="0">
              <a:defRPr/>
            </a:pPr>
            <a:r>
              <a:rPr lang="en-US"/>
              <a:t>Click to edit Master text styles</a:t>
            </a:r>
          </a:p>
          <a:p>
            <a:pPr lvl="1">
              <a:defRPr/>
            </a:pPr>
            <a:r>
              <a:rPr lang="en-US"/>
              <a:t>Second level</a:t>
            </a:r>
          </a:p>
          <a:p>
            <a:pPr lvl="2">
              <a:defRPr/>
            </a:pPr>
            <a:r>
              <a:rPr lang="en-US"/>
              <a:t>Third level</a:t>
            </a:r>
          </a:p>
          <a:p>
            <a:pPr lvl="3">
              <a:defRPr/>
            </a:pPr>
            <a:r>
              <a:rPr lang="en-US"/>
              <a:t>Fourth level</a:t>
            </a:r>
          </a:p>
        </p:txBody>
      </p:sp>
      <p:sp>
        <p:nvSpPr>
          <p:cNvPr id="6" name="Date Placeholder 3"/>
          <p:cNvSpPr>
            <a:spLocks noGrp="1"/>
          </p:cNvSpPr>
          <p:nvPr>
            <p:ph type="dt" sz="half" idx="14"/>
          </p:nvPr>
        </p:nvSpPr>
        <p:spPr bwMode="auto">
          <a:xfrm>
            <a:off x="3248526" y="6408000"/>
            <a:ext cx="867862" cy="365125"/>
          </a:xfrm>
          <a:prstGeom prst="rect">
            <a:avLst/>
          </a:prstGeom>
        </p:spPr>
        <p:txBody>
          <a:bodyPr/>
          <a:lstStyle/>
          <a:p>
            <a:pPr>
              <a:defRPr/>
            </a:pPr>
            <a:r>
              <a:rPr lang="en-US"/>
              <a:t>22/09/2026</a:t>
            </a:r>
          </a:p>
        </p:txBody>
      </p:sp>
      <p:sp>
        <p:nvSpPr>
          <p:cNvPr id="7" name="Footer Placeholder 7"/>
          <p:cNvSpPr>
            <a:spLocks noGrp="1"/>
          </p:cNvSpPr>
          <p:nvPr>
            <p:ph type="ftr" sz="quarter" idx="15"/>
          </p:nvPr>
        </p:nvSpPr>
        <p:spPr bwMode="auto"/>
        <p:txBody>
          <a:bodyPr/>
          <a:lstStyle/>
          <a:p>
            <a:pPr>
              <a:defRPr/>
            </a:pPr>
            <a:r>
              <a:rPr lang="en-US"/>
              <a:t>G. Tenasini               PhASE2026, Orsay</a:t>
            </a:r>
          </a:p>
        </p:txBody>
      </p:sp>
      <p:sp>
        <p:nvSpPr>
          <p:cNvPr id="8" name="Slide Number Placeholder 9"/>
          <p:cNvSpPr>
            <a:spLocks noGrp="1"/>
          </p:cNvSpPr>
          <p:nvPr>
            <p:ph type="sldNum" sz="quarter" idx="16"/>
          </p:nvPr>
        </p:nvSpPr>
        <p:spPr bwMode="auto"/>
        <p:txBody>
          <a:bodyPr/>
          <a:lstStyle/>
          <a:p>
            <a:pPr>
              <a:defRPr/>
            </a:pPr>
            <a:fld id="{36B5EA5A-BC32-A742-B11B-8E7414D5B535}" type="slidenum">
              <a:rPr lang="en-US"/>
              <a:t>‹#›</a:t>
            </a:fld>
            <a:endParaRPr lang="en-US"/>
          </a:p>
        </p:txBody>
      </p:sp>
      <p:sp>
        <p:nvSpPr>
          <p:cNvPr id="9" name="Picture Placeholder 5"/>
          <p:cNvSpPr>
            <a:spLocks noGrp="1"/>
          </p:cNvSpPr>
          <p:nvPr>
            <p:ph type="pic" sz="quarter" idx="13" hasCustomPrompt="1"/>
          </p:nvPr>
        </p:nvSpPr>
        <p:spPr bwMode="auto">
          <a:xfrm>
            <a:off x="6167438" y="1592263"/>
            <a:ext cx="5616575" cy="2232025"/>
          </a:xfrm>
          <a:prstGeom prst="rect">
            <a:avLst/>
          </a:prstGeom>
          <a:pattFill prst="lgCheck">
            <a:fgClr>
              <a:schemeClr val="tx2">
                <a:lumMod val="25000"/>
                <a:lumOff val="75000"/>
              </a:schemeClr>
            </a:fgClr>
            <a:bgClr>
              <a:schemeClr val="bg1"/>
            </a:bgClr>
          </a:pattFill>
        </p:spPr>
        <p:txBody>
          <a:bodyPr anchor="ctr"/>
          <a:lstStyle>
            <a:lvl1pPr algn="ctr">
              <a:defRPr/>
            </a:lvl1pPr>
          </a:lstStyle>
          <a:p>
            <a:pPr>
              <a:defRPr/>
            </a:pPr>
            <a:r>
              <a:rPr lang="en-US"/>
              <a:t>Drag and drop picture</a:t>
            </a:r>
            <a:endParaRPr/>
          </a:p>
        </p:txBody>
      </p:sp>
      <p:sp>
        <p:nvSpPr>
          <p:cNvPr id="10" name="Picture Placeholder 5"/>
          <p:cNvSpPr>
            <a:spLocks noGrp="1"/>
          </p:cNvSpPr>
          <p:nvPr>
            <p:ph type="pic" sz="quarter" idx="17" hasCustomPrompt="1"/>
          </p:nvPr>
        </p:nvSpPr>
        <p:spPr bwMode="auto">
          <a:xfrm>
            <a:off x="6167438" y="3969703"/>
            <a:ext cx="5616575" cy="2232025"/>
          </a:xfrm>
          <a:prstGeom prst="rect">
            <a:avLst/>
          </a:prstGeom>
          <a:pattFill prst="lgCheck">
            <a:fgClr>
              <a:schemeClr val="tx2">
                <a:lumMod val="25000"/>
                <a:lumOff val="75000"/>
              </a:schemeClr>
            </a:fgClr>
            <a:bgClr>
              <a:schemeClr val="bg1"/>
            </a:bgClr>
          </a:pattFill>
        </p:spPr>
        <p:txBody>
          <a:bodyPr anchor="ctr"/>
          <a:lstStyle>
            <a:lvl1pPr algn="ctr">
              <a:defRPr/>
            </a:lvl1pPr>
          </a:lstStyle>
          <a:p>
            <a:pPr>
              <a:defRPr/>
            </a:pPr>
            <a:r>
              <a:rPr lang="en-US"/>
              <a:t>Drag and drop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ext and 4 Pictures">
    <p:spTree>
      <p:nvGrpSpPr>
        <p:cNvPr id="1" name=""/>
        <p:cNvGrpSpPr/>
        <p:nvPr/>
      </p:nvGrpSpPr>
      <p:grpSpPr bwMode="auto">
        <a:xfrm>
          <a:off x="0" y="0"/>
          <a:ext cx="0" cy="0"/>
          <a:chOff x="0" y="0"/>
          <a:chExt cx="0" cy="0"/>
        </a:xfrm>
      </p:grpSpPr>
      <p:sp>
        <p:nvSpPr>
          <p:cNvPr id="4" name="Title 1"/>
          <p:cNvSpPr>
            <a:spLocks noGrp="1"/>
          </p:cNvSpPr>
          <p:nvPr>
            <p:ph type="title"/>
          </p:nvPr>
        </p:nvSpPr>
        <p:spPr bwMode="auto">
          <a:xfrm>
            <a:off x="407989" y="373593"/>
            <a:ext cx="11376024" cy="1065742"/>
          </a:xfrm>
        </p:spPr>
        <p:txBody>
          <a:bodyPr/>
          <a:lstStyle/>
          <a:p>
            <a:pPr>
              <a:defRPr/>
            </a:pPr>
            <a:r>
              <a:rPr lang="en-US"/>
              <a:t>Click to edit Master title style</a:t>
            </a:r>
          </a:p>
        </p:txBody>
      </p:sp>
      <p:sp>
        <p:nvSpPr>
          <p:cNvPr id="5" name="Content Placeholder 2"/>
          <p:cNvSpPr>
            <a:spLocks noGrp="1"/>
          </p:cNvSpPr>
          <p:nvPr>
            <p:ph sz="half" idx="1"/>
          </p:nvPr>
        </p:nvSpPr>
        <p:spPr bwMode="auto">
          <a:xfrm>
            <a:off x="407987" y="1598658"/>
            <a:ext cx="3708401" cy="4608512"/>
          </a:xfrm>
        </p:spPr>
        <p:txBody>
          <a:bodyPr/>
          <a:lstStyle>
            <a:lvl1pPr>
              <a:defRPr>
                <a:solidFill>
                  <a:schemeClr val="tx2">
                    <a:lumMod val="50000"/>
                  </a:schemeClr>
                </a:solidFill>
              </a:defRPr>
            </a:lvl1pPr>
            <a:lvl2pPr>
              <a:lnSpc>
                <a:spcPct val="120000"/>
              </a:lnSpc>
              <a:defRPr/>
            </a:lvl2pPr>
          </a:lstStyle>
          <a:p>
            <a:pPr lvl="0">
              <a:defRPr/>
            </a:pPr>
            <a:r>
              <a:rPr lang="en-US"/>
              <a:t>Click to edit Master text styles</a:t>
            </a:r>
          </a:p>
          <a:p>
            <a:pPr lvl="1">
              <a:defRPr/>
            </a:pPr>
            <a:r>
              <a:rPr lang="en-US"/>
              <a:t>Second level</a:t>
            </a:r>
          </a:p>
          <a:p>
            <a:pPr lvl="2">
              <a:defRPr/>
            </a:pPr>
            <a:r>
              <a:rPr lang="en-US"/>
              <a:t>Third level</a:t>
            </a:r>
          </a:p>
          <a:p>
            <a:pPr lvl="3">
              <a:defRPr/>
            </a:pPr>
            <a:r>
              <a:rPr lang="en-US"/>
              <a:t>Fourth level</a:t>
            </a:r>
          </a:p>
        </p:txBody>
      </p:sp>
      <p:sp>
        <p:nvSpPr>
          <p:cNvPr id="6" name="Date Placeholder 3"/>
          <p:cNvSpPr>
            <a:spLocks noGrp="1"/>
          </p:cNvSpPr>
          <p:nvPr>
            <p:ph type="dt" sz="half" idx="14"/>
          </p:nvPr>
        </p:nvSpPr>
        <p:spPr bwMode="auto">
          <a:xfrm>
            <a:off x="3248526" y="6408000"/>
            <a:ext cx="867862" cy="365125"/>
          </a:xfrm>
          <a:prstGeom prst="rect">
            <a:avLst/>
          </a:prstGeom>
        </p:spPr>
        <p:txBody>
          <a:bodyPr/>
          <a:lstStyle/>
          <a:p>
            <a:pPr>
              <a:defRPr/>
            </a:pPr>
            <a:r>
              <a:rPr lang="en-US"/>
              <a:t>22/09/2026</a:t>
            </a:r>
          </a:p>
        </p:txBody>
      </p:sp>
      <p:sp>
        <p:nvSpPr>
          <p:cNvPr id="7" name="Footer Placeholder 7"/>
          <p:cNvSpPr>
            <a:spLocks noGrp="1"/>
          </p:cNvSpPr>
          <p:nvPr>
            <p:ph type="ftr" sz="quarter" idx="15"/>
          </p:nvPr>
        </p:nvSpPr>
        <p:spPr bwMode="auto"/>
        <p:txBody>
          <a:bodyPr/>
          <a:lstStyle/>
          <a:p>
            <a:pPr>
              <a:defRPr/>
            </a:pPr>
            <a:r>
              <a:rPr lang="en-US"/>
              <a:t>G. Tenasini               PhASE2026, Orsay</a:t>
            </a:r>
          </a:p>
        </p:txBody>
      </p:sp>
      <p:sp>
        <p:nvSpPr>
          <p:cNvPr id="8" name="Slide Number Placeholder 9"/>
          <p:cNvSpPr>
            <a:spLocks noGrp="1"/>
          </p:cNvSpPr>
          <p:nvPr>
            <p:ph type="sldNum" sz="quarter" idx="16"/>
          </p:nvPr>
        </p:nvSpPr>
        <p:spPr bwMode="auto"/>
        <p:txBody>
          <a:bodyPr/>
          <a:lstStyle/>
          <a:p>
            <a:pPr>
              <a:defRPr/>
            </a:pPr>
            <a:fld id="{36B5EA5A-BC32-A742-B11B-8E7414D5B535}" type="slidenum">
              <a:rPr lang="en-US"/>
              <a:t>‹#›</a:t>
            </a:fld>
            <a:endParaRPr lang="en-US"/>
          </a:p>
        </p:txBody>
      </p:sp>
      <p:sp>
        <p:nvSpPr>
          <p:cNvPr id="9" name="Picture Placeholder 5"/>
          <p:cNvSpPr>
            <a:spLocks noGrp="1"/>
          </p:cNvSpPr>
          <p:nvPr>
            <p:ph type="pic" sz="quarter" idx="13" hasCustomPrompt="1"/>
          </p:nvPr>
        </p:nvSpPr>
        <p:spPr bwMode="auto">
          <a:xfrm>
            <a:off x="8075613" y="1592263"/>
            <a:ext cx="3708400" cy="2232025"/>
          </a:xfrm>
          <a:prstGeom prst="rect">
            <a:avLst/>
          </a:prstGeom>
          <a:pattFill prst="lgCheck">
            <a:fgClr>
              <a:schemeClr val="tx2">
                <a:lumMod val="25000"/>
                <a:lumOff val="75000"/>
              </a:schemeClr>
            </a:fgClr>
            <a:bgClr>
              <a:schemeClr val="bg1"/>
            </a:bgClr>
          </a:pattFill>
        </p:spPr>
        <p:txBody>
          <a:bodyPr anchor="ctr"/>
          <a:lstStyle>
            <a:lvl1pPr algn="ctr">
              <a:defRPr/>
            </a:lvl1pPr>
          </a:lstStyle>
          <a:p>
            <a:pPr>
              <a:defRPr/>
            </a:pPr>
            <a:r>
              <a:rPr lang="en-US"/>
              <a:t>Drag and drop picture</a:t>
            </a:r>
            <a:endParaRPr/>
          </a:p>
        </p:txBody>
      </p:sp>
      <p:sp>
        <p:nvSpPr>
          <p:cNvPr id="10" name="Picture Placeholder 5"/>
          <p:cNvSpPr>
            <a:spLocks noGrp="1"/>
          </p:cNvSpPr>
          <p:nvPr>
            <p:ph type="pic" sz="quarter" idx="17" hasCustomPrompt="1"/>
          </p:nvPr>
        </p:nvSpPr>
        <p:spPr bwMode="auto">
          <a:xfrm>
            <a:off x="8124681" y="3969703"/>
            <a:ext cx="3659332" cy="2232025"/>
          </a:xfrm>
          <a:prstGeom prst="rect">
            <a:avLst/>
          </a:prstGeom>
          <a:pattFill prst="lgCheck">
            <a:fgClr>
              <a:schemeClr val="tx2">
                <a:lumMod val="25000"/>
                <a:lumOff val="75000"/>
              </a:schemeClr>
            </a:fgClr>
            <a:bgClr>
              <a:schemeClr val="bg1"/>
            </a:bgClr>
          </a:pattFill>
        </p:spPr>
        <p:txBody>
          <a:bodyPr anchor="ctr"/>
          <a:lstStyle>
            <a:lvl1pPr algn="ctr">
              <a:defRPr/>
            </a:lvl1pPr>
          </a:lstStyle>
          <a:p>
            <a:pPr>
              <a:defRPr/>
            </a:pPr>
            <a:r>
              <a:rPr lang="en-US"/>
              <a:t>Drag and drop picture</a:t>
            </a:r>
            <a:endParaRPr/>
          </a:p>
        </p:txBody>
      </p:sp>
      <p:sp>
        <p:nvSpPr>
          <p:cNvPr id="11" name="Picture Placeholder 5"/>
          <p:cNvSpPr>
            <a:spLocks noGrp="1"/>
          </p:cNvSpPr>
          <p:nvPr>
            <p:ph type="pic" sz="quarter" idx="18" hasCustomPrompt="1"/>
          </p:nvPr>
        </p:nvSpPr>
        <p:spPr bwMode="auto">
          <a:xfrm>
            <a:off x="4259263" y="1592263"/>
            <a:ext cx="3659332" cy="2232025"/>
          </a:xfrm>
          <a:prstGeom prst="rect">
            <a:avLst/>
          </a:prstGeom>
          <a:pattFill prst="lgCheck">
            <a:fgClr>
              <a:schemeClr val="tx2">
                <a:lumMod val="25000"/>
                <a:lumOff val="75000"/>
              </a:schemeClr>
            </a:fgClr>
            <a:bgClr>
              <a:schemeClr val="bg1"/>
            </a:bgClr>
          </a:pattFill>
        </p:spPr>
        <p:txBody>
          <a:bodyPr anchor="ctr"/>
          <a:lstStyle>
            <a:lvl1pPr algn="ctr">
              <a:defRPr/>
            </a:lvl1pPr>
          </a:lstStyle>
          <a:p>
            <a:pPr>
              <a:defRPr/>
            </a:pPr>
            <a:r>
              <a:rPr lang="en-US"/>
              <a:t>Drag and drop picture</a:t>
            </a:r>
            <a:endParaRPr/>
          </a:p>
        </p:txBody>
      </p:sp>
      <p:sp>
        <p:nvSpPr>
          <p:cNvPr id="12" name="Picture Placeholder 5"/>
          <p:cNvSpPr>
            <a:spLocks noGrp="1"/>
          </p:cNvSpPr>
          <p:nvPr>
            <p:ph type="pic" sz="quarter" idx="19" hasCustomPrompt="1"/>
          </p:nvPr>
        </p:nvSpPr>
        <p:spPr bwMode="auto">
          <a:xfrm>
            <a:off x="4259263" y="3978015"/>
            <a:ext cx="3659332" cy="2232025"/>
          </a:xfrm>
          <a:prstGeom prst="rect">
            <a:avLst/>
          </a:prstGeom>
          <a:pattFill prst="lgCheck">
            <a:fgClr>
              <a:schemeClr val="tx2">
                <a:lumMod val="25000"/>
                <a:lumOff val="75000"/>
              </a:schemeClr>
            </a:fgClr>
            <a:bgClr>
              <a:schemeClr val="bg1"/>
            </a:bgClr>
          </a:pattFill>
        </p:spPr>
        <p:txBody>
          <a:bodyPr anchor="ctr"/>
          <a:lstStyle>
            <a:lvl1pPr algn="ctr">
              <a:defRPr/>
            </a:lvl1pPr>
          </a:lstStyle>
          <a:p>
            <a:pPr>
              <a:defRPr/>
            </a:pPr>
            <a:r>
              <a:rPr lang="en-US"/>
              <a:t>Drag and drop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Subtitles and 2 Pictures ">
    <p:spTree>
      <p:nvGrpSpPr>
        <p:cNvPr id="1" name=""/>
        <p:cNvGrpSpPr/>
        <p:nvPr/>
      </p:nvGrpSpPr>
      <p:grpSpPr bwMode="auto">
        <a:xfrm>
          <a:off x="0" y="0"/>
          <a:ext cx="0" cy="0"/>
          <a:chOff x="0" y="0"/>
          <a:chExt cx="0" cy="0"/>
        </a:xfrm>
      </p:grpSpPr>
      <p:sp>
        <p:nvSpPr>
          <p:cNvPr id="4" name="Title 1"/>
          <p:cNvSpPr>
            <a:spLocks noGrp="1"/>
          </p:cNvSpPr>
          <p:nvPr>
            <p:ph type="title"/>
          </p:nvPr>
        </p:nvSpPr>
        <p:spPr bwMode="auto">
          <a:xfrm>
            <a:off x="407988" y="365125"/>
            <a:ext cx="11380812" cy="1084263"/>
          </a:xfrm>
        </p:spPr>
        <p:txBody>
          <a:bodyPr/>
          <a:lstStyle/>
          <a:p>
            <a:pPr>
              <a:defRPr/>
            </a:pPr>
            <a:r>
              <a:rPr lang="en-US"/>
              <a:t>Click to edit Master title style</a:t>
            </a:r>
          </a:p>
        </p:txBody>
      </p:sp>
      <p:sp>
        <p:nvSpPr>
          <p:cNvPr id="5" name="Text Placeholder 2"/>
          <p:cNvSpPr>
            <a:spLocks noGrp="1"/>
          </p:cNvSpPr>
          <p:nvPr>
            <p:ph type="body" idx="1"/>
          </p:nvPr>
        </p:nvSpPr>
        <p:spPr bwMode="auto">
          <a:xfrm>
            <a:off x="407987" y="1592263"/>
            <a:ext cx="5616575" cy="668337"/>
          </a:xfrm>
        </p:spPr>
        <p:txBody>
          <a:bodyPr anchor="t"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p>
        </p:txBody>
      </p:sp>
      <p:sp>
        <p:nvSpPr>
          <p:cNvPr id="6" name="Text Placeholder 4"/>
          <p:cNvSpPr>
            <a:spLocks noGrp="1"/>
          </p:cNvSpPr>
          <p:nvPr>
            <p:ph type="body" sz="quarter" idx="3"/>
          </p:nvPr>
        </p:nvSpPr>
        <p:spPr bwMode="auto">
          <a:xfrm>
            <a:off x="6172200" y="1604966"/>
            <a:ext cx="5616600" cy="655634"/>
          </a:xfrm>
        </p:spPr>
        <p:txBody>
          <a:bodyPr anchor="t"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p>
        </p:txBody>
      </p:sp>
      <p:sp>
        <p:nvSpPr>
          <p:cNvPr id="7" name="Picture Placeholder 10"/>
          <p:cNvSpPr>
            <a:spLocks noGrp="1"/>
          </p:cNvSpPr>
          <p:nvPr>
            <p:ph type="pic" sz="quarter" idx="13" hasCustomPrompt="1"/>
          </p:nvPr>
        </p:nvSpPr>
        <p:spPr bwMode="auto">
          <a:xfrm>
            <a:off x="407988" y="2420938"/>
            <a:ext cx="5616575" cy="3779837"/>
          </a:xfrm>
          <a:prstGeom prst="rect">
            <a:avLst/>
          </a:prstGeom>
          <a:pattFill prst="lgCheck">
            <a:fgClr>
              <a:schemeClr val="tx2">
                <a:lumMod val="25000"/>
                <a:lumOff val="75000"/>
              </a:schemeClr>
            </a:fgClr>
            <a:bgClr>
              <a:schemeClr val="bg1"/>
            </a:bgClr>
          </a:pattFill>
        </p:spPr>
        <p:txBody>
          <a:bodyPr anchor="ctr"/>
          <a:lstStyle>
            <a:lvl1pPr algn="ctr">
              <a:defRPr/>
            </a:lvl1pPr>
          </a:lstStyle>
          <a:p>
            <a:pPr>
              <a:defRPr/>
            </a:pPr>
            <a:r>
              <a:rPr lang="en-US"/>
              <a:t>Drag and Drop picture</a:t>
            </a:r>
            <a:endParaRPr/>
          </a:p>
        </p:txBody>
      </p:sp>
      <p:sp>
        <p:nvSpPr>
          <p:cNvPr id="8" name="Date Placeholder 3"/>
          <p:cNvSpPr>
            <a:spLocks noGrp="1"/>
          </p:cNvSpPr>
          <p:nvPr>
            <p:ph type="dt" sz="half" idx="15"/>
          </p:nvPr>
        </p:nvSpPr>
        <p:spPr bwMode="auto">
          <a:xfrm>
            <a:off x="3248526" y="6408000"/>
            <a:ext cx="867862" cy="365125"/>
          </a:xfrm>
          <a:prstGeom prst="rect">
            <a:avLst/>
          </a:prstGeom>
        </p:spPr>
        <p:txBody>
          <a:bodyPr/>
          <a:lstStyle/>
          <a:p>
            <a:pPr>
              <a:defRPr/>
            </a:pPr>
            <a:r>
              <a:rPr lang="en-US"/>
              <a:t>22/09/2026</a:t>
            </a:r>
          </a:p>
        </p:txBody>
      </p:sp>
      <p:sp>
        <p:nvSpPr>
          <p:cNvPr id="9" name="Footer Placeholder 5"/>
          <p:cNvSpPr>
            <a:spLocks noGrp="1"/>
          </p:cNvSpPr>
          <p:nvPr>
            <p:ph type="ftr" sz="quarter" idx="16"/>
          </p:nvPr>
        </p:nvSpPr>
        <p:spPr bwMode="auto"/>
        <p:txBody>
          <a:bodyPr/>
          <a:lstStyle/>
          <a:p>
            <a:pPr>
              <a:defRPr/>
            </a:pPr>
            <a:r>
              <a:rPr lang="en-US"/>
              <a:t>G. Tenasini               PhASE2026, Orsay</a:t>
            </a:r>
          </a:p>
        </p:txBody>
      </p:sp>
      <p:sp>
        <p:nvSpPr>
          <p:cNvPr id="10" name="Slide Number Placeholder 9"/>
          <p:cNvSpPr>
            <a:spLocks noGrp="1"/>
          </p:cNvSpPr>
          <p:nvPr>
            <p:ph type="sldNum" sz="quarter" idx="17"/>
          </p:nvPr>
        </p:nvSpPr>
        <p:spPr bwMode="auto"/>
        <p:txBody>
          <a:bodyPr/>
          <a:lstStyle/>
          <a:p>
            <a:pPr>
              <a:defRPr/>
            </a:pPr>
            <a:fld id="{36B5EA5A-BC32-A742-B11B-8E7414D5B535}" type="slidenum">
              <a:rPr lang="en-US"/>
              <a:t>‹#›</a:t>
            </a:fld>
            <a:endParaRPr lang="en-US"/>
          </a:p>
        </p:txBody>
      </p:sp>
      <p:sp>
        <p:nvSpPr>
          <p:cNvPr id="11" name="Picture Placeholder 7"/>
          <p:cNvSpPr>
            <a:spLocks noGrp="1"/>
          </p:cNvSpPr>
          <p:nvPr>
            <p:ph type="pic" sz="quarter" idx="18" hasCustomPrompt="1"/>
          </p:nvPr>
        </p:nvSpPr>
        <p:spPr bwMode="auto">
          <a:xfrm>
            <a:off x="6172200" y="2420938"/>
            <a:ext cx="5616575" cy="3779837"/>
          </a:xfrm>
          <a:prstGeom prst="rect">
            <a:avLst/>
          </a:prstGeom>
          <a:pattFill prst="lgCheck">
            <a:fgClr>
              <a:schemeClr val="tx2">
                <a:lumMod val="25000"/>
                <a:lumOff val="75000"/>
              </a:schemeClr>
            </a:fgClr>
            <a:bgClr>
              <a:schemeClr val="bg1"/>
            </a:bgClr>
          </a:pattFill>
        </p:spPr>
        <p:txBody>
          <a:bodyPr anchor="ctr" anchorCtr="0"/>
          <a:lstStyle>
            <a:lvl1pPr algn="ctr">
              <a:defRPr/>
            </a:lvl1pPr>
          </a:lstStyle>
          <a:p>
            <a:pPr>
              <a:defRPr/>
            </a:pPr>
            <a:r>
              <a:rPr lang="en-GB"/>
              <a:t>Drag and Drop picture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Subtitle and 3 Pictures">
    <p:spTree>
      <p:nvGrpSpPr>
        <p:cNvPr id="1" name=""/>
        <p:cNvGrpSpPr/>
        <p:nvPr/>
      </p:nvGrpSpPr>
      <p:grpSpPr bwMode="auto">
        <a:xfrm>
          <a:off x="0" y="0"/>
          <a:ext cx="0" cy="0"/>
          <a:chOff x="0" y="0"/>
          <a:chExt cx="0" cy="0"/>
        </a:xfrm>
      </p:grpSpPr>
      <p:sp>
        <p:nvSpPr>
          <p:cNvPr id="4" name="Title 1"/>
          <p:cNvSpPr>
            <a:spLocks noGrp="1"/>
          </p:cNvSpPr>
          <p:nvPr>
            <p:ph type="title"/>
          </p:nvPr>
        </p:nvSpPr>
        <p:spPr bwMode="auto">
          <a:xfrm>
            <a:off x="407988" y="365125"/>
            <a:ext cx="11380812" cy="1084263"/>
          </a:xfrm>
        </p:spPr>
        <p:txBody>
          <a:bodyPr/>
          <a:lstStyle/>
          <a:p>
            <a:pPr>
              <a:defRPr/>
            </a:pPr>
            <a:r>
              <a:rPr lang="en-US"/>
              <a:t>Click to edit Master title style</a:t>
            </a:r>
          </a:p>
        </p:txBody>
      </p:sp>
      <p:sp>
        <p:nvSpPr>
          <p:cNvPr id="5" name="Text Placeholder 2"/>
          <p:cNvSpPr>
            <a:spLocks noGrp="1"/>
          </p:cNvSpPr>
          <p:nvPr>
            <p:ph type="body" idx="1"/>
          </p:nvPr>
        </p:nvSpPr>
        <p:spPr bwMode="auto">
          <a:xfrm>
            <a:off x="407987" y="1592263"/>
            <a:ext cx="3708401" cy="668337"/>
          </a:xfrm>
        </p:spPr>
        <p:txBody>
          <a:bodyPr anchor="t" anchorCtr="0"/>
          <a:lstStyle>
            <a:lvl1pPr marL="0" indent="0">
              <a:lnSpc>
                <a:spcPct val="100000"/>
              </a:lnSpc>
              <a:spcBef>
                <a:spcPts val="400"/>
              </a:spcBef>
              <a:spcAft>
                <a:spcPts val="0"/>
              </a:spcAft>
              <a:buNone/>
              <a:defRPr sz="21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p>
        </p:txBody>
      </p:sp>
      <p:sp>
        <p:nvSpPr>
          <p:cNvPr id="6" name="Text Placeholder 4"/>
          <p:cNvSpPr>
            <a:spLocks noGrp="1"/>
          </p:cNvSpPr>
          <p:nvPr>
            <p:ph type="body" sz="quarter" idx="3"/>
          </p:nvPr>
        </p:nvSpPr>
        <p:spPr bwMode="auto">
          <a:xfrm>
            <a:off x="8075612" y="1604966"/>
            <a:ext cx="3713187" cy="655634"/>
          </a:xfrm>
        </p:spPr>
        <p:txBody>
          <a:bodyPr anchor="t" anchorCtr="0"/>
          <a:lstStyle>
            <a:lvl1pPr marL="0" indent="0">
              <a:spcBef>
                <a:spcPts val="400"/>
              </a:spcBef>
              <a:spcAft>
                <a:spcPts val="0"/>
              </a:spcAft>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p>
        </p:txBody>
      </p:sp>
      <p:sp>
        <p:nvSpPr>
          <p:cNvPr id="7" name="Picture Placeholder 10"/>
          <p:cNvSpPr>
            <a:spLocks noGrp="1"/>
          </p:cNvSpPr>
          <p:nvPr>
            <p:ph type="pic" sz="quarter" idx="13" hasCustomPrompt="1"/>
          </p:nvPr>
        </p:nvSpPr>
        <p:spPr bwMode="auto">
          <a:xfrm>
            <a:off x="407989" y="2420938"/>
            <a:ext cx="3708400" cy="3779837"/>
          </a:xfrm>
          <a:prstGeom prst="rect">
            <a:avLst/>
          </a:prstGeom>
          <a:pattFill prst="lgCheck">
            <a:fgClr>
              <a:schemeClr val="tx2">
                <a:lumMod val="25000"/>
                <a:lumOff val="75000"/>
              </a:schemeClr>
            </a:fgClr>
            <a:bgClr>
              <a:schemeClr val="bg1"/>
            </a:bgClr>
          </a:pattFill>
        </p:spPr>
        <p:txBody>
          <a:bodyPr anchor="ctr"/>
          <a:lstStyle>
            <a:lvl1pPr algn="ctr">
              <a:defRPr/>
            </a:lvl1pPr>
          </a:lstStyle>
          <a:p>
            <a:pPr>
              <a:defRPr/>
            </a:pPr>
            <a:r>
              <a:rPr lang="en-US"/>
              <a:t>Drag and Drop picture</a:t>
            </a:r>
            <a:endParaRPr/>
          </a:p>
        </p:txBody>
      </p:sp>
      <p:sp>
        <p:nvSpPr>
          <p:cNvPr id="8" name="Picture Placeholder 12"/>
          <p:cNvSpPr>
            <a:spLocks noGrp="1"/>
          </p:cNvSpPr>
          <p:nvPr>
            <p:ph type="pic" sz="quarter" idx="14" hasCustomPrompt="1"/>
          </p:nvPr>
        </p:nvSpPr>
        <p:spPr bwMode="auto">
          <a:xfrm>
            <a:off x="8075613" y="2416175"/>
            <a:ext cx="3713187" cy="3779837"/>
          </a:xfrm>
          <a:prstGeom prst="rect">
            <a:avLst/>
          </a:prstGeom>
          <a:pattFill prst="lgCheck">
            <a:fgClr>
              <a:schemeClr val="tx2">
                <a:lumMod val="25000"/>
                <a:lumOff val="75000"/>
              </a:schemeClr>
            </a:fgClr>
            <a:bgClr>
              <a:schemeClr val="bg1"/>
            </a:bgClr>
          </a:pattFill>
        </p:spPr>
        <p:txBody>
          <a:bodyPr anchor="ctr"/>
          <a:lstStyle>
            <a:lvl1pPr marL="0" marR="0" indent="0" algn="ctr" defTabSz="914400">
              <a:lnSpc>
                <a:spcPct val="90000"/>
              </a:lnSpc>
              <a:spcBef>
                <a:spcPts val="1000"/>
              </a:spcBef>
              <a:spcAft>
                <a:spcPts val="0"/>
              </a:spcAft>
              <a:buClrTx/>
              <a:buSzTx/>
              <a:buFont typeface="Arial"/>
              <a:buNone/>
              <a:defRPr b="1"/>
            </a:lvl1pPr>
          </a:lstStyle>
          <a:p>
            <a:pPr>
              <a:defRPr/>
            </a:pPr>
            <a:r>
              <a:rPr lang="en-US"/>
              <a:t>Drag and Drop picture</a:t>
            </a:r>
          </a:p>
        </p:txBody>
      </p:sp>
      <p:sp>
        <p:nvSpPr>
          <p:cNvPr id="9" name="Text Placeholder 2"/>
          <p:cNvSpPr>
            <a:spLocks noGrp="1"/>
          </p:cNvSpPr>
          <p:nvPr>
            <p:ph type="body" idx="15"/>
          </p:nvPr>
        </p:nvSpPr>
        <p:spPr bwMode="auto">
          <a:xfrm>
            <a:off x="4253846" y="1601227"/>
            <a:ext cx="3708401" cy="668337"/>
          </a:xfrm>
        </p:spPr>
        <p:txBody>
          <a:bodyPr anchor="t" anchorCtr="0"/>
          <a:lstStyle>
            <a:lvl1pPr marL="0" indent="0">
              <a:spcBef>
                <a:spcPts val="400"/>
              </a:spcBef>
              <a:spcAft>
                <a:spcPts val="0"/>
              </a:spcAft>
              <a:buNone/>
              <a:defRPr sz="21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p>
        </p:txBody>
      </p:sp>
      <p:sp>
        <p:nvSpPr>
          <p:cNvPr id="10" name="Picture Placeholder 10"/>
          <p:cNvSpPr>
            <a:spLocks noGrp="1"/>
          </p:cNvSpPr>
          <p:nvPr>
            <p:ph type="pic" sz="quarter" idx="16" hasCustomPrompt="1"/>
          </p:nvPr>
        </p:nvSpPr>
        <p:spPr bwMode="auto">
          <a:xfrm>
            <a:off x="4253848" y="2429902"/>
            <a:ext cx="3708400" cy="3779837"/>
          </a:xfrm>
          <a:prstGeom prst="rect">
            <a:avLst/>
          </a:prstGeom>
          <a:pattFill prst="lgCheck">
            <a:fgClr>
              <a:schemeClr val="tx2">
                <a:lumMod val="25000"/>
                <a:lumOff val="75000"/>
              </a:schemeClr>
            </a:fgClr>
            <a:bgClr>
              <a:schemeClr val="bg1"/>
            </a:bgClr>
          </a:pattFill>
        </p:spPr>
        <p:txBody>
          <a:bodyPr anchor="ctr"/>
          <a:lstStyle>
            <a:lvl1pPr algn="ctr">
              <a:defRPr/>
            </a:lvl1pPr>
          </a:lstStyle>
          <a:p>
            <a:pPr>
              <a:defRPr/>
            </a:pPr>
            <a:r>
              <a:rPr lang="en-US"/>
              <a:t>Drag and Drop picture</a:t>
            </a:r>
            <a:endParaRPr/>
          </a:p>
        </p:txBody>
      </p:sp>
      <p:sp>
        <p:nvSpPr>
          <p:cNvPr id="11" name="Date Placeholder 3"/>
          <p:cNvSpPr>
            <a:spLocks noGrp="1"/>
          </p:cNvSpPr>
          <p:nvPr>
            <p:ph type="dt" sz="half" idx="17"/>
          </p:nvPr>
        </p:nvSpPr>
        <p:spPr bwMode="auto">
          <a:xfrm>
            <a:off x="3248526" y="6408000"/>
            <a:ext cx="867862" cy="365125"/>
          </a:xfrm>
          <a:prstGeom prst="rect">
            <a:avLst/>
          </a:prstGeom>
        </p:spPr>
        <p:txBody>
          <a:bodyPr/>
          <a:lstStyle/>
          <a:p>
            <a:pPr>
              <a:defRPr/>
            </a:pPr>
            <a:r>
              <a:rPr lang="en-US"/>
              <a:t>22/09/2026</a:t>
            </a:r>
          </a:p>
        </p:txBody>
      </p:sp>
      <p:sp>
        <p:nvSpPr>
          <p:cNvPr id="12" name="Footer Placeholder 5"/>
          <p:cNvSpPr>
            <a:spLocks noGrp="1"/>
          </p:cNvSpPr>
          <p:nvPr>
            <p:ph type="ftr" sz="quarter" idx="18"/>
          </p:nvPr>
        </p:nvSpPr>
        <p:spPr bwMode="auto"/>
        <p:txBody>
          <a:bodyPr/>
          <a:lstStyle/>
          <a:p>
            <a:pPr>
              <a:defRPr/>
            </a:pPr>
            <a:r>
              <a:rPr lang="en-US"/>
              <a:t>G. Tenasini               PhASE2026, Orsay</a:t>
            </a:r>
          </a:p>
        </p:txBody>
      </p:sp>
      <p:sp>
        <p:nvSpPr>
          <p:cNvPr id="13" name="Slide Number Placeholder 13"/>
          <p:cNvSpPr>
            <a:spLocks noGrp="1"/>
          </p:cNvSpPr>
          <p:nvPr>
            <p:ph type="sldNum" sz="quarter" idx="19"/>
          </p:nvPr>
        </p:nvSpPr>
        <p:spPr bwMode="auto"/>
        <p:txBody>
          <a:bodyPr/>
          <a:lstStyle/>
          <a:p>
            <a:pPr>
              <a:defRPr/>
            </a:pPr>
            <a:fld id="{36B5EA5A-BC32-A742-B11B-8E7414D5B535}" type="slidenum">
              <a:rPr lang="en-US"/>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Picture Horizontal and texts">
    <p:spTree>
      <p:nvGrpSpPr>
        <p:cNvPr id="1" name=""/>
        <p:cNvGrpSpPr/>
        <p:nvPr/>
      </p:nvGrpSpPr>
      <p:grpSpPr bwMode="auto">
        <a:xfrm>
          <a:off x="0" y="0"/>
          <a:ext cx="0" cy="0"/>
          <a:chOff x="0" y="0"/>
          <a:chExt cx="0" cy="0"/>
        </a:xfrm>
      </p:grpSpPr>
      <p:sp>
        <p:nvSpPr>
          <p:cNvPr id="4" name="Title 1"/>
          <p:cNvSpPr>
            <a:spLocks noGrp="1"/>
          </p:cNvSpPr>
          <p:nvPr>
            <p:ph type="title"/>
          </p:nvPr>
        </p:nvSpPr>
        <p:spPr bwMode="auto">
          <a:xfrm>
            <a:off x="407988" y="365125"/>
            <a:ext cx="11380812" cy="1084263"/>
          </a:xfrm>
        </p:spPr>
        <p:txBody>
          <a:bodyPr/>
          <a:lstStyle/>
          <a:p>
            <a:pPr>
              <a:defRPr/>
            </a:pPr>
            <a:r>
              <a:rPr lang="en-US"/>
              <a:t>Click to edit Master title style</a:t>
            </a:r>
          </a:p>
        </p:txBody>
      </p:sp>
      <p:sp>
        <p:nvSpPr>
          <p:cNvPr id="5" name="Picture Placeholder 10"/>
          <p:cNvSpPr>
            <a:spLocks noGrp="1"/>
          </p:cNvSpPr>
          <p:nvPr>
            <p:ph type="pic" sz="quarter" idx="13" hasCustomPrompt="1"/>
          </p:nvPr>
        </p:nvSpPr>
        <p:spPr bwMode="auto">
          <a:xfrm>
            <a:off x="412776" y="1592263"/>
            <a:ext cx="11376024" cy="2563906"/>
          </a:xfrm>
          <a:prstGeom prst="rect">
            <a:avLst/>
          </a:prstGeom>
          <a:pattFill prst="lgCheck">
            <a:fgClr>
              <a:schemeClr val="tx2">
                <a:lumMod val="25000"/>
                <a:lumOff val="75000"/>
              </a:schemeClr>
            </a:fgClr>
            <a:bgClr>
              <a:schemeClr val="bg1"/>
            </a:bgClr>
          </a:pattFill>
        </p:spPr>
        <p:txBody>
          <a:bodyPr anchor="ctr"/>
          <a:lstStyle>
            <a:lvl1pPr algn="ctr">
              <a:defRPr/>
            </a:lvl1pPr>
          </a:lstStyle>
          <a:p>
            <a:pPr>
              <a:defRPr/>
            </a:pPr>
            <a:r>
              <a:rPr lang="en-US"/>
              <a:t>Drag and Drop picture</a:t>
            </a:r>
            <a:endParaRPr/>
          </a:p>
        </p:txBody>
      </p:sp>
      <p:sp>
        <p:nvSpPr>
          <p:cNvPr id="6" name="Text Placeholder 5"/>
          <p:cNvSpPr>
            <a:spLocks noGrp="1"/>
          </p:cNvSpPr>
          <p:nvPr>
            <p:ph type="body" sz="quarter" idx="14"/>
          </p:nvPr>
        </p:nvSpPr>
        <p:spPr bwMode="auto">
          <a:xfrm>
            <a:off x="407989" y="4294188"/>
            <a:ext cx="3708400" cy="1906587"/>
          </a:xfrm>
        </p:spPr>
        <p:txBody>
          <a:bodyPr/>
          <a:lstStyle/>
          <a:p>
            <a:pPr lvl="0">
              <a:defRPr/>
            </a:pPr>
            <a:r>
              <a:rPr lang="en-US"/>
              <a:t>Click to edit Master text styles</a:t>
            </a:r>
          </a:p>
          <a:p>
            <a:pPr lvl="1">
              <a:defRPr/>
            </a:pPr>
            <a:r>
              <a:rPr lang="en-US"/>
              <a:t>Second level</a:t>
            </a:r>
          </a:p>
          <a:p>
            <a:pPr lvl="2">
              <a:defRPr/>
            </a:pPr>
            <a:r>
              <a:rPr lang="en-US"/>
              <a:t>Third level</a:t>
            </a:r>
          </a:p>
        </p:txBody>
      </p:sp>
      <p:sp>
        <p:nvSpPr>
          <p:cNvPr id="7" name="Text Placeholder 5"/>
          <p:cNvSpPr>
            <a:spLocks noGrp="1"/>
          </p:cNvSpPr>
          <p:nvPr>
            <p:ph type="body" sz="quarter" idx="15"/>
          </p:nvPr>
        </p:nvSpPr>
        <p:spPr bwMode="auto">
          <a:xfrm>
            <a:off x="4267201" y="4294188"/>
            <a:ext cx="3665537" cy="1906587"/>
          </a:xfrm>
        </p:spPr>
        <p:txBody>
          <a:bodyPr/>
          <a:lstStyle/>
          <a:p>
            <a:pPr lvl="0">
              <a:defRPr/>
            </a:pPr>
            <a:r>
              <a:rPr lang="en-US"/>
              <a:t>Click to edit Master text styles</a:t>
            </a:r>
          </a:p>
          <a:p>
            <a:pPr lvl="1">
              <a:defRPr/>
            </a:pPr>
            <a:r>
              <a:rPr lang="en-US"/>
              <a:t>Second level</a:t>
            </a:r>
          </a:p>
          <a:p>
            <a:pPr lvl="2">
              <a:defRPr/>
            </a:pPr>
            <a:r>
              <a:rPr lang="en-US"/>
              <a:t>Third level</a:t>
            </a:r>
          </a:p>
        </p:txBody>
      </p:sp>
      <p:sp>
        <p:nvSpPr>
          <p:cNvPr id="8" name="Date Placeholder 2"/>
          <p:cNvSpPr>
            <a:spLocks noGrp="1"/>
          </p:cNvSpPr>
          <p:nvPr>
            <p:ph type="dt" sz="half" idx="16"/>
          </p:nvPr>
        </p:nvSpPr>
        <p:spPr bwMode="auto">
          <a:xfrm>
            <a:off x="3248526" y="6408000"/>
            <a:ext cx="867862" cy="365125"/>
          </a:xfrm>
          <a:prstGeom prst="rect">
            <a:avLst/>
          </a:prstGeom>
        </p:spPr>
        <p:txBody>
          <a:bodyPr/>
          <a:lstStyle/>
          <a:p>
            <a:pPr>
              <a:defRPr/>
            </a:pPr>
            <a:r>
              <a:rPr lang="en-US"/>
              <a:t>22/09/2026</a:t>
            </a:r>
          </a:p>
        </p:txBody>
      </p:sp>
      <p:sp>
        <p:nvSpPr>
          <p:cNvPr id="9" name="Footer Placeholder 3"/>
          <p:cNvSpPr>
            <a:spLocks noGrp="1"/>
          </p:cNvSpPr>
          <p:nvPr>
            <p:ph type="ftr" sz="quarter" idx="17"/>
          </p:nvPr>
        </p:nvSpPr>
        <p:spPr bwMode="auto"/>
        <p:txBody>
          <a:bodyPr/>
          <a:lstStyle/>
          <a:p>
            <a:pPr>
              <a:defRPr/>
            </a:pPr>
            <a:r>
              <a:rPr lang="en-US"/>
              <a:t>G. Tenasini               PhASE2026, Orsay</a:t>
            </a:r>
          </a:p>
        </p:txBody>
      </p:sp>
      <p:sp>
        <p:nvSpPr>
          <p:cNvPr id="10" name="Slide Number Placeholder 4"/>
          <p:cNvSpPr>
            <a:spLocks noGrp="1"/>
          </p:cNvSpPr>
          <p:nvPr>
            <p:ph type="sldNum" sz="quarter" idx="18"/>
          </p:nvPr>
        </p:nvSpPr>
        <p:spPr bwMode="auto"/>
        <p:txBody>
          <a:bodyPr/>
          <a:lstStyle/>
          <a:p>
            <a:pPr>
              <a:defRPr/>
            </a:pPr>
            <a:fld id="{36B5EA5A-BC32-A742-B11B-8E7414D5B535}" type="slidenum">
              <a:rPr lang="en-US"/>
              <a:t>‹#›</a:t>
            </a:fld>
            <a:endParaRPr lang="en-US"/>
          </a:p>
        </p:txBody>
      </p:sp>
      <p:sp>
        <p:nvSpPr>
          <p:cNvPr id="11" name="Text Placeholder 5"/>
          <p:cNvSpPr>
            <a:spLocks noGrp="1"/>
          </p:cNvSpPr>
          <p:nvPr>
            <p:ph type="body" sz="quarter" idx="19"/>
          </p:nvPr>
        </p:nvSpPr>
        <p:spPr bwMode="auto">
          <a:xfrm>
            <a:off x="8085668" y="4294188"/>
            <a:ext cx="3703132" cy="1906587"/>
          </a:xfrm>
        </p:spPr>
        <p:txBody>
          <a:bodyPr/>
          <a:lstStyle/>
          <a:p>
            <a:pPr lvl="0">
              <a:defRPr/>
            </a:pPr>
            <a:r>
              <a:rPr lang="en-US"/>
              <a:t>Click to edit Master text styles</a:t>
            </a:r>
          </a:p>
          <a:p>
            <a:pPr lvl="1">
              <a:defRPr/>
            </a:pPr>
            <a:r>
              <a:rPr lang="en-US"/>
              <a:t>Second level</a:t>
            </a:r>
          </a:p>
          <a:p>
            <a:pPr lvl="2">
              <a:defRPr/>
            </a:pPr>
            <a:r>
              <a:rPr lang="en-US"/>
              <a:t>Third level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secHead" preserve="1" userDrawn="1">
  <p:cSld name="Chapter Header">
    <p:spTree>
      <p:nvGrpSpPr>
        <p:cNvPr id="1" name=""/>
        <p:cNvGrpSpPr/>
        <p:nvPr/>
      </p:nvGrpSpPr>
      <p:grpSpPr bwMode="auto">
        <a:xfrm>
          <a:off x="0" y="0"/>
          <a:ext cx="0" cy="0"/>
          <a:chOff x="0" y="0"/>
          <a:chExt cx="0" cy="0"/>
        </a:xfrm>
      </p:grpSpPr>
      <p:sp>
        <p:nvSpPr>
          <p:cNvPr id="4" name="Title 1"/>
          <p:cNvSpPr>
            <a:spLocks noGrp="1"/>
          </p:cNvSpPr>
          <p:nvPr>
            <p:ph type="title"/>
          </p:nvPr>
        </p:nvSpPr>
        <p:spPr bwMode="auto">
          <a:xfrm>
            <a:off x="407987" y="1709738"/>
            <a:ext cx="11376025" cy="2852737"/>
          </a:xfrm>
        </p:spPr>
        <p:txBody>
          <a:bodyPr anchor="b"/>
          <a:lstStyle>
            <a:lvl1pPr>
              <a:defRPr sz="5000"/>
            </a:lvl1pPr>
          </a:lstStyle>
          <a:p>
            <a:pPr>
              <a:defRPr/>
            </a:pPr>
            <a:r>
              <a:rPr lang="en-US"/>
              <a:t>Click to edit Master title style</a:t>
            </a:r>
          </a:p>
        </p:txBody>
      </p:sp>
      <p:sp>
        <p:nvSpPr>
          <p:cNvPr id="5" name="Text Placeholder 2"/>
          <p:cNvSpPr>
            <a:spLocks noGrp="1"/>
          </p:cNvSpPr>
          <p:nvPr>
            <p:ph type="body" idx="1"/>
          </p:nvPr>
        </p:nvSpPr>
        <p:spPr bwMode="auto">
          <a:xfrm>
            <a:off x="407987" y="4589463"/>
            <a:ext cx="11376026" cy="1500187"/>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p>
        </p:txBody>
      </p:sp>
      <p:sp>
        <p:nvSpPr>
          <p:cNvPr id="6" name="Date Placeholder 6"/>
          <p:cNvSpPr>
            <a:spLocks noGrp="1"/>
          </p:cNvSpPr>
          <p:nvPr>
            <p:ph type="dt" sz="half" idx="10"/>
          </p:nvPr>
        </p:nvSpPr>
        <p:spPr bwMode="auto">
          <a:xfrm>
            <a:off x="3248526" y="6408000"/>
            <a:ext cx="867862" cy="365125"/>
          </a:xfrm>
          <a:prstGeom prst="rect">
            <a:avLst/>
          </a:prstGeom>
        </p:spPr>
        <p:txBody>
          <a:bodyPr/>
          <a:lstStyle/>
          <a:p>
            <a:pPr>
              <a:defRPr/>
            </a:pPr>
            <a:r>
              <a:rPr lang="en-US"/>
              <a:t>22/09/2026</a:t>
            </a:r>
          </a:p>
        </p:txBody>
      </p:sp>
      <p:sp>
        <p:nvSpPr>
          <p:cNvPr id="7" name="Footer Placeholder 7"/>
          <p:cNvSpPr>
            <a:spLocks noGrp="1"/>
          </p:cNvSpPr>
          <p:nvPr>
            <p:ph type="ftr" sz="quarter" idx="11"/>
          </p:nvPr>
        </p:nvSpPr>
        <p:spPr bwMode="auto"/>
        <p:txBody>
          <a:bodyPr/>
          <a:lstStyle/>
          <a:p>
            <a:pPr>
              <a:defRPr/>
            </a:pPr>
            <a:r>
              <a:rPr lang="en-US"/>
              <a:t>G. Tenasini               PhASE2026, Orsay</a:t>
            </a:r>
          </a:p>
        </p:txBody>
      </p:sp>
      <p:sp>
        <p:nvSpPr>
          <p:cNvPr id="8" name="Slide Number Placeholder 8"/>
          <p:cNvSpPr>
            <a:spLocks noGrp="1"/>
          </p:cNvSpPr>
          <p:nvPr>
            <p:ph type="sldNum" sz="quarter" idx="12"/>
          </p:nvPr>
        </p:nvSpPr>
        <p:spPr bwMode="auto"/>
        <p:txBody>
          <a:bodyPr/>
          <a:lstStyle/>
          <a:p>
            <a:pPr>
              <a:defRPr/>
            </a:pPr>
            <a:fld id="{36B5EA5A-BC32-A742-B11B-8E7414D5B535}" type="slidenum">
              <a:rPr lang="en-US"/>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blank" preserve="1" userDrawn="1">
  <p:cSld name="1_Blank">
    <p:spTree>
      <p:nvGrpSpPr>
        <p:cNvPr id="1" name=""/>
        <p:cNvGrpSpPr/>
        <p:nvPr/>
      </p:nvGrpSpPr>
      <p:grpSpPr bwMode="auto">
        <a:xfrm>
          <a:off x="0" y="0"/>
          <a:ext cx="0" cy="0"/>
          <a:chOff x="0" y="0"/>
          <a:chExt cx="0" cy="0"/>
        </a:xfrm>
      </p:grpSpPr>
      <p:sp>
        <p:nvSpPr>
          <p:cNvPr id="4" name="Date Placeholder 4"/>
          <p:cNvSpPr>
            <a:spLocks noGrp="1"/>
          </p:cNvSpPr>
          <p:nvPr>
            <p:ph type="dt" sz="half" idx="10"/>
          </p:nvPr>
        </p:nvSpPr>
        <p:spPr bwMode="auto">
          <a:xfrm>
            <a:off x="3248526" y="6408000"/>
            <a:ext cx="867862" cy="365125"/>
          </a:xfrm>
          <a:prstGeom prst="rect">
            <a:avLst/>
          </a:prstGeom>
        </p:spPr>
        <p:txBody>
          <a:bodyPr/>
          <a:lstStyle/>
          <a:p>
            <a:pPr>
              <a:defRPr/>
            </a:pPr>
            <a:r>
              <a:rPr lang="en-US"/>
              <a:t>22/09/2026</a:t>
            </a:r>
          </a:p>
        </p:txBody>
      </p:sp>
      <p:sp>
        <p:nvSpPr>
          <p:cNvPr id="5" name="Footer Placeholder 5"/>
          <p:cNvSpPr>
            <a:spLocks noGrp="1"/>
          </p:cNvSpPr>
          <p:nvPr>
            <p:ph type="ftr" sz="quarter" idx="11"/>
          </p:nvPr>
        </p:nvSpPr>
        <p:spPr bwMode="auto"/>
        <p:txBody>
          <a:bodyPr/>
          <a:lstStyle/>
          <a:p>
            <a:pPr>
              <a:defRPr/>
            </a:pPr>
            <a:r>
              <a:rPr lang="en-US"/>
              <a:t>G. Tenasini               PhASE2026, Orsay</a:t>
            </a:r>
          </a:p>
        </p:txBody>
      </p:sp>
      <p:sp>
        <p:nvSpPr>
          <p:cNvPr id="6" name="Slide Number Placeholder 6"/>
          <p:cNvSpPr>
            <a:spLocks noGrp="1"/>
          </p:cNvSpPr>
          <p:nvPr>
            <p:ph type="sldNum" sz="quarter" idx="12"/>
          </p:nvPr>
        </p:nvSpPr>
        <p:spPr bwMode="auto"/>
        <p:txBody>
          <a:bodyPr/>
          <a:lstStyle/>
          <a:p>
            <a:pPr>
              <a:defRPr/>
            </a:pPr>
            <a:fld id="{36B5EA5A-BC32-A742-B11B-8E7414D5B535}" type="slidenum">
              <a:rPr lang="en-US"/>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showMasterPhAnim="0" type="blank" preserve="1" userDrawn="1">
  <p:cSld name="Last slide">
    <p:spTree>
      <p:nvGrpSpPr>
        <p:cNvPr id="1" name=""/>
        <p:cNvGrpSpPr/>
        <p:nvPr/>
      </p:nvGrpSpPr>
      <p:grpSpPr bwMode="auto">
        <a:xfrm>
          <a:off x="0" y="0"/>
          <a:ext cx="0" cy="0"/>
          <a:chOff x="0" y="0"/>
          <a:chExt cx="0" cy="0"/>
        </a:xfrm>
      </p:grpSpPr>
      <p:sp>
        <p:nvSpPr>
          <p:cNvPr id="4" name="TextBox 3"/>
          <p:cNvSpPr>
            <a:spLocks noAdjustHandles="1"/>
          </p:cNvSpPr>
          <p:nvPr userDrawn="1"/>
        </p:nvSpPr>
        <p:spPr bwMode="auto">
          <a:xfrm>
            <a:off x="407988" y="6196406"/>
            <a:ext cx="11376025" cy="369332"/>
          </a:xfrm>
          <a:prstGeom prst="rect">
            <a:avLst/>
          </a:prstGeom>
          <a:noFill/>
        </p:spPr>
        <p:txBody>
          <a:bodyPr wrap="square" rtlCol="0">
            <a:spAutoFit/>
          </a:bodyPr>
          <a:lstStyle/>
          <a:p>
            <a:pPr algn="ctr">
              <a:defRPr/>
            </a:pPr>
            <a:r>
              <a:rPr lang="fr-CH"/>
              <a:t>home.cern</a:t>
            </a:r>
            <a:endParaRPr lang="en-US"/>
          </a:p>
        </p:txBody>
      </p:sp>
      <p:pic>
        <p:nvPicPr>
          <p:cNvPr id="5" name="Picture 4"/>
          <p:cNvPicPr>
            <a:picLocks noChangeAspect="1"/>
          </p:cNvPicPr>
          <p:nvPr userDrawn="1"/>
        </p:nvPicPr>
        <p:blipFill>
          <a:blip r:embed="rId2"/>
          <a:stretch/>
        </p:blipFill>
        <p:spPr bwMode="auto">
          <a:xfrm>
            <a:off x="5231904" y="2244864"/>
            <a:ext cx="1728192" cy="1728192"/>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userDrawn="1">
  <p:cSld name="Just Title">
    <p:spTree>
      <p:nvGrpSpPr>
        <p:cNvPr id="1" name=""/>
        <p:cNvGrpSpPr/>
        <p:nvPr/>
      </p:nvGrpSpPr>
      <p:grpSpPr bwMode="auto">
        <a:xfrm>
          <a:off x="0" y="0"/>
          <a:ext cx="0" cy="0"/>
          <a:chOff x="0" y="0"/>
          <a:chExt cx="0" cy="0"/>
        </a:xfrm>
      </p:grpSpPr>
      <p:sp>
        <p:nvSpPr>
          <p:cNvPr id="4" name="Title 1"/>
          <p:cNvSpPr>
            <a:spLocks noGrp="1"/>
          </p:cNvSpPr>
          <p:nvPr>
            <p:ph type="title" hasCustomPrompt="1"/>
          </p:nvPr>
        </p:nvSpPr>
        <p:spPr bwMode="auto"/>
        <p:txBody>
          <a:bodyPr/>
          <a:lstStyle/>
          <a:p>
            <a:pPr>
              <a:defRPr/>
            </a:pPr>
            <a:r>
              <a:t>Slide Title</a:t>
            </a:r>
            <a:endParaRPr lang="en-US"/>
          </a:p>
        </p:txBody>
      </p:sp>
      <p:sp>
        <p:nvSpPr>
          <p:cNvPr id="5" name="Date Placeholder 2"/>
          <p:cNvSpPr>
            <a:spLocks noGrp="1"/>
          </p:cNvSpPr>
          <p:nvPr>
            <p:ph type="dt" sz="half" idx="10"/>
          </p:nvPr>
        </p:nvSpPr>
        <p:spPr bwMode="auto">
          <a:xfrm>
            <a:off x="3248526" y="6408000"/>
            <a:ext cx="867862" cy="365125"/>
          </a:xfrm>
          <a:prstGeom prst="rect">
            <a:avLst/>
          </a:prstGeom>
        </p:spPr>
        <p:txBody>
          <a:bodyPr/>
          <a:lstStyle/>
          <a:p>
            <a:pPr>
              <a:defRPr/>
            </a:pPr>
            <a:r>
              <a:rPr lang="en-US"/>
              <a:t>22/09/2026</a:t>
            </a:r>
            <a:endParaRPr lang="en-US" dirty="0"/>
          </a:p>
        </p:txBody>
      </p:sp>
      <p:sp>
        <p:nvSpPr>
          <p:cNvPr id="6" name="Footer Placeholder 3"/>
          <p:cNvSpPr>
            <a:spLocks noGrp="1"/>
          </p:cNvSpPr>
          <p:nvPr>
            <p:ph type="ftr" sz="quarter" idx="11"/>
          </p:nvPr>
        </p:nvSpPr>
        <p:spPr bwMode="auto"/>
        <p:txBody>
          <a:bodyPr/>
          <a:lstStyle/>
          <a:p>
            <a:pPr>
              <a:defRPr/>
            </a:pPr>
            <a:r>
              <a:rPr lang="en-US"/>
              <a:t>G. Tenasini               PhASE2026, Orsay</a:t>
            </a:r>
            <a:endParaRPr lang="en-US" dirty="0"/>
          </a:p>
        </p:txBody>
      </p:sp>
      <p:sp>
        <p:nvSpPr>
          <p:cNvPr id="7" name="Slide Number Placeholder 4"/>
          <p:cNvSpPr>
            <a:spLocks noGrp="1"/>
          </p:cNvSpPr>
          <p:nvPr>
            <p:ph type="sldNum" sz="quarter" idx="12"/>
          </p:nvPr>
        </p:nvSpPr>
        <p:spPr bwMode="auto"/>
        <p:txBody>
          <a:bodyPr/>
          <a:lstStyle/>
          <a:p>
            <a:pPr>
              <a:defRPr/>
            </a:pPr>
            <a:fld id="{8D6C380F-326D-3C40-9EE7-7FBAB0953422}" type="slidenum">
              <a:rPr lang="en-US"/>
              <a:t>‹#›</a:t>
            </a:fld>
            <a:endParaRPr lang="en-US" dirty="0"/>
          </a:p>
        </p:txBody>
      </p:sp>
      <p:sp>
        <p:nvSpPr>
          <p:cNvPr id="8" name="Content Placeholder 6"/>
          <p:cNvSpPr>
            <a:spLocks noGrp="1"/>
          </p:cNvSpPr>
          <p:nvPr>
            <p:ph sz="quarter" idx="15" hasCustomPrompt="1"/>
          </p:nvPr>
        </p:nvSpPr>
        <p:spPr bwMode="auto">
          <a:xfrm>
            <a:off x="609601" y="1245522"/>
            <a:ext cx="5302249" cy="4821904"/>
          </a:xfrm>
        </p:spPr>
        <p:txBody>
          <a:bodyPr/>
          <a:lstStyle>
            <a:lvl2pPr>
              <a:defRPr sz="2400"/>
            </a:lvl2pPr>
            <a:lvl3pPr>
              <a:defRPr sz="2000"/>
            </a:lvl3pPr>
            <a:lvl4pPr>
              <a:defRPr sz="1800"/>
            </a:lvl4pPr>
            <a:lvl5pPr>
              <a:defRPr sz="1600"/>
            </a:lvl5pPr>
          </a:lstStyle>
          <a:p>
            <a:pPr lvl="0">
              <a:defRPr/>
            </a:pPr>
            <a:r>
              <a:t>Slide text first level</a:t>
            </a:r>
          </a:p>
          <a:p>
            <a:pPr lvl="1">
              <a:defRPr/>
            </a:pPr>
            <a:r>
              <a:t>Slide text second level</a:t>
            </a:r>
          </a:p>
          <a:p>
            <a:pPr lvl="2">
              <a:defRPr/>
            </a:pPr>
            <a:r>
              <a:t>Slide text third level</a:t>
            </a:r>
          </a:p>
          <a:p>
            <a:pPr lvl="3">
              <a:defRPr/>
            </a:pPr>
            <a:r>
              <a:t>Slide text fourth level</a:t>
            </a:r>
          </a:p>
        </p:txBody>
      </p:sp>
      <p:sp>
        <p:nvSpPr>
          <p:cNvPr id="9" name="Content Placeholder 6"/>
          <p:cNvSpPr>
            <a:spLocks noGrp="1"/>
          </p:cNvSpPr>
          <p:nvPr>
            <p:ph sz="quarter" idx="16" hasCustomPrompt="1"/>
          </p:nvPr>
        </p:nvSpPr>
        <p:spPr bwMode="auto">
          <a:xfrm>
            <a:off x="6280150" y="1238257"/>
            <a:ext cx="5302249" cy="4821904"/>
          </a:xfrm>
        </p:spPr>
        <p:txBody>
          <a:bodyPr/>
          <a:lstStyle>
            <a:lvl2pPr>
              <a:defRPr sz="2400"/>
            </a:lvl2pPr>
            <a:lvl3pPr>
              <a:defRPr sz="2000"/>
            </a:lvl3pPr>
            <a:lvl4pPr>
              <a:defRPr sz="1800"/>
            </a:lvl4pPr>
            <a:lvl5pPr>
              <a:defRPr sz="1600"/>
            </a:lvl5pPr>
          </a:lstStyle>
          <a:p>
            <a:pPr lvl="0">
              <a:defRPr/>
            </a:pPr>
            <a:r>
              <a:t>Slide text first level</a:t>
            </a:r>
          </a:p>
          <a:p>
            <a:pPr lvl="1">
              <a:defRPr/>
            </a:pPr>
            <a:r>
              <a:t>Slide text second level</a:t>
            </a:r>
          </a:p>
          <a:p>
            <a:pPr lvl="2">
              <a:defRPr/>
            </a:pPr>
            <a:r>
              <a:t>Slide text third level</a:t>
            </a:r>
          </a:p>
          <a:p>
            <a:pPr lvl="3">
              <a:defRPr/>
            </a:pPr>
            <a:r>
              <a:t>Slide text fourth level</a:t>
            </a:r>
          </a:p>
        </p:txBody>
      </p:sp>
    </p:spTree>
    <p:extLst>
      <p:ext uri="{BB962C8B-B14F-4D97-AF65-F5344CB8AC3E}">
        <p14:creationId xmlns:p14="http://schemas.microsoft.com/office/powerpoint/2010/main" val="2276318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4" name="Title Placeholder 1"/>
          <p:cNvSpPr>
            <a:spLocks noGrp="1"/>
          </p:cNvSpPr>
          <p:nvPr>
            <p:ph type="title"/>
          </p:nvPr>
        </p:nvSpPr>
        <p:spPr bwMode="auto">
          <a:xfrm>
            <a:off x="407988" y="373593"/>
            <a:ext cx="11376025" cy="1065742"/>
          </a:xfrm>
          <a:prstGeom prst="rect">
            <a:avLst/>
          </a:prstGeom>
        </p:spPr>
        <p:txBody>
          <a:bodyPr vert="horz" lIns="0" tIns="0" rIns="0" bIns="0" rtlCol="0" anchor="t" anchorCtr="0">
            <a:noAutofit/>
          </a:bodyPr>
          <a:lstStyle/>
          <a:p>
            <a:pPr>
              <a:defRPr/>
            </a:pPr>
            <a:r>
              <a:rPr lang="en-US"/>
              <a:t>Click to edit Master title style</a:t>
            </a:r>
          </a:p>
        </p:txBody>
      </p:sp>
      <p:pic>
        <p:nvPicPr>
          <p:cNvPr id="3" name="Picture 2">
            <a:extLst>
              <a:ext uri="{FF2B5EF4-FFF2-40B4-BE49-F238E27FC236}">
                <a16:creationId xmlns:a16="http://schemas.microsoft.com/office/drawing/2014/main" id="{30A4E4AD-84F6-3A4A-90B6-0E4AEED05A62}"/>
              </a:ext>
            </a:extLst>
          </p:cNvPr>
          <p:cNvPicPr>
            <a:picLocks noChangeAspect="1"/>
          </p:cNvPicPr>
          <p:nvPr userDrawn="1"/>
        </p:nvPicPr>
        <p:blipFill>
          <a:blip r:embed="rId21"/>
          <a:stretch>
            <a:fillRect/>
          </a:stretch>
        </p:blipFill>
        <p:spPr>
          <a:xfrm>
            <a:off x="0" y="6332400"/>
            <a:ext cx="12192000" cy="533400"/>
          </a:xfrm>
          <a:prstGeom prst="rect">
            <a:avLst/>
          </a:prstGeom>
        </p:spPr>
      </p:pic>
      <p:sp>
        <p:nvSpPr>
          <p:cNvPr id="6" name="Text Placeholder 2"/>
          <p:cNvSpPr>
            <a:spLocks noGrp="1"/>
          </p:cNvSpPr>
          <p:nvPr>
            <p:ph type="body" idx="1"/>
          </p:nvPr>
        </p:nvSpPr>
        <p:spPr bwMode="auto">
          <a:xfrm>
            <a:off x="407989" y="1592263"/>
            <a:ext cx="11376024" cy="4608512"/>
          </a:xfrm>
          <a:prstGeom prst="rect">
            <a:avLst/>
          </a:prstGeom>
        </p:spPr>
        <p:txBody>
          <a:bodyPr vert="horz" lIns="0" tIns="0" rIns="0" bIns="0" rtlCol="0">
            <a:noAutofit/>
          </a:bodyPr>
          <a:lstStyle/>
          <a:p>
            <a:pPr lvl="0">
              <a:defRPr/>
            </a:pPr>
            <a:r>
              <a:rPr lang="en-US" dirty="0"/>
              <a:t>Click to edit Master text styles</a:t>
            </a:r>
            <a:endParaRPr dirty="0"/>
          </a:p>
          <a:p>
            <a:pPr lvl="1">
              <a:defRPr/>
            </a:pPr>
            <a:r>
              <a:rPr lang="en-US" dirty="0"/>
              <a:t>Second level</a:t>
            </a:r>
            <a:endParaRPr dirty="0"/>
          </a:p>
          <a:p>
            <a:pPr lvl="2">
              <a:defRPr/>
            </a:pPr>
            <a:r>
              <a:rPr lang="en-US" dirty="0"/>
              <a:t>Third level</a:t>
            </a:r>
            <a:endParaRPr dirty="0"/>
          </a:p>
          <a:p>
            <a:pPr lvl="3">
              <a:defRPr/>
            </a:pPr>
            <a:r>
              <a:rPr lang="en-US" dirty="0"/>
              <a:t>Fourth level</a:t>
            </a:r>
            <a:endParaRPr dirty="0"/>
          </a:p>
        </p:txBody>
      </p:sp>
      <p:sp>
        <p:nvSpPr>
          <p:cNvPr id="7" name="Date Placeholder 3"/>
          <p:cNvSpPr>
            <a:spLocks noGrp="1"/>
          </p:cNvSpPr>
          <p:nvPr>
            <p:ph type="dt" sz="half" idx="2"/>
          </p:nvPr>
        </p:nvSpPr>
        <p:spPr bwMode="auto">
          <a:xfrm>
            <a:off x="2351584" y="6408000"/>
            <a:ext cx="1764804" cy="365125"/>
          </a:xfrm>
          <a:prstGeom prst="rect">
            <a:avLst/>
          </a:prstGeom>
        </p:spPr>
        <p:txBody>
          <a:bodyPr vert="horz" lIns="0" tIns="0" rIns="0" bIns="0" rtlCol="0" anchor="ctr"/>
          <a:lstStyle>
            <a:lvl1pPr algn="r">
              <a:defRPr sz="1200">
                <a:solidFill>
                  <a:schemeClr val="bg1"/>
                </a:solidFill>
              </a:defRPr>
            </a:lvl1pPr>
          </a:lstStyle>
          <a:p>
            <a:pPr>
              <a:defRPr/>
            </a:pPr>
            <a:r>
              <a:rPr lang="en-US"/>
              <a:t>22/09/2026</a:t>
            </a:r>
            <a:endParaRPr lang="en-US" sz="1200" dirty="0"/>
          </a:p>
        </p:txBody>
      </p:sp>
      <p:sp>
        <p:nvSpPr>
          <p:cNvPr id="8" name="Slide Number Placeholder 5"/>
          <p:cNvSpPr>
            <a:spLocks noGrp="1"/>
          </p:cNvSpPr>
          <p:nvPr>
            <p:ph type="sldNum" sz="quarter" idx="4"/>
          </p:nvPr>
        </p:nvSpPr>
        <p:spPr bwMode="auto">
          <a:xfrm>
            <a:off x="11064552" y="6408000"/>
            <a:ext cx="681254" cy="365125"/>
          </a:xfrm>
          <a:prstGeom prst="rect">
            <a:avLst/>
          </a:prstGeom>
        </p:spPr>
        <p:txBody>
          <a:bodyPr vert="horz" lIns="0" tIns="0" rIns="0" bIns="0" rtlCol="0" anchor="ctr"/>
          <a:lstStyle>
            <a:lvl1pPr algn="r">
              <a:defRPr sz="1200">
                <a:solidFill>
                  <a:schemeClr val="bg1"/>
                </a:solidFill>
              </a:defRPr>
            </a:lvl1pPr>
          </a:lstStyle>
          <a:p>
            <a:pPr>
              <a:defRPr/>
            </a:pPr>
            <a:fld id="{36B5EA5A-BC32-A742-B11B-8E7414D5B535}" type="slidenum">
              <a:rPr lang="en-US" smtClean="0"/>
              <a:pPr>
                <a:defRPr/>
              </a:pPr>
              <a:t>‹#›</a:t>
            </a:fld>
            <a:endParaRPr lang="en-US" sz="1200"/>
          </a:p>
        </p:txBody>
      </p:sp>
      <p:sp>
        <p:nvSpPr>
          <p:cNvPr id="9" name="Footer Placeholder 6"/>
          <p:cNvSpPr>
            <a:spLocks noGrp="1"/>
          </p:cNvSpPr>
          <p:nvPr>
            <p:ph type="ftr" sz="quarter" idx="3"/>
          </p:nvPr>
        </p:nvSpPr>
        <p:spPr bwMode="auto">
          <a:xfrm>
            <a:off x="4259262" y="6408000"/>
            <a:ext cx="6572221" cy="365125"/>
          </a:xfrm>
          <a:prstGeom prst="rect">
            <a:avLst/>
          </a:prstGeom>
        </p:spPr>
        <p:txBody>
          <a:bodyPr vert="horz" lIns="91440" tIns="45720" rIns="91440" bIns="45720" rtlCol="0" anchor="ctr"/>
          <a:lstStyle>
            <a:lvl1pPr algn="ctr">
              <a:defRPr sz="1200">
                <a:solidFill>
                  <a:schemeClr val="bg1"/>
                </a:solidFill>
              </a:defRPr>
            </a:lvl1pPr>
          </a:lstStyle>
          <a:p>
            <a:pPr>
              <a:defRPr/>
            </a:pPr>
            <a:r>
              <a:rPr lang="en-US"/>
              <a:t>G. Tenasini               PhASE2026, Orsay</a:t>
            </a:r>
            <a:endParaRPr lang="en-US" sz="1200"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7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6" r:id="rId16"/>
    <p:sldLayoutId id="2147483668" r:id="rId17"/>
    <p:sldLayoutId id="2147483669" r:id="rId18"/>
    <p:sldLayoutId id="2147483672" r:id="rId19"/>
  </p:sldLayoutIdLst>
  <p:hf hdr="0"/>
  <p:txStyles>
    <p:titleStyle>
      <a:lvl1pPr algn="l" defTabSz="914400" eaLnBrk="1" hangingPunct="1">
        <a:lnSpc>
          <a:spcPct val="90000"/>
        </a:lnSpc>
        <a:spcBef>
          <a:spcPts val="0"/>
        </a:spcBef>
        <a:buNone/>
        <a:defRPr sz="3600" b="1">
          <a:solidFill>
            <a:schemeClr val="tx1"/>
          </a:solidFill>
          <a:latin typeface="+mj-lt"/>
          <a:ea typeface="+mj-ea"/>
          <a:cs typeface="+mj-cs"/>
        </a:defRPr>
      </a:lvl1pPr>
    </p:titleStyle>
    <p:bodyStyle>
      <a:lvl1pPr marL="0" indent="0" algn="l" defTabSz="914400" eaLnBrk="1" hangingPunct="1">
        <a:lnSpc>
          <a:spcPct val="90000"/>
        </a:lnSpc>
        <a:spcBef>
          <a:spcPts val="1800"/>
        </a:spcBef>
        <a:spcAft>
          <a:spcPts val="400"/>
        </a:spcAft>
        <a:buFont typeface="Arial"/>
        <a:buNone/>
        <a:defRPr sz="2800" b="1">
          <a:solidFill>
            <a:schemeClr val="tx2">
              <a:lumMod val="50000"/>
            </a:schemeClr>
          </a:solidFill>
          <a:latin typeface="+mn-lt"/>
          <a:ea typeface="+mn-ea"/>
          <a:cs typeface="+mn-cs"/>
        </a:defRPr>
      </a:lvl1pPr>
      <a:lvl2pPr marL="323850" indent="-324000" algn="l" defTabSz="914400" eaLnBrk="1" hangingPunct="1">
        <a:lnSpc>
          <a:spcPct val="100000"/>
        </a:lnSpc>
        <a:spcBef>
          <a:spcPts val="500"/>
        </a:spcBef>
        <a:spcAft>
          <a:spcPts val="300"/>
        </a:spcAft>
        <a:buFont typeface="Arial"/>
        <a:buChar char="•"/>
        <a:defRPr sz="2400">
          <a:solidFill>
            <a:schemeClr val="tx2">
              <a:lumMod val="50000"/>
            </a:schemeClr>
          </a:solidFill>
          <a:latin typeface="+mn-lt"/>
          <a:ea typeface="+mn-ea"/>
          <a:cs typeface="+mn-cs"/>
        </a:defRPr>
      </a:lvl2pPr>
      <a:lvl3pPr marL="648000" indent="-324000" algn="l" defTabSz="914400" eaLnBrk="1" hangingPunct="1">
        <a:lnSpc>
          <a:spcPct val="100000"/>
        </a:lnSpc>
        <a:spcBef>
          <a:spcPts val="500"/>
        </a:spcBef>
        <a:spcAft>
          <a:spcPts val="300"/>
        </a:spcAft>
        <a:buFont typeface="Arial"/>
        <a:buChar char="•"/>
        <a:defRPr sz="2000">
          <a:solidFill>
            <a:schemeClr val="tx2">
              <a:lumMod val="50000"/>
            </a:schemeClr>
          </a:solidFill>
          <a:latin typeface="+mn-lt"/>
          <a:ea typeface="+mn-ea"/>
          <a:cs typeface="+mn-cs"/>
        </a:defRPr>
      </a:lvl3pPr>
      <a:lvl4pPr marL="972000" indent="-324000" algn="l" defTabSz="914400" eaLnBrk="1" hangingPunct="1">
        <a:lnSpc>
          <a:spcPct val="100000"/>
        </a:lnSpc>
        <a:spcBef>
          <a:spcPts val="500"/>
        </a:spcBef>
        <a:spcAft>
          <a:spcPts val="300"/>
        </a:spcAft>
        <a:buFont typeface="Arial"/>
        <a:buChar char="•"/>
        <a:defRPr sz="2000">
          <a:solidFill>
            <a:schemeClr val="tx2">
              <a:lumMod val="50000"/>
            </a:schemeClr>
          </a:solidFill>
          <a:latin typeface="+mn-lt"/>
          <a:ea typeface="+mn-ea"/>
          <a:cs typeface="+mn-cs"/>
        </a:defRPr>
      </a:lvl4pPr>
      <a:lvl5pPr marL="2057400" indent="-228600" algn="l" defTabSz="914400" eaLnBrk="1" hangingPunct="1">
        <a:lnSpc>
          <a:spcPct val="90000"/>
        </a:lnSpc>
        <a:spcBef>
          <a:spcPts val="500"/>
        </a:spcBef>
        <a:buFont typeface="Arial"/>
        <a:buChar char="•"/>
        <a:defRPr sz="1600">
          <a:solidFill>
            <a:schemeClr val="accent6"/>
          </a:solidFill>
          <a:latin typeface="+mn-lt"/>
          <a:ea typeface="+mn-ea"/>
          <a:cs typeface="+mn-cs"/>
        </a:defRPr>
      </a:lvl5pPr>
      <a:lvl6pPr marL="2514600" indent="-228600" algn="l" defTabSz="914400" eaLnBrk="1" hangingPunct="1">
        <a:lnSpc>
          <a:spcPct val="90000"/>
        </a:lnSpc>
        <a:spcBef>
          <a:spcPts val="500"/>
        </a:spcBef>
        <a:buFont typeface="Arial"/>
        <a:buChar char="•"/>
        <a:defRPr sz="1800">
          <a:solidFill>
            <a:schemeClr val="tx1"/>
          </a:solidFill>
          <a:latin typeface="+mn-lt"/>
          <a:ea typeface="+mn-ea"/>
          <a:cs typeface="+mn-cs"/>
        </a:defRPr>
      </a:lvl6pPr>
      <a:lvl7pPr marL="2971800" indent="-228600" algn="l" defTabSz="914400" eaLnBrk="1" hangingPunct="1">
        <a:lnSpc>
          <a:spcPct val="90000"/>
        </a:lnSpc>
        <a:spcBef>
          <a:spcPts val="500"/>
        </a:spcBef>
        <a:buFont typeface="Arial"/>
        <a:buChar char="•"/>
        <a:defRPr sz="1800">
          <a:solidFill>
            <a:schemeClr val="tx1"/>
          </a:solidFill>
          <a:latin typeface="+mn-lt"/>
          <a:ea typeface="+mn-ea"/>
          <a:cs typeface="+mn-cs"/>
        </a:defRPr>
      </a:lvl7pPr>
      <a:lvl8pPr marL="3429000" indent="-228600" algn="l" defTabSz="914400" eaLnBrk="1" hangingPunct="1">
        <a:lnSpc>
          <a:spcPct val="90000"/>
        </a:lnSpc>
        <a:spcBef>
          <a:spcPts val="500"/>
        </a:spcBef>
        <a:buFont typeface="Arial"/>
        <a:buChar char="•"/>
        <a:defRPr sz="1800">
          <a:solidFill>
            <a:schemeClr val="tx1"/>
          </a:solidFill>
          <a:latin typeface="+mn-lt"/>
          <a:ea typeface="+mn-ea"/>
          <a:cs typeface="+mn-cs"/>
        </a:defRPr>
      </a:lvl8pPr>
      <a:lvl9pPr marL="3886200" indent="-228600" algn="l" defTabSz="914400" eaLnBrk="1" hangingPunct="1">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eaLnBrk="1" hangingPunct="1">
        <a:defRPr sz="1800">
          <a:solidFill>
            <a:schemeClr val="tx1"/>
          </a:solidFill>
          <a:latin typeface="+mn-lt"/>
          <a:ea typeface="+mn-ea"/>
          <a:cs typeface="+mn-cs"/>
        </a:defRPr>
      </a:lvl1pPr>
      <a:lvl2pPr marL="457200" algn="l" defTabSz="914400" eaLnBrk="1" hangingPunct="1">
        <a:defRPr sz="1800">
          <a:solidFill>
            <a:schemeClr val="tx1"/>
          </a:solidFill>
          <a:latin typeface="+mn-lt"/>
          <a:ea typeface="+mn-ea"/>
          <a:cs typeface="+mn-cs"/>
        </a:defRPr>
      </a:lvl2pPr>
      <a:lvl3pPr marL="914400" algn="l" defTabSz="914400" eaLnBrk="1" hangingPunct="1">
        <a:defRPr sz="1800">
          <a:solidFill>
            <a:schemeClr val="tx1"/>
          </a:solidFill>
          <a:latin typeface="+mn-lt"/>
          <a:ea typeface="+mn-ea"/>
          <a:cs typeface="+mn-cs"/>
        </a:defRPr>
      </a:lvl3pPr>
      <a:lvl4pPr marL="1371600" algn="l" defTabSz="914400" eaLnBrk="1" hangingPunct="1">
        <a:defRPr sz="1800">
          <a:solidFill>
            <a:schemeClr val="tx1"/>
          </a:solidFill>
          <a:latin typeface="+mn-lt"/>
          <a:ea typeface="+mn-ea"/>
          <a:cs typeface="+mn-cs"/>
        </a:defRPr>
      </a:lvl4pPr>
      <a:lvl5pPr marL="1828800" algn="l" defTabSz="914400" eaLnBrk="1" hangingPunct="1">
        <a:defRPr sz="1800">
          <a:solidFill>
            <a:schemeClr val="tx1"/>
          </a:solidFill>
          <a:latin typeface="+mn-lt"/>
          <a:ea typeface="+mn-ea"/>
          <a:cs typeface="+mn-cs"/>
        </a:defRPr>
      </a:lvl5pPr>
      <a:lvl6pPr marL="2286000" algn="l" defTabSz="914400" eaLnBrk="1" hangingPunct="1">
        <a:defRPr sz="1800">
          <a:solidFill>
            <a:schemeClr val="tx1"/>
          </a:solidFill>
          <a:latin typeface="+mn-lt"/>
          <a:ea typeface="+mn-ea"/>
          <a:cs typeface="+mn-cs"/>
        </a:defRPr>
      </a:lvl6pPr>
      <a:lvl7pPr marL="2743200" algn="l" defTabSz="914400" eaLnBrk="1" hangingPunct="1">
        <a:defRPr sz="1800">
          <a:solidFill>
            <a:schemeClr val="tx1"/>
          </a:solidFill>
          <a:latin typeface="+mn-lt"/>
          <a:ea typeface="+mn-ea"/>
          <a:cs typeface="+mn-cs"/>
        </a:defRPr>
      </a:lvl7pPr>
      <a:lvl8pPr marL="3200400" algn="l" defTabSz="914400" eaLnBrk="1" hangingPunct="1">
        <a:defRPr sz="1800">
          <a:solidFill>
            <a:schemeClr val="tx1"/>
          </a:solidFill>
          <a:latin typeface="+mn-lt"/>
          <a:ea typeface="+mn-ea"/>
          <a:cs typeface="+mn-cs"/>
        </a:defRPr>
      </a:lvl8pPr>
      <a:lvl9pPr marL="3657600" algn="l" defTabSz="914400" eaLnBrk="1" hangingPunct="1">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3.pn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2.jpeg"/><Relationship Id="rId11" Type="http://schemas.openxmlformats.org/officeDocument/2006/relationships/image" Target="../media/image18.png"/><Relationship Id="rId5" Type="http://schemas.openxmlformats.org/officeDocument/2006/relationships/image" Target="../media/image11.png"/><Relationship Id="rId10" Type="http://schemas.openxmlformats.org/officeDocument/2006/relationships/image" Target="../media/image17.png"/><Relationship Id="rId4" Type="http://schemas.openxmlformats.org/officeDocument/2006/relationships/image" Target="../media/image10.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46.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8.png"/><Relationship Id="rId2" Type="http://schemas.openxmlformats.org/officeDocument/2006/relationships/image" Target="../media/image49.png"/><Relationship Id="rId1" Type="http://schemas.openxmlformats.org/officeDocument/2006/relationships/slideLayout" Target="../slideLayouts/slideLayout4.xml"/><Relationship Id="rId6" Type="http://schemas.openxmlformats.org/officeDocument/2006/relationships/image" Target="../media/image53.jpg"/><Relationship Id="rId11" Type="http://schemas.openxmlformats.org/officeDocument/2006/relationships/image" Target="../media/image57.png"/><Relationship Id="rId5" Type="http://schemas.openxmlformats.org/officeDocument/2006/relationships/image" Target="../media/image52.png"/><Relationship Id="rId10" Type="http://schemas.openxmlformats.org/officeDocument/2006/relationships/image" Target="../media/image8.png"/><Relationship Id="rId4" Type="http://schemas.openxmlformats.org/officeDocument/2006/relationships/image" Target="../media/image51.png"/><Relationship Id="rId9"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le 1"/>
          <p:cNvSpPr>
            <a:spLocks noGrp="1"/>
          </p:cNvSpPr>
          <p:nvPr>
            <p:ph type="ctrTitle"/>
          </p:nvPr>
        </p:nvSpPr>
        <p:spPr bwMode="auto">
          <a:xfrm>
            <a:off x="875728" y="3068960"/>
            <a:ext cx="10440541" cy="2153265"/>
          </a:xfrm>
        </p:spPr>
        <p:txBody>
          <a:bodyPr/>
          <a:lstStyle/>
          <a:p>
            <a:pPr algn="ctr">
              <a:defRPr/>
            </a:pPr>
            <a:r>
              <a:rPr lang="en-US" sz="4400" dirty="0"/>
              <a:t>Semiconductor photocathodes at CERN: production experience and developments towards FCC-ee</a:t>
            </a:r>
            <a:endParaRPr sz="4400" dirty="0"/>
          </a:p>
        </p:txBody>
      </p:sp>
      <p:sp>
        <p:nvSpPr>
          <p:cNvPr id="5" name="Subtitle 2"/>
          <p:cNvSpPr>
            <a:spLocks noGrp="1"/>
          </p:cNvSpPr>
          <p:nvPr>
            <p:ph type="subTitle" idx="1"/>
          </p:nvPr>
        </p:nvSpPr>
        <p:spPr bwMode="auto">
          <a:xfrm>
            <a:off x="407986" y="5728695"/>
            <a:ext cx="11376026" cy="803787"/>
          </a:xfrm>
        </p:spPr>
        <p:txBody>
          <a:bodyPr/>
          <a:lstStyle/>
          <a:p>
            <a:pPr algn="l">
              <a:defRPr/>
            </a:pPr>
            <a:r>
              <a:rPr lang="en-US" sz="1800" dirty="0"/>
              <a:t>Giulia Tenasini</a:t>
            </a:r>
            <a:endParaRPr dirty="0"/>
          </a:p>
          <a:p>
            <a:pPr algn="l">
              <a:defRPr/>
            </a:pPr>
            <a:r>
              <a:rPr lang="en-US" sz="1800" dirty="0"/>
              <a:t>22</a:t>
            </a:r>
            <a:r>
              <a:rPr lang="cs-CZ" sz="1800" dirty="0"/>
              <a:t>/</a:t>
            </a:r>
            <a:r>
              <a:rPr lang="en-US" sz="1800" dirty="0"/>
              <a:t>09</a:t>
            </a:r>
            <a:r>
              <a:rPr lang="cs-CZ" sz="1800" dirty="0"/>
              <a:t>/</a:t>
            </a:r>
            <a:r>
              <a:rPr lang="en-US" sz="1800" dirty="0"/>
              <a:t>2026, PhASE2026, Orsay</a:t>
            </a:r>
            <a:endParaRPr dirty="0"/>
          </a:p>
        </p:txBody>
      </p:sp>
      <p:pic>
        <p:nvPicPr>
          <p:cNvPr id="6" name="Picture 5">
            <a:extLst>
              <a:ext uri="{FF2B5EF4-FFF2-40B4-BE49-F238E27FC236}">
                <a16:creationId xmlns:a16="http://schemas.microsoft.com/office/drawing/2014/main" id="{04A12CC0-BBAE-E54B-27E0-83DEE06986AD}"/>
              </a:ext>
            </a:extLst>
          </p:cNvPr>
          <p:cNvPicPr>
            <a:picLocks noChangeAspect="1"/>
          </p:cNvPicPr>
          <p:nvPr/>
        </p:nvPicPr>
        <p:blipFill>
          <a:blip r:embed="rId3"/>
          <a:stretch>
            <a:fillRect/>
          </a:stretch>
        </p:blipFill>
        <p:spPr>
          <a:xfrm>
            <a:off x="9148852" y="5621655"/>
            <a:ext cx="2607568" cy="10178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056BDA9D-5ACA-DE65-98A5-84DA6C97A790}"/>
              </a:ext>
            </a:extLst>
          </p:cNvPr>
          <p:cNvSpPr>
            <a:spLocks noGrp="1"/>
          </p:cNvSpPr>
          <p:nvPr>
            <p:ph idx="1"/>
          </p:nvPr>
        </p:nvSpPr>
        <p:spPr>
          <a:xfrm>
            <a:off x="387570" y="1628800"/>
            <a:ext cx="11376024" cy="4176464"/>
          </a:xfrm>
        </p:spPr>
        <p:txBody>
          <a:bodyPr/>
          <a:lstStyle/>
          <a:p>
            <a:pPr marL="457200" indent="-457200">
              <a:buFont typeface="Wingdings" pitchFamily="2" charset="2"/>
              <a:buChar char="Ø"/>
            </a:pPr>
            <a:r>
              <a:rPr lang="en-GB" sz="2400" b="0" dirty="0"/>
              <a:t>High-brightness electron sources at CERN</a:t>
            </a:r>
          </a:p>
          <a:p>
            <a:pPr marL="781200" lvl="1" indent="-457200">
              <a:buFont typeface="Wingdings" pitchFamily="2" charset="2"/>
              <a:buChar char="§"/>
            </a:pPr>
            <a:r>
              <a:rPr lang="en-GB" dirty="0"/>
              <a:t>CLEAR and AWAKE</a:t>
            </a:r>
          </a:p>
          <a:p>
            <a:pPr marL="781200" lvl="1" indent="-457200">
              <a:buFont typeface="Wingdings" pitchFamily="2" charset="2"/>
              <a:buChar char="§"/>
            </a:pPr>
            <a:r>
              <a:rPr lang="en-GB" b="0" dirty="0"/>
              <a:t>FCC-ee photoinjector: baseline operational requirements</a:t>
            </a:r>
          </a:p>
          <a:p>
            <a:pPr marL="457200" indent="-457200">
              <a:buFont typeface="Wingdings" pitchFamily="2" charset="2"/>
              <a:buChar char="Ø"/>
            </a:pPr>
            <a:r>
              <a:rPr lang="en-GB" sz="2400" b="0" dirty="0"/>
              <a:t>Photocathode production and operational experience</a:t>
            </a:r>
          </a:p>
          <a:p>
            <a:pPr marL="781200" lvl="1" indent="-457200">
              <a:buFont typeface="Wingdings" pitchFamily="2" charset="2"/>
              <a:buChar char="§"/>
            </a:pPr>
            <a:r>
              <a:rPr lang="en-GB" dirty="0"/>
              <a:t>T</a:t>
            </a:r>
            <a:r>
              <a:rPr lang="en-GB" b="0" dirty="0"/>
              <a:t>he Photoemission laboratory</a:t>
            </a:r>
          </a:p>
          <a:p>
            <a:pPr marL="781200" lvl="1" indent="-457200">
              <a:buFont typeface="Wingdings" pitchFamily="2" charset="2"/>
              <a:buChar char="§"/>
            </a:pPr>
            <a:r>
              <a:rPr lang="en-GB" dirty="0"/>
              <a:t>Production reproducibility challenges: statistical analysis of Cs</a:t>
            </a:r>
            <a:r>
              <a:rPr lang="en-GB" baseline="-25000" dirty="0"/>
              <a:t>2</a:t>
            </a:r>
            <a:r>
              <a:rPr lang="en-GB" dirty="0"/>
              <a:t>Te data</a:t>
            </a:r>
            <a:endParaRPr lang="en-GB" b="0" dirty="0"/>
          </a:p>
          <a:p>
            <a:pPr marL="781200" lvl="1" indent="-457200">
              <a:buFont typeface="Wingdings" pitchFamily="2" charset="2"/>
              <a:buChar char="§"/>
            </a:pPr>
            <a:r>
              <a:rPr lang="en-GB" dirty="0"/>
              <a:t>Charge production tests in RF guns</a:t>
            </a:r>
          </a:p>
          <a:p>
            <a:pPr marL="457200" indent="-457200">
              <a:buFont typeface="Wingdings" pitchFamily="2" charset="2"/>
              <a:buChar char="Ø"/>
            </a:pPr>
            <a:r>
              <a:rPr lang="en-GB" sz="2400" b="0" dirty="0"/>
              <a:t>Roadmap and open questions towards FCC-ee</a:t>
            </a:r>
            <a:endParaRPr lang="en-GB" sz="2400" dirty="0"/>
          </a:p>
          <a:p>
            <a:pPr marL="457200" indent="-457200">
              <a:buFont typeface="Arial" panose="020B0604020202020204" pitchFamily="34" charset="0"/>
              <a:buChar char="•"/>
            </a:pPr>
            <a:endParaRPr lang="en-GB" dirty="0"/>
          </a:p>
        </p:txBody>
      </p:sp>
      <p:sp>
        <p:nvSpPr>
          <p:cNvPr id="3" name="Title 2">
            <a:extLst>
              <a:ext uri="{FF2B5EF4-FFF2-40B4-BE49-F238E27FC236}">
                <a16:creationId xmlns:a16="http://schemas.microsoft.com/office/drawing/2014/main" id="{6B992C19-CC60-3642-8F74-82DB233FBB79}"/>
              </a:ext>
            </a:extLst>
          </p:cNvPr>
          <p:cNvSpPr>
            <a:spLocks noGrp="1"/>
          </p:cNvSpPr>
          <p:nvPr>
            <p:ph type="title"/>
          </p:nvPr>
        </p:nvSpPr>
        <p:spPr/>
        <p:txBody>
          <a:bodyPr/>
          <a:lstStyle/>
          <a:p>
            <a:r>
              <a:rPr lang="en-US" dirty="0"/>
              <a:t>Outline</a:t>
            </a:r>
          </a:p>
        </p:txBody>
      </p:sp>
      <p:sp>
        <p:nvSpPr>
          <p:cNvPr id="17" name="Date Placeholder 16">
            <a:extLst>
              <a:ext uri="{FF2B5EF4-FFF2-40B4-BE49-F238E27FC236}">
                <a16:creationId xmlns:a16="http://schemas.microsoft.com/office/drawing/2014/main" id="{B0D0A167-1C44-9824-D299-53F92DF19AFF}"/>
              </a:ext>
            </a:extLst>
          </p:cNvPr>
          <p:cNvSpPr>
            <a:spLocks noGrp="1"/>
          </p:cNvSpPr>
          <p:nvPr>
            <p:ph type="dt" sz="half" idx="10"/>
          </p:nvPr>
        </p:nvSpPr>
        <p:spPr/>
        <p:txBody>
          <a:bodyPr/>
          <a:lstStyle/>
          <a:p>
            <a:pPr>
              <a:defRPr/>
            </a:pPr>
            <a:r>
              <a:rPr lang="en-US"/>
              <a:t>22/09/2026</a:t>
            </a:r>
          </a:p>
        </p:txBody>
      </p:sp>
      <p:sp>
        <p:nvSpPr>
          <p:cNvPr id="5" name="Footer Placeholder 4">
            <a:extLst>
              <a:ext uri="{FF2B5EF4-FFF2-40B4-BE49-F238E27FC236}">
                <a16:creationId xmlns:a16="http://schemas.microsoft.com/office/drawing/2014/main" id="{C2417B65-00C5-9672-D433-5FBBB2703557}"/>
              </a:ext>
            </a:extLst>
          </p:cNvPr>
          <p:cNvSpPr>
            <a:spLocks noGrp="1"/>
          </p:cNvSpPr>
          <p:nvPr>
            <p:ph type="ftr" sz="quarter" idx="11"/>
          </p:nvPr>
        </p:nvSpPr>
        <p:spPr/>
        <p:txBody>
          <a:bodyPr/>
          <a:lstStyle/>
          <a:p>
            <a:pPr>
              <a:defRPr/>
            </a:pPr>
            <a:r>
              <a:rPr lang="en-US"/>
              <a:t>G. Tenasini               PhASE2026, Orsay</a:t>
            </a:r>
            <a:endParaRPr lang="en-US" dirty="0"/>
          </a:p>
        </p:txBody>
      </p:sp>
      <p:sp>
        <p:nvSpPr>
          <p:cNvPr id="4" name="Slide Number Placeholder 3">
            <a:extLst>
              <a:ext uri="{FF2B5EF4-FFF2-40B4-BE49-F238E27FC236}">
                <a16:creationId xmlns:a16="http://schemas.microsoft.com/office/drawing/2014/main" id="{3DBCF9CF-BBEA-CC4D-25EE-3C4D81FD1F3B}"/>
              </a:ext>
            </a:extLst>
          </p:cNvPr>
          <p:cNvSpPr>
            <a:spLocks noGrp="1"/>
          </p:cNvSpPr>
          <p:nvPr>
            <p:ph type="sldNum" sz="quarter" idx="12"/>
          </p:nvPr>
        </p:nvSpPr>
        <p:spPr/>
        <p:txBody>
          <a:bodyPr/>
          <a:lstStyle/>
          <a:p>
            <a:pPr>
              <a:defRPr/>
            </a:pPr>
            <a:fld id="{36B5EA5A-BC32-A742-B11B-8E7414D5B535}" type="slidenum">
              <a:rPr lang="en-US" smtClean="0"/>
              <a:t>2</a:t>
            </a:fld>
            <a:endParaRPr lang="en-US"/>
          </a:p>
        </p:txBody>
      </p:sp>
    </p:spTree>
    <p:extLst>
      <p:ext uri="{BB962C8B-B14F-4D97-AF65-F5344CB8AC3E}">
        <p14:creationId xmlns:p14="http://schemas.microsoft.com/office/powerpoint/2010/main" val="4294051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10DC0-EA1D-10C7-6933-8E68CA403E23}"/>
            </a:ext>
          </a:extLst>
        </p:cNvPr>
        <p:cNvGrpSpPr/>
        <p:nvPr/>
      </p:nvGrpSpPr>
      <p:grpSpPr>
        <a:xfrm>
          <a:off x="0" y="0"/>
          <a:ext cx="0" cy="0"/>
          <a:chOff x="0" y="0"/>
          <a:chExt cx="0" cy="0"/>
        </a:xfrm>
      </p:grpSpPr>
      <p:pic>
        <p:nvPicPr>
          <p:cNvPr id="12" name="Picture 11" descr="A diagram of a complex scheme&#10;&#10;AI-generated content may be incorrect.">
            <a:extLst>
              <a:ext uri="{FF2B5EF4-FFF2-40B4-BE49-F238E27FC236}">
                <a16:creationId xmlns:a16="http://schemas.microsoft.com/office/drawing/2014/main" id="{7F95A45F-A165-3862-9D13-54AB30399588}"/>
              </a:ext>
            </a:extLst>
          </p:cNvPr>
          <p:cNvPicPr>
            <a:picLocks noGrp="1" noRot="1" noChangeAspect="1" noMove="1" noResize="1" noEditPoints="1" noAdjustHandles="1" noChangeArrowheads="1" noChangeShapeType="1" noCrop="1"/>
          </p:cNvPicPr>
          <p:nvPr/>
        </p:nvPicPr>
        <p:blipFill>
          <a:blip r:embed="rId3"/>
          <a:stretch>
            <a:fillRect/>
          </a:stretch>
        </p:blipFill>
        <p:spPr>
          <a:xfrm>
            <a:off x="0" y="1740811"/>
            <a:ext cx="5303912" cy="3848429"/>
          </a:xfrm>
          <a:prstGeom prst="rect">
            <a:avLst/>
          </a:prstGeom>
        </p:spPr>
      </p:pic>
      <p:sp>
        <p:nvSpPr>
          <p:cNvPr id="3" name="Title 2">
            <a:extLst>
              <a:ext uri="{FF2B5EF4-FFF2-40B4-BE49-F238E27FC236}">
                <a16:creationId xmlns:a16="http://schemas.microsoft.com/office/drawing/2014/main" id="{FE7BAF9D-9AD5-55C2-D6FC-C3759408E7C8}"/>
              </a:ext>
            </a:extLst>
          </p:cNvPr>
          <p:cNvSpPr>
            <a:spLocks noGrp="1"/>
          </p:cNvSpPr>
          <p:nvPr>
            <p:ph type="title"/>
          </p:nvPr>
        </p:nvSpPr>
        <p:spPr/>
        <p:txBody>
          <a:bodyPr/>
          <a:lstStyle/>
          <a:p>
            <a:r>
              <a:rPr lang="en-GB" dirty="0"/>
              <a:t>Electron sources at CERN</a:t>
            </a:r>
          </a:p>
        </p:txBody>
      </p:sp>
      <p:sp>
        <p:nvSpPr>
          <p:cNvPr id="4" name="Date Placeholder 3">
            <a:extLst>
              <a:ext uri="{FF2B5EF4-FFF2-40B4-BE49-F238E27FC236}">
                <a16:creationId xmlns:a16="http://schemas.microsoft.com/office/drawing/2014/main" id="{9F003C45-4B40-63DA-E165-6A9EAD8E04EC}"/>
              </a:ext>
            </a:extLst>
          </p:cNvPr>
          <p:cNvSpPr>
            <a:spLocks noGrp="1"/>
          </p:cNvSpPr>
          <p:nvPr>
            <p:ph type="dt" sz="half" idx="10"/>
          </p:nvPr>
        </p:nvSpPr>
        <p:spPr/>
        <p:txBody>
          <a:bodyPr/>
          <a:lstStyle/>
          <a:p>
            <a:pPr>
              <a:defRPr/>
            </a:pPr>
            <a:r>
              <a:rPr lang="en-US" noProof="0"/>
              <a:t>22/09/2026</a:t>
            </a:r>
            <a:endParaRPr lang="en-GB" noProof="0"/>
          </a:p>
        </p:txBody>
      </p:sp>
      <p:sp>
        <p:nvSpPr>
          <p:cNvPr id="5" name="Footer Placeholder 4">
            <a:extLst>
              <a:ext uri="{FF2B5EF4-FFF2-40B4-BE49-F238E27FC236}">
                <a16:creationId xmlns:a16="http://schemas.microsoft.com/office/drawing/2014/main" id="{704C5DC6-A57A-D33B-141A-B059EB72F7C7}"/>
              </a:ext>
            </a:extLst>
          </p:cNvPr>
          <p:cNvSpPr>
            <a:spLocks noGrp="1"/>
          </p:cNvSpPr>
          <p:nvPr>
            <p:ph type="ftr" sz="quarter" idx="11"/>
          </p:nvPr>
        </p:nvSpPr>
        <p:spPr/>
        <p:txBody>
          <a:bodyPr/>
          <a:lstStyle/>
          <a:p>
            <a:pPr>
              <a:defRPr/>
            </a:pPr>
            <a:r>
              <a:rPr lang="en-GB" noProof="0"/>
              <a:t>G. Tenasini               PhASE2026, Orsay</a:t>
            </a:r>
            <a:endParaRPr lang="en-GB" noProof="0" dirty="0"/>
          </a:p>
        </p:txBody>
      </p:sp>
      <p:sp>
        <p:nvSpPr>
          <p:cNvPr id="6" name="Slide Number Placeholder 5">
            <a:extLst>
              <a:ext uri="{FF2B5EF4-FFF2-40B4-BE49-F238E27FC236}">
                <a16:creationId xmlns:a16="http://schemas.microsoft.com/office/drawing/2014/main" id="{7C5CE343-8B27-F72C-5074-7B5143A9D60F}"/>
              </a:ext>
            </a:extLst>
          </p:cNvPr>
          <p:cNvSpPr>
            <a:spLocks noGrp="1"/>
          </p:cNvSpPr>
          <p:nvPr>
            <p:ph type="sldNum" sz="quarter" idx="12"/>
          </p:nvPr>
        </p:nvSpPr>
        <p:spPr/>
        <p:txBody>
          <a:bodyPr/>
          <a:lstStyle/>
          <a:p>
            <a:pPr>
              <a:defRPr/>
            </a:pPr>
            <a:fld id="{8D6C380F-326D-3C40-9EE7-7FBAB0953422}" type="slidenum">
              <a:rPr lang="en-GB" noProof="0" smtClean="0"/>
              <a:t>3</a:t>
            </a:fld>
            <a:endParaRPr lang="en-GB" noProof="0"/>
          </a:p>
        </p:txBody>
      </p:sp>
      <p:sp>
        <p:nvSpPr>
          <p:cNvPr id="8" name="TextBox 7">
            <a:extLst>
              <a:ext uri="{FF2B5EF4-FFF2-40B4-BE49-F238E27FC236}">
                <a16:creationId xmlns:a16="http://schemas.microsoft.com/office/drawing/2014/main" id="{8C2E31DF-78CC-5A17-A398-7158B8966E5D}"/>
              </a:ext>
            </a:extLst>
          </p:cNvPr>
          <p:cNvSpPr txBox="1"/>
          <p:nvPr/>
        </p:nvSpPr>
        <p:spPr>
          <a:xfrm>
            <a:off x="5372560" y="4448811"/>
            <a:ext cx="6122033" cy="1286845"/>
          </a:xfrm>
          <a:prstGeom prst="rect">
            <a:avLst/>
          </a:prstGeom>
          <a:solidFill>
            <a:schemeClr val="bg1">
              <a:lumMod val="95000"/>
            </a:schemeClr>
          </a:solidFill>
          <a:ln w="28575">
            <a:noFill/>
            <a:miter lim="800000"/>
          </a:ln>
        </p:spPr>
        <p:txBody>
          <a:bodyPr wrap="square" lIns="360000" tIns="180000" rIns="360000" bIns="180000" rtlCol="0">
            <a:spAutoFit/>
          </a:bodyPr>
          <a:lstStyle/>
          <a:p>
            <a:pPr algn="just"/>
            <a:r>
              <a:rPr lang="en-US" sz="1200" b="1" i="0" noProof="0" dirty="0">
                <a:solidFill>
                  <a:srgbClr val="000000"/>
                </a:solidFill>
                <a:effectLst/>
                <a:latin typeface="Open Sans" panose="020B0606030504020204" pitchFamily="34" charset="0"/>
              </a:rPr>
              <a:t>CERN Linear Electron Accelerator for Research (CLEAR): </a:t>
            </a:r>
          </a:p>
          <a:p>
            <a:pPr algn="just"/>
            <a:r>
              <a:rPr lang="en-US" sz="1200" i="0" noProof="0" dirty="0">
                <a:solidFill>
                  <a:srgbClr val="000000"/>
                </a:solidFill>
                <a:effectLst/>
                <a:latin typeface="Open Sans" panose="020B0606030504020204" pitchFamily="34" charset="0"/>
              </a:rPr>
              <a:t>Flexible 220 MeV electron-beam test facility supporting diverse research on: </a:t>
            </a:r>
          </a:p>
          <a:p>
            <a:pPr marL="342900" indent="-342900" algn="just">
              <a:buFont typeface="Arial" panose="020B0604020202020204" pitchFamily="34" charset="0"/>
              <a:buChar char="•"/>
            </a:pPr>
            <a:r>
              <a:rPr lang="en-US" sz="1200" noProof="0" dirty="0">
                <a:solidFill>
                  <a:srgbClr val="000000"/>
                </a:solidFill>
                <a:latin typeface="Open Sans" panose="020B0606030504020204" pitchFamily="34" charset="0"/>
              </a:rPr>
              <a:t>Medical applications of e-beams (e.g., FLASH therapy);</a:t>
            </a:r>
          </a:p>
          <a:p>
            <a:pPr marL="342900" indent="-342900" algn="just">
              <a:buFont typeface="Arial" panose="020B0604020202020204" pitchFamily="34" charset="0"/>
              <a:buChar char="•"/>
            </a:pPr>
            <a:r>
              <a:rPr lang="en-US" sz="1200" noProof="0" dirty="0">
                <a:solidFill>
                  <a:srgbClr val="000000"/>
                </a:solidFill>
                <a:latin typeface="Open Sans" panose="020B0606030504020204" pitchFamily="34" charset="0"/>
              </a:rPr>
              <a:t>N</a:t>
            </a:r>
            <a:r>
              <a:rPr lang="en-US" sz="1200" i="0" noProof="0" dirty="0">
                <a:solidFill>
                  <a:srgbClr val="000000"/>
                </a:solidFill>
                <a:effectLst/>
                <a:latin typeface="Open Sans" panose="020B0606030504020204" pitchFamily="34" charset="0"/>
              </a:rPr>
              <a:t>ovel components and concepts  for existing and future accelerators;</a:t>
            </a:r>
          </a:p>
          <a:p>
            <a:pPr marL="342900" indent="-342900" algn="just">
              <a:buFont typeface="Arial" panose="020B0604020202020204" pitchFamily="34" charset="0"/>
              <a:buChar char="•"/>
            </a:pPr>
            <a:r>
              <a:rPr lang="en-US" sz="1200" i="0" noProof="0" dirty="0">
                <a:solidFill>
                  <a:srgbClr val="000000"/>
                </a:solidFill>
                <a:effectLst/>
                <a:latin typeface="Open Sans" panose="020B0606030504020204" pitchFamily="34" charset="0"/>
              </a:rPr>
              <a:t>Radiation </a:t>
            </a:r>
            <a:r>
              <a:rPr lang="en-US" sz="1200" noProof="0" dirty="0">
                <a:solidFill>
                  <a:srgbClr val="000000"/>
                </a:solidFill>
                <a:latin typeface="Open Sans" panose="020B0606030504020204" pitchFamily="34" charset="0"/>
              </a:rPr>
              <a:t>hardness of electronics for aerospace or high energy physics.</a:t>
            </a:r>
            <a:endParaRPr lang="en-US" sz="1200" i="0" noProof="0" dirty="0">
              <a:solidFill>
                <a:srgbClr val="000000"/>
              </a:solidFill>
              <a:effectLst/>
              <a:latin typeface="Open Sans" panose="020B0606030504020204" pitchFamily="34" charset="0"/>
            </a:endParaRPr>
          </a:p>
        </p:txBody>
      </p:sp>
      <p:sp>
        <p:nvSpPr>
          <p:cNvPr id="15" name="TextBox 14">
            <a:extLst>
              <a:ext uri="{FF2B5EF4-FFF2-40B4-BE49-F238E27FC236}">
                <a16:creationId xmlns:a16="http://schemas.microsoft.com/office/drawing/2014/main" id="{E344B136-5194-33B3-C357-2868B1FDE4E1}"/>
              </a:ext>
            </a:extLst>
          </p:cNvPr>
          <p:cNvSpPr txBox="1"/>
          <p:nvPr/>
        </p:nvSpPr>
        <p:spPr>
          <a:xfrm>
            <a:off x="5053383" y="1366465"/>
            <a:ext cx="6874999" cy="1286845"/>
          </a:xfrm>
          <a:prstGeom prst="rect">
            <a:avLst/>
          </a:prstGeom>
          <a:solidFill>
            <a:schemeClr val="accent4">
              <a:lumMod val="20000"/>
              <a:lumOff val="80000"/>
            </a:schemeClr>
          </a:solidFill>
          <a:ln w="28575">
            <a:noFill/>
            <a:miter lim="800000"/>
          </a:ln>
        </p:spPr>
        <p:txBody>
          <a:bodyPr wrap="square" lIns="360000" tIns="180000" rIns="360000" bIns="180000" rtlCol="0">
            <a:spAutoFit/>
          </a:bodyPr>
          <a:lstStyle/>
          <a:p>
            <a:r>
              <a:rPr lang="en-US" sz="1200" b="1" i="0" noProof="0" dirty="0">
                <a:solidFill>
                  <a:srgbClr val="000000"/>
                </a:solidFill>
                <a:effectLst/>
                <a:latin typeface="Open Sans" panose="020B0606030504020204" pitchFamily="34" charset="0"/>
              </a:rPr>
              <a:t>Advanced Proton Driven Plasma Wakefield Acceleration Experiments (AWAKE): </a:t>
            </a:r>
          </a:p>
          <a:p>
            <a:pPr marL="457200" indent="-457200" algn="just">
              <a:buFont typeface="Arial" panose="020B0604020202020204" pitchFamily="34" charset="0"/>
              <a:buChar char="•"/>
            </a:pPr>
            <a:r>
              <a:rPr lang="en-US" sz="1200" noProof="0" dirty="0">
                <a:solidFill>
                  <a:srgbClr val="000000"/>
                </a:solidFill>
                <a:latin typeface="Open Sans" panose="020B0606030504020204" pitchFamily="34" charset="0"/>
              </a:rPr>
              <a:t>First proton-driven plasma </a:t>
            </a:r>
            <a:r>
              <a:rPr lang="en-US" sz="1200" noProof="0" dirty="0" err="1">
                <a:solidFill>
                  <a:srgbClr val="000000"/>
                </a:solidFill>
                <a:latin typeface="Open Sans" panose="020B0606030504020204" pitchFamily="34" charset="0"/>
              </a:rPr>
              <a:t>wakefield</a:t>
            </a:r>
            <a:r>
              <a:rPr lang="en-US" sz="1200" noProof="0" dirty="0">
                <a:solidFill>
                  <a:srgbClr val="000000"/>
                </a:solidFill>
                <a:latin typeface="Open Sans" panose="020B0606030504020204" pitchFamily="34" charset="0"/>
              </a:rPr>
              <a:t> accelerator.</a:t>
            </a:r>
          </a:p>
          <a:p>
            <a:pPr marL="457200" indent="-457200" algn="just">
              <a:buFont typeface="Arial" panose="020B0604020202020204" pitchFamily="34" charset="0"/>
              <a:buChar char="•"/>
            </a:pPr>
            <a:r>
              <a:rPr lang="en-US" sz="1200" noProof="0" dirty="0">
                <a:solidFill>
                  <a:srgbClr val="000000"/>
                </a:solidFill>
                <a:latin typeface="Open Sans" panose="020B0606030504020204" pitchFamily="34" charset="0"/>
              </a:rPr>
              <a:t>Uses SPS proton beam to generate strong plasma waves in a 10 m plasma cell.</a:t>
            </a:r>
          </a:p>
          <a:p>
            <a:pPr marL="457200" indent="-457200" algn="just">
              <a:buFont typeface="Arial" panose="020B0604020202020204" pitchFamily="34" charset="0"/>
              <a:buChar char="•"/>
            </a:pPr>
            <a:r>
              <a:rPr lang="en-US" sz="1200" noProof="0" dirty="0">
                <a:solidFill>
                  <a:srgbClr val="000000"/>
                </a:solidFill>
                <a:latin typeface="Open Sans" panose="020B0606030504020204" pitchFamily="34" charset="0"/>
              </a:rPr>
              <a:t>Successfully accelerated electrons from ~20 MeV → ~2 GeV in one step.</a:t>
            </a:r>
          </a:p>
          <a:p>
            <a:pPr marL="457200" indent="-457200">
              <a:buFont typeface="Arial" panose="020B0604020202020204" pitchFamily="34" charset="0"/>
              <a:buChar char="•"/>
            </a:pPr>
            <a:r>
              <a:rPr lang="en-US" sz="1200" noProof="0" dirty="0">
                <a:solidFill>
                  <a:srgbClr val="000000"/>
                </a:solidFill>
                <a:latin typeface="Open Sans" panose="020B0606030504020204" pitchFamily="34" charset="0"/>
              </a:rPr>
              <a:t>Aims to develop compact, scalable high-energy accelerators.</a:t>
            </a:r>
            <a:endParaRPr lang="en-US" sz="2000" i="0" noProof="0" dirty="0">
              <a:solidFill>
                <a:srgbClr val="000000"/>
              </a:solidFill>
              <a:effectLst/>
              <a:latin typeface="Open Sans" panose="020B0606030504020204" pitchFamily="34" charset="0"/>
            </a:endParaRPr>
          </a:p>
        </p:txBody>
      </p:sp>
      <p:sp>
        <p:nvSpPr>
          <p:cNvPr id="16" name="Rectangle: Rounded Corners 14">
            <a:extLst>
              <a:ext uri="{FF2B5EF4-FFF2-40B4-BE49-F238E27FC236}">
                <a16:creationId xmlns:a16="http://schemas.microsoft.com/office/drawing/2014/main" id="{641EA7B9-CAA4-A520-865A-B76C00F6FC1E}"/>
              </a:ext>
            </a:extLst>
          </p:cNvPr>
          <p:cNvSpPr/>
          <p:nvPr/>
        </p:nvSpPr>
        <p:spPr bwMode="auto">
          <a:xfrm>
            <a:off x="4161765" y="2954786"/>
            <a:ext cx="1296837" cy="791534"/>
          </a:xfrm>
          <a:prstGeom prst="roundRect">
            <a:avLst/>
          </a:prstGeom>
          <a:solidFill>
            <a:srgbClr val="8AE234">
              <a:alpha val="29804"/>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cs typeface="Arial"/>
            </a:endParaRPr>
          </a:p>
        </p:txBody>
      </p:sp>
      <p:pic>
        <p:nvPicPr>
          <p:cNvPr id="17" name="Picture 16" descr="Simulation of a plasma wakefield in the AWAKE experiment">
            <a:extLst>
              <a:ext uri="{FF2B5EF4-FFF2-40B4-BE49-F238E27FC236}">
                <a16:creationId xmlns:a16="http://schemas.microsoft.com/office/drawing/2014/main" id="{E7BD2A9A-0127-DD7F-A6BF-E946DB374334}"/>
              </a:ext>
            </a:extLst>
          </p:cNvPr>
          <p:cNvPicPr>
            <a:picLocks noChangeAspect="1"/>
          </p:cNvPicPr>
          <p:nvPr/>
        </p:nvPicPr>
        <p:blipFill>
          <a:blip r:embed="rId4"/>
          <a:stretch>
            <a:fillRect/>
          </a:stretch>
        </p:blipFill>
        <p:spPr>
          <a:xfrm>
            <a:off x="5771456" y="2692989"/>
            <a:ext cx="2719427" cy="1631656"/>
          </a:xfrm>
          <a:prstGeom prst="rect">
            <a:avLst/>
          </a:prstGeom>
        </p:spPr>
      </p:pic>
      <p:pic>
        <p:nvPicPr>
          <p:cNvPr id="18" name="Picture 2" descr="First experimental results from the CLEAR facility at CERN |  acceleratingnews.web.cern.ch">
            <a:extLst>
              <a:ext uri="{FF2B5EF4-FFF2-40B4-BE49-F238E27FC236}">
                <a16:creationId xmlns:a16="http://schemas.microsoft.com/office/drawing/2014/main" id="{FDC1CB98-9908-E038-ACA2-5BC8B970EF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15370" y="2827322"/>
            <a:ext cx="2363503" cy="1477189"/>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Rounded Corners 13">
            <a:extLst>
              <a:ext uri="{FF2B5EF4-FFF2-40B4-BE49-F238E27FC236}">
                <a16:creationId xmlns:a16="http://schemas.microsoft.com/office/drawing/2014/main" id="{E80C54C8-D8A3-0F0F-1DBD-3D931DB9D479}"/>
              </a:ext>
            </a:extLst>
          </p:cNvPr>
          <p:cNvSpPr>
            <a:spLocks/>
          </p:cNvSpPr>
          <p:nvPr/>
        </p:nvSpPr>
        <p:spPr bwMode="auto">
          <a:xfrm>
            <a:off x="3970666" y="4907065"/>
            <a:ext cx="1293133" cy="584470"/>
          </a:xfrm>
          <a:prstGeom prst="roundRect">
            <a:avLst/>
          </a:prstGeom>
          <a:solidFill>
            <a:srgbClr val="8AE234">
              <a:alpha val="29804"/>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245812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6"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4FC54-7BBA-A05F-95A4-297A4698F5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839812-EA77-3213-F60C-C679446E5C6C}"/>
              </a:ext>
            </a:extLst>
          </p:cNvPr>
          <p:cNvSpPr>
            <a:spLocks noGrp="1"/>
          </p:cNvSpPr>
          <p:nvPr>
            <p:ph type="title"/>
          </p:nvPr>
        </p:nvSpPr>
        <p:spPr/>
        <p:txBody>
          <a:bodyPr/>
          <a:lstStyle/>
          <a:p>
            <a:r>
              <a:rPr lang="en-GB" dirty="0"/>
              <a:t>Electron sources at CERN</a:t>
            </a:r>
          </a:p>
        </p:txBody>
      </p:sp>
      <p:sp>
        <p:nvSpPr>
          <p:cNvPr id="4" name="Date Placeholder 3">
            <a:extLst>
              <a:ext uri="{FF2B5EF4-FFF2-40B4-BE49-F238E27FC236}">
                <a16:creationId xmlns:a16="http://schemas.microsoft.com/office/drawing/2014/main" id="{BC9BF560-0595-2B66-383E-43542A620F5B}"/>
              </a:ext>
            </a:extLst>
          </p:cNvPr>
          <p:cNvSpPr>
            <a:spLocks noGrp="1"/>
          </p:cNvSpPr>
          <p:nvPr>
            <p:ph type="dt" sz="half" idx="10"/>
          </p:nvPr>
        </p:nvSpPr>
        <p:spPr/>
        <p:txBody>
          <a:bodyPr/>
          <a:lstStyle/>
          <a:p>
            <a:pPr>
              <a:defRPr/>
            </a:pPr>
            <a:r>
              <a:rPr lang="en-US" noProof="0"/>
              <a:t>22/09/2026</a:t>
            </a:r>
            <a:endParaRPr lang="en-GB" noProof="0"/>
          </a:p>
        </p:txBody>
      </p:sp>
      <p:sp>
        <p:nvSpPr>
          <p:cNvPr id="5" name="Footer Placeholder 4">
            <a:extLst>
              <a:ext uri="{FF2B5EF4-FFF2-40B4-BE49-F238E27FC236}">
                <a16:creationId xmlns:a16="http://schemas.microsoft.com/office/drawing/2014/main" id="{F14F05F2-6201-3579-83B2-F9C3B62C38CE}"/>
              </a:ext>
            </a:extLst>
          </p:cNvPr>
          <p:cNvSpPr>
            <a:spLocks noGrp="1"/>
          </p:cNvSpPr>
          <p:nvPr>
            <p:ph type="ftr" sz="quarter" idx="11"/>
          </p:nvPr>
        </p:nvSpPr>
        <p:spPr/>
        <p:txBody>
          <a:bodyPr/>
          <a:lstStyle/>
          <a:p>
            <a:pPr>
              <a:defRPr/>
            </a:pPr>
            <a:r>
              <a:rPr lang="en-GB" noProof="0"/>
              <a:t>G. Tenasini               PhASE2026, Orsay</a:t>
            </a:r>
            <a:endParaRPr lang="en-GB" noProof="0" dirty="0"/>
          </a:p>
        </p:txBody>
      </p:sp>
      <p:sp>
        <p:nvSpPr>
          <p:cNvPr id="6" name="Slide Number Placeholder 5">
            <a:extLst>
              <a:ext uri="{FF2B5EF4-FFF2-40B4-BE49-F238E27FC236}">
                <a16:creationId xmlns:a16="http://schemas.microsoft.com/office/drawing/2014/main" id="{ACFAB054-BFE8-BB8D-34ED-5E63DAF40BA9}"/>
              </a:ext>
            </a:extLst>
          </p:cNvPr>
          <p:cNvSpPr>
            <a:spLocks noGrp="1"/>
          </p:cNvSpPr>
          <p:nvPr>
            <p:ph type="sldNum" sz="quarter" idx="12"/>
          </p:nvPr>
        </p:nvSpPr>
        <p:spPr/>
        <p:txBody>
          <a:bodyPr/>
          <a:lstStyle/>
          <a:p>
            <a:pPr>
              <a:defRPr/>
            </a:pPr>
            <a:fld id="{8D6C380F-326D-3C40-9EE7-7FBAB0953422}" type="slidenum">
              <a:rPr lang="en-GB" noProof="0" smtClean="0"/>
              <a:t>4</a:t>
            </a:fld>
            <a:endParaRPr lang="en-GB" noProof="0"/>
          </a:p>
        </p:txBody>
      </p:sp>
      <p:pic>
        <p:nvPicPr>
          <p:cNvPr id="7" name="Picture 6">
            <a:extLst>
              <a:ext uri="{FF2B5EF4-FFF2-40B4-BE49-F238E27FC236}">
                <a16:creationId xmlns:a16="http://schemas.microsoft.com/office/drawing/2014/main" id="{F957AEE9-980A-9693-E224-6265F9D0B4A2}"/>
              </a:ext>
            </a:extLst>
          </p:cNvPr>
          <p:cNvPicPr>
            <a:picLocks noChangeAspect="1"/>
          </p:cNvPicPr>
          <p:nvPr/>
        </p:nvPicPr>
        <p:blipFill>
          <a:blip r:embed="rId3"/>
          <a:stretch>
            <a:fillRect/>
          </a:stretch>
        </p:blipFill>
        <p:spPr>
          <a:xfrm>
            <a:off x="1053189" y="1010985"/>
            <a:ext cx="9651324" cy="4620125"/>
          </a:xfrm>
          <a:prstGeom prst="rect">
            <a:avLst/>
          </a:prstGeom>
        </p:spPr>
      </p:pic>
      <p:sp>
        <p:nvSpPr>
          <p:cNvPr id="2" name="TextBox 1">
            <a:extLst>
              <a:ext uri="{FF2B5EF4-FFF2-40B4-BE49-F238E27FC236}">
                <a16:creationId xmlns:a16="http://schemas.microsoft.com/office/drawing/2014/main" id="{97AD05D6-E299-6922-AAB6-1B6E368AFFA3}"/>
              </a:ext>
            </a:extLst>
          </p:cNvPr>
          <p:cNvSpPr txBox="1"/>
          <p:nvPr/>
        </p:nvSpPr>
        <p:spPr bwMode="auto">
          <a:xfrm>
            <a:off x="1053188" y="5699525"/>
            <a:ext cx="248786" cy="369332"/>
          </a:xfrm>
          <a:prstGeom prst="rect">
            <a:avLst/>
          </a:prstGeom>
          <a:noFill/>
        </p:spPr>
        <p:txBody>
          <a:bodyPr wrap="none" rtlCol="0">
            <a:spAutoFit/>
          </a:bodyPr>
          <a:lstStyle/>
          <a:p>
            <a:r>
              <a:rPr lang="en-GB" dirty="0"/>
              <a:t>.</a:t>
            </a:r>
          </a:p>
        </p:txBody>
      </p:sp>
      <p:sp>
        <p:nvSpPr>
          <p:cNvPr id="8" name="TextBox 7">
            <a:extLst>
              <a:ext uri="{FF2B5EF4-FFF2-40B4-BE49-F238E27FC236}">
                <a16:creationId xmlns:a16="http://schemas.microsoft.com/office/drawing/2014/main" id="{5660758B-FA49-413F-33C4-C31326A88286}"/>
              </a:ext>
            </a:extLst>
          </p:cNvPr>
          <p:cNvSpPr txBox="1"/>
          <p:nvPr/>
        </p:nvSpPr>
        <p:spPr bwMode="auto">
          <a:xfrm>
            <a:off x="1053188" y="5767530"/>
            <a:ext cx="8327921" cy="646331"/>
          </a:xfrm>
          <a:prstGeom prst="rect">
            <a:avLst/>
          </a:prstGeom>
          <a:noFill/>
        </p:spPr>
        <p:txBody>
          <a:bodyPr wrap="none" rtlCol="0">
            <a:spAutoFit/>
          </a:bodyPr>
          <a:lstStyle/>
          <a:p>
            <a:r>
              <a:rPr lang="en-GB" dirty="0"/>
              <a:t>FCC-ee photoinjector: electron source for the world largest accelerator complex</a:t>
            </a:r>
          </a:p>
          <a:p>
            <a:endParaRPr lang="en-GB" dirty="0"/>
          </a:p>
        </p:txBody>
      </p:sp>
    </p:spTree>
    <p:extLst>
      <p:ext uri="{BB962C8B-B14F-4D97-AF65-F5344CB8AC3E}">
        <p14:creationId xmlns:p14="http://schemas.microsoft.com/office/powerpoint/2010/main" val="1173351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65CF7-F136-1083-075C-E171DAD1DECE}"/>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E49C25F6-0E99-05FF-DE78-D9A781E59E1C}"/>
              </a:ext>
            </a:extLst>
          </p:cNvPr>
          <p:cNvSpPr>
            <a:spLocks noGrp="1"/>
          </p:cNvSpPr>
          <p:nvPr>
            <p:ph type="title"/>
          </p:nvPr>
        </p:nvSpPr>
        <p:spPr/>
        <p:txBody>
          <a:bodyPr/>
          <a:lstStyle/>
          <a:p>
            <a:r>
              <a:rPr lang="en-GB" dirty="0"/>
              <a:t>FCC-ee electron sources</a:t>
            </a:r>
          </a:p>
        </p:txBody>
      </p:sp>
      <p:sp>
        <p:nvSpPr>
          <p:cNvPr id="5" name="Date Placeholder 4">
            <a:extLst>
              <a:ext uri="{FF2B5EF4-FFF2-40B4-BE49-F238E27FC236}">
                <a16:creationId xmlns:a16="http://schemas.microsoft.com/office/drawing/2014/main" id="{30F0554B-9087-B178-2E86-3FEAEEC9E6DF}"/>
              </a:ext>
            </a:extLst>
          </p:cNvPr>
          <p:cNvSpPr>
            <a:spLocks noGrp="1"/>
          </p:cNvSpPr>
          <p:nvPr>
            <p:ph type="dt" sz="half" idx="10"/>
          </p:nvPr>
        </p:nvSpPr>
        <p:spPr/>
        <p:txBody>
          <a:bodyPr/>
          <a:lstStyle/>
          <a:p>
            <a:pPr>
              <a:defRPr/>
            </a:pPr>
            <a:r>
              <a:rPr lang="en-US"/>
              <a:t>22/09/2026</a:t>
            </a:r>
            <a:endParaRPr lang="en-US" dirty="0"/>
          </a:p>
        </p:txBody>
      </p:sp>
      <p:sp>
        <p:nvSpPr>
          <p:cNvPr id="6" name="Footer Placeholder 5">
            <a:extLst>
              <a:ext uri="{FF2B5EF4-FFF2-40B4-BE49-F238E27FC236}">
                <a16:creationId xmlns:a16="http://schemas.microsoft.com/office/drawing/2014/main" id="{73301C25-6936-B62B-DBB8-5717302B6221}"/>
              </a:ext>
            </a:extLst>
          </p:cNvPr>
          <p:cNvSpPr>
            <a:spLocks noGrp="1"/>
          </p:cNvSpPr>
          <p:nvPr>
            <p:ph type="ftr" sz="quarter" idx="11"/>
          </p:nvPr>
        </p:nvSpPr>
        <p:spPr/>
        <p:txBody>
          <a:bodyPr/>
          <a:lstStyle/>
          <a:p>
            <a:pPr>
              <a:defRPr/>
            </a:pPr>
            <a:r>
              <a:rPr lang="en-US" dirty="0"/>
              <a:t>G. Tenasini               PhASE2026, Orsay</a:t>
            </a:r>
          </a:p>
        </p:txBody>
      </p:sp>
      <p:sp>
        <p:nvSpPr>
          <p:cNvPr id="4" name="Slide Number Placeholder 3">
            <a:extLst>
              <a:ext uri="{FF2B5EF4-FFF2-40B4-BE49-F238E27FC236}">
                <a16:creationId xmlns:a16="http://schemas.microsoft.com/office/drawing/2014/main" id="{87C0BC42-C7AE-83DA-4EAA-3F269E3596B1}"/>
              </a:ext>
            </a:extLst>
          </p:cNvPr>
          <p:cNvSpPr>
            <a:spLocks noGrp="1"/>
          </p:cNvSpPr>
          <p:nvPr>
            <p:ph type="sldNum" sz="quarter" idx="12"/>
          </p:nvPr>
        </p:nvSpPr>
        <p:spPr/>
        <p:txBody>
          <a:bodyPr/>
          <a:lstStyle/>
          <a:p>
            <a:pPr>
              <a:defRPr/>
            </a:pPr>
            <a:fld id="{36B5EA5A-BC32-A742-B11B-8E7414D5B535}" type="slidenum">
              <a:rPr lang="en-US" smtClean="0"/>
              <a:t>5</a:t>
            </a:fld>
            <a:endParaRPr lang="en-US" dirty="0"/>
          </a:p>
        </p:txBody>
      </p:sp>
      <p:sp>
        <p:nvSpPr>
          <p:cNvPr id="2" name="Rectangle 1">
            <a:extLst>
              <a:ext uri="{FF2B5EF4-FFF2-40B4-BE49-F238E27FC236}">
                <a16:creationId xmlns:a16="http://schemas.microsoft.com/office/drawing/2014/main" id="{0FBFC749-CA21-C55D-7840-2F1AC796AFAC}"/>
              </a:ext>
            </a:extLst>
          </p:cNvPr>
          <p:cNvSpPr/>
          <p:nvPr/>
        </p:nvSpPr>
        <p:spPr>
          <a:xfrm>
            <a:off x="983780" y="6343650"/>
            <a:ext cx="2143944" cy="5081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cxnSp>
        <p:nvCxnSpPr>
          <p:cNvPr id="85" name="Straight Connector 84">
            <a:extLst>
              <a:ext uri="{FF2B5EF4-FFF2-40B4-BE49-F238E27FC236}">
                <a16:creationId xmlns:a16="http://schemas.microsoft.com/office/drawing/2014/main" id="{38CF382D-7833-5E5D-3CC9-92A2BCC3DD7C}"/>
              </a:ext>
            </a:extLst>
          </p:cNvPr>
          <p:cNvCxnSpPr>
            <a:cxnSpLocks/>
            <a:stCxn id="95" idx="3"/>
            <a:endCxn id="96" idx="1"/>
          </p:cNvCxnSpPr>
          <p:nvPr/>
        </p:nvCxnSpPr>
        <p:spPr bwMode="auto">
          <a:xfrm flipV="1">
            <a:off x="7955546" y="1888881"/>
            <a:ext cx="1157589" cy="1451173"/>
          </a:xfrm>
          <a:prstGeom prst="line">
            <a:avLst/>
          </a:prstGeom>
          <a:noFill/>
          <a:ln w="19050" cap="flat" cmpd="sng" algn="ctr">
            <a:solidFill>
              <a:srgbClr val="4C4C4C"/>
            </a:solidFill>
            <a:prstDash val="solid"/>
            <a:miter lim="800000"/>
          </a:ln>
          <a:effectLst/>
        </p:spPr>
      </p:cxnSp>
      <p:cxnSp>
        <p:nvCxnSpPr>
          <p:cNvPr id="86" name="Straight Connector 85">
            <a:extLst>
              <a:ext uri="{FF2B5EF4-FFF2-40B4-BE49-F238E27FC236}">
                <a16:creationId xmlns:a16="http://schemas.microsoft.com/office/drawing/2014/main" id="{6FBBE1D4-0F3F-425B-AADC-4E94D810285A}"/>
              </a:ext>
            </a:extLst>
          </p:cNvPr>
          <p:cNvCxnSpPr>
            <a:cxnSpLocks/>
            <a:stCxn id="95" idx="1"/>
            <a:endCxn id="94" idx="3"/>
          </p:cNvCxnSpPr>
          <p:nvPr/>
        </p:nvCxnSpPr>
        <p:spPr bwMode="auto">
          <a:xfrm flipH="1">
            <a:off x="5081251" y="3340054"/>
            <a:ext cx="769049" cy="1551947"/>
          </a:xfrm>
          <a:prstGeom prst="line">
            <a:avLst/>
          </a:prstGeom>
          <a:noFill/>
          <a:ln w="19050" cap="flat" cmpd="sng" algn="ctr">
            <a:solidFill>
              <a:srgbClr val="4C4C4C"/>
            </a:solidFill>
            <a:prstDash val="solid"/>
            <a:miter lim="800000"/>
          </a:ln>
          <a:effectLst/>
        </p:spPr>
      </p:cxnSp>
      <p:cxnSp>
        <p:nvCxnSpPr>
          <p:cNvPr id="87" name="Straight Connector 86">
            <a:extLst>
              <a:ext uri="{FF2B5EF4-FFF2-40B4-BE49-F238E27FC236}">
                <a16:creationId xmlns:a16="http://schemas.microsoft.com/office/drawing/2014/main" id="{A63BA728-8763-DE0D-FCE5-66B0DEDA35B2}"/>
              </a:ext>
            </a:extLst>
          </p:cNvPr>
          <p:cNvCxnSpPr>
            <a:stCxn id="93" idx="3"/>
            <a:endCxn id="95" idx="1"/>
          </p:cNvCxnSpPr>
          <p:nvPr/>
        </p:nvCxnSpPr>
        <p:spPr bwMode="auto">
          <a:xfrm>
            <a:off x="5134374" y="3340054"/>
            <a:ext cx="715926" cy="0"/>
          </a:xfrm>
          <a:prstGeom prst="line">
            <a:avLst/>
          </a:prstGeom>
          <a:noFill/>
          <a:ln w="19050" cap="flat" cmpd="sng" algn="ctr">
            <a:solidFill>
              <a:srgbClr val="4C4C4C"/>
            </a:solidFill>
            <a:prstDash val="solid"/>
            <a:miter lim="800000"/>
          </a:ln>
          <a:effectLst/>
        </p:spPr>
      </p:cxnSp>
      <p:cxnSp>
        <p:nvCxnSpPr>
          <p:cNvPr id="88" name="Straight Connector 87">
            <a:extLst>
              <a:ext uri="{FF2B5EF4-FFF2-40B4-BE49-F238E27FC236}">
                <a16:creationId xmlns:a16="http://schemas.microsoft.com/office/drawing/2014/main" id="{F1025F60-F06A-2A1A-7A2B-C33BA8824ED4}"/>
              </a:ext>
            </a:extLst>
          </p:cNvPr>
          <p:cNvCxnSpPr>
            <a:cxnSpLocks/>
            <a:stCxn id="92" idx="3"/>
            <a:endCxn id="96" idx="1"/>
          </p:cNvCxnSpPr>
          <p:nvPr/>
        </p:nvCxnSpPr>
        <p:spPr bwMode="auto">
          <a:xfrm>
            <a:off x="5134374" y="1888881"/>
            <a:ext cx="3978761" cy="0"/>
          </a:xfrm>
          <a:prstGeom prst="line">
            <a:avLst/>
          </a:prstGeom>
          <a:noFill/>
          <a:ln w="19050" cap="flat" cmpd="sng" algn="ctr">
            <a:solidFill>
              <a:srgbClr val="4C4C4C"/>
            </a:solidFill>
            <a:prstDash val="solid"/>
            <a:miter lim="800000"/>
          </a:ln>
          <a:effectLst/>
        </p:spPr>
      </p:cxnSp>
      <p:sp>
        <p:nvSpPr>
          <p:cNvPr id="89" name="Isosceles Triangle 208">
            <a:extLst>
              <a:ext uri="{FF2B5EF4-FFF2-40B4-BE49-F238E27FC236}">
                <a16:creationId xmlns:a16="http://schemas.microsoft.com/office/drawing/2014/main" id="{51C68A9C-12FA-1527-ABDF-DE2F2278CA20}"/>
              </a:ext>
            </a:extLst>
          </p:cNvPr>
          <p:cNvSpPr/>
          <p:nvPr/>
        </p:nvSpPr>
        <p:spPr bwMode="auto">
          <a:xfrm rot="5400000">
            <a:off x="5820176" y="1809142"/>
            <a:ext cx="149812" cy="184928"/>
          </a:xfrm>
          <a:prstGeom prst="triangle">
            <a:avLst/>
          </a:prstGeom>
          <a:solidFill>
            <a:srgbClr val="5197CC"/>
          </a:solidFill>
          <a:ln w="19050"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cs typeface="Arial"/>
            </a:endParaRPr>
          </a:p>
        </p:txBody>
      </p:sp>
      <p:sp>
        <p:nvSpPr>
          <p:cNvPr id="90" name="Isosceles Triangle 210">
            <a:extLst>
              <a:ext uri="{FF2B5EF4-FFF2-40B4-BE49-F238E27FC236}">
                <a16:creationId xmlns:a16="http://schemas.microsoft.com/office/drawing/2014/main" id="{320DFEB6-39C3-45F2-1B2B-903990E581F9}"/>
              </a:ext>
            </a:extLst>
          </p:cNvPr>
          <p:cNvSpPr/>
          <p:nvPr/>
        </p:nvSpPr>
        <p:spPr bwMode="auto">
          <a:xfrm rot="5400000">
            <a:off x="6813954" y="1799863"/>
            <a:ext cx="149812" cy="184928"/>
          </a:xfrm>
          <a:prstGeom prst="triangle">
            <a:avLst/>
          </a:prstGeom>
          <a:solidFill>
            <a:srgbClr val="5197CC"/>
          </a:solidFill>
          <a:ln w="19050"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cs typeface="Arial"/>
            </a:endParaRPr>
          </a:p>
        </p:txBody>
      </p:sp>
      <p:sp>
        <p:nvSpPr>
          <p:cNvPr id="91" name="Isosceles Triangle 212">
            <a:extLst>
              <a:ext uri="{FF2B5EF4-FFF2-40B4-BE49-F238E27FC236}">
                <a16:creationId xmlns:a16="http://schemas.microsoft.com/office/drawing/2014/main" id="{7B2DF96C-EBEA-C0EE-A3BE-22F193F35051}"/>
              </a:ext>
            </a:extLst>
          </p:cNvPr>
          <p:cNvSpPr/>
          <p:nvPr/>
        </p:nvSpPr>
        <p:spPr bwMode="auto">
          <a:xfrm rot="5400000">
            <a:off x="7807732" y="1793295"/>
            <a:ext cx="149812" cy="184928"/>
          </a:xfrm>
          <a:prstGeom prst="triangle">
            <a:avLst/>
          </a:prstGeom>
          <a:solidFill>
            <a:srgbClr val="5197CC"/>
          </a:solidFill>
          <a:ln w="19050"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cs typeface="Arial"/>
            </a:endParaRPr>
          </a:p>
        </p:txBody>
      </p:sp>
      <p:sp>
        <p:nvSpPr>
          <p:cNvPr id="92" name="TextBox 91">
            <a:extLst>
              <a:ext uri="{FF2B5EF4-FFF2-40B4-BE49-F238E27FC236}">
                <a16:creationId xmlns:a16="http://schemas.microsoft.com/office/drawing/2014/main" id="{71D65662-1A45-E9B8-44C4-08F0A865170A}"/>
              </a:ext>
            </a:extLst>
          </p:cNvPr>
          <p:cNvSpPr txBox="1"/>
          <p:nvPr/>
        </p:nvSpPr>
        <p:spPr bwMode="auto">
          <a:xfrm>
            <a:off x="3029128" y="1704215"/>
            <a:ext cx="2105246" cy="369332"/>
          </a:xfrm>
          <a:prstGeom prst="rect">
            <a:avLst/>
          </a:prstGeom>
          <a:solidFill>
            <a:srgbClr val="5197CC"/>
          </a:solidFill>
          <a:ln w="19050" cap="flat" cmpd="sng" algn="ctr">
            <a:solidFill>
              <a:srgbClr val="FFFFFF"/>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ptos" panose="02110004020202020204"/>
                <a:cs typeface="Arial"/>
              </a:rPr>
              <a:t>Photoinjector</a:t>
            </a:r>
          </a:p>
        </p:txBody>
      </p:sp>
      <p:sp>
        <p:nvSpPr>
          <p:cNvPr id="93" name="TextBox 92">
            <a:extLst>
              <a:ext uri="{FF2B5EF4-FFF2-40B4-BE49-F238E27FC236}">
                <a16:creationId xmlns:a16="http://schemas.microsoft.com/office/drawing/2014/main" id="{B0E5F681-4971-B3B3-4160-AFBC7AB9A14D}"/>
              </a:ext>
            </a:extLst>
          </p:cNvPr>
          <p:cNvSpPr txBox="1"/>
          <p:nvPr/>
        </p:nvSpPr>
        <p:spPr bwMode="auto">
          <a:xfrm>
            <a:off x="3029128" y="3155388"/>
            <a:ext cx="2105246" cy="369332"/>
          </a:xfrm>
          <a:prstGeom prst="rect">
            <a:avLst/>
          </a:prstGeom>
          <a:solidFill>
            <a:srgbClr val="7030A0"/>
          </a:solidFill>
          <a:ln w="19050" cap="flat" cmpd="sng" algn="ctr">
            <a:solidFill>
              <a:srgbClr val="FFFFFF"/>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cs typeface="Arial"/>
              </a:rPr>
              <a:t>Thermionic source</a:t>
            </a:r>
          </a:p>
        </p:txBody>
      </p:sp>
      <p:sp>
        <p:nvSpPr>
          <p:cNvPr id="94" name="TextBox 93">
            <a:extLst>
              <a:ext uri="{FF2B5EF4-FFF2-40B4-BE49-F238E27FC236}">
                <a16:creationId xmlns:a16="http://schemas.microsoft.com/office/drawing/2014/main" id="{E2AA1D0A-99C4-0966-14F4-718BA9EBA336}"/>
              </a:ext>
            </a:extLst>
          </p:cNvPr>
          <p:cNvSpPr txBox="1"/>
          <p:nvPr/>
        </p:nvSpPr>
        <p:spPr bwMode="auto">
          <a:xfrm>
            <a:off x="2976005" y="4707335"/>
            <a:ext cx="2105246" cy="369332"/>
          </a:xfrm>
          <a:prstGeom prst="rect">
            <a:avLst/>
          </a:prstGeom>
          <a:solidFill>
            <a:srgbClr val="4F9A06"/>
          </a:solidFill>
          <a:ln w="19050" cap="flat" cmpd="sng" algn="ctr">
            <a:solidFill>
              <a:srgbClr val="FFFFFF"/>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cs typeface="Arial"/>
              </a:rPr>
              <a:t>Polarized source</a:t>
            </a:r>
          </a:p>
        </p:txBody>
      </p:sp>
      <p:sp>
        <p:nvSpPr>
          <p:cNvPr id="95" name="TextBox 94">
            <a:extLst>
              <a:ext uri="{FF2B5EF4-FFF2-40B4-BE49-F238E27FC236}">
                <a16:creationId xmlns:a16="http://schemas.microsoft.com/office/drawing/2014/main" id="{094F4DD7-F3A7-AD81-493E-4EAF94C23355}"/>
              </a:ext>
            </a:extLst>
          </p:cNvPr>
          <p:cNvSpPr txBox="1"/>
          <p:nvPr/>
        </p:nvSpPr>
        <p:spPr bwMode="auto">
          <a:xfrm>
            <a:off x="5850300" y="3155388"/>
            <a:ext cx="2105246" cy="369332"/>
          </a:xfrm>
          <a:prstGeom prst="rect">
            <a:avLst/>
          </a:prstGeom>
          <a:solidFill>
            <a:srgbClr val="7030A0"/>
          </a:solidFill>
          <a:ln w="19050" cap="flat" cmpd="sng" algn="ctr">
            <a:solidFill>
              <a:srgbClr val="FFFFFF"/>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cs typeface="Arial"/>
              </a:rPr>
              <a:t>Buncher system</a:t>
            </a:r>
          </a:p>
        </p:txBody>
      </p:sp>
      <p:sp>
        <p:nvSpPr>
          <p:cNvPr id="96" name="Triangle 7">
            <a:extLst>
              <a:ext uri="{FF2B5EF4-FFF2-40B4-BE49-F238E27FC236}">
                <a16:creationId xmlns:a16="http://schemas.microsoft.com/office/drawing/2014/main" id="{1836945C-DB0B-3A57-4D01-E769D7C0DB58}"/>
              </a:ext>
            </a:extLst>
          </p:cNvPr>
          <p:cNvSpPr/>
          <p:nvPr/>
        </p:nvSpPr>
        <p:spPr bwMode="auto">
          <a:xfrm>
            <a:off x="9006809" y="1410416"/>
            <a:ext cx="425303" cy="956930"/>
          </a:xfrm>
          <a:prstGeom prst="triangle">
            <a:avLst/>
          </a:prstGeom>
          <a:solidFill>
            <a:srgbClr val="0C377B"/>
          </a:solidFill>
          <a:ln w="19050" cap="flat" cmpd="sng" algn="ctr">
            <a:solidFill>
              <a:srgbClr val="0C377B">
                <a:shade val="1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cs typeface="Arial"/>
            </a:endParaRPr>
          </a:p>
        </p:txBody>
      </p:sp>
      <p:cxnSp>
        <p:nvCxnSpPr>
          <p:cNvPr id="97" name="Straight Connector 96">
            <a:extLst>
              <a:ext uri="{FF2B5EF4-FFF2-40B4-BE49-F238E27FC236}">
                <a16:creationId xmlns:a16="http://schemas.microsoft.com/office/drawing/2014/main" id="{8D197553-093E-D106-3292-45F69D3A1445}"/>
              </a:ext>
            </a:extLst>
          </p:cNvPr>
          <p:cNvCxnSpPr>
            <a:cxnSpLocks/>
            <a:endCxn id="96" idx="5"/>
          </p:cNvCxnSpPr>
          <p:nvPr/>
        </p:nvCxnSpPr>
        <p:spPr bwMode="auto">
          <a:xfrm flipH="1">
            <a:off x="9325786" y="1888880"/>
            <a:ext cx="2159752" cy="1"/>
          </a:xfrm>
          <a:prstGeom prst="line">
            <a:avLst/>
          </a:prstGeom>
          <a:noFill/>
          <a:ln w="19050" cap="flat" cmpd="sng" algn="ctr">
            <a:solidFill>
              <a:srgbClr val="156082"/>
            </a:solidFill>
            <a:prstDash val="solid"/>
            <a:miter lim="800000"/>
          </a:ln>
          <a:effectLst/>
        </p:spPr>
      </p:cxnSp>
      <p:sp>
        <p:nvSpPr>
          <p:cNvPr id="98" name="Rounded Rectangle 65">
            <a:extLst>
              <a:ext uri="{FF2B5EF4-FFF2-40B4-BE49-F238E27FC236}">
                <a16:creationId xmlns:a16="http://schemas.microsoft.com/office/drawing/2014/main" id="{BD28DB88-8602-41A8-D3AB-775DE19B1DCE}"/>
              </a:ext>
            </a:extLst>
          </p:cNvPr>
          <p:cNvSpPr/>
          <p:nvPr/>
        </p:nvSpPr>
        <p:spPr bwMode="auto">
          <a:xfrm>
            <a:off x="2637179" y="4233146"/>
            <a:ext cx="2772666" cy="1317710"/>
          </a:xfrm>
          <a:prstGeom prst="roundRect">
            <a:avLst/>
          </a:prstGeom>
          <a:noFill/>
          <a:ln w="19050" cap="flat" cmpd="sng" algn="ctr">
            <a:solidFill>
              <a:srgbClr val="FF0000"/>
            </a:solidFill>
            <a:prstDash val="dash"/>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96B24"/>
              </a:solidFill>
              <a:effectLst/>
              <a:uLnTx/>
              <a:uFillTx/>
              <a:latin typeface="Aptos" panose="02110004020202020204"/>
            </a:endParaRPr>
          </a:p>
        </p:txBody>
      </p:sp>
      <p:sp>
        <p:nvSpPr>
          <p:cNvPr id="99" name="Rounded Rectangle 66">
            <a:extLst>
              <a:ext uri="{FF2B5EF4-FFF2-40B4-BE49-F238E27FC236}">
                <a16:creationId xmlns:a16="http://schemas.microsoft.com/office/drawing/2014/main" id="{759E4DA6-224B-2D0A-4B35-FC285EB20569}"/>
              </a:ext>
            </a:extLst>
          </p:cNvPr>
          <p:cNvSpPr/>
          <p:nvPr/>
        </p:nvSpPr>
        <p:spPr bwMode="auto">
          <a:xfrm>
            <a:off x="2637179" y="2757654"/>
            <a:ext cx="5528624" cy="1174185"/>
          </a:xfrm>
          <a:prstGeom prst="roundRect">
            <a:avLst/>
          </a:prstGeom>
          <a:noFill/>
          <a:ln w="9525" cap="flat" cmpd="sng" algn="ctr">
            <a:solidFill>
              <a:srgbClr val="4C4C4C"/>
            </a:solidFill>
            <a:prstDash val="dash"/>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96B24"/>
              </a:solidFill>
              <a:effectLst/>
              <a:uLnTx/>
              <a:uFillTx/>
              <a:latin typeface="Aptos" panose="02110004020202020204"/>
            </a:endParaRPr>
          </a:p>
        </p:txBody>
      </p:sp>
      <p:sp>
        <p:nvSpPr>
          <p:cNvPr id="100" name="Rounded Rectangle 67">
            <a:extLst>
              <a:ext uri="{FF2B5EF4-FFF2-40B4-BE49-F238E27FC236}">
                <a16:creationId xmlns:a16="http://schemas.microsoft.com/office/drawing/2014/main" id="{8C75C366-D6BF-4E34-5A26-0CF24EE284B7}"/>
              </a:ext>
            </a:extLst>
          </p:cNvPr>
          <p:cNvSpPr/>
          <p:nvPr/>
        </p:nvSpPr>
        <p:spPr bwMode="auto">
          <a:xfrm>
            <a:off x="2637179" y="1342331"/>
            <a:ext cx="2958418" cy="1218338"/>
          </a:xfrm>
          <a:prstGeom prst="roundRect">
            <a:avLst/>
          </a:prstGeom>
          <a:noFill/>
          <a:ln w="19050" cap="flat" cmpd="sng" algn="ctr">
            <a:solidFill>
              <a:srgbClr val="FF0000"/>
            </a:solidFill>
            <a:prstDash val="dash"/>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96B24"/>
              </a:solidFill>
              <a:effectLst/>
              <a:uLnTx/>
              <a:uFillTx/>
              <a:latin typeface="Aptos" panose="02110004020202020204"/>
            </a:endParaRPr>
          </a:p>
        </p:txBody>
      </p:sp>
      <p:sp>
        <p:nvSpPr>
          <p:cNvPr id="101" name="Rounded Rectangle 65">
            <a:extLst>
              <a:ext uri="{FF2B5EF4-FFF2-40B4-BE49-F238E27FC236}">
                <a16:creationId xmlns:a16="http://schemas.microsoft.com/office/drawing/2014/main" id="{9266D31A-D7AD-0BB1-127F-9D5EF4295489}"/>
              </a:ext>
            </a:extLst>
          </p:cNvPr>
          <p:cNvSpPr/>
          <p:nvPr/>
        </p:nvSpPr>
        <p:spPr bwMode="auto">
          <a:xfrm>
            <a:off x="8747340" y="986130"/>
            <a:ext cx="2602807" cy="1832875"/>
          </a:xfrm>
          <a:prstGeom prst="roundRect">
            <a:avLst/>
          </a:prstGeom>
          <a:noFill/>
          <a:ln w="9525" cap="flat" cmpd="sng" algn="ctr">
            <a:solidFill>
              <a:srgbClr val="4C4C4C"/>
            </a:solidFill>
            <a:prstDash val="dash"/>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96B24"/>
              </a:solidFill>
              <a:effectLst/>
              <a:uLnTx/>
              <a:uFillTx/>
              <a:latin typeface="Aptos" panose="02110004020202020204"/>
            </a:endParaRPr>
          </a:p>
        </p:txBody>
      </p:sp>
      <p:sp>
        <p:nvSpPr>
          <p:cNvPr id="102" name="TextBox 101">
            <a:extLst>
              <a:ext uri="{FF2B5EF4-FFF2-40B4-BE49-F238E27FC236}">
                <a16:creationId xmlns:a16="http://schemas.microsoft.com/office/drawing/2014/main" id="{51A0952D-5CEC-7BA4-007B-C74C35AA2913}"/>
              </a:ext>
            </a:extLst>
          </p:cNvPr>
          <p:cNvSpPr txBox="1"/>
          <p:nvPr/>
        </p:nvSpPr>
        <p:spPr bwMode="auto">
          <a:xfrm>
            <a:off x="9016064" y="1033308"/>
            <a:ext cx="2193229" cy="369332"/>
          </a:xfrm>
          <a:prstGeom prst="rect">
            <a:avLst/>
          </a:prstGeom>
          <a:noFill/>
        </p:spPr>
        <p:txBody>
          <a:bodyPr wrap="none" rtlCol="0">
            <a:spAutoFit/>
          </a:bodyPr>
          <a:lstStyle/>
          <a:p>
            <a:pPr rtl="0"/>
            <a:r>
              <a:rPr lang="en-US" kern="1200" dirty="0">
                <a:solidFill>
                  <a:prstClr val="black"/>
                </a:solidFill>
                <a:latin typeface="Aptos" panose="02110004020202020204"/>
              </a:rPr>
              <a:t>Injection / dynamics</a:t>
            </a:r>
            <a:endParaRPr lang="en-GB" kern="1200" dirty="0">
              <a:solidFill>
                <a:prstClr val="black"/>
              </a:solidFill>
              <a:latin typeface="Aptos" panose="02110004020202020204"/>
            </a:endParaRPr>
          </a:p>
        </p:txBody>
      </p:sp>
      <p:pic>
        <p:nvPicPr>
          <p:cNvPr id="103" name="Picture 102" descr="CAS Status Screens">
            <a:extLst>
              <a:ext uri="{FF2B5EF4-FFF2-40B4-BE49-F238E27FC236}">
                <a16:creationId xmlns:a16="http://schemas.microsoft.com/office/drawing/2014/main" id="{2688B7DD-B7C5-24EC-72E6-C567034C9765}"/>
              </a:ext>
            </a:extLst>
          </p:cNvPr>
          <p:cNvPicPr>
            <a:picLocks noChangeAspect="1"/>
          </p:cNvPicPr>
          <p:nvPr/>
        </p:nvPicPr>
        <p:blipFill>
          <a:blip r:embed="rId3"/>
          <a:stretch>
            <a:fillRect/>
          </a:stretch>
        </p:blipFill>
        <p:spPr bwMode="auto">
          <a:xfrm>
            <a:off x="1684080" y="1378528"/>
            <a:ext cx="788720" cy="487797"/>
          </a:xfrm>
          <a:prstGeom prst="rect">
            <a:avLst/>
          </a:prstGeom>
        </p:spPr>
      </p:pic>
      <p:pic>
        <p:nvPicPr>
          <p:cNvPr id="104" name="Picture 103" descr="CERN Logo and symbol, meaning, history, PNG, brand">
            <a:extLst>
              <a:ext uri="{FF2B5EF4-FFF2-40B4-BE49-F238E27FC236}">
                <a16:creationId xmlns:a16="http://schemas.microsoft.com/office/drawing/2014/main" id="{BD91C49C-B24A-FA0E-2898-37458C1F1E25}"/>
              </a:ext>
            </a:extLst>
          </p:cNvPr>
          <p:cNvPicPr>
            <a:picLocks noChangeAspect="1"/>
          </p:cNvPicPr>
          <p:nvPr/>
        </p:nvPicPr>
        <p:blipFill>
          <a:blip r:embed="rId4"/>
          <a:stretch>
            <a:fillRect/>
          </a:stretch>
        </p:blipFill>
        <p:spPr bwMode="auto">
          <a:xfrm>
            <a:off x="1857183" y="3098330"/>
            <a:ext cx="503709" cy="426390"/>
          </a:xfrm>
          <a:prstGeom prst="rect">
            <a:avLst/>
          </a:prstGeom>
        </p:spPr>
      </p:pic>
      <p:pic>
        <p:nvPicPr>
          <p:cNvPr id="105" name="Picture 104" descr="CERN Logo and symbol, meaning, history, PNG, brand">
            <a:extLst>
              <a:ext uri="{FF2B5EF4-FFF2-40B4-BE49-F238E27FC236}">
                <a16:creationId xmlns:a16="http://schemas.microsoft.com/office/drawing/2014/main" id="{FBC232D6-44AE-B631-6389-22461BFD5BCA}"/>
              </a:ext>
            </a:extLst>
          </p:cNvPr>
          <p:cNvPicPr>
            <a:picLocks noChangeAspect="1"/>
          </p:cNvPicPr>
          <p:nvPr/>
        </p:nvPicPr>
        <p:blipFill>
          <a:blip r:embed="rId4"/>
          <a:stretch>
            <a:fillRect/>
          </a:stretch>
        </p:blipFill>
        <p:spPr bwMode="auto">
          <a:xfrm>
            <a:off x="1841438" y="4560379"/>
            <a:ext cx="503709" cy="426390"/>
          </a:xfrm>
          <a:prstGeom prst="rect">
            <a:avLst/>
          </a:prstGeom>
        </p:spPr>
      </p:pic>
      <p:sp>
        <p:nvSpPr>
          <p:cNvPr id="106" name="TextBox 105">
            <a:extLst>
              <a:ext uri="{FF2B5EF4-FFF2-40B4-BE49-F238E27FC236}">
                <a16:creationId xmlns:a16="http://schemas.microsoft.com/office/drawing/2014/main" id="{30E4DC0D-07D6-D68F-A502-F91DE4B2E9F9}"/>
              </a:ext>
            </a:extLst>
          </p:cNvPr>
          <p:cNvSpPr txBox="1"/>
          <p:nvPr/>
        </p:nvSpPr>
        <p:spPr bwMode="auto">
          <a:xfrm>
            <a:off x="1460046" y="4971220"/>
            <a:ext cx="1171696"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C4C4C"/>
                </a:solidFill>
                <a:effectLst/>
                <a:uLnTx/>
                <a:uFillTx/>
              </a:rPr>
              <a:t>+ international collab.</a:t>
            </a:r>
            <a:endParaRPr kumimoji="0" lang="en-GB" sz="1200" b="0" i="0" u="none" strike="noStrike" kern="0" cap="none" spc="0" normalizeH="0" baseline="0" noProof="0" dirty="0">
              <a:ln>
                <a:noFill/>
              </a:ln>
              <a:solidFill>
                <a:srgbClr val="4C4C4C"/>
              </a:solidFill>
              <a:effectLst/>
              <a:uLnTx/>
              <a:uFillTx/>
            </a:endParaRPr>
          </a:p>
        </p:txBody>
      </p:sp>
      <p:sp>
        <p:nvSpPr>
          <p:cNvPr id="107" name="TextBox 106">
            <a:extLst>
              <a:ext uri="{FF2B5EF4-FFF2-40B4-BE49-F238E27FC236}">
                <a16:creationId xmlns:a16="http://schemas.microsoft.com/office/drawing/2014/main" id="{19818659-343B-6BCA-DAE7-A3C5F056717B}"/>
              </a:ext>
            </a:extLst>
          </p:cNvPr>
          <p:cNvSpPr txBox="1"/>
          <p:nvPr/>
        </p:nvSpPr>
        <p:spPr bwMode="auto">
          <a:xfrm>
            <a:off x="2777520" y="2247431"/>
            <a:ext cx="1787669" cy="276999"/>
          </a:xfrm>
          <a:prstGeom prst="rect">
            <a:avLst/>
          </a:prstGeom>
          <a:noFill/>
        </p:spPr>
        <p:txBody>
          <a:bodyPr wrap="none" rtlCol="0">
            <a:spAutoFit/>
          </a:bodyPr>
          <a:lstStyle/>
          <a:p>
            <a:pPr lvl="0">
              <a:defRPr/>
            </a:pPr>
            <a:r>
              <a:rPr kumimoji="0" lang="en-US" sz="1200" b="0" i="0" u="none" strike="noStrike" kern="0" cap="none" spc="0" normalizeH="0" baseline="0" noProof="0" dirty="0">
                <a:ln>
                  <a:noFill/>
                </a:ln>
                <a:solidFill>
                  <a:srgbClr val="4C4C4C"/>
                </a:solidFill>
                <a:effectLst/>
                <a:uLnTx/>
                <a:uFillTx/>
              </a:rPr>
              <a:t>PSI + SY-RF</a:t>
            </a:r>
            <a:r>
              <a:rPr lang="en-US" sz="1200" dirty="0">
                <a:solidFill>
                  <a:srgbClr val="4C4C4C"/>
                </a:solidFill>
              </a:rPr>
              <a:t> + SY-STI </a:t>
            </a:r>
            <a:endParaRPr kumimoji="0" lang="en-GB" sz="1200" b="0" i="0" u="none" strike="noStrike" kern="0" cap="none" spc="0" normalizeH="0" baseline="0" noProof="0" dirty="0">
              <a:ln>
                <a:noFill/>
              </a:ln>
              <a:solidFill>
                <a:srgbClr val="4C4C4C"/>
              </a:solidFill>
              <a:effectLst/>
              <a:uLnTx/>
              <a:uFillTx/>
            </a:endParaRPr>
          </a:p>
        </p:txBody>
      </p:sp>
      <p:sp>
        <p:nvSpPr>
          <p:cNvPr id="108" name="TextBox 107">
            <a:extLst>
              <a:ext uri="{FF2B5EF4-FFF2-40B4-BE49-F238E27FC236}">
                <a16:creationId xmlns:a16="http://schemas.microsoft.com/office/drawing/2014/main" id="{1674BBDA-E3ED-67DF-7BAF-ED6466642FC7}"/>
              </a:ext>
            </a:extLst>
          </p:cNvPr>
          <p:cNvSpPr txBox="1"/>
          <p:nvPr/>
        </p:nvSpPr>
        <p:spPr bwMode="auto">
          <a:xfrm>
            <a:off x="2759439" y="3612020"/>
            <a:ext cx="646331"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C4C4C"/>
                </a:solidFill>
                <a:effectLst/>
                <a:uLnTx/>
                <a:uFillTx/>
              </a:rPr>
              <a:t>SY-RF</a:t>
            </a:r>
            <a:endParaRPr kumimoji="0" lang="en-GB" sz="1200" b="0" i="0" u="none" strike="noStrike" kern="0" cap="none" spc="0" normalizeH="0" baseline="0" noProof="0" dirty="0">
              <a:ln>
                <a:noFill/>
              </a:ln>
              <a:solidFill>
                <a:srgbClr val="4C4C4C"/>
              </a:solidFill>
              <a:effectLst/>
              <a:uLnTx/>
              <a:uFillTx/>
            </a:endParaRPr>
          </a:p>
        </p:txBody>
      </p:sp>
      <p:sp>
        <p:nvSpPr>
          <p:cNvPr id="109" name="TextBox 108">
            <a:extLst>
              <a:ext uri="{FF2B5EF4-FFF2-40B4-BE49-F238E27FC236}">
                <a16:creationId xmlns:a16="http://schemas.microsoft.com/office/drawing/2014/main" id="{8F4B0AAA-8589-9F0A-E82C-981E690C482A}"/>
              </a:ext>
            </a:extLst>
          </p:cNvPr>
          <p:cNvSpPr txBox="1"/>
          <p:nvPr/>
        </p:nvSpPr>
        <p:spPr bwMode="auto">
          <a:xfrm>
            <a:off x="2777520" y="5239474"/>
            <a:ext cx="681597"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C4C4C"/>
                </a:solidFill>
                <a:effectLst/>
                <a:uLnTx/>
                <a:uFillTx/>
              </a:rPr>
              <a:t>SY-STI</a:t>
            </a:r>
            <a:endParaRPr kumimoji="0" lang="en-GB" sz="1200" b="0" i="0" u="none" strike="noStrike" kern="0" cap="none" spc="0" normalizeH="0" baseline="0" noProof="0" dirty="0">
              <a:ln>
                <a:noFill/>
              </a:ln>
              <a:solidFill>
                <a:srgbClr val="4C4C4C"/>
              </a:solidFill>
              <a:effectLst/>
              <a:uLnTx/>
              <a:uFillTx/>
            </a:endParaRPr>
          </a:p>
        </p:txBody>
      </p:sp>
      <p:sp>
        <p:nvSpPr>
          <p:cNvPr id="110" name="TextBox 109">
            <a:extLst>
              <a:ext uri="{FF2B5EF4-FFF2-40B4-BE49-F238E27FC236}">
                <a16:creationId xmlns:a16="http://schemas.microsoft.com/office/drawing/2014/main" id="{2F43B18F-7E39-4163-EC5F-3B8B7B918CE6}"/>
              </a:ext>
            </a:extLst>
          </p:cNvPr>
          <p:cNvSpPr txBox="1"/>
          <p:nvPr/>
        </p:nvSpPr>
        <p:spPr bwMode="auto">
          <a:xfrm>
            <a:off x="8811866" y="2524732"/>
            <a:ext cx="2473754"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C4C4C"/>
                </a:solidFill>
                <a:effectLst/>
                <a:uLnTx/>
                <a:uFillTx/>
              </a:rPr>
              <a:t>BE-ABP + SY-RF + PSI + </a:t>
            </a:r>
            <a:r>
              <a:rPr kumimoji="0" lang="en-US" sz="1200" b="0" i="0" u="none" strike="noStrike" kern="0" cap="none" spc="0" normalizeH="0" baseline="0" noProof="0" dirty="0" err="1">
                <a:ln>
                  <a:noFill/>
                </a:ln>
                <a:solidFill>
                  <a:srgbClr val="4C4C4C"/>
                </a:solidFill>
                <a:effectLst/>
                <a:uLnTx/>
                <a:uFillTx/>
              </a:rPr>
              <a:t>IJCLab</a:t>
            </a:r>
            <a:endParaRPr kumimoji="0" lang="en-GB" sz="1200" b="0" i="0" u="none" strike="noStrike" kern="0" cap="none" spc="0" normalizeH="0" baseline="0" noProof="0" dirty="0">
              <a:ln>
                <a:noFill/>
              </a:ln>
              <a:solidFill>
                <a:srgbClr val="4C4C4C"/>
              </a:solidFill>
              <a:effectLst/>
              <a:uLnTx/>
              <a:uFillTx/>
            </a:endParaRPr>
          </a:p>
        </p:txBody>
      </p:sp>
      <p:pic>
        <p:nvPicPr>
          <p:cNvPr id="111" name="Picture 110" descr="CERN Logo and symbol, meaning, history, PNG, brand">
            <a:extLst>
              <a:ext uri="{FF2B5EF4-FFF2-40B4-BE49-F238E27FC236}">
                <a16:creationId xmlns:a16="http://schemas.microsoft.com/office/drawing/2014/main" id="{1064A9AC-3460-A835-EF7F-8DF59E37C121}"/>
              </a:ext>
            </a:extLst>
          </p:cNvPr>
          <p:cNvPicPr>
            <a:picLocks noChangeAspect="1"/>
          </p:cNvPicPr>
          <p:nvPr/>
        </p:nvPicPr>
        <p:blipFill>
          <a:blip r:embed="rId4"/>
          <a:stretch>
            <a:fillRect/>
          </a:stretch>
        </p:blipFill>
        <p:spPr bwMode="auto">
          <a:xfrm>
            <a:off x="8881729" y="2967632"/>
            <a:ext cx="503709" cy="426390"/>
          </a:xfrm>
          <a:prstGeom prst="rect">
            <a:avLst/>
          </a:prstGeom>
        </p:spPr>
      </p:pic>
      <p:pic>
        <p:nvPicPr>
          <p:cNvPr id="112" name="Picture 111" descr="CERN Logo and symbol, meaning, history, PNG, brand">
            <a:extLst>
              <a:ext uri="{FF2B5EF4-FFF2-40B4-BE49-F238E27FC236}">
                <a16:creationId xmlns:a16="http://schemas.microsoft.com/office/drawing/2014/main" id="{0ACFDC2E-B172-93E8-A195-2B71E055C131}"/>
              </a:ext>
            </a:extLst>
          </p:cNvPr>
          <p:cNvPicPr>
            <a:picLocks noChangeAspect="1"/>
          </p:cNvPicPr>
          <p:nvPr/>
        </p:nvPicPr>
        <p:blipFill>
          <a:blip r:embed="rId4"/>
          <a:stretch>
            <a:fillRect/>
          </a:stretch>
        </p:blipFill>
        <p:spPr bwMode="auto">
          <a:xfrm>
            <a:off x="1929438" y="1908198"/>
            <a:ext cx="503709" cy="426390"/>
          </a:xfrm>
          <a:prstGeom prst="rect">
            <a:avLst/>
          </a:prstGeom>
        </p:spPr>
      </p:pic>
      <p:pic>
        <p:nvPicPr>
          <p:cNvPr id="113" name="Picture 112" descr="CAS Status Screens">
            <a:extLst>
              <a:ext uri="{FF2B5EF4-FFF2-40B4-BE49-F238E27FC236}">
                <a16:creationId xmlns:a16="http://schemas.microsoft.com/office/drawing/2014/main" id="{914FBE5F-755C-F688-89AD-65C6676F6DE1}"/>
              </a:ext>
            </a:extLst>
          </p:cNvPr>
          <p:cNvPicPr>
            <a:picLocks noChangeAspect="1"/>
          </p:cNvPicPr>
          <p:nvPr/>
        </p:nvPicPr>
        <p:blipFill>
          <a:blip r:embed="rId3"/>
          <a:stretch>
            <a:fillRect/>
          </a:stretch>
        </p:blipFill>
        <p:spPr bwMode="auto">
          <a:xfrm>
            <a:off x="9482329" y="2935736"/>
            <a:ext cx="788720" cy="487797"/>
          </a:xfrm>
          <a:prstGeom prst="rect">
            <a:avLst/>
          </a:prstGeom>
        </p:spPr>
      </p:pic>
      <p:pic>
        <p:nvPicPr>
          <p:cNvPr id="114" name="Picture 113" descr="File:Logo-IJCLab-fond-blanc.pdf — Wikimedia Commons">
            <a:extLst>
              <a:ext uri="{FF2B5EF4-FFF2-40B4-BE49-F238E27FC236}">
                <a16:creationId xmlns:a16="http://schemas.microsoft.com/office/drawing/2014/main" id="{EADECB45-CDFA-570B-E812-E318A6077F85}"/>
              </a:ext>
            </a:extLst>
          </p:cNvPr>
          <p:cNvPicPr>
            <a:picLocks noChangeAspect="1"/>
          </p:cNvPicPr>
          <p:nvPr/>
        </p:nvPicPr>
        <p:blipFill>
          <a:blip r:embed="rId5"/>
          <a:srcRect t="2000" b="28021"/>
          <a:stretch>
            <a:fillRect/>
          </a:stretch>
        </p:blipFill>
        <p:spPr bwMode="auto">
          <a:xfrm>
            <a:off x="10434160" y="2925494"/>
            <a:ext cx="922055" cy="487797"/>
          </a:xfrm>
          <a:prstGeom prst="rect">
            <a:avLst/>
          </a:prstGeom>
        </p:spPr>
      </p:pic>
      <p:sp>
        <p:nvSpPr>
          <p:cNvPr id="115" name="Left Brace 114">
            <a:extLst>
              <a:ext uri="{FF2B5EF4-FFF2-40B4-BE49-F238E27FC236}">
                <a16:creationId xmlns:a16="http://schemas.microsoft.com/office/drawing/2014/main" id="{82BB8FE5-3E16-7184-821B-F8FED52FD313}"/>
              </a:ext>
            </a:extLst>
          </p:cNvPr>
          <p:cNvSpPr/>
          <p:nvPr/>
        </p:nvSpPr>
        <p:spPr bwMode="auto">
          <a:xfrm>
            <a:off x="1414794" y="1301633"/>
            <a:ext cx="159481" cy="2377015"/>
          </a:xfrm>
          <a:prstGeom prst="leftBrace">
            <a:avLst/>
          </a:prstGeom>
          <a:noFill/>
          <a:ln w="9525" cap="flat" cmpd="sng" algn="ctr">
            <a:solidFill>
              <a:srgbClr val="4C4C4C">
                <a:shade val="60000"/>
                <a:satMod val="30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4C4C4C"/>
              </a:solidFill>
              <a:effectLst/>
              <a:uLnTx/>
              <a:uFillTx/>
              <a:latin typeface="Arial"/>
              <a:cs typeface="Arial"/>
            </a:endParaRPr>
          </a:p>
        </p:txBody>
      </p:sp>
      <p:sp>
        <p:nvSpPr>
          <p:cNvPr id="116" name="TextBox 115">
            <a:extLst>
              <a:ext uri="{FF2B5EF4-FFF2-40B4-BE49-F238E27FC236}">
                <a16:creationId xmlns:a16="http://schemas.microsoft.com/office/drawing/2014/main" id="{E4B01A4A-1547-E879-357A-F364F515544F}"/>
              </a:ext>
            </a:extLst>
          </p:cNvPr>
          <p:cNvSpPr txBox="1"/>
          <p:nvPr/>
        </p:nvSpPr>
        <p:spPr bwMode="auto">
          <a:xfrm>
            <a:off x="563334" y="2339378"/>
            <a:ext cx="851460"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4C4C4C"/>
                </a:solidFill>
                <a:effectLst/>
                <a:uLnTx/>
                <a:uFillTx/>
              </a:rPr>
              <a:t>“Colliding bunches”</a:t>
            </a:r>
            <a:endParaRPr kumimoji="0" lang="en-GB" sz="1200" b="0" i="1" u="none" strike="noStrike" kern="0" cap="none" spc="0" normalizeH="0" baseline="0" noProof="0" dirty="0">
              <a:ln>
                <a:noFill/>
              </a:ln>
              <a:solidFill>
                <a:srgbClr val="4C4C4C"/>
              </a:solidFill>
              <a:effectLst/>
              <a:uLnTx/>
              <a:uFillTx/>
            </a:endParaRPr>
          </a:p>
        </p:txBody>
      </p:sp>
      <p:sp>
        <p:nvSpPr>
          <p:cNvPr id="117" name="TextBox 116">
            <a:extLst>
              <a:ext uri="{FF2B5EF4-FFF2-40B4-BE49-F238E27FC236}">
                <a16:creationId xmlns:a16="http://schemas.microsoft.com/office/drawing/2014/main" id="{94409ECD-64CD-4CAC-C9A0-A32A148F34CC}"/>
              </a:ext>
            </a:extLst>
          </p:cNvPr>
          <p:cNvSpPr txBox="1"/>
          <p:nvPr/>
        </p:nvSpPr>
        <p:spPr bwMode="auto">
          <a:xfrm>
            <a:off x="576802" y="4578188"/>
            <a:ext cx="851460"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4C4C4C"/>
                </a:solidFill>
                <a:effectLst/>
                <a:uLnTx/>
                <a:uFillTx/>
              </a:rPr>
              <a:t>“Pilot bunches”</a:t>
            </a:r>
            <a:endParaRPr kumimoji="0" lang="en-GB" sz="1200" b="0" i="1" u="none" strike="noStrike" kern="0" cap="none" spc="0" normalizeH="0" baseline="0" noProof="0" dirty="0">
              <a:ln>
                <a:noFill/>
              </a:ln>
              <a:solidFill>
                <a:srgbClr val="4C4C4C"/>
              </a:solidFill>
              <a:effectLst/>
              <a:uLnTx/>
              <a:uFillTx/>
            </a:endParaRPr>
          </a:p>
        </p:txBody>
      </p:sp>
      <p:sp>
        <p:nvSpPr>
          <p:cNvPr id="118" name="TextBox 117">
            <a:extLst>
              <a:ext uri="{FF2B5EF4-FFF2-40B4-BE49-F238E27FC236}">
                <a16:creationId xmlns:a16="http://schemas.microsoft.com/office/drawing/2014/main" id="{7B00B2B1-1A4F-5E6B-F68E-6AFB99017B69}"/>
              </a:ext>
            </a:extLst>
          </p:cNvPr>
          <p:cNvSpPr txBox="1"/>
          <p:nvPr/>
        </p:nvSpPr>
        <p:spPr bwMode="auto">
          <a:xfrm>
            <a:off x="10528658" y="1661494"/>
            <a:ext cx="92205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C4C4C"/>
                </a:solidFill>
                <a:effectLst/>
                <a:uLnTx/>
                <a:uFillTx/>
              </a:rPr>
              <a:t>To LINAC and rings</a:t>
            </a:r>
            <a:endParaRPr kumimoji="0" lang="en-GB" sz="1200" b="0" i="0" u="none" strike="noStrike" kern="0" cap="none" spc="0" normalizeH="0" baseline="0" noProof="0" dirty="0">
              <a:ln>
                <a:noFill/>
              </a:ln>
              <a:solidFill>
                <a:srgbClr val="4C4C4C"/>
              </a:solidFill>
              <a:effectLst/>
              <a:uLnTx/>
              <a:uFillTx/>
            </a:endParaRPr>
          </a:p>
        </p:txBody>
      </p:sp>
      <p:sp>
        <p:nvSpPr>
          <p:cNvPr id="119" name="TextBox 118">
            <a:extLst>
              <a:ext uri="{FF2B5EF4-FFF2-40B4-BE49-F238E27FC236}">
                <a16:creationId xmlns:a16="http://schemas.microsoft.com/office/drawing/2014/main" id="{4CFBDBF7-4CCF-7820-DF73-1F5439218CFC}"/>
              </a:ext>
            </a:extLst>
          </p:cNvPr>
          <p:cNvSpPr txBox="1"/>
          <p:nvPr/>
        </p:nvSpPr>
        <p:spPr bwMode="auto">
          <a:xfrm>
            <a:off x="2752124" y="1352246"/>
            <a:ext cx="856325"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C4C4C"/>
                </a:solidFill>
                <a:effectLst/>
                <a:uLnTx/>
                <a:uFillTx/>
              </a:rPr>
              <a:t>“baseline”</a:t>
            </a:r>
            <a:endParaRPr kumimoji="0" lang="en-GB" sz="1200" b="0" i="0" u="none" strike="noStrike" kern="0" cap="none" spc="0" normalizeH="0" baseline="0" noProof="0" dirty="0">
              <a:ln>
                <a:noFill/>
              </a:ln>
              <a:solidFill>
                <a:srgbClr val="4C4C4C"/>
              </a:solidFill>
              <a:effectLst/>
              <a:uLnTx/>
              <a:uFillTx/>
            </a:endParaRPr>
          </a:p>
        </p:txBody>
      </p:sp>
      <p:sp>
        <p:nvSpPr>
          <p:cNvPr id="120" name="TextBox 119">
            <a:extLst>
              <a:ext uri="{FF2B5EF4-FFF2-40B4-BE49-F238E27FC236}">
                <a16:creationId xmlns:a16="http://schemas.microsoft.com/office/drawing/2014/main" id="{9131322A-F7F6-7C63-8257-F7D81E638DE8}"/>
              </a:ext>
            </a:extLst>
          </p:cNvPr>
          <p:cNvSpPr txBox="1"/>
          <p:nvPr/>
        </p:nvSpPr>
        <p:spPr bwMode="auto">
          <a:xfrm>
            <a:off x="2743570" y="2796985"/>
            <a:ext cx="2605200"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C4C4C"/>
                </a:solidFill>
                <a:effectLst/>
                <a:uLnTx/>
                <a:uFillTx/>
              </a:rPr>
              <a:t>“other sources under consideration”</a:t>
            </a:r>
            <a:endParaRPr kumimoji="0" lang="en-GB" sz="1200" b="0" i="0" u="none" strike="noStrike" kern="0" cap="none" spc="0" normalizeH="0" baseline="0" noProof="0" dirty="0">
              <a:ln>
                <a:noFill/>
              </a:ln>
              <a:solidFill>
                <a:srgbClr val="4C4C4C"/>
              </a:solidFill>
              <a:effectLst/>
              <a:uLnTx/>
              <a:uFillTx/>
            </a:endParaRPr>
          </a:p>
        </p:txBody>
      </p:sp>
      <p:sp>
        <p:nvSpPr>
          <p:cNvPr id="121" name="TextBox 120">
            <a:extLst>
              <a:ext uri="{FF2B5EF4-FFF2-40B4-BE49-F238E27FC236}">
                <a16:creationId xmlns:a16="http://schemas.microsoft.com/office/drawing/2014/main" id="{F88D7FB3-E425-9302-6392-D646D1BB444E}"/>
              </a:ext>
            </a:extLst>
          </p:cNvPr>
          <p:cNvSpPr txBox="1"/>
          <p:nvPr/>
        </p:nvSpPr>
        <p:spPr bwMode="auto">
          <a:xfrm>
            <a:off x="2782664" y="4235297"/>
            <a:ext cx="856325"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C4C4C"/>
                </a:solidFill>
                <a:effectLst/>
                <a:uLnTx/>
                <a:uFillTx/>
              </a:rPr>
              <a:t>“baseline”</a:t>
            </a:r>
            <a:endParaRPr kumimoji="0" lang="en-GB" sz="1200" b="0" i="0" u="none" strike="noStrike" kern="0" cap="none" spc="0" normalizeH="0" baseline="0" noProof="0" dirty="0">
              <a:ln>
                <a:noFill/>
              </a:ln>
              <a:solidFill>
                <a:srgbClr val="4C4C4C"/>
              </a:solidFill>
              <a:effectLst/>
              <a:uLnTx/>
              <a:uFillTx/>
            </a:endParaRPr>
          </a:p>
        </p:txBody>
      </p:sp>
      <p:sp>
        <p:nvSpPr>
          <p:cNvPr id="122" name="Isosceles Triangle 214">
            <a:extLst>
              <a:ext uri="{FF2B5EF4-FFF2-40B4-BE49-F238E27FC236}">
                <a16:creationId xmlns:a16="http://schemas.microsoft.com/office/drawing/2014/main" id="{15A5006E-A5DA-940E-260A-A188A0182E01}"/>
              </a:ext>
            </a:extLst>
          </p:cNvPr>
          <p:cNvSpPr/>
          <p:nvPr/>
        </p:nvSpPr>
        <p:spPr bwMode="auto">
          <a:xfrm rot="5400000">
            <a:off x="5438292" y="3245921"/>
            <a:ext cx="149812" cy="184928"/>
          </a:xfrm>
          <a:prstGeom prst="triangle">
            <a:avLst/>
          </a:prstGeom>
          <a:solidFill>
            <a:srgbClr val="7030A0"/>
          </a:solidFill>
          <a:ln w="19050"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cs typeface="Arial"/>
            </a:endParaRPr>
          </a:p>
        </p:txBody>
      </p:sp>
      <p:sp>
        <p:nvSpPr>
          <p:cNvPr id="123" name="Isosceles Triangle 216">
            <a:extLst>
              <a:ext uri="{FF2B5EF4-FFF2-40B4-BE49-F238E27FC236}">
                <a16:creationId xmlns:a16="http://schemas.microsoft.com/office/drawing/2014/main" id="{74F5FE7D-B079-9F4A-69AF-E7D853EBCB2B}"/>
              </a:ext>
            </a:extLst>
          </p:cNvPr>
          <p:cNvSpPr/>
          <p:nvPr/>
        </p:nvSpPr>
        <p:spPr bwMode="auto">
          <a:xfrm rot="2242932">
            <a:off x="8206049" y="2862570"/>
            <a:ext cx="149812" cy="184928"/>
          </a:xfrm>
          <a:prstGeom prst="triangle">
            <a:avLst/>
          </a:prstGeom>
          <a:solidFill>
            <a:srgbClr val="7030A0"/>
          </a:solidFill>
          <a:ln w="19050"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cs typeface="Arial"/>
            </a:endParaRPr>
          </a:p>
        </p:txBody>
      </p:sp>
      <p:sp>
        <p:nvSpPr>
          <p:cNvPr id="124" name="Isosceles Triangle 218">
            <a:extLst>
              <a:ext uri="{FF2B5EF4-FFF2-40B4-BE49-F238E27FC236}">
                <a16:creationId xmlns:a16="http://schemas.microsoft.com/office/drawing/2014/main" id="{6E912B50-5339-2495-73CA-04FAA8EC3F76}"/>
              </a:ext>
            </a:extLst>
          </p:cNvPr>
          <p:cNvSpPr/>
          <p:nvPr/>
        </p:nvSpPr>
        <p:spPr bwMode="auto">
          <a:xfrm rot="1520198">
            <a:off x="5397353" y="4024317"/>
            <a:ext cx="149812" cy="184928"/>
          </a:xfrm>
          <a:prstGeom prst="triangle">
            <a:avLst/>
          </a:prstGeom>
          <a:solidFill>
            <a:srgbClr val="8AE234">
              <a:lumMod val="75000"/>
            </a:srgbClr>
          </a:solidFill>
          <a:ln w="19050"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cs typeface="Arial"/>
            </a:endParaRPr>
          </a:p>
        </p:txBody>
      </p:sp>
      <p:sp>
        <p:nvSpPr>
          <p:cNvPr id="125" name="Isosceles Triangle 220">
            <a:extLst>
              <a:ext uri="{FF2B5EF4-FFF2-40B4-BE49-F238E27FC236}">
                <a16:creationId xmlns:a16="http://schemas.microsoft.com/office/drawing/2014/main" id="{D56BB53E-1BB3-6D99-63F9-957D2FB268F6}"/>
              </a:ext>
            </a:extLst>
          </p:cNvPr>
          <p:cNvSpPr/>
          <p:nvPr/>
        </p:nvSpPr>
        <p:spPr bwMode="auto">
          <a:xfrm rot="2348929">
            <a:off x="8496644" y="2484957"/>
            <a:ext cx="149812" cy="184928"/>
          </a:xfrm>
          <a:prstGeom prst="triangle">
            <a:avLst/>
          </a:prstGeom>
          <a:solidFill>
            <a:srgbClr val="8AE234">
              <a:lumMod val="75000"/>
            </a:srgbClr>
          </a:solidFill>
          <a:ln w="19050"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cs typeface="Arial"/>
            </a:endParaRPr>
          </a:p>
        </p:txBody>
      </p:sp>
      <p:sp>
        <p:nvSpPr>
          <p:cNvPr id="126" name="Isosceles Triangle 222">
            <a:extLst>
              <a:ext uri="{FF2B5EF4-FFF2-40B4-BE49-F238E27FC236}">
                <a16:creationId xmlns:a16="http://schemas.microsoft.com/office/drawing/2014/main" id="{C66D2134-AAD4-CFB6-11B3-9C5ECDF8AE5F}"/>
              </a:ext>
            </a:extLst>
          </p:cNvPr>
          <p:cNvSpPr/>
          <p:nvPr/>
        </p:nvSpPr>
        <p:spPr bwMode="auto">
          <a:xfrm rot="5400000">
            <a:off x="9812318" y="1797574"/>
            <a:ext cx="149812" cy="184928"/>
          </a:xfrm>
          <a:prstGeom prst="triangle">
            <a:avLst/>
          </a:prstGeom>
          <a:solidFill>
            <a:srgbClr val="5197CC"/>
          </a:solidFill>
          <a:ln w="19050"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cs typeface="Arial"/>
            </a:endParaRPr>
          </a:p>
        </p:txBody>
      </p:sp>
      <p:sp>
        <p:nvSpPr>
          <p:cNvPr id="127" name="Isosceles Triangle 224">
            <a:extLst>
              <a:ext uri="{FF2B5EF4-FFF2-40B4-BE49-F238E27FC236}">
                <a16:creationId xmlns:a16="http://schemas.microsoft.com/office/drawing/2014/main" id="{19AB67E2-A467-9DDA-9564-93BC2A6BDBF2}"/>
              </a:ext>
            </a:extLst>
          </p:cNvPr>
          <p:cNvSpPr/>
          <p:nvPr/>
        </p:nvSpPr>
        <p:spPr bwMode="auto">
          <a:xfrm rot="5400000">
            <a:off x="9877820" y="1801640"/>
            <a:ext cx="149812" cy="184928"/>
          </a:xfrm>
          <a:prstGeom prst="triangle">
            <a:avLst/>
          </a:prstGeom>
          <a:solidFill>
            <a:srgbClr val="7030A0"/>
          </a:solidFill>
          <a:ln w="19050"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cs typeface="Arial"/>
            </a:endParaRPr>
          </a:p>
        </p:txBody>
      </p:sp>
      <p:sp>
        <p:nvSpPr>
          <p:cNvPr id="128" name="Isosceles Triangle 226">
            <a:extLst>
              <a:ext uri="{FF2B5EF4-FFF2-40B4-BE49-F238E27FC236}">
                <a16:creationId xmlns:a16="http://schemas.microsoft.com/office/drawing/2014/main" id="{D131B458-2E68-C15A-6296-BE9DED276B81}"/>
              </a:ext>
            </a:extLst>
          </p:cNvPr>
          <p:cNvSpPr/>
          <p:nvPr/>
        </p:nvSpPr>
        <p:spPr bwMode="auto">
          <a:xfrm rot="5400000">
            <a:off x="10203879" y="1797574"/>
            <a:ext cx="149812" cy="184928"/>
          </a:xfrm>
          <a:prstGeom prst="triangle">
            <a:avLst/>
          </a:prstGeom>
          <a:solidFill>
            <a:srgbClr val="8AE234">
              <a:lumMod val="75000"/>
            </a:srgbClr>
          </a:solidFill>
          <a:ln w="19050"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cs typeface="Arial"/>
            </a:endParaRPr>
          </a:p>
        </p:txBody>
      </p:sp>
      <p:sp>
        <p:nvSpPr>
          <p:cNvPr id="131" name="Rectangle 130">
            <a:extLst>
              <a:ext uri="{FF2B5EF4-FFF2-40B4-BE49-F238E27FC236}">
                <a16:creationId xmlns:a16="http://schemas.microsoft.com/office/drawing/2014/main" id="{C833281E-94C1-DB5B-F464-05101EE5C320}"/>
              </a:ext>
            </a:extLst>
          </p:cNvPr>
          <p:cNvSpPr/>
          <p:nvPr/>
        </p:nvSpPr>
        <p:spPr>
          <a:xfrm>
            <a:off x="7123754" y="4560379"/>
            <a:ext cx="4249342" cy="9904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extBox 129">
            <a:extLst>
              <a:ext uri="{FF2B5EF4-FFF2-40B4-BE49-F238E27FC236}">
                <a16:creationId xmlns:a16="http://schemas.microsoft.com/office/drawing/2014/main" id="{49F88A1D-B4AD-25F7-96FC-E6F6F5789B85}"/>
              </a:ext>
            </a:extLst>
          </p:cNvPr>
          <p:cNvSpPr txBox="1"/>
          <p:nvPr/>
        </p:nvSpPr>
        <p:spPr bwMode="auto">
          <a:xfrm>
            <a:off x="6659032" y="4608902"/>
            <a:ext cx="4714064" cy="830997"/>
          </a:xfrm>
          <a:prstGeom prst="rect">
            <a:avLst/>
          </a:prstGeom>
          <a:noFill/>
        </p:spPr>
        <p:txBody>
          <a:bodyPr wrap="square">
            <a:spAutoFit/>
          </a:bodyPr>
          <a:lstStyle/>
          <a:p>
            <a:pPr lvl="1" algn="ctr">
              <a:defRPr/>
            </a:pPr>
            <a:r>
              <a:rPr lang="en-GB" sz="1600" dirty="0">
                <a:solidFill>
                  <a:schemeClr val="bg1"/>
                </a:solidFill>
              </a:rPr>
              <a:t>Provide technical input to the </a:t>
            </a:r>
          </a:p>
          <a:p>
            <a:pPr lvl="1" algn="ctr">
              <a:defRPr/>
            </a:pPr>
            <a:r>
              <a:rPr lang="en-GB" sz="1600" b="1" dirty="0">
                <a:solidFill>
                  <a:schemeClr val="bg1"/>
                </a:solidFill>
              </a:rPr>
              <a:t>FCC-ee Reference Design Report (RDR)</a:t>
            </a:r>
            <a:r>
              <a:rPr lang="en-GB" sz="1600" dirty="0">
                <a:solidFill>
                  <a:schemeClr val="bg1"/>
                </a:solidFill>
              </a:rPr>
              <a:t>, due </a:t>
            </a:r>
            <a:r>
              <a:rPr lang="en-GB" sz="1600" u="sng" dirty="0">
                <a:solidFill>
                  <a:schemeClr val="bg1"/>
                </a:solidFill>
              </a:rPr>
              <a:t>by the end of </a:t>
            </a:r>
            <a:r>
              <a:rPr lang="en-GB" sz="1600" b="1" u="sng" dirty="0">
                <a:solidFill>
                  <a:schemeClr val="bg1"/>
                </a:solidFill>
              </a:rPr>
              <a:t>2027</a:t>
            </a:r>
            <a:r>
              <a:rPr lang="en-GB" sz="1600" u="sng" dirty="0">
                <a:solidFill>
                  <a:schemeClr val="bg1"/>
                </a:solidFill>
              </a:rPr>
              <a:t>.</a:t>
            </a:r>
            <a:endParaRPr lang="en-US" sz="1600" u="sng" dirty="0">
              <a:solidFill>
                <a:schemeClr val="bg1"/>
              </a:solidFill>
            </a:endParaRPr>
          </a:p>
        </p:txBody>
      </p:sp>
      <p:sp>
        <p:nvSpPr>
          <p:cNvPr id="8" name="TextBox 7">
            <a:extLst>
              <a:ext uri="{FF2B5EF4-FFF2-40B4-BE49-F238E27FC236}">
                <a16:creationId xmlns:a16="http://schemas.microsoft.com/office/drawing/2014/main" id="{54F9FFAD-3F63-24E5-8EA3-336AA71737FC}"/>
              </a:ext>
            </a:extLst>
          </p:cNvPr>
          <p:cNvSpPr txBox="1"/>
          <p:nvPr/>
        </p:nvSpPr>
        <p:spPr>
          <a:xfrm>
            <a:off x="10186321" y="5843823"/>
            <a:ext cx="1771639" cy="261610"/>
          </a:xfrm>
          <a:prstGeom prst="rect">
            <a:avLst/>
          </a:prstGeom>
          <a:noFill/>
        </p:spPr>
        <p:txBody>
          <a:bodyPr wrap="none" rtlCol="0">
            <a:spAutoFit/>
          </a:bodyPr>
          <a:lstStyle/>
          <a:p>
            <a:r>
              <a:rPr lang="en-GB" sz="1100" dirty="0">
                <a:solidFill>
                  <a:srgbClr val="0033A0"/>
                </a:solidFill>
              </a:rPr>
              <a:t>Courtesy of E. Granados </a:t>
            </a:r>
          </a:p>
        </p:txBody>
      </p:sp>
    </p:spTree>
    <p:extLst>
      <p:ext uri="{BB962C8B-B14F-4D97-AF65-F5344CB8AC3E}">
        <p14:creationId xmlns:p14="http://schemas.microsoft.com/office/powerpoint/2010/main" val="1158059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DBA458D-8AB3-7D4F-BE73-77916BF8F1D3}"/>
            </a:ext>
          </a:extLst>
        </p:cNvPr>
        <p:cNvGrpSpPr/>
        <p:nvPr/>
      </p:nvGrpSpPr>
      <p:grpSpPr bwMode="auto">
        <a:xfrm>
          <a:off x="0" y="0"/>
          <a:ext cx="0" cy="0"/>
          <a:chOff x="0" y="0"/>
          <a:chExt cx="0" cy="0"/>
        </a:xfrm>
      </p:grpSpPr>
      <p:sp>
        <p:nvSpPr>
          <p:cNvPr id="4" name="Title 1">
            <a:extLst>
              <a:ext uri="{FF2B5EF4-FFF2-40B4-BE49-F238E27FC236}">
                <a16:creationId xmlns:a16="http://schemas.microsoft.com/office/drawing/2014/main" id="{B3C19D10-E5CA-20A2-AE74-A701252654D1}"/>
              </a:ext>
            </a:extLst>
          </p:cNvPr>
          <p:cNvSpPr>
            <a:spLocks noGrp="1"/>
          </p:cNvSpPr>
          <p:nvPr>
            <p:ph type="title"/>
          </p:nvPr>
        </p:nvSpPr>
        <p:spPr bwMode="auto"/>
        <p:txBody>
          <a:bodyPr>
            <a:normAutofit/>
          </a:bodyPr>
          <a:lstStyle/>
          <a:p>
            <a:pPr>
              <a:defRPr/>
            </a:pPr>
            <a:r>
              <a:rPr lang="en-US" dirty="0"/>
              <a:t>FCC-ee electron sources: R&amp;D and testing</a:t>
            </a:r>
            <a:endParaRPr lang="en-GB" dirty="0"/>
          </a:p>
        </p:txBody>
      </p:sp>
      <p:sp>
        <p:nvSpPr>
          <p:cNvPr id="5" name="Date Placeholder 2">
            <a:extLst>
              <a:ext uri="{FF2B5EF4-FFF2-40B4-BE49-F238E27FC236}">
                <a16:creationId xmlns:a16="http://schemas.microsoft.com/office/drawing/2014/main" id="{402EDC81-B11E-AE59-52FB-9D8192D64C8D}"/>
              </a:ext>
            </a:extLst>
          </p:cNvPr>
          <p:cNvSpPr>
            <a:spLocks noGrp="1"/>
          </p:cNvSpPr>
          <p:nvPr>
            <p:ph type="dt" sz="half" idx="10"/>
          </p:nvPr>
        </p:nvSpPr>
        <p:spPr bwMode="auto">
          <a:xfrm>
            <a:off x="3395819" y="6408000"/>
            <a:ext cx="1260748" cy="365125"/>
          </a:xfrm>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Arial"/>
              </a:rPr>
              <a:t>22/09/2026</a:t>
            </a:r>
            <a:endParaRPr kumimoji="0" lang="en-GB" sz="1200" b="0" i="0" u="none" strike="noStrike" kern="0" cap="none" spc="0" normalizeH="0" baseline="0" noProof="0" dirty="0">
              <a:ln>
                <a:noFill/>
              </a:ln>
              <a:effectLst/>
              <a:uLnTx/>
              <a:uFillTx/>
              <a:latin typeface="Arial"/>
            </a:endParaRPr>
          </a:p>
        </p:txBody>
      </p:sp>
      <p:sp>
        <p:nvSpPr>
          <p:cNvPr id="3" name="Footer Placeholder 2">
            <a:extLst>
              <a:ext uri="{FF2B5EF4-FFF2-40B4-BE49-F238E27FC236}">
                <a16:creationId xmlns:a16="http://schemas.microsoft.com/office/drawing/2014/main" id="{05D7FB2D-20CE-6C8E-2B47-65BA388C4F72}"/>
              </a:ext>
            </a:extLst>
          </p:cNvPr>
          <p:cNvSpPr>
            <a:spLocks noGrp="1"/>
          </p:cNvSpPr>
          <p:nvPr>
            <p:ph type="ftr" sz="quarter" idx="11"/>
          </p:nvPr>
        </p:nvSpPr>
        <p:spPr/>
        <p:txBody>
          <a:bodyPr/>
          <a:lstStyle/>
          <a:p>
            <a:pPr>
              <a:defRPr/>
            </a:pPr>
            <a:r>
              <a:rPr lang="en-US"/>
              <a:t>G. Tenasini               PhASE2026, Orsay</a:t>
            </a:r>
            <a:endParaRPr lang="en-US" dirty="0"/>
          </a:p>
        </p:txBody>
      </p:sp>
      <p:sp>
        <p:nvSpPr>
          <p:cNvPr id="6" name="Slide Number Placeholder 3">
            <a:extLst>
              <a:ext uri="{FF2B5EF4-FFF2-40B4-BE49-F238E27FC236}">
                <a16:creationId xmlns:a16="http://schemas.microsoft.com/office/drawing/2014/main" id="{A10E768E-D701-61B0-ADE3-39BB0BDAFBD2}"/>
              </a:ext>
            </a:extLst>
          </p:cNvPr>
          <p:cNvSpPr>
            <a:spLocks noGrp="1"/>
          </p:cNvSpPr>
          <p:nvPr>
            <p:ph type="sldNum" sz="quarter" idx="12"/>
          </p:nvPr>
        </p:nvSpPr>
        <p:spPr bwMode="auto">
          <a:xfrm>
            <a:off x="11064552" y="6408000"/>
            <a:ext cx="727660" cy="365125"/>
          </a:xfrm>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D6C380F-326D-3C40-9EE7-7FBAB0953422}" type="slidenum">
              <a:rPr kumimoji="0" lang="en-GB" sz="1200" b="0" i="0" u="none" strike="noStrike" kern="0" cap="none" spc="0" normalizeH="0" baseline="0" noProof="0" smtClean="0">
                <a:ln>
                  <a:noFill/>
                </a:ln>
                <a:solidFill>
                  <a:srgbClr val="729FCF"/>
                </a:solidFill>
                <a:effectLst/>
                <a:uLnTx/>
                <a:uFillTx/>
                <a:latin typeface="Arial"/>
              </a:rPr>
              <a:pPr marL="0" marR="0" lvl="0" indent="0" algn="r" defTabSz="914400" eaLnBrk="1" fontAlgn="auto" latinLnBrk="0" hangingPunct="1">
                <a:lnSpc>
                  <a:spcPct val="100000"/>
                </a:lnSpc>
                <a:spcBef>
                  <a:spcPts val="0"/>
                </a:spcBef>
                <a:spcAft>
                  <a:spcPts val="0"/>
                </a:spcAft>
                <a:buClrTx/>
                <a:buSzTx/>
                <a:buFontTx/>
                <a:buNone/>
                <a:tabLst/>
                <a:defRPr/>
              </a:pPr>
              <a:t>6</a:t>
            </a:fld>
            <a:endParaRPr kumimoji="0" lang="en-GB" sz="1200" b="0" i="0" u="none" strike="noStrike" kern="0" cap="none" spc="0" normalizeH="0" baseline="0" noProof="0" dirty="0">
              <a:ln>
                <a:noFill/>
              </a:ln>
              <a:solidFill>
                <a:srgbClr val="729FCF"/>
              </a:solidFill>
              <a:effectLst/>
              <a:uLnTx/>
              <a:uFillTx/>
              <a:latin typeface="Arial"/>
            </a:endParaRPr>
          </a:p>
        </p:txBody>
      </p:sp>
      <p:pic>
        <p:nvPicPr>
          <p:cNvPr id="203" name="Picture 202" descr="FCC Software Forum">
            <a:extLst>
              <a:ext uri="{FF2B5EF4-FFF2-40B4-BE49-F238E27FC236}">
                <a16:creationId xmlns:a16="http://schemas.microsoft.com/office/drawing/2014/main" id="{1DC95F8A-94FA-C785-E806-0EC171B595A7}"/>
              </a:ext>
            </a:extLst>
          </p:cNvPr>
          <p:cNvPicPr>
            <a:picLocks noChangeAspect="1"/>
          </p:cNvPicPr>
          <p:nvPr/>
        </p:nvPicPr>
        <p:blipFill>
          <a:blip r:embed="rId3"/>
          <a:stretch>
            <a:fillRect/>
          </a:stretch>
        </p:blipFill>
        <p:spPr bwMode="auto">
          <a:xfrm>
            <a:off x="9984432" y="251801"/>
            <a:ext cx="1807780" cy="611145"/>
          </a:xfrm>
          <a:prstGeom prst="rect">
            <a:avLst/>
          </a:prstGeom>
        </p:spPr>
      </p:pic>
      <p:grpSp>
        <p:nvGrpSpPr>
          <p:cNvPr id="92" name="Group 91">
            <a:extLst>
              <a:ext uri="{FF2B5EF4-FFF2-40B4-BE49-F238E27FC236}">
                <a16:creationId xmlns:a16="http://schemas.microsoft.com/office/drawing/2014/main" id="{07CBCE37-8E9C-BCD5-CF8F-ED34F9D2BDBA}"/>
              </a:ext>
            </a:extLst>
          </p:cNvPr>
          <p:cNvGrpSpPr/>
          <p:nvPr/>
        </p:nvGrpSpPr>
        <p:grpSpPr>
          <a:xfrm>
            <a:off x="252839" y="1336259"/>
            <a:ext cx="11597312" cy="4700165"/>
            <a:chOff x="252839" y="1336259"/>
            <a:chExt cx="11597312" cy="4700165"/>
          </a:xfrm>
        </p:grpSpPr>
        <p:sp>
          <p:nvSpPr>
            <p:cNvPr id="93" name="TextBox 92">
              <a:extLst>
                <a:ext uri="{FF2B5EF4-FFF2-40B4-BE49-F238E27FC236}">
                  <a16:creationId xmlns:a16="http://schemas.microsoft.com/office/drawing/2014/main" id="{165D2487-CB33-1C15-7800-E4BD24A8AF3F}"/>
                </a:ext>
              </a:extLst>
            </p:cNvPr>
            <p:cNvSpPr txBox="1"/>
            <p:nvPr/>
          </p:nvSpPr>
          <p:spPr>
            <a:xfrm>
              <a:off x="2607981" y="1956942"/>
              <a:ext cx="2105246" cy="369332"/>
            </a:xfrm>
            <a:prstGeom prst="rect">
              <a:avLst/>
            </a:prstGeom>
            <a:solidFill>
              <a:srgbClr val="5197CC"/>
            </a:solidFill>
            <a:ln w="19050" cap="flat" cmpd="sng" algn="ctr">
              <a:solidFill>
                <a:srgbClr val="FFFFFF"/>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ptos" panose="02110004020202020204"/>
                  <a:cs typeface="Arial"/>
                </a:rPr>
                <a:t>Photoinjector</a:t>
              </a:r>
            </a:p>
          </p:txBody>
        </p:sp>
        <p:sp>
          <p:nvSpPr>
            <p:cNvPr id="94" name="TextBox 93">
              <a:extLst>
                <a:ext uri="{FF2B5EF4-FFF2-40B4-BE49-F238E27FC236}">
                  <a16:creationId xmlns:a16="http://schemas.microsoft.com/office/drawing/2014/main" id="{3B04F78A-86C2-1B3F-5B01-E519BDAE3F17}"/>
                </a:ext>
              </a:extLst>
            </p:cNvPr>
            <p:cNvSpPr txBox="1"/>
            <p:nvPr/>
          </p:nvSpPr>
          <p:spPr>
            <a:xfrm>
              <a:off x="2653449" y="4409505"/>
              <a:ext cx="2105246" cy="369332"/>
            </a:xfrm>
            <a:prstGeom prst="rect">
              <a:avLst/>
            </a:prstGeom>
            <a:solidFill>
              <a:srgbClr val="4F9A06"/>
            </a:solidFill>
            <a:ln w="19050" cap="flat" cmpd="sng" algn="ctr">
              <a:solidFill>
                <a:srgbClr val="FFFFFF"/>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cs typeface="Arial"/>
                </a:rPr>
                <a:t>Polarized source</a:t>
              </a:r>
            </a:p>
          </p:txBody>
        </p:sp>
        <p:sp>
          <p:nvSpPr>
            <p:cNvPr id="95" name="Rounded Rectangle 65">
              <a:extLst>
                <a:ext uri="{FF2B5EF4-FFF2-40B4-BE49-F238E27FC236}">
                  <a16:creationId xmlns:a16="http://schemas.microsoft.com/office/drawing/2014/main" id="{D2442213-429E-8500-2E60-E09079EA7567}"/>
                </a:ext>
              </a:extLst>
            </p:cNvPr>
            <p:cNvSpPr/>
            <p:nvPr/>
          </p:nvSpPr>
          <p:spPr>
            <a:xfrm>
              <a:off x="2215319" y="3935317"/>
              <a:ext cx="2929506" cy="1317710"/>
            </a:xfrm>
            <a:prstGeom prst="roundRect">
              <a:avLst/>
            </a:prstGeom>
            <a:noFill/>
            <a:ln w="9525" cap="flat" cmpd="sng" algn="ctr">
              <a:solidFill>
                <a:srgbClr val="4C4C4C"/>
              </a:solidFill>
              <a:prstDash val="dash"/>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96B24"/>
                </a:solidFill>
                <a:effectLst/>
                <a:uLnTx/>
                <a:uFillTx/>
                <a:latin typeface="Aptos" panose="02110004020202020204"/>
              </a:endParaRPr>
            </a:p>
          </p:txBody>
        </p:sp>
        <p:sp>
          <p:nvSpPr>
            <p:cNvPr id="96" name="Rounded Rectangle 67">
              <a:extLst>
                <a:ext uri="{FF2B5EF4-FFF2-40B4-BE49-F238E27FC236}">
                  <a16:creationId xmlns:a16="http://schemas.microsoft.com/office/drawing/2014/main" id="{D9997556-1293-D861-2BE2-B01C6762A0C0}"/>
                </a:ext>
              </a:extLst>
            </p:cNvPr>
            <p:cNvSpPr/>
            <p:nvPr/>
          </p:nvSpPr>
          <p:spPr>
            <a:xfrm>
              <a:off x="2216032" y="1595058"/>
              <a:ext cx="2958418" cy="1218338"/>
            </a:xfrm>
            <a:prstGeom prst="roundRect">
              <a:avLst/>
            </a:prstGeom>
            <a:noFill/>
            <a:ln w="9525" cap="flat" cmpd="sng" algn="ctr">
              <a:solidFill>
                <a:srgbClr val="4C4C4C"/>
              </a:solidFill>
              <a:prstDash val="dash"/>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96B24"/>
                </a:solidFill>
                <a:effectLst/>
                <a:uLnTx/>
                <a:uFillTx/>
                <a:latin typeface="Aptos" panose="02110004020202020204"/>
              </a:endParaRPr>
            </a:p>
          </p:txBody>
        </p:sp>
        <p:pic>
          <p:nvPicPr>
            <p:cNvPr id="97" name="Picture 96" descr="CAS Status Screens">
              <a:extLst>
                <a:ext uri="{FF2B5EF4-FFF2-40B4-BE49-F238E27FC236}">
                  <a16:creationId xmlns:a16="http://schemas.microsoft.com/office/drawing/2014/main" id="{DCCF8893-DA1B-CFDD-BE87-DB40ACEF40DE}"/>
                </a:ext>
              </a:extLst>
            </p:cNvPr>
            <p:cNvPicPr>
              <a:picLocks noChangeAspect="1"/>
            </p:cNvPicPr>
            <p:nvPr/>
          </p:nvPicPr>
          <p:blipFill>
            <a:blip r:embed="rId4"/>
            <a:stretch>
              <a:fillRect/>
            </a:stretch>
          </p:blipFill>
          <p:spPr>
            <a:xfrm>
              <a:off x="1282684" y="2232640"/>
              <a:ext cx="788720" cy="487797"/>
            </a:xfrm>
            <a:prstGeom prst="rect">
              <a:avLst/>
            </a:prstGeom>
          </p:spPr>
        </p:pic>
        <p:pic>
          <p:nvPicPr>
            <p:cNvPr id="98" name="Picture 97" descr="CERN Logo and symbol, meaning, history, PNG, brand">
              <a:extLst>
                <a:ext uri="{FF2B5EF4-FFF2-40B4-BE49-F238E27FC236}">
                  <a16:creationId xmlns:a16="http://schemas.microsoft.com/office/drawing/2014/main" id="{3E1F7E93-90F3-B0CB-098B-7F57D83252D2}"/>
                </a:ext>
              </a:extLst>
            </p:cNvPr>
            <p:cNvPicPr>
              <a:picLocks noChangeAspect="1"/>
            </p:cNvPicPr>
            <p:nvPr/>
          </p:nvPicPr>
          <p:blipFill>
            <a:blip r:embed="rId5"/>
            <a:stretch>
              <a:fillRect/>
            </a:stretch>
          </p:blipFill>
          <p:spPr bwMode="auto">
            <a:xfrm>
              <a:off x="1302891" y="4282998"/>
              <a:ext cx="503709" cy="426390"/>
            </a:xfrm>
            <a:prstGeom prst="rect">
              <a:avLst/>
            </a:prstGeom>
          </p:spPr>
        </p:pic>
        <p:sp>
          <p:nvSpPr>
            <p:cNvPr id="99" name="TextBox 98">
              <a:extLst>
                <a:ext uri="{FF2B5EF4-FFF2-40B4-BE49-F238E27FC236}">
                  <a16:creationId xmlns:a16="http://schemas.microsoft.com/office/drawing/2014/main" id="{642C762E-54D3-1CFC-8D8F-E09316CD0CEF}"/>
                </a:ext>
              </a:extLst>
            </p:cNvPr>
            <p:cNvSpPr txBox="1"/>
            <p:nvPr/>
          </p:nvSpPr>
          <p:spPr>
            <a:xfrm>
              <a:off x="929047" y="4784379"/>
              <a:ext cx="1171696"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C4C4C"/>
                  </a:solidFill>
                  <a:effectLst/>
                  <a:uLnTx/>
                  <a:uFillTx/>
                </a:rPr>
                <a:t>+ international collab.</a:t>
              </a:r>
              <a:endParaRPr kumimoji="0" lang="en-GB" sz="1200" b="0" i="0" u="none" strike="noStrike" kern="0" cap="none" spc="0" normalizeH="0" baseline="0" noProof="0" dirty="0">
                <a:ln>
                  <a:noFill/>
                </a:ln>
                <a:solidFill>
                  <a:srgbClr val="4C4C4C"/>
                </a:solidFill>
                <a:effectLst/>
                <a:uLnTx/>
                <a:uFillTx/>
              </a:endParaRPr>
            </a:p>
          </p:txBody>
        </p:sp>
        <p:sp>
          <p:nvSpPr>
            <p:cNvPr id="100" name="TextBox 99">
              <a:extLst>
                <a:ext uri="{FF2B5EF4-FFF2-40B4-BE49-F238E27FC236}">
                  <a16:creationId xmlns:a16="http://schemas.microsoft.com/office/drawing/2014/main" id="{E04DB9E5-71A0-952D-F1E9-D26BCDFA1A18}"/>
                </a:ext>
              </a:extLst>
            </p:cNvPr>
            <p:cNvSpPr txBox="1"/>
            <p:nvPr/>
          </p:nvSpPr>
          <p:spPr>
            <a:xfrm>
              <a:off x="2356373" y="2500158"/>
              <a:ext cx="1744388"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4C4C4C"/>
                  </a:solidFill>
                  <a:effectLst/>
                  <a:uLnTx/>
                  <a:uFillTx/>
                </a:rPr>
                <a:t>SY-STI</a:t>
              </a:r>
              <a:r>
                <a:rPr kumimoji="0" lang="en-US" sz="1200" b="0" i="0" u="none" strike="noStrike" kern="0" cap="none" spc="0" normalizeH="0" baseline="0" noProof="0" dirty="0">
                  <a:ln>
                    <a:noFill/>
                  </a:ln>
                  <a:solidFill>
                    <a:srgbClr val="4C4C4C"/>
                  </a:solidFill>
                  <a:effectLst/>
                  <a:uLnTx/>
                  <a:uFillTx/>
                </a:rPr>
                <a:t> + SY-RF + PSI</a:t>
              </a:r>
              <a:endParaRPr kumimoji="0" lang="en-GB" sz="1200" b="0" i="0" u="none" strike="noStrike" kern="0" cap="none" spc="0" normalizeH="0" baseline="0" noProof="0" dirty="0">
                <a:ln>
                  <a:noFill/>
                </a:ln>
                <a:solidFill>
                  <a:srgbClr val="4C4C4C"/>
                </a:solidFill>
                <a:effectLst/>
                <a:uLnTx/>
                <a:uFillTx/>
              </a:endParaRPr>
            </a:p>
          </p:txBody>
        </p:sp>
        <p:sp>
          <p:nvSpPr>
            <p:cNvPr id="101" name="TextBox 100">
              <a:extLst>
                <a:ext uri="{FF2B5EF4-FFF2-40B4-BE49-F238E27FC236}">
                  <a16:creationId xmlns:a16="http://schemas.microsoft.com/office/drawing/2014/main" id="{B2A5BDB6-D390-BE7F-10EF-F3E832EB985A}"/>
                </a:ext>
              </a:extLst>
            </p:cNvPr>
            <p:cNvSpPr txBox="1"/>
            <p:nvPr/>
          </p:nvSpPr>
          <p:spPr bwMode="auto">
            <a:xfrm>
              <a:off x="2355660" y="4941645"/>
              <a:ext cx="1422184"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4C4C4C"/>
                  </a:solidFill>
                  <a:effectLst/>
                  <a:uLnTx/>
                  <a:uFillTx/>
                </a:rPr>
                <a:t>SY-STI </a:t>
              </a:r>
              <a:r>
                <a:rPr kumimoji="0" lang="en-US" sz="1200" b="0" i="0" u="none" strike="noStrike" kern="0" cap="none" spc="0" normalizeH="0" baseline="0" noProof="0" dirty="0">
                  <a:ln>
                    <a:noFill/>
                  </a:ln>
                  <a:solidFill>
                    <a:srgbClr val="4C4C4C"/>
                  </a:solidFill>
                  <a:effectLst/>
                  <a:uLnTx/>
                  <a:uFillTx/>
                </a:rPr>
                <a:t>+ TE-VSC</a:t>
              </a:r>
              <a:endParaRPr kumimoji="0" lang="en-GB" sz="1200" b="0" i="0" u="none" strike="noStrike" kern="0" cap="none" spc="0" normalizeH="0" baseline="0" noProof="0" dirty="0">
                <a:ln>
                  <a:noFill/>
                </a:ln>
                <a:solidFill>
                  <a:srgbClr val="4C4C4C"/>
                </a:solidFill>
                <a:effectLst/>
                <a:uLnTx/>
                <a:uFillTx/>
              </a:endParaRPr>
            </a:p>
          </p:txBody>
        </p:sp>
        <p:pic>
          <p:nvPicPr>
            <p:cNvPr id="102" name="Picture 101" descr="CERN Logo and symbol, meaning, history, PNG, brand">
              <a:extLst>
                <a:ext uri="{FF2B5EF4-FFF2-40B4-BE49-F238E27FC236}">
                  <a16:creationId xmlns:a16="http://schemas.microsoft.com/office/drawing/2014/main" id="{BF46C747-247C-B3B9-3A6F-AD88F11E0BDA}"/>
                </a:ext>
              </a:extLst>
            </p:cNvPr>
            <p:cNvPicPr>
              <a:picLocks noChangeAspect="1"/>
            </p:cNvPicPr>
            <p:nvPr/>
          </p:nvPicPr>
          <p:blipFill>
            <a:blip r:embed="rId5"/>
            <a:stretch>
              <a:fillRect/>
            </a:stretch>
          </p:blipFill>
          <p:spPr bwMode="auto">
            <a:xfrm>
              <a:off x="1472939" y="1728911"/>
              <a:ext cx="503709" cy="426390"/>
            </a:xfrm>
            <a:prstGeom prst="rect">
              <a:avLst/>
            </a:prstGeom>
          </p:spPr>
        </p:pic>
        <p:sp>
          <p:nvSpPr>
            <p:cNvPr id="103" name="TextBox 102">
              <a:extLst>
                <a:ext uri="{FF2B5EF4-FFF2-40B4-BE49-F238E27FC236}">
                  <a16:creationId xmlns:a16="http://schemas.microsoft.com/office/drawing/2014/main" id="{486DDD15-DA02-64F4-CF93-9A4C9AF6CB2A}"/>
                </a:ext>
              </a:extLst>
            </p:cNvPr>
            <p:cNvSpPr txBox="1"/>
            <p:nvPr/>
          </p:nvSpPr>
          <p:spPr bwMode="auto">
            <a:xfrm>
              <a:off x="335360" y="1336259"/>
              <a:ext cx="851460"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4C4C4C"/>
                  </a:solidFill>
                  <a:effectLst/>
                  <a:uLnTx/>
                  <a:uFillTx/>
                </a:rPr>
                <a:t>“Colliding bunches”</a:t>
              </a:r>
              <a:endParaRPr kumimoji="0" lang="en-GB" sz="1200" b="0" i="1" u="none" strike="noStrike" kern="0" cap="none" spc="0" normalizeH="0" baseline="0" noProof="0" dirty="0">
                <a:ln>
                  <a:noFill/>
                </a:ln>
                <a:solidFill>
                  <a:srgbClr val="4C4C4C"/>
                </a:solidFill>
                <a:effectLst/>
                <a:uLnTx/>
                <a:uFillTx/>
              </a:endParaRPr>
            </a:p>
          </p:txBody>
        </p:sp>
        <p:sp>
          <p:nvSpPr>
            <p:cNvPr id="104" name="TextBox 103">
              <a:extLst>
                <a:ext uri="{FF2B5EF4-FFF2-40B4-BE49-F238E27FC236}">
                  <a16:creationId xmlns:a16="http://schemas.microsoft.com/office/drawing/2014/main" id="{00FB0A52-CD7C-52E3-03A1-A926F3EDFB2C}"/>
                </a:ext>
              </a:extLst>
            </p:cNvPr>
            <p:cNvSpPr txBox="1"/>
            <p:nvPr/>
          </p:nvSpPr>
          <p:spPr bwMode="auto">
            <a:xfrm>
              <a:off x="252839" y="3655322"/>
              <a:ext cx="851460"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4C4C4C"/>
                  </a:solidFill>
                  <a:effectLst/>
                  <a:uLnTx/>
                  <a:uFillTx/>
                </a:rPr>
                <a:t>“Pilot bunches”</a:t>
              </a:r>
              <a:endParaRPr kumimoji="0" lang="en-GB" sz="1200" b="0" i="1" u="none" strike="noStrike" kern="0" cap="none" spc="0" normalizeH="0" baseline="0" noProof="0" dirty="0">
                <a:ln>
                  <a:noFill/>
                </a:ln>
                <a:solidFill>
                  <a:srgbClr val="4C4C4C"/>
                </a:solidFill>
                <a:effectLst/>
                <a:uLnTx/>
                <a:uFillTx/>
              </a:endParaRPr>
            </a:p>
          </p:txBody>
        </p:sp>
        <p:sp>
          <p:nvSpPr>
            <p:cNvPr id="105" name="TextBox 104">
              <a:extLst>
                <a:ext uri="{FF2B5EF4-FFF2-40B4-BE49-F238E27FC236}">
                  <a16:creationId xmlns:a16="http://schemas.microsoft.com/office/drawing/2014/main" id="{E6CA3BC4-0B34-F1E6-85F3-1F0D51D6780B}"/>
                </a:ext>
              </a:extLst>
            </p:cNvPr>
            <p:cNvSpPr txBox="1"/>
            <p:nvPr/>
          </p:nvSpPr>
          <p:spPr>
            <a:xfrm>
              <a:off x="2330977" y="1604973"/>
              <a:ext cx="856325"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C4C4C"/>
                  </a:solidFill>
                  <a:effectLst/>
                  <a:uLnTx/>
                  <a:uFillTx/>
                </a:rPr>
                <a:t>“baseline”</a:t>
              </a:r>
              <a:endParaRPr kumimoji="0" lang="en-GB" sz="1200" b="0" i="0" u="none" strike="noStrike" kern="0" cap="none" spc="0" normalizeH="0" baseline="0" noProof="0" dirty="0">
                <a:ln>
                  <a:noFill/>
                </a:ln>
                <a:solidFill>
                  <a:srgbClr val="4C4C4C"/>
                </a:solidFill>
                <a:effectLst/>
                <a:uLnTx/>
                <a:uFillTx/>
              </a:endParaRPr>
            </a:p>
          </p:txBody>
        </p:sp>
        <p:sp>
          <p:nvSpPr>
            <p:cNvPr id="106" name="TextBox 105">
              <a:extLst>
                <a:ext uri="{FF2B5EF4-FFF2-40B4-BE49-F238E27FC236}">
                  <a16:creationId xmlns:a16="http://schemas.microsoft.com/office/drawing/2014/main" id="{849D353F-6C85-85E9-95D3-B5BDE6DA70BD}"/>
                </a:ext>
              </a:extLst>
            </p:cNvPr>
            <p:cNvSpPr txBox="1"/>
            <p:nvPr/>
          </p:nvSpPr>
          <p:spPr bwMode="auto">
            <a:xfrm>
              <a:off x="2336525" y="3941442"/>
              <a:ext cx="856325"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C4C4C"/>
                  </a:solidFill>
                  <a:effectLst/>
                  <a:uLnTx/>
                  <a:uFillTx/>
                </a:rPr>
                <a:t>“baseline”</a:t>
              </a:r>
              <a:endParaRPr kumimoji="0" lang="en-GB" sz="1200" b="0" i="0" u="none" strike="noStrike" kern="0" cap="none" spc="0" normalizeH="0" baseline="0" noProof="0" dirty="0">
                <a:ln>
                  <a:noFill/>
                </a:ln>
                <a:solidFill>
                  <a:srgbClr val="4C4C4C"/>
                </a:solidFill>
                <a:effectLst/>
                <a:uLnTx/>
                <a:uFillTx/>
              </a:endParaRPr>
            </a:p>
          </p:txBody>
        </p:sp>
        <p:sp>
          <p:nvSpPr>
            <p:cNvPr id="107" name="Arrow: Right 1">
              <a:extLst>
                <a:ext uri="{FF2B5EF4-FFF2-40B4-BE49-F238E27FC236}">
                  <a16:creationId xmlns:a16="http://schemas.microsoft.com/office/drawing/2014/main" id="{93B66BEC-D7E5-7A49-F86F-A679C095AE2A}"/>
                </a:ext>
              </a:extLst>
            </p:cNvPr>
            <p:cNvSpPr/>
            <p:nvPr/>
          </p:nvSpPr>
          <p:spPr bwMode="auto">
            <a:xfrm>
              <a:off x="5088299" y="1958913"/>
              <a:ext cx="343216" cy="461665"/>
            </a:xfrm>
            <a:prstGeom prst="rightArrow">
              <a:avLst/>
            </a:prstGeom>
            <a:solidFill>
              <a:srgbClr val="FFFFFF"/>
            </a:solidFill>
            <a:ln w="19050" cap="flat" cmpd="sng" algn="ctr">
              <a:solidFill>
                <a:srgbClr val="5197C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4C4C4C"/>
                </a:solidFill>
                <a:effectLst/>
                <a:uLnTx/>
                <a:uFillTx/>
                <a:latin typeface="Arial"/>
                <a:cs typeface="Arial"/>
              </a:endParaRPr>
            </a:p>
          </p:txBody>
        </p:sp>
        <p:sp>
          <p:nvSpPr>
            <p:cNvPr id="108" name="Arrow: Right 6">
              <a:extLst>
                <a:ext uri="{FF2B5EF4-FFF2-40B4-BE49-F238E27FC236}">
                  <a16:creationId xmlns:a16="http://schemas.microsoft.com/office/drawing/2014/main" id="{92ACD250-8000-1CE1-D19E-287456DA7FAB}"/>
                </a:ext>
              </a:extLst>
            </p:cNvPr>
            <p:cNvSpPr/>
            <p:nvPr/>
          </p:nvSpPr>
          <p:spPr bwMode="auto">
            <a:xfrm>
              <a:off x="5063670" y="4363339"/>
              <a:ext cx="343216" cy="461665"/>
            </a:xfrm>
            <a:prstGeom prst="rightArrow">
              <a:avLst/>
            </a:prstGeom>
            <a:solidFill>
              <a:srgbClr val="FFFFFF"/>
            </a:solidFill>
            <a:ln w="19050" cap="flat" cmpd="sng" algn="ctr">
              <a:solidFill>
                <a:srgbClr val="5197C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4C4C4C"/>
                </a:solidFill>
                <a:effectLst/>
                <a:uLnTx/>
                <a:uFillTx/>
                <a:latin typeface="Arial"/>
                <a:cs typeface="Arial"/>
              </a:endParaRPr>
            </a:p>
          </p:txBody>
        </p:sp>
        <p:pic>
          <p:nvPicPr>
            <p:cNvPr id="109" name="Picture 108" descr="File:Logo-IJCLab-fond-blanc.pdf — Wikimedia Commons">
              <a:extLst>
                <a:ext uri="{FF2B5EF4-FFF2-40B4-BE49-F238E27FC236}">
                  <a16:creationId xmlns:a16="http://schemas.microsoft.com/office/drawing/2014/main" id="{EFC1A64D-8A3E-7861-0451-BC982F7C7DF7}"/>
                </a:ext>
              </a:extLst>
            </p:cNvPr>
            <p:cNvPicPr>
              <a:picLocks noChangeAspect="1"/>
            </p:cNvPicPr>
            <p:nvPr/>
          </p:nvPicPr>
          <p:blipFill>
            <a:blip r:embed="rId6"/>
            <a:srcRect t="2000" b="28021"/>
            <a:stretch>
              <a:fillRect/>
            </a:stretch>
          </p:blipFill>
          <p:spPr bwMode="auto">
            <a:xfrm>
              <a:off x="609600" y="5278992"/>
              <a:ext cx="432048" cy="228567"/>
            </a:xfrm>
            <a:prstGeom prst="rect">
              <a:avLst/>
            </a:prstGeom>
          </p:spPr>
        </p:pic>
        <p:pic>
          <p:nvPicPr>
            <p:cNvPr id="110" name="Picture 109" descr="BNL | Brand Center | Logo">
              <a:extLst>
                <a:ext uri="{FF2B5EF4-FFF2-40B4-BE49-F238E27FC236}">
                  <a16:creationId xmlns:a16="http://schemas.microsoft.com/office/drawing/2014/main" id="{8F2FB02F-C523-6B44-C727-478F44DA6B9D}"/>
                </a:ext>
              </a:extLst>
            </p:cNvPr>
            <p:cNvPicPr>
              <a:picLocks noChangeAspect="1"/>
            </p:cNvPicPr>
            <p:nvPr/>
          </p:nvPicPr>
          <p:blipFill>
            <a:blip r:embed="rId7"/>
            <a:stretch>
              <a:fillRect/>
            </a:stretch>
          </p:blipFill>
          <p:spPr>
            <a:xfrm>
              <a:off x="526864" y="5632970"/>
              <a:ext cx="597520" cy="403454"/>
            </a:xfrm>
            <a:prstGeom prst="rect">
              <a:avLst/>
            </a:prstGeom>
          </p:spPr>
        </p:pic>
        <p:pic>
          <p:nvPicPr>
            <p:cNvPr id="111" name="Picture 110" descr="Resources – Daresbury Accelerator and Particle Physics Masterclass">
              <a:extLst>
                <a:ext uri="{FF2B5EF4-FFF2-40B4-BE49-F238E27FC236}">
                  <a16:creationId xmlns:a16="http://schemas.microsoft.com/office/drawing/2014/main" id="{71C191F2-1EFA-C862-16A6-52A52CEAFB11}"/>
                </a:ext>
              </a:extLst>
            </p:cNvPr>
            <p:cNvPicPr>
              <a:picLocks noChangeAspect="1"/>
            </p:cNvPicPr>
            <p:nvPr/>
          </p:nvPicPr>
          <p:blipFill>
            <a:blip r:embed="rId8"/>
            <a:stretch>
              <a:fillRect/>
            </a:stretch>
          </p:blipFill>
          <p:spPr>
            <a:xfrm>
              <a:off x="1291811" y="5803197"/>
              <a:ext cx="906669" cy="233227"/>
            </a:xfrm>
            <a:prstGeom prst="rect">
              <a:avLst/>
            </a:prstGeom>
          </p:spPr>
        </p:pic>
        <p:pic>
          <p:nvPicPr>
            <p:cNvPr id="112" name="Picture 111">
              <a:extLst>
                <a:ext uri="{FF2B5EF4-FFF2-40B4-BE49-F238E27FC236}">
                  <a16:creationId xmlns:a16="http://schemas.microsoft.com/office/drawing/2014/main" id="{2BA23ECE-92AA-EA3C-7DD6-021C9851AA08}"/>
                </a:ext>
              </a:extLst>
            </p:cNvPr>
            <p:cNvPicPr>
              <a:picLocks noChangeAspect="1"/>
            </p:cNvPicPr>
            <p:nvPr/>
          </p:nvPicPr>
          <p:blipFill>
            <a:blip r:embed="rId9"/>
            <a:stretch>
              <a:fillRect/>
            </a:stretch>
          </p:blipFill>
          <p:spPr>
            <a:xfrm>
              <a:off x="1022311" y="5098581"/>
              <a:ext cx="994600" cy="715840"/>
            </a:xfrm>
            <a:prstGeom prst="rect">
              <a:avLst/>
            </a:prstGeom>
          </p:spPr>
        </p:pic>
        <p:pic>
          <p:nvPicPr>
            <p:cNvPr id="113" name="Picture 112" descr="Jefferson Lab and Partnership Logos | Jefferson Lab">
              <a:extLst>
                <a:ext uri="{FF2B5EF4-FFF2-40B4-BE49-F238E27FC236}">
                  <a16:creationId xmlns:a16="http://schemas.microsoft.com/office/drawing/2014/main" id="{BA8CCFD2-C92A-F977-EDD1-6F5C5BE5FBB4}"/>
                </a:ext>
              </a:extLst>
            </p:cNvPr>
            <p:cNvPicPr>
              <a:picLocks noChangeAspect="1"/>
            </p:cNvPicPr>
            <p:nvPr/>
          </p:nvPicPr>
          <p:blipFill>
            <a:blip r:embed="rId10"/>
            <a:stretch>
              <a:fillRect/>
            </a:stretch>
          </p:blipFill>
          <p:spPr>
            <a:xfrm>
              <a:off x="1914838" y="5329497"/>
              <a:ext cx="602388" cy="328907"/>
            </a:xfrm>
            <a:prstGeom prst="rect">
              <a:avLst/>
            </a:prstGeom>
          </p:spPr>
        </p:pic>
        <p:pic>
          <p:nvPicPr>
            <p:cNvPr id="114" name="Picture 113" descr="Datei:ELSA logo.png – Wikipedia">
              <a:extLst>
                <a:ext uri="{FF2B5EF4-FFF2-40B4-BE49-F238E27FC236}">
                  <a16:creationId xmlns:a16="http://schemas.microsoft.com/office/drawing/2014/main" id="{916C6F18-3184-5F00-7FAC-8DF46F056639}"/>
                </a:ext>
              </a:extLst>
            </p:cNvPr>
            <p:cNvPicPr>
              <a:picLocks noChangeAspect="1"/>
            </p:cNvPicPr>
            <p:nvPr/>
          </p:nvPicPr>
          <p:blipFill>
            <a:blip r:embed="rId11"/>
            <a:stretch>
              <a:fillRect/>
            </a:stretch>
          </p:blipFill>
          <p:spPr>
            <a:xfrm>
              <a:off x="2379059" y="5803197"/>
              <a:ext cx="345005" cy="203553"/>
            </a:xfrm>
            <a:prstGeom prst="rect">
              <a:avLst/>
            </a:prstGeom>
          </p:spPr>
        </p:pic>
        <p:sp>
          <p:nvSpPr>
            <p:cNvPr id="115" name="TextBox 114">
              <a:extLst>
                <a:ext uri="{FF2B5EF4-FFF2-40B4-BE49-F238E27FC236}">
                  <a16:creationId xmlns:a16="http://schemas.microsoft.com/office/drawing/2014/main" id="{E2E9F0BF-3ECE-18C7-1283-591C3B5B2FA7}"/>
                </a:ext>
              </a:extLst>
            </p:cNvPr>
            <p:cNvSpPr txBox="1"/>
            <p:nvPr/>
          </p:nvSpPr>
          <p:spPr>
            <a:xfrm>
              <a:off x="6790795" y="1410392"/>
              <a:ext cx="671979" cy="369332"/>
            </a:xfrm>
            <a:prstGeom prst="rect">
              <a:avLst/>
            </a:prstGeom>
            <a:solidFill>
              <a:srgbClr val="FFFFFF"/>
            </a:solidFill>
            <a:ln w="19050" cap="flat" cmpd="sng" algn="ctr">
              <a:solidFill>
                <a:srgbClr val="4F9A06"/>
              </a:solidFill>
              <a:prstDash val="solid"/>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4C4C4C"/>
                  </a:solidFill>
                  <a:effectLst/>
                  <a:uLnTx/>
                  <a:uFillTx/>
                  <a:latin typeface="Arial"/>
                  <a:cs typeface="Arial"/>
                </a:rPr>
                <a:t>R&amp;D</a:t>
              </a:r>
              <a:endParaRPr kumimoji="0" lang="en-GB" sz="1800" b="0" i="0" u="none" strike="noStrike" kern="0" cap="none" spc="0" normalizeH="0" baseline="0" noProof="0" dirty="0">
                <a:ln>
                  <a:noFill/>
                </a:ln>
                <a:solidFill>
                  <a:srgbClr val="4C4C4C"/>
                </a:solidFill>
                <a:effectLst/>
                <a:uLnTx/>
                <a:uFillTx/>
                <a:latin typeface="Arial"/>
                <a:cs typeface="Arial"/>
              </a:endParaRPr>
            </a:p>
          </p:txBody>
        </p:sp>
        <p:sp>
          <p:nvSpPr>
            <p:cNvPr id="116" name="TextBox 115">
              <a:extLst>
                <a:ext uri="{FF2B5EF4-FFF2-40B4-BE49-F238E27FC236}">
                  <a16:creationId xmlns:a16="http://schemas.microsoft.com/office/drawing/2014/main" id="{34C38B20-C137-DA4D-300A-656EC46E0194}"/>
                </a:ext>
              </a:extLst>
            </p:cNvPr>
            <p:cNvSpPr txBox="1"/>
            <p:nvPr/>
          </p:nvSpPr>
          <p:spPr bwMode="auto">
            <a:xfrm>
              <a:off x="9735278" y="1410392"/>
              <a:ext cx="941283" cy="369332"/>
            </a:xfrm>
            <a:prstGeom prst="rect">
              <a:avLst/>
            </a:prstGeom>
            <a:solidFill>
              <a:srgbClr val="FFFFFF"/>
            </a:solidFill>
            <a:ln w="19050" cap="flat" cmpd="sng" algn="ctr">
              <a:solidFill>
                <a:srgbClr val="4F9A06"/>
              </a:solidFill>
              <a:prstDash val="solid"/>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4C4C4C"/>
                  </a:solidFill>
                  <a:effectLst/>
                  <a:uLnTx/>
                  <a:uFillTx/>
                  <a:latin typeface="Arial"/>
                  <a:cs typeface="Arial"/>
                </a:rPr>
                <a:t>Testing</a:t>
              </a:r>
              <a:endParaRPr kumimoji="0" lang="en-GB" sz="1800" b="0" i="0" u="none" strike="noStrike" kern="0" cap="none" spc="0" normalizeH="0" baseline="0" noProof="0" dirty="0">
                <a:ln>
                  <a:noFill/>
                </a:ln>
                <a:solidFill>
                  <a:srgbClr val="4C4C4C"/>
                </a:solidFill>
                <a:effectLst/>
                <a:uLnTx/>
                <a:uFillTx/>
                <a:latin typeface="Arial"/>
                <a:cs typeface="Arial"/>
              </a:endParaRPr>
            </a:p>
          </p:txBody>
        </p:sp>
        <p:sp>
          <p:nvSpPr>
            <p:cNvPr id="117" name="TextBox 116">
              <a:extLst>
                <a:ext uri="{FF2B5EF4-FFF2-40B4-BE49-F238E27FC236}">
                  <a16:creationId xmlns:a16="http://schemas.microsoft.com/office/drawing/2014/main" id="{49916A5E-05CD-1984-A20A-0AA3DA466BA2}"/>
                </a:ext>
              </a:extLst>
            </p:cNvPr>
            <p:cNvSpPr txBox="1"/>
            <p:nvPr/>
          </p:nvSpPr>
          <p:spPr>
            <a:xfrm>
              <a:off x="5859224" y="1868971"/>
              <a:ext cx="3047629" cy="1443152"/>
            </a:xfrm>
            <a:prstGeom prst="rect">
              <a:avLst/>
            </a:prstGeom>
            <a:noFill/>
          </p:spPr>
          <p:txBody>
            <a:bodyPr wrap="none" rtlCol="0">
              <a:spAutoFit/>
            </a:bodyPr>
            <a:lstStyle/>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4C4C4C"/>
                  </a:solidFill>
                  <a:effectLst/>
                  <a:uLnTx/>
                  <a:uFillTx/>
                </a:rPr>
                <a:t>Photoinjector design and layout </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4C4C4C"/>
                  </a:solidFill>
                  <a:effectLst/>
                  <a:highlight>
                    <a:srgbClr val="FFFF00"/>
                  </a:highlight>
                  <a:uLnTx/>
                  <a:uFillTx/>
                </a:rPr>
                <a:t>Photocathode production: reliability</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4C4C4C"/>
                  </a:solidFill>
                  <a:effectLst/>
                  <a:uLnTx/>
                  <a:uFillTx/>
                </a:rPr>
                <a:t>Laser architecture and modulation</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4C4C4C"/>
                  </a:solidFill>
                  <a:effectLst/>
                  <a:highlight>
                    <a:srgbClr val="FFFF00"/>
                  </a:highlight>
                  <a:uLnTx/>
                  <a:uFillTx/>
                </a:rPr>
                <a:t>Alternative photocathode study</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4C4C4C"/>
                  </a:solidFill>
                  <a:effectLst/>
                  <a:uLnTx/>
                  <a:uFillTx/>
                </a:rPr>
                <a:t>Start-to-end photoemission simulation</a:t>
              </a:r>
            </a:p>
          </p:txBody>
        </p:sp>
        <p:sp>
          <p:nvSpPr>
            <p:cNvPr id="118" name="TextBox 117">
              <a:extLst>
                <a:ext uri="{FF2B5EF4-FFF2-40B4-BE49-F238E27FC236}">
                  <a16:creationId xmlns:a16="http://schemas.microsoft.com/office/drawing/2014/main" id="{02632CA5-A82C-B731-FA72-BEE886F33A71}"/>
                </a:ext>
              </a:extLst>
            </p:cNvPr>
            <p:cNvSpPr txBox="1"/>
            <p:nvPr/>
          </p:nvSpPr>
          <p:spPr bwMode="auto">
            <a:xfrm>
              <a:off x="9226327" y="2056555"/>
              <a:ext cx="2549096" cy="1166153"/>
            </a:xfrm>
            <a:prstGeom prst="rect">
              <a:avLst/>
            </a:prstGeom>
            <a:noFill/>
          </p:spPr>
          <p:txBody>
            <a:bodyPr wrap="none" rtlCol="0">
              <a:spAutoFit/>
            </a:bodyPr>
            <a:lstStyle/>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4C4C4C"/>
                  </a:solidFill>
                  <a:effectLst/>
                  <a:highlight>
                    <a:srgbClr val="FFFF00"/>
                  </a:highlight>
                  <a:uLnTx/>
                  <a:uFillTx/>
                </a:rPr>
                <a:t>ITF photoinjector (with SY-RF)</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4C4C4C"/>
                  </a:solidFill>
                  <a:effectLst/>
                  <a:highlight>
                    <a:srgbClr val="FFFF00"/>
                  </a:highlight>
                  <a:uLnTx/>
                  <a:uFillTx/>
                </a:rPr>
                <a:t>CLEAR photoinjector</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4C4C4C"/>
                  </a:solidFill>
                  <a:effectLst/>
                  <a:highlight>
                    <a:srgbClr val="FFFF00"/>
                  </a:highlight>
                  <a:uLnTx/>
                  <a:uFillTx/>
                </a:rPr>
                <a:t>DC gun test stan</a:t>
              </a:r>
              <a:r>
                <a:rPr kumimoji="0" lang="en-GB" sz="1200" b="0" i="0" u="none" strike="noStrike" kern="0" cap="none" spc="0" normalizeH="0" baseline="0" noProof="0" dirty="0">
                  <a:ln>
                    <a:noFill/>
                  </a:ln>
                  <a:solidFill>
                    <a:srgbClr val="4C4C4C"/>
                  </a:solidFill>
                  <a:effectLst/>
                  <a:uLnTx/>
                  <a:uFillTx/>
                </a:rPr>
                <a:t>d</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4C4C4C"/>
                  </a:solidFill>
                  <a:effectLst/>
                  <a:uLnTx/>
                  <a:uFillTx/>
                </a:rPr>
                <a:t>Experiments: PSI, SLAC, …</a:t>
              </a:r>
            </a:p>
          </p:txBody>
        </p:sp>
        <p:sp>
          <p:nvSpPr>
            <p:cNvPr id="119" name="TextBox 118">
              <a:extLst>
                <a:ext uri="{FF2B5EF4-FFF2-40B4-BE49-F238E27FC236}">
                  <a16:creationId xmlns:a16="http://schemas.microsoft.com/office/drawing/2014/main" id="{A4C52365-5732-5231-017B-A09F19355F72}"/>
                </a:ext>
              </a:extLst>
            </p:cNvPr>
            <p:cNvSpPr txBox="1"/>
            <p:nvPr/>
          </p:nvSpPr>
          <p:spPr bwMode="auto">
            <a:xfrm>
              <a:off x="5851978" y="4286599"/>
              <a:ext cx="2879314" cy="1720151"/>
            </a:xfrm>
            <a:prstGeom prst="rect">
              <a:avLst/>
            </a:prstGeom>
            <a:noFill/>
          </p:spPr>
          <p:txBody>
            <a:bodyPr wrap="none" rtlCol="0">
              <a:spAutoFit/>
            </a:bodyPr>
            <a:lstStyle/>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4C4C4C"/>
                  </a:solidFill>
                  <a:effectLst/>
                  <a:uLnTx/>
                  <a:uFillTx/>
                </a:rPr>
                <a:t>Photoinjector design and layout </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4C4C4C"/>
                  </a:solidFill>
                  <a:effectLst/>
                  <a:highlight>
                    <a:srgbClr val="92D050"/>
                  </a:highlight>
                  <a:uLnTx/>
                  <a:uFillTx/>
                </a:rPr>
                <a:t>Photocathode substrate fabrication</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4C4C4C"/>
                  </a:solidFill>
                  <a:effectLst/>
                  <a:highlight>
                    <a:srgbClr val="92D050"/>
                  </a:highlight>
                  <a:uLnTx/>
                  <a:uFillTx/>
                </a:rPr>
                <a:t>Photocathode activation</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4C4C4C"/>
                  </a:solidFill>
                  <a:effectLst/>
                  <a:uLnTx/>
                  <a:uFillTx/>
                </a:rPr>
                <a:t>Vacuum systems (with TE-VSC)</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4C4C4C"/>
                  </a:solidFill>
                  <a:effectLst/>
                  <a:uLnTx/>
                  <a:uFillTx/>
                </a:rPr>
                <a:t>Laser requirements and systems</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4C4C4C"/>
                  </a:solidFill>
                  <a:effectLst/>
                  <a:uLnTx/>
                  <a:uFillTx/>
                </a:rPr>
                <a:t>Diagnostics and control systems</a:t>
              </a:r>
            </a:p>
          </p:txBody>
        </p:sp>
        <p:sp>
          <p:nvSpPr>
            <p:cNvPr id="120" name="TextBox 119">
              <a:extLst>
                <a:ext uri="{FF2B5EF4-FFF2-40B4-BE49-F238E27FC236}">
                  <a16:creationId xmlns:a16="http://schemas.microsoft.com/office/drawing/2014/main" id="{BFAE0005-B24E-BC84-8EFA-F15FAA34A145}"/>
                </a:ext>
              </a:extLst>
            </p:cNvPr>
            <p:cNvSpPr txBox="1"/>
            <p:nvPr/>
          </p:nvSpPr>
          <p:spPr bwMode="auto">
            <a:xfrm>
              <a:off x="9293041" y="4369233"/>
              <a:ext cx="2557110" cy="889154"/>
            </a:xfrm>
            <a:prstGeom prst="rect">
              <a:avLst/>
            </a:prstGeom>
            <a:noFill/>
          </p:spPr>
          <p:txBody>
            <a:bodyPr wrap="none" rtlCol="0">
              <a:spAutoFit/>
            </a:bodyPr>
            <a:lstStyle/>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srgbClr val="4C4C4C"/>
                  </a:solidFill>
                  <a:effectLst/>
                  <a:highlight>
                    <a:srgbClr val="92D050"/>
                  </a:highlight>
                  <a:uLnTx/>
                  <a:uFillTx/>
                </a:rPr>
                <a:t>ITF / CTF2 </a:t>
              </a:r>
              <a:r>
                <a:rPr kumimoji="0" lang="en-US" sz="1200" b="0" i="0" u="none" strike="noStrike" kern="0" cap="none" spc="0" normalizeH="0" baseline="0" noProof="0" dirty="0">
                  <a:ln>
                    <a:noFill/>
                  </a:ln>
                  <a:solidFill>
                    <a:srgbClr val="4C4C4C"/>
                  </a:solidFill>
                  <a:effectLst/>
                  <a:uLnTx/>
                  <a:uFillTx/>
                </a:rPr>
                <a:t>(with SY-RF)</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4C4C4C"/>
                  </a:solidFill>
                  <a:effectLst/>
                  <a:highlight>
                    <a:srgbClr val="92D050"/>
                  </a:highlight>
                  <a:uLnTx/>
                  <a:uFillTx/>
                </a:rPr>
                <a:t>Install ALICE DC gun </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4C4C4C"/>
                  </a:solidFill>
                  <a:effectLst/>
                  <a:uLnTx/>
                  <a:uFillTx/>
                </a:rPr>
                <a:t>Experiments: BNL, </a:t>
              </a:r>
              <a:r>
                <a:rPr kumimoji="0" lang="en-GB" sz="1200" b="0" i="0" u="none" strike="noStrike" kern="0" cap="none" spc="0" normalizeH="0" baseline="0" noProof="0" dirty="0" err="1">
                  <a:ln>
                    <a:noFill/>
                  </a:ln>
                  <a:solidFill>
                    <a:srgbClr val="4C4C4C"/>
                  </a:solidFill>
                  <a:effectLst/>
                  <a:uLnTx/>
                  <a:uFillTx/>
                </a:rPr>
                <a:t>Jlab</a:t>
              </a:r>
              <a:r>
                <a:rPr kumimoji="0" lang="en-GB" sz="1200" b="0" i="0" u="none" strike="noStrike" kern="0" cap="none" spc="0" normalizeH="0" baseline="0" noProof="0" dirty="0">
                  <a:ln>
                    <a:noFill/>
                  </a:ln>
                  <a:solidFill>
                    <a:srgbClr val="4C4C4C"/>
                  </a:solidFill>
                  <a:effectLst/>
                  <a:uLnTx/>
                  <a:uFillTx/>
                </a:rPr>
                <a:t>, ELSA</a:t>
              </a:r>
            </a:p>
          </p:txBody>
        </p:sp>
        <p:sp>
          <p:nvSpPr>
            <p:cNvPr id="121" name="TextBox 120">
              <a:extLst>
                <a:ext uri="{FF2B5EF4-FFF2-40B4-BE49-F238E27FC236}">
                  <a16:creationId xmlns:a16="http://schemas.microsoft.com/office/drawing/2014/main" id="{9047CA79-5A36-70FE-C890-385BE6DDBC51}"/>
                </a:ext>
              </a:extLst>
            </p:cNvPr>
            <p:cNvSpPr txBox="1"/>
            <p:nvPr/>
          </p:nvSpPr>
          <p:spPr bwMode="auto">
            <a:xfrm>
              <a:off x="6790795" y="3774632"/>
              <a:ext cx="671979" cy="369332"/>
            </a:xfrm>
            <a:prstGeom prst="rect">
              <a:avLst/>
            </a:prstGeom>
            <a:solidFill>
              <a:srgbClr val="FFFFFF"/>
            </a:solidFill>
            <a:ln w="19050" cap="flat" cmpd="sng" algn="ctr">
              <a:solidFill>
                <a:srgbClr val="4F9A06"/>
              </a:solidFill>
              <a:prstDash val="solid"/>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4C4C4C"/>
                  </a:solidFill>
                  <a:effectLst/>
                  <a:uLnTx/>
                  <a:uFillTx/>
                  <a:latin typeface="Arial"/>
                  <a:cs typeface="Arial"/>
                </a:rPr>
                <a:t>R&amp;D</a:t>
              </a:r>
              <a:endParaRPr kumimoji="0" lang="en-GB" sz="1800" b="0" i="0" u="none" strike="noStrike" kern="0" cap="none" spc="0" normalizeH="0" baseline="0" noProof="0" dirty="0">
                <a:ln>
                  <a:noFill/>
                </a:ln>
                <a:solidFill>
                  <a:srgbClr val="4C4C4C"/>
                </a:solidFill>
                <a:effectLst/>
                <a:uLnTx/>
                <a:uFillTx/>
                <a:latin typeface="Arial"/>
                <a:cs typeface="Arial"/>
              </a:endParaRPr>
            </a:p>
          </p:txBody>
        </p:sp>
        <p:sp>
          <p:nvSpPr>
            <p:cNvPr id="122" name="TextBox 121">
              <a:extLst>
                <a:ext uri="{FF2B5EF4-FFF2-40B4-BE49-F238E27FC236}">
                  <a16:creationId xmlns:a16="http://schemas.microsoft.com/office/drawing/2014/main" id="{E339F373-4792-B3A4-2838-B8D4E4D8D04D}"/>
                </a:ext>
              </a:extLst>
            </p:cNvPr>
            <p:cNvSpPr txBox="1"/>
            <p:nvPr/>
          </p:nvSpPr>
          <p:spPr bwMode="auto">
            <a:xfrm>
              <a:off x="9735279" y="3774632"/>
              <a:ext cx="941283" cy="369332"/>
            </a:xfrm>
            <a:prstGeom prst="rect">
              <a:avLst/>
            </a:prstGeom>
            <a:solidFill>
              <a:srgbClr val="FFFFFF"/>
            </a:solidFill>
            <a:ln w="19050" cap="flat" cmpd="sng" algn="ctr">
              <a:solidFill>
                <a:srgbClr val="4F9A06"/>
              </a:solidFill>
              <a:prstDash val="solid"/>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4C4C4C"/>
                  </a:solidFill>
                  <a:effectLst/>
                  <a:uLnTx/>
                  <a:uFillTx/>
                  <a:latin typeface="Arial"/>
                  <a:cs typeface="Arial"/>
                </a:rPr>
                <a:t>Testing</a:t>
              </a:r>
              <a:endParaRPr kumimoji="0" lang="en-GB" sz="1800" b="0" i="0" u="none" strike="noStrike" kern="0" cap="none" spc="0" normalizeH="0" baseline="0" noProof="0" dirty="0">
                <a:ln>
                  <a:noFill/>
                </a:ln>
                <a:solidFill>
                  <a:srgbClr val="4C4C4C"/>
                </a:solidFill>
                <a:effectLst/>
                <a:uLnTx/>
                <a:uFillTx/>
                <a:latin typeface="Arial"/>
                <a:cs typeface="Arial"/>
              </a:endParaRPr>
            </a:p>
          </p:txBody>
        </p:sp>
        <p:cxnSp>
          <p:nvCxnSpPr>
            <p:cNvPr id="123" name="Straight Connector 122">
              <a:extLst>
                <a:ext uri="{FF2B5EF4-FFF2-40B4-BE49-F238E27FC236}">
                  <a16:creationId xmlns:a16="http://schemas.microsoft.com/office/drawing/2014/main" id="{FAFBA82C-1742-4EF5-C7E2-AEAA13166B51}"/>
                </a:ext>
              </a:extLst>
            </p:cNvPr>
            <p:cNvCxnSpPr/>
            <p:nvPr/>
          </p:nvCxnSpPr>
          <p:spPr bwMode="auto">
            <a:xfrm>
              <a:off x="1472370" y="3429000"/>
              <a:ext cx="9376158" cy="0"/>
            </a:xfrm>
            <a:prstGeom prst="line">
              <a:avLst/>
            </a:prstGeom>
            <a:noFill/>
            <a:ln w="6350" cap="flat" cmpd="sng" algn="ctr">
              <a:solidFill>
                <a:srgbClr val="4C4C4C"/>
              </a:solidFill>
              <a:prstDash val="dash"/>
              <a:round/>
              <a:headEnd type="none" w="med" len="med"/>
              <a:tailEnd type="none" w="med" len="med"/>
            </a:ln>
            <a:effectLst/>
          </p:spPr>
        </p:cxnSp>
        <p:sp>
          <p:nvSpPr>
            <p:cNvPr id="125" name="Arrow: Right 41">
              <a:extLst>
                <a:ext uri="{FF2B5EF4-FFF2-40B4-BE49-F238E27FC236}">
                  <a16:creationId xmlns:a16="http://schemas.microsoft.com/office/drawing/2014/main" id="{F2EB5FFA-B0F2-226A-9C74-EC534378DDEC}"/>
                </a:ext>
              </a:extLst>
            </p:cNvPr>
            <p:cNvSpPr/>
            <p:nvPr/>
          </p:nvSpPr>
          <p:spPr bwMode="auto">
            <a:xfrm>
              <a:off x="8895247" y="1898002"/>
              <a:ext cx="343216" cy="461665"/>
            </a:xfrm>
            <a:prstGeom prst="rightArrow">
              <a:avLst/>
            </a:prstGeom>
            <a:solidFill>
              <a:srgbClr val="FFFFFF"/>
            </a:solidFill>
            <a:ln w="19050" cap="flat" cmpd="sng" algn="ctr">
              <a:solidFill>
                <a:srgbClr val="5197C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4C4C4C"/>
                </a:solidFill>
                <a:effectLst/>
                <a:uLnTx/>
                <a:uFillTx/>
                <a:latin typeface="Arial"/>
                <a:cs typeface="Arial"/>
              </a:endParaRPr>
            </a:p>
          </p:txBody>
        </p:sp>
        <p:sp>
          <p:nvSpPr>
            <p:cNvPr id="127" name="Arrow: Right 43">
              <a:extLst>
                <a:ext uri="{FF2B5EF4-FFF2-40B4-BE49-F238E27FC236}">
                  <a16:creationId xmlns:a16="http://schemas.microsoft.com/office/drawing/2014/main" id="{78485218-1E21-E3B5-DD3A-2AF8B1812138}"/>
                </a:ext>
              </a:extLst>
            </p:cNvPr>
            <p:cNvSpPr/>
            <p:nvPr/>
          </p:nvSpPr>
          <p:spPr bwMode="auto">
            <a:xfrm>
              <a:off x="8895247" y="4327333"/>
              <a:ext cx="343216" cy="461665"/>
            </a:xfrm>
            <a:prstGeom prst="rightArrow">
              <a:avLst/>
            </a:prstGeom>
            <a:solidFill>
              <a:srgbClr val="FFFFFF"/>
            </a:solidFill>
            <a:ln w="19050" cap="flat" cmpd="sng" algn="ctr">
              <a:solidFill>
                <a:srgbClr val="5197C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4C4C4C"/>
                </a:solidFill>
                <a:effectLst/>
                <a:uLnTx/>
                <a:uFillTx/>
                <a:latin typeface="Arial"/>
                <a:cs typeface="Arial"/>
              </a:endParaRPr>
            </a:p>
          </p:txBody>
        </p:sp>
      </p:grpSp>
    </p:spTree>
    <p:extLst>
      <p:ext uri="{BB962C8B-B14F-4D97-AF65-F5344CB8AC3E}">
        <p14:creationId xmlns:p14="http://schemas.microsoft.com/office/powerpoint/2010/main" val="1472251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7F29A-DB08-6161-AA30-3FAA22E3518D}"/>
            </a:ext>
          </a:extLst>
        </p:cNvPr>
        <p:cNvGrpSpPr/>
        <p:nvPr/>
      </p:nvGrpSpPr>
      <p:grpSpPr>
        <a:xfrm>
          <a:off x="0" y="0"/>
          <a:ext cx="0" cy="0"/>
          <a:chOff x="0" y="0"/>
          <a:chExt cx="0" cy="0"/>
        </a:xfrm>
      </p:grpSpPr>
      <p:pic>
        <p:nvPicPr>
          <p:cNvPr id="53" name="Picture 52">
            <a:extLst>
              <a:ext uri="{FF2B5EF4-FFF2-40B4-BE49-F238E27FC236}">
                <a16:creationId xmlns:a16="http://schemas.microsoft.com/office/drawing/2014/main" id="{4F1287A3-71BA-4226-239B-364E69934706}"/>
              </a:ext>
            </a:extLst>
          </p:cNvPr>
          <p:cNvPicPr>
            <a:picLocks noChangeAspect="1"/>
          </p:cNvPicPr>
          <p:nvPr/>
        </p:nvPicPr>
        <p:blipFill>
          <a:blip r:embed="rId3"/>
          <a:stretch>
            <a:fillRect/>
          </a:stretch>
        </p:blipFill>
        <p:spPr>
          <a:xfrm>
            <a:off x="6507911" y="1575057"/>
            <a:ext cx="4308360" cy="3280677"/>
          </a:xfrm>
          <a:prstGeom prst="rect">
            <a:avLst/>
          </a:prstGeom>
        </p:spPr>
      </p:pic>
      <p:sp>
        <p:nvSpPr>
          <p:cNvPr id="8" name="Title 2">
            <a:extLst>
              <a:ext uri="{FF2B5EF4-FFF2-40B4-BE49-F238E27FC236}">
                <a16:creationId xmlns:a16="http://schemas.microsoft.com/office/drawing/2014/main" id="{7EF0BC38-353A-5877-9D26-EDCB1B2EF970}"/>
              </a:ext>
            </a:extLst>
          </p:cNvPr>
          <p:cNvSpPr>
            <a:spLocks noGrp="1"/>
          </p:cNvSpPr>
          <p:nvPr>
            <p:ph type="title"/>
          </p:nvPr>
        </p:nvSpPr>
        <p:spPr/>
        <p:txBody>
          <a:bodyPr/>
          <a:lstStyle/>
          <a:p>
            <a:pPr>
              <a:defRPr/>
            </a:pPr>
            <a:r>
              <a:rPr lang="en-GB" dirty="0">
                <a:solidFill>
                  <a:srgbClr val="0033A0"/>
                </a:solidFill>
              </a:rPr>
              <a:t>Colliding bunches: operational requirements</a:t>
            </a:r>
          </a:p>
        </p:txBody>
      </p:sp>
      <p:sp>
        <p:nvSpPr>
          <p:cNvPr id="54" name="Date Placeholder 53">
            <a:extLst>
              <a:ext uri="{FF2B5EF4-FFF2-40B4-BE49-F238E27FC236}">
                <a16:creationId xmlns:a16="http://schemas.microsoft.com/office/drawing/2014/main" id="{9472D756-348D-D4B1-77A5-66E76CE468EF}"/>
              </a:ext>
            </a:extLst>
          </p:cNvPr>
          <p:cNvSpPr>
            <a:spLocks noGrp="1"/>
          </p:cNvSpPr>
          <p:nvPr>
            <p:ph type="dt" sz="half" idx="10"/>
          </p:nvPr>
        </p:nvSpPr>
        <p:spPr/>
        <p:txBody>
          <a:bodyPr/>
          <a:lstStyle/>
          <a:p>
            <a:pPr>
              <a:defRPr/>
            </a:pPr>
            <a:r>
              <a:rPr lang="en-US"/>
              <a:t>22/09/2026</a:t>
            </a:r>
            <a:endParaRPr lang="en-US" dirty="0"/>
          </a:p>
        </p:txBody>
      </p:sp>
      <p:sp>
        <p:nvSpPr>
          <p:cNvPr id="55" name="Footer Placeholder 54">
            <a:extLst>
              <a:ext uri="{FF2B5EF4-FFF2-40B4-BE49-F238E27FC236}">
                <a16:creationId xmlns:a16="http://schemas.microsoft.com/office/drawing/2014/main" id="{4726FAC1-1000-F383-174B-98C890E05861}"/>
              </a:ext>
            </a:extLst>
          </p:cNvPr>
          <p:cNvSpPr>
            <a:spLocks noGrp="1"/>
          </p:cNvSpPr>
          <p:nvPr>
            <p:ph type="ftr" sz="quarter" idx="11"/>
          </p:nvPr>
        </p:nvSpPr>
        <p:spPr/>
        <p:txBody>
          <a:bodyPr/>
          <a:lstStyle/>
          <a:p>
            <a:pPr>
              <a:defRPr/>
            </a:pPr>
            <a:r>
              <a:rPr lang="en-US"/>
              <a:t>G. Tenasini               PhASE2026, Orsay</a:t>
            </a:r>
            <a:endParaRPr lang="en-US" dirty="0"/>
          </a:p>
        </p:txBody>
      </p:sp>
      <p:sp>
        <p:nvSpPr>
          <p:cNvPr id="4" name="Slide Number Placeholder 3">
            <a:extLst>
              <a:ext uri="{FF2B5EF4-FFF2-40B4-BE49-F238E27FC236}">
                <a16:creationId xmlns:a16="http://schemas.microsoft.com/office/drawing/2014/main" id="{372229CB-DDD0-7387-B21E-B6D6E9368C97}"/>
              </a:ext>
            </a:extLst>
          </p:cNvPr>
          <p:cNvSpPr>
            <a:spLocks noGrp="1"/>
          </p:cNvSpPr>
          <p:nvPr>
            <p:ph type="sldNum" sz="quarter" idx="12"/>
          </p:nvPr>
        </p:nvSpPr>
        <p:spPr/>
        <p:txBody>
          <a:bodyPr/>
          <a:lstStyle/>
          <a:p>
            <a:pPr>
              <a:defRPr/>
            </a:pPr>
            <a:fld id="{36B5EA5A-BC32-A742-B11B-8E7414D5B535}" type="slidenum">
              <a:rPr lang="en-US" smtClean="0"/>
              <a:t>7</a:t>
            </a:fld>
            <a:endParaRPr lang="en-US" dirty="0"/>
          </a:p>
        </p:txBody>
      </p:sp>
      <p:sp>
        <p:nvSpPr>
          <p:cNvPr id="2" name="Rectangle 1">
            <a:extLst>
              <a:ext uri="{FF2B5EF4-FFF2-40B4-BE49-F238E27FC236}">
                <a16:creationId xmlns:a16="http://schemas.microsoft.com/office/drawing/2014/main" id="{0DB0BFED-5953-C6D8-BCAE-7B9485F4F8BA}"/>
              </a:ext>
            </a:extLst>
          </p:cNvPr>
          <p:cNvSpPr/>
          <p:nvPr/>
        </p:nvSpPr>
        <p:spPr>
          <a:xfrm>
            <a:off x="983780" y="6343650"/>
            <a:ext cx="2143944" cy="5081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aphicFrame>
        <p:nvGraphicFramePr>
          <p:cNvPr id="9" name="Table 8">
            <a:extLst>
              <a:ext uri="{FF2B5EF4-FFF2-40B4-BE49-F238E27FC236}">
                <a16:creationId xmlns:a16="http://schemas.microsoft.com/office/drawing/2014/main" id="{3DA0BA1D-33B8-1459-887F-CD5464860FC1}"/>
              </a:ext>
            </a:extLst>
          </p:cNvPr>
          <p:cNvGraphicFramePr>
            <a:graphicFrameLocks noGrp="1"/>
          </p:cNvGraphicFramePr>
          <p:nvPr>
            <p:extLst>
              <p:ext uri="{D42A27DB-BD31-4B8C-83A1-F6EECF244321}">
                <p14:modId xmlns:p14="http://schemas.microsoft.com/office/powerpoint/2010/main" val="1922290441"/>
              </p:ext>
            </p:extLst>
          </p:nvPr>
        </p:nvGraphicFramePr>
        <p:xfrm>
          <a:off x="212229" y="1357319"/>
          <a:ext cx="6000781" cy="2788250"/>
        </p:xfrm>
        <a:graphic>
          <a:graphicData uri="http://schemas.openxmlformats.org/drawingml/2006/table">
            <a:tbl>
              <a:tblPr firstRow="1" bandRow="1">
                <a:tableStyleId>{88D326A9-A81B-9881-C969-13F38E75D658}</a:tableStyleId>
              </a:tblPr>
              <a:tblGrid>
                <a:gridCol w="1725989">
                  <a:extLst>
                    <a:ext uri="{9D8B030D-6E8A-4147-A177-3AD203B41FA5}">
                      <a16:colId xmlns:a16="http://schemas.microsoft.com/office/drawing/2014/main" val="3119383564"/>
                    </a:ext>
                  </a:extLst>
                </a:gridCol>
                <a:gridCol w="4274792">
                  <a:extLst>
                    <a:ext uri="{9D8B030D-6E8A-4147-A177-3AD203B41FA5}">
                      <a16:colId xmlns:a16="http://schemas.microsoft.com/office/drawing/2014/main" val="1162653386"/>
                    </a:ext>
                  </a:extLst>
                </a:gridCol>
              </a:tblGrid>
              <a:tr h="350386">
                <a:tc>
                  <a:txBody>
                    <a:bodyPr/>
                    <a:lstStyle/>
                    <a:p>
                      <a:r>
                        <a:rPr lang="en-US" sz="1400" dirty="0"/>
                        <a:t>Parameter</a:t>
                      </a:r>
                      <a:endParaRPr lang="en-GB" sz="1400" dirty="0"/>
                    </a:p>
                  </a:txBody>
                  <a:tcPr anchor="ctr"/>
                </a:tc>
                <a:tc>
                  <a:txBody>
                    <a:bodyPr/>
                    <a:lstStyle/>
                    <a:p>
                      <a:r>
                        <a:rPr lang="en-US" sz="1400" dirty="0"/>
                        <a:t>Requirements</a:t>
                      </a:r>
                      <a:endParaRPr lang="en-GB" sz="1400" dirty="0"/>
                    </a:p>
                  </a:txBody>
                  <a:tcPr anchor="ctr"/>
                </a:tc>
                <a:extLst>
                  <a:ext uri="{0D108BD9-81ED-4DB2-BD59-A6C34878D82A}">
                    <a16:rowId xmlns:a16="http://schemas.microsoft.com/office/drawing/2014/main" val="1706235708"/>
                  </a:ext>
                </a:extLst>
              </a:tr>
              <a:tr h="350386">
                <a:tc>
                  <a:txBody>
                    <a:bodyPr/>
                    <a:lstStyle/>
                    <a:p>
                      <a:r>
                        <a:rPr lang="en-US" sz="1400" dirty="0">
                          <a:solidFill>
                            <a:srgbClr val="000000"/>
                          </a:solidFill>
                        </a:rPr>
                        <a:t>Bunch charge</a:t>
                      </a:r>
                      <a:endParaRPr lang="en-GB" sz="1400" dirty="0">
                        <a:solidFill>
                          <a:srgbClr val="000000"/>
                        </a:solidFill>
                      </a:endParaRPr>
                    </a:p>
                  </a:txBody>
                  <a:tcPr anchor="ctr"/>
                </a:tc>
                <a:tc>
                  <a:txBody>
                    <a:bodyPr/>
                    <a:lstStyle/>
                    <a:p>
                      <a:r>
                        <a:rPr lang="en-US" sz="1400" b="1" dirty="0">
                          <a:solidFill>
                            <a:srgbClr val="FF0000"/>
                          </a:solidFill>
                        </a:rPr>
                        <a:t>5 – 7 </a:t>
                      </a:r>
                      <a:r>
                        <a:rPr lang="en-US" sz="1400" b="1" dirty="0" err="1">
                          <a:solidFill>
                            <a:srgbClr val="FF0000"/>
                          </a:solidFill>
                        </a:rPr>
                        <a:t>nC</a:t>
                      </a:r>
                      <a:endParaRPr lang="en-GB" sz="1400" b="1" dirty="0">
                        <a:solidFill>
                          <a:srgbClr val="FF0000"/>
                        </a:solidFill>
                      </a:endParaRPr>
                    </a:p>
                  </a:txBody>
                  <a:tcPr anchor="ctr"/>
                </a:tc>
                <a:extLst>
                  <a:ext uri="{0D108BD9-81ED-4DB2-BD59-A6C34878D82A}">
                    <a16:rowId xmlns:a16="http://schemas.microsoft.com/office/drawing/2014/main" val="3701045693"/>
                  </a:ext>
                </a:extLst>
              </a:tr>
              <a:tr h="350386">
                <a:tc>
                  <a:txBody>
                    <a:bodyPr/>
                    <a:lstStyle/>
                    <a:p>
                      <a:r>
                        <a:rPr lang="en-US" sz="1400" dirty="0">
                          <a:solidFill>
                            <a:srgbClr val="000000"/>
                          </a:solidFill>
                        </a:rPr>
                        <a:t>Bunch duration</a:t>
                      </a:r>
                      <a:endParaRPr lang="en-GB" sz="1400" dirty="0">
                        <a:solidFill>
                          <a:srgbClr val="000000"/>
                        </a:solidFill>
                      </a:endParaRPr>
                    </a:p>
                  </a:txBody>
                  <a:tcPr anchor="ctr"/>
                </a:tc>
                <a:tc>
                  <a:txBody>
                    <a:bodyPr/>
                    <a:lstStyle/>
                    <a:p>
                      <a:r>
                        <a:rPr lang="en-US" sz="1400" dirty="0"/>
                        <a:t>~3 </a:t>
                      </a:r>
                      <a:r>
                        <a:rPr lang="en-US" sz="1400" dirty="0" err="1"/>
                        <a:t>ps</a:t>
                      </a:r>
                      <a:r>
                        <a:rPr lang="en-US" sz="1400" dirty="0"/>
                        <a:t> (rms)</a:t>
                      </a:r>
                      <a:endParaRPr lang="en-GB" sz="1400" dirty="0"/>
                    </a:p>
                  </a:txBody>
                  <a:tcPr anchor="ctr"/>
                </a:tc>
                <a:extLst>
                  <a:ext uri="{0D108BD9-81ED-4DB2-BD59-A6C34878D82A}">
                    <a16:rowId xmlns:a16="http://schemas.microsoft.com/office/drawing/2014/main" val="2783392815"/>
                  </a:ext>
                </a:extLst>
              </a:tr>
              <a:tr h="350386">
                <a:tc>
                  <a:txBody>
                    <a:bodyPr/>
                    <a:lstStyle/>
                    <a:p>
                      <a:r>
                        <a:rPr lang="fr-CH" sz="1400" dirty="0" err="1">
                          <a:solidFill>
                            <a:srgbClr val="000000"/>
                          </a:solidFill>
                        </a:rPr>
                        <a:t>Bunch</a:t>
                      </a:r>
                      <a:r>
                        <a:rPr lang="fr-CH" sz="1400" dirty="0">
                          <a:solidFill>
                            <a:srgbClr val="000000"/>
                          </a:solidFill>
                        </a:rPr>
                        <a:t> </a:t>
                      </a:r>
                      <a:r>
                        <a:rPr lang="fr-CH" sz="1400" dirty="0" err="1">
                          <a:solidFill>
                            <a:srgbClr val="000000"/>
                          </a:solidFill>
                        </a:rPr>
                        <a:t>spacing</a:t>
                      </a:r>
                      <a:endParaRPr lang="en-GB" sz="1400" dirty="0">
                        <a:solidFill>
                          <a:srgbClr val="000000"/>
                        </a:solidFill>
                      </a:endParaRPr>
                    </a:p>
                  </a:txBody>
                  <a:tcPr anchor="ctr"/>
                </a:tc>
                <a:tc>
                  <a:txBody>
                    <a:bodyPr/>
                    <a:lstStyle/>
                    <a:p>
                      <a:r>
                        <a:rPr lang="fr-CH" sz="1400" b="1" dirty="0"/>
                        <a:t>25</a:t>
                      </a:r>
                      <a:r>
                        <a:rPr lang="fr-CH" sz="1400" dirty="0"/>
                        <a:t> </a:t>
                      </a:r>
                      <a:r>
                        <a:rPr lang="fr-CH" sz="1400" b="1" dirty="0"/>
                        <a:t>ns</a:t>
                      </a:r>
                      <a:endParaRPr lang="en-GB" sz="1400" b="1" dirty="0"/>
                    </a:p>
                  </a:txBody>
                  <a:tcPr anchor="ctr"/>
                </a:tc>
                <a:extLst>
                  <a:ext uri="{0D108BD9-81ED-4DB2-BD59-A6C34878D82A}">
                    <a16:rowId xmlns:a16="http://schemas.microsoft.com/office/drawing/2014/main" val="3414078491"/>
                  </a:ext>
                </a:extLst>
              </a:tr>
              <a:tr h="433835">
                <a:tc>
                  <a:txBody>
                    <a:bodyPr/>
                    <a:lstStyle/>
                    <a:p>
                      <a:r>
                        <a:rPr lang="en-US" sz="1400" dirty="0">
                          <a:solidFill>
                            <a:srgbClr val="000000"/>
                          </a:solidFill>
                        </a:rPr>
                        <a:t>Bunch number (Nb)</a:t>
                      </a:r>
                      <a:endParaRPr lang="en-GB" sz="1400" dirty="0">
                        <a:solidFill>
                          <a:srgbClr val="000000"/>
                        </a:solidFill>
                      </a:endParaRPr>
                    </a:p>
                  </a:txBody>
                  <a:tcPr anchor="ctr"/>
                </a:tc>
                <a:tc>
                  <a:txBody>
                    <a:bodyPr/>
                    <a:lstStyle/>
                    <a:p>
                      <a:r>
                        <a:rPr lang="en-US" sz="1400" dirty="0"/>
                        <a:t>2 – 4 (depending on operating mode)</a:t>
                      </a:r>
                      <a:endParaRPr lang="en-GB" sz="1400" dirty="0"/>
                    </a:p>
                  </a:txBody>
                  <a:tcPr anchor="ctr"/>
                </a:tc>
                <a:extLst>
                  <a:ext uri="{0D108BD9-81ED-4DB2-BD59-A6C34878D82A}">
                    <a16:rowId xmlns:a16="http://schemas.microsoft.com/office/drawing/2014/main" val="1974089554"/>
                  </a:ext>
                </a:extLst>
              </a:tr>
              <a:tr h="350386">
                <a:tc>
                  <a:txBody>
                    <a:bodyPr/>
                    <a:lstStyle/>
                    <a:p>
                      <a:r>
                        <a:rPr lang="en-US" sz="1400" dirty="0">
                          <a:solidFill>
                            <a:srgbClr val="000000"/>
                          </a:solidFill>
                        </a:rPr>
                        <a:t>Repetition rate</a:t>
                      </a:r>
                      <a:endParaRPr lang="en-GB" sz="1400" dirty="0">
                        <a:solidFill>
                          <a:srgbClr val="000000"/>
                        </a:solidFill>
                      </a:endParaRPr>
                    </a:p>
                  </a:txBody>
                  <a:tcPr anchor="ctr"/>
                </a:tc>
                <a:tc>
                  <a:txBody>
                    <a:bodyPr/>
                    <a:lstStyle/>
                    <a:p>
                      <a:r>
                        <a:rPr lang="en-US" sz="1400" b="1" dirty="0"/>
                        <a:t>Up to 200 Hz</a:t>
                      </a:r>
                      <a:endParaRPr lang="en-GB" sz="1400" b="1" dirty="0"/>
                    </a:p>
                  </a:txBody>
                  <a:tcPr anchor="ctr"/>
                </a:tc>
                <a:extLst>
                  <a:ext uri="{0D108BD9-81ED-4DB2-BD59-A6C34878D82A}">
                    <a16:rowId xmlns:a16="http://schemas.microsoft.com/office/drawing/2014/main" val="2938330099"/>
                  </a:ext>
                </a:extLst>
              </a:tr>
              <a:tr h="406497">
                <a:tc>
                  <a:txBody>
                    <a:bodyPr/>
                    <a:lstStyle/>
                    <a:p>
                      <a:r>
                        <a:rPr lang="en-US" sz="1400" dirty="0">
                          <a:solidFill>
                            <a:srgbClr val="000000"/>
                          </a:solidFill>
                        </a:rPr>
                        <a:t>Transverse emittance</a:t>
                      </a:r>
                      <a:endParaRPr lang="en-GB" sz="1400" dirty="0">
                        <a:solidFill>
                          <a:srgbClr val="000000"/>
                        </a:solidFill>
                      </a:endParaRPr>
                    </a:p>
                  </a:txBody>
                  <a:tcPr anchor="ctr"/>
                </a:tc>
                <a:tc>
                  <a:txBody>
                    <a:bodyPr/>
                    <a:lstStyle/>
                    <a:p>
                      <a:pPr algn="l"/>
                      <a:r>
                        <a:rPr lang="en-US" sz="1400" b="0" dirty="0">
                          <a:solidFill>
                            <a:srgbClr val="0033A0"/>
                          </a:solidFill>
                        </a:rPr>
                        <a:t>~ 7 mm </a:t>
                      </a:r>
                      <a:r>
                        <a:rPr lang="en-US" sz="1400" b="0" dirty="0" err="1">
                          <a:solidFill>
                            <a:srgbClr val="0033A0"/>
                          </a:solidFill>
                        </a:rPr>
                        <a:t>mrad</a:t>
                      </a:r>
                      <a:r>
                        <a:rPr lang="en-US" sz="1400" b="0" dirty="0">
                          <a:solidFill>
                            <a:srgbClr val="0033A0"/>
                          </a:solidFill>
                        </a:rPr>
                        <a:t> (gun), </a:t>
                      </a:r>
                    </a:p>
                    <a:p>
                      <a:pPr algn="l"/>
                      <a:r>
                        <a:rPr lang="en-US" sz="1400" b="0" dirty="0">
                          <a:solidFill>
                            <a:srgbClr val="0033A0"/>
                          </a:solidFill>
                        </a:rPr>
                        <a:t>~ 4 mm </a:t>
                      </a:r>
                      <a:r>
                        <a:rPr lang="en-US" sz="1400" b="0" dirty="0" err="1">
                          <a:solidFill>
                            <a:srgbClr val="0033A0"/>
                          </a:solidFill>
                        </a:rPr>
                        <a:t>mrad</a:t>
                      </a:r>
                      <a:r>
                        <a:rPr lang="en-US" sz="1400" b="0" dirty="0">
                          <a:solidFill>
                            <a:srgbClr val="0033A0"/>
                          </a:solidFill>
                        </a:rPr>
                        <a:t> (200 MeV)</a:t>
                      </a:r>
                      <a:endParaRPr lang="en-GB" sz="1400" b="0" dirty="0">
                        <a:solidFill>
                          <a:srgbClr val="0033A0"/>
                        </a:solidFill>
                      </a:endParaRPr>
                    </a:p>
                  </a:txBody>
                  <a:tcPr anchor="ctr"/>
                </a:tc>
                <a:extLst>
                  <a:ext uri="{0D108BD9-81ED-4DB2-BD59-A6C34878D82A}">
                    <a16:rowId xmlns:a16="http://schemas.microsoft.com/office/drawing/2014/main" val="4250511463"/>
                  </a:ext>
                </a:extLst>
              </a:tr>
            </a:tbl>
          </a:graphicData>
        </a:graphic>
      </p:graphicFrame>
      <p:sp>
        <p:nvSpPr>
          <p:cNvPr id="10" name="TextBox 9">
            <a:extLst>
              <a:ext uri="{FF2B5EF4-FFF2-40B4-BE49-F238E27FC236}">
                <a16:creationId xmlns:a16="http://schemas.microsoft.com/office/drawing/2014/main" id="{FC20F173-530A-5BED-59D4-1C7AC019CA02}"/>
              </a:ext>
            </a:extLst>
          </p:cNvPr>
          <p:cNvSpPr txBox="1"/>
          <p:nvPr/>
        </p:nvSpPr>
        <p:spPr bwMode="auto">
          <a:xfrm>
            <a:off x="0" y="976605"/>
            <a:ext cx="5812591" cy="338554"/>
          </a:xfrm>
          <a:prstGeom prst="rect">
            <a:avLst/>
          </a:prstGeom>
          <a:noFill/>
        </p:spPr>
        <p:txBody>
          <a:bodyPr wrap="square" rtlCol="0">
            <a:spAutoFit/>
          </a:bodyPr>
          <a:lstStyle/>
          <a:p>
            <a:pPr algn="ctr"/>
            <a:r>
              <a:rPr lang="en-US" sz="1600" b="1" dirty="0">
                <a:solidFill>
                  <a:srgbClr val="000000"/>
                </a:solidFill>
              </a:rPr>
              <a:t>Baseline operational parameters for electron production</a:t>
            </a:r>
            <a:endParaRPr lang="en-GB" sz="1600" b="1" dirty="0">
              <a:solidFill>
                <a:srgbClr val="000000"/>
              </a:solidFill>
            </a:endParaRPr>
          </a:p>
        </p:txBody>
      </p:sp>
      <p:sp>
        <p:nvSpPr>
          <p:cNvPr id="6" name="TextBox 5">
            <a:extLst>
              <a:ext uri="{FF2B5EF4-FFF2-40B4-BE49-F238E27FC236}">
                <a16:creationId xmlns:a16="http://schemas.microsoft.com/office/drawing/2014/main" id="{53CAD330-96BA-5446-FD4C-C8E98FEDE86A}"/>
              </a:ext>
            </a:extLst>
          </p:cNvPr>
          <p:cNvSpPr txBox="1"/>
          <p:nvPr/>
        </p:nvSpPr>
        <p:spPr bwMode="auto">
          <a:xfrm>
            <a:off x="3935760" y="3628658"/>
            <a:ext cx="2004557" cy="523220"/>
          </a:xfrm>
          <a:prstGeom prst="rect">
            <a:avLst/>
          </a:prstGeom>
          <a:noFill/>
        </p:spPr>
        <p:txBody>
          <a:bodyPr wrap="square" rtlCol="0">
            <a:spAutoFit/>
          </a:bodyPr>
          <a:lstStyle/>
          <a:p>
            <a:pPr algn="ctr"/>
            <a:r>
              <a:rPr lang="en-US" sz="1400" i="1" dirty="0"/>
              <a:t>To be reviewed with new damping ring</a:t>
            </a:r>
            <a:endParaRPr lang="en-GB" sz="1400" i="1" dirty="0"/>
          </a:p>
        </p:txBody>
      </p:sp>
      <p:sp>
        <p:nvSpPr>
          <p:cNvPr id="5" name="TextBox 4">
            <a:extLst>
              <a:ext uri="{FF2B5EF4-FFF2-40B4-BE49-F238E27FC236}">
                <a16:creationId xmlns:a16="http://schemas.microsoft.com/office/drawing/2014/main" id="{79E6D0DE-D6B4-A9A3-2E44-DA942FE6F85D}"/>
              </a:ext>
            </a:extLst>
          </p:cNvPr>
          <p:cNvSpPr txBox="1"/>
          <p:nvPr/>
        </p:nvSpPr>
        <p:spPr bwMode="auto">
          <a:xfrm>
            <a:off x="178078" y="4342474"/>
            <a:ext cx="5142755" cy="338554"/>
          </a:xfrm>
          <a:prstGeom prst="rect">
            <a:avLst/>
          </a:prstGeom>
          <a:noFill/>
        </p:spPr>
        <p:txBody>
          <a:bodyPr wrap="none" rtlCol="0">
            <a:spAutoFit/>
          </a:bodyPr>
          <a:lstStyle/>
          <a:p>
            <a:pPr algn="ctr"/>
            <a:r>
              <a:rPr lang="en-US" sz="1600" b="1" dirty="0">
                <a:solidFill>
                  <a:srgbClr val="000000"/>
                </a:solidFill>
              </a:rPr>
              <a:t>Minimum laser requirements for Cs</a:t>
            </a:r>
            <a:r>
              <a:rPr lang="en-US" sz="1600" b="1" baseline="-25000" dirty="0">
                <a:solidFill>
                  <a:srgbClr val="000000"/>
                </a:solidFill>
              </a:rPr>
              <a:t>2</a:t>
            </a:r>
            <a:r>
              <a:rPr lang="en-US" sz="1600" b="1" dirty="0">
                <a:solidFill>
                  <a:srgbClr val="000000"/>
                </a:solidFill>
              </a:rPr>
              <a:t>Te and Copper</a:t>
            </a:r>
            <a:endParaRPr lang="en-GB" sz="1600" b="1" dirty="0">
              <a:solidFill>
                <a:srgbClr val="000000"/>
              </a:solidFill>
            </a:endParaRPr>
          </a:p>
        </p:txBody>
      </p:sp>
      <p:graphicFrame>
        <p:nvGraphicFramePr>
          <p:cNvPr id="7" name="Table 6">
            <a:extLst>
              <a:ext uri="{FF2B5EF4-FFF2-40B4-BE49-F238E27FC236}">
                <a16:creationId xmlns:a16="http://schemas.microsoft.com/office/drawing/2014/main" id="{266FBD2D-AAB2-EB51-2FB6-85A5AB4F233C}"/>
              </a:ext>
            </a:extLst>
          </p:cNvPr>
          <p:cNvGraphicFramePr>
            <a:graphicFrameLocks noGrp="1"/>
          </p:cNvGraphicFramePr>
          <p:nvPr>
            <p:extLst>
              <p:ext uri="{D42A27DB-BD31-4B8C-83A1-F6EECF244321}">
                <p14:modId xmlns:p14="http://schemas.microsoft.com/office/powerpoint/2010/main" val="1621667291"/>
              </p:ext>
            </p:extLst>
          </p:nvPr>
        </p:nvGraphicFramePr>
        <p:xfrm>
          <a:off x="179634" y="4713203"/>
          <a:ext cx="5916366" cy="1483360"/>
        </p:xfrm>
        <a:graphic>
          <a:graphicData uri="http://schemas.openxmlformats.org/drawingml/2006/table">
            <a:tbl>
              <a:tblPr firstRow="1" bandRow="1">
                <a:tableStyleId>{88D326A9-A81B-9881-C969-13F38E75D658}</a:tableStyleId>
              </a:tblPr>
              <a:tblGrid>
                <a:gridCol w="2159864">
                  <a:extLst>
                    <a:ext uri="{9D8B030D-6E8A-4147-A177-3AD203B41FA5}">
                      <a16:colId xmlns:a16="http://schemas.microsoft.com/office/drawing/2014/main" val="3119383564"/>
                    </a:ext>
                  </a:extLst>
                </a:gridCol>
                <a:gridCol w="1740278">
                  <a:extLst>
                    <a:ext uri="{9D8B030D-6E8A-4147-A177-3AD203B41FA5}">
                      <a16:colId xmlns:a16="http://schemas.microsoft.com/office/drawing/2014/main" val="1162653386"/>
                    </a:ext>
                  </a:extLst>
                </a:gridCol>
                <a:gridCol w="2016224">
                  <a:extLst>
                    <a:ext uri="{9D8B030D-6E8A-4147-A177-3AD203B41FA5}">
                      <a16:colId xmlns:a16="http://schemas.microsoft.com/office/drawing/2014/main" val="1606958122"/>
                    </a:ext>
                  </a:extLst>
                </a:gridCol>
              </a:tblGrid>
              <a:tr h="370840">
                <a:tc>
                  <a:txBody>
                    <a:bodyPr/>
                    <a:lstStyle/>
                    <a:p>
                      <a:r>
                        <a:rPr lang="en-US" sz="1400" dirty="0"/>
                        <a:t>Parameter</a:t>
                      </a:r>
                      <a:endParaRPr lang="en-GB" sz="1400" dirty="0"/>
                    </a:p>
                  </a:txBody>
                  <a:tcPr anchor="ctr"/>
                </a:tc>
                <a:tc>
                  <a:txBody>
                    <a:bodyPr/>
                    <a:lstStyle/>
                    <a:p>
                      <a:r>
                        <a:rPr lang="en-US" sz="1400" dirty="0"/>
                        <a:t>QE 1% (Cs</a:t>
                      </a:r>
                      <a:r>
                        <a:rPr lang="en-US" sz="1400" baseline="-25000" dirty="0"/>
                        <a:t>2</a:t>
                      </a:r>
                      <a:r>
                        <a:rPr lang="en-US" sz="1400" dirty="0"/>
                        <a:t>Te)</a:t>
                      </a:r>
                      <a:endParaRPr lang="en-GB" sz="1400" dirty="0"/>
                    </a:p>
                  </a:txBody>
                  <a:tcPr anchor="ctr"/>
                </a:tc>
                <a:tc>
                  <a:txBody>
                    <a:bodyPr/>
                    <a:lstStyle/>
                    <a:p>
                      <a:r>
                        <a:rPr lang="en-GB" sz="1400" dirty="0"/>
                        <a:t>QE ~10</a:t>
                      </a:r>
                      <a:r>
                        <a:rPr lang="en-GB" sz="1400" baseline="30000" dirty="0"/>
                        <a:t>-4</a:t>
                      </a:r>
                      <a:r>
                        <a:rPr lang="en-GB" sz="1400" baseline="0" dirty="0"/>
                        <a:t> - </a:t>
                      </a:r>
                      <a:r>
                        <a:rPr lang="en-GB" sz="1400" dirty="0"/>
                        <a:t>10</a:t>
                      </a:r>
                      <a:r>
                        <a:rPr lang="en-GB" sz="1400" baseline="30000" dirty="0"/>
                        <a:t>-5 </a:t>
                      </a:r>
                      <a:r>
                        <a:rPr lang="en-GB" sz="1400" baseline="0" dirty="0"/>
                        <a:t>(Cu)</a:t>
                      </a:r>
                      <a:endParaRPr lang="en-GB" sz="1400" dirty="0"/>
                    </a:p>
                  </a:txBody>
                  <a:tcPr anchor="ctr"/>
                </a:tc>
                <a:extLst>
                  <a:ext uri="{0D108BD9-81ED-4DB2-BD59-A6C34878D82A}">
                    <a16:rowId xmlns:a16="http://schemas.microsoft.com/office/drawing/2014/main" val="1706235708"/>
                  </a:ext>
                </a:extLst>
              </a:tr>
              <a:tr h="370840">
                <a:tc>
                  <a:txBody>
                    <a:bodyPr/>
                    <a:lstStyle/>
                    <a:p>
                      <a:r>
                        <a:rPr lang="en-US" sz="1400" dirty="0">
                          <a:solidFill>
                            <a:srgbClr val="000000"/>
                          </a:solidFill>
                        </a:rPr>
                        <a:t>Pulse energy</a:t>
                      </a:r>
                      <a:endParaRPr lang="en-GB" sz="1400" dirty="0">
                        <a:solidFill>
                          <a:srgbClr val="000000"/>
                        </a:solidFill>
                      </a:endParaRPr>
                    </a:p>
                  </a:txBody>
                  <a:tcPr anchor="ctr"/>
                </a:tc>
                <a:tc>
                  <a:txBody>
                    <a:bodyPr/>
                    <a:lstStyle/>
                    <a:p>
                      <a:r>
                        <a:rPr lang="en-US" sz="1400" b="1" dirty="0">
                          <a:solidFill>
                            <a:srgbClr val="000000"/>
                          </a:solidFill>
                        </a:rPr>
                        <a:t>&gt; 3 µJ</a:t>
                      </a:r>
                      <a:endParaRPr lang="en-GB" sz="1400" b="1" dirty="0">
                        <a:solidFill>
                          <a:srgbClr val="000000"/>
                        </a:solidFill>
                      </a:endParaRPr>
                    </a:p>
                  </a:txBody>
                  <a:tcPr anchor="ctr"/>
                </a:tc>
                <a:tc>
                  <a:txBody>
                    <a:bodyPr/>
                    <a:lstStyle/>
                    <a:p>
                      <a:r>
                        <a:rPr lang="en-US" sz="1400" b="1" dirty="0">
                          <a:solidFill>
                            <a:srgbClr val="000000"/>
                          </a:solidFill>
                        </a:rPr>
                        <a:t>&gt; 200 µJ (&gt; 1 </a:t>
                      </a:r>
                      <a:r>
                        <a:rPr lang="en-US" sz="1400" b="1" dirty="0" err="1">
                          <a:solidFill>
                            <a:srgbClr val="000000"/>
                          </a:solidFill>
                        </a:rPr>
                        <a:t>mJ</a:t>
                      </a:r>
                      <a:r>
                        <a:rPr lang="en-US" sz="1400" b="1" dirty="0">
                          <a:solidFill>
                            <a:srgbClr val="000000"/>
                          </a:solidFill>
                        </a:rPr>
                        <a:t>)</a:t>
                      </a:r>
                      <a:endParaRPr lang="en-GB" sz="1400" b="1" dirty="0">
                        <a:solidFill>
                          <a:srgbClr val="000000"/>
                        </a:solidFill>
                      </a:endParaRPr>
                    </a:p>
                  </a:txBody>
                  <a:tcPr anchor="ctr"/>
                </a:tc>
                <a:extLst>
                  <a:ext uri="{0D108BD9-81ED-4DB2-BD59-A6C34878D82A}">
                    <a16:rowId xmlns:a16="http://schemas.microsoft.com/office/drawing/2014/main" val="3701045693"/>
                  </a:ext>
                </a:extLst>
              </a:tr>
              <a:tr h="370840">
                <a:tc>
                  <a:txBody>
                    <a:bodyPr/>
                    <a:lstStyle/>
                    <a:p>
                      <a:r>
                        <a:rPr lang="en-US" sz="1400" dirty="0">
                          <a:solidFill>
                            <a:srgbClr val="000000"/>
                          </a:solidFill>
                        </a:rPr>
                        <a:t>Pulse duration (tunable)</a:t>
                      </a:r>
                      <a:endParaRPr lang="en-GB" sz="1400" dirty="0">
                        <a:solidFill>
                          <a:srgbClr val="000000"/>
                        </a:solidFill>
                      </a:endParaRPr>
                    </a:p>
                  </a:txBody>
                  <a:tcPr anchor="ctr"/>
                </a:tc>
                <a:tc>
                  <a:txBody>
                    <a:bodyPr/>
                    <a:lstStyle/>
                    <a:p>
                      <a:r>
                        <a:rPr lang="en-US" sz="1400" dirty="0">
                          <a:solidFill>
                            <a:srgbClr val="000000"/>
                          </a:solidFill>
                        </a:rPr>
                        <a:t>1 – 5 </a:t>
                      </a:r>
                      <a:r>
                        <a:rPr lang="en-US" sz="1400" dirty="0" err="1">
                          <a:solidFill>
                            <a:srgbClr val="000000"/>
                          </a:solidFill>
                        </a:rPr>
                        <a:t>ps</a:t>
                      </a:r>
                      <a:r>
                        <a:rPr lang="en-US" sz="1400" dirty="0">
                          <a:solidFill>
                            <a:srgbClr val="000000"/>
                          </a:solidFill>
                        </a:rPr>
                        <a:t> rms</a:t>
                      </a:r>
                      <a:endParaRPr lang="en-GB" sz="1400" dirty="0">
                        <a:solidFill>
                          <a:srgbClr val="000000"/>
                        </a:solidFill>
                      </a:endParaRPr>
                    </a:p>
                  </a:txBody>
                  <a:tcPr anchor="ctr"/>
                </a:tc>
                <a:tc>
                  <a:txBody>
                    <a:bodyPr/>
                    <a:lstStyle/>
                    <a:p>
                      <a:r>
                        <a:rPr lang="en-US" sz="1400" dirty="0">
                          <a:solidFill>
                            <a:srgbClr val="000000"/>
                          </a:solidFill>
                        </a:rPr>
                        <a:t>0.1 – 5 </a:t>
                      </a:r>
                      <a:r>
                        <a:rPr lang="en-US" sz="1400" dirty="0" err="1">
                          <a:solidFill>
                            <a:srgbClr val="000000"/>
                          </a:solidFill>
                        </a:rPr>
                        <a:t>ps</a:t>
                      </a:r>
                      <a:r>
                        <a:rPr lang="en-US" sz="1400" dirty="0">
                          <a:solidFill>
                            <a:srgbClr val="000000"/>
                          </a:solidFill>
                        </a:rPr>
                        <a:t> rms</a:t>
                      </a:r>
                      <a:endParaRPr lang="en-GB" sz="1400" dirty="0">
                        <a:solidFill>
                          <a:srgbClr val="000000"/>
                        </a:solidFill>
                      </a:endParaRPr>
                    </a:p>
                  </a:txBody>
                  <a:tcPr anchor="ctr"/>
                </a:tc>
                <a:extLst>
                  <a:ext uri="{0D108BD9-81ED-4DB2-BD59-A6C34878D82A}">
                    <a16:rowId xmlns:a16="http://schemas.microsoft.com/office/drawing/2014/main" val="2783392815"/>
                  </a:ext>
                </a:extLst>
              </a:tr>
              <a:tr h="370840">
                <a:tc>
                  <a:txBody>
                    <a:bodyPr/>
                    <a:lstStyle/>
                    <a:p>
                      <a:r>
                        <a:rPr lang="en-US" sz="1400" dirty="0">
                          <a:solidFill>
                            <a:srgbClr val="000000"/>
                          </a:solidFill>
                        </a:rPr>
                        <a:t>Wavelength</a:t>
                      </a:r>
                      <a:endParaRPr lang="en-GB" sz="1400" dirty="0">
                        <a:solidFill>
                          <a:srgbClr val="000000"/>
                        </a:solidFill>
                      </a:endParaRPr>
                    </a:p>
                  </a:txBody>
                  <a:tcPr anchor="ctr"/>
                </a:tc>
                <a:tc>
                  <a:txBody>
                    <a:bodyPr/>
                    <a:lstStyle/>
                    <a:p>
                      <a:r>
                        <a:rPr lang="en-US" sz="1400" dirty="0">
                          <a:solidFill>
                            <a:srgbClr val="000000"/>
                          </a:solidFill>
                        </a:rPr>
                        <a:t>257 – 266 nm</a:t>
                      </a:r>
                      <a:endParaRPr lang="en-GB" sz="1400" dirty="0">
                        <a:solidFill>
                          <a:srgbClr val="000000"/>
                        </a:solidFill>
                      </a:endParaRPr>
                    </a:p>
                  </a:txBody>
                  <a:tcPr anchor="ct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400" dirty="0">
                          <a:solidFill>
                            <a:srgbClr val="000000"/>
                          </a:solidFill>
                        </a:rPr>
                        <a:t>257 – 266 nm</a:t>
                      </a:r>
                      <a:endParaRPr lang="en-GB" sz="1400" dirty="0">
                        <a:solidFill>
                          <a:srgbClr val="000000"/>
                        </a:solidFill>
                      </a:endParaRPr>
                    </a:p>
                  </a:txBody>
                  <a:tcPr anchor="ctr"/>
                </a:tc>
                <a:extLst>
                  <a:ext uri="{0D108BD9-81ED-4DB2-BD59-A6C34878D82A}">
                    <a16:rowId xmlns:a16="http://schemas.microsoft.com/office/drawing/2014/main" val="2538155710"/>
                  </a:ext>
                </a:extLst>
              </a:tr>
            </a:tbl>
          </a:graphicData>
        </a:graphic>
      </p:graphicFrame>
      <p:grpSp>
        <p:nvGrpSpPr>
          <p:cNvPr id="27" name="Group 26">
            <a:extLst>
              <a:ext uri="{FF2B5EF4-FFF2-40B4-BE49-F238E27FC236}">
                <a16:creationId xmlns:a16="http://schemas.microsoft.com/office/drawing/2014/main" id="{A008C29B-2C78-706A-A398-9E037C222415}"/>
              </a:ext>
            </a:extLst>
          </p:cNvPr>
          <p:cNvGrpSpPr/>
          <p:nvPr/>
        </p:nvGrpSpPr>
        <p:grpSpPr>
          <a:xfrm>
            <a:off x="10627620" y="3717325"/>
            <a:ext cx="1512490" cy="625149"/>
            <a:chOff x="8069839" y="5374835"/>
            <a:chExt cx="1512490" cy="625149"/>
          </a:xfrm>
        </p:grpSpPr>
        <p:cxnSp>
          <p:nvCxnSpPr>
            <p:cNvPr id="29" name="Straight Connector 28">
              <a:extLst>
                <a:ext uri="{FF2B5EF4-FFF2-40B4-BE49-F238E27FC236}">
                  <a16:creationId xmlns:a16="http://schemas.microsoft.com/office/drawing/2014/main" id="{AF530B72-A452-FB4A-8A60-655570C0A710}"/>
                </a:ext>
              </a:extLst>
            </p:cNvPr>
            <p:cNvCxnSpPr/>
            <p:nvPr/>
          </p:nvCxnSpPr>
          <p:spPr>
            <a:xfrm>
              <a:off x="8180801" y="5517232"/>
              <a:ext cx="186609" cy="0"/>
            </a:xfrm>
            <a:prstGeom prst="line">
              <a:avLst/>
            </a:prstGeom>
            <a:ln>
              <a:solidFill>
                <a:srgbClr val="FF21FF"/>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925DC77-DB54-3E70-E08B-5DB7F0CDC577}"/>
                </a:ext>
              </a:extLst>
            </p:cNvPr>
            <p:cNvCxnSpPr/>
            <p:nvPr/>
          </p:nvCxnSpPr>
          <p:spPr>
            <a:xfrm>
              <a:off x="8180800" y="5687409"/>
              <a:ext cx="186609" cy="0"/>
            </a:xfrm>
            <a:prstGeom prst="line">
              <a:avLst/>
            </a:prstGeom>
            <a:ln>
              <a:solidFill>
                <a:srgbClr val="2121F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9860880-FF54-1CB4-0CB4-6D43514913D9}"/>
                </a:ext>
              </a:extLst>
            </p:cNvPr>
            <p:cNvCxnSpPr/>
            <p:nvPr/>
          </p:nvCxnSpPr>
          <p:spPr>
            <a:xfrm>
              <a:off x="8180800" y="5836103"/>
              <a:ext cx="186609" cy="0"/>
            </a:xfrm>
            <a:prstGeom prst="line">
              <a:avLst/>
            </a:prstGeom>
            <a:ln>
              <a:solidFill>
                <a:srgbClr val="20FF20"/>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095B50B-27EA-1BB9-2040-D5B1E74CC86F}"/>
                </a:ext>
              </a:extLst>
            </p:cNvPr>
            <p:cNvSpPr txBox="1"/>
            <p:nvPr/>
          </p:nvSpPr>
          <p:spPr bwMode="auto">
            <a:xfrm>
              <a:off x="8459906" y="5374835"/>
              <a:ext cx="1122423" cy="276999"/>
            </a:xfrm>
            <a:prstGeom prst="rect">
              <a:avLst/>
            </a:prstGeom>
            <a:noFill/>
          </p:spPr>
          <p:txBody>
            <a:bodyPr wrap="none" rtlCol="0">
              <a:spAutoFit/>
            </a:bodyPr>
            <a:lstStyle/>
            <a:p>
              <a:pPr algn="ctr"/>
              <a:r>
                <a:rPr lang="en-US" sz="1200" dirty="0">
                  <a:solidFill>
                    <a:schemeClr val="tx2"/>
                  </a:solidFill>
                </a:rPr>
                <a:t>257 – 266 nm</a:t>
              </a:r>
              <a:endParaRPr lang="en-GB" sz="1200" dirty="0">
                <a:solidFill>
                  <a:schemeClr val="tx2"/>
                </a:solidFill>
              </a:endParaRPr>
            </a:p>
          </p:txBody>
        </p:sp>
        <p:sp>
          <p:nvSpPr>
            <p:cNvPr id="39" name="TextBox 38">
              <a:extLst>
                <a:ext uri="{FF2B5EF4-FFF2-40B4-BE49-F238E27FC236}">
                  <a16:creationId xmlns:a16="http://schemas.microsoft.com/office/drawing/2014/main" id="{7C255DD2-D325-BC6C-E3EF-903C30B9A201}"/>
                </a:ext>
              </a:extLst>
            </p:cNvPr>
            <p:cNvSpPr txBox="1"/>
            <p:nvPr/>
          </p:nvSpPr>
          <p:spPr bwMode="auto">
            <a:xfrm>
              <a:off x="8459904" y="5548910"/>
              <a:ext cx="1122423" cy="276999"/>
            </a:xfrm>
            <a:prstGeom prst="rect">
              <a:avLst/>
            </a:prstGeom>
            <a:noFill/>
          </p:spPr>
          <p:txBody>
            <a:bodyPr wrap="none" rtlCol="0">
              <a:spAutoFit/>
            </a:bodyPr>
            <a:lstStyle/>
            <a:p>
              <a:pPr algn="ctr"/>
              <a:r>
                <a:rPr lang="en-US" sz="1200" dirty="0">
                  <a:solidFill>
                    <a:schemeClr val="tx2"/>
                  </a:solidFill>
                </a:rPr>
                <a:t>343 – 355 nm</a:t>
              </a:r>
              <a:endParaRPr lang="en-GB" sz="1200" dirty="0">
                <a:solidFill>
                  <a:schemeClr val="tx2"/>
                </a:solidFill>
              </a:endParaRPr>
            </a:p>
          </p:txBody>
        </p:sp>
        <p:sp>
          <p:nvSpPr>
            <p:cNvPr id="43" name="TextBox 42">
              <a:extLst>
                <a:ext uri="{FF2B5EF4-FFF2-40B4-BE49-F238E27FC236}">
                  <a16:creationId xmlns:a16="http://schemas.microsoft.com/office/drawing/2014/main" id="{9DDB7FF5-2A05-362E-77E5-3F11A153DC0A}"/>
                </a:ext>
              </a:extLst>
            </p:cNvPr>
            <p:cNvSpPr txBox="1"/>
            <p:nvPr/>
          </p:nvSpPr>
          <p:spPr bwMode="auto">
            <a:xfrm>
              <a:off x="8459903" y="5722985"/>
              <a:ext cx="1122423" cy="276999"/>
            </a:xfrm>
            <a:prstGeom prst="rect">
              <a:avLst/>
            </a:prstGeom>
            <a:noFill/>
          </p:spPr>
          <p:txBody>
            <a:bodyPr wrap="none" rtlCol="0">
              <a:spAutoFit/>
            </a:bodyPr>
            <a:lstStyle/>
            <a:p>
              <a:pPr algn="ctr"/>
              <a:r>
                <a:rPr lang="en-US" sz="1200" dirty="0">
                  <a:solidFill>
                    <a:schemeClr val="tx2"/>
                  </a:solidFill>
                </a:rPr>
                <a:t>515 – 532 nm</a:t>
              </a:r>
              <a:endParaRPr lang="en-GB" sz="1200" dirty="0">
                <a:solidFill>
                  <a:schemeClr val="tx2"/>
                </a:solidFill>
              </a:endParaRPr>
            </a:p>
          </p:txBody>
        </p:sp>
        <p:sp>
          <p:nvSpPr>
            <p:cNvPr id="45" name="Rectangle 44">
              <a:extLst>
                <a:ext uri="{FF2B5EF4-FFF2-40B4-BE49-F238E27FC236}">
                  <a16:creationId xmlns:a16="http://schemas.microsoft.com/office/drawing/2014/main" id="{01E3FEAC-976C-93A5-708A-E2E1CB4CB31F}"/>
                </a:ext>
              </a:extLst>
            </p:cNvPr>
            <p:cNvSpPr/>
            <p:nvPr/>
          </p:nvSpPr>
          <p:spPr>
            <a:xfrm>
              <a:off x="8069839" y="5374835"/>
              <a:ext cx="1482545" cy="625142"/>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GB"/>
            </a:p>
          </p:txBody>
        </p:sp>
      </p:grpSp>
      <p:sp>
        <p:nvSpPr>
          <p:cNvPr id="46" name="TextBox 45">
            <a:extLst>
              <a:ext uri="{FF2B5EF4-FFF2-40B4-BE49-F238E27FC236}">
                <a16:creationId xmlns:a16="http://schemas.microsoft.com/office/drawing/2014/main" id="{C81A632E-E052-0631-34C2-A811E99625E8}"/>
              </a:ext>
            </a:extLst>
          </p:cNvPr>
          <p:cNvSpPr txBox="1"/>
          <p:nvPr/>
        </p:nvSpPr>
        <p:spPr bwMode="auto">
          <a:xfrm>
            <a:off x="7063564" y="1160789"/>
            <a:ext cx="3877986" cy="338554"/>
          </a:xfrm>
          <a:prstGeom prst="rect">
            <a:avLst/>
          </a:prstGeom>
          <a:noFill/>
        </p:spPr>
        <p:txBody>
          <a:bodyPr wrap="none" rtlCol="0">
            <a:spAutoFit/>
          </a:bodyPr>
          <a:lstStyle/>
          <a:p>
            <a:pPr algn="ctr"/>
            <a:r>
              <a:rPr lang="en-US" sz="1600" dirty="0">
                <a:solidFill>
                  <a:srgbClr val="000000"/>
                </a:solidFill>
              </a:rPr>
              <a:t>Required laser pulse energy on cathode </a:t>
            </a:r>
          </a:p>
        </p:txBody>
      </p:sp>
      <p:sp>
        <p:nvSpPr>
          <p:cNvPr id="48" name="TextBox 47">
            <a:extLst>
              <a:ext uri="{FF2B5EF4-FFF2-40B4-BE49-F238E27FC236}">
                <a16:creationId xmlns:a16="http://schemas.microsoft.com/office/drawing/2014/main" id="{C1207393-6575-0B34-6FC1-FB283D934B60}"/>
              </a:ext>
            </a:extLst>
          </p:cNvPr>
          <p:cNvSpPr txBox="1"/>
          <p:nvPr/>
        </p:nvSpPr>
        <p:spPr bwMode="auto">
          <a:xfrm>
            <a:off x="2755146" y="7812076"/>
            <a:ext cx="7082899" cy="523220"/>
          </a:xfrm>
          <a:prstGeom prst="rect">
            <a:avLst/>
          </a:prstGeom>
          <a:noFill/>
        </p:spPr>
        <p:txBody>
          <a:bodyPr wrap="square" rtlCol="0">
            <a:spAutoFit/>
          </a:bodyPr>
          <a:lstStyle/>
          <a:p>
            <a:r>
              <a:rPr lang="en-US" sz="1400" dirty="0"/>
              <a:t>* While bi-alkali antimonide photocathodes have high QE and operate with green excitation wavelength, their development and usage in photoinjectors is still under study</a:t>
            </a:r>
            <a:endParaRPr lang="en-GB" sz="1400" dirty="0"/>
          </a:p>
        </p:txBody>
      </p:sp>
      <p:sp>
        <p:nvSpPr>
          <p:cNvPr id="15" name="TextBox 14">
            <a:extLst>
              <a:ext uri="{FF2B5EF4-FFF2-40B4-BE49-F238E27FC236}">
                <a16:creationId xmlns:a16="http://schemas.microsoft.com/office/drawing/2014/main" id="{8B5D8A99-A9BD-3D05-FEC2-0AD9632E71B3}"/>
              </a:ext>
            </a:extLst>
          </p:cNvPr>
          <p:cNvSpPr txBox="1"/>
          <p:nvPr/>
        </p:nvSpPr>
        <p:spPr bwMode="auto">
          <a:xfrm>
            <a:off x="6763069" y="4991457"/>
            <a:ext cx="4529689" cy="830997"/>
          </a:xfrm>
          <a:prstGeom prst="rect">
            <a:avLst/>
          </a:prstGeom>
          <a:noFill/>
        </p:spPr>
        <p:txBody>
          <a:bodyPr wrap="square">
            <a:spAutoFit/>
          </a:bodyPr>
          <a:lstStyle/>
          <a:p>
            <a:r>
              <a:rPr lang="en-US" sz="1600" dirty="0" err="1">
                <a:solidFill>
                  <a:srgbClr val="000000"/>
                </a:solidFill>
              </a:rPr>
              <a:t>Cs₂Te</a:t>
            </a:r>
            <a:r>
              <a:rPr lang="en-US" sz="1600" dirty="0">
                <a:solidFill>
                  <a:srgbClr val="000000"/>
                </a:solidFill>
              </a:rPr>
              <a:t> provides the high-efficiency baseline, but Copper remains a robust alternative if sufficient laser pulse energy is available.</a:t>
            </a:r>
            <a:endParaRPr lang="en-GB" sz="1600" dirty="0">
              <a:solidFill>
                <a:srgbClr val="000000"/>
              </a:solidFill>
            </a:endParaRPr>
          </a:p>
        </p:txBody>
      </p:sp>
    </p:spTree>
    <p:extLst>
      <p:ext uri="{BB962C8B-B14F-4D97-AF65-F5344CB8AC3E}">
        <p14:creationId xmlns:p14="http://schemas.microsoft.com/office/powerpoint/2010/main" val="192645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6"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CA18C2C2-7F05-86CF-047F-CE18246BD944}"/>
              </a:ext>
            </a:extLst>
          </p:cNvPr>
          <p:cNvPicPr>
            <a:picLocks noGrp="1" noChangeAspect="1"/>
          </p:cNvPicPr>
          <p:nvPr>
            <p:ph idx="1"/>
          </p:nvPr>
        </p:nvPicPr>
        <p:blipFill>
          <a:blip r:embed="rId3"/>
          <a:stretch>
            <a:fillRect/>
          </a:stretch>
        </p:blipFill>
        <p:spPr>
          <a:xfrm>
            <a:off x="658887" y="1340768"/>
            <a:ext cx="10874226" cy="4608512"/>
          </a:xfrm>
          <a:prstGeom prst="rect">
            <a:avLst/>
          </a:prstGeom>
        </p:spPr>
      </p:pic>
      <p:sp>
        <p:nvSpPr>
          <p:cNvPr id="3" name="Title 2">
            <a:extLst>
              <a:ext uri="{FF2B5EF4-FFF2-40B4-BE49-F238E27FC236}">
                <a16:creationId xmlns:a16="http://schemas.microsoft.com/office/drawing/2014/main" id="{C7292AB8-399D-1205-28AC-11D424F7B0A3}"/>
              </a:ext>
            </a:extLst>
          </p:cNvPr>
          <p:cNvSpPr>
            <a:spLocks noGrp="1"/>
          </p:cNvSpPr>
          <p:nvPr>
            <p:ph type="title"/>
          </p:nvPr>
        </p:nvSpPr>
        <p:spPr/>
        <p:txBody>
          <a:bodyPr/>
          <a:lstStyle/>
          <a:p>
            <a:r>
              <a:rPr lang="en-GB" dirty="0"/>
              <a:t>Photocathodes landscape</a:t>
            </a:r>
          </a:p>
        </p:txBody>
      </p:sp>
      <p:sp>
        <p:nvSpPr>
          <p:cNvPr id="4" name="Date Placeholder 3">
            <a:extLst>
              <a:ext uri="{FF2B5EF4-FFF2-40B4-BE49-F238E27FC236}">
                <a16:creationId xmlns:a16="http://schemas.microsoft.com/office/drawing/2014/main" id="{69510ACC-9276-6193-33AC-F25A90CE574A}"/>
              </a:ext>
            </a:extLst>
          </p:cNvPr>
          <p:cNvSpPr>
            <a:spLocks noGrp="1"/>
          </p:cNvSpPr>
          <p:nvPr>
            <p:ph type="dt" sz="half" idx="10"/>
          </p:nvPr>
        </p:nvSpPr>
        <p:spPr/>
        <p:txBody>
          <a:bodyPr/>
          <a:lstStyle/>
          <a:p>
            <a:pPr>
              <a:defRPr/>
            </a:pPr>
            <a:r>
              <a:rPr lang="en-US" noProof="0"/>
              <a:t>22/09/2026</a:t>
            </a:r>
            <a:endParaRPr lang="en-GB" noProof="0"/>
          </a:p>
        </p:txBody>
      </p:sp>
      <p:sp>
        <p:nvSpPr>
          <p:cNvPr id="5" name="Footer Placeholder 4">
            <a:extLst>
              <a:ext uri="{FF2B5EF4-FFF2-40B4-BE49-F238E27FC236}">
                <a16:creationId xmlns:a16="http://schemas.microsoft.com/office/drawing/2014/main" id="{3F8622A7-C7D4-F929-7026-407CD1BFAFFF}"/>
              </a:ext>
            </a:extLst>
          </p:cNvPr>
          <p:cNvSpPr>
            <a:spLocks noGrp="1"/>
          </p:cNvSpPr>
          <p:nvPr>
            <p:ph type="ftr" sz="quarter" idx="11"/>
          </p:nvPr>
        </p:nvSpPr>
        <p:spPr/>
        <p:txBody>
          <a:bodyPr/>
          <a:lstStyle/>
          <a:p>
            <a:pPr>
              <a:defRPr/>
            </a:pPr>
            <a:r>
              <a:rPr lang="en-GB" noProof="0"/>
              <a:t>G. Tenasini               PhASE2026, Orsay</a:t>
            </a:r>
            <a:endParaRPr lang="en-GB" noProof="0" dirty="0"/>
          </a:p>
        </p:txBody>
      </p:sp>
      <p:sp>
        <p:nvSpPr>
          <p:cNvPr id="6" name="Slide Number Placeholder 5">
            <a:extLst>
              <a:ext uri="{FF2B5EF4-FFF2-40B4-BE49-F238E27FC236}">
                <a16:creationId xmlns:a16="http://schemas.microsoft.com/office/drawing/2014/main" id="{43AA454D-9A14-9EC5-157F-81701E3F10FD}"/>
              </a:ext>
            </a:extLst>
          </p:cNvPr>
          <p:cNvSpPr>
            <a:spLocks noGrp="1"/>
          </p:cNvSpPr>
          <p:nvPr>
            <p:ph type="sldNum" sz="quarter" idx="12"/>
          </p:nvPr>
        </p:nvSpPr>
        <p:spPr/>
        <p:txBody>
          <a:bodyPr/>
          <a:lstStyle/>
          <a:p>
            <a:pPr>
              <a:defRPr/>
            </a:pPr>
            <a:fld id="{8D6C380F-326D-3C40-9EE7-7FBAB0953422}" type="slidenum">
              <a:rPr lang="en-GB" noProof="0" smtClean="0"/>
              <a:t>8</a:t>
            </a:fld>
            <a:endParaRPr lang="en-GB" noProof="0"/>
          </a:p>
        </p:txBody>
      </p:sp>
      <p:sp>
        <p:nvSpPr>
          <p:cNvPr id="8" name="TextBox 7">
            <a:extLst>
              <a:ext uri="{FF2B5EF4-FFF2-40B4-BE49-F238E27FC236}">
                <a16:creationId xmlns:a16="http://schemas.microsoft.com/office/drawing/2014/main" id="{ADE782EE-590D-F279-15A6-5EC9B96B886D}"/>
              </a:ext>
            </a:extLst>
          </p:cNvPr>
          <p:cNvSpPr txBox="1"/>
          <p:nvPr/>
        </p:nvSpPr>
        <p:spPr>
          <a:xfrm>
            <a:off x="10344472" y="5981249"/>
            <a:ext cx="1771639" cy="261610"/>
          </a:xfrm>
          <a:prstGeom prst="rect">
            <a:avLst/>
          </a:prstGeom>
          <a:noFill/>
        </p:spPr>
        <p:txBody>
          <a:bodyPr wrap="none" rtlCol="0">
            <a:spAutoFit/>
          </a:bodyPr>
          <a:lstStyle/>
          <a:p>
            <a:r>
              <a:rPr lang="en-GB" sz="1100" dirty="0">
                <a:solidFill>
                  <a:srgbClr val="0033A0"/>
                </a:solidFill>
              </a:rPr>
              <a:t>Courtesy of E. Granados </a:t>
            </a:r>
          </a:p>
        </p:txBody>
      </p:sp>
    </p:spTree>
    <p:extLst>
      <p:ext uri="{BB962C8B-B14F-4D97-AF65-F5344CB8AC3E}">
        <p14:creationId xmlns:p14="http://schemas.microsoft.com/office/powerpoint/2010/main" val="3901873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3A7F7-A637-0818-6A10-1969D07674A1}"/>
            </a:ext>
          </a:extLst>
        </p:cNvPr>
        <p:cNvGrpSpPr/>
        <p:nvPr/>
      </p:nvGrpSpPr>
      <p:grpSpPr>
        <a:xfrm>
          <a:off x="0" y="0"/>
          <a:ext cx="0" cy="0"/>
          <a:chOff x="0" y="0"/>
          <a:chExt cx="0" cy="0"/>
        </a:xfrm>
      </p:grpSpPr>
      <p:sp>
        <p:nvSpPr>
          <p:cNvPr id="13" name="Title 2">
            <a:extLst>
              <a:ext uri="{FF2B5EF4-FFF2-40B4-BE49-F238E27FC236}">
                <a16:creationId xmlns:a16="http://schemas.microsoft.com/office/drawing/2014/main" id="{34D492E6-0C42-0090-47B5-C741BBDC5D6C}"/>
              </a:ext>
            </a:extLst>
          </p:cNvPr>
          <p:cNvSpPr>
            <a:spLocks noGrp="1"/>
          </p:cNvSpPr>
          <p:nvPr>
            <p:ph type="title"/>
          </p:nvPr>
        </p:nvSpPr>
        <p:spPr>
          <a:xfrm>
            <a:off x="298495" y="341490"/>
            <a:ext cx="11665295" cy="1065742"/>
          </a:xfrm>
        </p:spPr>
        <p:txBody>
          <a:bodyPr/>
          <a:lstStyle/>
          <a:p>
            <a:pPr>
              <a:defRPr/>
            </a:pPr>
            <a:r>
              <a:rPr lang="en-GB" dirty="0"/>
              <a:t>Experience at CERN Photoemission laboratory (CLIC)</a:t>
            </a:r>
          </a:p>
        </p:txBody>
      </p:sp>
      <p:sp>
        <p:nvSpPr>
          <p:cNvPr id="10" name="Date Placeholder 9">
            <a:extLst>
              <a:ext uri="{FF2B5EF4-FFF2-40B4-BE49-F238E27FC236}">
                <a16:creationId xmlns:a16="http://schemas.microsoft.com/office/drawing/2014/main" id="{45FA2229-6223-FB72-BEFB-48BE2913F646}"/>
              </a:ext>
            </a:extLst>
          </p:cNvPr>
          <p:cNvSpPr>
            <a:spLocks noGrp="1"/>
          </p:cNvSpPr>
          <p:nvPr>
            <p:ph type="dt" sz="half" idx="10"/>
          </p:nvPr>
        </p:nvSpPr>
        <p:spPr/>
        <p:txBody>
          <a:bodyPr/>
          <a:lstStyle/>
          <a:p>
            <a:pPr>
              <a:defRPr/>
            </a:pPr>
            <a:r>
              <a:rPr lang="en-US"/>
              <a:t>22/09/2026</a:t>
            </a:r>
            <a:endParaRPr lang="en-US" dirty="0"/>
          </a:p>
        </p:txBody>
      </p:sp>
      <p:sp>
        <p:nvSpPr>
          <p:cNvPr id="11" name="Footer Placeholder 10">
            <a:extLst>
              <a:ext uri="{FF2B5EF4-FFF2-40B4-BE49-F238E27FC236}">
                <a16:creationId xmlns:a16="http://schemas.microsoft.com/office/drawing/2014/main" id="{531D1C0C-D13F-8820-15F8-2BA155E16901}"/>
              </a:ext>
            </a:extLst>
          </p:cNvPr>
          <p:cNvSpPr>
            <a:spLocks noGrp="1"/>
          </p:cNvSpPr>
          <p:nvPr>
            <p:ph type="ftr" sz="quarter" idx="11"/>
          </p:nvPr>
        </p:nvSpPr>
        <p:spPr/>
        <p:txBody>
          <a:bodyPr/>
          <a:lstStyle/>
          <a:p>
            <a:pPr>
              <a:defRPr/>
            </a:pPr>
            <a:r>
              <a:rPr lang="en-US" dirty="0"/>
              <a:t>G. Tenasini               PhASE2026, Orsay</a:t>
            </a:r>
          </a:p>
        </p:txBody>
      </p:sp>
      <p:sp>
        <p:nvSpPr>
          <p:cNvPr id="4" name="Slide Number Placeholder 3">
            <a:extLst>
              <a:ext uri="{FF2B5EF4-FFF2-40B4-BE49-F238E27FC236}">
                <a16:creationId xmlns:a16="http://schemas.microsoft.com/office/drawing/2014/main" id="{ADE60448-686F-5F97-3FBF-7106DE24DD49}"/>
              </a:ext>
            </a:extLst>
          </p:cNvPr>
          <p:cNvSpPr>
            <a:spLocks noGrp="1"/>
          </p:cNvSpPr>
          <p:nvPr>
            <p:ph type="sldNum" sz="quarter" idx="12"/>
          </p:nvPr>
        </p:nvSpPr>
        <p:spPr/>
        <p:txBody>
          <a:bodyPr/>
          <a:lstStyle/>
          <a:p>
            <a:pPr>
              <a:defRPr/>
            </a:pPr>
            <a:fld id="{36B5EA5A-BC32-A742-B11B-8E7414D5B535}" type="slidenum">
              <a:rPr lang="en-US" smtClean="0"/>
              <a:t>9</a:t>
            </a:fld>
            <a:endParaRPr lang="en-US" dirty="0"/>
          </a:p>
        </p:txBody>
      </p:sp>
      <p:sp>
        <p:nvSpPr>
          <p:cNvPr id="2" name="Rectangle 1">
            <a:extLst>
              <a:ext uri="{FF2B5EF4-FFF2-40B4-BE49-F238E27FC236}">
                <a16:creationId xmlns:a16="http://schemas.microsoft.com/office/drawing/2014/main" id="{28E6B635-87C1-E2BA-4885-0610EF96A2AC}"/>
              </a:ext>
            </a:extLst>
          </p:cNvPr>
          <p:cNvSpPr/>
          <p:nvPr/>
        </p:nvSpPr>
        <p:spPr>
          <a:xfrm>
            <a:off x="983780" y="6343650"/>
            <a:ext cx="2143944" cy="5081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34" name="Title 1">
            <a:extLst>
              <a:ext uri="{FF2B5EF4-FFF2-40B4-BE49-F238E27FC236}">
                <a16:creationId xmlns:a16="http://schemas.microsoft.com/office/drawing/2014/main" id="{1CEAFB91-B88F-4272-AE53-EFBD80C5F540}"/>
              </a:ext>
            </a:extLst>
          </p:cNvPr>
          <p:cNvSpPr txBox="1">
            <a:spLocks/>
          </p:cNvSpPr>
          <p:nvPr/>
        </p:nvSpPr>
        <p:spPr bwMode="auto">
          <a:xfrm>
            <a:off x="-163352" y="776366"/>
            <a:ext cx="11932970" cy="2153265"/>
          </a:xfrm>
          <a:prstGeom prst="rect">
            <a:avLst/>
          </a:prstGeom>
          <a:effectLst>
            <a:outerShdw blurRad="50800" dist="38100" dir="2700000" algn="tl" rotWithShape="0">
              <a:prstClr val="black">
                <a:alpha val="40000"/>
              </a:prstClr>
            </a:outerShdw>
          </a:effectLst>
        </p:spPr>
        <p:txBody>
          <a:bodyPr vert="horz" lIns="0" tIns="0" rIns="0" bIns="0" rtlCol="0" anchor="t" anchorCtr="0">
            <a:noAutofit/>
          </a:bodyPr>
          <a:lstStyle>
            <a:lvl1pPr algn="l" defTabSz="914400" eaLnBrk="1" hangingPunct="1">
              <a:lnSpc>
                <a:spcPct val="90000"/>
              </a:lnSpc>
              <a:spcBef>
                <a:spcPts val="0"/>
              </a:spcBef>
              <a:buNone/>
              <a:defRPr sz="3600" b="1">
                <a:solidFill>
                  <a:schemeClr val="tx1"/>
                </a:solidFill>
                <a:latin typeface="+mj-lt"/>
                <a:ea typeface="+mj-ea"/>
                <a:cs typeface="+mj-cs"/>
              </a:defRPr>
            </a:lvl1pPr>
          </a:lstStyle>
          <a:p>
            <a:pPr algn="ctr">
              <a:defRPr/>
            </a:pPr>
            <a:endParaRPr lang="en-GB" sz="3200" i="1" dirty="0">
              <a:solidFill>
                <a:schemeClr val="bg1"/>
              </a:solidFill>
            </a:endParaRPr>
          </a:p>
        </p:txBody>
      </p:sp>
      <p:pic>
        <p:nvPicPr>
          <p:cNvPr id="9" name="Picture 8">
            <a:extLst>
              <a:ext uri="{FF2B5EF4-FFF2-40B4-BE49-F238E27FC236}">
                <a16:creationId xmlns:a16="http://schemas.microsoft.com/office/drawing/2014/main" id="{FBF9A67A-1641-04E5-6B43-7746E59723CB}"/>
              </a:ext>
            </a:extLst>
          </p:cNvPr>
          <p:cNvPicPr>
            <a:picLocks noChangeAspect="1"/>
          </p:cNvPicPr>
          <p:nvPr/>
        </p:nvPicPr>
        <p:blipFill>
          <a:blip r:embed="rId3"/>
          <a:stretch>
            <a:fillRect/>
          </a:stretch>
        </p:blipFill>
        <p:spPr>
          <a:xfrm>
            <a:off x="983780" y="874361"/>
            <a:ext cx="9400715" cy="4611076"/>
          </a:xfrm>
          <a:prstGeom prst="rect">
            <a:avLst/>
          </a:prstGeom>
        </p:spPr>
      </p:pic>
      <p:sp>
        <p:nvSpPr>
          <p:cNvPr id="14" name="TextBox 13">
            <a:extLst>
              <a:ext uri="{FF2B5EF4-FFF2-40B4-BE49-F238E27FC236}">
                <a16:creationId xmlns:a16="http://schemas.microsoft.com/office/drawing/2014/main" id="{9707ACF8-365D-95F0-A6E4-E40E3260F954}"/>
              </a:ext>
            </a:extLst>
          </p:cNvPr>
          <p:cNvSpPr txBox="1"/>
          <p:nvPr/>
        </p:nvSpPr>
        <p:spPr bwMode="auto">
          <a:xfrm>
            <a:off x="285682" y="5577459"/>
            <a:ext cx="11665296" cy="646331"/>
          </a:xfrm>
          <a:prstGeom prst="rect">
            <a:avLst/>
          </a:prstGeom>
          <a:noFill/>
        </p:spPr>
        <p:txBody>
          <a:bodyPr wrap="square" rtlCol="0">
            <a:spAutoFit/>
          </a:bodyPr>
          <a:lstStyle/>
          <a:p>
            <a:r>
              <a:rPr lang="en-GB" dirty="0">
                <a:solidFill>
                  <a:srgbClr val="000000"/>
                </a:solidFill>
              </a:rPr>
              <a:t>Experience in alkali and </a:t>
            </a:r>
            <a:r>
              <a:rPr lang="en-GB" dirty="0" err="1">
                <a:solidFill>
                  <a:srgbClr val="000000"/>
                </a:solidFill>
              </a:rPr>
              <a:t>bialkali</a:t>
            </a:r>
            <a:r>
              <a:rPr lang="en-GB" dirty="0">
                <a:solidFill>
                  <a:srgbClr val="000000"/>
                </a:solidFill>
              </a:rPr>
              <a:t> photocathodes, with Cs</a:t>
            </a:r>
            <a:r>
              <a:rPr lang="en-GB" baseline="-25000" dirty="0">
                <a:solidFill>
                  <a:srgbClr val="000000"/>
                </a:solidFill>
              </a:rPr>
              <a:t>2</a:t>
            </a:r>
            <a:r>
              <a:rPr lang="en-GB" dirty="0">
                <a:solidFill>
                  <a:srgbClr val="000000"/>
                </a:solidFill>
              </a:rPr>
              <a:t>Te current workhorse for CLEAR and AWAKE, and now baseline for FCC-ee photoinjector.</a:t>
            </a:r>
          </a:p>
        </p:txBody>
      </p:sp>
    </p:spTree>
    <p:extLst>
      <p:ext uri="{BB962C8B-B14F-4D97-AF65-F5344CB8AC3E}">
        <p14:creationId xmlns:p14="http://schemas.microsoft.com/office/powerpoint/2010/main" val="3048256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A13AF-672F-169D-AEE3-9F6E1D89EF4C}"/>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E1B7E382-A0DD-2075-F4DB-F31BC1A608AF}"/>
              </a:ext>
            </a:extLst>
          </p:cNvPr>
          <p:cNvPicPr>
            <a:picLocks noGrp="1" noChangeAspect="1"/>
          </p:cNvPicPr>
          <p:nvPr>
            <p:ph idx="1"/>
          </p:nvPr>
        </p:nvPicPr>
        <p:blipFill>
          <a:blip r:embed="rId3"/>
          <a:stretch>
            <a:fillRect/>
          </a:stretch>
        </p:blipFill>
        <p:spPr>
          <a:xfrm>
            <a:off x="-9893" y="1140552"/>
            <a:ext cx="9296400" cy="3276600"/>
          </a:xfrm>
          <a:prstGeom prst="rect">
            <a:avLst/>
          </a:prstGeom>
        </p:spPr>
      </p:pic>
      <p:sp>
        <p:nvSpPr>
          <p:cNvPr id="3" name="Title 2">
            <a:extLst>
              <a:ext uri="{FF2B5EF4-FFF2-40B4-BE49-F238E27FC236}">
                <a16:creationId xmlns:a16="http://schemas.microsoft.com/office/drawing/2014/main" id="{9747DFFE-DBBA-B274-A38F-9E8FB1544ECF}"/>
              </a:ext>
            </a:extLst>
          </p:cNvPr>
          <p:cNvSpPr>
            <a:spLocks noGrp="1"/>
          </p:cNvSpPr>
          <p:nvPr>
            <p:ph type="title"/>
          </p:nvPr>
        </p:nvSpPr>
        <p:spPr/>
        <p:txBody>
          <a:bodyPr/>
          <a:lstStyle/>
          <a:p>
            <a:r>
              <a:rPr lang="en-GB" dirty="0"/>
              <a:t>The photoemission laboratory </a:t>
            </a:r>
          </a:p>
        </p:txBody>
      </p:sp>
      <p:sp>
        <p:nvSpPr>
          <p:cNvPr id="4" name="Date Placeholder 3">
            <a:extLst>
              <a:ext uri="{FF2B5EF4-FFF2-40B4-BE49-F238E27FC236}">
                <a16:creationId xmlns:a16="http://schemas.microsoft.com/office/drawing/2014/main" id="{98AAFA3B-29A2-D851-4DDB-3FBF9B44D1C9}"/>
              </a:ext>
            </a:extLst>
          </p:cNvPr>
          <p:cNvSpPr>
            <a:spLocks noGrp="1"/>
          </p:cNvSpPr>
          <p:nvPr>
            <p:ph type="dt" sz="half" idx="10"/>
          </p:nvPr>
        </p:nvSpPr>
        <p:spPr/>
        <p:txBody>
          <a:bodyPr/>
          <a:lstStyle/>
          <a:p>
            <a:pPr>
              <a:defRPr/>
            </a:pPr>
            <a:r>
              <a:rPr lang="en-US" noProof="0"/>
              <a:t>22/09/2026</a:t>
            </a:r>
            <a:endParaRPr lang="en-GB" noProof="0" dirty="0"/>
          </a:p>
        </p:txBody>
      </p:sp>
      <p:sp>
        <p:nvSpPr>
          <p:cNvPr id="5" name="Footer Placeholder 4">
            <a:extLst>
              <a:ext uri="{FF2B5EF4-FFF2-40B4-BE49-F238E27FC236}">
                <a16:creationId xmlns:a16="http://schemas.microsoft.com/office/drawing/2014/main" id="{EFC908E4-B722-B978-A5AD-32226FE7A328}"/>
              </a:ext>
            </a:extLst>
          </p:cNvPr>
          <p:cNvSpPr>
            <a:spLocks noGrp="1"/>
          </p:cNvSpPr>
          <p:nvPr>
            <p:ph type="ftr" sz="quarter" idx="11"/>
          </p:nvPr>
        </p:nvSpPr>
        <p:spPr>
          <a:xfrm>
            <a:off x="4259262" y="6381328"/>
            <a:ext cx="6572221" cy="365125"/>
          </a:xfrm>
        </p:spPr>
        <p:txBody>
          <a:bodyPr/>
          <a:lstStyle/>
          <a:p>
            <a:pPr>
              <a:defRPr/>
            </a:pPr>
            <a:r>
              <a:rPr lang="en-GB" noProof="0"/>
              <a:t>G. Tenasini               PhASE2026, Orsay</a:t>
            </a:r>
            <a:endParaRPr lang="en-GB" noProof="0" dirty="0"/>
          </a:p>
        </p:txBody>
      </p:sp>
      <p:sp>
        <p:nvSpPr>
          <p:cNvPr id="6" name="Slide Number Placeholder 5">
            <a:extLst>
              <a:ext uri="{FF2B5EF4-FFF2-40B4-BE49-F238E27FC236}">
                <a16:creationId xmlns:a16="http://schemas.microsoft.com/office/drawing/2014/main" id="{2A221F64-0799-A054-55B9-4B2DB0AFD7B1}"/>
              </a:ext>
            </a:extLst>
          </p:cNvPr>
          <p:cNvSpPr>
            <a:spLocks noGrp="1"/>
          </p:cNvSpPr>
          <p:nvPr>
            <p:ph type="sldNum" sz="quarter" idx="12"/>
          </p:nvPr>
        </p:nvSpPr>
        <p:spPr/>
        <p:txBody>
          <a:bodyPr/>
          <a:lstStyle/>
          <a:p>
            <a:pPr>
              <a:defRPr/>
            </a:pPr>
            <a:fld id="{8D6C380F-326D-3C40-9EE7-7FBAB0953422}" type="slidenum">
              <a:rPr lang="en-GB" noProof="0" smtClean="0"/>
              <a:t>10</a:t>
            </a:fld>
            <a:endParaRPr lang="en-GB" noProof="0" dirty="0"/>
          </a:p>
        </p:txBody>
      </p:sp>
      <p:sp>
        <p:nvSpPr>
          <p:cNvPr id="9" name="TextBox 8">
            <a:extLst>
              <a:ext uri="{FF2B5EF4-FFF2-40B4-BE49-F238E27FC236}">
                <a16:creationId xmlns:a16="http://schemas.microsoft.com/office/drawing/2014/main" id="{1AA1C2B6-D63D-8036-BEAA-363BA971CE20}"/>
              </a:ext>
            </a:extLst>
          </p:cNvPr>
          <p:cNvSpPr txBox="1"/>
          <p:nvPr/>
        </p:nvSpPr>
        <p:spPr>
          <a:xfrm>
            <a:off x="5709763" y="4225192"/>
            <a:ext cx="6036043" cy="1979343"/>
          </a:xfrm>
          <a:prstGeom prst="rect">
            <a:avLst/>
          </a:prstGeom>
          <a:solidFill>
            <a:srgbClr val="AFC3D6">
              <a:alpha val="32157"/>
            </a:srgbClr>
          </a:solidFill>
          <a:ln w="28575">
            <a:noFill/>
            <a:miter lim="800000"/>
          </a:ln>
        </p:spPr>
        <p:txBody>
          <a:bodyPr wrap="square" lIns="360000" tIns="180000" rIns="360000" bIns="180000" rtlCol="0">
            <a:spAutoFit/>
          </a:bodyPr>
          <a:lstStyle/>
          <a:p>
            <a:r>
              <a:rPr lang="en-US" sz="1500" b="1" i="0" noProof="0" dirty="0">
                <a:solidFill>
                  <a:srgbClr val="000000"/>
                </a:solidFill>
                <a:effectLst/>
              </a:rPr>
              <a:t>Preparation chamber:</a:t>
            </a:r>
          </a:p>
          <a:p>
            <a:pPr marL="342900" indent="-342900">
              <a:buFont typeface="Wingdings" pitchFamily="2" charset="2"/>
              <a:buChar char="§"/>
            </a:pPr>
            <a:r>
              <a:rPr lang="en-US" sz="1500" i="0" noProof="0" dirty="0">
                <a:solidFill>
                  <a:srgbClr val="000000"/>
                </a:solidFill>
                <a:effectLst/>
              </a:rPr>
              <a:t>Cs and </a:t>
            </a:r>
            <a:r>
              <a:rPr lang="en-US" sz="1500" i="0" noProof="0" dirty="0" err="1">
                <a:solidFill>
                  <a:srgbClr val="000000"/>
                </a:solidFill>
                <a:effectLst/>
              </a:rPr>
              <a:t>Te</a:t>
            </a:r>
            <a:r>
              <a:rPr lang="en-US" sz="1500" i="0" noProof="0" dirty="0">
                <a:solidFill>
                  <a:srgbClr val="000000"/>
                </a:solidFill>
                <a:effectLst/>
              </a:rPr>
              <a:t> deposited on a polished copper plug (Ra &lt; 20nm) via Physical Vapor Deposition;</a:t>
            </a:r>
          </a:p>
          <a:p>
            <a:pPr marL="342900" indent="-342900">
              <a:buFont typeface="Wingdings" pitchFamily="2" charset="2"/>
              <a:buChar char="§"/>
            </a:pPr>
            <a:r>
              <a:rPr lang="en-US" sz="1500" i="0" noProof="0" dirty="0">
                <a:solidFill>
                  <a:srgbClr val="000000"/>
                </a:solidFill>
                <a:effectLst/>
              </a:rPr>
              <a:t>Possibility to monitor QE during growth (1KV extraction voltage): evaporator power adjusted to reach max QE;</a:t>
            </a:r>
          </a:p>
          <a:p>
            <a:pPr marL="342900" indent="-342900">
              <a:buFont typeface="Wingdings" pitchFamily="2" charset="2"/>
              <a:buChar char="§"/>
            </a:pPr>
            <a:r>
              <a:rPr lang="en-US" sz="1500" dirty="0">
                <a:solidFill>
                  <a:srgbClr val="000000"/>
                </a:solidFill>
                <a:ea typeface="Open Sans" panose="020B0606030504020204" pitchFamily="34" charset="0"/>
                <a:cs typeface="Open Sans" panose="020B0606030504020204" pitchFamily="34" charset="0"/>
              </a:rPr>
              <a:t>Co-deposition: Cs and </a:t>
            </a:r>
            <a:r>
              <a:rPr lang="en-US" sz="1500" dirty="0" err="1">
                <a:solidFill>
                  <a:srgbClr val="000000"/>
                </a:solidFill>
                <a:ea typeface="Open Sans" panose="020B0606030504020204" pitchFamily="34" charset="0"/>
                <a:cs typeface="Open Sans" panose="020B0606030504020204" pitchFamily="34" charset="0"/>
              </a:rPr>
              <a:t>Te</a:t>
            </a:r>
            <a:r>
              <a:rPr lang="en-US" sz="1500" dirty="0">
                <a:solidFill>
                  <a:srgbClr val="000000"/>
                </a:solidFill>
                <a:ea typeface="Open Sans" panose="020B0606030504020204" pitchFamily="34" charset="0"/>
                <a:cs typeface="Open Sans" panose="020B0606030504020204" pitchFamily="34" charset="0"/>
              </a:rPr>
              <a:t> evaporated simultaneously. Elements can mix together in the vapor phase.</a:t>
            </a:r>
            <a:endParaRPr lang="en-US" sz="1500" dirty="0">
              <a:solidFill>
                <a:srgbClr val="000000"/>
              </a:solidFill>
            </a:endParaRPr>
          </a:p>
        </p:txBody>
      </p:sp>
      <p:sp>
        <p:nvSpPr>
          <p:cNvPr id="10" name="TextBox 9">
            <a:extLst>
              <a:ext uri="{FF2B5EF4-FFF2-40B4-BE49-F238E27FC236}">
                <a16:creationId xmlns:a16="http://schemas.microsoft.com/office/drawing/2014/main" id="{5F751C39-75EB-C3F5-DD73-140C6E90CAA7}"/>
              </a:ext>
            </a:extLst>
          </p:cNvPr>
          <p:cNvSpPr txBox="1"/>
          <p:nvPr/>
        </p:nvSpPr>
        <p:spPr>
          <a:xfrm>
            <a:off x="429095" y="4225192"/>
            <a:ext cx="2746014" cy="1979343"/>
          </a:xfrm>
          <a:prstGeom prst="rect">
            <a:avLst/>
          </a:prstGeom>
          <a:solidFill>
            <a:srgbClr val="92D050">
              <a:alpha val="30980"/>
            </a:srgbClr>
          </a:solidFill>
          <a:ln w="28575">
            <a:noFill/>
            <a:miter lim="800000"/>
          </a:ln>
        </p:spPr>
        <p:txBody>
          <a:bodyPr wrap="square" lIns="360000" tIns="180000" rIns="360000" bIns="180000" rtlCol="0">
            <a:spAutoFit/>
          </a:bodyPr>
          <a:lstStyle/>
          <a:p>
            <a:r>
              <a:rPr lang="en-US" sz="1500" b="1" i="0" noProof="0" dirty="0">
                <a:solidFill>
                  <a:srgbClr val="000000"/>
                </a:solidFill>
                <a:effectLst/>
              </a:rPr>
              <a:t>Characterization beamline:</a:t>
            </a:r>
          </a:p>
          <a:p>
            <a:pPr marL="342900" indent="-342900">
              <a:buFont typeface="Wingdings" pitchFamily="2" charset="2"/>
              <a:buChar char="§"/>
            </a:pPr>
            <a:r>
              <a:rPr lang="en-US" sz="1500" i="0" noProof="0" dirty="0">
                <a:solidFill>
                  <a:srgbClr val="000000"/>
                </a:solidFill>
                <a:effectLst/>
              </a:rPr>
              <a:t>65 kV DC gun with diagnostics </a:t>
            </a:r>
            <a:r>
              <a:rPr lang="en-US" sz="1500" dirty="0">
                <a:solidFill>
                  <a:srgbClr val="000000"/>
                </a:solidFill>
              </a:rPr>
              <a:t>and</a:t>
            </a:r>
            <a:r>
              <a:rPr lang="en-US" sz="1500" i="0" noProof="0" dirty="0">
                <a:solidFill>
                  <a:srgbClr val="000000"/>
                </a:solidFill>
                <a:effectLst/>
              </a:rPr>
              <a:t> focusing solenoids;</a:t>
            </a:r>
          </a:p>
          <a:p>
            <a:pPr marL="342900" indent="-342900">
              <a:buFont typeface="Wingdings" pitchFamily="2" charset="2"/>
              <a:buChar char="§"/>
            </a:pPr>
            <a:r>
              <a:rPr lang="en-US" sz="1500" noProof="0" dirty="0">
                <a:solidFill>
                  <a:srgbClr val="000000"/>
                </a:solidFill>
              </a:rPr>
              <a:t>Motorized stage for QE maps;</a:t>
            </a:r>
          </a:p>
        </p:txBody>
      </p:sp>
      <p:sp>
        <p:nvSpPr>
          <p:cNvPr id="20" name="TextBox 19">
            <a:extLst>
              <a:ext uri="{FF2B5EF4-FFF2-40B4-BE49-F238E27FC236}">
                <a16:creationId xmlns:a16="http://schemas.microsoft.com/office/drawing/2014/main" id="{9EAE945E-405A-0523-86C7-60C76F17F527}"/>
              </a:ext>
            </a:extLst>
          </p:cNvPr>
          <p:cNvSpPr txBox="1"/>
          <p:nvPr/>
        </p:nvSpPr>
        <p:spPr>
          <a:xfrm rot="16200000">
            <a:off x="10559286" y="2610946"/>
            <a:ext cx="2927404" cy="261610"/>
          </a:xfrm>
          <a:prstGeom prst="rect">
            <a:avLst/>
          </a:prstGeom>
          <a:noFill/>
        </p:spPr>
        <p:txBody>
          <a:bodyPr wrap="none" rtlCol="0">
            <a:spAutoFit/>
          </a:bodyPr>
          <a:lstStyle/>
          <a:p>
            <a:r>
              <a:rPr lang="en-US" sz="1100" dirty="0">
                <a:latin typeface="Open Sans" panose="020B0606030504020204" pitchFamily="34" charset="0"/>
                <a:ea typeface="Open Sans" panose="020B0606030504020204" pitchFamily="34" charset="0"/>
                <a:cs typeface="Open Sans" panose="020B0606030504020204" pitchFamily="34" charset="0"/>
              </a:rPr>
              <a:t>Phys. Rev. Accel. Beams </a:t>
            </a:r>
            <a:r>
              <a:rPr lang="en-US" sz="1100" b="1" dirty="0">
                <a:latin typeface="Open Sans" panose="020B0606030504020204" pitchFamily="34" charset="0"/>
                <a:ea typeface="Open Sans" panose="020B0606030504020204" pitchFamily="34" charset="0"/>
                <a:cs typeface="Open Sans" panose="020B0606030504020204" pitchFamily="34" charset="0"/>
              </a:rPr>
              <a:t>27</a:t>
            </a:r>
            <a:r>
              <a:rPr lang="en-US" sz="1100" dirty="0">
                <a:latin typeface="Open Sans" panose="020B0606030504020204" pitchFamily="34" charset="0"/>
                <a:ea typeface="Open Sans" panose="020B0606030504020204" pitchFamily="34" charset="0"/>
                <a:cs typeface="Open Sans" panose="020B0606030504020204" pitchFamily="34" charset="0"/>
              </a:rPr>
              <a:t>, 023401 (2024)</a:t>
            </a:r>
            <a:endParaRPr lang="en-GB" sz="1100" dirty="0">
              <a:solidFill>
                <a:schemeClr val="bg2"/>
              </a:solidFill>
            </a:endParaRPr>
          </a:p>
        </p:txBody>
      </p:sp>
      <p:sp>
        <p:nvSpPr>
          <p:cNvPr id="2" name="TextBox 1">
            <a:extLst>
              <a:ext uri="{FF2B5EF4-FFF2-40B4-BE49-F238E27FC236}">
                <a16:creationId xmlns:a16="http://schemas.microsoft.com/office/drawing/2014/main" id="{9ACCE4A3-9BB6-0E21-0900-53679F47D5C5}"/>
              </a:ext>
            </a:extLst>
          </p:cNvPr>
          <p:cNvSpPr txBox="1"/>
          <p:nvPr/>
        </p:nvSpPr>
        <p:spPr bwMode="auto">
          <a:xfrm>
            <a:off x="388177" y="938908"/>
            <a:ext cx="11665296" cy="369332"/>
          </a:xfrm>
          <a:prstGeom prst="rect">
            <a:avLst/>
          </a:prstGeom>
          <a:noFill/>
        </p:spPr>
        <p:txBody>
          <a:bodyPr wrap="square" rtlCol="0">
            <a:spAutoFit/>
          </a:bodyPr>
          <a:lstStyle/>
          <a:p>
            <a:r>
              <a:rPr lang="en-GB" dirty="0">
                <a:solidFill>
                  <a:srgbClr val="000000"/>
                </a:solidFill>
              </a:rPr>
              <a:t>A setup for semiconductors photocathode production and full characterization.</a:t>
            </a:r>
          </a:p>
        </p:txBody>
      </p:sp>
      <p:grpSp>
        <p:nvGrpSpPr>
          <p:cNvPr id="16" name="Group 15">
            <a:extLst>
              <a:ext uri="{FF2B5EF4-FFF2-40B4-BE49-F238E27FC236}">
                <a16:creationId xmlns:a16="http://schemas.microsoft.com/office/drawing/2014/main" id="{E4CA25CF-F3F1-7C10-6B82-523BA2096FFA}"/>
              </a:ext>
            </a:extLst>
          </p:cNvPr>
          <p:cNvGrpSpPr/>
          <p:nvPr/>
        </p:nvGrpSpPr>
        <p:grpSpPr>
          <a:xfrm>
            <a:off x="6971780" y="1395149"/>
            <a:ext cx="4926435" cy="2073145"/>
            <a:chOff x="6971780" y="1395149"/>
            <a:chExt cx="4926435" cy="2073145"/>
          </a:xfrm>
        </p:grpSpPr>
        <p:pic>
          <p:nvPicPr>
            <p:cNvPr id="19" name="Picture 18">
              <a:extLst>
                <a:ext uri="{FF2B5EF4-FFF2-40B4-BE49-F238E27FC236}">
                  <a16:creationId xmlns:a16="http://schemas.microsoft.com/office/drawing/2014/main" id="{DB1EF9A9-2CF6-D64D-D87A-5CD6E54A984F}"/>
                </a:ext>
              </a:extLst>
            </p:cNvPr>
            <p:cNvPicPr>
              <a:picLocks noChangeAspect="1"/>
            </p:cNvPicPr>
            <p:nvPr/>
          </p:nvPicPr>
          <p:blipFill>
            <a:blip r:embed="rId4"/>
            <a:srcRect l="12215" r="6574" b="52637"/>
            <a:stretch>
              <a:fillRect/>
            </a:stretch>
          </p:blipFill>
          <p:spPr>
            <a:xfrm>
              <a:off x="8971245" y="1710910"/>
              <a:ext cx="2853722" cy="1733556"/>
            </a:xfrm>
            <a:prstGeom prst="rect">
              <a:avLst/>
            </a:prstGeom>
          </p:spPr>
        </p:pic>
        <p:grpSp>
          <p:nvGrpSpPr>
            <p:cNvPr id="14" name="Group 13">
              <a:extLst>
                <a:ext uri="{FF2B5EF4-FFF2-40B4-BE49-F238E27FC236}">
                  <a16:creationId xmlns:a16="http://schemas.microsoft.com/office/drawing/2014/main" id="{5787FEC8-D298-E48E-D3AC-8C9B4DA12AFF}"/>
                </a:ext>
              </a:extLst>
            </p:cNvPr>
            <p:cNvGrpSpPr/>
            <p:nvPr/>
          </p:nvGrpSpPr>
          <p:grpSpPr>
            <a:xfrm>
              <a:off x="6971780" y="1395149"/>
              <a:ext cx="4926435" cy="2073145"/>
              <a:chOff x="10195829" y="26503007"/>
              <a:chExt cx="8973614" cy="3488273"/>
            </a:xfrm>
          </p:grpSpPr>
          <p:sp>
            <p:nvSpPr>
              <p:cNvPr id="11" name="Rectangle: Rounded Corners 9">
                <a:extLst>
                  <a:ext uri="{FF2B5EF4-FFF2-40B4-BE49-F238E27FC236}">
                    <a16:creationId xmlns:a16="http://schemas.microsoft.com/office/drawing/2014/main" id="{B6BA8D4C-2DB4-F6E4-E14B-0EE73B06BAB3}"/>
                  </a:ext>
                </a:extLst>
              </p:cNvPr>
              <p:cNvSpPr/>
              <p:nvPr/>
            </p:nvSpPr>
            <p:spPr bwMode="auto">
              <a:xfrm>
                <a:off x="13704482" y="26503007"/>
                <a:ext cx="5464961" cy="3488273"/>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noProof="0" dirty="0"/>
              </a:p>
            </p:txBody>
          </p:sp>
          <p:cxnSp>
            <p:nvCxnSpPr>
              <p:cNvPr id="12" name="Straight Connector 11">
                <a:extLst>
                  <a:ext uri="{FF2B5EF4-FFF2-40B4-BE49-F238E27FC236}">
                    <a16:creationId xmlns:a16="http://schemas.microsoft.com/office/drawing/2014/main" id="{190B6DFD-3119-F472-A587-F24EE5DD905D}"/>
                  </a:ext>
                </a:extLst>
              </p:cNvPr>
              <p:cNvCxnSpPr>
                <a:cxnSpLocks/>
              </p:cNvCxnSpPr>
              <p:nvPr/>
            </p:nvCxnSpPr>
            <p:spPr bwMode="auto">
              <a:xfrm>
                <a:off x="10195829" y="28687999"/>
                <a:ext cx="3973756" cy="1303281"/>
              </a:xfrm>
              <a:prstGeom prst="line">
                <a:avLst/>
              </a:prstGeom>
              <a:ln w="6350">
                <a:prstDash val="dash"/>
              </a:ln>
            </p:spPr>
            <p:style>
              <a:lnRef idx="2">
                <a:schemeClr val="accent2"/>
              </a:lnRef>
              <a:fillRef idx="0">
                <a:schemeClr val="accent2"/>
              </a:fillRef>
              <a:effectRef idx="1">
                <a:schemeClr val="accent2"/>
              </a:effectRef>
              <a:fontRef idx="minor">
                <a:schemeClr val="tx1"/>
              </a:fontRef>
            </p:style>
          </p:cxnSp>
          <p:cxnSp>
            <p:nvCxnSpPr>
              <p:cNvPr id="13" name="Straight Connector 12">
                <a:extLst>
                  <a:ext uri="{FF2B5EF4-FFF2-40B4-BE49-F238E27FC236}">
                    <a16:creationId xmlns:a16="http://schemas.microsoft.com/office/drawing/2014/main" id="{EE1197FF-E3AA-0E7A-26A3-718684576F40}"/>
                  </a:ext>
                </a:extLst>
              </p:cNvPr>
              <p:cNvCxnSpPr>
                <a:cxnSpLocks/>
              </p:cNvCxnSpPr>
              <p:nvPr/>
            </p:nvCxnSpPr>
            <p:spPr bwMode="auto">
              <a:xfrm flipV="1">
                <a:off x="10195829" y="26503007"/>
                <a:ext cx="3973756" cy="1475540"/>
              </a:xfrm>
              <a:prstGeom prst="line">
                <a:avLst/>
              </a:prstGeom>
              <a:ln w="6350">
                <a:prstDash val="dash"/>
              </a:ln>
            </p:spPr>
            <p:style>
              <a:lnRef idx="2">
                <a:schemeClr val="accent2"/>
              </a:lnRef>
              <a:fillRef idx="0">
                <a:schemeClr val="accent2"/>
              </a:fillRef>
              <a:effectRef idx="1">
                <a:schemeClr val="accent2"/>
              </a:effectRef>
              <a:fontRef idx="minor">
                <a:schemeClr val="tx1"/>
              </a:fontRef>
            </p:style>
          </p:cxnSp>
        </p:grpSp>
        <p:sp>
          <p:nvSpPr>
            <p:cNvPr id="8" name="TextBox 7">
              <a:extLst>
                <a:ext uri="{FF2B5EF4-FFF2-40B4-BE49-F238E27FC236}">
                  <a16:creationId xmlns:a16="http://schemas.microsoft.com/office/drawing/2014/main" id="{A4EEF506-E401-DBFF-567A-303AD6565025}"/>
                </a:ext>
              </a:extLst>
            </p:cNvPr>
            <p:cNvSpPr txBox="1"/>
            <p:nvPr/>
          </p:nvSpPr>
          <p:spPr bwMode="auto">
            <a:xfrm>
              <a:off x="9533011" y="1433830"/>
              <a:ext cx="1805312" cy="369332"/>
            </a:xfrm>
            <a:prstGeom prst="rect">
              <a:avLst/>
            </a:prstGeom>
            <a:noFill/>
          </p:spPr>
          <p:txBody>
            <a:bodyPr wrap="square" rtlCol="0">
              <a:spAutoFit/>
            </a:bodyPr>
            <a:lstStyle/>
            <a:p>
              <a:r>
                <a:rPr lang="en-GB" dirty="0"/>
                <a:t>Co-deposition</a:t>
              </a:r>
            </a:p>
          </p:txBody>
        </p:sp>
      </p:grpSp>
      <p:pic>
        <p:nvPicPr>
          <p:cNvPr id="15" name="Picture 14">
            <a:extLst>
              <a:ext uri="{FF2B5EF4-FFF2-40B4-BE49-F238E27FC236}">
                <a16:creationId xmlns:a16="http://schemas.microsoft.com/office/drawing/2014/main" id="{EFC233CD-1F3A-7D1B-AC07-89206D954090}"/>
              </a:ext>
            </a:extLst>
          </p:cNvPr>
          <p:cNvPicPr>
            <a:picLocks noChangeAspect="1"/>
          </p:cNvPicPr>
          <p:nvPr/>
        </p:nvPicPr>
        <p:blipFill>
          <a:blip r:embed="rId5"/>
          <a:stretch>
            <a:fillRect/>
          </a:stretch>
        </p:blipFill>
        <p:spPr>
          <a:xfrm>
            <a:off x="3275562" y="4320935"/>
            <a:ext cx="2280724" cy="1787855"/>
          </a:xfrm>
          <a:prstGeom prst="rect">
            <a:avLst/>
          </a:prstGeom>
        </p:spPr>
      </p:pic>
      <p:sp>
        <p:nvSpPr>
          <p:cNvPr id="21" name="TextBox 20">
            <a:extLst>
              <a:ext uri="{FF2B5EF4-FFF2-40B4-BE49-F238E27FC236}">
                <a16:creationId xmlns:a16="http://schemas.microsoft.com/office/drawing/2014/main" id="{AF85D379-F1CC-18F6-900A-AB936B323091}"/>
              </a:ext>
            </a:extLst>
          </p:cNvPr>
          <p:cNvSpPr txBox="1"/>
          <p:nvPr/>
        </p:nvSpPr>
        <p:spPr bwMode="auto">
          <a:xfrm>
            <a:off x="3158518" y="3948193"/>
            <a:ext cx="1048788" cy="276999"/>
          </a:xfrm>
          <a:prstGeom prst="rect">
            <a:avLst/>
          </a:prstGeom>
          <a:noFill/>
        </p:spPr>
        <p:txBody>
          <a:bodyPr wrap="square">
            <a:spAutoFit/>
          </a:bodyPr>
          <a:lstStyle/>
          <a:p>
            <a:r>
              <a:rPr lang="en-US" sz="1200" dirty="0">
                <a:solidFill>
                  <a:srgbClr val="000000"/>
                </a:solidFill>
              </a:rPr>
              <a:t>266 nm </a:t>
            </a:r>
            <a:endParaRPr lang="en-GB" sz="1200" dirty="0"/>
          </a:p>
        </p:txBody>
      </p:sp>
      <p:sp>
        <p:nvSpPr>
          <p:cNvPr id="23" name="TextBox 22">
            <a:extLst>
              <a:ext uri="{FF2B5EF4-FFF2-40B4-BE49-F238E27FC236}">
                <a16:creationId xmlns:a16="http://schemas.microsoft.com/office/drawing/2014/main" id="{3F9D072B-F374-CD81-FAF2-D931FC307723}"/>
              </a:ext>
            </a:extLst>
          </p:cNvPr>
          <p:cNvSpPr txBox="1"/>
          <p:nvPr/>
        </p:nvSpPr>
        <p:spPr bwMode="auto">
          <a:xfrm>
            <a:off x="5297641" y="1351821"/>
            <a:ext cx="6109854" cy="276999"/>
          </a:xfrm>
          <a:prstGeom prst="rect">
            <a:avLst/>
          </a:prstGeom>
          <a:noFill/>
        </p:spPr>
        <p:txBody>
          <a:bodyPr wrap="square">
            <a:spAutoFit/>
          </a:bodyPr>
          <a:lstStyle/>
          <a:p>
            <a:r>
              <a:rPr lang="en-US" sz="1200" dirty="0">
                <a:solidFill>
                  <a:srgbClr val="000000"/>
                </a:solidFill>
              </a:rPr>
              <a:t>p ~10</a:t>
            </a:r>
            <a:r>
              <a:rPr lang="en-US" sz="1200" baseline="30000" dirty="0">
                <a:solidFill>
                  <a:srgbClr val="000000"/>
                </a:solidFill>
              </a:rPr>
              <a:t>-11</a:t>
            </a:r>
            <a:r>
              <a:rPr lang="en-US" sz="1200" dirty="0">
                <a:solidFill>
                  <a:srgbClr val="000000"/>
                </a:solidFill>
              </a:rPr>
              <a:t> mbar</a:t>
            </a:r>
            <a:endParaRPr lang="en-GB" sz="1200" dirty="0"/>
          </a:p>
        </p:txBody>
      </p:sp>
    </p:spTree>
    <p:extLst>
      <p:ext uri="{BB962C8B-B14F-4D97-AF65-F5344CB8AC3E}">
        <p14:creationId xmlns:p14="http://schemas.microsoft.com/office/powerpoint/2010/main" val="55883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2A3E13-5F72-0B91-8BC1-3D93F3ABE5D0}"/>
              </a:ext>
            </a:extLst>
          </p:cNvPr>
          <p:cNvSpPr>
            <a:spLocks noGrp="1"/>
          </p:cNvSpPr>
          <p:nvPr>
            <p:ph type="title"/>
          </p:nvPr>
        </p:nvSpPr>
        <p:spPr/>
        <p:txBody>
          <a:bodyPr/>
          <a:lstStyle/>
          <a:p>
            <a:r>
              <a:rPr lang="en-GB" dirty="0"/>
              <a:t>DC gun digital twin</a:t>
            </a:r>
          </a:p>
        </p:txBody>
      </p:sp>
      <p:sp>
        <p:nvSpPr>
          <p:cNvPr id="4" name="Date Placeholder 3">
            <a:extLst>
              <a:ext uri="{FF2B5EF4-FFF2-40B4-BE49-F238E27FC236}">
                <a16:creationId xmlns:a16="http://schemas.microsoft.com/office/drawing/2014/main" id="{8D5C17ED-2A41-02E5-16B4-AD92FFEB4896}"/>
              </a:ext>
            </a:extLst>
          </p:cNvPr>
          <p:cNvSpPr>
            <a:spLocks noGrp="1"/>
          </p:cNvSpPr>
          <p:nvPr>
            <p:ph type="dt" sz="half" idx="10"/>
          </p:nvPr>
        </p:nvSpPr>
        <p:spPr/>
        <p:txBody>
          <a:bodyPr/>
          <a:lstStyle/>
          <a:p>
            <a:pPr>
              <a:defRPr/>
            </a:pPr>
            <a:r>
              <a:rPr lang="en-US"/>
              <a:t>22/09/2026</a:t>
            </a:r>
            <a:endParaRPr lang="en-US" dirty="0"/>
          </a:p>
        </p:txBody>
      </p:sp>
      <p:sp>
        <p:nvSpPr>
          <p:cNvPr id="5" name="Footer Placeholder 4">
            <a:extLst>
              <a:ext uri="{FF2B5EF4-FFF2-40B4-BE49-F238E27FC236}">
                <a16:creationId xmlns:a16="http://schemas.microsoft.com/office/drawing/2014/main" id="{5A1792F1-F9FC-DBDD-5E7A-DC84B24A455F}"/>
              </a:ext>
            </a:extLst>
          </p:cNvPr>
          <p:cNvSpPr>
            <a:spLocks noGrp="1"/>
          </p:cNvSpPr>
          <p:nvPr>
            <p:ph type="ftr" sz="quarter" idx="11"/>
          </p:nvPr>
        </p:nvSpPr>
        <p:spPr/>
        <p:txBody>
          <a:bodyPr/>
          <a:lstStyle/>
          <a:p>
            <a:pPr>
              <a:defRPr/>
            </a:pPr>
            <a:r>
              <a:rPr lang="en-US"/>
              <a:t>G. Tenasini               PhASE2026, Orsay</a:t>
            </a:r>
            <a:endParaRPr lang="en-US" dirty="0"/>
          </a:p>
        </p:txBody>
      </p:sp>
      <p:sp>
        <p:nvSpPr>
          <p:cNvPr id="6" name="Slide Number Placeholder 5">
            <a:extLst>
              <a:ext uri="{FF2B5EF4-FFF2-40B4-BE49-F238E27FC236}">
                <a16:creationId xmlns:a16="http://schemas.microsoft.com/office/drawing/2014/main" id="{5E0E546E-FFF3-76D3-F32F-FB4AC6CB78C7}"/>
              </a:ext>
            </a:extLst>
          </p:cNvPr>
          <p:cNvSpPr>
            <a:spLocks noGrp="1"/>
          </p:cNvSpPr>
          <p:nvPr>
            <p:ph type="sldNum" sz="quarter" idx="12"/>
          </p:nvPr>
        </p:nvSpPr>
        <p:spPr/>
        <p:txBody>
          <a:bodyPr/>
          <a:lstStyle/>
          <a:p>
            <a:pPr>
              <a:defRPr/>
            </a:pPr>
            <a:fld id="{36B5EA5A-BC32-A742-B11B-8E7414D5B535}" type="slidenum">
              <a:rPr lang="en-US" smtClean="0"/>
              <a:t>11</a:t>
            </a:fld>
            <a:endParaRPr lang="en-US" dirty="0"/>
          </a:p>
        </p:txBody>
      </p:sp>
      <p:pic>
        <p:nvPicPr>
          <p:cNvPr id="7" name="Content Placeholder 6">
            <a:extLst>
              <a:ext uri="{FF2B5EF4-FFF2-40B4-BE49-F238E27FC236}">
                <a16:creationId xmlns:a16="http://schemas.microsoft.com/office/drawing/2014/main" id="{3302E60F-1E71-051F-870A-B43EDFEA2DB9}"/>
              </a:ext>
            </a:extLst>
          </p:cNvPr>
          <p:cNvPicPr>
            <a:picLocks noChangeAspect="1"/>
          </p:cNvPicPr>
          <p:nvPr/>
        </p:nvPicPr>
        <p:blipFill>
          <a:blip r:embed="rId3"/>
          <a:srcRect l="2900" t="4972"/>
          <a:stretch>
            <a:fillRect/>
          </a:stretch>
        </p:blipFill>
        <p:spPr bwMode="auto">
          <a:xfrm>
            <a:off x="157814" y="2372496"/>
            <a:ext cx="5847328" cy="3585665"/>
          </a:xfrm>
          <a:prstGeom prst="rect">
            <a:avLst/>
          </a:prstGeom>
        </p:spPr>
      </p:pic>
      <p:pic>
        <p:nvPicPr>
          <p:cNvPr id="8" name="Picture 7">
            <a:extLst>
              <a:ext uri="{FF2B5EF4-FFF2-40B4-BE49-F238E27FC236}">
                <a16:creationId xmlns:a16="http://schemas.microsoft.com/office/drawing/2014/main" id="{5CC97CEA-11D7-818D-AA43-FD1D53D4CF6C}"/>
              </a:ext>
            </a:extLst>
          </p:cNvPr>
          <p:cNvPicPr>
            <a:picLocks noChangeAspect="1"/>
          </p:cNvPicPr>
          <p:nvPr/>
        </p:nvPicPr>
        <p:blipFill>
          <a:blip r:embed="rId4"/>
          <a:srcRect t="4674" b="4383"/>
          <a:stretch>
            <a:fillRect/>
          </a:stretch>
        </p:blipFill>
        <p:spPr>
          <a:xfrm>
            <a:off x="5919369" y="2372496"/>
            <a:ext cx="6079387" cy="3475890"/>
          </a:xfrm>
          <a:prstGeom prst="rect">
            <a:avLst/>
          </a:prstGeom>
        </p:spPr>
      </p:pic>
      <p:sp>
        <p:nvSpPr>
          <p:cNvPr id="9" name="TextBox 8">
            <a:extLst>
              <a:ext uri="{FF2B5EF4-FFF2-40B4-BE49-F238E27FC236}">
                <a16:creationId xmlns:a16="http://schemas.microsoft.com/office/drawing/2014/main" id="{7E49FC7A-77DC-9E9F-0C39-F406D72AB0D6}"/>
              </a:ext>
            </a:extLst>
          </p:cNvPr>
          <p:cNvSpPr txBox="1"/>
          <p:nvPr/>
        </p:nvSpPr>
        <p:spPr>
          <a:xfrm>
            <a:off x="7122368" y="2968510"/>
            <a:ext cx="2756197" cy="400110"/>
          </a:xfrm>
          <a:prstGeom prst="rect">
            <a:avLst/>
          </a:prstGeom>
          <a:noFill/>
        </p:spPr>
        <p:txBody>
          <a:bodyPr wrap="square" lIns="91440" tIns="45720" rIns="91440" bIns="45720" rtlCol="0" anchor="t">
            <a:spAutoFit/>
          </a:bodyPr>
          <a:lstStyle/>
          <a:p>
            <a:r>
              <a:rPr lang="en-US" sz="2000" b="1" dirty="0"/>
              <a:t>Energy = 65 keV</a:t>
            </a:r>
          </a:p>
        </p:txBody>
      </p:sp>
      <p:sp>
        <p:nvSpPr>
          <p:cNvPr id="10" name="Content Placeholder 1">
            <a:extLst>
              <a:ext uri="{FF2B5EF4-FFF2-40B4-BE49-F238E27FC236}">
                <a16:creationId xmlns:a16="http://schemas.microsoft.com/office/drawing/2014/main" id="{0930B893-560E-7BC4-BD07-FB76752BA4B3}"/>
              </a:ext>
            </a:extLst>
          </p:cNvPr>
          <p:cNvSpPr txBox="1">
            <a:spLocks/>
          </p:cNvSpPr>
          <p:nvPr/>
        </p:nvSpPr>
        <p:spPr bwMode="auto">
          <a:xfrm>
            <a:off x="286676" y="1124744"/>
            <a:ext cx="11618648" cy="1736940"/>
          </a:xfrm>
          <a:prstGeom prst="rect">
            <a:avLst/>
          </a:prstGeom>
        </p:spPr>
        <p:txBody>
          <a:bodyPr vert="horz">
            <a:normAutofit/>
          </a:bodyPr>
          <a:lstStyle>
            <a:lvl1pPr marL="225425" indent="-225425" algn="l">
              <a:lnSpc>
                <a:spcPct val="100000"/>
              </a:lnSpc>
              <a:spcBef>
                <a:spcPts val="900"/>
              </a:spcBef>
              <a:buClr>
                <a:srgbClr val="5AA3D9"/>
              </a:buClr>
              <a:buSzPct val="100000"/>
              <a:buFont typeface="Wingdings" panose="05000000000000000000" pitchFamily="2" charset="2"/>
              <a:buChar char="§"/>
              <a:defRPr sz="2400" b="0" i="0">
                <a:solidFill>
                  <a:srgbClr val="4D4D4D"/>
                </a:solidFill>
                <a:latin typeface="+mn-lt"/>
                <a:ea typeface="+mn-ea"/>
                <a:cs typeface="Ubuntu Light"/>
              </a:defRPr>
            </a:lvl1pPr>
            <a:lvl2pPr marL="460375" indent="-228600" algn="l">
              <a:lnSpc>
                <a:spcPct val="100000"/>
              </a:lnSpc>
              <a:spcBef>
                <a:spcPts val="900"/>
              </a:spcBef>
              <a:buClr>
                <a:schemeClr val="bg1">
                  <a:lumMod val="75000"/>
                </a:schemeClr>
              </a:buClr>
              <a:buSzPct val="100000"/>
              <a:buFont typeface="Wingdings" panose="05000000000000000000" pitchFamily="2" charset="2"/>
              <a:buChar char="§"/>
              <a:defRPr sz="2000" b="0" i="0">
                <a:solidFill>
                  <a:srgbClr val="4D4D4D"/>
                </a:solidFill>
                <a:latin typeface="+mn-lt"/>
                <a:ea typeface="+mn-ea"/>
                <a:cs typeface="Ubuntu Light"/>
              </a:defRPr>
            </a:lvl2pPr>
            <a:lvl3pPr marL="685800" indent="-225425" algn="l">
              <a:lnSpc>
                <a:spcPct val="100000"/>
              </a:lnSpc>
              <a:spcBef>
                <a:spcPts val="900"/>
              </a:spcBef>
              <a:buClr>
                <a:schemeClr val="bg1">
                  <a:lumMod val="75000"/>
                </a:schemeClr>
              </a:buClr>
              <a:buSzPct val="100000"/>
              <a:buFont typeface="Wingdings" panose="05000000000000000000" pitchFamily="2" charset="2"/>
              <a:buChar char="§"/>
              <a:defRPr sz="1800" b="0" i="0">
                <a:solidFill>
                  <a:srgbClr val="4D4D4D"/>
                </a:solidFill>
                <a:latin typeface="+mn-lt"/>
                <a:ea typeface="+mn-ea"/>
                <a:cs typeface="Ubuntu Light"/>
              </a:defRPr>
            </a:lvl3pPr>
            <a:lvl4pPr marL="909638" indent="-223838" algn="l">
              <a:lnSpc>
                <a:spcPct val="100000"/>
              </a:lnSpc>
              <a:spcBef>
                <a:spcPts val="900"/>
              </a:spcBef>
              <a:buClr>
                <a:schemeClr val="bg1">
                  <a:lumMod val="75000"/>
                </a:schemeClr>
              </a:buClr>
              <a:buSzPct val="100000"/>
              <a:buFont typeface="Wingdings" panose="05000000000000000000" pitchFamily="2" charset="2"/>
              <a:buChar char="§"/>
              <a:defRPr sz="1600" b="0" i="0">
                <a:solidFill>
                  <a:srgbClr val="4D4D4D"/>
                </a:solidFill>
                <a:latin typeface="+mn-lt"/>
                <a:ea typeface="+mn-ea"/>
                <a:cs typeface="Ubuntu Light"/>
              </a:defRPr>
            </a:lvl4pPr>
            <a:lvl5pPr marL="1146175" indent="-236538" algn="l">
              <a:lnSpc>
                <a:spcPct val="100000"/>
              </a:lnSpc>
              <a:spcBef>
                <a:spcPts val="900"/>
              </a:spcBef>
              <a:buClr>
                <a:schemeClr val="bg1">
                  <a:lumMod val="75000"/>
                </a:schemeClr>
              </a:buClr>
              <a:buSzPct val="100000"/>
              <a:buFont typeface="Wingdings" panose="05000000000000000000" pitchFamily="2" charset="2"/>
              <a:buChar char="§"/>
              <a:defRPr sz="1600" b="0" i="0">
                <a:solidFill>
                  <a:srgbClr val="4D4D4D"/>
                </a:solidFill>
                <a:latin typeface="+mn-lt"/>
                <a:ea typeface="+mn-ea"/>
                <a:cs typeface="Ubuntu Light"/>
              </a:defRPr>
            </a:lvl5pPr>
            <a:lvl6pPr marL="1700784" indent="-182880" algn="l">
              <a:spcBef>
                <a:spcPts val="0"/>
              </a:spcBef>
              <a:buClr>
                <a:schemeClr val="accent5"/>
              </a:buClr>
              <a:buFont typeface="Arial"/>
              <a:buChar char="-"/>
              <a:defRPr sz="2000">
                <a:solidFill>
                  <a:schemeClr val="tx1"/>
                </a:solidFill>
                <a:latin typeface="+mn-lt"/>
                <a:ea typeface="+mn-ea"/>
                <a:cs typeface="+mn-cs"/>
              </a:defRPr>
            </a:lvl6pPr>
            <a:lvl7pPr marL="1920240" indent="-182880" algn="l">
              <a:spcBef>
                <a:spcPts val="0"/>
              </a:spcBef>
              <a:buClr>
                <a:schemeClr val="accent6"/>
              </a:buClr>
              <a:buSzPct val="100000"/>
              <a:buFont typeface="Arial"/>
              <a:buChar char="•"/>
              <a:defRPr sz="1800">
                <a:solidFill>
                  <a:schemeClr val="tx1"/>
                </a:solidFill>
                <a:latin typeface="+mn-lt"/>
                <a:ea typeface="+mn-ea"/>
                <a:cs typeface="+mn-cs"/>
              </a:defRPr>
            </a:lvl7pPr>
            <a:lvl8pPr marL="2139696" indent="-182880" algn="l">
              <a:spcBef>
                <a:spcPts val="0"/>
              </a:spcBef>
              <a:buClr>
                <a:schemeClr val="accent6"/>
              </a:buClr>
              <a:buFont typeface="Arial"/>
              <a:buChar char="▪"/>
              <a:defRPr sz="1600">
                <a:solidFill>
                  <a:schemeClr val="tx1"/>
                </a:solidFill>
                <a:latin typeface="+mn-lt"/>
                <a:ea typeface="+mn-ea"/>
                <a:cs typeface="+mn-cs"/>
              </a:defRPr>
            </a:lvl8pPr>
            <a:lvl9pPr marL="2331720" indent="-182880" algn="l">
              <a:spcBef>
                <a:spcPts val="0"/>
              </a:spcBef>
              <a:buClr>
                <a:schemeClr val="accent6"/>
              </a:buClr>
              <a:buFont typeface="Arial"/>
              <a:buChar char="•"/>
              <a:defRPr sz="1600">
                <a:solidFill>
                  <a:schemeClr val="tx1"/>
                </a:solidFill>
                <a:latin typeface="+mn-lt"/>
                <a:ea typeface="+mn-ea"/>
                <a:cs typeface="+mn-cs"/>
              </a:defRPr>
            </a:lvl9pPr>
          </a:lstStyle>
          <a:p>
            <a:pPr>
              <a:buClr>
                <a:srgbClr val="000000"/>
              </a:buClr>
            </a:pPr>
            <a:r>
              <a:rPr lang="en-GB" sz="1800" dirty="0">
                <a:solidFill>
                  <a:srgbClr val="000000"/>
                </a:solidFill>
                <a:sym typeface="Wingdings" pitchFamily="2" charset="2"/>
              </a:rPr>
              <a:t>Optimal parameters (HV, solenoids settings) for focused electron beam.</a:t>
            </a:r>
          </a:p>
          <a:p>
            <a:pPr>
              <a:buClr>
                <a:srgbClr val="000000"/>
              </a:buClr>
            </a:pPr>
            <a:r>
              <a:rPr lang="en-GB" sz="1800" dirty="0">
                <a:solidFill>
                  <a:srgbClr val="000000"/>
                </a:solidFill>
              </a:rPr>
              <a:t>Allows future developments, such as the insertion of new diagnostics (e.g., transverse energy spread spectrometer TESS for transverse emittance measurements).</a:t>
            </a:r>
          </a:p>
          <a:p>
            <a:pPr marL="0" indent="0">
              <a:buFont typeface="Wingdings" panose="05000000000000000000" pitchFamily="2" charset="2"/>
              <a:buNone/>
            </a:pPr>
            <a:endParaRPr lang="en-GB" dirty="0">
              <a:sym typeface="Wingdings" pitchFamily="2" charset="2"/>
            </a:endParaRPr>
          </a:p>
          <a:p>
            <a:pPr marL="0" indent="0">
              <a:buFont typeface="Wingdings" panose="05000000000000000000" pitchFamily="2" charset="2"/>
              <a:buNone/>
            </a:pPr>
            <a:endParaRPr lang="en-GB" dirty="0"/>
          </a:p>
        </p:txBody>
      </p:sp>
    </p:spTree>
    <p:extLst>
      <p:ext uri="{BB962C8B-B14F-4D97-AF65-F5344CB8AC3E}">
        <p14:creationId xmlns:p14="http://schemas.microsoft.com/office/powerpoint/2010/main" val="1971001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10569-61A5-E074-C5A7-46036A54E1AE}"/>
              </a:ext>
            </a:extLst>
          </p:cNvPr>
          <p:cNvSpPr>
            <a:spLocks noGrp="1"/>
          </p:cNvSpPr>
          <p:nvPr>
            <p:ph type="title"/>
          </p:nvPr>
        </p:nvSpPr>
        <p:spPr/>
        <p:txBody>
          <a:bodyPr/>
          <a:lstStyle/>
          <a:p>
            <a:r>
              <a:rPr lang="en-US" dirty="0"/>
              <a:t>Cs</a:t>
            </a:r>
            <a:r>
              <a:rPr lang="en-US" baseline="-25000" dirty="0"/>
              <a:t>2</a:t>
            </a:r>
            <a:r>
              <a:rPr lang="en-US" dirty="0"/>
              <a:t>Te photocathode rejuvenation at CLEAR</a:t>
            </a:r>
          </a:p>
        </p:txBody>
      </p:sp>
      <p:sp>
        <p:nvSpPr>
          <p:cNvPr id="3" name="Date Placeholder 2">
            <a:extLst>
              <a:ext uri="{FF2B5EF4-FFF2-40B4-BE49-F238E27FC236}">
                <a16:creationId xmlns:a16="http://schemas.microsoft.com/office/drawing/2014/main" id="{1DA535EF-A39C-CAF5-1701-91CF4E901DA9}"/>
              </a:ext>
            </a:extLst>
          </p:cNvPr>
          <p:cNvSpPr>
            <a:spLocks noGrp="1"/>
          </p:cNvSpPr>
          <p:nvPr>
            <p:ph type="dt" sz="half" idx="10"/>
          </p:nvPr>
        </p:nvSpPr>
        <p:spPr bwMode="auto">
          <a:prstGeom prst="rect">
            <a:avLst/>
          </a:prstGeom>
        </p:spPr>
        <p:txBody>
          <a:bodyPr vert="horz" lIns="0" tIns="0" rIns="0" bIns="0" rtlCol="0" anchor="ctr"/>
          <a:lstStyle>
            <a:defPPr>
              <a:defRPr lang="en-US"/>
            </a:defPPr>
            <a:lvl1pPr marL="0" algn="r" defTabSz="914400">
              <a:defRPr sz="1050">
                <a:solidFill>
                  <a:schemeClr val="bg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en-US" sz="1200" dirty="0"/>
              <a:t>22/09/2026</a:t>
            </a:r>
          </a:p>
        </p:txBody>
      </p:sp>
      <p:sp>
        <p:nvSpPr>
          <p:cNvPr id="6" name="Footer Placeholder 5">
            <a:extLst>
              <a:ext uri="{FF2B5EF4-FFF2-40B4-BE49-F238E27FC236}">
                <a16:creationId xmlns:a16="http://schemas.microsoft.com/office/drawing/2014/main" id="{B3BC39AC-17A1-7083-4B0B-AFDBCB6F30CC}"/>
              </a:ext>
            </a:extLst>
          </p:cNvPr>
          <p:cNvSpPr>
            <a:spLocks noGrp="1"/>
          </p:cNvSpPr>
          <p:nvPr>
            <p:ph type="ftr" sz="quarter" idx="11"/>
          </p:nvPr>
        </p:nvSpPr>
        <p:spPr/>
        <p:txBody>
          <a:bodyPr/>
          <a:lstStyle/>
          <a:p>
            <a:pPr>
              <a:defRPr/>
            </a:pPr>
            <a:r>
              <a:rPr lang="en-GB" noProof="0" dirty="0"/>
              <a:t>G. Tenasini               PhASE2026, Orsay</a:t>
            </a:r>
          </a:p>
        </p:txBody>
      </p:sp>
      <p:sp>
        <p:nvSpPr>
          <p:cNvPr id="4" name="Slide Number Placeholder 3">
            <a:extLst>
              <a:ext uri="{FF2B5EF4-FFF2-40B4-BE49-F238E27FC236}">
                <a16:creationId xmlns:a16="http://schemas.microsoft.com/office/drawing/2014/main" id="{BC3DB431-4F83-6D41-B191-0A69836569D8}"/>
              </a:ext>
            </a:extLst>
          </p:cNvPr>
          <p:cNvSpPr>
            <a:spLocks noGrp="1"/>
          </p:cNvSpPr>
          <p:nvPr>
            <p:ph type="sldNum" sz="quarter" idx="12"/>
          </p:nvPr>
        </p:nvSpPr>
        <p:spPr bwMode="auto">
          <a:prstGeom prst="rect">
            <a:avLst/>
          </a:prstGeom>
        </p:spPr>
        <p:txBody>
          <a:bodyPr vert="horz" lIns="0" tIns="0" rIns="0" bIns="0" rtlCol="0" anchor="ctr"/>
          <a:lstStyle>
            <a:defPPr>
              <a:defRPr lang="en-US"/>
            </a:defPPr>
            <a:lvl1pPr marL="0" algn="r" defTabSz="914400">
              <a:defRPr sz="1050">
                <a:solidFill>
                  <a:schemeClr val="bg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8D6C380F-326D-3C40-9EE7-7FBAB0953422}" type="slidenum">
              <a:rPr lang="en-US" smtClean="0"/>
              <a:pPr>
                <a:defRPr/>
              </a:pPr>
              <a:t>12</a:t>
            </a:fld>
            <a:endParaRPr lang="en-US" dirty="0"/>
          </a:p>
        </p:txBody>
      </p:sp>
      <p:pic>
        <p:nvPicPr>
          <p:cNvPr id="7" name="Picture 6">
            <a:extLst>
              <a:ext uri="{FF2B5EF4-FFF2-40B4-BE49-F238E27FC236}">
                <a16:creationId xmlns:a16="http://schemas.microsoft.com/office/drawing/2014/main" id="{0C1D2BD3-44AD-8215-3272-FD22223141F7}"/>
              </a:ext>
            </a:extLst>
          </p:cNvPr>
          <p:cNvPicPr>
            <a:picLocks noChangeAspect="1"/>
          </p:cNvPicPr>
          <p:nvPr/>
        </p:nvPicPr>
        <p:blipFill>
          <a:blip r:embed="rId3"/>
          <a:stretch>
            <a:fillRect/>
          </a:stretch>
        </p:blipFill>
        <p:spPr>
          <a:xfrm>
            <a:off x="7090661" y="1474614"/>
            <a:ext cx="4218227" cy="3016984"/>
          </a:xfrm>
          <a:prstGeom prst="rect">
            <a:avLst/>
          </a:prstGeom>
        </p:spPr>
      </p:pic>
      <p:pic>
        <p:nvPicPr>
          <p:cNvPr id="9" name="Picture 8">
            <a:extLst>
              <a:ext uri="{FF2B5EF4-FFF2-40B4-BE49-F238E27FC236}">
                <a16:creationId xmlns:a16="http://schemas.microsoft.com/office/drawing/2014/main" id="{2D4ED9A5-209D-1F5F-8EDC-F47581F672B7}"/>
              </a:ext>
            </a:extLst>
          </p:cNvPr>
          <p:cNvPicPr>
            <a:picLocks noChangeAspect="1"/>
          </p:cNvPicPr>
          <p:nvPr/>
        </p:nvPicPr>
        <p:blipFill>
          <a:blip r:embed="rId4"/>
          <a:stretch>
            <a:fillRect/>
          </a:stretch>
        </p:blipFill>
        <p:spPr>
          <a:xfrm>
            <a:off x="191344" y="1251787"/>
            <a:ext cx="6374482" cy="4802110"/>
          </a:xfrm>
          <a:prstGeom prst="rect">
            <a:avLst/>
          </a:prstGeom>
        </p:spPr>
      </p:pic>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85336E43-531A-0CE0-550E-DBFBBCB15D16}"/>
                  </a:ext>
                </a:extLst>
              </p:cNvPr>
              <p:cNvSpPr txBox="1"/>
              <p:nvPr/>
            </p:nvSpPr>
            <p:spPr>
              <a:xfrm>
                <a:off x="5860328" y="4805994"/>
                <a:ext cx="6110185" cy="1600438"/>
              </a:xfrm>
              <a:prstGeom prst="rect">
                <a:avLst/>
              </a:prstGeom>
              <a:noFill/>
            </p:spPr>
            <p:txBody>
              <a:bodyPr wrap="square" rtlCol="0">
                <a:spAutoFit/>
              </a:bodyPr>
              <a:lstStyle/>
              <a:p>
                <a:pPr marL="285750" indent="-285750">
                  <a:buFont typeface="Wingdings" pitchFamily="2" charset="2"/>
                  <a:buChar char="§"/>
                </a:pPr>
                <a:r>
                  <a:rPr lang="en-US" sz="1600" dirty="0">
                    <a:solidFill>
                      <a:srgbClr val="000000"/>
                    </a:solidFill>
                  </a:rPr>
                  <a:t>In-situ Cs</a:t>
                </a:r>
                <a:r>
                  <a:rPr lang="en-US" sz="1600" baseline="-25000" dirty="0">
                    <a:solidFill>
                      <a:srgbClr val="000000"/>
                    </a:solidFill>
                  </a:rPr>
                  <a:t>2</a:t>
                </a:r>
                <a:r>
                  <a:rPr lang="en-US" sz="1600" dirty="0">
                    <a:solidFill>
                      <a:srgbClr val="000000"/>
                    </a:solidFill>
                  </a:rPr>
                  <a:t>Te sequential deposition at CLEAR.</a:t>
                </a:r>
              </a:p>
              <a:p>
                <a:pPr marL="285750" indent="-285750">
                  <a:buFont typeface="Wingdings" pitchFamily="2" charset="2"/>
                  <a:buChar char="§"/>
                </a:pPr>
                <a:r>
                  <a:rPr lang="en-US" sz="1600" dirty="0">
                    <a:solidFill>
                      <a:srgbClr val="000000"/>
                    </a:solidFill>
                  </a:rPr>
                  <a:t>Photocathode lifetime </a:t>
                </a:r>
                <a14:m>
                  <m:oMath xmlns:m="http://schemas.openxmlformats.org/officeDocument/2006/math">
                    <m:r>
                      <a:rPr lang="en-US" sz="1600" i="1" smtClean="0">
                        <a:solidFill>
                          <a:srgbClr val="000000"/>
                        </a:solidFill>
                        <a:latin typeface="Cambria Math" panose="02040503050406030204" pitchFamily="18" charset="0"/>
                        <a:ea typeface="Cambria Math" panose="02040503050406030204" pitchFamily="18" charset="0"/>
                      </a:rPr>
                      <m:t>~</m:t>
                    </m:r>
                  </m:oMath>
                </a14:m>
                <a:r>
                  <a:rPr lang="en-US" sz="1600" dirty="0">
                    <a:solidFill>
                      <a:srgbClr val="000000"/>
                    </a:solidFill>
                  </a:rPr>
                  <a:t>1 year;</a:t>
                </a:r>
              </a:p>
              <a:p>
                <a:pPr marL="285750" indent="-285750">
                  <a:buFont typeface="Wingdings" pitchFamily="2" charset="2"/>
                  <a:buChar char="§"/>
                </a:pPr>
                <a:r>
                  <a:rPr lang="en-US" sz="1600" dirty="0">
                    <a:solidFill>
                      <a:srgbClr val="000000"/>
                    </a:solidFill>
                  </a:rPr>
                  <a:t>Rejuvenation of the same puck is possible, up to 4 rejuvenations carried out successfully.</a:t>
                </a:r>
              </a:p>
              <a:p>
                <a:pPr marL="285750" indent="-285750">
                  <a:buFont typeface="Wingdings" pitchFamily="2" charset="2"/>
                  <a:buChar char="§"/>
                </a:pPr>
                <a:r>
                  <a:rPr lang="en-US" sz="1600" dirty="0">
                    <a:solidFill>
                      <a:srgbClr val="000000"/>
                    </a:solidFill>
                  </a:rPr>
                  <a:t>Extracted more than 1 Coulomb between rejuvenations.</a:t>
                </a:r>
              </a:p>
              <a:p>
                <a:pPr marL="285750" indent="-285750">
                  <a:buFont typeface="Arial" panose="020B0604020202020204" pitchFamily="34" charset="0"/>
                  <a:buChar char="•"/>
                </a:pPr>
                <a:endParaRPr lang="en-US" dirty="0"/>
              </a:p>
            </p:txBody>
          </p:sp>
        </mc:Choice>
        <mc:Fallback>
          <p:sp>
            <p:nvSpPr>
              <p:cNvPr id="10" name="TextBox 9">
                <a:extLst>
                  <a:ext uri="{FF2B5EF4-FFF2-40B4-BE49-F238E27FC236}">
                    <a16:creationId xmlns:a16="http://schemas.microsoft.com/office/drawing/2014/main" id="{85336E43-531A-0CE0-550E-DBFBBCB15D16}"/>
                  </a:ext>
                </a:extLst>
              </p:cNvPr>
              <p:cNvSpPr txBox="1">
                <a:spLocks noRot="1" noChangeAspect="1" noMove="1" noResize="1" noEditPoints="1" noAdjustHandles="1" noChangeArrowheads="1" noChangeShapeType="1" noTextEdit="1"/>
              </p:cNvSpPr>
              <p:nvPr/>
            </p:nvSpPr>
            <p:spPr>
              <a:xfrm>
                <a:off x="5860328" y="4805994"/>
                <a:ext cx="6110185" cy="1600438"/>
              </a:xfrm>
              <a:prstGeom prst="rect">
                <a:avLst/>
              </a:prstGeom>
              <a:blipFill>
                <a:blip r:embed="rId5"/>
                <a:stretch>
                  <a:fillRect l="-415" t="-1575"/>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896A8FF6-CFB5-81E3-3564-70E9EC2AE294}"/>
              </a:ext>
            </a:extLst>
          </p:cNvPr>
          <p:cNvSpPr txBox="1"/>
          <p:nvPr/>
        </p:nvSpPr>
        <p:spPr>
          <a:xfrm rot="16200000">
            <a:off x="10471524" y="2584684"/>
            <a:ext cx="2927404" cy="261610"/>
          </a:xfrm>
          <a:prstGeom prst="rect">
            <a:avLst/>
          </a:prstGeom>
          <a:noFill/>
        </p:spPr>
        <p:txBody>
          <a:bodyPr wrap="none" rtlCol="0">
            <a:spAutoFit/>
          </a:bodyPr>
          <a:lstStyle/>
          <a:p>
            <a:r>
              <a:rPr lang="en-US" sz="1100" dirty="0">
                <a:latin typeface="Open Sans" panose="020B0606030504020204" pitchFamily="34" charset="0"/>
                <a:ea typeface="Open Sans" panose="020B0606030504020204" pitchFamily="34" charset="0"/>
                <a:cs typeface="Open Sans" panose="020B0606030504020204" pitchFamily="34" charset="0"/>
              </a:rPr>
              <a:t>Phys. Rev. Accel. Beams </a:t>
            </a:r>
            <a:r>
              <a:rPr lang="en-US" sz="1100" b="1" dirty="0">
                <a:latin typeface="Open Sans" panose="020B0606030504020204" pitchFamily="34" charset="0"/>
                <a:ea typeface="Open Sans" panose="020B0606030504020204" pitchFamily="34" charset="0"/>
                <a:cs typeface="Open Sans" panose="020B0606030504020204" pitchFamily="34" charset="0"/>
              </a:rPr>
              <a:t>27</a:t>
            </a:r>
            <a:r>
              <a:rPr lang="en-US" sz="1100" dirty="0">
                <a:latin typeface="Open Sans" panose="020B0606030504020204" pitchFamily="34" charset="0"/>
                <a:ea typeface="Open Sans" panose="020B0606030504020204" pitchFamily="34" charset="0"/>
                <a:cs typeface="Open Sans" panose="020B0606030504020204" pitchFamily="34" charset="0"/>
              </a:rPr>
              <a:t>, 023401 (2024)</a:t>
            </a:r>
            <a:endParaRPr lang="en-GB" sz="1100" dirty="0">
              <a:solidFill>
                <a:schemeClr val="bg2"/>
              </a:solidFill>
            </a:endParaRPr>
          </a:p>
        </p:txBody>
      </p:sp>
    </p:spTree>
    <p:extLst>
      <p:ext uri="{BB962C8B-B14F-4D97-AF65-F5344CB8AC3E}">
        <p14:creationId xmlns:p14="http://schemas.microsoft.com/office/powerpoint/2010/main" val="303839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F08058-08A3-E9C5-D944-0D764C460E06}"/>
              </a:ext>
            </a:extLst>
          </p:cNvPr>
          <p:cNvSpPr>
            <a:spLocks noGrp="1"/>
          </p:cNvSpPr>
          <p:nvPr>
            <p:ph idx="1"/>
          </p:nvPr>
        </p:nvSpPr>
        <p:spPr>
          <a:xfrm>
            <a:off x="172937" y="1033335"/>
            <a:ext cx="6788366" cy="4608512"/>
          </a:xfrm>
        </p:spPr>
        <p:txBody>
          <a:bodyPr/>
          <a:lstStyle/>
          <a:p>
            <a:pPr lvl="1">
              <a:buFont typeface="Wingdings" pitchFamily="2" charset="2"/>
              <a:buChar char="§"/>
            </a:pPr>
            <a:r>
              <a:rPr lang="en-GB" sz="1600" dirty="0"/>
              <a:t>Tested productions of different photocathodes: </a:t>
            </a:r>
          </a:p>
          <a:p>
            <a:pPr lvl="2">
              <a:buFont typeface="Wingdings" pitchFamily="2" charset="2"/>
              <a:buChar char="§"/>
            </a:pPr>
            <a:r>
              <a:rPr lang="en-GB" sz="1600" u="sng" dirty="0"/>
              <a:t>Semiconductors</a:t>
            </a:r>
            <a:r>
              <a:rPr lang="en-GB" sz="1600" dirty="0"/>
              <a:t>: </a:t>
            </a:r>
            <a:r>
              <a:rPr lang="en-GB" sz="1600" b="1" dirty="0"/>
              <a:t>Cs</a:t>
            </a:r>
            <a:r>
              <a:rPr lang="en-GB" sz="1600" b="1" baseline="-25000" dirty="0"/>
              <a:t>2</a:t>
            </a:r>
            <a:r>
              <a:rPr lang="en-GB" sz="1600" b="1" dirty="0"/>
              <a:t>Te, Cs</a:t>
            </a:r>
            <a:r>
              <a:rPr lang="en-GB" sz="1600" b="1" baseline="-25000" dirty="0"/>
              <a:t>3</a:t>
            </a:r>
            <a:r>
              <a:rPr lang="en-GB" sz="1600" b="1" dirty="0"/>
              <a:t>Sb</a:t>
            </a:r>
            <a:r>
              <a:rPr lang="en-GB" sz="1600" dirty="0"/>
              <a:t>, </a:t>
            </a:r>
            <a:r>
              <a:rPr lang="en-GB" sz="1600" dirty="0" err="1"/>
              <a:t>KCsSb</a:t>
            </a:r>
            <a:r>
              <a:rPr lang="en-GB" sz="1600" dirty="0"/>
              <a:t>;</a:t>
            </a:r>
          </a:p>
          <a:p>
            <a:pPr lvl="2">
              <a:buFont typeface="Wingdings" pitchFamily="2" charset="2"/>
              <a:buChar char="§"/>
            </a:pPr>
            <a:r>
              <a:rPr lang="en-GB" sz="1600" u="sng" dirty="0"/>
              <a:t>Metallic</a:t>
            </a:r>
            <a:r>
              <a:rPr lang="en-GB" sz="1600" dirty="0"/>
              <a:t>: copper, molybdenum, nanostructured plasmonic;</a:t>
            </a:r>
          </a:p>
          <a:p>
            <a:pPr lvl="1">
              <a:buFont typeface="Wingdings" pitchFamily="2" charset="2"/>
              <a:buChar char="§"/>
            </a:pPr>
            <a:r>
              <a:rPr lang="en-GB" sz="1600" dirty="0">
                <a:solidFill>
                  <a:srgbClr val="00B050"/>
                </a:solidFill>
              </a:rPr>
              <a:t>Record values of initial </a:t>
            </a:r>
            <a:r>
              <a:rPr lang="en-GB" sz="1600" b="1" dirty="0">
                <a:solidFill>
                  <a:srgbClr val="00B050"/>
                </a:solidFill>
              </a:rPr>
              <a:t>QE (&gt;20%)</a:t>
            </a:r>
            <a:r>
              <a:rPr lang="en-GB" sz="1600" b="1" dirty="0"/>
              <a:t> </a:t>
            </a:r>
            <a:r>
              <a:rPr lang="en-GB" sz="1600" dirty="0"/>
              <a:t>for Cs</a:t>
            </a:r>
            <a:r>
              <a:rPr lang="en-GB" sz="1600" baseline="-25000" dirty="0"/>
              <a:t>2</a:t>
            </a:r>
            <a:r>
              <a:rPr lang="en-GB" sz="1600" dirty="0"/>
              <a:t>Te cathodes produced with co-deposition technique;</a:t>
            </a:r>
          </a:p>
          <a:p>
            <a:pPr lvl="1">
              <a:buClr>
                <a:srgbClr val="000000"/>
              </a:buClr>
              <a:buFont typeface="Wingdings" pitchFamily="2" charset="2"/>
              <a:buChar char="§"/>
            </a:pPr>
            <a:r>
              <a:rPr lang="en-US" sz="1600" dirty="0">
                <a:solidFill>
                  <a:schemeClr val="accent3"/>
                </a:solidFill>
                <a:ea typeface="Open Sans" panose="020B0606030504020204" pitchFamily="34" charset="0"/>
                <a:cs typeface="Open Sans" panose="020B0606030504020204" pitchFamily="34" charset="0"/>
              </a:rPr>
              <a:t>5-20% initial QE</a:t>
            </a:r>
            <a:r>
              <a:rPr lang="en-GB" sz="1600" dirty="0">
                <a:solidFill>
                  <a:schemeClr val="accent3"/>
                </a:solidFill>
              </a:rPr>
              <a:t> </a:t>
            </a:r>
            <a:r>
              <a:rPr lang="en-GB" sz="1600" dirty="0">
                <a:solidFill>
                  <a:srgbClr val="D95319"/>
                </a:solidFill>
              </a:rPr>
              <a:t>variability </a:t>
            </a:r>
            <a:r>
              <a:rPr lang="en-GB" sz="1600" dirty="0"/>
              <a:t>after co-deposition: process automation needed to improve reproducibility.</a:t>
            </a:r>
          </a:p>
          <a:p>
            <a:pPr marL="231775" lvl="1" indent="0">
              <a:buNone/>
            </a:pPr>
            <a:endParaRPr lang="en-GB" dirty="0"/>
          </a:p>
        </p:txBody>
      </p:sp>
      <p:sp>
        <p:nvSpPr>
          <p:cNvPr id="3" name="Title 2">
            <a:extLst>
              <a:ext uri="{FF2B5EF4-FFF2-40B4-BE49-F238E27FC236}">
                <a16:creationId xmlns:a16="http://schemas.microsoft.com/office/drawing/2014/main" id="{A43F3D61-B67F-0579-F92A-AFE73EA72603}"/>
              </a:ext>
            </a:extLst>
          </p:cNvPr>
          <p:cNvSpPr>
            <a:spLocks noGrp="1"/>
          </p:cNvSpPr>
          <p:nvPr>
            <p:ph type="title"/>
          </p:nvPr>
        </p:nvSpPr>
        <p:spPr/>
        <p:txBody>
          <a:bodyPr/>
          <a:lstStyle/>
          <a:p>
            <a:r>
              <a:rPr lang="en-GB" dirty="0"/>
              <a:t>Photocathode production: reproducibility challenge</a:t>
            </a:r>
          </a:p>
        </p:txBody>
      </p:sp>
      <p:sp>
        <p:nvSpPr>
          <p:cNvPr id="4" name="Date Placeholder 3">
            <a:extLst>
              <a:ext uri="{FF2B5EF4-FFF2-40B4-BE49-F238E27FC236}">
                <a16:creationId xmlns:a16="http://schemas.microsoft.com/office/drawing/2014/main" id="{6B5CE5C9-CBF0-039A-7F86-7222F4F196B8}"/>
              </a:ext>
            </a:extLst>
          </p:cNvPr>
          <p:cNvSpPr>
            <a:spLocks noGrp="1"/>
          </p:cNvSpPr>
          <p:nvPr>
            <p:ph type="dt" sz="half" idx="10"/>
          </p:nvPr>
        </p:nvSpPr>
        <p:spPr/>
        <p:txBody>
          <a:bodyPr/>
          <a:lstStyle/>
          <a:p>
            <a:pPr>
              <a:defRPr/>
            </a:pPr>
            <a:r>
              <a:rPr lang="en-US"/>
              <a:t>22/09/2026</a:t>
            </a:r>
            <a:endParaRPr lang="en-GB" dirty="0"/>
          </a:p>
        </p:txBody>
      </p:sp>
      <p:sp>
        <p:nvSpPr>
          <p:cNvPr id="5" name="Footer Placeholder 4">
            <a:extLst>
              <a:ext uri="{FF2B5EF4-FFF2-40B4-BE49-F238E27FC236}">
                <a16:creationId xmlns:a16="http://schemas.microsoft.com/office/drawing/2014/main" id="{117BA097-810C-E0D0-72D5-6A737FFB569F}"/>
              </a:ext>
            </a:extLst>
          </p:cNvPr>
          <p:cNvSpPr>
            <a:spLocks noGrp="1"/>
          </p:cNvSpPr>
          <p:nvPr>
            <p:ph type="ftr" sz="quarter" idx="11"/>
          </p:nvPr>
        </p:nvSpPr>
        <p:spPr/>
        <p:txBody>
          <a:bodyPr/>
          <a:lstStyle/>
          <a:p>
            <a:pPr>
              <a:defRPr/>
            </a:pPr>
            <a:r>
              <a:rPr lang="en-GB"/>
              <a:t>G. Tenasini               PhASE2026, Orsay</a:t>
            </a:r>
            <a:endParaRPr lang="en-GB" noProof="0" dirty="0"/>
          </a:p>
        </p:txBody>
      </p:sp>
      <p:sp>
        <p:nvSpPr>
          <p:cNvPr id="6" name="Slide Number Placeholder 5">
            <a:extLst>
              <a:ext uri="{FF2B5EF4-FFF2-40B4-BE49-F238E27FC236}">
                <a16:creationId xmlns:a16="http://schemas.microsoft.com/office/drawing/2014/main" id="{F94F83ED-C497-5A8E-3028-5A06872DBD0B}"/>
              </a:ext>
            </a:extLst>
          </p:cNvPr>
          <p:cNvSpPr>
            <a:spLocks noGrp="1"/>
          </p:cNvSpPr>
          <p:nvPr>
            <p:ph type="sldNum" sz="quarter" idx="12"/>
          </p:nvPr>
        </p:nvSpPr>
        <p:spPr/>
        <p:txBody>
          <a:bodyPr/>
          <a:lstStyle/>
          <a:p>
            <a:pPr>
              <a:defRPr/>
            </a:pPr>
            <a:fld id="{8D6C380F-326D-3C40-9EE7-7FBAB0953422}" type="slidenum">
              <a:rPr lang="en-GB" noProof="0" smtClean="0"/>
              <a:t>13</a:t>
            </a:fld>
            <a:endParaRPr lang="en-GB" noProof="0"/>
          </a:p>
        </p:txBody>
      </p:sp>
      <p:grpSp>
        <p:nvGrpSpPr>
          <p:cNvPr id="10" name="Group 9">
            <a:extLst>
              <a:ext uri="{FF2B5EF4-FFF2-40B4-BE49-F238E27FC236}">
                <a16:creationId xmlns:a16="http://schemas.microsoft.com/office/drawing/2014/main" id="{B700B389-8023-A1E5-C31D-C192C26F8312}"/>
              </a:ext>
            </a:extLst>
          </p:cNvPr>
          <p:cNvGrpSpPr/>
          <p:nvPr/>
        </p:nvGrpSpPr>
        <p:grpSpPr>
          <a:xfrm>
            <a:off x="10711433" y="1372231"/>
            <a:ext cx="1186132" cy="1524793"/>
            <a:chOff x="4673654" y="32845892"/>
            <a:chExt cx="1516310" cy="1956841"/>
          </a:xfrm>
        </p:grpSpPr>
        <p:pic>
          <p:nvPicPr>
            <p:cNvPr id="11" name="Picture 10">
              <a:extLst>
                <a:ext uri="{FF2B5EF4-FFF2-40B4-BE49-F238E27FC236}">
                  <a16:creationId xmlns:a16="http://schemas.microsoft.com/office/drawing/2014/main" id="{70DEABD9-AFFF-3197-7C23-A2F03934F96E}"/>
                </a:ext>
              </a:extLst>
            </p:cNvPr>
            <p:cNvPicPr>
              <a:picLocks noChangeAspect="1"/>
            </p:cNvPicPr>
            <p:nvPr/>
          </p:nvPicPr>
          <p:blipFill>
            <a:blip r:embed="rId3"/>
            <a:stretch>
              <a:fillRect/>
            </a:stretch>
          </p:blipFill>
          <p:spPr bwMode="auto">
            <a:xfrm>
              <a:off x="4673654" y="32845892"/>
              <a:ext cx="1516310" cy="1956841"/>
            </a:xfrm>
            <a:prstGeom prst="rect">
              <a:avLst/>
            </a:prstGeom>
          </p:spPr>
        </p:pic>
        <p:grpSp>
          <p:nvGrpSpPr>
            <p:cNvPr id="12" name="Group 11">
              <a:extLst>
                <a:ext uri="{FF2B5EF4-FFF2-40B4-BE49-F238E27FC236}">
                  <a16:creationId xmlns:a16="http://schemas.microsoft.com/office/drawing/2014/main" id="{FAF30158-F897-6DB5-1F68-C742D18AEB66}"/>
                </a:ext>
              </a:extLst>
            </p:cNvPr>
            <p:cNvGrpSpPr/>
            <p:nvPr/>
          </p:nvGrpSpPr>
          <p:grpSpPr>
            <a:xfrm>
              <a:off x="5046090" y="32956300"/>
              <a:ext cx="720080" cy="249632"/>
              <a:chOff x="767408" y="2656112"/>
              <a:chExt cx="720080" cy="249632"/>
            </a:xfrm>
          </p:grpSpPr>
          <p:cxnSp>
            <p:nvCxnSpPr>
              <p:cNvPr id="13" name="Straight Arrow Connector 12">
                <a:extLst>
                  <a:ext uri="{FF2B5EF4-FFF2-40B4-BE49-F238E27FC236}">
                    <a16:creationId xmlns:a16="http://schemas.microsoft.com/office/drawing/2014/main" id="{8E29B352-6251-2D90-AB7F-89EA7A223CF4}"/>
                  </a:ext>
                </a:extLst>
              </p:cNvPr>
              <p:cNvCxnSpPr>
                <a:cxnSpLocks/>
              </p:cNvCxnSpPr>
              <p:nvPr/>
            </p:nvCxnSpPr>
            <p:spPr bwMode="auto">
              <a:xfrm>
                <a:off x="767408" y="2780928"/>
                <a:ext cx="720080" cy="0"/>
              </a:xfrm>
              <a:prstGeom prst="straightConnector1">
                <a:avLst/>
              </a:prstGeom>
              <a:ln w="19050">
                <a:solidFill>
                  <a:schemeClr val="accent5">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FF77142-50B9-1C9A-C64B-98CD8D5DFF86}"/>
                  </a:ext>
                </a:extLst>
              </p:cNvPr>
              <p:cNvCxnSpPr>
                <a:cxnSpLocks/>
              </p:cNvCxnSpPr>
              <p:nvPr/>
            </p:nvCxnSpPr>
            <p:spPr bwMode="auto">
              <a:xfrm>
                <a:off x="1127448" y="2656112"/>
                <a:ext cx="0" cy="249632"/>
              </a:xfrm>
              <a:prstGeom prst="straightConnector1">
                <a:avLst/>
              </a:prstGeom>
              <a:ln w="19050">
                <a:solidFill>
                  <a:schemeClr val="accent5">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pic>
        <p:nvPicPr>
          <p:cNvPr id="28" name="Picture 27">
            <a:extLst>
              <a:ext uri="{FF2B5EF4-FFF2-40B4-BE49-F238E27FC236}">
                <a16:creationId xmlns:a16="http://schemas.microsoft.com/office/drawing/2014/main" id="{EA4EB40F-E050-C5BB-8DAB-B3BBD7A152AE}"/>
              </a:ext>
            </a:extLst>
          </p:cNvPr>
          <p:cNvPicPr>
            <a:picLocks noChangeAspect="1"/>
          </p:cNvPicPr>
          <p:nvPr/>
        </p:nvPicPr>
        <p:blipFill>
          <a:blip r:embed="rId4"/>
          <a:srcRect l="1716" b="8101"/>
          <a:stretch>
            <a:fillRect/>
          </a:stretch>
        </p:blipFill>
        <p:spPr>
          <a:xfrm>
            <a:off x="0" y="3257098"/>
            <a:ext cx="9665194" cy="3012412"/>
          </a:xfrm>
          <a:prstGeom prst="rect">
            <a:avLst/>
          </a:prstGeom>
        </p:spPr>
      </p:pic>
      <p:pic>
        <p:nvPicPr>
          <p:cNvPr id="29" name="Picture 28">
            <a:extLst>
              <a:ext uri="{FF2B5EF4-FFF2-40B4-BE49-F238E27FC236}">
                <a16:creationId xmlns:a16="http://schemas.microsoft.com/office/drawing/2014/main" id="{33DE5E8C-8724-AB95-AE69-0D98E31AAC63}"/>
              </a:ext>
            </a:extLst>
          </p:cNvPr>
          <p:cNvPicPr>
            <a:picLocks noChangeAspect="1"/>
          </p:cNvPicPr>
          <p:nvPr/>
        </p:nvPicPr>
        <p:blipFill>
          <a:blip r:embed="rId5"/>
          <a:stretch>
            <a:fillRect/>
          </a:stretch>
        </p:blipFill>
        <p:spPr>
          <a:xfrm>
            <a:off x="6961303" y="906464"/>
            <a:ext cx="3419361" cy="2680430"/>
          </a:xfrm>
          <a:prstGeom prst="rect">
            <a:avLst/>
          </a:prstGeom>
        </p:spPr>
      </p:pic>
      <p:sp>
        <p:nvSpPr>
          <p:cNvPr id="30" name="Content Placeholder 1">
            <a:extLst>
              <a:ext uri="{FF2B5EF4-FFF2-40B4-BE49-F238E27FC236}">
                <a16:creationId xmlns:a16="http://schemas.microsoft.com/office/drawing/2014/main" id="{5DAE5B02-844C-BF26-1BC5-175EF575CA10}"/>
              </a:ext>
            </a:extLst>
          </p:cNvPr>
          <p:cNvSpPr txBox="1">
            <a:spLocks/>
          </p:cNvSpPr>
          <p:nvPr/>
        </p:nvSpPr>
        <p:spPr bwMode="auto">
          <a:xfrm>
            <a:off x="8839918" y="4486090"/>
            <a:ext cx="3179145" cy="1355328"/>
          </a:xfrm>
          <a:prstGeom prst="rect">
            <a:avLst/>
          </a:prstGeom>
          <a:solidFill>
            <a:schemeClr val="tx1">
              <a:lumMod val="20000"/>
              <a:lumOff val="80000"/>
            </a:schemeClr>
          </a:solidFill>
          <a:ln>
            <a:noFill/>
          </a:ln>
        </p:spPr>
        <p:txBody>
          <a:bodyPr vert="horz" lIns="0" tIns="0" rIns="0" bIns="0" rtlCol="0" anchor="ctr">
            <a:noAutofit/>
          </a:bodyPr>
          <a:lstStyle>
            <a:lvl1pPr marL="0" indent="0" algn="l" defTabSz="914400" eaLnBrk="1" hangingPunct="1">
              <a:lnSpc>
                <a:spcPct val="90000"/>
              </a:lnSpc>
              <a:spcBef>
                <a:spcPts val="1800"/>
              </a:spcBef>
              <a:spcAft>
                <a:spcPts val="400"/>
              </a:spcAft>
              <a:buFont typeface="Arial"/>
              <a:buNone/>
              <a:defRPr sz="2400" b="1">
                <a:solidFill>
                  <a:schemeClr val="tx2">
                    <a:lumMod val="50000"/>
                  </a:schemeClr>
                </a:solidFill>
                <a:latin typeface="+mn-lt"/>
                <a:ea typeface="+mn-ea"/>
                <a:cs typeface="+mn-cs"/>
              </a:defRPr>
            </a:lvl1pPr>
            <a:lvl2pPr marL="323850" indent="-324000" algn="l" defTabSz="914400" eaLnBrk="1" hangingPunct="1">
              <a:lnSpc>
                <a:spcPct val="100000"/>
              </a:lnSpc>
              <a:spcBef>
                <a:spcPts val="500"/>
              </a:spcBef>
              <a:spcAft>
                <a:spcPts val="300"/>
              </a:spcAft>
              <a:buFont typeface="Arial"/>
              <a:buChar char="•"/>
              <a:defRPr sz="2000">
                <a:solidFill>
                  <a:schemeClr val="tx2">
                    <a:lumMod val="50000"/>
                  </a:schemeClr>
                </a:solidFill>
                <a:latin typeface="+mn-lt"/>
                <a:ea typeface="+mn-ea"/>
                <a:cs typeface="+mn-cs"/>
              </a:defRPr>
            </a:lvl2pPr>
            <a:lvl3pPr marL="648000" indent="-324000" algn="l" defTabSz="914400" eaLnBrk="1" hangingPunct="1">
              <a:lnSpc>
                <a:spcPct val="100000"/>
              </a:lnSpc>
              <a:spcBef>
                <a:spcPts val="500"/>
              </a:spcBef>
              <a:spcAft>
                <a:spcPts val="300"/>
              </a:spcAft>
              <a:buFont typeface="Arial"/>
              <a:buChar char="•"/>
              <a:defRPr sz="1800">
                <a:solidFill>
                  <a:schemeClr val="tx2">
                    <a:lumMod val="50000"/>
                  </a:schemeClr>
                </a:solidFill>
                <a:latin typeface="+mn-lt"/>
                <a:ea typeface="+mn-ea"/>
                <a:cs typeface="+mn-cs"/>
              </a:defRPr>
            </a:lvl3pPr>
            <a:lvl4pPr marL="972000" indent="-324000" algn="l" defTabSz="914400" eaLnBrk="1" hangingPunct="1">
              <a:lnSpc>
                <a:spcPct val="100000"/>
              </a:lnSpc>
              <a:spcBef>
                <a:spcPts val="500"/>
              </a:spcBef>
              <a:spcAft>
                <a:spcPts val="300"/>
              </a:spcAft>
              <a:buFont typeface="Arial"/>
              <a:buChar char="•"/>
              <a:defRPr sz="1600">
                <a:solidFill>
                  <a:schemeClr val="tx2">
                    <a:lumMod val="50000"/>
                  </a:schemeClr>
                </a:solidFill>
                <a:latin typeface="+mn-lt"/>
                <a:ea typeface="+mn-ea"/>
                <a:cs typeface="+mn-cs"/>
              </a:defRPr>
            </a:lvl4pPr>
            <a:lvl5pPr marL="2057400" indent="-228600" algn="l" defTabSz="914400" eaLnBrk="1" hangingPunct="1">
              <a:lnSpc>
                <a:spcPct val="90000"/>
              </a:lnSpc>
              <a:spcBef>
                <a:spcPts val="500"/>
              </a:spcBef>
              <a:buFont typeface="Arial"/>
              <a:buChar char="•"/>
              <a:defRPr sz="1600">
                <a:solidFill>
                  <a:schemeClr val="accent6"/>
                </a:solidFill>
                <a:latin typeface="+mn-lt"/>
                <a:ea typeface="+mn-ea"/>
                <a:cs typeface="+mn-cs"/>
              </a:defRPr>
            </a:lvl5pPr>
            <a:lvl6pPr marL="2514600" indent="-228600" algn="l" defTabSz="914400" eaLnBrk="1" hangingPunct="1">
              <a:lnSpc>
                <a:spcPct val="90000"/>
              </a:lnSpc>
              <a:spcBef>
                <a:spcPts val="500"/>
              </a:spcBef>
              <a:buFont typeface="Arial"/>
              <a:buChar char="•"/>
              <a:defRPr sz="1800">
                <a:solidFill>
                  <a:schemeClr val="tx1"/>
                </a:solidFill>
                <a:latin typeface="+mn-lt"/>
                <a:ea typeface="+mn-ea"/>
                <a:cs typeface="+mn-cs"/>
              </a:defRPr>
            </a:lvl6pPr>
            <a:lvl7pPr marL="2971800" indent="-228600" algn="l" defTabSz="914400" eaLnBrk="1" hangingPunct="1">
              <a:lnSpc>
                <a:spcPct val="90000"/>
              </a:lnSpc>
              <a:spcBef>
                <a:spcPts val="500"/>
              </a:spcBef>
              <a:buFont typeface="Arial"/>
              <a:buChar char="•"/>
              <a:defRPr sz="1800">
                <a:solidFill>
                  <a:schemeClr val="tx1"/>
                </a:solidFill>
                <a:latin typeface="+mn-lt"/>
                <a:ea typeface="+mn-ea"/>
                <a:cs typeface="+mn-cs"/>
              </a:defRPr>
            </a:lvl7pPr>
            <a:lvl8pPr marL="3429000" indent="-228600" algn="l" defTabSz="914400" eaLnBrk="1" hangingPunct="1">
              <a:lnSpc>
                <a:spcPct val="90000"/>
              </a:lnSpc>
              <a:spcBef>
                <a:spcPts val="500"/>
              </a:spcBef>
              <a:buFont typeface="Arial"/>
              <a:buChar char="•"/>
              <a:defRPr sz="1800">
                <a:solidFill>
                  <a:schemeClr val="tx1"/>
                </a:solidFill>
                <a:latin typeface="+mn-lt"/>
                <a:ea typeface="+mn-ea"/>
                <a:cs typeface="+mn-cs"/>
              </a:defRPr>
            </a:lvl8pPr>
            <a:lvl9pPr marL="3886200" indent="-228600" algn="l" defTabSz="914400" eaLnBrk="1" hangingPunct="1">
              <a:lnSpc>
                <a:spcPct val="90000"/>
              </a:lnSpc>
              <a:spcBef>
                <a:spcPts val="500"/>
              </a:spcBef>
              <a:buFont typeface="Arial"/>
              <a:buChar char="•"/>
              <a:defRPr sz="1800">
                <a:solidFill>
                  <a:schemeClr val="tx1"/>
                </a:solidFill>
                <a:latin typeface="+mn-lt"/>
                <a:ea typeface="+mn-ea"/>
                <a:cs typeface="+mn-cs"/>
              </a:defRPr>
            </a:lvl9pPr>
          </a:lstStyle>
          <a:p>
            <a:pPr marL="231775" lvl="1" indent="0">
              <a:buFont typeface="Arial"/>
              <a:buNone/>
            </a:pPr>
            <a:r>
              <a:rPr lang="en-GB" sz="1600" b="1" dirty="0"/>
              <a:t>More than 200 photocathodes </a:t>
            </a:r>
            <a:r>
              <a:rPr lang="en-GB" sz="1600" dirty="0"/>
              <a:t>produced over 30 years: </a:t>
            </a:r>
          </a:p>
          <a:p>
            <a:pPr marL="231775" lvl="1" indent="0">
              <a:buFont typeface="Arial"/>
              <a:buNone/>
            </a:pPr>
            <a:r>
              <a:rPr lang="en-GB" sz="1600" dirty="0"/>
              <a:t>precious resource to improve process reliability!</a:t>
            </a:r>
          </a:p>
        </p:txBody>
      </p:sp>
    </p:spTree>
    <p:extLst>
      <p:ext uri="{BB962C8B-B14F-4D97-AF65-F5344CB8AC3E}">
        <p14:creationId xmlns:p14="http://schemas.microsoft.com/office/powerpoint/2010/main" val="3065907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4F82D-F88F-0342-5956-23FD0E09C160}"/>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6FD96905-68FA-01D3-7606-9CBE6A792D4F}"/>
              </a:ext>
            </a:extLst>
          </p:cNvPr>
          <p:cNvGrpSpPr/>
          <p:nvPr/>
        </p:nvGrpSpPr>
        <p:grpSpPr>
          <a:xfrm>
            <a:off x="5226740" y="4345897"/>
            <a:ext cx="5989642" cy="2062103"/>
            <a:chOff x="403315" y="1971350"/>
            <a:chExt cx="5989642" cy="2062103"/>
          </a:xfrm>
        </p:grpSpPr>
        <p:sp>
          <p:nvSpPr>
            <p:cNvPr id="41" name="Rounded Rectangle 40">
              <a:extLst>
                <a:ext uri="{FF2B5EF4-FFF2-40B4-BE49-F238E27FC236}">
                  <a16:creationId xmlns:a16="http://schemas.microsoft.com/office/drawing/2014/main" id="{42273E4E-D834-EA6B-D2E6-8C424C32A485}"/>
                </a:ext>
              </a:extLst>
            </p:cNvPr>
            <p:cNvSpPr/>
            <p:nvPr/>
          </p:nvSpPr>
          <p:spPr>
            <a:xfrm>
              <a:off x="403315" y="2144917"/>
              <a:ext cx="5989642" cy="1644123"/>
            </a:xfrm>
            <a:prstGeom prst="roundRect">
              <a:avLst/>
            </a:prstGeom>
            <a:solidFill>
              <a:srgbClr val="FFC0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F09927A4-DDEC-CBF2-CAE0-999B4CD24A55}"/>
                </a:ext>
              </a:extLst>
            </p:cNvPr>
            <p:cNvSpPr txBox="1"/>
            <p:nvPr/>
          </p:nvSpPr>
          <p:spPr>
            <a:xfrm>
              <a:off x="456815" y="1971350"/>
              <a:ext cx="5918806" cy="2062103"/>
            </a:xfrm>
            <a:prstGeom prst="rect">
              <a:avLst/>
            </a:prstGeom>
            <a:noFill/>
          </p:spPr>
          <p:txBody>
            <a:bodyPr wrap="square">
              <a:spAutoFit/>
            </a:bodyPr>
            <a:lstStyle/>
            <a:p>
              <a:pPr>
                <a:buClr>
                  <a:srgbClr val="000000"/>
                </a:buClr>
              </a:pPr>
              <a:endParaRPr lang="en-US" sz="1600" dirty="0">
                <a:solidFill>
                  <a:srgbClr val="000000"/>
                </a:solidFill>
                <a:ea typeface="Open Sans" panose="020B0606030504020204" pitchFamily="34" charset="0"/>
                <a:cs typeface="Open Sans" panose="020B0606030504020204" pitchFamily="34" charset="0"/>
              </a:endParaRPr>
            </a:p>
            <a:p>
              <a:pPr marL="285750" indent="-285750">
                <a:buClr>
                  <a:srgbClr val="000000"/>
                </a:buClr>
                <a:buFont typeface="Wingdings" pitchFamily="2" charset="2"/>
                <a:buChar char="§"/>
              </a:pPr>
              <a:r>
                <a:rPr lang="en-US" sz="1600" dirty="0">
                  <a:solidFill>
                    <a:srgbClr val="000000"/>
                  </a:solidFill>
                  <a:ea typeface="Open Sans" panose="020B0606030504020204" pitchFamily="34" charset="0"/>
                  <a:cs typeface="Open Sans" panose="020B0606030504020204" pitchFamily="34" charset="0"/>
                </a:rPr>
                <a:t>The photocathode active layer can be seen as a sum of sub-layers with a relative stoichiometry ratio;</a:t>
              </a:r>
            </a:p>
            <a:p>
              <a:pPr marL="285750" indent="-285750">
                <a:buClr>
                  <a:srgbClr val="000000"/>
                </a:buClr>
                <a:buFont typeface="Wingdings" pitchFamily="2" charset="2"/>
                <a:buChar char="§"/>
              </a:pPr>
              <a:r>
                <a:rPr lang="en-US" sz="1600" dirty="0">
                  <a:solidFill>
                    <a:srgbClr val="000000"/>
                  </a:solidFill>
                  <a:ea typeface="Open Sans" panose="020B0606030504020204" pitchFamily="34" charset="0"/>
                  <a:cs typeface="Open Sans" panose="020B0606030504020204" pitchFamily="34" charset="0"/>
                </a:rPr>
                <a:t>Each layer contributes with a differential QE depending on the relative layer stoichiometry;</a:t>
              </a:r>
            </a:p>
            <a:p>
              <a:pPr marL="285750" indent="-285750">
                <a:buClr>
                  <a:srgbClr val="000000"/>
                </a:buClr>
                <a:buFont typeface="Wingdings" pitchFamily="2" charset="2"/>
                <a:buChar char="§"/>
              </a:pPr>
              <a:r>
                <a:rPr lang="en-US" sz="1600" dirty="0">
                  <a:solidFill>
                    <a:srgbClr val="000000"/>
                  </a:solidFill>
                  <a:ea typeface="Open Sans" panose="020B0606030504020204" pitchFamily="34" charset="0"/>
                  <a:cs typeface="Open Sans" panose="020B0606030504020204" pitchFamily="34" charset="0"/>
                </a:rPr>
                <a:t>The total QE is given by the sum of  the differential QE in all the different layers.</a:t>
              </a:r>
            </a:p>
            <a:p>
              <a:pPr>
                <a:buClr>
                  <a:srgbClr val="000000"/>
                </a:buClr>
              </a:pPr>
              <a:endParaRPr lang="en-US" sz="1600" dirty="0">
                <a:solidFill>
                  <a:srgbClr val="000000"/>
                </a:solidFill>
                <a:ea typeface="Open Sans" panose="020B0606030504020204" pitchFamily="34" charset="0"/>
                <a:cs typeface="Open Sans" panose="020B0606030504020204" pitchFamily="34" charset="0"/>
              </a:endParaRPr>
            </a:p>
          </p:txBody>
        </p:sp>
      </p:grpSp>
      <p:sp>
        <p:nvSpPr>
          <p:cNvPr id="3" name="Title 2">
            <a:extLst>
              <a:ext uri="{FF2B5EF4-FFF2-40B4-BE49-F238E27FC236}">
                <a16:creationId xmlns:a16="http://schemas.microsoft.com/office/drawing/2014/main" id="{FB72D85D-D257-EFFE-8813-BE9402CA487F}"/>
              </a:ext>
            </a:extLst>
          </p:cNvPr>
          <p:cNvSpPr>
            <a:spLocks noGrp="1"/>
          </p:cNvSpPr>
          <p:nvPr>
            <p:ph type="title"/>
          </p:nvPr>
        </p:nvSpPr>
        <p:spPr/>
        <p:txBody>
          <a:bodyPr/>
          <a:lstStyle/>
          <a:p>
            <a:r>
              <a:rPr lang="en-GB" dirty="0"/>
              <a:t>Cs</a:t>
            </a:r>
            <a:r>
              <a:rPr lang="en-GB" baseline="-25000" dirty="0"/>
              <a:t>2</a:t>
            </a:r>
            <a:r>
              <a:rPr lang="en-GB" dirty="0"/>
              <a:t>Te photocathodes analysis </a:t>
            </a:r>
          </a:p>
        </p:txBody>
      </p:sp>
      <p:sp>
        <p:nvSpPr>
          <p:cNvPr id="4" name="Date Placeholder 3">
            <a:extLst>
              <a:ext uri="{FF2B5EF4-FFF2-40B4-BE49-F238E27FC236}">
                <a16:creationId xmlns:a16="http://schemas.microsoft.com/office/drawing/2014/main" id="{E7280B76-C6DF-C55C-4E7A-C6103418A1AF}"/>
              </a:ext>
            </a:extLst>
          </p:cNvPr>
          <p:cNvSpPr>
            <a:spLocks noGrp="1"/>
          </p:cNvSpPr>
          <p:nvPr>
            <p:ph type="dt" sz="half" idx="10"/>
          </p:nvPr>
        </p:nvSpPr>
        <p:spPr/>
        <p:txBody>
          <a:bodyPr/>
          <a:lstStyle/>
          <a:p>
            <a:pPr>
              <a:defRPr/>
            </a:pPr>
            <a:r>
              <a:rPr lang="en-US" noProof="0"/>
              <a:t>22/09/2026</a:t>
            </a:r>
            <a:endParaRPr lang="en-GB" noProof="0"/>
          </a:p>
        </p:txBody>
      </p:sp>
      <p:sp>
        <p:nvSpPr>
          <p:cNvPr id="5" name="Footer Placeholder 4">
            <a:extLst>
              <a:ext uri="{FF2B5EF4-FFF2-40B4-BE49-F238E27FC236}">
                <a16:creationId xmlns:a16="http://schemas.microsoft.com/office/drawing/2014/main" id="{1F88A200-E884-89CD-8722-D19AD63CFEED}"/>
              </a:ext>
            </a:extLst>
          </p:cNvPr>
          <p:cNvSpPr>
            <a:spLocks noGrp="1"/>
          </p:cNvSpPr>
          <p:nvPr>
            <p:ph type="ftr" sz="quarter" idx="11"/>
          </p:nvPr>
        </p:nvSpPr>
        <p:spPr/>
        <p:txBody>
          <a:bodyPr/>
          <a:lstStyle/>
          <a:p>
            <a:pPr>
              <a:defRPr/>
            </a:pPr>
            <a:r>
              <a:rPr lang="en-GB" noProof="0"/>
              <a:t>G. Tenasini               PhASE2026, Orsay</a:t>
            </a:r>
            <a:endParaRPr lang="en-GB" noProof="0" dirty="0"/>
          </a:p>
        </p:txBody>
      </p:sp>
      <p:sp>
        <p:nvSpPr>
          <p:cNvPr id="6" name="Slide Number Placeholder 5">
            <a:extLst>
              <a:ext uri="{FF2B5EF4-FFF2-40B4-BE49-F238E27FC236}">
                <a16:creationId xmlns:a16="http://schemas.microsoft.com/office/drawing/2014/main" id="{D50B5839-BBC1-8F4B-C5E8-566D78F5354A}"/>
              </a:ext>
            </a:extLst>
          </p:cNvPr>
          <p:cNvSpPr>
            <a:spLocks noGrp="1"/>
          </p:cNvSpPr>
          <p:nvPr>
            <p:ph type="sldNum" sz="quarter" idx="12"/>
          </p:nvPr>
        </p:nvSpPr>
        <p:spPr/>
        <p:txBody>
          <a:bodyPr/>
          <a:lstStyle/>
          <a:p>
            <a:pPr>
              <a:defRPr/>
            </a:pPr>
            <a:fld id="{8D6C380F-326D-3C40-9EE7-7FBAB0953422}" type="slidenum">
              <a:rPr lang="en-GB" noProof="0" smtClean="0"/>
              <a:t>14</a:t>
            </a:fld>
            <a:endParaRPr lang="en-GB" noProof="0"/>
          </a:p>
        </p:txBody>
      </p:sp>
      <p:sp>
        <p:nvSpPr>
          <p:cNvPr id="26" name="TextBox 25">
            <a:extLst>
              <a:ext uri="{FF2B5EF4-FFF2-40B4-BE49-F238E27FC236}">
                <a16:creationId xmlns:a16="http://schemas.microsoft.com/office/drawing/2014/main" id="{BDE1D466-8600-BA20-EF91-66FD335DB1A5}"/>
              </a:ext>
            </a:extLst>
          </p:cNvPr>
          <p:cNvSpPr txBox="1"/>
          <p:nvPr/>
        </p:nvSpPr>
        <p:spPr bwMode="auto">
          <a:xfrm>
            <a:off x="551539" y="1238400"/>
            <a:ext cx="5450108" cy="646331"/>
          </a:xfrm>
          <a:prstGeom prst="rect">
            <a:avLst/>
          </a:prstGeom>
          <a:noFill/>
        </p:spPr>
        <p:txBody>
          <a:bodyPr wrap="square">
            <a:spAutoFit/>
          </a:bodyPr>
          <a:lstStyle/>
          <a:p>
            <a:pPr>
              <a:buClr>
                <a:srgbClr val="000000"/>
              </a:buClr>
            </a:pPr>
            <a:r>
              <a:rPr lang="en-US" dirty="0">
                <a:solidFill>
                  <a:srgbClr val="000000"/>
                </a:solidFill>
                <a:ea typeface="Open Sans" panose="020B0606030504020204" pitchFamily="34" charset="0"/>
                <a:cs typeface="Open Sans" panose="020B0606030504020204" pitchFamily="34" charset="0"/>
              </a:rPr>
              <a:t>Reveals a strong correlation between </a:t>
            </a:r>
            <a:r>
              <a:rPr lang="en-US" b="1" dirty="0">
                <a:solidFill>
                  <a:srgbClr val="000000"/>
                </a:solidFill>
                <a:ea typeface="Open Sans" panose="020B0606030504020204" pitchFamily="34" charset="0"/>
                <a:cs typeface="Open Sans" panose="020B0606030504020204" pitchFamily="34" charset="0"/>
              </a:rPr>
              <a:t>quantum efficiency</a:t>
            </a:r>
            <a:r>
              <a:rPr lang="en-US" b="1" dirty="0">
                <a:solidFill>
                  <a:srgbClr val="000000"/>
                </a:solidFill>
              </a:rPr>
              <a:t> </a:t>
            </a:r>
            <a:r>
              <a:rPr lang="en-US" dirty="0">
                <a:solidFill>
                  <a:srgbClr val="000000"/>
                </a:solidFill>
              </a:rPr>
              <a:t>and compound </a:t>
            </a:r>
            <a:r>
              <a:rPr lang="en-US" b="1" dirty="0">
                <a:solidFill>
                  <a:srgbClr val="000000"/>
                </a:solidFill>
              </a:rPr>
              <a:t>stoichiometry ratio</a:t>
            </a:r>
          </a:p>
        </p:txBody>
      </p:sp>
      <p:grpSp>
        <p:nvGrpSpPr>
          <p:cNvPr id="30" name="Group 29">
            <a:extLst>
              <a:ext uri="{FF2B5EF4-FFF2-40B4-BE49-F238E27FC236}">
                <a16:creationId xmlns:a16="http://schemas.microsoft.com/office/drawing/2014/main" id="{C222402B-537B-85F2-77A9-3B5F5CB02180}"/>
              </a:ext>
            </a:extLst>
          </p:cNvPr>
          <p:cNvGrpSpPr/>
          <p:nvPr/>
        </p:nvGrpSpPr>
        <p:grpSpPr>
          <a:xfrm>
            <a:off x="6588574" y="1095759"/>
            <a:ext cx="4608512" cy="3336921"/>
            <a:chOff x="6038374" y="1484784"/>
            <a:chExt cx="6034290" cy="4608512"/>
          </a:xfrm>
        </p:grpSpPr>
        <p:pic>
          <p:nvPicPr>
            <p:cNvPr id="31" name="Graphic 30">
              <a:extLst>
                <a:ext uri="{FF2B5EF4-FFF2-40B4-BE49-F238E27FC236}">
                  <a16:creationId xmlns:a16="http://schemas.microsoft.com/office/drawing/2014/main" id="{7CF7A4C1-0CD3-470E-6667-51545B1F69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bwMode="auto">
            <a:xfrm>
              <a:off x="6038374" y="1484784"/>
              <a:ext cx="6034290" cy="4608512"/>
            </a:xfrm>
            <a:prstGeom prst="rect">
              <a:avLst/>
            </a:prstGeom>
          </p:spPr>
        </p:pic>
        <p:cxnSp>
          <p:nvCxnSpPr>
            <p:cNvPr id="32" name="Straight Arrow Connector 31">
              <a:extLst>
                <a:ext uri="{FF2B5EF4-FFF2-40B4-BE49-F238E27FC236}">
                  <a16:creationId xmlns:a16="http://schemas.microsoft.com/office/drawing/2014/main" id="{80AB796E-85F3-AA73-4171-86827577570B}"/>
                </a:ext>
              </a:extLst>
            </p:cNvPr>
            <p:cNvCxnSpPr/>
            <p:nvPr/>
          </p:nvCxnSpPr>
          <p:spPr bwMode="auto">
            <a:xfrm flipH="1" flipV="1">
              <a:off x="9696400" y="3573016"/>
              <a:ext cx="288032" cy="1224136"/>
            </a:xfrm>
            <a:prstGeom prst="straightConnector1">
              <a:avLst/>
            </a:prstGeom>
            <a:ln w="38100">
              <a:solidFill>
                <a:srgbClr val="FF0000"/>
              </a:solidFill>
              <a:tailEnd type="triangle"/>
            </a:ln>
          </p:spPr>
          <p:style>
            <a:lnRef idx="1">
              <a:schemeClr val="accent3"/>
            </a:lnRef>
            <a:fillRef idx="0">
              <a:schemeClr val="accent3"/>
            </a:fillRef>
            <a:effectRef idx="0">
              <a:schemeClr val="accent3"/>
            </a:effectRef>
            <a:fontRef idx="minor">
              <a:schemeClr val="tx1"/>
            </a:fontRef>
          </p:style>
        </p:cxnSp>
      </p:grpSp>
      <p:pic>
        <p:nvPicPr>
          <p:cNvPr id="12" name="Picture 11">
            <a:extLst>
              <a:ext uri="{FF2B5EF4-FFF2-40B4-BE49-F238E27FC236}">
                <a16:creationId xmlns:a16="http://schemas.microsoft.com/office/drawing/2014/main" id="{E1972C15-0D0E-77DA-7430-57BCE26EC79E}"/>
              </a:ext>
            </a:extLst>
          </p:cNvPr>
          <p:cNvPicPr>
            <a:picLocks noChangeAspect="1"/>
          </p:cNvPicPr>
          <p:nvPr/>
        </p:nvPicPr>
        <p:blipFill>
          <a:blip r:embed="rId4"/>
          <a:stretch>
            <a:fillRect/>
          </a:stretch>
        </p:blipFill>
        <p:spPr>
          <a:xfrm>
            <a:off x="-19114" y="1884731"/>
            <a:ext cx="5013946" cy="4427608"/>
          </a:xfrm>
          <a:prstGeom prst="rect">
            <a:avLst/>
          </a:prstGeom>
        </p:spPr>
      </p:pic>
    </p:spTree>
    <p:extLst>
      <p:ext uri="{BB962C8B-B14F-4D97-AF65-F5344CB8AC3E}">
        <p14:creationId xmlns:p14="http://schemas.microsoft.com/office/powerpoint/2010/main" val="3072553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8A261-94B3-D259-FD29-62AA5DD411C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2584650-BE32-0DE5-0280-2BC69D95D680}"/>
              </a:ext>
            </a:extLst>
          </p:cNvPr>
          <p:cNvSpPr>
            <a:spLocks noGrp="1"/>
          </p:cNvSpPr>
          <p:nvPr>
            <p:ph type="title"/>
          </p:nvPr>
        </p:nvSpPr>
        <p:spPr/>
        <p:txBody>
          <a:bodyPr/>
          <a:lstStyle/>
          <a:p>
            <a:r>
              <a:rPr lang="en-GB" dirty="0"/>
              <a:t>Cs</a:t>
            </a:r>
            <a:r>
              <a:rPr lang="en-GB" baseline="-25000" dirty="0"/>
              <a:t>2</a:t>
            </a:r>
            <a:r>
              <a:rPr lang="en-GB" dirty="0"/>
              <a:t>Te photocathodes analysis </a:t>
            </a:r>
          </a:p>
        </p:txBody>
      </p:sp>
      <p:sp>
        <p:nvSpPr>
          <p:cNvPr id="4" name="Date Placeholder 3">
            <a:extLst>
              <a:ext uri="{FF2B5EF4-FFF2-40B4-BE49-F238E27FC236}">
                <a16:creationId xmlns:a16="http://schemas.microsoft.com/office/drawing/2014/main" id="{52234721-EFC5-A22E-CDF8-97C7E7A10E86}"/>
              </a:ext>
            </a:extLst>
          </p:cNvPr>
          <p:cNvSpPr>
            <a:spLocks noGrp="1"/>
          </p:cNvSpPr>
          <p:nvPr>
            <p:ph type="dt" sz="half" idx="10"/>
          </p:nvPr>
        </p:nvSpPr>
        <p:spPr/>
        <p:txBody>
          <a:bodyPr/>
          <a:lstStyle/>
          <a:p>
            <a:pPr>
              <a:defRPr/>
            </a:pPr>
            <a:r>
              <a:rPr lang="en-US" noProof="0"/>
              <a:t>22/09/2026</a:t>
            </a:r>
            <a:endParaRPr lang="en-GB" noProof="0"/>
          </a:p>
        </p:txBody>
      </p:sp>
      <p:sp>
        <p:nvSpPr>
          <p:cNvPr id="5" name="Footer Placeholder 4">
            <a:extLst>
              <a:ext uri="{FF2B5EF4-FFF2-40B4-BE49-F238E27FC236}">
                <a16:creationId xmlns:a16="http://schemas.microsoft.com/office/drawing/2014/main" id="{4AE5308A-731C-5631-2CC3-5812B474158F}"/>
              </a:ext>
            </a:extLst>
          </p:cNvPr>
          <p:cNvSpPr>
            <a:spLocks noGrp="1"/>
          </p:cNvSpPr>
          <p:nvPr>
            <p:ph type="ftr" sz="quarter" idx="11"/>
          </p:nvPr>
        </p:nvSpPr>
        <p:spPr/>
        <p:txBody>
          <a:bodyPr/>
          <a:lstStyle/>
          <a:p>
            <a:pPr>
              <a:defRPr/>
            </a:pPr>
            <a:r>
              <a:rPr lang="en-GB" noProof="0"/>
              <a:t>G. Tenasini               PhASE2026, Orsay</a:t>
            </a:r>
            <a:endParaRPr lang="en-GB" noProof="0" dirty="0"/>
          </a:p>
        </p:txBody>
      </p:sp>
      <p:sp>
        <p:nvSpPr>
          <p:cNvPr id="6" name="Slide Number Placeholder 5">
            <a:extLst>
              <a:ext uri="{FF2B5EF4-FFF2-40B4-BE49-F238E27FC236}">
                <a16:creationId xmlns:a16="http://schemas.microsoft.com/office/drawing/2014/main" id="{A8AD24B6-9880-2A19-45D0-C473033DDB0D}"/>
              </a:ext>
            </a:extLst>
          </p:cNvPr>
          <p:cNvSpPr>
            <a:spLocks noGrp="1"/>
          </p:cNvSpPr>
          <p:nvPr>
            <p:ph type="sldNum" sz="quarter" idx="12"/>
          </p:nvPr>
        </p:nvSpPr>
        <p:spPr/>
        <p:txBody>
          <a:bodyPr/>
          <a:lstStyle/>
          <a:p>
            <a:pPr>
              <a:defRPr/>
            </a:pPr>
            <a:fld id="{8D6C380F-326D-3C40-9EE7-7FBAB0953422}" type="slidenum">
              <a:rPr lang="en-GB" noProof="0" smtClean="0"/>
              <a:t>15</a:t>
            </a:fld>
            <a:endParaRPr lang="en-GB" noProof="0"/>
          </a:p>
        </p:txBody>
      </p:sp>
      <p:pic>
        <p:nvPicPr>
          <p:cNvPr id="14" name="Graphic 13">
            <a:extLst>
              <a:ext uri="{FF2B5EF4-FFF2-40B4-BE49-F238E27FC236}">
                <a16:creationId xmlns:a16="http://schemas.microsoft.com/office/drawing/2014/main" id="{68241B6B-9CED-A08A-9910-6AD740AC9C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bwMode="auto">
          <a:xfrm>
            <a:off x="6672819" y="1011114"/>
            <a:ext cx="5309450" cy="3695329"/>
          </a:xfrm>
          <a:prstGeom prst="rect">
            <a:avLst/>
          </a:prstGeom>
        </p:spPr>
      </p:pic>
      <p:sp>
        <p:nvSpPr>
          <p:cNvPr id="18" name="TextBox 17">
            <a:extLst>
              <a:ext uri="{FF2B5EF4-FFF2-40B4-BE49-F238E27FC236}">
                <a16:creationId xmlns:a16="http://schemas.microsoft.com/office/drawing/2014/main" id="{222DC155-468B-A643-F1F5-4FB6F002F462}"/>
              </a:ext>
            </a:extLst>
          </p:cNvPr>
          <p:cNvSpPr txBox="1"/>
          <p:nvPr/>
        </p:nvSpPr>
        <p:spPr>
          <a:xfrm>
            <a:off x="331788" y="4878123"/>
            <a:ext cx="10509359" cy="923330"/>
          </a:xfrm>
          <a:prstGeom prst="rect">
            <a:avLst/>
          </a:prstGeom>
          <a:noFill/>
        </p:spPr>
        <p:txBody>
          <a:bodyPr wrap="square">
            <a:spAutoFit/>
          </a:bodyPr>
          <a:lstStyle/>
          <a:p>
            <a:pPr marL="285750" indent="-285750">
              <a:buClr>
                <a:schemeClr val="accent1">
                  <a:lumMod val="40000"/>
                  <a:lumOff val="60000"/>
                </a:schemeClr>
              </a:buClr>
              <a:buFont typeface="Wingdings" pitchFamily="2" charset="2"/>
              <a:buChar char="à"/>
            </a:pPr>
            <a:r>
              <a:rPr lang="en-US" dirty="0">
                <a:solidFill>
                  <a:srgbClr val="000000"/>
                </a:solidFill>
                <a:ea typeface="Open Sans" panose="020B0606030504020204" pitchFamily="34" charset="0"/>
                <a:cs typeface="Open Sans" panose="020B0606030504020204" pitchFamily="34" charset="0"/>
                <a:sym typeface="Wingdings" pitchFamily="2" charset="2"/>
              </a:rPr>
              <a:t>Finalize the analysis and extract optimal growth parameters (e.g., deposition time, layer thickness): improve process reliability and reproducibility</a:t>
            </a:r>
          </a:p>
          <a:p>
            <a:pPr marL="285750" indent="-285750">
              <a:buClr>
                <a:schemeClr val="accent1">
                  <a:lumMod val="40000"/>
                  <a:lumOff val="60000"/>
                </a:schemeClr>
              </a:buClr>
              <a:buFont typeface="Wingdings" pitchFamily="2" charset="2"/>
              <a:buChar char="à"/>
            </a:pPr>
            <a:endParaRPr lang="en-US" dirty="0">
              <a:solidFill>
                <a:srgbClr val="000000"/>
              </a:solidFill>
              <a:ea typeface="Open Sans" panose="020B0606030504020204" pitchFamily="34" charset="0"/>
              <a:cs typeface="Open Sans" panose="020B0606030504020204" pitchFamily="34" charset="0"/>
            </a:endParaRPr>
          </a:p>
        </p:txBody>
      </p:sp>
      <p:sp>
        <p:nvSpPr>
          <p:cNvPr id="21" name="TextBox 20">
            <a:extLst>
              <a:ext uri="{FF2B5EF4-FFF2-40B4-BE49-F238E27FC236}">
                <a16:creationId xmlns:a16="http://schemas.microsoft.com/office/drawing/2014/main" id="{F3593017-69D4-0199-F37A-D65D51730274}"/>
              </a:ext>
            </a:extLst>
          </p:cNvPr>
          <p:cNvSpPr txBox="1"/>
          <p:nvPr/>
        </p:nvSpPr>
        <p:spPr>
          <a:xfrm>
            <a:off x="331788" y="5603801"/>
            <a:ext cx="10732764" cy="369332"/>
          </a:xfrm>
          <a:prstGeom prst="rect">
            <a:avLst/>
          </a:prstGeom>
          <a:noFill/>
        </p:spPr>
        <p:txBody>
          <a:bodyPr wrap="square">
            <a:spAutoFit/>
          </a:bodyPr>
          <a:lstStyle/>
          <a:p>
            <a:pPr marL="285750" indent="-285750">
              <a:buClr>
                <a:schemeClr val="accent1">
                  <a:lumMod val="40000"/>
                  <a:lumOff val="60000"/>
                </a:schemeClr>
              </a:buClr>
              <a:buFont typeface="Wingdings" pitchFamily="2" charset="2"/>
              <a:buChar char="à"/>
            </a:pPr>
            <a:r>
              <a:rPr lang="en-US" dirty="0">
                <a:solidFill>
                  <a:srgbClr val="000000"/>
                </a:solidFill>
                <a:ea typeface="Open Sans" panose="020B0606030504020204" pitchFamily="34" charset="0"/>
                <a:cs typeface="Open Sans" panose="020B0606030504020204" pitchFamily="34" charset="0"/>
                <a:sym typeface="Wingdings" pitchFamily="2" charset="2"/>
              </a:rPr>
              <a:t>Extend the analysis to Cs</a:t>
            </a:r>
            <a:r>
              <a:rPr lang="en-US" baseline="-25000" dirty="0">
                <a:solidFill>
                  <a:srgbClr val="000000"/>
                </a:solidFill>
                <a:ea typeface="Open Sans" panose="020B0606030504020204" pitchFamily="34" charset="0"/>
                <a:cs typeface="Open Sans" panose="020B0606030504020204" pitchFamily="34" charset="0"/>
                <a:sym typeface="Wingdings" pitchFamily="2" charset="2"/>
              </a:rPr>
              <a:t>3</a:t>
            </a:r>
            <a:r>
              <a:rPr lang="en-US" dirty="0">
                <a:solidFill>
                  <a:srgbClr val="000000"/>
                </a:solidFill>
                <a:ea typeface="Open Sans" panose="020B0606030504020204" pitchFamily="34" charset="0"/>
                <a:cs typeface="Open Sans" panose="020B0606030504020204" pitchFamily="34" charset="0"/>
                <a:sym typeface="Wingdings" pitchFamily="2" charset="2"/>
              </a:rPr>
              <a:t>Sb (more sensitive to growth parameters)</a:t>
            </a:r>
            <a:endParaRPr lang="en-US" dirty="0">
              <a:solidFill>
                <a:srgbClr val="000000"/>
              </a:solidFill>
              <a:ea typeface="Open Sans" panose="020B0606030504020204" pitchFamily="34" charset="0"/>
              <a:cs typeface="Open Sans" panose="020B0606030504020204" pitchFamily="34" charset="0"/>
            </a:endParaRPr>
          </a:p>
        </p:txBody>
      </p:sp>
      <p:grpSp>
        <p:nvGrpSpPr>
          <p:cNvPr id="2" name="Group 1">
            <a:extLst>
              <a:ext uri="{FF2B5EF4-FFF2-40B4-BE49-F238E27FC236}">
                <a16:creationId xmlns:a16="http://schemas.microsoft.com/office/drawing/2014/main" id="{D5414A17-8B5A-6A35-F9E8-8C2A9EBADD38}"/>
              </a:ext>
            </a:extLst>
          </p:cNvPr>
          <p:cNvGrpSpPr/>
          <p:nvPr/>
        </p:nvGrpSpPr>
        <p:grpSpPr>
          <a:xfrm>
            <a:off x="301711" y="3132803"/>
            <a:ext cx="6249051" cy="1138773"/>
            <a:chOff x="258984" y="1450569"/>
            <a:chExt cx="6249051" cy="1138773"/>
          </a:xfrm>
        </p:grpSpPr>
        <p:sp>
          <p:nvSpPr>
            <p:cNvPr id="23" name="Rounded Rectangle 22">
              <a:extLst>
                <a:ext uri="{FF2B5EF4-FFF2-40B4-BE49-F238E27FC236}">
                  <a16:creationId xmlns:a16="http://schemas.microsoft.com/office/drawing/2014/main" id="{D41099A6-D436-FED2-A476-1FE726FA79BB}"/>
                </a:ext>
              </a:extLst>
            </p:cNvPr>
            <p:cNvSpPr/>
            <p:nvPr/>
          </p:nvSpPr>
          <p:spPr>
            <a:xfrm>
              <a:off x="258984" y="1686819"/>
              <a:ext cx="5989642" cy="708019"/>
            </a:xfrm>
            <a:prstGeom prst="roundRect">
              <a:avLst/>
            </a:prstGeom>
            <a:solidFill>
              <a:srgbClr val="92D050">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a:extLst>
                <a:ext uri="{FF2B5EF4-FFF2-40B4-BE49-F238E27FC236}">
                  <a16:creationId xmlns:a16="http://schemas.microsoft.com/office/drawing/2014/main" id="{68E6361C-4B40-36A6-2FB3-6500124D52A2}"/>
                </a:ext>
              </a:extLst>
            </p:cNvPr>
            <p:cNvSpPr txBox="1"/>
            <p:nvPr/>
          </p:nvSpPr>
          <p:spPr>
            <a:xfrm>
              <a:off x="331788" y="1450569"/>
              <a:ext cx="6176247" cy="1138773"/>
            </a:xfrm>
            <a:prstGeom prst="rect">
              <a:avLst/>
            </a:prstGeom>
            <a:noFill/>
          </p:spPr>
          <p:txBody>
            <a:bodyPr wrap="square">
              <a:spAutoFit/>
            </a:bodyPr>
            <a:lstStyle/>
            <a:p>
              <a:pPr>
                <a:buClr>
                  <a:srgbClr val="000000"/>
                </a:buClr>
              </a:pPr>
              <a:endParaRPr lang="en-US" sz="1600" dirty="0">
                <a:solidFill>
                  <a:srgbClr val="000000"/>
                </a:solidFill>
                <a:ea typeface="Open Sans" panose="020B0606030504020204" pitchFamily="34" charset="0"/>
                <a:cs typeface="Open Sans" panose="020B0606030504020204" pitchFamily="34" charset="0"/>
              </a:endParaRPr>
            </a:p>
            <a:p>
              <a:pPr>
                <a:buClr>
                  <a:srgbClr val="000000"/>
                </a:buClr>
              </a:pPr>
              <a:r>
                <a:rPr lang="en-US" dirty="0">
                  <a:solidFill>
                    <a:srgbClr val="000000"/>
                  </a:solidFill>
                  <a:ea typeface="Open Sans" panose="020B0606030504020204" pitchFamily="34" charset="0"/>
                  <a:cs typeface="Open Sans" panose="020B0606030504020204" pitchFamily="34" charset="0"/>
                </a:rPr>
                <a:t>The larger the fraction of total thickness with the right stoichiometry ratio, the higher the measured QE.</a:t>
              </a:r>
            </a:p>
            <a:p>
              <a:pPr>
                <a:buClr>
                  <a:srgbClr val="000000"/>
                </a:buClr>
              </a:pPr>
              <a:endParaRPr lang="en-US" sz="1600" dirty="0">
                <a:solidFill>
                  <a:srgbClr val="000000"/>
                </a:solidFill>
                <a:ea typeface="Open Sans" panose="020B0606030504020204" pitchFamily="34" charset="0"/>
                <a:cs typeface="Open Sans" panose="020B0606030504020204" pitchFamily="34" charset="0"/>
              </a:endParaRPr>
            </a:p>
          </p:txBody>
        </p:sp>
      </p:grpSp>
      <p:sp>
        <p:nvSpPr>
          <p:cNvPr id="7" name="Content Placeholder 1">
            <a:extLst>
              <a:ext uri="{FF2B5EF4-FFF2-40B4-BE49-F238E27FC236}">
                <a16:creationId xmlns:a16="http://schemas.microsoft.com/office/drawing/2014/main" id="{EB38B66D-48E8-857B-F95B-684057CF29D1}"/>
              </a:ext>
            </a:extLst>
          </p:cNvPr>
          <p:cNvSpPr>
            <a:spLocks noGrp="1"/>
          </p:cNvSpPr>
          <p:nvPr>
            <p:ph idx="1"/>
          </p:nvPr>
        </p:nvSpPr>
        <p:spPr>
          <a:xfrm>
            <a:off x="271801" y="1426559"/>
            <a:ext cx="6176246" cy="1476908"/>
          </a:xfrm>
        </p:spPr>
        <p:txBody>
          <a:bodyPr/>
          <a:lstStyle/>
          <a:p>
            <a:pPr lvl="1">
              <a:buFont typeface="Wingdings" pitchFamily="2" charset="2"/>
              <a:buChar char="§"/>
            </a:pPr>
            <a:r>
              <a:rPr lang="en-GB" dirty="0">
                <a:solidFill>
                  <a:srgbClr val="000000"/>
                </a:solidFill>
              </a:rPr>
              <a:t>Analysis of the thickness at different “windows” of stoichiometric deposition ratio;</a:t>
            </a:r>
          </a:p>
          <a:p>
            <a:pPr lvl="1">
              <a:buFont typeface="Wingdings" pitchFamily="2" charset="2"/>
              <a:buChar char="§"/>
            </a:pPr>
            <a:r>
              <a:rPr lang="en-GB" dirty="0">
                <a:solidFill>
                  <a:srgbClr val="000000"/>
                </a:solidFill>
              </a:rPr>
              <a:t>Clear trend when the “window” is narrowed to a range of 1.9 – 2.2. When the percentage of the total thickness at this “window” is higher, the measured QE also increases. </a:t>
            </a:r>
          </a:p>
        </p:txBody>
      </p:sp>
      <p:sp>
        <p:nvSpPr>
          <p:cNvPr id="8" name="TextBox 7">
            <a:extLst>
              <a:ext uri="{FF2B5EF4-FFF2-40B4-BE49-F238E27FC236}">
                <a16:creationId xmlns:a16="http://schemas.microsoft.com/office/drawing/2014/main" id="{ED13F8DE-259D-13F3-1897-F56B0849FA32}"/>
              </a:ext>
            </a:extLst>
          </p:cNvPr>
          <p:cNvSpPr txBox="1"/>
          <p:nvPr/>
        </p:nvSpPr>
        <p:spPr bwMode="auto">
          <a:xfrm>
            <a:off x="407988" y="4443256"/>
            <a:ext cx="1518364" cy="369332"/>
          </a:xfrm>
          <a:prstGeom prst="rect">
            <a:avLst/>
          </a:prstGeom>
          <a:noFill/>
        </p:spPr>
        <p:txBody>
          <a:bodyPr wrap="none" rtlCol="0">
            <a:spAutoFit/>
          </a:bodyPr>
          <a:lstStyle/>
          <a:p>
            <a:r>
              <a:rPr lang="en-GB" dirty="0"/>
              <a:t>What’s next?</a:t>
            </a:r>
          </a:p>
        </p:txBody>
      </p:sp>
    </p:spTree>
    <p:extLst>
      <p:ext uri="{BB962C8B-B14F-4D97-AF65-F5344CB8AC3E}">
        <p14:creationId xmlns:p14="http://schemas.microsoft.com/office/powerpoint/2010/main" val="2957522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EC6DCD-2565-CA3C-0E50-E72AAB07573E}"/>
              </a:ext>
            </a:extLst>
          </p:cNvPr>
          <p:cNvSpPr>
            <a:spLocks noGrp="1"/>
          </p:cNvSpPr>
          <p:nvPr>
            <p:ph type="title"/>
          </p:nvPr>
        </p:nvSpPr>
        <p:spPr>
          <a:xfrm>
            <a:off x="203993" y="332656"/>
            <a:ext cx="11784012" cy="1065742"/>
          </a:xfrm>
        </p:spPr>
        <p:txBody>
          <a:bodyPr/>
          <a:lstStyle/>
          <a:p>
            <a:r>
              <a:rPr lang="en-GB" dirty="0"/>
              <a:t>Testing Photocathode performances: e-guns at CERN</a:t>
            </a:r>
          </a:p>
        </p:txBody>
      </p:sp>
      <p:sp>
        <p:nvSpPr>
          <p:cNvPr id="4" name="Date Placeholder 3">
            <a:extLst>
              <a:ext uri="{FF2B5EF4-FFF2-40B4-BE49-F238E27FC236}">
                <a16:creationId xmlns:a16="http://schemas.microsoft.com/office/drawing/2014/main" id="{4C98C813-B5DE-D59A-D1B1-21CB53D25102}"/>
              </a:ext>
            </a:extLst>
          </p:cNvPr>
          <p:cNvSpPr>
            <a:spLocks noGrp="1"/>
          </p:cNvSpPr>
          <p:nvPr>
            <p:ph type="dt" sz="half" idx="10"/>
          </p:nvPr>
        </p:nvSpPr>
        <p:spPr/>
        <p:txBody>
          <a:bodyPr/>
          <a:lstStyle/>
          <a:p>
            <a:pPr>
              <a:defRPr/>
            </a:pPr>
            <a:r>
              <a:rPr lang="en-US" noProof="0"/>
              <a:t>22/09/2026</a:t>
            </a:r>
            <a:endParaRPr lang="en-GB" noProof="0"/>
          </a:p>
        </p:txBody>
      </p:sp>
      <p:sp>
        <p:nvSpPr>
          <p:cNvPr id="5" name="Footer Placeholder 4">
            <a:extLst>
              <a:ext uri="{FF2B5EF4-FFF2-40B4-BE49-F238E27FC236}">
                <a16:creationId xmlns:a16="http://schemas.microsoft.com/office/drawing/2014/main" id="{BB207F9C-99D2-2A2E-7BFC-279C51F19EDC}"/>
              </a:ext>
            </a:extLst>
          </p:cNvPr>
          <p:cNvSpPr>
            <a:spLocks noGrp="1"/>
          </p:cNvSpPr>
          <p:nvPr>
            <p:ph type="ftr" sz="quarter" idx="11"/>
          </p:nvPr>
        </p:nvSpPr>
        <p:spPr/>
        <p:txBody>
          <a:bodyPr/>
          <a:lstStyle/>
          <a:p>
            <a:pPr>
              <a:defRPr/>
            </a:pPr>
            <a:r>
              <a:rPr lang="en-GB" noProof="0"/>
              <a:t>G. Tenasini               PhASE2026, Orsay</a:t>
            </a:r>
            <a:endParaRPr lang="en-GB" noProof="0" dirty="0"/>
          </a:p>
        </p:txBody>
      </p:sp>
      <p:sp>
        <p:nvSpPr>
          <p:cNvPr id="6" name="Slide Number Placeholder 5">
            <a:extLst>
              <a:ext uri="{FF2B5EF4-FFF2-40B4-BE49-F238E27FC236}">
                <a16:creationId xmlns:a16="http://schemas.microsoft.com/office/drawing/2014/main" id="{CB941F1C-9375-C7E9-ABFC-DBEF49D8DFBD}"/>
              </a:ext>
            </a:extLst>
          </p:cNvPr>
          <p:cNvSpPr>
            <a:spLocks noGrp="1"/>
          </p:cNvSpPr>
          <p:nvPr>
            <p:ph type="sldNum" sz="quarter" idx="12"/>
          </p:nvPr>
        </p:nvSpPr>
        <p:spPr/>
        <p:txBody>
          <a:bodyPr/>
          <a:lstStyle/>
          <a:p>
            <a:pPr>
              <a:defRPr/>
            </a:pPr>
            <a:fld id="{8D6C380F-326D-3C40-9EE7-7FBAB0953422}" type="slidenum">
              <a:rPr lang="en-GB" noProof="0" smtClean="0"/>
              <a:t>16</a:t>
            </a:fld>
            <a:endParaRPr lang="en-GB" noProof="0"/>
          </a:p>
        </p:txBody>
      </p:sp>
      <p:pic>
        <p:nvPicPr>
          <p:cNvPr id="7" name="Picture 6">
            <a:extLst>
              <a:ext uri="{FF2B5EF4-FFF2-40B4-BE49-F238E27FC236}">
                <a16:creationId xmlns:a16="http://schemas.microsoft.com/office/drawing/2014/main" id="{6EC774DE-8F32-9930-E347-ECFC04131F14}"/>
              </a:ext>
            </a:extLst>
          </p:cNvPr>
          <p:cNvPicPr>
            <a:picLocks noGrp="1" noRot="1" noChangeAspect="1" noMove="1" noResize="1" noEditPoints="1" noAdjustHandles="1" noChangeArrowheads="1" noChangeShapeType="1" noCrop="1"/>
          </p:cNvPicPr>
          <p:nvPr/>
        </p:nvPicPr>
        <p:blipFill>
          <a:blip r:embed="rId3"/>
          <a:stretch>
            <a:fillRect/>
          </a:stretch>
        </p:blipFill>
        <p:spPr>
          <a:xfrm>
            <a:off x="659649" y="897608"/>
            <a:ext cx="10872699" cy="5375403"/>
          </a:xfrm>
          <a:prstGeom prst="rect">
            <a:avLst/>
          </a:prstGeom>
        </p:spPr>
      </p:pic>
      <p:sp>
        <p:nvSpPr>
          <p:cNvPr id="8" name="Oval 7">
            <a:extLst>
              <a:ext uri="{FF2B5EF4-FFF2-40B4-BE49-F238E27FC236}">
                <a16:creationId xmlns:a16="http://schemas.microsoft.com/office/drawing/2014/main" id="{A865D332-D3F8-E3F4-4011-902B23D0F535}"/>
              </a:ext>
            </a:extLst>
          </p:cNvPr>
          <p:cNvSpPr/>
          <p:nvPr/>
        </p:nvSpPr>
        <p:spPr>
          <a:xfrm>
            <a:off x="2423872" y="3717032"/>
            <a:ext cx="1835670" cy="648072"/>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C00000"/>
                </a:solidFill>
              </a:ln>
            </a:endParaRPr>
          </a:p>
        </p:txBody>
      </p:sp>
      <p:sp>
        <p:nvSpPr>
          <p:cNvPr id="9" name="Oval 8">
            <a:extLst>
              <a:ext uri="{FF2B5EF4-FFF2-40B4-BE49-F238E27FC236}">
                <a16:creationId xmlns:a16="http://schemas.microsoft.com/office/drawing/2014/main" id="{B317EAD9-B056-F517-2771-47778B8C5BA6}"/>
              </a:ext>
            </a:extLst>
          </p:cNvPr>
          <p:cNvSpPr/>
          <p:nvPr/>
        </p:nvSpPr>
        <p:spPr>
          <a:xfrm>
            <a:off x="4583832" y="3717032"/>
            <a:ext cx="1835670" cy="648072"/>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C00000"/>
                </a:solidFill>
              </a:ln>
            </a:endParaRPr>
          </a:p>
        </p:txBody>
      </p:sp>
    </p:spTree>
    <p:extLst>
      <p:ext uri="{BB962C8B-B14F-4D97-AF65-F5344CB8AC3E}">
        <p14:creationId xmlns:p14="http://schemas.microsoft.com/office/powerpoint/2010/main" val="1661219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6A172-F311-589D-36CF-14C51353E94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D2D24C-C549-B917-5E86-2E9684C0A7C7}"/>
              </a:ext>
            </a:extLst>
          </p:cNvPr>
          <p:cNvSpPr>
            <a:spLocks noGrp="1"/>
          </p:cNvSpPr>
          <p:nvPr>
            <p:ph idx="1"/>
          </p:nvPr>
        </p:nvSpPr>
        <p:spPr/>
        <p:txBody>
          <a:bodyPr/>
          <a:lstStyle/>
          <a:p>
            <a:pPr marL="0" indent="0">
              <a:buNone/>
            </a:pPr>
            <a:endParaRPr lang="en-US" dirty="0">
              <a:solidFill>
                <a:srgbClr val="000000"/>
              </a:solidFill>
              <a:latin typeface="Open Sans" panose="020B0606030504020204" pitchFamily="34" charset="0"/>
            </a:endParaRPr>
          </a:p>
          <a:p>
            <a:pPr marL="0" indent="0">
              <a:buNone/>
            </a:pPr>
            <a:endParaRPr lang="en-GB" dirty="0"/>
          </a:p>
        </p:txBody>
      </p:sp>
      <p:sp>
        <p:nvSpPr>
          <p:cNvPr id="3" name="Title 2">
            <a:extLst>
              <a:ext uri="{FF2B5EF4-FFF2-40B4-BE49-F238E27FC236}">
                <a16:creationId xmlns:a16="http://schemas.microsoft.com/office/drawing/2014/main" id="{CAAC25AB-8F3C-0E47-8FC2-7D482438618F}"/>
              </a:ext>
            </a:extLst>
          </p:cNvPr>
          <p:cNvSpPr>
            <a:spLocks noGrp="1"/>
          </p:cNvSpPr>
          <p:nvPr>
            <p:ph type="title"/>
          </p:nvPr>
        </p:nvSpPr>
        <p:spPr>
          <a:xfrm>
            <a:off x="407988" y="373593"/>
            <a:ext cx="11520660" cy="1065742"/>
          </a:xfrm>
        </p:spPr>
        <p:txBody>
          <a:bodyPr/>
          <a:lstStyle/>
          <a:p>
            <a:r>
              <a:rPr lang="en-GB" dirty="0"/>
              <a:t>Cs</a:t>
            </a:r>
            <a:r>
              <a:rPr lang="en-GB" baseline="-25000" dirty="0"/>
              <a:t>2</a:t>
            </a:r>
            <a:r>
              <a:rPr lang="en-GB" dirty="0"/>
              <a:t>Te cathodes: charge production tests in RF guns </a:t>
            </a:r>
          </a:p>
        </p:txBody>
      </p:sp>
      <p:sp>
        <p:nvSpPr>
          <p:cNvPr id="4" name="Date Placeholder 3">
            <a:extLst>
              <a:ext uri="{FF2B5EF4-FFF2-40B4-BE49-F238E27FC236}">
                <a16:creationId xmlns:a16="http://schemas.microsoft.com/office/drawing/2014/main" id="{4FBCAD63-4B96-7D01-F4C1-BCCA42A24E15}"/>
              </a:ext>
            </a:extLst>
          </p:cNvPr>
          <p:cNvSpPr>
            <a:spLocks noGrp="1"/>
          </p:cNvSpPr>
          <p:nvPr>
            <p:ph type="dt" sz="half" idx="10"/>
          </p:nvPr>
        </p:nvSpPr>
        <p:spPr/>
        <p:txBody>
          <a:bodyPr/>
          <a:lstStyle/>
          <a:p>
            <a:pPr>
              <a:defRPr/>
            </a:pPr>
            <a:r>
              <a:rPr lang="en-US" noProof="0"/>
              <a:t>22/09/2026</a:t>
            </a:r>
            <a:endParaRPr lang="en-GB" noProof="0"/>
          </a:p>
        </p:txBody>
      </p:sp>
      <p:sp>
        <p:nvSpPr>
          <p:cNvPr id="5" name="Footer Placeholder 4">
            <a:extLst>
              <a:ext uri="{FF2B5EF4-FFF2-40B4-BE49-F238E27FC236}">
                <a16:creationId xmlns:a16="http://schemas.microsoft.com/office/drawing/2014/main" id="{32115236-2E28-B63B-C94D-894C70D40232}"/>
              </a:ext>
            </a:extLst>
          </p:cNvPr>
          <p:cNvSpPr>
            <a:spLocks noGrp="1"/>
          </p:cNvSpPr>
          <p:nvPr>
            <p:ph type="ftr" sz="quarter" idx="11"/>
          </p:nvPr>
        </p:nvSpPr>
        <p:spPr/>
        <p:txBody>
          <a:bodyPr/>
          <a:lstStyle/>
          <a:p>
            <a:pPr>
              <a:defRPr/>
            </a:pPr>
            <a:r>
              <a:rPr lang="en-GB" noProof="0"/>
              <a:t>G. Tenasini               PhASE2026, Orsay</a:t>
            </a:r>
            <a:endParaRPr lang="en-GB" noProof="0" dirty="0"/>
          </a:p>
        </p:txBody>
      </p:sp>
      <p:sp>
        <p:nvSpPr>
          <p:cNvPr id="6" name="Slide Number Placeholder 5">
            <a:extLst>
              <a:ext uri="{FF2B5EF4-FFF2-40B4-BE49-F238E27FC236}">
                <a16:creationId xmlns:a16="http://schemas.microsoft.com/office/drawing/2014/main" id="{08FD9F95-290B-B512-080C-BEB2647B93DE}"/>
              </a:ext>
            </a:extLst>
          </p:cNvPr>
          <p:cNvSpPr>
            <a:spLocks noGrp="1"/>
          </p:cNvSpPr>
          <p:nvPr>
            <p:ph type="sldNum" sz="quarter" idx="12"/>
          </p:nvPr>
        </p:nvSpPr>
        <p:spPr/>
        <p:txBody>
          <a:bodyPr/>
          <a:lstStyle/>
          <a:p>
            <a:pPr>
              <a:defRPr/>
            </a:pPr>
            <a:fld id="{8D6C380F-326D-3C40-9EE7-7FBAB0953422}" type="slidenum">
              <a:rPr lang="en-GB" noProof="0" smtClean="0"/>
              <a:t>17</a:t>
            </a:fld>
            <a:endParaRPr lang="en-GB" noProof="0"/>
          </a:p>
        </p:txBody>
      </p:sp>
      <p:pic>
        <p:nvPicPr>
          <p:cNvPr id="8" name="Picture 7">
            <a:extLst>
              <a:ext uri="{FF2B5EF4-FFF2-40B4-BE49-F238E27FC236}">
                <a16:creationId xmlns:a16="http://schemas.microsoft.com/office/drawing/2014/main" id="{7BEFB083-535A-83DA-707A-F06E8F76F861}"/>
              </a:ext>
            </a:extLst>
          </p:cNvPr>
          <p:cNvPicPr>
            <a:picLocks noChangeAspect="1"/>
          </p:cNvPicPr>
          <p:nvPr/>
        </p:nvPicPr>
        <p:blipFill>
          <a:blip r:embed="rId3"/>
          <a:srcRect t="14489"/>
          <a:stretch>
            <a:fillRect/>
          </a:stretch>
        </p:blipFill>
        <p:spPr>
          <a:xfrm>
            <a:off x="263352" y="2276872"/>
            <a:ext cx="4598020" cy="3505969"/>
          </a:xfrm>
          <a:prstGeom prst="rect">
            <a:avLst/>
          </a:prstGeom>
        </p:spPr>
      </p:pic>
      <p:sp>
        <p:nvSpPr>
          <p:cNvPr id="9" name="TextBox 8">
            <a:extLst>
              <a:ext uri="{FF2B5EF4-FFF2-40B4-BE49-F238E27FC236}">
                <a16:creationId xmlns:a16="http://schemas.microsoft.com/office/drawing/2014/main" id="{9D7B03B9-2FDA-2147-5676-6E7F22B7B460}"/>
              </a:ext>
            </a:extLst>
          </p:cNvPr>
          <p:cNvSpPr txBox="1"/>
          <p:nvPr/>
        </p:nvSpPr>
        <p:spPr bwMode="auto">
          <a:xfrm>
            <a:off x="546526" y="1198156"/>
            <a:ext cx="1056700" cy="369332"/>
          </a:xfrm>
          <a:prstGeom prst="rect">
            <a:avLst/>
          </a:prstGeom>
          <a:noFill/>
        </p:spPr>
        <p:txBody>
          <a:bodyPr wrap="none" rtlCol="0">
            <a:spAutoFit/>
          </a:bodyPr>
          <a:lstStyle/>
          <a:p>
            <a:r>
              <a:rPr lang="en-GB" b="1" dirty="0"/>
              <a:t>AWAKE</a:t>
            </a:r>
          </a:p>
        </p:txBody>
      </p:sp>
      <p:sp>
        <p:nvSpPr>
          <p:cNvPr id="10" name="TextBox 9">
            <a:extLst>
              <a:ext uri="{FF2B5EF4-FFF2-40B4-BE49-F238E27FC236}">
                <a16:creationId xmlns:a16="http://schemas.microsoft.com/office/drawing/2014/main" id="{07C388BD-9709-BB33-E225-58C3781E4F4B}"/>
              </a:ext>
            </a:extLst>
          </p:cNvPr>
          <p:cNvSpPr txBox="1"/>
          <p:nvPr/>
        </p:nvSpPr>
        <p:spPr bwMode="auto">
          <a:xfrm>
            <a:off x="6816080" y="1132578"/>
            <a:ext cx="979755" cy="369332"/>
          </a:xfrm>
          <a:prstGeom prst="rect">
            <a:avLst/>
          </a:prstGeom>
          <a:noFill/>
        </p:spPr>
        <p:txBody>
          <a:bodyPr wrap="none" rtlCol="0">
            <a:spAutoFit/>
          </a:bodyPr>
          <a:lstStyle/>
          <a:p>
            <a:r>
              <a:rPr lang="en-GB" b="1" dirty="0"/>
              <a:t>CLEAR</a:t>
            </a:r>
          </a:p>
        </p:txBody>
      </p:sp>
      <p:pic>
        <p:nvPicPr>
          <p:cNvPr id="11" name="Picture 10">
            <a:extLst>
              <a:ext uri="{FF2B5EF4-FFF2-40B4-BE49-F238E27FC236}">
                <a16:creationId xmlns:a16="http://schemas.microsoft.com/office/drawing/2014/main" id="{C137CF6B-1F98-9EE6-CCC8-32ED7D01EB5D}"/>
              </a:ext>
            </a:extLst>
          </p:cNvPr>
          <p:cNvPicPr>
            <a:picLocks noChangeAspect="1"/>
          </p:cNvPicPr>
          <p:nvPr/>
        </p:nvPicPr>
        <p:blipFill>
          <a:blip r:embed="rId4"/>
          <a:srcRect t="13731"/>
          <a:stretch>
            <a:fillRect/>
          </a:stretch>
        </p:blipFill>
        <p:spPr>
          <a:xfrm>
            <a:off x="5745666" y="2125339"/>
            <a:ext cx="5111493" cy="3944051"/>
          </a:xfrm>
          <a:prstGeom prst="rect">
            <a:avLst/>
          </a:prstGeom>
        </p:spPr>
      </p:pic>
      <p:sp>
        <p:nvSpPr>
          <p:cNvPr id="12" name="TextBox 11">
            <a:extLst>
              <a:ext uri="{FF2B5EF4-FFF2-40B4-BE49-F238E27FC236}">
                <a16:creationId xmlns:a16="http://schemas.microsoft.com/office/drawing/2014/main" id="{A8DDE724-71C5-855A-43B9-553F063A855F}"/>
              </a:ext>
            </a:extLst>
          </p:cNvPr>
          <p:cNvSpPr txBox="1"/>
          <p:nvPr/>
        </p:nvSpPr>
        <p:spPr bwMode="auto">
          <a:xfrm>
            <a:off x="6395820" y="1618905"/>
            <a:ext cx="3736920" cy="369332"/>
          </a:xfrm>
          <a:prstGeom prst="rect">
            <a:avLst/>
          </a:prstGeom>
          <a:noFill/>
        </p:spPr>
        <p:txBody>
          <a:bodyPr wrap="none" rtlCol="0">
            <a:spAutoFit/>
          </a:bodyPr>
          <a:lstStyle/>
          <a:p>
            <a:r>
              <a:rPr lang="en-GB" dirty="0">
                <a:solidFill>
                  <a:srgbClr val="000000"/>
                </a:solidFill>
              </a:rPr>
              <a:t>Up to 7 </a:t>
            </a:r>
            <a:r>
              <a:rPr lang="en-GB" dirty="0" err="1">
                <a:solidFill>
                  <a:srgbClr val="000000"/>
                </a:solidFill>
              </a:rPr>
              <a:t>nC</a:t>
            </a:r>
            <a:r>
              <a:rPr lang="en-GB" dirty="0">
                <a:solidFill>
                  <a:srgbClr val="000000"/>
                </a:solidFill>
              </a:rPr>
              <a:t>/bunch, 20-30 mm </a:t>
            </a:r>
            <a:r>
              <a:rPr lang="en-GB" dirty="0" err="1">
                <a:solidFill>
                  <a:srgbClr val="000000"/>
                </a:solidFill>
              </a:rPr>
              <a:t>mrad</a:t>
            </a:r>
            <a:endParaRPr lang="en-GB" dirty="0">
              <a:solidFill>
                <a:srgbClr val="000000"/>
              </a:solidFill>
            </a:endParaRPr>
          </a:p>
        </p:txBody>
      </p:sp>
      <p:sp>
        <p:nvSpPr>
          <p:cNvPr id="13" name="TextBox 12">
            <a:extLst>
              <a:ext uri="{FF2B5EF4-FFF2-40B4-BE49-F238E27FC236}">
                <a16:creationId xmlns:a16="http://schemas.microsoft.com/office/drawing/2014/main" id="{56FC4060-FA46-6C93-FC1F-1CFB14B7418A}"/>
              </a:ext>
            </a:extLst>
          </p:cNvPr>
          <p:cNvSpPr txBox="1"/>
          <p:nvPr/>
        </p:nvSpPr>
        <p:spPr bwMode="auto">
          <a:xfrm>
            <a:off x="489698" y="1655099"/>
            <a:ext cx="3480440" cy="369332"/>
          </a:xfrm>
          <a:prstGeom prst="rect">
            <a:avLst/>
          </a:prstGeom>
          <a:noFill/>
        </p:spPr>
        <p:txBody>
          <a:bodyPr wrap="none" rtlCol="0">
            <a:spAutoFit/>
          </a:bodyPr>
          <a:lstStyle/>
          <a:p>
            <a:r>
              <a:rPr lang="en-GB" dirty="0">
                <a:solidFill>
                  <a:srgbClr val="000000"/>
                </a:solidFill>
              </a:rPr>
              <a:t>Up to 5 </a:t>
            </a:r>
            <a:r>
              <a:rPr lang="en-GB" dirty="0" err="1">
                <a:solidFill>
                  <a:srgbClr val="000000"/>
                </a:solidFill>
              </a:rPr>
              <a:t>nC</a:t>
            </a:r>
            <a:r>
              <a:rPr lang="en-GB" dirty="0">
                <a:solidFill>
                  <a:srgbClr val="000000"/>
                </a:solidFill>
              </a:rPr>
              <a:t>/bunch, 1-2 mm </a:t>
            </a:r>
            <a:r>
              <a:rPr lang="en-GB" dirty="0" err="1">
                <a:solidFill>
                  <a:srgbClr val="000000"/>
                </a:solidFill>
              </a:rPr>
              <a:t>mrad</a:t>
            </a:r>
            <a:endParaRPr lang="en-GB" dirty="0">
              <a:solidFill>
                <a:srgbClr val="000000"/>
              </a:solidFill>
            </a:endParaRPr>
          </a:p>
        </p:txBody>
      </p:sp>
    </p:spTree>
    <p:extLst>
      <p:ext uri="{BB962C8B-B14F-4D97-AF65-F5344CB8AC3E}">
        <p14:creationId xmlns:p14="http://schemas.microsoft.com/office/powerpoint/2010/main" val="1221778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B121E-3BE7-B766-3F80-7D3A63AD3FC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1900D9-43D1-98AE-7AD7-8060EE4890D8}"/>
              </a:ext>
            </a:extLst>
          </p:cNvPr>
          <p:cNvSpPr>
            <a:spLocks noGrp="1"/>
          </p:cNvSpPr>
          <p:nvPr>
            <p:ph idx="1"/>
          </p:nvPr>
        </p:nvSpPr>
        <p:spPr/>
        <p:txBody>
          <a:bodyPr/>
          <a:lstStyle/>
          <a:p>
            <a:pPr marL="0" indent="0">
              <a:buNone/>
            </a:pPr>
            <a:endParaRPr lang="en-US" dirty="0">
              <a:solidFill>
                <a:srgbClr val="000000"/>
              </a:solidFill>
              <a:latin typeface="Open Sans" panose="020B0606030504020204" pitchFamily="34" charset="0"/>
            </a:endParaRPr>
          </a:p>
          <a:p>
            <a:pPr marL="0" indent="0">
              <a:buNone/>
            </a:pPr>
            <a:endParaRPr lang="en-GB" dirty="0"/>
          </a:p>
        </p:txBody>
      </p:sp>
      <p:sp>
        <p:nvSpPr>
          <p:cNvPr id="3" name="Title 2">
            <a:extLst>
              <a:ext uri="{FF2B5EF4-FFF2-40B4-BE49-F238E27FC236}">
                <a16:creationId xmlns:a16="http://schemas.microsoft.com/office/drawing/2014/main" id="{A6AB0B19-DD8A-BD0B-364E-4B4ECE95773D}"/>
              </a:ext>
            </a:extLst>
          </p:cNvPr>
          <p:cNvSpPr>
            <a:spLocks noGrp="1"/>
          </p:cNvSpPr>
          <p:nvPr>
            <p:ph type="title"/>
          </p:nvPr>
        </p:nvSpPr>
        <p:spPr/>
        <p:txBody>
          <a:bodyPr/>
          <a:lstStyle/>
          <a:p>
            <a:r>
              <a:rPr lang="en-GB" dirty="0"/>
              <a:t>Copper cathodes: charge production tests at CTF2</a:t>
            </a:r>
          </a:p>
        </p:txBody>
      </p:sp>
      <p:sp>
        <p:nvSpPr>
          <p:cNvPr id="4" name="Date Placeholder 3">
            <a:extLst>
              <a:ext uri="{FF2B5EF4-FFF2-40B4-BE49-F238E27FC236}">
                <a16:creationId xmlns:a16="http://schemas.microsoft.com/office/drawing/2014/main" id="{1E50426E-BD57-232C-44B6-FD0E2AC452B2}"/>
              </a:ext>
            </a:extLst>
          </p:cNvPr>
          <p:cNvSpPr>
            <a:spLocks noGrp="1"/>
          </p:cNvSpPr>
          <p:nvPr>
            <p:ph type="dt" sz="half" idx="10"/>
          </p:nvPr>
        </p:nvSpPr>
        <p:spPr/>
        <p:txBody>
          <a:bodyPr/>
          <a:lstStyle/>
          <a:p>
            <a:pPr>
              <a:defRPr/>
            </a:pPr>
            <a:r>
              <a:rPr lang="en-US" noProof="0"/>
              <a:t>22/09/2026</a:t>
            </a:r>
            <a:endParaRPr lang="en-GB" noProof="0"/>
          </a:p>
        </p:txBody>
      </p:sp>
      <p:sp>
        <p:nvSpPr>
          <p:cNvPr id="5" name="Footer Placeholder 4">
            <a:extLst>
              <a:ext uri="{FF2B5EF4-FFF2-40B4-BE49-F238E27FC236}">
                <a16:creationId xmlns:a16="http://schemas.microsoft.com/office/drawing/2014/main" id="{8C1D9C9E-F2E9-F80B-B8C5-8ED5343F666B}"/>
              </a:ext>
            </a:extLst>
          </p:cNvPr>
          <p:cNvSpPr>
            <a:spLocks noGrp="1"/>
          </p:cNvSpPr>
          <p:nvPr>
            <p:ph type="ftr" sz="quarter" idx="11"/>
          </p:nvPr>
        </p:nvSpPr>
        <p:spPr/>
        <p:txBody>
          <a:bodyPr/>
          <a:lstStyle/>
          <a:p>
            <a:pPr>
              <a:defRPr/>
            </a:pPr>
            <a:r>
              <a:rPr lang="en-GB" noProof="0"/>
              <a:t>G. Tenasini               PhASE2026, Orsay</a:t>
            </a:r>
            <a:endParaRPr lang="en-GB" noProof="0" dirty="0"/>
          </a:p>
        </p:txBody>
      </p:sp>
      <p:sp>
        <p:nvSpPr>
          <p:cNvPr id="6" name="Slide Number Placeholder 5">
            <a:extLst>
              <a:ext uri="{FF2B5EF4-FFF2-40B4-BE49-F238E27FC236}">
                <a16:creationId xmlns:a16="http://schemas.microsoft.com/office/drawing/2014/main" id="{A2F09FC0-4EEC-E684-3BBA-8427A8DAA650}"/>
              </a:ext>
            </a:extLst>
          </p:cNvPr>
          <p:cNvSpPr>
            <a:spLocks noGrp="1"/>
          </p:cNvSpPr>
          <p:nvPr>
            <p:ph type="sldNum" sz="quarter" idx="12"/>
          </p:nvPr>
        </p:nvSpPr>
        <p:spPr/>
        <p:txBody>
          <a:bodyPr/>
          <a:lstStyle/>
          <a:p>
            <a:pPr>
              <a:defRPr/>
            </a:pPr>
            <a:fld id="{8D6C380F-326D-3C40-9EE7-7FBAB0953422}" type="slidenum">
              <a:rPr lang="en-GB" noProof="0" smtClean="0"/>
              <a:t>18</a:t>
            </a:fld>
            <a:endParaRPr lang="en-GB" noProof="0"/>
          </a:p>
        </p:txBody>
      </p:sp>
      <p:pic>
        <p:nvPicPr>
          <p:cNvPr id="7" name="Picture 6">
            <a:extLst>
              <a:ext uri="{FF2B5EF4-FFF2-40B4-BE49-F238E27FC236}">
                <a16:creationId xmlns:a16="http://schemas.microsoft.com/office/drawing/2014/main" id="{B29DD8A4-773C-69F4-2AE8-1B5A016D1747}"/>
              </a:ext>
            </a:extLst>
          </p:cNvPr>
          <p:cNvPicPr>
            <a:picLocks noChangeAspect="1"/>
          </p:cNvPicPr>
          <p:nvPr/>
        </p:nvPicPr>
        <p:blipFill>
          <a:blip r:embed="rId3"/>
          <a:stretch>
            <a:fillRect/>
          </a:stretch>
        </p:blipFill>
        <p:spPr>
          <a:xfrm>
            <a:off x="695400" y="1268760"/>
            <a:ext cx="10573613" cy="4798666"/>
          </a:xfrm>
          <a:prstGeom prst="rect">
            <a:avLst/>
          </a:prstGeom>
        </p:spPr>
      </p:pic>
      <p:sp>
        <p:nvSpPr>
          <p:cNvPr id="14" name="TextBox 13">
            <a:extLst>
              <a:ext uri="{FF2B5EF4-FFF2-40B4-BE49-F238E27FC236}">
                <a16:creationId xmlns:a16="http://schemas.microsoft.com/office/drawing/2014/main" id="{458F52D4-CA18-09E0-F9A6-8669F46113D6}"/>
              </a:ext>
            </a:extLst>
          </p:cNvPr>
          <p:cNvSpPr txBox="1"/>
          <p:nvPr/>
        </p:nvSpPr>
        <p:spPr bwMode="auto">
          <a:xfrm>
            <a:off x="905001" y="1084094"/>
            <a:ext cx="761747" cy="369332"/>
          </a:xfrm>
          <a:prstGeom prst="rect">
            <a:avLst/>
          </a:prstGeom>
          <a:noFill/>
        </p:spPr>
        <p:txBody>
          <a:bodyPr wrap="none" rtlCol="0">
            <a:spAutoFit/>
          </a:bodyPr>
          <a:lstStyle/>
          <a:p>
            <a:r>
              <a:rPr lang="en-GB" b="1" dirty="0"/>
              <a:t>CTF2</a:t>
            </a:r>
          </a:p>
        </p:txBody>
      </p:sp>
    </p:spTree>
    <p:extLst>
      <p:ext uri="{BB962C8B-B14F-4D97-AF65-F5344CB8AC3E}">
        <p14:creationId xmlns:p14="http://schemas.microsoft.com/office/powerpoint/2010/main" val="1268768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BA3D58-F315-5EC4-D856-DF1766D4AB60}"/>
              </a:ext>
            </a:extLst>
          </p:cNvPr>
          <p:cNvSpPr>
            <a:spLocks noGrp="1"/>
          </p:cNvSpPr>
          <p:nvPr>
            <p:ph type="title"/>
          </p:nvPr>
        </p:nvSpPr>
        <p:spPr>
          <a:xfrm>
            <a:off x="407989" y="373593"/>
            <a:ext cx="7632228" cy="1065742"/>
          </a:xfrm>
        </p:spPr>
        <p:txBody>
          <a:bodyPr/>
          <a:lstStyle/>
          <a:p>
            <a:r>
              <a:rPr lang="en-GB" dirty="0"/>
              <a:t>Alternative photocathode studies: a photoemission test chamber</a:t>
            </a:r>
          </a:p>
        </p:txBody>
      </p:sp>
      <p:sp>
        <p:nvSpPr>
          <p:cNvPr id="4" name="Date Placeholder 3">
            <a:extLst>
              <a:ext uri="{FF2B5EF4-FFF2-40B4-BE49-F238E27FC236}">
                <a16:creationId xmlns:a16="http://schemas.microsoft.com/office/drawing/2014/main" id="{14C74856-5A4B-D943-D602-E4DCA190F4F6}"/>
              </a:ext>
            </a:extLst>
          </p:cNvPr>
          <p:cNvSpPr>
            <a:spLocks noGrp="1"/>
          </p:cNvSpPr>
          <p:nvPr>
            <p:ph type="dt" sz="half" idx="10"/>
          </p:nvPr>
        </p:nvSpPr>
        <p:spPr/>
        <p:txBody>
          <a:bodyPr/>
          <a:lstStyle/>
          <a:p>
            <a:pPr>
              <a:defRPr/>
            </a:pPr>
            <a:r>
              <a:rPr lang="en-US"/>
              <a:t>22/09/2026</a:t>
            </a:r>
            <a:endParaRPr lang="en-US" dirty="0"/>
          </a:p>
        </p:txBody>
      </p:sp>
      <p:sp>
        <p:nvSpPr>
          <p:cNvPr id="5" name="Footer Placeholder 4">
            <a:extLst>
              <a:ext uri="{FF2B5EF4-FFF2-40B4-BE49-F238E27FC236}">
                <a16:creationId xmlns:a16="http://schemas.microsoft.com/office/drawing/2014/main" id="{9CA0400A-748F-3969-1F29-F8EA2ED711C2}"/>
              </a:ext>
            </a:extLst>
          </p:cNvPr>
          <p:cNvSpPr>
            <a:spLocks noGrp="1"/>
          </p:cNvSpPr>
          <p:nvPr>
            <p:ph type="ftr" sz="quarter" idx="11"/>
          </p:nvPr>
        </p:nvSpPr>
        <p:spPr/>
        <p:txBody>
          <a:bodyPr/>
          <a:lstStyle/>
          <a:p>
            <a:pPr>
              <a:defRPr/>
            </a:pPr>
            <a:r>
              <a:rPr lang="en-US"/>
              <a:t>G. Tenasini               PhASE2026, Orsay</a:t>
            </a:r>
            <a:endParaRPr lang="en-US" dirty="0"/>
          </a:p>
        </p:txBody>
      </p:sp>
      <p:sp>
        <p:nvSpPr>
          <p:cNvPr id="6" name="Slide Number Placeholder 5">
            <a:extLst>
              <a:ext uri="{FF2B5EF4-FFF2-40B4-BE49-F238E27FC236}">
                <a16:creationId xmlns:a16="http://schemas.microsoft.com/office/drawing/2014/main" id="{7827236E-4BAB-7168-AA36-A3A3E1ACF2AA}"/>
              </a:ext>
            </a:extLst>
          </p:cNvPr>
          <p:cNvSpPr>
            <a:spLocks noGrp="1"/>
          </p:cNvSpPr>
          <p:nvPr>
            <p:ph type="sldNum" sz="quarter" idx="12"/>
          </p:nvPr>
        </p:nvSpPr>
        <p:spPr/>
        <p:txBody>
          <a:bodyPr/>
          <a:lstStyle/>
          <a:p>
            <a:pPr>
              <a:defRPr/>
            </a:pPr>
            <a:fld id="{36B5EA5A-BC32-A742-B11B-8E7414D5B535}" type="slidenum">
              <a:rPr lang="en-US" smtClean="0"/>
              <a:t>19</a:t>
            </a:fld>
            <a:endParaRPr lang="en-US" dirty="0"/>
          </a:p>
        </p:txBody>
      </p:sp>
      <p:pic>
        <p:nvPicPr>
          <p:cNvPr id="7" name="Content Placeholder 6">
            <a:extLst>
              <a:ext uri="{FF2B5EF4-FFF2-40B4-BE49-F238E27FC236}">
                <a16:creationId xmlns:a16="http://schemas.microsoft.com/office/drawing/2014/main" id="{64B69979-2C04-AEE1-002B-0B1AEC2566C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bwMode="auto">
          <a:xfrm>
            <a:off x="7899935" y="33164"/>
            <a:ext cx="4103573" cy="3157828"/>
          </a:xfrm>
          <a:prstGeom prst="rect">
            <a:avLst/>
          </a:prstGeom>
        </p:spPr>
      </p:pic>
      <p:pic>
        <p:nvPicPr>
          <p:cNvPr id="8" name="Picture 7" descr="A machine with wires and a monitor&#10;&#10;AI-generated content may be incorrect.">
            <a:extLst>
              <a:ext uri="{FF2B5EF4-FFF2-40B4-BE49-F238E27FC236}">
                <a16:creationId xmlns:a16="http://schemas.microsoft.com/office/drawing/2014/main" id="{45823378-B0DF-F6AC-5E53-3221CF6C21BA}"/>
              </a:ext>
            </a:extLst>
          </p:cNvPr>
          <p:cNvPicPr>
            <a:picLocks noChangeAspect="1"/>
          </p:cNvPicPr>
          <p:nvPr/>
        </p:nvPicPr>
        <p:blipFill>
          <a:blip r:embed="rId4"/>
          <a:srcRect t="39984" b="-1"/>
          <a:stretch>
            <a:fillRect/>
          </a:stretch>
        </p:blipFill>
        <p:spPr>
          <a:xfrm>
            <a:off x="6180024" y="3212090"/>
            <a:ext cx="5791908" cy="2939477"/>
          </a:xfrm>
          <a:prstGeom prst="rect">
            <a:avLst/>
          </a:prstGeom>
        </p:spPr>
      </p:pic>
      <p:sp>
        <p:nvSpPr>
          <p:cNvPr id="9" name="Content Placeholder 1">
            <a:extLst>
              <a:ext uri="{FF2B5EF4-FFF2-40B4-BE49-F238E27FC236}">
                <a16:creationId xmlns:a16="http://schemas.microsoft.com/office/drawing/2014/main" id="{9B1283B7-ABE7-0E75-ABB0-4F0253B05F6F}"/>
              </a:ext>
            </a:extLst>
          </p:cNvPr>
          <p:cNvSpPr txBox="1">
            <a:spLocks/>
          </p:cNvSpPr>
          <p:nvPr/>
        </p:nvSpPr>
        <p:spPr bwMode="auto">
          <a:xfrm>
            <a:off x="343000" y="1695768"/>
            <a:ext cx="6977136" cy="1149925"/>
          </a:xfrm>
          <a:prstGeom prst="rect">
            <a:avLst/>
          </a:prstGeom>
        </p:spPr>
        <p:txBody>
          <a:bodyPr vert="horz">
            <a:normAutofit/>
          </a:bodyPr>
          <a:lstStyle>
            <a:lvl1pPr marL="225425" indent="-225425" algn="l">
              <a:lnSpc>
                <a:spcPct val="100000"/>
              </a:lnSpc>
              <a:spcBef>
                <a:spcPts val="900"/>
              </a:spcBef>
              <a:buClr>
                <a:srgbClr val="5AA3D9"/>
              </a:buClr>
              <a:buSzPct val="100000"/>
              <a:buFont typeface="Wingdings" panose="05000000000000000000" pitchFamily="2" charset="2"/>
              <a:buChar char="§"/>
              <a:defRPr sz="2400" b="0" i="0">
                <a:solidFill>
                  <a:srgbClr val="4D4D4D"/>
                </a:solidFill>
                <a:latin typeface="+mn-lt"/>
                <a:ea typeface="+mn-ea"/>
                <a:cs typeface="Ubuntu Light"/>
              </a:defRPr>
            </a:lvl1pPr>
            <a:lvl2pPr marL="460375" indent="-228600" algn="l">
              <a:lnSpc>
                <a:spcPct val="100000"/>
              </a:lnSpc>
              <a:spcBef>
                <a:spcPts val="900"/>
              </a:spcBef>
              <a:buClr>
                <a:schemeClr val="bg1">
                  <a:lumMod val="75000"/>
                </a:schemeClr>
              </a:buClr>
              <a:buSzPct val="100000"/>
              <a:buFont typeface="Wingdings" panose="05000000000000000000" pitchFamily="2" charset="2"/>
              <a:buChar char="§"/>
              <a:defRPr sz="2000" b="0" i="0">
                <a:solidFill>
                  <a:srgbClr val="4D4D4D"/>
                </a:solidFill>
                <a:latin typeface="+mn-lt"/>
                <a:ea typeface="+mn-ea"/>
                <a:cs typeface="Ubuntu Light"/>
              </a:defRPr>
            </a:lvl2pPr>
            <a:lvl3pPr marL="685800" indent="-225425" algn="l">
              <a:lnSpc>
                <a:spcPct val="100000"/>
              </a:lnSpc>
              <a:spcBef>
                <a:spcPts val="900"/>
              </a:spcBef>
              <a:buClr>
                <a:schemeClr val="bg1">
                  <a:lumMod val="75000"/>
                </a:schemeClr>
              </a:buClr>
              <a:buSzPct val="100000"/>
              <a:buFont typeface="Wingdings" panose="05000000000000000000" pitchFamily="2" charset="2"/>
              <a:buChar char="§"/>
              <a:defRPr sz="1800" b="0" i="0">
                <a:solidFill>
                  <a:srgbClr val="4D4D4D"/>
                </a:solidFill>
                <a:latin typeface="+mn-lt"/>
                <a:ea typeface="+mn-ea"/>
                <a:cs typeface="Ubuntu Light"/>
              </a:defRPr>
            </a:lvl3pPr>
            <a:lvl4pPr marL="909638" indent="-223838" algn="l">
              <a:lnSpc>
                <a:spcPct val="100000"/>
              </a:lnSpc>
              <a:spcBef>
                <a:spcPts val="900"/>
              </a:spcBef>
              <a:buClr>
                <a:schemeClr val="bg1">
                  <a:lumMod val="75000"/>
                </a:schemeClr>
              </a:buClr>
              <a:buSzPct val="100000"/>
              <a:buFont typeface="Wingdings" panose="05000000000000000000" pitchFamily="2" charset="2"/>
              <a:buChar char="§"/>
              <a:defRPr sz="1600" b="0" i="0">
                <a:solidFill>
                  <a:srgbClr val="4D4D4D"/>
                </a:solidFill>
                <a:latin typeface="+mn-lt"/>
                <a:ea typeface="+mn-ea"/>
                <a:cs typeface="Ubuntu Light"/>
              </a:defRPr>
            </a:lvl4pPr>
            <a:lvl5pPr marL="1146175" indent="-236538" algn="l">
              <a:lnSpc>
                <a:spcPct val="100000"/>
              </a:lnSpc>
              <a:spcBef>
                <a:spcPts val="900"/>
              </a:spcBef>
              <a:buClr>
                <a:schemeClr val="bg1">
                  <a:lumMod val="75000"/>
                </a:schemeClr>
              </a:buClr>
              <a:buSzPct val="100000"/>
              <a:buFont typeface="Wingdings" panose="05000000000000000000" pitchFamily="2" charset="2"/>
              <a:buChar char="§"/>
              <a:defRPr sz="1600" b="0" i="0">
                <a:solidFill>
                  <a:srgbClr val="4D4D4D"/>
                </a:solidFill>
                <a:latin typeface="+mn-lt"/>
                <a:ea typeface="+mn-ea"/>
                <a:cs typeface="Ubuntu Light"/>
              </a:defRPr>
            </a:lvl5pPr>
            <a:lvl6pPr marL="1700784" indent="-182880" algn="l">
              <a:spcBef>
                <a:spcPts val="0"/>
              </a:spcBef>
              <a:buClr>
                <a:schemeClr val="accent5"/>
              </a:buClr>
              <a:buFont typeface="Arial"/>
              <a:buChar char="-"/>
              <a:defRPr sz="2000">
                <a:solidFill>
                  <a:schemeClr val="tx1"/>
                </a:solidFill>
                <a:latin typeface="+mn-lt"/>
                <a:ea typeface="+mn-ea"/>
                <a:cs typeface="+mn-cs"/>
              </a:defRPr>
            </a:lvl6pPr>
            <a:lvl7pPr marL="1920240" indent="-182880" algn="l">
              <a:spcBef>
                <a:spcPts val="0"/>
              </a:spcBef>
              <a:buClr>
                <a:schemeClr val="accent6"/>
              </a:buClr>
              <a:buSzPct val="100000"/>
              <a:buFont typeface="Arial"/>
              <a:buChar char="•"/>
              <a:defRPr sz="1800">
                <a:solidFill>
                  <a:schemeClr val="tx1"/>
                </a:solidFill>
                <a:latin typeface="+mn-lt"/>
                <a:ea typeface="+mn-ea"/>
                <a:cs typeface="+mn-cs"/>
              </a:defRPr>
            </a:lvl7pPr>
            <a:lvl8pPr marL="2139696" indent="-182880" algn="l">
              <a:spcBef>
                <a:spcPts val="0"/>
              </a:spcBef>
              <a:buClr>
                <a:schemeClr val="accent6"/>
              </a:buClr>
              <a:buFont typeface="Arial"/>
              <a:buChar char="▪"/>
              <a:defRPr sz="1600">
                <a:solidFill>
                  <a:schemeClr val="tx1"/>
                </a:solidFill>
                <a:latin typeface="+mn-lt"/>
                <a:ea typeface="+mn-ea"/>
                <a:cs typeface="+mn-cs"/>
              </a:defRPr>
            </a:lvl8pPr>
            <a:lvl9pPr marL="2331720" indent="-182880" algn="l">
              <a:spcBef>
                <a:spcPts val="0"/>
              </a:spcBef>
              <a:buClr>
                <a:schemeClr val="accent6"/>
              </a:buClr>
              <a:buFont typeface="Arial"/>
              <a:buChar char="•"/>
              <a:defRPr sz="1600">
                <a:solidFill>
                  <a:schemeClr val="tx1"/>
                </a:solidFill>
                <a:latin typeface="+mn-lt"/>
                <a:ea typeface="+mn-ea"/>
                <a:cs typeface="+mn-cs"/>
              </a:defRPr>
            </a:lvl9pPr>
          </a:lstStyle>
          <a:p>
            <a:pPr marL="0" indent="0">
              <a:buNone/>
            </a:pPr>
            <a:r>
              <a:rPr lang="en-GB" sz="1800" dirty="0">
                <a:solidFill>
                  <a:srgbClr val="000000"/>
                </a:solidFill>
              </a:rPr>
              <a:t>Compact chamber for research on robust novel materials: Ir</a:t>
            </a:r>
            <a:r>
              <a:rPr lang="en-GB" sz="1800" baseline="-25000" dirty="0">
                <a:solidFill>
                  <a:srgbClr val="000000"/>
                </a:solidFill>
              </a:rPr>
              <a:t>7</a:t>
            </a:r>
            <a:r>
              <a:rPr lang="en-GB" sz="1800" dirty="0">
                <a:solidFill>
                  <a:srgbClr val="000000"/>
                </a:solidFill>
              </a:rPr>
              <a:t>Ce</a:t>
            </a:r>
            <a:r>
              <a:rPr lang="en-GB" sz="1800" baseline="-25000" dirty="0">
                <a:solidFill>
                  <a:srgbClr val="000000"/>
                </a:solidFill>
              </a:rPr>
              <a:t>2</a:t>
            </a:r>
            <a:r>
              <a:rPr lang="en-GB" sz="1800" dirty="0">
                <a:solidFill>
                  <a:srgbClr val="000000"/>
                </a:solidFill>
              </a:rPr>
              <a:t>, quantum materials with engineered properties (2D materials), nanostructured metallic photocathodes</a:t>
            </a:r>
            <a:endParaRPr lang="en-GB" sz="1800" baseline="30000" dirty="0">
              <a:solidFill>
                <a:srgbClr val="000000"/>
              </a:solidFill>
            </a:endParaRPr>
          </a:p>
          <a:p>
            <a:pPr marL="0" indent="0">
              <a:buNone/>
            </a:pPr>
            <a:endParaRPr lang="en-GB" sz="1800" dirty="0"/>
          </a:p>
          <a:p>
            <a:pPr marL="0" indent="0">
              <a:buNone/>
            </a:pPr>
            <a:endParaRPr lang="en-GB" sz="1800" dirty="0"/>
          </a:p>
          <a:p>
            <a:endParaRPr lang="en-GB" sz="1800" dirty="0"/>
          </a:p>
          <a:p>
            <a:pPr marL="0" indent="0">
              <a:buNone/>
            </a:pPr>
            <a:endParaRPr lang="en-GB" sz="1800" dirty="0"/>
          </a:p>
          <a:p>
            <a:endParaRPr lang="en-GB" sz="1800" dirty="0"/>
          </a:p>
        </p:txBody>
      </p:sp>
      <p:pic>
        <p:nvPicPr>
          <p:cNvPr id="10" name="Picture 9">
            <a:extLst>
              <a:ext uri="{FF2B5EF4-FFF2-40B4-BE49-F238E27FC236}">
                <a16:creationId xmlns:a16="http://schemas.microsoft.com/office/drawing/2014/main" id="{FDA1A01D-3412-107F-4636-7DD3D87E9AE9}"/>
              </a:ext>
            </a:extLst>
          </p:cNvPr>
          <p:cNvPicPr>
            <a:picLocks noChangeAspect="1"/>
          </p:cNvPicPr>
          <p:nvPr/>
        </p:nvPicPr>
        <p:blipFill>
          <a:blip r:embed="rId5"/>
          <a:stretch>
            <a:fillRect/>
          </a:stretch>
        </p:blipFill>
        <p:spPr>
          <a:xfrm>
            <a:off x="343000" y="2752703"/>
            <a:ext cx="5438990" cy="3450400"/>
          </a:xfrm>
          <a:prstGeom prst="rect">
            <a:avLst/>
          </a:prstGeom>
        </p:spPr>
      </p:pic>
    </p:spTree>
    <p:extLst>
      <p:ext uri="{BB962C8B-B14F-4D97-AF65-F5344CB8AC3E}">
        <p14:creationId xmlns:p14="http://schemas.microsoft.com/office/powerpoint/2010/main" val="3947908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6">
            <a:extLst>
              <a:ext uri="{FF2B5EF4-FFF2-40B4-BE49-F238E27FC236}">
                <a16:creationId xmlns:a16="http://schemas.microsoft.com/office/drawing/2014/main" id="{C0BF4CFD-5499-076D-5920-3744AA670926}"/>
              </a:ext>
            </a:extLst>
          </p:cNvPr>
          <p:cNvSpPr txBox="1">
            <a:spLocks/>
          </p:cNvSpPr>
          <p:nvPr/>
        </p:nvSpPr>
        <p:spPr bwMode="auto">
          <a:xfrm>
            <a:off x="839417" y="1447178"/>
            <a:ext cx="9878439" cy="1298304"/>
          </a:xfrm>
          <a:prstGeom prst="rect">
            <a:avLst/>
          </a:prstGeom>
          <a:solidFill>
            <a:srgbClr val="AFC3D6">
              <a:alpha val="21176"/>
            </a:srgbClr>
          </a:solidFill>
        </p:spPr>
        <p:txBody>
          <a:bodyPr vert="horz" wrap="square" lIns="0" tIns="0" rIns="0" bIns="0" rtlCol="0">
            <a:spAutoFit/>
          </a:bodyPr>
          <a:lstStyle>
            <a:lvl1pPr marL="0" indent="0" algn="l" defTabSz="914400" eaLnBrk="1" hangingPunct="1">
              <a:lnSpc>
                <a:spcPct val="90000"/>
              </a:lnSpc>
              <a:spcBef>
                <a:spcPts val="1800"/>
              </a:spcBef>
              <a:spcAft>
                <a:spcPts val="400"/>
              </a:spcAft>
              <a:buFont typeface="Arial"/>
              <a:buNone/>
              <a:defRPr sz="2800" b="1">
                <a:solidFill>
                  <a:schemeClr val="tx2"/>
                </a:solidFill>
                <a:latin typeface="+mn-lt"/>
                <a:ea typeface="+mn-ea"/>
                <a:cs typeface="+mn-cs"/>
              </a:defRPr>
            </a:lvl1pPr>
            <a:lvl2pPr marL="324000" indent="-324000" algn="l" defTabSz="914400" eaLnBrk="1" hangingPunct="1">
              <a:lnSpc>
                <a:spcPct val="100000"/>
              </a:lnSpc>
              <a:spcBef>
                <a:spcPts val="500"/>
              </a:spcBef>
              <a:spcAft>
                <a:spcPts val="300"/>
              </a:spcAft>
              <a:buFont typeface="Arial"/>
              <a:buChar char="•"/>
              <a:defRPr sz="1800">
                <a:solidFill>
                  <a:schemeClr val="tx2"/>
                </a:solidFill>
                <a:latin typeface="+mn-lt"/>
                <a:ea typeface="+mn-ea"/>
                <a:cs typeface="+mn-cs"/>
              </a:defRPr>
            </a:lvl2pPr>
            <a:lvl3pPr marL="648000" indent="-324000" algn="l" defTabSz="914400" eaLnBrk="1" hangingPunct="1">
              <a:lnSpc>
                <a:spcPct val="100000"/>
              </a:lnSpc>
              <a:spcBef>
                <a:spcPts val="500"/>
              </a:spcBef>
              <a:spcAft>
                <a:spcPts val="300"/>
              </a:spcAft>
              <a:buSzPct val="100000"/>
              <a:buFont typeface="Arial"/>
              <a:buChar char="•"/>
              <a:defRPr sz="2000">
                <a:solidFill>
                  <a:schemeClr val="tx2"/>
                </a:solidFill>
                <a:latin typeface="+mn-lt"/>
                <a:ea typeface="+mn-ea"/>
                <a:cs typeface="+mn-cs"/>
              </a:defRPr>
            </a:lvl3pPr>
            <a:lvl4pPr marL="972000" indent="-324000" algn="l" defTabSz="914400" eaLnBrk="1" hangingPunct="1">
              <a:lnSpc>
                <a:spcPct val="100000"/>
              </a:lnSpc>
              <a:spcBef>
                <a:spcPts val="500"/>
              </a:spcBef>
              <a:spcAft>
                <a:spcPts val="300"/>
              </a:spcAft>
              <a:buSzPct val="100000"/>
              <a:buFont typeface="Arial"/>
              <a:buChar char="•"/>
              <a:defRPr sz="2000">
                <a:solidFill>
                  <a:schemeClr val="tx2"/>
                </a:solidFill>
                <a:latin typeface="+mn-lt"/>
                <a:ea typeface="+mn-ea"/>
                <a:cs typeface="+mn-cs"/>
              </a:defRPr>
            </a:lvl4pPr>
            <a:lvl5pPr marL="2057400" indent="-228600" algn="l" defTabSz="914400" eaLnBrk="1" hangingPunct="1">
              <a:lnSpc>
                <a:spcPct val="90000"/>
              </a:lnSpc>
              <a:spcBef>
                <a:spcPts val="500"/>
              </a:spcBef>
              <a:buSzPct val="100000"/>
              <a:buFont typeface="Arial"/>
              <a:buChar char="•"/>
              <a:defRPr sz="1600">
                <a:solidFill>
                  <a:schemeClr val="tx2">
                    <a:lumMod val="50000"/>
                  </a:schemeClr>
                </a:solidFill>
                <a:latin typeface="+mn-lt"/>
                <a:ea typeface="+mn-ea"/>
                <a:cs typeface="+mn-cs"/>
              </a:defRPr>
            </a:lvl5pPr>
            <a:lvl6pPr marL="2514600" indent="-228600" algn="l" defTabSz="914400" eaLnBrk="1" hangingPunct="1">
              <a:lnSpc>
                <a:spcPct val="90000"/>
              </a:lnSpc>
              <a:spcBef>
                <a:spcPts val="500"/>
              </a:spcBef>
              <a:buFont typeface="Arial"/>
              <a:buChar char="•"/>
              <a:defRPr sz="1800">
                <a:solidFill>
                  <a:schemeClr val="tx1"/>
                </a:solidFill>
                <a:latin typeface="+mn-lt"/>
                <a:ea typeface="+mn-ea"/>
                <a:cs typeface="+mn-cs"/>
              </a:defRPr>
            </a:lvl6pPr>
            <a:lvl7pPr marL="2971800" indent="-228600" algn="l" defTabSz="914400" eaLnBrk="1" hangingPunct="1">
              <a:lnSpc>
                <a:spcPct val="90000"/>
              </a:lnSpc>
              <a:spcBef>
                <a:spcPts val="500"/>
              </a:spcBef>
              <a:buFont typeface="Arial"/>
              <a:buChar char="•"/>
              <a:defRPr sz="1800">
                <a:solidFill>
                  <a:schemeClr val="tx1"/>
                </a:solidFill>
                <a:latin typeface="+mn-lt"/>
                <a:ea typeface="+mn-ea"/>
                <a:cs typeface="+mn-cs"/>
              </a:defRPr>
            </a:lvl7pPr>
            <a:lvl8pPr marL="3429000" indent="-228600" algn="l" defTabSz="914400" eaLnBrk="1" hangingPunct="1">
              <a:lnSpc>
                <a:spcPct val="90000"/>
              </a:lnSpc>
              <a:spcBef>
                <a:spcPts val="500"/>
              </a:spcBef>
              <a:buFont typeface="Arial"/>
              <a:buChar char="•"/>
              <a:defRPr sz="1800">
                <a:solidFill>
                  <a:schemeClr val="tx1"/>
                </a:solidFill>
                <a:latin typeface="+mn-lt"/>
                <a:ea typeface="+mn-ea"/>
                <a:cs typeface="+mn-cs"/>
              </a:defRPr>
            </a:lvl8pPr>
            <a:lvl9pPr marL="3886200" indent="-228600" algn="l" defTabSz="914400" eaLnBrk="1" hangingPunct="1">
              <a:lnSpc>
                <a:spcPct val="90000"/>
              </a:lnSpc>
              <a:spcBef>
                <a:spcPts val="500"/>
              </a:spcBef>
              <a:buFont typeface="Arial"/>
              <a:buChar char="•"/>
              <a:defRPr sz="1800">
                <a:solidFill>
                  <a:schemeClr val="tx1"/>
                </a:solidFill>
                <a:latin typeface="+mn-lt"/>
                <a:ea typeface="+mn-ea"/>
                <a:cs typeface="+mn-cs"/>
              </a:defRPr>
            </a:lvl9pPr>
          </a:lstStyle>
          <a:p>
            <a:pPr marL="285750" indent="-285750">
              <a:buFont typeface="Wingdings" pitchFamily="2" charset="2"/>
              <a:buChar char="Ø"/>
            </a:pPr>
            <a:r>
              <a:rPr lang="en-GB" sz="1800" dirty="0"/>
              <a:t>Consolidate </a:t>
            </a:r>
            <a:r>
              <a:rPr lang="en-GB" sz="1800" dirty="0">
                <a:solidFill>
                  <a:srgbClr val="0070C0"/>
                </a:solidFill>
              </a:rPr>
              <a:t>Cs</a:t>
            </a:r>
            <a:r>
              <a:rPr lang="en-GB" sz="1800" baseline="-25000" dirty="0">
                <a:solidFill>
                  <a:srgbClr val="0070C0"/>
                </a:solidFill>
              </a:rPr>
              <a:t>2</a:t>
            </a:r>
            <a:r>
              <a:rPr lang="en-GB" sz="1800" dirty="0">
                <a:solidFill>
                  <a:srgbClr val="0070C0"/>
                </a:solidFill>
              </a:rPr>
              <a:t>Te cathode production</a:t>
            </a:r>
          </a:p>
          <a:p>
            <a:pPr lvl="2">
              <a:buFont typeface="Wingdings" pitchFamily="2" charset="2"/>
              <a:buChar char="§"/>
            </a:pPr>
            <a:r>
              <a:rPr lang="en-GB" sz="1800" dirty="0"/>
              <a:t>Refine data analysis of 30 years of photocathode production to identify optimal growth parameters and improve process reproducibility;</a:t>
            </a:r>
          </a:p>
          <a:p>
            <a:pPr lvl="2">
              <a:buFont typeface="Wingdings" pitchFamily="2" charset="2"/>
              <a:buChar char="§"/>
            </a:pPr>
            <a:r>
              <a:rPr lang="en-GB" sz="1800" dirty="0"/>
              <a:t>Sequential vs Co-deposition: extracted charge, lifetime studies, rejuvenation.</a:t>
            </a:r>
          </a:p>
        </p:txBody>
      </p:sp>
      <p:sp>
        <p:nvSpPr>
          <p:cNvPr id="3" name="Title 2">
            <a:extLst>
              <a:ext uri="{FF2B5EF4-FFF2-40B4-BE49-F238E27FC236}">
                <a16:creationId xmlns:a16="http://schemas.microsoft.com/office/drawing/2014/main" id="{8A7D8A9B-495C-D800-E714-21FC38CCBA56}"/>
              </a:ext>
            </a:extLst>
          </p:cNvPr>
          <p:cNvSpPr>
            <a:spLocks noGrp="1"/>
          </p:cNvSpPr>
          <p:nvPr>
            <p:ph type="title"/>
          </p:nvPr>
        </p:nvSpPr>
        <p:spPr/>
        <p:txBody>
          <a:bodyPr/>
          <a:lstStyle/>
          <a:p>
            <a:r>
              <a:rPr lang="en-GB" dirty="0"/>
              <a:t>Towards FCC-ee: roadmap and open questions</a:t>
            </a:r>
          </a:p>
        </p:txBody>
      </p:sp>
      <p:sp>
        <p:nvSpPr>
          <p:cNvPr id="4" name="Date Placeholder 3">
            <a:extLst>
              <a:ext uri="{FF2B5EF4-FFF2-40B4-BE49-F238E27FC236}">
                <a16:creationId xmlns:a16="http://schemas.microsoft.com/office/drawing/2014/main" id="{1971144B-9453-93CD-30EB-CE37143D5D61}"/>
              </a:ext>
            </a:extLst>
          </p:cNvPr>
          <p:cNvSpPr>
            <a:spLocks noGrp="1"/>
          </p:cNvSpPr>
          <p:nvPr>
            <p:ph type="dt" sz="half" idx="10"/>
          </p:nvPr>
        </p:nvSpPr>
        <p:spPr/>
        <p:txBody>
          <a:bodyPr/>
          <a:lstStyle/>
          <a:p>
            <a:pPr>
              <a:defRPr/>
            </a:pPr>
            <a:r>
              <a:rPr lang="en-US" noProof="0"/>
              <a:t>22/09/2026</a:t>
            </a:r>
            <a:endParaRPr lang="en-GB" noProof="0"/>
          </a:p>
        </p:txBody>
      </p:sp>
      <p:sp>
        <p:nvSpPr>
          <p:cNvPr id="5" name="Footer Placeholder 4">
            <a:extLst>
              <a:ext uri="{FF2B5EF4-FFF2-40B4-BE49-F238E27FC236}">
                <a16:creationId xmlns:a16="http://schemas.microsoft.com/office/drawing/2014/main" id="{B80D2CBF-9F49-28AC-2F30-9B166AA29EDE}"/>
              </a:ext>
            </a:extLst>
          </p:cNvPr>
          <p:cNvSpPr>
            <a:spLocks noGrp="1"/>
          </p:cNvSpPr>
          <p:nvPr>
            <p:ph type="ftr" sz="quarter" idx="11"/>
          </p:nvPr>
        </p:nvSpPr>
        <p:spPr/>
        <p:txBody>
          <a:bodyPr/>
          <a:lstStyle/>
          <a:p>
            <a:pPr>
              <a:defRPr/>
            </a:pPr>
            <a:r>
              <a:rPr lang="en-GB" noProof="0"/>
              <a:t>G. Tenasini               PhASE2026, Orsay</a:t>
            </a:r>
            <a:endParaRPr lang="en-GB" noProof="0" dirty="0"/>
          </a:p>
        </p:txBody>
      </p:sp>
      <p:sp>
        <p:nvSpPr>
          <p:cNvPr id="6" name="Slide Number Placeholder 5">
            <a:extLst>
              <a:ext uri="{FF2B5EF4-FFF2-40B4-BE49-F238E27FC236}">
                <a16:creationId xmlns:a16="http://schemas.microsoft.com/office/drawing/2014/main" id="{922B0A66-94ED-902F-C106-61143715FFCC}"/>
              </a:ext>
            </a:extLst>
          </p:cNvPr>
          <p:cNvSpPr>
            <a:spLocks noGrp="1"/>
          </p:cNvSpPr>
          <p:nvPr>
            <p:ph type="sldNum" sz="quarter" idx="12"/>
          </p:nvPr>
        </p:nvSpPr>
        <p:spPr/>
        <p:txBody>
          <a:bodyPr/>
          <a:lstStyle/>
          <a:p>
            <a:pPr>
              <a:defRPr/>
            </a:pPr>
            <a:fld id="{8D6C380F-326D-3C40-9EE7-7FBAB0953422}" type="slidenum">
              <a:rPr lang="en-GB" noProof="0" smtClean="0"/>
              <a:t>20</a:t>
            </a:fld>
            <a:endParaRPr lang="en-GB" noProof="0"/>
          </a:p>
        </p:txBody>
      </p:sp>
      <p:sp>
        <p:nvSpPr>
          <p:cNvPr id="13" name="Content Placeholder 6">
            <a:extLst>
              <a:ext uri="{FF2B5EF4-FFF2-40B4-BE49-F238E27FC236}">
                <a16:creationId xmlns:a16="http://schemas.microsoft.com/office/drawing/2014/main" id="{0130997B-B635-683D-79CC-3EA6D25DF604}"/>
              </a:ext>
            </a:extLst>
          </p:cNvPr>
          <p:cNvSpPr txBox="1">
            <a:spLocks/>
          </p:cNvSpPr>
          <p:nvPr/>
        </p:nvSpPr>
        <p:spPr bwMode="auto">
          <a:xfrm>
            <a:off x="839416" y="3114999"/>
            <a:ext cx="9878439" cy="1021305"/>
          </a:xfrm>
          <a:prstGeom prst="rect">
            <a:avLst/>
          </a:prstGeom>
          <a:solidFill>
            <a:srgbClr val="FFC000">
              <a:alpha val="21176"/>
            </a:srgbClr>
          </a:solidFill>
        </p:spPr>
        <p:txBody>
          <a:bodyPr vert="horz" wrap="square" lIns="0" tIns="0" rIns="0" bIns="0" rtlCol="0">
            <a:spAutoFit/>
          </a:bodyPr>
          <a:lstStyle>
            <a:lvl1pPr marL="0" indent="0" algn="l" defTabSz="914400" eaLnBrk="1" hangingPunct="1">
              <a:lnSpc>
                <a:spcPct val="90000"/>
              </a:lnSpc>
              <a:spcBef>
                <a:spcPts val="1800"/>
              </a:spcBef>
              <a:spcAft>
                <a:spcPts val="400"/>
              </a:spcAft>
              <a:buFont typeface="Arial"/>
              <a:buNone/>
              <a:defRPr sz="2800" b="1">
                <a:solidFill>
                  <a:schemeClr val="tx2"/>
                </a:solidFill>
                <a:latin typeface="+mn-lt"/>
                <a:ea typeface="+mn-ea"/>
                <a:cs typeface="+mn-cs"/>
              </a:defRPr>
            </a:lvl1pPr>
            <a:lvl2pPr marL="324000" indent="-324000" algn="l" defTabSz="914400" eaLnBrk="1" hangingPunct="1">
              <a:lnSpc>
                <a:spcPct val="100000"/>
              </a:lnSpc>
              <a:spcBef>
                <a:spcPts val="500"/>
              </a:spcBef>
              <a:spcAft>
                <a:spcPts val="300"/>
              </a:spcAft>
              <a:buFont typeface="Arial"/>
              <a:buChar char="•"/>
              <a:defRPr sz="1800">
                <a:solidFill>
                  <a:schemeClr val="tx2"/>
                </a:solidFill>
                <a:latin typeface="+mn-lt"/>
                <a:ea typeface="+mn-ea"/>
                <a:cs typeface="+mn-cs"/>
              </a:defRPr>
            </a:lvl2pPr>
            <a:lvl3pPr marL="648000" indent="-324000" algn="l" defTabSz="914400" eaLnBrk="1" hangingPunct="1">
              <a:lnSpc>
                <a:spcPct val="100000"/>
              </a:lnSpc>
              <a:spcBef>
                <a:spcPts val="500"/>
              </a:spcBef>
              <a:spcAft>
                <a:spcPts val="300"/>
              </a:spcAft>
              <a:buSzPct val="100000"/>
              <a:buFont typeface="Arial"/>
              <a:buChar char="•"/>
              <a:defRPr sz="2000">
                <a:solidFill>
                  <a:schemeClr val="tx2"/>
                </a:solidFill>
                <a:latin typeface="+mn-lt"/>
                <a:ea typeface="+mn-ea"/>
                <a:cs typeface="+mn-cs"/>
              </a:defRPr>
            </a:lvl3pPr>
            <a:lvl4pPr marL="972000" indent="-324000" algn="l" defTabSz="914400" eaLnBrk="1" hangingPunct="1">
              <a:lnSpc>
                <a:spcPct val="100000"/>
              </a:lnSpc>
              <a:spcBef>
                <a:spcPts val="500"/>
              </a:spcBef>
              <a:spcAft>
                <a:spcPts val="300"/>
              </a:spcAft>
              <a:buSzPct val="100000"/>
              <a:buFont typeface="Arial"/>
              <a:buChar char="•"/>
              <a:defRPr sz="2000">
                <a:solidFill>
                  <a:schemeClr val="tx2"/>
                </a:solidFill>
                <a:latin typeface="+mn-lt"/>
                <a:ea typeface="+mn-ea"/>
                <a:cs typeface="+mn-cs"/>
              </a:defRPr>
            </a:lvl4pPr>
            <a:lvl5pPr marL="2057400" indent="-228600" algn="l" defTabSz="914400" eaLnBrk="1" hangingPunct="1">
              <a:lnSpc>
                <a:spcPct val="90000"/>
              </a:lnSpc>
              <a:spcBef>
                <a:spcPts val="500"/>
              </a:spcBef>
              <a:buSzPct val="100000"/>
              <a:buFont typeface="Arial"/>
              <a:buChar char="•"/>
              <a:defRPr sz="1600">
                <a:solidFill>
                  <a:schemeClr val="tx2">
                    <a:lumMod val="50000"/>
                  </a:schemeClr>
                </a:solidFill>
                <a:latin typeface="+mn-lt"/>
                <a:ea typeface="+mn-ea"/>
                <a:cs typeface="+mn-cs"/>
              </a:defRPr>
            </a:lvl5pPr>
            <a:lvl6pPr marL="2514600" indent="-228600" algn="l" defTabSz="914400" eaLnBrk="1" hangingPunct="1">
              <a:lnSpc>
                <a:spcPct val="90000"/>
              </a:lnSpc>
              <a:spcBef>
                <a:spcPts val="500"/>
              </a:spcBef>
              <a:buFont typeface="Arial"/>
              <a:buChar char="•"/>
              <a:defRPr sz="1800">
                <a:solidFill>
                  <a:schemeClr val="tx1"/>
                </a:solidFill>
                <a:latin typeface="+mn-lt"/>
                <a:ea typeface="+mn-ea"/>
                <a:cs typeface="+mn-cs"/>
              </a:defRPr>
            </a:lvl6pPr>
            <a:lvl7pPr marL="2971800" indent="-228600" algn="l" defTabSz="914400" eaLnBrk="1" hangingPunct="1">
              <a:lnSpc>
                <a:spcPct val="90000"/>
              </a:lnSpc>
              <a:spcBef>
                <a:spcPts val="500"/>
              </a:spcBef>
              <a:buFont typeface="Arial"/>
              <a:buChar char="•"/>
              <a:defRPr sz="1800">
                <a:solidFill>
                  <a:schemeClr val="tx1"/>
                </a:solidFill>
                <a:latin typeface="+mn-lt"/>
                <a:ea typeface="+mn-ea"/>
                <a:cs typeface="+mn-cs"/>
              </a:defRPr>
            </a:lvl7pPr>
            <a:lvl8pPr marL="3429000" indent="-228600" algn="l" defTabSz="914400" eaLnBrk="1" hangingPunct="1">
              <a:lnSpc>
                <a:spcPct val="90000"/>
              </a:lnSpc>
              <a:spcBef>
                <a:spcPts val="500"/>
              </a:spcBef>
              <a:buFont typeface="Arial"/>
              <a:buChar char="•"/>
              <a:defRPr sz="1800">
                <a:solidFill>
                  <a:schemeClr val="tx1"/>
                </a:solidFill>
                <a:latin typeface="+mn-lt"/>
                <a:ea typeface="+mn-ea"/>
                <a:cs typeface="+mn-cs"/>
              </a:defRPr>
            </a:lvl8pPr>
            <a:lvl9pPr marL="3886200" indent="-228600" algn="l" defTabSz="914400" eaLnBrk="1" hangingPunct="1">
              <a:lnSpc>
                <a:spcPct val="90000"/>
              </a:lnSpc>
              <a:spcBef>
                <a:spcPts val="500"/>
              </a:spcBef>
              <a:buFont typeface="Arial"/>
              <a:buChar char="•"/>
              <a:defRPr sz="1800">
                <a:solidFill>
                  <a:schemeClr val="tx1"/>
                </a:solidFill>
                <a:latin typeface="+mn-lt"/>
                <a:ea typeface="+mn-ea"/>
                <a:cs typeface="+mn-cs"/>
              </a:defRPr>
            </a:lvl9pPr>
          </a:lstStyle>
          <a:p>
            <a:pPr marL="285750" indent="-285750">
              <a:buFont typeface="Wingdings" pitchFamily="2" charset="2"/>
              <a:buChar char="Ø"/>
            </a:pPr>
            <a:r>
              <a:rPr lang="en-GB" sz="1800" dirty="0"/>
              <a:t>Explore </a:t>
            </a:r>
            <a:r>
              <a:rPr lang="en-GB" sz="1800" dirty="0">
                <a:solidFill>
                  <a:srgbClr val="FF8A33"/>
                </a:solidFill>
              </a:rPr>
              <a:t>alternative materials</a:t>
            </a:r>
            <a:r>
              <a:rPr lang="en-GB" sz="1800" dirty="0"/>
              <a:t> for robust photocathodes</a:t>
            </a:r>
            <a:endParaRPr lang="en-GB" sz="800" dirty="0"/>
          </a:p>
          <a:p>
            <a:pPr marL="609750" lvl="1" indent="-285750">
              <a:buFont typeface="Wingdings" pitchFamily="2" charset="2"/>
              <a:buChar char="§"/>
            </a:pPr>
            <a:r>
              <a:rPr lang="en-GB" dirty="0"/>
              <a:t>Charge production tests on Copper cathodes</a:t>
            </a:r>
          </a:p>
          <a:p>
            <a:pPr marL="609750" lvl="1" indent="-285750">
              <a:buFont typeface="Wingdings" pitchFamily="2" charset="2"/>
              <a:buChar char="§"/>
            </a:pPr>
            <a:r>
              <a:rPr lang="en-GB" dirty="0"/>
              <a:t>Development of a compact photoemission test chamber for novel materials </a:t>
            </a:r>
          </a:p>
        </p:txBody>
      </p:sp>
      <p:sp>
        <p:nvSpPr>
          <p:cNvPr id="14" name="Content Placeholder 6">
            <a:extLst>
              <a:ext uri="{FF2B5EF4-FFF2-40B4-BE49-F238E27FC236}">
                <a16:creationId xmlns:a16="http://schemas.microsoft.com/office/drawing/2014/main" id="{2E853DAD-F662-A1E0-F4B5-B48D910934E5}"/>
              </a:ext>
            </a:extLst>
          </p:cNvPr>
          <p:cNvSpPr txBox="1">
            <a:spLocks/>
          </p:cNvSpPr>
          <p:nvPr/>
        </p:nvSpPr>
        <p:spPr bwMode="auto">
          <a:xfrm>
            <a:off x="836373" y="4571704"/>
            <a:ext cx="9878440" cy="1021305"/>
          </a:xfrm>
          <a:prstGeom prst="rect">
            <a:avLst/>
          </a:prstGeom>
          <a:solidFill>
            <a:schemeClr val="accent3">
              <a:lumMod val="60000"/>
              <a:lumOff val="40000"/>
              <a:alpha val="21176"/>
            </a:schemeClr>
          </a:solidFill>
        </p:spPr>
        <p:txBody>
          <a:bodyPr vert="horz" wrap="square" lIns="0" tIns="0" rIns="0" bIns="0" rtlCol="0">
            <a:spAutoFit/>
          </a:bodyPr>
          <a:lstStyle>
            <a:lvl1pPr marL="0" indent="0" algn="l" defTabSz="914400" eaLnBrk="1" hangingPunct="1">
              <a:lnSpc>
                <a:spcPct val="90000"/>
              </a:lnSpc>
              <a:spcBef>
                <a:spcPts val="1800"/>
              </a:spcBef>
              <a:spcAft>
                <a:spcPts val="400"/>
              </a:spcAft>
              <a:buFont typeface="Arial"/>
              <a:buNone/>
              <a:defRPr sz="2800" b="1">
                <a:solidFill>
                  <a:schemeClr val="tx2"/>
                </a:solidFill>
                <a:latin typeface="+mn-lt"/>
                <a:ea typeface="+mn-ea"/>
                <a:cs typeface="+mn-cs"/>
              </a:defRPr>
            </a:lvl1pPr>
            <a:lvl2pPr marL="324000" indent="-324000" algn="l" defTabSz="914400" eaLnBrk="1" hangingPunct="1">
              <a:lnSpc>
                <a:spcPct val="100000"/>
              </a:lnSpc>
              <a:spcBef>
                <a:spcPts val="500"/>
              </a:spcBef>
              <a:spcAft>
                <a:spcPts val="300"/>
              </a:spcAft>
              <a:buFont typeface="Arial"/>
              <a:buChar char="•"/>
              <a:defRPr sz="1800">
                <a:solidFill>
                  <a:schemeClr val="tx2"/>
                </a:solidFill>
                <a:latin typeface="+mn-lt"/>
                <a:ea typeface="+mn-ea"/>
                <a:cs typeface="+mn-cs"/>
              </a:defRPr>
            </a:lvl2pPr>
            <a:lvl3pPr marL="648000" indent="-324000" algn="l" defTabSz="914400" eaLnBrk="1" hangingPunct="1">
              <a:lnSpc>
                <a:spcPct val="100000"/>
              </a:lnSpc>
              <a:spcBef>
                <a:spcPts val="500"/>
              </a:spcBef>
              <a:spcAft>
                <a:spcPts val="300"/>
              </a:spcAft>
              <a:buSzPct val="100000"/>
              <a:buFont typeface="Arial"/>
              <a:buChar char="•"/>
              <a:defRPr sz="2000">
                <a:solidFill>
                  <a:schemeClr val="tx2"/>
                </a:solidFill>
                <a:latin typeface="+mn-lt"/>
                <a:ea typeface="+mn-ea"/>
                <a:cs typeface="+mn-cs"/>
              </a:defRPr>
            </a:lvl3pPr>
            <a:lvl4pPr marL="972000" indent="-324000" algn="l" defTabSz="914400" eaLnBrk="1" hangingPunct="1">
              <a:lnSpc>
                <a:spcPct val="100000"/>
              </a:lnSpc>
              <a:spcBef>
                <a:spcPts val="500"/>
              </a:spcBef>
              <a:spcAft>
                <a:spcPts val="300"/>
              </a:spcAft>
              <a:buSzPct val="100000"/>
              <a:buFont typeface="Arial"/>
              <a:buChar char="•"/>
              <a:defRPr sz="2000">
                <a:solidFill>
                  <a:schemeClr val="tx2"/>
                </a:solidFill>
                <a:latin typeface="+mn-lt"/>
                <a:ea typeface="+mn-ea"/>
                <a:cs typeface="+mn-cs"/>
              </a:defRPr>
            </a:lvl4pPr>
            <a:lvl5pPr marL="2057400" indent="-228600" algn="l" defTabSz="914400" eaLnBrk="1" hangingPunct="1">
              <a:lnSpc>
                <a:spcPct val="90000"/>
              </a:lnSpc>
              <a:spcBef>
                <a:spcPts val="500"/>
              </a:spcBef>
              <a:buSzPct val="100000"/>
              <a:buFont typeface="Arial"/>
              <a:buChar char="•"/>
              <a:defRPr sz="1600">
                <a:solidFill>
                  <a:schemeClr val="tx2">
                    <a:lumMod val="50000"/>
                  </a:schemeClr>
                </a:solidFill>
                <a:latin typeface="+mn-lt"/>
                <a:ea typeface="+mn-ea"/>
                <a:cs typeface="+mn-cs"/>
              </a:defRPr>
            </a:lvl5pPr>
            <a:lvl6pPr marL="2514600" indent="-228600" algn="l" defTabSz="914400" eaLnBrk="1" hangingPunct="1">
              <a:lnSpc>
                <a:spcPct val="90000"/>
              </a:lnSpc>
              <a:spcBef>
                <a:spcPts val="500"/>
              </a:spcBef>
              <a:buFont typeface="Arial"/>
              <a:buChar char="•"/>
              <a:defRPr sz="1800">
                <a:solidFill>
                  <a:schemeClr val="tx1"/>
                </a:solidFill>
                <a:latin typeface="+mn-lt"/>
                <a:ea typeface="+mn-ea"/>
                <a:cs typeface="+mn-cs"/>
              </a:defRPr>
            </a:lvl6pPr>
            <a:lvl7pPr marL="2971800" indent="-228600" algn="l" defTabSz="914400" eaLnBrk="1" hangingPunct="1">
              <a:lnSpc>
                <a:spcPct val="90000"/>
              </a:lnSpc>
              <a:spcBef>
                <a:spcPts val="500"/>
              </a:spcBef>
              <a:buFont typeface="Arial"/>
              <a:buChar char="•"/>
              <a:defRPr sz="1800">
                <a:solidFill>
                  <a:schemeClr val="tx1"/>
                </a:solidFill>
                <a:latin typeface="+mn-lt"/>
                <a:ea typeface="+mn-ea"/>
                <a:cs typeface="+mn-cs"/>
              </a:defRPr>
            </a:lvl7pPr>
            <a:lvl8pPr marL="3429000" indent="-228600" algn="l" defTabSz="914400" eaLnBrk="1" hangingPunct="1">
              <a:lnSpc>
                <a:spcPct val="90000"/>
              </a:lnSpc>
              <a:spcBef>
                <a:spcPts val="500"/>
              </a:spcBef>
              <a:buFont typeface="Arial"/>
              <a:buChar char="•"/>
              <a:defRPr sz="1800">
                <a:solidFill>
                  <a:schemeClr val="tx1"/>
                </a:solidFill>
                <a:latin typeface="+mn-lt"/>
                <a:ea typeface="+mn-ea"/>
                <a:cs typeface="+mn-cs"/>
              </a:defRPr>
            </a:lvl8pPr>
            <a:lvl9pPr marL="3886200" indent="-228600" algn="l" defTabSz="914400" eaLnBrk="1" hangingPunct="1">
              <a:lnSpc>
                <a:spcPct val="90000"/>
              </a:lnSpc>
              <a:spcBef>
                <a:spcPts val="500"/>
              </a:spcBef>
              <a:buFont typeface="Arial"/>
              <a:buChar char="•"/>
              <a:defRPr sz="1800">
                <a:solidFill>
                  <a:schemeClr val="tx1"/>
                </a:solidFill>
                <a:latin typeface="+mn-lt"/>
                <a:ea typeface="+mn-ea"/>
                <a:cs typeface="+mn-cs"/>
              </a:defRPr>
            </a:lvl9pPr>
          </a:lstStyle>
          <a:p>
            <a:pPr marL="285750" indent="-285750">
              <a:buFont typeface="Wingdings" pitchFamily="2" charset="2"/>
              <a:buChar char="Ø"/>
            </a:pPr>
            <a:r>
              <a:rPr lang="en-GB" sz="1800" dirty="0"/>
              <a:t>Develop know-how and foster collaborations for </a:t>
            </a:r>
            <a:r>
              <a:rPr lang="en-GB" sz="1800" dirty="0">
                <a:solidFill>
                  <a:srgbClr val="D95319"/>
                </a:solidFill>
              </a:rPr>
              <a:t>polarized electron source</a:t>
            </a:r>
            <a:r>
              <a:rPr lang="en-GB" sz="1800" dirty="0"/>
              <a:t> production:</a:t>
            </a:r>
          </a:p>
          <a:p>
            <a:pPr marL="609750" lvl="1" indent="-285750">
              <a:buFont typeface="Wingdings" pitchFamily="2" charset="2"/>
              <a:buChar char="§"/>
            </a:pPr>
            <a:r>
              <a:rPr lang="en-GB" dirty="0"/>
              <a:t>Identify best material candidates (</a:t>
            </a:r>
            <a:r>
              <a:rPr lang="en-GB" dirty="0" err="1"/>
              <a:t>eg</a:t>
            </a:r>
            <a:r>
              <a:rPr lang="en-GB" dirty="0"/>
              <a:t>, GaAs/</a:t>
            </a:r>
            <a:r>
              <a:rPr lang="en-GB" dirty="0" err="1"/>
              <a:t>GaAsP</a:t>
            </a:r>
            <a:r>
              <a:rPr lang="en-GB" dirty="0"/>
              <a:t> superlattice, </a:t>
            </a:r>
            <a:r>
              <a:rPr lang="en-GB" dirty="0" err="1"/>
              <a:t>GaNi</a:t>
            </a:r>
            <a:r>
              <a:rPr lang="en-GB" dirty="0"/>
              <a:t>);</a:t>
            </a:r>
          </a:p>
          <a:p>
            <a:pPr marL="609750" lvl="1" indent="-285750">
              <a:buFont typeface="Wingdings" pitchFamily="2" charset="2"/>
              <a:buChar char="§"/>
            </a:pPr>
            <a:r>
              <a:rPr lang="en-GB" b="0" dirty="0"/>
              <a:t>Understand basic requirements and needs to produce polarized electron sources at CERN.</a:t>
            </a:r>
          </a:p>
        </p:txBody>
      </p:sp>
    </p:spTree>
    <p:extLst>
      <p:ext uri="{BB962C8B-B14F-4D97-AF65-F5344CB8AC3E}">
        <p14:creationId xmlns:p14="http://schemas.microsoft.com/office/powerpoint/2010/main" val="2718002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1FB3F-6F45-6EDE-BB62-02F1775EA26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49E050-E980-C2C1-99CC-09081E87A4E4}"/>
              </a:ext>
            </a:extLst>
          </p:cNvPr>
          <p:cNvSpPr>
            <a:spLocks noGrp="1"/>
          </p:cNvSpPr>
          <p:nvPr>
            <p:ph idx="1"/>
          </p:nvPr>
        </p:nvSpPr>
        <p:spPr>
          <a:xfrm>
            <a:off x="647343" y="1631915"/>
            <a:ext cx="10633234" cy="3381261"/>
          </a:xfrm>
        </p:spPr>
        <p:txBody>
          <a:bodyPr/>
          <a:lstStyle/>
          <a:p>
            <a:pPr marL="457200" indent="-457200">
              <a:buFont typeface="Wingdings" pitchFamily="2" charset="2"/>
              <a:buChar char="Ø"/>
            </a:pPr>
            <a:r>
              <a:rPr lang="en-GB" sz="2000" dirty="0"/>
              <a:t>CERN has a demonstrated experience in production, characterization and operation of semiconductors photocathodes, in particular Cs</a:t>
            </a:r>
            <a:r>
              <a:rPr lang="en-GB" sz="2000" baseline="-25000" dirty="0"/>
              <a:t>2</a:t>
            </a:r>
            <a:r>
              <a:rPr lang="en-GB" sz="2000" dirty="0"/>
              <a:t>Te:</a:t>
            </a:r>
          </a:p>
          <a:p>
            <a:pPr marL="781200" lvl="1" indent="-457200">
              <a:buFont typeface="Wingdings" pitchFamily="2" charset="2"/>
              <a:buChar char="§"/>
            </a:pPr>
            <a:r>
              <a:rPr lang="en-GB" dirty="0"/>
              <a:t>Co-deposition of Cs</a:t>
            </a:r>
            <a:r>
              <a:rPr lang="en-GB" baseline="-25000" dirty="0"/>
              <a:t>2</a:t>
            </a:r>
            <a:r>
              <a:rPr lang="en-GB" dirty="0"/>
              <a:t>Te photocathode with QE &gt; 20%; </a:t>
            </a:r>
          </a:p>
          <a:p>
            <a:pPr marL="781200" lvl="1" indent="-457200">
              <a:buFont typeface="Wingdings" pitchFamily="2" charset="2"/>
              <a:buChar char="§"/>
            </a:pPr>
            <a:r>
              <a:rPr lang="en-GB" dirty="0"/>
              <a:t>Charge production FCC-ee baseline specifications </a:t>
            </a:r>
            <a:r>
              <a:rPr lang="en-US" dirty="0">
                <a:ea typeface="Open Sans" panose="020B0606030504020204" pitchFamily="34" charset="0"/>
                <a:cs typeface="Open Sans" panose="020B0606030504020204" pitchFamily="34" charset="0"/>
              </a:rPr>
              <a:t>(5 </a:t>
            </a:r>
            <a:r>
              <a:rPr lang="en-US" dirty="0" err="1">
                <a:ea typeface="Open Sans" panose="020B0606030504020204" pitchFamily="34" charset="0"/>
                <a:cs typeface="Open Sans" panose="020B0606030504020204" pitchFamily="34" charset="0"/>
              </a:rPr>
              <a:t>nC</a:t>
            </a:r>
            <a:r>
              <a:rPr lang="en-US" dirty="0">
                <a:ea typeface="Open Sans" panose="020B0606030504020204" pitchFamily="34" charset="0"/>
                <a:cs typeface="Open Sans" panose="020B0606030504020204" pitchFamily="34" charset="0"/>
              </a:rPr>
              <a:t>) already achieved with Cs</a:t>
            </a:r>
            <a:r>
              <a:rPr lang="en-US" baseline="-25000" dirty="0">
                <a:ea typeface="Open Sans" panose="020B0606030504020204" pitchFamily="34" charset="0"/>
                <a:cs typeface="Open Sans" panose="020B0606030504020204" pitchFamily="34" charset="0"/>
              </a:rPr>
              <a:t>2</a:t>
            </a:r>
            <a:r>
              <a:rPr lang="en-US" dirty="0">
                <a:ea typeface="Open Sans" panose="020B0606030504020204" pitchFamily="34" charset="0"/>
                <a:cs typeface="Open Sans" panose="020B0606030504020204" pitchFamily="34" charset="0"/>
              </a:rPr>
              <a:t>Te and Copper photocathodes in RF guns</a:t>
            </a:r>
            <a:r>
              <a:rPr lang="en-GB" dirty="0"/>
              <a:t>;</a:t>
            </a:r>
          </a:p>
          <a:p>
            <a:pPr marL="457200" indent="-457200">
              <a:buFont typeface="Wingdings" pitchFamily="2" charset="2"/>
              <a:buChar char="Ø"/>
            </a:pPr>
            <a:r>
              <a:rPr lang="en-GB" sz="2000" dirty="0"/>
              <a:t>FCC-ee raises the requirements for reproducibility, lifetime and charge control. </a:t>
            </a:r>
          </a:p>
          <a:p>
            <a:pPr marL="781200" lvl="1" indent="-457200">
              <a:buFont typeface="Wingdings" pitchFamily="2" charset="2"/>
              <a:buChar char="§"/>
            </a:pPr>
            <a:r>
              <a:rPr lang="en-GB" dirty="0"/>
              <a:t>Large production database of Cs</a:t>
            </a:r>
            <a:r>
              <a:rPr lang="en-GB" baseline="-25000" dirty="0"/>
              <a:t>2</a:t>
            </a:r>
            <a:r>
              <a:rPr lang="en-GB" dirty="0"/>
              <a:t>Te photocathodes is a unique resource to understand and optimize key growth parameters and improve process reliability;</a:t>
            </a:r>
          </a:p>
          <a:p>
            <a:pPr marL="781200" lvl="1" indent="-457200">
              <a:buFont typeface="Wingdings" pitchFamily="2" charset="2"/>
              <a:buChar char="§"/>
            </a:pPr>
            <a:r>
              <a:rPr lang="en-US" dirty="0"/>
              <a:t>Alternative robust photocathodes are investigated.</a:t>
            </a:r>
            <a:endParaRPr lang="en-GB" dirty="0"/>
          </a:p>
          <a:p>
            <a:pPr marL="457200" indent="-457200">
              <a:buFont typeface="Wingdings" pitchFamily="2" charset="2"/>
              <a:buChar char="§"/>
            </a:pPr>
            <a:endParaRPr lang="en-GB" dirty="0"/>
          </a:p>
        </p:txBody>
      </p:sp>
      <p:sp>
        <p:nvSpPr>
          <p:cNvPr id="3" name="Title 2">
            <a:extLst>
              <a:ext uri="{FF2B5EF4-FFF2-40B4-BE49-F238E27FC236}">
                <a16:creationId xmlns:a16="http://schemas.microsoft.com/office/drawing/2014/main" id="{86CEF3F9-5DBA-A0AE-4A50-1232D6BD62C9}"/>
              </a:ext>
            </a:extLst>
          </p:cNvPr>
          <p:cNvSpPr>
            <a:spLocks noGrp="1"/>
          </p:cNvSpPr>
          <p:nvPr>
            <p:ph type="title"/>
          </p:nvPr>
        </p:nvSpPr>
        <p:spPr/>
        <p:txBody>
          <a:bodyPr/>
          <a:lstStyle/>
          <a:p>
            <a:r>
              <a:rPr lang="en-GB" dirty="0"/>
              <a:t>Conclusions</a:t>
            </a:r>
          </a:p>
        </p:txBody>
      </p:sp>
      <p:sp>
        <p:nvSpPr>
          <p:cNvPr id="4" name="Date Placeholder 3">
            <a:extLst>
              <a:ext uri="{FF2B5EF4-FFF2-40B4-BE49-F238E27FC236}">
                <a16:creationId xmlns:a16="http://schemas.microsoft.com/office/drawing/2014/main" id="{8632A86A-A80A-6D4E-E119-ABA7707715FA}"/>
              </a:ext>
            </a:extLst>
          </p:cNvPr>
          <p:cNvSpPr>
            <a:spLocks noGrp="1"/>
          </p:cNvSpPr>
          <p:nvPr>
            <p:ph type="dt" sz="half" idx="10"/>
          </p:nvPr>
        </p:nvSpPr>
        <p:spPr/>
        <p:txBody>
          <a:bodyPr/>
          <a:lstStyle/>
          <a:p>
            <a:pPr>
              <a:defRPr/>
            </a:pPr>
            <a:r>
              <a:rPr lang="en-US"/>
              <a:t>22/09/2026</a:t>
            </a:r>
            <a:endParaRPr lang="en-US" dirty="0"/>
          </a:p>
        </p:txBody>
      </p:sp>
      <p:sp>
        <p:nvSpPr>
          <p:cNvPr id="5" name="Footer Placeholder 4">
            <a:extLst>
              <a:ext uri="{FF2B5EF4-FFF2-40B4-BE49-F238E27FC236}">
                <a16:creationId xmlns:a16="http://schemas.microsoft.com/office/drawing/2014/main" id="{B2841CA9-2FDD-ED51-D509-67B0D528AD84}"/>
              </a:ext>
            </a:extLst>
          </p:cNvPr>
          <p:cNvSpPr>
            <a:spLocks noGrp="1"/>
          </p:cNvSpPr>
          <p:nvPr>
            <p:ph type="ftr" sz="quarter" idx="11"/>
          </p:nvPr>
        </p:nvSpPr>
        <p:spPr/>
        <p:txBody>
          <a:bodyPr/>
          <a:lstStyle/>
          <a:p>
            <a:pPr>
              <a:defRPr/>
            </a:pPr>
            <a:r>
              <a:rPr lang="en-US" dirty="0"/>
              <a:t>G. Tenasini               PhASE2026, Orsay</a:t>
            </a:r>
          </a:p>
        </p:txBody>
      </p:sp>
      <p:sp>
        <p:nvSpPr>
          <p:cNvPr id="6" name="Slide Number Placeholder 5">
            <a:extLst>
              <a:ext uri="{FF2B5EF4-FFF2-40B4-BE49-F238E27FC236}">
                <a16:creationId xmlns:a16="http://schemas.microsoft.com/office/drawing/2014/main" id="{E8E461E5-A58F-92A0-B7D3-2C3712AF3B43}"/>
              </a:ext>
            </a:extLst>
          </p:cNvPr>
          <p:cNvSpPr>
            <a:spLocks noGrp="1"/>
          </p:cNvSpPr>
          <p:nvPr>
            <p:ph type="sldNum" sz="quarter" idx="12"/>
          </p:nvPr>
        </p:nvSpPr>
        <p:spPr/>
        <p:txBody>
          <a:bodyPr/>
          <a:lstStyle/>
          <a:p>
            <a:pPr>
              <a:defRPr/>
            </a:pPr>
            <a:fld id="{36B5EA5A-BC32-A742-B11B-8E7414D5B535}" type="slidenum">
              <a:rPr lang="en-US" smtClean="0"/>
              <a:t>21</a:t>
            </a:fld>
            <a:endParaRPr lang="en-US" dirty="0"/>
          </a:p>
        </p:txBody>
      </p:sp>
      <p:sp>
        <p:nvSpPr>
          <p:cNvPr id="8" name="Rounded Rectangle 7">
            <a:extLst>
              <a:ext uri="{FF2B5EF4-FFF2-40B4-BE49-F238E27FC236}">
                <a16:creationId xmlns:a16="http://schemas.microsoft.com/office/drawing/2014/main" id="{9AADF04F-D55F-5F1A-75ED-B0C2F8303B12}"/>
              </a:ext>
            </a:extLst>
          </p:cNvPr>
          <p:cNvSpPr/>
          <p:nvPr/>
        </p:nvSpPr>
        <p:spPr>
          <a:xfrm>
            <a:off x="522739" y="1268760"/>
            <a:ext cx="11021919" cy="3957325"/>
          </a:xfrm>
          <a:prstGeom prst="roundRect">
            <a:avLst>
              <a:gd name="adj" fmla="val 4927"/>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lumMod val="60000"/>
                  <a:lumOff val="40000"/>
                </a:schemeClr>
              </a:solidFill>
            </a:endParaRPr>
          </a:p>
        </p:txBody>
      </p:sp>
    </p:spTree>
    <p:extLst>
      <p:ext uri="{BB962C8B-B14F-4D97-AF65-F5344CB8AC3E}">
        <p14:creationId xmlns:p14="http://schemas.microsoft.com/office/powerpoint/2010/main" val="4126358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Content Placeholder 2">
            <a:extLst>
              <a:ext uri="{FF2B5EF4-FFF2-40B4-BE49-F238E27FC236}">
                <a16:creationId xmlns:a16="http://schemas.microsoft.com/office/drawing/2014/main" id="{9F2F01AE-FD74-1E03-5F40-D058C430C341}"/>
              </a:ext>
            </a:extLst>
          </p:cNvPr>
          <p:cNvSpPr txBox="1">
            <a:spLocks/>
          </p:cNvSpPr>
          <p:nvPr/>
        </p:nvSpPr>
        <p:spPr bwMode="auto">
          <a:xfrm>
            <a:off x="3287712" y="4221088"/>
            <a:ext cx="5616575" cy="540592"/>
          </a:xfrm>
          <a:prstGeom prst="rect">
            <a:avLst/>
          </a:prstGeom>
        </p:spPr>
        <p:txBody>
          <a:bodyPr/>
          <a:lstStyle>
            <a:lvl1pPr marL="0" indent="0" algn="l" defTabSz="914400" eaLnBrk="1" hangingPunct="1">
              <a:lnSpc>
                <a:spcPct val="90000"/>
              </a:lnSpc>
              <a:spcBef>
                <a:spcPts val="1800"/>
              </a:spcBef>
              <a:spcAft>
                <a:spcPts val="400"/>
              </a:spcAft>
              <a:buFont typeface="Arial"/>
              <a:buNone/>
              <a:defRPr sz="2800" b="1">
                <a:solidFill>
                  <a:schemeClr val="tx2">
                    <a:lumMod val="50000"/>
                  </a:schemeClr>
                </a:solidFill>
                <a:latin typeface="+mn-lt"/>
                <a:ea typeface="+mn-ea"/>
                <a:cs typeface="+mn-cs"/>
              </a:defRPr>
            </a:lvl1pPr>
            <a:lvl2pPr marL="323850" indent="-324000" algn="l" defTabSz="914400" eaLnBrk="1" hangingPunct="1">
              <a:lnSpc>
                <a:spcPct val="100000"/>
              </a:lnSpc>
              <a:spcBef>
                <a:spcPts val="500"/>
              </a:spcBef>
              <a:spcAft>
                <a:spcPts val="300"/>
              </a:spcAft>
              <a:buFont typeface="Arial"/>
              <a:buChar char="•"/>
              <a:defRPr sz="2400">
                <a:solidFill>
                  <a:schemeClr val="tx2">
                    <a:lumMod val="50000"/>
                  </a:schemeClr>
                </a:solidFill>
                <a:latin typeface="+mn-lt"/>
                <a:ea typeface="+mn-ea"/>
                <a:cs typeface="+mn-cs"/>
              </a:defRPr>
            </a:lvl2pPr>
            <a:lvl3pPr marL="648000" indent="-324000" algn="l" defTabSz="914400" eaLnBrk="1" hangingPunct="1">
              <a:lnSpc>
                <a:spcPct val="100000"/>
              </a:lnSpc>
              <a:spcBef>
                <a:spcPts val="500"/>
              </a:spcBef>
              <a:spcAft>
                <a:spcPts val="300"/>
              </a:spcAft>
              <a:buFont typeface="Arial"/>
              <a:buChar char="•"/>
              <a:defRPr sz="2000">
                <a:solidFill>
                  <a:schemeClr val="tx2">
                    <a:lumMod val="50000"/>
                  </a:schemeClr>
                </a:solidFill>
                <a:latin typeface="+mn-lt"/>
                <a:ea typeface="+mn-ea"/>
                <a:cs typeface="+mn-cs"/>
              </a:defRPr>
            </a:lvl3pPr>
            <a:lvl4pPr marL="972000" indent="-324000" algn="l" defTabSz="914400" eaLnBrk="1" hangingPunct="1">
              <a:lnSpc>
                <a:spcPct val="100000"/>
              </a:lnSpc>
              <a:spcBef>
                <a:spcPts val="500"/>
              </a:spcBef>
              <a:spcAft>
                <a:spcPts val="300"/>
              </a:spcAft>
              <a:buFont typeface="Arial"/>
              <a:buChar char="•"/>
              <a:defRPr sz="2000">
                <a:solidFill>
                  <a:schemeClr val="tx2">
                    <a:lumMod val="50000"/>
                  </a:schemeClr>
                </a:solidFill>
                <a:latin typeface="+mn-lt"/>
                <a:ea typeface="+mn-ea"/>
                <a:cs typeface="+mn-cs"/>
              </a:defRPr>
            </a:lvl4pPr>
            <a:lvl5pPr marL="2057400" indent="-228600" algn="l" defTabSz="914400" eaLnBrk="1" hangingPunct="1">
              <a:lnSpc>
                <a:spcPct val="90000"/>
              </a:lnSpc>
              <a:spcBef>
                <a:spcPts val="500"/>
              </a:spcBef>
              <a:buFont typeface="Arial"/>
              <a:buChar char="•"/>
              <a:defRPr sz="1600">
                <a:solidFill>
                  <a:schemeClr val="accent6"/>
                </a:solidFill>
                <a:latin typeface="+mn-lt"/>
                <a:ea typeface="+mn-ea"/>
                <a:cs typeface="+mn-cs"/>
              </a:defRPr>
            </a:lvl5pPr>
            <a:lvl6pPr marL="2514600" indent="-228600" algn="l" defTabSz="914400" eaLnBrk="1" hangingPunct="1">
              <a:lnSpc>
                <a:spcPct val="90000"/>
              </a:lnSpc>
              <a:spcBef>
                <a:spcPts val="500"/>
              </a:spcBef>
              <a:buFont typeface="Arial"/>
              <a:buChar char="•"/>
              <a:defRPr sz="1800">
                <a:solidFill>
                  <a:schemeClr val="tx1"/>
                </a:solidFill>
                <a:latin typeface="+mn-lt"/>
                <a:ea typeface="+mn-ea"/>
                <a:cs typeface="+mn-cs"/>
              </a:defRPr>
            </a:lvl6pPr>
            <a:lvl7pPr marL="2971800" indent="-228600" algn="l" defTabSz="914400" eaLnBrk="1" hangingPunct="1">
              <a:lnSpc>
                <a:spcPct val="90000"/>
              </a:lnSpc>
              <a:spcBef>
                <a:spcPts val="500"/>
              </a:spcBef>
              <a:buFont typeface="Arial"/>
              <a:buChar char="•"/>
              <a:defRPr sz="1800">
                <a:solidFill>
                  <a:schemeClr val="tx1"/>
                </a:solidFill>
                <a:latin typeface="+mn-lt"/>
                <a:ea typeface="+mn-ea"/>
                <a:cs typeface="+mn-cs"/>
              </a:defRPr>
            </a:lvl7pPr>
            <a:lvl8pPr marL="3429000" indent="-228600" algn="l" defTabSz="914400" eaLnBrk="1" hangingPunct="1">
              <a:lnSpc>
                <a:spcPct val="90000"/>
              </a:lnSpc>
              <a:spcBef>
                <a:spcPts val="500"/>
              </a:spcBef>
              <a:buFont typeface="Arial"/>
              <a:buChar char="•"/>
              <a:defRPr sz="1800">
                <a:solidFill>
                  <a:schemeClr val="tx1"/>
                </a:solidFill>
                <a:latin typeface="+mn-lt"/>
                <a:ea typeface="+mn-ea"/>
                <a:cs typeface="+mn-cs"/>
              </a:defRPr>
            </a:lvl8pPr>
            <a:lvl9pPr marL="3886200" indent="-228600" algn="l" defTabSz="914400" eaLnBrk="1" hangingPunct="1">
              <a:lnSpc>
                <a:spcPct val="90000"/>
              </a:lnSpc>
              <a:spcBef>
                <a:spcPts val="500"/>
              </a:spcBef>
              <a:buFont typeface="Arial"/>
              <a:buChar char="•"/>
              <a:defRPr sz="1800">
                <a:solidFill>
                  <a:schemeClr val="tx1"/>
                </a:solidFill>
                <a:latin typeface="+mn-lt"/>
                <a:ea typeface="+mn-ea"/>
                <a:cs typeface="+mn-cs"/>
              </a:defRPr>
            </a:lvl9pPr>
          </a:lstStyle>
          <a:p>
            <a:pPr algn="ctr">
              <a:defRPr/>
            </a:pPr>
            <a:r>
              <a:rPr lang="de-DE" dirty="0" err="1"/>
              <a:t>Thank</a:t>
            </a:r>
            <a:r>
              <a:rPr lang="de-DE" dirty="0"/>
              <a:t> </a:t>
            </a:r>
            <a:r>
              <a:rPr lang="de-DE" dirty="0" err="1"/>
              <a:t>you</a:t>
            </a:r>
            <a:r>
              <a:rPr lang="de-DE" dirty="0"/>
              <a:t> for </a:t>
            </a:r>
            <a:r>
              <a:rPr lang="de-DE" dirty="0" err="1"/>
              <a:t>your</a:t>
            </a:r>
            <a:r>
              <a:rPr lang="de-DE" dirty="0"/>
              <a:t> </a:t>
            </a:r>
            <a:r>
              <a:rPr lang="de-DE" dirty="0" err="1"/>
              <a:t>attention</a:t>
            </a:r>
            <a:r>
              <a:rPr lang="de-DE" dirty="0"/>
              <a:t>.</a:t>
            </a:r>
          </a:p>
        </p:txBody>
      </p:sp>
      <p:sp>
        <p:nvSpPr>
          <p:cNvPr id="13" name="TextBox 12">
            <a:extLst>
              <a:ext uri="{FF2B5EF4-FFF2-40B4-BE49-F238E27FC236}">
                <a16:creationId xmlns:a16="http://schemas.microsoft.com/office/drawing/2014/main" id="{27BCAE23-B3F6-5E58-BDAB-69443D21024F}"/>
              </a:ext>
            </a:extLst>
          </p:cNvPr>
          <p:cNvSpPr txBox="1"/>
          <p:nvPr/>
        </p:nvSpPr>
        <p:spPr bwMode="auto">
          <a:xfrm>
            <a:off x="2711622" y="4761680"/>
            <a:ext cx="6768754" cy="923330"/>
          </a:xfrm>
          <a:prstGeom prst="rect">
            <a:avLst/>
          </a:prstGeom>
          <a:noFill/>
        </p:spPr>
        <p:txBody>
          <a:bodyPr wrap="square" rtlCol="0">
            <a:spAutoFit/>
          </a:bodyPr>
          <a:lstStyle/>
          <a:p>
            <a:pPr algn="ctr"/>
            <a:r>
              <a:rPr lang="en-US" dirty="0">
                <a:solidFill>
                  <a:schemeClr val="bg2">
                    <a:lumMod val="10000"/>
                  </a:schemeClr>
                </a:solidFill>
              </a:rPr>
              <a:t>Special thanks to</a:t>
            </a:r>
          </a:p>
          <a:p>
            <a:pPr algn="ctr"/>
            <a:r>
              <a:rPr lang="en-US" dirty="0">
                <a:solidFill>
                  <a:schemeClr val="bg2">
                    <a:lumMod val="10000"/>
                  </a:schemeClr>
                </a:solidFill>
              </a:rPr>
              <a:t>Eduardo GRANADOS, Ralf Erik ROSSEL, Miguel MARTINEZ CALDERON, Nikhil SINGH, Gunn KHATRI, Eric CHEVALLAY.</a:t>
            </a:r>
            <a:endParaRPr lang="en-GB" dirty="0">
              <a:solidFill>
                <a:schemeClr val="bg2">
                  <a:lumMod val="10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A2E41-445D-2CF0-7FFA-E50F88120DE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DE0CBAD-3DEF-AB9A-48CD-EA5F02FAE1A5}"/>
              </a:ext>
            </a:extLst>
          </p:cNvPr>
          <p:cNvSpPr/>
          <p:nvPr/>
        </p:nvSpPr>
        <p:spPr>
          <a:xfrm>
            <a:off x="0" y="874390"/>
            <a:ext cx="12192000" cy="546926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1" name="Title 10">
            <a:extLst>
              <a:ext uri="{FF2B5EF4-FFF2-40B4-BE49-F238E27FC236}">
                <a16:creationId xmlns:a16="http://schemas.microsoft.com/office/drawing/2014/main" id="{67B74AD9-3873-82E2-E07D-A75DBBF5D5AC}"/>
              </a:ext>
            </a:extLst>
          </p:cNvPr>
          <p:cNvSpPr>
            <a:spLocks noGrp="1"/>
          </p:cNvSpPr>
          <p:nvPr>
            <p:ph type="title"/>
          </p:nvPr>
        </p:nvSpPr>
        <p:spPr/>
        <p:txBody>
          <a:bodyPr/>
          <a:lstStyle/>
          <a:p>
            <a:r>
              <a:rPr lang="en-GB" dirty="0" err="1"/>
              <a:t>eBLIP</a:t>
            </a:r>
            <a:r>
              <a:rPr lang="en-GB" dirty="0"/>
              <a:t>!</a:t>
            </a:r>
          </a:p>
        </p:txBody>
      </p:sp>
      <p:sp>
        <p:nvSpPr>
          <p:cNvPr id="9" name="Date Placeholder 8">
            <a:extLst>
              <a:ext uri="{FF2B5EF4-FFF2-40B4-BE49-F238E27FC236}">
                <a16:creationId xmlns:a16="http://schemas.microsoft.com/office/drawing/2014/main" id="{944CC19B-2284-6B63-57AF-7557CCD72756}"/>
              </a:ext>
            </a:extLst>
          </p:cNvPr>
          <p:cNvSpPr>
            <a:spLocks noGrp="1"/>
          </p:cNvSpPr>
          <p:nvPr>
            <p:ph type="dt" sz="half" idx="10"/>
          </p:nvPr>
        </p:nvSpPr>
        <p:spPr/>
        <p:txBody>
          <a:bodyPr/>
          <a:lstStyle/>
          <a:p>
            <a:pPr>
              <a:defRPr/>
            </a:pPr>
            <a:r>
              <a:rPr lang="en-US"/>
              <a:t>22/09/2026</a:t>
            </a:r>
            <a:endParaRPr lang="en-US" dirty="0"/>
          </a:p>
        </p:txBody>
      </p:sp>
      <p:sp>
        <p:nvSpPr>
          <p:cNvPr id="10" name="Footer Placeholder 9">
            <a:extLst>
              <a:ext uri="{FF2B5EF4-FFF2-40B4-BE49-F238E27FC236}">
                <a16:creationId xmlns:a16="http://schemas.microsoft.com/office/drawing/2014/main" id="{A42700E3-792C-E2F3-75F1-5D9B5EE64D52}"/>
              </a:ext>
            </a:extLst>
          </p:cNvPr>
          <p:cNvSpPr>
            <a:spLocks noGrp="1"/>
          </p:cNvSpPr>
          <p:nvPr>
            <p:ph type="ftr" sz="quarter" idx="11"/>
          </p:nvPr>
        </p:nvSpPr>
        <p:spPr/>
        <p:txBody>
          <a:bodyPr/>
          <a:lstStyle/>
          <a:p>
            <a:pPr>
              <a:defRPr/>
            </a:pPr>
            <a:r>
              <a:rPr lang="en-US"/>
              <a:t>G. Tenasini               PhASE2026, Orsay</a:t>
            </a:r>
            <a:endParaRPr lang="en-US" dirty="0"/>
          </a:p>
        </p:txBody>
      </p:sp>
      <p:sp>
        <p:nvSpPr>
          <p:cNvPr id="4" name="Slide Number Placeholder 3">
            <a:extLst>
              <a:ext uri="{FF2B5EF4-FFF2-40B4-BE49-F238E27FC236}">
                <a16:creationId xmlns:a16="http://schemas.microsoft.com/office/drawing/2014/main" id="{ADAAA35B-28FB-68EE-5DD2-20C68D648F53}"/>
              </a:ext>
            </a:extLst>
          </p:cNvPr>
          <p:cNvSpPr>
            <a:spLocks noGrp="1"/>
          </p:cNvSpPr>
          <p:nvPr>
            <p:ph type="sldNum" sz="quarter" idx="12"/>
          </p:nvPr>
        </p:nvSpPr>
        <p:spPr/>
        <p:txBody>
          <a:bodyPr/>
          <a:lstStyle/>
          <a:p>
            <a:pPr>
              <a:defRPr/>
            </a:pPr>
            <a:fld id="{36B5EA5A-BC32-A742-B11B-8E7414D5B535}" type="slidenum">
              <a:rPr lang="en-US" smtClean="0"/>
              <a:t>23</a:t>
            </a:fld>
            <a:endParaRPr lang="en-US"/>
          </a:p>
        </p:txBody>
      </p:sp>
      <p:sp>
        <p:nvSpPr>
          <p:cNvPr id="6" name="Rectangle 5">
            <a:extLst>
              <a:ext uri="{FF2B5EF4-FFF2-40B4-BE49-F238E27FC236}">
                <a16:creationId xmlns:a16="http://schemas.microsoft.com/office/drawing/2014/main" id="{C2D490CE-350C-BD2F-6B88-8D2DB73D939B}"/>
              </a:ext>
            </a:extLst>
          </p:cNvPr>
          <p:cNvSpPr/>
          <p:nvPr/>
        </p:nvSpPr>
        <p:spPr>
          <a:xfrm>
            <a:off x="983780" y="6343650"/>
            <a:ext cx="2143944" cy="5081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8" name="Rectangle 7">
            <a:extLst>
              <a:ext uri="{FF2B5EF4-FFF2-40B4-BE49-F238E27FC236}">
                <a16:creationId xmlns:a16="http://schemas.microsoft.com/office/drawing/2014/main" id="{4D35E975-986B-FD4E-5698-D21D88E9790C}"/>
              </a:ext>
            </a:extLst>
          </p:cNvPr>
          <p:cNvSpPr/>
          <p:nvPr/>
        </p:nvSpPr>
        <p:spPr>
          <a:xfrm>
            <a:off x="983780" y="6343650"/>
            <a:ext cx="2143944" cy="5081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4" name="Picture 13">
            <a:extLst>
              <a:ext uri="{FF2B5EF4-FFF2-40B4-BE49-F238E27FC236}">
                <a16:creationId xmlns:a16="http://schemas.microsoft.com/office/drawing/2014/main" id="{4AFEC46E-E239-9729-9D24-25AD943FD403}"/>
              </a:ext>
            </a:extLst>
          </p:cNvPr>
          <p:cNvPicPr>
            <a:picLocks noChangeAspect="1"/>
          </p:cNvPicPr>
          <p:nvPr/>
        </p:nvPicPr>
        <p:blipFill>
          <a:blip r:embed="rId2"/>
          <a:stretch>
            <a:fillRect/>
          </a:stretch>
        </p:blipFill>
        <p:spPr>
          <a:xfrm>
            <a:off x="302179" y="1049958"/>
            <a:ext cx="3412083" cy="5118124"/>
          </a:xfrm>
          <a:prstGeom prst="rect">
            <a:avLst/>
          </a:prstGeom>
        </p:spPr>
      </p:pic>
      <p:sp>
        <p:nvSpPr>
          <p:cNvPr id="15" name="TextBox 14">
            <a:extLst>
              <a:ext uri="{FF2B5EF4-FFF2-40B4-BE49-F238E27FC236}">
                <a16:creationId xmlns:a16="http://schemas.microsoft.com/office/drawing/2014/main" id="{94737DD8-2E20-CE3F-4173-0ACD0110377D}"/>
              </a:ext>
            </a:extLst>
          </p:cNvPr>
          <p:cNvSpPr txBox="1"/>
          <p:nvPr/>
        </p:nvSpPr>
        <p:spPr bwMode="auto">
          <a:xfrm>
            <a:off x="4151784" y="1303027"/>
            <a:ext cx="7251265" cy="3970318"/>
          </a:xfrm>
          <a:prstGeom prst="rect">
            <a:avLst/>
          </a:prstGeom>
          <a:noFill/>
        </p:spPr>
        <p:txBody>
          <a:bodyPr wrap="square" rtlCol="0">
            <a:spAutoFit/>
          </a:bodyPr>
          <a:lstStyle/>
          <a:p>
            <a:r>
              <a:rPr lang="en-US" b="1" dirty="0"/>
              <a:t>e-BLIP Workshop 2027</a:t>
            </a:r>
          </a:p>
          <a:p>
            <a:br>
              <a:rPr lang="en-US" dirty="0"/>
            </a:br>
            <a:r>
              <a:rPr lang="en-US" i="1" dirty="0"/>
              <a:t>Electron beams from Lasers and Photoinjectors for Future Colliders</a:t>
            </a:r>
          </a:p>
          <a:p>
            <a:endParaRPr lang="en-US" dirty="0"/>
          </a:p>
          <a:p>
            <a:r>
              <a:rPr lang="en-US" b="1" dirty="0"/>
              <a:t>1–2 February 2027 · CERN, Geneva</a:t>
            </a:r>
          </a:p>
          <a:p>
            <a:endParaRPr lang="en-US" dirty="0"/>
          </a:p>
          <a:p>
            <a:r>
              <a:rPr lang="en-US" dirty="0"/>
              <a:t>Join the community advancing laser-based electron sources for the next generation of colliders!</a:t>
            </a:r>
          </a:p>
          <a:p>
            <a:endParaRPr lang="en-US" dirty="0"/>
          </a:p>
          <a:p>
            <a:r>
              <a:rPr lang="en-US" dirty="0"/>
              <a:t>Topics include laser systems, photocathodes, thin-film deposition, vacuum systems, diagnostics and photoinjector modelling.</a:t>
            </a:r>
          </a:p>
          <a:p>
            <a:endParaRPr lang="en-US" dirty="0"/>
          </a:p>
          <a:p>
            <a:r>
              <a:rPr lang="en-US" b="1" dirty="0"/>
              <a:t>Save the date. Further details to follow.</a:t>
            </a:r>
            <a:endParaRPr lang="en-US" dirty="0"/>
          </a:p>
          <a:p>
            <a:endParaRPr lang="en-US" dirty="0"/>
          </a:p>
        </p:txBody>
      </p:sp>
      <p:sp>
        <p:nvSpPr>
          <p:cNvPr id="17" name="TextBox 16">
            <a:extLst>
              <a:ext uri="{FF2B5EF4-FFF2-40B4-BE49-F238E27FC236}">
                <a16:creationId xmlns:a16="http://schemas.microsoft.com/office/drawing/2014/main" id="{03C57486-8061-CF51-2030-BCA1FC6D1B6C}"/>
              </a:ext>
            </a:extLst>
          </p:cNvPr>
          <p:cNvSpPr txBox="1"/>
          <p:nvPr/>
        </p:nvSpPr>
        <p:spPr bwMode="auto">
          <a:xfrm>
            <a:off x="5645490" y="5505524"/>
            <a:ext cx="6096000" cy="369332"/>
          </a:xfrm>
          <a:prstGeom prst="rect">
            <a:avLst/>
          </a:prstGeom>
          <a:noFill/>
        </p:spPr>
        <p:txBody>
          <a:bodyPr wrap="square">
            <a:spAutoFit/>
          </a:bodyPr>
          <a:lstStyle/>
          <a:p>
            <a:r>
              <a:rPr lang="en-US" dirty="0"/>
              <a:t>https://</a:t>
            </a:r>
            <a:r>
              <a:rPr lang="en-US" dirty="0" err="1"/>
              <a:t>indico.cern.ch</a:t>
            </a:r>
            <a:r>
              <a:rPr lang="en-US" dirty="0"/>
              <a:t>/event/1728740/</a:t>
            </a:r>
          </a:p>
        </p:txBody>
      </p:sp>
    </p:spTree>
    <p:extLst>
      <p:ext uri="{BB962C8B-B14F-4D97-AF65-F5344CB8AC3E}">
        <p14:creationId xmlns:p14="http://schemas.microsoft.com/office/powerpoint/2010/main" val="1572766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D487E-7489-92D5-4796-C6ADF0552229}"/>
            </a:ext>
          </a:extLst>
        </p:cNvPr>
        <p:cNvGrpSpPr/>
        <p:nvPr/>
      </p:nvGrpSpPr>
      <p:grpSpPr>
        <a:xfrm>
          <a:off x="0" y="0"/>
          <a:ext cx="0" cy="0"/>
          <a:chOff x="0" y="0"/>
          <a:chExt cx="0" cy="0"/>
        </a:xfrm>
      </p:grpSpPr>
      <p:sp>
        <p:nvSpPr>
          <p:cNvPr id="9" name="Title 2">
            <a:extLst>
              <a:ext uri="{FF2B5EF4-FFF2-40B4-BE49-F238E27FC236}">
                <a16:creationId xmlns:a16="http://schemas.microsoft.com/office/drawing/2014/main" id="{BD16020E-9D5B-6381-900C-09E385F6B859}"/>
              </a:ext>
            </a:extLst>
          </p:cNvPr>
          <p:cNvSpPr>
            <a:spLocks noGrp="1"/>
          </p:cNvSpPr>
          <p:nvPr>
            <p:ph type="title"/>
          </p:nvPr>
        </p:nvSpPr>
        <p:spPr/>
        <p:txBody>
          <a:bodyPr/>
          <a:lstStyle/>
          <a:p>
            <a:r>
              <a:rPr lang="en-GB" dirty="0"/>
              <a:t>Photocathodes trade-off: QE vs lifetime</a:t>
            </a:r>
          </a:p>
        </p:txBody>
      </p:sp>
      <p:sp>
        <p:nvSpPr>
          <p:cNvPr id="5" name="Date Placeholder 4">
            <a:extLst>
              <a:ext uri="{FF2B5EF4-FFF2-40B4-BE49-F238E27FC236}">
                <a16:creationId xmlns:a16="http://schemas.microsoft.com/office/drawing/2014/main" id="{9EC0C1C3-C68F-EE28-FB42-E14AF1FF48F5}"/>
              </a:ext>
            </a:extLst>
          </p:cNvPr>
          <p:cNvSpPr>
            <a:spLocks noGrp="1"/>
          </p:cNvSpPr>
          <p:nvPr>
            <p:ph type="dt" sz="half" idx="10"/>
          </p:nvPr>
        </p:nvSpPr>
        <p:spPr/>
        <p:txBody>
          <a:bodyPr/>
          <a:lstStyle/>
          <a:p>
            <a:pPr>
              <a:defRPr/>
            </a:pPr>
            <a:r>
              <a:rPr lang="en-US"/>
              <a:t>22/09/2026</a:t>
            </a:r>
            <a:endParaRPr lang="en-US" dirty="0"/>
          </a:p>
        </p:txBody>
      </p:sp>
      <p:sp>
        <p:nvSpPr>
          <p:cNvPr id="8" name="Footer Placeholder 7">
            <a:extLst>
              <a:ext uri="{FF2B5EF4-FFF2-40B4-BE49-F238E27FC236}">
                <a16:creationId xmlns:a16="http://schemas.microsoft.com/office/drawing/2014/main" id="{F1210E25-1F01-50CE-AC94-C62F157FB1CD}"/>
              </a:ext>
            </a:extLst>
          </p:cNvPr>
          <p:cNvSpPr>
            <a:spLocks noGrp="1"/>
          </p:cNvSpPr>
          <p:nvPr>
            <p:ph type="ftr" sz="quarter" idx="11"/>
          </p:nvPr>
        </p:nvSpPr>
        <p:spPr/>
        <p:txBody>
          <a:bodyPr/>
          <a:lstStyle/>
          <a:p>
            <a:pPr>
              <a:defRPr/>
            </a:pPr>
            <a:r>
              <a:rPr lang="en-US"/>
              <a:t>G. Tenasini               PhASE2026, Orsay</a:t>
            </a:r>
            <a:endParaRPr lang="en-US" dirty="0"/>
          </a:p>
        </p:txBody>
      </p:sp>
      <p:sp>
        <p:nvSpPr>
          <p:cNvPr id="4" name="Slide Number Placeholder 3">
            <a:extLst>
              <a:ext uri="{FF2B5EF4-FFF2-40B4-BE49-F238E27FC236}">
                <a16:creationId xmlns:a16="http://schemas.microsoft.com/office/drawing/2014/main" id="{99DE5145-3D09-AFF1-9111-D5A8AA62CD64}"/>
              </a:ext>
            </a:extLst>
          </p:cNvPr>
          <p:cNvSpPr>
            <a:spLocks noGrp="1"/>
          </p:cNvSpPr>
          <p:nvPr>
            <p:ph type="sldNum" sz="quarter" idx="12"/>
          </p:nvPr>
        </p:nvSpPr>
        <p:spPr/>
        <p:txBody>
          <a:bodyPr/>
          <a:lstStyle/>
          <a:p>
            <a:pPr>
              <a:defRPr/>
            </a:pPr>
            <a:fld id="{36B5EA5A-BC32-A742-B11B-8E7414D5B535}" type="slidenum">
              <a:rPr lang="en-US" smtClean="0"/>
              <a:t>24</a:t>
            </a:fld>
            <a:endParaRPr lang="en-US" dirty="0"/>
          </a:p>
        </p:txBody>
      </p:sp>
      <p:sp>
        <p:nvSpPr>
          <p:cNvPr id="2" name="Rectangle 1">
            <a:extLst>
              <a:ext uri="{FF2B5EF4-FFF2-40B4-BE49-F238E27FC236}">
                <a16:creationId xmlns:a16="http://schemas.microsoft.com/office/drawing/2014/main" id="{9461DEA2-DFDA-444F-AC8B-5802D8485F9E}"/>
              </a:ext>
            </a:extLst>
          </p:cNvPr>
          <p:cNvSpPr/>
          <p:nvPr/>
        </p:nvSpPr>
        <p:spPr>
          <a:xfrm>
            <a:off x="983780" y="6343650"/>
            <a:ext cx="2143944" cy="5081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1" name="Picture 10">
            <a:extLst>
              <a:ext uri="{FF2B5EF4-FFF2-40B4-BE49-F238E27FC236}">
                <a16:creationId xmlns:a16="http://schemas.microsoft.com/office/drawing/2014/main" id="{CFAD7CD9-0E99-357C-2171-93269D79BEF0}"/>
              </a:ext>
            </a:extLst>
          </p:cNvPr>
          <p:cNvPicPr>
            <a:picLocks noChangeAspect="1"/>
          </p:cNvPicPr>
          <p:nvPr/>
        </p:nvPicPr>
        <p:blipFill>
          <a:blip r:embed="rId2"/>
          <a:stretch>
            <a:fillRect/>
          </a:stretch>
        </p:blipFill>
        <p:spPr>
          <a:xfrm>
            <a:off x="987104" y="951101"/>
            <a:ext cx="9468928" cy="5378259"/>
          </a:xfrm>
          <a:prstGeom prst="rect">
            <a:avLst/>
          </a:prstGeom>
        </p:spPr>
      </p:pic>
      <p:sp>
        <p:nvSpPr>
          <p:cNvPr id="16" name="TextBox 15">
            <a:extLst>
              <a:ext uri="{FF2B5EF4-FFF2-40B4-BE49-F238E27FC236}">
                <a16:creationId xmlns:a16="http://schemas.microsoft.com/office/drawing/2014/main" id="{145CE779-419D-92B2-F4C0-B767FEBE7F9A}"/>
              </a:ext>
            </a:extLst>
          </p:cNvPr>
          <p:cNvSpPr txBox="1"/>
          <p:nvPr/>
        </p:nvSpPr>
        <p:spPr>
          <a:xfrm>
            <a:off x="10344472" y="5981249"/>
            <a:ext cx="1771639" cy="261610"/>
          </a:xfrm>
          <a:prstGeom prst="rect">
            <a:avLst/>
          </a:prstGeom>
          <a:noFill/>
        </p:spPr>
        <p:txBody>
          <a:bodyPr wrap="none" rtlCol="0">
            <a:spAutoFit/>
          </a:bodyPr>
          <a:lstStyle/>
          <a:p>
            <a:r>
              <a:rPr lang="en-GB" sz="1100" dirty="0">
                <a:solidFill>
                  <a:srgbClr val="0033A0"/>
                </a:solidFill>
              </a:rPr>
              <a:t>Courtesy of E. Granados </a:t>
            </a:r>
          </a:p>
        </p:txBody>
      </p:sp>
    </p:spTree>
    <p:extLst>
      <p:ext uri="{BB962C8B-B14F-4D97-AF65-F5344CB8AC3E}">
        <p14:creationId xmlns:p14="http://schemas.microsoft.com/office/powerpoint/2010/main" val="2411565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0396E5-E251-C125-B250-250425BF2A3B}"/>
              </a:ext>
            </a:extLst>
          </p:cNvPr>
          <p:cNvSpPr>
            <a:spLocks noGrp="1"/>
          </p:cNvSpPr>
          <p:nvPr>
            <p:ph type="title"/>
          </p:nvPr>
        </p:nvSpPr>
        <p:spPr/>
        <p:txBody>
          <a:bodyPr/>
          <a:lstStyle/>
          <a:p>
            <a:r>
              <a:rPr lang="en-GB" dirty="0"/>
              <a:t>Cs</a:t>
            </a:r>
            <a:r>
              <a:rPr lang="en-GB" baseline="-25000" dirty="0"/>
              <a:t>2</a:t>
            </a:r>
            <a:r>
              <a:rPr lang="en-GB" dirty="0"/>
              <a:t>Te cathodes co-deposition and characterization	</a:t>
            </a:r>
          </a:p>
        </p:txBody>
      </p:sp>
      <p:sp>
        <p:nvSpPr>
          <p:cNvPr id="4" name="Date Placeholder 3">
            <a:extLst>
              <a:ext uri="{FF2B5EF4-FFF2-40B4-BE49-F238E27FC236}">
                <a16:creationId xmlns:a16="http://schemas.microsoft.com/office/drawing/2014/main" id="{F57C0ECA-2372-834D-9160-0203335DCAAD}"/>
              </a:ext>
            </a:extLst>
          </p:cNvPr>
          <p:cNvSpPr>
            <a:spLocks noGrp="1"/>
          </p:cNvSpPr>
          <p:nvPr>
            <p:ph type="dt" sz="half" idx="10"/>
          </p:nvPr>
        </p:nvSpPr>
        <p:spPr/>
        <p:txBody>
          <a:bodyPr/>
          <a:lstStyle/>
          <a:p>
            <a:pPr>
              <a:defRPr/>
            </a:pPr>
            <a:r>
              <a:rPr lang="en-US"/>
              <a:t>22/09/2026</a:t>
            </a:r>
            <a:endParaRPr lang="en-US" dirty="0"/>
          </a:p>
        </p:txBody>
      </p:sp>
      <p:sp>
        <p:nvSpPr>
          <p:cNvPr id="7" name="Footer Placeholder 6">
            <a:extLst>
              <a:ext uri="{FF2B5EF4-FFF2-40B4-BE49-F238E27FC236}">
                <a16:creationId xmlns:a16="http://schemas.microsoft.com/office/drawing/2014/main" id="{8DA8555B-ED60-F848-5BE5-31A2C935F850}"/>
              </a:ext>
            </a:extLst>
          </p:cNvPr>
          <p:cNvSpPr>
            <a:spLocks noGrp="1"/>
          </p:cNvSpPr>
          <p:nvPr>
            <p:ph type="ftr" sz="quarter" idx="11"/>
          </p:nvPr>
        </p:nvSpPr>
        <p:spPr/>
        <p:txBody>
          <a:bodyPr/>
          <a:lstStyle/>
          <a:p>
            <a:pPr>
              <a:defRPr/>
            </a:pPr>
            <a:r>
              <a:rPr lang="en-US"/>
              <a:t>G. Tenasini               PhASE2026, Orsay</a:t>
            </a:r>
            <a:endParaRPr lang="en-US" dirty="0"/>
          </a:p>
        </p:txBody>
      </p:sp>
      <p:sp>
        <p:nvSpPr>
          <p:cNvPr id="5" name="Slide Number Placeholder 4">
            <a:extLst>
              <a:ext uri="{FF2B5EF4-FFF2-40B4-BE49-F238E27FC236}">
                <a16:creationId xmlns:a16="http://schemas.microsoft.com/office/drawing/2014/main" id="{456ADF8B-984C-4178-6AAB-1653D9BD5BCC}"/>
              </a:ext>
            </a:extLst>
          </p:cNvPr>
          <p:cNvSpPr>
            <a:spLocks noGrp="1"/>
          </p:cNvSpPr>
          <p:nvPr>
            <p:ph type="sldNum" sz="quarter" idx="12"/>
          </p:nvPr>
        </p:nvSpPr>
        <p:spPr/>
        <p:txBody>
          <a:bodyPr/>
          <a:lstStyle/>
          <a:p>
            <a:pPr>
              <a:defRPr/>
            </a:pPr>
            <a:fld id="{36B5EA5A-BC32-A742-B11B-8E7414D5B535}" type="slidenum">
              <a:rPr lang="en-US" smtClean="0"/>
              <a:t>25</a:t>
            </a:fld>
            <a:endParaRPr lang="en-US" dirty="0"/>
          </a:p>
        </p:txBody>
      </p:sp>
      <p:sp>
        <p:nvSpPr>
          <p:cNvPr id="10" name="TextBox 9">
            <a:extLst>
              <a:ext uri="{FF2B5EF4-FFF2-40B4-BE49-F238E27FC236}">
                <a16:creationId xmlns:a16="http://schemas.microsoft.com/office/drawing/2014/main" id="{6588BB88-EC66-3F6F-627D-1EAA35417AFE}"/>
              </a:ext>
            </a:extLst>
          </p:cNvPr>
          <p:cNvSpPr txBox="1"/>
          <p:nvPr/>
        </p:nvSpPr>
        <p:spPr>
          <a:xfrm>
            <a:off x="4844562" y="1070003"/>
            <a:ext cx="2159566" cy="369332"/>
          </a:xfrm>
          <a:prstGeom prst="rect">
            <a:avLst/>
          </a:prstGeom>
          <a:noFill/>
        </p:spPr>
        <p:txBody>
          <a:bodyPr wrap="none" rtlCol="0">
            <a:spAutoFit/>
          </a:bodyPr>
          <a:lstStyle/>
          <a:p>
            <a:r>
              <a:rPr lang="en-US" dirty="0"/>
              <a:t>Production process</a:t>
            </a:r>
            <a:endParaRPr lang="en-GB" dirty="0"/>
          </a:p>
        </p:txBody>
      </p:sp>
      <p:pic>
        <p:nvPicPr>
          <p:cNvPr id="11" name="Picture 4" descr="xpsfig">
            <a:extLst>
              <a:ext uri="{FF2B5EF4-FFF2-40B4-BE49-F238E27FC236}">
                <a16:creationId xmlns:a16="http://schemas.microsoft.com/office/drawing/2014/main" id="{D334A877-119C-7FE8-50A0-F29DDABB4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5538" y="3736028"/>
            <a:ext cx="3617938" cy="22897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transferarm">
            <a:extLst>
              <a:ext uri="{FF2B5EF4-FFF2-40B4-BE49-F238E27FC236}">
                <a16:creationId xmlns:a16="http://schemas.microsoft.com/office/drawing/2014/main" id="{627161BF-A49E-EF05-D2EF-9BE23A77CE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4257" y="1616920"/>
            <a:ext cx="3838408" cy="209413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07B947F2-A884-5BC4-3A1A-0334C24E3013}"/>
              </a:ext>
            </a:extLst>
          </p:cNvPr>
          <p:cNvSpPr txBox="1"/>
          <p:nvPr/>
        </p:nvSpPr>
        <p:spPr>
          <a:xfrm>
            <a:off x="8312848" y="1124793"/>
            <a:ext cx="3681225" cy="369332"/>
          </a:xfrm>
          <a:prstGeom prst="rect">
            <a:avLst/>
          </a:prstGeom>
          <a:noFill/>
        </p:spPr>
        <p:txBody>
          <a:bodyPr wrap="square" rtlCol="0">
            <a:spAutoFit/>
          </a:bodyPr>
          <a:lstStyle/>
          <a:p>
            <a:r>
              <a:rPr lang="en-US" dirty="0"/>
              <a:t>UHV transfer arm</a:t>
            </a:r>
            <a:endParaRPr lang="en-GB" dirty="0"/>
          </a:p>
        </p:txBody>
      </p:sp>
      <p:sp>
        <p:nvSpPr>
          <p:cNvPr id="14" name="TextBox 13">
            <a:extLst>
              <a:ext uri="{FF2B5EF4-FFF2-40B4-BE49-F238E27FC236}">
                <a16:creationId xmlns:a16="http://schemas.microsoft.com/office/drawing/2014/main" id="{1CB10341-0A34-9DE0-EB75-150D8A13323B}"/>
              </a:ext>
            </a:extLst>
          </p:cNvPr>
          <p:cNvSpPr txBox="1"/>
          <p:nvPr/>
        </p:nvSpPr>
        <p:spPr>
          <a:xfrm>
            <a:off x="160152" y="1137333"/>
            <a:ext cx="3340271" cy="3108543"/>
          </a:xfrm>
          <a:prstGeom prst="rect">
            <a:avLst/>
          </a:prstGeom>
          <a:noFill/>
        </p:spPr>
        <p:txBody>
          <a:bodyPr wrap="square" rtlCol="0">
            <a:spAutoFit/>
          </a:bodyPr>
          <a:lstStyle/>
          <a:p>
            <a:pPr marL="285750" indent="-285750">
              <a:lnSpc>
                <a:spcPct val="100000"/>
              </a:lnSpc>
              <a:spcAft>
                <a:spcPts val="600"/>
              </a:spcAft>
              <a:buFont typeface="Wingdings" pitchFamily="2" charset="2"/>
              <a:buChar char="§"/>
            </a:pPr>
            <a:r>
              <a:rPr lang="en-US" altLang="en-US" sz="1400" dirty="0">
                <a:solidFill>
                  <a:srgbClr val="000000"/>
                </a:solidFill>
              </a:rPr>
              <a:t>Evaporators power adjusted during growth to reach maximum QE;</a:t>
            </a:r>
          </a:p>
          <a:p>
            <a:pPr marL="285750" indent="-285750">
              <a:lnSpc>
                <a:spcPct val="100000"/>
              </a:lnSpc>
              <a:spcAft>
                <a:spcPts val="600"/>
              </a:spcAft>
              <a:buFont typeface="Wingdings" pitchFamily="2" charset="2"/>
              <a:buChar char="§"/>
            </a:pPr>
            <a:r>
              <a:rPr lang="en-US" altLang="en-US" sz="1400" dirty="0">
                <a:solidFill>
                  <a:srgbClr val="000000"/>
                </a:solidFill>
              </a:rPr>
              <a:t>Average pressure during the process is 1e-</a:t>
            </a:r>
            <a:r>
              <a:rPr lang="en-US" altLang="en-US" sz="1400" baseline="30000" dirty="0">
                <a:solidFill>
                  <a:srgbClr val="000000"/>
                </a:solidFill>
              </a:rPr>
              <a:t>-8 </a:t>
            </a:r>
            <a:r>
              <a:rPr lang="en-US" altLang="en-US" sz="1400" dirty="0">
                <a:solidFill>
                  <a:srgbClr val="000000"/>
                </a:solidFill>
              </a:rPr>
              <a:t>mbar.</a:t>
            </a:r>
          </a:p>
          <a:p>
            <a:pPr marL="285750" indent="-285750">
              <a:buFont typeface="Wingdings" pitchFamily="2" charset="2"/>
              <a:buChar char="§"/>
            </a:pPr>
            <a:r>
              <a:rPr lang="en-US" altLang="en-US" sz="1400" dirty="0">
                <a:solidFill>
                  <a:srgbClr val="000000"/>
                </a:solidFill>
              </a:rPr>
              <a:t>Full characterization in the DC line: QE map gives info on spatial homogeneity. </a:t>
            </a:r>
          </a:p>
          <a:p>
            <a:pPr marL="285750" indent="-285750">
              <a:buFont typeface="Wingdings" pitchFamily="2" charset="2"/>
              <a:buChar char="§"/>
            </a:pPr>
            <a:r>
              <a:rPr lang="en-US" altLang="en-US" sz="1400" dirty="0">
                <a:solidFill>
                  <a:srgbClr val="000000"/>
                </a:solidFill>
              </a:rPr>
              <a:t>Lifetime studies can be performed with higher repetition rate laser</a:t>
            </a:r>
            <a:r>
              <a:rPr lang="en-US" sz="1400" dirty="0">
                <a:solidFill>
                  <a:srgbClr val="000000"/>
                </a:solidFill>
              </a:rPr>
              <a:t>.</a:t>
            </a:r>
            <a:endParaRPr lang="en-US" altLang="en-US" sz="1400" dirty="0">
              <a:solidFill>
                <a:srgbClr val="000000"/>
              </a:solidFill>
            </a:endParaRPr>
          </a:p>
          <a:p>
            <a:pPr marL="285750" indent="-285750">
              <a:buFont typeface="Wingdings" pitchFamily="2" charset="2"/>
              <a:buChar char="§"/>
            </a:pPr>
            <a:r>
              <a:rPr lang="en-US" altLang="en-US" sz="1400" dirty="0">
                <a:solidFill>
                  <a:srgbClr val="000000"/>
                </a:solidFill>
              </a:rPr>
              <a:t>Surface characterization (XPS, UPS) is available next door.</a:t>
            </a:r>
          </a:p>
          <a:p>
            <a:endParaRPr lang="en-US" sz="1400" dirty="0"/>
          </a:p>
          <a:p>
            <a:pPr marL="285750" indent="-285750">
              <a:buFont typeface="Arial" panose="020B0604020202020204" pitchFamily="34" charset="0"/>
              <a:buChar char="•"/>
            </a:pPr>
            <a:endParaRPr lang="en-US" dirty="0"/>
          </a:p>
        </p:txBody>
      </p:sp>
      <p:pic>
        <p:nvPicPr>
          <p:cNvPr id="26" name="Picture 25">
            <a:extLst>
              <a:ext uri="{FF2B5EF4-FFF2-40B4-BE49-F238E27FC236}">
                <a16:creationId xmlns:a16="http://schemas.microsoft.com/office/drawing/2014/main" id="{DF75E2E2-D4B6-A6C8-ED32-C153DE1AADB8}"/>
              </a:ext>
            </a:extLst>
          </p:cNvPr>
          <p:cNvPicPr>
            <a:picLocks noChangeAspect="1"/>
          </p:cNvPicPr>
          <p:nvPr/>
        </p:nvPicPr>
        <p:blipFill>
          <a:blip r:embed="rId5"/>
          <a:srcRect l="6498" t="11397" r="3627"/>
          <a:stretch>
            <a:fillRect/>
          </a:stretch>
        </p:blipFill>
        <p:spPr>
          <a:xfrm>
            <a:off x="3442567" y="1494125"/>
            <a:ext cx="4791690" cy="4688440"/>
          </a:xfrm>
          <a:prstGeom prst="rect">
            <a:avLst/>
          </a:prstGeom>
        </p:spPr>
      </p:pic>
      <p:pic>
        <p:nvPicPr>
          <p:cNvPr id="36" name="Picture 35">
            <a:extLst>
              <a:ext uri="{FF2B5EF4-FFF2-40B4-BE49-F238E27FC236}">
                <a16:creationId xmlns:a16="http://schemas.microsoft.com/office/drawing/2014/main" id="{F250AAF9-5EA5-0396-51C9-FA086F719534}"/>
              </a:ext>
            </a:extLst>
          </p:cNvPr>
          <p:cNvPicPr>
            <a:picLocks noChangeAspect="1"/>
          </p:cNvPicPr>
          <p:nvPr/>
        </p:nvPicPr>
        <p:blipFill>
          <a:blip r:embed="rId6"/>
          <a:stretch>
            <a:fillRect/>
          </a:stretch>
        </p:blipFill>
        <p:spPr>
          <a:xfrm>
            <a:off x="508000" y="3786934"/>
            <a:ext cx="2855976" cy="2238794"/>
          </a:xfrm>
          <a:prstGeom prst="rect">
            <a:avLst/>
          </a:prstGeom>
        </p:spPr>
      </p:pic>
    </p:spTree>
    <p:extLst>
      <p:ext uri="{BB962C8B-B14F-4D97-AF65-F5344CB8AC3E}">
        <p14:creationId xmlns:p14="http://schemas.microsoft.com/office/powerpoint/2010/main" val="551615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7797E989-D45B-5C21-DCB7-580A13C793AB}"/>
              </a:ext>
            </a:extLst>
          </p:cNvPr>
          <p:cNvPicPr>
            <a:picLocks noGrp="1" noChangeAspect="1"/>
          </p:cNvPicPr>
          <p:nvPr>
            <p:ph idx="1"/>
          </p:nvPr>
        </p:nvPicPr>
        <p:blipFill>
          <a:blip r:embed="rId2"/>
          <a:stretch>
            <a:fillRect/>
          </a:stretch>
        </p:blipFill>
        <p:spPr bwMode="auto">
          <a:xfrm>
            <a:off x="1517531" y="980728"/>
            <a:ext cx="9156937" cy="5148039"/>
          </a:xfrm>
          <a:prstGeom prst="rect">
            <a:avLst/>
          </a:prstGeom>
        </p:spPr>
      </p:pic>
      <p:sp>
        <p:nvSpPr>
          <p:cNvPr id="3" name="Title 2">
            <a:extLst>
              <a:ext uri="{FF2B5EF4-FFF2-40B4-BE49-F238E27FC236}">
                <a16:creationId xmlns:a16="http://schemas.microsoft.com/office/drawing/2014/main" id="{73A894AE-B42B-9B30-B4BA-45928D60695D}"/>
              </a:ext>
            </a:extLst>
          </p:cNvPr>
          <p:cNvSpPr>
            <a:spLocks noGrp="1"/>
          </p:cNvSpPr>
          <p:nvPr>
            <p:ph type="title"/>
          </p:nvPr>
        </p:nvSpPr>
        <p:spPr/>
        <p:txBody>
          <a:bodyPr/>
          <a:lstStyle/>
          <a:p>
            <a:r>
              <a:rPr lang="en-GB" dirty="0"/>
              <a:t>Laser layout PE lab</a:t>
            </a:r>
          </a:p>
        </p:txBody>
      </p:sp>
      <p:sp>
        <p:nvSpPr>
          <p:cNvPr id="4" name="Date Placeholder 3">
            <a:extLst>
              <a:ext uri="{FF2B5EF4-FFF2-40B4-BE49-F238E27FC236}">
                <a16:creationId xmlns:a16="http://schemas.microsoft.com/office/drawing/2014/main" id="{75E99C2F-113A-F415-C1F8-BDC8AEB0FDF9}"/>
              </a:ext>
            </a:extLst>
          </p:cNvPr>
          <p:cNvSpPr>
            <a:spLocks noGrp="1"/>
          </p:cNvSpPr>
          <p:nvPr>
            <p:ph type="dt" sz="half" idx="10"/>
          </p:nvPr>
        </p:nvSpPr>
        <p:spPr/>
        <p:txBody>
          <a:bodyPr/>
          <a:lstStyle/>
          <a:p>
            <a:pPr>
              <a:defRPr/>
            </a:pPr>
            <a:r>
              <a:rPr lang="en-US"/>
              <a:t>22/09/2026</a:t>
            </a:r>
            <a:endParaRPr lang="en-US" dirty="0"/>
          </a:p>
        </p:txBody>
      </p:sp>
      <p:sp>
        <p:nvSpPr>
          <p:cNvPr id="5" name="Footer Placeholder 4">
            <a:extLst>
              <a:ext uri="{FF2B5EF4-FFF2-40B4-BE49-F238E27FC236}">
                <a16:creationId xmlns:a16="http://schemas.microsoft.com/office/drawing/2014/main" id="{63CDC75D-752E-8393-F808-A094D2342A33}"/>
              </a:ext>
            </a:extLst>
          </p:cNvPr>
          <p:cNvSpPr>
            <a:spLocks noGrp="1"/>
          </p:cNvSpPr>
          <p:nvPr>
            <p:ph type="ftr" sz="quarter" idx="11"/>
          </p:nvPr>
        </p:nvSpPr>
        <p:spPr/>
        <p:txBody>
          <a:bodyPr/>
          <a:lstStyle/>
          <a:p>
            <a:pPr>
              <a:defRPr/>
            </a:pPr>
            <a:r>
              <a:rPr lang="en-US"/>
              <a:t>G. Tenasini               PhASE2026, Orsay</a:t>
            </a:r>
            <a:endParaRPr lang="en-US" dirty="0"/>
          </a:p>
        </p:txBody>
      </p:sp>
      <p:sp>
        <p:nvSpPr>
          <p:cNvPr id="6" name="Slide Number Placeholder 5">
            <a:extLst>
              <a:ext uri="{FF2B5EF4-FFF2-40B4-BE49-F238E27FC236}">
                <a16:creationId xmlns:a16="http://schemas.microsoft.com/office/drawing/2014/main" id="{B2313700-12B6-8459-A371-6D0B43613EDE}"/>
              </a:ext>
            </a:extLst>
          </p:cNvPr>
          <p:cNvSpPr>
            <a:spLocks noGrp="1"/>
          </p:cNvSpPr>
          <p:nvPr>
            <p:ph type="sldNum" sz="quarter" idx="12"/>
          </p:nvPr>
        </p:nvSpPr>
        <p:spPr/>
        <p:txBody>
          <a:bodyPr/>
          <a:lstStyle/>
          <a:p>
            <a:pPr>
              <a:defRPr/>
            </a:pPr>
            <a:fld id="{36B5EA5A-BC32-A742-B11B-8E7414D5B535}" type="slidenum">
              <a:rPr lang="en-US" smtClean="0"/>
              <a:t>26</a:t>
            </a:fld>
            <a:endParaRPr lang="en-US" dirty="0"/>
          </a:p>
        </p:txBody>
      </p:sp>
    </p:spTree>
    <p:extLst>
      <p:ext uri="{BB962C8B-B14F-4D97-AF65-F5344CB8AC3E}">
        <p14:creationId xmlns:p14="http://schemas.microsoft.com/office/powerpoint/2010/main" val="38268649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D06836-C159-4C3B-56AC-059990D86896}"/>
              </a:ext>
            </a:extLst>
          </p:cNvPr>
          <p:cNvSpPr>
            <a:spLocks noGrp="1"/>
          </p:cNvSpPr>
          <p:nvPr>
            <p:ph type="title"/>
          </p:nvPr>
        </p:nvSpPr>
        <p:spPr/>
        <p:txBody>
          <a:bodyPr/>
          <a:lstStyle/>
          <a:p>
            <a:r>
              <a:rPr lang="en-US" dirty="0"/>
              <a:t>CLIC Test Facility (CTF3) heritage</a:t>
            </a:r>
          </a:p>
        </p:txBody>
      </p:sp>
      <p:sp>
        <p:nvSpPr>
          <p:cNvPr id="4" name="Slide Number Placeholder 3">
            <a:extLst>
              <a:ext uri="{FF2B5EF4-FFF2-40B4-BE49-F238E27FC236}">
                <a16:creationId xmlns:a16="http://schemas.microsoft.com/office/drawing/2014/main" id="{6F969608-E838-39D8-3C59-4A9844496B1B}"/>
              </a:ext>
            </a:extLst>
          </p:cNvPr>
          <p:cNvSpPr>
            <a:spLocks noGrp="1"/>
          </p:cNvSpPr>
          <p:nvPr>
            <p:ph type="sldNum" sz="quarter" idx="12"/>
          </p:nvPr>
        </p:nvSpPr>
        <p:spPr/>
        <p:txBody>
          <a:bodyPr/>
          <a:lstStyle/>
          <a:p>
            <a:pPr>
              <a:defRPr/>
            </a:pPr>
            <a:fld id="{36B5EA5A-BC32-A742-B11B-8E7414D5B535}" type="slidenum">
              <a:rPr lang="en-US" smtClean="0"/>
              <a:t>27</a:t>
            </a:fld>
            <a:endParaRPr lang="en-US"/>
          </a:p>
        </p:txBody>
      </p:sp>
      <p:pic>
        <p:nvPicPr>
          <p:cNvPr id="8" name="Picture 7">
            <a:extLst>
              <a:ext uri="{FF2B5EF4-FFF2-40B4-BE49-F238E27FC236}">
                <a16:creationId xmlns:a16="http://schemas.microsoft.com/office/drawing/2014/main" id="{ACCFA064-555C-A934-489E-63D9D8AC58EE}"/>
              </a:ext>
            </a:extLst>
          </p:cNvPr>
          <p:cNvPicPr>
            <a:picLocks noChangeAspect="1"/>
          </p:cNvPicPr>
          <p:nvPr/>
        </p:nvPicPr>
        <p:blipFill>
          <a:blip r:embed="rId2"/>
          <a:stretch>
            <a:fillRect/>
          </a:stretch>
        </p:blipFill>
        <p:spPr>
          <a:xfrm>
            <a:off x="239688" y="1196752"/>
            <a:ext cx="11712624" cy="4991429"/>
          </a:xfrm>
          <a:prstGeom prst="rect">
            <a:avLst/>
          </a:prstGeom>
        </p:spPr>
      </p:pic>
      <p:sp>
        <p:nvSpPr>
          <p:cNvPr id="2" name="Date Placeholder 1">
            <a:extLst>
              <a:ext uri="{FF2B5EF4-FFF2-40B4-BE49-F238E27FC236}">
                <a16:creationId xmlns:a16="http://schemas.microsoft.com/office/drawing/2014/main" id="{49040D6B-5F93-B427-D2CE-607FF66A09E0}"/>
              </a:ext>
            </a:extLst>
          </p:cNvPr>
          <p:cNvSpPr>
            <a:spLocks noGrp="1"/>
          </p:cNvSpPr>
          <p:nvPr>
            <p:ph type="dt" sz="half" idx="10"/>
          </p:nvPr>
        </p:nvSpPr>
        <p:spPr/>
        <p:txBody>
          <a:bodyPr/>
          <a:lstStyle/>
          <a:p>
            <a:pPr>
              <a:defRPr/>
            </a:pPr>
            <a:r>
              <a:rPr lang="en-US"/>
              <a:t>22/09/2026</a:t>
            </a:r>
            <a:endParaRPr lang="en-US" dirty="0"/>
          </a:p>
        </p:txBody>
      </p:sp>
      <p:sp>
        <p:nvSpPr>
          <p:cNvPr id="5" name="Footer Placeholder 4">
            <a:extLst>
              <a:ext uri="{FF2B5EF4-FFF2-40B4-BE49-F238E27FC236}">
                <a16:creationId xmlns:a16="http://schemas.microsoft.com/office/drawing/2014/main" id="{2858B007-0639-9539-19A3-3DA1CC8CF4DD}"/>
              </a:ext>
            </a:extLst>
          </p:cNvPr>
          <p:cNvSpPr>
            <a:spLocks noGrp="1"/>
          </p:cNvSpPr>
          <p:nvPr>
            <p:ph type="ftr" sz="quarter" idx="11"/>
          </p:nvPr>
        </p:nvSpPr>
        <p:spPr/>
        <p:txBody>
          <a:bodyPr/>
          <a:lstStyle/>
          <a:p>
            <a:pPr>
              <a:defRPr/>
            </a:pPr>
            <a:r>
              <a:rPr lang="en-US"/>
              <a:t>G. Tenasini               PhASE2026, Orsay</a:t>
            </a:r>
            <a:endParaRPr lang="en-US" dirty="0"/>
          </a:p>
        </p:txBody>
      </p:sp>
    </p:spTree>
    <p:extLst>
      <p:ext uri="{BB962C8B-B14F-4D97-AF65-F5344CB8AC3E}">
        <p14:creationId xmlns:p14="http://schemas.microsoft.com/office/powerpoint/2010/main" val="3627979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6320786-D4B7-2815-0297-E782C1FCF552}"/>
              </a:ext>
            </a:extLst>
          </p:cNvPr>
          <p:cNvSpPr>
            <a:spLocks noGrp="1"/>
          </p:cNvSpPr>
          <p:nvPr>
            <p:ph type="sldNum" sz="quarter" idx="12"/>
          </p:nvPr>
        </p:nvSpPr>
        <p:spPr/>
        <p:txBody>
          <a:bodyPr/>
          <a:lstStyle/>
          <a:p>
            <a:pPr>
              <a:defRPr/>
            </a:pPr>
            <a:fld id="{36B5EA5A-BC32-A742-B11B-8E7414D5B535}" type="slidenum">
              <a:rPr lang="en-US" smtClean="0"/>
              <a:t>28</a:t>
            </a:fld>
            <a:endParaRPr lang="en-US"/>
          </a:p>
        </p:txBody>
      </p:sp>
      <p:sp>
        <p:nvSpPr>
          <p:cNvPr id="5" name="Rectangle 4">
            <a:extLst>
              <a:ext uri="{FF2B5EF4-FFF2-40B4-BE49-F238E27FC236}">
                <a16:creationId xmlns:a16="http://schemas.microsoft.com/office/drawing/2014/main" id="{6040CD87-A53F-CB59-43A6-AF8CA0468F4D}"/>
              </a:ext>
            </a:extLst>
          </p:cNvPr>
          <p:cNvSpPr/>
          <p:nvPr/>
        </p:nvSpPr>
        <p:spPr>
          <a:xfrm>
            <a:off x="0" y="0"/>
            <a:ext cx="12192000" cy="91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57F75D0D-580E-5B71-9044-2B096FAC4FC2}"/>
              </a:ext>
            </a:extLst>
          </p:cNvPr>
          <p:cNvSpPr txBox="1">
            <a:spLocks/>
          </p:cNvSpPr>
          <p:nvPr/>
        </p:nvSpPr>
        <p:spPr bwMode="auto">
          <a:xfrm>
            <a:off x="0" y="222743"/>
            <a:ext cx="11932970" cy="692978"/>
          </a:xfrm>
          <a:prstGeom prst="rect">
            <a:avLst/>
          </a:prstGeom>
          <a:effectLst>
            <a:outerShdw blurRad="50800" dist="38100" dir="2700000" algn="tl" rotWithShape="0">
              <a:prstClr val="black">
                <a:alpha val="40000"/>
              </a:prstClr>
            </a:outerShdw>
          </a:effectLst>
        </p:spPr>
        <p:txBody>
          <a:bodyPr vert="horz" lIns="0" tIns="0" rIns="0" bIns="0" rtlCol="0" anchor="t" anchorCtr="0">
            <a:noAutofit/>
          </a:bodyPr>
          <a:lstStyle>
            <a:lvl1pPr algn="l" defTabSz="914400" eaLnBrk="1" hangingPunct="1">
              <a:lnSpc>
                <a:spcPct val="90000"/>
              </a:lnSpc>
              <a:spcBef>
                <a:spcPts val="0"/>
              </a:spcBef>
              <a:buNone/>
              <a:defRPr sz="3600" b="1">
                <a:solidFill>
                  <a:schemeClr val="tx1"/>
                </a:solidFill>
                <a:latin typeface="+mj-lt"/>
                <a:ea typeface="+mj-ea"/>
                <a:cs typeface="+mj-cs"/>
              </a:defRPr>
            </a:lvl1pPr>
          </a:lstStyle>
          <a:p>
            <a:pPr algn="ctr">
              <a:defRPr/>
            </a:pPr>
            <a:r>
              <a:rPr lang="en-GB" sz="3200" i="1" dirty="0">
                <a:solidFill>
                  <a:schemeClr val="bg1"/>
                </a:solidFill>
              </a:rPr>
              <a:t>Electron sources available at CERN (not including AWAKE)</a:t>
            </a:r>
          </a:p>
        </p:txBody>
      </p:sp>
      <p:sp>
        <p:nvSpPr>
          <p:cNvPr id="7" name="Rectangle 6">
            <a:extLst>
              <a:ext uri="{FF2B5EF4-FFF2-40B4-BE49-F238E27FC236}">
                <a16:creationId xmlns:a16="http://schemas.microsoft.com/office/drawing/2014/main" id="{E3C6FBD5-0F5A-2BA0-4B24-B859CBE8F5A5}"/>
              </a:ext>
            </a:extLst>
          </p:cNvPr>
          <p:cNvSpPr/>
          <p:nvPr/>
        </p:nvSpPr>
        <p:spPr>
          <a:xfrm>
            <a:off x="983780" y="6343650"/>
            <a:ext cx="2143944" cy="5081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8" name="TextBox 7">
            <a:extLst>
              <a:ext uri="{FF2B5EF4-FFF2-40B4-BE49-F238E27FC236}">
                <a16:creationId xmlns:a16="http://schemas.microsoft.com/office/drawing/2014/main" id="{96ADBD6F-637C-3872-FD79-2F178C18BF49}"/>
              </a:ext>
            </a:extLst>
          </p:cNvPr>
          <p:cNvSpPr txBox="1"/>
          <p:nvPr/>
        </p:nvSpPr>
        <p:spPr bwMode="auto">
          <a:xfrm>
            <a:off x="974576" y="6567155"/>
            <a:ext cx="6705600" cy="246221"/>
          </a:xfrm>
          <a:prstGeom prst="rect">
            <a:avLst/>
          </a:prstGeom>
          <a:noFill/>
        </p:spPr>
        <p:txBody>
          <a:bodyPr wrap="square">
            <a:spAutoFit/>
          </a:bodyPr>
          <a:lstStyle/>
          <a:p>
            <a:r>
              <a:rPr lang="en-GB" sz="1000" dirty="0">
                <a:solidFill>
                  <a:schemeClr val="bg1"/>
                </a:solidFill>
              </a:rPr>
              <a:t>E. Granados   |   </a:t>
            </a:r>
            <a:r>
              <a:rPr lang="en-GB" sz="1000" i="0" dirty="0">
                <a:solidFill>
                  <a:schemeClr val="bg1"/>
                </a:solidFill>
                <a:effectLst/>
                <a:latin typeface="Roboto" panose="02000000000000000000" pitchFamily="2" charset="0"/>
              </a:rPr>
              <a:t>High-Brightness Sources and Light-Driven Interactions Congress  </a:t>
            </a:r>
            <a:r>
              <a:rPr lang="en-GB" sz="1000" dirty="0">
                <a:solidFill>
                  <a:schemeClr val="bg1"/>
                </a:solidFill>
              </a:rPr>
              <a:t>ETu3A.3   |   12.03.24 </a:t>
            </a:r>
            <a:endParaRPr lang="en-US" sz="1000" dirty="0">
              <a:solidFill>
                <a:schemeClr val="bg1"/>
              </a:solidFill>
            </a:endParaRPr>
          </a:p>
        </p:txBody>
      </p:sp>
      <p:pic>
        <p:nvPicPr>
          <p:cNvPr id="15" name="Picture 14">
            <a:extLst>
              <a:ext uri="{FF2B5EF4-FFF2-40B4-BE49-F238E27FC236}">
                <a16:creationId xmlns:a16="http://schemas.microsoft.com/office/drawing/2014/main" id="{0FF18E8A-59DA-AA6E-1A5F-AEDBEA4306E6}"/>
              </a:ext>
            </a:extLst>
          </p:cNvPr>
          <p:cNvPicPr>
            <a:picLocks noChangeAspect="1"/>
          </p:cNvPicPr>
          <p:nvPr/>
        </p:nvPicPr>
        <p:blipFill>
          <a:blip r:embed="rId2"/>
          <a:stretch>
            <a:fillRect/>
          </a:stretch>
        </p:blipFill>
        <p:spPr>
          <a:xfrm>
            <a:off x="138435" y="995680"/>
            <a:ext cx="1175972" cy="499930"/>
          </a:xfrm>
          <a:prstGeom prst="rect">
            <a:avLst/>
          </a:prstGeom>
        </p:spPr>
      </p:pic>
      <p:grpSp>
        <p:nvGrpSpPr>
          <p:cNvPr id="21" name="Group 20">
            <a:extLst>
              <a:ext uri="{FF2B5EF4-FFF2-40B4-BE49-F238E27FC236}">
                <a16:creationId xmlns:a16="http://schemas.microsoft.com/office/drawing/2014/main" id="{89BDE036-A659-A14F-EBA0-22C7FE17F68A}"/>
              </a:ext>
            </a:extLst>
          </p:cNvPr>
          <p:cNvGrpSpPr/>
          <p:nvPr/>
        </p:nvGrpSpPr>
        <p:grpSpPr>
          <a:xfrm>
            <a:off x="532595" y="4423293"/>
            <a:ext cx="4034945" cy="1817136"/>
            <a:chOff x="6384032" y="1412776"/>
            <a:chExt cx="5214861" cy="2348511"/>
          </a:xfrm>
        </p:grpSpPr>
        <p:pic>
          <p:nvPicPr>
            <p:cNvPr id="19" name="Picture 18">
              <a:extLst>
                <a:ext uri="{FF2B5EF4-FFF2-40B4-BE49-F238E27FC236}">
                  <a16:creationId xmlns:a16="http://schemas.microsoft.com/office/drawing/2014/main" id="{AE4ECE60-32A5-F584-0EDB-D4C4147FB794}"/>
                </a:ext>
              </a:extLst>
            </p:cNvPr>
            <p:cNvPicPr>
              <a:picLocks noChangeAspect="1"/>
            </p:cNvPicPr>
            <p:nvPr/>
          </p:nvPicPr>
          <p:blipFill rotWithShape="1">
            <a:blip r:embed="rId3"/>
            <a:srcRect b="5886"/>
            <a:stretch/>
          </p:blipFill>
          <p:spPr>
            <a:xfrm>
              <a:off x="6384032" y="1506037"/>
              <a:ext cx="5214861" cy="2255250"/>
            </a:xfrm>
            <a:prstGeom prst="rect">
              <a:avLst/>
            </a:prstGeom>
          </p:spPr>
        </p:pic>
        <p:sp>
          <p:nvSpPr>
            <p:cNvPr id="20" name="Rectangle 19">
              <a:extLst>
                <a:ext uri="{FF2B5EF4-FFF2-40B4-BE49-F238E27FC236}">
                  <a16:creationId xmlns:a16="http://schemas.microsoft.com/office/drawing/2014/main" id="{CAB936FA-D710-23C2-447E-73510DEC11A3}"/>
                </a:ext>
              </a:extLst>
            </p:cNvPr>
            <p:cNvSpPr/>
            <p:nvPr/>
          </p:nvSpPr>
          <p:spPr>
            <a:xfrm>
              <a:off x="7680176" y="1412776"/>
              <a:ext cx="3168352" cy="57606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pic>
        <p:nvPicPr>
          <p:cNvPr id="23" name="Picture 22">
            <a:extLst>
              <a:ext uri="{FF2B5EF4-FFF2-40B4-BE49-F238E27FC236}">
                <a16:creationId xmlns:a16="http://schemas.microsoft.com/office/drawing/2014/main" id="{C38FAB1B-6F97-1398-B422-3510679BC307}"/>
              </a:ext>
            </a:extLst>
          </p:cNvPr>
          <p:cNvPicPr>
            <a:picLocks noChangeAspect="1"/>
          </p:cNvPicPr>
          <p:nvPr/>
        </p:nvPicPr>
        <p:blipFill>
          <a:blip r:embed="rId4"/>
          <a:stretch>
            <a:fillRect/>
          </a:stretch>
        </p:blipFill>
        <p:spPr>
          <a:xfrm>
            <a:off x="2310277" y="4135175"/>
            <a:ext cx="958048" cy="513300"/>
          </a:xfrm>
          <a:prstGeom prst="rect">
            <a:avLst/>
          </a:prstGeom>
        </p:spPr>
      </p:pic>
      <p:pic>
        <p:nvPicPr>
          <p:cNvPr id="25" name="Picture 24">
            <a:extLst>
              <a:ext uri="{FF2B5EF4-FFF2-40B4-BE49-F238E27FC236}">
                <a16:creationId xmlns:a16="http://schemas.microsoft.com/office/drawing/2014/main" id="{123173E2-C74B-FF54-459A-9ABED0561494}"/>
              </a:ext>
            </a:extLst>
          </p:cNvPr>
          <p:cNvPicPr>
            <a:picLocks noChangeAspect="1"/>
          </p:cNvPicPr>
          <p:nvPr/>
        </p:nvPicPr>
        <p:blipFill>
          <a:blip r:embed="rId5"/>
          <a:stretch>
            <a:fillRect/>
          </a:stretch>
        </p:blipFill>
        <p:spPr>
          <a:xfrm>
            <a:off x="4846744" y="4204891"/>
            <a:ext cx="2706698" cy="2040141"/>
          </a:xfrm>
          <a:prstGeom prst="rect">
            <a:avLst/>
          </a:prstGeom>
        </p:spPr>
      </p:pic>
      <p:pic>
        <p:nvPicPr>
          <p:cNvPr id="27" name="Picture 26" descr="A large machine in a factory&#10;&#10;Description automatically generated">
            <a:extLst>
              <a:ext uri="{FF2B5EF4-FFF2-40B4-BE49-F238E27FC236}">
                <a16:creationId xmlns:a16="http://schemas.microsoft.com/office/drawing/2014/main" id="{F5CDB421-776B-58EE-B13E-886A6F9B9617}"/>
              </a:ext>
            </a:extLst>
          </p:cNvPr>
          <p:cNvPicPr>
            <a:picLocks noChangeAspect="1"/>
          </p:cNvPicPr>
          <p:nvPr/>
        </p:nvPicPr>
        <p:blipFill>
          <a:blip r:embed="rId6"/>
          <a:stretch>
            <a:fillRect/>
          </a:stretch>
        </p:blipFill>
        <p:spPr>
          <a:xfrm>
            <a:off x="7680176" y="4204891"/>
            <a:ext cx="2706699" cy="2030024"/>
          </a:xfrm>
          <a:prstGeom prst="rect">
            <a:avLst/>
          </a:prstGeom>
        </p:spPr>
      </p:pic>
      <p:pic>
        <p:nvPicPr>
          <p:cNvPr id="28" name="Picture 26">
            <a:extLst>
              <a:ext uri="{FF2B5EF4-FFF2-40B4-BE49-F238E27FC236}">
                <a16:creationId xmlns:a16="http://schemas.microsoft.com/office/drawing/2014/main" id="{5361A759-896E-F03F-8C48-5CDE0F0B78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15551" y="4204891"/>
            <a:ext cx="708782" cy="35826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Home | CLIC Detector and Physics">
            <a:extLst>
              <a:ext uri="{FF2B5EF4-FFF2-40B4-BE49-F238E27FC236}">
                <a16:creationId xmlns:a16="http://schemas.microsoft.com/office/drawing/2014/main" id="{04B65C82-DFC1-C5E9-7254-32AE988CD2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381725" y="1056704"/>
            <a:ext cx="623265" cy="62326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3909D946-1775-91F5-3F77-1FF0C50129B4}"/>
              </a:ext>
            </a:extLst>
          </p:cNvPr>
          <p:cNvSpPr txBox="1"/>
          <p:nvPr/>
        </p:nvSpPr>
        <p:spPr bwMode="auto">
          <a:xfrm>
            <a:off x="228559" y="1437172"/>
            <a:ext cx="1039067" cy="307777"/>
          </a:xfrm>
          <a:prstGeom prst="rect">
            <a:avLst/>
          </a:prstGeom>
          <a:noFill/>
        </p:spPr>
        <p:txBody>
          <a:bodyPr wrap="none" rtlCol="0">
            <a:spAutoFit/>
          </a:bodyPr>
          <a:lstStyle/>
          <a:p>
            <a:r>
              <a:rPr lang="en-US" sz="1400" dirty="0"/>
              <a:t>2017-2030</a:t>
            </a:r>
            <a:endParaRPr lang="en-GB" sz="1400" dirty="0"/>
          </a:p>
        </p:txBody>
      </p:sp>
      <p:sp>
        <p:nvSpPr>
          <p:cNvPr id="31" name="TextBox 30">
            <a:extLst>
              <a:ext uri="{FF2B5EF4-FFF2-40B4-BE49-F238E27FC236}">
                <a16:creationId xmlns:a16="http://schemas.microsoft.com/office/drawing/2014/main" id="{C777C7FC-7DB0-3B12-7DA9-D7A39F636E00}"/>
              </a:ext>
            </a:extLst>
          </p:cNvPr>
          <p:cNvSpPr txBox="1"/>
          <p:nvPr/>
        </p:nvSpPr>
        <p:spPr bwMode="auto">
          <a:xfrm>
            <a:off x="206531" y="4341564"/>
            <a:ext cx="740908" cy="307777"/>
          </a:xfrm>
          <a:prstGeom prst="rect">
            <a:avLst/>
          </a:prstGeom>
          <a:noFill/>
        </p:spPr>
        <p:txBody>
          <a:bodyPr wrap="none" rtlCol="0">
            <a:spAutoFit/>
          </a:bodyPr>
          <a:lstStyle/>
          <a:p>
            <a:r>
              <a:rPr lang="en-US" sz="1400" dirty="0"/>
              <a:t>2023-?</a:t>
            </a:r>
            <a:endParaRPr lang="en-GB" sz="1400" dirty="0"/>
          </a:p>
        </p:txBody>
      </p:sp>
      <p:pic>
        <p:nvPicPr>
          <p:cNvPr id="35" name="Picture 34">
            <a:extLst>
              <a:ext uri="{FF2B5EF4-FFF2-40B4-BE49-F238E27FC236}">
                <a16:creationId xmlns:a16="http://schemas.microsoft.com/office/drawing/2014/main" id="{616A244E-6048-7FA7-64B8-50BBCF91F78B}"/>
              </a:ext>
            </a:extLst>
          </p:cNvPr>
          <p:cNvPicPr>
            <a:picLocks noChangeAspect="1"/>
          </p:cNvPicPr>
          <p:nvPr/>
        </p:nvPicPr>
        <p:blipFill>
          <a:blip r:embed="rId9"/>
          <a:stretch>
            <a:fillRect/>
          </a:stretch>
        </p:blipFill>
        <p:spPr>
          <a:xfrm>
            <a:off x="228559" y="2155679"/>
            <a:ext cx="9990204" cy="1708681"/>
          </a:xfrm>
          <a:prstGeom prst="rect">
            <a:avLst/>
          </a:prstGeom>
        </p:spPr>
      </p:pic>
      <p:pic>
        <p:nvPicPr>
          <p:cNvPr id="6146" name="Picture 2" descr="First experimental results from the CLEAR facility at CERN |  acceleratingnews.web.cern.ch">
            <a:extLst>
              <a:ext uri="{FF2B5EF4-FFF2-40B4-BE49-F238E27FC236}">
                <a16:creationId xmlns:a16="http://schemas.microsoft.com/office/drawing/2014/main" id="{621B0FFF-ACBE-3DF6-1571-E3E9D1A43AD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52003" y="1060678"/>
            <a:ext cx="2235878" cy="1397423"/>
          </a:xfrm>
          <a:prstGeom prst="rect">
            <a:avLst/>
          </a:prstGeom>
          <a:noFill/>
          <a:extLst>
            <a:ext uri="{909E8E84-426E-40DD-AFC4-6F175D3DCCD1}">
              <a14:hiddenFill xmlns:a14="http://schemas.microsoft.com/office/drawing/2010/main">
                <a:solidFill>
                  <a:srgbClr val="FFFFFF"/>
                </a:solidFill>
              </a14:hiddenFill>
            </a:ext>
          </a:extLst>
        </p:spPr>
      </p:pic>
      <p:cxnSp>
        <p:nvCxnSpPr>
          <p:cNvPr id="39" name="Straight Connector 38">
            <a:extLst>
              <a:ext uri="{FF2B5EF4-FFF2-40B4-BE49-F238E27FC236}">
                <a16:creationId xmlns:a16="http://schemas.microsoft.com/office/drawing/2014/main" id="{18633E77-A2F1-8E43-7105-9077B04B915D}"/>
              </a:ext>
            </a:extLst>
          </p:cNvPr>
          <p:cNvCxnSpPr/>
          <p:nvPr/>
        </p:nvCxnSpPr>
        <p:spPr>
          <a:xfrm>
            <a:off x="0" y="3974000"/>
            <a:ext cx="12192000" cy="0"/>
          </a:xfrm>
          <a:prstGeom prst="line">
            <a:avLst/>
          </a:prstGeom>
          <a:ln w="15875"/>
        </p:spPr>
        <p:style>
          <a:lnRef idx="1">
            <a:schemeClr val="accent1"/>
          </a:lnRef>
          <a:fillRef idx="0">
            <a:schemeClr val="accent1"/>
          </a:fillRef>
          <a:effectRef idx="0">
            <a:schemeClr val="accent1"/>
          </a:effectRef>
          <a:fontRef idx="minor">
            <a:schemeClr val="tx1"/>
          </a:fontRef>
        </p:style>
      </p:cxnSp>
      <p:graphicFrame>
        <p:nvGraphicFramePr>
          <p:cNvPr id="40" name="Table 39">
            <a:extLst>
              <a:ext uri="{FF2B5EF4-FFF2-40B4-BE49-F238E27FC236}">
                <a16:creationId xmlns:a16="http://schemas.microsoft.com/office/drawing/2014/main" id="{7762AEA3-9DE7-411E-6E32-E1BF2A87792D}"/>
              </a:ext>
            </a:extLst>
          </p:cNvPr>
          <p:cNvGraphicFramePr>
            <a:graphicFrameLocks noGrp="1"/>
          </p:cNvGraphicFramePr>
          <p:nvPr/>
        </p:nvGraphicFramePr>
        <p:xfrm>
          <a:off x="10521390" y="1963084"/>
          <a:ext cx="1503405" cy="1780026"/>
        </p:xfrm>
        <a:graphic>
          <a:graphicData uri="http://schemas.openxmlformats.org/drawingml/2006/table">
            <a:tbl>
              <a:tblPr firstRow="1" bandRow="1">
                <a:tableStyleId>{88D326A9-A81B-9881-C969-13F38E75D658}</a:tableStyleId>
              </a:tblPr>
              <a:tblGrid>
                <a:gridCol w="1503405">
                  <a:extLst>
                    <a:ext uri="{9D8B030D-6E8A-4147-A177-3AD203B41FA5}">
                      <a16:colId xmlns:a16="http://schemas.microsoft.com/office/drawing/2014/main" val="905939912"/>
                    </a:ext>
                  </a:extLst>
                </a:gridCol>
              </a:tblGrid>
              <a:tr h="296671">
                <a:tc>
                  <a:txBody>
                    <a:bodyPr/>
                    <a:lstStyle/>
                    <a:p>
                      <a:pPr algn="ctr"/>
                      <a:r>
                        <a:rPr lang="en-US" sz="1200" dirty="0"/>
                        <a:t>CLEAR</a:t>
                      </a:r>
                      <a:endParaRPr lang="en-GB" sz="1200" dirty="0"/>
                    </a:p>
                  </a:txBody>
                  <a:tcPr/>
                </a:tc>
                <a:extLst>
                  <a:ext uri="{0D108BD9-81ED-4DB2-BD59-A6C34878D82A}">
                    <a16:rowId xmlns:a16="http://schemas.microsoft.com/office/drawing/2014/main" val="3213015548"/>
                  </a:ext>
                </a:extLst>
              </a:tr>
              <a:tr h="296671">
                <a:tc>
                  <a:txBody>
                    <a:bodyPr/>
                    <a:lstStyle/>
                    <a:p>
                      <a:pPr algn="ctr"/>
                      <a:r>
                        <a:rPr lang="en-US" sz="1200" dirty="0"/>
                        <a:t>30 - 220 MeV</a:t>
                      </a:r>
                      <a:endParaRPr lang="en-GB" sz="1200" dirty="0"/>
                    </a:p>
                  </a:txBody>
                  <a:tcPr/>
                </a:tc>
                <a:extLst>
                  <a:ext uri="{0D108BD9-81ED-4DB2-BD59-A6C34878D82A}">
                    <a16:rowId xmlns:a16="http://schemas.microsoft.com/office/drawing/2014/main" val="1090468408"/>
                  </a:ext>
                </a:extLst>
              </a:tr>
              <a:tr h="296671">
                <a:tc>
                  <a:txBody>
                    <a:bodyPr/>
                    <a:lstStyle/>
                    <a:p>
                      <a:pPr algn="ctr"/>
                      <a:r>
                        <a:rPr lang="en-US" sz="1200" dirty="0"/>
                        <a:t>7 </a:t>
                      </a:r>
                      <a:r>
                        <a:rPr lang="en-US" sz="1200" dirty="0" err="1"/>
                        <a:t>nC</a:t>
                      </a:r>
                      <a:r>
                        <a:rPr lang="en-US" sz="1200" dirty="0"/>
                        <a:t>/bunch</a:t>
                      </a:r>
                      <a:endParaRPr lang="en-GB" sz="1200" dirty="0"/>
                    </a:p>
                  </a:txBody>
                  <a:tcPr/>
                </a:tc>
                <a:extLst>
                  <a:ext uri="{0D108BD9-81ED-4DB2-BD59-A6C34878D82A}">
                    <a16:rowId xmlns:a16="http://schemas.microsoft.com/office/drawing/2014/main" val="3272000294"/>
                  </a:ext>
                </a:extLst>
              </a:tr>
              <a:tr h="296671">
                <a:tc>
                  <a:txBody>
                    <a:bodyPr/>
                    <a:lstStyle/>
                    <a:p>
                      <a:pPr algn="ctr"/>
                      <a:r>
                        <a:rPr lang="en-US" sz="1200" dirty="0"/>
                        <a:t>1 - 150 bunches</a:t>
                      </a:r>
                      <a:endParaRPr lang="en-GB" sz="1200" dirty="0"/>
                    </a:p>
                  </a:txBody>
                  <a:tcPr/>
                </a:tc>
                <a:extLst>
                  <a:ext uri="{0D108BD9-81ED-4DB2-BD59-A6C34878D82A}">
                    <a16:rowId xmlns:a16="http://schemas.microsoft.com/office/drawing/2014/main" val="915530331"/>
                  </a:ext>
                </a:extLst>
              </a:tr>
              <a:tr h="296671">
                <a:tc>
                  <a:txBody>
                    <a:bodyPr/>
                    <a:lstStyle/>
                    <a:p>
                      <a:pPr algn="ctr"/>
                      <a:r>
                        <a:rPr lang="en-US" sz="1200" dirty="0"/>
                        <a:t>1 - 10 Hz</a:t>
                      </a:r>
                      <a:endParaRPr lang="en-GB" sz="1200" dirty="0"/>
                    </a:p>
                  </a:txBody>
                  <a:tcPr/>
                </a:tc>
                <a:extLst>
                  <a:ext uri="{0D108BD9-81ED-4DB2-BD59-A6C34878D82A}">
                    <a16:rowId xmlns:a16="http://schemas.microsoft.com/office/drawing/2014/main" val="3394384438"/>
                  </a:ext>
                </a:extLst>
              </a:tr>
              <a:tr h="296671">
                <a:tc>
                  <a:txBody>
                    <a:bodyPr/>
                    <a:lstStyle/>
                    <a:p>
                      <a:pPr algn="ctr"/>
                      <a:r>
                        <a:rPr lang="en-US" sz="1200" dirty="0"/>
                        <a:t>1.5 – 3 GHz</a:t>
                      </a:r>
                      <a:endParaRPr lang="en-GB" sz="1200" dirty="0"/>
                    </a:p>
                  </a:txBody>
                  <a:tcPr/>
                </a:tc>
                <a:extLst>
                  <a:ext uri="{0D108BD9-81ED-4DB2-BD59-A6C34878D82A}">
                    <a16:rowId xmlns:a16="http://schemas.microsoft.com/office/drawing/2014/main" val="1589222507"/>
                  </a:ext>
                </a:extLst>
              </a:tr>
            </a:tbl>
          </a:graphicData>
        </a:graphic>
      </p:graphicFrame>
      <p:graphicFrame>
        <p:nvGraphicFramePr>
          <p:cNvPr id="41" name="Table 40">
            <a:extLst>
              <a:ext uri="{FF2B5EF4-FFF2-40B4-BE49-F238E27FC236}">
                <a16:creationId xmlns:a16="http://schemas.microsoft.com/office/drawing/2014/main" id="{0C21B8D3-5971-34C5-78EC-8298D5A9CAFC}"/>
              </a:ext>
            </a:extLst>
          </p:cNvPr>
          <p:cNvGraphicFramePr>
            <a:graphicFrameLocks noGrp="1"/>
          </p:cNvGraphicFramePr>
          <p:nvPr/>
        </p:nvGraphicFramePr>
        <p:xfrm>
          <a:off x="10536280" y="4297311"/>
          <a:ext cx="1473626" cy="1937610"/>
        </p:xfrm>
        <a:graphic>
          <a:graphicData uri="http://schemas.openxmlformats.org/drawingml/2006/table">
            <a:tbl>
              <a:tblPr firstRow="1" bandRow="1">
                <a:tableStyleId>{88D326A9-A81B-9881-C969-13F38E75D658}</a:tableStyleId>
              </a:tblPr>
              <a:tblGrid>
                <a:gridCol w="1473626">
                  <a:extLst>
                    <a:ext uri="{9D8B030D-6E8A-4147-A177-3AD203B41FA5}">
                      <a16:colId xmlns:a16="http://schemas.microsoft.com/office/drawing/2014/main" val="905939912"/>
                    </a:ext>
                  </a:extLst>
                </a:gridCol>
              </a:tblGrid>
              <a:tr h="296082">
                <a:tc>
                  <a:txBody>
                    <a:bodyPr/>
                    <a:lstStyle/>
                    <a:p>
                      <a:pPr algn="ctr"/>
                      <a:r>
                        <a:rPr lang="en-US" sz="1200" dirty="0"/>
                        <a:t>CTF2 / CLIC</a:t>
                      </a:r>
                      <a:endParaRPr lang="en-GB" sz="1200" dirty="0"/>
                    </a:p>
                  </a:txBody>
                  <a:tcPr/>
                </a:tc>
                <a:extLst>
                  <a:ext uri="{0D108BD9-81ED-4DB2-BD59-A6C34878D82A}">
                    <a16:rowId xmlns:a16="http://schemas.microsoft.com/office/drawing/2014/main" val="3213015548"/>
                  </a:ext>
                </a:extLst>
              </a:tr>
              <a:tr h="296082">
                <a:tc>
                  <a:txBody>
                    <a:bodyPr/>
                    <a:lstStyle/>
                    <a:p>
                      <a:pPr algn="ctr"/>
                      <a:r>
                        <a:rPr lang="en-US" sz="1200" dirty="0"/>
                        <a:t>6 - 150 MeV</a:t>
                      </a:r>
                      <a:endParaRPr lang="en-GB" sz="1200" dirty="0"/>
                    </a:p>
                  </a:txBody>
                  <a:tcPr/>
                </a:tc>
                <a:extLst>
                  <a:ext uri="{0D108BD9-81ED-4DB2-BD59-A6C34878D82A}">
                    <a16:rowId xmlns:a16="http://schemas.microsoft.com/office/drawing/2014/main" val="1090468408"/>
                  </a:ext>
                </a:extLst>
              </a:tr>
              <a:tr h="296082">
                <a:tc>
                  <a:txBody>
                    <a:bodyPr/>
                    <a:lstStyle/>
                    <a:p>
                      <a:pPr algn="ctr"/>
                      <a:r>
                        <a:rPr lang="en-US" sz="1200" dirty="0"/>
                        <a:t>1 </a:t>
                      </a:r>
                      <a:r>
                        <a:rPr lang="en-US" sz="1200" dirty="0" err="1"/>
                        <a:t>nC</a:t>
                      </a:r>
                      <a:r>
                        <a:rPr lang="en-US" sz="1200" dirty="0"/>
                        <a:t>/bunch</a:t>
                      </a:r>
                      <a:endParaRPr lang="en-GB" sz="1200" dirty="0"/>
                    </a:p>
                  </a:txBody>
                  <a:tcPr/>
                </a:tc>
                <a:extLst>
                  <a:ext uri="{0D108BD9-81ED-4DB2-BD59-A6C34878D82A}">
                    <a16:rowId xmlns:a16="http://schemas.microsoft.com/office/drawing/2014/main" val="3272000294"/>
                  </a:ext>
                </a:extLst>
              </a:tr>
              <a:tr h="296082">
                <a:tc>
                  <a:txBody>
                    <a:bodyPr/>
                    <a:lstStyle/>
                    <a:p>
                      <a:pPr algn="ctr"/>
                      <a:r>
                        <a:rPr lang="en-US" sz="1200" dirty="0"/>
                        <a:t>1 bunch</a:t>
                      </a:r>
                      <a:endParaRPr lang="en-GB" sz="1200" dirty="0"/>
                    </a:p>
                  </a:txBody>
                  <a:tcPr/>
                </a:tc>
                <a:extLst>
                  <a:ext uri="{0D108BD9-81ED-4DB2-BD59-A6C34878D82A}">
                    <a16:rowId xmlns:a16="http://schemas.microsoft.com/office/drawing/2014/main" val="915530331"/>
                  </a:ext>
                </a:extLst>
              </a:tr>
              <a:tr h="296082">
                <a:tc>
                  <a:txBody>
                    <a:bodyPr/>
                    <a:lstStyle/>
                    <a:p>
                      <a:pPr algn="ctr"/>
                      <a:r>
                        <a:rPr lang="en-US" sz="1200" dirty="0"/>
                        <a:t>1 - 10 Hz</a:t>
                      </a:r>
                      <a:endParaRPr lang="en-GB" sz="1200" dirty="0"/>
                    </a:p>
                  </a:txBody>
                  <a:tcPr/>
                </a:tc>
                <a:extLst>
                  <a:ext uri="{0D108BD9-81ED-4DB2-BD59-A6C34878D82A}">
                    <a16:rowId xmlns:a16="http://schemas.microsoft.com/office/drawing/2014/main" val="101612891"/>
                  </a:ext>
                </a:extLst>
              </a:tr>
              <a:tr h="296082">
                <a:tc>
                  <a:txBody>
                    <a:bodyPr/>
                    <a:lstStyle/>
                    <a:p>
                      <a:pPr algn="ctr"/>
                      <a:r>
                        <a:rPr lang="en-US" sz="1200" dirty="0"/>
                        <a:t>Under development</a:t>
                      </a:r>
                      <a:endParaRPr lang="en-GB" sz="1200" dirty="0"/>
                    </a:p>
                  </a:txBody>
                  <a:tcPr/>
                </a:tc>
                <a:extLst>
                  <a:ext uri="{0D108BD9-81ED-4DB2-BD59-A6C34878D82A}">
                    <a16:rowId xmlns:a16="http://schemas.microsoft.com/office/drawing/2014/main" val="280579129"/>
                  </a:ext>
                </a:extLst>
              </a:tr>
            </a:tbl>
          </a:graphicData>
        </a:graphic>
      </p:graphicFrame>
      <p:sp>
        <p:nvSpPr>
          <p:cNvPr id="42" name="TextBox 41">
            <a:extLst>
              <a:ext uri="{FF2B5EF4-FFF2-40B4-BE49-F238E27FC236}">
                <a16:creationId xmlns:a16="http://schemas.microsoft.com/office/drawing/2014/main" id="{5CB0C695-9D75-7A8B-69E1-6370DB50D14D}"/>
              </a:ext>
            </a:extLst>
          </p:cNvPr>
          <p:cNvSpPr txBox="1"/>
          <p:nvPr/>
        </p:nvSpPr>
        <p:spPr bwMode="auto">
          <a:xfrm>
            <a:off x="135884" y="4046161"/>
            <a:ext cx="838691" cy="369332"/>
          </a:xfrm>
          <a:prstGeom prst="rect">
            <a:avLst/>
          </a:prstGeom>
          <a:noFill/>
        </p:spPr>
        <p:txBody>
          <a:bodyPr wrap="none" rtlCol="0">
            <a:spAutoFit/>
          </a:bodyPr>
          <a:lstStyle/>
          <a:p>
            <a:r>
              <a:rPr lang="en-US" b="1" dirty="0"/>
              <a:t>CTF-2</a:t>
            </a:r>
            <a:endParaRPr lang="en-GB" b="1" dirty="0"/>
          </a:p>
        </p:txBody>
      </p:sp>
      <p:pic>
        <p:nvPicPr>
          <p:cNvPr id="44" name="Picture 43">
            <a:extLst>
              <a:ext uri="{FF2B5EF4-FFF2-40B4-BE49-F238E27FC236}">
                <a16:creationId xmlns:a16="http://schemas.microsoft.com/office/drawing/2014/main" id="{AAFE3E79-51BA-6CBD-AE02-0B45134682C2}"/>
              </a:ext>
            </a:extLst>
          </p:cNvPr>
          <p:cNvPicPr>
            <a:picLocks noChangeAspect="1"/>
          </p:cNvPicPr>
          <p:nvPr/>
        </p:nvPicPr>
        <p:blipFill>
          <a:blip r:embed="rId11"/>
          <a:stretch>
            <a:fillRect/>
          </a:stretch>
        </p:blipFill>
        <p:spPr>
          <a:xfrm>
            <a:off x="5477337" y="1014188"/>
            <a:ext cx="2076105" cy="1069331"/>
          </a:xfrm>
          <a:prstGeom prst="rect">
            <a:avLst/>
          </a:prstGeom>
        </p:spPr>
      </p:pic>
      <p:pic>
        <p:nvPicPr>
          <p:cNvPr id="46" name="Picture 45">
            <a:extLst>
              <a:ext uri="{FF2B5EF4-FFF2-40B4-BE49-F238E27FC236}">
                <a16:creationId xmlns:a16="http://schemas.microsoft.com/office/drawing/2014/main" id="{65BA1607-DEB0-0DF5-02B4-05CDC479C673}"/>
              </a:ext>
            </a:extLst>
          </p:cNvPr>
          <p:cNvPicPr>
            <a:picLocks noChangeAspect="1"/>
          </p:cNvPicPr>
          <p:nvPr/>
        </p:nvPicPr>
        <p:blipFill>
          <a:blip r:embed="rId12"/>
          <a:stretch>
            <a:fillRect/>
          </a:stretch>
        </p:blipFill>
        <p:spPr>
          <a:xfrm>
            <a:off x="7856069" y="1124145"/>
            <a:ext cx="2076105" cy="1088152"/>
          </a:xfrm>
          <a:prstGeom prst="rect">
            <a:avLst/>
          </a:prstGeom>
        </p:spPr>
      </p:pic>
      <p:sp>
        <p:nvSpPr>
          <p:cNvPr id="2" name="Date Placeholder 1">
            <a:extLst>
              <a:ext uri="{FF2B5EF4-FFF2-40B4-BE49-F238E27FC236}">
                <a16:creationId xmlns:a16="http://schemas.microsoft.com/office/drawing/2014/main" id="{9171B73E-465D-C113-D8BE-B89682EF38C9}"/>
              </a:ext>
            </a:extLst>
          </p:cNvPr>
          <p:cNvSpPr>
            <a:spLocks noGrp="1"/>
          </p:cNvSpPr>
          <p:nvPr>
            <p:ph type="dt" sz="half" idx="10"/>
          </p:nvPr>
        </p:nvSpPr>
        <p:spPr/>
        <p:txBody>
          <a:bodyPr/>
          <a:lstStyle/>
          <a:p>
            <a:pPr>
              <a:defRPr/>
            </a:pPr>
            <a:r>
              <a:rPr lang="en-US"/>
              <a:t>22/09/2026</a:t>
            </a:r>
            <a:endParaRPr lang="en-US" dirty="0"/>
          </a:p>
        </p:txBody>
      </p:sp>
      <p:sp>
        <p:nvSpPr>
          <p:cNvPr id="3" name="Footer Placeholder 2">
            <a:extLst>
              <a:ext uri="{FF2B5EF4-FFF2-40B4-BE49-F238E27FC236}">
                <a16:creationId xmlns:a16="http://schemas.microsoft.com/office/drawing/2014/main" id="{848C0DD9-B37A-5E21-3B4A-A065B42A4946}"/>
              </a:ext>
            </a:extLst>
          </p:cNvPr>
          <p:cNvSpPr>
            <a:spLocks noGrp="1"/>
          </p:cNvSpPr>
          <p:nvPr>
            <p:ph type="ftr" sz="quarter" idx="11"/>
          </p:nvPr>
        </p:nvSpPr>
        <p:spPr/>
        <p:txBody>
          <a:bodyPr/>
          <a:lstStyle/>
          <a:p>
            <a:pPr>
              <a:defRPr/>
            </a:pPr>
            <a:r>
              <a:rPr lang="en-US"/>
              <a:t>G. Tenasini               PhASE2026, Orsay</a:t>
            </a:r>
            <a:endParaRPr lang="en-US" dirty="0"/>
          </a:p>
        </p:txBody>
      </p:sp>
    </p:spTree>
    <p:extLst>
      <p:ext uri="{BB962C8B-B14F-4D97-AF65-F5344CB8AC3E}">
        <p14:creationId xmlns:p14="http://schemas.microsoft.com/office/powerpoint/2010/main" val="1740065836"/>
      </p:ext>
    </p:extLst>
  </p:cSld>
  <p:clrMapOvr>
    <a:masterClrMapping/>
  </p:clrMapOvr>
</p:sld>
</file>

<file path=ppt/theme/theme1.xml><?xml version="1.0" encoding="utf-8"?>
<a:theme xmlns:a="http://schemas.openxmlformats.org/drawingml/2006/main" name="Office Theme">
  <a:themeElements>
    <a:clrScheme name="CERN 1">
      <a:dk1>
        <a:srgbClr val="0033A0"/>
      </a:dk1>
      <a:lt1>
        <a:srgbClr val="FFFFFF"/>
      </a:lt1>
      <a:dk2>
        <a:srgbClr val="2F2F2F"/>
      </a:dk2>
      <a:lt2>
        <a:srgbClr val="E7E6E6"/>
      </a:lt2>
      <a:accent1>
        <a:srgbClr val="0033A0"/>
      </a:accent1>
      <a:accent2>
        <a:srgbClr val="61C4D3"/>
      </a:accent2>
      <a:accent3>
        <a:srgbClr val="E15E32"/>
      </a:accent3>
      <a:accent4>
        <a:srgbClr val="BDBDCB"/>
      </a:accent4>
      <a:accent5>
        <a:srgbClr val="6E2466"/>
      </a:accent5>
      <a:accent6>
        <a:srgbClr val="1C4469"/>
      </a:accent6>
      <a:hlink>
        <a:srgbClr val="6D2466"/>
      </a:hlink>
      <a:folHlink>
        <a:srgbClr val="61C4D3"/>
      </a:folHlink>
    </a:clrScheme>
    <a:fontScheme name="CERN">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bwMode="auto">
        <a:prstGeom prst="rect">
          <a:avLst/>
        </a:prstGeom>
        <a:noFill/>
      </a:spPr>
      <a:bodyPr/>
      <a:lstStyle/>
    </a:txDef>
  </a:objectDefaults>
  <a:extraClrSchemeLst/>
  <a:extLst>
    <a:ext uri="{05A4C25C-085E-4340-85A3-A5531E510DB2}">
      <thm15:themeFamily xmlns:thm15="http://schemas.microsoft.com/office/thememl/2012/main" name="Presentation1" id="{4BAFF76A-A20B-4089-AB48-234926712CC8}" vid="{5EFE5F0C-CD44-4BF7-ACEE-B23D5F6DD0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1642D3C01287B4394D2EB50E725BA72" ma:contentTypeVersion="0" ma:contentTypeDescription="Create a new document." ma:contentTypeScope="" ma:versionID="46bad4e6e135bb73b871e343f509b013">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5AE4A8-7242-48AB-BE2C-E1126E7F7784}">
  <ds:schemaRefs>
    <ds:schemaRef ds:uri="http://schemas.microsoft.com/sharepoint/v3/contenttype/forms"/>
  </ds:schemaRefs>
</ds:datastoreItem>
</file>

<file path=customXml/itemProps2.xml><?xml version="1.0" encoding="utf-8"?>
<ds:datastoreItem xmlns:ds="http://schemas.openxmlformats.org/officeDocument/2006/customXml" ds:itemID="{920A14D0-225C-42CC-B73E-58FC2FEE0F45}">
  <ds:schemaRefs>
    <ds:schemaRef ds:uri="http://schemas.microsoft.com/office/2006/documentManagement/types"/>
    <ds:schemaRef ds:uri="http://purl.org/dc/elements/1.1/"/>
    <ds:schemaRef ds:uri="http://purl.org/dc/terms/"/>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BF5D0817-F952-43E6-9AD0-1B83CCCA73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SY PowerPoint template</Template>
  <TotalTime>7276</TotalTime>
  <Words>2454</Words>
  <Application>Microsoft Macintosh PowerPoint</Application>
  <DocSecurity>0</DocSecurity>
  <PresentationFormat>Widescreen</PresentationFormat>
  <Paragraphs>371</Paragraphs>
  <Slides>28</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Aptos</vt:lpstr>
      <vt:lpstr>Arial</vt:lpstr>
      <vt:lpstr>Calibri</vt:lpstr>
      <vt:lpstr>Cambria Math</vt:lpstr>
      <vt:lpstr>Open Sans</vt:lpstr>
      <vt:lpstr>Roboto</vt:lpstr>
      <vt:lpstr>Wingdings</vt:lpstr>
      <vt:lpstr>Office Theme</vt:lpstr>
      <vt:lpstr>Semiconductor photocathodes at CERN: production experience and developments towards FCC-ee</vt:lpstr>
      <vt:lpstr>Outline</vt:lpstr>
      <vt:lpstr>Electron sources at CERN</vt:lpstr>
      <vt:lpstr>Electron sources at CERN</vt:lpstr>
      <vt:lpstr>FCC-ee electron sources</vt:lpstr>
      <vt:lpstr>FCC-ee electron sources: R&amp;D and testing</vt:lpstr>
      <vt:lpstr>Colliding bunches: operational requirements</vt:lpstr>
      <vt:lpstr>Photocathodes landscape</vt:lpstr>
      <vt:lpstr>Experience at CERN Photoemission laboratory (CLIC)</vt:lpstr>
      <vt:lpstr>The photoemission laboratory </vt:lpstr>
      <vt:lpstr>DC gun digital twin</vt:lpstr>
      <vt:lpstr>Cs2Te photocathode rejuvenation at CLEAR</vt:lpstr>
      <vt:lpstr>Photocathode production: reproducibility challenge</vt:lpstr>
      <vt:lpstr>Cs2Te photocathodes analysis </vt:lpstr>
      <vt:lpstr>Cs2Te photocathodes analysis </vt:lpstr>
      <vt:lpstr>Testing Photocathode performances: e-guns at CERN</vt:lpstr>
      <vt:lpstr>Cs2Te cathodes: charge production tests in RF guns </vt:lpstr>
      <vt:lpstr>Copper cathodes: charge production tests at CTF2</vt:lpstr>
      <vt:lpstr>Alternative photocathode studies: a photoemission test chamber</vt:lpstr>
      <vt:lpstr>Towards FCC-ee: roadmap and open questions</vt:lpstr>
      <vt:lpstr>Conclusions</vt:lpstr>
      <vt:lpstr>PowerPoint Presentation</vt:lpstr>
      <vt:lpstr>eBLIP!</vt:lpstr>
      <vt:lpstr>Photocathodes trade-off: QE vs lifetime</vt:lpstr>
      <vt:lpstr>Cs2Te cathodes co-deposition and characterization </vt:lpstr>
      <vt:lpstr>Laser layout PE lab</vt:lpstr>
      <vt:lpstr>CLIC Test Facility (CTF3) heritage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is Arial Bold 50pt  up to three lines</dc:title>
  <dc:subject/>
  <dc:creator>Eva Roikova</dc:creator>
  <cp:keywords/>
  <dc:description/>
  <cp:lastModifiedBy>Giulia Tenasini</cp:lastModifiedBy>
  <cp:revision>80</cp:revision>
  <dcterms:created xsi:type="dcterms:W3CDTF">2021-11-08T12:53:02Z</dcterms:created>
  <dcterms:modified xsi:type="dcterms:W3CDTF">2026-09-22T07:52:36Z</dcterms:modified>
  <cp:category/>
  <dc:identifier/>
  <cp:contentStatus/>
  <dc:language/>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0x010100A1642D3C01287B4394D2EB50E725BA72</vt:lpwstr>
  </property>
</Properties>
</file>